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8UMrEZnHb3EV+ILxiTPkXv8ZA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918" autoAdjust="0"/>
  </p:normalViewPr>
  <p:slideViewPr>
    <p:cSldViewPr snapToGrid="0">
      <p:cViewPr>
        <p:scale>
          <a:sx n="56" d="100"/>
          <a:sy n="56" d="100"/>
        </p:scale>
        <p:origin x="-160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7219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iencefriday.com/educational-resources/interpreting-the-impacts-of-rising-ocean-temperatures-on-ecosystem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mafmc.org/s/BSB_fishery_info_doc2015_final.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smtClean="0"/>
              <a:t>Credit: </a:t>
            </a:r>
            <a:r>
              <a:rPr lang="en-US" dirty="0" smtClean="0"/>
              <a:t>Licensed image © Anthony </a:t>
            </a:r>
            <a:r>
              <a:rPr lang="en-US" dirty="0" err="1" smtClean="0"/>
              <a:t>Aneese</a:t>
            </a:r>
            <a:r>
              <a:rPr lang="en-US" dirty="0" smtClean="0"/>
              <a:t> </a:t>
            </a:r>
            <a:r>
              <a:rPr lang="en-US" dirty="0" err="1" smtClean="0"/>
              <a:t>Totah</a:t>
            </a:r>
            <a:r>
              <a:rPr lang="en-US" dirty="0" smtClean="0"/>
              <a:t> Jr | Dreamstime.com, id 31552971.</a:t>
            </a:r>
            <a:endParaRPr dirty="0"/>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200"/>
              <a:buFont typeface="Calibri"/>
              <a:buNone/>
            </a:pPr>
            <a:r>
              <a:rPr lang="en-US">
                <a:solidFill>
                  <a:schemeClr val="dk1"/>
                </a:solidFill>
              </a:rPr>
              <a:t>Data is from </a:t>
            </a:r>
            <a:r>
              <a:rPr lang="en-US"/>
              <a:t>http://oceanadapt.rutgers.edu/regional_data. The units are in kilograms per survey tow. The values are the average changes in the amount of black sea bass caught. These values do not reflect what is being caught by fisheries. Red indicates where the surveys caught increased amount of black sea bass, and the blue reflects where there was little or none.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8b9bcd2bc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8b9bcd2bc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d8b9bcd2bc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Northeast Fisheries Science Center (NEFSC) food habits database lists the following species as predators of black sea bass: spiny dogfish (Squalus acanthias), Atlantic angel shark (Squatina dumeril), clearnose skate, little skate (Raja erinacea), spotted hake, summer flounder, windowpane, and goosefish (Lophius americanus). </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a:t>https://www.nefsc.noaa.gov/sos/spsyn/og/seabass/</a:t>
            </a:r>
            <a:endParaRPr/>
          </a:p>
          <a:p>
            <a:pPr marL="0" lvl="0" indent="0" algn="l" rtl="0">
              <a:spcBef>
                <a:spcPts val="0"/>
              </a:spcBef>
              <a:spcAft>
                <a:spcPts val="0"/>
              </a:spcAft>
              <a:buNone/>
            </a:pPr>
            <a:r>
              <a:rPr lang="en-US"/>
              <a:t>https://www.nefsc.noaa.gov/publications/tm/tm143/tm143.pdf (Black Sea Bass)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7" name="Google Shape;17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8b9bcd2bc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t>The numbers in each cell are the bottom temp in degrees Celsius. The data from 1980-2010 was collected using sensors during bottom trawls. The projected data (2020-2100) comes from the NOAA Geophysical Fluid Dynamics Laboratory’s (GFDL) model of bottom temperature. </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dirty="0"/>
              <a:t>A further extension using this data can be found here: </a:t>
            </a:r>
            <a:r>
              <a:rPr lang="en-US" u="sng" dirty="0">
                <a:solidFill>
                  <a:schemeClr val="hlink"/>
                </a:solidFill>
                <a:hlinkClick r:id="rId3"/>
              </a:rPr>
              <a:t>https://www.sciencefriday.com/educational-resources/interpreting-the-impacts-of-rising-ocean-temperatures-on-ecosystems/</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p:txBody>
      </p:sp>
      <p:sp>
        <p:nvSpPr>
          <p:cNvPr id="206" name="Google Shape;206;gd8b9bcd2bc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8b9bcd2bc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d8b9bcd2bc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Bottom temp data collected using sensors during bottom trawls.</a:t>
            </a:r>
            <a:endParaRPr/>
          </a:p>
          <a:p>
            <a:pPr marL="0" lvl="0" indent="0" algn="l" rtl="0">
              <a:spcBef>
                <a:spcPts val="0"/>
              </a:spcBef>
              <a:spcAft>
                <a:spcPts val="0"/>
              </a:spcAft>
              <a:buNone/>
            </a:pPr>
            <a:endParaRPr/>
          </a:p>
        </p:txBody>
      </p:sp>
      <p:sp>
        <p:nvSpPr>
          <p:cNvPr id="213" name="Google Shape;213;gd8b9bcd2bc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8b9bcd2bc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Bottom temp data collected using sensors during bottom trawls.</a:t>
            </a:r>
            <a:endParaRPr/>
          </a:p>
        </p:txBody>
      </p:sp>
      <p:sp>
        <p:nvSpPr>
          <p:cNvPr id="218" name="Google Shape;218;gd8b9bcd2bc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8b9bcd2bc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Bottom temp data collected using sensors during bottom trawls.</a:t>
            </a:r>
            <a:endParaRPr/>
          </a:p>
          <a:p>
            <a:pPr marL="0" lvl="0" indent="0" algn="l" rtl="0">
              <a:spcBef>
                <a:spcPts val="0"/>
              </a:spcBef>
              <a:spcAft>
                <a:spcPts val="0"/>
              </a:spcAft>
              <a:buNone/>
            </a:pPr>
            <a:endParaRPr/>
          </a:p>
        </p:txBody>
      </p:sp>
      <p:sp>
        <p:nvSpPr>
          <p:cNvPr id="223" name="Google Shape;223;gd8b9bcd2bc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8b9bcd2bc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Bottom temp data collected using sensors during bottom trawls.</a:t>
            </a:r>
            <a:endParaRPr/>
          </a:p>
          <a:p>
            <a:pPr marL="0" lvl="0" indent="0" algn="l" rtl="0">
              <a:spcBef>
                <a:spcPts val="0"/>
              </a:spcBef>
              <a:spcAft>
                <a:spcPts val="0"/>
              </a:spcAft>
              <a:buNone/>
            </a:pPr>
            <a:endParaRPr/>
          </a:p>
        </p:txBody>
      </p:sp>
      <p:sp>
        <p:nvSpPr>
          <p:cNvPr id="228" name="Google Shape;228;gd8b9bcd2bc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Data from Part I of What’s the Catch? Data are from: http://oceanadapt.rutgers.edu/regional_data</a:t>
            </a:r>
            <a:endParaRPr dirty="0"/>
          </a:p>
          <a:p>
            <a:pPr marL="0" lvl="0" indent="0" algn="l" rtl="0">
              <a:spcBef>
                <a:spcPts val="0"/>
              </a:spcBef>
              <a:spcAft>
                <a:spcPts val="0"/>
              </a:spcAft>
              <a:buNone/>
            </a:pPr>
            <a:endParaRPr dirty="0"/>
          </a:p>
        </p:txBody>
      </p:sp>
      <p:sp>
        <p:nvSpPr>
          <p:cNvPr id="98" name="Google Shape;9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8b9bcd2bc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Model prediction of bottom temperature for 2020</a:t>
            </a:r>
            <a:endParaRPr/>
          </a:p>
        </p:txBody>
      </p:sp>
      <p:sp>
        <p:nvSpPr>
          <p:cNvPr id="233" name="Google Shape;233;gd8b9bcd2bc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8b9bcd2bc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Model prediction of bottom temperature in 2030</a:t>
            </a:r>
            <a:endParaRPr/>
          </a:p>
          <a:p>
            <a:pPr marL="0" lvl="0" indent="0" algn="l" rtl="0">
              <a:spcBef>
                <a:spcPts val="0"/>
              </a:spcBef>
              <a:spcAft>
                <a:spcPts val="0"/>
              </a:spcAft>
              <a:buNone/>
            </a:pPr>
            <a:endParaRPr/>
          </a:p>
        </p:txBody>
      </p:sp>
      <p:sp>
        <p:nvSpPr>
          <p:cNvPr id="238" name="Google Shape;238;gd8b9bcd2bc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8b9bcd2bc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Model prediction of bottom temperature in 2040</a:t>
            </a:r>
            <a:endParaRPr/>
          </a:p>
          <a:p>
            <a:pPr marL="0" lvl="0" indent="0" algn="l" rtl="0">
              <a:spcBef>
                <a:spcPts val="0"/>
              </a:spcBef>
              <a:spcAft>
                <a:spcPts val="0"/>
              </a:spcAft>
              <a:buNone/>
            </a:pPr>
            <a:endParaRPr/>
          </a:p>
        </p:txBody>
      </p:sp>
      <p:sp>
        <p:nvSpPr>
          <p:cNvPr id="243" name="Google Shape;243;gd8b9bcd2bc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8b9bcd2bc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Model prediction of bottom temperature in 2050</a:t>
            </a:r>
            <a:endParaRPr/>
          </a:p>
          <a:p>
            <a:pPr marL="0" lvl="0" indent="0" algn="l" rtl="0">
              <a:spcBef>
                <a:spcPts val="0"/>
              </a:spcBef>
              <a:spcAft>
                <a:spcPts val="0"/>
              </a:spcAft>
              <a:buNone/>
            </a:pPr>
            <a:endParaRPr/>
          </a:p>
        </p:txBody>
      </p:sp>
      <p:sp>
        <p:nvSpPr>
          <p:cNvPr id="248" name="Google Shape;248;gd8b9bcd2bc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d8b9bcd2bc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Model prediction of bottom temperature in 2060</a:t>
            </a:r>
            <a:endParaRPr/>
          </a:p>
          <a:p>
            <a:pPr marL="0" lvl="0" indent="0" algn="l" rtl="0">
              <a:spcBef>
                <a:spcPts val="0"/>
              </a:spcBef>
              <a:spcAft>
                <a:spcPts val="0"/>
              </a:spcAft>
              <a:buNone/>
            </a:pPr>
            <a:endParaRPr/>
          </a:p>
        </p:txBody>
      </p:sp>
      <p:sp>
        <p:nvSpPr>
          <p:cNvPr id="253" name="Google Shape;253;gd8b9bcd2bc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8b9bcd2bc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Model prediction of bottom temperature in 2070</a:t>
            </a:r>
            <a:endParaRPr/>
          </a:p>
          <a:p>
            <a:pPr marL="0" lvl="0" indent="0" algn="l" rtl="0">
              <a:spcBef>
                <a:spcPts val="0"/>
              </a:spcBef>
              <a:spcAft>
                <a:spcPts val="0"/>
              </a:spcAft>
              <a:buNone/>
            </a:pPr>
            <a:endParaRPr/>
          </a:p>
        </p:txBody>
      </p:sp>
      <p:sp>
        <p:nvSpPr>
          <p:cNvPr id="258" name="Google Shape;258;gd8b9bcd2bc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8b9bcd2bc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Model prediction of bottom temperature in 2080</a:t>
            </a:r>
            <a:endParaRPr/>
          </a:p>
          <a:p>
            <a:pPr marL="0" lvl="0" indent="0" algn="l" rtl="0">
              <a:spcBef>
                <a:spcPts val="0"/>
              </a:spcBef>
              <a:spcAft>
                <a:spcPts val="0"/>
              </a:spcAft>
              <a:buNone/>
            </a:pPr>
            <a:endParaRPr/>
          </a:p>
        </p:txBody>
      </p:sp>
      <p:sp>
        <p:nvSpPr>
          <p:cNvPr id="263" name="Google Shape;263;gd8b9bcd2bc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8b9bcd2bc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Model prediction of bottom temperature in 2090</a:t>
            </a:r>
            <a:endParaRPr/>
          </a:p>
          <a:p>
            <a:pPr marL="0" lvl="0" indent="0" algn="l" rtl="0">
              <a:spcBef>
                <a:spcPts val="0"/>
              </a:spcBef>
              <a:spcAft>
                <a:spcPts val="0"/>
              </a:spcAft>
              <a:buNone/>
            </a:pPr>
            <a:endParaRPr/>
          </a:p>
        </p:txBody>
      </p:sp>
      <p:sp>
        <p:nvSpPr>
          <p:cNvPr id="268" name="Google Shape;268;gd8b9bcd2bc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8b9bcd2bc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Model prediction of bottom temperature in 2100</a:t>
            </a:r>
            <a:endParaRPr/>
          </a:p>
          <a:p>
            <a:pPr marL="0" lvl="0" indent="0" algn="l" rtl="0">
              <a:spcBef>
                <a:spcPts val="0"/>
              </a:spcBef>
              <a:spcAft>
                <a:spcPts val="0"/>
              </a:spcAft>
              <a:buNone/>
            </a:pPr>
            <a:endParaRPr/>
          </a:p>
        </p:txBody>
      </p:sp>
      <p:sp>
        <p:nvSpPr>
          <p:cNvPr id="273" name="Google Shape;273;gd8b9bcd2bc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8d25b4777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8d25b4777_0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Fish are ectotherms and often have a narrow preferred range of temperatures in which they can survive. Preferred temperature ranges for some species in the Northeast US are in the next few slides.</a:t>
            </a:r>
            <a:endParaRPr/>
          </a:p>
        </p:txBody>
      </p:sp>
      <p:sp>
        <p:nvSpPr>
          <p:cNvPr id="279" name="Google Shape;279;gd8d25b4777_0_2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9970d09b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d9970d09b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Data from Part I of What’s the Catch? Data are from: http://oceanadapt.rutgers.edu/regional_data</a:t>
            </a:r>
            <a:endParaRPr dirty="0"/>
          </a:p>
          <a:p>
            <a:pPr marL="0" lvl="0" indent="0" algn="l" rtl="0">
              <a:spcBef>
                <a:spcPts val="0"/>
              </a:spcBef>
              <a:spcAft>
                <a:spcPts val="0"/>
              </a:spcAft>
              <a:buNone/>
            </a:pPr>
            <a:endParaRPr dirty="0"/>
          </a:p>
        </p:txBody>
      </p:sp>
      <p:sp>
        <p:nvSpPr>
          <p:cNvPr id="107" name="Google Shape;107;gd9970d09bc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8d25b4777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d8d25b4777_0_2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8d25b477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8d25b4777_0_2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8d25b4777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d8d25b4777_0_2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8d25b4777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d8d25b4777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8d25b4777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8d25b4777_0_2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8d25b4777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8d25b4777_0_2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8b9bcd2bc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8b9bcd2bc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gd8b9bcd2bc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a:t>
            </a:r>
            <a:r>
              <a:rPr lang="en-US" sz="1200" b="0" i="0" u="sng">
                <a:solidFill>
                  <a:schemeClr val="hlink"/>
                </a:solidFill>
                <a:latin typeface="Calibri"/>
                <a:ea typeface="Calibri"/>
                <a:cs typeface="Calibri"/>
                <a:sym typeface="Calibri"/>
                <a:hlinkClick r:id="rId3"/>
              </a:rPr>
              <a:t>www.mafmc.org/s/BSB_fishery_info_doc2015_final.pdf</a:t>
            </a:r>
            <a:endParaRPr sz="1200" b="0" i="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t>The black sea bass fishery off the east coast is cooperatively regulated by the Mid-Atlantic Fishery Management Council (MAFMC or Council), Atlantic States Marine Fisheries Commission (ASMFC or Commission), and National Marine Fisheries Service (NMFS). The MAFMC provides the commercial fishery with 49% of the total allowable landings as a commercial quota. The remaining 51% goes to the recreational fishery.</a:t>
            </a:r>
            <a:endParaRPr/>
          </a:p>
          <a:p>
            <a:pPr marL="0" lvl="0" indent="0" algn="l" rtl="0">
              <a:lnSpc>
                <a:spcPct val="115000"/>
              </a:lnSpc>
              <a:spcBef>
                <a:spcPts val="0"/>
              </a:spcBef>
              <a:spcAft>
                <a:spcPts val="0"/>
              </a:spcAft>
              <a:buClr>
                <a:schemeClr val="dk1"/>
              </a:buClr>
              <a:buSzPts val="1100"/>
              <a:buFont typeface="Arial"/>
              <a:buNone/>
            </a:pPr>
            <a:r>
              <a:rPr lang="en-US"/>
              <a:t> </a:t>
            </a:r>
            <a:endParaRPr/>
          </a:p>
          <a:p>
            <a:pPr marL="0" lvl="0" indent="0" algn="l" rtl="0">
              <a:lnSpc>
                <a:spcPct val="115000"/>
              </a:lnSpc>
              <a:spcBef>
                <a:spcPts val="0"/>
              </a:spcBef>
              <a:spcAft>
                <a:spcPts val="0"/>
              </a:spcAft>
              <a:buClr>
                <a:schemeClr val="dk1"/>
              </a:buClr>
              <a:buSzPts val="1100"/>
              <a:buFont typeface="Arial"/>
              <a:buNone/>
            </a:pPr>
            <a:r>
              <a:rPr lang="en-US"/>
              <a:t>The 49% of the commercial allowance is then further divided by state by the ASMFC. Each state much them set measures to ensure that they do not go beyond their quotas. This data shows the quota for black sea bass by state.</a:t>
            </a:r>
            <a:endParaRPr/>
          </a:p>
          <a:p>
            <a:pPr marL="0" lvl="0" indent="0" algn="l" rtl="0">
              <a:spcBef>
                <a:spcPts val="0"/>
              </a:spcBef>
              <a:spcAft>
                <a:spcPts val="0"/>
              </a:spcAft>
              <a:buNone/>
            </a:pPr>
            <a:endParaRPr/>
          </a:p>
        </p:txBody>
      </p:sp>
      <p:sp>
        <p:nvSpPr>
          <p:cNvPr id="324" name="Google Shape;32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8b9bcd2b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d8b9bcd2bc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Data from Part II of What’s the Catch? Individual maps by Data are from: http://oceanadapt.rutgers.edu/regional_data</a:t>
            </a:r>
            <a:endParaRPr dirty="0"/>
          </a:p>
          <a:p>
            <a:pPr marL="0" lvl="0" indent="0" algn="l" rtl="0">
              <a:spcBef>
                <a:spcPts val="0"/>
              </a:spcBef>
              <a:spcAft>
                <a:spcPts val="0"/>
              </a:spcAft>
              <a:buNone/>
            </a:pPr>
            <a:endParaRPr dirty="0"/>
          </a:p>
        </p:txBody>
      </p:sp>
      <p:sp>
        <p:nvSpPr>
          <p:cNvPr id="117" name="Google Shape;117;gd8b9bcd2bc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Model presented in Part III of What’s the Catch?</a:t>
            </a:r>
            <a:endParaRPr dirty="0"/>
          </a:p>
        </p:txBody>
      </p:sp>
      <p:sp>
        <p:nvSpPr>
          <p:cNvPr id="123" name="Google Shape;1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8b9bcd2b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8b9bcd2bc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gd8b9bcd2bc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Extra data for Part I: </a:t>
            </a:r>
            <a:r>
              <a:rPr lang="en-US" dirty="0">
                <a:solidFill>
                  <a:schemeClr val="dk1"/>
                </a:solidFill>
              </a:rPr>
              <a:t>The chart presents data collected from NOAA’s National Marine Fisheries Service (NMFS) and shows the average weight (kg) of black sea bass caught per “tow” by their research vessels off the coast of Long Island, NY. A tow refers to each time they pull in their survey net. This value is interpreted as a measure of the amount of fish in an area. </a:t>
            </a:r>
            <a:endParaRPr dirty="0"/>
          </a:p>
          <a:p>
            <a:pPr marL="0" lvl="0" indent="0" algn="l" rtl="0">
              <a:spcBef>
                <a:spcPts val="0"/>
              </a:spcBef>
              <a:spcAft>
                <a:spcPts val="0"/>
              </a:spcAft>
              <a:buNone/>
            </a:pPr>
            <a:endParaRPr dirty="0"/>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chart presents fisheries data collected from NOAA’s National Marine Fisheries Service (NMFS) and shows the average weight (metric ton or 1000 kg) of black sea bass caught by commercial fishing vessels. </a:t>
            </a: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200"/>
              <a:buFont typeface="Calibri"/>
              <a:buNone/>
            </a:pPr>
            <a:r>
              <a:rPr lang="en-US">
                <a:solidFill>
                  <a:schemeClr val="dk1"/>
                </a:solidFill>
              </a:rPr>
              <a:t>Data is from </a:t>
            </a:r>
            <a:r>
              <a:rPr lang="en-US"/>
              <a:t>http://oceanadapt.rutgers.edu/regional_data. The units are in kilograms per survey tow. The values </a:t>
            </a:r>
            <a:r>
              <a:rPr lang="en-US" b="1"/>
              <a:t>are the average changes in the amount of black sea bass caught</a:t>
            </a:r>
            <a:r>
              <a:rPr lang="en-US"/>
              <a:t> in the spring survey. These values do not reflect what is being caught by fisheries. Red indicates where the surveys caught increased amount of black sea bass, and the blue reflects where there was little or none.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0" name="Google Shape;90;p1"/>
          <p:cNvSpPr txBox="1">
            <a:spLocks noGrp="1"/>
          </p:cNvSpPr>
          <p:nvPr>
            <p:ph type="ctrTitle"/>
          </p:nvPr>
        </p:nvSpPr>
        <p:spPr>
          <a:xfrm>
            <a:off x="659130" y="1361123"/>
            <a:ext cx="9144000" cy="11306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sz="6600" b="1" dirty="0">
                <a:ln>
                  <a:solidFill>
                    <a:schemeClr val="tx1"/>
                  </a:solidFill>
                </a:ln>
                <a:solidFill>
                  <a:schemeClr val="bg1"/>
                </a:solidFill>
              </a:rPr>
              <a:t>What’s the Catch?</a:t>
            </a:r>
            <a:endParaRPr sz="6600" b="1" dirty="0">
              <a:ln>
                <a:solidFill>
                  <a:schemeClr val="tx1"/>
                </a:solidFill>
              </a:ln>
              <a:solidFill>
                <a:schemeClr val="bg1"/>
              </a:solidFill>
            </a:endParaRPr>
          </a:p>
        </p:txBody>
      </p:sp>
      <p:sp>
        <p:nvSpPr>
          <p:cNvPr id="3" name="Rectangle 2"/>
          <p:cNvSpPr/>
          <p:nvPr/>
        </p:nvSpPr>
        <p:spPr>
          <a:xfrm>
            <a:off x="670560" y="5925255"/>
            <a:ext cx="10896600" cy="748923"/>
          </a:xfrm>
          <a:prstGeom prst="rect">
            <a:avLst/>
          </a:prstGeom>
        </p:spPr>
        <p:txBody>
          <a:bodyPr wrap="square">
            <a:spAutoFit/>
          </a:bodyPr>
          <a:lstStyle/>
          <a:p>
            <a:r>
              <a:rPr lang="en-US" sz="3200" baseline="30000" dirty="0">
                <a:solidFill>
                  <a:schemeClr val="bg2">
                    <a:lumMod val="20000"/>
                    <a:lumOff val="80000"/>
                  </a:schemeClr>
                </a:solidFill>
                <a:latin typeface="Monotype Corsiva" panose="03010101010201010101" pitchFamily="66" charset="0"/>
              </a:rPr>
              <a:t>by</a:t>
            </a:r>
          </a:p>
          <a:p>
            <a:r>
              <a:rPr lang="en-US" sz="3200" baseline="30000" dirty="0">
                <a:solidFill>
                  <a:schemeClr val="bg2">
                    <a:lumMod val="20000"/>
                    <a:lumOff val="80000"/>
                  </a:schemeClr>
                </a:solidFill>
                <a:latin typeface="Calibri" panose="020F0502020204030204" pitchFamily="34" charset="0"/>
                <a:cs typeface="Calibri" panose="020F0502020204030204" pitchFamily="34" charset="0"/>
              </a:rPr>
              <a:t>Margaret A. </a:t>
            </a:r>
            <a:r>
              <a:rPr lang="en-US" sz="3200" baseline="30000" dirty="0" err="1">
                <a:solidFill>
                  <a:schemeClr val="bg2">
                    <a:lumMod val="20000"/>
                    <a:lumOff val="80000"/>
                  </a:schemeClr>
                </a:solidFill>
                <a:latin typeface="Calibri" panose="020F0502020204030204" pitchFamily="34" charset="0"/>
                <a:cs typeface="Calibri" panose="020F0502020204030204" pitchFamily="34" charset="0"/>
              </a:rPr>
              <a:t>Holzer</a:t>
            </a:r>
            <a:r>
              <a:rPr lang="en-US" sz="3200" baseline="30000" dirty="0">
                <a:solidFill>
                  <a:schemeClr val="bg2">
                    <a:lumMod val="20000"/>
                    <a:lumOff val="80000"/>
                  </a:schemeClr>
                </a:solidFill>
                <a:latin typeface="Calibri" panose="020F0502020204030204" pitchFamily="34" charset="0"/>
                <a:cs typeface="Calibri" panose="020F0502020204030204" pitchFamily="34" charset="0"/>
              </a:rPr>
              <a:t>, Carrie A. Ferraro, </a:t>
            </a:r>
            <a:r>
              <a:rPr lang="en-US" sz="3200" baseline="30000" dirty="0" err="1">
                <a:solidFill>
                  <a:schemeClr val="bg2">
                    <a:lumMod val="20000"/>
                    <a:lumOff val="80000"/>
                  </a:schemeClr>
                </a:solidFill>
                <a:latin typeface="Calibri" panose="020F0502020204030204" pitchFamily="34" charset="0"/>
                <a:cs typeface="Calibri" panose="020F0502020204030204" pitchFamily="34" charset="0"/>
              </a:rPr>
              <a:t>Malin</a:t>
            </a:r>
            <a:r>
              <a:rPr lang="en-US" sz="3200" baseline="30000" dirty="0">
                <a:solidFill>
                  <a:schemeClr val="bg2">
                    <a:lumMod val="20000"/>
                    <a:lumOff val="80000"/>
                  </a:schemeClr>
                </a:solidFill>
                <a:latin typeface="Calibri" panose="020F0502020204030204" pitchFamily="34" charset="0"/>
                <a:cs typeface="Calibri" panose="020F0502020204030204" pitchFamily="34" charset="0"/>
              </a:rPr>
              <a:t> L. Pinsky, Rebecca L. Selden, and Eva A. </a:t>
            </a:r>
            <a:r>
              <a:rPr lang="en-US" sz="3200" baseline="30000" dirty="0" err="1">
                <a:solidFill>
                  <a:schemeClr val="bg2">
                    <a:lumMod val="20000"/>
                    <a:lumOff val="80000"/>
                  </a:schemeClr>
                </a:solidFill>
                <a:latin typeface="Calibri" panose="020F0502020204030204" pitchFamily="34" charset="0"/>
                <a:cs typeface="Calibri" panose="020F0502020204030204" pitchFamily="34" charset="0"/>
              </a:rPr>
              <a:t>Papaioannou</a:t>
            </a:r>
            <a:endParaRPr lang="en-US" sz="3200" baseline="30000" dirty="0">
              <a:solidFill>
                <a:schemeClr val="bg2">
                  <a:lumMod val="20000"/>
                  <a:lumOff val="80000"/>
                </a:schemeClr>
              </a:solidFill>
              <a:latin typeface="Calibri" panose="020F0502020204030204" pitchFamily="34" charset="0"/>
              <a:cs typeface="Calibri" panose="020F0502020204030204" pitchFamily="34" charset="0"/>
            </a:endParaRPr>
          </a:p>
        </p:txBody>
      </p:sp>
      <p:sp>
        <p:nvSpPr>
          <p:cNvPr id="7" name="Title 1"/>
          <p:cNvSpPr txBox="1">
            <a:spLocks/>
          </p:cNvSpPr>
          <p:nvPr/>
        </p:nvSpPr>
        <p:spPr bwMode="auto">
          <a:xfrm>
            <a:off x="687438" y="853440"/>
            <a:ext cx="5943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defTabSz="914400" eaLnBrk="1" hangingPunct="1">
              <a:spcBef>
                <a:spcPct val="0"/>
              </a:spcBef>
              <a:buFontTx/>
              <a:buNone/>
            </a:pPr>
            <a:r>
              <a:rPr lang="en-US" altLang="en-US" i="1" dirty="0">
                <a:solidFill>
                  <a:schemeClr val="tx1"/>
                </a:solidFill>
                <a:latin typeface="Calibri" pitchFamily="34" charset="0"/>
              </a:rPr>
              <a:t>A Presentation to Accompany the Case Study:</a:t>
            </a:r>
          </a:p>
        </p:txBody>
      </p:sp>
      <p:sp>
        <p:nvSpPr>
          <p:cNvPr id="4" name="Rectangle 3"/>
          <p:cNvSpPr/>
          <p:nvPr/>
        </p:nvSpPr>
        <p:spPr>
          <a:xfrm>
            <a:off x="687438" y="531912"/>
            <a:ext cx="4568879" cy="307777"/>
          </a:xfrm>
          <a:prstGeom prst="rect">
            <a:avLst/>
          </a:prstGeom>
        </p:spPr>
        <p:txBody>
          <a:bodyPr wrap="none">
            <a:spAutoFit/>
          </a:bodyPr>
          <a:lstStyle/>
          <a:p>
            <a:pPr>
              <a:spcBef>
                <a:spcPct val="0"/>
              </a:spcBef>
              <a:buFontTx/>
              <a:buNone/>
            </a:pPr>
            <a:r>
              <a:rPr lang="en-US" altLang="en-US" b="1" dirty="0">
                <a:solidFill>
                  <a:schemeClr val="bg2">
                    <a:lumMod val="20000"/>
                    <a:lumOff val="80000"/>
                  </a:schemeClr>
                </a:solidFill>
                <a:latin typeface="Calibri" pitchFamily="34" charset="0"/>
                <a:cs typeface="Calibri" pitchFamily="34" charset="0"/>
              </a:rPr>
              <a:t>NATIONAL CENTER FOR CASE STUDY TEACHING IN SCIENCE</a:t>
            </a:r>
            <a:endParaRPr lang="en-US" altLang="en-US" b="1" dirty="0">
              <a:solidFill>
                <a:schemeClr val="bg2">
                  <a:lumMod val="20000"/>
                  <a:lumOff val="80000"/>
                </a:schemeClr>
              </a:solidFill>
              <a:latin typeface="Palatino Linotype" pitchFamily="18" charset="0"/>
              <a:cs typeface="Calibri" pitchFamily="34" charset="0"/>
            </a:endParaRPr>
          </a:p>
        </p:txBody>
      </p:sp>
      <p:sp>
        <p:nvSpPr>
          <p:cNvPr id="5" name="Rectangle 4"/>
          <p:cNvSpPr/>
          <p:nvPr/>
        </p:nvSpPr>
        <p:spPr>
          <a:xfrm>
            <a:off x="700374" y="2532162"/>
            <a:ext cx="5426486" cy="830997"/>
          </a:xfrm>
          <a:prstGeom prst="rect">
            <a:avLst/>
          </a:prstGeom>
        </p:spPr>
        <p:txBody>
          <a:bodyPr wrap="none">
            <a:spAutoFit/>
          </a:bodyPr>
          <a:lstStyle/>
          <a:p>
            <a:r>
              <a:rPr lang="en-US" sz="2400" dirty="0">
                <a:solidFill>
                  <a:schemeClr val="bg1"/>
                </a:solidFill>
                <a:latin typeface="Calibri" panose="020F0502020204030204" pitchFamily="34" charset="0"/>
                <a:cs typeface="Calibri" panose="020F0502020204030204" pitchFamily="34" charset="0"/>
              </a:rPr>
              <a:t>Understanding and Managing Fisheries in </a:t>
            </a:r>
          </a:p>
          <a:p>
            <a:r>
              <a:rPr lang="en-US" sz="2400" dirty="0">
                <a:solidFill>
                  <a:schemeClr val="bg1"/>
                </a:solidFill>
                <a:latin typeface="Calibri" panose="020F0502020204030204" pitchFamily="34" charset="0"/>
                <a:cs typeface="Calibri" panose="020F0502020204030204" pitchFamily="34" charset="0"/>
              </a:rPr>
              <a:t>Response to Climate Change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16100" y="381000"/>
            <a:ext cx="8559800" cy="60960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22450" y="374650"/>
            <a:ext cx="8547100" cy="61087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9"/>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630200" y="218867"/>
            <a:ext cx="8931600" cy="6420267"/>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d8b9bcd2bc_0_29"/>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Additional Data for Part II </a:t>
            </a:r>
            <a:endParaRPr dirty="0"/>
          </a:p>
        </p:txBody>
      </p:sp>
      <p:sp>
        <p:nvSpPr>
          <p:cNvPr id="173" name="Google Shape;173;gd8b9bcd2bc_0_29"/>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dk1"/>
                </a:solidFill>
              </a:rPr>
              <a:t>Food Web and Ocean Bottom Temperature Maps</a:t>
            </a:r>
            <a:endParaRPr>
              <a:solidFill>
                <a:schemeClr val="dk1"/>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48405" y="160548"/>
            <a:ext cx="4395439" cy="1143000"/>
          </a:xfrm>
          <a:prstGeom prst="rect">
            <a:avLst/>
          </a:prstGeom>
          <a:noFill/>
          <a:ln>
            <a:noFill/>
          </a:ln>
        </p:spPr>
      </p:pic>
      <p:pic>
        <p:nvPicPr>
          <p:cNvPr id="180" name="Google Shape;180;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79606" y="4658869"/>
            <a:ext cx="1907264" cy="839197"/>
          </a:xfrm>
          <a:prstGeom prst="rect">
            <a:avLst/>
          </a:prstGeom>
          <a:noFill/>
          <a:ln>
            <a:noFill/>
          </a:ln>
        </p:spPr>
      </p:pic>
      <p:sp>
        <p:nvSpPr>
          <p:cNvPr id="181" name="Google Shape;181;p11"/>
          <p:cNvSpPr txBox="1"/>
          <p:nvPr/>
        </p:nvSpPr>
        <p:spPr>
          <a:xfrm>
            <a:off x="2644494" y="4445996"/>
            <a:ext cx="708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Squid</a:t>
            </a:r>
            <a:endParaRPr/>
          </a:p>
        </p:txBody>
      </p:sp>
      <p:pic>
        <p:nvPicPr>
          <p:cNvPr id="182" name="Google Shape;182;p11" descr="Black Sea Bass"/>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5609987" y="2292695"/>
            <a:ext cx="3423687" cy="1673342"/>
          </a:xfrm>
          <a:prstGeom prst="rect">
            <a:avLst/>
          </a:prstGeom>
          <a:noFill/>
          <a:ln>
            <a:noFill/>
          </a:ln>
        </p:spPr>
      </p:pic>
      <p:pic>
        <p:nvPicPr>
          <p:cNvPr id="183" name="Google Shape;183;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66976" y="4895069"/>
            <a:ext cx="1400333" cy="822695"/>
          </a:xfrm>
          <a:prstGeom prst="rect">
            <a:avLst/>
          </a:prstGeom>
          <a:noFill/>
          <a:ln>
            <a:noFill/>
          </a:ln>
        </p:spPr>
      </p:pic>
      <p:pic>
        <p:nvPicPr>
          <p:cNvPr id="184" name="Google Shape;184;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13892" y="4734319"/>
            <a:ext cx="1509319" cy="1207024"/>
          </a:xfrm>
          <a:prstGeom prst="rect">
            <a:avLst/>
          </a:prstGeom>
          <a:noFill/>
          <a:ln>
            <a:noFill/>
          </a:ln>
        </p:spPr>
      </p:pic>
      <p:cxnSp>
        <p:nvCxnSpPr>
          <p:cNvPr id="185" name="Google Shape;185;p11"/>
          <p:cNvCxnSpPr/>
          <p:nvPr/>
        </p:nvCxnSpPr>
        <p:spPr>
          <a:xfrm>
            <a:off x="8261173" y="3682564"/>
            <a:ext cx="798469" cy="969850"/>
          </a:xfrm>
          <a:prstGeom prst="straightConnector1">
            <a:avLst/>
          </a:prstGeom>
          <a:noFill/>
          <a:ln w="38100" cap="flat" cmpd="sng">
            <a:solidFill>
              <a:schemeClr val="accent1"/>
            </a:solidFill>
            <a:prstDash val="solid"/>
            <a:miter lim="800000"/>
            <a:headEnd type="none" w="sm" len="sm"/>
            <a:tailEnd type="stealth" w="lg" len="lg"/>
          </a:ln>
        </p:spPr>
      </p:cxnSp>
      <p:cxnSp>
        <p:nvCxnSpPr>
          <p:cNvPr id="186" name="Google Shape;186;p11"/>
          <p:cNvCxnSpPr/>
          <p:nvPr/>
        </p:nvCxnSpPr>
        <p:spPr>
          <a:xfrm>
            <a:off x="7045416" y="3536999"/>
            <a:ext cx="0" cy="1010356"/>
          </a:xfrm>
          <a:prstGeom prst="straightConnector1">
            <a:avLst/>
          </a:prstGeom>
          <a:noFill/>
          <a:ln w="38100" cap="flat" cmpd="sng">
            <a:solidFill>
              <a:schemeClr val="accent1"/>
            </a:solidFill>
            <a:prstDash val="solid"/>
            <a:miter lim="800000"/>
            <a:headEnd type="none" w="sm" len="sm"/>
            <a:tailEnd type="stealth" w="lg" len="lg"/>
          </a:ln>
        </p:spPr>
      </p:cxnSp>
      <p:cxnSp>
        <p:nvCxnSpPr>
          <p:cNvPr id="187" name="Google Shape;187;p11"/>
          <p:cNvCxnSpPr/>
          <p:nvPr/>
        </p:nvCxnSpPr>
        <p:spPr>
          <a:xfrm flipH="1">
            <a:off x="4671540" y="3406928"/>
            <a:ext cx="1441163" cy="1408400"/>
          </a:xfrm>
          <a:prstGeom prst="straightConnector1">
            <a:avLst/>
          </a:prstGeom>
          <a:noFill/>
          <a:ln w="38100" cap="flat" cmpd="sng">
            <a:solidFill>
              <a:schemeClr val="accent1"/>
            </a:solidFill>
            <a:prstDash val="solid"/>
            <a:miter lim="800000"/>
            <a:headEnd type="none" w="sm" len="sm"/>
            <a:tailEnd type="stealth" w="lg" len="lg"/>
          </a:ln>
        </p:spPr>
      </p:cxnSp>
      <p:sp>
        <p:nvSpPr>
          <p:cNvPr id="188" name="Google Shape;188;p11"/>
          <p:cNvSpPr txBox="1"/>
          <p:nvPr/>
        </p:nvSpPr>
        <p:spPr>
          <a:xfrm>
            <a:off x="6399834" y="4500636"/>
            <a:ext cx="11129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Rock Crab</a:t>
            </a:r>
            <a:endParaRPr/>
          </a:p>
        </p:txBody>
      </p:sp>
      <p:sp>
        <p:nvSpPr>
          <p:cNvPr id="189" name="Google Shape;189;p11"/>
          <p:cNvSpPr txBox="1"/>
          <p:nvPr/>
        </p:nvSpPr>
        <p:spPr>
          <a:xfrm>
            <a:off x="8788764" y="4652414"/>
            <a:ext cx="8821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Lobster</a:t>
            </a:r>
            <a:endParaRPr/>
          </a:p>
        </p:txBody>
      </p:sp>
      <p:sp>
        <p:nvSpPr>
          <p:cNvPr id="190" name="Google Shape;190;p11"/>
          <p:cNvSpPr txBox="1"/>
          <p:nvPr/>
        </p:nvSpPr>
        <p:spPr>
          <a:xfrm>
            <a:off x="7402985" y="2065574"/>
            <a:ext cx="15279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Black Sea Bass</a:t>
            </a:r>
            <a:endParaRPr/>
          </a:p>
        </p:txBody>
      </p:sp>
      <p:sp>
        <p:nvSpPr>
          <p:cNvPr id="191" name="Google Shape;191;p11"/>
          <p:cNvSpPr txBox="1"/>
          <p:nvPr/>
        </p:nvSpPr>
        <p:spPr>
          <a:xfrm>
            <a:off x="7579997" y="770778"/>
            <a:ext cx="8931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Dogfish</a:t>
            </a:r>
            <a:endParaRPr/>
          </a:p>
        </p:txBody>
      </p:sp>
      <p:pic>
        <p:nvPicPr>
          <p:cNvPr id="192" name="Google Shape;192;p11"/>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1336643" y="44736"/>
            <a:ext cx="2935973" cy="1651485"/>
          </a:xfrm>
          <a:prstGeom prst="rect">
            <a:avLst/>
          </a:prstGeom>
          <a:noFill/>
          <a:ln>
            <a:noFill/>
          </a:ln>
        </p:spPr>
      </p:pic>
      <p:sp>
        <p:nvSpPr>
          <p:cNvPr id="193" name="Google Shape;193;p11"/>
          <p:cNvSpPr txBox="1"/>
          <p:nvPr/>
        </p:nvSpPr>
        <p:spPr>
          <a:xfrm>
            <a:off x="429986" y="501146"/>
            <a:ext cx="1112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Goosefish</a:t>
            </a:r>
            <a:endParaRPr/>
          </a:p>
        </p:txBody>
      </p:sp>
      <p:cxnSp>
        <p:nvCxnSpPr>
          <p:cNvPr id="194" name="Google Shape;194;p11"/>
          <p:cNvCxnSpPr/>
          <p:nvPr/>
        </p:nvCxnSpPr>
        <p:spPr>
          <a:xfrm>
            <a:off x="3832490" y="941331"/>
            <a:ext cx="2381402" cy="1538114"/>
          </a:xfrm>
          <a:prstGeom prst="straightConnector1">
            <a:avLst/>
          </a:prstGeom>
          <a:noFill/>
          <a:ln w="38100" cap="flat" cmpd="sng">
            <a:solidFill>
              <a:schemeClr val="accent1"/>
            </a:solidFill>
            <a:prstDash val="solid"/>
            <a:miter lim="800000"/>
            <a:headEnd type="none" w="sm" len="sm"/>
            <a:tailEnd type="stealth" w="lg" len="lg"/>
          </a:ln>
        </p:spPr>
      </p:cxnSp>
      <p:cxnSp>
        <p:nvCxnSpPr>
          <p:cNvPr id="195" name="Google Shape;195;p11"/>
          <p:cNvCxnSpPr/>
          <p:nvPr/>
        </p:nvCxnSpPr>
        <p:spPr>
          <a:xfrm flipH="1">
            <a:off x="3698105" y="1108676"/>
            <a:ext cx="1794635" cy="3331208"/>
          </a:xfrm>
          <a:prstGeom prst="straightConnector1">
            <a:avLst/>
          </a:prstGeom>
          <a:noFill/>
          <a:ln w="38100" cap="flat" cmpd="sng">
            <a:solidFill>
              <a:schemeClr val="accent1"/>
            </a:solidFill>
            <a:prstDash val="solid"/>
            <a:miter lim="800000"/>
            <a:headEnd type="none" w="sm" len="sm"/>
            <a:tailEnd type="stealth" w="lg" len="lg"/>
          </a:ln>
        </p:spPr>
      </p:cxnSp>
      <p:pic>
        <p:nvPicPr>
          <p:cNvPr id="196" name="Google Shape;196;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6091" y="5981608"/>
            <a:ext cx="751415" cy="469483"/>
          </a:xfrm>
          <a:prstGeom prst="rect">
            <a:avLst/>
          </a:prstGeom>
          <a:noFill/>
          <a:ln>
            <a:noFill/>
          </a:ln>
        </p:spPr>
      </p:pic>
      <p:cxnSp>
        <p:nvCxnSpPr>
          <p:cNvPr id="197" name="Google Shape;197;p11"/>
          <p:cNvCxnSpPr/>
          <p:nvPr/>
        </p:nvCxnSpPr>
        <p:spPr>
          <a:xfrm flipH="1">
            <a:off x="2932710" y="5418547"/>
            <a:ext cx="534140" cy="614118"/>
          </a:xfrm>
          <a:prstGeom prst="straightConnector1">
            <a:avLst/>
          </a:prstGeom>
          <a:noFill/>
          <a:ln w="38100" cap="flat" cmpd="sng">
            <a:solidFill>
              <a:schemeClr val="accent1"/>
            </a:solidFill>
            <a:prstDash val="solid"/>
            <a:miter lim="800000"/>
            <a:headEnd type="none" w="sm" len="sm"/>
            <a:tailEnd type="stealth" w="lg" len="lg"/>
          </a:ln>
        </p:spPr>
      </p:cxnSp>
      <p:sp>
        <p:nvSpPr>
          <p:cNvPr id="198" name="Google Shape;198;p11"/>
          <p:cNvSpPr txBox="1"/>
          <p:nvPr/>
        </p:nvSpPr>
        <p:spPr>
          <a:xfrm>
            <a:off x="2128626" y="6365179"/>
            <a:ext cx="13019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Euphausiids</a:t>
            </a:r>
            <a:endParaRPr sz="1800">
              <a:solidFill>
                <a:schemeClr val="dk1"/>
              </a:solidFill>
              <a:latin typeface="Calibri"/>
              <a:ea typeface="Calibri"/>
              <a:cs typeface="Calibri"/>
              <a:sym typeface="Calibri"/>
            </a:endParaRPr>
          </a:p>
        </p:txBody>
      </p:sp>
      <p:pic>
        <p:nvPicPr>
          <p:cNvPr id="199" name="Google Shape;19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780103" y="5942034"/>
            <a:ext cx="906767" cy="548632"/>
          </a:xfrm>
          <a:prstGeom prst="rect">
            <a:avLst/>
          </a:prstGeom>
          <a:noFill/>
          <a:ln>
            <a:noFill/>
          </a:ln>
        </p:spPr>
      </p:pic>
      <p:sp>
        <p:nvSpPr>
          <p:cNvPr id="200" name="Google Shape;200;p11"/>
          <p:cNvSpPr txBox="1"/>
          <p:nvPr/>
        </p:nvSpPr>
        <p:spPr>
          <a:xfrm>
            <a:off x="3756714" y="6383592"/>
            <a:ext cx="8883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Herring</a:t>
            </a:r>
            <a:endParaRPr/>
          </a:p>
        </p:txBody>
      </p:sp>
      <p:cxnSp>
        <p:nvCxnSpPr>
          <p:cNvPr id="201" name="Google Shape;201;p11"/>
          <p:cNvCxnSpPr/>
          <p:nvPr/>
        </p:nvCxnSpPr>
        <p:spPr>
          <a:xfrm>
            <a:off x="3688733" y="5442093"/>
            <a:ext cx="465361" cy="590572"/>
          </a:xfrm>
          <a:prstGeom prst="straightConnector1">
            <a:avLst/>
          </a:prstGeom>
          <a:noFill/>
          <a:ln w="38100" cap="flat" cmpd="sng">
            <a:solidFill>
              <a:schemeClr val="accent1"/>
            </a:solidFill>
            <a:prstDash val="solid"/>
            <a:miter lim="800000"/>
            <a:headEnd type="none" w="sm" len="sm"/>
            <a:tailEnd type="stealth" w="lg" len="lg"/>
          </a:ln>
        </p:spPr>
      </p:cxnSp>
      <p:cxnSp>
        <p:nvCxnSpPr>
          <p:cNvPr id="202" name="Google Shape;202;p11"/>
          <p:cNvCxnSpPr/>
          <p:nvPr/>
        </p:nvCxnSpPr>
        <p:spPr>
          <a:xfrm>
            <a:off x="2339088" y="1581339"/>
            <a:ext cx="847790" cy="2815272"/>
          </a:xfrm>
          <a:prstGeom prst="straightConnector1">
            <a:avLst/>
          </a:prstGeom>
          <a:noFill/>
          <a:ln w="38100" cap="flat" cmpd="sng">
            <a:solidFill>
              <a:schemeClr val="accent1"/>
            </a:solidFill>
            <a:prstDash val="solid"/>
            <a:miter lim="800000"/>
            <a:headEnd type="none" w="sm" len="sm"/>
            <a:tailEnd type="stealth" w="lg" len="lg"/>
          </a:ln>
        </p:spPr>
      </p:cxnSp>
      <p:cxnSp>
        <p:nvCxnSpPr>
          <p:cNvPr id="203" name="Google Shape;203;p11"/>
          <p:cNvCxnSpPr/>
          <p:nvPr/>
        </p:nvCxnSpPr>
        <p:spPr>
          <a:xfrm>
            <a:off x="6564304" y="823171"/>
            <a:ext cx="0" cy="1466507"/>
          </a:xfrm>
          <a:prstGeom prst="straightConnector1">
            <a:avLst/>
          </a:prstGeom>
          <a:noFill/>
          <a:ln w="38100" cap="flat" cmpd="sng">
            <a:solidFill>
              <a:schemeClr val="accent1"/>
            </a:solidFill>
            <a:prstDash val="solid"/>
            <a:miter lim="800000"/>
            <a:headEnd type="none" w="sm" len="sm"/>
            <a:tailEnd type="stealth" w="lg" len="lg"/>
          </a:ln>
        </p:spPr>
      </p:cxn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d8b9bcd2bc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Ocean Bottom Temperature</a:t>
            </a:r>
            <a:endParaRPr/>
          </a:p>
        </p:txBody>
      </p:sp>
      <p:sp>
        <p:nvSpPr>
          <p:cNvPr id="209" name="Google Shape;209;gd8b9bcd2bc_0_35"/>
          <p:cNvSpPr txBox="1">
            <a:spLocks noGrp="1"/>
          </p:cNvSpPr>
          <p:nvPr>
            <p:ph type="subTitle" idx="4294967295"/>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i="1"/>
              <a:t>See notes associated with this slide for additional information on these maps</a:t>
            </a:r>
            <a:endParaRPr i="1"/>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d8b9bcd2bc_0_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gd8b9bcd2bc_0_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d8b9bcd2bc_0_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gd8b9bcd2bc_0_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p:nvPr/>
        </p:nvSpPr>
        <p:spPr>
          <a:xfrm>
            <a:off x="90064" y="176710"/>
            <a:ext cx="304442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Black Sea Bass </a:t>
            </a:r>
            <a:endParaRPr dirty="0"/>
          </a:p>
          <a:p>
            <a:pPr marL="0" marR="0" lvl="0" indent="0" algn="ctr" rtl="0">
              <a:spcBef>
                <a:spcPts val="0"/>
              </a:spcBef>
              <a:spcAft>
                <a:spcPts val="0"/>
              </a:spcAft>
              <a:buNone/>
            </a:pPr>
            <a:r>
              <a:rPr lang="en-US" sz="1800" b="0" i="1" u="none" strike="noStrike" cap="none" dirty="0">
                <a:solidFill>
                  <a:schemeClr val="dk1"/>
                </a:solidFill>
                <a:latin typeface="Calibri"/>
                <a:ea typeface="Calibri"/>
                <a:cs typeface="Calibri"/>
                <a:sym typeface="Calibri"/>
              </a:rPr>
              <a:t>(</a:t>
            </a:r>
            <a:r>
              <a:rPr lang="en-US" sz="1800" b="0" i="1" u="none" strike="noStrike" cap="none" dirty="0" err="1">
                <a:solidFill>
                  <a:schemeClr val="dk1"/>
                </a:solidFill>
                <a:latin typeface="Calibri"/>
                <a:ea typeface="Calibri"/>
                <a:cs typeface="Calibri"/>
                <a:sym typeface="Calibri"/>
              </a:rPr>
              <a:t>Centropristis</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striata</a:t>
            </a:r>
            <a:r>
              <a:rPr lang="en-US" sz="1800" b="0" i="1" u="none" strike="noStrike" cap="none" dirty="0">
                <a:solidFill>
                  <a:schemeClr val="dk1"/>
                </a:solidFill>
                <a:latin typeface="Calibri"/>
                <a:ea typeface="Calibri"/>
                <a:cs typeface="Calibri"/>
                <a:sym typeface="Calibri"/>
              </a:rPr>
              <a:t>)</a:t>
            </a:r>
            <a:endParaRPr sz="3600" b="1" i="0" u="none" strike="noStrike" cap="none" dirty="0">
              <a:solidFill>
                <a:schemeClr val="dk1"/>
              </a:solidFill>
              <a:latin typeface="Calibri"/>
              <a:ea typeface="Calibri"/>
              <a:cs typeface="Calibri"/>
              <a:sym typeface="Calibri"/>
            </a:endParaRPr>
          </a:p>
        </p:txBody>
      </p:sp>
      <p:pic>
        <p:nvPicPr>
          <p:cNvPr id="101" name="Google Shape;101;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34487" y="66894"/>
            <a:ext cx="1893864" cy="1145482"/>
          </a:xfrm>
          <a:prstGeom prst="rect">
            <a:avLst/>
          </a:prstGeom>
          <a:noFill/>
          <a:ln>
            <a:noFill/>
          </a:ln>
        </p:spPr>
      </p:pic>
      <p:pic>
        <p:nvPicPr>
          <p:cNvPr id="102" name="Google Shape;102;p4"/>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947400" y="1337849"/>
            <a:ext cx="10297199" cy="4182300"/>
          </a:xfrm>
          <a:prstGeom prst="rect">
            <a:avLst/>
          </a:prstGeom>
          <a:noFill/>
          <a:ln>
            <a:noFill/>
          </a:ln>
        </p:spPr>
      </p:pic>
      <p:sp>
        <p:nvSpPr>
          <p:cNvPr id="103" name="Google Shape;103;p4"/>
          <p:cNvSpPr txBox="1"/>
          <p:nvPr/>
        </p:nvSpPr>
        <p:spPr>
          <a:xfrm>
            <a:off x="742350" y="5582225"/>
            <a:ext cx="10707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i="1">
                <a:solidFill>
                  <a:schemeClr val="dk1"/>
                </a:solidFill>
                <a:latin typeface="Calibri"/>
                <a:ea typeface="Calibri"/>
                <a:cs typeface="Calibri"/>
                <a:sym typeface="Calibri"/>
              </a:rPr>
              <a:t>Figure 2: Population shift by latitude, depth and season (spring) for black sea bass (Centropristis striata). The solid line indicates the mean and the shaded area surrounding the mean is the standard deviation.</a:t>
            </a:r>
            <a:endParaRPr sz="1200" i="1">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d8b9bcd2bc_0_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d8b9bcd2bc_0_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d8b9bcd2bc_0_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d8b9bcd2bc_0_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gd8b9bcd2bc_0_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gd8b9bcd2bc_0_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d8b9bcd2bc_0_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d8b9bcd2bc_0_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d8b9bcd2bc_0_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24251" y="207385"/>
            <a:ext cx="5143500" cy="642937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d8d25b4777_0_281"/>
          <p:cNvSpPr txBox="1">
            <a:spLocks noGrp="1"/>
          </p:cNvSpPr>
          <p:nvPr>
            <p:ph type="title"/>
          </p:nvPr>
        </p:nvSpPr>
        <p:spPr>
          <a:xfrm>
            <a:off x="839800" y="127675"/>
            <a:ext cx="10304400" cy="671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Why would a fish care about temperature?</a:t>
            </a:r>
            <a:endParaRPr/>
          </a:p>
        </p:txBody>
      </p:sp>
      <p:pic>
        <p:nvPicPr>
          <p:cNvPr id="282" name="Google Shape;282;gd8d25b4777_0_2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88975" y="997813"/>
            <a:ext cx="5692905" cy="4862375"/>
          </a:xfrm>
          <a:prstGeom prst="rect">
            <a:avLst/>
          </a:prstGeom>
          <a:noFill/>
          <a:ln>
            <a:noFill/>
          </a:ln>
        </p:spPr>
      </p:pic>
      <p:sp>
        <p:nvSpPr>
          <p:cNvPr id="283" name="Google Shape;283;gd8d25b4777_0_281"/>
          <p:cNvSpPr txBox="1">
            <a:spLocks noGrp="1"/>
          </p:cNvSpPr>
          <p:nvPr>
            <p:ph type="body" idx="1"/>
          </p:nvPr>
        </p:nvSpPr>
        <p:spPr>
          <a:xfrm>
            <a:off x="839800" y="1367950"/>
            <a:ext cx="5452800" cy="4500900"/>
          </a:xfrm>
          <a:prstGeom prst="rect">
            <a:avLst/>
          </a:prstGeom>
        </p:spPr>
        <p:txBody>
          <a:bodyPr spcFirstLastPara="1" wrap="square" lIns="91425" tIns="45700" rIns="91425" bIns="45700" anchor="t" anchorCtr="0">
            <a:normAutofit/>
          </a:bodyPr>
          <a:lstStyle/>
          <a:p>
            <a:pPr marL="342900" lvl="0" indent="-342900" algn="l" rtl="0">
              <a:lnSpc>
                <a:spcPct val="200000"/>
              </a:lnSpc>
              <a:spcBef>
                <a:spcPts val="500"/>
              </a:spcBef>
              <a:spcAft>
                <a:spcPts val="0"/>
              </a:spcAft>
              <a:buFont typeface="Arial" panose="020B0604020202020204" pitchFamily="34" charset="0"/>
              <a:buChar char="•"/>
            </a:pPr>
            <a:r>
              <a:rPr lang="en-US" sz="2200" dirty="0">
                <a:latin typeface="Arial"/>
                <a:ea typeface="Arial"/>
                <a:cs typeface="Arial"/>
                <a:sym typeface="Arial"/>
              </a:rPr>
              <a:t>Ectotherms</a:t>
            </a:r>
            <a:endParaRPr sz="2200" dirty="0">
              <a:latin typeface="Arial"/>
              <a:ea typeface="Arial"/>
              <a:cs typeface="Arial"/>
              <a:sym typeface="Arial"/>
            </a:endParaRPr>
          </a:p>
          <a:p>
            <a:pPr marL="342900" lvl="0" indent="-342900" algn="l" rtl="0">
              <a:lnSpc>
                <a:spcPct val="200000"/>
              </a:lnSpc>
              <a:spcBef>
                <a:spcPts val="500"/>
              </a:spcBef>
              <a:spcAft>
                <a:spcPts val="0"/>
              </a:spcAft>
              <a:buFont typeface="Arial" panose="020B0604020202020204" pitchFamily="34" charset="0"/>
              <a:buChar char="•"/>
            </a:pPr>
            <a:r>
              <a:rPr lang="en-US" sz="2200" dirty="0">
                <a:latin typeface="Arial"/>
                <a:ea typeface="Arial"/>
                <a:cs typeface="Arial"/>
                <a:sym typeface="Arial"/>
              </a:rPr>
              <a:t>Larval development and survival</a:t>
            </a:r>
            <a:endParaRPr sz="2200" dirty="0">
              <a:latin typeface="Arial"/>
              <a:ea typeface="Arial"/>
              <a:cs typeface="Arial"/>
              <a:sym typeface="Arial"/>
            </a:endParaRPr>
          </a:p>
          <a:p>
            <a:pPr marL="342900" lvl="0" indent="-342900" algn="l" rtl="0">
              <a:lnSpc>
                <a:spcPct val="200000"/>
              </a:lnSpc>
              <a:spcBef>
                <a:spcPts val="500"/>
              </a:spcBef>
              <a:spcAft>
                <a:spcPts val="0"/>
              </a:spcAft>
              <a:buFont typeface="Arial" panose="020B0604020202020204" pitchFamily="34" charset="0"/>
              <a:buChar char="•"/>
            </a:pPr>
            <a:r>
              <a:rPr lang="en-US" sz="2200" dirty="0">
                <a:latin typeface="Arial"/>
                <a:ea typeface="Arial"/>
                <a:cs typeface="Arial"/>
                <a:sym typeface="Arial"/>
              </a:rPr>
              <a:t>Metabolism – oxygen consumption</a:t>
            </a:r>
            <a:endParaRPr sz="2200" dirty="0">
              <a:latin typeface="Arial"/>
              <a:ea typeface="Arial"/>
              <a:cs typeface="Arial"/>
              <a:sym typeface="Arial"/>
            </a:endParaRPr>
          </a:p>
          <a:p>
            <a:pPr marL="342900" lvl="0" indent="-342900" algn="l" rtl="0">
              <a:lnSpc>
                <a:spcPct val="200000"/>
              </a:lnSpc>
              <a:spcBef>
                <a:spcPts val="500"/>
              </a:spcBef>
              <a:spcAft>
                <a:spcPts val="0"/>
              </a:spcAft>
              <a:buFont typeface="Arial" panose="020B0604020202020204" pitchFamily="34" charset="0"/>
              <a:buChar char="•"/>
            </a:pPr>
            <a:r>
              <a:rPr lang="en-US" sz="2200" dirty="0">
                <a:latin typeface="Arial"/>
                <a:ea typeface="Arial"/>
                <a:cs typeface="Arial"/>
                <a:sym typeface="Arial"/>
              </a:rPr>
              <a:t>Ability to reproduce</a:t>
            </a:r>
            <a:endParaRPr sz="2200" dirty="0">
              <a:latin typeface="Arial"/>
              <a:ea typeface="Arial"/>
              <a:cs typeface="Arial"/>
              <a:sym typeface="Arial"/>
            </a:endParaRPr>
          </a:p>
          <a:p>
            <a:pPr marL="342900" lvl="0" indent="-342900" algn="l" rtl="0">
              <a:lnSpc>
                <a:spcPct val="200000"/>
              </a:lnSpc>
              <a:spcBef>
                <a:spcPts val="500"/>
              </a:spcBef>
              <a:spcAft>
                <a:spcPts val="0"/>
              </a:spcAft>
              <a:buClr>
                <a:schemeClr val="dk1"/>
              </a:buClr>
              <a:buSzPts val="1100"/>
              <a:buFont typeface="Arial" panose="020B0604020202020204" pitchFamily="34" charset="0"/>
              <a:buChar char="•"/>
            </a:pPr>
            <a:r>
              <a:rPr lang="en-US" sz="2200" dirty="0">
                <a:latin typeface="Arial"/>
                <a:ea typeface="Arial"/>
                <a:cs typeface="Arial"/>
                <a:sym typeface="Arial"/>
              </a:rPr>
              <a:t>Growth</a:t>
            </a:r>
            <a:endParaRPr sz="2200" dirty="0">
              <a:latin typeface="Arial"/>
              <a:ea typeface="Arial"/>
              <a:cs typeface="Arial"/>
              <a:sym typeface="Arial"/>
            </a:endParaRPr>
          </a:p>
          <a:p>
            <a:pPr marL="0" lvl="0" indent="0" algn="l" rtl="0">
              <a:spcBef>
                <a:spcPts val="1000"/>
              </a:spcBef>
              <a:spcAft>
                <a:spcPts val="0"/>
              </a:spcAft>
              <a:buNone/>
            </a:pP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d9970d09bc_0_7"/>
          <p:cNvSpPr/>
          <p:nvPr/>
        </p:nvSpPr>
        <p:spPr>
          <a:xfrm>
            <a:off x="90064" y="176710"/>
            <a:ext cx="30444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a:solidFill>
                  <a:schemeClr val="dk1"/>
                </a:solidFill>
                <a:latin typeface="Calibri"/>
                <a:ea typeface="Calibri"/>
                <a:cs typeface="Calibri"/>
                <a:sym typeface="Calibri"/>
              </a:rPr>
              <a:t>Black Sea Bass </a:t>
            </a:r>
            <a:endParaRPr/>
          </a:p>
          <a:p>
            <a:pPr marL="0" marR="0" lvl="0" indent="0" algn="ctr" rtl="0">
              <a:spcBef>
                <a:spcPts val="0"/>
              </a:spcBef>
              <a:spcAft>
                <a:spcPts val="0"/>
              </a:spcAft>
              <a:buNone/>
            </a:pPr>
            <a:r>
              <a:rPr lang="en-US" sz="1800" b="0" i="1" u="none" strike="noStrike" cap="none">
                <a:solidFill>
                  <a:schemeClr val="dk1"/>
                </a:solidFill>
                <a:latin typeface="Calibri"/>
                <a:ea typeface="Calibri"/>
                <a:cs typeface="Calibri"/>
                <a:sym typeface="Calibri"/>
              </a:rPr>
              <a:t>(Centropristis striata)</a:t>
            </a:r>
            <a:endParaRPr sz="3600" b="1" i="0" u="none" strike="noStrike" cap="none">
              <a:solidFill>
                <a:schemeClr val="dk1"/>
              </a:solidFill>
              <a:latin typeface="Calibri"/>
              <a:ea typeface="Calibri"/>
              <a:cs typeface="Calibri"/>
              <a:sym typeface="Calibri"/>
            </a:endParaRPr>
          </a:p>
        </p:txBody>
      </p:sp>
      <p:pic>
        <p:nvPicPr>
          <p:cNvPr id="110" name="Google Shape;110;gd9970d09bc_0_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34487" y="66894"/>
            <a:ext cx="1893864" cy="1145482"/>
          </a:xfrm>
          <a:prstGeom prst="rect">
            <a:avLst/>
          </a:prstGeom>
          <a:noFill/>
          <a:ln>
            <a:noFill/>
          </a:ln>
        </p:spPr>
      </p:pic>
      <p:pic>
        <p:nvPicPr>
          <p:cNvPr id="111" name="Google Shape;111;gd9970d09bc_0_7"/>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947400" y="1337849"/>
            <a:ext cx="10297199" cy="4182300"/>
          </a:xfrm>
          <a:prstGeom prst="rect">
            <a:avLst/>
          </a:prstGeom>
          <a:noFill/>
          <a:ln>
            <a:noFill/>
          </a:ln>
        </p:spPr>
      </p:pic>
      <p:sp>
        <p:nvSpPr>
          <p:cNvPr id="112" name="Google Shape;112;gd9970d09bc_0_7"/>
          <p:cNvSpPr txBox="1"/>
          <p:nvPr/>
        </p:nvSpPr>
        <p:spPr>
          <a:xfrm>
            <a:off x="742350" y="5582225"/>
            <a:ext cx="10707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i="1">
                <a:solidFill>
                  <a:schemeClr val="dk1"/>
                </a:solidFill>
                <a:latin typeface="Calibri"/>
                <a:ea typeface="Calibri"/>
                <a:cs typeface="Calibri"/>
                <a:sym typeface="Calibri"/>
              </a:rPr>
              <a:t>Figure 3: Population shift by latitude, depth and season (fall) for black sea bass (Centropristis striata). The solid line indicates the mean and the shaded area surrounding the mean is the standard deviation.</a:t>
            </a:r>
            <a:endParaRPr sz="1200" i="1">
              <a:solidFill>
                <a:schemeClr val="dk1"/>
              </a:solidFill>
              <a:latin typeface="Calibri"/>
              <a:ea typeface="Calibri"/>
              <a:cs typeface="Calibri"/>
              <a:sym typeface="Calibri"/>
            </a:endParaRPr>
          </a:p>
        </p:txBody>
      </p:sp>
      <p:pic>
        <p:nvPicPr>
          <p:cNvPr id="113" name="Google Shape;113;gd9970d09bc_0_7"/>
          <p:cNvPicPr preferRelativeResize="0"/>
          <p:nvPr/>
        </p:nvPicPr>
        <p:blipFill>
          <a:blip r:embed="rId5">
            <a:alphaModFix/>
            <a:extLst>
              <a:ext uri="{28A0092B-C50C-407E-A947-70E740481C1C}">
                <a14:useLocalDpi xmlns:a14="http://schemas.microsoft.com/office/drawing/2010/main"/>
              </a:ext>
            </a:extLst>
          </a:blip>
          <a:stretch>
            <a:fillRect/>
          </a:stretch>
        </p:blipFill>
        <p:spPr>
          <a:xfrm>
            <a:off x="921375" y="1305688"/>
            <a:ext cx="10349226" cy="4246613"/>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d8d25b4777_0_2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27208" y="152400"/>
            <a:ext cx="8737599" cy="6553199"/>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gd8d25b4777_0_2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45500" y="152400"/>
            <a:ext cx="8737599" cy="6553199"/>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gd8d25b4777_0_2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27200" y="152400"/>
            <a:ext cx="8737599" cy="6553199"/>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gd8d25b4777_0_2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27200" y="152400"/>
            <a:ext cx="8737599" cy="6553199"/>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d8d25b4777_0_2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27200" y="152400"/>
            <a:ext cx="8737599" cy="6553199"/>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gd8d25b4777_0_2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27200" y="152400"/>
            <a:ext cx="8737599" cy="6553199"/>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d8b9bcd2bc_0_94"/>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Additional Data for Part III </a:t>
            </a:r>
            <a:endParaRPr dirty="0"/>
          </a:p>
        </p:txBody>
      </p:sp>
      <p:sp>
        <p:nvSpPr>
          <p:cNvPr id="320" name="Google Shape;320;gd8b9bcd2bc_0_94"/>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dk1"/>
                </a:solidFill>
              </a:rPr>
              <a:t>Management and changes in fishing communities</a:t>
            </a:r>
            <a:endParaRPr>
              <a:solidFill>
                <a:schemeClr val="dk1"/>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Black Sea Bass State Quotas</a:t>
            </a:r>
            <a:endParaRPr/>
          </a:p>
        </p:txBody>
      </p:sp>
      <p:pic>
        <p:nvPicPr>
          <p:cNvPr id="327" name="Google Shape;327;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46200" y="1487714"/>
            <a:ext cx="9499600" cy="49276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d8b9bcd2bc_0_12"/>
          <p:cNvSpPr/>
          <p:nvPr/>
        </p:nvSpPr>
        <p:spPr>
          <a:xfrm>
            <a:off x="90078" y="176700"/>
            <a:ext cx="39147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Temperatures at the bottom of the ocean (</a:t>
            </a:r>
            <a:r>
              <a:rPr lang="en-US" sz="3600" b="1" baseline="30000">
                <a:solidFill>
                  <a:schemeClr val="dk1"/>
                </a:solidFill>
                <a:latin typeface="Calibri"/>
                <a:ea typeface="Calibri"/>
                <a:cs typeface="Calibri"/>
                <a:sym typeface="Calibri"/>
              </a:rPr>
              <a:t>∘</a:t>
            </a:r>
            <a:r>
              <a:rPr lang="en-US" sz="3600" b="1">
                <a:solidFill>
                  <a:schemeClr val="dk1"/>
                </a:solidFill>
                <a:latin typeface="Calibri"/>
                <a:ea typeface="Calibri"/>
                <a:cs typeface="Calibri"/>
                <a:sym typeface="Calibri"/>
              </a:rPr>
              <a:t> C) </a:t>
            </a:r>
            <a:endParaRPr/>
          </a:p>
          <a:p>
            <a:pPr marL="0" marR="0" lvl="0" indent="0" algn="ctr" rtl="0">
              <a:spcBef>
                <a:spcPts val="0"/>
              </a:spcBef>
              <a:spcAft>
                <a:spcPts val="0"/>
              </a:spcAft>
              <a:buNone/>
            </a:pPr>
            <a:endParaRPr sz="3600" b="1" i="0" u="none" strike="noStrike" cap="none">
              <a:solidFill>
                <a:schemeClr val="dk1"/>
              </a:solidFill>
              <a:latin typeface="Calibri"/>
              <a:ea typeface="Calibri"/>
              <a:cs typeface="Calibri"/>
              <a:sym typeface="Calibri"/>
            </a:endParaRPr>
          </a:p>
        </p:txBody>
      </p:sp>
      <p:pic>
        <p:nvPicPr>
          <p:cNvPr id="120" name="Google Shape;120;gd8b9bcd2bc_0_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04650" y="97450"/>
            <a:ext cx="6672650" cy="66631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Coastal SEES Model</a:t>
            </a:r>
            <a:endParaRPr/>
          </a:p>
        </p:txBody>
      </p:sp>
      <p:pic>
        <p:nvPicPr>
          <p:cNvPr id="126" name="Google Shape;126;p2"/>
          <p:cNvPicPr preferRelativeResize="0"/>
          <p:nvPr/>
        </p:nvPicPr>
        <p:blipFill rotWithShape="1">
          <a:blip r:embed="rId3" cstate="email">
            <a:alphaModFix/>
            <a:extLst>
              <a:ext uri="{28A0092B-C50C-407E-A947-70E740481C1C}">
                <a14:useLocalDpi xmlns:a14="http://schemas.microsoft.com/office/drawing/2010/main"/>
              </a:ext>
            </a:extLst>
          </a:blip>
          <a:srcRect t="15847" r="18888"/>
          <a:stretch/>
        </p:blipFill>
        <p:spPr>
          <a:xfrm>
            <a:off x="3135540" y="1515979"/>
            <a:ext cx="5914166" cy="497689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d8b9bcd2bc_0_23"/>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Additional Data for Part I </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77370" y="1167063"/>
            <a:ext cx="6437259" cy="5143500"/>
          </a:xfrm>
          <a:prstGeom prst="rect">
            <a:avLst/>
          </a:prstGeom>
          <a:noFill/>
          <a:ln>
            <a:noFill/>
          </a:ln>
        </p:spPr>
      </p:pic>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Black Sea Bass off the Coast of Long Island</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4373" y="553452"/>
            <a:ext cx="2115553" cy="2213812"/>
          </a:xfrm>
          <a:prstGeom prst="rect">
            <a:avLst/>
          </a:prstGeom>
          <a:noFill/>
          <a:ln>
            <a:noFill/>
          </a:ln>
        </p:spPr>
      </p:pic>
      <p:pic>
        <p:nvPicPr>
          <p:cNvPr id="146" name="Google Shape;146;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76864" y="445170"/>
            <a:ext cx="6272462" cy="6272462"/>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54200" y="412750"/>
            <a:ext cx="8483600" cy="60325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2484</TotalTime>
  <Words>1022</Words>
  <Application>Microsoft Office PowerPoint</Application>
  <PresentationFormat>Custom</PresentationFormat>
  <Paragraphs>123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What’s the Catch?</vt:lpstr>
      <vt:lpstr>PowerPoint Presentation</vt:lpstr>
      <vt:lpstr>PowerPoint Presentation</vt:lpstr>
      <vt:lpstr>PowerPoint Presentation</vt:lpstr>
      <vt:lpstr>Coastal SEES Model</vt:lpstr>
      <vt:lpstr>Additional Data for Part I </vt:lpstr>
      <vt:lpstr>Black Sea Bass off the Coast of Long Island</vt:lpstr>
      <vt:lpstr>PowerPoint Presentation</vt:lpstr>
      <vt:lpstr>PowerPoint Presentation</vt:lpstr>
      <vt:lpstr>PowerPoint Presentation</vt:lpstr>
      <vt:lpstr>PowerPoint Presentation</vt:lpstr>
      <vt:lpstr>PowerPoint Presentation</vt:lpstr>
      <vt:lpstr>Additional Data for Part II </vt:lpstr>
      <vt:lpstr>PowerPoint Presentation</vt:lpstr>
      <vt:lpstr>Ocean Bottom Temperature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would a fish care about temperature?</vt:lpstr>
      <vt:lpstr>PowerPoint Presentation</vt:lpstr>
      <vt:lpstr>PowerPoint Presentation</vt:lpstr>
      <vt:lpstr>PowerPoint Presentation</vt:lpstr>
      <vt:lpstr>PowerPoint Presentation</vt:lpstr>
      <vt:lpstr>PowerPoint Presentation</vt:lpstr>
      <vt:lpstr>PowerPoint Presentation</vt:lpstr>
      <vt:lpstr>Additional Data for Part III </vt:lpstr>
      <vt:lpstr>Black Sea Bass State Quotas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Catch? Additional Case Study Data</dc:title>
  <dc:creator>Missy Holzer</dc:creator>
  <cp:lastModifiedBy>Ky</cp:lastModifiedBy>
  <cp:revision>14</cp:revision>
  <dcterms:created xsi:type="dcterms:W3CDTF">2018-04-21T15:31:30Z</dcterms:created>
  <dcterms:modified xsi:type="dcterms:W3CDTF">2022-05-16T16:16:12Z</dcterms:modified>
</cp:coreProperties>
</file>