
<file path=[Content_Types].xml><?xml version="1.0" encoding="utf-8"?>
<Types xmlns="http://schemas.openxmlformats.org/package/2006/content-types">
  <Default Extension="png" ContentType="image/png"/>
  <Default Extension="jpeg" ContentType="image/jpeg"/>
  <Default Extension="MOV" ContentType="video/unknown"/>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14"/>
  </p:notesMasterIdLst>
  <p:sldIdLst>
    <p:sldId id="256" r:id="rId2"/>
    <p:sldId id="257" r:id="rId3"/>
    <p:sldId id="258" r:id="rId4"/>
    <p:sldId id="259" r:id="rId5"/>
    <p:sldId id="267" r:id="rId6"/>
    <p:sldId id="261" r:id="rId7"/>
    <p:sldId id="262" r:id="rId8"/>
    <p:sldId id="263" r:id="rId9"/>
    <p:sldId id="264" r:id="rId10"/>
    <p:sldId id="265" r:id="rId11"/>
    <p:sldId id="268" r:id="rId12"/>
    <p:sldId id="269" r:id="rId1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53C"/>
    <a:srgbClr val="88A900"/>
    <a:srgbClr val="ABC93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58" y="-4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Tree>
    <p:extLst>
      <p:ext uri="{BB962C8B-B14F-4D97-AF65-F5344CB8AC3E}">
        <p14:creationId xmlns:p14="http://schemas.microsoft.com/office/powerpoint/2010/main" val="306856289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R="200" algn="l"/>
            <a:endParaRPr sz="800" dirty="0"/>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endParaRPr lang="en-US" sz="1800" b="0" i="0" u="none" strike="noStrike" cap="none" baseline="0" dirty="0"/>
          </a:p>
        </p:txBody>
      </p:sp>
      <p:sp>
        <p:nvSpPr>
          <p:cNvPr id="157" name="Shape 1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buNone/>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buNone/>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
        <p:nvSpPr>
          <p:cNvPr id="116" name="Shape 1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07DE5-2E95-D647-BBF7-4CFF489A6191}" type="slidenum">
              <a:rPr lang="en-US" smtClean="0"/>
              <a:t>5</a:t>
            </a:fld>
            <a:endParaRPr lang="en-US"/>
          </a:p>
        </p:txBody>
      </p:sp>
    </p:spTree>
    <p:extLst>
      <p:ext uri="{BB962C8B-B14F-4D97-AF65-F5344CB8AC3E}">
        <p14:creationId xmlns:p14="http://schemas.microsoft.com/office/powerpoint/2010/main" val="798904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143" name="Shape 14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cap="none" baseline="0" dirty="0">
              <a:solidFill>
                <a:schemeClr val="dk1"/>
              </a:solidFill>
              <a:latin typeface="Calibri"/>
              <a:ea typeface="Calibri"/>
              <a:cs typeface="Calibri"/>
              <a:sym typeface="Calibri"/>
            </a:endParaRPr>
          </a:p>
        </p:txBody>
      </p:sp>
      <p:sp>
        <p:nvSpPr>
          <p:cNvPr id="150" name="Shape 1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a:lvl1pPr>
            <a:lvl2pPr marL="457200" marR="0" indent="0" algn="ctr" rtl="0">
              <a:spcBef>
                <a:spcPts val="560"/>
              </a:spcBef>
              <a:buClr>
                <a:srgbClr val="888888"/>
              </a:buClr>
              <a:buFont typeface="Calibri"/>
              <a:buNone/>
              <a:defRPr/>
            </a:lvl2pPr>
            <a:lvl3pPr marL="914400" marR="0" indent="0" algn="ctr" rtl="0">
              <a:spcBef>
                <a:spcPts val="480"/>
              </a:spcBef>
              <a:buClr>
                <a:srgbClr val="888888"/>
              </a:buClr>
              <a:buFont typeface="Calibri"/>
              <a:buNone/>
              <a:defRPr/>
            </a:lvl3pPr>
            <a:lvl4pPr marL="1371600" marR="0" indent="0" algn="ctr" rtl="0">
              <a:spcBef>
                <a:spcPts val="400"/>
              </a:spcBef>
              <a:buClr>
                <a:srgbClr val="888888"/>
              </a:buClr>
              <a:buFont typeface="Calibri"/>
              <a:buNone/>
              <a:defRPr/>
            </a:lvl4pPr>
            <a:lvl5pPr marL="1828800" marR="0" indent="0" algn="ctr" rtl="0">
              <a:spcBef>
                <a:spcPts val="400"/>
              </a:spcBef>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66DE1E-47FA-424E-86F2-0D4197E98CD9}" type="slidenum">
              <a:rPr lang="en-US" smtClean="0"/>
              <a:t>‹#›</a:t>
            </a:fld>
            <a:endParaRPr lang="en-US"/>
          </a:p>
        </p:txBody>
      </p:sp>
    </p:spTree>
    <p:extLst>
      <p:ext uri="{BB962C8B-B14F-4D97-AF65-F5344CB8AC3E}">
        <p14:creationId xmlns:p14="http://schemas.microsoft.com/office/powerpoint/2010/main" val="27081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Font typeface="Calibri"/>
              <a:buNone/>
              <a:defRPr/>
            </a:lvl1pPr>
            <a:lvl2pPr marL="457200" indent="0" rtl="0">
              <a:buClr>
                <a:srgbClr val="888888"/>
              </a:buClr>
              <a:buFont typeface="Calibri"/>
              <a:buNone/>
              <a:defRPr/>
            </a:lvl2pPr>
            <a:lvl3pPr marL="914400" indent="0" rtl="0">
              <a:buClr>
                <a:srgbClr val="888888"/>
              </a:buClr>
              <a:buFont typeface="Calibri"/>
              <a:buNone/>
              <a:defRPr/>
            </a:lvl3pPr>
            <a:lvl4pPr marL="1371600" indent="0" rtl="0">
              <a:buClr>
                <a:srgbClr val="888888"/>
              </a:buClr>
              <a:buFont typeface="Calibri"/>
              <a:buNone/>
              <a:defRPr/>
            </a:lvl4pPr>
            <a:lvl5pPr marL="1828800" indent="0" rtl="0">
              <a:buClr>
                <a:srgbClr val="888888"/>
              </a:buClr>
              <a:buFont typeface="Calibri"/>
              <a:buNone/>
              <a:defRPr/>
            </a:lvl5pPr>
            <a:lvl6pPr marL="2286000" indent="0" rtl="0">
              <a:buClr>
                <a:srgbClr val="888888"/>
              </a:buClr>
              <a:buFont typeface="Calibri"/>
              <a:buNone/>
              <a:defRPr/>
            </a:lvl6pPr>
            <a:lvl7pPr marL="2743200" indent="0" rtl="0">
              <a:buClr>
                <a:srgbClr val="888888"/>
              </a:buClr>
              <a:buFont typeface="Calibri"/>
              <a:buNone/>
              <a:defRPr/>
            </a:lvl7pPr>
            <a:lvl8pPr marL="3200400" indent="0" rtl="0">
              <a:buClr>
                <a:srgbClr val="888888"/>
              </a:buClr>
              <a:buFont typeface="Calibri"/>
              <a:buNone/>
              <a:defRPr/>
            </a:lvl8pPr>
            <a:lvl9pPr marL="3657600" indent="0" rtl="0">
              <a:buClr>
                <a:srgbClr val="888888"/>
              </a:buClr>
              <a:buFont typeface="Calibri"/>
              <a:buNone/>
              <a:defRPr/>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5" name="Shape 3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Calibri"/>
              <a:buChar char="•"/>
              <a:defRPr/>
            </a:lvl1pPr>
            <a:lvl2pPr marL="742950" marR="0" indent="-107950" algn="l" rtl="0">
              <a:spcBef>
                <a:spcPts val="560"/>
              </a:spcBef>
              <a:buClr>
                <a:schemeClr val="dk1"/>
              </a:buClr>
              <a:buFont typeface="Calibri"/>
              <a:buChar char="–"/>
              <a:defRPr/>
            </a:lvl2pPr>
            <a:lvl3pPr marL="1143000" marR="0" indent="-76200" algn="l" rtl="0">
              <a:spcBef>
                <a:spcPts val="480"/>
              </a:spcBef>
              <a:buClr>
                <a:schemeClr val="dk1"/>
              </a:buClr>
              <a:buFont typeface="Calibri"/>
              <a:buChar char="•"/>
              <a:defRPr/>
            </a:lvl3pPr>
            <a:lvl4pPr marL="1600200" marR="0" indent="-101600" algn="l" rtl="0">
              <a:spcBef>
                <a:spcPts val="400"/>
              </a:spcBef>
              <a:buClr>
                <a:schemeClr val="dk1"/>
              </a:buClr>
              <a:buFont typeface="Calibri"/>
              <a:buChar char="–"/>
              <a:defRPr/>
            </a:lvl4pPr>
            <a:lvl5pPr marL="2057400" marR="0" indent="-101600" algn="l" rtl="0">
              <a:spcBef>
                <a:spcPts val="400"/>
              </a:spcBef>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60" r:id="rId1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hyperlink" Target="https://youtu.be/hIwhUwXk4yo" TargetMode="External"/><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 name="Shape 84"/>
          <p:cNvSpPr txBox="1">
            <a:spLocks noGrp="1"/>
          </p:cNvSpPr>
          <p:nvPr>
            <p:ph type="ctrTitle"/>
          </p:nvPr>
        </p:nvSpPr>
        <p:spPr>
          <a:xfrm>
            <a:off x="304800" y="1143000"/>
            <a:ext cx="8229600" cy="1470024"/>
          </a:xfrm>
          <a:prstGeom prst="rect">
            <a:avLst/>
          </a:prstGeom>
          <a:noFill/>
          <a:ln>
            <a:noFill/>
          </a:ln>
        </p:spPr>
        <p:txBody>
          <a:bodyPr lIns="91425" tIns="45700" rIns="91425" bIns="45700" anchor="ctr" anchorCtr="0">
            <a:noAutofit/>
          </a:bodyPr>
          <a:lstStyle/>
          <a:p>
            <a:pPr lvl="0" algn="l">
              <a:buSzPct val="25000"/>
            </a:pPr>
            <a:r>
              <a:rPr lang="en-US" sz="4000" b="1" dirty="0" smtClean="0"/>
              <a:t>Shooting </a:t>
            </a:r>
            <a:r>
              <a:rPr lang="en-US" sz="4000" b="1" dirty="0"/>
              <a:t>the Poop: </a:t>
            </a:r>
            <a:r>
              <a:rPr lang="en-US" sz="4000" b="1" dirty="0" smtClean="0"/>
              <a:t/>
            </a:r>
            <a:br>
              <a:rPr lang="en-US" sz="4000" b="1" dirty="0" smtClean="0"/>
            </a:br>
            <a:r>
              <a:rPr lang="en-US" sz="2400" b="1" dirty="0" smtClean="0"/>
              <a:t>More </a:t>
            </a:r>
            <a:r>
              <a:rPr lang="en-US" sz="2400" b="1" dirty="0"/>
              <a:t>than </a:t>
            </a:r>
            <a:r>
              <a:rPr lang="en-US" sz="2400" b="1" dirty="0" smtClean="0"/>
              <a:t>Good Housekeeping?</a:t>
            </a:r>
            <a:r>
              <a:rPr lang="en-US" sz="2800" b="1" dirty="0" smtClean="0"/>
              <a:t> </a:t>
            </a:r>
            <a:endParaRPr lang="en-US" sz="2800" b="0" i="0" u="none" strike="noStrike" cap="none" baseline="0" dirty="0">
              <a:solidFill>
                <a:schemeClr val="dk1"/>
              </a:solidFill>
              <a:latin typeface="Calibri"/>
              <a:ea typeface="Calibri"/>
              <a:cs typeface="Calibri"/>
              <a:sym typeface="Calibri"/>
            </a:endParaRPr>
          </a:p>
        </p:txBody>
      </p:sp>
      <p:sp>
        <p:nvSpPr>
          <p:cNvPr id="85" name="Shape 85"/>
          <p:cNvSpPr txBox="1">
            <a:spLocks noGrp="1"/>
          </p:cNvSpPr>
          <p:nvPr>
            <p:ph type="subTitle" idx="1"/>
          </p:nvPr>
        </p:nvSpPr>
        <p:spPr>
          <a:xfrm>
            <a:off x="533400" y="5257800"/>
            <a:ext cx="7526400" cy="838200"/>
          </a:xfrm>
          <a:prstGeom prst="rect">
            <a:avLst/>
          </a:prstGeom>
          <a:noFill/>
          <a:ln>
            <a:noFill/>
          </a:ln>
        </p:spPr>
        <p:txBody>
          <a:bodyPr lIns="91425" tIns="45700" rIns="91425" bIns="45700" anchor="t" anchorCtr="0">
            <a:noAutofit/>
          </a:bodyPr>
          <a:lstStyle/>
          <a:p>
            <a:pPr lvl="0" algn="l">
              <a:spcBef>
                <a:spcPts val="0"/>
              </a:spcBef>
              <a:buClr>
                <a:srgbClr val="000000"/>
              </a:buClr>
              <a:buSzPct val="25000"/>
            </a:pPr>
            <a:r>
              <a:rPr lang="en-US" sz="2000" dirty="0">
                <a:latin typeface="Monotype Corsiva" panose="03010101010201010101" pitchFamily="66" charset="0"/>
                <a:ea typeface="Calibri"/>
                <a:cs typeface="Calibri"/>
                <a:sym typeface="Calibri"/>
              </a:rPr>
              <a:t>by</a:t>
            </a:r>
          </a:p>
          <a:p>
            <a:pPr lvl="0" algn="l">
              <a:spcBef>
                <a:spcPts val="0"/>
              </a:spcBef>
              <a:buClr>
                <a:srgbClr val="000000"/>
              </a:buClr>
              <a:buSzPct val="25000"/>
            </a:pPr>
            <a:r>
              <a:rPr lang="en-US" sz="2000" dirty="0">
                <a:latin typeface="Calibri"/>
                <a:ea typeface="Calibri"/>
                <a:cs typeface="Calibri"/>
                <a:sym typeface="Calibri"/>
              </a:rPr>
              <a:t>Kylee </a:t>
            </a:r>
            <a:r>
              <a:rPr lang="en-US" sz="2000" dirty="0" err="1" smtClean="0">
                <a:latin typeface="Calibri"/>
                <a:ea typeface="Calibri"/>
                <a:cs typeface="Calibri"/>
                <a:sym typeface="Calibri"/>
              </a:rPr>
              <a:t>Grenis</a:t>
            </a:r>
            <a:r>
              <a:rPr lang="en-US" sz="2000" dirty="0" smtClean="0">
                <a:latin typeface="Calibri"/>
                <a:ea typeface="Calibri"/>
                <a:cs typeface="Calibri"/>
                <a:sym typeface="Calibri"/>
              </a:rPr>
              <a:t>, </a:t>
            </a:r>
            <a:r>
              <a:rPr lang="en-US" sz="2000" dirty="0">
                <a:latin typeface="Calibri"/>
                <a:ea typeface="Calibri"/>
                <a:cs typeface="Calibri"/>
                <a:sym typeface="Calibri"/>
              </a:rPr>
              <a:t>Laurel C. </a:t>
            </a:r>
            <a:r>
              <a:rPr lang="en-US" sz="2000" dirty="0" smtClean="0">
                <a:latin typeface="Calibri"/>
                <a:ea typeface="Calibri"/>
                <a:cs typeface="Calibri"/>
                <a:sym typeface="Calibri"/>
              </a:rPr>
              <a:t>Cepero</a:t>
            </a:r>
            <a:r>
              <a:rPr lang="en-US" sz="2000" dirty="0">
                <a:latin typeface="Calibri"/>
                <a:ea typeface="Calibri"/>
                <a:cs typeface="Calibri"/>
                <a:sym typeface="Calibri"/>
              </a:rPr>
              <a:t>,</a:t>
            </a:r>
            <a:r>
              <a:rPr lang="en-US" sz="2000" dirty="0" smtClean="0">
                <a:latin typeface="Calibri"/>
                <a:ea typeface="Calibri"/>
                <a:cs typeface="Calibri"/>
                <a:sym typeface="Calibri"/>
              </a:rPr>
              <a:t> and </a:t>
            </a:r>
            <a:r>
              <a:rPr lang="en-US" sz="2000" dirty="0">
                <a:latin typeface="Calibri"/>
                <a:ea typeface="Calibri"/>
                <a:cs typeface="Calibri"/>
                <a:sym typeface="Calibri"/>
              </a:rPr>
              <a:t>Mayra C. </a:t>
            </a:r>
            <a:r>
              <a:rPr lang="en-US" sz="2000" dirty="0" smtClean="0">
                <a:latin typeface="Calibri"/>
                <a:ea typeface="Calibri"/>
                <a:cs typeface="Calibri"/>
                <a:sym typeface="Calibri"/>
              </a:rPr>
              <a:t>Vidal</a:t>
            </a:r>
          </a:p>
          <a:p>
            <a:pPr lvl="0" algn="l">
              <a:spcBef>
                <a:spcPts val="0"/>
              </a:spcBef>
              <a:buClr>
                <a:srgbClr val="000000"/>
              </a:buClr>
              <a:buSzPct val="25000"/>
            </a:pPr>
            <a:r>
              <a:rPr lang="en-US" sz="2000" dirty="0" smtClean="0">
                <a:latin typeface="Calibri"/>
                <a:ea typeface="Calibri"/>
                <a:cs typeface="Calibri"/>
                <a:sym typeface="Calibri"/>
              </a:rPr>
              <a:t>Department </a:t>
            </a:r>
            <a:r>
              <a:rPr lang="en-US" sz="2000" dirty="0">
                <a:latin typeface="Calibri"/>
                <a:ea typeface="Calibri"/>
                <a:cs typeface="Calibri"/>
                <a:sym typeface="Calibri"/>
              </a:rPr>
              <a:t>of Biological </a:t>
            </a:r>
            <a:r>
              <a:rPr lang="en-US" sz="2000" dirty="0" smtClean="0">
                <a:latin typeface="Calibri"/>
                <a:ea typeface="Calibri"/>
                <a:cs typeface="Calibri"/>
                <a:sym typeface="Calibri"/>
              </a:rPr>
              <a:t>Sciences</a:t>
            </a:r>
          </a:p>
          <a:p>
            <a:pPr lvl="0" algn="l">
              <a:spcBef>
                <a:spcPts val="0"/>
              </a:spcBef>
              <a:buClr>
                <a:srgbClr val="000000"/>
              </a:buClr>
              <a:buSzPct val="25000"/>
            </a:pPr>
            <a:r>
              <a:rPr lang="en-US" sz="2000" dirty="0" smtClean="0">
                <a:latin typeface="Calibri"/>
                <a:ea typeface="Calibri"/>
                <a:cs typeface="Calibri"/>
                <a:sym typeface="Calibri"/>
              </a:rPr>
              <a:t>University </a:t>
            </a:r>
            <a:r>
              <a:rPr lang="en-US" sz="2000" dirty="0">
                <a:latin typeface="Calibri"/>
                <a:ea typeface="Calibri"/>
                <a:cs typeface="Calibri"/>
                <a:sym typeface="Calibri"/>
              </a:rPr>
              <a:t>of Denver, Denver, </a:t>
            </a:r>
            <a:r>
              <a:rPr lang="en-US" sz="2000" dirty="0" smtClean="0">
                <a:latin typeface="Calibri"/>
                <a:ea typeface="Calibri"/>
                <a:cs typeface="Calibri"/>
                <a:sym typeface="Calibri"/>
              </a:rPr>
              <a:t>CO</a:t>
            </a:r>
            <a:endParaRPr lang="en-US" sz="2000" b="0" i="0" u="none" strike="noStrike" cap="none" baseline="0" dirty="0">
              <a:solidFill>
                <a:srgbClr val="000000"/>
              </a:solidFill>
              <a:latin typeface="Calibri"/>
              <a:ea typeface="Calibri"/>
              <a:cs typeface="Calibri"/>
              <a:sym typeface="Calibri"/>
            </a:endParaRPr>
          </a:p>
        </p:txBody>
      </p:sp>
      <p:sp>
        <p:nvSpPr>
          <p:cNvPr id="6" name="Rectangle 5"/>
          <p:cNvSpPr/>
          <p:nvPr/>
        </p:nvSpPr>
        <p:spPr>
          <a:xfrm>
            <a:off x="304800" y="210979"/>
            <a:ext cx="6172200" cy="246221"/>
          </a:xfrm>
          <a:prstGeom prst="rect">
            <a:avLst/>
          </a:prstGeom>
        </p:spPr>
        <p:txBody>
          <a:bodyPr wrap="square">
            <a:spAutoFit/>
          </a:bodyPr>
          <a:lstStyle/>
          <a:p>
            <a:r>
              <a:rPr lang="en-US" sz="1000" b="1" dirty="0">
                <a:solidFill>
                  <a:srgbClr val="21553C"/>
                </a:solidFill>
              </a:rPr>
              <a:t>NATIONAL CENTER FOR CASE STUDY TEACHING IN SCIENCE</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smtClean="0">
                <a:solidFill>
                  <a:schemeClr val="dk1"/>
                </a:solidFill>
                <a:latin typeface="Calibri"/>
                <a:ea typeface="Calibri"/>
                <a:cs typeface="Calibri"/>
                <a:sym typeface="Calibri"/>
              </a:rPr>
              <a:t>Natural Enemies Hypothesis</a:t>
            </a:r>
            <a:endParaRPr lang="en-US" sz="4400" b="0" i="0" u="none" strike="noStrike" cap="none" baseline="0" dirty="0">
              <a:solidFill>
                <a:schemeClr val="dk1"/>
              </a:solidFill>
              <a:latin typeface="Calibri"/>
              <a:ea typeface="Calibri"/>
              <a:cs typeface="Calibri"/>
              <a:sym typeface="Calibri"/>
            </a:endParaRPr>
          </a:p>
        </p:txBody>
      </p:sp>
      <p:pic>
        <p:nvPicPr>
          <p:cNvPr id="153" name="Shape 153"/>
          <p:cNvPicPr preferRelativeResize="0"/>
          <p:nvPr/>
        </p:nvPicPr>
        <p:blipFill>
          <a:blip r:embed="rId3">
            <a:extLst>
              <a:ext uri="{28A0092B-C50C-407E-A947-70E740481C1C}">
                <a14:useLocalDpi xmlns:a14="http://schemas.microsoft.com/office/drawing/2010/main" val="0"/>
              </a:ext>
            </a:extLst>
          </a:blip>
          <a:stretch>
            <a:fillRect/>
          </a:stretch>
        </p:blipFill>
        <p:spPr>
          <a:xfrm>
            <a:off x="560612" y="1600200"/>
            <a:ext cx="8022772" cy="4525962"/>
          </a:xfrm>
          <a:prstGeom prst="rect">
            <a:avLst/>
          </a:prstGeom>
        </p:spPr>
      </p:pic>
      <p:sp>
        <p:nvSpPr>
          <p:cNvPr id="6" name="Slide Number Placeholder 5"/>
          <p:cNvSpPr>
            <a:spLocks noGrp="1"/>
          </p:cNvSpPr>
          <p:nvPr>
            <p:ph type="sldNum" idx="12"/>
          </p:nvPr>
        </p:nvSpPr>
        <p:spPr/>
        <p:txBody>
          <a:bodyPr/>
          <a:lstStyle/>
          <a:p>
            <a:r>
              <a:rPr lang="en-US" dirty="0" smtClean="0">
                <a:solidFill>
                  <a:schemeClr val="bg1">
                    <a:lumMod val="75000"/>
                  </a:schemeClr>
                </a:solidFill>
              </a:rPr>
              <a:t>10</a:t>
            </a:r>
            <a:endParaRPr lang="en-US" dirty="0">
              <a:solidFill>
                <a:schemeClr val="bg1">
                  <a:lumMod val="75000"/>
                </a:schemeClr>
              </a:solidFill>
            </a:endParaRPr>
          </a:p>
        </p:txBody>
      </p:sp>
      <p:sp>
        <p:nvSpPr>
          <p:cNvPr id="9" name="Shape 86"/>
          <p:cNvSpPr txBox="1"/>
          <p:nvPr/>
        </p:nvSpPr>
        <p:spPr>
          <a:xfrm>
            <a:off x="533400" y="6705600"/>
            <a:ext cx="8534400" cy="304800"/>
          </a:xfrm>
          <a:prstGeom prst="rect">
            <a:avLst/>
          </a:prstGeom>
          <a:noFill/>
          <a:ln>
            <a:noFill/>
          </a:ln>
        </p:spPr>
        <p:txBody>
          <a:bodyPr lIns="91425" tIns="45700" rIns="91425" bIns="45700" anchor="t" anchorCtr="0">
            <a:noAutofit/>
          </a:bodyPr>
          <a:lstStyle/>
          <a:p>
            <a:r>
              <a:rPr lang="en-US" sz="1200" i="1" baseline="30000" dirty="0"/>
              <a:t>Source</a:t>
            </a:r>
            <a:r>
              <a:rPr lang="en-US" sz="1200" baseline="30000" dirty="0"/>
              <a:t>: Weiss, M. R. (2003). Good housekeeping: </a:t>
            </a:r>
            <a:r>
              <a:rPr lang="en-US" sz="1200" baseline="30000" dirty="0" smtClean="0"/>
              <a:t>Why </a:t>
            </a:r>
            <a:r>
              <a:rPr lang="en-US" sz="1200" baseline="30000" dirty="0"/>
              <a:t>do shelter-dwelling caterpillars fling their </a:t>
            </a:r>
            <a:r>
              <a:rPr lang="en-US" sz="1200" baseline="30000" dirty="0" err="1"/>
              <a:t>frass</a:t>
            </a:r>
            <a:r>
              <a:rPr lang="en-US" sz="1200" baseline="30000" dirty="0"/>
              <a:t>? </a:t>
            </a:r>
            <a:r>
              <a:rPr lang="en-US" sz="1200" i="1" baseline="30000" dirty="0"/>
              <a:t>Ecology Letters</a:t>
            </a:r>
            <a:r>
              <a:rPr lang="en-US" sz="1200" baseline="30000" dirty="0"/>
              <a:t> 6(4), 361–370. </a:t>
            </a:r>
            <a:r>
              <a:rPr lang="en-US" sz="1200" baseline="30000" dirty="0" smtClean="0"/>
              <a:t>Used </a:t>
            </a:r>
            <a:r>
              <a:rPr lang="en-US" sz="1200" baseline="30000" dirty="0"/>
              <a:t>with permission of Wiley and Sons.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Meet the Scientist</a:t>
            </a:r>
            <a:br>
              <a:rPr lang="en-US" sz="4400" dirty="0" smtClean="0"/>
            </a:br>
            <a:r>
              <a:rPr lang="en-US" sz="4400" dirty="0" smtClean="0"/>
              <a:t>Dr. Martha R. Weiss</a:t>
            </a:r>
            <a:endParaRPr lang="en-US" sz="4400" dirty="0"/>
          </a:p>
        </p:txBody>
      </p:sp>
      <p:sp>
        <p:nvSpPr>
          <p:cNvPr id="3" name="Text Placeholder 2"/>
          <p:cNvSpPr>
            <a:spLocks noGrp="1"/>
          </p:cNvSpPr>
          <p:nvPr>
            <p:ph type="body" idx="1"/>
          </p:nvPr>
        </p:nvSpPr>
        <p:spPr>
          <a:xfrm>
            <a:off x="457200" y="2046287"/>
            <a:ext cx="3200400" cy="3668713"/>
          </a:xfrm>
        </p:spPr>
        <p:txBody>
          <a:bodyPr/>
          <a:lstStyle/>
          <a:p>
            <a:pPr marL="203200" indent="0" algn="ctr">
              <a:buNone/>
            </a:pPr>
            <a:r>
              <a:rPr lang="en-US" dirty="0"/>
              <a:t>My research focuses on the role of behavior, by both plants and insects, in mediating interactions among the two groups of organisms. The sensory and behavioral attributes of insects, including vision, taste, smell, and touch, as well as a capacity to learn and remember, ultimately shape the insects' ability to interact with and exert selection on plants and on other insects. Similarly, the active behavior of plants allows them to take advantage of insects' sensory and behavioral capabilities.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825" y="2057400"/>
            <a:ext cx="4752975" cy="3562350"/>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
        <p:nvSpPr>
          <p:cNvPr id="8" name="Slide Number Placeholder 7"/>
          <p:cNvSpPr>
            <a:spLocks noGrp="1"/>
          </p:cNvSpPr>
          <p:nvPr>
            <p:ph type="sldNum" idx="12"/>
          </p:nvPr>
        </p:nvSpPr>
        <p:spPr/>
        <p:txBody>
          <a:bodyPr/>
          <a:lstStyle/>
          <a:p>
            <a:r>
              <a:rPr lang="en-US" dirty="0" smtClean="0">
                <a:solidFill>
                  <a:schemeClr val="bg1">
                    <a:lumMod val="75000"/>
                  </a:schemeClr>
                </a:solidFill>
              </a:rPr>
              <a:t>11</a:t>
            </a:r>
            <a:endParaRPr lang="en-US" dirty="0">
              <a:solidFill>
                <a:schemeClr val="bg1">
                  <a:lumMod val="75000"/>
                </a:schemeClr>
              </a:solidFill>
            </a:endParaRPr>
          </a:p>
        </p:txBody>
      </p:sp>
    </p:spTree>
    <p:extLst>
      <p:ext uri="{BB962C8B-B14F-4D97-AF65-F5344CB8AC3E}">
        <p14:creationId xmlns:p14="http://schemas.microsoft.com/office/powerpoint/2010/main" val="1355425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Image Credits</a:t>
            </a:r>
            <a:endParaRPr lang="en-US" sz="4400" dirty="0"/>
          </a:p>
        </p:txBody>
      </p:sp>
      <p:sp>
        <p:nvSpPr>
          <p:cNvPr id="3" name="Text Placeholder 2"/>
          <p:cNvSpPr>
            <a:spLocks noGrp="1"/>
          </p:cNvSpPr>
          <p:nvPr>
            <p:ph type="body" idx="1"/>
          </p:nvPr>
        </p:nvSpPr>
        <p:spPr>
          <a:xfrm>
            <a:off x="457200" y="1341437"/>
            <a:ext cx="4343400" cy="4525963"/>
          </a:xfrm>
        </p:spPr>
        <p:txBody>
          <a:bodyPr/>
          <a:lstStyle/>
          <a:p>
            <a:r>
              <a:rPr lang="en-US" sz="1050" dirty="0" smtClean="0"/>
              <a:t>Slide 1</a:t>
            </a:r>
            <a:br>
              <a:rPr lang="en-US" sz="1050" dirty="0" smtClean="0"/>
            </a:br>
            <a:r>
              <a:rPr lang="en-US" sz="1050" i="1" dirty="0" smtClean="0"/>
              <a:t>Description: </a:t>
            </a:r>
            <a:r>
              <a:rPr lang="en-US" sz="1050" dirty="0" smtClean="0"/>
              <a:t>Caterpillar cartoon.</a:t>
            </a:r>
            <a:br>
              <a:rPr lang="en-US" sz="1050" dirty="0" smtClean="0"/>
            </a:br>
            <a:r>
              <a:rPr lang="it-IT" sz="1050" i="1" dirty="0" smtClean="0"/>
              <a:t>Credit: </a:t>
            </a:r>
            <a:r>
              <a:rPr lang="it-IT" sz="1050" dirty="0" smtClean="0"/>
              <a:t>Alice Vacca</a:t>
            </a:r>
            <a:br>
              <a:rPr lang="it-IT" sz="1050" dirty="0" smtClean="0"/>
            </a:br>
            <a:r>
              <a:rPr lang="it-IT" sz="1050" i="1" dirty="0" smtClean="0"/>
              <a:t>Clearance: </a:t>
            </a:r>
            <a:r>
              <a:rPr lang="it-IT" sz="1050" dirty="0" smtClean="0"/>
              <a:t>Licensed from Fotolia, </a:t>
            </a:r>
            <a:r>
              <a:rPr lang="it-IT" sz="1050" dirty="0"/>
              <a:t>ID#79041625</a:t>
            </a:r>
            <a:r>
              <a:rPr lang="it-IT" sz="1050" dirty="0" smtClean="0"/>
              <a:t>.</a:t>
            </a:r>
            <a:endParaRPr lang="it-IT" sz="1050" dirty="0"/>
          </a:p>
          <a:p>
            <a:r>
              <a:rPr lang="en-US" sz="1050" dirty="0"/>
              <a:t>Slide </a:t>
            </a:r>
            <a:r>
              <a:rPr lang="en-US" sz="1050" dirty="0" smtClean="0"/>
              <a:t>2 </a:t>
            </a:r>
            <a:r>
              <a:rPr lang="en-US" sz="1050" dirty="0"/>
              <a:t>(left)</a:t>
            </a:r>
            <a:br>
              <a:rPr lang="en-US" sz="1050" dirty="0"/>
            </a:br>
            <a:r>
              <a:rPr lang="en-US" sz="1050" i="1" dirty="0"/>
              <a:t>Description: </a:t>
            </a:r>
            <a:r>
              <a:rPr lang="en-US" sz="1050" dirty="0"/>
              <a:t>Photo of </a:t>
            </a:r>
            <a:r>
              <a:rPr lang="en-US" sz="1050" dirty="0" smtClean="0"/>
              <a:t>dead caterpillar.</a:t>
            </a:r>
            <a:r>
              <a:rPr lang="en-US" sz="1050" dirty="0"/>
              <a:t/>
            </a:r>
            <a:br>
              <a:rPr lang="en-US" sz="1050" dirty="0"/>
            </a:br>
            <a:r>
              <a:rPr lang="en-US" sz="1050" i="1" dirty="0"/>
              <a:t>Credit: </a:t>
            </a:r>
            <a:r>
              <a:rPr lang="en-US" sz="1050" dirty="0" err="1" smtClean="0"/>
              <a:t>Teles</a:t>
            </a:r>
            <a:r>
              <a:rPr lang="en-US" sz="1050" dirty="0" smtClean="0"/>
              <a:t/>
            </a:r>
            <a:br>
              <a:rPr lang="en-US" sz="1050" dirty="0" smtClean="0"/>
            </a:br>
            <a:r>
              <a:rPr lang="en-US" sz="1050" i="1" dirty="0" smtClean="0"/>
              <a:t>Source: </a:t>
            </a:r>
            <a:r>
              <a:rPr lang="en-US" sz="1050" dirty="0" smtClean="0"/>
              <a:t>Wikimedia Commons, https</a:t>
            </a:r>
            <a:r>
              <a:rPr lang="en-US" sz="1050" dirty="0"/>
              <a:t>://commons.wikimedia.org/wiki/File:Dead_caterpillar.JPG</a:t>
            </a:r>
            <a:r>
              <a:rPr lang="en-US" sz="1050" dirty="0" smtClean="0"/>
              <a:t/>
            </a:r>
            <a:br>
              <a:rPr lang="en-US" sz="1050" dirty="0" smtClean="0"/>
            </a:br>
            <a:r>
              <a:rPr lang="en-US" sz="1050" i="1" dirty="0" smtClean="0"/>
              <a:t>Clearance</a:t>
            </a:r>
            <a:r>
              <a:rPr lang="en-US" sz="1050" i="1" dirty="0"/>
              <a:t>: </a:t>
            </a:r>
            <a:r>
              <a:rPr lang="en-US" sz="1050" i="1" dirty="0" smtClean="0"/>
              <a:t> </a:t>
            </a:r>
            <a:r>
              <a:rPr lang="en-US" sz="1050" dirty="0" smtClean="0"/>
              <a:t>Public domain.</a:t>
            </a:r>
            <a:endParaRPr lang="en-US" sz="1050" dirty="0"/>
          </a:p>
          <a:p>
            <a:r>
              <a:rPr lang="en-US" sz="1050" dirty="0"/>
              <a:t>Slide </a:t>
            </a:r>
            <a:r>
              <a:rPr lang="en-US" sz="1050" dirty="0" smtClean="0"/>
              <a:t>2 </a:t>
            </a:r>
            <a:r>
              <a:rPr lang="en-US" sz="1050" dirty="0"/>
              <a:t>(</a:t>
            </a:r>
            <a:r>
              <a:rPr lang="en-US" sz="1050" dirty="0" smtClean="0"/>
              <a:t>right)</a:t>
            </a:r>
            <a:r>
              <a:rPr lang="en-US" sz="1050" dirty="0"/>
              <a:t/>
            </a:r>
            <a:br>
              <a:rPr lang="en-US" sz="1050" dirty="0"/>
            </a:br>
            <a:r>
              <a:rPr lang="en-US" sz="1050" i="1" dirty="0"/>
              <a:t>Description: </a:t>
            </a:r>
            <a:r>
              <a:rPr lang="en-US" sz="1050" dirty="0"/>
              <a:t>Photo of </a:t>
            </a:r>
            <a:r>
              <a:rPr lang="en-US" sz="1050" dirty="0" smtClean="0"/>
              <a:t>ants </a:t>
            </a:r>
            <a:r>
              <a:rPr lang="en-US" sz="1050" dirty="0"/>
              <a:t>and </a:t>
            </a:r>
            <a:r>
              <a:rPr lang="en-US" sz="1050" dirty="0" smtClean="0"/>
              <a:t>caterpillar.</a:t>
            </a:r>
            <a:r>
              <a:rPr lang="en-US" sz="1050" dirty="0"/>
              <a:t/>
            </a:r>
            <a:br>
              <a:rPr lang="en-US" sz="1050" dirty="0"/>
            </a:br>
            <a:r>
              <a:rPr lang="en-US" sz="1050" i="1" dirty="0"/>
              <a:t>Credit</a:t>
            </a:r>
            <a:r>
              <a:rPr lang="en-US" sz="1050" i="1" dirty="0" smtClean="0"/>
              <a:t>:</a:t>
            </a:r>
            <a:r>
              <a:rPr lang="en-US" sz="1050" dirty="0" smtClean="0"/>
              <a:t> </a:t>
            </a:r>
            <a:r>
              <a:rPr lang="en-US" sz="1050" dirty="0"/>
              <a:t>Paulo Oliveira </a:t>
            </a:r>
            <a:r>
              <a:rPr lang="en-US" sz="1050" dirty="0"/>
              <a:t/>
            </a:r>
            <a:br>
              <a:rPr lang="en-US" sz="1050" dirty="0"/>
            </a:br>
            <a:r>
              <a:rPr lang="en-US" sz="1050" i="1" dirty="0" smtClean="0"/>
              <a:t>Clearance:</a:t>
            </a:r>
            <a:r>
              <a:rPr lang="en-US" sz="1050" dirty="0" smtClean="0"/>
              <a:t> Used </a:t>
            </a:r>
            <a:r>
              <a:rPr lang="en-US" sz="1050" smtClean="0"/>
              <a:t>with permission.</a:t>
            </a:r>
            <a:endParaRPr lang="en-US" sz="1050" smtClean="0"/>
          </a:p>
          <a:p>
            <a:r>
              <a:rPr lang="en-US" sz="1050" dirty="0" smtClean="0"/>
              <a:t>Slide 2 (center)</a:t>
            </a:r>
            <a:r>
              <a:rPr lang="en-US" sz="1050" dirty="0"/>
              <a:t/>
            </a:r>
            <a:br>
              <a:rPr lang="en-US" sz="1050" dirty="0"/>
            </a:br>
            <a:r>
              <a:rPr lang="en-US" sz="1050" i="1" dirty="0"/>
              <a:t>Description: </a:t>
            </a:r>
            <a:r>
              <a:rPr lang="en-US" sz="1050" dirty="0"/>
              <a:t>Photo </a:t>
            </a:r>
            <a:r>
              <a:rPr lang="en-US" sz="1050" dirty="0" smtClean="0"/>
              <a:t>of caterpillar on wet leaf.</a:t>
            </a:r>
            <a:br>
              <a:rPr lang="en-US" sz="1050" dirty="0" smtClean="0"/>
            </a:br>
            <a:r>
              <a:rPr lang="en-US" sz="1050" i="1" dirty="0"/>
              <a:t>Source</a:t>
            </a:r>
            <a:r>
              <a:rPr lang="en-US" sz="1050" i="1" dirty="0" smtClean="0"/>
              <a:t>: </a:t>
            </a:r>
            <a:r>
              <a:rPr lang="en-US" sz="1050" dirty="0" smtClean="0"/>
              <a:t> Wikimedia Commons, https</a:t>
            </a:r>
            <a:r>
              <a:rPr lang="en-US" sz="1050" dirty="0"/>
              <a:t>://commons.wikimedia.org/wiki/File:Dysphania_percota_caterpillar.jpg</a:t>
            </a:r>
            <a:r>
              <a:rPr lang="en-US" sz="1050" i="1" dirty="0"/>
              <a:t/>
            </a:r>
            <a:br>
              <a:rPr lang="en-US" sz="1050" i="1" dirty="0"/>
            </a:br>
            <a:r>
              <a:rPr lang="en-US" sz="1050" i="1" dirty="0"/>
              <a:t>Credit:</a:t>
            </a:r>
            <a:r>
              <a:rPr lang="en-US" sz="1050" dirty="0"/>
              <a:t>  </a:t>
            </a:r>
            <a:r>
              <a:rPr lang="en-US" sz="1050" dirty="0" err="1"/>
              <a:t>AshLin</a:t>
            </a:r>
            <a:r>
              <a:rPr lang="en-US" sz="1050" dirty="0"/>
              <a:t> </a:t>
            </a:r>
            <a:r>
              <a:rPr lang="en-US" sz="1050" dirty="0" smtClean="0"/>
              <a:t/>
            </a:r>
            <a:br>
              <a:rPr lang="en-US" sz="1050" dirty="0" smtClean="0"/>
            </a:br>
            <a:r>
              <a:rPr lang="en-US" sz="1050" i="1" dirty="0" smtClean="0"/>
              <a:t>Clearance</a:t>
            </a:r>
            <a:r>
              <a:rPr lang="en-US" sz="1050" i="1" dirty="0"/>
              <a:t>: </a:t>
            </a:r>
            <a:r>
              <a:rPr lang="en-US" sz="1050" dirty="0" smtClean="0"/>
              <a:t> Used in accordance with CC </a:t>
            </a:r>
            <a:r>
              <a:rPr lang="en-US" sz="1050" dirty="0"/>
              <a:t>BY-SA </a:t>
            </a:r>
            <a:r>
              <a:rPr lang="en-US" sz="1050" dirty="0" smtClean="0"/>
              <a:t>3.0.</a:t>
            </a:r>
          </a:p>
          <a:p>
            <a:r>
              <a:rPr lang="en-US" sz="1050" dirty="0" smtClean="0"/>
              <a:t>Slide </a:t>
            </a:r>
            <a:r>
              <a:rPr lang="en-US" sz="1050" dirty="0"/>
              <a:t>3 (left)</a:t>
            </a:r>
            <a:br>
              <a:rPr lang="en-US" sz="1050" dirty="0"/>
            </a:br>
            <a:r>
              <a:rPr lang="en-US" sz="1050" i="1" dirty="0"/>
              <a:t>Description: </a:t>
            </a:r>
            <a:r>
              <a:rPr lang="en-US" sz="1050" dirty="0"/>
              <a:t>Photo of </a:t>
            </a:r>
            <a:r>
              <a:rPr lang="nb-NO" sz="1050" dirty="0"/>
              <a:t>shelter building silver spotted </a:t>
            </a:r>
            <a:r>
              <a:rPr lang="nb-NO" sz="1050" dirty="0" smtClean="0"/>
              <a:t>skipper. </a:t>
            </a:r>
            <a:r>
              <a:rPr lang="en-US" sz="1050" dirty="0"/>
              <a:t/>
            </a:r>
            <a:br>
              <a:rPr lang="en-US" sz="1050" dirty="0"/>
            </a:br>
            <a:r>
              <a:rPr lang="en-US" sz="1050" i="1" dirty="0"/>
              <a:t>Credit: </a:t>
            </a:r>
            <a:r>
              <a:rPr lang="en-US" sz="1050" dirty="0"/>
              <a:t>Laurel C. Cepero, case </a:t>
            </a:r>
            <a:r>
              <a:rPr lang="en-US" sz="1050" dirty="0" smtClean="0"/>
              <a:t>author.</a:t>
            </a:r>
            <a:endParaRPr lang="en-US" sz="1050" dirty="0"/>
          </a:p>
          <a:p>
            <a:r>
              <a:rPr lang="en-US" sz="1050" dirty="0"/>
              <a:t>Slide 3 (right, top)</a:t>
            </a:r>
            <a:br>
              <a:rPr lang="en-US" sz="1050" dirty="0"/>
            </a:br>
            <a:r>
              <a:rPr lang="en-US" sz="1050" i="1" dirty="0"/>
              <a:t>Description: </a:t>
            </a:r>
            <a:r>
              <a:rPr lang="en-US" sz="1050" dirty="0"/>
              <a:t>Photo of an opened oak leaf </a:t>
            </a:r>
            <a:r>
              <a:rPr lang="en-US" sz="1050" dirty="0" smtClean="0"/>
              <a:t>shelter.</a:t>
            </a:r>
            <a:r>
              <a:rPr lang="en-US" sz="1050" dirty="0"/>
              <a:t/>
            </a:r>
            <a:br>
              <a:rPr lang="en-US" sz="1050" dirty="0"/>
            </a:br>
            <a:r>
              <a:rPr lang="en-US" sz="1050" i="1" dirty="0"/>
              <a:t>Credit: </a:t>
            </a:r>
            <a:r>
              <a:rPr lang="en-US" sz="1050" dirty="0"/>
              <a:t>Kylee </a:t>
            </a:r>
            <a:r>
              <a:rPr lang="en-US" sz="1050" dirty="0" err="1"/>
              <a:t>Grenis</a:t>
            </a:r>
            <a:r>
              <a:rPr lang="en-US" sz="1050" dirty="0"/>
              <a:t>, case </a:t>
            </a:r>
            <a:r>
              <a:rPr lang="en-US" sz="1050" dirty="0" smtClean="0"/>
              <a:t>author.</a:t>
            </a:r>
            <a:endParaRPr lang="en-US" sz="1050" dirty="0"/>
          </a:p>
          <a:p>
            <a:pPr marL="203200" indent="0">
              <a:buNone/>
            </a:pPr>
            <a:endParaRPr lang="en-US" sz="900" dirty="0"/>
          </a:p>
          <a:p>
            <a:pPr marL="203200" indent="0">
              <a:buNone/>
            </a:pPr>
            <a:endParaRPr lang="en-US" sz="900" dirty="0" smtClean="0"/>
          </a:p>
        </p:txBody>
      </p:sp>
      <p:sp>
        <p:nvSpPr>
          <p:cNvPr id="4" name="Slide Number Placeholder 3"/>
          <p:cNvSpPr>
            <a:spLocks noGrp="1"/>
          </p:cNvSpPr>
          <p:nvPr>
            <p:ph type="sldNum" idx="12"/>
          </p:nvPr>
        </p:nvSpPr>
        <p:spPr/>
        <p:txBody>
          <a:bodyPr/>
          <a:lstStyle/>
          <a:p>
            <a:r>
              <a:rPr lang="en-US" dirty="0" smtClean="0">
                <a:solidFill>
                  <a:schemeClr val="bg1">
                    <a:lumMod val="75000"/>
                  </a:schemeClr>
                </a:solidFill>
              </a:rPr>
              <a:t>12</a:t>
            </a:r>
            <a:endParaRPr lang="en-US" dirty="0">
              <a:solidFill>
                <a:schemeClr val="bg1">
                  <a:lumMod val="75000"/>
                </a:schemeClr>
              </a:solidFill>
            </a:endParaRPr>
          </a:p>
        </p:txBody>
      </p:sp>
      <p:sp>
        <p:nvSpPr>
          <p:cNvPr id="5" name="Text Placeholder 2"/>
          <p:cNvSpPr txBox="1">
            <a:spLocks/>
          </p:cNvSpPr>
          <p:nvPr/>
        </p:nvSpPr>
        <p:spPr>
          <a:xfrm>
            <a:off x="4876800" y="1371600"/>
            <a:ext cx="3657600" cy="4525963"/>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64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1pPr>
            <a:lvl2pPr marL="742950" marR="0" indent="-107950" algn="l" rtl="0">
              <a:lnSpc>
                <a:spcPct val="100000"/>
              </a:lnSpc>
              <a:spcBef>
                <a:spcPts val="56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2pPr>
            <a:lvl3pPr marL="1143000" marR="0" indent="-76200" algn="l" rtl="0">
              <a:lnSpc>
                <a:spcPct val="100000"/>
              </a:lnSpc>
              <a:spcBef>
                <a:spcPts val="48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3pPr>
            <a:lvl4pPr marL="16002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4pPr>
            <a:lvl5pPr marL="20574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5pPr>
            <a:lvl6pPr marL="25146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6pPr>
            <a:lvl7pPr marL="29718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7pPr>
            <a:lvl8pPr marL="34290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8pPr>
            <a:lvl9pPr marL="38862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9pPr>
          </a:lstStyle>
          <a:p>
            <a:r>
              <a:rPr lang="en-US" sz="1050" dirty="0"/>
              <a:t>Slide 3 (right, bottom)</a:t>
            </a:r>
            <a:br>
              <a:rPr lang="en-US" sz="1050" dirty="0"/>
            </a:br>
            <a:r>
              <a:rPr lang="en-US" sz="1050" i="1" dirty="0"/>
              <a:t>Description: </a:t>
            </a:r>
            <a:r>
              <a:rPr lang="en-US" sz="1050" dirty="0"/>
              <a:t>Photo of shelter building silver spotted </a:t>
            </a:r>
            <a:r>
              <a:rPr lang="en-US" sz="1050" dirty="0" smtClean="0"/>
              <a:t>skipper</a:t>
            </a:r>
            <a:r>
              <a:rPr lang="en-US" sz="1050" i="1" dirty="0"/>
              <a:t>.</a:t>
            </a:r>
            <a:r>
              <a:rPr lang="en-US" sz="1050" dirty="0"/>
              <a:t/>
            </a:r>
            <a:br>
              <a:rPr lang="en-US" sz="1050" dirty="0"/>
            </a:br>
            <a:r>
              <a:rPr lang="en-US" sz="1050" i="1" dirty="0"/>
              <a:t>Credit: </a:t>
            </a:r>
            <a:r>
              <a:rPr lang="en-US" sz="1050" dirty="0"/>
              <a:t>Laurel C. Cepero, case author.</a:t>
            </a:r>
          </a:p>
          <a:p>
            <a:r>
              <a:rPr lang="en-US" sz="1050" dirty="0" smtClean="0"/>
              <a:t>Slide </a:t>
            </a:r>
            <a:r>
              <a:rPr lang="en-US" sz="1050" dirty="0"/>
              <a:t>4</a:t>
            </a:r>
            <a:br>
              <a:rPr lang="en-US" sz="1050" dirty="0"/>
            </a:br>
            <a:r>
              <a:rPr lang="en-US" sz="1050" i="1" dirty="0"/>
              <a:t>Description: </a:t>
            </a:r>
            <a:r>
              <a:rPr lang="en-US" sz="1050" dirty="0" smtClean="0"/>
              <a:t>Photo </a:t>
            </a:r>
            <a:r>
              <a:rPr lang="en-US" sz="1050" dirty="0"/>
              <a:t>of  </a:t>
            </a:r>
            <a:r>
              <a:rPr lang="en-US" sz="1050" i="1" dirty="0" err="1"/>
              <a:t>Epargyraeus</a:t>
            </a:r>
            <a:r>
              <a:rPr lang="en-US" sz="1050" i="1" dirty="0"/>
              <a:t> </a:t>
            </a:r>
            <a:r>
              <a:rPr lang="en-US" sz="1050" i="1" dirty="0" err="1"/>
              <a:t>clarus</a:t>
            </a:r>
            <a:r>
              <a:rPr lang="en-US" sz="1050" i="1" dirty="0"/>
              <a:t> </a:t>
            </a:r>
            <a:r>
              <a:rPr lang="en-US" sz="1050" dirty="0"/>
              <a:t>adult</a:t>
            </a:r>
            <a:br>
              <a:rPr lang="en-US" sz="1050" dirty="0"/>
            </a:br>
            <a:r>
              <a:rPr lang="en-US" sz="1050" i="1" dirty="0"/>
              <a:t>Credit: </a:t>
            </a:r>
            <a:r>
              <a:rPr lang="en-US" sz="1050" dirty="0"/>
              <a:t>Laurel C. Cepero, case author</a:t>
            </a:r>
            <a:r>
              <a:rPr lang="en-US" sz="1050" dirty="0" smtClean="0"/>
              <a:t>.</a:t>
            </a:r>
            <a:endParaRPr lang="en-US" sz="1050" dirty="0"/>
          </a:p>
          <a:p>
            <a:r>
              <a:rPr lang="en-US" sz="1050" dirty="0" smtClean="0"/>
              <a:t>Slide 5</a:t>
            </a:r>
            <a:r>
              <a:rPr lang="en-US" sz="1050" dirty="0"/>
              <a:t/>
            </a:r>
            <a:br>
              <a:rPr lang="en-US" sz="1050" dirty="0"/>
            </a:br>
            <a:r>
              <a:rPr lang="en-US" sz="1050" i="1" dirty="0"/>
              <a:t>Description: </a:t>
            </a:r>
            <a:r>
              <a:rPr lang="en-US" sz="1050" dirty="0" smtClean="0"/>
              <a:t>Image capture from video of </a:t>
            </a:r>
            <a:r>
              <a:rPr lang="en-US" sz="1050" dirty="0" err="1" smtClean="0"/>
              <a:t>frass</a:t>
            </a:r>
            <a:r>
              <a:rPr lang="en-US" sz="1050" dirty="0" smtClean="0"/>
              <a:t> flinging. </a:t>
            </a:r>
            <a:r>
              <a:rPr lang="en-US" sz="1050" dirty="0"/>
              <a:t/>
            </a:r>
            <a:br>
              <a:rPr lang="en-US" sz="1050" dirty="0"/>
            </a:br>
            <a:r>
              <a:rPr lang="en-US" sz="1050" i="1" dirty="0"/>
              <a:t>Credit: </a:t>
            </a:r>
            <a:r>
              <a:rPr lang="en-US" sz="1050" dirty="0" smtClean="0"/>
              <a:t>Kylee </a:t>
            </a:r>
            <a:r>
              <a:rPr lang="en-US" sz="1050" dirty="0" err="1" smtClean="0"/>
              <a:t>Grenis</a:t>
            </a:r>
            <a:r>
              <a:rPr lang="en-US" sz="1050" dirty="0" smtClean="0"/>
              <a:t>, case author.</a:t>
            </a:r>
            <a:r>
              <a:rPr lang="en-US" sz="1050" dirty="0"/>
              <a:t/>
            </a:r>
            <a:br>
              <a:rPr lang="en-US" sz="1050" dirty="0"/>
            </a:br>
            <a:r>
              <a:rPr lang="en-US" sz="1050" i="1" dirty="0"/>
              <a:t>Source: </a:t>
            </a:r>
            <a:r>
              <a:rPr lang="en-US" sz="1050" dirty="0"/>
              <a:t>https://</a:t>
            </a:r>
            <a:r>
              <a:rPr lang="en-US" sz="1050" dirty="0" smtClean="0"/>
              <a:t>youtu.be/hIwhUwXk4yo</a:t>
            </a:r>
            <a:endParaRPr lang="en-US" sz="1050" dirty="0"/>
          </a:p>
          <a:p>
            <a:r>
              <a:rPr lang="en-US" sz="1050" dirty="0" smtClean="0"/>
              <a:t>Slides 6, 8, 9 10</a:t>
            </a:r>
            <a:r>
              <a:rPr lang="en-US" sz="1050" dirty="0"/>
              <a:t/>
            </a:r>
            <a:br>
              <a:rPr lang="en-US" sz="1050" dirty="0"/>
            </a:br>
            <a:r>
              <a:rPr lang="en-US" sz="1050" i="1" dirty="0"/>
              <a:t>Description: </a:t>
            </a:r>
            <a:r>
              <a:rPr lang="en-US" sz="1050" dirty="0" smtClean="0"/>
              <a:t>Figures and tables from Weiss paper. </a:t>
            </a:r>
            <a:r>
              <a:rPr lang="en-US" sz="1050" dirty="0"/>
              <a:t/>
            </a:r>
            <a:br>
              <a:rPr lang="en-US" sz="1050" dirty="0"/>
            </a:br>
            <a:r>
              <a:rPr lang="en-US" sz="1050" i="1" dirty="0"/>
              <a:t>Credit: </a:t>
            </a:r>
            <a:r>
              <a:rPr lang="en-US" sz="1050" dirty="0" smtClean="0"/>
              <a:t>M.R. Weiss.</a:t>
            </a:r>
            <a:r>
              <a:rPr lang="en-US" sz="1050" dirty="0"/>
              <a:t/>
            </a:r>
            <a:br>
              <a:rPr lang="en-US" sz="1050" dirty="0"/>
            </a:br>
            <a:r>
              <a:rPr lang="en-US" sz="1050" i="1" dirty="0"/>
              <a:t>Source: </a:t>
            </a:r>
            <a:r>
              <a:rPr lang="en-US" sz="1050" dirty="0"/>
              <a:t>Good housekeeping: Why do shelter-dwelling caterpillars fling their </a:t>
            </a:r>
            <a:r>
              <a:rPr lang="en-US" sz="1050" dirty="0" err="1"/>
              <a:t>frass</a:t>
            </a:r>
            <a:r>
              <a:rPr lang="en-US" sz="1050" dirty="0"/>
              <a:t>? </a:t>
            </a:r>
            <a:r>
              <a:rPr lang="en-US" sz="1050" i="1" dirty="0" smtClean="0"/>
              <a:t>Ecology Letters </a:t>
            </a:r>
            <a:r>
              <a:rPr lang="en-US" sz="1050" dirty="0" smtClean="0"/>
              <a:t>6(4</a:t>
            </a:r>
            <a:r>
              <a:rPr lang="en-US" sz="1050" dirty="0"/>
              <a:t>), </a:t>
            </a:r>
            <a:r>
              <a:rPr lang="en-US" sz="1050" dirty="0" smtClean="0"/>
              <a:t>361–370.</a:t>
            </a:r>
            <a:r>
              <a:rPr lang="en-US" sz="1050" dirty="0"/>
              <a:t/>
            </a:r>
            <a:br>
              <a:rPr lang="en-US" sz="1050" dirty="0"/>
            </a:br>
            <a:r>
              <a:rPr lang="en-US" sz="1050" i="1" dirty="0"/>
              <a:t>Clearance: </a:t>
            </a:r>
            <a:r>
              <a:rPr lang="en-US" sz="1050" dirty="0"/>
              <a:t>Used with permission of Wiley and </a:t>
            </a:r>
            <a:r>
              <a:rPr lang="en-US" sz="1050" dirty="0" smtClean="0"/>
              <a:t>Sons</a:t>
            </a:r>
            <a:r>
              <a:rPr lang="en-US" sz="1050" i="1" dirty="0" smtClean="0"/>
              <a:t>.</a:t>
            </a:r>
            <a:endParaRPr lang="en-US" sz="1050" i="1" dirty="0"/>
          </a:p>
          <a:p>
            <a:r>
              <a:rPr lang="en-US" sz="1050" dirty="0"/>
              <a:t>Slide </a:t>
            </a:r>
            <a:r>
              <a:rPr lang="en-US" sz="1050" dirty="0" smtClean="0"/>
              <a:t>11</a:t>
            </a:r>
            <a:r>
              <a:rPr lang="en-US" sz="1050" dirty="0"/>
              <a:t/>
            </a:r>
            <a:br>
              <a:rPr lang="en-US" sz="1050" dirty="0"/>
            </a:br>
            <a:r>
              <a:rPr lang="en-US" sz="1050" i="1" dirty="0"/>
              <a:t>Description: </a:t>
            </a:r>
            <a:r>
              <a:rPr lang="en-US" sz="1050" dirty="0"/>
              <a:t>Photo </a:t>
            </a:r>
            <a:r>
              <a:rPr lang="en-US" sz="1050" dirty="0" smtClean="0"/>
              <a:t>of Dr. Weiss. </a:t>
            </a:r>
            <a:r>
              <a:rPr lang="en-US" sz="1050" dirty="0"/>
              <a:t/>
            </a:r>
            <a:br>
              <a:rPr lang="en-US" sz="1050" dirty="0"/>
            </a:br>
            <a:r>
              <a:rPr lang="en-US" sz="1050" i="1" dirty="0"/>
              <a:t>Source: </a:t>
            </a:r>
            <a:r>
              <a:rPr lang="en-US" sz="1050" dirty="0"/>
              <a:t>http://www.weisslab.org/people.html</a:t>
            </a:r>
            <a:br>
              <a:rPr lang="en-US" sz="1050" dirty="0"/>
            </a:br>
            <a:r>
              <a:rPr lang="en-US" sz="1050" i="1" dirty="0"/>
              <a:t>Clearance: </a:t>
            </a:r>
            <a:r>
              <a:rPr lang="en-US" sz="1050" dirty="0" smtClean="0"/>
              <a:t>Used with permission.</a:t>
            </a:r>
            <a:endParaRPr lang="en-US" sz="1050" dirty="0"/>
          </a:p>
          <a:p>
            <a:endParaRPr lang="en-US" sz="900" dirty="0" smtClean="0"/>
          </a:p>
          <a:p>
            <a:endParaRPr lang="en-US" sz="900" dirty="0" smtClean="0"/>
          </a:p>
          <a:p>
            <a:pPr marL="203200" indent="0">
              <a:buFont typeface="Calibri"/>
              <a:buNone/>
            </a:pPr>
            <a:endParaRPr lang="en-US" sz="900" dirty="0" smtClean="0"/>
          </a:p>
        </p:txBody>
      </p:sp>
    </p:spTree>
    <p:extLst>
      <p:ext uri="{BB962C8B-B14F-4D97-AF65-F5344CB8AC3E}">
        <p14:creationId xmlns:p14="http://schemas.microsoft.com/office/powerpoint/2010/main" val="1449748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buNone/>
            </a:pPr>
            <a:r>
              <a:rPr lang="en-US" sz="4400" dirty="0">
                <a:latin typeface="Calibri"/>
                <a:ea typeface="Calibri"/>
                <a:cs typeface="Calibri"/>
                <a:sym typeface="Calibri"/>
              </a:rPr>
              <a:t>Perils of Caterpillar Life </a:t>
            </a:r>
          </a:p>
        </p:txBody>
      </p:sp>
      <p:pic>
        <p:nvPicPr>
          <p:cNvPr id="93" name="Shape 93"/>
          <p:cNvPicPr preferRelativeResize="0"/>
          <p:nvPr/>
        </p:nvPicPr>
        <p:blipFill>
          <a:blip r:embed="rId3">
            <a:extLst>
              <a:ext uri="{28A0092B-C50C-407E-A947-70E740481C1C}">
                <a14:useLocalDpi xmlns:a14="http://schemas.microsoft.com/office/drawing/2010/main" val="0"/>
              </a:ext>
            </a:extLst>
          </a:blip>
          <a:stretch>
            <a:fillRect/>
          </a:stretch>
        </p:blipFill>
        <p:spPr>
          <a:xfrm>
            <a:off x="6031275" y="1197350"/>
            <a:ext cx="2695575" cy="3005279"/>
          </a:xfrm>
          <a:prstGeom prst="rect">
            <a:avLst/>
          </a:prstGeom>
          <a:ln w="38100">
            <a:solidFill>
              <a:srgbClr val="92D050"/>
            </a:solidFill>
          </a:ln>
        </p:spPr>
      </p:pic>
      <p:pic>
        <p:nvPicPr>
          <p:cNvPr id="1026" name="Picture 2" descr="https://upload.wikimedia.org/wikipedia/commons/thumb/1/1a/Dead_caterpillar.JPG/800px-Dead_caterpillar.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57200" y="1524000"/>
            <a:ext cx="3810000" cy="2857500"/>
          </a:xfrm>
          <a:prstGeom prst="rect">
            <a:avLst/>
          </a:prstGeom>
          <a:noFill/>
          <a:ln w="38100">
            <a:solidFill>
              <a:srgbClr val="92D050"/>
            </a:solidFill>
          </a:ln>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f/f4/Dysphania_percota_caterpillar.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743200" y="3124200"/>
            <a:ext cx="4170785" cy="3029484"/>
          </a:xfrm>
          <a:prstGeom prst="rect">
            <a:avLst/>
          </a:prstGeom>
          <a:noFill/>
          <a:ln w="38100">
            <a:solidFill>
              <a:srgbClr val="92D050"/>
            </a:solidFill>
          </a:ln>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idx="12"/>
          </p:nvPr>
        </p:nvSpPr>
        <p:spPr/>
        <p:txBody>
          <a:bodyPr/>
          <a:lstStyle/>
          <a:p>
            <a:r>
              <a:rPr lang="en-US" dirty="0" smtClean="0">
                <a:solidFill>
                  <a:schemeClr val="bg1">
                    <a:lumMod val="75000"/>
                  </a:schemeClr>
                </a:solidFill>
              </a:rPr>
              <a:t>2</a:t>
            </a:r>
            <a:endParaRPr lang="en-US" dirty="0">
              <a:solidFill>
                <a:schemeClr val="bg1">
                  <a:lumMod val="75000"/>
                </a:schemeClr>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buNone/>
            </a:pPr>
            <a:r>
              <a:rPr lang="en-US" sz="4400">
                <a:latin typeface="Calibri"/>
                <a:ea typeface="Calibri"/>
                <a:cs typeface="Calibri"/>
                <a:sym typeface="Calibri"/>
              </a:rPr>
              <a:t>Shelter Building</a:t>
            </a:r>
          </a:p>
        </p:txBody>
      </p:sp>
      <p:pic>
        <p:nvPicPr>
          <p:cNvPr id="104" name="Shape 104"/>
          <p:cNvPicPr preferRelativeResize="0"/>
          <p:nvPr/>
        </p:nvPicPr>
        <p:blipFill>
          <a:blip r:embed="rId3">
            <a:extLst>
              <a:ext uri="{28A0092B-C50C-407E-A947-70E740481C1C}">
                <a14:useLocalDpi xmlns:a14="http://schemas.microsoft.com/office/drawing/2010/main" val="0"/>
              </a:ext>
            </a:extLst>
          </a:blip>
          <a:stretch>
            <a:fillRect/>
          </a:stretch>
        </p:blipFill>
        <p:spPr>
          <a:xfrm>
            <a:off x="4372551" y="4223426"/>
            <a:ext cx="3207672" cy="2405974"/>
          </a:xfrm>
          <a:prstGeom prst="rect">
            <a:avLst/>
          </a:prstGeom>
          <a:ln w="38100">
            <a:solidFill>
              <a:srgbClr val="92D050"/>
            </a:solidFill>
          </a:ln>
        </p:spPr>
      </p:pic>
      <p:pic>
        <p:nvPicPr>
          <p:cNvPr id="2" name="Picture 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9600" y="2502005"/>
            <a:ext cx="4116681" cy="2755795"/>
          </a:xfrm>
          <a:prstGeom prst="rect">
            <a:avLst/>
          </a:prstGeom>
          <a:ln w="38100">
            <a:solidFill>
              <a:srgbClr val="92D050"/>
            </a:solidFill>
          </a:ln>
        </p:spPr>
      </p:pic>
      <p:pic>
        <p:nvPicPr>
          <p:cNvPr id="3" name="Picture 2"/>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726281" y="1524000"/>
            <a:ext cx="3759200" cy="2819400"/>
          </a:xfrm>
          <a:prstGeom prst="rect">
            <a:avLst/>
          </a:prstGeom>
          <a:ln w="38100">
            <a:solidFill>
              <a:srgbClr val="92D050"/>
            </a:solidFill>
          </a:ln>
        </p:spPr>
      </p:pic>
      <p:sp>
        <p:nvSpPr>
          <p:cNvPr id="8" name="Slide Number Placeholder 7"/>
          <p:cNvSpPr>
            <a:spLocks noGrp="1"/>
          </p:cNvSpPr>
          <p:nvPr>
            <p:ph type="sldNum" idx="12"/>
          </p:nvPr>
        </p:nvSpPr>
        <p:spPr/>
        <p:txBody>
          <a:bodyPr/>
          <a:lstStyle/>
          <a:p>
            <a:r>
              <a:rPr lang="en-US" dirty="0" smtClean="0">
                <a:solidFill>
                  <a:schemeClr val="bg1">
                    <a:lumMod val="75000"/>
                  </a:schemeClr>
                </a:solidFill>
              </a:rPr>
              <a:t>3</a:t>
            </a:r>
            <a:endParaRPr lang="en-US" dirty="0">
              <a:solidFill>
                <a:schemeClr val="bg1">
                  <a:lumMod val="75000"/>
                </a:schemeClr>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81000" y="581202"/>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1" u="none" strike="noStrike" cap="none" baseline="0" dirty="0" err="1">
                <a:solidFill>
                  <a:schemeClr val="dk1"/>
                </a:solidFill>
                <a:latin typeface="Calibri"/>
                <a:ea typeface="Calibri"/>
                <a:cs typeface="Calibri"/>
                <a:sym typeface="Calibri"/>
              </a:rPr>
              <a:t>Epargyreus</a:t>
            </a:r>
            <a:r>
              <a:rPr lang="en-US" sz="3950" b="0" i="1" u="none" strike="noStrike" cap="none" baseline="0" dirty="0">
                <a:solidFill>
                  <a:schemeClr val="dk1"/>
                </a:solidFill>
                <a:latin typeface="Calibri"/>
                <a:ea typeface="Calibri"/>
                <a:cs typeface="Calibri"/>
                <a:sym typeface="Calibri"/>
              </a:rPr>
              <a:t> </a:t>
            </a:r>
            <a:r>
              <a:rPr lang="en-US" sz="3950" b="0" i="1" u="none" strike="noStrike" cap="none" baseline="0" dirty="0" err="1">
                <a:solidFill>
                  <a:schemeClr val="dk1"/>
                </a:solidFill>
                <a:latin typeface="Calibri"/>
                <a:ea typeface="Calibri"/>
                <a:cs typeface="Calibri"/>
                <a:sym typeface="Calibri"/>
              </a:rPr>
              <a:t>clarus</a:t>
            </a:r>
            <a:r>
              <a:rPr lang="en-US" sz="3950" b="0" i="1" u="none" strike="noStrike" cap="none" baseline="0" dirty="0">
                <a:solidFill>
                  <a:schemeClr val="dk1"/>
                </a:solidFill>
                <a:latin typeface="Calibri"/>
                <a:ea typeface="Calibri"/>
                <a:cs typeface="Calibri"/>
                <a:sym typeface="Calibri"/>
              </a:rPr>
              <a:t> </a:t>
            </a:r>
            <a:r>
              <a:rPr lang="en-US" sz="3950" b="0" i="1" u="none" strike="noStrike" cap="none" baseline="0" dirty="0" smtClean="0">
                <a:solidFill>
                  <a:schemeClr val="dk1"/>
                </a:solidFill>
                <a:latin typeface="Calibri"/>
                <a:ea typeface="Calibri"/>
                <a:cs typeface="Calibri"/>
                <a:sym typeface="Calibri"/>
              </a:rPr>
              <a:t/>
            </a:r>
            <a:br>
              <a:rPr lang="en-US" sz="3950" b="0" i="1" u="none" strike="noStrike" cap="none" baseline="0" dirty="0" smtClean="0">
                <a:solidFill>
                  <a:schemeClr val="dk1"/>
                </a:solidFill>
                <a:latin typeface="Calibri"/>
                <a:ea typeface="Calibri"/>
                <a:cs typeface="Calibri"/>
                <a:sym typeface="Calibri"/>
              </a:rPr>
            </a:br>
            <a:r>
              <a:rPr lang="en-US" sz="3950" b="0" i="0" u="none" strike="noStrike" cap="none" baseline="0" dirty="0" smtClean="0">
                <a:solidFill>
                  <a:schemeClr val="dk1"/>
                </a:solidFill>
                <a:latin typeface="Calibri"/>
                <a:ea typeface="Calibri"/>
                <a:cs typeface="Calibri"/>
                <a:sym typeface="Calibri"/>
              </a:rPr>
              <a:t>(Silver-spotted </a:t>
            </a:r>
            <a:r>
              <a:rPr lang="en-US" sz="3950" dirty="0">
                <a:solidFill>
                  <a:schemeClr val="dk1"/>
                </a:solidFill>
                <a:latin typeface="Calibri"/>
                <a:ea typeface="Calibri"/>
                <a:cs typeface="Calibri"/>
                <a:sym typeface="Calibri"/>
              </a:rPr>
              <a:t>S</a:t>
            </a:r>
            <a:r>
              <a:rPr lang="en-US" sz="3950" b="0" i="0" u="none" strike="noStrike" cap="none" baseline="0" dirty="0" smtClean="0">
                <a:solidFill>
                  <a:schemeClr val="dk1"/>
                </a:solidFill>
                <a:latin typeface="Calibri"/>
                <a:ea typeface="Calibri"/>
                <a:cs typeface="Calibri"/>
                <a:sym typeface="Calibri"/>
              </a:rPr>
              <a:t>kipper</a:t>
            </a:r>
            <a:r>
              <a:rPr lang="en-US" sz="3950" b="0" i="0" u="none" strike="noStrike" cap="none" baseline="0" dirty="0">
                <a:solidFill>
                  <a:schemeClr val="dk1"/>
                </a:solidFill>
                <a:latin typeface="Calibri"/>
                <a:ea typeface="Calibri"/>
                <a:cs typeface="Calibri"/>
                <a:sym typeface="Calibri"/>
              </a:rPr>
              <a:t>) </a:t>
            </a:r>
          </a:p>
        </p:txBody>
      </p:sp>
      <p:sp>
        <p:nvSpPr>
          <p:cNvPr id="111" name="Shape 111"/>
          <p:cNvSpPr txBox="1">
            <a:spLocks noGrp="1"/>
          </p:cNvSpPr>
          <p:nvPr>
            <p:ph type="body" idx="1"/>
          </p:nvPr>
        </p:nvSpPr>
        <p:spPr>
          <a:xfrm>
            <a:off x="457200" y="2134999"/>
            <a:ext cx="4038599" cy="39911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Utilize three host plants</a:t>
            </a:r>
          </a:p>
          <a:p>
            <a:pPr marL="742950" marR="0" lvl="1" indent="-285750" algn="l" rtl="0">
              <a:spcBef>
                <a:spcPts val="480"/>
              </a:spcBef>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All in pea family </a:t>
            </a:r>
          </a:p>
          <a:p>
            <a:pPr marL="342900" marR="0" lvl="0" indent="-342900" algn="l" rtl="0">
              <a:spcBef>
                <a:spcPts val="56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Build shelters in all larval instars</a:t>
            </a:r>
          </a:p>
          <a:p>
            <a:pPr marL="742950" marR="0" lvl="1" indent="-285750" algn="l" rtl="0">
              <a:spcBef>
                <a:spcPts val="480"/>
              </a:spcBef>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Use body length as ruler</a:t>
            </a:r>
          </a:p>
          <a:p>
            <a:pPr marL="742950" marR="0" lvl="1" indent="-285750" algn="l" rtl="0">
              <a:spcBef>
                <a:spcPts val="480"/>
              </a:spcBef>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Silk ties</a:t>
            </a:r>
          </a:p>
          <a:p>
            <a:pPr marL="342900" marR="0" lvl="0" indent="-342900" algn="l" rtl="0">
              <a:spcBef>
                <a:spcPts val="56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Fling frass</a:t>
            </a:r>
          </a:p>
        </p:txBody>
      </p:sp>
      <p:pic>
        <p:nvPicPr>
          <p:cNvPr id="112" name="Shape 112"/>
          <p:cNvPicPr preferRelativeResize="0"/>
          <p:nvPr/>
        </p:nvPicPr>
        <p:blipFill>
          <a:blip r:embed="rId3" cstate="screen">
            <a:extLst>
              <a:ext uri="{28A0092B-C50C-407E-A947-70E740481C1C}">
                <a14:useLocalDpi xmlns:a14="http://schemas.microsoft.com/office/drawing/2010/main" val="0"/>
              </a:ext>
            </a:extLst>
          </a:blip>
          <a:stretch>
            <a:fillRect/>
          </a:stretch>
        </p:blipFill>
        <p:spPr>
          <a:xfrm>
            <a:off x="4648200" y="2135188"/>
            <a:ext cx="4038600" cy="3990974"/>
          </a:xfrm>
          <a:prstGeom prst="rect">
            <a:avLst/>
          </a:prstGeom>
          <a:ln w="38100" cmpd="sng">
            <a:solidFill>
              <a:srgbClr val="008000"/>
            </a:solidFill>
          </a:ln>
        </p:spPr>
      </p:pic>
      <p:sp>
        <p:nvSpPr>
          <p:cNvPr id="6" name="Slide Number Placeholder 5"/>
          <p:cNvSpPr>
            <a:spLocks noGrp="1"/>
          </p:cNvSpPr>
          <p:nvPr>
            <p:ph type="sldNum" idx="12"/>
          </p:nvPr>
        </p:nvSpPr>
        <p:spPr/>
        <p:txBody>
          <a:bodyPr/>
          <a:lstStyle/>
          <a:p>
            <a:r>
              <a:rPr lang="en-US" dirty="0" smtClean="0">
                <a:solidFill>
                  <a:schemeClr val="bg1">
                    <a:lumMod val="75000"/>
                  </a:schemeClr>
                </a:solidFill>
              </a:rPr>
              <a:t>4</a:t>
            </a:r>
            <a:endParaRPr lang="en-US" dirty="0">
              <a:solidFill>
                <a:schemeClr val="bg1">
                  <a:lumMod val="75000"/>
                </a:schemeClr>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animEffect transition="in" filter="fade">
                                      <p:cBhvr>
                                        <p:cTn id="7" dur="1"/>
                                        <p:tgtEl>
                                          <p:spTgt spid="1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1">
                                            <p:txEl>
                                              <p:pRg st="1" end="1"/>
                                            </p:txEl>
                                          </p:spTgt>
                                        </p:tgtEl>
                                        <p:attrNameLst>
                                          <p:attrName>style.visibility</p:attrName>
                                        </p:attrNameLst>
                                      </p:cBhvr>
                                      <p:to>
                                        <p:strVal val="visible"/>
                                      </p:to>
                                    </p:set>
                                    <p:animEffect transition="in" filter="fade">
                                      <p:cBhvr>
                                        <p:cTn id="12" dur="1"/>
                                        <p:tgtEl>
                                          <p:spTgt spid="1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1">
                                            <p:txEl>
                                              <p:pRg st="2" end="2"/>
                                            </p:txEl>
                                          </p:spTgt>
                                        </p:tgtEl>
                                        <p:attrNameLst>
                                          <p:attrName>style.visibility</p:attrName>
                                        </p:attrNameLst>
                                      </p:cBhvr>
                                      <p:to>
                                        <p:strVal val="visible"/>
                                      </p:to>
                                    </p:set>
                                    <p:animEffect transition="in" filter="fade">
                                      <p:cBhvr>
                                        <p:cTn id="17" dur="1"/>
                                        <p:tgtEl>
                                          <p:spTgt spid="1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1">
                                            <p:txEl>
                                              <p:pRg st="3" end="3"/>
                                            </p:txEl>
                                          </p:spTgt>
                                        </p:tgtEl>
                                        <p:attrNameLst>
                                          <p:attrName>style.visibility</p:attrName>
                                        </p:attrNameLst>
                                      </p:cBhvr>
                                      <p:to>
                                        <p:strVal val="visible"/>
                                      </p:to>
                                    </p:set>
                                    <p:animEffect transition="in" filter="fade">
                                      <p:cBhvr>
                                        <p:cTn id="22" dur="1"/>
                                        <p:tgtEl>
                                          <p:spTgt spid="1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1">
                                            <p:txEl>
                                              <p:pRg st="4" end="4"/>
                                            </p:txEl>
                                          </p:spTgt>
                                        </p:tgtEl>
                                        <p:attrNameLst>
                                          <p:attrName>style.visibility</p:attrName>
                                        </p:attrNameLst>
                                      </p:cBhvr>
                                      <p:to>
                                        <p:strVal val="visible"/>
                                      </p:to>
                                    </p:set>
                                    <p:animEffect transition="in" filter="fade">
                                      <p:cBhvr>
                                        <p:cTn id="27" dur="1"/>
                                        <p:tgtEl>
                                          <p:spTgt spid="1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1">
                                            <p:txEl>
                                              <p:pRg st="5" end="5"/>
                                            </p:txEl>
                                          </p:spTgt>
                                        </p:tgtEl>
                                        <p:attrNameLst>
                                          <p:attrName>style.visibility</p:attrName>
                                        </p:attrNameLst>
                                      </p:cBhvr>
                                      <p:to>
                                        <p:strVal val="visible"/>
                                      </p:to>
                                    </p:set>
                                    <p:animEffect transition="in" filter="fade">
                                      <p:cBhvr>
                                        <p:cTn id="32" dur="1"/>
                                        <p:tgtEl>
                                          <p:spTgt spid="1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G_0499.MOV">
            <a:hlinkClick r:id="" action="ppaction://media"/>
          </p:cNvPr>
          <p:cNvPicPr>
            <a:picLocks noGrp="1" noChangeAspect="1"/>
          </p:cNvPicPr>
          <p:nvPr>
            <p:ph type="pic" idx="4294967295"/>
            <a:videoFile r:link="rId2"/>
            <p:extLst>
              <p:ext uri="{DAA4B4D4-6D71-4841-9C94-3DE7FCFB9230}">
                <p14:media xmlns:p14="http://schemas.microsoft.com/office/powerpoint/2010/main" r:embed="rId1"/>
              </p:ext>
            </p:extLst>
          </p:nvPr>
        </p:nvPicPr>
        <p:blipFill>
          <a:blip r:embed="rId5"/>
          <a:srcRect t="21875" b="21875"/>
          <a:stretch>
            <a:fillRect/>
          </a:stretch>
        </p:blipFill>
        <p:spPr>
          <a:xfrm>
            <a:off x="3086100" y="1290356"/>
            <a:ext cx="3086100" cy="4114800"/>
          </a:xfrm>
        </p:spPr>
      </p:pic>
      <p:sp>
        <p:nvSpPr>
          <p:cNvPr id="7" name="Oval 6"/>
          <p:cNvSpPr/>
          <p:nvPr/>
        </p:nvSpPr>
        <p:spPr>
          <a:xfrm>
            <a:off x="4367090" y="3136198"/>
            <a:ext cx="816400" cy="758130"/>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err="1" smtClean="0"/>
              <a:t>Frass</a:t>
            </a:r>
            <a:r>
              <a:rPr lang="en-US" dirty="0" smtClean="0"/>
              <a:t> Flinging</a:t>
            </a:r>
            <a:endParaRPr lang="en-US" dirty="0"/>
          </a:p>
        </p:txBody>
      </p:sp>
      <p:sp>
        <p:nvSpPr>
          <p:cNvPr id="3" name="TextBox 2"/>
          <p:cNvSpPr txBox="1"/>
          <p:nvPr/>
        </p:nvSpPr>
        <p:spPr>
          <a:xfrm>
            <a:off x="2133600" y="5791200"/>
            <a:ext cx="4953000" cy="523220"/>
          </a:xfrm>
          <a:prstGeom prst="rect">
            <a:avLst/>
          </a:prstGeom>
          <a:noFill/>
        </p:spPr>
        <p:txBody>
          <a:bodyPr wrap="square" rtlCol="0">
            <a:spAutoFit/>
          </a:bodyPr>
          <a:lstStyle/>
          <a:p>
            <a:pPr algn="ctr"/>
            <a:r>
              <a:rPr lang="en-US" sz="2800" dirty="0" smtClean="0">
                <a:hlinkClick r:id="rId6"/>
              </a:rPr>
              <a:t>Ballistic Defecation Video</a:t>
            </a:r>
            <a:endParaRPr lang="en-US" sz="2800" dirty="0"/>
          </a:p>
        </p:txBody>
      </p:sp>
      <p:sp>
        <p:nvSpPr>
          <p:cNvPr id="10" name="Slide Number Placeholder 9"/>
          <p:cNvSpPr>
            <a:spLocks noGrp="1"/>
          </p:cNvSpPr>
          <p:nvPr>
            <p:ph type="sldNum" sz="quarter" idx="12"/>
          </p:nvPr>
        </p:nvSpPr>
        <p:spPr/>
        <p:txBody>
          <a:bodyPr/>
          <a:lstStyle/>
          <a:p>
            <a:fld id="{7C66DE1E-47FA-424E-86F2-0D4197E98CD9}" type="slidenum">
              <a:rPr lang="en-US" smtClean="0">
                <a:solidFill>
                  <a:schemeClr val="bg1">
                    <a:lumMod val="75000"/>
                  </a:schemeClr>
                </a:solidFill>
              </a:rPr>
              <a:t>5</a:t>
            </a:fld>
            <a:endParaRPr lang="en-US" dirty="0">
              <a:solidFill>
                <a:schemeClr val="bg1">
                  <a:lumMod val="75000"/>
                </a:schemeClr>
              </a:solidFill>
            </a:endParaRPr>
          </a:p>
        </p:txBody>
      </p:sp>
    </p:spTree>
    <p:extLst>
      <p:ext uri="{BB962C8B-B14F-4D97-AF65-F5344CB8AC3E}">
        <p14:creationId xmlns:p14="http://schemas.microsoft.com/office/powerpoint/2010/main" val="36068708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Frass </a:t>
            </a:r>
            <a:r>
              <a:rPr lang="en-US" sz="4400">
                <a:solidFill>
                  <a:schemeClr val="dk1"/>
                </a:solidFill>
                <a:latin typeface="Calibri"/>
                <a:ea typeface="Calibri"/>
                <a:cs typeface="Calibri"/>
                <a:sym typeface="Calibri"/>
              </a:rPr>
              <a:t>F</a:t>
            </a:r>
            <a:r>
              <a:rPr lang="en-US" sz="4400" b="0" i="0" u="none" strike="noStrike" cap="none" baseline="0">
                <a:solidFill>
                  <a:schemeClr val="dk1"/>
                </a:solidFill>
                <a:latin typeface="Calibri"/>
                <a:ea typeface="Calibri"/>
                <a:cs typeface="Calibri"/>
                <a:sym typeface="Calibri"/>
              </a:rPr>
              <a:t>linging </a:t>
            </a:r>
            <a:r>
              <a:rPr lang="en-US" sz="4400">
                <a:solidFill>
                  <a:schemeClr val="dk1"/>
                </a:solidFill>
                <a:latin typeface="Calibri"/>
                <a:ea typeface="Calibri"/>
                <a:cs typeface="Calibri"/>
                <a:sym typeface="Calibri"/>
              </a:rPr>
              <a:t>D</a:t>
            </a:r>
            <a:r>
              <a:rPr lang="en-US" sz="4400" b="0" i="0" u="none" strike="noStrike" cap="none" baseline="0">
                <a:solidFill>
                  <a:schemeClr val="dk1"/>
                </a:solidFill>
                <a:latin typeface="Calibri"/>
                <a:ea typeface="Calibri"/>
                <a:cs typeface="Calibri"/>
                <a:sym typeface="Calibri"/>
              </a:rPr>
              <a:t>istance</a:t>
            </a:r>
          </a:p>
        </p:txBody>
      </p:sp>
      <p:pic>
        <p:nvPicPr>
          <p:cNvPr id="127" name="Shape 127"/>
          <p:cNvPicPr preferRelativeResize="0"/>
          <p:nvPr/>
        </p:nvPicPr>
        <p:blipFill>
          <a:blip r:embed="rId3">
            <a:extLst>
              <a:ext uri="{28A0092B-C50C-407E-A947-70E740481C1C}">
                <a14:useLocalDpi xmlns:a14="http://schemas.microsoft.com/office/drawing/2010/main" val="0"/>
              </a:ext>
            </a:extLst>
          </a:blip>
          <a:stretch>
            <a:fillRect/>
          </a:stretch>
        </p:blipFill>
        <p:spPr>
          <a:xfrm>
            <a:off x="1881075" y="1417648"/>
            <a:ext cx="5612356" cy="4940724"/>
          </a:xfrm>
          <a:prstGeom prst="rect">
            <a:avLst/>
          </a:prstGeom>
        </p:spPr>
      </p:pic>
      <p:sp>
        <p:nvSpPr>
          <p:cNvPr id="6" name="Slide Number Placeholder 5"/>
          <p:cNvSpPr>
            <a:spLocks noGrp="1"/>
          </p:cNvSpPr>
          <p:nvPr>
            <p:ph type="sldNum" idx="12"/>
          </p:nvPr>
        </p:nvSpPr>
        <p:spPr/>
        <p:txBody>
          <a:bodyPr/>
          <a:lstStyle/>
          <a:p>
            <a:r>
              <a:rPr lang="en-US" dirty="0" smtClean="0">
                <a:solidFill>
                  <a:schemeClr val="bg1">
                    <a:lumMod val="75000"/>
                  </a:schemeClr>
                </a:solidFill>
              </a:rPr>
              <a:t>6</a:t>
            </a:r>
            <a:endParaRPr lang="en-US" dirty="0">
              <a:solidFill>
                <a:schemeClr val="bg1">
                  <a:lumMod val="75000"/>
                </a:schemeClr>
              </a:solidFill>
            </a:endParaRPr>
          </a:p>
        </p:txBody>
      </p:sp>
      <p:sp>
        <p:nvSpPr>
          <p:cNvPr id="9" name="Shape 86"/>
          <p:cNvSpPr txBox="1"/>
          <p:nvPr/>
        </p:nvSpPr>
        <p:spPr>
          <a:xfrm>
            <a:off x="533400" y="6705600"/>
            <a:ext cx="8534400" cy="304800"/>
          </a:xfrm>
          <a:prstGeom prst="rect">
            <a:avLst/>
          </a:prstGeom>
          <a:noFill/>
          <a:ln>
            <a:noFill/>
          </a:ln>
        </p:spPr>
        <p:txBody>
          <a:bodyPr lIns="91425" tIns="45700" rIns="91425" bIns="45700" anchor="t" anchorCtr="0">
            <a:noAutofit/>
          </a:bodyPr>
          <a:lstStyle/>
          <a:p>
            <a:r>
              <a:rPr lang="en-US" sz="1200" i="1" baseline="30000" dirty="0"/>
              <a:t>Source</a:t>
            </a:r>
            <a:r>
              <a:rPr lang="en-US" sz="1200" baseline="30000" dirty="0"/>
              <a:t>: Weiss, M. R. (2003). Good housekeeping: why do shelter-dwelling caterpillars fling their </a:t>
            </a:r>
            <a:r>
              <a:rPr lang="en-US" sz="1200" baseline="30000" dirty="0" err="1"/>
              <a:t>frass</a:t>
            </a:r>
            <a:r>
              <a:rPr lang="en-US" sz="1200" baseline="30000" dirty="0"/>
              <a:t>? </a:t>
            </a:r>
            <a:r>
              <a:rPr lang="en-US" sz="1200" i="1" baseline="30000" dirty="0"/>
              <a:t>Ecology Letters</a:t>
            </a:r>
            <a:r>
              <a:rPr lang="en-US" sz="1200" baseline="30000" dirty="0"/>
              <a:t> 6(4), 361–370. </a:t>
            </a:r>
            <a:r>
              <a:rPr lang="en-US" sz="1200" baseline="30000" dirty="0" smtClean="0"/>
              <a:t>Used </a:t>
            </a:r>
            <a:r>
              <a:rPr lang="en-US" sz="1200" baseline="30000" dirty="0"/>
              <a:t>with permission of Wiley and Sons.</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74659"/>
            <a:ext cx="8229600" cy="2046899"/>
          </a:xfrm>
          <a:prstGeom prst="rect">
            <a:avLst/>
          </a:prstGeom>
        </p:spPr>
        <p:txBody>
          <a:bodyPr lIns="91425" tIns="91425" rIns="91425" bIns="91425" anchor="ctr" anchorCtr="0">
            <a:noAutofit/>
          </a:bodyPr>
          <a:lstStyle/>
          <a:p>
            <a:pPr>
              <a:buNone/>
            </a:pPr>
            <a:r>
              <a:rPr lang="en-US" sz="4800">
                <a:latin typeface="Calibri"/>
                <a:ea typeface="Calibri"/>
                <a:cs typeface="Calibri"/>
                <a:sym typeface="Calibri"/>
              </a:rPr>
              <a:t>Why do caterpillars fling their frass?</a:t>
            </a:r>
          </a:p>
        </p:txBody>
      </p:sp>
      <p:sp>
        <p:nvSpPr>
          <p:cNvPr id="133" name="Shape 133"/>
          <p:cNvSpPr txBox="1">
            <a:spLocks noGrp="1"/>
          </p:cNvSpPr>
          <p:nvPr>
            <p:ph type="body" idx="1"/>
          </p:nvPr>
        </p:nvSpPr>
        <p:spPr>
          <a:xfrm>
            <a:off x="457200" y="2657675"/>
            <a:ext cx="8229600" cy="3468600"/>
          </a:xfrm>
          <a:prstGeom prst="rect">
            <a:avLst/>
          </a:prstGeom>
        </p:spPr>
        <p:txBody>
          <a:bodyPr lIns="91425" tIns="91425" rIns="91425" bIns="91425" anchor="t" anchorCtr="0">
            <a:noAutofit/>
          </a:bodyPr>
          <a:lstStyle/>
          <a:p>
            <a:pPr marL="0" lvl="0" indent="0" rtl="0">
              <a:buNone/>
            </a:pPr>
            <a:r>
              <a:rPr lang="en-US" sz="3000" dirty="0">
                <a:latin typeface="Calibri"/>
                <a:ea typeface="Calibri"/>
                <a:cs typeface="Calibri"/>
                <a:sym typeface="Calibri"/>
              </a:rPr>
              <a:t>1.  Come up with an adaptive hypothesis to explain this behavior</a:t>
            </a:r>
          </a:p>
          <a:p>
            <a:endParaRPr lang="en-US" sz="3000" dirty="0">
              <a:latin typeface="Calibri"/>
              <a:ea typeface="Calibri"/>
              <a:cs typeface="Calibri"/>
              <a:sym typeface="Calibri"/>
            </a:endParaRPr>
          </a:p>
          <a:p>
            <a:pPr marL="0" lvl="0" indent="0">
              <a:buNone/>
            </a:pPr>
            <a:r>
              <a:rPr lang="en-US" sz="3000" dirty="0">
                <a:latin typeface="Calibri"/>
                <a:ea typeface="Calibri"/>
                <a:cs typeface="Calibri"/>
                <a:sym typeface="Calibri"/>
              </a:rPr>
              <a:t>2.  How would you test this hypothesis?</a:t>
            </a:r>
          </a:p>
        </p:txBody>
      </p:sp>
      <p:sp>
        <p:nvSpPr>
          <p:cNvPr id="6" name="Slide Number Placeholder 5"/>
          <p:cNvSpPr>
            <a:spLocks noGrp="1"/>
          </p:cNvSpPr>
          <p:nvPr>
            <p:ph type="sldNum" idx="12"/>
          </p:nvPr>
        </p:nvSpPr>
        <p:spPr/>
        <p:txBody>
          <a:bodyPr/>
          <a:lstStyle/>
          <a:p>
            <a:r>
              <a:rPr lang="en-US" dirty="0" smtClean="0">
                <a:solidFill>
                  <a:schemeClr val="bg1">
                    <a:lumMod val="75000"/>
                  </a:schemeClr>
                </a:solidFill>
              </a:rPr>
              <a:t>7</a:t>
            </a:r>
            <a:endParaRPr lang="en-US" dirty="0">
              <a:solidFill>
                <a:schemeClr val="bg1">
                  <a:lumMod val="75000"/>
                </a:schemeClr>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smtClean="0">
                <a:solidFill>
                  <a:schemeClr val="dk1"/>
                </a:solidFill>
                <a:latin typeface="Calibri"/>
                <a:ea typeface="Calibri"/>
                <a:cs typeface="Calibri"/>
                <a:sym typeface="Calibri"/>
              </a:rPr>
              <a:t>Hygiene Hypothesis</a:t>
            </a:r>
            <a:endParaRPr lang="en-US" sz="4400" b="0" i="0" u="none" strike="noStrike" cap="none" baseline="0" dirty="0">
              <a:solidFill>
                <a:schemeClr val="dk1"/>
              </a:solidFill>
              <a:latin typeface="Calibri"/>
              <a:ea typeface="Calibri"/>
              <a:cs typeface="Calibri"/>
              <a:sym typeface="Calibri"/>
            </a:endParaRPr>
          </a:p>
        </p:txBody>
      </p:sp>
      <p:pic>
        <p:nvPicPr>
          <p:cNvPr id="139" name="Shape 139"/>
          <p:cNvPicPr preferRelativeResize="0"/>
          <p:nvPr/>
        </p:nvPicPr>
        <p:blipFill>
          <a:blip r:embed="rId3">
            <a:extLst>
              <a:ext uri="{28A0092B-C50C-407E-A947-70E740481C1C}">
                <a14:useLocalDpi xmlns:a14="http://schemas.microsoft.com/office/drawing/2010/main" val="0"/>
              </a:ext>
            </a:extLst>
          </a:blip>
          <a:stretch>
            <a:fillRect/>
          </a:stretch>
        </p:blipFill>
        <p:spPr>
          <a:xfrm>
            <a:off x="457200" y="1800185"/>
            <a:ext cx="8229599" cy="4125988"/>
          </a:xfrm>
          <a:prstGeom prst="rect">
            <a:avLst/>
          </a:prstGeom>
        </p:spPr>
      </p:pic>
      <p:sp>
        <p:nvSpPr>
          <p:cNvPr id="6" name="Slide Number Placeholder 5"/>
          <p:cNvSpPr>
            <a:spLocks noGrp="1"/>
          </p:cNvSpPr>
          <p:nvPr>
            <p:ph type="sldNum" idx="12"/>
          </p:nvPr>
        </p:nvSpPr>
        <p:spPr/>
        <p:txBody>
          <a:bodyPr/>
          <a:lstStyle/>
          <a:p>
            <a:r>
              <a:rPr lang="en-US" dirty="0" smtClean="0">
                <a:solidFill>
                  <a:schemeClr val="bg1">
                    <a:lumMod val="75000"/>
                  </a:schemeClr>
                </a:solidFill>
              </a:rPr>
              <a:t>8</a:t>
            </a:r>
            <a:endParaRPr lang="en-US" dirty="0">
              <a:solidFill>
                <a:schemeClr val="bg1">
                  <a:lumMod val="75000"/>
                </a:schemeClr>
              </a:solidFill>
            </a:endParaRPr>
          </a:p>
        </p:txBody>
      </p:sp>
      <p:sp>
        <p:nvSpPr>
          <p:cNvPr id="9" name="Shape 86"/>
          <p:cNvSpPr txBox="1"/>
          <p:nvPr/>
        </p:nvSpPr>
        <p:spPr>
          <a:xfrm>
            <a:off x="533400" y="6705600"/>
            <a:ext cx="8534400" cy="304800"/>
          </a:xfrm>
          <a:prstGeom prst="rect">
            <a:avLst/>
          </a:prstGeom>
          <a:noFill/>
          <a:ln>
            <a:noFill/>
          </a:ln>
        </p:spPr>
        <p:txBody>
          <a:bodyPr lIns="91425" tIns="45700" rIns="91425" bIns="45700" anchor="t" anchorCtr="0">
            <a:noAutofit/>
          </a:bodyPr>
          <a:lstStyle/>
          <a:p>
            <a:r>
              <a:rPr lang="en-US" sz="1200" i="1" baseline="30000" dirty="0"/>
              <a:t>Source</a:t>
            </a:r>
            <a:r>
              <a:rPr lang="en-US" sz="1200" baseline="30000" dirty="0"/>
              <a:t>: Weiss, M. R. (2003). Good housekeeping: </a:t>
            </a:r>
            <a:r>
              <a:rPr lang="en-US" sz="1200" baseline="30000" dirty="0" smtClean="0"/>
              <a:t>Why </a:t>
            </a:r>
            <a:r>
              <a:rPr lang="en-US" sz="1200" baseline="30000" dirty="0"/>
              <a:t>do shelter-dwelling caterpillars fling their </a:t>
            </a:r>
            <a:r>
              <a:rPr lang="en-US" sz="1200" baseline="30000" dirty="0" err="1"/>
              <a:t>frass</a:t>
            </a:r>
            <a:r>
              <a:rPr lang="en-US" sz="1200" baseline="30000" dirty="0"/>
              <a:t>? </a:t>
            </a:r>
            <a:r>
              <a:rPr lang="en-US" sz="1200" i="1" baseline="30000" dirty="0"/>
              <a:t>Ecology Letters</a:t>
            </a:r>
            <a:r>
              <a:rPr lang="en-US" sz="1200" baseline="30000" dirty="0"/>
              <a:t> 6(4), 361–370. </a:t>
            </a:r>
            <a:r>
              <a:rPr lang="en-US" sz="1200" baseline="30000" dirty="0" smtClean="0"/>
              <a:t>Used </a:t>
            </a:r>
            <a:r>
              <a:rPr lang="en-US" sz="1200" baseline="30000" dirty="0"/>
              <a:t>with permission of Wiley and Sons.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smtClean="0">
                <a:solidFill>
                  <a:schemeClr val="dk1"/>
                </a:solidFill>
                <a:latin typeface="Calibri"/>
                <a:ea typeface="Calibri"/>
                <a:cs typeface="Calibri"/>
                <a:sym typeface="Calibri"/>
              </a:rPr>
              <a:t>Crowding Hypothesis</a:t>
            </a:r>
            <a:endParaRPr lang="en-US" sz="4400" b="0" i="0" u="none" strike="noStrike" cap="none" baseline="0" dirty="0">
              <a:solidFill>
                <a:schemeClr val="dk1"/>
              </a:solidFill>
              <a:latin typeface="Calibri"/>
              <a:ea typeface="Calibri"/>
              <a:cs typeface="Calibri"/>
              <a:sym typeface="Calibri"/>
            </a:endParaRPr>
          </a:p>
        </p:txBody>
      </p:sp>
      <p:pic>
        <p:nvPicPr>
          <p:cNvPr id="146" name="Shape 146"/>
          <p:cNvPicPr preferRelativeResize="0"/>
          <p:nvPr/>
        </p:nvPicPr>
        <p:blipFill>
          <a:blip r:embed="rId3">
            <a:extLst>
              <a:ext uri="{28A0092B-C50C-407E-A947-70E740481C1C}">
                <a14:useLocalDpi xmlns:a14="http://schemas.microsoft.com/office/drawing/2010/main" val="0"/>
              </a:ext>
            </a:extLst>
          </a:blip>
          <a:stretch>
            <a:fillRect/>
          </a:stretch>
        </p:blipFill>
        <p:spPr>
          <a:xfrm>
            <a:off x="139713" y="2360619"/>
            <a:ext cx="8912531" cy="2814943"/>
          </a:xfrm>
          <a:prstGeom prst="rect">
            <a:avLst/>
          </a:prstGeom>
        </p:spPr>
      </p:pic>
      <p:sp>
        <p:nvSpPr>
          <p:cNvPr id="6" name="Slide Number Placeholder 5"/>
          <p:cNvSpPr>
            <a:spLocks noGrp="1"/>
          </p:cNvSpPr>
          <p:nvPr>
            <p:ph type="sldNum" idx="12"/>
          </p:nvPr>
        </p:nvSpPr>
        <p:spPr/>
        <p:txBody>
          <a:bodyPr/>
          <a:lstStyle/>
          <a:p>
            <a:r>
              <a:rPr lang="en-US" dirty="0" smtClean="0">
                <a:solidFill>
                  <a:schemeClr val="bg1">
                    <a:lumMod val="75000"/>
                  </a:schemeClr>
                </a:solidFill>
              </a:rPr>
              <a:t>9</a:t>
            </a:r>
            <a:endParaRPr lang="en-US" dirty="0">
              <a:solidFill>
                <a:schemeClr val="bg1">
                  <a:lumMod val="75000"/>
                </a:schemeClr>
              </a:solidFill>
            </a:endParaRPr>
          </a:p>
        </p:txBody>
      </p:sp>
      <p:sp>
        <p:nvSpPr>
          <p:cNvPr id="9" name="Shape 86"/>
          <p:cNvSpPr txBox="1"/>
          <p:nvPr/>
        </p:nvSpPr>
        <p:spPr>
          <a:xfrm>
            <a:off x="533400" y="6705600"/>
            <a:ext cx="8534400" cy="304800"/>
          </a:xfrm>
          <a:prstGeom prst="rect">
            <a:avLst/>
          </a:prstGeom>
          <a:noFill/>
          <a:ln>
            <a:noFill/>
          </a:ln>
        </p:spPr>
        <p:txBody>
          <a:bodyPr lIns="91425" tIns="45700" rIns="91425" bIns="45700" anchor="t" anchorCtr="0">
            <a:noAutofit/>
          </a:bodyPr>
          <a:lstStyle/>
          <a:p>
            <a:r>
              <a:rPr lang="en-US" sz="1200" i="1" baseline="30000" dirty="0"/>
              <a:t>Source</a:t>
            </a:r>
            <a:r>
              <a:rPr lang="en-US" sz="1200" baseline="30000" dirty="0"/>
              <a:t>: Weiss, M. R. (2003). Good housekeeping: </a:t>
            </a:r>
            <a:r>
              <a:rPr lang="en-US" sz="1200" baseline="30000" dirty="0" smtClean="0"/>
              <a:t>Why </a:t>
            </a:r>
            <a:r>
              <a:rPr lang="en-US" sz="1200" baseline="30000" dirty="0"/>
              <a:t>do shelter-dwelling caterpillars fling their </a:t>
            </a:r>
            <a:r>
              <a:rPr lang="en-US" sz="1200" baseline="30000" dirty="0" err="1"/>
              <a:t>frass</a:t>
            </a:r>
            <a:r>
              <a:rPr lang="en-US" sz="1200" baseline="30000" dirty="0"/>
              <a:t>? </a:t>
            </a:r>
            <a:r>
              <a:rPr lang="en-US" sz="1200" i="1" baseline="30000" dirty="0"/>
              <a:t>Ecology Letters</a:t>
            </a:r>
            <a:r>
              <a:rPr lang="en-US" sz="1200" baseline="30000" dirty="0"/>
              <a:t> 6(4), 361–370. </a:t>
            </a:r>
            <a:r>
              <a:rPr lang="en-US" sz="1200" baseline="30000" dirty="0" smtClean="0"/>
              <a:t>Used </a:t>
            </a:r>
            <a:r>
              <a:rPr lang="en-US" sz="1200" baseline="30000" dirty="0"/>
              <a:t>with permission of Wiley and Sons.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2451</TotalTime>
  <Words>302</Words>
  <Application>Microsoft Office PowerPoint</Application>
  <PresentationFormat>On-screen Show (4:3)</PresentationFormat>
  <Paragraphs>60</Paragraphs>
  <Slides>12</Slides>
  <Notes>10</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Shooting the Poop:  More than Good Housekeeping? </vt:lpstr>
      <vt:lpstr>Perils of Caterpillar Life </vt:lpstr>
      <vt:lpstr>Shelter Building</vt:lpstr>
      <vt:lpstr>Epargyreus clarus  (Silver-spotted Skipper) </vt:lpstr>
      <vt:lpstr>PowerPoint Presentation</vt:lpstr>
      <vt:lpstr>Frass Flinging Distance</vt:lpstr>
      <vt:lpstr>Why do caterpillars fling their frass?</vt:lpstr>
      <vt:lpstr>Hygiene Hypothesis</vt:lpstr>
      <vt:lpstr>Crowding Hypothesis</vt:lpstr>
      <vt:lpstr>Natural Enemies Hypothesis</vt:lpstr>
      <vt:lpstr>Meet the Scientist Dr. Martha R. Weiss</vt:lpstr>
      <vt:lpstr>Image 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Shooting the Poop:  More than Good Housekeeping?</dc:title>
  <dc:creator>kgrenis</dc:creator>
  <cp:lastModifiedBy>Ky</cp:lastModifiedBy>
  <cp:revision>37</cp:revision>
  <dcterms:modified xsi:type="dcterms:W3CDTF">2016-03-04T13:05:05Z</dcterms:modified>
</cp:coreProperties>
</file>