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66" r:id="rId3"/>
    <p:sldId id="257" r:id="rId4"/>
    <p:sldId id="264" r:id="rId5"/>
    <p:sldId id="258" r:id="rId6"/>
    <p:sldId id="262" r:id="rId7"/>
    <p:sldId id="261" r:id="rId8"/>
    <p:sldId id="263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nnon Murphy" initials="S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7" autoAdjust="0"/>
    <p:restoredTop sz="94434" autoAdjust="0"/>
  </p:normalViewPr>
  <p:slideViewPr>
    <p:cSldViewPr snapToGrid="0" showGuides="1">
      <p:cViewPr varScale="1">
        <p:scale>
          <a:sx n="46" d="100"/>
          <a:sy n="46" d="100"/>
        </p:scale>
        <p:origin x="-77" y="-826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4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990DE-24D4-470C-8C31-DCAAA337203A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6E739-479D-4423-A226-26AA89693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10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Licensed</a:t>
            </a:r>
            <a:r>
              <a:rPr lang="en-US" altLang="en-US" baseline="0" dirty="0" smtClean="0"/>
              <a:t> image </a:t>
            </a:r>
            <a:r>
              <a:rPr lang="en-US" altLang="en-US" dirty="0" smtClean="0"/>
              <a:t>© </a:t>
            </a:r>
            <a:r>
              <a:rPr lang="en-US" altLang="en-US" dirty="0" err="1" smtClean="0"/>
              <a:t>Panuruangjan</a:t>
            </a:r>
            <a:r>
              <a:rPr lang="en-US" altLang="en-US" dirty="0" smtClean="0"/>
              <a:t> | </a:t>
            </a:r>
            <a:r>
              <a:rPr lang="en-US" altLang="en-US" dirty="0" err="1" smtClean="0"/>
              <a:t>Dreamstime</a:t>
            </a:r>
            <a:r>
              <a:rPr lang="en-US" altLang="en-US" dirty="0" smtClean="0"/>
              <a:t>, </a:t>
            </a:r>
            <a:r>
              <a:rPr lang="en-US" dirty="0" smtClean="0"/>
              <a:t>ID 32821642.</a:t>
            </a:r>
            <a:endParaRPr lang="en-US" alt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 Linotype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ea typeface="MS PGothic" pitchFamily="34" charset="-128"/>
              </a:defRPr>
            </a:lvl9pPr>
          </a:lstStyle>
          <a:p>
            <a:fld id="{7FE480EC-F42C-4672-874A-2ED24532E385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6E739-479D-4423-A226-26AA896937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65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6E739-479D-4423-A226-26AA896937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53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6E739-479D-4423-A226-26AA896937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46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6E739-479D-4423-A226-26AA896937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1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6E739-479D-4423-A226-26AA896937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0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6DE1-4350-45B2-B207-CAA5CE26728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FEBB-014F-4DC3-B3FA-5E611B7BC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7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6DE1-4350-45B2-B207-CAA5CE26728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FEBB-014F-4DC3-B3FA-5E611B7BC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4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6DE1-4350-45B2-B207-CAA5CE26728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FEBB-014F-4DC3-B3FA-5E611B7BC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79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6DE1-4350-45B2-B207-CAA5CE26728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FEBB-014F-4DC3-B3FA-5E611B7BC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1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6DE1-4350-45B2-B207-CAA5CE26728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FEBB-014F-4DC3-B3FA-5E611B7BC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6DE1-4350-45B2-B207-CAA5CE26728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FEBB-014F-4DC3-B3FA-5E611B7BC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4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6DE1-4350-45B2-B207-CAA5CE26728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FEBB-014F-4DC3-B3FA-5E611B7BC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1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6DE1-4350-45B2-B207-CAA5CE26728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FEBB-014F-4DC3-B3FA-5E611B7BC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5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6DE1-4350-45B2-B207-CAA5CE26728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FEBB-014F-4DC3-B3FA-5E611B7BC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2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6DE1-4350-45B2-B207-CAA5CE26728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FEBB-014F-4DC3-B3FA-5E611B7BC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3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6DE1-4350-45B2-B207-CAA5CE26728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FEBB-014F-4DC3-B3FA-5E611B7BC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43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E6DE1-4350-45B2-B207-CAA5CE26728E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DFEBB-014F-4DC3-B3FA-5E611B7BC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7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2.xlsx"/><Relationship Id="rId13" Type="http://schemas.openxmlformats.org/officeDocument/2006/relationships/oleObject" Target="../embeddings/oleObject4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package" Target="../embeddings/Microsoft_Excel_Worksheet3.xlsx"/><Relationship Id="rId5" Type="http://schemas.openxmlformats.org/officeDocument/2006/relationships/package" Target="../embeddings/Microsoft_Excel_Worksheet1.xlsx"/><Relationship Id="rId15" Type="http://schemas.openxmlformats.org/officeDocument/2006/relationships/image" Target="../media/image6.emf"/><Relationship Id="rId10" Type="http://schemas.openxmlformats.org/officeDocument/2006/relationships/oleObject" Target="../embeddings/oleObject3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Relationship Id="rId14" Type="http://schemas.openxmlformats.org/officeDocument/2006/relationships/package" Target="../embeddings/Microsoft_Excel_Worksheet4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Alcidis_agathyrsus_&amp;_Papilio_laglaizei.JPG" TargetMode="External"/><Relationship Id="rId2" Type="http://schemas.openxmlformats.org/officeDocument/2006/relationships/hyperlink" Target="https://commons.wikimedia.org/wiki/File:Batesplate.jp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73" t="11351" r="3683" b="28337"/>
          <a:stretch/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813029" y="4000088"/>
            <a:ext cx="6407149" cy="771525"/>
          </a:xfrm>
        </p:spPr>
        <p:txBody>
          <a:bodyPr>
            <a:no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2000" dirty="0" smtClean="0">
                <a:solidFill>
                  <a:schemeClr val="tx1"/>
                </a:solidFill>
                <a:latin typeface="Monotype Corsiva" pitchFamily="66" charset="0"/>
                <a:cs typeface="Calibri" pitchFamily="34" charset="0"/>
              </a:rPr>
              <a:t>by</a:t>
            </a:r>
          </a:p>
          <a:p>
            <a:pPr marL="0" indent="0">
              <a:buNone/>
            </a:pPr>
            <a:r>
              <a:rPr lang="en-US" baseline="30000" dirty="0"/>
              <a:t>Mayra C. Vidal, Kylee </a:t>
            </a:r>
            <a:r>
              <a:rPr lang="en-US" baseline="30000" dirty="0" err="1"/>
              <a:t>Grenis</a:t>
            </a:r>
            <a:r>
              <a:rPr lang="en-US" baseline="30000" dirty="0"/>
              <a:t>, Whitley R. </a:t>
            </a:r>
            <a:r>
              <a:rPr lang="en-US" baseline="30000" dirty="0" err="1"/>
              <a:t>Lehto</a:t>
            </a:r>
            <a:r>
              <a:rPr lang="en-US" baseline="30000" dirty="0"/>
              <a:t>, </a:t>
            </a:r>
            <a:br>
              <a:rPr lang="en-US" baseline="30000" dirty="0"/>
            </a:br>
            <a:r>
              <a:rPr lang="en-US" baseline="30000" dirty="0" smtClean="0"/>
              <a:t>Robin </a:t>
            </a:r>
            <a:r>
              <a:rPr lang="en-US" baseline="30000" dirty="0"/>
              <a:t>M. Tinghitella, and Shannon M. Murphy</a:t>
            </a:r>
            <a:br>
              <a:rPr lang="en-US" baseline="30000" dirty="0"/>
            </a:br>
            <a:r>
              <a:rPr lang="en-US" baseline="30000" dirty="0"/>
              <a:t>Department of Biological Sciences</a:t>
            </a:r>
            <a:br>
              <a:rPr lang="en-US" baseline="30000" dirty="0"/>
            </a:br>
            <a:r>
              <a:rPr lang="en-US" baseline="30000" dirty="0"/>
              <a:t>University of Denver, Denver, CO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716488" y="1195412"/>
            <a:ext cx="100584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Butterfly Hunt</a:t>
            </a:r>
            <a:endParaRPr lang="en-US" altLang="en-US" sz="6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7" name="Title 1"/>
          <p:cNvSpPr txBox="1">
            <a:spLocks/>
          </p:cNvSpPr>
          <p:nvPr/>
        </p:nvSpPr>
        <p:spPr bwMode="auto">
          <a:xfrm>
            <a:off x="804916" y="617945"/>
            <a:ext cx="109728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i="1" dirty="0">
                <a:solidFill>
                  <a:schemeClr val="tx1"/>
                </a:solidFill>
                <a:latin typeface="Calibri" pitchFamily="34" charset="0"/>
              </a:rPr>
              <a:t>A Presentation to Accompany the Case Study:</a:t>
            </a: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777520" y="2319865"/>
            <a:ext cx="525042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The Role of Density Dependence in </a:t>
            </a:r>
            <a:r>
              <a:rPr lang="en-US" altLang="en-US" sz="3200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Batesian</a:t>
            </a:r>
            <a:r>
              <a:rPr lang="en-US" altLang="en-US" sz="32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and </a:t>
            </a:r>
            <a:r>
              <a:rPr lang="en-US" altLang="en-US" sz="32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Müllerian Mimicry</a:t>
            </a:r>
            <a:endParaRPr lang="en-US" altLang="en-US" sz="32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9" name="Rectangle 10"/>
          <p:cNvSpPr>
            <a:spLocks noChangeArrowheads="1"/>
          </p:cNvSpPr>
          <p:nvPr/>
        </p:nvSpPr>
        <p:spPr bwMode="auto">
          <a:xfrm>
            <a:off x="777520" y="253881"/>
            <a:ext cx="7863416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4F6228"/>
                </a:solidFill>
                <a:latin typeface="Calibri" pitchFamily="34" charset="0"/>
                <a:cs typeface="Calibri" pitchFamily="34" charset="0"/>
              </a:rPr>
              <a:t>NATIONAL CENTER FOR CASE STUDY TEACHING IN SCIENCE</a:t>
            </a:r>
            <a:endParaRPr lang="en-US" altLang="en-US" sz="1400" b="1" dirty="0">
              <a:solidFill>
                <a:srgbClr val="4F6228"/>
              </a:solidFill>
              <a:latin typeface="Palatino Linotype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92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Birds are voracious predators of butterflies. But some butterflies are noxious! </a:t>
            </a:r>
            <a:endParaRPr lang="en-US" dirty="0"/>
          </a:p>
        </p:txBody>
      </p:sp>
      <p:pic>
        <p:nvPicPr>
          <p:cNvPr id="5124" name="Picture 4" descr="File:African Paradise Flycatch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99" y="1980249"/>
            <a:ext cx="6939641" cy="461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19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245" y="29543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Be a butterfly hunter and catch as many butterflies as you can!</a:t>
            </a:r>
            <a:endParaRPr lang="en-US" sz="3600" dirty="0"/>
          </a:p>
        </p:txBody>
      </p:sp>
      <p:sp>
        <p:nvSpPr>
          <p:cNvPr id="133" name="TextBox 132"/>
          <p:cNvSpPr txBox="1"/>
          <p:nvPr/>
        </p:nvSpPr>
        <p:spPr>
          <a:xfrm>
            <a:off x="984537" y="4214432"/>
            <a:ext cx="1769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Patch C</a:t>
            </a:r>
            <a:endParaRPr lang="en-US" sz="2000" b="1" dirty="0"/>
          </a:p>
        </p:txBody>
      </p:sp>
      <p:grpSp>
        <p:nvGrpSpPr>
          <p:cNvPr id="30" name="Group 29"/>
          <p:cNvGrpSpPr/>
          <p:nvPr/>
        </p:nvGrpSpPr>
        <p:grpSpPr>
          <a:xfrm>
            <a:off x="582076" y="1713282"/>
            <a:ext cx="2568527" cy="2274320"/>
            <a:chOff x="582076" y="1713282"/>
            <a:chExt cx="2568527" cy="2274320"/>
          </a:xfrm>
        </p:grpSpPr>
        <p:grpSp>
          <p:nvGrpSpPr>
            <p:cNvPr id="4" name="Group 3"/>
            <p:cNvGrpSpPr/>
            <p:nvPr/>
          </p:nvGrpSpPr>
          <p:grpSpPr>
            <a:xfrm>
              <a:off x="714765" y="2323804"/>
              <a:ext cx="851781" cy="384079"/>
              <a:chOff x="1403798" y="2768957"/>
              <a:chExt cx="1311498" cy="590284"/>
            </a:xfrm>
          </p:grpSpPr>
          <p:sp>
            <p:nvSpPr>
              <p:cNvPr id="5" name="Oval 4"/>
              <p:cNvSpPr/>
              <p:nvPr/>
            </p:nvSpPr>
            <p:spPr>
              <a:xfrm rot="846870">
                <a:off x="1403798" y="2768958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 rot="20753130" flipV="1">
                <a:off x="1994079" y="2768957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 rot="19645539">
                <a:off x="1648498" y="3051265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 rot="1954461" flipH="1">
                <a:off x="1946432" y="3073859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394613" y="2803377"/>
              <a:ext cx="851781" cy="384079"/>
              <a:chOff x="1403798" y="2768957"/>
              <a:chExt cx="1311498" cy="590284"/>
            </a:xfrm>
          </p:grpSpPr>
          <p:sp>
            <p:nvSpPr>
              <p:cNvPr id="10" name="Oval 9"/>
              <p:cNvSpPr/>
              <p:nvPr/>
            </p:nvSpPr>
            <p:spPr>
              <a:xfrm rot="846870">
                <a:off x="1403798" y="2768958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 rot="20753130" flipV="1">
                <a:off x="1994079" y="2768957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 rot="19645539">
                <a:off x="1648498" y="3051265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 rot="1954461" flipH="1">
                <a:off x="1946432" y="3073859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038114" y="2284449"/>
              <a:ext cx="851781" cy="384079"/>
              <a:chOff x="1403798" y="2768957"/>
              <a:chExt cx="1311498" cy="590284"/>
            </a:xfrm>
          </p:grpSpPr>
          <p:sp>
            <p:nvSpPr>
              <p:cNvPr id="15" name="Oval 14"/>
              <p:cNvSpPr/>
              <p:nvPr/>
            </p:nvSpPr>
            <p:spPr>
              <a:xfrm rot="846870">
                <a:off x="1403798" y="2768958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 rot="20753130" flipV="1">
                <a:off x="1994079" y="2768957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 rot="19645539">
                <a:off x="1648498" y="3051265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 rot="1954461" flipH="1">
                <a:off x="1946432" y="3073859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615030" y="3326267"/>
              <a:ext cx="851781" cy="384079"/>
              <a:chOff x="1403798" y="2768957"/>
              <a:chExt cx="1311498" cy="590284"/>
            </a:xfrm>
          </p:grpSpPr>
          <p:sp>
            <p:nvSpPr>
              <p:cNvPr id="20" name="Oval 19"/>
              <p:cNvSpPr/>
              <p:nvPr/>
            </p:nvSpPr>
            <p:spPr>
              <a:xfrm rot="846870">
                <a:off x="1403798" y="2768958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20753130" flipV="1">
                <a:off x="1994079" y="2768957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19645539">
                <a:off x="1648498" y="3051265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954461" flipH="1">
                <a:off x="1946432" y="3073859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185208" y="3422055"/>
              <a:ext cx="851781" cy="384079"/>
              <a:chOff x="1403798" y="2768957"/>
              <a:chExt cx="1311498" cy="590284"/>
            </a:xfrm>
          </p:grpSpPr>
          <p:sp>
            <p:nvSpPr>
              <p:cNvPr id="25" name="Oval 24"/>
              <p:cNvSpPr/>
              <p:nvPr/>
            </p:nvSpPr>
            <p:spPr>
              <a:xfrm rot="846870">
                <a:off x="1403798" y="2768958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20753130" flipV="1">
                <a:off x="1994079" y="2768957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9645539">
                <a:off x="1648498" y="3051265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 rot="1954461" flipH="1">
                <a:off x="1946432" y="3073859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971101" y="1713282"/>
              <a:ext cx="17694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Patch A</a:t>
              </a:r>
              <a:endParaRPr lang="en-US" sz="2000" b="1" dirty="0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582076" y="1758106"/>
              <a:ext cx="2568527" cy="222949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749150" y="1758106"/>
            <a:ext cx="2568527" cy="2239020"/>
            <a:chOff x="3749150" y="1758106"/>
            <a:chExt cx="2568527" cy="2239020"/>
          </a:xfrm>
        </p:grpSpPr>
        <p:grpSp>
          <p:nvGrpSpPr>
            <p:cNvPr id="56" name="Group 55"/>
            <p:cNvGrpSpPr/>
            <p:nvPr/>
          </p:nvGrpSpPr>
          <p:grpSpPr>
            <a:xfrm>
              <a:off x="3919648" y="2368628"/>
              <a:ext cx="851781" cy="384079"/>
              <a:chOff x="1403798" y="2768957"/>
              <a:chExt cx="1311498" cy="590284"/>
            </a:xfrm>
          </p:grpSpPr>
          <p:sp>
            <p:nvSpPr>
              <p:cNvPr id="57" name="Oval 56"/>
              <p:cNvSpPr/>
              <p:nvPr/>
            </p:nvSpPr>
            <p:spPr>
              <a:xfrm rot="846870">
                <a:off x="1403798" y="2768958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 rot="20753130" flipV="1">
                <a:off x="1994079" y="2768957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 rot="19645539">
                <a:off x="1648498" y="3051265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 rot="1954461" flipH="1">
                <a:off x="1946432" y="3073859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4599496" y="2848201"/>
              <a:ext cx="851781" cy="384079"/>
              <a:chOff x="1403798" y="2768957"/>
              <a:chExt cx="1311498" cy="590284"/>
            </a:xfrm>
          </p:grpSpPr>
          <p:sp>
            <p:nvSpPr>
              <p:cNvPr id="62" name="Oval 61"/>
              <p:cNvSpPr/>
              <p:nvPr/>
            </p:nvSpPr>
            <p:spPr>
              <a:xfrm rot="846870">
                <a:off x="1403798" y="2768958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 rot="20753130" flipV="1">
                <a:off x="1994079" y="2768957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 rot="19645539">
                <a:off x="1648498" y="3051265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 rot="1954461" flipH="1">
                <a:off x="1946432" y="3073859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5242997" y="2329273"/>
              <a:ext cx="851781" cy="384079"/>
              <a:chOff x="1403798" y="2768957"/>
              <a:chExt cx="1311498" cy="590284"/>
            </a:xfrm>
          </p:grpSpPr>
          <p:sp>
            <p:nvSpPr>
              <p:cNvPr id="67" name="Oval 66"/>
              <p:cNvSpPr/>
              <p:nvPr/>
            </p:nvSpPr>
            <p:spPr>
              <a:xfrm rot="846870">
                <a:off x="1403798" y="2768958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 rot="20753130" flipV="1">
                <a:off x="1994079" y="2768957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 rot="19645539">
                <a:off x="1648498" y="3051265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 rot="1954461" flipH="1">
                <a:off x="1946432" y="3073859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3819913" y="3371091"/>
              <a:ext cx="851781" cy="384079"/>
              <a:chOff x="1403798" y="2768957"/>
              <a:chExt cx="1311498" cy="590284"/>
            </a:xfrm>
          </p:grpSpPr>
          <p:sp>
            <p:nvSpPr>
              <p:cNvPr id="72" name="Oval 71"/>
              <p:cNvSpPr/>
              <p:nvPr/>
            </p:nvSpPr>
            <p:spPr>
              <a:xfrm rot="846870">
                <a:off x="1403798" y="2768958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 rot="20753130" flipV="1">
                <a:off x="1994079" y="2768957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 rot="19645539">
                <a:off x="1648498" y="3051265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 rot="1954461" flipH="1">
                <a:off x="1946432" y="3073859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5363197" y="3466879"/>
              <a:ext cx="851781" cy="384079"/>
              <a:chOff x="1403798" y="2768957"/>
              <a:chExt cx="1311498" cy="590284"/>
            </a:xfrm>
          </p:grpSpPr>
          <p:sp>
            <p:nvSpPr>
              <p:cNvPr id="77" name="Oval 76"/>
              <p:cNvSpPr/>
              <p:nvPr/>
            </p:nvSpPr>
            <p:spPr>
              <a:xfrm rot="846870">
                <a:off x="1403798" y="2768958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 rot="20753130" flipV="1">
                <a:off x="1994079" y="2768957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 rot="19645539">
                <a:off x="1648498" y="3051265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 rot="1954461" flipH="1">
                <a:off x="1946432" y="3073859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TextBox 80"/>
            <p:cNvSpPr txBox="1"/>
            <p:nvPr/>
          </p:nvSpPr>
          <p:spPr>
            <a:xfrm>
              <a:off x="4175984" y="1758106"/>
              <a:ext cx="17694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Patch B</a:t>
              </a:r>
              <a:endParaRPr lang="en-US" sz="2000" b="1" dirty="0"/>
            </a:p>
          </p:txBody>
        </p:sp>
        <p:sp>
          <p:nvSpPr>
            <p:cNvPr id="183" name="Rounded Rectangle 182"/>
            <p:cNvSpPr/>
            <p:nvPr/>
          </p:nvSpPr>
          <p:spPr>
            <a:xfrm>
              <a:off x="3749150" y="1767630"/>
              <a:ext cx="2568527" cy="222949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44385" y="4277462"/>
            <a:ext cx="2568527" cy="2229496"/>
            <a:chOff x="3744385" y="4277462"/>
            <a:chExt cx="2568527" cy="2229496"/>
          </a:xfrm>
        </p:grpSpPr>
        <p:grpSp>
          <p:nvGrpSpPr>
            <p:cNvPr id="82" name="Group 81"/>
            <p:cNvGrpSpPr/>
            <p:nvPr/>
          </p:nvGrpSpPr>
          <p:grpSpPr>
            <a:xfrm>
              <a:off x="3831704" y="4901262"/>
              <a:ext cx="851781" cy="384079"/>
              <a:chOff x="1403798" y="2768957"/>
              <a:chExt cx="1311498" cy="590284"/>
            </a:xfrm>
          </p:grpSpPr>
          <p:sp>
            <p:nvSpPr>
              <p:cNvPr id="83" name="Oval 82"/>
              <p:cNvSpPr/>
              <p:nvPr/>
            </p:nvSpPr>
            <p:spPr>
              <a:xfrm rot="846870">
                <a:off x="1403798" y="2768958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 rot="20753130" flipV="1">
                <a:off x="1994079" y="2768957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 rot="19645539">
                <a:off x="1648498" y="3051265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 rot="1954461" flipH="1">
                <a:off x="1946432" y="3073859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511552" y="5380835"/>
              <a:ext cx="851781" cy="384079"/>
              <a:chOff x="1403798" y="2768957"/>
              <a:chExt cx="1311498" cy="590284"/>
            </a:xfrm>
          </p:grpSpPr>
          <p:sp>
            <p:nvSpPr>
              <p:cNvPr id="88" name="Oval 87"/>
              <p:cNvSpPr/>
              <p:nvPr/>
            </p:nvSpPr>
            <p:spPr>
              <a:xfrm rot="846870">
                <a:off x="1403798" y="2768958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 rot="20753130" flipV="1">
                <a:off x="1994079" y="2768957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 rot="19645539">
                <a:off x="1648498" y="3051265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 rot="1954461" flipH="1">
                <a:off x="1946432" y="3073859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5155053" y="4861907"/>
              <a:ext cx="851781" cy="384079"/>
              <a:chOff x="1403798" y="2768957"/>
              <a:chExt cx="1311498" cy="590284"/>
            </a:xfrm>
          </p:grpSpPr>
          <p:sp>
            <p:nvSpPr>
              <p:cNvPr id="93" name="Oval 92"/>
              <p:cNvSpPr/>
              <p:nvPr/>
            </p:nvSpPr>
            <p:spPr>
              <a:xfrm rot="846870">
                <a:off x="1403798" y="2768958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 rot="20753130" flipV="1">
                <a:off x="1994079" y="2768957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 rot="19645539">
                <a:off x="1648498" y="3051265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 rot="1954461" flipH="1">
                <a:off x="1946432" y="3073859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3772647" y="5834950"/>
              <a:ext cx="851781" cy="384079"/>
              <a:chOff x="1403798" y="2768957"/>
              <a:chExt cx="1311498" cy="590284"/>
            </a:xfrm>
          </p:grpSpPr>
          <p:sp>
            <p:nvSpPr>
              <p:cNvPr id="98" name="Oval 97"/>
              <p:cNvSpPr/>
              <p:nvPr/>
            </p:nvSpPr>
            <p:spPr>
              <a:xfrm rot="846870">
                <a:off x="1403798" y="2768958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 rot="20753130" flipV="1">
                <a:off x="1994079" y="2768957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 rot="19645539">
                <a:off x="1648498" y="3051265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 rot="1954461" flipH="1">
                <a:off x="1946432" y="3073859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5304532" y="5852988"/>
              <a:ext cx="851781" cy="384079"/>
              <a:chOff x="1403798" y="2768957"/>
              <a:chExt cx="1311498" cy="590284"/>
            </a:xfrm>
          </p:grpSpPr>
          <p:sp>
            <p:nvSpPr>
              <p:cNvPr id="103" name="Oval 102"/>
              <p:cNvSpPr/>
              <p:nvPr/>
            </p:nvSpPr>
            <p:spPr>
              <a:xfrm rot="846870">
                <a:off x="1403798" y="2768958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 rot="20753130" flipV="1">
                <a:off x="1994079" y="2768957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 rot="19645539">
                <a:off x="1648498" y="3051265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954461" flipH="1">
                <a:off x="1946432" y="3073859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7" name="TextBox 106"/>
            <p:cNvSpPr txBox="1"/>
            <p:nvPr/>
          </p:nvSpPr>
          <p:spPr>
            <a:xfrm>
              <a:off x="4088040" y="4290740"/>
              <a:ext cx="17694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Patch D</a:t>
              </a:r>
              <a:endParaRPr lang="en-US" sz="2000" b="1" dirty="0"/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3744385" y="4277462"/>
              <a:ext cx="2568527" cy="222949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82075" y="4258407"/>
            <a:ext cx="2568527" cy="2229496"/>
            <a:chOff x="582075" y="4258407"/>
            <a:chExt cx="2568527" cy="2229496"/>
          </a:xfrm>
        </p:grpSpPr>
        <p:grpSp>
          <p:nvGrpSpPr>
            <p:cNvPr id="108" name="Group 107"/>
            <p:cNvGrpSpPr/>
            <p:nvPr/>
          </p:nvGrpSpPr>
          <p:grpSpPr>
            <a:xfrm>
              <a:off x="728201" y="4824954"/>
              <a:ext cx="851781" cy="384079"/>
              <a:chOff x="1403798" y="2768957"/>
              <a:chExt cx="1311498" cy="590284"/>
            </a:xfrm>
          </p:grpSpPr>
          <p:sp>
            <p:nvSpPr>
              <p:cNvPr id="109" name="Oval 108"/>
              <p:cNvSpPr/>
              <p:nvPr/>
            </p:nvSpPr>
            <p:spPr>
              <a:xfrm rot="846870">
                <a:off x="1403798" y="2768958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 rot="20753130" flipV="1">
                <a:off x="1994079" y="2768957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 rot="19645539">
                <a:off x="1648498" y="3051265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 rot="1954461" flipH="1">
                <a:off x="1946432" y="3073859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1408049" y="5304527"/>
              <a:ext cx="851781" cy="384079"/>
              <a:chOff x="1403798" y="2768957"/>
              <a:chExt cx="1311498" cy="590284"/>
            </a:xfrm>
          </p:grpSpPr>
          <p:sp>
            <p:nvSpPr>
              <p:cNvPr id="114" name="Oval 113"/>
              <p:cNvSpPr/>
              <p:nvPr/>
            </p:nvSpPr>
            <p:spPr>
              <a:xfrm rot="846870">
                <a:off x="1403798" y="2768958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 rot="20753130" flipV="1">
                <a:off x="1994079" y="2768957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 rot="19645539">
                <a:off x="1648498" y="3051265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 rot="1954461" flipH="1">
                <a:off x="1946432" y="3073859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2051550" y="4785599"/>
              <a:ext cx="851781" cy="384079"/>
              <a:chOff x="1403798" y="2768957"/>
              <a:chExt cx="1311498" cy="590284"/>
            </a:xfrm>
          </p:grpSpPr>
          <p:sp>
            <p:nvSpPr>
              <p:cNvPr id="119" name="Oval 118"/>
              <p:cNvSpPr/>
              <p:nvPr/>
            </p:nvSpPr>
            <p:spPr>
              <a:xfrm rot="846870">
                <a:off x="1403798" y="2768958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 rot="20753130" flipV="1">
                <a:off x="1994079" y="2768957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 rot="19645539">
                <a:off x="1648498" y="3051265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 rot="1954461" flipH="1">
                <a:off x="1946432" y="3073859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601572" y="5894652"/>
              <a:ext cx="851781" cy="384079"/>
              <a:chOff x="1403798" y="2768957"/>
              <a:chExt cx="1311498" cy="590284"/>
            </a:xfrm>
          </p:grpSpPr>
          <p:sp>
            <p:nvSpPr>
              <p:cNvPr id="124" name="Oval 123"/>
              <p:cNvSpPr/>
              <p:nvPr/>
            </p:nvSpPr>
            <p:spPr>
              <a:xfrm rot="846870">
                <a:off x="1403798" y="2768958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 rot="20753130" flipV="1">
                <a:off x="1994079" y="2768957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 rot="19645539">
                <a:off x="1648498" y="3051265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 rot="1954461" flipH="1">
                <a:off x="1946432" y="3073859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2279326" y="5923205"/>
              <a:ext cx="851781" cy="384079"/>
              <a:chOff x="1403798" y="2768957"/>
              <a:chExt cx="1311498" cy="590284"/>
            </a:xfrm>
          </p:grpSpPr>
          <p:sp>
            <p:nvSpPr>
              <p:cNvPr id="129" name="Oval 128"/>
              <p:cNvSpPr/>
              <p:nvPr/>
            </p:nvSpPr>
            <p:spPr>
              <a:xfrm rot="846870">
                <a:off x="1403798" y="2768958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 rot="20753130" flipV="1">
                <a:off x="1994079" y="2768957"/>
                <a:ext cx="721217" cy="33485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19645539">
                <a:off x="1648498" y="3051265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 rot="1954461" flipH="1">
                <a:off x="1946432" y="3073859"/>
                <a:ext cx="463639" cy="28538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5" name="Rounded Rectangle 184"/>
            <p:cNvSpPr/>
            <p:nvPr/>
          </p:nvSpPr>
          <p:spPr>
            <a:xfrm>
              <a:off x="582075" y="4258407"/>
              <a:ext cx="2568527" cy="222949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965423" y="2963840"/>
            <a:ext cx="47291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 are four patches of butterflies in the hallway.</a:t>
            </a:r>
          </a:p>
          <a:p>
            <a:endParaRPr lang="en-US" sz="2400" dirty="0"/>
          </a:p>
          <a:p>
            <a:r>
              <a:rPr lang="en-US" sz="2400" dirty="0" smtClean="0"/>
              <a:t>Find a partner to hunt butterflies with you! You will fill out your instruction sheet in pairs.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342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79" y="87167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Get an instruction sheet and check the rules!</a:t>
            </a:r>
            <a:endParaRPr lang="en-US" sz="36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83717" y="1164135"/>
            <a:ext cx="788609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Rules: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the instructor says “go,” go to your assigned patch (A, B, C or D) with your partner.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the instructor starts the timer, alternate group members and pick one butterfly at a 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Check the back of the butterfly you caught before you continue.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there is a circle on the back, it is a noxious butterfly!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If you and your partner get &gt;3 noxious butterflies, stop hunting – you are dead!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Keep the butterflies you catch with you!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Do not put them back on the </a:t>
            </a:r>
            <a:r>
              <a:rPr lang="en-US" sz="2400" b="1" smtClean="0"/>
              <a:t>floor.</a:t>
            </a:r>
            <a:endParaRPr lang="en-US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Fill out the table with the number of butterflies you and your partner caught of each type on your instruction sheet and return to class.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8914896" y="1848311"/>
            <a:ext cx="1701451" cy="2014098"/>
            <a:chOff x="8914896" y="1848311"/>
            <a:chExt cx="1701451" cy="2014098"/>
          </a:xfrm>
        </p:grpSpPr>
        <p:grpSp>
          <p:nvGrpSpPr>
            <p:cNvPr id="142" name="Group 141"/>
            <p:cNvGrpSpPr/>
            <p:nvPr/>
          </p:nvGrpSpPr>
          <p:grpSpPr>
            <a:xfrm>
              <a:off x="9134646" y="2317325"/>
              <a:ext cx="1319653" cy="590284"/>
              <a:chOff x="6851703" y="5090372"/>
              <a:chExt cx="1311498" cy="590284"/>
            </a:xfrm>
          </p:grpSpPr>
          <p:grpSp>
            <p:nvGrpSpPr>
              <p:cNvPr id="143" name="Group 142"/>
              <p:cNvGrpSpPr/>
              <p:nvPr/>
            </p:nvGrpSpPr>
            <p:grpSpPr>
              <a:xfrm>
                <a:off x="6851703" y="5090372"/>
                <a:ext cx="1311498" cy="590284"/>
                <a:chOff x="2576192" y="3645607"/>
                <a:chExt cx="1311498" cy="590284"/>
              </a:xfrm>
            </p:grpSpPr>
            <p:grpSp>
              <p:nvGrpSpPr>
                <p:cNvPr id="146" name="Group 145"/>
                <p:cNvGrpSpPr/>
                <p:nvPr/>
              </p:nvGrpSpPr>
              <p:grpSpPr>
                <a:xfrm>
                  <a:off x="2576192" y="3645607"/>
                  <a:ext cx="1311498" cy="590284"/>
                  <a:chOff x="1403798" y="2768957"/>
                  <a:chExt cx="1311498" cy="590284"/>
                </a:xfrm>
              </p:grpSpPr>
              <p:sp>
                <p:nvSpPr>
                  <p:cNvPr id="148" name="Oval 147"/>
                  <p:cNvSpPr/>
                  <p:nvPr/>
                </p:nvSpPr>
                <p:spPr>
                  <a:xfrm rot="846870">
                    <a:off x="1403798" y="2768958"/>
                    <a:ext cx="721217" cy="3348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Oval 148"/>
                  <p:cNvSpPr/>
                  <p:nvPr/>
                </p:nvSpPr>
                <p:spPr>
                  <a:xfrm rot="20753130" flipV="1">
                    <a:off x="1994079" y="2768957"/>
                    <a:ext cx="721217" cy="3348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Oval 149"/>
                  <p:cNvSpPr/>
                  <p:nvPr/>
                </p:nvSpPr>
                <p:spPr>
                  <a:xfrm rot="19645539">
                    <a:off x="1648498" y="3051265"/>
                    <a:ext cx="463639" cy="28538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Oval 150"/>
                  <p:cNvSpPr/>
                  <p:nvPr/>
                </p:nvSpPr>
                <p:spPr>
                  <a:xfrm rot="1954461" flipH="1">
                    <a:off x="1946432" y="3073859"/>
                    <a:ext cx="463639" cy="28538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47" name="Oval 146"/>
                <p:cNvSpPr/>
                <p:nvPr/>
              </p:nvSpPr>
              <p:spPr>
                <a:xfrm rot="19847259">
                  <a:off x="2935593" y="4069781"/>
                  <a:ext cx="104570" cy="8853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4" name="Oval 143"/>
              <p:cNvSpPr/>
              <p:nvPr/>
            </p:nvSpPr>
            <p:spPr>
              <a:xfrm rot="19847259">
                <a:off x="7613712" y="5518593"/>
                <a:ext cx="104570" cy="8853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7209556" y="5246268"/>
                <a:ext cx="501508" cy="29787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9087210" y="3137380"/>
              <a:ext cx="1319653" cy="590284"/>
              <a:chOff x="6851703" y="5090372"/>
              <a:chExt cx="1311498" cy="590284"/>
            </a:xfrm>
          </p:grpSpPr>
          <p:grpSp>
            <p:nvGrpSpPr>
              <p:cNvPr id="153" name="Group 152"/>
              <p:cNvGrpSpPr/>
              <p:nvPr/>
            </p:nvGrpSpPr>
            <p:grpSpPr>
              <a:xfrm>
                <a:off x="6851703" y="5090372"/>
                <a:ext cx="1311498" cy="590284"/>
                <a:chOff x="2576192" y="3645607"/>
                <a:chExt cx="1311498" cy="590284"/>
              </a:xfrm>
            </p:grpSpPr>
            <p:grpSp>
              <p:nvGrpSpPr>
                <p:cNvPr id="156" name="Group 155"/>
                <p:cNvGrpSpPr/>
                <p:nvPr/>
              </p:nvGrpSpPr>
              <p:grpSpPr>
                <a:xfrm>
                  <a:off x="2576192" y="3645607"/>
                  <a:ext cx="1311498" cy="590284"/>
                  <a:chOff x="1403798" y="2768957"/>
                  <a:chExt cx="1311498" cy="590284"/>
                </a:xfrm>
              </p:grpSpPr>
              <p:sp>
                <p:nvSpPr>
                  <p:cNvPr id="158" name="Oval 157"/>
                  <p:cNvSpPr/>
                  <p:nvPr/>
                </p:nvSpPr>
                <p:spPr>
                  <a:xfrm rot="846870">
                    <a:off x="1403798" y="2768958"/>
                    <a:ext cx="721217" cy="3348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9" name="Oval 158"/>
                  <p:cNvSpPr/>
                  <p:nvPr/>
                </p:nvSpPr>
                <p:spPr>
                  <a:xfrm rot="20753130" flipV="1">
                    <a:off x="1994079" y="2768957"/>
                    <a:ext cx="721217" cy="3348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0" name="Oval 159"/>
                  <p:cNvSpPr/>
                  <p:nvPr/>
                </p:nvSpPr>
                <p:spPr>
                  <a:xfrm rot="19645539">
                    <a:off x="1648498" y="3051265"/>
                    <a:ext cx="463639" cy="28538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" name="Oval 160"/>
                  <p:cNvSpPr/>
                  <p:nvPr/>
                </p:nvSpPr>
                <p:spPr>
                  <a:xfrm rot="1954461" flipH="1">
                    <a:off x="1946432" y="3073859"/>
                    <a:ext cx="463639" cy="28538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57" name="Oval 156"/>
                <p:cNvSpPr/>
                <p:nvPr/>
              </p:nvSpPr>
              <p:spPr>
                <a:xfrm rot="19847259">
                  <a:off x="2935593" y="4069781"/>
                  <a:ext cx="104570" cy="8853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4" name="Oval 153"/>
              <p:cNvSpPr/>
              <p:nvPr/>
            </p:nvSpPr>
            <p:spPr>
              <a:xfrm rot="19847259">
                <a:off x="7613712" y="5518593"/>
                <a:ext cx="104570" cy="8853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7209556" y="5246268"/>
                <a:ext cx="501508" cy="29787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2" name="TextBox 161"/>
            <p:cNvSpPr txBox="1"/>
            <p:nvPr/>
          </p:nvSpPr>
          <p:spPr>
            <a:xfrm>
              <a:off x="8967571" y="1848311"/>
              <a:ext cx="16089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Noxious:</a:t>
              </a:r>
              <a:endParaRPr lang="en-US" dirty="0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8914896" y="1848311"/>
              <a:ext cx="1701451" cy="20140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8980142" y="4226355"/>
            <a:ext cx="1690936" cy="2014098"/>
            <a:chOff x="8980142" y="4226355"/>
            <a:chExt cx="1690936" cy="2014098"/>
          </a:xfrm>
        </p:grpSpPr>
        <p:sp>
          <p:nvSpPr>
            <p:cNvPr id="163" name="TextBox 162"/>
            <p:cNvSpPr txBox="1"/>
            <p:nvPr/>
          </p:nvSpPr>
          <p:spPr>
            <a:xfrm>
              <a:off x="9057336" y="4265325"/>
              <a:ext cx="15590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Harmless:</a:t>
              </a:r>
              <a:endParaRPr lang="en-US" dirty="0"/>
            </a:p>
          </p:txBody>
        </p:sp>
        <p:grpSp>
          <p:nvGrpSpPr>
            <p:cNvPr id="164" name="Group 163"/>
            <p:cNvGrpSpPr/>
            <p:nvPr/>
          </p:nvGrpSpPr>
          <p:grpSpPr>
            <a:xfrm>
              <a:off x="9141066" y="4705073"/>
              <a:ext cx="1311498" cy="590284"/>
              <a:chOff x="6851703" y="5090372"/>
              <a:chExt cx="1311498" cy="590284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6851703" y="5090372"/>
                <a:ext cx="1311498" cy="590284"/>
                <a:chOff x="1403798" y="2768957"/>
                <a:chExt cx="1311498" cy="590284"/>
              </a:xfrm>
            </p:grpSpPr>
            <p:sp>
              <p:nvSpPr>
                <p:cNvPr id="167" name="Oval 166"/>
                <p:cNvSpPr/>
                <p:nvPr/>
              </p:nvSpPr>
              <p:spPr>
                <a:xfrm rot="846870">
                  <a:off x="1403798" y="2768958"/>
                  <a:ext cx="721217" cy="3348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Oval 167"/>
                <p:cNvSpPr/>
                <p:nvPr/>
              </p:nvSpPr>
              <p:spPr>
                <a:xfrm rot="20753130" flipV="1">
                  <a:off x="1994079" y="2768957"/>
                  <a:ext cx="721217" cy="3348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Oval 168"/>
                <p:cNvSpPr/>
                <p:nvPr/>
              </p:nvSpPr>
              <p:spPr>
                <a:xfrm rot="19645539">
                  <a:off x="1648498" y="3051265"/>
                  <a:ext cx="463639" cy="2853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Oval 169"/>
                <p:cNvSpPr/>
                <p:nvPr/>
              </p:nvSpPr>
              <p:spPr>
                <a:xfrm rot="1954461" flipH="1">
                  <a:off x="1946432" y="3073859"/>
                  <a:ext cx="463639" cy="2853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6" name="Oval 165"/>
              <p:cNvSpPr/>
              <p:nvPr/>
            </p:nvSpPr>
            <p:spPr>
              <a:xfrm>
                <a:off x="7209556" y="5246268"/>
                <a:ext cx="501508" cy="29787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9152133" y="5592810"/>
              <a:ext cx="1311498" cy="590284"/>
              <a:chOff x="6851703" y="5090372"/>
              <a:chExt cx="1311498" cy="590284"/>
            </a:xfrm>
          </p:grpSpPr>
          <p:grpSp>
            <p:nvGrpSpPr>
              <p:cNvPr id="172" name="Group 171"/>
              <p:cNvGrpSpPr/>
              <p:nvPr/>
            </p:nvGrpSpPr>
            <p:grpSpPr>
              <a:xfrm>
                <a:off x="6851703" y="5090372"/>
                <a:ext cx="1311498" cy="590284"/>
                <a:chOff x="6851703" y="5090372"/>
                <a:chExt cx="1311498" cy="590284"/>
              </a:xfrm>
            </p:grpSpPr>
            <p:grpSp>
              <p:nvGrpSpPr>
                <p:cNvPr id="175" name="Group 174"/>
                <p:cNvGrpSpPr/>
                <p:nvPr/>
              </p:nvGrpSpPr>
              <p:grpSpPr>
                <a:xfrm>
                  <a:off x="6851703" y="5090372"/>
                  <a:ext cx="1311498" cy="590284"/>
                  <a:chOff x="1403798" y="2768957"/>
                  <a:chExt cx="1311498" cy="590284"/>
                </a:xfrm>
              </p:grpSpPr>
              <p:sp>
                <p:nvSpPr>
                  <p:cNvPr id="177" name="Oval 176"/>
                  <p:cNvSpPr/>
                  <p:nvPr/>
                </p:nvSpPr>
                <p:spPr>
                  <a:xfrm rot="846870">
                    <a:off x="1403798" y="2768958"/>
                    <a:ext cx="721217" cy="3348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8" name="Oval 177"/>
                  <p:cNvSpPr/>
                  <p:nvPr/>
                </p:nvSpPr>
                <p:spPr>
                  <a:xfrm rot="20753130" flipV="1">
                    <a:off x="1994079" y="2768957"/>
                    <a:ext cx="721217" cy="3348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9" name="Oval 178"/>
                  <p:cNvSpPr/>
                  <p:nvPr/>
                </p:nvSpPr>
                <p:spPr>
                  <a:xfrm rot="19645539">
                    <a:off x="1648498" y="3051265"/>
                    <a:ext cx="463639" cy="28538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0" name="Oval 179"/>
                  <p:cNvSpPr/>
                  <p:nvPr/>
                </p:nvSpPr>
                <p:spPr>
                  <a:xfrm rot="1954461" flipH="1">
                    <a:off x="1946432" y="3073859"/>
                    <a:ext cx="463639" cy="28538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76" name="Oval 175"/>
                <p:cNvSpPr/>
                <p:nvPr/>
              </p:nvSpPr>
              <p:spPr>
                <a:xfrm>
                  <a:off x="7209556" y="5246268"/>
                  <a:ext cx="501508" cy="29787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3" name="Isosceles Triangle 172"/>
              <p:cNvSpPr/>
              <p:nvPr/>
            </p:nvSpPr>
            <p:spPr>
              <a:xfrm>
                <a:off x="7206652" y="5479260"/>
                <a:ext cx="104643" cy="123939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Isosceles Triangle 173"/>
              <p:cNvSpPr/>
              <p:nvPr/>
            </p:nvSpPr>
            <p:spPr>
              <a:xfrm>
                <a:off x="7614545" y="5483743"/>
                <a:ext cx="104643" cy="123939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2" name="Rectangle 181"/>
            <p:cNvSpPr/>
            <p:nvPr/>
          </p:nvSpPr>
          <p:spPr>
            <a:xfrm>
              <a:off x="8980142" y="4226355"/>
              <a:ext cx="1690936" cy="20140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871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2"/>
            <a:ext cx="10515600" cy="1325563"/>
          </a:xfrm>
        </p:spPr>
        <p:txBody>
          <a:bodyPr/>
          <a:lstStyle/>
          <a:p>
            <a:r>
              <a:rPr lang="en-US" dirty="0" smtClean="0"/>
              <a:t>Fill in the data!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5494" y="1559859"/>
            <a:ext cx="2070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Patch A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418729" y="1497107"/>
            <a:ext cx="2070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Patch B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46530" y="4266352"/>
            <a:ext cx="2070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Patch C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419008" y="4231335"/>
            <a:ext cx="2070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Patch D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263265"/>
              </p:ext>
            </p:extLst>
          </p:nvPr>
        </p:nvGraphicFramePr>
        <p:xfrm>
          <a:off x="709613" y="2479675"/>
          <a:ext cx="4987925" cy="132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" name="Worksheet" r:id="rId5" imgW="4549226" imgH="1074454" progId="Excel.Sheet.12">
                  <p:embed/>
                </p:oleObj>
              </mc:Choice>
              <mc:Fallback>
                <p:oleObj name="Worksheet" r:id="rId5" imgW="4549226" imgH="107445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9613" y="2479675"/>
                        <a:ext cx="4987925" cy="1328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71688" y="1559859"/>
            <a:ext cx="3264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Noxious model = </a:t>
            </a:r>
          </a:p>
          <a:p>
            <a:r>
              <a:rPr lang="en-US" dirty="0" smtClean="0"/>
              <a:t>Palatable mimic =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862104" y="1637526"/>
            <a:ext cx="157162" cy="175751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3914773" y="1929191"/>
            <a:ext cx="170610" cy="17107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064924"/>
              </p:ext>
            </p:extLst>
          </p:nvPr>
        </p:nvGraphicFramePr>
        <p:xfrm>
          <a:off x="6496050" y="2476500"/>
          <a:ext cx="5521325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" name="Worksheet" r:id="rId8" imgW="4276805" imgH="1076443" progId="Excel.Sheet.12">
                  <p:embed/>
                </p:oleObj>
              </mc:Choice>
              <mc:Fallback>
                <p:oleObj name="Worksheet" r:id="rId8" imgW="4276805" imgH="107644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496050" y="2476500"/>
                        <a:ext cx="5521325" cy="1389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7624765" y="1497944"/>
            <a:ext cx="3264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Noxious model = </a:t>
            </a:r>
          </a:p>
          <a:p>
            <a:r>
              <a:rPr lang="en-US" dirty="0" smtClean="0"/>
              <a:t>Palatable mimic = 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9306139" y="1569805"/>
            <a:ext cx="157162" cy="175751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>
            <a:off x="9467850" y="1867276"/>
            <a:ext cx="170610" cy="17107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467455"/>
              </p:ext>
            </p:extLst>
          </p:nvPr>
        </p:nvGraphicFramePr>
        <p:xfrm>
          <a:off x="419098" y="5000624"/>
          <a:ext cx="5447765" cy="1295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" name="Worksheet" r:id="rId11" imgW="4524594" imgH="1076443" progId="Excel.Sheet.12">
                  <p:embed/>
                </p:oleObj>
              </mc:Choice>
              <mc:Fallback>
                <p:oleObj name="Worksheet" r:id="rId11" imgW="4524594" imgH="107644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9098" y="5000624"/>
                        <a:ext cx="5447765" cy="1295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850229" y="4127852"/>
            <a:ext cx="3264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Noxious model = </a:t>
            </a:r>
          </a:p>
          <a:p>
            <a:r>
              <a:rPr lang="en-US" dirty="0" smtClean="0"/>
              <a:t>Noxious mimic = 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3652836" y="4231335"/>
            <a:ext cx="157162" cy="175751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546663" y="4498844"/>
            <a:ext cx="157162" cy="1757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228081"/>
              </p:ext>
            </p:extLst>
          </p:nvPr>
        </p:nvGraphicFramePr>
        <p:xfrm>
          <a:off x="6572250" y="5038725"/>
          <a:ext cx="5467350" cy="130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" name="Worksheet" r:id="rId14" imgW="4524594" imgH="1076443" progId="Excel.Sheet.12">
                  <p:embed/>
                </p:oleObj>
              </mc:Choice>
              <mc:Fallback>
                <p:oleObj name="Worksheet" r:id="rId14" imgW="4524594" imgH="107644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572250" y="5038725"/>
                        <a:ext cx="5467350" cy="1300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7677157" y="4179238"/>
            <a:ext cx="3264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Noxious model = </a:t>
            </a:r>
          </a:p>
          <a:p>
            <a:r>
              <a:rPr lang="en-US" dirty="0" smtClean="0"/>
              <a:t>Noxious mimic = 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9384720" y="4227018"/>
            <a:ext cx="157162" cy="175751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9384720" y="4528051"/>
            <a:ext cx="157162" cy="1757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discussion: Density-dependence and mimicry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Batesian</a:t>
            </a:r>
            <a:r>
              <a:rPr lang="en-US" dirty="0" smtClean="0"/>
              <a:t> mimicry: Palatable species mimic noxious species’ warning signals to escape predation.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30681" y="2949816"/>
            <a:ext cx="39720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Lower densities of palatable mimic</a:t>
            </a:r>
            <a:endParaRPr lang="en-US" sz="2400" dirty="0"/>
          </a:p>
        </p:txBody>
      </p:sp>
      <p:sp>
        <p:nvSpPr>
          <p:cNvPr id="5" name="Down Arrow 4"/>
          <p:cNvSpPr/>
          <p:nvPr/>
        </p:nvSpPr>
        <p:spPr>
          <a:xfrm>
            <a:off x="8702385" y="4001294"/>
            <a:ext cx="628650" cy="5135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25915" y="4845296"/>
            <a:ext cx="39720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Lower chance of predator getting the palatable mimic instead of noxious model</a:t>
            </a:r>
            <a:endParaRPr lang="en-US" sz="2400" dirty="0"/>
          </a:p>
        </p:txBody>
      </p:sp>
      <p:pic>
        <p:nvPicPr>
          <p:cNvPr id="3076" name="Picture 4" descr="File:Batespla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02213"/>
            <a:ext cx="4693920" cy="399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12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discussion: Density-dependence and mimicry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Müllerian </a:t>
            </a:r>
            <a:r>
              <a:rPr lang="en-US" dirty="0" smtClean="0"/>
              <a:t>mimicry: 2 or more noxious species mimic each other’s warning signals to escape predation.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32539" y="3308462"/>
            <a:ext cx="3863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More noxious species with similar warning signal</a:t>
            </a:r>
            <a:endParaRPr lang="en-US" sz="2400" dirty="0"/>
          </a:p>
        </p:txBody>
      </p:sp>
      <p:sp>
        <p:nvSpPr>
          <p:cNvPr id="5" name="Down Arrow 4"/>
          <p:cNvSpPr/>
          <p:nvPr/>
        </p:nvSpPr>
        <p:spPr>
          <a:xfrm>
            <a:off x="9112556" y="4400550"/>
            <a:ext cx="471488" cy="500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56348" y="5103933"/>
            <a:ext cx="386361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Predator learns faster to avoid signal and fewer individuals die</a:t>
            </a:r>
            <a:endParaRPr lang="en-US" sz="2400" dirty="0"/>
          </a:p>
        </p:txBody>
      </p:sp>
      <p:pic>
        <p:nvPicPr>
          <p:cNvPr id="4098" name="Picture 2" descr="File:Alcidis agathyrsus &amp; Papilio laglaizei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03"/>
          <a:stretch/>
        </p:blipFill>
        <p:spPr bwMode="auto">
          <a:xfrm>
            <a:off x="3336503" y="3445251"/>
            <a:ext cx="4006297" cy="2910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ile:Alcidis agathyrsus &amp; Papilio laglaizei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792"/>
          <a:stretch/>
        </p:blipFill>
        <p:spPr bwMode="auto">
          <a:xfrm>
            <a:off x="354840" y="3275329"/>
            <a:ext cx="3667125" cy="275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46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discussion: Butterfly hunt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Why did the relative number of the same type of mimics caught vary between the two patches (A and B, C and D)?</a:t>
            </a:r>
          </a:p>
          <a:p>
            <a:endParaRPr lang="en-US" dirty="0"/>
          </a:p>
          <a:p>
            <a:r>
              <a:rPr lang="en-US" dirty="0" smtClean="0"/>
              <a:t>If you were a predator, what would getting &gt;3 noxious butterflies mean?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10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Image credits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690688"/>
            <a:ext cx="5181600" cy="4351338"/>
          </a:xfrm>
        </p:spPr>
        <p:txBody>
          <a:bodyPr>
            <a:normAutofit lnSpcReduction="10000"/>
          </a:bodyPr>
          <a:lstStyle/>
          <a:p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Slide </a:t>
            </a:r>
            <a:r>
              <a:rPr lang="en-US" sz="1200" dirty="0" smtClean="0"/>
              <a:t>2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i="1" dirty="0"/>
              <a:t>Description</a:t>
            </a:r>
            <a:r>
              <a:rPr lang="en-US" sz="1200" dirty="0"/>
              <a:t>: </a:t>
            </a:r>
            <a:r>
              <a:rPr lang="en-US" sz="1200" dirty="0" smtClean="0"/>
              <a:t>African Paradise Flycatcher with a butterfly catch at </a:t>
            </a:r>
            <a:r>
              <a:rPr lang="en-US" sz="1200" dirty="0" err="1" smtClean="0"/>
              <a:t>Maasai</a:t>
            </a:r>
            <a:r>
              <a:rPr lang="en-US" sz="1200" dirty="0" smtClean="0"/>
              <a:t> Mara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/>
              <a:t>Credit</a:t>
            </a:r>
            <a:r>
              <a:rPr lang="en-US" sz="1200" dirty="0"/>
              <a:t>: </a:t>
            </a:r>
            <a:r>
              <a:rPr lang="en-US" sz="1200" dirty="0" err="1"/>
              <a:t>Sumeet</a:t>
            </a:r>
            <a:r>
              <a:rPr lang="en-US" sz="1200" dirty="0"/>
              <a:t> </a:t>
            </a:r>
            <a:r>
              <a:rPr lang="en-US" sz="1200" dirty="0" err="1"/>
              <a:t>Madhukar</a:t>
            </a:r>
            <a:r>
              <a:rPr lang="en-US" sz="1200" dirty="0"/>
              <a:t> </a:t>
            </a:r>
            <a:r>
              <a:rPr lang="en-US" sz="1200" dirty="0" err="1"/>
              <a:t>Moghe</a:t>
            </a: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i="1" dirty="0" smtClean="0"/>
              <a:t>Source: </a:t>
            </a:r>
            <a:r>
              <a:rPr lang="en-US" sz="1200" dirty="0" smtClean="0"/>
              <a:t> Wikimedia Commons</a:t>
            </a:r>
            <a:r>
              <a:rPr lang="en-US" sz="1200" dirty="0"/>
              <a:t>, https://commons.wikimedia.org/wiki/File:African_Paradise_Flycatcher.jpg Clearance</a:t>
            </a:r>
            <a:r>
              <a:rPr lang="en-US" sz="1200" dirty="0" smtClean="0"/>
              <a:t>: Used in accordance with </a:t>
            </a:r>
            <a:r>
              <a:rPr lang="en-US" sz="1200" dirty="0"/>
              <a:t>Creative Commons Attribution-Share Alike 3.0 </a:t>
            </a:r>
            <a:r>
              <a:rPr lang="en-US" sz="1200" dirty="0" err="1"/>
              <a:t>Unported</a:t>
            </a:r>
            <a:r>
              <a:rPr lang="en-US" sz="1200" dirty="0"/>
              <a:t> license.</a:t>
            </a: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/>
              <a:t>Slide 8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i="1" dirty="0"/>
              <a:t>Description</a:t>
            </a:r>
            <a:r>
              <a:rPr lang="en-US" sz="1200" dirty="0" smtClean="0"/>
              <a:t>: Plate</a:t>
            </a:r>
            <a:r>
              <a:rPr lang="en-US" sz="1200" i="1" dirty="0" smtClean="0"/>
              <a:t> </a:t>
            </a:r>
            <a:r>
              <a:rPr lang="en-US" sz="1200" dirty="0"/>
              <a:t>from Bates (1862) illustrating </a:t>
            </a:r>
            <a:r>
              <a:rPr lang="en-US" sz="1200" dirty="0" err="1"/>
              <a:t>Batesian</a:t>
            </a:r>
            <a:r>
              <a:rPr lang="en-US" sz="1200" dirty="0"/>
              <a:t> mimicry between </a:t>
            </a:r>
            <a:r>
              <a:rPr lang="en-US" sz="1200" i="1" dirty="0" err="1"/>
              <a:t>Dismorphia</a:t>
            </a:r>
            <a:r>
              <a:rPr lang="en-US" sz="1200" dirty="0"/>
              <a:t> species (top row, third row) and various </a:t>
            </a:r>
            <a:r>
              <a:rPr lang="en-US" sz="1200" i="1" dirty="0" err="1"/>
              <a:t>Ithomiini</a:t>
            </a:r>
            <a:r>
              <a:rPr lang="en-US" sz="1200" i="1" dirty="0"/>
              <a:t> </a:t>
            </a:r>
            <a:r>
              <a:rPr lang="en-US" sz="1200" dirty="0"/>
              <a:t>(</a:t>
            </a:r>
            <a:r>
              <a:rPr lang="en-US" sz="1200" dirty="0" err="1"/>
              <a:t>Nymphalidae</a:t>
            </a:r>
            <a:r>
              <a:rPr lang="en-US" sz="1200" dirty="0"/>
              <a:t>) (second row, bottom row)</a:t>
            </a:r>
            <a:br>
              <a:rPr lang="en-US" sz="1200" dirty="0"/>
            </a:br>
            <a:r>
              <a:rPr lang="en-US" sz="1200" i="1" dirty="0"/>
              <a:t>Source: </a:t>
            </a:r>
            <a:r>
              <a:rPr lang="en-US" sz="1200" dirty="0"/>
              <a:t> Henry Walter Bates 1862. Contributions to an insect fauna of the Amazon Valley. Lepidoptera: </a:t>
            </a:r>
            <a:r>
              <a:rPr lang="en-US" sz="1200" dirty="0" err="1"/>
              <a:t>Heliconidae</a:t>
            </a:r>
            <a:r>
              <a:rPr lang="en-US" sz="1200" dirty="0"/>
              <a:t>. Trans. Linn. Soc. 23: 495-566.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/>
              <a:t>Wikimedia </a:t>
            </a:r>
            <a:r>
              <a:rPr lang="en-US" sz="1200" dirty="0"/>
              <a:t>Commons, </a:t>
            </a:r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commons.wikimedia.org/wiki/File:Batesplate.jpg</a:t>
            </a:r>
            <a:r>
              <a:rPr lang="en-US" sz="1200" dirty="0" smtClean="0"/>
              <a:t>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i="1" dirty="0" smtClean="0"/>
              <a:t>Clearance</a:t>
            </a:r>
            <a:r>
              <a:rPr lang="en-US" sz="1200" i="1" dirty="0"/>
              <a:t>:  </a:t>
            </a:r>
            <a:r>
              <a:rPr lang="en-US" sz="1200" dirty="0"/>
              <a:t>Public domain</a:t>
            </a:r>
            <a:r>
              <a:rPr lang="en-US" sz="1200" dirty="0" smtClean="0"/>
              <a:t>.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/>
              <a:t>Slide 9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i="1" dirty="0"/>
              <a:t>Description: </a:t>
            </a:r>
            <a:r>
              <a:rPr lang="en-US" sz="1200" dirty="0"/>
              <a:t>Photo of  </a:t>
            </a:r>
            <a:r>
              <a:rPr lang="en-US" sz="1200" dirty="0" err="1"/>
              <a:t>Uraniid</a:t>
            </a:r>
            <a:r>
              <a:rPr lang="en-US" sz="1200" dirty="0"/>
              <a:t> moth </a:t>
            </a:r>
            <a:r>
              <a:rPr lang="en-US" sz="1200" i="1" dirty="0" err="1"/>
              <a:t>Alcides</a:t>
            </a:r>
            <a:r>
              <a:rPr lang="en-US" sz="1200" i="1" dirty="0"/>
              <a:t> </a:t>
            </a:r>
            <a:r>
              <a:rPr lang="en-US" sz="1200" i="1" dirty="0" err="1"/>
              <a:t>agathyrsus</a:t>
            </a:r>
            <a:r>
              <a:rPr lang="en-US" sz="1200" i="1" dirty="0"/>
              <a:t> </a:t>
            </a:r>
            <a:r>
              <a:rPr lang="en-US" sz="1200" dirty="0" smtClean="0"/>
              <a:t>(left) and </a:t>
            </a:r>
            <a:r>
              <a:rPr lang="en-US" sz="1200" dirty="0" err="1"/>
              <a:t>papilionid</a:t>
            </a:r>
            <a:r>
              <a:rPr lang="en-US" sz="1200" dirty="0"/>
              <a:t> butterfly </a:t>
            </a:r>
            <a:r>
              <a:rPr lang="en-US" sz="1200" i="1" dirty="0" err="1"/>
              <a:t>Papilio</a:t>
            </a:r>
            <a:r>
              <a:rPr lang="en-US" sz="1200" i="1" dirty="0"/>
              <a:t> </a:t>
            </a:r>
            <a:r>
              <a:rPr lang="en-US" sz="1200" i="1" dirty="0" err="1"/>
              <a:t>laglaizei</a:t>
            </a:r>
            <a:r>
              <a:rPr lang="en-US" sz="1200" i="1" dirty="0"/>
              <a:t> </a:t>
            </a:r>
            <a:r>
              <a:rPr lang="en-US" sz="1200" dirty="0" smtClean="0"/>
              <a:t>.(right), with background </a:t>
            </a:r>
            <a:r>
              <a:rPr lang="en-US" sz="1200" dirty="0"/>
              <a:t>removed </a:t>
            </a:r>
            <a:br>
              <a:rPr lang="en-US" sz="1200" dirty="0"/>
            </a:br>
            <a:r>
              <a:rPr lang="en-US" sz="1200" i="1" dirty="0" smtClean="0"/>
              <a:t>Credit: </a:t>
            </a:r>
            <a:r>
              <a:rPr lang="en-US" sz="1200" dirty="0" smtClean="0"/>
              <a:t> </a:t>
            </a:r>
            <a:r>
              <a:rPr lang="en-US" sz="1200" dirty="0" err="1" smtClean="0"/>
              <a:t>Anaxibia</a:t>
            </a:r>
            <a:r>
              <a:rPr lang="en-US" sz="12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i="1" dirty="0" smtClean="0"/>
              <a:t>Source</a:t>
            </a:r>
            <a:r>
              <a:rPr lang="en-US" sz="1200" i="1" dirty="0"/>
              <a:t>: </a:t>
            </a:r>
            <a:r>
              <a:rPr lang="en-US" sz="1200" dirty="0"/>
              <a:t> Wikimedia Commons, </a:t>
            </a:r>
            <a:r>
              <a:rPr lang="en-US" sz="1200" dirty="0">
                <a:hlinkClick r:id="rId3"/>
              </a:rPr>
              <a:t>https://commons.wikimedia.org/wiki/File:Alcidis_agathyrsus_%</a:t>
            </a:r>
            <a:r>
              <a:rPr lang="en-US" sz="1200" dirty="0" smtClean="0">
                <a:hlinkClick r:id="rId3"/>
              </a:rPr>
              <a:t>26_Papilio_laglaizei.JPG</a:t>
            </a:r>
            <a:endParaRPr lang="en-US" sz="1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200" i="1" dirty="0" smtClean="0"/>
              <a:t>Clearance</a:t>
            </a:r>
            <a:r>
              <a:rPr lang="en-US" sz="1200" dirty="0" smtClean="0"/>
              <a:t>: Used in accordance </a:t>
            </a:r>
            <a:r>
              <a:rPr lang="en-US" sz="1200" dirty="0"/>
              <a:t>with Creative Commons Attribution-Share Alike 3.0 </a:t>
            </a:r>
            <a:r>
              <a:rPr lang="en-US" sz="1200" dirty="0" err="1"/>
              <a:t>Unported</a:t>
            </a:r>
            <a:r>
              <a:rPr lang="en-US" sz="1200" dirty="0"/>
              <a:t> license.</a:t>
            </a:r>
            <a:endParaRPr lang="en-US" sz="1200" dirty="0" smtClean="0"/>
          </a:p>
          <a:p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6444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4052</TotalTime>
  <Words>397</Words>
  <Application>Microsoft Office PowerPoint</Application>
  <PresentationFormat>Custom</PresentationFormat>
  <Paragraphs>71</Paragraphs>
  <Slides>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Worksheet</vt:lpstr>
      <vt:lpstr>PowerPoint Presentation</vt:lpstr>
      <vt:lpstr>Birds are voracious predators of butterflies. But some butterflies are noxious! </vt:lpstr>
      <vt:lpstr>Be a butterfly hunter and catch as many butterflies as you can!</vt:lpstr>
      <vt:lpstr>Get an instruction sheet and check the rules!</vt:lpstr>
      <vt:lpstr>Fill in the data!</vt:lpstr>
      <vt:lpstr>Class discussion: Density-dependence and mimicry</vt:lpstr>
      <vt:lpstr>Class discussion: Density-dependence and mimicry</vt:lpstr>
      <vt:lpstr>Class discussion: Butterfly hunt</vt:lpstr>
      <vt:lpstr>Image credits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“Butterfly hunt: the role of density dependence in batesian and mullerian mimicry”</dc:title>
  <dc:creator>Mayra Vidal</dc:creator>
  <cp:lastModifiedBy>Ky</cp:lastModifiedBy>
  <cp:revision>79</cp:revision>
  <dcterms:created xsi:type="dcterms:W3CDTF">2015-10-08T23:50:03Z</dcterms:created>
  <dcterms:modified xsi:type="dcterms:W3CDTF">2017-11-13T19:19:20Z</dcterms:modified>
</cp:coreProperties>
</file>