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9" d="100"/>
          <a:sy n="89" d="100"/>
        </p:scale>
        <p:origin x="-1248" y="-6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8E94D3-A9F8-4D87-BA9E-03E2D3179954}" type="datetimeFigureOut">
              <a:rPr lang="en-US" smtClean="0"/>
              <a:t>8/18/2017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E68696-5552-4A0B-9F3B-03B0379916F1}" type="slidenum">
              <a:rPr lang="en-US" smtClean="0"/>
              <a:t>‹#›</a:t>
            </a:fld>
            <a:endParaRPr lang="en-US"/>
          </a:p>
        </p:txBody>
      </p:sp>
    </p:spTree>
    <p:extLst>
      <p:ext uri="{BB962C8B-B14F-4D97-AF65-F5344CB8AC3E}">
        <p14:creationId xmlns:p14="http://schemas.microsoft.com/office/powerpoint/2010/main" val="3327860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30000" dirty="0" smtClean="0">
                <a:solidFill>
                  <a:schemeClr val="tx1"/>
                </a:solidFill>
                <a:latin typeface="+mn-lt"/>
                <a:ea typeface="+mn-ea"/>
                <a:cs typeface="+mn-cs"/>
              </a:rPr>
              <a:t>“Saint Jerome Writing,” Caravaggio, 1605-1606, &lt;https://upload.wikimedia.org/wikipedia/commons/d/db/Caravaggio_-_San_Gerolamo.jpg&gt;.</a:t>
            </a:r>
          </a:p>
          <a:p>
            <a:endParaRPr lang="en-US" dirty="0"/>
          </a:p>
        </p:txBody>
      </p:sp>
      <p:sp>
        <p:nvSpPr>
          <p:cNvPr id="4" name="Slide Number Placeholder 3"/>
          <p:cNvSpPr>
            <a:spLocks noGrp="1"/>
          </p:cNvSpPr>
          <p:nvPr>
            <p:ph type="sldNum" sz="quarter" idx="10"/>
          </p:nvPr>
        </p:nvSpPr>
        <p:spPr/>
        <p:txBody>
          <a:bodyPr/>
          <a:lstStyle/>
          <a:p>
            <a:fld id="{9DE68696-5552-4A0B-9F3B-03B0379916F1}" type="slidenum">
              <a:rPr lang="en-US" smtClean="0"/>
              <a:t>1</a:t>
            </a:fld>
            <a:endParaRPr lang="en-US"/>
          </a:p>
        </p:txBody>
      </p:sp>
    </p:spTree>
    <p:extLst>
      <p:ext uri="{BB962C8B-B14F-4D97-AF65-F5344CB8AC3E}">
        <p14:creationId xmlns:p14="http://schemas.microsoft.com/office/powerpoint/2010/main" val="1183058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9FF1BD-CB31-4993-9906-1D8F3F2CC885}" type="datetimeFigureOut">
              <a:rPr lang="en-US" smtClean="0"/>
              <a:t>8/18/2017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73E7E1-52A5-443F-BDDC-AF3C309E6F89}" type="slidenum">
              <a:rPr lang="en-US" smtClean="0"/>
              <a:t>‹#›</a:t>
            </a:fld>
            <a:endParaRPr lang="en-US"/>
          </a:p>
        </p:txBody>
      </p:sp>
    </p:spTree>
    <p:extLst>
      <p:ext uri="{BB962C8B-B14F-4D97-AF65-F5344CB8AC3E}">
        <p14:creationId xmlns:p14="http://schemas.microsoft.com/office/powerpoint/2010/main" val="806923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9FF1BD-CB31-4993-9906-1D8F3F2CC885}" type="datetimeFigureOut">
              <a:rPr lang="en-US" smtClean="0"/>
              <a:t>8/18/2017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73E7E1-52A5-443F-BDDC-AF3C309E6F89}" type="slidenum">
              <a:rPr lang="en-US" smtClean="0"/>
              <a:t>‹#›</a:t>
            </a:fld>
            <a:endParaRPr lang="en-US"/>
          </a:p>
        </p:txBody>
      </p:sp>
    </p:spTree>
    <p:extLst>
      <p:ext uri="{BB962C8B-B14F-4D97-AF65-F5344CB8AC3E}">
        <p14:creationId xmlns:p14="http://schemas.microsoft.com/office/powerpoint/2010/main" val="3878173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9FF1BD-CB31-4993-9906-1D8F3F2CC885}" type="datetimeFigureOut">
              <a:rPr lang="en-US" smtClean="0"/>
              <a:t>8/18/2017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73E7E1-52A5-443F-BDDC-AF3C309E6F89}" type="slidenum">
              <a:rPr lang="en-US" smtClean="0"/>
              <a:t>‹#›</a:t>
            </a:fld>
            <a:endParaRPr lang="en-US"/>
          </a:p>
        </p:txBody>
      </p:sp>
    </p:spTree>
    <p:extLst>
      <p:ext uri="{BB962C8B-B14F-4D97-AF65-F5344CB8AC3E}">
        <p14:creationId xmlns:p14="http://schemas.microsoft.com/office/powerpoint/2010/main" val="3154097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9FF1BD-CB31-4993-9906-1D8F3F2CC885}" type="datetimeFigureOut">
              <a:rPr lang="en-US" smtClean="0"/>
              <a:t>8/18/2017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73E7E1-52A5-443F-BDDC-AF3C309E6F89}" type="slidenum">
              <a:rPr lang="en-US" smtClean="0"/>
              <a:t>‹#›</a:t>
            </a:fld>
            <a:endParaRPr lang="en-US"/>
          </a:p>
        </p:txBody>
      </p:sp>
    </p:spTree>
    <p:extLst>
      <p:ext uri="{BB962C8B-B14F-4D97-AF65-F5344CB8AC3E}">
        <p14:creationId xmlns:p14="http://schemas.microsoft.com/office/powerpoint/2010/main" val="1209104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9FF1BD-CB31-4993-9906-1D8F3F2CC885}" type="datetimeFigureOut">
              <a:rPr lang="en-US" smtClean="0"/>
              <a:t>8/18/2017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73E7E1-52A5-443F-BDDC-AF3C309E6F89}" type="slidenum">
              <a:rPr lang="en-US" smtClean="0"/>
              <a:t>‹#›</a:t>
            </a:fld>
            <a:endParaRPr lang="en-US"/>
          </a:p>
        </p:txBody>
      </p:sp>
    </p:spTree>
    <p:extLst>
      <p:ext uri="{BB962C8B-B14F-4D97-AF65-F5344CB8AC3E}">
        <p14:creationId xmlns:p14="http://schemas.microsoft.com/office/powerpoint/2010/main" val="1507772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9FF1BD-CB31-4993-9906-1D8F3F2CC885}" type="datetimeFigureOut">
              <a:rPr lang="en-US" smtClean="0"/>
              <a:t>8/18/2017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73E7E1-52A5-443F-BDDC-AF3C309E6F89}" type="slidenum">
              <a:rPr lang="en-US" smtClean="0"/>
              <a:t>‹#›</a:t>
            </a:fld>
            <a:endParaRPr lang="en-US"/>
          </a:p>
        </p:txBody>
      </p:sp>
    </p:spTree>
    <p:extLst>
      <p:ext uri="{BB962C8B-B14F-4D97-AF65-F5344CB8AC3E}">
        <p14:creationId xmlns:p14="http://schemas.microsoft.com/office/powerpoint/2010/main" val="3032093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9FF1BD-CB31-4993-9906-1D8F3F2CC885}" type="datetimeFigureOut">
              <a:rPr lang="en-US" smtClean="0"/>
              <a:t>8/18/2017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73E7E1-52A5-443F-BDDC-AF3C309E6F89}" type="slidenum">
              <a:rPr lang="en-US" smtClean="0"/>
              <a:t>‹#›</a:t>
            </a:fld>
            <a:endParaRPr lang="en-US"/>
          </a:p>
        </p:txBody>
      </p:sp>
    </p:spTree>
    <p:extLst>
      <p:ext uri="{BB962C8B-B14F-4D97-AF65-F5344CB8AC3E}">
        <p14:creationId xmlns:p14="http://schemas.microsoft.com/office/powerpoint/2010/main" val="2337632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9FF1BD-CB31-4993-9906-1D8F3F2CC885}" type="datetimeFigureOut">
              <a:rPr lang="en-US" smtClean="0"/>
              <a:t>8/18/2017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73E7E1-52A5-443F-BDDC-AF3C309E6F89}" type="slidenum">
              <a:rPr lang="en-US" smtClean="0"/>
              <a:t>‹#›</a:t>
            </a:fld>
            <a:endParaRPr lang="en-US"/>
          </a:p>
        </p:txBody>
      </p:sp>
    </p:spTree>
    <p:extLst>
      <p:ext uri="{BB962C8B-B14F-4D97-AF65-F5344CB8AC3E}">
        <p14:creationId xmlns:p14="http://schemas.microsoft.com/office/powerpoint/2010/main" val="1522283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9FF1BD-CB31-4993-9906-1D8F3F2CC885}" type="datetimeFigureOut">
              <a:rPr lang="en-US" smtClean="0"/>
              <a:t>8/18/2017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73E7E1-52A5-443F-BDDC-AF3C309E6F89}" type="slidenum">
              <a:rPr lang="en-US" smtClean="0"/>
              <a:t>‹#›</a:t>
            </a:fld>
            <a:endParaRPr lang="en-US"/>
          </a:p>
        </p:txBody>
      </p:sp>
    </p:spTree>
    <p:extLst>
      <p:ext uri="{BB962C8B-B14F-4D97-AF65-F5344CB8AC3E}">
        <p14:creationId xmlns:p14="http://schemas.microsoft.com/office/powerpoint/2010/main" val="2064712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9FF1BD-CB31-4993-9906-1D8F3F2CC885}" type="datetimeFigureOut">
              <a:rPr lang="en-US" smtClean="0"/>
              <a:t>8/18/2017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73E7E1-52A5-443F-BDDC-AF3C309E6F89}" type="slidenum">
              <a:rPr lang="en-US" smtClean="0"/>
              <a:t>‹#›</a:t>
            </a:fld>
            <a:endParaRPr lang="en-US"/>
          </a:p>
        </p:txBody>
      </p:sp>
    </p:spTree>
    <p:extLst>
      <p:ext uri="{BB962C8B-B14F-4D97-AF65-F5344CB8AC3E}">
        <p14:creationId xmlns:p14="http://schemas.microsoft.com/office/powerpoint/2010/main" val="659989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9FF1BD-CB31-4993-9906-1D8F3F2CC885}" type="datetimeFigureOut">
              <a:rPr lang="en-US" smtClean="0"/>
              <a:t>8/18/2017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73E7E1-52A5-443F-BDDC-AF3C309E6F89}" type="slidenum">
              <a:rPr lang="en-US" smtClean="0"/>
              <a:t>‹#›</a:t>
            </a:fld>
            <a:endParaRPr lang="en-US"/>
          </a:p>
        </p:txBody>
      </p:sp>
    </p:spTree>
    <p:extLst>
      <p:ext uri="{BB962C8B-B14F-4D97-AF65-F5344CB8AC3E}">
        <p14:creationId xmlns:p14="http://schemas.microsoft.com/office/powerpoint/2010/main" val="299732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9FF1BD-CB31-4993-9906-1D8F3F2CC885}" type="datetimeFigureOut">
              <a:rPr lang="en-US" smtClean="0"/>
              <a:t>8/18/2017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73E7E1-52A5-443F-BDDC-AF3C309E6F89}" type="slidenum">
              <a:rPr lang="en-US" smtClean="0"/>
              <a:t>‹#›</a:t>
            </a:fld>
            <a:endParaRPr lang="en-US"/>
          </a:p>
        </p:txBody>
      </p:sp>
    </p:spTree>
    <p:extLst>
      <p:ext uri="{BB962C8B-B14F-4D97-AF65-F5344CB8AC3E}">
        <p14:creationId xmlns:p14="http://schemas.microsoft.com/office/powerpoint/2010/main" val="40745331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837991"/>
            <a:ext cx="9144000" cy="6629609"/>
          </a:xfrm>
          <a:prstGeom prst="rect">
            <a:avLst/>
          </a:prstGeom>
        </p:spPr>
      </p:pic>
      <p:sp>
        <p:nvSpPr>
          <p:cNvPr id="2" name="Title 1"/>
          <p:cNvSpPr>
            <a:spLocks noGrp="1"/>
          </p:cNvSpPr>
          <p:nvPr>
            <p:ph type="ctrTitle"/>
          </p:nvPr>
        </p:nvSpPr>
        <p:spPr>
          <a:xfrm>
            <a:off x="381000" y="914400"/>
            <a:ext cx="8839199" cy="762000"/>
          </a:xfrm>
        </p:spPr>
        <p:txBody>
          <a:bodyPr>
            <a:noAutofit/>
          </a:bodyPr>
          <a:lstStyle/>
          <a:p>
            <a:pPr algn="l"/>
            <a:r>
              <a:rPr lang="en-US" sz="3300" dirty="0">
                <a:solidFill>
                  <a:schemeClr val="bg1"/>
                </a:solidFill>
              </a:rPr>
              <a:t>Bioluminescence and </a:t>
            </a:r>
            <a:r>
              <a:rPr lang="en-US" sz="3300" dirty="0" smtClean="0">
                <a:solidFill>
                  <a:schemeClr val="bg1"/>
                </a:solidFill>
              </a:rPr>
              <a:t>16</a:t>
            </a:r>
            <a:r>
              <a:rPr lang="en-US" sz="3300" baseline="30000" dirty="0" smtClean="0">
                <a:solidFill>
                  <a:schemeClr val="bg1"/>
                </a:solidFill>
              </a:rPr>
              <a:t>th</a:t>
            </a:r>
            <a:r>
              <a:rPr lang="en-US" sz="3300" dirty="0" smtClean="0">
                <a:solidFill>
                  <a:schemeClr val="bg1"/>
                </a:solidFill>
              </a:rPr>
              <a:t>-century </a:t>
            </a:r>
            <a:r>
              <a:rPr lang="en-US" sz="3300" dirty="0" err="1" smtClean="0">
                <a:solidFill>
                  <a:schemeClr val="bg1"/>
                </a:solidFill>
              </a:rPr>
              <a:t>Caravaggism</a:t>
            </a:r>
            <a:r>
              <a:rPr lang="en-US" sz="3300" dirty="0" smtClean="0">
                <a:solidFill>
                  <a:schemeClr val="bg1"/>
                </a:solidFill>
              </a:rPr>
              <a:t>:</a:t>
            </a:r>
            <a:endParaRPr lang="en-US" sz="3300" dirty="0">
              <a:solidFill>
                <a:schemeClr val="bg1"/>
              </a:solidFill>
            </a:endParaRPr>
          </a:p>
        </p:txBody>
      </p:sp>
      <p:sp>
        <p:nvSpPr>
          <p:cNvPr id="3" name="Subtitle 2"/>
          <p:cNvSpPr>
            <a:spLocks noGrp="1"/>
          </p:cNvSpPr>
          <p:nvPr>
            <p:ph type="subTitle" idx="1"/>
          </p:nvPr>
        </p:nvSpPr>
        <p:spPr>
          <a:xfrm>
            <a:off x="2247900" y="5334000"/>
            <a:ext cx="3086100" cy="1219200"/>
          </a:xfrm>
        </p:spPr>
        <p:txBody>
          <a:bodyPr>
            <a:normAutofit/>
          </a:bodyPr>
          <a:lstStyle/>
          <a:p>
            <a:r>
              <a:rPr lang="en-US" sz="1400" dirty="0">
                <a:solidFill>
                  <a:schemeClr val="bg1"/>
                </a:solidFill>
                <a:latin typeface="Monotype Corsiva" panose="03010101010201010101" pitchFamily="66" charset="0"/>
              </a:rPr>
              <a:t>b</a:t>
            </a:r>
            <a:r>
              <a:rPr lang="en-US" sz="1400" dirty="0" smtClean="0">
                <a:solidFill>
                  <a:schemeClr val="bg1"/>
                </a:solidFill>
                <a:latin typeface="Monotype Corsiva" panose="03010101010201010101" pitchFamily="66" charset="0"/>
              </a:rPr>
              <a:t>y</a:t>
            </a:r>
            <a:r>
              <a:rPr lang="en-US" sz="1400" b="1" dirty="0" smtClean="0">
                <a:solidFill>
                  <a:schemeClr val="bg1"/>
                </a:solidFill>
              </a:rPr>
              <a:t/>
            </a:r>
            <a:br>
              <a:rPr lang="en-US" sz="1400" b="1" dirty="0" smtClean="0">
                <a:solidFill>
                  <a:schemeClr val="bg1"/>
                </a:solidFill>
              </a:rPr>
            </a:br>
            <a:r>
              <a:rPr lang="en-US" sz="1400" dirty="0" err="1" smtClean="0">
                <a:solidFill>
                  <a:schemeClr val="bg1"/>
                </a:solidFill>
              </a:rPr>
              <a:t>Yunqiu</a:t>
            </a:r>
            <a:r>
              <a:rPr lang="en-US" sz="1400" dirty="0" smtClean="0">
                <a:solidFill>
                  <a:schemeClr val="bg1"/>
                </a:solidFill>
              </a:rPr>
              <a:t> (Daniel) Wang</a:t>
            </a:r>
            <a:br>
              <a:rPr lang="en-US" sz="1400" dirty="0" smtClean="0">
                <a:solidFill>
                  <a:schemeClr val="bg1"/>
                </a:solidFill>
              </a:rPr>
            </a:br>
            <a:r>
              <a:rPr lang="en-US" sz="1400" dirty="0" smtClean="0">
                <a:solidFill>
                  <a:schemeClr val="bg1"/>
                </a:solidFill>
              </a:rPr>
              <a:t>Department of Biology</a:t>
            </a:r>
            <a:br>
              <a:rPr lang="en-US" sz="1400" dirty="0" smtClean="0">
                <a:solidFill>
                  <a:schemeClr val="bg1"/>
                </a:solidFill>
              </a:rPr>
            </a:br>
            <a:r>
              <a:rPr lang="en-US" sz="1400" dirty="0" smtClean="0">
                <a:solidFill>
                  <a:schemeClr val="bg1"/>
                </a:solidFill>
              </a:rPr>
              <a:t>University of Miami</a:t>
            </a:r>
            <a:br>
              <a:rPr lang="en-US" sz="1400" dirty="0" smtClean="0">
                <a:solidFill>
                  <a:schemeClr val="bg1"/>
                </a:solidFill>
              </a:rPr>
            </a:br>
            <a:r>
              <a:rPr lang="en-US" sz="1400" dirty="0" smtClean="0">
                <a:solidFill>
                  <a:schemeClr val="bg1"/>
                </a:solidFill>
              </a:rPr>
              <a:t>Coral Gables, FL</a:t>
            </a:r>
            <a:endParaRPr lang="en-US" sz="1400" dirty="0">
              <a:solidFill>
                <a:schemeClr val="bg1"/>
              </a:solidFill>
            </a:endParaRPr>
          </a:p>
        </p:txBody>
      </p:sp>
      <p:sp>
        <p:nvSpPr>
          <p:cNvPr id="6" name="Rectangle 10"/>
          <p:cNvSpPr>
            <a:spLocks noChangeArrowheads="1"/>
          </p:cNvSpPr>
          <p:nvPr/>
        </p:nvSpPr>
        <p:spPr bwMode="auto">
          <a:xfrm>
            <a:off x="400217" y="225425"/>
            <a:ext cx="5897562"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2400">
                <a:solidFill>
                  <a:srgbClr val="7F7F7F"/>
                </a:solidFill>
                <a:latin typeface="Century Gothic" pitchFamily="34" charset="0"/>
                <a:ea typeface="MS PGothic" pitchFamily="34" charset="-128"/>
              </a:defRPr>
            </a:lvl1pPr>
            <a:lvl2pPr marL="742950" indent="-285750">
              <a:spcBef>
                <a:spcPct val="20000"/>
              </a:spcBef>
              <a:buFont typeface="Courier New" pitchFamily="49" charset="0"/>
              <a:buChar char="o"/>
              <a:defRPr sz="1600">
                <a:solidFill>
                  <a:srgbClr val="7F7F7F"/>
                </a:solidFill>
                <a:latin typeface="Century Gothic" pitchFamily="34" charset="0"/>
                <a:ea typeface="MS PGothic" pitchFamily="34" charset="-128"/>
              </a:defRPr>
            </a:lvl2pPr>
            <a:lvl3pPr marL="1143000" indent="-228600">
              <a:spcBef>
                <a:spcPct val="20000"/>
              </a:spcBef>
              <a:buFont typeface="Arial" charset="0"/>
              <a:buChar char="•"/>
              <a:defRPr sz="1600">
                <a:solidFill>
                  <a:srgbClr val="7F7F7F"/>
                </a:solidFill>
                <a:latin typeface="Century Gothic" pitchFamily="34" charset="0"/>
                <a:ea typeface="MS PGothic" pitchFamily="34" charset="-128"/>
              </a:defRPr>
            </a:lvl3pPr>
            <a:lvl4pPr marL="1600200" indent="-228600">
              <a:spcBef>
                <a:spcPct val="20000"/>
              </a:spcBef>
              <a:buFont typeface="Courier New" pitchFamily="49" charset="0"/>
              <a:buChar char="o"/>
              <a:defRPr sz="1600">
                <a:solidFill>
                  <a:srgbClr val="7F7F7F"/>
                </a:solidFill>
                <a:latin typeface="Century Gothic" pitchFamily="34" charset="0"/>
                <a:ea typeface="MS PGothic" pitchFamily="34" charset="-128"/>
              </a:defRPr>
            </a:lvl4pPr>
            <a:lvl5pPr marL="2057400" indent="-228600">
              <a:spcBef>
                <a:spcPct val="20000"/>
              </a:spcBef>
              <a:buFont typeface="Arial" charset="0"/>
              <a:buChar char="•"/>
              <a:defRPr sz="1600">
                <a:solidFill>
                  <a:srgbClr val="7F7F7F"/>
                </a:solidFill>
                <a:latin typeface="Century Gothic" pitchFamily="34" charset="0"/>
                <a:ea typeface="MS PGothic" pitchFamily="34" charset="-128"/>
              </a:defRPr>
            </a:lvl5pPr>
            <a:lvl6pPr marL="2514600" indent="-228600" defTabSz="457200" eaLnBrk="0" fontAlgn="base" hangingPunct="0">
              <a:spcBef>
                <a:spcPct val="20000"/>
              </a:spcBef>
              <a:spcAft>
                <a:spcPct val="0"/>
              </a:spcAft>
              <a:buFont typeface="Arial" charset="0"/>
              <a:buChar char="•"/>
              <a:defRPr sz="1600">
                <a:solidFill>
                  <a:srgbClr val="7F7F7F"/>
                </a:solidFill>
                <a:latin typeface="Century Gothic" pitchFamily="34" charset="0"/>
                <a:ea typeface="MS PGothic" pitchFamily="34" charset="-128"/>
              </a:defRPr>
            </a:lvl6pPr>
            <a:lvl7pPr marL="2971800" indent="-228600" defTabSz="457200" eaLnBrk="0" fontAlgn="base" hangingPunct="0">
              <a:spcBef>
                <a:spcPct val="20000"/>
              </a:spcBef>
              <a:spcAft>
                <a:spcPct val="0"/>
              </a:spcAft>
              <a:buFont typeface="Arial" charset="0"/>
              <a:buChar char="•"/>
              <a:defRPr sz="1600">
                <a:solidFill>
                  <a:srgbClr val="7F7F7F"/>
                </a:solidFill>
                <a:latin typeface="Century Gothic" pitchFamily="34" charset="0"/>
                <a:ea typeface="MS PGothic" pitchFamily="34" charset="-128"/>
              </a:defRPr>
            </a:lvl7pPr>
            <a:lvl8pPr marL="3429000" indent="-228600" defTabSz="457200" eaLnBrk="0" fontAlgn="base" hangingPunct="0">
              <a:spcBef>
                <a:spcPct val="20000"/>
              </a:spcBef>
              <a:spcAft>
                <a:spcPct val="0"/>
              </a:spcAft>
              <a:buFont typeface="Arial" charset="0"/>
              <a:buChar char="•"/>
              <a:defRPr sz="1600">
                <a:solidFill>
                  <a:srgbClr val="7F7F7F"/>
                </a:solidFill>
                <a:latin typeface="Century Gothic" pitchFamily="34" charset="0"/>
                <a:ea typeface="MS PGothic" pitchFamily="34" charset="-128"/>
              </a:defRPr>
            </a:lvl8pPr>
            <a:lvl9pPr marL="3886200" indent="-228600" defTabSz="457200" eaLnBrk="0" fontAlgn="base" hangingPunct="0">
              <a:spcBef>
                <a:spcPct val="20000"/>
              </a:spcBef>
              <a:spcAft>
                <a:spcPct val="0"/>
              </a:spcAft>
              <a:buFont typeface="Arial" charset="0"/>
              <a:buChar char="•"/>
              <a:defRPr sz="1600">
                <a:solidFill>
                  <a:srgbClr val="7F7F7F"/>
                </a:solidFill>
                <a:latin typeface="Century Gothic" pitchFamily="34" charset="0"/>
                <a:ea typeface="MS PGothic" pitchFamily="34" charset="-128"/>
              </a:defRPr>
            </a:lvl9pPr>
          </a:lstStyle>
          <a:p>
            <a:pPr>
              <a:spcBef>
                <a:spcPct val="0"/>
              </a:spcBef>
              <a:buFontTx/>
              <a:buNone/>
            </a:pPr>
            <a:r>
              <a:rPr lang="en-US" altLang="en-US" sz="1400" b="1" dirty="0">
                <a:solidFill>
                  <a:schemeClr val="tx1">
                    <a:lumMod val="50000"/>
                    <a:lumOff val="50000"/>
                  </a:schemeClr>
                </a:solidFill>
                <a:latin typeface="Calibri" pitchFamily="34" charset="0"/>
                <a:cs typeface="Calibri" pitchFamily="34" charset="0"/>
              </a:rPr>
              <a:t>NATIONAL CENTER FOR CASE STUDY TEACHING IN SCIENCE</a:t>
            </a:r>
            <a:endParaRPr lang="en-US" altLang="en-US" sz="1400" b="1" dirty="0">
              <a:solidFill>
                <a:schemeClr val="tx1">
                  <a:lumMod val="50000"/>
                  <a:lumOff val="50000"/>
                </a:schemeClr>
              </a:solidFill>
              <a:latin typeface="Palatino Linotype" pitchFamily="18" charset="0"/>
              <a:cs typeface="Calibri" pitchFamily="34" charset="0"/>
            </a:endParaRPr>
          </a:p>
        </p:txBody>
      </p:sp>
      <p:sp>
        <p:nvSpPr>
          <p:cNvPr id="7" name="Rectangle 6"/>
          <p:cNvSpPr/>
          <p:nvPr/>
        </p:nvSpPr>
        <p:spPr>
          <a:xfrm>
            <a:off x="392928" y="609600"/>
            <a:ext cx="2549993" cy="369332"/>
          </a:xfrm>
          <a:prstGeom prst="rect">
            <a:avLst/>
          </a:prstGeom>
        </p:spPr>
        <p:txBody>
          <a:bodyPr wrap="none">
            <a:spAutoFit/>
          </a:bodyPr>
          <a:lstStyle/>
          <a:p>
            <a:pPr>
              <a:spcBef>
                <a:spcPct val="0"/>
              </a:spcBef>
            </a:pPr>
            <a:r>
              <a:rPr lang="en-US" altLang="en-US" i="1" dirty="0" smtClean="0">
                <a:solidFill>
                  <a:schemeClr val="bg1"/>
                </a:solidFill>
                <a:latin typeface="Calibri" pitchFamily="34" charset="0"/>
              </a:rPr>
              <a:t>Questions to Accompany:</a:t>
            </a:r>
            <a:endParaRPr lang="en-US" altLang="en-US" i="1" dirty="0">
              <a:solidFill>
                <a:schemeClr val="bg1"/>
              </a:solidFill>
              <a:latin typeface="Calibri" pitchFamily="34" charset="0"/>
            </a:endParaRPr>
          </a:p>
        </p:txBody>
      </p:sp>
      <p:sp>
        <p:nvSpPr>
          <p:cNvPr id="8" name="Rectangle 7"/>
          <p:cNvSpPr/>
          <p:nvPr/>
        </p:nvSpPr>
        <p:spPr>
          <a:xfrm>
            <a:off x="426721" y="1516050"/>
            <a:ext cx="5334000" cy="954107"/>
          </a:xfrm>
          <a:prstGeom prst="rect">
            <a:avLst/>
          </a:prstGeom>
        </p:spPr>
        <p:txBody>
          <a:bodyPr wrap="square">
            <a:spAutoFit/>
          </a:bodyPr>
          <a:lstStyle/>
          <a:p>
            <a:r>
              <a:rPr lang="en-US" sz="2800" dirty="0">
                <a:solidFill>
                  <a:schemeClr val="bg1"/>
                </a:solidFill>
              </a:rPr>
              <a:t>The Glowing Intersection between </a:t>
            </a:r>
            <a:endParaRPr lang="en-US" sz="2800" dirty="0" smtClean="0">
              <a:solidFill>
                <a:schemeClr val="bg1"/>
              </a:solidFill>
            </a:endParaRPr>
          </a:p>
          <a:p>
            <a:r>
              <a:rPr lang="en-US" sz="2800" dirty="0" smtClean="0">
                <a:solidFill>
                  <a:schemeClr val="bg1"/>
                </a:solidFill>
              </a:rPr>
              <a:t>Art </a:t>
            </a:r>
            <a:r>
              <a:rPr lang="en-US" sz="2800" dirty="0">
                <a:solidFill>
                  <a:schemeClr val="bg1"/>
                </a:solidFill>
              </a:rPr>
              <a:t>and Science</a:t>
            </a:r>
            <a:r>
              <a:rPr lang="en-US" b="1" dirty="0">
                <a:solidFill>
                  <a:schemeClr val="bg1"/>
                </a:solidFill>
              </a:rPr>
              <a:t> </a:t>
            </a:r>
            <a:endParaRPr lang="en-US" dirty="0"/>
          </a:p>
        </p:txBody>
      </p:sp>
    </p:spTree>
    <p:extLst>
      <p:ext uri="{BB962C8B-B14F-4D97-AF65-F5344CB8AC3E}">
        <p14:creationId xmlns:p14="http://schemas.microsoft.com/office/powerpoint/2010/main" val="178337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68562"/>
          </a:xfrm>
        </p:spPr>
        <p:txBody>
          <a:bodyPr>
            <a:noAutofit/>
          </a:bodyPr>
          <a:lstStyle/>
          <a:p>
            <a:pPr algn="l"/>
            <a:r>
              <a:rPr lang="en-US" sz="3200" b="1" dirty="0" smtClean="0"/>
              <a:t>CQ#1</a:t>
            </a:r>
            <a:r>
              <a:rPr lang="en-US" sz="3200" b="1" dirty="0"/>
              <a:t>:  </a:t>
            </a:r>
            <a:r>
              <a:rPr lang="en-US" sz="3200" dirty="0"/>
              <a:t>According to Dr. </a:t>
            </a:r>
            <a:r>
              <a:rPr lang="en-US" sz="3200" dirty="0" err="1"/>
              <a:t>Lapucci</a:t>
            </a:r>
            <a:r>
              <a:rPr lang="en-US" sz="3200" dirty="0"/>
              <a:t>, the light-sensitive substance Caravaggio might have used to “fix” </a:t>
            </a:r>
            <a:r>
              <a:rPr lang="en-US" sz="3200"/>
              <a:t>images </a:t>
            </a:r>
            <a:r>
              <a:rPr lang="en-US" sz="3200" smtClean="0"/>
              <a:t>onto </a:t>
            </a:r>
            <a:r>
              <a:rPr lang="en-US" sz="3200" dirty="0"/>
              <a:t>a canvas was most likely to be </a:t>
            </a:r>
            <a:r>
              <a:rPr lang="en-US" sz="3200" dirty="0" smtClean="0"/>
              <a:t>________________.</a:t>
            </a:r>
            <a:endParaRPr lang="en-US" sz="3200" dirty="0"/>
          </a:p>
        </p:txBody>
      </p:sp>
      <p:sp>
        <p:nvSpPr>
          <p:cNvPr id="3" name="Content Placeholder 2"/>
          <p:cNvSpPr>
            <a:spLocks noGrp="1"/>
          </p:cNvSpPr>
          <p:nvPr>
            <p:ph idx="1"/>
          </p:nvPr>
        </p:nvSpPr>
        <p:spPr>
          <a:xfrm>
            <a:off x="457200" y="2819400"/>
            <a:ext cx="8229600" cy="3306763"/>
          </a:xfrm>
        </p:spPr>
        <p:txBody>
          <a:bodyPr/>
          <a:lstStyle/>
          <a:p>
            <a:pPr marL="514350" lvl="0" indent="-514350">
              <a:buFont typeface="+mj-lt"/>
              <a:buAutoNum type="alphaLcPeriod"/>
            </a:pPr>
            <a:r>
              <a:rPr lang="en-US" dirty="0"/>
              <a:t>Luciferin</a:t>
            </a:r>
          </a:p>
          <a:p>
            <a:pPr marL="514350" lvl="0" indent="-514350">
              <a:buFont typeface="+mj-lt"/>
              <a:buAutoNum type="alphaLcPeriod"/>
            </a:pPr>
            <a:r>
              <a:rPr lang="en-US" dirty="0"/>
              <a:t>Firefly cells</a:t>
            </a:r>
          </a:p>
          <a:p>
            <a:pPr marL="514350" lvl="0" indent="-514350">
              <a:buFont typeface="+mj-lt"/>
              <a:buAutoNum type="alphaLcPeriod"/>
            </a:pPr>
            <a:r>
              <a:rPr lang="en-US" dirty="0"/>
              <a:t>Live fireflies</a:t>
            </a:r>
          </a:p>
          <a:p>
            <a:pPr marL="514350" lvl="0" indent="-514350">
              <a:buFont typeface="+mj-lt"/>
              <a:buAutoNum type="alphaLcPeriod"/>
            </a:pPr>
            <a:r>
              <a:rPr lang="en-US" dirty="0"/>
              <a:t>Dead fireflies</a:t>
            </a:r>
          </a:p>
          <a:p>
            <a:pPr marL="514350" lvl="0" indent="-514350">
              <a:buFont typeface="+mj-lt"/>
              <a:buAutoNum type="alphaLcPeriod"/>
            </a:pPr>
            <a:r>
              <a:rPr lang="en-US" dirty="0"/>
              <a:t>Both b and </a:t>
            </a:r>
            <a:r>
              <a:rPr lang="en-US" dirty="0" smtClean="0"/>
              <a:t>d</a:t>
            </a:r>
            <a:endParaRPr lang="en-US" dirty="0"/>
          </a:p>
        </p:txBody>
      </p:sp>
    </p:spTree>
    <p:extLst>
      <p:ext uri="{BB962C8B-B14F-4D97-AF65-F5344CB8AC3E}">
        <p14:creationId xmlns:p14="http://schemas.microsoft.com/office/powerpoint/2010/main" val="14368222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3200" b="1" dirty="0" smtClean="0"/>
              <a:t>CQ#2</a:t>
            </a:r>
            <a:r>
              <a:rPr lang="en-US" sz="3200" b="1" dirty="0"/>
              <a:t>:  </a:t>
            </a:r>
            <a:r>
              <a:rPr lang="en-US" sz="3200" dirty="0"/>
              <a:t>Which of the following</a:t>
            </a:r>
            <a:r>
              <a:rPr lang="en-US" sz="3200" b="1" dirty="0"/>
              <a:t> </a:t>
            </a:r>
            <a:r>
              <a:rPr lang="en-US" sz="3200" dirty="0"/>
              <a:t>statements about bioluminescence is correct</a:t>
            </a:r>
            <a:r>
              <a:rPr lang="en-US" sz="3200" dirty="0" smtClean="0"/>
              <a:t>?</a:t>
            </a:r>
            <a:endParaRPr lang="en-US" sz="3200" dirty="0"/>
          </a:p>
        </p:txBody>
      </p:sp>
      <p:sp>
        <p:nvSpPr>
          <p:cNvPr id="3" name="Content Placeholder 2"/>
          <p:cNvSpPr>
            <a:spLocks noGrp="1"/>
          </p:cNvSpPr>
          <p:nvPr>
            <p:ph idx="1"/>
          </p:nvPr>
        </p:nvSpPr>
        <p:spPr>
          <a:xfrm>
            <a:off x="457200" y="1524000"/>
            <a:ext cx="8229600" cy="4724400"/>
          </a:xfrm>
        </p:spPr>
        <p:txBody>
          <a:bodyPr>
            <a:noAutofit/>
          </a:bodyPr>
          <a:lstStyle/>
          <a:p>
            <a:pPr marL="514350" lvl="0" indent="-514350">
              <a:buFont typeface="+mj-lt"/>
              <a:buAutoNum type="alphaLcPeriod"/>
            </a:pPr>
            <a:r>
              <a:rPr lang="en-US" sz="2400" dirty="0"/>
              <a:t>Bioluminescence can be produced when the organism is being illuminated by UV </a:t>
            </a:r>
            <a:r>
              <a:rPr lang="en-US" sz="2400" dirty="0" smtClean="0"/>
              <a:t>light.</a:t>
            </a:r>
            <a:endParaRPr lang="en-US" sz="2400" dirty="0"/>
          </a:p>
          <a:p>
            <a:pPr marL="514350" lvl="0" indent="-514350">
              <a:buFont typeface="+mj-lt"/>
              <a:buAutoNum type="alphaLcPeriod"/>
            </a:pPr>
            <a:r>
              <a:rPr lang="en-US" sz="2400" dirty="0"/>
              <a:t>Bioluminescence can be produced by minerals when </a:t>
            </a:r>
            <a:r>
              <a:rPr lang="en-US" sz="2400" dirty="0" smtClean="0"/>
              <a:t>photon </a:t>
            </a:r>
            <a:r>
              <a:rPr lang="en-US" sz="2400" dirty="0"/>
              <a:t>emission occurs under certain conditions</a:t>
            </a:r>
            <a:r>
              <a:rPr lang="en-US" sz="2400" dirty="0" smtClean="0"/>
              <a:t>.</a:t>
            </a:r>
            <a:endParaRPr lang="en-US" sz="2400" dirty="0"/>
          </a:p>
          <a:p>
            <a:pPr marL="514350" lvl="0" indent="-514350">
              <a:buFont typeface="+mj-lt"/>
              <a:buAutoNum type="alphaLcPeriod"/>
            </a:pPr>
            <a:r>
              <a:rPr lang="en-US" sz="2400" dirty="0"/>
              <a:t>Bioluminescence can be produced through a chemical reaction of a living organism under certain conditions</a:t>
            </a:r>
            <a:r>
              <a:rPr lang="en-US" sz="2400" dirty="0" smtClean="0"/>
              <a:t>.</a:t>
            </a:r>
            <a:endParaRPr lang="en-US" sz="2400" dirty="0"/>
          </a:p>
          <a:p>
            <a:pPr marL="514350" lvl="0" indent="-514350">
              <a:buFont typeface="+mj-lt"/>
              <a:buAutoNum type="alphaLcPeriod"/>
            </a:pPr>
            <a:r>
              <a:rPr lang="en-US" sz="2400" dirty="0"/>
              <a:t>Bioluminescence can be produced by absorbing photons, which temporarily excite electrons to a higher energy state.  As these electrons rapidly relax to their ground state, they release their energy in the form of light</a:t>
            </a:r>
            <a:r>
              <a:rPr lang="en-US" sz="2400" dirty="0" smtClean="0"/>
              <a:t>.</a:t>
            </a:r>
            <a:endParaRPr lang="en-US" sz="2400" dirty="0"/>
          </a:p>
          <a:p>
            <a:pPr marL="514350" lvl="0" indent="-514350">
              <a:buFont typeface="+mj-lt"/>
              <a:buAutoNum type="alphaLcPeriod"/>
            </a:pPr>
            <a:r>
              <a:rPr lang="en-US" sz="2400" dirty="0"/>
              <a:t>It is not possible to produce bioluminescence in a non-living system. </a:t>
            </a:r>
          </a:p>
        </p:txBody>
      </p:sp>
    </p:spTree>
    <p:extLst>
      <p:ext uri="{BB962C8B-B14F-4D97-AF65-F5344CB8AC3E}">
        <p14:creationId xmlns:p14="http://schemas.microsoft.com/office/powerpoint/2010/main" val="40918266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05800" cy="2087562"/>
          </a:xfrm>
        </p:spPr>
        <p:txBody>
          <a:bodyPr>
            <a:noAutofit/>
          </a:bodyPr>
          <a:lstStyle/>
          <a:p>
            <a:pPr algn="l"/>
            <a:r>
              <a:rPr lang="en-US" sz="2800" b="1" dirty="0" smtClean="0"/>
              <a:t>CQ#3</a:t>
            </a:r>
            <a:r>
              <a:rPr lang="en-US" sz="2800" b="1" dirty="0"/>
              <a:t>:  </a:t>
            </a:r>
            <a:r>
              <a:rPr lang="en-US" sz="2800" dirty="0"/>
              <a:t>Scientists discovered that both D-luciferin and L-luciferin are found in fireflies, but only D-luciferin is used as the primary substrate in the light-emitting reaction catalyzed by luciferase.  Why is that</a:t>
            </a:r>
            <a:r>
              <a:rPr lang="en-US" sz="2800" dirty="0" smtClean="0"/>
              <a:t>?</a:t>
            </a:r>
            <a:endParaRPr lang="en-US" sz="2800" dirty="0"/>
          </a:p>
        </p:txBody>
      </p:sp>
      <p:sp>
        <p:nvSpPr>
          <p:cNvPr id="3" name="Content Placeholder 2"/>
          <p:cNvSpPr>
            <a:spLocks noGrp="1"/>
          </p:cNvSpPr>
          <p:nvPr>
            <p:ph idx="1"/>
          </p:nvPr>
        </p:nvSpPr>
        <p:spPr>
          <a:xfrm>
            <a:off x="457200" y="2133600"/>
            <a:ext cx="8229600" cy="3840163"/>
          </a:xfrm>
        </p:spPr>
        <p:txBody>
          <a:bodyPr>
            <a:noAutofit/>
          </a:bodyPr>
          <a:lstStyle/>
          <a:p>
            <a:pPr marL="514350" lvl="0" indent="-514350">
              <a:buFont typeface="+mj-lt"/>
              <a:buAutoNum type="alphaLcPeriod"/>
            </a:pPr>
            <a:r>
              <a:rPr lang="en-US" sz="2400" dirty="0"/>
              <a:t>L-luciferin is converted to D-luciferin by an enzyme-catalyzed inversion with </a:t>
            </a:r>
            <a:r>
              <a:rPr lang="en-US" sz="2400" dirty="0" smtClean="0"/>
              <a:t>participation of CoA</a:t>
            </a:r>
            <a:r>
              <a:rPr lang="en-US" sz="2400" dirty="0"/>
              <a:t>.</a:t>
            </a:r>
          </a:p>
          <a:p>
            <a:pPr marL="514350" lvl="0" indent="-514350">
              <a:buFont typeface="+mj-lt"/>
              <a:buAutoNum type="alphaLcPeriod"/>
            </a:pPr>
            <a:r>
              <a:rPr lang="en-US" sz="2400" dirty="0"/>
              <a:t>Luciferase is able to distinguish two isomers between D-luciferin and L-luciferin. L-luciferin is a competitive inhibitor of luciferase with D-luciferin.  </a:t>
            </a:r>
            <a:r>
              <a:rPr lang="en-US" sz="2400" dirty="0" smtClean="0"/>
              <a:t>But </a:t>
            </a:r>
            <a:r>
              <a:rPr lang="en-US" sz="2400" dirty="0"/>
              <a:t>D-luciferin is favored by luciferase as the substrate </a:t>
            </a:r>
            <a:r>
              <a:rPr lang="en-US" sz="2400" dirty="0" smtClean="0"/>
              <a:t>for bioluminescence </a:t>
            </a:r>
            <a:r>
              <a:rPr lang="en-US" sz="2400" dirty="0"/>
              <a:t>reaction.</a:t>
            </a:r>
          </a:p>
          <a:p>
            <a:pPr marL="514350" lvl="0" indent="-514350">
              <a:buFont typeface="+mj-lt"/>
              <a:buAutoNum type="alphaLcPeriod"/>
            </a:pPr>
            <a:r>
              <a:rPr lang="en-US" sz="2400" dirty="0"/>
              <a:t>Only in the absence of </a:t>
            </a:r>
            <a:r>
              <a:rPr lang="en-US" sz="2400" dirty="0" smtClean="0"/>
              <a:t>D-luciferin can L-luciferin serve </a:t>
            </a:r>
            <a:r>
              <a:rPr lang="en-US" sz="2400" dirty="0"/>
              <a:t>as an alternative substrate for light production.</a:t>
            </a:r>
          </a:p>
          <a:p>
            <a:pPr marL="514350" lvl="0" indent="-514350">
              <a:buFont typeface="+mj-lt"/>
              <a:buAutoNum type="alphaLcPeriod"/>
            </a:pPr>
            <a:r>
              <a:rPr lang="en-US" sz="2400" dirty="0"/>
              <a:t>All </a:t>
            </a:r>
            <a:r>
              <a:rPr lang="en-US" sz="2400" dirty="0" smtClean="0"/>
              <a:t>of the statements </a:t>
            </a:r>
            <a:r>
              <a:rPr lang="en-US" sz="2400" dirty="0"/>
              <a:t>above are correct.</a:t>
            </a:r>
          </a:p>
          <a:p>
            <a:pPr marL="514350" lvl="0" indent="-514350">
              <a:buFont typeface="+mj-lt"/>
              <a:buAutoNum type="alphaLcPeriod"/>
            </a:pPr>
            <a:r>
              <a:rPr lang="en-US" sz="2400" dirty="0"/>
              <a:t>None of the above statements are correct</a:t>
            </a:r>
            <a:r>
              <a:rPr lang="en-US" sz="2400" dirty="0" smtClean="0"/>
              <a:t>.</a:t>
            </a:r>
            <a:endParaRPr lang="en-US" sz="2400" dirty="0"/>
          </a:p>
        </p:txBody>
      </p:sp>
    </p:spTree>
    <p:extLst>
      <p:ext uri="{BB962C8B-B14F-4D97-AF65-F5344CB8AC3E}">
        <p14:creationId xmlns:p14="http://schemas.microsoft.com/office/powerpoint/2010/main" val="11987898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noAutofit/>
          </a:bodyPr>
          <a:lstStyle/>
          <a:p>
            <a:pPr algn="l"/>
            <a:r>
              <a:rPr lang="en-US" sz="3200" b="1" dirty="0" smtClean="0"/>
              <a:t>CQ#4:  </a:t>
            </a:r>
            <a:r>
              <a:rPr lang="en-US" sz="3200" dirty="0" smtClean="0"/>
              <a:t>The purpose of bioluminescence in animals is for communication</a:t>
            </a:r>
            <a:r>
              <a:rPr lang="en-US" sz="3200" dirty="0"/>
              <a:t>.  What message do the firefly eggs or larvae convey with their luminescent activity</a:t>
            </a:r>
            <a:r>
              <a:rPr lang="en-US" sz="3200" dirty="0" smtClean="0"/>
              <a:t>?</a:t>
            </a:r>
            <a:endParaRPr lang="en-US" sz="3200" dirty="0"/>
          </a:p>
        </p:txBody>
      </p:sp>
      <p:sp>
        <p:nvSpPr>
          <p:cNvPr id="3" name="Content Placeholder 2"/>
          <p:cNvSpPr>
            <a:spLocks noGrp="1"/>
          </p:cNvSpPr>
          <p:nvPr>
            <p:ph idx="1"/>
          </p:nvPr>
        </p:nvSpPr>
        <p:spPr>
          <a:xfrm>
            <a:off x="457200" y="2362200"/>
            <a:ext cx="8229600" cy="3763963"/>
          </a:xfrm>
        </p:spPr>
        <p:txBody>
          <a:bodyPr/>
          <a:lstStyle/>
          <a:p>
            <a:pPr marL="514350" lvl="0" indent="-514350">
              <a:buFont typeface="+mj-lt"/>
              <a:buAutoNum type="alphaLcPeriod"/>
            </a:pPr>
            <a:r>
              <a:rPr lang="en-US" sz="2800" dirty="0"/>
              <a:t>A signal for courtship.</a:t>
            </a:r>
          </a:p>
          <a:p>
            <a:pPr marL="514350" lvl="0" indent="-514350">
              <a:buFont typeface="+mj-lt"/>
              <a:buAutoNum type="alphaLcPeriod"/>
            </a:pPr>
            <a:r>
              <a:rPr lang="en-US" sz="2800" dirty="0"/>
              <a:t>A camouflage to be indistinguishable from the surroundings.</a:t>
            </a:r>
          </a:p>
          <a:p>
            <a:pPr marL="514350" lvl="0" indent="-514350">
              <a:buFont typeface="+mj-lt"/>
              <a:buAutoNum type="alphaLcPeriod"/>
            </a:pPr>
            <a:r>
              <a:rPr lang="en-US" sz="2800" dirty="0"/>
              <a:t>A warning signal.</a:t>
            </a:r>
          </a:p>
          <a:p>
            <a:pPr marL="514350" lvl="0" indent="-514350">
              <a:buFont typeface="+mj-lt"/>
              <a:buAutoNum type="alphaLcPeriod"/>
            </a:pPr>
            <a:r>
              <a:rPr lang="en-US" sz="2800" dirty="0"/>
              <a:t>An illuminating tool for movement.</a:t>
            </a:r>
          </a:p>
          <a:p>
            <a:pPr marL="514350" lvl="0" indent="-514350">
              <a:buFont typeface="+mj-lt"/>
              <a:buAutoNum type="alphaLcPeriod"/>
            </a:pPr>
            <a:r>
              <a:rPr lang="en-US" sz="2800" dirty="0"/>
              <a:t>To keep firefly eggs and larvae warm.</a:t>
            </a:r>
          </a:p>
          <a:p>
            <a:endParaRPr lang="en-US" dirty="0"/>
          </a:p>
        </p:txBody>
      </p:sp>
    </p:spTree>
    <p:extLst>
      <p:ext uri="{BB962C8B-B14F-4D97-AF65-F5344CB8AC3E}">
        <p14:creationId xmlns:p14="http://schemas.microsoft.com/office/powerpoint/2010/main" val="3493529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rmAutofit fontScale="90000"/>
          </a:bodyPr>
          <a:lstStyle/>
          <a:p>
            <a:pPr algn="l"/>
            <a:r>
              <a:rPr lang="en-US" sz="3600" b="1" dirty="0" smtClean="0"/>
              <a:t>CQ#5</a:t>
            </a:r>
            <a:r>
              <a:rPr lang="en-US" sz="3600" b="1" dirty="0"/>
              <a:t>: </a:t>
            </a:r>
            <a:r>
              <a:rPr lang="en-US" sz="3600" dirty="0"/>
              <a:t>Why do you think adult fireflies emit flashes that are species-specific in duration and frequency</a:t>
            </a:r>
            <a:r>
              <a:rPr lang="en-US" sz="3600" dirty="0" smtClean="0"/>
              <a:t>?</a:t>
            </a:r>
            <a:endParaRPr lang="en-US" dirty="0"/>
          </a:p>
        </p:txBody>
      </p:sp>
      <p:sp>
        <p:nvSpPr>
          <p:cNvPr id="3" name="Content Placeholder 2"/>
          <p:cNvSpPr>
            <a:spLocks noGrp="1"/>
          </p:cNvSpPr>
          <p:nvPr>
            <p:ph idx="1"/>
          </p:nvPr>
        </p:nvSpPr>
        <p:spPr>
          <a:xfrm>
            <a:off x="457200" y="2286000"/>
            <a:ext cx="8229600" cy="3840163"/>
          </a:xfrm>
        </p:spPr>
        <p:txBody>
          <a:bodyPr>
            <a:normAutofit lnSpcReduction="10000"/>
          </a:bodyPr>
          <a:lstStyle/>
          <a:p>
            <a:pPr marL="514350" lvl="0" indent="-514350">
              <a:buFont typeface="+mj-lt"/>
              <a:buAutoNum type="alphaLcPeriod"/>
            </a:pPr>
            <a:r>
              <a:rPr lang="en-US" dirty="0"/>
              <a:t>Fireflies use this signal to tell whether they belong to the same species or not.</a:t>
            </a:r>
          </a:p>
          <a:p>
            <a:pPr marL="514350" lvl="0" indent="-514350">
              <a:buFont typeface="+mj-lt"/>
              <a:buAutoNum type="alphaLcPeriod"/>
            </a:pPr>
            <a:r>
              <a:rPr lang="en-US" dirty="0"/>
              <a:t>Fireflies use this signal for courtship.</a:t>
            </a:r>
          </a:p>
          <a:p>
            <a:pPr marL="514350" lvl="0" indent="-514350">
              <a:buFont typeface="+mj-lt"/>
              <a:buAutoNum type="alphaLcPeriod"/>
            </a:pPr>
            <a:r>
              <a:rPr lang="en-US" dirty="0"/>
              <a:t>Fireflies use this signal to </a:t>
            </a:r>
            <a:r>
              <a:rPr lang="en-US" dirty="0" smtClean="0"/>
              <a:t>warn away potential  </a:t>
            </a:r>
            <a:r>
              <a:rPr lang="en-US" dirty="0"/>
              <a:t>predators.</a:t>
            </a:r>
          </a:p>
          <a:p>
            <a:pPr marL="514350" lvl="0" indent="-514350">
              <a:buFont typeface="+mj-lt"/>
              <a:buAutoNum type="alphaLcPeriod"/>
            </a:pPr>
            <a:r>
              <a:rPr lang="en-US" dirty="0"/>
              <a:t>Fireflies use this signal to attract prey.</a:t>
            </a:r>
          </a:p>
          <a:p>
            <a:pPr marL="514350" lvl="0" indent="-514350">
              <a:buFont typeface="+mj-lt"/>
              <a:buAutoNum type="alphaLcPeriod"/>
            </a:pPr>
            <a:r>
              <a:rPr lang="en-US" dirty="0"/>
              <a:t>Both b and d are correct.</a:t>
            </a:r>
          </a:p>
          <a:p>
            <a:endParaRPr lang="en-US" dirty="0"/>
          </a:p>
        </p:txBody>
      </p:sp>
    </p:spTree>
    <p:extLst>
      <p:ext uri="{BB962C8B-B14F-4D97-AF65-F5344CB8AC3E}">
        <p14:creationId xmlns:p14="http://schemas.microsoft.com/office/powerpoint/2010/main" val="3040607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44762"/>
          </a:xfrm>
        </p:spPr>
        <p:txBody>
          <a:bodyPr>
            <a:noAutofit/>
          </a:bodyPr>
          <a:lstStyle/>
          <a:p>
            <a:pPr algn="l"/>
            <a:r>
              <a:rPr lang="en-US" sz="2400" b="1" dirty="0" smtClean="0"/>
              <a:t>CQ#6:  </a:t>
            </a:r>
            <a:r>
              <a:rPr lang="en-US" sz="2400" dirty="0"/>
              <a:t>Male fireflies of each specific species do most, if not all, of the flying while flashing and </a:t>
            </a:r>
            <a:r>
              <a:rPr lang="en-US" sz="2400" dirty="0" smtClean="0"/>
              <a:t>performing </a:t>
            </a:r>
            <a:r>
              <a:rPr lang="en-US" sz="2400" dirty="0"/>
              <a:t>luminous gymnastic displays, while female fireflies usually just sit, often immobile.  Which one of the following statements is </a:t>
            </a:r>
            <a:r>
              <a:rPr lang="en-US" sz="2400" b="1" i="1" dirty="0"/>
              <a:t>incorrect</a:t>
            </a:r>
            <a:r>
              <a:rPr lang="en-US" sz="2400" dirty="0"/>
              <a:t> in explaining why male fireflies and female fireflies behave so differently in their flying style</a:t>
            </a:r>
            <a:r>
              <a:rPr lang="en-US" sz="2400" dirty="0" smtClean="0"/>
              <a:t>?</a:t>
            </a:r>
            <a:endParaRPr lang="en-US" sz="2400" dirty="0"/>
          </a:p>
        </p:txBody>
      </p:sp>
      <p:sp>
        <p:nvSpPr>
          <p:cNvPr id="3" name="Content Placeholder 2"/>
          <p:cNvSpPr>
            <a:spLocks noGrp="1"/>
          </p:cNvSpPr>
          <p:nvPr>
            <p:ph idx="1"/>
          </p:nvPr>
        </p:nvSpPr>
        <p:spPr>
          <a:xfrm>
            <a:off x="457200" y="2743200"/>
            <a:ext cx="8229600" cy="3581400"/>
          </a:xfrm>
        </p:spPr>
        <p:txBody>
          <a:bodyPr>
            <a:normAutofit fontScale="70000" lnSpcReduction="20000"/>
          </a:bodyPr>
          <a:lstStyle/>
          <a:p>
            <a:pPr marL="514350" lvl="0" indent="-514350">
              <a:buFont typeface="+mj-lt"/>
              <a:buAutoNum type="alphaLcPeriod"/>
            </a:pPr>
            <a:r>
              <a:rPr lang="en-US" dirty="0"/>
              <a:t>Male fireflies have </a:t>
            </a:r>
            <a:r>
              <a:rPr lang="en-US" dirty="0" smtClean="0"/>
              <a:t>a smaller </a:t>
            </a:r>
            <a:r>
              <a:rPr lang="en-US" dirty="0"/>
              <a:t>body </a:t>
            </a:r>
            <a:r>
              <a:rPr lang="en-US" dirty="0" smtClean="0"/>
              <a:t>size, </a:t>
            </a:r>
            <a:r>
              <a:rPr lang="en-US" dirty="0"/>
              <a:t>which makes it easier for them to fly while flashing as compared to females.</a:t>
            </a:r>
          </a:p>
          <a:p>
            <a:pPr marL="514350" lvl="0" indent="-514350">
              <a:buFont typeface="+mj-lt"/>
              <a:buAutoNum type="alphaLcPeriod"/>
            </a:pPr>
            <a:r>
              <a:rPr lang="en-US" dirty="0"/>
              <a:t>Male fireflies have to compete with other males by displaying unique flying and flashing style to make themselves attractive to females.</a:t>
            </a:r>
          </a:p>
          <a:p>
            <a:pPr marL="514350" lvl="0" indent="-514350">
              <a:buFont typeface="+mj-lt"/>
              <a:buAutoNum type="alphaLcPeriod"/>
            </a:pPr>
            <a:r>
              <a:rPr lang="en-US" dirty="0"/>
              <a:t>Female fireflies have </a:t>
            </a:r>
            <a:r>
              <a:rPr lang="en-US" dirty="0" smtClean="0"/>
              <a:t>a larger </a:t>
            </a:r>
            <a:r>
              <a:rPr lang="en-US" dirty="0"/>
              <a:t>body </a:t>
            </a:r>
            <a:r>
              <a:rPr lang="en-US" dirty="0" smtClean="0"/>
              <a:t>size, </a:t>
            </a:r>
            <a:r>
              <a:rPr lang="en-US" dirty="0"/>
              <a:t>which make them less mobile but more suitable to provide parental care for offspring.</a:t>
            </a:r>
          </a:p>
          <a:p>
            <a:pPr marL="514350" lvl="0" indent="-514350">
              <a:buFont typeface="+mj-lt"/>
              <a:buAutoNum type="alphaLcPeriod"/>
            </a:pPr>
            <a:r>
              <a:rPr lang="en-US" dirty="0"/>
              <a:t>Female fireflies do less flying, which makes it easy for them to pick and choose their mates.</a:t>
            </a:r>
          </a:p>
          <a:p>
            <a:pPr marL="514350" lvl="0" indent="-514350">
              <a:buFont typeface="+mj-lt"/>
              <a:buAutoNum type="alphaLcPeriod"/>
            </a:pPr>
            <a:r>
              <a:rPr lang="en-US" dirty="0"/>
              <a:t>Male fireflies have to fly long </a:t>
            </a:r>
            <a:r>
              <a:rPr lang="en-US" dirty="0" smtClean="0"/>
              <a:t>distances, </a:t>
            </a:r>
            <a:r>
              <a:rPr lang="en-US" dirty="0"/>
              <a:t>and they need light to get around </a:t>
            </a:r>
            <a:r>
              <a:rPr lang="en-US" dirty="0" smtClean="0"/>
              <a:t>and find </a:t>
            </a:r>
            <a:r>
              <a:rPr lang="en-US" dirty="0"/>
              <a:t>their mates.   </a:t>
            </a:r>
          </a:p>
          <a:p>
            <a:endParaRPr lang="en-US" dirty="0"/>
          </a:p>
        </p:txBody>
      </p:sp>
    </p:spTree>
    <p:extLst>
      <p:ext uri="{BB962C8B-B14F-4D97-AF65-F5344CB8AC3E}">
        <p14:creationId xmlns:p14="http://schemas.microsoft.com/office/powerpoint/2010/main" val="4970054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752600"/>
          </a:xfrm>
        </p:spPr>
        <p:txBody>
          <a:bodyPr>
            <a:noAutofit/>
          </a:bodyPr>
          <a:lstStyle/>
          <a:p>
            <a:pPr algn="l"/>
            <a:r>
              <a:rPr lang="en-US" sz="2000" b="1" dirty="0" smtClean="0"/>
              <a:t>CQ#7</a:t>
            </a:r>
            <a:r>
              <a:rPr lang="en-US" sz="2000" dirty="0"/>
              <a:t>:  Dr. Trimmer and coworkers discovered that the synthesis of the free radical gas nitric oxide (NO) is the missing pathway between the release of the neurotransmitter, </a:t>
            </a:r>
            <a:r>
              <a:rPr lang="en-US" sz="2000" dirty="0" err="1"/>
              <a:t>octopamine</a:t>
            </a:r>
            <a:r>
              <a:rPr lang="en-US" sz="2000" dirty="0"/>
              <a:t>, and the light production in firefly lantern cells.  How does nitric oxide (NO) induce and maintain firefly bioluminescence</a:t>
            </a:r>
            <a:r>
              <a:rPr lang="en-US" sz="2000" dirty="0" smtClean="0"/>
              <a:t>?</a:t>
            </a:r>
            <a:endParaRPr lang="en-US" sz="2400" dirty="0"/>
          </a:p>
        </p:txBody>
      </p:sp>
      <p:sp>
        <p:nvSpPr>
          <p:cNvPr id="3" name="Content Placeholder 2"/>
          <p:cNvSpPr>
            <a:spLocks noGrp="1"/>
          </p:cNvSpPr>
          <p:nvPr>
            <p:ph idx="1"/>
          </p:nvPr>
        </p:nvSpPr>
        <p:spPr>
          <a:xfrm>
            <a:off x="457200" y="2286000"/>
            <a:ext cx="8229600" cy="4343400"/>
          </a:xfrm>
        </p:spPr>
        <p:txBody>
          <a:bodyPr>
            <a:normAutofit fontScale="47500" lnSpcReduction="20000"/>
          </a:bodyPr>
          <a:lstStyle/>
          <a:p>
            <a:pPr marL="514350" lvl="0" indent="-514350">
              <a:buFont typeface="+mj-lt"/>
              <a:buAutoNum type="alphaLcPeriod"/>
            </a:pPr>
            <a:r>
              <a:rPr lang="en-US" sz="3400" dirty="0"/>
              <a:t>NO can be freely distributed to the </a:t>
            </a:r>
            <a:r>
              <a:rPr lang="en-US" sz="3400" dirty="0" smtClean="0"/>
              <a:t>light-producing </a:t>
            </a:r>
            <a:r>
              <a:rPr lang="en-US" sz="3400" dirty="0"/>
              <a:t>cells, and broken into N</a:t>
            </a:r>
            <a:r>
              <a:rPr lang="en-US" sz="3400" baseline="-25000" dirty="0"/>
              <a:t>2</a:t>
            </a:r>
            <a:r>
              <a:rPr lang="en-US" sz="3400" dirty="0"/>
              <a:t> and O</a:t>
            </a:r>
            <a:r>
              <a:rPr lang="en-US" sz="3400" baseline="-25000" dirty="0"/>
              <a:t>2</a:t>
            </a:r>
            <a:r>
              <a:rPr lang="en-US" sz="3400" dirty="0"/>
              <a:t>. The O</a:t>
            </a:r>
            <a:r>
              <a:rPr lang="en-US" sz="3400" baseline="-25000" dirty="0"/>
              <a:t>2</a:t>
            </a:r>
            <a:r>
              <a:rPr lang="en-US" sz="3400" dirty="0"/>
              <a:t> from NO is then used as the biochemical trigger for the </a:t>
            </a:r>
            <a:r>
              <a:rPr lang="en-US" sz="3400" dirty="0" smtClean="0"/>
              <a:t>light-producing </a:t>
            </a:r>
            <a:r>
              <a:rPr lang="en-US" sz="3400" dirty="0"/>
              <a:t>reaction.</a:t>
            </a:r>
          </a:p>
          <a:p>
            <a:pPr marL="514350" lvl="0" indent="-514350">
              <a:buFont typeface="+mj-lt"/>
              <a:buAutoNum type="alphaLcPeriod"/>
            </a:pPr>
            <a:r>
              <a:rPr lang="en-US" sz="3400" dirty="0"/>
              <a:t>NO can be freely distributed to the </a:t>
            </a:r>
            <a:r>
              <a:rPr lang="en-US" sz="3400" dirty="0" smtClean="0"/>
              <a:t>light-producing </a:t>
            </a:r>
            <a:r>
              <a:rPr lang="en-US" sz="3400" dirty="0"/>
              <a:t>cells, and interacts with mitochondria of firefly lantern cells to increase the cellular respiration rate to produce more ATP molecules. The ATP molecules provide the energy for the </a:t>
            </a:r>
            <a:r>
              <a:rPr lang="en-US" sz="3400" dirty="0" smtClean="0"/>
              <a:t>light-producing </a:t>
            </a:r>
            <a:r>
              <a:rPr lang="en-US" sz="3400" dirty="0"/>
              <a:t>reaction.</a:t>
            </a:r>
          </a:p>
          <a:p>
            <a:pPr marL="514350" lvl="0" indent="-514350">
              <a:buFont typeface="+mj-lt"/>
              <a:buAutoNum type="alphaLcPeriod"/>
            </a:pPr>
            <a:r>
              <a:rPr lang="en-US" sz="3400" dirty="0"/>
              <a:t>NO can be freely distributed to the </a:t>
            </a:r>
            <a:r>
              <a:rPr lang="en-US" sz="3400" dirty="0" smtClean="0"/>
              <a:t>light-producing </a:t>
            </a:r>
            <a:r>
              <a:rPr lang="en-US" sz="3400" dirty="0"/>
              <a:t>cells, and interacts with mitochondria of firefly lantern cells to inhibit the cellular respiration by blocking the consumption of oxygen.  The increased O</a:t>
            </a:r>
            <a:r>
              <a:rPr lang="en-US" sz="3400" baseline="-25000" dirty="0"/>
              <a:t>2</a:t>
            </a:r>
            <a:r>
              <a:rPr lang="en-US" sz="3400" dirty="0"/>
              <a:t> redirected from the cellular respiration process is used as the biochemical trigger for the </a:t>
            </a:r>
            <a:r>
              <a:rPr lang="en-US" sz="3400" dirty="0" smtClean="0"/>
              <a:t>light-producing </a:t>
            </a:r>
            <a:r>
              <a:rPr lang="en-US" sz="3400" dirty="0"/>
              <a:t>reaction.</a:t>
            </a:r>
          </a:p>
          <a:p>
            <a:pPr marL="514350" lvl="0" indent="-514350">
              <a:buFont typeface="+mj-lt"/>
              <a:buAutoNum type="alphaLcPeriod"/>
            </a:pPr>
            <a:r>
              <a:rPr lang="en-US" sz="3400" dirty="0"/>
              <a:t>NO can be freely distributed to the </a:t>
            </a:r>
            <a:r>
              <a:rPr lang="en-US" sz="3400" dirty="0" smtClean="0"/>
              <a:t>light-producing </a:t>
            </a:r>
            <a:r>
              <a:rPr lang="en-US" sz="3400" dirty="0"/>
              <a:t>cells, and interacts with mitochondria of firefly lantern cells to enhance the mitochondria cytochrome c oxidase synthesis to increase the oxygen production.  The increased O</a:t>
            </a:r>
            <a:r>
              <a:rPr lang="en-US" sz="3400" baseline="-25000" dirty="0"/>
              <a:t>2</a:t>
            </a:r>
            <a:r>
              <a:rPr lang="en-US" sz="3400" dirty="0"/>
              <a:t> redirected from the cellular respiration process is used as the biochemical trigger for the </a:t>
            </a:r>
            <a:r>
              <a:rPr lang="en-US" sz="3400" dirty="0" smtClean="0"/>
              <a:t>light-producing </a:t>
            </a:r>
            <a:r>
              <a:rPr lang="en-US" sz="3400" dirty="0"/>
              <a:t>reaction.</a:t>
            </a:r>
          </a:p>
          <a:p>
            <a:pPr marL="514350" lvl="0" indent="-514350">
              <a:buFont typeface="+mj-lt"/>
              <a:buAutoNum type="alphaLcPeriod"/>
            </a:pPr>
            <a:r>
              <a:rPr lang="en-US" sz="3400" dirty="0"/>
              <a:t>NO can be freely distributed to the </a:t>
            </a:r>
            <a:r>
              <a:rPr lang="en-US" sz="3400" dirty="0" smtClean="0"/>
              <a:t>light-producing </a:t>
            </a:r>
            <a:r>
              <a:rPr lang="en-US" sz="3400" dirty="0"/>
              <a:t>cells, and interacts with peroxisomes of firefly lantern cells to enhance the permeability of oxygen to increase the oxygen concentration.  The increased O</a:t>
            </a:r>
            <a:r>
              <a:rPr lang="en-US" sz="3400" baseline="-25000" dirty="0"/>
              <a:t>2</a:t>
            </a:r>
            <a:r>
              <a:rPr lang="en-US" sz="3400" dirty="0"/>
              <a:t> in peroxisomes is used as the biochemical trigger for the </a:t>
            </a:r>
            <a:r>
              <a:rPr lang="en-US" sz="3400" dirty="0" smtClean="0"/>
              <a:t>light-producing </a:t>
            </a:r>
            <a:r>
              <a:rPr lang="en-US" sz="3400" dirty="0"/>
              <a:t>reaction.</a:t>
            </a:r>
          </a:p>
          <a:p>
            <a:endParaRPr lang="en-US" dirty="0"/>
          </a:p>
        </p:txBody>
      </p:sp>
    </p:spTree>
    <p:extLst>
      <p:ext uri="{BB962C8B-B14F-4D97-AF65-F5344CB8AC3E}">
        <p14:creationId xmlns:p14="http://schemas.microsoft.com/office/powerpoint/2010/main" val="610843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smtClean="0"/>
              <a:t>Question #8:</a:t>
            </a:r>
            <a:r>
              <a:rPr lang="en-US" dirty="0" smtClean="0"/>
              <a:t>  Could </a:t>
            </a:r>
            <a:r>
              <a:rPr lang="en-US" dirty="0"/>
              <a:t>luciferin be the secret ingredient to </a:t>
            </a:r>
            <a:r>
              <a:rPr lang="en-US"/>
              <a:t>Caravaggio’s </a:t>
            </a:r>
            <a:r>
              <a:rPr lang="en-US" smtClean="0"/>
              <a:t>chiaroscuro </a:t>
            </a:r>
            <a:r>
              <a:rPr lang="en-US" dirty="0"/>
              <a:t>style of painting 400 years ago?  If so, what procedures would Caravaggio have had to follow in order to take advantage of bioluminescence in his chiaroscuro style of painting in his time?  </a:t>
            </a:r>
          </a:p>
          <a:p>
            <a:pPr marL="0" indent="0">
              <a:buNone/>
            </a:pPr>
            <a:endParaRPr lang="en-US" dirty="0"/>
          </a:p>
        </p:txBody>
      </p:sp>
    </p:spTree>
    <p:extLst>
      <p:ext uri="{BB962C8B-B14F-4D97-AF65-F5344CB8AC3E}">
        <p14:creationId xmlns:p14="http://schemas.microsoft.com/office/powerpoint/2010/main" val="9461337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TotalTime>
  <Words>922</Words>
  <Application>Microsoft Office PowerPoint</Application>
  <PresentationFormat>On-screen Show (4:3)</PresentationFormat>
  <Paragraphs>51</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Bioluminescence and 16th-century Caravaggism:</vt:lpstr>
      <vt:lpstr>CQ#1:  According to Dr. Lapucci, the light-sensitive substance Caravaggio might have used to “fix” images onto a canvas was most likely to be ________________.</vt:lpstr>
      <vt:lpstr>CQ#2:  Which of the following statements about bioluminescence is correct?</vt:lpstr>
      <vt:lpstr>CQ#3:  Scientists discovered that both D-luciferin and L-luciferin are found in fireflies, but only D-luciferin is used as the primary substrate in the light-emitting reaction catalyzed by luciferase.  Why is that?</vt:lpstr>
      <vt:lpstr>CQ#4:  The purpose of bioluminescence in animals is for communication.  What message do the firefly eggs or larvae convey with their luminescent activity?</vt:lpstr>
      <vt:lpstr>CQ#5: Why do you think adult fireflies emit flashes that are species-specific in duration and frequency?</vt:lpstr>
      <vt:lpstr>CQ#6:  Male fireflies of each specific species do most, if not all, of the flying while flashing and performing luminous gymnastic displays, while female fireflies usually just sit, often immobile.  Which one of the following statements is incorrect in explaining why male fireflies and female fireflies behave so differently in their flying style?</vt:lpstr>
      <vt:lpstr>CQ#7:  Dr. Trimmer and coworkers discovered that the synthesis of the free radical gas nitric oxide (NO) is the missing pathway between the release of the neurotransmitter, octopamine, and the light production in firefly lantern cells.  How does nitric oxide (NO) induce and maintain firefly bioluminescence?</vt:lpstr>
      <vt:lpstr>PowerPoint Presentation</vt:lpstr>
    </vt:vector>
  </TitlesOfParts>
  <Company>University at Buffalo - University Libraries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Bioluminescence and the 16th-century Caravaggism: The Glowing Intersection Between Art and Science</dc:title>
  <dc:creator>UB</dc:creator>
  <cp:lastModifiedBy>Ky</cp:lastModifiedBy>
  <cp:revision>29</cp:revision>
  <dcterms:created xsi:type="dcterms:W3CDTF">2017-07-11T17:47:18Z</dcterms:created>
  <dcterms:modified xsi:type="dcterms:W3CDTF">2017-08-18T17:26:57Z</dcterms:modified>
</cp:coreProperties>
</file>