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367" r:id="rId5"/>
    <p:sldId id="325" r:id="rId6"/>
    <p:sldId id="320" r:id="rId7"/>
    <p:sldId id="321" r:id="rId8"/>
    <p:sldId id="311" r:id="rId9"/>
    <p:sldId id="322" r:id="rId10"/>
    <p:sldId id="348" r:id="rId11"/>
    <p:sldId id="368" r:id="rId12"/>
    <p:sldId id="341" r:id="rId13"/>
    <p:sldId id="365" r:id="rId14"/>
    <p:sldId id="312" r:id="rId15"/>
    <p:sldId id="350" r:id="rId16"/>
    <p:sldId id="328" r:id="rId17"/>
    <p:sldId id="346" r:id="rId18"/>
    <p:sldId id="330" r:id="rId19"/>
    <p:sldId id="351" r:id="rId20"/>
    <p:sldId id="366" r:id="rId21"/>
    <p:sldId id="329" r:id="rId22"/>
    <p:sldId id="352" r:id="rId23"/>
    <p:sldId id="342" r:id="rId24"/>
    <p:sldId id="354" r:id="rId25"/>
    <p:sldId id="356" r:id="rId26"/>
    <p:sldId id="355" r:id="rId27"/>
    <p:sldId id="360" r:id="rId28"/>
    <p:sldId id="358" r:id="rId29"/>
    <p:sldId id="359" r:id="rId30"/>
    <p:sldId id="361" r:id="rId31"/>
    <p:sldId id="362" r:id="rId32"/>
    <p:sldId id="363" r:id="rId33"/>
    <p:sldId id="364" r:id="rId34"/>
  </p:sldIdLst>
  <p:sldSz cx="12188825"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la"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6A6"/>
    <a:srgbClr val="660066"/>
    <a:srgbClr val="9900CC"/>
    <a:srgbClr val="9933FF"/>
    <a:srgbClr val="006699"/>
    <a:srgbClr val="008080"/>
    <a:srgbClr val="3399FF"/>
    <a:srgbClr val="339966"/>
    <a:srgbClr val="00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7" autoAdjust="0"/>
    <p:restoredTop sz="89384" autoAdjust="0"/>
  </p:normalViewPr>
  <p:slideViewPr>
    <p:cSldViewPr showGuides="1">
      <p:cViewPr varScale="1">
        <p:scale>
          <a:sx n="83" d="100"/>
          <a:sy n="83" d="100"/>
        </p:scale>
        <p:origin x="-874" y="-7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1" d="100"/>
          <a:sy n="71" d="100"/>
        </p:scale>
        <p:origin x="-3029"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3/12/2019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3/12/2019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121935927@N06/1357961248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121935927@N06/135796124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acidrain/effects-acid-rai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umaine.edu/bbwm/about-bbwm/research-overview/treatment-of-west-bear-brook-watershe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nsf.gov/funding/pgm_summ.jsp?pims_id=13544" TargetMode="External"/><Relationship Id="rId4" Type="http://schemas.openxmlformats.org/officeDocument/2006/relationships/hyperlink" Target="http://umaine.edu/bbwm/files/2011/09/core-Data-For-Web.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Photo credit:</a:t>
            </a:r>
            <a:r>
              <a:rPr lang="en-US" i="1" baseline="0" dirty="0" smtClean="0"/>
              <a:t> </a:t>
            </a:r>
            <a:r>
              <a:rPr lang="en-US" dirty="0" smtClean="0"/>
              <a:t>Krista </a:t>
            </a:r>
            <a:r>
              <a:rPr lang="en-US" dirty="0" err="1"/>
              <a:t>Slemmons</a:t>
            </a:r>
            <a:r>
              <a:rPr lang="en-US" dirty="0"/>
              <a:t>, Acadia National </a:t>
            </a:r>
            <a:r>
              <a:rPr lang="en-US" dirty="0" smtClean="0"/>
              <a:t>Park.</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a:p>
        </p:txBody>
      </p:sp>
    </p:spTree>
    <p:extLst>
      <p:ext uri="{BB962C8B-B14F-4D97-AF65-F5344CB8AC3E}">
        <p14:creationId xmlns:p14="http://schemas.microsoft.com/office/powerpoint/2010/main" val="223639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Ivan and Kristin had a conversation the next day with Dr. Karrie Simons at the University of Maine. During the conversation, they took notes on what was said. </a:t>
            </a:r>
          </a:p>
          <a:p>
            <a:endParaRPr lang="en-US" i="1" dirty="0" smtClean="0"/>
          </a:p>
          <a:p>
            <a:r>
              <a:rPr lang="en-US" i="1" dirty="0" smtClean="0"/>
              <a:t>Image</a:t>
            </a:r>
            <a:r>
              <a:rPr lang="en-US" i="1" baseline="0" dirty="0" smtClean="0"/>
              <a:t> credit: </a:t>
            </a:r>
            <a:r>
              <a:rPr lang="en-US" dirty="0" smtClean="0"/>
              <a:t>Krista </a:t>
            </a:r>
            <a:r>
              <a:rPr lang="en-US" dirty="0" err="1" smtClean="0"/>
              <a:t>Slemmons</a:t>
            </a:r>
            <a:r>
              <a:rPr lang="en-US" dirty="0" smtClean="0"/>
              <a:t>, Sawyer Environmental Research Center, University of Maine.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10</a:t>
            </a:fld>
            <a:endParaRPr lang="en-US"/>
          </a:p>
        </p:txBody>
      </p:sp>
    </p:spTree>
    <p:extLst>
      <p:ext uri="{BB962C8B-B14F-4D97-AF65-F5344CB8AC3E}">
        <p14:creationId xmlns:p14="http://schemas.microsoft.com/office/powerpoint/2010/main" val="126738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is what they jotted down: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past decades there has been a drastic increase in sulfur dioxide (SO2) and nitrogen oxides (NOx) being emitted into the air. The largest source of SO2 emissions is the burning of fossil fuels by power plants and similar industrial processing (EPA: &lt;https://www.epa.gov/so2-pollution/sulfur-dioxide-basics&gt;). The sulfur dioxide reacts with water, oxygen, and other chemicals to form sulfuric and nitric acids. With increases in human populations in the area, fuel emissions (another source of SO2 and NOx ) have also been on the rise. The acidic emissions fall to Earth in both wet (rain, snow, fog, hail, and dust) and dry (particles and gases) forms. As this acid rain falls to the ground, it can negatively influence vegetation and wildlife. This is a possible reason for the fish and tree death.”</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Image credit: </a:t>
            </a:r>
            <a:r>
              <a:rPr lang="en-US" sz="1200" kern="1200" dirty="0" err="1" smtClean="0">
                <a:solidFill>
                  <a:schemeClr val="tx1"/>
                </a:solidFill>
                <a:effectLst/>
                <a:latin typeface="+mn-lt"/>
                <a:ea typeface="+mn-ea"/>
                <a:cs typeface="+mn-cs"/>
              </a:rPr>
              <a:t>Siyavula</a:t>
            </a:r>
            <a:r>
              <a:rPr lang="en-US" sz="1200" kern="1200" dirty="0" smtClean="0">
                <a:solidFill>
                  <a:schemeClr val="tx1"/>
                </a:solidFill>
                <a:effectLst/>
                <a:latin typeface="+mn-lt"/>
                <a:ea typeface="+mn-ea"/>
                <a:cs typeface="+mn-cs"/>
              </a:rPr>
              <a:t> Education, </a:t>
            </a:r>
            <a:r>
              <a:rPr lang="en-US" sz="1200" u="sng" kern="1200" dirty="0" smtClean="0">
                <a:solidFill>
                  <a:schemeClr val="tx1"/>
                </a:solidFill>
                <a:effectLst/>
                <a:latin typeface="+mn-lt"/>
                <a:ea typeface="+mn-ea"/>
                <a:cs typeface="+mn-cs"/>
                <a:hlinkClick r:id="rId3"/>
              </a:rPr>
              <a:t>https://www.flickr.com/photos/121935927@N06/13579612483</a:t>
            </a:r>
            <a:r>
              <a:rPr lang="en-US" sz="1200" u="none" kern="1200" dirty="0" smtClean="0">
                <a:solidFill>
                  <a:schemeClr val="tx1"/>
                </a:solidFill>
                <a:effectLst/>
                <a:latin typeface="+mn-lt"/>
                <a:ea typeface="+mn-ea"/>
                <a:cs typeface="+mn-cs"/>
              </a:rPr>
              <a:t>, CC</a:t>
            </a:r>
            <a:r>
              <a:rPr lang="en-US" sz="1200" u="none" kern="1200" baseline="0" dirty="0" smtClean="0">
                <a:solidFill>
                  <a:schemeClr val="tx1"/>
                </a:solidFill>
                <a:effectLst/>
                <a:latin typeface="+mn-lt"/>
                <a:ea typeface="+mn-ea"/>
                <a:cs typeface="+mn-cs"/>
              </a:rPr>
              <a:t> BY 2.0.</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the words come up on the slide about the different forms of acid rain see if any students can identify a few.</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a:t>
            </a:r>
            <a:r>
              <a:rPr lang="en-US" sz="1200" kern="1200" dirty="0" err="1" smtClean="0">
                <a:solidFill>
                  <a:schemeClr val="tx1"/>
                </a:solidFill>
                <a:effectLst/>
                <a:latin typeface="+mn-lt"/>
                <a:ea typeface="+mn-ea"/>
                <a:cs typeface="+mn-cs"/>
              </a:rPr>
              <a:t>Siyavula</a:t>
            </a:r>
            <a:r>
              <a:rPr lang="en-US" sz="1200" kern="1200" dirty="0" smtClean="0">
                <a:solidFill>
                  <a:schemeClr val="tx1"/>
                </a:solidFill>
                <a:effectLst/>
                <a:latin typeface="+mn-lt"/>
                <a:ea typeface="+mn-ea"/>
                <a:cs typeface="+mn-cs"/>
              </a:rPr>
              <a:t> Education, </a:t>
            </a:r>
            <a:r>
              <a:rPr lang="en-US" sz="1200" u="sng" kern="1200" dirty="0" smtClean="0">
                <a:solidFill>
                  <a:schemeClr val="tx1"/>
                </a:solidFill>
                <a:effectLst/>
                <a:latin typeface="+mn-lt"/>
                <a:ea typeface="+mn-ea"/>
                <a:cs typeface="+mn-cs"/>
                <a:hlinkClick r:id="rId3"/>
              </a:rPr>
              <a:t>https://www.flickr.com/photos/121935927@N06/13579612483</a:t>
            </a:r>
            <a:r>
              <a:rPr lang="en-US" sz="1200" u="none" kern="1200" dirty="0" smtClean="0">
                <a:solidFill>
                  <a:schemeClr val="tx1"/>
                </a:solidFill>
                <a:effectLst/>
                <a:latin typeface="+mn-lt"/>
                <a:ea typeface="+mn-ea"/>
                <a:cs typeface="+mn-cs"/>
              </a:rPr>
              <a:t>, CC</a:t>
            </a:r>
            <a:r>
              <a:rPr lang="en-US" sz="1200" u="none" kern="1200" baseline="0" dirty="0" smtClean="0">
                <a:solidFill>
                  <a:schemeClr val="tx1"/>
                </a:solidFill>
                <a:effectLst/>
                <a:latin typeface="+mn-lt"/>
                <a:ea typeface="+mn-ea"/>
                <a:cs typeface="+mn-cs"/>
              </a:rPr>
              <a:t> BY 2.0.</a:t>
            </a:r>
            <a:endParaRPr lang="en-US" u="none"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12</a:t>
            </a:fld>
            <a:endParaRPr lang="en-US" dirty="0"/>
          </a:p>
        </p:txBody>
      </p:sp>
    </p:spTree>
    <p:extLst>
      <p:ext uri="{BB962C8B-B14F-4D97-AF65-F5344CB8AC3E}">
        <p14:creationId xmlns:p14="http://schemas.microsoft.com/office/powerpoint/2010/main" val="418349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a:t>
            </a:r>
            <a:r>
              <a:rPr lang="en-US" i="1" baseline="0" dirty="0" smtClean="0"/>
              <a:t> credit: </a:t>
            </a:r>
            <a:r>
              <a:rPr lang="en-US" sz="1200" kern="1200" dirty="0" smtClean="0">
                <a:solidFill>
                  <a:schemeClr val="tx1"/>
                </a:solidFill>
                <a:effectLst/>
                <a:latin typeface="+mn-lt"/>
                <a:ea typeface="+mn-ea"/>
                <a:cs typeface="+mn-cs"/>
              </a:rPr>
              <a:t>U.S. Environmental Protection Agency, </a:t>
            </a:r>
            <a:r>
              <a:rPr lang="en-US" sz="1200" u="sng" kern="1200" dirty="0" smtClean="0">
                <a:solidFill>
                  <a:schemeClr val="tx1"/>
                </a:solidFill>
                <a:effectLst/>
                <a:latin typeface="+mn-lt"/>
                <a:ea typeface="+mn-ea"/>
                <a:cs typeface="+mn-cs"/>
                <a:hlinkClick r:id="rId3"/>
              </a:rPr>
              <a:t>https://www.epa.gov/acidrain/effects-acid-rain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14</a:t>
            </a:fld>
            <a:endParaRPr lang="en-US"/>
          </a:p>
        </p:txBody>
      </p:sp>
    </p:spTree>
    <p:extLst>
      <p:ext uri="{BB962C8B-B14F-4D97-AF65-F5344CB8AC3E}">
        <p14:creationId xmlns:p14="http://schemas.microsoft.com/office/powerpoint/2010/main" val="75355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 and Ivan were curious if high SO2 and NOx rates had been recorded elsewhere in the country. They asked Dr. Simmons and she sent them home to examine a few maps from the National Atmospheric Deposition Program (NADP) showing the acidity of different regions within the United States. The following maps were created from 250 different monitoring sites throughout the United States.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Acidity</a:t>
            </a:r>
            <a:r>
              <a:rPr lang="en-US" baseline="0" dirty="0" smtClean="0"/>
              <a:t> of rain is measured by collecting samples of rain and measuring its </a:t>
            </a:r>
            <a:r>
              <a:rPr lang="en-US" baseline="0" dirty="0" err="1" smtClean="0"/>
              <a:t>pH.</a:t>
            </a:r>
            <a:r>
              <a:rPr lang="en-US" baseline="0" dirty="0" smtClean="0"/>
              <a:t> Remember that areas with the greatest acidity have the lowest pH values. Looking at this map it is obvious that the Northeastern United States has the greatest acidity. The amount of acidity in an area is due to large number of cities and population sizes.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Image credit: </a:t>
            </a:r>
            <a:r>
              <a:rPr lang="en-US" sz="1200" i="0" kern="1200" dirty="0" smtClean="0">
                <a:solidFill>
                  <a:schemeClr val="tx1"/>
                </a:solidFill>
                <a:effectLst/>
                <a:latin typeface="+mn-lt"/>
                <a:ea typeface="+mn-ea"/>
                <a:cs typeface="+mn-cs"/>
              </a:rPr>
              <a:t>National Atmospheric Deposition Program (NRSP-3). 2017. NADP Program Office, Illinois State Water Survey, University of Illinois, Champaign, IL 61820. http://nadp.sws.uiuc.edu/. </a:t>
            </a:r>
            <a:r>
              <a:rPr lang="en-US" sz="1200" kern="1200" dirty="0" smtClean="0">
                <a:solidFill>
                  <a:schemeClr val="tx1"/>
                </a:solidFill>
                <a:effectLst/>
                <a:latin typeface="+mn-lt"/>
                <a:ea typeface="+mn-ea"/>
                <a:cs typeface="+mn-cs"/>
              </a:rPr>
              <a:t>Used with permission.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credits: </a:t>
            </a:r>
            <a:r>
              <a:rPr lang="en-US" dirty="0" smtClean="0"/>
              <a:t>National Atmospheric Deposition Program (NRSP-3). 2017. NADP Program Office, Illinois State Water Survey, University of Illinois, Champaign, IL 61820. http://nadp.sws.uiuc.edu/. Used with permission.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17</a:t>
            </a:fld>
            <a:endParaRPr lang="en-US"/>
          </a:p>
        </p:txBody>
      </p:sp>
    </p:spTree>
    <p:extLst>
      <p:ext uri="{BB962C8B-B14F-4D97-AF65-F5344CB8AC3E}">
        <p14:creationId xmlns:p14="http://schemas.microsoft.com/office/powerpoint/2010/main" val="240006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 rain levels have declined in the last 25 years in large part</a:t>
            </a:r>
            <a:r>
              <a:rPr lang="en-US" baseline="0" dirty="0" smtClean="0"/>
              <a:t> due to the regulation of sulfuric acid emissions. The NADP monitors these levels at 250 stations across the United States.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Image credits: </a:t>
            </a:r>
            <a:r>
              <a:rPr lang="en-US" sz="1200" i="0" kern="1200" dirty="0" smtClean="0">
                <a:solidFill>
                  <a:schemeClr val="tx1"/>
                </a:solidFill>
                <a:effectLst/>
                <a:latin typeface="+mn-lt"/>
                <a:ea typeface="+mn-ea"/>
                <a:cs typeface="+mn-cs"/>
              </a:rPr>
              <a:t>National Atmospheric Deposition Program (NRSP-3). 2017. NADP Program Office, Illinois State Water Survey, University of Illinois, Champaign, IL 61820. http://nadp.sws.uiuc.edu/. </a:t>
            </a:r>
            <a:r>
              <a:rPr lang="en-US" sz="1200" kern="1200" dirty="0" smtClean="0">
                <a:solidFill>
                  <a:schemeClr val="tx1"/>
                </a:solidFill>
                <a:effectLst/>
                <a:latin typeface="+mn-lt"/>
                <a:ea typeface="+mn-ea"/>
                <a:cs typeface="+mn-cs"/>
              </a:rPr>
              <a:t>Used with permission.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Kristin and Ivan wondered whether there was a way to determine if the rain had always been acidic, or if this was a new development, or if it was just a part of the natural fluctuation of the region. They wondered if water quality data gathered in the past could be used as a comparison to current conditions. They called up Dr. Simons to see if she knew of such data. Dr. Simons said there was no historical water quality data for that region but there were other ways of inferring changes in pH over time. Since Kristin and Ivan were biology majors, they were familiar with biological water quality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credit: </a:t>
            </a:r>
            <a:r>
              <a:rPr lang="en-US" sz="1200" kern="1200" dirty="0" smtClean="0">
                <a:solidFill>
                  <a:schemeClr val="tx1"/>
                </a:solidFill>
                <a:effectLst/>
                <a:latin typeface="+mn-lt"/>
                <a:ea typeface="+mn-ea"/>
                <a:cs typeface="+mn-cs"/>
              </a:rPr>
              <a:t>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 Resurrection Bay, Alaska.</a:t>
            </a: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extLst>
      <p:ext uri="{BB962C8B-B14F-4D97-AF65-F5344CB8AC3E}">
        <p14:creationId xmlns:p14="http://schemas.microsoft.com/office/powerpoint/2010/main" val="1273713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Diatoms were the first thing that came to mind. Diatoms are a major group of photosynthesizing algae that are unicellular and composed of a silica-based cell wall. Diatoms are sensitive indicators of environmental change. They have been used to infer changes in lake level, temperature, nutrients, light and numerous other parameters over long periods. Could diatoms be used to see how the pH of Bear Pond had changed over time? Kristin and Ivan did a little research and found out the answer: yes!</a:t>
            </a:r>
          </a:p>
          <a:p>
            <a:endParaRPr lang="en-US" dirty="0" smtClean="0"/>
          </a:p>
          <a:p>
            <a:r>
              <a:rPr lang="en-US" dirty="0" smtClean="0"/>
              <a:t>One of the earliest ways diatoms were used by scientists was to reconstruct lake histories; more specifically, diatoms have been used to determine that acid rain was real and affecting ecosystems in the Northeast. </a:t>
            </a:r>
          </a:p>
          <a:p>
            <a:endParaRPr lang="en-US" dirty="0" smtClean="0"/>
          </a:p>
          <a:p>
            <a:endParaRPr lang="en-US" dirty="0" smtClean="0"/>
          </a:p>
          <a:p>
            <a:endParaRPr lang="en-US" dirty="0" smtClean="0"/>
          </a:p>
          <a:p>
            <a:endParaRPr lang="en-US" dirty="0" smtClean="0"/>
          </a:p>
          <a:p>
            <a:endParaRPr lang="en-US" dirty="0" smtClean="0"/>
          </a:p>
          <a:p>
            <a:r>
              <a:rPr lang="en-US" dirty="0" smtClean="0"/>
              <a:t>Acidophilus pH&lt;7</a:t>
            </a:r>
          </a:p>
          <a:p>
            <a:r>
              <a:rPr lang="en-US" dirty="0" err="1" smtClean="0"/>
              <a:t>Acidobiontic</a:t>
            </a:r>
            <a:r>
              <a:rPr lang="en-US" dirty="0" smtClean="0"/>
              <a:t> tolerances &lt;5.5 (Lowe 1974,</a:t>
            </a:r>
            <a:r>
              <a:rPr lang="en-US" baseline="0" dirty="0" smtClean="0"/>
              <a:t> van Dam et al. 1994)</a:t>
            </a:r>
          </a:p>
          <a:p>
            <a:endParaRPr lang="en-US" dirty="0" smtClean="0"/>
          </a:p>
          <a:p>
            <a:r>
              <a:rPr lang="en-US" dirty="0" err="1" smtClean="0"/>
              <a:t>Alkaliphilus</a:t>
            </a:r>
            <a:r>
              <a:rPr lang="en-US" dirty="0" smtClean="0"/>
              <a:t> pH</a:t>
            </a:r>
            <a:r>
              <a:rPr lang="en-US" baseline="0" dirty="0" smtClean="0"/>
              <a:t> &gt;7</a:t>
            </a:r>
            <a:endParaRPr lang="en-US" dirty="0" smtClean="0"/>
          </a:p>
          <a:p>
            <a:r>
              <a:rPr lang="en-US" dirty="0" err="1" smtClean="0"/>
              <a:t>Alkalibiontic</a:t>
            </a:r>
            <a:r>
              <a:rPr lang="en-US" dirty="0" smtClean="0"/>
              <a:t> exceeding</a:t>
            </a:r>
            <a:r>
              <a:rPr lang="en-US" baseline="0" dirty="0" smtClean="0"/>
              <a:t> pH = 7</a:t>
            </a:r>
            <a:endParaRPr lang="en-US" dirty="0" smtClean="0"/>
          </a:p>
          <a:p>
            <a:r>
              <a:rPr lang="en-US" dirty="0" err="1" smtClean="0"/>
              <a:t>Circumneutral</a:t>
            </a:r>
            <a:r>
              <a:rPr lang="en-US" dirty="0" smtClean="0"/>
              <a:t> optimum</a:t>
            </a:r>
            <a:r>
              <a:rPr lang="en-US" baseline="0" dirty="0" smtClean="0"/>
              <a:t> = pH 7</a:t>
            </a:r>
            <a:endParaRPr lang="en-US" dirty="0" smtClean="0"/>
          </a:p>
          <a:p>
            <a:r>
              <a:rPr lang="en-US" dirty="0" smtClean="0"/>
              <a:t>Indifferent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Image credit: </a:t>
            </a:r>
            <a:r>
              <a:rPr lang="en-US" sz="1200" kern="1200" dirty="0" smtClean="0">
                <a:solidFill>
                  <a:schemeClr val="tx1"/>
                </a:solidFill>
                <a:effectLst/>
                <a:latin typeface="+mn-lt"/>
                <a:ea typeface="+mn-ea"/>
                <a:cs typeface="+mn-cs"/>
              </a:rPr>
              <a:t>Scanning electron microscopy diatom images by Sol </a:t>
            </a:r>
            <a:r>
              <a:rPr lang="en-US" sz="1200" kern="1200" dirty="0" err="1" smtClean="0">
                <a:solidFill>
                  <a:schemeClr val="tx1"/>
                </a:solidFill>
                <a:effectLst/>
                <a:latin typeface="+mn-lt"/>
                <a:ea typeface="+mn-ea"/>
                <a:cs typeface="+mn-cs"/>
              </a:rPr>
              <a:t>Sepsenwol</a:t>
            </a:r>
            <a:r>
              <a:rPr lang="en-US" sz="1200" kern="1200" dirty="0" smtClean="0">
                <a:solidFill>
                  <a:schemeClr val="tx1"/>
                </a:solidFill>
                <a:effectLst/>
                <a:latin typeface="+mn-lt"/>
                <a:ea typeface="+mn-ea"/>
                <a:cs typeface="+mn-cs"/>
              </a:rPr>
              <a:t>, University of Wisconsin-Stevens Point, used with permission.</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555177A8-622C-4D86-8703-41D0B1739DF9}" type="slidenum">
              <a:rPr lang="en-US" smtClean="0"/>
              <a:t>20</a:t>
            </a:fld>
            <a:endParaRPr lang="en-US" dirty="0"/>
          </a:p>
        </p:txBody>
      </p:sp>
    </p:spTree>
    <p:extLst>
      <p:ext uri="{BB962C8B-B14F-4D97-AF65-F5344CB8AC3E}">
        <p14:creationId xmlns:p14="http://schemas.microsoft.com/office/powerpoint/2010/main" val="266584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Ivan and Kristin were two college students pursuing careers in the field of biology. They first met when taking General Botany at Dartmouth College in New Hampshire.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summer Ivan would drive up the east coast to his family’s camp near Bear Pond, Maine. After a long year of difficult college classes, he planned on having an enjoyable and relaxing summer. He had also invited Kristin to spend two weeks with him at their family camp. He was excited to show her the beautiful scenery, woods and coastlines that define Maine. After arriving, Ivan decided to give Kristin a tour around the small town and then hike to Bear Pond by sunset. On their hike, they chatted as they walked along.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credit: </a:t>
            </a:r>
            <a:r>
              <a:rPr lang="en-US" sz="1200" kern="1200" dirty="0" smtClean="0">
                <a:solidFill>
                  <a:schemeClr val="tx1"/>
                </a:solidFill>
                <a:effectLst/>
                <a:latin typeface="+mn-lt"/>
                <a:ea typeface="+mn-ea"/>
                <a:cs typeface="+mn-cs"/>
              </a:rPr>
              <a:t>Krista </a:t>
            </a:r>
            <a:r>
              <a:rPr lang="en-US" sz="1200" kern="1200" dirty="0" err="1" smtClean="0">
                <a:solidFill>
                  <a:schemeClr val="tx1"/>
                </a:solidFill>
                <a:effectLst/>
                <a:latin typeface="+mn-lt"/>
                <a:ea typeface="+mn-ea"/>
                <a:cs typeface="+mn-cs"/>
              </a:rPr>
              <a:t>Slemmons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a:t>
            </a:fld>
            <a:endParaRPr lang="en-US"/>
          </a:p>
        </p:txBody>
      </p:sp>
    </p:spTree>
    <p:extLst>
      <p:ext uri="{BB962C8B-B14F-4D97-AF65-F5344CB8AC3E}">
        <p14:creationId xmlns:p14="http://schemas.microsoft.com/office/powerpoint/2010/main" val="332138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Diatoms provide an understanding of how pH changes over time because certain species of diatoms are very sensitive to pH fluctuation. </a:t>
            </a:r>
          </a:p>
          <a:p>
            <a:endParaRPr lang="en-US" i="1" dirty="0" smtClean="0"/>
          </a:p>
          <a:p>
            <a:endParaRPr lang="en-US" i="1" dirty="0" smtClean="0"/>
          </a:p>
          <a:p>
            <a:endParaRPr lang="en-US" i="1" dirty="0" smtClean="0"/>
          </a:p>
          <a:p>
            <a:r>
              <a:rPr lang="en-US" i="1" dirty="0" smtClean="0"/>
              <a:t>Image credits: </a:t>
            </a:r>
            <a:r>
              <a:rPr lang="en-US" i="0" baseline="0" dirty="0" smtClean="0"/>
              <a:t> </a:t>
            </a:r>
            <a:r>
              <a:rPr lang="en-US" dirty="0" smtClean="0"/>
              <a:t>“Diatoms of the United States,” https://westerndiatoms.colorado.edu/. Spaulding, S.A., </a:t>
            </a:r>
            <a:r>
              <a:rPr lang="en-US" dirty="0" err="1" smtClean="0"/>
              <a:t>Lubinski</a:t>
            </a:r>
            <a:r>
              <a:rPr lang="en-US" dirty="0" smtClean="0"/>
              <a:t>, D.J. and </a:t>
            </a:r>
            <a:r>
              <a:rPr lang="en-US" dirty="0" err="1" smtClean="0"/>
              <a:t>Potapova</a:t>
            </a:r>
            <a:r>
              <a:rPr lang="en-US" dirty="0" smtClean="0"/>
              <a:t>, M. (2010). Accessed on 16 November, 2017. Used with permission.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val="41801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how could you determine which diatoms lived in the past? Since diatoms are made of silica, they do not easily degrade over time when they die.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credits: </a:t>
            </a:r>
            <a:r>
              <a:rPr lang="en-US" sz="1200" kern="1200" dirty="0" smtClean="0">
                <a:solidFill>
                  <a:schemeClr val="tx1"/>
                </a:solidFill>
                <a:effectLst/>
                <a:latin typeface="+mn-lt"/>
                <a:ea typeface="+mn-ea"/>
                <a:cs typeface="+mn-cs"/>
              </a:rPr>
              <a:t>Photo by 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 Albino Lake, </a:t>
            </a:r>
            <a:r>
              <a:rPr lang="en-US" sz="1200" kern="1200" dirty="0" err="1" smtClean="0">
                <a:solidFill>
                  <a:schemeClr val="tx1"/>
                </a:solidFill>
                <a:effectLst/>
                <a:latin typeface="+mn-lt"/>
                <a:ea typeface="+mn-ea"/>
                <a:cs typeface="+mn-cs"/>
              </a:rPr>
              <a:t>Beartooth</a:t>
            </a:r>
            <a:r>
              <a:rPr lang="en-US" sz="1200" kern="1200" dirty="0" smtClean="0">
                <a:solidFill>
                  <a:schemeClr val="tx1"/>
                </a:solidFill>
                <a:effectLst/>
                <a:latin typeface="+mn-lt"/>
                <a:ea typeface="+mn-ea"/>
                <a:cs typeface="+mn-cs"/>
              </a:rPr>
              <a:t> Mountains, SEM images by Sol </a:t>
            </a:r>
            <a:r>
              <a:rPr lang="en-US" sz="1200" kern="1200" dirty="0" err="1" smtClean="0">
                <a:solidFill>
                  <a:schemeClr val="tx1"/>
                </a:solidFill>
                <a:effectLst/>
                <a:latin typeface="+mn-lt"/>
                <a:ea typeface="+mn-ea"/>
                <a:cs typeface="+mn-cs"/>
              </a:rPr>
              <a:t>Sepsenwol</a:t>
            </a:r>
            <a:r>
              <a:rPr lang="en-US" sz="1200" kern="1200" dirty="0" smtClean="0">
                <a:solidFill>
                  <a:schemeClr val="tx1"/>
                </a:solidFill>
                <a:effectLst/>
                <a:latin typeface="+mn-lt"/>
                <a:ea typeface="+mn-ea"/>
                <a:cs typeface="+mn-cs"/>
              </a:rPr>
              <a:t>, University of Wisconsin-Stevens Point, used with permission.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22</a:t>
            </a:fld>
            <a:endParaRPr lang="en-US"/>
          </a:p>
        </p:txBody>
      </p:sp>
    </p:spTree>
    <p:extLst>
      <p:ext uri="{BB962C8B-B14F-4D97-AF65-F5344CB8AC3E}">
        <p14:creationId xmlns:p14="http://schemas.microsoft.com/office/powerpoint/2010/main" val="202041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how could you determine which diatoms lived in the past? Since diatoms are made of silica, they do not easily degrade over time when they die. Rather, they sink to the bottom of a lake and accumulate in the lake sediment. Scientists can extract the sediment and then determine what species were alive in the past. Based on the optimal environmental conditions that each species requires, scientists can reconstruct the environmental conditions of the past based on which diatoms are present in different segments of the lake core. Similar to an archeologist digging up dinosaur bones, they can draw some conclusions about the past environment.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Image credits:</a:t>
            </a:r>
            <a:r>
              <a:rPr lang="en-US" i="1" baseline="0" dirty="0" smtClean="0"/>
              <a:t> </a:t>
            </a:r>
            <a:r>
              <a:rPr lang="en-US" sz="1200" kern="1200" dirty="0" smtClean="0">
                <a:solidFill>
                  <a:schemeClr val="tx1"/>
                </a:solidFill>
                <a:effectLst/>
                <a:latin typeface="+mn-lt"/>
                <a:ea typeface="+mn-ea"/>
                <a:cs typeface="+mn-cs"/>
              </a:rPr>
              <a:t>Photo by 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 core from Albino Lake, </a:t>
            </a:r>
            <a:r>
              <a:rPr lang="en-US" sz="1200" kern="1200" dirty="0" err="1" smtClean="0">
                <a:solidFill>
                  <a:schemeClr val="tx1"/>
                </a:solidFill>
                <a:effectLst/>
                <a:latin typeface="+mn-lt"/>
                <a:ea typeface="+mn-ea"/>
                <a:cs typeface="+mn-cs"/>
              </a:rPr>
              <a:t>Beartooth</a:t>
            </a:r>
            <a:r>
              <a:rPr lang="en-US" sz="1200" kern="1200" dirty="0" smtClean="0">
                <a:solidFill>
                  <a:schemeClr val="tx1"/>
                </a:solidFill>
                <a:effectLst/>
                <a:latin typeface="+mn-lt"/>
                <a:ea typeface="+mn-ea"/>
                <a:cs typeface="+mn-cs"/>
              </a:rPr>
              <a:t> Mountains, SEM images by Sol </a:t>
            </a:r>
            <a:r>
              <a:rPr lang="en-US" sz="1200" kern="1200" dirty="0" err="1" smtClean="0">
                <a:solidFill>
                  <a:schemeClr val="tx1"/>
                </a:solidFill>
                <a:effectLst/>
                <a:latin typeface="+mn-lt"/>
                <a:ea typeface="+mn-ea"/>
                <a:cs typeface="+mn-cs"/>
              </a:rPr>
              <a:t>Sepsenwol</a:t>
            </a:r>
            <a:r>
              <a:rPr lang="en-US" sz="1200" kern="1200" dirty="0" smtClean="0">
                <a:solidFill>
                  <a:schemeClr val="tx1"/>
                </a:solidFill>
                <a:effectLst/>
                <a:latin typeface="+mn-lt"/>
                <a:ea typeface="+mn-ea"/>
                <a:cs typeface="+mn-cs"/>
              </a:rPr>
              <a:t>, University of Wisconsin-Stevens Point, used with permission.</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extLst>
      <p:ext uri="{BB962C8B-B14F-4D97-AF65-F5344CB8AC3E}">
        <p14:creationId xmlns:p14="http://schemas.microsoft.com/office/powerpoint/2010/main" val="3460778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examining lake sediment cores and understanding the ecology of a system, scientists can reconstruct the pH of these lakes back in time prior to recorded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extract the cores and examine them. </a:t>
            </a:r>
            <a:r>
              <a:rPr lang="en-US" dirty="0" smtClean="0"/>
              <a:t>The</a:t>
            </a:r>
            <a:r>
              <a:rPr lang="en-US" baseline="0" dirty="0" smtClean="0"/>
              <a:t> number and type of diatom in the sediment can tell us what the climate was like back through time.  We can do this by digging cores at the bottom of lakes and then looking at the glass-like fossils of diatoms. </a:t>
            </a:r>
          </a:p>
          <a:p>
            <a:endParaRPr lang="en-US" baseline="0" dirty="0" smtClean="0"/>
          </a:p>
          <a:p>
            <a:r>
              <a:rPr lang="en-US" i="1" dirty="0" smtClean="0"/>
              <a:t>Image credit: </a:t>
            </a:r>
            <a:r>
              <a:rPr lang="en-US" dirty="0" smtClean="0"/>
              <a:t>Adapted from Figure 3 in:</a:t>
            </a:r>
            <a:r>
              <a:rPr lang="en-US" baseline="0" dirty="0" smtClean="0"/>
              <a:t> Davis, R.B., </a:t>
            </a:r>
            <a:r>
              <a:rPr lang="en-US" dirty="0" smtClean="0"/>
              <a:t>D.S. Anderson, M.C. Whiting, J.P. Sol and S.S. Dixit. 1990. Alkalinity and pH of three lakes in northern New England, U.S.A. over the past 300 years. </a:t>
            </a:r>
            <a:r>
              <a:rPr lang="en-US" i="1" dirty="0" err="1" smtClean="0"/>
              <a:t>Phil.Trans.R</a:t>
            </a:r>
            <a:r>
              <a:rPr lang="en-US" i="1" dirty="0" smtClean="0"/>
              <a:t>. Soc. </a:t>
            </a:r>
            <a:r>
              <a:rPr lang="en-US" i="1" dirty="0" err="1" smtClean="0"/>
              <a:t>Lond</a:t>
            </a:r>
            <a:r>
              <a:rPr lang="en-US" i="1" dirty="0" smtClean="0"/>
              <a:t>. B  </a:t>
            </a:r>
            <a:r>
              <a:rPr lang="en-US" dirty="0" smtClean="0"/>
              <a:t>327: 413-21. https://royalsocietypublishing.org/doi/pdf/10.1098/rstb.1990.0083.</a:t>
            </a:r>
            <a:endParaRPr lang="en-US" dirty="0"/>
          </a:p>
        </p:txBody>
      </p:sp>
      <p:sp>
        <p:nvSpPr>
          <p:cNvPr id="4" name="Slide Number Placeholder 3"/>
          <p:cNvSpPr>
            <a:spLocks noGrp="1"/>
          </p:cNvSpPr>
          <p:nvPr>
            <p:ph type="sldNum" sz="quarter" idx="10"/>
          </p:nvPr>
        </p:nvSpPr>
        <p:spPr/>
        <p:txBody>
          <a:bodyPr/>
          <a:lstStyle/>
          <a:p>
            <a:fld id="{E261ACB2-C2B0-4B7E-86C5-3696BE24F4C3}" type="slidenum">
              <a:rPr lang="en-US" smtClean="0"/>
              <a:t>24</a:t>
            </a:fld>
            <a:endParaRPr lang="en-US" dirty="0"/>
          </a:p>
        </p:txBody>
      </p:sp>
    </p:spTree>
    <p:extLst>
      <p:ext uri="{BB962C8B-B14F-4D97-AF65-F5344CB8AC3E}">
        <p14:creationId xmlns:p14="http://schemas.microsoft.com/office/powerpoint/2010/main" val="4033191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Once diatoms</a:t>
            </a:r>
            <a:r>
              <a:rPr lang="en-US" altLang="en-US" sz="1200" baseline="0" dirty="0" smtClean="0"/>
              <a:t> are identified through time (at different segments in the core). A calibration set can be established or one that is already been established can be used.  A calibration set is based on contemporary water chemistry data from numerous lakes.  Then correlations between parameters and the abundance of certain diatoms in each lake are determined.  A transfer function is then developed and applied to the fossil diatoms.  From this transfer function, a reconstruction of the past lake can be calculated.</a:t>
            </a:r>
          </a:p>
          <a:p>
            <a:endParaRPr lang="en-US" altLang="en-US" sz="1200" baseline="0" dirty="0" smtClean="0"/>
          </a:p>
          <a:p>
            <a:r>
              <a:rPr lang="en-US" altLang="en-US" sz="1200" i="1" baseline="0" dirty="0" smtClean="0"/>
              <a:t>Image credit: </a:t>
            </a:r>
            <a:r>
              <a:rPr lang="en-US" sz="1200" kern="1200" dirty="0" smtClean="0">
                <a:solidFill>
                  <a:schemeClr val="tx1"/>
                </a:solidFill>
                <a:effectLst/>
                <a:latin typeface="+mn-lt"/>
                <a:ea typeface="+mn-ea"/>
                <a:cs typeface="+mn-cs"/>
              </a:rPr>
              <a:t>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a:t>
            </a:r>
            <a:r>
              <a:rPr lang="en-US" altLang="en-US" sz="1200" baseline="0" dirty="0" smtClean="0"/>
              <a:t>  </a:t>
            </a:r>
            <a:endParaRPr lang="en-US" dirty="0"/>
          </a:p>
        </p:txBody>
      </p:sp>
      <p:sp>
        <p:nvSpPr>
          <p:cNvPr id="4" name="Slide Number Placeholder 3"/>
          <p:cNvSpPr>
            <a:spLocks noGrp="1"/>
          </p:cNvSpPr>
          <p:nvPr>
            <p:ph type="sldNum" sz="quarter" idx="10"/>
          </p:nvPr>
        </p:nvSpPr>
        <p:spPr/>
        <p:txBody>
          <a:bodyPr/>
          <a:lstStyle/>
          <a:p>
            <a:fld id="{E261ACB2-C2B0-4B7E-86C5-3696BE24F4C3}" type="slidenum">
              <a:rPr lang="en-US" smtClean="0"/>
              <a:t>25</a:t>
            </a:fld>
            <a:endParaRPr lang="en-US"/>
          </a:p>
        </p:txBody>
      </p:sp>
    </p:spTree>
    <p:extLst>
      <p:ext uri="{BB962C8B-B14F-4D97-AF65-F5344CB8AC3E}">
        <p14:creationId xmlns:p14="http://schemas.microsoft.com/office/powerpoint/2010/main" val="3485358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extract the cores and examine them</a:t>
            </a:r>
            <a:endParaRPr lang="en-US" dirty="0" smtClean="0"/>
          </a:p>
          <a:p>
            <a:r>
              <a:rPr lang="en-US" dirty="0" smtClean="0"/>
              <a:t>The</a:t>
            </a:r>
            <a:r>
              <a:rPr lang="en-US" baseline="0" dirty="0" smtClean="0"/>
              <a:t> number and type of diatom in the sediment can tell us what the climate was like back through time.  We can do this by digging cores at the bottom of lakes and then looking at the glass like fossils of diatoms.  </a:t>
            </a:r>
            <a:endParaRPr lang="en-US" dirty="0"/>
          </a:p>
        </p:txBody>
      </p:sp>
      <p:sp>
        <p:nvSpPr>
          <p:cNvPr id="4" name="Slide Number Placeholder 3"/>
          <p:cNvSpPr>
            <a:spLocks noGrp="1"/>
          </p:cNvSpPr>
          <p:nvPr>
            <p:ph type="sldNum" sz="quarter" idx="10"/>
          </p:nvPr>
        </p:nvSpPr>
        <p:spPr/>
        <p:txBody>
          <a:bodyPr/>
          <a:lstStyle/>
          <a:p>
            <a:fld id="{E261ACB2-C2B0-4B7E-86C5-3696BE24F4C3}" type="slidenum">
              <a:rPr lang="en-US" smtClean="0"/>
              <a:t>26</a:t>
            </a:fld>
            <a:endParaRPr lang="en-US" dirty="0"/>
          </a:p>
        </p:txBody>
      </p:sp>
    </p:spTree>
    <p:extLst>
      <p:ext uri="{BB962C8B-B14F-4D97-AF65-F5344CB8AC3E}">
        <p14:creationId xmlns:p14="http://schemas.microsoft.com/office/powerpoint/2010/main" val="2757472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extract the cores and examine them</a:t>
            </a:r>
            <a:endParaRPr lang="en-US" dirty="0" smtClean="0"/>
          </a:p>
          <a:p>
            <a:r>
              <a:rPr lang="en-US" dirty="0" smtClean="0"/>
              <a:t>The</a:t>
            </a:r>
            <a:r>
              <a:rPr lang="en-US" baseline="0" dirty="0" smtClean="0"/>
              <a:t> number and type of diatom in the sediment can tell us what the climate was like back through time.  We can do this by digging cores at the bottom of lakes and then looking at the glass like fossils of diatoms.  </a:t>
            </a:r>
            <a:endParaRPr lang="en-US" dirty="0"/>
          </a:p>
        </p:txBody>
      </p:sp>
      <p:sp>
        <p:nvSpPr>
          <p:cNvPr id="4" name="Slide Number Placeholder 3"/>
          <p:cNvSpPr>
            <a:spLocks noGrp="1"/>
          </p:cNvSpPr>
          <p:nvPr>
            <p:ph type="sldNum" sz="quarter" idx="10"/>
          </p:nvPr>
        </p:nvSpPr>
        <p:spPr/>
        <p:txBody>
          <a:bodyPr/>
          <a:lstStyle/>
          <a:p>
            <a:fld id="{E261ACB2-C2B0-4B7E-86C5-3696BE24F4C3}" type="slidenum">
              <a:rPr lang="en-US" smtClean="0"/>
              <a:t>27</a:t>
            </a:fld>
            <a:endParaRPr lang="en-US" dirty="0"/>
          </a:p>
        </p:txBody>
      </p:sp>
    </p:spTree>
    <p:extLst>
      <p:ext uri="{BB962C8B-B14F-4D97-AF65-F5344CB8AC3E}">
        <p14:creationId xmlns:p14="http://schemas.microsoft.com/office/powerpoint/2010/main" val="2729386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Ivan and Kristin found a study from 1992 by Dixit </a:t>
            </a:r>
            <a:r>
              <a:rPr lang="en-US" i="1" dirty="0" smtClean="0"/>
              <a:t>et al. </a:t>
            </a:r>
            <a:r>
              <a:rPr lang="en-US" dirty="0" smtClean="0"/>
              <a:t>that reconstructed the past pH in Baby Lake in Ontario using extracted diatoms. Two key species were used in reconstructing the past pH: </a:t>
            </a:r>
            <a:r>
              <a:rPr lang="en-US" i="1" dirty="0" smtClean="0"/>
              <a:t>Acidophilus </a:t>
            </a:r>
            <a:r>
              <a:rPr lang="en-US" i="1" dirty="0" err="1" smtClean="0"/>
              <a:t>Eunotia</a:t>
            </a:r>
            <a:r>
              <a:rPr lang="en-US" i="1" dirty="0" smtClean="0"/>
              <a:t> </a:t>
            </a:r>
            <a:r>
              <a:rPr lang="en-US" dirty="0" smtClean="0"/>
              <a:t>(</a:t>
            </a:r>
            <a:r>
              <a:rPr lang="en-US" i="1" dirty="0" err="1" smtClean="0"/>
              <a:t>acd</a:t>
            </a:r>
            <a:r>
              <a:rPr lang="en-US" dirty="0" smtClean="0"/>
              <a:t>, acid loving) and </a:t>
            </a:r>
            <a:r>
              <a:rPr lang="en-US" i="1" dirty="0" err="1" smtClean="0"/>
              <a:t>Acidobiontic</a:t>
            </a:r>
            <a:r>
              <a:rPr lang="en-US" i="1" dirty="0" smtClean="0"/>
              <a:t> </a:t>
            </a:r>
            <a:r>
              <a:rPr lang="en-US" i="1" dirty="0" err="1" smtClean="0"/>
              <a:t>Eunotia</a:t>
            </a:r>
            <a:r>
              <a:rPr lang="en-US" dirty="0" smtClean="0"/>
              <a:t> (</a:t>
            </a:r>
            <a:r>
              <a:rPr lang="en-US" i="1" dirty="0" err="1" smtClean="0"/>
              <a:t>acb</a:t>
            </a:r>
            <a:r>
              <a:rPr lang="en-US" dirty="0" smtClean="0"/>
              <a:t>, living in acidic environments).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extLst>
      <p:ext uri="{BB962C8B-B14F-4D97-AF65-F5344CB8AC3E}">
        <p14:creationId xmlns:p14="http://schemas.microsoft.com/office/powerpoint/2010/main" val="409503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29</a:t>
            </a:fld>
            <a:endParaRPr lang="en-US"/>
          </a:p>
        </p:txBody>
      </p:sp>
    </p:spTree>
    <p:extLst>
      <p:ext uri="{BB962C8B-B14F-4D97-AF65-F5344CB8AC3E}">
        <p14:creationId xmlns:p14="http://schemas.microsoft.com/office/powerpoint/2010/main" val="413957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Kristin and Ivan resolved to core Bear Pond, identify the diatoms over time and determine if acid rain has always inflicted this ecosystem or if it is a one time, abnormal occurrence.</a:t>
            </a:r>
          </a:p>
          <a:p>
            <a:endParaRPr lang="en-US" i="1" dirty="0" smtClean="0"/>
          </a:p>
          <a:p>
            <a:r>
              <a:rPr lang="en-US" i="1" dirty="0" smtClean="0"/>
              <a:t>Photo credit: </a:t>
            </a:r>
            <a:r>
              <a:rPr lang="en-US" sz="1200" kern="1200" dirty="0" smtClean="0">
                <a:solidFill>
                  <a:schemeClr val="tx1"/>
                </a:solidFill>
                <a:effectLst/>
                <a:latin typeface="+mn-lt"/>
                <a:ea typeface="+mn-ea"/>
                <a:cs typeface="+mn-cs"/>
              </a:rPr>
              <a:t>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 Beauty Lake, </a:t>
            </a:r>
            <a:r>
              <a:rPr lang="en-US" sz="1200" kern="1200" dirty="0" err="1" smtClean="0">
                <a:solidFill>
                  <a:schemeClr val="tx1"/>
                </a:solidFill>
                <a:effectLst/>
                <a:latin typeface="+mn-lt"/>
                <a:ea typeface="+mn-ea"/>
                <a:cs typeface="+mn-cs"/>
              </a:rPr>
              <a:t>Beartooth</a:t>
            </a:r>
            <a:r>
              <a:rPr lang="en-US" sz="1200" kern="1200" dirty="0" smtClean="0">
                <a:solidFill>
                  <a:schemeClr val="tx1"/>
                </a:solidFill>
                <a:effectLst/>
                <a:latin typeface="+mn-lt"/>
                <a:ea typeface="+mn-ea"/>
                <a:cs typeface="+mn-cs"/>
              </a:rPr>
              <a:t> Mountains.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extLst>
      <p:ext uri="{BB962C8B-B14F-4D97-AF65-F5344CB8AC3E}">
        <p14:creationId xmlns:p14="http://schemas.microsoft.com/office/powerpoint/2010/main" val="108457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can’t wait for you to see how majestic the woods and pond look during the summer months. Ever since I was little, it’s been my favorite place to clear my mind. It even inspired me to study biology,” explained Ivan.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“Sounds exciting! Maybe if it’s still warm enough once we reach the lake we can take a dip to cool off,” suggested Kristin.</a:t>
            </a:r>
          </a:p>
          <a:p>
            <a:endParaRPr lang="en-US" sz="1200" kern="1200" dirty="0" smtClean="0">
              <a:solidFill>
                <a:schemeClr val="tx1"/>
              </a:solidFill>
              <a:effectLst/>
              <a:latin typeface="+mn-lt"/>
              <a:ea typeface="+mn-ea"/>
              <a:cs typeface="+mn-cs"/>
            </a:endParaRPr>
          </a:p>
          <a:p>
            <a:r>
              <a:rPr lang="en-US" i="1" dirty="0" smtClean="0"/>
              <a:t>Photo</a:t>
            </a:r>
            <a:r>
              <a:rPr lang="en-US" i="1" baseline="0" dirty="0" smtClean="0"/>
              <a:t> c</a:t>
            </a:r>
            <a:r>
              <a:rPr lang="en-US" i="1" dirty="0" smtClean="0"/>
              <a:t>redit: </a:t>
            </a:r>
            <a:r>
              <a:rPr lang="en-US" i="0" dirty="0" smtClean="0"/>
              <a:t>Krista </a:t>
            </a:r>
            <a:r>
              <a:rPr lang="en-US" i="0" dirty="0" err="1" smtClean="0"/>
              <a:t>Slemmons</a:t>
            </a:r>
            <a:r>
              <a:rPr lang="en-US" i="0" dirty="0" smtClean="0"/>
              <a:t>, Apostle Islands National Park.</a:t>
            </a:r>
            <a:endParaRPr lang="en-US" i="0"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a:p>
        </p:txBody>
      </p:sp>
    </p:spTree>
    <p:extLst>
      <p:ext uri="{BB962C8B-B14F-4D97-AF65-F5344CB8AC3E}">
        <p14:creationId xmlns:p14="http://schemas.microsoft.com/office/powerpoint/2010/main" val="302221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they arrived at the pond, Ivan was in shock. It was nothing like he remembered. The woods surrounding the lake seemed dry, thin and unhealthy, almost ghostly looking. More shocking, however, were the countless dead fish washed up on the shore. “Why are there so many dead fish? What’s killing all the trees?” Kristin asked.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not sure, but I don’t think we should swim here. Let’s go back to the camp and ask my parents if they have any idea what’s happening,” Ivan replied.</a:t>
            </a:r>
          </a:p>
          <a:p>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Photo credit: </a:t>
            </a:r>
            <a:r>
              <a:rPr lang="en-US" sz="1200" i="0" kern="1200" dirty="0" smtClean="0">
                <a:solidFill>
                  <a:schemeClr val="tx1"/>
                </a:solidFill>
                <a:effectLst/>
                <a:latin typeface="+mn-lt"/>
                <a:ea typeface="+mn-ea"/>
                <a:cs typeface="+mn-cs"/>
              </a:rPr>
              <a:t>Chris </a:t>
            </a:r>
            <a:r>
              <a:rPr lang="en-US" sz="1200" i="0" kern="1200" dirty="0" err="1" smtClean="0">
                <a:solidFill>
                  <a:schemeClr val="tx1"/>
                </a:solidFill>
                <a:effectLst/>
                <a:latin typeface="+mn-lt"/>
                <a:ea typeface="+mn-ea"/>
                <a:cs typeface="+mn-cs"/>
              </a:rPr>
              <a:t>Deacutis</a:t>
            </a:r>
            <a:r>
              <a:rPr lang="en-US" sz="1200" i="0" kern="1200" dirty="0" smtClean="0">
                <a:solidFill>
                  <a:schemeClr val="tx1"/>
                </a:solidFill>
                <a:effectLst/>
                <a:latin typeface="+mn-lt"/>
                <a:ea typeface="+mn-ea"/>
                <a:cs typeface="+mn-cs"/>
              </a:rPr>
              <a:t> | IAN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a:t>
            </a:fld>
            <a:endParaRPr lang="en-US"/>
          </a:p>
        </p:txBody>
      </p:sp>
    </p:spTree>
    <p:extLst>
      <p:ext uri="{BB962C8B-B14F-4D97-AF65-F5344CB8AC3E}">
        <p14:creationId xmlns:p14="http://schemas.microsoft.com/office/powerpoint/2010/main" val="178653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Times New Roman" pitchFamily="18" charset="0"/>
                <a:cs typeface="Times New Roman" pitchFamily="18" charset="0"/>
              </a:rPr>
              <a:t>Ask the students to come</a:t>
            </a:r>
            <a:r>
              <a:rPr lang="en-US" sz="800" baseline="0" dirty="0" smtClean="0">
                <a:latin typeface="Times New Roman" pitchFamily="18" charset="0"/>
                <a:cs typeface="Times New Roman" pitchFamily="18" charset="0"/>
              </a:rPr>
              <a:t> up with possible explanations for the dying fish and vegetation. Have the students work with others around them to come up with three reasons. Go around the room and have each group write one reason on the board. All the ideas that the students came up with are important causes, but try to get them thinking about it more scientifically. Acid rain might not be something that they come up with right away, so the teacher might have to provide hints and direction.</a:t>
            </a:r>
            <a:endParaRPr lang="en-US" sz="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Have students write a hypothesis about the fish dying. Ask a few of the students to share with the class what they came up with. It is important to keep the students thinking critically and scientifically through this entire process.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Photo credit: </a:t>
            </a:r>
            <a:r>
              <a:rPr lang="en-US" sz="1200" kern="1200" dirty="0" smtClean="0">
                <a:solidFill>
                  <a:schemeClr val="tx1"/>
                </a:solidFill>
                <a:effectLst/>
                <a:latin typeface="+mn-lt"/>
                <a:ea typeface="+mn-ea"/>
                <a:cs typeface="+mn-cs"/>
              </a:rPr>
              <a:t>Krista </a:t>
            </a:r>
            <a:r>
              <a:rPr lang="en-US" sz="1200" kern="1200" dirty="0" err="1" smtClean="0">
                <a:solidFill>
                  <a:schemeClr val="tx1"/>
                </a:solidFill>
                <a:effectLst/>
                <a:latin typeface="+mn-lt"/>
                <a:ea typeface="+mn-ea"/>
                <a:cs typeface="+mn-cs"/>
              </a:rPr>
              <a:t>Slemmons</a:t>
            </a:r>
            <a:r>
              <a:rPr lang="en-US" sz="1200" kern="1200" dirty="0" smtClean="0">
                <a:solidFill>
                  <a:schemeClr val="tx1"/>
                </a:solidFill>
                <a:effectLst/>
                <a:latin typeface="+mn-lt"/>
                <a:ea typeface="+mn-ea"/>
                <a:cs typeface="+mn-cs"/>
              </a:rPr>
              <a:t>, Resurrection Bay, Alaska.</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a:p>
        </p:txBody>
      </p:sp>
    </p:spTree>
    <p:extLst>
      <p:ext uri="{BB962C8B-B14F-4D97-AF65-F5344CB8AC3E}">
        <p14:creationId xmlns:p14="http://schemas.microsoft.com/office/powerpoint/2010/main" val="214009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When they arrived back at Ivan’s camp, they told his parents what they had observed. His parents mentioned that other landowners in the area had noticed similar conditions at their camps. Ivan’s parents recalled reading a news story from the University of Maine that talked about the influence of acid rain on forests, lakes and streams in the area. </a:t>
            </a:r>
          </a:p>
          <a:p>
            <a:r>
              <a:rPr lang="en-US" sz="1200" kern="1200" dirty="0" smtClean="0">
                <a:solidFill>
                  <a:schemeClr val="tx1"/>
                </a:solidFill>
                <a:effectLst/>
                <a:latin typeface="+mn-lt"/>
                <a:ea typeface="+mn-ea"/>
                <a:cs typeface="+mn-cs"/>
              </a:rPr>
              <a:t>The researchers were examining the influence of acid on a local watershed near Bear Brook and had established a long-term research study that began in the 1980s. In the study half of the watershed was treated with chemical additions of nitrogen and sulfur (in the form of (NH3)2SO4) to examine the effects of acid deposition on surface waters (BBWS, University of Maine,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scientists at the university might understand the influence of acid rain on lakes and may have some insight on what is happening at the camps,” said Ivan.</a:t>
            </a:r>
          </a:p>
          <a:p>
            <a:r>
              <a:rPr lang="en-US" sz="1200" kern="1200" dirty="0" smtClean="0">
                <a:solidFill>
                  <a:schemeClr val="tx1"/>
                </a:solidFill>
                <a:effectLst/>
                <a:latin typeface="+mn-lt"/>
                <a:ea typeface="+mn-ea"/>
                <a:cs typeface="+mn-cs"/>
              </a:rPr>
              <a:t>“I think we should contact them and dig deeper into how acid rain is formed and what impact it has on the environment,” Kristin replied.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idea!” exclaimed Ivan. “But maybe we should do a little research first to brush up on our knowledge of acid rain.”</a:t>
            </a:r>
            <a:endParaRPr lang="en-US" dirty="0" smtClean="0"/>
          </a:p>
          <a:p>
            <a:endParaRPr lang="en-US" dirty="0" smtClean="0"/>
          </a:p>
          <a:p>
            <a:r>
              <a:rPr lang="en-US" i="1" dirty="0" smtClean="0"/>
              <a:t>Image credit: </a:t>
            </a:r>
            <a:r>
              <a:rPr lang="en-US" dirty="0" smtClean="0"/>
              <a:t>Ivan Fernandez, used with permission.</a:t>
            </a:r>
          </a:p>
          <a:p>
            <a:endParaRPr lang="en-US" dirty="0" smtClean="0"/>
          </a:p>
          <a:p>
            <a:r>
              <a:rPr lang="en-US" dirty="0" smtClean="0"/>
              <a:t>More</a:t>
            </a:r>
            <a:r>
              <a:rPr lang="en-US" baseline="0" dirty="0" smtClean="0"/>
              <a:t> information about BBWS from the University of Maine: “T</a:t>
            </a:r>
            <a:r>
              <a:rPr lang="en-US" sz="1200" b="0" i="0" kern="1200" dirty="0" smtClean="0">
                <a:solidFill>
                  <a:schemeClr val="tx1"/>
                </a:solidFill>
                <a:effectLst/>
                <a:latin typeface="+mn-lt"/>
                <a:ea typeface="+mn-ea"/>
                <a:cs typeface="+mn-cs"/>
              </a:rPr>
              <a:t>he Bear Brook Watershed in Maine (BBWM) research program is centered on two small first-order adjacent forested stream watersheds in eastern Maine.  The research was begun in the mid-1980s as part of the national agenda of research to determine the effects of acid deposition on surface waters and their related watersheds.  Since then, the BBWM program of research has grown to encompass an array of scientific objectives that include acid deposition, climate change and carbon sequestration, nitrogen saturation, base cation depletion, and studies of the evolution of watershed biogeochemistry under prolonged experimental acidification.  The primary principal investigators for this research are faculty at the University of Maine, with strong collaborations with the USDA Forest Service and the US Geological Survey.  However, many other scientists and students from other institutions have and continue to work at BBWM.</a:t>
            </a:r>
          </a:p>
          <a:p>
            <a:r>
              <a:rPr lang="en-US" sz="1200" b="0" i="0" kern="1200" dirty="0" smtClean="0">
                <a:solidFill>
                  <a:schemeClr val="tx1"/>
                </a:solidFill>
                <a:effectLst/>
                <a:latin typeface="+mn-lt"/>
                <a:ea typeface="+mn-ea"/>
                <a:cs typeface="+mn-cs"/>
              </a:rPr>
              <a:t>Research at the BBWM site is internationally recognized for its contributions to understanding the effects of elevated nitrogen (N) and sulfur (S) deposition on forested watersheds through whole-ecosystem experimental manipulations.  Monitoring of the paired catchments began in 1987. </a:t>
            </a:r>
            <a:r>
              <a:rPr lang="en-US" sz="1200" b="0" i="0" u="sng" kern="1200" dirty="0" smtClean="0">
                <a:solidFill>
                  <a:schemeClr val="tx1"/>
                </a:solidFill>
                <a:effectLst/>
                <a:latin typeface="+mn-lt"/>
                <a:ea typeface="+mn-ea"/>
                <a:cs typeface="+mn-cs"/>
                <a:hlinkClick r:id="rId3"/>
              </a:rPr>
              <a:t>Chemical additions of N and S</a:t>
            </a:r>
            <a:r>
              <a:rPr lang="en-US" sz="1200" b="0" i="0" kern="1200" dirty="0" smtClean="0">
                <a:solidFill>
                  <a:schemeClr val="tx1"/>
                </a:solidFill>
                <a:effectLst/>
                <a:latin typeface="+mn-lt"/>
                <a:ea typeface="+mn-ea"/>
                <a:cs typeface="+mn-cs"/>
              </a:rPr>
              <a:t>, as (NH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have been delivered bimonthly via manual and helicopter applications to the West Bear watershed since November, 1989 and continue through to the present. The adjacent untreated East Bear watershed serves as a reference. Precipitation and stream chemistry, along with hydrological flux, result in the </a:t>
            </a:r>
            <a:r>
              <a:rPr lang="en-US" sz="1200" b="0" i="0" kern="1200" dirty="0" smtClean="0">
                <a:solidFill>
                  <a:schemeClr val="tx1"/>
                </a:solidFill>
                <a:effectLst/>
                <a:latin typeface="+mn-lt"/>
                <a:ea typeface="+mn-ea"/>
                <a:cs typeface="+mn-cs"/>
                <a:hlinkClick r:id="rId4"/>
              </a:rPr>
              <a:t>core input/output fluxes (PDF)</a:t>
            </a:r>
            <a:r>
              <a:rPr lang="en-US" sz="1200" b="0" i="0" kern="1200" dirty="0" smtClean="0">
                <a:solidFill>
                  <a:schemeClr val="tx1"/>
                </a:solidFill>
                <a:effectLst/>
                <a:latin typeface="+mn-lt"/>
                <a:ea typeface="+mn-ea"/>
                <a:cs typeface="+mn-cs"/>
              </a:rPr>
              <a:t> of these watersheds.</a:t>
            </a:r>
          </a:p>
          <a:p>
            <a:r>
              <a:rPr lang="en-US" sz="1200" b="0" i="0" kern="1200" dirty="0" smtClean="0">
                <a:solidFill>
                  <a:schemeClr val="tx1"/>
                </a:solidFill>
                <a:effectLst/>
                <a:latin typeface="+mn-lt"/>
                <a:ea typeface="+mn-ea"/>
                <a:cs typeface="+mn-cs"/>
              </a:rPr>
              <a:t>The Bear Brook Watershed in Maine is a </a:t>
            </a:r>
            <a:r>
              <a:rPr lang="en-US" sz="1200" b="0" i="0" kern="1200" dirty="0" smtClean="0">
                <a:solidFill>
                  <a:schemeClr val="tx1"/>
                </a:solidFill>
                <a:effectLst/>
                <a:latin typeface="+mn-lt"/>
                <a:ea typeface="+mn-ea"/>
                <a:cs typeface="+mn-cs"/>
                <a:hlinkClick r:id="rId5" tooltip="NSF LTREB"/>
              </a:rPr>
              <a:t>National Science Foundation Long Term Research in Environmental Biology</a:t>
            </a:r>
            <a:r>
              <a:rPr lang="en-US" sz="1200" b="0" i="0" kern="1200" dirty="0" smtClean="0">
                <a:solidFill>
                  <a:schemeClr val="tx1"/>
                </a:solidFill>
                <a:effectLst/>
                <a:latin typeface="+mn-lt"/>
                <a:ea typeface="+mn-ea"/>
                <a:cs typeface="+mn-cs"/>
              </a:rPr>
              <a:t> project.”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EC08EA3-AEA3-4C35-A1E0-C824541F6ABF}"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22601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 is a measure of the amount of H</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 solution.  This makes a solution either neutral, acidic or alkaline. Lower pH levels (&lt;7) indicate an acidic environment, higher pH levels (&gt;7) indicate a basic environment.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8800" i="1" dirty="0" smtClean="0"/>
              <a:t>Image credit:</a:t>
            </a:r>
            <a:r>
              <a:rPr lang="en-US" sz="8800" baseline="0" dirty="0" smtClean="0"/>
              <a:t> </a:t>
            </a:r>
            <a:r>
              <a:rPr lang="en-US" sz="8800" kern="1200" dirty="0" smtClean="0">
                <a:solidFill>
                  <a:schemeClr val="tx1"/>
                </a:solidFill>
                <a:effectLst/>
                <a:latin typeface="+mn-lt"/>
                <a:ea typeface="+mn-ea"/>
                <a:cs typeface="+mn-cs"/>
              </a:rPr>
              <a:t>Krista </a:t>
            </a:r>
            <a:r>
              <a:rPr lang="en-US" sz="8800" kern="1200" dirty="0" err="1" smtClean="0">
                <a:solidFill>
                  <a:schemeClr val="tx1"/>
                </a:solidFill>
                <a:effectLst/>
                <a:latin typeface="+mn-lt"/>
                <a:ea typeface="+mn-ea"/>
                <a:cs typeface="+mn-cs"/>
              </a:rPr>
              <a:t>Slemmons</a:t>
            </a:r>
            <a:r>
              <a:rPr lang="en-US" sz="88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9</a:t>
            </a:fld>
            <a:endParaRPr lang="en-US"/>
          </a:p>
        </p:txBody>
      </p:sp>
    </p:spTree>
    <p:extLst>
      <p:ext uri="{BB962C8B-B14F-4D97-AF65-F5344CB8AC3E}">
        <p14:creationId xmlns:p14="http://schemas.microsoft.com/office/powerpoint/2010/main" val="118080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806F79A-7D82-4848-9409-2FD2C704381C}" type="datetime1">
              <a:rPr lang="en-US" smtClean="0"/>
              <a:t>3/12/2019</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532D949E-87C6-49E1-A9C8-C58305997830}" type="datetime1">
              <a:rPr lang="en-US" smtClean="0"/>
              <a:t>3/12/2019</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ED60346-05D9-4676-9216-5CEF1BD79D34}" type="datetime1">
              <a:rPr lang="en-US" smtClean="0"/>
              <a:t>3/12/2019</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2322498-8278-4002-99A2-ED640BE113A6}" type="datetime1">
              <a:rPr lang="en-US" smtClean="0"/>
              <a:t>3/12/2019</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DC57CAD-654E-46D9-93A4-544692EE9250}" type="datetime1">
              <a:rPr lang="en-US" smtClean="0"/>
              <a:t>3/12/2019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4CA3A1AB-2250-49AD-A836-5C98AF021908}" type="datetime1">
              <a:rPr lang="en-US" smtClean="0"/>
              <a:t>3/12/2019</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AA62AB-6BCE-402A-A80E-96B5A4A3C70F}" type="datetime1">
              <a:rPr lang="en-US" smtClean="0"/>
              <a:t>3/12/2019</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312BF4F-6CB4-470D-99FF-19E109559643}" type="datetime1">
              <a:rPr lang="en-US" smtClean="0"/>
              <a:t>3/12/2019</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6BB75AD2-3781-4FFA-A206-249F7848213E}" type="datetime1">
              <a:rPr lang="en-US" smtClean="0"/>
              <a:t>3/12/2019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A5120412-DF17-4430-AC9D-F68CD889FB9D}" type="datetime1">
              <a:rPr lang="en-US" smtClean="0"/>
              <a:t>3/12/2019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D28E9B7D-783B-416C-8658-A1596C44C3D0}" type="datetime1">
              <a:rPr lang="en-US" smtClean="0"/>
              <a:t>3/12/2019</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48" t="711" r="-641" b="34"/>
          <a:stretch/>
        </p:blipFill>
        <p:spPr>
          <a:xfrm>
            <a:off x="-1588" y="0"/>
            <a:ext cx="12252960" cy="6858000"/>
          </a:xfrm>
          <a:prstGeom prst="rect">
            <a:avLst/>
          </a:prstGeom>
        </p:spPr>
      </p:pic>
      <p:sp>
        <p:nvSpPr>
          <p:cNvPr id="11" name="Text Box 3"/>
          <p:cNvSpPr txBox="1">
            <a:spLocks noChangeArrowheads="1"/>
          </p:cNvSpPr>
          <p:nvPr/>
        </p:nvSpPr>
        <p:spPr bwMode="auto">
          <a:xfrm>
            <a:off x="1979612" y="996950"/>
            <a:ext cx="9829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8000" b="1" baseline="30000" dirty="0" smtClean="0">
                <a:ln w="12700">
                  <a:noFill/>
                </a:ln>
                <a:solidFill>
                  <a:schemeClr val="bg1"/>
                </a:solidFill>
                <a:latin typeface="Century Schoolbook" panose="02040604050505020304" pitchFamily="18" charset="0"/>
              </a:rPr>
              <a:t>Dead </a:t>
            </a:r>
            <a:r>
              <a:rPr lang="en-US" sz="8000" b="1" baseline="30000" dirty="0">
                <a:ln w="12700">
                  <a:noFill/>
                </a:ln>
                <a:solidFill>
                  <a:schemeClr val="bg1"/>
                </a:solidFill>
                <a:latin typeface="Century Schoolbook" panose="02040604050505020304" pitchFamily="18" charset="0"/>
              </a:rPr>
              <a:t>Fish in Bear </a:t>
            </a:r>
            <a:r>
              <a:rPr lang="en-US" sz="8000" b="1" baseline="30000" dirty="0" smtClean="0">
                <a:ln w="12700">
                  <a:noFill/>
                </a:ln>
                <a:solidFill>
                  <a:schemeClr val="bg1"/>
                </a:solidFill>
                <a:latin typeface="Century Schoolbook" panose="02040604050505020304" pitchFamily="18" charset="0"/>
              </a:rPr>
              <a:t>Pond:</a:t>
            </a:r>
            <a:endParaRPr lang="en-US" sz="8000" b="1" dirty="0">
              <a:ln w="12700">
                <a:noFill/>
              </a:ln>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817812" y="5124271"/>
            <a:ext cx="8382000" cy="1200329"/>
          </a:xfrm>
          <a:prstGeom prst="rect">
            <a:avLst/>
          </a:prstGeom>
        </p:spPr>
        <p:txBody>
          <a:bodyPr wrap="square">
            <a:spAutoFit/>
          </a:bodyPr>
          <a:lstStyle/>
          <a:p>
            <a:r>
              <a:rPr lang="en-US" b="1" dirty="0" smtClean="0">
                <a:ln w="3175">
                  <a:noFill/>
                </a:ln>
                <a:latin typeface="Monotype Corsiva" panose="03010101010201010101" pitchFamily="66" charset="0"/>
                <a:ea typeface="Calibri" panose="020F0502020204030204" pitchFamily="34" charset="0"/>
                <a:cs typeface="Calibri" panose="020F0502020204030204" pitchFamily="34" charset="0"/>
              </a:rPr>
              <a:t>by</a:t>
            </a:r>
          </a:p>
          <a:p>
            <a:pPr>
              <a:spcAft>
                <a:spcPts val="1000"/>
              </a:spcAft>
            </a:pPr>
            <a: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t>Krista E. </a:t>
            </a:r>
            <a:r>
              <a:rPr lang="en-US" b="1" dirty="0" err="1" smtClean="0">
                <a:ln w="3175">
                  <a:noFill/>
                </a:ln>
                <a:latin typeface="Century Schoolbook" panose="02040604050505020304" pitchFamily="18" charset="0"/>
                <a:ea typeface="Calibri" panose="020F0502020204030204" pitchFamily="34" charset="0"/>
                <a:cs typeface="Calibri" panose="020F0502020204030204" pitchFamily="34" charset="0"/>
              </a:rPr>
              <a:t>Slemmons</a:t>
            </a:r>
            <a: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t> </a:t>
            </a:r>
            <a:b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br>
            <a: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t>Department of Biology</a:t>
            </a:r>
            <a:b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br>
            <a:r>
              <a:rPr lang="en-US" b="1" dirty="0" smtClean="0">
                <a:ln w="3175">
                  <a:noFill/>
                </a:ln>
                <a:latin typeface="Century Schoolbook" panose="02040604050505020304" pitchFamily="18" charset="0"/>
                <a:ea typeface="Calibri" panose="020F0502020204030204" pitchFamily="34" charset="0"/>
                <a:cs typeface="Calibri" panose="020F0502020204030204" pitchFamily="34" charset="0"/>
              </a:rPr>
              <a:t>University of Wisconsin—Stevens Point</a:t>
            </a:r>
            <a:endParaRPr lang="en-US" b="1" dirty="0">
              <a:ln w="3175">
                <a:noFill/>
              </a:ln>
              <a:latin typeface="Century Schoolbook" panose="02040604050505020304" pitchFamily="18" charset="0"/>
              <a:ea typeface="Calibri" panose="020F0502020204030204" pitchFamily="34" charset="0"/>
              <a:cs typeface="Calibri" panose="020F0502020204030204" pitchFamily="34" charset="0"/>
            </a:endParaRPr>
          </a:p>
        </p:txBody>
      </p:sp>
      <p:sp>
        <p:nvSpPr>
          <p:cNvPr id="6" name="Rectangle 10"/>
          <p:cNvSpPr>
            <a:spLocks noChangeArrowheads="1"/>
          </p:cNvSpPr>
          <p:nvPr/>
        </p:nvSpPr>
        <p:spPr bwMode="auto">
          <a:xfrm>
            <a:off x="925389" y="301625"/>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kern="0" dirty="0" smtClean="0">
                <a:solidFill>
                  <a:schemeClr val="tx2">
                    <a:lumMod val="25000"/>
                  </a:schemeClr>
                </a:solidFill>
                <a:latin typeface="Calibri" pitchFamily="34" charset="0"/>
                <a:cs typeface="Calibri" pitchFamily="34" charset="0"/>
                <a:sym typeface="Arial"/>
              </a:rPr>
              <a:t>NATIONAL CENTER FOR CASE STUDY TEACHING IN SCIENCE</a:t>
            </a:r>
            <a:endParaRPr lang="en-US" altLang="en-US" sz="1400" b="1" kern="0" dirty="0">
              <a:solidFill>
                <a:schemeClr val="tx2">
                  <a:lumMod val="25000"/>
                </a:schemeClr>
              </a:solidFill>
              <a:latin typeface="Palatino Linotype" pitchFamily="18" charset="0"/>
              <a:cs typeface="Calibri" pitchFamily="34" charset="0"/>
              <a:sym typeface="Arial"/>
            </a:endParaRPr>
          </a:p>
        </p:txBody>
      </p:sp>
      <p:sp>
        <p:nvSpPr>
          <p:cNvPr id="7" name="Title 1"/>
          <p:cNvSpPr txBox="1">
            <a:spLocks/>
          </p:cNvSpPr>
          <p:nvPr/>
        </p:nvSpPr>
        <p:spPr bwMode="auto">
          <a:xfrm>
            <a:off x="1446212" y="53340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i="1" kern="0" dirty="0" smtClean="0">
                <a:solidFill>
                  <a:schemeClr val="tx2">
                    <a:lumMod val="25000"/>
                  </a:schemeClr>
                </a:solidFill>
                <a:latin typeface="Calibri" pitchFamily="34" charset="0"/>
                <a:cs typeface="Arial"/>
                <a:sym typeface="Arial"/>
              </a:rPr>
              <a:t>A Presentation to Accompany the Case Study:</a:t>
            </a:r>
            <a:endParaRPr lang="en-US" altLang="en-US" i="1" kern="0" dirty="0">
              <a:solidFill>
                <a:schemeClr val="tx2">
                  <a:lumMod val="25000"/>
                </a:schemeClr>
              </a:solidFill>
              <a:latin typeface="Calibri" pitchFamily="34" charset="0"/>
              <a:cs typeface="Arial"/>
              <a:sym typeface="Arial"/>
            </a:endParaRPr>
          </a:p>
        </p:txBody>
      </p:sp>
      <p:sp>
        <p:nvSpPr>
          <p:cNvPr id="4" name="Rectangle 3"/>
          <p:cNvSpPr/>
          <p:nvPr/>
        </p:nvSpPr>
        <p:spPr>
          <a:xfrm>
            <a:off x="2741612" y="1819870"/>
            <a:ext cx="9067800" cy="923330"/>
          </a:xfrm>
          <a:prstGeom prst="rect">
            <a:avLst/>
          </a:prstGeom>
        </p:spPr>
        <p:txBody>
          <a:bodyPr wrap="square">
            <a:spAutoFit/>
          </a:bodyPr>
          <a:lstStyle/>
          <a:p>
            <a:r>
              <a:rPr lang="en-US" sz="5400" b="1" baseline="30000" dirty="0">
                <a:ln w="12700">
                  <a:noFill/>
                </a:ln>
                <a:solidFill>
                  <a:schemeClr val="bg1"/>
                </a:solidFill>
                <a:latin typeface="Century Schoolbook" panose="02040604050505020304" pitchFamily="18" charset="0"/>
              </a:rPr>
              <a:t>Paleoecology and Clues at the Core</a:t>
            </a:r>
            <a:r>
              <a:rPr lang="en-US" sz="5400" b="1" dirty="0">
                <a:ln w="12700">
                  <a:noFill/>
                </a:ln>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6234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1" y="37531"/>
            <a:ext cx="2743201" cy="5753669"/>
          </a:xfrm>
        </p:spPr>
        <p:txBody>
          <a:bodyPr>
            <a:normAutofit/>
          </a:bodyPr>
          <a:lstStyle/>
          <a:p>
            <a:r>
              <a:rPr lang="en-US" sz="3800" dirty="0" smtClean="0">
                <a:latin typeface="Century Schoolbook" panose="02040604050505020304" pitchFamily="18" charset="0"/>
              </a:rPr>
              <a:t>Kristin and Ivan visited Dr. Karrie Simons at the University of Maine</a:t>
            </a:r>
            <a:endParaRPr lang="en-US" sz="3800" dirty="0">
              <a:latin typeface="Century Schoolbook" panose="020406040505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412" y="381000"/>
            <a:ext cx="7924800" cy="5943600"/>
          </a:xfrm>
          <a:prstGeom prst="rect">
            <a:avLst/>
          </a:prstGeom>
        </p:spPr>
      </p:pic>
      <p:sp>
        <p:nvSpPr>
          <p:cNvPr id="5" name="Slide Number Placeholder 2"/>
          <p:cNvSpPr txBox="1">
            <a:spLocks/>
          </p:cNvSpPr>
          <p:nvPr/>
        </p:nvSpPr>
        <p:spPr>
          <a:xfrm>
            <a:off x="11657012" y="6520626"/>
            <a:ext cx="470852" cy="2762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z="1100">
                <a:solidFill>
                  <a:schemeClr val="tx1">
                    <a:tint val="75000"/>
                  </a:schemeClr>
                </a:solidFill>
              </a:rPr>
              <a:pPr/>
              <a:t>10</a:t>
            </a:fld>
            <a:endParaRPr lang="en-US" sz="1100" dirty="0">
              <a:solidFill>
                <a:schemeClr val="tx1">
                  <a:tint val="75000"/>
                </a:schemeClr>
              </a:solidFill>
            </a:endParaRPr>
          </a:p>
        </p:txBody>
      </p:sp>
    </p:spTree>
    <p:extLst>
      <p:ext uri="{BB962C8B-B14F-4D97-AF65-F5344CB8AC3E}">
        <p14:creationId xmlns:p14="http://schemas.microsoft.com/office/powerpoint/2010/main" val="257439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noteboo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52400"/>
            <a:ext cx="10287000" cy="6569721"/>
          </a:xfrm>
          <a:prstGeom prst="rect">
            <a:avLst/>
          </a:prstGeom>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a:xfrm>
            <a:off x="1217612" y="328321"/>
            <a:ext cx="6695156" cy="802105"/>
          </a:xfrm>
        </p:spPr>
        <p:txBody>
          <a:bodyPr>
            <a:normAutofit/>
          </a:bodyPr>
          <a:lstStyle/>
          <a:p>
            <a:r>
              <a:rPr lang="en-US" sz="3000" b="1" u="sng" dirty="0" smtClean="0">
                <a:solidFill>
                  <a:schemeClr val="bg1"/>
                </a:solidFill>
                <a:latin typeface="Century Schoolbook" panose="02040604050505020304" pitchFamily="18" charset="0"/>
              </a:rPr>
              <a:t>Question #4 What is acid </a:t>
            </a:r>
            <a:r>
              <a:rPr lang="en-US" sz="3000" b="1" u="sng" dirty="0">
                <a:solidFill>
                  <a:schemeClr val="bg1"/>
                </a:solidFill>
                <a:latin typeface="Century Schoolbook" panose="02040604050505020304" pitchFamily="18" charset="0"/>
              </a:rPr>
              <a:t>r</a:t>
            </a:r>
            <a:r>
              <a:rPr lang="en-US" sz="3000" b="1" u="sng" dirty="0" smtClean="0">
                <a:solidFill>
                  <a:schemeClr val="bg1"/>
                </a:solidFill>
                <a:latin typeface="Century Schoolbook" panose="02040604050505020304" pitchFamily="18" charset="0"/>
              </a:rPr>
              <a:t>ain?</a:t>
            </a:r>
            <a:endParaRPr lang="en-US" sz="3000" b="1" u="sng" dirty="0">
              <a:solidFill>
                <a:schemeClr val="bg1"/>
              </a:solidFill>
              <a:latin typeface="Century Schoolbook" panose="02040604050505020304" pitchFamily="18" charset="0"/>
            </a:endParaRPr>
          </a:p>
        </p:txBody>
      </p:sp>
      <p:sp>
        <p:nvSpPr>
          <p:cNvPr id="4" name="Content Placeholder 3"/>
          <p:cNvSpPr>
            <a:spLocks noGrp="1"/>
          </p:cNvSpPr>
          <p:nvPr>
            <p:ph idx="1"/>
          </p:nvPr>
        </p:nvSpPr>
        <p:spPr>
          <a:xfrm>
            <a:off x="1370012" y="1468411"/>
            <a:ext cx="3811588" cy="4716141"/>
          </a:xfrm>
        </p:spPr>
        <p:txBody>
          <a:bodyPr>
            <a:noAutofit/>
          </a:bodyPr>
          <a:lstStyle/>
          <a:p>
            <a:r>
              <a:rPr lang="en-US" b="1" dirty="0" smtClean="0">
                <a:solidFill>
                  <a:schemeClr val="bg1"/>
                </a:solidFill>
                <a:latin typeface="Century Schoolbook" panose="02040604050505020304" pitchFamily="18" charset="0"/>
              </a:rPr>
              <a:t>Any acidic form of precipitation </a:t>
            </a:r>
          </a:p>
          <a:p>
            <a:r>
              <a:rPr lang="en-US" b="1" dirty="0" smtClean="0">
                <a:solidFill>
                  <a:schemeClr val="bg1"/>
                </a:solidFill>
                <a:latin typeface="Century Schoolbook" panose="02040604050505020304" pitchFamily="18" charset="0"/>
              </a:rPr>
              <a:t>Sulfuric acid or nitric acid</a:t>
            </a:r>
          </a:p>
          <a:p>
            <a:pPr lvl="1"/>
            <a:r>
              <a:rPr lang="en-US" sz="2400" b="1" dirty="0" smtClean="0">
                <a:solidFill>
                  <a:schemeClr val="bg1"/>
                </a:solidFill>
                <a:latin typeface="Century Schoolbook" panose="02040604050505020304" pitchFamily="18" charset="0"/>
              </a:rPr>
              <a:t>Wet and dry forms:</a:t>
            </a:r>
          </a:p>
          <a:p>
            <a:pPr lvl="2"/>
            <a:r>
              <a:rPr lang="en-US" sz="2400" b="1" dirty="0" smtClean="0">
                <a:solidFill>
                  <a:schemeClr val="bg1"/>
                </a:solidFill>
                <a:latin typeface="Century Schoolbook" panose="02040604050505020304" pitchFamily="18" charset="0"/>
              </a:rPr>
              <a:t>Rain</a:t>
            </a:r>
          </a:p>
          <a:p>
            <a:pPr lvl="2"/>
            <a:r>
              <a:rPr lang="en-US" sz="2400" b="1" dirty="0" smtClean="0">
                <a:solidFill>
                  <a:schemeClr val="bg1"/>
                </a:solidFill>
                <a:latin typeface="Century Schoolbook" panose="02040604050505020304" pitchFamily="18" charset="0"/>
              </a:rPr>
              <a:t>Snow</a:t>
            </a:r>
          </a:p>
          <a:p>
            <a:pPr lvl="2"/>
            <a:r>
              <a:rPr lang="en-US" sz="2400" b="1" dirty="0" smtClean="0">
                <a:solidFill>
                  <a:schemeClr val="bg1"/>
                </a:solidFill>
                <a:latin typeface="Century Schoolbook" panose="02040604050505020304" pitchFamily="18" charset="0"/>
              </a:rPr>
              <a:t>Fog </a:t>
            </a:r>
          </a:p>
          <a:p>
            <a:pPr lvl="2"/>
            <a:r>
              <a:rPr lang="en-US" sz="2400" b="1" dirty="0" smtClean="0">
                <a:solidFill>
                  <a:schemeClr val="bg1"/>
                </a:solidFill>
                <a:latin typeface="Century Schoolbook" panose="02040604050505020304" pitchFamily="18" charset="0"/>
              </a:rPr>
              <a:t>Hail</a:t>
            </a:r>
          </a:p>
          <a:p>
            <a:pPr lvl="2"/>
            <a:r>
              <a:rPr lang="en-US" sz="2400" b="1" dirty="0" smtClean="0">
                <a:solidFill>
                  <a:schemeClr val="bg1"/>
                </a:solidFill>
                <a:latin typeface="Century Schoolbook" panose="02040604050505020304" pitchFamily="18" charset="0"/>
              </a:rPr>
              <a:t>Dust</a:t>
            </a:r>
          </a:p>
          <a:p>
            <a:pPr lvl="1"/>
            <a:r>
              <a:rPr lang="en-US" sz="2400" b="1" dirty="0" smtClean="0">
                <a:solidFill>
                  <a:schemeClr val="bg1"/>
                </a:solidFill>
                <a:latin typeface="Century Schoolbook" panose="02040604050505020304" pitchFamily="18" charset="0"/>
              </a:rPr>
              <a:t>Has a pH less than 5.6</a:t>
            </a:r>
            <a:endParaRPr lang="en-US" sz="2400" b="1" dirty="0">
              <a:solidFill>
                <a:schemeClr val="bg1"/>
              </a:solidFill>
              <a:latin typeface="Century Schoolbook" panose="02040604050505020304" pitchFamily="18" charset="0"/>
            </a:endParaRPr>
          </a:p>
        </p:txBody>
      </p:sp>
      <p:pic>
        <p:nvPicPr>
          <p:cNvPr id="3078" name="Picture 6" descr="Related image"/>
          <p:cNvPicPr>
            <a:picLocks noChangeAspect="1" noChangeArrowheads="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4722811" y="1215989"/>
            <a:ext cx="6190513" cy="43285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42412" y="5290205"/>
            <a:ext cx="1905000" cy="254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bg1"/>
                </a:solidFill>
              </a:rPr>
              <a:t>Siyavula</a:t>
            </a:r>
            <a:r>
              <a:rPr lang="en-US" sz="1200" dirty="0" smtClean="0">
                <a:solidFill>
                  <a:schemeClr val="bg1"/>
                </a:solidFill>
              </a:rPr>
              <a:t> Education</a:t>
            </a:r>
            <a:endParaRPr lang="en-US" sz="1200" dirty="0">
              <a:solidFill>
                <a:schemeClr val="bg1"/>
              </a:solidFill>
            </a:endParaRPr>
          </a:p>
        </p:txBody>
      </p:sp>
      <p:sp>
        <p:nvSpPr>
          <p:cNvPr id="14" name="Title 1"/>
          <p:cNvSpPr txBox="1">
            <a:spLocks/>
          </p:cNvSpPr>
          <p:nvPr/>
        </p:nvSpPr>
        <p:spPr>
          <a:xfrm>
            <a:off x="1370012" y="277006"/>
            <a:ext cx="9227804" cy="533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1500" i="1" dirty="0" smtClean="0">
                <a:solidFill>
                  <a:schemeClr val="bg1"/>
                </a:solidFill>
                <a:latin typeface="Century Schoolbook" panose="02040604050505020304" pitchFamily="18" charset="0"/>
              </a:rPr>
              <a:t>Oct 3</a:t>
            </a:r>
            <a:r>
              <a:rPr lang="en-US" sz="1500" i="1" baseline="30000" dirty="0" smtClean="0">
                <a:solidFill>
                  <a:schemeClr val="bg1"/>
                </a:solidFill>
                <a:latin typeface="Century Schoolbook" panose="02040604050505020304" pitchFamily="18" charset="0"/>
              </a:rPr>
              <a:t>rd</a:t>
            </a:r>
            <a:r>
              <a:rPr lang="en-US" sz="1500" i="1" dirty="0" smtClean="0">
                <a:solidFill>
                  <a:schemeClr val="bg1"/>
                </a:solidFill>
                <a:latin typeface="Century Schoolbook" panose="02040604050505020304" pitchFamily="18" charset="0"/>
              </a:rPr>
              <a:t>: Meeting with Dr. Karrie Simons            University of Maine</a:t>
            </a:r>
            <a:endParaRPr lang="en-US" sz="1500" i="1" dirty="0">
              <a:solidFill>
                <a:schemeClr val="bg1"/>
              </a:solidFill>
              <a:latin typeface="Century Schoolbook" panose="02040604050505020304" pitchFamily="18" charset="0"/>
            </a:endParaRPr>
          </a:p>
        </p:txBody>
      </p:sp>
      <p:sp>
        <p:nvSpPr>
          <p:cNvPr id="2" name="Slide Number Placeholder 1"/>
          <p:cNvSpPr>
            <a:spLocks noGrp="1"/>
          </p:cNvSpPr>
          <p:nvPr>
            <p:ph type="sldNum" sz="quarter" idx="12"/>
          </p:nvPr>
        </p:nvSpPr>
        <p:spPr/>
        <p:txBody>
          <a:bodyPr/>
          <a:lstStyle/>
          <a:p>
            <a:fld id="{2A013F82-EE5E-44EE-A61D-E31C6657F26F}" type="slidenum">
              <a:rPr lang="en-US" smtClean="0"/>
              <a:pPr/>
              <a:t>11</a:t>
            </a:fld>
            <a:endParaRPr lang="en-US"/>
          </a:p>
        </p:txBody>
      </p:sp>
      <p:sp>
        <p:nvSpPr>
          <p:cNvPr id="10" name="Slide Number Placeholder 2"/>
          <p:cNvSpPr txBox="1">
            <a:spLocks/>
          </p:cNvSpPr>
          <p:nvPr/>
        </p:nvSpPr>
        <p:spPr>
          <a:xfrm>
            <a:off x="11204320" y="6553200"/>
            <a:ext cx="838201"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11</a:t>
            </a:fld>
            <a:endParaRPr lang="en-US"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noteboo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52400"/>
            <a:ext cx="10287000" cy="6569721"/>
          </a:xfrm>
          <a:prstGeom prst="rect">
            <a:avLst/>
          </a:prstGeom>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a:xfrm>
            <a:off x="1346784" y="1143000"/>
            <a:ext cx="3811588" cy="802105"/>
          </a:xfrm>
        </p:spPr>
        <p:txBody>
          <a:bodyPr>
            <a:normAutofit fontScale="90000"/>
          </a:bodyPr>
          <a:lstStyle/>
          <a:p>
            <a:r>
              <a:rPr lang="en-US" sz="3000" b="1" u="sng" dirty="0" smtClean="0">
                <a:solidFill>
                  <a:schemeClr val="bg1"/>
                </a:solidFill>
                <a:latin typeface="Century Schoolbook" panose="02040604050505020304" pitchFamily="18" charset="0"/>
              </a:rPr>
              <a:t>Question #5 How is acid rain formed?</a:t>
            </a:r>
            <a:endParaRPr lang="en-US" sz="3000" b="1" u="sng" dirty="0">
              <a:solidFill>
                <a:schemeClr val="bg1"/>
              </a:solidFill>
              <a:latin typeface="Century Schoolbook" panose="02040604050505020304" pitchFamily="18" charset="0"/>
            </a:endParaRPr>
          </a:p>
        </p:txBody>
      </p:sp>
      <p:sp>
        <p:nvSpPr>
          <p:cNvPr id="4" name="Content Placeholder 3"/>
          <p:cNvSpPr>
            <a:spLocks noGrp="1"/>
          </p:cNvSpPr>
          <p:nvPr>
            <p:ph idx="1"/>
          </p:nvPr>
        </p:nvSpPr>
        <p:spPr>
          <a:xfrm>
            <a:off x="1380456" y="2133600"/>
            <a:ext cx="3352799" cy="4716141"/>
          </a:xfrm>
        </p:spPr>
        <p:txBody>
          <a:bodyPr>
            <a:noAutofit/>
          </a:bodyPr>
          <a:lstStyle/>
          <a:p>
            <a:pPr marL="457200" indent="-457200">
              <a:buFont typeface="+mj-lt"/>
              <a:buAutoNum type="arabicParenR"/>
            </a:pPr>
            <a:r>
              <a:rPr lang="en-US" sz="2000" dirty="0">
                <a:solidFill>
                  <a:schemeClr val="bg1"/>
                </a:solidFill>
                <a:latin typeface="Century Schoolbook" panose="02040604050505020304" pitchFamily="18" charset="0"/>
              </a:rPr>
              <a:t>SO₂ and NO₂ released into the </a:t>
            </a:r>
            <a:r>
              <a:rPr lang="en-US" sz="2000" dirty="0" smtClean="0">
                <a:solidFill>
                  <a:schemeClr val="bg1"/>
                </a:solidFill>
                <a:latin typeface="Century Schoolbook" panose="02040604050505020304" pitchFamily="18" charset="0"/>
              </a:rPr>
              <a:t>air</a:t>
            </a:r>
          </a:p>
          <a:p>
            <a:pPr marL="457200" indent="-457200">
              <a:buFont typeface="+mj-lt"/>
              <a:buAutoNum type="arabicParenR"/>
            </a:pPr>
            <a:r>
              <a:rPr lang="en-US" sz="2000" dirty="0" smtClean="0">
                <a:solidFill>
                  <a:schemeClr val="bg1"/>
                </a:solidFill>
                <a:latin typeface="Century Schoolbook" panose="02040604050505020304" pitchFamily="18" charset="0"/>
              </a:rPr>
              <a:t>React </a:t>
            </a:r>
            <a:r>
              <a:rPr lang="en-US" sz="2000" dirty="0">
                <a:solidFill>
                  <a:schemeClr val="bg1"/>
                </a:solidFill>
                <a:latin typeface="Century Schoolbook" panose="02040604050505020304" pitchFamily="18" charset="0"/>
              </a:rPr>
              <a:t>with water, oxygen, and other chemicals to form sulfuric and nitric acids</a:t>
            </a:r>
          </a:p>
          <a:p>
            <a:pPr marL="457200" indent="-457200">
              <a:buFont typeface="+mj-lt"/>
              <a:buAutoNum type="arabicParenR"/>
            </a:pPr>
            <a:r>
              <a:rPr lang="en-US" sz="2000" dirty="0" smtClean="0">
                <a:solidFill>
                  <a:schemeClr val="bg1"/>
                </a:solidFill>
                <a:latin typeface="Century Schoolbook" panose="02040604050505020304" pitchFamily="18" charset="0"/>
              </a:rPr>
              <a:t>Particles </a:t>
            </a:r>
            <a:r>
              <a:rPr lang="en-US" sz="2000" dirty="0">
                <a:solidFill>
                  <a:schemeClr val="bg1"/>
                </a:solidFill>
                <a:latin typeface="Century Schoolbook" panose="02040604050505020304" pitchFamily="18" charset="0"/>
              </a:rPr>
              <a:t>fall to </a:t>
            </a:r>
            <a:r>
              <a:rPr lang="en-US" sz="2000" dirty="0" smtClean="0">
                <a:solidFill>
                  <a:schemeClr val="bg1"/>
                </a:solidFill>
                <a:latin typeface="Century Schoolbook" panose="02040604050505020304" pitchFamily="18" charset="0"/>
              </a:rPr>
              <a:t>Earth in wet or dry deposition</a:t>
            </a:r>
            <a:endParaRPr lang="en-US" sz="2000" dirty="0">
              <a:solidFill>
                <a:schemeClr val="bg1"/>
              </a:solidFill>
              <a:latin typeface="Century Schoolbook" panose="02040604050505020304" pitchFamily="18" charset="0"/>
            </a:endParaRPr>
          </a:p>
          <a:p>
            <a:pPr marL="457200" indent="-457200">
              <a:buFont typeface="+mj-lt"/>
              <a:buAutoNum type="arabicParenR"/>
            </a:pPr>
            <a:r>
              <a:rPr lang="en-US" sz="2000" dirty="0">
                <a:solidFill>
                  <a:schemeClr val="bg1"/>
                </a:solidFill>
                <a:latin typeface="Century Schoolbook" panose="02040604050505020304" pitchFamily="18" charset="0"/>
              </a:rPr>
              <a:t>Harmful effects </a:t>
            </a:r>
            <a:r>
              <a:rPr lang="en-US" sz="2200" dirty="0" smtClean="0">
                <a:solidFill>
                  <a:schemeClr val="bg1"/>
                </a:solidFill>
                <a:latin typeface="Century Schoolbook" panose="02040604050505020304" pitchFamily="18" charset="0"/>
              </a:rPr>
              <a:t>to ecosystems</a:t>
            </a:r>
            <a:endParaRPr lang="en-US" sz="2000" dirty="0">
              <a:solidFill>
                <a:schemeClr val="bg1"/>
              </a:solidFill>
              <a:latin typeface="Century Schoolbook" panose="02040604050505020304" pitchFamily="18" charset="0"/>
            </a:endParaRPr>
          </a:p>
        </p:txBody>
      </p:sp>
      <p:pic>
        <p:nvPicPr>
          <p:cNvPr id="3078" name="Picture 6" descr="Related image"/>
          <p:cNvPicPr>
            <a:picLocks noChangeAspect="1" noChangeArrowheads="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4722811" y="1215989"/>
            <a:ext cx="6190513" cy="43285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42412" y="5290205"/>
            <a:ext cx="1905000" cy="254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bg1"/>
                </a:solidFill>
              </a:rPr>
              <a:t>Siyavula</a:t>
            </a:r>
            <a:r>
              <a:rPr lang="en-US" sz="1200" dirty="0" smtClean="0">
                <a:solidFill>
                  <a:schemeClr val="bg1"/>
                </a:solidFill>
              </a:rPr>
              <a:t> Education</a:t>
            </a:r>
            <a:endParaRPr lang="en-US" sz="1200" dirty="0">
              <a:solidFill>
                <a:schemeClr val="bg1"/>
              </a:solidFill>
            </a:endParaRPr>
          </a:p>
        </p:txBody>
      </p:sp>
      <p:sp>
        <p:nvSpPr>
          <p:cNvPr id="8" name="Title 1"/>
          <p:cNvSpPr txBox="1">
            <a:spLocks/>
          </p:cNvSpPr>
          <p:nvPr/>
        </p:nvSpPr>
        <p:spPr>
          <a:xfrm>
            <a:off x="1370012" y="277006"/>
            <a:ext cx="9227804" cy="533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1500" i="1" dirty="0" smtClean="0">
                <a:solidFill>
                  <a:schemeClr val="bg1"/>
                </a:solidFill>
                <a:latin typeface="Century Schoolbook" panose="02040604050505020304" pitchFamily="18" charset="0"/>
              </a:rPr>
              <a:t>Oct 3</a:t>
            </a:r>
            <a:r>
              <a:rPr lang="en-US" sz="1500" i="1" baseline="30000" dirty="0" smtClean="0">
                <a:solidFill>
                  <a:schemeClr val="bg1"/>
                </a:solidFill>
                <a:latin typeface="Century Schoolbook" panose="02040604050505020304" pitchFamily="18" charset="0"/>
              </a:rPr>
              <a:t>rd</a:t>
            </a:r>
            <a:r>
              <a:rPr lang="en-US" sz="1500" i="1" dirty="0" smtClean="0">
                <a:solidFill>
                  <a:schemeClr val="bg1"/>
                </a:solidFill>
                <a:latin typeface="Century Schoolbook" panose="02040604050505020304" pitchFamily="18" charset="0"/>
              </a:rPr>
              <a:t>: Meeting with Dr. Karrie Simons            University of Maine</a:t>
            </a:r>
            <a:endParaRPr lang="en-US" sz="1500" i="1" dirty="0">
              <a:solidFill>
                <a:schemeClr val="bg1"/>
              </a:solidFill>
              <a:latin typeface="Century Schoolbook" panose="02040604050505020304" pitchFamily="18" charset="0"/>
            </a:endParaRPr>
          </a:p>
        </p:txBody>
      </p:sp>
      <p:sp>
        <p:nvSpPr>
          <p:cNvPr id="10" name="Slide Number Placeholder 2"/>
          <p:cNvSpPr txBox="1">
            <a:spLocks/>
          </p:cNvSpPr>
          <p:nvPr/>
        </p:nvSpPr>
        <p:spPr>
          <a:xfrm>
            <a:off x="11341400" y="6541008"/>
            <a:ext cx="838201"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12</a:t>
            </a:fld>
            <a:endParaRPr lang="en-US" dirty="0"/>
          </a:p>
        </p:txBody>
      </p:sp>
    </p:spTree>
    <p:extLst>
      <p:ext uri="{BB962C8B-B14F-4D97-AF65-F5344CB8AC3E}">
        <p14:creationId xmlns:p14="http://schemas.microsoft.com/office/powerpoint/2010/main" val="128499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noteboo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52400"/>
            <a:ext cx="10287000" cy="6569721"/>
          </a:xfrm>
          <a:prstGeom prst="rect">
            <a:avLst/>
          </a:prstGeom>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370012" y="277006"/>
            <a:ext cx="9227804" cy="533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1500" i="1" dirty="0" smtClean="0">
                <a:solidFill>
                  <a:schemeClr val="bg1"/>
                </a:solidFill>
                <a:latin typeface="Century Schoolbook" panose="02040604050505020304" pitchFamily="18" charset="0"/>
              </a:rPr>
              <a:t>Oct 3</a:t>
            </a:r>
            <a:r>
              <a:rPr lang="en-US" sz="1500" i="1" baseline="30000" dirty="0" smtClean="0">
                <a:solidFill>
                  <a:schemeClr val="bg1"/>
                </a:solidFill>
                <a:latin typeface="Century Schoolbook" panose="02040604050505020304" pitchFamily="18" charset="0"/>
              </a:rPr>
              <a:t>rd</a:t>
            </a:r>
            <a:r>
              <a:rPr lang="en-US" sz="1500" i="1" dirty="0" smtClean="0">
                <a:solidFill>
                  <a:schemeClr val="bg1"/>
                </a:solidFill>
                <a:latin typeface="Century Schoolbook" panose="02040604050505020304" pitchFamily="18" charset="0"/>
              </a:rPr>
              <a:t>: Meeting with Dr. Karrie Simons            University of Maine</a:t>
            </a:r>
            <a:endParaRPr lang="en-US" sz="1500" i="1" dirty="0">
              <a:solidFill>
                <a:schemeClr val="bg1"/>
              </a:solidFill>
              <a:latin typeface="Century Schoolbook" panose="02040604050505020304" pitchFamily="18" charset="0"/>
            </a:endParaRPr>
          </a:p>
        </p:txBody>
      </p:sp>
      <p:sp>
        <p:nvSpPr>
          <p:cNvPr id="2" name="Title 1"/>
          <p:cNvSpPr>
            <a:spLocks noGrp="1"/>
          </p:cNvSpPr>
          <p:nvPr>
            <p:ph type="title"/>
          </p:nvPr>
        </p:nvSpPr>
        <p:spPr>
          <a:xfrm>
            <a:off x="1107114" y="-336744"/>
            <a:ext cx="9753600" cy="1656347"/>
          </a:xfrm>
        </p:spPr>
        <p:txBody>
          <a:bodyPr>
            <a:normAutofit/>
          </a:bodyPr>
          <a:lstStyle/>
          <a:p>
            <a:r>
              <a:rPr lang="en-US" sz="3000" u="sng" dirty="0" smtClean="0">
                <a:solidFill>
                  <a:schemeClr val="bg1"/>
                </a:solidFill>
                <a:latin typeface="Century Schoolbook" panose="02040604050505020304" pitchFamily="18" charset="0"/>
              </a:rPr>
              <a:t>Chemical reactions            forming Acid Rain</a:t>
            </a:r>
            <a:endParaRPr lang="en-US" sz="3000" u="sng" dirty="0">
              <a:solidFill>
                <a:schemeClr val="bg1"/>
              </a:solidFill>
              <a:latin typeface="Century Schoolbook" panose="02040604050505020304" pitchFamily="18" charset="0"/>
            </a:endParaRPr>
          </a:p>
        </p:txBody>
      </p:sp>
      <p:sp>
        <p:nvSpPr>
          <p:cNvPr id="3" name="Content Placeholder 2"/>
          <p:cNvSpPr>
            <a:spLocks noGrp="1"/>
          </p:cNvSpPr>
          <p:nvPr>
            <p:ph idx="1"/>
          </p:nvPr>
        </p:nvSpPr>
        <p:spPr>
          <a:xfrm>
            <a:off x="1107114" y="1828800"/>
            <a:ext cx="9102098" cy="4114801"/>
          </a:xfrm>
        </p:spPr>
        <p:txBody>
          <a:bodyPr>
            <a:normAutofit/>
          </a:bodyPr>
          <a:lstStyle/>
          <a:p>
            <a:pPr marL="231775" lvl="1" indent="0">
              <a:buNone/>
            </a:pPr>
            <a:r>
              <a:rPr lang="en-US" sz="3000" dirty="0" smtClean="0">
                <a:solidFill>
                  <a:schemeClr val="bg1"/>
                </a:solidFill>
                <a:latin typeface="Century Schoolbook" panose="02040604050505020304" pitchFamily="18" charset="0"/>
              </a:rPr>
              <a:t>Equation 1:  </a:t>
            </a:r>
            <a:r>
              <a:rPr lang="pt-BR" sz="3000" dirty="0" smtClean="0">
                <a:solidFill>
                  <a:schemeClr val="bg1"/>
                </a:solidFill>
                <a:latin typeface="Century Schoolbook" panose="02040604050505020304" pitchFamily="18" charset="0"/>
              </a:rPr>
              <a:t>CO</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 (g) + H</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O (l)   →  H</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CO</a:t>
            </a:r>
            <a:r>
              <a:rPr lang="pt-BR" sz="3000" baseline="-25000" dirty="0" smtClean="0">
                <a:solidFill>
                  <a:schemeClr val="bg1"/>
                </a:solidFill>
                <a:latin typeface="Century Schoolbook" panose="02040604050505020304" pitchFamily="18" charset="0"/>
              </a:rPr>
              <a:t>3</a:t>
            </a:r>
            <a:r>
              <a:rPr lang="pt-BR" sz="3000" dirty="0" smtClean="0">
                <a:solidFill>
                  <a:schemeClr val="bg1"/>
                </a:solidFill>
                <a:latin typeface="Century Schoolbook" panose="02040604050505020304" pitchFamily="18" charset="0"/>
              </a:rPr>
              <a:t> (aq) </a:t>
            </a:r>
          </a:p>
          <a:p>
            <a:pPr marL="231775" lvl="1" indent="0">
              <a:buNone/>
            </a:pPr>
            <a:endParaRPr lang="pt-BR" sz="3000" dirty="0" smtClean="0">
              <a:solidFill>
                <a:schemeClr val="bg1"/>
              </a:solidFill>
              <a:latin typeface="Century Schoolbook" panose="02040604050505020304" pitchFamily="18" charset="0"/>
            </a:endParaRPr>
          </a:p>
          <a:p>
            <a:pPr marL="231775" lvl="1" indent="0">
              <a:buNone/>
            </a:pPr>
            <a:r>
              <a:rPr lang="pt-BR" sz="3000" dirty="0" smtClean="0">
                <a:solidFill>
                  <a:schemeClr val="bg1"/>
                </a:solidFill>
                <a:latin typeface="Century Schoolbook" panose="02040604050505020304" pitchFamily="18" charset="0"/>
              </a:rPr>
              <a:t>Equation 2: H</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CO</a:t>
            </a:r>
            <a:r>
              <a:rPr lang="pt-BR" sz="3000" baseline="-25000" dirty="0" smtClean="0">
                <a:solidFill>
                  <a:schemeClr val="bg1"/>
                </a:solidFill>
                <a:latin typeface="Century Schoolbook" panose="02040604050505020304" pitchFamily="18" charset="0"/>
              </a:rPr>
              <a:t>3</a:t>
            </a:r>
            <a:r>
              <a:rPr lang="pt-BR" sz="3000" dirty="0" smtClean="0">
                <a:solidFill>
                  <a:schemeClr val="bg1"/>
                </a:solidFill>
                <a:latin typeface="Century Schoolbook" panose="02040604050505020304" pitchFamily="18" charset="0"/>
              </a:rPr>
              <a:t> (aq) </a:t>
            </a:r>
            <a:r>
              <a:rPr lang="pt-BR" sz="3000" dirty="0">
                <a:solidFill>
                  <a:schemeClr val="bg1"/>
                </a:solidFill>
                <a:latin typeface="Century Schoolbook" panose="02040604050505020304" pitchFamily="18" charset="0"/>
              </a:rPr>
              <a:t>→  </a:t>
            </a:r>
            <a:r>
              <a:rPr lang="pt-BR" sz="3000" dirty="0" smtClean="0">
                <a:solidFill>
                  <a:schemeClr val="bg1"/>
                </a:solidFill>
                <a:latin typeface="Century Schoolbook" panose="02040604050505020304" pitchFamily="18" charset="0"/>
              </a:rPr>
              <a:t>H </a:t>
            </a:r>
            <a:r>
              <a:rPr lang="pt-BR" sz="3000" baseline="30000" dirty="0" smtClean="0">
                <a:solidFill>
                  <a:schemeClr val="bg1"/>
                </a:solidFill>
                <a:latin typeface="Century Schoolbook" panose="02040604050505020304" pitchFamily="18" charset="0"/>
              </a:rPr>
              <a:t>+</a:t>
            </a:r>
            <a:r>
              <a:rPr lang="pt-BR" sz="3000" dirty="0" smtClean="0">
                <a:solidFill>
                  <a:schemeClr val="bg1"/>
                </a:solidFill>
                <a:latin typeface="Century Schoolbook" panose="02040604050505020304" pitchFamily="18" charset="0"/>
              </a:rPr>
              <a:t> (aq) + HCO</a:t>
            </a:r>
            <a:r>
              <a:rPr lang="pt-BR" sz="3000" baseline="-25000" dirty="0" smtClean="0">
                <a:solidFill>
                  <a:schemeClr val="bg1"/>
                </a:solidFill>
                <a:latin typeface="Century Schoolbook" panose="02040604050505020304" pitchFamily="18" charset="0"/>
              </a:rPr>
              <a:t>3</a:t>
            </a:r>
            <a:r>
              <a:rPr lang="pt-BR" sz="3000" baseline="30000" dirty="0" smtClean="0">
                <a:solidFill>
                  <a:schemeClr val="bg1"/>
                </a:solidFill>
                <a:latin typeface="Century Schoolbook" panose="02040604050505020304" pitchFamily="18" charset="0"/>
              </a:rPr>
              <a:t>-</a:t>
            </a:r>
            <a:r>
              <a:rPr lang="pt-BR" sz="3000" dirty="0" smtClean="0">
                <a:solidFill>
                  <a:schemeClr val="bg1"/>
                </a:solidFill>
                <a:latin typeface="Century Schoolbook" panose="02040604050505020304" pitchFamily="18" charset="0"/>
              </a:rPr>
              <a:t> (aq)</a:t>
            </a:r>
          </a:p>
          <a:p>
            <a:pPr marL="231775" lvl="1" indent="0">
              <a:buNone/>
            </a:pPr>
            <a:endParaRPr lang="pt-BR" sz="3000" dirty="0" smtClean="0">
              <a:solidFill>
                <a:schemeClr val="bg1"/>
              </a:solidFill>
              <a:latin typeface="Century Schoolbook" panose="02040604050505020304" pitchFamily="18" charset="0"/>
            </a:endParaRPr>
          </a:p>
          <a:p>
            <a:pPr marL="231775" lvl="1" indent="0">
              <a:buNone/>
            </a:pPr>
            <a:r>
              <a:rPr lang="pt-BR" sz="3000" dirty="0" smtClean="0">
                <a:solidFill>
                  <a:schemeClr val="bg1"/>
                </a:solidFill>
                <a:latin typeface="Century Schoolbook" panose="02040604050505020304" pitchFamily="18" charset="0"/>
              </a:rPr>
              <a:t>Equation 3: N</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 (g) + O</a:t>
            </a:r>
            <a:r>
              <a:rPr lang="pt-BR" sz="3000" baseline="-25000" dirty="0" smtClean="0">
                <a:solidFill>
                  <a:schemeClr val="bg1"/>
                </a:solidFill>
                <a:latin typeface="Century Schoolbook" panose="02040604050505020304" pitchFamily="18" charset="0"/>
              </a:rPr>
              <a:t>2</a:t>
            </a:r>
            <a:r>
              <a:rPr lang="pt-BR" sz="3000" dirty="0" smtClean="0">
                <a:solidFill>
                  <a:schemeClr val="bg1"/>
                </a:solidFill>
                <a:latin typeface="Century Schoolbook" panose="02040604050505020304" pitchFamily="18" charset="0"/>
              </a:rPr>
              <a:t> (g) </a:t>
            </a:r>
            <a:r>
              <a:rPr lang="pt-BR" sz="3000" dirty="0">
                <a:solidFill>
                  <a:schemeClr val="bg1"/>
                </a:solidFill>
                <a:latin typeface="Century Schoolbook" panose="02040604050505020304" pitchFamily="18" charset="0"/>
              </a:rPr>
              <a:t>→    </a:t>
            </a:r>
            <a:r>
              <a:rPr lang="pt-BR" sz="3000" dirty="0" smtClean="0">
                <a:solidFill>
                  <a:schemeClr val="bg1"/>
                </a:solidFill>
                <a:latin typeface="Century Schoolbook" panose="02040604050505020304" pitchFamily="18" charset="0"/>
              </a:rPr>
              <a:t>2NO (g) </a:t>
            </a:r>
            <a:endParaRPr lang="en-US" sz="3000" dirty="0">
              <a:solidFill>
                <a:schemeClr val="bg1"/>
              </a:solidFill>
              <a:latin typeface="Century Schoolbook" panose="02040604050505020304" pitchFamily="18" charset="0"/>
            </a:endParaRPr>
          </a:p>
        </p:txBody>
      </p:sp>
      <p:sp>
        <p:nvSpPr>
          <p:cNvPr id="4" name="Slide Number Placeholder 3"/>
          <p:cNvSpPr>
            <a:spLocks noGrp="1"/>
          </p:cNvSpPr>
          <p:nvPr>
            <p:ph type="sldNum" sz="quarter" idx="12"/>
          </p:nvPr>
        </p:nvSpPr>
        <p:spPr>
          <a:xfrm>
            <a:off x="11231752" y="6445893"/>
            <a:ext cx="838201" cy="276228"/>
          </a:xfrm>
        </p:spPr>
        <p:txBody>
          <a:bodyPr/>
          <a:lstStyle/>
          <a:p>
            <a:fld id="{2A013F82-EE5E-44EE-A61D-E31C6657F26F}"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showing level of acidity that is tolerable to various species of aquatic life"/>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47012" y="0"/>
            <a:ext cx="4312151" cy="6830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777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Century Schoolbook" panose="02040604050505020304" pitchFamily="18" charset="0"/>
              </a:rPr>
              <a:t>Question 6: How does changing the pH of an ecosystem affect aquatic organisms?</a:t>
            </a:r>
            <a:endParaRPr lang="en-US" sz="4000" dirty="0">
              <a:latin typeface="Century Schoolbook" panose="02040604050505020304" pitchFamily="18" charset="0"/>
            </a:endParaRPr>
          </a:p>
        </p:txBody>
      </p:sp>
      <p:sp>
        <p:nvSpPr>
          <p:cNvPr id="3" name="TextBox 2"/>
          <p:cNvSpPr txBox="1"/>
          <p:nvPr/>
        </p:nvSpPr>
        <p:spPr>
          <a:xfrm>
            <a:off x="74612" y="1981200"/>
            <a:ext cx="7697788" cy="4662815"/>
          </a:xfrm>
          <a:prstGeom prst="rect">
            <a:avLst/>
          </a:prstGeom>
          <a:noFill/>
        </p:spPr>
        <p:txBody>
          <a:bodyPr wrap="square" rtlCol="0">
            <a:spAutoFit/>
          </a:bodyPr>
          <a:lstStyle/>
          <a:p>
            <a:pPr marL="285750" indent="-285750">
              <a:buFont typeface="Arial" panose="020B0604020202020204" pitchFamily="34" charset="0"/>
              <a:buChar char="•"/>
            </a:pPr>
            <a:r>
              <a:rPr lang="en-US" sz="2700" dirty="0" smtClean="0">
                <a:latin typeface="Century Schoolbook" panose="02040604050505020304" pitchFamily="18" charset="0"/>
              </a:rPr>
              <a:t>Some plants and animals are sensitive to acidic conditions. There is a critical pH range in which organisms are able to survive. This varies depending on the organism.</a:t>
            </a:r>
          </a:p>
          <a:p>
            <a:pPr marL="285750" indent="-285750">
              <a:buFont typeface="Arial" panose="020B0604020202020204" pitchFamily="34" charset="0"/>
              <a:buChar char="•"/>
            </a:pPr>
            <a:endParaRPr lang="en-US" sz="2700" dirty="0" smtClean="0">
              <a:latin typeface="Century Schoolbook" panose="02040604050505020304" pitchFamily="18" charset="0"/>
            </a:endParaRPr>
          </a:p>
          <a:p>
            <a:pPr marL="285750" indent="-285750">
              <a:buFont typeface="Arial" panose="020B0604020202020204" pitchFamily="34" charset="0"/>
              <a:buChar char="•"/>
            </a:pPr>
            <a:r>
              <a:rPr lang="en-US" sz="2700" dirty="0" smtClean="0">
                <a:latin typeface="Century Schoolbook" panose="02040604050505020304" pitchFamily="18" charset="0"/>
              </a:rPr>
              <a:t>As acid flows through soil, it </a:t>
            </a:r>
            <a:r>
              <a:rPr lang="en-US" sz="2700" smtClean="0">
                <a:latin typeface="Century Schoolbook" panose="02040604050505020304" pitchFamily="18" charset="0"/>
              </a:rPr>
              <a:t>causes </a:t>
            </a:r>
            <a:r>
              <a:rPr lang="en-US" sz="2700">
                <a:latin typeface="Century Schoolbook" panose="02040604050505020304" pitchFamily="18" charset="0"/>
              </a:rPr>
              <a:t>aluminum to </a:t>
            </a:r>
            <a:r>
              <a:rPr lang="en-US" sz="2700" dirty="0" smtClean="0">
                <a:latin typeface="Century Schoolbook" panose="02040604050505020304" pitchFamily="18" charset="0"/>
              </a:rPr>
              <a:t>leach into streams and lakes.</a:t>
            </a:r>
          </a:p>
          <a:p>
            <a:pPr marL="285750" indent="-285750">
              <a:buFont typeface="Arial" panose="020B0604020202020204" pitchFamily="34" charset="0"/>
              <a:buChar char="•"/>
            </a:pPr>
            <a:endParaRPr lang="en-US" sz="2700" dirty="0" smtClean="0">
              <a:latin typeface="Century Schoolbook" panose="02040604050505020304" pitchFamily="18" charset="0"/>
            </a:endParaRPr>
          </a:p>
          <a:p>
            <a:pPr marL="285750" indent="-285750">
              <a:buFont typeface="Arial" panose="020B0604020202020204" pitchFamily="34" charset="0"/>
              <a:buChar char="•"/>
            </a:pPr>
            <a:r>
              <a:rPr lang="en-US" sz="2700" dirty="0" smtClean="0">
                <a:latin typeface="Century Schoolbook" panose="02040604050505020304" pitchFamily="18" charset="0"/>
              </a:rPr>
              <a:t>Acid rain removes nutrients and mineral from soil necessary for plant growth (EPA, 2017).</a:t>
            </a:r>
            <a:endParaRPr lang="en-US" sz="2700" dirty="0">
              <a:latin typeface="Century Schoolbook" panose="02040604050505020304" pitchFamily="18" charset="0"/>
            </a:endParaRPr>
          </a:p>
        </p:txBody>
      </p:sp>
      <p:sp>
        <p:nvSpPr>
          <p:cNvPr id="4" name="Slide Number Placeholder 3"/>
          <p:cNvSpPr>
            <a:spLocks noGrp="1"/>
          </p:cNvSpPr>
          <p:nvPr>
            <p:ph type="sldNum" sz="quarter" idx="12"/>
          </p:nvPr>
        </p:nvSpPr>
        <p:spPr>
          <a:xfrm>
            <a:off x="11276012" y="6505901"/>
            <a:ext cx="838201" cy="276228"/>
          </a:xfrm>
        </p:spPr>
        <p:txBody>
          <a:bodyPr/>
          <a:lstStyle/>
          <a:p>
            <a:fld id="{2A013F82-EE5E-44EE-A61D-E31C6657F26F}" type="slidenum">
              <a:rPr lang="en-US" smtClean="0"/>
              <a:pPr/>
              <a:t>14</a:t>
            </a:fld>
            <a:endParaRPr lang="en-US"/>
          </a:p>
        </p:txBody>
      </p:sp>
    </p:spTree>
    <p:extLst>
      <p:ext uri="{BB962C8B-B14F-4D97-AF65-F5344CB8AC3E}">
        <p14:creationId xmlns:p14="http://schemas.microsoft.com/office/powerpoint/2010/main" val="166177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533400"/>
            <a:ext cx="11430000" cy="1371600"/>
          </a:xfrm>
        </p:spPr>
        <p:txBody>
          <a:bodyPr>
            <a:normAutofit/>
          </a:bodyPr>
          <a:lstStyle/>
          <a:p>
            <a:r>
              <a:rPr lang="en-US" sz="2500" dirty="0" smtClean="0">
                <a:latin typeface="Century Schoolbook" panose="02040604050505020304" pitchFamily="18" charset="0"/>
              </a:rPr>
              <a:t>Question #</a:t>
            </a:r>
            <a:r>
              <a:rPr lang="en-US" sz="2500" dirty="0">
                <a:latin typeface="Century Schoolbook" panose="02040604050505020304" pitchFamily="18" charset="0"/>
              </a:rPr>
              <a:t>7</a:t>
            </a:r>
            <a:r>
              <a:rPr lang="en-US" sz="2500" dirty="0" smtClean="0">
                <a:latin typeface="Century Schoolbook" panose="02040604050505020304" pitchFamily="18" charset="0"/>
              </a:rPr>
              <a:t>. Examine the maps of SO</a:t>
            </a:r>
            <a:r>
              <a:rPr lang="en-US" sz="2500" baseline="-25000" dirty="0" smtClean="0">
                <a:latin typeface="Century Schoolbook" panose="02040604050505020304" pitchFamily="18" charset="0"/>
              </a:rPr>
              <a:t>2</a:t>
            </a:r>
            <a:r>
              <a:rPr lang="en-US" sz="2500" dirty="0" smtClean="0">
                <a:latin typeface="Century Schoolbook" panose="02040604050505020304" pitchFamily="18" charset="0"/>
              </a:rPr>
              <a:t> and NO</a:t>
            </a:r>
            <a:r>
              <a:rPr lang="en-US" sz="2500" baseline="-25000" dirty="0" smtClean="0">
                <a:latin typeface="Century Schoolbook" panose="02040604050505020304" pitchFamily="18" charset="0"/>
              </a:rPr>
              <a:t>x</a:t>
            </a:r>
            <a:r>
              <a:rPr lang="en-US" sz="2500" dirty="0" smtClean="0">
                <a:latin typeface="Century Schoolbook" panose="02040604050505020304" pitchFamily="18" charset="0"/>
              </a:rPr>
              <a:t> emissions from 2000. What patterns do you observe? Why do you think these patterns exist?</a:t>
            </a:r>
            <a:endParaRPr lang="en-US" sz="2500" dirty="0">
              <a:latin typeface="Century Schoolbook" panose="02040604050505020304" pitchFamily="18" charset="0"/>
            </a:endParaRPr>
          </a:p>
        </p:txBody>
      </p:sp>
      <p:sp>
        <p:nvSpPr>
          <p:cNvPr id="5" name="TextBox 4"/>
          <p:cNvSpPr txBox="1"/>
          <p:nvPr/>
        </p:nvSpPr>
        <p:spPr>
          <a:xfrm>
            <a:off x="-687388" y="6286550"/>
            <a:ext cx="6155429" cy="246221"/>
          </a:xfrm>
          <a:prstGeom prst="rect">
            <a:avLst/>
          </a:prstGeom>
          <a:noFill/>
        </p:spPr>
        <p:txBody>
          <a:bodyPr wrap="square" rtlCol="0">
            <a:spAutoFit/>
          </a:bodyPr>
          <a:lstStyle/>
          <a:p>
            <a:pPr algn="ctr"/>
            <a:r>
              <a:rPr lang="en-US" sz="1000" dirty="0" smtClean="0"/>
              <a:t>National Atmospheric Deposition Program http</a:t>
            </a:r>
            <a:r>
              <a:rPr lang="en-US" sz="1000" dirty="0"/>
              <a:t>://nadp.sws.uiuc.edu/NTN/maps.aspx</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4" y="1390650"/>
            <a:ext cx="12048015" cy="4095750"/>
          </a:xfrm>
          <a:prstGeom prst="rect">
            <a:avLst/>
          </a:prstGeom>
        </p:spPr>
      </p:pic>
      <p:sp>
        <p:nvSpPr>
          <p:cNvPr id="4" name="Slide Number Placeholder 3"/>
          <p:cNvSpPr>
            <a:spLocks noGrp="1"/>
          </p:cNvSpPr>
          <p:nvPr>
            <p:ph type="sldNum" sz="quarter" idx="12"/>
          </p:nvPr>
        </p:nvSpPr>
        <p:spPr>
          <a:xfrm>
            <a:off x="11199812" y="6505572"/>
            <a:ext cx="838201" cy="276228"/>
          </a:xfrm>
        </p:spPr>
        <p:txBody>
          <a:bodyPr/>
          <a:lstStyle/>
          <a:p>
            <a:fld id="{2A013F82-EE5E-44EE-A61D-E31C6657F26F}"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825" y="55371"/>
            <a:ext cx="11506200" cy="977191"/>
          </a:xfrm>
          <a:prstGeom prst="rect">
            <a:avLst/>
          </a:prstGeom>
        </p:spPr>
        <p:txBody>
          <a:bodyPr wrap="square">
            <a:spAutoFit/>
          </a:bodyPr>
          <a:lstStyle/>
          <a:p>
            <a:pPr marR="0" lvl="0">
              <a:lnSpc>
                <a:spcPct val="115000"/>
              </a:lnSpc>
              <a:spcBef>
                <a:spcPts val="0"/>
              </a:spcBef>
              <a:spcAft>
                <a:spcPts val="1000"/>
              </a:spcAft>
              <a:buSzPts val="1200"/>
            </a:pPr>
            <a:r>
              <a:rPr lang="en-US" sz="2500" dirty="0" smtClean="0">
                <a:latin typeface="Century Schoolbook" panose="02040604050505020304" pitchFamily="18" charset="0"/>
                <a:ea typeface="Calibri" panose="020F0502020204030204" pitchFamily="34" charset="0"/>
                <a:cs typeface="Times New Roman" panose="02020603050405020304" pitchFamily="18" charset="0"/>
              </a:rPr>
              <a:t>Question #8: Predict </a:t>
            </a:r>
            <a:r>
              <a:rPr lang="en-US" sz="2500" dirty="0">
                <a:latin typeface="Century Schoolbook" panose="02040604050505020304" pitchFamily="18" charset="0"/>
                <a:ea typeface="Calibri" panose="020F0502020204030204" pitchFamily="34" charset="0"/>
                <a:cs typeface="Times New Roman" panose="02020603050405020304" pitchFamily="18" charset="0"/>
              </a:rPr>
              <a:t>what a map of acid rain (H</a:t>
            </a:r>
            <a:r>
              <a:rPr lang="en-US" sz="2500" baseline="30000" dirty="0">
                <a:latin typeface="Century Schoolbook" panose="02040604050505020304" pitchFamily="18" charset="0"/>
                <a:ea typeface="Calibri" panose="020F0502020204030204" pitchFamily="34" charset="0"/>
                <a:cs typeface="Times New Roman" panose="02020603050405020304" pitchFamily="18" charset="0"/>
              </a:rPr>
              <a:t>+</a:t>
            </a:r>
            <a:r>
              <a:rPr lang="en-US" sz="2500" dirty="0">
                <a:latin typeface="Century Schoolbook" panose="02040604050505020304" pitchFamily="18" charset="0"/>
                <a:ea typeface="Calibri" panose="020F0502020204030204" pitchFamily="34" charset="0"/>
                <a:cs typeface="Times New Roman" panose="02020603050405020304" pitchFamily="18" charset="0"/>
              </a:rPr>
              <a:t>) might look like based on your interpretation of SO</a:t>
            </a:r>
            <a:r>
              <a:rPr lang="en-US" sz="2500" baseline="-25000" dirty="0">
                <a:latin typeface="Century Schoolbook" panose="02040604050505020304" pitchFamily="18" charset="0"/>
                <a:ea typeface="Calibri" panose="020F0502020204030204" pitchFamily="34" charset="0"/>
                <a:cs typeface="Times New Roman" panose="02020603050405020304" pitchFamily="18" charset="0"/>
              </a:rPr>
              <a:t>2</a:t>
            </a:r>
            <a:r>
              <a:rPr lang="en-US" sz="2500" dirty="0">
                <a:latin typeface="Century Schoolbook" panose="02040604050505020304" pitchFamily="18" charset="0"/>
                <a:ea typeface="Calibri" panose="020F0502020204030204" pitchFamily="34" charset="0"/>
                <a:cs typeface="Times New Roman" panose="02020603050405020304" pitchFamily="18" charset="0"/>
              </a:rPr>
              <a:t> and NO</a:t>
            </a:r>
            <a:r>
              <a:rPr lang="en-US" sz="2500" baseline="-25000" dirty="0">
                <a:latin typeface="Century Schoolbook" panose="02040604050505020304" pitchFamily="18" charset="0"/>
                <a:ea typeface="Calibri" panose="020F0502020204030204" pitchFamily="34" charset="0"/>
                <a:cs typeface="Times New Roman" panose="02020603050405020304" pitchFamily="18" charset="0"/>
              </a:rPr>
              <a:t>x</a:t>
            </a:r>
            <a:r>
              <a:rPr lang="en-US" sz="2500" dirty="0">
                <a:latin typeface="Century Schoolbook" panose="02040604050505020304" pitchFamily="18" charset="0"/>
                <a:ea typeface="Calibri" panose="020F0502020204030204" pitchFamily="34" charset="0"/>
                <a:cs typeface="Times New Roman" panose="02020603050405020304" pitchFamily="18" charset="0"/>
              </a:rPr>
              <a:t>.</a:t>
            </a:r>
            <a:endParaRPr lang="en-US" sz="25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55812" y="1317519"/>
            <a:ext cx="8381646" cy="5520603"/>
          </a:xfrm>
          <a:prstGeom prst="rect">
            <a:avLst/>
          </a:prstGeom>
        </p:spPr>
      </p:pic>
      <p:sp>
        <p:nvSpPr>
          <p:cNvPr id="2" name="Slide Number Placeholder 1"/>
          <p:cNvSpPr>
            <a:spLocks noGrp="1"/>
          </p:cNvSpPr>
          <p:nvPr>
            <p:ph type="sldNum" sz="quarter" idx="12"/>
          </p:nvPr>
        </p:nvSpPr>
        <p:spPr>
          <a:xfrm>
            <a:off x="11199812" y="6477000"/>
            <a:ext cx="838201" cy="276228"/>
          </a:xfrm>
        </p:spPr>
        <p:txBody>
          <a:bodyPr/>
          <a:lstStyle/>
          <a:p>
            <a:fld id="{2A013F82-EE5E-44EE-A61D-E31C6657F26F}" type="slidenum">
              <a:rPr lang="en-US" smtClean="0"/>
              <a:pPr/>
              <a:t>16</a:t>
            </a:fld>
            <a:endParaRPr lang="en-US"/>
          </a:p>
        </p:txBody>
      </p:sp>
    </p:spTree>
    <p:extLst>
      <p:ext uri="{BB962C8B-B14F-4D97-AF65-F5344CB8AC3E}">
        <p14:creationId xmlns:p14="http://schemas.microsoft.com/office/powerpoint/2010/main" val="2724158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424" y="5837173"/>
            <a:ext cx="10744200" cy="871008"/>
          </a:xfrm>
          <a:prstGeom prst="rect">
            <a:avLst/>
          </a:prstGeom>
        </p:spPr>
        <p:txBody>
          <a:bodyPr wrap="square">
            <a:spAutoFit/>
          </a:bodyPr>
          <a:lstStyle/>
          <a:p>
            <a:pPr marR="0" lvl="0">
              <a:lnSpc>
                <a:spcPct val="115000"/>
              </a:lnSpc>
              <a:spcBef>
                <a:spcPts val="0"/>
              </a:spcBef>
              <a:spcAft>
                <a:spcPts val="1000"/>
              </a:spcAft>
              <a:buSzPts val="1200"/>
            </a:pPr>
            <a:r>
              <a:rPr lang="en-US" sz="2200" dirty="0" smtClean="0">
                <a:latin typeface="Century Schoolbook" panose="02040604050505020304" pitchFamily="18" charset="0"/>
                <a:ea typeface="Calibri" panose="020F0502020204030204" pitchFamily="34" charset="0"/>
                <a:cs typeface="Times New Roman" panose="02020603050405020304" pitchFamily="18" charset="0"/>
              </a:rPr>
              <a:t>Question #9: These </a:t>
            </a:r>
            <a:r>
              <a:rPr lang="en-US" sz="2200" dirty="0">
                <a:latin typeface="Century Schoolbook" panose="02040604050505020304" pitchFamily="18" charset="0"/>
                <a:ea typeface="Calibri" panose="020F0502020204030204" pitchFamily="34" charset="0"/>
                <a:cs typeface="Times New Roman" panose="02020603050405020304" pitchFamily="18" charset="0"/>
              </a:rPr>
              <a:t>maps are from data collected during 2000. How do you think these maps compare to current SO</a:t>
            </a:r>
            <a:r>
              <a:rPr lang="en-US" sz="2200" baseline="-25000" dirty="0">
                <a:latin typeface="Century Schoolbook" panose="02040604050505020304" pitchFamily="18" charset="0"/>
                <a:ea typeface="Calibri" panose="020F0502020204030204" pitchFamily="34" charset="0"/>
                <a:cs typeface="Times New Roman" panose="02020603050405020304" pitchFamily="18" charset="0"/>
              </a:rPr>
              <a:t>2</a:t>
            </a:r>
            <a:r>
              <a:rPr lang="en-US" sz="2200" dirty="0">
                <a:latin typeface="Century Schoolbook" panose="02040604050505020304" pitchFamily="18" charset="0"/>
                <a:ea typeface="Calibri" panose="020F0502020204030204" pitchFamily="34" charset="0"/>
                <a:cs typeface="Times New Roman" panose="02020603050405020304" pitchFamily="18" charset="0"/>
              </a:rPr>
              <a:t>, NO</a:t>
            </a:r>
            <a:r>
              <a:rPr lang="en-US" sz="2200" baseline="-25000" dirty="0">
                <a:latin typeface="Century Schoolbook" panose="02040604050505020304" pitchFamily="18" charset="0"/>
                <a:ea typeface="Calibri" panose="020F0502020204030204" pitchFamily="34" charset="0"/>
                <a:cs typeface="Times New Roman" panose="02020603050405020304" pitchFamily="18" charset="0"/>
              </a:rPr>
              <a:t>x</a:t>
            </a:r>
            <a:r>
              <a:rPr lang="en-US" sz="2200" dirty="0">
                <a:latin typeface="Century Schoolbook" panose="02040604050505020304" pitchFamily="18" charset="0"/>
                <a:ea typeface="Calibri" panose="020F0502020204030204" pitchFamily="34" charset="0"/>
                <a:cs typeface="Times New Roman" panose="02020603050405020304" pitchFamily="18" charset="0"/>
              </a:rPr>
              <a:t> and H</a:t>
            </a:r>
            <a:r>
              <a:rPr lang="en-US" sz="2200" baseline="30000" dirty="0">
                <a:latin typeface="Century Schoolbook" panose="02040604050505020304" pitchFamily="18" charset="0"/>
                <a:ea typeface="Calibri" panose="020F0502020204030204" pitchFamily="34" charset="0"/>
                <a:cs typeface="Times New Roman" panose="02020603050405020304" pitchFamily="18" charset="0"/>
              </a:rPr>
              <a:t>+</a:t>
            </a:r>
            <a:r>
              <a:rPr lang="en-US" sz="2200" dirty="0">
                <a:latin typeface="Century Schoolbook" panose="02040604050505020304" pitchFamily="18" charset="0"/>
                <a:ea typeface="Calibri" panose="020F0502020204030204" pitchFamily="34" charset="0"/>
                <a:cs typeface="Times New Roman" panose="02020603050405020304" pitchFamily="18" charset="0"/>
              </a:rPr>
              <a:t> maps and why?</a:t>
            </a:r>
            <a:endParaRPr lang="en-US" sz="22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9825" y="55371"/>
            <a:ext cx="11506200" cy="977191"/>
          </a:xfrm>
          <a:prstGeom prst="rect">
            <a:avLst/>
          </a:prstGeom>
        </p:spPr>
        <p:txBody>
          <a:bodyPr wrap="square">
            <a:spAutoFit/>
          </a:bodyPr>
          <a:lstStyle/>
          <a:p>
            <a:pPr marR="0" lvl="0">
              <a:lnSpc>
                <a:spcPct val="115000"/>
              </a:lnSpc>
              <a:spcBef>
                <a:spcPts val="0"/>
              </a:spcBef>
              <a:spcAft>
                <a:spcPts val="1000"/>
              </a:spcAft>
              <a:buSzPts val="1200"/>
            </a:pPr>
            <a:r>
              <a:rPr lang="en-US" sz="2500" dirty="0" smtClean="0">
                <a:latin typeface="Century Schoolbook" panose="02040604050505020304" pitchFamily="18" charset="0"/>
                <a:ea typeface="Calibri" panose="020F0502020204030204" pitchFamily="34" charset="0"/>
                <a:cs typeface="Times New Roman" panose="02020603050405020304" pitchFamily="18" charset="0"/>
              </a:rPr>
              <a:t>Question #8: Predict </a:t>
            </a:r>
            <a:r>
              <a:rPr lang="en-US" sz="2500" dirty="0">
                <a:latin typeface="Century Schoolbook" panose="02040604050505020304" pitchFamily="18" charset="0"/>
                <a:ea typeface="Calibri" panose="020F0502020204030204" pitchFamily="34" charset="0"/>
                <a:cs typeface="Times New Roman" panose="02020603050405020304" pitchFamily="18" charset="0"/>
              </a:rPr>
              <a:t>what a map of acid rain (H</a:t>
            </a:r>
            <a:r>
              <a:rPr lang="en-US" sz="2500" baseline="30000" dirty="0">
                <a:latin typeface="Century Schoolbook" panose="02040604050505020304" pitchFamily="18" charset="0"/>
                <a:ea typeface="Calibri" panose="020F0502020204030204" pitchFamily="34" charset="0"/>
                <a:cs typeface="Times New Roman" panose="02020603050405020304" pitchFamily="18" charset="0"/>
              </a:rPr>
              <a:t>+</a:t>
            </a:r>
            <a:r>
              <a:rPr lang="en-US" sz="2500" dirty="0">
                <a:latin typeface="Century Schoolbook" panose="02040604050505020304" pitchFamily="18" charset="0"/>
                <a:ea typeface="Calibri" panose="020F0502020204030204" pitchFamily="34" charset="0"/>
                <a:cs typeface="Times New Roman" panose="02020603050405020304" pitchFamily="18" charset="0"/>
              </a:rPr>
              <a:t>) might look like based on your interpretation of SO</a:t>
            </a:r>
            <a:r>
              <a:rPr lang="en-US" sz="2500" baseline="-25000" dirty="0">
                <a:latin typeface="Century Schoolbook" panose="02040604050505020304" pitchFamily="18" charset="0"/>
                <a:ea typeface="Calibri" panose="020F0502020204030204" pitchFamily="34" charset="0"/>
                <a:cs typeface="Times New Roman" panose="02020603050405020304" pitchFamily="18" charset="0"/>
              </a:rPr>
              <a:t>2</a:t>
            </a:r>
            <a:r>
              <a:rPr lang="en-US" sz="2500" dirty="0">
                <a:latin typeface="Century Schoolbook" panose="02040604050505020304" pitchFamily="18" charset="0"/>
                <a:ea typeface="Calibri" panose="020F0502020204030204" pitchFamily="34" charset="0"/>
                <a:cs typeface="Times New Roman" panose="02020603050405020304" pitchFamily="18" charset="0"/>
              </a:rPr>
              <a:t> and NO</a:t>
            </a:r>
            <a:r>
              <a:rPr lang="en-US" sz="2500" baseline="-25000" dirty="0">
                <a:latin typeface="Century Schoolbook" panose="02040604050505020304" pitchFamily="18" charset="0"/>
                <a:ea typeface="Calibri" panose="020F0502020204030204" pitchFamily="34" charset="0"/>
                <a:cs typeface="Times New Roman" panose="02020603050405020304" pitchFamily="18" charset="0"/>
              </a:rPr>
              <a:t>x</a:t>
            </a:r>
            <a:r>
              <a:rPr lang="en-US" sz="2500" dirty="0">
                <a:latin typeface="Century Schoolbook" panose="02040604050505020304" pitchFamily="18" charset="0"/>
                <a:ea typeface="Calibri" panose="020F0502020204030204" pitchFamily="34" charset="0"/>
                <a:cs typeface="Times New Roman" panose="02020603050405020304" pitchFamily="18" charset="0"/>
              </a:rPr>
              <a:t>.</a:t>
            </a:r>
            <a:endParaRPr lang="en-US" sz="25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25" y="993975"/>
            <a:ext cx="7467600" cy="4800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9404"/>
          <a:stretch/>
        </p:blipFill>
        <p:spPr>
          <a:xfrm>
            <a:off x="8664712" y="999432"/>
            <a:ext cx="3486150" cy="4724400"/>
          </a:xfrm>
          <a:prstGeom prst="rect">
            <a:avLst/>
          </a:prstGeom>
        </p:spPr>
      </p:pic>
      <p:sp>
        <p:nvSpPr>
          <p:cNvPr id="4" name="Slide Number Placeholder 3"/>
          <p:cNvSpPr>
            <a:spLocks noGrp="1"/>
          </p:cNvSpPr>
          <p:nvPr>
            <p:ph type="sldNum" sz="quarter" idx="12"/>
          </p:nvPr>
        </p:nvSpPr>
        <p:spPr>
          <a:xfrm>
            <a:off x="11199812" y="6431953"/>
            <a:ext cx="838201" cy="276228"/>
          </a:xfrm>
        </p:spPr>
        <p:txBody>
          <a:bodyPr/>
          <a:lstStyle/>
          <a:p>
            <a:fld id="{2A013F82-EE5E-44EE-A61D-E31C6657F26F}" type="slidenum">
              <a:rPr lang="en-US" smtClean="0"/>
              <a:pPr/>
              <a:t>17</a:t>
            </a:fld>
            <a:endParaRPr lang="en-US" dirty="0"/>
          </a:p>
        </p:txBody>
      </p:sp>
    </p:spTree>
    <p:extLst>
      <p:ext uri="{BB962C8B-B14F-4D97-AF65-F5344CB8AC3E}">
        <p14:creationId xmlns:p14="http://schemas.microsoft.com/office/powerpoint/2010/main" val="188023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7612" y="304800"/>
            <a:ext cx="6949237" cy="977191"/>
          </a:xfrm>
          <a:prstGeom prst="rect">
            <a:avLst/>
          </a:prstGeom>
        </p:spPr>
        <p:txBody>
          <a:bodyPr wrap="square">
            <a:spAutoFit/>
          </a:bodyPr>
          <a:lstStyle/>
          <a:p>
            <a:pPr marR="0" lvl="0">
              <a:lnSpc>
                <a:spcPct val="115000"/>
              </a:lnSpc>
              <a:spcBef>
                <a:spcPts val="0"/>
              </a:spcBef>
              <a:spcAft>
                <a:spcPts val="1000"/>
              </a:spcAft>
              <a:buSzPts val="1200"/>
            </a:pPr>
            <a:r>
              <a:rPr lang="en-US" sz="2500" dirty="0" smtClean="0">
                <a:latin typeface="Times New Roman" panose="02020603050405020304" pitchFamily="18" charset="0"/>
                <a:ea typeface="Calibri" panose="020F0502020204030204" pitchFamily="34" charset="0"/>
                <a:cs typeface="Times New Roman" panose="02020603050405020304" pitchFamily="18" charset="0"/>
              </a:rPr>
              <a:t>Question #10: Why </a:t>
            </a:r>
            <a:r>
              <a:rPr lang="en-US" sz="2500" dirty="0">
                <a:latin typeface="Times New Roman" panose="02020603050405020304" pitchFamily="18" charset="0"/>
                <a:ea typeface="Calibri" panose="020F0502020204030204" pitchFamily="34" charset="0"/>
                <a:cs typeface="Times New Roman" panose="02020603050405020304" pitchFamily="18" charset="0"/>
              </a:rPr>
              <a:t>do you think the maps look so dramatically </a:t>
            </a:r>
            <a:r>
              <a:rPr lang="en-US" sz="2500" dirty="0" smtClean="0">
                <a:latin typeface="Times New Roman" panose="02020603050405020304" pitchFamily="18" charset="0"/>
                <a:ea typeface="Calibri" panose="020F0502020204030204" pitchFamily="34" charset="0"/>
                <a:cs typeface="Times New Roman" panose="02020603050405020304" pitchFamily="18" charset="0"/>
              </a:rPr>
              <a:t>different from 2000 to 2015?</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499" y="1430399"/>
            <a:ext cx="6610350"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12" y="321365"/>
            <a:ext cx="4476750" cy="6010275"/>
          </a:xfrm>
          <a:prstGeom prst="rect">
            <a:avLst/>
          </a:prstGeom>
        </p:spPr>
      </p:pic>
      <p:sp>
        <p:nvSpPr>
          <p:cNvPr id="5" name="Slide Number Placeholder 4"/>
          <p:cNvSpPr>
            <a:spLocks noGrp="1"/>
          </p:cNvSpPr>
          <p:nvPr>
            <p:ph type="sldNum" sz="quarter" idx="12"/>
          </p:nvPr>
        </p:nvSpPr>
        <p:spPr>
          <a:xfrm>
            <a:off x="11199812" y="6477000"/>
            <a:ext cx="838201" cy="276228"/>
          </a:xfrm>
        </p:spPr>
        <p:txBody>
          <a:bodyPr/>
          <a:lstStyle/>
          <a:p>
            <a:fld id="{2A013F82-EE5E-44EE-A61D-E31C6657F26F}"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662474"/>
            <a:ext cx="7847013" cy="6166123"/>
          </a:xfrm>
          <a:prstGeom prst="rect">
            <a:avLst/>
          </a:prstGeom>
        </p:spPr>
      </p:pic>
      <p:sp>
        <p:nvSpPr>
          <p:cNvPr id="2" name="Title 1"/>
          <p:cNvSpPr>
            <a:spLocks noGrp="1"/>
          </p:cNvSpPr>
          <p:nvPr>
            <p:ph type="ctrTitle"/>
          </p:nvPr>
        </p:nvSpPr>
        <p:spPr>
          <a:xfrm>
            <a:off x="75515" y="304800"/>
            <a:ext cx="4037698" cy="4876800"/>
          </a:xfrm>
        </p:spPr>
        <p:txBody>
          <a:bodyPr anchor="t">
            <a:normAutofit/>
          </a:bodyPr>
          <a:lstStyle/>
          <a:p>
            <a:r>
              <a:rPr lang="en-US" sz="3600" dirty="0" smtClean="0">
                <a:latin typeface="Century Schoolbook" panose="02040604050505020304" pitchFamily="18" charset="0"/>
              </a:rPr>
              <a:t>Part </a:t>
            </a:r>
            <a:r>
              <a:rPr lang="en-US" sz="3600" dirty="0">
                <a:latin typeface="Century Schoolbook" panose="02040604050505020304" pitchFamily="18" charset="0"/>
              </a:rPr>
              <a:t>III – </a:t>
            </a:r>
            <a:r>
              <a:rPr lang="en-US" sz="3600" dirty="0" smtClean="0">
                <a:latin typeface="Century Schoolbook" panose="02040604050505020304" pitchFamily="18" charset="0"/>
              </a:rPr>
              <a:t>Using Paleoecology to Identify Historical Patterns</a:t>
            </a:r>
            <a:endParaRPr lang="en-US" sz="3600" dirty="0">
              <a:latin typeface="Century Schoolbook" panose="02040604050505020304" pitchFamily="18" charset="0"/>
            </a:endParaRPr>
          </a:p>
        </p:txBody>
      </p:sp>
      <p:sp>
        <p:nvSpPr>
          <p:cNvPr id="3" name="TextBox 2"/>
          <p:cNvSpPr txBox="1"/>
          <p:nvPr/>
        </p:nvSpPr>
        <p:spPr>
          <a:xfrm>
            <a:off x="531812" y="4173632"/>
            <a:ext cx="2667000" cy="2015936"/>
          </a:xfrm>
          <a:prstGeom prst="rect">
            <a:avLst/>
          </a:prstGeom>
          <a:noFill/>
        </p:spPr>
        <p:txBody>
          <a:bodyPr wrap="square" rtlCol="0">
            <a:spAutoFit/>
          </a:bodyPr>
          <a:lstStyle/>
          <a:p>
            <a:r>
              <a:rPr lang="en-US" sz="2500" dirty="0" smtClean="0">
                <a:latin typeface="Century Schoolbook" panose="02040604050505020304" pitchFamily="18" charset="0"/>
              </a:rPr>
              <a:t>Have these fish and forest kills always occurred because of acid rain?</a:t>
            </a:r>
            <a:endParaRPr lang="en-US" sz="2500" dirty="0">
              <a:latin typeface="Century Schoolbook" panose="02040604050505020304" pitchFamily="18" charset="0"/>
            </a:endParaRPr>
          </a:p>
        </p:txBody>
      </p:sp>
      <p:sp>
        <p:nvSpPr>
          <p:cNvPr id="5" name="Slide Number Placeholder 2"/>
          <p:cNvSpPr txBox="1">
            <a:spLocks/>
          </p:cNvSpPr>
          <p:nvPr/>
        </p:nvSpPr>
        <p:spPr>
          <a:xfrm>
            <a:off x="11504611" y="6553200"/>
            <a:ext cx="838201" cy="2762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z="1100">
                <a:solidFill>
                  <a:schemeClr val="tx1">
                    <a:tint val="75000"/>
                  </a:schemeClr>
                </a:solidFill>
              </a:rPr>
              <a:pPr/>
              <a:t>19</a:t>
            </a:fld>
            <a:endParaRPr lang="en-US" sz="1100" dirty="0">
              <a:solidFill>
                <a:schemeClr val="tx1">
                  <a:tint val="75000"/>
                </a:schemeClr>
              </a:solidFill>
            </a:endParaRPr>
          </a:p>
        </p:txBody>
      </p:sp>
    </p:spTree>
    <p:extLst>
      <p:ext uri="{BB962C8B-B14F-4D97-AF65-F5344CB8AC3E}">
        <p14:creationId xmlns:p14="http://schemas.microsoft.com/office/powerpoint/2010/main" val="243345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rot="18332872">
            <a:off x="6984187" y="261803"/>
            <a:ext cx="472418" cy="9692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0812" y="457200"/>
            <a:ext cx="33138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entury Schoolbook" panose="02040604050505020304" pitchFamily="18" charset="0"/>
              </a:rPr>
              <a:t>Part I </a:t>
            </a:r>
            <a:r>
              <a:rPr lang="en-US" sz="4000" dirty="0">
                <a:latin typeface="Century Schoolbook" panose="02040604050505020304" pitchFamily="18" charset="0"/>
              </a:rPr>
              <a:t>–</a:t>
            </a:r>
            <a:r>
              <a:rPr lang="en-US" sz="4000" dirty="0" smtClean="0">
                <a:solidFill>
                  <a:schemeClr val="tx1"/>
                </a:solidFill>
                <a:latin typeface="Century Schoolbook" panose="02040604050505020304" pitchFamily="18" charset="0"/>
              </a:rPr>
              <a:t> </a:t>
            </a:r>
          </a:p>
          <a:p>
            <a:pPr algn="ctr"/>
            <a:r>
              <a:rPr lang="en-US" sz="4000" dirty="0" smtClean="0">
                <a:solidFill>
                  <a:schemeClr val="tx1"/>
                </a:solidFill>
                <a:latin typeface="Century Schoolbook" panose="02040604050505020304" pitchFamily="18" charset="0"/>
              </a:rPr>
              <a:t>The Problem</a:t>
            </a:r>
            <a:endParaRPr lang="en-US" sz="4000" dirty="0">
              <a:solidFill>
                <a:schemeClr val="tx1"/>
              </a:solidFill>
              <a:latin typeface="Century Schoolbook" panose="02040604050505020304" pitchFamily="18" charset="0"/>
            </a:endParaRPr>
          </a:p>
        </p:txBody>
      </p:sp>
      <p:grpSp>
        <p:nvGrpSpPr>
          <p:cNvPr id="6" name="Group 5"/>
          <p:cNvGrpSpPr/>
          <p:nvPr/>
        </p:nvGrpSpPr>
        <p:grpSpPr>
          <a:xfrm>
            <a:off x="3600723" y="0"/>
            <a:ext cx="8302625" cy="6886074"/>
            <a:chOff x="3886200" y="-28074"/>
            <a:chExt cx="8302625" cy="6886074"/>
          </a:xfrm>
        </p:grpSpPr>
        <p:grpSp>
          <p:nvGrpSpPr>
            <p:cNvPr id="7" name="Group 6"/>
            <p:cNvGrpSpPr/>
            <p:nvPr/>
          </p:nvGrpSpPr>
          <p:grpSpPr>
            <a:xfrm>
              <a:off x="3886200" y="-28074"/>
              <a:ext cx="8302625" cy="6886074"/>
              <a:chOff x="3886200" y="-28074"/>
              <a:chExt cx="8302625" cy="6886074"/>
            </a:xfrm>
          </p:grpSpPr>
          <p:grpSp>
            <p:nvGrpSpPr>
              <p:cNvPr id="9" name="Group 8"/>
              <p:cNvGrpSpPr/>
              <p:nvPr/>
            </p:nvGrpSpPr>
            <p:grpSpPr>
              <a:xfrm>
                <a:off x="3886200" y="-28074"/>
                <a:ext cx="8302625" cy="6886074"/>
                <a:chOff x="3886200" y="-28074"/>
                <a:chExt cx="8302625" cy="6886074"/>
              </a:xfrm>
            </p:grpSpPr>
            <p:sp>
              <p:nvSpPr>
                <p:cNvPr id="13" name="Rectangle 12"/>
                <p:cNvSpPr/>
                <p:nvPr/>
              </p:nvSpPr>
              <p:spPr>
                <a:xfrm>
                  <a:off x="3886200" y="-28074"/>
                  <a:ext cx="8302625" cy="6886074"/>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246812" y="-28074"/>
                  <a:ext cx="4648200" cy="6629400"/>
                  <a:chOff x="5408612" y="685800"/>
                  <a:chExt cx="3657601" cy="5486400"/>
                </a:xfrm>
              </p:grpSpPr>
              <p:pic>
                <p:nvPicPr>
                  <p:cNvPr id="18" name="Picture 2" descr="Image result for maine map outline bangor"/>
                  <p:cNvPicPr>
                    <a:picLocks noChangeAspect="1" noChangeArrowheads="1"/>
                  </p:cNvPicPr>
                  <p:nvPr/>
                </p:nvPicPr>
                <p:blipFill rotWithShape="1">
                  <a:blip r:embed="rId3">
                    <a:clrChange>
                      <a:clrFrom>
                        <a:srgbClr val="94ADBD"/>
                      </a:clrFrom>
                      <a:clrTo>
                        <a:srgbClr val="94ADBD">
                          <a:alpha val="0"/>
                        </a:srgbClr>
                      </a:clrTo>
                    </a:clrChange>
                    <a:extLst>
                      <a:ext uri="{28A0092B-C50C-407E-A947-70E740481C1C}">
                        <a14:useLocalDpi xmlns:a14="http://schemas.microsoft.com/office/drawing/2010/main" val="0"/>
                      </a:ext>
                    </a:extLst>
                  </a:blip>
                  <a:srcRect l="3770" t="2660" r="5779" b="1639"/>
                  <a:stretch/>
                </p:blipFill>
                <p:spPr bwMode="auto">
                  <a:xfrm>
                    <a:off x="5408612" y="685800"/>
                    <a:ext cx="3657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19" name="Sun 18"/>
                  <p:cNvSpPr/>
                  <p:nvPr/>
                </p:nvSpPr>
                <p:spPr>
                  <a:xfrm>
                    <a:off x="7770812" y="3810000"/>
                    <a:ext cx="152400" cy="152400"/>
                  </a:xfrm>
                  <a:prstGeom prst="su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a:stCxn id="17" idx="0"/>
                </p:cNvCxnSpPr>
                <p:nvPr/>
              </p:nvCxnSpPr>
              <p:spPr>
                <a:xfrm flipH="1" flipV="1">
                  <a:off x="9442449" y="3931151"/>
                  <a:ext cx="1338263" cy="1298575"/>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904412" y="5229726"/>
                  <a:ext cx="1752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panose="02040604050505020304" pitchFamily="18" charset="0"/>
                    </a:rPr>
                    <a:t>Bear Pond, Maine</a:t>
                  </a:r>
                  <a:endParaRPr lang="en-US" sz="2400" dirty="0">
                    <a:solidFill>
                      <a:schemeClr val="bg1"/>
                    </a:solidFill>
                    <a:latin typeface="Century" panose="02040604050505020304" pitchFamily="18" charset="0"/>
                  </a:endParaRPr>
                </a:p>
              </p:txBody>
            </p:sp>
          </p:grpSp>
          <p:sp>
            <p:nvSpPr>
              <p:cNvPr id="11" name="Rectangle 10"/>
              <p:cNvSpPr/>
              <p:nvPr/>
            </p:nvSpPr>
            <p:spPr>
              <a:xfrm>
                <a:off x="10056812" y="6172200"/>
                <a:ext cx="1066800" cy="533400"/>
              </a:xfrm>
              <a:prstGeom prst="rect">
                <a:avLst/>
              </a:prstGeom>
              <a:solidFill>
                <a:srgbClr val="A5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6" descr="Image result for maine map united states"/>
            <p:cNvPicPr>
              <a:picLocks noChangeAspect="1" noChangeArrowheads="1"/>
            </p:cNvPicPr>
            <p:nvPr/>
          </p:nvPicPr>
          <p:blipFill>
            <a:blip r:embed="rId4" cstate="print">
              <a:clrChange>
                <a:clrFrom>
                  <a:srgbClr val="C8EBFF"/>
                </a:clrFrom>
                <a:clrTo>
                  <a:srgbClr val="C8EBFF">
                    <a:alpha val="0"/>
                  </a:srgbClr>
                </a:clrTo>
              </a:clrChange>
              <a:grayscl/>
              <a:extLst>
                <a:ext uri="{28A0092B-C50C-407E-A947-70E740481C1C}">
                  <a14:useLocalDpi xmlns:a14="http://schemas.microsoft.com/office/drawing/2010/main" val="0"/>
                </a:ext>
              </a:extLst>
            </a:blip>
            <a:srcRect/>
            <a:stretch>
              <a:fillRect/>
            </a:stretch>
          </p:blipFill>
          <p:spPr bwMode="auto">
            <a:xfrm>
              <a:off x="4115136" y="104269"/>
              <a:ext cx="2909096" cy="18007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a:xfrm>
            <a:off x="11276012" y="6581772"/>
            <a:ext cx="838201" cy="276228"/>
          </a:xfrm>
        </p:spPr>
        <p:txBody>
          <a:bodyPr/>
          <a:lstStyle/>
          <a:p>
            <a:fld id="{2A013F82-EE5E-44EE-A61D-E31C6657F26F}"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412" y="381000"/>
            <a:ext cx="7523213" cy="707886"/>
          </a:xfrm>
          <a:prstGeom prst="rect">
            <a:avLst/>
          </a:prstGeom>
          <a:noFill/>
        </p:spPr>
        <p:txBody>
          <a:bodyPr wrap="none" rtlCol="0">
            <a:spAutoFit/>
          </a:bodyPr>
          <a:lstStyle/>
          <a:p>
            <a:r>
              <a:rPr lang="en-US" sz="4000" dirty="0" smtClean="0">
                <a:latin typeface="Century Schoolbook" panose="02040604050505020304" pitchFamily="18" charset="0"/>
              </a:rPr>
              <a:t>Indicators of the Past: Diatoms</a:t>
            </a:r>
            <a:endParaRPr lang="en-US" sz="4000" dirty="0">
              <a:latin typeface="Century Schoolbook" panose="02040604050505020304" pitchFamily="18" charset="0"/>
            </a:endParaRPr>
          </a:p>
        </p:txBody>
      </p:sp>
      <p:sp>
        <p:nvSpPr>
          <p:cNvPr id="5" name="TextBox 4"/>
          <p:cNvSpPr txBox="1"/>
          <p:nvPr/>
        </p:nvSpPr>
        <p:spPr>
          <a:xfrm>
            <a:off x="90594" y="1393852"/>
            <a:ext cx="4050424" cy="5170646"/>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latin typeface="Century Schoolbook" panose="02040604050505020304" pitchFamily="18" charset="0"/>
              </a:rPr>
              <a:t>Type of algae</a:t>
            </a:r>
          </a:p>
          <a:p>
            <a:pPr marL="457200" indent="-457200">
              <a:buFont typeface="Arial" panose="020B0604020202020204" pitchFamily="34" charset="0"/>
              <a:buChar char="•"/>
            </a:pPr>
            <a:endParaRPr lang="en-US" sz="3000" dirty="0" smtClean="0">
              <a:latin typeface="Century Schoolbook" panose="02040604050505020304" pitchFamily="18" charset="0"/>
            </a:endParaRPr>
          </a:p>
          <a:p>
            <a:pPr marL="457200" indent="-457200">
              <a:buFont typeface="Arial" panose="020B0604020202020204" pitchFamily="34" charset="0"/>
              <a:buChar char="•"/>
            </a:pPr>
            <a:r>
              <a:rPr lang="en-US" sz="3000" dirty="0" smtClean="0">
                <a:latin typeface="Century Schoolbook" panose="02040604050505020304" pitchFamily="18" charset="0"/>
              </a:rPr>
              <a:t>Sensitive to environmental change</a:t>
            </a:r>
          </a:p>
          <a:p>
            <a:pPr marL="457200" indent="-457200">
              <a:buFont typeface="Arial" panose="020B0604020202020204" pitchFamily="34" charset="0"/>
              <a:buChar char="•"/>
            </a:pPr>
            <a:endParaRPr lang="en-US" sz="3000" dirty="0" smtClean="0">
              <a:latin typeface="Century Schoolbook" panose="02040604050505020304" pitchFamily="18" charset="0"/>
            </a:endParaRPr>
          </a:p>
          <a:p>
            <a:pPr marL="457200" indent="-457200">
              <a:buFont typeface="Arial" panose="020B0604020202020204" pitchFamily="34" charset="0"/>
              <a:buChar char="•"/>
            </a:pPr>
            <a:r>
              <a:rPr lang="en-US" sz="3000" dirty="0" smtClean="0">
                <a:latin typeface="Century Schoolbook" panose="02040604050505020304" pitchFamily="18" charset="0"/>
              </a:rPr>
              <a:t>Composed of silica cell walls</a:t>
            </a:r>
          </a:p>
          <a:p>
            <a:pPr marL="457200" indent="-457200">
              <a:buFont typeface="Arial" panose="020B0604020202020204" pitchFamily="34" charset="0"/>
              <a:buChar char="•"/>
            </a:pPr>
            <a:endParaRPr lang="en-US" sz="3000" dirty="0" smtClean="0">
              <a:latin typeface="Century Schoolbook" panose="02040604050505020304" pitchFamily="18" charset="0"/>
            </a:endParaRPr>
          </a:p>
          <a:p>
            <a:pPr marL="457200" indent="-457200">
              <a:buFont typeface="Arial" panose="020B0604020202020204" pitchFamily="34" charset="0"/>
              <a:buChar char="•"/>
            </a:pPr>
            <a:r>
              <a:rPr lang="en-US" sz="3000" dirty="0" smtClean="0">
                <a:latin typeface="Century Schoolbook" panose="02040604050505020304" pitchFamily="18" charset="0"/>
              </a:rPr>
              <a:t>Have ornate patterns</a:t>
            </a:r>
            <a:endParaRPr lang="en-US" sz="3000" dirty="0">
              <a:latin typeface="Century Schoolbook" panose="02040604050505020304" pitchFamily="18" charset="0"/>
            </a:endParaRPr>
          </a:p>
        </p:txBody>
      </p:sp>
      <p:sp>
        <p:nvSpPr>
          <p:cNvPr id="8" name="Rectangle 7"/>
          <p:cNvSpPr/>
          <p:nvPr/>
        </p:nvSpPr>
        <p:spPr>
          <a:xfrm>
            <a:off x="7618412" y="5943600"/>
            <a:ext cx="4007015"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Century Schoolbook" panose="02040604050505020304" pitchFamily="18" charset="0"/>
              </a:rPr>
              <a:t>SEM credit:  Sol </a:t>
            </a:r>
            <a:r>
              <a:rPr lang="en-US" dirty="0" err="1" smtClean="0">
                <a:solidFill>
                  <a:schemeClr val="tx1"/>
                </a:solidFill>
                <a:latin typeface="Century Schoolbook" panose="02040604050505020304" pitchFamily="18" charset="0"/>
              </a:rPr>
              <a:t>Sepsenwol</a:t>
            </a:r>
            <a:endParaRPr lang="en-US" dirty="0">
              <a:solidFill>
                <a:schemeClr val="tx1"/>
              </a:solidFill>
              <a:latin typeface="Century Schoolbook" panose="02040604050505020304" pitchFamily="18" charset="0"/>
            </a:endParaRP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019" b="46481"/>
          <a:stretch/>
        </p:blipFill>
        <p:spPr>
          <a:xfrm>
            <a:off x="4646612" y="990600"/>
            <a:ext cx="5769390" cy="4937491"/>
          </a:xfrm>
          <a:prstGeom prst="rect">
            <a:avLst/>
          </a:prstGeom>
        </p:spPr>
      </p:pic>
      <p:sp>
        <p:nvSpPr>
          <p:cNvPr id="2" name="Slide Number Placeholder 1"/>
          <p:cNvSpPr>
            <a:spLocks noGrp="1"/>
          </p:cNvSpPr>
          <p:nvPr>
            <p:ph type="sldNum" sz="quarter" idx="12"/>
          </p:nvPr>
        </p:nvSpPr>
        <p:spPr>
          <a:xfrm>
            <a:off x="11199812" y="6553200"/>
            <a:ext cx="838201" cy="276228"/>
          </a:xfrm>
        </p:spPr>
        <p:txBody>
          <a:bodyPr/>
          <a:lstStyle/>
          <a:p>
            <a:fld id="{2A013F82-EE5E-44EE-A61D-E31C6657F26F}" type="slidenum">
              <a:rPr lang="en-US" smtClean="0"/>
              <a:pPr/>
              <a:t>20</a:t>
            </a:fld>
            <a:endParaRPr lang="en-US" dirty="0"/>
          </a:p>
        </p:txBody>
      </p:sp>
    </p:spTree>
    <p:extLst>
      <p:ext uri="{BB962C8B-B14F-4D97-AF65-F5344CB8AC3E}">
        <p14:creationId xmlns:p14="http://schemas.microsoft.com/office/powerpoint/2010/main" val="2132794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14" y="0"/>
            <a:ext cx="12218327" cy="533400"/>
          </a:xfrm>
        </p:spPr>
        <p:txBody>
          <a:bodyPr>
            <a:noAutofit/>
          </a:bodyPr>
          <a:lstStyle/>
          <a:p>
            <a:r>
              <a:rPr lang="en-US" sz="2300" dirty="0" smtClean="0">
                <a:latin typeface="Century Schoolbook" panose="02040604050505020304" pitchFamily="18" charset="0"/>
              </a:rPr>
              <a:t>Diatoms have certain pH (optima) preferences for optimal survival and growth</a:t>
            </a:r>
            <a:endParaRPr lang="en-US" sz="2300"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70523794"/>
              </p:ext>
            </p:extLst>
          </p:nvPr>
        </p:nvGraphicFramePr>
        <p:xfrm>
          <a:off x="1" y="690929"/>
          <a:ext cx="12188824" cy="6364709"/>
        </p:xfrm>
        <a:graphic>
          <a:graphicData uri="http://schemas.openxmlformats.org/drawingml/2006/table">
            <a:tbl>
              <a:tblPr firstRow="1" bandRow="1">
                <a:tableStyleId>{5C22544A-7EE6-4342-B048-85BDC9FD1C3A}</a:tableStyleId>
              </a:tblPr>
              <a:tblGrid>
                <a:gridCol w="2360611">
                  <a:extLst>
                    <a:ext uri="{9D8B030D-6E8A-4147-A177-3AD203B41FA5}">
                      <a16:colId xmlns="" xmlns:a16="http://schemas.microsoft.com/office/drawing/2014/main" val="1407052702"/>
                    </a:ext>
                  </a:extLst>
                </a:gridCol>
                <a:gridCol w="2261231">
                  <a:extLst>
                    <a:ext uri="{9D8B030D-6E8A-4147-A177-3AD203B41FA5}">
                      <a16:colId xmlns="" xmlns:a16="http://schemas.microsoft.com/office/drawing/2014/main" val="1818028575"/>
                    </a:ext>
                  </a:extLst>
                </a:gridCol>
                <a:gridCol w="2760267">
                  <a:extLst>
                    <a:ext uri="{9D8B030D-6E8A-4147-A177-3AD203B41FA5}">
                      <a16:colId xmlns="" xmlns:a16="http://schemas.microsoft.com/office/drawing/2014/main" val="3745064918"/>
                    </a:ext>
                  </a:extLst>
                </a:gridCol>
                <a:gridCol w="2446102">
                  <a:extLst>
                    <a:ext uri="{9D8B030D-6E8A-4147-A177-3AD203B41FA5}">
                      <a16:colId xmlns="" xmlns:a16="http://schemas.microsoft.com/office/drawing/2014/main" val="3564419037"/>
                    </a:ext>
                  </a:extLst>
                </a:gridCol>
                <a:gridCol w="2360613">
                  <a:extLst>
                    <a:ext uri="{9D8B030D-6E8A-4147-A177-3AD203B41FA5}">
                      <a16:colId xmlns="" xmlns:a16="http://schemas.microsoft.com/office/drawing/2014/main" val="881418940"/>
                    </a:ext>
                  </a:extLst>
                </a:gridCol>
              </a:tblGrid>
              <a:tr h="945362">
                <a:tc>
                  <a:txBody>
                    <a:bodyPr/>
                    <a:lstStyle/>
                    <a:p>
                      <a:pPr marL="0" marR="0" algn="ctr">
                        <a:lnSpc>
                          <a:spcPct val="115000"/>
                        </a:lnSpc>
                        <a:spcBef>
                          <a:spcPts val="0"/>
                        </a:spcBef>
                        <a:spcAft>
                          <a:spcPts val="1000"/>
                        </a:spcAft>
                      </a:pPr>
                      <a:r>
                        <a:rPr lang="en-US" sz="2000" dirty="0" err="1">
                          <a:effectLst/>
                          <a:latin typeface="Century Schoolbook" panose="02040604050505020304" pitchFamily="18" charset="0"/>
                        </a:rPr>
                        <a:t>Acidobiontic</a:t>
                      </a:r>
                      <a:r>
                        <a:rPr lang="en-US" sz="2000" dirty="0">
                          <a:effectLst/>
                          <a:latin typeface="Century Schoolbook" panose="02040604050505020304" pitchFamily="18" charset="0"/>
                        </a:rPr>
                        <a:t> </a:t>
                      </a:r>
                      <a:r>
                        <a:rPr lang="en-US" sz="2000" dirty="0" smtClean="0">
                          <a:effectLst/>
                          <a:latin typeface="Century Schoolbook" panose="02040604050505020304" pitchFamily="18" charset="0"/>
                        </a:rPr>
                        <a:t>(living in acid;</a:t>
                      </a:r>
                      <a:r>
                        <a:rPr lang="en-US" sz="2000" baseline="0" dirty="0" smtClean="0">
                          <a:effectLst/>
                          <a:latin typeface="Century Schoolbook" panose="02040604050505020304" pitchFamily="18" charset="0"/>
                        </a:rPr>
                        <a:t> </a:t>
                      </a:r>
                      <a:r>
                        <a:rPr lang="en-US" sz="2000" dirty="0" smtClean="0">
                          <a:effectLst/>
                          <a:latin typeface="Century Schoolbook" panose="02040604050505020304" pitchFamily="18" charset="0"/>
                        </a:rPr>
                        <a:t>pH&lt;5.5</a:t>
                      </a:r>
                      <a:r>
                        <a:rPr lang="en-US" sz="2000" dirty="0">
                          <a:effectLst/>
                          <a:latin typeface="Century Schoolbook" panose="02040604050505020304" pitchFamily="18" charset="0"/>
                        </a:rPr>
                        <a:t>)</a:t>
                      </a:r>
                      <a:endParaRPr lang="en-US" sz="2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r>
                        <a:rPr lang="en-US" sz="2000" dirty="0">
                          <a:effectLst/>
                          <a:latin typeface="Century Schoolbook" panose="02040604050505020304" pitchFamily="18" charset="0"/>
                        </a:rPr>
                        <a:t>Acidophilus </a:t>
                      </a:r>
                      <a:r>
                        <a:rPr lang="en-US" sz="2000" dirty="0" smtClean="0">
                          <a:effectLst/>
                          <a:latin typeface="Century Schoolbook" panose="02040604050505020304" pitchFamily="18" charset="0"/>
                        </a:rPr>
                        <a:t>(acid loving; pH&lt;7</a:t>
                      </a:r>
                      <a:r>
                        <a:rPr lang="en-US" sz="2000" dirty="0">
                          <a:effectLst/>
                          <a:latin typeface="Century Schoolbook" panose="02040604050505020304" pitchFamily="18" charset="0"/>
                        </a:rPr>
                        <a:t>)</a:t>
                      </a:r>
                      <a:endParaRPr lang="en-US" sz="2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r>
                        <a:rPr lang="en-US" sz="2000" dirty="0" err="1">
                          <a:effectLst/>
                          <a:latin typeface="Century Schoolbook" panose="02040604050505020304" pitchFamily="18" charset="0"/>
                        </a:rPr>
                        <a:t>Circumneutral</a:t>
                      </a:r>
                      <a:r>
                        <a:rPr lang="en-US" sz="2000" dirty="0">
                          <a:effectLst/>
                          <a:latin typeface="Century Schoolbook" panose="02040604050505020304" pitchFamily="18" charset="0"/>
                        </a:rPr>
                        <a:t> pH = 7</a:t>
                      </a:r>
                      <a:endParaRPr lang="en-US" sz="2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r>
                        <a:rPr lang="en-US" sz="2000" dirty="0" err="1">
                          <a:effectLst/>
                          <a:latin typeface="Century Schoolbook" panose="02040604050505020304" pitchFamily="18" charset="0"/>
                        </a:rPr>
                        <a:t>Alkaliphilus</a:t>
                      </a:r>
                      <a:r>
                        <a:rPr lang="en-US" sz="2000" dirty="0">
                          <a:effectLst/>
                          <a:latin typeface="Century Schoolbook" panose="02040604050505020304" pitchFamily="18" charset="0"/>
                        </a:rPr>
                        <a:t> </a:t>
                      </a:r>
                      <a:r>
                        <a:rPr lang="en-US" sz="2000" dirty="0" smtClean="0">
                          <a:effectLst/>
                          <a:latin typeface="Century Schoolbook" panose="02040604050505020304" pitchFamily="18" charset="0"/>
                        </a:rPr>
                        <a:t>(living</a:t>
                      </a:r>
                      <a:r>
                        <a:rPr lang="en-US" sz="2000" baseline="0" dirty="0" smtClean="0">
                          <a:effectLst/>
                          <a:latin typeface="Century Schoolbook" panose="02040604050505020304" pitchFamily="18" charset="0"/>
                        </a:rPr>
                        <a:t> in a base; </a:t>
                      </a:r>
                      <a:r>
                        <a:rPr lang="en-US" sz="2000" dirty="0" smtClean="0">
                          <a:effectLst/>
                          <a:latin typeface="Century Schoolbook" panose="02040604050505020304" pitchFamily="18" charset="0"/>
                        </a:rPr>
                        <a:t>pH&gt;7)</a:t>
                      </a:r>
                      <a:endParaRPr lang="en-US" sz="2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r>
                        <a:rPr lang="en-US" sz="2000" dirty="0" err="1">
                          <a:effectLst/>
                          <a:latin typeface="Century Schoolbook" panose="02040604050505020304" pitchFamily="18" charset="0"/>
                        </a:rPr>
                        <a:t>Alkalibiontic</a:t>
                      </a:r>
                      <a:r>
                        <a:rPr lang="en-US" sz="2000" dirty="0">
                          <a:effectLst/>
                          <a:latin typeface="Century Schoolbook" panose="02040604050505020304" pitchFamily="18" charset="0"/>
                        </a:rPr>
                        <a:t> </a:t>
                      </a:r>
                      <a:r>
                        <a:rPr lang="en-US" sz="2000" dirty="0" smtClean="0">
                          <a:effectLst/>
                          <a:latin typeface="Century Schoolbook" panose="02040604050505020304" pitchFamily="18" charset="0"/>
                        </a:rPr>
                        <a:t>(acid loving; pH </a:t>
                      </a:r>
                      <a:r>
                        <a:rPr lang="en-US" sz="2000" dirty="0">
                          <a:effectLst/>
                          <a:latin typeface="Century Schoolbook" panose="02040604050505020304" pitchFamily="18" charset="0"/>
                        </a:rPr>
                        <a:t>exceeding </a:t>
                      </a:r>
                      <a:r>
                        <a:rPr lang="en-US" sz="2000" dirty="0" smtClean="0">
                          <a:effectLst/>
                          <a:latin typeface="Century Schoolbook" panose="02040604050505020304" pitchFamily="18" charset="0"/>
                        </a:rPr>
                        <a:t>7)</a:t>
                      </a:r>
                      <a:endParaRPr lang="en-US" sz="2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2719137024"/>
                  </a:ext>
                </a:extLst>
              </a:tr>
              <a:tr h="3234384">
                <a:tc>
                  <a:txBody>
                    <a:bodyPr/>
                    <a:lstStyle/>
                    <a:p>
                      <a:pPr marL="0" marR="0" algn="ctr">
                        <a:lnSpc>
                          <a:spcPct val="115000"/>
                        </a:lnSpc>
                        <a:spcBef>
                          <a:spcPts val="0"/>
                        </a:spcBef>
                        <a:spcAft>
                          <a:spcPts val="1000"/>
                        </a:spcAft>
                      </a:pPr>
                      <a:endParaRPr lang="en-US" sz="300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endParaRPr lang="en-US" sz="3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endParaRPr lang="en-US" sz="3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1000"/>
                        </a:spcAft>
                      </a:pPr>
                      <a:endParaRPr lang="en-US" sz="3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endParaRPr lang="en-US" sz="30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272210402"/>
                  </a:ext>
                </a:extLst>
              </a:tr>
              <a:tr h="1987325">
                <a:tc>
                  <a:txBody>
                    <a:bodyPr/>
                    <a:lstStyle/>
                    <a:p>
                      <a:pPr marL="0" marR="0">
                        <a:lnSpc>
                          <a:spcPct val="115000"/>
                        </a:lnSpc>
                        <a:spcBef>
                          <a:spcPts val="0"/>
                        </a:spcBef>
                        <a:spcAft>
                          <a:spcPts val="1000"/>
                        </a:spcAft>
                      </a:pPr>
                      <a:r>
                        <a:rPr lang="en-US" sz="3000" i="1" dirty="0" err="1">
                          <a:effectLst/>
                          <a:latin typeface="Century Schoolbook" panose="02040604050505020304" pitchFamily="18" charset="0"/>
                        </a:rPr>
                        <a:t>Eunotia</a:t>
                      </a:r>
                      <a:r>
                        <a:rPr lang="en-US" sz="3000" i="1" dirty="0">
                          <a:effectLst/>
                          <a:latin typeface="Century Schoolbook" panose="02040604050505020304" pitchFamily="18" charset="0"/>
                        </a:rPr>
                        <a:t> </a:t>
                      </a:r>
                      <a:r>
                        <a:rPr lang="en-US" sz="3000" i="1" dirty="0" err="1">
                          <a:effectLst/>
                          <a:latin typeface="Century Schoolbook" panose="02040604050505020304" pitchFamily="18" charset="0"/>
                        </a:rPr>
                        <a:t>incisa</a:t>
                      </a:r>
                      <a:endParaRPr lang="en-US" sz="3000" i="1" dirty="0">
                        <a:effectLst/>
                        <a:latin typeface="Century Schoolbook" panose="02040604050505020304" pitchFamily="18" charset="0"/>
                      </a:endParaRPr>
                    </a:p>
                    <a:p>
                      <a:pPr marL="0" marR="0">
                        <a:lnSpc>
                          <a:spcPct val="115000"/>
                        </a:lnSpc>
                        <a:spcBef>
                          <a:spcPts val="0"/>
                        </a:spcBef>
                        <a:spcAft>
                          <a:spcPts val="0"/>
                        </a:spcAft>
                      </a:pPr>
                      <a:r>
                        <a:rPr lang="en-US" sz="1500" dirty="0">
                          <a:effectLst/>
                          <a:latin typeface="Century Schoolbook" panose="02040604050505020304" pitchFamily="18" charset="0"/>
                        </a:rPr>
                        <a:t>Photo credit:</a:t>
                      </a:r>
                    </a:p>
                    <a:p>
                      <a:pPr marL="0" marR="0">
                        <a:lnSpc>
                          <a:spcPct val="115000"/>
                        </a:lnSpc>
                        <a:spcBef>
                          <a:spcPts val="0"/>
                        </a:spcBef>
                        <a:spcAft>
                          <a:spcPts val="0"/>
                        </a:spcAft>
                      </a:pPr>
                      <a:r>
                        <a:rPr lang="en-US" sz="1500" dirty="0">
                          <a:effectLst/>
                          <a:latin typeface="Century Schoolbook" panose="02040604050505020304" pitchFamily="18" charset="0"/>
                        </a:rPr>
                        <a:t>Paula </a:t>
                      </a:r>
                      <a:r>
                        <a:rPr lang="en-US" sz="1500" dirty="0" err="1">
                          <a:effectLst/>
                          <a:latin typeface="Century Schoolbook" panose="02040604050505020304" pitchFamily="18" charset="0"/>
                        </a:rPr>
                        <a:t>Furey</a:t>
                      </a:r>
                      <a:endParaRPr lang="en-US" sz="15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r>
                        <a:rPr lang="en-US" sz="3000" i="1" dirty="0" err="1">
                          <a:effectLst/>
                          <a:latin typeface="Century Schoolbook" panose="02040604050505020304" pitchFamily="18" charset="0"/>
                        </a:rPr>
                        <a:t>Eunotia</a:t>
                      </a:r>
                      <a:r>
                        <a:rPr lang="en-US" sz="3000" i="1" dirty="0">
                          <a:effectLst/>
                          <a:latin typeface="Century Schoolbook" panose="02040604050505020304" pitchFamily="18" charset="0"/>
                        </a:rPr>
                        <a:t> </a:t>
                      </a:r>
                      <a:r>
                        <a:rPr lang="en-US" sz="3000" i="1" dirty="0" err="1">
                          <a:effectLst/>
                          <a:latin typeface="Century Schoolbook" panose="02040604050505020304" pitchFamily="18" charset="0"/>
                        </a:rPr>
                        <a:t>diadema</a:t>
                      </a:r>
                      <a:endParaRPr lang="en-US" sz="3000" i="1" dirty="0">
                        <a:effectLst/>
                        <a:latin typeface="Century Schoolbook" panose="02040604050505020304" pitchFamily="18" charset="0"/>
                      </a:endParaRPr>
                    </a:p>
                    <a:p>
                      <a:pPr marL="0" marR="0">
                        <a:lnSpc>
                          <a:spcPct val="115000"/>
                        </a:lnSpc>
                        <a:spcBef>
                          <a:spcPts val="0"/>
                        </a:spcBef>
                        <a:spcAft>
                          <a:spcPts val="0"/>
                        </a:spcAft>
                      </a:pPr>
                      <a:r>
                        <a:rPr lang="en-US" sz="1500" dirty="0">
                          <a:effectLst/>
                          <a:latin typeface="Century Schoolbook" panose="02040604050505020304" pitchFamily="18" charset="0"/>
                        </a:rPr>
                        <a:t>Photo credit: Loren </a:t>
                      </a:r>
                      <a:r>
                        <a:rPr lang="en-US" sz="1500" dirty="0" err="1">
                          <a:effectLst/>
                          <a:latin typeface="Century Schoolbook" panose="02040604050505020304" pitchFamily="18" charset="0"/>
                        </a:rPr>
                        <a:t>Bahls</a:t>
                      </a:r>
                      <a:endParaRPr lang="en-US" sz="15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r>
                        <a:rPr lang="en-US" sz="3000" i="1" dirty="0" err="1">
                          <a:effectLst/>
                          <a:latin typeface="Century Schoolbook" panose="02040604050505020304" pitchFamily="18" charset="0"/>
                        </a:rPr>
                        <a:t>Discostella</a:t>
                      </a:r>
                      <a:r>
                        <a:rPr lang="en-US" sz="3000" i="1" dirty="0">
                          <a:effectLst/>
                          <a:latin typeface="Century Schoolbook" panose="02040604050505020304" pitchFamily="18" charset="0"/>
                        </a:rPr>
                        <a:t> </a:t>
                      </a:r>
                      <a:r>
                        <a:rPr lang="en-US" sz="3000" i="1" dirty="0" err="1">
                          <a:effectLst/>
                          <a:latin typeface="Century Schoolbook" panose="02040604050505020304" pitchFamily="18" charset="0"/>
                        </a:rPr>
                        <a:t>stelligera</a:t>
                      </a:r>
                      <a:endParaRPr lang="en-US" sz="3000" i="1" dirty="0">
                        <a:effectLst/>
                        <a:latin typeface="Century Schoolbook" panose="02040604050505020304" pitchFamily="18" charset="0"/>
                      </a:endParaRPr>
                    </a:p>
                    <a:p>
                      <a:pPr marL="0" marR="0">
                        <a:lnSpc>
                          <a:spcPct val="115000"/>
                        </a:lnSpc>
                        <a:spcBef>
                          <a:spcPts val="0"/>
                        </a:spcBef>
                        <a:spcAft>
                          <a:spcPts val="1000"/>
                        </a:spcAft>
                      </a:pPr>
                      <a:r>
                        <a:rPr lang="en-US" sz="1500" dirty="0">
                          <a:effectLst/>
                          <a:latin typeface="Century Schoolbook" panose="02040604050505020304" pitchFamily="18" charset="0"/>
                        </a:rPr>
                        <a:t>Photo credit: Rex </a:t>
                      </a:r>
                      <a:r>
                        <a:rPr lang="en-US" sz="1500" dirty="0" smtClean="0">
                          <a:effectLst/>
                          <a:latin typeface="Century Schoolbook" panose="02040604050505020304" pitchFamily="18" charset="0"/>
                        </a:rPr>
                        <a:t>Lowe</a:t>
                      </a:r>
                      <a:endParaRPr lang="en-US" sz="15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r>
                        <a:rPr lang="en-US" sz="3000" i="1" dirty="0" err="1">
                          <a:effectLst/>
                          <a:latin typeface="Century Schoolbook" panose="02040604050505020304" pitchFamily="18" charset="0"/>
                        </a:rPr>
                        <a:t>Frustulia</a:t>
                      </a:r>
                      <a:r>
                        <a:rPr lang="en-US" sz="3000" i="1" dirty="0">
                          <a:effectLst/>
                          <a:latin typeface="Century Schoolbook" panose="02040604050505020304" pitchFamily="18" charset="0"/>
                        </a:rPr>
                        <a:t> </a:t>
                      </a:r>
                      <a:r>
                        <a:rPr lang="en-US" sz="3000" i="1" dirty="0" err="1">
                          <a:effectLst/>
                          <a:latin typeface="Century Schoolbook" panose="02040604050505020304" pitchFamily="18" charset="0"/>
                        </a:rPr>
                        <a:t>saxonica</a:t>
                      </a:r>
                      <a:endParaRPr lang="en-US" sz="3000" i="1" dirty="0">
                        <a:effectLst/>
                        <a:latin typeface="Century Schoolbook" panose="02040604050505020304" pitchFamily="18" charset="0"/>
                      </a:endParaRPr>
                    </a:p>
                    <a:p>
                      <a:pPr marL="0" marR="0">
                        <a:lnSpc>
                          <a:spcPct val="115000"/>
                        </a:lnSpc>
                        <a:spcBef>
                          <a:spcPts val="0"/>
                        </a:spcBef>
                        <a:spcAft>
                          <a:spcPts val="1000"/>
                        </a:spcAft>
                      </a:pPr>
                      <a:r>
                        <a:rPr lang="en-US" sz="1500" dirty="0">
                          <a:effectLst/>
                          <a:latin typeface="Century Schoolbook" panose="02040604050505020304" pitchFamily="18" charset="0"/>
                        </a:rPr>
                        <a:t>Photo credit: Pat </a:t>
                      </a:r>
                      <a:r>
                        <a:rPr lang="en-US" sz="1500" dirty="0" err="1">
                          <a:effectLst/>
                          <a:latin typeface="Century Schoolbook" panose="02040604050505020304" pitchFamily="18" charset="0"/>
                        </a:rPr>
                        <a:t>Kocoilek</a:t>
                      </a:r>
                      <a:r>
                        <a:rPr lang="en-US" sz="1500" dirty="0">
                          <a:effectLst/>
                          <a:latin typeface="Century Schoolbook" panose="02040604050505020304" pitchFamily="18" charset="0"/>
                        </a:rPr>
                        <a:t>, Carrie </a:t>
                      </a:r>
                      <a:r>
                        <a:rPr lang="en-US" sz="1500" dirty="0" err="1">
                          <a:effectLst/>
                          <a:latin typeface="Century Schoolbook" panose="02040604050505020304" pitchFamily="18" charset="0"/>
                        </a:rPr>
                        <a:t>Graeff</a:t>
                      </a:r>
                      <a:r>
                        <a:rPr lang="en-US" sz="1500" dirty="0">
                          <a:effectLst/>
                          <a:latin typeface="Century Schoolbook" panose="02040604050505020304" pitchFamily="18" charset="0"/>
                        </a:rPr>
                        <a:t>  </a:t>
                      </a:r>
                      <a:endParaRPr lang="en-US" sz="15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r>
                        <a:rPr lang="en-US" sz="3000" i="1" dirty="0" err="1">
                          <a:effectLst/>
                          <a:latin typeface="Century Schoolbook" panose="02040604050505020304" pitchFamily="18" charset="0"/>
                        </a:rPr>
                        <a:t>Epithemia</a:t>
                      </a:r>
                      <a:r>
                        <a:rPr lang="en-US" sz="3000" i="1" dirty="0">
                          <a:effectLst/>
                          <a:latin typeface="Century Schoolbook" panose="02040604050505020304" pitchFamily="18" charset="0"/>
                        </a:rPr>
                        <a:t> </a:t>
                      </a:r>
                      <a:r>
                        <a:rPr lang="en-US" sz="3000" i="1" dirty="0" err="1">
                          <a:effectLst/>
                          <a:latin typeface="Century Schoolbook" panose="02040604050505020304" pitchFamily="18" charset="0"/>
                        </a:rPr>
                        <a:t>sorex</a:t>
                      </a:r>
                      <a:endParaRPr lang="en-US" sz="3000" i="1" dirty="0">
                        <a:effectLst/>
                        <a:latin typeface="Century Schoolbook" panose="02040604050505020304" pitchFamily="18" charset="0"/>
                      </a:endParaRPr>
                    </a:p>
                    <a:p>
                      <a:pPr marL="0" marR="0">
                        <a:lnSpc>
                          <a:spcPct val="115000"/>
                        </a:lnSpc>
                        <a:spcBef>
                          <a:spcPts val="0"/>
                        </a:spcBef>
                        <a:spcAft>
                          <a:spcPts val="1000"/>
                        </a:spcAft>
                      </a:pPr>
                      <a:r>
                        <a:rPr lang="en-US" sz="1500" dirty="0">
                          <a:effectLst/>
                          <a:latin typeface="Century Schoolbook" panose="02040604050505020304" pitchFamily="18" charset="0"/>
                        </a:rPr>
                        <a:t>Photo credit: Rex </a:t>
                      </a:r>
                      <a:r>
                        <a:rPr lang="en-US" sz="1500" dirty="0" smtClean="0">
                          <a:effectLst/>
                          <a:latin typeface="Century Schoolbook" panose="02040604050505020304" pitchFamily="18" charset="0"/>
                        </a:rPr>
                        <a:t>Lowe</a:t>
                      </a:r>
                      <a:endParaRPr lang="en-US" sz="1500" dirty="0">
                        <a:effectLst/>
                        <a:latin typeface="Century Schoolbook" panose="02040604050505020304" pitchFamily="18"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600221765"/>
                  </a:ext>
                </a:extLst>
              </a:tr>
            </a:tbl>
          </a:graphicData>
        </a:graphic>
      </p:graphicFrame>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12" y="1752600"/>
            <a:ext cx="10591348" cy="3070220"/>
          </a:xfrm>
          <a:prstGeom prst="rect">
            <a:avLst/>
          </a:prstGeom>
        </p:spPr>
      </p:pic>
      <p:sp>
        <p:nvSpPr>
          <p:cNvPr id="5" name="Slide Number Placeholder 4"/>
          <p:cNvSpPr>
            <a:spLocks noGrp="1"/>
          </p:cNvSpPr>
          <p:nvPr>
            <p:ph type="sldNum" sz="quarter" idx="12"/>
          </p:nvPr>
        </p:nvSpPr>
        <p:spPr>
          <a:xfrm>
            <a:off x="11199811" y="6553200"/>
            <a:ext cx="838201" cy="276228"/>
          </a:xfrm>
        </p:spPr>
        <p:txBody>
          <a:bodyPr/>
          <a:lstStyle/>
          <a:p>
            <a:fld id="{2A013F82-EE5E-44EE-A61D-E31C6657F26F}"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18575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3812" y="-19050"/>
            <a:ext cx="7083425" cy="6877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227012" y="381000"/>
            <a:ext cx="4495801" cy="1371600"/>
          </a:xfrm>
        </p:spPr>
        <p:txBody>
          <a:bodyPr>
            <a:normAutofit fontScale="90000"/>
          </a:bodyPr>
          <a:lstStyle/>
          <a:p>
            <a:r>
              <a:rPr lang="en-US" dirty="0" smtClean="0">
                <a:latin typeface="Century Schoolbook" panose="02040604050505020304" pitchFamily="18" charset="0"/>
              </a:rPr>
              <a:t>How can diatoms in the past be identified?</a:t>
            </a:r>
            <a:endParaRPr lang="en-US" dirty="0">
              <a:latin typeface="Century Schoolbook" panose="02040604050505020304" pitchFamily="18" charset="0"/>
            </a:endParaRPr>
          </a:p>
        </p:txBody>
      </p:sp>
      <p:sp>
        <p:nvSpPr>
          <p:cNvPr id="7" name="TextBox 6"/>
          <p:cNvSpPr txBox="1"/>
          <p:nvPr/>
        </p:nvSpPr>
        <p:spPr>
          <a:xfrm>
            <a:off x="326189" y="1752600"/>
            <a:ext cx="4494213" cy="2677656"/>
          </a:xfrm>
          <a:prstGeom prst="rect">
            <a:avLst/>
          </a:prstGeom>
          <a:noFill/>
        </p:spPr>
        <p:txBody>
          <a:bodyPr wrap="square" rtlCol="0">
            <a:spAutoFit/>
          </a:bodyPr>
          <a:lstStyle/>
          <a:p>
            <a:endParaRPr lang="en-US" sz="2800" dirty="0" smtClean="0">
              <a:latin typeface="Cambria" panose="02040503050406030204" pitchFamily="18" charset="0"/>
            </a:endParaRPr>
          </a:p>
          <a:p>
            <a:r>
              <a:rPr lang="en-US" sz="2800" dirty="0" smtClean="0">
                <a:latin typeface="Cambria" panose="02040503050406030204" pitchFamily="18" charset="0"/>
              </a:rPr>
              <a:t>Silica “shells” (frustules)  can be extracted and used to recreate past environments (similar to methods of archeologists) </a:t>
            </a:r>
            <a:endParaRPr lang="en-US" sz="2800" dirty="0">
              <a:latin typeface="Cambria" panose="02040503050406030204" pitchFamily="18" charset="0"/>
            </a:endParaRPr>
          </a:p>
        </p:txBody>
      </p:sp>
      <p:pic>
        <p:nvPicPr>
          <p:cNvPr id="6" name="Picture 5"/>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06223" y="0"/>
            <a:ext cx="7179426" cy="6894285"/>
          </a:xfrm>
          <a:prstGeom prst="rect">
            <a:avLst/>
          </a:prstGeom>
        </p:spPr>
      </p:pic>
      <p:sp>
        <p:nvSpPr>
          <p:cNvPr id="3" name="Slide Number Placeholder 2"/>
          <p:cNvSpPr>
            <a:spLocks noGrp="1"/>
          </p:cNvSpPr>
          <p:nvPr>
            <p:ph type="sldNum" sz="quarter" idx="12"/>
          </p:nvPr>
        </p:nvSpPr>
        <p:spPr>
          <a:xfrm>
            <a:off x="11199812" y="6477000"/>
            <a:ext cx="838201" cy="276228"/>
          </a:xfrm>
        </p:spPr>
        <p:txBody>
          <a:bodyPr/>
          <a:lstStyle/>
          <a:p>
            <a:fld id="{2A013F82-EE5E-44EE-A61D-E31C6657F26F}"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4177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3812" y="-19050"/>
            <a:ext cx="7083425" cy="6877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012" y="381000"/>
            <a:ext cx="4495801" cy="1371600"/>
          </a:xfrm>
        </p:spPr>
        <p:txBody>
          <a:bodyPr>
            <a:normAutofit fontScale="90000"/>
          </a:bodyPr>
          <a:lstStyle/>
          <a:p>
            <a:r>
              <a:rPr lang="en-US" dirty="0" smtClean="0">
                <a:latin typeface="Century Schoolbook" panose="02040604050505020304" pitchFamily="18" charset="0"/>
              </a:rPr>
              <a:t>How can diatoms in the past be identified?</a:t>
            </a:r>
            <a:endParaRPr lang="en-US" dirty="0">
              <a:latin typeface="Century Schoolbook" panose="02040604050505020304" pitchFamily="18" charset="0"/>
            </a:endParaRPr>
          </a:p>
        </p:txBody>
      </p:sp>
      <p:sp>
        <p:nvSpPr>
          <p:cNvPr id="7" name="TextBox 6"/>
          <p:cNvSpPr txBox="1"/>
          <p:nvPr/>
        </p:nvSpPr>
        <p:spPr>
          <a:xfrm>
            <a:off x="265112" y="1689318"/>
            <a:ext cx="4739523" cy="1677382"/>
          </a:xfrm>
          <a:prstGeom prst="rect">
            <a:avLst/>
          </a:prstGeom>
          <a:noFill/>
        </p:spPr>
        <p:txBody>
          <a:bodyPr wrap="square" rtlCol="0">
            <a:spAutoFit/>
          </a:bodyPr>
          <a:lstStyle/>
          <a:p>
            <a:endParaRPr lang="en-US" sz="2800" dirty="0" smtClean="0">
              <a:latin typeface="Cambria" panose="02040503050406030204" pitchFamily="18" charset="0"/>
            </a:endParaRPr>
          </a:p>
          <a:p>
            <a:r>
              <a:rPr lang="en-US" sz="2500" dirty="0" smtClean="0">
                <a:solidFill>
                  <a:schemeClr val="bg1"/>
                </a:solidFill>
                <a:latin typeface="Cambria" panose="02040503050406030204" pitchFamily="18" charset="0"/>
              </a:rPr>
              <a:t>When diatoms die, the sink to the bottom of a lake and can be extracted.</a:t>
            </a:r>
            <a:endParaRPr lang="en-US" sz="2500" dirty="0">
              <a:solidFill>
                <a:schemeClr val="bg1"/>
              </a:solidFill>
              <a:latin typeface="Cambria" panose="020405030504060302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576" y="-15737"/>
            <a:ext cx="7132699" cy="6858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018" t="3226" r="16187" b="3226"/>
          <a:stretch/>
        </p:blipFill>
        <p:spPr>
          <a:xfrm>
            <a:off x="227012" y="1981200"/>
            <a:ext cx="4648200" cy="4419600"/>
          </a:xfrm>
          <a:prstGeom prst="rect">
            <a:avLst/>
          </a:prstGeom>
        </p:spPr>
      </p:pic>
      <p:sp>
        <p:nvSpPr>
          <p:cNvPr id="3" name="Slide Number Placeholder 2"/>
          <p:cNvSpPr>
            <a:spLocks noGrp="1"/>
          </p:cNvSpPr>
          <p:nvPr>
            <p:ph type="sldNum" sz="quarter" idx="12"/>
          </p:nvPr>
        </p:nvSpPr>
        <p:spPr>
          <a:xfrm>
            <a:off x="11276011" y="6505572"/>
            <a:ext cx="838201" cy="276228"/>
          </a:xfrm>
        </p:spPr>
        <p:txBody>
          <a:bodyPr/>
          <a:lstStyle/>
          <a:p>
            <a:fld id="{2A013F82-EE5E-44EE-A61D-E31C6657F26F}"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75263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pH reconstructions diatom infe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970" y="1028073"/>
            <a:ext cx="6012882" cy="56120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76199"/>
            <a:ext cx="12188825" cy="990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latin typeface="Century Schoolbook" panose="02040604050505020304" pitchFamily="18" charset="0"/>
              </a:rPr>
              <a:t>Based on the pH optima of each diatom in different segments of the core and the number of those diatom present, lake pH can be reconstructed.</a:t>
            </a:r>
            <a:endParaRPr lang="en-US" sz="2500" dirty="0">
              <a:latin typeface="Century Schoolbook" panose="02040604050505020304" pitchFamily="18" charset="0"/>
            </a:endParaRPr>
          </a:p>
        </p:txBody>
      </p:sp>
      <p:sp>
        <p:nvSpPr>
          <p:cNvPr id="9" name="TextBox 8"/>
          <p:cNvSpPr txBox="1"/>
          <p:nvPr/>
        </p:nvSpPr>
        <p:spPr>
          <a:xfrm>
            <a:off x="57103" y="3027163"/>
            <a:ext cx="2721046" cy="1938992"/>
          </a:xfrm>
          <a:prstGeom prst="rect">
            <a:avLst/>
          </a:prstGeom>
          <a:noFill/>
        </p:spPr>
        <p:txBody>
          <a:bodyPr wrap="square" rtlCol="0">
            <a:spAutoFit/>
          </a:bodyPr>
          <a:lstStyle/>
          <a:p>
            <a:r>
              <a:rPr lang="en-US" sz="3000" dirty="0">
                <a:solidFill>
                  <a:srgbClr val="FF0000"/>
                </a:solidFill>
              </a:rPr>
              <a:t>Each species shows a different optima for </a:t>
            </a:r>
            <a:r>
              <a:rPr lang="en-US" sz="3000" dirty="0" smtClean="0">
                <a:solidFill>
                  <a:srgbClr val="FF0000"/>
                </a:solidFill>
              </a:rPr>
              <a:t>pH</a:t>
            </a:r>
            <a:endParaRPr lang="en-US" sz="3000" dirty="0">
              <a:solidFill>
                <a:srgbClr val="FF0000"/>
              </a:solidFill>
            </a:endParaRPr>
          </a:p>
        </p:txBody>
      </p:sp>
      <p:sp>
        <p:nvSpPr>
          <p:cNvPr id="6" name="TextBox 5"/>
          <p:cNvSpPr txBox="1"/>
          <p:nvPr/>
        </p:nvSpPr>
        <p:spPr>
          <a:xfrm>
            <a:off x="8913812" y="6455431"/>
            <a:ext cx="1797287" cy="369332"/>
          </a:xfrm>
          <a:prstGeom prst="rect">
            <a:avLst/>
          </a:prstGeom>
          <a:noFill/>
        </p:spPr>
        <p:txBody>
          <a:bodyPr wrap="none" rtlCol="0">
            <a:spAutoFit/>
          </a:bodyPr>
          <a:lstStyle/>
          <a:p>
            <a:r>
              <a:rPr lang="en-US" dirty="0" smtClean="0">
                <a:solidFill>
                  <a:schemeClr val="bg1"/>
                </a:solidFill>
              </a:rPr>
              <a:t>Davis </a:t>
            </a:r>
            <a:r>
              <a:rPr lang="en-US" i="1" dirty="0" smtClean="0">
                <a:solidFill>
                  <a:schemeClr val="bg1"/>
                </a:solidFill>
              </a:rPr>
              <a:t>et al., </a:t>
            </a:r>
            <a:r>
              <a:rPr lang="en-US" dirty="0" smtClean="0">
                <a:solidFill>
                  <a:schemeClr val="bg1"/>
                </a:solidFill>
              </a:rPr>
              <a:t>1990</a:t>
            </a:r>
            <a:endParaRPr lang="en-US" dirty="0">
              <a:solidFill>
                <a:schemeClr val="bg1"/>
              </a:solidFill>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6566" y="2133600"/>
            <a:ext cx="2779846" cy="3509556"/>
          </a:xfrm>
          <a:prstGeom prst="rect">
            <a:avLst/>
          </a:prstGeom>
        </p:spPr>
      </p:pic>
      <p:sp>
        <p:nvSpPr>
          <p:cNvPr id="3" name="Slide Number Placeholder 2"/>
          <p:cNvSpPr>
            <a:spLocks noGrp="1"/>
          </p:cNvSpPr>
          <p:nvPr>
            <p:ph type="sldNum" sz="quarter" idx="12"/>
          </p:nvPr>
        </p:nvSpPr>
        <p:spPr>
          <a:xfrm>
            <a:off x="11238834" y="6570104"/>
            <a:ext cx="838201" cy="276228"/>
          </a:xfrm>
        </p:spPr>
        <p:txBody>
          <a:bodyPr/>
          <a:lstStyle/>
          <a:p>
            <a:fld id="{2A013F82-EE5E-44EE-A61D-E31C6657F26F}"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401152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333" r="22156"/>
          <a:stretch/>
        </p:blipFill>
        <p:spPr>
          <a:xfrm>
            <a:off x="5768301" y="76200"/>
            <a:ext cx="5964911" cy="6629400"/>
          </a:xfrm>
          <a:prstGeom prst="rect">
            <a:avLst/>
          </a:prstGeom>
        </p:spPr>
      </p:pic>
      <p:sp>
        <p:nvSpPr>
          <p:cNvPr id="4" name="Rectangle 4"/>
          <p:cNvSpPr txBox="1">
            <a:spLocks noChangeArrowheads="1"/>
          </p:cNvSpPr>
          <p:nvPr/>
        </p:nvSpPr>
        <p:spPr>
          <a:xfrm>
            <a:off x="34924" y="-122470"/>
            <a:ext cx="5446712" cy="698046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chemeClr val="tx1">
                    <a:lumMod val="95000"/>
                  </a:schemeClr>
                </a:solidFill>
                <a:latin typeface="Century Schoolbook" panose="02040604050505020304" pitchFamily="18" charset="0"/>
              </a:rPr>
              <a:t>How can diatoms in the past be identified and used to reconstruct past lake conditions?</a:t>
            </a:r>
          </a:p>
          <a:p>
            <a:r>
              <a:rPr lang="en-US" altLang="en-US" dirty="0" smtClean="0">
                <a:solidFill>
                  <a:schemeClr val="tx1">
                    <a:lumMod val="95000"/>
                  </a:schemeClr>
                </a:solidFill>
                <a:latin typeface="Century Schoolbook" panose="02040604050505020304" pitchFamily="18" charset="0"/>
              </a:rPr>
              <a:t> </a:t>
            </a:r>
          </a:p>
          <a:p>
            <a:r>
              <a:rPr lang="en-US" altLang="en-US" dirty="0" smtClean="0">
                <a:solidFill>
                  <a:schemeClr val="tx1">
                    <a:lumMod val="95000"/>
                  </a:schemeClr>
                </a:solidFill>
                <a:latin typeface="Century Schoolbook" panose="02040604050505020304" pitchFamily="18" charset="0"/>
              </a:rPr>
              <a:t>Calibration </a:t>
            </a:r>
            <a:r>
              <a:rPr lang="en-US" altLang="en-US" dirty="0">
                <a:solidFill>
                  <a:schemeClr val="tx1">
                    <a:lumMod val="95000"/>
                  </a:schemeClr>
                </a:solidFill>
                <a:latin typeface="Century Schoolbook" panose="02040604050505020304" pitchFamily="18" charset="0"/>
              </a:rPr>
              <a:t>set </a:t>
            </a:r>
          </a:p>
        </p:txBody>
      </p:sp>
      <p:sp>
        <p:nvSpPr>
          <p:cNvPr id="7" name="Text Box 17"/>
          <p:cNvSpPr txBox="1">
            <a:spLocks noChangeArrowheads="1"/>
          </p:cNvSpPr>
          <p:nvPr/>
        </p:nvSpPr>
        <p:spPr bwMode="auto">
          <a:xfrm>
            <a:off x="2970212" y="21336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Gabriola" panose="04040605051002020D02" pitchFamily="82" charset="0"/>
            </a:endParaRPr>
          </a:p>
        </p:txBody>
      </p:sp>
      <p:sp>
        <p:nvSpPr>
          <p:cNvPr id="5" name="Freeform 4"/>
          <p:cNvSpPr/>
          <p:nvPr/>
        </p:nvSpPr>
        <p:spPr>
          <a:xfrm>
            <a:off x="10472842" y="5204346"/>
            <a:ext cx="282295" cy="1433015"/>
          </a:xfrm>
          <a:custGeom>
            <a:avLst/>
            <a:gdLst>
              <a:gd name="connsiteX0" fmla="*/ 13132 w 282295"/>
              <a:gd name="connsiteY0" fmla="*/ 0 h 1433015"/>
              <a:gd name="connsiteX1" fmla="*/ 13132 w 282295"/>
              <a:gd name="connsiteY1" fmla="*/ 156950 h 1433015"/>
              <a:gd name="connsiteX2" fmla="*/ 149610 w 282295"/>
              <a:gd name="connsiteY2" fmla="*/ 498144 h 1433015"/>
              <a:gd name="connsiteX3" fmla="*/ 238320 w 282295"/>
              <a:gd name="connsiteY3" fmla="*/ 839338 h 1433015"/>
              <a:gd name="connsiteX4" fmla="*/ 238320 w 282295"/>
              <a:gd name="connsiteY4" fmla="*/ 921224 h 1433015"/>
              <a:gd name="connsiteX5" fmla="*/ 238320 w 282295"/>
              <a:gd name="connsiteY5" fmla="*/ 1112293 h 1433015"/>
              <a:gd name="connsiteX6" fmla="*/ 279263 w 282295"/>
              <a:gd name="connsiteY6" fmla="*/ 1221475 h 1433015"/>
              <a:gd name="connsiteX7" fmla="*/ 279263 w 282295"/>
              <a:gd name="connsiteY7" fmla="*/ 1433015 h 1433015"/>
              <a:gd name="connsiteX8" fmla="*/ 279263 w 282295"/>
              <a:gd name="connsiteY8" fmla="*/ 1433015 h 143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95" h="1433015">
                <a:moveTo>
                  <a:pt x="13132" y="0"/>
                </a:moveTo>
                <a:cubicBezTo>
                  <a:pt x="1759" y="36963"/>
                  <a:pt x="-9614" y="73926"/>
                  <a:pt x="13132" y="156950"/>
                </a:cubicBezTo>
                <a:cubicBezTo>
                  <a:pt x="35878" y="239974"/>
                  <a:pt x="112079" y="384413"/>
                  <a:pt x="149610" y="498144"/>
                </a:cubicBezTo>
                <a:cubicBezTo>
                  <a:pt x="187141" y="611875"/>
                  <a:pt x="223535" y="768825"/>
                  <a:pt x="238320" y="839338"/>
                </a:cubicBezTo>
                <a:cubicBezTo>
                  <a:pt x="253105" y="909851"/>
                  <a:pt x="238320" y="921224"/>
                  <a:pt x="238320" y="921224"/>
                </a:cubicBezTo>
                <a:cubicBezTo>
                  <a:pt x="238320" y="966716"/>
                  <a:pt x="231496" y="1062251"/>
                  <a:pt x="238320" y="1112293"/>
                </a:cubicBezTo>
                <a:cubicBezTo>
                  <a:pt x="245144" y="1162335"/>
                  <a:pt x="272439" y="1168021"/>
                  <a:pt x="279263" y="1221475"/>
                </a:cubicBezTo>
                <a:cubicBezTo>
                  <a:pt x="286087" y="1274929"/>
                  <a:pt x="279263" y="1433015"/>
                  <a:pt x="279263" y="1433015"/>
                </a:cubicBezTo>
                <a:lnTo>
                  <a:pt x="279263" y="143301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350624" y="6499247"/>
            <a:ext cx="838201" cy="276228"/>
          </a:xfrm>
        </p:spPr>
        <p:txBody>
          <a:bodyPr/>
          <a:lstStyle/>
          <a:p>
            <a:fld id="{2A013F82-EE5E-44EE-A61D-E31C6657F26F}"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419075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 y="38492"/>
            <a:ext cx="12188824" cy="990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500" dirty="0" smtClean="0">
                <a:latin typeface="Century Schoolbook" panose="02040604050505020304" pitchFamily="18" charset="0"/>
              </a:rPr>
              <a:t>Making a calibration </a:t>
            </a:r>
            <a:r>
              <a:rPr lang="en-US" sz="4500" dirty="0">
                <a:latin typeface="Century Schoolbook" panose="02040604050505020304" pitchFamily="18" charset="0"/>
              </a:rPr>
              <a:t>set</a:t>
            </a:r>
          </a:p>
        </p:txBody>
      </p:sp>
      <p:sp>
        <p:nvSpPr>
          <p:cNvPr id="2" name="TextBox 1"/>
          <p:cNvSpPr txBox="1"/>
          <p:nvPr/>
        </p:nvSpPr>
        <p:spPr>
          <a:xfrm>
            <a:off x="-458788" y="1198269"/>
            <a:ext cx="11882860" cy="477054"/>
          </a:xfrm>
          <a:prstGeom prst="rect">
            <a:avLst/>
          </a:prstGeom>
          <a:noFill/>
        </p:spPr>
        <p:txBody>
          <a:bodyPr wrap="square" rtlCol="0">
            <a:spAutoFit/>
          </a:bodyPr>
          <a:lstStyle/>
          <a:p>
            <a:pPr algn="ctr"/>
            <a:r>
              <a:rPr lang="en-US" sz="2500" dirty="0">
                <a:solidFill>
                  <a:schemeClr val="bg1"/>
                </a:solidFill>
              </a:rPr>
              <a:t>Estimated  optimum (abundance-weighted mean) for </a:t>
            </a:r>
            <a:r>
              <a:rPr lang="en-US" sz="2500" dirty="0" smtClean="0">
                <a:solidFill>
                  <a:schemeClr val="bg1"/>
                </a:solidFill>
              </a:rPr>
              <a:t>each diatom species</a:t>
            </a:r>
            <a:endParaRPr lang="en-US" sz="2500" dirty="0">
              <a:solidFill>
                <a:schemeClr val="bg1"/>
              </a:solidFill>
            </a:endParaRPr>
          </a:p>
        </p:txBody>
      </p:sp>
      <p:cxnSp>
        <p:nvCxnSpPr>
          <p:cNvPr id="5" name="Straight Arrow Connector 4"/>
          <p:cNvCxnSpPr/>
          <p:nvPr/>
        </p:nvCxnSpPr>
        <p:spPr>
          <a:xfrm flipH="1">
            <a:off x="2621213" y="3840626"/>
            <a:ext cx="1044682" cy="62928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72904" y="4491670"/>
            <a:ext cx="1670650" cy="769441"/>
          </a:xfrm>
          <a:prstGeom prst="rect">
            <a:avLst/>
          </a:prstGeom>
          <a:noFill/>
        </p:spPr>
        <p:txBody>
          <a:bodyPr wrap="none" rtlCol="0">
            <a:spAutoFit/>
          </a:bodyPr>
          <a:lstStyle/>
          <a:p>
            <a:r>
              <a:rPr lang="en-US" sz="2200" dirty="0">
                <a:solidFill>
                  <a:schemeClr val="bg1"/>
                </a:solidFill>
              </a:rPr>
              <a:t>Optimum of </a:t>
            </a:r>
          </a:p>
          <a:p>
            <a:r>
              <a:rPr lang="en-US" sz="2200" dirty="0">
                <a:solidFill>
                  <a:schemeClr val="bg1"/>
                </a:solidFill>
              </a:rPr>
              <a:t>species k</a:t>
            </a:r>
          </a:p>
        </p:txBody>
      </p:sp>
      <p:cxnSp>
        <p:nvCxnSpPr>
          <p:cNvPr id="22" name="Straight Arrow Connector 21"/>
          <p:cNvCxnSpPr/>
          <p:nvPr/>
        </p:nvCxnSpPr>
        <p:spPr>
          <a:xfrm>
            <a:off x="5956008" y="4736129"/>
            <a:ext cx="17464" cy="76944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19082" y="5466361"/>
            <a:ext cx="2778325" cy="769441"/>
          </a:xfrm>
          <a:prstGeom prst="rect">
            <a:avLst/>
          </a:prstGeom>
          <a:noFill/>
        </p:spPr>
        <p:txBody>
          <a:bodyPr wrap="none" rtlCol="0">
            <a:spAutoFit/>
          </a:bodyPr>
          <a:lstStyle/>
          <a:p>
            <a:r>
              <a:rPr lang="en-US" sz="2200" dirty="0">
                <a:solidFill>
                  <a:schemeClr val="bg1"/>
                </a:solidFill>
              </a:rPr>
              <a:t>Abundance of taxon k </a:t>
            </a:r>
          </a:p>
          <a:p>
            <a:r>
              <a:rPr lang="en-US" sz="2200" dirty="0">
                <a:solidFill>
                  <a:schemeClr val="bg1"/>
                </a:solidFill>
              </a:rPr>
              <a:t>in sample </a:t>
            </a:r>
            <a:r>
              <a:rPr lang="en-US" sz="2200" dirty="0" err="1">
                <a:solidFill>
                  <a:schemeClr val="bg1"/>
                </a:solidFill>
              </a:rPr>
              <a:t>i</a:t>
            </a:r>
            <a:endParaRPr lang="en-US" sz="2200" dirty="0">
              <a:solidFill>
                <a:schemeClr val="bg1"/>
              </a:solidFill>
            </a:endParaRPr>
          </a:p>
        </p:txBody>
      </p:sp>
      <p:cxnSp>
        <p:nvCxnSpPr>
          <p:cNvPr id="25" name="Straight Arrow Connector 24"/>
          <p:cNvCxnSpPr/>
          <p:nvPr/>
        </p:nvCxnSpPr>
        <p:spPr>
          <a:xfrm flipV="1">
            <a:off x="6730532" y="2449284"/>
            <a:ext cx="451717" cy="41030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94795" y="1794492"/>
            <a:ext cx="1705916" cy="769441"/>
          </a:xfrm>
          <a:prstGeom prst="rect">
            <a:avLst/>
          </a:prstGeom>
          <a:noFill/>
        </p:spPr>
        <p:txBody>
          <a:bodyPr wrap="none" rtlCol="0">
            <a:spAutoFit/>
          </a:bodyPr>
          <a:lstStyle/>
          <a:p>
            <a:r>
              <a:rPr lang="en-US" sz="2200" dirty="0">
                <a:solidFill>
                  <a:schemeClr val="bg1"/>
                </a:solidFill>
              </a:rPr>
              <a:t>Observed </a:t>
            </a:r>
            <a:r>
              <a:rPr lang="en-US" sz="2200" dirty="0" smtClean="0">
                <a:solidFill>
                  <a:schemeClr val="bg1"/>
                </a:solidFill>
              </a:rPr>
              <a:t>pH</a:t>
            </a:r>
            <a:endParaRPr lang="en-US" sz="2200" dirty="0">
              <a:solidFill>
                <a:schemeClr val="bg1"/>
              </a:solidFill>
            </a:endParaRPr>
          </a:p>
          <a:p>
            <a:r>
              <a:rPr lang="en-US" sz="2200" dirty="0">
                <a:solidFill>
                  <a:schemeClr val="bg1"/>
                </a:solidFill>
              </a:rPr>
              <a:t>of sample </a:t>
            </a:r>
            <a:r>
              <a:rPr lang="en-US" sz="2200" dirty="0" err="1">
                <a:solidFill>
                  <a:schemeClr val="bg1"/>
                </a:solidFill>
              </a:rPr>
              <a:t>i</a:t>
            </a:r>
            <a:endParaRPr lang="en-US" sz="2200" dirty="0">
              <a:solidFill>
                <a:schemeClr val="bg1"/>
              </a:solidFill>
            </a:endParaRPr>
          </a:p>
        </p:txBody>
      </p:sp>
      <p:grpSp>
        <p:nvGrpSpPr>
          <p:cNvPr id="6" name="Group 5"/>
          <p:cNvGrpSpPr/>
          <p:nvPr/>
        </p:nvGrpSpPr>
        <p:grpSpPr>
          <a:xfrm>
            <a:off x="3440733" y="2667572"/>
            <a:ext cx="1107400" cy="1423653"/>
            <a:chOff x="516972" y="1852947"/>
            <a:chExt cx="1107400" cy="1423653"/>
          </a:xfrm>
        </p:grpSpPr>
        <p:sp>
          <p:nvSpPr>
            <p:cNvPr id="3" name="Rectangle 2"/>
            <p:cNvSpPr/>
            <p:nvPr/>
          </p:nvSpPr>
          <p:spPr>
            <a:xfrm>
              <a:off x="531812" y="21336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err="1" smtClean="0">
                  <a:solidFill>
                    <a:schemeClr val="bg1"/>
                  </a:solidFill>
                  <a:latin typeface="Century Schoolbook" panose="02040604050505020304" pitchFamily="18" charset="0"/>
                </a:rPr>
                <a:t>u</a:t>
              </a:r>
              <a:r>
                <a:rPr lang="en-US" sz="5000" baseline="-25000" dirty="0" err="1" smtClean="0">
                  <a:solidFill>
                    <a:schemeClr val="bg1"/>
                  </a:solidFill>
                  <a:latin typeface="Century Schoolbook" panose="02040604050505020304" pitchFamily="18" charset="0"/>
                </a:rPr>
                <a:t>k</a:t>
              </a:r>
              <a:endParaRPr lang="en-US" sz="5000" baseline="-25000" dirty="0">
                <a:solidFill>
                  <a:schemeClr val="bg1"/>
                </a:solidFill>
                <a:latin typeface="Century Schoolbook" panose="02040604050505020304" pitchFamily="18" charset="0"/>
              </a:endParaRPr>
            </a:p>
          </p:txBody>
        </p:sp>
        <p:sp>
          <p:nvSpPr>
            <p:cNvPr id="15" name="Rectangle 14"/>
            <p:cNvSpPr/>
            <p:nvPr/>
          </p:nvSpPr>
          <p:spPr>
            <a:xfrm>
              <a:off x="516972" y="1852947"/>
              <a:ext cx="1092560" cy="91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aseline="-25000" dirty="0" smtClean="0">
                  <a:solidFill>
                    <a:schemeClr val="bg1"/>
                  </a:solidFill>
                  <a:latin typeface="Century Schoolbook" panose="02040604050505020304" pitchFamily="18" charset="0"/>
                </a:rPr>
                <a:t>^</a:t>
              </a:r>
              <a:endParaRPr lang="en-US" sz="8000" baseline="-25000" dirty="0">
                <a:solidFill>
                  <a:schemeClr val="bg1"/>
                </a:solidFill>
                <a:latin typeface="Century Schoolbook" panose="02040604050505020304" pitchFamily="18" charset="0"/>
              </a:endParaRPr>
            </a:p>
          </p:txBody>
        </p:sp>
      </p:grpSp>
      <p:sp>
        <p:nvSpPr>
          <p:cNvPr id="16" name="Rectangle 15"/>
          <p:cNvSpPr/>
          <p:nvPr/>
        </p:nvSpPr>
        <p:spPr>
          <a:xfrm>
            <a:off x="4029536" y="2948225"/>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bg1"/>
                </a:solidFill>
                <a:latin typeface="Century Schoolbook" panose="02040604050505020304" pitchFamily="18" charset="0"/>
              </a:rPr>
              <a:t>=</a:t>
            </a:r>
            <a:endParaRPr lang="en-US" sz="5000" baseline="-25000" dirty="0">
              <a:solidFill>
                <a:schemeClr val="bg1"/>
              </a:solidFill>
              <a:latin typeface="Century Schoolbook" panose="02040604050505020304" pitchFamily="18" charset="0"/>
            </a:endParaRPr>
          </a:p>
        </p:txBody>
      </p:sp>
      <p:grpSp>
        <p:nvGrpSpPr>
          <p:cNvPr id="9" name="Group 8"/>
          <p:cNvGrpSpPr/>
          <p:nvPr/>
        </p:nvGrpSpPr>
        <p:grpSpPr>
          <a:xfrm>
            <a:off x="4693711" y="2066122"/>
            <a:ext cx="1134043" cy="1981200"/>
            <a:chOff x="3343531" y="1371600"/>
            <a:chExt cx="1134043" cy="1981200"/>
          </a:xfrm>
        </p:grpSpPr>
        <p:sp>
          <p:nvSpPr>
            <p:cNvPr id="18" name="Rectangle 17"/>
            <p:cNvSpPr/>
            <p:nvPr/>
          </p:nvSpPr>
          <p:spPr>
            <a:xfrm>
              <a:off x="3343531" y="1785784"/>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Century Schoolbook" panose="02040604050505020304" pitchFamily="18" charset="0"/>
                </a:rPr>
                <a:t>Σ</a:t>
              </a:r>
              <a:endParaRPr lang="en-US" sz="5500" baseline="-25000" dirty="0">
                <a:solidFill>
                  <a:schemeClr val="bg1"/>
                </a:solidFill>
                <a:latin typeface="Century Schoolbook" panose="02040604050505020304" pitchFamily="18" charset="0"/>
              </a:endParaRPr>
            </a:p>
          </p:txBody>
        </p:sp>
        <p:grpSp>
          <p:nvGrpSpPr>
            <p:cNvPr id="7" name="Group 6"/>
            <p:cNvGrpSpPr/>
            <p:nvPr/>
          </p:nvGrpSpPr>
          <p:grpSpPr>
            <a:xfrm>
              <a:off x="3351212" y="1371600"/>
              <a:ext cx="1126362" cy="1981200"/>
              <a:chOff x="3351212" y="1371600"/>
              <a:chExt cx="1126362" cy="1981200"/>
            </a:xfrm>
          </p:grpSpPr>
          <p:sp>
            <p:nvSpPr>
              <p:cNvPr id="19" name="Rectangle 18"/>
              <p:cNvSpPr/>
              <p:nvPr/>
            </p:nvSpPr>
            <p:spPr>
              <a:xfrm>
                <a:off x="3351212" y="13716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latin typeface="Century Schoolbook" panose="02040604050505020304" pitchFamily="18" charset="0"/>
                  </a:rPr>
                  <a:t>n</a:t>
                </a:r>
                <a:endParaRPr lang="en-US" sz="2500" baseline="-25000" dirty="0">
                  <a:solidFill>
                    <a:schemeClr val="bg1"/>
                  </a:solidFill>
                  <a:latin typeface="Century Schoolbook" panose="02040604050505020304" pitchFamily="18" charset="0"/>
                </a:endParaRPr>
              </a:p>
            </p:txBody>
          </p:sp>
          <p:sp>
            <p:nvSpPr>
              <p:cNvPr id="20" name="Rectangle 19"/>
              <p:cNvSpPr/>
              <p:nvPr/>
            </p:nvSpPr>
            <p:spPr>
              <a:xfrm>
                <a:off x="3385014" y="22098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latin typeface="Century Schoolbook" panose="02040604050505020304" pitchFamily="18" charset="0"/>
                  </a:rPr>
                  <a:t>i</a:t>
                </a:r>
                <a:r>
                  <a:rPr lang="en-US" sz="2000" dirty="0" smtClean="0">
                    <a:solidFill>
                      <a:schemeClr val="bg1"/>
                    </a:solidFill>
                    <a:latin typeface="Century Schoolbook" panose="02040604050505020304" pitchFamily="18" charset="0"/>
                  </a:rPr>
                  <a:t>=1</a:t>
                </a:r>
                <a:endParaRPr lang="en-US" sz="2000" baseline="-25000" dirty="0">
                  <a:solidFill>
                    <a:schemeClr val="bg1"/>
                  </a:solidFill>
                  <a:latin typeface="Century Schoolbook" panose="02040604050505020304" pitchFamily="18" charset="0"/>
                </a:endParaRPr>
              </a:p>
            </p:txBody>
          </p:sp>
        </p:grpSp>
      </p:grpSp>
      <p:sp>
        <p:nvSpPr>
          <p:cNvPr id="21" name="Rectangle 20"/>
          <p:cNvSpPr/>
          <p:nvPr/>
        </p:nvSpPr>
        <p:spPr>
          <a:xfrm>
            <a:off x="5201302" y="2652700"/>
            <a:ext cx="2104474" cy="8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err="1" smtClean="0">
                <a:solidFill>
                  <a:schemeClr val="bg1"/>
                </a:solidFill>
                <a:latin typeface="Century Schoolbook" panose="02040604050505020304" pitchFamily="18" charset="0"/>
              </a:rPr>
              <a:t>y</a:t>
            </a:r>
            <a:r>
              <a:rPr lang="en-US" sz="5000" baseline="-25000" dirty="0" err="1" smtClean="0">
                <a:solidFill>
                  <a:schemeClr val="bg1"/>
                </a:solidFill>
                <a:latin typeface="Century Schoolbook" panose="02040604050505020304" pitchFamily="18" charset="0"/>
              </a:rPr>
              <a:t>ik</a:t>
            </a:r>
            <a:r>
              <a:rPr lang="en-US" sz="5000" dirty="0" err="1" smtClean="0">
                <a:solidFill>
                  <a:schemeClr val="bg1"/>
                </a:solidFill>
                <a:latin typeface="Century Schoolbook" panose="02040604050505020304" pitchFamily="18" charset="0"/>
              </a:rPr>
              <a:t>x</a:t>
            </a:r>
            <a:r>
              <a:rPr lang="en-US" sz="5000" baseline="-25000" dirty="0" err="1" smtClean="0">
                <a:solidFill>
                  <a:schemeClr val="bg1"/>
                </a:solidFill>
                <a:latin typeface="Century Schoolbook" panose="02040604050505020304" pitchFamily="18" charset="0"/>
              </a:rPr>
              <a:t>i</a:t>
            </a:r>
            <a:endParaRPr lang="en-US" sz="5000" baseline="-25000" dirty="0">
              <a:solidFill>
                <a:schemeClr val="bg1"/>
              </a:solidFill>
              <a:latin typeface="Century Schoolbook" panose="02040604050505020304" pitchFamily="18" charset="0"/>
            </a:endParaRPr>
          </a:p>
        </p:txBody>
      </p:sp>
      <p:sp>
        <p:nvSpPr>
          <p:cNvPr id="23" name="Rectangle 22"/>
          <p:cNvSpPr/>
          <p:nvPr/>
        </p:nvSpPr>
        <p:spPr>
          <a:xfrm>
            <a:off x="5024580" y="3783861"/>
            <a:ext cx="2104474" cy="8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err="1" smtClean="0">
                <a:solidFill>
                  <a:schemeClr val="bg1"/>
                </a:solidFill>
                <a:latin typeface="Century Schoolbook" panose="02040604050505020304" pitchFamily="18" charset="0"/>
              </a:rPr>
              <a:t>y</a:t>
            </a:r>
            <a:r>
              <a:rPr lang="en-US" sz="5000" baseline="-25000" dirty="0" err="1" smtClean="0">
                <a:solidFill>
                  <a:schemeClr val="bg1"/>
                </a:solidFill>
                <a:latin typeface="Century Schoolbook" panose="02040604050505020304" pitchFamily="18" charset="0"/>
              </a:rPr>
              <a:t>ik</a:t>
            </a:r>
            <a:endParaRPr lang="en-US" sz="5000" baseline="-25000" dirty="0">
              <a:solidFill>
                <a:schemeClr val="bg1"/>
              </a:solidFill>
              <a:latin typeface="Century Schoolbook" panose="02040604050505020304" pitchFamily="18" charset="0"/>
            </a:endParaRPr>
          </a:p>
        </p:txBody>
      </p:sp>
      <p:grpSp>
        <p:nvGrpSpPr>
          <p:cNvPr id="26" name="Group 25"/>
          <p:cNvGrpSpPr/>
          <p:nvPr/>
        </p:nvGrpSpPr>
        <p:grpSpPr>
          <a:xfrm>
            <a:off x="4659909" y="3308344"/>
            <a:ext cx="1134043" cy="1981200"/>
            <a:chOff x="3343531" y="1371600"/>
            <a:chExt cx="1134043" cy="1981200"/>
          </a:xfrm>
        </p:grpSpPr>
        <p:sp>
          <p:nvSpPr>
            <p:cNvPr id="27" name="Rectangle 26"/>
            <p:cNvSpPr/>
            <p:nvPr/>
          </p:nvSpPr>
          <p:spPr>
            <a:xfrm>
              <a:off x="3343531" y="1785784"/>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Century Schoolbook" panose="02040604050505020304" pitchFamily="18" charset="0"/>
                </a:rPr>
                <a:t>Σ</a:t>
              </a:r>
              <a:endParaRPr lang="en-US" sz="5500" baseline="-25000" dirty="0">
                <a:solidFill>
                  <a:schemeClr val="bg1"/>
                </a:solidFill>
                <a:latin typeface="Century Schoolbook" panose="02040604050505020304" pitchFamily="18" charset="0"/>
              </a:endParaRPr>
            </a:p>
          </p:txBody>
        </p:sp>
        <p:grpSp>
          <p:nvGrpSpPr>
            <p:cNvPr id="30" name="Group 29"/>
            <p:cNvGrpSpPr/>
            <p:nvPr/>
          </p:nvGrpSpPr>
          <p:grpSpPr>
            <a:xfrm>
              <a:off x="3351212" y="1371600"/>
              <a:ext cx="1126362" cy="1981200"/>
              <a:chOff x="3351212" y="1371600"/>
              <a:chExt cx="1126362" cy="1981200"/>
            </a:xfrm>
          </p:grpSpPr>
          <p:sp>
            <p:nvSpPr>
              <p:cNvPr id="31" name="Rectangle 30"/>
              <p:cNvSpPr/>
              <p:nvPr/>
            </p:nvSpPr>
            <p:spPr>
              <a:xfrm>
                <a:off x="3351212" y="13716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latin typeface="Century Schoolbook" panose="02040604050505020304" pitchFamily="18" charset="0"/>
                  </a:rPr>
                  <a:t>n</a:t>
                </a:r>
                <a:endParaRPr lang="en-US" sz="2500" baseline="-25000" dirty="0">
                  <a:solidFill>
                    <a:schemeClr val="bg1"/>
                  </a:solidFill>
                  <a:latin typeface="Century Schoolbook" panose="02040604050505020304" pitchFamily="18" charset="0"/>
                </a:endParaRPr>
              </a:p>
            </p:txBody>
          </p:sp>
          <p:sp>
            <p:nvSpPr>
              <p:cNvPr id="33" name="Rectangle 32"/>
              <p:cNvSpPr/>
              <p:nvPr/>
            </p:nvSpPr>
            <p:spPr>
              <a:xfrm>
                <a:off x="3385014" y="22098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latin typeface="Century Schoolbook" panose="02040604050505020304" pitchFamily="18" charset="0"/>
                  </a:rPr>
                  <a:t>i</a:t>
                </a:r>
                <a:r>
                  <a:rPr lang="en-US" sz="2000" dirty="0" smtClean="0">
                    <a:solidFill>
                      <a:schemeClr val="bg1"/>
                    </a:solidFill>
                    <a:latin typeface="Century Schoolbook" panose="02040604050505020304" pitchFamily="18" charset="0"/>
                  </a:rPr>
                  <a:t>=1</a:t>
                </a:r>
                <a:endParaRPr lang="en-US" sz="2000" baseline="-25000" dirty="0">
                  <a:solidFill>
                    <a:schemeClr val="bg1"/>
                  </a:solidFill>
                  <a:latin typeface="Century Schoolbook" panose="02040604050505020304" pitchFamily="18" charset="0"/>
                </a:endParaRPr>
              </a:p>
            </p:txBody>
          </p:sp>
        </p:grpSp>
      </p:grpSp>
      <p:sp>
        <p:nvSpPr>
          <p:cNvPr id="34" name="Rectangle 33"/>
          <p:cNvSpPr/>
          <p:nvPr/>
        </p:nvSpPr>
        <p:spPr>
          <a:xfrm>
            <a:off x="4903771" y="3079534"/>
            <a:ext cx="2104474" cy="74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bg1"/>
                </a:solidFill>
                <a:latin typeface="Century Schoolbook" panose="02040604050505020304" pitchFamily="18" charset="0"/>
              </a:rPr>
              <a:t>_____</a:t>
            </a:r>
            <a:endParaRPr lang="en-US" sz="5000" baseline="-25000" dirty="0">
              <a:solidFill>
                <a:schemeClr val="bg1"/>
              </a:solidFill>
              <a:latin typeface="Century Schoolbook" panose="02040604050505020304" pitchFamily="18" charset="0"/>
            </a:endParaRPr>
          </a:p>
        </p:txBody>
      </p:sp>
      <p:sp>
        <p:nvSpPr>
          <p:cNvPr id="10" name="Slide Number Placeholder 9"/>
          <p:cNvSpPr>
            <a:spLocks noGrp="1"/>
          </p:cNvSpPr>
          <p:nvPr>
            <p:ph type="sldNum" sz="quarter" idx="12"/>
          </p:nvPr>
        </p:nvSpPr>
        <p:spPr>
          <a:xfrm>
            <a:off x="11350624" y="6581772"/>
            <a:ext cx="838201" cy="276228"/>
          </a:xfrm>
        </p:spPr>
        <p:txBody>
          <a:bodyPr/>
          <a:lstStyle/>
          <a:p>
            <a:fld id="{2A013F82-EE5E-44EE-A61D-E31C6657F26F}" type="slidenum">
              <a:rPr lang="en-US" smtClean="0">
                <a:solidFill>
                  <a:schemeClr val="bg1"/>
                </a:solidFill>
              </a:rPr>
              <a:pPr/>
              <a:t>26</a:t>
            </a:fld>
            <a:endParaRPr lang="en-US">
              <a:solidFill>
                <a:schemeClr val="bg1"/>
              </a:solidFill>
            </a:endParaRPr>
          </a:p>
        </p:txBody>
      </p:sp>
    </p:spTree>
    <p:extLst>
      <p:ext uri="{BB962C8B-B14F-4D97-AF65-F5344CB8AC3E}">
        <p14:creationId xmlns:p14="http://schemas.microsoft.com/office/powerpoint/2010/main" val="206664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76200"/>
            <a:ext cx="12188825" cy="129596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500" dirty="0">
                <a:latin typeface="Century Schoolbook" panose="02040604050505020304" pitchFamily="18" charset="0"/>
              </a:rPr>
              <a:t>Reconstructing an environmental variable</a:t>
            </a:r>
          </a:p>
          <a:p>
            <a:pPr algn="l"/>
            <a:r>
              <a:rPr lang="en-US" sz="4500" dirty="0">
                <a:latin typeface="Century Schoolbook" panose="02040604050505020304" pitchFamily="18" charset="0"/>
              </a:rPr>
              <a:t>from a fossil assemblage</a:t>
            </a:r>
          </a:p>
        </p:txBody>
      </p:sp>
      <p:sp>
        <p:nvSpPr>
          <p:cNvPr id="2" name="TextBox 1"/>
          <p:cNvSpPr txBox="1"/>
          <p:nvPr/>
        </p:nvSpPr>
        <p:spPr>
          <a:xfrm>
            <a:off x="72995" y="1633947"/>
            <a:ext cx="4375942" cy="477054"/>
          </a:xfrm>
          <a:prstGeom prst="rect">
            <a:avLst/>
          </a:prstGeom>
          <a:noFill/>
        </p:spPr>
        <p:txBody>
          <a:bodyPr wrap="none" rtlCol="0">
            <a:spAutoFit/>
          </a:bodyPr>
          <a:lstStyle/>
          <a:p>
            <a:r>
              <a:rPr lang="en-US" sz="2500" dirty="0">
                <a:solidFill>
                  <a:schemeClr val="bg1"/>
                </a:solidFill>
              </a:rPr>
              <a:t>Weighted–averaging calibration</a:t>
            </a:r>
          </a:p>
        </p:txBody>
      </p:sp>
      <p:cxnSp>
        <p:nvCxnSpPr>
          <p:cNvPr id="5" name="Straight Arrow Connector 4"/>
          <p:cNvCxnSpPr/>
          <p:nvPr/>
        </p:nvCxnSpPr>
        <p:spPr>
          <a:xfrm flipH="1">
            <a:off x="1370012" y="3962400"/>
            <a:ext cx="1654696" cy="642788"/>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3212" y="4649920"/>
            <a:ext cx="3286477" cy="769441"/>
          </a:xfrm>
          <a:prstGeom prst="rect">
            <a:avLst/>
          </a:prstGeom>
          <a:noFill/>
        </p:spPr>
        <p:txBody>
          <a:bodyPr wrap="none" rtlCol="0">
            <a:spAutoFit/>
          </a:bodyPr>
          <a:lstStyle/>
          <a:p>
            <a:r>
              <a:rPr lang="en-US" sz="2200" dirty="0">
                <a:solidFill>
                  <a:schemeClr val="bg1"/>
                </a:solidFill>
              </a:rPr>
              <a:t>Estimate of environmental</a:t>
            </a:r>
          </a:p>
          <a:p>
            <a:r>
              <a:rPr lang="en-US" sz="2200" dirty="0">
                <a:solidFill>
                  <a:schemeClr val="bg1"/>
                </a:solidFill>
              </a:rPr>
              <a:t>v</a:t>
            </a:r>
            <a:r>
              <a:rPr lang="en-US" sz="2200" dirty="0" smtClean="0">
                <a:solidFill>
                  <a:schemeClr val="bg1"/>
                </a:solidFill>
              </a:rPr>
              <a:t>ariable </a:t>
            </a:r>
            <a:r>
              <a:rPr lang="en-US" sz="2200" dirty="0">
                <a:solidFill>
                  <a:schemeClr val="bg1"/>
                </a:solidFill>
              </a:rPr>
              <a:t>for fossil sample </a:t>
            </a:r>
            <a:r>
              <a:rPr lang="en-US" sz="2200" dirty="0" err="1">
                <a:solidFill>
                  <a:schemeClr val="bg1"/>
                </a:solidFill>
              </a:rPr>
              <a:t>i</a:t>
            </a:r>
            <a:endParaRPr lang="en-US" sz="2200" dirty="0">
              <a:solidFill>
                <a:schemeClr val="bg1"/>
              </a:solidFill>
            </a:endParaRPr>
          </a:p>
        </p:txBody>
      </p:sp>
      <p:cxnSp>
        <p:nvCxnSpPr>
          <p:cNvPr id="22" name="Straight Arrow Connector 21"/>
          <p:cNvCxnSpPr/>
          <p:nvPr/>
        </p:nvCxnSpPr>
        <p:spPr>
          <a:xfrm>
            <a:off x="5958618" y="4936259"/>
            <a:ext cx="1772506" cy="1674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31124" y="4419193"/>
            <a:ext cx="3049233" cy="769441"/>
          </a:xfrm>
          <a:prstGeom prst="rect">
            <a:avLst/>
          </a:prstGeom>
          <a:noFill/>
        </p:spPr>
        <p:txBody>
          <a:bodyPr wrap="none" rtlCol="0">
            <a:spAutoFit/>
          </a:bodyPr>
          <a:lstStyle/>
          <a:p>
            <a:r>
              <a:rPr lang="en-US" sz="2200" dirty="0">
                <a:solidFill>
                  <a:schemeClr val="bg1"/>
                </a:solidFill>
              </a:rPr>
              <a:t>Abundance of taxon k in </a:t>
            </a:r>
          </a:p>
          <a:p>
            <a:r>
              <a:rPr lang="en-US" sz="2200" dirty="0">
                <a:solidFill>
                  <a:schemeClr val="bg1"/>
                </a:solidFill>
              </a:rPr>
              <a:t>fossil sample </a:t>
            </a:r>
            <a:r>
              <a:rPr lang="en-US" sz="2200" dirty="0" err="1">
                <a:solidFill>
                  <a:schemeClr val="bg1"/>
                </a:solidFill>
              </a:rPr>
              <a:t>i</a:t>
            </a:r>
            <a:endParaRPr lang="en-US" sz="2200" dirty="0">
              <a:solidFill>
                <a:schemeClr val="bg1"/>
              </a:solidFill>
            </a:endParaRPr>
          </a:p>
        </p:txBody>
      </p:sp>
      <p:cxnSp>
        <p:nvCxnSpPr>
          <p:cNvPr id="25" name="Straight Arrow Connector 24"/>
          <p:cNvCxnSpPr/>
          <p:nvPr/>
        </p:nvCxnSpPr>
        <p:spPr>
          <a:xfrm flipV="1">
            <a:off x="6323012" y="2308306"/>
            <a:ext cx="0" cy="84537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73946" y="1853839"/>
            <a:ext cx="3105337" cy="430887"/>
          </a:xfrm>
          <a:prstGeom prst="rect">
            <a:avLst/>
          </a:prstGeom>
          <a:noFill/>
        </p:spPr>
        <p:txBody>
          <a:bodyPr wrap="none" rtlCol="0">
            <a:spAutoFit/>
          </a:bodyPr>
          <a:lstStyle/>
          <a:p>
            <a:r>
              <a:rPr lang="en-US" sz="2200" dirty="0">
                <a:solidFill>
                  <a:schemeClr val="bg1"/>
                </a:solidFill>
              </a:rPr>
              <a:t>Optimum </a:t>
            </a:r>
            <a:r>
              <a:rPr lang="en-US" sz="2200" dirty="0" smtClean="0">
                <a:solidFill>
                  <a:schemeClr val="bg1"/>
                </a:solidFill>
              </a:rPr>
              <a:t>pH of </a:t>
            </a:r>
            <a:r>
              <a:rPr lang="en-US" sz="2200" dirty="0">
                <a:solidFill>
                  <a:schemeClr val="bg1"/>
                </a:solidFill>
              </a:rPr>
              <a:t>species k</a:t>
            </a:r>
          </a:p>
        </p:txBody>
      </p:sp>
      <p:sp>
        <p:nvSpPr>
          <p:cNvPr id="15" name="Rectangle 14"/>
          <p:cNvSpPr/>
          <p:nvPr/>
        </p:nvSpPr>
        <p:spPr>
          <a:xfrm>
            <a:off x="2817812" y="3449971"/>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entury Schoolbook" panose="02040604050505020304" pitchFamily="18" charset="0"/>
              </a:rPr>
              <a:t>X</a:t>
            </a:r>
            <a:r>
              <a:rPr lang="en-US" sz="5000" baseline="-25000" dirty="0" smtClean="0">
                <a:solidFill>
                  <a:schemeClr val="bg1"/>
                </a:solidFill>
                <a:latin typeface="Century Schoolbook" panose="02040604050505020304" pitchFamily="18" charset="0"/>
              </a:rPr>
              <a:t>i</a:t>
            </a:r>
            <a:endParaRPr lang="en-US" sz="5000" baseline="-25000" dirty="0">
              <a:solidFill>
                <a:schemeClr val="bg1"/>
              </a:solidFill>
              <a:latin typeface="Century Schoolbook" panose="02040604050505020304" pitchFamily="18" charset="0"/>
            </a:endParaRPr>
          </a:p>
        </p:txBody>
      </p:sp>
      <p:grpSp>
        <p:nvGrpSpPr>
          <p:cNvPr id="18" name="Group 17"/>
          <p:cNvGrpSpPr/>
          <p:nvPr/>
        </p:nvGrpSpPr>
        <p:grpSpPr>
          <a:xfrm>
            <a:off x="4086338" y="2457160"/>
            <a:ext cx="1134043" cy="1981200"/>
            <a:chOff x="3343531" y="1371600"/>
            <a:chExt cx="1134043" cy="1981200"/>
          </a:xfrm>
        </p:grpSpPr>
        <p:sp>
          <p:nvSpPr>
            <p:cNvPr id="19" name="Rectangle 18"/>
            <p:cNvSpPr/>
            <p:nvPr/>
          </p:nvSpPr>
          <p:spPr>
            <a:xfrm>
              <a:off x="3343531" y="1785784"/>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Century Schoolbook" panose="02040604050505020304" pitchFamily="18" charset="0"/>
                </a:rPr>
                <a:t>Σ</a:t>
              </a:r>
              <a:endParaRPr lang="en-US" sz="5500" baseline="-25000" dirty="0">
                <a:solidFill>
                  <a:schemeClr val="bg1"/>
                </a:solidFill>
                <a:latin typeface="Century Schoolbook" panose="02040604050505020304" pitchFamily="18" charset="0"/>
              </a:endParaRPr>
            </a:p>
          </p:txBody>
        </p:sp>
        <p:grpSp>
          <p:nvGrpSpPr>
            <p:cNvPr id="20" name="Group 19"/>
            <p:cNvGrpSpPr/>
            <p:nvPr/>
          </p:nvGrpSpPr>
          <p:grpSpPr>
            <a:xfrm>
              <a:off x="3351212" y="1371600"/>
              <a:ext cx="1126362" cy="1981200"/>
              <a:chOff x="3351212" y="1371600"/>
              <a:chExt cx="1126362" cy="1981200"/>
            </a:xfrm>
          </p:grpSpPr>
          <p:sp>
            <p:nvSpPr>
              <p:cNvPr id="21" name="Rectangle 20"/>
              <p:cNvSpPr/>
              <p:nvPr/>
            </p:nvSpPr>
            <p:spPr>
              <a:xfrm>
                <a:off x="3351212" y="13716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bg1"/>
                    </a:solidFill>
                    <a:latin typeface="Century Schoolbook" panose="02040604050505020304" pitchFamily="18" charset="0"/>
                  </a:rPr>
                  <a:t>m</a:t>
                </a:r>
                <a:endParaRPr lang="en-US" sz="2500" baseline="-25000" dirty="0">
                  <a:solidFill>
                    <a:schemeClr val="bg1"/>
                  </a:solidFill>
                  <a:latin typeface="Century Schoolbook" panose="02040604050505020304" pitchFamily="18" charset="0"/>
                </a:endParaRPr>
              </a:p>
            </p:txBody>
          </p:sp>
          <p:sp>
            <p:nvSpPr>
              <p:cNvPr id="23" name="Rectangle 22"/>
              <p:cNvSpPr/>
              <p:nvPr/>
            </p:nvSpPr>
            <p:spPr>
              <a:xfrm>
                <a:off x="3385014" y="22098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entury Schoolbook" panose="02040604050505020304" pitchFamily="18" charset="0"/>
                  </a:rPr>
                  <a:t>K=1</a:t>
                </a:r>
                <a:endParaRPr lang="en-US" sz="2000" baseline="-25000" dirty="0">
                  <a:solidFill>
                    <a:schemeClr val="bg1"/>
                  </a:solidFill>
                  <a:latin typeface="Century Schoolbook" panose="02040604050505020304" pitchFamily="18" charset="0"/>
                </a:endParaRPr>
              </a:p>
            </p:txBody>
          </p:sp>
        </p:grpSp>
      </p:grpSp>
      <p:sp>
        <p:nvSpPr>
          <p:cNvPr id="26" name="Rectangle 25"/>
          <p:cNvSpPr/>
          <p:nvPr/>
        </p:nvSpPr>
        <p:spPr>
          <a:xfrm>
            <a:off x="4737375" y="2895130"/>
            <a:ext cx="2104474" cy="8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err="1" smtClean="0">
                <a:solidFill>
                  <a:schemeClr val="bg1"/>
                </a:solidFill>
                <a:latin typeface="Century Schoolbook" panose="02040604050505020304" pitchFamily="18" charset="0"/>
              </a:rPr>
              <a:t>y</a:t>
            </a:r>
            <a:r>
              <a:rPr lang="en-US" sz="5000" baseline="-25000" dirty="0" err="1" smtClean="0">
                <a:solidFill>
                  <a:schemeClr val="bg1"/>
                </a:solidFill>
                <a:latin typeface="Century Schoolbook" panose="02040604050505020304" pitchFamily="18" charset="0"/>
              </a:rPr>
              <a:t>ik</a:t>
            </a:r>
            <a:r>
              <a:rPr lang="en-US" sz="5000" dirty="0" err="1" smtClean="0">
                <a:solidFill>
                  <a:schemeClr val="bg1"/>
                </a:solidFill>
                <a:latin typeface="Century Schoolbook" panose="02040604050505020304" pitchFamily="18" charset="0"/>
              </a:rPr>
              <a:t>u</a:t>
            </a:r>
            <a:r>
              <a:rPr lang="en-US" sz="5000" baseline="-25000" dirty="0" err="1">
                <a:solidFill>
                  <a:schemeClr val="bg1"/>
                </a:solidFill>
                <a:latin typeface="Century Schoolbook" panose="02040604050505020304" pitchFamily="18" charset="0"/>
              </a:rPr>
              <a:t>k</a:t>
            </a:r>
            <a:endParaRPr lang="en-US" sz="5000" baseline="-25000" dirty="0">
              <a:solidFill>
                <a:schemeClr val="bg1"/>
              </a:solidFill>
              <a:latin typeface="Century Schoolbook" panose="02040604050505020304" pitchFamily="18" charset="0"/>
            </a:endParaRPr>
          </a:p>
        </p:txBody>
      </p:sp>
      <p:sp>
        <p:nvSpPr>
          <p:cNvPr id="27" name="Rectangle 26"/>
          <p:cNvSpPr/>
          <p:nvPr/>
        </p:nvSpPr>
        <p:spPr>
          <a:xfrm>
            <a:off x="4526454" y="4174328"/>
            <a:ext cx="2104474" cy="8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err="1" smtClean="0">
                <a:solidFill>
                  <a:schemeClr val="bg1"/>
                </a:solidFill>
                <a:latin typeface="Century Schoolbook" panose="02040604050505020304" pitchFamily="18" charset="0"/>
              </a:rPr>
              <a:t>y</a:t>
            </a:r>
            <a:r>
              <a:rPr lang="en-US" sz="5000" baseline="-25000" dirty="0" err="1" smtClean="0">
                <a:solidFill>
                  <a:schemeClr val="bg1"/>
                </a:solidFill>
                <a:latin typeface="Century Schoolbook" panose="02040604050505020304" pitchFamily="18" charset="0"/>
              </a:rPr>
              <a:t>ik</a:t>
            </a:r>
            <a:endParaRPr lang="en-US" sz="5000" baseline="-25000" dirty="0">
              <a:solidFill>
                <a:schemeClr val="bg1"/>
              </a:solidFill>
              <a:latin typeface="Century Schoolbook" panose="02040604050505020304" pitchFamily="18" charset="0"/>
            </a:endParaRPr>
          </a:p>
        </p:txBody>
      </p:sp>
      <p:sp>
        <p:nvSpPr>
          <p:cNvPr id="30" name="Rectangle 29"/>
          <p:cNvSpPr/>
          <p:nvPr/>
        </p:nvSpPr>
        <p:spPr>
          <a:xfrm>
            <a:off x="3957884" y="3386996"/>
            <a:ext cx="3331670" cy="8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bg1"/>
                </a:solidFill>
                <a:latin typeface="Century Schoolbook" panose="02040604050505020304" pitchFamily="18" charset="0"/>
              </a:rPr>
              <a:t>________</a:t>
            </a:r>
            <a:endParaRPr lang="en-US" sz="5000" baseline="-25000" dirty="0">
              <a:solidFill>
                <a:schemeClr val="bg1"/>
              </a:solidFill>
              <a:latin typeface="Century Schoolbook" panose="02040604050505020304" pitchFamily="18" charset="0"/>
            </a:endParaRPr>
          </a:p>
        </p:txBody>
      </p:sp>
      <p:grpSp>
        <p:nvGrpSpPr>
          <p:cNvPr id="31" name="Group 30"/>
          <p:cNvGrpSpPr/>
          <p:nvPr/>
        </p:nvGrpSpPr>
        <p:grpSpPr>
          <a:xfrm>
            <a:off x="4127668" y="3737317"/>
            <a:ext cx="1134043" cy="1981200"/>
            <a:chOff x="3343531" y="1371600"/>
            <a:chExt cx="1134043" cy="1981200"/>
          </a:xfrm>
        </p:grpSpPr>
        <p:sp>
          <p:nvSpPr>
            <p:cNvPr id="33" name="Rectangle 32"/>
            <p:cNvSpPr/>
            <p:nvPr/>
          </p:nvSpPr>
          <p:spPr>
            <a:xfrm>
              <a:off x="3343531" y="1785784"/>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Century Schoolbook" panose="02040604050505020304" pitchFamily="18" charset="0"/>
                </a:rPr>
                <a:t>Σ</a:t>
              </a:r>
              <a:endParaRPr lang="en-US" sz="5500" baseline="-25000" dirty="0">
                <a:solidFill>
                  <a:schemeClr val="bg1"/>
                </a:solidFill>
                <a:latin typeface="Century Schoolbook" panose="02040604050505020304" pitchFamily="18" charset="0"/>
              </a:endParaRPr>
            </a:p>
          </p:txBody>
        </p:sp>
        <p:grpSp>
          <p:nvGrpSpPr>
            <p:cNvPr id="34" name="Group 33"/>
            <p:cNvGrpSpPr/>
            <p:nvPr/>
          </p:nvGrpSpPr>
          <p:grpSpPr>
            <a:xfrm>
              <a:off x="3351212" y="1371600"/>
              <a:ext cx="1126362" cy="1981200"/>
              <a:chOff x="3351212" y="1371600"/>
              <a:chExt cx="1126362" cy="1981200"/>
            </a:xfrm>
          </p:grpSpPr>
          <p:sp>
            <p:nvSpPr>
              <p:cNvPr id="35" name="Rectangle 34"/>
              <p:cNvSpPr/>
              <p:nvPr/>
            </p:nvSpPr>
            <p:spPr>
              <a:xfrm>
                <a:off x="3351212" y="13716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bg1"/>
                    </a:solidFill>
                    <a:latin typeface="Century Schoolbook" panose="02040604050505020304" pitchFamily="18" charset="0"/>
                  </a:rPr>
                  <a:t>m</a:t>
                </a:r>
                <a:endParaRPr lang="en-US" sz="2500" baseline="-25000" dirty="0">
                  <a:solidFill>
                    <a:schemeClr val="bg1"/>
                  </a:solidFill>
                  <a:latin typeface="Century Schoolbook" panose="02040604050505020304" pitchFamily="18" charset="0"/>
                </a:endParaRPr>
              </a:p>
            </p:txBody>
          </p:sp>
          <p:sp>
            <p:nvSpPr>
              <p:cNvPr id="36" name="Rectangle 35"/>
              <p:cNvSpPr/>
              <p:nvPr/>
            </p:nvSpPr>
            <p:spPr>
              <a:xfrm>
                <a:off x="3385014" y="2209800"/>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entury Schoolbook" panose="02040604050505020304" pitchFamily="18" charset="0"/>
                  </a:rPr>
                  <a:t>K=1</a:t>
                </a:r>
                <a:endParaRPr lang="en-US" sz="2000" baseline="-25000" dirty="0">
                  <a:solidFill>
                    <a:schemeClr val="bg1"/>
                  </a:solidFill>
                  <a:latin typeface="Century Schoolbook" panose="02040604050505020304" pitchFamily="18" charset="0"/>
                </a:endParaRPr>
              </a:p>
            </p:txBody>
          </p:sp>
        </p:grpSp>
      </p:grpSp>
      <p:sp>
        <p:nvSpPr>
          <p:cNvPr id="37" name="Rectangle 36"/>
          <p:cNvSpPr/>
          <p:nvPr/>
        </p:nvSpPr>
        <p:spPr>
          <a:xfrm>
            <a:off x="3224660" y="4706282"/>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aseline="-25000" dirty="0">
              <a:solidFill>
                <a:schemeClr val="bg1"/>
              </a:solidFill>
              <a:latin typeface="Century Schoolbook" panose="02040604050505020304" pitchFamily="18" charset="0"/>
            </a:endParaRPr>
          </a:p>
        </p:txBody>
      </p:sp>
      <p:sp>
        <p:nvSpPr>
          <p:cNvPr id="38" name="Rectangle 37"/>
          <p:cNvSpPr/>
          <p:nvPr/>
        </p:nvSpPr>
        <p:spPr>
          <a:xfrm>
            <a:off x="3427412" y="3464893"/>
            <a:ext cx="10925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bg1"/>
                </a:solidFill>
                <a:latin typeface="Century Schoolbook" panose="02040604050505020304" pitchFamily="18" charset="0"/>
              </a:rPr>
              <a:t>=</a:t>
            </a:r>
            <a:endParaRPr lang="en-US" sz="5000" baseline="-25000" dirty="0">
              <a:solidFill>
                <a:schemeClr val="bg1"/>
              </a:solidFill>
              <a:latin typeface="Century Schoolbook" panose="02040604050505020304" pitchFamily="18" charset="0"/>
            </a:endParaRPr>
          </a:p>
        </p:txBody>
      </p:sp>
      <p:sp>
        <p:nvSpPr>
          <p:cNvPr id="39" name="Rectangle 38"/>
          <p:cNvSpPr/>
          <p:nvPr/>
        </p:nvSpPr>
        <p:spPr>
          <a:xfrm>
            <a:off x="5561012" y="2801814"/>
            <a:ext cx="890152" cy="68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entury Schoolbook" panose="02040604050505020304" pitchFamily="18" charset="0"/>
              </a:rPr>
              <a:t>^</a:t>
            </a:r>
            <a:endParaRPr lang="en-US" sz="5000" baseline="-25000" dirty="0">
              <a:solidFill>
                <a:schemeClr val="bg1"/>
              </a:solidFill>
              <a:latin typeface="Century Schoolbook" panose="02040604050505020304" pitchFamily="18" charset="0"/>
            </a:endParaRPr>
          </a:p>
        </p:txBody>
      </p:sp>
      <p:sp>
        <p:nvSpPr>
          <p:cNvPr id="3" name="Slide Number Placeholder 2"/>
          <p:cNvSpPr>
            <a:spLocks noGrp="1"/>
          </p:cNvSpPr>
          <p:nvPr>
            <p:ph type="sldNum" sz="quarter" idx="12"/>
          </p:nvPr>
        </p:nvSpPr>
        <p:spPr>
          <a:xfrm>
            <a:off x="11276012" y="6400800"/>
            <a:ext cx="838201" cy="276228"/>
          </a:xfrm>
        </p:spPr>
        <p:txBody>
          <a:bodyPr/>
          <a:lstStyle/>
          <a:p>
            <a:fld id="{2A013F82-EE5E-44EE-A61D-E31C6657F26F}" type="slidenum">
              <a:rPr lang="en-US" smtClean="0">
                <a:solidFill>
                  <a:schemeClr val="bg1"/>
                </a:solidFill>
              </a:rPr>
              <a:pPr/>
              <a:t>27</a:t>
            </a:fld>
            <a:endParaRPr lang="en-US">
              <a:solidFill>
                <a:schemeClr val="bg1"/>
              </a:solidFill>
            </a:endParaRPr>
          </a:p>
        </p:txBody>
      </p:sp>
    </p:spTree>
    <p:extLst>
      <p:ext uri="{BB962C8B-B14F-4D97-AF65-F5344CB8AC3E}">
        <p14:creationId xmlns:p14="http://schemas.microsoft.com/office/powerpoint/2010/main" val="1536983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58084" y="1066800"/>
            <a:ext cx="9730741" cy="487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982" y="1066800"/>
            <a:ext cx="9534843" cy="4749977"/>
          </a:xfrm>
          <a:prstGeom prst="rect">
            <a:avLst/>
          </a:prstGeom>
        </p:spPr>
      </p:pic>
      <p:sp>
        <p:nvSpPr>
          <p:cNvPr id="3" name="Rectangle 2"/>
          <p:cNvSpPr/>
          <p:nvPr/>
        </p:nvSpPr>
        <p:spPr>
          <a:xfrm>
            <a:off x="17462" y="-381000"/>
            <a:ext cx="2440622" cy="5618205"/>
          </a:xfrm>
          <a:prstGeom prst="rect">
            <a:avLst/>
          </a:prstGeom>
        </p:spPr>
        <p:txBody>
          <a:bodyPr wrap="square">
            <a:spAutoFit/>
          </a:bodyPr>
          <a:lstStyle/>
          <a:p>
            <a:pPr>
              <a:lnSpc>
                <a:spcPct val="115000"/>
              </a:lnSpc>
              <a:spcAft>
                <a:spcPts val="1000"/>
              </a:spcAft>
            </a:pPr>
            <a:r>
              <a:rPr lang="en-US" sz="2500" b="1" i="1" dirty="0">
                <a:latin typeface="Century Schoolbook" panose="02040604050505020304" pitchFamily="18" charset="0"/>
                <a:ea typeface="Calibri" panose="020F0502020204030204" pitchFamily="34" charset="0"/>
                <a:cs typeface="Calibri" panose="020F0502020204030204" pitchFamily="34" charset="0"/>
              </a:rPr>
              <a:t> </a:t>
            </a:r>
            <a:endParaRPr lang="en-US" sz="2500" dirty="0">
              <a:latin typeface="Century Schoolbook" panose="02040604050505020304" pitchFamily="18" charset="0"/>
              <a:ea typeface="Calibri" panose="020F0502020204030204" pitchFamily="34" charset="0"/>
              <a:cs typeface="Calibri" panose="020F0502020204030204" pitchFamily="34" charset="0"/>
            </a:endParaRPr>
          </a:p>
          <a:p>
            <a:pPr marR="0" lvl="0">
              <a:lnSpc>
                <a:spcPct val="115000"/>
              </a:lnSpc>
              <a:spcBef>
                <a:spcPts val="0"/>
              </a:spcBef>
              <a:spcAft>
                <a:spcPts val="1000"/>
              </a:spcAft>
              <a:buSzPts val="1200"/>
            </a:pPr>
            <a:r>
              <a:rPr lang="en-US" sz="2000" b="1" dirty="0" smtClean="0">
                <a:latin typeface="Century Schoolbook" panose="02040604050505020304" pitchFamily="18" charset="0"/>
                <a:ea typeface="Calibri" panose="020F0502020204030204" pitchFamily="34" charset="0"/>
                <a:cs typeface="Calibri" panose="020F0502020204030204" pitchFamily="34" charset="0"/>
              </a:rPr>
              <a:t>Question #11 Based </a:t>
            </a:r>
            <a:r>
              <a:rPr lang="en-US" sz="2000" b="1" dirty="0">
                <a:latin typeface="Century Schoolbook" panose="02040604050505020304" pitchFamily="18" charset="0"/>
                <a:ea typeface="Calibri" panose="020F0502020204030204" pitchFamily="34" charset="0"/>
                <a:cs typeface="Calibri" panose="020F0502020204030204" pitchFamily="34" charset="0"/>
              </a:rPr>
              <a:t>on the changes in abundance of two diatom species shown below (</a:t>
            </a:r>
            <a:r>
              <a:rPr lang="en-US" sz="2000" b="1" i="1" dirty="0" err="1">
                <a:latin typeface="Century Schoolbook" panose="02040604050505020304" pitchFamily="18" charset="0"/>
                <a:ea typeface="Calibri" panose="020F0502020204030204" pitchFamily="34" charset="0"/>
                <a:cs typeface="Calibri" panose="020F0502020204030204" pitchFamily="34" charset="0"/>
              </a:rPr>
              <a:t>Eunotia</a:t>
            </a:r>
            <a:r>
              <a:rPr lang="en-US" sz="2000" b="1" dirty="0">
                <a:latin typeface="Century Schoolbook" panose="02040604050505020304" pitchFamily="18" charset="0"/>
                <a:ea typeface="Calibri" panose="020F0502020204030204" pitchFamily="34" charset="0"/>
                <a:cs typeface="Calibri" panose="020F0502020204030204" pitchFamily="34" charset="0"/>
              </a:rPr>
              <a:t>), predict how you would expect the change in pH over time might appear. Sketch an image in the box to the right</a:t>
            </a:r>
            <a:r>
              <a:rPr lang="en-US" sz="2000" b="1" i="1" dirty="0">
                <a:latin typeface="Century Schoolbook" panose="02040604050505020304" pitchFamily="18" charset="0"/>
                <a:ea typeface="Calibri" panose="020F0502020204030204" pitchFamily="34" charset="0"/>
                <a:cs typeface="Calibri" panose="020F0502020204030204" pitchFamily="34" charset="0"/>
              </a:rPr>
              <a:t>.  </a:t>
            </a:r>
            <a:endParaRPr lang="en-US" sz="2000" dirty="0">
              <a:effectLst/>
              <a:latin typeface="Century Schoolbook" panose="02040604050505020304" pitchFamily="18" charset="0"/>
              <a:ea typeface="Calibri" panose="020F0502020204030204" pitchFamily="34" charset="0"/>
              <a:cs typeface="Calibri" panose="020F0502020204030204" pitchFamily="34" charset="0"/>
            </a:endParaRPr>
          </a:p>
        </p:txBody>
      </p:sp>
      <p:sp>
        <p:nvSpPr>
          <p:cNvPr id="5" name="Rectangle 4"/>
          <p:cNvSpPr/>
          <p:nvPr/>
        </p:nvSpPr>
        <p:spPr>
          <a:xfrm>
            <a:off x="7085012" y="1600200"/>
            <a:ext cx="1982787" cy="403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1148870" y="2590800"/>
            <a:ext cx="965342" cy="2794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Slide Number Placeholder 1"/>
          <p:cNvSpPr>
            <a:spLocks noGrp="1"/>
          </p:cNvSpPr>
          <p:nvPr>
            <p:ph type="sldNum" sz="quarter" idx="12"/>
          </p:nvPr>
        </p:nvSpPr>
        <p:spPr>
          <a:xfrm>
            <a:off x="11276011" y="6400800"/>
            <a:ext cx="838201" cy="276228"/>
          </a:xfrm>
        </p:spPr>
        <p:txBody>
          <a:bodyPr/>
          <a:lstStyle/>
          <a:p>
            <a:fld id="{2A013F82-EE5E-44EE-A61D-E31C6657F26F}" type="slidenum">
              <a:rPr lang="en-US" smtClean="0"/>
              <a:pPr/>
              <a:t>28</a:t>
            </a:fld>
            <a:endParaRPr lang="en-US"/>
          </a:p>
        </p:txBody>
      </p:sp>
    </p:spTree>
    <p:extLst>
      <p:ext uri="{BB962C8B-B14F-4D97-AF65-F5344CB8AC3E}">
        <p14:creationId xmlns:p14="http://schemas.microsoft.com/office/powerpoint/2010/main" val="184832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114800"/>
            <a:ext cx="9144001" cy="1371600"/>
          </a:xfrm>
        </p:spPr>
        <p:txBody>
          <a:bodyPr>
            <a:normAutofit fontScale="90000"/>
          </a:bodyPr>
          <a:lstStyle/>
          <a:p>
            <a:pPr lvl="0"/>
            <a:r>
              <a:rPr lang="en-US" dirty="0" smtClean="0">
                <a:latin typeface="Century Schoolbook" panose="02040604050505020304" pitchFamily="18" charset="0"/>
              </a:rPr>
              <a:t>Question #12: Speculate </a:t>
            </a:r>
            <a:r>
              <a:rPr lang="en-US" dirty="0">
                <a:latin typeface="Century Schoolbook" panose="02040604050505020304" pitchFamily="18" charset="0"/>
              </a:rPr>
              <a:t>on the long term ecological impact if acid rain levels increase.</a:t>
            </a:r>
            <a:br>
              <a:rPr lang="en-US" dirty="0">
                <a:latin typeface="Century Schoolbook" panose="02040604050505020304" pitchFamily="18" charset="0"/>
              </a:rPr>
            </a:br>
            <a:r>
              <a:rPr lang="en-US" dirty="0">
                <a:latin typeface="Century Schoolbook" panose="02040604050505020304" pitchFamily="18" charset="0"/>
              </a:rPr>
              <a:t> </a:t>
            </a:r>
            <a:br>
              <a:rPr lang="en-US" dirty="0">
                <a:latin typeface="Century Schoolbook" panose="02040604050505020304" pitchFamily="18" charset="0"/>
              </a:rPr>
            </a:br>
            <a:r>
              <a:rPr lang="en-US" dirty="0" smtClean="0">
                <a:latin typeface="Century Schoolbook" panose="02040604050505020304" pitchFamily="18" charset="0"/>
              </a:rPr>
              <a:t>Questions #13: Do </a:t>
            </a:r>
            <a:r>
              <a:rPr lang="en-US" dirty="0">
                <a:latin typeface="Century Schoolbook" panose="02040604050505020304" pitchFamily="18" charset="0"/>
              </a:rPr>
              <a:t>you think the government should regulate nitrogen and sulfate emissions from power plants and industry? Why or why not?</a:t>
            </a:r>
            <a:br>
              <a:rPr lang="en-US" dirty="0">
                <a:latin typeface="Century Schoolbook" panose="02040604050505020304" pitchFamily="18" charset="0"/>
              </a:rPr>
            </a:br>
            <a:r>
              <a:rPr lang="en-US" dirty="0">
                <a:latin typeface="Century Schoolbook" panose="02040604050505020304" pitchFamily="18" charset="0"/>
              </a:rPr>
              <a:t> </a:t>
            </a:r>
            <a:br>
              <a:rPr lang="en-US" dirty="0">
                <a:latin typeface="Century Schoolbook" panose="02040604050505020304" pitchFamily="18" charset="0"/>
              </a:rPr>
            </a:br>
            <a:r>
              <a:rPr lang="en-US" dirty="0" smtClean="0">
                <a:latin typeface="Century Schoolbook" panose="02040604050505020304" pitchFamily="18" charset="0"/>
              </a:rPr>
              <a:t>Question #14:What </a:t>
            </a:r>
            <a:r>
              <a:rPr lang="en-US" dirty="0">
                <a:latin typeface="Century Schoolbook" panose="02040604050505020304" pitchFamily="18" charset="0"/>
              </a:rPr>
              <a:t>actions could we take to decrease SO</a:t>
            </a:r>
            <a:r>
              <a:rPr lang="en-US" baseline="-25000" dirty="0">
                <a:latin typeface="Century Schoolbook" panose="02040604050505020304" pitchFamily="18" charset="0"/>
              </a:rPr>
              <a:t>2</a:t>
            </a:r>
            <a:r>
              <a:rPr lang="en-US" dirty="0">
                <a:latin typeface="Century Schoolbook" panose="02040604050505020304" pitchFamily="18" charset="0"/>
              </a:rPr>
              <a:t> and NO</a:t>
            </a:r>
            <a:r>
              <a:rPr lang="en-US" baseline="-25000" dirty="0">
                <a:latin typeface="Century Schoolbook" panose="02040604050505020304" pitchFamily="18" charset="0"/>
              </a:rPr>
              <a:t>x</a:t>
            </a:r>
            <a:r>
              <a:rPr lang="en-US" dirty="0">
                <a:latin typeface="Century Schoolbook" panose="02040604050505020304" pitchFamily="18" charset="0"/>
              </a:rPr>
              <a:t>?</a:t>
            </a:r>
            <a:br>
              <a:rPr lang="en-US" dirty="0">
                <a:latin typeface="Century Schoolbook" panose="02040604050505020304" pitchFamily="18" charset="0"/>
              </a:rPr>
            </a:br>
            <a:endParaRPr lang="en-US" dirty="0">
              <a:latin typeface="Century Schoolbook" panose="02040604050505020304" pitchFamily="18" charset="0"/>
            </a:endParaRPr>
          </a:p>
        </p:txBody>
      </p:sp>
      <p:sp>
        <p:nvSpPr>
          <p:cNvPr id="3" name="Slide Number Placeholder 2"/>
          <p:cNvSpPr>
            <a:spLocks noGrp="1"/>
          </p:cNvSpPr>
          <p:nvPr>
            <p:ph type="sldNum" sz="quarter" idx="12"/>
          </p:nvPr>
        </p:nvSpPr>
        <p:spPr>
          <a:xfrm>
            <a:off x="11123612" y="6477000"/>
            <a:ext cx="838201" cy="276228"/>
          </a:xfrm>
        </p:spPr>
        <p:txBody>
          <a:bodyPr/>
          <a:lstStyle/>
          <a:p>
            <a:fld id="{2A013F82-EE5E-44EE-A61D-E31C6657F26F}" type="slidenum">
              <a:rPr lang="en-US" smtClean="0"/>
              <a:pPr/>
              <a:t>29</a:t>
            </a:fld>
            <a:endParaRPr lang="en-US"/>
          </a:p>
        </p:txBody>
      </p:sp>
    </p:spTree>
    <p:extLst>
      <p:ext uri="{BB962C8B-B14F-4D97-AF65-F5344CB8AC3E}">
        <p14:creationId xmlns:p14="http://schemas.microsoft.com/office/powerpoint/2010/main" val="399410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457200"/>
            <a:ext cx="12188825" cy="657726"/>
          </a:xfrm>
        </p:spPr>
        <p:txBody>
          <a:bodyPr>
            <a:normAutofit fontScale="90000"/>
          </a:bodyPr>
          <a:lstStyle/>
          <a:p>
            <a:pPr algn="ctr"/>
            <a:r>
              <a:rPr lang="en-US" dirty="0" smtClean="0">
                <a:latin typeface="Century Schoolbook" panose="02040604050505020304" pitchFamily="18" charset="0"/>
              </a:rPr>
              <a:t>Kristin and Ivan were walking </a:t>
            </a:r>
            <a:br>
              <a:rPr lang="en-US" dirty="0" smtClean="0">
                <a:latin typeface="Century Schoolbook" panose="02040604050505020304" pitchFamily="18" charset="0"/>
              </a:rPr>
            </a:br>
            <a:r>
              <a:rPr lang="en-US" dirty="0" smtClean="0">
                <a:latin typeface="Century Schoolbook" panose="02040604050505020304" pitchFamily="18" charset="0"/>
              </a:rPr>
              <a:t>along the shore…</a:t>
            </a:r>
            <a:endParaRPr lang="en-US" dirty="0">
              <a:latin typeface="Century Schoolbook" panose="020406040505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1371600"/>
            <a:ext cx="6858000" cy="5143500"/>
          </a:xfrm>
          <a:prstGeom prst="rect">
            <a:avLst/>
          </a:prstGeom>
        </p:spPr>
      </p:pic>
      <p:sp>
        <p:nvSpPr>
          <p:cNvPr id="3" name="Slide Number Placeholder 2"/>
          <p:cNvSpPr>
            <a:spLocks noGrp="1"/>
          </p:cNvSpPr>
          <p:nvPr>
            <p:ph type="sldNum" sz="quarter" idx="12"/>
          </p:nvPr>
        </p:nvSpPr>
        <p:spPr>
          <a:xfrm>
            <a:off x="11199812" y="6477000"/>
            <a:ext cx="838201" cy="276228"/>
          </a:xfrm>
        </p:spPr>
        <p:txBody>
          <a:bodyPr/>
          <a:lstStyle/>
          <a:p>
            <a:fld id="{2A013F82-EE5E-44EE-A61D-E31C6657F26F}"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4114800"/>
            <a:ext cx="3336868" cy="1371600"/>
          </a:xfrm>
        </p:spPr>
        <p:txBody>
          <a:bodyPr>
            <a:normAutofit fontScale="90000"/>
          </a:bodyPr>
          <a:lstStyle/>
          <a:p>
            <a:pPr lvl="0"/>
            <a:r>
              <a:rPr lang="en-US" sz="2800" dirty="0" smtClean="0">
                <a:latin typeface="Century Schoolbook" panose="02040604050505020304" pitchFamily="18" charset="0"/>
              </a:rPr>
              <a:t>Kristin and Ivan resolved to core Bear Pond, identify the diatoms over time and determine if acid rain has always inflicted this ecosystem or if it is a one time, abnormal occurrence.</a:t>
            </a:r>
            <a:endParaRPr lang="en-US" dirty="0">
              <a:latin typeface="Century Schoolbook" panose="020406040505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812" y="228600"/>
            <a:ext cx="8534400" cy="6400800"/>
          </a:xfrm>
          <a:prstGeom prst="rect">
            <a:avLst/>
          </a:prstGeom>
        </p:spPr>
      </p:pic>
      <p:sp>
        <p:nvSpPr>
          <p:cNvPr id="3" name="Slide Number Placeholder 2"/>
          <p:cNvSpPr>
            <a:spLocks noGrp="1"/>
          </p:cNvSpPr>
          <p:nvPr>
            <p:ph type="sldNum" sz="quarter" idx="12"/>
          </p:nvPr>
        </p:nvSpPr>
        <p:spPr>
          <a:xfrm>
            <a:off x="11123612" y="6553200"/>
            <a:ext cx="838201" cy="276228"/>
          </a:xfrm>
        </p:spPr>
        <p:txBody>
          <a:bodyPr/>
          <a:lstStyle/>
          <a:p>
            <a:fld id="{2A013F82-EE5E-44EE-A61D-E31C6657F26F}" type="slidenum">
              <a:rPr lang="en-US" smtClean="0"/>
              <a:pPr/>
              <a:t>30</a:t>
            </a:fld>
            <a:endParaRPr lang="en-US" dirty="0"/>
          </a:p>
        </p:txBody>
      </p:sp>
    </p:spTree>
    <p:extLst>
      <p:ext uri="{BB962C8B-B14F-4D97-AF65-F5344CB8AC3E}">
        <p14:creationId xmlns:p14="http://schemas.microsoft.com/office/powerpoint/2010/main" val="391292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612" y="0"/>
            <a:ext cx="5753100" cy="6858000"/>
          </a:xfrm>
          <a:prstGeom prst="rect">
            <a:avLst/>
          </a:prstGeom>
        </p:spPr>
      </p:pic>
      <p:sp>
        <p:nvSpPr>
          <p:cNvPr id="2" name="Title 1"/>
          <p:cNvSpPr>
            <a:spLocks noGrp="1"/>
          </p:cNvSpPr>
          <p:nvPr>
            <p:ph type="title"/>
          </p:nvPr>
        </p:nvSpPr>
        <p:spPr>
          <a:xfrm>
            <a:off x="1522413" y="381000"/>
            <a:ext cx="4343399" cy="4267200"/>
          </a:xfrm>
        </p:spPr>
        <p:txBody>
          <a:bodyPr>
            <a:normAutofit/>
          </a:bodyPr>
          <a:lstStyle/>
          <a:p>
            <a:pPr algn="ctr"/>
            <a:r>
              <a:rPr lang="en-US" dirty="0" smtClean="0">
                <a:latin typeface="Century Schoolbook" panose="02040604050505020304" pitchFamily="18" charset="0"/>
              </a:rPr>
              <a:t>… when they noticed dead fish washed up on the shore and almost no vegetation growing. </a:t>
            </a:r>
            <a:endParaRPr lang="en-US" dirty="0">
              <a:latin typeface="Century Schoolbook" panose="02040604050505020304" pitchFamily="18" charset="0"/>
            </a:endParaRPr>
          </a:p>
        </p:txBody>
      </p:sp>
      <p:sp>
        <p:nvSpPr>
          <p:cNvPr id="3" name="TextBox 2"/>
          <p:cNvSpPr txBox="1"/>
          <p:nvPr/>
        </p:nvSpPr>
        <p:spPr>
          <a:xfrm>
            <a:off x="8761412" y="6488668"/>
            <a:ext cx="2822183" cy="369332"/>
          </a:xfrm>
          <a:prstGeom prst="rect">
            <a:avLst/>
          </a:prstGeom>
          <a:noFill/>
        </p:spPr>
        <p:txBody>
          <a:bodyPr wrap="none" rtlCol="0">
            <a:spAutoFit/>
          </a:bodyPr>
          <a:lstStyle/>
          <a:p>
            <a:r>
              <a:rPr lang="en-US" i="1" dirty="0" smtClean="0"/>
              <a:t>Photo credit: Chris </a:t>
            </a:r>
            <a:r>
              <a:rPr lang="en-US" i="1" dirty="0" err="1" smtClean="0"/>
              <a:t>Deacutis</a:t>
            </a:r>
            <a:endParaRPr lang="en-US" i="1" dirty="0"/>
          </a:p>
        </p:txBody>
      </p:sp>
      <p:sp>
        <p:nvSpPr>
          <p:cNvPr id="5" name="Slide Number Placeholder 4"/>
          <p:cNvSpPr>
            <a:spLocks noGrp="1"/>
          </p:cNvSpPr>
          <p:nvPr>
            <p:ph type="sldNum" sz="quarter" idx="12"/>
          </p:nvPr>
        </p:nvSpPr>
        <p:spPr>
          <a:xfrm>
            <a:off x="11428412" y="6535220"/>
            <a:ext cx="838201" cy="276228"/>
          </a:xfrm>
        </p:spPr>
        <p:txBody>
          <a:bodyPr/>
          <a:lstStyle/>
          <a:p>
            <a:fld id="{2A013F82-EE5E-44EE-A61D-E31C6657F26F}" type="slidenum">
              <a:rPr lang="en-US" smtClean="0">
                <a:solidFill>
                  <a:schemeClr val="tx1"/>
                </a:solidFill>
              </a:rPr>
              <a:pPr/>
              <a:t>4</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12188824" cy="1524000"/>
          </a:xfrm>
          <a:solidFill>
            <a:schemeClr val="bg1"/>
          </a:solidFill>
        </p:spPr>
        <p:txBody>
          <a:bodyPr>
            <a:noAutofit/>
          </a:bodyPr>
          <a:lstStyle/>
          <a:p>
            <a:r>
              <a:rPr lang="en-US" sz="3000" dirty="0" smtClean="0">
                <a:latin typeface="Century Schoolbook" panose="02040604050505020304" pitchFamily="18" charset="0"/>
              </a:rPr>
              <a:t>Question #1:</a:t>
            </a:r>
            <a:br>
              <a:rPr lang="en-US" sz="3000" dirty="0" smtClean="0">
                <a:latin typeface="Century Schoolbook" panose="02040604050505020304" pitchFamily="18" charset="0"/>
              </a:rPr>
            </a:br>
            <a:r>
              <a:rPr lang="en-US" sz="3000" dirty="0" smtClean="0">
                <a:latin typeface="Century Schoolbook" panose="02040604050505020304" pitchFamily="18" charset="0"/>
              </a:rPr>
              <a:t>What </a:t>
            </a:r>
            <a:r>
              <a:rPr lang="en-US" sz="3000" dirty="0">
                <a:latin typeface="Century Schoolbook" panose="02040604050505020304" pitchFamily="18" charset="0"/>
              </a:rPr>
              <a:t>could have caused the recent death of plants and fish in this area? </a:t>
            </a:r>
            <a:r>
              <a:rPr lang="en-US" sz="3000" dirty="0" smtClean="0">
                <a:latin typeface="Century Schoolbook" panose="02040604050505020304" pitchFamily="18" charset="0"/>
              </a:rPr>
              <a:t> </a:t>
            </a:r>
            <a:r>
              <a:rPr lang="en-US" sz="3000" i="1" dirty="0" smtClean="0">
                <a:latin typeface="Century Schoolbook" panose="02040604050505020304" pitchFamily="18" charset="0"/>
              </a:rPr>
              <a:t>Brainstorm a list of possibilities….</a:t>
            </a:r>
            <a:endParaRPr lang="en-US" sz="3000" i="1" dirty="0">
              <a:latin typeface="Century Schoolbook" panose="02040604050505020304" pitchFamily="18" charset="0"/>
            </a:endParaRPr>
          </a:p>
        </p:txBody>
      </p:sp>
      <p:sp>
        <p:nvSpPr>
          <p:cNvPr id="4" name="Content Placeholder 3"/>
          <p:cNvSpPr>
            <a:spLocks noGrp="1"/>
          </p:cNvSpPr>
          <p:nvPr>
            <p:ph idx="1"/>
          </p:nvPr>
        </p:nvSpPr>
        <p:spPr>
          <a:xfrm>
            <a:off x="0" y="2735178"/>
            <a:ext cx="9134391" cy="4114801"/>
          </a:xfrm>
        </p:spPr>
        <p:txBody>
          <a:bodyPr>
            <a:normAutofit/>
          </a:bodyPr>
          <a:lstStyle/>
          <a:p>
            <a:r>
              <a:rPr lang="en-US" sz="3200" dirty="0" smtClean="0">
                <a:solidFill>
                  <a:schemeClr val="bg1"/>
                </a:solidFill>
                <a:latin typeface="Century Schoolbook" panose="02040604050505020304" pitchFamily="18" charset="0"/>
              </a:rPr>
              <a:t>Pollution from runoff</a:t>
            </a:r>
          </a:p>
          <a:p>
            <a:r>
              <a:rPr lang="en-US" sz="3200" dirty="0" smtClean="0">
                <a:solidFill>
                  <a:schemeClr val="bg1"/>
                </a:solidFill>
                <a:latin typeface="Century Schoolbook" panose="02040604050505020304" pitchFamily="18" charset="0"/>
              </a:rPr>
              <a:t>Oxygen depletion</a:t>
            </a:r>
          </a:p>
          <a:p>
            <a:r>
              <a:rPr lang="en-US" sz="3200" dirty="0" smtClean="0">
                <a:solidFill>
                  <a:schemeClr val="bg1"/>
                </a:solidFill>
                <a:latin typeface="Century Schoolbook" panose="02040604050505020304" pitchFamily="18" charset="0"/>
              </a:rPr>
              <a:t>Temperature change</a:t>
            </a:r>
          </a:p>
          <a:p>
            <a:r>
              <a:rPr lang="en-US" sz="3200" dirty="0" smtClean="0">
                <a:solidFill>
                  <a:schemeClr val="bg1"/>
                </a:solidFill>
                <a:latin typeface="Century Schoolbook" panose="02040604050505020304" pitchFamily="18" charset="0"/>
              </a:rPr>
              <a:t>Toxins</a:t>
            </a:r>
          </a:p>
          <a:p>
            <a:r>
              <a:rPr lang="en-US" sz="3200" dirty="0" smtClean="0">
                <a:solidFill>
                  <a:schemeClr val="bg1"/>
                </a:solidFill>
                <a:latin typeface="Century Schoolbook" panose="02040604050505020304" pitchFamily="18" charset="0"/>
              </a:rPr>
              <a:t>Diseases</a:t>
            </a:r>
          </a:p>
          <a:p>
            <a:r>
              <a:rPr lang="en-US" sz="3200" dirty="0" smtClean="0">
                <a:solidFill>
                  <a:schemeClr val="bg1"/>
                </a:solidFill>
                <a:latin typeface="Century Schoolbook" panose="02040604050505020304" pitchFamily="18" charset="0"/>
              </a:rPr>
              <a:t>Acid rain</a:t>
            </a:r>
            <a:endParaRPr lang="en-US" sz="3200" dirty="0">
              <a:solidFill>
                <a:schemeClr val="bg1"/>
              </a:solidFill>
              <a:latin typeface="Century Schoolbook" panose="02040604050505020304" pitchFamily="18" charset="0"/>
            </a:endParaRPr>
          </a:p>
        </p:txBody>
      </p:sp>
      <p:sp>
        <p:nvSpPr>
          <p:cNvPr id="2" name="Slide Number Placeholder 1"/>
          <p:cNvSpPr>
            <a:spLocks noGrp="1"/>
          </p:cNvSpPr>
          <p:nvPr>
            <p:ph type="sldNum" sz="quarter" idx="12"/>
          </p:nvPr>
        </p:nvSpPr>
        <p:spPr>
          <a:xfrm>
            <a:off x="11199812" y="6477000"/>
            <a:ext cx="838201" cy="276228"/>
          </a:xfrm>
        </p:spPr>
        <p:txBody>
          <a:bodyPr/>
          <a:lstStyle/>
          <a:p>
            <a:fld id="{2A013F82-EE5E-44EE-A61D-E31C6657F26F}"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9720548" cy="6150116"/>
          </a:xfrm>
        </p:spPr>
        <p:txBody>
          <a:bodyPr>
            <a:normAutofit/>
          </a:bodyPr>
          <a:lstStyle/>
          <a:p>
            <a:pPr lvl="0"/>
            <a:r>
              <a:rPr lang="en-US" dirty="0" smtClean="0">
                <a:latin typeface="Century Schoolbook" panose="02040604050505020304" pitchFamily="18" charset="0"/>
              </a:rPr>
              <a:t>Question #2:</a:t>
            </a:r>
            <a:br>
              <a:rPr lang="en-US" dirty="0" smtClean="0">
                <a:latin typeface="Century Schoolbook" panose="02040604050505020304" pitchFamily="18" charset="0"/>
              </a:rPr>
            </a:br>
            <a:r>
              <a:rPr lang="en-US" dirty="0" smtClean="0">
                <a:latin typeface="Century Schoolbook" panose="02040604050505020304" pitchFamily="18" charset="0"/>
              </a:rPr>
              <a:t>Choose </a:t>
            </a:r>
            <a:r>
              <a:rPr lang="en-US" dirty="0">
                <a:latin typeface="Century Schoolbook" panose="02040604050505020304" pitchFamily="18" charset="0"/>
              </a:rPr>
              <a:t>one of the ideas that you listed and write a testable hypothesis. </a:t>
            </a:r>
            <a:r>
              <a:rPr lang="en-US" dirty="0" smtClean="0">
                <a:latin typeface="Century Schoolbook" panose="02040604050505020304" pitchFamily="18" charset="0"/>
              </a:rPr>
              <a:t/>
            </a:r>
            <a:br>
              <a:rPr lang="en-US" dirty="0" smtClean="0">
                <a:latin typeface="Century Schoolbook" panose="02040604050505020304" pitchFamily="18" charset="0"/>
              </a:rPr>
            </a:br>
            <a:r>
              <a:rPr lang="en-US" dirty="0" smtClean="0">
                <a:latin typeface="Century Schoolbook" panose="02040604050505020304" pitchFamily="18" charset="0"/>
              </a:rPr>
              <a:t/>
            </a:r>
            <a:br>
              <a:rPr lang="en-US" dirty="0" smtClean="0">
                <a:latin typeface="Century Schoolbook" panose="02040604050505020304" pitchFamily="18" charset="0"/>
              </a:rPr>
            </a:br>
            <a:r>
              <a:rPr lang="en-US" dirty="0">
                <a:latin typeface="Century Schoolbook" panose="02040604050505020304" pitchFamily="18" charset="0"/>
              </a:rPr>
              <a:t/>
            </a:r>
            <a:br>
              <a:rPr lang="en-US" dirty="0">
                <a:latin typeface="Century Schoolbook" panose="02040604050505020304" pitchFamily="18" charset="0"/>
              </a:rPr>
            </a:br>
            <a:r>
              <a:rPr lang="en-US" dirty="0" smtClean="0">
                <a:latin typeface="Century Schoolbook" panose="02040604050505020304" pitchFamily="18" charset="0"/>
              </a:rPr>
              <a:t>Describe </a:t>
            </a:r>
            <a:r>
              <a:rPr lang="en-US" dirty="0">
                <a:latin typeface="Century Schoolbook" panose="02040604050505020304" pitchFamily="18" charset="0"/>
              </a:rPr>
              <a:t>how you would test this hypothesis with an experiment. </a:t>
            </a:r>
            <a:r>
              <a:rPr lang="en-US" dirty="0" smtClean="0">
                <a:latin typeface="Century Schoolbook" panose="02040604050505020304" pitchFamily="18" charset="0"/>
              </a:rPr>
              <a:t/>
            </a:r>
            <a:br>
              <a:rPr lang="en-US" dirty="0" smtClean="0">
                <a:latin typeface="Century Schoolbook" panose="02040604050505020304" pitchFamily="18" charset="0"/>
              </a:rPr>
            </a:br>
            <a:r>
              <a:rPr lang="en-US" dirty="0" smtClean="0">
                <a:latin typeface="Century Schoolbook" panose="02040604050505020304" pitchFamily="18" charset="0"/>
              </a:rPr>
              <a:t/>
            </a:r>
            <a:br>
              <a:rPr lang="en-US" dirty="0" smtClean="0">
                <a:latin typeface="Century Schoolbook" panose="02040604050505020304" pitchFamily="18" charset="0"/>
              </a:rPr>
            </a:br>
            <a:r>
              <a:rPr lang="en-US" dirty="0">
                <a:latin typeface="Century Schoolbook" panose="02040604050505020304" pitchFamily="18" charset="0"/>
              </a:rPr>
              <a:t/>
            </a:r>
            <a:br>
              <a:rPr lang="en-US" dirty="0">
                <a:latin typeface="Century Schoolbook" panose="02040604050505020304" pitchFamily="18" charset="0"/>
              </a:rPr>
            </a:br>
            <a:r>
              <a:rPr lang="en-US" dirty="0" smtClean="0">
                <a:latin typeface="Century Schoolbook" panose="02040604050505020304" pitchFamily="18" charset="0"/>
              </a:rPr>
              <a:t>Share </a:t>
            </a:r>
            <a:r>
              <a:rPr lang="en-US" dirty="0">
                <a:latin typeface="Century Schoolbook" panose="02040604050505020304" pitchFamily="18" charset="0"/>
              </a:rPr>
              <a:t>your experimental design with your colleague sitting next to you. </a:t>
            </a:r>
          </a:p>
        </p:txBody>
      </p:sp>
      <p:sp>
        <p:nvSpPr>
          <p:cNvPr id="3" name="Slide Number Placeholder 2"/>
          <p:cNvSpPr>
            <a:spLocks noGrp="1"/>
          </p:cNvSpPr>
          <p:nvPr>
            <p:ph type="sldNum" sz="quarter" idx="12"/>
          </p:nvPr>
        </p:nvSpPr>
        <p:spPr>
          <a:xfrm>
            <a:off x="11199812" y="6477000"/>
            <a:ext cx="838201" cy="276228"/>
          </a:xfrm>
        </p:spPr>
        <p:txBody>
          <a:bodyPr/>
          <a:lstStyle/>
          <a:p>
            <a:fld id="{2A013F82-EE5E-44EE-A61D-E31C6657F26F}"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9525"/>
            <a:ext cx="8715375" cy="6848475"/>
          </a:xfrm>
          <a:prstGeom prst="rect">
            <a:avLst/>
          </a:prstGeom>
        </p:spPr>
      </p:pic>
      <p:sp>
        <p:nvSpPr>
          <p:cNvPr id="2" name="Title 1"/>
          <p:cNvSpPr>
            <a:spLocks noGrp="1"/>
          </p:cNvSpPr>
          <p:nvPr>
            <p:ph type="ctrTitle"/>
          </p:nvPr>
        </p:nvSpPr>
        <p:spPr>
          <a:xfrm>
            <a:off x="303212" y="304800"/>
            <a:ext cx="2743200" cy="4876800"/>
          </a:xfrm>
        </p:spPr>
        <p:txBody>
          <a:bodyPr anchor="t">
            <a:normAutofit/>
          </a:bodyPr>
          <a:lstStyle/>
          <a:p>
            <a:r>
              <a:rPr lang="en-US" sz="4000" dirty="0" smtClean="0">
                <a:latin typeface="Century Schoolbook" panose="02040604050505020304" pitchFamily="18" charset="0"/>
              </a:rPr>
              <a:t>Part </a:t>
            </a:r>
            <a:r>
              <a:rPr lang="en-US" sz="4000" dirty="0">
                <a:latin typeface="Century Schoolbook" panose="02040604050505020304" pitchFamily="18" charset="0"/>
              </a:rPr>
              <a:t>II – </a:t>
            </a:r>
            <a:r>
              <a:rPr lang="en-US" sz="4000" dirty="0" smtClean="0">
                <a:latin typeface="Century Schoolbook" panose="02040604050505020304" pitchFamily="18" charset="0"/>
              </a:rPr>
              <a:t>Is Acid Rain to Blame?</a:t>
            </a:r>
            <a:endParaRPr lang="en-US" sz="4000" dirty="0">
              <a:latin typeface="Century Schoolbook" panose="02040604050505020304" pitchFamily="18" charset="0"/>
            </a:endParaRPr>
          </a:p>
        </p:txBody>
      </p:sp>
      <p:sp>
        <p:nvSpPr>
          <p:cNvPr id="4" name="Slide Number Placeholder 2"/>
          <p:cNvSpPr txBox="1">
            <a:spLocks/>
          </p:cNvSpPr>
          <p:nvPr/>
        </p:nvSpPr>
        <p:spPr>
          <a:xfrm>
            <a:off x="11199812" y="6538914"/>
            <a:ext cx="838201" cy="2762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013F82-EE5E-44EE-A61D-E31C6657F26F}" type="slidenum">
              <a:rPr lang="en-US" sz="1100">
                <a:solidFill>
                  <a:schemeClr val="tx1">
                    <a:tint val="75000"/>
                  </a:schemeClr>
                </a:solidFill>
              </a:rPr>
              <a:pPr algn="r"/>
              <a:t>7</a:t>
            </a:fld>
            <a:endParaRPr lang="en-US" sz="1100" dirty="0">
              <a:solidFill>
                <a:schemeClr val="tx1">
                  <a:tint val="75000"/>
                </a:schemeClr>
              </a:solidFill>
            </a:endParaRPr>
          </a:p>
        </p:txBody>
      </p:sp>
    </p:spTree>
    <p:extLst>
      <p:ext uri="{BB962C8B-B14F-4D97-AF65-F5344CB8AC3E}">
        <p14:creationId xmlns:p14="http://schemas.microsoft.com/office/powerpoint/2010/main" val="246447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10" descr="DSC012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Freeform 18"/>
          <p:cNvSpPr>
            <a:spLocks/>
          </p:cNvSpPr>
          <p:nvPr/>
        </p:nvSpPr>
        <p:spPr bwMode="auto">
          <a:xfrm>
            <a:off x="1904508" y="1409704"/>
            <a:ext cx="5472275" cy="2619375"/>
          </a:xfrm>
          <a:custGeom>
            <a:avLst/>
            <a:gdLst>
              <a:gd name="T0" fmla="*/ 2147483647 w 2586"/>
              <a:gd name="T1" fmla="*/ 2147483647 h 1650"/>
              <a:gd name="T2" fmla="*/ 2147483647 w 2586"/>
              <a:gd name="T3" fmla="*/ 2147483647 h 1650"/>
              <a:gd name="T4" fmla="*/ 2147483647 w 2586"/>
              <a:gd name="T5" fmla="*/ 2147483647 h 1650"/>
              <a:gd name="T6" fmla="*/ 2147483647 w 2586"/>
              <a:gd name="T7" fmla="*/ 2147483647 h 1650"/>
              <a:gd name="T8" fmla="*/ 2147483647 w 2586"/>
              <a:gd name="T9" fmla="*/ 2147483647 h 1650"/>
              <a:gd name="T10" fmla="*/ 2147483647 w 2586"/>
              <a:gd name="T11" fmla="*/ 2147483647 h 1650"/>
              <a:gd name="T12" fmla="*/ 2147483647 w 2586"/>
              <a:gd name="T13" fmla="*/ 2147483647 h 1650"/>
              <a:gd name="T14" fmla="*/ 2147483647 w 2586"/>
              <a:gd name="T15" fmla="*/ 2147483647 h 1650"/>
              <a:gd name="T16" fmla="*/ 2147483647 w 2586"/>
              <a:gd name="T17" fmla="*/ 2147483647 h 1650"/>
              <a:gd name="T18" fmla="*/ 2147483647 w 2586"/>
              <a:gd name="T19" fmla="*/ 2147483647 h 1650"/>
              <a:gd name="T20" fmla="*/ 2147483647 w 2586"/>
              <a:gd name="T21" fmla="*/ 2147483647 h 1650"/>
              <a:gd name="T22" fmla="*/ 2147483647 w 2586"/>
              <a:gd name="T23" fmla="*/ 2147483647 h 1650"/>
              <a:gd name="T24" fmla="*/ 2147483647 w 2586"/>
              <a:gd name="T25" fmla="*/ 2147483647 h 1650"/>
              <a:gd name="T26" fmla="*/ 2147483647 w 2586"/>
              <a:gd name="T27" fmla="*/ 2147483647 h 1650"/>
              <a:gd name="T28" fmla="*/ 2147483647 w 2586"/>
              <a:gd name="T29" fmla="*/ 2147483647 h 1650"/>
              <a:gd name="T30" fmla="*/ 2147483647 w 2586"/>
              <a:gd name="T31" fmla="*/ 2147483647 h 1650"/>
              <a:gd name="T32" fmla="*/ 2147483647 w 2586"/>
              <a:gd name="T33" fmla="*/ 2147483647 h 1650"/>
              <a:gd name="T34" fmla="*/ 2147483647 w 2586"/>
              <a:gd name="T35" fmla="*/ 2147483647 h 1650"/>
              <a:gd name="T36" fmla="*/ 2147483647 w 2586"/>
              <a:gd name="T37" fmla="*/ 2147483647 h 1650"/>
              <a:gd name="T38" fmla="*/ 2147483647 w 2586"/>
              <a:gd name="T39" fmla="*/ 2147483647 h 1650"/>
              <a:gd name="T40" fmla="*/ 2147483647 w 2586"/>
              <a:gd name="T41" fmla="*/ 2147483647 h 1650"/>
              <a:gd name="T42" fmla="*/ 2147483647 w 2586"/>
              <a:gd name="T43" fmla="*/ 2147483647 h 1650"/>
              <a:gd name="T44" fmla="*/ 0 w 2586"/>
              <a:gd name="T45" fmla="*/ 0 h 16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6"/>
              <a:gd name="T70" fmla="*/ 0 h 1650"/>
              <a:gd name="T71" fmla="*/ 2586 w 2586"/>
              <a:gd name="T72" fmla="*/ 1650 h 16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6" h="1650">
                <a:moveTo>
                  <a:pt x="2586" y="1650"/>
                </a:moveTo>
                <a:cubicBezTo>
                  <a:pt x="2574" y="1614"/>
                  <a:pt x="2526" y="1578"/>
                  <a:pt x="2490" y="1566"/>
                </a:cubicBezTo>
                <a:cubicBezTo>
                  <a:pt x="2468" y="1533"/>
                  <a:pt x="2491" y="1559"/>
                  <a:pt x="2460" y="1542"/>
                </a:cubicBezTo>
                <a:cubicBezTo>
                  <a:pt x="2441" y="1531"/>
                  <a:pt x="2427" y="1513"/>
                  <a:pt x="2406" y="1506"/>
                </a:cubicBezTo>
                <a:cubicBezTo>
                  <a:pt x="2383" y="1498"/>
                  <a:pt x="2366" y="1495"/>
                  <a:pt x="2346" y="1482"/>
                </a:cubicBezTo>
                <a:cubicBezTo>
                  <a:pt x="2324" y="1468"/>
                  <a:pt x="2311" y="1454"/>
                  <a:pt x="2286" y="1446"/>
                </a:cubicBezTo>
                <a:cubicBezTo>
                  <a:pt x="2197" y="1357"/>
                  <a:pt x="2106" y="1357"/>
                  <a:pt x="1986" y="1350"/>
                </a:cubicBezTo>
                <a:cubicBezTo>
                  <a:pt x="1874" y="1344"/>
                  <a:pt x="1774" y="1337"/>
                  <a:pt x="1668" y="1302"/>
                </a:cubicBezTo>
                <a:cubicBezTo>
                  <a:pt x="1591" y="1276"/>
                  <a:pt x="1526" y="1200"/>
                  <a:pt x="1464" y="1152"/>
                </a:cubicBezTo>
                <a:cubicBezTo>
                  <a:pt x="1442" y="1135"/>
                  <a:pt x="1416" y="1120"/>
                  <a:pt x="1392" y="1104"/>
                </a:cubicBezTo>
                <a:lnTo>
                  <a:pt x="1356" y="1080"/>
                </a:lnTo>
                <a:cubicBezTo>
                  <a:pt x="1352" y="1074"/>
                  <a:pt x="1349" y="1067"/>
                  <a:pt x="1344" y="1062"/>
                </a:cubicBezTo>
                <a:cubicBezTo>
                  <a:pt x="1333" y="1053"/>
                  <a:pt x="1308" y="1038"/>
                  <a:pt x="1308" y="1038"/>
                </a:cubicBezTo>
                <a:cubicBezTo>
                  <a:pt x="1292" y="1015"/>
                  <a:pt x="1274" y="1010"/>
                  <a:pt x="1254" y="990"/>
                </a:cubicBezTo>
                <a:cubicBezTo>
                  <a:pt x="1214" y="950"/>
                  <a:pt x="1272" y="992"/>
                  <a:pt x="1224" y="960"/>
                </a:cubicBezTo>
                <a:cubicBezTo>
                  <a:pt x="1202" y="895"/>
                  <a:pt x="1140" y="870"/>
                  <a:pt x="1104" y="816"/>
                </a:cubicBezTo>
                <a:cubicBezTo>
                  <a:pt x="1100" y="810"/>
                  <a:pt x="1095" y="804"/>
                  <a:pt x="1092" y="798"/>
                </a:cubicBezTo>
                <a:cubicBezTo>
                  <a:pt x="1089" y="792"/>
                  <a:pt x="1089" y="786"/>
                  <a:pt x="1086" y="780"/>
                </a:cubicBezTo>
                <a:cubicBezTo>
                  <a:pt x="1079" y="767"/>
                  <a:pt x="1062" y="744"/>
                  <a:pt x="1062" y="744"/>
                </a:cubicBezTo>
                <a:cubicBezTo>
                  <a:pt x="1022" y="710"/>
                  <a:pt x="915" y="629"/>
                  <a:pt x="847" y="573"/>
                </a:cubicBezTo>
                <a:cubicBezTo>
                  <a:pt x="779" y="517"/>
                  <a:pt x="727" y="458"/>
                  <a:pt x="653" y="406"/>
                </a:cubicBezTo>
                <a:cubicBezTo>
                  <a:pt x="579" y="354"/>
                  <a:pt x="513" y="327"/>
                  <a:pt x="404" y="259"/>
                </a:cubicBezTo>
                <a:cubicBezTo>
                  <a:pt x="337" y="207"/>
                  <a:pt x="67" y="51"/>
                  <a:pt x="0" y="0"/>
                </a:cubicBezTo>
              </a:path>
            </a:pathLst>
          </a:custGeom>
          <a:noFill/>
          <a:ln w="44450">
            <a:solidFill>
              <a:schemeClr val="accent1">
                <a:lumMod val="40000"/>
                <a:lumOff val="60000"/>
              </a:schemeClr>
            </a:solid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43028" name="Freeform 20"/>
          <p:cNvSpPr>
            <a:spLocks/>
          </p:cNvSpPr>
          <p:nvPr/>
        </p:nvSpPr>
        <p:spPr bwMode="auto">
          <a:xfrm>
            <a:off x="308957" y="1239839"/>
            <a:ext cx="7971408" cy="3352800"/>
          </a:xfrm>
          <a:custGeom>
            <a:avLst/>
            <a:gdLst>
              <a:gd name="T0" fmla="*/ 2147483647 w 3767"/>
              <a:gd name="T1" fmla="*/ 2147483647 h 2112"/>
              <a:gd name="T2" fmla="*/ 2147483647 w 3767"/>
              <a:gd name="T3" fmla="*/ 2147483647 h 2112"/>
              <a:gd name="T4" fmla="*/ 2147483647 w 3767"/>
              <a:gd name="T5" fmla="*/ 2147483647 h 2112"/>
              <a:gd name="T6" fmla="*/ 2147483647 w 3767"/>
              <a:gd name="T7" fmla="*/ 2147483647 h 2112"/>
              <a:gd name="T8" fmla="*/ 2147483647 w 3767"/>
              <a:gd name="T9" fmla="*/ 2147483647 h 2112"/>
              <a:gd name="T10" fmla="*/ 2147483647 w 3767"/>
              <a:gd name="T11" fmla="*/ 2147483647 h 2112"/>
              <a:gd name="T12" fmla="*/ 2147483647 w 3767"/>
              <a:gd name="T13" fmla="*/ 2147483647 h 2112"/>
              <a:gd name="T14" fmla="*/ 2147483647 w 3767"/>
              <a:gd name="T15" fmla="*/ 2147483647 h 2112"/>
              <a:gd name="T16" fmla="*/ 2147483647 w 3767"/>
              <a:gd name="T17" fmla="*/ 2147483647 h 2112"/>
              <a:gd name="T18" fmla="*/ 2147483647 w 3767"/>
              <a:gd name="T19" fmla="*/ 2147483647 h 2112"/>
              <a:gd name="T20" fmla="*/ 2147483647 w 3767"/>
              <a:gd name="T21" fmla="*/ 2147483647 h 2112"/>
              <a:gd name="T22" fmla="*/ 2147483647 w 3767"/>
              <a:gd name="T23" fmla="*/ 2147483647 h 2112"/>
              <a:gd name="T24" fmla="*/ 2147483647 w 3767"/>
              <a:gd name="T25" fmla="*/ 2147483647 h 2112"/>
              <a:gd name="T26" fmla="*/ 2147483647 w 3767"/>
              <a:gd name="T27" fmla="*/ 2147483647 h 2112"/>
              <a:gd name="T28" fmla="*/ 2147483647 w 3767"/>
              <a:gd name="T29" fmla="*/ 2147483647 h 2112"/>
              <a:gd name="T30" fmla="*/ 2147483647 w 3767"/>
              <a:gd name="T31" fmla="*/ 2147483647 h 2112"/>
              <a:gd name="T32" fmla="*/ 2147483647 w 3767"/>
              <a:gd name="T33" fmla="*/ 2147483647 h 2112"/>
              <a:gd name="T34" fmla="*/ 2147483647 w 3767"/>
              <a:gd name="T35" fmla="*/ 2147483647 h 2112"/>
              <a:gd name="T36" fmla="*/ 2147483647 w 3767"/>
              <a:gd name="T37" fmla="*/ 2147483647 h 2112"/>
              <a:gd name="T38" fmla="*/ 2147483647 w 3767"/>
              <a:gd name="T39" fmla="*/ 2147483647 h 2112"/>
              <a:gd name="T40" fmla="*/ 2147483647 w 3767"/>
              <a:gd name="T41" fmla="*/ 2147483647 h 2112"/>
              <a:gd name="T42" fmla="*/ 2147483647 w 3767"/>
              <a:gd name="T43" fmla="*/ 2147483647 h 2112"/>
              <a:gd name="T44" fmla="*/ 2147483647 w 3767"/>
              <a:gd name="T45" fmla="*/ 2147483647 h 2112"/>
              <a:gd name="T46" fmla="*/ 2147483647 w 3767"/>
              <a:gd name="T47" fmla="*/ 2147483647 h 2112"/>
              <a:gd name="T48" fmla="*/ 2147483647 w 3767"/>
              <a:gd name="T49" fmla="*/ 2147483647 h 2112"/>
              <a:gd name="T50" fmla="*/ 2147483647 w 3767"/>
              <a:gd name="T51" fmla="*/ 2147483647 h 2112"/>
              <a:gd name="T52" fmla="*/ 2147483647 w 3767"/>
              <a:gd name="T53" fmla="*/ 2147483647 h 2112"/>
              <a:gd name="T54" fmla="*/ 2147483647 w 3767"/>
              <a:gd name="T55" fmla="*/ 2147483647 h 2112"/>
              <a:gd name="T56" fmla="*/ 2147483647 w 3767"/>
              <a:gd name="T57" fmla="*/ 2147483647 h 2112"/>
              <a:gd name="T58" fmla="*/ 2147483647 w 3767"/>
              <a:gd name="T59" fmla="*/ 2147483647 h 2112"/>
              <a:gd name="T60" fmla="*/ 2147483647 w 3767"/>
              <a:gd name="T61" fmla="*/ 2147483647 h 2112"/>
              <a:gd name="T62" fmla="*/ 2147483647 w 3767"/>
              <a:gd name="T63" fmla="*/ 2147483647 h 2112"/>
              <a:gd name="T64" fmla="*/ 2147483647 w 3767"/>
              <a:gd name="T65" fmla="*/ 2147483647 h 2112"/>
              <a:gd name="T66" fmla="*/ 2147483647 w 3767"/>
              <a:gd name="T67" fmla="*/ 2147483647 h 2112"/>
              <a:gd name="T68" fmla="*/ 2147483647 w 3767"/>
              <a:gd name="T69" fmla="*/ 2147483647 h 2112"/>
              <a:gd name="T70" fmla="*/ 2147483647 w 3767"/>
              <a:gd name="T71" fmla="*/ 2147483647 h 2112"/>
              <a:gd name="T72" fmla="*/ 2147483647 w 3767"/>
              <a:gd name="T73" fmla="*/ 2147483647 h 2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7"/>
              <a:gd name="T112" fmla="*/ 0 h 2112"/>
              <a:gd name="T113" fmla="*/ 3767 w 3767"/>
              <a:gd name="T114" fmla="*/ 2112 h 2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7" h="2112">
                <a:moveTo>
                  <a:pt x="3093" y="1578"/>
                </a:moveTo>
                <a:lnTo>
                  <a:pt x="3129" y="1590"/>
                </a:lnTo>
                <a:cubicBezTo>
                  <a:pt x="3141" y="1594"/>
                  <a:pt x="3141" y="1626"/>
                  <a:pt x="3141" y="1626"/>
                </a:cubicBezTo>
                <a:cubicBezTo>
                  <a:pt x="3143" y="1656"/>
                  <a:pt x="3143" y="1686"/>
                  <a:pt x="3147" y="1716"/>
                </a:cubicBezTo>
                <a:cubicBezTo>
                  <a:pt x="3149" y="1729"/>
                  <a:pt x="3159" y="1752"/>
                  <a:pt x="3159" y="1752"/>
                </a:cubicBezTo>
                <a:cubicBezTo>
                  <a:pt x="3166" y="1826"/>
                  <a:pt x="3160" y="1832"/>
                  <a:pt x="3225" y="1848"/>
                </a:cubicBezTo>
                <a:cubicBezTo>
                  <a:pt x="3273" y="1880"/>
                  <a:pt x="3253" y="1860"/>
                  <a:pt x="3285" y="1908"/>
                </a:cubicBezTo>
                <a:cubicBezTo>
                  <a:pt x="3292" y="1919"/>
                  <a:pt x="3297" y="1944"/>
                  <a:pt x="3297" y="1944"/>
                </a:cubicBezTo>
                <a:cubicBezTo>
                  <a:pt x="3290" y="1979"/>
                  <a:pt x="3272" y="1982"/>
                  <a:pt x="3291" y="2010"/>
                </a:cubicBezTo>
                <a:cubicBezTo>
                  <a:pt x="3296" y="2053"/>
                  <a:pt x="3304" y="2071"/>
                  <a:pt x="3297" y="2112"/>
                </a:cubicBezTo>
                <a:lnTo>
                  <a:pt x="2979" y="2106"/>
                </a:lnTo>
                <a:cubicBezTo>
                  <a:pt x="2904" y="2103"/>
                  <a:pt x="2840" y="2070"/>
                  <a:pt x="2769" y="2052"/>
                </a:cubicBezTo>
                <a:cubicBezTo>
                  <a:pt x="2697" y="2004"/>
                  <a:pt x="2699" y="2020"/>
                  <a:pt x="2577" y="2010"/>
                </a:cubicBezTo>
                <a:cubicBezTo>
                  <a:pt x="2493" y="2003"/>
                  <a:pt x="2409" y="2000"/>
                  <a:pt x="2325" y="1992"/>
                </a:cubicBezTo>
                <a:cubicBezTo>
                  <a:pt x="2297" y="1985"/>
                  <a:pt x="2274" y="1967"/>
                  <a:pt x="2247" y="1962"/>
                </a:cubicBezTo>
                <a:cubicBezTo>
                  <a:pt x="2180" y="1949"/>
                  <a:pt x="2072" y="1952"/>
                  <a:pt x="2025" y="1950"/>
                </a:cubicBezTo>
                <a:cubicBezTo>
                  <a:pt x="2016" y="1949"/>
                  <a:pt x="1892" y="1941"/>
                  <a:pt x="1875" y="1938"/>
                </a:cubicBezTo>
                <a:cubicBezTo>
                  <a:pt x="1863" y="1936"/>
                  <a:pt x="1839" y="1926"/>
                  <a:pt x="1839" y="1926"/>
                </a:cubicBezTo>
                <a:cubicBezTo>
                  <a:pt x="1822" y="1900"/>
                  <a:pt x="1746" y="1844"/>
                  <a:pt x="1713" y="1836"/>
                </a:cubicBezTo>
                <a:cubicBezTo>
                  <a:pt x="1656" y="1798"/>
                  <a:pt x="1591" y="1790"/>
                  <a:pt x="1533" y="1758"/>
                </a:cubicBezTo>
                <a:cubicBezTo>
                  <a:pt x="1496" y="1737"/>
                  <a:pt x="1446" y="1687"/>
                  <a:pt x="1407" y="1674"/>
                </a:cubicBezTo>
                <a:cubicBezTo>
                  <a:pt x="1372" y="1662"/>
                  <a:pt x="1339" y="1647"/>
                  <a:pt x="1305" y="1632"/>
                </a:cubicBezTo>
                <a:cubicBezTo>
                  <a:pt x="1240" y="1604"/>
                  <a:pt x="1194" y="1547"/>
                  <a:pt x="1125" y="1530"/>
                </a:cubicBezTo>
                <a:cubicBezTo>
                  <a:pt x="1103" y="1516"/>
                  <a:pt x="1078" y="1502"/>
                  <a:pt x="1053" y="1494"/>
                </a:cubicBezTo>
                <a:cubicBezTo>
                  <a:pt x="1042" y="1483"/>
                  <a:pt x="1028" y="1475"/>
                  <a:pt x="1017" y="1464"/>
                </a:cubicBezTo>
                <a:cubicBezTo>
                  <a:pt x="1012" y="1459"/>
                  <a:pt x="1011" y="1450"/>
                  <a:pt x="1005" y="1446"/>
                </a:cubicBezTo>
                <a:cubicBezTo>
                  <a:pt x="943" y="1402"/>
                  <a:pt x="853" y="1391"/>
                  <a:pt x="783" y="1368"/>
                </a:cubicBezTo>
                <a:cubicBezTo>
                  <a:pt x="727" y="1349"/>
                  <a:pt x="671" y="1237"/>
                  <a:pt x="615" y="1218"/>
                </a:cubicBezTo>
                <a:cubicBezTo>
                  <a:pt x="584" y="1208"/>
                  <a:pt x="509" y="1190"/>
                  <a:pt x="477" y="1182"/>
                </a:cubicBezTo>
                <a:cubicBezTo>
                  <a:pt x="412" y="1161"/>
                  <a:pt x="274" y="1115"/>
                  <a:pt x="225" y="1092"/>
                </a:cubicBezTo>
                <a:cubicBezTo>
                  <a:pt x="197" y="1050"/>
                  <a:pt x="213" y="1064"/>
                  <a:pt x="183" y="1044"/>
                </a:cubicBezTo>
                <a:cubicBezTo>
                  <a:pt x="179" y="1038"/>
                  <a:pt x="176" y="1031"/>
                  <a:pt x="171" y="1026"/>
                </a:cubicBezTo>
                <a:cubicBezTo>
                  <a:pt x="166" y="1021"/>
                  <a:pt x="158" y="1019"/>
                  <a:pt x="153" y="1014"/>
                </a:cubicBezTo>
                <a:cubicBezTo>
                  <a:pt x="144" y="1003"/>
                  <a:pt x="137" y="990"/>
                  <a:pt x="129" y="978"/>
                </a:cubicBezTo>
                <a:cubicBezTo>
                  <a:pt x="125" y="972"/>
                  <a:pt x="117" y="971"/>
                  <a:pt x="111" y="966"/>
                </a:cubicBezTo>
                <a:cubicBezTo>
                  <a:pt x="92" y="950"/>
                  <a:pt x="80" y="929"/>
                  <a:pt x="63" y="912"/>
                </a:cubicBezTo>
                <a:cubicBezTo>
                  <a:pt x="56" y="892"/>
                  <a:pt x="45" y="878"/>
                  <a:pt x="39" y="858"/>
                </a:cubicBezTo>
                <a:cubicBezTo>
                  <a:pt x="32" y="832"/>
                  <a:pt x="30" y="806"/>
                  <a:pt x="21" y="780"/>
                </a:cubicBezTo>
                <a:cubicBezTo>
                  <a:pt x="23" y="723"/>
                  <a:pt x="0" y="612"/>
                  <a:pt x="63" y="570"/>
                </a:cubicBezTo>
                <a:lnTo>
                  <a:pt x="75" y="534"/>
                </a:lnTo>
                <a:lnTo>
                  <a:pt x="81" y="516"/>
                </a:lnTo>
                <a:cubicBezTo>
                  <a:pt x="83" y="496"/>
                  <a:pt x="81" y="475"/>
                  <a:pt x="87" y="456"/>
                </a:cubicBezTo>
                <a:cubicBezTo>
                  <a:pt x="102" y="407"/>
                  <a:pt x="166" y="386"/>
                  <a:pt x="207" y="366"/>
                </a:cubicBezTo>
                <a:cubicBezTo>
                  <a:pt x="222" y="343"/>
                  <a:pt x="232" y="343"/>
                  <a:pt x="255" y="330"/>
                </a:cubicBezTo>
                <a:cubicBezTo>
                  <a:pt x="268" y="323"/>
                  <a:pt x="291" y="306"/>
                  <a:pt x="291" y="306"/>
                </a:cubicBezTo>
                <a:cubicBezTo>
                  <a:pt x="318" y="266"/>
                  <a:pt x="371" y="231"/>
                  <a:pt x="417" y="216"/>
                </a:cubicBezTo>
                <a:cubicBezTo>
                  <a:pt x="441" y="180"/>
                  <a:pt x="484" y="152"/>
                  <a:pt x="525" y="138"/>
                </a:cubicBezTo>
                <a:cubicBezTo>
                  <a:pt x="589" y="74"/>
                  <a:pt x="710" y="88"/>
                  <a:pt x="789" y="84"/>
                </a:cubicBezTo>
                <a:lnTo>
                  <a:pt x="825" y="72"/>
                </a:lnTo>
                <a:lnTo>
                  <a:pt x="843" y="66"/>
                </a:lnTo>
                <a:cubicBezTo>
                  <a:pt x="1117" y="14"/>
                  <a:pt x="1192" y="0"/>
                  <a:pt x="1449" y="0"/>
                </a:cubicBezTo>
                <a:cubicBezTo>
                  <a:pt x="1582" y="4"/>
                  <a:pt x="1590" y="31"/>
                  <a:pt x="1644" y="44"/>
                </a:cubicBezTo>
                <a:lnTo>
                  <a:pt x="1775" y="76"/>
                </a:lnTo>
                <a:cubicBezTo>
                  <a:pt x="1814" y="85"/>
                  <a:pt x="1819" y="91"/>
                  <a:pt x="1880" y="97"/>
                </a:cubicBezTo>
                <a:cubicBezTo>
                  <a:pt x="1941" y="103"/>
                  <a:pt x="2062" y="106"/>
                  <a:pt x="2140" y="112"/>
                </a:cubicBezTo>
                <a:cubicBezTo>
                  <a:pt x="2159" y="100"/>
                  <a:pt x="2202" y="128"/>
                  <a:pt x="2351" y="135"/>
                </a:cubicBezTo>
                <a:cubicBezTo>
                  <a:pt x="2453" y="148"/>
                  <a:pt x="2652" y="171"/>
                  <a:pt x="2750" y="190"/>
                </a:cubicBezTo>
                <a:cubicBezTo>
                  <a:pt x="2848" y="183"/>
                  <a:pt x="2951" y="193"/>
                  <a:pt x="2937" y="252"/>
                </a:cubicBezTo>
                <a:cubicBezTo>
                  <a:pt x="2983" y="304"/>
                  <a:pt x="2853" y="300"/>
                  <a:pt x="2907" y="402"/>
                </a:cubicBezTo>
                <a:cubicBezTo>
                  <a:pt x="2922" y="441"/>
                  <a:pt x="2983" y="457"/>
                  <a:pt x="3026" y="486"/>
                </a:cubicBezTo>
                <a:cubicBezTo>
                  <a:pt x="3069" y="515"/>
                  <a:pt x="3143" y="492"/>
                  <a:pt x="3166" y="579"/>
                </a:cubicBezTo>
                <a:cubicBezTo>
                  <a:pt x="3189" y="666"/>
                  <a:pt x="3146" y="896"/>
                  <a:pt x="3165" y="1008"/>
                </a:cubicBezTo>
                <a:cubicBezTo>
                  <a:pt x="3184" y="1120"/>
                  <a:pt x="3261" y="1194"/>
                  <a:pt x="3280" y="1250"/>
                </a:cubicBezTo>
                <a:cubicBezTo>
                  <a:pt x="3248" y="1250"/>
                  <a:pt x="3365" y="1366"/>
                  <a:pt x="3374" y="1393"/>
                </a:cubicBezTo>
                <a:cubicBezTo>
                  <a:pt x="3407" y="1445"/>
                  <a:pt x="3445" y="1513"/>
                  <a:pt x="3479" y="1560"/>
                </a:cubicBezTo>
                <a:cubicBezTo>
                  <a:pt x="3480" y="1579"/>
                  <a:pt x="3555" y="1632"/>
                  <a:pt x="3579" y="1674"/>
                </a:cubicBezTo>
                <a:cubicBezTo>
                  <a:pt x="3577" y="1720"/>
                  <a:pt x="3720" y="1766"/>
                  <a:pt x="3717" y="1812"/>
                </a:cubicBezTo>
                <a:cubicBezTo>
                  <a:pt x="3716" y="1834"/>
                  <a:pt x="3767" y="1857"/>
                  <a:pt x="3759" y="1878"/>
                </a:cubicBezTo>
                <a:cubicBezTo>
                  <a:pt x="3757" y="1884"/>
                  <a:pt x="3747" y="1875"/>
                  <a:pt x="3741" y="1872"/>
                </a:cubicBezTo>
                <a:cubicBezTo>
                  <a:pt x="3715" y="1858"/>
                  <a:pt x="3695" y="1843"/>
                  <a:pt x="3669" y="1830"/>
                </a:cubicBezTo>
                <a:cubicBezTo>
                  <a:pt x="3622" y="1806"/>
                  <a:pt x="3499" y="1813"/>
                  <a:pt x="3471" y="1812"/>
                </a:cubicBezTo>
                <a:cubicBezTo>
                  <a:pt x="3433" y="1804"/>
                  <a:pt x="3406" y="1788"/>
                  <a:pt x="3369" y="1776"/>
                </a:cubicBezTo>
                <a:cubicBezTo>
                  <a:pt x="3349" y="1769"/>
                  <a:pt x="3315" y="1746"/>
                  <a:pt x="3315" y="1746"/>
                </a:cubicBezTo>
                <a:cubicBezTo>
                  <a:pt x="3304" y="1729"/>
                  <a:pt x="3300" y="1713"/>
                  <a:pt x="3285" y="1698"/>
                </a:cubicBezTo>
              </a:path>
            </a:pathLst>
          </a:custGeom>
          <a:solidFill>
            <a:srgbClr val="92D050">
              <a:alpha val="41176"/>
            </a:srgbClr>
          </a:solidFill>
          <a:ln w="44450">
            <a:solidFill>
              <a:schemeClr val="accent1">
                <a:lumMod val="40000"/>
                <a:lumOff val="60000"/>
              </a:schemeClr>
            </a:solidFill>
            <a:round/>
            <a:headEnd/>
            <a:tailEnd/>
          </a:ln>
        </p:spPr>
        <p:txBody>
          <a:bodyPr/>
          <a:lstStyle/>
          <a:p>
            <a:pPr fontAlgn="base">
              <a:spcBef>
                <a:spcPct val="0"/>
              </a:spcBef>
              <a:spcAft>
                <a:spcPct val="0"/>
              </a:spcAft>
              <a:defRPr/>
            </a:pPr>
            <a:endParaRPr lang="en-US">
              <a:solidFill>
                <a:srgbClr val="FFFFFF"/>
              </a:solidFill>
              <a:latin typeface="Arial" charset="0"/>
              <a:cs typeface="Arial" charset="0"/>
            </a:endParaRPr>
          </a:p>
        </p:txBody>
      </p:sp>
      <p:sp>
        <p:nvSpPr>
          <p:cNvPr id="43029" name="AutoShape 21"/>
          <p:cNvSpPr>
            <a:spLocks noChangeArrowheads="1"/>
          </p:cNvSpPr>
          <p:nvPr/>
        </p:nvSpPr>
        <p:spPr bwMode="auto">
          <a:xfrm>
            <a:off x="615790" y="4351339"/>
            <a:ext cx="3047206" cy="609600"/>
          </a:xfrm>
          <a:prstGeom prst="wedgeRoundRectCallout">
            <a:avLst>
              <a:gd name="adj1" fmla="val 58468"/>
              <a:gd name="adj2" fmla="val -21893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9525">
            <a:solidFill>
              <a:srgbClr val="000000"/>
            </a:solidFill>
            <a:miter lim="800000"/>
            <a:headEnd/>
            <a:tailEnd/>
          </a:ln>
        </p:spPr>
        <p:txBody>
          <a:bodyPr/>
          <a:lstStyle/>
          <a:p>
            <a:pPr algn="ctr" fontAlgn="base">
              <a:spcBef>
                <a:spcPct val="20000"/>
              </a:spcBef>
              <a:spcAft>
                <a:spcPct val="0"/>
              </a:spcAft>
              <a:buClr>
                <a:srgbClr val="C0C0C0"/>
              </a:buClr>
              <a:buSzPct val="70000"/>
              <a:buFont typeface="Wingdings" pitchFamily="2" charset="2"/>
              <a:buNone/>
              <a:defRPr/>
            </a:pPr>
            <a:r>
              <a:rPr lang="en-US" sz="1400" b="1" dirty="0">
                <a:solidFill>
                  <a:srgbClr val="000000"/>
                </a:solidFill>
                <a:latin typeface="Century Schoolbook" panose="02040604050505020304" pitchFamily="18" charset="0"/>
                <a:cs typeface="Arial" charset="0"/>
              </a:rPr>
              <a:t>West Bear Brook</a:t>
            </a:r>
          </a:p>
          <a:p>
            <a:pPr algn="ctr" fontAlgn="base">
              <a:spcBef>
                <a:spcPct val="20000"/>
              </a:spcBef>
              <a:spcAft>
                <a:spcPct val="0"/>
              </a:spcAft>
              <a:buClr>
                <a:srgbClr val="C0C0C0"/>
              </a:buClr>
              <a:buSzPct val="70000"/>
              <a:buFont typeface="Wingdings" pitchFamily="2" charset="2"/>
              <a:buNone/>
              <a:defRPr/>
            </a:pPr>
            <a:r>
              <a:rPr lang="en-US" sz="1400" b="1" dirty="0">
                <a:solidFill>
                  <a:srgbClr val="000000"/>
                </a:solidFill>
                <a:latin typeface="Century Schoolbook" panose="02040604050505020304" pitchFamily="18" charset="0"/>
                <a:cs typeface="Arial" charset="0"/>
              </a:rPr>
              <a:t>Treated</a:t>
            </a:r>
          </a:p>
        </p:txBody>
      </p:sp>
      <p:sp>
        <p:nvSpPr>
          <p:cNvPr id="43030" name="AutoShape 22"/>
          <p:cNvSpPr>
            <a:spLocks noChangeArrowheads="1"/>
          </p:cNvSpPr>
          <p:nvPr/>
        </p:nvSpPr>
        <p:spPr bwMode="auto">
          <a:xfrm>
            <a:off x="7516442" y="1295400"/>
            <a:ext cx="2539339" cy="609600"/>
          </a:xfrm>
          <a:prstGeom prst="wedgeRoundRectCallout">
            <a:avLst>
              <a:gd name="adj1" fmla="val -112500"/>
              <a:gd name="adj2" fmla="val 85676"/>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9525">
            <a:solidFill>
              <a:srgbClr val="000000"/>
            </a:solidFill>
            <a:miter lim="800000"/>
            <a:headEnd/>
            <a:tailEnd/>
          </a:ln>
        </p:spPr>
        <p:txBody>
          <a:bodyPr/>
          <a:lstStyle/>
          <a:p>
            <a:pPr algn="ctr" fontAlgn="base">
              <a:spcBef>
                <a:spcPct val="20000"/>
              </a:spcBef>
              <a:spcAft>
                <a:spcPct val="0"/>
              </a:spcAft>
              <a:buClr>
                <a:srgbClr val="C0C0C0"/>
              </a:buClr>
              <a:buSzPct val="70000"/>
              <a:buFont typeface="Wingdings" pitchFamily="2" charset="2"/>
              <a:buNone/>
              <a:defRPr/>
            </a:pPr>
            <a:r>
              <a:rPr lang="en-US" sz="1400" b="1" dirty="0">
                <a:solidFill>
                  <a:srgbClr val="000000"/>
                </a:solidFill>
                <a:latin typeface="Century Schoolbook" panose="02040604050505020304" pitchFamily="18" charset="0"/>
                <a:cs typeface="Arial" charset="0"/>
              </a:rPr>
              <a:t>East Bear Brook</a:t>
            </a:r>
          </a:p>
          <a:p>
            <a:pPr algn="ctr" fontAlgn="base">
              <a:spcBef>
                <a:spcPct val="20000"/>
              </a:spcBef>
              <a:spcAft>
                <a:spcPct val="0"/>
              </a:spcAft>
              <a:buClr>
                <a:srgbClr val="C0C0C0"/>
              </a:buClr>
              <a:buSzPct val="70000"/>
              <a:buFont typeface="Wingdings" pitchFamily="2" charset="2"/>
              <a:buNone/>
              <a:defRPr/>
            </a:pPr>
            <a:r>
              <a:rPr lang="en-US" sz="1400" b="1" dirty="0">
                <a:solidFill>
                  <a:srgbClr val="000000"/>
                </a:solidFill>
                <a:latin typeface="Century Schoolbook" panose="02040604050505020304" pitchFamily="18" charset="0"/>
                <a:cs typeface="Arial" charset="0"/>
              </a:rPr>
              <a:t>Reference</a:t>
            </a:r>
          </a:p>
        </p:txBody>
      </p:sp>
      <p:grpSp>
        <p:nvGrpSpPr>
          <p:cNvPr id="2" name="Group 14"/>
          <p:cNvGrpSpPr>
            <a:grpSpLocks/>
          </p:cNvGrpSpPr>
          <p:nvPr/>
        </p:nvGrpSpPr>
        <p:grpSpPr bwMode="auto">
          <a:xfrm>
            <a:off x="7232886" y="4194179"/>
            <a:ext cx="3026045" cy="2054225"/>
            <a:chOff x="5410200" y="4038600"/>
            <a:chExt cx="2270584" cy="2054148"/>
          </a:xfrm>
        </p:grpSpPr>
        <p:sp>
          <p:nvSpPr>
            <p:cNvPr id="235528" name="Oval 25"/>
            <p:cNvSpPr>
              <a:spLocks noChangeArrowheads="1"/>
            </p:cNvSpPr>
            <p:nvPr/>
          </p:nvSpPr>
          <p:spPr bwMode="auto">
            <a:xfrm>
              <a:off x="5410200" y="4419600"/>
              <a:ext cx="457200" cy="381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buClr>
                  <a:srgbClr val="C0C0C0"/>
                </a:buClr>
                <a:buSzPct val="70000"/>
                <a:buFont typeface="Wingdings" pitchFamily="2" charset="2"/>
                <a:buNone/>
              </a:pPr>
              <a:endParaRPr lang="en-US">
                <a:solidFill>
                  <a:srgbClr val="FFFFFF"/>
                </a:solidFill>
                <a:cs typeface="Arial" pitchFamily="34" charset="0"/>
              </a:endParaRPr>
            </a:p>
          </p:txBody>
        </p:sp>
        <p:sp>
          <p:nvSpPr>
            <p:cNvPr id="235529" name="Oval 27"/>
            <p:cNvSpPr>
              <a:spLocks noChangeArrowheads="1"/>
            </p:cNvSpPr>
            <p:nvPr/>
          </p:nvSpPr>
          <p:spPr bwMode="auto">
            <a:xfrm>
              <a:off x="6096000" y="4038600"/>
              <a:ext cx="457200" cy="381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20000"/>
                </a:spcBef>
                <a:spcAft>
                  <a:spcPct val="0"/>
                </a:spcAft>
                <a:buClr>
                  <a:srgbClr val="C0C0C0"/>
                </a:buClr>
                <a:buSzPct val="70000"/>
                <a:buFont typeface="Wingdings" pitchFamily="2" charset="2"/>
                <a:buNone/>
              </a:pPr>
              <a:endParaRPr lang="en-US">
                <a:solidFill>
                  <a:srgbClr val="000000"/>
                </a:solidFill>
                <a:cs typeface="Arial" pitchFamily="34" charset="0"/>
              </a:endParaRPr>
            </a:p>
          </p:txBody>
        </p:sp>
        <p:cxnSp>
          <p:nvCxnSpPr>
            <p:cNvPr id="235530" name="Straight Arrow Connector 10"/>
            <p:cNvCxnSpPr>
              <a:cxnSpLocks noChangeShapeType="1"/>
            </p:cNvCxnSpPr>
            <p:nvPr/>
          </p:nvCxnSpPr>
          <p:spPr bwMode="auto">
            <a:xfrm rot="16200000" flipV="1">
              <a:off x="6281025" y="4677164"/>
              <a:ext cx="614479" cy="192023"/>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531" name="Straight Arrow Connector 11"/>
            <p:cNvCxnSpPr>
              <a:cxnSpLocks noChangeShapeType="1"/>
            </p:cNvCxnSpPr>
            <p:nvPr/>
          </p:nvCxnSpPr>
          <p:spPr bwMode="auto">
            <a:xfrm rot="10800000">
              <a:off x="5839366" y="4734770"/>
              <a:ext cx="691291" cy="42245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3553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250" y="4965200"/>
              <a:ext cx="1188534" cy="11275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 y="0"/>
            <a:ext cx="12188824" cy="954107"/>
          </a:xfrm>
          <a:prstGeom prst="rect">
            <a:avLst/>
          </a:prstGeom>
          <a:solidFill>
            <a:schemeClr val="accent1">
              <a:lumMod val="40000"/>
              <a:lumOff val="60000"/>
              <a:alpha val="59000"/>
            </a:schemeClr>
          </a:solidFill>
        </p:spPr>
        <p:txBody>
          <a:bodyPr wrap="square">
            <a:spAutoFit/>
          </a:bodyPr>
          <a:lstStyle/>
          <a:p>
            <a:pPr marL="274320"/>
            <a:r>
              <a:rPr lang="en-US" sz="2800" i="1" dirty="0">
                <a:solidFill>
                  <a:schemeClr val="bg1"/>
                </a:solidFill>
                <a:latin typeface="Century Schoolbook" panose="02040604050505020304" pitchFamily="18" charset="0"/>
              </a:rPr>
              <a:t>Bear Brook Watershed in </a:t>
            </a:r>
            <a:r>
              <a:rPr lang="en-US" sz="2800" i="1" dirty="0" smtClean="0">
                <a:solidFill>
                  <a:schemeClr val="bg1"/>
                </a:solidFill>
                <a:latin typeface="Century Schoolbook" panose="02040604050505020304" pitchFamily="18" charset="0"/>
              </a:rPr>
              <a:t>Maine: </a:t>
            </a:r>
            <a:r>
              <a:rPr lang="en-US" sz="2800" dirty="0" smtClean="0">
                <a:solidFill>
                  <a:schemeClr val="bg1"/>
                </a:solidFill>
                <a:latin typeface="Century Schoolbook" panose="02040604050505020304" pitchFamily="18" charset="0"/>
              </a:rPr>
              <a:t>Began </a:t>
            </a:r>
            <a:r>
              <a:rPr lang="en-US" sz="2800" dirty="0">
                <a:solidFill>
                  <a:schemeClr val="bg1"/>
                </a:solidFill>
                <a:latin typeface="Century Schoolbook" panose="02040604050505020304" pitchFamily="18" charset="0"/>
              </a:rPr>
              <a:t>in the 1980s as  study in acid </a:t>
            </a:r>
            <a:r>
              <a:rPr lang="en-US" sz="2800" dirty="0" smtClean="0">
                <a:solidFill>
                  <a:schemeClr val="bg1"/>
                </a:solidFill>
                <a:latin typeface="Century Schoolbook" panose="02040604050505020304" pitchFamily="18" charset="0"/>
              </a:rPr>
              <a:t>deposition; now </a:t>
            </a:r>
            <a:r>
              <a:rPr lang="en-US" sz="2800" dirty="0">
                <a:solidFill>
                  <a:schemeClr val="bg1"/>
                </a:solidFill>
                <a:latin typeface="Century Schoolbook" panose="02040604050505020304" pitchFamily="18" charset="0"/>
              </a:rPr>
              <a:t>examines a wide variety of environmental </a:t>
            </a:r>
            <a:r>
              <a:rPr lang="en-US" sz="2800" dirty="0" smtClean="0">
                <a:solidFill>
                  <a:schemeClr val="bg1"/>
                </a:solidFill>
                <a:latin typeface="Century Schoolbook" panose="02040604050505020304" pitchFamily="18" charset="0"/>
              </a:rPr>
              <a:t>issues.</a:t>
            </a:r>
            <a:endParaRPr lang="en-US" sz="2800" dirty="0">
              <a:solidFill>
                <a:schemeClr val="bg1"/>
              </a:solidFill>
              <a:latin typeface="Century Schoolbook" panose="02040604050505020304" pitchFamily="18" charset="0"/>
            </a:endParaRPr>
          </a:p>
        </p:txBody>
      </p:sp>
      <p:sp>
        <p:nvSpPr>
          <p:cNvPr id="14" name="Slide Number Placeholder 2"/>
          <p:cNvSpPr>
            <a:spLocks noGrp="1"/>
          </p:cNvSpPr>
          <p:nvPr>
            <p:ph type="sldNum" sz="quarter" idx="12"/>
          </p:nvPr>
        </p:nvSpPr>
        <p:spPr>
          <a:xfrm>
            <a:off x="11199812" y="6353172"/>
            <a:ext cx="838201" cy="276228"/>
          </a:xfrm>
        </p:spPr>
        <p:txBody>
          <a:bodyPr/>
          <a:lstStyle/>
          <a:p>
            <a:fld id="{2A013F82-EE5E-44EE-A61D-E31C6657F26F}" type="slidenum">
              <a:rPr lang="en-US" smtClean="0"/>
              <a:pPr/>
              <a:t>8</a:t>
            </a:fld>
            <a:endParaRPr lang="en-US" dirty="0"/>
          </a:p>
        </p:txBody>
      </p:sp>
      <p:sp>
        <p:nvSpPr>
          <p:cNvPr id="4" name="Rectangle 3"/>
          <p:cNvSpPr/>
          <p:nvPr/>
        </p:nvSpPr>
        <p:spPr>
          <a:xfrm>
            <a:off x="9564979" y="6571392"/>
            <a:ext cx="2625433" cy="230832"/>
          </a:xfrm>
          <a:prstGeom prst="rect">
            <a:avLst/>
          </a:prstGeom>
        </p:spPr>
        <p:txBody>
          <a:bodyPr wrap="square">
            <a:spAutoFit/>
          </a:bodyPr>
          <a:lstStyle/>
          <a:p>
            <a:r>
              <a:rPr lang="en-US" sz="900" i="1" dirty="0" smtClean="0"/>
              <a:t>Image credit</a:t>
            </a:r>
            <a:r>
              <a:rPr lang="en-US" sz="900" dirty="0" smtClean="0"/>
              <a:t>: Ivan Fernandez, used with permission.</a:t>
            </a:r>
            <a:endParaRPr lang="en-US" sz="900" dirty="0"/>
          </a:p>
        </p:txBody>
      </p:sp>
    </p:spTree>
    <p:custDataLst>
      <p:tags r:id="rId1"/>
    </p:custDataLst>
    <p:extLst>
      <p:ext uri="{BB962C8B-B14F-4D97-AF65-F5344CB8AC3E}">
        <p14:creationId xmlns:p14="http://schemas.microsoft.com/office/powerpoint/2010/main" val="358145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3026"/>
                                        </p:tgtEl>
                                        <p:attrNameLst>
                                          <p:attrName>style.visibility</p:attrName>
                                        </p:attrNameLst>
                                      </p:cBhvr>
                                      <p:to>
                                        <p:strVal val="visible"/>
                                      </p:to>
                                    </p:set>
                                    <p:animEffect transition="in" filter="blinds(horizontal)">
                                      <p:cBhvr>
                                        <p:cTn id="11" dur="500"/>
                                        <p:tgtEl>
                                          <p:spTgt spid="43026"/>
                                        </p:tgtEl>
                                      </p:cBhvr>
                                    </p:animEffect>
                                  </p:childTnLst>
                                </p:cTn>
                              </p:par>
                              <p:par>
                                <p:cTn id="12" presetID="9" presetClass="entr" presetSubtype="0" fill="hold" nodeType="withEffect">
                                  <p:stCondLst>
                                    <p:cond delay="0"/>
                                  </p:stCondLst>
                                  <p:childTnLst>
                                    <p:set>
                                      <p:cBhvr>
                                        <p:cTn id="13" dur="1" fill="hold">
                                          <p:stCondLst>
                                            <p:cond delay="0"/>
                                          </p:stCondLst>
                                        </p:cTn>
                                        <p:tgtEl>
                                          <p:spTgt spid="43028"/>
                                        </p:tgtEl>
                                        <p:attrNameLst>
                                          <p:attrName>style.visibility</p:attrName>
                                        </p:attrNameLst>
                                      </p:cBhvr>
                                      <p:to>
                                        <p:strVal val="visible"/>
                                      </p:to>
                                    </p:set>
                                    <p:animEffect transition="in" filter="dissolve">
                                      <p:cBhvr>
                                        <p:cTn id="14" dur="500"/>
                                        <p:tgtEl>
                                          <p:spTgt spid="430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3030"/>
                                        </p:tgtEl>
                                        <p:attrNameLst>
                                          <p:attrName>style.visibility</p:attrName>
                                        </p:attrNameLst>
                                      </p:cBhvr>
                                      <p:to>
                                        <p:strVal val="visible"/>
                                      </p:to>
                                    </p:set>
                                    <p:animEffect transition="in" filter="wipe(right)">
                                      <p:cBhvr>
                                        <p:cTn id="19" dur="500"/>
                                        <p:tgtEl>
                                          <p:spTgt spid="430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3029"/>
                                        </p:tgtEl>
                                        <p:attrNameLst>
                                          <p:attrName>style.visibility</p:attrName>
                                        </p:attrNameLst>
                                      </p:cBhvr>
                                      <p:to>
                                        <p:strVal val="visible"/>
                                      </p:to>
                                    </p:set>
                                    <p:animEffect transition="in" filter="wipe(left)">
                                      <p:cBhvr>
                                        <p:cTn id="24" dur="500"/>
                                        <p:tgtEl>
                                          <p:spTgt spid="430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noteboo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5081">
            <a:off x="556167" y="2463090"/>
            <a:ext cx="4848144" cy="37659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248781584"/>
              </p:ext>
            </p:extLst>
          </p:nvPr>
        </p:nvGraphicFramePr>
        <p:xfrm>
          <a:off x="3988322" y="-365343"/>
          <a:ext cx="8125890" cy="5309907"/>
        </p:xfrm>
        <a:graphic>
          <a:graphicData uri="http://schemas.openxmlformats.org/drawingml/2006/table">
            <a:tbl>
              <a:tblPr firstRow="1" bandRow="1">
                <a:tableStyleId>{5C22544A-7EE6-4342-B048-85BDC9FD1C3A}</a:tableStyleId>
              </a:tblPr>
              <a:tblGrid>
                <a:gridCol w="541726">
                  <a:extLst>
                    <a:ext uri="{9D8B030D-6E8A-4147-A177-3AD203B41FA5}">
                      <a16:colId xmlns="" xmlns:a16="http://schemas.microsoft.com/office/drawing/2014/main" val="1488391834"/>
                    </a:ext>
                  </a:extLst>
                </a:gridCol>
                <a:gridCol w="541726">
                  <a:extLst>
                    <a:ext uri="{9D8B030D-6E8A-4147-A177-3AD203B41FA5}">
                      <a16:colId xmlns="" xmlns:a16="http://schemas.microsoft.com/office/drawing/2014/main" val="1404677260"/>
                    </a:ext>
                  </a:extLst>
                </a:gridCol>
                <a:gridCol w="541726">
                  <a:extLst>
                    <a:ext uri="{9D8B030D-6E8A-4147-A177-3AD203B41FA5}">
                      <a16:colId xmlns="" xmlns:a16="http://schemas.microsoft.com/office/drawing/2014/main" val="74163585"/>
                    </a:ext>
                  </a:extLst>
                </a:gridCol>
                <a:gridCol w="541726">
                  <a:extLst>
                    <a:ext uri="{9D8B030D-6E8A-4147-A177-3AD203B41FA5}">
                      <a16:colId xmlns="" xmlns:a16="http://schemas.microsoft.com/office/drawing/2014/main" val="3411615112"/>
                    </a:ext>
                  </a:extLst>
                </a:gridCol>
                <a:gridCol w="541726">
                  <a:extLst>
                    <a:ext uri="{9D8B030D-6E8A-4147-A177-3AD203B41FA5}">
                      <a16:colId xmlns="" xmlns:a16="http://schemas.microsoft.com/office/drawing/2014/main" val="1405819329"/>
                    </a:ext>
                  </a:extLst>
                </a:gridCol>
                <a:gridCol w="541726">
                  <a:extLst>
                    <a:ext uri="{9D8B030D-6E8A-4147-A177-3AD203B41FA5}">
                      <a16:colId xmlns="" xmlns:a16="http://schemas.microsoft.com/office/drawing/2014/main" val="1626547186"/>
                    </a:ext>
                  </a:extLst>
                </a:gridCol>
                <a:gridCol w="541726">
                  <a:extLst>
                    <a:ext uri="{9D8B030D-6E8A-4147-A177-3AD203B41FA5}">
                      <a16:colId xmlns="" xmlns:a16="http://schemas.microsoft.com/office/drawing/2014/main" val="3260388715"/>
                    </a:ext>
                  </a:extLst>
                </a:gridCol>
                <a:gridCol w="541726">
                  <a:extLst>
                    <a:ext uri="{9D8B030D-6E8A-4147-A177-3AD203B41FA5}">
                      <a16:colId xmlns="" xmlns:a16="http://schemas.microsoft.com/office/drawing/2014/main" val="1668269641"/>
                    </a:ext>
                  </a:extLst>
                </a:gridCol>
                <a:gridCol w="541726">
                  <a:extLst>
                    <a:ext uri="{9D8B030D-6E8A-4147-A177-3AD203B41FA5}">
                      <a16:colId xmlns="" xmlns:a16="http://schemas.microsoft.com/office/drawing/2014/main" val="2915697218"/>
                    </a:ext>
                  </a:extLst>
                </a:gridCol>
                <a:gridCol w="541726">
                  <a:extLst>
                    <a:ext uri="{9D8B030D-6E8A-4147-A177-3AD203B41FA5}">
                      <a16:colId xmlns="" xmlns:a16="http://schemas.microsoft.com/office/drawing/2014/main" val="2768313087"/>
                    </a:ext>
                  </a:extLst>
                </a:gridCol>
                <a:gridCol w="541726">
                  <a:extLst>
                    <a:ext uri="{9D8B030D-6E8A-4147-A177-3AD203B41FA5}">
                      <a16:colId xmlns="" xmlns:a16="http://schemas.microsoft.com/office/drawing/2014/main" val="1416446250"/>
                    </a:ext>
                  </a:extLst>
                </a:gridCol>
                <a:gridCol w="541726">
                  <a:extLst>
                    <a:ext uri="{9D8B030D-6E8A-4147-A177-3AD203B41FA5}">
                      <a16:colId xmlns="" xmlns:a16="http://schemas.microsoft.com/office/drawing/2014/main" val="2034310139"/>
                    </a:ext>
                  </a:extLst>
                </a:gridCol>
                <a:gridCol w="541726">
                  <a:extLst>
                    <a:ext uri="{9D8B030D-6E8A-4147-A177-3AD203B41FA5}">
                      <a16:colId xmlns="" xmlns:a16="http://schemas.microsoft.com/office/drawing/2014/main" val="1844972034"/>
                    </a:ext>
                  </a:extLst>
                </a:gridCol>
                <a:gridCol w="541726">
                  <a:extLst>
                    <a:ext uri="{9D8B030D-6E8A-4147-A177-3AD203B41FA5}">
                      <a16:colId xmlns="" xmlns:a16="http://schemas.microsoft.com/office/drawing/2014/main" val="3847295679"/>
                    </a:ext>
                  </a:extLst>
                </a:gridCol>
                <a:gridCol w="541726">
                  <a:extLst>
                    <a:ext uri="{9D8B030D-6E8A-4147-A177-3AD203B41FA5}">
                      <a16:colId xmlns="" xmlns:a16="http://schemas.microsoft.com/office/drawing/2014/main" val="1767404310"/>
                    </a:ext>
                  </a:extLst>
                </a:gridCol>
              </a:tblGrid>
              <a:tr h="2249365">
                <a:tc>
                  <a:txBody>
                    <a:bodyPr/>
                    <a:lstStyle/>
                    <a:p>
                      <a:pPr algn="ctr"/>
                      <a:endParaRPr lang="en-US" dirty="0">
                        <a:solidFill>
                          <a:schemeClr val="tx1"/>
                        </a:solidFill>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Gastric Acid</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Lemon Juice</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Orange Juice</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Tomato Juice</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Black Coffee</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Urine</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Distilled Water</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Sea</a:t>
                      </a:r>
                      <a:r>
                        <a:rPr lang="en-US" baseline="0" dirty="0" smtClean="0">
                          <a:solidFill>
                            <a:schemeClr val="tx1"/>
                          </a:solidFill>
                        </a:rPr>
                        <a:t> Water</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Baking Soda</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Milk of Magnesia</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Ammonia</a:t>
                      </a:r>
                      <a:r>
                        <a:rPr lang="en-US" baseline="0" dirty="0" smtClean="0">
                          <a:solidFill>
                            <a:schemeClr val="tx1"/>
                          </a:solidFill>
                        </a:rPr>
                        <a:t> solution</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Soapy Water</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solidFill>
                            <a:schemeClr val="tx1"/>
                          </a:solidFill>
                        </a:rPr>
                        <a:t>Bleach</a:t>
                      </a:r>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chemeClr val="tx1"/>
                        </a:solidFill>
                      </a:endParaRPr>
                    </a:p>
                  </a:txBody>
                  <a:tcPr vert="vert27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34612367"/>
                  </a:ext>
                </a:extLst>
              </a:tr>
              <a:tr h="570151">
                <a:tc>
                  <a:txBody>
                    <a:bodyPr/>
                    <a:lstStyle/>
                    <a:p>
                      <a:pPr algn="ctr"/>
                      <a:r>
                        <a:rPr lang="en-US" dirty="0" smtClean="0">
                          <a:solidFill>
                            <a:schemeClr val="tx1"/>
                          </a:solidFill>
                        </a:rPr>
                        <a:t>0</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0000"/>
                    </a:solidFill>
                  </a:tcPr>
                </a:tc>
                <a:tc>
                  <a:txBody>
                    <a:bodyPr/>
                    <a:lstStyle/>
                    <a:p>
                      <a:pPr algn="ctr"/>
                      <a:r>
                        <a:rPr lang="en-US" dirty="0" smtClean="0">
                          <a:solidFill>
                            <a:schemeClr val="tx1"/>
                          </a:solidFill>
                        </a:rPr>
                        <a:t>1</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dirty="0" smtClean="0">
                          <a:solidFill>
                            <a:schemeClr val="tx1"/>
                          </a:solidFill>
                        </a:rPr>
                        <a:t>2</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dirty="0" smtClean="0">
                          <a:solidFill>
                            <a:schemeClr val="tx1"/>
                          </a:solidFill>
                        </a:rPr>
                        <a:t>3</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4</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n-US" dirty="0" smtClean="0">
                          <a:solidFill>
                            <a:schemeClr val="tx1"/>
                          </a:solidFill>
                        </a:rPr>
                        <a:t>5</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CC00"/>
                    </a:solidFill>
                  </a:tcPr>
                </a:tc>
                <a:tc>
                  <a:txBody>
                    <a:bodyPr/>
                    <a:lstStyle/>
                    <a:p>
                      <a:pPr algn="ctr"/>
                      <a:r>
                        <a:rPr lang="en-US" dirty="0" smtClean="0">
                          <a:solidFill>
                            <a:schemeClr val="tx1"/>
                          </a:solidFill>
                        </a:rPr>
                        <a:t>6</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33"/>
                    </a:solidFill>
                  </a:tcPr>
                </a:tc>
                <a:tc>
                  <a:txBody>
                    <a:bodyPr/>
                    <a:lstStyle/>
                    <a:p>
                      <a:pPr algn="ctr"/>
                      <a:r>
                        <a:rPr lang="en-US" dirty="0" smtClean="0">
                          <a:solidFill>
                            <a:schemeClr val="tx1"/>
                          </a:solidFill>
                        </a:rPr>
                        <a:t>7</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smtClean="0">
                          <a:solidFill>
                            <a:schemeClr val="tx1"/>
                          </a:solidFill>
                        </a:rPr>
                        <a:t>8</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9966"/>
                    </a:solidFill>
                  </a:tcPr>
                </a:tc>
                <a:tc>
                  <a:txBody>
                    <a:bodyPr/>
                    <a:lstStyle/>
                    <a:p>
                      <a:pPr algn="ctr"/>
                      <a:r>
                        <a:rPr lang="en-US" dirty="0" smtClean="0">
                          <a:solidFill>
                            <a:schemeClr val="tx1"/>
                          </a:solidFill>
                        </a:rPr>
                        <a:t>9</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99FF"/>
                    </a:solidFill>
                  </a:tcPr>
                </a:tc>
                <a:tc>
                  <a:txBody>
                    <a:bodyPr/>
                    <a:lstStyle/>
                    <a:p>
                      <a:pPr algn="ctr"/>
                      <a:r>
                        <a:rPr lang="en-US" dirty="0" smtClean="0">
                          <a:solidFill>
                            <a:schemeClr val="tx1"/>
                          </a:solidFill>
                        </a:rPr>
                        <a:t>10</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80"/>
                    </a:solidFill>
                  </a:tcPr>
                </a:tc>
                <a:tc>
                  <a:txBody>
                    <a:bodyPr/>
                    <a:lstStyle/>
                    <a:p>
                      <a:pPr algn="ctr"/>
                      <a:r>
                        <a:rPr lang="en-US" dirty="0" smtClean="0">
                          <a:solidFill>
                            <a:schemeClr val="tx1"/>
                          </a:solidFill>
                        </a:rPr>
                        <a:t>11</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699"/>
                    </a:solidFill>
                  </a:tcPr>
                </a:tc>
                <a:tc>
                  <a:txBody>
                    <a:bodyPr/>
                    <a:lstStyle/>
                    <a:p>
                      <a:pPr algn="ctr"/>
                      <a:r>
                        <a:rPr lang="en-US" dirty="0" smtClean="0">
                          <a:solidFill>
                            <a:schemeClr val="tx1"/>
                          </a:solidFill>
                        </a:rPr>
                        <a:t>12</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33FF"/>
                    </a:solidFill>
                  </a:tcPr>
                </a:tc>
                <a:tc>
                  <a:txBody>
                    <a:bodyPr/>
                    <a:lstStyle/>
                    <a:p>
                      <a:pPr algn="ctr"/>
                      <a:r>
                        <a:rPr lang="en-US" dirty="0" smtClean="0">
                          <a:solidFill>
                            <a:schemeClr val="tx1"/>
                          </a:solidFill>
                        </a:rPr>
                        <a:t>13</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CC"/>
                    </a:solidFill>
                  </a:tcPr>
                </a:tc>
                <a:tc>
                  <a:txBody>
                    <a:bodyPr/>
                    <a:lstStyle/>
                    <a:p>
                      <a:pPr algn="ctr"/>
                      <a:r>
                        <a:rPr lang="en-US" dirty="0" smtClean="0">
                          <a:solidFill>
                            <a:schemeClr val="tx1"/>
                          </a:solidFill>
                        </a:rPr>
                        <a:t>14</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 xmlns:a16="http://schemas.microsoft.com/office/drawing/2014/main" val="3642367394"/>
                  </a:ext>
                </a:extLst>
              </a:tr>
              <a:tr h="533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-0</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-1</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-2</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-3</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-4</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-5</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-6</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-7</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-8</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99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-9</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-10</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-11</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-12</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3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a:t>
                      </a:r>
                      <a:r>
                        <a:rPr lang="en-US" sz="1400" baseline="30000" dirty="0" smtClean="0">
                          <a:solidFill>
                            <a:schemeClr val="tx1"/>
                          </a:solidFill>
                        </a:rPr>
                        <a:t>-13</a:t>
                      </a:r>
                    </a:p>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CC"/>
                    </a:solidFill>
                  </a:tcPr>
                </a:tc>
                <a:tc>
                  <a:txBody>
                    <a:bodyPr/>
                    <a:lstStyle/>
                    <a:p>
                      <a:pPr algn="ctr"/>
                      <a:r>
                        <a:rPr lang="en-US" sz="1400" dirty="0" smtClean="0">
                          <a:solidFill>
                            <a:schemeClr val="tx1"/>
                          </a:solidFill>
                        </a:rPr>
                        <a:t>10</a:t>
                      </a:r>
                      <a:r>
                        <a:rPr lang="en-US" sz="1400" baseline="30000" dirty="0" smtClean="0">
                          <a:solidFill>
                            <a:schemeClr val="tx1"/>
                          </a:solidFill>
                        </a:rPr>
                        <a:t>-14</a:t>
                      </a:r>
                      <a:endParaRPr lang="en-US" sz="1400" baseline="30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 xmlns:a16="http://schemas.microsoft.com/office/drawing/2014/main" val="908330776"/>
                  </a:ext>
                </a:extLst>
              </a:tr>
              <a:tr h="1142883">
                <a:tc gridSpan="7">
                  <a:txBody>
                    <a:bodyP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 Acidic</a:t>
                      </a:r>
                      <a:endParaRPr lang="en-US"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solidFill>
                      <a:srgbClr val="FF0000"/>
                    </a:solidFill>
                  </a:tcPr>
                </a:tc>
                <a:tc hMerge="1">
                  <a:txBody>
                    <a:bodyPr/>
                    <a:lstStyle/>
                    <a:p>
                      <a:endParaRPr lang="en-US" dirty="0"/>
                    </a:p>
                  </a:txBody>
                  <a:tcPr>
                    <a:solidFill>
                      <a:srgbClr val="FFC000"/>
                    </a:solidFill>
                  </a:tcPr>
                </a:tc>
                <a:tc hMerge="1">
                  <a:txBody>
                    <a:bodyPr/>
                    <a:lstStyle/>
                    <a:p>
                      <a:endParaRPr lang="en-US" dirty="0"/>
                    </a:p>
                  </a:txBody>
                  <a:tcPr>
                    <a:solidFill>
                      <a:srgbClr val="FFFF00"/>
                    </a:solidFill>
                  </a:tcPr>
                </a:tc>
                <a:tc hMerge="1">
                  <a:txBody>
                    <a:bodyPr/>
                    <a:lstStyle/>
                    <a:p>
                      <a:endParaRPr lang="en-US" dirty="0"/>
                    </a:p>
                  </a:txBody>
                  <a:tcPr>
                    <a:solidFill>
                      <a:srgbClr val="CCCC00"/>
                    </a:solidFill>
                  </a:tcPr>
                </a:tc>
                <a:tc hMerge="1">
                  <a:txBody>
                    <a:bodyPr/>
                    <a:lstStyle/>
                    <a:p>
                      <a:endParaRPr lang="en-US" dirty="0"/>
                    </a:p>
                  </a:txBody>
                  <a:tcPr>
                    <a:solidFill>
                      <a:srgbClr val="99CC00"/>
                    </a:solidFill>
                  </a:tcPr>
                </a:tc>
                <a:tc hMerge="1">
                  <a:txBody>
                    <a:bodyPr/>
                    <a:lstStyle/>
                    <a:p>
                      <a:endParaRPr lang="en-US" dirty="0"/>
                    </a:p>
                  </a:txBody>
                  <a:tcPr>
                    <a:solidFill>
                      <a:srgbClr val="33CC33"/>
                    </a:solidFill>
                  </a:tcPr>
                </a:tc>
                <a:tc>
                  <a:txBody>
                    <a:bodyPr/>
                    <a:lstStyle/>
                    <a:p>
                      <a:pPr algn="ctr"/>
                      <a:endParaRPr lang="en-US" dirty="0" smtClean="0">
                        <a:solidFill>
                          <a:schemeClr val="tx1"/>
                        </a:solidFill>
                        <a:sym typeface="Symbol" panose="05050102010706020507" pitchFamily="18" charset="2"/>
                      </a:endParaRPr>
                    </a:p>
                    <a:p>
                      <a:pPr algn="ctr"/>
                      <a:endParaRPr lang="en-US"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7">
                  <a:txBody>
                    <a:bodyP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Alkaline </a:t>
                      </a:r>
                      <a:endParaRPr lang="en-US"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solidFill>
                      <a:srgbClr val="3399FF"/>
                    </a:solidFill>
                  </a:tcPr>
                </a:tc>
                <a:tc hMerge="1">
                  <a:txBody>
                    <a:bodyPr/>
                    <a:lstStyle/>
                    <a:p>
                      <a:endParaRPr lang="en-US" dirty="0"/>
                    </a:p>
                  </a:txBody>
                  <a:tcPr>
                    <a:solidFill>
                      <a:srgbClr val="008080"/>
                    </a:solidFill>
                  </a:tcPr>
                </a:tc>
                <a:tc hMerge="1">
                  <a:txBody>
                    <a:bodyPr/>
                    <a:lstStyle/>
                    <a:p>
                      <a:endParaRPr lang="en-US" dirty="0"/>
                    </a:p>
                  </a:txBody>
                  <a:tcPr>
                    <a:solidFill>
                      <a:srgbClr val="006699"/>
                    </a:solidFill>
                  </a:tcPr>
                </a:tc>
                <a:tc hMerge="1">
                  <a:txBody>
                    <a:bodyPr/>
                    <a:lstStyle/>
                    <a:p>
                      <a:endParaRPr lang="en-US" dirty="0"/>
                    </a:p>
                  </a:txBody>
                  <a:tcPr>
                    <a:solidFill>
                      <a:srgbClr val="9933FF"/>
                    </a:solidFill>
                  </a:tcPr>
                </a:tc>
                <a:tc hMerge="1">
                  <a:txBody>
                    <a:bodyPr/>
                    <a:lstStyle/>
                    <a:p>
                      <a:endParaRPr lang="en-US" dirty="0"/>
                    </a:p>
                  </a:txBody>
                  <a:tcPr>
                    <a:solidFill>
                      <a:srgbClr val="9900CC"/>
                    </a:solidFill>
                  </a:tcPr>
                </a:tc>
                <a:tc hMerge="1">
                  <a:txBody>
                    <a:bodyPr/>
                    <a:lstStyle/>
                    <a:p>
                      <a:endParaRPr lang="en-US" dirty="0"/>
                    </a:p>
                  </a:txBody>
                  <a:tcPr>
                    <a:solidFill>
                      <a:srgbClr val="660066"/>
                    </a:solidFill>
                  </a:tcPr>
                </a:tc>
                <a:extLst>
                  <a:ext uri="{0D108BD9-81ED-4DB2-BD59-A6C34878D82A}">
                    <a16:rowId xmlns="" xmlns:a16="http://schemas.microsoft.com/office/drawing/2014/main" val="1915271565"/>
                  </a:ext>
                </a:extLst>
              </a:tr>
              <a:tr h="570151">
                <a:tc gridSpan="15">
                  <a:txBody>
                    <a:bodyPr/>
                    <a:lstStyle/>
                    <a:p>
                      <a:pPr algn="ctr"/>
                      <a:r>
                        <a:rPr lang="en-US" dirty="0" smtClean="0">
                          <a:solidFill>
                            <a:schemeClr val="tx1"/>
                          </a:solidFill>
                        </a:rPr>
                        <a:t>Neutral</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rgbClr val="008000"/>
                    </a:solidFill>
                  </a:tcPr>
                </a:tc>
                <a:tc hMerge="1">
                  <a:txBody>
                    <a:bodyPr/>
                    <a:lstStyle/>
                    <a:p>
                      <a:pPr algn="ctr"/>
                      <a:endParaRPr lang="en-US" dirty="0"/>
                    </a:p>
                  </a:txBody>
                  <a:tcPr>
                    <a:solidFill>
                      <a:srgbClr val="339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34803996"/>
                  </a:ext>
                </a:extLst>
              </a:tr>
            </a:tbl>
          </a:graphicData>
        </a:graphic>
      </p:graphicFrame>
      <p:grpSp>
        <p:nvGrpSpPr>
          <p:cNvPr id="6" name="Group 5"/>
          <p:cNvGrpSpPr/>
          <p:nvPr/>
        </p:nvGrpSpPr>
        <p:grpSpPr>
          <a:xfrm>
            <a:off x="4005784" y="3216056"/>
            <a:ext cx="8083560" cy="838200"/>
            <a:chOff x="2301874" y="4190999"/>
            <a:chExt cx="8083560" cy="838200"/>
          </a:xfrm>
        </p:grpSpPr>
        <p:sp>
          <p:nvSpPr>
            <p:cNvPr id="3" name="Left Brace 2"/>
            <p:cNvSpPr/>
            <p:nvPr/>
          </p:nvSpPr>
          <p:spPr>
            <a:xfrm rot="16200000">
              <a:off x="3940174" y="2552700"/>
              <a:ext cx="457200" cy="373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e 3"/>
            <p:cNvSpPr/>
            <p:nvPr/>
          </p:nvSpPr>
          <p:spPr>
            <a:xfrm rot="16200000">
              <a:off x="8289934" y="2552700"/>
              <a:ext cx="457200" cy="373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flipV="1">
              <a:off x="6347357" y="4190999"/>
              <a:ext cx="0" cy="838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53119" y="-135845"/>
            <a:ext cx="3646993" cy="234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Century Schoolbook" panose="02040604050505020304" pitchFamily="18" charset="0"/>
              </a:rPr>
              <a:t>Question #3: What is an acid?</a:t>
            </a:r>
          </a:p>
        </p:txBody>
      </p:sp>
      <p:sp>
        <p:nvSpPr>
          <p:cNvPr id="13" name="Rectangle 12"/>
          <p:cNvSpPr/>
          <p:nvPr/>
        </p:nvSpPr>
        <p:spPr>
          <a:xfrm rot="20575081">
            <a:off x="755966" y="3024355"/>
            <a:ext cx="2686495" cy="283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smtClean="0">
                <a:solidFill>
                  <a:schemeClr val="bg1"/>
                </a:solidFill>
                <a:latin typeface="Century Schoolbook" panose="02040604050505020304" pitchFamily="18" charset="0"/>
              </a:rPr>
              <a:t>An </a:t>
            </a:r>
            <a:r>
              <a:rPr lang="en-US" sz="3000" b="1" u="sng" dirty="0" smtClean="0">
                <a:solidFill>
                  <a:schemeClr val="bg1"/>
                </a:solidFill>
                <a:latin typeface="Century Schoolbook" panose="02040604050505020304" pitchFamily="18" charset="0"/>
              </a:rPr>
              <a:t>ACID:</a:t>
            </a:r>
          </a:p>
          <a:p>
            <a:r>
              <a:rPr lang="en-US" sz="3000" dirty="0" smtClean="0">
                <a:solidFill>
                  <a:schemeClr val="bg1"/>
                </a:solidFill>
                <a:latin typeface="Century Schoolbook" panose="02040604050505020304" pitchFamily="18" charset="0"/>
              </a:rPr>
              <a:t>A measure </a:t>
            </a:r>
          </a:p>
          <a:p>
            <a:r>
              <a:rPr lang="en-US" sz="3000" dirty="0" smtClean="0">
                <a:solidFill>
                  <a:schemeClr val="bg1"/>
                </a:solidFill>
                <a:latin typeface="Century Schoolbook" panose="02040604050505020304" pitchFamily="18" charset="0"/>
              </a:rPr>
              <a:t>of the </a:t>
            </a:r>
          </a:p>
          <a:p>
            <a:r>
              <a:rPr lang="en-US" sz="3000" dirty="0" smtClean="0">
                <a:solidFill>
                  <a:schemeClr val="bg1"/>
                </a:solidFill>
                <a:latin typeface="Century Schoolbook" panose="02040604050505020304" pitchFamily="18" charset="0"/>
              </a:rPr>
              <a:t>amount of </a:t>
            </a:r>
          </a:p>
          <a:p>
            <a:r>
              <a:rPr lang="en-US" sz="3000" dirty="0" smtClean="0">
                <a:solidFill>
                  <a:schemeClr val="bg1"/>
                </a:solidFill>
                <a:latin typeface="Century Schoolbook" panose="02040604050505020304" pitchFamily="18" charset="0"/>
              </a:rPr>
              <a:t>H</a:t>
            </a:r>
            <a:r>
              <a:rPr lang="en-US" sz="3000" baseline="30000" dirty="0" smtClean="0">
                <a:solidFill>
                  <a:schemeClr val="bg1"/>
                </a:solidFill>
                <a:latin typeface="Century Schoolbook" panose="02040604050505020304" pitchFamily="18" charset="0"/>
              </a:rPr>
              <a:t>+</a:t>
            </a:r>
            <a:r>
              <a:rPr lang="en-US" sz="3000" dirty="0" smtClean="0">
                <a:solidFill>
                  <a:schemeClr val="bg1"/>
                </a:solidFill>
                <a:latin typeface="Century Schoolbook" panose="02040604050505020304" pitchFamily="18" charset="0"/>
              </a:rPr>
              <a:t> ions in a solution</a:t>
            </a:r>
            <a:endParaRPr lang="en-US" sz="3000" dirty="0">
              <a:solidFill>
                <a:schemeClr val="bg1"/>
              </a:solidFill>
              <a:latin typeface="Century Schoolbook" panose="02040604050505020304" pitchFamily="18" charset="0"/>
            </a:endParaRPr>
          </a:p>
        </p:txBody>
      </p:sp>
      <p:sp>
        <p:nvSpPr>
          <p:cNvPr id="7" name="Slide Number Placeholder 6"/>
          <p:cNvSpPr>
            <a:spLocks noGrp="1"/>
          </p:cNvSpPr>
          <p:nvPr>
            <p:ph type="sldNum" sz="quarter" idx="12"/>
          </p:nvPr>
        </p:nvSpPr>
        <p:spPr>
          <a:xfrm>
            <a:off x="11199812" y="6477000"/>
            <a:ext cx="838201" cy="276228"/>
          </a:xfrm>
        </p:spPr>
        <p:txBody>
          <a:bodyPr/>
          <a:lstStyle/>
          <a:p>
            <a:fld id="{2A013F82-EE5E-44EE-A61D-E31C6657F26F}" type="slidenum">
              <a:rPr lang="en-US" smtClean="0"/>
              <a:pPr/>
              <a:t>9</a:t>
            </a:fld>
            <a:endParaRPr lang="en-US" dirty="0"/>
          </a:p>
        </p:txBody>
      </p:sp>
    </p:spTree>
    <p:extLst>
      <p:ext uri="{BB962C8B-B14F-4D97-AF65-F5344CB8AC3E}">
        <p14:creationId xmlns:p14="http://schemas.microsoft.com/office/powerpoint/2010/main" val="142234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3.7|4.8|3.7|2.4"/>
</p:tagLst>
</file>

<file path=ppt/theme/theme1.xml><?xml version="1.0" encoding="utf-8"?>
<a:theme xmlns:a="http://schemas.openxmlformats.org/drawingml/2006/main" name="tf0289526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4873beb7-5857-4685-be1f-d57550cc96cc"/>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tf02895261</Template>
  <TotalTime>8556</TotalTime>
  <Words>3313</Words>
  <Application>Microsoft Office PowerPoint</Application>
  <PresentationFormat>Custom</PresentationFormat>
  <Paragraphs>394</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tf02895261</vt:lpstr>
      <vt:lpstr>PowerPoint Presentation</vt:lpstr>
      <vt:lpstr>PowerPoint Presentation</vt:lpstr>
      <vt:lpstr>Kristin and Ivan were walking  along the shore…</vt:lpstr>
      <vt:lpstr>… when they noticed dead fish washed up on the shore and almost no vegetation growing. </vt:lpstr>
      <vt:lpstr>Question #1: What could have caused the recent death of plants and fish in this area?  Brainstorm a list of possibilities….</vt:lpstr>
      <vt:lpstr>Question #2: Choose one of the ideas that you listed and write a testable hypothesis.    Describe how you would test this hypothesis with an experiment.    Share your experimental design with your colleague sitting next to you. </vt:lpstr>
      <vt:lpstr>Part II – Is Acid Rain to Blame?</vt:lpstr>
      <vt:lpstr>PowerPoint Presentation</vt:lpstr>
      <vt:lpstr>PowerPoint Presentation</vt:lpstr>
      <vt:lpstr>Kristin and Ivan visited Dr. Karrie Simons at the University of Maine</vt:lpstr>
      <vt:lpstr>Question #4 What is acid rain?</vt:lpstr>
      <vt:lpstr>Question #5 How is acid rain formed?</vt:lpstr>
      <vt:lpstr>Chemical reactions            forming Acid Rain</vt:lpstr>
      <vt:lpstr>PowerPoint Presentation</vt:lpstr>
      <vt:lpstr>Question #7. Examine the maps of SO2 and NOx emissions from 2000. What patterns do you observe? Why do you think these patterns exist?</vt:lpstr>
      <vt:lpstr>PowerPoint Presentation</vt:lpstr>
      <vt:lpstr>PowerPoint Presentation</vt:lpstr>
      <vt:lpstr>PowerPoint Presentation</vt:lpstr>
      <vt:lpstr>Part III – Using Paleoecology to Identify Historical Patterns</vt:lpstr>
      <vt:lpstr>PowerPoint Presentation</vt:lpstr>
      <vt:lpstr>Diatoms have certain pH (optima) preferences for optimal survival and growth</vt:lpstr>
      <vt:lpstr>How can diatoms in the past be identified?</vt:lpstr>
      <vt:lpstr>How can diatoms in the past be identified?</vt:lpstr>
      <vt:lpstr>PowerPoint Presentation</vt:lpstr>
      <vt:lpstr>PowerPoint Presentation</vt:lpstr>
      <vt:lpstr>PowerPoint Presentation</vt:lpstr>
      <vt:lpstr>PowerPoint Presentation</vt:lpstr>
      <vt:lpstr>PowerPoint Presentation</vt:lpstr>
      <vt:lpstr>Question #12: Speculate on the long term ecological impact if acid rain levels increase.   Questions #13: Do you think the government should regulate nitrogen and sulfate emissions from power plants and industry? Why or why not?   Question #14:What actions could we take to decrease SO2 and NOx? </vt:lpstr>
      <vt:lpstr>Kristin and Ivan resolved to core Bear Pond, identify the diatoms over time and determine if acid rain has always inflicted this ecosystem or if it is a one time, abnormal occurrence.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Kayla</dc:creator>
  <cp:lastModifiedBy>Ky</cp:lastModifiedBy>
  <cp:revision>345</cp:revision>
  <dcterms:created xsi:type="dcterms:W3CDTF">2017-05-26T14:51:27Z</dcterms:created>
  <dcterms:modified xsi:type="dcterms:W3CDTF">2019-03-12T18:03:18Z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