
<file path=[Content_Types].xml><?xml version="1.0" encoding="utf-8"?>
<Types xmlns="http://schemas.openxmlformats.org/package/2006/content-types">
  <Default Extension="mp3" ContentType="audio/unknown"/>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4" r:id="rId2"/>
  </p:sldMasterIdLst>
  <p:notesMasterIdLst>
    <p:notesMasterId r:id="rId41"/>
  </p:notesMasterIdLst>
  <p:sldIdLst>
    <p:sldId id="261" r:id="rId3"/>
    <p:sldId id="256"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774C5"/>
    <a:srgbClr val="629DD1"/>
    <a:srgbClr val="D9D9D9"/>
    <a:srgbClr val="4D7F53"/>
    <a:srgbClr val="F2F2F2"/>
    <a:srgbClr val="3F3F3F"/>
    <a:srgbClr val="374D81"/>
    <a:srgbClr val="EAECF6"/>
    <a:srgbClr val="E4EBFF"/>
    <a:srgbClr val="D0D6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95"/>
    <p:restoredTop sz="94872"/>
  </p:normalViewPr>
  <p:slideViewPr>
    <p:cSldViewPr snapToGrid="0" snapToObjects="1">
      <p:cViewPr varScale="1">
        <p:scale>
          <a:sx n="80" d="100"/>
          <a:sy n="80" d="100"/>
        </p:scale>
        <p:origin x="-730"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2D762-8CF4-9A49-8E34-270A01B87DC1}" type="datetimeFigureOut">
              <a:rPr lang="en-US" smtClean="0"/>
              <a:t>8/30/2021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D4F8C1-12B5-6242-A97A-C8CC9F335B5C}" type="slidenum">
              <a:rPr lang="en-US" smtClean="0"/>
              <a:t>‹#›</a:t>
            </a:fld>
            <a:endParaRPr lang="en-US"/>
          </a:p>
        </p:txBody>
      </p:sp>
    </p:spTree>
    <p:extLst>
      <p:ext uri="{BB962C8B-B14F-4D97-AF65-F5344CB8AC3E}">
        <p14:creationId xmlns:p14="http://schemas.microsoft.com/office/powerpoint/2010/main" val="246514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8F02A0-2B8D-7248-9C72-9E9704DB45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E50436D-CA72-5146-A138-E774920306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A55016B-DD4A-0841-9F6D-EA6BDAE4968B}"/>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a:extLst>
              <a:ext uri="{FF2B5EF4-FFF2-40B4-BE49-F238E27FC236}">
                <a16:creationId xmlns:a16="http://schemas.microsoft.com/office/drawing/2014/main" xmlns="" id="{C4E3D7A2-4071-FC4D-88A0-68AC16613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CA53136-A146-1D45-918E-469419924B03}"/>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4169241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18C844-9176-A541-BAB9-AAF6F438AD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EF753726-BF08-BE4B-BED9-DA4986F13A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36437F-CC36-874C-8D90-B5CF1B703135}"/>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a:extLst>
              <a:ext uri="{FF2B5EF4-FFF2-40B4-BE49-F238E27FC236}">
                <a16:creationId xmlns:a16="http://schemas.microsoft.com/office/drawing/2014/main" xmlns="" id="{5A583603-6DCC-F84A-B955-FE13AA2AF9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5E23AFA-FECE-514C-89AA-7C011826E0E3}"/>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141292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CB3CBFF-F22D-074D-A681-C893729D39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0CB8918-8E57-0F46-97D0-7592755279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95FFFC0-BBF8-4B4E-B89D-0EC747EEC1C0}"/>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a:extLst>
              <a:ext uri="{FF2B5EF4-FFF2-40B4-BE49-F238E27FC236}">
                <a16:creationId xmlns:a16="http://schemas.microsoft.com/office/drawing/2014/main" xmlns="" id="{63A9C6F4-EA6A-4E41-BB84-54C6AAB9AC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EC4438A-3B28-CC4B-8EB8-1E5F03EAF891}"/>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3246829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ue">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F06250-F6FD-DD47-B35C-81AE5C97B35C}"/>
              </a:ext>
            </a:extLst>
          </p:cNvPr>
          <p:cNvSpPr>
            <a:spLocks noGrp="1"/>
          </p:cNvSpPr>
          <p:nvPr>
            <p:ph type="title"/>
          </p:nvPr>
        </p:nvSpPr>
        <p:spPr/>
        <p:txBody>
          <a:bodyPr/>
          <a:lstStyle/>
          <a:p>
            <a:r>
              <a:rPr lang="en-US"/>
              <a:t>Click to edit Master title style</a:t>
            </a:r>
          </a:p>
        </p:txBody>
      </p:sp>
      <p:sp>
        <p:nvSpPr>
          <p:cNvPr id="6" name="Action Button: Custom 5">
            <a:hlinkClick r:id="" action="ppaction://hlinkshowjump?jump=nextslide" highlightClick="1"/>
            <a:extLst>
              <a:ext uri="{FF2B5EF4-FFF2-40B4-BE49-F238E27FC236}">
                <a16:creationId xmlns:a16="http://schemas.microsoft.com/office/drawing/2014/main" xmlns="" id="{3EFA4657-EC9E-584D-BCEA-642570507DFB}"/>
              </a:ext>
            </a:extLst>
          </p:cNvPr>
          <p:cNvSpPr/>
          <p:nvPr userDrawn="1"/>
        </p:nvSpPr>
        <p:spPr>
          <a:xfrm>
            <a:off x="5391615" y="5777662"/>
            <a:ext cx="1408770" cy="487578"/>
          </a:xfrm>
          <a:prstGeom prst="actionButtonBlank">
            <a:avLst/>
          </a:prstGeom>
          <a:solidFill>
            <a:srgbClr val="3F3F3F"/>
          </a:solid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t>Answer</a:t>
            </a:r>
          </a:p>
        </p:txBody>
      </p:sp>
      <p:sp>
        <p:nvSpPr>
          <p:cNvPr id="3" name="Action Button: Custom 2">
            <a:hlinkClick r:id="" action="ppaction://noaction" highlightClick="1"/>
            <a:extLst>
              <a:ext uri="{FF2B5EF4-FFF2-40B4-BE49-F238E27FC236}">
                <a16:creationId xmlns:a16="http://schemas.microsoft.com/office/drawing/2014/main" xmlns="" id="{9E4C85D6-5292-754D-B06E-8069F1CEF65E}"/>
              </a:ext>
            </a:extLst>
          </p:cNvPr>
          <p:cNvSpPr/>
          <p:nvPr userDrawn="1"/>
        </p:nvSpPr>
        <p:spPr>
          <a:xfrm>
            <a:off x="0" y="6492875"/>
            <a:ext cx="12192000" cy="340215"/>
          </a:xfrm>
          <a:prstGeom prst="actionButtonBlank">
            <a:avLst/>
          </a:prstGeom>
          <a:solidFill>
            <a:srgbClr val="3F3F3F"/>
          </a:solidFill>
          <a:ln>
            <a:solidFill>
              <a:srgbClr val="3F3F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17173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30000" fill="hold"/>
                                        <p:tgtEl>
                                          <p:spTgt spid="3"/>
                                        </p:tgtEl>
                                        <p:attrNameLst>
                                          <p:attrName>ppt_x</p:attrName>
                                        </p:attrNameLst>
                                      </p:cBhvr>
                                      <p:tavLst>
                                        <p:tav tm="0">
                                          <p:val>
                                            <p:strVal val="0-#ppt_w/2"/>
                                          </p:val>
                                        </p:tav>
                                        <p:tav tm="100000">
                                          <p:val>
                                            <p:strVal val="#ppt_x"/>
                                          </p:val>
                                        </p:tav>
                                      </p:tavLst>
                                    </p:anim>
                                    <p:anim calcmode="lin" valueType="num">
                                      <p:cBhvr additive="base">
                                        <p:cTn id="8" dur="30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nswer">
    <p:bg>
      <p:bgPr>
        <a:solidFill>
          <a:schemeClr val="bg1">
            <a:lumMod val="95000"/>
          </a:schemeClr>
        </a:solidFill>
        <a:effectLst/>
      </p:bgPr>
    </p:bg>
    <p:spTree>
      <p:nvGrpSpPr>
        <p:cNvPr id="1" name=""/>
        <p:cNvGrpSpPr/>
        <p:nvPr/>
      </p:nvGrpSpPr>
      <p:grpSpPr>
        <a:xfrm>
          <a:off x="0" y="0"/>
          <a:ext cx="0" cy="0"/>
          <a:chOff x="0" y="0"/>
          <a:chExt cx="0" cy="0"/>
        </a:xfrm>
      </p:grpSpPr>
      <p:sp>
        <p:nvSpPr>
          <p:cNvPr id="6" name="Action Button: Home 5">
            <a:hlinkClick r:id="rId2" action="ppaction://hlinksldjump" highlightClick="1"/>
            <a:extLst>
              <a:ext uri="{FF2B5EF4-FFF2-40B4-BE49-F238E27FC236}">
                <a16:creationId xmlns:a16="http://schemas.microsoft.com/office/drawing/2014/main" xmlns="" id="{88FF6390-6C28-E14B-9642-294CAC994524}"/>
              </a:ext>
            </a:extLst>
          </p:cNvPr>
          <p:cNvSpPr/>
          <p:nvPr userDrawn="1"/>
        </p:nvSpPr>
        <p:spPr>
          <a:xfrm>
            <a:off x="5722773" y="6123226"/>
            <a:ext cx="746454" cy="533603"/>
          </a:xfrm>
          <a:prstGeom prst="actionButtonHome">
            <a:avLst/>
          </a:prstGeom>
          <a:solidFill>
            <a:srgbClr val="3F3F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1464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3014723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3996330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2507972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6FBDFB-5B4D-914F-9CB1-BCEB1BC20B12}"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384777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6FBDFB-5B4D-914F-9CB1-BCEB1BC20B12}" type="datetimeFigureOut">
              <a:rPr lang="en-US" smtClean="0"/>
              <a:t>8/30/2021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3207014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6FBDFB-5B4D-914F-9CB1-BCEB1BC20B12}" type="datetimeFigureOut">
              <a:rPr lang="en-US" smtClean="0"/>
              <a:t>8/30/2021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2305648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90C08D-E002-654B-8A92-5ADCA85F60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8838A15-7579-0D4A-97CA-FE224A20D0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55CDA63-E1B1-5344-B199-DAD95361C982}"/>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a:extLst>
              <a:ext uri="{FF2B5EF4-FFF2-40B4-BE49-F238E27FC236}">
                <a16:creationId xmlns:a16="http://schemas.microsoft.com/office/drawing/2014/main" xmlns="" id="{A3FA382C-40FE-054F-B986-02461231C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D9B0668-0F96-864B-9BCF-E06D74A7404B}"/>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1325746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6FBDFB-5B4D-914F-9CB1-BCEB1BC20B12}" type="datetimeFigureOut">
              <a:rPr lang="en-US" smtClean="0"/>
              <a:t>8/30/2021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78896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6FBDFB-5B4D-914F-9CB1-BCEB1BC20B12}"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2211169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6FBDFB-5B4D-914F-9CB1-BCEB1BC20B12}" type="datetimeFigureOut">
              <a:rPr lang="en-US" smtClean="0"/>
              <a:t>8/30/2021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1110372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3282906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50912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B02214-DAF7-2544-8C5F-903D2DC831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74B422E-3A54-2A4B-B335-A7570BA06E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A679D4F-0456-5A47-AEC5-B3006EFC495E}"/>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5" name="Footer Placeholder 4">
            <a:extLst>
              <a:ext uri="{FF2B5EF4-FFF2-40B4-BE49-F238E27FC236}">
                <a16:creationId xmlns:a16="http://schemas.microsoft.com/office/drawing/2014/main" xmlns="" id="{5A511431-3423-2C41-83F4-8BB5AB84C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9680AFF-3C39-4D43-B5E4-6C91A68A7F28}"/>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3622736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99D827-E64B-BA48-AB2F-4A47A8AAE0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5BCF426-6B0A-CE4D-A5E3-FFA960E340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F7608FA9-8E23-D049-9995-04592BD325E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2D69CBF-0515-204E-91B4-E016A3EDEC1E}"/>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6" name="Footer Placeholder 5">
            <a:extLst>
              <a:ext uri="{FF2B5EF4-FFF2-40B4-BE49-F238E27FC236}">
                <a16:creationId xmlns:a16="http://schemas.microsoft.com/office/drawing/2014/main" xmlns="" id="{EC9149A2-DF18-1A43-952A-EF37F7D520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416DC12-D720-1F4C-B04A-7589F6C20DCD}"/>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2846197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54B919-C6D4-E947-B544-2EB139C60F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EE02BB2-F113-444E-AD16-BCD7E44DB7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45460D6-665D-2146-AB0B-3810CF0ADEE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FA7EB965-6496-1F4C-80CF-5063F200D1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67E29E4-73C0-0243-8875-3DFA449D80F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9DE3ACA-E653-B84D-8809-9036CDA09213}"/>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8" name="Footer Placeholder 7">
            <a:extLst>
              <a:ext uri="{FF2B5EF4-FFF2-40B4-BE49-F238E27FC236}">
                <a16:creationId xmlns:a16="http://schemas.microsoft.com/office/drawing/2014/main" xmlns="" id="{878E60E3-5E31-B044-8F5D-23C8F5D62D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896B5DE-AD31-0B43-95DE-88CAA11BC02E}"/>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265850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F1C010-5C93-2A49-9D40-A9F1A1DB78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E23003D-DC39-0C4A-8936-7BEDE56801CF}"/>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4" name="Footer Placeholder 3">
            <a:extLst>
              <a:ext uri="{FF2B5EF4-FFF2-40B4-BE49-F238E27FC236}">
                <a16:creationId xmlns:a16="http://schemas.microsoft.com/office/drawing/2014/main" xmlns="" id="{6F137322-59F0-E245-80CF-6CEE219FC5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D84410BF-816D-AF47-B27B-A6E5690D85B3}"/>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1661548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D7E6075-8A44-E24B-B3F2-A41028461381}"/>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3" name="Footer Placeholder 2">
            <a:extLst>
              <a:ext uri="{FF2B5EF4-FFF2-40B4-BE49-F238E27FC236}">
                <a16:creationId xmlns:a16="http://schemas.microsoft.com/office/drawing/2014/main" xmlns="" id="{0F509957-8D26-B646-A026-6950C2B58AA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2A90AC73-AFC2-1244-AA9D-4609A78CF76B}"/>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14401830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7D6BE4-F5E4-9441-83ED-511C69952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D2EABE70-4487-A14A-8686-7E0B03119E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8F3486D-A93A-1B42-BF19-FF4091D72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100EE8A-6910-0B4B-8CCA-9461384E769B}"/>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6" name="Footer Placeholder 5">
            <a:extLst>
              <a:ext uri="{FF2B5EF4-FFF2-40B4-BE49-F238E27FC236}">
                <a16:creationId xmlns:a16="http://schemas.microsoft.com/office/drawing/2014/main" xmlns="" id="{A32645BF-4901-A541-A8CE-4915E5FD85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F638EAE-258E-D449-83DC-580F7C5E1FA3}"/>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1362817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82D56C-4A0F-8446-908A-9D1ED19AE1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C88AA441-5051-854B-BEDB-BF1AD5ED78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FFC026D-6203-CD41-BB8F-AD1F60EDEF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98A31F4-4976-E041-B63A-9E90A2008E0F}"/>
              </a:ext>
            </a:extLst>
          </p:cNvPr>
          <p:cNvSpPr>
            <a:spLocks noGrp="1"/>
          </p:cNvSpPr>
          <p:nvPr>
            <p:ph type="dt" sz="half" idx="10"/>
          </p:nvPr>
        </p:nvSpPr>
        <p:spPr/>
        <p:txBody>
          <a:bodyPr/>
          <a:lstStyle/>
          <a:p>
            <a:fld id="{9B6FBDFB-5B4D-914F-9CB1-BCEB1BC20B12}" type="datetimeFigureOut">
              <a:rPr lang="en-US" smtClean="0"/>
              <a:t>8/30/2021</a:t>
            </a:fld>
            <a:endParaRPr lang="en-US"/>
          </a:p>
        </p:txBody>
      </p:sp>
      <p:sp>
        <p:nvSpPr>
          <p:cNvPr id="6" name="Footer Placeholder 5">
            <a:extLst>
              <a:ext uri="{FF2B5EF4-FFF2-40B4-BE49-F238E27FC236}">
                <a16:creationId xmlns:a16="http://schemas.microsoft.com/office/drawing/2014/main" xmlns="" id="{FC052162-F6C1-4E42-87D4-5257106CD8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5B0C53D-39B9-CD4D-9F92-9E7EF6DDBA21}"/>
              </a:ext>
            </a:extLst>
          </p:cNvPr>
          <p:cNvSpPr>
            <a:spLocks noGrp="1"/>
          </p:cNvSpPr>
          <p:nvPr>
            <p:ph type="sldNum" sz="quarter" idx="12"/>
          </p:nvPr>
        </p:nvSpPr>
        <p:spPr/>
        <p:txBody>
          <a:bodyPr/>
          <a:lstStyle/>
          <a:p>
            <a:fld id="{48F418C2-06F8-8947-AC19-547ABCC33E2D}" type="slidenum">
              <a:rPr lang="en-US" smtClean="0"/>
              <a:t>‹#›</a:t>
            </a:fld>
            <a:endParaRPr lang="en-US"/>
          </a:p>
        </p:txBody>
      </p:sp>
    </p:spTree>
    <p:extLst>
      <p:ext uri="{BB962C8B-B14F-4D97-AF65-F5344CB8AC3E}">
        <p14:creationId xmlns:p14="http://schemas.microsoft.com/office/powerpoint/2010/main" val="23544712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671B7BC-94D3-A948-9422-9A4C2654E0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226ADE5-F4B0-F343-A721-C506576CF8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44D0E44-6009-CA42-9082-052DF02E6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FBDFB-5B4D-914F-9CB1-BCEB1BC20B12}" type="datetimeFigureOut">
              <a:rPr lang="en-US" smtClean="0"/>
              <a:t>8/30/2021</a:t>
            </a:fld>
            <a:endParaRPr lang="en-US"/>
          </a:p>
        </p:txBody>
      </p:sp>
      <p:sp>
        <p:nvSpPr>
          <p:cNvPr id="5" name="Footer Placeholder 4">
            <a:extLst>
              <a:ext uri="{FF2B5EF4-FFF2-40B4-BE49-F238E27FC236}">
                <a16:creationId xmlns:a16="http://schemas.microsoft.com/office/drawing/2014/main" xmlns="" id="{0053112F-CC05-A645-85B1-3263B1A9CA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4E8D0B14-01FA-394D-BE46-70EC1E0383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418C2-06F8-8947-AC19-547ABCC33E2D}" type="slidenum">
              <a:rPr lang="en-US" smtClean="0"/>
              <a:t>‹#›</a:t>
            </a:fld>
            <a:endParaRPr lang="en-US"/>
          </a:p>
        </p:txBody>
      </p:sp>
    </p:spTree>
    <p:extLst>
      <p:ext uri="{BB962C8B-B14F-4D97-AF65-F5344CB8AC3E}">
        <p14:creationId xmlns:p14="http://schemas.microsoft.com/office/powerpoint/2010/main" val="3272426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FBDFB-5B4D-914F-9CB1-BCEB1BC20B12}" type="datetimeFigureOut">
              <a:rPr lang="en-US" smtClean="0"/>
              <a:t>8/30/2021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418C2-06F8-8947-AC19-547ABCC33E2D}" type="slidenum">
              <a:rPr lang="en-US" smtClean="0"/>
              <a:t>‹#›</a:t>
            </a:fld>
            <a:endParaRPr lang="en-US"/>
          </a:p>
        </p:txBody>
      </p:sp>
    </p:spTree>
    <p:extLst>
      <p:ext uri="{BB962C8B-B14F-4D97-AF65-F5344CB8AC3E}">
        <p14:creationId xmlns:p14="http://schemas.microsoft.com/office/powerpoint/2010/main" val="38156433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p3"/><Relationship Id="rId1" Type="http://schemas.microsoft.com/office/2007/relationships/media" Target="../media/media1.mp3"/><Relationship Id="rId6" Type="http://schemas.microsoft.com/office/2007/relationships/hdphoto" Target="../media/hdphoto1.wdp"/><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35.xml"/><Relationship Id="rId18" Type="http://schemas.openxmlformats.org/officeDocument/2006/relationships/slide" Target="slide31.xml"/><Relationship Id="rId3" Type="http://schemas.openxmlformats.org/officeDocument/2006/relationships/slide" Target="slide9.xml"/><Relationship Id="rId7" Type="http://schemas.openxmlformats.org/officeDocument/2006/relationships/slide" Target="slide33.xml"/><Relationship Id="rId12" Type="http://schemas.openxmlformats.org/officeDocument/2006/relationships/slide" Target="slide29.xml"/><Relationship Id="rId17" Type="http://schemas.openxmlformats.org/officeDocument/2006/relationships/slide" Target="slide25.xml"/><Relationship Id="rId2" Type="http://schemas.openxmlformats.org/officeDocument/2006/relationships/slide" Target="slide3.xml"/><Relationship Id="rId16" Type="http://schemas.openxmlformats.org/officeDocument/2006/relationships/slide" Target="slide19.xml"/><Relationship Id="rId1" Type="http://schemas.openxmlformats.org/officeDocument/2006/relationships/slideLayout" Target="../slideLayouts/slideLayout14.xml"/><Relationship Id="rId6" Type="http://schemas.openxmlformats.org/officeDocument/2006/relationships/slide" Target="slide27.xml"/><Relationship Id="rId11" Type="http://schemas.openxmlformats.org/officeDocument/2006/relationships/slide" Target="slide23.xml"/><Relationship Id="rId5" Type="http://schemas.openxmlformats.org/officeDocument/2006/relationships/slide" Target="slide21.xml"/><Relationship Id="rId15" Type="http://schemas.openxmlformats.org/officeDocument/2006/relationships/slide" Target="slide13.xml"/><Relationship Id="rId10" Type="http://schemas.openxmlformats.org/officeDocument/2006/relationships/slide" Target="slide17.xml"/><Relationship Id="rId19" Type="http://schemas.openxmlformats.org/officeDocument/2006/relationships/slide" Target="slide37.xml"/><Relationship Id="rId4" Type="http://schemas.openxmlformats.org/officeDocument/2006/relationships/slide" Target="slide15.xml"/><Relationship Id="rId9" Type="http://schemas.openxmlformats.org/officeDocument/2006/relationships/slide" Target="slide11.xml"/><Relationship Id="rId14" Type="http://schemas.openxmlformats.org/officeDocument/2006/relationships/slide" Target="slide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F3F3F"/>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286352E-88DC-814A-83CF-7D30D72AEA6A}"/>
              </a:ext>
            </a:extLst>
          </p:cNvPr>
          <p:cNvSpPr/>
          <p:nvPr/>
        </p:nvSpPr>
        <p:spPr>
          <a:xfrm>
            <a:off x="587772" y="442913"/>
            <a:ext cx="11016455" cy="5939816"/>
          </a:xfrm>
          <a:prstGeom prst="rect">
            <a:avLst/>
          </a:prstGeom>
          <a:solidFill>
            <a:srgbClr val="3F3F3F"/>
          </a:solidFill>
          <a:ln w="381000" cmpd="thickThi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smtClean="0"/>
              <a:t>A Game Show </a:t>
            </a:r>
            <a:r>
              <a:rPr lang="en-US" i="1" dirty="0"/>
              <a:t>Quiz to Accompany the Case </a:t>
            </a:r>
            <a:r>
              <a:rPr lang="en-US" i="1" dirty="0" smtClean="0"/>
              <a:t>Study:</a:t>
            </a:r>
          </a:p>
          <a:p>
            <a:pPr algn="ctr"/>
            <a:r>
              <a:rPr lang="en-US" dirty="0" smtClean="0"/>
              <a:t>“Bear </a:t>
            </a:r>
            <a:r>
              <a:rPr lang="en-US" dirty="0"/>
              <a:t>Bile Farming: </a:t>
            </a:r>
            <a:r>
              <a:rPr lang="en-US" dirty="0" smtClean="0"/>
              <a:t>A </a:t>
            </a:r>
            <a:r>
              <a:rPr lang="en-US" dirty="0"/>
              <a:t>Debate over Traditional Medicine and Its Role in Conservation”</a:t>
            </a:r>
          </a:p>
          <a:p>
            <a:pPr algn="ctr"/>
            <a:r>
              <a:rPr lang="en-US" i="1" dirty="0"/>
              <a:t>by</a:t>
            </a:r>
          </a:p>
          <a:p>
            <a:pPr algn="ctr"/>
            <a:r>
              <a:rPr lang="en-US" dirty="0"/>
              <a:t>Tyler C. Leary, Whitney E. Smith, Tara T. Francis</a:t>
            </a:r>
          </a:p>
          <a:p>
            <a:pPr algn="ctr"/>
            <a:r>
              <a:rPr lang="en-US" dirty="0"/>
              <a:t>Center for Conservation Medicine</a:t>
            </a:r>
          </a:p>
          <a:p>
            <a:pPr algn="ctr"/>
            <a:r>
              <a:rPr lang="en-US" dirty="0"/>
              <a:t>Cummings School of Veterinary Medicine at Tufts University, North Grafton, MA</a:t>
            </a:r>
          </a:p>
        </p:txBody>
      </p:sp>
      <p:sp>
        <p:nvSpPr>
          <p:cNvPr id="2" name="Title 1">
            <a:extLst>
              <a:ext uri="{FF2B5EF4-FFF2-40B4-BE49-F238E27FC236}">
                <a16:creationId xmlns:a16="http://schemas.microsoft.com/office/drawing/2014/main" xmlns="" id="{D60267A0-04F0-AC48-94F7-DFA6F50B7581}"/>
              </a:ext>
            </a:extLst>
          </p:cNvPr>
          <p:cNvSpPr>
            <a:spLocks noGrp="1"/>
          </p:cNvSpPr>
          <p:nvPr>
            <p:ph type="ctrTitle"/>
          </p:nvPr>
        </p:nvSpPr>
        <p:spPr>
          <a:xfrm>
            <a:off x="1524000" y="647350"/>
            <a:ext cx="9144000" cy="1676750"/>
          </a:xfrm>
        </p:spPr>
        <p:txBody>
          <a:bodyPr>
            <a:normAutofit fontScale="90000"/>
          </a:bodyPr>
          <a:lstStyle/>
          <a:p>
            <a:r>
              <a:rPr lang="en-US" sz="9600" dirty="0" smtClean="0">
                <a:solidFill>
                  <a:schemeClr val="bg1"/>
                </a:solidFill>
                <a:effectLst>
                  <a:outerShdw blurRad="50800" dist="50800" dir="5400000" algn="ctr" rotWithShape="0">
                    <a:srgbClr val="000000">
                      <a:alpha val="0"/>
                    </a:srgbClr>
                  </a:outerShdw>
                  <a:reflection blurRad="1270000" stA="0" endPos="65000" dist="50800" dir="5400000" sy="-100000" algn="bl" rotWithShape="0"/>
                </a:effectLst>
                <a:latin typeface="Ayuthaya" pitchFamily="2" charset="-34"/>
                <a:ea typeface="Ayuthaya" pitchFamily="2" charset="-34"/>
                <a:cs typeface="Ayuthaya" pitchFamily="2" charset="-34"/>
              </a:rPr>
              <a:t>Just </a:t>
            </a:r>
            <a:r>
              <a:rPr lang="en-US" sz="9600" dirty="0" smtClean="0">
                <a:solidFill>
                  <a:schemeClr val="bg1"/>
                </a:solidFill>
                <a:effectLst>
                  <a:outerShdw blurRad="50800" dist="50800" dir="5400000" algn="ctr" rotWithShape="0">
                    <a:srgbClr val="000000">
                      <a:alpha val="0"/>
                    </a:srgbClr>
                  </a:outerShdw>
                  <a:reflection blurRad="1270000" stA="0" endPos="65000" dist="50800" dir="5400000" sy="-100000" algn="bl" rotWithShape="0"/>
                </a:effectLst>
                <a:latin typeface="Ayuthaya" pitchFamily="2" charset="-34"/>
                <a:ea typeface="Ayuthaya" pitchFamily="2" charset="-34"/>
                <a:cs typeface="Ayuthaya" pitchFamily="2" charset="-34"/>
              </a:rPr>
              <a:t>the Bear </a:t>
            </a:r>
            <a:r>
              <a:rPr lang="en-US" sz="9600" dirty="0" smtClean="0">
                <a:solidFill>
                  <a:schemeClr val="bg1"/>
                </a:solidFill>
                <a:effectLst>
                  <a:outerShdw blurRad="50800" dist="50800" dir="5400000" algn="ctr" rotWithShape="0">
                    <a:srgbClr val="000000">
                      <a:alpha val="0"/>
                    </a:srgbClr>
                  </a:outerShdw>
                  <a:reflection blurRad="1270000" stA="0" endPos="65000" dist="50800" dir="5400000" sy="-100000" algn="bl" rotWithShape="0"/>
                </a:effectLst>
                <a:latin typeface="Ayuthaya" pitchFamily="2" charset="-34"/>
                <a:ea typeface="Ayuthaya" pitchFamily="2" charset="-34"/>
                <a:cs typeface="Ayuthaya" pitchFamily="2" charset="-34"/>
              </a:rPr>
              <a:t>Facts</a:t>
            </a:r>
            <a:endParaRPr lang="en-US" sz="9600" dirty="0">
              <a:solidFill>
                <a:schemeClr val="bg1"/>
              </a:solidFill>
              <a:effectLst>
                <a:outerShdw blurRad="50800" dist="50800" dir="5400000" algn="ctr" rotWithShape="0">
                  <a:srgbClr val="000000">
                    <a:alpha val="0"/>
                  </a:srgbClr>
                </a:outerShdw>
                <a:reflection blurRad="1270000" stA="0" endPos="65000" dist="50800" dir="5400000" sy="-100000" algn="bl" rotWithShape="0"/>
              </a:effectLst>
              <a:latin typeface="Ayuthaya" pitchFamily="2" charset="-34"/>
              <a:ea typeface="Ayuthaya" pitchFamily="2" charset="-34"/>
              <a:cs typeface="Ayuthaya" pitchFamily="2" charset="-34"/>
            </a:endParaRPr>
          </a:p>
        </p:txBody>
      </p:sp>
      <p:pic>
        <p:nvPicPr>
          <p:cNvPr id="3" name="Jeopardy-theme-song.mp3" descr="Jeopardy-theme-song.mp3">
            <a:hlinkClick r:id="" action="ppaction://media"/>
            <a:extLst>
              <a:ext uri="{FF2B5EF4-FFF2-40B4-BE49-F238E27FC236}">
                <a16:creationId xmlns:a16="http://schemas.microsoft.com/office/drawing/2014/main" xmlns="" id="{CC3E321B-0149-AD40-B0D5-1E0E2F7C7C99}"/>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0831760" y="5688280"/>
            <a:ext cx="420769" cy="420769"/>
          </a:xfrm>
          <a:prstGeom prst="rect">
            <a:avLst/>
          </a:prstGeom>
        </p:spPr>
      </p:pic>
      <p:pic>
        <p:nvPicPr>
          <p:cNvPr id="13" name="Picture 12">
            <a:extLst>
              <a:ext uri="{FF2B5EF4-FFF2-40B4-BE49-F238E27FC236}">
                <a16:creationId xmlns:a16="http://schemas.microsoft.com/office/drawing/2014/main" xmlns="" id="{76EC7ADB-5D2E-994B-8CAD-DA222BF1603F}"/>
              </a:ext>
            </a:extLst>
          </p:cNvPr>
          <p:cNvPicPr>
            <a:picLocks noChangeAspect="1"/>
          </p:cNvPicPr>
          <p:nvPr/>
        </p:nvPicPr>
        <p:blipFill>
          <a:blip r:embed="rId5">
            <a:duotone>
              <a:prstClr val="black"/>
              <a:schemeClr val="accent4">
                <a:tint val="45000"/>
                <a:satMod val="400000"/>
              </a:schemeClr>
            </a:duotone>
            <a:extLst>
              <a:ext uri="{BEBA8EAE-BF5A-486C-A8C5-ECC9F3942E4B}">
                <a14:imgProps xmlns:a14="http://schemas.microsoft.com/office/drawing/2010/main">
                  <a14:imgLayer r:embed="rId6">
                    <a14:imgEffect>
                      <a14:saturation sat="400000"/>
                    </a14:imgEffect>
                  </a14:imgLayer>
                </a14:imgProps>
              </a:ext>
            </a:extLst>
          </a:blip>
          <a:stretch>
            <a:fillRect/>
          </a:stretch>
        </p:blipFill>
        <p:spPr>
          <a:xfrm>
            <a:off x="6747596" y="4758556"/>
            <a:ext cx="2622213" cy="1459829"/>
          </a:xfrm>
          <a:prstGeom prst="rect">
            <a:avLst/>
          </a:prstGeom>
          <a:noFill/>
        </p:spPr>
      </p:pic>
      <p:sp>
        <p:nvSpPr>
          <p:cNvPr id="6" name="Rectangle 10"/>
          <p:cNvSpPr>
            <a:spLocks noChangeArrowheads="1"/>
          </p:cNvSpPr>
          <p:nvPr/>
        </p:nvSpPr>
        <p:spPr bwMode="auto">
          <a:xfrm>
            <a:off x="400050" y="219075"/>
            <a:ext cx="113919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rgbClr val="7F7F7F"/>
                </a:solidFill>
                <a:latin typeface="Century Gothic" pitchFamily="34" charset="0"/>
                <a:ea typeface="MS PGothic" pitchFamily="34" charset="-128"/>
              </a:defRPr>
            </a:lvl1pPr>
            <a:lvl2pPr marL="742950" indent="-285750">
              <a:spcBef>
                <a:spcPct val="20000"/>
              </a:spcBef>
              <a:buFont typeface="Courier New" pitchFamily="49" charset="0"/>
              <a:buChar char="o"/>
              <a:defRPr sz="1600">
                <a:solidFill>
                  <a:srgbClr val="7F7F7F"/>
                </a:solidFill>
                <a:latin typeface="Century Gothic" pitchFamily="34" charset="0"/>
                <a:ea typeface="MS PGothic" pitchFamily="34" charset="-128"/>
              </a:defRPr>
            </a:lvl2pPr>
            <a:lvl3pPr marL="1143000" indent="-228600">
              <a:spcBef>
                <a:spcPct val="20000"/>
              </a:spcBef>
              <a:buFont typeface="Arial" charset="0"/>
              <a:buChar char="•"/>
              <a:defRPr sz="1600">
                <a:solidFill>
                  <a:srgbClr val="7F7F7F"/>
                </a:solidFill>
                <a:latin typeface="Century Gothic" pitchFamily="34" charset="0"/>
                <a:ea typeface="MS PGothic" pitchFamily="34" charset="-128"/>
              </a:defRPr>
            </a:lvl3pPr>
            <a:lvl4pPr marL="1600200" indent="-228600">
              <a:spcBef>
                <a:spcPct val="20000"/>
              </a:spcBef>
              <a:buFont typeface="Courier New" pitchFamily="49" charset="0"/>
              <a:buChar char="o"/>
              <a:defRPr sz="1600">
                <a:solidFill>
                  <a:srgbClr val="7F7F7F"/>
                </a:solidFill>
                <a:latin typeface="Century Gothic" pitchFamily="34" charset="0"/>
                <a:ea typeface="MS PGothic" pitchFamily="34" charset="-128"/>
              </a:defRPr>
            </a:lvl4pPr>
            <a:lvl5pPr marL="2057400" indent="-228600">
              <a:spcBef>
                <a:spcPct val="20000"/>
              </a:spcBef>
              <a:buFont typeface="Arial" charset="0"/>
              <a:buChar char="•"/>
              <a:defRPr sz="1600">
                <a:solidFill>
                  <a:srgbClr val="7F7F7F"/>
                </a:solidFill>
                <a:latin typeface="Century Gothic"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9pPr>
          </a:lstStyle>
          <a:p>
            <a:pPr algn="ctr">
              <a:spcBef>
                <a:spcPct val="0"/>
              </a:spcBef>
              <a:buFontTx/>
              <a:buNone/>
            </a:pPr>
            <a:r>
              <a:rPr lang="en-US" altLang="en-US" sz="1400" b="1" dirty="0">
                <a:solidFill>
                  <a:schemeClr val="tx1">
                    <a:lumMod val="50000"/>
                    <a:lumOff val="50000"/>
                  </a:schemeClr>
                </a:solidFill>
                <a:latin typeface="Calibri" pitchFamily="34" charset="0"/>
                <a:cs typeface="Calibri" pitchFamily="34" charset="0"/>
              </a:rPr>
              <a:t>NATIONAL CENTER FOR CASE STUDY TEACHING IN SCIENCE</a:t>
            </a:r>
            <a:endParaRPr lang="en-US" altLang="en-US" sz="1400" b="1" dirty="0">
              <a:solidFill>
                <a:schemeClr val="tx1">
                  <a:lumMod val="50000"/>
                  <a:lumOff val="50000"/>
                </a:schemeClr>
              </a:solidFill>
              <a:latin typeface="Palatino Linotype" pitchFamily="18" charset="0"/>
              <a:cs typeface="Calibri" pitchFamily="34" charset="0"/>
            </a:endParaRPr>
          </a:p>
        </p:txBody>
      </p:sp>
    </p:spTree>
    <p:extLst>
      <p:ext uri="{BB962C8B-B14F-4D97-AF65-F5344CB8AC3E}">
        <p14:creationId xmlns:p14="http://schemas.microsoft.com/office/powerpoint/2010/main" val="3586355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3320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EF63AF8-1F9D-1744-B526-4DA32596B847}"/>
              </a:ext>
            </a:extLst>
          </p:cNvPr>
          <p:cNvSpPr>
            <a:spLocks noGrp="1"/>
          </p:cNvSpPr>
          <p:nvPr>
            <p:ph type="title" idx="4294967295"/>
          </p:nvPr>
        </p:nvSpPr>
        <p:spPr>
          <a:xfrm>
            <a:off x="1678536" y="2166863"/>
            <a:ext cx="10515600" cy="3091693"/>
          </a:xfrm>
        </p:spPr>
        <p:txBody>
          <a:bodyPr/>
          <a:lstStyle/>
          <a:p>
            <a:pPr lvl="1" algn="l" rtl="0">
              <a:lnSpc>
                <a:spcPct val="90000"/>
              </a:lnSpc>
              <a:spcBef>
                <a:spcPts val="500"/>
              </a:spcBef>
            </a:pPr>
            <a:r>
              <a:rPr lang="en-US" sz="4400" kern="1200" dirty="0">
                <a:latin typeface="Calibri Light"/>
                <a:cs typeface="Calibri Light"/>
              </a:rPr>
              <a:t>1. </a:t>
            </a:r>
            <a:r>
              <a:rPr lang="en-US" sz="4400" kern="1200" dirty="0">
                <a:latin typeface="+mj-lt"/>
                <a:ea typeface="+mj-lt"/>
                <a:cs typeface="+mj-lt"/>
              </a:rPr>
              <a:t>Farmed bears being killed off </a:t>
            </a:r>
          </a:p>
          <a:p>
            <a:pPr lvl="1" algn="l">
              <a:lnSpc>
                <a:spcPct val="90000"/>
              </a:lnSpc>
              <a:spcBef>
                <a:spcPts val="500"/>
              </a:spcBef>
            </a:pPr>
            <a:r>
              <a:rPr lang="en-US" sz="4400" kern="1200" dirty="0">
                <a:latin typeface="+mj-lt"/>
                <a:ea typeface="+mj-lt"/>
                <a:cs typeface="+mj-lt"/>
              </a:rPr>
              <a:t>2. Increased demand for poaching</a:t>
            </a:r>
          </a:p>
          <a:p>
            <a:pPr marL="457200" lvl="1" algn="l">
              <a:lnSpc>
                <a:spcPct val="90000"/>
              </a:lnSpc>
              <a:spcBef>
                <a:spcPts val="500"/>
              </a:spcBef>
            </a:pPr>
            <a:endParaRPr lang="en-US" sz="4400" kern="1200" dirty="0">
              <a:latin typeface="+mj-lt"/>
              <a:ea typeface="+mj-lt"/>
              <a:cs typeface="+mj-lt"/>
            </a:endParaRPr>
          </a:p>
          <a:p>
            <a:endParaRPr lang="en-US" dirty="0">
              <a:cs typeface="Calibri Light"/>
            </a:endParaRPr>
          </a:p>
        </p:txBody>
      </p:sp>
    </p:spTree>
    <p:extLst>
      <p:ext uri="{BB962C8B-B14F-4D97-AF65-F5344CB8AC3E}">
        <p14:creationId xmlns:p14="http://schemas.microsoft.com/office/powerpoint/2010/main" val="1009037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AA8C45-9A9B-574D-8579-E9A4D24523F5}"/>
              </a:ext>
            </a:extLst>
          </p:cNvPr>
          <p:cNvSpPr>
            <a:spLocks noGrp="1"/>
          </p:cNvSpPr>
          <p:nvPr>
            <p:ph type="title"/>
          </p:nvPr>
        </p:nvSpPr>
        <p:spPr>
          <a:xfrm>
            <a:off x="838200" y="2272923"/>
            <a:ext cx="10515600" cy="1325563"/>
          </a:xfrm>
        </p:spPr>
        <p:txBody>
          <a:bodyPr>
            <a:normAutofit fontScale="90000"/>
          </a:bodyPr>
          <a:lstStyle/>
          <a:p>
            <a:pPr algn="ctr"/>
            <a:r>
              <a:rPr lang="en-US" dirty="0"/>
              <a:t>If you were told the overall prices of bear bile (wild and farmed) have declined over the past few years, what do you think would be the reason?</a:t>
            </a:r>
          </a:p>
        </p:txBody>
      </p:sp>
    </p:spTree>
    <p:extLst>
      <p:ext uri="{BB962C8B-B14F-4D97-AF65-F5344CB8AC3E}">
        <p14:creationId xmlns:p14="http://schemas.microsoft.com/office/powerpoint/2010/main" val="1625062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A7323-57B5-C546-9468-BB7ABEC68BD5}"/>
              </a:ext>
            </a:extLst>
          </p:cNvPr>
          <p:cNvSpPr>
            <a:spLocks noGrp="1"/>
          </p:cNvSpPr>
          <p:nvPr>
            <p:ph type="title" idx="4294967295"/>
          </p:nvPr>
        </p:nvSpPr>
        <p:spPr>
          <a:xfrm>
            <a:off x="1346023" y="2103847"/>
            <a:ext cx="9499953" cy="1829692"/>
          </a:xfrm>
        </p:spPr>
        <p:txBody>
          <a:bodyPr>
            <a:normAutofit fontScale="90000"/>
          </a:bodyPr>
          <a:lstStyle/>
          <a:p>
            <a:r>
              <a:rPr lang="en-US" dirty="0">
                <a:cs typeface="Calibri Light"/>
              </a:rPr>
              <a:t/>
            </a:r>
            <a:br>
              <a:rPr lang="en-US" dirty="0">
                <a:cs typeface="Calibri Light"/>
              </a:rPr>
            </a:br>
            <a:r>
              <a:rPr lang="en-US" dirty="0">
                <a:cs typeface="Calibri Light"/>
              </a:rPr>
              <a:t>1. Increased education about animal welfare</a:t>
            </a:r>
            <a:br>
              <a:rPr lang="en-US" dirty="0">
                <a:cs typeface="Calibri Light"/>
              </a:rPr>
            </a:br>
            <a:r>
              <a:rPr lang="en-US" dirty="0">
                <a:cs typeface="Calibri Light"/>
              </a:rPr>
              <a:t>2. Increased farming regulations</a:t>
            </a:r>
            <a:br>
              <a:rPr lang="en-US" dirty="0">
                <a:cs typeface="Calibri Light"/>
              </a:rPr>
            </a:br>
            <a:endParaRPr lang="en-US" dirty="0"/>
          </a:p>
        </p:txBody>
      </p:sp>
    </p:spTree>
    <p:extLst>
      <p:ext uri="{BB962C8B-B14F-4D97-AF65-F5344CB8AC3E}">
        <p14:creationId xmlns:p14="http://schemas.microsoft.com/office/powerpoint/2010/main" val="2462607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00252A-5685-BE40-9993-22764372CF17}"/>
              </a:ext>
            </a:extLst>
          </p:cNvPr>
          <p:cNvSpPr>
            <a:spLocks noGrp="1"/>
          </p:cNvSpPr>
          <p:nvPr>
            <p:ph type="title"/>
          </p:nvPr>
        </p:nvSpPr>
        <p:spPr>
          <a:xfrm>
            <a:off x="838200" y="2103437"/>
            <a:ext cx="10515600" cy="1325563"/>
          </a:xfrm>
        </p:spPr>
        <p:txBody>
          <a:bodyPr/>
          <a:lstStyle/>
          <a:p>
            <a:pPr algn="ctr"/>
            <a:r>
              <a:rPr lang="en-US" dirty="0"/>
              <a:t>Name three reasons sun bears are valuable to the environment (aka keystone species)</a:t>
            </a:r>
            <a:endParaRPr lang="en-US" dirty="0">
              <a:cs typeface="Calibri Light"/>
            </a:endParaRPr>
          </a:p>
        </p:txBody>
      </p:sp>
    </p:spTree>
    <p:extLst>
      <p:ext uri="{BB962C8B-B14F-4D97-AF65-F5344CB8AC3E}">
        <p14:creationId xmlns:p14="http://schemas.microsoft.com/office/powerpoint/2010/main" val="2315940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D7B297-BC71-5646-A29A-38BC97E00FC6}"/>
              </a:ext>
            </a:extLst>
          </p:cNvPr>
          <p:cNvSpPr>
            <a:spLocks noGrp="1"/>
          </p:cNvSpPr>
          <p:nvPr>
            <p:ph type="title" idx="4294967295"/>
          </p:nvPr>
        </p:nvSpPr>
        <p:spPr>
          <a:xfrm>
            <a:off x="2353561" y="1230925"/>
            <a:ext cx="7484878" cy="3745894"/>
          </a:xfrm>
        </p:spPr>
        <p:txBody>
          <a:bodyPr vert="horz" lIns="91440" tIns="45720" rIns="91440" bIns="45720" rtlCol="0" anchor="ctr">
            <a:noAutofit/>
          </a:bodyPr>
          <a:lstStyle/>
          <a:p>
            <a:pPr lvl="1">
              <a:spcBef>
                <a:spcPts val="500"/>
              </a:spcBef>
            </a:pPr>
            <a:r>
              <a:rPr lang="en-US" sz="3200" dirty="0">
                <a:latin typeface="+mj-lt"/>
                <a:ea typeface="+mj-lt"/>
                <a:cs typeface="+mj-lt"/>
              </a:rPr>
              <a:t>1. Seed dispensers</a:t>
            </a:r>
            <a:endParaRPr lang="en-US" sz="3200" dirty="0">
              <a:solidFill>
                <a:srgbClr val="000000"/>
              </a:solidFill>
              <a:latin typeface="+mj-lt"/>
              <a:ea typeface="+mj-lt"/>
              <a:cs typeface="Calibri Light"/>
            </a:endParaRPr>
          </a:p>
          <a:p>
            <a:pPr lvl="1">
              <a:spcBef>
                <a:spcPts val="500"/>
              </a:spcBef>
            </a:pPr>
            <a:r>
              <a:rPr lang="en-US" sz="3200" dirty="0">
                <a:latin typeface="+mj-lt"/>
                <a:ea typeface="+mj-lt"/>
                <a:cs typeface="+mj-lt"/>
              </a:rPr>
              <a:t>2. Control forest pests such as termites</a:t>
            </a:r>
          </a:p>
          <a:p>
            <a:pPr lvl="1">
              <a:spcBef>
                <a:spcPts val="500"/>
              </a:spcBef>
            </a:pPr>
            <a:r>
              <a:rPr lang="en-US" sz="3200" dirty="0">
                <a:latin typeface="+mj-lt"/>
                <a:ea typeface="+mj-lt"/>
                <a:cs typeface="+mj-lt"/>
              </a:rPr>
              <a:t>3. Engineer new tree cavities </a:t>
            </a:r>
            <a:br>
              <a:rPr lang="en-US" sz="3200" dirty="0">
                <a:latin typeface="+mj-lt"/>
                <a:ea typeface="+mj-lt"/>
                <a:cs typeface="+mj-lt"/>
              </a:rPr>
            </a:br>
            <a:r>
              <a:rPr lang="en-US" sz="3200" dirty="0">
                <a:latin typeface="+mj-lt"/>
                <a:ea typeface="+mj-lt"/>
                <a:cs typeface="+mj-lt"/>
              </a:rPr>
              <a:t>4. Help drive the nutrient cycle</a:t>
            </a:r>
          </a:p>
          <a:p>
            <a:endParaRPr lang="en-US" sz="3200" dirty="0">
              <a:cs typeface="Calibri Light"/>
            </a:endParaRPr>
          </a:p>
        </p:txBody>
      </p:sp>
    </p:spTree>
    <p:extLst>
      <p:ext uri="{BB962C8B-B14F-4D97-AF65-F5344CB8AC3E}">
        <p14:creationId xmlns:p14="http://schemas.microsoft.com/office/powerpoint/2010/main" val="4272435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64A4225-3BDE-4D4E-914A-F4A394ADE394}"/>
              </a:ext>
            </a:extLst>
          </p:cNvPr>
          <p:cNvSpPr txBox="1"/>
          <p:nvPr/>
        </p:nvSpPr>
        <p:spPr>
          <a:xfrm>
            <a:off x="707571" y="2268905"/>
            <a:ext cx="10515600" cy="1446550"/>
          </a:xfrm>
          <a:prstGeom prst="rect">
            <a:avLst/>
          </a:prstGeom>
          <a:noFill/>
        </p:spPr>
        <p:txBody>
          <a:bodyPr wrap="square" rtlCol="0">
            <a:spAutoFit/>
          </a:bodyPr>
          <a:lstStyle/>
          <a:p>
            <a:pPr algn="ctr"/>
            <a:r>
              <a:rPr lang="en-US" sz="4400" dirty="0">
                <a:latin typeface="+mj-lt"/>
              </a:rPr>
              <a:t>Name four stakeholders involved in the bear bile trade.</a:t>
            </a:r>
          </a:p>
        </p:txBody>
      </p:sp>
    </p:spTree>
    <p:extLst>
      <p:ext uri="{BB962C8B-B14F-4D97-AF65-F5344CB8AC3E}">
        <p14:creationId xmlns:p14="http://schemas.microsoft.com/office/powerpoint/2010/main" val="410249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4D9176-A62C-8C41-9925-62586ACC0216}"/>
              </a:ext>
            </a:extLst>
          </p:cNvPr>
          <p:cNvSpPr>
            <a:spLocks noGrp="1"/>
          </p:cNvSpPr>
          <p:nvPr>
            <p:ph type="title" idx="4294967295"/>
          </p:nvPr>
        </p:nvSpPr>
        <p:spPr>
          <a:xfrm>
            <a:off x="1244088" y="1028258"/>
            <a:ext cx="9703823" cy="4242501"/>
          </a:xfrm>
        </p:spPr>
        <p:txBody>
          <a:bodyPr>
            <a:normAutofit fontScale="90000"/>
          </a:bodyPr>
          <a:lstStyle/>
          <a:p>
            <a:r>
              <a:rPr lang="en-US"/>
              <a:t>1. Owners of bear farms</a:t>
            </a:r>
            <a:br>
              <a:rPr lang="en-US"/>
            </a:br>
            <a:r>
              <a:rPr lang="en-US"/>
              <a:t>2. Employees of bear farms</a:t>
            </a:r>
            <a:br>
              <a:rPr lang="en-US"/>
            </a:br>
            <a:r>
              <a:rPr lang="en-US"/>
              <a:t>3. Consumers of bear bile</a:t>
            </a:r>
            <a:br>
              <a:rPr lang="en-US"/>
            </a:br>
            <a:r>
              <a:rPr lang="en-US"/>
              <a:t>4. Animal protection groups</a:t>
            </a:r>
            <a:br>
              <a:rPr lang="en-US"/>
            </a:br>
            <a:r>
              <a:rPr lang="en-US"/>
              <a:t>5. Government agencies</a:t>
            </a:r>
            <a:br>
              <a:rPr lang="en-US"/>
            </a:br>
            <a:r>
              <a:rPr lang="en-US"/>
              <a:t>6. Bear rehabilitation centers</a:t>
            </a:r>
            <a:br>
              <a:rPr lang="en-US"/>
            </a:br>
            <a:r>
              <a:rPr lang="en-US"/>
              <a:t>7. Practitioner of traditional Chinese medicine</a:t>
            </a:r>
          </a:p>
        </p:txBody>
      </p:sp>
    </p:spTree>
    <p:extLst>
      <p:ext uri="{BB962C8B-B14F-4D97-AF65-F5344CB8AC3E}">
        <p14:creationId xmlns:p14="http://schemas.microsoft.com/office/powerpoint/2010/main" val="1195954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E3CDC6AC-F252-CA4F-BC3C-84F9B9655CB4}"/>
              </a:ext>
            </a:extLst>
          </p:cNvPr>
          <p:cNvSpPr txBox="1"/>
          <p:nvPr/>
        </p:nvSpPr>
        <p:spPr>
          <a:xfrm>
            <a:off x="760053" y="2278230"/>
            <a:ext cx="10671893" cy="1446550"/>
          </a:xfrm>
          <a:prstGeom prst="rect">
            <a:avLst/>
          </a:prstGeom>
          <a:noFill/>
        </p:spPr>
        <p:txBody>
          <a:bodyPr wrap="square" rtlCol="0">
            <a:spAutoFit/>
          </a:bodyPr>
          <a:lstStyle/>
          <a:p>
            <a:pPr algn="ctr"/>
            <a:r>
              <a:rPr lang="en-US" sz="4400" dirty="0">
                <a:latin typeface="+mj-lt"/>
              </a:rPr>
              <a:t>List two stakeholders that may come into conflict and why.</a:t>
            </a:r>
          </a:p>
        </p:txBody>
      </p:sp>
    </p:spTree>
    <p:extLst>
      <p:ext uri="{BB962C8B-B14F-4D97-AF65-F5344CB8AC3E}">
        <p14:creationId xmlns:p14="http://schemas.microsoft.com/office/powerpoint/2010/main" val="2103835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EF89E2E-0084-4D4C-A04D-658BC926C6B9}"/>
              </a:ext>
            </a:extLst>
          </p:cNvPr>
          <p:cNvSpPr txBox="1"/>
          <p:nvPr/>
        </p:nvSpPr>
        <p:spPr>
          <a:xfrm>
            <a:off x="1653879" y="1373485"/>
            <a:ext cx="8884242" cy="3539430"/>
          </a:xfrm>
          <a:prstGeom prst="rect">
            <a:avLst/>
          </a:prstGeom>
          <a:noFill/>
        </p:spPr>
        <p:txBody>
          <a:bodyPr wrap="square" rtlCol="0">
            <a:spAutoFit/>
          </a:bodyPr>
          <a:lstStyle/>
          <a:p>
            <a:pPr marL="285750" indent="-285750">
              <a:buFont typeface="Arial" panose="020B0604020202020204" pitchFamily="34" charset="0"/>
              <a:buChar char="•"/>
            </a:pPr>
            <a:r>
              <a:rPr lang="en-US" sz="3200" b="1" dirty="0">
                <a:latin typeface="+mj-lt"/>
              </a:rPr>
              <a:t>Pro bear bile farming</a:t>
            </a:r>
          </a:p>
          <a:p>
            <a:pPr marL="742950" lvl="1" indent="-285750">
              <a:buFont typeface="Arial" panose="020B0604020202020204" pitchFamily="34" charset="0"/>
              <a:buChar char="•"/>
            </a:pPr>
            <a:r>
              <a:rPr lang="en-US" sz="3200" dirty="0">
                <a:latin typeface="+mj-lt"/>
              </a:rPr>
              <a:t>Owners and employees of bear farms</a:t>
            </a:r>
          </a:p>
          <a:p>
            <a:pPr marL="742950" lvl="1" indent="-285750">
              <a:buFont typeface="Arial" panose="020B0604020202020204" pitchFamily="34" charset="0"/>
              <a:buChar char="•"/>
            </a:pPr>
            <a:r>
              <a:rPr lang="en-US" sz="3200" dirty="0">
                <a:latin typeface="+mj-lt"/>
              </a:rPr>
              <a:t>Consumers of bear bile</a:t>
            </a:r>
          </a:p>
          <a:p>
            <a:pPr marL="742950" lvl="1" indent="-285750">
              <a:buFont typeface="Arial" panose="020B0604020202020204" pitchFamily="34" charset="0"/>
              <a:buChar char="•"/>
            </a:pPr>
            <a:r>
              <a:rPr lang="en-US" sz="3200" dirty="0">
                <a:latin typeface="+mj-lt"/>
              </a:rPr>
              <a:t>Practitioners of traditional Chinese medicine</a:t>
            </a:r>
          </a:p>
          <a:p>
            <a:pPr marL="285750" indent="-285750">
              <a:buFont typeface="Arial" panose="020B0604020202020204" pitchFamily="34" charset="0"/>
              <a:buChar char="•"/>
            </a:pPr>
            <a:r>
              <a:rPr lang="en-US" sz="3200" b="1" dirty="0">
                <a:latin typeface="+mj-lt"/>
              </a:rPr>
              <a:t>Against bear bile farming</a:t>
            </a:r>
          </a:p>
          <a:p>
            <a:pPr marL="742950" lvl="1" indent="-285750">
              <a:buFont typeface="Arial" panose="020B0604020202020204" pitchFamily="34" charset="0"/>
              <a:buChar char="•"/>
            </a:pPr>
            <a:r>
              <a:rPr lang="en-US" sz="3200" dirty="0">
                <a:latin typeface="+mj-lt"/>
              </a:rPr>
              <a:t>Animal protection groups</a:t>
            </a:r>
          </a:p>
          <a:p>
            <a:pPr marL="742950" lvl="1" indent="-285750">
              <a:buFont typeface="Arial" panose="020B0604020202020204" pitchFamily="34" charset="0"/>
              <a:buChar char="•"/>
            </a:pPr>
            <a:r>
              <a:rPr lang="en-US" sz="3200" dirty="0">
                <a:latin typeface="+mj-lt"/>
              </a:rPr>
              <a:t>Bear rehabilitation centers</a:t>
            </a:r>
          </a:p>
        </p:txBody>
      </p:sp>
    </p:spTree>
    <p:extLst>
      <p:ext uri="{BB962C8B-B14F-4D97-AF65-F5344CB8AC3E}">
        <p14:creationId xmlns:p14="http://schemas.microsoft.com/office/powerpoint/2010/main" val="136177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F595A687-4C97-164C-8DAE-35412C593DF9}"/>
              </a:ext>
            </a:extLst>
          </p:cNvPr>
          <p:cNvSpPr txBox="1"/>
          <p:nvPr/>
        </p:nvSpPr>
        <p:spPr>
          <a:xfrm>
            <a:off x="517358" y="1766717"/>
            <a:ext cx="11157284"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000" dirty="0">
                <a:latin typeface="Calibri Light"/>
                <a:cs typeface="Calibri Light"/>
              </a:rPr>
              <a:t>If bear farms were to shut down, the remaining bears would require alternate housing. What are the potential impacts of  opening bear rehabilitation centers in communities?</a:t>
            </a:r>
            <a:endParaRPr lang="en-US" sz="2000" dirty="0"/>
          </a:p>
        </p:txBody>
      </p:sp>
    </p:spTree>
    <p:extLst>
      <p:ext uri="{BB962C8B-B14F-4D97-AF65-F5344CB8AC3E}">
        <p14:creationId xmlns:p14="http://schemas.microsoft.com/office/powerpoint/2010/main" val="367018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xmlns="" id="{FE4E2FF4-5610-B54B-9DD9-D3B208B5070C}"/>
              </a:ext>
            </a:extLst>
          </p:cNvPr>
          <p:cNvGraphicFramePr>
            <a:graphicFrameLocks noGrp="1"/>
          </p:cNvGraphicFramePr>
          <p:nvPr>
            <p:extLst>
              <p:ext uri="{D42A27DB-BD31-4B8C-83A1-F6EECF244321}">
                <p14:modId xmlns:p14="http://schemas.microsoft.com/office/powerpoint/2010/main" val="2312249329"/>
              </p:ext>
            </p:extLst>
          </p:nvPr>
        </p:nvGraphicFramePr>
        <p:xfrm>
          <a:off x="0" y="0"/>
          <a:ext cx="12192001" cy="6858002"/>
        </p:xfrm>
        <a:graphic>
          <a:graphicData uri="http://schemas.openxmlformats.org/drawingml/2006/table">
            <a:tbl>
              <a:tblPr/>
              <a:tblGrid>
                <a:gridCol w="2030350">
                  <a:extLst>
                    <a:ext uri="{9D8B030D-6E8A-4147-A177-3AD203B41FA5}">
                      <a16:colId xmlns:a16="http://schemas.microsoft.com/office/drawing/2014/main" xmlns="" val="2553440881"/>
                    </a:ext>
                  </a:extLst>
                </a:gridCol>
                <a:gridCol w="2030350">
                  <a:extLst>
                    <a:ext uri="{9D8B030D-6E8A-4147-A177-3AD203B41FA5}">
                      <a16:colId xmlns:a16="http://schemas.microsoft.com/office/drawing/2014/main" xmlns="" val="3778947890"/>
                    </a:ext>
                  </a:extLst>
                </a:gridCol>
                <a:gridCol w="2079869">
                  <a:extLst>
                    <a:ext uri="{9D8B030D-6E8A-4147-A177-3AD203B41FA5}">
                      <a16:colId xmlns:a16="http://schemas.microsoft.com/office/drawing/2014/main" xmlns="" val="4176706166"/>
                    </a:ext>
                  </a:extLst>
                </a:gridCol>
                <a:gridCol w="1990732">
                  <a:extLst>
                    <a:ext uri="{9D8B030D-6E8A-4147-A177-3AD203B41FA5}">
                      <a16:colId xmlns:a16="http://schemas.microsoft.com/office/drawing/2014/main" xmlns="" val="282735069"/>
                    </a:ext>
                  </a:extLst>
                </a:gridCol>
                <a:gridCol w="2030350">
                  <a:extLst>
                    <a:ext uri="{9D8B030D-6E8A-4147-A177-3AD203B41FA5}">
                      <a16:colId xmlns:a16="http://schemas.microsoft.com/office/drawing/2014/main" xmlns="" val="2296124681"/>
                    </a:ext>
                  </a:extLst>
                </a:gridCol>
                <a:gridCol w="2030350">
                  <a:extLst>
                    <a:ext uri="{9D8B030D-6E8A-4147-A177-3AD203B41FA5}">
                      <a16:colId xmlns:a16="http://schemas.microsoft.com/office/drawing/2014/main" xmlns="" val="296790353"/>
                    </a:ext>
                  </a:extLst>
                </a:gridCol>
              </a:tblGrid>
              <a:tr h="1714501">
                <a:tc>
                  <a:txBody>
                    <a:bodyPr/>
                    <a:lstStyle/>
                    <a:p>
                      <a:pPr algn="ctr" fontAlgn="base"/>
                      <a:r>
                        <a:rPr lang="en-US" sz="2800" b="1" i="0">
                          <a:solidFill>
                            <a:srgbClr val="FFFFFF"/>
                          </a:solidFill>
                          <a:effectLst/>
                          <a:latin typeface="Calibri" panose="020F0502020204030204" pitchFamily="34" charset="0"/>
                        </a:rPr>
                        <a:t>Historical​</a:t>
                      </a:r>
                      <a:endParaRPr lang="en-US" sz="1600" b="1" i="0">
                        <a:solidFill>
                          <a:srgbClr val="FFFFF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099" cap="flat" cmpd="sng" algn="ctr">
                      <a:solidFill>
                        <a:srgbClr val="FFFFFF"/>
                      </a:solidFill>
                      <a:prstDash val="solid"/>
                      <a:round/>
                      <a:headEnd type="none" w="med" len="med"/>
                      <a:tailEnd type="none" w="med" len="med"/>
                    </a:lnB>
                    <a:solidFill>
                      <a:srgbClr val="3F3F3F"/>
                    </a:solidFill>
                  </a:tcPr>
                </a:tc>
                <a:tc>
                  <a:txBody>
                    <a:bodyPr/>
                    <a:lstStyle/>
                    <a:p>
                      <a:pPr algn="ctr" fontAlgn="base"/>
                      <a:r>
                        <a:rPr lang="en-US" sz="2800" b="1" i="0">
                          <a:solidFill>
                            <a:srgbClr val="FFFFFF"/>
                          </a:solidFill>
                          <a:effectLst/>
                          <a:latin typeface="Calibri" panose="020F0502020204030204" pitchFamily="34" charset="0"/>
                        </a:rPr>
                        <a:t>Economic​</a:t>
                      </a:r>
                      <a:endParaRPr lang="en-US" sz="1600" b="1" i="0">
                        <a:solidFill>
                          <a:srgbClr val="FFFFF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099" cap="flat" cmpd="sng" algn="ctr">
                      <a:solidFill>
                        <a:srgbClr val="FFFFFF"/>
                      </a:solidFill>
                      <a:prstDash val="solid"/>
                      <a:round/>
                      <a:headEnd type="none" w="med" len="med"/>
                      <a:tailEnd type="none" w="med" len="med"/>
                    </a:lnB>
                    <a:solidFill>
                      <a:srgbClr val="3F3F3F"/>
                    </a:solidFill>
                  </a:tcPr>
                </a:tc>
                <a:tc>
                  <a:txBody>
                    <a:bodyPr/>
                    <a:lstStyle/>
                    <a:p>
                      <a:pPr algn="ctr" fontAlgn="base"/>
                      <a:r>
                        <a:rPr lang="en-US" sz="2800" b="1" i="0">
                          <a:solidFill>
                            <a:srgbClr val="FFFFFF"/>
                          </a:solidFill>
                          <a:effectLst/>
                          <a:latin typeface="Calibri" panose="020F0502020204030204" pitchFamily="34" charset="0"/>
                        </a:rPr>
                        <a:t>Stakeholders​</a:t>
                      </a:r>
                      <a:endParaRPr lang="en-US" sz="1600" b="1" i="0">
                        <a:solidFill>
                          <a:srgbClr val="FFFFF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099" cap="flat" cmpd="sng" algn="ctr">
                      <a:solidFill>
                        <a:srgbClr val="FFFFFF"/>
                      </a:solidFill>
                      <a:prstDash val="solid"/>
                      <a:round/>
                      <a:headEnd type="none" w="med" len="med"/>
                      <a:tailEnd type="none" w="med" len="med"/>
                    </a:lnB>
                    <a:solidFill>
                      <a:srgbClr val="3F3F3F"/>
                    </a:solidFill>
                  </a:tcPr>
                </a:tc>
                <a:tc>
                  <a:txBody>
                    <a:bodyPr/>
                    <a:lstStyle/>
                    <a:p>
                      <a:pPr algn="ctr" fontAlgn="base"/>
                      <a:r>
                        <a:rPr lang="en-US" sz="2800" b="1" i="0">
                          <a:solidFill>
                            <a:srgbClr val="FFFFFF"/>
                          </a:solidFill>
                          <a:effectLst/>
                          <a:latin typeface="Calibri" panose="020F0502020204030204" pitchFamily="34" charset="0"/>
                        </a:rPr>
                        <a:t>Social​</a:t>
                      </a:r>
                      <a:endParaRPr lang="en-US" sz="1600" b="1" i="0">
                        <a:solidFill>
                          <a:srgbClr val="FFFFFF"/>
                        </a:solidFill>
                        <a:effectLst/>
                      </a:endParaRPr>
                    </a:p>
                    <a:p>
                      <a:pPr algn="ctr" fontAlgn="base"/>
                      <a:r>
                        <a:rPr lang="en-US" sz="2800" b="1" i="0">
                          <a:solidFill>
                            <a:srgbClr val="FFFFFF"/>
                          </a:solidFill>
                          <a:effectLst/>
                          <a:latin typeface="Calibri" panose="020F0502020204030204" pitchFamily="34" charset="0"/>
                        </a:rPr>
                        <a:t>&amp; Cultural​</a:t>
                      </a:r>
                      <a:endParaRPr lang="en-US" sz="1600" b="1" i="0">
                        <a:solidFill>
                          <a:srgbClr val="FFFFF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099" cap="flat" cmpd="sng" algn="ctr">
                      <a:solidFill>
                        <a:srgbClr val="FFFFFF"/>
                      </a:solidFill>
                      <a:prstDash val="solid"/>
                      <a:round/>
                      <a:headEnd type="none" w="med" len="med"/>
                      <a:tailEnd type="none" w="med" len="med"/>
                    </a:lnB>
                    <a:solidFill>
                      <a:srgbClr val="3F3F3F"/>
                    </a:solidFill>
                  </a:tcPr>
                </a:tc>
                <a:tc>
                  <a:txBody>
                    <a:bodyPr/>
                    <a:lstStyle/>
                    <a:p>
                      <a:pPr algn="ctr" fontAlgn="base"/>
                      <a:r>
                        <a:rPr lang="en-US" sz="2800" b="1" i="0">
                          <a:solidFill>
                            <a:srgbClr val="FFFFFF"/>
                          </a:solidFill>
                          <a:effectLst/>
                          <a:latin typeface="Calibri" panose="020F0502020204030204" pitchFamily="34" charset="0"/>
                        </a:rPr>
                        <a:t>Gender​</a:t>
                      </a:r>
                      <a:endParaRPr lang="en-US" sz="1600" b="1" i="0">
                        <a:solidFill>
                          <a:srgbClr val="FFFFF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099" cap="flat" cmpd="sng" algn="ctr">
                      <a:solidFill>
                        <a:srgbClr val="FFFFFF"/>
                      </a:solidFill>
                      <a:prstDash val="solid"/>
                      <a:round/>
                      <a:headEnd type="none" w="med" len="med"/>
                      <a:tailEnd type="none" w="med" len="med"/>
                    </a:lnB>
                    <a:solidFill>
                      <a:srgbClr val="3F3F3F"/>
                    </a:solidFill>
                  </a:tcPr>
                </a:tc>
                <a:tc>
                  <a:txBody>
                    <a:bodyPr/>
                    <a:lstStyle/>
                    <a:p>
                      <a:pPr algn="ctr" fontAlgn="base"/>
                      <a:r>
                        <a:rPr lang="en-US" sz="2800" b="1" i="0">
                          <a:solidFill>
                            <a:srgbClr val="FFFFFF"/>
                          </a:solidFill>
                          <a:effectLst/>
                          <a:latin typeface="Calibri" panose="020F0502020204030204" pitchFamily="34" charset="0"/>
                        </a:rPr>
                        <a:t>Ethics &amp; Values​</a:t>
                      </a:r>
                      <a:endParaRPr lang="en-US" sz="1600" b="1" i="0">
                        <a:solidFill>
                          <a:srgbClr val="FFFFF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28099" cap="flat" cmpd="sng" algn="ctr">
                      <a:solidFill>
                        <a:srgbClr val="FFFFFF"/>
                      </a:solidFill>
                      <a:prstDash val="solid"/>
                      <a:round/>
                      <a:headEnd type="none" w="med" len="med"/>
                      <a:tailEnd type="none" w="med" len="med"/>
                    </a:lnB>
                    <a:solidFill>
                      <a:srgbClr val="3F3F3F"/>
                    </a:solidFill>
                  </a:tcPr>
                </a:tc>
                <a:extLst>
                  <a:ext uri="{0D108BD9-81ED-4DB2-BD59-A6C34878D82A}">
                    <a16:rowId xmlns:a16="http://schemas.microsoft.com/office/drawing/2014/main" xmlns="" val="255408344"/>
                  </a:ext>
                </a:extLst>
              </a:tr>
              <a:tr h="1714499">
                <a:tc>
                  <a:txBody>
                    <a:bodyPr/>
                    <a:lstStyle/>
                    <a:p>
                      <a:pPr algn="ctr" fontAlgn="base"/>
                      <a:r>
                        <a:rPr lang="en-US" sz="4000" b="0" i="0">
                          <a:solidFill>
                            <a:srgbClr val="3F3F3F"/>
                          </a:solidFill>
                          <a:effectLst/>
                          <a:hlinkClick r:id="rId2" action="ppaction://hlinksldjump">
                            <a:extLst>
                              <a:ext uri="{A12FA001-AC4F-418D-AE19-62706E023703}">
                                <ahyp:hlinkClr xmlns:ahyp="http://schemas.microsoft.com/office/drawing/2018/hyperlinkcolor" xmlns="" val="tx"/>
                              </a:ext>
                            </a:extLst>
                          </a:hlinkClick>
                        </a:rPr>
                        <a:t>$200</a:t>
                      </a:r>
                      <a:endParaRPr lang="en-US" sz="40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099"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3" action="ppaction://hlinksldjump">
                            <a:extLst>
                              <a:ext uri="{A12FA001-AC4F-418D-AE19-62706E023703}">
                                <ahyp:hlinkClr xmlns:ahyp="http://schemas.microsoft.com/office/drawing/2018/hyperlinkcolor" xmlns="" val="tx"/>
                              </a:ext>
                            </a:extLst>
                          </a:hlinkClick>
                        </a:rPr>
                        <a:t>$200​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099"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4" action="ppaction://hlinksldjump">
                            <a:extLst>
                              <a:ext uri="{A12FA001-AC4F-418D-AE19-62706E023703}">
                                <ahyp:hlinkClr xmlns:ahyp="http://schemas.microsoft.com/office/drawing/2018/hyperlinkcolor" xmlns="" val="tx"/>
                              </a:ext>
                            </a:extLst>
                          </a:hlinkClick>
                        </a:rPr>
                        <a:t>$200​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099"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5" action="ppaction://hlinksldjump">
                            <a:extLst>
                              <a:ext uri="{A12FA001-AC4F-418D-AE19-62706E023703}">
                                <ahyp:hlinkClr xmlns:ahyp="http://schemas.microsoft.com/office/drawing/2018/hyperlinkcolor" xmlns="" val="tx"/>
                              </a:ext>
                            </a:extLst>
                          </a:hlinkClick>
                        </a:rPr>
                        <a:t>$200​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099"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6" action="ppaction://hlinksldjump">
                            <a:extLst>
                              <a:ext uri="{A12FA001-AC4F-418D-AE19-62706E023703}">
                                <ahyp:hlinkClr xmlns:ahyp="http://schemas.microsoft.com/office/drawing/2018/hyperlinkcolor" xmlns="" val="tx"/>
                              </a:ext>
                            </a:extLst>
                          </a:hlinkClick>
                        </a:rPr>
                        <a:t>$200​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099"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7" action="ppaction://hlinksldjump">
                            <a:extLst>
                              <a:ext uri="{A12FA001-AC4F-418D-AE19-62706E023703}">
                                <ahyp:hlinkClr xmlns:ahyp="http://schemas.microsoft.com/office/drawing/2018/hyperlinkcolor" xmlns="" val="tx"/>
                              </a:ext>
                            </a:extLst>
                          </a:hlinkClick>
                        </a:rPr>
                        <a:t>$200​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28099"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63610418"/>
                  </a:ext>
                </a:extLst>
              </a:tr>
              <a:tr h="1714501">
                <a:tc>
                  <a:txBody>
                    <a:bodyPr/>
                    <a:lstStyle/>
                    <a:p>
                      <a:pPr algn="ctr" fontAlgn="base"/>
                      <a:r>
                        <a:rPr lang="en-US" sz="4000" b="0" i="0">
                          <a:solidFill>
                            <a:srgbClr val="3F3F3F"/>
                          </a:solidFill>
                          <a:effectLst/>
                          <a:latin typeface="Calibri" panose="020F0502020204030204" pitchFamily="34" charset="0"/>
                          <a:hlinkClick r:id="rId8" action="ppaction://hlinksldjump">
                            <a:extLst>
                              <a:ext uri="{A12FA001-AC4F-418D-AE19-62706E023703}">
                                <ahyp:hlinkClr xmlns:ahyp="http://schemas.microsoft.com/office/drawing/2018/hyperlinkcolor" xmlns="" val="tx"/>
                              </a:ext>
                            </a:extLst>
                          </a:hlinkClick>
                        </a:rPr>
                        <a:t>$400​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base"/>
                      <a:r>
                        <a:rPr lang="en-US" sz="4000" b="0" i="0">
                          <a:solidFill>
                            <a:srgbClr val="3F3F3F"/>
                          </a:solidFill>
                          <a:effectLst/>
                          <a:latin typeface="Calibri" panose="020F0502020204030204" pitchFamily="34" charset="0"/>
                          <a:hlinkClick r:id="rId9" action="ppaction://hlinksldjump">
                            <a:extLst>
                              <a:ext uri="{A12FA001-AC4F-418D-AE19-62706E023703}">
                                <ahyp:hlinkClr xmlns:ahyp="http://schemas.microsoft.com/office/drawing/2018/hyperlinkcolor" xmlns="" val="tx"/>
                              </a:ext>
                            </a:extLst>
                          </a:hlinkClick>
                        </a:rPr>
                        <a:t>$400​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base"/>
                      <a:r>
                        <a:rPr lang="en-US" sz="4000" b="0" i="0">
                          <a:solidFill>
                            <a:srgbClr val="3F3F3F"/>
                          </a:solidFill>
                          <a:effectLst/>
                          <a:latin typeface="Calibri" panose="020F0502020204030204" pitchFamily="34" charset="0"/>
                          <a:hlinkClick r:id="rId10" action="ppaction://hlinksldjump">
                            <a:extLst>
                              <a:ext uri="{A12FA001-AC4F-418D-AE19-62706E023703}">
                                <ahyp:hlinkClr xmlns:ahyp="http://schemas.microsoft.com/office/drawing/2018/hyperlinkcolor" xmlns="" val="tx"/>
                              </a:ext>
                            </a:extLst>
                          </a:hlinkClick>
                        </a:rPr>
                        <a:t>$400​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base"/>
                      <a:r>
                        <a:rPr lang="en-US" sz="4000" b="0" i="0">
                          <a:solidFill>
                            <a:srgbClr val="3F3F3F"/>
                          </a:solidFill>
                          <a:effectLst/>
                          <a:latin typeface="Calibri" panose="020F0502020204030204" pitchFamily="34" charset="0"/>
                          <a:hlinkClick r:id="rId11" action="ppaction://hlinksldjump">
                            <a:extLst>
                              <a:ext uri="{A12FA001-AC4F-418D-AE19-62706E023703}">
                                <ahyp:hlinkClr xmlns:ahyp="http://schemas.microsoft.com/office/drawing/2018/hyperlinkcolor" xmlns="" val="tx"/>
                              </a:ext>
                            </a:extLst>
                          </a:hlinkClick>
                        </a:rPr>
                        <a:t>$400​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base"/>
                      <a:r>
                        <a:rPr lang="en-US" sz="4000" b="0" i="0">
                          <a:solidFill>
                            <a:srgbClr val="3F3F3F"/>
                          </a:solidFill>
                          <a:effectLst/>
                          <a:latin typeface="Calibri" panose="020F0502020204030204" pitchFamily="34" charset="0"/>
                          <a:hlinkClick r:id="rId12" action="ppaction://hlinksldjump">
                            <a:extLst>
                              <a:ext uri="{A12FA001-AC4F-418D-AE19-62706E023703}">
                                <ahyp:hlinkClr xmlns:ahyp="http://schemas.microsoft.com/office/drawing/2018/hyperlinkcolor" xmlns="" val="tx"/>
                              </a:ext>
                            </a:extLst>
                          </a:hlinkClick>
                        </a:rPr>
                        <a:t>$400​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95000"/>
                      </a:schemeClr>
                    </a:solidFill>
                  </a:tcPr>
                </a:tc>
                <a:tc>
                  <a:txBody>
                    <a:bodyPr/>
                    <a:lstStyle/>
                    <a:p>
                      <a:pPr algn="ctr" fontAlgn="base"/>
                      <a:r>
                        <a:rPr lang="en-US" sz="4000" b="0" i="0">
                          <a:solidFill>
                            <a:srgbClr val="3F3F3F"/>
                          </a:solidFill>
                          <a:effectLst/>
                          <a:latin typeface="Calibri" panose="020F0502020204030204" pitchFamily="34" charset="0"/>
                          <a:hlinkClick r:id="rId13" action="ppaction://hlinksldjump">
                            <a:extLst>
                              <a:ext uri="{A12FA001-AC4F-418D-AE19-62706E023703}">
                                <ahyp:hlinkClr xmlns:ahyp="http://schemas.microsoft.com/office/drawing/2018/hyperlinkcolor" xmlns="" val="tx"/>
                              </a:ext>
                            </a:extLst>
                          </a:hlinkClick>
                        </a:rPr>
                        <a:t>$400​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xmlns="" val="585639510"/>
                  </a:ext>
                </a:extLst>
              </a:tr>
              <a:tr h="1714501">
                <a:tc>
                  <a:txBody>
                    <a:bodyPr/>
                    <a:lstStyle/>
                    <a:p>
                      <a:pPr algn="ctr" fontAlgn="base"/>
                      <a:r>
                        <a:rPr lang="en-US" sz="4000" b="0" i="0">
                          <a:solidFill>
                            <a:srgbClr val="3F3F3F"/>
                          </a:solidFill>
                          <a:effectLst/>
                          <a:latin typeface="Calibri" panose="020F0502020204030204" pitchFamily="34" charset="0"/>
                          <a:hlinkClick r:id="rId14" action="ppaction://hlinksldjump">
                            <a:extLst>
                              <a:ext uri="{A12FA001-AC4F-418D-AE19-62706E023703}">
                                <ahyp:hlinkClr xmlns:ahyp="http://schemas.microsoft.com/office/drawing/2018/hyperlinkcolor" xmlns="" val="tx"/>
                              </a:ext>
                            </a:extLst>
                          </a:hlinkClick>
                        </a:rPr>
                        <a:t>$600​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u="none" strike="noStrike">
                          <a:solidFill>
                            <a:srgbClr val="3F3F3F"/>
                          </a:solidFill>
                          <a:effectLst/>
                          <a:latin typeface="Calibri" panose="020F0502020204030204" pitchFamily="34" charset="0"/>
                          <a:hlinkClick r:id="rId15" action="ppaction://hlinksldjump">
                            <a:extLst>
                              <a:ext uri="{A12FA001-AC4F-418D-AE19-62706E023703}">
                                <ahyp:hlinkClr xmlns:ahyp="http://schemas.microsoft.com/office/drawing/2018/hyperlinkcolor" xmlns="" val="tx"/>
                              </a:ext>
                            </a:extLst>
                          </a:hlinkClick>
                        </a:rPr>
                        <a:t>$600</a:t>
                      </a:r>
                      <a:r>
                        <a:rPr lang="en-US" sz="4000" b="0" i="0">
                          <a:solidFill>
                            <a:srgbClr val="3F3F3F"/>
                          </a:solidFill>
                          <a:effectLst/>
                          <a:latin typeface="Calibri" panose="020F0502020204030204" pitchFamily="34" charset="0"/>
                          <a:hlinkClick r:id="rId15" action="ppaction://hlinksldjump">
                            <a:extLst>
                              <a:ext uri="{A12FA001-AC4F-418D-AE19-62706E023703}">
                                <ahyp:hlinkClr xmlns:ahyp="http://schemas.microsoft.com/office/drawing/2018/hyperlinkcolor" xmlns="" val="tx"/>
                              </a:ext>
                            </a:extLst>
                          </a:hlinkClick>
                        </a:rPr>
                        <a:t>​</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16" action="ppaction://hlinksldjump">
                            <a:extLst>
                              <a:ext uri="{A12FA001-AC4F-418D-AE19-62706E023703}">
                                <ahyp:hlinkClr xmlns:ahyp="http://schemas.microsoft.com/office/drawing/2018/hyperlinkcolor" xmlns="" val="tx"/>
                              </a:ext>
                            </a:extLst>
                          </a:hlinkClick>
                        </a:rPr>
                        <a:t>$600​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17" action="ppaction://hlinksldjump">
                            <a:extLst>
                              <a:ext uri="{A12FA001-AC4F-418D-AE19-62706E023703}">
                                <ahyp:hlinkClr xmlns:ahyp="http://schemas.microsoft.com/office/drawing/2018/hyperlinkcolor" xmlns="" val="tx"/>
                              </a:ext>
                            </a:extLst>
                          </a:hlinkClick>
                        </a:rPr>
                        <a:t>$600​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18" action="ppaction://hlinksldjump">
                            <a:extLst>
                              <a:ext uri="{A12FA001-AC4F-418D-AE19-62706E023703}">
                                <ahyp:hlinkClr xmlns:ahyp="http://schemas.microsoft.com/office/drawing/2018/hyperlinkcolor" xmlns="" val="tx"/>
                              </a:ext>
                            </a:extLst>
                          </a:hlinkClick>
                        </a:rPr>
                        <a:t>$600​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tc>
                  <a:txBody>
                    <a:bodyPr/>
                    <a:lstStyle/>
                    <a:p>
                      <a:pPr algn="ctr" fontAlgn="base"/>
                      <a:r>
                        <a:rPr lang="en-US" sz="4000" b="0" i="0">
                          <a:solidFill>
                            <a:srgbClr val="3F3F3F"/>
                          </a:solidFill>
                          <a:effectLst/>
                          <a:latin typeface="Calibri" panose="020F0502020204030204" pitchFamily="34" charset="0"/>
                          <a:hlinkClick r:id="rId19" action="ppaction://hlinksldjump">
                            <a:extLst>
                              <a:ext uri="{A12FA001-AC4F-418D-AE19-62706E023703}">
                                <ahyp:hlinkClr xmlns:ahyp="http://schemas.microsoft.com/office/drawing/2018/hyperlinkcolor" xmlns="" val="tx"/>
                              </a:ext>
                            </a:extLst>
                          </a:hlinkClick>
                        </a:rPr>
                        <a:t>$600​</a:t>
                      </a:r>
                      <a:endParaRPr lang="en-US" sz="1600" b="0" i="0">
                        <a:solidFill>
                          <a:srgbClr val="3F3F3F"/>
                        </a:solidFill>
                        <a:effectLst/>
                      </a:endParaRPr>
                    </a:p>
                  </a:txBody>
                  <a:tcPr marL="61431" marR="61431" marT="30715" marB="30715" anchor="ctr">
                    <a:lnL w="9525" cap="flat" cmpd="sng" algn="ctr">
                      <a:solidFill>
                        <a:srgbClr val="FFFFFF"/>
                      </a:solidFill>
                      <a:prstDash val="solid"/>
                      <a:round/>
                      <a:headEnd type="none" w="med" len="med"/>
                      <a:tailEnd type="none" w="med" len="med"/>
                    </a:lnL>
                    <a:lnR w="9525" cap="flat" cmpd="sng" algn="ctr">
                      <a:solidFill>
                        <a:srgbClr val="FFFFFF"/>
                      </a:solidFill>
                      <a:prstDash val="solid"/>
                      <a:round/>
                      <a:headEnd type="none" w="med" len="med"/>
                      <a:tailEnd type="none" w="med" len="med"/>
                    </a:lnR>
                    <a:lnT w="9525" cap="flat" cmpd="sng" algn="ctr">
                      <a:solidFill>
                        <a:srgbClr val="FFFFFF"/>
                      </a:solidFill>
                      <a:prstDash val="solid"/>
                      <a:round/>
                      <a:headEnd type="none" w="med" len="med"/>
                      <a:tailEnd type="none" w="med" len="med"/>
                    </a:lnT>
                    <a:lnB w="9525" cap="flat" cmpd="sng" algn="ctr">
                      <a:solidFill>
                        <a:srgbClr val="FFFFFF"/>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751294355"/>
                  </a:ext>
                </a:extLst>
              </a:tr>
            </a:tbl>
          </a:graphicData>
        </a:graphic>
      </p:graphicFrame>
      <p:sp>
        <p:nvSpPr>
          <p:cNvPr id="37" name="Rectangle 36">
            <a:extLst>
              <a:ext uri="{FF2B5EF4-FFF2-40B4-BE49-F238E27FC236}">
                <a16:creationId xmlns:a16="http://schemas.microsoft.com/office/drawing/2014/main" xmlns="" id="{9D8FB938-757E-3A4C-BBC2-20B29C968052}"/>
              </a:ext>
            </a:extLst>
          </p:cNvPr>
          <p:cNvSpPr/>
          <p:nvPr/>
        </p:nvSpPr>
        <p:spPr>
          <a:xfrm>
            <a:off x="10415343" y="5223723"/>
            <a:ext cx="1610977" cy="375814"/>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36" name="Rectangle 35">
            <a:extLst>
              <a:ext uri="{FF2B5EF4-FFF2-40B4-BE49-F238E27FC236}">
                <a16:creationId xmlns:a16="http://schemas.microsoft.com/office/drawing/2014/main" xmlns="" id="{74BF826F-F7E1-5141-A632-62569FC08B7A}"/>
              </a:ext>
            </a:extLst>
          </p:cNvPr>
          <p:cNvSpPr/>
          <p:nvPr/>
        </p:nvSpPr>
        <p:spPr>
          <a:xfrm>
            <a:off x="8344833" y="5238712"/>
            <a:ext cx="1610977" cy="388870"/>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35" name="Rectangle 34">
            <a:extLst>
              <a:ext uri="{FF2B5EF4-FFF2-40B4-BE49-F238E27FC236}">
                <a16:creationId xmlns:a16="http://schemas.microsoft.com/office/drawing/2014/main" xmlns="" id="{8FACB991-2B6A-0E41-BA86-4F063F4780F6}"/>
              </a:ext>
            </a:extLst>
          </p:cNvPr>
          <p:cNvSpPr/>
          <p:nvPr/>
        </p:nvSpPr>
        <p:spPr>
          <a:xfrm>
            <a:off x="6389487" y="5231413"/>
            <a:ext cx="1610977" cy="388870"/>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34" name="Rectangle 33">
            <a:extLst>
              <a:ext uri="{FF2B5EF4-FFF2-40B4-BE49-F238E27FC236}">
                <a16:creationId xmlns:a16="http://schemas.microsoft.com/office/drawing/2014/main" xmlns="" id="{DA51C234-779F-7D4A-9B01-FEC97F56FCAA}"/>
              </a:ext>
            </a:extLst>
          </p:cNvPr>
          <p:cNvSpPr/>
          <p:nvPr/>
        </p:nvSpPr>
        <p:spPr>
          <a:xfrm>
            <a:off x="4332835" y="5244686"/>
            <a:ext cx="1610977" cy="388874"/>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33" name="Rectangle 32">
            <a:extLst>
              <a:ext uri="{FF2B5EF4-FFF2-40B4-BE49-F238E27FC236}">
                <a16:creationId xmlns:a16="http://schemas.microsoft.com/office/drawing/2014/main" xmlns="" id="{1BD1D2D5-9803-384F-8C32-EDD6C952D177}"/>
              </a:ext>
            </a:extLst>
          </p:cNvPr>
          <p:cNvSpPr/>
          <p:nvPr/>
        </p:nvSpPr>
        <p:spPr>
          <a:xfrm>
            <a:off x="2267122" y="5254014"/>
            <a:ext cx="1610977" cy="388873"/>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31" name="Rectangle 30">
            <a:extLst>
              <a:ext uri="{FF2B5EF4-FFF2-40B4-BE49-F238E27FC236}">
                <a16:creationId xmlns:a16="http://schemas.microsoft.com/office/drawing/2014/main" xmlns="" id="{BF5D4438-2815-9C46-9C13-9018C063B61B}"/>
              </a:ext>
            </a:extLst>
          </p:cNvPr>
          <p:cNvSpPr/>
          <p:nvPr/>
        </p:nvSpPr>
        <p:spPr>
          <a:xfrm>
            <a:off x="306979" y="5221308"/>
            <a:ext cx="1610977" cy="489510"/>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32" name="Rectangle 31">
            <a:extLst>
              <a:ext uri="{FF2B5EF4-FFF2-40B4-BE49-F238E27FC236}">
                <a16:creationId xmlns:a16="http://schemas.microsoft.com/office/drawing/2014/main" xmlns="" id="{3AAED57D-12CA-504E-9DCF-4593416F7F08}"/>
              </a:ext>
            </a:extLst>
          </p:cNvPr>
          <p:cNvSpPr/>
          <p:nvPr/>
        </p:nvSpPr>
        <p:spPr>
          <a:xfrm>
            <a:off x="10357381" y="1786675"/>
            <a:ext cx="1610977" cy="500392"/>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30" name="Rectangle 29">
            <a:extLst>
              <a:ext uri="{FF2B5EF4-FFF2-40B4-BE49-F238E27FC236}">
                <a16:creationId xmlns:a16="http://schemas.microsoft.com/office/drawing/2014/main" xmlns="" id="{DD6103AA-17E9-D648-B4F0-EC548776999D}"/>
              </a:ext>
            </a:extLst>
          </p:cNvPr>
          <p:cNvSpPr/>
          <p:nvPr/>
        </p:nvSpPr>
        <p:spPr>
          <a:xfrm>
            <a:off x="8401572" y="1819309"/>
            <a:ext cx="1610977" cy="371785"/>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9" name="Rectangle 28">
            <a:extLst>
              <a:ext uri="{FF2B5EF4-FFF2-40B4-BE49-F238E27FC236}">
                <a16:creationId xmlns:a16="http://schemas.microsoft.com/office/drawing/2014/main" xmlns="" id="{6F2DA02C-7F86-E148-A39F-B39237AA2970}"/>
              </a:ext>
            </a:extLst>
          </p:cNvPr>
          <p:cNvSpPr/>
          <p:nvPr/>
        </p:nvSpPr>
        <p:spPr>
          <a:xfrm>
            <a:off x="6360158" y="1750664"/>
            <a:ext cx="1610977" cy="434412"/>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8" name="Rectangle 27">
            <a:extLst>
              <a:ext uri="{FF2B5EF4-FFF2-40B4-BE49-F238E27FC236}">
                <a16:creationId xmlns:a16="http://schemas.microsoft.com/office/drawing/2014/main" xmlns="" id="{AD3F4AAD-88E2-A34E-9FC7-9BD4BEEAE9B1}"/>
              </a:ext>
            </a:extLst>
          </p:cNvPr>
          <p:cNvSpPr/>
          <p:nvPr/>
        </p:nvSpPr>
        <p:spPr>
          <a:xfrm>
            <a:off x="4332835" y="1768378"/>
            <a:ext cx="1610977" cy="371945"/>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7" name="Rectangle 26">
            <a:extLst>
              <a:ext uri="{FF2B5EF4-FFF2-40B4-BE49-F238E27FC236}">
                <a16:creationId xmlns:a16="http://schemas.microsoft.com/office/drawing/2014/main" xmlns="" id="{FB12C98E-4F21-BE40-BA5F-467EE16C2BD4}"/>
              </a:ext>
            </a:extLst>
          </p:cNvPr>
          <p:cNvSpPr/>
          <p:nvPr/>
        </p:nvSpPr>
        <p:spPr>
          <a:xfrm>
            <a:off x="2267123" y="1750664"/>
            <a:ext cx="1610977" cy="474746"/>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6" name="Rectangle 25">
            <a:extLst>
              <a:ext uri="{FF2B5EF4-FFF2-40B4-BE49-F238E27FC236}">
                <a16:creationId xmlns:a16="http://schemas.microsoft.com/office/drawing/2014/main" xmlns="" id="{47DFF429-0A10-4144-87B2-892DA7A783EF}"/>
              </a:ext>
            </a:extLst>
          </p:cNvPr>
          <p:cNvSpPr/>
          <p:nvPr/>
        </p:nvSpPr>
        <p:spPr>
          <a:xfrm>
            <a:off x="230261" y="1811487"/>
            <a:ext cx="1610977" cy="353100"/>
          </a:xfrm>
          <a:prstGeom prst="rect">
            <a:avLst/>
          </a:prstGeom>
          <a:solidFill>
            <a:schemeClr val="bg1">
              <a:lumMod val="85000"/>
              <a:alpha val="0"/>
            </a:schemeClr>
          </a:solidFill>
          <a:ln>
            <a:solidFill>
              <a:srgbClr val="D9D9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5" name="Rectangle 1">
            <a:extLst>
              <a:ext uri="{FF2B5EF4-FFF2-40B4-BE49-F238E27FC236}">
                <a16:creationId xmlns:a16="http://schemas.microsoft.com/office/drawing/2014/main" xmlns="" id="{605660EA-7432-AD4D-A4B7-59D0153D95CE}"/>
              </a:ext>
            </a:extLst>
          </p:cNvPr>
          <p:cNvSpPr>
            <a:spLocks noChangeArrowheads="1"/>
          </p:cNvSpPr>
          <p:nvPr/>
        </p:nvSpPr>
        <p:spPr bwMode="auto">
          <a:xfrm>
            <a:off x="2157413" y="18256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Times" pitchFamily="2" charset="0"/>
              </a:rPr>
              <a:t> </a:t>
            </a:r>
            <a:endParaRPr kumimoji="0" lang="en-US" altLang="en-US" sz="18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9">
            <a:extLst>
              <a:ext uri="{FF2B5EF4-FFF2-40B4-BE49-F238E27FC236}">
                <a16:creationId xmlns:a16="http://schemas.microsoft.com/office/drawing/2014/main" xmlns="" id="{06635C6C-C02F-354E-9273-98E35008CFEE}"/>
              </a:ext>
            </a:extLst>
          </p:cNvPr>
          <p:cNvSpPr/>
          <p:nvPr/>
        </p:nvSpPr>
        <p:spPr>
          <a:xfrm>
            <a:off x="184877" y="3572403"/>
            <a:ext cx="1610977" cy="353100"/>
          </a:xfrm>
          <a:prstGeom prst="rect">
            <a:avLst/>
          </a:prstGeom>
          <a:solidFill>
            <a:schemeClr val="bg1">
              <a:lumMod val="9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2" name="Rectangle 21">
            <a:extLst>
              <a:ext uri="{FF2B5EF4-FFF2-40B4-BE49-F238E27FC236}">
                <a16:creationId xmlns:a16="http://schemas.microsoft.com/office/drawing/2014/main" xmlns="" id="{C9780070-6A1B-1F48-A9E9-6C7F1B1D7AC3}"/>
              </a:ext>
            </a:extLst>
          </p:cNvPr>
          <p:cNvSpPr/>
          <p:nvPr/>
        </p:nvSpPr>
        <p:spPr>
          <a:xfrm>
            <a:off x="4349367" y="3501931"/>
            <a:ext cx="1610977" cy="388874"/>
          </a:xfrm>
          <a:prstGeom prst="rect">
            <a:avLst/>
          </a:prstGeom>
          <a:solidFill>
            <a:schemeClr val="bg1">
              <a:lumMod val="9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3" name="Rectangle 22">
            <a:extLst>
              <a:ext uri="{FF2B5EF4-FFF2-40B4-BE49-F238E27FC236}">
                <a16:creationId xmlns:a16="http://schemas.microsoft.com/office/drawing/2014/main" xmlns="" id="{1C33301A-A0A1-8B42-8831-159420AE22B0}"/>
              </a:ext>
            </a:extLst>
          </p:cNvPr>
          <p:cNvSpPr/>
          <p:nvPr/>
        </p:nvSpPr>
        <p:spPr>
          <a:xfrm>
            <a:off x="6356141" y="3490532"/>
            <a:ext cx="1610977" cy="411673"/>
          </a:xfrm>
          <a:prstGeom prst="rect">
            <a:avLst/>
          </a:prstGeom>
          <a:solidFill>
            <a:schemeClr val="bg1">
              <a:lumMod val="9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4" name="Rectangle 23">
            <a:extLst>
              <a:ext uri="{FF2B5EF4-FFF2-40B4-BE49-F238E27FC236}">
                <a16:creationId xmlns:a16="http://schemas.microsoft.com/office/drawing/2014/main" xmlns="" id="{41FD1BCC-6AF9-F14A-9310-1074349D1520}"/>
              </a:ext>
            </a:extLst>
          </p:cNvPr>
          <p:cNvSpPr/>
          <p:nvPr/>
        </p:nvSpPr>
        <p:spPr>
          <a:xfrm>
            <a:off x="8333610" y="3465176"/>
            <a:ext cx="1610977" cy="347544"/>
          </a:xfrm>
          <a:prstGeom prst="rect">
            <a:avLst/>
          </a:prstGeom>
          <a:solidFill>
            <a:schemeClr val="bg1">
              <a:lumMod val="9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5" name="Rectangle 24">
            <a:extLst>
              <a:ext uri="{FF2B5EF4-FFF2-40B4-BE49-F238E27FC236}">
                <a16:creationId xmlns:a16="http://schemas.microsoft.com/office/drawing/2014/main" xmlns="" id="{EB7CB141-C877-7147-A463-E2DEE01EDB8C}"/>
              </a:ext>
            </a:extLst>
          </p:cNvPr>
          <p:cNvSpPr/>
          <p:nvPr/>
        </p:nvSpPr>
        <p:spPr>
          <a:xfrm>
            <a:off x="10373449" y="3489368"/>
            <a:ext cx="1610977" cy="419520"/>
          </a:xfrm>
          <a:prstGeom prst="rect">
            <a:avLst/>
          </a:prstGeom>
          <a:solidFill>
            <a:schemeClr val="bg1">
              <a:lumMod val="95000"/>
              <a:alpha val="7500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21" name="Rectangle 20">
            <a:extLst>
              <a:ext uri="{FF2B5EF4-FFF2-40B4-BE49-F238E27FC236}">
                <a16:creationId xmlns:a16="http://schemas.microsoft.com/office/drawing/2014/main" xmlns="" id="{45ED2B1F-4027-8740-83A6-2391E9EBA318}"/>
              </a:ext>
            </a:extLst>
          </p:cNvPr>
          <p:cNvSpPr/>
          <p:nvPr/>
        </p:nvSpPr>
        <p:spPr>
          <a:xfrm>
            <a:off x="2178879" y="3459398"/>
            <a:ext cx="1610977" cy="388875"/>
          </a:xfrm>
          <a:prstGeom prst="rect">
            <a:avLst/>
          </a:prstGeom>
          <a:solidFill>
            <a:schemeClr val="bg1">
              <a:lumMod val="9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44" name="Rectangle 43">
            <a:extLst>
              <a:ext uri="{FF2B5EF4-FFF2-40B4-BE49-F238E27FC236}">
                <a16:creationId xmlns:a16="http://schemas.microsoft.com/office/drawing/2014/main" xmlns="" id="{D975DE0B-1A24-C843-BDF1-2909D1AC0D41}"/>
              </a:ext>
            </a:extLst>
          </p:cNvPr>
          <p:cNvSpPr/>
          <p:nvPr/>
        </p:nvSpPr>
        <p:spPr>
          <a:xfrm>
            <a:off x="10414773" y="3440108"/>
            <a:ext cx="1610977" cy="500392"/>
          </a:xfrm>
          <a:prstGeom prst="rect">
            <a:avLst/>
          </a:prstGeom>
          <a:solidFill>
            <a:schemeClr val="bg1">
              <a:lumMod val="8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45" name="Rectangle 44">
            <a:extLst>
              <a:ext uri="{FF2B5EF4-FFF2-40B4-BE49-F238E27FC236}">
                <a16:creationId xmlns:a16="http://schemas.microsoft.com/office/drawing/2014/main" xmlns="" id="{42E28F1D-1112-7944-9EF0-3565F8FD833F}"/>
              </a:ext>
            </a:extLst>
          </p:cNvPr>
          <p:cNvSpPr/>
          <p:nvPr/>
        </p:nvSpPr>
        <p:spPr>
          <a:xfrm>
            <a:off x="8339996" y="3450615"/>
            <a:ext cx="1610977" cy="500392"/>
          </a:xfrm>
          <a:prstGeom prst="rect">
            <a:avLst/>
          </a:prstGeom>
          <a:solidFill>
            <a:schemeClr val="bg1">
              <a:lumMod val="8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46" name="Rectangle 45">
            <a:extLst>
              <a:ext uri="{FF2B5EF4-FFF2-40B4-BE49-F238E27FC236}">
                <a16:creationId xmlns:a16="http://schemas.microsoft.com/office/drawing/2014/main" xmlns="" id="{9B51E7FD-0FCD-2344-BC9E-24251DB1C5D0}"/>
              </a:ext>
            </a:extLst>
          </p:cNvPr>
          <p:cNvSpPr/>
          <p:nvPr/>
        </p:nvSpPr>
        <p:spPr>
          <a:xfrm>
            <a:off x="6269379" y="3450615"/>
            <a:ext cx="1610977" cy="500392"/>
          </a:xfrm>
          <a:prstGeom prst="rect">
            <a:avLst/>
          </a:prstGeom>
          <a:solidFill>
            <a:schemeClr val="bg1">
              <a:lumMod val="8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47" name="Rectangle 46">
            <a:extLst>
              <a:ext uri="{FF2B5EF4-FFF2-40B4-BE49-F238E27FC236}">
                <a16:creationId xmlns:a16="http://schemas.microsoft.com/office/drawing/2014/main" xmlns="" id="{9A4F451F-9319-0842-AFDA-46353A511D2F}"/>
              </a:ext>
            </a:extLst>
          </p:cNvPr>
          <p:cNvSpPr/>
          <p:nvPr/>
        </p:nvSpPr>
        <p:spPr>
          <a:xfrm>
            <a:off x="4238143" y="3466404"/>
            <a:ext cx="1610977" cy="500392"/>
          </a:xfrm>
          <a:prstGeom prst="rect">
            <a:avLst/>
          </a:prstGeom>
          <a:solidFill>
            <a:schemeClr val="bg1">
              <a:lumMod val="8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48" name="Rectangle 47">
            <a:extLst>
              <a:ext uri="{FF2B5EF4-FFF2-40B4-BE49-F238E27FC236}">
                <a16:creationId xmlns:a16="http://schemas.microsoft.com/office/drawing/2014/main" xmlns="" id="{CCAA6C51-3605-7F43-BAE1-A2E646B66A1A}"/>
              </a:ext>
            </a:extLst>
          </p:cNvPr>
          <p:cNvSpPr/>
          <p:nvPr/>
        </p:nvSpPr>
        <p:spPr>
          <a:xfrm>
            <a:off x="2251071" y="3425560"/>
            <a:ext cx="1610977" cy="500392"/>
          </a:xfrm>
          <a:prstGeom prst="rect">
            <a:avLst/>
          </a:prstGeom>
          <a:solidFill>
            <a:schemeClr val="bg1">
              <a:lumMod val="8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
        <p:nvSpPr>
          <p:cNvPr id="49" name="Rectangle 48">
            <a:extLst>
              <a:ext uri="{FF2B5EF4-FFF2-40B4-BE49-F238E27FC236}">
                <a16:creationId xmlns:a16="http://schemas.microsoft.com/office/drawing/2014/main" xmlns="" id="{B2C3D7D3-D3B9-844A-9203-77B242FAF7E7}"/>
              </a:ext>
            </a:extLst>
          </p:cNvPr>
          <p:cNvSpPr/>
          <p:nvPr/>
        </p:nvSpPr>
        <p:spPr>
          <a:xfrm>
            <a:off x="251376" y="3474347"/>
            <a:ext cx="1610977" cy="500392"/>
          </a:xfrm>
          <a:prstGeom prst="rect">
            <a:avLst/>
          </a:prstGeom>
          <a:solidFill>
            <a:schemeClr val="bg1">
              <a:lumMod val="85000"/>
              <a:alpha val="0"/>
            </a:schemeClr>
          </a:solidFill>
          <a:ln>
            <a:solidFill>
              <a:srgbClr val="F2F2F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D0D6EA"/>
              </a:solidFill>
            </a:endParaRPr>
          </a:p>
        </p:txBody>
      </p:sp>
    </p:spTree>
    <p:extLst>
      <p:ext uri="{BB962C8B-B14F-4D97-AF65-F5344CB8AC3E}">
        <p14:creationId xmlns:p14="http://schemas.microsoft.com/office/powerpoint/2010/main" val="63111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DB28E1D-69EA-884D-8C25-43D30D044D1A}"/>
              </a:ext>
            </a:extLst>
          </p:cNvPr>
          <p:cNvSpPr txBox="1"/>
          <p:nvPr/>
        </p:nvSpPr>
        <p:spPr>
          <a:xfrm>
            <a:off x="821155" y="914402"/>
            <a:ext cx="10549690" cy="4524315"/>
          </a:xfrm>
          <a:prstGeom prst="rect">
            <a:avLst/>
          </a:prstGeom>
          <a:noFill/>
        </p:spPr>
        <p:txBody>
          <a:bodyPr wrap="square" rtlCol="0">
            <a:spAutoFit/>
          </a:bodyPr>
          <a:lstStyle/>
          <a:p>
            <a:pPr marL="285750" indent="-285750">
              <a:buFont typeface="Arial" panose="020B0604020202020204" pitchFamily="34" charset="0"/>
              <a:buChar char="•"/>
            </a:pPr>
            <a:r>
              <a:rPr lang="en-US" sz="3600" b="1">
                <a:latin typeface="+mj-lt"/>
              </a:rPr>
              <a:t>Positive Impacts</a:t>
            </a:r>
          </a:p>
          <a:p>
            <a:pPr marL="742950" lvl="1" indent="-285750">
              <a:buFont typeface="Arial" panose="020B0604020202020204" pitchFamily="34" charset="0"/>
              <a:buChar char="•"/>
            </a:pPr>
            <a:r>
              <a:rPr lang="en-US" sz="3600">
                <a:latin typeface="+mj-lt"/>
              </a:rPr>
              <a:t>Potential employment opportunities, increase in tourism, sale of produce as bear food, better infrastructure</a:t>
            </a:r>
          </a:p>
          <a:p>
            <a:pPr marL="285750" indent="-285750">
              <a:buFont typeface="Arial" panose="020B0604020202020204" pitchFamily="34" charset="0"/>
              <a:buChar char="•"/>
            </a:pPr>
            <a:endParaRPr lang="en-US" sz="3600" b="1">
              <a:latin typeface="+mj-lt"/>
            </a:endParaRPr>
          </a:p>
          <a:p>
            <a:pPr marL="285750" indent="-285750">
              <a:buFont typeface="Arial" panose="020B0604020202020204" pitchFamily="34" charset="0"/>
              <a:buChar char="•"/>
            </a:pPr>
            <a:r>
              <a:rPr lang="en-US" sz="3600" b="1">
                <a:latin typeface="+mj-lt"/>
              </a:rPr>
              <a:t>Negative Impacts</a:t>
            </a:r>
          </a:p>
          <a:p>
            <a:pPr marL="742950" lvl="1" indent="-285750">
              <a:buFont typeface="Arial" panose="020B0604020202020204" pitchFamily="34" charset="0"/>
              <a:buChar char="•"/>
            </a:pPr>
            <a:r>
              <a:rPr lang="en-US" sz="3600">
                <a:latin typeface="+mj-lt"/>
              </a:rPr>
              <a:t>Potential for new diseases, human-wildlife conflict, expensive to provide full-time care for bears</a:t>
            </a:r>
          </a:p>
        </p:txBody>
      </p:sp>
    </p:spTree>
    <p:extLst>
      <p:ext uri="{BB962C8B-B14F-4D97-AF65-F5344CB8AC3E}">
        <p14:creationId xmlns:p14="http://schemas.microsoft.com/office/powerpoint/2010/main" val="1610821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9E743-8727-FC41-8B2B-E8BF9A522E5D}"/>
              </a:ext>
            </a:extLst>
          </p:cNvPr>
          <p:cNvSpPr>
            <a:spLocks noGrp="1"/>
          </p:cNvSpPr>
          <p:nvPr>
            <p:ph type="title"/>
          </p:nvPr>
        </p:nvSpPr>
        <p:spPr>
          <a:xfrm>
            <a:off x="564748" y="2103437"/>
            <a:ext cx="11308701" cy="1325563"/>
          </a:xfrm>
        </p:spPr>
        <p:txBody>
          <a:bodyPr/>
          <a:lstStyle/>
          <a:p>
            <a:r>
              <a:rPr lang="en-US" dirty="0"/>
              <a:t>Which country drives the demand for bear bile? </a:t>
            </a:r>
          </a:p>
        </p:txBody>
      </p:sp>
    </p:spTree>
    <p:extLst>
      <p:ext uri="{BB962C8B-B14F-4D97-AF65-F5344CB8AC3E}">
        <p14:creationId xmlns:p14="http://schemas.microsoft.com/office/powerpoint/2010/main" val="3325891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70493A-F8B8-C043-9C95-D39CF82F1549}"/>
              </a:ext>
            </a:extLst>
          </p:cNvPr>
          <p:cNvSpPr>
            <a:spLocks noGrp="1"/>
          </p:cNvSpPr>
          <p:nvPr>
            <p:ph type="title" idx="4294967295"/>
          </p:nvPr>
        </p:nvSpPr>
        <p:spPr>
          <a:xfrm>
            <a:off x="838200" y="365125"/>
            <a:ext cx="10515600" cy="5385594"/>
          </a:xfrm>
        </p:spPr>
        <p:txBody>
          <a:bodyPr>
            <a:normAutofit/>
          </a:bodyPr>
          <a:lstStyle/>
          <a:p>
            <a:pPr lvl="1">
              <a:spcBef>
                <a:spcPts val="500"/>
              </a:spcBef>
            </a:pPr>
            <a:endParaRPr lang="en-US" sz="2800">
              <a:latin typeface="+mj-lt"/>
              <a:ea typeface="+mj-lt"/>
              <a:cs typeface="+mj-lt"/>
            </a:endParaRPr>
          </a:p>
          <a:p>
            <a:endParaRPr lang="en-US" sz="2800">
              <a:cs typeface="Calibri Light"/>
            </a:endParaRPr>
          </a:p>
        </p:txBody>
      </p:sp>
      <p:sp>
        <p:nvSpPr>
          <p:cNvPr id="3" name="TextBox 2">
            <a:extLst>
              <a:ext uri="{FF2B5EF4-FFF2-40B4-BE49-F238E27FC236}">
                <a16:creationId xmlns:a16="http://schemas.microsoft.com/office/drawing/2014/main" xmlns="" id="{0C83A7D9-FBD4-44CF-9D5E-4553299F22F7}"/>
              </a:ext>
            </a:extLst>
          </p:cNvPr>
          <p:cNvSpPr txBox="1"/>
          <p:nvPr/>
        </p:nvSpPr>
        <p:spPr>
          <a:xfrm>
            <a:off x="5222033" y="2702767"/>
            <a:ext cx="274319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000"/>
              <a:t>China</a:t>
            </a:r>
          </a:p>
        </p:txBody>
      </p:sp>
    </p:spTree>
    <p:extLst>
      <p:ext uri="{BB962C8B-B14F-4D97-AF65-F5344CB8AC3E}">
        <p14:creationId xmlns:p14="http://schemas.microsoft.com/office/powerpoint/2010/main" val="3771976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xmlns="" id="{BB764886-8F84-4001-A5F7-148F14626A88}"/>
              </a:ext>
            </a:extLst>
          </p:cNvPr>
          <p:cNvSpPr txBox="1"/>
          <p:nvPr/>
        </p:nvSpPr>
        <p:spPr>
          <a:xfrm>
            <a:off x="1546354" y="2105561"/>
            <a:ext cx="9099291" cy="14465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4400" dirty="0">
                <a:latin typeface="+mj-lt"/>
              </a:rPr>
              <a:t>Which type of bear bile is believed to be more potent?</a:t>
            </a:r>
          </a:p>
        </p:txBody>
      </p:sp>
    </p:spTree>
    <p:extLst>
      <p:ext uri="{BB962C8B-B14F-4D97-AF65-F5344CB8AC3E}">
        <p14:creationId xmlns:p14="http://schemas.microsoft.com/office/powerpoint/2010/main" val="3412863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0D12299-78BF-4430-A3DF-16884E0398BA}"/>
              </a:ext>
            </a:extLst>
          </p:cNvPr>
          <p:cNvSpPr txBox="1"/>
          <p:nvPr/>
        </p:nvSpPr>
        <p:spPr>
          <a:xfrm>
            <a:off x="4546049" y="2444115"/>
            <a:ext cx="3099901"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latin typeface="+mj-lt"/>
              </a:rPr>
              <a:t>Wild bear bile</a:t>
            </a:r>
            <a:endParaRPr lang="en-US" sz="4000" dirty="0">
              <a:latin typeface="+mj-lt"/>
              <a:cs typeface="Calibri"/>
            </a:endParaRPr>
          </a:p>
          <a:p>
            <a:endParaRPr lang="en-US" dirty="0">
              <a:cs typeface="Calibri"/>
            </a:endParaRPr>
          </a:p>
        </p:txBody>
      </p:sp>
    </p:spTree>
    <p:extLst>
      <p:ext uri="{BB962C8B-B14F-4D97-AF65-F5344CB8AC3E}">
        <p14:creationId xmlns:p14="http://schemas.microsoft.com/office/powerpoint/2010/main" val="34046022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592E20-C771-1445-89F2-21C6C8F9D520}"/>
              </a:ext>
            </a:extLst>
          </p:cNvPr>
          <p:cNvSpPr>
            <a:spLocks noGrp="1"/>
          </p:cNvSpPr>
          <p:nvPr>
            <p:ph type="title"/>
          </p:nvPr>
        </p:nvSpPr>
        <p:spPr>
          <a:xfrm>
            <a:off x="838200" y="2103437"/>
            <a:ext cx="10515600" cy="1325563"/>
          </a:xfrm>
        </p:spPr>
        <p:txBody>
          <a:bodyPr/>
          <a:lstStyle/>
          <a:p>
            <a:r>
              <a:rPr lang="en-US">
                <a:cs typeface="Calibri Light"/>
              </a:rPr>
              <a:t>Does cultural importance have more of an effect on bear farming or bear conservation? </a:t>
            </a:r>
          </a:p>
        </p:txBody>
      </p:sp>
    </p:spTree>
    <p:extLst>
      <p:ext uri="{BB962C8B-B14F-4D97-AF65-F5344CB8AC3E}">
        <p14:creationId xmlns:p14="http://schemas.microsoft.com/office/powerpoint/2010/main" val="4162416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7FF6DE-D9B0-0C4C-A159-8FD7EA79D041}"/>
              </a:ext>
            </a:extLst>
          </p:cNvPr>
          <p:cNvSpPr>
            <a:spLocks noGrp="1"/>
          </p:cNvSpPr>
          <p:nvPr>
            <p:ph type="title" idx="4294967295"/>
          </p:nvPr>
        </p:nvSpPr>
        <p:spPr>
          <a:xfrm>
            <a:off x="2198300" y="708443"/>
            <a:ext cx="10515600" cy="1325563"/>
          </a:xfrm>
        </p:spPr>
        <p:txBody>
          <a:bodyPr/>
          <a:lstStyle/>
          <a:p>
            <a:r>
              <a:rPr lang="en-US" dirty="0">
                <a:cs typeface="Calibri Light"/>
              </a:rPr>
              <a:t>It depends!</a:t>
            </a:r>
            <a:br>
              <a:rPr lang="en-US" dirty="0">
                <a:cs typeface="Calibri Light"/>
              </a:rPr>
            </a:br>
            <a:r>
              <a:rPr lang="en-US" dirty="0">
                <a:cs typeface="Calibri Light"/>
              </a:rPr>
              <a:t>Factors:</a:t>
            </a:r>
          </a:p>
        </p:txBody>
      </p:sp>
      <p:sp>
        <p:nvSpPr>
          <p:cNvPr id="3" name="TextBox 2">
            <a:extLst>
              <a:ext uri="{FF2B5EF4-FFF2-40B4-BE49-F238E27FC236}">
                <a16:creationId xmlns:a16="http://schemas.microsoft.com/office/drawing/2014/main" xmlns="" id="{CB4E6750-8558-41E6-8AFF-5B2E3F447AB2}"/>
              </a:ext>
            </a:extLst>
          </p:cNvPr>
          <p:cNvSpPr txBox="1"/>
          <p:nvPr/>
        </p:nvSpPr>
        <p:spPr>
          <a:xfrm>
            <a:off x="2198300" y="2196134"/>
            <a:ext cx="8417440" cy="286232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3600" dirty="0">
                <a:latin typeface="+mj-lt"/>
                <a:cs typeface="Calibri"/>
              </a:rPr>
              <a:t>Wild caught, farmed, or synthetic</a:t>
            </a:r>
          </a:p>
          <a:p>
            <a:pPr marL="285750" indent="-285750">
              <a:buFont typeface="Arial"/>
              <a:buChar char="•"/>
            </a:pPr>
            <a:r>
              <a:rPr lang="en-US" sz="3600" dirty="0">
                <a:latin typeface="+mj-lt"/>
                <a:cs typeface="Calibri"/>
              </a:rPr>
              <a:t>Economic growth</a:t>
            </a:r>
          </a:p>
          <a:p>
            <a:pPr marL="285750" indent="-285750">
              <a:buFont typeface="Arial"/>
              <a:buChar char="•"/>
            </a:pPr>
            <a:r>
              <a:rPr lang="en-US" sz="3600" dirty="0">
                <a:latin typeface="+mj-lt"/>
                <a:cs typeface="Calibri"/>
              </a:rPr>
              <a:t>Growing conservation interests among younger generations </a:t>
            </a:r>
          </a:p>
          <a:p>
            <a:pPr marL="285750" indent="-285750">
              <a:buFont typeface="Arial"/>
              <a:buChar char="•"/>
            </a:pPr>
            <a:endParaRPr lang="en-US" dirty="0">
              <a:cs typeface="Calibri"/>
            </a:endParaRPr>
          </a:p>
          <a:p>
            <a:pPr marL="285750" indent="-285750">
              <a:buFont typeface="Arial"/>
              <a:buChar char="•"/>
            </a:pPr>
            <a:endParaRPr lang="en-US" dirty="0">
              <a:cs typeface="Calibri"/>
            </a:endParaRPr>
          </a:p>
        </p:txBody>
      </p:sp>
    </p:spTree>
    <p:extLst>
      <p:ext uri="{BB962C8B-B14F-4D97-AF65-F5344CB8AC3E}">
        <p14:creationId xmlns:p14="http://schemas.microsoft.com/office/powerpoint/2010/main" val="422179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863FC5-BA8D-7C47-BDAF-CF75D49D40DE}"/>
              </a:ext>
            </a:extLst>
          </p:cNvPr>
          <p:cNvSpPr>
            <a:spLocks noGrp="1"/>
          </p:cNvSpPr>
          <p:nvPr>
            <p:ph type="title"/>
          </p:nvPr>
        </p:nvSpPr>
        <p:spPr>
          <a:xfrm>
            <a:off x="838200" y="2500123"/>
            <a:ext cx="10515600" cy="1325563"/>
          </a:xfrm>
        </p:spPr>
        <p:txBody>
          <a:bodyPr/>
          <a:lstStyle/>
          <a:p>
            <a:pPr algn="ctr"/>
            <a:r>
              <a:rPr lang="en-US">
                <a:cs typeface="Calibri Light"/>
              </a:rPr>
              <a:t>What are the three main uses of bear bile for men?</a:t>
            </a:r>
            <a:endParaRPr lang="en-US"/>
          </a:p>
        </p:txBody>
      </p:sp>
    </p:spTree>
    <p:extLst>
      <p:ext uri="{BB962C8B-B14F-4D97-AF65-F5344CB8AC3E}">
        <p14:creationId xmlns:p14="http://schemas.microsoft.com/office/powerpoint/2010/main" val="425059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41E7282-4EA4-415A-A83C-6B6194B70C07}"/>
              </a:ext>
            </a:extLst>
          </p:cNvPr>
          <p:cNvSpPr txBox="1"/>
          <p:nvPr/>
        </p:nvSpPr>
        <p:spPr>
          <a:xfrm>
            <a:off x="1875971" y="2172304"/>
            <a:ext cx="8440055" cy="23257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1">
              <a:lnSpc>
                <a:spcPct val="90000"/>
              </a:lnSpc>
              <a:spcBef>
                <a:spcPts val="500"/>
              </a:spcBef>
            </a:pPr>
            <a:r>
              <a:rPr lang="en-US" sz="4400" dirty="0">
                <a:latin typeface="+mj-lt"/>
                <a:ea typeface="+mn-lt"/>
                <a:cs typeface="+mn-lt"/>
              </a:rPr>
              <a:t>1. Cure a specific health problem</a:t>
            </a:r>
            <a:endParaRPr lang="en-US" dirty="0">
              <a:latin typeface="+mj-lt"/>
            </a:endParaRPr>
          </a:p>
          <a:p>
            <a:pPr lvl="1">
              <a:lnSpc>
                <a:spcPct val="90000"/>
              </a:lnSpc>
              <a:spcBef>
                <a:spcPts val="500"/>
              </a:spcBef>
            </a:pPr>
            <a:r>
              <a:rPr lang="en-US" sz="4400" dirty="0">
                <a:latin typeface="+mj-lt"/>
                <a:ea typeface="+mn-lt"/>
                <a:cs typeface="+mn-lt"/>
              </a:rPr>
              <a:t>2. General Health Improvement</a:t>
            </a:r>
          </a:p>
          <a:p>
            <a:pPr lvl="1">
              <a:lnSpc>
                <a:spcPct val="90000"/>
              </a:lnSpc>
              <a:spcBef>
                <a:spcPts val="500"/>
              </a:spcBef>
            </a:pPr>
            <a:r>
              <a:rPr lang="en-US" sz="4400" dirty="0">
                <a:latin typeface="+mj-lt"/>
                <a:ea typeface="+mn-lt"/>
                <a:cs typeface="+mn-lt"/>
              </a:rPr>
              <a:t>3. Entertainment</a:t>
            </a:r>
          </a:p>
          <a:p>
            <a:pPr algn="l"/>
            <a:endParaRPr lang="en-US" dirty="0">
              <a:cs typeface="Calibri"/>
            </a:endParaRPr>
          </a:p>
        </p:txBody>
      </p:sp>
    </p:spTree>
    <p:extLst>
      <p:ext uri="{BB962C8B-B14F-4D97-AF65-F5344CB8AC3E}">
        <p14:creationId xmlns:p14="http://schemas.microsoft.com/office/powerpoint/2010/main" val="22388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A6352BE-B5FE-2F45-93D4-1118E06644DD}"/>
              </a:ext>
            </a:extLst>
          </p:cNvPr>
          <p:cNvSpPr>
            <a:spLocks noGrp="1"/>
          </p:cNvSpPr>
          <p:nvPr>
            <p:ph type="title"/>
          </p:nvPr>
        </p:nvSpPr>
        <p:spPr>
          <a:xfrm>
            <a:off x="838200" y="2103437"/>
            <a:ext cx="10515600" cy="1325563"/>
          </a:xfrm>
        </p:spPr>
        <p:txBody>
          <a:bodyPr/>
          <a:lstStyle/>
          <a:p>
            <a:pPr algn="ctr"/>
            <a:r>
              <a:rPr lang="en-US" dirty="0"/>
              <a:t>What is one reason women are less likely to use bile for entertainment purposes?</a:t>
            </a:r>
          </a:p>
        </p:txBody>
      </p:sp>
    </p:spTree>
    <p:extLst>
      <p:ext uri="{BB962C8B-B14F-4D97-AF65-F5344CB8AC3E}">
        <p14:creationId xmlns:p14="http://schemas.microsoft.com/office/powerpoint/2010/main" val="3573779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1C3738-92C5-8E4D-A736-AC53C38C9C01}"/>
              </a:ext>
            </a:extLst>
          </p:cNvPr>
          <p:cNvSpPr>
            <a:spLocks noGrp="1"/>
          </p:cNvSpPr>
          <p:nvPr>
            <p:ph type="title"/>
          </p:nvPr>
        </p:nvSpPr>
        <p:spPr>
          <a:xfrm>
            <a:off x="1719369" y="991684"/>
            <a:ext cx="8753261" cy="3642665"/>
          </a:xfrm>
        </p:spPr>
        <p:txBody>
          <a:bodyPr>
            <a:normAutofit/>
          </a:bodyPr>
          <a:lstStyle/>
          <a:p>
            <a:pPr algn="ctr"/>
            <a:r>
              <a:rPr lang="en-US"/>
              <a:t>When was the first recorded use of bear bile for medicinal purposes?</a:t>
            </a:r>
          </a:p>
        </p:txBody>
      </p:sp>
    </p:spTree>
    <p:extLst>
      <p:ext uri="{BB962C8B-B14F-4D97-AF65-F5344CB8AC3E}">
        <p14:creationId xmlns:p14="http://schemas.microsoft.com/office/powerpoint/2010/main" val="2353196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B20C2F6-4D71-6144-8B07-07FBF3168742}"/>
              </a:ext>
            </a:extLst>
          </p:cNvPr>
          <p:cNvSpPr>
            <a:spLocks noGrp="1"/>
          </p:cNvSpPr>
          <p:nvPr>
            <p:ph type="title" idx="4294967295"/>
          </p:nvPr>
        </p:nvSpPr>
        <p:spPr>
          <a:xfrm>
            <a:off x="1798027" y="531098"/>
            <a:ext cx="8595946" cy="5421312"/>
          </a:xfrm>
        </p:spPr>
        <p:txBody>
          <a:bodyPr/>
          <a:lstStyle/>
          <a:p>
            <a:pPr lvl="1">
              <a:spcBef>
                <a:spcPts val="500"/>
              </a:spcBef>
            </a:pPr>
            <a:r>
              <a:rPr lang="en-US" sz="3200" dirty="0">
                <a:latin typeface="+mj-lt"/>
                <a:ea typeface="+mj-lt"/>
                <a:cs typeface="+mj-lt"/>
              </a:rPr>
              <a:t>Women are more likely to stay at home to take care of the family</a:t>
            </a:r>
          </a:p>
          <a:p>
            <a:endParaRPr lang="en-US" sz="2800" dirty="0">
              <a:cs typeface="Calibri Light"/>
            </a:endParaRPr>
          </a:p>
        </p:txBody>
      </p:sp>
    </p:spTree>
    <p:extLst>
      <p:ext uri="{BB962C8B-B14F-4D97-AF65-F5344CB8AC3E}">
        <p14:creationId xmlns:p14="http://schemas.microsoft.com/office/powerpoint/2010/main" val="2969523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11302E6-E757-604B-88BC-F0044D6C5C96}"/>
              </a:ext>
            </a:extLst>
          </p:cNvPr>
          <p:cNvSpPr>
            <a:spLocks noGrp="1"/>
          </p:cNvSpPr>
          <p:nvPr>
            <p:ph type="title"/>
          </p:nvPr>
        </p:nvSpPr>
        <p:spPr>
          <a:xfrm>
            <a:off x="838200" y="1575593"/>
            <a:ext cx="10515600" cy="2873375"/>
          </a:xfrm>
        </p:spPr>
        <p:txBody>
          <a:bodyPr>
            <a:normAutofit/>
          </a:bodyPr>
          <a:lstStyle/>
          <a:p>
            <a:pPr algn="ctr"/>
            <a:r>
              <a:rPr lang="en-US" dirty="0"/>
              <a:t>Based on what you learned, what would be a good marketing strategy to convince men to purchase less bile?</a:t>
            </a:r>
          </a:p>
        </p:txBody>
      </p:sp>
    </p:spTree>
    <p:extLst>
      <p:ext uri="{BB962C8B-B14F-4D97-AF65-F5344CB8AC3E}">
        <p14:creationId xmlns:p14="http://schemas.microsoft.com/office/powerpoint/2010/main" val="245919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8E0ACA-7EC8-DD40-B01A-8AD17C868CDF}"/>
              </a:ext>
            </a:extLst>
          </p:cNvPr>
          <p:cNvSpPr>
            <a:spLocks noGrp="1"/>
          </p:cNvSpPr>
          <p:nvPr>
            <p:ph type="title" idx="4294967295"/>
          </p:nvPr>
        </p:nvSpPr>
        <p:spPr>
          <a:xfrm>
            <a:off x="3183731" y="1793875"/>
            <a:ext cx="10325101" cy="2492375"/>
          </a:xfrm>
        </p:spPr>
        <p:txBody>
          <a:bodyPr/>
          <a:lstStyle/>
          <a:p>
            <a:r>
              <a:rPr lang="en-US">
                <a:cs typeface="Calibri Light"/>
              </a:rPr>
              <a:t>Open to interpretation</a:t>
            </a:r>
            <a:endParaRPr lang="en-US"/>
          </a:p>
        </p:txBody>
      </p:sp>
    </p:spTree>
    <p:extLst>
      <p:ext uri="{BB962C8B-B14F-4D97-AF65-F5344CB8AC3E}">
        <p14:creationId xmlns:p14="http://schemas.microsoft.com/office/powerpoint/2010/main" val="25080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C9A31A0-5742-3C49-93C0-1F4554F71757}"/>
              </a:ext>
            </a:extLst>
          </p:cNvPr>
          <p:cNvSpPr txBox="1"/>
          <p:nvPr/>
        </p:nvSpPr>
        <p:spPr>
          <a:xfrm>
            <a:off x="733796" y="1769326"/>
            <a:ext cx="10724408" cy="2554545"/>
          </a:xfrm>
          <a:prstGeom prst="rect">
            <a:avLst/>
          </a:prstGeom>
          <a:noFill/>
        </p:spPr>
        <p:txBody>
          <a:bodyPr wrap="square" rtlCol="0">
            <a:spAutoFit/>
          </a:bodyPr>
          <a:lstStyle/>
          <a:p>
            <a:pPr algn="ctr"/>
            <a:r>
              <a:rPr lang="en-US" sz="4000" dirty="0">
                <a:latin typeface="+mj-lt"/>
              </a:rPr>
              <a:t>Bear bile farming results in controversy among the animal activist communities. Name three physiological or psychological impacts bear farming has on bear welfare.</a:t>
            </a:r>
          </a:p>
        </p:txBody>
      </p:sp>
    </p:spTree>
    <p:extLst>
      <p:ext uri="{BB962C8B-B14F-4D97-AF65-F5344CB8AC3E}">
        <p14:creationId xmlns:p14="http://schemas.microsoft.com/office/powerpoint/2010/main" val="335364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xmlns="" id="{D1A202D6-72DB-2D4F-91D6-FBC597850C21}"/>
              </a:ext>
            </a:extLst>
          </p:cNvPr>
          <p:cNvSpPr txBox="1"/>
          <p:nvPr/>
        </p:nvSpPr>
        <p:spPr>
          <a:xfrm>
            <a:off x="621475" y="1320730"/>
            <a:ext cx="10949050" cy="3724096"/>
          </a:xfrm>
          <a:prstGeom prst="rect">
            <a:avLst/>
          </a:prstGeom>
          <a:noFill/>
        </p:spPr>
        <p:txBody>
          <a:bodyPr wrap="square" rtlCol="0">
            <a:spAutoFit/>
          </a:bodyPr>
          <a:lstStyle/>
          <a:p>
            <a:r>
              <a:rPr lang="en-US" sz="3600" b="1" dirty="0">
                <a:latin typeface="+mj-lt"/>
              </a:rPr>
              <a:t>Psychological</a:t>
            </a:r>
          </a:p>
          <a:p>
            <a:pPr marL="285750" indent="-285750">
              <a:buFont typeface="Arial" panose="020B0604020202020204" pitchFamily="34" charset="0"/>
              <a:buChar char="•"/>
            </a:pPr>
            <a:r>
              <a:rPr lang="en-US" sz="3200" dirty="0">
                <a:latin typeface="+mj-lt"/>
              </a:rPr>
              <a:t>Cage banging, pacing, rocking, circling, cage biting</a:t>
            </a:r>
          </a:p>
          <a:p>
            <a:endParaRPr lang="en-US" sz="3600" b="1" dirty="0">
              <a:latin typeface="+mj-lt"/>
            </a:endParaRPr>
          </a:p>
          <a:p>
            <a:r>
              <a:rPr lang="en-US" sz="3600" b="1" dirty="0">
                <a:latin typeface="+mj-lt"/>
              </a:rPr>
              <a:t>Physiological</a:t>
            </a:r>
          </a:p>
          <a:p>
            <a:pPr marL="285750" indent="-285750">
              <a:buFont typeface="Arial" panose="020B0604020202020204" pitchFamily="34" charset="0"/>
              <a:buChar char="•"/>
            </a:pPr>
            <a:r>
              <a:rPr lang="en-US" sz="3200" dirty="0">
                <a:latin typeface="+mj-lt"/>
              </a:rPr>
              <a:t>Self-inflicted injury on skin and other body parts</a:t>
            </a:r>
          </a:p>
          <a:p>
            <a:pPr marL="285750" indent="-285750">
              <a:buFont typeface="Arial" panose="020B0604020202020204" pitchFamily="34" charset="0"/>
              <a:buChar char="•"/>
            </a:pPr>
            <a:r>
              <a:rPr lang="en-US" sz="3200" dirty="0">
                <a:latin typeface="+mj-lt"/>
              </a:rPr>
              <a:t>Teeth and claws removed</a:t>
            </a:r>
          </a:p>
          <a:p>
            <a:pPr marL="285750" indent="-285750">
              <a:buFont typeface="Arial" panose="020B0604020202020204" pitchFamily="34" charset="0"/>
              <a:buChar char="•"/>
            </a:pPr>
            <a:r>
              <a:rPr lang="en-US" sz="3200" dirty="0">
                <a:latin typeface="+mj-lt"/>
              </a:rPr>
              <a:t>Infection, cancer</a:t>
            </a:r>
          </a:p>
        </p:txBody>
      </p:sp>
    </p:spTree>
    <p:extLst>
      <p:ext uri="{BB962C8B-B14F-4D97-AF65-F5344CB8AC3E}">
        <p14:creationId xmlns:p14="http://schemas.microsoft.com/office/powerpoint/2010/main" val="376814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114E37E1-5393-DC4B-9531-98F5F7D8474D}"/>
              </a:ext>
            </a:extLst>
          </p:cNvPr>
          <p:cNvSpPr txBox="1"/>
          <p:nvPr/>
        </p:nvSpPr>
        <p:spPr>
          <a:xfrm>
            <a:off x="916405" y="1973178"/>
            <a:ext cx="10359189" cy="1938992"/>
          </a:xfrm>
          <a:prstGeom prst="rect">
            <a:avLst/>
          </a:prstGeom>
          <a:noFill/>
        </p:spPr>
        <p:txBody>
          <a:bodyPr wrap="square" rtlCol="0">
            <a:spAutoFit/>
          </a:bodyPr>
          <a:lstStyle/>
          <a:p>
            <a:pPr algn="ctr"/>
            <a:r>
              <a:rPr lang="en-US" sz="4000" dirty="0">
                <a:latin typeface="+mj-lt"/>
              </a:rPr>
              <a:t>What is the difference between how domestic and wild animals are viewed and valued in eastern cultures and western cultures? </a:t>
            </a:r>
          </a:p>
        </p:txBody>
      </p:sp>
    </p:spTree>
    <p:extLst>
      <p:ext uri="{BB962C8B-B14F-4D97-AF65-F5344CB8AC3E}">
        <p14:creationId xmlns:p14="http://schemas.microsoft.com/office/powerpoint/2010/main" val="2668877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26066C23-97B8-F744-9576-122E13B9DCD9}"/>
              </a:ext>
            </a:extLst>
          </p:cNvPr>
          <p:cNvSpPr txBox="1"/>
          <p:nvPr/>
        </p:nvSpPr>
        <p:spPr>
          <a:xfrm>
            <a:off x="994610" y="1840832"/>
            <a:ext cx="10202779" cy="2308324"/>
          </a:xfrm>
          <a:prstGeom prst="rect">
            <a:avLst/>
          </a:prstGeom>
          <a:noFill/>
        </p:spPr>
        <p:txBody>
          <a:bodyPr wrap="square" rtlCol="0">
            <a:spAutoFit/>
          </a:bodyPr>
          <a:lstStyle/>
          <a:p>
            <a:pPr algn="ctr"/>
            <a:r>
              <a:rPr lang="en-US" sz="3600" dirty="0">
                <a:latin typeface="+mj-lt"/>
              </a:rPr>
              <a:t>In the east, animals are viewed as having a utilitarian role where they are used for food, labor, and medicine. In the west, people are more removed from animals and tend to view them more affectionately.</a:t>
            </a:r>
          </a:p>
        </p:txBody>
      </p:sp>
    </p:spTree>
    <p:extLst>
      <p:ext uri="{BB962C8B-B14F-4D97-AF65-F5344CB8AC3E}">
        <p14:creationId xmlns:p14="http://schemas.microsoft.com/office/powerpoint/2010/main" val="301719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DDDBC4A-E43A-244B-8F2A-2FE22DD23986}"/>
              </a:ext>
            </a:extLst>
          </p:cNvPr>
          <p:cNvSpPr txBox="1"/>
          <p:nvPr/>
        </p:nvSpPr>
        <p:spPr>
          <a:xfrm>
            <a:off x="1203366" y="2075682"/>
            <a:ext cx="9785267" cy="1754326"/>
          </a:xfrm>
          <a:prstGeom prst="rect">
            <a:avLst/>
          </a:prstGeom>
          <a:noFill/>
        </p:spPr>
        <p:txBody>
          <a:bodyPr wrap="square" rtlCol="0">
            <a:spAutoFit/>
          </a:bodyPr>
          <a:lstStyle/>
          <a:p>
            <a:pPr algn="ctr"/>
            <a:r>
              <a:rPr lang="en-US" sz="3600" dirty="0">
                <a:latin typeface="+mj-lt"/>
              </a:rPr>
              <a:t>What are some potential impacts if China were to impose regulations regarding the care of captive bears?</a:t>
            </a:r>
          </a:p>
        </p:txBody>
      </p:sp>
    </p:spTree>
    <p:extLst>
      <p:ext uri="{BB962C8B-B14F-4D97-AF65-F5344CB8AC3E}">
        <p14:creationId xmlns:p14="http://schemas.microsoft.com/office/powerpoint/2010/main" val="5159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0A77EB96-B813-734F-878B-F5CA73F9AC47}"/>
              </a:ext>
            </a:extLst>
          </p:cNvPr>
          <p:cNvSpPr txBox="1"/>
          <p:nvPr/>
        </p:nvSpPr>
        <p:spPr>
          <a:xfrm>
            <a:off x="1562062" y="2166317"/>
            <a:ext cx="10521538" cy="2308324"/>
          </a:xfrm>
          <a:prstGeom prst="rect">
            <a:avLst/>
          </a:prstGeom>
          <a:noFill/>
        </p:spPr>
        <p:txBody>
          <a:bodyPr wrap="square" rtlCol="0">
            <a:spAutoFit/>
          </a:bodyPr>
          <a:lstStyle/>
          <a:p>
            <a:pPr marL="285750" indent="-285750">
              <a:buFont typeface="Arial" panose="020B0604020202020204" pitchFamily="34" charset="0"/>
              <a:buChar char="•"/>
            </a:pPr>
            <a:r>
              <a:rPr lang="en-US" sz="3600" dirty="0">
                <a:latin typeface="+mj-lt"/>
              </a:rPr>
              <a:t>Increase in costs for farmers and eventually for consumers</a:t>
            </a:r>
          </a:p>
          <a:p>
            <a:pPr marL="285750" indent="-285750">
              <a:buFont typeface="Arial" panose="020B0604020202020204" pitchFamily="34" charset="0"/>
              <a:buChar char="•"/>
            </a:pPr>
            <a:r>
              <a:rPr lang="en-US" sz="3600" dirty="0">
                <a:latin typeface="+mj-lt"/>
              </a:rPr>
              <a:t>Bear farms could go out of business </a:t>
            </a:r>
          </a:p>
          <a:p>
            <a:pPr lvl="1"/>
            <a:endParaRPr lang="en-US" sz="3600" dirty="0">
              <a:latin typeface="+mj-lt"/>
            </a:endParaRPr>
          </a:p>
        </p:txBody>
      </p:sp>
    </p:spTree>
    <p:extLst>
      <p:ext uri="{BB962C8B-B14F-4D97-AF65-F5344CB8AC3E}">
        <p14:creationId xmlns:p14="http://schemas.microsoft.com/office/powerpoint/2010/main" val="99553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736E15-9D08-3842-8819-5783FB3C57EF}"/>
              </a:ext>
            </a:extLst>
          </p:cNvPr>
          <p:cNvSpPr>
            <a:spLocks noGrp="1"/>
          </p:cNvSpPr>
          <p:nvPr>
            <p:ph type="title" idx="4294967295"/>
          </p:nvPr>
        </p:nvSpPr>
        <p:spPr>
          <a:xfrm>
            <a:off x="838200" y="2363349"/>
            <a:ext cx="10515600" cy="1325563"/>
          </a:xfrm>
        </p:spPr>
        <p:txBody>
          <a:bodyPr/>
          <a:lstStyle/>
          <a:p>
            <a:pPr algn="ctr"/>
            <a:r>
              <a:rPr lang="en-US" dirty="0">
                <a:cs typeface="Calibri Light"/>
              </a:rPr>
              <a:t>659 AD</a:t>
            </a:r>
          </a:p>
        </p:txBody>
      </p:sp>
    </p:spTree>
    <p:extLst>
      <p:ext uri="{BB962C8B-B14F-4D97-AF65-F5344CB8AC3E}">
        <p14:creationId xmlns:p14="http://schemas.microsoft.com/office/powerpoint/2010/main" val="1506073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1EC379-1A01-414D-B75C-364A9CD28D20}"/>
              </a:ext>
            </a:extLst>
          </p:cNvPr>
          <p:cNvSpPr>
            <a:spLocks noGrp="1"/>
          </p:cNvSpPr>
          <p:nvPr>
            <p:ph type="title"/>
          </p:nvPr>
        </p:nvSpPr>
        <p:spPr>
          <a:xfrm>
            <a:off x="589384" y="2190830"/>
            <a:ext cx="11184293" cy="1325563"/>
          </a:xfrm>
        </p:spPr>
        <p:txBody>
          <a:bodyPr/>
          <a:lstStyle/>
          <a:p>
            <a:r>
              <a:rPr lang="en-US" dirty="0"/>
              <a:t>When was bear farming made illegal in China? </a:t>
            </a:r>
          </a:p>
        </p:txBody>
      </p:sp>
    </p:spTree>
    <p:extLst>
      <p:ext uri="{BB962C8B-B14F-4D97-AF65-F5344CB8AC3E}">
        <p14:creationId xmlns:p14="http://schemas.microsoft.com/office/powerpoint/2010/main" val="1632734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CB5F5DB8-0FED-479F-8FE3-C55924A11D10}"/>
              </a:ext>
            </a:extLst>
          </p:cNvPr>
          <p:cNvSpPr txBox="1"/>
          <p:nvPr/>
        </p:nvSpPr>
        <p:spPr>
          <a:xfrm>
            <a:off x="3405590" y="2508748"/>
            <a:ext cx="7885098" cy="9202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lnSpc>
                <a:spcPct val="150000"/>
              </a:lnSpc>
              <a:buFont typeface="Arial"/>
              <a:buChar char="•"/>
            </a:pPr>
            <a:r>
              <a:rPr lang="en-US" sz="4000" dirty="0">
                <a:latin typeface="+mj-lt"/>
                <a:cs typeface="Calibri"/>
              </a:rPr>
              <a:t>It is still legal in China </a:t>
            </a:r>
            <a:endParaRPr lang="en-US" dirty="0">
              <a:latin typeface="+mj-lt"/>
              <a:cs typeface="Calibri" panose="020F0502020204030204"/>
            </a:endParaRPr>
          </a:p>
        </p:txBody>
      </p:sp>
    </p:spTree>
    <p:extLst>
      <p:ext uri="{BB962C8B-B14F-4D97-AF65-F5344CB8AC3E}">
        <p14:creationId xmlns:p14="http://schemas.microsoft.com/office/powerpoint/2010/main" val="861629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B52C33-3BFA-A04B-A309-0FE10BBAAB79}"/>
              </a:ext>
            </a:extLst>
          </p:cNvPr>
          <p:cNvSpPr>
            <a:spLocks noGrp="1"/>
          </p:cNvSpPr>
          <p:nvPr>
            <p:ph type="title"/>
          </p:nvPr>
        </p:nvSpPr>
        <p:spPr>
          <a:xfrm>
            <a:off x="657727" y="794084"/>
            <a:ext cx="11333746" cy="4716379"/>
          </a:xfrm>
        </p:spPr>
        <p:txBody>
          <a:bodyPr>
            <a:normAutofit/>
          </a:bodyPr>
          <a:lstStyle/>
          <a:p>
            <a:r>
              <a:rPr lang="en-US" sz="4000"/>
              <a:t>Government-sanctioned bear farming in China originally began in the 1980s…</a:t>
            </a:r>
            <a:br>
              <a:rPr lang="en-US" sz="4000"/>
            </a:br>
            <a:r>
              <a:rPr lang="en-US" sz="4000"/>
              <a:t>	A. to supplement the exotic pet trade	</a:t>
            </a:r>
            <a:br>
              <a:rPr lang="en-US" sz="4000"/>
            </a:br>
            <a:r>
              <a:rPr lang="en-US" sz="4000"/>
              <a:t>	B. to increase bear meat availability</a:t>
            </a:r>
            <a:br>
              <a:rPr lang="en-US" sz="4000"/>
            </a:br>
            <a:r>
              <a:rPr lang="en-US" sz="4000"/>
              <a:t>	C. to reduce poaching of wild bears</a:t>
            </a:r>
            <a:br>
              <a:rPr lang="en-US" sz="4000"/>
            </a:br>
            <a:r>
              <a:rPr lang="en-US" sz="4000"/>
              <a:t>	D. to supply restaurants with bear paws for soup</a:t>
            </a:r>
          </a:p>
        </p:txBody>
      </p:sp>
    </p:spTree>
    <p:extLst>
      <p:ext uri="{BB962C8B-B14F-4D97-AF65-F5344CB8AC3E}">
        <p14:creationId xmlns:p14="http://schemas.microsoft.com/office/powerpoint/2010/main" val="1200126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61D2C4E-B0CF-4090-BC55-DB23682373A5}"/>
              </a:ext>
            </a:extLst>
          </p:cNvPr>
          <p:cNvSpPr txBox="1"/>
          <p:nvPr/>
        </p:nvSpPr>
        <p:spPr>
          <a:xfrm>
            <a:off x="2150707" y="2444115"/>
            <a:ext cx="7890586" cy="98488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dirty="0">
                <a:latin typeface="+mj-lt"/>
                <a:cs typeface="Calibri"/>
              </a:rPr>
              <a:t>C. To reduce poaching of wild bears</a:t>
            </a:r>
          </a:p>
          <a:p>
            <a:pPr marL="285750" indent="-285750">
              <a:buFont typeface="Arial"/>
              <a:buChar char="•"/>
            </a:pPr>
            <a:endParaRPr lang="en-US" dirty="0">
              <a:cs typeface="Calibri"/>
            </a:endParaRPr>
          </a:p>
        </p:txBody>
      </p:sp>
    </p:spTree>
    <p:extLst>
      <p:ext uri="{BB962C8B-B14F-4D97-AF65-F5344CB8AC3E}">
        <p14:creationId xmlns:p14="http://schemas.microsoft.com/office/powerpoint/2010/main" val="37242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9450FB-6449-8E41-AE99-08CFE7F73883}"/>
              </a:ext>
            </a:extLst>
          </p:cNvPr>
          <p:cNvSpPr>
            <a:spLocks noGrp="1"/>
          </p:cNvSpPr>
          <p:nvPr>
            <p:ph type="title"/>
          </p:nvPr>
        </p:nvSpPr>
        <p:spPr>
          <a:xfrm>
            <a:off x="838200" y="2103437"/>
            <a:ext cx="10515600" cy="1325563"/>
          </a:xfrm>
        </p:spPr>
        <p:txBody>
          <a:bodyPr/>
          <a:lstStyle/>
          <a:p>
            <a:pPr algn="ctr"/>
            <a:r>
              <a:rPr lang="en-US"/>
              <a:t>What were the two consequences of the drop in farmed bear bile prices?</a:t>
            </a:r>
          </a:p>
        </p:txBody>
      </p:sp>
    </p:spTree>
    <p:extLst>
      <p:ext uri="{BB962C8B-B14F-4D97-AF65-F5344CB8AC3E}">
        <p14:creationId xmlns:p14="http://schemas.microsoft.com/office/powerpoint/2010/main" val="400889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Custom 3">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364C80"/>
      </a:hlink>
      <a:folHlink>
        <a:srgbClr val="F7FC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364C80"/>
      </a:hlink>
      <a:folHlink>
        <a:srgbClr val="F7FCFF"/>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672</Words>
  <Application>Microsoft Office PowerPoint</Application>
  <PresentationFormat>Custom</PresentationFormat>
  <Paragraphs>95</Paragraphs>
  <Slides>38</Slides>
  <Notes>0</Notes>
  <HiddenSlides>0</HiddenSlides>
  <MMClips>1</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Office Theme</vt:lpstr>
      <vt:lpstr>1_Office Theme</vt:lpstr>
      <vt:lpstr>Just the Bear Facts</vt:lpstr>
      <vt:lpstr>PowerPoint Presentation</vt:lpstr>
      <vt:lpstr>When was the first recorded use of bear bile for medicinal purposes?</vt:lpstr>
      <vt:lpstr>659 AD</vt:lpstr>
      <vt:lpstr>When was bear farming made illegal in China? </vt:lpstr>
      <vt:lpstr>PowerPoint Presentation</vt:lpstr>
      <vt:lpstr>Government-sanctioned bear farming in China originally began in the 1980s…  A. to supplement the exotic pet trade   B. to increase bear meat availability  C. to reduce poaching of wild bears  D. to supply restaurants with bear paws for soup</vt:lpstr>
      <vt:lpstr>PowerPoint Presentation</vt:lpstr>
      <vt:lpstr>What were the two consequences of the drop in farmed bear bile prices?</vt:lpstr>
      <vt:lpstr>1. Farmed bears being killed off  2. Increased demand for poaching  </vt:lpstr>
      <vt:lpstr>If you were told the overall prices of bear bile (wild and farmed) have declined over the past few years, what do you think would be the reason?</vt:lpstr>
      <vt:lpstr> 1. Increased education about animal welfare 2. Increased farming regulations </vt:lpstr>
      <vt:lpstr>Name three reasons sun bears are valuable to the environment (aka keystone species)</vt:lpstr>
      <vt:lpstr>1. Seed dispensers 2. Control forest pests such as termites 3. Engineer new tree cavities  4. Help drive the nutrient cycle </vt:lpstr>
      <vt:lpstr>PowerPoint Presentation</vt:lpstr>
      <vt:lpstr>1. Owners of bear farms 2. Employees of bear farms 3. Consumers of bear bile 4. Animal protection groups 5. Government agencies 6. Bear rehabilitation centers 7. Practitioner of traditional Chinese medicine</vt:lpstr>
      <vt:lpstr>PowerPoint Presentation</vt:lpstr>
      <vt:lpstr>PowerPoint Presentation</vt:lpstr>
      <vt:lpstr>PowerPoint Presentation</vt:lpstr>
      <vt:lpstr>PowerPoint Presentation</vt:lpstr>
      <vt:lpstr>Which country drives the demand for bear bile? </vt:lpstr>
      <vt:lpstr> </vt:lpstr>
      <vt:lpstr>PowerPoint Presentation</vt:lpstr>
      <vt:lpstr>PowerPoint Presentation</vt:lpstr>
      <vt:lpstr>Does cultural importance have more of an effect on bear farming or bear conservation? </vt:lpstr>
      <vt:lpstr>It depends! Factors:</vt:lpstr>
      <vt:lpstr>What are the three main uses of bear bile for men?</vt:lpstr>
      <vt:lpstr>PowerPoint Presentation</vt:lpstr>
      <vt:lpstr>What is one reason women are less likely to use bile for entertainment purposes?</vt:lpstr>
      <vt:lpstr>Women are more likely to stay at home to take care of the family </vt:lpstr>
      <vt:lpstr>Based on what you learned, what would be a good marketing strategy to convince men to purchase less bile?</vt:lpstr>
      <vt:lpstr>Open to interpretation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Dimensions of Bear Bile Farming</dc:title>
  <dc:creator>Leary, Tyler C</dc:creator>
  <cp:lastModifiedBy>Ky</cp:lastModifiedBy>
  <cp:revision>14</cp:revision>
  <dcterms:created xsi:type="dcterms:W3CDTF">2020-02-17T17:49:50Z</dcterms:created>
  <dcterms:modified xsi:type="dcterms:W3CDTF">2021-08-30T17:09:05Z</dcterms:modified>
</cp:coreProperties>
</file>