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86" r:id="rId2"/>
    <p:sldId id="287" r:id="rId3"/>
    <p:sldId id="288" r:id="rId4"/>
    <p:sldId id="289" r:id="rId5"/>
    <p:sldId id="290" r:id="rId6"/>
    <p:sldId id="291" r:id="rId7"/>
    <p:sldId id="336" r:id="rId8"/>
    <p:sldId id="261" r:id="rId9"/>
    <p:sldId id="263" r:id="rId10"/>
    <p:sldId id="308" r:id="rId11"/>
    <p:sldId id="309" r:id="rId12"/>
    <p:sldId id="310" r:id="rId13"/>
    <p:sldId id="311" r:id="rId14"/>
    <p:sldId id="264" r:id="rId15"/>
    <p:sldId id="312" r:id="rId16"/>
    <p:sldId id="313" r:id="rId17"/>
    <p:sldId id="314" r:id="rId18"/>
    <p:sldId id="301" r:id="rId19"/>
    <p:sldId id="337" r:id="rId20"/>
    <p:sldId id="278" r:id="rId21"/>
    <p:sldId id="265" r:id="rId22"/>
    <p:sldId id="315" r:id="rId23"/>
    <p:sldId id="316" r:id="rId24"/>
    <p:sldId id="317" r:id="rId25"/>
    <p:sldId id="318" r:id="rId26"/>
    <p:sldId id="320" r:id="rId27"/>
    <p:sldId id="333" r:id="rId28"/>
    <p:sldId id="321" r:id="rId29"/>
    <p:sldId id="322" r:id="rId30"/>
    <p:sldId id="323" r:id="rId31"/>
    <p:sldId id="302" r:id="rId32"/>
    <p:sldId id="338" r:id="rId33"/>
    <p:sldId id="267" r:id="rId34"/>
    <p:sldId id="339" r:id="rId35"/>
    <p:sldId id="297" r:id="rId36"/>
    <p:sldId id="324" r:id="rId37"/>
    <p:sldId id="325" r:id="rId38"/>
    <p:sldId id="326" r:id="rId39"/>
    <p:sldId id="327" r:id="rId40"/>
    <p:sldId id="328" r:id="rId41"/>
    <p:sldId id="268" r:id="rId42"/>
    <p:sldId id="329" r:id="rId43"/>
    <p:sldId id="330" r:id="rId44"/>
    <p:sldId id="331" r:id="rId45"/>
    <p:sldId id="332" r:id="rId46"/>
    <p:sldId id="300" r:id="rId47"/>
    <p:sldId id="303" r:id="rId48"/>
    <p:sldId id="304" r:id="rId49"/>
    <p:sldId id="340" r:id="rId5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8C64"/>
    <a:srgbClr val="CDE6EB"/>
    <a:srgbClr val="FF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64"/>
    </p:cViewPr>
  </p:sorterViewPr>
  <p:notesViewPr>
    <p:cSldViewPr>
      <p:cViewPr varScale="1">
        <p:scale>
          <a:sx n="74" d="100"/>
          <a:sy n="74" d="100"/>
        </p:scale>
        <p:origin x="-246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027565-8D25-4752-9DEA-809A1F8903AF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38F536-DC06-4158-ADD6-A8B73C01E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2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C3683F-3331-4A4E-9DFD-A6BBBD39B9CB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321B06-62E1-459C-B5BD-3836B6CA5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7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Licensed photo © </a:t>
            </a:r>
            <a:r>
              <a:rPr lang="en-US" dirty="0" err="1" smtClean="0"/>
              <a:t>Hennyvanroomen</a:t>
            </a:r>
            <a:r>
              <a:rPr lang="en-US" dirty="0" smtClean="0"/>
              <a:t> | Dreamstime.com, id 67259556.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21B06-62E1-459C-B5BD-3836B6CA50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35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reprinted by permission from Macmillan Publishers Ltd: Nature ©1961.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21B06-62E1-459C-B5BD-3836B6CA5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82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reprinted by permission from Macmillan Publishers Ltd: Nature ©1961.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21B06-62E1-459C-B5BD-3836B6CA5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77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 reprinted by permission from Macmillan Publishers Ltd: Nature ©1961.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21B06-62E1-459C-B5BD-3836B6CA5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13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 reprinted by permission from Macmillan Publishers Ltd: Nature ©1961.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21B06-62E1-459C-B5BD-3836B6CA5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27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 reprinted by permission from Macmillan Publishers Ltd: Nature ©1961.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21B06-62E1-459C-B5BD-3836B6CA5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78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 reprinted by permission from Macmillan Publishers Ltd: Nature ©1961.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21B06-62E1-459C-B5BD-3836B6CA5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6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 reprinted by permission from Macmillan Publishers Ltd: Nature ©1961.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21B06-62E1-459C-B5BD-3836B6CA5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4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C391-E63C-47C9-8066-27487E09A3EC}" type="datetime1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5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8DB8-B63C-4423-8012-D0DA7FCB6225}" type="datetime1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8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ABED-9A81-4BD5-A1BF-434831C5F408}" type="datetime1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5854-2560-4E8D-B4DA-EE2DD6A066E2}" type="datetime1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4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878-B097-4DFC-9A51-E11B99076D79}" type="datetime1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5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D296-65D1-4BD1-838E-3231B0D015CA}" type="datetime1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8A9C-CE3A-4582-B3B2-F6F5B6089FFC}" type="datetime1">
              <a:rPr lang="en-US" smtClean="0"/>
              <a:t>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0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B31C-4597-44A7-AB6B-A96DF03F4F63}" type="datetime1">
              <a:rPr lang="en-US" smtClean="0"/>
              <a:t>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6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F6E2-1D8F-41A8-A47D-E2FAC54311CB}" type="datetime1">
              <a:rPr lang="en-US" smtClean="0"/>
              <a:t>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9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C20-80C4-4D58-AFDA-80DC7ACBB833}" type="datetime1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1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C09B-A6D9-4517-A77A-16538EFABB12}" type="datetime1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4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EC3FF-02D6-43BB-BCE9-FD6A82746809}" type="datetime1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19B1D-F609-4544-9602-431AA86E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21336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sz="8900" baseline="30000" dirty="0" smtClean="0"/>
              <a:t>How </a:t>
            </a:r>
            <a:r>
              <a:rPr lang="en-US" sz="8900" baseline="30000" dirty="0"/>
              <a:t>to Make ATP: </a:t>
            </a:r>
            <a:r>
              <a:rPr lang="en-US" sz="5400" baseline="30000" dirty="0" smtClean="0"/>
              <a:t/>
            </a:r>
            <a:br>
              <a:rPr lang="en-US" sz="5400" baseline="30000" dirty="0" smtClean="0"/>
            </a:br>
            <a:r>
              <a:rPr lang="en-US" sz="5400" baseline="30000" dirty="0" smtClean="0"/>
              <a:t>Three </a:t>
            </a:r>
            <a:r>
              <a:rPr lang="en-US" sz="5400" baseline="30000" dirty="0"/>
              <a:t>Classic </a:t>
            </a:r>
            <a:r>
              <a:rPr lang="en-US" sz="5400" baseline="30000" dirty="0" smtClean="0"/>
              <a:t>Experiments </a:t>
            </a:r>
            <a:br>
              <a:rPr lang="en-US" sz="5400" baseline="30000" dirty="0" smtClean="0"/>
            </a:br>
            <a:r>
              <a:rPr lang="en-US" sz="5400" baseline="30000" dirty="0" smtClean="0"/>
              <a:t>in </a:t>
            </a:r>
            <a:r>
              <a:rPr lang="en-US" sz="5400" baseline="30000" dirty="0"/>
              <a:t>Biology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 r="35815"/>
          <a:stretch/>
        </p:blipFill>
        <p:spPr>
          <a:xfrm>
            <a:off x="5867400" y="0"/>
            <a:ext cx="329184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4888637"/>
            <a:ext cx="4572000" cy="12413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aseline="30000" dirty="0">
                <a:latin typeface="Monotype Corsiva" panose="03010101010201010101" pitchFamily="66" charset="0"/>
              </a:rPr>
              <a:t>by </a:t>
            </a:r>
          </a:p>
          <a:p>
            <a:pPr algn="ctr"/>
            <a:r>
              <a:rPr lang="en-US" sz="2800" baseline="30000" dirty="0"/>
              <a:t>Monica L. </a:t>
            </a:r>
            <a:r>
              <a:rPr lang="en-US" sz="2800" baseline="30000" dirty="0" smtClean="0"/>
              <a:t>Tischler</a:t>
            </a:r>
          </a:p>
          <a:p>
            <a:pPr algn="ctr"/>
            <a:r>
              <a:rPr lang="en-US" sz="2800" baseline="30000" dirty="0" smtClean="0"/>
              <a:t>Department </a:t>
            </a:r>
            <a:r>
              <a:rPr lang="en-US" sz="2800" baseline="30000" dirty="0"/>
              <a:t>of Biological </a:t>
            </a:r>
            <a:r>
              <a:rPr lang="en-US" sz="2800" baseline="30000" dirty="0" smtClean="0"/>
              <a:t>Sciences</a:t>
            </a:r>
          </a:p>
          <a:p>
            <a:pPr algn="ctr"/>
            <a:r>
              <a:rPr lang="en-US" sz="2800" baseline="30000" dirty="0" smtClean="0"/>
              <a:t>Benedictine </a:t>
            </a:r>
            <a:r>
              <a:rPr lang="en-US" sz="2800" baseline="30000" dirty="0"/>
              <a:t>University, </a:t>
            </a:r>
            <a:r>
              <a:rPr lang="en-US" sz="2800" baseline="30000" dirty="0" smtClean="0"/>
              <a:t>Lisle, IL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143000"/>
            <a:ext cx="59436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chemeClr val="tx1"/>
                </a:solidFill>
                <a:latin typeface="Calibri" pitchFamily="34" charset="0"/>
              </a:rPr>
              <a:t>A Presentation to Accompany the Case Study: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003177" y="530225"/>
            <a:ext cx="471182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BF8C64"/>
                </a:solidFill>
                <a:latin typeface="Calibri" pitchFamily="34" charset="0"/>
                <a:cs typeface="Calibri" pitchFamily="34" charset="0"/>
              </a:rPr>
              <a:t>NATIONAL CENTER FOR CASE STUDY TEACHING IN SCIENCE</a:t>
            </a:r>
            <a:endParaRPr lang="en-US" altLang="en-US" sz="1400" b="1" dirty="0">
              <a:solidFill>
                <a:srgbClr val="BF8C64"/>
              </a:solidFill>
              <a:latin typeface="Palatino Linotype" pitchFamily="18" charset="0"/>
              <a:cs typeface="Calibr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3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10" y="1219200"/>
            <a:ext cx="3876675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55138" y="452735"/>
            <a:ext cx="559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charge outside the membrane?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1219200"/>
            <a:ext cx="32004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05400" y="1107086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Positive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Negative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Both positive and negative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93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10" y="1219200"/>
            <a:ext cx="3876675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12910" y="457200"/>
            <a:ext cx="539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charge </a:t>
            </a:r>
            <a:r>
              <a:rPr lang="en-US" sz="2400" dirty="0" smtClean="0"/>
              <a:t>inside </a:t>
            </a:r>
            <a:r>
              <a:rPr lang="en-US" sz="2400" dirty="0"/>
              <a:t>the membrane?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5400" y="1295400"/>
            <a:ext cx="32004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05400" y="1107086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Positive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Negative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Both positive and negative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41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10" y="1219200"/>
            <a:ext cx="3876675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49230" y="381000"/>
            <a:ext cx="575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</a:t>
            </a:r>
            <a:r>
              <a:rPr lang="en-US" sz="2400" dirty="0" smtClean="0"/>
              <a:t>side of the membrane has a lower pH?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105400" y="1295400"/>
            <a:ext cx="35052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05400" y="1107086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Inside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Outside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Both inside and outside should have the same pH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33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10" y="1219200"/>
            <a:ext cx="3876675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12910" y="381000"/>
            <a:ext cx="5725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side of the membrane is more </a:t>
            </a:r>
            <a:r>
              <a:rPr lang="en-US" sz="2400" dirty="0" smtClean="0"/>
              <a:t>acidic?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105400" y="1295400"/>
            <a:ext cx="33528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05400" y="1107086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Inside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Outside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Both inside and outside should have the same acidity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51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1" y="501134"/>
            <a:ext cx="3581400" cy="3693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1" y="501134"/>
            <a:ext cx="358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diagram, does a proton or an electron cross the membrane first?</a:t>
            </a:r>
          </a:p>
          <a:p>
            <a:endParaRPr lang="en-US" dirty="0"/>
          </a:p>
          <a:p>
            <a:r>
              <a:rPr lang="en-US" dirty="0" smtClean="0"/>
              <a:t>Is the cytochrome </a:t>
            </a:r>
            <a:r>
              <a:rPr lang="en-US" dirty="0" err="1" smtClean="0"/>
              <a:t>translocating</a:t>
            </a:r>
            <a:r>
              <a:rPr lang="en-US" dirty="0" smtClean="0"/>
              <a:t> protons or electrons?</a:t>
            </a:r>
          </a:p>
          <a:p>
            <a:endParaRPr lang="en-US" dirty="0"/>
          </a:p>
          <a:p>
            <a:r>
              <a:rPr lang="en-US" dirty="0" smtClean="0"/>
              <a:t>In this diagram, how many ATP are made via the spatially positioned system?</a:t>
            </a:r>
          </a:p>
          <a:p>
            <a:endParaRPr lang="en-US" dirty="0"/>
          </a:p>
          <a:p>
            <a:r>
              <a:rPr lang="en-US" dirty="0" smtClean="0"/>
              <a:t>Do you know how many ATP scientists currently think are made with the electron transport chain?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71500" y="1029057"/>
            <a:ext cx="4495800" cy="4114800"/>
            <a:chOff x="838200" y="1371600"/>
            <a:chExt cx="4495800" cy="4114800"/>
          </a:xfrm>
        </p:grpSpPr>
        <p:pic>
          <p:nvPicPr>
            <p:cNvPr id="2" name="Picture 1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371600"/>
              <a:ext cx="4495800" cy="4114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175" y="1514475"/>
              <a:ext cx="309562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581400" y="1371600"/>
              <a:ext cx="2286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90800" y="1371600"/>
              <a:ext cx="2286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438400" y="1514475"/>
              <a:ext cx="2667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20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1" y="1029057"/>
            <a:ext cx="3352799" cy="2171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1" y="1061268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 smtClean="0"/>
              <a:t>A proton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An electron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Both a proton and an electron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DPN+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71500" y="1029057"/>
            <a:ext cx="4495800" cy="4114800"/>
            <a:chOff x="838200" y="1371600"/>
            <a:chExt cx="4495800" cy="4114800"/>
          </a:xfrm>
        </p:grpSpPr>
        <p:pic>
          <p:nvPicPr>
            <p:cNvPr id="2" name="Picture 1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371600"/>
              <a:ext cx="4495800" cy="4114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175" y="1514475"/>
              <a:ext cx="309562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581400" y="1371600"/>
              <a:ext cx="2286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90800" y="1371600"/>
              <a:ext cx="2286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438400" y="1514475"/>
              <a:ext cx="2667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71500" y="381000"/>
            <a:ext cx="6527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this diagram, which crosses the membrane first?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98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04693" y="1600200"/>
            <a:ext cx="3229707" cy="2133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04693" y="16002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 smtClean="0"/>
              <a:t>Protons 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Electrons 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Both protons and electrons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Cytochromes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71500" y="1600200"/>
            <a:ext cx="4495800" cy="4114800"/>
            <a:chOff x="838200" y="1371600"/>
            <a:chExt cx="4495800" cy="4114800"/>
          </a:xfrm>
        </p:grpSpPr>
        <p:pic>
          <p:nvPicPr>
            <p:cNvPr id="2" name="Picture 1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371600"/>
              <a:ext cx="4495800" cy="4114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175" y="1514475"/>
              <a:ext cx="309562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581400" y="1371600"/>
              <a:ext cx="2286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90800" y="1371600"/>
              <a:ext cx="2286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438400" y="1514475"/>
              <a:ext cx="2667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71501" y="492204"/>
            <a:ext cx="7734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this diagram, </a:t>
            </a:r>
            <a:r>
              <a:rPr lang="en-US" sz="2400" dirty="0" smtClean="0"/>
              <a:t>what is the cytochrome </a:t>
            </a:r>
            <a:r>
              <a:rPr lang="en-US" sz="2400" dirty="0" err="1" smtClean="0"/>
              <a:t>translocating</a:t>
            </a:r>
            <a:r>
              <a:rPr lang="en-US" sz="2400" dirty="0" smtClean="0"/>
              <a:t> across the membrane?</a:t>
            </a:r>
            <a:endParaRPr lang="en-US" sz="2400" dirty="0"/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17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0" y="1447800"/>
            <a:ext cx="3276600" cy="2466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04693" y="14478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 smtClean="0"/>
              <a:t>One  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Two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Three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The diagram does not specify the number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71500" y="1447800"/>
            <a:ext cx="4495800" cy="4114800"/>
            <a:chOff x="838200" y="1371600"/>
            <a:chExt cx="4495800" cy="4114800"/>
          </a:xfrm>
        </p:grpSpPr>
        <p:pic>
          <p:nvPicPr>
            <p:cNvPr id="2" name="Picture 1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371600"/>
              <a:ext cx="4495800" cy="4114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175" y="1514475"/>
              <a:ext cx="309562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581400" y="1371600"/>
              <a:ext cx="2286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90800" y="1371600"/>
              <a:ext cx="2286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438400" y="1514475"/>
              <a:ext cx="2667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71501" y="381000"/>
            <a:ext cx="81152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this diagram, how many ATP are made via the spatially positioned </a:t>
            </a:r>
            <a:r>
              <a:rPr lang="en-US" sz="2400" dirty="0" smtClean="0"/>
              <a:t>system?</a:t>
            </a:r>
            <a:endParaRPr lang="en-US" sz="2400" dirty="0"/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72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229600" cy="4525963"/>
          </a:xfrm>
        </p:spPr>
        <p:txBody>
          <a:bodyPr/>
          <a:lstStyle/>
          <a:p>
            <a:r>
              <a:rPr lang="en-US" dirty="0" smtClean="0"/>
              <a:t>Conclusion:</a:t>
            </a:r>
          </a:p>
          <a:p>
            <a:pPr marL="457200" lvl="1" indent="0">
              <a:buNone/>
            </a:pPr>
            <a:r>
              <a:rPr lang="en-US" dirty="0" smtClean="0"/>
              <a:t>Where the individual components of a reaction chain are placed in space can be important.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ATP synthesis depends on transport of electrons and hydrogen (protons) in a membrane.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Mitchell’s hypothesis was contrary to conventional thinking at the time.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63055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524000"/>
            <a:ext cx="747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54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402">
            <a:off x="5823072" y="259625"/>
            <a:ext cx="2811409" cy="553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89" y="263391"/>
            <a:ext cx="2670659" cy="54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8" t="11114" r="10425" b="10721"/>
          <a:stretch/>
        </p:blipFill>
        <p:spPr bwMode="auto">
          <a:xfrm rot="20914939">
            <a:off x="4208939" y="628663"/>
            <a:ext cx="3353826" cy="543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1" y="2626499"/>
            <a:ext cx="2209811" cy="278370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Jagendorf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and Uribe took isolated chloroplasts and put them into acid pH in the dark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382113"/>
            <a:ext cx="3886200" cy="169277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13180A"/>
                </a:solidFill>
              </a:rPr>
              <a:t>Part II:</a:t>
            </a:r>
            <a:endParaRPr lang="en-US" sz="4000" dirty="0" smtClean="0">
              <a:solidFill>
                <a:srgbClr val="13180A"/>
              </a:solidFill>
            </a:endParaRPr>
          </a:p>
          <a:p>
            <a:r>
              <a:rPr lang="en-US" sz="3200" i="1" dirty="0" smtClean="0">
                <a:solidFill>
                  <a:srgbClr val="13180A"/>
                </a:solidFill>
              </a:rPr>
              <a:t>What do electron transport chains do?</a:t>
            </a:r>
          </a:p>
        </p:txBody>
      </p:sp>
      <p:pic>
        <p:nvPicPr>
          <p:cNvPr id="9" name="Picture 4" descr="http://www.clipartbest.com/cliparts/9Tz/ErK/9TzErKEac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1" t="17026" r="26487" b="2905"/>
          <a:stretch/>
        </p:blipFill>
        <p:spPr bwMode="auto">
          <a:xfrm>
            <a:off x="2057400" y="2618874"/>
            <a:ext cx="2165684" cy="2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lker.com/cliparts/3/d/1/9/12894372371811441780chloroplast-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97" y="3408194"/>
            <a:ext cx="127183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34915" y="4387516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H+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28763" y="3092116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H+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18066" y="420285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H+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12739" y="4141619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H+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58715" y="2887761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H+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03856" y="420285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H+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14291" y="2863516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H+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3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74"/>
    </mc:Choice>
    <mc:Fallback xmlns="">
      <p:transition spd="slow" advTm="1877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transformations define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Cells take energy from the environment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Cells transform energy and store it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All cellular processes use energy:  growth, reproduction, communication, movement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Cells store energy in a high energy phosphate bond in the ATP molecule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180755" y="2104235"/>
            <a:ext cx="3550159" cy="206210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They then changed the pH to basic, and the chloroplasts made ATP!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990600" y="1979255"/>
            <a:ext cx="2165684" cy="2791326"/>
            <a:chOff x="5617621" y="3810000"/>
            <a:chExt cx="2165684" cy="2791326"/>
          </a:xfrm>
        </p:grpSpPr>
        <p:pic>
          <p:nvPicPr>
            <p:cNvPr id="15" name="Picture 4" descr="http://www.clipartbest.com/cliparts/9Tz/ErK/9TzErKEac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21" t="17026" r="26487" b="2905"/>
            <a:stretch/>
          </p:blipFill>
          <p:spPr bwMode="auto">
            <a:xfrm>
              <a:off x="5617621" y="3810000"/>
              <a:ext cx="2165684" cy="2791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www.clker.com/cliparts/3/d/1/9/12894372371811441780chloroplast-h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518" y="4599320"/>
              <a:ext cx="1271835" cy="733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118936" y="4078887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OH-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39646" y="4231287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OH-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23736" y="5193268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OH-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43600" y="5574268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OH-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43600" y="4419600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OH-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10400" y="5421868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OH-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649054" y="1979255"/>
            <a:ext cx="2165684" cy="2791326"/>
            <a:chOff x="5617621" y="3810000"/>
            <a:chExt cx="2165684" cy="2791326"/>
          </a:xfrm>
        </p:grpSpPr>
        <p:pic>
          <p:nvPicPr>
            <p:cNvPr id="34" name="Picture 4" descr="http://www.clipartbest.com/cliparts/9Tz/ErK/9TzErKEac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21" t="17026" r="26487" b="2905"/>
            <a:stretch/>
          </p:blipFill>
          <p:spPr bwMode="auto">
            <a:xfrm>
              <a:off x="5617621" y="3810000"/>
              <a:ext cx="2165684" cy="2791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http://www.clker.com/cliparts/3/d/1/9/12894372371811441780chloroplast-h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518" y="4599320"/>
              <a:ext cx="1271835" cy="733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6118936" y="4078887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OH-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39646" y="4231287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OH-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23736" y="5193268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OH-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43600" y="5574268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OH-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943600" y="4419600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OH-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10400" y="5421868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OH-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26787" y="533400"/>
            <a:ext cx="1556947" cy="2084074"/>
            <a:chOff x="6629400" y="1892317"/>
            <a:chExt cx="947347" cy="1157542"/>
          </a:xfrm>
        </p:grpSpPr>
        <p:sp>
          <p:nvSpPr>
            <p:cNvPr id="44" name="Explosion 1 43"/>
            <p:cNvSpPr/>
            <p:nvPr/>
          </p:nvSpPr>
          <p:spPr>
            <a:xfrm>
              <a:off x="6629400" y="1892317"/>
              <a:ext cx="947347" cy="829444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ATP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6737973" y="2549781"/>
              <a:ext cx="217146" cy="50007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46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7118" y="605641"/>
            <a:ext cx="3412881" cy="3890159"/>
            <a:chOff x="397118" y="605641"/>
            <a:chExt cx="3412881" cy="3890159"/>
          </a:xfrm>
        </p:grpSpPr>
        <p:grpSp>
          <p:nvGrpSpPr>
            <p:cNvPr id="2" name="Group 1"/>
            <p:cNvGrpSpPr/>
            <p:nvPr/>
          </p:nvGrpSpPr>
          <p:grpSpPr>
            <a:xfrm>
              <a:off x="397118" y="605641"/>
              <a:ext cx="3412881" cy="3890159"/>
              <a:chOff x="0" y="0"/>
              <a:chExt cx="2809875" cy="3559052"/>
            </a:xfrm>
          </p:grpSpPr>
          <p:pic>
            <p:nvPicPr>
              <p:cNvPr id="3" name="Picture 2"/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515"/>
              <a:stretch/>
            </p:blipFill>
            <p:spPr bwMode="auto">
              <a:xfrm>
                <a:off x="0" y="0"/>
                <a:ext cx="2809875" cy="355905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404937" y="528636"/>
                <a:ext cx="990601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556455" y="1090396"/>
              <a:ext cx="1738813" cy="2423775"/>
              <a:chOff x="1676400" y="838200"/>
              <a:chExt cx="1271446" cy="19050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981200" y="13716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05000" y="1371600"/>
                <a:ext cx="152400" cy="114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676400" y="1828800"/>
                <a:ext cx="2286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866900" y="2286000"/>
                <a:ext cx="1143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676400" y="1009536"/>
                <a:ext cx="400050" cy="89546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076450" y="1905000"/>
                <a:ext cx="439894" cy="6858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676400" y="1428750"/>
                <a:ext cx="400050" cy="78105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076450" y="2209800"/>
                <a:ext cx="133350" cy="22860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209800" y="2438400"/>
                <a:ext cx="152400" cy="15240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362200" y="2590800"/>
                <a:ext cx="154144" cy="15240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1781175" y="2247900"/>
                <a:ext cx="1143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2209800" y="1358669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219325" y="12954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219325" y="1234280"/>
                <a:ext cx="457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2180340" y="838200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Ending pH</a:t>
                </a:r>
                <a:endParaRPr lang="en-US" sz="10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667000" y="1143000"/>
                <a:ext cx="2808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 smtClean="0"/>
                  <a:t>8.3</a:t>
                </a:r>
              </a:p>
              <a:p>
                <a:r>
                  <a:rPr lang="en-US" sz="600" dirty="0" smtClean="0"/>
                  <a:t>7.8</a:t>
                </a:r>
              </a:p>
              <a:p>
                <a:r>
                  <a:rPr lang="en-US" sz="600" dirty="0" smtClean="0"/>
                  <a:t>7.2</a:t>
                </a:r>
                <a:endParaRPr lang="en-US" sz="600" dirty="0"/>
              </a:p>
            </p:txBody>
          </p:sp>
        </p:grpSp>
      </p:grpSp>
      <p:sp>
        <p:nvSpPr>
          <p:cNvPr id="36" name="Rectangle 35"/>
          <p:cNvSpPr/>
          <p:nvPr/>
        </p:nvSpPr>
        <p:spPr>
          <a:xfrm>
            <a:off x="4038600" y="605641"/>
            <a:ext cx="4572000" cy="452431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>
            <a:spAutoFit/>
          </a:bodyPr>
          <a:lstStyle/>
          <a:p>
            <a:r>
              <a:rPr lang="en-US" dirty="0"/>
              <a:t>Figure 3 shows the amount of ATP that was produced by chloroplasts with different starting (acid phase) and ending pH’s</a:t>
            </a:r>
            <a:r>
              <a:rPr lang="en-US" dirty="0" smtClean="0"/>
              <a:t>.  Each data point is a different experiment with a different starting and ending </a:t>
            </a:r>
            <a:r>
              <a:rPr lang="en-US" dirty="0" err="1" smtClean="0"/>
              <a:t>pH.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What is measured on the X-axis?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What is measured on the Y-axis?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What was the starting and ending pH that gave the most ATP?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Can you make a conclusion about whether a large or a small difference in pH yields more ATP?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41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7118" y="605641"/>
            <a:ext cx="3412881" cy="3890159"/>
            <a:chOff x="397118" y="605641"/>
            <a:chExt cx="3412881" cy="3890159"/>
          </a:xfrm>
        </p:grpSpPr>
        <p:grpSp>
          <p:nvGrpSpPr>
            <p:cNvPr id="2" name="Group 1"/>
            <p:cNvGrpSpPr/>
            <p:nvPr/>
          </p:nvGrpSpPr>
          <p:grpSpPr>
            <a:xfrm>
              <a:off x="397118" y="605641"/>
              <a:ext cx="3412881" cy="3890159"/>
              <a:chOff x="0" y="0"/>
              <a:chExt cx="2809875" cy="3559052"/>
            </a:xfrm>
          </p:grpSpPr>
          <p:pic>
            <p:nvPicPr>
              <p:cNvPr id="3" name="Picture 2"/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515"/>
              <a:stretch/>
            </p:blipFill>
            <p:spPr bwMode="auto">
              <a:xfrm>
                <a:off x="0" y="0"/>
                <a:ext cx="2809875" cy="355905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404937" y="528636"/>
                <a:ext cx="990601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556455" y="1090396"/>
              <a:ext cx="1738813" cy="2423775"/>
              <a:chOff x="1676400" y="838200"/>
              <a:chExt cx="1271446" cy="19050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981200" y="13716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05000" y="1371600"/>
                <a:ext cx="152400" cy="114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676400" y="1828800"/>
                <a:ext cx="2286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866900" y="2286000"/>
                <a:ext cx="1143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676400" y="1009536"/>
                <a:ext cx="400050" cy="89546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076450" y="1905000"/>
                <a:ext cx="439894" cy="6858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676400" y="1428750"/>
                <a:ext cx="400050" cy="78105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076450" y="2209800"/>
                <a:ext cx="133350" cy="22860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209800" y="2438400"/>
                <a:ext cx="152400" cy="15240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362200" y="2590800"/>
                <a:ext cx="154144" cy="15240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1781175" y="2247900"/>
                <a:ext cx="1143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2209800" y="1358669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219325" y="12954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219325" y="1234280"/>
                <a:ext cx="457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2180340" y="838200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Ending pH</a:t>
                </a:r>
                <a:endParaRPr lang="en-US" sz="10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667000" y="1143000"/>
                <a:ext cx="2808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 smtClean="0"/>
                  <a:t>8.3</a:t>
                </a:r>
              </a:p>
              <a:p>
                <a:r>
                  <a:rPr lang="en-US" sz="600" dirty="0" smtClean="0"/>
                  <a:t>7.8</a:t>
                </a:r>
              </a:p>
              <a:p>
                <a:r>
                  <a:rPr lang="en-US" sz="600" dirty="0" smtClean="0"/>
                  <a:t>7.2</a:t>
                </a:r>
                <a:endParaRPr lang="en-US" sz="600" dirty="0"/>
              </a:p>
            </p:txBody>
          </p:sp>
        </p:grpSp>
      </p:grpSp>
      <p:sp>
        <p:nvSpPr>
          <p:cNvPr id="36" name="Rectangle 35"/>
          <p:cNvSpPr/>
          <p:nvPr/>
        </p:nvSpPr>
        <p:spPr>
          <a:xfrm>
            <a:off x="4038600" y="605641"/>
            <a:ext cx="4572000" cy="203132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r>
              <a:rPr lang="en-US" dirty="0"/>
              <a:t>Figure 3 shows the amount of ATP that was produced by chloroplasts with different starting (acid phase) and ending pH’s</a:t>
            </a:r>
            <a:r>
              <a:rPr lang="en-US" dirty="0" smtClean="0"/>
              <a:t>.  Each data point is a different experiment with a different starting and ending </a:t>
            </a:r>
            <a:r>
              <a:rPr lang="en-US" dirty="0" err="1" smtClean="0"/>
              <a:t>pH.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What is measured on the X-axis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2980941"/>
            <a:ext cx="1932645" cy="147732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 smtClean="0"/>
              <a:t>Time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Amount of ATP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pH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23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7118" y="605641"/>
            <a:ext cx="3412881" cy="3890159"/>
            <a:chOff x="397118" y="605641"/>
            <a:chExt cx="3412881" cy="3890159"/>
          </a:xfrm>
        </p:grpSpPr>
        <p:grpSp>
          <p:nvGrpSpPr>
            <p:cNvPr id="2" name="Group 1"/>
            <p:cNvGrpSpPr/>
            <p:nvPr/>
          </p:nvGrpSpPr>
          <p:grpSpPr>
            <a:xfrm>
              <a:off x="397118" y="605641"/>
              <a:ext cx="3412881" cy="3890159"/>
              <a:chOff x="0" y="0"/>
              <a:chExt cx="2809875" cy="3559052"/>
            </a:xfrm>
          </p:grpSpPr>
          <p:pic>
            <p:nvPicPr>
              <p:cNvPr id="3" name="Picture 2"/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515"/>
              <a:stretch/>
            </p:blipFill>
            <p:spPr bwMode="auto">
              <a:xfrm>
                <a:off x="0" y="0"/>
                <a:ext cx="2809875" cy="355905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404937" y="528636"/>
                <a:ext cx="990601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556455" y="1090396"/>
              <a:ext cx="1738813" cy="2423775"/>
              <a:chOff x="1676400" y="838200"/>
              <a:chExt cx="1271446" cy="19050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981200" y="13716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05000" y="1371600"/>
                <a:ext cx="152400" cy="114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676400" y="1828800"/>
                <a:ext cx="2286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866900" y="2286000"/>
                <a:ext cx="1143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676400" y="1009536"/>
                <a:ext cx="400050" cy="89546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076450" y="1905000"/>
                <a:ext cx="439894" cy="6858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676400" y="1428750"/>
                <a:ext cx="400050" cy="78105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076450" y="2209800"/>
                <a:ext cx="133350" cy="22860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209800" y="2438400"/>
                <a:ext cx="152400" cy="15240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362200" y="2590800"/>
                <a:ext cx="154144" cy="15240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1781175" y="2247900"/>
                <a:ext cx="1143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2209800" y="1358669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219325" y="12954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219325" y="1234280"/>
                <a:ext cx="457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2180340" y="838200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Ending pH</a:t>
                </a:r>
                <a:endParaRPr lang="en-US" sz="10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667000" y="1143000"/>
                <a:ext cx="2808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 smtClean="0"/>
                  <a:t>8.3</a:t>
                </a:r>
              </a:p>
              <a:p>
                <a:r>
                  <a:rPr lang="en-US" sz="600" dirty="0" smtClean="0"/>
                  <a:t>7.8</a:t>
                </a:r>
              </a:p>
              <a:p>
                <a:r>
                  <a:rPr lang="en-US" sz="600" dirty="0" smtClean="0"/>
                  <a:t>7.2</a:t>
                </a:r>
                <a:endParaRPr lang="en-US" sz="600" dirty="0"/>
              </a:p>
            </p:txBody>
          </p:sp>
        </p:grpSp>
      </p:grpSp>
      <p:sp>
        <p:nvSpPr>
          <p:cNvPr id="36" name="Rectangle 35"/>
          <p:cNvSpPr/>
          <p:nvPr/>
        </p:nvSpPr>
        <p:spPr>
          <a:xfrm>
            <a:off x="4038600" y="605641"/>
            <a:ext cx="4572000" cy="203132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r>
              <a:rPr lang="en-US" dirty="0"/>
              <a:t>Figure 3 shows the amount of ATP that was produced by chloroplasts with different starting (acid phase) and ending pH’s</a:t>
            </a:r>
            <a:r>
              <a:rPr lang="en-US" dirty="0" smtClean="0"/>
              <a:t>.  Each data point is a different experiment with a different starting and ending </a:t>
            </a:r>
            <a:r>
              <a:rPr lang="en-US" dirty="0" err="1" smtClean="0"/>
              <a:t>pH.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What is measured on the </a:t>
            </a:r>
            <a:r>
              <a:rPr lang="en-US" dirty="0" smtClean="0"/>
              <a:t>Y-axis?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2980941"/>
            <a:ext cx="1932645" cy="147732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 smtClean="0"/>
              <a:t>Time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Amount of ATP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pH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54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7118" y="605641"/>
            <a:ext cx="3412881" cy="3890159"/>
            <a:chOff x="397118" y="605641"/>
            <a:chExt cx="3412881" cy="3890159"/>
          </a:xfrm>
        </p:grpSpPr>
        <p:grpSp>
          <p:nvGrpSpPr>
            <p:cNvPr id="2" name="Group 1"/>
            <p:cNvGrpSpPr/>
            <p:nvPr/>
          </p:nvGrpSpPr>
          <p:grpSpPr>
            <a:xfrm>
              <a:off x="397118" y="605641"/>
              <a:ext cx="3412881" cy="3890159"/>
              <a:chOff x="0" y="0"/>
              <a:chExt cx="2809875" cy="3559052"/>
            </a:xfrm>
          </p:grpSpPr>
          <p:pic>
            <p:nvPicPr>
              <p:cNvPr id="3" name="Picture 2"/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515"/>
              <a:stretch/>
            </p:blipFill>
            <p:spPr bwMode="auto">
              <a:xfrm>
                <a:off x="0" y="0"/>
                <a:ext cx="2809875" cy="355905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404937" y="528636"/>
                <a:ext cx="990601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556455" y="1090396"/>
              <a:ext cx="1738813" cy="2423775"/>
              <a:chOff x="1676400" y="838200"/>
              <a:chExt cx="1271446" cy="19050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981200" y="13716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05000" y="1371600"/>
                <a:ext cx="152400" cy="114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676400" y="1828800"/>
                <a:ext cx="2286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866900" y="2286000"/>
                <a:ext cx="1143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676400" y="1009536"/>
                <a:ext cx="400050" cy="89546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076450" y="1905000"/>
                <a:ext cx="439894" cy="6858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676400" y="1428750"/>
                <a:ext cx="400050" cy="78105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076450" y="2209800"/>
                <a:ext cx="133350" cy="22860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209800" y="2438400"/>
                <a:ext cx="152400" cy="15240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362200" y="2590800"/>
                <a:ext cx="154144" cy="15240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1781175" y="2247900"/>
                <a:ext cx="1143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2209800" y="1358669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219325" y="12954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219325" y="1234280"/>
                <a:ext cx="457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2180340" y="838200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Ending pH</a:t>
                </a:r>
                <a:endParaRPr lang="en-US" sz="10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667000" y="1143000"/>
                <a:ext cx="2808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 smtClean="0"/>
                  <a:t>8.3</a:t>
                </a:r>
              </a:p>
              <a:p>
                <a:r>
                  <a:rPr lang="en-US" sz="600" dirty="0" smtClean="0"/>
                  <a:t>7.8</a:t>
                </a:r>
              </a:p>
              <a:p>
                <a:r>
                  <a:rPr lang="en-US" sz="600" dirty="0" smtClean="0"/>
                  <a:t>7.2</a:t>
                </a:r>
                <a:endParaRPr lang="en-US" sz="600" dirty="0"/>
              </a:p>
            </p:txBody>
          </p:sp>
        </p:grpSp>
      </p:grpSp>
      <p:sp>
        <p:nvSpPr>
          <p:cNvPr id="36" name="Rectangle 35"/>
          <p:cNvSpPr/>
          <p:nvPr/>
        </p:nvSpPr>
        <p:spPr>
          <a:xfrm>
            <a:off x="4038600" y="605641"/>
            <a:ext cx="4572000" cy="2308324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r>
              <a:rPr lang="en-US" dirty="0"/>
              <a:t>Figure 3 shows the amount of ATP that was produced by chloroplasts with different starting (acid phase) and ending pH’s</a:t>
            </a:r>
            <a:r>
              <a:rPr lang="en-US" dirty="0" smtClean="0"/>
              <a:t>.  Each data point is a different experiment with a different starting and ending </a:t>
            </a:r>
            <a:r>
              <a:rPr lang="en-US" dirty="0" err="1" smtClean="0"/>
              <a:t>pH.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What was the starting and ending pH that gave the most ATP?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2980941"/>
            <a:ext cx="1229824" cy="203132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 smtClean="0"/>
              <a:t>3.8; 8.3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5.0; 7.2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3.8; 7.2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5.0; 7.8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51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7118" y="605641"/>
            <a:ext cx="3412881" cy="3890159"/>
            <a:chOff x="397118" y="605641"/>
            <a:chExt cx="3412881" cy="3890159"/>
          </a:xfrm>
        </p:grpSpPr>
        <p:grpSp>
          <p:nvGrpSpPr>
            <p:cNvPr id="2" name="Group 1"/>
            <p:cNvGrpSpPr/>
            <p:nvPr/>
          </p:nvGrpSpPr>
          <p:grpSpPr>
            <a:xfrm>
              <a:off x="397118" y="605641"/>
              <a:ext cx="3412881" cy="3890159"/>
              <a:chOff x="0" y="0"/>
              <a:chExt cx="2809875" cy="3559052"/>
            </a:xfrm>
          </p:grpSpPr>
          <p:pic>
            <p:nvPicPr>
              <p:cNvPr id="3" name="Picture 2"/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515"/>
              <a:stretch/>
            </p:blipFill>
            <p:spPr bwMode="auto">
              <a:xfrm>
                <a:off x="0" y="0"/>
                <a:ext cx="2809875" cy="355905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404937" y="528636"/>
                <a:ext cx="990601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556455" y="1090396"/>
              <a:ext cx="1738813" cy="2423775"/>
              <a:chOff x="1676400" y="838200"/>
              <a:chExt cx="1271446" cy="19050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981200" y="13716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05000" y="1371600"/>
                <a:ext cx="152400" cy="114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676400" y="1828800"/>
                <a:ext cx="2286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866900" y="2286000"/>
                <a:ext cx="1143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676400" y="1009536"/>
                <a:ext cx="400050" cy="89546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076450" y="1905000"/>
                <a:ext cx="439894" cy="6858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676400" y="1428750"/>
                <a:ext cx="400050" cy="78105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076450" y="2209800"/>
                <a:ext cx="133350" cy="22860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209800" y="2438400"/>
                <a:ext cx="152400" cy="15240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362200" y="2590800"/>
                <a:ext cx="154144" cy="15240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1781175" y="2247900"/>
                <a:ext cx="1143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2209800" y="1358669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219325" y="12954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219325" y="1234280"/>
                <a:ext cx="457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2180340" y="838200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Ending pH</a:t>
                </a:r>
                <a:endParaRPr lang="en-US" sz="10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667000" y="1143000"/>
                <a:ext cx="2808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 smtClean="0"/>
                  <a:t>8.3</a:t>
                </a:r>
              </a:p>
              <a:p>
                <a:r>
                  <a:rPr lang="en-US" sz="600" dirty="0" smtClean="0"/>
                  <a:t>7.8</a:t>
                </a:r>
              </a:p>
              <a:p>
                <a:r>
                  <a:rPr lang="en-US" sz="600" dirty="0" smtClean="0"/>
                  <a:t>7.2</a:t>
                </a:r>
                <a:endParaRPr lang="en-US" sz="600" dirty="0"/>
              </a:p>
            </p:txBody>
          </p:sp>
        </p:grpSp>
      </p:grpSp>
      <p:sp>
        <p:nvSpPr>
          <p:cNvPr id="36" name="Rectangle 35"/>
          <p:cNvSpPr/>
          <p:nvPr/>
        </p:nvSpPr>
        <p:spPr>
          <a:xfrm>
            <a:off x="4038600" y="605641"/>
            <a:ext cx="4572000" cy="203132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r>
              <a:rPr lang="en-US" dirty="0"/>
              <a:t>Figure 3 shows the amount of ATP that was produced by chloroplasts with different starting (acid phase) and ending pH’s</a:t>
            </a:r>
            <a:r>
              <a:rPr lang="en-US" dirty="0" smtClean="0"/>
              <a:t>.  Each data point is a different experiment with a different starting and ending </a:t>
            </a:r>
            <a:r>
              <a:rPr lang="en-US" dirty="0" err="1" smtClean="0"/>
              <a:t>pH.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 smtClean="0"/>
              <a:t>Which </a:t>
            </a:r>
            <a:r>
              <a:rPr lang="en-US" dirty="0"/>
              <a:t>yields more ATP?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1" y="2980940"/>
            <a:ext cx="4191000" cy="203132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 smtClean="0"/>
              <a:t>A large pH change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A small pH change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A pH change has no effect on the amount of ATP made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71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70497" y="762000"/>
            <a:ext cx="4631868" cy="5029200"/>
            <a:chOff x="683713" y="489857"/>
            <a:chExt cx="4631868" cy="5029200"/>
          </a:xfrm>
        </p:grpSpPr>
        <p:grpSp>
          <p:nvGrpSpPr>
            <p:cNvPr id="2" name="Group 1"/>
            <p:cNvGrpSpPr/>
            <p:nvPr/>
          </p:nvGrpSpPr>
          <p:grpSpPr>
            <a:xfrm>
              <a:off x="683713" y="489857"/>
              <a:ext cx="4631868" cy="5029200"/>
              <a:chOff x="0" y="0"/>
              <a:chExt cx="3457575" cy="4400550"/>
            </a:xfrm>
          </p:grpSpPr>
          <p:pic>
            <p:nvPicPr>
              <p:cNvPr id="3" name="Picture 2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57575" cy="44005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828800" y="1447800"/>
                <a:ext cx="914400" cy="990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600200" y="1638300"/>
                <a:ext cx="457200" cy="800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 rot="16200000">
                <a:off x="1243012" y="2028825"/>
                <a:ext cx="571500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156554" y="2133600"/>
                <a:ext cx="571500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90600" y="2343150"/>
                <a:ext cx="351692" cy="2476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97522" y="2466975"/>
                <a:ext cx="351692" cy="1238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233066" y="3657600"/>
              <a:ext cx="1513039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20645" y="3618384"/>
              <a:ext cx="7152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Ending pH</a:t>
              </a:r>
              <a:endParaRPr lang="en-US" sz="1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93687" y="1295400"/>
              <a:ext cx="1044355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953000" y="860258"/>
            <a:ext cx="4038600" cy="424731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dirty="0"/>
              <a:t>Figure 4 shows the amount of ATP produced by isolated chloroplasts when the starting pH is 4.0.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What is measured on the </a:t>
            </a:r>
            <a:r>
              <a:rPr lang="en-US" dirty="0" smtClean="0"/>
              <a:t>X-axis?</a:t>
            </a:r>
          </a:p>
          <a:p>
            <a:endParaRPr lang="en-US" dirty="0"/>
          </a:p>
          <a:p>
            <a:r>
              <a:rPr lang="en-US" dirty="0" smtClean="0"/>
              <a:t>What is measured on the Y-axis?</a:t>
            </a:r>
          </a:p>
          <a:p>
            <a:endParaRPr lang="en-US" dirty="0"/>
          </a:p>
          <a:p>
            <a:r>
              <a:rPr lang="en-US" dirty="0" smtClean="0"/>
              <a:t>Does there appear to be an optimum pH difference for ATP yield?</a:t>
            </a:r>
          </a:p>
          <a:p>
            <a:endParaRPr lang="en-US" dirty="0"/>
          </a:p>
          <a:p>
            <a:r>
              <a:rPr lang="en-US" dirty="0"/>
              <a:t>What can you conclude about whether a large or a small difference in pH yields more ATP?</a:t>
            </a:r>
          </a:p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64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70497" y="762000"/>
            <a:ext cx="4631868" cy="5029200"/>
            <a:chOff x="683713" y="489857"/>
            <a:chExt cx="4631868" cy="5029200"/>
          </a:xfrm>
        </p:grpSpPr>
        <p:grpSp>
          <p:nvGrpSpPr>
            <p:cNvPr id="2" name="Group 1"/>
            <p:cNvGrpSpPr/>
            <p:nvPr/>
          </p:nvGrpSpPr>
          <p:grpSpPr>
            <a:xfrm>
              <a:off x="683713" y="489857"/>
              <a:ext cx="4631868" cy="5029200"/>
              <a:chOff x="0" y="0"/>
              <a:chExt cx="3457575" cy="4400550"/>
            </a:xfrm>
          </p:grpSpPr>
          <p:pic>
            <p:nvPicPr>
              <p:cNvPr id="3" name="Picture 2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57575" cy="44005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828800" y="1447800"/>
                <a:ext cx="914400" cy="990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600200" y="1638300"/>
                <a:ext cx="457200" cy="800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 rot="16200000">
                <a:off x="1243012" y="2028825"/>
                <a:ext cx="571500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156554" y="2133600"/>
                <a:ext cx="571500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90600" y="2343150"/>
                <a:ext cx="351692" cy="2476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97522" y="2466975"/>
                <a:ext cx="351692" cy="1238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233066" y="3657600"/>
              <a:ext cx="1513039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20645" y="3618384"/>
              <a:ext cx="7152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Ending pH</a:t>
              </a:r>
              <a:endParaRPr lang="en-US" sz="1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93687" y="1295400"/>
              <a:ext cx="1044355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953000" y="860258"/>
            <a:ext cx="4038600" cy="14773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dirty="0"/>
              <a:t>Figure 4 shows the amount of ATP produced by isolated chloroplasts when the starting pH is 4.0.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What is measured on the </a:t>
            </a:r>
            <a:r>
              <a:rPr lang="en-US" dirty="0" smtClean="0"/>
              <a:t>Y-axis?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2895600"/>
            <a:ext cx="3627660" cy="203132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 smtClean="0"/>
              <a:t>Time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Amount of ATP generated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pH at the start of the experiment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pH at the end of the experiment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88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70497" y="762000"/>
            <a:ext cx="4631868" cy="5029200"/>
            <a:chOff x="683713" y="489857"/>
            <a:chExt cx="4631868" cy="5029200"/>
          </a:xfrm>
        </p:grpSpPr>
        <p:grpSp>
          <p:nvGrpSpPr>
            <p:cNvPr id="2" name="Group 1"/>
            <p:cNvGrpSpPr/>
            <p:nvPr/>
          </p:nvGrpSpPr>
          <p:grpSpPr>
            <a:xfrm>
              <a:off x="683713" y="489857"/>
              <a:ext cx="4631868" cy="5029200"/>
              <a:chOff x="0" y="0"/>
              <a:chExt cx="3457575" cy="4400550"/>
            </a:xfrm>
          </p:grpSpPr>
          <p:pic>
            <p:nvPicPr>
              <p:cNvPr id="3" name="Picture 2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57575" cy="44005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828800" y="1447800"/>
                <a:ext cx="914400" cy="990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600200" y="1638300"/>
                <a:ext cx="457200" cy="800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 rot="16200000">
                <a:off x="1243012" y="2028825"/>
                <a:ext cx="571500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156554" y="2133600"/>
                <a:ext cx="571500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90600" y="2343150"/>
                <a:ext cx="351692" cy="2476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97522" y="2466975"/>
                <a:ext cx="351692" cy="1238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233066" y="3657600"/>
              <a:ext cx="1513039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20645" y="3618384"/>
              <a:ext cx="7152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Ending pH</a:t>
              </a:r>
              <a:endParaRPr lang="en-US" sz="1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93687" y="1295400"/>
              <a:ext cx="1044355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953000" y="860258"/>
            <a:ext cx="4038600" cy="14773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dirty="0"/>
              <a:t>Figure 4 shows the amount of ATP produced by isolated chloroplasts when the starting pH is 4.0.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Which pH yielded the most ATP?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5400" y="2895600"/>
            <a:ext cx="822661" cy="258532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 smtClean="0"/>
              <a:t>6.7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7.3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8.3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8.5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8.7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13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70497" y="762000"/>
            <a:ext cx="4631868" cy="5029200"/>
            <a:chOff x="683713" y="489857"/>
            <a:chExt cx="4631868" cy="5029200"/>
          </a:xfrm>
        </p:grpSpPr>
        <p:grpSp>
          <p:nvGrpSpPr>
            <p:cNvPr id="2" name="Group 1"/>
            <p:cNvGrpSpPr/>
            <p:nvPr/>
          </p:nvGrpSpPr>
          <p:grpSpPr>
            <a:xfrm>
              <a:off x="683713" y="489857"/>
              <a:ext cx="4631868" cy="5029200"/>
              <a:chOff x="0" y="0"/>
              <a:chExt cx="3457575" cy="4400550"/>
            </a:xfrm>
          </p:grpSpPr>
          <p:pic>
            <p:nvPicPr>
              <p:cNvPr id="3" name="Picture 2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57575" cy="44005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828800" y="1447800"/>
                <a:ext cx="914400" cy="990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600200" y="1638300"/>
                <a:ext cx="457200" cy="800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 rot="16200000">
                <a:off x="1243012" y="2028825"/>
                <a:ext cx="571500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156554" y="2133600"/>
                <a:ext cx="571500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90600" y="2343150"/>
                <a:ext cx="351692" cy="2476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97522" y="2466975"/>
                <a:ext cx="351692" cy="1238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233066" y="3657600"/>
              <a:ext cx="1513039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20645" y="3618384"/>
              <a:ext cx="7152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Ending pH</a:t>
              </a:r>
              <a:endParaRPr lang="en-US" sz="1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93687" y="1295400"/>
              <a:ext cx="1044355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953000" y="860258"/>
            <a:ext cx="4038600" cy="175432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dirty="0"/>
              <a:t>Figure 4 shows the amount of ATP produced by isolated chloroplasts when the starting pH is 4.0.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Does there appear to be an optimum pH difference for ATP yield?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5400" y="2895600"/>
            <a:ext cx="2196435" cy="147732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 smtClean="0"/>
              <a:t>Yes 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No 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How can you tell?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1940, scientists knew that ATP was how cells stored energy</a:t>
            </a:r>
            <a:endParaRPr lang="en-US" dirty="0"/>
          </a:p>
          <a:p>
            <a:r>
              <a:rPr lang="en-US" dirty="0" smtClean="0"/>
              <a:t>Scientists also knew that ATP could be formed via substrate level phosphorylation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0" y="4018696"/>
            <a:ext cx="6306075" cy="2521688"/>
            <a:chOff x="609600" y="1676400"/>
            <a:chExt cx="8400774" cy="4356545"/>
          </a:xfrm>
        </p:grpSpPr>
        <p:grpSp>
          <p:nvGrpSpPr>
            <p:cNvPr id="6" name="Group 5"/>
            <p:cNvGrpSpPr/>
            <p:nvPr/>
          </p:nvGrpSpPr>
          <p:grpSpPr>
            <a:xfrm>
              <a:off x="609600" y="1676400"/>
              <a:ext cx="2209800" cy="3657600"/>
              <a:chOff x="1026160" y="508000"/>
              <a:chExt cx="3677040" cy="5303520"/>
            </a:xfrm>
          </p:grpSpPr>
          <p:grpSp>
            <p:nvGrpSpPr>
              <p:cNvPr id="17" name="Group 16"/>
              <p:cNvGrpSpPr/>
              <p:nvPr/>
            </p:nvGrpSpPr>
            <p:grpSpPr>
              <a:xfrm rot="1063941">
                <a:off x="1613652" y="1726845"/>
                <a:ext cx="2801178" cy="1370594"/>
                <a:chOff x="2027362" y="1188620"/>
                <a:chExt cx="2801178" cy="1370594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2027362" y="1188620"/>
                  <a:ext cx="1566589" cy="137059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b="1" dirty="0" smtClean="0"/>
                    <a:t>Adenosine</a:t>
                  </a:r>
                  <a:endParaRPr lang="en-US" sz="500" b="1" dirty="0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4218940" y="1562100"/>
                  <a:ext cx="609600" cy="5715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P</a:t>
                  </a:r>
                  <a:endParaRPr lang="en-US" dirty="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609340" y="1562100"/>
                  <a:ext cx="609600" cy="5715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P</a:t>
                  </a:r>
                  <a:endParaRPr lang="en-US" dirty="0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 rot="19871057">
                <a:off x="2267340" y="3808192"/>
                <a:ext cx="2435860" cy="685800"/>
                <a:chOff x="2123440" y="3606800"/>
                <a:chExt cx="2435860" cy="685800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2123440" y="3606800"/>
                  <a:ext cx="1600200" cy="685800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Substrate</a:t>
                  </a:r>
                  <a:endParaRPr lang="en-US" sz="1000" dirty="0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949700" y="3663950"/>
                  <a:ext cx="609600" cy="5715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P</a:t>
                  </a:r>
                  <a:endParaRPr lang="en-US" dirty="0"/>
                </a:p>
              </p:txBody>
            </p:sp>
            <p:cxnSp>
              <p:nvCxnSpPr>
                <p:cNvPr id="22" name="Straight Connector 21"/>
                <p:cNvCxnSpPr>
                  <a:stCxn id="20" idx="3"/>
                  <a:endCxn id="21" idx="2"/>
                </p:cNvCxnSpPr>
                <p:nvPr/>
              </p:nvCxnSpPr>
              <p:spPr>
                <a:xfrm>
                  <a:off x="3723640" y="3949700"/>
                  <a:ext cx="226060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Freeform 18"/>
              <p:cNvSpPr/>
              <p:nvPr/>
            </p:nvSpPr>
            <p:spPr>
              <a:xfrm>
                <a:off x="1026160" y="508000"/>
                <a:ext cx="3322453" cy="5303520"/>
              </a:xfrm>
              <a:custGeom>
                <a:avLst/>
                <a:gdLst>
                  <a:gd name="connsiteX0" fmla="*/ 721360 w 3322453"/>
                  <a:gd name="connsiteY0" fmla="*/ 162560 h 5303520"/>
                  <a:gd name="connsiteX1" fmla="*/ 721360 w 3322453"/>
                  <a:gd name="connsiteY1" fmla="*/ 162560 h 5303520"/>
                  <a:gd name="connsiteX2" fmla="*/ 772160 w 3322453"/>
                  <a:gd name="connsiteY2" fmla="*/ 91440 h 5303520"/>
                  <a:gd name="connsiteX3" fmla="*/ 802640 w 3322453"/>
                  <a:gd name="connsiteY3" fmla="*/ 81280 h 5303520"/>
                  <a:gd name="connsiteX4" fmla="*/ 833120 w 3322453"/>
                  <a:gd name="connsiteY4" fmla="*/ 60960 h 5303520"/>
                  <a:gd name="connsiteX5" fmla="*/ 894080 w 3322453"/>
                  <a:gd name="connsiteY5" fmla="*/ 40640 h 5303520"/>
                  <a:gd name="connsiteX6" fmla="*/ 934720 w 3322453"/>
                  <a:gd name="connsiteY6" fmla="*/ 20320 h 5303520"/>
                  <a:gd name="connsiteX7" fmla="*/ 1005840 w 3322453"/>
                  <a:gd name="connsiteY7" fmla="*/ 10160 h 5303520"/>
                  <a:gd name="connsiteX8" fmla="*/ 1066800 w 3322453"/>
                  <a:gd name="connsiteY8" fmla="*/ 0 h 5303520"/>
                  <a:gd name="connsiteX9" fmla="*/ 1473200 w 3322453"/>
                  <a:gd name="connsiteY9" fmla="*/ 10160 h 5303520"/>
                  <a:gd name="connsiteX10" fmla="*/ 1554480 w 3322453"/>
                  <a:gd name="connsiteY10" fmla="*/ 30480 h 5303520"/>
                  <a:gd name="connsiteX11" fmla="*/ 1605280 w 3322453"/>
                  <a:gd name="connsiteY11" fmla="*/ 40640 h 5303520"/>
                  <a:gd name="connsiteX12" fmla="*/ 1645920 w 3322453"/>
                  <a:gd name="connsiteY12" fmla="*/ 60960 h 5303520"/>
                  <a:gd name="connsiteX13" fmla="*/ 1727200 w 3322453"/>
                  <a:gd name="connsiteY13" fmla="*/ 81280 h 5303520"/>
                  <a:gd name="connsiteX14" fmla="*/ 1767840 w 3322453"/>
                  <a:gd name="connsiteY14" fmla="*/ 101600 h 5303520"/>
                  <a:gd name="connsiteX15" fmla="*/ 1798320 w 3322453"/>
                  <a:gd name="connsiteY15" fmla="*/ 111760 h 5303520"/>
                  <a:gd name="connsiteX16" fmla="*/ 1828800 w 3322453"/>
                  <a:gd name="connsiteY16" fmla="*/ 132080 h 5303520"/>
                  <a:gd name="connsiteX17" fmla="*/ 1879600 w 3322453"/>
                  <a:gd name="connsiteY17" fmla="*/ 152400 h 5303520"/>
                  <a:gd name="connsiteX18" fmla="*/ 1920240 w 3322453"/>
                  <a:gd name="connsiteY18" fmla="*/ 172720 h 5303520"/>
                  <a:gd name="connsiteX19" fmla="*/ 1950720 w 3322453"/>
                  <a:gd name="connsiteY19" fmla="*/ 182880 h 5303520"/>
                  <a:gd name="connsiteX20" fmla="*/ 1991360 w 3322453"/>
                  <a:gd name="connsiteY20" fmla="*/ 203200 h 5303520"/>
                  <a:gd name="connsiteX21" fmla="*/ 2021840 w 3322453"/>
                  <a:gd name="connsiteY21" fmla="*/ 223520 h 5303520"/>
                  <a:gd name="connsiteX22" fmla="*/ 2103120 w 3322453"/>
                  <a:gd name="connsiteY22" fmla="*/ 243840 h 5303520"/>
                  <a:gd name="connsiteX23" fmla="*/ 2194560 w 3322453"/>
                  <a:gd name="connsiteY23" fmla="*/ 294640 h 5303520"/>
                  <a:gd name="connsiteX24" fmla="*/ 2255520 w 3322453"/>
                  <a:gd name="connsiteY24" fmla="*/ 304800 h 5303520"/>
                  <a:gd name="connsiteX25" fmla="*/ 2326640 w 3322453"/>
                  <a:gd name="connsiteY25" fmla="*/ 335280 h 5303520"/>
                  <a:gd name="connsiteX26" fmla="*/ 2387600 w 3322453"/>
                  <a:gd name="connsiteY26" fmla="*/ 345440 h 5303520"/>
                  <a:gd name="connsiteX27" fmla="*/ 2458720 w 3322453"/>
                  <a:gd name="connsiteY27" fmla="*/ 375920 h 5303520"/>
                  <a:gd name="connsiteX28" fmla="*/ 2529840 w 3322453"/>
                  <a:gd name="connsiteY28" fmla="*/ 396240 h 5303520"/>
                  <a:gd name="connsiteX29" fmla="*/ 2570480 w 3322453"/>
                  <a:gd name="connsiteY29" fmla="*/ 416560 h 5303520"/>
                  <a:gd name="connsiteX30" fmla="*/ 2611120 w 3322453"/>
                  <a:gd name="connsiteY30" fmla="*/ 426720 h 5303520"/>
                  <a:gd name="connsiteX31" fmla="*/ 2672080 w 3322453"/>
                  <a:gd name="connsiteY31" fmla="*/ 447040 h 5303520"/>
                  <a:gd name="connsiteX32" fmla="*/ 2702560 w 3322453"/>
                  <a:gd name="connsiteY32" fmla="*/ 457200 h 5303520"/>
                  <a:gd name="connsiteX33" fmla="*/ 2794000 w 3322453"/>
                  <a:gd name="connsiteY33" fmla="*/ 497840 h 5303520"/>
                  <a:gd name="connsiteX34" fmla="*/ 2834640 w 3322453"/>
                  <a:gd name="connsiteY34" fmla="*/ 518160 h 5303520"/>
                  <a:gd name="connsiteX35" fmla="*/ 2926080 w 3322453"/>
                  <a:gd name="connsiteY35" fmla="*/ 548640 h 5303520"/>
                  <a:gd name="connsiteX36" fmla="*/ 2966720 w 3322453"/>
                  <a:gd name="connsiteY36" fmla="*/ 568960 h 5303520"/>
                  <a:gd name="connsiteX37" fmla="*/ 2997200 w 3322453"/>
                  <a:gd name="connsiteY37" fmla="*/ 589280 h 5303520"/>
                  <a:gd name="connsiteX38" fmla="*/ 3027680 w 3322453"/>
                  <a:gd name="connsiteY38" fmla="*/ 599440 h 5303520"/>
                  <a:gd name="connsiteX39" fmla="*/ 3058160 w 3322453"/>
                  <a:gd name="connsiteY39" fmla="*/ 629920 h 5303520"/>
                  <a:gd name="connsiteX40" fmla="*/ 3088640 w 3322453"/>
                  <a:gd name="connsiteY40" fmla="*/ 640080 h 5303520"/>
                  <a:gd name="connsiteX41" fmla="*/ 3108960 w 3322453"/>
                  <a:gd name="connsiteY41" fmla="*/ 680720 h 5303520"/>
                  <a:gd name="connsiteX42" fmla="*/ 3149600 w 3322453"/>
                  <a:gd name="connsiteY42" fmla="*/ 741680 h 5303520"/>
                  <a:gd name="connsiteX43" fmla="*/ 3190240 w 3322453"/>
                  <a:gd name="connsiteY43" fmla="*/ 802640 h 5303520"/>
                  <a:gd name="connsiteX44" fmla="*/ 3210560 w 3322453"/>
                  <a:gd name="connsiteY44" fmla="*/ 833120 h 5303520"/>
                  <a:gd name="connsiteX45" fmla="*/ 3230880 w 3322453"/>
                  <a:gd name="connsiteY45" fmla="*/ 894080 h 5303520"/>
                  <a:gd name="connsiteX46" fmla="*/ 3241040 w 3322453"/>
                  <a:gd name="connsiteY46" fmla="*/ 934720 h 5303520"/>
                  <a:gd name="connsiteX47" fmla="*/ 3261360 w 3322453"/>
                  <a:gd name="connsiteY47" fmla="*/ 965200 h 5303520"/>
                  <a:gd name="connsiteX48" fmla="*/ 3281680 w 3322453"/>
                  <a:gd name="connsiteY48" fmla="*/ 1056640 h 5303520"/>
                  <a:gd name="connsiteX49" fmla="*/ 3302000 w 3322453"/>
                  <a:gd name="connsiteY49" fmla="*/ 1117600 h 5303520"/>
                  <a:gd name="connsiteX50" fmla="*/ 3312160 w 3322453"/>
                  <a:gd name="connsiteY50" fmla="*/ 1148080 h 5303520"/>
                  <a:gd name="connsiteX51" fmla="*/ 3312160 w 3322453"/>
                  <a:gd name="connsiteY51" fmla="*/ 1432560 h 5303520"/>
                  <a:gd name="connsiteX52" fmla="*/ 3291840 w 3322453"/>
                  <a:gd name="connsiteY52" fmla="*/ 1493520 h 5303520"/>
                  <a:gd name="connsiteX53" fmla="*/ 3281680 w 3322453"/>
                  <a:gd name="connsiteY53" fmla="*/ 1524000 h 5303520"/>
                  <a:gd name="connsiteX54" fmla="*/ 3190240 w 3322453"/>
                  <a:gd name="connsiteY54" fmla="*/ 1574800 h 5303520"/>
                  <a:gd name="connsiteX55" fmla="*/ 2936240 w 3322453"/>
                  <a:gd name="connsiteY55" fmla="*/ 1564640 h 5303520"/>
                  <a:gd name="connsiteX56" fmla="*/ 2895600 w 3322453"/>
                  <a:gd name="connsiteY56" fmla="*/ 1554480 h 5303520"/>
                  <a:gd name="connsiteX57" fmla="*/ 2824480 w 3322453"/>
                  <a:gd name="connsiteY57" fmla="*/ 1544320 h 5303520"/>
                  <a:gd name="connsiteX58" fmla="*/ 2702560 w 3322453"/>
                  <a:gd name="connsiteY58" fmla="*/ 1503680 h 5303520"/>
                  <a:gd name="connsiteX59" fmla="*/ 2672080 w 3322453"/>
                  <a:gd name="connsiteY59" fmla="*/ 1493520 h 5303520"/>
                  <a:gd name="connsiteX60" fmla="*/ 2641600 w 3322453"/>
                  <a:gd name="connsiteY60" fmla="*/ 1483360 h 5303520"/>
                  <a:gd name="connsiteX61" fmla="*/ 2580640 w 3322453"/>
                  <a:gd name="connsiteY61" fmla="*/ 1442720 h 5303520"/>
                  <a:gd name="connsiteX62" fmla="*/ 2519680 w 3322453"/>
                  <a:gd name="connsiteY62" fmla="*/ 1422400 h 5303520"/>
                  <a:gd name="connsiteX63" fmla="*/ 2489200 w 3322453"/>
                  <a:gd name="connsiteY63" fmla="*/ 1402080 h 5303520"/>
                  <a:gd name="connsiteX64" fmla="*/ 2458720 w 3322453"/>
                  <a:gd name="connsiteY64" fmla="*/ 1371600 h 5303520"/>
                  <a:gd name="connsiteX65" fmla="*/ 2428240 w 3322453"/>
                  <a:gd name="connsiteY65" fmla="*/ 1361440 h 5303520"/>
                  <a:gd name="connsiteX66" fmla="*/ 2326640 w 3322453"/>
                  <a:gd name="connsiteY66" fmla="*/ 1290320 h 5303520"/>
                  <a:gd name="connsiteX67" fmla="*/ 2296160 w 3322453"/>
                  <a:gd name="connsiteY67" fmla="*/ 1270000 h 5303520"/>
                  <a:gd name="connsiteX68" fmla="*/ 2214880 w 3322453"/>
                  <a:gd name="connsiteY68" fmla="*/ 1219200 h 5303520"/>
                  <a:gd name="connsiteX69" fmla="*/ 2153920 w 3322453"/>
                  <a:gd name="connsiteY69" fmla="*/ 1178560 h 5303520"/>
                  <a:gd name="connsiteX70" fmla="*/ 2113280 w 3322453"/>
                  <a:gd name="connsiteY70" fmla="*/ 1158240 h 5303520"/>
                  <a:gd name="connsiteX71" fmla="*/ 2052320 w 3322453"/>
                  <a:gd name="connsiteY71" fmla="*/ 1117600 h 5303520"/>
                  <a:gd name="connsiteX72" fmla="*/ 2011680 w 3322453"/>
                  <a:gd name="connsiteY72" fmla="*/ 1097280 h 5303520"/>
                  <a:gd name="connsiteX73" fmla="*/ 1981200 w 3322453"/>
                  <a:gd name="connsiteY73" fmla="*/ 1076960 h 5303520"/>
                  <a:gd name="connsiteX74" fmla="*/ 1920240 w 3322453"/>
                  <a:gd name="connsiteY74" fmla="*/ 1056640 h 5303520"/>
                  <a:gd name="connsiteX75" fmla="*/ 1849120 w 3322453"/>
                  <a:gd name="connsiteY75" fmla="*/ 1016000 h 5303520"/>
                  <a:gd name="connsiteX76" fmla="*/ 1747520 w 3322453"/>
                  <a:gd name="connsiteY76" fmla="*/ 985520 h 5303520"/>
                  <a:gd name="connsiteX77" fmla="*/ 1717040 w 3322453"/>
                  <a:gd name="connsiteY77" fmla="*/ 965200 h 5303520"/>
                  <a:gd name="connsiteX78" fmla="*/ 1686560 w 3322453"/>
                  <a:gd name="connsiteY78" fmla="*/ 955040 h 5303520"/>
                  <a:gd name="connsiteX79" fmla="*/ 1615440 w 3322453"/>
                  <a:gd name="connsiteY79" fmla="*/ 934720 h 5303520"/>
                  <a:gd name="connsiteX80" fmla="*/ 1584960 w 3322453"/>
                  <a:gd name="connsiteY80" fmla="*/ 914400 h 5303520"/>
                  <a:gd name="connsiteX81" fmla="*/ 1412240 w 3322453"/>
                  <a:gd name="connsiteY81" fmla="*/ 883920 h 5303520"/>
                  <a:gd name="connsiteX82" fmla="*/ 1361440 w 3322453"/>
                  <a:gd name="connsiteY82" fmla="*/ 873760 h 5303520"/>
                  <a:gd name="connsiteX83" fmla="*/ 1087120 w 3322453"/>
                  <a:gd name="connsiteY83" fmla="*/ 894080 h 5303520"/>
                  <a:gd name="connsiteX84" fmla="*/ 1005840 w 3322453"/>
                  <a:gd name="connsiteY84" fmla="*/ 934720 h 5303520"/>
                  <a:gd name="connsiteX85" fmla="*/ 975360 w 3322453"/>
                  <a:gd name="connsiteY85" fmla="*/ 944880 h 5303520"/>
                  <a:gd name="connsiteX86" fmla="*/ 914400 w 3322453"/>
                  <a:gd name="connsiteY86" fmla="*/ 985520 h 5303520"/>
                  <a:gd name="connsiteX87" fmla="*/ 894080 w 3322453"/>
                  <a:gd name="connsiteY87" fmla="*/ 1016000 h 5303520"/>
                  <a:gd name="connsiteX88" fmla="*/ 802640 w 3322453"/>
                  <a:gd name="connsiteY88" fmla="*/ 1076960 h 5303520"/>
                  <a:gd name="connsiteX89" fmla="*/ 772160 w 3322453"/>
                  <a:gd name="connsiteY89" fmla="*/ 1097280 h 5303520"/>
                  <a:gd name="connsiteX90" fmla="*/ 741680 w 3322453"/>
                  <a:gd name="connsiteY90" fmla="*/ 1117600 h 5303520"/>
                  <a:gd name="connsiteX91" fmla="*/ 721360 w 3322453"/>
                  <a:gd name="connsiteY91" fmla="*/ 1148080 h 5303520"/>
                  <a:gd name="connsiteX92" fmla="*/ 690880 w 3322453"/>
                  <a:gd name="connsiteY92" fmla="*/ 1168400 h 5303520"/>
                  <a:gd name="connsiteX93" fmla="*/ 680720 w 3322453"/>
                  <a:gd name="connsiteY93" fmla="*/ 1198880 h 5303520"/>
                  <a:gd name="connsiteX94" fmla="*/ 640080 w 3322453"/>
                  <a:gd name="connsiteY94" fmla="*/ 1259840 h 5303520"/>
                  <a:gd name="connsiteX95" fmla="*/ 609600 w 3322453"/>
                  <a:gd name="connsiteY95" fmla="*/ 1351280 h 5303520"/>
                  <a:gd name="connsiteX96" fmla="*/ 579120 w 3322453"/>
                  <a:gd name="connsiteY96" fmla="*/ 1463040 h 5303520"/>
                  <a:gd name="connsiteX97" fmla="*/ 558800 w 3322453"/>
                  <a:gd name="connsiteY97" fmla="*/ 1595120 h 5303520"/>
                  <a:gd name="connsiteX98" fmla="*/ 558800 w 3322453"/>
                  <a:gd name="connsiteY98" fmla="*/ 1930400 h 5303520"/>
                  <a:gd name="connsiteX99" fmla="*/ 568960 w 3322453"/>
                  <a:gd name="connsiteY99" fmla="*/ 1981200 h 5303520"/>
                  <a:gd name="connsiteX100" fmla="*/ 579120 w 3322453"/>
                  <a:gd name="connsiteY100" fmla="*/ 2021840 h 5303520"/>
                  <a:gd name="connsiteX101" fmla="*/ 609600 w 3322453"/>
                  <a:gd name="connsiteY101" fmla="*/ 2082800 h 5303520"/>
                  <a:gd name="connsiteX102" fmla="*/ 640080 w 3322453"/>
                  <a:gd name="connsiteY102" fmla="*/ 2103120 h 5303520"/>
                  <a:gd name="connsiteX103" fmla="*/ 650240 w 3322453"/>
                  <a:gd name="connsiteY103" fmla="*/ 2133600 h 5303520"/>
                  <a:gd name="connsiteX104" fmla="*/ 680720 w 3322453"/>
                  <a:gd name="connsiteY104" fmla="*/ 2164080 h 5303520"/>
                  <a:gd name="connsiteX105" fmla="*/ 701040 w 3322453"/>
                  <a:gd name="connsiteY105" fmla="*/ 2194560 h 5303520"/>
                  <a:gd name="connsiteX106" fmla="*/ 731520 w 3322453"/>
                  <a:gd name="connsiteY106" fmla="*/ 2225040 h 5303520"/>
                  <a:gd name="connsiteX107" fmla="*/ 833120 w 3322453"/>
                  <a:gd name="connsiteY107" fmla="*/ 2326640 h 5303520"/>
                  <a:gd name="connsiteX108" fmla="*/ 863600 w 3322453"/>
                  <a:gd name="connsiteY108" fmla="*/ 2346960 h 5303520"/>
                  <a:gd name="connsiteX109" fmla="*/ 924560 w 3322453"/>
                  <a:gd name="connsiteY109" fmla="*/ 2367280 h 5303520"/>
                  <a:gd name="connsiteX110" fmla="*/ 955040 w 3322453"/>
                  <a:gd name="connsiteY110" fmla="*/ 2387600 h 5303520"/>
                  <a:gd name="connsiteX111" fmla="*/ 1046480 w 3322453"/>
                  <a:gd name="connsiteY111" fmla="*/ 2397760 h 5303520"/>
                  <a:gd name="connsiteX112" fmla="*/ 1097280 w 3322453"/>
                  <a:gd name="connsiteY112" fmla="*/ 2407920 h 5303520"/>
                  <a:gd name="connsiteX113" fmla="*/ 1158240 w 3322453"/>
                  <a:gd name="connsiteY113" fmla="*/ 2428240 h 5303520"/>
                  <a:gd name="connsiteX114" fmla="*/ 1219200 w 3322453"/>
                  <a:gd name="connsiteY114" fmla="*/ 2448560 h 5303520"/>
                  <a:gd name="connsiteX115" fmla="*/ 1290320 w 3322453"/>
                  <a:gd name="connsiteY115" fmla="*/ 2468880 h 5303520"/>
                  <a:gd name="connsiteX116" fmla="*/ 1524000 w 3322453"/>
                  <a:gd name="connsiteY116" fmla="*/ 2479040 h 5303520"/>
                  <a:gd name="connsiteX117" fmla="*/ 1666240 w 3322453"/>
                  <a:gd name="connsiteY117" fmla="*/ 2489200 h 5303520"/>
                  <a:gd name="connsiteX118" fmla="*/ 1879600 w 3322453"/>
                  <a:gd name="connsiteY118" fmla="*/ 2499360 h 5303520"/>
                  <a:gd name="connsiteX119" fmla="*/ 1920240 w 3322453"/>
                  <a:gd name="connsiteY119" fmla="*/ 2509520 h 5303520"/>
                  <a:gd name="connsiteX120" fmla="*/ 1950720 w 3322453"/>
                  <a:gd name="connsiteY120" fmla="*/ 2519680 h 5303520"/>
                  <a:gd name="connsiteX121" fmla="*/ 2011680 w 3322453"/>
                  <a:gd name="connsiteY121" fmla="*/ 2529840 h 5303520"/>
                  <a:gd name="connsiteX122" fmla="*/ 2052320 w 3322453"/>
                  <a:gd name="connsiteY122" fmla="*/ 2540000 h 5303520"/>
                  <a:gd name="connsiteX123" fmla="*/ 2113280 w 3322453"/>
                  <a:gd name="connsiteY123" fmla="*/ 2580640 h 5303520"/>
                  <a:gd name="connsiteX124" fmla="*/ 2174240 w 3322453"/>
                  <a:gd name="connsiteY124" fmla="*/ 2611120 h 5303520"/>
                  <a:gd name="connsiteX125" fmla="*/ 2184400 w 3322453"/>
                  <a:gd name="connsiteY125" fmla="*/ 2641600 h 5303520"/>
                  <a:gd name="connsiteX126" fmla="*/ 2245360 w 3322453"/>
                  <a:gd name="connsiteY126" fmla="*/ 2712720 h 5303520"/>
                  <a:gd name="connsiteX127" fmla="*/ 2255520 w 3322453"/>
                  <a:gd name="connsiteY127" fmla="*/ 2753360 h 5303520"/>
                  <a:gd name="connsiteX128" fmla="*/ 2275840 w 3322453"/>
                  <a:gd name="connsiteY128" fmla="*/ 2814320 h 5303520"/>
                  <a:gd name="connsiteX129" fmla="*/ 2255520 w 3322453"/>
                  <a:gd name="connsiteY129" fmla="*/ 2987040 h 5303520"/>
                  <a:gd name="connsiteX130" fmla="*/ 2245360 w 3322453"/>
                  <a:gd name="connsiteY130" fmla="*/ 3017520 h 5303520"/>
                  <a:gd name="connsiteX131" fmla="*/ 2214880 w 3322453"/>
                  <a:gd name="connsiteY131" fmla="*/ 3027680 h 5303520"/>
                  <a:gd name="connsiteX132" fmla="*/ 2153920 w 3322453"/>
                  <a:gd name="connsiteY132" fmla="*/ 3068320 h 5303520"/>
                  <a:gd name="connsiteX133" fmla="*/ 2123440 w 3322453"/>
                  <a:gd name="connsiteY133" fmla="*/ 3078480 h 5303520"/>
                  <a:gd name="connsiteX134" fmla="*/ 2092960 w 3322453"/>
                  <a:gd name="connsiteY134" fmla="*/ 3098800 h 5303520"/>
                  <a:gd name="connsiteX135" fmla="*/ 2032000 w 3322453"/>
                  <a:gd name="connsiteY135" fmla="*/ 3119120 h 5303520"/>
                  <a:gd name="connsiteX136" fmla="*/ 1971040 w 3322453"/>
                  <a:gd name="connsiteY136" fmla="*/ 3149600 h 5303520"/>
                  <a:gd name="connsiteX137" fmla="*/ 1940560 w 3322453"/>
                  <a:gd name="connsiteY137" fmla="*/ 3169920 h 5303520"/>
                  <a:gd name="connsiteX138" fmla="*/ 1838960 w 3322453"/>
                  <a:gd name="connsiteY138" fmla="*/ 3200400 h 5303520"/>
                  <a:gd name="connsiteX139" fmla="*/ 1808480 w 3322453"/>
                  <a:gd name="connsiteY139" fmla="*/ 3210560 h 5303520"/>
                  <a:gd name="connsiteX140" fmla="*/ 1727200 w 3322453"/>
                  <a:gd name="connsiteY140" fmla="*/ 3230880 h 5303520"/>
                  <a:gd name="connsiteX141" fmla="*/ 1696720 w 3322453"/>
                  <a:gd name="connsiteY141" fmla="*/ 3241040 h 5303520"/>
                  <a:gd name="connsiteX142" fmla="*/ 1635760 w 3322453"/>
                  <a:gd name="connsiteY142" fmla="*/ 3281680 h 5303520"/>
                  <a:gd name="connsiteX143" fmla="*/ 1605280 w 3322453"/>
                  <a:gd name="connsiteY143" fmla="*/ 3291840 h 5303520"/>
                  <a:gd name="connsiteX144" fmla="*/ 1574800 w 3322453"/>
                  <a:gd name="connsiteY144" fmla="*/ 3322320 h 5303520"/>
                  <a:gd name="connsiteX145" fmla="*/ 1513840 w 3322453"/>
                  <a:gd name="connsiteY145" fmla="*/ 3362960 h 5303520"/>
                  <a:gd name="connsiteX146" fmla="*/ 1452880 w 3322453"/>
                  <a:gd name="connsiteY146" fmla="*/ 3413760 h 5303520"/>
                  <a:gd name="connsiteX147" fmla="*/ 1412240 w 3322453"/>
                  <a:gd name="connsiteY147" fmla="*/ 3454400 h 5303520"/>
                  <a:gd name="connsiteX148" fmla="*/ 1391920 w 3322453"/>
                  <a:gd name="connsiteY148" fmla="*/ 3484880 h 5303520"/>
                  <a:gd name="connsiteX149" fmla="*/ 1361440 w 3322453"/>
                  <a:gd name="connsiteY149" fmla="*/ 3515360 h 5303520"/>
                  <a:gd name="connsiteX150" fmla="*/ 1310640 w 3322453"/>
                  <a:gd name="connsiteY150" fmla="*/ 3576320 h 5303520"/>
                  <a:gd name="connsiteX151" fmla="*/ 1300480 w 3322453"/>
                  <a:gd name="connsiteY151" fmla="*/ 3606800 h 5303520"/>
                  <a:gd name="connsiteX152" fmla="*/ 1249680 w 3322453"/>
                  <a:gd name="connsiteY152" fmla="*/ 3667760 h 5303520"/>
                  <a:gd name="connsiteX153" fmla="*/ 1239520 w 3322453"/>
                  <a:gd name="connsiteY153" fmla="*/ 3698240 h 5303520"/>
                  <a:gd name="connsiteX154" fmla="*/ 1219200 w 3322453"/>
                  <a:gd name="connsiteY154" fmla="*/ 3728720 h 5303520"/>
                  <a:gd name="connsiteX155" fmla="*/ 1178560 w 3322453"/>
                  <a:gd name="connsiteY155" fmla="*/ 3820160 h 5303520"/>
                  <a:gd name="connsiteX156" fmla="*/ 1158240 w 3322453"/>
                  <a:gd name="connsiteY156" fmla="*/ 3952240 h 5303520"/>
                  <a:gd name="connsiteX157" fmla="*/ 1148080 w 3322453"/>
                  <a:gd name="connsiteY157" fmla="*/ 3982720 h 5303520"/>
                  <a:gd name="connsiteX158" fmla="*/ 1127760 w 3322453"/>
                  <a:gd name="connsiteY158" fmla="*/ 4064000 h 5303520"/>
                  <a:gd name="connsiteX159" fmla="*/ 1117600 w 3322453"/>
                  <a:gd name="connsiteY159" fmla="*/ 4104640 h 5303520"/>
                  <a:gd name="connsiteX160" fmla="*/ 1107440 w 3322453"/>
                  <a:gd name="connsiteY160" fmla="*/ 4135120 h 5303520"/>
                  <a:gd name="connsiteX161" fmla="*/ 1127760 w 3322453"/>
                  <a:gd name="connsiteY161" fmla="*/ 4307840 h 5303520"/>
                  <a:gd name="connsiteX162" fmla="*/ 1158240 w 3322453"/>
                  <a:gd name="connsiteY162" fmla="*/ 4368800 h 5303520"/>
                  <a:gd name="connsiteX163" fmla="*/ 1168400 w 3322453"/>
                  <a:gd name="connsiteY163" fmla="*/ 4399280 h 5303520"/>
                  <a:gd name="connsiteX164" fmla="*/ 1188720 w 3322453"/>
                  <a:gd name="connsiteY164" fmla="*/ 4429760 h 5303520"/>
                  <a:gd name="connsiteX165" fmla="*/ 1198880 w 3322453"/>
                  <a:gd name="connsiteY165" fmla="*/ 4460240 h 5303520"/>
                  <a:gd name="connsiteX166" fmla="*/ 1219200 w 3322453"/>
                  <a:gd name="connsiteY166" fmla="*/ 4490720 h 5303520"/>
                  <a:gd name="connsiteX167" fmla="*/ 1229360 w 3322453"/>
                  <a:gd name="connsiteY167" fmla="*/ 4521200 h 5303520"/>
                  <a:gd name="connsiteX168" fmla="*/ 1270000 w 3322453"/>
                  <a:gd name="connsiteY168" fmla="*/ 4582160 h 5303520"/>
                  <a:gd name="connsiteX169" fmla="*/ 1290320 w 3322453"/>
                  <a:gd name="connsiteY169" fmla="*/ 4612640 h 5303520"/>
                  <a:gd name="connsiteX170" fmla="*/ 1320800 w 3322453"/>
                  <a:gd name="connsiteY170" fmla="*/ 4643120 h 5303520"/>
                  <a:gd name="connsiteX171" fmla="*/ 1341120 w 3322453"/>
                  <a:gd name="connsiteY171" fmla="*/ 4673600 h 5303520"/>
                  <a:gd name="connsiteX172" fmla="*/ 1402080 w 3322453"/>
                  <a:gd name="connsiteY172" fmla="*/ 4693920 h 5303520"/>
                  <a:gd name="connsiteX173" fmla="*/ 1442720 w 3322453"/>
                  <a:gd name="connsiteY173" fmla="*/ 4704080 h 5303520"/>
                  <a:gd name="connsiteX174" fmla="*/ 1473200 w 3322453"/>
                  <a:gd name="connsiteY174" fmla="*/ 4714240 h 5303520"/>
                  <a:gd name="connsiteX175" fmla="*/ 1595120 w 3322453"/>
                  <a:gd name="connsiteY175" fmla="*/ 4724400 h 5303520"/>
                  <a:gd name="connsiteX176" fmla="*/ 1808480 w 3322453"/>
                  <a:gd name="connsiteY176" fmla="*/ 4714240 h 5303520"/>
                  <a:gd name="connsiteX177" fmla="*/ 1930400 w 3322453"/>
                  <a:gd name="connsiteY177" fmla="*/ 4653280 h 5303520"/>
                  <a:gd name="connsiteX178" fmla="*/ 1960880 w 3322453"/>
                  <a:gd name="connsiteY178" fmla="*/ 4632960 h 5303520"/>
                  <a:gd name="connsiteX179" fmla="*/ 2021840 w 3322453"/>
                  <a:gd name="connsiteY179" fmla="*/ 4612640 h 5303520"/>
                  <a:gd name="connsiteX180" fmla="*/ 2052320 w 3322453"/>
                  <a:gd name="connsiteY180" fmla="*/ 4592320 h 5303520"/>
                  <a:gd name="connsiteX181" fmla="*/ 2153920 w 3322453"/>
                  <a:gd name="connsiteY181" fmla="*/ 4561840 h 5303520"/>
                  <a:gd name="connsiteX182" fmla="*/ 2225040 w 3322453"/>
                  <a:gd name="connsiteY182" fmla="*/ 4531360 h 5303520"/>
                  <a:gd name="connsiteX183" fmla="*/ 2255520 w 3322453"/>
                  <a:gd name="connsiteY183" fmla="*/ 4511040 h 5303520"/>
                  <a:gd name="connsiteX184" fmla="*/ 2286000 w 3322453"/>
                  <a:gd name="connsiteY184" fmla="*/ 4500880 h 5303520"/>
                  <a:gd name="connsiteX185" fmla="*/ 2316480 w 3322453"/>
                  <a:gd name="connsiteY185" fmla="*/ 4480560 h 5303520"/>
                  <a:gd name="connsiteX186" fmla="*/ 2346960 w 3322453"/>
                  <a:gd name="connsiteY186" fmla="*/ 4470400 h 5303520"/>
                  <a:gd name="connsiteX187" fmla="*/ 2407920 w 3322453"/>
                  <a:gd name="connsiteY187" fmla="*/ 4429760 h 5303520"/>
                  <a:gd name="connsiteX188" fmla="*/ 2468880 w 3322453"/>
                  <a:gd name="connsiteY188" fmla="*/ 4409440 h 5303520"/>
                  <a:gd name="connsiteX189" fmla="*/ 2499360 w 3322453"/>
                  <a:gd name="connsiteY189" fmla="*/ 4399280 h 5303520"/>
                  <a:gd name="connsiteX190" fmla="*/ 2661920 w 3322453"/>
                  <a:gd name="connsiteY190" fmla="*/ 4409440 h 5303520"/>
                  <a:gd name="connsiteX191" fmla="*/ 2692400 w 3322453"/>
                  <a:gd name="connsiteY191" fmla="*/ 4419600 h 5303520"/>
                  <a:gd name="connsiteX192" fmla="*/ 2712720 w 3322453"/>
                  <a:gd name="connsiteY192" fmla="*/ 4450080 h 5303520"/>
                  <a:gd name="connsiteX193" fmla="*/ 2743200 w 3322453"/>
                  <a:gd name="connsiteY193" fmla="*/ 4480560 h 5303520"/>
                  <a:gd name="connsiteX194" fmla="*/ 2773680 w 3322453"/>
                  <a:gd name="connsiteY194" fmla="*/ 4561840 h 5303520"/>
                  <a:gd name="connsiteX195" fmla="*/ 2794000 w 3322453"/>
                  <a:gd name="connsiteY195" fmla="*/ 4632960 h 5303520"/>
                  <a:gd name="connsiteX196" fmla="*/ 2834640 w 3322453"/>
                  <a:gd name="connsiteY196" fmla="*/ 4744720 h 5303520"/>
                  <a:gd name="connsiteX197" fmla="*/ 2834640 w 3322453"/>
                  <a:gd name="connsiteY197" fmla="*/ 4947920 h 5303520"/>
                  <a:gd name="connsiteX198" fmla="*/ 2794000 w 3322453"/>
                  <a:gd name="connsiteY198" fmla="*/ 5039360 h 5303520"/>
                  <a:gd name="connsiteX199" fmla="*/ 2783840 w 3322453"/>
                  <a:gd name="connsiteY199" fmla="*/ 5069840 h 5303520"/>
                  <a:gd name="connsiteX200" fmla="*/ 2692400 w 3322453"/>
                  <a:gd name="connsiteY200" fmla="*/ 5130800 h 5303520"/>
                  <a:gd name="connsiteX201" fmla="*/ 2570480 w 3322453"/>
                  <a:gd name="connsiteY201" fmla="*/ 5212080 h 5303520"/>
                  <a:gd name="connsiteX202" fmla="*/ 2479040 w 3322453"/>
                  <a:gd name="connsiteY202" fmla="*/ 5242560 h 5303520"/>
                  <a:gd name="connsiteX203" fmla="*/ 2418080 w 3322453"/>
                  <a:gd name="connsiteY203" fmla="*/ 5273040 h 5303520"/>
                  <a:gd name="connsiteX204" fmla="*/ 2377440 w 3322453"/>
                  <a:gd name="connsiteY204" fmla="*/ 5283200 h 5303520"/>
                  <a:gd name="connsiteX205" fmla="*/ 2346960 w 3322453"/>
                  <a:gd name="connsiteY205" fmla="*/ 5293360 h 5303520"/>
                  <a:gd name="connsiteX206" fmla="*/ 1849120 w 3322453"/>
                  <a:gd name="connsiteY206" fmla="*/ 5303520 h 5303520"/>
                  <a:gd name="connsiteX207" fmla="*/ 1259840 w 3322453"/>
                  <a:gd name="connsiteY207" fmla="*/ 5293360 h 5303520"/>
                  <a:gd name="connsiteX208" fmla="*/ 1229360 w 3322453"/>
                  <a:gd name="connsiteY208" fmla="*/ 5283200 h 5303520"/>
                  <a:gd name="connsiteX209" fmla="*/ 1168400 w 3322453"/>
                  <a:gd name="connsiteY209" fmla="*/ 5273040 h 5303520"/>
                  <a:gd name="connsiteX210" fmla="*/ 1137920 w 3322453"/>
                  <a:gd name="connsiteY210" fmla="*/ 5262880 h 5303520"/>
                  <a:gd name="connsiteX211" fmla="*/ 1087120 w 3322453"/>
                  <a:gd name="connsiteY211" fmla="*/ 5252720 h 5303520"/>
                  <a:gd name="connsiteX212" fmla="*/ 1056640 w 3322453"/>
                  <a:gd name="connsiteY212" fmla="*/ 5242560 h 5303520"/>
                  <a:gd name="connsiteX213" fmla="*/ 965200 w 3322453"/>
                  <a:gd name="connsiteY213" fmla="*/ 5222240 h 5303520"/>
                  <a:gd name="connsiteX214" fmla="*/ 924560 w 3322453"/>
                  <a:gd name="connsiteY214" fmla="*/ 5212080 h 5303520"/>
                  <a:gd name="connsiteX215" fmla="*/ 863600 w 3322453"/>
                  <a:gd name="connsiteY215" fmla="*/ 5191760 h 5303520"/>
                  <a:gd name="connsiteX216" fmla="*/ 772160 w 3322453"/>
                  <a:gd name="connsiteY216" fmla="*/ 5181600 h 5303520"/>
                  <a:gd name="connsiteX217" fmla="*/ 650240 w 3322453"/>
                  <a:gd name="connsiteY217" fmla="*/ 5161280 h 5303520"/>
                  <a:gd name="connsiteX218" fmla="*/ 609600 w 3322453"/>
                  <a:gd name="connsiteY218" fmla="*/ 5151120 h 5303520"/>
                  <a:gd name="connsiteX219" fmla="*/ 558800 w 3322453"/>
                  <a:gd name="connsiteY219" fmla="*/ 5140960 h 5303520"/>
                  <a:gd name="connsiteX220" fmla="*/ 528320 w 3322453"/>
                  <a:gd name="connsiteY220" fmla="*/ 5130800 h 5303520"/>
                  <a:gd name="connsiteX221" fmla="*/ 447040 w 3322453"/>
                  <a:gd name="connsiteY221" fmla="*/ 5120640 h 5303520"/>
                  <a:gd name="connsiteX222" fmla="*/ 406400 w 3322453"/>
                  <a:gd name="connsiteY222" fmla="*/ 5110480 h 5303520"/>
                  <a:gd name="connsiteX223" fmla="*/ 284480 w 3322453"/>
                  <a:gd name="connsiteY223" fmla="*/ 5090160 h 5303520"/>
                  <a:gd name="connsiteX224" fmla="*/ 254000 w 3322453"/>
                  <a:gd name="connsiteY224" fmla="*/ 5080000 h 5303520"/>
                  <a:gd name="connsiteX225" fmla="*/ 111760 w 3322453"/>
                  <a:gd name="connsiteY225" fmla="*/ 5059680 h 5303520"/>
                  <a:gd name="connsiteX226" fmla="*/ 10160 w 3322453"/>
                  <a:gd name="connsiteY226" fmla="*/ 5029200 h 5303520"/>
                  <a:gd name="connsiteX227" fmla="*/ 0 w 3322453"/>
                  <a:gd name="connsiteY227" fmla="*/ 5029200 h 5303520"/>
                  <a:gd name="connsiteX228" fmla="*/ 10160 w 3322453"/>
                  <a:gd name="connsiteY228" fmla="*/ 5029200 h 5303520"/>
                  <a:gd name="connsiteX229" fmla="*/ 40640 w 3322453"/>
                  <a:gd name="connsiteY229" fmla="*/ 5049520 h 530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</a:cxnLst>
                <a:rect l="l" t="t" r="r" b="b"/>
                <a:pathLst>
                  <a:path w="3322453" h="5303520">
                    <a:moveTo>
                      <a:pt x="721360" y="162560"/>
                    </a:moveTo>
                    <a:lnTo>
                      <a:pt x="721360" y="162560"/>
                    </a:lnTo>
                    <a:cubicBezTo>
                      <a:pt x="738293" y="138853"/>
                      <a:pt x="751560" y="112040"/>
                      <a:pt x="772160" y="91440"/>
                    </a:cubicBezTo>
                    <a:cubicBezTo>
                      <a:pt x="779733" y="83867"/>
                      <a:pt x="793061" y="86069"/>
                      <a:pt x="802640" y="81280"/>
                    </a:cubicBezTo>
                    <a:cubicBezTo>
                      <a:pt x="813562" y="75819"/>
                      <a:pt x="821962" y="65919"/>
                      <a:pt x="833120" y="60960"/>
                    </a:cubicBezTo>
                    <a:cubicBezTo>
                      <a:pt x="852693" y="52261"/>
                      <a:pt x="874922" y="50219"/>
                      <a:pt x="894080" y="40640"/>
                    </a:cubicBezTo>
                    <a:cubicBezTo>
                      <a:pt x="907627" y="33867"/>
                      <a:pt x="920108" y="24305"/>
                      <a:pt x="934720" y="20320"/>
                    </a:cubicBezTo>
                    <a:cubicBezTo>
                      <a:pt x="957824" y="14019"/>
                      <a:pt x="982171" y="13801"/>
                      <a:pt x="1005840" y="10160"/>
                    </a:cubicBezTo>
                    <a:cubicBezTo>
                      <a:pt x="1026201" y="7028"/>
                      <a:pt x="1046480" y="3387"/>
                      <a:pt x="1066800" y="0"/>
                    </a:cubicBezTo>
                    <a:cubicBezTo>
                      <a:pt x="1202267" y="3387"/>
                      <a:pt x="1337955" y="1707"/>
                      <a:pt x="1473200" y="10160"/>
                    </a:cubicBezTo>
                    <a:cubicBezTo>
                      <a:pt x="1501073" y="11902"/>
                      <a:pt x="1527095" y="25003"/>
                      <a:pt x="1554480" y="30480"/>
                    </a:cubicBezTo>
                    <a:lnTo>
                      <a:pt x="1605280" y="40640"/>
                    </a:lnTo>
                    <a:cubicBezTo>
                      <a:pt x="1618827" y="47413"/>
                      <a:pt x="1631552" y="56171"/>
                      <a:pt x="1645920" y="60960"/>
                    </a:cubicBezTo>
                    <a:cubicBezTo>
                      <a:pt x="1717480" y="84813"/>
                      <a:pt x="1673975" y="58469"/>
                      <a:pt x="1727200" y="81280"/>
                    </a:cubicBezTo>
                    <a:cubicBezTo>
                      <a:pt x="1741121" y="87246"/>
                      <a:pt x="1753919" y="95634"/>
                      <a:pt x="1767840" y="101600"/>
                    </a:cubicBezTo>
                    <a:cubicBezTo>
                      <a:pt x="1777684" y="105819"/>
                      <a:pt x="1788741" y="106971"/>
                      <a:pt x="1798320" y="111760"/>
                    </a:cubicBezTo>
                    <a:cubicBezTo>
                      <a:pt x="1809242" y="117221"/>
                      <a:pt x="1817878" y="126619"/>
                      <a:pt x="1828800" y="132080"/>
                    </a:cubicBezTo>
                    <a:cubicBezTo>
                      <a:pt x="1845112" y="140236"/>
                      <a:pt x="1862934" y="144993"/>
                      <a:pt x="1879600" y="152400"/>
                    </a:cubicBezTo>
                    <a:cubicBezTo>
                      <a:pt x="1893440" y="158551"/>
                      <a:pt x="1906319" y="166754"/>
                      <a:pt x="1920240" y="172720"/>
                    </a:cubicBezTo>
                    <a:cubicBezTo>
                      <a:pt x="1930084" y="176939"/>
                      <a:pt x="1940876" y="178661"/>
                      <a:pt x="1950720" y="182880"/>
                    </a:cubicBezTo>
                    <a:cubicBezTo>
                      <a:pt x="1964641" y="188846"/>
                      <a:pt x="1978210" y="195686"/>
                      <a:pt x="1991360" y="203200"/>
                    </a:cubicBezTo>
                    <a:cubicBezTo>
                      <a:pt x="2001962" y="209258"/>
                      <a:pt x="2010364" y="219347"/>
                      <a:pt x="2021840" y="223520"/>
                    </a:cubicBezTo>
                    <a:cubicBezTo>
                      <a:pt x="2048086" y="233064"/>
                      <a:pt x="2103120" y="243840"/>
                      <a:pt x="2103120" y="243840"/>
                    </a:cubicBezTo>
                    <a:cubicBezTo>
                      <a:pt x="2116229" y="251705"/>
                      <a:pt x="2175126" y="288810"/>
                      <a:pt x="2194560" y="294640"/>
                    </a:cubicBezTo>
                    <a:cubicBezTo>
                      <a:pt x="2214291" y="300559"/>
                      <a:pt x="2235200" y="301413"/>
                      <a:pt x="2255520" y="304800"/>
                    </a:cubicBezTo>
                    <a:cubicBezTo>
                      <a:pt x="2280369" y="317224"/>
                      <a:pt x="2299731" y="329300"/>
                      <a:pt x="2326640" y="335280"/>
                    </a:cubicBezTo>
                    <a:cubicBezTo>
                      <a:pt x="2346750" y="339749"/>
                      <a:pt x="2367280" y="342053"/>
                      <a:pt x="2387600" y="345440"/>
                    </a:cubicBezTo>
                    <a:cubicBezTo>
                      <a:pt x="2423724" y="363502"/>
                      <a:pt x="2423838" y="365954"/>
                      <a:pt x="2458720" y="375920"/>
                    </a:cubicBezTo>
                    <a:cubicBezTo>
                      <a:pt x="2484499" y="383285"/>
                      <a:pt x="2505480" y="385800"/>
                      <a:pt x="2529840" y="396240"/>
                    </a:cubicBezTo>
                    <a:cubicBezTo>
                      <a:pt x="2543761" y="402206"/>
                      <a:pt x="2556299" y="411242"/>
                      <a:pt x="2570480" y="416560"/>
                    </a:cubicBezTo>
                    <a:cubicBezTo>
                      <a:pt x="2583555" y="421463"/>
                      <a:pt x="2597745" y="422708"/>
                      <a:pt x="2611120" y="426720"/>
                    </a:cubicBezTo>
                    <a:cubicBezTo>
                      <a:pt x="2631636" y="432875"/>
                      <a:pt x="2651760" y="440267"/>
                      <a:pt x="2672080" y="447040"/>
                    </a:cubicBezTo>
                    <a:cubicBezTo>
                      <a:pt x="2682240" y="450427"/>
                      <a:pt x="2692981" y="452411"/>
                      <a:pt x="2702560" y="457200"/>
                    </a:cubicBezTo>
                    <a:cubicBezTo>
                      <a:pt x="2802605" y="507222"/>
                      <a:pt x="2677248" y="445950"/>
                      <a:pt x="2794000" y="497840"/>
                    </a:cubicBezTo>
                    <a:cubicBezTo>
                      <a:pt x="2807840" y="503991"/>
                      <a:pt x="2820504" y="512723"/>
                      <a:pt x="2834640" y="518160"/>
                    </a:cubicBezTo>
                    <a:cubicBezTo>
                      <a:pt x="2864627" y="529694"/>
                      <a:pt x="2897343" y="534272"/>
                      <a:pt x="2926080" y="548640"/>
                    </a:cubicBezTo>
                    <a:cubicBezTo>
                      <a:pt x="2939627" y="555413"/>
                      <a:pt x="2953570" y="561446"/>
                      <a:pt x="2966720" y="568960"/>
                    </a:cubicBezTo>
                    <a:cubicBezTo>
                      <a:pt x="2977322" y="575018"/>
                      <a:pt x="2986278" y="583819"/>
                      <a:pt x="2997200" y="589280"/>
                    </a:cubicBezTo>
                    <a:cubicBezTo>
                      <a:pt x="3006779" y="594069"/>
                      <a:pt x="3017520" y="596053"/>
                      <a:pt x="3027680" y="599440"/>
                    </a:cubicBezTo>
                    <a:cubicBezTo>
                      <a:pt x="3037840" y="609600"/>
                      <a:pt x="3046205" y="621950"/>
                      <a:pt x="3058160" y="629920"/>
                    </a:cubicBezTo>
                    <a:cubicBezTo>
                      <a:pt x="3067071" y="635861"/>
                      <a:pt x="3081067" y="632507"/>
                      <a:pt x="3088640" y="640080"/>
                    </a:cubicBezTo>
                    <a:cubicBezTo>
                      <a:pt x="3099350" y="650790"/>
                      <a:pt x="3101168" y="667733"/>
                      <a:pt x="3108960" y="680720"/>
                    </a:cubicBezTo>
                    <a:cubicBezTo>
                      <a:pt x="3121525" y="701661"/>
                      <a:pt x="3136053" y="721360"/>
                      <a:pt x="3149600" y="741680"/>
                    </a:cubicBezTo>
                    <a:lnTo>
                      <a:pt x="3190240" y="802640"/>
                    </a:lnTo>
                    <a:cubicBezTo>
                      <a:pt x="3197013" y="812800"/>
                      <a:pt x="3206699" y="821536"/>
                      <a:pt x="3210560" y="833120"/>
                    </a:cubicBezTo>
                    <a:cubicBezTo>
                      <a:pt x="3217333" y="853440"/>
                      <a:pt x="3225685" y="873300"/>
                      <a:pt x="3230880" y="894080"/>
                    </a:cubicBezTo>
                    <a:cubicBezTo>
                      <a:pt x="3234267" y="907627"/>
                      <a:pt x="3235539" y="921885"/>
                      <a:pt x="3241040" y="934720"/>
                    </a:cubicBezTo>
                    <a:cubicBezTo>
                      <a:pt x="3245850" y="945943"/>
                      <a:pt x="3254587" y="955040"/>
                      <a:pt x="3261360" y="965200"/>
                    </a:cubicBezTo>
                    <a:cubicBezTo>
                      <a:pt x="3267161" y="994204"/>
                      <a:pt x="3273071" y="1027943"/>
                      <a:pt x="3281680" y="1056640"/>
                    </a:cubicBezTo>
                    <a:cubicBezTo>
                      <a:pt x="3287835" y="1077156"/>
                      <a:pt x="3295227" y="1097280"/>
                      <a:pt x="3302000" y="1117600"/>
                    </a:cubicBezTo>
                    <a:lnTo>
                      <a:pt x="3312160" y="1148080"/>
                    </a:lnTo>
                    <a:cubicBezTo>
                      <a:pt x="3320190" y="1268523"/>
                      <a:pt x="3330620" y="1315646"/>
                      <a:pt x="3312160" y="1432560"/>
                    </a:cubicBezTo>
                    <a:cubicBezTo>
                      <a:pt x="3308819" y="1453717"/>
                      <a:pt x="3298613" y="1473200"/>
                      <a:pt x="3291840" y="1493520"/>
                    </a:cubicBezTo>
                    <a:cubicBezTo>
                      <a:pt x="3288453" y="1503680"/>
                      <a:pt x="3290591" y="1518059"/>
                      <a:pt x="3281680" y="1524000"/>
                    </a:cubicBezTo>
                    <a:cubicBezTo>
                      <a:pt x="3211809" y="1570581"/>
                      <a:pt x="3243888" y="1556917"/>
                      <a:pt x="3190240" y="1574800"/>
                    </a:cubicBezTo>
                    <a:cubicBezTo>
                      <a:pt x="3105573" y="1571413"/>
                      <a:pt x="3020774" y="1570470"/>
                      <a:pt x="2936240" y="1564640"/>
                    </a:cubicBezTo>
                    <a:cubicBezTo>
                      <a:pt x="2922310" y="1563679"/>
                      <a:pt x="2909338" y="1556978"/>
                      <a:pt x="2895600" y="1554480"/>
                    </a:cubicBezTo>
                    <a:cubicBezTo>
                      <a:pt x="2872039" y="1550196"/>
                      <a:pt x="2848187" y="1547707"/>
                      <a:pt x="2824480" y="1544320"/>
                    </a:cubicBezTo>
                    <a:lnTo>
                      <a:pt x="2702560" y="1503680"/>
                    </a:lnTo>
                    <a:lnTo>
                      <a:pt x="2672080" y="1493520"/>
                    </a:lnTo>
                    <a:cubicBezTo>
                      <a:pt x="2661920" y="1490133"/>
                      <a:pt x="2650511" y="1489301"/>
                      <a:pt x="2641600" y="1483360"/>
                    </a:cubicBezTo>
                    <a:cubicBezTo>
                      <a:pt x="2621280" y="1469813"/>
                      <a:pt x="2603808" y="1450443"/>
                      <a:pt x="2580640" y="1442720"/>
                    </a:cubicBezTo>
                    <a:cubicBezTo>
                      <a:pt x="2560320" y="1435947"/>
                      <a:pt x="2537502" y="1434281"/>
                      <a:pt x="2519680" y="1422400"/>
                    </a:cubicBezTo>
                    <a:cubicBezTo>
                      <a:pt x="2509520" y="1415627"/>
                      <a:pt x="2498581" y="1409897"/>
                      <a:pt x="2489200" y="1402080"/>
                    </a:cubicBezTo>
                    <a:cubicBezTo>
                      <a:pt x="2478162" y="1392882"/>
                      <a:pt x="2470675" y="1379570"/>
                      <a:pt x="2458720" y="1371600"/>
                    </a:cubicBezTo>
                    <a:cubicBezTo>
                      <a:pt x="2449809" y="1365659"/>
                      <a:pt x="2438400" y="1364827"/>
                      <a:pt x="2428240" y="1361440"/>
                    </a:cubicBezTo>
                    <a:cubicBezTo>
                      <a:pt x="2368063" y="1316307"/>
                      <a:pt x="2401689" y="1340353"/>
                      <a:pt x="2326640" y="1290320"/>
                    </a:cubicBezTo>
                    <a:lnTo>
                      <a:pt x="2296160" y="1270000"/>
                    </a:lnTo>
                    <a:cubicBezTo>
                      <a:pt x="2247416" y="1196884"/>
                      <a:pt x="2316442" y="1286908"/>
                      <a:pt x="2214880" y="1219200"/>
                    </a:cubicBezTo>
                    <a:cubicBezTo>
                      <a:pt x="2194560" y="1205653"/>
                      <a:pt x="2175763" y="1189482"/>
                      <a:pt x="2153920" y="1178560"/>
                    </a:cubicBezTo>
                    <a:cubicBezTo>
                      <a:pt x="2140373" y="1171787"/>
                      <a:pt x="2126267" y="1166032"/>
                      <a:pt x="2113280" y="1158240"/>
                    </a:cubicBezTo>
                    <a:cubicBezTo>
                      <a:pt x="2092339" y="1145675"/>
                      <a:pt x="2074163" y="1128522"/>
                      <a:pt x="2052320" y="1117600"/>
                    </a:cubicBezTo>
                    <a:cubicBezTo>
                      <a:pt x="2038773" y="1110827"/>
                      <a:pt x="2024830" y="1104794"/>
                      <a:pt x="2011680" y="1097280"/>
                    </a:cubicBezTo>
                    <a:cubicBezTo>
                      <a:pt x="2001078" y="1091222"/>
                      <a:pt x="1992358" y="1081919"/>
                      <a:pt x="1981200" y="1076960"/>
                    </a:cubicBezTo>
                    <a:cubicBezTo>
                      <a:pt x="1961627" y="1068261"/>
                      <a:pt x="1938062" y="1068521"/>
                      <a:pt x="1920240" y="1056640"/>
                    </a:cubicBezTo>
                    <a:cubicBezTo>
                      <a:pt x="1892747" y="1038311"/>
                      <a:pt x="1881346" y="1028890"/>
                      <a:pt x="1849120" y="1016000"/>
                    </a:cubicBezTo>
                    <a:cubicBezTo>
                      <a:pt x="1807894" y="999510"/>
                      <a:pt x="1787439" y="995500"/>
                      <a:pt x="1747520" y="985520"/>
                    </a:cubicBezTo>
                    <a:cubicBezTo>
                      <a:pt x="1737360" y="978747"/>
                      <a:pt x="1727962" y="970661"/>
                      <a:pt x="1717040" y="965200"/>
                    </a:cubicBezTo>
                    <a:cubicBezTo>
                      <a:pt x="1707461" y="960411"/>
                      <a:pt x="1696858" y="957982"/>
                      <a:pt x="1686560" y="955040"/>
                    </a:cubicBezTo>
                    <a:cubicBezTo>
                      <a:pt x="1671369" y="950700"/>
                      <a:pt x="1631680" y="942840"/>
                      <a:pt x="1615440" y="934720"/>
                    </a:cubicBezTo>
                    <a:cubicBezTo>
                      <a:pt x="1604518" y="929259"/>
                      <a:pt x="1596436" y="918573"/>
                      <a:pt x="1584960" y="914400"/>
                    </a:cubicBezTo>
                    <a:cubicBezTo>
                      <a:pt x="1515469" y="889131"/>
                      <a:pt x="1485819" y="894431"/>
                      <a:pt x="1412240" y="883920"/>
                    </a:cubicBezTo>
                    <a:cubicBezTo>
                      <a:pt x="1395145" y="881478"/>
                      <a:pt x="1378373" y="877147"/>
                      <a:pt x="1361440" y="873760"/>
                    </a:cubicBezTo>
                    <a:cubicBezTo>
                      <a:pt x="1300470" y="876411"/>
                      <a:pt x="1169969" y="866464"/>
                      <a:pt x="1087120" y="894080"/>
                    </a:cubicBezTo>
                    <a:cubicBezTo>
                      <a:pt x="981649" y="929237"/>
                      <a:pt x="1080508" y="897386"/>
                      <a:pt x="1005840" y="934720"/>
                    </a:cubicBezTo>
                    <a:cubicBezTo>
                      <a:pt x="996261" y="939509"/>
                      <a:pt x="984722" y="939679"/>
                      <a:pt x="975360" y="944880"/>
                    </a:cubicBezTo>
                    <a:cubicBezTo>
                      <a:pt x="954012" y="956740"/>
                      <a:pt x="914400" y="985520"/>
                      <a:pt x="914400" y="985520"/>
                    </a:cubicBezTo>
                    <a:cubicBezTo>
                      <a:pt x="907627" y="995680"/>
                      <a:pt x="903270" y="1007959"/>
                      <a:pt x="894080" y="1016000"/>
                    </a:cubicBezTo>
                    <a:lnTo>
                      <a:pt x="802640" y="1076960"/>
                    </a:lnTo>
                    <a:lnTo>
                      <a:pt x="772160" y="1097280"/>
                    </a:lnTo>
                    <a:lnTo>
                      <a:pt x="741680" y="1117600"/>
                    </a:lnTo>
                    <a:cubicBezTo>
                      <a:pt x="734907" y="1127760"/>
                      <a:pt x="729994" y="1139446"/>
                      <a:pt x="721360" y="1148080"/>
                    </a:cubicBezTo>
                    <a:cubicBezTo>
                      <a:pt x="712726" y="1156714"/>
                      <a:pt x="698508" y="1158865"/>
                      <a:pt x="690880" y="1168400"/>
                    </a:cubicBezTo>
                    <a:cubicBezTo>
                      <a:pt x="684190" y="1176763"/>
                      <a:pt x="685921" y="1189518"/>
                      <a:pt x="680720" y="1198880"/>
                    </a:cubicBezTo>
                    <a:cubicBezTo>
                      <a:pt x="668860" y="1220228"/>
                      <a:pt x="647803" y="1236672"/>
                      <a:pt x="640080" y="1259840"/>
                    </a:cubicBezTo>
                    <a:lnTo>
                      <a:pt x="609600" y="1351280"/>
                    </a:lnTo>
                    <a:cubicBezTo>
                      <a:pt x="596468" y="1390677"/>
                      <a:pt x="586759" y="1417205"/>
                      <a:pt x="579120" y="1463040"/>
                    </a:cubicBezTo>
                    <a:cubicBezTo>
                      <a:pt x="565023" y="1547622"/>
                      <a:pt x="571873" y="1503607"/>
                      <a:pt x="558800" y="1595120"/>
                    </a:cubicBezTo>
                    <a:cubicBezTo>
                      <a:pt x="547835" y="1770562"/>
                      <a:pt x="542486" y="1750941"/>
                      <a:pt x="558800" y="1930400"/>
                    </a:cubicBezTo>
                    <a:cubicBezTo>
                      <a:pt x="560363" y="1947598"/>
                      <a:pt x="565214" y="1964343"/>
                      <a:pt x="568960" y="1981200"/>
                    </a:cubicBezTo>
                    <a:cubicBezTo>
                      <a:pt x="571989" y="1994831"/>
                      <a:pt x="575284" y="2008414"/>
                      <a:pt x="579120" y="2021840"/>
                    </a:cubicBezTo>
                    <a:cubicBezTo>
                      <a:pt x="585731" y="2044977"/>
                      <a:pt x="591789" y="2064989"/>
                      <a:pt x="609600" y="2082800"/>
                    </a:cubicBezTo>
                    <a:cubicBezTo>
                      <a:pt x="618234" y="2091434"/>
                      <a:pt x="629920" y="2096347"/>
                      <a:pt x="640080" y="2103120"/>
                    </a:cubicBezTo>
                    <a:cubicBezTo>
                      <a:pt x="643467" y="2113280"/>
                      <a:pt x="644299" y="2124689"/>
                      <a:pt x="650240" y="2133600"/>
                    </a:cubicBezTo>
                    <a:cubicBezTo>
                      <a:pt x="658210" y="2145555"/>
                      <a:pt x="671522" y="2153042"/>
                      <a:pt x="680720" y="2164080"/>
                    </a:cubicBezTo>
                    <a:cubicBezTo>
                      <a:pt x="688537" y="2173461"/>
                      <a:pt x="693223" y="2185179"/>
                      <a:pt x="701040" y="2194560"/>
                    </a:cubicBezTo>
                    <a:cubicBezTo>
                      <a:pt x="710238" y="2205598"/>
                      <a:pt x="722699" y="2213698"/>
                      <a:pt x="731520" y="2225040"/>
                    </a:cubicBezTo>
                    <a:cubicBezTo>
                      <a:pt x="804464" y="2318825"/>
                      <a:pt x="733083" y="2259949"/>
                      <a:pt x="833120" y="2326640"/>
                    </a:cubicBezTo>
                    <a:cubicBezTo>
                      <a:pt x="843280" y="2333413"/>
                      <a:pt x="852016" y="2343099"/>
                      <a:pt x="863600" y="2346960"/>
                    </a:cubicBezTo>
                    <a:cubicBezTo>
                      <a:pt x="883920" y="2353733"/>
                      <a:pt x="906738" y="2355399"/>
                      <a:pt x="924560" y="2367280"/>
                    </a:cubicBezTo>
                    <a:cubicBezTo>
                      <a:pt x="934720" y="2374053"/>
                      <a:pt x="943194" y="2384638"/>
                      <a:pt x="955040" y="2387600"/>
                    </a:cubicBezTo>
                    <a:cubicBezTo>
                      <a:pt x="984792" y="2395038"/>
                      <a:pt x="1016121" y="2393423"/>
                      <a:pt x="1046480" y="2397760"/>
                    </a:cubicBezTo>
                    <a:cubicBezTo>
                      <a:pt x="1063575" y="2400202"/>
                      <a:pt x="1080620" y="2403376"/>
                      <a:pt x="1097280" y="2407920"/>
                    </a:cubicBezTo>
                    <a:cubicBezTo>
                      <a:pt x="1117944" y="2413556"/>
                      <a:pt x="1137920" y="2421467"/>
                      <a:pt x="1158240" y="2428240"/>
                    </a:cubicBezTo>
                    <a:lnTo>
                      <a:pt x="1219200" y="2448560"/>
                    </a:lnTo>
                    <a:cubicBezTo>
                      <a:pt x="1236369" y="2454283"/>
                      <a:pt x="1273918" y="2467665"/>
                      <a:pt x="1290320" y="2468880"/>
                    </a:cubicBezTo>
                    <a:cubicBezTo>
                      <a:pt x="1368074" y="2474640"/>
                      <a:pt x="1446147" y="2474832"/>
                      <a:pt x="1524000" y="2479040"/>
                    </a:cubicBezTo>
                    <a:cubicBezTo>
                      <a:pt x="1571465" y="2481606"/>
                      <a:pt x="1618783" y="2486488"/>
                      <a:pt x="1666240" y="2489200"/>
                    </a:cubicBezTo>
                    <a:lnTo>
                      <a:pt x="1879600" y="2499360"/>
                    </a:lnTo>
                    <a:cubicBezTo>
                      <a:pt x="1893147" y="2502747"/>
                      <a:pt x="1906814" y="2505684"/>
                      <a:pt x="1920240" y="2509520"/>
                    </a:cubicBezTo>
                    <a:cubicBezTo>
                      <a:pt x="1930538" y="2512462"/>
                      <a:pt x="1940265" y="2517357"/>
                      <a:pt x="1950720" y="2519680"/>
                    </a:cubicBezTo>
                    <a:cubicBezTo>
                      <a:pt x="1970830" y="2524149"/>
                      <a:pt x="1991480" y="2525800"/>
                      <a:pt x="2011680" y="2529840"/>
                    </a:cubicBezTo>
                    <a:cubicBezTo>
                      <a:pt x="2025372" y="2532578"/>
                      <a:pt x="2038773" y="2536613"/>
                      <a:pt x="2052320" y="2540000"/>
                    </a:cubicBezTo>
                    <a:cubicBezTo>
                      <a:pt x="2072640" y="2553547"/>
                      <a:pt x="2090112" y="2572917"/>
                      <a:pt x="2113280" y="2580640"/>
                    </a:cubicBezTo>
                    <a:cubicBezTo>
                      <a:pt x="2155344" y="2594661"/>
                      <a:pt x="2134849" y="2584859"/>
                      <a:pt x="2174240" y="2611120"/>
                    </a:cubicBezTo>
                    <a:cubicBezTo>
                      <a:pt x="2177627" y="2621280"/>
                      <a:pt x="2179087" y="2632301"/>
                      <a:pt x="2184400" y="2641600"/>
                    </a:cubicBezTo>
                    <a:cubicBezTo>
                      <a:pt x="2201778" y="2672012"/>
                      <a:pt x="2221339" y="2688699"/>
                      <a:pt x="2245360" y="2712720"/>
                    </a:cubicBezTo>
                    <a:cubicBezTo>
                      <a:pt x="2248747" y="2726267"/>
                      <a:pt x="2251508" y="2739985"/>
                      <a:pt x="2255520" y="2753360"/>
                    </a:cubicBezTo>
                    <a:cubicBezTo>
                      <a:pt x="2261675" y="2773876"/>
                      <a:pt x="2275840" y="2814320"/>
                      <a:pt x="2275840" y="2814320"/>
                    </a:cubicBezTo>
                    <a:cubicBezTo>
                      <a:pt x="2268082" y="2915168"/>
                      <a:pt x="2275291" y="2917841"/>
                      <a:pt x="2255520" y="2987040"/>
                    </a:cubicBezTo>
                    <a:cubicBezTo>
                      <a:pt x="2252578" y="2997338"/>
                      <a:pt x="2252933" y="3009947"/>
                      <a:pt x="2245360" y="3017520"/>
                    </a:cubicBezTo>
                    <a:cubicBezTo>
                      <a:pt x="2237787" y="3025093"/>
                      <a:pt x="2224242" y="3022479"/>
                      <a:pt x="2214880" y="3027680"/>
                    </a:cubicBezTo>
                    <a:cubicBezTo>
                      <a:pt x="2193532" y="3039540"/>
                      <a:pt x="2177088" y="3060597"/>
                      <a:pt x="2153920" y="3068320"/>
                    </a:cubicBezTo>
                    <a:cubicBezTo>
                      <a:pt x="2143760" y="3071707"/>
                      <a:pt x="2133019" y="3073691"/>
                      <a:pt x="2123440" y="3078480"/>
                    </a:cubicBezTo>
                    <a:cubicBezTo>
                      <a:pt x="2112518" y="3083941"/>
                      <a:pt x="2104118" y="3093841"/>
                      <a:pt x="2092960" y="3098800"/>
                    </a:cubicBezTo>
                    <a:cubicBezTo>
                      <a:pt x="2073387" y="3107499"/>
                      <a:pt x="2049822" y="3107239"/>
                      <a:pt x="2032000" y="3119120"/>
                    </a:cubicBezTo>
                    <a:cubicBezTo>
                      <a:pt x="1944649" y="3177354"/>
                      <a:pt x="2055168" y="3107536"/>
                      <a:pt x="1971040" y="3149600"/>
                    </a:cubicBezTo>
                    <a:cubicBezTo>
                      <a:pt x="1960118" y="3155061"/>
                      <a:pt x="1951718" y="3164961"/>
                      <a:pt x="1940560" y="3169920"/>
                    </a:cubicBezTo>
                    <a:cubicBezTo>
                      <a:pt x="1897100" y="3189236"/>
                      <a:pt x="1880335" y="3188579"/>
                      <a:pt x="1838960" y="3200400"/>
                    </a:cubicBezTo>
                    <a:cubicBezTo>
                      <a:pt x="1828662" y="3203342"/>
                      <a:pt x="1818812" y="3207742"/>
                      <a:pt x="1808480" y="3210560"/>
                    </a:cubicBezTo>
                    <a:cubicBezTo>
                      <a:pt x="1781537" y="3217908"/>
                      <a:pt x="1753694" y="3222049"/>
                      <a:pt x="1727200" y="3230880"/>
                    </a:cubicBezTo>
                    <a:cubicBezTo>
                      <a:pt x="1717040" y="3234267"/>
                      <a:pt x="1706082" y="3235839"/>
                      <a:pt x="1696720" y="3241040"/>
                    </a:cubicBezTo>
                    <a:cubicBezTo>
                      <a:pt x="1675372" y="3252900"/>
                      <a:pt x="1658928" y="3273957"/>
                      <a:pt x="1635760" y="3281680"/>
                    </a:cubicBezTo>
                    <a:lnTo>
                      <a:pt x="1605280" y="3291840"/>
                    </a:lnTo>
                    <a:cubicBezTo>
                      <a:pt x="1595120" y="3302000"/>
                      <a:pt x="1586142" y="3313499"/>
                      <a:pt x="1574800" y="3322320"/>
                    </a:cubicBezTo>
                    <a:cubicBezTo>
                      <a:pt x="1555523" y="3337313"/>
                      <a:pt x="1531109" y="3345691"/>
                      <a:pt x="1513840" y="3362960"/>
                    </a:cubicBezTo>
                    <a:cubicBezTo>
                      <a:pt x="1474726" y="3402074"/>
                      <a:pt x="1495315" y="3385470"/>
                      <a:pt x="1452880" y="3413760"/>
                    </a:cubicBezTo>
                    <a:cubicBezTo>
                      <a:pt x="1430713" y="3480262"/>
                      <a:pt x="1461501" y="3414992"/>
                      <a:pt x="1412240" y="3454400"/>
                    </a:cubicBezTo>
                    <a:cubicBezTo>
                      <a:pt x="1402705" y="3462028"/>
                      <a:pt x="1399737" y="3475499"/>
                      <a:pt x="1391920" y="3484880"/>
                    </a:cubicBezTo>
                    <a:cubicBezTo>
                      <a:pt x="1382722" y="3495918"/>
                      <a:pt x="1370638" y="3504322"/>
                      <a:pt x="1361440" y="3515360"/>
                    </a:cubicBezTo>
                    <a:cubicBezTo>
                      <a:pt x="1290715" y="3600230"/>
                      <a:pt x="1399688" y="3487272"/>
                      <a:pt x="1310640" y="3576320"/>
                    </a:cubicBezTo>
                    <a:cubicBezTo>
                      <a:pt x="1307253" y="3586480"/>
                      <a:pt x="1305269" y="3597221"/>
                      <a:pt x="1300480" y="3606800"/>
                    </a:cubicBezTo>
                    <a:cubicBezTo>
                      <a:pt x="1286335" y="3635090"/>
                      <a:pt x="1272150" y="3645290"/>
                      <a:pt x="1249680" y="3667760"/>
                    </a:cubicBezTo>
                    <a:cubicBezTo>
                      <a:pt x="1246293" y="3677920"/>
                      <a:pt x="1244309" y="3688661"/>
                      <a:pt x="1239520" y="3698240"/>
                    </a:cubicBezTo>
                    <a:cubicBezTo>
                      <a:pt x="1234059" y="3709162"/>
                      <a:pt x="1224159" y="3717562"/>
                      <a:pt x="1219200" y="3728720"/>
                    </a:cubicBezTo>
                    <a:cubicBezTo>
                      <a:pt x="1170837" y="3837536"/>
                      <a:pt x="1224547" y="3751180"/>
                      <a:pt x="1178560" y="3820160"/>
                    </a:cubicBezTo>
                    <a:cubicBezTo>
                      <a:pt x="1152970" y="3922521"/>
                      <a:pt x="1187495" y="3776710"/>
                      <a:pt x="1158240" y="3952240"/>
                    </a:cubicBezTo>
                    <a:cubicBezTo>
                      <a:pt x="1156479" y="3962804"/>
                      <a:pt x="1150898" y="3972388"/>
                      <a:pt x="1148080" y="3982720"/>
                    </a:cubicBezTo>
                    <a:cubicBezTo>
                      <a:pt x="1140732" y="4009663"/>
                      <a:pt x="1134533" y="4036907"/>
                      <a:pt x="1127760" y="4064000"/>
                    </a:cubicBezTo>
                    <a:cubicBezTo>
                      <a:pt x="1124373" y="4077547"/>
                      <a:pt x="1122016" y="4091393"/>
                      <a:pt x="1117600" y="4104640"/>
                    </a:cubicBezTo>
                    <a:lnTo>
                      <a:pt x="1107440" y="4135120"/>
                    </a:lnTo>
                    <a:cubicBezTo>
                      <a:pt x="1113674" y="4209928"/>
                      <a:pt x="1111872" y="4244288"/>
                      <a:pt x="1127760" y="4307840"/>
                    </a:cubicBezTo>
                    <a:cubicBezTo>
                      <a:pt x="1140529" y="4358915"/>
                      <a:pt x="1133408" y="4319135"/>
                      <a:pt x="1158240" y="4368800"/>
                    </a:cubicBezTo>
                    <a:cubicBezTo>
                      <a:pt x="1163029" y="4378379"/>
                      <a:pt x="1163611" y="4389701"/>
                      <a:pt x="1168400" y="4399280"/>
                    </a:cubicBezTo>
                    <a:cubicBezTo>
                      <a:pt x="1173861" y="4410202"/>
                      <a:pt x="1183259" y="4418838"/>
                      <a:pt x="1188720" y="4429760"/>
                    </a:cubicBezTo>
                    <a:cubicBezTo>
                      <a:pt x="1193509" y="4439339"/>
                      <a:pt x="1194091" y="4450661"/>
                      <a:pt x="1198880" y="4460240"/>
                    </a:cubicBezTo>
                    <a:cubicBezTo>
                      <a:pt x="1204341" y="4471162"/>
                      <a:pt x="1213739" y="4479798"/>
                      <a:pt x="1219200" y="4490720"/>
                    </a:cubicBezTo>
                    <a:cubicBezTo>
                      <a:pt x="1223989" y="4500299"/>
                      <a:pt x="1224159" y="4511838"/>
                      <a:pt x="1229360" y="4521200"/>
                    </a:cubicBezTo>
                    <a:cubicBezTo>
                      <a:pt x="1241220" y="4542548"/>
                      <a:pt x="1256453" y="4561840"/>
                      <a:pt x="1270000" y="4582160"/>
                    </a:cubicBezTo>
                    <a:cubicBezTo>
                      <a:pt x="1276773" y="4592320"/>
                      <a:pt x="1281686" y="4604006"/>
                      <a:pt x="1290320" y="4612640"/>
                    </a:cubicBezTo>
                    <a:cubicBezTo>
                      <a:pt x="1300480" y="4622800"/>
                      <a:pt x="1311602" y="4632082"/>
                      <a:pt x="1320800" y="4643120"/>
                    </a:cubicBezTo>
                    <a:cubicBezTo>
                      <a:pt x="1328617" y="4652501"/>
                      <a:pt x="1330765" y="4667128"/>
                      <a:pt x="1341120" y="4673600"/>
                    </a:cubicBezTo>
                    <a:cubicBezTo>
                      <a:pt x="1359283" y="4684952"/>
                      <a:pt x="1381300" y="4688725"/>
                      <a:pt x="1402080" y="4693920"/>
                    </a:cubicBezTo>
                    <a:cubicBezTo>
                      <a:pt x="1415627" y="4697307"/>
                      <a:pt x="1429294" y="4700244"/>
                      <a:pt x="1442720" y="4704080"/>
                    </a:cubicBezTo>
                    <a:cubicBezTo>
                      <a:pt x="1453018" y="4707022"/>
                      <a:pt x="1462584" y="4712825"/>
                      <a:pt x="1473200" y="4714240"/>
                    </a:cubicBezTo>
                    <a:cubicBezTo>
                      <a:pt x="1513623" y="4719630"/>
                      <a:pt x="1554480" y="4721013"/>
                      <a:pt x="1595120" y="4724400"/>
                    </a:cubicBezTo>
                    <a:cubicBezTo>
                      <a:pt x="1666240" y="4721013"/>
                      <a:pt x="1737715" y="4722103"/>
                      <a:pt x="1808480" y="4714240"/>
                    </a:cubicBezTo>
                    <a:cubicBezTo>
                      <a:pt x="1858957" y="4708631"/>
                      <a:pt x="1889987" y="4680222"/>
                      <a:pt x="1930400" y="4653280"/>
                    </a:cubicBezTo>
                    <a:cubicBezTo>
                      <a:pt x="1940560" y="4646507"/>
                      <a:pt x="1949296" y="4636821"/>
                      <a:pt x="1960880" y="4632960"/>
                    </a:cubicBezTo>
                    <a:cubicBezTo>
                      <a:pt x="1981200" y="4626187"/>
                      <a:pt x="2004018" y="4624521"/>
                      <a:pt x="2021840" y="4612640"/>
                    </a:cubicBezTo>
                    <a:cubicBezTo>
                      <a:pt x="2032000" y="4605867"/>
                      <a:pt x="2041162" y="4597279"/>
                      <a:pt x="2052320" y="4592320"/>
                    </a:cubicBezTo>
                    <a:cubicBezTo>
                      <a:pt x="2084123" y="4578185"/>
                      <a:pt x="2120144" y="4570284"/>
                      <a:pt x="2153920" y="4561840"/>
                    </a:cubicBezTo>
                    <a:cubicBezTo>
                      <a:pt x="2230442" y="4510825"/>
                      <a:pt x="2133189" y="4570725"/>
                      <a:pt x="2225040" y="4531360"/>
                    </a:cubicBezTo>
                    <a:cubicBezTo>
                      <a:pt x="2236263" y="4526550"/>
                      <a:pt x="2244598" y="4516501"/>
                      <a:pt x="2255520" y="4511040"/>
                    </a:cubicBezTo>
                    <a:cubicBezTo>
                      <a:pt x="2265099" y="4506251"/>
                      <a:pt x="2276421" y="4505669"/>
                      <a:pt x="2286000" y="4500880"/>
                    </a:cubicBezTo>
                    <a:cubicBezTo>
                      <a:pt x="2296922" y="4495419"/>
                      <a:pt x="2305558" y="4486021"/>
                      <a:pt x="2316480" y="4480560"/>
                    </a:cubicBezTo>
                    <a:cubicBezTo>
                      <a:pt x="2326059" y="4475771"/>
                      <a:pt x="2337598" y="4475601"/>
                      <a:pt x="2346960" y="4470400"/>
                    </a:cubicBezTo>
                    <a:cubicBezTo>
                      <a:pt x="2368308" y="4458540"/>
                      <a:pt x="2384752" y="4437483"/>
                      <a:pt x="2407920" y="4429760"/>
                    </a:cubicBezTo>
                    <a:lnTo>
                      <a:pt x="2468880" y="4409440"/>
                    </a:lnTo>
                    <a:lnTo>
                      <a:pt x="2499360" y="4399280"/>
                    </a:lnTo>
                    <a:cubicBezTo>
                      <a:pt x="2553547" y="4402667"/>
                      <a:pt x="2607926" y="4403756"/>
                      <a:pt x="2661920" y="4409440"/>
                    </a:cubicBezTo>
                    <a:cubicBezTo>
                      <a:pt x="2672571" y="4410561"/>
                      <a:pt x="2684037" y="4412910"/>
                      <a:pt x="2692400" y="4419600"/>
                    </a:cubicBezTo>
                    <a:cubicBezTo>
                      <a:pt x="2701935" y="4427228"/>
                      <a:pt x="2704903" y="4440699"/>
                      <a:pt x="2712720" y="4450080"/>
                    </a:cubicBezTo>
                    <a:cubicBezTo>
                      <a:pt x="2721918" y="4461118"/>
                      <a:pt x="2733040" y="4470400"/>
                      <a:pt x="2743200" y="4480560"/>
                    </a:cubicBezTo>
                    <a:cubicBezTo>
                      <a:pt x="2761932" y="4555487"/>
                      <a:pt x="2741802" y="4487459"/>
                      <a:pt x="2773680" y="4561840"/>
                    </a:cubicBezTo>
                    <a:cubicBezTo>
                      <a:pt x="2785062" y="4588397"/>
                      <a:pt x="2785407" y="4604317"/>
                      <a:pt x="2794000" y="4632960"/>
                    </a:cubicBezTo>
                    <a:cubicBezTo>
                      <a:pt x="2809652" y="4685135"/>
                      <a:pt x="2815250" y="4696245"/>
                      <a:pt x="2834640" y="4744720"/>
                    </a:cubicBezTo>
                    <a:cubicBezTo>
                      <a:pt x="2846292" y="4837938"/>
                      <a:pt x="2852394" y="4841399"/>
                      <a:pt x="2834640" y="4947920"/>
                    </a:cubicBezTo>
                    <a:cubicBezTo>
                      <a:pt x="2821534" y="5026556"/>
                      <a:pt x="2819887" y="4987586"/>
                      <a:pt x="2794000" y="5039360"/>
                    </a:cubicBezTo>
                    <a:cubicBezTo>
                      <a:pt x="2789211" y="5048939"/>
                      <a:pt x="2791413" y="5062267"/>
                      <a:pt x="2783840" y="5069840"/>
                    </a:cubicBezTo>
                    <a:cubicBezTo>
                      <a:pt x="2773680" y="5080000"/>
                      <a:pt x="2712720" y="5115560"/>
                      <a:pt x="2692400" y="5130800"/>
                    </a:cubicBezTo>
                    <a:cubicBezTo>
                      <a:pt x="2661682" y="5153838"/>
                      <a:pt x="2599172" y="5202516"/>
                      <a:pt x="2570480" y="5212080"/>
                    </a:cubicBezTo>
                    <a:lnTo>
                      <a:pt x="2479040" y="5242560"/>
                    </a:lnTo>
                    <a:cubicBezTo>
                      <a:pt x="2350606" y="5285371"/>
                      <a:pt x="2555948" y="5213954"/>
                      <a:pt x="2418080" y="5273040"/>
                    </a:cubicBezTo>
                    <a:cubicBezTo>
                      <a:pt x="2405245" y="5278541"/>
                      <a:pt x="2390866" y="5279364"/>
                      <a:pt x="2377440" y="5283200"/>
                    </a:cubicBezTo>
                    <a:cubicBezTo>
                      <a:pt x="2367142" y="5286142"/>
                      <a:pt x="2357662" y="5292948"/>
                      <a:pt x="2346960" y="5293360"/>
                    </a:cubicBezTo>
                    <a:cubicBezTo>
                      <a:pt x="2181101" y="5299739"/>
                      <a:pt x="2015067" y="5300133"/>
                      <a:pt x="1849120" y="5303520"/>
                    </a:cubicBezTo>
                    <a:lnTo>
                      <a:pt x="1259840" y="5293360"/>
                    </a:lnTo>
                    <a:cubicBezTo>
                      <a:pt x="1249136" y="5293009"/>
                      <a:pt x="1239815" y="5285523"/>
                      <a:pt x="1229360" y="5283200"/>
                    </a:cubicBezTo>
                    <a:cubicBezTo>
                      <a:pt x="1209250" y="5278731"/>
                      <a:pt x="1188510" y="5277509"/>
                      <a:pt x="1168400" y="5273040"/>
                    </a:cubicBezTo>
                    <a:cubicBezTo>
                      <a:pt x="1157945" y="5270717"/>
                      <a:pt x="1148310" y="5265477"/>
                      <a:pt x="1137920" y="5262880"/>
                    </a:cubicBezTo>
                    <a:cubicBezTo>
                      <a:pt x="1121167" y="5258692"/>
                      <a:pt x="1103873" y="5256908"/>
                      <a:pt x="1087120" y="5252720"/>
                    </a:cubicBezTo>
                    <a:cubicBezTo>
                      <a:pt x="1076730" y="5250123"/>
                      <a:pt x="1066938" y="5245502"/>
                      <a:pt x="1056640" y="5242560"/>
                    </a:cubicBezTo>
                    <a:cubicBezTo>
                      <a:pt x="1013278" y="5230171"/>
                      <a:pt x="1012340" y="5232716"/>
                      <a:pt x="965200" y="5222240"/>
                    </a:cubicBezTo>
                    <a:cubicBezTo>
                      <a:pt x="951569" y="5219211"/>
                      <a:pt x="937935" y="5216092"/>
                      <a:pt x="924560" y="5212080"/>
                    </a:cubicBezTo>
                    <a:cubicBezTo>
                      <a:pt x="904044" y="5205925"/>
                      <a:pt x="884888" y="5194125"/>
                      <a:pt x="863600" y="5191760"/>
                    </a:cubicBezTo>
                    <a:lnTo>
                      <a:pt x="772160" y="5181600"/>
                    </a:lnTo>
                    <a:cubicBezTo>
                      <a:pt x="680704" y="5158736"/>
                      <a:pt x="792944" y="5185064"/>
                      <a:pt x="650240" y="5161280"/>
                    </a:cubicBezTo>
                    <a:cubicBezTo>
                      <a:pt x="636466" y="5158984"/>
                      <a:pt x="623231" y="5154149"/>
                      <a:pt x="609600" y="5151120"/>
                    </a:cubicBezTo>
                    <a:cubicBezTo>
                      <a:pt x="592743" y="5147374"/>
                      <a:pt x="575553" y="5145148"/>
                      <a:pt x="558800" y="5140960"/>
                    </a:cubicBezTo>
                    <a:cubicBezTo>
                      <a:pt x="548410" y="5138363"/>
                      <a:pt x="538857" y="5132716"/>
                      <a:pt x="528320" y="5130800"/>
                    </a:cubicBezTo>
                    <a:cubicBezTo>
                      <a:pt x="501456" y="5125916"/>
                      <a:pt x="473973" y="5125129"/>
                      <a:pt x="447040" y="5120640"/>
                    </a:cubicBezTo>
                    <a:cubicBezTo>
                      <a:pt x="433266" y="5118344"/>
                      <a:pt x="420031" y="5113509"/>
                      <a:pt x="406400" y="5110480"/>
                    </a:cubicBezTo>
                    <a:cubicBezTo>
                      <a:pt x="352917" y="5098595"/>
                      <a:pt x="343852" y="5098642"/>
                      <a:pt x="284480" y="5090160"/>
                    </a:cubicBezTo>
                    <a:cubicBezTo>
                      <a:pt x="274320" y="5086773"/>
                      <a:pt x="264537" y="5081916"/>
                      <a:pt x="254000" y="5080000"/>
                    </a:cubicBezTo>
                    <a:cubicBezTo>
                      <a:pt x="209894" y="5071981"/>
                      <a:pt x="156183" y="5070786"/>
                      <a:pt x="111760" y="5059680"/>
                    </a:cubicBezTo>
                    <a:cubicBezTo>
                      <a:pt x="8088" y="5033762"/>
                      <a:pt x="90788" y="5045326"/>
                      <a:pt x="10160" y="5029200"/>
                    </a:cubicBezTo>
                    <a:cubicBezTo>
                      <a:pt x="6839" y="5028536"/>
                      <a:pt x="3387" y="5029200"/>
                      <a:pt x="0" y="5029200"/>
                    </a:cubicBezTo>
                    <a:lnTo>
                      <a:pt x="10160" y="5029200"/>
                    </a:lnTo>
                    <a:lnTo>
                      <a:pt x="40640" y="504952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6515853" y="4403834"/>
              <a:ext cx="961676" cy="472966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Substrate</a:t>
              </a:r>
              <a:endParaRPr lang="en-US" sz="10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182013" y="2320847"/>
              <a:ext cx="2828361" cy="2098753"/>
              <a:chOff x="6182013" y="2012106"/>
              <a:chExt cx="2828361" cy="2098753"/>
            </a:xfrm>
          </p:grpSpPr>
          <p:sp>
            <p:nvSpPr>
              <p:cNvPr id="12" name="Explosion 2 11"/>
              <p:cNvSpPr/>
              <p:nvPr/>
            </p:nvSpPr>
            <p:spPr>
              <a:xfrm rot="1317849">
                <a:off x="6182013" y="2012106"/>
                <a:ext cx="2828361" cy="2098753"/>
              </a:xfrm>
              <a:prstGeom prst="irregularSeal2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462943" y="2588866"/>
                <a:ext cx="941475" cy="94523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00" dirty="0" smtClean="0"/>
                  <a:t>Adenosine</a:t>
                </a:r>
                <a:endParaRPr lang="en-US" sz="500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779370" y="2854116"/>
                <a:ext cx="366353" cy="39413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</a:t>
                </a:r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413017" y="2854116"/>
                <a:ext cx="366353" cy="39413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</a:t>
                </a:r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145723" y="2854116"/>
                <a:ext cx="366353" cy="39413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</a:t>
                </a:r>
                <a:endParaRPr lang="en-US" dirty="0"/>
              </a:p>
            </p:txBody>
          </p:sp>
        </p:grpSp>
        <p:sp>
          <p:nvSpPr>
            <p:cNvPr id="9" name="Freeform 8"/>
            <p:cNvSpPr/>
            <p:nvPr/>
          </p:nvSpPr>
          <p:spPr>
            <a:xfrm>
              <a:off x="4495800" y="1676400"/>
              <a:ext cx="1996703" cy="3657600"/>
            </a:xfrm>
            <a:custGeom>
              <a:avLst/>
              <a:gdLst>
                <a:gd name="connsiteX0" fmla="*/ 721360 w 3322453"/>
                <a:gd name="connsiteY0" fmla="*/ 162560 h 5303520"/>
                <a:gd name="connsiteX1" fmla="*/ 721360 w 3322453"/>
                <a:gd name="connsiteY1" fmla="*/ 162560 h 5303520"/>
                <a:gd name="connsiteX2" fmla="*/ 772160 w 3322453"/>
                <a:gd name="connsiteY2" fmla="*/ 91440 h 5303520"/>
                <a:gd name="connsiteX3" fmla="*/ 802640 w 3322453"/>
                <a:gd name="connsiteY3" fmla="*/ 81280 h 5303520"/>
                <a:gd name="connsiteX4" fmla="*/ 833120 w 3322453"/>
                <a:gd name="connsiteY4" fmla="*/ 60960 h 5303520"/>
                <a:gd name="connsiteX5" fmla="*/ 894080 w 3322453"/>
                <a:gd name="connsiteY5" fmla="*/ 40640 h 5303520"/>
                <a:gd name="connsiteX6" fmla="*/ 934720 w 3322453"/>
                <a:gd name="connsiteY6" fmla="*/ 20320 h 5303520"/>
                <a:gd name="connsiteX7" fmla="*/ 1005840 w 3322453"/>
                <a:gd name="connsiteY7" fmla="*/ 10160 h 5303520"/>
                <a:gd name="connsiteX8" fmla="*/ 1066800 w 3322453"/>
                <a:gd name="connsiteY8" fmla="*/ 0 h 5303520"/>
                <a:gd name="connsiteX9" fmla="*/ 1473200 w 3322453"/>
                <a:gd name="connsiteY9" fmla="*/ 10160 h 5303520"/>
                <a:gd name="connsiteX10" fmla="*/ 1554480 w 3322453"/>
                <a:gd name="connsiteY10" fmla="*/ 30480 h 5303520"/>
                <a:gd name="connsiteX11" fmla="*/ 1605280 w 3322453"/>
                <a:gd name="connsiteY11" fmla="*/ 40640 h 5303520"/>
                <a:gd name="connsiteX12" fmla="*/ 1645920 w 3322453"/>
                <a:gd name="connsiteY12" fmla="*/ 60960 h 5303520"/>
                <a:gd name="connsiteX13" fmla="*/ 1727200 w 3322453"/>
                <a:gd name="connsiteY13" fmla="*/ 81280 h 5303520"/>
                <a:gd name="connsiteX14" fmla="*/ 1767840 w 3322453"/>
                <a:gd name="connsiteY14" fmla="*/ 101600 h 5303520"/>
                <a:gd name="connsiteX15" fmla="*/ 1798320 w 3322453"/>
                <a:gd name="connsiteY15" fmla="*/ 111760 h 5303520"/>
                <a:gd name="connsiteX16" fmla="*/ 1828800 w 3322453"/>
                <a:gd name="connsiteY16" fmla="*/ 132080 h 5303520"/>
                <a:gd name="connsiteX17" fmla="*/ 1879600 w 3322453"/>
                <a:gd name="connsiteY17" fmla="*/ 152400 h 5303520"/>
                <a:gd name="connsiteX18" fmla="*/ 1920240 w 3322453"/>
                <a:gd name="connsiteY18" fmla="*/ 172720 h 5303520"/>
                <a:gd name="connsiteX19" fmla="*/ 1950720 w 3322453"/>
                <a:gd name="connsiteY19" fmla="*/ 182880 h 5303520"/>
                <a:gd name="connsiteX20" fmla="*/ 1991360 w 3322453"/>
                <a:gd name="connsiteY20" fmla="*/ 203200 h 5303520"/>
                <a:gd name="connsiteX21" fmla="*/ 2021840 w 3322453"/>
                <a:gd name="connsiteY21" fmla="*/ 223520 h 5303520"/>
                <a:gd name="connsiteX22" fmla="*/ 2103120 w 3322453"/>
                <a:gd name="connsiteY22" fmla="*/ 243840 h 5303520"/>
                <a:gd name="connsiteX23" fmla="*/ 2194560 w 3322453"/>
                <a:gd name="connsiteY23" fmla="*/ 294640 h 5303520"/>
                <a:gd name="connsiteX24" fmla="*/ 2255520 w 3322453"/>
                <a:gd name="connsiteY24" fmla="*/ 304800 h 5303520"/>
                <a:gd name="connsiteX25" fmla="*/ 2326640 w 3322453"/>
                <a:gd name="connsiteY25" fmla="*/ 335280 h 5303520"/>
                <a:gd name="connsiteX26" fmla="*/ 2387600 w 3322453"/>
                <a:gd name="connsiteY26" fmla="*/ 345440 h 5303520"/>
                <a:gd name="connsiteX27" fmla="*/ 2458720 w 3322453"/>
                <a:gd name="connsiteY27" fmla="*/ 375920 h 5303520"/>
                <a:gd name="connsiteX28" fmla="*/ 2529840 w 3322453"/>
                <a:gd name="connsiteY28" fmla="*/ 396240 h 5303520"/>
                <a:gd name="connsiteX29" fmla="*/ 2570480 w 3322453"/>
                <a:gd name="connsiteY29" fmla="*/ 416560 h 5303520"/>
                <a:gd name="connsiteX30" fmla="*/ 2611120 w 3322453"/>
                <a:gd name="connsiteY30" fmla="*/ 426720 h 5303520"/>
                <a:gd name="connsiteX31" fmla="*/ 2672080 w 3322453"/>
                <a:gd name="connsiteY31" fmla="*/ 447040 h 5303520"/>
                <a:gd name="connsiteX32" fmla="*/ 2702560 w 3322453"/>
                <a:gd name="connsiteY32" fmla="*/ 457200 h 5303520"/>
                <a:gd name="connsiteX33" fmla="*/ 2794000 w 3322453"/>
                <a:gd name="connsiteY33" fmla="*/ 497840 h 5303520"/>
                <a:gd name="connsiteX34" fmla="*/ 2834640 w 3322453"/>
                <a:gd name="connsiteY34" fmla="*/ 518160 h 5303520"/>
                <a:gd name="connsiteX35" fmla="*/ 2926080 w 3322453"/>
                <a:gd name="connsiteY35" fmla="*/ 548640 h 5303520"/>
                <a:gd name="connsiteX36" fmla="*/ 2966720 w 3322453"/>
                <a:gd name="connsiteY36" fmla="*/ 568960 h 5303520"/>
                <a:gd name="connsiteX37" fmla="*/ 2997200 w 3322453"/>
                <a:gd name="connsiteY37" fmla="*/ 589280 h 5303520"/>
                <a:gd name="connsiteX38" fmla="*/ 3027680 w 3322453"/>
                <a:gd name="connsiteY38" fmla="*/ 599440 h 5303520"/>
                <a:gd name="connsiteX39" fmla="*/ 3058160 w 3322453"/>
                <a:gd name="connsiteY39" fmla="*/ 629920 h 5303520"/>
                <a:gd name="connsiteX40" fmla="*/ 3088640 w 3322453"/>
                <a:gd name="connsiteY40" fmla="*/ 640080 h 5303520"/>
                <a:gd name="connsiteX41" fmla="*/ 3108960 w 3322453"/>
                <a:gd name="connsiteY41" fmla="*/ 680720 h 5303520"/>
                <a:gd name="connsiteX42" fmla="*/ 3149600 w 3322453"/>
                <a:gd name="connsiteY42" fmla="*/ 741680 h 5303520"/>
                <a:gd name="connsiteX43" fmla="*/ 3190240 w 3322453"/>
                <a:gd name="connsiteY43" fmla="*/ 802640 h 5303520"/>
                <a:gd name="connsiteX44" fmla="*/ 3210560 w 3322453"/>
                <a:gd name="connsiteY44" fmla="*/ 833120 h 5303520"/>
                <a:gd name="connsiteX45" fmla="*/ 3230880 w 3322453"/>
                <a:gd name="connsiteY45" fmla="*/ 894080 h 5303520"/>
                <a:gd name="connsiteX46" fmla="*/ 3241040 w 3322453"/>
                <a:gd name="connsiteY46" fmla="*/ 934720 h 5303520"/>
                <a:gd name="connsiteX47" fmla="*/ 3261360 w 3322453"/>
                <a:gd name="connsiteY47" fmla="*/ 965200 h 5303520"/>
                <a:gd name="connsiteX48" fmla="*/ 3281680 w 3322453"/>
                <a:gd name="connsiteY48" fmla="*/ 1056640 h 5303520"/>
                <a:gd name="connsiteX49" fmla="*/ 3302000 w 3322453"/>
                <a:gd name="connsiteY49" fmla="*/ 1117600 h 5303520"/>
                <a:gd name="connsiteX50" fmla="*/ 3312160 w 3322453"/>
                <a:gd name="connsiteY50" fmla="*/ 1148080 h 5303520"/>
                <a:gd name="connsiteX51" fmla="*/ 3312160 w 3322453"/>
                <a:gd name="connsiteY51" fmla="*/ 1432560 h 5303520"/>
                <a:gd name="connsiteX52" fmla="*/ 3291840 w 3322453"/>
                <a:gd name="connsiteY52" fmla="*/ 1493520 h 5303520"/>
                <a:gd name="connsiteX53" fmla="*/ 3281680 w 3322453"/>
                <a:gd name="connsiteY53" fmla="*/ 1524000 h 5303520"/>
                <a:gd name="connsiteX54" fmla="*/ 3190240 w 3322453"/>
                <a:gd name="connsiteY54" fmla="*/ 1574800 h 5303520"/>
                <a:gd name="connsiteX55" fmla="*/ 2936240 w 3322453"/>
                <a:gd name="connsiteY55" fmla="*/ 1564640 h 5303520"/>
                <a:gd name="connsiteX56" fmla="*/ 2895600 w 3322453"/>
                <a:gd name="connsiteY56" fmla="*/ 1554480 h 5303520"/>
                <a:gd name="connsiteX57" fmla="*/ 2824480 w 3322453"/>
                <a:gd name="connsiteY57" fmla="*/ 1544320 h 5303520"/>
                <a:gd name="connsiteX58" fmla="*/ 2702560 w 3322453"/>
                <a:gd name="connsiteY58" fmla="*/ 1503680 h 5303520"/>
                <a:gd name="connsiteX59" fmla="*/ 2672080 w 3322453"/>
                <a:gd name="connsiteY59" fmla="*/ 1493520 h 5303520"/>
                <a:gd name="connsiteX60" fmla="*/ 2641600 w 3322453"/>
                <a:gd name="connsiteY60" fmla="*/ 1483360 h 5303520"/>
                <a:gd name="connsiteX61" fmla="*/ 2580640 w 3322453"/>
                <a:gd name="connsiteY61" fmla="*/ 1442720 h 5303520"/>
                <a:gd name="connsiteX62" fmla="*/ 2519680 w 3322453"/>
                <a:gd name="connsiteY62" fmla="*/ 1422400 h 5303520"/>
                <a:gd name="connsiteX63" fmla="*/ 2489200 w 3322453"/>
                <a:gd name="connsiteY63" fmla="*/ 1402080 h 5303520"/>
                <a:gd name="connsiteX64" fmla="*/ 2458720 w 3322453"/>
                <a:gd name="connsiteY64" fmla="*/ 1371600 h 5303520"/>
                <a:gd name="connsiteX65" fmla="*/ 2428240 w 3322453"/>
                <a:gd name="connsiteY65" fmla="*/ 1361440 h 5303520"/>
                <a:gd name="connsiteX66" fmla="*/ 2326640 w 3322453"/>
                <a:gd name="connsiteY66" fmla="*/ 1290320 h 5303520"/>
                <a:gd name="connsiteX67" fmla="*/ 2296160 w 3322453"/>
                <a:gd name="connsiteY67" fmla="*/ 1270000 h 5303520"/>
                <a:gd name="connsiteX68" fmla="*/ 2214880 w 3322453"/>
                <a:gd name="connsiteY68" fmla="*/ 1219200 h 5303520"/>
                <a:gd name="connsiteX69" fmla="*/ 2153920 w 3322453"/>
                <a:gd name="connsiteY69" fmla="*/ 1178560 h 5303520"/>
                <a:gd name="connsiteX70" fmla="*/ 2113280 w 3322453"/>
                <a:gd name="connsiteY70" fmla="*/ 1158240 h 5303520"/>
                <a:gd name="connsiteX71" fmla="*/ 2052320 w 3322453"/>
                <a:gd name="connsiteY71" fmla="*/ 1117600 h 5303520"/>
                <a:gd name="connsiteX72" fmla="*/ 2011680 w 3322453"/>
                <a:gd name="connsiteY72" fmla="*/ 1097280 h 5303520"/>
                <a:gd name="connsiteX73" fmla="*/ 1981200 w 3322453"/>
                <a:gd name="connsiteY73" fmla="*/ 1076960 h 5303520"/>
                <a:gd name="connsiteX74" fmla="*/ 1920240 w 3322453"/>
                <a:gd name="connsiteY74" fmla="*/ 1056640 h 5303520"/>
                <a:gd name="connsiteX75" fmla="*/ 1849120 w 3322453"/>
                <a:gd name="connsiteY75" fmla="*/ 1016000 h 5303520"/>
                <a:gd name="connsiteX76" fmla="*/ 1747520 w 3322453"/>
                <a:gd name="connsiteY76" fmla="*/ 985520 h 5303520"/>
                <a:gd name="connsiteX77" fmla="*/ 1717040 w 3322453"/>
                <a:gd name="connsiteY77" fmla="*/ 965200 h 5303520"/>
                <a:gd name="connsiteX78" fmla="*/ 1686560 w 3322453"/>
                <a:gd name="connsiteY78" fmla="*/ 955040 h 5303520"/>
                <a:gd name="connsiteX79" fmla="*/ 1615440 w 3322453"/>
                <a:gd name="connsiteY79" fmla="*/ 934720 h 5303520"/>
                <a:gd name="connsiteX80" fmla="*/ 1584960 w 3322453"/>
                <a:gd name="connsiteY80" fmla="*/ 914400 h 5303520"/>
                <a:gd name="connsiteX81" fmla="*/ 1412240 w 3322453"/>
                <a:gd name="connsiteY81" fmla="*/ 883920 h 5303520"/>
                <a:gd name="connsiteX82" fmla="*/ 1361440 w 3322453"/>
                <a:gd name="connsiteY82" fmla="*/ 873760 h 5303520"/>
                <a:gd name="connsiteX83" fmla="*/ 1087120 w 3322453"/>
                <a:gd name="connsiteY83" fmla="*/ 894080 h 5303520"/>
                <a:gd name="connsiteX84" fmla="*/ 1005840 w 3322453"/>
                <a:gd name="connsiteY84" fmla="*/ 934720 h 5303520"/>
                <a:gd name="connsiteX85" fmla="*/ 975360 w 3322453"/>
                <a:gd name="connsiteY85" fmla="*/ 944880 h 5303520"/>
                <a:gd name="connsiteX86" fmla="*/ 914400 w 3322453"/>
                <a:gd name="connsiteY86" fmla="*/ 985520 h 5303520"/>
                <a:gd name="connsiteX87" fmla="*/ 894080 w 3322453"/>
                <a:gd name="connsiteY87" fmla="*/ 1016000 h 5303520"/>
                <a:gd name="connsiteX88" fmla="*/ 802640 w 3322453"/>
                <a:gd name="connsiteY88" fmla="*/ 1076960 h 5303520"/>
                <a:gd name="connsiteX89" fmla="*/ 772160 w 3322453"/>
                <a:gd name="connsiteY89" fmla="*/ 1097280 h 5303520"/>
                <a:gd name="connsiteX90" fmla="*/ 741680 w 3322453"/>
                <a:gd name="connsiteY90" fmla="*/ 1117600 h 5303520"/>
                <a:gd name="connsiteX91" fmla="*/ 721360 w 3322453"/>
                <a:gd name="connsiteY91" fmla="*/ 1148080 h 5303520"/>
                <a:gd name="connsiteX92" fmla="*/ 690880 w 3322453"/>
                <a:gd name="connsiteY92" fmla="*/ 1168400 h 5303520"/>
                <a:gd name="connsiteX93" fmla="*/ 680720 w 3322453"/>
                <a:gd name="connsiteY93" fmla="*/ 1198880 h 5303520"/>
                <a:gd name="connsiteX94" fmla="*/ 640080 w 3322453"/>
                <a:gd name="connsiteY94" fmla="*/ 1259840 h 5303520"/>
                <a:gd name="connsiteX95" fmla="*/ 609600 w 3322453"/>
                <a:gd name="connsiteY95" fmla="*/ 1351280 h 5303520"/>
                <a:gd name="connsiteX96" fmla="*/ 579120 w 3322453"/>
                <a:gd name="connsiteY96" fmla="*/ 1463040 h 5303520"/>
                <a:gd name="connsiteX97" fmla="*/ 558800 w 3322453"/>
                <a:gd name="connsiteY97" fmla="*/ 1595120 h 5303520"/>
                <a:gd name="connsiteX98" fmla="*/ 558800 w 3322453"/>
                <a:gd name="connsiteY98" fmla="*/ 1930400 h 5303520"/>
                <a:gd name="connsiteX99" fmla="*/ 568960 w 3322453"/>
                <a:gd name="connsiteY99" fmla="*/ 1981200 h 5303520"/>
                <a:gd name="connsiteX100" fmla="*/ 579120 w 3322453"/>
                <a:gd name="connsiteY100" fmla="*/ 2021840 h 5303520"/>
                <a:gd name="connsiteX101" fmla="*/ 609600 w 3322453"/>
                <a:gd name="connsiteY101" fmla="*/ 2082800 h 5303520"/>
                <a:gd name="connsiteX102" fmla="*/ 640080 w 3322453"/>
                <a:gd name="connsiteY102" fmla="*/ 2103120 h 5303520"/>
                <a:gd name="connsiteX103" fmla="*/ 650240 w 3322453"/>
                <a:gd name="connsiteY103" fmla="*/ 2133600 h 5303520"/>
                <a:gd name="connsiteX104" fmla="*/ 680720 w 3322453"/>
                <a:gd name="connsiteY104" fmla="*/ 2164080 h 5303520"/>
                <a:gd name="connsiteX105" fmla="*/ 701040 w 3322453"/>
                <a:gd name="connsiteY105" fmla="*/ 2194560 h 5303520"/>
                <a:gd name="connsiteX106" fmla="*/ 731520 w 3322453"/>
                <a:gd name="connsiteY106" fmla="*/ 2225040 h 5303520"/>
                <a:gd name="connsiteX107" fmla="*/ 833120 w 3322453"/>
                <a:gd name="connsiteY107" fmla="*/ 2326640 h 5303520"/>
                <a:gd name="connsiteX108" fmla="*/ 863600 w 3322453"/>
                <a:gd name="connsiteY108" fmla="*/ 2346960 h 5303520"/>
                <a:gd name="connsiteX109" fmla="*/ 924560 w 3322453"/>
                <a:gd name="connsiteY109" fmla="*/ 2367280 h 5303520"/>
                <a:gd name="connsiteX110" fmla="*/ 955040 w 3322453"/>
                <a:gd name="connsiteY110" fmla="*/ 2387600 h 5303520"/>
                <a:gd name="connsiteX111" fmla="*/ 1046480 w 3322453"/>
                <a:gd name="connsiteY111" fmla="*/ 2397760 h 5303520"/>
                <a:gd name="connsiteX112" fmla="*/ 1097280 w 3322453"/>
                <a:gd name="connsiteY112" fmla="*/ 2407920 h 5303520"/>
                <a:gd name="connsiteX113" fmla="*/ 1158240 w 3322453"/>
                <a:gd name="connsiteY113" fmla="*/ 2428240 h 5303520"/>
                <a:gd name="connsiteX114" fmla="*/ 1219200 w 3322453"/>
                <a:gd name="connsiteY114" fmla="*/ 2448560 h 5303520"/>
                <a:gd name="connsiteX115" fmla="*/ 1290320 w 3322453"/>
                <a:gd name="connsiteY115" fmla="*/ 2468880 h 5303520"/>
                <a:gd name="connsiteX116" fmla="*/ 1524000 w 3322453"/>
                <a:gd name="connsiteY116" fmla="*/ 2479040 h 5303520"/>
                <a:gd name="connsiteX117" fmla="*/ 1666240 w 3322453"/>
                <a:gd name="connsiteY117" fmla="*/ 2489200 h 5303520"/>
                <a:gd name="connsiteX118" fmla="*/ 1879600 w 3322453"/>
                <a:gd name="connsiteY118" fmla="*/ 2499360 h 5303520"/>
                <a:gd name="connsiteX119" fmla="*/ 1920240 w 3322453"/>
                <a:gd name="connsiteY119" fmla="*/ 2509520 h 5303520"/>
                <a:gd name="connsiteX120" fmla="*/ 1950720 w 3322453"/>
                <a:gd name="connsiteY120" fmla="*/ 2519680 h 5303520"/>
                <a:gd name="connsiteX121" fmla="*/ 2011680 w 3322453"/>
                <a:gd name="connsiteY121" fmla="*/ 2529840 h 5303520"/>
                <a:gd name="connsiteX122" fmla="*/ 2052320 w 3322453"/>
                <a:gd name="connsiteY122" fmla="*/ 2540000 h 5303520"/>
                <a:gd name="connsiteX123" fmla="*/ 2113280 w 3322453"/>
                <a:gd name="connsiteY123" fmla="*/ 2580640 h 5303520"/>
                <a:gd name="connsiteX124" fmla="*/ 2174240 w 3322453"/>
                <a:gd name="connsiteY124" fmla="*/ 2611120 h 5303520"/>
                <a:gd name="connsiteX125" fmla="*/ 2184400 w 3322453"/>
                <a:gd name="connsiteY125" fmla="*/ 2641600 h 5303520"/>
                <a:gd name="connsiteX126" fmla="*/ 2245360 w 3322453"/>
                <a:gd name="connsiteY126" fmla="*/ 2712720 h 5303520"/>
                <a:gd name="connsiteX127" fmla="*/ 2255520 w 3322453"/>
                <a:gd name="connsiteY127" fmla="*/ 2753360 h 5303520"/>
                <a:gd name="connsiteX128" fmla="*/ 2275840 w 3322453"/>
                <a:gd name="connsiteY128" fmla="*/ 2814320 h 5303520"/>
                <a:gd name="connsiteX129" fmla="*/ 2255520 w 3322453"/>
                <a:gd name="connsiteY129" fmla="*/ 2987040 h 5303520"/>
                <a:gd name="connsiteX130" fmla="*/ 2245360 w 3322453"/>
                <a:gd name="connsiteY130" fmla="*/ 3017520 h 5303520"/>
                <a:gd name="connsiteX131" fmla="*/ 2214880 w 3322453"/>
                <a:gd name="connsiteY131" fmla="*/ 3027680 h 5303520"/>
                <a:gd name="connsiteX132" fmla="*/ 2153920 w 3322453"/>
                <a:gd name="connsiteY132" fmla="*/ 3068320 h 5303520"/>
                <a:gd name="connsiteX133" fmla="*/ 2123440 w 3322453"/>
                <a:gd name="connsiteY133" fmla="*/ 3078480 h 5303520"/>
                <a:gd name="connsiteX134" fmla="*/ 2092960 w 3322453"/>
                <a:gd name="connsiteY134" fmla="*/ 3098800 h 5303520"/>
                <a:gd name="connsiteX135" fmla="*/ 2032000 w 3322453"/>
                <a:gd name="connsiteY135" fmla="*/ 3119120 h 5303520"/>
                <a:gd name="connsiteX136" fmla="*/ 1971040 w 3322453"/>
                <a:gd name="connsiteY136" fmla="*/ 3149600 h 5303520"/>
                <a:gd name="connsiteX137" fmla="*/ 1940560 w 3322453"/>
                <a:gd name="connsiteY137" fmla="*/ 3169920 h 5303520"/>
                <a:gd name="connsiteX138" fmla="*/ 1838960 w 3322453"/>
                <a:gd name="connsiteY138" fmla="*/ 3200400 h 5303520"/>
                <a:gd name="connsiteX139" fmla="*/ 1808480 w 3322453"/>
                <a:gd name="connsiteY139" fmla="*/ 3210560 h 5303520"/>
                <a:gd name="connsiteX140" fmla="*/ 1727200 w 3322453"/>
                <a:gd name="connsiteY140" fmla="*/ 3230880 h 5303520"/>
                <a:gd name="connsiteX141" fmla="*/ 1696720 w 3322453"/>
                <a:gd name="connsiteY141" fmla="*/ 3241040 h 5303520"/>
                <a:gd name="connsiteX142" fmla="*/ 1635760 w 3322453"/>
                <a:gd name="connsiteY142" fmla="*/ 3281680 h 5303520"/>
                <a:gd name="connsiteX143" fmla="*/ 1605280 w 3322453"/>
                <a:gd name="connsiteY143" fmla="*/ 3291840 h 5303520"/>
                <a:gd name="connsiteX144" fmla="*/ 1574800 w 3322453"/>
                <a:gd name="connsiteY144" fmla="*/ 3322320 h 5303520"/>
                <a:gd name="connsiteX145" fmla="*/ 1513840 w 3322453"/>
                <a:gd name="connsiteY145" fmla="*/ 3362960 h 5303520"/>
                <a:gd name="connsiteX146" fmla="*/ 1452880 w 3322453"/>
                <a:gd name="connsiteY146" fmla="*/ 3413760 h 5303520"/>
                <a:gd name="connsiteX147" fmla="*/ 1412240 w 3322453"/>
                <a:gd name="connsiteY147" fmla="*/ 3454400 h 5303520"/>
                <a:gd name="connsiteX148" fmla="*/ 1391920 w 3322453"/>
                <a:gd name="connsiteY148" fmla="*/ 3484880 h 5303520"/>
                <a:gd name="connsiteX149" fmla="*/ 1361440 w 3322453"/>
                <a:gd name="connsiteY149" fmla="*/ 3515360 h 5303520"/>
                <a:gd name="connsiteX150" fmla="*/ 1310640 w 3322453"/>
                <a:gd name="connsiteY150" fmla="*/ 3576320 h 5303520"/>
                <a:gd name="connsiteX151" fmla="*/ 1300480 w 3322453"/>
                <a:gd name="connsiteY151" fmla="*/ 3606800 h 5303520"/>
                <a:gd name="connsiteX152" fmla="*/ 1249680 w 3322453"/>
                <a:gd name="connsiteY152" fmla="*/ 3667760 h 5303520"/>
                <a:gd name="connsiteX153" fmla="*/ 1239520 w 3322453"/>
                <a:gd name="connsiteY153" fmla="*/ 3698240 h 5303520"/>
                <a:gd name="connsiteX154" fmla="*/ 1219200 w 3322453"/>
                <a:gd name="connsiteY154" fmla="*/ 3728720 h 5303520"/>
                <a:gd name="connsiteX155" fmla="*/ 1178560 w 3322453"/>
                <a:gd name="connsiteY155" fmla="*/ 3820160 h 5303520"/>
                <a:gd name="connsiteX156" fmla="*/ 1158240 w 3322453"/>
                <a:gd name="connsiteY156" fmla="*/ 3952240 h 5303520"/>
                <a:gd name="connsiteX157" fmla="*/ 1148080 w 3322453"/>
                <a:gd name="connsiteY157" fmla="*/ 3982720 h 5303520"/>
                <a:gd name="connsiteX158" fmla="*/ 1127760 w 3322453"/>
                <a:gd name="connsiteY158" fmla="*/ 4064000 h 5303520"/>
                <a:gd name="connsiteX159" fmla="*/ 1117600 w 3322453"/>
                <a:gd name="connsiteY159" fmla="*/ 4104640 h 5303520"/>
                <a:gd name="connsiteX160" fmla="*/ 1107440 w 3322453"/>
                <a:gd name="connsiteY160" fmla="*/ 4135120 h 5303520"/>
                <a:gd name="connsiteX161" fmla="*/ 1127760 w 3322453"/>
                <a:gd name="connsiteY161" fmla="*/ 4307840 h 5303520"/>
                <a:gd name="connsiteX162" fmla="*/ 1158240 w 3322453"/>
                <a:gd name="connsiteY162" fmla="*/ 4368800 h 5303520"/>
                <a:gd name="connsiteX163" fmla="*/ 1168400 w 3322453"/>
                <a:gd name="connsiteY163" fmla="*/ 4399280 h 5303520"/>
                <a:gd name="connsiteX164" fmla="*/ 1188720 w 3322453"/>
                <a:gd name="connsiteY164" fmla="*/ 4429760 h 5303520"/>
                <a:gd name="connsiteX165" fmla="*/ 1198880 w 3322453"/>
                <a:gd name="connsiteY165" fmla="*/ 4460240 h 5303520"/>
                <a:gd name="connsiteX166" fmla="*/ 1219200 w 3322453"/>
                <a:gd name="connsiteY166" fmla="*/ 4490720 h 5303520"/>
                <a:gd name="connsiteX167" fmla="*/ 1229360 w 3322453"/>
                <a:gd name="connsiteY167" fmla="*/ 4521200 h 5303520"/>
                <a:gd name="connsiteX168" fmla="*/ 1270000 w 3322453"/>
                <a:gd name="connsiteY168" fmla="*/ 4582160 h 5303520"/>
                <a:gd name="connsiteX169" fmla="*/ 1290320 w 3322453"/>
                <a:gd name="connsiteY169" fmla="*/ 4612640 h 5303520"/>
                <a:gd name="connsiteX170" fmla="*/ 1320800 w 3322453"/>
                <a:gd name="connsiteY170" fmla="*/ 4643120 h 5303520"/>
                <a:gd name="connsiteX171" fmla="*/ 1341120 w 3322453"/>
                <a:gd name="connsiteY171" fmla="*/ 4673600 h 5303520"/>
                <a:gd name="connsiteX172" fmla="*/ 1402080 w 3322453"/>
                <a:gd name="connsiteY172" fmla="*/ 4693920 h 5303520"/>
                <a:gd name="connsiteX173" fmla="*/ 1442720 w 3322453"/>
                <a:gd name="connsiteY173" fmla="*/ 4704080 h 5303520"/>
                <a:gd name="connsiteX174" fmla="*/ 1473200 w 3322453"/>
                <a:gd name="connsiteY174" fmla="*/ 4714240 h 5303520"/>
                <a:gd name="connsiteX175" fmla="*/ 1595120 w 3322453"/>
                <a:gd name="connsiteY175" fmla="*/ 4724400 h 5303520"/>
                <a:gd name="connsiteX176" fmla="*/ 1808480 w 3322453"/>
                <a:gd name="connsiteY176" fmla="*/ 4714240 h 5303520"/>
                <a:gd name="connsiteX177" fmla="*/ 1930400 w 3322453"/>
                <a:gd name="connsiteY177" fmla="*/ 4653280 h 5303520"/>
                <a:gd name="connsiteX178" fmla="*/ 1960880 w 3322453"/>
                <a:gd name="connsiteY178" fmla="*/ 4632960 h 5303520"/>
                <a:gd name="connsiteX179" fmla="*/ 2021840 w 3322453"/>
                <a:gd name="connsiteY179" fmla="*/ 4612640 h 5303520"/>
                <a:gd name="connsiteX180" fmla="*/ 2052320 w 3322453"/>
                <a:gd name="connsiteY180" fmla="*/ 4592320 h 5303520"/>
                <a:gd name="connsiteX181" fmla="*/ 2153920 w 3322453"/>
                <a:gd name="connsiteY181" fmla="*/ 4561840 h 5303520"/>
                <a:gd name="connsiteX182" fmla="*/ 2225040 w 3322453"/>
                <a:gd name="connsiteY182" fmla="*/ 4531360 h 5303520"/>
                <a:gd name="connsiteX183" fmla="*/ 2255520 w 3322453"/>
                <a:gd name="connsiteY183" fmla="*/ 4511040 h 5303520"/>
                <a:gd name="connsiteX184" fmla="*/ 2286000 w 3322453"/>
                <a:gd name="connsiteY184" fmla="*/ 4500880 h 5303520"/>
                <a:gd name="connsiteX185" fmla="*/ 2316480 w 3322453"/>
                <a:gd name="connsiteY185" fmla="*/ 4480560 h 5303520"/>
                <a:gd name="connsiteX186" fmla="*/ 2346960 w 3322453"/>
                <a:gd name="connsiteY186" fmla="*/ 4470400 h 5303520"/>
                <a:gd name="connsiteX187" fmla="*/ 2407920 w 3322453"/>
                <a:gd name="connsiteY187" fmla="*/ 4429760 h 5303520"/>
                <a:gd name="connsiteX188" fmla="*/ 2468880 w 3322453"/>
                <a:gd name="connsiteY188" fmla="*/ 4409440 h 5303520"/>
                <a:gd name="connsiteX189" fmla="*/ 2499360 w 3322453"/>
                <a:gd name="connsiteY189" fmla="*/ 4399280 h 5303520"/>
                <a:gd name="connsiteX190" fmla="*/ 2661920 w 3322453"/>
                <a:gd name="connsiteY190" fmla="*/ 4409440 h 5303520"/>
                <a:gd name="connsiteX191" fmla="*/ 2692400 w 3322453"/>
                <a:gd name="connsiteY191" fmla="*/ 4419600 h 5303520"/>
                <a:gd name="connsiteX192" fmla="*/ 2712720 w 3322453"/>
                <a:gd name="connsiteY192" fmla="*/ 4450080 h 5303520"/>
                <a:gd name="connsiteX193" fmla="*/ 2743200 w 3322453"/>
                <a:gd name="connsiteY193" fmla="*/ 4480560 h 5303520"/>
                <a:gd name="connsiteX194" fmla="*/ 2773680 w 3322453"/>
                <a:gd name="connsiteY194" fmla="*/ 4561840 h 5303520"/>
                <a:gd name="connsiteX195" fmla="*/ 2794000 w 3322453"/>
                <a:gd name="connsiteY195" fmla="*/ 4632960 h 5303520"/>
                <a:gd name="connsiteX196" fmla="*/ 2834640 w 3322453"/>
                <a:gd name="connsiteY196" fmla="*/ 4744720 h 5303520"/>
                <a:gd name="connsiteX197" fmla="*/ 2834640 w 3322453"/>
                <a:gd name="connsiteY197" fmla="*/ 4947920 h 5303520"/>
                <a:gd name="connsiteX198" fmla="*/ 2794000 w 3322453"/>
                <a:gd name="connsiteY198" fmla="*/ 5039360 h 5303520"/>
                <a:gd name="connsiteX199" fmla="*/ 2783840 w 3322453"/>
                <a:gd name="connsiteY199" fmla="*/ 5069840 h 5303520"/>
                <a:gd name="connsiteX200" fmla="*/ 2692400 w 3322453"/>
                <a:gd name="connsiteY200" fmla="*/ 5130800 h 5303520"/>
                <a:gd name="connsiteX201" fmla="*/ 2570480 w 3322453"/>
                <a:gd name="connsiteY201" fmla="*/ 5212080 h 5303520"/>
                <a:gd name="connsiteX202" fmla="*/ 2479040 w 3322453"/>
                <a:gd name="connsiteY202" fmla="*/ 5242560 h 5303520"/>
                <a:gd name="connsiteX203" fmla="*/ 2418080 w 3322453"/>
                <a:gd name="connsiteY203" fmla="*/ 5273040 h 5303520"/>
                <a:gd name="connsiteX204" fmla="*/ 2377440 w 3322453"/>
                <a:gd name="connsiteY204" fmla="*/ 5283200 h 5303520"/>
                <a:gd name="connsiteX205" fmla="*/ 2346960 w 3322453"/>
                <a:gd name="connsiteY205" fmla="*/ 5293360 h 5303520"/>
                <a:gd name="connsiteX206" fmla="*/ 1849120 w 3322453"/>
                <a:gd name="connsiteY206" fmla="*/ 5303520 h 5303520"/>
                <a:gd name="connsiteX207" fmla="*/ 1259840 w 3322453"/>
                <a:gd name="connsiteY207" fmla="*/ 5293360 h 5303520"/>
                <a:gd name="connsiteX208" fmla="*/ 1229360 w 3322453"/>
                <a:gd name="connsiteY208" fmla="*/ 5283200 h 5303520"/>
                <a:gd name="connsiteX209" fmla="*/ 1168400 w 3322453"/>
                <a:gd name="connsiteY209" fmla="*/ 5273040 h 5303520"/>
                <a:gd name="connsiteX210" fmla="*/ 1137920 w 3322453"/>
                <a:gd name="connsiteY210" fmla="*/ 5262880 h 5303520"/>
                <a:gd name="connsiteX211" fmla="*/ 1087120 w 3322453"/>
                <a:gd name="connsiteY211" fmla="*/ 5252720 h 5303520"/>
                <a:gd name="connsiteX212" fmla="*/ 1056640 w 3322453"/>
                <a:gd name="connsiteY212" fmla="*/ 5242560 h 5303520"/>
                <a:gd name="connsiteX213" fmla="*/ 965200 w 3322453"/>
                <a:gd name="connsiteY213" fmla="*/ 5222240 h 5303520"/>
                <a:gd name="connsiteX214" fmla="*/ 924560 w 3322453"/>
                <a:gd name="connsiteY214" fmla="*/ 5212080 h 5303520"/>
                <a:gd name="connsiteX215" fmla="*/ 863600 w 3322453"/>
                <a:gd name="connsiteY215" fmla="*/ 5191760 h 5303520"/>
                <a:gd name="connsiteX216" fmla="*/ 772160 w 3322453"/>
                <a:gd name="connsiteY216" fmla="*/ 5181600 h 5303520"/>
                <a:gd name="connsiteX217" fmla="*/ 650240 w 3322453"/>
                <a:gd name="connsiteY217" fmla="*/ 5161280 h 5303520"/>
                <a:gd name="connsiteX218" fmla="*/ 609600 w 3322453"/>
                <a:gd name="connsiteY218" fmla="*/ 5151120 h 5303520"/>
                <a:gd name="connsiteX219" fmla="*/ 558800 w 3322453"/>
                <a:gd name="connsiteY219" fmla="*/ 5140960 h 5303520"/>
                <a:gd name="connsiteX220" fmla="*/ 528320 w 3322453"/>
                <a:gd name="connsiteY220" fmla="*/ 5130800 h 5303520"/>
                <a:gd name="connsiteX221" fmla="*/ 447040 w 3322453"/>
                <a:gd name="connsiteY221" fmla="*/ 5120640 h 5303520"/>
                <a:gd name="connsiteX222" fmla="*/ 406400 w 3322453"/>
                <a:gd name="connsiteY222" fmla="*/ 5110480 h 5303520"/>
                <a:gd name="connsiteX223" fmla="*/ 284480 w 3322453"/>
                <a:gd name="connsiteY223" fmla="*/ 5090160 h 5303520"/>
                <a:gd name="connsiteX224" fmla="*/ 254000 w 3322453"/>
                <a:gd name="connsiteY224" fmla="*/ 5080000 h 5303520"/>
                <a:gd name="connsiteX225" fmla="*/ 111760 w 3322453"/>
                <a:gd name="connsiteY225" fmla="*/ 5059680 h 5303520"/>
                <a:gd name="connsiteX226" fmla="*/ 10160 w 3322453"/>
                <a:gd name="connsiteY226" fmla="*/ 5029200 h 5303520"/>
                <a:gd name="connsiteX227" fmla="*/ 0 w 3322453"/>
                <a:gd name="connsiteY227" fmla="*/ 5029200 h 5303520"/>
                <a:gd name="connsiteX228" fmla="*/ 10160 w 3322453"/>
                <a:gd name="connsiteY228" fmla="*/ 5029200 h 5303520"/>
                <a:gd name="connsiteX229" fmla="*/ 40640 w 3322453"/>
                <a:gd name="connsiteY229" fmla="*/ 5049520 h 530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3322453" h="5303520">
                  <a:moveTo>
                    <a:pt x="721360" y="162560"/>
                  </a:moveTo>
                  <a:lnTo>
                    <a:pt x="721360" y="162560"/>
                  </a:lnTo>
                  <a:cubicBezTo>
                    <a:pt x="738293" y="138853"/>
                    <a:pt x="751560" y="112040"/>
                    <a:pt x="772160" y="91440"/>
                  </a:cubicBezTo>
                  <a:cubicBezTo>
                    <a:pt x="779733" y="83867"/>
                    <a:pt x="793061" y="86069"/>
                    <a:pt x="802640" y="81280"/>
                  </a:cubicBezTo>
                  <a:cubicBezTo>
                    <a:pt x="813562" y="75819"/>
                    <a:pt x="821962" y="65919"/>
                    <a:pt x="833120" y="60960"/>
                  </a:cubicBezTo>
                  <a:cubicBezTo>
                    <a:pt x="852693" y="52261"/>
                    <a:pt x="874922" y="50219"/>
                    <a:pt x="894080" y="40640"/>
                  </a:cubicBezTo>
                  <a:cubicBezTo>
                    <a:pt x="907627" y="33867"/>
                    <a:pt x="920108" y="24305"/>
                    <a:pt x="934720" y="20320"/>
                  </a:cubicBezTo>
                  <a:cubicBezTo>
                    <a:pt x="957824" y="14019"/>
                    <a:pt x="982171" y="13801"/>
                    <a:pt x="1005840" y="10160"/>
                  </a:cubicBezTo>
                  <a:cubicBezTo>
                    <a:pt x="1026201" y="7028"/>
                    <a:pt x="1046480" y="3387"/>
                    <a:pt x="1066800" y="0"/>
                  </a:cubicBezTo>
                  <a:cubicBezTo>
                    <a:pt x="1202267" y="3387"/>
                    <a:pt x="1337955" y="1707"/>
                    <a:pt x="1473200" y="10160"/>
                  </a:cubicBezTo>
                  <a:cubicBezTo>
                    <a:pt x="1501073" y="11902"/>
                    <a:pt x="1527095" y="25003"/>
                    <a:pt x="1554480" y="30480"/>
                  </a:cubicBezTo>
                  <a:lnTo>
                    <a:pt x="1605280" y="40640"/>
                  </a:lnTo>
                  <a:cubicBezTo>
                    <a:pt x="1618827" y="47413"/>
                    <a:pt x="1631552" y="56171"/>
                    <a:pt x="1645920" y="60960"/>
                  </a:cubicBezTo>
                  <a:cubicBezTo>
                    <a:pt x="1717480" y="84813"/>
                    <a:pt x="1673975" y="58469"/>
                    <a:pt x="1727200" y="81280"/>
                  </a:cubicBezTo>
                  <a:cubicBezTo>
                    <a:pt x="1741121" y="87246"/>
                    <a:pt x="1753919" y="95634"/>
                    <a:pt x="1767840" y="101600"/>
                  </a:cubicBezTo>
                  <a:cubicBezTo>
                    <a:pt x="1777684" y="105819"/>
                    <a:pt x="1788741" y="106971"/>
                    <a:pt x="1798320" y="111760"/>
                  </a:cubicBezTo>
                  <a:cubicBezTo>
                    <a:pt x="1809242" y="117221"/>
                    <a:pt x="1817878" y="126619"/>
                    <a:pt x="1828800" y="132080"/>
                  </a:cubicBezTo>
                  <a:cubicBezTo>
                    <a:pt x="1845112" y="140236"/>
                    <a:pt x="1862934" y="144993"/>
                    <a:pt x="1879600" y="152400"/>
                  </a:cubicBezTo>
                  <a:cubicBezTo>
                    <a:pt x="1893440" y="158551"/>
                    <a:pt x="1906319" y="166754"/>
                    <a:pt x="1920240" y="172720"/>
                  </a:cubicBezTo>
                  <a:cubicBezTo>
                    <a:pt x="1930084" y="176939"/>
                    <a:pt x="1940876" y="178661"/>
                    <a:pt x="1950720" y="182880"/>
                  </a:cubicBezTo>
                  <a:cubicBezTo>
                    <a:pt x="1964641" y="188846"/>
                    <a:pt x="1978210" y="195686"/>
                    <a:pt x="1991360" y="203200"/>
                  </a:cubicBezTo>
                  <a:cubicBezTo>
                    <a:pt x="2001962" y="209258"/>
                    <a:pt x="2010364" y="219347"/>
                    <a:pt x="2021840" y="223520"/>
                  </a:cubicBezTo>
                  <a:cubicBezTo>
                    <a:pt x="2048086" y="233064"/>
                    <a:pt x="2103120" y="243840"/>
                    <a:pt x="2103120" y="243840"/>
                  </a:cubicBezTo>
                  <a:cubicBezTo>
                    <a:pt x="2116229" y="251705"/>
                    <a:pt x="2175126" y="288810"/>
                    <a:pt x="2194560" y="294640"/>
                  </a:cubicBezTo>
                  <a:cubicBezTo>
                    <a:pt x="2214291" y="300559"/>
                    <a:pt x="2235200" y="301413"/>
                    <a:pt x="2255520" y="304800"/>
                  </a:cubicBezTo>
                  <a:cubicBezTo>
                    <a:pt x="2280369" y="317224"/>
                    <a:pt x="2299731" y="329300"/>
                    <a:pt x="2326640" y="335280"/>
                  </a:cubicBezTo>
                  <a:cubicBezTo>
                    <a:pt x="2346750" y="339749"/>
                    <a:pt x="2367280" y="342053"/>
                    <a:pt x="2387600" y="345440"/>
                  </a:cubicBezTo>
                  <a:cubicBezTo>
                    <a:pt x="2423724" y="363502"/>
                    <a:pt x="2423838" y="365954"/>
                    <a:pt x="2458720" y="375920"/>
                  </a:cubicBezTo>
                  <a:cubicBezTo>
                    <a:pt x="2484499" y="383285"/>
                    <a:pt x="2505480" y="385800"/>
                    <a:pt x="2529840" y="396240"/>
                  </a:cubicBezTo>
                  <a:cubicBezTo>
                    <a:pt x="2543761" y="402206"/>
                    <a:pt x="2556299" y="411242"/>
                    <a:pt x="2570480" y="416560"/>
                  </a:cubicBezTo>
                  <a:cubicBezTo>
                    <a:pt x="2583555" y="421463"/>
                    <a:pt x="2597745" y="422708"/>
                    <a:pt x="2611120" y="426720"/>
                  </a:cubicBezTo>
                  <a:cubicBezTo>
                    <a:pt x="2631636" y="432875"/>
                    <a:pt x="2651760" y="440267"/>
                    <a:pt x="2672080" y="447040"/>
                  </a:cubicBezTo>
                  <a:cubicBezTo>
                    <a:pt x="2682240" y="450427"/>
                    <a:pt x="2692981" y="452411"/>
                    <a:pt x="2702560" y="457200"/>
                  </a:cubicBezTo>
                  <a:cubicBezTo>
                    <a:pt x="2802605" y="507222"/>
                    <a:pt x="2677248" y="445950"/>
                    <a:pt x="2794000" y="497840"/>
                  </a:cubicBezTo>
                  <a:cubicBezTo>
                    <a:pt x="2807840" y="503991"/>
                    <a:pt x="2820504" y="512723"/>
                    <a:pt x="2834640" y="518160"/>
                  </a:cubicBezTo>
                  <a:cubicBezTo>
                    <a:pt x="2864627" y="529694"/>
                    <a:pt x="2897343" y="534272"/>
                    <a:pt x="2926080" y="548640"/>
                  </a:cubicBezTo>
                  <a:cubicBezTo>
                    <a:pt x="2939627" y="555413"/>
                    <a:pt x="2953570" y="561446"/>
                    <a:pt x="2966720" y="568960"/>
                  </a:cubicBezTo>
                  <a:cubicBezTo>
                    <a:pt x="2977322" y="575018"/>
                    <a:pt x="2986278" y="583819"/>
                    <a:pt x="2997200" y="589280"/>
                  </a:cubicBezTo>
                  <a:cubicBezTo>
                    <a:pt x="3006779" y="594069"/>
                    <a:pt x="3017520" y="596053"/>
                    <a:pt x="3027680" y="599440"/>
                  </a:cubicBezTo>
                  <a:cubicBezTo>
                    <a:pt x="3037840" y="609600"/>
                    <a:pt x="3046205" y="621950"/>
                    <a:pt x="3058160" y="629920"/>
                  </a:cubicBezTo>
                  <a:cubicBezTo>
                    <a:pt x="3067071" y="635861"/>
                    <a:pt x="3081067" y="632507"/>
                    <a:pt x="3088640" y="640080"/>
                  </a:cubicBezTo>
                  <a:cubicBezTo>
                    <a:pt x="3099350" y="650790"/>
                    <a:pt x="3101168" y="667733"/>
                    <a:pt x="3108960" y="680720"/>
                  </a:cubicBezTo>
                  <a:cubicBezTo>
                    <a:pt x="3121525" y="701661"/>
                    <a:pt x="3136053" y="721360"/>
                    <a:pt x="3149600" y="741680"/>
                  </a:cubicBezTo>
                  <a:lnTo>
                    <a:pt x="3190240" y="802640"/>
                  </a:lnTo>
                  <a:cubicBezTo>
                    <a:pt x="3197013" y="812800"/>
                    <a:pt x="3206699" y="821536"/>
                    <a:pt x="3210560" y="833120"/>
                  </a:cubicBezTo>
                  <a:cubicBezTo>
                    <a:pt x="3217333" y="853440"/>
                    <a:pt x="3225685" y="873300"/>
                    <a:pt x="3230880" y="894080"/>
                  </a:cubicBezTo>
                  <a:cubicBezTo>
                    <a:pt x="3234267" y="907627"/>
                    <a:pt x="3235539" y="921885"/>
                    <a:pt x="3241040" y="934720"/>
                  </a:cubicBezTo>
                  <a:cubicBezTo>
                    <a:pt x="3245850" y="945943"/>
                    <a:pt x="3254587" y="955040"/>
                    <a:pt x="3261360" y="965200"/>
                  </a:cubicBezTo>
                  <a:cubicBezTo>
                    <a:pt x="3267161" y="994204"/>
                    <a:pt x="3273071" y="1027943"/>
                    <a:pt x="3281680" y="1056640"/>
                  </a:cubicBezTo>
                  <a:cubicBezTo>
                    <a:pt x="3287835" y="1077156"/>
                    <a:pt x="3295227" y="1097280"/>
                    <a:pt x="3302000" y="1117600"/>
                  </a:cubicBezTo>
                  <a:lnTo>
                    <a:pt x="3312160" y="1148080"/>
                  </a:lnTo>
                  <a:cubicBezTo>
                    <a:pt x="3320190" y="1268523"/>
                    <a:pt x="3330620" y="1315646"/>
                    <a:pt x="3312160" y="1432560"/>
                  </a:cubicBezTo>
                  <a:cubicBezTo>
                    <a:pt x="3308819" y="1453717"/>
                    <a:pt x="3298613" y="1473200"/>
                    <a:pt x="3291840" y="1493520"/>
                  </a:cubicBezTo>
                  <a:cubicBezTo>
                    <a:pt x="3288453" y="1503680"/>
                    <a:pt x="3290591" y="1518059"/>
                    <a:pt x="3281680" y="1524000"/>
                  </a:cubicBezTo>
                  <a:cubicBezTo>
                    <a:pt x="3211809" y="1570581"/>
                    <a:pt x="3243888" y="1556917"/>
                    <a:pt x="3190240" y="1574800"/>
                  </a:cubicBezTo>
                  <a:cubicBezTo>
                    <a:pt x="3105573" y="1571413"/>
                    <a:pt x="3020774" y="1570470"/>
                    <a:pt x="2936240" y="1564640"/>
                  </a:cubicBezTo>
                  <a:cubicBezTo>
                    <a:pt x="2922310" y="1563679"/>
                    <a:pt x="2909338" y="1556978"/>
                    <a:pt x="2895600" y="1554480"/>
                  </a:cubicBezTo>
                  <a:cubicBezTo>
                    <a:pt x="2872039" y="1550196"/>
                    <a:pt x="2848187" y="1547707"/>
                    <a:pt x="2824480" y="1544320"/>
                  </a:cubicBezTo>
                  <a:lnTo>
                    <a:pt x="2702560" y="1503680"/>
                  </a:lnTo>
                  <a:lnTo>
                    <a:pt x="2672080" y="1493520"/>
                  </a:lnTo>
                  <a:cubicBezTo>
                    <a:pt x="2661920" y="1490133"/>
                    <a:pt x="2650511" y="1489301"/>
                    <a:pt x="2641600" y="1483360"/>
                  </a:cubicBezTo>
                  <a:cubicBezTo>
                    <a:pt x="2621280" y="1469813"/>
                    <a:pt x="2603808" y="1450443"/>
                    <a:pt x="2580640" y="1442720"/>
                  </a:cubicBezTo>
                  <a:cubicBezTo>
                    <a:pt x="2560320" y="1435947"/>
                    <a:pt x="2537502" y="1434281"/>
                    <a:pt x="2519680" y="1422400"/>
                  </a:cubicBezTo>
                  <a:cubicBezTo>
                    <a:pt x="2509520" y="1415627"/>
                    <a:pt x="2498581" y="1409897"/>
                    <a:pt x="2489200" y="1402080"/>
                  </a:cubicBezTo>
                  <a:cubicBezTo>
                    <a:pt x="2478162" y="1392882"/>
                    <a:pt x="2470675" y="1379570"/>
                    <a:pt x="2458720" y="1371600"/>
                  </a:cubicBezTo>
                  <a:cubicBezTo>
                    <a:pt x="2449809" y="1365659"/>
                    <a:pt x="2438400" y="1364827"/>
                    <a:pt x="2428240" y="1361440"/>
                  </a:cubicBezTo>
                  <a:cubicBezTo>
                    <a:pt x="2368063" y="1316307"/>
                    <a:pt x="2401689" y="1340353"/>
                    <a:pt x="2326640" y="1290320"/>
                  </a:cubicBezTo>
                  <a:lnTo>
                    <a:pt x="2296160" y="1270000"/>
                  </a:lnTo>
                  <a:cubicBezTo>
                    <a:pt x="2247416" y="1196884"/>
                    <a:pt x="2316442" y="1286908"/>
                    <a:pt x="2214880" y="1219200"/>
                  </a:cubicBezTo>
                  <a:cubicBezTo>
                    <a:pt x="2194560" y="1205653"/>
                    <a:pt x="2175763" y="1189482"/>
                    <a:pt x="2153920" y="1178560"/>
                  </a:cubicBezTo>
                  <a:cubicBezTo>
                    <a:pt x="2140373" y="1171787"/>
                    <a:pt x="2126267" y="1166032"/>
                    <a:pt x="2113280" y="1158240"/>
                  </a:cubicBezTo>
                  <a:cubicBezTo>
                    <a:pt x="2092339" y="1145675"/>
                    <a:pt x="2074163" y="1128522"/>
                    <a:pt x="2052320" y="1117600"/>
                  </a:cubicBezTo>
                  <a:cubicBezTo>
                    <a:pt x="2038773" y="1110827"/>
                    <a:pt x="2024830" y="1104794"/>
                    <a:pt x="2011680" y="1097280"/>
                  </a:cubicBezTo>
                  <a:cubicBezTo>
                    <a:pt x="2001078" y="1091222"/>
                    <a:pt x="1992358" y="1081919"/>
                    <a:pt x="1981200" y="1076960"/>
                  </a:cubicBezTo>
                  <a:cubicBezTo>
                    <a:pt x="1961627" y="1068261"/>
                    <a:pt x="1938062" y="1068521"/>
                    <a:pt x="1920240" y="1056640"/>
                  </a:cubicBezTo>
                  <a:cubicBezTo>
                    <a:pt x="1892747" y="1038311"/>
                    <a:pt x="1881346" y="1028890"/>
                    <a:pt x="1849120" y="1016000"/>
                  </a:cubicBezTo>
                  <a:cubicBezTo>
                    <a:pt x="1807894" y="999510"/>
                    <a:pt x="1787439" y="995500"/>
                    <a:pt x="1747520" y="985520"/>
                  </a:cubicBezTo>
                  <a:cubicBezTo>
                    <a:pt x="1737360" y="978747"/>
                    <a:pt x="1727962" y="970661"/>
                    <a:pt x="1717040" y="965200"/>
                  </a:cubicBezTo>
                  <a:cubicBezTo>
                    <a:pt x="1707461" y="960411"/>
                    <a:pt x="1696858" y="957982"/>
                    <a:pt x="1686560" y="955040"/>
                  </a:cubicBezTo>
                  <a:cubicBezTo>
                    <a:pt x="1671369" y="950700"/>
                    <a:pt x="1631680" y="942840"/>
                    <a:pt x="1615440" y="934720"/>
                  </a:cubicBezTo>
                  <a:cubicBezTo>
                    <a:pt x="1604518" y="929259"/>
                    <a:pt x="1596436" y="918573"/>
                    <a:pt x="1584960" y="914400"/>
                  </a:cubicBezTo>
                  <a:cubicBezTo>
                    <a:pt x="1515469" y="889131"/>
                    <a:pt x="1485819" y="894431"/>
                    <a:pt x="1412240" y="883920"/>
                  </a:cubicBezTo>
                  <a:cubicBezTo>
                    <a:pt x="1395145" y="881478"/>
                    <a:pt x="1378373" y="877147"/>
                    <a:pt x="1361440" y="873760"/>
                  </a:cubicBezTo>
                  <a:cubicBezTo>
                    <a:pt x="1300470" y="876411"/>
                    <a:pt x="1169969" y="866464"/>
                    <a:pt x="1087120" y="894080"/>
                  </a:cubicBezTo>
                  <a:cubicBezTo>
                    <a:pt x="981649" y="929237"/>
                    <a:pt x="1080508" y="897386"/>
                    <a:pt x="1005840" y="934720"/>
                  </a:cubicBezTo>
                  <a:cubicBezTo>
                    <a:pt x="996261" y="939509"/>
                    <a:pt x="984722" y="939679"/>
                    <a:pt x="975360" y="944880"/>
                  </a:cubicBezTo>
                  <a:cubicBezTo>
                    <a:pt x="954012" y="956740"/>
                    <a:pt x="914400" y="985520"/>
                    <a:pt x="914400" y="985520"/>
                  </a:cubicBezTo>
                  <a:cubicBezTo>
                    <a:pt x="907627" y="995680"/>
                    <a:pt x="903270" y="1007959"/>
                    <a:pt x="894080" y="1016000"/>
                  </a:cubicBezTo>
                  <a:lnTo>
                    <a:pt x="802640" y="1076960"/>
                  </a:lnTo>
                  <a:lnTo>
                    <a:pt x="772160" y="1097280"/>
                  </a:lnTo>
                  <a:lnTo>
                    <a:pt x="741680" y="1117600"/>
                  </a:lnTo>
                  <a:cubicBezTo>
                    <a:pt x="734907" y="1127760"/>
                    <a:pt x="729994" y="1139446"/>
                    <a:pt x="721360" y="1148080"/>
                  </a:cubicBezTo>
                  <a:cubicBezTo>
                    <a:pt x="712726" y="1156714"/>
                    <a:pt x="698508" y="1158865"/>
                    <a:pt x="690880" y="1168400"/>
                  </a:cubicBezTo>
                  <a:cubicBezTo>
                    <a:pt x="684190" y="1176763"/>
                    <a:pt x="685921" y="1189518"/>
                    <a:pt x="680720" y="1198880"/>
                  </a:cubicBezTo>
                  <a:cubicBezTo>
                    <a:pt x="668860" y="1220228"/>
                    <a:pt x="647803" y="1236672"/>
                    <a:pt x="640080" y="1259840"/>
                  </a:cubicBezTo>
                  <a:lnTo>
                    <a:pt x="609600" y="1351280"/>
                  </a:lnTo>
                  <a:cubicBezTo>
                    <a:pt x="596468" y="1390677"/>
                    <a:pt x="586759" y="1417205"/>
                    <a:pt x="579120" y="1463040"/>
                  </a:cubicBezTo>
                  <a:cubicBezTo>
                    <a:pt x="565023" y="1547622"/>
                    <a:pt x="571873" y="1503607"/>
                    <a:pt x="558800" y="1595120"/>
                  </a:cubicBezTo>
                  <a:cubicBezTo>
                    <a:pt x="547835" y="1770562"/>
                    <a:pt x="542486" y="1750941"/>
                    <a:pt x="558800" y="1930400"/>
                  </a:cubicBezTo>
                  <a:cubicBezTo>
                    <a:pt x="560363" y="1947598"/>
                    <a:pt x="565214" y="1964343"/>
                    <a:pt x="568960" y="1981200"/>
                  </a:cubicBezTo>
                  <a:cubicBezTo>
                    <a:pt x="571989" y="1994831"/>
                    <a:pt x="575284" y="2008414"/>
                    <a:pt x="579120" y="2021840"/>
                  </a:cubicBezTo>
                  <a:cubicBezTo>
                    <a:pt x="585731" y="2044977"/>
                    <a:pt x="591789" y="2064989"/>
                    <a:pt x="609600" y="2082800"/>
                  </a:cubicBezTo>
                  <a:cubicBezTo>
                    <a:pt x="618234" y="2091434"/>
                    <a:pt x="629920" y="2096347"/>
                    <a:pt x="640080" y="2103120"/>
                  </a:cubicBezTo>
                  <a:cubicBezTo>
                    <a:pt x="643467" y="2113280"/>
                    <a:pt x="644299" y="2124689"/>
                    <a:pt x="650240" y="2133600"/>
                  </a:cubicBezTo>
                  <a:cubicBezTo>
                    <a:pt x="658210" y="2145555"/>
                    <a:pt x="671522" y="2153042"/>
                    <a:pt x="680720" y="2164080"/>
                  </a:cubicBezTo>
                  <a:cubicBezTo>
                    <a:pt x="688537" y="2173461"/>
                    <a:pt x="693223" y="2185179"/>
                    <a:pt x="701040" y="2194560"/>
                  </a:cubicBezTo>
                  <a:cubicBezTo>
                    <a:pt x="710238" y="2205598"/>
                    <a:pt x="722699" y="2213698"/>
                    <a:pt x="731520" y="2225040"/>
                  </a:cubicBezTo>
                  <a:cubicBezTo>
                    <a:pt x="804464" y="2318825"/>
                    <a:pt x="733083" y="2259949"/>
                    <a:pt x="833120" y="2326640"/>
                  </a:cubicBezTo>
                  <a:cubicBezTo>
                    <a:pt x="843280" y="2333413"/>
                    <a:pt x="852016" y="2343099"/>
                    <a:pt x="863600" y="2346960"/>
                  </a:cubicBezTo>
                  <a:cubicBezTo>
                    <a:pt x="883920" y="2353733"/>
                    <a:pt x="906738" y="2355399"/>
                    <a:pt x="924560" y="2367280"/>
                  </a:cubicBezTo>
                  <a:cubicBezTo>
                    <a:pt x="934720" y="2374053"/>
                    <a:pt x="943194" y="2384638"/>
                    <a:pt x="955040" y="2387600"/>
                  </a:cubicBezTo>
                  <a:cubicBezTo>
                    <a:pt x="984792" y="2395038"/>
                    <a:pt x="1016121" y="2393423"/>
                    <a:pt x="1046480" y="2397760"/>
                  </a:cubicBezTo>
                  <a:cubicBezTo>
                    <a:pt x="1063575" y="2400202"/>
                    <a:pt x="1080620" y="2403376"/>
                    <a:pt x="1097280" y="2407920"/>
                  </a:cubicBezTo>
                  <a:cubicBezTo>
                    <a:pt x="1117944" y="2413556"/>
                    <a:pt x="1137920" y="2421467"/>
                    <a:pt x="1158240" y="2428240"/>
                  </a:cubicBezTo>
                  <a:lnTo>
                    <a:pt x="1219200" y="2448560"/>
                  </a:lnTo>
                  <a:cubicBezTo>
                    <a:pt x="1236369" y="2454283"/>
                    <a:pt x="1273918" y="2467665"/>
                    <a:pt x="1290320" y="2468880"/>
                  </a:cubicBezTo>
                  <a:cubicBezTo>
                    <a:pt x="1368074" y="2474640"/>
                    <a:pt x="1446147" y="2474832"/>
                    <a:pt x="1524000" y="2479040"/>
                  </a:cubicBezTo>
                  <a:cubicBezTo>
                    <a:pt x="1571465" y="2481606"/>
                    <a:pt x="1618783" y="2486488"/>
                    <a:pt x="1666240" y="2489200"/>
                  </a:cubicBezTo>
                  <a:lnTo>
                    <a:pt x="1879600" y="2499360"/>
                  </a:lnTo>
                  <a:cubicBezTo>
                    <a:pt x="1893147" y="2502747"/>
                    <a:pt x="1906814" y="2505684"/>
                    <a:pt x="1920240" y="2509520"/>
                  </a:cubicBezTo>
                  <a:cubicBezTo>
                    <a:pt x="1930538" y="2512462"/>
                    <a:pt x="1940265" y="2517357"/>
                    <a:pt x="1950720" y="2519680"/>
                  </a:cubicBezTo>
                  <a:cubicBezTo>
                    <a:pt x="1970830" y="2524149"/>
                    <a:pt x="1991480" y="2525800"/>
                    <a:pt x="2011680" y="2529840"/>
                  </a:cubicBezTo>
                  <a:cubicBezTo>
                    <a:pt x="2025372" y="2532578"/>
                    <a:pt x="2038773" y="2536613"/>
                    <a:pt x="2052320" y="2540000"/>
                  </a:cubicBezTo>
                  <a:cubicBezTo>
                    <a:pt x="2072640" y="2553547"/>
                    <a:pt x="2090112" y="2572917"/>
                    <a:pt x="2113280" y="2580640"/>
                  </a:cubicBezTo>
                  <a:cubicBezTo>
                    <a:pt x="2155344" y="2594661"/>
                    <a:pt x="2134849" y="2584859"/>
                    <a:pt x="2174240" y="2611120"/>
                  </a:cubicBezTo>
                  <a:cubicBezTo>
                    <a:pt x="2177627" y="2621280"/>
                    <a:pt x="2179087" y="2632301"/>
                    <a:pt x="2184400" y="2641600"/>
                  </a:cubicBezTo>
                  <a:cubicBezTo>
                    <a:pt x="2201778" y="2672012"/>
                    <a:pt x="2221339" y="2688699"/>
                    <a:pt x="2245360" y="2712720"/>
                  </a:cubicBezTo>
                  <a:cubicBezTo>
                    <a:pt x="2248747" y="2726267"/>
                    <a:pt x="2251508" y="2739985"/>
                    <a:pt x="2255520" y="2753360"/>
                  </a:cubicBezTo>
                  <a:cubicBezTo>
                    <a:pt x="2261675" y="2773876"/>
                    <a:pt x="2275840" y="2814320"/>
                    <a:pt x="2275840" y="2814320"/>
                  </a:cubicBezTo>
                  <a:cubicBezTo>
                    <a:pt x="2268082" y="2915168"/>
                    <a:pt x="2275291" y="2917841"/>
                    <a:pt x="2255520" y="2987040"/>
                  </a:cubicBezTo>
                  <a:cubicBezTo>
                    <a:pt x="2252578" y="2997338"/>
                    <a:pt x="2252933" y="3009947"/>
                    <a:pt x="2245360" y="3017520"/>
                  </a:cubicBezTo>
                  <a:cubicBezTo>
                    <a:pt x="2237787" y="3025093"/>
                    <a:pt x="2224242" y="3022479"/>
                    <a:pt x="2214880" y="3027680"/>
                  </a:cubicBezTo>
                  <a:cubicBezTo>
                    <a:pt x="2193532" y="3039540"/>
                    <a:pt x="2177088" y="3060597"/>
                    <a:pt x="2153920" y="3068320"/>
                  </a:cubicBezTo>
                  <a:cubicBezTo>
                    <a:pt x="2143760" y="3071707"/>
                    <a:pt x="2133019" y="3073691"/>
                    <a:pt x="2123440" y="3078480"/>
                  </a:cubicBezTo>
                  <a:cubicBezTo>
                    <a:pt x="2112518" y="3083941"/>
                    <a:pt x="2104118" y="3093841"/>
                    <a:pt x="2092960" y="3098800"/>
                  </a:cubicBezTo>
                  <a:cubicBezTo>
                    <a:pt x="2073387" y="3107499"/>
                    <a:pt x="2049822" y="3107239"/>
                    <a:pt x="2032000" y="3119120"/>
                  </a:cubicBezTo>
                  <a:cubicBezTo>
                    <a:pt x="1944649" y="3177354"/>
                    <a:pt x="2055168" y="3107536"/>
                    <a:pt x="1971040" y="3149600"/>
                  </a:cubicBezTo>
                  <a:cubicBezTo>
                    <a:pt x="1960118" y="3155061"/>
                    <a:pt x="1951718" y="3164961"/>
                    <a:pt x="1940560" y="3169920"/>
                  </a:cubicBezTo>
                  <a:cubicBezTo>
                    <a:pt x="1897100" y="3189236"/>
                    <a:pt x="1880335" y="3188579"/>
                    <a:pt x="1838960" y="3200400"/>
                  </a:cubicBezTo>
                  <a:cubicBezTo>
                    <a:pt x="1828662" y="3203342"/>
                    <a:pt x="1818812" y="3207742"/>
                    <a:pt x="1808480" y="3210560"/>
                  </a:cubicBezTo>
                  <a:cubicBezTo>
                    <a:pt x="1781537" y="3217908"/>
                    <a:pt x="1753694" y="3222049"/>
                    <a:pt x="1727200" y="3230880"/>
                  </a:cubicBezTo>
                  <a:cubicBezTo>
                    <a:pt x="1717040" y="3234267"/>
                    <a:pt x="1706082" y="3235839"/>
                    <a:pt x="1696720" y="3241040"/>
                  </a:cubicBezTo>
                  <a:cubicBezTo>
                    <a:pt x="1675372" y="3252900"/>
                    <a:pt x="1658928" y="3273957"/>
                    <a:pt x="1635760" y="3281680"/>
                  </a:cubicBezTo>
                  <a:lnTo>
                    <a:pt x="1605280" y="3291840"/>
                  </a:lnTo>
                  <a:cubicBezTo>
                    <a:pt x="1595120" y="3302000"/>
                    <a:pt x="1586142" y="3313499"/>
                    <a:pt x="1574800" y="3322320"/>
                  </a:cubicBezTo>
                  <a:cubicBezTo>
                    <a:pt x="1555523" y="3337313"/>
                    <a:pt x="1531109" y="3345691"/>
                    <a:pt x="1513840" y="3362960"/>
                  </a:cubicBezTo>
                  <a:cubicBezTo>
                    <a:pt x="1474726" y="3402074"/>
                    <a:pt x="1495315" y="3385470"/>
                    <a:pt x="1452880" y="3413760"/>
                  </a:cubicBezTo>
                  <a:cubicBezTo>
                    <a:pt x="1430713" y="3480262"/>
                    <a:pt x="1461501" y="3414992"/>
                    <a:pt x="1412240" y="3454400"/>
                  </a:cubicBezTo>
                  <a:cubicBezTo>
                    <a:pt x="1402705" y="3462028"/>
                    <a:pt x="1399737" y="3475499"/>
                    <a:pt x="1391920" y="3484880"/>
                  </a:cubicBezTo>
                  <a:cubicBezTo>
                    <a:pt x="1382722" y="3495918"/>
                    <a:pt x="1370638" y="3504322"/>
                    <a:pt x="1361440" y="3515360"/>
                  </a:cubicBezTo>
                  <a:cubicBezTo>
                    <a:pt x="1290715" y="3600230"/>
                    <a:pt x="1399688" y="3487272"/>
                    <a:pt x="1310640" y="3576320"/>
                  </a:cubicBezTo>
                  <a:cubicBezTo>
                    <a:pt x="1307253" y="3586480"/>
                    <a:pt x="1305269" y="3597221"/>
                    <a:pt x="1300480" y="3606800"/>
                  </a:cubicBezTo>
                  <a:cubicBezTo>
                    <a:pt x="1286335" y="3635090"/>
                    <a:pt x="1272150" y="3645290"/>
                    <a:pt x="1249680" y="3667760"/>
                  </a:cubicBezTo>
                  <a:cubicBezTo>
                    <a:pt x="1246293" y="3677920"/>
                    <a:pt x="1244309" y="3688661"/>
                    <a:pt x="1239520" y="3698240"/>
                  </a:cubicBezTo>
                  <a:cubicBezTo>
                    <a:pt x="1234059" y="3709162"/>
                    <a:pt x="1224159" y="3717562"/>
                    <a:pt x="1219200" y="3728720"/>
                  </a:cubicBezTo>
                  <a:cubicBezTo>
                    <a:pt x="1170837" y="3837536"/>
                    <a:pt x="1224547" y="3751180"/>
                    <a:pt x="1178560" y="3820160"/>
                  </a:cubicBezTo>
                  <a:cubicBezTo>
                    <a:pt x="1152970" y="3922521"/>
                    <a:pt x="1187495" y="3776710"/>
                    <a:pt x="1158240" y="3952240"/>
                  </a:cubicBezTo>
                  <a:cubicBezTo>
                    <a:pt x="1156479" y="3962804"/>
                    <a:pt x="1150898" y="3972388"/>
                    <a:pt x="1148080" y="3982720"/>
                  </a:cubicBezTo>
                  <a:cubicBezTo>
                    <a:pt x="1140732" y="4009663"/>
                    <a:pt x="1134533" y="4036907"/>
                    <a:pt x="1127760" y="4064000"/>
                  </a:cubicBezTo>
                  <a:cubicBezTo>
                    <a:pt x="1124373" y="4077547"/>
                    <a:pt x="1122016" y="4091393"/>
                    <a:pt x="1117600" y="4104640"/>
                  </a:cubicBezTo>
                  <a:lnTo>
                    <a:pt x="1107440" y="4135120"/>
                  </a:lnTo>
                  <a:cubicBezTo>
                    <a:pt x="1113674" y="4209928"/>
                    <a:pt x="1111872" y="4244288"/>
                    <a:pt x="1127760" y="4307840"/>
                  </a:cubicBezTo>
                  <a:cubicBezTo>
                    <a:pt x="1140529" y="4358915"/>
                    <a:pt x="1133408" y="4319135"/>
                    <a:pt x="1158240" y="4368800"/>
                  </a:cubicBezTo>
                  <a:cubicBezTo>
                    <a:pt x="1163029" y="4378379"/>
                    <a:pt x="1163611" y="4389701"/>
                    <a:pt x="1168400" y="4399280"/>
                  </a:cubicBezTo>
                  <a:cubicBezTo>
                    <a:pt x="1173861" y="4410202"/>
                    <a:pt x="1183259" y="4418838"/>
                    <a:pt x="1188720" y="4429760"/>
                  </a:cubicBezTo>
                  <a:cubicBezTo>
                    <a:pt x="1193509" y="4439339"/>
                    <a:pt x="1194091" y="4450661"/>
                    <a:pt x="1198880" y="4460240"/>
                  </a:cubicBezTo>
                  <a:cubicBezTo>
                    <a:pt x="1204341" y="4471162"/>
                    <a:pt x="1213739" y="4479798"/>
                    <a:pt x="1219200" y="4490720"/>
                  </a:cubicBezTo>
                  <a:cubicBezTo>
                    <a:pt x="1223989" y="4500299"/>
                    <a:pt x="1224159" y="4511838"/>
                    <a:pt x="1229360" y="4521200"/>
                  </a:cubicBezTo>
                  <a:cubicBezTo>
                    <a:pt x="1241220" y="4542548"/>
                    <a:pt x="1256453" y="4561840"/>
                    <a:pt x="1270000" y="4582160"/>
                  </a:cubicBezTo>
                  <a:cubicBezTo>
                    <a:pt x="1276773" y="4592320"/>
                    <a:pt x="1281686" y="4604006"/>
                    <a:pt x="1290320" y="4612640"/>
                  </a:cubicBezTo>
                  <a:cubicBezTo>
                    <a:pt x="1300480" y="4622800"/>
                    <a:pt x="1311602" y="4632082"/>
                    <a:pt x="1320800" y="4643120"/>
                  </a:cubicBezTo>
                  <a:cubicBezTo>
                    <a:pt x="1328617" y="4652501"/>
                    <a:pt x="1330765" y="4667128"/>
                    <a:pt x="1341120" y="4673600"/>
                  </a:cubicBezTo>
                  <a:cubicBezTo>
                    <a:pt x="1359283" y="4684952"/>
                    <a:pt x="1381300" y="4688725"/>
                    <a:pt x="1402080" y="4693920"/>
                  </a:cubicBezTo>
                  <a:cubicBezTo>
                    <a:pt x="1415627" y="4697307"/>
                    <a:pt x="1429294" y="4700244"/>
                    <a:pt x="1442720" y="4704080"/>
                  </a:cubicBezTo>
                  <a:cubicBezTo>
                    <a:pt x="1453018" y="4707022"/>
                    <a:pt x="1462584" y="4712825"/>
                    <a:pt x="1473200" y="4714240"/>
                  </a:cubicBezTo>
                  <a:cubicBezTo>
                    <a:pt x="1513623" y="4719630"/>
                    <a:pt x="1554480" y="4721013"/>
                    <a:pt x="1595120" y="4724400"/>
                  </a:cubicBezTo>
                  <a:cubicBezTo>
                    <a:pt x="1666240" y="4721013"/>
                    <a:pt x="1737715" y="4722103"/>
                    <a:pt x="1808480" y="4714240"/>
                  </a:cubicBezTo>
                  <a:cubicBezTo>
                    <a:pt x="1858957" y="4708631"/>
                    <a:pt x="1889987" y="4680222"/>
                    <a:pt x="1930400" y="4653280"/>
                  </a:cubicBezTo>
                  <a:cubicBezTo>
                    <a:pt x="1940560" y="4646507"/>
                    <a:pt x="1949296" y="4636821"/>
                    <a:pt x="1960880" y="4632960"/>
                  </a:cubicBezTo>
                  <a:cubicBezTo>
                    <a:pt x="1981200" y="4626187"/>
                    <a:pt x="2004018" y="4624521"/>
                    <a:pt x="2021840" y="4612640"/>
                  </a:cubicBezTo>
                  <a:cubicBezTo>
                    <a:pt x="2032000" y="4605867"/>
                    <a:pt x="2041162" y="4597279"/>
                    <a:pt x="2052320" y="4592320"/>
                  </a:cubicBezTo>
                  <a:cubicBezTo>
                    <a:pt x="2084123" y="4578185"/>
                    <a:pt x="2120144" y="4570284"/>
                    <a:pt x="2153920" y="4561840"/>
                  </a:cubicBezTo>
                  <a:cubicBezTo>
                    <a:pt x="2230442" y="4510825"/>
                    <a:pt x="2133189" y="4570725"/>
                    <a:pt x="2225040" y="4531360"/>
                  </a:cubicBezTo>
                  <a:cubicBezTo>
                    <a:pt x="2236263" y="4526550"/>
                    <a:pt x="2244598" y="4516501"/>
                    <a:pt x="2255520" y="4511040"/>
                  </a:cubicBezTo>
                  <a:cubicBezTo>
                    <a:pt x="2265099" y="4506251"/>
                    <a:pt x="2276421" y="4505669"/>
                    <a:pt x="2286000" y="4500880"/>
                  </a:cubicBezTo>
                  <a:cubicBezTo>
                    <a:pt x="2296922" y="4495419"/>
                    <a:pt x="2305558" y="4486021"/>
                    <a:pt x="2316480" y="4480560"/>
                  </a:cubicBezTo>
                  <a:cubicBezTo>
                    <a:pt x="2326059" y="4475771"/>
                    <a:pt x="2337598" y="4475601"/>
                    <a:pt x="2346960" y="4470400"/>
                  </a:cubicBezTo>
                  <a:cubicBezTo>
                    <a:pt x="2368308" y="4458540"/>
                    <a:pt x="2384752" y="4437483"/>
                    <a:pt x="2407920" y="4429760"/>
                  </a:cubicBezTo>
                  <a:lnTo>
                    <a:pt x="2468880" y="4409440"/>
                  </a:lnTo>
                  <a:lnTo>
                    <a:pt x="2499360" y="4399280"/>
                  </a:lnTo>
                  <a:cubicBezTo>
                    <a:pt x="2553547" y="4402667"/>
                    <a:pt x="2607926" y="4403756"/>
                    <a:pt x="2661920" y="4409440"/>
                  </a:cubicBezTo>
                  <a:cubicBezTo>
                    <a:pt x="2672571" y="4410561"/>
                    <a:pt x="2684037" y="4412910"/>
                    <a:pt x="2692400" y="4419600"/>
                  </a:cubicBezTo>
                  <a:cubicBezTo>
                    <a:pt x="2701935" y="4427228"/>
                    <a:pt x="2704903" y="4440699"/>
                    <a:pt x="2712720" y="4450080"/>
                  </a:cubicBezTo>
                  <a:cubicBezTo>
                    <a:pt x="2721918" y="4461118"/>
                    <a:pt x="2733040" y="4470400"/>
                    <a:pt x="2743200" y="4480560"/>
                  </a:cubicBezTo>
                  <a:cubicBezTo>
                    <a:pt x="2761932" y="4555487"/>
                    <a:pt x="2741802" y="4487459"/>
                    <a:pt x="2773680" y="4561840"/>
                  </a:cubicBezTo>
                  <a:cubicBezTo>
                    <a:pt x="2785062" y="4588397"/>
                    <a:pt x="2785407" y="4604317"/>
                    <a:pt x="2794000" y="4632960"/>
                  </a:cubicBezTo>
                  <a:cubicBezTo>
                    <a:pt x="2809652" y="4685135"/>
                    <a:pt x="2815250" y="4696245"/>
                    <a:pt x="2834640" y="4744720"/>
                  </a:cubicBezTo>
                  <a:cubicBezTo>
                    <a:pt x="2846292" y="4837938"/>
                    <a:pt x="2852394" y="4841399"/>
                    <a:pt x="2834640" y="4947920"/>
                  </a:cubicBezTo>
                  <a:cubicBezTo>
                    <a:pt x="2821534" y="5026556"/>
                    <a:pt x="2819887" y="4987586"/>
                    <a:pt x="2794000" y="5039360"/>
                  </a:cubicBezTo>
                  <a:cubicBezTo>
                    <a:pt x="2789211" y="5048939"/>
                    <a:pt x="2791413" y="5062267"/>
                    <a:pt x="2783840" y="5069840"/>
                  </a:cubicBezTo>
                  <a:cubicBezTo>
                    <a:pt x="2773680" y="5080000"/>
                    <a:pt x="2712720" y="5115560"/>
                    <a:pt x="2692400" y="5130800"/>
                  </a:cubicBezTo>
                  <a:cubicBezTo>
                    <a:pt x="2661682" y="5153838"/>
                    <a:pt x="2599172" y="5202516"/>
                    <a:pt x="2570480" y="5212080"/>
                  </a:cubicBezTo>
                  <a:lnTo>
                    <a:pt x="2479040" y="5242560"/>
                  </a:lnTo>
                  <a:cubicBezTo>
                    <a:pt x="2350606" y="5285371"/>
                    <a:pt x="2555948" y="5213954"/>
                    <a:pt x="2418080" y="5273040"/>
                  </a:cubicBezTo>
                  <a:cubicBezTo>
                    <a:pt x="2405245" y="5278541"/>
                    <a:pt x="2390866" y="5279364"/>
                    <a:pt x="2377440" y="5283200"/>
                  </a:cubicBezTo>
                  <a:cubicBezTo>
                    <a:pt x="2367142" y="5286142"/>
                    <a:pt x="2357662" y="5292948"/>
                    <a:pt x="2346960" y="5293360"/>
                  </a:cubicBezTo>
                  <a:cubicBezTo>
                    <a:pt x="2181101" y="5299739"/>
                    <a:pt x="2015067" y="5300133"/>
                    <a:pt x="1849120" y="5303520"/>
                  </a:cubicBezTo>
                  <a:lnTo>
                    <a:pt x="1259840" y="5293360"/>
                  </a:lnTo>
                  <a:cubicBezTo>
                    <a:pt x="1249136" y="5293009"/>
                    <a:pt x="1239815" y="5285523"/>
                    <a:pt x="1229360" y="5283200"/>
                  </a:cubicBezTo>
                  <a:cubicBezTo>
                    <a:pt x="1209250" y="5278731"/>
                    <a:pt x="1188510" y="5277509"/>
                    <a:pt x="1168400" y="5273040"/>
                  </a:cubicBezTo>
                  <a:cubicBezTo>
                    <a:pt x="1157945" y="5270717"/>
                    <a:pt x="1148310" y="5265477"/>
                    <a:pt x="1137920" y="5262880"/>
                  </a:cubicBezTo>
                  <a:cubicBezTo>
                    <a:pt x="1121167" y="5258692"/>
                    <a:pt x="1103873" y="5256908"/>
                    <a:pt x="1087120" y="5252720"/>
                  </a:cubicBezTo>
                  <a:cubicBezTo>
                    <a:pt x="1076730" y="5250123"/>
                    <a:pt x="1066938" y="5245502"/>
                    <a:pt x="1056640" y="5242560"/>
                  </a:cubicBezTo>
                  <a:cubicBezTo>
                    <a:pt x="1013278" y="5230171"/>
                    <a:pt x="1012340" y="5232716"/>
                    <a:pt x="965200" y="5222240"/>
                  </a:cubicBezTo>
                  <a:cubicBezTo>
                    <a:pt x="951569" y="5219211"/>
                    <a:pt x="937935" y="5216092"/>
                    <a:pt x="924560" y="5212080"/>
                  </a:cubicBezTo>
                  <a:cubicBezTo>
                    <a:pt x="904044" y="5205925"/>
                    <a:pt x="884888" y="5194125"/>
                    <a:pt x="863600" y="5191760"/>
                  </a:cubicBezTo>
                  <a:lnTo>
                    <a:pt x="772160" y="5181600"/>
                  </a:lnTo>
                  <a:cubicBezTo>
                    <a:pt x="680704" y="5158736"/>
                    <a:pt x="792944" y="5185064"/>
                    <a:pt x="650240" y="5161280"/>
                  </a:cubicBezTo>
                  <a:cubicBezTo>
                    <a:pt x="636466" y="5158984"/>
                    <a:pt x="623231" y="5154149"/>
                    <a:pt x="609600" y="5151120"/>
                  </a:cubicBezTo>
                  <a:cubicBezTo>
                    <a:pt x="592743" y="5147374"/>
                    <a:pt x="575553" y="5145148"/>
                    <a:pt x="558800" y="5140960"/>
                  </a:cubicBezTo>
                  <a:cubicBezTo>
                    <a:pt x="548410" y="5138363"/>
                    <a:pt x="538857" y="5132716"/>
                    <a:pt x="528320" y="5130800"/>
                  </a:cubicBezTo>
                  <a:cubicBezTo>
                    <a:pt x="501456" y="5125916"/>
                    <a:pt x="473973" y="5125129"/>
                    <a:pt x="447040" y="5120640"/>
                  </a:cubicBezTo>
                  <a:cubicBezTo>
                    <a:pt x="433266" y="5118344"/>
                    <a:pt x="420031" y="5113509"/>
                    <a:pt x="406400" y="5110480"/>
                  </a:cubicBezTo>
                  <a:cubicBezTo>
                    <a:pt x="352917" y="5098595"/>
                    <a:pt x="343852" y="5098642"/>
                    <a:pt x="284480" y="5090160"/>
                  </a:cubicBezTo>
                  <a:cubicBezTo>
                    <a:pt x="274320" y="5086773"/>
                    <a:pt x="264537" y="5081916"/>
                    <a:pt x="254000" y="5080000"/>
                  </a:cubicBezTo>
                  <a:cubicBezTo>
                    <a:pt x="209894" y="5071981"/>
                    <a:pt x="156183" y="5070786"/>
                    <a:pt x="111760" y="5059680"/>
                  </a:cubicBezTo>
                  <a:cubicBezTo>
                    <a:pt x="8088" y="5033762"/>
                    <a:pt x="90788" y="5045326"/>
                    <a:pt x="10160" y="5029200"/>
                  </a:cubicBezTo>
                  <a:cubicBezTo>
                    <a:pt x="6839" y="5028536"/>
                    <a:pt x="3387" y="5029200"/>
                    <a:pt x="0" y="5029200"/>
                  </a:cubicBezTo>
                  <a:lnTo>
                    <a:pt x="10160" y="5029200"/>
                  </a:lnTo>
                  <a:lnTo>
                    <a:pt x="40640" y="504952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124200" y="3416561"/>
              <a:ext cx="1219200" cy="50781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37211" y="5638801"/>
              <a:ext cx="2507395" cy="394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Substrate level phosphorylation</a:t>
              </a:r>
              <a:endParaRPr lang="en-US" sz="11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70497" y="762000"/>
            <a:ext cx="4631868" cy="5029200"/>
            <a:chOff x="683713" y="489857"/>
            <a:chExt cx="4631868" cy="5029200"/>
          </a:xfrm>
        </p:grpSpPr>
        <p:grpSp>
          <p:nvGrpSpPr>
            <p:cNvPr id="2" name="Group 1"/>
            <p:cNvGrpSpPr/>
            <p:nvPr/>
          </p:nvGrpSpPr>
          <p:grpSpPr>
            <a:xfrm>
              <a:off x="683713" y="489857"/>
              <a:ext cx="4631868" cy="5029200"/>
              <a:chOff x="0" y="0"/>
              <a:chExt cx="3457575" cy="4400550"/>
            </a:xfrm>
          </p:grpSpPr>
          <p:pic>
            <p:nvPicPr>
              <p:cNvPr id="3" name="Picture 2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57575" cy="44005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828800" y="1447800"/>
                <a:ext cx="914400" cy="990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600200" y="1638300"/>
                <a:ext cx="457200" cy="800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 rot="16200000">
                <a:off x="1243012" y="2028825"/>
                <a:ext cx="571500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156554" y="2133600"/>
                <a:ext cx="571500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90600" y="2343150"/>
                <a:ext cx="351692" cy="2476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97522" y="2466975"/>
                <a:ext cx="351692" cy="1238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233066" y="3657600"/>
              <a:ext cx="1513039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20645" y="3618384"/>
              <a:ext cx="7152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Ending pH</a:t>
              </a:r>
              <a:endParaRPr lang="en-US" sz="1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93687" y="1295400"/>
              <a:ext cx="1044355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953000" y="860258"/>
            <a:ext cx="4038600" cy="14773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dirty="0"/>
              <a:t>Figure 4 shows the amount of ATP produced by isolated chloroplasts when the starting pH is 4.0.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In general, which </a:t>
            </a:r>
            <a:r>
              <a:rPr lang="en-US" dirty="0"/>
              <a:t>yields more ATP?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5401" y="2895600"/>
            <a:ext cx="3200400" cy="203132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/>
              <a:t>A large pH change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/>
              <a:t>A small pH change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/>
              <a:t>A pH change has no effect on the amount of ATP made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46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229600" cy="4525963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/>
              <a:t>Conclusion:</a:t>
            </a:r>
          </a:p>
          <a:p>
            <a:pPr marL="457200" lvl="1" indent="0">
              <a:buNone/>
            </a:pPr>
            <a:r>
              <a:rPr lang="en-US" dirty="0" smtClean="0"/>
              <a:t>ATP was formed by chloroplasts in the dark when the pH surrounding the chloroplasts changed.</a:t>
            </a:r>
          </a:p>
          <a:p>
            <a:pPr marL="457200" lvl="1" indent="0">
              <a:buNone/>
            </a:pPr>
            <a:r>
              <a:rPr lang="en-US" dirty="0" smtClean="0"/>
              <a:t>  </a:t>
            </a:r>
          </a:p>
          <a:p>
            <a:pPr marL="457200" lvl="1" indent="0">
              <a:buNone/>
            </a:pPr>
            <a:r>
              <a:rPr lang="en-US" dirty="0" smtClean="0"/>
              <a:t>Something (other than light) was driving the ATP synthesis.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A difference in pH across the membrane is sufficient to form ATP.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81137" y="372209"/>
            <a:ext cx="6334125" cy="1537554"/>
            <a:chOff x="1143000" y="1295400"/>
            <a:chExt cx="6334125" cy="153755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95400"/>
              <a:ext cx="6334125" cy="12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509105"/>
              <a:ext cx="116205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2499579"/>
              <a:ext cx="1295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71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9542">
            <a:off x="5915211" y="919662"/>
            <a:ext cx="2819226" cy="49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858">
            <a:off x="4824769" y="1062991"/>
            <a:ext cx="2945396" cy="458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2514601"/>
            <a:ext cx="3581411" cy="33274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Racker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Stoeckenius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the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purple photosynthetic bacterium, </a:t>
            </a:r>
            <a:r>
              <a:rPr lang="en-US" sz="20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Halobacterium</a:t>
            </a:r>
            <a:r>
              <a:rPr lang="en-US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halobium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purple membrane of this organism has only one protein, bacteriorhodopsin (called purple protein at the time), which responds to light by transporting protons. </a:t>
            </a:r>
            <a:endParaRPr lang="en-US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382113"/>
            <a:ext cx="4114800" cy="169277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13180A"/>
                </a:solidFill>
              </a:rPr>
              <a:t>Part III:</a:t>
            </a:r>
            <a:endParaRPr lang="en-US" sz="4000" dirty="0" smtClean="0">
              <a:solidFill>
                <a:srgbClr val="13180A"/>
              </a:solidFill>
            </a:endParaRPr>
          </a:p>
          <a:p>
            <a:r>
              <a:rPr lang="en-US" sz="3200" i="1" dirty="0" smtClean="0">
                <a:solidFill>
                  <a:srgbClr val="13180A"/>
                </a:solidFill>
              </a:rPr>
              <a:t>What do electron transport chains do it?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7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00"/>
    </mc:Choice>
    <mc:Fallback xmlns="">
      <p:transition spd="slow" advTm="223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600" y="228601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Racker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Stoeckenius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purified purple protein from </a:t>
            </a:r>
            <a:r>
              <a:rPr 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Halobacterium</a:t>
            </a:r>
            <a:r>
              <a:rPr 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halobium</a:t>
            </a:r>
            <a:r>
              <a:rPr 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made artificial membrane vesicles from soybean lipids.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8621" y="2133600"/>
            <a:ext cx="35578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Step One:</a:t>
            </a:r>
            <a:endParaRPr lang="en-US" sz="6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4743562" y="3590236"/>
            <a:ext cx="2823209" cy="2526668"/>
            <a:chOff x="573630" y="831008"/>
            <a:chExt cx="1623791" cy="1491999"/>
          </a:xfrm>
        </p:grpSpPr>
        <p:pic>
          <p:nvPicPr>
            <p:cNvPr id="25" name="Picture 4" descr="http://www.che.psu.edu/faculty/jmaranas/group/images/sacristan/javier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99" t="19594" r="13886" b="13662"/>
            <a:stretch/>
          </p:blipFill>
          <p:spPr bwMode="auto">
            <a:xfrm>
              <a:off x="838200" y="831008"/>
              <a:ext cx="1021713" cy="1124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573630" y="1905000"/>
              <a:ext cx="1623791" cy="41800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Make membrane vesicles</a:t>
              </a:r>
            </a:p>
            <a:p>
              <a:pPr algn="ctr"/>
              <a:r>
                <a:rPr lang="en-US" sz="2000" dirty="0" smtClean="0"/>
                <a:t>from soybean lipids</a:t>
              </a:r>
              <a:endParaRPr lang="en-US" sz="20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46198" y="3544670"/>
            <a:ext cx="1688473" cy="2430161"/>
            <a:chOff x="4779069" y="3340566"/>
            <a:chExt cx="741100" cy="1149767"/>
          </a:xfrm>
        </p:grpSpPr>
        <p:grpSp>
          <p:nvGrpSpPr>
            <p:cNvPr id="29" name="Group 28"/>
            <p:cNvGrpSpPr/>
            <p:nvPr/>
          </p:nvGrpSpPr>
          <p:grpSpPr>
            <a:xfrm>
              <a:off x="4800600" y="3340566"/>
              <a:ext cx="719569" cy="812372"/>
              <a:chOff x="4800600" y="3340566"/>
              <a:chExt cx="719569" cy="812372"/>
            </a:xfrm>
          </p:grpSpPr>
          <p:pic>
            <p:nvPicPr>
              <p:cNvPr id="31" name="Picture 4" descr="http://www.clipartbest.com/cliparts/9Tz/ErK/9TzErKEac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694" t="17026" r="28439" b="19953"/>
              <a:stretch/>
            </p:blipFill>
            <p:spPr bwMode="auto">
              <a:xfrm>
                <a:off x="4800600" y="3340566"/>
                <a:ext cx="719569" cy="8123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Pentagon 31"/>
              <p:cNvSpPr/>
              <p:nvPr/>
            </p:nvSpPr>
            <p:spPr>
              <a:xfrm rot="20068055">
                <a:off x="5052865" y="3940734"/>
                <a:ext cx="351104" cy="92330"/>
              </a:xfrm>
              <a:prstGeom prst="homePlat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Pentagon 32"/>
              <p:cNvSpPr/>
              <p:nvPr/>
            </p:nvSpPr>
            <p:spPr>
              <a:xfrm rot="14198838">
                <a:off x="4801495" y="3762399"/>
                <a:ext cx="351104" cy="63793"/>
              </a:xfrm>
              <a:prstGeom prst="homePlat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Pentagon 33"/>
              <p:cNvSpPr/>
              <p:nvPr/>
            </p:nvSpPr>
            <p:spPr>
              <a:xfrm rot="1631591">
                <a:off x="5020904" y="3549423"/>
                <a:ext cx="351104" cy="86593"/>
              </a:xfrm>
              <a:prstGeom prst="homePlat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Pentagon 34"/>
              <p:cNvSpPr/>
              <p:nvPr/>
            </p:nvSpPr>
            <p:spPr>
              <a:xfrm rot="18408976">
                <a:off x="4984832" y="3542509"/>
                <a:ext cx="351104" cy="86593"/>
              </a:xfrm>
              <a:prstGeom prst="homePlat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entagon 35"/>
              <p:cNvSpPr/>
              <p:nvPr/>
            </p:nvSpPr>
            <p:spPr>
              <a:xfrm rot="1109583">
                <a:off x="4984832" y="3757269"/>
                <a:ext cx="351104" cy="86593"/>
              </a:xfrm>
              <a:prstGeom prst="homePlat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779069" y="4155415"/>
              <a:ext cx="739412" cy="33491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Purify </a:t>
              </a:r>
            </a:p>
            <a:p>
              <a:pPr algn="ctr"/>
              <a:r>
                <a:rPr lang="en-US" sz="2000" dirty="0" smtClean="0"/>
                <a:t>purple protein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67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600" y="228601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Racker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Stoeckenius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inserted the purple protein into the artificial membrane vesicles.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99247" y="2133600"/>
            <a:ext cx="35498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Step Two:</a:t>
            </a:r>
            <a:endParaRPr lang="en-US" sz="6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850156" y="3241596"/>
            <a:ext cx="3048001" cy="3215857"/>
            <a:chOff x="424058" y="2925388"/>
            <a:chExt cx="1514663" cy="1563132"/>
          </a:xfrm>
        </p:grpSpPr>
        <p:grpSp>
          <p:nvGrpSpPr>
            <p:cNvPr id="18" name="Group 17"/>
            <p:cNvGrpSpPr/>
            <p:nvPr/>
          </p:nvGrpSpPr>
          <p:grpSpPr>
            <a:xfrm>
              <a:off x="742275" y="2925388"/>
              <a:ext cx="1032199" cy="1109942"/>
              <a:chOff x="6443580" y="3429000"/>
              <a:chExt cx="1603426" cy="1785908"/>
            </a:xfrm>
          </p:grpSpPr>
          <p:pic>
            <p:nvPicPr>
              <p:cNvPr id="20" name="Picture 4" descr="http://www.che.psu.edu/faculty/jmaranas/group/images/sacristan/javier1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99" t="19594" r="13886" b="13662"/>
              <a:stretch/>
            </p:blipFill>
            <p:spPr bwMode="auto">
              <a:xfrm>
                <a:off x="6443580" y="3429000"/>
                <a:ext cx="1603426" cy="17653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Pentagon 20"/>
              <p:cNvSpPr/>
              <p:nvPr/>
            </p:nvSpPr>
            <p:spPr>
              <a:xfrm rot="13837449">
                <a:off x="6616378" y="3773894"/>
                <a:ext cx="533399" cy="114299"/>
              </a:xfrm>
              <a:prstGeom prst="homePlat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Pentagon 21"/>
              <p:cNvSpPr/>
              <p:nvPr/>
            </p:nvSpPr>
            <p:spPr>
              <a:xfrm rot="5400000">
                <a:off x="7033403" y="4893399"/>
                <a:ext cx="533399" cy="109620"/>
              </a:xfrm>
              <a:prstGeom prst="homePlat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Pentagon 36"/>
              <p:cNvSpPr/>
              <p:nvPr/>
            </p:nvSpPr>
            <p:spPr>
              <a:xfrm rot="19271386">
                <a:off x="7327652" y="3834128"/>
                <a:ext cx="533399" cy="100901"/>
              </a:xfrm>
              <a:prstGeom prst="homePlat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24058" y="3994837"/>
              <a:ext cx="1514663" cy="49368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Purple protein</a:t>
              </a:r>
            </a:p>
            <a:p>
              <a:pPr algn="ctr"/>
              <a:r>
                <a:rPr lang="en-US" sz="2000" dirty="0" smtClean="0"/>
                <a:t>inserted into artificial membrane vesicles</a:t>
              </a:r>
              <a:endParaRPr lang="en-US" sz="20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21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14800" y="2157561"/>
            <a:ext cx="4724400" cy="39703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Would they have been able to measure pH changes if the membranes vesicles were not intact?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Does this experiment show that the scientists were successful in making artificial </a:t>
            </a:r>
            <a:r>
              <a:rPr lang="en-US" dirty="0" smtClean="0"/>
              <a:t>membrane vesicles?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Does this experiment show that the scientists were successful in inserting the purple protein into the membrane</a:t>
            </a:r>
            <a:r>
              <a:rPr lang="en-US" dirty="0" smtClean="0"/>
              <a:t>?  Why or why not?</a:t>
            </a:r>
            <a:endParaRPr lang="en-US" dirty="0"/>
          </a:p>
          <a:p>
            <a:r>
              <a:rPr lang="en-US" dirty="0"/>
              <a:t> 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34232" y="1907977"/>
            <a:ext cx="2714625" cy="3599021"/>
            <a:chOff x="934232" y="1907977"/>
            <a:chExt cx="2714625" cy="3599021"/>
          </a:xfrm>
        </p:grpSpPr>
        <p:pic>
          <p:nvPicPr>
            <p:cNvPr id="15" name="Picture 1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34232" y="1907977"/>
              <a:ext cx="2714625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934232" y="2061865"/>
              <a:ext cx="838200" cy="227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72432" y="2288977"/>
              <a:ext cx="457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67832" y="3698677"/>
              <a:ext cx="30480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53332" y="5260777"/>
              <a:ext cx="318088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380242" y="3653864"/>
              <a:ext cx="15284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Protons produced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77406" y="2271356"/>
              <a:ext cx="6799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Light OFF</a:t>
              </a:r>
              <a:endParaRPr lang="en-US" sz="10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6800" y="5260777"/>
              <a:ext cx="6463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Light ON</a:t>
              </a:r>
              <a:endParaRPr lang="en-US" sz="10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62117" y="5090756"/>
              <a:ext cx="4844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 min</a:t>
              </a:r>
              <a:endParaRPr lang="en-US" sz="10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48000" y="3793927"/>
              <a:ext cx="304800" cy="244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981200" y="510540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52400" y="228600"/>
            <a:ext cx="8947578" cy="16312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When the membrane vesicles receive light (on), protons are transported.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When the membrane vesicles do not receive light (off), protons are not transported.</a:t>
            </a:r>
          </a:p>
          <a:p>
            <a:endParaRPr lang="en-US" sz="2000" dirty="0"/>
          </a:p>
          <a:p>
            <a:r>
              <a:rPr lang="en-US" sz="2000" dirty="0"/>
              <a:t>Proton concentration was measured by changes in pH in the medium.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64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14800" y="2157561"/>
            <a:ext cx="4724400" cy="31393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What is on the X-axis?</a:t>
            </a:r>
            <a:endParaRPr lang="en-US" dirty="0"/>
          </a:p>
          <a:p>
            <a:endParaRPr lang="en-US" dirty="0"/>
          </a:p>
          <a:p>
            <a:r>
              <a:rPr lang="en-US" dirty="0"/>
              <a:t> </a:t>
            </a:r>
          </a:p>
          <a:p>
            <a:pPr marL="342900" indent="-342900">
              <a:buAutoNum type="alphaLcPeriod"/>
            </a:pPr>
            <a:r>
              <a:rPr lang="en-US" dirty="0" smtClean="0"/>
              <a:t>Time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pH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Protons produced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Light </a:t>
            </a:r>
            <a:endParaRPr lang="en-US" dirty="0"/>
          </a:p>
          <a:p>
            <a:r>
              <a:rPr lang="en-US" dirty="0"/>
              <a:t> 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34232" y="1907977"/>
            <a:ext cx="2714625" cy="3599021"/>
            <a:chOff x="934232" y="1907977"/>
            <a:chExt cx="2714625" cy="3599021"/>
          </a:xfrm>
        </p:grpSpPr>
        <p:pic>
          <p:nvPicPr>
            <p:cNvPr id="15" name="Picture 1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34232" y="1907977"/>
              <a:ext cx="2714625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934232" y="2061865"/>
              <a:ext cx="838200" cy="227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72432" y="2288977"/>
              <a:ext cx="457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67832" y="3698677"/>
              <a:ext cx="30480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53332" y="5260777"/>
              <a:ext cx="318088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380242" y="3653864"/>
              <a:ext cx="15284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Protons produced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77406" y="2271356"/>
              <a:ext cx="6799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Light OFF</a:t>
              </a:r>
              <a:endParaRPr lang="en-US" sz="10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6800" y="5260777"/>
              <a:ext cx="6463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Light ON</a:t>
              </a:r>
              <a:endParaRPr lang="en-US" sz="10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62117" y="5090756"/>
              <a:ext cx="4844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 min</a:t>
              </a:r>
              <a:endParaRPr lang="en-US" sz="10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48000" y="3793927"/>
              <a:ext cx="304800" cy="244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981200" y="510540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52400" y="228600"/>
            <a:ext cx="8947578" cy="16312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When the membrane vesicles receive light (on), protons are transported.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When the membrane vesicles do not receive light (off), protons are not transported.</a:t>
            </a:r>
          </a:p>
          <a:p>
            <a:endParaRPr lang="en-US" sz="2000" dirty="0"/>
          </a:p>
          <a:p>
            <a:r>
              <a:rPr lang="en-US" sz="2000" dirty="0"/>
              <a:t>Proton concentration was measured by changes in pH in the medium.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7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14800" y="2157561"/>
            <a:ext cx="4724400" cy="31393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What is on the Y-axis?</a:t>
            </a:r>
            <a:endParaRPr lang="en-US" dirty="0"/>
          </a:p>
          <a:p>
            <a:endParaRPr lang="en-US" dirty="0"/>
          </a:p>
          <a:p>
            <a:r>
              <a:rPr lang="en-US" dirty="0"/>
              <a:t> </a:t>
            </a:r>
          </a:p>
          <a:p>
            <a:pPr marL="342900" indent="-342900">
              <a:buAutoNum type="alphaLcPeriod"/>
            </a:pPr>
            <a:r>
              <a:rPr lang="en-US" dirty="0" smtClean="0"/>
              <a:t>Time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pH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Protons produced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Light </a:t>
            </a:r>
            <a:endParaRPr lang="en-US" dirty="0"/>
          </a:p>
          <a:p>
            <a:r>
              <a:rPr lang="en-US" dirty="0"/>
              <a:t> 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34232" y="1907977"/>
            <a:ext cx="2714625" cy="3599021"/>
            <a:chOff x="934232" y="1907977"/>
            <a:chExt cx="2714625" cy="3599021"/>
          </a:xfrm>
        </p:grpSpPr>
        <p:pic>
          <p:nvPicPr>
            <p:cNvPr id="15" name="Picture 1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34232" y="1907977"/>
              <a:ext cx="2714625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934232" y="2061865"/>
              <a:ext cx="838200" cy="227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72432" y="2288977"/>
              <a:ext cx="457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67832" y="3698677"/>
              <a:ext cx="30480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53332" y="5260777"/>
              <a:ext cx="318088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380242" y="3653864"/>
              <a:ext cx="15284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Protons produced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77406" y="2271356"/>
              <a:ext cx="6799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Light OFF</a:t>
              </a:r>
              <a:endParaRPr lang="en-US" sz="10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6800" y="5260777"/>
              <a:ext cx="6463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Light ON</a:t>
              </a:r>
              <a:endParaRPr lang="en-US" sz="10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62117" y="5090756"/>
              <a:ext cx="4844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 min</a:t>
              </a:r>
              <a:endParaRPr lang="en-US" sz="10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48000" y="3793927"/>
              <a:ext cx="304800" cy="244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981200" y="510540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52400" y="228600"/>
            <a:ext cx="8947578" cy="16312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When the membrane vesicles receive light (on), protons are transported.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When the membrane vesicles do not receive light (off), protons are not transported.</a:t>
            </a:r>
          </a:p>
          <a:p>
            <a:endParaRPr lang="en-US" sz="2000" dirty="0"/>
          </a:p>
          <a:p>
            <a:r>
              <a:rPr lang="en-US" sz="2000" dirty="0"/>
              <a:t>Proton concentration was measured by changes in pH in the medium.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5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14800" y="2157561"/>
            <a:ext cx="4724400" cy="34163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Would they have been able to measure pH changes if the membranes vesicles were not intact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 </a:t>
            </a:r>
          </a:p>
          <a:p>
            <a:pPr marL="342900" indent="-342900">
              <a:buAutoNum type="alphaLcPeriod"/>
            </a:pPr>
            <a:r>
              <a:rPr lang="en-US" dirty="0" smtClean="0"/>
              <a:t>Yes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No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It depends on the situation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How could they predict this? </a:t>
            </a:r>
            <a:endParaRPr lang="en-US" dirty="0"/>
          </a:p>
          <a:p>
            <a:r>
              <a:rPr lang="en-US" dirty="0"/>
              <a:t> 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34232" y="1907977"/>
            <a:ext cx="2714625" cy="3599021"/>
            <a:chOff x="934232" y="1907977"/>
            <a:chExt cx="2714625" cy="3599021"/>
          </a:xfrm>
        </p:grpSpPr>
        <p:pic>
          <p:nvPicPr>
            <p:cNvPr id="15" name="Picture 1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34232" y="1907977"/>
              <a:ext cx="2714625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934232" y="2061865"/>
              <a:ext cx="838200" cy="227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72432" y="2288977"/>
              <a:ext cx="457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67832" y="3698677"/>
              <a:ext cx="30480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53332" y="5260777"/>
              <a:ext cx="318088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380242" y="3653864"/>
              <a:ext cx="15284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Protons produced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77406" y="2271356"/>
              <a:ext cx="6799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Light OFF</a:t>
              </a:r>
              <a:endParaRPr lang="en-US" sz="10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6800" y="5260777"/>
              <a:ext cx="6463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Light ON</a:t>
              </a:r>
              <a:endParaRPr lang="en-US" sz="10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62117" y="5090756"/>
              <a:ext cx="4844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 min</a:t>
              </a:r>
              <a:endParaRPr lang="en-US" sz="10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48000" y="3793927"/>
              <a:ext cx="304800" cy="244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981200" y="510540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52400" y="228600"/>
            <a:ext cx="8947578" cy="16312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When the membrane vesicles receive light (on), protons are transported.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When the membrane vesicles do not receive light (off), protons are not transported.</a:t>
            </a:r>
          </a:p>
          <a:p>
            <a:endParaRPr lang="en-US" sz="2000" dirty="0"/>
          </a:p>
          <a:p>
            <a:r>
              <a:rPr lang="en-US" sz="2000" dirty="0"/>
              <a:t>Proton concentration was measured by changes in pH in the medium.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50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14800" y="2157561"/>
            <a:ext cx="4724400" cy="34163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Does this experiment show that the scientists were successful in making artificial membrane vesicles?</a:t>
            </a:r>
          </a:p>
          <a:p>
            <a:r>
              <a:rPr lang="en-US" dirty="0"/>
              <a:t> </a:t>
            </a:r>
          </a:p>
          <a:p>
            <a:pPr marL="342900" indent="-342900">
              <a:buAutoNum type="alphaLcPeriod"/>
            </a:pPr>
            <a:r>
              <a:rPr lang="en-US" dirty="0" smtClean="0"/>
              <a:t>Yes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No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It depends on the situation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How could they predict this? </a:t>
            </a:r>
            <a:endParaRPr lang="en-US" dirty="0"/>
          </a:p>
          <a:p>
            <a:r>
              <a:rPr lang="en-US" dirty="0"/>
              <a:t> 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34232" y="1907977"/>
            <a:ext cx="2714625" cy="3599021"/>
            <a:chOff x="934232" y="1907977"/>
            <a:chExt cx="2714625" cy="3599021"/>
          </a:xfrm>
        </p:grpSpPr>
        <p:pic>
          <p:nvPicPr>
            <p:cNvPr id="15" name="Picture 1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34232" y="1907977"/>
              <a:ext cx="2714625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934232" y="2061865"/>
              <a:ext cx="838200" cy="227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72432" y="2288977"/>
              <a:ext cx="457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67832" y="3698677"/>
              <a:ext cx="30480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53332" y="5260777"/>
              <a:ext cx="318088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380242" y="3653864"/>
              <a:ext cx="15284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Protons produced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77406" y="2271356"/>
              <a:ext cx="6799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Light OFF</a:t>
              </a:r>
              <a:endParaRPr lang="en-US" sz="10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6800" y="5260777"/>
              <a:ext cx="6463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Light ON</a:t>
              </a:r>
              <a:endParaRPr lang="en-US" sz="10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62117" y="5090756"/>
              <a:ext cx="4844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 min</a:t>
              </a:r>
              <a:endParaRPr lang="en-US" sz="10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48000" y="3793927"/>
              <a:ext cx="304800" cy="244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981200" y="510540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52400" y="228600"/>
            <a:ext cx="8947578" cy="16312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When the membrane vesicles receive light (on), protons are transported.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When the membrane vesicles do not receive light (off), protons are not transported.</a:t>
            </a:r>
          </a:p>
          <a:p>
            <a:endParaRPr lang="en-US" sz="2000" dirty="0"/>
          </a:p>
          <a:p>
            <a:r>
              <a:rPr lang="en-US" sz="2000" dirty="0"/>
              <a:t>Proton concentration was measured by changes in pH in the medium.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9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the 1950s, a metabolic puzzle:</a:t>
            </a:r>
            <a:br>
              <a:rPr lang="en-US" dirty="0" smtClean="0"/>
            </a:br>
            <a:r>
              <a:rPr lang="en-US" dirty="0" smtClean="0"/>
              <a:t>Why is so much ATP produced by cells in the presence but not absence of oxygen?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4525963"/>
          </a:xfrm>
        </p:spPr>
        <p:txBody>
          <a:bodyPr/>
          <a:lstStyle/>
          <a:p>
            <a:r>
              <a:rPr lang="en-US" dirty="0" smtClean="0"/>
              <a:t>Is there some intermediate in some sort of biochemical pathway that forms ATP?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14800" y="2157561"/>
            <a:ext cx="4724400" cy="369331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Does this experiment show that the scientists were successful in inserting the purple protein into the membrane? </a:t>
            </a:r>
            <a:endParaRPr lang="en-US" dirty="0" smtClean="0"/>
          </a:p>
          <a:p>
            <a:r>
              <a:rPr lang="en-US" dirty="0"/>
              <a:t> </a:t>
            </a:r>
          </a:p>
          <a:p>
            <a:pPr marL="342900" indent="-342900">
              <a:buAutoNum type="alphaLcPeriod"/>
            </a:pPr>
            <a:r>
              <a:rPr lang="en-US" dirty="0" smtClean="0"/>
              <a:t>Yes, because protons were produced in the light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No, because protons were produced in the light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This experiment has nothing to do with whether or not the purple protein was inserted into the membrane</a:t>
            </a:r>
            <a:r>
              <a:rPr lang="en-US" dirty="0"/>
              <a:t> 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34232" y="1907977"/>
            <a:ext cx="2714625" cy="3599021"/>
            <a:chOff x="934232" y="1907977"/>
            <a:chExt cx="2714625" cy="3599021"/>
          </a:xfrm>
        </p:grpSpPr>
        <p:pic>
          <p:nvPicPr>
            <p:cNvPr id="15" name="Picture 1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34232" y="1907977"/>
              <a:ext cx="2714625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934232" y="2061865"/>
              <a:ext cx="838200" cy="227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72432" y="2288977"/>
              <a:ext cx="457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67832" y="3698677"/>
              <a:ext cx="30480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53332" y="5260777"/>
              <a:ext cx="318088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380242" y="3653864"/>
              <a:ext cx="15284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Protons produced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77406" y="2271356"/>
              <a:ext cx="6799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Light OFF</a:t>
              </a:r>
              <a:endParaRPr lang="en-US" sz="10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6800" y="5260777"/>
              <a:ext cx="6463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Light ON</a:t>
              </a:r>
              <a:endParaRPr lang="en-US" sz="10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62117" y="5090756"/>
              <a:ext cx="4844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 min</a:t>
              </a:r>
              <a:endParaRPr lang="en-US" sz="10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48000" y="3793927"/>
              <a:ext cx="304800" cy="244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981200" y="510540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52400" y="228600"/>
            <a:ext cx="8947578" cy="16312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When the membrane vesicles receive light (on), protons are transported.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When the membrane vesicles do not receive light (off), protons are not transported.</a:t>
            </a:r>
          </a:p>
          <a:p>
            <a:endParaRPr lang="en-US" sz="2000" dirty="0"/>
          </a:p>
          <a:p>
            <a:r>
              <a:rPr lang="en-US" sz="2000" dirty="0"/>
              <a:t>Proton concentration was measured by changes in pH in the medium.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624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0" y="3586877"/>
            <a:ext cx="4724400" cy="258532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What is the X-axis?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What is the Y-axis?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Does the amount of purple protein (or bacteriorhodopsin) affect the amount of protons that are transported?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Why did they do this experiment?</a:t>
            </a: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6877"/>
            <a:ext cx="280289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609600" y="228600"/>
            <a:ext cx="8077200" cy="70788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Racker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Stoeckenius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added different amounts of purple protein (bacteriorhodopsin) to the soybean phospholipid vesicles.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20414" y="1405750"/>
            <a:ext cx="1032199" cy="1109942"/>
            <a:chOff x="6443580" y="3429000"/>
            <a:chExt cx="1603426" cy="1785908"/>
          </a:xfrm>
        </p:grpSpPr>
        <p:pic>
          <p:nvPicPr>
            <p:cNvPr id="6" name="Picture 4" descr="http://www.che.psu.edu/faculty/jmaranas/group/images/sacristan/javier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99" t="19594" r="13886" b="13662"/>
            <a:stretch/>
          </p:blipFill>
          <p:spPr bwMode="auto">
            <a:xfrm>
              <a:off x="6443580" y="3429000"/>
              <a:ext cx="1603426" cy="1765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Pentagon 6"/>
            <p:cNvSpPr/>
            <p:nvPr/>
          </p:nvSpPr>
          <p:spPr>
            <a:xfrm rot="13837449">
              <a:off x="6616378" y="3773894"/>
              <a:ext cx="533399" cy="114299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entagon 7"/>
            <p:cNvSpPr/>
            <p:nvPr/>
          </p:nvSpPr>
          <p:spPr>
            <a:xfrm rot="5400000">
              <a:off x="7033403" y="4893399"/>
              <a:ext cx="533399" cy="10962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entagon 8"/>
            <p:cNvSpPr/>
            <p:nvPr/>
          </p:nvSpPr>
          <p:spPr>
            <a:xfrm rot="19271386">
              <a:off x="7327652" y="3834128"/>
              <a:ext cx="533399" cy="100901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6200" y="1405750"/>
            <a:ext cx="1103510" cy="1109943"/>
            <a:chOff x="588927" y="4572000"/>
            <a:chExt cx="1103510" cy="1109943"/>
          </a:xfrm>
        </p:grpSpPr>
        <p:pic>
          <p:nvPicPr>
            <p:cNvPr id="11" name="Picture 4" descr="http://www.che.psu.edu/faculty/jmaranas/group/images/sacristan/javier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99" t="19594" r="13886" b="13662"/>
            <a:stretch/>
          </p:blipFill>
          <p:spPr bwMode="auto">
            <a:xfrm>
              <a:off x="627545" y="4572000"/>
              <a:ext cx="1032199" cy="109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Pentagon 14"/>
            <p:cNvSpPr/>
            <p:nvPr/>
          </p:nvSpPr>
          <p:spPr>
            <a:xfrm rot="13837449">
              <a:off x="744716" y="4785080"/>
              <a:ext cx="331508" cy="7358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entagon 15"/>
            <p:cNvSpPr/>
            <p:nvPr/>
          </p:nvSpPr>
          <p:spPr>
            <a:xfrm rot="5400000">
              <a:off x="1013175" y="5480905"/>
              <a:ext cx="331508" cy="70567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/>
            <p:cNvSpPr/>
            <p:nvPr/>
          </p:nvSpPr>
          <p:spPr>
            <a:xfrm rot="10049485">
              <a:off x="588927" y="5186421"/>
              <a:ext cx="343374" cy="71037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entagon 17"/>
            <p:cNvSpPr/>
            <p:nvPr/>
          </p:nvSpPr>
          <p:spPr>
            <a:xfrm rot="19271386">
              <a:off x="1196663" y="4823787"/>
              <a:ext cx="343374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entagon 18"/>
            <p:cNvSpPr/>
            <p:nvPr/>
          </p:nvSpPr>
          <p:spPr>
            <a:xfrm rot="19271386">
              <a:off x="1349064" y="4976187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06531" y="1454017"/>
            <a:ext cx="1103509" cy="1109943"/>
            <a:chOff x="4001876" y="995113"/>
            <a:chExt cx="1103509" cy="1109943"/>
          </a:xfrm>
        </p:grpSpPr>
        <p:pic>
          <p:nvPicPr>
            <p:cNvPr id="21" name="Picture 4" descr="http://www.che.psu.edu/faculty/jmaranas/group/images/sacristan/javier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99" t="19594" r="13886" b="13662"/>
            <a:stretch/>
          </p:blipFill>
          <p:spPr bwMode="auto">
            <a:xfrm>
              <a:off x="4040494" y="995113"/>
              <a:ext cx="1032199" cy="109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Pentagon 21"/>
            <p:cNvSpPr/>
            <p:nvPr/>
          </p:nvSpPr>
          <p:spPr>
            <a:xfrm rot="13837449">
              <a:off x="4157665" y="1208193"/>
              <a:ext cx="331508" cy="7358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entagon 22"/>
            <p:cNvSpPr/>
            <p:nvPr/>
          </p:nvSpPr>
          <p:spPr>
            <a:xfrm rot="5400000">
              <a:off x="4426123" y="1904018"/>
              <a:ext cx="331508" cy="70567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entagon 23"/>
            <p:cNvSpPr/>
            <p:nvPr/>
          </p:nvSpPr>
          <p:spPr>
            <a:xfrm rot="10049485">
              <a:off x="4001876" y="1609534"/>
              <a:ext cx="343373" cy="71037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entagon 24"/>
            <p:cNvSpPr/>
            <p:nvPr/>
          </p:nvSpPr>
          <p:spPr>
            <a:xfrm rot="2355470">
              <a:off x="4705494" y="1777969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entagon 25"/>
            <p:cNvSpPr/>
            <p:nvPr/>
          </p:nvSpPr>
          <p:spPr>
            <a:xfrm rot="19271386">
              <a:off x="4609612" y="1246900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entagon 26"/>
            <p:cNvSpPr/>
            <p:nvPr/>
          </p:nvSpPr>
          <p:spPr>
            <a:xfrm rot="19271386">
              <a:off x="4762012" y="1399300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entagon 27"/>
            <p:cNvSpPr/>
            <p:nvPr/>
          </p:nvSpPr>
          <p:spPr>
            <a:xfrm rot="12339599">
              <a:off x="4035246" y="1366654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entagon 28"/>
            <p:cNvSpPr/>
            <p:nvPr/>
          </p:nvSpPr>
          <p:spPr>
            <a:xfrm rot="7802976">
              <a:off x="4153788" y="1798245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470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64890" y="2819400"/>
            <a:ext cx="4724400" cy="286232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What is the X-axis?</a:t>
            </a:r>
          </a:p>
          <a:p>
            <a:r>
              <a:rPr lang="en-US" sz="2000" dirty="0"/>
              <a:t> </a:t>
            </a:r>
          </a:p>
          <a:p>
            <a:pPr marL="457200" indent="-457200">
              <a:buAutoNum type="alphaLcPeriod"/>
            </a:pPr>
            <a:r>
              <a:rPr lang="en-US" sz="2000" dirty="0" smtClean="0"/>
              <a:t>Time</a:t>
            </a:r>
          </a:p>
          <a:p>
            <a:pPr marL="457200" indent="-457200">
              <a:buAutoNum type="alphaLcPeriod"/>
            </a:pPr>
            <a:endParaRPr lang="en-US" sz="2000" dirty="0"/>
          </a:p>
          <a:p>
            <a:pPr marL="457200" indent="-457200">
              <a:buAutoNum type="alphaLcPeriod"/>
            </a:pPr>
            <a:r>
              <a:rPr lang="en-US" sz="2000" dirty="0" smtClean="0"/>
              <a:t>Amount of purple protein</a:t>
            </a:r>
          </a:p>
          <a:p>
            <a:pPr marL="457200" indent="-457200">
              <a:buAutoNum type="alphaLcPeriod"/>
            </a:pPr>
            <a:endParaRPr lang="en-US" sz="2000" dirty="0"/>
          </a:p>
          <a:p>
            <a:pPr marL="457200" indent="-457200">
              <a:buAutoNum type="alphaLcPeriod"/>
            </a:pPr>
            <a:r>
              <a:rPr lang="en-US" sz="2000" dirty="0" smtClean="0"/>
              <a:t>Amount of protons</a:t>
            </a:r>
          </a:p>
          <a:p>
            <a:pPr marL="457200" indent="-457200">
              <a:buAutoNum type="alphaLcPeriod"/>
            </a:pPr>
            <a:endParaRPr lang="en-US" sz="2000" dirty="0"/>
          </a:p>
          <a:p>
            <a:pPr marL="457200" indent="-457200">
              <a:buAutoNum type="alphaLcPeriod"/>
            </a:pPr>
            <a:r>
              <a:rPr lang="en-US" sz="2000" dirty="0" smtClean="0"/>
              <a:t>pH</a:t>
            </a:r>
            <a:endParaRPr lang="en-US" sz="2000" dirty="0"/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6877"/>
            <a:ext cx="280289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609600" y="228600"/>
            <a:ext cx="8077200" cy="70788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Racker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Stoeckenius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added different amounts of purple protein (bacteriorhodopsin) to the soybean phospholipid vesicles.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20414" y="1405750"/>
            <a:ext cx="1032199" cy="1109942"/>
            <a:chOff x="6443580" y="3429000"/>
            <a:chExt cx="1603426" cy="1785908"/>
          </a:xfrm>
        </p:grpSpPr>
        <p:pic>
          <p:nvPicPr>
            <p:cNvPr id="6" name="Picture 4" descr="http://www.che.psu.edu/faculty/jmaranas/group/images/sacristan/javier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99" t="19594" r="13886" b="13662"/>
            <a:stretch/>
          </p:blipFill>
          <p:spPr bwMode="auto">
            <a:xfrm>
              <a:off x="6443580" y="3429000"/>
              <a:ext cx="1603426" cy="1765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Pentagon 6"/>
            <p:cNvSpPr/>
            <p:nvPr/>
          </p:nvSpPr>
          <p:spPr>
            <a:xfrm rot="13837449">
              <a:off x="6616378" y="3773894"/>
              <a:ext cx="533399" cy="114299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entagon 7"/>
            <p:cNvSpPr/>
            <p:nvPr/>
          </p:nvSpPr>
          <p:spPr>
            <a:xfrm rot="5400000">
              <a:off x="7033403" y="4893399"/>
              <a:ext cx="533399" cy="10962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entagon 8"/>
            <p:cNvSpPr/>
            <p:nvPr/>
          </p:nvSpPr>
          <p:spPr>
            <a:xfrm rot="19271386">
              <a:off x="7327652" y="3834128"/>
              <a:ext cx="533399" cy="100901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6200" y="1405750"/>
            <a:ext cx="1103510" cy="1109943"/>
            <a:chOff x="588927" y="4572000"/>
            <a:chExt cx="1103510" cy="1109943"/>
          </a:xfrm>
        </p:grpSpPr>
        <p:pic>
          <p:nvPicPr>
            <p:cNvPr id="11" name="Picture 4" descr="http://www.che.psu.edu/faculty/jmaranas/group/images/sacristan/javier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99" t="19594" r="13886" b="13662"/>
            <a:stretch/>
          </p:blipFill>
          <p:spPr bwMode="auto">
            <a:xfrm>
              <a:off x="627545" y="4572000"/>
              <a:ext cx="1032199" cy="109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Pentagon 14"/>
            <p:cNvSpPr/>
            <p:nvPr/>
          </p:nvSpPr>
          <p:spPr>
            <a:xfrm rot="13837449">
              <a:off x="744716" y="4785080"/>
              <a:ext cx="331508" cy="7358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entagon 15"/>
            <p:cNvSpPr/>
            <p:nvPr/>
          </p:nvSpPr>
          <p:spPr>
            <a:xfrm rot="5400000">
              <a:off x="1013175" y="5480905"/>
              <a:ext cx="331508" cy="70567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/>
            <p:cNvSpPr/>
            <p:nvPr/>
          </p:nvSpPr>
          <p:spPr>
            <a:xfrm rot="10049485">
              <a:off x="588927" y="5186421"/>
              <a:ext cx="343374" cy="71037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entagon 17"/>
            <p:cNvSpPr/>
            <p:nvPr/>
          </p:nvSpPr>
          <p:spPr>
            <a:xfrm rot="19271386">
              <a:off x="1196663" y="4823787"/>
              <a:ext cx="343374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entagon 18"/>
            <p:cNvSpPr/>
            <p:nvPr/>
          </p:nvSpPr>
          <p:spPr>
            <a:xfrm rot="19271386">
              <a:off x="1349064" y="4976187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06531" y="1454017"/>
            <a:ext cx="1103509" cy="1109943"/>
            <a:chOff x="4001876" y="995113"/>
            <a:chExt cx="1103509" cy="1109943"/>
          </a:xfrm>
        </p:grpSpPr>
        <p:pic>
          <p:nvPicPr>
            <p:cNvPr id="21" name="Picture 4" descr="http://www.che.psu.edu/faculty/jmaranas/group/images/sacristan/javier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99" t="19594" r="13886" b="13662"/>
            <a:stretch/>
          </p:blipFill>
          <p:spPr bwMode="auto">
            <a:xfrm>
              <a:off x="4040494" y="995113"/>
              <a:ext cx="1032199" cy="109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Pentagon 21"/>
            <p:cNvSpPr/>
            <p:nvPr/>
          </p:nvSpPr>
          <p:spPr>
            <a:xfrm rot="13837449">
              <a:off x="4157665" y="1208193"/>
              <a:ext cx="331508" cy="7358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entagon 22"/>
            <p:cNvSpPr/>
            <p:nvPr/>
          </p:nvSpPr>
          <p:spPr>
            <a:xfrm rot="5400000">
              <a:off x="4426123" y="1904018"/>
              <a:ext cx="331508" cy="70567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entagon 23"/>
            <p:cNvSpPr/>
            <p:nvPr/>
          </p:nvSpPr>
          <p:spPr>
            <a:xfrm rot="10049485">
              <a:off x="4001876" y="1609534"/>
              <a:ext cx="343373" cy="71037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entagon 24"/>
            <p:cNvSpPr/>
            <p:nvPr/>
          </p:nvSpPr>
          <p:spPr>
            <a:xfrm rot="2355470">
              <a:off x="4705494" y="1777969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entagon 25"/>
            <p:cNvSpPr/>
            <p:nvPr/>
          </p:nvSpPr>
          <p:spPr>
            <a:xfrm rot="19271386">
              <a:off x="4609612" y="1246900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entagon 26"/>
            <p:cNvSpPr/>
            <p:nvPr/>
          </p:nvSpPr>
          <p:spPr>
            <a:xfrm rot="19271386">
              <a:off x="4762012" y="1399300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entagon 27"/>
            <p:cNvSpPr/>
            <p:nvPr/>
          </p:nvSpPr>
          <p:spPr>
            <a:xfrm rot="12339599">
              <a:off x="4035246" y="1366654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entagon 28"/>
            <p:cNvSpPr/>
            <p:nvPr/>
          </p:nvSpPr>
          <p:spPr>
            <a:xfrm rot="7802976">
              <a:off x="4153788" y="1798245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73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64890" y="2819400"/>
            <a:ext cx="4724400" cy="286232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What is the </a:t>
            </a:r>
            <a:r>
              <a:rPr lang="en-US" sz="2000" dirty="0" smtClean="0"/>
              <a:t>Y-axis</a:t>
            </a:r>
            <a:r>
              <a:rPr lang="en-US" sz="2000" dirty="0"/>
              <a:t>?</a:t>
            </a:r>
          </a:p>
          <a:p>
            <a:r>
              <a:rPr lang="en-US" sz="2000" dirty="0"/>
              <a:t> </a:t>
            </a:r>
          </a:p>
          <a:p>
            <a:pPr marL="457200" indent="-457200">
              <a:buAutoNum type="alphaLcPeriod"/>
            </a:pPr>
            <a:r>
              <a:rPr lang="en-US" sz="2000" dirty="0" smtClean="0"/>
              <a:t>Time</a:t>
            </a:r>
          </a:p>
          <a:p>
            <a:pPr marL="457200" indent="-457200">
              <a:buAutoNum type="alphaLcPeriod"/>
            </a:pPr>
            <a:endParaRPr lang="en-US" sz="2000" dirty="0"/>
          </a:p>
          <a:p>
            <a:pPr marL="457200" indent="-457200">
              <a:buAutoNum type="alphaLcPeriod"/>
            </a:pPr>
            <a:r>
              <a:rPr lang="en-US" sz="2000" dirty="0" smtClean="0"/>
              <a:t>Amount of purple protein</a:t>
            </a:r>
          </a:p>
          <a:p>
            <a:pPr marL="457200" indent="-457200">
              <a:buAutoNum type="alphaLcPeriod"/>
            </a:pPr>
            <a:endParaRPr lang="en-US" sz="2000" dirty="0"/>
          </a:p>
          <a:p>
            <a:pPr marL="457200" indent="-457200">
              <a:buAutoNum type="alphaLcPeriod"/>
            </a:pPr>
            <a:r>
              <a:rPr lang="en-US" sz="2000" dirty="0" smtClean="0"/>
              <a:t>Amount of protons</a:t>
            </a:r>
          </a:p>
          <a:p>
            <a:pPr marL="457200" indent="-457200">
              <a:buAutoNum type="alphaLcPeriod"/>
            </a:pPr>
            <a:endParaRPr lang="en-US" sz="2000" dirty="0"/>
          </a:p>
          <a:p>
            <a:pPr marL="457200" indent="-457200">
              <a:buAutoNum type="alphaLcPeriod"/>
            </a:pPr>
            <a:r>
              <a:rPr lang="en-US" sz="2000" dirty="0" smtClean="0"/>
              <a:t>pH</a:t>
            </a:r>
            <a:endParaRPr lang="en-US" sz="2000" dirty="0"/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6877"/>
            <a:ext cx="280289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609600" y="228600"/>
            <a:ext cx="8077200" cy="70788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Racker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Stoeckenius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added different amounts of purple protein (bacteriorhodopsin) to the soybean phospholipid vesicles.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20414" y="1405750"/>
            <a:ext cx="1032199" cy="1109942"/>
            <a:chOff x="6443580" y="3429000"/>
            <a:chExt cx="1603426" cy="1785908"/>
          </a:xfrm>
        </p:grpSpPr>
        <p:pic>
          <p:nvPicPr>
            <p:cNvPr id="6" name="Picture 4" descr="http://www.che.psu.edu/faculty/jmaranas/group/images/sacristan/javier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99" t="19594" r="13886" b="13662"/>
            <a:stretch/>
          </p:blipFill>
          <p:spPr bwMode="auto">
            <a:xfrm>
              <a:off x="6443580" y="3429000"/>
              <a:ext cx="1603426" cy="1765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Pentagon 6"/>
            <p:cNvSpPr/>
            <p:nvPr/>
          </p:nvSpPr>
          <p:spPr>
            <a:xfrm rot="13837449">
              <a:off x="6616378" y="3773894"/>
              <a:ext cx="533399" cy="114299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entagon 7"/>
            <p:cNvSpPr/>
            <p:nvPr/>
          </p:nvSpPr>
          <p:spPr>
            <a:xfrm rot="5400000">
              <a:off x="7033403" y="4893399"/>
              <a:ext cx="533399" cy="10962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entagon 8"/>
            <p:cNvSpPr/>
            <p:nvPr/>
          </p:nvSpPr>
          <p:spPr>
            <a:xfrm rot="19271386">
              <a:off x="7327652" y="3834128"/>
              <a:ext cx="533399" cy="100901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6200" y="1405750"/>
            <a:ext cx="1103510" cy="1109943"/>
            <a:chOff x="588927" y="4572000"/>
            <a:chExt cx="1103510" cy="1109943"/>
          </a:xfrm>
        </p:grpSpPr>
        <p:pic>
          <p:nvPicPr>
            <p:cNvPr id="11" name="Picture 4" descr="http://www.che.psu.edu/faculty/jmaranas/group/images/sacristan/javier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99" t="19594" r="13886" b="13662"/>
            <a:stretch/>
          </p:blipFill>
          <p:spPr bwMode="auto">
            <a:xfrm>
              <a:off x="627545" y="4572000"/>
              <a:ext cx="1032199" cy="109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Pentagon 14"/>
            <p:cNvSpPr/>
            <p:nvPr/>
          </p:nvSpPr>
          <p:spPr>
            <a:xfrm rot="13837449">
              <a:off x="744716" y="4785080"/>
              <a:ext cx="331508" cy="7358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entagon 15"/>
            <p:cNvSpPr/>
            <p:nvPr/>
          </p:nvSpPr>
          <p:spPr>
            <a:xfrm rot="5400000">
              <a:off x="1013175" y="5480905"/>
              <a:ext cx="331508" cy="70567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/>
            <p:cNvSpPr/>
            <p:nvPr/>
          </p:nvSpPr>
          <p:spPr>
            <a:xfrm rot="10049485">
              <a:off x="588927" y="5186421"/>
              <a:ext cx="343374" cy="71037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entagon 17"/>
            <p:cNvSpPr/>
            <p:nvPr/>
          </p:nvSpPr>
          <p:spPr>
            <a:xfrm rot="19271386">
              <a:off x="1196663" y="4823787"/>
              <a:ext cx="343374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entagon 18"/>
            <p:cNvSpPr/>
            <p:nvPr/>
          </p:nvSpPr>
          <p:spPr>
            <a:xfrm rot="19271386">
              <a:off x="1349064" y="4976187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06531" y="1454017"/>
            <a:ext cx="1103509" cy="1109943"/>
            <a:chOff x="4001876" y="995113"/>
            <a:chExt cx="1103509" cy="1109943"/>
          </a:xfrm>
        </p:grpSpPr>
        <p:pic>
          <p:nvPicPr>
            <p:cNvPr id="21" name="Picture 4" descr="http://www.che.psu.edu/faculty/jmaranas/group/images/sacristan/javier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99" t="19594" r="13886" b="13662"/>
            <a:stretch/>
          </p:blipFill>
          <p:spPr bwMode="auto">
            <a:xfrm>
              <a:off x="4040494" y="995113"/>
              <a:ext cx="1032199" cy="109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Pentagon 21"/>
            <p:cNvSpPr/>
            <p:nvPr/>
          </p:nvSpPr>
          <p:spPr>
            <a:xfrm rot="13837449">
              <a:off x="4157665" y="1208193"/>
              <a:ext cx="331508" cy="7358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entagon 22"/>
            <p:cNvSpPr/>
            <p:nvPr/>
          </p:nvSpPr>
          <p:spPr>
            <a:xfrm rot="5400000">
              <a:off x="4426123" y="1904018"/>
              <a:ext cx="331508" cy="70567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entagon 23"/>
            <p:cNvSpPr/>
            <p:nvPr/>
          </p:nvSpPr>
          <p:spPr>
            <a:xfrm rot="10049485">
              <a:off x="4001876" y="1609534"/>
              <a:ext cx="343373" cy="71037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entagon 24"/>
            <p:cNvSpPr/>
            <p:nvPr/>
          </p:nvSpPr>
          <p:spPr>
            <a:xfrm rot="2355470">
              <a:off x="4705494" y="1777969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entagon 25"/>
            <p:cNvSpPr/>
            <p:nvPr/>
          </p:nvSpPr>
          <p:spPr>
            <a:xfrm rot="19271386">
              <a:off x="4609612" y="1246900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entagon 26"/>
            <p:cNvSpPr/>
            <p:nvPr/>
          </p:nvSpPr>
          <p:spPr>
            <a:xfrm rot="19271386">
              <a:off x="4762012" y="1399300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entagon 27"/>
            <p:cNvSpPr/>
            <p:nvPr/>
          </p:nvSpPr>
          <p:spPr>
            <a:xfrm rot="12339599">
              <a:off x="4035246" y="1366654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entagon 28"/>
            <p:cNvSpPr/>
            <p:nvPr/>
          </p:nvSpPr>
          <p:spPr>
            <a:xfrm rot="7802976">
              <a:off x="4153788" y="1798245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402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64890" y="2819400"/>
            <a:ext cx="4724400" cy="34778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Does the amount of purple protein (or bacteriorhodopsin) affect the amount of protons that are transported?</a:t>
            </a:r>
          </a:p>
          <a:p>
            <a:r>
              <a:rPr lang="en-US" sz="2000" dirty="0"/>
              <a:t> </a:t>
            </a:r>
          </a:p>
          <a:p>
            <a:pPr marL="457200" indent="-457200">
              <a:buAutoNum type="alphaLcPeriod"/>
            </a:pPr>
            <a:r>
              <a:rPr lang="en-US" sz="2000" dirty="0" smtClean="0"/>
              <a:t>Yes</a:t>
            </a:r>
          </a:p>
          <a:p>
            <a:pPr marL="457200" indent="-457200">
              <a:buAutoNum type="alphaLcPeriod"/>
            </a:pPr>
            <a:endParaRPr lang="en-US" sz="2000" dirty="0"/>
          </a:p>
          <a:p>
            <a:pPr marL="457200" indent="-457200">
              <a:buAutoNum type="alphaLcPeriod"/>
            </a:pPr>
            <a:r>
              <a:rPr lang="en-US" sz="2000" dirty="0" smtClean="0"/>
              <a:t>No</a:t>
            </a:r>
          </a:p>
          <a:p>
            <a:pPr marL="457200" indent="-457200">
              <a:buAutoNum type="alphaLcPeriod"/>
            </a:pPr>
            <a:endParaRPr lang="en-US" sz="2000" dirty="0"/>
          </a:p>
          <a:p>
            <a:pPr marL="457200" indent="-457200">
              <a:buAutoNum type="alphaLcPeriod"/>
            </a:pPr>
            <a:r>
              <a:rPr lang="en-US" sz="2000" dirty="0" smtClean="0"/>
              <a:t>It depends on the starting pH</a:t>
            </a:r>
          </a:p>
          <a:p>
            <a:pPr marL="457200" indent="-457200">
              <a:buAutoNum type="alphaLcPeriod"/>
            </a:pPr>
            <a:endParaRPr lang="en-US" sz="2000" dirty="0"/>
          </a:p>
          <a:p>
            <a:pPr marL="457200" indent="-457200">
              <a:buAutoNum type="alphaLcPeriod"/>
            </a:pPr>
            <a:r>
              <a:rPr lang="en-US" sz="2000" dirty="0" smtClean="0"/>
              <a:t>It depends on the amount of light</a:t>
            </a:r>
            <a:endParaRPr lang="en-US" sz="2000" dirty="0"/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6877"/>
            <a:ext cx="280289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609600" y="228600"/>
            <a:ext cx="8077200" cy="70788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Racker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Stoeckenius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added different amounts of purple protein (bacteriorhodopsin) to the soybean phospholipid vesicles.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20414" y="1405750"/>
            <a:ext cx="1032199" cy="1109942"/>
            <a:chOff x="6443580" y="3429000"/>
            <a:chExt cx="1603426" cy="1785908"/>
          </a:xfrm>
        </p:grpSpPr>
        <p:pic>
          <p:nvPicPr>
            <p:cNvPr id="6" name="Picture 4" descr="http://www.che.psu.edu/faculty/jmaranas/group/images/sacristan/javier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99" t="19594" r="13886" b="13662"/>
            <a:stretch/>
          </p:blipFill>
          <p:spPr bwMode="auto">
            <a:xfrm>
              <a:off x="6443580" y="3429000"/>
              <a:ext cx="1603426" cy="1765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Pentagon 6"/>
            <p:cNvSpPr/>
            <p:nvPr/>
          </p:nvSpPr>
          <p:spPr>
            <a:xfrm rot="13837449">
              <a:off x="6616378" y="3773894"/>
              <a:ext cx="533399" cy="114299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entagon 7"/>
            <p:cNvSpPr/>
            <p:nvPr/>
          </p:nvSpPr>
          <p:spPr>
            <a:xfrm rot="5400000">
              <a:off x="7033403" y="4893399"/>
              <a:ext cx="533399" cy="10962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entagon 8"/>
            <p:cNvSpPr/>
            <p:nvPr/>
          </p:nvSpPr>
          <p:spPr>
            <a:xfrm rot="19271386">
              <a:off x="7327652" y="3834128"/>
              <a:ext cx="533399" cy="100901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6200" y="1405750"/>
            <a:ext cx="1103510" cy="1109943"/>
            <a:chOff x="588927" y="4572000"/>
            <a:chExt cx="1103510" cy="1109943"/>
          </a:xfrm>
        </p:grpSpPr>
        <p:pic>
          <p:nvPicPr>
            <p:cNvPr id="11" name="Picture 4" descr="http://www.che.psu.edu/faculty/jmaranas/group/images/sacristan/javier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99" t="19594" r="13886" b="13662"/>
            <a:stretch/>
          </p:blipFill>
          <p:spPr bwMode="auto">
            <a:xfrm>
              <a:off x="627545" y="4572000"/>
              <a:ext cx="1032199" cy="109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Pentagon 14"/>
            <p:cNvSpPr/>
            <p:nvPr/>
          </p:nvSpPr>
          <p:spPr>
            <a:xfrm rot="13837449">
              <a:off x="744716" y="4785080"/>
              <a:ext cx="331508" cy="7358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entagon 15"/>
            <p:cNvSpPr/>
            <p:nvPr/>
          </p:nvSpPr>
          <p:spPr>
            <a:xfrm rot="5400000">
              <a:off x="1013175" y="5480905"/>
              <a:ext cx="331508" cy="70567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/>
            <p:cNvSpPr/>
            <p:nvPr/>
          </p:nvSpPr>
          <p:spPr>
            <a:xfrm rot="10049485">
              <a:off x="588927" y="5186421"/>
              <a:ext cx="343374" cy="71037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entagon 17"/>
            <p:cNvSpPr/>
            <p:nvPr/>
          </p:nvSpPr>
          <p:spPr>
            <a:xfrm rot="19271386">
              <a:off x="1196663" y="4823787"/>
              <a:ext cx="343374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entagon 18"/>
            <p:cNvSpPr/>
            <p:nvPr/>
          </p:nvSpPr>
          <p:spPr>
            <a:xfrm rot="19271386">
              <a:off x="1349064" y="4976187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06531" y="1454017"/>
            <a:ext cx="1103509" cy="1109943"/>
            <a:chOff x="4001876" y="995113"/>
            <a:chExt cx="1103509" cy="1109943"/>
          </a:xfrm>
        </p:grpSpPr>
        <p:pic>
          <p:nvPicPr>
            <p:cNvPr id="21" name="Picture 4" descr="http://www.che.psu.edu/faculty/jmaranas/group/images/sacristan/javier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99" t="19594" r="13886" b="13662"/>
            <a:stretch/>
          </p:blipFill>
          <p:spPr bwMode="auto">
            <a:xfrm>
              <a:off x="4040494" y="995113"/>
              <a:ext cx="1032199" cy="109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Pentagon 21"/>
            <p:cNvSpPr/>
            <p:nvPr/>
          </p:nvSpPr>
          <p:spPr>
            <a:xfrm rot="13837449">
              <a:off x="4157665" y="1208193"/>
              <a:ext cx="331508" cy="7358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entagon 22"/>
            <p:cNvSpPr/>
            <p:nvPr/>
          </p:nvSpPr>
          <p:spPr>
            <a:xfrm rot="5400000">
              <a:off x="4426123" y="1904018"/>
              <a:ext cx="331508" cy="70567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entagon 23"/>
            <p:cNvSpPr/>
            <p:nvPr/>
          </p:nvSpPr>
          <p:spPr>
            <a:xfrm rot="10049485">
              <a:off x="4001876" y="1609534"/>
              <a:ext cx="343373" cy="71037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entagon 24"/>
            <p:cNvSpPr/>
            <p:nvPr/>
          </p:nvSpPr>
          <p:spPr>
            <a:xfrm rot="2355470">
              <a:off x="4705494" y="1777969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entagon 25"/>
            <p:cNvSpPr/>
            <p:nvPr/>
          </p:nvSpPr>
          <p:spPr>
            <a:xfrm rot="19271386">
              <a:off x="4609612" y="1246900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entagon 26"/>
            <p:cNvSpPr/>
            <p:nvPr/>
          </p:nvSpPr>
          <p:spPr>
            <a:xfrm rot="19271386">
              <a:off x="4762012" y="1399300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entagon 27"/>
            <p:cNvSpPr/>
            <p:nvPr/>
          </p:nvSpPr>
          <p:spPr>
            <a:xfrm rot="12339599">
              <a:off x="4035246" y="1366654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entagon 28"/>
            <p:cNvSpPr/>
            <p:nvPr/>
          </p:nvSpPr>
          <p:spPr>
            <a:xfrm rot="7802976">
              <a:off x="4153788" y="1798245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814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64890" y="2819400"/>
            <a:ext cx="4724400" cy="378565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Why did they do this experiment?</a:t>
            </a:r>
          </a:p>
          <a:p>
            <a:r>
              <a:rPr lang="en-US" sz="2000" dirty="0"/>
              <a:t> </a:t>
            </a:r>
          </a:p>
          <a:p>
            <a:pPr marL="457200" indent="-457200">
              <a:buAutoNum type="alphaLcPeriod"/>
            </a:pPr>
            <a:r>
              <a:rPr lang="en-US" sz="2000" dirty="0" smtClean="0"/>
              <a:t>To demonstrate that more protons are transported when there is more purple protein</a:t>
            </a:r>
          </a:p>
          <a:p>
            <a:pPr marL="457200" indent="-457200">
              <a:buAutoNum type="alphaLcPeriod"/>
            </a:pPr>
            <a:endParaRPr lang="en-US" sz="2000" dirty="0"/>
          </a:p>
          <a:p>
            <a:pPr marL="457200" indent="-457200">
              <a:buAutoNum type="alphaLcPeriod"/>
            </a:pPr>
            <a:r>
              <a:rPr lang="en-US" sz="2000" dirty="0" smtClean="0"/>
              <a:t>To demonstrate that purple protein transported protons</a:t>
            </a:r>
          </a:p>
          <a:p>
            <a:pPr marL="457200" indent="-457200">
              <a:buAutoNum type="alphaLcPeriod"/>
            </a:pPr>
            <a:endParaRPr lang="en-US" sz="2000" dirty="0"/>
          </a:p>
          <a:p>
            <a:pPr marL="457200" indent="-457200">
              <a:buAutoNum type="alphaLcPeriod"/>
            </a:pPr>
            <a:r>
              <a:rPr lang="en-US" sz="2000" dirty="0" smtClean="0"/>
              <a:t>To demonstrate that the pH is proportional to the membrane structure</a:t>
            </a: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6877"/>
            <a:ext cx="280289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609600" y="228600"/>
            <a:ext cx="8077200" cy="70788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Racker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Stoeckenius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added different amounts of purple protein (bacteriorhodopsin) to the soybean phospholipid vesicles.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20414" y="1405750"/>
            <a:ext cx="1032199" cy="1109942"/>
            <a:chOff x="6443580" y="3429000"/>
            <a:chExt cx="1603426" cy="1785908"/>
          </a:xfrm>
        </p:grpSpPr>
        <p:pic>
          <p:nvPicPr>
            <p:cNvPr id="6" name="Picture 4" descr="http://www.che.psu.edu/faculty/jmaranas/group/images/sacristan/javier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99" t="19594" r="13886" b="13662"/>
            <a:stretch/>
          </p:blipFill>
          <p:spPr bwMode="auto">
            <a:xfrm>
              <a:off x="6443580" y="3429000"/>
              <a:ext cx="1603426" cy="1765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Pentagon 6"/>
            <p:cNvSpPr/>
            <p:nvPr/>
          </p:nvSpPr>
          <p:spPr>
            <a:xfrm rot="13837449">
              <a:off x="6616378" y="3773894"/>
              <a:ext cx="533399" cy="114299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entagon 7"/>
            <p:cNvSpPr/>
            <p:nvPr/>
          </p:nvSpPr>
          <p:spPr>
            <a:xfrm rot="5400000">
              <a:off x="7033403" y="4893399"/>
              <a:ext cx="533399" cy="10962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entagon 8"/>
            <p:cNvSpPr/>
            <p:nvPr/>
          </p:nvSpPr>
          <p:spPr>
            <a:xfrm rot="19271386">
              <a:off x="7327652" y="3834128"/>
              <a:ext cx="533399" cy="100901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6200" y="1405750"/>
            <a:ext cx="1103510" cy="1109943"/>
            <a:chOff x="588927" y="4572000"/>
            <a:chExt cx="1103510" cy="1109943"/>
          </a:xfrm>
        </p:grpSpPr>
        <p:pic>
          <p:nvPicPr>
            <p:cNvPr id="11" name="Picture 4" descr="http://www.che.psu.edu/faculty/jmaranas/group/images/sacristan/javier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99" t="19594" r="13886" b="13662"/>
            <a:stretch/>
          </p:blipFill>
          <p:spPr bwMode="auto">
            <a:xfrm>
              <a:off x="627545" y="4572000"/>
              <a:ext cx="1032199" cy="109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Pentagon 14"/>
            <p:cNvSpPr/>
            <p:nvPr/>
          </p:nvSpPr>
          <p:spPr>
            <a:xfrm rot="13837449">
              <a:off x="744716" y="4785080"/>
              <a:ext cx="331508" cy="7358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entagon 15"/>
            <p:cNvSpPr/>
            <p:nvPr/>
          </p:nvSpPr>
          <p:spPr>
            <a:xfrm rot="5400000">
              <a:off x="1013175" y="5480905"/>
              <a:ext cx="331508" cy="70567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/>
            <p:cNvSpPr/>
            <p:nvPr/>
          </p:nvSpPr>
          <p:spPr>
            <a:xfrm rot="10049485">
              <a:off x="588927" y="5186421"/>
              <a:ext cx="343374" cy="71037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entagon 17"/>
            <p:cNvSpPr/>
            <p:nvPr/>
          </p:nvSpPr>
          <p:spPr>
            <a:xfrm rot="19271386">
              <a:off x="1196663" y="4823787"/>
              <a:ext cx="343374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entagon 18"/>
            <p:cNvSpPr/>
            <p:nvPr/>
          </p:nvSpPr>
          <p:spPr>
            <a:xfrm rot="19271386">
              <a:off x="1349064" y="4976187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06531" y="1454017"/>
            <a:ext cx="1103509" cy="1109943"/>
            <a:chOff x="4001876" y="995113"/>
            <a:chExt cx="1103509" cy="1109943"/>
          </a:xfrm>
        </p:grpSpPr>
        <p:pic>
          <p:nvPicPr>
            <p:cNvPr id="21" name="Picture 4" descr="http://www.che.psu.edu/faculty/jmaranas/group/images/sacristan/javier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99" t="19594" r="13886" b="13662"/>
            <a:stretch/>
          </p:blipFill>
          <p:spPr bwMode="auto">
            <a:xfrm>
              <a:off x="4040494" y="995113"/>
              <a:ext cx="1032199" cy="109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Pentagon 21"/>
            <p:cNvSpPr/>
            <p:nvPr/>
          </p:nvSpPr>
          <p:spPr>
            <a:xfrm rot="13837449">
              <a:off x="4157665" y="1208193"/>
              <a:ext cx="331508" cy="7358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entagon 22"/>
            <p:cNvSpPr/>
            <p:nvPr/>
          </p:nvSpPr>
          <p:spPr>
            <a:xfrm rot="5400000">
              <a:off x="4426123" y="1904018"/>
              <a:ext cx="331508" cy="70567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entagon 23"/>
            <p:cNvSpPr/>
            <p:nvPr/>
          </p:nvSpPr>
          <p:spPr>
            <a:xfrm rot="10049485">
              <a:off x="4001876" y="1609534"/>
              <a:ext cx="343373" cy="71037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entagon 24"/>
            <p:cNvSpPr/>
            <p:nvPr/>
          </p:nvSpPr>
          <p:spPr>
            <a:xfrm rot="2355470">
              <a:off x="4705494" y="1777969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entagon 25"/>
            <p:cNvSpPr/>
            <p:nvPr/>
          </p:nvSpPr>
          <p:spPr>
            <a:xfrm rot="19271386">
              <a:off x="4609612" y="1246900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entagon 26"/>
            <p:cNvSpPr/>
            <p:nvPr/>
          </p:nvSpPr>
          <p:spPr>
            <a:xfrm rot="19271386">
              <a:off x="4762012" y="1399300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entagon 27"/>
            <p:cNvSpPr/>
            <p:nvPr/>
          </p:nvSpPr>
          <p:spPr>
            <a:xfrm rot="12339599">
              <a:off x="4035246" y="1366654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entagon 28"/>
            <p:cNvSpPr/>
            <p:nvPr/>
          </p:nvSpPr>
          <p:spPr>
            <a:xfrm rot="7802976">
              <a:off x="4153788" y="1798245"/>
              <a:ext cx="343373" cy="6271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08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09600" y="228600"/>
            <a:ext cx="8077200" cy="70788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Racker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Stoeckenius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took the next step and incorporated proteins from bovine heart mitochondria into their artificial membranes.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00600" y="1175111"/>
            <a:ext cx="2166906" cy="2133600"/>
            <a:chOff x="2667000" y="5516188"/>
            <a:chExt cx="1059621" cy="1120059"/>
          </a:xfrm>
        </p:grpSpPr>
        <p:grpSp>
          <p:nvGrpSpPr>
            <p:cNvPr id="31" name="Group 30"/>
            <p:cNvGrpSpPr/>
            <p:nvPr/>
          </p:nvGrpSpPr>
          <p:grpSpPr>
            <a:xfrm>
              <a:off x="2667000" y="5533419"/>
              <a:ext cx="1059621" cy="1102828"/>
              <a:chOff x="6383590" y="3429000"/>
              <a:chExt cx="1663416" cy="1785908"/>
            </a:xfrm>
          </p:grpSpPr>
          <p:pic>
            <p:nvPicPr>
              <p:cNvPr id="44" name="Picture 4" descr="http://www.che.psu.edu/faculty/jmaranas/group/images/sacristan/javier1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99" t="19594" r="13886" b="13662"/>
              <a:stretch/>
            </p:blipFill>
            <p:spPr bwMode="auto">
              <a:xfrm>
                <a:off x="6443580" y="3429000"/>
                <a:ext cx="1603426" cy="17653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Pentagon 44"/>
              <p:cNvSpPr/>
              <p:nvPr/>
            </p:nvSpPr>
            <p:spPr>
              <a:xfrm rot="13837449">
                <a:off x="6616378" y="3773894"/>
                <a:ext cx="533399" cy="114299"/>
              </a:xfrm>
              <a:prstGeom prst="homePlat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Pentagon 45"/>
              <p:cNvSpPr/>
              <p:nvPr/>
            </p:nvSpPr>
            <p:spPr>
              <a:xfrm rot="5400000">
                <a:off x="7033403" y="4893399"/>
                <a:ext cx="533399" cy="109620"/>
              </a:xfrm>
              <a:prstGeom prst="homePlat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Pentagon 46"/>
              <p:cNvSpPr/>
              <p:nvPr/>
            </p:nvSpPr>
            <p:spPr>
              <a:xfrm rot="10049485">
                <a:off x="6383590" y="4417610"/>
                <a:ext cx="533399" cy="114300"/>
              </a:xfrm>
              <a:prstGeom prst="homePlat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Pentagon 47"/>
              <p:cNvSpPr/>
              <p:nvPr/>
            </p:nvSpPr>
            <p:spPr>
              <a:xfrm rot="20203041">
                <a:off x="7477147" y="4257815"/>
                <a:ext cx="533399" cy="100901"/>
              </a:xfrm>
              <a:prstGeom prst="homePlat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Pentagon 48"/>
              <p:cNvSpPr/>
              <p:nvPr/>
            </p:nvSpPr>
            <p:spPr>
              <a:xfrm rot="19271386">
                <a:off x="7327652" y="3834128"/>
                <a:ext cx="533399" cy="100901"/>
              </a:xfrm>
              <a:prstGeom prst="homePlat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2800581" y="5902021"/>
              <a:ext cx="108052" cy="270239"/>
              <a:chOff x="7927201" y="399418"/>
              <a:chExt cx="174979" cy="424227"/>
            </a:xfrm>
          </p:grpSpPr>
          <p:sp>
            <p:nvSpPr>
              <p:cNvPr id="42" name="Hexagon 41"/>
              <p:cNvSpPr/>
              <p:nvPr/>
            </p:nvSpPr>
            <p:spPr>
              <a:xfrm>
                <a:off x="7927201" y="399418"/>
                <a:ext cx="174979" cy="242415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7970945" y="460021"/>
                <a:ext cx="87489" cy="363624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 flipV="1">
              <a:off x="3042622" y="6299957"/>
              <a:ext cx="111464" cy="261967"/>
              <a:chOff x="7927201" y="399418"/>
              <a:chExt cx="174979" cy="424227"/>
            </a:xfrm>
          </p:grpSpPr>
          <p:sp>
            <p:nvSpPr>
              <p:cNvPr id="40" name="Hexagon 39"/>
              <p:cNvSpPr/>
              <p:nvPr/>
            </p:nvSpPr>
            <p:spPr>
              <a:xfrm>
                <a:off x="7927201" y="399418"/>
                <a:ext cx="174979" cy="242415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970945" y="460021"/>
                <a:ext cx="87489" cy="363624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 rot="16200000" flipH="1" flipV="1">
              <a:off x="3500839" y="6110719"/>
              <a:ext cx="108052" cy="270239"/>
              <a:chOff x="7927201" y="399418"/>
              <a:chExt cx="174979" cy="424227"/>
            </a:xfrm>
          </p:grpSpPr>
          <p:sp>
            <p:nvSpPr>
              <p:cNvPr id="38" name="Hexagon 37"/>
              <p:cNvSpPr/>
              <p:nvPr/>
            </p:nvSpPr>
            <p:spPr>
              <a:xfrm>
                <a:off x="7927201" y="399418"/>
                <a:ext cx="174979" cy="242415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7970945" y="460021"/>
                <a:ext cx="87489" cy="363624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121103" y="5516188"/>
              <a:ext cx="111464" cy="261967"/>
              <a:chOff x="7927201" y="399418"/>
              <a:chExt cx="174979" cy="424227"/>
            </a:xfrm>
          </p:grpSpPr>
          <p:sp>
            <p:nvSpPr>
              <p:cNvPr id="36" name="Hexagon 35"/>
              <p:cNvSpPr/>
              <p:nvPr/>
            </p:nvSpPr>
            <p:spPr>
              <a:xfrm>
                <a:off x="7927201" y="399418"/>
                <a:ext cx="174979" cy="242415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7970945" y="460021"/>
                <a:ext cx="87489" cy="363624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0" name="Rectangle 69"/>
          <p:cNvSpPr/>
          <p:nvPr/>
        </p:nvSpPr>
        <p:spPr>
          <a:xfrm>
            <a:off x="1981201" y="1143000"/>
            <a:ext cx="533400" cy="120846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2057400" y="1481867"/>
            <a:ext cx="304800" cy="764388"/>
            <a:chOff x="7927201" y="399418"/>
            <a:chExt cx="174979" cy="424227"/>
          </a:xfrm>
        </p:grpSpPr>
        <p:sp>
          <p:nvSpPr>
            <p:cNvPr id="51" name="Hexagon 50"/>
            <p:cNvSpPr/>
            <p:nvPr/>
          </p:nvSpPr>
          <p:spPr>
            <a:xfrm>
              <a:off x="7927201" y="399418"/>
              <a:ext cx="174979" cy="24241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7970945" y="460021"/>
              <a:ext cx="87489" cy="36362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68158" y="1373861"/>
            <a:ext cx="1489242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Bovine heart mitochondria protein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2285998" y="3802442"/>
            <a:ext cx="4606587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presence of light, ATP was formed!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4419600"/>
            <a:ext cx="3757395" cy="2286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3048000" y="4419600"/>
            <a:ext cx="2946526" cy="2286000"/>
            <a:chOff x="6021287" y="454223"/>
            <a:chExt cx="2293381" cy="1994956"/>
          </a:xfrm>
        </p:grpSpPr>
        <p:grpSp>
          <p:nvGrpSpPr>
            <p:cNvPr id="55" name="Group 54"/>
            <p:cNvGrpSpPr/>
            <p:nvPr/>
          </p:nvGrpSpPr>
          <p:grpSpPr>
            <a:xfrm>
              <a:off x="6021287" y="533400"/>
              <a:ext cx="2293381" cy="1915779"/>
              <a:chOff x="6021287" y="533400"/>
              <a:chExt cx="2293381" cy="1915779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6858000" y="678890"/>
                <a:ext cx="1376587" cy="1729635"/>
                <a:chOff x="2667000" y="4906612"/>
                <a:chExt cx="1376587" cy="1729635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2667000" y="5516188"/>
                  <a:ext cx="1059621" cy="1120059"/>
                  <a:chOff x="2667000" y="5516188"/>
                  <a:chExt cx="1059621" cy="1120059"/>
                </a:xfrm>
              </p:grpSpPr>
              <p:grpSp>
                <p:nvGrpSpPr>
                  <p:cNvPr id="71" name="Group 70"/>
                  <p:cNvGrpSpPr/>
                  <p:nvPr/>
                </p:nvGrpSpPr>
                <p:grpSpPr>
                  <a:xfrm>
                    <a:off x="2667000" y="5533419"/>
                    <a:ext cx="1059621" cy="1102828"/>
                    <a:chOff x="6383590" y="3429000"/>
                    <a:chExt cx="1663416" cy="1785908"/>
                  </a:xfrm>
                </p:grpSpPr>
                <p:pic>
                  <p:nvPicPr>
                    <p:cNvPr id="84" name="Picture 4" descr="http://www.che.psu.edu/faculty/jmaranas/group/images/sacristan/javier1.jp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7799" t="19594" r="13886" b="13662"/>
                    <a:stretch/>
                  </p:blipFill>
                  <p:spPr bwMode="auto">
                    <a:xfrm>
                      <a:off x="6443580" y="3429000"/>
                      <a:ext cx="1603426" cy="176539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85" name="Pentagon 84"/>
                    <p:cNvSpPr/>
                    <p:nvPr/>
                  </p:nvSpPr>
                  <p:spPr>
                    <a:xfrm rot="13837449">
                      <a:off x="6616378" y="3773894"/>
                      <a:ext cx="533399" cy="114299"/>
                    </a:xfrm>
                    <a:prstGeom prst="homePlate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Pentagon 85"/>
                    <p:cNvSpPr/>
                    <p:nvPr/>
                  </p:nvSpPr>
                  <p:spPr>
                    <a:xfrm rot="5400000">
                      <a:off x="7033403" y="4893399"/>
                      <a:ext cx="533399" cy="109620"/>
                    </a:xfrm>
                    <a:prstGeom prst="homePlate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Pentagon 86"/>
                    <p:cNvSpPr/>
                    <p:nvPr/>
                  </p:nvSpPr>
                  <p:spPr>
                    <a:xfrm rot="10049485">
                      <a:off x="6383590" y="4417610"/>
                      <a:ext cx="533399" cy="114300"/>
                    </a:xfrm>
                    <a:prstGeom prst="homePlate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" name="Pentagon 87"/>
                    <p:cNvSpPr/>
                    <p:nvPr/>
                  </p:nvSpPr>
                  <p:spPr>
                    <a:xfrm rot="20203041">
                      <a:off x="7477147" y="4257815"/>
                      <a:ext cx="533399" cy="100901"/>
                    </a:xfrm>
                    <a:prstGeom prst="homePlate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Pentagon 88"/>
                    <p:cNvSpPr/>
                    <p:nvPr/>
                  </p:nvSpPr>
                  <p:spPr>
                    <a:xfrm rot="19271386">
                      <a:off x="7327652" y="3834128"/>
                      <a:ext cx="533399" cy="100901"/>
                    </a:xfrm>
                    <a:prstGeom prst="homePlate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" name="Group 71"/>
                  <p:cNvGrpSpPr/>
                  <p:nvPr/>
                </p:nvGrpSpPr>
                <p:grpSpPr>
                  <a:xfrm rot="16200000">
                    <a:off x="2800581" y="5902021"/>
                    <a:ext cx="108052" cy="270239"/>
                    <a:chOff x="7927201" y="399418"/>
                    <a:chExt cx="174979" cy="424227"/>
                  </a:xfrm>
                </p:grpSpPr>
                <p:sp>
                  <p:nvSpPr>
                    <p:cNvPr id="82" name="Hexagon 81"/>
                    <p:cNvSpPr/>
                    <p:nvPr/>
                  </p:nvSpPr>
                  <p:spPr>
                    <a:xfrm>
                      <a:off x="7927201" y="399418"/>
                      <a:ext cx="174979" cy="242415"/>
                    </a:xfrm>
                    <a:prstGeom prst="hexagon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Rounded Rectangle 82"/>
                    <p:cNvSpPr/>
                    <p:nvPr/>
                  </p:nvSpPr>
                  <p:spPr>
                    <a:xfrm>
                      <a:off x="7970945" y="460021"/>
                      <a:ext cx="87489" cy="363624"/>
                    </a:xfrm>
                    <a:prstGeom prst="roundRect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" name="Group 72"/>
                  <p:cNvGrpSpPr/>
                  <p:nvPr/>
                </p:nvGrpSpPr>
                <p:grpSpPr>
                  <a:xfrm flipV="1">
                    <a:off x="3042622" y="6299957"/>
                    <a:ext cx="111464" cy="261967"/>
                    <a:chOff x="7927201" y="399418"/>
                    <a:chExt cx="174979" cy="424227"/>
                  </a:xfrm>
                </p:grpSpPr>
                <p:sp>
                  <p:nvSpPr>
                    <p:cNvPr id="80" name="Hexagon 79"/>
                    <p:cNvSpPr/>
                    <p:nvPr/>
                  </p:nvSpPr>
                  <p:spPr>
                    <a:xfrm>
                      <a:off x="7927201" y="399418"/>
                      <a:ext cx="174979" cy="242415"/>
                    </a:xfrm>
                    <a:prstGeom prst="hexagon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Rounded Rectangle 80"/>
                    <p:cNvSpPr/>
                    <p:nvPr/>
                  </p:nvSpPr>
                  <p:spPr>
                    <a:xfrm>
                      <a:off x="7970945" y="460021"/>
                      <a:ext cx="87489" cy="363624"/>
                    </a:xfrm>
                    <a:prstGeom prst="roundRect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4" name="Group 73"/>
                  <p:cNvGrpSpPr/>
                  <p:nvPr/>
                </p:nvGrpSpPr>
                <p:grpSpPr>
                  <a:xfrm rot="16200000" flipH="1" flipV="1">
                    <a:off x="3500839" y="6110719"/>
                    <a:ext cx="108052" cy="270239"/>
                    <a:chOff x="7927201" y="399418"/>
                    <a:chExt cx="174979" cy="424227"/>
                  </a:xfrm>
                </p:grpSpPr>
                <p:sp>
                  <p:nvSpPr>
                    <p:cNvPr id="78" name="Hexagon 77"/>
                    <p:cNvSpPr/>
                    <p:nvPr/>
                  </p:nvSpPr>
                  <p:spPr>
                    <a:xfrm>
                      <a:off x="7927201" y="399418"/>
                      <a:ext cx="174979" cy="242415"/>
                    </a:xfrm>
                    <a:prstGeom prst="hexagon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ounded Rectangle 78"/>
                    <p:cNvSpPr/>
                    <p:nvPr/>
                  </p:nvSpPr>
                  <p:spPr>
                    <a:xfrm>
                      <a:off x="7970945" y="460021"/>
                      <a:ext cx="87489" cy="363624"/>
                    </a:xfrm>
                    <a:prstGeom prst="roundRect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5" name="Group 74"/>
                  <p:cNvGrpSpPr/>
                  <p:nvPr/>
                </p:nvGrpSpPr>
                <p:grpSpPr>
                  <a:xfrm>
                    <a:off x="3121103" y="5516188"/>
                    <a:ext cx="111464" cy="261967"/>
                    <a:chOff x="7927201" y="399418"/>
                    <a:chExt cx="174979" cy="424227"/>
                  </a:xfrm>
                </p:grpSpPr>
                <p:sp>
                  <p:nvSpPr>
                    <p:cNvPr id="76" name="Hexagon 75"/>
                    <p:cNvSpPr/>
                    <p:nvPr/>
                  </p:nvSpPr>
                  <p:spPr>
                    <a:xfrm>
                      <a:off x="7927201" y="399418"/>
                      <a:ext cx="174979" cy="242415"/>
                    </a:xfrm>
                    <a:prstGeom prst="hexagon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Rounded Rectangle 76"/>
                    <p:cNvSpPr/>
                    <p:nvPr/>
                  </p:nvSpPr>
                  <p:spPr>
                    <a:xfrm>
                      <a:off x="7970945" y="460021"/>
                      <a:ext cx="87489" cy="363624"/>
                    </a:xfrm>
                    <a:prstGeom prst="roundRect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69" name="Explosion 1 68"/>
                <p:cNvSpPr/>
                <p:nvPr/>
              </p:nvSpPr>
              <p:spPr>
                <a:xfrm>
                  <a:off x="3096240" y="4906612"/>
                  <a:ext cx="947347" cy="829444"/>
                </a:xfrm>
                <a:prstGeom prst="irregularSeal1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ATP</a:t>
                  </a:r>
                  <a:endParaRPr 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9" name="Lightning Bolt 58"/>
              <p:cNvSpPr/>
              <p:nvPr/>
            </p:nvSpPr>
            <p:spPr>
              <a:xfrm>
                <a:off x="6096000" y="831008"/>
                <a:ext cx="758389" cy="731683"/>
              </a:xfrm>
              <a:prstGeom prst="lightningBolt">
                <a:avLst/>
              </a:prstGeom>
              <a:solidFill>
                <a:srgbClr val="FFFF66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021287" y="533400"/>
                <a:ext cx="4573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light</a:t>
                </a:r>
                <a:endParaRPr lang="en-US" sz="12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823231" y="2166652"/>
                <a:ext cx="3289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H+</a:t>
                </a:r>
                <a:endParaRPr lang="en-US" sz="10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985732" y="1733631"/>
                <a:ext cx="3289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H+</a:t>
                </a:r>
                <a:endParaRPr lang="en-US" sz="10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552934" y="1734979"/>
                <a:ext cx="3289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H+</a:t>
                </a:r>
                <a:endParaRPr lang="en-US" sz="10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753153" y="2202958"/>
                <a:ext cx="3289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H+</a:t>
                </a:r>
                <a:endParaRPr lang="en-US" sz="10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784625" y="1172289"/>
                <a:ext cx="3289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H+</a:t>
                </a:r>
                <a:endParaRPr lang="en-US" sz="10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821264" y="1439580"/>
                <a:ext cx="3289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H+</a:t>
                </a:r>
                <a:endParaRPr lang="en-US" sz="1000" dirty="0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7127787" y="454223"/>
              <a:ext cx="7970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ADP + Pi</a:t>
              </a:r>
              <a:endParaRPr lang="en-US" sz="1400" dirty="0"/>
            </a:p>
          </p:txBody>
        </p:sp>
        <p:sp>
          <p:nvSpPr>
            <p:cNvPr id="57" name="Curved Right Arrow 56"/>
            <p:cNvSpPr/>
            <p:nvPr/>
          </p:nvSpPr>
          <p:spPr>
            <a:xfrm>
              <a:off x="7043559" y="671899"/>
              <a:ext cx="190063" cy="421616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7492" y="2351464"/>
            <a:ext cx="2732213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(We now know that protein is ATP synthase.)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232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390" y="76200"/>
            <a:ext cx="639322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281237"/>
            <a:ext cx="56673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962400"/>
            <a:ext cx="7772400" cy="2209800"/>
          </a:xfrm>
          <a:prstGeom prst="rect">
            <a:avLst/>
          </a:prstGeom>
          <a:solidFill>
            <a:srgbClr val="FFFFFF"/>
          </a:solid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Conclusion: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smtClean="0"/>
              <a:t>ATP was formed by in artificial membrane vesicles when there was a protein to make an artificial proton gradient and an enzyme to make the ATP.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730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1820" y="1871980"/>
            <a:ext cx="4065380" cy="2915026"/>
            <a:chOff x="838200" y="1371600"/>
            <a:chExt cx="4495800" cy="3414872"/>
          </a:xfrm>
        </p:grpSpPr>
        <p:pic>
          <p:nvPicPr>
            <p:cNvPr id="9" name="Picture 8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10"/>
            <a:stretch/>
          </p:blipFill>
          <p:spPr bwMode="auto">
            <a:xfrm>
              <a:off x="838200" y="1371601"/>
              <a:ext cx="4495800" cy="3414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175" y="1514475"/>
              <a:ext cx="309562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581400" y="1371600"/>
              <a:ext cx="2286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90800" y="1371600"/>
              <a:ext cx="2286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38400" y="1514475"/>
              <a:ext cx="2667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91000" y="1214120"/>
            <a:ext cx="4770021" cy="4881880"/>
            <a:chOff x="2022902" y="228600"/>
            <a:chExt cx="4770021" cy="488188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514600" y="4531816"/>
              <a:ext cx="2895600" cy="20769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387298" y="3760837"/>
              <a:ext cx="2030407" cy="19417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895600" y="3594100"/>
              <a:ext cx="5661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 H+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59407" y="3594100"/>
              <a:ext cx="415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H+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56458" y="3810000"/>
              <a:ext cx="415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H+</a:t>
              </a:r>
              <a:endParaRPr lang="en-US" sz="1600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3387298" y="2694037"/>
              <a:ext cx="2030407" cy="19417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895600" y="2527300"/>
              <a:ext cx="5661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 H+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59407" y="2527300"/>
              <a:ext cx="415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H+</a:t>
              </a:r>
              <a:endParaRPr lang="en-US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51916" y="2726536"/>
              <a:ext cx="415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H+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56458" y="2286000"/>
              <a:ext cx="415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H+</a:t>
              </a:r>
              <a:endParaRPr lang="en-US" sz="160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3379793" y="1123583"/>
              <a:ext cx="2030407" cy="19417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3906060" y="441960"/>
              <a:ext cx="372837" cy="76200"/>
              <a:chOff x="2339882" y="645160"/>
              <a:chExt cx="372837" cy="76200"/>
            </a:xfrm>
          </p:grpSpPr>
          <p:sp>
            <p:nvSpPr>
              <p:cNvPr id="386" name="Oval 385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7" name="Straight Connector 386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3906060" y="561340"/>
              <a:ext cx="372837" cy="76200"/>
              <a:chOff x="2339882" y="645160"/>
              <a:chExt cx="372837" cy="76200"/>
            </a:xfrm>
          </p:grpSpPr>
          <p:sp>
            <p:nvSpPr>
              <p:cNvPr id="383" name="Oval 382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4" name="Straight Connector 383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3966024" y="1600200"/>
              <a:ext cx="372837" cy="76200"/>
              <a:chOff x="2339882" y="645160"/>
              <a:chExt cx="372837" cy="76200"/>
            </a:xfrm>
          </p:grpSpPr>
          <p:sp>
            <p:nvSpPr>
              <p:cNvPr id="380" name="Oval 379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1" name="Straight Connector 380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3943164" y="1676400"/>
              <a:ext cx="372837" cy="76200"/>
              <a:chOff x="2339882" y="645160"/>
              <a:chExt cx="372837" cy="76200"/>
            </a:xfrm>
          </p:grpSpPr>
          <p:sp>
            <p:nvSpPr>
              <p:cNvPr id="377" name="Oval 376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8" name="Straight Connector 377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3954436" y="1775460"/>
              <a:ext cx="372837" cy="76200"/>
              <a:chOff x="2339882" y="645160"/>
              <a:chExt cx="372837" cy="76200"/>
            </a:xfrm>
          </p:grpSpPr>
          <p:sp>
            <p:nvSpPr>
              <p:cNvPr id="374" name="Oval 373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3912141" y="675640"/>
              <a:ext cx="372837" cy="76200"/>
              <a:chOff x="2339882" y="645160"/>
              <a:chExt cx="372837" cy="76200"/>
            </a:xfrm>
          </p:grpSpPr>
          <p:sp>
            <p:nvSpPr>
              <p:cNvPr id="371" name="Oval 370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2" name="Straight Connector 371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3906060" y="805180"/>
              <a:ext cx="372837" cy="76200"/>
              <a:chOff x="2339882" y="645160"/>
              <a:chExt cx="372837" cy="76200"/>
            </a:xfrm>
          </p:grpSpPr>
          <p:sp>
            <p:nvSpPr>
              <p:cNvPr id="368" name="Oval 367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9" name="Straight Connector 368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3906060" y="1471776"/>
              <a:ext cx="372837" cy="76200"/>
              <a:chOff x="2339882" y="645160"/>
              <a:chExt cx="372837" cy="76200"/>
            </a:xfrm>
          </p:grpSpPr>
          <p:sp>
            <p:nvSpPr>
              <p:cNvPr id="365" name="Oval 364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6" name="Straight Connector 365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3906060" y="1356360"/>
              <a:ext cx="372837" cy="76200"/>
              <a:chOff x="2339882" y="645160"/>
              <a:chExt cx="372837" cy="76200"/>
            </a:xfrm>
          </p:grpSpPr>
          <p:sp>
            <p:nvSpPr>
              <p:cNvPr id="362" name="Oval 361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3" name="Straight Connector 362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 flipH="1">
              <a:off x="4529818" y="457200"/>
              <a:ext cx="372837" cy="76200"/>
              <a:chOff x="2339882" y="645160"/>
              <a:chExt cx="372837" cy="76200"/>
            </a:xfrm>
          </p:grpSpPr>
          <p:sp>
            <p:nvSpPr>
              <p:cNvPr id="359" name="Oval 358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0" name="Straight Connector 359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 flipH="1">
              <a:off x="4529818" y="675640"/>
              <a:ext cx="372837" cy="76200"/>
              <a:chOff x="2339882" y="645160"/>
              <a:chExt cx="372837" cy="76200"/>
            </a:xfrm>
          </p:grpSpPr>
          <p:sp>
            <p:nvSpPr>
              <p:cNvPr id="356" name="Oval 355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7" name="Straight Connector 356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 flipH="1">
              <a:off x="4491177" y="591820"/>
              <a:ext cx="372837" cy="76200"/>
              <a:chOff x="2339882" y="645160"/>
              <a:chExt cx="372837" cy="76200"/>
            </a:xfrm>
          </p:grpSpPr>
          <p:sp>
            <p:nvSpPr>
              <p:cNvPr id="353" name="Oval 352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4" name="Straight Connector 353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 flipH="1">
              <a:off x="4502337" y="822960"/>
              <a:ext cx="372837" cy="76200"/>
              <a:chOff x="2339882" y="645160"/>
              <a:chExt cx="372837" cy="76200"/>
            </a:xfrm>
          </p:grpSpPr>
          <p:sp>
            <p:nvSpPr>
              <p:cNvPr id="350" name="Oval 349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1" name="Straight Connector 350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 flipH="1">
              <a:off x="4529818" y="1346200"/>
              <a:ext cx="372837" cy="76200"/>
              <a:chOff x="2339882" y="645160"/>
              <a:chExt cx="372837" cy="76200"/>
            </a:xfrm>
          </p:grpSpPr>
          <p:sp>
            <p:nvSpPr>
              <p:cNvPr id="347" name="Oval 346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8" name="Straight Connector 347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 flipH="1">
              <a:off x="4474396" y="1470139"/>
              <a:ext cx="372837" cy="76200"/>
              <a:chOff x="2339882" y="645160"/>
              <a:chExt cx="372837" cy="76200"/>
            </a:xfrm>
          </p:grpSpPr>
          <p:sp>
            <p:nvSpPr>
              <p:cNvPr id="344" name="Oval 343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5" name="Straight Connector 344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 flipH="1">
              <a:off x="4529818" y="1584960"/>
              <a:ext cx="372837" cy="76200"/>
              <a:chOff x="2339882" y="645160"/>
              <a:chExt cx="372837" cy="76200"/>
            </a:xfrm>
          </p:grpSpPr>
          <p:sp>
            <p:nvSpPr>
              <p:cNvPr id="341" name="Oval 340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2" name="Straight Connector 341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ounded Rectangle 50"/>
            <p:cNvSpPr/>
            <p:nvPr/>
          </p:nvSpPr>
          <p:spPr>
            <a:xfrm>
              <a:off x="3804690" y="924560"/>
              <a:ext cx="1123140" cy="398780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Complex I</a:t>
              </a:r>
            </a:p>
            <a:p>
              <a:pPr algn="ctr"/>
              <a:r>
                <a:rPr lang="en-US" sz="900" dirty="0" smtClean="0"/>
                <a:t>FMN</a:t>
              </a:r>
              <a:endParaRPr lang="en-US" sz="9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124200" y="751840"/>
              <a:ext cx="4683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NADH</a:t>
              </a:r>
              <a:endParaRPr lang="en-US" sz="9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124200" y="1279044"/>
              <a:ext cx="45397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NAD+</a:t>
              </a:r>
              <a:endParaRPr lang="en-US" sz="900" dirty="0"/>
            </a:p>
          </p:txBody>
        </p:sp>
        <p:cxnSp>
          <p:nvCxnSpPr>
            <p:cNvPr id="54" name="Curved Connector 53"/>
            <p:cNvCxnSpPr/>
            <p:nvPr/>
          </p:nvCxnSpPr>
          <p:spPr>
            <a:xfrm flipH="1">
              <a:off x="3505200" y="1682596"/>
              <a:ext cx="10160" cy="527204"/>
            </a:xfrm>
            <a:prstGeom prst="curvedConnector3">
              <a:avLst>
                <a:gd name="adj1" fmla="val -2250000"/>
              </a:avLst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964295" y="956846"/>
              <a:ext cx="415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H+</a:t>
              </a:r>
              <a:endParaRPr lang="en-US" sz="16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451902" y="956846"/>
              <a:ext cx="415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H+</a:t>
              </a:r>
              <a:endParaRPr lang="en-US" sz="1600" dirty="0"/>
            </a:p>
          </p:txBody>
        </p:sp>
        <p:grpSp>
          <p:nvGrpSpPr>
            <p:cNvPr id="57" name="Group 56"/>
            <p:cNvGrpSpPr/>
            <p:nvPr/>
          </p:nvGrpSpPr>
          <p:grpSpPr>
            <a:xfrm flipH="1">
              <a:off x="4532273" y="1684020"/>
              <a:ext cx="372837" cy="76200"/>
              <a:chOff x="2339882" y="645160"/>
              <a:chExt cx="372837" cy="76200"/>
            </a:xfrm>
          </p:grpSpPr>
          <p:sp>
            <p:nvSpPr>
              <p:cNvPr id="338" name="Oval 337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9" name="Straight Connector 338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 flipH="1">
              <a:off x="4529818" y="1783080"/>
              <a:ext cx="372837" cy="76200"/>
              <a:chOff x="2339882" y="645160"/>
              <a:chExt cx="372837" cy="76200"/>
            </a:xfrm>
          </p:grpSpPr>
          <p:sp>
            <p:nvSpPr>
              <p:cNvPr id="335" name="Oval 334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6" name="Straight Connector 335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 flipH="1">
              <a:off x="4484099" y="1874520"/>
              <a:ext cx="372837" cy="76200"/>
              <a:chOff x="2339882" y="645160"/>
              <a:chExt cx="372837" cy="76200"/>
            </a:xfrm>
          </p:grpSpPr>
          <p:sp>
            <p:nvSpPr>
              <p:cNvPr id="332" name="Oval 331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3" name="Straight Connector 332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 flipH="1">
              <a:off x="4491178" y="1998980"/>
              <a:ext cx="372837" cy="76200"/>
              <a:chOff x="2339882" y="645160"/>
              <a:chExt cx="372837" cy="76200"/>
            </a:xfrm>
          </p:grpSpPr>
          <p:sp>
            <p:nvSpPr>
              <p:cNvPr id="329" name="Oval 328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0" name="Straight Connector 329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 flipH="1">
              <a:off x="4548056" y="2613660"/>
              <a:ext cx="372837" cy="76200"/>
              <a:chOff x="2339882" y="645160"/>
              <a:chExt cx="372837" cy="76200"/>
            </a:xfrm>
          </p:grpSpPr>
          <p:sp>
            <p:nvSpPr>
              <p:cNvPr id="326" name="Oval 325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7" name="Straight Connector 326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 flipH="1">
              <a:off x="4466235" y="2898353"/>
              <a:ext cx="372837" cy="76200"/>
              <a:chOff x="2339882" y="645160"/>
              <a:chExt cx="372837" cy="76200"/>
            </a:xfrm>
          </p:grpSpPr>
          <p:sp>
            <p:nvSpPr>
              <p:cNvPr id="323" name="Oval 322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4" name="Straight Connector 323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 flipH="1">
              <a:off x="4456618" y="3014290"/>
              <a:ext cx="372837" cy="76200"/>
              <a:chOff x="2339882" y="645160"/>
              <a:chExt cx="372837" cy="76200"/>
            </a:xfrm>
          </p:grpSpPr>
          <p:sp>
            <p:nvSpPr>
              <p:cNvPr id="320" name="Oval 319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1" name="Straight Connector 320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 flipH="1">
              <a:off x="4474396" y="3108270"/>
              <a:ext cx="372837" cy="76200"/>
              <a:chOff x="2339882" y="645160"/>
              <a:chExt cx="372837" cy="76200"/>
            </a:xfrm>
          </p:grpSpPr>
          <p:sp>
            <p:nvSpPr>
              <p:cNvPr id="317" name="Oval 316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8" name="Straight Connector 317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 flipH="1">
              <a:off x="4466235" y="3222570"/>
              <a:ext cx="372837" cy="76200"/>
              <a:chOff x="2339882" y="645160"/>
              <a:chExt cx="372837" cy="76200"/>
            </a:xfrm>
          </p:grpSpPr>
          <p:sp>
            <p:nvSpPr>
              <p:cNvPr id="314" name="Oval 313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5" name="Straight Connector 314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 flipH="1">
              <a:off x="4529818" y="2689860"/>
              <a:ext cx="372837" cy="76200"/>
              <a:chOff x="2339882" y="645160"/>
              <a:chExt cx="372837" cy="76200"/>
            </a:xfrm>
          </p:grpSpPr>
          <p:sp>
            <p:nvSpPr>
              <p:cNvPr id="311" name="Oval 310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2" name="Straight Connector 311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 flipH="1">
              <a:off x="4529818" y="2113052"/>
              <a:ext cx="372837" cy="76200"/>
              <a:chOff x="2339882" y="645160"/>
              <a:chExt cx="372837" cy="76200"/>
            </a:xfrm>
          </p:grpSpPr>
          <p:sp>
            <p:nvSpPr>
              <p:cNvPr id="308" name="Oval 307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9" name="Straight Connector 308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 flipH="1">
              <a:off x="4515494" y="2232660"/>
              <a:ext cx="372837" cy="76200"/>
              <a:chOff x="2339882" y="645160"/>
              <a:chExt cx="372837" cy="76200"/>
            </a:xfrm>
          </p:grpSpPr>
          <p:sp>
            <p:nvSpPr>
              <p:cNvPr id="305" name="Oval 304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6" name="Straight Connector 305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 flipH="1">
              <a:off x="4529818" y="2369820"/>
              <a:ext cx="372837" cy="76200"/>
              <a:chOff x="2339882" y="645160"/>
              <a:chExt cx="372837" cy="76200"/>
            </a:xfrm>
          </p:grpSpPr>
          <p:sp>
            <p:nvSpPr>
              <p:cNvPr id="302" name="Oval 301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3" name="Straight Connector 302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/>
            <p:cNvGrpSpPr/>
            <p:nvPr/>
          </p:nvGrpSpPr>
          <p:grpSpPr>
            <a:xfrm flipH="1">
              <a:off x="4529818" y="2499360"/>
              <a:ext cx="372837" cy="76200"/>
              <a:chOff x="2339882" y="645160"/>
              <a:chExt cx="372837" cy="76200"/>
            </a:xfrm>
          </p:grpSpPr>
          <p:sp>
            <p:nvSpPr>
              <p:cNvPr id="299" name="Oval 298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0" name="Straight Connector 299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3933200" y="1874520"/>
              <a:ext cx="372837" cy="76200"/>
              <a:chOff x="2339882" y="645160"/>
              <a:chExt cx="372837" cy="76200"/>
            </a:xfrm>
          </p:grpSpPr>
          <p:sp>
            <p:nvSpPr>
              <p:cNvPr id="296" name="Oval 295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7" name="Straight Connector 296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3953982" y="1978660"/>
              <a:ext cx="372837" cy="76200"/>
              <a:chOff x="2339882" y="645160"/>
              <a:chExt cx="372837" cy="76200"/>
            </a:xfrm>
          </p:grpSpPr>
          <p:sp>
            <p:nvSpPr>
              <p:cNvPr id="293" name="Oval 292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4" name="Straight Connector 293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3906060" y="2074952"/>
              <a:ext cx="372837" cy="76200"/>
              <a:chOff x="2339882" y="645160"/>
              <a:chExt cx="372837" cy="76200"/>
            </a:xfrm>
          </p:grpSpPr>
          <p:sp>
            <p:nvSpPr>
              <p:cNvPr id="290" name="Oval 289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1" name="Straight Connector 290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3886200" y="2194560"/>
              <a:ext cx="372837" cy="76200"/>
              <a:chOff x="2339882" y="645160"/>
              <a:chExt cx="372837" cy="76200"/>
            </a:xfrm>
          </p:grpSpPr>
          <p:sp>
            <p:nvSpPr>
              <p:cNvPr id="287" name="Oval 286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8" name="Straight Connector 287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3883200" y="2895813"/>
              <a:ext cx="372837" cy="76200"/>
              <a:chOff x="2339882" y="645160"/>
              <a:chExt cx="372837" cy="76200"/>
            </a:xfrm>
          </p:grpSpPr>
          <p:sp>
            <p:nvSpPr>
              <p:cNvPr id="284" name="Oval 283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5" name="Straight Connector 284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3906060" y="2308860"/>
              <a:ext cx="372837" cy="76200"/>
              <a:chOff x="2339882" y="645160"/>
              <a:chExt cx="372837" cy="76200"/>
            </a:xfrm>
          </p:grpSpPr>
          <p:sp>
            <p:nvSpPr>
              <p:cNvPr id="281" name="Oval 280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2" name="Straight Connector 281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3906060" y="2407920"/>
              <a:ext cx="372837" cy="76200"/>
              <a:chOff x="2339882" y="645160"/>
              <a:chExt cx="372837" cy="76200"/>
            </a:xfrm>
          </p:grpSpPr>
          <p:sp>
            <p:nvSpPr>
              <p:cNvPr id="278" name="Oval 277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9" name="Straight Connector 278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3943558" y="2519680"/>
              <a:ext cx="372837" cy="76200"/>
              <a:chOff x="2339882" y="645160"/>
              <a:chExt cx="372837" cy="76200"/>
            </a:xfrm>
          </p:grpSpPr>
          <p:sp>
            <p:nvSpPr>
              <p:cNvPr id="275" name="Oval 274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6" name="Straight Connector 275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Rounded Rectangle 78"/>
            <p:cNvSpPr/>
            <p:nvPr/>
          </p:nvSpPr>
          <p:spPr>
            <a:xfrm>
              <a:off x="3770708" y="1612900"/>
              <a:ext cx="595551" cy="368300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Complex II</a:t>
              </a:r>
            </a:p>
            <a:p>
              <a:pPr algn="ctr"/>
              <a:r>
                <a:rPr lang="en-US" sz="900" dirty="0" smtClean="0"/>
                <a:t>FAD</a:t>
              </a:r>
              <a:endParaRPr lang="en-US" sz="9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715000" y="2480846"/>
              <a:ext cx="415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H+</a:t>
              </a:r>
              <a:endParaRPr lang="en-US" sz="16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548953" y="715546"/>
              <a:ext cx="415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H+</a:t>
              </a:r>
              <a:endParaRPr lang="en-US" sz="1600" dirty="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4491178" y="1866900"/>
              <a:ext cx="362600" cy="266700"/>
              <a:chOff x="5943600" y="1584960"/>
              <a:chExt cx="362600" cy="266700"/>
            </a:xfrm>
            <a:solidFill>
              <a:schemeClr val="tx2"/>
            </a:solidFill>
          </p:grpSpPr>
          <p:sp>
            <p:nvSpPr>
              <p:cNvPr id="273" name="Oval 272"/>
              <p:cNvSpPr/>
              <p:nvPr/>
            </p:nvSpPr>
            <p:spPr>
              <a:xfrm>
                <a:off x="5943600" y="1584960"/>
                <a:ext cx="327118" cy="2667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5943600" y="1610588"/>
                <a:ext cx="362600" cy="21544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 smtClean="0">
                    <a:solidFill>
                      <a:schemeClr val="bg1"/>
                    </a:solidFill>
                  </a:rPr>
                  <a:t>CoQ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2975538" y="1597968"/>
              <a:ext cx="6335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Succinate</a:t>
              </a:r>
              <a:endParaRPr lang="en-US" sz="9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895600" y="2057400"/>
              <a:ext cx="63671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err="1" smtClean="0"/>
                <a:t>Fumarate</a:t>
              </a:r>
              <a:endParaRPr lang="en-US" sz="900" dirty="0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3906059" y="2993970"/>
              <a:ext cx="372837" cy="76200"/>
              <a:chOff x="2339882" y="645160"/>
              <a:chExt cx="372837" cy="76200"/>
            </a:xfrm>
          </p:grpSpPr>
          <p:sp>
            <p:nvSpPr>
              <p:cNvPr id="270" name="Oval 269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1" name="Straight Connector 270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3883200" y="3070170"/>
              <a:ext cx="372837" cy="76200"/>
              <a:chOff x="2339882" y="645160"/>
              <a:chExt cx="372837" cy="76200"/>
            </a:xfrm>
          </p:grpSpPr>
          <p:sp>
            <p:nvSpPr>
              <p:cNvPr id="267" name="Oval 266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8" name="Straight Connector 267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/>
            <p:nvPr/>
          </p:nvGrpSpPr>
          <p:grpSpPr>
            <a:xfrm>
              <a:off x="3894561" y="3146370"/>
              <a:ext cx="372837" cy="76200"/>
              <a:chOff x="2339882" y="645160"/>
              <a:chExt cx="372837" cy="76200"/>
            </a:xfrm>
          </p:grpSpPr>
          <p:sp>
            <p:nvSpPr>
              <p:cNvPr id="264" name="Oval 263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5" name="Straight Connector 264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3894560" y="3276600"/>
              <a:ext cx="372837" cy="76200"/>
              <a:chOff x="2339882" y="645160"/>
              <a:chExt cx="372837" cy="76200"/>
            </a:xfrm>
          </p:grpSpPr>
          <p:sp>
            <p:nvSpPr>
              <p:cNvPr id="261" name="Oval 260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2" name="Straight Connector 261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/>
            <p:nvPr/>
          </p:nvGrpSpPr>
          <p:grpSpPr>
            <a:xfrm>
              <a:off x="3894559" y="3360420"/>
              <a:ext cx="372837" cy="76200"/>
              <a:chOff x="2339882" y="645160"/>
              <a:chExt cx="372837" cy="76200"/>
            </a:xfrm>
          </p:grpSpPr>
          <p:sp>
            <p:nvSpPr>
              <p:cNvPr id="258" name="Oval 257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9" name="Straight Connector 258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3894363" y="3474720"/>
              <a:ext cx="372837" cy="76200"/>
              <a:chOff x="2339882" y="645160"/>
              <a:chExt cx="372837" cy="76200"/>
            </a:xfrm>
          </p:grpSpPr>
          <p:sp>
            <p:nvSpPr>
              <p:cNvPr id="255" name="Oval 254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6" name="Straight Connector 255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3894362" y="3590870"/>
              <a:ext cx="372837" cy="76200"/>
              <a:chOff x="2339882" y="645160"/>
              <a:chExt cx="372837" cy="76200"/>
            </a:xfrm>
          </p:grpSpPr>
          <p:sp>
            <p:nvSpPr>
              <p:cNvPr id="252" name="Oval 251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3" name="Straight Connector 252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>
            <a:xfrm>
              <a:off x="3906060" y="2727960"/>
              <a:ext cx="372837" cy="76200"/>
              <a:chOff x="2339882" y="645160"/>
              <a:chExt cx="372837" cy="76200"/>
            </a:xfrm>
          </p:grpSpPr>
          <p:sp>
            <p:nvSpPr>
              <p:cNvPr id="249" name="Oval 248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0" name="Straight Connector 249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3906060" y="2613660"/>
              <a:ext cx="372837" cy="76200"/>
              <a:chOff x="2339882" y="645160"/>
              <a:chExt cx="372837" cy="76200"/>
            </a:xfrm>
          </p:grpSpPr>
          <p:sp>
            <p:nvSpPr>
              <p:cNvPr id="246" name="Oval 245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7" name="Straight Connector 246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Rounded Rectangle 93"/>
            <p:cNvSpPr/>
            <p:nvPr/>
          </p:nvSpPr>
          <p:spPr>
            <a:xfrm>
              <a:off x="3810000" y="2496820"/>
              <a:ext cx="1123140" cy="398780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Complex III</a:t>
              </a:r>
            </a:p>
            <a:p>
              <a:pPr algn="ctr"/>
              <a:r>
                <a:rPr lang="en-US" sz="900" dirty="0" err="1" smtClean="0"/>
                <a:t>Cyt</a:t>
              </a:r>
              <a:r>
                <a:rPr lang="en-US" sz="900" dirty="0" smtClean="0"/>
                <a:t> b</a:t>
              </a:r>
            </a:p>
            <a:p>
              <a:pPr algn="ctr"/>
              <a:r>
                <a:rPr lang="en-US" sz="900" dirty="0" smtClean="0"/>
                <a:t>Cytc1</a:t>
              </a:r>
              <a:endParaRPr lang="en-US" sz="900" dirty="0"/>
            </a:p>
          </p:txBody>
        </p:sp>
        <p:grpSp>
          <p:nvGrpSpPr>
            <p:cNvPr id="95" name="Group 94"/>
            <p:cNvGrpSpPr/>
            <p:nvPr/>
          </p:nvGrpSpPr>
          <p:grpSpPr>
            <a:xfrm flipH="1">
              <a:off x="4456618" y="3303850"/>
              <a:ext cx="372837" cy="76200"/>
              <a:chOff x="2339882" y="645160"/>
              <a:chExt cx="372837" cy="76200"/>
            </a:xfrm>
          </p:grpSpPr>
          <p:sp>
            <p:nvSpPr>
              <p:cNvPr id="243" name="Oval 242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4" name="Straight Connector 243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>
            <a:xfrm flipH="1">
              <a:off x="4436670" y="3398520"/>
              <a:ext cx="372837" cy="76200"/>
              <a:chOff x="2339882" y="645160"/>
              <a:chExt cx="372837" cy="76200"/>
            </a:xfrm>
          </p:grpSpPr>
          <p:sp>
            <p:nvSpPr>
              <p:cNvPr id="240" name="Oval 239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1" name="Straight Connector 240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 flipH="1">
              <a:off x="4456618" y="3491810"/>
              <a:ext cx="372837" cy="76200"/>
              <a:chOff x="2339882" y="645160"/>
              <a:chExt cx="372837" cy="76200"/>
            </a:xfrm>
          </p:grpSpPr>
          <p:sp>
            <p:nvSpPr>
              <p:cNvPr id="237" name="Oval 236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8" name="Straight Connector 237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>
            <a:xfrm flipH="1">
              <a:off x="4486554" y="3568010"/>
              <a:ext cx="372837" cy="76200"/>
              <a:chOff x="2339882" y="645160"/>
              <a:chExt cx="372837" cy="76200"/>
            </a:xfrm>
          </p:grpSpPr>
          <p:sp>
            <p:nvSpPr>
              <p:cNvPr id="234" name="Oval 233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5" name="Straight Connector 234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 flipH="1">
              <a:off x="4516409" y="3661300"/>
              <a:ext cx="372837" cy="76200"/>
              <a:chOff x="2339882" y="645160"/>
              <a:chExt cx="372837" cy="76200"/>
            </a:xfrm>
          </p:grpSpPr>
          <p:sp>
            <p:nvSpPr>
              <p:cNvPr id="231" name="Oval 230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2" name="Straight Connector 231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 flipH="1">
              <a:off x="4527110" y="3737500"/>
              <a:ext cx="372837" cy="76200"/>
              <a:chOff x="2339882" y="645160"/>
              <a:chExt cx="372837" cy="76200"/>
            </a:xfrm>
          </p:grpSpPr>
          <p:sp>
            <p:nvSpPr>
              <p:cNvPr id="228" name="Oval 227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9" name="Straight Connector 228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4267200" y="3086100"/>
              <a:ext cx="396262" cy="266700"/>
              <a:chOff x="5943600" y="1584960"/>
              <a:chExt cx="396262" cy="266700"/>
            </a:xfrm>
            <a:solidFill>
              <a:schemeClr val="tx2"/>
            </a:solidFill>
          </p:grpSpPr>
          <p:sp>
            <p:nvSpPr>
              <p:cNvPr id="226" name="Oval 225"/>
              <p:cNvSpPr/>
              <p:nvPr/>
            </p:nvSpPr>
            <p:spPr>
              <a:xfrm>
                <a:off x="5943600" y="1584960"/>
                <a:ext cx="327118" cy="2667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TextBox 226"/>
              <p:cNvSpPr txBox="1"/>
              <p:nvPr/>
            </p:nvSpPr>
            <p:spPr>
              <a:xfrm>
                <a:off x="5943600" y="1610588"/>
                <a:ext cx="396262" cy="21544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 smtClean="0">
                    <a:solidFill>
                      <a:schemeClr val="bg1"/>
                    </a:solidFill>
                  </a:rPr>
                  <a:t>Cyt</a:t>
                </a:r>
                <a:r>
                  <a:rPr lang="en-US" sz="800" dirty="0" smtClean="0">
                    <a:solidFill>
                      <a:schemeClr val="bg1"/>
                    </a:solidFill>
                  </a:rPr>
                  <a:t> C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3906058" y="3690400"/>
              <a:ext cx="372837" cy="76200"/>
              <a:chOff x="2339882" y="645160"/>
              <a:chExt cx="372837" cy="76200"/>
            </a:xfrm>
          </p:grpSpPr>
          <p:sp>
            <p:nvSpPr>
              <p:cNvPr id="223" name="Oval 222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4" name="Straight Connector 223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>
            <a:xfrm>
              <a:off x="3886201" y="3775820"/>
              <a:ext cx="372837" cy="76200"/>
              <a:chOff x="2339882" y="645160"/>
              <a:chExt cx="372837" cy="76200"/>
            </a:xfrm>
          </p:grpSpPr>
          <p:sp>
            <p:nvSpPr>
              <p:cNvPr id="220" name="Oval 219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1" name="Straight Connector 220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3886200" y="3891970"/>
              <a:ext cx="372837" cy="76200"/>
              <a:chOff x="2339882" y="645160"/>
              <a:chExt cx="372837" cy="76200"/>
            </a:xfrm>
          </p:grpSpPr>
          <p:sp>
            <p:nvSpPr>
              <p:cNvPr id="217" name="Oval 216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>
            <a:xfrm flipH="1">
              <a:off x="4448456" y="3792910"/>
              <a:ext cx="372837" cy="76200"/>
              <a:chOff x="2339882" y="645160"/>
              <a:chExt cx="372837" cy="76200"/>
            </a:xfrm>
          </p:grpSpPr>
          <p:sp>
            <p:nvSpPr>
              <p:cNvPr id="214" name="Oval 213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/>
            <p:cNvGrpSpPr/>
            <p:nvPr/>
          </p:nvGrpSpPr>
          <p:grpSpPr>
            <a:xfrm flipH="1">
              <a:off x="4539607" y="3869110"/>
              <a:ext cx="372837" cy="76200"/>
              <a:chOff x="2339882" y="645160"/>
              <a:chExt cx="372837" cy="76200"/>
            </a:xfrm>
          </p:grpSpPr>
          <p:sp>
            <p:nvSpPr>
              <p:cNvPr id="211" name="Oval 210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2" name="Straight Connector 211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106"/>
            <p:cNvGrpSpPr/>
            <p:nvPr/>
          </p:nvGrpSpPr>
          <p:grpSpPr>
            <a:xfrm flipH="1">
              <a:off x="4569462" y="3962400"/>
              <a:ext cx="372837" cy="76200"/>
              <a:chOff x="2339882" y="645160"/>
              <a:chExt cx="372837" cy="76200"/>
            </a:xfrm>
          </p:grpSpPr>
          <p:sp>
            <p:nvSpPr>
              <p:cNvPr id="208" name="Oval 207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9" name="Straight Connector 208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/>
            <p:cNvGrpSpPr/>
            <p:nvPr/>
          </p:nvGrpSpPr>
          <p:grpSpPr>
            <a:xfrm flipH="1">
              <a:off x="4495800" y="4038600"/>
              <a:ext cx="372837" cy="76200"/>
              <a:chOff x="2339882" y="645160"/>
              <a:chExt cx="372837" cy="76200"/>
            </a:xfrm>
          </p:grpSpPr>
          <p:sp>
            <p:nvSpPr>
              <p:cNvPr id="205" name="Oval 204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6" name="Straight Connector 205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/>
            <p:cNvGrpSpPr/>
            <p:nvPr/>
          </p:nvGrpSpPr>
          <p:grpSpPr>
            <a:xfrm>
              <a:off x="3897896" y="3991500"/>
              <a:ext cx="372837" cy="76200"/>
              <a:chOff x="2339882" y="645160"/>
              <a:chExt cx="372837" cy="76200"/>
            </a:xfrm>
          </p:grpSpPr>
          <p:sp>
            <p:nvSpPr>
              <p:cNvPr id="202" name="Oval 201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3" name="Straight Connector 202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Rounded Rectangle 109"/>
            <p:cNvSpPr/>
            <p:nvPr/>
          </p:nvSpPr>
          <p:spPr>
            <a:xfrm>
              <a:off x="3810000" y="3581400"/>
              <a:ext cx="1123140" cy="398780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Complex IV</a:t>
              </a:r>
            </a:p>
            <a:p>
              <a:pPr algn="ctr"/>
              <a:r>
                <a:rPr lang="en-US" sz="900" dirty="0" err="1" smtClean="0"/>
                <a:t>Cyt</a:t>
              </a:r>
              <a:r>
                <a:rPr lang="en-US" sz="900" dirty="0" smtClean="0"/>
                <a:t> a</a:t>
              </a:r>
            </a:p>
            <a:p>
              <a:pPr algn="ctr"/>
              <a:r>
                <a:rPr lang="en-US" sz="900" dirty="0" err="1" smtClean="0"/>
                <a:t>Cyt</a:t>
              </a:r>
              <a:r>
                <a:rPr lang="en-US" sz="900" dirty="0" smtClean="0"/>
                <a:t> a3</a:t>
              </a:r>
              <a:endParaRPr lang="en-US" sz="900" dirty="0"/>
            </a:p>
          </p:txBody>
        </p:sp>
        <p:cxnSp>
          <p:nvCxnSpPr>
            <p:cNvPr id="111" name="Curved Connector 110"/>
            <p:cNvCxnSpPr/>
            <p:nvPr/>
          </p:nvCxnSpPr>
          <p:spPr>
            <a:xfrm flipH="1">
              <a:off x="3505200" y="838200"/>
              <a:ext cx="10160" cy="527204"/>
            </a:xfrm>
            <a:prstGeom prst="curvedConnector3">
              <a:avLst>
                <a:gd name="adj1" fmla="val -2250000"/>
              </a:avLst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3189202" y="3429000"/>
              <a:ext cx="4555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½</a:t>
              </a:r>
              <a:r>
                <a:rPr lang="en-US" sz="900" dirty="0" smtClean="0"/>
                <a:t> </a:t>
              </a:r>
              <a:r>
                <a:rPr lang="en-US" sz="1100" dirty="0" smtClean="0"/>
                <a:t>O</a:t>
              </a:r>
              <a:r>
                <a:rPr lang="en-US" sz="900" dirty="0" smtClean="0"/>
                <a:t>2</a:t>
              </a:r>
              <a:endParaRPr lang="en-US" sz="9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189202" y="3956204"/>
              <a:ext cx="4235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H</a:t>
              </a:r>
              <a:r>
                <a:rPr lang="en-US" sz="900" dirty="0" smtClean="0"/>
                <a:t>2</a:t>
              </a:r>
              <a:r>
                <a:rPr lang="en-US" sz="1100" dirty="0" smtClean="0"/>
                <a:t>O</a:t>
              </a:r>
              <a:endParaRPr lang="en-US" sz="900" dirty="0"/>
            </a:p>
          </p:txBody>
        </p:sp>
        <p:cxnSp>
          <p:nvCxnSpPr>
            <p:cNvPr id="114" name="Curved Connector 113"/>
            <p:cNvCxnSpPr/>
            <p:nvPr/>
          </p:nvCxnSpPr>
          <p:spPr>
            <a:xfrm flipH="1">
              <a:off x="3570202" y="3515360"/>
              <a:ext cx="10160" cy="527204"/>
            </a:xfrm>
            <a:prstGeom prst="curvedConnector3">
              <a:avLst>
                <a:gd name="adj1" fmla="val -2250000"/>
              </a:avLst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/>
            <p:cNvGrpSpPr/>
            <p:nvPr/>
          </p:nvGrpSpPr>
          <p:grpSpPr>
            <a:xfrm>
              <a:off x="3886200" y="4109720"/>
              <a:ext cx="372837" cy="76200"/>
              <a:chOff x="2339882" y="645160"/>
              <a:chExt cx="372837" cy="76200"/>
            </a:xfrm>
          </p:grpSpPr>
          <p:sp>
            <p:nvSpPr>
              <p:cNvPr id="199" name="Oval 198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0" name="Straight Connector 199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3886200" y="4229100"/>
              <a:ext cx="372837" cy="76200"/>
              <a:chOff x="2339882" y="645160"/>
              <a:chExt cx="372837" cy="76200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7" name="Straight Connector 196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116"/>
            <p:cNvGrpSpPr/>
            <p:nvPr/>
          </p:nvGrpSpPr>
          <p:grpSpPr>
            <a:xfrm>
              <a:off x="3892281" y="4343400"/>
              <a:ext cx="372837" cy="76200"/>
              <a:chOff x="2339882" y="645160"/>
              <a:chExt cx="372837" cy="76200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4" name="Straight Connector 193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/>
            <p:nvPr/>
          </p:nvGrpSpPr>
          <p:grpSpPr>
            <a:xfrm flipH="1">
              <a:off x="4509958" y="4124960"/>
              <a:ext cx="372837" cy="76200"/>
              <a:chOff x="2339882" y="645160"/>
              <a:chExt cx="372837" cy="76200"/>
            </a:xfrm>
          </p:grpSpPr>
          <p:sp>
            <p:nvSpPr>
              <p:cNvPr id="190" name="Oval 189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1" name="Straight Connector 190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/>
            <p:cNvGrpSpPr/>
            <p:nvPr/>
          </p:nvGrpSpPr>
          <p:grpSpPr>
            <a:xfrm flipH="1">
              <a:off x="4509958" y="4343400"/>
              <a:ext cx="372837" cy="76200"/>
              <a:chOff x="2339882" y="645160"/>
              <a:chExt cx="372837" cy="76200"/>
            </a:xfrm>
          </p:grpSpPr>
          <p:sp>
            <p:nvSpPr>
              <p:cNvPr id="187" name="Oval 186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8" name="Straight Connector 187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/>
            <p:cNvGrpSpPr/>
            <p:nvPr/>
          </p:nvGrpSpPr>
          <p:grpSpPr>
            <a:xfrm flipH="1">
              <a:off x="4471317" y="4259580"/>
              <a:ext cx="372837" cy="76200"/>
              <a:chOff x="2339882" y="645160"/>
              <a:chExt cx="372837" cy="76200"/>
            </a:xfrm>
          </p:grpSpPr>
          <p:sp>
            <p:nvSpPr>
              <p:cNvPr id="184" name="Oval 183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5" name="Straight Connector 184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>
              <a:off x="3886200" y="4490720"/>
              <a:ext cx="372837" cy="76200"/>
              <a:chOff x="2339882" y="645160"/>
              <a:chExt cx="372837" cy="76200"/>
            </a:xfrm>
          </p:grpSpPr>
          <p:sp>
            <p:nvSpPr>
              <p:cNvPr id="181" name="Oval 180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2" name="Straight Connector 181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/>
            <p:cNvGrpSpPr/>
            <p:nvPr/>
          </p:nvGrpSpPr>
          <p:grpSpPr>
            <a:xfrm>
              <a:off x="3886200" y="4610100"/>
              <a:ext cx="372837" cy="76200"/>
              <a:chOff x="2339882" y="645160"/>
              <a:chExt cx="372837" cy="76200"/>
            </a:xfrm>
          </p:grpSpPr>
          <p:sp>
            <p:nvSpPr>
              <p:cNvPr id="178" name="Oval 177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9" name="Straight Connector 178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/>
            <p:cNvGrpSpPr/>
            <p:nvPr/>
          </p:nvGrpSpPr>
          <p:grpSpPr>
            <a:xfrm>
              <a:off x="3892281" y="4724400"/>
              <a:ext cx="372837" cy="76200"/>
              <a:chOff x="2339882" y="645160"/>
              <a:chExt cx="372837" cy="76200"/>
            </a:xfrm>
          </p:grpSpPr>
          <p:sp>
            <p:nvSpPr>
              <p:cNvPr id="175" name="Oval 174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6" name="Straight Connector 175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/>
            <p:cNvGrpSpPr/>
            <p:nvPr/>
          </p:nvGrpSpPr>
          <p:grpSpPr>
            <a:xfrm flipH="1">
              <a:off x="4509958" y="4505960"/>
              <a:ext cx="372837" cy="76200"/>
              <a:chOff x="2339882" y="645160"/>
              <a:chExt cx="372837" cy="76200"/>
            </a:xfrm>
          </p:grpSpPr>
          <p:sp>
            <p:nvSpPr>
              <p:cNvPr id="172" name="Oval 171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3" name="Straight Connector 172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124"/>
            <p:cNvGrpSpPr/>
            <p:nvPr/>
          </p:nvGrpSpPr>
          <p:grpSpPr>
            <a:xfrm flipH="1">
              <a:off x="4509958" y="4724400"/>
              <a:ext cx="372837" cy="76200"/>
              <a:chOff x="2339882" y="645160"/>
              <a:chExt cx="372837" cy="76200"/>
            </a:xfrm>
          </p:grpSpPr>
          <p:sp>
            <p:nvSpPr>
              <p:cNvPr id="169" name="Oval 168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0" name="Straight Connector 169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25"/>
            <p:cNvGrpSpPr/>
            <p:nvPr/>
          </p:nvGrpSpPr>
          <p:grpSpPr>
            <a:xfrm flipH="1">
              <a:off x="4471317" y="4640580"/>
              <a:ext cx="372837" cy="76200"/>
              <a:chOff x="2339882" y="645160"/>
              <a:chExt cx="372837" cy="76200"/>
            </a:xfrm>
          </p:grpSpPr>
          <p:sp>
            <p:nvSpPr>
              <p:cNvPr id="166" name="Oval 165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7" name="Straight Connector 166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Rounded Rectangle 126"/>
            <p:cNvSpPr/>
            <p:nvPr/>
          </p:nvSpPr>
          <p:spPr>
            <a:xfrm>
              <a:off x="3810000" y="4343400"/>
              <a:ext cx="1123140" cy="39878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Complex V</a:t>
              </a:r>
            </a:p>
          </p:txBody>
        </p:sp>
        <p:sp>
          <p:nvSpPr>
            <p:cNvPr id="128" name="Oval 127"/>
            <p:cNvSpPr/>
            <p:nvPr/>
          </p:nvSpPr>
          <p:spPr>
            <a:xfrm>
              <a:off x="3292291" y="4267200"/>
              <a:ext cx="569515" cy="61907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299042" y="4347150"/>
              <a:ext cx="59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ATP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synthase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3886200" y="4800600"/>
              <a:ext cx="372837" cy="76200"/>
              <a:chOff x="2339882" y="645160"/>
              <a:chExt cx="372837" cy="76200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4" name="Straight Connector 163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/>
            <p:cNvGrpSpPr/>
            <p:nvPr/>
          </p:nvGrpSpPr>
          <p:grpSpPr>
            <a:xfrm>
              <a:off x="3886200" y="4919980"/>
              <a:ext cx="372837" cy="76200"/>
              <a:chOff x="2339882" y="645160"/>
              <a:chExt cx="372837" cy="76200"/>
            </a:xfrm>
          </p:grpSpPr>
          <p:sp>
            <p:nvSpPr>
              <p:cNvPr id="160" name="Oval 159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1" name="Straight Connector 160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/>
            <p:cNvGrpSpPr/>
            <p:nvPr/>
          </p:nvGrpSpPr>
          <p:grpSpPr>
            <a:xfrm>
              <a:off x="3892281" y="5034280"/>
              <a:ext cx="372837" cy="76200"/>
              <a:chOff x="2339882" y="645160"/>
              <a:chExt cx="372837" cy="76200"/>
            </a:xfrm>
          </p:grpSpPr>
          <p:sp>
            <p:nvSpPr>
              <p:cNvPr id="157" name="Oval 156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8" name="Straight Connector 157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 flipH="1">
              <a:off x="4509958" y="4815840"/>
              <a:ext cx="372837" cy="76200"/>
              <a:chOff x="2339882" y="645160"/>
              <a:chExt cx="372837" cy="76200"/>
            </a:xfrm>
          </p:grpSpPr>
          <p:sp>
            <p:nvSpPr>
              <p:cNvPr id="154" name="Oval 153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5" name="Straight Connector 154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 flipH="1">
              <a:off x="4509958" y="5034280"/>
              <a:ext cx="372837" cy="76200"/>
              <a:chOff x="2339882" y="645160"/>
              <a:chExt cx="372837" cy="76200"/>
            </a:xfrm>
          </p:grpSpPr>
          <p:sp>
            <p:nvSpPr>
              <p:cNvPr id="151" name="Oval 150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2" name="Straight Connector 151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34"/>
            <p:cNvGrpSpPr/>
            <p:nvPr/>
          </p:nvGrpSpPr>
          <p:grpSpPr>
            <a:xfrm flipH="1">
              <a:off x="4503963" y="4950460"/>
              <a:ext cx="372837" cy="76200"/>
              <a:chOff x="2339882" y="645160"/>
              <a:chExt cx="372837" cy="76200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2339882" y="645160"/>
                <a:ext cx="45719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9" name="Straight Connector 148"/>
              <p:cNvCxnSpPr/>
              <p:nvPr/>
            </p:nvCxnSpPr>
            <p:spPr>
              <a:xfrm>
                <a:off x="2385601" y="72136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2362741" y="668020"/>
                <a:ext cx="32711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TextBox 135"/>
            <p:cNvSpPr txBox="1"/>
            <p:nvPr/>
          </p:nvSpPr>
          <p:spPr>
            <a:xfrm>
              <a:off x="2099102" y="4233446"/>
              <a:ext cx="415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H+</a:t>
              </a:r>
              <a:endParaRPr lang="en-US" sz="16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459407" y="4385846"/>
              <a:ext cx="415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H+</a:t>
              </a:r>
              <a:endParaRPr lang="en-US" sz="16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604302" y="4233446"/>
              <a:ext cx="415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H+</a:t>
              </a:r>
              <a:endParaRPr lang="en-US" sz="16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638800" y="4538246"/>
              <a:ext cx="415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H+</a:t>
              </a:r>
              <a:endParaRPr lang="en-US" sz="16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022902" y="4419600"/>
              <a:ext cx="415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H+</a:t>
              </a:r>
              <a:endParaRPr lang="en-US" sz="16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251502" y="4572000"/>
              <a:ext cx="415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H+</a:t>
              </a:r>
              <a:endParaRPr lang="en-US" sz="1600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438400" y="4164186"/>
              <a:ext cx="6639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ADP + Pi</a:t>
              </a:r>
              <a:endParaRPr lang="en-US" sz="110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667000" y="4691390"/>
              <a:ext cx="4074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ATP</a:t>
              </a:r>
              <a:endParaRPr lang="en-US" sz="900" dirty="0"/>
            </a:p>
          </p:txBody>
        </p:sp>
        <p:cxnSp>
          <p:nvCxnSpPr>
            <p:cNvPr id="144" name="Curved Connector 143"/>
            <p:cNvCxnSpPr/>
            <p:nvPr/>
          </p:nvCxnSpPr>
          <p:spPr>
            <a:xfrm flipH="1">
              <a:off x="3048000" y="4250546"/>
              <a:ext cx="10160" cy="527204"/>
            </a:xfrm>
            <a:prstGeom prst="curvedConnector3">
              <a:avLst>
                <a:gd name="adj1" fmla="val -2250000"/>
              </a:avLst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2819400" y="228600"/>
              <a:ext cx="6848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 smtClean="0"/>
                <a:t>Inside</a:t>
              </a:r>
            </a:p>
            <a:p>
              <a:pPr algn="ctr"/>
              <a:r>
                <a:rPr lang="en-US" sz="1200" i="1" dirty="0" smtClean="0"/>
                <a:t>(matrix)</a:t>
              </a:r>
              <a:endParaRPr lang="en-US" sz="1200" i="1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158437" y="228600"/>
              <a:ext cx="16344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 smtClean="0"/>
                <a:t>Outside</a:t>
              </a:r>
            </a:p>
            <a:p>
              <a:pPr algn="ctr"/>
              <a:r>
                <a:rPr lang="en-US" sz="1200" i="1" dirty="0" smtClean="0"/>
                <a:t>(intermembrane space)</a:t>
              </a:r>
              <a:endParaRPr lang="en-US" sz="1200" i="1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962400" y="228600"/>
              <a:ext cx="86434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 smtClean="0"/>
                <a:t>Inner</a:t>
              </a:r>
            </a:p>
            <a:p>
              <a:pPr algn="ctr"/>
              <a:r>
                <a:rPr lang="en-US" sz="1200" i="1" dirty="0" smtClean="0"/>
                <a:t>membrane</a:t>
              </a:r>
              <a:endParaRPr lang="en-US" sz="1200" i="1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48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0279" y="320531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>
                <a:solidFill>
                  <a:srgbClr val="13180A"/>
                </a:solidFill>
              </a:rPr>
              <a:t>Part </a:t>
            </a:r>
            <a:r>
              <a:rPr lang="en-US" sz="4400" dirty="0" smtClean="0">
                <a:solidFill>
                  <a:srgbClr val="13180A"/>
                </a:solidFill>
              </a:rPr>
              <a:t>IV:</a:t>
            </a:r>
            <a:endParaRPr lang="en-US" sz="4400" dirty="0">
              <a:solidFill>
                <a:srgbClr val="13180A"/>
              </a:solidFill>
            </a:endParaRPr>
          </a:p>
          <a:p>
            <a:r>
              <a:rPr lang="en-US" sz="3200" i="1" dirty="0" smtClean="0">
                <a:solidFill>
                  <a:srgbClr val="13180A"/>
                </a:solidFill>
              </a:rPr>
              <a:t>Putting It Together</a:t>
            </a:r>
            <a:endParaRPr lang="en-US" sz="3200" i="1" dirty="0">
              <a:solidFill>
                <a:srgbClr val="1318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19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009264"/>
            <a:ext cx="4065380" cy="2915026"/>
            <a:chOff x="838200" y="1371600"/>
            <a:chExt cx="4495800" cy="3414872"/>
          </a:xfrm>
        </p:grpSpPr>
        <p:pic>
          <p:nvPicPr>
            <p:cNvPr id="9" name="Picture 8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10"/>
            <a:stretch/>
          </p:blipFill>
          <p:spPr bwMode="auto">
            <a:xfrm>
              <a:off x="838200" y="1371601"/>
              <a:ext cx="4495800" cy="3414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175" y="1514475"/>
              <a:ext cx="309562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581400" y="1371600"/>
              <a:ext cx="2286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90800" y="1371600"/>
              <a:ext cx="2286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38400" y="1514475"/>
              <a:ext cx="2667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49724" y="1236627"/>
            <a:ext cx="5387902" cy="459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0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54" y="533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Is there some intermediate in some sort of biochemical pathway that forms ATP?</a:t>
            </a:r>
            <a:br>
              <a:rPr lang="en-US" dirty="0"/>
            </a:br>
            <a:endParaRPr lang="en-US" dirty="0"/>
          </a:p>
        </p:txBody>
      </p:sp>
      <p:pic>
        <p:nvPicPr>
          <p:cNvPr id="1028" name="Picture 4" descr="http://images.all-free-download.com/images/graphicthumb/test_tube_clip_art_23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3345158"/>
            <a:ext cx="476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r.photos3.fotosearch.com/bthumb/CSP/CSP534/k53459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99062"/>
            <a:ext cx="293215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1529806"/>
            <a:ext cx="5388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Scientific approach at the time:</a:t>
            </a:r>
            <a:endParaRPr lang="en-US" sz="3200" dirty="0"/>
          </a:p>
        </p:txBody>
      </p:sp>
      <p:pic>
        <p:nvPicPr>
          <p:cNvPr id="10" name="Picture 4" descr="http://images.all-free-download.com/images/graphicthumb/test_tube_clip_art_23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335" y="3363893"/>
            <a:ext cx="476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20534" y="2962275"/>
            <a:ext cx="1465466" cy="2981325"/>
            <a:chOff x="363334" y="2962275"/>
            <a:chExt cx="1465466" cy="2981325"/>
          </a:xfrm>
        </p:grpSpPr>
        <p:pic>
          <p:nvPicPr>
            <p:cNvPr id="1026" name="Picture 2" descr="http://allthingsclipart.com/blender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68" y="2962275"/>
              <a:ext cx="1438275" cy="2457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63334" y="5574268"/>
              <a:ext cx="1465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Grind up cells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17549" y="5554215"/>
            <a:ext cx="1359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Purify component parts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41749" y="5554215"/>
            <a:ext cx="1359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Put parts together for each step of a pathway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1961:  Peter Mitchell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Presented a different mechanism for ATP synthesis via electron transport chains</a:t>
            </a:r>
          </a:p>
          <a:p>
            <a:r>
              <a:rPr lang="en-US" dirty="0" smtClean="0"/>
              <a:t>It took almost two decades for scientists to accept his model</a:t>
            </a:r>
          </a:p>
          <a:p>
            <a:r>
              <a:rPr lang="en-US" dirty="0" smtClean="0"/>
              <a:t>Three fundamental questions that needed to be addressed to understand Mitchell’s model</a:t>
            </a:r>
          </a:p>
          <a:p>
            <a:pPr lvl="1"/>
            <a:r>
              <a:rPr lang="en-US" i="1" dirty="0" smtClean="0"/>
              <a:t>What are electron transport chains?</a:t>
            </a:r>
          </a:p>
          <a:p>
            <a:pPr lvl="1"/>
            <a:r>
              <a:rPr lang="en-US" i="1" dirty="0" smtClean="0"/>
              <a:t>What do they do?</a:t>
            </a:r>
          </a:p>
          <a:p>
            <a:pPr lvl="1"/>
            <a:r>
              <a:rPr lang="en-US" i="1" dirty="0" smtClean="0"/>
              <a:t>How do they do it?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6171" y="1382905"/>
            <a:ext cx="2732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13180A"/>
                </a:solidFill>
              </a:rPr>
              <a:t>Part I</a:t>
            </a:r>
            <a:endParaRPr lang="en-US" sz="4000" dirty="0">
              <a:solidFill>
                <a:srgbClr val="13180A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166">
            <a:off x="5886763" y="807140"/>
            <a:ext cx="2627525" cy="493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086">
            <a:off x="5380124" y="904507"/>
            <a:ext cx="2575226" cy="493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 rot="21086911">
            <a:off x="4176051" y="952453"/>
            <a:ext cx="3231845" cy="5083922"/>
            <a:chOff x="3962139" y="1037179"/>
            <a:chExt cx="2669623" cy="3704532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315" y="1043315"/>
              <a:ext cx="2651447" cy="36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139" y="1037179"/>
              <a:ext cx="2669623" cy="117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-11" y="2626499"/>
            <a:ext cx="5431971" cy="243627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sz="4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they?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(What are electron transport chains?)</a:t>
            </a:r>
            <a:endParaRPr lang="en-US" sz="2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28600"/>
            <a:ext cx="747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0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01"/>
    </mc:Choice>
    <mc:Fallback xmlns="">
      <p:transition spd="slow" advTm="1710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905000"/>
            <a:ext cx="7505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Which image is an example of spatial positioning? 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2015" y="2286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Mitchell’s hypothesis depended on spatial positioning</a:t>
            </a:r>
            <a:endParaRPr lang="en-US" dirty="0"/>
          </a:p>
        </p:txBody>
      </p:sp>
      <p:pic>
        <p:nvPicPr>
          <p:cNvPr id="7" name="Picture 6" descr="IMG_4486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t="3135" r="24607" b="18210"/>
          <a:stretch/>
        </p:blipFill>
        <p:spPr>
          <a:xfrm>
            <a:off x="838675" y="3470608"/>
            <a:ext cx="3638476" cy="2346658"/>
          </a:xfrm>
          <a:prstGeom prst="rect">
            <a:avLst/>
          </a:prstGeom>
        </p:spPr>
      </p:pic>
      <p:pic>
        <p:nvPicPr>
          <p:cNvPr id="8" name="Picture 7" descr="IMG_truck2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9" t="1735" r="20529" b="6283"/>
          <a:stretch/>
        </p:blipFill>
        <p:spPr>
          <a:xfrm>
            <a:off x="5104088" y="3429000"/>
            <a:ext cx="3717527" cy="23882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10" y="1219200"/>
            <a:ext cx="3876675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12910" y="272534"/>
            <a:ext cx="6668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does Mitchell’s drawing in Figure 1 represent?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105400" y="1107086"/>
            <a:ext cx="3581400" cy="313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05400" y="1107086"/>
            <a:ext cx="373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charge outside the membrane?</a:t>
            </a:r>
          </a:p>
          <a:p>
            <a:endParaRPr lang="en-US" dirty="0"/>
          </a:p>
          <a:p>
            <a:r>
              <a:rPr lang="en-US" dirty="0" smtClean="0"/>
              <a:t>What is the charge inside the membrane?</a:t>
            </a:r>
          </a:p>
          <a:p>
            <a:endParaRPr lang="en-US" dirty="0"/>
          </a:p>
          <a:p>
            <a:r>
              <a:rPr lang="en-US" dirty="0" smtClean="0"/>
              <a:t>Which side of the membrane has a lower pH?</a:t>
            </a:r>
          </a:p>
          <a:p>
            <a:endParaRPr lang="en-US" dirty="0"/>
          </a:p>
          <a:p>
            <a:r>
              <a:rPr lang="en-US" dirty="0" smtClean="0"/>
              <a:t>Which side of the membrane is more acidic?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B1D-F609-4544-9602-431AA86EA3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42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1821</Words>
  <Application>Microsoft Office PowerPoint</Application>
  <PresentationFormat>On-screen Show (4:3)</PresentationFormat>
  <Paragraphs>599</Paragraphs>
  <Slides>49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How to Make ATP:  Three Classic Experiments  in Biology</vt:lpstr>
      <vt:lpstr>Energy transformations define life</vt:lpstr>
      <vt:lpstr>Historical background</vt:lpstr>
      <vt:lpstr>In the 1950s, a metabolic puzzle: Why is so much ATP produced by cells in the presence but not absence of oxygen?</vt:lpstr>
      <vt:lpstr>Is there some intermediate in some sort of biochemical pathway that forms ATP? </vt:lpstr>
      <vt:lpstr>1961:  Peter Mitchell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Benedictine University</dc:creator>
  <cp:lastModifiedBy>Ky</cp:lastModifiedBy>
  <cp:revision>87</cp:revision>
  <cp:lastPrinted>2017-12-20T21:44:30Z</cp:lastPrinted>
  <dcterms:created xsi:type="dcterms:W3CDTF">2015-06-23T14:59:07Z</dcterms:created>
  <dcterms:modified xsi:type="dcterms:W3CDTF">2018-01-05T01:32:50Z</dcterms:modified>
</cp:coreProperties>
</file>