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2"/>
  </p:notesMasterIdLst>
  <p:sldIdLst>
    <p:sldId id="264" r:id="rId2"/>
    <p:sldId id="260" r:id="rId3"/>
    <p:sldId id="265" r:id="rId4"/>
    <p:sldId id="257" r:id="rId5"/>
    <p:sldId id="259" r:id="rId6"/>
    <p:sldId id="267" r:id="rId7"/>
    <p:sldId id="266" r:id="rId8"/>
    <p:sldId id="258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026"/>
    <a:srgbClr val="89B73F"/>
    <a:srgbClr val="8AE9EE"/>
    <a:srgbClr val="F78192"/>
    <a:srgbClr val="12EE1C"/>
    <a:srgbClr val="990099"/>
    <a:srgbClr val="E69382"/>
    <a:srgbClr val="C46CB7"/>
    <a:srgbClr val="D3F949"/>
    <a:srgbClr val="B7D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708" autoAdjust="0"/>
  </p:normalViewPr>
  <p:slideViewPr>
    <p:cSldViewPr snapToGrid="0">
      <p:cViewPr varScale="1">
        <p:scale>
          <a:sx n="75" d="100"/>
          <a:sy n="75" d="100"/>
        </p:scale>
        <p:origin x="-97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10D98-0956-4085-9297-09ECB0192BDA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C58AB-EC2B-4816-BC92-FDDA180B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4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Credit: </a:t>
            </a:r>
            <a:r>
              <a:rPr lang="en-US" dirty="0" smtClean="0"/>
              <a:t>Licensed image ©Dmitry </a:t>
            </a:r>
            <a:r>
              <a:rPr lang="en-US" dirty="0" err="1" smtClean="0"/>
              <a:t>Knorre</a:t>
            </a:r>
            <a:r>
              <a:rPr lang="en-US" dirty="0" smtClean="0"/>
              <a:t> | Dreamstime.com</a:t>
            </a:r>
            <a:r>
              <a:rPr lang="en-US" smtClean="0"/>
              <a:t>, </a:t>
            </a:r>
            <a:r>
              <a:rPr lang="en-US" smtClean="0"/>
              <a:t>ID27827210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58AB-EC2B-4816-BC92-FDDA180B69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0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5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3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6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7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2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9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2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9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21CE-DF5B-47C3-890E-7AB2251C814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85BFF-0074-4443-97A8-862C2DF1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0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284" y="1247152"/>
            <a:ext cx="5279136" cy="5279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856" y="1612538"/>
            <a:ext cx="103632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Death Becomes Us: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Apoptosis and </a:t>
            </a:r>
            <a:r>
              <a:rPr lang="en-US" dirty="0" smtClean="0">
                <a:solidFill>
                  <a:schemeClr val="bg1"/>
                </a:solidFill>
              </a:rPr>
              <a:t>Carcinogenesis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454" y="4428366"/>
            <a:ext cx="3099250" cy="1438359"/>
          </a:xfrm>
        </p:spPr>
        <p:txBody>
          <a:bodyPr>
            <a:no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b</a:t>
            </a:r>
            <a:r>
              <a:rPr lang="en-US" sz="16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y </a:t>
            </a:r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Michele M. Cox</a:t>
            </a:r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Department of Biology</a:t>
            </a:r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University of the Virgin Islands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20856" y="367819"/>
            <a:ext cx="471182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Arial"/>
              </a:rPr>
              <a:t>NATIONAL CENTER FOR CASE STUDY TEACHING IN SCIENCE</a:t>
            </a:r>
            <a:endParaRPr lang="en-US" altLang="en-US" sz="1400" b="1" kern="0" dirty="0">
              <a:solidFill>
                <a:srgbClr val="FF0000"/>
              </a:solidFill>
              <a:latin typeface="Palatino Linotype" pitchFamily="18" charset="0"/>
              <a:cs typeface="Calibri" pitchFamily="34" charset="0"/>
              <a:sym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4856" y="788583"/>
            <a:ext cx="59436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 kern="0" dirty="0">
                <a:solidFill>
                  <a:schemeClr val="bg1"/>
                </a:solidFill>
                <a:latin typeface="Calibri" pitchFamily="34" charset="0"/>
                <a:cs typeface="Arial"/>
                <a:sym typeface="Arial"/>
              </a:rPr>
              <a:t>A Presentation to Accompany the Case Study:</a:t>
            </a:r>
          </a:p>
        </p:txBody>
      </p:sp>
    </p:spTree>
    <p:extLst>
      <p:ext uri="{BB962C8B-B14F-4D97-AF65-F5344CB8AC3E}">
        <p14:creationId xmlns:p14="http://schemas.microsoft.com/office/powerpoint/2010/main" val="86040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Down Arrow Callout 90"/>
          <p:cNvSpPr/>
          <p:nvPr/>
        </p:nvSpPr>
        <p:spPr>
          <a:xfrm>
            <a:off x="2455512" y="221715"/>
            <a:ext cx="974746" cy="682512"/>
          </a:xfrm>
          <a:prstGeom prst="downArrowCallout">
            <a:avLst/>
          </a:prstGeom>
          <a:solidFill>
            <a:srgbClr val="E6938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2508979" y="230678"/>
            <a:ext cx="10552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APOPTOTIC </a:t>
            </a:r>
          </a:p>
          <a:p>
            <a:r>
              <a:rPr lang="en-US" sz="1050" b="1" dirty="0" smtClean="0"/>
              <a:t>STIMULUS</a:t>
            </a:r>
            <a:endParaRPr lang="en-US" sz="1050" b="1" dirty="0"/>
          </a:p>
        </p:txBody>
      </p:sp>
      <p:sp>
        <p:nvSpPr>
          <p:cNvPr id="3" name="Flowchart: Terminator 2"/>
          <p:cNvSpPr/>
          <p:nvPr/>
        </p:nvSpPr>
        <p:spPr>
          <a:xfrm>
            <a:off x="3124199" y="1783555"/>
            <a:ext cx="5819775" cy="2700337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unched Tape 8"/>
          <p:cNvSpPr/>
          <p:nvPr/>
        </p:nvSpPr>
        <p:spPr>
          <a:xfrm rot="300000">
            <a:off x="3736582" y="2270849"/>
            <a:ext cx="1028700" cy="141922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unched Tape 9"/>
          <p:cNvSpPr/>
          <p:nvPr/>
        </p:nvSpPr>
        <p:spPr>
          <a:xfrm rot="11040000">
            <a:off x="4754976" y="2310626"/>
            <a:ext cx="1028700" cy="141922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unched Tape 10"/>
          <p:cNvSpPr/>
          <p:nvPr/>
        </p:nvSpPr>
        <p:spPr>
          <a:xfrm rot="10980000">
            <a:off x="5790497" y="2310626"/>
            <a:ext cx="1028700" cy="141922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unched Tape 11"/>
          <p:cNvSpPr/>
          <p:nvPr/>
        </p:nvSpPr>
        <p:spPr>
          <a:xfrm rot="240000">
            <a:off x="6826020" y="2348004"/>
            <a:ext cx="1028700" cy="141922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5505450" y="4329487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n 13"/>
          <p:cNvSpPr/>
          <p:nvPr/>
        </p:nvSpPr>
        <p:spPr>
          <a:xfrm>
            <a:off x="4970989" y="4329487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5254300" y="1612934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4970989" y="1612105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>
            <a:off x="4641959" y="1612105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4327132" y="1612105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7213478" y="1609347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>
            <a:off x="7160140" y="1609347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>
            <a:off x="7068702" y="1612105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n 21"/>
          <p:cNvSpPr/>
          <p:nvPr/>
        </p:nvSpPr>
        <p:spPr>
          <a:xfrm>
            <a:off x="7015364" y="1612105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3352800" y="2514600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3505200" y="2667000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3324267" y="3245645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4095896" y="3865160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5521524" y="3703235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6292011" y="4101578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7023216" y="3926118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4772784" y="3890919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7621530" y="2056379"/>
            <a:ext cx="104775" cy="161925"/>
          </a:xfrm>
          <a:prstGeom prst="triangle">
            <a:avLst/>
          </a:prstGeom>
          <a:solidFill>
            <a:srgbClr val="C46C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5134270" y="2188175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4067175" y="2151928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6319119" y="1934259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8053721" y="3618060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8518799" y="3069429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8467725" y="2692378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>
            <a:off x="6987484" y="2151927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9" name="Flowchart: Connector 38"/>
          <p:cNvSpPr/>
          <p:nvPr/>
        </p:nvSpPr>
        <p:spPr>
          <a:xfrm>
            <a:off x="5548143" y="2008389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0" name="Flowchart: Connector 39"/>
          <p:cNvSpPr/>
          <p:nvPr/>
        </p:nvSpPr>
        <p:spPr>
          <a:xfrm>
            <a:off x="3670165" y="2054434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1" name="Flowchart: Connector 40"/>
          <p:cNvSpPr/>
          <p:nvPr/>
        </p:nvSpPr>
        <p:spPr>
          <a:xfrm>
            <a:off x="3280605" y="2919020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2" name="Flowchart: Connector 41"/>
          <p:cNvSpPr/>
          <p:nvPr/>
        </p:nvSpPr>
        <p:spPr>
          <a:xfrm>
            <a:off x="3557587" y="3838141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3" name="Flowchart: Connector 42"/>
          <p:cNvSpPr/>
          <p:nvPr/>
        </p:nvSpPr>
        <p:spPr>
          <a:xfrm>
            <a:off x="4348633" y="3632915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4" name="Flowchart: Connector 43"/>
          <p:cNvSpPr/>
          <p:nvPr/>
        </p:nvSpPr>
        <p:spPr>
          <a:xfrm>
            <a:off x="4487211" y="4177737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5" name="Flowchart: Connector 44"/>
          <p:cNvSpPr/>
          <p:nvPr/>
        </p:nvSpPr>
        <p:spPr>
          <a:xfrm>
            <a:off x="5767039" y="4063171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6" name="Flowchart: Connector 45"/>
          <p:cNvSpPr/>
          <p:nvPr/>
        </p:nvSpPr>
        <p:spPr>
          <a:xfrm>
            <a:off x="6401833" y="3757808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7" name="Flowchart: Connector 46"/>
          <p:cNvSpPr/>
          <p:nvPr/>
        </p:nvSpPr>
        <p:spPr>
          <a:xfrm>
            <a:off x="8024062" y="3954193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8" name="Flowchart: Connector 47"/>
          <p:cNvSpPr/>
          <p:nvPr/>
        </p:nvSpPr>
        <p:spPr>
          <a:xfrm>
            <a:off x="8172118" y="2818279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9" name="Flowchart: Connector 48"/>
          <p:cNvSpPr/>
          <p:nvPr/>
        </p:nvSpPr>
        <p:spPr>
          <a:xfrm>
            <a:off x="8093351" y="2044576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0" name="Chord 49"/>
          <p:cNvSpPr/>
          <p:nvPr/>
        </p:nvSpPr>
        <p:spPr>
          <a:xfrm>
            <a:off x="6785309" y="4128288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hord 50"/>
          <p:cNvSpPr/>
          <p:nvPr/>
        </p:nvSpPr>
        <p:spPr>
          <a:xfrm>
            <a:off x="6601046" y="1934259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hord 51"/>
          <p:cNvSpPr/>
          <p:nvPr/>
        </p:nvSpPr>
        <p:spPr>
          <a:xfrm>
            <a:off x="5980732" y="2115740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hord 52"/>
          <p:cNvSpPr/>
          <p:nvPr/>
        </p:nvSpPr>
        <p:spPr>
          <a:xfrm>
            <a:off x="4477418" y="2078637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hord 53"/>
          <p:cNvSpPr/>
          <p:nvPr/>
        </p:nvSpPr>
        <p:spPr>
          <a:xfrm>
            <a:off x="3334267" y="3523377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hord 54"/>
          <p:cNvSpPr/>
          <p:nvPr/>
        </p:nvSpPr>
        <p:spPr>
          <a:xfrm>
            <a:off x="3820435" y="4153965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hord 55"/>
          <p:cNvSpPr/>
          <p:nvPr/>
        </p:nvSpPr>
        <p:spPr>
          <a:xfrm>
            <a:off x="5295900" y="4128288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hord 56"/>
          <p:cNvSpPr/>
          <p:nvPr/>
        </p:nvSpPr>
        <p:spPr>
          <a:xfrm>
            <a:off x="7506021" y="3883533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hord 57"/>
          <p:cNvSpPr/>
          <p:nvPr/>
        </p:nvSpPr>
        <p:spPr>
          <a:xfrm>
            <a:off x="8158496" y="3248485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hord 58"/>
          <p:cNvSpPr/>
          <p:nvPr/>
        </p:nvSpPr>
        <p:spPr>
          <a:xfrm>
            <a:off x="8158496" y="2481732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595626" y="1666101"/>
            <a:ext cx="118214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Chord 62"/>
          <p:cNvSpPr/>
          <p:nvPr/>
        </p:nvSpPr>
        <p:spPr>
          <a:xfrm>
            <a:off x="7844171" y="1321163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hord 63"/>
          <p:cNvSpPr/>
          <p:nvPr/>
        </p:nvSpPr>
        <p:spPr>
          <a:xfrm>
            <a:off x="6951998" y="930545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7314660" y="1040082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>
            <a:off x="7572548" y="1145308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lowchart: Connector 66"/>
          <p:cNvSpPr/>
          <p:nvPr/>
        </p:nvSpPr>
        <p:spPr>
          <a:xfrm>
            <a:off x="7565305" y="772808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8" name="Flowchart: Connector 67"/>
          <p:cNvSpPr/>
          <p:nvPr/>
        </p:nvSpPr>
        <p:spPr>
          <a:xfrm>
            <a:off x="7472218" y="1495401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9" name="TextBox 68"/>
          <p:cNvSpPr txBox="1"/>
          <p:nvPr/>
        </p:nvSpPr>
        <p:spPr>
          <a:xfrm>
            <a:off x="2197329" y="1291224"/>
            <a:ext cx="13925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Activated BH3-only</a:t>
            </a:r>
          </a:p>
          <a:p>
            <a:r>
              <a:rPr lang="en-US" sz="1050" dirty="0" smtClean="0"/>
              <a:t>protein</a:t>
            </a:r>
            <a:endParaRPr lang="en-US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8303530" y="1224866"/>
            <a:ext cx="12885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a</a:t>
            </a:r>
            <a:r>
              <a:rPr lang="en-US" sz="1050" dirty="0" smtClean="0"/>
              <a:t>ggregated </a:t>
            </a:r>
          </a:p>
          <a:p>
            <a:r>
              <a:rPr lang="en-US" sz="1050" dirty="0" smtClean="0"/>
              <a:t>active effector</a:t>
            </a:r>
          </a:p>
          <a:p>
            <a:r>
              <a:rPr lang="en-US" sz="1050" dirty="0" smtClean="0"/>
              <a:t>Bcl2 family protein</a:t>
            </a:r>
            <a:endParaRPr lang="en-US" sz="1050" dirty="0"/>
          </a:p>
        </p:txBody>
      </p:sp>
      <p:sp>
        <p:nvSpPr>
          <p:cNvPr id="71" name="TextBox 70"/>
          <p:cNvSpPr txBox="1"/>
          <p:nvPr/>
        </p:nvSpPr>
        <p:spPr>
          <a:xfrm>
            <a:off x="8745699" y="2021538"/>
            <a:ext cx="11382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cytochrome c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638230" y="3916182"/>
            <a:ext cx="145245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other proteins in</a:t>
            </a:r>
          </a:p>
          <a:p>
            <a:r>
              <a:rPr lang="en-US" sz="1050" dirty="0" smtClean="0"/>
              <a:t>Intermembrane space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197330" y="1883425"/>
            <a:ext cx="12960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Intermembrane</a:t>
            </a:r>
          </a:p>
          <a:p>
            <a:r>
              <a:rPr lang="en-US" sz="1050" dirty="0" smtClean="0"/>
              <a:t> space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7289150" y="1585742"/>
            <a:ext cx="1069371" cy="303039"/>
          </a:xfrm>
          <a:prstGeom prst="line">
            <a:avLst/>
          </a:prstGeom>
          <a:ln w="63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8275593" y="2161785"/>
            <a:ext cx="500835" cy="20506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086245" y="2115394"/>
            <a:ext cx="347660" cy="216941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52673" y="3429167"/>
            <a:ext cx="486380" cy="33644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596936" y="3247099"/>
            <a:ext cx="318187" cy="679019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 flipV="1">
            <a:off x="7209940" y="1387982"/>
            <a:ext cx="3092" cy="6491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7068702" y="1395991"/>
            <a:ext cx="0" cy="61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902081" y="4715861"/>
            <a:ext cx="1947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Figure 9</a:t>
            </a:r>
          </a:p>
          <a:p>
            <a:r>
              <a:rPr lang="en-US" sz="1400" b="1" i="1" dirty="0" smtClean="0"/>
              <a:t>BH3-only protein activation during apoptosis</a:t>
            </a:r>
            <a:endParaRPr lang="en-US" sz="1400" b="1" i="1" dirty="0"/>
          </a:p>
        </p:txBody>
      </p:sp>
      <p:sp>
        <p:nvSpPr>
          <p:cNvPr id="80" name="Flowchart: Terminator 79"/>
          <p:cNvSpPr/>
          <p:nvPr/>
        </p:nvSpPr>
        <p:spPr>
          <a:xfrm>
            <a:off x="4327132" y="972175"/>
            <a:ext cx="933601" cy="238125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890353" y="212103"/>
            <a:ext cx="14541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inactive </a:t>
            </a:r>
            <a:r>
              <a:rPr lang="en-US" sz="1050" dirty="0"/>
              <a:t>anti-apoptotic</a:t>
            </a:r>
          </a:p>
          <a:p>
            <a:r>
              <a:rPr lang="en-US" sz="1050" dirty="0"/>
              <a:t>Bcl2 family protein</a:t>
            </a:r>
          </a:p>
        </p:txBody>
      </p:sp>
      <p:cxnSp>
        <p:nvCxnSpPr>
          <p:cNvPr id="90" name="Straight Connector 89"/>
          <p:cNvCxnSpPr/>
          <p:nvPr/>
        </p:nvCxnSpPr>
        <p:spPr>
          <a:xfrm flipV="1">
            <a:off x="4918093" y="736305"/>
            <a:ext cx="268564" cy="204072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Flowchart: Terminator 94"/>
          <p:cNvSpPr/>
          <p:nvPr/>
        </p:nvSpPr>
        <p:spPr>
          <a:xfrm>
            <a:off x="2482105" y="960050"/>
            <a:ext cx="933601" cy="238125"/>
          </a:xfrm>
          <a:prstGeom prst="flowChartTerminator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Connector 1"/>
          <p:cNvSpPr/>
          <p:nvPr/>
        </p:nvSpPr>
        <p:spPr>
          <a:xfrm>
            <a:off x="3398402" y="938125"/>
            <a:ext cx="281879" cy="265149"/>
          </a:xfrm>
          <a:prstGeom prst="flowChartConnector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>
            <a:off x="3355657" y="1198175"/>
            <a:ext cx="340508" cy="192475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696164" y="1390650"/>
            <a:ext cx="213576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5842598" y="1391652"/>
            <a:ext cx="378453" cy="1802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3725624" y="952631"/>
            <a:ext cx="112951" cy="2994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3736816" y="1068405"/>
            <a:ext cx="101759" cy="435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3697532" y="1149493"/>
            <a:ext cx="84567" cy="8611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784599" y="1210346"/>
            <a:ext cx="295" cy="110817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3" grpId="0"/>
      <p:bldP spid="93" grpId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/>
      <p:bldP spid="69" grpId="1"/>
      <p:bldP spid="70" grpId="0"/>
      <p:bldP spid="70" grpId="1"/>
      <p:bldP spid="80" grpId="0" animBg="1"/>
      <p:bldP spid="80" grpId="1" animBg="1"/>
      <p:bldP spid="89" grpId="0"/>
      <p:bldP spid="89" grpId="1"/>
      <p:bldP spid="95" grpId="0" animBg="1"/>
      <p:bldP spid="95" grpId="1" animBg="1"/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15135" y="1716663"/>
            <a:ext cx="207035" cy="31055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2930" y="2027214"/>
            <a:ext cx="91440" cy="18288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23760" y="2210093"/>
            <a:ext cx="198410" cy="43822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15134" y="2648317"/>
            <a:ext cx="207035" cy="182878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18033" y="1718388"/>
            <a:ext cx="207035" cy="31055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75828" y="2028939"/>
            <a:ext cx="91440" cy="18288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26658" y="2211818"/>
            <a:ext cx="198410" cy="43822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18032" y="2650042"/>
            <a:ext cx="207035" cy="182878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54849" y="1716663"/>
            <a:ext cx="207035" cy="31055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12644" y="2027214"/>
            <a:ext cx="91440" cy="18288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163474" y="2210093"/>
            <a:ext cx="198410" cy="43822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057747" y="1718388"/>
            <a:ext cx="207035" cy="31055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115542" y="2028939"/>
            <a:ext cx="91440" cy="18288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066372" y="2211818"/>
            <a:ext cx="198410" cy="43822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58301" y="1716663"/>
            <a:ext cx="210312" cy="31089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778011" y="1716318"/>
            <a:ext cx="210312" cy="31089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5400000">
            <a:off x="7630480" y="1342475"/>
            <a:ext cx="135645" cy="371099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endCxn id="33" idx="0"/>
          </p:cNvCxnSpPr>
          <p:nvPr/>
        </p:nvCxnSpPr>
        <p:spPr>
          <a:xfrm flipH="1">
            <a:off x="7563457" y="1586631"/>
            <a:ext cx="52121" cy="130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-2940000" flipH="1">
            <a:off x="7803156" y="1586286"/>
            <a:ext cx="52121" cy="130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183011" y="1337332"/>
            <a:ext cx="210312" cy="31089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502721" y="1336987"/>
            <a:ext cx="210312" cy="31089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5400000">
            <a:off x="6355190" y="963144"/>
            <a:ext cx="135645" cy="371099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endCxn id="47" idx="0"/>
          </p:cNvCxnSpPr>
          <p:nvPr/>
        </p:nvCxnSpPr>
        <p:spPr>
          <a:xfrm flipH="1">
            <a:off x="6288167" y="1207300"/>
            <a:ext cx="52121" cy="130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-2940000" flipH="1">
            <a:off x="6527866" y="1206955"/>
            <a:ext cx="52121" cy="130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356422" y="2465439"/>
            <a:ext cx="701325" cy="18287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502721" y="3772625"/>
            <a:ext cx="323850" cy="333375"/>
          </a:xfrm>
          <a:prstGeom prst="rect">
            <a:avLst/>
          </a:prstGeom>
          <a:solidFill>
            <a:srgbClr val="B7D35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502721" y="4106000"/>
            <a:ext cx="323850" cy="247650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587969" y="3776992"/>
            <a:ext cx="164592" cy="333375"/>
          </a:xfrm>
          <a:prstGeom prst="rect">
            <a:avLst/>
          </a:prstGeom>
          <a:solidFill>
            <a:srgbClr val="B7D35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9257550" y="3776991"/>
            <a:ext cx="161925" cy="333375"/>
          </a:xfrm>
          <a:prstGeom prst="rect">
            <a:avLst/>
          </a:prstGeom>
          <a:solidFill>
            <a:srgbClr val="B7D35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758094" y="3948442"/>
            <a:ext cx="499456" cy="161924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>
            <a:off x="8904677" y="5332079"/>
            <a:ext cx="352873" cy="65523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8461362" y="6063514"/>
            <a:ext cx="135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APOPTOSIS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845998" y="2429204"/>
            <a:ext cx="118214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136761" y="4029404"/>
            <a:ext cx="118214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Down Arrow Callout 62"/>
          <p:cNvSpPr/>
          <p:nvPr/>
        </p:nvSpPr>
        <p:spPr>
          <a:xfrm>
            <a:off x="6108686" y="447136"/>
            <a:ext cx="670259" cy="631041"/>
          </a:xfrm>
          <a:prstGeom prst="downArrowCallou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608632" y="1391780"/>
            <a:ext cx="1046891" cy="20406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993561" y="397089"/>
            <a:ext cx="8921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a</a:t>
            </a:r>
            <a:r>
              <a:rPr lang="en-US" sz="1050" dirty="0" smtClean="0"/>
              <a:t>poptotic </a:t>
            </a:r>
          </a:p>
          <a:p>
            <a:pPr algn="ctr"/>
            <a:r>
              <a:rPr lang="en-US" sz="1050" dirty="0" smtClean="0"/>
              <a:t>signal</a:t>
            </a:r>
            <a:endParaRPr lang="en-US" sz="1050" dirty="0"/>
          </a:p>
        </p:txBody>
      </p:sp>
      <p:sp>
        <p:nvSpPr>
          <p:cNvPr id="66" name="TextBox 65"/>
          <p:cNvSpPr txBox="1"/>
          <p:nvPr/>
        </p:nvSpPr>
        <p:spPr>
          <a:xfrm>
            <a:off x="4393285" y="1354478"/>
            <a:ext cx="14647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Initiator Caspase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37054" y="1677546"/>
            <a:ext cx="12387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adaptor proteins</a:t>
            </a:r>
            <a:endParaRPr lang="en-US" sz="1050" dirty="0"/>
          </a:p>
        </p:txBody>
      </p:sp>
      <p:cxnSp>
        <p:nvCxnSpPr>
          <p:cNvPr id="70" name="Straight Arrow Connector 69"/>
          <p:cNvCxnSpPr>
            <a:stCxn id="67" idx="2"/>
          </p:cNvCxnSpPr>
          <p:nvPr/>
        </p:nvCxnSpPr>
        <p:spPr>
          <a:xfrm flipH="1">
            <a:off x="6437071" y="1931462"/>
            <a:ext cx="19342" cy="4977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770351" y="2498632"/>
            <a:ext cx="14647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DIMERIZATION, ACTIVATION &amp; CLEAVAGE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64986" y="4058628"/>
            <a:ext cx="12387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ACTIVATION BY CLEAVAGE</a:t>
            </a:r>
            <a:endParaRPr lang="en-US" sz="105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8472034" y="4754998"/>
            <a:ext cx="123871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CLEAVAGE OF MULTIPLE SUBSTRATES</a:t>
            </a:r>
            <a:endParaRPr lang="en-US" sz="105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8388463" y="3534426"/>
            <a:ext cx="12387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a</a:t>
            </a:r>
            <a:r>
              <a:rPr lang="en-US" sz="1050" dirty="0" smtClean="0"/>
              <a:t>ctive caspase</a:t>
            </a:r>
            <a:endParaRPr lang="en-US" sz="1050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9026768" y="4339123"/>
            <a:ext cx="9671" cy="3123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980000" flipH="1">
            <a:off x="8832976" y="4339122"/>
            <a:ext cx="9671" cy="3123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-2220000" flipH="1">
            <a:off x="9210889" y="4333522"/>
            <a:ext cx="9671" cy="3123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6104628" y="4547506"/>
            <a:ext cx="1198757" cy="2129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5993561" y="4540011"/>
            <a:ext cx="14647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Executioner Caspase</a:t>
            </a:r>
          </a:p>
        </p:txBody>
      </p:sp>
      <p:cxnSp>
        <p:nvCxnSpPr>
          <p:cNvPr id="85" name="Straight Arrow Connector 84"/>
          <p:cNvCxnSpPr>
            <a:stCxn id="87" idx="2"/>
          </p:cNvCxnSpPr>
          <p:nvPr/>
        </p:nvCxnSpPr>
        <p:spPr>
          <a:xfrm flipH="1">
            <a:off x="7706567" y="3104168"/>
            <a:ext cx="0" cy="8204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7126661" y="2850252"/>
            <a:ext cx="12387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a</a:t>
            </a:r>
            <a:r>
              <a:rPr lang="en-US" sz="1050" dirty="0" smtClean="0"/>
              <a:t>ctive caspase</a:t>
            </a:r>
            <a:endParaRPr lang="en-US" sz="1050" dirty="0"/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4856693" y="2556877"/>
            <a:ext cx="141693" cy="1964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350441" y="2556877"/>
            <a:ext cx="182738" cy="1853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68320" y="2337845"/>
            <a:ext cx="12387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cleavage </a:t>
            </a:r>
          </a:p>
          <a:p>
            <a:pPr algn="ctr"/>
            <a:r>
              <a:rPr lang="en-US" sz="1050" dirty="0" smtClean="0"/>
              <a:t>sites</a:t>
            </a:r>
            <a:endParaRPr lang="en-US" sz="1050" dirty="0"/>
          </a:p>
        </p:txBody>
      </p:sp>
      <p:sp>
        <p:nvSpPr>
          <p:cNvPr id="93" name="TextBox 92"/>
          <p:cNvSpPr txBox="1"/>
          <p:nvPr/>
        </p:nvSpPr>
        <p:spPr>
          <a:xfrm>
            <a:off x="4528683" y="2948755"/>
            <a:ext cx="12387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inactive monomers</a:t>
            </a:r>
            <a:endParaRPr lang="en-US" sz="1050" dirty="0"/>
          </a:p>
        </p:txBody>
      </p:sp>
      <p:sp>
        <p:nvSpPr>
          <p:cNvPr id="97" name="TextBox 96"/>
          <p:cNvSpPr txBox="1"/>
          <p:nvPr/>
        </p:nvSpPr>
        <p:spPr>
          <a:xfrm>
            <a:off x="3339636" y="1747376"/>
            <a:ext cx="12387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adaptor-binding domain</a:t>
            </a:r>
            <a:endParaRPr lang="en-US" sz="1050" dirty="0"/>
          </a:p>
        </p:txBody>
      </p:sp>
      <p:sp>
        <p:nvSpPr>
          <p:cNvPr id="98" name="TextBox 97"/>
          <p:cNvSpPr txBox="1"/>
          <p:nvPr/>
        </p:nvSpPr>
        <p:spPr>
          <a:xfrm>
            <a:off x="3424699" y="2440839"/>
            <a:ext cx="12387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</a:t>
            </a:r>
            <a:r>
              <a:rPr lang="en-US" sz="1050" dirty="0" smtClean="0"/>
              <a:t>rotease domain</a:t>
            </a:r>
            <a:endParaRPr lang="en-US" sz="1050" dirty="0"/>
          </a:p>
        </p:txBody>
      </p:sp>
      <p:sp>
        <p:nvSpPr>
          <p:cNvPr id="99" name="TextBox 98"/>
          <p:cNvSpPr txBox="1"/>
          <p:nvPr/>
        </p:nvSpPr>
        <p:spPr>
          <a:xfrm>
            <a:off x="8313952" y="2053374"/>
            <a:ext cx="12387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large subunit</a:t>
            </a:r>
            <a:endParaRPr lang="en-US" sz="1050" dirty="0"/>
          </a:p>
        </p:txBody>
      </p:sp>
      <p:sp>
        <p:nvSpPr>
          <p:cNvPr id="100" name="TextBox 99"/>
          <p:cNvSpPr txBox="1"/>
          <p:nvPr/>
        </p:nvSpPr>
        <p:spPr>
          <a:xfrm>
            <a:off x="8217496" y="2868235"/>
            <a:ext cx="12387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small subunit</a:t>
            </a:r>
            <a:endParaRPr lang="en-US" sz="1050" dirty="0"/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8279027" y="2180333"/>
            <a:ext cx="280367" cy="2216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8035565" y="2655111"/>
            <a:ext cx="425797" cy="3550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7" name="Left Bracket 106"/>
          <p:cNvSpPr/>
          <p:nvPr/>
        </p:nvSpPr>
        <p:spPr>
          <a:xfrm>
            <a:off x="4528683" y="1713625"/>
            <a:ext cx="95077" cy="466707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eft Bracket 107"/>
          <p:cNvSpPr/>
          <p:nvPr/>
        </p:nvSpPr>
        <p:spPr>
          <a:xfrm>
            <a:off x="4524806" y="2210093"/>
            <a:ext cx="45719" cy="658142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2450366" y="659023"/>
            <a:ext cx="2828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Figure 1</a:t>
            </a:r>
          </a:p>
          <a:p>
            <a:r>
              <a:rPr lang="en-US" sz="1400" b="1" i="1" dirty="0" smtClean="0"/>
              <a:t>Caspase Activation during Apoptosis</a:t>
            </a:r>
            <a:endParaRPr lang="en-US" sz="1400" b="1" i="1" dirty="0"/>
          </a:p>
        </p:txBody>
      </p:sp>
      <p:cxnSp>
        <p:nvCxnSpPr>
          <p:cNvPr id="110" name="Straight Connector 109"/>
          <p:cNvCxnSpPr/>
          <p:nvPr/>
        </p:nvCxnSpPr>
        <p:spPr>
          <a:xfrm flipH="1">
            <a:off x="7257022" y="2682017"/>
            <a:ext cx="52121" cy="1300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7432240" y="2682017"/>
            <a:ext cx="52121" cy="1300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7668613" y="2688930"/>
            <a:ext cx="12008" cy="1708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3566" y="2682373"/>
            <a:ext cx="81344" cy="16393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957176" y="2683201"/>
            <a:ext cx="81344" cy="13800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617470" y="4145784"/>
            <a:ext cx="52121" cy="1300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792688" y="4145784"/>
            <a:ext cx="52121" cy="1300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9029061" y="4152697"/>
            <a:ext cx="12008" cy="1708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9174014" y="4146140"/>
            <a:ext cx="81344" cy="16393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9317624" y="4146968"/>
            <a:ext cx="81344" cy="13800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2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246656" y="810523"/>
            <a:ext cx="4345916" cy="12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256181" y="962923"/>
            <a:ext cx="4336391" cy="103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445064" y="226622"/>
            <a:ext cx="293298" cy="4830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/>
          <p:cNvSpPr/>
          <p:nvPr/>
        </p:nvSpPr>
        <p:spPr>
          <a:xfrm>
            <a:off x="5817437" y="226621"/>
            <a:ext cx="293298" cy="4830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8" name="Oval 7"/>
          <p:cNvSpPr/>
          <p:nvPr/>
        </p:nvSpPr>
        <p:spPr>
          <a:xfrm>
            <a:off x="6189811" y="217096"/>
            <a:ext cx="293298" cy="4830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Can 8"/>
          <p:cNvSpPr/>
          <p:nvPr/>
        </p:nvSpPr>
        <p:spPr>
          <a:xfrm>
            <a:off x="5475256" y="719225"/>
            <a:ext cx="232913" cy="388191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Can 9"/>
          <p:cNvSpPr/>
          <p:nvPr/>
        </p:nvSpPr>
        <p:spPr>
          <a:xfrm>
            <a:off x="5849786" y="719225"/>
            <a:ext cx="232913" cy="388191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" name="Can 10"/>
          <p:cNvSpPr/>
          <p:nvPr/>
        </p:nvSpPr>
        <p:spPr>
          <a:xfrm>
            <a:off x="6220003" y="719224"/>
            <a:ext cx="232913" cy="388191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cxnSp>
        <p:nvCxnSpPr>
          <p:cNvPr id="12" name="Straight Connector 11"/>
          <p:cNvCxnSpPr>
            <a:endCxn id="15" idx="0"/>
          </p:cNvCxnSpPr>
          <p:nvPr/>
        </p:nvCxnSpPr>
        <p:spPr>
          <a:xfrm flipH="1">
            <a:off x="5373627" y="1145515"/>
            <a:ext cx="218085" cy="662751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64086" y="1145515"/>
            <a:ext cx="0" cy="61750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7" idx="1"/>
          </p:cNvCxnSpPr>
          <p:nvPr/>
        </p:nvCxnSpPr>
        <p:spPr>
          <a:xfrm>
            <a:off x="6350119" y="1145515"/>
            <a:ext cx="240101" cy="627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an 14"/>
          <p:cNvSpPr/>
          <p:nvPr/>
        </p:nvSpPr>
        <p:spPr>
          <a:xfrm>
            <a:off x="5302189" y="1772547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6" name="Can 15"/>
          <p:cNvSpPr/>
          <p:nvPr/>
        </p:nvSpPr>
        <p:spPr>
          <a:xfrm>
            <a:off x="5892648" y="1772547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7" name="Can 16"/>
          <p:cNvSpPr/>
          <p:nvPr/>
        </p:nvSpPr>
        <p:spPr>
          <a:xfrm>
            <a:off x="6518782" y="1772547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8" name="Can 17"/>
          <p:cNvSpPr/>
          <p:nvPr/>
        </p:nvSpPr>
        <p:spPr>
          <a:xfrm>
            <a:off x="5448837" y="1864202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9" name="Can 18"/>
          <p:cNvSpPr/>
          <p:nvPr/>
        </p:nvSpPr>
        <p:spPr>
          <a:xfrm>
            <a:off x="6381478" y="1864202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Can 19"/>
          <p:cNvSpPr/>
          <p:nvPr/>
        </p:nvSpPr>
        <p:spPr>
          <a:xfrm>
            <a:off x="5467189" y="218841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1" name="Can 20"/>
          <p:cNvSpPr/>
          <p:nvPr/>
        </p:nvSpPr>
        <p:spPr>
          <a:xfrm>
            <a:off x="5294729" y="2389952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Can 21"/>
          <p:cNvSpPr/>
          <p:nvPr/>
        </p:nvSpPr>
        <p:spPr>
          <a:xfrm>
            <a:off x="5294730" y="271152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3" name="Can 22"/>
          <p:cNvSpPr/>
          <p:nvPr/>
        </p:nvSpPr>
        <p:spPr>
          <a:xfrm>
            <a:off x="5583354" y="2389319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Can 23"/>
          <p:cNvSpPr/>
          <p:nvPr/>
        </p:nvSpPr>
        <p:spPr>
          <a:xfrm>
            <a:off x="6388396" y="218841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5" name="Can 24"/>
          <p:cNvSpPr/>
          <p:nvPr/>
        </p:nvSpPr>
        <p:spPr>
          <a:xfrm>
            <a:off x="6238603" y="2389319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6" name="Can 25"/>
          <p:cNvSpPr/>
          <p:nvPr/>
        </p:nvSpPr>
        <p:spPr>
          <a:xfrm>
            <a:off x="6245521" y="271152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7" name="Can 26"/>
          <p:cNvSpPr/>
          <p:nvPr/>
        </p:nvSpPr>
        <p:spPr>
          <a:xfrm>
            <a:off x="6588737" y="2391698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8" name="Can 27"/>
          <p:cNvSpPr/>
          <p:nvPr/>
        </p:nvSpPr>
        <p:spPr>
          <a:xfrm>
            <a:off x="6588737" y="2705720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9" name="Flowchart: Connector 28"/>
          <p:cNvSpPr/>
          <p:nvPr/>
        </p:nvSpPr>
        <p:spPr>
          <a:xfrm>
            <a:off x="5235019" y="3102623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0" name="Flowchart: Connector 29"/>
          <p:cNvSpPr/>
          <p:nvPr/>
        </p:nvSpPr>
        <p:spPr>
          <a:xfrm>
            <a:off x="6541650" y="3102623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1" name="Flowchart: Connector 30"/>
          <p:cNvSpPr/>
          <p:nvPr/>
        </p:nvSpPr>
        <p:spPr>
          <a:xfrm>
            <a:off x="6212183" y="3102623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2" name="Flowchart: Connector 31"/>
          <p:cNvSpPr/>
          <p:nvPr/>
        </p:nvSpPr>
        <p:spPr>
          <a:xfrm>
            <a:off x="5530967" y="3105569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3" name="Flowchart: Connector 32"/>
          <p:cNvSpPr/>
          <p:nvPr/>
        </p:nvSpPr>
        <p:spPr>
          <a:xfrm>
            <a:off x="5293290" y="3794260"/>
            <a:ext cx="247650" cy="340107"/>
          </a:xfrm>
          <a:prstGeom prst="flowChartConnector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4" name="Flowchart: Connector 33"/>
          <p:cNvSpPr/>
          <p:nvPr/>
        </p:nvSpPr>
        <p:spPr>
          <a:xfrm>
            <a:off x="5426193" y="3798662"/>
            <a:ext cx="247650" cy="340107"/>
          </a:xfrm>
          <a:prstGeom prst="flowChartConnector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5" name="Flowchart: Connector 34"/>
          <p:cNvSpPr/>
          <p:nvPr/>
        </p:nvSpPr>
        <p:spPr>
          <a:xfrm>
            <a:off x="6284922" y="3776431"/>
            <a:ext cx="247650" cy="340107"/>
          </a:xfrm>
          <a:prstGeom prst="flowChartConnector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6" name="Flowchart: Connector 35"/>
          <p:cNvSpPr/>
          <p:nvPr/>
        </p:nvSpPr>
        <p:spPr>
          <a:xfrm>
            <a:off x="6417825" y="3780833"/>
            <a:ext cx="247650" cy="340107"/>
          </a:xfrm>
          <a:prstGeom prst="flowChartConnector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5514430" y="3378848"/>
            <a:ext cx="2835" cy="365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505030" y="3359798"/>
            <a:ext cx="2835" cy="365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521442" y="2069468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45367" y="20789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302492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359517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645267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59517" y="2602868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654792" y="259334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02492" y="26123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54917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54917" y="26123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52194" y="292022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647469" y="293927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04694" y="293927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647594" y="293927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Can 52"/>
          <p:cNvSpPr/>
          <p:nvPr/>
        </p:nvSpPr>
        <p:spPr>
          <a:xfrm>
            <a:off x="5595487" y="271152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8" name="Flowchart: Terminator 127"/>
          <p:cNvSpPr/>
          <p:nvPr/>
        </p:nvSpPr>
        <p:spPr>
          <a:xfrm>
            <a:off x="5590050" y="4505394"/>
            <a:ext cx="832988" cy="3048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9" name="TextBox 128"/>
          <p:cNvSpPr txBox="1"/>
          <p:nvPr/>
        </p:nvSpPr>
        <p:spPr>
          <a:xfrm>
            <a:off x="5583354" y="4527564"/>
            <a:ext cx="919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Caspase-3</a:t>
            </a:r>
          </a:p>
          <a:p>
            <a:r>
              <a:rPr lang="en-US" sz="1050" u="sng" dirty="0" smtClean="0"/>
              <a:t> </a:t>
            </a:r>
            <a:endParaRPr lang="en-US" sz="1050" u="sng" dirty="0"/>
          </a:p>
        </p:txBody>
      </p:sp>
      <p:sp>
        <p:nvSpPr>
          <p:cNvPr id="130" name="Down Arrow 129"/>
          <p:cNvSpPr/>
          <p:nvPr/>
        </p:nvSpPr>
        <p:spPr>
          <a:xfrm>
            <a:off x="5867130" y="4993589"/>
            <a:ext cx="352873" cy="65523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31" name="TextBox 130"/>
          <p:cNvSpPr txBox="1"/>
          <p:nvPr/>
        </p:nvSpPr>
        <p:spPr>
          <a:xfrm>
            <a:off x="5434391" y="5855942"/>
            <a:ext cx="1622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APOPTOSIS</a:t>
            </a:r>
            <a:endParaRPr lang="en-US" u="sng" dirty="0"/>
          </a:p>
        </p:txBody>
      </p:sp>
      <p:sp>
        <p:nvSpPr>
          <p:cNvPr id="132" name="TextBox 131"/>
          <p:cNvSpPr txBox="1"/>
          <p:nvPr/>
        </p:nvSpPr>
        <p:spPr>
          <a:xfrm>
            <a:off x="2288487" y="1124886"/>
            <a:ext cx="1748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Figure 2</a:t>
            </a:r>
          </a:p>
          <a:p>
            <a:r>
              <a:rPr lang="en-US" sz="1400" b="1" i="1" dirty="0" smtClean="0"/>
              <a:t>Extrinsic Pathway</a:t>
            </a:r>
          </a:p>
          <a:p>
            <a:r>
              <a:rPr lang="en-US" sz="1400" b="1" i="1" dirty="0" smtClean="0"/>
              <a:t>(</a:t>
            </a:r>
            <a:r>
              <a:rPr lang="en-US" sz="1400" b="1" i="1" dirty="0" err="1" smtClean="0"/>
              <a:t>Fas</a:t>
            </a:r>
            <a:r>
              <a:rPr lang="en-US" sz="1400" b="1" i="1" dirty="0" smtClean="0"/>
              <a:t> Ligand) Mechanism 1</a:t>
            </a:r>
            <a:endParaRPr lang="en-US" sz="1400" b="1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6505030" y="933126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err="1" smtClean="0"/>
              <a:t>Fas</a:t>
            </a:r>
            <a:r>
              <a:rPr lang="en-US" sz="1200" u="sng" dirty="0" smtClean="0"/>
              <a:t> </a:t>
            </a:r>
            <a:r>
              <a:rPr lang="en-US" sz="1050" u="sng" dirty="0" smtClean="0"/>
              <a:t>receptors</a:t>
            </a:r>
            <a:endParaRPr lang="en-US" sz="1050" u="sng" dirty="0"/>
          </a:p>
        </p:txBody>
      </p:sp>
      <p:sp>
        <p:nvSpPr>
          <p:cNvPr id="134" name="TextBox 133"/>
          <p:cNvSpPr txBox="1"/>
          <p:nvPr/>
        </p:nvSpPr>
        <p:spPr>
          <a:xfrm>
            <a:off x="6693016" y="1734147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FADD</a:t>
            </a:r>
            <a:endParaRPr lang="en-US" sz="1050" u="sng" dirty="0"/>
          </a:p>
        </p:txBody>
      </p:sp>
      <p:sp>
        <p:nvSpPr>
          <p:cNvPr id="135" name="TextBox 134"/>
          <p:cNvSpPr txBox="1"/>
          <p:nvPr/>
        </p:nvSpPr>
        <p:spPr>
          <a:xfrm>
            <a:off x="4279958" y="3042707"/>
            <a:ext cx="103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Caspase-8</a:t>
            </a:r>
          </a:p>
          <a:p>
            <a:r>
              <a:rPr lang="en-US" sz="1200" u="sng" dirty="0" smtClean="0"/>
              <a:t>inactive</a:t>
            </a:r>
            <a:endParaRPr lang="en-US" sz="1050" u="sng" dirty="0"/>
          </a:p>
        </p:txBody>
      </p:sp>
      <p:sp>
        <p:nvSpPr>
          <p:cNvPr id="136" name="TextBox 135"/>
          <p:cNvSpPr txBox="1"/>
          <p:nvPr/>
        </p:nvSpPr>
        <p:spPr>
          <a:xfrm>
            <a:off x="6731478" y="3632446"/>
            <a:ext cx="105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Caspase-8</a:t>
            </a:r>
          </a:p>
          <a:p>
            <a:r>
              <a:rPr lang="en-US" sz="1200" u="sng" dirty="0" smtClean="0"/>
              <a:t>active</a:t>
            </a:r>
            <a:endParaRPr lang="en-US" sz="1050" u="sng" dirty="0"/>
          </a:p>
        </p:txBody>
      </p:sp>
      <p:cxnSp>
        <p:nvCxnSpPr>
          <p:cNvPr id="177" name="Straight Arrow Connector 176"/>
          <p:cNvCxnSpPr/>
          <p:nvPr/>
        </p:nvCxnSpPr>
        <p:spPr>
          <a:xfrm flipH="1">
            <a:off x="5980842" y="4055631"/>
            <a:ext cx="2835" cy="365760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7707646" y="737455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Cell Membrane</a:t>
            </a:r>
            <a:endParaRPr lang="en-US" sz="1050" u="sng" dirty="0"/>
          </a:p>
        </p:txBody>
      </p:sp>
      <p:sp>
        <p:nvSpPr>
          <p:cNvPr id="179" name="TextBox 178"/>
          <p:cNvSpPr txBox="1"/>
          <p:nvPr/>
        </p:nvSpPr>
        <p:spPr>
          <a:xfrm>
            <a:off x="6683671" y="466374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err="1" smtClean="0"/>
              <a:t>Fas</a:t>
            </a:r>
            <a:r>
              <a:rPr lang="en-US" sz="1200" u="sng" dirty="0" smtClean="0"/>
              <a:t> </a:t>
            </a:r>
            <a:r>
              <a:rPr lang="en-US" sz="1050" u="sng" dirty="0" smtClean="0"/>
              <a:t>ligand</a:t>
            </a:r>
            <a:endParaRPr lang="en-US" sz="1050" u="sng" dirty="0"/>
          </a:p>
        </p:txBody>
      </p:sp>
      <p:sp>
        <p:nvSpPr>
          <p:cNvPr id="2" name="Left Bracket 1"/>
          <p:cNvSpPr/>
          <p:nvPr/>
        </p:nvSpPr>
        <p:spPr>
          <a:xfrm>
            <a:off x="4278700" y="1032300"/>
            <a:ext cx="778220" cy="2600146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56315" y="2124713"/>
            <a:ext cx="563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DISC</a:t>
            </a:r>
            <a:endParaRPr lang="en-US" sz="1050" u="sng" dirty="0"/>
          </a:p>
        </p:txBody>
      </p:sp>
    </p:spTree>
    <p:extLst>
      <p:ext uri="{BB962C8B-B14F-4D97-AF65-F5344CB8AC3E}">
        <p14:creationId xmlns:p14="http://schemas.microsoft.com/office/powerpoint/2010/main" val="134698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5" grpId="0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53" grpId="0" animBg="1"/>
      <p:bldP spid="53" grpId="1" animBg="1"/>
      <p:bldP spid="128" grpId="0" animBg="1"/>
      <p:bldP spid="128" grpId="1" animBg="1"/>
      <p:bldP spid="129" grpId="0"/>
      <p:bldP spid="129" grpId="1"/>
      <p:bldP spid="130" grpId="0" animBg="1"/>
      <p:bldP spid="130" grpId="1" animBg="1"/>
      <p:bldP spid="131" grpId="0"/>
      <p:bldP spid="131" grpId="1"/>
      <p:bldP spid="134" grpId="0"/>
      <p:bldP spid="134" grpId="1"/>
      <p:bldP spid="135" grpId="0"/>
      <p:bldP spid="135" grpId="1"/>
      <p:bldP spid="136" grpId="0"/>
      <p:bldP spid="136" grpId="1"/>
      <p:bldP spid="179" grpId="0"/>
      <p:bldP spid="179" grpId="1"/>
      <p:bldP spid="2" grpId="0" animBg="1"/>
      <p:bldP spid="2" grpId="1" animBg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Box 131"/>
          <p:cNvSpPr txBox="1"/>
          <p:nvPr/>
        </p:nvSpPr>
        <p:spPr>
          <a:xfrm>
            <a:off x="892776" y="1311376"/>
            <a:ext cx="2153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Figure 3</a:t>
            </a:r>
          </a:p>
          <a:p>
            <a:r>
              <a:rPr lang="en-US" sz="1400" b="1" i="1" dirty="0" smtClean="0"/>
              <a:t>Extrinsic Pathway</a:t>
            </a:r>
          </a:p>
          <a:p>
            <a:r>
              <a:rPr lang="en-US" sz="1400" b="1" i="1" dirty="0" smtClean="0"/>
              <a:t>(</a:t>
            </a:r>
            <a:r>
              <a:rPr lang="en-US" sz="1400" b="1" i="1" dirty="0" err="1" smtClean="0"/>
              <a:t>Fas</a:t>
            </a:r>
            <a:r>
              <a:rPr lang="en-US" sz="1400" b="1" i="1" dirty="0" smtClean="0"/>
              <a:t> Ligand) Mechanism 2 </a:t>
            </a:r>
            <a:endParaRPr lang="en-US" sz="1400" b="1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668024" y="810523"/>
            <a:ext cx="7124700" cy="190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77549" y="962923"/>
            <a:ext cx="7124700" cy="190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866432" y="226622"/>
            <a:ext cx="293298" cy="4830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/>
          <p:cNvSpPr/>
          <p:nvPr/>
        </p:nvSpPr>
        <p:spPr>
          <a:xfrm>
            <a:off x="4238805" y="226621"/>
            <a:ext cx="293298" cy="4830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8" name="Oval 7"/>
          <p:cNvSpPr/>
          <p:nvPr/>
        </p:nvSpPr>
        <p:spPr>
          <a:xfrm>
            <a:off x="4611179" y="217096"/>
            <a:ext cx="293298" cy="4830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Can 8"/>
          <p:cNvSpPr/>
          <p:nvPr/>
        </p:nvSpPr>
        <p:spPr>
          <a:xfrm>
            <a:off x="3896624" y="719225"/>
            <a:ext cx="232913" cy="388191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Can 9"/>
          <p:cNvSpPr/>
          <p:nvPr/>
        </p:nvSpPr>
        <p:spPr>
          <a:xfrm>
            <a:off x="4271154" y="719225"/>
            <a:ext cx="232913" cy="388191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" name="Can 10"/>
          <p:cNvSpPr/>
          <p:nvPr/>
        </p:nvSpPr>
        <p:spPr>
          <a:xfrm>
            <a:off x="4641371" y="719224"/>
            <a:ext cx="232913" cy="388191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cxnSp>
        <p:nvCxnSpPr>
          <p:cNvPr id="12" name="Straight Connector 11"/>
          <p:cNvCxnSpPr>
            <a:endCxn id="15" idx="0"/>
          </p:cNvCxnSpPr>
          <p:nvPr/>
        </p:nvCxnSpPr>
        <p:spPr>
          <a:xfrm flipH="1">
            <a:off x="3794995" y="1145515"/>
            <a:ext cx="218085" cy="662751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85454" y="1145515"/>
            <a:ext cx="0" cy="61750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7" idx="1"/>
          </p:cNvCxnSpPr>
          <p:nvPr/>
        </p:nvCxnSpPr>
        <p:spPr>
          <a:xfrm>
            <a:off x="4771487" y="1145515"/>
            <a:ext cx="240101" cy="627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an 14"/>
          <p:cNvSpPr/>
          <p:nvPr/>
        </p:nvSpPr>
        <p:spPr>
          <a:xfrm>
            <a:off x="3723557" y="1772547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6" name="Can 15"/>
          <p:cNvSpPr/>
          <p:nvPr/>
        </p:nvSpPr>
        <p:spPr>
          <a:xfrm>
            <a:off x="4314016" y="1772547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7" name="Can 16"/>
          <p:cNvSpPr/>
          <p:nvPr/>
        </p:nvSpPr>
        <p:spPr>
          <a:xfrm>
            <a:off x="4940150" y="1772547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8" name="Can 17"/>
          <p:cNvSpPr/>
          <p:nvPr/>
        </p:nvSpPr>
        <p:spPr>
          <a:xfrm>
            <a:off x="3870205" y="1864202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9" name="Can 18"/>
          <p:cNvSpPr/>
          <p:nvPr/>
        </p:nvSpPr>
        <p:spPr>
          <a:xfrm>
            <a:off x="4802846" y="1864202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Can 19"/>
          <p:cNvSpPr/>
          <p:nvPr/>
        </p:nvSpPr>
        <p:spPr>
          <a:xfrm>
            <a:off x="3888557" y="218841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1" name="Can 20"/>
          <p:cNvSpPr/>
          <p:nvPr/>
        </p:nvSpPr>
        <p:spPr>
          <a:xfrm>
            <a:off x="3716097" y="2389952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Can 21"/>
          <p:cNvSpPr/>
          <p:nvPr/>
        </p:nvSpPr>
        <p:spPr>
          <a:xfrm>
            <a:off x="3716098" y="271152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3" name="Can 22"/>
          <p:cNvSpPr/>
          <p:nvPr/>
        </p:nvSpPr>
        <p:spPr>
          <a:xfrm>
            <a:off x="4004722" y="2389319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Can 23"/>
          <p:cNvSpPr/>
          <p:nvPr/>
        </p:nvSpPr>
        <p:spPr>
          <a:xfrm>
            <a:off x="4809764" y="218841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5" name="Can 24"/>
          <p:cNvSpPr/>
          <p:nvPr/>
        </p:nvSpPr>
        <p:spPr>
          <a:xfrm>
            <a:off x="4659971" y="2389319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6" name="Can 25"/>
          <p:cNvSpPr/>
          <p:nvPr/>
        </p:nvSpPr>
        <p:spPr>
          <a:xfrm>
            <a:off x="4666889" y="271152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7" name="Can 26"/>
          <p:cNvSpPr/>
          <p:nvPr/>
        </p:nvSpPr>
        <p:spPr>
          <a:xfrm>
            <a:off x="5010105" y="2391698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8" name="Can 27"/>
          <p:cNvSpPr/>
          <p:nvPr/>
        </p:nvSpPr>
        <p:spPr>
          <a:xfrm>
            <a:off x="5010105" y="2705720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9" name="Flowchart: Connector 28"/>
          <p:cNvSpPr/>
          <p:nvPr/>
        </p:nvSpPr>
        <p:spPr>
          <a:xfrm>
            <a:off x="3656387" y="3102623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0" name="Flowchart: Connector 29"/>
          <p:cNvSpPr/>
          <p:nvPr/>
        </p:nvSpPr>
        <p:spPr>
          <a:xfrm>
            <a:off x="4963018" y="3102623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1" name="Flowchart: Connector 30"/>
          <p:cNvSpPr/>
          <p:nvPr/>
        </p:nvSpPr>
        <p:spPr>
          <a:xfrm>
            <a:off x="4633551" y="3102623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2" name="Flowchart: Connector 31"/>
          <p:cNvSpPr/>
          <p:nvPr/>
        </p:nvSpPr>
        <p:spPr>
          <a:xfrm>
            <a:off x="3952335" y="3105569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3" name="Flowchart: Connector 32"/>
          <p:cNvSpPr/>
          <p:nvPr/>
        </p:nvSpPr>
        <p:spPr>
          <a:xfrm>
            <a:off x="3714658" y="3794260"/>
            <a:ext cx="247650" cy="340107"/>
          </a:xfrm>
          <a:prstGeom prst="flowChartConnector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4" name="Flowchart: Connector 33"/>
          <p:cNvSpPr/>
          <p:nvPr/>
        </p:nvSpPr>
        <p:spPr>
          <a:xfrm>
            <a:off x="3847561" y="3798662"/>
            <a:ext cx="247650" cy="340107"/>
          </a:xfrm>
          <a:prstGeom prst="flowChartConnector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5" name="Flowchart: Connector 34"/>
          <p:cNvSpPr/>
          <p:nvPr/>
        </p:nvSpPr>
        <p:spPr>
          <a:xfrm>
            <a:off x="4706290" y="3776431"/>
            <a:ext cx="247650" cy="340107"/>
          </a:xfrm>
          <a:prstGeom prst="flowChartConnector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6" name="Flowchart: Connector 35"/>
          <p:cNvSpPr/>
          <p:nvPr/>
        </p:nvSpPr>
        <p:spPr>
          <a:xfrm>
            <a:off x="4839193" y="3780833"/>
            <a:ext cx="247650" cy="340107"/>
          </a:xfrm>
          <a:prstGeom prst="flowChartConnector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935798" y="3378848"/>
            <a:ext cx="2835" cy="365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926398" y="3359798"/>
            <a:ext cx="2835" cy="365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42810" y="2069468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66735" y="20789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723860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80885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66635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780885" y="2602868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76160" y="259334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23860" y="26123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076285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076285" y="26123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3562" y="292022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68837" y="293927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26062" y="293927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068962" y="293927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Can 52"/>
          <p:cNvSpPr/>
          <p:nvPr/>
        </p:nvSpPr>
        <p:spPr>
          <a:xfrm>
            <a:off x="4016855" y="271152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4" name="Flowchart: Connector 53"/>
          <p:cNvSpPr/>
          <p:nvPr/>
        </p:nvSpPr>
        <p:spPr>
          <a:xfrm>
            <a:off x="5314767" y="3406317"/>
            <a:ext cx="209550" cy="272721"/>
          </a:xfrm>
          <a:prstGeom prst="flowChartConnector">
            <a:avLst/>
          </a:prstGeom>
          <a:solidFill>
            <a:schemeClr val="accent6"/>
          </a:solidFill>
          <a:scene3d>
            <a:camera prst="orthographicFront">
              <a:rot lat="0" lon="3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5" name="Moon 54"/>
          <p:cNvSpPr/>
          <p:nvPr/>
        </p:nvSpPr>
        <p:spPr>
          <a:xfrm rot="10800000">
            <a:off x="5870859" y="2903135"/>
            <a:ext cx="133350" cy="245745"/>
          </a:xfrm>
          <a:prstGeom prst="moon">
            <a:avLst/>
          </a:prstGeom>
          <a:solidFill>
            <a:schemeClr val="accent6"/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1" name="Flowchart: Connector 70"/>
          <p:cNvSpPr/>
          <p:nvPr/>
        </p:nvSpPr>
        <p:spPr>
          <a:xfrm>
            <a:off x="8121698" y="2589120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2" name="Flowchart: Connector 71"/>
          <p:cNvSpPr/>
          <p:nvPr/>
        </p:nvSpPr>
        <p:spPr>
          <a:xfrm>
            <a:off x="8307397" y="2890496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3" name="Flowchart: Connector 72"/>
          <p:cNvSpPr/>
          <p:nvPr/>
        </p:nvSpPr>
        <p:spPr>
          <a:xfrm>
            <a:off x="8387629" y="2589121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4" name="Can 73"/>
          <p:cNvSpPr/>
          <p:nvPr/>
        </p:nvSpPr>
        <p:spPr>
          <a:xfrm>
            <a:off x="9592574" y="1454269"/>
            <a:ext cx="104775" cy="365760"/>
          </a:xfrm>
          <a:prstGeom prst="can">
            <a:avLst/>
          </a:prstGeom>
          <a:solidFill>
            <a:srgbClr val="EF4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6" name="Can 75"/>
          <p:cNvSpPr/>
          <p:nvPr/>
        </p:nvSpPr>
        <p:spPr>
          <a:xfrm>
            <a:off x="9744975" y="1539801"/>
            <a:ext cx="95250" cy="274320"/>
          </a:xfrm>
          <a:prstGeom prst="can">
            <a:avLst/>
          </a:prstGeom>
          <a:solidFill>
            <a:srgbClr val="EF4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7" name="Can 76"/>
          <p:cNvSpPr/>
          <p:nvPr/>
        </p:nvSpPr>
        <p:spPr>
          <a:xfrm>
            <a:off x="9887851" y="1639198"/>
            <a:ext cx="91440" cy="152400"/>
          </a:xfrm>
          <a:prstGeom prst="can">
            <a:avLst/>
          </a:prstGeom>
          <a:solidFill>
            <a:srgbClr val="EF4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grpSp>
        <p:nvGrpSpPr>
          <p:cNvPr id="116" name="Group 115"/>
          <p:cNvGrpSpPr/>
          <p:nvPr/>
        </p:nvGrpSpPr>
        <p:grpSpPr>
          <a:xfrm>
            <a:off x="9301600" y="3056258"/>
            <a:ext cx="1154214" cy="1182253"/>
            <a:chOff x="10262726" y="3245860"/>
            <a:chExt cx="1154214" cy="1182253"/>
          </a:xfrm>
        </p:grpSpPr>
        <p:grpSp>
          <p:nvGrpSpPr>
            <p:cNvPr id="87" name="Group 86"/>
            <p:cNvGrpSpPr/>
            <p:nvPr/>
          </p:nvGrpSpPr>
          <p:grpSpPr>
            <a:xfrm>
              <a:off x="10262726" y="3245860"/>
              <a:ext cx="1154214" cy="1182253"/>
              <a:chOff x="3157076" y="2464810"/>
              <a:chExt cx="1154214" cy="1182253"/>
            </a:xfrm>
          </p:grpSpPr>
          <p:sp>
            <p:nvSpPr>
              <p:cNvPr id="78" name="Can 77"/>
              <p:cNvSpPr/>
              <p:nvPr/>
            </p:nvSpPr>
            <p:spPr>
              <a:xfrm>
                <a:off x="3712367" y="2464810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79" name="Can 78"/>
              <p:cNvSpPr/>
              <p:nvPr/>
            </p:nvSpPr>
            <p:spPr>
              <a:xfrm rot="16200000">
                <a:off x="4076022" y="2920464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80" name="Can 79"/>
              <p:cNvSpPr/>
              <p:nvPr/>
            </p:nvSpPr>
            <p:spPr>
              <a:xfrm rot="16200000">
                <a:off x="3287568" y="2901414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81" name="Can 80"/>
              <p:cNvSpPr/>
              <p:nvPr/>
            </p:nvSpPr>
            <p:spPr>
              <a:xfrm>
                <a:off x="3680161" y="3281303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82" name="Can 81"/>
              <p:cNvSpPr/>
              <p:nvPr/>
            </p:nvSpPr>
            <p:spPr>
              <a:xfrm rot="13440000">
                <a:off x="3449964" y="3159464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83" name="Can 82"/>
              <p:cNvSpPr/>
              <p:nvPr/>
            </p:nvSpPr>
            <p:spPr>
              <a:xfrm rot="13440000">
                <a:off x="3992866" y="2587035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84" name="Can 83"/>
              <p:cNvSpPr/>
              <p:nvPr/>
            </p:nvSpPr>
            <p:spPr>
              <a:xfrm rot="-2880000">
                <a:off x="3965615" y="3184921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85" name="Can 84"/>
              <p:cNvSpPr/>
              <p:nvPr/>
            </p:nvSpPr>
            <p:spPr>
              <a:xfrm rot="-2880000">
                <a:off x="3385062" y="2604435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86" name="Flowchart: Connector 85"/>
              <p:cNvSpPr/>
              <p:nvPr/>
            </p:nvSpPr>
            <p:spPr>
              <a:xfrm>
                <a:off x="3584942" y="2914650"/>
                <a:ext cx="351848" cy="302606"/>
              </a:xfrm>
              <a:prstGeom prst="flowChartConnector">
                <a:avLst/>
              </a:prstGeom>
              <a:noFill/>
              <a:ln w="44450">
                <a:solidFill>
                  <a:srgbClr val="EF414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sp>
          <p:nvSpPr>
            <p:cNvPr id="88" name="Flowchart: Connector 87"/>
            <p:cNvSpPr/>
            <p:nvPr/>
          </p:nvSpPr>
          <p:spPr>
            <a:xfrm>
              <a:off x="10649157" y="3383020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9" name="Flowchart: Connector 88"/>
            <p:cNvSpPr/>
            <p:nvPr/>
          </p:nvSpPr>
          <p:spPr>
            <a:xfrm>
              <a:off x="10952692" y="3364028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0" name="Flowchart: Connector 89"/>
            <p:cNvSpPr/>
            <p:nvPr/>
          </p:nvSpPr>
          <p:spPr>
            <a:xfrm rot="16200000">
              <a:off x="10430747" y="3607946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1" name="Flowchart: Connector 90"/>
            <p:cNvSpPr/>
            <p:nvPr/>
          </p:nvSpPr>
          <p:spPr>
            <a:xfrm rot="16200000">
              <a:off x="10430715" y="3890954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2" name="Flowchart: Connector 91"/>
            <p:cNvSpPr/>
            <p:nvPr/>
          </p:nvSpPr>
          <p:spPr>
            <a:xfrm>
              <a:off x="10658475" y="4131543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3" name="Flowchart: Connector 92"/>
            <p:cNvSpPr/>
            <p:nvPr/>
          </p:nvSpPr>
          <p:spPr>
            <a:xfrm rot="16200000">
              <a:off x="11137513" y="3917048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4" name="Flowchart: Connector 93"/>
            <p:cNvSpPr/>
            <p:nvPr/>
          </p:nvSpPr>
          <p:spPr>
            <a:xfrm rot="16200000">
              <a:off x="11137513" y="3636315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5" name="Flowchart: Connector 94"/>
            <p:cNvSpPr/>
            <p:nvPr/>
          </p:nvSpPr>
          <p:spPr>
            <a:xfrm>
              <a:off x="10904521" y="4123394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9454000" y="4913633"/>
            <a:ext cx="1154214" cy="1182253"/>
            <a:chOff x="3157076" y="2464810"/>
            <a:chExt cx="1154214" cy="1182253"/>
          </a:xfrm>
        </p:grpSpPr>
        <p:sp>
          <p:nvSpPr>
            <p:cNvPr id="97" name="Can 96"/>
            <p:cNvSpPr/>
            <p:nvPr/>
          </p:nvSpPr>
          <p:spPr>
            <a:xfrm>
              <a:off x="3712367" y="2464810"/>
              <a:ext cx="104775" cy="36576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8" name="Can 97"/>
            <p:cNvSpPr/>
            <p:nvPr/>
          </p:nvSpPr>
          <p:spPr>
            <a:xfrm rot="16200000">
              <a:off x="4076022" y="2920464"/>
              <a:ext cx="104775" cy="36576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9" name="Can 98"/>
            <p:cNvSpPr/>
            <p:nvPr/>
          </p:nvSpPr>
          <p:spPr>
            <a:xfrm rot="16200000">
              <a:off x="3287568" y="2901414"/>
              <a:ext cx="104775" cy="36576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0" name="Can 99"/>
            <p:cNvSpPr/>
            <p:nvPr/>
          </p:nvSpPr>
          <p:spPr>
            <a:xfrm>
              <a:off x="3680161" y="3281303"/>
              <a:ext cx="104775" cy="36576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1" name="Can 100"/>
            <p:cNvSpPr/>
            <p:nvPr/>
          </p:nvSpPr>
          <p:spPr>
            <a:xfrm rot="13440000">
              <a:off x="3449964" y="3159464"/>
              <a:ext cx="104775" cy="36576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2" name="Can 101"/>
            <p:cNvSpPr/>
            <p:nvPr/>
          </p:nvSpPr>
          <p:spPr>
            <a:xfrm rot="13440000">
              <a:off x="3992866" y="2587035"/>
              <a:ext cx="104775" cy="36576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3" name="Can 102"/>
            <p:cNvSpPr/>
            <p:nvPr/>
          </p:nvSpPr>
          <p:spPr>
            <a:xfrm rot="-2880000">
              <a:off x="3965615" y="3184921"/>
              <a:ext cx="104775" cy="36576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4" name="Can 103"/>
            <p:cNvSpPr/>
            <p:nvPr/>
          </p:nvSpPr>
          <p:spPr>
            <a:xfrm rot="-2880000">
              <a:off x="3385062" y="2604435"/>
              <a:ext cx="104775" cy="36576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5" name="Flowchart: Connector 104"/>
            <p:cNvSpPr/>
            <p:nvPr/>
          </p:nvSpPr>
          <p:spPr>
            <a:xfrm>
              <a:off x="3584942" y="2914650"/>
              <a:ext cx="351848" cy="302606"/>
            </a:xfrm>
            <a:prstGeom prst="flowChartConnector">
              <a:avLst/>
            </a:prstGeom>
            <a:noFill/>
            <a:ln w="44450">
              <a:solidFill>
                <a:srgbClr val="EF4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06" name="Flowchart: Connector 105"/>
          <p:cNvSpPr/>
          <p:nvPr/>
        </p:nvSpPr>
        <p:spPr>
          <a:xfrm>
            <a:off x="9840431" y="5050793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7" name="Flowchart: Connector 106"/>
          <p:cNvSpPr/>
          <p:nvPr/>
        </p:nvSpPr>
        <p:spPr>
          <a:xfrm>
            <a:off x="10143966" y="5031801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8" name="Flowchart: Connector 107"/>
          <p:cNvSpPr/>
          <p:nvPr/>
        </p:nvSpPr>
        <p:spPr>
          <a:xfrm rot="16200000">
            <a:off x="9622021" y="5275719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9" name="Flowchart: Connector 108"/>
          <p:cNvSpPr/>
          <p:nvPr/>
        </p:nvSpPr>
        <p:spPr>
          <a:xfrm rot="16200000">
            <a:off x="9621989" y="5558727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0" name="Flowchart: Connector 109"/>
          <p:cNvSpPr/>
          <p:nvPr/>
        </p:nvSpPr>
        <p:spPr>
          <a:xfrm>
            <a:off x="9849749" y="5799316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1" name="Flowchart: Connector 110"/>
          <p:cNvSpPr/>
          <p:nvPr/>
        </p:nvSpPr>
        <p:spPr>
          <a:xfrm rot="16200000">
            <a:off x="10328787" y="5584821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2" name="Flowchart: Connector 111"/>
          <p:cNvSpPr/>
          <p:nvPr/>
        </p:nvSpPr>
        <p:spPr>
          <a:xfrm rot="16200000">
            <a:off x="10328787" y="5304088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3" name="Flowchart: Connector 112"/>
          <p:cNvSpPr/>
          <p:nvPr/>
        </p:nvSpPr>
        <p:spPr>
          <a:xfrm>
            <a:off x="10095795" y="5791167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7" name="Can 116"/>
          <p:cNvSpPr/>
          <p:nvPr/>
        </p:nvSpPr>
        <p:spPr>
          <a:xfrm>
            <a:off x="10167039" y="4829683"/>
            <a:ext cx="95250" cy="182880"/>
          </a:xfrm>
          <a:prstGeom prst="can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8" name="Can 117"/>
          <p:cNvSpPr/>
          <p:nvPr/>
        </p:nvSpPr>
        <p:spPr>
          <a:xfrm>
            <a:off x="10128598" y="6004358"/>
            <a:ext cx="95250" cy="182880"/>
          </a:xfrm>
          <a:prstGeom prst="can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9" name="Can 118"/>
          <p:cNvSpPr/>
          <p:nvPr/>
        </p:nvSpPr>
        <p:spPr>
          <a:xfrm>
            <a:off x="9853806" y="5984914"/>
            <a:ext cx="95250" cy="182880"/>
          </a:xfrm>
          <a:prstGeom prst="can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0" name="Can 119"/>
          <p:cNvSpPr/>
          <p:nvPr/>
        </p:nvSpPr>
        <p:spPr>
          <a:xfrm>
            <a:off x="9852768" y="4857360"/>
            <a:ext cx="95250" cy="182880"/>
          </a:xfrm>
          <a:prstGeom prst="can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1" name="Can 120"/>
          <p:cNvSpPr/>
          <p:nvPr/>
        </p:nvSpPr>
        <p:spPr>
          <a:xfrm rot="16200000">
            <a:off x="10560589" y="5591061"/>
            <a:ext cx="95250" cy="182880"/>
          </a:xfrm>
          <a:prstGeom prst="can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2" name="Can 121"/>
          <p:cNvSpPr/>
          <p:nvPr/>
        </p:nvSpPr>
        <p:spPr>
          <a:xfrm rot="5400000">
            <a:off x="9453129" y="5313489"/>
            <a:ext cx="95250" cy="182880"/>
          </a:xfrm>
          <a:prstGeom prst="can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3" name="Can 122"/>
          <p:cNvSpPr/>
          <p:nvPr/>
        </p:nvSpPr>
        <p:spPr>
          <a:xfrm rot="16200000">
            <a:off x="10551064" y="5299903"/>
            <a:ext cx="95250" cy="182880"/>
          </a:xfrm>
          <a:prstGeom prst="can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4" name="Can 123"/>
          <p:cNvSpPr/>
          <p:nvPr/>
        </p:nvSpPr>
        <p:spPr>
          <a:xfrm rot="16200000">
            <a:off x="9431776" y="5582025"/>
            <a:ext cx="95250" cy="182880"/>
          </a:xfrm>
          <a:prstGeom prst="can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5" name="Can 124"/>
          <p:cNvSpPr/>
          <p:nvPr/>
        </p:nvSpPr>
        <p:spPr>
          <a:xfrm rot="16200000">
            <a:off x="8428447" y="4270916"/>
            <a:ext cx="120859" cy="457200"/>
          </a:xfrm>
          <a:prstGeom prst="can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7" name="Can 126"/>
          <p:cNvSpPr/>
          <p:nvPr/>
        </p:nvSpPr>
        <p:spPr>
          <a:xfrm rot="16200000">
            <a:off x="6830119" y="4347214"/>
            <a:ext cx="118872" cy="421677"/>
          </a:xfrm>
          <a:prstGeom prst="can">
            <a:avLst/>
          </a:prstGeom>
          <a:solidFill>
            <a:srgbClr val="FF99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8" name="Flowchart: Terminator 127"/>
          <p:cNvSpPr/>
          <p:nvPr/>
        </p:nvSpPr>
        <p:spPr>
          <a:xfrm>
            <a:off x="4011418" y="4505394"/>
            <a:ext cx="832988" cy="3048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9" name="TextBox 128"/>
          <p:cNvSpPr txBox="1"/>
          <p:nvPr/>
        </p:nvSpPr>
        <p:spPr>
          <a:xfrm>
            <a:off x="3954851" y="4513524"/>
            <a:ext cx="919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Caspase-3</a:t>
            </a:r>
          </a:p>
          <a:p>
            <a:r>
              <a:rPr lang="en-US" sz="1050" u="sng" dirty="0" smtClean="0"/>
              <a:t> </a:t>
            </a:r>
            <a:endParaRPr lang="en-US" sz="1050" u="sng" dirty="0"/>
          </a:p>
        </p:txBody>
      </p:sp>
      <p:sp>
        <p:nvSpPr>
          <p:cNvPr id="130" name="Down Arrow 129"/>
          <p:cNvSpPr/>
          <p:nvPr/>
        </p:nvSpPr>
        <p:spPr>
          <a:xfrm>
            <a:off x="4290203" y="5241638"/>
            <a:ext cx="352873" cy="65523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31" name="TextBox 130"/>
          <p:cNvSpPr txBox="1"/>
          <p:nvPr/>
        </p:nvSpPr>
        <p:spPr>
          <a:xfrm>
            <a:off x="3846888" y="5973073"/>
            <a:ext cx="150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APOPTOSIS</a:t>
            </a:r>
            <a:endParaRPr lang="en-US" u="sng" dirty="0"/>
          </a:p>
        </p:txBody>
      </p:sp>
      <p:sp>
        <p:nvSpPr>
          <p:cNvPr id="133" name="TextBox 132"/>
          <p:cNvSpPr txBox="1"/>
          <p:nvPr/>
        </p:nvSpPr>
        <p:spPr>
          <a:xfrm>
            <a:off x="4926398" y="933126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err="1" smtClean="0"/>
              <a:t>Fas</a:t>
            </a:r>
            <a:r>
              <a:rPr lang="en-US" sz="1200" u="sng" dirty="0" smtClean="0"/>
              <a:t> </a:t>
            </a:r>
            <a:r>
              <a:rPr lang="en-US" sz="1050" u="sng" dirty="0" smtClean="0"/>
              <a:t>receptors</a:t>
            </a:r>
            <a:endParaRPr lang="en-US" sz="1050" u="sng" dirty="0"/>
          </a:p>
        </p:txBody>
      </p:sp>
      <p:sp>
        <p:nvSpPr>
          <p:cNvPr id="134" name="TextBox 133"/>
          <p:cNvSpPr txBox="1"/>
          <p:nvPr/>
        </p:nvSpPr>
        <p:spPr>
          <a:xfrm>
            <a:off x="5114384" y="1734147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FADD</a:t>
            </a:r>
            <a:endParaRPr lang="en-US" sz="1050" u="sng" dirty="0"/>
          </a:p>
        </p:txBody>
      </p:sp>
      <p:sp>
        <p:nvSpPr>
          <p:cNvPr id="135" name="TextBox 134"/>
          <p:cNvSpPr txBox="1"/>
          <p:nvPr/>
        </p:nvSpPr>
        <p:spPr>
          <a:xfrm>
            <a:off x="2688377" y="3102623"/>
            <a:ext cx="989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Caspase-8</a:t>
            </a:r>
          </a:p>
          <a:p>
            <a:r>
              <a:rPr lang="en-US" sz="1200" u="sng" dirty="0" smtClean="0"/>
              <a:t>inactive</a:t>
            </a:r>
            <a:endParaRPr lang="en-US" sz="1050" u="sng" dirty="0"/>
          </a:p>
        </p:txBody>
      </p:sp>
      <p:sp>
        <p:nvSpPr>
          <p:cNvPr id="136" name="TextBox 135"/>
          <p:cNvSpPr txBox="1"/>
          <p:nvPr/>
        </p:nvSpPr>
        <p:spPr>
          <a:xfrm>
            <a:off x="2719070" y="3607162"/>
            <a:ext cx="97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Caspase-8</a:t>
            </a:r>
          </a:p>
          <a:p>
            <a:r>
              <a:rPr lang="en-US" sz="1200" u="sng" dirty="0" smtClean="0"/>
              <a:t>active</a:t>
            </a:r>
            <a:endParaRPr lang="en-US" sz="1050" u="sng" dirty="0"/>
          </a:p>
        </p:txBody>
      </p:sp>
      <p:sp>
        <p:nvSpPr>
          <p:cNvPr id="137" name="TextBox 136"/>
          <p:cNvSpPr txBox="1"/>
          <p:nvPr/>
        </p:nvSpPr>
        <p:spPr>
          <a:xfrm>
            <a:off x="5320761" y="3702959"/>
            <a:ext cx="881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Bid</a:t>
            </a:r>
            <a:endParaRPr lang="en-US" sz="1050" u="sng" dirty="0"/>
          </a:p>
        </p:txBody>
      </p:sp>
      <p:sp>
        <p:nvSpPr>
          <p:cNvPr id="138" name="TextBox 137"/>
          <p:cNvSpPr txBox="1"/>
          <p:nvPr/>
        </p:nvSpPr>
        <p:spPr>
          <a:xfrm>
            <a:off x="5761425" y="3229099"/>
            <a:ext cx="1322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Bid C terminal</a:t>
            </a:r>
            <a:endParaRPr lang="en-US" sz="1050" u="sng" dirty="0"/>
          </a:p>
        </p:txBody>
      </p:sp>
      <p:grpSp>
        <p:nvGrpSpPr>
          <p:cNvPr id="60" name="Group 59"/>
          <p:cNvGrpSpPr/>
          <p:nvPr/>
        </p:nvGrpSpPr>
        <p:grpSpPr>
          <a:xfrm>
            <a:off x="6460411" y="2330920"/>
            <a:ext cx="1138902" cy="575103"/>
            <a:chOff x="6460411" y="2330920"/>
            <a:chExt cx="1138902" cy="575103"/>
          </a:xfrm>
        </p:grpSpPr>
        <p:sp>
          <p:nvSpPr>
            <p:cNvPr id="56" name="Flowchart: Terminator 55"/>
            <p:cNvSpPr/>
            <p:nvPr/>
          </p:nvSpPr>
          <p:spPr>
            <a:xfrm>
              <a:off x="6477899" y="2624945"/>
              <a:ext cx="1038225" cy="281078"/>
            </a:xfrm>
            <a:prstGeom prst="flowChartTermina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6640312" y="2725048"/>
              <a:ext cx="45719" cy="152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6792712" y="2610748"/>
              <a:ext cx="45719" cy="152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6945112" y="2734573"/>
              <a:ext cx="45719" cy="152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7354687" y="2725048"/>
              <a:ext cx="45719" cy="152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0" name="Flowchart: Connector 69"/>
            <p:cNvSpPr/>
            <p:nvPr/>
          </p:nvSpPr>
          <p:spPr>
            <a:xfrm>
              <a:off x="7100391" y="2673064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460411" y="2330920"/>
              <a:ext cx="11389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u="sng" dirty="0" smtClean="0"/>
                <a:t>Mitochondria</a:t>
              </a:r>
              <a:endParaRPr lang="en-US" sz="1050" u="sng" dirty="0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7818178" y="3150746"/>
            <a:ext cx="11389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Cytochrome c</a:t>
            </a:r>
            <a:endParaRPr lang="en-US" sz="1050" u="sng" dirty="0"/>
          </a:p>
        </p:txBody>
      </p:sp>
      <p:sp>
        <p:nvSpPr>
          <p:cNvPr id="141" name="TextBox 140"/>
          <p:cNvSpPr txBox="1"/>
          <p:nvPr/>
        </p:nvSpPr>
        <p:spPr>
          <a:xfrm>
            <a:off x="9538878" y="1216936"/>
            <a:ext cx="11389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Apaf-1</a:t>
            </a:r>
            <a:endParaRPr lang="en-US" sz="1050" u="sng" dirty="0"/>
          </a:p>
        </p:txBody>
      </p:sp>
      <p:sp>
        <p:nvSpPr>
          <p:cNvPr id="142" name="TextBox 141"/>
          <p:cNvSpPr txBox="1"/>
          <p:nvPr/>
        </p:nvSpPr>
        <p:spPr>
          <a:xfrm>
            <a:off x="10173409" y="2225517"/>
            <a:ext cx="10087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err="1" smtClean="0"/>
              <a:t>dATP</a:t>
            </a:r>
            <a:r>
              <a:rPr lang="en-US" sz="1050" u="sng" dirty="0" smtClean="0"/>
              <a:t>/ATP</a:t>
            </a:r>
            <a:endParaRPr lang="en-US" sz="1050" u="sng" dirty="0"/>
          </a:p>
        </p:txBody>
      </p:sp>
      <p:sp>
        <p:nvSpPr>
          <p:cNvPr id="143" name="TextBox 142"/>
          <p:cNvSpPr txBox="1"/>
          <p:nvPr/>
        </p:nvSpPr>
        <p:spPr>
          <a:xfrm>
            <a:off x="9593075" y="6342405"/>
            <a:ext cx="11389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err="1" smtClean="0"/>
              <a:t>Apoptosome</a:t>
            </a:r>
            <a:endParaRPr lang="en-US" sz="1050" u="sng" dirty="0"/>
          </a:p>
        </p:txBody>
      </p:sp>
      <p:sp>
        <p:nvSpPr>
          <p:cNvPr id="144" name="TextBox 143"/>
          <p:cNvSpPr txBox="1"/>
          <p:nvPr/>
        </p:nvSpPr>
        <p:spPr>
          <a:xfrm>
            <a:off x="8127069" y="4611344"/>
            <a:ext cx="10286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Caspase-9</a:t>
            </a:r>
          </a:p>
          <a:p>
            <a:r>
              <a:rPr lang="en-US" sz="1050" u="sng" dirty="0" smtClean="0"/>
              <a:t>inactive</a:t>
            </a:r>
            <a:endParaRPr lang="en-US" sz="1050" u="sng" dirty="0"/>
          </a:p>
        </p:txBody>
      </p:sp>
      <p:sp>
        <p:nvSpPr>
          <p:cNvPr id="145" name="TextBox 144"/>
          <p:cNvSpPr txBox="1"/>
          <p:nvPr/>
        </p:nvSpPr>
        <p:spPr>
          <a:xfrm>
            <a:off x="6477899" y="4659337"/>
            <a:ext cx="9195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Caspase-9</a:t>
            </a:r>
          </a:p>
          <a:p>
            <a:r>
              <a:rPr lang="en-US" sz="1050" u="sng" dirty="0" smtClean="0"/>
              <a:t>active</a:t>
            </a:r>
            <a:endParaRPr lang="en-US" sz="1050" u="sng" dirty="0"/>
          </a:p>
        </p:txBody>
      </p:sp>
      <p:sp>
        <p:nvSpPr>
          <p:cNvPr id="146" name="Curved Left Arrow 145"/>
          <p:cNvSpPr/>
          <p:nvPr/>
        </p:nvSpPr>
        <p:spPr>
          <a:xfrm rot="2400000" flipH="1" flipV="1">
            <a:off x="5431223" y="2825094"/>
            <a:ext cx="211345" cy="549717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>
              <a:solidFill>
                <a:schemeClr val="tx1"/>
              </a:solidFill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V="1">
            <a:off x="5150849" y="3670101"/>
            <a:ext cx="203623" cy="3098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6034229" y="2828351"/>
            <a:ext cx="411405" cy="1495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7639451" y="2758442"/>
            <a:ext cx="391757" cy="94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9792601" y="1979110"/>
            <a:ext cx="18999" cy="9729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H="1">
            <a:off x="9867682" y="2360933"/>
            <a:ext cx="35945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V="1">
            <a:off x="8734060" y="2773170"/>
            <a:ext cx="850688" cy="86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H="1">
            <a:off x="9898975" y="4343956"/>
            <a:ext cx="2835" cy="365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8892620" y="4523715"/>
            <a:ext cx="76675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endCxn id="145" idx="3"/>
          </p:cNvCxnSpPr>
          <p:nvPr/>
        </p:nvCxnSpPr>
        <p:spPr>
          <a:xfrm flipH="1" flipV="1">
            <a:off x="7397427" y="4867086"/>
            <a:ext cx="1889992" cy="8540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H="1" flipV="1">
            <a:off x="5193165" y="4596385"/>
            <a:ext cx="1277305" cy="30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6815571" y="755300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Cell Membrane</a:t>
            </a:r>
            <a:endParaRPr lang="en-US" sz="1050" u="sng" dirty="0"/>
          </a:p>
        </p:txBody>
      </p:sp>
      <p:sp>
        <p:nvSpPr>
          <p:cNvPr id="179" name="TextBox 178"/>
          <p:cNvSpPr txBox="1"/>
          <p:nvPr/>
        </p:nvSpPr>
        <p:spPr>
          <a:xfrm>
            <a:off x="5105039" y="466374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err="1" smtClean="0"/>
              <a:t>Fas</a:t>
            </a:r>
            <a:r>
              <a:rPr lang="en-US" sz="1200" u="sng" dirty="0" smtClean="0"/>
              <a:t> </a:t>
            </a:r>
            <a:r>
              <a:rPr lang="en-US" sz="1050" u="sng" dirty="0" smtClean="0"/>
              <a:t>ligand</a:t>
            </a:r>
            <a:endParaRPr lang="en-US" sz="1050" u="sng" dirty="0"/>
          </a:p>
        </p:txBody>
      </p:sp>
      <p:sp>
        <p:nvSpPr>
          <p:cNvPr id="2" name="Left Bracket 1"/>
          <p:cNvSpPr/>
          <p:nvPr/>
        </p:nvSpPr>
        <p:spPr>
          <a:xfrm>
            <a:off x="2700068" y="1032300"/>
            <a:ext cx="654220" cy="2562685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77683" y="2124713"/>
            <a:ext cx="563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DISC</a:t>
            </a:r>
            <a:endParaRPr lang="en-US" sz="1050" u="sng" dirty="0"/>
          </a:p>
        </p:txBody>
      </p:sp>
    </p:spTree>
    <p:extLst>
      <p:ext uri="{BB962C8B-B14F-4D97-AF65-F5344CB8AC3E}">
        <p14:creationId xmlns:p14="http://schemas.microsoft.com/office/powerpoint/2010/main" val="90354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6" grpId="0" animBg="1"/>
      <p:bldP spid="76" grpId="1" animBg="1"/>
      <p:bldP spid="77" grpId="0" animBg="1"/>
      <p:bldP spid="77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7" grpId="0" animBg="1"/>
      <p:bldP spid="127" grpId="1" animBg="1"/>
      <p:bldP spid="128" grpId="0" animBg="1"/>
      <p:bldP spid="128" grpId="1" animBg="1"/>
      <p:bldP spid="129" grpId="0"/>
      <p:bldP spid="129" grpId="1"/>
      <p:bldP spid="130" grpId="0" animBg="1"/>
      <p:bldP spid="130" grpId="1" animBg="1"/>
      <p:bldP spid="131" grpId="0"/>
      <p:bldP spid="131" grpId="1"/>
      <p:bldP spid="133" grpId="0"/>
      <p:bldP spid="133" grpId="1"/>
      <p:bldP spid="134" grpId="0"/>
      <p:bldP spid="134" grpId="1"/>
      <p:bldP spid="135" grpId="0"/>
      <p:bldP spid="135" grpId="1"/>
      <p:bldP spid="136" grpId="0"/>
      <p:bldP spid="136" grpId="1"/>
      <p:bldP spid="137" grpId="0"/>
      <p:bldP spid="137" grpId="1"/>
      <p:bldP spid="138" grpId="0"/>
      <p:bldP spid="138" grpId="1"/>
      <p:bldP spid="140" grpId="0"/>
      <p:bldP spid="140" grpId="1"/>
      <p:bldP spid="141" grpId="0"/>
      <p:bldP spid="141" grpId="1"/>
      <p:bldP spid="142" grpId="0"/>
      <p:bldP spid="142" grpId="1"/>
      <p:bldP spid="143" grpId="0"/>
      <p:bldP spid="143" grpId="1"/>
      <p:bldP spid="144" grpId="0"/>
      <p:bldP spid="144" grpId="1"/>
      <p:bldP spid="145" grpId="0"/>
      <p:bldP spid="145" grpId="1"/>
      <p:bldP spid="146" grpId="0" animBg="1"/>
      <p:bldP spid="146" grpId="1" animBg="1"/>
      <p:bldP spid="2" grpId="0" animBg="1"/>
      <p:bldP spid="2" grpId="1" animBg="1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50114" y="268627"/>
            <a:ext cx="7514126" cy="6336321"/>
            <a:chOff x="3676650" y="268627"/>
            <a:chExt cx="7514126" cy="633632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676650" y="323850"/>
              <a:ext cx="7124700" cy="190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686175" y="476250"/>
              <a:ext cx="7124700" cy="190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4" name="Group 113"/>
            <p:cNvGrpSpPr/>
            <p:nvPr/>
          </p:nvGrpSpPr>
          <p:grpSpPr>
            <a:xfrm>
              <a:off x="6486525" y="2619375"/>
              <a:ext cx="1038225" cy="295275"/>
              <a:chOff x="7439025" y="2914650"/>
              <a:chExt cx="1038225" cy="295275"/>
            </a:xfrm>
          </p:grpSpPr>
          <p:sp>
            <p:nvSpPr>
              <p:cNvPr id="56" name="Flowchart: Terminator 55"/>
              <p:cNvSpPr/>
              <p:nvPr/>
            </p:nvSpPr>
            <p:spPr>
              <a:xfrm>
                <a:off x="7439025" y="2928847"/>
                <a:ext cx="1038225" cy="281078"/>
              </a:xfrm>
              <a:prstGeom prst="flowChartTerminator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7601438" y="3028950"/>
                <a:ext cx="45719" cy="152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7753838" y="2914650"/>
                <a:ext cx="45719" cy="152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7906238" y="3038475"/>
                <a:ext cx="45719" cy="152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8315813" y="3028950"/>
                <a:ext cx="45719" cy="152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Connector 69"/>
              <p:cNvSpPr/>
              <p:nvPr/>
            </p:nvSpPr>
            <p:spPr>
              <a:xfrm>
                <a:off x="8061517" y="2976966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8130324" y="2597747"/>
              <a:ext cx="404509" cy="516079"/>
              <a:chOff x="9082824" y="2959697"/>
              <a:chExt cx="404509" cy="516079"/>
            </a:xfrm>
          </p:grpSpPr>
          <p:sp>
            <p:nvSpPr>
              <p:cNvPr id="71" name="Flowchart: Connector 70"/>
              <p:cNvSpPr/>
              <p:nvPr/>
            </p:nvSpPr>
            <p:spPr>
              <a:xfrm>
                <a:off x="9082824" y="2959697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lowchart: Connector 71"/>
              <p:cNvSpPr/>
              <p:nvPr/>
            </p:nvSpPr>
            <p:spPr>
              <a:xfrm>
                <a:off x="9268523" y="3261073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Connector 72"/>
              <p:cNvSpPr/>
              <p:nvPr/>
            </p:nvSpPr>
            <p:spPr>
              <a:xfrm>
                <a:off x="9348755" y="2959698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Can 73"/>
            <p:cNvSpPr/>
            <p:nvPr/>
          </p:nvSpPr>
          <p:spPr>
            <a:xfrm>
              <a:off x="9601200" y="1462896"/>
              <a:ext cx="104775" cy="36576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an 75"/>
            <p:cNvSpPr/>
            <p:nvPr/>
          </p:nvSpPr>
          <p:spPr>
            <a:xfrm>
              <a:off x="9753601" y="1548428"/>
              <a:ext cx="95250" cy="27432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an 76"/>
            <p:cNvSpPr/>
            <p:nvPr/>
          </p:nvSpPr>
          <p:spPr>
            <a:xfrm>
              <a:off x="9896477" y="1647825"/>
              <a:ext cx="91440" cy="152400"/>
            </a:xfrm>
            <a:prstGeom prst="can">
              <a:avLst/>
            </a:prstGeom>
            <a:solidFill>
              <a:srgbClr val="EF41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9310226" y="3064885"/>
              <a:ext cx="1154214" cy="1182253"/>
              <a:chOff x="10262726" y="3245860"/>
              <a:chExt cx="1154214" cy="1182253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10262726" y="3245860"/>
                <a:ext cx="1154214" cy="1182253"/>
                <a:chOff x="3157076" y="2464810"/>
                <a:chExt cx="1154214" cy="1182253"/>
              </a:xfrm>
            </p:grpSpPr>
            <p:sp>
              <p:nvSpPr>
                <p:cNvPr id="78" name="Can 77"/>
                <p:cNvSpPr/>
                <p:nvPr/>
              </p:nvSpPr>
              <p:spPr>
                <a:xfrm>
                  <a:off x="3712367" y="2464810"/>
                  <a:ext cx="104775" cy="365760"/>
                </a:xfrm>
                <a:prstGeom prst="can">
                  <a:avLst/>
                </a:prstGeom>
                <a:solidFill>
                  <a:srgbClr val="EF414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Can 78"/>
                <p:cNvSpPr/>
                <p:nvPr/>
              </p:nvSpPr>
              <p:spPr>
                <a:xfrm rot="16200000">
                  <a:off x="4076022" y="2920464"/>
                  <a:ext cx="104775" cy="365760"/>
                </a:xfrm>
                <a:prstGeom prst="can">
                  <a:avLst/>
                </a:prstGeom>
                <a:solidFill>
                  <a:srgbClr val="EF414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Can 79"/>
                <p:cNvSpPr/>
                <p:nvPr/>
              </p:nvSpPr>
              <p:spPr>
                <a:xfrm rot="16200000">
                  <a:off x="3287568" y="2901414"/>
                  <a:ext cx="104775" cy="365760"/>
                </a:xfrm>
                <a:prstGeom prst="can">
                  <a:avLst/>
                </a:prstGeom>
                <a:solidFill>
                  <a:srgbClr val="EF414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Can 80"/>
                <p:cNvSpPr/>
                <p:nvPr/>
              </p:nvSpPr>
              <p:spPr>
                <a:xfrm>
                  <a:off x="3680161" y="3281303"/>
                  <a:ext cx="104775" cy="365760"/>
                </a:xfrm>
                <a:prstGeom prst="can">
                  <a:avLst/>
                </a:prstGeom>
                <a:solidFill>
                  <a:srgbClr val="EF414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Can 81"/>
                <p:cNvSpPr/>
                <p:nvPr/>
              </p:nvSpPr>
              <p:spPr>
                <a:xfrm rot="13440000">
                  <a:off x="3449964" y="3159464"/>
                  <a:ext cx="104775" cy="365760"/>
                </a:xfrm>
                <a:prstGeom prst="can">
                  <a:avLst/>
                </a:prstGeom>
                <a:solidFill>
                  <a:srgbClr val="EF414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Can 82"/>
                <p:cNvSpPr/>
                <p:nvPr/>
              </p:nvSpPr>
              <p:spPr>
                <a:xfrm rot="13440000">
                  <a:off x="3992866" y="2587035"/>
                  <a:ext cx="104775" cy="365760"/>
                </a:xfrm>
                <a:prstGeom prst="can">
                  <a:avLst/>
                </a:prstGeom>
                <a:solidFill>
                  <a:srgbClr val="EF414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Can 83"/>
                <p:cNvSpPr/>
                <p:nvPr/>
              </p:nvSpPr>
              <p:spPr>
                <a:xfrm rot="-2880000">
                  <a:off x="3965615" y="3184921"/>
                  <a:ext cx="104775" cy="365760"/>
                </a:xfrm>
                <a:prstGeom prst="can">
                  <a:avLst/>
                </a:prstGeom>
                <a:solidFill>
                  <a:srgbClr val="EF414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Can 84"/>
                <p:cNvSpPr/>
                <p:nvPr/>
              </p:nvSpPr>
              <p:spPr>
                <a:xfrm rot="-2880000">
                  <a:off x="3385062" y="2604435"/>
                  <a:ext cx="104775" cy="365760"/>
                </a:xfrm>
                <a:prstGeom prst="can">
                  <a:avLst/>
                </a:prstGeom>
                <a:solidFill>
                  <a:srgbClr val="EF414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lowchart: Connector 85"/>
                <p:cNvSpPr/>
                <p:nvPr/>
              </p:nvSpPr>
              <p:spPr>
                <a:xfrm>
                  <a:off x="3584942" y="2914650"/>
                  <a:ext cx="351848" cy="302606"/>
                </a:xfrm>
                <a:prstGeom prst="flowChartConnector">
                  <a:avLst/>
                </a:prstGeom>
                <a:noFill/>
                <a:ln w="44450">
                  <a:solidFill>
                    <a:srgbClr val="EF414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8" name="Flowchart: Connector 87"/>
              <p:cNvSpPr/>
              <p:nvPr/>
            </p:nvSpPr>
            <p:spPr>
              <a:xfrm>
                <a:off x="10649157" y="3383020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lowchart: Connector 88"/>
              <p:cNvSpPr/>
              <p:nvPr/>
            </p:nvSpPr>
            <p:spPr>
              <a:xfrm>
                <a:off x="10952692" y="3364028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Connector 89"/>
              <p:cNvSpPr/>
              <p:nvPr/>
            </p:nvSpPr>
            <p:spPr>
              <a:xfrm rot="16200000">
                <a:off x="10430747" y="3607946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lowchart: Connector 90"/>
              <p:cNvSpPr/>
              <p:nvPr/>
            </p:nvSpPr>
            <p:spPr>
              <a:xfrm rot="16200000">
                <a:off x="10430715" y="3890954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lowchart: Connector 91"/>
              <p:cNvSpPr/>
              <p:nvPr/>
            </p:nvSpPr>
            <p:spPr>
              <a:xfrm>
                <a:off x="10658475" y="4131543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lowchart: Connector 92"/>
              <p:cNvSpPr/>
              <p:nvPr/>
            </p:nvSpPr>
            <p:spPr>
              <a:xfrm rot="16200000">
                <a:off x="11137513" y="3917048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lowchart: Connector 93"/>
              <p:cNvSpPr/>
              <p:nvPr/>
            </p:nvSpPr>
            <p:spPr>
              <a:xfrm rot="16200000">
                <a:off x="11137513" y="3636315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lowchart: Connector 94"/>
              <p:cNvSpPr/>
              <p:nvPr/>
            </p:nvSpPr>
            <p:spPr>
              <a:xfrm>
                <a:off x="10904521" y="4123394"/>
                <a:ext cx="138578" cy="214703"/>
              </a:xfrm>
              <a:prstGeom prst="flowChartConnector">
                <a:avLst/>
              </a:prstGeom>
              <a:solidFill>
                <a:srgbClr val="8DD9D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9462626" y="4922260"/>
              <a:ext cx="1154214" cy="1182253"/>
              <a:chOff x="3157076" y="2464810"/>
              <a:chExt cx="1154214" cy="1182253"/>
            </a:xfrm>
          </p:grpSpPr>
          <p:sp>
            <p:nvSpPr>
              <p:cNvPr id="97" name="Can 96"/>
              <p:cNvSpPr/>
              <p:nvPr/>
            </p:nvSpPr>
            <p:spPr>
              <a:xfrm>
                <a:off x="3712367" y="2464810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Can 97"/>
              <p:cNvSpPr/>
              <p:nvPr/>
            </p:nvSpPr>
            <p:spPr>
              <a:xfrm rot="16200000">
                <a:off x="4076022" y="2920464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Can 98"/>
              <p:cNvSpPr/>
              <p:nvPr/>
            </p:nvSpPr>
            <p:spPr>
              <a:xfrm rot="16200000">
                <a:off x="3287568" y="2901414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Can 99"/>
              <p:cNvSpPr/>
              <p:nvPr/>
            </p:nvSpPr>
            <p:spPr>
              <a:xfrm>
                <a:off x="3680161" y="3281303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Can 100"/>
              <p:cNvSpPr/>
              <p:nvPr/>
            </p:nvSpPr>
            <p:spPr>
              <a:xfrm rot="13440000">
                <a:off x="3449964" y="3159464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Can 101"/>
              <p:cNvSpPr/>
              <p:nvPr/>
            </p:nvSpPr>
            <p:spPr>
              <a:xfrm rot="13440000">
                <a:off x="3992866" y="2587035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Can 102"/>
              <p:cNvSpPr/>
              <p:nvPr/>
            </p:nvSpPr>
            <p:spPr>
              <a:xfrm rot="-2880000">
                <a:off x="3965615" y="3184921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Can 103"/>
              <p:cNvSpPr/>
              <p:nvPr/>
            </p:nvSpPr>
            <p:spPr>
              <a:xfrm rot="-2880000">
                <a:off x="3385062" y="2604435"/>
                <a:ext cx="104775" cy="365760"/>
              </a:xfrm>
              <a:prstGeom prst="can">
                <a:avLst/>
              </a:prstGeom>
              <a:solidFill>
                <a:srgbClr val="EF414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lowchart: Connector 104"/>
              <p:cNvSpPr/>
              <p:nvPr/>
            </p:nvSpPr>
            <p:spPr>
              <a:xfrm>
                <a:off x="3584942" y="2914650"/>
                <a:ext cx="351848" cy="302606"/>
              </a:xfrm>
              <a:prstGeom prst="flowChartConnector">
                <a:avLst/>
              </a:prstGeom>
              <a:noFill/>
              <a:ln w="44450">
                <a:solidFill>
                  <a:srgbClr val="EF414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lowchart: Connector 105"/>
            <p:cNvSpPr/>
            <p:nvPr/>
          </p:nvSpPr>
          <p:spPr>
            <a:xfrm>
              <a:off x="9849057" y="5059420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Connector 106"/>
            <p:cNvSpPr/>
            <p:nvPr/>
          </p:nvSpPr>
          <p:spPr>
            <a:xfrm>
              <a:off x="10152592" y="5040428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lowchart: Connector 107"/>
            <p:cNvSpPr/>
            <p:nvPr/>
          </p:nvSpPr>
          <p:spPr>
            <a:xfrm rot="16200000">
              <a:off x="9630647" y="5284346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lowchart: Connector 108"/>
            <p:cNvSpPr/>
            <p:nvPr/>
          </p:nvSpPr>
          <p:spPr>
            <a:xfrm rot="16200000">
              <a:off x="9630615" y="5567354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lowchart: Connector 109"/>
            <p:cNvSpPr/>
            <p:nvPr/>
          </p:nvSpPr>
          <p:spPr>
            <a:xfrm>
              <a:off x="9858375" y="5807943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lowchart: Connector 110"/>
            <p:cNvSpPr/>
            <p:nvPr/>
          </p:nvSpPr>
          <p:spPr>
            <a:xfrm rot="16200000">
              <a:off x="10337413" y="5593448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lowchart: Connector 111"/>
            <p:cNvSpPr/>
            <p:nvPr/>
          </p:nvSpPr>
          <p:spPr>
            <a:xfrm rot="16200000">
              <a:off x="10337413" y="5312715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lowchart: Connector 112"/>
            <p:cNvSpPr/>
            <p:nvPr/>
          </p:nvSpPr>
          <p:spPr>
            <a:xfrm>
              <a:off x="10104421" y="5799794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an 116"/>
            <p:cNvSpPr/>
            <p:nvPr/>
          </p:nvSpPr>
          <p:spPr>
            <a:xfrm>
              <a:off x="10175665" y="4838310"/>
              <a:ext cx="95250" cy="182880"/>
            </a:xfrm>
            <a:prstGeom prst="can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an 117"/>
            <p:cNvSpPr/>
            <p:nvPr/>
          </p:nvSpPr>
          <p:spPr>
            <a:xfrm>
              <a:off x="10137224" y="6012985"/>
              <a:ext cx="95250" cy="182880"/>
            </a:xfrm>
            <a:prstGeom prst="can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an 118"/>
            <p:cNvSpPr/>
            <p:nvPr/>
          </p:nvSpPr>
          <p:spPr>
            <a:xfrm>
              <a:off x="9862432" y="5993541"/>
              <a:ext cx="95250" cy="182880"/>
            </a:xfrm>
            <a:prstGeom prst="can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an 119"/>
            <p:cNvSpPr/>
            <p:nvPr/>
          </p:nvSpPr>
          <p:spPr>
            <a:xfrm>
              <a:off x="9861394" y="4865987"/>
              <a:ext cx="95250" cy="182880"/>
            </a:xfrm>
            <a:prstGeom prst="can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an 120"/>
            <p:cNvSpPr/>
            <p:nvPr/>
          </p:nvSpPr>
          <p:spPr>
            <a:xfrm rot="16200000">
              <a:off x="10569215" y="5599688"/>
              <a:ext cx="95250" cy="182880"/>
            </a:xfrm>
            <a:prstGeom prst="can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an 121"/>
            <p:cNvSpPr/>
            <p:nvPr/>
          </p:nvSpPr>
          <p:spPr>
            <a:xfrm rot="5400000">
              <a:off x="9461755" y="5322116"/>
              <a:ext cx="95250" cy="182880"/>
            </a:xfrm>
            <a:prstGeom prst="can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an 122"/>
            <p:cNvSpPr/>
            <p:nvPr/>
          </p:nvSpPr>
          <p:spPr>
            <a:xfrm rot="16200000">
              <a:off x="10559690" y="5308530"/>
              <a:ext cx="95250" cy="182880"/>
            </a:xfrm>
            <a:prstGeom prst="can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an 123"/>
            <p:cNvSpPr/>
            <p:nvPr/>
          </p:nvSpPr>
          <p:spPr>
            <a:xfrm rot="16200000">
              <a:off x="9440402" y="5590652"/>
              <a:ext cx="95250" cy="182880"/>
            </a:xfrm>
            <a:prstGeom prst="can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an 124"/>
            <p:cNvSpPr/>
            <p:nvPr/>
          </p:nvSpPr>
          <p:spPr>
            <a:xfrm rot="16200000">
              <a:off x="8437073" y="4279543"/>
              <a:ext cx="120859" cy="457200"/>
            </a:xfrm>
            <a:prstGeom prst="can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an 126"/>
            <p:cNvSpPr/>
            <p:nvPr/>
          </p:nvSpPr>
          <p:spPr>
            <a:xfrm rot="16200000">
              <a:off x="6838745" y="4355841"/>
              <a:ext cx="118872" cy="421677"/>
            </a:xfrm>
            <a:prstGeom prst="can">
              <a:avLst/>
            </a:prstGeom>
            <a:solidFill>
              <a:srgbClr val="FF9900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lowchart: Terminator 127"/>
            <p:cNvSpPr/>
            <p:nvPr/>
          </p:nvSpPr>
          <p:spPr>
            <a:xfrm>
              <a:off x="4020044" y="4514021"/>
              <a:ext cx="832988" cy="304800"/>
            </a:xfrm>
            <a:prstGeom prst="flowChartTerminator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997223" y="4530866"/>
              <a:ext cx="91943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Caspase-3</a:t>
              </a:r>
            </a:p>
            <a:p>
              <a:r>
                <a:rPr lang="en-US" sz="1050" dirty="0" smtClean="0"/>
                <a:t> </a:t>
              </a:r>
              <a:endParaRPr lang="en-US" sz="1050" dirty="0"/>
            </a:p>
          </p:txBody>
        </p:sp>
        <p:sp>
          <p:nvSpPr>
            <p:cNvPr id="130" name="Down Arrow 129"/>
            <p:cNvSpPr/>
            <p:nvPr/>
          </p:nvSpPr>
          <p:spPr>
            <a:xfrm>
              <a:off x="4298829" y="5250265"/>
              <a:ext cx="352873" cy="65523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855513" y="5981700"/>
              <a:ext cx="1566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APOPTOSIS</a:t>
              </a:r>
              <a:endParaRPr lang="en-US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731577" y="1447574"/>
              <a:ext cx="187557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/>
                <a:t>Figure 4</a:t>
              </a:r>
            </a:p>
            <a:p>
              <a:r>
                <a:rPr lang="en-US" sz="1400" b="1" i="1" dirty="0" smtClean="0"/>
                <a:t>Induction of Apoptosis (Intrinsic Pathway</a:t>
              </a:r>
              <a:endParaRPr lang="en-US" sz="1400" b="1" i="1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469037" y="2339547"/>
              <a:ext cx="11389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Mitochondria</a:t>
              </a:r>
              <a:endParaRPr lang="en-US" sz="105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7826804" y="3159373"/>
              <a:ext cx="11389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Cytochrome c</a:t>
              </a:r>
              <a:endParaRPr lang="en-US" sz="105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47504" y="1225563"/>
              <a:ext cx="11389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Apaf-1</a:t>
              </a:r>
              <a:endParaRPr lang="en-US" sz="105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0182035" y="2234144"/>
              <a:ext cx="100874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/>
                <a:t>dATP</a:t>
              </a:r>
              <a:r>
                <a:rPr lang="en-US" sz="1050" dirty="0" smtClean="0"/>
                <a:t>/ATP</a:t>
              </a:r>
              <a:endParaRPr lang="en-US" sz="105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9601701" y="6351032"/>
              <a:ext cx="11389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/>
                <a:t>Apoptosome</a:t>
              </a:r>
              <a:endParaRPr lang="en-US" sz="105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135696" y="4619971"/>
              <a:ext cx="83001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Caspase-9</a:t>
              </a:r>
            </a:p>
            <a:p>
              <a:r>
                <a:rPr lang="en-US" sz="1050" dirty="0" smtClean="0"/>
                <a:t>inactive</a:t>
              </a:r>
              <a:endParaRPr lang="en-US" sz="105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6576043" y="4667964"/>
              <a:ext cx="83001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Caspase-9</a:t>
              </a:r>
            </a:p>
            <a:p>
              <a:r>
                <a:rPr lang="en-US" sz="1050" dirty="0" smtClean="0"/>
                <a:t>active</a:t>
              </a:r>
              <a:endParaRPr lang="en-US" sz="1050" dirty="0"/>
            </a:p>
          </p:txBody>
        </p:sp>
        <p:cxnSp>
          <p:nvCxnSpPr>
            <p:cNvPr id="153" name="Straight Arrow Connector 152"/>
            <p:cNvCxnSpPr/>
            <p:nvPr/>
          </p:nvCxnSpPr>
          <p:spPr>
            <a:xfrm flipV="1">
              <a:off x="7648077" y="2767069"/>
              <a:ext cx="391757" cy="941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>
            <a:xfrm>
              <a:off x="9801227" y="1987737"/>
              <a:ext cx="18999" cy="97294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/>
            <p:nvPr/>
          </p:nvCxnSpPr>
          <p:spPr>
            <a:xfrm flipH="1">
              <a:off x="9876308" y="2369560"/>
              <a:ext cx="3594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 flipV="1">
              <a:off x="8742686" y="2781797"/>
              <a:ext cx="850688" cy="865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/>
            <p:nvPr/>
          </p:nvCxnSpPr>
          <p:spPr>
            <a:xfrm flipH="1">
              <a:off x="9907601" y="4352583"/>
              <a:ext cx="2835" cy="36576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/>
            <p:nvPr/>
          </p:nvCxnSpPr>
          <p:spPr>
            <a:xfrm>
              <a:off x="8901246" y="4532342"/>
              <a:ext cx="7667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endCxn id="145" idx="3"/>
            </p:cNvCxnSpPr>
            <p:nvPr/>
          </p:nvCxnSpPr>
          <p:spPr>
            <a:xfrm flipH="1" flipV="1">
              <a:off x="7406053" y="4875713"/>
              <a:ext cx="1889992" cy="85400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 flipH="1" flipV="1">
              <a:off x="5201791" y="4605012"/>
              <a:ext cx="1277305" cy="307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>
              <a:off x="6824197" y="268627"/>
              <a:ext cx="15435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Cell Membrane</a:t>
              </a:r>
              <a:endParaRPr lang="en-US" sz="1050" dirty="0"/>
            </a:p>
          </p:txBody>
        </p:sp>
        <p:cxnSp>
          <p:nvCxnSpPr>
            <p:cNvPr id="149" name="Straight Arrow Connector 148"/>
            <p:cNvCxnSpPr/>
            <p:nvPr/>
          </p:nvCxnSpPr>
          <p:spPr>
            <a:xfrm>
              <a:off x="7028032" y="881871"/>
              <a:ext cx="0" cy="51171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406537" y="612542"/>
              <a:ext cx="15435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Apoptotic Stimuli</a:t>
              </a:r>
              <a:endParaRPr lang="en-US" sz="1050" dirty="0"/>
            </a:p>
          </p:txBody>
        </p:sp>
        <p:sp>
          <p:nvSpPr>
            <p:cNvPr id="3" name="Can 2"/>
            <p:cNvSpPr/>
            <p:nvPr/>
          </p:nvSpPr>
          <p:spPr>
            <a:xfrm>
              <a:off x="6908018" y="1601242"/>
              <a:ext cx="91440" cy="356572"/>
            </a:xfrm>
            <a:prstGeom prst="ca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an 154"/>
            <p:cNvSpPr/>
            <p:nvPr/>
          </p:nvSpPr>
          <p:spPr>
            <a:xfrm>
              <a:off x="7201875" y="1601242"/>
              <a:ext cx="91440" cy="356572"/>
            </a:xfrm>
            <a:prstGeom prst="ca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an 156"/>
            <p:cNvSpPr/>
            <p:nvPr/>
          </p:nvSpPr>
          <p:spPr>
            <a:xfrm>
              <a:off x="6614161" y="1601242"/>
              <a:ext cx="91440" cy="356572"/>
            </a:xfrm>
            <a:prstGeom prst="ca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>
              <a:off x="7038488" y="2000250"/>
              <a:ext cx="0" cy="37970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4" name="TextBox 163"/>
            <p:cNvSpPr txBox="1"/>
            <p:nvPr/>
          </p:nvSpPr>
          <p:spPr>
            <a:xfrm>
              <a:off x="6067349" y="1656273"/>
              <a:ext cx="4834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Bax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49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2338302" y="1149942"/>
            <a:ext cx="8037385" cy="4553846"/>
            <a:chOff x="2338302" y="1149942"/>
            <a:chExt cx="8037385" cy="4553846"/>
          </a:xfrm>
        </p:grpSpPr>
        <p:sp>
          <p:nvSpPr>
            <p:cNvPr id="81" name="TextBox 80"/>
            <p:cNvSpPr txBox="1"/>
            <p:nvPr/>
          </p:nvSpPr>
          <p:spPr>
            <a:xfrm>
              <a:off x="2338302" y="1149942"/>
              <a:ext cx="187557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/>
                <a:t>Figure 5</a:t>
              </a:r>
            </a:p>
            <a:p>
              <a:r>
                <a:rPr lang="en-US" sz="1400" b="1" i="1" dirty="0" smtClean="0"/>
                <a:t>Execution Phase of Apoptosis</a:t>
              </a:r>
              <a:endParaRPr lang="en-US" sz="1400" b="1" i="1" dirty="0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3360385" y="2402097"/>
              <a:ext cx="1300942" cy="1124029"/>
              <a:chOff x="3360385" y="2402097"/>
              <a:chExt cx="1300942" cy="1124029"/>
            </a:xfrm>
          </p:grpSpPr>
          <p:sp>
            <p:nvSpPr>
              <p:cNvPr id="7" name="Teardrop 6"/>
              <p:cNvSpPr/>
              <p:nvPr/>
            </p:nvSpPr>
            <p:spPr>
              <a:xfrm rot="9488077">
                <a:off x="3360385" y="2402097"/>
                <a:ext cx="1300942" cy="1124029"/>
              </a:xfrm>
              <a:prstGeom prst="teardrop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993851" y="2596732"/>
                <a:ext cx="439948" cy="4313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110292" y="2700247"/>
                <a:ext cx="133725" cy="15096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653270" y="2700246"/>
                <a:ext cx="150800" cy="314865"/>
              </a:xfrm>
              <a:custGeom>
                <a:avLst/>
                <a:gdLst>
                  <a:gd name="connsiteX0" fmla="*/ 0 w 353683"/>
                  <a:gd name="connsiteY0" fmla="*/ 483079 h 543464"/>
                  <a:gd name="connsiteX1" fmla="*/ 17253 w 353683"/>
                  <a:gd name="connsiteY1" fmla="*/ 181154 h 543464"/>
                  <a:gd name="connsiteX2" fmla="*/ 34506 w 353683"/>
                  <a:gd name="connsiteY2" fmla="*/ 112143 h 543464"/>
                  <a:gd name="connsiteX3" fmla="*/ 51759 w 353683"/>
                  <a:gd name="connsiteY3" fmla="*/ 43132 h 543464"/>
                  <a:gd name="connsiteX4" fmla="*/ 60385 w 353683"/>
                  <a:gd name="connsiteY4" fmla="*/ 0 h 543464"/>
                  <a:gd name="connsiteX5" fmla="*/ 86264 w 353683"/>
                  <a:gd name="connsiteY5" fmla="*/ 8626 h 543464"/>
                  <a:gd name="connsiteX6" fmla="*/ 112144 w 353683"/>
                  <a:gd name="connsiteY6" fmla="*/ 77637 h 543464"/>
                  <a:gd name="connsiteX7" fmla="*/ 120770 w 353683"/>
                  <a:gd name="connsiteY7" fmla="*/ 405441 h 543464"/>
                  <a:gd name="connsiteX8" fmla="*/ 129397 w 353683"/>
                  <a:gd name="connsiteY8" fmla="*/ 439947 h 543464"/>
                  <a:gd name="connsiteX9" fmla="*/ 138023 w 353683"/>
                  <a:gd name="connsiteY9" fmla="*/ 500332 h 543464"/>
                  <a:gd name="connsiteX10" fmla="*/ 163902 w 353683"/>
                  <a:gd name="connsiteY10" fmla="*/ 526211 h 543464"/>
                  <a:gd name="connsiteX11" fmla="*/ 189781 w 353683"/>
                  <a:gd name="connsiteY11" fmla="*/ 517584 h 543464"/>
                  <a:gd name="connsiteX12" fmla="*/ 207034 w 353683"/>
                  <a:gd name="connsiteY12" fmla="*/ 491705 h 543464"/>
                  <a:gd name="connsiteX13" fmla="*/ 198408 w 353683"/>
                  <a:gd name="connsiteY13" fmla="*/ 284671 h 543464"/>
                  <a:gd name="connsiteX14" fmla="*/ 207034 w 353683"/>
                  <a:gd name="connsiteY14" fmla="*/ 112143 h 543464"/>
                  <a:gd name="connsiteX15" fmla="*/ 215661 w 353683"/>
                  <a:gd name="connsiteY15" fmla="*/ 86264 h 543464"/>
                  <a:gd name="connsiteX16" fmla="*/ 241540 w 353683"/>
                  <a:gd name="connsiteY16" fmla="*/ 60384 h 543464"/>
                  <a:gd name="connsiteX17" fmla="*/ 293298 w 353683"/>
                  <a:gd name="connsiteY17" fmla="*/ 43132 h 543464"/>
                  <a:gd name="connsiteX18" fmla="*/ 319178 w 353683"/>
                  <a:gd name="connsiteY18" fmla="*/ 60384 h 543464"/>
                  <a:gd name="connsiteX19" fmla="*/ 353683 w 353683"/>
                  <a:gd name="connsiteY19" fmla="*/ 112143 h 543464"/>
                  <a:gd name="connsiteX20" fmla="*/ 345057 w 353683"/>
                  <a:gd name="connsiteY20" fmla="*/ 370935 h 543464"/>
                  <a:gd name="connsiteX21" fmla="*/ 327804 w 353683"/>
                  <a:gd name="connsiteY21" fmla="*/ 422694 h 543464"/>
                  <a:gd name="connsiteX22" fmla="*/ 301925 w 353683"/>
                  <a:gd name="connsiteY22" fmla="*/ 439947 h 543464"/>
                  <a:gd name="connsiteX23" fmla="*/ 284672 w 353683"/>
                  <a:gd name="connsiteY23" fmla="*/ 543464 h 54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53683" h="543464">
                    <a:moveTo>
                      <a:pt x="0" y="483079"/>
                    </a:moveTo>
                    <a:cubicBezTo>
                      <a:pt x="1671" y="439628"/>
                      <a:pt x="3134" y="261161"/>
                      <a:pt x="17253" y="181154"/>
                    </a:cubicBezTo>
                    <a:cubicBezTo>
                      <a:pt x="21374" y="157803"/>
                      <a:pt x="29856" y="135394"/>
                      <a:pt x="34506" y="112143"/>
                    </a:cubicBezTo>
                    <a:cubicBezTo>
                      <a:pt x="66300" y="-46835"/>
                      <a:pt x="25233" y="149235"/>
                      <a:pt x="51759" y="43132"/>
                    </a:cubicBezTo>
                    <a:cubicBezTo>
                      <a:pt x="55315" y="28908"/>
                      <a:pt x="57510" y="14377"/>
                      <a:pt x="60385" y="0"/>
                    </a:cubicBezTo>
                    <a:cubicBezTo>
                      <a:pt x="69011" y="2875"/>
                      <a:pt x="79164" y="2946"/>
                      <a:pt x="86264" y="8626"/>
                    </a:cubicBezTo>
                    <a:cubicBezTo>
                      <a:pt x="107419" y="25550"/>
                      <a:pt x="107468" y="54256"/>
                      <a:pt x="112144" y="77637"/>
                    </a:cubicBezTo>
                    <a:cubicBezTo>
                      <a:pt x="115019" y="186905"/>
                      <a:pt x="115571" y="296259"/>
                      <a:pt x="120770" y="405441"/>
                    </a:cubicBezTo>
                    <a:cubicBezTo>
                      <a:pt x="121334" y="417284"/>
                      <a:pt x="127276" y="428282"/>
                      <a:pt x="129397" y="439947"/>
                    </a:cubicBezTo>
                    <a:cubicBezTo>
                      <a:pt x="133034" y="459952"/>
                      <a:pt x="130472" y="481454"/>
                      <a:pt x="138023" y="500332"/>
                    </a:cubicBezTo>
                    <a:cubicBezTo>
                      <a:pt x="142554" y="511659"/>
                      <a:pt x="155276" y="517585"/>
                      <a:pt x="163902" y="526211"/>
                    </a:cubicBezTo>
                    <a:cubicBezTo>
                      <a:pt x="172528" y="523335"/>
                      <a:pt x="182681" y="523264"/>
                      <a:pt x="189781" y="517584"/>
                    </a:cubicBezTo>
                    <a:cubicBezTo>
                      <a:pt x="197877" y="511107"/>
                      <a:pt x="206650" y="502066"/>
                      <a:pt x="207034" y="491705"/>
                    </a:cubicBezTo>
                    <a:cubicBezTo>
                      <a:pt x="209591" y="422681"/>
                      <a:pt x="201283" y="353682"/>
                      <a:pt x="198408" y="284671"/>
                    </a:cubicBezTo>
                    <a:cubicBezTo>
                      <a:pt x="201283" y="227162"/>
                      <a:pt x="202046" y="169508"/>
                      <a:pt x="207034" y="112143"/>
                    </a:cubicBezTo>
                    <a:cubicBezTo>
                      <a:pt x="207822" y="103084"/>
                      <a:pt x="210617" y="93830"/>
                      <a:pt x="215661" y="86264"/>
                    </a:cubicBezTo>
                    <a:cubicBezTo>
                      <a:pt x="222428" y="76113"/>
                      <a:pt x="230876" y="66309"/>
                      <a:pt x="241540" y="60384"/>
                    </a:cubicBezTo>
                    <a:cubicBezTo>
                      <a:pt x="257437" y="51552"/>
                      <a:pt x="293298" y="43132"/>
                      <a:pt x="293298" y="43132"/>
                    </a:cubicBezTo>
                    <a:cubicBezTo>
                      <a:pt x="301925" y="48883"/>
                      <a:pt x="312351" y="52582"/>
                      <a:pt x="319178" y="60384"/>
                    </a:cubicBezTo>
                    <a:cubicBezTo>
                      <a:pt x="332832" y="75989"/>
                      <a:pt x="353683" y="112143"/>
                      <a:pt x="353683" y="112143"/>
                    </a:cubicBezTo>
                    <a:cubicBezTo>
                      <a:pt x="350808" y="198407"/>
                      <a:pt x="352225" y="284921"/>
                      <a:pt x="345057" y="370935"/>
                    </a:cubicBezTo>
                    <a:cubicBezTo>
                      <a:pt x="343547" y="389058"/>
                      <a:pt x="342936" y="412606"/>
                      <a:pt x="327804" y="422694"/>
                    </a:cubicBezTo>
                    <a:lnTo>
                      <a:pt x="301925" y="439947"/>
                    </a:lnTo>
                    <a:cubicBezTo>
                      <a:pt x="270317" y="487359"/>
                      <a:pt x="284672" y="455458"/>
                      <a:pt x="284672" y="543464"/>
                    </a:cubicBezTo>
                  </a:path>
                </a:pathLst>
              </a:cu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 rot="5239013" flipH="1">
                <a:off x="3767598" y="3225571"/>
                <a:ext cx="189161" cy="272497"/>
              </a:xfrm>
              <a:custGeom>
                <a:avLst/>
                <a:gdLst>
                  <a:gd name="connsiteX0" fmla="*/ 0 w 353683"/>
                  <a:gd name="connsiteY0" fmla="*/ 483079 h 543464"/>
                  <a:gd name="connsiteX1" fmla="*/ 17253 w 353683"/>
                  <a:gd name="connsiteY1" fmla="*/ 181154 h 543464"/>
                  <a:gd name="connsiteX2" fmla="*/ 34506 w 353683"/>
                  <a:gd name="connsiteY2" fmla="*/ 112143 h 543464"/>
                  <a:gd name="connsiteX3" fmla="*/ 51759 w 353683"/>
                  <a:gd name="connsiteY3" fmla="*/ 43132 h 543464"/>
                  <a:gd name="connsiteX4" fmla="*/ 60385 w 353683"/>
                  <a:gd name="connsiteY4" fmla="*/ 0 h 543464"/>
                  <a:gd name="connsiteX5" fmla="*/ 86264 w 353683"/>
                  <a:gd name="connsiteY5" fmla="*/ 8626 h 543464"/>
                  <a:gd name="connsiteX6" fmla="*/ 112144 w 353683"/>
                  <a:gd name="connsiteY6" fmla="*/ 77637 h 543464"/>
                  <a:gd name="connsiteX7" fmla="*/ 120770 w 353683"/>
                  <a:gd name="connsiteY7" fmla="*/ 405441 h 543464"/>
                  <a:gd name="connsiteX8" fmla="*/ 129397 w 353683"/>
                  <a:gd name="connsiteY8" fmla="*/ 439947 h 543464"/>
                  <a:gd name="connsiteX9" fmla="*/ 138023 w 353683"/>
                  <a:gd name="connsiteY9" fmla="*/ 500332 h 543464"/>
                  <a:gd name="connsiteX10" fmla="*/ 163902 w 353683"/>
                  <a:gd name="connsiteY10" fmla="*/ 526211 h 543464"/>
                  <a:gd name="connsiteX11" fmla="*/ 189781 w 353683"/>
                  <a:gd name="connsiteY11" fmla="*/ 517584 h 543464"/>
                  <a:gd name="connsiteX12" fmla="*/ 207034 w 353683"/>
                  <a:gd name="connsiteY12" fmla="*/ 491705 h 543464"/>
                  <a:gd name="connsiteX13" fmla="*/ 198408 w 353683"/>
                  <a:gd name="connsiteY13" fmla="*/ 284671 h 543464"/>
                  <a:gd name="connsiteX14" fmla="*/ 207034 w 353683"/>
                  <a:gd name="connsiteY14" fmla="*/ 112143 h 543464"/>
                  <a:gd name="connsiteX15" fmla="*/ 215661 w 353683"/>
                  <a:gd name="connsiteY15" fmla="*/ 86264 h 543464"/>
                  <a:gd name="connsiteX16" fmla="*/ 241540 w 353683"/>
                  <a:gd name="connsiteY16" fmla="*/ 60384 h 543464"/>
                  <a:gd name="connsiteX17" fmla="*/ 293298 w 353683"/>
                  <a:gd name="connsiteY17" fmla="*/ 43132 h 543464"/>
                  <a:gd name="connsiteX18" fmla="*/ 319178 w 353683"/>
                  <a:gd name="connsiteY18" fmla="*/ 60384 h 543464"/>
                  <a:gd name="connsiteX19" fmla="*/ 353683 w 353683"/>
                  <a:gd name="connsiteY19" fmla="*/ 112143 h 543464"/>
                  <a:gd name="connsiteX20" fmla="*/ 345057 w 353683"/>
                  <a:gd name="connsiteY20" fmla="*/ 370935 h 543464"/>
                  <a:gd name="connsiteX21" fmla="*/ 327804 w 353683"/>
                  <a:gd name="connsiteY21" fmla="*/ 422694 h 543464"/>
                  <a:gd name="connsiteX22" fmla="*/ 301925 w 353683"/>
                  <a:gd name="connsiteY22" fmla="*/ 439947 h 543464"/>
                  <a:gd name="connsiteX23" fmla="*/ 284672 w 353683"/>
                  <a:gd name="connsiteY23" fmla="*/ 543464 h 54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53683" h="543464">
                    <a:moveTo>
                      <a:pt x="0" y="483079"/>
                    </a:moveTo>
                    <a:cubicBezTo>
                      <a:pt x="1671" y="439628"/>
                      <a:pt x="3134" y="261161"/>
                      <a:pt x="17253" y="181154"/>
                    </a:cubicBezTo>
                    <a:cubicBezTo>
                      <a:pt x="21374" y="157803"/>
                      <a:pt x="29856" y="135394"/>
                      <a:pt x="34506" y="112143"/>
                    </a:cubicBezTo>
                    <a:cubicBezTo>
                      <a:pt x="66300" y="-46835"/>
                      <a:pt x="25233" y="149235"/>
                      <a:pt x="51759" y="43132"/>
                    </a:cubicBezTo>
                    <a:cubicBezTo>
                      <a:pt x="55315" y="28908"/>
                      <a:pt x="57510" y="14377"/>
                      <a:pt x="60385" y="0"/>
                    </a:cubicBezTo>
                    <a:cubicBezTo>
                      <a:pt x="69011" y="2875"/>
                      <a:pt x="79164" y="2946"/>
                      <a:pt x="86264" y="8626"/>
                    </a:cubicBezTo>
                    <a:cubicBezTo>
                      <a:pt x="107419" y="25550"/>
                      <a:pt x="107468" y="54256"/>
                      <a:pt x="112144" y="77637"/>
                    </a:cubicBezTo>
                    <a:cubicBezTo>
                      <a:pt x="115019" y="186905"/>
                      <a:pt x="115571" y="296259"/>
                      <a:pt x="120770" y="405441"/>
                    </a:cubicBezTo>
                    <a:cubicBezTo>
                      <a:pt x="121334" y="417284"/>
                      <a:pt x="127276" y="428282"/>
                      <a:pt x="129397" y="439947"/>
                    </a:cubicBezTo>
                    <a:cubicBezTo>
                      <a:pt x="133034" y="459952"/>
                      <a:pt x="130472" y="481454"/>
                      <a:pt x="138023" y="500332"/>
                    </a:cubicBezTo>
                    <a:cubicBezTo>
                      <a:pt x="142554" y="511659"/>
                      <a:pt x="155276" y="517585"/>
                      <a:pt x="163902" y="526211"/>
                    </a:cubicBezTo>
                    <a:cubicBezTo>
                      <a:pt x="172528" y="523335"/>
                      <a:pt x="182681" y="523264"/>
                      <a:pt x="189781" y="517584"/>
                    </a:cubicBezTo>
                    <a:cubicBezTo>
                      <a:pt x="197877" y="511107"/>
                      <a:pt x="206650" y="502066"/>
                      <a:pt x="207034" y="491705"/>
                    </a:cubicBezTo>
                    <a:cubicBezTo>
                      <a:pt x="209591" y="422681"/>
                      <a:pt x="201283" y="353682"/>
                      <a:pt x="198408" y="284671"/>
                    </a:cubicBezTo>
                    <a:cubicBezTo>
                      <a:pt x="201283" y="227162"/>
                      <a:pt x="202046" y="169508"/>
                      <a:pt x="207034" y="112143"/>
                    </a:cubicBezTo>
                    <a:cubicBezTo>
                      <a:pt x="207822" y="103084"/>
                      <a:pt x="210617" y="93830"/>
                      <a:pt x="215661" y="86264"/>
                    </a:cubicBezTo>
                    <a:cubicBezTo>
                      <a:pt x="222428" y="76113"/>
                      <a:pt x="230876" y="66309"/>
                      <a:pt x="241540" y="60384"/>
                    </a:cubicBezTo>
                    <a:cubicBezTo>
                      <a:pt x="257437" y="51552"/>
                      <a:pt x="293298" y="43132"/>
                      <a:pt x="293298" y="43132"/>
                    </a:cubicBezTo>
                    <a:cubicBezTo>
                      <a:pt x="301925" y="48883"/>
                      <a:pt x="312351" y="52582"/>
                      <a:pt x="319178" y="60384"/>
                    </a:cubicBezTo>
                    <a:cubicBezTo>
                      <a:pt x="332832" y="75989"/>
                      <a:pt x="353683" y="112143"/>
                      <a:pt x="353683" y="112143"/>
                    </a:cubicBezTo>
                    <a:cubicBezTo>
                      <a:pt x="350808" y="198407"/>
                      <a:pt x="352225" y="284921"/>
                      <a:pt x="345057" y="370935"/>
                    </a:cubicBezTo>
                    <a:cubicBezTo>
                      <a:pt x="343547" y="389058"/>
                      <a:pt x="342936" y="412606"/>
                      <a:pt x="327804" y="422694"/>
                    </a:cubicBezTo>
                    <a:lnTo>
                      <a:pt x="301925" y="439947"/>
                    </a:lnTo>
                    <a:cubicBezTo>
                      <a:pt x="270317" y="487359"/>
                      <a:pt x="284672" y="455458"/>
                      <a:pt x="284672" y="543464"/>
                    </a:cubicBezTo>
                  </a:path>
                </a:pathLst>
              </a:cu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09645" y="2596733"/>
                <a:ext cx="110865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121721" y="3221791"/>
                <a:ext cx="110865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578258" y="3130351"/>
                <a:ext cx="110865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Terminator 17"/>
              <p:cNvSpPr/>
              <p:nvPr/>
            </p:nvSpPr>
            <p:spPr>
              <a:xfrm rot="5400000">
                <a:off x="3764001" y="2844380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Terminator 18"/>
              <p:cNvSpPr/>
              <p:nvPr/>
            </p:nvSpPr>
            <p:spPr>
              <a:xfrm rot="1560000">
                <a:off x="3507175" y="3306303"/>
                <a:ext cx="190921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Terminator 19"/>
              <p:cNvSpPr/>
              <p:nvPr/>
            </p:nvSpPr>
            <p:spPr>
              <a:xfrm rot="5340000">
                <a:off x="3930014" y="3316164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lowchart: Terminator 20"/>
              <p:cNvSpPr/>
              <p:nvPr/>
            </p:nvSpPr>
            <p:spPr>
              <a:xfrm rot="19920000">
                <a:off x="4267536" y="3152418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617810" y="1497222"/>
              <a:ext cx="1300942" cy="1124029"/>
              <a:chOff x="5617810" y="1497222"/>
              <a:chExt cx="1300942" cy="1124029"/>
            </a:xfrm>
          </p:grpSpPr>
          <p:sp>
            <p:nvSpPr>
              <p:cNvPr id="22" name="Teardrop 21"/>
              <p:cNvSpPr/>
              <p:nvPr/>
            </p:nvSpPr>
            <p:spPr>
              <a:xfrm rot="9488077">
                <a:off x="5617810" y="1497222"/>
                <a:ext cx="1300942" cy="1124029"/>
              </a:xfrm>
              <a:prstGeom prst="teardrop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251276" y="1691857"/>
                <a:ext cx="439948" cy="4313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336989" y="1721519"/>
                <a:ext cx="256365" cy="36135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5910695" y="1795371"/>
                <a:ext cx="150800" cy="314865"/>
              </a:xfrm>
              <a:custGeom>
                <a:avLst/>
                <a:gdLst>
                  <a:gd name="connsiteX0" fmla="*/ 0 w 353683"/>
                  <a:gd name="connsiteY0" fmla="*/ 483079 h 543464"/>
                  <a:gd name="connsiteX1" fmla="*/ 17253 w 353683"/>
                  <a:gd name="connsiteY1" fmla="*/ 181154 h 543464"/>
                  <a:gd name="connsiteX2" fmla="*/ 34506 w 353683"/>
                  <a:gd name="connsiteY2" fmla="*/ 112143 h 543464"/>
                  <a:gd name="connsiteX3" fmla="*/ 51759 w 353683"/>
                  <a:gd name="connsiteY3" fmla="*/ 43132 h 543464"/>
                  <a:gd name="connsiteX4" fmla="*/ 60385 w 353683"/>
                  <a:gd name="connsiteY4" fmla="*/ 0 h 543464"/>
                  <a:gd name="connsiteX5" fmla="*/ 86264 w 353683"/>
                  <a:gd name="connsiteY5" fmla="*/ 8626 h 543464"/>
                  <a:gd name="connsiteX6" fmla="*/ 112144 w 353683"/>
                  <a:gd name="connsiteY6" fmla="*/ 77637 h 543464"/>
                  <a:gd name="connsiteX7" fmla="*/ 120770 w 353683"/>
                  <a:gd name="connsiteY7" fmla="*/ 405441 h 543464"/>
                  <a:gd name="connsiteX8" fmla="*/ 129397 w 353683"/>
                  <a:gd name="connsiteY8" fmla="*/ 439947 h 543464"/>
                  <a:gd name="connsiteX9" fmla="*/ 138023 w 353683"/>
                  <a:gd name="connsiteY9" fmla="*/ 500332 h 543464"/>
                  <a:gd name="connsiteX10" fmla="*/ 163902 w 353683"/>
                  <a:gd name="connsiteY10" fmla="*/ 526211 h 543464"/>
                  <a:gd name="connsiteX11" fmla="*/ 189781 w 353683"/>
                  <a:gd name="connsiteY11" fmla="*/ 517584 h 543464"/>
                  <a:gd name="connsiteX12" fmla="*/ 207034 w 353683"/>
                  <a:gd name="connsiteY12" fmla="*/ 491705 h 543464"/>
                  <a:gd name="connsiteX13" fmla="*/ 198408 w 353683"/>
                  <a:gd name="connsiteY13" fmla="*/ 284671 h 543464"/>
                  <a:gd name="connsiteX14" fmla="*/ 207034 w 353683"/>
                  <a:gd name="connsiteY14" fmla="*/ 112143 h 543464"/>
                  <a:gd name="connsiteX15" fmla="*/ 215661 w 353683"/>
                  <a:gd name="connsiteY15" fmla="*/ 86264 h 543464"/>
                  <a:gd name="connsiteX16" fmla="*/ 241540 w 353683"/>
                  <a:gd name="connsiteY16" fmla="*/ 60384 h 543464"/>
                  <a:gd name="connsiteX17" fmla="*/ 293298 w 353683"/>
                  <a:gd name="connsiteY17" fmla="*/ 43132 h 543464"/>
                  <a:gd name="connsiteX18" fmla="*/ 319178 w 353683"/>
                  <a:gd name="connsiteY18" fmla="*/ 60384 h 543464"/>
                  <a:gd name="connsiteX19" fmla="*/ 353683 w 353683"/>
                  <a:gd name="connsiteY19" fmla="*/ 112143 h 543464"/>
                  <a:gd name="connsiteX20" fmla="*/ 345057 w 353683"/>
                  <a:gd name="connsiteY20" fmla="*/ 370935 h 543464"/>
                  <a:gd name="connsiteX21" fmla="*/ 327804 w 353683"/>
                  <a:gd name="connsiteY21" fmla="*/ 422694 h 543464"/>
                  <a:gd name="connsiteX22" fmla="*/ 301925 w 353683"/>
                  <a:gd name="connsiteY22" fmla="*/ 439947 h 543464"/>
                  <a:gd name="connsiteX23" fmla="*/ 284672 w 353683"/>
                  <a:gd name="connsiteY23" fmla="*/ 543464 h 54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53683" h="543464">
                    <a:moveTo>
                      <a:pt x="0" y="483079"/>
                    </a:moveTo>
                    <a:cubicBezTo>
                      <a:pt x="1671" y="439628"/>
                      <a:pt x="3134" y="261161"/>
                      <a:pt x="17253" y="181154"/>
                    </a:cubicBezTo>
                    <a:cubicBezTo>
                      <a:pt x="21374" y="157803"/>
                      <a:pt x="29856" y="135394"/>
                      <a:pt x="34506" y="112143"/>
                    </a:cubicBezTo>
                    <a:cubicBezTo>
                      <a:pt x="66300" y="-46835"/>
                      <a:pt x="25233" y="149235"/>
                      <a:pt x="51759" y="43132"/>
                    </a:cubicBezTo>
                    <a:cubicBezTo>
                      <a:pt x="55315" y="28908"/>
                      <a:pt x="57510" y="14377"/>
                      <a:pt x="60385" y="0"/>
                    </a:cubicBezTo>
                    <a:cubicBezTo>
                      <a:pt x="69011" y="2875"/>
                      <a:pt x="79164" y="2946"/>
                      <a:pt x="86264" y="8626"/>
                    </a:cubicBezTo>
                    <a:cubicBezTo>
                      <a:pt x="107419" y="25550"/>
                      <a:pt x="107468" y="54256"/>
                      <a:pt x="112144" y="77637"/>
                    </a:cubicBezTo>
                    <a:cubicBezTo>
                      <a:pt x="115019" y="186905"/>
                      <a:pt x="115571" y="296259"/>
                      <a:pt x="120770" y="405441"/>
                    </a:cubicBezTo>
                    <a:cubicBezTo>
                      <a:pt x="121334" y="417284"/>
                      <a:pt x="127276" y="428282"/>
                      <a:pt x="129397" y="439947"/>
                    </a:cubicBezTo>
                    <a:cubicBezTo>
                      <a:pt x="133034" y="459952"/>
                      <a:pt x="130472" y="481454"/>
                      <a:pt x="138023" y="500332"/>
                    </a:cubicBezTo>
                    <a:cubicBezTo>
                      <a:pt x="142554" y="511659"/>
                      <a:pt x="155276" y="517585"/>
                      <a:pt x="163902" y="526211"/>
                    </a:cubicBezTo>
                    <a:cubicBezTo>
                      <a:pt x="172528" y="523335"/>
                      <a:pt x="182681" y="523264"/>
                      <a:pt x="189781" y="517584"/>
                    </a:cubicBezTo>
                    <a:cubicBezTo>
                      <a:pt x="197877" y="511107"/>
                      <a:pt x="206650" y="502066"/>
                      <a:pt x="207034" y="491705"/>
                    </a:cubicBezTo>
                    <a:cubicBezTo>
                      <a:pt x="209591" y="422681"/>
                      <a:pt x="201283" y="353682"/>
                      <a:pt x="198408" y="284671"/>
                    </a:cubicBezTo>
                    <a:cubicBezTo>
                      <a:pt x="201283" y="227162"/>
                      <a:pt x="202046" y="169508"/>
                      <a:pt x="207034" y="112143"/>
                    </a:cubicBezTo>
                    <a:cubicBezTo>
                      <a:pt x="207822" y="103084"/>
                      <a:pt x="210617" y="93830"/>
                      <a:pt x="215661" y="86264"/>
                    </a:cubicBezTo>
                    <a:cubicBezTo>
                      <a:pt x="222428" y="76113"/>
                      <a:pt x="230876" y="66309"/>
                      <a:pt x="241540" y="60384"/>
                    </a:cubicBezTo>
                    <a:cubicBezTo>
                      <a:pt x="257437" y="51552"/>
                      <a:pt x="293298" y="43132"/>
                      <a:pt x="293298" y="43132"/>
                    </a:cubicBezTo>
                    <a:cubicBezTo>
                      <a:pt x="301925" y="48883"/>
                      <a:pt x="312351" y="52582"/>
                      <a:pt x="319178" y="60384"/>
                    </a:cubicBezTo>
                    <a:cubicBezTo>
                      <a:pt x="332832" y="75989"/>
                      <a:pt x="353683" y="112143"/>
                      <a:pt x="353683" y="112143"/>
                    </a:cubicBezTo>
                    <a:cubicBezTo>
                      <a:pt x="350808" y="198407"/>
                      <a:pt x="352225" y="284921"/>
                      <a:pt x="345057" y="370935"/>
                    </a:cubicBezTo>
                    <a:cubicBezTo>
                      <a:pt x="343547" y="389058"/>
                      <a:pt x="342936" y="412606"/>
                      <a:pt x="327804" y="422694"/>
                    </a:cubicBezTo>
                    <a:lnTo>
                      <a:pt x="301925" y="439947"/>
                    </a:lnTo>
                    <a:cubicBezTo>
                      <a:pt x="270317" y="487359"/>
                      <a:pt x="284672" y="455458"/>
                      <a:pt x="284672" y="543464"/>
                    </a:cubicBezTo>
                  </a:path>
                </a:pathLst>
              </a:cu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239013" flipH="1">
                <a:off x="6025023" y="2320696"/>
                <a:ext cx="189161" cy="272497"/>
              </a:xfrm>
              <a:custGeom>
                <a:avLst/>
                <a:gdLst>
                  <a:gd name="connsiteX0" fmla="*/ 0 w 353683"/>
                  <a:gd name="connsiteY0" fmla="*/ 483079 h 543464"/>
                  <a:gd name="connsiteX1" fmla="*/ 17253 w 353683"/>
                  <a:gd name="connsiteY1" fmla="*/ 181154 h 543464"/>
                  <a:gd name="connsiteX2" fmla="*/ 34506 w 353683"/>
                  <a:gd name="connsiteY2" fmla="*/ 112143 h 543464"/>
                  <a:gd name="connsiteX3" fmla="*/ 51759 w 353683"/>
                  <a:gd name="connsiteY3" fmla="*/ 43132 h 543464"/>
                  <a:gd name="connsiteX4" fmla="*/ 60385 w 353683"/>
                  <a:gd name="connsiteY4" fmla="*/ 0 h 543464"/>
                  <a:gd name="connsiteX5" fmla="*/ 86264 w 353683"/>
                  <a:gd name="connsiteY5" fmla="*/ 8626 h 543464"/>
                  <a:gd name="connsiteX6" fmla="*/ 112144 w 353683"/>
                  <a:gd name="connsiteY6" fmla="*/ 77637 h 543464"/>
                  <a:gd name="connsiteX7" fmla="*/ 120770 w 353683"/>
                  <a:gd name="connsiteY7" fmla="*/ 405441 h 543464"/>
                  <a:gd name="connsiteX8" fmla="*/ 129397 w 353683"/>
                  <a:gd name="connsiteY8" fmla="*/ 439947 h 543464"/>
                  <a:gd name="connsiteX9" fmla="*/ 138023 w 353683"/>
                  <a:gd name="connsiteY9" fmla="*/ 500332 h 543464"/>
                  <a:gd name="connsiteX10" fmla="*/ 163902 w 353683"/>
                  <a:gd name="connsiteY10" fmla="*/ 526211 h 543464"/>
                  <a:gd name="connsiteX11" fmla="*/ 189781 w 353683"/>
                  <a:gd name="connsiteY11" fmla="*/ 517584 h 543464"/>
                  <a:gd name="connsiteX12" fmla="*/ 207034 w 353683"/>
                  <a:gd name="connsiteY12" fmla="*/ 491705 h 543464"/>
                  <a:gd name="connsiteX13" fmla="*/ 198408 w 353683"/>
                  <a:gd name="connsiteY13" fmla="*/ 284671 h 543464"/>
                  <a:gd name="connsiteX14" fmla="*/ 207034 w 353683"/>
                  <a:gd name="connsiteY14" fmla="*/ 112143 h 543464"/>
                  <a:gd name="connsiteX15" fmla="*/ 215661 w 353683"/>
                  <a:gd name="connsiteY15" fmla="*/ 86264 h 543464"/>
                  <a:gd name="connsiteX16" fmla="*/ 241540 w 353683"/>
                  <a:gd name="connsiteY16" fmla="*/ 60384 h 543464"/>
                  <a:gd name="connsiteX17" fmla="*/ 293298 w 353683"/>
                  <a:gd name="connsiteY17" fmla="*/ 43132 h 543464"/>
                  <a:gd name="connsiteX18" fmla="*/ 319178 w 353683"/>
                  <a:gd name="connsiteY18" fmla="*/ 60384 h 543464"/>
                  <a:gd name="connsiteX19" fmla="*/ 353683 w 353683"/>
                  <a:gd name="connsiteY19" fmla="*/ 112143 h 543464"/>
                  <a:gd name="connsiteX20" fmla="*/ 345057 w 353683"/>
                  <a:gd name="connsiteY20" fmla="*/ 370935 h 543464"/>
                  <a:gd name="connsiteX21" fmla="*/ 327804 w 353683"/>
                  <a:gd name="connsiteY21" fmla="*/ 422694 h 543464"/>
                  <a:gd name="connsiteX22" fmla="*/ 301925 w 353683"/>
                  <a:gd name="connsiteY22" fmla="*/ 439947 h 543464"/>
                  <a:gd name="connsiteX23" fmla="*/ 284672 w 353683"/>
                  <a:gd name="connsiteY23" fmla="*/ 543464 h 54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53683" h="543464">
                    <a:moveTo>
                      <a:pt x="0" y="483079"/>
                    </a:moveTo>
                    <a:cubicBezTo>
                      <a:pt x="1671" y="439628"/>
                      <a:pt x="3134" y="261161"/>
                      <a:pt x="17253" y="181154"/>
                    </a:cubicBezTo>
                    <a:cubicBezTo>
                      <a:pt x="21374" y="157803"/>
                      <a:pt x="29856" y="135394"/>
                      <a:pt x="34506" y="112143"/>
                    </a:cubicBezTo>
                    <a:cubicBezTo>
                      <a:pt x="66300" y="-46835"/>
                      <a:pt x="25233" y="149235"/>
                      <a:pt x="51759" y="43132"/>
                    </a:cubicBezTo>
                    <a:cubicBezTo>
                      <a:pt x="55315" y="28908"/>
                      <a:pt x="57510" y="14377"/>
                      <a:pt x="60385" y="0"/>
                    </a:cubicBezTo>
                    <a:cubicBezTo>
                      <a:pt x="69011" y="2875"/>
                      <a:pt x="79164" y="2946"/>
                      <a:pt x="86264" y="8626"/>
                    </a:cubicBezTo>
                    <a:cubicBezTo>
                      <a:pt x="107419" y="25550"/>
                      <a:pt x="107468" y="54256"/>
                      <a:pt x="112144" y="77637"/>
                    </a:cubicBezTo>
                    <a:cubicBezTo>
                      <a:pt x="115019" y="186905"/>
                      <a:pt x="115571" y="296259"/>
                      <a:pt x="120770" y="405441"/>
                    </a:cubicBezTo>
                    <a:cubicBezTo>
                      <a:pt x="121334" y="417284"/>
                      <a:pt x="127276" y="428282"/>
                      <a:pt x="129397" y="439947"/>
                    </a:cubicBezTo>
                    <a:cubicBezTo>
                      <a:pt x="133034" y="459952"/>
                      <a:pt x="130472" y="481454"/>
                      <a:pt x="138023" y="500332"/>
                    </a:cubicBezTo>
                    <a:cubicBezTo>
                      <a:pt x="142554" y="511659"/>
                      <a:pt x="155276" y="517585"/>
                      <a:pt x="163902" y="526211"/>
                    </a:cubicBezTo>
                    <a:cubicBezTo>
                      <a:pt x="172528" y="523335"/>
                      <a:pt x="182681" y="523264"/>
                      <a:pt x="189781" y="517584"/>
                    </a:cubicBezTo>
                    <a:cubicBezTo>
                      <a:pt x="197877" y="511107"/>
                      <a:pt x="206650" y="502066"/>
                      <a:pt x="207034" y="491705"/>
                    </a:cubicBezTo>
                    <a:cubicBezTo>
                      <a:pt x="209591" y="422681"/>
                      <a:pt x="201283" y="353682"/>
                      <a:pt x="198408" y="284671"/>
                    </a:cubicBezTo>
                    <a:cubicBezTo>
                      <a:pt x="201283" y="227162"/>
                      <a:pt x="202046" y="169508"/>
                      <a:pt x="207034" y="112143"/>
                    </a:cubicBezTo>
                    <a:cubicBezTo>
                      <a:pt x="207822" y="103084"/>
                      <a:pt x="210617" y="93830"/>
                      <a:pt x="215661" y="86264"/>
                    </a:cubicBezTo>
                    <a:cubicBezTo>
                      <a:pt x="222428" y="76113"/>
                      <a:pt x="230876" y="66309"/>
                      <a:pt x="241540" y="60384"/>
                    </a:cubicBezTo>
                    <a:cubicBezTo>
                      <a:pt x="257437" y="51552"/>
                      <a:pt x="293298" y="43132"/>
                      <a:pt x="293298" y="43132"/>
                    </a:cubicBezTo>
                    <a:cubicBezTo>
                      <a:pt x="301925" y="48883"/>
                      <a:pt x="312351" y="52582"/>
                      <a:pt x="319178" y="60384"/>
                    </a:cubicBezTo>
                    <a:cubicBezTo>
                      <a:pt x="332832" y="75989"/>
                      <a:pt x="353683" y="112143"/>
                      <a:pt x="353683" y="112143"/>
                    </a:cubicBezTo>
                    <a:cubicBezTo>
                      <a:pt x="350808" y="198407"/>
                      <a:pt x="352225" y="284921"/>
                      <a:pt x="345057" y="370935"/>
                    </a:cubicBezTo>
                    <a:cubicBezTo>
                      <a:pt x="343547" y="389058"/>
                      <a:pt x="342936" y="412606"/>
                      <a:pt x="327804" y="422694"/>
                    </a:cubicBezTo>
                    <a:lnTo>
                      <a:pt x="301925" y="439947"/>
                    </a:lnTo>
                    <a:cubicBezTo>
                      <a:pt x="270317" y="487359"/>
                      <a:pt x="284672" y="455458"/>
                      <a:pt x="284672" y="543464"/>
                    </a:cubicBezTo>
                  </a:path>
                </a:pathLst>
              </a:cu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067070" y="1691858"/>
                <a:ext cx="110865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379146" y="2316916"/>
                <a:ext cx="110865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835683" y="2225476"/>
                <a:ext cx="110865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Terminator 29"/>
              <p:cNvSpPr/>
              <p:nvPr/>
            </p:nvSpPr>
            <p:spPr>
              <a:xfrm rot="5400000">
                <a:off x="6021426" y="1939505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Terminator 30"/>
              <p:cNvSpPr/>
              <p:nvPr/>
            </p:nvSpPr>
            <p:spPr>
              <a:xfrm rot="1560000">
                <a:off x="5764600" y="2401428"/>
                <a:ext cx="190921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lowchart: Terminator 31"/>
              <p:cNvSpPr/>
              <p:nvPr/>
            </p:nvSpPr>
            <p:spPr>
              <a:xfrm rot="5340000">
                <a:off x="6187439" y="2411289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lowchart: Terminator 32"/>
              <p:cNvSpPr/>
              <p:nvPr/>
            </p:nvSpPr>
            <p:spPr>
              <a:xfrm rot="19920000">
                <a:off x="6524961" y="2247543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7839075" y="2266950"/>
              <a:ext cx="1524362" cy="1038253"/>
              <a:chOff x="7839075" y="2266950"/>
              <a:chExt cx="1524362" cy="1038253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7839075" y="2266950"/>
                <a:ext cx="1524362" cy="1038253"/>
              </a:xfrm>
              <a:custGeom>
                <a:avLst/>
                <a:gdLst>
                  <a:gd name="connsiteX0" fmla="*/ 421149 w 1030749"/>
                  <a:gd name="connsiteY0" fmla="*/ 142875 h 628650"/>
                  <a:gd name="connsiteX1" fmla="*/ 478299 w 1030749"/>
                  <a:gd name="connsiteY1" fmla="*/ 66675 h 628650"/>
                  <a:gd name="connsiteX2" fmla="*/ 487824 w 1030749"/>
                  <a:gd name="connsiteY2" fmla="*/ 28575 h 628650"/>
                  <a:gd name="connsiteX3" fmla="*/ 544974 w 1030749"/>
                  <a:gd name="connsiteY3" fmla="*/ 0 h 628650"/>
                  <a:gd name="connsiteX4" fmla="*/ 602124 w 1030749"/>
                  <a:gd name="connsiteY4" fmla="*/ 133350 h 628650"/>
                  <a:gd name="connsiteX5" fmla="*/ 659274 w 1030749"/>
                  <a:gd name="connsiteY5" fmla="*/ 152400 h 628650"/>
                  <a:gd name="connsiteX6" fmla="*/ 802149 w 1030749"/>
                  <a:gd name="connsiteY6" fmla="*/ 161925 h 628650"/>
                  <a:gd name="connsiteX7" fmla="*/ 811674 w 1030749"/>
                  <a:gd name="connsiteY7" fmla="*/ 333375 h 628650"/>
                  <a:gd name="connsiteX8" fmla="*/ 973599 w 1030749"/>
                  <a:gd name="connsiteY8" fmla="*/ 342900 h 628650"/>
                  <a:gd name="connsiteX9" fmla="*/ 1030749 w 1030749"/>
                  <a:gd name="connsiteY9" fmla="*/ 371475 h 628650"/>
                  <a:gd name="connsiteX10" fmla="*/ 1021224 w 1030749"/>
                  <a:gd name="connsiteY10" fmla="*/ 447675 h 628650"/>
                  <a:gd name="connsiteX11" fmla="*/ 992649 w 1030749"/>
                  <a:gd name="connsiteY11" fmla="*/ 457200 h 628650"/>
                  <a:gd name="connsiteX12" fmla="*/ 811674 w 1030749"/>
                  <a:gd name="connsiteY12" fmla="*/ 447675 h 628650"/>
                  <a:gd name="connsiteX13" fmla="*/ 764049 w 1030749"/>
                  <a:gd name="connsiteY13" fmla="*/ 400050 h 628650"/>
                  <a:gd name="connsiteX14" fmla="*/ 735474 w 1030749"/>
                  <a:gd name="connsiteY14" fmla="*/ 419100 h 628650"/>
                  <a:gd name="connsiteX15" fmla="*/ 725949 w 1030749"/>
                  <a:gd name="connsiteY15" fmla="*/ 504825 h 628650"/>
                  <a:gd name="connsiteX16" fmla="*/ 716424 w 1030749"/>
                  <a:gd name="connsiteY16" fmla="*/ 533400 h 628650"/>
                  <a:gd name="connsiteX17" fmla="*/ 687849 w 1030749"/>
                  <a:gd name="connsiteY17" fmla="*/ 552450 h 628650"/>
                  <a:gd name="connsiteX18" fmla="*/ 630699 w 1030749"/>
                  <a:gd name="connsiteY18" fmla="*/ 542925 h 628650"/>
                  <a:gd name="connsiteX19" fmla="*/ 621174 w 1030749"/>
                  <a:gd name="connsiteY19" fmla="*/ 514350 h 628650"/>
                  <a:gd name="connsiteX20" fmla="*/ 611649 w 1030749"/>
                  <a:gd name="connsiteY20" fmla="*/ 466725 h 628650"/>
                  <a:gd name="connsiteX21" fmla="*/ 583074 w 1030749"/>
                  <a:gd name="connsiteY21" fmla="*/ 457200 h 628650"/>
                  <a:gd name="connsiteX22" fmla="*/ 506874 w 1030749"/>
                  <a:gd name="connsiteY22" fmla="*/ 466725 h 628650"/>
                  <a:gd name="connsiteX23" fmla="*/ 497349 w 1030749"/>
                  <a:gd name="connsiteY23" fmla="*/ 523875 h 628650"/>
                  <a:gd name="connsiteX24" fmla="*/ 487824 w 1030749"/>
                  <a:gd name="connsiteY24" fmla="*/ 552450 h 628650"/>
                  <a:gd name="connsiteX25" fmla="*/ 459249 w 1030749"/>
                  <a:gd name="connsiteY25" fmla="*/ 619125 h 628650"/>
                  <a:gd name="connsiteX26" fmla="*/ 430674 w 1030749"/>
                  <a:gd name="connsiteY26" fmla="*/ 628650 h 628650"/>
                  <a:gd name="connsiteX27" fmla="*/ 363999 w 1030749"/>
                  <a:gd name="connsiteY27" fmla="*/ 619125 h 628650"/>
                  <a:gd name="connsiteX28" fmla="*/ 383049 w 1030749"/>
                  <a:gd name="connsiteY28" fmla="*/ 590550 h 628650"/>
                  <a:gd name="connsiteX29" fmla="*/ 392574 w 1030749"/>
                  <a:gd name="connsiteY29" fmla="*/ 552450 h 628650"/>
                  <a:gd name="connsiteX30" fmla="*/ 411624 w 1030749"/>
                  <a:gd name="connsiteY30" fmla="*/ 495300 h 628650"/>
                  <a:gd name="connsiteX31" fmla="*/ 402099 w 1030749"/>
                  <a:gd name="connsiteY31" fmla="*/ 466725 h 628650"/>
                  <a:gd name="connsiteX32" fmla="*/ 373524 w 1030749"/>
                  <a:gd name="connsiteY32" fmla="*/ 485775 h 628650"/>
                  <a:gd name="connsiteX33" fmla="*/ 354474 w 1030749"/>
                  <a:gd name="connsiteY33" fmla="*/ 514350 h 628650"/>
                  <a:gd name="connsiteX34" fmla="*/ 335424 w 1030749"/>
                  <a:gd name="connsiteY34" fmla="*/ 571500 h 628650"/>
                  <a:gd name="connsiteX35" fmla="*/ 278274 w 1030749"/>
                  <a:gd name="connsiteY35" fmla="*/ 600075 h 628650"/>
                  <a:gd name="connsiteX36" fmla="*/ 154449 w 1030749"/>
                  <a:gd name="connsiteY36" fmla="*/ 590550 h 628650"/>
                  <a:gd name="connsiteX37" fmla="*/ 125874 w 1030749"/>
                  <a:gd name="connsiteY37" fmla="*/ 561975 h 628650"/>
                  <a:gd name="connsiteX38" fmla="*/ 116349 w 1030749"/>
                  <a:gd name="connsiteY38" fmla="*/ 447675 h 628650"/>
                  <a:gd name="connsiteX39" fmla="*/ 106824 w 1030749"/>
                  <a:gd name="connsiteY39" fmla="*/ 419100 h 628650"/>
                  <a:gd name="connsiteX40" fmla="*/ 49674 w 1030749"/>
                  <a:gd name="connsiteY40" fmla="*/ 428625 h 628650"/>
                  <a:gd name="connsiteX41" fmla="*/ 30624 w 1030749"/>
                  <a:gd name="connsiteY41" fmla="*/ 457200 h 628650"/>
                  <a:gd name="connsiteX42" fmla="*/ 2049 w 1030749"/>
                  <a:gd name="connsiteY42" fmla="*/ 476250 h 628650"/>
                  <a:gd name="connsiteX43" fmla="*/ 11574 w 1030749"/>
                  <a:gd name="connsiteY43" fmla="*/ 381000 h 628650"/>
                  <a:gd name="connsiteX44" fmla="*/ 68724 w 1030749"/>
                  <a:gd name="connsiteY44" fmla="*/ 400050 h 628650"/>
                  <a:gd name="connsiteX45" fmla="*/ 97299 w 1030749"/>
                  <a:gd name="connsiteY45" fmla="*/ 409575 h 628650"/>
                  <a:gd name="connsiteX46" fmla="*/ 59199 w 1030749"/>
                  <a:gd name="connsiteY46" fmla="*/ 371475 h 628650"/>
                  <a:gd name="connsiteX47" fmla="*/ 49674 w 1030749"/>
                  <a:gd name="connsiteY47" fmla="*/ 342900 h 628650"/>
                  <a:gd name="connsiteX48" fmla="*/ 78249 w 1030749"/>
                  <a:gd name="connsiteY48" fmla="*/ 323850 h 628650"/>
                  <a:gd name="connsiteX49" fmla="*/ 40149 w 1030749"/>
                  <a:gd name="connsiteY49" fmla="*/ 266700 h 628650"/>
                  <a:gd name="connsiteX50" fmla="*/ 30624 w 1030749"/>
                  <a:gd name="connsiteY50" fmla="*/ 238125 h 628650"/>
                  <a:gd name="connsiteX51" fmla="*/ 11574 w 1030749"/>
                  <a:gd name="connsiteY51" fmla="*/ 209550 h 628650"/>
                  <a:gd name="connsiteX52" fmla="*/ 40149 w 1030749"/>
                  <a:gd name="connsiteY52" fmla="*/ 190500 h 628650"/>
                  <a:gd name="connsiteX53" fmla="*/ 154449 w 1030749"/>
                  <a:gd name="connsiteY53" fmla="*/ 180975 h 628650"/>
                  <a:gd name="connsiteX54" fmla="*/ 163974 w 1030749"/>
                  <a:gd name="connsiteY54" fmla="*/ 152400 h 628650"/>
                  <a:gd name="connsiteX55" fmla="*/ 249699 w 1030749"/>
                  <a:gd name="connsiteY55" fmla="*/ 142875 h 628650"/>
                  <a:gd name="connsiteX56" fmla="*/ 259224 w 1030749"/>
                  <a:gd name="connsiteY56" fmla="*/ 171450 h 628650"/>
                  <a:gd name="connsiteX57" fmla="*/ 268749 w 1030749"/>
                  <a:gd name="connsiteY57" fmla="*/ 219075 h 628650"/>
                  <a:gd name="connsiteX58" fmla="*/ 287799 w 1030749"/>
                  <a:gd name="connsiteY58" fmla="*/ 190500 h 628650"/>
                  <a:gd name="connsiteX59" fmla="*/ 278274 w 1030749"/>
                  <a:gd name="connsiteY59" fmla="*/ 133350 h 628650"/>
                  <a:gd name="connsiteX60" fmla="*/ 278274 w 1030749"/>
                  <a:gd name="connsiteY60" fmla="*/ 47625 h 628650"/>
                  <a:gd name="connsiteX61" fmla="*/ 306849 w 1030749"/>
                  <a:gd name="connsiteY61" fmla="*/ 38100 h 628650"/>
                  <a:gd name="connsiteX62" fmla="*/ 344949 w 1030749"/>
                  <a:gd name="connsiteY62" fmla="*/ 47625 h 628650"/>
                  <a:gd name="connsiteX63" fmla="*/ 383049 w 1030749"/>
                  <a:gd name="connsiteY63" fmla="*/ 133350 h 628650"/>
                  <a:gd name="connsiteX64" fmla="*/ 392574 w 1030749"/>
                  <a:gd name="connsiteY64" fmla="*/ 161925 h 628650"/>
                  <a:gd name="connsiteX65" fmla="*/ 421149 w 1030749"/>
                  <a:gd name="connsiteY65" fmla="*/ 180975 h 628650"/>
                  <a:gd name="connsiteX66" fmla="*/ 506874 w 1030749"/>
                  <a:gd name="connsiteY66" fmla="*/ 161925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030749" h="628650">
                    <a:moveTo>
                      <a:pt x="421149" y="142875"/>
                    </a:moveTo>
                    <a:cubicBezTo>
                      <a:pt x="424971" y="138097"/>
                      <a:pt x="471300" y="83005"/>
                      <a:pt x="478299" y="66675"/>
                    </a:cubicBezTo>
                    <a:cubicBezTo>
                      <a:pt x="483456" y="54643"/>
                      <a:pt x="480562" y="39467"/>
                      <a:pt x="487824" y="28575"/>
                    </a:cubicBezTo>
                    <a:cubicBezTo>
                      <a:pt x="498375" y="12748"/>
                      <a:pt x="528674" y="5433"/>
                      <a:pt x="544974" y="0"/>
                    </a:cubicBezTo>
                    <a:cubicBezTo>
                      <a:pt x="656722" y="22350"/>
                      <a:pt x="531191" y="-18650"/>
                      <a:pt x="602124" y="133350"/>
                    </a:cubicBezTo>
                    <a:cubicBezTo>
                      <a:pt x="610616" y="151547"/>
                      <a:pt x="639238" y="151064"/>
                      <a:pt x="659274" y="152400"/>
                    </a:cubicBezTo>
                    <a:lnTo>
                      <a:pt x="802149" y="161925"/>
                    </a:lnTo>
                    <a:cubicBezTo>
                      <a:pt x="805324" y="219075"/>
                      <a:pt x="772309" y="291823"/>
                      <a:pt x="811674" y="333375"/>
                    </a:cubicBezTo>
                    <a:cubicBezTo>
                      <a:pt x="848859" y="372626"/>
                      <a:pt x="919799" y="337520"/>
                      <a:pt x="973599" y="342900"/>
                    </a:cubicBezTo>
                    <a:cubicBezTo>
                      <a:pt x="996796" y="345220"/>
                      <a:pt x="1012334" y="359198"/>
                      <a:pt x="1030749" y="371475"/>
                    </a:cubicBezTo>
                    <a:cubicBezTo>
                      <a:pt x="1027574" y="396875"/>
                      <a:pt x="1031620" y="424284"/>
                      <a:pt x="1021224" y="447675"/>
                    </a:cubicBezTo>
                    <a:cubicBezTo>
                      <a:pt x="1017146" y="456850"/>
                      <a:pt x="1002689" y="457200"/>
                      <a:pt x="992649" y="457200"/>
                    </a:cubicBezTo>
                    <a:cubicBezTo>
                      <a:pt x="932241" y="457200"/>
                      <a:pt x="871999" y="450850"/>
                      <a:pt x="811674" y="447675"/>
                    </a:cubicBezTo>
                    <a:cubicBezTo>
                      <a:pt x="803207" y="434975"/>
                      <a:pt x="785216" y="400050"/>
                      <a:pt x="764049" y="400050"/>
                    </a:cubicBezTo>
                    <a:cubicBezTo>
                      <a:pt x="752601" y="400050"/>
                      <a:pt x="744999" y="412750"/>
                      <a:pt x="735474" y="419100"/>
                    </a:cubicBezTo>
                    <a:cubicBezTo>
                      <a:pt x="732299" y="447675"/>
                      <a:pt x="730676" y="476465"/>
                      <a:pt x="725949" y="504825"/>
                    </a:cubicBezTo>
                    <a:cubicBezTo>
                      <a:pt x="724298" y="514729"/>
                      <a:pt x="722696" y="525560"/>
                      <a:pt x="716424" y="533400"/>
                    </a:cubicBezTo>
                    <a:cubicBezTo>
                      <a:pt x="709273" y="542339"/>
                      <a:pt x="697374" y="546100"/>
                      <a:pt x="687849" y="552450"/>
                    </a:cubicBezTo>
                    <a:cubicBezTo>
                      <a:pt x="668799" y="549275"/>
                      <a:pt x="647467" y="552507"/>
                      <a:pt x="630699" y="542925"/>
                    </a:cubicBezTo>
                    <a:cubicBezTo>
                      <a:pt x="621982" y="537944"/>
                      <a:pt x="623609" y="524090"/>
                      <a:pt x="621174" y="514350"/>
                    </a:cubicBezTo>
                    <a:cubicBezTo>
                      <a:pt x="617247" y="498644"/>
                      <a:pt x="620629" y="480195"/>
                      <a:pt x="611649" y="466725"/>
                    </a:cubicBezTo>
                    <a:cubicBezTo>
                      <a:pt x="606080" y="458371"/>
                      <a:pt x="592599" y="460375"/>
                      <a:pt x="583074" y="457200"/>
                    </a:cubicBezTo>
                    <a:cubicBezTo>
                      <a:pt x="557674" y="460375"/>
                      <a:pt x="527080" y="451010"/>
                      <a:pt x="506874" y="466725"/>
                    </a:cubicBezTo>
                    <a:cubicBezTo>
                      <a:pt x="491629" y="478582"/>
                      <a:pt x="501539" y="505022"/>
                      <a:pt x="497349" y="523875"/>
                    </a:cubicBezTo>
                    <a:cubicBezTo>
                      <a:pt x="495171" y="533676"/>
                      <a:pt x="490582" y="542796"/>
                      <a:pt x="487824" y="552450"/>
                    </a:cubicBezTo>
                    <a:cubicBezTo>
                      <a:pt x="481045" y="576176"/>
                      <a:pt x="480731" y="601939"/>
                      <a:pt x="459249" y="619125"/>
                    </a:cubicBezTo>
                    <a:cubicBezTo>
                      <a:pt x="451409" y="625397"/>
                      <a:pt x="440199" y="625475"/>
                      <a:pt x="430674" y="628650"/>
                    </a:cubicBezTo>
                    <a:cubicBezTo>
                      <a:pt x="408449" y="625475"/>
                      <a:pt x="381530" y="633150"/>
                      <a:pt x="363999" y="619125"/>
                    </a:cubicBezTo>
                    <a:cubicBezTo>
                      <a:pt x="355060" y="611974"/>
                      <a:pt x="378540" y="601072"/>
                      <a:pt x="383049" y="590550"/>
                    </a:cubicBezTo>
                    <a:cubicBezTo>
                      <a:pt x="388206" y="578518"/>
                      <a:pt x="388812" y="564989"/>
                      <a:pt x="392574" y="552450"/>
                    </a:cubicBezTo>
                    <a:cubicBezTo>
                      <a:pt x="398344" y="533216"/>
                      <a:pt x="411624" y="495300"/>
                      <a:pt x="411624" y="495300"/>
                    </a:cubicBezTo>
                    <a:cubicBezTo>
                      <a:pt x="408449" y="485775"/>
                      <a:pt x="411839" y="469160"/>
                      <a:pt x="402099" y="466725"/>
                    </a:cubicBezTo>
                    <a:cubicBezTo>
                      <a:pt x="390993" y="463949"/>
                      <a:pt x="381619" y="477680"/>
                      <a:pt x="373524" y="485775"/>
                    </a:cubicBezTo>
                    <a:cubicBezTo>
                      <a:pt x="365429" y="493870"/>
                      <a:pt x="359123" y="503889"/>
                      <a:pt x="354474" y="514350"/>
                    </a:cubicBezTo>
                    <a:cubicBezTo>
                      <a:pt x="346319" y="532700"/>
                      <a:pt x="352132" y="560361"/>
                      <a:pt x="335424" y="571500"/>
                    </a:cubicBezTo>
                    <a:cubicBezTo>
                      <a:pt x="298495" y="596119"/>
                      <a:pt x="317709" y="586930"/>
                      <a:pt x="278274" y="600075"/>
                    </a:cubicBezTo>
                    <a:cubicBezTo>
                      <a:pt x="236999" y="596900"/>
                      <a:pt x="194610" y="600590"/>
                      <a:pt x="154449" y="590550"/>
                    </a:cubicBezTo>
                    <a:cubicBezTo>
                      <a:pt x="141381" y="587283"/>
                      <a:pt x="129345" y="574991"/>
                      <a:pt x="125874" y="561975"/>
                    </a:cubicBezTo>
                    <a:cubicBezTo>
                      <a:pt x="116023" y="525034"/>
                      <a:pt x="121402" y="485572"/>
                      <a:pt x="116349" y="447675"/>
                    </a:cubicBezTo>
                    <a:cubicBezTo>
                      <a:pt x="115022" y="437723"/>
                      <a:pt x="109999" y="428625"/>
                      <a:pt x="106824" y="419100"/>
                    </a:cubicBezTo>
                    <a:cubicBezTo>
                      <a:pt x="87774" y="422275"/>
                      <a:pt x="66948" y="419988"/>
                      <a:pt x="49674" y="428625"/>
                    </a:cubicBezTo>
                    <a:cubicBezTo>
                      <a:pt x="39435" y="433745"/>
                      <a:pt x="38719" y="449105"/>
                      <a:pt x="30624" y="457200"/>
                    </a:cubicBezTo>
                    <a:cubicBezTo>
                      <a:pt x="22529" y="465295"/>
                      <a:pt x="11574" y="469900"/>
                      <a:pt x="2049" y="476250"/>
                    </a:cubicBezTo>
                    <a:cubicBezTo>
                      <a:pt x="5224" y="444500"/>
                      <a:pt x="-9438" y="405013"/>
                      <a:pt x="11574" y="381000"/>
                    </a:cubicBezTo>
                    <a:cubicBezTo>
                      <a:pt x="24797" y="365888"/>
                      <a:pt x="49674" y="393700"/>
                      <a:pt x="68724" y="400050"/>
                    </a:cubicBezTo>
                    <a:lnTo>
                      <a:pt x="97299" y="409575"/>
                    </a:lnTo>
                    <a:cubicBezTo>
                      <a:pt x="71899" y="333375"/>
                      <a:pt x="109999" y="422275"/>
                      <a:pt x="59199" y="371475"/>
                    </a:cubicBezTo>
                    <a:cubicBezTo>
                      <a:pt x="52099" y="364375"/>
                      <a:pt x="52849" y="352425"/>
                      <a:pt x="49674" y="342900"/>
                    </a:cubicBezTo>
                    <a:cubicBezTo>
                      <a:pt x="59199" y="336550"/>
                      <a:pt x="74629" y="334710"/>
                      <a:pt x="78249" y="323850"/>
                    </a:cubicBezTo>
                    <a:cubicBezTo>
                      <a:pt x="89432" y="290301"/>
                      <a:pt x="59080" y="279320"/>
                      <a:pt x="40149" y="266700"/>
                    </a:cubicBezTo>
                    <a:cubicBezTo>
                      <a:pt x="36974" y="257175"/>
                      <a:pt x="35114" y="247105"/>
                      <a:pt x="30624" y="238125"/>
                    </a:cubicBezTo>
                    <a:cubicBezTo>
                      <a:pt x="25504" y="227886"/>
                      <a:pt x="9329" y="220775"/>
                      <a:pt x="11574" y="209550"/>
                    </a:cubicBezTo>
                    <a:cubicBezTo>
                      <a:pt x="13819" y="198325"/>
                      <a:pt x="28924" y="192745"/>
                      <a:pt x="40149" y="190500"/>
                    </a:cubicBezTo>
                    <a:cubicBezTo>
                      <a:pt x="77639" y="183002"/>
                      <a:pt x="116349" y="184150"/>
                      <a:pt x="154449" y="180975"/>
                    </a:cubicBezTo>
                    <a:cubicBezTo>
                      <a:pt x="157624" y="171450"/>
                      <a:pt x="157702" y="160240"/>
                      <a:pt x="163974" y="152400"/>
                    </a:cubicBezTo>
                    <a:cubicBezTo>
                      <a:pt x="190235" y="119573"/>
                      <a:pt x="212270" y="136637"/>
                      <a:pt x="249699" y="142875"/>
                    </a:cubicBezTo>
                    <a:cubicBezTo>
                      <a:pt x="252874" y="152400"/>
                      <a:pt x="256789" y="161710"/>
                      <a:pt x="259224" y="171450"/>
                    </a:cubicBezTo>
                    <a:cubicBezTo>
                      <a:pt x="263151" y="187156"/>
                      <a:pt x="255279" y="210095"/>
                      <a:pt x="268749" y="219075"/>
                    </a:cubicBezTo>
                    <a:cubicBezTo>
                      <a:pt x="278274" y="225425"/>
                      <a:pt x="281449" y="200025"/>
                      <a:pt x="287799" y="190500"/>
                    </a:cubicBezTo>
                    <a:cubicBezTo>
                      <a:pt x="284624" y="171450"/>
                      <a:pt x="282464" y="152203"/>
                      <a:pt x="278274" y="133350"/>
                    </a:cubicBezTo>
                    <a:cubicBezTo>
                      <a:pt x="270344" y="97666"/>
                      <a:pt x="252282" y="93110"/>
                      <a:pt x="278274" y="47625"/>
                    </a:cubicBezTo>
                    <a:cubicBezTo>
                      <a:pt x="283255" y="38908"/>
                      <a:pt x="297324" y="41275"/>
                      <a:pt x="306849" y="38100"/>
                    </a:cubicBezTo>
                    <a:cubicBezTo>
                      <a:pt x="319549" y="41275"/>
                      <a:pt x="334057" y="40363"/>
                      <a:pt x="344949" y="47625"/>
                    </a:cubicBezTo>
                    <a:cubicBezTo>
                      <a:pt x="364356" y="60563"/>
                      <a:pt x="379291" y="122077"/>
                      <a:pt x="383049" y="133350"/>
                    </a:cubicBezTo>
                    <a:cubicBezTo>
                      <a:pt x="386224" y="142875"/>
                      <a:pt x="384220" y="156356"/>
                      <a:pt x="392574" y="161925"/>
                    </a:cubicBezTo>
                    <a:lnTo>
                      <a:pt x="421149" y="180975"/>
                    </a:lnTo>
                    <a:cubicBezTo>
                      <a:pt x="501804" y="170893"/>
                      <a:pt x="479249" y="189550"/>
                      <a:pt x="506874" y="161925"/>
                    </a:cubicBez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8797523" y="2623049"/>
                <a:ext cx="165502" cy="18682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Terminator 35"/>
              <p:cNvSpPr/>
              <p:nvPr/>
            </p:nvSpPr>
            <p:spPr>
              <a:xfrm rot="9000000">
                <a:off x="8731909" y="2865854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lowchart: Terminator 36"/>
              <p:cNvSpPr/>
              <p:nvPr/>
            </p:nvSpPr>
            <p:spPr>
              <a:xfrm rot="7620000">
                <a:off x="8541108" y="2864375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lowchart: Terminator 37"/>
              <p:cNvSpPr/>
              <p:nvPr/>
            </p:nvSpPr>
            <p:spPr>
              <a:xfrm rot="12060000">
                <a:off x="8028661" y="2705032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lowchart: Terminator 38"/>
              <p:cNvSpPr/>
              <p:nvPr/>
            </p:nvSpPr>
            <p:spPr>
              <a:xfrm rot="5340000">
                <a:off x="8573941" y="2561705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 rot="5239013" flipH="1">
                <a:off x="8349251" y="2609731"/>
                <a:ext cx="192024" cy="274320"/>
              </a:xfrm>
              <a:custGeom>
                <a:avLst/>
                <a:gdLst>
                  <a:gd name="connsiteX0" fmla="*/ 0 w 353683"/>
                  <a:gd name="connsiteY0" fmla="*/ 483079 h 543464"/>
                  <a:gd name="connsiteX1" fmla="*/ 17253 w 353683"/>
                  <a:gd name="connsiteY1" fmla="*/ 181154 h 543464"/>
                  <a:gd name="connsiteX2" fmla="*/ 34506 w 353683"/>
                  <a:gd name="connsiteY2" fmla="*/ 112143 h 543464"/>
                  <a:gd name="connsiteX3" fmla="*/ 51759 w 353683"/>
                  <a:gd name="connsiteY3" fmla="*/ 43132 h 543464"/>
                  <a:gd name="connsiteX4" fmla="*/ 60385 w 353683"/>
                  <a:gd name="connsiteY4" fmla="*/ 0 h 543464"/>
                  <a:gd name="connsiteX5" fmla="*/ 86264 w 353683"/>
                  <a:gd name="connsiteY5" fmla="*/ 8626 h 543464"/>
                  <a:gd name="connsiteX6" fmla="*/ 112144 w 353683"/>
                  <a:gd name="connsiteY6" fmla="*/ 77637 h 543464"/>
                  <a:gd name="connsiteX7" fmla="*/ 120770 w 353683"/>
                  <a:gd name="connsiteY7" fmla="*/ 405441 h 543464"/>
                  <a:gd name="connsiteX8" fmla="*/ 129397 w 353683"/>
                  <a:gd name="connsiteY8" fmla="*/ 439947 h 543464"/>
                  <a:gd name="connsiteX9" fmla="*/ 138023 w 353683"/>
                  <a:gd name="connsiteY9" fmla="*/ 500332 h 543464"/>
                  <a:gd name="connsiteX10" fmla="*/ 163902 w 353683"/>
                  <a:gd name="connsiteY10" fmla="*/ 526211 h 543464"/>
                  <a:gd name="connsiteX11" fmla="*/ 189781 w 353683"/>
                  <a:gd name="connsiteY11" fmla="*/ 517584 h 543464"/>
                  <a:gd name="connsiteX12" fmla="*/ 207034 w 353683"/>
                  <a:gd name="connsiteY12" fmla="*/ 491705 h 543464"/>
                  <a:gd name="connsiteX13" fmla="*/ 198408 w 353683"/>
                  <a:gd name="connsiteY13" fmla="*/ 284671 h 543464"/>
                  <a:gd name="connsiteX14" fmla="*/ 207034 w 353683"/>
                  <a:gd name="connsiteY14" fmla="*/ 112143 h 543464"/>
                  <a:gd name="connsiteX15" fmla="*/ 215661 w 353683"/>
                  <a:gd name="connsiteY15" fmla="*/ 86264 h 543464"/>
                  <a:gd name="connsiteX16" fmla="*/ 241540 w 353683"/>
                  <a:gd name="connsiteY16" fmla="*/ 60384 h 543464"/>
                  <a:gd name="connsiteX17" fmla="*/ 293298 w 353683"/>
                  <a:gd name="connsiteY17" fmla="*/ 43132 h 543464"/>
                  <a:gd name="connsiteX18" fmla="*/ 319178 w 353683"/>
                  <a:gd name="connsiteY18" fmla="*/ 60384 h 543464"/>
                  <a:gd name="connsiteX19" fmla="*/ 353683 w 353683"/>
                  <a:gd name="connsiteY19" fmla="*/ 112143 h 543464"/>
                  <a:gd name="connsiteX20" fmla="*/ 345057 w 353683"/>
                  <a:gd name="connsiteY20" fmla="*/ 370935 h 543464"/>
                  <a:gd name="connsiteX21" fmla="*/ 327804 w 353683"/>
                  <a:gd name="connsiteY21" fmla="*/ 422694 h 543464"/>
                  <a:gd name="connsiteX22" fmla="*/ 301925 w 353683"/>
                  <a:gd name="connsiteY22" fmla="*/ 439947 h 543464"/>
                  <a:gd name="connsiteX23" fmla="*/ 284672 w 353683"/>
                  <a:gd name="connsiteY23" fmla="*/ 543464 h 54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53683" h="543464">
                    <a:moveTo>
                      <a:pt x="0" y="483079"/>
                    </a:moveTo>
                    <a:cubicBezTo>
                      <a:pt x="1671" y="439628"/>
                      <a:pt x="3134" y="261161"/>
                      <a:pt x="17253" y="181154"/>
                    </a:cubicBezTo>
                    <a:cubicBezTo>
                      <a:pt x="21374" y="157803"/>
                      <a:pt x="29856" y="135394"/>
                      <a:pt x="34506" y="112143"/>
                    </a:cubicBezTo>
                    <a:cubicBezTo>
                      <a:pt x="66300" y="-46835"/>
                      <a:pt x="25233" y="149235"/>
                      <a:pt x="51759" y="43132"/>
                    </a:cubicBezTo>
                    <a:cubicBezTo>
                      <a:pt x="55315" y="28908"/>
                      <a:pt x="57510" y="14377"/>
                      <a:pt x="60385" y="0"/>
                    </a:cubicBezTo>
                    <a:cubicBezTo>
                      <a:pt x="69011" y="2875"/>
                      <a:pt x="79164" y="2946"/>
                      <a:pt x="86264" y="8626"/>
                    </a:cubicBezTo>
                    <a:cubicBezTo>
                      <a:pt x="107419" y="25550"/>
                      <a:pt x="107468" y="54256"/>
                      <a:pt x="112144" y="77637"/>
                    </a:cubicBezTo>
                    <a:cubicBezTo>
                      <a:pt x="115019" y="186905"/>
                      <a:pt x="115571" y="296259"/>
                      <a:pt x="120770" y="405441"/>
                    </a:cubicBezTo>
                    <a:cubicBezTo>
                      <a:pt x="121334" y="417284"/>
                      <a:pt x="127276" y="428282"/>
                      <a:pt x="129397" y="439947"/>
                    </a:cubicBezTo>
                    <a:cubicBezTo>
                      <a:pt x="133034" y="459952"/>
                      <a:pt x="130472" y="481454"/>
                      <a:pt x="138023" y="500332"/>
                    </a:cubicBezTo>
                    <a:cubicBezTo>
                      <a:pt x="142554" y="511659"/>
                      <a:pt x="155276" y="517585"/>
                      <a:pt x="163902" y="526211"/>
                    </a:cubicBezTo>
                    <a:cubicBezTo>
                      <a:pt x="172528" y="523335"/>
                      <a:pt x="182681" y="523264"/>
                      <a:pt x="189781" y="517584"/>
                    </a:cubicBezTo>
                    <a:cubicBezTo>
                      <a:pt x="197877" y="511107"/>
                      <a:pt x="206650" y="502066"/>
                      <a:pt x="207034" y="491705"/>
                    </a:cubicBezTo>
                    <a:cubicBezTo>
                      <a:pt x="209591" y="422681"/>
                      <a:pt x="201283" y="353682"/>
                      <a:pt x="198408" y="284671"/>
                    </a:cubicBezTo>
                    <a:cubicBezTo>
                      <a:pt x="201283" y="227162"/>
                      <a:pt x="202046" y="169508"/>
                      <a:pt x="207034" y="112143"/>
                    </a:cubicBezTo>
                    <a:cubicBezTo>
                      <a:pt x="207822" y="103084"/>
                      <a:pt x="210617" y="93830"/>
                      <a:pt x="215661" y="86264"/>
                    </a:cubicBezTo>
                    <a:cubicBezTo>
                      <a:pt x="222428" y="76113"/>
                      <a:pt x="230876" y="66309"/>
                      <a:pt x="241540" y="60384"/>
                    </a:cubicBezTo>
                    <a:cubicBezTo>
                      <a:pt x="257437" y="51552"/>
                      <a:pt x="293298" y="43132"/>
                      <a:pt x="293298" y="43132"/>
                    </a:cubicBezTo>
                    <a:cubicBezTo>
                      <a:pt x="301925" y="48883"/>
                      <a:pt x="312351" y="52582"/>
                      <a:pt x="319178" y="60384"/>
                    </a:cubicBezTo>
                    <a:cubicBezTo>
                      <a:pt x="332832" y="75989"/>
                      <a:pt x="353683" y="112143"/>
                      <a:pt x="353683" y="112143"/>
                    </a:cubicBezTo>
                    <a:cubicBezTo>
                      <a:pt x="350808" y="198407"/>
                      <a:pt x="352225" y="284921"/>
                      <a:pt x="345057" y="370935"/>
                    </a:cubicBezTo>
                    <a:cubicBezTo>
                      <a:pt x="343547" y="389058"/>
                      <a:pt x="342936" y="412606"/>
                      <a:pt x="327804" y="422694"/>
                    </a:cubicBezTo>
                    <a:lnTo>
                      <a:pt x="301925" y="439947"/>
                    </a:lnTo>
                    <a:cubicBezTo>
                      <a:pt x="270317" y="487359"/>
                      <a:pt x="284672" y="455458"/>
                      <a:pt x="284672" y="543464"/>
                    </a:cubicBez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 rot="5239013" flipH="1">
                <a:off x="8101501" y="2921534"/>
                <a:ext cx="192024" cy="274320"/>
              </a:xfrm>
              <a:custGeom>
                <a:avLst/>
                <a:gdLst>
                  <a:gd name="connsiteX0" fmla="*/ 0 w 353683"/>
                  <a:gd name="connsiteY0" fmla="*/ 483079 h 543464"/>
                  <a:gd name="connsiteX1" fmla="*/ 17253 w 353683"/>
                  <a:gd name="connsiteY1" fmla="*/ 181154 h 543464"/>
                  <a:gd name="connsiteX2" fmla="*/ 34506 w 353683"/>
                  <a:gd name="connsiteY2" fmla="*/ 112143 h 543464"/>
                  <a:gd name="connsiteX3" fmla="*/ 51759 w 353683"/>
                  <a:gd name="connsiteY3" fmla="*/ 43132 h 543464"/>
                  <a:gd name="connsiteX4" fmla="*/ 60385 w 353683"/>
                  <a:gd name="connsiteY4" fmla="*/ 0 h 543464"/>
                  <a:gd name="connsiteX5" fmla="*/ 86264 w 353683"/>
                  <a:gd name="connsiteY5" fmla="*/ 8626 h 543464"/>
                  <a:gd name="connsiteX6" fmla="*/ 112144 w 353683"/>
                  <a:gd name="connsiteY6" fmla="*/ 77637 h 543464"/>
                  <a:gd name="connsiteX7" fmla="*/ 120770 w 353683"/>
                  <a:gd name="connsiteY7" fmla="*/ 405441 h 543464"/>
                  <a:gd name="connsiteX8" fmla="*/ 129397 w 353683"/>
                  <a:gd name="connsiteY8" fmla="*/ 439947 h 543464"/>
                  <a:gd name="connsiteX9" fmla="*/ 138023 w 353683"/>
                  <a:gd name="connsiteY9" fmla="*/ 500332 h 543464"/>
                  <a:gd name="connsiteX10" fmla="*/ 163902 w 353683"/>
                  <a:gd name="connsiteY10" fmla="*/ 526211 h 543464"/>
                  <a:gd name="connsiteX11" fmla="*/ 189781 w 353683"/>
                  <a:gd name="connsiteY11" fmla="*/ 517584 h 543464"/>
                  <a:gd name="connsiteX12" fmla="*/ 207034 w 353683"/>
                  <a:gd name="connsiteY12" fmla="*/ 491705 h 543464"/>
                  <a:gd name="connsiteX13" fmla="*/ 198408 w 353683"/>
                  <a:gd name="connsiteY13" fmla="*/ 284671 h 543464"/>
                  <a:gd name="connsiteX14" fmla="*/ 207034 w 353683"/>
                  <a:gd name="connsiteY14" fmla="*/ 112143 h 543464"/>
                  <a:gd name="connsiteX15" fmla="*/ 215661 w 353683"/>
                  <a:gd name="connsiteY15" fmla="*/ 86264 h 543464"/>
                  <a:gd name="connsiteX16" fmla="*/ 241540 w 353683"/>
                  <a:gd name="connsiteY16" fmla="*/ 60384 h 543464"/>
                  <a:gd name="connsiteX17" fmla="*/ 293298 w 353683"/>
                  <a:gd name="connsiteY17" fmla="*/ 43132 h 543464"/>
                  <a:gd name="connsiteX18" fmla="*/ 319178 w 353683"/>
                  <a:gd name="connsiteY18" fmla="*/ 60384 h 543464"/>
                  <a:gd name="connsiteX19" fmla="*/ 353683 w 353683"/>
                  <a:gd name="connsiteY19" fmla="*/ 112143 h 543464"/>
                  <a:gd name="connsiteX20" fmla="*/ 345057 w 353683"/>
                  <a:gd name="connsiteY20" fmla="*/ 370935 h 543464"/>
                  <a:gd name="connsiteX21" fmla="*/ 327804 w 353683"/>
                  <a:gd name="connsiteY21" fmla="*/ 422694 h 543464"/>
                  <a:gd name="connsiteX22" fmla="*/ 301925 w 353683"/>
                  <a:gd name="connsiteY22" fmla="*/ 439947 h 543464"/>
                  <a:gd name="connsiteX23" fmla="*/ 284672 w 353683"/>
                  <a:gd name="connsiteY23" fmla="*/ 543464 h 54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53683" h="543464">
                    <a:moveTo>
                      <a:pt x="0" y="483079"/>
                    </a:moveTo>
                    <a:cubicBezTo>
                      <a:pt x="1671" y="439628"/>
                      <a:pt x="3134" y="261161"/>
                      <a:pt x="17253" y="181154"/>
                    </a:cubicBezTo>
                    <a:cubicBezTo>
                      <a:pt x="21374" y="157803"/>
                      <a:pt x="29856" y="135394"/>
                      <a:pt x="34506" y="112143"/>
                    </a:cubicBezTo>
                    <a:cubicBezTo>
                      <a:pt x="66300" y="-46835"/>
                      <a:pt x="25233" y="149235"/>
                      <a:pt x="51759" y="43132"/>
                    </a:cubicBezTo>
                    <a:cubicBezTo>
                      <a:pt x="55315" y="28908"/>
                      <a:pt x="57510" y="14377"/>
                      <a:pt x="60385" y="0"/>
                    </a:cubicBezTo>
                    <a:cubicBezTo>
                      <a:pt x="69011" y="2875"/>
                      <a:pt x="79164" y="2946"/>
                      <a:pt x="86264" y="8626"/>
                    </a:cubicBezTo>
                    <a:cubicBezTo>
                      <a:pt x="107419" y="25550"/>
                      <a:pt x="107468" y="54256"/>
                      <a:pt x="112144" y="77637"/>
                    </a:cubicBezTo>
                    <a:cubicBezTo>
                      <a:pt x="115019" y="186905"/>
                      <a:pt x="115571" y="296259"/>
                      <a:pt x="120770" y="405441"/>
                    </a:cubicBezTo>
                    <a:cubicBezTo>
                      <a:pt x="121334" y="417284"/>
                      <a:pt x="127276" y="428282"/>
                      <a:pt x="129397" y="439947"/>
                    </a:cubicBezTo>
                    <a:cubicBezTo>
                      <a:pt x="133034" y="459952"/>
                      <a:pt x="130472" y="481454"/>
                      <a:pt x="138023" y="500332"/>
                    </a:cubicBezTo>
                    <a:cubicBezTo>
                      <a:pt x="142554" y="511659"/>
                      <a:pt x="155276" y="517585"/>
                      <a:pt x="163902" y="526211"/>
                    </a:cubicBezTo>
                    <a:cubicBezTo>
                      <a:pt x="172528" y="523335"/>
                      <a:pt x="182681" y="523264"/>
                      <a:pt x="189781" y="517584"/>
                    </a:cubicBezTo>
                    <a:cubicBezTo>
                      <a:pt x="197877" y="511107"/>
                      <a:pt x="206650" y="502066"/>
                      <a:pt x="207034" y="491705"/>
                    </a:cubicBezTo>
                    <a:cubicBezTo>
                      <a:pt x="209591" y="422681"/>
                      <a:pt x="201283" y="353682"/>
                      <a:pt x="198408" y="284671"/>
                    </a:cubicBezTo>
                    <a:cubicBezTo>
                      <a:pt x="201283" y="227162"/>
                      <a:pt x="202046" y="169508"/>
                      <a:pt x="207034" y="112143"/>
                    </a:cubicBezTo>
                    <a:cubicBezTo>
                      <a:pt x="207822" y="103084"/>
                      <a:pt x="210617" y="93830"/>
                      <a:pt x="215661" y="86264"/>
                    </a:cubicBezTo>
                    <a:cubicBezTo>
                      <a:pt x="222428" y="76113"/>
                      <a:pt x="230876" y="66309"/>
                      <a:pt x="241540" y="60384"/>
                    </a:cubicBezTo>
                    <a:cubicBezTo>
                      <a:pt x="257437" y="51552"/>
                      <a:pt x="293298" y="43132"/>
                      <a:pt x="293298" y="43132"/>
                    </a:cubicBezTo>
                    <a:cubicBezTo>
                      <a:pt x="301925" y="48883"/>
                      <a:pt x="312351" y="52582"/>
                      <a:pt x="319178" y="60384"/>
                    </a:cubicBezTo>
                    <a:cubicBezTo>
                      <a:pt x="332832" y="75989"/>
                      <a:pt x="353683" y="112143"/>
                      <a:pt x="353683" y="112143"/>
                    </a:cubicBezTo>
                    <a:cubicBezTo>
                      <a:pt x="350808" y="198407"/>
                      <a:pt x="352225" y="284921"/>
                      <a:pt x="345057" y="370935"/>
                    </a:cubicBezTo>
                    <a:cubicBezTo>
                      <a:pt x="343547" y="389058"/>
                      <a:pt x="342936" y="412606"/>
                      <a:pt x="327804" y="422694"/>
                    </a:cubicBezTo>
                    <a:lnTo>
                      <a:pt x="301925" y="439947"/>
                    </a:lnTo>
                    <a:cubicBezTo>
                      <a:pt x="270317" y="487359"/>
                      <a:pt x="284672" y="455458"/>
                      <a:pt x="284672" y="543464"/>
                    </a:cubicBez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8287163" y="2457478"/>
                <a:ext cx="110865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426531" y="2914700"/>
                <a:ext cx="110865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5932923" y="4733924"/>
              <a:ext cx="1448952" cy="819151"/>
              <a:chOff x="5932923" y="4733924"/>
              <a:chExt cx="1448952" cy="819151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6355228" y="5219699"/>
                <a:ext cx="432601" cy="333376"/>
              </a:xfrm>
              <a:custGeom>
                <a:avLst/>
                <a:gdLst>
                  <a:gd name="connsiteX0" fmla="*/ 9858 w 267033"/>
                  <a:gd name="connsiteY0" fmla="*/ 133350 h 304800"/>
                  <a:gd name="connsiteX1" fmla="*/ 47958 w 267033"/>
                  <a:gd name="connsiteY1" fmla="*/ 85725 h 304800"/>
                  <a:gd name="connsiteX2" fmla="*/ 95583 w 267033"/>
                  <a:gd name="connsiteY2" fmla="*/ 9525 h 304800"/>
                  <a:gd name="connsiteX3" fmla="*/ 124158 w 267033"/>
                  <a:gd name="connsiteY3" fmla="*/ 0 h 304800"/>
                  <a:gd name="connsiteX4" fmla="*/ 257508 w 267033"/>
                  <a:gd name="connsiteY4" fmla="*/ 9525 h 304800"/>
                  <a:gd name="connsiteX5" fmla="*/ 267033 w 267033"/>
                  <a:gd name="connsiteY5" fmla="*/ 38100 h 304800"/>
                  <a:gd name="connsiteX6" fmla="*/ 257508 w 267033"/>
                  <a:gd name="connsiteY6" fmla="*/ 133350 h 304800"/>
                  <a:gd name="connsiteX7" fmla="*/ 247983 w 267033"/>
                  <a:gd name="connsiteY7" fmla="*/ 161925 h 304800"/>
                  <a:gd name="connsiteX8" fmla="*/ 219408 w 267033"/>
                  <a:gd name="connsiteY8" fmla="*/ 190500 h 304800"/>
                  <a:gd name="connsiteX9" fmla="*/ 190833 w 267033"/>
                  <a:gd name="connsiteY9" fmla="*/ 257175 h 304800"/>
                  <a:gd name="connsiteX10" fmla="*/ 133683 w 267033"/>
                  <a:gd name="connsiteY10" fmla="*/ 276225 h 304800"/>
                  <a:gd name="connsiteX11" fmla="*/ 76533 w 267033"/>
                  <a:gd name="connsiteY11" fmla="*/ 304800 h 304800"/>
                  <a:gd name="connsiteX12" fmla="*/ 28908 w 267033"/>
                  <a:gd name="connsiteY12" fmla="*/ 295275 h 304800"/>
                  <a:gd name="connsiteX13" fmla="*/ 333 w 267033"/>
                  <a:gd name="connsiteY13" fmla="*/ 190500 h 304800"/>
                  <a:gd name="connsiteX14" fmla="*/ 9858 w 267033"/>
                  <a:gd name="connsiteY14" fmla="*/ 13335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67033" h="304800">
                    <a:moveTo>
                      <a:pt x="9858" y="133350"/>
                    </a:moveTo>
                    <a:cubicBezTo>
                      <a:pt x="17795" y="115888"/>
                      <a:pt x="38223" y="103573"/>
                      <a:pt x="47958" y="85725"/>
                    </a:cubicBezTo>
                    <a:cubicBezTo>
                      <a:pt x="80535" y="26000"/>
                      <a:pt x="44652" y="34991"/>
                      <a:pt x="95583" y="9525"/>
                    </a:cubicBezTo>
                    <a:cubicBezTo>
                      <a:pt x="104563" y="5035"/>
                      <a:pt x="114633" y="3175"/>
                      <a:pt x="124158" y="0"/>
                    </a:cubicBezTo>
                    <a:cubicBezTo>
                      <a:pt x="168608" y="3175"/>
                      <a:pt x="214449" y="-1957"/>
                      <a:pt x="257508" y="9525"/>
                    </a:cubicBezTo>
                    <a:cubicBezTo>
                      <a:pt x="267209" y="12112"/>
                      <a:pt x="267033" y="28060"/>
                      <a:pt x="267033" y="38100"/>
                    </a:cubicBezTo>
                    <a:cubicBezTo>
                      <a:pt x="267033" y="70008"/>
                      <a:pt x="262360" y="101813"/>
                      <a:pt x="257508" y="133350"/>
                    </a:cubicBezTo>
                    <a:cubicBezTo>
                      <a:pt x="255981" y="143273"/>
                      <a:pt x="253552" y="153571"/>
                      <a:pt x="247983" y="161925"/>
                    </a:cubicBezTo>
                    <a:cubicBezTo>
                      <a:pt x="240511" y="173133"/>
                      <a:pt x="228933" y="180975"/>
                      <a:pt x="219408" y="190500"/>
                    </a:cubicBezTo>
                    <a:cubicBezTo>
                      <a:pt x="214907" y="208503"/>
                      <a:pt x="210323" y="244994"/>
                      <a:pt x="190833" y="257175"/>
                    </a:cubicBezTo>
                    <a:cubicBezTo>
                      <a:pt x="173805" y="267818"/>
                      <a:pt x="150391" y="265086"/>
                      <a:pt x="133683" y="276225"/>
                    </a:cubicBezTo>
                    <a:cubicBezTo>
                      <a:pt x="96754" y="300844"/>
                      <a:pt x="115968" y="291655"/>
                      <a:pt x="76533" y="304800"/>
                    </a:cubicBezTo>
                    <a:cubicBezTo>
                      <a:pt x="60658" y="301625"/>
                      <a:pt x="40356" y="306723"/>
                      <a:pt x="28908" y="295275"/>
                    </a:cubicBezTo>
                    <a:cubicBezTo>
                      <a:pt x="19130" y="285497"/>
                      <a:pt x="2193" y="207240"/>
                      <a:pt x="333" y="190500"/>
                    </a:cubicBezTo>
                    <a:cubicBezTo>
                      <a:pt x="-1069" y="177878"/>
                      <a:pt x="1921" y="150812"/>
                      <a:pt x="9858" y="133350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932923" y="5133975"/>
                <a:ext cx="260310" cy="200025"/>
              </a:xfrm>
              <a:custGeom>
                <a:avLst/>
                <a:gdLst>
                  <a:gd name="connsiteX0" fmla="*/ 39062 w 260310"/>
                  <a:gd name="connsiteY0" fmla="*/ 28575 h 200025"/>
                  <a:gd name="connsiteX1" fmla="*/ 143837 w 260310"/>
                  <a:gd name="connsiteY1" fmla="*/ 9525 h 200025"/>
                  <a:gd name="connsiteX2" fmla="*/ 172412 w 260310"/>
                  <a:gd name="connsiteY2" fmla="*/ 0 h 200025"/>
                  <a:gd name="connsiteX3" fmla="*/ 229562 w 260310"/>
                  <a:gd name="connsiteY3" fmla="*/ 9525 h 200025"/>
                  <a:gd name="connsiteX4" fmla="*/ 248612 w 260310"/>
                  <a:gd name="connsiteY4" fmla="*/ 38100 h 200025"/>
                  <a:gd name="connsiteX5" fmla="*/ 248612 w 260310"/>
                  <a:gd name="connsiteY5" fmla="*/ 152400 h 200025"/>
                  <a:gd name="connsiteX6" fmla="*/ 220037 w 260310"/>
                  <a:gd name="connsiteY6" fmla="*/ 171450 h 200025"/>
                  <a:gd name="connsiteX7" fmla="*/ 162887 w 260310"/>
                  <a:gd name="connsiteY7" fmla="*/ 190500 h 200025"/>
                  <a:gd name="connsiteX8" fmla="*/ 134312 w 260310"/>
                  <a:gd name="connsiteY8" fmla="*/ 200025 h 200025"/>
                  <a:gd name="connsiteX9" fmla="*/ 10487 w 260310"/>
                  <a:gd name="connsiteY9" fmla="*/ 190500 h 200025"/>
                  <a:gd name="connsiteX10" fmla="*/ 962 w 260310"/>
                  <a:gd name="connsiteY10" fmla="*/ 161925 h 200025"/>
                  <a:gd name="connsiteX11" fmla="*/ 39062 w 260310"/>
                  <a:gd name="connsiteY11" fmla="*/ 76200 h 200025"/>
                  <a:gd name="connsiteX12" fmla="*/ 39062 w 260310"/>
                  <a:gd name="connsiteY12" fmla="*/ 28575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0310" h="200025">
                    <a:moveTo>
                      <a:pt x="39062" y="28575"/>
                    </a:moveTo>
                    <a:cubicBezTo>
                      <a:pt x="56524" y="17463"/>
                      <a:pt x="109127" y="16963"/>
                      <a:pt x="143837" y="9525"/>
                    </a:cubicBezTo>
                    <a:cubicBezTo>
                      <a:pt x="153654" y="7421"/>
                      <a:pt x="162372" y="0"/>
                      <a:pt x="172412" y="0"/>
                    </a:cubicBezTo>
                    <a:cubicBezTo>
                      <a:pt x="191725" y="0"/>
                      <a:pt x="210512" y="6350"/>
                      <a:pt x="229562" y="9525"/>
                    </a:cubicBezTo>
                    <a:cubicBezTo>
                      <a:pt x="235912" y="19050"/>
                      <a:pt x="243492" y="27861"/>
                      <a:pt x="248612" y="38100"/>
                    </a:cubicBezTo>
                    <a:cubicBezTo>
                      <a:pt x="266262" y="73400"/>
                      <a:pt x="262014" y="115544"/>
                      <a:pt x="248612" y="152400"/>
                    </a:cubicBezTo>
                    <a:cubicBezTo>
                      <a:pt x="244700" y="163158"/>
                      <a:pt x="230498" y="166801"/>
                      <a:pt x="220037" y="171450"/>
                    </a:cubicBezTo>
                    <a:cubicBezTo>
                      <a:pt x="201687" y="179605"/>
                      <a:pt x="181937" y="184150"/>
                      <a:pt x="162887" y="190500"/>
                    </a:cubicBezTo>
                    <a:lnTo>
                      <a:pt x="134312" y="200025"/>
                    </a:lnTo>
                    <a:cubicBezTo>
                      <a:pt x="93037" y="196850"/>
                      <a:pt x="50291" y="201873"/>
                      <a:pt x="10487" y="190500"/>
                    </a:cubicBezTo>
                    <a:cubicBezTo>
                      <a:pt x="833" y="187742"/>
                      <a:pt x="962" y="171965"/>
                      <a:pt x="962" y="161925"/>
                    </a:cubicBezTo>
                    <a:cubicBezTo>
                      <a:pt x="962" y="89685"/>
                      <a:pt x="-9573" y="88359"/>
                      <a:pt x="39062" y="76200"/>
                    </a:cubicBezTo>
                    <a:cubicBezTo>
                      <a:pt x="42142" y="75430"/>
                      <a:pt x="21600" y="39687"/>
                      <a:pt x="39062" y="28575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575257" y="4782511"/>
                <a:ext cx="289579" cy="218722"/>
              </a:xfrm>
              <a:custGeom>
                <a:avLst/>
                <a:gdLst>
                  <a:gd name="connsiteX0" fmla="*/ 20265 w 135016"/>
                  <a:gd name="connsiteY0" fmla="*/ 12209 h 145559"/>
                  <a:gd name="connsiteX1" fmla="*/ 115515 w 135016"/>
                  <a:gd name="connsiteY1" fmla="*/ 2684 h 145559"/>
                  <a:gd name="connsiteX2" fmla="*/ 134565 w 135016"/>
                  <a:gd name="connsiteY2" fmla="*/ 31259 h 145559"/>
                  <a:gd name="connsiteX3" fmla="*/ 125040 w 135016"/>
                  <a:gd name="connsiteY3" fmla="*/ 145559 h 145559"/>
                  <a:gd name="connsiteX4" fmla="*/ 29790 w 135016"/>
                  <a:gd name="connsiteY4" fmla="*/ 136034 h 145559"/>
                  <a:gd name="connsiteX5" fmla="*/ 10740 w 135016"/>
                  <a:gd name="connsiteY5" fmla="*/ 78884 h 145559"/>
                  <a:gd name="connsiteX6" fmla="*/ 20265 w 135016"/>
                  <a:gd name="connsiteY6" fmla="*/ 12209 h 145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5016" h="145559">
                    <a:moveTo>
                      <a:pt x="20265" y="12209"/>
                    </a:moveTo>
                    <a:cubicBezTo>
                      <a:pt x="37728" y="-491"/>
                      <a:pt x="84041" y="-2562"/>
                      <a:pt x="115515" y="2684"/>
                    </a:cubicBezTo>
                    <a:cubicBezTo>
                      <a:pt x="126807" y="4566"/>
                      <a:pt x="133804" y="19837"/>
                      <a:pt x="134565" y="31259"/>
                    </a:cubicBezTo>
                    <a:cubicBezTo>
                      <a:pt x="137108" y="69406"/>
                      <a:pt x="128215" y="107459"/>
                      <a:pt x="125040" y="145559"/>
                    </a:cubicBezTo>
                    <a:lnTo>
                      <a:pt x="29790" y="136034"/>
                    </a:lnTo>
                    <a:cubicBezTo>
                      <a:pt x="12445" y="125916"/>
                      <a:pt x="21879" y="95592"/>
                      <a:pt x="10740" y="78884"/>
                    </a:cubicBezTo>
                    <a:cubicBezTo>
                      <a:pt x="-10071" y="47667"/>
                      <a:pt x="2802" y="24909"/>
                      <a:pt x="20265" y="12209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220389" y="4733924"/>
                <a:ext cx="203797" cy="260051"/>
              </a:xfrm>
              <a:custGeom>
                <a:avLst/>
                <a:gdLst>
                  <a:gd name="connsiteX0" fmla="*/ 5321 w 171982"/>
                  <a:gd name="connsiteY0" fmla="*/ 28575 h 133730"/>
                  <a:gd name="connsiteX1" fmla="*/ 110096 w 171982"/>
                  <a:gd name="connsiteY1" fmla="*/ 9525 h 133730"/>
                  <a:gd name="connsiteX2" fmla="*/ 138671 w 171982"/>
                  <a:gd name="connsiteY2" fmla="*/ 0 h 133730"/>
                  <a:gd name="connsiteX3" fmla="*/ 167246 w 171982"/>
                  <a:gd name="connsiteY3" fmla="*/ 9525 h 133730"/>
                  <a:gd name="connsiteX4" fmla="*/ 157721 w 171982"/>
                  <a:gd name="connsiteY4" fmla="*/ 104775 h 133730"/>
                  <a:gd name="connsiteX5" fmla="*/ 14846 w 171982"/>
                  <a:gd name="connsiteY5" fmla="*/ 66675 h 133730"/>
                  <a:gd name="connsiteX6" fmla="*/ 5321 w 171982"/>
                  <a:gd name="connsiteY6" fmla="*/ 28575 h 133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1982" h="133730">
                    <a:moveTo>
                      <a:pt x="5321" y="28575"/>
                    </a:moveTo>
                    <a:cubicBezTo>
                      <a:pt x="21196" y="19050"/>
                      <a:pt x="75386" y="16963"/>
                      <a:pt x="110096" y="9525"/>
                    </a:cubicBezTo>
                    <a:cubicBezTo>
                      <a:pt x="119913" y="7421"/>
                      <a:pt x="128631" y="0"/>
                      <a:pt x="138671" y="0"/>
                    </a:cubicBezTo>
                    <a:cubicBezTo>
                      <a:pt x="148711" y="0"/>
                      <a:pt x="157721" y="6350"/>
                      <a:pt x="167246" y="9525"/>
                    </a:cubicBezTo>
                    <a:cubicBezTo>
                      <a:pt x="164071" y="41275"/>
                      <a:pt x="185082" y="88358"/>
                      <a:pt x="157721" y="104775"/>
                    </a:cubicBezTo>
                    <a:cubicBezTo>
                      <a:pt x="58070" y="164566"/>
                      <a:pt x="28614" y="121748"/>
                      <a:pt x="14846" y="66675"/>
                    </a:cubicBezTo>
                    <a:cubicBezTo>
                      <a:pt x="14076" y="63595"/>
                      <a:pt x="-10554" y="38100"/>
                      <a:pt x="5321" y="28575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914718" y="5001233"/>
                <a:ext cx="467157" cy="475641"/>
              </a:xfrm>
              <a:custGeom>
                <a:avLst/>
                <a:gdLst>
                  <a:gd name="connsiteX0" fmla="*/ 86157 w 364627"/>
                  <a:gd name="connsiteY0" fmla="*/ 66273 h 332766"/>
                  <a:gd name="connsiteX1" fmla="*/ 9957 w 364627"/>
                  <a:gd name="connsiteY1" fmla="*/ 28173 h 332766"/>
                  <a:gd name="connsiteX2" fmla="*/ 432 w 364627"/>
                  <a:gd name="connsiteY2" fmla="*/ 104373 h 332766"/>
                  <a:gd name="connsiteX3" fmla="*/ 9957 w 364627"/>
                  <a:gd name="connsiteY3" fmla="*/ 151998 h 332766"/>
                  <a:gd name="connsiteX4" fmla="*/ 38532 w 364627"/>
                  <a:gd name="connsiteY4" fmla="*/ 161523 h 332766"/>
                  <a:gd name="connsiteX5" fmla="*/ 76632 w 364627"/>
                  <a:gd name="connsiteY5" fmla="*/ 171048 h 332766"/>
                  <a:gd name="connsiteX6" fmla="*/ 114732 w 364627"/>
                  <a:gd name="connsiteY6" fmla="*/ 256773 h 332766"/>
                  <a:gd name="connsiteX7" fmla="*/ 143307 w 364627"/>
                  <a:gd name="connsiteY7" fmla="*/ 285348 h 332766"/>
                  <a:gd name="connsiteX8" fmla="*/ 171882 w 364627"/>
                  <a:gd name="connsiteY8" fmla="*/ 304398 h 332766"/>
                  <a:gd name="connsiteX9" fmla="*/ 238557 w 364627"/>
                  <a:gd name="connsiteY9" fmla="*/ 313923 h 332766"/>
                  <a:gd name="connsiteX10" fmla="*/ 362382 w 364627"/>
                  <a:gd name="connsiteY10" fmla="*/ 313923 h 332766"/>
                  <a:gd name="connsiteX11" fmla="*/ 333807 w 364627"/>
                  <a:gd name="connsiteY11" fmla="*/ 190098 h 332766"/>
                  <a:gd name="connsiteX12" fmla="*/ 276657 w 364627"/>
                  <a:gd name="connsiteY12" fmla="*/ 171048 h 332766"/>
                  <a:gd name="connsiteX13" fmla="*/ 257607 w 364627"/>
                  <a:gd name="connsiteY13" fmla="*/ 142473 h 332766"/>
                  <a:gd name="connsiteX14" fmla="*/ 229032 w 364627"/>
                  <a:gd name="connsiteY14" fmla="*/ 132948 h 332766"/>
                  <a:gd name="connsiteX15" fmla="*/ 162357 w 364627"/>
                  <a:gd name="connsiteY15" fmla="*/ 113898 h 332766"/>
                  <a:gd name="connsiteX16" fmla="*/ 105207 w 364627"/>
                  <a:gd name="connsiteY16" fmla="*/ 75798 h 332766"/>
                  <a:gd name="connsiteX17" fmla="*/ 86157 w 364627"/>
                  <a:gd name="connsiteY17" fmla="*/ 66273 h 3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627" h="332766">
                    <a:moveTo>
                      <a:pt x="86157" y="66273"/>
                    </a:moveTo>
                    <a:cubicBezTo>
                      <a:pt x="70282" y="58336"/>
                      <a:pt x="79397" y="-49948"/>
                      <a:pt x="9957" y="28173"/>
                    </a:cubicBezTo>
                    <a:cubicBezTo>
                      <a:pt x="-7049" y="47305"/>
                      <a:pt x="3607" y="78973"/>
                      <a:pt x="432" y="104373"/>
                    </a:cubicBezTo>
                    <a:cubicBezTo>
                      <a:pt x="3607" y="120248"/>
                      <a:pt x="977" y="138528"/>
                      <a:pt x="9957" y="151998"/>
                    </a:cubicBezTo>
                    <a:cubicBezTo>
                      <a:pt x="15526" y="160352"/>
                      <a:pt x="28878" y="158765"/>
                      <a:pt x="38532" y="161523"/>
                    </a:cubicBezTo>
                    <a:cubicBezTo>
                      <a:pt x="51119" y="165119"/>
                      <a:pt x="63932" y="167873"/>
                      <a:pt x="76632" y="171048"/>
                    </a:cubicBezTo>
                    <a:cubicBezTo>
                      <a:pt x="90476" y="212581"/>
                      <a:pt x="89575" y="226584"/>
                      <a:pt x="114732" y="256773"/>
                    </a:cubicBezTo>
                    <a:cubicBezTo>
                      <a:pt x="123356" y="267121"/>
                      <a:pt x="132959" y="276724"/>
                      <a:pt x="143307" y="285348"/>
                    </a:cubicBezTo>
                    <a:cubicBezTo>
                      <a:pt x="152101" y="292677"/>
                      <a:pt x="160917" y="301109"/>
                      <a:pt x="171882" y="304398"/>
                    </a:cubicBezTo>
                    <a:cubicBezTo>
                      <a:pt x="193386" y="310849"/>
                      <a:pt x="216332" y="310748"/>
                      <a:pt x="238557" y="313923"/>
                    </a:cubicBezTo>
                    <a:cubicBezTo>
                      <a:pt x="273513" y="325575"/>
                      <a:pt x="333065" y="349755"/>
                      <a:pt x="362382" y="313923"/>
                    </a:cubicBezTo>
                    <a:cubicBezTo>
                      <a:pt x="367983" y="307077"/>
                      <a:pt x="364721" y="209419"/>
                      <a:pt x="333807" y="190098"/>
                    </a:cubicBezTo>
                    <a:cubicBezTo>
                      <a:pt x="316779" y="179455"/>
                      <a:pt x="276657" y="171048"/>
                      <a:pt x="276657" y="171048"/>
                    </a:cubicBezTo>
                    <a:cubicBezTo>
                      <a:pt x="270307" y="161523"/>
                      <a:pt x="266546" y="149624"/>
                      <a:pt x="257607" y="142473"/>
                    </a:cubicBezTo>
                    <a:cubicBezTo>
                      <a:pt x="249767" y="136201"/>
                      <a:pt x="238686" y="135706"/>
                      <a:pt x="229032" y="132948"/>
                    </a:cubicBezTo>
                    <a:cubicBezTo>
                      <a:pt x="218877" y="130047"/>
                      <a:pt x="174448" y="120615"/>
                      <a:pt x="162357" y="113898"/>
                    </a:cubicBezTo>
                    <a:cubicBezTo>
                      <a:pt x="142343" y="102779"/>
                      <a:pt x="105207" y="75798"/>
                      <a:pt x="105207" y="75798"/>
                    </a:cubicBezTo>
                    <a:cubicBezTo>
                      <a:pt x="94678" y="44211"/>
                      <a:pt x="102032" y="74210"/>
                      <a:pt x="86157" y="66273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 rot="5239013" flipH="1">
                <a:off x="6494195" y="5183030"/>
                <a:ext cx="115670" cy="378141"/>
              </a:xfrm>
              <a:custGeom>
                <a:avLst/>
                <a:gdLst>
                  <a:gd name="connsiteX0" fmla="*/ 0 w 353683"/>
                  <a:gd name="connsiteY0" fmla="*/ 483079 h 543464"/>
                  <a:gd name="connsiteX1" fmla="*/ 17253 w 353683"/>
                  <a:gd name="connsiteY1" fmla="*/ 181154 h 543464"/>
                  <a:gd name="connsiteX2" fmla="*/ 34506 w 353683"/>
                  <a:gd name="connsiteY2" fmla="*/ 112143 h 543464"/>
                  <a:gd name="connsiteX3" fmla="*/ 51759 w 353683"/>
                  <a:gd name="connsiteY3" fmla="*/ 43132 h 543464"/>
                  <a:gd name="connsiteX4" fmla="*/ 60385 w 353683"/>
                  <a:gd name="connsiteY4" fmla="*/ 0 h 543464"/>
                  <a:gd name="connsiteX5" fmla="*/ 86264 w 353683"/>
                  <a:gd name="connsiteY5" fmla="*/ 8626 h 543464"/>
                  <a:gd name="connsiteX6" fmla="*/ 112144 w 353683"/>
                  <a:gd name="connsiteY6" fmla="*/ 77637 h 543464"/>
                  <a:gd name="connsiteX7" fmla="*/ 120770 w 353683"/>
                  <a:gd name="connsiteY7" fmla="*/ 405441 h 543464"/>
                  <a:gd name="connsiteX8" fmla="*/ 129397 w 353683"/>
                  <a:gd name="connsiteY8" fmla="*/ 439947 h 543464"/>
                  <a:gd name="connsiteX9" fmla="*/ 138023 w 353683"/>
                  <a:gd name="connsiteY9" fmla="*/ 500332 h 543464"/>
                  <a:gd name="connsiteX10" fmla="*/ 163902 w 353683"/>
                  <a:gd name="connsiteY10" fmla="*/ 526211 h 543464"/>
                  <a:gd name="connsiteX11" fmla="*/ 189781 w 353683"/>
                  <a:gd name="connsiteY11" fmla="*/ 517584 h 543464"/>
                  <a:gd name="connsiteX12" fmla="*/ 207034 w 353683"/>
                  <a:gd name="connsiteY12" fmla="*/ 491705 h 543464"/>
                  <a:gd name="connsiteX13" fmla="*/ 198408 w 353683"/>
                  <a:gd name="connsiteY13" fmla="*/ 284671 h 543464"/>
                  <a:gd name="connsiteX14" fmla="*/ 207034 w 353683"/>
                  <a:gd name="connsiteY14" fmla="*/ 112143 h 543464"/>
                  <a:gd name="connsiteX15" fmla="*/ 215661 w 353683"/>
                  <a:gd name="connsiteY15" fmla="*/ 86264 h 543464"/>
                  <a:gd name="connsiteX16" fmla="*/ 241540 w 353683"/>
                  <a:gd name="connsiteY16" fmla="*/ 60384 h 543464"/>
                  <a:gd name="connsiteX17" fmla="*/ 293298 w 353683"/>
                  <a:gd name="connsiteY17" fmla="*/ 43132 h 543464"/>
                  <a:gd name="connsiteX18" fmla="*/ 319178 w 353683"/>
                  <a:gd name="connsiteY18" fmla="*/ 60384 h 543464"/>
                  <a:gd name="connsiteX19" fmla="*/ 353683 w 353683"/>
                  <a:gd name="connsiteY19" fmla="*/ 112143 h 543464"/>
                  <a:gd name="connsiteX20" fmla="*/ 345057 w 353683"/>
                  <a:gd name="connsiteY20" fmla="*/ 370935 h 543464"/>
                  <a:gd name="connsiteX21" fmla="*/ 327804 w 353683"/>
                  <a:gd name="connsiteY21" fmla="*/ 422694 h 543464"/>
                  <a:gd name="connsiteX22" fmla="*/ 301925 w 353683"/>
                  <a:gd name="connsiteY22" fmla="*/ 439947 h 543464"/>
                  <a:gd name="connsiteX23" fmla="*/ 284672 w 353683"/>
                  <a:gd name="connsiteY23" fmla="*/ 543464 h 54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53683" h="543464">
                    <a:moveTo>
                      <a:pt x="0" y="483079"/>
                    </a:moveTo>
                    <a:cubicBezTo>
                      <a:pt x="1671" y="439628"/>
                      <a:pt x="3134" y="261161"/>
                      <a:pt x="17253" y="181154"/>
                    </a:cubicBezTo>
                    <a:cubicBezTo>
                      <a:pt x="21374" y="157803"/>
                      <a:pt x="29856" y="135394"/>
                      <a:pt x="34506" y="112143"/>
                    </a:cubicBezTo>
                    <a:cubicBezTo>
                      <a:pt x="66300" y="-46835"/>
                      <a:pt x="25233" y="149235"/>
                      <a:pt x="51759" y="43132"/>
                    </a:cubicBezTo>
                    <a:cubicBezTo>
                      <a:pt x="55315" y="28908"/>
                      <a:pt x="57510" y="14377"/>
                      <a:pt x="60385" y="0"/>
                    </a:cubicBezTo>
                    <a:cubicBezTo>
                      <a:pt x="69011" y="2875"/>
                      <a:pt x="79164" y="2946"/>
                      <a:pt x="86264" y="8626"/>
                    </a:cubicBezTo>
                    <a:cubicBezTo>
                      <a:pt x="107419" y="25550"/>
                      <a:pt x="107468" y="54256"/>
                      <a:pt x="112144" y="77637"/>
                    </a:cubicBezTo>
                    <a:cubicBezTo>
                      <a:pt x="115019" y="186905"/>
                      <a:pt x="115571" y="296259"/>
                      <a:pt x="120770" y="405441"/>
                    </a:cubicBezTo>
                    <a:cubicBezTo>
                      <a:pt x="121334" y="417284"/>
                      <a:pt x="127276" y="428282"/>
                      <a:pt x="129397" y="439947"/>
                    </a:cubicBezTo>
                    <a:cubicBezTo>
                      <a:pt x="133034" y="459952"/>
                      <a:pt x="130472" y="481454"/>
                      <a:pt x="138023" y="500332"/>
                    </a:cubicBezTo>
                    <a:cubicBezTo>
                      <a:pt x="142554" y="511659"/>
                      <a:pt x="155276" y="517585"/>
                      <a:pt x="163902" y="526211"/>
                    </a:cubicBezTo>
                    <a:cubicBezTo>
                      <a:pt x="172528" y="523335"/>
                      <a:pt x="182681" y="523264"/>
                      <a:pt x="189781" y="517584"/>
                    </a:cubicBezTo>
                    <a:cubicBezTo>
                      <a:pt x="197877" y="511107"/>
                      <a:pt x="206650" y="502066"/>
                      <a:pt x="207034" y="491705"/>
                    </a:cubicBezTo>
                    <a:cubicBezTo>
                      <a:pt x="209591" y="422681"/>
                      <a:pt x="201283" y="353682"/>
                      <a:pt x="198408" y="284671"/>
                    </a:cubicBezTo>
                    <a:cubicBezTo>
                      <a:pt x="201283" y="227162"/>
                      <a:pt x="202046" y="169508"/>
                      <a:pt x="207034" y="112143"/>
                    </a:cubicBezTo>
                    <a:cubicBezTo>
                      <a:pt x="207822" y="103084"/>
                      <a:pt x="210617" y="93830"/>
                      <a:pt x="215661" y="86264"/>
                    </a:cubicBezTo>
                    <a:cubicBezTo>
                      <a:pt x="222428" y="76113"/>
                      <a:pt x="230876" y="66309"/>
                      <a:pt x="241540" y="60384"/>
                    </a:cubicBezTo>
                    <a:cubicBezTo>
                      <a:pt x="257437" y="51552"/>
                      <a:pt x="293298" y="43132"/>
                      <a:pt x="293298" y="43132"/>
                    </a:cubicBezTo>
                    <a:cubicBezTo>
                      <a:pt x="301925" y="48883"/>
                      <a:pt x="312351" y="52582"/>
                      <a:pt x="319178" y="60384"/>
                    </a:cubicBezTo>
                    <a:cubicBezTo>
                      <a:pt x="332832" y="75989"/>
                      <a:pt x="353683" y="112143"/>
                      <a:pt x="353683" y="112143"/>
                    </a:cubicBezTo>
                    <a:cubicBezTo>
                      <a:pt x="350808" y="198407"/>
                      <a:pt x="352225" y="284921"/>
                      <a:pt x="345057" y="370935"/>
                    </a:cubicBezTo>
                    <a:cubicBezTo>
                      <a:pt x="343547" y="389058"/>
                      <a:pt x="342936" y="412606"/>
                      <a:pt x="327804" y="422694"/>
                    </a:cubicBezTo>
                    <a:lnTo>
                      <a:pt x="301925" y="439947"/>
                    </a:lnTo>
                    <a:cubicBezTo>
                      <a:pt x="270317" y="487359"/>
                      <a:pt x="284672" y="455458"/>
                      <a:pt x="284672" y="543464"/>
                    </a:cubicBez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6005145" y="5180788"/>
                <a:ext cx="93407" cy="1063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Terminator 52"/>
              <p:cNvSpPr/>
              <p:nvPr/>
            </p:nvSpPr>
            <p:spPr>
              <a:xfrm rot="3180000">
                <a:off x="6994046" y="5227840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214507" y="5280801"/>
                <a:ext cx="93407" cy="1063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294271" y="4815674"/>
                <a:ext cx="110865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lowchart: Terminator 58"/>
              <p:cNvSpPr/>
              <p:nvPr/>
            </p:nvSpPr>
            <p:spPr>
              <a:xfrm rot="11100000">
                <a:off x="6614563" y="4861679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7962900" y="4099394"/>
              <a:ext cx="1737632" cy="1081174"/>
              <a:chOff x="7962900" y="4099394"/>
              <a:chExt cx="1737632" cy="1081174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7962900" y="4099394"/>
                <a:ext cx="1737632" cy="1081174"/>
              </a:xfrm>
              <a:custGeom>
                <a:avLst/>
                <a:gdLst>
                  <a:gd name="connsiteX0" fmla="*/ 582749 w 992556"/>
                  <a:gd name="connsiteY0" fmla="*/ 143096 h 514571"/>
                  <a:gd name="connsiteX1" fmla="*/ 668474 w 992556"/>
                  <a:gd name="connsiteY1" fmla="*/ 95471 h 514571"/>
                  <a:gd name="connsiteX2" fmla="*/ 754199 w 992556"/>
                  <a:gd name="connsiteY2" fmla="*/ 47846 h 514571"/>
                  <a:gd name="connsiteX3" fmla="*/ 744674 w 992556"/>
                  <a:gd name="connsiteY3" fmla="*/ 104996 h 514571"/>
                  <a:gd name="connsiteX4" fmla="*/ 716099 w 992556"/>
                  <a:gd name="connsiteY4" fmla="*/ 114521 h 514571"/>
                  <a:gd name="connsiteX5" fmla="*/ 687524 w 992556"/>
                  <a:gd name="connsiteY5" fmla="*/ 133571 h 514571"/>
                  <a:gd name="connsiteX6" fmla="*/ 630374 w 992556"/>
                  <a:gd name="connsiteY6" fmla="*/ 152621 h 514571"/>
                  <a:gd name="connsiteX7" fmla="*/ 611324 w 992556"/>
                  <a:gd name="connsiteY7" fmla="*/ 209771 h 514571"/>
                  <a:gd name="connsiteX8" fmla="*/ 639899 w 992556"/>
                  <a:gd name="connsiteY8" fmla="*/ 228821 h 514571"/>
                  <a:gd name="connsiteX9" fmla="*/ 668474 w 992556"/>
                  <a:gd name="connsiteY9" fmla="*/ 238346 h 514571"/>
                  <a:gd name="connsiteX10" fmla="*/ 944699 w 992556"/>
                  <a:gd name="connsiteY10" fmla="*/ 257396 h 514571"/>
                  <a:gd name="connsiteX11" fmla="*/ 992324 w 992556"/>
                  <a:gd name="connsiteY11" fmla="*/ 305021 h 514571"/>
                  <a:gd name="connsiteX12" fmla="*/ 935174 w 992556"/>
                  <a:gd name="connsiteY12" fmla="*/ 333596 h 514571"/>
                  <a:gd name="connsiteX13" fmla="*/ 782774 w 992556"/>
                  <a:gd name="connsiteY13" fmla="*/ 305021 h 514571"/>
                  <a:gd name="connsiteX14" fmla="*/ 754199 w 992556"/>
                  <a:gd name="connsiteY14" fmla="*/ 295496 h 514571"/>
                  <a:gd name="connsiteX15" fmla="*/ 725624 w 992556"/>
                  <a:gd name="connsiteY15" fmla="*/ 285971 h 514571"/>
                  <a:gd name="connsiteX16" fmla="*/ 630374 w 992556"/>
                  <a:gd name="connsiteY16" fmla="*/ 295496 h 514571"/>
                  <a:gd name="connsiteX17" fmla="*/ 620849 w 992556"/>
                  <a:gd name="connsiteY17" fmla="*/ 324071 h 514571"/>
                  <a:gd name="connsiteX18" fmla="*/ 611324 w 992556"/>
                  <a:gd name="connsiteY18" fmla="*/ 447896 h 514571"/>
                  <a:gd name="connsiteX19" fmla="*/ 554174 w 992556"/>
                  <a:gd name="connsiteY19" fmla="*/ 466946 h 514571"/>
                  <a:gd name="connsiteX20" fmla="*/ 544649 w 992556"/>
                  <a:gd name="connsiteY20" fmla="*/ 438371 h 514571"/>
                  <a:gd name="connsiteX21" fmla="*/ 563699 w 992556"/>
                  <a:gd name="connsiteY21" fmla="*/ 362171 h 514571"/>
                  <a:gd name="connsiteX22" fmla="*/ 554174 w 992556"/>
                  <a:gd name="connsiteY22" fmla="*/ 285971 h 514571"/>
                  <a:gd name="connsiteX23" fmla="*/ 544649 w 992556"/>
                  <a:gd name="connsiteY23" fmla="*/ 257396 h 514571"/>
                  <a:gd name="connsiteX24" fmla="*/ 506549 w 992556"/>
                  <a:gd name="connsiteY24" fmla="*/ 266921 h 514571"/>
                  <a:gd name="connsiteX25" fmla="*/ 458924 w 992556"/>
                  <a:gd name="connsiteY25" fmla="*/ 352646 h 514571"/>
                  <a:gd name="connsiteX26" fmla="*/ 449399 w 992556"/>
                  <a:gd name="connsiteY26" fmla="*/ 419321 h 514571"/>
                  <a:gd name="connsiteX27" fmla="*/ 354149 w 992556"/>
                  <a:gd name="connsiteY27" fmla="*/ 447896 h 514571"/>
                  <a:gd name="connsiteX28" fmla="*/ 335099 w 992556"/>
                  <a:gd name="connsiteY28" fmla="*/ 476471 h 514571"/>
                  <a:gd name="connsiteX29" fmla="*/ 325574 w 992556"/>
                  <a:gd name="connsiteY29" fmla="*/ 505046 h 514571"/>
                  <a:gd name="connsiteX30" fmla="*/ 296999 w 992556"/>
                  <a:gd name="connsiteY30" fmla="*/ 514571 h 514571"/>
                  <a:gd name="connsiteX31" fmla="*/ 258899 w 992556"/>
                  <a:gd name="connsiteY31" fmla="*/ 505046 h 514571"/>
                  <a:gd name="connsiteX32" fmla="*/ 277949 w 992556"/>
                  <a:gd name="connsiteY32" fmla="*/ 476471 h 514571"/>
                  <a:gd name="connsiteX33" fmla="*/ 306524 w 992556"/>
                  <a:gd name="connsiteY33" fmla="*/ 466946 h 514571"/>
                  <a:gd name="connsiteX34" fmla="*/ 335099 w 992556"/>
                  <a:gd name="connsiteY34" fmla="*/ 447896 h 514571"/>
                  <a:gd name="connsiteX35" fmla="*/ 354149 w 992556"/>
                  <a:gd name="connsiteY35" fmla="*/ 419321 h 514571"/>
                  <a:gd name="connsiteX36" fmla="*/ 373199 w 992556"/>
                  <a:gd name="connsiteY36" fmla="*/ 333596 h 514571"/>
                  <a:gd name="connsiteX37" fmla="*/ 354149 w 992556"/>
                  <a:gd name="connsiteY37" fmla="*/ 305021 h 514571"/>
                  <a:gd name="connsiteX38" fmla="*/ 182699 w 992556"/>
                  <a:gd name="connsiteY38" fmla="*/ 314546 h 514571"/>
                  <a:gd name="connsiteX39" fmla="*/ 154124 w 992556"/>
                  <a:gd name="connsiteY39" fmla="*/ 324071 h 514571"/>
                  <a:gd name="connsiteX40" fmla="*/ 68399 w 992556"/>
                  <a:gd name="connsiteY40" fmla="*/ 371696 h 514571"/>
                  <a:gd name="connsiteX41" fmla="*/ 1724 w 992556"/>
                  <a:gd name="connsiteY41" fmla="*/ 362171 h 514571"/>
                  <a:gd name="connsiteX42" fmla="*/ 30299 w 992556"/>
                  <a:gd name="connsiteY42" fmla="*/ 352646 h 514571"/>
                  <a:gd name="connsiteX43" fmla="*/ 58874 w 992556"/>
                  <a:gd name="connsiteY43" fmla="*/ 333596 h 514571"/>
                  <a:gd name="connsiteX44" fmla="*/ 154124 w 992556"/>
                  <a:gd name="connsiteY44" fmla="*/ 324071 h 514571"/>
                  <a:gd name="connsiteX45" fmla="*/ 239849 w 992556"/>
                  <a:gd name="connsiteY45" fmla="*/ 276446 h 514571"/>
                  <a:gd name="connsiteX46" fmla="*/ 154124 w 992556"/>
                  <a:gd name="connsiteY46" fmla="*/ 219296 h 514571"/>
                  <a:gd name="connsiteX47" fmla="*/ 125549 w 992556"/>
                  <a:gd name="connsiteY47" fmla="*/ 200246 h 514571"/>
                  <a:gd name="connsiteX48" fmla="*/ 96974 w 992556"/>
                  <a:gd name="connsiteY48" fmla="*/ 190721 h 514571"/>
                  <a:gd name="connsiteX49" fmla="*/ 68399 w 992556"/>
                  <a:gd name="connsiteY49" fmla="*/ 162146 h 514571"/>
                  <a:gd name="connsiteX50" fmla="*/ 106499 w 992556"/>
                  <a:gd name="connsiteY50" fmla="*/ 124046 h 514571"/>
                  <a:gd name="connsiteX51" fmla="*/ 201749 w 992556"/>
                  <a:gd name="connsiteY51" fmla="*/ 152621 h 514571"/>
                  <a:gd name="connsiteX52" fmla="*/ 230324 w 992556"/>
                  <a:gd name="connsiteY52" fmla="*/ 209771 h 514571"/>
                  <a:gd name="connsiteX53" fmla="*/ 316049 w 992556"/>
                  <a:gd name="connsiteY53" fmla="*/ 257396 h 514571"/>
                  <a:gd name="connsiteX54" fmla="*/ 335099 w 992556"/>
                  <a:gd name="connsiteY54" fmla="*/ 190721 h 514571"/>
                  <a:gd name="connsiteX55" fmla="*/ 325574 w 992556"/>
                  <a:gd name="connsiteY55" fmla="*/ 162146 h 514571"/>
                  <a:gd name="connsiteX56" fmla="*/ 316049 w 992556"/>
                  <a:gd name="connsiteY56" fmla="*/ 124046 h 514571"/>
                  <a:gd name="connsiteX57" fmla="*/ 277949 w 992556"/>
                  <a:gd name="connsiteY57" fmla="*/ 66896 h 514571"/>
                  <a:gd name="connsiteX58" fmla="*/ 258899 w 992556"/>
                  <a:gd name="connsiteY58" fmla="*/ 38321 h 514571"/>
                  <a:gd name="connsiteX59" fmla="*/ 249374 w 992556"/>
                  <a:gd name="connsiteY59" fmla="*/ 9746 h 514571"/>
                  <a:gd name="connsiteX60" fmla="*/ 277949 w 992556"/>
                  <a:gd name="connsiteY60" fmla="*/ 221 h 514571"/>
                  <a:gd name="connsiteX61" fmla="*/ 316049 w 992556"/>
                  <a:gd name="connsiteY61" fmla="*/ 47846 h 514571"/>
                  <a:gd name="connsiteX62" fmla="*/ 335099 w 992556"/>
                  <a:gd name="connsiteY62" fmla="*/ 76421 h 514571"/>
                  <a:gd name="connsiteX63" fmla="*/ 354149 w 992556"/>
                  <a:gd name="connsiteY63" fmla="*/ 133571 h 514571"/>
                  <a:gd name="connsiteX64" fmla="*/ 363674 w 992556"/>
                  <a:gd name="connsiteY64" fmla="*/ 162146 h 514571"/>
                  <a:gd name="connsiteX65" fmla="*/ 373199 w 992556"/>
                  <a:gd name="connsiteY65" fmla="*/ 190721 h 514571"/>
                  <a:gd name="connsiteX66" fmla="*/ 401774 w 992556"/>
                  <a:gd name="connsiteY66" fmla="*/ 200246 h 514571"/>
                  <a:gd name="connsiteX67" fmla="*/ 430349 w 992556"/>
                  <a:gd name="connsiteY67" fmla="*/ 190721 h 514571"/>
                  <a:gd name="connsiteX68" fmla="*/ 439874 w 992556"/>
                  <a:gd name="connsiteY68" fmla="*/ 162146 h 514571"/>
                  <a:gd name="connsiteX69" fmla="*/ 449399 w 992556"/>
                  <a:gd name="connsiteY69" fmla="*/ 57371 h 514571"/>
                  <a:gd name="connsiteX70" fmla="*/ 468449 w 992556"/>
                  <a:gd name="connsiteY70" fmla="*/ 221 h 514571"/>
                  <a:gd name="connsiteX71" fmla="*/ 516074 w 992556"/>
                  <a:gd name="connsiteY71" fmla="*/ 9746 h 514571"/>
                  <a:gd name="connsiteX72" fmla="*/ 525599 w 992556"/>
                  <a:gd name="connsiteY72" fmla="*/ 38321 h 514571"/>
                  <a:gd name="connsiteX73" fmla="*/ 506549 w 992556"/>
                  <a:gd name="connsiteY73" fmla="*/ 152621 h 514571"/>
                  <a:gd name="connsiteX74" fmla="*/ 516074 w 992556"/>
                  <a:gd name="connsiteY74" fmla="*/ 181196 h 514571"/>
                  <a:gd name="connsiteX75" fmla="*/ 592274 w 992556"/>
                  <a:gd name="connsiteY75" fmla="*/ 143096 h 514571"/>
                  <a:gd name="connsiteX76" fmla="*/ 582749 w 992556"/>
                  <a:gd name="connsiteY76" fmla="*/ 143096 h 514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992556" h="514571">
                    <a:moveTo>
                      <a:pt x="582749" y="143096"/>
                    </a:moveTo>
                    <a:cubicBezTo>
                      <a:pt x="595449" y="135159"/>
                      <a:pt x="640444" y="112289"/>
                      <a:pt x="668474" y="95471"/>
                    </a:cubicBezTo>
                    <a:cubicBezTo>
                      <a:pt x="750354" y="46343"/>
                      <a:pt x="696722" y="67005"/>
                      <a:pt x="754199" y="47846"/>
                    </a:cubicBezTo>
                    <a:cubicBezTo>
                      <a:pt x="751024" y="66896"/>
                      <a:pt x="754256" y="88228"/>
                      <a:pt x="744674" y="104996"/>
                    </a:cubicBezTo>
                    <a:cubicBezTo>
                      <a:pt x="739693" y="113713"/>
                      <a:pt x="725079" y="110031"/>
                      <a:pt x="716099" y="114521"/>
                    </a:cubicBezTo>
                    <a:cubicBezTo>
                      <a:pt x="705860" y="119641"/>
                      <a:pt x="697985" y="128922"/>
                      <a:pt x="687524" y="133571"/>
                    </a:cubicBezTo>
                    <a:cubicBezTo>
                      <a:pt x="669174" y="141726"/>
                      <a:pt x="630374" y="152621"/>
                      <a:pt x="630374" y="152621"/>
                    </a:cubicBezTo>
                    <a:cubicBezTo>
                      <a:pt x="624024" y="171671"/>
                      <a:pt x="594616" y="198632"/>
                      <a:pt x="611324" y="209771"/>
                    </a:cubicBezTo>
                    <a:cubicBezTo>
                      <a:pt x="620849" y="216121"/>
                      <a:pt x="629660" y="223701"/>
                      <a:pt x="639899" y="228821"/>
                    </a:cubicBezTo>
                    <a:cubicBezTo>
                      <a:pt x="648879" y="233311"/>
                      <a:pt x="658820" y="235588"/>
                      <a:pt x="668474" y="238346"/>
                    </a:cubicBezTo>
                    <a:cubicBezTo>
                      <a:pt x="766901" y="266468"/>
                      <a:pt x="795072" y="251411"/>
                      <a:pt x="944699" y="257396"/>
                    </a:cubicBezTo>
                    <a:cubicBezTo>
                      <a:pt x="953664" y="263372"/>
                      <a:pt x="996059" y="286345"/>
                      <a:pt x="992324" y="305021"/>
                    </a:cubicBezTo>
                    <a:cubicBezTo>
                      <a:pt x="989686" y="318210"/>
                      <a:pt x="944534" y="330476"/>
                      <a:pt x="935174" y="333596"/>
                    </a:cubicBezTo>
                    <a:cubicBezTo>
                      <a:pt x="819943" y="322073"/>
                      <a:pt x="870195" y="334161"/>
                      <a:pt x="782774" y="305021"/>
                    </a:cubicBezTo>
                    <a:lnTo>
                      <a:pt x="754199" y="295496"/>
                    </a:lnTo>
                    <a:lnTo>
                      <a:pt x="725624" y="285971"/>
                    </a:lnTo>
                    <a:cubicBezTo>
                      <a:pt x="693874" y="289146"/>
                      <a:pt x="660361" y="284592"/>
                      <a:pt x="630374" y="295496"/>
                    </a:cubicBezTo>
                    <a:cubicBezTo>
                      <a:pt x="620938" y="298927"/>
                      <a:pt x="622094" y="314108"/>
                      <a:pt x="620849" y="324071"/>
                    </a:cubicBezTo>
                    <a:cubicBezTo>
                      <a:pt x="615714" y="365148"/>
                      <a:pt x="628830" y="410383"/>
                      <a:pt x="611324" y="447896"/>
                    </a:cubicBezTo>
                    <a:cubicBezTo>
                      <a:pt x="602832" y="466093"/>
                      <a:pt x="554174" y="466946"/>
                      <a:pt x="554174" y="466946"/>
                    </a:cubicBezTo>
                    <a:cubicBezTo>
                      <a:pt x="550999" y="457421"/>
                      <a:pt x="544649" y="448411"/>
                      <a:pt x="544649" y="438371"/>
                    </a:cubicBezTo>
                    <a:cubicBezTo>
                      <a:pt x="544649" y="415383"/>
                      <a:pt x="556183" y="384720"/>
                      <a:pt x="563699" y="362171"/>
                    </a:cubicBezTo>
                    <a:cubicBezTo>
                      <a:pt x="560524" y="336771"/>
                      <a:pt x="558753" y="311156"/>
                      <a:pt x="554174" y="285971"/>
                    </a:cubicBezTo>
                    <a:cubicBezTo>
                      <a:pt x="552378" y="276093"/>
                      <a:pt x="553971" y="261125"/>
                      <a:pt x="544649" y="257396"/>
                    </a:cubicBezTo>
                    <a:cubicBezTo>
                      <a:pt x="532494" y="252534"/>
                      <a:pt x="519249" y="263746"/>
                      <a:pt x="506549" y="266921"/>
                    </a:cubicBezTo>
                    <a:cubicBezTo>
                      <a:pt x="462880" y="332425"/>
                      <a:pt x="475689" y="302351"/>
                      <a:pt x="458924" y="352646"/>
                    </a:cubicBezTo>
                    <a:cubicBezTo>
                      <a:pt x="455749" y="374871"/>
                      <a:pt x="458517" y="398805"/>
                      <a:pt x="449399" y="419321"/>
                    </a:cubicBezTo>
                    <a:cubicBezTo>
                      <a:pt x="437652" y="445752"/>
                      <a:pt x="362520" y="446700"/>
                      <a:pt x="354149" y="447896"/>
                    </a:cubicBezTo>
                    <a:cubicBezTo>
                      <a:pt x="347799" y="457421"/>
                      <a:pt x="340219" y="466232"/>
                      <a:pt x="335099" y="476471"/>
                    </a:cubicBezTo>
                    <a:cubicBezTo>
                      <a:pt x="330609" y="485451"/>
                      <a:pt x="332674" y="497946"/>
                      <a:pt x="325574" y="505046"/>
                    </a:cubicBezTo>
                    <a:cubicBezTo>
                      <a:pt x="318474" y="512146"/>
                      <a:pt x="306524" y="511396"/>
                      <a:pt x="296999" y="514571"/>
                    </a:cubicBezTo>
                    <a:cubicBezTo>
                      <a:pt x="284299" y="511396"/>
                      <a:pt x="264753" y="516755"/>
                      <a:pt x="258899" y="505046"/>
                    </a:cubicBezTo>
                    <a:cubicBezTo>
                      <a:pt x="253779" y="494807"/>
                      <a:pt x="269010" y="483622"/>
                      <a:pt x="277949" y="476471"/>
                    </a:cubicBezTo>
                    <a:cubicBezTo>
                      <a:pt x="285789" y="470199"/>
                      <a:pt x="297544" y="471436"/>
                      <a:pt x="306524" y="466946"/>
                    </a:cubicBezTo>
                    <a:cubicBezTo>
                      <a:pt x="316763" y="461826"/>
                      <a:pt x="325574" y="454246"/>
                      <a:pt x="335099" y="447896"/>
                    </a:cubicBezTo>
                    <a:cubicBezTo>
                      <a:pt x="341449" y="438371"/>
                      <a:pt x="349029" y="429560"/>
                      <a:pt x="354149" y="419321"/>
                    </a:cubicBezTo>
                    <a:cubicBezTo>
                      <a:pt x="365873" y="395873"/>
                      <a:pt x="369541" y="355546"/>
                      <a:pt x="373199" y="333596"/>
                    </a:cubicBezTo>
                    <a:cubicBezTo>
                      <a:pt x="366849" y="324071"/>
                      <a:pt x="365540" y="306160"/>
                      <a:pt x="354149" y="305021"/>
                    </a:cubicBezTo>
                    <a:cubicBezTo>
                      <a:pt x="297195" y="299326"/>
                      <a:pt x="239679" y="309119"/>
                      <a:pt x="182699" y="314546"/>
                    </a:cubicBezTo>
                    <a:cubicBezTo>
                      <a:pt x="172704" y="315498"/>
                      <a:pt x="162901" y="319195"/>
                      <a:pt x="154124" y="324071"/>
                    </a:cubicBezTo>
                    <a:cubicBezTo>
                      <a:pt x="55868" y="378658"/>
                      <a:pt x="133057" y="350143"/>
                      <a:pt x="68399" y="371696"/>
                    </a:cubicBezTo>
                    <a:cubicBezTo>
                      <a:pt x="46174" y="368521"/>
                      <a:pt x="21804" y="372211"/>
                      <a:pt x="1724" y="362171"/>
                    </a:cubicBezTo>
                    <a:cubicBezTo>
                      <a:pt x="-7256" y="357681"/>
                      <a:pt x="21319" y="357136"/>
                      <a:pt x="30299" y="352646"/>
                    </a:cubicBezTo>
                    <a:cubicBezTo>
                      <a:pt x="40538" y="347526"/>
                      <a:pt x="47720" y="336170"/>
                      <a:pt x="58874" y="333596"/>
                    </a:cubicBezTo>
                    <a:cubicBezTo>
                      <a:pt x="89965" y="326421"/>
                      <a:pt x="122374" y="327246"/>
                      <a:pt x="154124" y="324071"/>
                    </a:cubicBezTo>
                    <a:cubicBezTo>
                      <a:pt x="240064" y="302586"/>
                      <a:pt x="222045" y="329859"/>
                      <a:pt x="239849" y="276446"/>
                    </a:cubicBezTo>
                    <a:lnTo>
                      <a:pt x="154124" y="219296"/>
                    </a:lnTo>
                    <a:cubicBezTo>
                      <a:pt x="144599" y="212946"/>
                      <a:pt x="136409" y="203866"/>
                      <a:pt x="125549" y="200246"/>
                    </a:cubicBezTo>
                    <a:lnTo>
                      <a:pt x="96974" y="190721"/>
                    </a:lnTo>
                    <a:cubicBezTo>
                      <a:pt x="87449" y="181196"/>
                      <a:pt x="72659" y="174925"/>
                      <a:pt x="68399" y="162146"/>
                    </a:cubicBezTo>
                    <a:cubicBezTo>
                      <a:pt x="58239" y="131666"/>
                      <a:pt x="91259" y="129126"/>
                      <a:pt x="106499" y="124046"/>
                    </a:cubicBezTo>
                    <a:cubicBezTo>
                      <a:pt x="135678" y="128214"/>
                      <a:pt x="179392" y="124674"/>
                      <a:pt x="201749" y="152621"/>
                    </a:cubicBezTo>
                    <a:cubicBezTo>
                      <a:pt x="240250" y="200747"/>
                      <a:pt x="176794" y="162933"/>
                      <a:pt x="230324" y="209771"/>
                    </a:cubicBezTo>
                    <a:cubicBezTo>
                      <a:pt x="270634" y="245042"/>
                      <a:pt x="276802" y="244314"/>
                      <a:pt x="316049" y="257396"/>
                    </a:cubicBezTo>
                    <a:cubicBezTo>
                      <a:pt x="361143" y="242365"/>
                      <a:pt x="349743" y="256619"/>
                      <a:pt x="335099" y="190721"/>
                    </a:cubicBezTo>
                    <a:cubicBezTo>
                      <a:pt x="332921" y="180920"/>
                      <a:pt x="328332" y="171800"/>
                      <a:pt x="325574" y="162146"/>
                    </a:cubicBezTo>
                    <a:cubicBezTo>
                      <a:pt x="321978" y="149559"/>
                      <a:pt x="321903" y="135755"/>
                      <a:pt x="316049" y="124046"/>
                    </a:cubicBezTo>
                    <a:cubicBezTo>
                      <a:pt x="305810" y="103568"/>
                      <a:pt x="290649" y="85946"/>
                      <a:pt x="277949" y="66896"/>
                    </a:cubicBezTo>
                    <a:cubicBezTo>
                      <a:pt x="271599" y="57371"/>
                      <a:pt x="262519" y="49181"/>
                      <a:pt x="258899" y="38321"/>
                    </a:cubicBezTo>
                    <a:lnTo>
                      <a:pt x="249374" y="9746"/>
                    </a:lnTo>
                    <a:cubicBezTo>
                      <a:pt x="258899" y="6571"/>
                      <a:pt x="268045" y="-1430"/>
                      <a:pt x="277949" y="221"/>
                    </a:cubicBezTo>
                    <a:cubicBezTo>
                      <a:pt x="312982" y="6060"/>
                      <a:pt x="304567" y="24882"/>
                      <a:pt x="316049" y="47846"/>
                    </a:cubicBezTo>
                    <a:cubicBezTo>
                      <a:pt x="321169" y="58085"/>
                      <a:pt x="330450" y="65960"/>
                      <a:pt x="335099" y="76421"/>
                    </a:cubicBezTo>
                    <a:cubicBezTo>
                      <a:pt x="343254" y="94771"/>
                      <a:pt x="347799" y="114521"/>
                      <a:pt x="354149" y="133571"/>
                    </a:cubicBezTo>
                    <a:lnTo>
                      <a:pt x="363674" y="162146"/>
                    </a:lnTo>
                    <a:cubicBezTo>
                      <a:pt x="366849" y="171671"/>
                      <a:pt x="363674" y="187546"/>
                      <a:pt x="373199" y="190721"/>
                    </a:cubicBezTo>
                    <a:lnTo>
                      <a:pt x="401774" y="200246"/>
                    </a:lnTo>
                    <a:cubicBezTo>
                      <a:pt x="411299" y="197071"/>
                      <a:pt x="423249" y="197821"/>
                      <a:pt x="430349" y="190721"/>
                    </a:cubicBezTo>
                    <a:cubicBezTo>
                      <a:pt x="437449" y="183621"/>
                      <a:pt x="438454" y="172085"/>
                      <a:pt x="439874" y="162146"/>
                    </a:cubicBezTo>
                    <a:cubicBezTo>
                      <a:pt x="444834" y="127429"/>
                      <a:pt x="443305" y="91906"/>
                      <a:pt x="449399" y="57371"/>
                    </a:cubicBezTo>
                    <a:cubicBezTo>
                      <a:pt x="452889" y="37596"/>
                      <a:pt x="468449" y="221"/>
                      <a:pt x="468449" y="221"/>
                    </a:cubicBezTo>
                    <a:cubicBezTo>
                      <a:pt x="484324" y="3396"/>
                      <a:pt x="502604" y="766"/>
                      <a:pt x="516074" y="9746"/>
                    </a:cubicBezTo>
                    <a:cubicBezTo>
                      <a:pt x="524428" y="15315"/>
                      <a:pt x="525599" y="28281"/>
                      <a:pt x="525599" y="38321"/>
                    </a:cubicBezTo>
                    <a:cubicBezTo>
                      <a:pt x="525599" y="82916"/>
                      <a:pt x="516581" y="112494"/>
                      <a:pt x="506549" y="152621"/>
                    </a:cubicBezTo>
                    <a:cubicBezTo>
                      <a:pt x="509724" y="162146"/>
                      <a:pt x="506420" y="178438"/>
                      <a:pt x="516074" y="181196"/>
                    </a:cubicBezTo>
                    <a:cubicBezTo>
                      <a:pt x="564371" y="194995"/>
                      <a:pt x="574452" y="172799"/>
                      <a:pt x="592274" y="143096"/>
                    </a:cubicBezTo>
                    <a:cubicBezTo>
                      <a:pt x="595927" y="137008"/>
                      <a:pt x="570049" y="151033"/>
                      <a:pt x="582749" y="143096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Terminator 39"/>
              <p:cNvSpPr/>
              <p:nvPr/>
            </p:nvSpPr>
            <p:spPr>
              <a:xfrm rot="5400000">
                <a:off x="8556343" y="4850430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Terminator 40"/>
              <p:cNvSpPr/>
              <p:nvPr/>
            </p:nvSpPr>
            <p:spPr>
              <a:xfrm rot="5400000">
                <a:off x="8855733" y="4838207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lowchart: Terminator 41"/>
              <p:cNvSpPr/>
              <p:nvPr/>
            </p:nvSpPr>
            <p:spPr>
              <a:xfrm rot="11100000">
                <a:off x="9269264" y="4660767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8799196" y="4472463"/>
                <a:ext cx="93407" cy="1063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8705437" y="4472463"/>
                <a:ext cx="93407" cy="1063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8155164" y="4386087"/>
                <a:ext cx="100584" cy="10058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 rot="5239013" flipH="1">
                <a:off x="8667245" y="4459106"/>
                <a:ext cx="115670" cy="378141"/>
              </a:xfrm>
              <a:custGeom>
                <a:avLst/>
                <a:gdLst>
                  <a:gd name="connsiteX0" fmla="*/ 0 w 353683"/>
                  <a:gd name="connsiteY0" fmla="*/ 483079 h 543464"/>
                  <a:gd name="connsiteX1" fmla="*/ 17253 w 353683"/>
                  <a:gd name="connsiteY1" fmla="*/ 181154 h 543464"/>
                  <a:gd name="connsiteX2" fmla="*/ 34506 w 353683"/>
                  <a:gd name="connsiteY2" fmla="*/ 112143 h 543464"/>
                  <a:gd name="connsiteX3" fmla="*/ 51759 w 353683"/>
                  <a:gd name="connsiteY3" fmla="*/ 43132 h 543464"/>
                  <a:gd name="connsiteX4" fmla="*/ 60385 w 353683"/>
                  <a:gd name="connsiteY4" fmla="*/ 0 h 543464"/>
                  <a:gd name="connsiteX5" fmla="*/ 86264 w 353683"/>
                  <a:gd name="connsiteY5" fmla="*/ 8626 h 543464"/>
                  <a:gd name="connsiteX6" fmla="*/ 112144 w 353683"/>
                  <a:gd name="connsiteY6" fmla="*/ 77637 h 543464"/>
                  <a:gd name="connsiteX7" fmla="*/ 120770 w 353683"/>
                  <a:gd name="connsiteY7" fmla="*/ 405441 h 543464"/>
                  <a:gd name="connsiteX8" fmla="*/ 129397 w 353683"/>
                  <a:gd name="connsiteY8" fmla="*/ 439947 h 543464"/>
                  <a:gd name="connsiteX9" fmla="*/ 138023 w 353683"/>
                  <a:gd name="connsiteY9" fmla="*/ 500332 h 543464"/>
                  <a:gd name="connsiteX10" fmla="*/ 163902 w 353683"/>
                  <a:gd name="connsiteY10" fmla="*/ 526211 h 543464"/>
                  <a:gd name="connsiteX11" fmla="*/ 189781 w 353683"/>
                  <a:gd name="connsiteY11" fmla="*/ 517584 h 543464"/>
                  <a:gd name="connsiteX12" fmla="*/ 207034 w 353683"/>
                  <a:gd name="connsiteY12" fmla="*/ 491705 h 543464"/>
                  <a:gd name="connsiteX13" fmla="*/ 198408 w 353683"/>
                  <a:gd name="connsiteY13" fmla="*/ 284671 h 543464"/>
                  <a:gd name="connsiteX14" fmla="*/ 207034 w 353683"/>
                  <a:gd name="connsiteY14" fmla="*/ 112143 h 543464"/>
                  <a:gd name="connsiteX15" fmla="*/ 215661 w 353683"/>
                  <a:gd name="connsiteY15" fmla="*/ 86264 h 543464"/>
                  <a:gd name="connsiteX16" fmla="*/ 241540 w 353683"/>
                  <a:gd name="connsiteY16" fmla="*/ 60384 h 543464"/>
                  <a:gd name="connsiteX17" fmla="*/ 293298 w 353683"/>
                  <a:gd name="connsiteY17" fmla="*/ 43132 h 543464"/>
                  <a:gd name="connsiteX18" fmla="*/ 319178 w 353683"/>
                  <a:gd name="connsiteY18" fmla="*/ 60384 h 543464"/>
                  <a:gd name="connsiteX19" fmla="*/ 353683 w 353683"/>
                  <a:gd name="connsiteY19" fmla="*/ 112143 h 543464"/>
                  <a:gd name="connsiteX20" fmla="*/ 345057 w 353683"/>
                  <a:gd name="connsiteY20" fmla="*/ 370935 h 543464"/>
                  <a:gd name="connsiteX21" fmla="*/ 327804 w 353683"/>
                  <a:gd name="connsiteY21" fmla="*/ 422694 h 543464"/>
                  <a:gd name="connsiteX22" fmla="*/ 301925 w 353683"/>
                  <a:gd name="connsiteY22" fmla="*/ 439947 h 543464"/>
                  <a:gd name="connsiteX23" fmla="*/ 284672 w 353683"/>
                  <a:gd name="connsiteY23" fmla="*/ 543464 h 54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53683" h="543464">
                    <a:moveTo>
                      <a:pt x="0" y="483079"/>
                    </a:moveTo>
                    <a:cubicBezTo>
                      <a:pt x="1671" y="439628"/>
                      <a:pt x="3134" y="261161"/>
                      <a:pt x="17253" y="181154"/>
                    </a:cubicBezTo>
                    <a:cubicBezTo>
                      <a:pt x="21374" y="157803"/>
                      <a:pt x="29856" y="135394"/>
                      <a:pt x="34506" y="112143"/>
                    </a:cubicBezTo>
                    <a:cubicBezTo>
                      <a:pt x="66300" y="-46835"/>
                      <a:pt x="25233" y="149235"/>
                      <a:pt x="51759" y="43132"/>
                    </a:cubicBezTo>
                    <a:cubicBezTo>
                      <a:pt x="55315" y="28908"/>
                      <a:pt x="57510" y="14377"/>
                      <a:pt x="60385" y="0"/>
                    </a:cubicBezTo>
                    <a:cubicBezTo>
                      <a:pt x="69011" y="2875"/>
                      <a:pt x="79164" y="2946"/>
                      <a:pt x="86264" y="8626"/>
                    </a:cubicBezTo>
                    <a:cubicBezTo>
                      <a:pt x="107419" y="25550"/>
                      <a:pt x="107468" y="54256"/>
                      <a:pt x="112144" y="77637"/>
                    </a:cubicBezTo>
                    <a:cubicBezTo>
                      <a:pt x="115019" y="186905"/>
                      <a:pt x="115571" y="296259"/>
                      <a:pt x="120770" y="405441"/>
                    </a:cubicBezTo>
                    <a:cubicBezTo>
                      <a:pt x="121334" y="417284"/>
                      <a:pt x="127276" y="428282"/>
                      <a:pt x="129397" y="439947"/>
                    </a:cubicBezTo>
                    <a:cubicBezTo>
                      <a:pt x="133034" y="459952"/>
                      <a:pt x="130472" y="481454"/>
                      <a:pt x="138023" y="500332"/>
                    </a:cubicBezTo>
                    <a:cubicBezTo>
                      <a:pt x="142554" y="511659"/>
                      <a:pt x="155276" y="517585"/>
                      <a:pt x="163902" y="526211"/>
                    </a:cubicBezTo>
                    <a:cubicBezTo>
                      <a:pt x="172528" y="523335"/>
                      <a:pt x="182681" y="523264"/>
                      <a:pt x="189781" y="517584"/>
                    </a:cubicBezTo>
                    <a:cubicBezTo>
                      <a:pt x="197877" y="511107"/>
                      <a:pt x="206650" y="502066"/>
                      <a:pt x="207034" y="491705"/>
                    </a:cubicBezTo>
                    <a:cubicBezTo>
                      <a:pt x="209591" y="422681"/>
                      <a:pt x="201283" y="353682"/>
                      <a:pt x="198408" y="284671"/>
                    </a:cubicBezTo>
                    <a:cubicBezTo>
                      <a:pt x="201283" y="227162"/>
                      <a:pt x="202046" y="169508"/>
                      <a:pt x="207034" y="112143"/>
                    </a:cubicBezTo>
                    <a:cubicBezTo>
                      <a:pt x="207822" y="103084"/>
                      <a:pt x="210617" y="93830"/>
                      <a:pt x="215661" y="86264"/>
                    </a:cubicBezTo>
                    <a:cubicBezTo>
                      <a:pt x="222428" y="76113"/>
                      <a:pt x="230876" y="66309"/>
                      <a:pt x="241540" y="60384"/>
                    </a:cubicBezTo>
                    <a:cubicBezTo>
                      <a:pt x="257437" y="51552"/>
                      <a:pt x="293298" y="43132"/>
                      <a:pt x="293298" y="43132"/>
                    </a:cubicBezTo>
                    <a:cubicBezTo>
                      <a:pt x="301925" y="48883"/>
                      <a:pt x="312351" y="52582"/>
                      <a:pt x="319178" y="60384"/>
                    </a:cubicBezTo>
                    <a:cubicBezTo>
                      <a:pt x="332832" y="75989"/>
                      <a:pt x="353683" y="112143"/>
                      <a:pt x="353683" y="112143"/>
                    </a:cubicBezTo>
                    <a:cubicBezTo>
                      <a:pt x="350808" y="198407"/>
                      <a:pt x="352225" y="284921"/>
                      <a:pt x="345057" y="370935"/>
                    </a:cubicBezTo>
                    <a:cubicBezTo>
                      <a:pt x="343547" y="389058"/>
                      <a:pt x="342936" y="412606"/>
                      <a:pt x="327804" y="422694"/>
                    </a:cubicBezTo>
                    <a:lnTo>
                      <a:pt x="301925" y="439947"/>
                    </a:lnTo>
                    <a:cubicBezTo>
                      <a:pt x="270317" y="487359"/>
                      <a:pt x="284672" y="455458"/>
                      <a:pt x="284672" y="543464"/>
                    </a:cubicBez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717864" y="4099377"/>
              <a:ext cx="1473686" cy="491201"/>
              <a:chOff x="5060889" y="5851977"/>
              <a:chExt cx="1473686" cy="491201"/>
            </a:xfrm>
          </p:grpSpPr>
          <p:sp>
            <p:nvSpPr>
              <p:cNvPr id="60" name="Freeform 59"/>
              <p:cNvSpPr/>
              <p:nvPr/>
            </p:nvSpPr>
            <p:spPr>
              <a:xfrm rot="5239013" flipH="1">
                <a:off x="5960411" y="6011702"/>
                <a:ext cx="115670" cy="378141"/>
              </a:xfrm>
              <a:custGeom>
                <a:avLst/>
                <a:gdLst>
                  <a:gd name="connsiteX0" fmla="*/ 0 w 353683"/>
                  <a:gd name="connsiteY0" fmla="*/ 483079 h 543464"/>
                  <a:gd name="connsiteX1" fmla="*/ 17253 w 353683"/>
                  <a:gd name="connsiteY1" fmla="*/ 181154 h 543464"/>
                  <a:gd name="connsiteX2" fmla="*/ 34506 w 353683"/>
                  <a:gd name="connsiteY2" fmla="*/ 112143 h 543464"/>
                  <a:gd name="connsiteX3" fmla="*/ 51759 w 353683"/>
                  <a:gd name="connsiteY3" fmla="*/ 43132 h 543464"/>
                  <a:gd name="connsiteX4" fmla="*/ 60385 w 353683"/>
                  <a:gd name="connsiteY4" fmla="*/ 0 h 543464"/>
                  <a:gd name="connsiteX5" fmla="*/ 86264 w 353683"/>
                  <a:gd name="connsiteY5" fmla="*/ 8626 h 543464"/>
                  <a:gd name="connsiteX6" fmla="*/ 112144 w 353683"/>
                  <a:gd name="connsiteY6" fmla="*/ 77637 h 543464"/>
                  <a:gd name="connsiteX7" fmla="*/ 120770 w 353683"/>
                  <a:gd name="connsiteY7" fmla="*/ 405441 h 543464"/>
                  <a:gd name="connsiteX8" fmla="*/ 129397 w 353683"/>
                  <a:gd name="connsiteY8" fmla="*/ 439947 h 543464"/>
                  <a:gd name="connsiteX9" fmla="*/ 138023 w 353683"/>
                  <a:gd name="connsiteY9" fmla="*/ 500332 h 543464"/>
                  <a:gd name="connsiteX10" fmla="*/ 163902 w 353683"/>
                  <a:gd name="connsiteY10" fmla="*/ 526211 h 543464"/>
                  <a:gd name="connsiteX11" fmla="*/ 189781 w 353683"/>
                  <a:gd name="connsiteY11" fmla="*/ 517584 h 543464"/>
                  <a:gd name="connsiteX12" fmla="*/ 207034 w 353683"/>
                  <a:gd name="connsiteY12" fmla="*/ 491705 h 543464"/>
                  <a:gd name="connsiteX13" fmla="*/ 198408 w 353683"/>
                  <a:gd name="connsiteY13" fmla="*/ 284671 h 543464"/>
                  <a:gd name="connsiteX14" fmla="*/ 207034 w 353683"/>
                  <a:gd name="connsiteY14" fmla="*/ 112143 h 543464"/>
                  <a:gd name="connsiteX15" fmla="*/ 215661 w 353683"/>
                  <a:gd name="connsiteY15" fmla="*/ 86264 h 543464"/>
                  <a:gd name="connsiteX16" fmla="*/ 241540 w 353683"/>
                  <a:gd name="connsiteY16" fmla="*/ 60384 h 543464"/>
                  <a:gd name="connsiteX17" fmla="*/ 293298 w 353683"/>
                  <a:gd name="connsiteY17" fmla="*/ 43132 h 543464"/>
                  <a:gd name="connsiteX18" fmla="*/ 319178 w 353683"/>
                  <a:gd name="connsiteY18" fmla="*/ 60384 h 543464"/>
                  <a:gd name="connsiteX19" fmla="*/ 353683 w 353683"/>
                  <a:gd name="connsiteY19" fmla="*/ 112143 h 543464"/>
                  <a:gd name="connsiteX20" fmla="*/ 345057 w 353683"/>
                  <a:gd name="connsiteY20" fmla="*/ 370935 h 543464"/>
                  <a:gd name="connsiteX21" fmla="*/ 327804 w 353683"/>
                  <a:gd name="connsiteY21" fmla="*/ 422694 h 543464"/>
                  <a:gd name="connsiteX22" fmla="*/ 301925 w 353683"/>
                  <a:gd name="connsiteY22" fmla="*/ 439947 h 543464"/>
                  <a:gd name="connsiteX23" fmla="*/ 284672 w 353683"/>
                  <a:gd name="connsiteY23" fmla="*/ 543464 h 54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53683" h="543464">
                    <a:moveTo>
                      <a:pt x="0" y="483079"/>
                    </a:moveTo>
                    <a:cubicBezTo>
                      <a:pt x="1671" y="439628"/>
                      <a:pt x="3134" y="261161"/>
                      <a:pt x="17253" y="181154"/>
                    </a:cubicBezTo>
                    <a:cubicBezTo>
                      <a:pt x="21374" y="157803"/>
                      <a:pt x="29856" y="135394"/>
                      <a:pt x="34506" y="112143"/>
                    </a:cubicBezTo>
                    <a:cubicBezTo>
                      <a:pt x="66300" y="-46835"/>
                      <a:pt x="25233" y="149235"/>
                      <a:pt x="51759" y="43132"/>
                    </a:cubicBezTo>
                    <a:cubicBezTo>
                      <a:pt x="55315" y="28908"/>
                      <a:pt x="57510" y="14377"/>
                      <a:pt x="60385" y="0"/>
                    </a:cubicBezTo>
                    <a:cubicBezTo>
                      <a:pt x="69011" y="2875"/>
                      <a:pt x="79164" y="2946"/>
                      <a:pt x="86264" y="8626"/>
                    </a:cubicBezTo>
                    <a:cubicBezTo>
                      <a:pt x="107419" y="25550"/>
                      <a:pt x="107468" y="54256"/>
                      <a:pt x="112144" y="77637"/>
                    </a:cubicBezTo>
                    <a:cubicBezTo>
                      <a:pt x="115019" y="186905"/>
                      <a:pt x="115571" y="296259"/>
                      <a:pt x="120770" y="405441"/>
                    </a:cubicBezTo>
                    <a:cubicBezTo>
                      <a:pt x="121334" y="417284"/>
                      <a:pt x="127276" y="428282"/>
                      <a:pt x="129397" y="439947"/>
                    </a:cubicBezTo>
                    <a:cubicBezTo>
                      <a:pt x="133034" y="459952"/>
                      <a:pt x="130472" y="481454"/>
                      <a:pt x="138023" y="500332"/>
                    </a:cubicBezTo>
                    <a:cubicBezTo>
                      <a:pt x="142554" y="511659"/>
                      <a:pt x="155276" y="517585"/>
                      <a:pt x="163902" y="526211"/>
                    </a:cubicBezTo>
                    <a:cubicBezTo>
                      <a:pt x="172528" y="523335"/>
                      <a:pt x="182681" y="523264"/>
                      <a:pt x="189781" y="517584"/>
                    </a:cubicBezTo>
                    <a:cubicBezTo>
                      <a:pt x="197877" y="511107"/>
                      <a:pt x="206650" y="502066"/>
                      <a:pt x="207034" y="491705"/>
                    </a:cubicBezTo>
                    <a:cubicBezTo>
                      <a:pt x="209591" y="422681"/>
                      <a:pt x="201283" y="353682"/>
                      <a:pt x="198408" y="284671"/>
                    </a:cubicBezTo>
                    <a:cubicBezTo>
                      <a:pt x="201283" y="227162"/>
                      <a:pt x="202046" y="169508"/>
                      <a:pt x="207034" y="112143"/>
                    </a:cubicBezTo>
                    <a:cubicBezTo>
                      <a:pt x="207822" y="103084"/>
                      <a:pt x="210617" y="93830"/>
                      <a:pt x="215661" y="86264"/>
                    </a:cubicBezTo>
                    <a:cubicBezTo>
                      <a:pt x="222428" y="76113"/>
                      <a:pt x="230876" y="66309"/>
                      <a:pt x="241540" y="60384"/>
                    </a:cubicBezTo>
                    <a:cubicBezTo>
                      <a:pt x="257437" y="51552"/>
                      <a:pt x="293298" y="43132"/>
                      <a:pt x="293298" y="43132"/>
                    </a:cubicBezTo>
                    <a:cubicBezTo>
                      <a:pt x="301925" y="48883"/>
                      <a:pt x="312351" y="52582"/>
                      <a:pt x="319178" y="60384"/>
                    </a:cubicBezTo>
                    <a:cubicBezTo>
                      <a:pt x="332832" y="75989"/>
                      <a:pt x="353683" y="112143"/>
                      <a:pt x="353683" y="112143"/>
                    </a:cubicBezTo>
                    <a:cubicBezTo>
                      <a:pt x="350808" y="198407"/>
                      <a:pt x="352225" y="284921"/>
                      <a:pt x="345057" y="370935"/>
                    </a:cubicBezTo>
                    <a:cubicBezTo>
                      <a:pt x="343547" y="389058"/>
                      <a:pt x="342936" y="412606"/>
                      <a:pt x="327804" y="422694"/>
                    </a:cubicBezTo>
                    <a:lnTo>
                      <a:pt x="301925" y="439947"/>
                    </a:lnTo>
                    <a:cubicBezTo>
                      <a:pt x="270317" y="487359"/>
                      <a:pt x="284672" y="455458"/>
                      <a:pt x="284672" y="543464"/>
                    </a:cubicBezTo>
                  </a:path>
                </a:pathLst>
              </a:custGeom>
              <a:solidFill>
                <a:schemeClr val="bg1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Terminator 60"/>
              <p:cNvSpPr/>
              <p:nvPr/>
            </p:nvSpPr>
            <p:spPr>
              <a:xfrm rot="11100000">
                <a:off x="5719829" y="5882048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Terminator 61"/>
              <p:cNvSpPr/>
              <p:nvPr/>
            </p:nvSpPr>
            <p:spPr>
              <a:xfrm rot="5400000">
                <a:off x="6380326" y="6188928"/>
                <a:ext cx="248114" cy="60385"/>
              </a:xfrm>
              <a:prstGeom prst="flowChartTermina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369867" y="5851977"/>
                <a:ext cx="117796" cy="1205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522267" y="6004377"/>
                <a:ext cx="117796" cy="1205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060889" y="6027752"/>
                <a:ext cx="93407" cy="1063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144745" y="5877736"/>
                <a:ext cx="93407" cy="1063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3355971" y="2043102"/>
              <a:ext cx="12506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Normal cell</a:t>
              </a:r>
              <a:endParaRPr lang="en-US" sz="14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248805" y="2828796"/>
              <a:ext cx="25879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Cell shrinkage</a:t>
              </a:r>
            </a:p>
            <a:p>
              <a:r>
                <a:rPr lang="en-US" sz="1400" dirty="0" smtClean="0"/>
                <a:t>Chromatin Condensation</a:t>
              </a:r>
              <a:endParaRPr lang="en-US" sz="14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570670" y="1914702"/>
              <a:ext cx="25504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Membrane </a:t>
              </a:r>
              <a:r>
                <a:rPr lang="en-US" sz="1400" dirty="0" err="1" smtClean="0"/>
                <a:t>blebbing</a:t>
              </a:r>
              <a:endParaRPr lang="en-US" sz="14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322930" y="5180568"/>
              <a:ext cx="20527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Nuclear collapse</a:t>
              </a:r>
            </a:p>
            <a:p>
              <a:r>
                <a:rPr lang="en-US" sz="1400" dirty="0" smtClean="0"/>
                <a:t>Continued </a:t>
              </a:r>
              <a:r>
                <a:rPr lang="en-US" sz="1400" dirty="0" err="1" smtClean="0"/>
                <a:t>blebbing</a:t>
              </a:r>
              <a:endParaRPr lang="en-US" sz="1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69615" y="4346426"/>
              <a:ext cx="25119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Apoptotic body formation</a:t>
              </a:r>
              <a:endParaRPr lang="en-US" sz="14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197869" y="4731210"/>
              <a:ext cx="19634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Lysis of Apoptotic bodies</a:t>
              </a:r>
              <a:endParaRPr lang="en-US" sz="1400" dirty="0"/>
            </a:p>
          </p:txBody>
        </p:sp>
        <p:sp>
          <p:nvSpPr>
            <p:cNvPr id="84" name="Right Arrow 83"/>
            <p:cNvSpPr/>
            <p:nvPr/>
          </p:nvSpPr>
          <p:spPr>
            <a:xfrm rot="20794396">
              <a:off x="4606649" y="2277735"/>
              <a:ext cx="936901" cy="1306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ight Arrow 84"/>
            <p:cNvSpPr/>
            <p:nvPr/>
          </p:nvSpPr>
          <p:spPr>
            <a:xfrm rot="1893787">
              <a:off x="6950900" y="2206854"/>
              <a:ext cx="936901" cy="1306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ight Arrow 85"/>
            <p:cNvSpPr/>
            <p:nvPr/>
          </p:nvSpPr>
          <p:spPr>
            <a:xfrm rot="6188990">
              <a:off x="8598403" y="3527445"/>
              <a:ext cx="936901" cy="1306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ight Arrow 86"/>
            <p:cNvSpPr/>
            <p:nvPr/>
          </p:nvSpPr>
          <p:spPr>
            <a:xfrm rot="10800000">
              <a:off x="7518995" y="5037937"/>
              <a:ext cx="725110" cy="152387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ight Arrow 87"/>
            <p:cNvSpPr/>
            <p:nvPr/>
          </p:nvSpPr>
          <p:spPr>
            <a:xfrm rot="13324101">
              <a:off x="5085871" y="4909506"/>
              <a:ext cx="774948" cy="1565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16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445064" y="226622"/>
            <a:ext cx="293298" cy="4830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17437" y="226621"/>
            <a:ext cx="293298" cy="4830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89811" y="217096"/>
            <a:ext cx="293298" cy="4830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6683671" y="466374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Fas</a:t>
            </a:r>
            <a:r>
              <a:rPr lang="en-US" sz="1200" dirty="0" smtClean="0"/>
              <a:t> </a:t>
            </a:r>
            <a:r>
              <a:rPr lang="en-US" sz="1050" dirty="0" smtClean="0"/>
              <a:t>ligand</a:t>
            </a:r>
            <a:endParaRPr lang="en-US" sz="10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246656" y="810523"/>
            <a:ext cx="4345916" cy="12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256181" y="962923"/>
            <a:ext cx="4336391" cy="103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Can 8"/>
          <p:cNvSpPr/>
          <p:nvPr/>
        </p:nvSpPr>
        <p:spPr>
          <a:xfrm>
            <a:off x="5475256" y="719225"/>
            <a:ext cx="232913" cy="388191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849786" y="719225"/>
            <a:ext cx="232913" cy="388191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6220003" y="719224"/>
            <a:ext cx="232913" cy="388191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15" idx="0"/>
          </p:cNvCxnSpPr>
          <p:nvPr/>
        </p:nvCxnSpPr>
        <p:spPr>
          <a:xfrm flipH="1">
            <a:off x="5373627" y="1145515"/>
            <a:ext cx="218085" cy="662751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64086" y="1145515"/>
            <a:ext cx="0" cy="61750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7" idx="1"/>
          </p:cNvCxnSpPr>
          <p:nvPr/>
        </p:nvCxnSpPr>
        <p:spPr>
          <a:xfrm>
            <a:off x="6350119" y="1145515"/>
            <a:ext cx="240101" cy="627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an 14"/>
          <p:cNvSpPr/>
          <p:nvPr/>
        </p:nvSpPr>
        <p:spPr>
          <a:xfrm>
            <a:off x="5302189" y="1772547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5892648" y="1772547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>
            <a:off x="6518782" y="1772547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5448837" y="1864202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6381478" y="1864202"/>
            <a:ext cx="142875" cy="232554"/>
          </a:xfrm>
          <a:prstGeom prst="can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>
            <a:off x="5467189" y="218841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>
            <a:off x="5294729" y="2389952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n 21"/>
          <p:cNvSpPr/>
          <p:nvPr/>
        </p:nvSpPr>
        <p:spPr>
          <a:xfrm>
            <a:off x="5294730" y="271152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>
            <a:off x="5583354" y="2389319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6388396" y="218841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6238603" y="2389319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>
            <a:off x="6245521" y="271152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n 26"/>
          <p:cNvSpPr/>
          <p:nvPr/>
        </p:nvSpPr>
        <p:spPr>
          <a:xfrm>
            <a:off x="6588737" y="2391698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6588737" y="2705720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5235019" y="3102623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5529574" y="3107386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5293290" y="3794260"/>
            <a:ext cx="247650" cy="340107"/>
          </a:xfrm>
          <a:prstGeom prst="flowChartConnector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5426193" y="3798662"/>
            <a:ext cx="247650" cy="340107"/>
          </a:xfrm>
          <a:prstGeom prst="flowChartConnector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5514430" y="3378848"/>
            <a:ext cx="2835" cy="365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505030" y="3359798"/>
            <a:ext cx="2835" cy="365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521442" y="2069468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45367" y="20789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302492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359517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645267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59517" y="2602868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654792" y="259334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02492" y="26123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54917" y="22694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54917" y="2612393"/>
            <a:ext cx="0" cy="9144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52194" y="292022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647469" y="293927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04694" y="293927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647594" y="2939270"/>
            <a:ext cx="1439" cy="155448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Can 52"/>
          <p:cNvSpPr/>
          <p:nvPr/>
        </p:nvSpPr>
        <p:spPr>
          <a:xfrm>
            <a:off x="5595487" y="2711521"/>
            <a:ext cx="142875" cy="232554"/>
          </a:xfrm>
          <a:prstGeom prst="can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Down Arrow 129"/>
          <p:cNvSpPr/>
          <p:nvPr/>
        </p:nvSpPr>
        <p:spPr>
          <a:xfrm rot="1087489">
            <a:off x="5175757" y="4889454"/>
            <a:ext cx="352873" cy="65523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4423889" y="5563493"/>
            <a:ext cx="1622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APOPTOSIS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1743601" y="1234304"/>
            <a:ext cx="23182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Figure </a:t>
            </a:r>
            <a:r>
              <a:rPr lang="en-US" sz="1400" b="1" i="1" dirty="0"/>
              <a:t>6</a:t>
            </a:r>
            <a:endParaRPr lang="en-US" sz="1400" b="1" i="1" dirty="0" smtClean="0"/>
          </a:p>
          <a:p>
            <a:r>
              <a:rPr lang="en-US" sz="1400" b="1" i="1" dirty="0"/>
              <a:t>Regulation of apoptosis</a:t>
            </a:r>
          </a:p>
          <a:p>
            <a:r>
              <a:rPr lang="en-US" sz="1400" b="1" i="1" dirty="0"/>
              <a:t> by </a:t>
            </a:r>
            <a:r>
              <a:rPr lang="en-US" sz="1400" b="1" i="1" dirty="0" smtClean="0"/>
              <a:t>c-FLIP</a:t>
            </a:r>
            <a:endParaRPr lang="en-US" sz="1400" b="1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6505030" y="933126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Fas</a:t>
            </a:r>
            <a:r>
              <a:rPr lang="en-US" sz="1200" dirty="0" smtClean="0"/>
              <a:t> </a:t>
            </a:r>
            <a:r>
              <a:rPr lang="en-US" sz="1050" dirty="0" smtClean="0"/>
              <a:t>receptors</a:t>
            </a:r>
            <a:endParaRPr lang="en-US" sz="1050" dirty="0"/>
          </a:p>
        </p:txBody>
      </p:sp>
      <p:sp>
        <p:nvSpPr>
          <p:cNvPr id="134" name="TextBox 133"/>
          <p:cNvSpPr txBox="1"/>
          <p:nvPr/>
        </p:nvSpPr>
        <p:spPr>
          <a:xfrm>
            <a:off x="6693016" y="1734147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FADD</a:t>
            </a:r>
            <a:endParaRPr lang="en-US" sz="1050" dirty="0"/>
          </a:p>
        </p:txBody>
      </p:sp>
      <p:sp>
        <p:nvSpPr>
          <p:cNvPr id="135" name="TextBox 134"/>
          <p:cNvSpPr txBox="1"/>
          <p:nvPr/>
        </p:nvSpPr>
        <p:spPr>
          <a:xfrm>
            <a:off x="4279958" y="3042707"/>
            <a:ext cx="103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Caspase-8</a:t>
            </a:r>
          </a:p>
          <a:p>
            <a:r>
              <a:rPr lang="en-US" sz="1200" dirty="0" smtClean="0"/>
              <a:t>inactive</a:t>
            </a:r>
            <a:endParaRPr lang="en-US" sz="1050" dirty="0"/>
          </a:p>
        </p:txBody>
      </p:sp>
      <p:cxnSp>
        <p:nvCxnSpPr>
          <p:cNvPr id="177" name="Straight Arrow Connector 176"/>
          <p:cNvCxnSpPr/>
          <p:nvPr/>
        </p:nvCxnSpPr>
        <p:spPr>
          <a:xfrm flipH="1">
            <a:off x="5428757" y="4124639"/>
            <a:ext cx="2835" cy="365760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7707646" y="737455"/>
            <a:ext cx="1543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Cell Membrane</a:t>
            </a:r>
            <a:endParaRPr lang="en-US" sz="1050" dirty="0"/>
          </a:p>
        </p:txBody>
      </p:sp>
      <p:sp>
        <p:nvSpPr>
          <p:cNvPr id="2" name="Left Bracket 1"/>
          <p:cNvSpPr/>
          <p:nvPr/>
        </p:nvSpPr>
        <p:spPr>
          <a:xfrm>
            <a:off x="4278700" y="1032300"/>
            <a:ext cx="920693" cy="2472072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56315" y="2124713"/>
            <a:ext cx="563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DISC</a:t>
            </a:r>
            <a:endParaRPr lang="en-US" sz="1050" dirty="0"/>
          </a:p>
        </p:txBody>
      </p:sp>
      <p:sp>
        <p:nvSpPr>
          <p:cNvPr id="67" name="Flowchart: Connector 66"/>
          <p:cNvSpPr/>
          <p:nvPr/>
        </p:nvSpPr>
        <p:spPr>
          <a:xfrm rot="16200000">
            <a:off x="6410975" y="3751902"/>
            <a:ext cx="247650" cy="340107"/>
          </a:xfrm>
          <a:prstGeom prst="flowChartConnector">
            <a:avLst/>
          </a:prstGeom>
          <a:solidFill>
            <a:srgbClr val="12EE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Connector 67"/>
          <p:cNvSpPr/>
          <p:nvPr/>
        </p:nvSpPr>
        <p:spPr>
          <a:xfrm>
            <a:off x="6618525" y="3742107"/>
            <a:ext cx="247650" cy="340107"/>
          </a:xfrm>
          <a:prstGeom prst="flowChartConnector">
            <a:avLst/>
          </a:prstGeom>
          <a:solidFill>
            <a:srgbClr val="9900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lowchart: Terminator 68"/>
          <p:cNvSpPr/>
          <p:nvPr/>
        </p:nvSpPr>
        <p:spPr>
          <a:xfrm>
            <a:off x="6258105" y="4501000"/>
            <a:ext cx="832988" cy="3048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6428360" y="4534914"/>
            <a:ext cx="919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ERK</a:t>
            </a:r>
          </a:p>
          <a:p>
            <a:r>
              <a:rPr lang="en-US" sz="1050" dirty="0" smtClean="0"/>
              <a:t> </a:t>
            </a:r>
            <a:endParaRPr lang="en-US" sz="1050" dirty="0"/>
          </a:p>
        </p:txBody>
      </p:sp>
      <p:sp>
        <p:nvSpPr>
          <p:cNvPr id="72" name="TextBox 71"/>
          <p:cNvSpPr txBox="1"/>
          <p:nvPr/>
        </p:nvSpPr>
        <p:spPr>
          <a:xfrm>
            <a:off x="6896842" y="3668325"/>
            <a:ext cx="73801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TRAF2</a:t>
            </a:r>
          </a:p>
          <a:p>
            <a:r>
              <a:rPr lang="en-US" sz="1050" dirty="0" smtClean="0"/>
              <a:t>RIP</a:t>
            </a:r>
          </a:p>
          <a:p>
            <a:r>
              <a:rPr lang="en-US" sz="1050" dirty="0" smtClean="0"/>
              <a:t>Raf-1</a:t>
            </a:r>
            <a:endParaRPr lang="en-US" sz="1050" dirty="0"/>
          </a:p>
        </p:txBody>
      </p:sp>
      <p:sp>
        <p:nvSpPr>
          <p:cNvPr id="73" name="Flowchart: Connector 72"/>
          <p:cNvSpPr/>
          <p:nvPr/>
        </p:nvSpPr>
        <p:spPr>
          <a:xfrm rot="1260000">
            <a:off x="6503562" y="3738830"/>
            <a:ext cx="247650" cy="340107"/>
          </a:xfrm>
          <a:prstGeom prst="flowChartConnector">
            <a:avLst/>
          </a:prstGeom>
          <a:solidFill>
            <a:srgbClr val="F7819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own Arrow 73"/>
          <p:cNvSpPr/>
          <p:nvPr/>
        </p:nvSpPr>
        <p:spPr>
          <a:xfrm rot="20461037">
            <a:off x="6666331" y="4864987"/>
            <a:ext cx="352873" cy="65523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569357" y="5579419"/>
            <a:ext cx="2006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PROLIFERATION/DIFFERIATION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898504" y="3638976"/>
            <a:ext cx="5303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c</a:t>
            </a:r>
            <a:r>
              <a:rPr lang="en-US" sz="1050" dirty="0" smtClean="0">
                <a:solidFill>
                  <a:schemeClr val="bg1"/>
                </a:solidFill>
              </a:rPr>
              <a:t>-FLIP</a:t>
            </a:r>
            <a:endParaRPr lang="en-US" sz="1050" dirty="0">
              <a:solidFill>
                <a:schemeClr val="bg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6571706" y="4145341"/>
            <a:ext cx="2835" cy="365760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Left-Right Arrow 82"/>
          <p:cNvSpPr/>
          <p:nvPr/>
        </p:nvSpPr>
        <p:spPr>
          <a:xfrm>
            <a:off x="5785610" y="5551894"/>
            <a:ext cx="828318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5884785" y="5551894"/>
            <a:ext cx="64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FLIP</a:t>
            </a:r>
            <a:endParaRPr lang="en-US" dirty="0"/>
          </a:p>
        </p:txBody>
      </p:sp>
      <p:sp>
        <p:nvSpPr>
          <p:cNvPr id="86" name="Flowchart: Terminator 85"/>
          <p:cNvSpPr/>
          <p:nvPr/>
        </p:nvSpPr>
        <p:spPr>
          <a:xfrm>
            <a:off x="5058762" y="4501000"/>
            <a:ext cx="832988" cy="3048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5016372" y="4516626"/>
            <a:ext cx="919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Caspase-3</a:t>
            </a:r>
          </a:p>
          <a:p>
            <a:r>
              <a:rPr lang="en-US" sz="1050" dirty="0" smtClean="0"/>
              <a:t> </a:t>
            </a:r>
            <a:endParaRPr lang="en-US" sz="1050" dirty="0"/>
          </a:p>
        </p:txBody>
      </p:sp>
      <p:sp>
        <p:nvSpPr>
          <p:cNvPr id="84" name="Oval 83"/>
          <p:cNvSpPr/>
          <p:nvPr/>
        </p:nvSpPr>
        <p:spPr>
          <a:xfrm>
            <a:off x="6469089" y="3083634"/>
            <a:ext cx="414890" cy="346552"/>
          </a:xfrm>
          <a:prstGeom prst="ellipse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6469089" y="3016421"/>
            <a:ext cx="5303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c</a:t>
            </a:r>
            <a:r>
              <a:rPr lang="en-US" sz="1050" dirty="0" smtClean="0">
                <a:solidFill>
                  <a:schemeClr val="bg1"/>
                </a:solidFill>
              </a:rPr>
              <a:t>-FLIP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87" name="Flowchart: Connector 86"/>
          <p:cNvSpPr/>
          <p:nvPr/>
        </p:nvSpPr>
        <p:spPr>
          <a:xfrm>
            <a:off x="6181234" y="3105938"/>
            <a:ext cx="247650" cy="340107"/>
          </a:xfrm>
          <a:prstGeom prst="flowChartConnector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4337472" y="3695437"/>
            <a:ext cx="103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Caspase-8</a:t>
            </a:r>
          </a:p>
          <a:p>
            <a:r>
              <a:rPr lang="en-US" sz="1200" dirty="0" smtClean="0"/>
              <a:t>active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4327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1" grpId="0"/>
      <p:bldP spid="71" grpId="1"/>
      <p:bldP spid="72" grpId="0"/>
      <p:bldP spid="72" grpId="1"/>
      <p:bldP spid="73" grpId="0" animBg="1"/>
      <p:bldP spid="73" grpId="1" animBg="1"/>
      <p:bldP spid="74" grpId="0" animBg="1"/>
      <p:bldP spid="74" grpId="1" animBg="1"/>
      <p:bldP spid="75" grpId="0"/>
      <p:bldP spid="75" grpId="1"/>
      <p:bldP spid="83" grpId="0" animBg="1"/>
      <p:bldP spid="83" grpId="1" animBg="1"/>
      <p:bldP spid="76" grpId="0"/>
      <p:bldP spid="76" grpId="1"/>
      <p:bldP spid="84" grpId="0" animBg="1"/>
      <p:bldP spid="84" grpId="1" animBg="1"/>
      <p:bldP spid="85" grpId="0"/>
      <p:bldP spid="85" grpId="1"/>
      <p:bldP spid="87" grpId="0" animBg="1"/>
      <p:bldP spid="8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3124199" y="1783555"/>
            <a:ext cx="5819775" cy="2700337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unched Tape 8"/>
          <p:cNvSpPr/>
          <p:nvPr/>
        </p:nvSpPr>
        <p:spPr>
          <a:xfrm rot="300000">
            <a:off x="3736582" y="2270849"/>
            <a:ext cx="1028700" cy="141922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unched Tape 9"/>
          <p:cNvSpPr/>
          <p:nvPr/>
        </p:nvSpPr>
        <p:spPr>
          <a:xfrm rot="11040000">
            <a:off x="4754976" y="2310626"/>
            <a:ext cx="1028700" cy="141922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unched Tape 10"/>
          <p:cNvSpPr/>
          <p:nvPr/>
        </p:nvSpPr>
        <p:spPr>
          <a:xfrm rot="10980000">
            <a:off x="5790497" y="2310626"/>
            <a:ext cx="1028700" cy="141922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unched Tape 11"/>
          <p:cNvSpPr/>
          <p:nvPr/>
        </p:nvSpPr>
        <p:spPr>
          <a:xfrm rot="240000">
            <a:off x="6826020" y="2348004"/>
            <a:ext cx="1028700" cy="141922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5505450" y="4329487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n 13"/>
          <p:cNvSpPr/>
          <p:nvPr/>
        </p:nvSpPr>
        <p:spPr>
          <a:xfrm>
            <a:off x="4970989" y="4329487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5254300" y="1612934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4970989" y="1612105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>
            <a:off x="4641959" y="1612105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4327132" y="1612105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7213478" y="1609347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>
            <a:off x="7160140" y="1609347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>
            <a:off x="7068702" y="1612105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n 21"/>
          <p:cNvSpPr/>
          <p:nvPr/>
        </p:nvSpPr>
        <p:spPr>
          <a:xfrm>
            <a:off x="7015364" y="1612105"/>
            <a:ext cx="45719" cy="3429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3352800" y="2514600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3505200" y="2667000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3324267" y="3245645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4095896" y="3865160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5521524" y="3703235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6292011" y="4101578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7023216" y="3926118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4772784" y="3890919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7621530" y="2056379"/>
            <a:ext cx="104775" cy="161925"/>
          </a:xfrm>
          <a:prstGeom prst="triangle">
            <a:avLst/>
          </a:prstGeom>
          <a:solidFill>
            <a:srgbClr val="C46C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5134270" y="2188175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4067175" y="2151928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6319119" y="1934259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8053721" y="3618060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8518799" y="3069429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8467725" y="2692378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>
            <a:off x="6987484" y="2151927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9" name="Flowchart: Connector 38"/>
          <p:cNvSpPr/>
          <p:nvPr/>
        </p:nvSpPr>
        <p:spPr>
          <a:xfrm>
            <a:off x="5548143" y="2008389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0" name="Flowchart: Connector 39"/>
          <p:cNvSpPr/>
          <p:nvPr/>
        </p:nvSpPr>
        <p:spPr>
          <a:xfrm>
            <a:off x="3670165" y="2054434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1" name="Flowchart: Connector 40"/>
          <p:cNvSpPr/>
          <p:nvPr/>
        </p:nvSpPr>
        <p:spPr>
          <a:xfrm>
            <a:off x="3280605" y="2919020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2" name="Flowchart: Connector 41"/>
          <p:cNvSpPr/>
          <p:nvPr/>
        </p:nvSpPr>
        <p:spPr>
          <a:xfrm>
            <a:off x="3557587" y="3838141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3" name="Flowchart: Connector 42"/>
          <p:cNvSpPr/>
          <p:nvPr/>
        </p:nvSpPr>
        <p:spPr>
          <a:xfrm>
            <a:off x="4348633" y="3632915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4" name="Flowchart: Connector 43"/>
          <p:cNvSpPr/>
          <p:nvPr/>
        </p:nvSpPr>
        <p:spPr>
          <a:xfrm>
            <a:off x="4487211" y="4177737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5" name="Flowchart: Connector 44"/>
          <p:cNvSpPr/>
          <p:nvPr/>
        </p:nvSpPr>
        <p:spPr>
          <a:xfrm>
            <a:off x="5767039" y="4063171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6" name="Flowchart: Connector 45"/>
          <p:cNvSpPr/>
          <p:nvPr/>
        </p:nvSpPr>
        <p:spPr>
          <a:xfrm>
            <a:off x="6401833" y="3757808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7" name="Flowchart: Connector 46"/>
          <p:cNvSpPr/>
          <p:nvPr/>
        </p:nvSpPr>
        <p:spPr>
          <a:xfrm>
            <a:off x="8024062" y="3954193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8" name="Flowchart: Connector 47"/>
          <p:cNvSpPr/>
          <p:nvPr/>
        </p:nvSpPr>
        <p:spPr>
          <a:xfrm>
            <a:off x="8172118" y="2818279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49" name="Flowchart: Connector 48"/>
          <p:cNvSpPr/>
          <p:nvPr/>
        </p:nvSpPr>
        <p:spPr>
          <a:xfrm>
            <a:off x="8093351" y="2044576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0" name="Chord 49"/>
          <p:cNvSpPr/>
          <p:nvPr/>
        </p:nvSpPr>
        <p:spPr>
          <a:xfrm>
            <a:off x="6785309" y="4128288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hord 50"/>
          <p:cNvSpPr/>
          <p:nvPr/>
        </p:nvSpPr>
        <p:spPr>
          <a:xfrm>
            <a:off x="6601046" y="1934259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hord 51"/>
          <p:cNvSpPr/>
          <p:nvPr/>
        </p:nvSpPr>
        <p:spPr>
          <a:xfrm>
            <a:off x="5980732" y="2115740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hord 52"/>
          <p:cNvSpPr/>
          <p:nvPr/>
        </p:nvSpPr>
        <p:spPr>
          <a:xfrm>
            <a:off x="4477418" y="2078637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hord 53"/>
          <p:cNvSpPr/>
          <p:nvPr/>
        </p:nvSpPr>
        <p:spPr>
          <a:xfrm>
            <a:off x="3334267" y="3523377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hord 54"/>
          <p:cNvSpPr/>
          <p:nvPr/>
        </p:nvSpPr>
        <p:spPr>
          <a:xfrm>
            <a:off x="3820435" y="4153965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hord 55"/>
          <p:cNvSpPr/>
          <p:nvPr/>
        </p:nvSpPr>
        <p:spPr>
          <a:xfrm>
            <a:off x="5295900" y="4128288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hord 56"/>
          <p:cNvSpPr/>
          <p:nvPr/>
        </p:nvSpPr>
        <p:spPr>
          <a:xfrm>
            <a:off x="7506021" y="3883533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hord 57"/>
          <p:cNvSpPr/>
          <p:nvPr/>
        </p:nvSpPr>
        <p:spPr>
          <a:xfrm>
            <a:off x="8158496" y="3248485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hord 58"/>
          <p:cNvSpPr/>
          <p:nvPr/>
        </p:nvSpPr>
        <p:spPr>
          <a:xfrm>
            <a:off x="8158496" y="2481732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595626" y="1647051"/>
            <a:ext cx="118214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Down Arrow Callout 60"/>
          <p:cNvSpPr/>
          <p:nvPr/>
        </p:nvSpPr>
        <p:spPr>
          <a:xfrm>
            <a:off x="5654875" y="918958"/>
            <a:ext cx="974746" cy="682512"/>
          </a:xfrm>
          <a:prstGeom prst="downArrowCallout">
            <a:avLst/>
          </a:prstGeom>
          <a:solidFill>
            <a:srgbClr val="E6938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5654875" y="927921"/>
            <a:ext cx="98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APOPTOTIC </a:t>
            </a:r>
          </a:p>
          <a:p>
            <a:r>
              <a:rPr lang="en-US" sz="1050" b="1" dirty="0" smtClean="0"/>
              <a:t>STIMULUS</a:t>
            </a:r>
            <a:endParaRPr lang="en-US" sz="1050" b="1" dirty="0"/>
          </a:p>
        </p:txBody>
      </p:sp>
      <p:sp>
        <p:nvSpPr>
          <p:cNvPr id="63" name="Chord 62"/>
          <p:cNvSpPr/>
          <p:nvPr/>
        </p:nvSpPr>
        <p:spPr>
          <a:xfrm>
            <a:off x="7844171" y="1321163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hord 63"/>
          <p:cNvSpPr/>
          <p:nvPr/>
        </p:nvSpPr>
        <p:spPr>
          <a:xfrm>
            <a:off x="6951998" y="930545"/>
            <a:ext cx="209550" cy="219075"/>
          </a:xfrm>
          <a:prstGeom prst="chor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7314660" y="1040082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>
            <a:off x="7572548" y="1145308"/>
            <a:ext cx="104775" cy="161925"/>
          </a:xfrm>
          <a:prstGeom prst="triangle">
            <a:avLst/>
          </a:prstGeom>
          <a:solidFill>
            <a:srgbClr val="C46CB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lowchart: Connector 66"/>
          <p:cNvSpPr/>
          <p:nvPr/>
        </p:nvSpPr>
        <p:spPr>
          <a:xfrm>
            <a:off x="7565305" y="772808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8" name="Flowchart: Connector 67"/>
          <p:cNvSpPr/>
          <p:nvPr/>
        </p:nvSpPr>
        <p:spPr>
          <a:xfrm>
            <a:off x="7472218" y="1495401"/>
            <a:ext cx="138578" cy="214703"/>
          </a:xfrm>
          <a:prstGeom prst="flowChartConnector">
            <a:avLst/>
          </a:prstGeom>
          <a:solidFill>
            <a:srgbClr val="8DD9D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9" name="TextBox 68"/>
          <p:cNvSpPr txBox="1"/>
          <p:nvPr/>
        </p:nvSpPr>
        <p:spPr>
          <a:xfrm>
            <a:off x="3199899" y="1113211"/>
            <a:ext cx="22764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Inactive effector</a:t>
            </a:r>
          </a:p>
          <a:p>
            <a:r>
              <a:rPr lang="en-US" sz="1050" dirty="0" smtClean="0"/>
              <a:t>Bcl2 family protein</a:t>
            </a:r>
            <a:endParaRPr lang="en-US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8303530" y="1224866"/>
            <a:ext cx="12885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a</a:t>
            </a:r>
            <a:r>
              <a:rPr lang="en-US" sz="1050" dirty="0" smtClean="0"/>
              <a:t>ggregated </a:t>
            </a:r>
          </a:p>
          <a:p>
            <a:r>
              <a:rPr lang="en-US" sz="1050" dirty="0" smtClean="0"/>
              <a:t>active effector</a:t>
            </a:r>
          </a:p>
          <a:p>
            <a:r>
              <a:rPr lang="en-US" sz="1050" dirty="0" smtClean="0"/>
              <a:t>Bcl2 family protein</a:t>
            </a:r>
            <a:endParaRPr lang="en-US" sz="1050" dirty="0"/>
          </a:p>
        </p:txBody>
      </p:sp>
      <p:sp>
        <p:nvSpPr>
          <p:cNvPr id="71" name="TextBox 70"/>
          <p:cNvSpPr txBox="1"/>
          <p:nvPr/>
        </p:nvSpPr>
        <p:spPr>
          <a:xfrm>
            <a:off x="8745699" y="2021538"/>
            <a:ext cx="11382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cytochrome c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638230" y="3916182"/>
            <a:ext cx="145245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other proteins in</a:t>
            </a:r>
          </a:p>
          <a:p>
            <a:r>
              <a:rPr lang="en-US" sz="1050" dirty="0" smtClean="0"/>
              <a:t>Intermembrane space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249264" y="1883425"/>
            <a:ext cx="12441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Intermembrane</a:t>
            </a:r>
          </a:p>
          <a:p>
            <a:r>
              <a:rPr lang="en-US" sz="1050" dirty="0" smtClean="0"/>
              <a:t> space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7289150" y="1585742"/>
            <a:ext cx="1069371" cy="303039"/>
          </a:xfrm>
          <a:prstGeom prst="line">
            <a:avLst/>
          </a:prstGeom>
          <a:ln w="63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8275593" y="2161785"/>
            <a:ext cx="500835" cy="20506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086245" y="2115394"/>
            <a:ext cx="347660" cy="216941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3959949" y="1477433"/>
            <a:ext cx="335900" cy="158884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52673" y="3429167"/>
            <a:ext cx="486380" cy="33644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596936" y="3247099"/>
            <a:ext cx="318187" cy="679019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 flipV="1">
            <a:off x="7220280" y="1394641"/>
            <a:ext cx="3092" cy="6491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7068702" y="1395991"/>
            <a:ext cx="0" cy="61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497406" y="4603533"/>
            <a:ext cx="21895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Figure 7</a:t>
            </a:r>
          </a:p>
          <a:p>
            <a:r>
              <a:rPr lang="en-US" sz="1400" b="1" i="1" dirty="0"/>
              <a:t>R</a:t>
            </a:r>
            <a:r>
              <a:rPr lang="en-US" sz="1400" b="1" i="1" dirty="0" smtClean="0"/>
              <a:t>ole </a:t>
            </a:r>
            <a:r>
              <a:rPr lang="en-US" sz="1400" b="1" i="1" dirty="0"/>
              <a:t>of pro-apoptotic</a:t>
            </a:r>
          </a:p>
          <a:p>
            <a:r>
              <a:rPr lang="en-US" sz="1400" b="1" i="1" dirty="0"/>
              <a:t>effector Bcl2 family proteins </a:t>
            </a:r>
            <a:r>
              <a:rPr lang="en-US" sz="1400" b="1" i="1" dirty="0" smtClean="0"/>
              <a:t>in </a:t>
            </a:r>
            <a:r>
              <a:rPr lang="en-US" sz="1400" b="1" i="1" dirty="0"/>
              <a:t>the intrinsic</a:t>
            </a:r>
          </a:p>
          <a:p>
            <a:r>
              <a:rPr lang="en-US" sz="1400" b="1" i="1" dirty="0"/>
              <a:t>pathway of apoptosis. </a:t>
            </a:r>
          </a:p>
        </p:txBody>
      </p:sp>
    </p:spTree>
    <p:extLst>
      <p:ext uri="{BB962C8B-B14F-4D97-AF65-F5344CB8AC3E}">
        <p14:creationId xmlns:p14="http://schemas.microsoft.com/office/powerpoint/2010/main" val="109266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61" grpId="0" animBg="1"/>
      <p:bldP spid="61" grpId="1" animBg="1"/>
      <p:bldP spid="62" grpId="0"/>
      <p:bldP spid="62" grpId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0" grpId="0"/>
      <p:bldP spid="7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49264" y="214599"/>
            <a:ext cx="7841425" cy="5516823"/>
            <a:chOff x="2249264" y="214599"/>
            <a:chExt cx="7841425" cy="5516823"/>
          </a:xfrm>
        </p:grpSpPr>
        <p:sp>
          <p:nvSpPr>
            <p:cNvPr id="3" name="Flowchart: Terminator 2"/>
            <p:cNvSpPr/>
            <p:nvPr/>
          </p:nvSpPr>
          <p:spPr>
            <a:xfrm>
              <a:off x="3124199" y="1783555"/>
              <a:ext cx="5819775" cy="2700337"/>
            </a:xfrm>
            <a:prstGeom prst="flowChartTerminator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unched Tape 8"/>
            <p:cNvSpPr/>
            <p:nvPr/>
          </p:nvSpPr>
          <p:spPr>
            <a:xfrm rot="300000">
              <a:off x="3736582" y="2270849"/>
              <a:ext cx="1028700" cy="1419225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unched Tape 9"/>
            <p:cNvSpPr/>
            <p:nvPr/>
          </p:nvSpPr>
          <p:spPr>
            <a:xfrm rot="11040000">
              <a:off x="4754976" y="2310626"/>
              <a:ext cx="1028700" cy="1419225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Punched Tape 10"/>
            <p:cNvSpPr/>
            <p:nvPr/>
          </p:nvSpPr>
          <p:spPr>
            <a:xfrm rot="10980000">
              <a:off x="5790497" y="2310626"/>
              <a:ext cx="1028700" cy="1419225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Punched Tape 11"/>
            <p:cNvSpPr/>
            <p:nvPr/>
          </p:nvSpPr>
          <p:spPr>
            <a:xfrm rot="240000">
              <a:off x="6826020" y="2348004"/>
              <a:ext cx="1028700" cy="1419225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an 12"/>
            <p:cNvSpPr/>
            <p:nvPr/>
          </p:nvSpPr>
          <p:spPr>
            <a:xfrm>
              <a:off x="5505450" y="4329487"/>
              <a:ext cx="45719" cy="3429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an 13"/>
            <p:cNvSpPr/>
            <p:nvPr/>
          </p:nvSpPr>
          <p:spPr>
            <a:xfrm>
              <a:off x="4970989" y="4329487"/>
              <a:ext cx="45719" cy="3429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an 14"/>
            <p:cNvSpPr/>
            <p:nvPr/>
          </p:nvSpPr>
          <p:spPr>
            <a:xfrm>
              <a:off x="5254300" y="1612934"/>
              <a:ext cx="45719" cy="3429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an 15"/>
            <p:cNvSpPr/>
            <p:nvPr/>
          </p:nvSpPr>
          <p:spPr>
            <a:xfrm>
              <a:off x="4970989" y="1612105"/>
              <a:ext cx="45719" cy="3429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an 16"/>
            <p:cNvSpPr/>
            <p:nvPr/>
          </p:nvSpPr>
          <p:spPr>
            <a:xfrm>
              <a:off x="4641959" y="1612105"/>
              <a:ext cx="45719" cy="3429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an 17"/>
            <p:cNvSpPr/>
            <p:nvPr/>
          </p:nvSpPr>
          <p:spPr>
            <a:xfrm>
              <a:off x="4327132" y="1612105"/>
              <a:ext cx="45719" cy="3429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3352800" y="2514600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3505200" y="2667000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3324267" y="3245645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4095896" y="3865160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5521524" y="3703235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6292011" y="4101578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7023216" y="3926118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4772784" y="3890919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7621530" y="2056379"/>
              <a:ext cx="104775" cy="161925"/>
            </a:xfrm>
            <a:prstGeom prst="triangle">
              <a:avLst/>
            </a:prstGeom>
            <a:solidFill>
              <a:srgbClr val="C46CB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/>
            <p:nvPr/>
          </p:nvSpPr>
          <p:spPr>
            <a:xfrm>
              <a:off x="5134270" y="2188175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>
              <a:off x="4067175" y="2151928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6319119" y="1934259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>
              <a:off x="8053721" y="3618060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>
              <a:off x="8518799" y="3069429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8467725" y="2692378"/>
              <a:ext cx="104775" cy="161925"/>
            </a:xfrm>
            <a:prstGeom prst="triangle">
              <a:avLst/>
            </a:prstGeom>
            <a:solidFill>
              <a:srgbClr val="C46CB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6987484" y="2151927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9" name="Flowchart: Connector 38"/>
            <p:cNvSpPr/>
            <p:nvPr/>
          </p:nvSpPr>
          <p:spPr>
            <a:xfrm>
              <a:off x="5548143" y="2008389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3670165" y="2054434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3280605" y="2919020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3557587" y="3838141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4348633" y="3632915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4" name="Flowchart: Connector 43"/>
            <p:cNvSpPr/>
            <p:nvPr/>
          </p:nvSpPr>
          <p:spPr>
            <a:xfrm>
              <a:off x="4487211" y="4177737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5767039" y="4063171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6" name="Flowchart: Connector 45"/>
            <p:cNvSpPr/>
            <p:nvPr/>
          </p:nvSpPr>
          <p:spPr>
            <a:xfrm>
              <a:off x="6401833" y="3757808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8024062" y="3954193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8" name="Flowchart: Connector 47"/>
            <p:cNvSpPr/>
            <p:nvPr/>
          </p:nvSpPr>
          <p:spPr>
            <a:xfrm>
              <a:off x="8172118" y="2818279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9" name="Flowchart: Connector 48"/>
            <p:cNvSpPr/>
            <p:nvPr/>
          </p:nvSpPr>
          <p:spPr>
            <a:xfrm>
              <a:off x="8093351" y="2044576"/>
              <a:ext cx="138578" cy="214703"/>
            </a:xfrm>
            <a:prstGeom prst="flowChartConnector">
              <a:avLst/>
            </a:prstGeom>
            <a:solidFill>
              <a:srgbClr val="8DD9DB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0" name="Chord 49"/>
            <p:cNvSpPr/>
            <p:nvPr/>
          </p:nvSpPr>
          <p:spPr>
            <a:xfrm>
              <a:off x="6785309" y="4128288"/>
              <a:ext cx="209550" cy="219075"/>
            </a:xfrm>
            <a:prstGeom prst="chord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hord 50"/>
            <p:cNvSpPr/>
            <p:nvPr/>
          </p:nvSpPr>
          <p:spPr>
            <a:xfrm>
              <a:off x="6601046" y="1934259"/>
              <a:ext cx="209550" cy="219075"/>
            </a:xfrm>
            <a:prstGeom prst="chord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hord 51"/>
            <p:cNvSpPr/>
            <p:nvPr/>
          </p:nvSpPr>
          <p:spPr>
            <a:xfrm>
              <a:off x="5980732" y="2115740"/>
              <a:ext cx="209550" cy="219075"/>
            </a:xfrm>
            <a:prstGeom prst="chord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hord 52"/>
            <p:cNvSpPr/>
            <p:nvPr/>
          </p:nvSpPr>
          <p:spPr>
            <a:xfrm>
              <a:off x="4477418" y="2078637"/>
              <a:ext cx="209550" cy="219075"/>
            </a:xfrm>
            <a:prstGeom prst="chord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hord 53"/>
            <p:cNvSpPr/>
            <p:nvPr/>
          </p:nvSpPr>
          <p:spPr>
            <a:xfrm>
              <a:off x="3334267" y="3523377"/>
              <a:ext cx="209550" cy="219075"/>
            </a:xfrm>
            <a:prstGeom prst="chord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hord 54"/>
            <p:cNvSpPr/>
            <p:nvPr/>
          </p:nvSpPr>
          <p:spPr>
            <a:xfrm>
              <a:off x="3820435" y="4153965"/>
              <a:ext cx="209550" cy="219075"/>
            </a:xfrm>
            <a:prstGeom prst="chord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hord 55"/>
            <p:cNvSpPr/>
            <p:nvPr/>
          </p:nvSpPr>
          <p:spPr>
            <a:xfrm>
              <a:off x="5295900" y="4128288"/>
              <a:ext cx="209550" cy="219075"/>
            </a:xfrm>
            <a:prstGeom prst="chord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hord 56"/>
            <p:cNvSpPr/>
            <p:nvPr/>
          </p:nvSpPr>
          <p:spPr>
            <a:xfrm>
              <a:off x="7506021" y="3883533"/>
              <a:ext cx="209550" cy="219075"/>
            </a:xfrm>
            <a:prstGeom prst="chord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hord 57"/>
            <p:cNvSpPr/>
            <p:nvPr/>
          </p:nvSpPr>
          <p:spPr>
            <a:xfrm>
              <a:off x="8158496" y="3248485"/>
              <a:ext cx="209550" cy="219075"/>
            </a:xfrm>
            <a:prstGeom prst="chord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Chord 58"/>
            <p:cNvSpPr/>
            <p:nvPr/>
          </p:nvSpPr>
          <p:spPr>
            <a:xfrm>
              <a:off x="8158496" y="2481732"/>
              <a:ext cx="209550" cy="219075"/>
            </a:xfrm>
            <a:prstGeom prst="chord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866440" y="1257046"/>
              <a:ext cx="127751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Inactive effector</a:t>
              </a:r>
            </a:p>
            <a:p>
              <a:r>
                <a:rPr lang="en-US" sz="1050" dirty="0" smtClean="0"/>
                <a:t>Bcl2 family protein</a:t>
              </a:r>
              <a:endParaRPr lang="en-US" sz="105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745699" y="2021538"/>
              <a:ext cx="113823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cytochrome c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638230" y="3916182"/>
              <a:ext cx="145245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other proteins in</a:t>
              </a:r>
            </a:p>
            <a:p>
              <a:r>
                <a:rPr lang="en-US" sz="1050" dirty="0" smtClean="0"/>
                <a:t>Intermembrane space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249264" y="1883425"/>
              <a:ext cx="124415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Intermembrane</a:t>
              </a:r>
            </a:p>
            <a:p>
              <a:r>
                <a:rPr lang="en-US" sz="1050" dirty="0" smtClean="0"/>
                <a:t> space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 flipV="1">
              <a:off x="8275593" y="2161785"/>
              <a:ext cx="500835" cy="20506"/>
            </a:xfrm>
            <a:prstGeom prst="line">
              <a:avLst/>
            </a:prstGeom>
            <a:ln w="127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086245" y="2115394"/>
              <a:ext cx="347660" cy="216941"/>
            </a:xfrm>
            <a:prstGeom prst="line">
              <a:avLst/>
            </a:prstGeom>
            <a:ln w="952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 flipV="1">
              <a:off x="3959949" y="1477433"/>
              <a:ext cx="335900" cy="158884"/>
            </a:xfrm>
            <a:prstGeom prst="line">
              <a:avLst/>
            </a:prstGeom>
            <a:ln w="952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352673" y="3429167"/>
              <a:ext cx="486380" cy="336448"/>
            </a:xfrm>
            <a:prstGeom prst="line">
              <a:avLst/>
            </a:prstGeom>
            <a:ln w="127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596936" y="3247099"/>
              <a:ext cx="318187" cy="679019"/>
            </a:xfrm>
            <a:prstGeom prst="line">
              <a:avLst/>
            </a:prstGeom>
            <a:ln w="127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2514428" y="4561871"/>
              <a:ext cx="225835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/>
                <a:t>Figure 8</a:t>
              </a:r>
            </a:p>
            <a:p>
              <a:r>
                <a:rPr lang="en-US" sz="1400" b="1" i="1" dirty="0"/>
                <a:t>R</a:t>
              </a:r>
              <a:r>
                <a:rPr lang="en-US" sz="1400" b="1" i="1" dirty="0" smtClean="0"/>
                <a:t>ole </a:t>
              </a:r>
              <a:r>
                <a:rPr lang="en-US" sz="1400" b="1" i="1" dirty="0"/>
                <a:t>of </a:t>
              </a:r>
              <a:r>
                <a:rPr lang="en-US" sz="1400" b="1" i="1" dirty="0" smtClean="0"/>
                <a:t>anti-apoptotic</a:t>
              </a:r>
              <a:endParaRPr lang="en-US" sz="1400" b="1" i="1" dirty="0"/>
            </a:p>
            <a:p>
              <a:r>
                <a:rPr lang="en-US" sz="1400" b="1" i="1" dirty="0" smtClean="0"/>
                <a:t>Bcl2 </a:t>
              </a:r>
              <a:r>
                <a:rPr lang="en-US" sz="1400" b="1" i="1" dirty="0"/>
                <a:t>family proteins </a:t>
              </a:r>
              <a:r>
                <a:rPr lang="en-US" sz="1400" b="1" i="1" dirty="0" smtClean="0"/>
                <a:t>in </a:t>
              </a:r>
              <a:r>
                <a:rPr lang="en-US" sz="1400" b="1" i="1" dirty="0"/>
                <a:t>the </a:t>
              </a:r>
              <a:r>
                <a:rPr lang="en-US" sz="1400" b="1" i="1" dirty="0" smtClean="0"/>
                <a:t>intrinsic pathway </a:t>
              </a:r>
              <a:r>
                <a:rPr lang="en-US" sz="1400" b="1" i="1" dirty="0"/>
                <a:t>of apoptosis. </a:t>
              </a:r>
            </a:p>
          </p:txBody>
        </p:sp>
        <p:sp>
          <p:nvSpPr>
            <p:cNvPr id="2" name="Flowchart: Terminator 1"/>
            <p:cNvSpPr/>
            <p:nvPr/>
          </p:nvSpPr>
          <p:spPr>
            <a:xfrm>
              <a:off x="4327132" y="972175"/>
              <a:ext cx="933601" cy="238125"/>
            </a:xfrm>
            <a:prstGeom prst="flowChartTerminator">
              <a:avLst/>
            </a:prstGeom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793932" y="1210300"/>
              <a:ext cx="0" cy="318409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>
              <a:off x="4784993" y="1388480"/>
              <a:ext cx="0" cy="318409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5287724" y="1000256"/>
              <a:ext cx="112951" cy="29949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5298916" y="1116030"/>
              <a:ext cx="101759" cy="43596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5259632" y="1197118"/>
              <a:ext cx="84567" cy="86113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4191910" y="932341"/>
              <a:ext cx="82932" cy="107653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 flipV="1">
              <a:off x="4121874" y="1092164"/>
              <a:ext cx="158337" cy="3323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4121874" y="1205401"/>
              <a:ext cx="115622" cy="40479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4968372" y="214599"/>
              <a:ext cx="145415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active anti-apoptotic</a:t>
              </a:r>
            </a:p>
            <a:p>
              <a:r>
                <a:rPr lang="en-US" sz="1050" dirty="0"/>
                <a:t>Bcl2 family protein</a:t>
              </a:r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V="1">
              <a:off x="4918093" y="736305"/>
              <a:ext cx="268564" cy="204072"/>
            </a:xfrm>
            <a:prstGeom prst="line">
              <a:avLst/>
            </a:prstGeom>
            <a:ln w="952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00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2437</TotalTime>
  <Words>343</Words>
  <Application>Microsoft Office PowerPoint</Application>
  <PresentationFormat>Custom</PresentationFormat>
  <Paragraphs>165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Death Becomes Us:  Apoptosis and Carcinogenesis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</dc:creator>
  <cp:lastModifiedBy>Ky</cp:lastModifiedBy>
  <cp:revision>96</cp:revision>
  <dcterms:created xsi:type="dcterms:W3CDTF">2017-03-09T16:51:33Z</dcterms:created>
  <dcterms:modified xsi:type="dcterms:W3CDTF">2018-11-13T13:21:08Z</dcterms:modified>
</cp:coreProperties>
</file>