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3"/>
  </p:notesMasterIdLst>
  <p:sldIdLst>
    <p:sldId id="256" r:id="rId2"/>
    <p:sldId id="274" r:id="rId3"/>
    <p:sldId id="282" r:id="rId4"/>
    <p:sldId id="283" r:id="rId5"/>
    <p:sldId id="279" r:id="rId6"/>
    <p:sldId id="270" r:id="rId7"/>
    <p:sldId id="286" r:id="rId8"/>
    <p:sldId id="281" r:id="rId9"/>
    <p:sldId id="285" r:id="rId10"/>
    <p:sldId id="275" r:id="rId11"/>
    <p:sldId id="276"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8A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877" autoAdjust="0"/>
  </p:normalViewPr>
  <p:slideViewPr>
    <p:cSldViewPr>
      <p:cViewPr varScale="1">
        <p:scale>
          <a:sx n="55" d="100"/>
          <a:sy n="55" d="100"/>
        </p:scale>
        <p:origin x="-77" y="-427"/>
      </p:cViewPr>
      <p:guideLst>
        <p:guide orient="horz" pos="2160"/>
        <p:guide pos="12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30685628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2519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indent="-342900"/>
            <a:r>
              <a:rPr lang="en-US" sz="2000" dirty="0" smtClean="0"/>
              <a:t>Brock characterized </a:t>
            </a:r>
            <a:r>
              <a:rPr lang="en-US" sz="2000" dirty="0" err="1" smtClean="0"/>
              <a:t>thermophilic</a:t>
            </a:r>
            <a:r>
              <a:rPr lang="en-US" sz="2000" dirty="0" smtClean="0"/>
              <a:t> bacteria in the hot springs of Yellowstone National Park, one of which was named </a:t>
            </a:r>
            <a:r>
              <a:rPr lang="en-US" sz="2000" i="1" dirty="0" err="1" smtClean="0"/>
              <a:t>Thermus</a:t>
            </a:r>
            <a:r>
              <a:rPr lang="en-US" sz="2000" i="1" dirty="0" smtClean="0"/>
              <a:t> </a:t>
            </a:r>
            <a:r>
              <a:rPr lang="en-US" sz="2000" i="1" dirty="0" err="1" smtClean="0"/>
              <a:t>aquaticus</a:t>
            </a:r>
            <a:r>
              <a:rPr lang="en-US" sz="2000" i="1" dirty="0" smtClean="0"/>
              <a:t> </a:t>
            </a:r>
            <a:r>
              <a:rPr lang="en-US" sz="2000" dirty="0" smtClean="0"/>
              <a:t>in the 1960s</a:t>
            </a:r>
          </a:p>
          <a:p>
            <a:pPr lvl="1" indent="-342900"/>
            <a:endParaRPr lang="en-US" sz="2000" dirty="0" smtClean="0"/>
          </a:p>
          <a:p>
            <a:pPr lvl="1" indent="-342900"/>
            <a:r>
              <a:rPr lang="en-US" sz="2000" dirty="0" smtClean="0"/>
              <a:t>DNA Polymerase isolated from </a:t>
            </a:r>
            <a:r>
              <a:rPr lang="en-US" sz="2000" i="1" dirty="0" smtClean="0"/>
              <a:t>T. </a:t>
            </a:r>
            <a:r>
              <a:rPr lang="en-US" sz="2000" i="1" dirty="0" err="1" smtClean="0"/>
              <a:t>aquaticus</a:t>
            </a:r>
            <a:r>
              <a:rPr lang="en-US" sz="2000" i="1" dirty="0" smtClean="0"/>
              <a:t> </a:t>
            </a:r>
            <a:r>
              <a:rPr lang="en-US" sz="2000" dirty="0" smtClean="0"/>
              <a:t>(</a:t>
            </a:r>
            <a:r>
              <a:rPr lang="en-US" sz="2000" dirty="0" err="1" smtClean="0"/>
              <a:t>Taq</a:t>
            </a:r>
            <a:r>
              <a:rPr lang="en-US" sz="2000" dirty="0" smtClean="0"/>
              <a:t> polymerase) was critical to the success of DNA amplification via Polymerase Chain Reaction in 1980</a:t>
            </a:r>
            <a:endParaRPr lang="en-US" sz="2000" i="1"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18293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Start</a:t>
            </a:r>
            <a:r>
              <a:rPr lang="en-US" altLang="en-US" baseline="0" dirty="0" smtClean="0"/>
              <a:t> with a research question based on our direct observation.  Develop hypotheses to explain/predict what the answer to the question could be.</a:t>
            </a:r>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37931725" indent="-37474525"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5F9E1FFD-D5F9-4022-9689-1A3EB77F9752}" type="slidenum">
              <a:rPr lang="en-US" altLang="en-US" smtClean="0"/>
              <a:pPr eaLnBrk="1" hangingPunct="1">
                <a:spcBef>
                  <a:spcPct val="0"/>
                </a:spcBef>
              </a:pPr>
              <a:t>6</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Start</a:t>
            </a:r>
            <a:r>
              <a:rPr lang="en-US" altLang="en-US" baseline="0" dirty="0" smtClean="0"/>
              <a:t> with a research question based on our direct observation.  Develop hypotheses to explain/predict what the answer to the question could be.</a:t>
            </a:r>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37931725" indent="-37474525"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5F9E1FFD-D5F9-4022-9689-1A3EB77F9752}" type="slidenum">
              <a:rPr lang="en-US" altLang="en-US" smtClean="0"/>
              <a:pPr eaLnBrk="1" hangingPunct="1">
                <a:spcBef>
                  <a:spcPct val="0"/>
                </a:spcBef>
              </a:pPr>
              <a:t>7</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solidFill>
            <a:srgbClr val="FFFFFF"/>
          </a:solidFill>
          <a:ln/>
        </p:spPr>
      </p:sp>
      <p:sp>
        <p:nvSpPr>
          <p:cNvPr id="24579" name="Notes Placeholder 2"/>
          <p:cNvSpPr>
            <a:spLocks noGrp="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defTabSz="914400" eaLnBrk="1" hangingPunct="1"/>
            <a:r>
              <a:rPr lang="en-US" altLang="en-US" dirty="0" smtClean="0"/>
              <a:t>There are two types of questions, proximate questions are more mechanistic and focus on understanding things like the stimuli that trigger a behavior, the genetic, physiological, and anatomic mechanisms </a:t>
            </a:r>
            <a:r>
              <a:rPr lang="en-US" altLang="en-US" smtClean="0"/>
              <a:t>that underlie </a:t>
            </a:r>
            <a:r>
              <a:rPr lang="en-US" altLang="en-US" dirty="0" smtClean="0"/>
              <a:t>behaviors. They are how questions like how do female sticklebacks recognize appropriate mates? How do honeybees know where to go to get food? How is navigation behavior controlled genetically? Etc. We commonly call them How questions, but that doesn’t mean the question always starts with the word how. </a:t>
            </a:r>
          </a:p>
          <a:p>
            <a:pPr defTabSz="914400" eaLnBrk="1" hangingPunct="1"/>
            <a:endParaRPr lang="en-US" altLang="en-US" dirty="0" smtClean="0"/>
          </a:p>
          <a:p>
            <a:pPr defTabSz="914400" eaLnBrk="1" hangingPunct="1"/>
            <a:r>
              <a:rPr lang="en-US" altLang="en-US" dirty="0" smtClean="0"/>
              <a:t>Ultimate questions are why questions that address the evolutionary significance of something. For instance, questions like why do oystercatchers choose the size mussels that they do? Because it maximizes energy gain per effort – and energy gain is translated into offspring. Why do whales migrate from one part of the world to another? Because they’re following areas of high prey availability. Commonly called why questions, but that doesn’t mean they always start with the word why. </a:t>
            </a:r>
          </a:p>
          <a:p>
            <a:pPr defTabSz="914400" eaLnBrk="1" hangingPunct="1"/>
            <a:endParaRPr lang="en-US" altLang="en-US" dirty="0" smtClean="0"/>
          </a:p>
          <a:p>
            <a:pPr defTabSz="914400" eaLnBrk="1" hangingPunct="1"/>
            <a:r>
              <a:rPr lang="en-US" altLang="en-US" dirty="0" smtClean="0"/>
              <a:t>There</a:t>
            </a:r>
            <a:r>
              <a:rPr lang="en-US" altLang="en-US" baseline="0" dirty="0" smtClean="0"/>
              <a:t> also may be proximate and ultimate answers to the same question.  For instance, why do I love to eat cookie dough?  The proximate answer is that it tastes good. But that is not a satisfying answer – why does it taste good? The ultimate answer is that over evolutionary time, my species has been limited in fats and sugars so I crave those resources in my diet.</a:t>
            </a:r>
            <a:endParaRPr lang="en-US" altLang="en-US" dirty="0" smtClean="0"/>
          </a:p>
        </p:txBody>
      </p:sp>
      <p:sp>
        <p:nvSpPr>
          <p:cNvPr id="24580"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defTabSz="914400" eaLnBrk="1" hangingPunct="1">
              <a:spcBef>
                <a:spcPct val="20000"/>
              </a:spcBef>
            </a:pPr>
            <a:fld id="{EF90AACA-AF0F-4A43-84D9-75A706C57763}" type="slidenum">
              <a:rPr lang="en-US" altLang="en-US" sz="1200">
                <a:latin typeface="Times New Roman" charset="0"/>
              </a:rPr>
              <a:pPr algn="r" defTabSz="914400" eaLnBrk="1" hangingPunct="1">
                <a:spcBef>
                  <a:spcPct val="20000"/>
                </a:spcBef>
              </a:pPr>
              <a:t>8</a:t>
            </a:fld>
            <a:endParaRPr lang="en-US" altLang="en-US" sz="120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Start</a:t>
            </a:r>
            <a:r>
              <a:rPr lang="en-US" altLang="en-US" baseline="0" dirty="0" smtClean="0"/>
              <a:t> with a research question based on our direct observation.  Develop hypotheses to explain/predict what the answer to the question could be.</a:t>
            </a:r>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charset="-128"/>
              </a:defRPr>
            </a:lvl1pPr>
            <a:lvl2pPr marL="37931725" indent="-37474525" eaLnBrk="0" hangingPunct="0">
              <a:spcBef>
                <a:spcPct val="30000"/>
              </a:spcBef>
              <a:defRPr sz="1200">
                <a:solidFill>
                  <a:schemeClr val="tx1"/>
                </a:solidFill>
                <a:latin typeface="Calibri" pitchFamily="34" charset="0"/>
                <a:ea typeface="ＭＳ Ｐゴシック" charset="-128"/>
              </a:defRPr>
            </a:lvl2pPr>
            <a:lvl3pPr marL="1143000" indent="-228600" eaLnBrk="0" hangingPunct="0">
              <a:spcBef>
                <a:spcPct val="30000"/>
              </a:spcBef>
              <a:defRPr sz="1200">
                <a:solidFill>
                  <a:schemeClr val="tx1"/>
                </a:solidFill>
                <a:latin typeface="Calibri" pitchFamily="34" charset="0"/>
                <a:ea typeface="ＭＳ Ｐゴシック" charset="-128"/>
              </a:defRPr>
            </a:lvl3pPr>
            <a:lvl4pPr marL="1600200" indent="-228600" eaLnBrk="0" hangingPunct="0">
              <a:spcBef>
                <a:spcPct val="30000"/>
              </a:spcBef>
              <a:defRPr sz="1200">
                <a:solidFill>
                  <a:schemeClr val="tx1"/>
                </a:solidFill>
                <a:latin typeface="Calibri" pitchFamily="34" charset="0"/>
                <a:ea typeface="ＭＳ Ｐゴシック" charset="-128"/>
              </a:defRPr>
            </a:lvl4pPr>
            <a:lvl5pPr marL="2057400" indent="-228600" eaLnBrk="0" hangingPunct="0">
              <a:spcBef>
                <a:spcPct val="30000"/>
              </a:spcBef>
              <a:defRPr sz="1200">
                <a:solidFill>
                  <a:schemeClr val="tx1"/>
                </a:solidFill>
                <a:latin typeface="Calibri" pitchFamily="34"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charset="-128"/>
              </a:defRPr>
            </a:lvl9pPr>
          </a:lstStyle>
          <a:p>
            <a:pPr eaLnBrk="1" hangingPunct="1">
              <a:spcBef>
                <a:spcPct val="0"/>
              </a:spcBef>
            </a:pPr>
            <a:fld id="{5F9E1FFD-D5F9-4022-9689-1A3EB77F9752}" type="slidenum">
              <a:rPr lang="en-US" altLang="en-US" smtClean="0"/>
              <a:pPr eaLnBrk="1" hangingPunct="1">
                <a:spcBef>
                  <a:spcPct val="0"/>
                </a:spcBef>
              </a:pPr>
              <a:t>9</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Pumas</a:t>
            </a:r>
            <a:r>
              <a:rPr lang="en-US" baseline="0" dirty="0" smtClean="0"/>
              <a:t> are commonly called both Mountain Lions and Cougars, but they all refer to the same animal.</a:t>
            </a:r>
          </a:p>
          <a:p>
            <a:endParaRPr lang="en-US" baseline="0" dirty="0" smtClean="0"/>
          </a:p>
          <a:p>
            <a:r>
              <a:rPr lang="en-US" dirty="0" smtClean="0"/>
              <a:t>Video is at: </a:t>
            </a:r>
          </a:p>
          <a:p>
            <a:r>
              <a:rPr lang="en-US" dirty="0" smtClean="0"/>
              <a:t>https://youtu.be/G3c1SpV6jvE</a:t>
            </a:r>
          </a:p>
          <a:p>
            <a:r>
              <a:rPr lang="en-US" dirty="0" smtClean="0"/>
              <a:t>(The video is best shown muted. The</a:t>
            </a:r>
            <a:r>
              <a:rPr lang="en-US" baseline="0" dirty="0" smtClean="0"/>
              <a:t> sound quality is poor and is not necessary, so it may be turned off.)</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48670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is at: </a:t>
            </a:r>
          </a:p>
          <a:p>
            <a:r>
              <a:rPr lang="en-US" sz="1200" kern="1200" dirty="0" smtClean="0">
                <a:solidFill>
                  <a:schemeClr val="tx1"/>
                </a:solidFill>
                <a:effectLst/>
                <a:latin typeface="+mn-lt"/>
                <a:ea typeface="+mn-ea"/>
                <a:cs typeface="+mn-cs"/>
              </a:rPr>
              <a:t>https://youtu.be/BUe78awZMT0</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t>The video is best shown muted. The</a:t>
            </a:r>
            <a:r>
              <a:rPr lang="en-US" baseline="0" dirty="0" smtClean="0"/>
              <a:t> sound is not necessary, so it may be turned off.)</a:t>
            </a:r>
            <a:endParaRPr lang="en-US" dirty="0" smtClean="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208686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AB81ECE-38EC-4CCB-9862-ABFA40FF7447}" type="datetime1">
              <a:rPr lang="en-US" altLang="en-US"/>
              <a:pPr/>
              <a:t>8/28/2017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3257182-0F75-4941-BD0C-F9A8D2853A2E}" type="slidenum">
              <a:rPr lang="en-US" altLang="en-US"/>
              <a:pPr/>
              <a:t>‹#›</a:t>
            </a:fld>
            <a:endParaRPr lang="en-US" altLang="en-US"/>
          </a:p>
        </p:txBody>
      </p:sp>
    </p:spTree>
    <p:extLst>
      <p:ext uri="{BB962C8B-B14F-4D97-AF65-F5344CB8AC3E}">
        <p14:creationId xmlns:p14="http://schemas.microsoft.com/office/powerpoint/2010/main" val="419800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a:lvl1pPr>
            <a:lvl2pPr marL="457200" indent="0" rtl="0">
              <a:buClr>
                <a:srgbClr val="888888"/>
              </a:buClr>
              <a:buFont typeface="Calibri"/>
              <a:buNone/>
              <a:defRPr/>
            </a:lvl2pPr>
            <a:lvl3pPr marL="914400" indent="0" rtl="0">
              <a:buClr>
                <a:srgbClr val="888888"/>
              </a:buClr>
              <a:buFont typeface="Calibri"/>
              <a:buNone/>
              <a:defRPr/>
            </a:lvl3pPr>
            <a:lvl4pPr marL="1371600" indent="0" rtl="0">
              <a:buClr>
                <a:srgbClr val="888888"/>
              </a:buClr>
              <a:buFont typeface="Calibri"/>
              <a:buNone/>
              <a:defRPr/>
            </a:lvl4pPr>
            <a:lvl5pPr marL="1828800" indent="0" rtl="0">
              <a:buClr>
                <a:srgbClr val="888888"/>
              </a:buClr>
              <a:buFont typeface="Calibri"/>
              <a:buNone/>
              <a:defRPr/>
            </a:lvl5pPr>
            <a:lvl6pPr marL="2286000" indent="0" rtl="0">
              <a:buClr>
                <a:srgbClr val="888888"/>
              </a:buClr>
              <a:buFont typeface="Calibri"/>
              <a:buNone/>
              <a:defRPr/>
            </a:lvl6pPr>
            <a:lvl7pPr marL="2743200" indent="0" rtl="0">
              <a:buClr>
                <a:srgbClr val="888888"/>
              </a:buClr>
              <a:buFont typeface="Calibri"/>
              <a:buNone/>
              <a:defRPr/>
            </a:lvl7pPr>
            <a:lvl8pPr marL="3200400" indent="0" rtl="0">
              <a:buClr>
                <a:srgbClr val="888888"/>
              </a:buClr>
              <a:buFont typeface="Calibri"/>
              <a:buNone/>
              <a:defRPr/>
            </a:lvl8pPr>
            <a:lvl9pPr marL="3657600" indent="0" rtl="0">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 id="2147483656" r:id="rId7"/>
    <p:sldLayoutId id="2147483657" r:id="rId8"/>
    <p:sldLayoutId id="2147483658" r:id="rId9"/>
    <p:sldLayoutId id="2147483660" r:id="rId10"/>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G3c1SpV6jv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BUe78awZMT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1524000" y="838200"/>
            <a:ext cx="6414735" cy="838200"/>
          </a:xfrm>
          <a:prstGeom prst="rect">
            <a:avLst/>
          </a:prstGeom>
          <a:noFill/>
          <a:ln>
            <a:noFill/>
          </a:ln>
        </p:spPr>
        <p:txBody>
          <a:bodyPr lIns="91425" tIns="45700" rIns="91425" bIns="45700" anchor="ctr" anchorCtr="0">
            <a:noAutofit/>
          </a:bodyPr>
          <a:lstStyle/>
          <a:p>
            <a:pPr lvl="0" algn="l">
              <a:buSzPct val="25000"/>
            </a:pPr>
            <a:r>
              <a:rPr lang="en-US" sz="4400" b="1" dirty="0" smtClean="0"/>
              <a:t>Animals on Treadmills</a:t>
            </a:r>
            <a:endParaRPr lang="en-US" sz="3600" b="0" i="0" u="none" strike="noStrike" cap="none" baseline="0" dirty="0">
              <a:solidFill>
                <a:schemeClr val="dk1"/>
              </a:solidFill>
              <a:latin typeface="Calibri"/>
              <a:ea typeface="Calibri"/>
              <a:cs typeface="Calibri"/>
              <a:sym typeface="Calibri"/>
            </a:endParaRPr>
          </a:p>
        </p:txBody>
      </p:sp>
      <p:sp>
        <p:nvSpPr>
          <p:cNvPr id="85" name="Shape 85"/>
          <p:cNvSpPr txBox="1">
            <a:spLocks noGrp="1"/>
          </p:cNvSpPr>
          <p:nvPr>
            <p:ph type="subTitle" idx="4294967295"/>
          </p:nvPr>
        </p:nvSpPr>
        <p:spPr>
          <a:xfrm>
            <a:off x="0" y="5334000"/>
            <a:ext cx="8915400" cy="1371600"/>
          </a:xfrm>
          <a:prstGeom prst="rect">
            <a:avLst/>
          </a:prstGeom>
          <a:noFill/>
          <a:ln>
            <a:noFill/>
          </a:ln>
        </p:spPr>
        <p:txBody>
          <a:bodyPr lIns="91425" tIns="45700" rIns="91425" bIns="45700" anchor="b" anchorCtr="0">
            <a:noAutofit/>
          </a:bodyPr>
          <a:lstStyle/>
          <a:p>
            <a:pPr marL="203200" indent="0" algn="ctr">
              <a:buNone/>
            </a:pPr>
            <a:r>
              <a:rPr lang="en-US" sz="2400" i="1" baseline="30000" dirty="0" smtClean="0">
                <a:latin typeface="Monotype Corsiva" panose="03010101010201010101" pitchFamily="66" charset="0"/>
              </a:rPr>
              <a:t>by</a:t>
            </a:r>
          </a:p>
          <a:p>
            <a:pPr marL="203200" indent="0" algn="ctr">
              <a:buNone/>
            </a:pPr>
            <a:r>
              <a:rPr lang="en-US" sz="2400" baseline="30000" dirty="0" smtClean="0"/>
              <a:t>Kylee </a:t>
            </a:r>
            <a:r>
              <a:rPr lang="en-US" sz="2400" baseline="30000" dirty="0" err="1" smtClean="0"/>
              <a:t>Grenis</a:t>
            </a:r>
            <a:r>
              <a:rPr lang="en-US" sz="2400" baseline="30000" dirty="0" smtClean="0"/>
              <a:t>, Whitley R. </a:t>
            </a:r>
            <a:r>
              <a:rPr lang="en-US" sz="2400" baseline="30000" dirty="0" err="1" smtClean="0"/>
              <a:t>Lehto</a:t>
            </a:r>
            <a:r>
              <a:rPr lang="en-US" sz="2400" baseline="30000" dirty="0" smtClean="0"/>
              <a:t>, Shannon M. Murphy, Mayra C. Vidal, and Robin M. </a:t>
            </a:r>
            <a:r>
              <a:rPr lang="en-US" sz="2400" baseline="30000" dirty="0" err="1" smtClean="0"/>
              <a:t>Tinghitella</a:t>
            </a:r>
            <a:r>
              <a:rPr lang="en-US" sz="2400" baseline="30000" dirty="0" smtClean="0"/>
              <a:t/>
            </a:r>
            <a:br>
              <a:rPr lang="en-US" sz="2400" baseline="30000" dirty="0" smtClean="0"/>
            </a:br>
            <a:r>
              <a:rPr lang="en-US" sz="2400" baseline="30000" dirty="0" smtClean="0"/>
              <a:t>Department of Biological Sciences</a:t>
            </a:r>
            <a:br>
              <a:rPr lang="en-US" sz="2400" baseline="30000" dirty="0" smtClean="0"/>
            </a:br>
            <a:r>
              <a:rPr lang="en-US" sz="2400" baseline="30000" dirty="0" smtClean="0"/>
              <a:t>University of Denver, Denver, CO</a:t>
            </a:r>
            <a:endParaRPr lang="en-US" sz="2400" baseline="30000" dirty="0"/>
          </a:p>
        </p:txBody>
      </p:sp>
      <p:grpSp>
        <p:nvGrpSpPr>
          <p:cNvPr id="7" name="Group 6"/>
          <p:cNvGrpSpPr/>
          <p:nvPr/>
        </p:nvGrpSpPr>
        <p:grpSpPr>
          <a:xfrm>
            <a:off x="685800" y="2362200"/>
            <a:ext cx="6703876" cy="2971800"/>
            <a:chOff x="1052865" y="1905000"/>
            <a:chExt cx="6186135" cy="2743200"/>
          </a:xfrm>
        </p:grpSpPr>
        <p:pic>
          <p:nvPicPr>
            <p:cNvPr id="2" name="Picture 1" descr="shrimp-out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1905000"/>
              <a:ext cx="3810000" cy="2457450"/>
            </a:xfrm>
            <a:prstGeom prst="rect">
              <a:avLst/>
            </a:prstGeom>
          </p:spPr>
        </p:pic>
        <p:sp>
          <p:nvSpPr>
            <p:cNvPr id="3" name="Rounded Rectangle 2"/>
            <p:cNvSpPr/>
            <p:nvPr/>
          </p:nvSpPr>
          <p:spPr>
            <a:xfrm>
              <a:off x="2438400" y="4343400"/>
              <a:ext cx="4800600" cy="304800"/>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6858000" y="4343400"/>
              <a:ext cx="304800" cy="304800"/>
            </a:xfrm>
            <a:prstGeom prst="ellipse">
              <a:avLst/>
            </a:prstGeom>
            <a:solidFill>
              <a:srgbClr val="FFFFFF"/>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514600" y="4343400"/>
              <a:ext cx="304800" cy="304800"/>
            </a:xfrm>
            <a:prstGeom prst="ellipse">
              <a:avLst/>
            </a:prstGeom>
            <a:solidFill>
              <a:srgbClr val="FFFFFF"/>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505200" y="4343400"/>
              <a:ext cx="304800" cy="304800"/>
            </a:xfrm>
            <a:prstGeom prst="ellipse">
              <a:avLst/>
            </a:prstGeom>
            <a:solidFill>
              <a:srgbClr val="FFFFFF"/>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648200" y="4343400"/>
              <a:ext cx="304800" cy="304800"/>
            </a:xfrm>
            <a:prstGeom prst="ellipse">
              <a:avLst/>
            </a:prstGeom>
            <a:solidFill>
              <a:srgbClr val="FFFFFF"/>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5791200" y="4343400"/>
              <a:ext cx="304800" cy="304800"/>
            </a:xfrm>
            <a:prstGeom prst="ellipse">
              <a:avLst/>
            </a:prstGeom>
            <a:solidFill>
              <a:srgbClr val="FFFFFF"/>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flipH="1" flipV="1">
              <a:off x="2362200" y="1905000"/>
              <a:ext cx="2514600" cy="1066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Isosceles Triangle 12"/>
            <p:cNvSpPr/>
            <p:nvPr/>
          </p:nvSpPr>
          <p:spPr>
            <a:xfrm rot="19299599">
              <a:off x="1052865" y="2205704"/>
              <a:ext cx="2110584" cy="762000"/>
            </a:xfrm>
            <a:prstGeom prst="triangle">
              <a:avLst>
                <a:gd name="adj" fmla="val 80737"/>
              </a:avLst>
            </a:prstGeom>
            <a:solidFill>
              <a:srgbClr val="AC8A69"/>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b"/>
            <a:lstStyle/>
            <a:p>
              <a:pPr algn="ctr"/>
              <a:r>
                <a:rPr lang="en-US" b="1" dirty="0" smtClean="0">
                  <a:solidFill>
                    <a:srgbClr val="000000"/>
                  </a:solidFill>
                </a:rPr>
                <a:t>Will Run 4 Science</a:t>
              </a:r>
              <a:endParaRPr lang="en-US" b="1" dirty="0">
                <a:solidFill>
                  <a:srgbClr val="000000"/>
                </a:solidFill>
              </a:endParaRPr>
            </a:p>
          </p:txBody>
        </p:sp>
      </p:grpSp>
      <p:sp>
        <p:nvSpPr>
          <p:cNvPr id="5" name="Rectangle 4"/>
          <p:cNvSpPr/>
          <p:nvPr/>
        </p:nvSpPr>
        <p:spPr>
          <a:xfrm>
            <a:off x="2441237" y="533400"/>
            <a:ext cx="4417876" cy="369332"/>
          </a:xfrm>
          <a:prstGeom prst="rect">
            <a:avLst/>
          </a:prstGeom>
        </p:spPr>
        <p:txBody>
          <a:bodyPr wrap="none">
            <a:spAutoFit/>
          </a:bodyPr>
          <a:lstStyle/>
          <a:p>
            <a:pPr lvl="0" fontAlgn="base">
              <a:spcBef>
                <a:spcPct val="0"/>
              </a:spcBef>
              <a:spcAft>
                <a:spcPct val="0"/>
              </a:spcAft>
            </a:pPr>
            <a:r>
              <a:rPr lang="en-US" altLang="en-US" sz="1800" i="1" kern="1200" dirty="0">
                <a:solidFill>
                  <a:prstClr val="black"/>
                </a:solidFill>
                <a:latin typeface="Calibri" pitchFamily="34" charset="0"/>
                <a:ea typeface="MS PGothic" pitchFamily="34" charset="-128"/>
                <a:cs typeface="+mn-cs"/>
              </a:rPr>
              <a:t>A Presentation to Accompany the Case Study:</a:t>
            </a:r>
          </a:p>
        </p:txBody>
      </p:sp>
      <p:sp>
        <p:nvSpPr>
          <p:cNvPr id="16" name="Rectangle 15"/>
          <p:cNvSpPr>
            <a:spLocks noChangeArrowheads="1"/>
          </p:cNvSpPr>
          <p:nvPr/>
        </p:nvSpPr>
        <p:spPr bwMode="auto">
          <a:xfrm>
            <a:off x="2366150" y="225425"/>
            <a:ext cx="4568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eaLnBrk="0" fontAlgn="base" hangingPunct="0">
              <a:spcBef>
                <a:spcPct val="0"/>
              </a:spcBef>
              <a:spcAft>
                <a:spcPct val="0"/>
              </a:spcAft>
              <a:defRPr kern="1200">
                <a:solidFill>
                  <a:schemeClr val="tx1"/>
                </a:solidFill>
                <a:latin typeface="Palatino Linotype" pitchFamily="18"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Palatino Linotype" pitchFamily="18"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Palatino Linotype" pitchFamily="18"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Palatino Linotype" pitchFamily="18"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Palatino Linotype" pitchFamily="18" charset="0"/>
                <a:ea typeface="MS PGothic" pitchFamily="34" charset="-128"/>
                <a:cs typeface="+mn-cs"/>
              </a:defRPr>
            </a:lvl5pPr>
            <a:lvl6pPr marL="2286000" algn="l" defTabSz="914400" rtl="0" eaLnBrk="1" latinLnBrk="0" hangingPunct="1">
              <a:defRPr kern="1200">
                <a:solidFill>
                  <a:schemeClr val="tx1"/>
                </a:solidFill>
                <a:latin typeface="Palatino Linotype" pitchFamily="18" charset="0"/>
                <a:ea typeface="MS PGothic" pitchFamily="34" charset="-128"/>
                <a:cs typeface="+mn-cs"/>
              </a:defRPr>
            </a:lvl6pPr>
            <a:lvl7pPr marL="2743200" algn="l" defTabSz="914400" rtl="0" eaLnBrk="1" latinLnBrk="0" hangingPunct="1">
              <a:defRPr kern="1200">
                <a:solidFill>
                  <a:schemeClr val="tx1"/>
                </a:solidFill>
                <a:latin typeface="Palatino Linotype" pitchFamily="18" charset="0"/>
                <a:ea typeface="MS PGothic" pitchFamily="34" charset="-128"/>
                <a:cs typeface="+mn-cs"/>
              </a:defRPr>
            </a:lvl7pPr>
            <a:lvl8pPr marL="3200400" algn="l" defTabSz="914400" rtl="0" eaLnBrk="1" latinLnBrk="0" hangingPunct="1">
              <a:defRPr kern="1200">
                <a:solidFill>
                  <a:schemeClr val="tx1"/>
                </a:solidFill>
                <a:latin typeface="Palatino Linotype" pitchFamily="18" charset="0"/>
                <a:ea typeface="MS PGothic" pitchFamily="34" charset="-128"/>
                <a:cs typeface="+mn-cs"/>
              </a:defRPr>
            </a:lvl8pPr>
            <a:lvl9pPr marL="3657600" algn="l" defTabSz="914400" rtl="0" eaLnBrk="1" latinLnBrk="0" hangingPunct="1">
              <a:defRPr kern="1200">
                <a:solidFill>
                  <a:schemeClr val="tx1"/>
                </a:solidFill>
                <a:latin typeface="Palatino Linotype" pitchFamily="18" charset="0"/>
                <a:ea typeface="MS PGothic" pitchFamily="34" charset="-128"/>
                <a:cs typeface="+mn-cs"/>
              </a:defRPr>
            </a:lvl9pPr>
          </a:lstStyle>
          <a:p>
            <a:pPr>
              <a:spcBef>
                <a:spcPct val="0"/>
              </a:spcBef>
              <a:buFontTx/>
              <a:buNone/>
            </a:pPr>
            <a:r>
              <a:rPr lang="en-US" altLang="en-US" sz="1400" b="1" dirty="0">
                <a:solidFill>
                  <a:srgbClr val="AC8A69"/>
                </a:solidFill>
                <a:latin typeface="Calibri" pitchFamily="34" charset="0"/>
                <a:cs typeface="Calibri" pitchFamily="34" charset="0"/>
              </a:rPr>
              <a:t>NATIONAL CENTER FOR CASE STUDY TEACHING IN SCIENCE</a:t>
            </a:r>
            <a:endParaRPr lang="en-US" altLang="en-US" sz="1400" b="1" dirty="0">
              <a:solidFill>
                <a:srgbClr val="AC8A69"/>
              </a:solidFill>
              <a:cs typeface="Calibri" pitchFamily="34" charset="0"/>
            </a:endParaRPr>
          </a:p>
        </p:txBody>
      </p:sp>
      <p:sp>
        <p:nvSpPr>
          <p:cNvPr id="14" name="Rectangle 13"/>
          <p:cNvSpPr/>
          <p:nvPr/>
        </p:nvSpPr>
        <p:spPr>
          <a:xfrm>
            <a:off x="763724" y="1600200"/>
            <a:ext cx="7542076" cy="461665"/>
          </a:xfrm>
          <a:prstGeom prst="rect">
            <a:avLst/>
          </a:prstGeom>
        </p:spPr>
        <p:txBody>
          <a:bodyPr wrap="square">
            <a:spAutoFit/>
          </a:bodyPr>
          <a:lstStyle/>
          <a:p>
            <a:r>
              <a:rPr lang="en-US" sz="2400" b="1" dirty="0"/>
              <a:t>Critical Thinking and </a:t>
            </a:r>
            <a:r>
              <a:rPr lang="en-US" sz="2400" b="1" dirty="0" smtClean="0"/>
              <a:t>Public </a:t>
            </a:r>
            <a:r>
              <a:rPr lang="en-US" sz="2400" b="1" dirty="0"/>
              <a:t>Perception Of Science</a:t>
            </a:r>
            <a:endParaRPr lang="en-US" dirty="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Animals on Treadmills: Puma</a:t>
            </a:r>
            <a:endParaRPr lang="en-US" sz="3600" b="1" dirty="0"/>
          </a:p>
        </p:txBody>
      </p:sp>
      <p:sp>
        <p:nvSpPr>
          <p:cNvPr id="3" name="Rectangle 2"/>
          <p:cNvSpPr/>
          <p:nvPr/>
        </p:nvSpPr>
        <p:spPr>
          <a:xfrm>
            <a:off x="2743200" y="2133600"/>
            <a:ext cx="3602268" cy="400110"/>
          </a:xfrm>
          <a:prstGeom prst="rect">
            <a:avLst/>
          </a:prstGeom>
        </p:spPr>
        <p:txBody>
          <a:bodyPr wrap="none">
            <a:spAutoFit/>
          </a:bodyPr>
          <a:lstStyle/>
          <a:p>
            <a:r>
              <a:rPr lang="en-US" sz="2000" dirty="0">
                <a:hlinkClick r:id="rId3"/>
              </a:rPr>
              <a:t>https://youtu.be/G3c1SpV6jvE</a:t>
            </a:r>
            <a:endParaRPr lang="en-US" sz="2000" dirty="0"/>
          </a:p>
        </p:txBody>
      </p:sp>
    </p:spTree>
    <p:extLst>
      <p:ext uri="{BB962C8B-B14F-4D97-AF65-F5344CB8AC3E}">
        <p14:creationId xmlns:p14="http://schemas.microsoft.com/office/powerpoint/2010/main" val="808020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Animals on Treadmills: Shrimp</a:t>
            </a:r>
            <a:endParaRPr lang="en-US" sz="4000" b="1" dirty="0"/>
          </a:p>
        </p:txBody>
      </p:sp>
      <p:sp>
        <p:nvSpPr>
          <p:cNvPr id="4" name="Rectangle 3"/>
          <p:cNvSpPr/>
          <p:nvPr/>
        </p:nvSpPr>
        <p:spPr>
          <a:xfrm>
            <a:off x="2971799" y="2301411"/>
            <a:ext cx="3858749" cy="400110"/>
          </a:xfrm>
          <a:prstGeom prst="rect">
            <a:avLst/>
          </a:prstGeom>
        </p:spPr>
        <p:txBody>
          <a:bodyPr wrap="none">
            <a:spAutoFit/>
          </a:bodyPr>
          <a:lstStyle/>
          <a:p>
            <a:r>
              <a:rPr lang="en-US" sz="2000" dirty="0">
                <a:hlinkClick r:id="rId3"/>
              </a:rPr>
              <a:t>https://</a:t>
            </a:r>
            <a:r>
              <a:rPr lang="en-US" sz="2000" dirty="0" smtClean="0">
                <a:hlinkClick r:id="rId3"/>
              </a:rPr>
              <a:t>youtu.be/BUe78awZMT0</a:t>
            </a:r>
            <a:r>
              <a:rPr lang="en-US" sz="2000" dirty="0" smtClean="0"/>
              <a:t> </a:t>
            </a:r>
            <a:endParaRPr lang="en-US" sz="2000" dirty="0"/>
          </a:p>
        </p:txBody>
      </p:sp>
    </p:spTree>
    <p:extLst>
      <p:ext uri="{BB962C8B-B14F-4D97-AF65-F5344CB8AC3E}">
        <p14:creationId xmlns:p14="http://schemas.microsoft.com/office/powerpoint/2010/main" val="865911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accent2"/>
                </a:solidFill>
              </a:rPr>
              <a:t>What is Research?</a:t>
            </a:r>
            <a:endParaRPr lang="en-US" sz="4000" b="1" dirty="0">
              <a:solidFill>
                <a:schemeClr val="accent2"/>
              </a:solidFill>
            </a:endParaRPr>
          </a:p>
        </p:txBody>
      </p:sp>
      <p:sp>
        <p:nvSpPr>
          <p:cNvPr id="3" name="Text Placeholder 2"/>
          <p:cNvSpPr>
            <a:spLocks noGrp="1"/>
          </p:cNvSpPr>
          <p:nvPr>
            <p:ph type="body" idx="1"/>
          </p:nvPr>
        </p:nvSpPr>
        <p:spPr>
          <a:noFill/>
          <a:ln>
            <a:noFill/>
          </a:ln>
        </p:spPr>
        <p:txBody>
          <a:bodyPr lIns="91425" tIns="91425" rIns="91425" bIns="91425" anchor="t" anchorCtr="0"/>
          <a:lstStyle/>
          <a:p>
            <a:pPr indent="-342900"/>
            <a:r>
              <a:rPr lang="en-US" sz="2800" dirty="0"/>
              <a:t>Systematic study directed toward fuller scientific knowledge or understanding of the subject studied.</a:t>
            </a:r>
          </a:p>
          <a:p>
            <a:pPr indent="-342900"/>
            <a:endParaRPr lang="en-US" sz="2800" dirty="0"/>
          </a:p>
          <a:p>
            <a:pPr indent="-342900"/>
            <a:r>
              <a:rPr lang="en-US" sz="2800" dirty="0"/>
              <a:t>Research is classified as either</a:t>
            </a:r>
            <a:r>
              <a:rPr lang="en-US" sz="2800" b="1" dirty="0">
                <a:solidFill>
                  <a:schemeClr val="accent1">
                    <a:lumMod val="75000"/>
                  </a:schemeClr>
                </a:solidFill>
              </a:rPr>
              <a:t> applied </a:t>
            </a:r>
            <a:r>
              <a:rPr lang="en-US" sz="2800" dirty="0"/>
              <a:t>or </a:t>
            </a:r>
            <a:r>
              <a:rPr lang="en-US" sz="2800" b="1" dirty="0">
                <a:solidFill>
                  <a:schemeClr val="accent3">
                    <a:lumMod val="75000"/>
                  </a:schemeClr>
                </a:solidFill>
              </a:rPr>
              <a:t>basic</a:t>
            </a:r>
            <a:r>
              <a:rPr lang="en-US" sz="2800" dirty="0"/>
              <a:t> according to the objectives of the sponsoring agency.</a:t>
            </a:r>
          </a:p>
          <a:p>
            <a:pPr indent="-342900"/>
            <a:endParaRPr lang="en-US" sz="2800" dirty="0"/>
          </a:p>
        </p:txBody>
      </p:sp>
    </p:spTree>
    <p:extLst>
      <p:ext uri="{BB962C8B-B14F-4D97-AF65-F5344CB8AC3E}">
        <p14:creationId xmlns:p14="http://schemas.microsoft.com/office/powerpoint/2010/main" val="65374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accent1">
                    <a:lumMod val="75000"/>
                  </a:schemeClr>
                </a:solidFill>
              </a:rPr>
              <a:t>Applied Research</a:t>
            </a:r>
            <a:endParaRPr lang="en-US" sz="4000" b="1" dirty="0">
              <a:solidFill>
                <a:schemeClr val="accent1">
                  <a:lumMod val="75000"/>
                </a:schemeClr>
              </a:solidFill>
            </a:endParaRPr>
          </a:p>
        </p:txBody>
      </p:sp>
      <p:sp>
        <p:nvSpPr>
          <p:cNvPr id="3" name="Text Placeholder 2"/>
          <p:cNvSpPr>
            <a:spLocks noGrp="1"/>
          </p:cNvSpPr>
          <p:nvPr>
            <p:ph type="body" idx="1"/>
          </p:nvPr>
        </p:nvSpPr>
        <p:spPr>
          <a:xfrm>
            <a:off x="381000" y="1600200"/>
            <a:ext cx="8534400" cy="4525963"/>
          </a:xfrm>
          <a:noFill/>
          <a:ln>
            <a:noFill/>
          </a:ln>
        </p:spPr>
        <p:txBody>
          <a:bodyPr lIns="91425" tIns="91425" rIns="91425" bIns="91425" anchor="t" anchorCtr="0"/>
          <a:lstStyle/>
          <a:p>
            <a:pPr marL="0" indent="0">
              <a:spcAft>
                <a:spcPts val="2400"/>
              </a:spcAft>
              <a:buNone/>
            </a:pPr>
            <a:r>
              <a:rPr lang="en-US" sz="2800" dirty="0"/>
              <a:t>Systematic study to gain knowledge or understanding necessary to determine the means by which a recognized and specific need may be met.</a:t>
            </a:r>
          </a:p>
          <a:p>
            <a:pPr lvl="1" indent="-277813">
              <a:spcAft>
                <a:spcPts val="2400"/>
              </a:spcAft>
            </a:pPr>
            <a:r>
              <a:rPr lang="en-US" sz="2800" b="1" dirty="0">
                <a:solidFill>
                  <a:schemeClr val="accent1">
                    <a:lumMod val="75000"/>
                  </a:schemeClr>
                </a:solidFill>
              </a:rPr>
              <a:t>Solving problems</a:t>
            </a:r>
          </a:p>
          <a:p>
            <a:pPr lvl="1" indent="-277813">
              <a:spcAft>
                <a:spcPts val="2400"/>
              </a:spcAft>
            </a:pPr>
            <a:r>
              <a:rPr lang="en-US" sz="2800" dirty="0">
                <a:solidFill>
                  <a:schemeClr val="tx1"/>
                </a:solidFill>
              </a:rPr>
              <a:t>Examples in Ecology:  conservation biology, global change, pollution, wildlife &amp; habitat management, aquatic resources, restoration ecology, and management of pests, weeds and disease</a:t>
            </a:r>
          </a:p>
          <a:p>
            <a:pPr lvl="1" indent="-277813">
              <a:spcAft>
                <a:spcPts val="2400"/>
              </a:spcAft>
            </a:pPr>
            <a:endParaRPr lang="en-US" sz="2400" b="1" dirty="0">
              <a:solidFill>
                <a:schemeClr val="accent3">
                  <a:lumMod val="75000"/>
                </a:schemeClr>
              </a:solidFill>
            </a:endParaRPr>
          </a:p>
          <a:p>
            <a:pPr indent="-342900">
              <a:spcAft>
                <a:spcPts val="2400"/>
              </a:spcAft>
            </a:pPr>
            <a:endParaRPr lang="en-US" sz="2400" dirty="0"/>
          </a:p>
        </p:txBody>
      </p:sp>
    </p:spTree>
    <p:extLst>
      <p:ext uri="{BB962C8B-B14F-4D97-AF65-F5344CB8AC3E}">
        <p14:creationId xmlns:p14="http://schemas.microsoft.com/office/powerpoint/2010/main" val="131019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77933C"/>
                </a:solidFill>
              </a:rPr>
              <a:t>Basic Research</a:t>
            </a:r>
            <a:endParaRPr lang="en-US" sz="4000" b="1" dirty="0">
              <a:solidFill>
                <a:srgbClr val="77933C"/>
              </a:solidFill>
            </a:endParaRPr>
          </a:p>
        </p:txBody>
      </p:sp>
      <p:sp>
        <p:nvSpPr>
          <p:cNvPr id="3" name="Text Placeholder 2"/>
          <p:cNvSpPr>
            <a:spLocks noGrp="1"/>
          </p:cNvSpPr>
          <p:nvPr>
            <p:ph type="body" idx="1"/>
          </p:nvPr>
        </p:nvSpPr>
        <p:spPr/>
        <p:txBody>
          <a:bodyPr/>
          <a:lstStyle/>
          <a:p>
            <a:pPr marL="0" indent="0">
              <a:spcAft>
                <a:spcPts val="2400"/>
              </a:spcAft>
              <a:buNone/>
            </a:pPr>
            <a:r>
              <a:rPr lang="en-US" sz="2800" dirty="0"/>
              <a:t>S</a:t>
            </a:r>
            <a:r>
              <a:rPr lang="en-US" sz="2800" dirty="0" smtClean="0"/>
              <a:t>ystematic </a:t>
            </a:r>
            <a:r>
              <a:rPr lang="en-US" sz="2800" dirty="0"/>
              <a:t>study directed toward fuller knowledge or understanding of the fundamental aspects of phenomena and of observable facts without specific applications towards processes or products in </a:t>
            </a:r>
            <a:r>
              <a:rPr lang="en-US" sz="2800" dirty="0" smtClean="0"/>
              <a:t>mind.</a:t>
            </a:r>
          </a:p>
          <a:p>
            <a:pPr lvl="1" indent="-277813">
              <a:spcAft>
                <a:spcPts val="2400"/>
              </a:spcAft>
            </a:pPr>
            <a:r>
              <a:rPr lang="en-US" sz="2800" b="1" dirty="0" smtClean="0">
                <a:solidFill>
                  <a:schemeClr val="accent3">
                    <a:lumMod val="75000"/>
                  </a:schemeClr>
                </a:solidFill>
              </a:rPr>
              <a:t>Exploring for Exploring’s Sake</a:t>
            </a:r>
          </a:p>
          <a:p>
            <a:pPr lvl="1" indent="-277813">
              <a:spcAft>
                <a:spcPts val="2400"/>
              </a:spcAft>
            </a:pPr>
            <a:r>
              <a:rPr lang="en-US" sz="2800" dirty="0" smtClean="0"/>
              <a:t>Examples in Ecology:  </a:t>
            </a:r>
            <a:r>
              <a:rPr lang="en-US" sz="2800" dirty="0"/>
              <a:t>natural history, biodiversity inventories</a:t>
            </a:r>
            <a:r>
              <a:rPr lang="en-US" sz="2800" dirty="0" smtClean="0"/>
              <a:t>, predation</a:t>
            </a:r>
            <a:r>
              <a:rPr lang="en-US" sz="2800" dirty="0"/>
              <a:t>, population dynamics, </a:t>
            </a:r>
            <a:r>
              <a:rPr lang="en-US" sz="2800" dirty="0" err="1"/>
              <a:t>herbivory</a:t>
            </a:r>
            <a:r>
              <a:rPr lang="en-US" sz="2800" dirty="0"/>
              <a:t>, etc</a:t>
            </a:r>
            <a:r>
              <a:rPr lang="en-US" sz="2800" dirty="0" smtClean="0"/>
              <a:t>.</a:t>
            </a:r>
            <a:r>
              <a:rPr lang="en-US" sz="2800" dirty="0"/>
              <a:t>	</a:t>
            </a:r>
          </a:p>
        </p:txBody>
      </p:sp>
    </p:spTree>
    <p:extLst>
      <p:ext uri="{BB962C8B-B14F-4D97-AF65-F5344CB8AC3E}">
        <p14:creationId xmlns:p14="http://schemas.microsoft.com/office/powerpoint/2010/main" val="428154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77933C"/>
                </a:solidFill>
              </a:rPr>
              <a:t>Basic Research</a:t>
            </a:r>
            <a:endParaRPr lang="en-US" sz="4000" b="1" dirty="0"/>
          </a:p>
        </p:txBody>
      </p:sp>
      <p:sp>
        <p:nvSpPr>
          <p:cNvPr id="3" name="Text Placeholder 2"/>
          <p:cNvSpPr>
            <a:spLocks noGrp="1"/>
          </p:cNvSpPr>
          <p:nvPr>
            <p:ph type="body" idx="1"/>
          </p:nvPr>
        </p:nvSpPr>
        <p:spPr>
          <a:xfrm>
            <a:off x="381000" y="1166018"/>
            <a:ext cx="8534400" cy="4525963"/>
          </a:xfrm>
        </p:spPr>
        <p:txBody>
          <a:bodyPr/>
          <a:lstStyle/>
          <a:p>
            <a:pPr indent="-342900"/>
            <a:r>
              <a:rPr lang="en-US" sz="2800" dirty="0" smtClean="0"/>
              <a:t>Although basic research does not aim to solve a problem, it can produce discoveries that unexpectedly contribute to a variety of scientific disciplines.</a:t>
            </a:r>
          </a:p>
          <a:p>
            <a:pPr indent="-342900"/>
            <a:endParaRPr lang="en-US" sz="2800" dirty="0"/>
          </a:p>
          <a:p>
            <a:pPr indent="-342900"/>
            <a:r>
              <a:rPr lang="en-US" sz="2800" dirty="0" smtClean="0"/>
              <a:t>Example: Thomas Brock, </a:t>
            </a:r>
            <a:r>
              <a:rPr lang="en-US" sz="2800" dirty="0" err="1" smtClean="0"/>
              <a:t>Taq</a:t>
            </a:r>
            <a:r>
              <a:rPr lang="en-US" sz="2800" dirty="0" smtClean="0"/>
              <a:t> polymerase, &amp; PCR</a:t>
            </a:r>
          </a:p>
          <a:p>
            <a:pPr lvl="1" indent="-342900"/>
            <a:r>
              <a:rPr lang="en-US" sz="2400" dirty="0" err="1"/>
              <a:t>T</a:t>
            </a:r>
            <a:r>
              <a:rPr lang="en-US" sz="2400" dirty="0" err="1" smtClean="0"/>
              <a:t>hermophilic</a:t>
            </a:r>
            <a:r>
              <a:rPr lang="en-US" sz="2400" dirty="0" smtClean="0"/>
              <a:t> bacteria found in the hot springs of Yellowstone National Park: </a:t>
            </a:r>
            <a:r>
              <a:rPr lang="en-US" sz="2400" i="1" dirty="0" err="1" smtClean="0"/>
              <a:t>Thermus</a:t>
            </a:r>
            <a:r>
              <a:rPr lang="en-US" sz="2400" i="1" dirty="0" smtClean="0"/>
              <a:t> </a:t>
            </a:r>
            <a:r>
              <a:rPr lang="en-US" sz="2400" i="1" dirty="0" err="1" smtClean="0"/>
              <a:t>aquaticus</a:t>
            </a:r>
            <a:r>
              <a:rPr lang="en-US" sz="2400" i="1" dirty="0" smtClean="0"/>
              <a:t> </a:t>
            </a:r>
          </a:p>
          <a:p>
            <a:pPr marL="400050" lvl="1" indent="0">
              <a:buNone/>
            </a:pPr>
            <a:endParaRPr lang="en-US" sz="1600" i="1" dirty="0" smtClean="0"/>
          </a:p>
          <a:p>
            <a:pPr lvl="1" indent="-342900"/>
            <a:r>
              <a:rPr lang="en-US" sz="2400" dirty="0" smtClean="0"/>
              <a:t>DNA Polymerase isolated from </a:t>
            </a:r>
            <a:r>
              <a:rPr lang="en-US" sz="2400" i="1" dirty="0" smtClean="0"/>
              <a:t>T. </a:t>
            </a:r>
            <a:r>
              <a:rPr lang="en-US" sz="2400" i="1" dirty="0" err="1" smtClean="0"/>
              <a:t>aquaticus</a:t>
            </a:r>
            <a:r>
              <a:rPr lang="en-US" sz="2400" i="1" dirty="0"/>
              <a:t> </a:t>
            </a:r>
            <a:r>
              <a:rPr lang="en-US" sz="2400" dirty="0" smtClean="0"/>
              <a:t>(</a:t>
            </a:r>
            <a:r>
              <a:rPr lang="en-US" sz="2400" dirty="0" err="1" smtClean="0"/>
              <a:t>Taq</a:t>
            </a:r>
            <a:r>
              <a:rPr lang="en-US" sz="2400" dirty="0" smtClean="0"/>
              <a:t> polymerase) critical to the success of DNA amplification via Polymerase Chain Reaction (PCR) in 1980</a:t>
            </a:r>
            <a:endParaRPr lang="en-US" sz="2400" i="1" dirty="0"/>
          </a:p>
        </p:txBody>
      </p:sp>
      <p:sp>
        <p:nvSpPr>
          <p:cNvPr id="4" name="TextBox 3"/>
          <p:cNvSpPr txBox="1"/>
          <p:nvPr/>
        </p:nvSpPr>
        <p:spPr>
          <a:xfrm>
            <a:off x="5715000" y="6397823"/>
            <a:ext cx="3733800" cy="307777"/>
          </a:xfrm>
          <a:prstGeom prst="rect">
            <a:avLst/>
          </a:prstGeom>
          <a:noFill/>
        </p:spPr>
        <p:txBody>
          <a:bodyPr wrap="square" rtlCol="0">
            <a:spAutoFit/>
          </a:bodyPr>
          <a:lstStyle/>
          <a:p>
            <a:pPr algn="ctr"/>
            <a:r>
              <a:rPr lang="en-US" dirty="0" smtClean="0"/>
              <a:t>(Brock and Freeze 1969)</a:t>
            </a:r>
            <a:endParaRPr lang="en-US" dirty="0"/>
          </a:p>
        </p:txBody>
      </p:sp>
    </p:spTree>
    <p:extLst>
      <p:ext uri="{BB962C8B-B14F-4D97-AF65-F5344CB8AC3E}">
        <p14:creationId xmlns:p14="http://schemas.microsoft.com/office/powerpoint/2010/main" val="323060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z="4000" b="1" dirty="0" smtClean="0">
                <a:solidFill>
                  <a:srgbClr val="8064A2"/>
                </a:solidFill>
              </a:rPr>
              <a:t>How do we do research?</a:t>
            </a:r>
          </a:p>
        </p:txBody>
      </p:sp>
      <p:sp>
        <p:nvSpPr>
          <p:cNvPr id="6147" name="Content Placeholder 2"/>
          <p:cNvSpPr>
            <a:spLocks noGrp="1"/>
          </p:cNvSpPr>
          <p:nvPr>
            <p:ph idx="1"/>
          </p:nvPr>
        </p:nvSpPr>
        <p:spPr>
          <a:xfrm>
            <a:off x="457200" y="1371600"/>
            <a:ext cx="8229600" cy="4876800"/>
          </a:xfrm>
        </p:spPr>
        <p:txBody>
          <a:bodyPr/>
          <a:lstStyle/>
          <a:p>
            <a:pPr marL="0" indent="0" eaLnBrk="1" hangingPunct="1">
              <a:buNone/>
            </a:pPr>
            <a:r>
              <a:rPr lang="en-US" altLang="en-US" sz="2800" dirty="0" smtClean="0"/>
              <a:t>Start with a Research Question:  A </a:t>
            </a:r>
            <a:r>
              <a:rPr lang="en-US" altLang="en-US" sz="2800" b="1" dirty="0" smtClean="0"/>
              <a:t>research question </a:t>
            </a:r>
            <a:r>
              <a:rPr lang="en-US" altLang="en-US" sz="2800" dirty="0" smtClean="0"/>
              <a:t>is based on what we can see or measure.</a:t>
            </a:r>
          </a:p>
          <a:p>
            <a:pPr marL="0" indent="0" eaLnBrk="1" hangingPunct="1">
              <a:buNone/>
            </a:pPr>
            <a:endParaRPr lang="en-US" altLang="en-US" sz="2800" dirty="0"/>
          </a:p>
          <a:p>
            <a:pPr marL="0" indent="0" eaLnBrk="1" hangingPunct="1">
              <a:buNone/>
            </a:pPr>
            <a:r>
              <a:rPr lang="en-US" altLang="en-US" sz="2800" dirty="0" smtClean="0"/>
              <a:t>Example: How does the amount of light affect growth in shade tolerant versus intolerant plants?</a:t>
            </a:r>
          </a:p>
          <a:p>
            <a:pPr marL="203200" indent="0" eaLnBrk="1" hangingPunct="1">
              <a:buNone/>
            </a:pPr>
            <a:endParaRPr lang="en-US" altLang="en-US" sz="2800" dirty="0" smtClean="0"/>
          </a:p>
          <a:p>
            <a:pPr marL="203200" indent="0" eaLnBrk="1" hangingPunct="1">
              <a:buNone/>
            </a:pPr>
            <a:endParaRPr lang="en-US" altLang="en-US" sz="2800" dirty="0" smtClean="0"/>
          </a:p>
          <a:p>
            <a:pPr marL="203200" indent="0" eaLnBrk="1" hangingPunct="1">
              <a:buNone/>
            </a:pPr>
            <a:endParaRPr lang="en-US" altLang="en-US" sz="2800" dirty="0" smtClean="0"/>
          </a:p>
        </p:txBody>
      </p:sp>
      <p:sp>
        <p:nvSpPr>
          <p:cNvPr id="2" name="Explosion 2 1"/>
          <p:cNvSpPr/>
          <p:nvPr/>
        </p:nvSpPr>
        <p:spPr>
          <a:xfrm>
            <a:off x="2971800" y="4114800"/>
            <a:ext cx="6172200" cy="2590800"/>
          </a:xfrm>
          <a:prstGeom prst="irregularSeal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solidFill>
                  <a:srgbClr val="000000"/>
                </a:solidFill>
              </a:rPr>
              <a:t>Is this an applied or basic research question?</a:t>
            </a:r>
            <a:endParaRPr lang="en-US" sz="2400" dirty="0">
              <a:solidFill>
                <a:srgbClr val="000000"/>
              </a:solidFill>
            </a:endParaRPr>
          </a:p>
        </p:txBody>
      </p:sp>
    </p:spTree>
    <p:extLst>
      <p:ext uri="{BB962C8B-B14F-4D97-AF65-F5344CB8AC3E}">
        <p14:creationId xmlns:p14="http://schemas.microsoft.com/office/powerpoint/2010/main" val="194395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z="4000" b="1" dirty="0" smtClean="0">
                <a:solidFill>
                  <a:schemeClr val="accent4"/>
                </a:solidFill>
              </a:rPr>
              <a:t>How do we do research?</a:t>
            </a:r>
          </a:p>
        </p:txBody>
      </p:sp>
      <p:sp>
        <p:nvSpPr>
          <p:cNvPr id="6147" name="Content Placeholder 2"/>
          <p:cNvSpPr>
            <a:spLocks noGrp="1"/>
          </p:cNvSpPr>
          <p:nvPr>
            <p:ph idx="1"/>
          </p:nvPr>
        </p:nvSpPr>
        <p:spPr>
          <a:xfrm>
            <a:off x="304800" y="1295400"/>
            <a:ext cx="8839200" cy="5562600"/>
          </a:xfrm>
        </p:spPr>
        <p:txBody>
          <a:bodyPr/>
          <a:lstStyle/>
          <a:p>
            <a:pPr marL="0" indent="0">
              <a:buNone/>
            </a:pPr>
            <a:r>
              <a:rPr lang="en-US" altLang="en-US" sz="2800" dirty="0" smtClean="0"/>
              <a:t>Form a Hypothesis:  A </a:t>
            </a:r>
            <a:r>
              <a:rPr lang="en-US" altLang="en-US" sz="2800" b="1" dirty="0" smtClean="0"/>
              <a:t>hypothesis</a:t>
            </a:r>
            <a:r>
              <a:rPr lang="en-US" altLang="en-US" sz="2800" dirty="0" smtClean="0"/>
              <a:t> is a proposed answer to the research </a:t>
            </a:r>
            <a:r>
              <a:rPr lang="en-US" altLang="en-US" sz="2800" dirty="0"/>
              <a:t>question based on considerable prior experience, scientific background knowledge, preliminary observations, and </a:t>
            </a:r>
            <a:r>
              <a:rPr lang="en-US" altLang="en-US" sz="2800" dirty="0" smtClean="0"/>
              <a:t>logic.</a:t>
            </a:r>
            <a:endParaRPr lang="en-US" altLang="en-US" sz="2800" dirty="0"/>
          </a:p>
          <a:p>
            <a:pPr marL="0" indent="0">
              <a:buNone/>
            </a:pPr>
            <a:endParaRPr lang="en-US" altLang="en-US" sz="2800" dirty="0" smtClean="0"/>
          </a:p>
          <a:p>
            <a:pPr marL="0" indent="0">
              <a:buNone/>
            </a:pPr>
            <a:r>
              <a:rPr lang="en-US" altLang="en-US" sz="2800" dirty="0" smtClean="0"/>
              <a:t>A hypothesis must be </a:t>
            </a:r>
            <a:r>
              <a:rPr lang="en-US" altLang="en-US" sz="2800" b="1" dirty="0" smtClean="0"/>
              <a:t>testable</a:t>
            </a:r>
            <a:r>
              <a:rPr lang="en-US" altLang="en-US" sz="2800" dirty="0" smtClean="0"/>
              <a:t>.</a:t>
            </a:r>
          </a:p>
          <a:p>
            <a:pPr marL="0" indent="0">
              <a:buNone/>
            </a:pPr>
            <a:endParaRPr lang="en-US" altLang="en-US" sz="2800" dirty="0"/>
          </a:p>
          <a:p>
            <a:pPr marL="0" indent="0">
              <a:buNone/>
            </a:pPr>
            <a:r>
              <a:rPr lang="en-US" altLang="en-US" sz="2800" dirty="0" smtClean="0"/>
              <a:t>Example: Plants that are more shade-tolerant may experience increased growth rates in low-light conditions compared to plants that are not shade-tolerant.  </a:t>
            </a:r>
          </a:p>
        </p:txBody>
      </p:sp>
    </p:spTree>
    <p:extLst>
      <p:ext uri="{BB962C8B-B14F-4D97-AF65-F5344CB8AC3E}">
        <p14:creationId xmlns:p14="http://schemas.microsoft.com/office/powerpoint/2010/main" val="196679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152400"/>
            <a:ext cx="9144000" cy="1143000"/>
          </a:xfrm>
        </p:spPr>
        <p:txBody>
          <a:bodyPr anchor="b"/>
          <a:lstStyle/>
          <a:p>
            <a:pPr eaLnBrk="1" hangingPunct="1"/>
            <a:r>
              <a:rPr lang="en-US" altLang="en-US" sz="4000" b="1" dirty="0">
                <a:solidFill>
                  <a:schemeClr val="accent2"/>
                </a:solidFill>
              </a:rPr>
              <a:t>P</a:t>
            </a:r>
            <a:r>
              <a:rPr lang="en-US" altLang="en-US" sz="4000" b="1" dirty="0" smtClean="0">
                <a:solidFill>
                  <a:schemeClr val="accent2"/>
                </a:solidFill>
              </a:rPr>
              <a:t>roximate and Ultimate </a:t>
            </a:r>
            <a:r>
              <a:rPr lang="en-US" altLang="en-US" sz="4000" b="1" dirty="0">
                <a:solidFill>
                  <a:schemeClr val="accent2"/>
                </a:solidFill>
              </a:rPr>
              <a:t>C</a:t>
            </a:r>
            <a:r>
              <a:rPr lang="en-US" altLang="en-US" sz="4000" b="1" dirty="0" smtClean="0">
                <a:solidFill>
                  <a:schemeClr val="accent2"/>
                </a:solidFill>
              </a:rPr>
              <a:t>auses</a:t>
            </a:r>
          </a:p>
        </p:txBody>
      </p:sp>
      <p:sp>
        <p:nvSpPr>
          <p:cNvPr id="1027" name="Rectangle 3"/>
          <p:cNvSpPr>
            <a:spLocks noGrp="1" noChangeArrowheads="1"/>
          </p:cNvSpPr>
          <p:nvPr>
            <p:ph type="body" sz="half" idx="4294967295"/>
          </p:nvPr>
        </p:nvSpPr>
        <p:spPr>
          <a:xfrm>
            <a:off x="304800" y="1371600"/>
            <a:ext cx="8451850" cy="4992687"/>
          </a:xfrm>
        </p:spPr>
        <p:txBody>
          <a:bodyPr/>
          <a:lstStyle/>
          <a:p>
            <a:pPr marL="0" indent="0">
              <a:lnSpc>
                <a:spcPct val="90000"/>
              </a:lnSpc>
              <a:spcAft>
                <a:spcPts val="1200"/>
              </a:spcAft>
              <a:buNone/>
            </a:pPr>
            <a:r>
              <a:rPr lang="en-US" altLang="en-US" sz="2800" dirty="0" smtClean="0"/>
              <a:t>Research questions and hypotheses might aim to explain proximate and/or ultimate causes for the phenomenon of interest.</a:t>
            </a:r>
          </a:p>
          <a:p>
            <a:pPr marL="0" indent="0">
              <a:lnSpc>
                <a:spcPct val="90000"/>
              </a:lnSpc>
              <a:spcAft>
                <a:spcPts val="1200"/>
              </a:spcAft>
              <a:buNone/>
            </a:pPr>
            <a:r>
              <a:rPr lang="en-US" altLang="en-US" sz="2800" b="1" dirty="0" smtClean="0"/>
              <a:t>Proximate</a:t>
            </a:r>
            <a:r>
              <a:rPr lang="en-US" altLang="en-US" sz="2800" dirty="0" smtClean="0"/>
              <a:t> causes are </a:t>
            </a:r>
            <a:r>
              <a:rPr lang="en-US" altLang="en-US" sz="2800" u="sng" dirty="0" smtClean="0"/>
              <a:t>mechanistic</a:t>
            </a:r>
            <a:r>
              <a:rPr lang="en-US" altLang="en-US" sz="2800" dirty="0"/>
              <a:t> </a:t>
            </a:r>
            <a:r>
              <a:rPr lang="en-US" altLang="en-US" sz="2800" dirty="0" smtClean="0"/>
              <a:t>and answer the “how”.</a:t>
            </a:r>
            <a:endParaRPr lang="en-US" altLang="en-US" sz="2800" u="sng" dirty="0" smtClean="0"/>
          </a:p>
          <a:p>
            <a:pPr lvl="1" indent="-277813">
              <a:spcAft>
                <a:spcPts val="1200"/>
              </a:spcAft>
            </a:pPr>
            <a:r>
              <a:rPr lang="en-US" altLang="en-US" sz="2400" dirty="0" smtClean="0"/>
              <a:t>concerned with the environmental stimuli and the underlying genetic, physiological, developmental, and anatomical mechanisms</a:t>
            </a:r>
            <a:endParaRPr lang="en-US" altLang="en-US" sz="2800" b="1" dirty="0" smtClean="0"/>
          </a:p>
          <a:p>
            <a:pPr marL="0" indent="0">
              <a:lnSpc>
                <a:spcPct val="90000"/>
              </a:lnSpc>
              <a:spcAft>
                <a:spcPts val="1200"/>
              </a:spcAft>
              <a:buNone/>
            </a:pPr>
            <a:r>
              <a:rPr lang="en-US" altLang="en-US" sz="2800" b="1" dirty="0" smtClean="0"/>
              <a:t>Ultimate</a:t>
            </a:r>
            <a:r>
              <a:rPr lang="en-US" altLang="en-US" sz="2800" dirty="0" smtClean="0"/>
              <a:t> causes address </a:t>
            </a:r>
            <a:r>
              <a:rPr lang="en-US" altLang="en-US" sz="2800" u="sng" dirty="0" smtClean="0"/>
              <a:t>evolutionary </a:t>
            </a:r>
            <a:r>
              <a:rPr lang="en-US" altLang="en-US" sz="2800" dirty="0" smtClean="0"/>
              <a:t>significance and answer the “why”.</a:t>
            </a:r>
          </a:p>
          <a:p>
            <a:pPr lvl="1" indent="-277813">
              <a:lnSpc>
                <a:spcPct val="90000"/>
              </a:lnSpc>
              <a:spcAft>
                <a:spcPts val="1200"/>
              </a:spcAft>
            </a:pPr>
            <a:r>
              <a:rPr lang="en-US" altLang="en-US" sz="2400" dirty="0"/>
              <a:t>c</a:t>
            </a:r>
            <a:r>
              <a:rPr lang="en-US" altLang="en-US" sz="2400" dirty="0" smtClean="0"/>
              <a:t>oncerned with selection (natural/sexual), fitness</a:t>
            </a:r>
          </a:p>
        </p:txBody>
      </p:sp>
    </p:spTree>
    <p:extLst>
      <p:ext uri="{BB962C8B-B14F-4D97-AF65-F5344CB8AC3E}">
        <p14:creationId xmlns:p14="http://schemas.microsoft.com/office/powerpoint/2010/main" val="5898611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z="3600" b="1" dirty="0" smtClean="0"/>
              <a:t>Animals on Treadmills:  </a:t>
            </a:r>
            <a:br>
              <a:rPr lang="en-US" altLang="en-US" sz="3600" b="1" dirty="0" smtClean="0"/>
            </a:br>
            <a:r>
              <a:rPr lang="en-US" altLang="en-US" sz="3600" b="1" dirty="0" smtClean="0"/>
              <a:t>A Case Study</a:t>
            </a:r>
          </a:p>
        </p:txBody>
      </p:sp>
      <p:sp>
        <p:nvSpPr>
          <p:cNvPr id="6147" name="Content Placeholder 2"/>
          <p:cNvSpPr>
            <a:spLocks noGrp="1"/>
          </p:cNvSpPr>
          <p:nvPr>
            <p:ph idx="1"/>
          </p:nvPr>
        </p:nvSpPr>
        <p:spPr>
          <a:xfrm>
            <a:off x="457200" y="1981200"/>
            <a:ext cx="8229600" cy="3657600"/>
          </a:xfrm>
        </p:spPr>
        <p:txBody>
          <a:bodyPr/>
          <a:lstStyle/>
          <a:p>
            <a:pPr indent="-342900"/>
            <a:r>
              <a:rPr lang="en-US" altLang="en-US" sz="2800" dirty="0" smtClean="0"/>
              <a:t>The following videos depict research performed by scientists.</a:t>
            </a:r>
          </a:p>
          <a:p>
            <a:pPr indent="-342900"/>
            <a:endParaRPr lang="en-US" altLang="en-US" sz="2800" dirty="0"/>
          </a:p>
          <a:p>
            <a:pPr indent="-342900"/>
            <a:r>
              <a:rPr lang="en-US" altLang="en-US" sz="2800" dirty="0" smtClean="0"/>
              <a:t>As you watch, start to think about </a:t>
            </a:r>
            <a:r>
              <a:rPr lang="en-US" altLang="en-US" sz="2800" dirty="0" smtClean="0">
                <a:solidFill>
                  <a:schemeClr val="accent3">
                    <a:lumMod val="75000"/>
                  </a:schemeClr>
                </a:solidFill>
              </a:rPr>
              <a:t>basic</a:t>
            </a:r>
            <a:r>
              <a:rPr lang="en-US" altLang="en-US" sz="2800" dirty="0" smtClean="0"/>
              <a:t> and </a:t>
            </a:r>
            <a:r>
              <a:rPr lang="en-US" altLang="en-US" sz="2800" dirty="0" smtClean="0">
                <a:solidFill>
                  <a:schemeClr val="accent1"/>
                </a:solidFill>
              </a:rPr>
              <a:t>applied</a:t>
            </a:r>
            <a:r>
              <a:rPr lang="en-US" altLang="en-US" sz="2800" dirty="0" smtClean="0"/>
              <a:t> research questions that might be addressed by these “animals on treadmills”.</a:t>
            </a:r>
          </a:p>
        </p:txBody>
      </p:sp>
    </p:spTree>
    <p:extLst>
      <p:ext uri="{BB962C8B-B14F-4D97-AF65-F5344CB8AC3E}">
        <p14:creationId xmlns:p14="http://schemas.microsoft.com/office/powerpoint/2010/main" val="3036924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23994</TotalTime>
  <Words>972</Words>
  <Application>Microsoft Office PowerPoint</Application>
  <PresentationFormat>On-screen Show (4:3)</PresentationFormat>
  <Paragraphs>76</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Animals on Treadmills</vt:lpstr>
      <vt:lpstr>What is Research?</vt:lpstr>
      <vt:lpstr>Applied Research</vt:lpstr>
      <vt:lpstr>Basic Research</vt:lpstr>
      <vt:lpstr>Basic Research</vt:lpstr>
      <vt:lpstr>How do we do research?</vt:lpstr>
      <vt:lpstr>How do we do research?</vt:lpstr>
      <vt:lpstr>Proximate and Ultimate Causes</vt:lpstr>
      <vt:lpstr>Animals on Treadmills:   A Case Study</vt:lpstr>
      <vt:lpstr>Animals on Treadmills: Puma</vt:lpstr>
      <vt:lpstr>Animals on Treadmills: Shrimp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Shooting the Poop:  More than Good Housekeeping?</dc:title>
  <dc:creator>kgrenis</dc:creator>
  <cp:lastModifiedBy>Ky</cp:lastModifiedBy>
  <cp:revision>94</cp:revision>
  <dcterms:modified xsi:type="dcterms:W3CDTF">2017-08-28T20:30:27Z</dcterms:modified>
</cp:coreProperties>
</file>