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5" r:id="rId11"/>
    <p:sldId id="266" r:id="rId12"/>
    <p:sldId id="281" r:id="rId13"/>
    <p:sldId id="267" r:id="rId14"/>
    <p:sldId id="268" r:id="rId15"/>
    <p:sldId id="282" r:id="rId16"/>
    <p:sldId id="269" r:id="rId17"/>
    <p:sldId id="270" r:id="rId18"/>
    <p:sldId id="271" r:id="rId19"/>
    <p:sldId id="273" r:id="rId20"/>
    <p:sldId id="274" r:id="rId21"/>
    <p:sldId id="275" r:id="rId22"/>
    <p:sldId id="277" r:id="rId23"/>
    <p:sldId id="278" r:id="rId24"/>
    <p:sldId id="279" r:id="rId25"/>
    <p:sldId id="280"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4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1F494EBD-2F7F-476F-B090-E26A30DEE0ED}">
  <a:tblStyle styleId="{1F494EBD-2F7F-476F-B090-E26A30DEE0E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895"/>
    <p:restoredTop sz="94655"/>
  </p:normalViewPr>
  <p:slideViewPr>
    <p:cSldViewPr snapToGrid="0" snapToObjects="1">
      <p:cViewPr varScale="1">
        <p:scale>
          <a:sx n="46" d="100"/>
          <a:sy n="46" d="100"/>
        </p:scale>
        <p:origin x="-82" y="-10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B3EFD6-1FCB-4955-9200-F99399AE39D6}" type="datetimeFigureOut">
              <a:rPr lang="en-US" smtClean="0"/>
              <a:t>9/17/2018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8B6748-1EDF-4D9F-9190-9186D92ACB5A}" type="slidenum">
              <a:rPr lang="en-US" smtClean="0"/>
              <a:t>‹#›</a:t>
            </a:fld>
            <a:endParaRPr lang="en-US"/>
          </a:p>
        </p:txBody>
      </p:sp>
    </p:spTree>
    <p:extLst>
      <p:ext uri="{BB962C8B-B14F-4D97-AF65-F5344CB8AC3E}">
        <p14:creationId xmlns:p14="http://schemas.microsoft.com/office/powerpoint/2010/main" val="16999805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966033819"/>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979042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7344263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Picture that represents learning</a:t>
            </a:r>
          </a:p>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7" name="Shape 2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4" name="Shape 2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Science picture</a:t>
            </a:r>
          </a:p>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dirty="0"/>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DDB"/>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dirty="0"/>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3.tiff"/><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4.tif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18.jpeg"/><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3.tiff"/><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9.tiff"/></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image" Target="../media/image24.png"/><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Shape 55"/>
          <p:cNvSpPr txBox="1">
            <a:spLocks noGrp="1"/>
          </p:cNvSpPr>
          <p:nvPr>
            <p:ph type="ctrTitle"/>
          </p:nvPr>
        </p:nvSpPr>
        <p:spPr>
          <a:xfrm>
            <a:off x="311708" y="493454"/>
            <a:ext cx="8520600" cy="2052600"/>
          </a:xfrm>
          <a:prstGeom prst="rect">
            <a:avLst/>
          </a:prstGeom>
        </p:spPr>
        <p:txBody>
          <a:bodyPr wrap="square" lIns="91425" tIns="91425" rIns="91425" bIns="91425" anchor="b" anchorCtr="0">
            <a:noAutofit/>
          </a:bodyPr>
          <a:lstStyle/>
          <a:p>
            <a:pPr lvl="0" algn="l" rtl="0">
              <a:spcBef>
                <a:spcPts val="0"/>
              </a:spcBef>
              <a:buNone/>
            </a:pPr>
            <a:r>
              <a:rPr lang="en" sz="4400" dirty="0"/>
              <a:t>Yeast Cryptography:</a:t>
            </a:r>
          </a:p>
          <a:p>
            <a:pPr lvl="0" algn="l" rtl="0">
              <a:spcBef>
                <a:spcPts val="0"/>
              </a:spcBef>
              <a:buNone/>
            </a:pPr>
            <a:r>
              <a:rPr lang="en-US" sz="4400" dirty="0" smtClean="0"/>
              <a:t>A Budding New Way to Keep Your Dough</a:t>
            </a:r>
            <a:endParaRPr lang="en" sz="4400" dirty="0"/>
          </a:p>
        </p:txBody>
      </p:sp>
      <p:pic>
        <p:nvPicPr>
          <p:cNvPr id="56" name="Shape 56"/>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58324" y="2233525"/>
            <a:ext cx="3440674" cy="2828349"/>
          </a:xfrm>
          <a:prstGeom prst="rect">
            <a:avLst/>
          </a:prstGeom>
          <a:noFill/>
          <a:ln>
            <a:noFill/>
          </a:ln>
        </p:spPr>
      </p:pic>
      <p:sp>
        <p:nvSpPr>
          <p:cNvPr id="2" name="Rectangle 1"/>
          <p:cNvSpPr/>
          <p:nvPr/>
        </p:nvSpPr>
        <p:spPr>
          <a:xfrm>
            <a:off x="3020114" y="3138263"/>
            <a:ext cx="5853448" cy="1077218"/>
          </a:xfrm>
          <a:prstGeom prst="rect">
            <a:avLst/>
          </a:prstGeom>
        </p:spPr>
        <p:txBody>
          <a:bodyPr wrap="square">
            <a:spAutoFit/>
          </a:bodyPr>
          <a:lstStyle/>
          <a:p>
            <a:r>
              <a:rPr lang="en-US" sz="1600" dirty="0">
                <a:latin typeface="Monotype Corsiva" panose="03010101010201010101" pitchFamily="66" charset="0"/>
              </a:rPr>
              <a:t>by</a:t>
            </a:r>
          </a:p>
          <a:p>
            <a:r>
              <a:rPr lang="en-US" sz="1600" dirty="0"/>
              <a:t>Brian K. Sato, Eduardo Cruz-</a:t>
            </a:r>
            <a:r>
              <a:rPr lang="en-US" sz="1600" dirty="0" err="1"/>
              <a:t>Hinojoza</a:t>
            </a:r>
            <a:r>
              <a:rPr lang="en-US" sz="1600" dirty="0"/>
              <a:t>, and </a:t>
            </a:r>
            <a:r>
              <a:rPr lang="en-US" sz="1600" dirty="0" err="1"/>
              <a:t>Duyen</a:t>
            </a:r>
            <a:r>
              <a:rPr lang="en-US" sz="1600" dirty="0"/>
              <a:t> </a:t>
            </a:r>
            <a:r>
              <a:rPr lang="en-US" sz="1600" dirty="0" err="1" smtClean="0"/>
              <a:t>Dinh</a:t>
            </a:r>
            <a:r>
              <a:rPr lang="en-US" sz="1600" dirty="0" smtClean="0"/>
              <a:t>-Dang</a:t>
            </a:r>
          </a:p>
          <a:p>
            <a:r>
              <a:rPr lang="en-US" sz="1600" dirty="0" smtClean="0"/>
              <a:t>Department </a:t>
            </a:r>
            <a:r>
              <a:rPr lang="en-US" sz="1600" dirty="0"/>
              <a:t>of Molecular Biology and </a:t>
            </a:r>
            <a:r>
              <a:rPr lang="en-US" sz="1600" dirty="0" smtClean="0"/>
              <a:t>Biochemistry</a:t>
            </a:r>
          </a:p>
          <a:p>
            <a:r>
              <a:rPr lang="en-US" sz="1600" dirty="0" smtClean="0"/>
              <a:t>University </a:t>
            </a:r>
            <a:r>
              <a:rPr lang="en-US" sz="1600" dirty="0"/>
              <a:t>of California, Irvine, CA</a:t>
            </a:r>
          </a:p>
        </p:txBody>
      </p:sp>
      <p:sp>
        <p:nvSpPr>
          <p:cNvPr id="5" name="Rectangle 10"/>
          <p:cNvSpPr>
            <a:spLocks noChangeArrowheads="1"/>
          </p:cNvSpPr>
          <p:nvPr/>
        </p:nvSpPr>
        <p:spPr bwMode="auto">
          <a:xfrm>
            <a:off x="322534" y="120465"/>
            <a:ext cx="5923721" cy="276999"/>
          </a:xfrm>
          <a:prstGeom prst="rect">
            <a:avLst/>
          </a:prstGeom>
          <a:noFill/>
          <a:ln>
            <a:noFill/>
          </a:ln>
          <a:extLst/>
        </p:spPr>
        <p:txBody>
          <a:bodyPr wrap="square" anchor="ctr" anchorCtr="0">
            <a:spAutoFit/>
          </a:bodyPr>
          <a:lstStyle>
            <a:lvl1pPr>
              <a:spcBef>
                <a:spcPct val="20000"/>
              </a:spcBef>
              <a:buFont typeface="Arial" charset="0"/>
              <a:buChar char="•"/>
              <a:defRPr sz="2400">
                <a:solidFill>
                  <a:srgbClr val="7F7F7F"/>
                </a:solidFill>
                <a:latin typeface="Century Gothic" pitchFamily="34" charset="0"/>
                <a:ea typeface="MS PGothic" pitchFamily="34" charset="-128"/>
              </a:defRPr>
            </a:lvl1pPr>
            <a:lvl2pPr marL="742950" indent="-285750">
              <a:spcBef>
                <a:spcPct val="20000"/>
              </a:spcBef>
              <a:buFont typeface="Courier New" pitchFamily="49" charset="0"/>
              <a:buChar char="o"/>
              <a:defRPr sz="1600">
                <a:solidFill>
                  <a:srgbClr val="7F7F7F"/>
                </a:solidFill>
                <a:latin typeface="Century Gothic" pitchFamily="34" charset="0"/>
                <a:ea typeface="MS PGothic" pitchFamily="34" charset="-128"/>
              </a:defRPr>
            </a:lvl2pPr>
            <a:lvl3pPr marL="1143000" indent="-228600">
              <a:spcBef>
                <a:spcPct val="20000"/>
              </a:spcBef>
              <a:buFont typeface="Arial" charset="0"/>
              <a:buChar char="•"/>
              <a:defRPr sz="1600">
                <a:solidFill>
                  <a:srgbClr val="7F7F7F"/>
                </a:solidFill>
                <a:latin typeface="Century Gothic" pitchFamily="34" charset="0"/>
                <a:ea typeface="MS PGothic" pitchFamily="34" charset="-128"/>
              </a:defRPr>
            </a:lvl3pPr>
            <a:lvl4pPr marL="1600200" indent="-228600">
              <a:spcBef>
                <a:spcPct val="20000"/>
              </a:spcBef>
              <a:buFont typeface="Courier New" pitchFamily="49" charset="0"/>
              <a:buChar char="o"/>
              <a:defRPr sz="1600">
                <a:solidFill>
                  <a:srgbClr val="7F7F7F"/>
                </a:solidFill>
                <a:latin typeface="Century Gothic" pitchFamily="34" charset="0"/>
                <a:ea typeface="MS PGothic" pitchFamily="34" charset="-128"/>
              </a:defRPr>
            </a:lvl4pPr>
            <a:lvl5pPr marL="2057400" indent="-228600">
              <a:spcBef>
                <a:spcPct val="20000"/>
              </a:spcBef>
              <a:buFont typeface="Arial" charset="0"/>
              <a:buChar char="•"/>
              <a:defRPr sz="1600">
                <a:solidFill>
                  <a:srgbClr val="7F7F7F"/>
                </a:solidFill>
                <a:latin typeface="Century Gothic"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9pPr>
          </a:lstStyle>
          <a:p>
            <a:pPr>
              <a:spcBef>
                <a:spcPct val="0"/>
              </a:spcBef>
              <a:buFontTx/>
              <a:buNone/>
            </a:pPr>
            <a:r>
              <a:rPr lang="en-US" altLang="en-US" sz="1200" b="1" dirty="0">
                <a:solidFill>
                  <a:srgbClr val="7030A0"/>
                </a:solidFill>
                <a:latin typeface="Arial" panose="020B0604020202020204" pitchFamily="34" charset="0"/>
                <a:ea typeface="+mn-ea"/>
                <a:cs typeface="Arial" panose="020B0604020202020204" pitchFamily="34" charset="0"/>
              </a:rPr>
              <a:t>NATIONAL CENTER FOR CASE STUDY TEACHING IN SCIENCE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prstGeom prst="rect">
            <a:avLst/>
          </a:prstGeom>
        </p:spPr>
        <p:txBody>
          <a:bodyPr wrap="square" lIns="91425" tIns="91425" rIns="91425" bIns="91425" anchor="t" anchorCtr="0">
            <a:noAutofit/>
          </a:bodyPr>
          <a:lstStyle/>
          <a:p>
            <a:pPr lvl="0" rtl="0">
              <a:spcBef>
                <a:spcPts val="0"/>
              </a:spcBef>
              <a:buNone/>
            </a:pPr>
            <a:r>
              <a:rPr lang="en" sz="3600" dirty="0"/>
              <a:t>Insertion of </a:t>
            </a:r>
            <a:r>
              <a:rPr lang="en" sz="3600" dirty="0" smtClean="0"/>
              <a:t>Coded Message </a:t>
            </a:r>
            <a:r>
              <a:rPr lang="en" sz="3600" dirty="0"/>
              <a:t>into HiRise</a:t>
            </a:r>
          </a:p>
        </p:txBody>
      </p:sp>
      <p:sp>
        <p:nvSpPr>
          <p:cNvPr id="121" name="Shape 121"/>
          <p:cNvSpPr txBox="1">
            <a:spLocks noGrp="1"/>
          </p:cNvSpPr>
          <p:nvPr>
            <p:ph type="body" idx="1"/>
          </p:nvPr>
        </p:nvSpPr>
        <p:spPr>
          <a:xfrm>
            <a:off x="311700" y="1368775"/>
            <a:ext cx="8520600" cy="1345549"/>
          </a:xfrm>
          <a:prstGeom prst="rect">
            <a:avLst/>
          </a:prstGeom>
        </p:spPr>
        <p:txBody>
          <a:bodyPr wrap="square" lIns="91425" tIns="91425" rIns="91425" bIns="91425" anchor="t" anchorCtr="0">
            <a:noAutofit/>
          </a:bodyPr>
          <a:lstStyle/>
          <a:p>
            <a:pPr marL="457200" lvl="0" indent="-381000" rtl="0">
              <a:spcBef>
                <a:spcPts val="0"/>
              </a:spcBef>
              <a:buClr>
                <a:schemeClr val="tx1"/>
              </a:buClr>
              <a:buSzPct val="100000"/>
              <a:buAutoNum type="arabicPeriod"/>
            </a:pPr>
            <a:r>
              <a:rPr lang="en" sz="2400">
                <a:solidFill>
                  <a:schemeClr val="tx1"/>
                </a:solidFill>
              </a:rPr>
              <a:t>Oligonucleotide synthesis</a:t>
            </a:r>
          </a:p>
          <a:p>
            <a:pPr marL="457200" lvl="0" indent="-381000" rtl="0">
              <a:spcBef>
                <a:spcPts val="0"/>
              </a:spcBef>
              <a:buClr>
                <a:schemeClr val="tx1"/>
              </a:buClr>
              <a:buSzPct val="100000"/>
              <a:buAutoNum type="arabicPeriod"/>
            </a:pPr>
            <a:r>
              <a:rPr lang="en" sz="2400" dirty="0">
                <a:solidFill>
                  <a:schemeClr val="tx1"/>
                </a:solidFill>
              </a:rPr>
              <a:t>Cloning of oligonucleotide into a plasmid</a:t>
            </a:r>
          </a:p>
        </p:txBody>
      </p:sp>
      <p:sp>
        <p:nvSpPr>
          <p:cNvPr id="3" name="Slide Number Placeholder 2"/>
          <p:cNvSpPr>
            <a:spLocks noGrp="1"/>
          </p:cNvSpPr>
          <p:nvPr>
            <p:ph type="sldNum" idx="12"/>
          </p:nvPr>
        </p:nvSpPr>
        <p:spPr/>
        <p:txBody>
          <a:bodyPr/>
          <a:lstStyle/>
          <a:p>
            <a:pPr lvl="0">
              <a:spcBef>
                <a:spcPts val="0"/>
              </a:spcBef>
              <a:buNone/>
            </a:pPr>
            <a:fld id="{00000000-1234-1234-1234-123412341234}" type="slidenum">
              <a:rPr lang="en" smtClean="0"/>
              <a:t>10</a:t>
            </a:fld>
            <a:endParaRPr lang="en"/>
          </a:p>
        </p:txBody>
      </p:sp>
      <p:sp>
        <p:nvSpPr>
          <p:cNvPr id="4" name="Rectangle 3"/>
          <p:cNvSpPr/>
          <p:nvPr/>
        </p:nvSpPr>
        <p:spPr>
          <a:xfrm>
            <a:off x="1859388" y="3550091"/>
            <a:ext cx="2100021" cy="534691"/>
          </a:xfrm>
          <a:prstGeom prst="rect">
            <a:avLst/>
          </a:prstGeom>
          <a:solidFill>
            <a:srgbClr val="FFF4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1859388" y="3555078"/>
            <a:ext cx="2100021" cy="523220"/>
          </a:xfrm>
          <a:prstGeom prst="rect">
            <a:avLst/>
          </a:prstGeom>
          <a:noFill/>
        </p:spPr>
        <p:txBody>
          <a:bodyPr wrap="square" rtlCol="0">
            <a:spAutoFit/>
          </a:bodyPr>
          <a:lstStyle/>
          <a:p>
            <a:pPr algn="ctr"/>
            <a:r>
              <a:rPr lang="en-US" dirty="0" smtClean="0"/>
              <a:t>Oligonucleotide containing sequence</a:t>
            </a:r>
            <a:endParaRPr lang="en-US" dirty="0"/>
          </a:p>
        </p:txBody>
      </p:sp>
      <p:sp>
        <p:nvSpPr>
          <p:cNvPr id="6" name="Rectangle 5"/>
          <p:cNvSpPr/>
          <p:nvPr/>
        </p:nvSpPr>
        <p:spPr>
          <a:xfrm>
            <a:off x="1405288" y="3550091"/>
            <a:ext cx="454100" cy="52820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959409" y="3559817"/>
            <a:ext cx="454100" cy="52820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4413509" y="3540567"/>
            <a:ext cx="1996916" cy="307777"/>
          </a:xfrm>
          <a:prstGeom prst="rect">
            <a:avLst/>
          </a:prstGeom>
          <a:noFill/>
        </p:spPr>
        <p:txBody>
          <a:bodyPr wrap="square" rtlCol="0">
            <a:spAutoFit/>
          </a:bodyPr>
          <a:lstStyle/>
          <a:p>
            <a:r>
              <a:rPr lang="en-US" dirty="0" smtClean="0"/>
              <a:t>GAATTC</a:t>
            </a:r>
            <a:endParaRPr lang="en-US" dirty="0"/>
          </a:p>
        </p:txBody>
      </p:sp>
      <p:sp>
        <p:nvSpPr>
          <p:cNvPr id="9" name="TextBox 8"/>
          <p:cNvSpPr txBox="1"/>
          <p:nvPr/>
        </p:nvSpPr>
        <p:spPr>
          <a:xfrm>
            <a:off x="4413509" y="3799396"/>
            <a:ext cx="1996916" cy="307777"/>
          </a:xfrm>
          <a:prstGeom prst="rect">
            <a:avLst/>
          </a:prstGeom>
          <a:noFill/>
        </p:spPr>
        <p:txBody>
          <a:bodyPr wrap="square" rtlCol="0">
            <a:spAutoFit/>
          </a:bodyPr>
          <a:lstStyle/>
          <a:p>
            <a:r>
              <a:rPr lang="en-US" dirty="0" smtClean="0"/>
              <a:t>CTTAAG</a:t>
            </a:r>
            <a:endParaRPr lang="en-US" dirty="0"/>
          </a:p>
        </p:txBody>
      </p:sp>
      <p:sp>
        <p:nvSpPr>
          <p:cNvPr id="10" name="TextBox 9"/>
          <p:cNvSpPr txBox="1"/>
          <p:nvPr/>
        </p:nvSpPr>
        <p:spPr>
          <a:xfrm>
            <a:off x="484797" y="3518176"/>
            <a:ext cx="963383" cy="307777"/>
          </a:xfrm>
          <a:prstGeom prst="rect">
            <a:avLst/>
          </a:prstGeom>
          <a:noFill/>
        </p:spPr>
        <p:txBody>
          <a:bodyPr wrap="square" rtlCol="0">
            <a:spAutoFit/>
          </a:bodyPr>
          <a:lstStyle/>
          <a:p>
            <a:r>
              <a:rPr lang="en-US" dirty="0" smtClean="0"/>
              <a:t>GAATTC</a:t>
            </a:r>
            <a:endParaRPr lang="en-US" dirty="0"/>
          </a:p>
        </p:txBody>
      </p:sp>
      <p:sp>
        <p:nvSpPr>
          <p:cNvPr id="11" name="TextBox 10"/>
          <p:cNvSpPr txBox="1"/>
          <p:nvPr/>
        </p:nvSpPr>
        <p:spPr>
          <a:xfrm>
            <a:off x="484797" y="3777005"/>
            <a:ext cx="920491" cy="307777"/>
          </a:xfrm>
          <a:prstGeom prst="rect">
            <a:avLst/>
          </a:prstGeom>
          <a:noFill/>
        </p:spPr>
        <p:txBody>
          <a:bodyPr wrap="square" rtlCol="0">
            <a:spAutoFit/>
          </a:bodyPr>
          <a:lstStyle/>
          <a:p>
            <a:r>
              <a:rPr lang="en-US" dirty="0" smtClean="0"/>
              <a:t>CTTAAG</a:t>
            </a:r>
            <a:endParaRPr lang="en-US" dirty="0"/>
          </a:p>
        </p:txBody>
      </p:sp>
      <p:sp>
        <p:nvSpPr>
          <p:cNvPr id="2" name="Donut 1"/>
          <p:cNvSpPr/>
          <p:nvPr/>
        </p:nvSpPr>
        <p:spPr>
          <a:xfrm>
            <a:off x="6167900" y="2425592"/>
            <a:ext cx="2421875" cy="2492943"/>
          </a:xfrm>
          <a:prstGeom prst="donut">
            <a:avLst>
              <a:gd name="adj" fmla="val 11883"/>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7" name="Straight Connector 16"/>
          <p:cNvCxnSpPr/>
          <p:nvPr/>
        </p:nvCxnSpPr>
        <p:spPr>
          <a:xfrm flipH="1">
            <a:off x="6987942" y="4581625"/>
            <a:ext cx="115503" cy="2791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623208" y="4581625"/>
            <a:ext cx="107899" cy="26950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783099" y="4539386"/>
            <a:ext cx="1981441" cy="523220"/>
          </a:xfrm>
          <a:prstGeom prst="rect">
            <a:avLst/>
          </a:prstGeom>
          <a:noFill/>
        </p:spPr>
        <p:txBody>
          <a:bodyPr wrap="square" rtlCol="0">
            <a:spAutoFit/>
          </a:bodyPr>
          <a:lstStyle/>
          <a:p>
            <a:r>
              <a:rPr lang="en-US" dirty="0" smtClean="0"/>
              <a:t>Identical restriction enzyme sequences</a:t>
            </a:r>
            <a:endParaRPr lang="en-US" dirty="0"/>
          </a:p>
        </p:txBody>
      </p:sp>
      <p:cxnSp>
        <p:nvCxnSpPr>
          <p:cNvPr id="24" name="Straight Arrow Connector 23"/>
          <p:cNvCxnSpPr/>
          <p:nvPr/>
        </p:nvCxnSpPr>
        <p:spPr>
          <a:xfrm>
            <a:off x="6410425" y="4716378"/>
            <a:ext cx="57751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410425" y="4918535"/>
            <a:ext cx="12667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67800" y="317500"/>
            <a:ext cx="8217248" cy="572700"/>
          </a:xfrm>
          <a:prstGeom prst="rect">
            <a:avLst/>
          </a:prstGeom>
        </p:spPr>
        <p:txBody>
          <a:bodyPr wrap="square" lIns="91425" tIns="91425" rIns="91425" bIns="91425" anchor="t" anchorCtr="0">
            <a:noAutofit/>
          </a:bodyPr>
          <a:lstStyle/>
          <a:p>
            <a:pPr lvl="0">
              <a:spcBef>
                <a:spcPts val="0"/>
              </a:spcBef>
              <a:buNone/>
            </a:pPr>
            <a:r>
              <a:rPr lang="en" sz="2400" b="1" dirty="0" smtClean="0"/>
              <a:t>CQ2</a:t>
            </a:r>
            <a:r>
              <a:rPr lang="en" sz="2400" b="1" dirty="0"/>
              <a:t>: </a:t>
            </a:r>
            <a:r>
              <a:rPr lang="en" sz="2400" dirty="0"/>
              <a:t>Would we prefer to use blunt end or sticky end RE </a:t>
            </a:r>
            <a:r>
              <a:rPr lang="en" sz="2400" dirty="0" smtClean="0"/>
              <a:t>sites</a:t>
            </a:r>
            <a:r>
              <a:rPr lang="en-US" sz="2400" dirty="0" smtClean="0"/>
              <a:t> for the cloning</a:t>
            </a:r>
            <a:r>
              <a:rPr lang="en" sz="2400" dirty="0" smtClean="0"/>
              <a:t>?</a:t>
            </a:r>
            <a:endParaRPr lang="en" sz="2400" dirty="0"/>
          </a:p>
        </p:txBody>
      </p:sp>
      <p:sp>
        <p:nvSpPr>
          <p:cNvPr id="127" name="Shape 127"/>
          <p:cNvSpPr txBox="1">
            <a:spLocks noGrp="1"/>
          </p:cNvSpPr>
          <p:nvPr>
            <p:ph type="body" idx="1"/>
          </p:nvPr>
        </p:nvSpPr>
        <p:spPr>
          <a:xfrm>
            <a:off x="252525" y="1317750"/>
            <a:ext cx="8520600" cy="1445400"/>
          </a:xfrm>
          <a:prstGeom prst="rect">
            <a:avLst/>
          </a:prstGeom>
        </p:spPr>
        <p:txBody>
          <a:bodyPr wrap="square" lIns="91425" tIns="91425" rIns="91425" bIns="91425" anchor="t" anchorCtr="0">
            <a:noAutofit/>
          </a:bodyPr>
          <a:lstStyle/>
          <a:p>
            <a:pPr marL="457200" lvl="0" indent="-381000" rtl="0">
              <a:spcBef>
                <a:spcPts val="0"/>
              </a:spcBef>
              <a:spcAft>
                <a:spcPts val="0"/>
              </a:spcAft>
              <a:buClr>
                <a:schemeClr val="tx1"/>
              </a:buClr>
              <a:buSzPct val="100000"/>
              <a:buAutoNum type="alphaUcPeriod"/>
            </a:pPr>
            <a:r>
              <a:rPr lang="en" sz="2400" dirty="0">
                <a:solidFill>
                  <a:schemeClr val="tx1"/>
                </a:solidFill>
              </a:rPr>
              <a:t>Sticky</a:t>
            </a:r>
          </a:p>
          <a:p>
            <a:pPr marL="457200" lvl="0" indent="-381000" rtl="0">
              <a:spcBef>
                <a:spcPts val="0"/>
              </a:spcBef>
              <a:spcAft>
                <a:spcPts val="0"/>
              </a:spcAft>
              <a:buClr>
                <a:schemeClr val="tx1"/>
              </a:buClr>
              <a:buSzPct val="100000"/>
              <a:buAutoNum type="alphaUcPeriod"/>
            </a:pPr>
            <a:r>
              <a:rPr lang="en" sz="2400" dirty="0">
                <a:solidFill>
                  <a:schemeClr val="tx1"/>
                </a:solidFill>
              </a:rPr>
              <a:t>Blunt</a:t>
            </a:r>
          </a:p>
          <a:p>
            <a:pPr marL="457200" lvl="0" indent="-381000" rtl="0">
              <a:spcBef>
                <a:spcPts val="0"/>
              </a:spcBef>
              <a:spcAft>
                <a:spcPts val="0"/>
              </a:spcAft>
              <a:buClr>
                <a:schemeClr val="tx1"/>
              </a:buClr>
              <a:buSzPct val="100000"/>
              <a:buAutoNum type="alphaUcPeriod"/>
            </a:pPr>
            <a:r>
              <a:rPr lang="en" sz="2400" dirty="0">
                <a:solidFill>
                  <a:schemeClr val="tx1"/>
                </a:solidFill>
              </a:rPr>
              <a:t>Either would work the </a:t>
            </a:r>
            <a:r>
              <a:rPr lang="en" sz="2400" dirty="0" smtClean="0">
                <a:solidFill>
                  <a:schemeClr val="tx1"/>
                </a:solidFill>
              </a:rPr>
              <a:t>same.</a:t>
            </a:r>
            <a:endParaRPr lang="en" sz="2400" dirty="0">
              <a:solidFill>
                <a:schemeClr val="tx1"/>
              </a:solidFill>
            </a:endParaRPr>
          </a:p>
          <a:p>
            <a:pPr lvl="0" rtl="0">
              <a:spcBef>
                <a:spcPts val="0"/>
              </a:spcBef>
              <a:spcAft>
                <a:spcPts val="0"/>
              </a:spcAft>
              <a:buClr>
                <a:schemeClr val="tx1"/>
              </a:buClr>
              <a:buNone/>
            </a:pPr>
            <a:endParaRPr sz="2400" dirty="0">
              <a:solidFill>
                <a:schemeClr val="tx1"/>
              </a:solidFill>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11</a:t>
            </a:fld>
            <a:endParaRPr lang="en"/>
          </a:p>
        </p:txBody>
      </p:sp>
      <p:pic>
        <p:nvPicPr>
          <p:cNvPr id="129" name="Shape 129"/>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5117270" y="1026125"/>
            <a:ext cx="3750220" cy="2190572"/>
          </a:xfrm>
          <a:prstGeom prst="rect">
            <a:avLst/>
          </a:prstGeom>
          <a:noFill/>
          <a:ln>
            <a:noFill/>
          </a:ln>
        </p:spPr>
      </p:pic>
      <p:pic>
        <p:nvPicPr>
          <p:cNvPr id="6" name="Shape 86" descr="choser.png"/>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8496644" y="112717"/>
            <a:ext cx="370846" cy="758047"/>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8" name="Shape 128"/>
          <p:cNvSpPr txBox="1">
            <a:spLocks noGrp="1"/>
          </p:cNvSpPr>
          <p:nvPr>
            <p:ph type="body" idx="1"/>
          </p:nvPr>
        </p:nvSpPr>
        <p:spPr>
          <a:xfrm>
            <a:off x="201690" y="406132"/>
            <a:ext cx="4832323" cy="1989300"/>
          </a:xfrm>
          <a:prstGeom prst="rect">
            <a:avLst/>
          </a:prstGeom>
        </p:spPr>
        <p:txBody>
          <a:bodyPr wrap="square" lIns="91425" tIns="91425" rIns="91425" bIns="91425" anchor="t" anchorCtr="0">
            <a:noAutofit/>
          </a:bodyPr>
          <a:lstStyle/>
          <a:p>
            <a:pPr lvl="0" rtl="0">
              <a:spcBef>
                <a:spcPts val="0"/>
              </a:spcBef>
              <a:buClr>
                <a:schemeClr val="tx1"/>
              </a:buClr>
              <a:buNone/>
            </a:pPr>
            <a:r>
              <a:rPr lang="en" sz="2400" b="1" dirty="0" smtClean="0">
                <a:solidFill>
                  <a:schemeClr val="tx1"/>
                </a:solidFill>
              </a:rPr>
              <a:t>CQ3</a:t>
            </a:r>
            <a:r>
              <a:rPr lang="en" sz="2400" b="1" dirty="0">
                <a:solidFill>
                  <a:schemeClr val="tx1"/>
                </a:solidFill>
              </a:rPr>
              <a:t>:</a:t>
            </a:r>
            <a:r>
              <a:rPr lang="en" sz="2400" dirty="0">
                <a:solidFill>
                  <a:schemeClr val="tx1"/>
                </a:solidFill>
              </a:rPr>
              <a:t> Why?</a:t>
            </a:r>
          </a:p>
          <a:p>
            <a:pPr marL="533400" lvl="0" indent="-457200" rtl="0">
              <a:spcBef>
                <a:spcPts val="0"/>
              </a:spcBef>
              <a:spcAft>
                <a:spcPts val="0"/>
              </a:spcAft>
              <a:buClr>
                <a:schemeClr val="tx1"/>
              </a:buClr>
              <a:buSzPct val="100000"/>
              <a:buFont typeface="+mj-lt"/>
              <a:buAutoNum type="alphaUcPeriod"/>
            </a:pPr>
            <a:r>
              <a:rPr lang="en" sz="2400" dirty="0">
                <a:solidFill>
                  <a:schemeClr val="tx1"/>
                </a:solidFill>
              </a:rPr>
              <a:t>These ends make the RE digestion more </a:t>
            </a:r>
            <a:r>
              <a:rPr lang="en" sz="2400" dirty="0" smtClean="0">
                <a:solidFill>
                  <a:schemeClr val="tx1"/>
                </a:solidFill>
              </a:rPr>
              <a:t>efficient.</a:t>
            </a:r>
            <a:endParaRPr lang="en" sz="2400" dirty="0">
              <a:solidFill>
                <a:schemeClr val="tx1"/>
              </a:solidFill>
            </a:endParaRPr>
          </a:p>
          <a:p>
            <a:pPr marL="533400" lvl="0" indent="-457200" rtl="0">
              <a:spcBef>
                <a:spcPts val="0"/>
              </a:spcBef>
              <a:spcAft>
                <a:spcPts val="0"/>
              </a:spcAft>
              <a:buClr>
                <a:schemeClr val="tx1"/>
              </a:buClr>
              <a:buSzPct val="100000"/>
              <a:buFont typeface="+mj-lt"/>
              <a:buAutoNum type="alphaUcPeriod"/>
            </a:pPr>
            <a:r>
              <a:rPr lang="en" sz="2400" dirty="0">
                <a:solidFill>
                  <a:schemeClr val="tx1"/>
                </a:solidFill>
              </a:rPr>
              <a:t>These ends mean the cloning does not require DNA </a:t>
            </a:r>
            <a:r>
              <a:rPr lang="en" sz="2400" dirty="0" smtClean="0">
                <a:solidFill>
                  <a:schemeClr val="tx1"/>
                </a:solidFill>
              </a:rPr>
              <a:t>ligase.</a:t>
            </a:r>
            <a:endParaRPr lang="en" sz="2400" dirty="0">
              <a:solidFill>
                <a:schemeClr val="tx1"/>
              </a:solidFill>
            </a:endParaRPr>
          </a:p>
          <a:p>
            <a:pPr marL="533400" lvl="0" indent="-457200" rtl="0">
              <a:spcBef>
                <a:spcPts val="0"/>
              </a:spcBef>
              <a:spcAft>
                <a:spcPts val="0"/>
              </a:spcAft>
              <a:buClr>
                <a:schemeClr val="tx1"/>
              </a:buClr>
              <a:buSzPct val="100000"/>
              <a:buFont typeface="+mj-lt"/>
              <a:buAutoNum type="alphaUcPeriod"/>
            </a:pPr>
            <a:r>
              <a:rPr lang="en" sz="2400" dirty="0">
                <a:solidFill>
                  <a:schemeClr val="tx1"/>
                </a:solidFill>
              </a:rPr>
              <a:t>These ends make the </a:t>
            </a:r>
            <a:r>
              <a:rPr lang="en" sz="2400" dirty="0" smtClean="0">
                <a:solidFill>
                  <a:schemeClr val="tx1"/>
                </a:solidFill>
              </a:rPr>
              <a:t>ligation </a:t>
            </a:r>
            <a:r>
              <a:rPr lang="en" sz="2400" dirty="0">
                <a:solidFill>
                  <a:schemeClr val="tx1"/>
                </a:solidFill>
              </a:rPr>
              <a:t>procedure more </a:t>
            </a:r>
            <a:r>
              <a:rPr lang="en" sz="2400" dirty="0" smtClean="0">
                <a:solidFill>
                  <a:schemeClr val="tx1"/>
                </a:solidFill>
              </a:rPr>
              <a:t>efficient.</a:t>
            </a:r>
            <a:endParaRPr lang="en" sz="2400" dirty="0">
              <a:solidFill>
                <a:schemeClr val="tx1"/>
              </a:solidFill>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12</a:t>
            </a:fld>
            <a:endParaRPr lang="en"/>
          </a:p>
        </p:txBody>
      </p:sp>
      <p:pic>
        <p:nvPicPr>
          <p:cNvPr id="129" name="Shape 129"/>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5117270" y="1026125"/>
            <a:ext cx="3750220" cy="2190572"/>
          </a:xfrm>
          <a:prstGeom prst="rect">
            <a:avLst/>
          </a:prstGeom>
          <a:noFill/>
          <a:ln>
            <a:noFill/>
          </a:ln>
        </p:spPr>
      </p:pic>
      <p:pic>
        <p:nvPicPr>
          <p:cNvPr id="6" name="Shape 86" descr="choser.png"/>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8496644" y="112717"/>
            <a:ext cx="370846" cy="758047"/>
          </a:xfrm>
          <a:prstGeom prst="rect">
            <a:avLst/>
          </a:prstGeom>
          <a:noFill/>
          <a:ln>
            <a:noFill/>
          </a:ln>
        </p:spPr>
      </p:pic>
    </p:spTree>
    <p:extLst>
      <p:ext uri="{BB962C8B-B14F-4D97-AF65-F5344CB8AC3E}">
        <p14:creationId xmlns:p14="http://schemas.microsoft.com/office/powerpoint/2010/main" val="623207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6" name="Shape 136"/>
          <p:cNvSpPr/>
          <p:nvPr/>
        </p:nvSpPr>
        <p:spPr>
          <a:xfrm>
            <a:off x="3626900" y="3794759"/>
            <a:ext cx="1683900" cy="510857"/>
          </a:xfrm>
          <a:prstGeom prst="rightArrow">
            <a:avLst>
              <a:gd name="adj1" fmla="val 39572"/>
              <a:gd name="adj2" fmla="val 64777"/>
            </a:avLst>
          </a:prstGeom>
          <a:solidFill>
            <a:srgbClr val="000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sp>
        <p:nvSpPr>
          <p:cNvPr id="137" name="Shape 137"/>
          <p:cNvSpPr txBox="1">
            <a:spLocks noGrp="1"/>
          </p:cNvSpPr>
          <p:nvPr>
            <p:ph type="title"/>
          </p:nvPr>
        </p:nvSpPr>
        <p:spPr>
          <a:xfrm>
            <a:off x="311700" y="168563"/>
            <a:ext cx="8520600" cy="572700"/>
          </a:xfrm>
          <a:prstGeom prst="rect">
            <a:avLst/>
          </a:prstGeom>
        </p:spPr>
        <p:txBody>
          <a:bodyPr wrap="square" lIns="91425" tIns="91425" rIns="91425" bIns="91425" anchor="t" anchorCtr="0">
            <a:noAutofit/>
          </a:bodyPr>
          <a:lstStyle/>
          <a:p>
            <a:pPr lvl="0" rtl="0">
              <a:spcBef>
                <a:spcPts val="0"/>
              </a:spcBef>
              <a:buNone/>
            </a:pPr>
            <a:r>
              <a:rPr lang="en" sz="3600" dirty="0"/>
              <a:t>Insertion of </a:t>
            </a:r>
            <a:r>
              <a:rPr lang="en" sz="3600" dirty="0" smtClean="0"/>
              <a:t>Coded Message </a:t>
            </a:r>
            <a:r>
              <a:rPr lang="en" sz="3600" dirty="0"/>
              <a:t>into HiRise</a:t>
            </a:r>
          </a:p>
        </p:txBody>
      </p:sp>
      <p:sp>
        <p:nvSpPr>
          <p:cNvPr id="138" name="Shape 138"/>
          <p:cNvSpPr txBox="1">
            <a:spLocks noGrp="1"/>
          </p:cNvSpPr>
          <p:nvPr>
            <p:ph type="body" idx="1"/>
          </p:nvPr>
        </p:nvSpPr>
        <p:spPr>
          <a:xfrm>
            <a:off x="311700" y="883438"/>
            <a:ext cx="8520600" cy="2158800"/>
          </a:xfrm>
          <a:prstGeom prst="rect">
            <a:avLst/>
          </a:prstGeom>
        </p:spPr>
        <p:txBody>
          <a:bodyPr wrap="square" lIns="91425" tIns="91425" rIns="91425" bIns="91425" anchor="t" anchorCtr="0">
            <a:noAutofit/>
          </a:bodyPr>
          <a:lstStyle/>
          <a:p>
            <a:pPr marL="457200" lvl="0" indent="-381000" rtl="0">
              <a:spcBef>
                <a:spcPts val="0"/>
              </a:spcBef>
              <a:buClr>
                <a:schemeClr val="tx1"/>
              </a:buClr>
              <a:buSzPct val="100000"/>
              <a:buAutoNum type="arabicPeriod"/>
            </a:pPr>
            <a:r>
              <a:rPr lang="en" sz="2400" dirty="0">
                <a:solidFill>
                  <a:schemeClr val="tx1"/>
                </a:solidFill>
              </a:rPr>
              <a:t>Oligonucleotide </a:t>
            </a:r>
            <a:r>
              <a:rPr lang="en" sz="2400" dirty="0" smtClean="0">
                <a:solidFill>
                  <a:schemeClr val="tx1"/>
                </a:solidFill>
              </a:rPr>
              <a:t>synthesis</a:t>
            </a:r>
            <a:endParaRPr lang="en" sz="2400" dirty="0">
              <a:solidFill>
                <a:schemeClr val="tx1"/>
              </a:solidFill>
            </a:endParaRPr>
          </a:p>
          <a:p>
            <a:pPr marL="457200" lvl="0" indent="-381000" rtl="0">
              <a:spcBef>
                <a:spcPts val="0"/>
              </a:spcBef>
              <a:spcAft>
                <a:spcPts val="1000"/>
              </a:spcAft>
              <a:buClr>
                <a:schemeClr val="tx1"/>
              </a:buClr>
              <a:buSzPct val="100000"/>
              <a:buAutoNum type="arabicPeriod"/>
            </a:pPr>
            <a:r>
              <a:rPr lang="en" sz="2400" dirty="0">
                <a:solidFill>
                  <a:schemeClr val="tx1"/>
                </a:solidFill>
              </a:rPr>
              <a:t>Cloning of oligonucleotide into a </a:t>
            </a:r>
            <a:r>
              <a:rPr lang="en" sz="2400" dirty="0" smtClean="0">
                <a:solidFill>
                  <a:schemeClr val="tx1"/>
                </a:solidFill>
              </a:rPr>
              <a:t>plasmid</a:t>
            </a:r>
            <a:endParaRPr lang="en" sz="2400" dirty="0">
              <a:solidFill>
                <a:schemeClr val="tx1"/>
              </a:solidFill>
            </a:endParaRPr>
          </a:p>
          <a:p>
            <a:pPr lvl="0" rtl="0">
              <a:spcBef>
                <a:spcPts val="0"/>
              </a:spcBef>
              <a:spcAft>
                <a:spcPts val="1000"/>
              </a:spcAft>
              <a:buClr>
                <a:schemeClr val="tx1"/>
              </a:buClr>
              <a:buNone/>
            </a:pPr>
            <a:r>
              <a:rPr lang="en" sz="2400" dirty="0">
                <a:solidFill>
                  <a:schemeClr val="tx1"/>
                </a:solidFill>
              </a:rPr>
              <a:t>The plasmid must contain sequences homologous to the yeast genome (where we want the message inserted).</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13</a:t>
            </a:fld>
            <a:endParaRPr lang="en"/>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V="1">
            <a:off x="5715000" y="3912506"/>
            <a:ext cx="2299716" cy="321518"/>
          </a:xfrm>
          <a:prstGeom prst="rect">
            <a:avLst/>
          </a:prstGeom>
        </p:spPr>
      </p:pic>
      <p:pic>
        <p:nvPicPr>
          <p:cNvPr id="5" name="Picture 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279228" y="3067701"/>
            <a:ext cx="1852032" cy="1847271"/>
          </a:xfrm>
          <a:prstGeom prst="rect">
            <a:avLst/>
          </a:prstGeom>
        </p:spPr>
      </p:pic>
      <p:sp>
        <p:nvSpPr>
          <p:cNvPr id="6" name="TextBox 5"/>
          <p:cNvSpPr txBox="1"/>
          <p:nvPr/>
        </p:nvSpPr>
        <p:spPr>
          <a:xfrm>
            <a:off x="1531992" y="4886087"/>
            <a:ext cx="1810512" cy="307777"/>
          </a:xfrm>
          <a:prstGeom prst="rect">
            <a:avLst/>
          </a:prstGeom>
          <a:noFill/>
        </p:spPr>
        <p:txBody>
          <a:bodyPr wrap="square" rtlCol="0">
            <a:spAutoFit/>
          </a:bodyPr>
          <a:lstStyle/>
          <a:p>
            <a:r>
              <a:rPr lang="en-US" dirty="0" smtClean="0"/>
              <a:t>Yeast Genome</a:t>
            </a:r>
            <a:endParaRPr lang="en-US" dirty="0"/>
          </a:p>
        </p:txBody>
      </p:sp>
      <p:sp>
        <p:nvSpPr>
          <p:cNvPr id="12" name="TextBox 11"/>
          <p:cNvSpPr txBox="1"/>
          <p:nvPr/>
        </p:nvSpPr>
        <p:spPr>
          <a:xfrm>
            <a:off x="6204204" y="4234024"/>
            <a:ext cx="1810512" cy="307777"/>
          </a:xfrm>
          <a:prstGeom prst="rect">
            <a:avLst/>
          </a:prstGeom>
          <a:noFill/>
        </p:spPr>
        <p:txBody>
          <a:bodyPr wrap="square" rtlCol="0">
            <a:spAutoFit/>
          </a:bodyPr>
          <a:lstStyle/>
          <a:p>
            <a:r>
              <a:rPr lang="en-US" dirty="0" smtClean="0"/>
              <a:t>Yeast Genome</a:t>
            </a:r>
            <a:endParaRPr lang="en-US" dirty="0"/>
          </a:p>
        </p:txBody>
      </p:sp>
      <p:sp>
        <p:nvSpPr>
          <p:cNvPr id="13" name="TextBox 12"/>
          <p:cNvSpPr txBox="1"/>
          <p:nvPr/>
        </p:nvSpPr>
        <p:spPr>
          <a:xfrm>
            <a:off x="1794526" y="3401839"/>
            <a:ext cx="821436" cy="307777"/>
          </a:xfrm>
          <a:prstGeom prst="rect">
            <a:avLst/>
          </a:prstGeom>
          <a:noFill/>
        </p:spPr>
        <p:txBody>
          <a:bodyPr wrap="square" rtlCol="0">
            <a:spAutoFit/>
          </a:bodyPr>
          <a:lstStyle/>
          <a:p>
            <a:r>
              <a:rPr lang="en-US" dirty="0" smtClean="0"/>
              <a:t>Plasmid</a:t>
            </a:r>
            <a:endParaRPr lang="en-US" dirty="0"/>
          </a:p>
        </p:txBody>
      </p:sp>
      <p:sp>
        <p:nvSpPr>
          <p:cNvPr id="14" name="TextBox 13"/>
          <p:cNvSpPr txBox="1"/>
          <p:nvPr/>
        </p:nvSpPr>
        <p:spPr>
          <a:xfrm>
            <a:off x="-72714" y="3439577"/>
            <a:ext cx="1463040" cy="954107"/>
          </a:xfrm>
          <a:prstGeom prst="rect">
            <a:avLst/>
          </a:prstGeom>
          <a:noFill/>
        </p:spPr>
        <p:txBody>
          <a:bodyPr wrap="square" rtlCol="0">
            <a:spAutoFit/>
          </a:bodyPr>
          <a:lstStyle/>
          <a:p>
            <a:pPr algn="ctr"/>
            <a:r>
              <a:rPr lang="en-US" dirty="0" smtClean="0"/>
              <a:t>Oligonucleotide containing sequence (500bp)</a:t>
            </a:r>
            <a:endParaRPr lang="en-US" dirty="0"/>
          </a:p>
        </p:txBody>
      </p:sp>
      <p:cxnSp>
        <p:nvCxnSpPr>
          <p:cNvPr id="8" name="Straight Connector 7"/>
          <p:cNvCxnSpPr/>
          <p:nvPr/>
        </p:nvCxnSpPr>
        <p:spPr>
          <a:xfrm>
            <a:off x="1143000" y="3953206"/>
            <a:ext cx="1062244" cy="4347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69972" y="4669234"/>
            <a:ext cx="525408" cy="307777"/>
          </a:xfrm>
          <a:prstGeom prst="rect">
            <a:avLst/>
          </a:prstGeom>
          <a:noFill/>
        </p:spPr>
        <p:txBody>
          <a:bodyPr wrap="square" rtlCol="0">
            <a:spAutoFit/>
          </a:bodyPr>
          <a:lstStyle/>
          <a:p>
            <a:r>
              <a:rPr lang="en-US" dirty="0" smtClean="0"/>
              <a:t>2kb</a:t>
            </a:r>
            <a:endParaRPr lang="en-US" dirty="0"/>
          </a:p>
        </p:txBody>
      </p:sp>
      <p:sp>
        <p:nvSpPr>
          <p:cNvPr id="18" name="TextBox 17"/>
          <p:cNvSpPr txBox="1"/>
          <p:nvPr/>
        </p:nvSpPr>
        <p:spPr>
          <a:xfrm>
            <a:off x="6556060" y="3604728"/>
            <a:ext cx="676844" cy="307777"/>
          </a:xfrm>
          <a:prstGeom prst="rect">
            <a:avLst/>
          </a:prstGeom>
          <a:noFill/>
        </p:spPr>
        <p:txBody>
          <a:bodyPr wrap="square" rtlCol="0">
            <a:spAutoFit/>
          </a:bodyPr>
          <a:lstStyle/>
          <a:p>
            <a:r>
              <a:rPr lang="en-US" dirty="0" smtClean="0"/>
              <a:t>500bp</a:t>
            </a:r>
            <a:endParaRPr lang="en-US" dirty="0"/>
          </a:p>
        </p:txBody>
      </p:sp>
      <p:sp>
        <p:nvSpPr>
          <p:cNvPr id="19" name="TextBox 18"/>
          <p:cNvSpPr txBox="1"/>
          <p:nvPr/>
        </p:nvSpPr>
        <p:spPr>
          <a:xfrm>
            <a:off x="3530378" y="4284316"/>
            <a:ext cx="1810512" cy="523220"/>
          </a:xfrm>
          <a:prstGeom prst="rect">
            <a:avLst/>
          </a:prstGeom>
          <a:noFill/>
        </p:spPr>
        <p:txBody>
          <a:bodyPr wrap="square" rtlCol="0">
            <a:spAutoFit/>
          </a:bodyPr>
          <a:lstStyle/>
          <a:p>
            <a:pPr algn="ctr"/>
            <a:r>
              <a:rPr lang="en-US" dirty="0" smtClean="0"/>
              <a:t>Homologous Recombination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6" name="Shape 137"/>
          <p:cNvSpPr txBox="1">
            <a:spLocks noGrp="1"/>
          </p:cNvSpPr>
          <p:nvPr>
            <p:ph type="title"/>
          </p:nvPr>
        </p:nvSpPr>
        <p:spPr>
          <a:xfrm>
            <a:off x="311700" y="168563"/>
            <a:ext cx="8520600" cy="572700"/>
          </a:xfrm>
          <a:prstGeom prst="rect">
            <a:avLst/>
          </a:prstGeom>
        </p:spPr>
        <p:txBody>
          <a:bodyPr wrap="square" lIns="91425" tIns="91425" rIns="91425" bIns="91425" anchor="t" anchorCtr="0">
            <a:noAutofit/>
          </a:bodyPr>
          <a:lstStyle/>
          <a:p>
            <a:pPr lvl="0" rtl="0">
              <a:spcBef>
                <a:spcPts val="0"/>
              </a:spcBef>
              <a:buNone/>
            </a:pPr>
            <a:r>
              <a:rPr lang="en" sz="3600" dirty="0"/>
              <a:t>Insertion of </a:t>
            </a:r>
            <a:r>
              <a:rPr lang="en" sz="3600" dirty="0" smtClean="0"/>
              <a:t>Coded Message </a:t>
            </a:r>
            <a:r>
              <a:rPr lang="en" sz="3600" dirty="0"/>
              <a:t>into HiRise</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14</a:t>
            </a:fld>
            <a:endParaRPr lang="en"/>
          </a:p>
        </p:txBody>
      </p:sp>
      <p:sp>
        <p:nvSpPr>
          <p:cNvPr id="7" name="Shape 138"/>
          <p:cNvSpPr txBox="1">
            <a:spLocks/>
          </p:cNvSpPr>
          <p:nvPr/>
        </p:nvSpPr>
        <p:spPr>
          <a:xfrm>
            <a:off x="311700" y="829551"/>
            <a:ext cx="8520600" cy="1694193"/>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ct val="100000"/>
              <a:buChar char="●"/>
              <a:defRPr sz="1800" b="0" i="0" u="none" strike="noStrike" cap="none">
                <a:solidFill>
                  <a:schemeClr val="dk2"/>
                </a:solidFill>
                <a:latin typeface="Arial"/>
                <a:ea typeface="Arial"/>
                <a:cs typeface="Arial"/>
                <a:sym typeface="Arial"/>
              </a:defRPr>
            </a:lvl1pPr>
            <a:lvl2pPr marR="0" lvl="1"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2pPr>
            <a:lvl3pPr marR="0" lvl="2"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3pPr>
            <a:lvl4pPr marR="0" lvl="3"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4pPr>
            <a:lvl5pPr marR="0" lvl="4"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5pPr>
            <a:lvl6pPr marR="0" lvl="5"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6pPr>
            <a:lvl7pPr marR="0" lvl="6"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7pPr>
            <a:lvl8pPr marR="0" lvl="7"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8pPr>
            <a:lvl9pPr marR="0" lvl="8"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9pPr>
          </a:lstStyle>
          <a:p>
            <a:pPr marL="457200" indent="-381000">
              <a:buClr>
                <a:schemeClr val="tx1"/>
              </a:buClr>
              <a:buFontTx/>
              <a:buAutoNum type="arabicPeriod"/>
            </a:pPr>
            <a:r>
              <a:rPr lang="en" sz="2400" dirty="0" smtClean="0">
                <a:solidFill>
                  <a:schemeClr val="tx1"/>
                </a:solidFill>
              </a:rPr>
              <a:t>Oligonucleotide synthesis</a:t>
            </a:r>
          </a:p>
          <a:p>
            <a:pPr marL="457200" indent="-381000">
              <a:spcAft>
                <a:spcPts val="1000"/>
              </a:spcAft>
              <a:buClr>
                <a:schemeClr val="tx1"/>
              </a:buClr>
              <a:buFontTx/>
              <a:buAutoNum type="arabicPeriod"/>
            </a:pPr>
            <a:r>
              <a:rPr lang="en" sz="2400" dirty="0" smtClean="0">
                <a:solidFill>
                  <a:schemeClr val="tx1"/>
                </a:solidFill>
              </a:rPr>
              <a:t>Cloning of oligonucleotide into a plasmid</a:t>
            </a:r>
            <a:endParaRPr lang="en-US" sz="2400" dirty="0" smtClean="0">
              <a:solidFill>
                <a:schemeClr val="tx1"/>
              </a:solidFill>
            </a:endParaRPr>
          </a:p>
          <a:p>
            <a:pPr marL="457200" lvl="0" indent="-381000">
              <a:spcAft>
                <a:spcPts val="1000"/>
              </a:spcAft>
              <a:buClr>
                <a:schemeClr val="tx1"/>
              </a:buClr>
              <a:buFontTx/>
              <a:buAutoNum type="arabicPeriod"/>
            </a:pPr>
            <a:r>
              <a:rPr lang="en" sz="2400" dirty="0">
                <a:solidFill>
                  <a:schemeClr val="tx1"/>
                </a:solidFill>
              </a:rPr>
              <a:t>Transformation of the ligated plasmid into </a:t>
            </a:r>
            <a:r>
              <a:rPr lang="en" sz="2400" dirty="0" smtClean="0">
                <a:solidFill>
                  <a:schemeClr val="tx1"/>
                </a:solidFill>
              </a:rPr>
              <a:t>bacteria</a:t>
            </a:r>
            <a:endParaRPr lang="en" sz="24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5" name="Shape 145"/>
          <p:cNvSpPr txBox="1">
            <a:spLocks noGrp="1"/>
          </p:cNvSpPr>
          <p:nvPr>
            <p:ph type="body" idx="1"/>
          </p:nvPr>
        </p:nvSpPr>
        <p:spPr>
          <a:xfrm>
            <a:off x="236006" y="478856"/>
            <a:ext cx="8520600" cy="1989300"/>
          </a:xfrm>
          <a:prstGeom prst="rect">
            <a:avLst/>
          </a:prstGeom>
        </p:spPr>
        <p:txBody>
          <a:bodyPr wrap="square" lIns="91425" tIns="91425" rIns="91425" bIns="91425" anchor="t" anchorCtr="0">
            <a:noAutofit/>
          </a:bodyPr>
          <a:lstStyle/>
          <a:p>
            <a:pPr lvl="0" rtl="0">
              <a:spcBef>
                <a:spcPts val="0"/>
              </a:spcBef>
              <a:buNone/>
            </a:pPr>
            <a:r>
              <a:rPr lang="en" sz="2400" b="1" dirty="0" smtClean="0">
                <a:solidFill>
                  <a:srgbClr val="000000"/>
                </a:solidFill>
              </a:rPr>
              <a:t>CQ4</a:t>
            </a:r>
            <a:r>
              <a:rPr lang="en" sz="2400" b="1" dirty="0">
                <a:solidFill>
                  <a:srgbClr val="000000"/>
                </a:solidFill>
              </a:rPr>
              <a:t>:</a:t>
            </a:r>
            <a:r>
              <a:rPr lang="en" sz="2400" dirty="0">
                <a:solidFill>
                  <a:srgbClr val="000000"/>
                </a:solidFill>
              </a:rPr>
              <a:t> Why do we need to transform the plasmid into bacteria?</a:t>
            </a:r>
          </a:p>
          <a:p>
            <a:pPr marL="457200" lvl="0" indent="-381000" rtl="0">
              <a:spcBef>
                <a:spcPts val="0"/>
              </a:spcBef>
              <a:spcAft>
                <a:spcPts val="0"/>
              </a:spcAft>
              <a:buClr>
                <a:schemeClr val="tx1"/>
              </a:buClr>
              <a:buSzPct val="100000"/>
              <a:buAutoNum type="alphaUcPeriod"/>
            </a:pPr>
            <a:r>
              <a:rPr lang="en" sz="2400" dirty="0">
                <a:solidFill>
                  <a:schemeClr val="tx1"/>
                </a:solidFill>
              </a:rPr>
              <a:t>Because the bread making strain is a bacterium.</a:t>
            </a:r>
          </a:p>
          <a:p>
            <a:pPr marL="457200" lvl="0" indent="-381000" rtl="0">
              <a:spcBef>
                <a:spcPts val="0"/>
              </a:spcBef>
              <a:spcAft>
                <a:spcPts val="0"/>
              </a:spcAft>
              <a:buClr>
                <a:schemeClr val="tx1"/>
              </a:buClr>
              <a:buSzPct val="100000"/>
              <a:buAutoNum type="alphaUcPeriod"/>
            </a:pPr>
            <a:r>
              <a:rPr lang="en" sz="2400" dirty="0">
                <a:solidFill>
                  <a:schemeClr val="tx1"/>
                </a:solidFill>
              </a:rPr>
              <a:t>To complete the ligation </a:t>
            </a:r>
            <a:r>
              <a:rPr lang="en" sz="2400" dirty="0" smtClean="0">
                <a:solidFill>
                  <a:schemeClr val="tx1"/>
                </a:solidFill>
              </a:rPr>
              <a:t>process.</a:t>
            </a:r>
            <a:endParaRPr lang="en" sz="2400" dirty="0">
              <a:solidFill>
                <a:schemeClr val="tx1"/>
              </a:solidFill>
            </a:endParaRPr>
          </a:p>
          <a:p>
            <a:pPr marL="457200" lvl="0" indent="-381000" rtl="0">
              <a:spcBef>
                <a:spcPts val="0"/>
              </a:spcBef>
              <a:spcAft>
                <a:spcPts val="0"/>
              </a:spcAft>
              <a:buClr>
                <a:schemeClr val="tx1"/>
              </a:buClr>
              <a:buSzPct val="100000"/>
              <a:buAutoNum type="alphaUcPeriod"/>
            </a:pPr>
            <a:r>
              <a:rPr lang="en" sz="2400" dirty="0">
                <a:solidFill>
                  <a:schemeClr val="tx1"/>
                </a:solidFill>
              </a:rPr>
              <a:t>To produce more of our plasmid.</a:t>
            </a:r>
          </a:p>
          <a:p>
            <a:pPr lvl="0" rtl="0">
              <a:spcBef>
                <a:spcPts val="0"/>
              </a:spcBef>
              <a:buNone/>
            </a:pPr>
            <a:endParaRPr sz="2400" dirty="0"/>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15</a:t>
            </a:fld>
            <a:endParaRPr lang="en"/>
          </a:p>
        </p:txBody>
      </p:sp>
      <p:pic>
        <p:nvPicPr>
          <p:cNvPr id="9" name="Shape 86" descr="choser.png"/>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471079" y="715459"/>
            <a:ext cx="370846" cy="758047"/>
          </a:xfrm>
          <a:prstGeom prst="rect">
            <a:avLst/>
          </a:prstGeom>
          <a:noFill/>
          <a:ln>
            <a:noFill/>
          </a:ln>
        </p:spPr>
      </p:pic>
    </p:spTree>
    <p:extLst>
      <p:ext uri="{BB962C8B-B14F-4D97-AF65-F5344CB8AC3E}">
        <p14:creationId xmlns:p14="http://schemas.microsoft.com/office/powerpoint/2010/main" val="43268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153025" y="147450"/>
            <a:ext cx="8386950" cy="572700"/>
          </a:xfrm>
          <a:prstGeom prst="rect">
            <a:avLst/>
          </a:prstGeom>
        </p:spPr>
        <p:txBody>
          <a:bodyPr wrap="square" lIns="91425" tIns="91425" rIns="91425" bIns="91425" anchor="t" anchorCtr="0">
            <a:noAutofit/>
          </a:bodyPr>
          <a:lstStyle/>
          <a:p>
            <a:pPr lvl="0">
              <a:spcBef>
                <a:spcPts val="0"/>
              </a:spcBef>
              <a:buNone/>
            </a:pPr>
            <a:r>
              <a:rPr lang="en" sz="2000" b="1" dirty="0" smtClean="0"/>
              <a:t>CQ5</a:t>
            </a:r>
            <a:r>
              <a:rPr lang="en" sz="2000" b="1" dirty="0"/>
              <a:t>:</a:t>
            </a:r>
            <a:r>
              <a:rPr lang="en" sz="2000" dirty="0"/>
              <a:t> The oligonucleotide and plasmid (containing an ampicillin resistance gene) are digested by the same RE and added together with DNA ligase. This mix is transformed into ampicillin-sensitive bacteria and plated on LB with ampicillin media. As a control, bacteria without the transformation mix are also plated on the same media. The colony growth on each plate is seen below.  Based on these results, which of the following is the </a:t>
            </a:r>
            <a:r>
              <a:rPr lang="en" sz="2000" b="1" dirty="0"/>
              <a:t>best</a:t>
            </a:r>
            <a:r>
              <a:rPr lang="en" sz="2000" dirty="0"/>
              <a:t> conclusion?</a:t>
            </a:r>
          </a:p>
        </p:txBody>
      </p:sp>
      <p:sp>
        <p:nvSpPr>
          <p:cNvPr id="151" name="Shape 151"/>
          <p:cNvSpPr txBox="1">
            <a:spLocks noGrp="1"/>
          </p:cNvSpPr>
          <p:nvPr>
            <p:ph type="body" idx="1"/>
          </p:nvPr>
        </p:nvSpPr>
        <p:spPr>
          <a:xfrm>
            <a:off x="311700" y="2431800"/>
            <a:ext cx="4465200" cy="2439600"/>
          </a:xfrm>
          <a:prstGeom prst="rect">
            <a:avLst/>
          </a:prstGeom>
        </p:spPr>
        <p:txBody>
          <a:bodyPr wrap="square" lIns="91425" tIns="91425" rIns="91425" bIns="91425" anchor="t" anchorCtr="0">
            <a:noAutofit/>
          </a:bodyPr>
          <a:lstStyle/>
          <a:p>
            <a:pPr marL="457200" lvl="0" indent="-323850" rtl="0">
              <a:spcBef>
                <a:spcPts val="0"/>
              </a:spcBef>
              <a:spcAft>
                <a:spcPts val="0"/>
              </a:spcAft>
              <a:buClr>
                <a:schemeClr val="tx1"/>
              </a:buClr>
              <a:buSzPct val="100000"/>
              <a:buAutoNum type="alphaUcPeriod"/>
            </a:pPr>
            <a:r>
              <a:rPr lang="en" sz="1500" dirty="0">
                <a:solidFill>
                  <a:schemeClr val="tx1"/>
                </a:solidFill>
              </a:rPr>
              <a:t>Plasmid acquisition is essential for bacterial survival </a:t>
            </a:r>
            <a:r>
              <a:rPr lang="en-US" sz="1500" dirty="0" smtClean="0">
                <a:solidFill>
                  <a:schemeClr val="tx1"/>
                </a:solidFill>
              </a:rPr>
              <a:t>o</a:t>
            </a:r>
            <a:r>
              <a:rPr lang="en" sz="1500" dirty="0" smtClean="0">
                <a:solidFill>
                  <a:schemeClr val="tx1"/>
                </a:solidFill>
              </a:rPr>
              <a:t>n </a:t>
            </a:r>
            <a:r>
              <a:rPr lang="en" sz="1500" dirty="0">
                <a:solidFill>
                  <a:schemeClr val="tx1"/>
                </a:solidFill>
              </a:rPr>
              <a:t>ampicillin containing media.</a:t>
            </a:r>
          </a:p>
          <a:p>
            <a:pPr marL="457200" lvl="0" indent="-323850" rtl="0">
              <a:spcBef>
                <a:spcPts val="0"/>
              </a:spcBef>
              <a:spcAft>
                <a:spcPts val="0"/>
              </a:spcAft>
              <a:buClr>
                <a:schemeClr val="tx1"/>
              </a:buClr>
              <a:buSzPct val="100000"/>
              <a:buAutoNum type="alphaUcPeriod"/>
            </a:pPr>
            <a:r>
              <a:rPr lang="en" sz="1500" dirty="0">
                <a:solidFill>
                  <a:schemeClr val="tx1"/>
                </a:solidFill>
              </a:rPr>
              <a:t>All colonies from the “ligation mix” transformation likely have your cloned oligonucleotide.</a:t>
            </a:r>
          </a:p>
          <a:p>
            <a:pPr marL="457200" lvl="0" indent="-323850" rtl="0">
              <a:spcBef>
                <a:spcPts val="0"/>
              </a:spcBef>
              <a:spcAft>
                <a:spcPts val="0"/>
              </a:spcAft>
              <a:buClr>
                <a:schemeClr val="tx1"/>
              </a:buClr>
              <a:buSzPct val="100000"/>
              <a:buAutoNum type="alphaUcPeriod"/>
            </a:pPr>
            <a:r>
              <a:rPr lang="en" sz="1500" dirty="0">
                <a:solidFill>
                  <a:schemeClr val="tx1"/>
                </a:solidFill>
              </a:rPr>
              <a:t>Spontaneous resistance to ampicillin can occur.</a:t>
            </a:r>
          </a:p>
          <a:p>
            <a:pPr marL="457200" lvl="0" indent="-323850">
              <a:spcBef>
                <a:spcPts val="0"/>
              </a:spcBef>
              <a:spcAft>
                <a:spcPts val="0"/>
              </a:spcAft>
              <a:buClr>
                <a:schemeClr val="tx1"/>
              </a:buClr>
              <a:buSzPct val="100000"/>
              <a:buAutoNum type="alphaUcPeriod"/>
            </a:pPr>
            <a:r>
              <a:rPr lang="en" sz="1500" dirty="0">
                <a:solidFill>
                  <a:schemeClr val="tx1"/>
                </a:solidFill>
              </a:rPr>
              <a:t>It is possible for the bacteria to acquire the oligonucleotide but not the plasmid.</a:t>
            </a:r>
          </a:p>
          <a:p>
            <a:pPr lvl="0">
              <a:spcBef>
                <a:spcPts val="0"/>
              </a:spcBef>
              <a:spcAft>
                <a:spcPts val="0"/>
              </a:spcAft>
              <a:buClr>
                <a:schemeClr val="tx1"/>
              </a:buClr>
              <a:buNone/>
            </a:pPr>
            <a:endParaRPr sz="1500" dirty="0">
              <a:solidFill>
                <a:schemeClr val="tx1"/>
              </a:solidFill>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16</a:t>
            </a:fld>
            <a:endParaRPr lang="en"/>
          </a:p>
        </p:txBody>
      </p:sp>
      <p:grpSp>
        <p:nvGrpSpPr>
          <p:cNvPr id="152" name="Shape 152"/>
          <p:cNvGrpSpPr/>
          <p:nvPr/>
        </p:nvGrpSpPr>
        <p:grpSpPr>
          <a:xfrm>
            <a:off x="4710361" y="2542381"/>
            <a:ext cx="4176436" cy="2056475"/>
            <a:chOff x="4928739" y="2551525"/>
            <a:chExt cx="4176436" cy="2056475"/>
          </a:xfrm>
        </p:grpSpPr>
        <p:sp>
          <p:nvSpPr>
            <p:cNvPr id="153" name="Shape 153"/>
            <p:cNvSpPr/>
            <p:nvPr/>
          </p:nvSpPr>
          <p:spPr>
            <a:xfrm>
              <a:off x="5864575" y="3213600"/>
              <a:ext cx="1564200" cy="1394400"/>
            </a:xfrm>
            <a:prstGeom prst="ellipse">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sp>
          <p:nvSpPr>
            <p:cNvPr id="154" name="Shape 154"/>
            <p:cNvSpPr/>
            <p:nvPr/>
          </p:nvSpPr>
          <p:spPr>
            <a:xfrm>
              <a:off x="7540975" y="3213600"/>
              <a:ext cx="1564200" cy="1394400"/>
            </a:xfrm>
            <a:prstGeom prst="ellipse">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sp>
          <p:nvSpPr>
            <p:cNvPr id="155" name="Shape 155"/>
            <p:cNvSpPr txBox="1"/>
            <p:nvPr/>
          </p:nvSpPr>
          <p:spPr>
            <a:xfrm>
              <a:off x="4928739" y="2551525"/>
              <a:ext cx="1470900" cy="459000"/>
            </a:xfrm>
            <a:prstGeom prst="rect">
              <a:avLst/>
            </a:prstGeom>
            <a:noFill/>
            <a:ln>
              <a:noFill/>
            </a:ln>
          </p:spPr>
          <p:txBody>
            <a:bodyPr wrap="square" lIns="91425" tIns="91425" rIns="91425" bIns="91425" anchor="t" anchorCtr="0">
              <a:noAutofit/>
            </a:bodyPr>
            <a:lstStyle/>
            <a:p>
              <a:pPr lvl="0">
                <a:spcBef>
                  <a:spcPts val="0"/>
                </a:spcBef>
                <a:buNone/>
              </a:pPr>
              <a:r>
                <a:rPr lang="en" b="1" dirty="0"/>
                <a:t>Bacteria transformed with:</a:t>
              </a:r>
            </a:p>
          </p:txBody>
        </p:sp>
        <p:sp>
          <p:nvSpPr>
            <p:cNvPr id="156" name="Shape 156"/>
            <p:cNvSpPr txBox="1"/>
            <p:nvPr/>
          </p:nvSpPr>
          <p:spPr>
            <a:xfrm>
              <a:off x="6171675" y="2601500"/>
              <a:ext cx="1258200" cy="459000"/>
            </a:xfrm>
            <a:prstGeom prst="rect">
              <a:avLst/>
            </a:prstGeom>
            <a:noFill/>
            <a:ln>
              <a:noFill/>
            </a:ln>
          </p:spPr>
          <p:txBody>
            <a:bodyPr wrap="square" lIns="91425" tIns="91425" rIns="91425" bIns="91425" anchor="t" anchorCtr="0">
              <a:noAutofit/>
            </a:bodyPr>
            <a:lstStyle/>
            <a:p>
              <a:pPr lvl="0">
                <a:spcBef>
                  <a:spcPts val="0"/>
                </a:spcBef>
                <a:buNone/>
              </a:pPr>
              <a:r>
                <a:rPr lang="en" dirty="0"/>
                <a:t>No DNA (control)</a:t>
              </a:r>
            </a:p>
          </p:txBody>
        </p:sp>
        <p:sp>
          <p:nvSpPr>
            <p:cNvPr id="157" name="Shape 157"/>
            <p:cNvSpPr txBox="1"/>
            <p:nvPr/>
          </p:nvSpPr>
          <p:spPr>
            <a:xfrm>
              <a:off x="7804000" y="2567500"/>
              <a:ext cx="1020300" cy="459000"/>
            </a:xfrm>
            <a:prstGeom prst="rect">
              <a:avLst/>
            </a:prstGeom>
            <a:noFill/>
            <a:ln>
              <a:noFill/>
            </a:ln>
          </p:spPr>
          <p:txBody>
            <a:bodyPr wrap="square" lIns="91425" tIns="91425" rIns="91425" bIns="91425" anchor="t" anchorCtr="0">
              <a:noAutofit/>
            </a:bodyPr>
            <a:lstStyle/>
            <a:p>
              <a:pPr lvl="0" algn="ctr" rtl="0">
                <a:spcBef>
                  <a:spcPts val="0"/>
                </a:spcBef>
                <a:buNone/>
              </a:pPr>
              <a:r>
                <a:rPr lang="en"/>
                <a:t>Ligation Mix</a:t>
              </a:r>
            </a:p>
          </p:txBody>
        </p:sp>
        <p:sp>
          <p:nvSpPr>
            <p:cNvPr id="158" name="Shape 158"/>
            <p:cNvSpPr/>
            <p:nvPr/>
          </p:nvSpPr>
          <p:spPr>
            <a:xfrm>
              <a:off x="6171675" y="3462000"/>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dirty="0"/>
            </a:p>
          </p:txBody>
        </p:sp>
        <p:sp>
          <p:nvSpPr>
            <p:cNvPr id="159" name="Shape 159"/>
            <p:cNvSpPr/>
            <p:nvPr/>
          </p:nvSpPr>
          <p:spPr>
            <a:xfrm>
              <a:off x="6384200" y="3792925"/>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sp>
          <p:nvSpPr>
            <p:cNvPr id="160" name="Shape 160"/>
            <p:cNvSpPr/>
            <p:nvPr/>
          </p:nvSpPr>
          <p:spPr>
            <a:xfrm>
              <a:off x="6728475" y="3462000"/>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sp>
          <p:nvSpPr>
            <p:cNvPr id="161" name="Shape 161"/>
            <p:cNvSpPr/>
            <p:nvPr/>
          </p:nvSpPr>
          <p:spPr>
            <a:xfrm>
              <a:off x="6476475" y="4123250"/>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sp>
          <p:nvSpPr>
            <p:cNvPr id="162" name="Shape 162"/>
            <p:cNvSpPr/>
            <p:nvPr/>
          </p:nvSpPr>
          <p:spPr>
            <a:xfrm>
              <a:off x="8463525" y="3681150"/>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sp>
          <p:nvSpPr>
            <p:cNvPr id="163" name="Shape 163"/>
            <p:cNvSpPr/>
            <p:nvPr/>
          </p:nvSpPr>
          <p:spPr>
            <a:xfrm>
              <a:off x="7860350" y="3577250"/>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sp>
          <p:nvSpPr>
            <p:cNvPr id="164" name="Shape 164"/>
            <p:cNvSpPr/>
            <p:nvPr/>
          </p:nvSpPr>
          <p:spPr>
            <a:xfrm>
              <a:off x="8004950" y="4123250"/>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sp>
          <p:nvSpPr>
            <p:cNvPr id="165" name="Shape 165"/>
            <p:cNvSpPr/>
            <p:nvPr/>
          </p:nvSpPr>
          <p:spPr>
            <a:xfrm>
              <a:off x="7757075" y="3945925"/>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sp>
          <p:nvSpPr>
            <p:cNvPr id="166" name="Shape 166"/>
            <p:cNvSpPr/>
            <p:nvPr/>
          </p:nvSpPr>
          <p:spPr>
            <a:xfrm>
              <a:off x="8250775" y="4195975"/>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sp>
          <p:nvSpPr>
            <p:cNvPr id="167" name="Shape 167"/>
            <p:cNvSpPr/>
            <p:nvPr/>
          </p:nvSpPr>
          <p:spPr>
            <a:xfrm>
              <a:off x="8149550" y="3387700"/>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sp>
          <p:nvSpPr>
            <p:cNvPr id="168" name="Shape 168"/>
            <p:cNvSpPr/>
            <p:nvPr/>
          </p:nvSpPr>
          <p:spPr>
            <a:xfrm>
              <a:off x="8679700" y="4098925"/>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sp>
          <p:nvSpPr>
            <p:cNvPr id="169" name="Shape 169"/>
            <p:cNvSpPr/>
            <p:nvPr/>
          </p:nvSpPr>
          <p:spPr>
            <a:xfrm>
              <a:off x="8679700" y="3486212"/>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sp>
          <p:nvSpPr>
            <p:cNvPr id="170" name="Shape 170"/>
            <p:cNvSpPr/>
            <p:nvPr/>
          </p:nvSpPr>
          <p:spPr>
            <a:xfrm>
              <a:off x="8106175" y="3834300"/>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sp>
          <p:nvSpPr>
            <p:cNvPr id="171" name="Shape 171"/>
            <p:cNvSpPr/>
            <p:nvPr/>
          </p:nvSpPr>
          <p:spPr>
            <a:xfrm>
              <a:off x="8463525" y="3333225"/>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sp>
          <p:nvSpPr>
            <p:cNvPr id="172" name="Shape 172"/>
            <p:cNvSpPr/>
            <p:nvPr/>
          </p:nvSpPr>
          <p:spPr>
            <a:xfrm>
              <a:off x="8395375" y="4394050"/>
              <a:ext cx="144600" cy="153000"/>
            </a:xfrm>
            <a:prstGeom prst="ellipse">
              <a:avLst/>
            </a:prstGeom>
            <a:solidFill>
              <a:srgbClr val="BF9000"/>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rtl="0">
                <a:spcBef>
                  <a:spcPts val="0"/>
                </a:spcBef>
                <a:buNone/>
              </a:pPr>
              <a:endParaRPr dirty="0"/>
            </a:p>
          </p:txBody>
        </p:sp>
      </p:grpSp>
      <p:pic>
        <p:nvPicPr>
          <p:cNvPr id="25" name="Shape 86" descr="choser.png"/>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701374" y="341126"/>
            <a:ext cx="370846" cy="758047"/>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pic>
        <p:nvPicPr>
          <p:cNvPr id="177" name="Shape 177"/>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3485074" y="3401568"/>
            <a:ext cx="2092766" cy="1741932"/>
          </a:xfrm>
          <a:prstGeom prst="rect">
            <a:avLst/>
          </a:prstGeom>
          <a:noFill/>
          <a:ln>
            <a:noFill/>
          </a:ln>
        </p:spPr>
      </p:pic>
      <p:sp>
        <p:nvSpPr>
          <p:cNvPr id="7" name="Shape 137"/>
          <p:cNvSpPr txBox="1">
            <a:spLocks noGrp="1"/>
          </p:cNvSpPr>
          <p:nvPr>
            <p:ph type="title"/>
          </p:nvPr>
        </p:nvSpPr>
        <p:spPr>
          <a:xfrm>
            <a:off x="311700" y="168563"/>
            <a:ext cx="8520600" cy="572700"/>
          </a:xfrm>
          <a:prstGeom prst="rect">
            <a:avLst/>
          </a:prstGeom>
        </p:spPr>
        <p:txBody>
          <a:bodyPr wrap="square" lIns="91425" tIns="91425" rIns="91425" bIns="91425" anchor="t" anchorCtr="0">
            <a:noAutofit/>
          </a:bodyPr>
          <a:lstStyle/>
          <a:p>
            <a:pPr lvl="0" rtl="0">
              <a:spcBef>
                <a:spcPts val="0"/>
              </a:spcBef>
              <a:buNone/>
            </a:pPr>
            <a:r>
              <a:rPr lang="en" sz="3600" dirty="0"/>
              <a:t>Insertion of </a:t>
            </a:r>
            <a:r>
              <a:rPr lang="en" sz="3600" dirty="0" smtClean="0"/>
              <a:t>Coded Message </a:t>
            </a:r>
            <a:r>
              <a:rPr lang="en" sz="3600" dirty="0"/>
              <a:t>into HiRise</a:t>
            </a:r>
          </a:p>
        </p:txBody>
      </p:sp>
      <p:sp>
        <p:nvSpPr>
          <p:cNvPr id="179" name="Shape 179"/>
          <p:cNvSpPr txBox="1">
            <a:spLocks noGrp="1"/>
          </p:cNvSpPr>
          <p:nvPr>
            <p:ph type="body" idx="1"/>
          </p:nvPr>
        </p:nvSpPr>
        <p:spPr>
          <a:xfrm>
            <a:off x="311700" y="954962"/>
            <a:ext cx="8520600" cy="3200100"/>
          </a:xfrm>
          <a:prstGeom prst="rect">
            <a:avLst/>
          </a:prstGeom>
        </p:spPr>
        <p:txBody>
          <a:bodyPr wrap="square" lIns="91425" tIns="91425" rIns="91425" bIns="91425" anchor="t" anchorCtr="0">
            <a:noAutofit/>
          </a:bodyPr>
          <a:lstStyle/>
          <a:p>
            <a:pPr marL="457200" lvl="0" indent="-381000" rtl="0">
              <a:spcBef>
                <a:spcPts val="0"/>
              </a:spcBef>
              <a:buClr>
                <a:schemeClr val="tx1"/>
              </a:buClr>
              <a:buSzPct val="100000"/>
              <a:buAutoNum type="arabicPeriod"/>
            </a:pPr>
            <a:r>
              <a:rPr lang="en" sz="2400">
                <a:solidFill>
                  <a:schemeClr val="tx1"/>
                </a:solidFill>
              </a:rPr>
              <a:t>Oligonucleotide synthesis</a:t>
            </a:r>
          </a:p>
          <a:p>
            <a:pPr marL="457200" lvl="0" indent="-381000" rtl="0">
              <a:spcBef>
                <a:spcPts val="0"/>
              </a:spcBef>
              <a:buClr>
                <a:schemeClr val="tx1"/>
              </a:buClr>
              <a:buSzPct val="100000"/>
              <a:buAutoNum type="arabicPeriod"/>
            </a:pPr>
            <a:r>
              <a:rPr lang="en" sz="2400" dirty="0">
                <a:solidFill>
                  <a:schemeClr val="tx1"/>
                </a:solidFill>
              </a:rPr>
              <a:t>Cloning of oligonucleotide into a plasmid</a:t>
            </a:r>
          </a:p>
          <a:p>
            <a:pPr marL="457200" lvl="0" indent="-381000" rtl="0">
              <a:spcBef>
                <a:spcPts val="0"/>
              </a:spcBef>
              <a:buClr>
                <a:schemeClr val="tx1"/>
              </a:buClr>
              <a:buSzPct val="100000"/>
              <a:buAutoNum type="arabicPeriod"/>
            </a:pPr>
            <a:r>
              <a:rPr lang="en" sz="2400" dirty="0">
                <a:solidFill>
                  <a:schemeClr val="tx1"/>
                </a:solidFill>
              </a:rPr>
              <a:t>Transformation of the ligated plasmid into bacteria</a:t>
            </a:r>
          </a:p>
          <a:p>
            <a:pPr marL="457200" lvl="0" indent="-381000" rtl="0">
              <a:spcBef>
                <a:spcPts val="0"/>
              </a:spcBef>
              <a:buClr>
                <a:schemeClr val="tx1"/>
              </a:buClr>
              <a:buSzPct val="100000"/>
              <a:buAutoNum type="arabicPeriod"/>
            </a:pPr>
            <a:r>
              <a:rPr lang="en" sz="2400" dirty="0">
                <a:solidFill>
                  <a:schemeClr val="tx1"/>
                </a:solidFill>
              </a:rPr>
              <a:t>Plasmid extraction from bacteria and transformation into </a:t>
            </a:r>
            <a:r>
              <a:rPr lang="en" sz="2400" dirty="0" err="1">
                <a:solidFill>
                  <a:schemeClr val="tx1"/>
                </a:solidFill>
              </a:rPr>
              <a:t>HiRise</a:t>
            </a:r>
            <a:endParaRPr lang="en" sz="2400" dirty="0">
              <a:solidFill>
                <a:schemeClr val="tx1"/>
              </a:solidFill>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17</a:t>
            </a:fld>
            <a:endParaRPr lang="en"/>
          </a:p>
        </p:txBody>
      </p:sp>
      <p:sp>
        <p:nvSpPr>
          <p:cNvPr id="180" name="Shape 180"/>
          <p:cNvSpPr txBox="1"/>
          <p:nvPr/>
        </p:nvSpPr>
        <p:spPr>
          <a:xfrm>
            <a:off x="4572000" y="4782000"/>
            <a:ext cx="1271400" cy="361500"/>
          </a:xfrm>
          <a:prstGeom prst="rect">
            <a:avLst/>
          </a:prstGeom>
          <a:noFill/>
          <a:ln>
            <a:noFill/>
          </a:ln>
        </p:spPr>
        <p:txBody>
          <a:bodyPr wrap="square" lIns="91425" tIns="91425" rIns="91425" bIns="91425" anchor="ctr" anchorCtr="0">
            <a:noAutofit/>
          </a:bodyPr>
          <a:lstStyle/>
          <a:p>
            <a:pPr lvl="0" algn="ctr" rtl="0">
              <a:spcBef>
                <a:spcPts val="0"/>
              </a:spcBef>
              <a:buNone/>
            </a:pPr>
            <a:r>
              <a:rPr lang="en" sz="1800" u="sng">
                <a:latin typeface="Droid Serif"/>
                <a:ea typeface="Droid Serif"/>
                <a:cs typeface="Droid Serif"/>
                <a:sym typeface="Droid Serif"/>
              </a:rPr>
              <a:t>HiRise</a:t>
            </a:r>
            <a:endParaRPr lang="en" sz="1800" u="sng" dirty="0">
              <a:latin typeface="Droid Serif"/>
              <a:ea typeface="Droid Serif"/>
              <a:cs typeface="Droid Serif"/>
              <a:sym typeface="Droid Serif"/>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5" name="Shape 137"/>
          <p:cNvSpPr txBox="1">
            <a:spLocks noGrp="1"/>
          </p:cNvSpPr>
          <p:nvPr>
            <p:ph type="title"/>
          </p:nvPr>
        </p:nvSpPr>
        <p:spPr>
          <a:xfrm>
            <a:off x="311700" y="168563"/>
            <a:ext cx="8520600" cy="572700"/>
          </a:xfrm>
          <a:prstGeom prst="rect">
            <a:avLst/>
          </a:prstGeom>
        </p:spPr>
        <p:txBody>
          <a:bodyPr wrap="square" lIns="91425" tIns="91425" rIns="91425" bIns="91425" anchor="t" anchorCtr="0">
            <a:noAutofit/>
          </a:bodyPr>
          <a:lstStyle/>
          <a:p>
            <a:pPr lvl="0" rtl="0">
              <a:spcBef>
                <a:spcPts val="0"/>
              </a:spcBef>
              <a:buNone/>
            </a:pPr>
            <a:r>
              <a:rPr lang="en" sz="3600" dirty="0"/>
              <a:t>Insertion of </a:t>
            </a:r>
            <a:r>
              <a:rPr lang="en" sz="3600" dirty="0" smtClean="0"/>
              <a:t>Coded Message </a:t>
            </a:r>
            <a:r>
              <a:rPr lang="en" sz="3600" dirty="0"/>
              <a:t>into HiRise</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18</a:t>
            </a:fld>
            <a:endParaRPr lang="en"/>
          </a:p>
        </p:txBody>
      </p:sp>
      <p:sp>
        <p:nvSpPr>
          <p:cNvPr id="6" name="Shape 179"/>
          <p:cNvSpPr txBox="1">
            <a:spLocks/>
          </p:cNvSpPr>
          <p:nvPr/>
        </p:nvSpPr>
        <p:spPr>
          <a:xfrm>
            <a:off x="311700" y="954962"/>
            <a:ext cx="8520600" cy="3653614"/>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ct val="100000"/>
              <a:buChar char="●"/>
              <a:defRPr sz="1800" b="0" i="0" u="none" strike="noStrike" cap="none">
                <a:solidFill>
                  <a:schemeClr val="dk2"/>
                </a:solidFill>
                <a:latin typeface="Arial"/>
                <a:ea typeface="Arial"/>
                <a:cs typeface="Arial"/>
                <a:sym typeface="Arial"/>
              </a:defRPr>
            </a:lvl1pPr>
            <a:lvl2pPr marR="0" lvl="1"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2pPr>
            <a:lvl3pPr marR="0" lvl="2"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3pPr>
            <a:lvl4pPr marR="0" lvl="3"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4pPr>
            <a:lvl5pPr marR="0" lvl="4"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5pPr>
            <a:lvl6pPr marR="0" lvl="5"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6pPr>
            <a:lvl7pPr marR="0" lvl="6"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7pPr>
            <a:lvl8pPr marR="0" lvl="7"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8pPr>
            <a:lvl9pPr marR="0" lvl="8"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9pPr>
          </a:lstStyle>
          <a:p>
            <a:pPr marL="457200" indent="-381000">
              <a:buClr>
                <a:schemeClr val="tx1"/>
              </a:buClr>
              <a:buFontTx/>
              <a:buAutoNum type="arabicPeriod"/>
            </a:pPr>
            <a:r>
              <a:rPr lang="en" sz="2400" dirty="0" smtClean="0">
                <a:solidFill>
                  <a:schemeClr val="tx1"/>
                </a:solidFill>
              </a:rPr>
              <a:t>Oligonucleotide synthesis</a:t>
            </a:r>
          </a:p>
          <a:p>
            <a:pPr marL="457200" indent="-381000">
              <a:buClr>
                <a:schemeClr val="tx1"/>
              </a:buClr>
              <a:buFontTx/>
              <a:buAutoNum type="arabicPeriod"/>
            </a:pPr>
            <a:r>
              <a:rPr lang="en" sz="2400" dirty="0" smtClean="0">
                <a:solidFill>
                  <a:schemeClr val="tx1"/>
                </a:solidFill>
              </a:rPr>
              <a:t>Cloning of oligonucleotide into a plasmid</a:t>
            </a:r>
          </a:p>
          <a:p>
            <a:pPr marL="457200" indent="-381000">
              <a:buClr>
                <a:schemeClr val="tx1"/>
              </a:buClr>
              <a:buFontTx/>
              <a:buAutoNum type="arabicPeriod"/>
            </a:pPr>
            <a:r>
              <a:rPr lang="en" sz="2400" dirty="0" smtClean="0">
                <a:solidFill>
                  <a:schemeClr val="tx1"/>
                </a:solidFill>
              </a:rPr>
              <a:t>Transformation of the ligated plasmid into bacteria</a:t>
            </a:r>
          </a:p>
          <a:p>
            <a:pPr marL="457200" indent="-381000">
              <a:buClr>
                <a:schemeClr val="tx1"/>
              </a:buClr>
              <a:buFontTx/>
              <a:buAutoNum type="arabicPeriod"/>
            </a:pPr>
            <a:r>
              <a:rPr lang="en" sz="2400" dirty="0" smtClean="0">
                <a:solidFill>
                  <a:schemeClr val="tx1"/>
                </a:solidFill>
              </a:rPr>
              <a:t>Plasmid extraction from bacteria and transformation into </a:t>
            </a:r>
            <a:r>
              <a:rPr lang="en" sz="2400" dirty="0" err="1" smtClean="0">
                <a:solidFill>
                  <a:schemeClr val="tx1"/>
                </a:solidFill>
              </a:rPr>
              <a:t>HiRise</a:t>
            </a:r>
            <a:endParaRPr lang="en-US" sz="2400" dirty="0" smtClean="0">
              <a:solidFill>
                <a:schemeClr val="tx1"/>
              </a:solidFill>
            </a:endParaRPr>
          </a:p>
          <a:p>
            <a:pPr marL="457200" lvl="0" indent="-381000">
              <a:buClr>
                <a:schemeClr val="tx1"/>
              </a:buClr>
              <a:buFontTx/>
              <a:buAutoNum type="arabicPeriod"/>
            </a:pPr>
            <a:r>
              <a:rPr lang="en" sz="2400" dirty="0">
                <a:solidFill>
                  <a:schemeClr val="tx1"/>
                </a:solidFill>
              </a:rPr>
              <a:t>Confirmation of correct integration of DNA </a:t>
            </a:r>
            <a:r>
              <a:rPr lang="en" sz="2400" dirty="0" smtClean="0">
                <a:solidFill>
                  <a:schemeClr val="tx1"/>
                </a:solidFill>
              </a:rPr>
              <a:t>sequence</a:t>
            </a:r>
            <a:r>
              <a:rPr lang="en-US" sz="2400" dirty="0" smtClean="0">
                <a:solidFill>
                  <a:schemeClr val="tx1"/>
                </a:solidFill>
              </a:rPr>
              <a:t> into the </a:t>
            </a:r>
            <a:r>
              <a:rPr lang="en-US" sz="2400" dirty="0" err="1" smtClean="0">
                <a:solidFill>
                  <a:schemeClr val="tx1"/>
                </a:solidFill>
              </a:rPr>
              <a:t>HiRise</a:t>
            </a:r>
            <a:r>
              <a:rPr lang="en-US" sz="2400" dirty="0" smtClean="0">
                <a:solidFill>
                  <a:schemeClr val="tx1"/>
                </a:solidFill>
              </a:rPr>
              <a:t> genome</a:t>
            </a:r>
            <a:endParaRPr lang="en" sz="24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Shape 197" descr="Wyse Bioengineering.png"/>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5684325" y="245409"/>
            <a:ext cx="3459675" cy="837240"/>
          </a:xfrm>
          <a:prstGeom prst="rect">
            <a:avLst/>
          </a:prstGeom>
          <a:noFill/>
          <a:ln>
            <a:noFill/>
          </a:ln>
        </p:spPr>
      </p:pic>
      <p:sp>
        <p:nvSpPr>
          <p:cNvPr id="198" name="Shape 198"/>
          <p:cNvSpPr txBox="1">
            <a:spLocks noGrp="1"/>
          </p:cNvSpPr>
          <p:nvPr>
            <p:ph type="title"/>
          </p:nvPr>
        </p:nvSpPr>
        <p:spPr>
          <a:xfrm>
            <a:off x="311700" y="445025"/>
            <a:ext cx="5740500" cy="4335600"/>
          </a:xfrm>
          <a:prstGeom prst="rect">
            <a:avLst/>
          </a:prstGeom>
        </p:spPr>
        <p:txBody>
          <a:bodyPr wrap="square" lIns="91425" tIns="91425" rIns="91425" bIns="91425" anchor="t" anchorCtr="0">
            <a:noAutofit/>
          </a:bodyPr>
          <a:lstStyle/>
          <a:p>
            <a:pPr lvl="0">
              <a:spcBef>
                <a:spcPts val="0"/>
              </a:spcBef>
              <a:buNone/>
            </a:pPr>
            <a:r>
              <a:rPr lang="en" sz="2200" dirty="0"/>
              <a:t>Six months later, </a:t>
            </a:r>
            <a:r>
              <a:rPr lang="en" sz="2200" i="1" dirty="0"/>
              <a:t>Wyse Bioengineering </a:t>
            </a:r>
            <a:r>
              <a:rPr lang="en" sz="2200" dirty="0"/>
              <a:t>claims they have independently isolated their own strain of baker’s yeast, which they call </a:t>
            </a:r>
            <a:r>
              <a:rPr lang="en" sz="2200" dirty="0" err="1"/>
              <a:t>Fluff</a:t>
            </a:r>
            <a:r>
              <a:rPr lang="en" sz="2200" dirty="0" err="1">
                <a:solidFill>
                  <a:srgbClr val="000000"/>
                </a:solidFill>
              </a:rPr>
              <a:t>Max</a:t>
            </a:r>
            <a:r>
              <a:rPr lang="en" sz="2200" dirty="0"/>
              <a:t>, that makes equally fluffy bread.</a:t>
            </a:r>
          </a:p>
          <a:p>
            <a:pPr lvl="0">
              <a:spcBef>
                <a:spcPts val="0"/>
              </a:spcBef>
              <a:buNone/>
            </a:pPr>
            <a:endParaRPr sz="2200" dirty="0"/>
          </a:p>
          <a:p>
            <a:pPr lvl="0">
              <a:spcBef>
                <a:spcPts val="0"/>
              </a:spcBef>
              <a:buNone/>
            </a:pPr>
            <a:r>
              <a:rPr lang="en" sz="2200" dirty="0"/>
              <a:t>You bring them to patent court </a:t>
            </a:r>
            <a:r>
              <a:rPr lang="en-US" sz="2200" dirty="0" smtClean="0"/>
              <a:t>as you believe they have stolen your company’s yeast strain</a:t>
            </a:r>
            <a:r>
              <a:rPr lang="en" sz="2200" dirty="0" smtClean="0"/>
              <a:t>. </a:t>
            </a:r>
            <a:r>
              <a:rPr lang="en" sz="2200" dirty="0"/>
              <a:t>The judge asks that you present proof that their “new” yeast strain is in fact </a:t>
            </a:r>
            <a:r>
              <a:rPr lang="en" sz="2200" dirty="0" err="1"/>
              <a:t>HiRise</a:t>
            </a:r>
            <a:r>
              <a:rPr lang="en" sz="2200" dirty="0"/>
              <a:t>.</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19</a:t>
            </a:fld>
            <a:endParaRPr lang="en"/>
          </a:p>
        </p:txBody>
      </p:sp>
      <p:pic>
        <p:nvPicPr>
          <p:cNvPr id="199" name="Shape 199" descr="DSCF0140.JPG"/>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6195400" y="3130524"/>
            <a:ext cx="2787000" cy="1857546"/>
          </a:xfrm>
          <a:prstGeom prst="rect">
            <a:avLst/>
          </a:prstGeom>
          <a:noFill/>
          <a:ln>
            <a:noFill/>
          </a:ln>
        </p:spPr>
      </p:pic>
      <p:pic>
        <p:nvPicPr>
          <p:cNvPr id="200" name="Shape 200" descr="DSCF0119.JPG"/>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6195399" y="1235049"/>
            <a:ext cx="2787000" cy="1743074"/>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106828"/>
            <a:ext cx="8520600" cy="572700"/>
          </a:xfrm>
          <a:prstGeom prst="rect">
            <a:avLst/>
          </a:prstGeom>
        </p:spPr>
        <p:txBody>
          <a:bodyPr wrap="square" lIns="91425" tIns="91425" rIns="91425" bIns="91425" anchor="t" anchorCtr="0">
            <a:noAutofit/>
          </a:bodyPr>
          <a:lstStyle/>
          <a:p>
            <a:pPr lvl="0">
              <a:spcBef>
                <a:spcPts val="0"/>
              </a:spcBef>
              <a:buNone/>
            </a:pPr>
            <a:r>
              <a:rPr lang="en" sz="3600" dirty="0"/>
              <a:t>Learning Objectives</a:t>
            </a:r>
          </a:p>
        </p:txBody>
      </p:sp>
      <p:sp>
        <p:nvSpPr>
          <p:cNvPr id="62" name="Shape 62"/>
          <p:cNvSpPr txBox="1">
            <a:spLocks noGrp="1"/>
          </p:cNvSpPr>
          <p:nvPr>
            <p:ph type="body" idx="1"/>
          </p:nvPr>
        </p:nvSpPr>
        <p:spPr>
          <a:xfrm>
            <a:off x="311700" y="873506"/>
            <a:ext cx="7747500" cy="3416400"/>
          </a:xfrm>
          <a:prstGeom prst="rect">
            <a:avLst/>
          </a:prstGeom>
        </p:spPr>
        <p:txBody>
          <a:bodyPr wrap="square" lIns="91425" tIns="91425" rIns="91425" bIns="91425" anchor="t" anchorCtr="0">
            <a:noAutofit/>
          </a:bodyPr>
          <a:lstStyle/>
          <a:p>
            <a:pPr marL="457200" lvl="0" indent="-368300" rtl="0">
              <a:spcBef>
                <a:spcPts val="0"/>
              </a:spcBef>
              <a:buClr>
                <a:srgbClr val="000000"/>
              </a:buClr>
              <a:buSzPct val="100000"/>
              <a:buFont typeface="Arial" panose="020B0604020202020204" pitchFamily="34" charset="0"/>
              <a:buChar char="•"/>
            </a:pPr>
            <a:r>
              <a:rPr lang="en" sz="2000" dirty="0">
                <a:solidFill>
                  <a:srgbClr val="000000"/>
                </a:solidFill>
              </a:rPr>
              <a:t>Describe the steps necessary to insert </a:t>
            </a:r>
            <a:r>
              <a:rPr lang="en" sz="2000" dirty="0" smtClean="0">
                <a:solidFill>
                  <a:srgbClr val="000000"/>
                </a:solidFill>
              </a:rPr>
              <a:t>exogenous </a:t>
            </a:r>
            <a:r>
              <a:rPr lang="en" sz="2000" dirty="0">
                <a:solidFill>
                  <a:srgbClr val="000000"/>
                </a:solidFill>
              </a:rPr>
              <a:t>DNA </a:t>
            </a:r>
            <a:r>
              <a:rPr lang="en-US" sz="2000" dirty="0" smtClean="0">
                <a:solidFill>
                  <a:srgbClr val="000000"/>
                </a:solidFill>
              </a:rPr>
              <a:t>       </a:t>
            </a:r>
            <a:r>
              <a:rPr lang="en" sz="2000" dirty="0" smtClean="0">
                <a:solidFill>
                  <a:srgbClr val="000000"/>
                </a:solidFill>
              </a:rPr>
              <a:t>into </a:t>
            </a:r>
            <a:r>
              <a:rPr lang="en" sz="2000" dirty="0">
                <a:solidFill>
                  <a:srgbClr val="000000"/>
                </a:solidFill>
              </a:rPr>
              <a:t>the yeast genome.</a:t>
            </a:r>
          </a:p>
          <a:p>
            <a:pPr marL="457200" lvl="0" indent="-368300" rtl="0">
              <a:spcBef>
                <a:spcPts val="0"/>
              </a:spcBef>
              <a:buClr>
                <a:srgbClr val="000000"/>
              </a:buClr>
              <a:buSzPct val="100000"/>
              <a:buFont typeface="Arial" panose="020B0604020202020204" pitchFamily="34" charset="0"/>
              <a:buChar char="•"/>
            </a:pPr>
            <a:r>
              <a:rPr lang="en" sz="2000" dirty="0">
                <a:solidFill>
                  <a:srgbClr val="000000"/>
                </a:solidFill>
              </a:rPr>
              <a:t>Explain the impact of blunt versus sticky </a:t>
            </a:r>
            <a:r>
              <a:rPr lang="en" sz="2000" dirty="0" smtClean="0">
                <a:solidFill>
                  <a:srgbClr val="000000"/>
                </a:solidFill>
              </a:rPr>
              <a:t>end</a:t>
            </a:r>
            <a:r>
              <a:rPr lang="en-US" sz="2000" dirty="0" smtClean="0">
                <a:solidFill>
                  <a:srgbClr val="000000"/>
                </a:solidFill>
              </a:rPr>
              <a:t> </a:t>
            </a:r>
            <a:r>
              <a:rPr lang="en" sz="2000" dirty="0" smtClean="0">
                <a:solidFill>
                  <a:srgbClr val="000000"/>
                </a:solidFill>
              </a:rPr>
              <a:t>restriction </a:t>
            </a:r>
            <a:r>
              <a:rPr lang="en-US" sz="2000" dirty="0" smtClean="0">
                <a:solidFill>
                  <a:srgbClr val="000000"/>
                </a:solidFill>
              </a:rPr>
              <a:t>   </a:t>
            </a:r>
            <a:r>
              <a:rPr lang="en" sz="2000" dirty="0" smtClean="0">
                <a:solidFill>
                  <a:srgbClr val="000000"/>
                </a:solidFill>
              </a:rPr>
              <a:t>digests </a:t>
            </a:r>
            <a:r>
              <a:rPr lang="en-US" sz="2000" dirty="0">
                <a:solidFill>
                  <a:srgbClr val="000000"/>
                </a:solidFill>
              </a:rPr>
              <a:t>o</a:t>
            </a:r>
            <a:r>
              <a:rPr lang="en" sz="2000" dirty="0" smtClean="0">
                <a:solidFill>
                  <a:srgbClr val="000000"/>
                </a:solidFill>
              </a:rPr>
              <a:t>n </a:t>
            </a:r>
            <a:r>
              <a:rPr lang="en" sz="2000" dirty="0">
                <a:solidFill>
                  <a:srgbClr val="000000"/>
                </a:solidFill>
              </a:rPr>
              <a:t>the cloning procedure.</a:t>
            </a:r>
          </a:p>
          <a:p>
            <a:pPr marL="457200" lvl="0" indent="-368300" rtl="0">
              <a:spcBef>
                <a:spcPts val="0"/>
              </a:spcBef>
              <a:buClr>
                <a:srgbClr val="000000"/>
              </a:buClr>
              <a:buSzPct val="100000"/>
              <a:buFont typeface="Arial" panose="020B0604020202020204" pitchFamily="34" charset="0"/>
              <a:buChar char="•"/>
            </a:pPr>
            <a:r>
              <a:rPr lang="en" sz="2000" dirty="0">
                <a:solidFill>
                  <a:srgbClr val="000000"/>
                </a:solidFill>
              </a:rPr>
              <a:t>Design a transformation experiment with the appropriate selection marker and selective media.</a:t>
            </a:r>
          </a:p>
          <a:p>
            <a:pPr marL="457200" lvl="0" indent="-368300" rtl="0">
              <a:spcBef>
                <a:spcPts val="0"/>
              </a:spcBef>
              <a:buClr>
                <a:srgbClr val="000000"/>
              </a:buClr>
              <a:buSzPct val="100000"/>
              <a:buFont typeface="Arial" panose="020B0604020202020204" pitchFamily="34" charset="0"/>
              <a:buChar char="•"/>
            </a:pPr>
            <a:r>
              <a:rPr lang="en" sz="2000" dirty="0">
                <a:solidFill>
                  <a:srgbClr val="000000"/>
                </a:solidFill>
              </a:rPr>
              <a:t>Define a negative control.</a:t>
            </a:r>
          </a:p>
          <a:p>
            <a:pPr marL="457200" lvl="0" indent="-368300" rtl="0">
              <a:spcBef>
                <a:spcPts val="0"/>
              </a:spcBef>
              <a:buClr>
                <a:srgbClr val="000000"/>
              </a:buClr>
              <a:buSzPct val="100000"/>
              <a:buFont typeface="Arial" panose="020B0604020202020204" pitchFamily="34" charset="0"/>
              <a:buChar char="•"/>
            </a:pPr>
            <a:r>
              <a:rPr lang="en" sz="2000" dirty="0">
                <a:solidFill>
                  <a:srgbClr val="000000"/>
                </a:solidFill>
              </a:rPr>
              <a:t>Describe how Sanger sequencing works and be able to translate </a:t>
            </a:r>
            <a:r>
              <a:rPr lang="en" sz="2000" dirty="0" smtClean="0">
                <a:solidFill>
                  <a:srgbClr val="000000"/>
                </a:solidFill>
              </a:rPr>
              <a:t>sequencing </a:t>
            </a:r>
            <a:r>
              <a:rPr lang="en-US" sz="2000" dirty="0" smtClean="0">
                <a:solidFill>
                  <a:srgbClr val="000000"/>
                </a:solidFill>
              </a:rPr>
              <a:t>data </a:t>
            </a:r>
            <a:r>
              <a:rPr lang="en" sz="2000" dirty="0" smtClean="0">
                <a:solidFill>
                  <a:srgbClr val="000000"/>
                </a:solidFill>
              </a:rPr>
              <a:t>into </a:t>
            </a:r>
            <a:r>
              <a:rPr lang="en" sz="2000" dirty="0">
                <a:solidFill>
                  <a:srgbClr val="000000"/>
                </a:solidFill>
              </a:rPr>
              <a:t>a specific DNA sequence.</a:t>
            </a:r>
          </a:p>
          <a:p>
            <a:pPr lvl="0" rtl="0">
              <a:spcBef>
                <a:spcPts val="0"/>
              </a:spcBef>
              <a:buNone/>
            </a:pPr>
            <a:endParaRPr sz="2000" dirty="0">
              <a:solidFill>
                <a:srgbClr val="000000"/>
              </a:solidFill>
            </a:endParaRPr>
          </a:p>
          <a:p>
            <a:pPr lvl="0">
              <a:spcBef>
                <a:spcPts val="0"/>
              </a:spcBef>
              <a:buNone/>
            </a:pPr>
            <a:endParaRPr sz="2000" dirty="0">
              <a:solidFill>
                <a:srgbClr val="000000"/>
              </a:solidFill>
            </a:endParaRPr>
          </a:p>
          <a:p>
            <a:pPr lvl="0" rtl="0">
              <a:spcBef>
                <a:spcPts val="0"/>
              </a:spcBef>
              <a:buNone/>
            </a:pPr>
            <a:endParaRPr sz="2000" dirty="0">
              <a:solidFill>
                <a:srgbClr val="000000"/>
              </a:solidFill>
            </a:endParaRPr>
          </a:p>
          <a:p>
            <a:pPr lvl="0" rtl="0">
              <a:spcBef>
                <a:spcPts val="0"/>
              </a:spcBef>
              <a:buNone/>
            </a:pPr>
            <a:endParaRPr sz="2000" dirty="0">
              <a:solidFill>
                <a:srgbClr val="000000"/>
              </a:solidFill>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a:t>
            </a:fld>
            <a:endParaRPr lang="en"/>
          </a:p>
        </p:txBody>
      </p:sp>
      <p:pic>
        <p:nvPicPr>
          <p:cNvPr id="63" name="Shape 63"/>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7286275" y="106828"/>
            <a:ext cx="1729448" cy="2676699"/>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311700" y="285848"/>
            <a:ext cx="8107381" cy="1110900"/>
          </a:xfrm>
          <a:prstGeom prst="rect">
            <a:avLst/>
          </a:prstGeom>
        </p:spPr>
        <p:txBody>
          <a:bodyPr wrap="square" lIns="91425" tIns="91425" rIns="91425" bIns="91425" anchor="t" anchorCtr="0">
            <a:noAutofit/>
          </a:bodyPr>
          <a:lstStyle/>
          <a:p>
            <a:pPr lvl="0">
              <a:spcBef>
                <a:spcPts val="0"/>
              </a:spcBef>
              <a:buNone/>
            </a:pPr>
            <a:r>
              <a:rPr lang="en" b="1" dirty="0" smtClean="0"/>
              <a:t>CQ</a:t>
            </a:r>
            <a:r>
              <a:rPr lang="en-US" b="1" dirty="0" smtClean="0"/>
              <a:t>6</a:t>
            </a:r>
            <a:r>
              <a:rPr lang="en" b="1" dirty="0" smtClean="0"/>
              <a:t>: </a:t>
            </a:r>
            <a:r>
              <a:rPr lang="en" dirty="0"/>
              <a:t>Which of the following experiments </a:t>
            </a:r>
            <a:r>
              <a:rPr lang="en-US" dirty="0" smtClean="0"/>
              <a:t>might </a:t>
            </a:r>
            <a:r>
              <a:rPr lang="en" dirty="0" smtClean="0"/>
              <a:t>allow </a:t>
            </a:r>
            <a:r>
              <a:rPr lang="en" dirty="0"/>
              <a:t>you to differentiate between </a:t>
            </a:r>
            <a:r>
              <a:rPr lang="en" dirty="0" err="1"/>
              <a:t>HiRise</a:t>
            </a:r>
            <a:r>
              <a:rPr lang="en" dirty="0"/>
              <a:t> yeast and a wild type </a:t>
            </a:r>
            <a:r>
              <a:rPr lang="en" i="1" dirty="0"/>
              <a:t>S. </a:t>
            </a:r>
            <a:r>
              <a:rPr lang="en" i="1" dirty="0" smtClean="0"/>
              <a:t>cerevisiae</a:t>
            </a:r>
            <a:r>
              <a:rPr lang="en-US" i="1" dirty="0" smtClean="0"/>
              <a:t> </a:t>
            </a:r>
            <a:r>
              <a:rPr lang="en-US" dirty="0" smtClean="0"/>
              <a:t>strain</a:t>
            </a:r>
            <a:r>
              <a:rPr lang="en" dirty="0" smtClean="0"/>
              <a:t>?</a:t>
            </a:r>
            <a:r>
              <a:rPr lang="en-US" dirty="0" smtClean="0"/>
              <a:t> More than one answer may be correct.</a:t>
            </a:r>
            <a:endParaRPr lang="en" dirty="0"/>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20</a:t>
            </a:fld>
            <a:endParaRPr lang="en"/>
          </a:p>
        </p:txBody>
      </p:sp>
      <p:sp>
        <p:nvSpPr>
          <p:cNvPr id="4" name="Shape 192"/>
          <p:cNvSpPr txBox="1">
            <a:spLocks/>
          </p:cNvSpPr>
          <p:nvPr/>
        </p:nvSpPr>
        <p:spPr>
          <a:xfrm>
            <a:off x="190581" y="2455886"/>
            <a:ext cx="8520600" cy="2385621"/>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ct val="100000"/>
              <a:buChar char="●"/>
              <a:defRPr sz="1800" b="0" i="0" u="none" strike="noStrike" cap="none">
                <a:solidFill>
                  <a:schemeClr val="dk2"/>
                </a:solidFill>
                <a:latin typeface="Arial"/>
                <a:ea typeface="Arial"/>
                <a:cs typeface="Arial"/>
                <a:sym typeface="Arial"/>
              </a:defRPr>
            </a:lvl1pPr>
            <a:lvl2pPr marR="0" lvl="1"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2pPr>
            <a:lvl3pPr marR="0" lvl="2"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3pPr>
            <a:lvl4pPr marR="0" lvl="3"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4pPr>
            <a:lvl5pPr marR="0" lvl="4"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5pPr>
            <a:lvl6pPr marR="0" lvl="5"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6pPr>
            <a:lvl7pPr marR="0" lvl="6"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7pPr>
            <a:lvl8pPr marR="0" lvl="7"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8pPr>
            <a:lvl9pPr marR="0" lvl="8"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9pPr>
          </a:lstStyle>
          <a:p>
            <a:pPr marL="571500" lvl="0" indent="-342900">
              <a:spcAft>
                <a:spcPts val="0"/>
              </a:spcAft>
              <a:buClr>
                <a:schemeClr val="tx1"/>
              </a:buClr>
              <a:buFont typeface="+mj-lt"/>
              <a:buAutoNum type="alphaUcPeriod"/>
            </a:pPr>
            <a:r>
              <a:rPr lang="en" dirty="0">
                <a:solidFill>
                  <a:schemeClr val="tx1"/>
                </a:solidFill>
              </a:rPr>
              <a:t>Perform a PCR experiment at the genomic site where the oligonucleotide sequence was integrated and run the PCR product on a </a:t>
            </a:r>
            <a:r>
              <a:rPr lang="en" dirty="0" smtClean="0">
                <a:solidFill>
                  <a:schemeClr val="tx1"/>
                </a:solidFill>
              </a:rPr>
              <a:t>gel.</a:t>
            </a:r>
          </a:p>
          <a:p>
            <a:pPr marL="571500" lvl="0" indent="-342900">
              <a:spcAft>
                <a:spcPts val="0"/>
              </a:spcAft>
              <a:buClr>
                <a:schemeClr val="tx1"/>
              </a:buClr>
              <a:buFont typeface="+mj-lt"/>
              <a:buAutoNum type="alphaUcPeriod"/>
            </a:pPr>
            <a:r>
              <a:rPr lang="en" dirty="0" smtClean="0">
                <a:solidFill>
                  <a:schemeClr val="tx1"/>
                </a:solidFill>
              </a:rPr>
              <a:t>Perform </a:t>
            </a:r>
            <a:r>
              <a:rPr lang="en" dirty="0">
                <a:solidFill>
                  <a:schemeClr val="tx1"/>
                </a:solidFill>
              </a:rPr>
              <a:t>a restriction enzyme digest on the genomic DNA and run the fragmented DNA on a gel</a:t>
            </a:r>
            <a:r>
              <a:rPr lang="en" dirty="0" smtClean="0">
                <a:solidFill>
                  <a:schemeClr val="tx1"/>
                </a:solidFill>
              </a:rPr>
              <a:t>.</a:t>
            </a:r>
          </a:p>
          <a:p>
            <a:pPr marL="571500" lvl="0" indent="-342900">
              <a:spcAft>
                <a:spcPts val="0"/>
              </a:spcAft>
              <a:buClr>
                <a:schemeClr val="tx1"/>
              </a:buClr>
              <a:buFont typeface="+mj-lt"/>
              <a:buAutoNum type="alphaUcPeriod"/>
            </a:pPr>
            <a:r>
              <a:rPr lang="en" dirty="0">
                <a:solidFill>
                  <a:schemeClr val="tx1"/>
                </a:solidFill>
              </a:rPr>
              <a:t>Sequence the region of the genome where the oligonucleotide sequence was integrated</a:t>
            </a:r>
            <a:r>
              <a:rPr lang="en" dirty="0" smtClean="0">
                <a:solidFill>
                  <a:schemeClr val="tx1"/>
                </a:solidFill>
              </a:rPr>
              <a:t>.</a:t>
            </a:r>
            <a:endParaRPr lang="en" dirty="0">
              <a:solidFill>
                <a:schemeClr val="tx1"/>
              </a:solidFill>
            </a:endParaRPr>
          </a:p>
        </p:txBody>
      </p:sp>
      <p:pic>
        <p:nvPicPr>
          <p:cNvPr id="6" name="Shape 86" descr="choser.png"/>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419081" y="638701"/>
            <a:ext cx="370846" cy="758047"/>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prstGeom prst="rect">
            <a:avLst/>
          </a:prstGeom>
        </p:spPr>
        <p:txBody>
          <a:bodyPr wrap="square" lIns="91425" tIns="91425" rIns="91425" bIns="91425" anchor="t" anchorCtr="0">
            <a:noAutofit/>
          </a:bodyPr>
          <a:lstStyle/>
          <a:p>
            <a:pPr lvl="0">
              <a:spcBef>
                <a:spcPts val="0"/>
              </a:spcBef>
              <a:buNone/>
            </a:pPr>
            <a:r>
              <a:rPr lang="en" b="1" dirty="0" smtClean="0"/>
              <a:t>CQ</a:t>
            </a:r>
            <a:r>
              <a:rPr lang="en-US" b="1" dirty="0" smtClean="0"/>
              <a:t>7</a:t>
            </a:r>
            <a:r>
              <a:rPr lang="en" b="1" dirty="0" smtClean="0"/>
              <a:t>: </a:t>
            </a:r>
            <a:r>
              <a:rPr lang="en" dirty="0"/>
              <a:t>You plan to test the </a:t>
            </a:r>
            <a:r>
              <a:rPr lang="en" dirty="0" err="1"/>
              <a:t>HiRise</a:t>
            </a:r>
            <a:r>
              <a:rPr lang="en" dirty="0"/>
              <a:t> yeast and the competitor’s </a:t>
            </a:r>
            <a:r>
              <a:rPr lang="en" dirty="0" err="1"/>
              <a:t>FluffMax</a:t>
            </a:r>
            <a:r>
              <a:rPr lang="en" dirty="0"/>
              <a:t>, but you also need to include a negative control. Which of the following would </a:t>
            </a:r>
            <a:r>
              <a:rPr lang="en" b="1" dirty="0"/>
              <a:t>best</a:t>
            </a:r>
            <a:r>
              <a:rPr lang="en" dirty="0"/>
              <a:t> serve as a negative control?</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21</a:t>
            </a:fld>
            <a:endParaRPr lang="en"/>
          </a:p>
        </p:txBody>
      </p:sp>
      <p:pic>
        <p:nvPicPr>
          <p:cNvPr id="4" name="Shape 86" descr="choser.png"/>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419081" y="638701"/>
            <a:ext cx="370846" cy="758047"/>
          </a:xfrm>
          <a:prstGeom prst="rect">
            <a:avLst/>
          </a:prstGeom>
          <a:noFill/>
          <a:ln>
            <a:noFill/>
          </a:ln>
        </p:spPr>
      </p:pic>
      <p:sp>
        <p:nvSpPr>
          <p:cNvPr id="5" name="Shape 192"/>
          <p:cNvSpPr txBox="1">
            <a:spLocks/>
          </p:cNvSpPr>
          <p:nvPr/>
        </p:nvSpPr>
        <p:spPr>
          <a:xfrm>
            <a:off x="311700" y="2679193"/>
            <a:ext cx="8520600" cy="1536192"/>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ct val="100000"/>
              <a:buChar char="●"/>
              <a:defRPr sz="1800" b="0" i="0" u="none" strike="noStrike" cap="none">
                <a:solidFill>
                  <a:schemeClr val="dk2"/>
                </a:solidFill>
                <a:latin typeface="Arial"/>
                <a:ea typeface="Arial"/>
                <a:cs typeface="Arial"/>
                <a:sym typeface="Arial"/>
              </a:defRPr>
            </a:lvl1pPr>
            <a:lvl2pPr marR="0" lvl="1"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2pPr>
            <a:lvl3pPr marR="0" lvl="2"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3pPr>
            <a:lvl4pPr marR="0" lvl="3"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4pPr>
            <a:lvl5pPr marR="0" lvl="4"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5pPr>
            <a:lvl6pPr marR="0" lvl="5"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6pPr>
            <a:lvl7pPr marR="0" lvl="6"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7pPr>
            <a:lvl8pPr marR="0" lvl="7"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8pPr>
            <a:lvl9pPr marR="0" lvl="8" algn="l" rtl="0">
              <a:lnSpc>
                <a:spcPct val="115000"/>
              </a:lnSpc>
              <a:spcBef>
                <a:spcPts val="0"/>
              </a:spcBef>
              <a:spcAft>
                <a:spcPts val="1600"/>
              </a:spcAft>
              <a:buClr>
                <a:schemeClr val="dk2"/>
              </a:buClr>
              <a:buChar char="■"/>
              <a:defRPr sz="1400" b="0" i="0" u="none" strike="noStrike" cap="none">
                <a:solidFill>
                  <a:schemeClr val="dk2"/>
                </a:solidFill>
                <a:latin typeface="Arial"/>
                <a:ea typeface="Arial"/>
                <a:cs typeface="Arial"/>
                <a:sym typeface="Arial"/>
              </a:defRPr>
            </a:lvl9pPr>
          </a:lstStyle>
          <a:p>
            <a:pPr marL="571500" lvl="0" indent="-342900">
              <a:spcAft>
                <a:spcPts val="0"/>
              </a:spcAft>
              <a:buClr>
                <a:schemeClr val="tx1"/>
              </a:buClr>
              <a:buFont typeface="+mj-lt"/>
              <a:buAutoNum type="alphaUcPeriod"/>
            </a:pPr>
            <a:r>
              <a:rPr lang="en-US" dirty="0" smtClean="0">
                <a:solidFill>
                  <a:schemeClr val="tx1"/>
                </a:solidFill>
              </a:rPr>
              <a:t>Wild type </a:t>
            </a:r>
            <a:r>
              <a:rPr lang="en-US" i="1" dirty="0" smtClean="0">
                <a:solidFill>
                  <a:schemeClr val="tx1"/>
                </a:solidFill>
              </a:rPr>
              <a:t>S. cerevisiae</a:t>
            </a:r>
            <a:endParaRPr lang="en" i="1" dirty="0" smtClean="0">
              <a:solidFill>
                <a:schemeClr val="tx1"/>
              </a:solidFill>
            </a:endParaRPr>
          </a:p>
          <a:p>
            <a:pPr marL="571500" lvl="0" indent="-342900">
              <a:spcAft>
                <a:spcPts val="0"/>
              </a:spcAft>
              <a:buClr>
                <a:schemeClr val="tx1"/>
              </a:buClr>
              <a:buFont typeface="+mj-lt"/>
              <a:buAutoNum type="alphaUcPeriod"/>
            </a:pPr>
            <a:r>
              <a:rPr lang="en-US" dirty="0" smtClean="0">
                <a:solidFill>
                  <a:schemeClr val="tx1"/>
                </a:solidFill>
              </a:rPr>
              <a:t>Bacterial DNA from the strain used in the cloning procedure</a:t>
            </a:r>
            <a:endParaRPr lang="en" dirty="0" smtClean="0">
              <a:solidFill>
                <a:schemeClr val="tx1"/>
              </a:solidFill>
            </a:endParaRPr>
          </a:p>
          <a:p>
            <a:pPr marL="571500" lvl="0" indent="-342900">
              <a:spcAft>
                <a:spcPts val="0"/>
              </a:spcAft>
              <a:buClr>
                <a:schemeClr val="tx1"/>
              </a:buClr>
              <a:buFont typeface="+mj-lt"/>
              <a:buAutoNum type="alphaUcPeriod"/>
            </a:pPr>
            <a:r>
              <a:rPr lang="en-US" dirty="0" smtClean="0">
                <a:solidFill>
                  <a:schemeClr val="tx1"/>
                </a:solidFill>
              </a:rPr>
              <a:t>A different yeast strain that you also marked with the same integrated DNA</a:t>
            </a:r>
          </a:p>
          <a:p>
            <a:pPr marL="571500" lvl="0" indent="-342900">
              <a:spcAft>
                <a:spcPts val="0"/>
              </a:spcAft>
              <a:buClr>
                <a:schemeClr val="tx1"/>
              </a:buClr>
              <a:buFont typeface="+mj-lt"/>
              <a:buAutoNum type="alphaUcPeriod"/>
            </a:pPr>
            <a:r>
              <a:rPr lang="en-US" dirty="0" smtClean="0">
                <a:solidFill>
                  <a:schemeClr val="tx1"/>
                </a:solidFill>
              </a:rPr>
              <a:t>A different species of bread-making yeast</a:t>
            </a:r>
            <a:endParaRPr lang="en" dirty="0" smtClean="0">
              <a:solidFill>
                <a:schemeClr val="tx1"/>
              </a:solidFill>
            </a:endParaRPr>
          </a:p>
          <a:p>
            <a:pPr marL="571500" indent="-342900">
              <a:spcAft>
                <a:spcPts val="0"/>
              </a:spcAft>
              <a:buClr>
                <a:schemeClr val="tx1"/>
              </a:buClr>
              <a:buFont typeface="+mj-lt"/>
              <a:buAutoNum type="alphaUcPeriod"/>
            </a:pPr>
            <a:endParaRPr lang="en"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9" name="Shape 239"/>
          <p:cNvSpPr/>
          <p:nvPr/>
        </p:nvSpPr>
        <p:spPr>
          <a:xfrm>
            <a:off x="1001000" y="2665350"/>
            <a:ext cx="3094500" cy="2355000"/>
          </a:xfrm>
          <a:prstGeom prst="rect">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240" name="Shape 240"/>
          <p:cNvSpPr txBox="1"/>
          <p:nvPr/>
        </p:nvSpPr>
        <p:spPr>
          <a:xfrm>
            <a:off x="1001000" y="2282850"/>
            <a:ext cx="3171000" cy="382500"/>
          </a:xfrm>
          <a:prstGeom prst="rect">
            <a:avLst/>
          </a:prstGeom>
          <a:noFill/>
          <a:ln>
            <a:noFill/>
          </a:ln>
        </p:spPr>
        <p:txBody>
          <a:bodyPr wrap="square" lIns="91425" tIns="91425" rIns="91425" bIns="91425" anchor="t" anchorCtr="0">
            <a:noAutofit/>
          </a:bodyPr>
          <a:lstStyle/>
          <a:p>
            <a:pPr lvl="0" rtl="0">
              <a:spcBef>
                <a:spcPts val="0"/>
              </a:spcBef>
              <a:buNone/>
            </a:pPr>
            <a:r>
              <a:rPr lang="en"/>
              <a:t>Ladder     Control    HiRise    FluffMax</a:t>
            </a:r>
          </a:p>
        </p:txBody>
      </p:sp>
      <p:cxnSp>
        <p:nvCxnSpPr>
          <p:cNvPr id="241" name="Shape 241"/>
          <p:cNvCxnSpPr/>
          <p:nvPr/>
        </p:nvCxnSpPr>
        <p:spPr>
          <a:xfrm>
            <a:off x="1120025" y="4883950"/>
            <a:ext cx="484500" cy="0"/>
          </a:xfrm>
          <a:prstGeom prst="straightConnector1">
            <a:avLst/>
          </a:prstGeom>
          <a:noFill/>
          <a:ln w="9525" cap="flat" cmpd="sng">
            <a:solidFill>
              <a:schemeClr val="dk2"/>
            </a:solidFill>
            <a:prstDash val="solid"/>
            <a:round/>
            <a:headEnd type="none" w="lg" len="lg"/>
            <a:tailEnd type="none" w="lg" len="lg"/>
          </a:ln>
        </p:spPr>
      </p:cxnSp>
      <p:cxnSp>
        <p:nvCxnSpPr>
          <p:cNvPr id="242" name="Shape 242"/>
          <p:cNvCxnSpPr/>
          <p:nvPr/>
        </p:nvCxnSpPr>
        <p:spPr>
          <a:xfrm>
            <a:off x="1120025" y="4645600"/>
            <a:ext cx="484500" cy="0"/>
          </a:xfrm>
          <a:prstGeom prst="straightConnector1">
            <a:avLst/>
          </a:prstGeom>
          <a:noFill/>
          <a:ln w="9525" cap="flat" cmpd="sng">
            <a:solidFill>
              <a:schemeClr val="dk2"/>
            </a:solidFill>
            <a:prstDash val="solid"/>
            <a:round/>
            <a:headEnd type="none" w="lg" len="lg"/>
            <a:tailEnd type="none" w="lg" len="lg"/>
          </a:ln>
        </p:spPr>
      </p:cxnSp>
      <p:cxnSp>
        <p:nvCxnSpPr>
          <p:cNvPr id="243" name="Shape 243"/>
          <p:cNvCxnSpPr/>
          <p:nvPr/>
        </p:nvCxnSpPr>
        <p:spPr>
          <a:xfrm>
            <a:off x="1120025" y="4407250"/>
            <a:ext cx="484500" cy="0"/>
          </a:xfrm>
          <a:prstGeom prst="straightConnector1">
            <a:avLst/>
          </a:prstGeom>
          <a:noFill/>
          <a:ln w="9525" cap="flat" cmpd="sng">
            <a:solidFill>
              <a:schemeClr val="dk2"/>
            </a:solidFill>
            <a:prstDash val="solid"/>
            <a:round/>
            <a:headEnd type="none" w="lg" len="lg"/>
            <a:tailEnd type="none" w="lg" len="lg"/>
          </a:ln>
        </p:spPr>
      </p:cxnSp>
      <p:cxnSp>
        <p:nvCxnSpPr>
          <p:cNvPr id="244" name="Shape 244"/>
          <p:cNvCxnSpPr/>
          <p:nvPr/>
        </p:nvCxnSpPr>
        <p:spPr>
          <a:xfrm>
            <a:off x="1120025" y="4168900"/>
            <a:ext cx="484500" cy="0"/>
          </a:xfrm>
          <a:prstGeom prst="straightConnector1">
            <a:avLst/>
          </a:prstGeom>
          <a:noFill/>
          <a:ln w="9525" cap="flat" cmpd="sng">
            <a:solidFill>
              <a:schemeClr val="dk2"/>
            </a:solidFill>
            <a:prstDash val="solid"/>
            <a:round/>
            <a:headEnd type="none" w="lg" len="lg"/>
            <a:tailEnd type="none" w="lg" len="lg"/>
          </a:ln>
        </p:spPr>
      </p:cxnSp>
      <p:cxnSp>
        <p:nvCxnSpPr>
          <p:cNvPr id="245" name="Shape 245"/>
          <p:cNvCxnSpPr/>
          <p:nvPr/>
        </p:nvCxnSpPr>
        <p:spPr>
          <a:xfrm>
            <a:off x="1120025" y="3513300"/>
            <a:ext cx="484500" cy="0"/>
          </a:xfrm>
          <a:prstGeom prst="straightConnector1">
            <a:avLst/>
          </a:prstGeom>
          <a:noFill/>
          <a:ln w="9525" cap="flat" cmpd="sng">
            <a:solidFill>
              <a:schemeClr val="dk2"/>
            </a:solidFill>
            <a:prstDash val="solid"/>
            <a:round/>
            <a:headEnd type="none" w="lg" len="lg"/>
            <a:tailEnd type="none" w="lg" len="lg"/>
          </a:ln>
        </p:spPr>
      </p:cxnSp>
      <p:cxnSp>
        <p:nvCxnSpPr>
          <p:cNvPr id="246" name="Shape 246"/>
          <p:cNvCxnSpPr/>
          <p:nvPr/>
        </p:nvCxnSpPr>
        <p:spPr>
          <a:xfrm>
            <a:off x="1120025" y="2907400"/>
            <a:ext cx="484500" cy="0"/>
          </a:xfrm>
          <a:prstGeom prst="straightConnector1">
            <a:avLst/>
          </a:prstGeom>
          <a:noFill/>
          <a:ln w="9525" cap="flat" cmpd="sng">
            <a:solidFill>
              <a:schemeClr val="dk2"/>
            </a:solidFill>
            <a:prstDash val="solid"/>
            <a:round/>
            <a:headEnd type="none" w="lg" len="lg"/>
            <a:tailEnd type="none" w="lg" len="lg"/>
          </a:ln>
        </p:spPr>
      </p:cxnSp>
      <p:sp>
        <p:nvSpPr>
          <p:cNvPr id="247" name="Shape 247"/>
          <p:cNvSpPr txBox="1"/>
          <p:nvPr/>
        </p:nvSpPr>
        <p:spPr>
          <a:xfrm>
            <a:off x="499100" y="4721800"/>
            <a:ext cx="578100" cy="229500"/>
          </a:xfrm>
          <a:prstGeom prst="rect">
            <a:avLst/>
          </a:prstGeom>
          <a:noFill/>
          <a:ln>
            <a:noFill/>
          </a:ln>
        </p:spPr>
        <p:txBody>
          <a:bodyPr wrap="square" lIns="91425" tIns="91425" rIns="91425" bIns="91425" anchor="t" anchorCtr="0">
            <a:noAutofit/>
          </a:bodyPr>
          <a:lstStyle/>
          <a:p>
            <a:pPr lvl="0" rtl="0">
              <a:spcBef>
                <a:spcPts val="0"/>
              </a:spcBef>
              <a:buNone/>
            </a:pPr>
            <a:r>
              <a:rPr lang="en"/>
              <a:t>100</a:t>
            </a:r>
          </a:p>
        </p:txBody>
      </p:sp>
      <p:sp>
        <p:nvSpPr>
          <p:cNvPr id="248" name="Shape 248"/>
          <p:cNvSpPr txBox="1"/>
          <p:nvPr/>
        </p:nvSpPr>
        <p:spPr>
          <a:xfrm>
            <a:off x="499100" y="4493200"/>
            <a:ext cx="578100" cy="229500"/>
          </a:xfrm>
          <a:prstGeom prst="rect">
            <a:avLst/>
          </a:prstGeom>
          <a:noFill/>
          <a:ln>
            <a:noFill/>
          </a:ln>
        </p:spPr>
        <p:txBody>
          <a:bodyPr wrap="square" lIns="91425" tIns="91425" rIns="91425" bIns="91425" anchor="t" anchorCtr="0">
            <a:noAutofit/>
          </a:bodyPr>
          <a:lstStyle/>
          <a:p>
            <a:pPr lvl="0" rtl="0">
              <a:spcBef>
                <a:spcPts val="0"/>
              </a:spcBef>
              <a:buNone/>
            </a:pPr>
            <a:r>
              <a:rPr lang="en"/>
              <a:t>200</a:t>
            </a:r>
          </a:p>
        </p:txBody>
      </p:sp>
      <p:sp>
        <p:nvSpPr>
          <p:cNvPr id="249" name="Shape 249"/>
          <p:cNvSpPr txBox="1"/>
          <p:nvPr/>
        </p:nvSpPr>
        <p:spPr>
          <a:xfrm>
            <a:off x="499100" y="3731200"/>
            <a:ext cx="578100" cy="229500"/>
          </a:xfrm>
          <a:prstGeom prst="rect">
            <a:avLst/>
          </a:prstGeom>
          <a:noFill/>
          <a:ln>
            <a:noFill/>
          </a:ln>
        </p:spPr>
        <p:txBody>
          <a:bodyPr wrap="square" lIns="91425" tIns="91425" rIns="91425" bIns="91425" anchor="t" anchorCtr="0">
            <a:noAutofit/>
          </a:bodyPr>
          <a:lstStyle/>
          <a:p>
            <a:pPr lvl="0" rtl="0">
              <a:spcBef>
                <a:spcPts val="0"/>
              </a:spcBef>
              <a:buNone/>
            </a:pPr>
            <a:r>
              <a:rPr lang="en"/>
              <a:t>500</a:t>
            </a:r>
          </a:p>
        </p:txBody>
      </p:sp>
      <p:sp>
        <p:nvSpPr>
          <p:cNvPr id="250" name="Shape 250"/>
          <p:cNvSpPr txBox="1"/>
          <p:nvPr/>
        </p:nvSpPr>
        <p:spPr>
          <a:xfrm>
            <a:off x="388875" y="3274000"/>
            <a:ext cx="688200" cy="229500"/>
          </a:xfrm>
          <a:prstGeom prst="rect">
            <a:avLst/>
          </a:prstGeom>
          <a:noFill/>
          <a:ln>
            <a:noFill/>
          </a:ln>
        </p:spPr>
        <p:txBody>
          <a:bodyPr wrap="square" lIns="91425" tIns="91425" rIns="91425" bIns="91425" anchor="t" anchorCtr="0">
            <a:noAutofit/>
          </a:bodyPr>
          <a:lstStyle/>
          <a:p>
            <a:pPr lvl="0" rtl="0">
              <a:spcBef>
                <a:spcPts val="0"/>
              </a:spcBef>
              <a:buNone/>
            </a:pPr>
            <a:r>
              <a:rPr lang="en"/>
              <a:t>1000</a:t>
            </a:r>
          </a:p>
        </p:txBody>
      </p:sp>
      <p:sp>
        <p:nvSpPr>
          <p:cNvPr id="251" name="Shape 251"/>
          <p:cNvSpPr txBox="1"/>
          <p:nvPr/>
        </p:nvSpPr>
        <p:spPr>
          <a:xfrm>
            <a:off x="388875" y="2664400"/>
            <a:ext cx="688200" cy="229500"/>
          </a:xfrm>
          <a:prstGeom prst="rect">
            <a:avLst/>
          </a:prstGeom>
          <a:noFill/>
          <a:ln>
            <a:noFill/>
          </a:ln>
        </p:spPr>
        <p:txBody>
          <a:bodyPr wrap="square" lIns="91425" tIns="91425" rIns="91425" bIns="91425" anchor="t" anchorCtr="0">
            <a:noAutofit/>
          </a:bodyPr>
          <a:lstStyle/>
          <a:p>
            <a:pPr lvl="0" rtl="0">
              <a:spcBef>
                <a:spcPts val="0"/>
              </a:spcBef>
              <a:buNone/>
            </a:pPr>
            <a:r>
              <a:rPr lang="en"/>
              <a:t>2000</a:t>
            </a:r>
          </a:p>
        </p:txBody>
      </p:sp>
      <p:cxnSp>
        <p:nvCxnSpPr>
          <p:cNvPr id="252" name="Shape 252"/>
          <p:cNvCxnSpPr/>
          <p:nvPr/>
        </p:nvCxnSpPr>
        <p:spPr>
          <a:xfrm>
            <a:off x="1120025" y="3922150"/>
            <a:ext cx="484500" cy="0"/>
          </a:xfrm>
          <a:prstGeom prst="straightConnector1">
            <a:avLst/>
          </a:prstGeom>
          <a:noFill/>
          <a:ln w="9525" cap="flat" cmpd="sng">
            <a:solidFill>
              <a:schemeClr val="dk2"/>
            </a:solidFill>
            <a:prstDash val="solid"/>
            <a:round/>
            <a:headEnd type="none" w="lg" len="lg"/>
            <a:tailEnd type="none" w="lg" len="lg"/>
          </a:ln>
        </p:spPr>
      </p:cxnSp>
      <p:sp>
        <p:nvSpPr>
          <p:cNvPr id="253" name="Shape 253"/>
          <p:cNvSpPr txBox="1"/>
          <p:nvPr/>
        </p:nvSpPr>
        <p:spPr>
          <a:xfrm>
            <a:off x="499100" y="3959800"/>
            <a:ext cx="578100" cy="229500"/>
          </a:xfrm>
          <a:prstGeom prst="rect">
            <a:avLst/>
          </a:prstGeom>
          <a:noFill/>
          <a:ln>
            <a:noFill/>
          </a:ln>
        </p:spPr>
        <p:txBody>
          <a:bodyPr wrap="square" lIns="91425" tIns="91425" rIns="91425" bIns="91425" anchor="t" anchorCtr="0">
            <a:noAutofit/>
          </a:bodyPr>
          <a:lstStyle/>
          <a:p>
            <a:pPr lvl="0" rtl="0">
              <a:spcBef>
                <a:spcPts val="0"/>
              </a:spcBef>
              <a:buNone/>
            </a:pPr>
            <a:r>
              <a:rPr lang="en"/>
              <a:t>400</a:t>
            </a:r>
          </a:p>
        </p:txBody>
      </p:sp>
      <p:sp>
        <p:nvSpPr>
          <p:cNvPr id="254" name="Shape 254"/>
          <p:cNvSpPr txBox="1"/>
          <p:nvPr/>
        </p:nvSpPr>
        <p:spPr>
          <a:xfrm>
            <a:off x="499100" y="4188400"/>
            <a:ext cx="578100" cy="229500"/>
          </a:xfrm>
          <a:prstGeom prst="rect">
            <a:avLst/>
          </a:prstGeom>
          <a:noFill/>
          <a:ln>
            <a:noFill/>
          </a:ln>
        </p:spPr>
        <p:txBody>
          <a:bodyPr wrap="square" lIns="91425" tIns="91425" rIns="91425" bIns="91425" anchor="t" anchorCtr="0">
            <a:noAutofit/>
          </a:bodyPr>
          <a:lstStyle/>
          <a:p>
            <a:pPr lvl="0" rtl="0">
              <a:spcBef>
                <a:spcPts val="0"/>
              </a:spcBef>
              <a:buNone/>
            </a:pPr>
            <a:r>
              <a:rPr lang="en"/>
              <a:t>300</a:t>
            </a:r>
          </a:p>
        </p:txBody>
      </p:sp>
      <p:pic>
        <p:nvPicPr>
          <p:cNvPr id="19" name="Picture 1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V="1">
            <a:off x="5676138" y="4164241"/>
            <a:ext cx="2299716" cy="321518"/>
          </a:xfrm>
          <a:prstGeom prst="rect">
            <a:avLst/>
          </a:prstGeom>
        </p:spPr>
      </p:pic>
      <p:sp>
        <p:nvSpPr>
          <p:cNvPr id="22" name="TextBox 21"/>
          <p:cNvSpPr txBox="1"/>
          <p:nvPr/>
        </p:nvSpPr>
        <p:spPr>
          <a:xfrm>
            <a:off x="6265926" y="4576173"/>
            <a:ext cx="1810512" cy="307777"/>
          </a:xfrm>
          <a:prstGeom prst="rect">
            <a:avLst/>
          </a:prstGeom>
          <a:noFill/>
        </p:spPr>
        <p:txBody>
          <a:bodyPr wrap="square" rtlCol="0">
            <a:spAutoFit/>
          </a:bodyPr>
          <a:lstStyle/>
          <a:p>
            <a:r>
              <a:rPr lang="en-US" err="1" smtClean="0"/>
              <a:t>HiRise</a:t>
            </a:r>
            <a:r>
              <a:rPr lang="en-US" dirty="0" smtClean="0"/>
              <a:t> Yeast</a:t>
            </a:r>
            <a:endParaRPr lang="en-US" dirty="0"/>
          </a:p>
        </p:txBody>
      </p:sp>
      <p:pic>
        <p:nvPicPr>
          <p:cNvPr id="2" name="Picture 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433822" y="2877537"/>
            <a:ext cx="2642616" cy="258148"/>
          </a:xfrm>
          <a:prstGeom prst="rect">
            <a:avLst/>
          </a:prstGeom>
        </p:spPr>
      </p:pic>
      <p:sp>
        <p:nvSpPr>
          <p:cNvPr id="30" name="TextBox 29"/>
          <p:cNvSpPr txBox="1"/>
          <p:nvPr/>
        </p:nvSpPr>
        <p:spPr>
          <a:xfrm>
            <a:off x="6030468" y="3221096"/>
            <a:ext cx="1810512" cy="307777"/>
          </a:xfrm>
          <a:prstGeom prst="rect">
            <a:avLst/>
          </a:prstGeom>
          <a:noFill/>
        </p:spPr>
        <p:txBody>
          <a:bodyPr wrap="square" rtlCol="0">
            <a:spAutoFit/>
          </a:bodyPr>
          <a:lstStyle/>
          <a:p>
            <a:r>
              <a:rPr lang="en-US" smtClean="0"/>
              <a:t>Wild Type Yeast</a:t>
            </a:r>
            <a:endParaRPr lang="en-US" dirty="0"/>
          </a:p>
        </p:txBody>
      </p:sp>
      <p:sp>
        <p:nvSpPr>
          <p:cNvPr id="31" name="TextBox 30"/>
          <p:cNvSpPr txBox="1"/>
          <p:nvPr/>
        </p:nvSpPr>
        <p:spPr>
          <a:xfrm>
            <a:off x="6550914" y="2859249"/>
            <a:ext cx="512826" cy="307777"/>
          </a:xfrm>
          <a:prstGeom prst="rect">
            <a:avLst/>
          </a:prstGeom>
          <a:noFill/>
        </p:spPr>
        <p:txBody>
          <a:bodyPr wrap="square" rtlCol="0">
            <a:spAutoFit/>
          </a:bodyPr>
          <a:lstStyle/>
          <a:p>
            <a:r>
              <a:rPr lang="en-US" smtClean="0"/>
              <a:t>2kb</a:t>
            </a:r>
            <a:endParaRPr lang="en-US" dirty="0"/>
          </a:p>
        </p:txBody>
      </p:sp>
      <p:sp>
        <p:nvSpPr>
          <p:cNvPr id="32" name="TextBox 31"/>
          <p:cNvSpPr txBox="1"/>
          <p:nvPr/>
        </p:nvSpPr>
        <p:spPr>
          <a:xfrm>
            <a:off x="6481572" y="3874991"/>
            <a:ext cx="743712" cy="307777"/>
          </a:xfrm>
          <a:prstGeom prst="rect">
            <a:avLst/>
          </a:prstGeom>
          <a:noFill/>
        </p:spPr>
        <p:txBody>
          <a:bodyPr wrap="square" rtlCol="0">
            <a:spAutoFit/>
          </a:bodyPr>
          <a:lstStyle/>
          <a:p>
            <a:r>
              <a:rPr lang="en-US" smtClean="0"/>
              <a:t>500bp</a:t>
            </a:r>
            <a:endParaRPr lang="en-US" dirty="0"/>
          </a:p>
        </p:txBody>
      </p:sp>
      <p:sp>
        <p:nvSpPr>
          <p:cNvPr id="34" name="Shape 217"/>
          <p:cNvSpPr txBox="1">
            <a:spLocks noGrp="1"/>
          </p:cNvSpPr>
          <p:nvPr>
            <p:ph type="title"/>
          </p:nvPr>
        </p:nvSpPr>
        <p:spPr>
          <a:xfrm>
            <a:off x="302556" y="55425"/>
            <a:ext cx="8520600" cy="572700"/>
          </a:xfrm>
          <a:prstGeom prst="rect">
            <a:avLst/>
          </a:prstGeom>
        </p:spPr>
        <p:txBody>
          <a:bodyPr wrap="square" lIns="91425" tIns="91425" rIns="91425" bIns="91425" anchor="t" anchorCtr="0">
            <a:noAutofit/>
          </a:bodyPr>
          <a:lstStyle/>
          <a:p>
            <a:pPr lvl="0" rtl="0">
              <a:spcBef>
                <a:spcPts val="0"/>
              </a:spcBef>
              <a:buNone/>
            </a:pPr>
            <a:r>
              <a:rPr lang="en" sz="2300" b="1" dirty="0" smtClean="0"/>
              <a:t>DQ3</a:t>
            </a:r>
            <a:r>
              <a:rPr lang="en" sz="2300" b="1" dirty="0"/>
              <a:t>: </a:t>
            </a:r>
            <a:r>
              <a:rPr lang="en" sz="2300" dirty="0"/>
              <a:t>Your group extracts genomic DNA from the control strain, from HiRise, and from FluffMax and performs a PCR </a:t>
            </a:r>
            <a:r>
              <a:rPr lang="en-US" sz="2300" dirty="0" smtClean="0"/>
              <a:t>reaction </a:t>
            </a:r>
            <a:r>
              <a:rPr lang="en" sz="2300" dirty="0" smtClean="0"/>
              <a:t>with </a:t>
            </a:r>
            <a:r>
              <a:rPr lang="en" sz="2300" dirty="0"/>
              <a:t>primers that bind the DNA surrounding the site where the </a:t>
            </a:r>
            <a:r>
              <a:rPr lang="en" sz="2300" dirty="0" smtClean="0"/>
              <a:t>oligonucleotide</a:t>
            </a:r>
            <a:r>
              <a:rPr lang="en-US" sz="2300" dirty="0" smtClean="0"/>
              <a:t> containing DNA</a:t>
            </a:r>
            <a:r>
              <a:rPr lang="en" sz="2300" dirty="0" smtClean="0"/>
              <a:t> </a:t>
            </a:r>
            <a:r>
              <a:rPr lang="en" sz="2300" dirty="0"/>
              <a:t>was inserted. If </a:t>
            </a:r>
            <a:r>
              <a:rPr lang="en" sz="2300" dirty="0" err="1"/>
              <a:t>FluffMax</a:t>
            </a:r>
            <a:r>
              <a:rPr lang="en" sz="2300" dirty="0"/>
              <a:t> is in fact stolen </a:t>
            </a:r>
            <a:r>
              <a:rPr lang="en" sz="2300" dirty="0" err="1"/>
              <a:t>HiRise</a:t>
            </a:r>
            <a:r>
              <a:rPr lang="en" sz="2300" dirty="0"/>
              <a:t>, draw the results from the experiment on the gel below.</a:t>
            </a:r>
          </a:p>
        </p:txBody>
      </p:sp>
      <p:sp>
        <p:nvSpPr>
          <p:cNvPr id="3" name="Slide Number Placeholder 2"/>
          <p:cNvSpPr>
            <a:spLocks noGrp="1"/>
          </p:cNvSpPr>
          <p:nvPr>
            <p:ph type="sldNum" idx="12"/>
          </p:nvPr>
        </p:nvSpPr>
        <p:spPr/>
        <p:txBody>
          <a:bodyPr/>
          <a:lstStyle/>
          <a:p>
            <a:pPr lvl="0">
              <a:spcBef>
                <a:spcPts val="0"/>
              </a:spcBef>
              <a:buNone/>
            </a:pPr>
            <a:fld id="{00000000-1234-1234-1234-123412341234}" type="slidenum">
              <a:rPr lang="en" smtClean="0"/>
              <a:t>22</a:t>
            </a:fld>
            <a:endParaRPr lang="e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311700" y="140225"/>
            <a:ext cx="8520600" cy="572700"/>
          </a:xfrm>
          <a:prstGeom prst="rect">
            <a:avLst/>
          </a:prstGeom>
        </p:spPr>
        <p:txBody>
          <a:bodyPr wrap="square" lIns="91425" tIns="91425" rIns="91425" bIns="91425" anchor="t" anchorCtr="0">
            <a:noAutofit/>
          </a:bodyPr>
          <a:lstStyle/>
          <a:p>
            <a:pPr lvl="0">
              <a:spcBef>
                <a:spcPts val="0"/>
              </a:spcBef>
              <a:buNone/>
            </a:pPr>
            <a:r>
              <a:rPr lang="en"/>
              <a:t>As added confirmation of your claim, your group uses Sanger sequencing to decode the message hidden in the yeast genome. </a:t>
            </a:r>
          </a:p>
        </p:txBody>
      </p:sp>
      <p:sp>
        <p:nvSpPr>
          <p:cNvPr id="260" name="Shape 260"/>
          <p:cNvSpPr txBox="1">
            <a:spLocks noGrp="1"/>
          </p:cNvSpPr>
          <p:nvPr>
            <p:ph type="body" idx="1"/>
          </p:nvPr>
        </p:nvSpPr>
        <p:spPr>
          <a:xfrm>
            <a:off x="311700" y="1853350"/>
            <a:ext cx="8520600" cy="2715600"/>
          </a:xfrm>
          <a:prstGeom prst="rect">
            <a:avLst/>
          </a:prstGeom>
        </p:spPr>
        <p:txBody>
          <a:bodyPr wrap="square" lIns="91425" tIns="91425" rIns="91425" bIns="91425" anchor="t" anchorCtr="0">
            <a:noAutofit/>
          </a:bodyPr>
          <a:lstStyle/>
          <a:p>
            <a:pPr lvl="0">
              <a:spcBef>
                <a:spcPts val="0"/>
              </a:spcBef>
              <a:buNone/>
            </a:pPr>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23</a:t>
            </a:fld>
            <a:endParaRPr lang="en"/>
          </a:p>
        </p:txBody>
      </p:sp>
      <p:pic>
        <p:nvPicPr>
          <p:cNvPr id="261" name="Shape 261"/>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206925" y="1853350"/>
            <a:ext cx="4495449" cy="3219726"/>
          </a:xfrm>
          <a:prstGeom prst="rect">
            <a:avLst/>
          </a:prstGeom>
          <a:noFill/>
          <a:ln>
            <a:noFill/>
          </a:ln>
        </p:spPr>
      </p:pic>
      <p:pic>
        <p:nvPicPr>
          <p:cNvPr id="262" name="Shape 262" descr="CHROMO.png"/>
          <p:cNvPicPr preferRelativeResize="0"/>
          <p:nvPr/>
        </p:nvPicPr>
        <p:blipFill rotWithShape="1">
          <a:blip r:embed="rId4" cstate="screen">
            <a:alphaModFix/>
            <a:extLst>
              <a:ext uri="{28A0092B-C50C-407E-A947-70E740481C1C}">
                <a14:useLocalDpi xmlns:a14="http://schemas.microsoft.com/office/drawing/2010/main"/>
              </a:ext>
            </a:extLst>
          </a:blip>
          <a:srcRect t="3866" b="3866"/>
          <a:stretch/>
        </p:blipFill>
        <p:spPr>
          <a:xfrm>
            <a:off x="4854775" y="2962650"/>
            <a:ext cx="4058700" cy="1879425"/>
          </a:xfrm>
          <a:prstGeom prst="rect">
            <a:avLst/>
          </a:prstGeom>
          <a:noFill/>
          <a:ln w="19050" cap="flat" cmpd="sng">
            <a:solidFill>
              <a:srgbClr val="CCCCCC"/>
            </a:solidFill>
            <a:prstDash val="solid"/>
            <a:round/>
            <a:headEnd type="none" w="med" len="med"/>
            <a:tailEnd type="none" w="med" len="med"/>
          </a:ln>
        </p:spPr>
      </p:pic>
      <p:sp>
        <p:nvSpPr>
          <p:cNvPr id="263" name="Shape 263"/>
          <p:cNvSpPr/>
          <p:nvPr/>
        </p:nvSpPr>
        <p:spPr>
          <a:xfrm>
            <a:off x="4270875" y="4568950"/>
            <a:ext cx="358800" cy="128700"/>
          </a:xfrm>
          <a:prstGeom prst="rightArrow">
            <a:avLst>
              <a:gd name="adj1" fmla="val 50000"/>
              <a:gd name="adj2" fmla="val 50000"/>
            </a:avLst>
          </a:prstGeom>
          <a:solidFill>
            <a:schemeClr val="lt2"/>
          </a:solidFill>
          <a:ln w="9525"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p:nvPr/>
        </p:nvSpPr>
        <p:spPr>
          <a:xfrm>
            <a:off x="4619094" y="2365737"/>
            <a:ext cx="4432143" cy="2408475"/>
          </a:xfrm>
          <a:custGeom>
            <a:avLst/>
            <a:gdLst/>
            <a:ahLst/>
            <a:cxnLst/>
            <a:rect l="0" t="0" r="0" b="0"/>
            <a:pathLst>
              <a:path w="197313" h="119143" extrusionOk="0">
                <a:moveTo>
                  <a:pt x="197313" y="119143"/>
                </a:moveTo>
                <a:lnTo>
                  <a:pt x="197313" y="0"/>
                </a:lnTo>
                <a:lnTo>
                  <a:pt x="0" y="290"/>
                </a:lnTo>
                <a:lnTo>
                  <a:pt x="291" y="119143"/>
                </a:lnTo>
                <a:close/>
              </a:path>
            </a:pathLst>
          </a:custGeom>
          <a:solidFill>
            <a:srgbClr val="FFFDDB"/>
          </a:solidFill>
          <a:ln w="28575" cap="flat" cmpd="sng">
            <a:solidFill>
              <a:schemeClr val="dk2"/>
            </a:solidFill>
            <a:prstDash val="solid"/>
            <a:round/>
            <a:headEnd type="none" w="lg" len="lg"/>
            <a:tailEnd type="none" w="lg" len="lg"/>
          </a:ln>
        </p:spPr>
      </p:sp>
      <p:sp>
        <p:nvSpPr>
          <p:cNvPr id="269" name="Shape 269"/>
          <p:cNvSpPr txBox="1">
            <a:spLocks noGrp="1"/>
          </p:cNvSpPr>
          <p:nvPr>
            <p:ph type="title"/>
          </p:nvPr>
        </p:nvSpPr>
        <p:spPr>
          <a:xfrm>
            <a:off x="311700" y="218925"/>
            <a:ext cx="8520600" cy="572700"/>
          </a:xfrm>
          <a:prstGeom prst="rect">
            <a:avLst/>
          </a:prstGeom>
        </p:spPr>
        <p:txBody>
          <a:bodyPr wrap="square" lIns="91425" tIns="91425" rIns="91425" bIns="91425" anchor="t" anchorCtr="0">
            <a:noAutofit/>
          </a:bodyPr>
          <a:lstStyle/>
          <a:p>
            <a:pPr lvl="0" rtl="0">
              <a:spcBef>
                <a:spcPts val="0"/>
              </a:spcBef>
              <a:buNone/>
            </a:pPr>
            <a:r>
              <a:rPr lang="en" b="1" smtClean="0"/>
              <a:t>DQ4</a:t>
            </a:r>
            <a:r>
              <a:rPr lang="en" b="1" dirty="0"/>
              <a:t>:</a:t>
            </a:r>
            <a:r>
              <a:rPr lang="en" dirty="0"/>
              <a:t> The following chromatogram is obtained from the sequencing reaction. Using the key below, what message did you integrate into the yeast genome?</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24</a:t>
            </a:fld>
            <a:endParaRPr lang="en"/>
          </a:p>
        </p:txBody>
      </p:sp>
      <p:pic>
        <p:nvPicPr>
          <p:cNvPr id="270" name="Shape 270" descr="CHROMO.png"/>
          <p:cNvPicPr preferRelativeResize="0"/>
          <p:nvPr/>
        </p:nvPicPr>
        <p:blipFill rotWithShape="1">
          <a:blip r:embed="rId3" cstate="screen">
            <a:alphaModFix/>
            <a:extLst>
              <a:ext uri="{28A0092B-C50C-407E-A947-70E740481C1C}">
                <a14:useLocalDpi xmlns:a14="http://schemas.microsoft.com/office/drawing/2010/main"/>
              </a:ext>
            </a:extLst>
          </a:blip>
          <a:srcRect t="3866" b="3866"/>
          <a:stretch/>
        </p:blipFill>
        <p:spPr>
          <a:xfrm>
            <a:off x="121650" y="2677400"/>
            <a:ext cx="4320572" cy="1879425"/>
          </a:xfrm>
          <a:prstGeom prst="rect">
            <a:avLst/>
          </a:prstGeom>
          <a:noFill/>
          <a:ln w="19050" cap="flat" cmpd="sng">
            <a:solidFill>
              <a:srgbClr val="CCCCCC"/>
            </a:solidFill>
            <a:prstDash val="solid"/>
            <a:round/>
            <a:headEnd type="none" w="med" len="med"/>
            <a:tailEnd type="none" w="med" len="med"/>
          </a:ln>
        </p:spPr>
      </p:pic>
      <p:graphicFrame>
        <p:nvGraphicFramePr>
          <p:cNvPr id="271" name="Shape 271"/>
          <p:cNvGraphicFramePr/>
          <p:nvPr>
            <p:extLst>
              <p:ext uri="{D42A27DB-BD31-4B8C-83A1-F6EECF244321}">
                <p14:modId xmlns:p14="http://schemas.microsoft.com/office/powerpoint/2010/main" val="2013791978"/>
              </p:ext>
            </p:extLst>
          </p:nvPr>
        </p:nvGraphicFramePr>
        <p:xfrm>
          <a:off x="4619100" y="2352675"/>
          <a:ext cx="4432375" cy="2338197"/>
        </p:xfrm>
        <a:graphic>
          <a:graphicData uri="http://schemas.openxmlformats.org/drawingml/2006/table">
            <a:tbl>
              <a:tblPr>
                <a:noFill/>
                <a:tableStyleId>{1F494EBD-2F7F-476F-B090-E26A30DEE0ED}</a:tableStyleId>
              </a:tblPr>
              <a:tblGrid>
                <a:gridCol w="281825"/>
                <a:gridCol w="569275"/>
                <a:gridCol w="382850"/>
                <a:gridCol w="382850"/>
                <a:gridCol w="1169225"/>
                <a:gridCol w="382850"/>
                <a:gridCol w="719200"/>
                <a:gridCol w="544300"/>
              </a:tblGrid>
              <a:tr h="203900">
                <a:tc gridSpan="8">
                  <a:txBody>
                    <a:bodyPr/>
                    <a:lstStyle/>
                    <a:p>
                      <a:pPr lvl="0" algn="ctr" rtl="0">
                        <a:lnSpc>
                          <a:spcPct val="115000"/>
                        </a:lnSpc>
                        <a:spcBef>
                          <a:spcPts val="0"/>
                        </a:spcBef>
                        <a:buNone/>
                      </a:pPr>
                      <a:r>
                        <a:rPr lang="en" sz="1100" b="1"/>
                        <a:t>Key</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7525">
                <a:tc>
                  <a:txBody>
                    <a:bodyPr/>
                    <a:lstStyle/>
                    <a:p>
                      <a:pPr lvl="0" rtl="0">
                        <a:lnSpc>
                          <a:spcPct val="115000"/>
                        </a:lnSpc>
                        <a:spcBef>
                          <a:spcPts val="0"/>
                        </a:spcBef>
                        <a:buNone/>
                      </a:pPr>
                      <a:r>
                        <a:rPr lang="en" sz="1100" b="1"/>
                        <a:t>A</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AAA</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rowSpan="9">
                  <a:txBody>
                    <a:bodyPr/>
                    <a:lstStyle/>
                    <a:p>
                      <a:pPr lvl="0" rtl="0">
                        <a:spcBef>
                          <a:spcPts val="0"/>
                        </a:spcBef>
                        <a:buNone/>
                      </a:pPr>
                      <a:endParaRPr sz="1100" dirty="0"/>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r>
                        <a:rPr lang="en" sz="1100" b="1"/>
                        <a:t>J</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GGG</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rowSpan="9">
                  <a:txBody>
                    <a:bodyPr/>
                    <a:lstStyle/>
                    <a:p>
                      <a:pPr lvl="0" rtl="0">
                        <a:spcBef>
                          <a:spcPts val="0"/>
                        </a:spcBef>
                        <a:buNone/>
                      </a:pPr>
                      <a:endParaRPr sz="1100"/>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lnSpc>
                          <a:spcPct val="115000"/>
                        </a:lnSpc>
                        <a:spcBef>
                          <a:spcPts val="0"/>
                        </a:spcBef>
                        <a:buNone/>
                      </a:pPr>
                      <a:r>
                        <a:rPr lang="en" sz="1100" b="1"/>
                        <a:t>S</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TTT</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07525">
                <a:tc>
                  <a:txBody>
                    <a:bodyPr/>
                    <a:lstStyle/>
                    <a:p>
                      <a:pPr lvl="0" rtl="0">
                        <a:lnSpc>
                          <a:spcPct val="115000"/>
                        </a:lnSpc>
                        <a:spcBef>
                          <a:spcPts val="0"/>
                        </a:spcBef>
                        <a:buNone/>
                      </a:pPr>
                      <a:r>
                        <a:rPr lang="en" sz="1100" b="1"/>
                        <a:t>B</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AAT</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K</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GGA</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T</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TTC</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07525">
                <a:tc>
                  <a:txBody>
                    <a:bodyPr/>
                    <a:lstStyle/>
                    <a:p>
                      <a:pPr lvl="0" rtl="0">
                        <a:lnSpc>
                          <a:spcPct val="115000"/>
                        </a:lnSpc>
                        <a:spcBef>
                          <a:spcPts val="0"/>
                        </a:spcBef>
                        <a:buNone/>
                      </a:pPr>
                      <a:r>
                        <a:rPr lang="en" sz="1100" b="1"/>
                        <a:t>C</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AAG</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L</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GGT</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U</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TTA</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07525">
                <a:tc>
                  <a:txBody>
                    <a:bodyPr/>
                    <a:lstStyle/>
                    <a:p>
                      <a:pPr lvl="0" rtl="0">
                        <a:lnSpc>
                          <a:spcPct val="115000"/>
                        </a:lnSpc>
                        <a:spcBef>
                          <a:spcPts val="0"/>
                        </a:spcBef>
                        <a:buNone/>
                      </a:pPr>
                      <a:r>
                        <a:rPr lang="en" sz="1100" b="1"/>
                        <a:t>D</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AAC</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M</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GGC</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V</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TTG</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07525">
                <a:tc>
                  <a:txBody>
                    <a:bodyPr/>
                    <a:lstStyle/>
                    <a:p>
                      <a:pPr lvl="0" rtl="0">
                        <a:lnSpc>
                          <a:spcPct val="115000"/>
                        </a:lnSpc>
                        <a:spcBef>
                          <a:spcPts val="0"/>
                        </a:spcBef>
                        <a:buNone/>
                      </a:pPr>
                      <a:r>
                        <a:rPr lang="en" sz="1100" b="1"/>
                        <a:t>E</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ATT</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N</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GAA</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W</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TGT</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07525">
                <a:tc>
                  <a:txBody>
                    <a:bodyPr/>
                    <a:lstStyle/>
                    <a:p>
                      <a:pPr lvl="0" rtl="0">
                        <a:lnSpc>
                          <a:spcPct val="115000"/>
                        </a:lnSpc>
                        <a:spcBef>
                          <a:spcPts val="0"/>
                        </a:spcBef>
                        <a:buNone/>
                      </a:pPr>
                      <a:r>
                        <a:rPr lang="en" sz="1100" b="1"/>
                        <a:t>F</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ATG</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O</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GAC</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X</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TGA</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07525">
                <a:tc>
                  <a:txBody>
                    <a:bodyPr/>
                    <a:lstStyle/>
                    <a:p>
                      <a:pPr lvl="0" rtl="0">
                        <a:lnSpc>
                          <a:spcPct val="115000"/>
                        </a:lnSpc>
                        <a:spcBef>
                          <a:spcPts val="0"/>
                        </a:spcBef>
                        <a:buNone/>
                      </a:pPr>
                      <a:r>
                        <a:rPr lang="en" sz="1100" b="1"/>
                        <a:t>G</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ATC</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P</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GAT</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Y</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TGG</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07525">
                <a:tc>
                  <a:txBody>
                    <a:bodyPr/>
                    <a:lstStyle/>
                    <a:p>
                      <a:pPr lvl="0" rtl="0">
                        <a:lnSpc>
                          <a:spcPct val="115000"/>
                        </a:lnSpc>
                        <a:spcBef>
                          <a:spcPts val="0"/>
                        </a:spcBef>
                        <a:buNone/>
                      </a:pPr>
                      <a:r>
                        <a:rPr lang="en" sz="1100" b="1"/>
                        <a:t>H</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AGT</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Q</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GTT</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Z</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a:t>TAA</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60223">
                <a:tc>
                  <a:txBody>
                    <a:bodyPr/>
                    <a:lstStyle/>
                    <a:p>
                      <a:pPr lvl="0" rtl="0">
                        <a:lnSpc>
                          <a:spcPct val="115000"/>
                        </a:lnSpc>
                        <a:spcBef>
                          <a:spcPts val="0"/>
                        </a:spcBef>
                        <a:buNone/>
                      </a:pPr>
                      <a:r>
                        <a:rPr lang="en" sz="1100" b="1"/>
                        <a:t>I</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dirty="0"/>
                        <a:t>AGG</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R</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dirty="0"/>
                        <a:t>GTA</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CCCCCC"/>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vMerge="1">
                  <a:txBody>
                    <a:bodyPr/>
                    <a:lstStyle/>
                    <a:p>
                      <a:endParaRPr lang="en-US"/>
                    </a:p>
                  </a:txBody>
                  <a:tcPr/>
                </a:tc>
                <a:tc>
                  <a:txBody>
                    <a:bodyPr/>
                    <a:lstStyle/>
                    <a:p>
                      <a:pPr lvl="0" rtl="0">
                        <a:lnSpc>
                          <a:spcPct val="115000"/>
                        </a:lnSpc>
                        <a:spcBef>
                          <a:spcPts val="0"/>
                        </a:spcBef>
                        <a:buNone/>
                      </a:pPr>
                      <a:r>
                        <a:rPr lang="en" sz="1100" b="1"/>
                        <a:t>(SPACE)</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 sz="1100" dirty="0"/>
                        <a:t>TAG</a:t>
                      </a:r>
                    </a:p>
                  </a:txBody>
                  <a:tcPr marL="28575" marR="28575" marT="19050" marB="19050" anchor="b">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311700" y="445025"/>
            <a:ext cx="8520600" cy="983100"/>
          </a:xfrm>
          <a:prstGeom prst="rect">
            <a:avLst/>
          </a:prstGeom>
        </p:spPr>
        <p:txBody>
          <a:bodyPr wrap="square" lIns="91425" tIns="91425" rIns="91425" bIns="91425" anchor="t" anchorCtr="0">
            <a:noAutofit/>
          </a:bodyPr>
          <a:lstStyle/>
          <a:p>
            <a:pPr lvl="0">
              <a:spcBef>
                <a:spcPts val="0"/>
              </a:spcBef>
              <a:buNone/>
            </a:pPr>
            <a:r>
              <a:rPr lang="en"/>
              <a:t>Congratulations! You have won your case and as a reward, your CEO has given you unlimited HiRise fluffy bread for a full year!</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25</a:t>
            </a:fld>
            <a:endParaRPr lang="en"/>
          </a:p>
        </p:txBody>
      </p:sp>
      <p:pic>
        <p:nvPicPr>
          <p:cNvPr id="277" name="Shape 277" descr="DSCF0140.JPG"/>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2340525" y="1897175"/>
            <a:ext cx="4059601" cy="2705750"/>
          </a:xfrm>
          <a:prstGeom prst="rect">
            <a:avLst/>
          </a:prstGeom>
          <a:noFill/>
          <a:ln>
            <a:noFill/>
          </a:ln>
        </p:spPr>
      </p:pic>
      <p:pic>
        <p:nvPicPr>
          <p:cNvPr id="278" name="Shape 278"/>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4385775" y="2540724"/>
            <a:ext cx="1859025" cy="887700"/>
          </a:xfrm>
          <a:prstGeom prst="rect">
            <a:avLst/>
          </a:prstGeom>
          <a:noFill/>
          <a:ln>
            <a:noFill/>
          </a:ln>
        </p:spPr>
      </p:pic>
      <p:pic>
        <p:nvPicPr>
          <p:cNvPr id="279" name="Shape 279"/>
          <p:cNvPicPr preferRelativeResize="0"/>
          <p:nvPr/>
        </p:nvPicPr>
        <p:blipFill>
          <a:blip r:embed="rId5" cstate="screen">
            <a:alphaModFix/>
            <a:extLst>
              <a:ext uri="{28A0092B-C50C-407E-A947-70E740481C1C}">
                <a14:useLocalDpi xmlns:a14="http://schemas.microsoft.com/office/drawing/2010/main"/>
              </a:ext>
            </a:extLst>
          </a:blip>
          <a:stretch>
            <a:fillRect/>
          </a:stretch>
        </p:blipFill>
        <p:spPr>
          <a:xfrm>
            <a:off x="-1089175" y="1842600"/>
            <a:ext cx="4715126" cy="3536350"/>
          </a:xfrm>
          <a:prstGeom prst="rect">
            <a:avLst/>
          </a:prstGeom>
          <a:noFill/>
          <a:ln>
            <a:noFill/>
          </a:ln>
        </p:spPr>
      </p:pic>
      <p:pic>
        <p:nvPicPr>
          <p:cNvPr id="280" name="Shape 280"/>
          <p:cNvPicPr preferRelativeResize="0"/>
          <p:nvPr/>
        </p:nvPicPr>
        <p:blipFill>
          <a:blip r:embed="rId5" cstate="screen">
            <a:alphaModFix/>
            <a:extLst>
              <a:ext uri="{28A0092B-C50C-407E-A947-70E740481C1C}">
                <a14:useLocalDpi xmlns:a14="http://schemas.microsoft.com/office/drawing/2010/main"/>
              </a:ext>
            </a:extLst>
          </a:blip>
          <a:stretch>
            <a:fillRect/>
          </a:stretch>
        </p:blipFill>
        <p:spPr>
          <a:xfrm>
            <a:off x="5598500" y="2760350"/>
            <a:ext cx="4715126" cy="353635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197175"/>
            <a:ext cx="8520600" cy="572700"/>
          </a:xfrm>
          <a:prstGeom prst="rect">
            <a:avLst/>
          </a:prstGeom>
        </p:spPr>
        <p:txBody>
          <a:bodyPr wrap="square" lIns="91425" tIns="91425" rIns="91425" bIns="91425" anchor="t" anchorCtr="0">
            <a:noAutofit/>
          </a:bodyPr>
          <a:lstStyle/>
          <a:p>
            <a:pPr lvl="0">
              <a:spcBef>
                <a:spcPts val="0"/>
              </a:spcBef>
              <a:buNone/>
            </a:pPr>
            <a:r>
              <a:rPr lang="en" sz="3600"/>
              <a:t>Patented Yeast Design</a:t>
            </a:r>
          </a:p>
        </p:txBody>
      </p:sp>
      <p:sp>
        <p:nvSpPr>
          <p:cNvPr id="69" name="Shape 69"/>
          <p:cNvSpPr txBox="1">
            <a:spLocks noGrp="1"/>
          </p:cNvSpPr>
          <p:nvPr>
            <p:ph type="body" idx="1"/>
          </p:nvPr>
        </p:nvSpPr>
        <p:spPr>
          <a:xfrm>
            <a:off x="311700" y="947725"/>
            <a:ext cx="5378275" cy="3768900"/>
          </a:xfrm>
          <a:prstGeom prst="rect">
            <a:avLst/>
          </a:prstGeom>
        </p:spPr>
        <p:txBody>
          <a:bodyPr wrap="square" lIns="91425" tIns="91425" rIns="91425" bIns="91425" anchor="t" anchorCtr="0">
            <a:noAutofit/>
          </a:bodyPr>
          <a:lstStyle/>
          <a:p>
            <a:pPr lvl="0" rtl="0">
              <a:lnSpc>
                <a:spcPct val="100000"/>
              </a:lnSpc>
              <a:spcBef>
                <a:spcPts val="0"/>
              </a:spcBef>
              <a:buNone/>
            </a:pPr>
            <a:r>
              <a:rPr lang="en" sz="2100" dirty="0">
                <a:solidFill>
                  <a:schemeClr val="tx1"/>
                </a:solidFill>
              </a:rPr>
              <a:t>You are part of </a:t>
            </a:r>
            <a:r>
              <a:rPr lang="en" sz="2100" dirty="0" smtClean="0">
                <a:solidFill>
                  <a:schemeClr val="tx1"/>
                </a:solidFill>
              </a:rPr>
              <a:t>a</a:t>
            </a:r>
            <a:r>
              <a:rPr lang="en-US" sz="2100" dirty="0" smtClean="0">
                <a:solidFill>
                  <a:schemeClr val="tx1"/>
                </a:solidFill>
              </a:rPr>
              <a:t> </a:t>
            </a:r>
            <a:r>
              <a:rPr lang="en" sz="2100" i="1" dirty="0" err="1" smtClean="0">
                <a:solidFill>
                  <a:schemeClr val="tx1"/>
                </a:solidFill>
              </a:rPr>
              <a:t>Yeastly</a:t>
            </a:r>
            <a:r>
              <a:rPr lang="en" sz="2100" i="1" dirty="0" smtClean="0">
                <a:solidFill>
                  <a:schemeClr val="tx1"/>
                </a:solidFill>
              </a:rPr>
              <a:t> Corp</a:t>
            </a:r>
            <a:r>
              <a:rPr lang="en" sz="2100" dirty="0" smtClean="0">
                <a:solidFill>
                  <a:schemeClr val="tx1"/>
                </a:solidFill>
              </a:rPr>
              <a:t> </a:t>
            </a:r>
            <a:r>
              <a:rPr lang="en-US" sz="2100" dirty="0" smtClean="0">
                <a:solidFill>
                  <a:schemeClr val="tx1"/>
                </a:solidFill>
              </a:rPr>
              <a:t>team </a:t>
            </a:r>
            <a:r>
              <a:rPr lang="en" sz="2100" dirty="0" smtClean="0">
                <a:solidFill>
                  <a:schemeClr val="tx1"/>
                </a:solidFill>
              </a:rPr>
              <a:t>that </a:t>
            </a:r>
            <a:r>
              <a:rPr lang="en" sz="2100" dirty="0" smtClean="0">
                <a:solidFill>
                  <a:schemeClr val="tx1"/>
                </a:solidFill>
              </a:rPr>
              <a:t>has discovered </a:t>
            </a:r>
            <a:r>
              <a:rPr lang="en" sz="2100" dirty="0">
                <a:solidFill>
                  <a:schemeClr val="tx1"/>
                </a:solidFill>
              </a:rPr>
              <a:t>a mutant strain of baker’s yeast (</a:t>
            </a:r>
            <a:r>
              <a:rPr lang="en" sz="2100" i="1" dirty="0">
                <a:solidFill>
                  <a:schemeClr val="tx1"/>
                </a:solidFill>
              </a:rPr>
              <a:t>Saccharomyces cerevisiae</a:t>
            </a:r>
            <a:r>
              <a:rPr lang="en" sz="2100" dirty="0">
                <a:solidFill>
                  <a:schemeClr val="tx1"/>
                </a:solidFill>
              </a:rPr>
              <a:t>), named HiRise, </a:t>
            </a:r>
            <a:r>
              <a:rPr lang="en" sz="2100" dirty="0" smtClean="0">
                <a:solidFill>
                  <a:schemeClr val="tx1"/>
                </a:solidFill>
              </a:rPr>
              <a:t>which makes </a:t>
            </a:r>
            <a:r>
              <a:rPr lang="en" sz="2100" dirty="0">
                <a:solidFill>
                  <a:schemeClr val="tx1"/>
                </a:solidFill>
              </a:rPr>
              <a:t>bread extra fluffy. </a:t>
            </a:r>
            <a:r>
              <a:rPr lang="en-US" sz="2100" i="1" dirty="0" err="1" smtClean="0">
                <a:solidFill>
                  <a:schemeClr val="tx1"/>
                </a:solidFill>
              </a:rPr>
              <a:t>Yeastly</a:t>
            </a:r>
            <a:r>
              <a:rPr lang="en-US" sz="2100" i="1" dirty="0" smtClean="0">
                <a:solidFill>
                  <a:schemeClr val="tx1"/>
                </a:solidFill>
              </a:rPr>
              <a:t> Corp </a:t>
            </a:r>
            <a:r>
              <a:rPr lang="en-US" sz="2100" dirty="0" smtClean="0">
                <a:solidFill>
                  <a:schemeClr val="tx1"/>
                </a:solidFill>
              </a:rPr>
              <a:t>immediately files a patent for your team’s discovery.</a:t>
            </a:r>
            <a:endParaRPr lang="en" sz="2100" dirty="0">
              <a:solidFill>
                <a:schemeClr val="tx1"/>
              </a:solidFill>
            </a:endParaRPr>
          </a:p>
          <a:p>
            <a:pPr lvl="0">
              <a:spcBef>
                <a:spcPts val="0"/>
              </a:spcBef>
              <a:buNone/>
            </a:pPr>
            <a:r>
              <a:rPr lang="en" sz="2100" dirty="0">
                <a:solidFill>
                  <a:schemeClr val="tx1"/>
                </a:solidFill>
              </a:rPr>
              <a:t>The company CEO is concerned a competing company may repackage </a:t>
            </a:r>
            <a:r>
              <a:rPr lang="en" sz="2100" dirty="0" err="1">
                <a:solidFill>
                  <a:schemeClr val="tx1"/>
                </a:solidFill>
              </a:rPr>
              <a:t>HiRise</a:t>
            </a:r>
            <a:r>
              <a:rPr lang="en" sz="2100" dirty="0">
                <a:solidFill>
                  <a:schemeClr val="tx1"/>
                </a:solidFill>
              </a:rPr>
              <a:t> and sell it as their own. She tasks your group with finding a way to label the yeast strain as company property.</a:t>
            </a:r>
          </a:p>
          <a:p>
            <a:pPr lvl="0">
              <a:spcBef>
                <a:spcPts val="0"/>
              </a:spcBef>
              <a:buNone/>
            </a:pPr>
            <a:endParaRPr sz="2100" dirty="0">
              <a:solidFill>
                <a:schemeClr val="tx1"/>
              </a:solidFill>
            </a:endParaRPr>
          </a:p>
          <a:p>
            <a:pPr lvl="0">
              <a:spcBef>
                <a:spcPts val="0"/>
              </a:spcBef>
              <a:buNone/>
            </a:pPr>
            <a:endParaRPr sz="2100" dirty="0">
              <a:solidFill>
                <a:schemeClr val="tx1"/>
              </a:solidFill>
            </a:endParaRPr>
          </a:p>
          <a:p>
            <a:pPr lvl="0">
              <a:spcBef>
                <a:spcPts val="0"/>
              </a:spcBef>
              <a:buNone/>
            </a:pPr>
            <a:endParaRPr sz="2100" dirty="0">
              <a:solidFill>
                <a:schemeClr val="tx1"/>
              </a:solidFill>
            </a:endParaRPr>
          </a:p>
          <a:p>
            <a:pPr lvl="0" rtl="0">
              <a:spcBef>
                <a:spcPts val="0"/>
              </a:spcBef>
              <a:buNone/>
            </a:pPr>
            <a:endParaRPr sz="2100" dirty="0">
              <a:solidFill>
                <a:schemeClr val="tx1"/>
              </a:solidFill>
            </a:endParaRPr>
          </a:p>
          <a:p>
            <a:pPr lvl="0">
              <a:spcBef>
                <a:spcPts val="0"/>
              </a:spcBef>
              <a:buNone/>
            </a:pPr>
            <a:endParaRPr sz="2100" dirty="0">
              <a:solidFill>
                <a:schemeClr val="tx1"/>
              </a:solidFill>
            </a:endParaRPr>
          </a:p>
          <a:p>
            <a:pPr lvl="0">
              <a:spcBef>
                <a:spcPts val="0"/>
              </a:spcBef>
              <a:buNone/>
            </a:pPr>
            <a:endParaRPr sz="2100" dirty="0">
              <a:solidFill>
                <a:schemeClr val="tx1"/>
              </a:solidFill>
            </a:endParaRPr>
          </a:p>
        </p:txBody>
      </p:sp>
      <p:pic>
        <p:nvPicPr>
          <p:cNvPr id="70" name="Shape 70" descr="Yeastly.png"/>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5689975" y="197175"/>
            <a:ext cx="3275675" cy="1006949"/>
          </a:xfrm>
          <a:prstGeom prst="rect">
            <a:avLst/>
          </a:prstGeom>
          <a:noFill/>
          <a:ln>
            <a:noFill/>
          </a:ln>
        </p:spPr>
      </p:pic>
      <p:pic>
        <p:nvPicPr>
          <p:cNvPr id="71" name="Shape 71"/>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5819999" y="1916599"/>
            <a:ext cx="3015600" cy="2974611"/>
          </a:xfrm>
          <a:prstGeom prst="rect">
            <a:avLst/>
          </a:prstGeom>
          <a:noFill/>
          <a:ln>
            <a:noFill/>
          </a:ln>
        </p:spPr>
      </p:pic>
      <p:sp>
        <p:nvSpPr>
          <p:cNvPr id="72" name="Shape 72"/>
          <p:cNvSpPr txBox="1"/>
          <p:nvPr/>
        </p:nvSpPr>
        <p:spPr>
          <a:xfrm>
            <a:off x="7872600" y="4529700"/>
            <a:ext cx="1271400" cy="361500"/>
          </a:xfrm>
          <a:prstGeom prst="rect">
            <a:avLst/>
          </a:prstGeom>
          <a:noFill/>
          <a:ln>
            <a:noFill/>
          </a:ln>
        </p:spPr>
        <p:txBody>
          <a:bodyPr wrap="square" lIns="91425" tIns="91425" rIns="91425" bIns="91425" anchor="ctr" anchorCtr="0">
            <a:noAutofit/>
          </a:bodyPr>
          <a:lstStyle/>
          <a:p>
            <a:pPr lvl="0" algn="ctr">
              <a:spcBef>
                <a:spcPts val="0"/>
              </a:spcBef>
              <a:buNone/>
            </a:pPr>
            <a:r>
              <a:rPr lang="en" sz="1800" u="sng" dirty="0">
                <a:latin typeface="Droid Serif"/>
                <a:ea typeface="Droid Serif"/>
                <a:cs typeface="Droid Serif"/>
                <a:sym typeface="Droid Serif"/>
              </a:rPr>
              <a:t>HiRise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1025700"/>
          </a:xfrm>
          <a:prstGeom prst="rect">
            <a:avLst/>
          </a:prstGeom>
        </p:spPr>
        <p:txBody>
          <a:bodyPr wrap="square" lIns="91425" tIns="91425" rIns="91425" bIns="91425" anchor="t" anchorCtr="0">
            <a:noAutofit/>
          </a:bodyPr>
          <a:lstStyle/>
          <a:p>
            <a:pPr lvl="0">
              <a:spcBef>
                <a:spcPts val="0"/>
              </a:spcBef>
              <a:buNone/>
            </a:pPr>
            <a:r>
              <a:rPr lang="en" b="1" dirty="0" smtClean="0"/>
              <a:t>Discussion Question 1 (DQ1): </a:t>
            </a:r>
            <a:r>
              <a:rPr lang="en" dirty="0"/>
              <a:t>With your neighbors, discuss how you </a:t>
            </a:r>
            <a:r>
              <a:rPr lang="en-US" dirty="0" smtClean="0"/>
              <a:t>could </a:t>
            </a:r>
            <a:r>
              <a:rPr lang="en" dirty="0" smtClean="0"/>
              <a:t>“</a:t>
            </a:r>
            <a:r>
              <a:rPr lang="en-US" dirty="0" smtClean="0"/>
              <a:t>label</a:t>
            </a:r>
            <a:r>
              <a:rPr lang="en" dirty="0" smtClean="0"/>
              <a:t>” </a:t>
            </a:r>
            <a:r>
              <a:rPr lang="en" dirty="0"/>
              <a:t>your yeast strain.</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4</a:t>
            </a:fld>
            <a:endParaRPr lang="en"/>
          </a:p>
        </p:txBody>
      </p:sp>
      <p:pic>
        <p:nvPicPr>
          <p:cNvPr id="78" name="Shape 78"/>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7110275" y="1724775"/>
            <a:ext cx="2033724" cy="3025826"/>
          </a:xfrm>
          <a:prstGeom prst="rect">
            <a:avLst/>
          </a:prstGeom>
          <a:noFill/>
          <a:ln>
            <a:noFill/>
          </a:ln>
        </p:spPr>
      </p:pic>
      <p:pic>
        <p:nvPicPr>
          <p:cNvPr id="79" name="Shape 79"/>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5123025" y="2283725"/>
            <a:ext cx="2600398" cy="3025826"/>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7701769" cy="1442350"/>
          </a:xfrm>
          <a:prstGeom prst="rect">
            <a:avLst/>
          </a:prstGeom>
        </p:spPr>
        <p:txBody>
          <a:bodyPr wrap="square" lIns="91425" tIns="91425" rIns="91425" bIns="91425" anchor="t" anchorCtr="0">
            <a:noAutofit/>
          </a:bodyPr>
          <a:lstStyle/>
          <a:p>
            <a:pPr lvl="0">
              <a:spcBef>
                <a:spcPts val="0"/>
              </a:spcBef>
              <a:buNone/>
            </a:pPr>
            <a:r>
              <a:rPr lang="en" b="1" dirty="0" smtClean="0"/>
              <a:t>Clicker Question 1 (CQ1)</a:t>
            </a:r>
            <a:r>
              <a:rPr lang="en" dirty="0" smtClean="0"/>
              <a:t>: </a:t>
            </a:r>
            <a:r>
              <a:rPr lang="en" dirty="0"/>
              <a:t>Which of the following would be the </a:t>
            </a:r>
            <a:r>
              <a:rPr lang="en" b="1" dirty="0"/>
              <a:t>best</a:t>
            </a:r>
            <a:r>
              <a:rPr lang="en" dirty="0"/>
              <a:t> option to successfully </a:t>
            </a:r>
            <a:r>
              <a:rPr lang="en-US" dirty="0" smtClean="0"/>
              <a:t>label </a:t>
            </a:r>
            <a:r>
              <a:rPr lang="en" dirty="0" smtClean="0"/>
              <a:t>your </a:t>
            </a:r>
            <a:r>
              <a:rPr lang="en" dirty="0"/>
              <a:t>yeast?</a:t>
            </a:r>
          </a:p>
        </p:txBody>
      </p:sp>
      <p:sp>
        <p:nvSpPr>
          <p:cNvPr id="85" name="Shape 85"/>
          <p:cNvSpPr txBox="1">
            <a:spLocks noGrp="1"/>
          </p:cNvSpPr>
          <p:nvPr>
            <p:ph type="body" idx="1"/>
          </p:nvPr>
        </p:nvSpPr>
        <p:spPr>
          <a:xfrm>
            <a:off x="311700" y="1887375"/>
            <a:ext cx="7470900" cy="1998000"/>
          </a:xfrm>
          <a:prstGeom prst="rect">
            <a:avLst/>
          </a:prstGeom>
        </p:spPr>
        <p:txBody>
          <a:bodyPr wrap="square" lIns="91425" tIns="91425" rIns="91425" bIns="91425" anchor="t" anchorCtr="0">
            <a:noAutofit/>
          </a:bodyPr>
          <a:lstStyle/>
          <a:p>
            <a:pPr marL="457200" lvl="0" indent="-381000" rtl="0">
              <a:spcBef>
                <a:spcPts val="0"/>
              </a:spcBef>
              <a:buClr>
                <a:schemeClr val="tx1"/>
              </a:buClr>
              <a:buSzPct val="100000"/>
              <a:buAutoNum type="alphaUcPeriod"/>
            </a:pPr>
            <a:r>
              <a:rPr lang="en" sz="2400" dirty="0">
                <a:solidFill>
                  <a:schemeClr val="tx1"/>
                </a:solidFill>
              </a:rPr>
              <a:t>Add a generic DNA stain to the yeast cells.</a:t>
            </a:r>
          </a:p>
          <a:p>
            <a:pPr marL="457200" lvl="0" indent="-381000" rtl="0">
              <a:spcBef>
                <a:spcPts val="0"/>
              </a:spcBef>
              <a:buClr>
                <a:schemeClr val="tx1"/>
              </a:buClr>
              <a:buSzPct val="100000"/>
              <a:buAutoNum type="alphaUcPeriod"/>
            </a:pPr>
            <a:r>
              <a:rPr lang="en" sz="2400" dirty="0">
                <a:solidFill>
                  <a:schemeClr val="tx1"/>
                </a:solidFill>
              </a:rPr>
              <a:t>Insert a specific (non-coding) DNA sequence into the yeast </a:t>
            </a:r>
            <a:r>
              <a:rPr lang="en" sz="2400" dirty="0" smtClean="0">
                <a:solidFill>
                  <a:schemeClr val="tx1"/>
                </a:solidFill>
              </a:rPr>
              <a:t>genome.</a:t>
            </a:r>
            <a:endParaRPr lang="en" sz="2400" dirty="0">
              <a:solidFill>
                <a:schemeClr val="tx1"/>
              </a:solidFill>
            </a:endParaRPr>
          </a:p>
          <a:p>
            <a:pPr marL="457200" lvl="0" indent="-381000" rtl="0">
              <a:spcBef>
                <a:spcPts val="0"/>
              </a:spcBef>
              <a:buClr>
                <a:schemeClr val="tx1"/>
              </a:buClr>
              <a:buSzPct val="100000"/>
              <a:buAutoNum type="alphaUcPeriod"/>
            </a:pPr>
            <a:r>
              <a:rPr lang="en" sz="2400" dirty="0">
                <a:solidFill>
                  <a:schemeClr val="tx1"/>
                </a:solidFill>
              </a:rPr>
              <a:t>Add a GFP tag to the DNA polymerase IV </a:t>
            </a:r>
            <a:r>
              <a:rPr lang="en" sz="2400" dirty="0" smtClean="0">
                <a:solidFill>
                  <a:schemeClr val="tx1"/>
                </a:solidFill>
              </a:rPr>
              <a:t>gene.</a:t>
            </a:r>
            <a:endParaRPr lang="en" sz="2400" dirty="0">
              <a:solidFill>
                <a:schemeClr val="tx1"/>
              </a:solidFill>
            </a:endParaRPr>
          </a:p>
          <a:p>
            <a:pPr lvl="0" rtl="0">
              <a:spcBef>
                <a:spcPts val="0"/>
              </a:spcBef>
              <a:buClr>
                <a:schemeClr val="tx1"/>
              </a:buClr>
              <a:buNone/>
            </a:pPr>
            <a:endParaRPr sz="2400" dirty="0">
              <a:solidFill>
                <a:schemeClr val="tx1"/>
              </a:solidFill>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5</a:t>
            </a:fld>
            <a:endParaRPr lang="en"/>
          </a:p>
        </p:txBody>
      </p:sp>
      <p:pic>
        <p:nvPicPr>
          <p:cNvPr id="86" name="Shape 86" descr="choser.png"/>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8353586" y="257753"/>
            <a:ext cx="649196" cy="1629622"/>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Shape 91"/>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3194501" y="3200400"/>
            <a:ext cx="2419916" cy="1943095"/>
          </a:xfrm>
          <a:prstGeom prst="rect">
            <a:avLst/>
          </a:prstGeom>
          <a:noFill/>
          <a:ln>
            <a:noFill/>
          </a:ln>
        </p:spPr>
      </p:pic>
      <p:sp>
        <p:nvSpPr>
          <p:cNvPr id="92" name="Shape 92"/>
          <p:cNvSpPr txBox="1">
            <a:spLocks noGrp="1"/>
          </p:cNvSpPr>
          <p:nvPr>
            <p:ph type="title"/>
          </p:nvPr>
        </p:nvSpPr>
        <p:spPr>
          <a:xfrm>
            <a:off x="311699" y="259046"/>
            <a:ext cx="8520600" cy="1170300"/>
          </a:xfrm>
          <a:prstGeom prst="rect">
            <a:avLst/>
          </a:prstGeom>
        </p:spPr>
        <p:txBody>
          <a:bodyPr wrap="square" lIns="91425" tIns="91425" rIns="91425" bIns="91425" anchor="t" anchorCtr="0">
            <a:noAutofit/>
          </a:bodyPr>
          <a:lstStyle/>
          <a:p>
            <a:pPr lvl="0">
              <a:spcBef>
                <a:spcPts val="0"/>
              </a:spcBef>
              <a:buNone/>
            </a:pPr>
            <a:r>
              <a:rPr lang="en" dirty="0"/>
              <a:t>You present the CEO with the following </a:t>
            </a:r>
            <a:r>
              <a:rPr lang="en" dirty="0" smtClean="0"/>
              <a:t>two-</a:t>
            </a:r>
            <a:r>
              <a:rPr lang="en-US" dirty="0" smtClean="0"/>
              <a:t>level</a:t>
            </a:r>
            <a:r>
              <a:rPr lang="en" dirty="0" smtClean="0"/>
              <a:t> security </a:t>
            </a:r>
            <a:r>
              <a:rPr lang="en" dirty="0"/>
              <a:t>plan. </a:t>
            </a:r>
          </a:p>
        </p:txBody>
      </p:sp>
      <p:sp>
        <p:nvSpPr>
          <p:cNvPr id="93" name="Shape 93"/>
          <p:cNvSpPr txBox="1">
            <a:spLocks noGrp="1"/>
          </p:cNvSpPr>
          <p:nvPr>
            <p:ph type="body" idx="1"/>
          </p:nvPr>
        </p:nvSpPr>
        <p:spPr>
          <a:xfrm>
            <a:off x="311698" y="1495396"/>
            <a:ext cx="8612845" cy="1382100"/>
          </a:xfrm>
          <a:prstGeom prst="rect">
            <a:avLst/>
          </a:prstGeom>
        </p:spPr>
        <p:txBody>
          <a:bodyPr wrap="square" lIns="91425" tIns="91425" rIns="91425" bIns="91425" anchor="t" anchorCtr="0">
            <a:noAutofit/>
          </a:bodyPr>
          <a:lstStyle/>
          <a:p>
            <a:pPr lvl="0">
              <a:spcBef>
                <a:spcPts val="0"/>
              </a:spcBef>
              <a:buNone/>
            </a:pPr>
            <a:r>
              <a:rPr lang="en" sz="2200" dirty="0" err="1">
                <a:solidFill>
                  <a:schemeClr val="tx1"/>
                </a:solidFill>
              </a:rPr>
              <a:t>HiRise</a:t>
            </a:r>
            <a:r>
              <a:rPr lang="en" sz="2200" dirty="0">
                <a:solidFill>
                  <a:schemeClr val="tx1"/>
                </a:solidFill>
              </a:rPr>
              <a:t> will be modified to contain:</a:t>
            </a:r>
          </a:p>
          <a:p>
            <a:pPr marL="457200" lvl="0" indent="-228600" rtl="0">
              <a:spcBef>
                <a:spcPts val="0"/>
              </a:spcBef>
              <a:buClr>
                <a:schemeClr val="tx1"/>
              </a:buClr>
              <a:buAutoNum type="arabicPeriod"/>
            </a:pPr>
            <a:r>
              <a:rPr lang="en-US" sz="2200" dirty="0" smtClean="0">
                <a:solidFill>
                  <a:schemeClr val="tx1"/>
                </a:solidFill>
              </a:rPr>
              <a:t>  </a:t>
            </a:r>
            <a:r>
              <a:rPr lang="en" sz="2200" dirty="0" smtClean="0">
                <a:solidFill>
                  <a:schemeClr val="tx1"/>
                </a:solidFill>
              </a:rPr>
              <a:t>A </a:t>
            </a:r>
            <a:r>
              <a:rPr lang="en" sz="2200" dirty="0">
                <a:solidFill>
                  <a:schemeClr val="tx1"/>
                </a:solidFill>
              </a:rPr>
              <a:t>particular DNA sequence hidden inside its </a:t>
            </a:r>
            <a:r>
              <a:rPr lang="en" sz="2200" dirty="0" smtClean="0">
                <a:solidFill>
                  <a:schemeClr val="tx1"/>
                </a:solidFill>
              </a:rPr>
              <a:t>genome.</a:t>
            </a:r>
            <a:endParaRPr lang="en" sz="2200" dirty="0">
              <a:solidFill>
                <a:schemeClr val="tx1"/>
              </a:solidFill>
            </a:endParaRPr>
          </a:p>
          <a:p>
            <a:pPr marL="457200" lvl="0" indent="-228600">
              <a:spcBef>
                <a:spcPts val="0"/>
              </a:spcBef>
              <a:buClr>
                <a:schemeClr val="tx1"/>
              </a:buClr>
              <a:buAutoNum type="arabicPeriod"/>
            </a:pPr>
            <a:r>
              <a:rPr lang="en-US" sz="2200" dirty="0" smtClean="0">
                <a:solidFill>
                  <a:schemeClr val="tx1"/>
                </a:solidFill>
              </a:rPr>
              <a:t>  </a:t>
            </a:r>
            <a:r>
              <a:rPr lang="en" sz="2200" dirty="0" smtClean="0">
                <a:solidFill>
                  <a:schemeClr val="tx1"/>
                </a:solidFill>
              </a:rPr>
              <a:t>A </a:t>
            </a:r>
            <a:r>
              <a:rPr lang="en" sz="2200" dirty="0">
                <a:solidFill>
                  <a:schemeClr val="tx1"/>
                </a:solidFill>
              </a:rPr>
              <a:t>message hidden in that sequence that only your </a:t>
            </a:r>
            <a:r>
              <a:rPr lang="en" sz="2200" dirty="0" err="1" smtClean="0">
                <a:solidFill>
                  <a:schemeClr val="tx1"/>
                </a:solidFill>
              </a:rPr>
              <a:t>compan</a:t>
            </a:r>
            <a:r>
              <a:rPr lang="en-US" sz="2200" dirty="0">
                <a:solidFill>
                  <a:schemeClr val="tx1"/>
                </a:solidFill>
              </a:rPr>
              <a:t>y</a:t>
            </a:r>
            <a:r>
              <a:rPr lang="en-US" sz="2200" dirty="0" smtClean="0">
                <a:solidFill>
                  <a:schemeClr val="tx1"/>
                </a:solidFill>
              </a:rPr>
              <a:t>     </a:t>
            </a:r>
            <a:r>
              <a:rPr lang="en-US" sz="2200" dirty="0" smtClean="0">
                <a:solidFill>
                  <a:schemeClr val="accent6">
                    <a:lumMod val="20000"/>
                    <a:lumOff val="80000"/>
                  </a:schemeClr>
                </a:solidFill>
              </a:rPr>
              <a:t>_</a:t>
            </a:r>
            <a:r>
              <a:rPr lang="en" sz="2200" dirty="0" smtClean="0">
                <a:solidFill>
                  <a:schemeClr val="tx1"/>
                </a:solidFill>
              </a:rPr>
              <a:t>knows.</a:t>
            </a:r>
            <a:endParaRPr lang="en" sz="2200" dirty="0">
              <a:solidFill>
                <a:schemeClr val="tx1"/>
              </a:solidFill>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6</a:t>
            </a:fld>
            <a:endParaRPr lang="e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247675"/>
            <a:ext cx="8520600" cy="572700"/>
          </a:xfrm>
          <a:prstGeom prst="rect">
            <a:avLst/>
          </a:prstGeom>
        </p:spPr>
        <p:txBody>
          <a:bodyPr wrap="square" lIns="91425" tIns="91425" rIns="91425" bIns="91425" anchor="t" anchorCtr="0">
            <a:noAutofit/>
          </a:bodyPr>
          <a:lstStyle/>
          <a:p>
            <a:pPr lvl="0">
              <a:spcBef>
                <a:spcPts val="0"/>
              </a:spcBef>
              <a:buNone/>
            </a:pPr>
            <a:r>
              <a:rPr lang="en" sz="3600" dirty="0"/>
              <a:t>DNA </a:t>
            </a:r>
            <a:r>
              <a:rPr lang="en" sz="3600" dirty="0" smtClean="0"/>
              <a:t>Cryptography</a:t>
            </a:r>
            <a:endParaRPr lang="en" sz="3600" dirty="0"/>
          </a:p>
        </p:txBody>
      </p:sp>
      <p:sp>
        <p:nvSpPr>
          <p:cNvPr id="99" name="Shape 99"/>
          <p:cNvSpPr txBox="1">
            <a:spLocks noGrp="1"/>
          </p:cNvSpPr>
          <p:nvPr>
            <p:ph type="body" idx="1"/>
          </p:nvPr>
        </p:nvSpPr>
        <p:spPr>
          <a:xfrm>
            <a:off x="311700" y="1164725"/>
            <a:ext cx="7858500" cy="2567400"/>
          </a:xfrm>
          <a:prstGeom prst="rect">
            <a:avLst/>
          </a:prstGeom>
        </p:spPr>
        <p:txBody>
          <a:bodyPr wrap="square" lIns="91425" tIns="91425" rIns="91425" bIns="91425" anchor="t" anchorCtr="0">
            <a:noAutofit/>
          </a:bodyPr>
          <a:lstStyle/>
          <a:p>
            <a:pPr marL="457200" lvl="0" indent="-381000" rtl="0">
              <a:spcBef>
                <a:spcPts val="0"/>
              </a:spcBef>
              <a:buClr>
                <a:schemeClr val="tx1"/>
              </a:buClr>
              <a:buSzPct val="100000"/>
            </a:pPr>
            <a:r>
              <a:rPr lang="en" sz="2400" dirty="0" smtClean="0">
                <a:solidFill>
                  <a:schemeClr val="tx1"/>
                </a:solidFill>
              </a:rPr>
              <a:t>Utilize </a:t>
            </a:r>
            <a:r>
              <a:rPr lang="en" sz="2400" dirty="0">
                <a:solidFill>
                  <a:schemeClr val="tx1"/>
                </a:solidFill>
              </a:rPr>
              <a:t>DNA nucleotides to generate a coded message that both sender and receiver can </a:t>
            </a:r>
            <a:r>
              <a:rPr lang="en" sz="2400" dirty="0" smtClean="0">
                <a:solidFill>
                  <a:schemeClr val="tx1"/>
                </a:solidFill>
              </a:rPr>
              <a:t>decipher.</a:t>
            </a:r>
            <a:endParaRPr lang="en" sz="2400" dirty="0">
              <a:solidFill>
                <a:schemeClr val="tx1"/>
              </a:solidFill>
            </a:endParaRPr>
          </a:p>
          <a:p>
            <a:pPr marL="457200" lvl="0" indent="-381000">
              <a:spcBef>
                <a:spcPts val="0"/>
              </a:spcBef>
              <a:buClr>
                <a:schemeClr val="tx1"/>
              </a:buClr>
              <a:buSzPct val="100000"/>
            </a:pPr>
            <a:r>
              <a:rPr lang="en" sz="2400" dirty="0">
                <a:solidFill>
                  <a:schemeClr val="tx1"/>
                </a:solidFill>
              </a:rPr>
              <a:t>Insert </a:t>
            </a:r>
            <a:r>
              <a:rPr lang="en-US" sz="2400" dirty="0" smtClean="0">
                <a:solidFill>
                  <a:schemeClr val="tx1"/>
                </a:solidFill>
              </a:rPr>
              <a:t>this </a:t>
            </a:r>
            <a:r>
              <a:rPr lang="en" sz="2400" dirty="0" smtClean="0">
                <a:solidFill>
                  <a:schemeClr val="tx1"/>
                </a:solidFill>
              </a:rPr>
              <a:t>sequence </a:t>
            </a:r>
            <a:r>
              <a:rPr lang="en" sz="2400" dirty="0">
                <a:solidFill>
                  <a:schemeClr val="tx1"/>
                </a:solidFill>
              </a:rPr>
              <a:t>into an organism’s </a:t>
            </a:r>
            <a:r>
              <a:rPr lang="en" sz="2400" dirty="0" smtClean="0">
                <a:solidFill>
                  <a:schemeClr val="tx1"/>
                </a:solidFill>
              </a:rPr>
              <a:t>genome.</a:t>
            </a:r>
            <a:endParaRPr lang="en" sz="2400" dirty="0">
              <a:solidFill>
                <a:schemeClr val="tx1"/>
              </a:solidFill>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7</a:t>
            </a:fld>
            <a:endParaRPr lang="en"/>
          </a:p>
        </p:txBody>
      </p:sp>
      <p:pic>
        <p:nvPicPr>
          <p:cNvPr id="100" name="Shape 100"/>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2806547" y="2751588"/>
            <a:ext cx="5917350" cy="2336724"/>
          </a:xfrm>
          <a:prstGeom prst="rect">
            <a:avLst/>
          </a:prstGeom>
          <a:noFill/>
          <a:ln>
            <a:noFill/>
          </a:ln>
        </p:spPr>
      </p:pic>
      <p:pic>
        <p:nvPicPr>
          <p:cNvPr id="101" name="Shape 101"/>
          <p:cNvPicPr preferRelativeResize="0"/>
          <p:nvPr/>
        </p:nvPicPr>
        <p:blipFill rotWithShape="1">
          <a:blip r:embed="rId4" cstate="screen">
            <a:alphaModFix/>
            <a:extLst>
              <a:ext uri="{28A0092B-C50C-407E-A947-70E740481C1C}">
                <a14:useLocalDpi xmlns:a14="http://schemas.microsoft.com/office/drawing/2010/main"/>
              </a:ext>
            </a:extLst>
          </a:blip>
          <a:srcRect t="10279" b="31014"/>
          <a:stretch/>
        </p:blipFill>
        <p:spPr>
          <a:xfrm>
            <a:off x="101949" y="2876175"/>
            <a:ext cx="2322699" cy="20875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prstGeom prst="rect">
            <a:avLst/>
          </a:prstGeom>
        </p:spPr>
        <p:txBody>
          <a:bodyPr wrap="square" lIns="91425" tIns="91425" rIns="91425" bIns="91425" anchor="t" anchorCtr="0">
            <a:noAutofit/>
          </a:bodyPr>
          <a:lstStyle/>
          <a:p>
            <a:pPr lvl="0">
              <a:spcBef>
                <a:spcPts val="0"/>
              </a:spcBef>
              <a:buNone/>
            </a:pPr>
            <a:r>
              <a:rPr lang="en" b="1" dirty="0" smtClean="0">
                <a:solidFill>
                  <a:schemeClr val="tx1"/>
                </a:solidFill>
              </a:rPr>
              <a:t>DQ2</a:t>
            </a:r>
            <a:r>
              <a:rPr lang="en" b="1" dirty="0">
                <a:solidFill>
                  <a:schemeClr val="tx1"/>
                </a:solidFill>
              </a:rPr>
              <a:t>: </a:t>
            </a:r>
            <a:r>
              <a:rPr lang="en" dirty="0">
                <a:solidFill>
                  <a:schemeClr val="tx1"/>
                </a:solidFill>
              </a:rPr>
              <a:t>Design an experiment that would allow you to insert a specific double stranded DNA sequence (using homologous recombination) into the genome of </a:t>
            </a:r>
            <a:r>
              <a:rPr lang="en" dirty="0" smtClean="0">
                <a:solidFill>
                  <a:schemeClr val="tx1"/>
                </a:solidFill>
              </a:rPr>
              <a:t>HiRise</a:t>
            </a:r>
            <a:r>
              <a:rPr lang="en-US" dirty="0" smtClean="0">
                <a:solidFill>
                  <a:schemeClr val="tx1"/>
                </a:solidFill>
              </a:rPr>
              <a:t> yeast</a:t>
            </a:r>
            <a:r>
              <a:rPr lang="en" dirty="0" smtClean="0">
                <a:solidFill>
                  <a:schemeClr val="tx1"/>
                </a:solidFill>
              </a:rPr>
              <a:t>.</a:t>
            </a:r>
            <a:endParaRPr lang="en" dirty="0">
              <a:solidFill>
                <a:schemeClr val="tx1"/>
              </a:solidFill>
            </a:endParaRPr>
          </a:p>
          <a:p>
            <a:pPr lvl="0">
              <a:spcBef>
                <a:spcPts val="0"/>
              </a:spcBef>
              <a:buNone/>
            </a:pPr>
            <a:endParaRPr b="1" dirty="0">
              <a:solidFill>
                <a:schemeClr val="tx1"/>
              </a:solidFill>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8</a:t>
            </a:fld>
            <a:endParaRPr lang="en"/>
          </a:p>
        </p:txBody>
      </p:sp>
      <p:pic>
        <p:nvPicPr>
          <p:cNvPr id="108" name="Shape 108"/>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7110275" y="1724775"/>
            <a:ext cx="2033724" cy="3025826"/>
          </a:xfrm>
          <a:prstGeom prst="rect">
            <a:avLst/>
          </a:prstGeom>
          <a:noFill/>
          <a:ln>
            <a:noFill/>
          </a:ln>
        </p:spPr>
      </p:pic>
      <p:pic>
        <p:nvPicPr>
          <p:cNvPr id="109" name="Shape 109"/>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5123025" y="2283725"/>
            <a:ext cx="2600398" cy="3025826"/>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prstGeom prst="rect">
            <a:avLst/>
          </a:prstGeom>
        </p:spPr>
        <p:txBody>
          <a:bodyPr wrap="square" lIns="91425" tIns="91425" rIns="91425" bIns="91425" anchor="t" anchorCtr="0">
            <a:noAutofit/>
          </a:bodyPr>
          <a:lstStyle/>
          <a:p>
            <a:pPr lvl="0" rtl="0">
              <a:spcBef>
                <a:spcPts val="0"/>
              </a:spcBef>
              <a:buNone/>
            </a:pPr>
            <a:r>
              <a:rPr lang="en" sz="3600" dirty="0"/>
              <a:t>Insertion of </a:t>
            </a:r>
            <a:r>
              <a:rPr lang="en" sz="3600" dirty="0" smtClean="0"/>
              <a:t>Coded </a:t>
            </a:r>
            <a:r>
              <a:rPr lang="en" sz="3600" dirty="0"/>
              <a:t>M</a:t>
            </a:r>
            <a:r>
              <a:rPr lang="en" sz="3600" dirty="0" smtClean="0"/>
              <a:t>essage </a:t>
            </a:r>
            <a:r>
              <a:rPr lang="en" sz="3600" dirty="0"/>
              <a:t>into HiRise</a:t>
            </a:r>
          </a:p>
        </p:txBody>
      </p:sp>
      <p:sp>
        <p:nvSpPr>
          <p:cNvPr id="115" name="Shape 115"/>
          <p:cNvSpPr txBox="1">
            <a:spLocks noGrp="1"/>
          </p:cNvSpPr>
          <p:nvPr>
            <p:ph type="body" idx="1"/>
          </p:nvPr>
        </p:nvSpPr>
        <p:spPr>
          <a:xfrm>
            <a:off x="311700" y="1368775"/>
            <a:ext cx="8520600" cy="1785300"/>
          </a:xfrm>
          <a:prstGeom prst="rect">
            <a:avLst/>
          </a:prstGeom>
        </p:spPr>
        <p:txBody>
          <a:bodyPr wrap="square" lIns="91425" tIns="91425" rIns="91425" bIns="91425" anchor="t" anchorCtr="0">
            <a:noAutofit/>
          </a:bodyPr>
          <a:lstStyle/>
          <a:p>
            <a:pPr marL="457200" lvl="0" indent="-381000" rtl="0">
              <a:spcBef>
                <a:spcPts val="0"/>
              </a:spcBef>
              <a:buClr>
                <a:schemeClr val="tx1"/>
              </a:buClr>
              <a:buSzPct val="100000"/>
              <a:buAutoNum type="arabicPeriod"/>
            </a:pPr>
            <a:r>
              <a:rPr lang="en" sz="2400" dirty="0">
                <a:solidFill>
                  <a:schemeClr val="tx1"/>
                </a:solidFill>
              </a:rPr>
              <a:t>Oligonucleotide synthesis</a:t>
            </a:r>
          </a:p>
          <a:p>
            <a:pPr lvl="0" rtl="0">
              <a:spcBef>
                <a:spcPts val="0"/>
              </a:spcBef>
              <a:buClr>
                <a:schemeClr val="tx1"/>
              </a:buClr>
              <a:buNone/>
            </a:pPr>
            <a:r>
              <a:rPr lang="en" sz="2400" dirty="0">
                <a:solidFill>
                  <a:schemeClr val="tx1"/>
                </a:solidFill>
              </a:rPr>
              <a:t>The sequence of interest needs to be surrounded by restriction </a:t>
            </a:r>
            <a:r>
              <a:rPr lang="en" sz="2400" dirty="0" smtClean="0">
                <a:solidFill>
                  <a:schemeClr val="tx1"/>
                </a:solidFill>
              </a:rPr>
              <a:t>enzyme</a:t>
            </a:r>
            <a:r>
              <a:rPr lang="en-US" sz="2400" dirty="0" smtClean="0">
                <a:solidFill>
                  <a:schemeClr val="tx1"/>
                </a:solidFill>
              </a:rPr>
              <a:t> (RE)</a:t>
            </a:r>
            <a:r>
              <a:rPr lang="en" sz="2400" dirty="0" smtClean="0">
                <a:solidFill>
                  <a:schemeClr val="tx1"/>
                </a:solidFill>
              </a:rPr>
              <a:t> </a:t>
            </a:r>
            <a:r>
              <a:rPr lang="en" sz="2400" dirty="0">
                <a:solidFill>
                  <a:schemeClr val="tx1"/>
                </a:solidFill>
              </a:rPr>
              <a:t>sites to insert it into a plasmid.</a:t>
            </a:r>
          </a:p>
          <a:p>
            <a:pPr lvl="0" rtl="0">
              <a:spcBef>
                <a:spcPts val="0"/>
              </a:spcBef>
              <a:buClr>
                <a:schemeClr val="tx1"/>
              </a:buClr>
              <a:buNone/>
            </a:pPr>
            <a:endParaRPr sz="2400" dirty="0">
              <a:solidFill>
                <a:schemeClr val="tx1"/>
              </a:solidFill>
            </a:endParaRPr>
          </a:p>
        </p:txBody>
      </p:sp>
      <p:sp>
        <p:nvSpPr>
          <p:cNvPr id="8" name="Slide Number Placeholder 7"/>
          <p:cNvSpPr>
            <a:spLocks noGrp="1"/>
          </p:cNvSpPr>
          <p:nvPr>
            <p:ph type="sldNum" idx="12"/>
          </p:nvPr>
        </p:nvSpPr>
        <p:spPr/>
        <p:txBody>
          <a:bodyPr/>
          <a:lstStyle/>
          <a:p>
            <a:pPr lvl="0">
              <a:spcBef>
                <a:spcPts val="0"/>
              </a:spcBef>
              <a:buNone/>
            </a:pPr>
            <a:fld id="{00000000-1234-1234-1234-123412341234}" type="slidenum">
              <a:rPr lang="en" smtClean="0"/>
              <a:t>9</a:t>
            </a:fld>
            <a:endParaRPr lang="en"/>
          </a:p>
        </p:txBody>
      </p:sp>
      <p:sp>
        <p:nvSpPr>
          <p:cNvPr id="2" name="Rectangle 1"/>
          <p:cNvSpPr/>
          <p:nvPr/>
        </p:nvSpPr>
        <p:spPr>
          <a:xfrm>
            <a:off x="3014420" y="3704095"/>
            <a:ext cx="2100021" cy="534691"/>
          </a:xfrm>
          <a:prstGeom prst="rect">
            <a:avLst/>
          </a:prstGeom>
          <a:solidFill>
            <a:srgbClr val="FFF4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3014420" y="3709082"/>
            <a:ext cx="2100021" cy="523220"/>
          </a:xfrm>
          <a:prstGeom prst="rect">
            <a:avLst/>
          </a:prstGeom>
          <a:noFill/>
        </p:spPr>
        <p:txBody>
          <a:bodyPr wrap="square" rtlCol="0">
            <a:spAutoFit/>
          </a:bodyPr>
          <a:lstStyle/>
          <a:p>
            <a:pPr algn="ctr"/>
            <a:r>
              <a:rPr lang="en-US" dirty="0" smtClean="0"/>
              <a:t>Oligonucleotide containing sequence</a:t>
            </a:r>
            <a:endParaRPr lang="en-US" dirty="0"/>
          </a:p>
        </p:txBody>
      </p:sp>
      <p:sp>
        <p:nvSpPr>
          <p:cNvPr id="3" name="Rectangle 2"/>
          <p:cNvSpPr/>
          <p:nvPr/>
        </p:nvSpPr>
        <p:spPr>
          <a:xfrm>
            <a:off x="2560320" y="3704095"/>
            <a:ext cx="454100" cy="52820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5114441" y="3713821"/>
            <a:ext cx="454100" cy="52820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5568541" y="3694571"/>
            <a:ext cx="1996916" cy="307777"/>
          </a:xfrm>
          <a:prstGeom prst="rect">
            <a:avLst/>
          </a:prstGeom>
          <a:noFill/>
        </p:spPr>
        <p:txBody>
          <a:bodyPr wrap="square" rtlCol="0">
            <a:spAutoFit/>
          </a:bodyPr>
          <a:lstStyle/>
          <a:p>
            <a:r>
              <a:rPr lang="en-US" dirty="0" smtClean="0"/>
              <a:t>GAATTC</a:t>
            </a:r>
            <a:endParaRPr lang="en-US" dirty="0"/>
          </a:p>
        </p:txBody>
      </p:sp>
      <p:sp>
        <p:nvSpPr>
          <p:cNvPr id="9" name="TextBox 8"/>
          <p:cNvSpPr txBox="1"/>
          <p:nvPr/>
        </p:nvSpPr>
        <p:spPr>
          <a:xfrm>
            <a:off x="5568541" y="3953400"/>
            <a:ext cx="1996916" cy="307777"/>
          </a:xfrm>
          <a:prstGeom prst="rect">
            <a:avLst/>
          </a:prstGeom>
          <a:noFill/>
        </p:spPr>
        <p:txBody>
          <a:bodyPr wrap="square" rtlCol="0">
            <a:spAutoFit/>
          </a:bodyPr>
          <a:lstStyle/>
          <a:p>
            <a:r>
              <a:rPr lang="en-US" dirty="0" smtClean="0"/>
              <a:t>CTTAAG</a:t>
            </a:r>
            <a:endParaRPr lang="en-US" dirty="0"/>
          </a:p>
        </p:txBody>
      </p:sp>
      <p:sp>
        <p:nvSpPr>
          <p:cNvPr id="10" name="TextBox 9"/>
          <p:cNvSpPr txBox="1"/>
          <p:nvPr/>
        </p:nvSpPr>
        <p:spPr>
          <a:xfrm>
            <a:off x="1639829" y="3672180"/>
            <a:ext cx="963383" cy="307777"/>
          </a:xfrm>
          <a:prstGeom prst="rect">
            <a:avLst/>
          </a:prstGeom>
          <a:noFill/>
        </p:spPr>
        <p:txBody>
          <a:bodyPr wrap="square" rtlCol="0">
            <a:spAutoFit/>
          </a:bodyPr>
          <a:lstStyle/>
          <a:p>
            <a:r>
              <a:rPr lang="en-US" dirty="0" smtClean="0"/>
              <a:t>GAATTC</a:t>
            </a:r>
            <a:endParaRPr lang="en-US" dirty="0"/>
          </a:p>
        </p:txBody>
      </p:sp>
      <p:sp>
        <p:nvSpPr>
          <p:cNvPr id="11" name="TextBox 10"/>
          <p:cNvSpPr txBox="1"/>
          <p:nvPr/>
        </p:nvSpPr>
        <p:spPr>
          <a:xfrm>
            <a:off x="1639829" y="3931009"/>
            <a:ext cx="920491" cy="307777"/>
          </a:xfrm>
          <a:prstGeom prst="rect">
            <a:avLst/>
          </a:prstGeom>
          <a:noFill/>
        </p:spPr>
        <p:txBody>
          <a:bodyPr wrap="square" rtlCol="0">
            <a:spAutoFit/>
          </a:bodyPr>
          <a:lstStyle/>
          <a:p>
            <a:r>
              <a:rPr lang="en-US" dirty="0" smtClean="0"/>
              <a:t>CTTAAG</a:t>
            </a:r>
            <a:endParaRPr lang="en-US" dirty="0"/>
          </a:p>
        </p:txBody>
      </p:sp>
      <p:sp>
        <p:nvSpPr>
          <p:cNvPr id="6" name="TextBox 5"/>
          <p:cNvSpPr txBox="1"/>
          <p:nvPr/>
        </p:nvSpPr>
        <p:spPr>
          <a:xfrm>
            <a:off x="2603212" y="4539703"/>
            <a:ext cx="3074416" cy="338554"/>
          </a:xfrm>
          <a:prstGeom prst="rect">
            <a:avLst/>
          </a:prstGeom>
          <a:noFill/>
        </p:spPr>
        <p:txBody>
          <a:bodyPr wrap="square" rtlCol="0">
            <a:spAutoFit/>
          </a:bodyPr>
          <a:lstStyle/>
          <a:p>
            <a:r>
              <a:rPr lang="en-US" sz="1600" dirty="0" smtClean="0"/>
              <a:t>Restriction Enzyme sequences</a:t>
            </a:r>
            <a:endParaRPr lang="en-US" sz="1600" dirty="0"/>
          </a:p>
        </p:txBody>
      </p:sp>
      <p:cxnSp>
        <p:nvCxnSpPr>
          <p:cNvPr id="12" name="Straight Arrow Connector 11"/>
          <p:cNvCxnSpPr/>
          <p:nvPr/>
        </p:nvCxnSpPr>
        <p:spPr>
          <a:xfrm flipV="1">
            <a:off x="5531006" y="4361493"/>
            <a:ext cx="293244" cy="2785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2223436" y="4352762"/>
            <a:ext cx="379776" cy="2984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1093</TotalTime>
  <Words>1267</Words>
  <Application>Microsoft Office PowerPoint</Application>
  <PresentationFormat>On-screen Show (16:9)</PresentationFormat>
  <Paragraphs>209</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Simple Light</vt:lpstr>
      <vt:lpstr>Yeast Cryptography: A Budding New Way to Keep Your Dough</vt:lpstr>
      <vt:lpstr>Learning Objectives</vt:lpstr>
      <vt:lpstr>Patented Yeast Design</vt:lpstr>
      <vt:lpstr>Discussion Question 1 (DQ1): With your neighbors, discuss how you could “label” your yeast strain.</vt:lpstr>
      <vt:lpstr>Clicker Question 1 (CQ1): Which of the following would be the best option to successfully label your yeast?</vt:lpstr>
      <vt:lpstr>You present the CEO with the following two-level security plan. </vt:lpstr>
      <vt:lpstr>DNA Cryptography</vt:lpstr>
      <vt:lpstr>DQ2: Design an experiment that would allow you to insert a specific double stranded DNA sequence (using homologous recombination) into the genome of HiRise yeast. </vt:lpstr>
      <vt:lpstr>Insertion of Coded Message into HiRise</vt:lpstr>
      <vt:lpstr>Insertion of Coded Message into HiRise</vt:lpstr>
      <vt:lpstr>CQ2: Would we prefer to use blunt end or sticky end RE sites for the cloning?</vt:lpstr>
      <vt:lpstr>PowerPoint Presentation</vt:lpstr>
      <vt:lpstr>Insertion of Coded Message into HiRise</vt:lpstr>
      <vt:lpstr>Insertion of Coded Message into HiRise</vt:lpstr>
      <vt:lpstr>PowerPoint Presentation</vt:lpstr>
      <vt:lpstr>CQ5: The oligonucleotide and plasmid (containing an ampicillin resistance gene) are digested by the same RE and added together with DNA ligase. This mix is transformed into ampicillin-sensitive bacteria and plated on LB with ampicillin media. As a control, bacteria without the transformation mix are also plated on the same media. The colony growth on each plate is seen below.  Based on these results, which of the following is the best conclusion?</vt:lpstr>
      <vt:lpstr>Insertion of Coded Message into HiRise</vt:lpstr>
      <vt:lpstr>Insertion of Coded Message into HiRise</vt:lpstr>
      <vt:lpstr>Six months later, Wyse Bioengineering claims they have independently isolated their own strain of baker’s yeast, which they call FluffMax, that makes equally fluffy bread.  You bring them to patent court as you believe they have stolen your company’s yeast strain. The judge asks that you present proof that their “new” yeast strain is in fact HiRise.</vt:lpstr>
      <vt:lpstr>CQ6: Which of the following experiments might allow you to differentiate between HiRise yeast and a wild type S. cerevisiae strain? More than one answer may be correct.</vt:lpstr>
      <vt:lpstr>CQ7: You plan to test the HiRise yeast and the competitor’s FluffMax, but you also need to include a negative control. Which of the following would best serve as a negative control?</vt:lpstr>
      <vt:lpstr>DQ3: Your group extracts genomic DNA from the control strain, from HiRise, and from FluffMax and performs a PCR reaction with primers that bind the DNA surrounding the site where the oligonucleotide containing DNA was inserted. If FluffMax is in fact stolen HiRise, draw the results from the experiment on the gel below.</vt:lpstr>
      <vt:lpstr>As added confirmation of your claim, your group uses Sanger sequencing to decode the message hidden in the yeast genome. </vt:lpstr>
      <vt:lpstr>DQ4: The following chromatogram is obtained from the sequencing reaction. Using the key below, what message did you integrate into the yeast genome?</vt:lpstr>
      <vt:lpstr>Congratulations! You have won your case and as a reward, your CEO has given you unlimited HiRise fluffy bread for a full year!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Yeast Cryptography: “Something clever”</dc:title>
  <cp:lastModifiedBy>Ky</cp:lastModifiedBy>
  <cp:revision>43</cp:revision>
  <dcterms:modified xsi:type="dcterms:W3CDTF">2018-09-17T15:28:09Z</dcterms:modified>
</cp:coreProperties>
</file>