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9"/>
  </p:notesMasterIdLst>
  <p:sldIdLst>
    <p:sldId id="259" r:id="rId3"/>
    <p:sldId id="256" r:id="rId4"/>
    <p:sldId id="258" r:id="rId5"/>
    <p:sldId id="257" r:id="rId6"/>
    <p:sldId id="261" r:id="rId7"/>
    <p:sldId id="263" r:id="rId8"/>
    <p:sldId id="264" r:id="rId9"/>
    <p:sldId id="272" r:id="rId10"/>
    <p:sldId id="277" r:id="rId11"/>
    <p:sldId id="294" r:id="rId12"/>
    <p:sldId id="291" r:id="rId13"/>
    <p:sldId id="311" r:id="rId14"/>
    <p:sldId id="313" r:id="rId15"/>
    <p:sldId id="262" r:id="rId16"/>
    <p:sldId id="274" r:id="rId17"/>
    <p:sldId id="280" r:id="rId18"/>
    <p:sldId id="278" r:id="rId19"/>
    <p:sldId id="279" r:id="rId20"/>
    <p:sldId id="290" r:id="rId21"/>
    <p:sldId id="292" r:id="rId22"/>
    <p:sldId id="267" r:id="rId23"/>
    <p:sldId id="312" r:id="rId24"/>
    <p:sldId id="301" r:id="rId25"/>
    <p:sldId id="302" r:id="rId26"/>
    <p:sldId id="315" r:id="rId27"/>
    <p:sldId id="316" r:id="rId28"/>
    <p:sldId id="323" r:id="rId29"/>
    <p:sldId id="300" r:id="rId30"/>
    <p:sldId id="331" r:id="rId31"/>
    <p:sldId id="329" r:id="rId32"/>
    <p:sldId id="303" r:id="rId33"/>
    <p:sldId id="305" r:id="rId34"/>
    <p:sldId id="332" r:id="rId35"/>
    <p:sldId id="333" r:id="rId36"/>
    <p:sldId id="334" r:id="rId37"/>
    <p:sldId id="310" r:id="rId38"/>
    <p:sldId id="295" r:id="rId39"/>
    <p:sldId id="270" r:id="rId40"/>
    <p:sldId id="335" r:id="rId41"/>
    <p:sldId id="327" r:id="rId42"/>
    <p:sldId id="297" r:id="rId43"/>
    <p:sldId id="336" r:id="rId44"/>
    <p:sldId id="330" r:id="rId45"/>
    <p:sldId id="324" r:id="rId46"/>
    <p:sldId id="326" r:id="rId47"/>
    <p:sldId id="268"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06" autoAdjust="0"/>
    <p:restoredTop sz="73630" autoAdjust="0"/>
  </p:normalViewPr>
  <p:slideViewPr>
    <p:cSldViewPr>
      <p:cViewPr varScale="1">
        <p:scale>
          <a:sx n="68" d="100"/>
          <a:sy n="68" d="100"/>
        </p:scale>
        <p:origin x="-1709"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617C34-5CCA-4803-94AF-A8750AF52939}" type="datetimeFigureOut">
              <a:rPr lang="en-US" smtClean="0"/>
              <a:pPr/>
              <a:t>12/23/2015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D86732-93F0-4038-A6E7-20FC9D326848}" type="slidenum">
              <a:rPr lang="en-US" smtClean="0"/>
              <a:pPr/>
              <a:t>‹#›</a:t>
            </a:fld>
            <a:endParaRPr lang="en-US"/>
          </a:p>
        </p:txBody>
      </p:sp>
    </p:spTree>
    <p:extLst>
      <p:ext uri="{BB962C8B-B14F-4D97-AF65-F5344CB8AC3E}">
        <p14:creationId xmlns:p14="http://schemas.microsoft.com/office/powerpoint/2010/main" val="3762567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photolib.noaa.gov/htmls/sanc0602.ht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commons.wikimedia.org/wiki/File:Pakicetus_BW.jpg"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commons.wikimedia.org/wiki/File:Blue_whale_size.svg"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upload.wikimedia.org/wikipedia/en/archive/5/51/20070602133507!Whale_legs.png"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commons.wikimedia.org/wiki/File:Ambulocetus_BW.jpg"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commons.wikimedia.org/wiki/File:Rhodocetus_BW.jpg"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commons.wikimedia.org/wiki/File:Basilosaurus_cropped.png"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archive.org/stream/proceedingsofuni441913unit"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commons.wikimedia.org/wiki/File:Dorudon_cropped.png"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commons.wikimedia.org/wiki/File:Pakicetus_BW.jpg"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commons.wikimedia.org/wiki/File:Blue_whale_size.svg" TargetMode="External"/><Relationship Id="rId5" Type="http://schemas.openxmlformats.org/officeDocument/2006/relationships/hyperlink" Target="http://commons.wikimedia.org/wiki/File:Dorudon_cropped.png" TargetMode="External"/><Relationship Id="rId4" Type="http://schemas.openxmlformats.org/officeDocument/2006/relationships/hyperlink" Target="http://commons.wikimedia.org/wiki/File:Ambulocetus_BW.jpg"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commons.wikimedia.org/wiki/File:Charles_Darwin_by_Julia_Margaret_Cameron_2.jpg"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commons.wikimedia.org/wiki/File:Human_pidegree.jpg"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commons.wikimedia.org/wiki/User:Petter_B%C3%B8ckman"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en.wikipedia.org/wiki/File:Lamark's_depiction_of_the_origins_of_the_animals.gif"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commons.wikimedia.org/wiki/File:Pakicetus_BW.jpg" TargetMode="External"/><Relationship Id="rId2" Type="http://schemas.openxmlformats.org/officeDocument/2006/relationships/slide" Target="../slides/slide36.xml"/><Relationship Id="rId1" Type="http://schemas.openxmlformats.org/officeDocument/2006/relationships/notesMaster" Target="../notesMasters/notesMaster1.xml"/><Relationship Id="rId6" Type="http://schemas.openxmlformats.org/officeDocument/2006/relationships/hyperlink" Target="http://commons.wikimedia.org/wiki/File:Blue_whale_size.svg" TargetMode="External"/><Relationship Id="rId5" Type="http://schemas.openxmlformats.org/officeDocument/2006/relationships/hyperlink" Target="http://commons.wikimedia.org/wiki/File:Dorudon_cropped.png" TargetMode="External"/><Relationship Id="rId4" Type="http://schemas.openxmlformats.org/officeDocument/2006/relationships/hyperlink" Target="http://commons.wikimedia.org/wiki/File:Ambulocetus_BW.jpg"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commons.wikimedia.org/wiki/File:Dolphin_anatomy.png"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web.neomed.edu/web/anatomy/DLDD/index.html"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commons.wikimedia.org/wiki/File:Blue_whale_size.svg" TargetMode="External"/><Relationship Id="rId2" Type="http://schemas.openxmlformats.org/officeDocument/2006/relationships/slide" Target="../slides/slide43.xml"/><Relationship Id="rId1" Type="http://schemas.openxmlformats.org/officeDocument/2006/relationships/notesMaster" Target="../notesMasters/notesMaster1.xml"/><Relationship Id="rId6" Type="http://schemas.openxmlformats.org/officeDocument/2006/relationships/hyperlink" Target="http://www.openclipart.org/detail/26544" TargetMode="External"/><Relationship Id="rId5" Type="http://schemas.openxmlformats.org/officeDocument/2006/relationships/hyperlink" Target="http://www.openclipart.org/" TargetMode="External"/><Relationship Id="rId4" Type="http://schemas.openxmlformats.org/officeDocument/2006/relationships/hyperlink" Target="http://commons.wikimedia.org/wiki/File:Hippopotamus_(PSF).png"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commons.wikimedia.org/wiki/File:Blue_whale_size.svg"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www.flickr.com/people/53344659@N05" TargetMode="External"/><Relationship Id="rId4" Type="http://schemas.openxmlformats.org/officeDocument/2006/relationships/hyperlink" Target="http://www.flickr.com/photos/53344659@N05/4978423771/"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commons.wikimedia.org/wiki/File:Dolphin_anatomy.pn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commons.wikimedia.org/wiki/File:Hippopotamus_amphibius_-_Homosassa_Springs_Wildlife_State_Park,_Florida_-_2010-01-13.jpg"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commons.wikimedia.org/wiki/File:Hippopotamus_amphibius_-San_Diego_Zoo,_California,_USA_-under_water-8a.jpg"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commons.wikimedia.org/wiki/File:Pakicetus_BW.jp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commons.wikimedia.org/wiki/File:Pakicetus_BW.jpg"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commons.wikimedia.org/wiki/File:Blue_whale_size.svg"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Image credit: </a:t>
            </a:r>
          </a:p>
          <a:p>
            <a:pPr lvl="1" algn="l"/>
            <a:r>
              <a:rPr lang="en-US" sz="1200" i="1" kern="1200" dirty="0" smtClean="0">
                <a:solidFill>
                  <a:schemeClr val="tx1"/>
                </a:solidFill>
                <a:latin typeface="+mn-lt"/>
                <a:ea typeface="+mn-ea"/>
                <a:cs typeface="+mn-cs"/>
              </a:rPr>
              <a:t>Description:</a:t>
            </a:r>
            <a:r>
              <a:rPr lang="en-US" sz="1200" kern="1200" dirty="0" smtClean="0">
                <a:solidFill>
                  <a:schemeClr val="tx1"/>
                </a:solidFill>
                <a:latin typeface="+mn-lt"/>
                <a:ea typeface="+mn-ea"/>
                <a:cs typeface="+mn-cs"/>
              </a:rPr>
              <a:t> Humpback whale in singing position, near Hawaiian Islands. </a:t>
            </a:r>
            <a:endParaRPr lang="en-US" sz="1100" kern="1200" dirty="0" smtClean="0">
              <a:solidFill>
                <a:schemeClr val="tx1"/>
              </a:solidFill>
              <a:latin typeface="+mn-lt"/>
              <a:ea typeface="+mn-ea"/>
              <a:cs typeface="+mn-cs"/>
            </a:endParaRPr>
          </a:p>
          <a:p>
            <a:pPr lvl="1" algn="l"/>
            <a:r>
              <a:rPr lang="en-US" sz="1200" i="1" kern="1200" dirty="0" smtClean="0">
                <a:solidFill>
                  <a:schemeClr val="tx1"/>
                </a:solidFill>
                <a:latin typeface="+mn-lt"/>
                <a:ea typeface="+mn-ea"/>
                <a:cs typeface="+mn-cs"/>
              </a:rPr>
              <a:t>Source:</a:t>
            </a:r>
            <a:r>
              <a:rPr lang="en-US" sz="1200" kern="1200" dirty="0" smtClean="0">
                <a:solidFill>
                  <a:schemeClr val="tx1"/>
                </a:solidFill>
                <a:latin typeface="+mn-lt"/>
                <a:ea typeface="+mn-ea"/>
                <a:cs typeface="+mn-cs"/>
              </a:rPr>
              <a:t> Wikimedia Commons,</a:t>
            </a:r>
            <a:r>
              <a:rPr lang="en-US" sz="1200" i="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from NOAA </a:t>
            </a:r>
            <a:r>
              <a:rPr lang="en-US" sz="1200" u="sng" kern="1200" dirty="0" smtClean="0">
                <a:solidFill>
                  <a:schemeClr val="tx1"/>
                </a:solidFill>
                <a:latin typeface="+mn-lt"/>
                <a:ea typeface="+mn-ea"/>
                <a:cs typeface="+mn-cs"/>
                <a:hlinkClick r:id="rId3"/>
              </a:rPr>
              <a:t>http://www.photolib.noaa.gov/htmls/sanc0602.htm</a:t>
            </a:r>
            <a:endParaRPr lang="en-US" sz="1100" kern="1200" dirty="0" smtClean="0">
              <a:solidFill>
                <a:schemeClr val="tx1"/>
              </a:solidFill>
              <a:latin typeface="+mn-lt"/>
              <a:ea typeface="+mn-ea"/>
              <a:cs typeface="+mn-cs"/>
            </a:endParaRPr>
          </a:p>
          <a:p>
            <a:pPr lvl="1" algn="l"/>
            <a:r>
              <a:rPr lang="en-US" sz="1200" i="1" kern="1200" dirty="0" smtClean="0">
                <a:solidFill>
                  <a:schemeClr val="tx1"/>
                </a:solidFill>
                <a:latin typeface="+mn-lt"/>
                <a:ea typeface="+mn-ea"/>
                <a:cs typeface="+mn-cs"/>
              </a:rPr>
              <a:t>Author:</a:t>
            </a:r>
            <a:r>
              <a:rPr lang="en-US" sz="1200" kern="1200" dirty="0" smtClean="0">
                <a:solidFill>
                  <a:schemeClr val="tx1"/>
                </a:solidFill>
                <a:latin typeface="+mn-lt"/>
                <a:ea typeface="+mn-ea"/>
                <a:cs typeface="+mn-cs"/>
              </a:rPr>
              <a:t> Dr. Louis M. </a:t>
            </a:r>
            <a:r>
              <a:rPr lang="en-US" sz="1200" kern="1200" dirty="0" err="1" smtClean="0">
                <a:solidFill>
                  <a:schemeClr val="tx1"/>
                </a:solidFill>
                <a:latin typeface="+mn-lt"/>
                <a:ea typeface="+mn-ea"/>
                <a:cs typeface="+mn-cs"/>
              </a:rPr>
              <a:t>Hermin</a:t>
            </a:r>
            <a:endParaRPr lang="en-US" sz="1100" kern="1200" dirty="0" smtClean="0">
              <a:solidFill>
                <a:schemeClr val="tx1"/>
              </a:solidFill>
              <a:latin typeface="+mn-lt"/>
              <a:ea typeface="+mn-ea"/>
              <a:cs typeface="+mn-cs"/>
            </a:endParaRPr>
          </a:p>
          <a:p>
            <a:pPr lvl="1" algn="l"/>
            <a:r>
              <a:rPr lang="en-US" sz="1200" i="1" kern="1200" dirty="0" smtClean="0">
                <a:solidFill>
                  <a:schemeClr val="tx1"/>
                </a:solidFill>
                <a:latin typeface="+mn-lt"/>
                <a:ea typeface="+mn-ea"/>
                <a:cs typeface="+mn-cs"/>
              </a:rPr>
              <a:t>Clearance:</a:t>
            </a:r>
            <a:r>
              <a:rPr lang="en-US" sz="1200" kern="1200" dirty="0" smtClean="0">
                <a:solidFill>
                  <a:schemeClr val="tx1"/>
                </a:solidFill>
                <a:latin typeface="+mn-lt"/>
                <a:ea typeface="+mn-ea"/>
                <a:cs typeface="+mn-cs"/>
              </a:rPr>
              <a:t> Public domain</a:t>
            </a:r>
            <a:endParaRPr lang="en-US" sz="11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1D86732-93F0-4038-A6E7-20FC9D32684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p:spPr>
        <p:txBody>
          <a:bodyPr/>
          <a:lstStyle/>
          <a:p>
            <a:pPr marL="0" eaLnBrk="1" hangingPunct="1"/>
            <a:r>
              <a:rPr lang="en-US" dirty="0" smtClean="0"/>
              <a:t>Image</a:t>
            </a:r>
            <a:r>
              <a:rPr lang="en-US" baseline="0" dirty="0" smtClean="0"/>
              <a:t> credits:</a:t>
            </a:r>
          </a:p>
          <a:p>
            <a:pPr marL="0" lvl="1"/>
            <a:r>
              <a:rPr lang="en-US" sz="1200" i="1" kern="1200" dirty="0" smtClean="0">
                <a:solidFill>
                  <a:schemeClr val="tx1"/>
                </a:solidFill>
                <a:latin typeface="+mn-lt"/>
                <a:ea typeface="+mn-ea"/>
                <a:cs typeface="+mn-cs"/>
              </a:rPr>
              <a:t>Description:</a:t>
            </a:r>
            <a:r>
              <a:rPr lang="en-US" sz="1200" kern="1200" dirty="0" smtClean="0">
                <a:solidFill>
                  <a:schemeClr val="tx1"/>
                </a:solidFill>
                <a:latin typeface="+mn-lt"/>
                <a:ea typeface="+mn-ea"/>
                <a:cs typeface="+mn-cs"/>
              </a:rPr>
              <a:t> Ankle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bones of middle Eocene </a:t>
            </a:r>
            <a:r>
              <a:rPr lang="en-US" sz="1200" kern="1200" dirty="0" err="1" smtClean="0">
                <a:solidFill>
                  <a:schemeClr val="tx1"/>
                </a:solidFill>
                <a:latin typeface="+mn-lt"/>
                <a:ea typeface="+mn-ea"/>
                <a:cs typeface="+mn-cs"/>
              </a:rPr>
              <a:t>protocetid</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archaeocetes</a:t>
            </a:r>
            <a:r>
              <a:rPr lang="en-US" sz="1200"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Rodhocetus</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balochistanensis</a:t>
            </a:r>
            <a:r>
              <a:rPr lang="en-US" sz="1200" kern="1200" dirty="0" smtClean="0">
                <a:solidFill>
                  <a:schemeClr val="tx1"/>
                </a:solidFill>
                <a:latin typeface="+mn-lt"/>
                <a:ea typeface="+mn-ea"/>
                <a:cs typeface="+mn-cs"/>
              </a:rPr>
              <a:t> (left) and </a:t>
            </a:r>
            <a:r>
              <a:rPr lang="en-US" sz="1200" i="1" kern="1200" dirty="0" err="1" smtClean="0">
                <a:solidFill>
                  <a:schemeClr val="tx1"/>
                </a:solidFill>
                <a:latin typeface="+mn-lt"/>
                <a:ea typeface="+mn-ea"/>
                <a:cs typeface="+mn-cs"/>
              </a:rPr>
              <a:t>Artiocetus</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clavis</a:t>
            </a:r>
            <a:r>
              <a:rPr lang="en-US" sz="1200" kern="1200" dirty="0" smtClean="0">
                <a:solidFill>
                  <a:schemeClr val="tx1"/>
                </a:solidFill>
                <a:latin typeface="+mn-lt"/>
                <a:ea typeface="+mn-ea"/>
                <a:cs typeface="+mn-cs"/>
              </a:rPr>
              <a:t> (right) from Pakistan, compared to those of the pronghorn </a:t>
            </a:r>
            <a:r>
              <a:rPr lang="en-US" sz="1200" i="1" kern="1200" dirty="0" err="1" smtClean="0">
                <a:solidFill>
                  <a:schemeClr val="tx1"/>
                </a:solidFill>
                <a:latin typeface="+mn-lt"/>
                <a:ea typeface="+mn-ea"/>
                <a:cs typeface="+mn-cs"/>
              </a:rPr>
              <a:t>Antilocapra</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americana</a:t>
            </a:r>
            <a:r>
              <a:rPr lang="en-US" sz="1200" kern="1200" dirty="0" smtClean="0">
                <a:solidFill>
                  <a:schemeClr val="tx1"/>
                </a:solidFill>
                <a:latin typeface="+mn-lt"/>
                <a:ea typeface="+mn-ea"/>
                <a:cs typeface="+mn-cs"/>
              </a:rPr>
              <a:t> (center).</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Source:</a:t>
            </a:r>
            <a:r>
              <a:rPr lang="en-US" sz="1200" kern="1200" dirty="0" smtClean="0">
                <a:solidFill>
                  <a:schemeClr val="tx1"/>
                </a:solidFill>
                <a:latin typeface="+mn-lt"/>
                <a:ea typeface="+mn-ea"/>
                <a:cs typeface="+mn-cs"/>
              </a:rPr>
              <a:t> Figure 8 from the following website:  </a:t>
            </a:r>
            <a:r>
              <a:rPr lang="en-US" sz="1200" u="sng" kern="1200" dirty="0" smtClean="0">
                <a:solidFill>
                  <a:schemeClr val="tx1"/>
                </a:solidFill>
                <a:latin typeface="+mn-lt"/>
                <a:ea typeface="+mn-ea"/>
                <a:cs typeface="+mn-cs"/>
              </a:rPr>
              <a:t>http://www-personal.umich.edu/~gingeric/PDGwhales/Whales.htm; </a:t>
            </a:r>
          </a:p>
          <a:p>
            <a:pPr marL="0" lvl="1"/>
            <a:r>
              <a:rPr lang="en-US" sz="1200" i="1" kern="1200" dirty="0" smtClean="0">
                <a:solidFill>
                  <a:schemeClr val="tx1"/>
                </a:solidFill>
                <a:latin typeface="+mn-lt"/>
                <a:ea typeface="+mn-ea"/>
                <a:cs typeface="+mn-cs"/>
              </a:rPr>
              <a:t>Modifications:</a:t>
            </a:r>
            <a:r>
              <a:rPr lang="en-US" sz="1200" i="0" kern="1200" dirty="0" smtClean="0">
                <a:solidFill>
                  <a:schemeClr val="tx1"/>
                </a:solidFill>
                <a:latin typeface="+mn-lt"/>
                <a:ea typeface="+mn-ea"/>
                <a:cs typeface="+mn-cs"/>
              </a:rPr>
              <a:t> Text,</a:t>
            </a:r>
            <a:r>
              <a:rPr lang="en-US" sz="1200" i="0" kern="1200" baseline="0" dirty="0" smtClean="0">
                <a:solidFill>
                  <a:schemeClr val="tx1"/>
                </a:solidFill>
                <a:latin typeface="+mn-lt"/>
                <a:ea typeface="+mn-ea"/>
                <a:cs typeface="+mn-cs"/>
              </a:rPr>
              <a:t> a</a:t>
            </a:r>
            <a:r>
              <a:rPr lang="en-US" sz="1200" i="0" kern="1200" dirty="0" smtClean="0">
                <a:solidFill>
                  <a:schemeClr val="tx1"/>
                </a:solidFill>
                <a:latin typeface="+mn-lt"/>
                <a:ea typeface="+mn-ea"/>
                <a:cs typeface="+mn-cs"/>
              </a:rPr>
              <a:t>rrows, and boxes added.</a:t>
            </a:r>
            <a:endParaRPr lang="en-US" sz="1200" i="1"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Author:</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Gingerich</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P. </a:t>
            </a:r>
            <a:endParaRPr lang="en-US" sz="1100" kern="1200" dirty="0" smtClean="0">
              <a:solidFill>
                <a:schemeClr val="tx1"/>
              </a:solidFill>
              <a:latin typeface="+mn-lt"/>
              <a:ea typeface="+mn-ea"/>
              <a:cs typeface="+mn-cs"/>
            </a:endParaRPr>
          </a:p>
          <a:p>
            <a:pPr marL="0"/>
            <a:r>
              <a:rPr lang="en-US" sz="1200" i="1" kern="1200" dirty="0" smtClean="0">
                <a:solidFill>
                  <a:schemeClr val="tx1"/>
                </a:solidFill>
                <a:latin typeface="+mn-lt"/>
                <a:ea typeface="+mn-ea"/>
                <a:cs typeface="+mn-cs"/>
              </a:rPr>
              <a:t>Clearance:</a:t>
            </a:r>
            <a:r>
              <a:rPr lang="en-US" sz="1200" kern="1200" dirty="0" smtClean="0">
                <a:solidFill>
                  <a:schemeClr val="tx1"/>
                </a:solidFill>
                <a:latin typeface="+mn-lt"/>
                <a:ea typeface="+mn-ea"/>
                <a:cs typeface="+mn-cs"/>
              </a:rPr>
              <a:t> copyright 2001 by </a:t>
            </a:r>
            <a:r>
              <a:rPr lang="en-US" sz="1200" kern="1200" dirty="0" err="1" smtClean="0">
                <a:solidFill>
                  <a:schemeClr val="tx1"/>
                </a:solidFill>
                <a:latin typeface="+mn-lt"/>
                <a:ea typeface="+mn-ea"/>
                <a:cs typeface="+mn-cs"/>
              </a:rPr>
              <a:t>Gingerich</a:t>
            </a:r>
            <a:r>
              <a:rPr lang="en-US" sz="1200" kern="1200" dirty="0" smtClean="0">
                <a:solidFill>
                  <a:schemeClr val="tx1"/>
                </a:solidFill>
                <a:latin typeface="+mn-lt"/>
                <a:ea typeface="+mn-ea"/>
                <a:cs typeface="+mn-cs"/>
              </a:rPr>
              <a:t>, P;</a:t>
            </a:r>
            <a:r>
              <a:rPr lang="en-US" sz="1200" kern="1200" baseline="0" dirty="0" smtClean="0">
                <a:solidFill>
                  <a:schemeClr val="tx1"/>
                </a:solidFill>
                <a:latin typeface="+mn-lt"/>
                <a:ea typeface="+mn-ea"/>
                <a:cs typeface="+mn-cs"/>
              </a:rPr>
              <a:t> figure can be reproduced for non-profit educational use. </a:t>
            </a:r>
            <a:endParaRPr lang="en-US" sz="1200" kern="1200" dirty="0" smtClean="0">
              <a:solidFill>
                <a:schemeClr val="tx1"/>
              </a:solidFill>
              <a:latin typeface="+mn-lt"/>
              <a:ea typeface="+mn-ea"/>
              <a:cs typeface="+mn-cs"/>
            </a:endParaRPr>
          </a:p>
          <a:p>
            <a:endParaRPr lang="en-US" dirty="0" smtClean="0"/>
          </a:p>
          <a:p>
            <a:pPr eaLnBrk="1" hangingPunct="1"/>
            <a:r>
              <a:rPr lang="en-US" dirty="0" smtClean="0"/>
              <a:t>Figure text:</a:t>
            </a:r>
          </a:p>
          <a:p>
            <a:pPr eaLnBrk="1" hangingPunct="1"/>
            <a:r>
              <a:rPr lang="en-US" dirty="0" smtClean="0"/>
              <a:t>“Ankle bones of middle Eocene </a:t>
            </a:r>
            <a:r>
              <a:rPr lang="en-US" dirty="0" err="1" smtClean="0"/>
              <a:t>protocetid</a:t>
            </a:r>
            <a:r>
              <a:rPr lang="en-US" dirty="0" smtClean="0"/>
              <a:t> </a:t>
            </a:r>
            <a:r>
              <a:rPr lang="en-US" dirty="0" err="1" smtClean="0"/>
              <a:t>archaeocetes</a:t>
            </a:r>
            <a:r>
              <a:rPr lang="en-US" dirty="0" smtClean="0"/>
              <a:t> </a:t>
            </a:r>
            <a:r>
              <a:rPr lang="en-US" i="1" dirty="0" err="1" smtClean="0"/>
              <a:t>Rodhocetus</a:t>
            </a:r>
            <a:r>
              <a:rPr lang="en-US" i="1" dirty="0" smtClean="0"/>
              <a:t> </a:t>
            </a:r>
            <a:r>
              <a:rPr lang="en-US" i="1" dirty="0" err="1" smtClean="0"/>
              <a:t>balochistanensis</a:t>
            </a:r>
            <a:r>
              <a:rPr lang="en-US" dirty="0" smtClean="0"/>
              <a:t> (left) and </a:t>
            </a:r>
            <a:r>
              <a:rPr lang="en-US" i="1" dirty="0" err="1" smtClean="0"/>
              <a:t>Artiocetus</a:t>
            </a:r>
            <a:r>
              <a:rPr lang="en-US" i="1" dirty="0" smtClean="0"/>
              <a:t> </a:t>
            </a:r>
            <a:r>
              <a:rPr lang="en-US" i="1" dirty="0" err="1" smtClean="0"/>
              <a:t>clavis</a:t>
            </a:r>
            <a:r>
              <a:rPr lang="en-US" dirty="0" smtClean="0"/>
              <a:t> (right) from Pakistan, compared to those of the pronghorn </a:t>
            </a:r>
            <a:r>
              <a:rPr lang="en-US" i="1" dirty="0" err="1" smtClean="0"/>
              <a:t>Antilocapra</a:t>
            </a:r>
            <a:r>
              <a:rPr lang="en-US" i="1" dirty="0" smtClean="0"/>
              <a:t> </a:t>
            </a:r>
            <a:r>
              <a:rPr lang="en-US" i="1" dirty="0" err="1" smtClean="0"/>
              <a:t>americana</a:t>
            </a:r>
            <a:r>
              <a:rPr lang="en-US" dirty="0" smtClean="0"/>
              <a:t> (center). Note double-</a:t>
            </a:r>
            <a:r>
              <a:rPr lang="en-US" dirty="0" err="1" smtClean="0"/>
              <a:t>pulleyed</a:t>
            </a:r>
            <a:r>
              <a:rPr lang="en-US" dirty="0" smtClean="0"/>
              <a:t> </a:t>
            </a:r>
            <a:r>
              <a:rPr lang="en-US" dirty="0" err="1" smtClean="0"/>
              <a:t>astragalus</a:t>
            </a:r>
            <a:r>
              <a:rPr lang="en-US" dirty="0" smtClean="0"/>
              <a:t>, notched </a:t>
            </a:r>
            <a:r>
              <a:rPr lang="en-US" dirty="0" err="1" smtClean="0"/>
              <a:t>cubloid</a:t>
            </a:r>
            <a:r>
              <a:rPr lang="en-US" dirty="0" smtClean="0"/>
              <a:t>, and prominent fibular facet on the </a:t>
            </a:r>
            <a:r>
              <a:rPr lang="en-US" dirty="0" err="1" smtClean="0"/>
              <a:t>calcaneum</a:t>
            </a:r>
            <a:r>
              <a:rPr lang="en-US" dirty="0" smtClean="0"/>
              <a:t> (not preserved in </a:t>
            </a:r>
            <a:r>
              <a:rPr lang="en-US" i="1" dirty="0" err="1" smtClean="0"/>
              <a:t>Artiocetus</a:t>
            </a:r>
            <a:r>
              <a:rPr lang="en-US" dirty="0" smtClean="0"/>
              <a:t>), which are characteristic of mammals of the order </a:t>
            </a:r>
            <a:r>
              <a:rPr lang="en-US" dirty="0" err="1" smtClean="0"/>
              <a:t>Artiodactyla</a:t>
            </a:r>
            <a:r>
              <a:rPr lang="en-US" dirty="0" smtClean="0"/>
              <a:t>. These fossil specimens, preserved as parts of associated skulls and skeletons of </a:t>
            </a:r>
            <a:r>
              <a:rPr lang="en-US" dirty="0" err="1" smtClean="0"/>
              <a:t>protocetid</a:t>
            </a:r>
            <a:r>
              <a:rPr lang="en-US" dirty="0" smtClean="0"/>
              <a:t> </a:t>
            </a:r>
            <a:r>
              <a:rPr lang="en-US" dirty="0" err="1" smtClean="0"/>
              <a:t>archaeocetes</a:t>
            </a:r>
            <a:r>
              <a:rPr lang="en-US" dirty="0" smtClean="0"/>
              <a:t>, show that early whales shared a common ancestry with artiodactyls. Skull of the </a:t>
            </a:r>
            <a:r>
              <a:rPr lang="en-US" i="1" dirty="0" err="1" smtClean="0"/>
              <a:t>Artiocetus</a:t>
            </a:r>
            <a:r>
              <a:rPr lang="en-US" dirty="0" smtClean="0"/>
              <a:t> specimen is shown in Fig. 7. Scale is in cm. Photograph ©2001 Philip </a:t>
            </a:r>
            <a:r>
              <a:rPr lang="en-US" dirty="0" err="1" smtClean="0"/>
              <a:t>Gingerich</a:t>
            </a:r>
            <a:r>
              <a:rPr lang="en-US" dirty="0" smtClean="0"/>
              <a:t>. Figure may be reproduced for non-profit educational use.”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left, the ankle bones of two middle Eocene </a:t>
            </a:r>
            <a:r>
              <a:rPr lang="en-US" dirty="0" err="1" smtClean="0"/>
              <a:t>protocetid</a:t>
            </a:r>
            <a:r>
              <a:rPr lang="en-US" dirty="0" smtClean="0"/>
              <a:t> </a:t>
            </a:r>
            <a:r>
              <a:rPr lang="en-US" dirty="0" err="1" smtClean="0"/>
              <a:t>archaeocetes</a:t>
            </a:r>
            <a:r>
              <a:rPr lang="en-US" dirty="0" smtClean="0"/>
              <a:t>, </a:t>
            </a:r>
            <a:r>
              <a:rPr lang="en-US" i="1" dirty="0" err="1" smtClean="0"/>
              <a:t>Rodhocetus</a:t>
            </a:r>
            <a:r>
              <a:rPr lang="en-US" i="1" dirty="0" smtClean="0"/>
              <a:t> </a:t>
            </a:r>
            <a:r>
              <a:rPr lang="en-US" i="1" dirty="0" err="1" smtClean="0"/>
              <a:t>balochistanensis</a:t>
            </a:r>
            <a:r>
              <a:rPr lang="en-US" dirty="0" smtClean="0"/>
              <a:t> (left) and </a:t>
            </a:r>
            <a:r>
              <a:rPr lang="en-US" i="1" dirty="0" err="1" smtClean="0"/>
              <a:t>Artiocetus</a:t>
            </a:r>
            <a:r>
              <a:rPr lang="en-US" i="1" dirty="0" smtClean="0"/>
              <a:t> </a:t>
            </a:r>
            <a:r>
              <a:rPr lang="en-US" i="1" dirty="0" err="1" smtClean="0"/>
              <a:t>clavis</a:t>
            </a:r>
            <a:r>
              <a:rPr lang="en-US" dirty="0" smtClean="0"/>
              <a:t> (right) from Pakistan, compared to those of the pronghorn </a:t>
            </a:r>
            <a:r>
              <a:rPr lang="en-US" i="1" dirty="0" err="1" smtClean="0"/>
              <a:t>Antilocapra</a:t>
            </a:r>
            <a:r>
              <a:rPr lang="en-US" i="1" dirty="0" smtClean="0"/>
              <a:t> </a:t>
            </a:r>
            <a:r>
              <a:rPr lang="en-US" i="1" dirty="0" err="1" smtClean="0"/>
              <a:t>americana</a:t>
            </a:r>
            <a:r>
              <a:rPr lang="en-US" dirty="0" smtClean="0"/>
              <a:t> (center). At right, the ankle region and foot of </a:t>
            </a:r>
            <a:r>
              <a:rPr lang="en-US" i="1" dirty="0" err="1" smtClean="0"/>
              <a:t>Basilosaurus</a:t>
            </a:r>
            <a:r>
              <a:rPr lang="en-US" dirty="0" smtClean="0"/>
              <a:t>. The pulley part of the </a:t>
            </a:r>
            <a:r>
              <a:rPr lang="en-US" dirty="0" err="1" smtClean="0"/>
              <a:t>astragalus</a:t>
            </a:r>
            <a:r>
              <a:rPr lang="en-US" dirty="0" smtClean="0"/>
              <a:t> (outlined) connects to the tibia and fibula.“</a:t>
            </a:r>
          </a:p>
          <a:p>
            <a:pPr eaLnBrk="1" hangingPunct="1"/>
            <a:endParaRPr lang="en-US" dirty="0" smtClean="0"/>
          </a:p>
        </p:txBody>
      </p:sp>
      <p:sp>
        <p:nvSpPr>
          <p:cNvPr id="135172" name="Slide Number Placeholder 3"/>
          <p:cNvSpPr>
            <a:spLocks noGrp="1"/>
          </p:cNvSpPr>
          <p:nvPr>
            <p:ph type="sldNum" sz="quarter" idx="5"/>
          </p:nvPr>
        </p:nvSpPr>
        <p:spPr>
          <a:noFill/>
        </p:spPr>
        <p:txBody>
          <a:bodyPr/>
          <a:lstStyle/>
          <a:p>
            <a:fld id="{B664D2F9-59BC-4CA4-AAF7-BC8BF00832A5}" type="slidenum">
              <a:rPr lang="en-US" smtClean="0"/>
              <a:pPr/>
              <a:t>13</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Need to emphasize 1) some relationships are direct, or ‘vertical’, while others are ‘horizontal,’ and 2) some individuals are alive at the same time. </a:t>
            </a:r>
          </a:p>
          <a:p>
            <a:endParaRPr lang="en-US" dirty="0"/>
          </a:p>
        </p:txBody>
      </p:sp>
      <p:sp>
        <p:nvSpPr>
          <p:cNvPr id="4" name="Slide Number Placeholder 3"/>
          <p:cNvSpPr>
            <a:spLocks noGrp="1"/>
          </p:cNvSpPr>
          <p:nvPr>
            <p:ph type="sldNum" sz="quarter" idx="10"/>
          </p:nvPr>
        </p:nvSpPr>
        <p:spPr/>
        <p:txBody>
          <a:bodyPr/>
          <a:lstStyle/>
          <a:p>
            <a:fld id="{B1D86732-93F0-4038-A6E7-20FC9D326848}"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D86732-93F0-4038-A6E7-20FC9D326848}"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p:spPr>
        <p:txBody>
          <a:bodyPr/>
          <a:lstStyle/>
          <a:p>
            <a:r>
              <a:rPr lang="en-US" sz="1200" kern="1200" baseline="0" dirty="0" smtClean="0">
                <a:solidFill>
                  <a:schemeClr val="tx1"/>
                </a:solidFill>
                <a:latin typeface="+mn-lt"/>
                <a:ea typeface="+mn-ea"/>
                <a:cs typeface="+mn-cs"/>
              </a:rPr>
              <a:t>Image credits:</a:t>
            </a:r>
          </a:p>
          <a:p>
            <a:r>
              <a:rPr lang="en-US" sz="1200" kern="1200" baseline="0" dirty="0" smtClean="0">
                <a:solidFill>
                  <a:schemeClr val="tx1"/>
                </a:solidFill>
                <a:latin typeface="+mn-lt"/>
                <a:ea typeface="+mn-ea"/>
                <a:cs typeface="+mn-cs"/>
              </a:rPr>
              <a:t>Left:</a:t>
            </a:r>
          </a:p>
          <a:p>
            <a:pPr marL="0" lvl="1"/>
            <a:r>
              <a:rPr lang="en-US" sz="1200" i="1" kern="1200" dirty="0" smtClean="0">
                <a:solidFill>
                  <a:schemeClr val="tx1"/>
                </a:solidFill>
                <a:latin typeface="+mn-lt"/>
                <a:ea typeface="+mn-ea"/>
                <a:cs typeface="+mn-cs"/>
              </a:rPr>
              <a:t>Description:</a:t>
            </a:r>
            <a:r>
              <a:rPr lang="en-US" sz="1200"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Pakicetus</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inachus</a:t>
            </a:r>
            <a:r>
              <a:rPr lang="en-US" sz="1200" kern="1200" dirty="0" smtClean="0">
                <a:solidFill>
                  <a:schemeClr val="tx1"/>
                </a:solidFill>
                <a:latin typeface="+mn-lt"/>
                <a:ea typeface="+mn-ea"/>
                <a:cs typeface="+mn-cs"/>
              </a:rPr>
              <a:t>, a whale ancestor from the Early Eocene of Pakistan, after </a:t>
            </a:r>
            <a:r>
              <a:rPr lang="en-US" sz="1200" kern="1200" dirty="0" err="1" smtClean="0">
                <a:solidFill>
                  <a:schemeClr val="tx1"/>
                </a:solidFill>
                <a:latin typeface="+mn-lt"/>
                <a:ea typeface="+mn-ea"/>
                <a:cs typeface="+mn-cs"/>
              </a:rPr>
              <a:t>Nummelai</a:t>
            </a:r>
            <a:r>
              <a:rPr lang="en-US" sz="1200" kern="1200" dirty="0" smtClean="0">
                <a:solidFill>
                  <a:schemeClr val="tx1"/>
                </a:solidFill>
                <a:latin typeface="+mn-lt"/>
                <a:ea typeface="+mn-ea"/>
                <a:cs typeface="+mn-cs"/>
              </a:rPr>
              <a:t> et al., (2006), pencil drawing, digital coloring </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Source:</a:t>
            </a:r>
            <a:r>
              <a:rPr lang="en-US" sz="1200" kern="1200" dirty="0" smtClean="0">
                <a:solidFill>
                  <a:schemeClr val="tx1"/>
                </a:solidFill>
                <a:latin typeface="+mn-lt"/>
                <a:ea typeface="+mn-ea"/>
                <a:cs typeface="+mn-cs"/>
              </a:rPr>
              <a:t> Wikimedia Commons; Own work; </a:t>
            </a:r>
            <a:r>
              <a:rPr lang="en-US" sz="1200" u="sng" kern="1200" dirty="0" smtClean="0">
                <a:solidFill>
                  <a:schemeClr val="tx1"/>
                </a:solidFill>
                <a:latin typeface="+mn-lt"/>
                <a:ea typeface="+mn-ea"/>
                <a:cs typeface="+mn-cs"/>
                <a:hlinkClick r:id="rId3"/>
              </a:rPr>
              <a:t>http://commons.wikimedia.org/wiki/File:Pakicetus_BW.jpg</a:t>
            </a:r>
            <a:r>
              <a:rPr lang="en-US" sz="1200" kern="1200" dirty="0" smtClean="0">
                <a:solidFill>
                  <a:schemeClr val="tx1"/>
                </a:solidFill>
                <a:latin typeface="+mn-lt"/>
                <a:ea typeface="+mn-ea"/>
                <a:cs typeface="+mn-cs"/>
              </a:rPr>
              <a:t> </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Modifications:</a:t>
            </a:r>
            <a:r>
              <a:rPr lang="en-US" sz="1200" kern="1200" dirty="0" smtClean="0">
                <a:solidFill>
                  <a:schemeClr val="tx1"/>
                </a:solidFill>
                <a:latin typeface="+mn-lt"/>
                <a:ea typeface="+mn-ea"/>
                <a:cs typeface="+mn-cs"/>
              </a:rPr>
              <a:t> flipped horizontally</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Author:</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Nobu</a:t>
            </a:r>
            <a:r>
              <a:rPr lang="en-US" sz="1200" kern="1200" dirty="0" smtClean="0">
                <a:solidFill>
                  <a:schemeClr val="tx1"/>
                </a:solidFill>
                <a:latin typeface="+mn-lt"/>
                <a:ea typeface="+mn-ea"/>
                <a:cs typeface="+mn-cs"/>
              </a:rPr>
              <a:t> Tamura (http://spinops.blogspot.com)</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Clearance:</a:t>
            </a:r>
            <a:r>
              <a:rPr lang="en-US" sz="1200" kern="1200" dirty="0" smtClean="0">
                <a:solidFill>
                  <a:schemeClr val="tx1"/>
                </a:solidFill>
                <a:latin typeface="+mn-lt"/>
                <a:ea typeface="+mn-ea"/>
                <a:cs typeface="+mn-cs"/>
              </a:rPr>
              <a:t> GNU Free Documentation License version 1.2 or later</a:t>
            </a:r>
            <a:endParaRPr lang="en-US" sz="1100" kern="120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Right:</a:t>
            </a:r>
          </a:p>
          <a:p>
            <a:pPr marL="0" lvl="1"/>
            <a:r>
              <a:rPr lang="en-US" sz="1200" i="1" kern="1200" dirty="0" smtClean="0">
                <a:solidFill>
                  <a:schemeClr val="tx1"/>
                </a:solidFill>
                <a:latin typeface="+mn-lt"/>
                <a:ea typeface="+mn-ea"/>
                <a:cs typeface="+mn-cs"/>
              </a:rPr>
              <a:t>Description:</a:t>
            </a:r>
            <a:r>
              <a:rPr lang="en-US" sz="1200" kern="1200" dirty="0" smtClean="0">
                <a:solidFill>
                  <a:schemeClr val="tx1"/>
                </a:solidFill>
                <a:latin typeface="+mn-lt"/>
                <a:ea typeface="+mn-ea"/>
                <a:cs typeface="+mn-cs"/>
              </a:rPr>
              <a:t> Size comparison of an average human and a blue whale (</a:t>
            </a:r>
            <a:r>
              <a:rPr lang="en-US" sz="1200" i="1" kern="1200" dirty="0" err="1" smtClean="0">
                <a:solidFill>
                  <a:schemeClr val="tx1"/>
                </a:solidFill>
                <a:latin typeface="+mn-lt"/>
                <a:ea typeface="+mn-ea"/>
                <a:cs typeface="+mn-cs"/>
              </a:rPr>
              <a:t>Baleaenoptera</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musculus</a:t>
            </a:r>
            <a:r>
              <a:rPr lang="en-US" sz="1200" kern="1200" dirty="0" smtClean="0">
                <a:solidFill>
                  <a:schemeClr val="tx1"/>
                </a:solidFill>
                <a:latin typeface="+mn-lt"/>
                <a:ea typeface="+mn-ea"/>
                <a:cs typeface="+mn-cs"/>
              </a:rPr>
              <a:t>). </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Source:</a:t>
            </a:r>
            <a:r>
              <a:rPr lang="en-US" sz="1200" kern="1200" dirty="0" smtClean="0">
                <a:solidFill>
                  <a:schemeClr val="tx1"/>
                </a:solidFill>
                <a:latin typeface="+mn-lt"/>
                <a:ea typeface="+mn-ea"/>
                <a:cs typeface="+mn-cs"/>
              </a:rPr>
              <a:t> Wikimedia Commons, </a:t>
            </a:r>
            <a:r>
              <a:rPr lang="en-US" sz="1200" u="sng" kern="1200" dirty="0" smtClean="0">
                <a:solidFill>
                  <a:schemeClr val="tx1"/>
                </a:solidFill>
                <a:latin typeface="+mn-lt"/>
                <a:ea typeface="+mn-ea"/>
                <a:cs typeface="+mn-cs"/>
                <a:hlinkClick r:id="rId4"/>
              </a:rPr>
              <a:t>http://commons.wikimedia.org/wiki/File:Blue_whale_size.svg</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Author:</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Kurzon</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Clearance:</a:t>
            </a:r>
            <a:r>
              <a:rPr lang="en-US" sz="1200" kern="1200" dirty="0" smtClean="0">
                <a:solidFill>
                  <a:schemeClr val="tx1"/>
                </a:solidFill>
                <a:latin typeface="+mn-lt"/>
                <a:ea typeface="+mn-ea"/>
                <a:cs typeface="+mn-cs"/>
              </a:rPr>
              <a:t> GNU Free Documentation License, Version 1.2 or later</a:t>
            </a:r>
            <a:endParaRPr lang="en-US" sz="1100" kern="1200" dirty="0" smtClean="0">
              <a:solidFill>
                <a:schemeClr val="tx1"/>
              </a:solidFill>
              <a:latin typeface="+mn-lt"/>
              <a:ea typeface="+mn-ea"/>
              <a:cs typeface="+mn-cs"/>
            </a:endParaRPr>
          </a:p>
          <a:p>
            <a:pPr eaLnBrk="1" hangingPunct="1"/>
            <a:endParaRPr lang="en-US" dirty="0" smtClean="0"/>
          </a:p>
        </p:txBody>
      </p:sp>
      <p:sp>
        <p:nvSpPr>
          <p:cNvPr id="135172" name="Slide Number Placeholder 3"/>
          <p:cNvSpPr>
            <a:spLocks noGrp="1"/>
          </p:cNvSpPr>
          <p:nvPr>
            <p:ph type="sldNum" sz="quarter" idx="5"/>
          </p:nvPr>
        </p:nvSpPr>
        <p:spPr>
          <a:noFill/>
        </p:spPr>
        <p:txBody>
          <a:bodyPr/>
          <a:lstStyle/>
          <a:p>
            <a:fld id="{B664D2F9-59BC-4CA4-AAF7-BC8BF00832A5}" type="slidenum">
              <a:rPr lang="en-US" smtClean="0"/>
              <a:pPr/>
              <a:t>16</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p:spPr>
        <p:txBody>
          <a:bodyPr/>
          <a:lstStyle/>
          <a:p>
            <a:r>
              <a:rPr lang="en-US" dirty="0" smtClean="0"/>
              <a:t>Image credits:</a:t>
            </a:r>
          </a:p>
          <a:p>
            <a:pPr lvl="0"/>
            <a:r>
              <a:rPr lang="en-US" sz="1200" kern="1200" dirty="0" smtClean="0">
                <a:solidFill>
                  <a:schemeClr val="tx1"/>
                </a:solidFill>
                <a:latin typeface="+mn-lt"/>
                <a:ea typeface="+mn-ea"/>
                <a:cs typeface="+mn-cs"/>
              </a:rPr>
              <a:t>Top: </a:t>
            </a:r>
          </a:p>
          <a:p>
            <a:pPr lvl="0"/>
            <a:r>
              <a:rPr lang="en-US" sz="1200" i="1" kern="1200" dirty="0" smtClean="0">
                <a:solidFill>
                  <a:schemeClr val="tx1"/>
                </a:solidFill>
                <a:latin typeface="+mn-lt"/>
                <a:ea typeface="+mn-ea"/>
                <a:cs typeface="+mn-cs"/>
              </a:rPr>
              <a:t>Description:</a:t>
            </a:r>
            <a:r>
              <a:rPr lang="en-US" sz="1200" kern="1200" dirty="0" smtClean="0">
                <a:solidFill>
                  <a:schemeClr val="tx1"/>
                </a:solidFill>
                <a:latin typeface="+mn-lt"/>
                <a:ea typeface="+mn-ea"/>
                <a:cs typeface="+mn-cs"/>
              </a:rPr>
              <a:t>  Reconstruction of </a:t>
            </a:r>
            <a:r>
              <a:rPr lang="en-US" sz="1200" i="1" kern="1200" dirty="0" err="1" smtClean="0">
                <a:solidFill>
                  <a:schemeClr val="tx1"/>
                </a:solidFill>
                <a:latin typeface="+mn-lt"/>
                <a:ea typeface="+mn-ea"/>
                <a:cs typeface="+mn-cs"/>
              </a:rPr>
              <a:t>Ambulocetus</a:t>
            </a:r>
            <a:r>
              <a:rPr lang="en-US" sz="1200" kern="1200" dirty="0" smtClean="0">
                <a:solidFill>
                  <a:schemeClr val="tx1"/>
                </a:solidFill>
                <a:latin typeface="+mn-lt"/>
                <a:ea typeface="+mn-ea"/>
                <a:cs typeface="+mn-cs"/>
              </a:rPr>
              <a:t>.</a:t>
            </a:r>
          </a:p>
          <a:p>
            <a:pPr lvl="0"/>
            <a:r>
              <a:rPr lang="en-US" sz="1200" i="1" kern="1200" dirty="0" smtClean="0">
                <a:solidFill>
                  <a:schemeClr val="tx1"/>
                </a:solidFill>
                <a:latin typeface="+mn-lt"/>
                <a:ea typeface="+mn-ea"/>
                <a:cs typeface="+mn-cs"/>
              </a:rPr>
              <a:t>Source:</a:t>
            </a:r>
            <a:r>
              <a:rPr lang="en-US" sz="1200" kern="1200" dirty="0" smtClean="0">
                <a:solidFill>
                  <a:schemeClr val="tx1"/>
                </a:solidFill>
                <a:latin typeface="+mn-lt"/>
                <a:ea typeface="+mn-ea"/>
                <a:cs typeface="+mn-cs"/>
              </a:rPr>
              <a:t> Wikimedia Commons;  </a:t>
            </a:r>
            <a:r>
              <a:rPr lang="en-US" sz="1200" u="sng" kern="1200" dirty="0" smtClean="0">
                <a:solidFill>
                  <a:schemeClr val="tx1"/>
                </a:solidFill>
                <a:latin typeface="+mn-lt"/>
                <a:ea typeface="+mn-ea"/>
                <a:cs typeface="+mn-cs"/>
                <a:hlinkClick r:id="rId3"/>
              </a:rPr>
              <a:t>https://upload.wikimedia.org/wikipedia/en/archive/5/51/20070602133507!Whale_legs.png</a:t>
            </a:r>
            <a:r>
              <a:rPr lang="en-US" sz="1200" kern="1200" dirty="0" smtClean="0">
                <a:solidFill>
                  <a:schemeClr val="tx1"/>
                </a:solidFill>
                <a:latin typeface="+mn-lt"/>
                <a:ea typeface="+mn-ea"/>
                <a:cs typeface="+mn-cs"/>
              </a:rPr>
              <a:t> </a:t>
            </a:r>
          </a:p>
          <a:p>
            <a:pPr lvl="0"/>
            <a:r>
              <a:rPr lang="en-US" sz="1200" i="1" kern="1200" dirty="0" smtClean="0">
                <a:solidFill>
                  <a:schemeClr val="tx1"/>
                </a:solidFill>
                <a:latin typeface="+mn-lt"/>
                <a:ea typeface="+mn-ea"/>
                <a:cs typeface="+mn-cs"/>
              </a:rPr>
              <a:t>Modifications: </a:t>
            </a:r>
            <a:r>
              <a:rPr lang="en-US" sz="1200" i="0" kern="1200" dirty="0" smtClean="0">
                <a:solidFill>
                  <a:schemeClr val="tx1"/>
                </a:solidFill>
                <a:latin typeface="+mn-lt"/>
                <a:ea typeface="+mn-ea"/>
                <a:cs typeface="+mn-cs"/>
              </a:rPr>
              <a:t>Flipped horizontally</a:t>
            </a:r>
            <a:r>
              <a:rPr lang="en-US" sz="1200" i="0" kern="1200" baseline="0" dirty="0" smtClean="0">
                <a:solidFill>
                  <a:schemeClr val="tx1"/>
                </a:solidFill>
                <a:latin typeface="+mn-lt"/>
                <a:ea typeface="+mn-ea"/>
                <a:cs typeface="+mn-cs"/>
              </a:rPr>
              <a:t> and cropped</a:t>
            </a:r>
            <a:endParaRPr lang="en-US" sz="1200" i="1" kern="1200" dirty="0" smtClean="0">
              <a:solidFill>
                <a:schemeClr val="tx1"/>
              </a:solidFill>
              <a:latin typeface="+mn-lt"/>
              <a:ea typeface="+mn-ea"/>
              <a:cs typeface="+mn-cs"/>
            </a:endParaRPr>
          </a:p>
          <a:p>
            <a:pPr lvl="0"/>
            <a:r>
              <a:rPr lang="en-US" sz="1200" i="1" kern="1200" dirty="0" smtClean="0">
                <a:solidFill>
                  <a:schemeClr val="tx1"/>
                </a:solidFill>
                <a:latin typeface="+mn-lt"/>
                <a:ea typeface="+mn-ea"/>
                <a:cs typeface="+mn-cs"/>
              </a:rPr>
              <a:t>Author:</a:t>
            </a:r>
            <a:r>
              <a:rPr lang="en-US" sz="1200" kern="1200" dirty="0" smtClean="0">
                <a:solidFill>
                  <a:schemeClr val="tx1"/>
                </a:solidFill>
                <a:latin typeface="+mn-lt"/>
                <a:ea typeface="+mn-ea"/>
                <a:cs typeface="+mn-cs"/>
              </a:rPr>
              <a:t> Unknown </a:t>
            </a:r>
          </a:p>
          <a:p>
            <a:pPr lvl="0"/>
            <a:r>
              <a:rPr lang="en-US" sz="1200" i="1" kern="1200" dirty="0" smtClean="0">
                <a:solidFill>
                  <a:schemeClr val="tx1"/>
                </a:solidFill>
                <a:latin typeface="+mn-lt"/>
                <a:ea typeface="+mn-ea"/>
                <a:cs typeface="+mn-cs"/>
              </a:rPr>
              <a:t>Licensing:</a:t>
            </a:r>
            <a:r>
              <a:rPr lang="en-US" sz="1200" kern="1200" dirty="0" smtClean="0">
                <a:solidFill>
                  <a:schemeClr val="tx1"/>
                </a:solidFill>
                <a:latin typeface="+mn-lt"/>
                <a:ea typeface="+mn-ea"/>
                <a:cs typeface="+mn-cs"/>
              </a:rPr>
              <a:t> GNU Free License version 1.2 or later</a:t>
            </a:r>
            <a:endParaRPr lang="en-US" sz="1100" kern="1200" dirty="0" smtClean="0">
              <a:solidFill>
                <a:schemeClr val="tx1"/>
              </a:solidFill>
              <a:latin typeface="+mn-lt"/>
              <a:ea typeface="+mn-ea"/>
              <a:cs typeface="+mn-cs"/>
            </a:endParaRPr>
          </a:p>
          <a:p>
            <a:endParaRPr lang="en-US" baseline="0" dirty="0" smtClean="0"/>
          </a:p>
          <a:p>
            <a:r>
              <a:rPr lang="en-US" baseline="0" dirty="0" smtClean="0"/>
              <a:t>Bottom: </a:t>
            </a:r>
          </a:p>
          <a:p>
            <a:pPr marL="0" lvl="1"/>
            <a:r>
              <a:rPr lang="en-US" sz="1200" i="1" kern="1200" dirty="0" smtClean="0">
                <a:solidFill>
                  <a:schemeClr val="tx1"/>
                </a:solidFill>
                <a:latin typeface="+mn-lt"/>
                <a:ea typeface="+mn-ea"/>
                <a:cs typeface="+mn-cs"/>
              </a:rPr>
              <a:t>Description:</a:t>
            </a:r>
            <a:r>
              <a:rPr lang="en-US" sz="1200"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Ambulocetus</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natans</a:t>
            </a:r>
            <a:r>
              <a:rPr lang="en-US" sz="1200" kern="1200" dirty="0" smtClean="0">
                <a:solidFill>
                  <a:schemeClr val="tx1"/>
                </a:solidFill>
                <a:latin typeface="+mn-lt"/>
                <a:ea typeface="+mn-ea"/>
                <a:cs typeface="+mn-cs"/>
              </a:rPr>
              <a:t>, a primitive whale from the Eocene of Pakistan, pencil drawing, digital coloring </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Source:</a:t>
            </a:r>
            <a:r>
              <a:rPr lang="en-US" sz="1200" kern="1200" dirty="0" smtClean="0">
                <a:solidFill>
                  <a:schemeClr val="tx1"/>
                </a:solidFill>
                <a:latin typeface="+mn-lt"/>
                <a:ea typeface="+mn-ea"/>
                <a:cs typeface="+mn-cs"/>
              </a:rPr>
              <a:t> Wikimedia Commons; Own work; </a:t>
            </a:r>
            <a:r>
              <a:rPr lang="en-US" sz="1200" u="sng" kern="1200" dirty="0" smtClean="0">
                <a:solidFill>
                  <a:schemeClr val="tx1"/>
                </a:solidFill>
                <a:latin typeface="+mn-lt"/>
                <a:ea typeface="+mn-ea"/>
                <a:cs typeface="+mn-cs"/>
                <a:hlinkClick r:id="rId4"/>
              </a:rPr>
              <a:t>http://commons.wikimedia.org/wiki/File:Ambulocetus_BW.jpg</a:t>
            </a:r>
            <a:r>
              <a:rPr lang="en-US" sz="1200" kern="1200" dirty="0" smtClean="0">
                <a:solidFill>
                  <a:schemeClr val="tx1"/>
                </a:solidFill>
                <a:latin typeface="+mn-lt"/>
                <a:ea typeface="+mn-ea"/>
                <a:cs typeface="+mn-cs"/>
              </a:rPr>
              <a:t> </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Modifications:</a:t>
            </a:r>
            <a:r>
              <a:rPr lang="en-US" sz="1200" kern="1200" dirty="0" smtClean="0">
                <a:solidFill>
                  <a:schemeClr val="tx1"/>
                </a:solidFill>
                <a:latin typeface="+mn-lt"/>
                <a:ea typeface="+mn-ea"/>
                <a:cs typeface="+mn-cs"/>
              </a:rPr>
              <a:t> flipped horizontal and rotated slightly </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Author:</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Nobu</a:t>
            </a:r>
            <a:r>
              <a:rPr lang="en-US" sz="1200" kern="1200" dirty="0" smtClean="0">
                <a:solidFill>
                  <a:schemeClr val="tx1"/>
                </a:solidFill>
                <a:latin typeface="+mn-lt"/>
                <a:ea typeface="+mn-ea"/>
                <a:cs typeface="+mn-cs"/>
              </a:rPr>
              <a:t> Tamura</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Licensing:</a:t>
            </a:r>
            <a:r>
              <a:rPr lang="en-US" sz="1200" kern="1200" dirty="0" smtClean="0">
                <a:solidFill>
                  <a:schemeClr val="tx1"/>
                </a:solidFill>
                <a:latin typeface="+mn-lt"/>
                <a:ea typeface="+mn-ea"/>
                <a:cs typeface="+mn-cs"/>
              </a:rPr>
              <a:t> GNU Free License version 1.2 or later</a:t>
            </a:r>
          </a:p>
          <a:p>
            <a:pPr lvl="1"/>
            <a:endParaRPr lang="en-US" sz="1100" kern="1200" dirty="0" smtClean="0">
              <a:solidFill>
                <a:schemeClr val="tx1"/>
              </a:solidFill>
              <a:latin typeface="+mn-lt"/>
              <a:ea typeface="+mn-ea"/>
              <a:cs typeface="+mn-cs"/>
            </a:endParaRPr>
          </a:p>
        </p:txBody>
      </p:sp>
      <p:sp>
        <p:nvSpPr>
          <p:cNvPr id="133124" name="Slide Number Placeholder 3"/>
          <p:cNvSpPr>
            <a:spLocks noGrp="1"/>
          </p:cNvSpPr>
          <p:nvPr>
            <p:ph type="sldNum" sz="quarter" idx="5"/>
          </p:nvPr>
        </p:nvSpPr>
        <p:spPr>
          <a:noFill/>
        </p:spPr>
        <p:txBody>
          <a:bodyPr/>
          <a:lstStyle/>
          <a:p>
            <a:fld id="{DB0D2FC2-7BCA-46E3-AEB2-00A7783027A0}" type="slidenum">
              <a:rPr lang="en-US" smtClean="0"/>
              <a:pPr/>
              <a:t>17</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p:spPr>
        <p:txBody>
          <a:bodyPr/>
          <a:lstStyle/>
          <a:p>
            <a:pPr marL="0" eaLnBrk="1" hangingPunct="1"/>
            <a:r>
              <a:rPr lang="en-US" dirty="0" smtClean="0"/>
              <a:t>Image</a:t>
            </a:r>
            <a:r>
              <a:rPr lang="en-US" baseline="0" dirty="0" smtClean="0"/>
              <a:t> credits:</a:t>
            </a:r>
          </a:p>
          <a:p>
            <a:pPr marL="0" eaLnBrk="1" hangingPunct="1"/>
            <a:r>
              <a:rPr lang="en-US" baseline="0" dirty="0" smtClean="0"/>
              <a:t>Top: </a:t>
            </a:r>
          </a:p>
          <a:p>
            <a:pPr marL="0" lvl="1"/>
            <a:r>
              <a:rPr lang="en-US" sz="1200" i="1" kern="1200" dirty="0" smtClean="0">
                <a:solidFill>
                  <a:schemeClr val="tx1"/>
                </a:solidFill>
                <a:latin typeface="+mn-lt"/>
                <a:ea typeface="+mn-ea"/>
                <a:cs typeface="+mn-cs"/>
              </a:rPr>
              <a:t>Description:</a:t>
            </a:r>
            <a:r>
              <a:rPr lang="en-US" sz="1200" kern="1200" dirty="0" smtClean="0">
                <a:solidFill>
                  <a:schemeClr val="tx1"/>
                </a:solidFill>
                <a:latin typeface="+mn-lt"/>
                <a:ea typeface="+mn-ea"/>
                <a:cs typeface="+mn-cs"/>
              </a:rPr>
              <a:t> Skeleton of </a:t>
            </a:r>
            <a:r>
              <a:rPr lang="en-US" sz="1200" i="1" kern="1200" dirty="0" err="1" smtClean="0">
                <a:solidFill>
                  <a:schemeClr val="tx1"/>
                </a:solidFill>
                <a:latin typeface="+mn-lt"/>
                <a:ea typeface="+mn-ea"/>
                <a:cs typeface="+mn-cs"/>
              </a:rPr>
              <a:t>Rodhocetus</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kasrani</a:t>
            </a:r>
            <a:r>
              <a:rPr lang="en-US" sz="1200" kern="1200" dirty="0" smtClean="0">
                <a:solidFill>
                  <a:schemeClr val="tx1"/>
                </a:solidFill>
                <a:latin typeface="+mn-lt"/>
                <a:ea typeface="+mn-ea"/>
                <a:cs typeface="+mn-cs"/>
              </a:rPr>
              <a:t> </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Source:</a:t>
            </a:r>
            <a:r>
              <a:rPr lang="en-US" sz="1200" kern="1200" dirty="0" smtClean="0">
                <a:solidFill>
                  <a:schemeClr val="tx1"/>
                </a:solidFill>
                <a:latin typeface="+mn-lt"/>
                <a:ea typeface="+mn-ea"/>
                <a:cs typeface="+mn-cs"/>
              </a:rPr>
              <a:t> Figure 1 from </a:t>
            </a:r>
            <a:r>
              <a:rPr lang="en-US" sz="1200" kern="1200" dirty="0" err="1" smtClean="0">
                <a:solidFill>
                  <a:schemeClr val="tx1"/>
                </a:solidFill>
                <a:latin typeface="+mn-lt"/>
                <a:ea typeface="+mn-ea"/>
                <a:cs typeface="+mn-cs"/>
              </a:rPr>
              <a:t>Gingerich</a:t>
            </a:r>
            <a:r>
              <a:rPr lang="en-US" sz="1200" kern="1200" dirty="0" smtClean="0">
                <a:solidFill>
                  <a:schemeClr val="tx1"/>
                </a:solidFill>
                <a:latin typeface="+mn-lt"/>
                <a:ea typeface="+mn-ea"/>
                <a:cs typeface="+mn-cs"/>
              </a:rPr>
              <a:t> et al. 1994, </a:t>
            </a:r>
            <a:r>
              <a:rPr lang="en-US" sz="1200" i="1" kern="1200" dirty="0" smtClean="0">
                <a:solidFill>
                  <a:schemeClr val="tx1"/>
                </a:solidFill>
                <a:latin typeface="+mn-lt"/>
                <a:ea typeface="+mn-ea"/>
                <a:cs typeface="+mn-cs"/>
              </a:rPr>
              <a:t>Nature</a:t>
            </a:r>
            <a:r>
              <a:rPr lang="en-US" sz="1200" kern="1200" dirty="0" smtClean="0">
                <a:solidFill>
                  <a:schemeClr val="tx1"/>
                </a:solidFill>
                <a:latin typeface="+mn-lt"/>
                <a:ea typeface="+mn-ea"/>
                <a:cs typeface="+mn-cs"/>
              </a:rPr>
              <a:t> 368: 844-847. </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Modifications:</a:t>
            </a:r>
            <a:r>
              <a:rPr lang="en-US" sz="1200" kern="1200" dirty="0" smtClean="0">
                <a:solidFill>
                  <a:schemeClr val="tx1"/>
                </a:solidFill>
                <a:latin typeface="+mn-lt"/>
                <a:ea typeface="+mn-ea"/>
                <a:cs typeface="+mn-cs"/>
              </a:rPr>
              <a:t> cropped to show only part (a)</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Clearance:</a:t>
            </a:r>
            <a:r>
              <a:rPr lang="en-US" sz="1200" kern="1200" dirty="0" smtClean="0">
                <a:solidFill>
                  <a:schemeClr val="tx1"/>
                </a:solidFill>
                <a:latin typeface="+mn-lt"/>
                <a:ea typeface="+mn-ea"/>
                <a:cs typeface="+mn-cs"/>
              </a:rPr>
              <a:t> Reprinted by permission from Macmillan Publishers Ltd: [Nature] </a:t>
            </a:r>
            <a:r>
              <a:rPr lang="en-US" sz="1200" kern="1200" dirty="0" err="1" smtClean="0">
                <a:solidFill>
                  <a:schemeClr val="tx1"/>
                </a:solidFill>
                <a:latin typeface="+mn-lt"/>
                <a:ea typeface="+mn-ea"/>
                <a:cs typeface="+mn-cs"/>
              </a:rPr>
              <a:t>Gingerich</a:t>
            </a:r>
            <a:r>
              <a:rPr lang="en-US" sz="1200" kern="1200" dirty="0" smtClean="0">
                <a:solidFill>
                  <a:schemeClr val="tx1"/>
                </a:solidFill>
                <a:latin typeface="+mn-lt"/>
                <a:ea typeface="+mn-ea"/>
                <a:cs typeface="+mn-cs"/>
              </a:rPr>
              <a:t>, P.D., S. M. Raza, M. </a:t>
            </a:r>
            <a:r>
              <a:rPr lang="en-US" sz="1200" kern="1200" dirty="0" err="1" smtClean="0">
                <a:solidFill>
                  <a:schemeClr val="tx1"/>
                </a:solidFill>
                <a:latin typeface="+mn-lt"/>
                <a:ea typeface="+mn-ea"/>
                <a:cs typeface="+mn-cs"/>
              </a:rPr>
              <a:t>Arif</a:t>
            </a:r>
            <a:r>
              <a:rPr lang="en-US" sz="1200" kern="1200" dirty="0" smtClean="0">
                <a:solidFill>
                  <a:schemeClr val="tx1"/>
                </a:solidFill>
                <a:latin typeface="+mn-lt"/>
                <a:ea typeface="+mn-ea"/>
                <a:cs typeface="+mn-cs"/>
              </a:rPr>
              <a:t>, M. Anwar, and X. Zhou. 1994. New whale from the Eocene of Pakistan and the origin of cetacean swimming. </a:t>
            </a:r>
            <a:r>
              <a:rPr lang="en-US" sz="1200" i="1" kern="1200" dirty="0" smtClean="0">
                <a:solidFill>
                  <a:schemeClr val="tx1"/>
                </a:solidFill>
                <a:latin typeface="+mn-lt"/>
                <a:ea typeface="+mn-ea"/>
                <a:cs typeface="+mn-cs"/>
              </a:rPr>
              <a:t>Nature</a:t>
            </a:r>
            <a:r>
              <a:rPr lang="en-US" sz="1200" kern="1200" dirty="0" smtClean="0">
                <a:solidFill>
                  <a:schemeClr val="tx1"/>
                </a:solidFill>
                <a:latin typeface="+mn-lt"/>
                <a:ea typeface="+mn-ea"/>
                <a:cs typeface="+mn-cs"/>
              </a:rPr>
              <a:t>, 368: 844-847, copyright (1994).</a:t>
            </a:r>
            <a:endParaRPr lang="en-US" dirty="0" smtClean="0"/>
          </a:p>
          <a:p>
            <a:pPr marL="0" rtl="0"/>
            <a:endParaRPr lang="en-US" dirty="0" smtClean="0"/>
          </a:p>
          <a:p>
            <a:pPr marL="0" rtl="0"/>
            <a:r>
              <a:rPr lang="en-US" dirty="0" smtClean="0"/>
              <a:t>Bottom:</a:t>
            </a:r>
          </a:p>
          <a:p>
            <a:pPr marL="0" lvl="1"/>
            <a:r>
              <a:rPr lang="en-US" sz="1200" i="1" kern="1200" dirty="0" smtClean="0">
                <a:solidFill>
                  <a:schemeClr val="tx1"/>
                </a:solidFill>
                <a:latin typeface="+mn-lt"/>
                <a:ea typeface="+mn-ea"/>
                <a:cs typeface="+mn-cs"/>
              </a:rPr>
              <a:t>Description:</a:t>
            </a:r>
            <a:r>
              <a:rPr lang="en-US" sz="1200"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Rodhocetus</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kasrani</a:t>
            </a:r>
            <a:r>
              <a:rPr lang="en-US" sz="1200" kern="1200" dirty="0" smtClean="0">
                <a:solidFill>
                  <a:schemeClr val="tx1"/>
                </a:solidFill>
                <a:latin typeface="+mn-lt"/>
                <a:ea typeface="+mn-ea"/>
                <a:cs typeface="+mn-cs"/>
              </a:rPr>
              <a:t>, an </a:t>
            </a:r>
            <a:r>
              <a:rPr lang="en-US" sz="1200" kern="1200" dirty="0" err="1" smtClean="0">
                <a:solidFill>
                  <a:schemeClr val="tx1"/>
                </a:solidFill>
                <a:latin typeface="+mn-lt"/>
                <a:ea typeface="+mn-ea"/>
                <a:cs typeface="+mn-cs"/>
              </a:rPr>
              <a:t>archaeoceti</a:t>
            </a:r>
            <a:r>
              <a:rPr lang="en-US" sz="1200" kern="1200" dirty="0" smtClean="0">
                <a:solidFill>
                  <a:schemeClr val="tx1"/>
                </a:solidFill>
                <a:latin typeface="+mn-lt"/>
                <a:ea typeface="+mn-ea"/>
                <a:cs typeface="+mn-cs"/>
              </a:rPr>
              <a:t> whale from the Eocene of Pakistan, digital (reconstruction)</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Source:</a:t>
            </a:r>
            <a:r>
              <a:rPr lang="en-US" sz="1200" kern="1200" dirty="0" smtClean="0">
                <a:solidFill>
                  <a:schemeClr val="tx1"/>
                </a:solidFill>
                <a:latin typeface="+mn-lt"/>
                <a:ea typeface="+mn-ea"/>
                <a:cs typeface="+mn-cs"/>
              </a:rPr>
              <a:t> Wikimedia Commons; Own work; </a:t>
            </a:r>
            <a:r>
              <a:rPr lang="en-US" sz="1200" u="sng" kern="1200" dirty="0" smtClean="0">
                <a:solidFill>
                  <a:schemeClr val="tx1"/>
                </a:solidFill>
                <a:latin typeface="+mn-lt"/>
                <a:ea typeface="+mn-ea"/>
                <a:cs typeface="+mn-cs"/>
                <a:hlinkClick r:id="rId3"/>
              </a:rPr>
              <a:t>http://commons.wikimedia.org/wiki/File:Rhodocetus_BW.jpg</a:t>
            </a:r>
            <a:r>
              <a:rPr lang="en-US" sz="1200" kern="1200" dirty="0" smtClean="0">
                <a:solidFill>
                  <a:schemeClr val="tx1"/>
                </a:solidFill>
                <a:latin typeface="+mn-lt"/>
                <a:ea typeface="+mn-ea"/>
                <a:cs typeface="+mn-cs"/>
              </a:rPr>
              <a:t> </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Author:</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Nobu</a:t>
            </a:r>
            <a:r>
              <a:rPr lang="en-US" sz="1200" kern="1200" dirty="0" smtClean="0">
                <a:solidFill>
                  <a:schemeClr val="tx1"/>
                </a:solidFill>
                <a:latin typeface="+mn-lt"/>
                <a:ea typeface="+mn-ea"/>
                <a:cs typeface="+mn-cs"/>
              </a:rPr>
              <a:t> Tamura</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Clearance:</a:t>
            </a:r>
            <a:r>
              <a:rPr lang="en-US" sz="1200" kern="1200" dirty="0" smtClean="0">
                <a:solidFill>
                  <a:schemeClr val="tx1"/>
                </a:solidFill>
                <a:latin typeface="+mn-lt"/>
                <a:ea typeface="+mn-ea"/>
                <a:cs typeface="+mn-cs"/>
              </a:rPr>
              <a:t> GNU Free License version 1.2 or later</a:t>
            </a:r>
            <a:endParaRPr lang="en-US" sz="1100" kern="1200" dirty="0" smtClean="0">
              <a:solidFill>
                <a:schemeClr val="tx1"/>
              </a:solidFill>
              <a:latin typeface="+mn-lt"/>
              <a:ea typeface="+mn-ea"/>
              <a:cs typeface="+mn-cs"/>
            </a:endParaRPr>
          </a:p>
          <a:p>
            <a:pPr eaLnBrk="1" hangingPunct="1"/>
            <a:endParaRPr lang="en-US" dirty="0" smtClean="0"/>
          </a:p>
        </p:txBody>
      </p:sp>
      <p:sp>
        <p:nvSpPr>
          <p:cNvPr id="134148" name="Slide Number Placeholder 3"/>
          <p:cNvSpPr>
            <a:spLocks noGrp="1"/>
          </p:cNvSpPr>
          <p:nvPr>
            <p:ph type="sldNum" sz="quarter" idx="5"/>
          </p:nvPr>
        </p:nvSpPr>
        <p:spPr>
          <a:noFill/>
        </p:spPr>
        <p:txBody>
          <a:bodyPr/>
          <a:lstStyle/>
          <a:p>
            <a:fld id="{3003D06A-2E11-4932-8BDE-00AA3704AE70}" type="slidenum">
              <a:rPr lang="en-US" smtClean="0"/>
              <a:pPr/>
              <a:t>18</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p:spPr>
        <p:txBody>
          <a:bodyPr/>
          <a:lstStyle/>
          <a:p>
            <a:pPr marL="0" rtl="0"/>
            <a:r>
              <a:rPr lang="en-US" dirty="0" smtClean="0"/>
              <a:t>Image credits:</a:t>
            </a:r>
          </a:p>
          <a:p>
            <a:pPr marL="0" rtl="0"/>
            <a:r>
              <a:rPr lang="en-US" dirty="0" smtClean="0"/>
              <a:t>Top: </a:t>
            </a:r>
          </a:p>
          <a:p>
            <a:pPr marL="0" lvl="1"/>
            <a:r>
              <a:rPr lang="en-US" sz="1200" i="1" kern="1200" dirty="0" smtClean="0">
                <a:solidFill>
                  <a:schemeClr val="tx1"/>
                </a:solidFill>
                <a:latin typeface="+mn-lt"/>
                <a:ea typeface="+mn-ea"/>
                <a:cs typeface="+mn-cs"/>
              </a:rPr>
              <a:t>Description:</a:t>
            </a:r>
            <a:r>
              <a:rPr lang="en-US" sz="1200"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Basilosaurus</a:t>
            </a:r>
            <a:r>
              <a:rPr lang="en-US" sz="1200" kern="1200" dirty="0" smtClean="0">
                <a:solidFill>
                  <a:schemeClr val="tx1"/>
                </a:solidFill>
                <a:latin typeface="+mn-lt"/>
                <a:ea typeface="+mn-ea"/>
                <a:cs typeface="+mn-cs"/>
              </a:rPr>
              <a:t> (reconstruction) </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Source:</a:t>
            </a:r>
            <a:r>
              <a:rPr lang="en-US" sz="1200" kern="1200" dirty="0" smtClean="0">
                <a:solidFill>
                  <a:schemeClr val="tx1"/>
                </a:solidFill>
                <a:latin typeface="+mn-lt"/>
                <a:ea typeface="+mn-ea"/>
                <a:cs typeface="+mn-cs"/>
              </a:rPr>
              <a:t> Wikimedia Commons; File:Basilosaurus1DB.jpg; </a:t>
            </a:r>
            <a:r>
              <a:rPr lang="en-US" sz="1200" u="sng" kern="1200" dirty="0" smtClean="0">
                <a:solidFill>
                  <a:schemeClr val="tx1"/>
                </a:solidFill>
                <a:latin typeface="+mn-lt"/>
                <a:ea typeface="+mn-ea"/>
                <a:cs typeface="+mn-cs"/>
                <a:hlinkClick r:id="rId3"/>
              </a:rPr>
              <a:t>http://commons.wikimedia.org/wiki/File:Basilosaurus_cropped.png</a:t>
            </a:r>
            <a:r>
              <a:rPr lang="en-US" sz="1200" kern="1200" dirty="0" smtClean="0">
                <a:solidFill>
                  <a:schemeClr val="tx1"/>
                </a:solidFill>
                <a:latin typeface="+mn-lt"/>
                <a:ea typeface="+mn-ea"/>
                <a:cs typeface="+mn-cs"/>
              </a:rPr>
              <a:t> </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Author:</a:t>
            </a:r>
            <a:r>
              <a:rPr lang="en-US" sz="1200" kern="1200" dirty="0" smtClean="0">
                <a:solidFill>
                  <a:schemeClr val="tx1"/>
                </a:solidFill>
                <a:latin typeface="+mn-lt"/>
                <a:ea typeface="+mn-ea"/>
                <a:cs typeface="+mn-cs"/>
              </a:rPr>
              <a:t> Dmitry </a:t>
            </a:r>
            <a:r>
              <a:rPr lang="en-US" sz="1200" kern="1200" dirty="0" err="1" smtClean="0">
                <a:solidFill>
                  <a:schemeClr val="tx1"/>
                </a:solidFill>
                <a:latin typeface="+mn-lt"/>
                <a:ea typeface="+mn-ea"/>
                <a:cs typeface="+mn-cs"/>
              </a:rPr>
              <a:t>Bogdanov</a:t>
            </a:r>
            <a:r>
              <a:rPr lang="en-US" sz="1200" kern="1200" dirty="0" smtClean="0">
                <a:solidFill>
                  <a:schemeClr val="tx1"/>
                </a:solidFill>
                <a:latin typeface="+mn-lt"/>
                <a:ea typeface="+mn-ea"/>
                <a:cs typeface="+mn-cs"/>
              </a:rPr>
              <a:t>, dmitrchel@mail.ru</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Clearance:</a:t>
            </a:r>
            <a:r>
              <a:rPr lang="en-US" sz="1200" kern="1200" dirty="0" smtClean="0">
                <a:solidFill>
                  <a:schemeClr val="tx1"/>
                </a:solidFill>
                <a:latin typeface="+mn-lt"/>
                <a:ea typeface="+mn-ea"/>
                <a:cs typeface="+mn-cs"/>
              </a:rPr>
              <a:t> Creative Commons </a:t>
            </a:r>
            <a:r>
              <a:rPr lang="en-US" sz="1200" kern="1200" dirty="0" err="1" smtClean="0">
                <a:solidFill>
                  <a:schemeClr val="tx1"/>
                </a:solidFill>
                <a:latin typeface="+mn-lt"/>
                <a:ea typeface="+mn-ea"/>
                <a:cs typeface="+mn-cs"/>
              </a:rPr>
              <a:t>Atribution</a:t>
            </a:r>
            <a:r>
              <a:rPr lang="en-US" sz="1200" kern="1200" dirty="0" smtClean="0">
                <a:solidFill>
                  <a:schemeClr val="tx1"/>
                </a:solidFill>
                <a:latin typeface="+mn-lt"/>
                <a:ea typeface="+mn-ea"/>
                <a:cs typeface="+mn-cs"/>
              </a:rPr>
              <a:t>-Share Alike 3.0 </a:t>
            </a:r>
            <a:r>
              <a:rPr lang="en-US" sz="1200" kern="1200" dirty="0" err="1" smtClean="0">
                <a:solidFill>
                  <a:schemeClr val="tx1"/>
                </a:solidFill>
                <a:latin typeface="+mn-lt"/>
                <a:ea typeface="+mn-ea"/>
                <a:cs typeface="+mn-cs"/>
              </a:rPr>
              <a:t>Unported</a:t>
            </a:r>
            <a:endParaRPr lang="en-US" sz="1100" kern="1200" dirty="0" smtClean="0">
              <a:solidFill>
                <a:schemeClr val="tx1"/>
              </a:solidFill>
              <a:latin typeface="+mn-lt"/>
              <a:ea typeface="+mn-ea"/>
              <a:cs typeface="+mn-cs"/>
            </a:endParaRPr>
          </a:p>
          <a:p>
            <a:pPr marL="0" eaLnBrk="1" hangingPunct="1"/>
            <a:endParaRPr lang="en-US" dirty="0" smtClean="0"/>
          </a:p>
          <a:p>
            <a:pPr marL="0" eaLnBrk="1" hangingPunct="1"/>
            <a:r>
              <a:rPr lang="en-US" dirty="0" smtClean="0"/>
              <a:t>Bottom:</a:t>
            </a:r>
          </a:p>
          <a:p>
            <a:pPr marL="0" lvl="1"/>
            <a:r>
              <a:rPr lang="en-US" sz="1200" i="1" kern="1200" dirty="0" smtClean="0">
                <a:solidFill>
                  <a:schemeClr val="tx1"/>
                </a:solidFill>
                <a:latin typeface="+mn-lt"/>
                <a:ea typeface="+mn-ea"/>
                <a:cs typeface="+mn-cs"/>
              </a:rPr>
              <a:t>Description:</a:t>
            </a:r>
            <a:r>
              <a:rPr lang="en-US" sz="1200" kern="1200" dirty="0" smtClean="0">
                <a:solidFill>
                  <a:schemeClr val="tx1"/>
                </a:solidFill>
                <a:latin typeface="+mn-lt"/>
                <a:ea typeface="+mn-ea"/>
                <a:cs typeface="+mn-cs"/>
              </a:rPr>
              <a:t>  Skeleton of </a:t>
            </a:r>
            <a:r>
              <a:rPr lang="en-US" sz="1200" i="1" kern="1200" dirty="0" err="1" smtClean="0">
                <a:solidFill>
                  <a:schemeClr val="tx1"/>
                </a:solidFill>
                <a:latin typeface="+mn-lt"/>
                <a:ea typeface="+mn-ea"/>
                <a:cs typeface="+mn-cs"/>
              </a:rPr>
              <a:t>Basilosaurus</a:t>
            </a:r>
            <a:r>
              <a:rPr lang="en-US" sz="1200" kern="1200" dirty="0" smtClean="0">
                <a:solidFill>
                  <a:schemeClr val="tx1"/>
                </a:solidFill>
                <a:latin typeface="+mn-lt"/>
                <a:ea typeface="+mn-ea"/>
                <a:cs typeface="+mn-cs"/>
              </a:rPr>
              <a:t> as reconstructed by Gidley 1913</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Source:</a:t>
            </a:r>
            <a:r>
              <a:rPr lang="en-US" sz="1200" kern="1200" dirty="0" smtClean="0">
                <a:solidFill>
                  <a:schemeClr val="tx1"/>
                </a:solidFill>
                <a:latin typeface="+mn-lt"/>
                <a:ea typeface="+mn-ea"/>
                <a:cs typeface="+mn-cs"/>
              </a:rPr>
              <a:t> Gidley, J. W. (1913). "</a:t>
            </a:r>
            <a:r>
              <a:rPr lang="en-US" sz="1200" u="sng" kern="1200" dirty="0" smtClean="0">
                <a:solidFill>
                  <a:schemeClr val="tx1"/>
                </a:solidFill>
                <a:latin typeface="+mn-lt"/>
                <a:ea typeface="+mn-ea"/>
                <a:cs typeface="+mn-cs"/>
                <a:hlinkClick r:id="rId4"/>
              </a:rPr>
              <a:t>A recently mounted </a:t>
            </a:r>
            <a:r>
              <a:rPr lang="en-US" sz="1200" u="sng" kern="1200" dirty="0" err="1" smtClean="0">
                <a:solidFill>
                  <a:schemeClr val="tx1"/>
                </a:solidFill>
                <a:latin typeface="+mn-lt"/>
                <a:ea typeface="+mn-ea"/>
                <a:cs typeface="+mn-cs"/>
                <a:hlinkClick r:id="rId4"/>
              </a:rPr>
              <a:t>Zeuglodon</a:t>
            </a:r>
            <a:r>
              <a:rPr lang="en-US" sz="1200" u="sng" kern="1200" dirty="0" smtClean="0">
                <a:solidFill>
                  <a:schemeClr val="tx1"/>
                </a:solidFill>
                <a:latin typeface="+mn-lt"/>
                <a:ea typeface="+mn-ea"/>
                <a:cs typeface="+mn-cs"/>
                <a:hlinkClick r:id="rId4"/>
              </a:rPr>
              <a:t> skeleton in the United States National Museum</a:t>
            </a:r>
            <a:r>
              <a:rPr lang="en-US" sz="1200" kern="1200" dirty="0" smtClean="0">
                <a:solidFill>
                  <a:schemeClr val="tx1"/>
                </a:solidFill>
                <a:latin typeface="+mn-lt"/>
                <a:ea typeface="+mn-ea"/>
                <a:cs typeface="+mn-cs"/>
              </a:rPr>
              <a:t>". Proceedings of the U. S. National Museum (Washington) 44: 649–654.</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Author:</a:t>
            </a:r>
            <a:r>
              <a:rPr lang="en-US" sz="1200" kern="1200" dirty="0" smtClean="0">
                <a:solidFill>
                  <a:schemeClr val="tx1"/>
                </a:solidFill>
                <a:latin typeface="+mn-lt"/>
                <a:ea typeface="+mn-ea"/>
                <a:cs typeface="+mn-cs"/>
              </a:rPr>
              <a:t> James William Gidley</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Clearance:</a:t>
            </a:r>
            <a:r>
              <a:rPr lang="en-US" sz="1200" kern="1200" dirty="0" smtClean="0">
                <a:solidFill>
                  <a:schemeClr val="tx1"/>
                </a:solidFill>
                <a:latin typeface="+mn-lt"/>
                <a:ea typeface="+mn-ea"/>
                <a:cs typeface="+mn-cs"/>
              </a:rPr>
              <a:t> Public domain (published in the US before 1923)</a:t>
            </a:r>
            <a:endParaRPr lang="en-US" sz="1100" kern="1200" dirty="0" smtClean="0">
              <a:solidFill>
                <a:schemeClr val="tx1"/>
              </a:solidFill>
              <a:latin typeface="+mn-lt"/>
              <a:ea typeface="+mn-ea"/>
              <a:cs typeface="+mn-cs"/>
            </a:endParaRPr>
          </a:p>
          <a:p>
            <a:pPr eaLnBrk="1" hangingPunct="1"/>
            <a:endParaRPr lang="en-US" dirty="0" smtClean="0"/>
          </a:p>
        </p:txBody>
      </p:sp>
      <p:sp>
        <p:nvSpPr>
          <p:cNvPr id="135172" name="Slide Number Placeholder 3"/>
          <p:cNvSpPr>
            <a:spLocks noGrp="1"/>
          </p:cNvSpPr>
          <p:nvPr>
            <p:ph type="sldNum" sz="quarter" idx="5"/>
          </p:nvPr>
        </p:nvSpPr>
        <p:spPr>
          <a:noFill/>
        </p:spPr>
        <p:txBody>
          <a:bodyPr/>
          <a:lstStyle/>
          <a:p>
            <a:fld id="{B664D2F9-59BC-4CA4-AAF7-BC8BF00832A5}" type="slidenum">
              <a:rPr lang="en-US" smtClean="0"/>
              <a:pPr/>
              <a:t>19</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p:spPr>
        <p:txBody>
          <a:bodyPr/>
          <a:lstStyle/>
          <a:p>
            <a:pPr marL="0" rtl="0"/>
            <a:r>
              <a:rPr lang="en-US" dirty="0" smtClean="0"/>
              <a:t>Image credits:</a:t>
            </a:r>
          </a:p>
          <a:p>
            <a:pPr marL="0" rtl="0"/>
            <a:r>
              <a:rPr lang="en-US" dirty="0" smtClean="0"/>
              <a:t>Top:</a:t>
            </a:r>
          </a:p>
          <a:p>
            <a:pPr marL="0" lvl="1"/>
            <a:r>
              <a:rPr lang="en-US" sz="1200" i="1" kern="1200" dirty="0" smtClean="0">
                <a:solidFill>
                  <a:schemeClr val="tx1"/>
                </a:solidFill>
                <a:latin typeface="+mn-lt"/>
                <a:ea typeface="+mn-ea"/>
                <a:cs typeface="+mn-cs"/>
              </a:rPr>
              <a:t>Description:</a:t>
            </a:r>
            <a:r>
              <a:rPr lang="en-US" sz="1200"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Dorudon</a:t>
            </a:r>
            <a:r>
              <a:rPr lang="en-US" sz="1200" kern="1200" dirty="0" smtClean="0">
                <a:solidFill>
                  <a:schemeClr val="tx1"/>
                </a:solidFill>
                <a:latin typeface="+mn-lt"/>
                <a:ea typeface="+mn-ea"/>
                <a:cs typeface="+mn-cs"/>
              </a:rPr>
              <a:t> (reconstruction) </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Source:</a:t>
            </a:r>
            <a:r>
              <a:rPr lang="en-US" sz="1200" kern="1200" dirty="0" smtClean="0">
                <a:solidFill>
                  <a:schemeClr val="tx1"/>
                </a:solidFill>
                <a:latin typeface="+mn-lt"/>
                <a:ea typeface="+mn-ea"/>
                <a:cs typeface="+mn-cs"/>
              </a:rPr>
              <a:t> Wikimedia Commons; File:DorudonBW.jpg; </a:t>
            </a:r>
            <a:r>
              <a:rPr lang="en-US" sz="1200" u="sng" kern="1200" dirty="0" smtClean="0">
                <a:solidFill>
                  <a:schemeClr val="tx1"/>
                </a:solidFill>
                <a:latin typeface="+mn-lt"/>
                <a:ea typeface="+mn-ea"/>
                <a:cs typeface="+mn-cs"/>
                <a:hlinkClick r:id="rId3"/>
              </a:rPr>
              <a:t>http://commons.wikimedia.org/wiki/File:Dorudon_cropped.png</a:t>
            </a:r>
            <a:r>
              <a:rPr lang="en-US" sz="1200" kern="1200" dirty="0" smtClean="0">
                <a:solidFill>
                  <a:schemeClr val="tx1"/>
                </a:solidFill>
                <a:latin typeface="+mn-lt"/>
                <a:ea typeface="+mn-ea"/>
                <a:cs typeface="+mn-cs"/>
              </a:rPr>
              <a:t> </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Modifications:</a:t>
            </a:r>
            <a:r>
              <a:rPr lang="en-US" sz="1200" kern="1200" dirty="0" smtClean="0">
                <a:solidFill>
                  <a:schemeClr val="tx1"/>
                </a:solidFill>
                <a:latin typeface="+mn-lt"/>
                <a:ea typeface="+mn-ea"/>
                <a:cs typeface="+mn-cs"/>
              </a:rPr>
              <a:t> flipped horizontally</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Author:</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Nobu</a:t>
            </a:r>
            <a:r>
              <a:rPr lang="en-US" sz="1200" kern="1200" dirty="0" smtClean="0">
                <a:solidFill>
                  <a:schemeClr val="tx1"/>
                </a:solidFill>
                <a:latin typeface="+mn-lt"/>
                <a:ea typeface="+mn-ea"/>
                <a:cs typeface="+mn-cs"/>
              </a:rPr>
              <a:t> Tamura </a:t>
            </a:r>
            <a:r>
              <a:rPr lang="en-US" sz="1200" kern="1200" dirty="0" err="1" smtClean="0">
                <a:solidFill>
                  <a:schemeClr val="tx1"/>
                </a:solidFill>
                <a:latin typeface="+mn-lt"/>
                <a:ea typeface="+mn-ea"/>
                <a:cs typeface="+mn-cs"/>
              </a:rPr>
              <a:t>email:nobu.tamura@yahoo.com</a:t>
            </a:r>
            <a:r>
              <a:rPr lang="en-US" sz="1200" kern="1200" dirty="0" smtClean="0">
                <a:solidFill>
                  <a:schemeClr val="tx1"/>
                </a:solidFill>
                <a:latin typeface="+mn-lt"/>
                <a:ea typeface="+mn-ea"/>
                <a:cs typeface="+mn-cs"/>
              </a:rPr>
              <a:t> www.palaeocritti.com</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Clearance:</a:t>
            </a:r>
            <a:r>
              <a:rPr lang="en-US" sz="1200" kern="1200" dirty="0" smtClean="0">
                <a:solidFill>
                  <a:schemeClr val="tx1"/>
                </a:solidFill>
                <a:latin typeface="+mn-lt"/>
                <a:ea typeface="+mn-ea"/>
                <a:cs typeface="+mn-cs"/>
              </a:rPr>
              <a:t> Creative Commons Attribution-Share Alike 3.0 </a:t>
            </a:r>
            <a:r>
              <a:rPr lang="en-US" sz="1200" kern="1200" dirty="0" err="1" smtClean="0">
                <a:solidFill>
                  <a:schemeClr val="tx1"/>
                </a:solidFill>
                <a:latin typeface="+mn-lt"/>
                <a:ea typeface="+mn-ea"/>
                <a:cs typeface="+mn-cs"/>
              </a:rPr>
              <a:t>Unported</a:t>
            </a:r>
            <a:endParaRPr lang="en-US" sz="1100" kern="1200" dirty="0" smtClean="0">
              <a:solidFill>
                <a:schemeClr val="tx1"/>
              </a:solidFill>
              <a:latin typeface="+mn-lt"/>
              <a:ea typeface="+mn-ea"/>
              <a:cs typeface="+mn-cs"/>
            </a:endParaRPr>
          </a:p>
          <a:p>
            <a:pPr marL="0" rtl="0"/>
            <a:endParaRPr lang="en-US" dirty="0" smtClean="0"/>
          </a:p>
          <a:p>
            <a:pPr marL="0" rtl="0"/>
            <a:r>
              <a:rPr lang="en-US" dirty="0" smtClean="0"/>
              <a:t>Bottom:</a:t>
            </a:r>
          </a:p>
          <a:p>
            <a:pPr marL="0" lvl="1"/>
            <a:r>
              <a:rPr lang="en-US" sz="1200" i="1" kern="1200" dirty="0" smtClean="0">
                <a:solidFill>
                  <a:schemeClr val="tx1"/>
                </a:solidFill>
                <a:latin typeface="+mn-lt"/>
                <a:ea typeface="+mn-ea"/>
                <a:cs typeface="+mn-cs"/>
              </a:rPr>
              <a:t>Description:</a:t>
            </a:r>
            <a:r>
              <a:rPr lang="en-US" sz="1200" kern="1200" dirty="0" smtClean="0">
                <a:solidFill>
                  <a:schemeClr val="tx1"/>
                </a:solidFill>
                <a:latin typeface="+mn-lt"/>
                <a:ea typeface="+mn-ea"/>
                <a:cs typeface="+mn-cs"/>
              </a:rPr>
              <a:t> Skeleton of the </a:t>
            </a:r>
            <a:r>
              <a:rPr lang="en-US" sz="1200" kern="1200" dirty="0" err="1" smtClean="0">
                <a:solidFill>
                  <a:schemeClr val="tx1"/>
                </a:solidFill>
                <a:latin typeface="+mn-lt"/>
                <a:ea typeface="+mn-ea"/>
                <a:cs typeface="+mn-cs"/>
              </a:rPr>
              <a:t>protocetid</a:t>
            </a:r>
            <a:r>
              <a:rPr lang="en-US" sz="1200"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Dorudon</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atrox</a:t>
            </a:r>
            <a:r>
              <a:rPr lang="en-US" sz="1200" kern="1200" dirty="0" smtClean="0">
                <a:solidFill>
                  <a:schemeClr val="tx1"/>
                </a:solidFill>
                <a:latin typeface="+mn-lt"/>
                <a:ea typeface="+mn-ea"/>
                <a:cs typeface="+mn-cs"/>
              </a:rPr>
              <a:t> </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Source:</a:t>
            </a:r>
            <a:r>
              <a:rPr lang="en-US" sz="1200" kern="1200" dirty="0" smtClean="0">
                <a:solidFill>
                  <a:schemeClr val="tx1"/>
                </a:solidFill>
                <a:latin typeface="+mn-lt"/>
                <a:ea typeface="+mn-ea"/>
                <a:cs typeface="+mn-cs"/>
              </a:rPr>
              <a:t> Figure 6 from </a:t>
            </a:r>
            <a:r>
              <a:rPr lang="en-US" sz="1200" kern="1200" dirty="0" err="1" smtClean="0">
                <a:solidFill>
                  <a:schemeClr val="tx1"/>
                </a:solidFill>
                <a:latin typeface="+mn-lt"/>
                <a:ea typeface="+mn-ea"/>
                <a:cs typeface="+mn-cs"/>
              </a:rPr>
              <a:t>Thewissen</a:t>
            </a:r>
            <a:r>
              <a:rPr lang="en-US" sz="1200" kern="1200" dirty="0" smtClean="0">
                <a:solidFill>
                  <a:schemeClr val="tx1"/>
                </a:solidFill>
                <a:latin typeface="+mn-lt"/>
                <a:ea typeface="+mn-ea"/>
                <a:cs typeface="+mn-cs"/>
              </a:rPr>
              <a:t>, J. G. M., and S. </a:t>
            </a:r>
            <a:r>
              <a:rPr lang="en-US" sz="1200" kern="1200" dirty="0" err="1" smtClean="0">
                <a:solidFill>
                  <a:schemeClr val="tx1"/>
                </a:solidFill>
                <a:latin typeface="+mn-lt"/>
                <a:ea typeface="+mn-ea"/>
                <a:cs typeface="+mn-cs"/>
              </a:rPr>
              <a:t>Bajpai</a:t>
            </a:r>
            <a:r>
              <a:rPr lang="en-US" sz="1200" kern="1200" dirty="0" smtClean="0">
                <a:solidFill>
                  <a:schemeClr val="tx1"/>
                </a:solidFill>
                <a:latin typeface="+mn-lt"/>
                <a:ea typeface="+mn-ea"/>
                <a:cs typeface="+mn-cs"/>
              </a:rPr>
              <a:t>. 2001. Whale origins as a poster child for macroevolution. </a:t>
            </a:r>
            <a:r>
              <a:rPr lang="en-US" sz="1200" i="1" kern="1200" dirty="0" err="1" smtClean="0">
                <a:solidFill>
                  <a:schemeClr val="tx1"/>
                </a:solidFill>
                <a:latin typeface="+mn-lt"/>
                <a:ea typeface="+mn-ea"/>
                <a:cs typeface="+mn-cs"/>
              </a:rPr>
              <a:t>BioScience</a:t>
            </a:r>
            <a:r>
              <a:rPr lang="en-US" sz="1200" kern="1200" dirty="0" smtClean="0">
                <a:solidFill>
                  <a:schemeClr val="tx1"/>
                </a:solidFill>
                <a:latin typeface="+mn-lt"/>
                <a:ea typeface="+mn-ea"/>
                <a:cs typeface="+mn-cs"/>
              </a:rPr>
              <a:t>, 51(12): 1037-1049.</a:t>
            </a:r>
          </a:p>
          <a:p>
            <a:pPr marL="0"/>
            <a:r>
              <a:rPr lang="en-US" sz="1200" i="1" kern="1200" dirty="0" smtClean="0">
                <a:solidFill>
                  <a:schemeClr val="tx1"/>
                </a:solidFill>
                <a:latin typeface="+mn-lt"/>
                <a:ea typeface="+mn-ea"/>
                <a:cs typeface="+mn-cs"/>
              </a:rPr>
              <a:t>Clearance: </a:t>
            </a:r>
            <a:r>
              <a:rPr lang="en-US" sz="1200" kern="1200" dirty="0" smtClean="0">
                <a:solidFill>
                  <a:schemeClr val="tx1"/>
                </a:solidFill>
                <a:latin typeface="+mn-lt"/>
                <a:ea typeface="+mn-ea"/>
                <a:cs typeface="+mn-cs"/>
              </a:rPr>
              <a:t>Used with permission of Oxford University Press.</a:t>
            </a:r>
            <a:endParaRPr lang="en-US" dirty="0" smtClean="0"/>
          </a:p>
        </p:txBody>
      </p:sp>
      <p:sp>
        <p:nvSpPr>
          <p:cNvPr id="135172" name="Slide Number Placeholder 3"/>
          <p:cNvSpPr>
            <a:spLocks noGrp="1"/>
          </p:cNvSpPr>
          <p:nvPr>
            <p:ph type="sldNum" sz="quarter" idx="5"/>
          </p:nvPr>
        </p:nvSpPr>
        <p:spPr>
          <a:noFill/>
        </p:spPr>
        <p:txBody>
          <a:bodyPr/>
          <a:lstStyle/>
          <a:p>
            <a:fld id="{B664D2F9-59BC-4CA4-AAF7-BC8BF00832A5}" type="slidenum">
              <a:rPr lang="en-US" smtClean="0"/>
              <a:pPr/>
              <a:t>20</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Image credits:</a:t>
            </a:r>
          </a:p>
          <a:p>
            <a:r>
              <a:rPr lang="en-US" dirty="0" smtClean="0"/>
              <a:t>Top, left:</a:t>
            </a:r>
          </a:p>
          <a:p>
            <a:pPr marL="0" lvl="1"/>
            <a:r>
              <a:rPr lang="en-US" sz="1200" i="1" kern="1200" dirty="0" smtClean="0">
                <a:solidFill>
                  <a:schemeClr val="tx1"/>
                </a:solidFill>
                <a:latin typeface="+mn-lt"/>
                <a:ea typeface="+mn-ea"/>
                <a:cs typeface="+mn-cs"/>
              </a:rPr>
              <a:t>Description:</a:t>
            </a:r>
            <a:r>
              <a:rPr lang="en-US" sz="1200"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Pakicetus</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inachus</a:t>
            </a:r>
            <a:r>
              <a:rPr lang="en-US" sz="1200" kern="1200" dirty="0" smtClean="0">
                <a:solidFill>
                  <a:schemeClr val="tx1"/>
                </a:solidFill>
                <a:latin typeface="+mn-lt"/>
                <a:ea typeface="+mn-ea"/>
                <a:cs typeface="+mn-cs"/>
              </a:rPr>
              <a:t>, a whale ancestor from the Early Eocene of Pakistan, after </a:t>
            </a:r>
            <a:r>
              <a:rPr lang="en-US" sz="1200" kern="1200" dirty="0" err="1" smtClean="0">
                <a:solidFill>
                  <a:schemeClr val="tx1"/>
                </a:solidFill>
                <a:latin typeface="+mn-lt"/>
                <a:ea typeface="+mn-ea"/>
                <a:cs typeface="+mn-cs"/>
              </a:rPr>
              <a:t>Nummelai</a:t>
            </a:r>
            <a:r>
              <a:rPr lang="en-US" sz="1200" kern="1200" dirty="0" smtClean="0">
                <a:solidFill>
                  <a:schemeClr val="tx1"/>
                </a:solidFill>
                <a:latin typeface="+mn-lt"/>
                <a:ea typeface="+mn-ea"/>
                <a:cs typeface="+mn-cs"/>
              </a:rPr>
              <a:t> et al., (2006), pencil drawing, digital coloring </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Source:</a:t>
            </a:r>
            <a:r>
              <a:rPr lang="en-US" sz="1200" kern="1200" dirty="0" smtClean="0">
                <a:solidFill>
                  <a:schemeClr val="tx1"/>
                </a:solidFill>
                <a:latin typeface="+mn-lt"/>
                <a:ea typeface="+mn-ea"/>
                <a:cs typeface="+mn-cs"/>
              </a:rPr>
              <a:t> Wikimedia Commons; Own work; </a:t>
            </a:r>
            <a:r>
              <a:rPr lang="en-US" sz="1200" u="sng" kern="1200" dirty="0" smtClean="0">
                <a:solidFill>
                  <a:schemeClr val="tx1"/>
                </a:solidFill>
                <a:latin typeface="+mn-lt"/>
                <a:ea typeface="+mn-ea"/>
                <a:cs typeface="+mn-cs"/>
                <a:hlinkClick r:id="rId3"/>
              </a:rPr>
              <a:t>http://commons.wikimedia.org/wiki/File:Pakicetus_BW.jpg</a:t>
            </a:r>
            <a:r>
              <a:rPr lang="en-US" sz="1200" kern="1200" dirty="0" smtClean="0">
                <a:solidFill>
                  <a:schemeClr val="tx1"/>
                </a:solidFill>
                <a:latin typeface="+mn-lt"/>
                <a:ea typeface="+mn-ea"/>
                <a:cs typeface="+mn-cs"/>
              </a:rPr>
              <a:t> </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Modifications:</a:t>
            </a:r>
            <a:r>
              <a:rPr lang="en-US" sz="1200" kern="1200" dirty="0" smtClean="0">
                <a:solidFill>
                  <a:schemeClr val="tx1"/>
                </a:solidFill>
                <a:latin typeface="+mn-lt"/>
                <a:ea typeface="+mn-ea"/>
                <a:cs typeface="+mn-cs"/>
              </a:rPr>
              <a:t> flipped horizontally</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Author:</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Nobu</a:t>
            </a:r>
            <a:r>
              <a:rPr lang="en-US" sz="1200" kern="1200" dirty="0" smtClean="0">
                <a:solidFill>
                  <a:schemeClr val="tx1"/>
                </a:solidFill>
                <a:latin typeface="+mn-lt"/>
                <a:ea typeface="+mn-ea"/>
                <a:cs typeface="+mn-cs"/>
              </a:rPr>
              <a:t> Tamura (http://spinops.blogspot.com)</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Clearance:</a:t>
            </a:r>
            <a:r>
              <a:rPr lang="en-US" sz="1200" kern="1200" dirty="0" smtClean="0">
                <a:solidFill>
                  <a:schemeClr val="tx1"/>
                </a:solidFill>
                <a:latin typeface="+mn-lt"/>
                <a:ea typeface="+mn-ea"/>
                <a:cs typeface="+mn-cs"/>
              </a:rPr>
              <a:t> GNU Free Documentation License version 1.2 or later</a:t>
            </a:r>
            <a:endParaRPr lang="en-US" sz="1100" kern="1200" dirty="0" smtClean="0">
              <a:solidFill>
                <a:schemeClr val="tx1"/>
              </a:solidFill>
              <a:latin typeface="+mn-lt"/>
              <a:ea typeface="+mn-ea"/>
              <a:cs typeface="+mn-cs"/>
            </a:endParaRPr>
          </a:p>
          <a:p>
            <a:endParaRPr lang="en-US" dirty="0" smtClean="0"/>
          </a:p>
          <a:p>
            <a:r>
              <a:rPr lang="en-US" dirty="0" smtClean="0"/>
              <a:t>Second from top left:</a:t>
            </a:r>
          </a:p>
          <a:p>
            <a:pPr marL="0" lvl="1"/>
            <a:r>
              <a:rPr lang="en-US" sz="1200" i="1" kern="1200" dirty="0" smtClean="0">
                <a:solidFill>
                  <a:schemeClr val="tx1"/>
                </a:solidFill>
                <a:latin typeface="+mn-lt"/>
                <a:ea typeface="+mn-ea"/>
                <a:cs typeface="+mn-cs"/>
              </a:rPr>
              <a:t>Description:</a:t>
            </a:r>
            <a:r>
              <a:rPr lang="en-US" sz="1200"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Ambulocetus</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natans</a:t>
            </a:r>
            <a:r>
              <a:rPr lang="en-US" sz="1200" kern="1200" dirty="0" smtClean="0">
                <a:solidFill>
                  <a:schemeClr val="tx1"/>
                </a:solidFill>
                <a:latin typeface="+mn-lt"/>
                <a:ea typeface="+mn-ea"/>
                <a:cs typeface="+mn-cs"/>
              </a:rPr>
              <a:t>, a primitive whale from the Eocene of Pakistan, pencil drawing, digital coloring </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Source:</a:t>
            </a:r>
            <a:r>
              <a:rPr lang="en-US" sz="1200" kern="1200" dirty="0" smtClean="0">
                <a:solidFill>
                  <a:schemeClr val="tx1"/>
                </a:solidFill>
                <a:latin typeface="+mn-lt"/>
                <a:ea typeface="+mn-ea"/>
                <a:cs typeface="+mn-cs"/>
              </a:rPr>
              <a:t> Wikimedia Commons; Own work; </a:t>
            </a:r>
            <a:r>
              <a:rPr lang="en-US" sz="1200" u="sng" kern="1200" dirty="0" smtClean="0">
                <a:solidFill>
                  <a:schemeClr val="tx1"/>
                </a:solidFill>
                <a:latin typeface="+mn-lt"/>
                <a:ea typeface="+mn-ea"/>
                <a:cs typeface="+mn-cs"/>
                <a:hlinkClick r:id="rId4"/>
              </a:rPr>
              <a:t>http://commons.wikimedia.org/wiki/File:Ambulocetus_BW.jpg</a:t>
            </a:r>
            <a:r>
              <a:rPr lang="en-US" sz="1200" kern="1200" dirty="0" smtClean="0">
                <a:solidFill>
                  <a:schemeClr val="tx1"/>
                </a:solidFill>
                <a:latin typeface="+mn-lt"/>
                <a:ea typeface="+mn-ea"/>
                <a:cs typeface="+mn-cs"/>
              </a:rPr>
              <a:t> </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Modifications:</a:t>
            </a:r>
            <a:r>
              <a:rPr lang="en-US" sz="1200" kern="1200" dirty="0" smtClean="0">
                <a:solidFill>
                  <a:schemeClr val="tx1"/>
                </a:solidFill>
                <a:latin typeface="+mn-lt"/>
                <a:ea typeface="+mn-ea"/>
                <a:cs typeface="+mn-cs"/>
              </a:rPr>
              <a:t> flipped horizontal and rotated slightly </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Author:</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Nobu</a:t>
            </a:r>
            <a:r>
              <a:rPr lang="en-US" sz="1200" kern="1200" dirty="0" smtClean="0">
                <a:solidFill>
                  <a:schemeClr val="tx1"/>
                </a:solidFill>
                <a:latin typeface="+mn-lt"/>
                <a:ea typeface="+mn-ea"/>
                <a:cs typeface="+mn-cs"/>
              </a:rPr>
              <a:t> Tamura</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Clearance:</a:t>
            </a:r>
            <a:r>
              <a:rPr lang="en-US" sz="1200" kern="1200" dirty="0" smtClean="0">
                <a:solidFill>
                  <a:schemeClr val="tx1"/>
                </a:solidFill>
                <a:latin typeface="+mn-lt"/>
                <a:ea typeface="+mn-ea"/>
                <a:cs typeface="+mn-cs"/>
              </a:rPr>
              <a:t> GNU Free License version 1.2 or later</a:t>
            </a:r>
          </a:p>
          <a:p>
            <a:pPr lvl="1"/>
            <a:endParaRPr lang="en-US" sz="1100" kern="1200" dirty="0" smtClean="0">
              <a:solidFill>
                <a:schemeClr val="tx1"/>
              </a:solidFill>
              <a:latin typeface="+mn-lt"/>
              <a:ea typeface="+mn-ea"/>
              <a:cs typeface="+mn-cs"/>
            </a:endParaRPr>
          </a:p>
          <a:p>
            <a:r>
              <a:rPr lang="en-US" dirty="0" smtClean="0"/>
              <a:t>Third from top left:</a:t>
            </a:r>
          </a:p>
          <a:p>
            <a:pPr marL="0" lvl="1"/>
            <a:r>
              <a:rPr lang="en-US" sz="1200" i="1" kern="1200" dirty="0" smtClean="0">
                <a:solidFill>
                  <a:schemeClr val="tx1"/>
                </a:solidFill>
                <a:latin typeface="+mn-lt"/>
                <a:ea typeface="+mn-ea"/>
                <a:cs typeface="+mn-cs"/>
              </a:rPr>
              <a:t>Description:</a:t>
            </a:r>
            <a:r>
              <a:rPr lang="en-US" sz="1200"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Dorudon</a:t>
            </a:r>
            <a:r>
              <a:rPr lang="en-US" sz="1200" kern="1200" dirty="0" smtClean="0">
                <a:solidFill>
                  <a:schemeClr val="tx1"/>
                </a:solidFill>
                <a:latin typeface="+mn-lt"/>
                <a:ea typeface="+mn-ea"/>
                <a:cs typeface="+mn-cs"/>
              </a:rPr>
              <a:t> (reconstruction) </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Source:</a:t>
            </a:r>
            <a:r>
              <a:rPr lang="en-US" sz="1200" kern="1200" dirty="0" smtClean="0">
                <a:solidFill>
                  <a:schemeClr val="tx1"/>
                </a:solidFill>
                <a:latin typeface="+mn-lt"/>
                <a:ea typeface="+mn-ea"/>
                <a:cs typeface="+mn-cs"/>
              </a:rPr>
              <a:t> Wikimedia Commons; File:DorudonBW.jpg; </a:t>
            </a:r>
            <a:r>
              <a:rPr lang="en-US" sz="1200" u="sng" kern="1200" dirty="0" smtClean="0">
                <a:solidFill>
                  <a:schemeClr val="tx1"/>
                </a:solidFill>
                <a:latin typeface="+mn-lt"/>
                <a:ea typeface="+mn-ea"/>
                <a:cs typeface="+mn-cs"/>
                <a:hlinkClick r:id="rId5"/>
              </a:rPr>
              <a:t>http://commons.wikimedia.org/wiki/File:Dorudon_cropped.png</a:t>
            </a:r>
            <a:r>
              <a:rPr lang="en-US" sz="1200" kern="1200" dirty="0" smtClean="0">
                <a:solidFill>
                  <a:schemeClr val="tx1"/>
                </a:solidFill>
                <a:latin typeface="+mn-lt"/>
                <a:ea typeface="+mn-ea"/>
                <a:cs typeface="+mn-cs"/>
              </a:rPr>
              <a:t> </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Modifications:</a:t>
            </a:r>
            <a:r>
              <a:rPr lang="en-US" sz="1200" kern="1200" dirty="0" smtClean="0">
                <a:solidFill>
                  <a:schemeClr val="tx1"/>
                </a:solidFill>
                <a:latin typeface="+mn-lt"/>
                <a:ea typeface="+mn-ea"/>
                <a:cs typeface="+mn-cs"/>
              </a:rPr>
              <a:t> flipped horizontally</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Author:</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Nobu</a:t>
            </a:r>
            <a:r>
              <a:rPr lang="en-US" sz="1200" kern="1200" dirty="0" smtClean="0">
                <a:solidFill>
                  <a:schemeClr val="tx1"/>
                </a:solidFill>
                <a:latin typeface="+mn-lt"/>
                <a:ea typeface="+mn-ea"/>
                <a:cs typeface="+mn-cs"/>
              </a:rPr>
              <a:t> Tamura </a:t>
            </a:r>
            <a:r>
              <a:rPr lang="en-US" sz="1200" kern="1200" dirty="0" err="1" smtClean="0">
                <a:solidFill>
                  <a:schemeClr val="tx1"/>
                </a:solidFill>
                <a:latin typeface="+mn-lt"/>
                <a:ea typeface="+mn-ea"/>
                <a:cs typeface="+mn-cs"/>
              </a:rPr>
              <a:t>email:nobu.tamura@yahoo.com</a:t>
            </a:r>
            <a:r>
              <a:rPr lang="en-US" sz="1200" kern="1200" dirty="0" smtClean="0">
                <a:solidFill>
                  <a:schemeClr val="tx1"/>
                </a:solidFill>
                <a:latin typeface="+mn-lt"/>
                <a:ea typeface="+mn-ea"/>
                <a:cs typeface="+mn-cs"/>
              </a:rPr>
              <a:t> www.palaeocritti.com</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Clearance:</a:t>
            </a:r>
            <a:r>
              <a:rPr lang="en-US" sz="1200" kern="1200" dirty="0" smtClean="0">
                <a:solidFill>
                  <a:schemeClr val="tx1"/>
                </a:solidFill>
                <a:latin typeface="+mn-lt"/>
                <a:ea typeface="+mn-ea"/>
                <a:cs typeface="+mn-cs"/>
              </a:rPr>
              <a:t> Creative Commons Attribution-Share Alike 3.0 </a:t>
            </a:r>
            <a:r>
              <a:rPr lang="en-US" sz="1200" kern="1200" dirty="0" err="1" smtClean="0">
                <a:solidFill>
                  <a:schemeClr val="tx1"/>
                </a:solidFill>
                <a:latin typeface="+mn-lt"/>
                <a:ea typeface="+mn-ea"/>
                <a:cs typeface="+mn-cs"/>
              </a:rPr>
              <a:t>Unported</a:t>
            </a:r>
            <a:endParaRPr lang="en-US" sz="1100" kern="1200" dirty="0" smtClean="0">
              <a:solidFill>
                <a:schemeClr val="tx1"/>
              </a:solidFill>
              <a:latin typeface="+mn-lt"/>
              <a:ea typeface="+mn-ea"/>
              <a:cs typeface="+mn-cs"/>
            </a:endParaRPr>
          </a:p>
          <a:p>
            <a:endParaRPr lang="en-US" dirty="0" smtClean="0"/>
          </a:p>
          <a:p>
            <a:r>
              <a:rPr lang="en-US" dirty="0" smtClean="0"/>
              <a:t>Far</a:t>
            </a:r>
            <a:r>
              <a:rPr lang="en-US" baseline="0" dirty="0" smtClean="0"/>
              <a:t> right, top:</a:t>
            </a:r>
          </a:p>
          <a:p>
            <a:pPr marL="0" lvl="1"/>
            <a:r>
              <a:rPr lang="en-US" sz="1200" i="1" kern="1200" dirty="0" smtClean="0">
                <a:solidFill>
                  <a:schemeClr val="tx1"/>
                </a:solidFill>
                <a:latin typeface="+mn-lt"/>
                <a:ea typeface="+mn-ea"/>
                <a:cs typeface="+mn-cs"/>
              </a:rPr>
              <a:t>Description:</a:t>
            </a:r>
            <a:r>
              <a:rPr lang="en-US" sz="1200" kern="1200" dirty="0" smtClean="0">
                <a:solidFill>
                  <a:schemeClr val="tx1"/>
                </a:solidFill>
                <a:latin typeface="+mn-lt"/>
                <a:ea typeface="+mn-ea"/>
                <a:cs typeface="+mn-cs"/>
              </a:rPr>
              <a:t> Size comparison of an average human and a blue whale (</a:t>
            </a:r>
            <a:r>
              <a:rPr lang="en-US" sz="1200" i="1" kern="1200" dirty="0" err="1" smtClean="0">
                <a:solidFill>
                  <a:schemeClr val="tx1"/>
                </a:solidFill>
                <a:latin typeface="+mn-lt"/>
                <a:ea typeface="+mn-ea"/>
                <a:cs typeface="+mn-cs"/>
              </a:rPr>
              <a:t>Baleaenoptera</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musculus</a:t>
            </a:r>
            <a:r>
              <a:rPr lang="en-US" sz="1200" kern="1200" dirty="0" smtClean="0">
                <a:solidFill>
                  <a:schemeClr val="tx1"/>
                </a:solidFill>
                <a:latin typeface="+mn-lt"/>
                <a:ea typeface="+mn-ea"/>
                <a:cs typeface="+mn-cs"/>
              </a:rPr>
              <a:t>). </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Source:</a:t>
            </a:r>
            <a:r>
              <a:rPr lang="en-US" sz="1200" kern="1200" dirty="0" smtClean="0">
                <a:solidFill>
                  <a:schemeClr val="tx1"/>
                </a:solidFill>
                <a:latin typeface="+mn-lt"/>
                <a:ea typeface="+mn-ea"/>
                <a:cs typeface="+mn-cs"/>
              </a:rPr>
              <a:t> Wikimedia Commons, </a:t>
            </a:r>
            <a:r>
              <a:rPr lang="en-US" sz="1200" u="sng" kern="1200" dirty="0" smtClean="0">
                <a:solidFill>
                  <a:schemeClr val="tx1"/>
                </a:solidFill>
                <a:latin typeface="+mn-lt"/>
                <a:ea typeface="+mn-ea"/>
                <a:cs typeface="+mn-cs"/>
                <a:hlinkClick r:id="rId6"/>
              </a:rPr>
              <a:t>http://commons.wikimedia.org/wiki/File:Blue_whale_size.svg</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Author:</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Kurzon</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Clearance:</a:t>
            </a:r>
            <a:r>
              <a:rPr lang="en-US" sz="1200" kern="1200" dirty="0" smtClean="0">
                <a:solidFill>
                  <a:schemeClr val="tx1"/>
                </a:solidFill>
                <a:latin typeface="+mn-lt"/>
                <a:ea typeface="+mn-ea"/>
                <a:cs typeface="+mn-cs"/>
              </a:rPr>
              <a:t> GNU Free Documentation License, Version 1.2 or later</a:t>
            </a:r>
            <a:endParaRPr lang="en-US" sz="11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1D86732-93F0-4038-A6E7-20FC9D326848}" type="slidenum">
              <a:rPr lang="en-US" smtClean="0"/>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r>
              <a:rPr lang="en-US" dirty="0" smtClean="0"/>
              <a:t>Image credits:</a:t>
            </a:r>
          </a:p>
          <a:p>
            <a:pPr marL="0" lvl="1"/>
            <a:r>
              <a:rPr lang="en-US" sz="1200" i="1" kern="1200" dirty="0" smtClean="0">
                <a:solidFill>
                  <a:schemeClr val="tx1"/>
                </a:solidFill>
                <a:latin typeface="+mn-lt"/>
                <a:ea typeface="+mn-ea"/>
                <a:cs typeface="+mn-cs"/>
              </a:rPr>
              <a:t>Description:</a:t>
            </a:r>
            <a:r>
              <a:rPr lang="en-US" sz="1200" kern="1200" dirty="0" smtClean="0">
                <a:solidFill>
                  <a:schemeClr val="tx1"/>
                </a:solidFill>
                <a:latin typeface="+mn-lt"/>
                <a:ea typeface="+mn-ea"/>
                <a:cs typeface="+mn-cs"/>
              </a:rPr>
              <a:t>  Modified clip art.</a:t>
            </a:r>
            <a:endParaRPr lang="en-US" sz="11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1D86732-93F0-4038-A6E7-20FC9D326848}"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a:r>
              <a:rPr lang="en-US" sz="1200" i="0" kern="1200" dirty="0" smtClean="0">
                <a:solidFill>
                  <a:schemeClr val="tx1"/>
                </a:solidFill>
                <a:latin typeface="+mn-lt"/>
                <a:ea typeface="+mn-ea"/>
                <a:cs typeface="+mn-cs"/>
              </a:rPr>
              <a:t>Image</a:t>
            </a:r>
            <a:r>
              <a:rPr lang="en-US" sz="1200" i="0" kern="1200" baseline="0" dirty="0" smtClean="0">
                <a:solidFill>
                  <a:schemeClr val="tx1"/>
                </a:solidFill>
                <a:latin typeface="+mn-lt"/>
                <a:ea typeface="+mn-ea"/>
                <a:cs typeface="+mn-cs"/>
              </a:rPr>
              <a:t> credit:</a:t>
            </a:r>
            <a:endParaRPr lang="en-US" sz="1200" i="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Description:</a:t>
            </a:r>
            <a:r>
              <a:rPr lang="en-US" sz="1200" kern="1200" dirty="0" smtClean="0">
                <a:solidFill>
                  <a:schemeClr val="tx1"/>
                </a:solidFill>
                <a:latin typeface="+mn-lt"/>
                <a:ea typeface="+mn-ea"/>
                <a:cs typeface="+mn-cs"/>
              </a:rPr>
              <a:t>  Charles Darwin, 1868</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Source:</a:t>
            </a:r>
            <a:r>
              <a:rPr lang="en-US" sz="1200" kern="1200" dirty="0" smtClean="0">
                <a:solidFill>
                  <a:schemeClr val="tx1"/>
                </a:solidFill>
                <a:latin typeface="+mn-lt"/>
                <a:ea typeface="+mn-ea"/>
                <a:cs typeface="+mn-cs"/>
              </a:rPr>
              <a:t> Wikimedia Commons, Reprinted in </a:t>
            </a:r>
            <a:r>
              <a:rPr lang="en-US" sz="1200" i="1" kern="1200" dirty="0" smtClean="0">
                <a:solidFill>
                  <a:schemeClr val="tx1"/>
                </a:solidFill>
                <a:latin typeface="+mn-lt"/>
                <a:ea typeface="+mn-ea"/>
                <a:cs typeface="+mn-cs"/>
              </a:rPr>
              <a:t>Charles Darwin: His Life Told in an Autobiographical Chapter, and in a Selected Series of His Published Letters</a:t>
            </a:r>
            <a:r>
              <a:rPr lang="en-US" sz="1200" kern="1200" dirty="0" smtClean="0">
                <a:solidFill>
                  <a:schemeClr val="tx1"/>
                </a:solidFill>
                <a:latin typeface="+mn-lt"/>
                <a:ea typeface="+mn-ea"/>
                <a:cs typeface="+mn-cs"/>
              </a:rPr>
              <a:t>, edited by Francis Darwin. London: John Murray, Albemarle Street. 1892. </a:t>
            </a:r>
            <a:r>
              <a:rPr lang="en-US" sz="1200" u="sng" kern="1200" dirty="0" smtClean="0">
                <a:solidFill>
                  <a:schemeClr val="tx1"/>
                </a:solidFill>
                <a:latin typeface="+mn-lt"/>
                <a:ea typeface="+mn-ea"/>
                <a:cs typeface="+mn-cs"/>
                <a:hlinkClick r:id="rId3"/>
              </a:rPr>
              <a:t>http://commons.wikimedia.org/wiki/File:Charles_Darwin_by_Julia_Margaret_Cameron_2.jpg</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Author:</a:t>
            </a:r>
            <a:r>
              <a:rPr lang="en-US" sz="1200" kern="1200" dirty="0" smtClean="0">
                <a:solidFill>
                  <a:schemeClr val="tx1"/>
                </a:solidFill>
                <a:latin typeface="+mn-lt"/>
                <a:ea typeface="+mn-ea"/>
                <a:cs typeface="+mn-cs"/>
              </a:rPr>
              <a:t> Julia Margaret Cameron</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Clearance:</a:t>
            </a:r>
            <a:r>
              <a:rPr lang="en-US" sz="1200" kern="1200" dirty="0" smtClean="0">
                <a:solidFill>
                  <a:schemeClr val="tx1"/>
                </a:solidFill>
                <a:latin typeface="+mn-lt"/>
                <a:ea typeface="+mn-ea"/>
                <a:cs typeface="+mn-cs"/>
              </a:rPr>
              <a:t> Public domain</a:t>
            </a:r>
            <a:endParaRPr lang="en-US" sz="11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1D86732-93F0-4038-A6E7-20FC9D326848}"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rtl="0"/>
            <a:r>
              <a:rPr lang="en-US" dirty="0" smtClean="0"/>
              <a:t>Image credits:</a:t>
            </a:r>
          </a:p>
          <a:p>
            <a:pPr marL="0" lvl="1"/>
            <a:r>
              <a:rPr lang="en-US" sz="1200" i="1" kern="1200" dirty="0" smtClean="0">
                <a:solidFill>
                  <a:schemeClr val="tx1"/>
                </a:solidFill>
                <a:latin typeface="+mn-lt"/>
                <a:ea typeface="+mn-ea"/>
                <a:cs typeface="+mn-cs"/>
              </a:rPr>
              <a:t>Description:</a:t>
            </a:r>
            <a:r>
              <a:rPr lang="en-US" sz="1200" kern="1200" dirty="0" smtClean="0">
                <a:solidFill>
                  <a:schemeClr val="tx1"/>
                </a:solidFill>
                <a:latin typeface="+mn-lt"/>
                <a:ea typeface="+mn-ea"/>
                <a:cs typeface="+mn-cs"/>
              </a:rPr>
              <a:t>  The modern theory of the descent of man, published in </a:t>
            </a:r>
            <a:r>
              <a:rPr lang="en-US" sz="1200" i="1" kern="1200" dirty="0" err="1" smtClean="0">
                <a:solidFill>
                  <a:schemeClr val="tx1"/>
                </a:solidFill>
                <a:latin typeface="+mn-lt"/>
                <a:ea typeface="+mn-ea"/>
                <a:cs typeface="+mn-cs"/>
              </a:rPr>
              <a:t>Anthropogenie</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oder</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Entwicklungsgeschichte</a:t>
            </a:r>
            <a:r>
              <a:rPr lang="en-US" sz="1200" i="1" kern="1200" dirty="0" smtClean="0">
                <a:solidFill>
                  <a:schemeClr val="tx1"/>
                </a:solidFill>
                <a:latin typeface="+mn-lt"/>
                <a:ea typeface="+mn-ea"/>
                <a:cs typeface="+mn-cs"/>
              </a:rPr>
              <a:t> des </a:t>
            </a:r>
            <a:r>
              <a:rPr lang="en-US" sz="1200" i="1" kern="1200" dirty="0" err="1" smtClean="0">
                <a:solidFill>
                  <a:schemeClr val="tx1"/>
                </a:solidFill>
                <a:latin typeface="+mn-lt"/>
                <a:ea typeface="+mn-ea"/>
                <a:cs typeface="+mn-cs"/>
              </a:rPr>
              <a:t>Menschen</a:t>
            </a:r>
            <a:r>
              <a:rPr lang="en-US" sz="1200" kern="1200" dirty="0" smtClean="0">
                <a:solidFill>
                  <a:schemeClr val="tx1"/>
                </a:solidFill>
                <a:latin typeface="+mn-lt"/>
                <a:ea typeface="+mn-ea"/>
                <a:cs typeface="+mn-cs"/>
              </a:rPr>
              <a:t> (The Evolution of Man),1874. The figure show the human pedigree as a Great Chain of Being, illustrated by modern and fossil species.</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Source:</a:t>
            </a:r>
            <a:r>
              <a:rPr lang="en-US" sz="1200" kern="1200" dirty="0" smtClean="0">
                <a:solidFill>
                  <a:schemeClr val="tx1"/>
                </a:solidFill>
                <a:latin typeface="+mn-lt"/>
                <a:ea typeface="+mn-ea"/>
                <a:cs typeface="+mn-cs"/>
              </a:rPr>
              <a:t> Wikimedia Commons; </a:t>
            </a:r>
            <a:r>
              <a:rPr lang="en-US" sz="1200" u="sng" kern="1200" dirty="0" smtClean="0">
                <a:solidFill>
                  <a:schemeClr val="tx1"/>
                </a:solidFill>
                <a:latin typeface="+mn-lt"/>
                <a:ea typeface="+mn-ea"/>
                <a:cs typeface="+mn-cs"/>
                <a:hlinkClick r:id="rId3"/>
              </a:rPr>
              <a:t>http://commons.wikimedia.org/wiki/File:Human_pidegree.jpg</a:t>
            </a:r>
            <a:r>
              <a:rPr lang="en-US" sz="1200" kern="1200" dirty="0" smtClean="0">
                <a:solidFill>
                  <a:schemeClr val="tx1"/>
                </a:solidFill>
                <a:latin typeface="+mn-lt"/>
                <a:ea typeface="+mn-ea"/>
                <a:cs typeface="+mn-cs"/>
              </a:rPr>
              <a:t> </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Author:</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Petter</a:t>
            </a:r>
            <a:r>
              <a:rPr lang="en-US" sz="1200" u="sng" kern="1200" dirty="0" smtClean="0">
                <a:solidFill>
                  <a:schemeClr val="tx1"/>
                </a:solidFill>
                <a:latin typeface="+mn-lt"/>
                <a:ea typeface="+mn-ea"/>
                <a:cs typeface="+mn-cs"/>
                <a:hlinkClick r:id="rId4"/>
              </a:rPr>
              <a:t> </a:t>
            </a:r>
            <a:r>
              <a:rPr lang="en-US" sz="1200" kern="1200" dirty="0" err="1" smtClean="0">
                <a:solidFill>
                  <a:schemeClr val="tx1"/>
                </a:solidFill>
                <a:latin typeface="+mn-lt"/>
                <a:ea typeface="+mn-ea"/>
                <a:cs typeface="+mn-cs"/>
              </a:rPr>
              <a:t>Bøckman</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Clearance:</a:t>
            </a:r>
            <a:r>
              <a:rPr lang="en-US" sz="1200" kern="1200" dirty="0" smtClean="0">
                <a:solidFill>
                  <a:schemeClr val="tx1"/>
                </a:solidFill>
                <a:latin typeface="+mn-lt"/>
                <a:ea typeface="+mn-ea"/>
                <a:cs typeface="+mn-cs"/>
              </a:rPr>
              <a:t> Public domain</a:t>
            </a:r>
            <a:endParaRPr lang="en-US" sz="1100" kern="1200" dirty="0" smtClean="0">
              <a:solidFill>
                <a:schemeClr val="tx1"/>
              </a:solidFill>
              <a:latin typeface="+mn-lt"/>
              <a:ea typeface="+mn-ea"/>
              <a:cs typeface="+mn-cs"/>
            </a:endParaRPr>
          </a:p>
          <a:p>
            <a:pPr rtl="0"/>
            <a:endParaRPr lang="en-US" dirty="0" smtClean="0"/>
          </a:p>
          <a:p>
            <a:pPr rtl="0"/>
            <a:r>
              <a:rPr lang="en-US" dirty="0" smtClean="0"/>
              <a:t>Legend: 1 Amoeba</a:t>
            </a:r>
            <a:r>
              <a:rPr lang="en-US" baseline="0" dirty="0" smtClean="0"/>
              <a:t>; </a:t>
            </a:r>
            <a:r>
              <a:rPr lang="en-US" dirty="0" smtClean="0"/>
              <a:t>1a Asexual reproduction (amoeba dividing); 2 Sexual reproduction (cell with spore); 3 Multi-cellular organism (early embryonic stage); 4 </a:t>
            </a:r>
            <a:r>
              <a:rPr lang="en-US" dirty="0" err="1" smtClean="0"/>
              <a:t>Muliticellular</a:t>
            </a:r>
            <a:r>
              <a:rPr lang="en-US" dirty="0" smtClean="0"/>
              <a:t> organism with three germ layers (blastula); 5 Organism with primitive mouth (gastrula); 6 </a:t>
            </a:r>
            <a:r>
              <a:rPr lang="en-US" dirty="0" err="1" smtClean="0"/>
              <a:t>Planaria</a:t>
            </a:r>
            <a:r>
              <a:rPr lang="en-US" dirty="0" smtClean="0"/>
              <a:t>; 7 Worm (leech); 8 Primitive chordate (tunicate larva); 8a Adult tunicate; 9 Lancelet; 10 Jawless fish (lamprey); 11 Cartilaginous fishes (shark); 12 Australian lungfish; 13 South American lungfish; 14 Aquatic reptile (plesiosaur); 15 Early amphibian (</a:t>
            </a:r>
            <a:r>
              <a:rPr lang="en-US" dirty="0" err="1" smtClean="0"/>
              <a:t>labytinthodont</a:t>
            </a:r>
            <a:r>
              <a:rPr lang="en-US" dirty="0" smtClean="0"/>
              <a:t>); 16 Modern amphibian (newt); 17 Reptile (iguana); 18 </a:t>
            </a:r>
            <a:r>
              <a:rPr lang="en-US" dirty="0" err="1" smtClean="0"/>
              <a:t>Monotreme</a:t>
            </a:r>
            <a:r>
              <a:rPr lang="en-US" dirty="0" smtClean="0"/>
              <a:t> (platypus); 19 Marsupial (kangaroo); 20 </a:t>
            </a:r>
            <a:r>
              <a:rPr lang="en-US" dirty="0" err="1" smtClean="0"/>
              <a:t>Prosimian</a:t>
            </a:r>
            <a:r>
              <a:rPr lang="en-US" dirty="0" smtClean="0"/>
              <a:t> (lemur); 21 Monkey (</a:t>
            </a:r>
            <a:r>
              <a:rPr lang="en-US" dirty="0" err="1" smtClean="0"/>
              <a:t>langur</a:t>
            </a:r>
            <a:r>
              <a:rPr lang="en-US" dirty="0" smtClean="0"/>
              <a:t>); 22 Ape (orangutan); 23 Ape-man (</a:t>
            </a:r>
            <a:r>
              <a:rPr lang="en-US" i="1" dirty="0" smtClean="0"/>
              <a:t>Pithecanthropus</a:t>
            </a:r>
            <a:r>
              <a:rPr lang="en-US" dirty="0" smtClean="0"/>
              <a:t>); 24 Modern human (a Papuan)</a:t>
            </a:r>
          </a:p>
          <a:p>
            <a:r>
              <a:rPr lang="en-US" dirty="0" smtClean="0"/>
              <a:t>Date: 29 February 2012 </a:t>
            </a:r>
          </a:p>
          <a:p>
            <a:r>
              <a:rPr lang="en-US" dirty="0" smtClean="0"/>
              <a:t>Source: Own work </a:t>
            </a:r>
          </a:p>
          <a:p>
            <a:r>
              <a:rPr lang="en-US" dirty="0" smtClean="0"/>
              <a:t>Author: </a:t>
            </a:r>
            <a:r>
              <a:rPr lang="en-US" dirty="0" err="1" smtClean="0">
                <a:hlinkClick r:id="rId4" tooltip="User:Petter Bøckman"/>
              </a:rPr>
              <a:t>Petter</a:t>
            </a:r>
            <a:r>
              <a:rPr lang="en-US" dirty="0" smtClean="0">
                <a:hlinkClick r:id="rId4" tooltip="User:Petter Bøckman"/>
              </a:rPr>
              <a:t> </a:t>
            </a:r>
            <a:r>
              <a:rPr lang="en-US" dirty="0" err="1" smtClean="0">
                <a:hlinkClick r:id="rId4" tooltip="User:Petter Bøckman"/>
              </a:rPr>
              <a:t>Bøckman</a:t>
            </a:r>
            <a:endParaRPr lang="en-US" dirty="0" smtClean="0"/>
          </a:p>
          <a:p>
            <a:r>
              <a:rPr lang="en-US" dirty="0" smtClean="0"/>
              <a:t>License:</a:t>
            </a:r>
            <a:r>
              <a:rPr lang="en-US" baseline="0" dirty="0" smtClean="0"/>
              <a:t> Public domain</a:t>
            </a:r>
            <a:endParaRPr lang="en-US" dirty="0"/>
          </a:p>
        </p:txBody>
      </p:sp>
      <p:sp>
        <p:nvSpPr>
          <p:cNvPr id="4" name="Slide Number Placeholder 3"/>
          <p:cNvSpPr>
            <a:spLocks noGrp="1"/>
          </p:cNvSpPr>
          <p:nvPr>
            <p:ph type="sldNum" sz="quarter" idx="10"/>
          </p:nvPr>
        </p:nvSpPr>
        <p:spPr/>
        <p:txBody>
          <a:bodyPr/>
          <a:lstStyle/>
          <a:p>
            <a:fld id="{B1D86732-93F0-4038-A6E7-20FC9D326848}" type="slidenum">
              <a:rPr lang="en-US" smtClean="0"/>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r>
              <a:rPr lang="en-US" smtClean="0">
                <a:latin typeface="Arial" charset="0"/>
              </a:rPr>
              <a:t>A-G are hypothetical taxa that as represented in the phylogeny, are still extant (presently alive).</a:t>
            </a:r>
          </a:p>
          <a:p>
            <a:r>
              <a:rPr lang="en-US" smtClean="0">
                <a:latin typeface="Arial" charset="0"/>
              </a:rPr>
              <a:t>Imagine grabbing a tree at any point and “cutting” the branch below your hand. You would be holding a “clade” in your hand (a twig and all the branches that sprouted from it; or a lineage and all of its descendants). In family genealogy terms you would have a “family group.” </a:t>
            </a:r>
          </a:p>
        </p:txBody>
      </p:sp>
      <p:sp>
        <p:nvSpPr>
          <p:cNvPr id="80900" name="Slide Number Placeholder 3"/>
          <p:cNvSpPr>
            <a:spLocks noGrp="1"/>
          </p:cNvSpPr>
          <p:nvPr>
            <p:ph type="sldNum" sz="quarter" idx="5"/>
          </p:nvPr>
        </p:nvSpPr>
        <p:spPr>
          <a:noFill/>
        </p:spPr>
        <p:txBody>
          <a:bodyPr/>
          <a:lstStyle/>
          <a:p>
            <a:fld id="{73EF1BF2-7CEC-4B60-AB3C-61F981EAB1E6}" type="slidenum">
              <a:rPr lang="en-US" smtClean="0">
                <a:latin typeface="Arial" charset="0"/>
              </a:rPr>
              <a:pPr/>
              <a:t>24</a:t>
            </a:fld>
            <a:endParaRPr lang="en-US"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a:r>
              <a:rPr lang="en-US" sz="1200" kern="1200" dirty="0" smtClean="0">
                <a:solidFill>
                  <a:schemeClr val="tx1"/>
                </a:solidFill>
                <a:latin typeface="+mn-lt"/>
                <a:ea typeface="+mn-ea"/>
                <a:cs typeface="+mn-cs"/>
              </a:rPr>
              <a:t>Image credits:</a:t>
            </a:r>
          </a:p>
          <a:p>
            <a:pPr marL="0" lvl="0"/>
            <a:r>
              <a:rPr lang="en-US" sz="1200" kern="1200" dirty="0" smtClean="0">
                <a:solidFill>
                  <a:schemeClr val="tx1"/>
                </a:solidFill>
                <a:latin typeface="+mn-lt"/>
                <a:ea typeface="+mn-ea"/>
                <a:cs typeface="+mn-cs"/>
              </a:rPr>
              <a:t>Left:</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Description:</a:t>
            </a:r>
            <a:r>
              <a:rPr lang="en-US" sz="1200" kern="1200" dirty="0" smtClean="0">
                <a:solidFill>
                  <a:schemeClr val="tx1"/>
                </a:solidFill>
                <a:latin typeface="+mn-lt"/>
                <a:ea typeface="+mn-ea"/>
                <a:cs typeface="+mn-cs"/>
              </a:rPr>
              <a:t> The only image in The Origin, in Ch. IV on Divergence of Character, Darwin’s evolutionary tree.</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Source:</a:t>
            </a:r>
            <a:r>
              <a:rPr lang="en-US" sz="1200" kern="1200" dirty="0" smtClean="0">
                <a:solidFill>
                  <a:schemeClr val="tx1"/>
                </a:solidFill>
                <a:latin typeface="+mn-lt"/>
                <a:ea typeface="+mn-ea"/>
                <a:cs typeface="+mn-cs"/>
              </a:rPr>
              <a:t> Darwin Online</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Author:</a:t>
            </a:r>
            <a:r>
              <a:rPr lang="en-US" sz="1200" kern="1200" dirty="0" smtClean="0">
                <a:solidFill>
                  <a:schemeClr val="tx1"/>
                </a:solidFill>
                <a:latin typeface="+mn-lt"/>
                <a:ea typeface="+mn-ea"/>
                <a:cs typeface="+mn-cs"/>
              </a:rPr>
              <a:t> C. Darwin</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Clearance:</a:t>
            </a:r>
            <a:r>
              <a:rPr lang="en-US" sz="1200" kern="1200" dirty="0" smtClean="0">
                <a:solidFill>
                  <a:schemeClr val="tx1"/>
                </a:solidFill>
                <a:latin typeface="+mn-lt"/>
                <a:ea typeface="+mn-ea"/>
                <a:cs typeface="+mn-cs"/>
              </a:rPr>
              <a:t> Public domain</a:t>
            </a:r>
            <a:endParaRPr lang="en-US" sz="1100" kern="1200" dirty="0" smtClean="0">
              <a:solidFill>
                <a:schemeClr val="tx1"/>
              </a:solidFill>
              <a:latin typeface="+mn-lt"/>
              <a:ea typeface="+mn-ea"/>
              <a:cs typeface="+mn-cs"/>
            </a:endParaRPr>
          </a:p>
          <a:p>
            <a:pPr marL="0" lvl="0"/>
            <a:endParaRPr lang="en-US" sz="1200" kern="1200" dirty="0" smtClean="0">
              <a:solidFill>
                <a:schemeClr val="tx1"/>
              </a:solidFill>
              <a:latin typeface="+mn-lt"/>
              <a:ea typeface="+mn-ea"/>
              <a:cs typeface="+mn-cs"/>
            </a:endParaRPr>
          </a:p>
          <a:p>
            <a:pPr marL="0" lvl="0"/>
            <a:r>
              <a:rPr lang="en-US" sz="1200" kern="1200" dirty="0" smtClean="0">
                <a:solidFill>
                  <a:schemeClr val="tx1"/>
                </a:solidFill>
                <a:latin typeface="+mn-lt"/>
                <a:ea typeface="+mn-ea"/>
                <a:cs typeface="+mn-cs"/>
              </a:rPr>
              <a:t>Right:</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Description:</a:t>
            </a:r>
            <a:r>
              <a:rPr lang="en-US" sz="1200" kern="1200" dirty="0" smtClean="0">
                <a:solidFill>
                  <a:schemeClr val="tx1"/>
                </a:solidFill>
                <a:latin typeface="+mn-lt"/>
                <a:ea typeface="+mn-ea"/>
                <a:cs typeface="+mn-cs"/>
              </a:rPr>
              <a:t> Darwin’s first sketch of an evolutionary tree in Notebook B, approximately July, 1837</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Source:</a:t>
            </a:r>
            <a:r>
              <a:rPr lang="en-US" sz="1200" kern="1200" dirty="0" smtClean="0">
                <a:solidFill>
                  <a:schemeClr val="tx1"/>
                </a:solidFill>
                <a:latin typeface="+mn-lt"/>
                <a:ea typeface="+mn-ea"/>
                <a:cs typeface="+mn-cs"/>
              </a:rPr>
              <a:t> Darwin Online</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Author:</a:t>
            </a:r>
            <a:r>
              <a:rPr lang="en-US" sz="1200" kern="1200" dirty="0" smtClean="0">
                <a:solidFill>
                  <a:schemeClr val="tx1"/>
                </a:solidFill>
                <a:latin typeface="+mn-lt"/>
                <a:ea typeface="+mn-ea"/>
                <a:cs typeface="+mn-cs"/>
              </a:rPr>
              <a:t> C. Darwin</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Clearance:</a:t>
            </a:r>
            <a:r>
              <a:rPr lang="en-US" sz="1200" kern="1200" dirty="0" smtClean="0">
                <a:solidFill>
                  <a:schemeClr val="tx1"/>
                </a:solidFill>
                <a:latin typeface="+mn-lt"/>
                <a:ea typeface="+mn-ea"/>
                <a:cs typeface="+mn-cs"/>
              </a:rPr>
              <a:t> Public domain</a:t>
            </a:r>
            <a:endParaRPr lang="en-US" sz="11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1D86732-93F0-4038-A6E7-20FC9D326848}" type="slidenum">
              <a:rPr lang="en-US" smtClean="0"/>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r>
              <a:rPr lang="en-US" dirty="0" smtClean="0"/>
              <a:t>Image credits:</a:t>
            </a:r>
          </a:p>
          <a:p>
            <a:pPr marL="0"/>
            <a:r>
              <a:rPr lang="en-US" dirty="0" smtClean="0"/>
              <a:t>Left:</a:t>
            </a:r>
          </a:p>
          <a:p>
            <a:pPr marL="0" lvl="1"/>
            <a:r>
              <a:rPr lang="en-US" sz="1200" i="1" kern="1200" dirty="0" smtClean="0">
                <a:solidFill>
                  <a:schemeClr val="tx1"/>
                </a:solidFill>
                <a:latin typeface="+mn-lt"/>
                <a:ea typeface="+mn-ea"/>
                <a:cs typeface="+mn-cs"/>
              </a:rPr>
              <a:t>Description:</a:t>
            </a:r>
            <a:r>
              <a:rPr lang="en-US" sz="1200" kern="1200" dirty="0" smtClean="0">
                <a:solidFill>
                  <a:schemeClr val="tx1"/>
                </a:solidFill>
                <a:latin typeface="+mn-lt"/>
                <a:ea typeface="+mn-ea"/>
                <a:cs typeface="+mn-cs"/>
              </a:rPr>
              <a:t>  Page 463 of Lamarck's </a:t>
            </a:r>
            <a:r>
              <a:rPr lang="en-US" sz="1200" i="1" kern="1200" dirty="0" err="1" smtClean="0">
                <a:solidFill>
                  <a:schemeClr val="tx1"/>
                </a:solidFill>
                <a:latin typeface="+mn-lt"/>
                <a:ea typeface="+mn-ea"/>
                <a:cs typeface="+mn-cs"/>
              </a:rPr>
              <a:t>Philosophie</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Zoologique</a:t>
            </a:r>
            <a:r>
              <a:rPr lang="en-US" sz="1200" kern="1200" dirty="0" smtClean="0">
                <a:solidFill>
                  <a:schemeClr val="tx1"/>
                </a:solidFill>
                <a:latin typeface="+mn-lt"/>
                <a:ea typeface="+mn-ea"/>
                <a:cs typeface="+mn-cs"/>
              </a:rPr>
              <a:t>, an image of the tree of life, titled "origins of the various animals“</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Source:</a:t>
            </a:r>
            <a:r>
              <a:rPr lang="en-US" sz="1200" kern="1200" dirty="0" smtClean="0">
                <a:solidFill>
                  <a:schemeClr val="tx1"/>
                </a:solidFill>
                <a:latin typeface="+mn-lt"/>
                <a:ea typeface="+mn-ea"/>
                <a:cs typeface="+mn-cs"/>
              </a:rPr>
              <a:t> Wikipedia; </a:t>
            </a:r>
            <a:r>
              <a:rPr lang="en-US" sz="1200" u="sng" kern="1200" dirty="0" smtClean="0">
                <a:solidFill>
                  <a:schemeClr val="tx1"/>
                </a:solidFill>
                <a:latin typeface="+mn-lt"/>
                <a:ea typeface="+mn-ea"/>
                <a:cs typeface="+mn-cs"/>
                <a:hlinkClick r:id="rId3"/>
              </a:rPr>
              <a:t>http://en.wikipedia.org/wiki/File:Lamark%27s_depiction_of_the_origins_of_the_animals.gif</a:t>
            </a:r>
            <a:r>
              <a:rPr lang="en-US" sz="1200" kern="1200" dirty="0" smtClean="0">
                <a:solidFill>
                  <a:schemeClr val="tx1"/>
                </a:solidFill>
                <a:latin typeface="+mn-lt"/>
                <a:ea typeface="+mn-ea"/>
                <a:cs typeface="+mn-cs"/>
              </a:rPr>
              <a:t> </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Author:</a:t>
            </a:r>
            <a:r>
              <a:rPr lang="en-US" sz="1200" kern="1200" dirty="0" smtClean="0">
                <a:solidFill>
                  <a:schemeClr val="tx1"/>
                </a:solidFill>
                <a:latin typeface="+mn-lt"/>
                <a:ea typeface="+mn-ea"/>
                <a:cs typeface="+mn-cs"/>
              </a:rPr>
              <a:t> J. Lamarck</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Clearance:</a:t>
            </a:r>
            <a:r>
              <a:rPr lang="en-US" sz="1200" kern="1200" dirty="0" smtClean="0">
                <a:solidFill>
                  <a:schemeClr val="tx1"/>
                </a:solidFill>
                <a:latin typeface="+mn-lt"/>
                <a:ea typeface="+mn-ea"/>
                <a:cs typeface="+mn-cs"/>
              </a:rPr>
              <a:t> Public domain</a:t>
            </a:r>
            <a:endParaRPr lang="en-US" sz="1100" kern="1200" dirty="0" smtClean="0">
              <a:solidFill>
                <a:schemeClr val="tx1"/>
              </a:solidFill>
              <a:latin typeface="+mn-lt"/>
              <a:ea typeface="+mn-ea"/>
              <a:cs typeface="+mn-cs"/>
            </a:endParaRPr>
          </a:p>
          <a:p>
            <a:pPr marL="0" lvl="0"/>
            <a:endParaRPr lang="en-US" sz="1200" kern="1200" dirty="0" smtClean="0">
              <a:solidFill>
                <a:schemeClr val="tx1"/>
              </a:solidFill>
              <a:latin typeface="+mn-lt"/>
              <a:ea typeface="+mn-ea"/>
              <a:cs typeface="+mn-cs"/>
            </a:endParaRPr>
          </a:p>
          <a:p>
            <a:pPr marL="0" lvl="0"/>
            <a:r>
              <a:rPr lang="en-US" sz="1200" kern="1200" dirty="0" smtClean="0">
                <a:solidFill>
                  <a:schemeClr val="tx1"/>
                </a:solidFill>
                <a:latin typeface="+mn-lt"/>
                <a:ea typeface="+mn-ea"/>
                <a:cs typeface="+mn-cs"/>
              </a:rPr>
              <a:t>Right:</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Description:</a:t>
            </a:r>
            <a:r>
              <a:rPr lang="en-US" sz="1200" kern="1200" dirty="0" smtClean="0">
                <a:solidFill>
                  <a:schemeClr val="tx1"/>
                </a:solidFill>
                <a:latin typeface="+mn-lt"/>
                <a:ea typeface="+mn-ea"/>
                <a:cs typeface="+mn-cs"/>
              </a:rPr>
              <a:t>  Lamarck’s evolutionary tree (re-drawn from Lamarck 1809)</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Source:</a:t>
            </a:r>
            <a:r>
              <a:rPr lang="en-US" sz="1200" kern="1200" dirty="0" smtClean="0">
                <a:solidFill>
                  <a:schemeClr val="tx1"/>
                </a:solidFill>
                <a:latin typeface="+mn-lt"/>
                <a:ea typeface="+mn-ea"/>
                <a:cs typeface="+mn-cs"/>
              </a:rPr>
              <a:t> From </a:t>
            </a:r>
            <a:r>
              <a:rPr lang="en-US" sz="1200" kern="1200" dirty="0" err="1" smtClean="0">
                <a:solidFill>
                  <a:schemeClr val="tx1"/>
                </a:solidFill>
                <a:latin typeface="+mn-lt"/>
                <a:ea typeface="+mn-ea"/>
                <a:cs typeface="+mn-cs"/>
              </a:rPr>
              <a:t>Wheelis</a:t>
            </a:r>
            <a:r>
              <a:rPr lang="en-US" sz="1200" kern="1200" dirty="0" smtClean="0">
                <a:solidFill>
                  <a:schemeClr val="tx1"/>
                </a:solidFill>
                <a:latin typeface="+mn-lt"/>
                <a:ea typeface="+mn-ea"/>
                <a:cs typeface="+mn-cs"/>
              </a:rPr>
              <a:t>, M. 2007. Darwin: Not the first to sketch a tree. </a:t>
            </a:r>
            <a:r>
              <a:rPr lang="en-US" sz="1200" i="1" kern="1200" dirty="0" smtClean="0">
                <a:solidFill>
                  <a:schemeClr val="tx1"/>
                </a:solidFill>
                <a:latin typeface="+mn-lt"/>
                <a:ea typeface="+mn-ea"/>
                <a:cs typeface="+mn-cs"/>
              </a:rPr>
              <a:t>Science</a:t>
            </a:r>
            <a:r>
              <a:rPr lang="en-US" sz="1200" kern="1200" dirty="0" smtClean="0">
                <a:solidFill>
                  <a:schemeClr val="tx1"/>
                </a:solidFill>
                <a:latin typeface="+mn-lt"/>
                <a:ea typeface="+mn-ea"/>
                <a:cs typeface="+mn-cs"/>
              </a:rPr>
              <a:t> 315: p. 597.  </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Author:</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Wheelis</a:t>
            </a:r>
            <a:r>
              <a:rPr lang="en-US" sz="1200" kern="1200" dirty="0" smtClean="0">
                <a:solidFill>
                  <a:schemeClr val="tx1"/>
                </a:solidFill>
                <a:latin typeface="+mn-lt"/>
                <a:ea typeface="+mn-ea"/>
                <a:cs typeface="+mn-cs"/>
              </a:rPr>
              <a:t>, M. </a:t>
            </a:r>
            <a:endParaRPr lang="en-US" sz="1100" kern="1200" dirty="0" smtClean="0">
              <a:solidFill>
                <a:schemeClr val="tx1"/>
              </a:solidFill>
              <a:latin typeface="+mn-lt"/>
              <a:ea typeface="+mn-ea"/>
              <a:cs typeface="+mn-cs"/>
            </a:endParaRPr>
          </a:p>
          <a:p>
            <a:pPr marL="0"/>
            <a:endParaRPr lang="en-US" dirty="0"/>
          </a:p>
        </p:txBody>
      </p:sp>
      <p:sp>
        <p:nvSpPr>
          <p:cNvPr id="4" name="Slide Number Placeholder 3"/>
          <p:cNvSpPr>
            <a:spLocks noGrp="1"/>
          </p:cNvSpPr>
          <p:nvPr>
            <p:ph type="sldNum" sz="quarter" idx="10"/>
          </p:nvPr>
        </p:nvSpPr>
        <p:spPr/>
        <p:txBody>
          <a:bodyPr/>
          <a:lstStyle/>
          <a:p>
            <a:fld id="{B1D86732-93F0-4038-A6E7-20FC9D326848}" type="slidenum">
              <a:rPr lang="en-US" smtClean="0"/>
              <a:pPr/>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pPr marL="0" lvl="1"/>
            <a:r>
              <a:rPr lang="en-US" sz="1200" i="1" kern="1200" dirty="0" smtClean="0">
                <a:solidFill>
                  <a:schemeClr val="tx1"/>
                </a:solidFill>
                <a:latin typeface="+mn-lt"/>
                <a:ea typeface="+mn-ea"/>
                <a:cs typeface="+mn-cs"/>
              </a:rPr>
              <a:t>Description:</a:t>
            </a:r>
            <a:r>
              <a:rPr lang="en-US" sz="1200" kern="1200" dirty="0" smtClean="0">
                <a:solidFill>
                  <a:schemeClr val="tx1"/>
                </a:solidFill>
                <a:latin typeface="+mn-lt"/>
                <a:ea typeface="+mn-ea"/>
                <a:cs typeface="+mn-cs"/>
              </a:rPr>
              <a:t>  A simple “phylogeny” of human relationships</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Source:</a:t>
            </a:r>
            <a:r>
              <a:rPr lang="en-US" sz="1200" kern="1200" dirty="0" smtClean="0">
                <a:solidFill>
                  <a:schemeClr val="tx1"/>
                </a:solidFill>
                <a:latin typeface="+mn-lt"/>
                <a:ea typeface="+mn-ea"/>
                <a:cs typeface="+mn-cs"/>
              </a:rPr>
              <a:t> Part (a) from figure 3 in Gregory (2008), </a:t>
            </a:r>
            <a:r>
              <a:rPr lang="en-US" sz="1200" i="1" kern="1200" dirty="0" err="1" smtClean="0">
                <a:solidFill>
                  <a:schemeClr val="tx1"/>
                </a:solidFill>
                <a:latin typeface="+mn-lt"/>
                <a:ea typeface="+mn-ea"/>
                <a:cs typeface="+mn-cs"/>
              </a:rPr>
              <a:t>Evo</a:t>
            </a:r>
            <a:r>
              <a:rPr lang="en-US" sz="1200" i="1" kern="1200" dirty="0" smtClean="0">
                <a:solidFill>
                  <a:schemeClr val="tx1"/>
                </a:solidFill>
                <a:latin typeface="+mn-lt"/>
                <a:ea typeface="+mn-ea"/>
                <a:cs typeface="+mn-cs"/>
              </a:rPr>
              <a:t> Edu Outreach </a:t>
            </a:r>
            <a:r>
              <a:rPr lang="en-US" sz="1200" kern="1200" dirty="0" smtClean="0">
                <a:solidFill>
                  <a:schemeClr val="tx1"/>
                </a:solidFill>
                <a:latin typeface="+mn-lt"/>
                <a:ea typeface="+mn-ea"/>
                <a:cs typeface="+mn-cs"/>
              </a:rPr>
              <a:t>1: 121-137 </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Author:</a:t>
            </a:r>
            <a:r>
              <a:rPr lang="en-US" sz="1200" kern="1200" dirty="0" smtClean="0">
                <a:solidFill>
                  <a:schemeClr val="tx1"/>
                </a:solidFill>
                <a:latin typeface="+mn-lt"/>
                <a:ea typeface="+mn-ea"/>
                <a:cs typeface="+mn-cs"/>
              </a:rPr>
              <a:t> Gregory, T. Ryan</a:t>
            </a:r>
            <a:endParaRPr lang="en-US" sz="1100" kern="1200" dirty="0" smtClean="0">
              <a:solidFill>
                <a:schemeClr val="tx1"/>
              </a:solidFill>
              <a:latin typeface="+mn-lt"/>
              <a:ea typeface="+mn-ea"/>
              <a:cs typeface="+mn-cs"/>
            </a:endParaRPr>
          </a:p>
        </p:txBody>
      </p:sp>
      <p:sp>
        <p:nvSpPr>
          <p:cNvPr id="79876" name="Slide Number Placeholder 3"/>
          <p:cNvSpPr>
            <a:spLocks noGrp="1"/>
          </p:cNvSpPr>
          <p:nvPr>
            <p:ph type="sldNum" sz="quarter" idx="5"/>
          </p:nvPr>
        </p:nvSpPr>
        <p:spPr>
          <a:noFill/>
        </p:spPr>
        <p:txBody>
          <a:bodyPr/>
          <a:lstStyle/>
          <a:p>
            <a:fld id="{B430BDF4-1946-4C38-9503-EED74F9ACFB6}" type="slidenum">
              <a:rPr lang="en-US" smtClean="0">
                <a:latin typeface="Arial" charset="0"/>
              </a:rPr>
              <a:pPr/>
              <a:t>27</a:t>
            </a:fld>
            <a:endParaRPr lang="en-US" smtClean="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use</a:t>
            </a:r>
            <a:r>
              <a:rPr lang="en-US" baseline="0" dirty="0" smtClean="0"/>
              <a:t> of the </a:t>
            </a:r>
            <a:r>
              <a:rPr lang="en-US" dirty="0" smtClean="0"/>
              <a:t>catchy terms </a:t>
            </a:r>
            <a:r>
              <a:rPr lang="en-US" baseline="0" dirty="0" smtClean="0"/>
              <a:t>“shoots” and “ladders” with respect to macroevolution is found in Mead 2009, “Transforming our thinking about transitional forms,” </a:t>
            </a:r>
            <a:r>
              <a:rPr lang="en-US" sz="1200" i="1" kern="1200" baseline="0" dirty="0" err="1" smtClean="0">
                <a:solidFill>
                  <a:schemeClr val="tx1"/>
                </a:solidFill>
                <a:latin typeface="+mn-lt"/>
                <a:ea typeface="+mn-ea"/>
                <a:cs typeface="+mn-cs"/>
              </a:rPr>
              <a:t>Evo</a:t>
            </a:r>
            <a:r>
              <a:rPr lang="en-US" sz="1200" i="1" kern="1200" baseline="0" dirty="0" smtClean="0">
                <a:solidFill>
                  <a:schemeClr val="tx1"/>
                </a:solidFill>
                <a:latin typeface="+mn-lt"/>
                <a:ea typeface="+mn-ea"/>
                <a:cs typeface="+mn-cs"/>
              </a:rPr>
              <a:t> Edu Outreach</a:t>
            </a:r>
            <a:r>
              <a:rPr lang="en-US" sz="1200" kern="1200" baseline="0" dirty="0" smtClean="0">
                <a:solidFill>
                  <a:schemeClr val="tx1"/>
                </a:solidFill>
                <a:latin typeface="+mn-lt"/>
                <a:ea typeface="+mn-ea"/>
                <a:cs typeface="+mn-cs"/>
              </a:rPr>
              <a:t> (2009) 2:310–314.</a:t>
            </a:r>
            <a:endParaRPr lang="en-US" dirty="0"/>
          </a:p>
        </p:txBody>
      </p:sp>
      <p:sp>
        <p:nvSpPr>
          <p:cNvPr id="4" name="Slide Number Placeholder 3"/>
          <p:cNvSpPr>
            <a:spLocks noGrp="1"/>
          </p:cNvSpPr>
          <p:nvPr>
            <p:ph type="sldNum" sz="quarter" idx="10"/>
          </p:nvPr>
        </p:nvSpPr>
        <p:spPr/>
        <p:txBody>
          <a:bodyPr/>
          <a:lstStyle/>
          <a:p>
            <a:fld id="{B1D86732-93F0-4038-A6E7-20FC9D326848}" type="slidenum">
              <a:rPr lang="en-US" smtClean="0"/>
              <a:pPr/>
              <a:t>28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D86732-93F0-4038-A6E7-20FC9D326848}" type="slidenum">
              <a:rPr lang="en-US" smtClean="0"/>
              <a:pPr/>
              <a:t>29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r>
              <a:rPr lang="en-US" dirty="0" smtClean="0"/>
              <a:t>Image credit:</a:t>
            </a:r>
          </a:p>
          <a:p>
            <a:pPr marL="0" lvl="1"/>
            <a:r>
              <a:rPr lang="en-US" sz="1200" i="1" kern="1200" dirty="0" smtClean="0">
                <a:solidFill>
                  <a:schemeClr val="tx1"/>
                </a:solidFill>
                <a:latin typeface="+mn-lt"/>
                <a:ea typeface="+mn-ea"/>
                <a:cs typeface="+mn-cs"/>
              </a:rPr>
              <a:t>Description:</a:t>
            </a:r>
            <a:r>
              <a:rPr lang="en-US" sz="1200" kern="1200" dirty="0" smtClean="0">
                <a:solidFill>
                  <a:schemeClr val="tx1"/>
                </a:solidFill>
                <a:latin typeface="+mn-lt"/>
                <a:ea typeface="+mn-ea"/>
                <a:cs typeface="+mn-cs"/>
              </a:rPr>
              <a:t>  The relations of early whales (</a:t>
            </a:r>
            <a:r>
              <a:rPr lang="en-US" sz="1200" kern="1200" dirty="0" err="1" smtClean="0">
                <a:solidFill>
                  <a:schemeClr val="tx1"/>
                </a:solidFill>
                <a:latin typeface="+mn-lt"/>
                <a:ea typeface="+mn-ea"/>
                <a:cs typeface="+mn-cs"/>
              </a:rPr>
              <a:t>archaeocetes</a:t>
            </a:r>
            <a:r>
              <a:rPr lang="en-US" sz="1200" kern="1200" dirty="0" smtClean="0">
                <a:solidFill>
                  <a:schemeClr val="tx1"/>
                </a:solidFill>
                <a:latin typeface="+mn-lt"/>
                <a:ea typeface="+mn-ea"/>
                <a:cs typeface="+mn-cs"/>
              </a:rPr>
              <a:t>) to artiodactyls and the two extant groups, </a:t>
            </a:r>
            <a:r>
              <a:rPr lang="en-US" sz="1200" kern="1200" dirty="0" err="1" smtClean="0">
                <a:solidFill>
                  <a:schemeClr val="tx1"/>
                </a:solidFill>
                <a:latin typeface="+mn-lt"/>
                <a:ea typeface="+mn-ea"/>
                <a:cs typeface="+mn-cs"/>
              </a:rPr>
              <a:t>odonticeti</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mysticeti</a:t>
            </a:r>
            <a:r>
              <a:rPr lang="en-US" sz="1200" kern="1200" dirty="0" smtClean="0">
                <a:solidFill>
                  <a:schemeClr val="tx1"/>
                </a:solidFill>
                <a:latin typeface="+mn-lt"/>
                <a:ea typeface="+mn-ea"/>
                <a:cs typeface="+mn-cs"/>
              </a:rPr>
              <a:t>. </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Source:</a:t>
            </a:r>
            <a:r>
              <a:rPr lang="en-US" sz="1200" kern="1200" dirty="0" smtClean="0">
                <a:solidFill>
                  <a:schemeClr val="tx1"/>
                </a:solidFill>
                <a:latin typeface="+mn-lt"/>
                <a:ea typeface="+mn-ea"/>
                <a:cs typeface="+mn-cs"/>
              </a:rPr>
              <a:t> From</a:t>
            </a:r>
            <a:r>
              <a:rPr lang="en-US" sz="1200" kern="1200" baseline="0" dirty="0" smtClean="0">
                <a:solidFill>
                  <a:schemeClr val="tx1"/>
                </a:solidFill>
                <a:latin typeface="+mn-lt"/>
                <a:ea typeface="+mn-ea"/>
                <a:cs typeface="+mn-cs"/>
              </a:rPr>
              <a:t> the Cetacean </a:t>
            </a:r>
            <a:r>
              <a:rPr lang="en-US" sz="1200" kern="1200" baseline="0" dirty="0" err="1" smtClean="0">
                <a:solidFill>
                  <a:schemeClr val="tx1"/>
                </a:solidFill>
                <a:latin typeface="+mn-lt"/>
                <a:ea typeface="+mn-ea"/>
                <a:cs typeface="+mn-cs"/>
              </a:rPr>
              <a:t>Paleobiology</a:t>
            </a:r>
            <a:r>
              <a:rPr lang="en-US" sz="1200" kern="1200" baseline="0" dirty="0" smtClean="0">
                <a:solidFill>
                  <a:schemeClr val="tx1"/>
                </a:solidFill>
                <a:latin typeface="+mn-lt"/>
                <a:ea typeface="+mn-ea"/>
                <a:cs typeface="+mn-cs"/>
              </a:rPr>
              <a:t> website: </a:t>
            </a:r>
            <a:r>
              <a:rPr lang="en-US" sz="1200" u="sng" kern="1200" dirty="0" smtClean="0">
                <a:solidFill>
                  <a:schemeClr val="tx1"/>
                </a:solidFill>
                <a:latin typeface="+mn-lt"/>
                <a:ea typeface="+mn-ea"/>
                <a:cs typeface="+mn-cs"/>
              </a:rPr>
              <a:t>http://palaeo.gly.bris.ac.uk/palaeofiles/whales/archaeoceti.htm </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Author:</a:t>
            </a:r>
            <a:r>
              <a:rPr lang="en-US" sz="1200" kern="1200" dirty="0" smtClean="0">
                <a:solidFill>
                  <a:schemeClr val="tx1"/>
                </a:solidFill>
                <a:latin typeface="+mn-lt"/>
                <a:ea typeface="+mn-ea"/>
                <a:cs typeface="+mn-cs"/>
              </a:rPr>
              <a:t> </a:t>
            </a:r>
            <a:r>
              <a:rPr lang="en-US" dirty="0" smtClean="0"/>
              <a:t>Tree by Felix G. Marx, University of Bristol. Images of </a:t>
            </a:r>
            <a:r>
              <a:rPr lang="en-US" dirty="0" err="1" smtClean="0"/>
              <a:t>cetacenas</a:t>
            </a:r>
            <a:r>
              <a:rPr lang="en-US" dirty="0" smtClean="0"/>
              <a:t> adapted from National Geographic's </a:t>
            </a:r>
            <a:r>
              <a:rPr lang="en-US" i="1" dirty="0" smtClean="0"/>
              <a:t>The evolution of whales</a:t>
            </a:r>
            <a:r>
              <a:rPr lang="en-US" dirty="0" smtClean="0"/>
              <a:t> by Douglas H. Chadwick, Shawn Gould and Robert Clark .</a:t>
            </a:r>
            <a:endParaRPr lang="en-US" sz="1100" kern="1200" dirty="0" smtClean="0">
              <a:solidFill>
                <a:schemeClr val="tx1"/>
              </a:solidFill>
              <a:latin typeface="+mn-lt"/>
              <a:ea typeface="+mn-ea"/>
              <a:cs typeface="+mn-cs"/>
            </a:endParaRPr>
          </a:p>
          <a:p>
            <a:pPr marL="0"/>
            <a:r>
              <a:rPr lang="en-US" sz="1200" i="1" kern="1200" dirty="0" smtClean="0">
                <a:solidFill>
                  <a:schemeClr val="tx1"/>
                </a:solidFill>
                <a:latin typeface="+mn-lt"/>
                <a:ea typeface="+mn-ea"/>
                <a:cs typeface="+mn-cs"/>
              </a:rPr>
              <a:t>Clearance:</a:t>
            </a:r>
            <a:r>
              <a:rPr lang="en-US" sz="1200" kern="1200" dirty="0" smtClean="0">
                <a:solidFill>
                  <a:schemeClr val="tx1"/>
                </a:solidFill>
                <a:latin typeface="+mn-lt"/>
                <a:ea typeface="+mn-ea"/>
                <a:cs typeface="+mn-cs"/>
              </a:rPr>
              <a:t> </a:t>
            </a:r>
            <a:r>
              <a:rPr lang="en-US" dirty="0" smtClean="0"/>
              <a:t>Re-illustrated for public access distribution by Sharon Mooney ©2006. Open source </a:t>
            </a:r>
            <a:r>
              <a:rPr lang="en-US" dirty="0" err="1" smtClean="0"/>
              <a:t>licence</a:t>
            </a:r>
            <a:r>
              <a:rPr lang="en-US" dirty="0" smtClean="0"/>
              <a:t>. Creative Commons-Attribution-</a:t>
            </a:r>
            <a:r>
              <a:rPr lang="en-US" dirty="0" err="1" smtClean="0"/>
              <a:t>ShareAlike</a:t>
            </a:r>
            <a:r>
              <a:rPr lang="en-US" baseline="0" dirty="0" smtClean="0"/>
              <a:t> 2.5 Generic</a:t>
            </a:r>
            <a:endParaRPr lang="en-US" dirty="0"/>
          </a:p>
        </p:txBody>
      </p:sp>
      <p:sp>
        <p:nvSpPr>
          <p:cNvPr id="4" name="Slide Number Placeholder 3"/>
          <p:cNvSpPr>
            <a:spLocks noGrp="1"/>
          </p:cNvSpPr>
          <p:nvPr>
            <p:ph type="sldNum" sz="quarter" idx="10"/>
          </p:nvPr>
        </p:nvSpPr>
        <p:spPr/>
        <p:txBody>
          <a:bodyPr/>
          <a:lstStyle/>
          <a:p>
            <a:fld id="{B1D86732-93F0-4038-A6E7-20FC9D326848}" type="slidenum">
              <a:rPr lang="en-US" smtClean="0"/>
              <a:pPr/>
              <a:t>30</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Image credit: </a:t>
            </a:r>
          </a:p>
          <a:p>
            <a:r>
              <a:rPr lang="en-US" dirty="0" smtClean="0"/>
              <a:t>Description:  Reconstruction of </a:t>
            </a:r>
            <a:r>
              <a:rPr lang="en-US" dirty="0" err="1" smtClean="0"/>
              <a:t>Ambulocetus</a:t>
            </a:r>
            <a:r>
              <a:rPr lang="en-US" dirty="0" smtClean="0"/>
              <a:t>, </a:t>
            </a:r>
            <a:r>
              <a:rPr lang="en-US" dirty="0" err="1" smtClean="0"/>
              <a:t>Basilosaurus</a:t>
            </a:r>
            <a:r>
              <a:rPr lang="en-US" dirty="0" smtClean="0"/>
              <a:t>, and a sperm whale</a:t>
            </a:r>
          </a:p>
          <a:p>
            <a:r>
              <a:rPr lang="en-US" dirty="0" smtClean="0"/>
              <a:t>Source: Wikimedia Commons;  https://upload.wikimedia.org/wikipedia/en/archive/5/51/20070602133507!Whale_legs.png </a:t>
            </a:r>
          </a:p>
          <a:p>
            <a:r>
              <a:rPr lang="en-US" dirty="0" smtClean="0"/>
              <a:t>Author: Unknown </a:t>
            </a:r>
          </a:p>
          <a:p>
            <a:r>
              <a:rPr lang="en-US" dirty="0" smtClean="0"/>
              <a:t>Licensing: GNU Free License version 1.2 or later</a:t>
            </a:r>
          </a:p>
        </p:txBody>
      </p:sp>
      <p:sp>
        <p:nvSpPr>
          <p:cNvPr id="4" name="Slide Number Placeholder 3"/>
          <p:cNvSpPr>
            <a:spLocks noGrp="1"/>
          </p:cNvSpPr>
          <p:nvPr>
            <p:ph type="sldNum" sz="quarter" idx="10"/>
          </p:nvPr>
        </p:nvSpPr>
        <p:spPr/>
        <p:txBody>
          <a:bodyPr/>
          <a:lstStyle/>
          <a:p>
            <a:fld id="{B1D86732-93F0-4038-A6E7-20FC9D326848}" type="slidenum">
              <a:rPr lang="en-US" smtClean="0"/>
              <a:pPr/>
              <a:t>32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r>
              <a:rPr lang="en-US" dirty="0" smtClean="0"/>
              <a:t>Image</a:t>
            </a:r>
            <a:r>
              <a:rPr lang="en-US" baseline="0" dirty="0" smtClean="0"/>
              <a:t> credits:</a:t>
            </a:r>
          </a:p>
          <a:p>
            <a:pPr marL="0" lvl="1"/>
            <a:r>
              <a:rPr lang="en-US" sz="1200" i="1" kern="1200" dirty="0" smtClean="0">
                <a:solidFill>
                  <a:schemeClr val="tx1"/>
                </a:solidFill>
                <a:latin typeface="+mn-lt"/>
                <a:ea typeface="+mn-ea"/>
                <a:cs typeface="+mn-cs"/>
              </a:rPr>
              <a:t>Description:</a:t>
            </a:r>
            <a:r>
              <a:rPr lang="en-US" sz="1200" kern="1200" dirty="0" smtClean="0">
                <a:solidFill>
                  <a:schemeClr val="tx1"/>
                </a:solidFill>
                <a:latin typeface="+mn-lt"/>
                <a:ea typeface="+mn-ea"/>
                <a:cs typeface="+mn-cs"/>
              </a:rPr>
              <a:t>  Changes in nasal opening and orbits in cetaceans (</a:t>
            </a:r>
            <a:r>
              <a:rPr lang="en-US" sz="1200" kern="1200" dirty="0" err="1" smtClean="0">
                <a:solidFill>
                  <a:schemeClr val="tx1"/>
                </a:solidFill>
                <a:latin typeface="+mn-lt"/>
                <a:ea typeface="+mn-ea"/>
                <a:cs typeface="+mn-cs"/>
              </a:rPr>
              <a:t>nas</a:t>
            </a:r>
            <a:r>
              <a:rPr lang="en-US" sz="1200" kern="1200" dirty="0" smtClean="0">
                <a:solidFill>
                  <a:schemeClr val="tx1"/>
                </a:solidFill>
                <a:latin typeface="+mn-lt"/>
                <a:ea typeface="+mn-ea"/>
                <a:cs typeface="+mn-cs"/>
              </a:rPr>
              <a:t>.=nasal opening; or. = orbits; sup.= </a:t>
            </a:r>
            <a:r>
              <a:rPr lang="en-US" sz="1200" kern="1200" dirty="0" err="1" smtClean="0">
                <a:solidFill>
                  <a:schemeClr val="tx1"/>
                </a:solidFill>
                <a:latin typeface="+mn-lt"/>
                <a:ea typeface="+mn-ea"/>
                <a:cs typeface="+mn-cs"/>
              </a:rPr>
              <a:t>supraorbital</a:t>
            </a:r>
            <a:r>
              <a:rPr lang="en-US" sz="1200" kern="1200" dirty="0" smtClean="0">
                <a:solidFill>
                  <a:schemeClr val="tx1"/>
                </a:solidFill>
                <a:latin typeface="+mn-lt"/>
                <a:ea typeface="+mn-ea"/>
                <a:cs typeface="+mn-cs"/>
              </a:rPr>
              <a:t> process).</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Source:</a:t>
            </a:r>
            <a:r>
              <a:rPr lang="en-US" sz="1200" kern="1200" dirty="0" smtClean="0">
                <a:solidFill>
                  <a:schemeClr val="tx1"/>
                </a:solidFill>
                <a:latin typeface="+mn-lt"/>
                <a:ea typeface="+mn-ea"/>
                <a:cs typeface="+mn-cs"/>
              </a:rPr>
              <a:t> Figure 9 from </a:t>
            </a:r>
            <a:r>
              <a:rPr lang="en-US" sz="1200" kern="1200" dirty="0" err="1" smtClean="0">
                <a:solidFill>
                  <a:schemeClr val="tx1"/>
                </a:solidFill>
                <a:latin typeface="+mn-lt"/>
                <a:ea typeface="+mn-ea"/>
                <a:cs typeface="+mn-cs"/>
              </a:rPr>
              <a:t>Thewissen</a:t>
            </a:r>
            <a:r>
              <a:rPr lang="en-US" sz="1200" kern="1200" dirty="0" smtClean="0">
                <a:solidFill>
                  <a:schemeClr val="tx1"/>
                </a:solidFill>
                <a:latin typeface="+mn-lt"/>
                <a:ea typeface="+mn-ea"/>
                <a:cs typeface="+mn-cs"/>
              </a:rPr>
              <a:t>, J. G. M., and S. </a:t>
            </a:r>
            <a:r>
              <a:rPr lang="en-US" sz="1200" kern="1200" dirty="0" err="1" smtClean="0">
                <a:solidFill>
                  <a:schemeClr val="tx1"/>
                </a:solidFill>
                <a:latin typeface="+mn-lt"/>
                <a:ea typeface="+mn-ea"/>
                <a:cs typeface="+mn-cs"/>
              </a:rPr>
              <a:t>Bajpai</a:t>
            </a:r>
            <a:r>
              <a:rPr lang="en-US" sz="1200" kern="1200" dirty="0" smtClean="0">
                <a:solidFill>
                  <a:schemeClr val="tx1"/>
                </a:solidFill>
                <a:latin typeface="+mn-lt"/>
                <a:ea typeface="+mn-ea"/>
                <a:cs typeface="+mn-cs"/>
              </a:rPr>
              <a:t>. 2001. Whale origins as a poster child for macroevolution. </a:t>
            </a:r>
            <a:r>
              <a:rPr lang="en-US" sz="1200" i="1" kern="1200" dirty="0" err="1" smtClean="0">
                <a:solidFill>
                  <a:schemeClr val="tx1"/>
                </a:solidFill>
                <a:latin typeface="+mn-lt"/>
                <a:ea typeface="+mn-ea"/>
                <a:cs typeface="+mn-cs"/>
              </a:rPr>
              <a:t>BioScience</a:t>
            </a:r>
            <a:r>
              <a:rPr lang="en-US" sz="1200" kern="1200" dirty="0" smtClean="0">
                <a:solidFill>
                  <a:schemeClr val="tx1"/>
                </a:solidFill>
                <a:latin typeface="+mn-lt"/>
                <a:ea typeface="+mn-ea"/>
                <a:cs typeface="+mn-cs"/>
              </a:rPr>
              <a:t>, 51(12): 1037-1049.</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Author:</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Thewissen</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Bajpai</a:t>
            </a:r>
            <a:endParaRPr lang="en-US" sz="1100" kern="1200" dirty="0" smtClean="0">
              <a:solidFill>
                <a:schemeClr val="tx1"/>
              </a:solidFill>
              <a:latin typeface="+mn-lt"/>
              <a:ea typeface="+mn-ea"/>
              <a:cs typeface="+mn-cs"/>
            </a:endParaRPr>
          </a:p>
          <a:p>
            <a:pPr marL="0"/>
            <a:r>
              <a:rPr lang="en-US" sz="1200" i="1" kern="1200" dirty="0" smtClean="0">
                <a:solidFill>
                  <a:schemeClr val="tx1"/>
                </a:solidFill>
                <a:latin typeface="+mn-lt"/>
                <a:ea typeface="+mn-ea"/>
                <a:cs typeface="+mn-cs"/>
              </a:rPr>
              <a:t>Clearance:</a:t>
            </a:r>
            <a:r>
              <a:rPr lang="en-US" sz="1200" kern="120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Used with permission of Oxford University Press.</a:t>
            </a:r>
          </a:p>
          <a:p>
            <a:endParaRPr lang="en-US" dirty="0" smtClean="0"/>
          </a:p>
          <a:p>
            <a:r>
              <a:rPr lang="en-US" dirty="0" smtClean="0"/>
              <a:t>Figure text: Dorsal view of cetacean skulls.</a:t>
            </a:r>
            <a:r>
              <a:rPr lang="en-US" baseline="0" dirty="0" smtClean="0"/>
              <a:t> From left are </a:t>
            </a:r>
            <a:r>
              <a:rPr lang="en-US" baseline="0" dirty="0" err="1" smtClean="0"/>
              <a:t>pakicetid</a:t>
            </a:r>
            <a:r>
              <a:rPr lang="en-US" baseline="0" dirty="0" smtClean="0"/>
              <a:t> </a:t>
            </a:r>
            <a:r>
              <a:rPr lang="en-US" baseline="0" dirty="0" err="1" smtClean="0"/>
              <a:t>Pakicetus</a:t>
            </a:r>
            <a:r>
              <a:rPr lang="en-US" baseline="0" dirty="0" smtClean="0"/>
              <a:t>; </a:t>
            </a:r>
            <a:r>
              <a:rPr lang="en-US" baseline="0" dirty="0" err="1" smtClean="0"/>
              <a:t>remingtonocetid</a:t>
            </a:r>
            <a:r>
              <a:rPr lang="en-US" baseline="0" dirty="0" smtClean="0"/>
              <a:t> </a:t>
            </a:r>
            <a:r>
              <a:rPr lang="en-US" baseline="0" dirty="0" err="1" smtClean="0"/>
              <a:t>Remingtonocetus</a:t>
            </a:r>
            <a:r>
              <a:rPr lang="en-US" baseline="0" dirty="0" smtClean="0"/>
              <a:t> (after </a:t>
            </a:r>
            <a:r>
              <a:rPr lang="en-US" baseline="0" dirty="0" err="1" smtClean="0"/>
              <a:t>Bajpai</a:t>
            </a:r>
            <a:r>
              <a:rPr lang="en-US" baseline="0" dirty="0" smtClean="0"/>
              <a:t> and </a:t>
            </a:r>
            <a:r>
              <a:rPr lang="en-US" baseline="0" dirty="0" err="1" smtClean="0"/>
              <a:t>Thewissen</a:t>
            </a:r>
            <a:r>
              <a:rPr lang="en-US" baseline="0" dirty="0" smtClean="0"/>
              <a:t> 1998); </a:t>
            </a:r>
            <a:r>
              <a:rPr lang="en-US" baseline="0" dirty="0" err="1" smtClean="0"/>
              <a:t>dorudontid</a:t>
            </a:r>
            <a:r>
              <a:rPr lang="en-US" baseline="0" dirty="0" smtClean="0"/>
              <a:t> </a:t>
            </a:r>
            <a:r>
              <a:rPr lang="en-US" baseline="0" dirty="0" err="1" smtClean="0"/>
              <a:t>Dorudon</a:t>
            </a:r>
            <a:r>
              <a:rPr lang="en-US" baseline="0" dirty="0" smtClean="0"/>
              <a:t> (after Kellogg 1937); Oligocene toothed whale </a:t>
            </a:r>
            <a:r>
              <a:rPr lang="en-US" baseline="0" dirty="0" err="1" smtClean="0"/>
              <a:t>Agorophius</a:t>
            </a:r>
            <a:r>
              <a:rPr lang="en-US" baseline="0" dirty="0" smtClean="0"/>
              <a:t> (after Kellogg 1928); modern Amazon River Dolphin </a:t>
            </a:r>
            <a:r>
              <a:rPr lang="en-US" baseline="0" dirty="0" err="1" smtClean="0"/>
              <a:t>Inia</a:t>
            </a:r>
            <a:r>
              <a:rPr lang="en-US" baseline="0" dirty="0" smtClean="0"/>
              <a:t> (after Kellogg 1928); Oligocene </a:t>
            </a:r>
            <a:r>
              <a:rPr lang="en-US" baseline="0" dirty="0" err="1" smtClean="0"/>
              <a:t>mysticete</a:t>
            </a:r>
            <a:r>
              <a:rPr lang="en-US" baseline="0" dirty="0" smtClean="0"/>
              <a:t> </a:t>
            </a:r>
            <a:r>
              <a:rPr lang="en-US" baseline="0" dirty="0" err="1" smtClean="0"/>
              <a:t>Aetiocetus</a:t>
            </a:r>
            <a:r>
              <a:rPr lang="en-US" baseline="0" dirty="0" smtClean="0"/>
              <a:t> (after Barnes et al. 1994); and the modern </a:t>
            </a:r>
            <a:r>
              <a:rPr lang="en-US" baseline="0" dirty="0" err="1" smtClean="0"/>
              <a:t>mysticete</a:t>
            </a:r>
            <a:r>
              <a:rPr lang="en-US" baseline="0" dirty="0" smtClean="0"/>
              <a:t> </a:t>
            </a:r>
            <a:r>
              <a:rPr lang="en-US" baseline="0" dirty="0" err="1" smtClean="0"/>
              <a:t>Balaenoptera</a:t>
            </a:r>
            <a:r>
              <a:rPr lang="en-US" baseline="0" dirty="0" smtClean="0"/>
              <a:t> </a:t>
            </a:r>
            <a:r>
              <a:rPr lang="en-US" baseline="0" dirty="0" err="1" smtClean="0"/>
              <a:t>musculus</a:t>
            </a:r>
            <a:r>
              <a:rPr lang="en-US" baseline="0" dirty="0" smtClean="0"/>
              <a:t>, or blue whale (after Kellogg 1928). Note the varying position and size of the orbits (or.), which are covered by a </a:t>
            </a:r>
            <a:r>
              <a:rPr lang="en-US" baseline="0" dirty="0" err="1" smtClean="0"/>
              <a:t>supraorbital</a:t>
            </a:r>
            <a:r>
              <a:rPr lang="en-US" baseline="0" dirty="0" smtClean="0"/>
              <a:t> process (sup.) in </a:t>
            </a:r>
            <a:r>
              <a:rPr lang="en-US" baseline="0" dirty="0" err="1" smtClean="0"/>
              <a:t>dorudontids</a:t>
            </a:r>
            <a:r>
              <a:rPr lang="en-US" baseline="0" dirty="0" smtClean="0"/>
              <a:t>, </a:t>
            </a:r>
            <a:r>
              <a:rPr lang="en-US" baseline="0" dirty="0" err="1" smtClean="0"/>
              <a:t>odontocetes</a:t>
            </a:r>
            <a:r>
              <a:rPr lang="en-US" baseline="0" dirty="0" smtClean="0"/>
              <a:t>, and </a:t>
            </a:r>
            <a:r>
              <a:rPr lang="en-US" baseline="0" dirty="0" err="1" smtClean="0"/>
              <a:t>mysticetes</a:t>
            </a:r>
            <a:r>
              <a:rPr lang="en-US" baseline="0" dirty="0" smtClean="0"/>
              <a:t>. The nasal opening (black) shifted to a more posterior position on the skull as the nasals (</a:t>
            </a:r>
            <a:r>
              <a:rPr lang="en-US" baseline="0" dirty="0" err="1" smtClean="0"/>
              <a:t>nas</a:t>
            </a:r>
            <a:r>
              <a:rPr lang="en-US" baseline="0" dirty="0" smtClean="0"/>
              <a:t>.) became shorter. Drawings are not to scale; stippled areas are not known. </a:t>
            </a:r>
            <a:endParaRPr lang="en-US" dirty="0"/>
          </a:p>
        </p:txBody>
      </p:sp>
      <p:sp>
        <p:nvSpPr>
          <p:cNvPr id="4" name="Slide Number Placeholder 3"/>
          <p:cNvSpPr>
            <a:spLocks noGrp="1"/>
          </p:cNvSpPr>
          <p:nvPr>
            <p:ph type="sldNum" sz="quarter" idx="10"/>
          </p:nvPr>
        </p:nvSpPr>
        <p:spPr/>
        <p:txBody>
          <a:bodyPr/>
          <a:lstStyle/>
          <a:p>
            <a:fld id="{B1D86732-93F0-4038-A6E7-20FC9D326848}" type="slidenum">
              <a:rPr lang="en-US" smtClean="0">
                <a:solidFill>
                  <a:prstClr val="black"/>
                </a:solidFill>
              </a:rPr>
              <a:pPr/>
              <a:t>33</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D86732-93F0-4038-A6E7-20FC9D326848}"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Image credits:</a:t>
            </a:r>
          </a:p>
          <a:p>
            <a:r>
              <a:rPr lang="en-US" dirty="0" smtClean="0"/>
              <a:t>Right – </a:t>
            </a:r>
          </a:p>
          <a:p>
            <a:r>
              <a:rPr lang="en-US" sz="1200" i="1" kern="1200" dirty="0" smtClean="0">
                <a:solidFill>
                  <a:schemeClr val="tx1"/>
                </a:solidFill>
                <a:latin typeface="+mn-lt"/>
                <a:ea typeface="+mn-ea"/>
                <a:cs typeface="+mn-cs"/>
              </a:rPr>
              <a:t>Description:</a:t>
            </a:r>
            <a:r>
              <a:rPr lang="en-US" sz="1200" kern="1200" dirty="0" smtClean="0">
                <a:solidFill>
                  <a:schemeClr val="tx1"/>
                </a:solidFill>
                <a:latin typeface="+mn-lt"/>
                <a:ea typeface="+mn-ea"/>
                <a:cs typeface="+mn-cs"/>
              </a:rPr>
              <a:t>  Relative height of the mandibular foramen for </a:t>
            </a:r>
            <a:r>
              <a:rPr lang="en-US" sz="1200" kern="1200" dirty="0" err="1" smtClean="0">
                <a:solidFill>
                  <a:schemeClr val="tx1"/>
                </a:solidFill>
                <a:latin typeface="+mn-lt"/>
                <a:ea typeface="+mn-ea"/>
                <a:cs typeface="+mn-cs"/>
              </a:rPr>
              <a:t>pakicetids</a:t>
            </a:r>
            <a:r>
              <a:rPr lang="en-US" sz="1200" kern="1200" dirty="0" smtClean="0">
                <a:solidFill>
                  <a:schemeClr val="tx1"/>
                </a:solidFill>
                <a:latin typeface="+mn-lt"/>
                <a:ea typeface="+mn-ea"/>
                <a:cs typeface="+mn-cs"/>
              </a:rPr>
              <a:t>.</a:t>
            </a:r>
          </a:p>
          <a:p>
            <a:r>
              <a:rPr lang="en-US" sz="1200" i="1" kern="1200" dirty="0" smtClean="0">
                <a:solidFill>
                  <a:schemeClr val="tx1"/>
                </a:solidFill>
                <a:latin typeface="+mn-lt"/>
                <a:ea typeface="+mn-ea"/>
                <a:cs typeface="+mn-cs"/>
              </a:rPr>
              <a:t>Source:</a:t>
            </a:r>
            <a:r>
              <a:rPr lang="en-US" sz="1200" kern="1200" dirty="0" smtClean="0">
                <a:solidFill>
                  <a:schemeClr val="tx1"/>
                </a:solidFill>
                <a:latin typeface="+mn-lt"/>
                <a:ea typeface="+mn-ea"/>
                <a:cs typeface="+mn-cs"/>
              </a:rPr>
              <a:t> Figure 8 from </a:t>
            </a:r>
            <a:r>
              <a:rPr lang="en-US" sz="1200" kern="1200" dirty="0" err="1" smtClean="0">
                <a:solidFill>
                  <a:schemeClr val="tx1"/>
                </a:solidFill>
                <a:latin typeface="+mn-lt"/>
                <a:ea typeface="+mn-ea"/>
                <a:cs typeface="+mn-cs"/>
              </a:rPr>
              <a:t>Thewissen</a:t>
            </a:r>
            <a:r>
              <a:rPr lang="en-US" sz="1200" kern="1200" dirty="0" smtClean="0">
                <a:solidFill>
                  <a:schemeClr val="tx1"/>
                </a:solidFill>
                <a:latin typeface="+mn-lt"/>
                <a:ea typeface="+mn-ea"/>
                <a:cs typeface="+mn-cs"/>
              </a:rPr>
              <a:t>, J. G. M., and S. </a:t>
            </a:r>
            <a:r>
              <a:rPr lang="en-US" sz="1200" kern="1200" dirty="0" err="1" smtClean="0">
                <a:solidFill>
                  <a:schemeClr val="tx1"/>
                </a:solidFill>
                <a:latin typeface="+mn-lt"/>
                <a:ea typeface="+mn-ea"/>
                <a:cs typeface="+mn-cs"/>
              </a:rPr>
              <a:t>Bajpai</a:t>
            </a:r>
            <a:r>
              <a:rPr lang="en-US" sz="1200" kern="1200" dirty="0" smtClean="0">
                <a:solidFill>
                  <a:schemeClr val="tx1"/>
                </a:solidFill>
                <a:latin typeface="+mn-lt"/>
                <a:ea typeface="+mn-ea"/>
                <a:cs typeface="+mn-cs"/>
              </a:rPr>
              <a:t>. 2001. Whale origins as a poster child for macroevolution. </a:t>
            </a:r>
            <a:r>
              <a:rPr lang="en-US" sz="1200" kern="1200" dirty="0" err="1" smtClean="0">
                <a:solidFill>
                  <a:schemeClr val="tx1"/>
                </a:solidFill>
                <a:latin typeface="+mn-lt"/>
                <a:ea typeface="+mn-ea"/>
                <a:cs typeface="+mn-cs"/>
              </a:rPr>
              <a:t>BioScience</a:t>
            </a:r>
            <a:r>
              <a:rPr lang="en-US" sz="1200" kern="1200" dirty="0" smtClean="0">
                <a:solidFill>
                  <a:schemeClr val="tx1"/>
                </a:solidFill>
                <a:latin typeface="+mn-lt"/>
                <a:ea typeface="+mn-ea"/>
                <a:cs typeface="+mn-cs"/>
              </a:rPr>
              <a:t>, 51(12): 1037-1049.</a:t>
            </a:r>
          </a:p>
          <a:p>
            <a:r>
              <a:rPr lang="en-US" sz="1200" i="1" kern="1200" dirty="0" smtClean="0">
                <a:solidFill>
                  <a:schemeClr val="tx1"/>
                </a:solidFill>
                <a:latin typeface="+mn-lt"/>
                <a:ea typeface="+mn-ea"/>
                <a:cs typeface="+mn-cs"/>
              </a:rPr>
              <a:t>Author:</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Thewissen</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Bajpai</a:t>
            </a:r>
            <a:r>
              <a:rPr lang="en-US" sz="1200" kern="1200" dirty="0" smtClean="0">
                <a:solidFill>
                  <a:schemeClr val="tx1"/>
                </a:solidFill>
                <a:latin typeface="+mn-lt"/>
                <a:ea typeface="+mn-ea"/>
                <a:cs typeface="+mn-cs"/>
              </a:rPr>
              <a:t> </a:t>
            </a:r>
          </a:p>
          <a:p>
            <a:r>
              <a:rPr lang="en-US" sz="1200" i="1" kern="1200" dirty="0" smtClean="0">
                <a:solidFill>
                  <a:schemeClr val="tx1"/>
                </a:solidFill>
                <a:latin typeface="+mn-lt"/>
                <a:ea typeface="+mn-ea"/>
                <a:cs typeface="+mn-cs"/>
              </a:rPr>
              <a:t>Licensing:</a:t>
            </a:r>
            <a:r>
              <a:rPr lang="en-US" sz="1200" kern="1200" dirty="0" smtClean="0">
                <a:solidFill>
                  <a:schemeClr val="tx1"/>
                </a:solidFill>
                <a:latin typeface="+mn-lt"/>
                <a:ea typeface="+mn-ea"/>
                <a:cs typeface="+mn-cs"/>
              </a:rPr>
              <a:t> Used with permission of Oxford University Press.</a:t>
            </a:r>
          </a:p>
          <a:p>
            <a:pPr marL="0" lvl="0"/>
            <a:endParaRPr lang="en-US" sz="120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Figure text: </a:t>
            </a:r>
            <a:r>
              <a:rPr lang="en-US" sz="1200" b="0" i="0" kern="1200" baseline="0" dirty="0" smtClean="0">
                <a:solidFill>
                  <a:schemeClr val="tx1"/>
                </a:solidFill>
                <a:latin typeface="+mn-lt"/>
                <a:ea typeface="+mn-ea"/>
                <a:cs typeface="+mn-cs"/>
              </a:rPr>
              <a:t>Relative height of the mandibular foramen for </a:t>
            </a:r>
            <a:r>
              <a:rPr lang="en-US" sz="1200" b="0" i="0" kern="1200" baseline="0" dirty="0" err="1" smtClean="0">
                <a:solidFill>
                  <a:schemeClr val="tx1"/>
                </a:solidFill>
                <a:latin typeface="+mn-lt"/>
                <a:ea typeface="+mn-ea"/>
                <a:cs typeface="+mn-cs"/>
              </a:rPr>
              <a:t>pakicetids</a:t>
            </a:r>
            <a:r>
              <a:rPr lang="en-US" sz="1200" b="0" i="0" kern="1200" baseline="0" dirty="0" smtClean="0">
                <a:solidFill>
                  <a:schemeClr val="tx1"/>
                </a:solidFill>
                <a:latin typeface="+mn-lt"/>
                <a:ea typeface="+mn-ea"/>
                <a:cs typeface="+mn-cs"/>
              </a:rPr>
              <a:t> (</a:t>
            </a:r>
            <a:r>
              <a:rPr lang="en-US" sz="1200" b="0" i="0" kern="1200" baseline="0" dirty="0" err="1" smtClean="0">
                <a:solidFill>
                  <a:schemeClr val="tx1"/>
                </a:solidFill>
                <a:latin typeface="+mn-lt"/>
                <a:ea typeface="+mn-ea"/>
                <a:cs typeface="+mn-cs"/>
              </a:rPr>
              <a:t>Pakic</a:t>
            </a:r>
            <a:r>
              <a:rPr lang="en-US" sz="1200" b="0" i="0" kern="1200" baseline="0" dirty="0" smtClean="0">
                <a:solidFill>
                  <a:schemeClr val="tx1"/>
                </a:solidFill>
                <a:latin typeface="+mn-lt"/>
                <a:ea typeface="+mn-ea"/>
                <a:cs typeface="+mn-cs"/>
              </a:rPr>
              <a:t>.; </a:t>
            </a:r>
            <a:r>
              <a:rPr lang="en-US" sz="1200" b="0" i="0" kern="1200" baseline="0" dirty="0" err="1" smtClean="0">
                <a:solidFill>
                  <a:schemeClr val="tx1"/>
                </a:solidFill>
                <a:latin typeface="+mn-lt"/>
                <a:ea typeface="+mn-ea"/>
                <a:cs typeface="+mn-cs"/>
              </a:rPr>
              <a:t>Pakicetus</a:t>
            </a:r>
            <a:r>
              <a:rPr lang="en-US" sz="1200" b="0" i="0" kern="1200" baseline="0" dirty="0" smtClean="0">
                <a:solidFill>
                  <a:schemeClr val="tx1"/>
                </a:solidFill>
                <a:latin typeface="+mn-lt"/>
                <a:ea typeface="+mn-ea"/>
                <a:cs typeface="+mn-cs"/>
              </a:rPr>
              <a:t>, </a:t>
            </a:r>
            <a:r>
              <a:rPr lang="en-US" sz="1200" b="0" i="0" kern="1200" baseline="0" dirty="0" err="1" smtClean="0">
                <a:solidFill>
                  <a:schemeClr val="tx1"/>
                </a:solidFill>
                <a:latin typeface="+mn-lt"/>
                <a:ea typeface="+mn-ea"/>
                <a:cs typeface="+mn-cs"/>
              </a:rPr>
              <a:t>Ichthyolestes</a:t>
            </a:r>
            <a:r>
              <a:rPr lang="en-US" sz="1200" b="0" i="0" kern="1200" baseline="0" dirty="0" smtClean="0">
                <a:solidFill>
                  <a:schemeClr val="tx1"/>
                </a:solidFill>
                <a:latin typeface="+mn-lt"/>
                <a:ea typeface="+mn-ea"/>
                <a:cs typeface="+mn-cs"/>
              </a:rPr>
              <a:t>), </a:t>
            </a:r>
            <a:r>
              <a:rPr lang="en-US" sz="1200" b="0" i="0" kern="1200" baseline="0" dirty="0" err="1" smtClean="0">
                <a:solidFill>
                  <a:schemeClr val="tx1"/>
                </a:solidFill>
                <a:latin typeface="+mn-lt"/>
                <a:ea typeface="+mn-ea"/>
                <a:cs typeface="+mn-cs"/>
              </a:rPr>
              <a:t>ambulocetids</a:t>
            </a:r>
            <a:r>
              <a:rPr lang="en-US" sz="1200" b="0" i="0" kern="1200" baseline="0" dirty="0" smtClean="0">
                <a:solidFill>
                  <a:schemeClr val="tx1"/>
                </a:solidFill>
                <a:latin typeface="+mn-lt"/>
                <a:ea typeface="+mn-ea"/>
                <a:cs typeface="+mn-cs"/>
              </a:rPr>
              <a:t> (Am.; </a:t>
            </a:r>
            <a:r>
              <a:rPr lang="en-US" sz="1200" b="0" i="0" kern="1200" baseline="0" dirty="0" err="1" smtClean="0">
                <a:solidFill>
                  <a:schemeClr val="tx1"/>
                </a:solidFill>
                <a:latin typeface="+mn-lt"/>
                <a:ea typeface="+mn-ea"/>
                <a:cs typeface="+mn-cs"/>
              </a:rPr>
              <a:t>Ambulocetus</a:t>
            </a:r>
            <a:r>
              <a:rPr lang="en-US" sz="1200" b="0" i="0" kern="1200" baseline="0" dirty="0" smtClean="0">
                <a:solidFill>
                  <a:schemeClr val="tx1"/>
                </a:solidFill>
                <a:latin typeface="+mn-lt"/>
                <a:ea typeface="+mn-ea"/>
                <a:cs typeface="+mn-cs"/>
              </a:rPr>
              <a:t>), </a:t>
            </a:r>
            <a:r>
              <a:rPr lang="en-US" sz="1200" b="0" i="0" kern="1200" baseline="0" dirty="0" err="1" smtClean="0">
                <a:solidFill>
                  <a:schemeClr val="tx1"/>
                </a:solidFill>
                <a:latin typeface="+mn-lt"/>
                <a:ea typeface="+mn-ea"/>
                <a:cs typeface="+mn-cs"/>
              </a:rPr>
              <a:t>remingtonocetids</a:t>
            </a:r>
            <a:r>
              <a:rPr lang="en-US" sz="1200" b="0" i="0" kern="1200" baseline="0" dirty="0" smtClean="0">
                <a:solidFill>
                  <a:schemeClr val="tx1"/>
                </a:solidFill>
                <a:latin typeface="+mn-lt"/>
                <a:ea typeface="+mn-ea"/>
                <a:cs typeface="+mn-cs"/>
              </a:rPr>
              <a:t> (Re.; </a:t>
            </a:r>
            <a:r>
              <a:rPr lang="en-US" sz="1200" b="0" i="0" kern="1200" baseline="0" dirty="0" err="1" smtClean="0">
                <a:solidFill>
                  <a:schemeClr val="tx1"/>
                </a:solidFill>
                <a:latin typeface="+mn-lt"/>
                <a:ea typeface="+mn-ea"/>
                <a:cs typeface="+mn-cs"/>
              </a:rPr>
              <a:t>Dalanistes</a:t>
            </a:r>
            <a:r>
              <a:rPr lang="en-US" sz="1200" b="0" i="0" kern="1200" baseline="0" dirty="0" smtClean="0">
                <a:solidFill>
                  <a:schemeClr val="tx1"/>
                </a:solidFill>
                <a:latin typeface="+mn-lt"/>
                <a:ea typeface="+mn-ea"/>
                <a:cs typeface="+mn-cs"/>
              </a:rPr>
              <a:t>), </a:t>
            </a:r>
            <a:r>
              <a:rPr lang="en-US" sz="1200" b="0" i="0" kern="1200" baseline="0" dirty="0" err="1" smtClean="0">
                <a:solidFill>
                  <a:schemeClr val="tx1"/>
                </a:solidFill>
                <a:latin typeface="+mn-lt"/>
                <a:ea typeface="+mn-ea"/>
                <a:cs typeface="+mn-cs"/>
              </a:rPr>
              <a:t>protocetids</a:t>
            </a:r>
            <a:r>
              <a:rPr lang="en-US" sz="1200" b="0" i="0" kern="1200" baseline="0" dirty="0" smtClean="0">
                <a:solidFill>
                  <a:schemeClr val="tx1"/>
                </a:solidFill>
                <a:latin typeface="+mn-lt"/>
                <a:ea typeface="+mn-ea"/>
                <a:cs typeface="+mn-cs"/>
              </a:rPr>
              <a:t> (</a:t>
            </a:r>
            <a:r>
              <a:rPr lang="en-US" sz="1200" b="0" i="0" kern="1200" baseline="0" dirty="0" err="1" smtClean="0">
                <a:solidFill>
                  <a:schemeClr val="tx1"/>
                </a:solidFill>
                <a:latin typeface="+mn-lt"/>
                <a:ea typeface="+mn-ea"/>
                <a:cs typeface="+mn-cs"/>
              </a:rPr>
              <a:t>Protoc</a:t>
            </a:r>
            <a:r>
              <a:rPr lang="en-US" sz="1200" b="0" i="0" kern="1200" baseline="0" dirty="0" smtClean="0">
                <a:solidFill>
                  <a:schemeClr val="tx1"/>
                </a:solidFill>
                <a:latin typeface="+mn-lt"/>
                <a:ea typeface="+mn-ea"/>
                <a:cs typeface="+mn-cs"/>
              </a:rPr>
              <a:t>.; </a:t>
            </a:r>
            <a:r>
              <a:rPr lang="en-US" sz="1200" b="0" i="0" kern="1200" baseline="0" dirty="0" err="1" smtClean="0">
                <a:solidFill>
                  <a:schemeClr val="tx1"/>
                </a:solidFill>
                <a:latin typeface="+mn-lt"/>
                <a:ea typeface="+mn-ea"/>
                <a:cs typeface="+mn-cs"/>
              </a:rPr>
              <a:t>Georgiacetus,Rodhocetus</a:t>
            </a:r>
            <a:r>
              <a:rPr lang="en-US" sz="1200" b="0" i="0" kern="1200" baseline="0" dirty="0" smtClean="0">
                <a:solidFill>
                  <a:schemeClr val="tx1"/>
                </a:solidFill>
                <a:latin typeface="+mn-lt"/>
                <a:ea typeface="+mn-ea"/>
                <a:cs typeface="+mn-cs"/>
              </a:rPr>
              <a:t>), and </a:t>
            </a:r>
            <a:r>
              <a:rPr lang="en-US" sz="1200" b="0" i="0" kern="1200" baseline="0" dirty="0" err="1" smtClean="0">
                <a:solidFill>
                  <a:schemeClr val="tx1"/>
                </a:solidFill>
                <a:latin typeface="+mn-lt"/>
                <a:ea typeface="+mn-ea"/>
                <a:cs typeface="+mn-cs"/>
              </a:rPr>
              <a:t>dorudontids</a:t>
            </a:r>
            <a:r>
              <a:rPr lang="en-US" sz="1200" b="0" i="0" kern="1200" baseline="0" dirty="0" smtClean="0">
                <a:solidFill>
                  <a:schemeClr val="tx1"/>
                </a:solidFill>
                <a:latin typeface="+mn-lt"/>
                <a:ea typeface="+mn-ea"/>
                <a:cs typeface="+mn-cs"/>
              </a:rPr>
              <a:t> (Dor.; </a:t>
            </a:r>
            <a:r>
              <a:rPr lang="en-US" sz="1200" b="0" i="0" kern="1200" baseline="0" dirty="0" err="1" smtClean="0">
                <a:solidFill>
                  <a:schemeClr val="tx1"/>
                </a:solidFill>
                <a:latin typeface="+mn-lt"/>
                <a:ea typeface="+mn-ea"/>
                <a:cs typeface="+mn-cs"/>
              </a:rPr>
              <a:t>Zygorhiza</a:t>
            </a:r>
            <a:r>
              <a:rPr lang="en-US" sz="1200" b="0" i="0" kern="1200" baseline="0" dirty="0" smtClean="0">
                <a:solidFill>
                  <a:schemeClr val="tx1"/>
                </a:solidFill>
                <a:latin typeface="+mn-lt"/>
                <a:ea typeface="+mn-ea"/>
                <a:cs typeface="+mn-cs"/>
              </a:rPr>
              <a:t>).Height of foramen is expressed as a fraction of the jaw depth below the last tooth. The mandibular foramen of modern land mammals is similar in size to that of </a:t>
            </a:r>
            <a:r>
              <a:rPr lang="en-US" sz="1200" b="0" i="0" kern="1200" baseline="0" dirty="0" err="1" smtClean="0">
                <a:solidFill>
                  <a:schemeClr val="tx1"/>
                </a:solidFill>
                <a:latin typeface="+mn-lt"/>
                <a:ea typeface="+mn-ea"/>
                <a:cs typeface="+mn-cs"/>
              </a:rPr>
              <a:t>pakicetids</a:t>
            </a:r>
            <a:r>
              <a:rPr lang="en-US" sz="1200" b="0" i="0" kern="1200" baseline="0" dirty="0" smtClean="0">
                <a:solidFill>
                  <a:schemeClr val="tx1"/>
                </a:solidFill>
                <a:latin typeface="+mn-lt"/>
                <a:ea typeface="+mn-ea"/>
                <a:cs typeface="+mn-cs"/>
              </a:rPr>
              <a:t>, whereas that of modern </a:t>
            </a:r>
            <a:r>
              <a:rPr lang="en-US" sz="1200" b="0" i="0" kern="1200" baseline="0" dirty="0" err="1" smtClean="0">
                <a:solidFill>
                  <a:schemeClr val="tx1"/>
                </a:solidFill>
                <a:latin typeface="+mn-lt"/>
                <a:ea typeface="+mn-ea"/>
                <a:cs typeface="+mn-cs"/>
              </a:rPr>
              <a:t>odontocetes</a:t>
            </a:r>
            <a:r>
              <a:rPr lang="en-US" sz="1200" b="0" i="0" kern="1200" baseline="0" dirty="0" smtClean="0">
                <a:solidFill>
                  <a:schemeClr val="tx1"/>
                </a:solidFill>
                <a:latin typeface="+mn-lt"/>
                <a:ea typeface="+mn-ea"/>
                <a:cs typeface="+mn-cs"/>
              </a:rPr>
              <a:t> (toothed whales) is similar to </a:t>
            </a:r>
            <a:r>
              <a:rPr lang="en-US" sz="1200" b="0" i="0" kern="1200" baseline="0" dirty="0" err="1" smtClean="0">
                <a:solidFill>
                  <a:schemeClr val="tx1"/>
                </a:solidFill>
                <a:latin typeface="+mn-lt"/>
                <a:ea typeface="+mn-ea"/>
                <a:cs typeface="+mn-cs"/>
              </a:rPr>
              <a:t>remingtonocetids</a:t>
            </a:r>
            <a:r>
              <a:rPr lang="en-US" sz="1200" b="0" i="0" kern="1200" baseline="0" dirty="0" smtClean="0">
                <a:solidFill>
                  <a:schemeClr val="tx1"/>
                </a:solidFill>
                <a:latin typeface="+mn-lt"/>
                <a:ea typeface="+mn-ea"/>
                <a:cs typeface="+mn-cs"/>
              </a:rPr>
              <a:t> and </a:t>
            </a:r>
            <a:r>
              <a:rPr lang="en-US" sz="1200" b="0" i="0" kern="1200" baseline="0" dirty="0" err="1" smtClean="0">
                <a:solidFill>
                  <a:schemeClr val="tx1"/>
                </a:solidFill>
                <a:latin typeface="+mn-lt"/>
                <a:ea typeface="+mn-ea"/>
                <a:cs typeface="+mn-cs"/>
              </a:rPr>
              <a:t>dorudontids</a:t>
            </a:r>
            <a:r>
              <a:rPr lang="en-US" sz="1200" b="0" i="0" kern="1200" baseline="0" dirty="0" smtClean="0">
                <a:solidFill>
                  <a:schemeClr val="tx1"/>
                </a:solidFill>
                <a:latin typeface="+mn-lt"/>
                <a:ea typeface="+mn-ea"/>
                <a:cs typeface="+mn-cs"/>
              </a:rPr>
              <a:t>. </a:t>
            </a:r>
            <a:r>
              <a:rPr lang="en-US" sz="1200" b="0" i="0" kern="1200" baseline="0" dirty="0" err="1" smtClean="0">
                <a:solidFill>
                  <a:schemeClr val="tx1"/>
                </a:solidFill>
                <a:latin typeface="+mn-lt"/>
                <a:ea typeface="+mn-ea"/>
                <a:cs typeface="+mn-cs"/>
              </a:rPr>
              <a:t>Ambulocetus</a:t>
            </a:r>
            <a:r>
              <a:rPr lang="en-US" sz="1200" b="0" i="0" kern="1200" baseline="0" dirty="0" smtClean="0">
                <a:solidFill>
                  <a:schemeClr val="tx1"/>
                </a:solidFill>
                <a:latin typeface="+mn-lt"/>
                <a:ea typeface="+mn-ea"/>
                <a:cs typeface="+mn-cs"/>
              </a:rPr>
              <a:t> is intermediate.</a:t>
            </a:r>
            <a:endParaRPr lang="en-US" sz="1200" b="0" i="0" kern="1200" dirty="0" smtClean="0">
              <a:solidFill>
                <a:schemeClr val="tx1"/>
              </a:solidFill>
              <a:latin typeface="+mn-lt"/>
              <a:ea typeface="+mn-ea"/>
              <a:cs typeface="+mn-cs"/>
            </a:endParaRPr>
          </a:p>
          <a:p>
            <a:pPr marL="0" lvl="0"/>
            <a:endParaRPr lang="en-US" sz="1200" kern="1200" dirty="0" smtClean="0">
              <a:solidFill>
                <a:schemeClr val="tx1"/>
              </a:solidFill>
              <a:latin typeface="+mn-lt"/>
              <a:ea typeface="+mn-ea"/>
              <a:cs typeface="+mn-cs"/>
            </a:endParaRPr>
          </a:p>
          <a:p>
            <a:pPr marL="0" lvl="0"/>
            <a:r>
              <a:rPr lang="en-US" sz="1200" kern="1200" dirty="0" smtClean="0">
                <a:solidFill>
                  <a:schemeClr val="tx1"/>
                </a:solidFill>
                <a:latin typeface="+mn-lt"/>
                <a:ea typeface="+mn-ea"/>
                <a:cs typeface="+mn-cs"/>
              </a:rPr>
              <a:t>Bottom left inset:</a:t>
            </a:r>
          </a:p>
          <a:p>
            <a:pPr marL="0" lvl="0"/>
            <a:r>
              <a:rPr lang="en-US" sz="1200" i="1" kern="1200" dirty="0" smtClean="0">
                <a:solidFill>
                  <a:schemeClr val="tx1"/>
                </a:solidFill>
                <a:latin typeface="+mn-lt"/>
                <a:ea typeface="+mn-ea"/>
                <a:cs typeface="+mn-cs"/>
              </a:rPr>
              <a:t>Description:</a:t>
            </a:r>
            <a:r>
              <a:rPr lang="en-US" sz="1200" kern="1200" dirty="0" smtClean="0">
                <a:solidFill>
                  <a:schemeClr val="tx1"/>
                </a:solidFill>
                <a:latin typeface="+mn-lt"/>
                <a:ea typeface="+mn-ea"/>
                <a:cs typeface="+mn-cs"/>
              </a:rPr>
              <a:t>  Medial view of lower jaw showing the mandibular foramen size. A: Right mandible of deer, </a:t>
            </a:r>
            <a:r>
              <a:rPr lang="en-US" sz="1200" i="1" kern="1200" dirty="0" err="1" smtClean="0">
                <a:solidFill>
                  <a:schemeClr val="tx1"/>
                </a:solidFill>
                <a:latin typeface="+mn-lt"/>
                <a:ea typeface="+mn-ea"/>
                <a:cs typeface="+mn-cs"/>
              </a:rPr>
              <a:t>Odocoileus</a:t>
            </a:r>
            <a:r>
              <a:rPr lang="en-US" sz="1200" kern="1200" dirty="0" smtClean="0">
                <a:solidFill>
                  <a:schemeClr val="tx1"/>
                </a:solidFill>
                <a:latin typeface="+mn-lt"/>
                <a:ea typeface="+mn-ea"/>
                <a:cs typeface="+mn-cs"/>
              </a:rPr>
              <a:t>. B: Left mandible of dolphin, </a:t>
            </a:r>
            <a:r>
              <a:rPr lang="en-US" sz="1200" kern="1200" dirty="0" err="1" smtClean="0">
                <a:solidFill>
                  <a:schemeClr val="tx1"/>
                </a:solidFill>
                <a:latin typeface="+mn-lt"/>
                <a:ea typeface="+mn-ea"/>
                <a:cs typeface="+mn-cs"/>
              </a:rPr>
              <a:t>Lagenorhynchus</a:t>
            </a:r>
            <a:r>
              <a:rPr lang="en-US" sz="1200" kern="1200" dirty="0" smtClean="0">
                <a:solidFill>
                  <a:schemeClr val="tx1"/>
                </a:solidFill>
                <a:latin typeface="+mn-lt"/>
                <a:ea typeface="+mn-ea"/>
                <a:cs typeface="+mn-cs"/>
              </a:rPr>
              <a:t>. Scale bar = 5 cm.</a:t>
            </a:r>
          </a:p>
          <a:p>
            <a:pPr marL="0" lvl="0"/>
            <a:r>
              <a:rPr lang="en-US" sz="1200" i="1" kern="1200" dirty="0" smtClean="0">
                <a:solidFill>
                  <a:schemeClr val="tx1"/>
                </a:solidFill>
                <a:latin typeface="+mn-lt"/>
                <a:ea typeface="+mn-ea"/>
                <a:cs typeface="+mn-cs"/>
              </a:rPr>
              <a:t>Source:</a:t>
            </a:r>
            <a:r>
              <a:rPr lang="en-US" sz="1200" kern="1200" dirty="0" smtClean="0">
                <a:solidFill>
                  <a:schemeClr val="tx1"/>
                </a:solidFill>
                <a:latin typeface="+mn-lt"/>
                <a:ea typeface="+mn-ea"/>
                <a:cs typeface="+mn-cs"/>
              </a:rPr>
              <a:t> Fig. 3 from </a:t>
            </a:r>
            <a:r>
              <a:rPr lang="en-US" sz="1200" kern="1200" dirty="0" err="1" smtClean="0">
                <a:solidFill>
                  <a:schemeClr val="tx1"/>
                </a:solidFill>
                <a:latin typeface="+mn-lt"/>
                <a:ea typeface="+mn-ea"/>
                <a:cs typeface="+mn-cs"/>
              </a:rPr>
              <a:t>Nummela</a:t>
            </a:r>
            <a:r>
              <a:rPr lang="en-US" sz="1200" kern="1200" dirty="0" smtClean="0">
                <a:solidFill>
                  <a:schemeClr val="tx1"/>
                </a:solidFill>
                <a:latin typeface="+mn-lt"/>
                <a:ea typeface="+mn-ea"/>
                <a:cs typeface="+mn-cs"/>
              </a:rPr>
              <a:t> et al. 2007, </a:t>
            </a:r>
            <a:r>
              <a:rPr lang="en-US" sz="1200" i="1" kern="1200" dirty="0" smtClean="0">
                <a:solidFill>
                  <a:schemeClr val="tx1"/>
                </a:solidFill>
                <a:latin typeface="+mn-lt"/>
                <a:ea typeface="+mn-ea"/>
                <a:cs typeface="+mn-cs"/>
              </a:rPr>
              <a:t>The Anatomical Record</a:t>
            </a:r>
            <a:r>
              <a:rPr lang="en-US" sz="1200" kern="1200" dirty="0" smtClean="0">
                <a:solidFill>
                  <a:schemeClr val="tx1"/>
                </a:solidFill>
                <a:latin typeface="+mn-lt"/>
                <a:ea typeface="+mn-ea"/>
                <a:cs typeface="+mn-cs"/>
              </a:rPr>
              <a:t>, 290: 716-733. </a:t>
            </a:r>
          </a:p>
          <a:p>
            <a:pPr marL="0" lvl="0"/>
            <a:r>
              <a:rPr lang="en-US" sz="1200" i="1" kern="1200" dirty="0" smtClean="0">
                <a:solidFill>
                  <a:schemeClr val="tx1"/>
                </a:solidFill>
                <a:latin typeface="+mn-lt"/>
                <a:ea typeface="+mn-ea"/>
                <a:cs typeface="+mn-cs"/>
              </a:rPr>
              <a:t>Author:</a:t>
            </a:r>
            <a:r>
              <a:rPr lang="en-US" sz="1200" kern="1200" dirty="0" smtClean="0">
                <a:solidFill>
                  <a:schemeClr val="tx1"/>
                </a:solidFill>
                <a:latin typeface="+mn-lt"/>
                <a:ea typeface="+mn-ea"/>
                <a:cs typeface="+mn-cs"/>
              </a:rPr>
              <a:t> S. </a:t>
            </a:r>
            <a:r>
              <a:rPr lang="en-US" sz="1200" kern="1200" dirty="0" err="1" smtClean="0">
                <a:solidFill>
                  <a:schemeClr val="tx1"/>
                </a:solidFill>
                <a:latin typeface="+mn-lt"/>
                <a:ea typeface="+mn-ea"/>
                <a:cs typeface="+mn-cs"/>
              </a:rPr>
              <a:t>Nummela</a:t>
            </a:r>
            <a:endParaRPr lang="en-US" sz="1200" kern="1200" dirty="0" smtClean="0">
              <a:solidFill>
                <a:schemeClr val="tx1"/>
              </a:solidFill>
              <a:latin typeface="+mn-lt"/>
              <a:ea typeface="+mn-ea"/>
              <a:cs typeface="+mn-cs"/>
            </a:endParaRPr>
          </a:p>
          <a:p>
            <a:pPr marL="0" lvl="0"/>
            <a:r>
              <a:rPr lang="en-US" sz="1200" i="1" kern="1200" dirty="0" smtClean="0">
                <a:solidFill>
                  <a:schemeClr val="tx1"/>
                </a:solidFill>
                <a:latin typeface="+mn-lt"/>
                <a:ea typeface="+mn-ea"/>
                <a:cs typeface="+mn-cs"/>
              </a:rPr>
              <a:t>Clearance:</a:t>
            </a:r>
            <a:r>
              <a:rPr lang="en-US" sz="1200" kern="1200" dirty="0" smtClean="0">
                <a:solidFill>
                  <a:schemeClr val="tx1"/>
                </a:solidFill>
                <a:latin typeface="+mn-lt"/>
                <a:ea typeface="+mn-ea"/>
                <a:cs typeface="+mn-cs"/>
              </a:rPr>
              <a:t> Used with permission of John Wiley and Sons, Inc.</a:t>
            </a:r>
            <a:endParaRPr lang="en-US" sz="11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1D86732-93F0-4038-A6E7-20FC9D326848}" type="slidenum">
              <a:rPr lang="en-US" smtClean="0">
                <a:solidFill>
                  <a:prstClr val="black"/>
                </a:solidFill>
              </a:rPr>
              <a:pPr/>
              <a:t>34</a:t>
            </a:fld>
            <a:endParaRPr lang="en-US">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r>
              <a:rPr lang="en-US" b="0" dirty="0" smtClean="0"/>
              <a:t>Image credits:</a:t>
            </a:r>
          </a:p>
          <a:p>
            <a:pPr marL="0" lvl="1"/>
            <a:r>
              <a:rPr lang="en-US" sz="1200" i="1" kern="1200" dirty="0" smtClean="0">
                <a:solidFill>
                  <a:schemeClr val="tx1"/>
                </a:solidFill>
                <a:latin typeface="+mn-lt"/>
                <a:ea typeface="+mn-ea"/>
                <a:cs typeface="+mn-cs"/>
              </a:rPr>
              <a:t>Description:</a:t>
            </a:r>
            <a:r>
              <a:rPr lang="en-US" sz="1200" kern="1200" dirty="0" smtClean="0">
                <a:solidFill>
                  <a:schemeClr val="tx1"/>
                </a:solidFill>
                <a:latin typeface="+mn-lt"/>
                <a:ea typeface="+mn-ea"/>
                <a:cs typeface="+mn-cs"/>
              </a:rPr>
              <a:t>  The evolution of cetacean tooth morphology. Grey bars indicate, respectively, number of teeth per jaw quadrant, </a:t>
            </a:r>
            <a:r>
              <a:rPr lang="en-US" sz="1200" kern="1200" dirty="0" err="1" smtClean="0">
                <a:solidFill>
                  <a:schemeClr val="tx1"/>
                </a:solidFill>
                <a:latin typeface="+mn-lt"/>
                <a:ea typeface="+mn-ea"/>
                <a:cs typeface="+mn-cs"/>
              </a:rPr>
              <a:t>pointedness</a:t>
            </a:r>
            <a:r>
              <a:rPr lang="en-US" sz="1200" kern="1200" dirty="0" smtClean="0">
                <a:solidFill>
                  <a:schemeClr val="tx1"/>
                </a:solidFill>
                <a:latin typeface="+mn-lt"/>
                <a:ea typeface="+mn-ea"/>
                <a:cs typeface="+mn-cs"/>
              </a:rPr>
              <a:t> and number of tooth classes. Modern </a:t>
            </a:r>
            <a:r>
              <a:rPr lang="en-US" sz="1200" kern="1200" dirty="0" err="1" smtClean="0">
                <a:solidFill>
                  <a:schemeClr val="tx1"/>
                </a:solidFill>
                <a:latin typeface="+mn-lt"/>
                <a:ea typeface="+mn-ea"/>
                <a:cs typeface="+mn-cs"/>
              </a:rPr>
              <a:t>mysticete</a:t>
            </a:r>
            <a:r>
              <a:rPr lang="en-US" sz="1200" kern="1200" dirty="0" smtClean="0">
                <a:solidFill>
                  <a:schemeClr val="tx1"/>
                </a:solidFill>
                <a:latin typeface="+mn-lt"/>
                <a:ea typeface="+mn-ea"/>
                <a:cs typeface="+mn-cs"/>
              </a:rPr>
              <a:t> dental patterns are unknown due to their tooth buds </a:t>
            </a:r>
            <a:r>
              <a:rPr lang="en-US" sz="1200" kern="1200" dirty="0" err="1" smtClean="0">
                <a:solidFill>
                  <a:schemeClr val="tx1"/>
                </a:solidFill>
                <a:latin typeface="+mn-lt"/>
                <a:ea typeface="+mn-ea"/>
                <a:cs typeface="+mn-cs"/>
              </a:rPr>
              <a:t>resorbing</a:t>
            </a:r>
            <a:r>
              <a:rPr lang="en-US" sz="1200" kern="1200" dirty="0" smtClean="0">
                <a:solidFill>
                  <a:schemeClr val="tx1"/>
                </a:solidFill>
                <a:latin typeface="+mn-lt"/>
                <a:ea typeface="+mn-ea"/>
                <a:cs typeface="+mn-cs"/>
              </a:rPr>
              <a:t> before eruption.</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Source:</a:t>
            </a:r>
            <a:r>
              <a:rPr lang="en-US" sz="1200" kern="1200" dirty="0" smtClean="0">
                <a:solidFill>
                  <a:schemeClr val="tx1"/>
                </a:solidFill>
                <a:latin typeface="+mn-lt"/>
                <a:ea typeface="+mn-ea"/>
                <a:cs typeface="+mn-cs"/>
              </a:rPr>
              <a:t> Figure 6 from </a:t>
            </a:r>
            <a:r>
              <a:rPr lang="en-US" sz="1200" kern="1200" dirty="0" err="1" smtClean="0">
                <a:solidFill>
                  <a:schemeClr val="tx1"/>
                </a:solidFill>
                <a:latin typeface="+mn-lt"/>
                <a:ea typeface="+mn-ea"/>
                <a:cs typeface="+mn-cs"/>
              </a:rPr>
              <a:t>Armfield</a:t>
            </a:r>
            <a:r>
              <a:rPr lang="en-US" sz="1200" kern="1200" dirty="0" smtClean="0">
                <a:solidFill>
                  <a:schemeClr val="tx1"/>
                </a:solidFill>
                <a:latin typeface="+mn-lt"/>
                <a:ea typeface="+mn-ea"/>
                <a:cs typeface="+mn-cs"/>
              </a:rPr>
              <a:t> et al. 2013, Development and evolution of the unique cetacean dentition. </a:t>
            </a:r>
            <a:r>
              <a:rPr lang="en-US" sz="1200" i="1" kern="1200" dirty="0" err="1" smtClean="0">
                <a:solidFill>
                  <a:schemeClr val="tx1"/>
                </a:solidFill>
                <a:latin typeface="+mn-lt"/>
                <a:ea typeface="+mn-ea"/>
                <a:cs typeface="+mn-cs"/>
              </a:rPr>
              <a:t>PeerJ</a:t>
            </a:r>
            <a:r>
              <a:rPr lang="en-US" sz="1200" i="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1:e24; DOI 10.7717/peerj.24</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Author:</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Armfield</a:t>
            </a:r>
            <a:r>
              <a:rPr lang="en-US" sz="1200" kern="1200" dirty="0" smtClean="0">
                <a:solidFill>
                  <a:schemeClr val="tx1"/>
                </a:solidFill>
                <a:latin typeface="+mn-lt"/>
                <a:ea typeface="+mn-ea"/>
                <a:cs typeface="+mn-cs"/>
              </a:rPr>
              <a:t> et al. </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Clearance:</a:t>
            </a:r>
            <a:r>
              <a:rPr lang="en-US" sz="1200" kern="1200" dirty="0" smtClean="0">
                <a:solidFill>
                  <a:schemeClr val="tx1"/>
                </a:solidFill>
                <a:latin typeface="+mn-lt"/>
                <a:ea typeface="+mn-ea"/>
                <a:cs typeface="+mn-cs"/>
              </a:rPr>
              <a:t> copyright </a:t>
            </a:r>
            <a:r>
              <a:rPr lang="en-US" sz="1200" i="1" kern="1200" dirty="0" err="1" smtClean="0">
                <a:solidFill>
                  <a:schemeClr val="tx1"/>
                </a:solidFill>
                <a:latin typeface="+mn-lt"/>
                <a:ea typeface="+mn-ea"/>
                <a:cs typeface="+mn-cs"/>
              </a:rPr>
              <a:t>PeerJ</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used in accordance with CC-BY 4.0.</a:t>
            </a:r>
          </a:p>
        </p:txBody>
      </p:sp>
      <p:sp>
        <p:nvSpPr>
          <p:cNvPr id="4" name="Slide Number Placeholder 3"/>
          <p:cNvSpPr>
            <a:spLocks noGrp="1"/>
          </p:cNvSpPr>
          <p:nvPr>
            <p:ph type="sldNum" sz="quarter" idx="10"/>
          </p:nvPr>
        </p:nvSpPr>
        <p:spPr/>
        <p:txBody>
          <a:bodyPr/>
          <a:lstStyle/>
          <a:p>
            <a:fld id="{B1D86732-93F0-4038-A6E7-20FC9D326848}" type="slidenum">
              <a:rPr lang="en-US" smtClean="0">
                <a:solidFill>
                  <a:prstClr val="black"/>
                </a:solidFill>
              </a:rPr>
              <a:pPr/>
              <a:t>35</a:t>
            </a:fld>
            <a:endParaRPr lang="en-US">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Image credits:</a:t>
            </a:r>
          </a:p>
          <a:p>
            <a:r>
              <a:rPr lang="en-US" dirty="0" smtClean="0"/>
              <a:t>Bottom:</a:t>
            </a:r>
          </a:p>
          <a:p>
            <a:pPr marL="0" lvl="1"/>
            <a:r>
              <a:rPr lang="en-US" sz="1200" i="1" kern="1200" dirty="0" smtClean="0">
                <a:solidFill>
                  <a:schemeClr val="tx1"/>
                </a:solidFill>
                <a:latin typeface="+mn-lt"/>
                <a:ea typeface="+mn-ea"/>
                <a:cs typeface="+mn-cs"/>
              </a:rPr>
              <a:t>Description:</a:t>
            </a:r>
            <a:r>
              <a:rPr lang="en-US" sz="1200"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Pakicetus</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inachus</a:t>
            </a:r>
            <a:r>
              <a:rPr lang="en-US" sz="1200" kern="1200" dirty="0" smtClean="0">
                <a:solidFill>
                  <a:schemeClr val="tx1"/>
                </a:solidFill>
                <a:latin typeface="+mn-lt"/>
                <a:ea typeface="+mn-ea"/>
                <a:cs typeface="+mn-cs"/>
              </a:rPr>
              <a:t>, a whale ancestor from the Early Eocene of Pakistan, after </a:t>
            </a:r>
            <a:r>
              <a:rPr lang="en-US" sz="1200" kern="1200" dirty="0" err="1" smtClean="0">
                <a:solidFill>
                  <a:schemeClr val="tx1"/>
                </a:solidFill>
                <a:latin typeface="+mn-lt"/>
                <a:ea typeface="+mn-ea"/>
                <a:cs typeface="+mn-cs"/>
              </a:rPr>
              <a:t>Nummelai</a:t>
            </a:r>
            <a:r>
              <a:rPr lang="en-US" sz="1200" kern="1200" dirty="0" smtClean="0">
                <a:solidFill>
                  <a:schemeClr val="tx1"/>
                </a:solidFill>
                <a:latin typeface="+mn-lt"/>
                <a:ea typeface="+mn-ea"/>
                <a:cs typeface="+mn-cs"/>
              </a:rPr>
              <a:t> et al., (2006), pencil drawing, digital coloring </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Source:</a:t>
            </a:r>
            <a:r>
              <a:rPr lang="en-US" sz="1200" kern="1200" dirty="0" smtClean="0">
                <a:solidFill>
                  <a:schemeClr val="tx1"/>
                </a:solidFill>
                <a:latin typeface="+mn-lt"/>
                <a:ea typeface="+mn-ea"/>
                <a:cs typeface="+mn-cs"/>
              </a:rPr>
              <a:t> Wikimedia Commons; Own work; </a:t>
            </a:r>
            <a:r>
              <a:rPr lang="en-US" sz="1200" u="sng" kern="1200" dirty="0" smtClean="0">
                <a:solidFill>
                  <a:schemeClr val="tx1"/>
                </a:solidFill>
                <a:latin typeface="+mn-lt"/>
                <a:ea typeface="+mn-ea"/>
                <a:cs typeface="+mn-cs"/>
                <a:hlinkClick r:id="rId3"/>
              </a:rPr>
              <a:t>http://commons.wikimedia.org/wiki/File:Pakicetus_BW.jpg</a:t>
            </a:r>
            <a:r>
              <a:rPr lang="en-US" sz="1200" kern="1200" dirty="0" smtClean="0">
                <a:solidFill>
                  <a:schemeClr val="tx1"/>
                </a:solidFill>
                <a:latin typeface="+mn-lt"/>
                <a:ea typeface="+mn-ea"/>
                <a:cs typeface="+mn-cs"/>
              </a:rPr>
              <a:t> </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Modifications:</a:t>
            </a:r>
            <a:r>
              <a:rPr lang="en-US" sz="1200" kern="1200" dirty="0" smtClean="0">
                <a:solidFill>
                  <a:schemeClr val="tx1"/>
                </a:solidFill>
                <a:latin typeface="+mn-lt"/>
                <a:ea typeface="+mn-ea"/>
                <a:cs typeface="+mn-cs"/>
              </a:rPr>
              <a:t> flipped horizontally</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Author:</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Nobu</a:t>
            </a:r>
            <a:r>
              <a:rPr lang="en-US" sz="1200" kern="1200" dirty="0" smtClean="0">
                <a:solidFill>
                  <a:schemeClr val="tx1"/>
                </a:solidFill>
                <a:latin typeface="+mn-lt"/>
                <a:ea typeface="+mn-ea"/>
                <a:cs typeface="+mn-cs"/>
              </a:rPr>
              <a:t> Tamura (http://spinops.blogspot.com)</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Clearance:</a:t>
            </a:r>
            <a:r>
              <a:rPr lang="en-US" sz="1200" kern="1200" dirty="0" smtClean="0">
                <a:solidFill>
                  <a:schemeClr val="tx1"/>
                </a:solidFill>
                <a:latin typeface="+mn-lt"/>
                <a:ea typeface="+mn-ea"/>
                <a:cs typeface="+mn-cs"/>
              </a:rPr>
              <a:t> GNU Free Documentation License version 1.2 or later</a:t>
            </a:r>
            <a:endParaRPr lang="en-US" sz="1100" kern="1200" dirty="0" smtClean="0">
              <a:solidFill>
                <a:schemeClr val="tx1"/>
              </a:solidFill>
              <a:latin typeface="+mn-lt"/>
              <a:ea typeface="+mn-ea"/>
              <a:cs typeface="+mn-cs"/>
            </a:endParaRPr>
          </a:p>
          <a:p>
            <a:endParaRPr lang="en-US" dirty="0" smtClean="0"/>
          </a:p>
          <a:p>
            <a:r>
              <a:rPr lang="en-US" dirty="0" smtClean="0"/>
              <a:t>Second from bottom:</a:t>
            </a:r>
          </a:p>
          <a:p>
            <a:pPr marL="0" lvl="1"/>
            <a:r>
              <a:rPr lang="en-US" sz="1200" i="1" kern="1200" dirty="0" smtClean="0">
                <a:solidFill>
                  <a:schemeClr val="tx1"/>
                </a:solidFill>
                <a:latin typeface="+mn-lt"/>
                <a:ea typeface="+mn-ea"/>
                <a:cs typeface="+mn-cs"/>
              </a:rPr>
              <a:t>Description:</a:t>
            </a:r>
            <a:r>
              <a:rPr lang="en-US" sz="1200"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Ambulocetus</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natans</a:t>
            </a:r>
            <a:r>
              <a:rPr lang="en-US" sz="1200" kern="1200" dirty="0" smtClean="0">
                <a:solidFill>
                  <a:schemeClr val="tx1"/>
                </a:solidFill>
                <a:latin typeface="+mn-lt"/>
                <a:ea typeface="+mn-ea"/>
                <a:cs typeface="+mn-cs"/>
              </a:rPr>
              <a:t>, a primitive whale from the Eocene of Pakistan, pencil drawing, digital coloring </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Source:</a:t>
            </a:r>
            <a:r>
              <a:rPr lang="en-US" sz="1200" kern="1200" dirty="0" smtClean="0">
                <a:solidFill>
                  <a:schemeClr val="tx1"/>
                </a:solidFill>
                <a:latin typeface="+mn-lt"/>
                <a:ea typeface="+mn-ea"/>
                <a:cs typeface="+mn-cs"/>
              </a:rPr>
              <a:t> Wikimedia Commons; Own work; </a:t>
            </a:r>
            <a:r>
              <a:rPr lang="en-US" sz="1200" u="sng" kern="1200" dirty="0" smtClean="0">
                <a:solidFill>
                  <a:schemeClr val="tx1"/>
                </a:solidFill>
                <a:latin typeface="+mn-lt"/>
                <a:ea typeface="+mn-ea"/>
                <a:cs typeface="+mn-cs"/>
                <a:hlinkClick r:id="rId4"/>
              </a:rPr>
              <a:t>http://commons.wikimedia.org/wiki/File:Ambulocetus_BW.jpg</a:t>
            </a:r>
            <a:r>
              <a:rPr lang="en-US" sz="1200" kern="1200" dirty="0" smtClean="0">
                <a:solidFill>
                  <a:schemeClr val="tx1"/>
                </a:solidFill>
                <a:latin typeface="+mn-lt"/>
                <a:ea typeface="+mn-ea"/>
                <a:cs typeface="+mn-cs"/>
              </a:rPr>
              <a:t> </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Modifications:</a:t>
            </a:r>
            <a:r>
              <a:rPr lang="en-US" sz="1200" kern="1200" dirty="0" smtClean="0">
                <a:solidFill>
                  <a:schemeClr val="tx1"/>
                </a:solidFill>
                <a:latin typeface="+mn-lt"/>
                <a:ea typeface="+mn-ea"/>
                <a:cs typeface="+mn-cs"/>
              </a:rPr>
              <a:t> flipped horizontal and rotated slightly </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Author:</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Nobu</a:t>
            </a:r>
            <a:r>
              <a:rPr lang="en-US" sz="1200" kern="1200" dirty="0" smtClean="0">
                <a:solidFill>
                  <a:schemeClr val="tx1"/>
                </a:solidFill>
                <a:latin typeface="+mn-lt"/>
                <a:ea typeface="+mn-ea"/>
                <a:cs typeface="+mn-cs"/>
              </a:rPr>
              <a:t> Tamura</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Clearance:</a:t>
            </a:r>
            <a:r>
              <a:rPr lang="en-US" sz="1200" kern="1200" dirty="0" smtClean="0">
                <a:solidFill>
                  <a:schemeClr val="tx1"/>
                </a:solidFill>
                <a:latin typeface="+mn-lt"/>
                <a:ea typeface="+mn-ea"/>
                <a:cs typeface="+mn-cs"/>
              </a:rPr>
              <a:t> GNU Free License version 1.2 or later</a:t>
            </a:r>
          </a:p>
          <a:p>
            <a:pPr marL="0" lvl="1"/>
            <a:endParaRPr lang="en-US" sz="1200" kern="1200" dirty="0" smtClean="0">
              <a:solidFill>
                <a:schemeClr val="tx1"/>
              </a:solidFill>
              <a:latin typeface="+mn-lt"/>
              <a:ea typeface="+mn-ea"/>
              <a:cs typeface="+mn-cs"/>
            </a:endParaRPr>
          </a:p>
          <a:p>
            <a:pPr marL="0" lvl="1"/>
            <a:r>
              <a:rPr lang="en-US" sz="1200" kern="1200" dirty="0" smtClean="0">
                <a:solidFill>
                  <a:schemeClr val="tx1"/>
                </a:solidFill>
                <a:latin typeface="+mn-lt"/>
                <a:ea typeface="+mn-ea"/>
                <a:cs typeface="+mn-cs"/>
              </a:rPr>
              <a:t>Third from bottom:</a:t>
            </a:r>
          </a:p>
          <a:p>
            <a:pPr marL="0" lvl="1"/>
            <a:r>
              <a:rPr lang="en-US" sz="1200" i="1" kern="1200" dirty="0" smtClean="0">
                <a:solidFill>
                  <a:schemeClr val="tx1"/>
                </a:solidFill>
                <a:latin typeface="+mn-lt"/>
                <a:ea typeface="+mn-ea"/>
                <a:cs typeface="+mn-cs"/>
              </a:rPr>
              <a:t>Description:</a:t>
            </a:r>
            <a:r>
              <a:rPr lang="en-US" sz="1200"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Dorudon</a:t>
            </a:r>
            <a:r>
              <a:rPr lang="en-US" sz="1200" kern="1200" dirty="0" smtClean="0">
                <a:solidFill>
                  <a:schemeClr val="tx1"/>
                </a:solidFill>
                <a:latin typeface="+mn-lt"/>
                <a:ea typeface="+mn-ea"/>
                <a:cs typeface="+mn-cs"/>
              </a:rPr>
              <a:t> (reconstruction) </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Source:</a:t>
            </a:r>
            <a:r>
              <a:rPr lang="en-US" sz="1200" kern="1200" dirty="0" smtClean="0">
                <a:solidFill>
                  <a:schemeClr val="tx1"/>
                </a:solidFill>
                <a:latin typeface="+mn-lt"/>
                <a:ea typeface="+mn-ea"/>
                <a:cs typeface="+mn-cs"/>
              </a:rPr>
              <a:t> Wikimedia Commons; File:DorudonBW.jpg; </a:t>
            </a:r>
            <a:r>
              <a:rPr lang="en-US" sz="1200" u="sng" kern="1200" dirty="0" smtClean="0">
                <a:solidFill>
                  <a:schemeClr val="tx1"/>
                </a:solidFill>
                <a:latin typeface="+mn-lt"/>
                <a:ea typeface="+mn-ea"/>
                <a:cs typeface="+mn-cs"/>
                <a:hlinkClick r:id="rId5"/>
              </a:rPr>
              <a:t>http://commons.wikimedia.org/wiki/File:Dorudon_cropped.png</a:t>
            </a:r>
            <a:r>
              <a:rPr lang="en-US" sz="1200" kern="1200" dirty="0" smtClean="0">
                <a:solidFill>
                  <a:schemeClr val="tx1"/>
                </a:solidFill>
                <a:latin typeface="+mn-lt"/>
                <a:ea typeface="+mn-ea"/>
                <a:cs typeface="+mn-cs"/>
              </a:rPr>
              <a:t> </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Modifications:</a:t>
            </a:r>
            <a:r>
              <a:rPr lang="en-US" sz="1200" kern="1200" dirty="0" smtClean="0">
                <a:solidFill>
                  <a:schemeClr val="tx1"/>
                </a:solidFill>
                <a:latin typeface="+mn-lt"/>
                <a:ea typeface="+mn-ea"/>
                <a:cs typeface="+mn-cs"/>
              </a:rPr>
              <a:t> flipped horizontally</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Author:</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Nobu</a:t>
            </a:r>
            <a:r>
              <a:rPr lang="en-US" sz="1200" kern="1200" dirty="0" smtClean="0">
                <a:solidFill>
                  <a:schemeClr val="tx1"/>
                </a:solidFill>
                <a:latin typeface="+mn-lt"/>
                <a:ea typeface="+mn-ea"/>
                <a:cs typeface="+mn-cs"/>
              </a:rPr>
              <a:t> Tamura </a:t>
            </a:r>
            <a:r>
              <a:rPr lang="en-US" sz="1200" kern="1200" dirty="0" err="1" smtClean="0">
                <a:solidFill>
                  <a:schemeClr val="tx1"/>
                </a:solidFill>
                <a:latin typeface="+mn-lt"/>
                <a:ea typeface="+mn-ea"/>
                <a:cs typeface="+mn-cs"/>
              </a:rPr>
              <a:t>email:nobu.tamura@yahoo.com</a:t>
            </a:r>
            <a:r>
              <a:rPr lang="en-US" sz="1200" kern="1200" dirty="0" smtClean="0">
                <a:solidFill>
                  <a:schemeClr val="tx1"/>
                </a:solidFill>
                <a:latin typeface="+mn-lt"/>
                <a:ea typeface="+mn-ea"/>
                <a:cs typeface="+mn-cs"/>
              </a:rPr>
              <a:t> www.palaeocritti.com</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Clearance:</a:t>
            </a:r>
            <a:r>
              <a:rPr lang="en-US" sz="1200" kern="1200" dirty="0" smtClean="0">
                <a:solidFill>
                  <a:schemeClr val="tx1"/>
                </a:solidFill>
                <a:latin typeface="+mn-lt"/>
                <a:ea typeface="+mn-ea"/>
                <a:cs typeface="+mn-cs"/>
              </a:rPr>
              <a:t> Creative Commons Attribution-Share Alike 3.0 </a:t>
            </a:r>
            <a:r>
              <a:rPr lang="en-US" sz="1200" kern="1200" dirty="0" err="1" smtClean="0">
                <a:solidFill>
                  <a:schemeClr val="tx1"/>
                </a:solidFill>
                <a:latin typeface="+mn-lt"/>
                <a:ea typeface="+mn-ea"/>
                <a:cs typeface="+mn-cs"/>
              </a:rPr>
              <a:t>Unported</a:t>
            </a:r>
            <a:endParaRPr lang="en-US" sz="1100" kern="1200" dirty="0" smtClean="0">
              <a:solidFill>
                <a:schemeClr val="tx1"/>
              </a:solidFill>
              <a:latin typeface="+mn-lt"/>
              <a:ea typeface="+mn-ea"/>
              <a:cs typeface="+mn-cs"/>
            </a:endParaRPr>
          </a:p>
          <a:p>
            <a:pPr marL="0" lvl="1"/>
            <a:endParaRPr lang="en-US" dirty="0" smtClean="0"/>
          </a:p>
          <a:p>
            <a:pPr marL="0" lvl="1"/>
            <a:r>
              <a:rPr lang="en-US" dirty="0" smtClean="0"/>
              <a:t>Top:</a:t>
            </a:r>
          </a:p>
          <a:p>
            <a:pPr marL="0" lvl="1"/>
            <a:r>
              <a:rPr lang="en-US" sz="1200" i="1" kern="1200" dirty="0" smtClean="0">
                <a:solidFill>
                  <a:schemeClr val="tx1"/>
                </a:solidFill>
                <a:latin typeface="+mn-lt"/>
                <a:ea typeface="+mn-ea"/>
                <a:cs typeface="+mn-cs"/>
              </a:rPr>
              <a:t>Description:</a:t>
            </a:r>
            <a:r>
              <a:rPr lang="en-US" sz="1200" kern="1200" dirty="0" smtClean="0">
                <a:solidFill>
                  <a:schemeClr val="tx1"/>
                </a:solidFill>
                <a:latin typeface="+mn-lt"/>
                <a:ea typeface="+mn-ea"/>
                <a:cs typeface="+mn-cs"/>
              </a:rPr>
              <a:t> Size comparison of an average human and a blue whale (</a:t>
            </a:r>
            <a:r>
              <a:rPr lang="en-US" sz="1200" i="1" kern="1200" dirty="0" err="1" smtClean="0">
                <a:solidFill>
                  <a:schemeClr val="tx1"/>
                </a:solidFill>
                <a:latin typeface="+mn-lt"/>
                <a:ea typeface="+mn-ea"/>
                <a:cs typeface="+mn-cs"/>
              </a:rPr>
              <a:t>Baleaenoptera</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musculus</a:t>
            </a:r>
            <a:r>
              <a:rPr lang="en-US" sz="1200" kern="1200" dirty="0" smtClean="0">
                <a:solidFill>
                  <a:schemeClr val="tx1"/>
                </a:solidFill>
                <a:latin typeface="+mn-lt"/>
                <a:ea typeface="+mn-ea"/>
                <a:cs typeface="+mn-cs"/>
              </a:rPr>
              <a:t>). </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Source:</a:t>
            </a:r>
            <a:r>
              <a:rPr lang="en-US" sz="1200" kern="1200" dirty="0" smtClean="0">
                <a:solidFill>
                  <a:schemeClr val="tx1"/>
                </a:solidFill>
                <a:latin typeface="+mn-lt"/>
                <a:ea typeface="+mn-ea"/>
                <a:cs typeface="+mn-cs"/>
              </a:rPr>
              <a:t> Wikimedia Commons, </a:t>
            </a:r>
            <a:r>
              <a:rPr lang="en-US" sz="1200" u="sng" kern="1200" dirty="0" smtClean="0">
                <a:solidFill>
                  <a:schemeClr val="tx1"/>
                </a:solidFill>
                <a:latin typeface="+mn-lt"/>
                <a:ea typeface="+mn-ea"/>
                <a:cs typeface="+mn-cs"/>
                <a:hlinkClick r:id="rId6"/>
              </a:rPr>
              <a:t>http://commons.wikimedia.org/wiki/File:Blue_whale_size.svg</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Author:</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Kurzon</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Clearance:</a:t>
            </a:r>
            <a:r>
              <a:rPr lang="en-US" sz="1200" kern="1200" dirty="0" smtClean="0">
                <a:solidFill>
                  <a:schemeClr val="tx1"/>
                </a:solidFill>
                <a:latin typeface="+mn-lt"/>
                <a:ea typeface="+mn-ea"/>
                <a:cs typeface="+mn-cs"/>
              </a:rPr>
              <a:t> GNU Free Documentation License, Version 1.2 or later</a:t>
            </a:r>
            <a:endParaRPr lang="en-US" sz="1100" kern="1200" dirty="0" smtClean="0">
              <a:solidFill>
                <a:schemeClr val="tx1"/>
              </a:solidFill>
              <a:latin typeface="+mn-lt"/>
              <a:ea typeface="+mn-ea"/>
              <a:cs typeface="+mn-cs"/>
            </a:endParaRPr>
          </a:p>
          <a:p>
            <a:endParaRPr lang="en-US" dirty="0" smtClean="0"/>
          </a:p>
        </p:txBody>
      </p:sp>
      <p:sp>
        <p:nvSpPr>
          <p:cNvPr id="4" name="Slide Number Placeholder 3"/>
          <p:cNvSpPr>
            <a:spLocks noGrp="1"/>
          </p:cNvSpPr>
          <p:nvPr>
            <p:ph type="sldNum" sz="quarter" idx="10"/>
          </p:nvPr>
        </p:nvSpPr>
        <p:spPr/>
        <p:txBody>
          <a:bodyPr/>
          <a:lstStyle/>
          <a:p>
            <a:fld id="{B1D86732-93F0-4038-A6E7-20FC9D326848}" type="slidenum">
              <a:rPr lang="en-US" smtClean="0"/>
              <a:pPr/>
              <a:t>36</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r>
              <a:rPr lang="en-US" dirty="0" smtClean="0"/>
              <a:t>Image credit:</a:t>
            </a:r>
          </a:p>
          <a:p>
            <a:pPr marL="0" lvl="1"/>
            <a:r>
              <a:rPr lang="en-US" sz="1200" i="1" kern="1200" dirty="0" smtClean="0">
                <a:solidFill>
                  <a:schemeClr val="tx1"/>
                </a:solidFill>
                <a:latin typeface="+mn-lt"/>
                <a:ea typeface="+mn-ea"/>
                <a:cs typeface="+mn-cs"/>
              </a:rPr>
              <a:t>Description:</a:t>
            </a:r>
            <a:r>
              <a:rPr lang="en-US" sz="1200" kern="1200" dirty="0" smtClean="0">
                <a:solidFill>
                  <a:schemeClr val="tx1"/>
                </a:solidFill>
                <a:latin typeface="+mn-lt"/>
                <a:ea typeface="+mn-ea"/>
                <a:cs typeface="+mn-cs"/>
              </a:rPr>
              <a:t>  The relations of early whales (</a:t>
            </a:r>
            <a:r>
              <a:rPr lang="en-US" sz="1200" kern="1200" dirty="0" err="1" smtClean="0">
                <a:solidFill>
                  <a:schemeClr val="tx1"/>
                </a:solidFill>
                <a:latin typeface="+mn-lt"/>
                <a:ea typeface="+mn-ea"/>
                <a:cs typeface="+mn-cs"/>
              </a:rPr>
              <a:t>archaeocetes</a:t>
            </a:r>
            <a:r>
              <a:rPr lang="en-US" sz="1200" kern="1200" dirty="0" smtClean="0">
                <a:solidFill>
                  <a:schemeClr val="tx1"/>
                </a:solidFill>
                <a:latin typeface="+mn-lt"/>
                <a:ea typeface="+mn-ea"/>
                <a:cs typeface="+mn-cs"/>
              </a:rPr>
              <a:t>) to artiodactyls and the two extant groups, </a:t>
            </a:r>
            <a:r>
              <a:rPr lang="en-US" sz="1200" kern="1200" dirty="0" err="1" smtClean="0">
                <a:solidFill>
                  <a:schemeClr val="tx1"/>
                </a:solidFill>
                <a:latin typeface="+mn-lt"/>
                <a:ea typeface="+mn-ea"/>
                <a:cs typeface="+mn-cs"/>
              </a:rPr>
              <a:t>odonticeti</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mysticeti</a:t>
            </a:r>
            <a:r>
              <a:rPr lang="en-US" sz="1200" kern="1200" dirty="0" smtClean="0">
                <a:solidFill>
                  <a:schemeClr val="tx1"/>
                </a:solidFill>
                <a:latin typeface="+mn-lt"/>
                <a:ea typeface="+mn-ea"/>
                <a:cs typeface="+mn-cs"/>
              </a:rPr>
              <a:t>. </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Source:</a:t>
            </a:r>
            <a:r>
              <a:rPr lang="en-US" sz="1200" kern="1200" dirty="0" smtClean="0">
                <a:solidFill>
                  <a:schemeClr val="tx1"/>
                </a:solidFill>
                <a:latin typeface="+mn-lt"/>
                <a:ea typeface="+mn-ea"/>
                <a:cs typeface="+mn-cs"/>
              </a:rPr>
              <a:t> From</a:t>
            </a:r>
            <a:r>
              <a:rPr lang="en-US" sz="1200" kern="1200" baseline="0" dirty="0" smtClean="0">
                <a:solidFill>
                  <a:schemeClr val="tx1"/>
                </a:solidFill>
                <a:latin typeface="+mn-lt"/>
                <a:ea typeface="+mn-ea"/>
                <a:cs typeface="+mn-cs"/>
              </a:rPr>
              <a:t> the Cetacean </a:t>
            </a:r>
            <a:r>
              <a:rPr lang="en-US" sz="1200" kern="1200" baseline="0" dirty="0" err="1" smtClean="0">
                <a:solidFill>
                  <a:schemeClr val="tx1"/>
                </a:solidFill>
                <a:latin typeface="+mn-lt"/>
                <a:ea typeface="+mn-ea"/>
                <a:cs typeface="+mn-cs"/>
              </a:rPr>
              <a:t>Paleobiology</a:t>
            </a:r>
            <a:r>
              <a:rPr lang="en-US" sz="1200" kern="1200" baseline="0" dirty="0" smtClean="0">
                <a:solidFill>
                  <a:schemeClr val="tx1"/>
                </a:solidFill>
                <a:latin typeface="+mn-lt"/>
                <a:ea typeface="+mn-ea"/>
                <a:cs typeface="+mn-cs"/>
              </a:rPr>
              <a:t> website: </a:t>
            </a:r>
            <a:r>
              <a:rPr lang="en-US" sz="1200" u="sng" kern="1200" dirty="0" smtClean="0">
                <a:solidFill>
                  <a:schemeClr val="tx1"/>
                </a:solidFill>
                <a:latin typeface="+mn-lt"/>
                <a:ea typeface="+mn-ea"/>
                <a:cs typeface="+mn-cs"/>
              </a:rPr>
              <a:t>http://palaeo.gly.bris.ac.uk/palaeofiles/whales/archaeoceti.htm </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Author:</a:t>
            </a:r>
            <a:r>
              <a:rPr lang="en-US" sz="1200" kern="1200" dirty="0" smtClean="0">
                <a:solidFill>
                  <a:schemeClr val="tx1"/>
                </a:solidFill>
                <a:latin typeface="+mn-lt"/>
                <a:ea typeface="+mn-ea"/>
                <a:cs typeface="+mn-cs"/>
              </a:rPr>
              <a:t> </a:t>
            </a:r>
            <a:r>
              <a:rPr lang="en-US" dirty="0" smtClean="0"/>
              <a:t>Tree by Felix G. Marx, University of Bristol. Images of </a:t>
            </a:r>
            <a:r>
              <a:rPr lang="en-US" dirty="0" err="1" smtClean="0"/>
              <a:t>cetacenas</a:t>
            </a:r>
            <a:r>
              <a:rPr lang="en-US" dirty="0" smtClean="0"/>
              <a:t> adapted from National Geographic's </a:t>
            </a:r>
            <a:r>
              <a:rPr lang="en-US" i="1" dirty="0" smtClean="0"/>
              <a:t>The evolution of whales</a:t>
            </a:r>
            <a:r>
              <a:rPr lang="en-US" dirty="0" smtClean="0"/>
              <a:t> by Douglas H. Chadwick, Shawn Gould and Robert Clark .</a:t>
            </a:r>
            <a:endParaRPr lang="en-US" sz="1100" kern="1200" dirty="0" smtClean="0">
              <a:solidFill>
                <a:schemeClr val="tx1"/>
              </a:solidFill>
              <a:latin typeface="+mn-lt"/>
              <a:ea typeface="+mn-ea"/>
              <a:cs typeface="+mn-cs"/>
            </a:endParaRPr>
          </a:p>
          <a:p>
            <a:pPr marL="0"/>
            <a:r>
              <a:rPr lang="en-US" sz="1200" i="1" kern="1200" dirty="0" smtClean="0">
                <a:solidFill>
                  <a:schemeClr val="tx1"/>
                </a:solidFill>
                <a:latin typeface="+mn-lt"/>
                <a:ea typeface="+mn-ea"/>
                <a:cs typeface="+mn-cs"/>
              </a:rPr>
              <a:t>Clearance:</a:t>
            </a:r>
            <a:r>
              <a:rPr lang="en-US" sz="1200" kern="1200" dirty="0" smtClean="0">
                <a:solidFill>
                  <a:schemeClr val="tx1"/>
                </a:solidFill>
                <a:latin typeface="+mn-lt"/>
                <a:ea typeface="+mn-ea"/>
                <a:cs typeface="+mn-cs"/>
              </a:rPr>
              <a:t> </a:t>
            </a:r>
            <a:r>
              <a:rPr lang="en-US" dirty="0" smtClean="0"/>
              <a:t>Re-illustrated for public access distribution by Sharon Mooney ©2006. Open source license. Creative Commons-Attribution-</a:t>
            </a:r>
            <a:r>
              <a:rPr lang="en-US" dirty="0" err="1" smtClean="0"/>
              <a:t>ShareAlike</a:t>
            </a:r>
            <a:r>
              <a:rPr lang="en-US" baseline="0" dirty="0" smtClean="0"/>
              <a:t> 2.5 Generic.</a:t>
            </a:r>
            <a:endParaRPr lang="en-US" dirty="0"/>
          </a:p>
        </p:txBody>
      </p:sp>
      <p:sp>
        <p:nvSpPr>
          <p:cNvPr id="4" name="Slide Number Placeholder 3"/>
          <p:cNvSpPr>
            <a:spLocks noGrp="1"/>
          </p:cNvSpPr>
          <p:nvPr>
            <p:ph type="sldNum" sz="quarter" idx="10"/>
          </p:nvPr>
        </p:nvSpPr>
        <p:spPr/>
        <p:txBody>
          <a:bodyPr/>
          <a:lstStyle/>
          <a:p>
            <a:fld id="{B1D86732-93F0-4038-A6E7-20FC9D326848}" type="slidenum">
              <a:rPr lang="en-US" smtClean="0">
                <a:solidFill>
                  <a:prstClr val="black"/>
                </a:solidFill>
              </a:rPr>
              <a:pPr/>
              <a:t>39</a:t>
            </a:fld>
            <a:endParaRPr lang="en-US">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Image credits:</a:t>
            </a:r>
          </a:p>
          <a:p>
            <a:r>
              <a:rPr lang="en-US" sz="1200" i="1" kern="1200" dirty="0" smtClean="0">
                <a:solidFill>
                  <a:schemeClr val="tx1"/>
                </a:solidFill>
                <a:latin typeface="+mn-lt"/>
                <a:ea typeface="+mn-ea"/>
                <a:cs typeface="+mn-cs"/>
              </a:rPr>
              <a:t>Description:</a:t>
            </a:r>
            <a:r>
              <a:rPr lang="en-US" sz="1200" kern="1200" dirty="0" smtClean="0">
                <a:solidFill>
                  <a:schemeClr val="tx1"/>
                </a:solidFill>
                <a:latin typeface="+mn-lt"/>
                <a:ea typeface="+mn-ea"/>
                <a:cs typeface="+mn-cs"/>
              </a:rPr>
              <a:t> </a:t>
            </a:r>
            <a:r>
              <a:rPr lang="en-US" dirty="0" smtClean="0"/>
              <a:t>Beluga whale </a:t>
            </a:r>
            <a:r>
              <a:rPr lang="en-US" baseline="0" dirty="0" smtClean="0"/>
              <a:t>nursing calf</a:t>
            </a:r>
          </a:p>
          <a:p>
            <a:r>
              <a:rPr lang="en-US" sz="1200" i="1" kern="1200" dirty="0" smtClean="0">
                <a:solidFill>
                  <a:schemeClr val="tx1"/>
                </a:solidFill>
                <a:latin typeface="+mn-lt"/>
                <a:ea typeface="+mn-ea"/>
                <a:cs typeface="+mn-cs"/>
              </a:rPr>
              <a:t>Source:</a:t>
            </a:r>
            <a:r>
              <a:rPr lang="en-US" sz="1200" kern="1200" dirty="0" smtClean="0">
                <a:solidFill>
                  <a:schemeClr val="tx1"/>
                </a:solidFill>
                <a:latin typeface="+mn-lt"/>
                <a:ea typeface="+mn-ea"/>
                <a:cs typeface="+mn-cs"/>
              </a:rPr>
              <a:t> Wikipedia Commons, </a:t>
            </a:r>
            <a:r>
              <a:rPr lang="en-US" baseline="0" dirty="0" smtClean="0"/>
              <a:t>https://commons.wikimedia.org/wiki/File:Delphinapterus_leucas_16.jpg </a:t>
            </a:r>
          </a:p>
          <a:p>
            <a:r>
              <a:rPr lang="en-US" i="1" baseline="0" dirty="0" smtClean="0"/>
              <a:t>Autho</a:t>
            </a:r>
            <a:r>
              <a:rPr lang="en-US" i="0" baseline="0" dirty="0" smtClean="0"/>
              <a:t>r: </a:t>
            </a:r>
            <a:r>
              <a:rPr lang="en-US" baseline="0" dirty="0" smtClean="0"/>
              <a:t>http://www.flickr.com/photos/iwona_kellie/</a:t>
            </a:r>
          </a:p>
          <a:p>
            <a:r>
              <a:rPr lang="en-US" i="1" baseline="0" dirty="0" smtClean="0"/>
              <a:t>Clearance:</a:t>
            </a:r>
            <a:r>
              <a:rPr lang="en-US" baseline="0" dirty="0" smtClean="0"/>
              <a:t> </a:t>
            </a:r>
            <a:r>
              <a:rPr lang="en-US" dirty="0" smtClean="0"/>
              <a:t>cc-by-2.0</a:t>
            </a:r>
            <a:endParaRPr lang="en-US" baseline="0" dirty="0" smtClean="0"/>
          </a:p>
          <a:p>
            <a:endParaRPr lang="en-US" baseline="0" dirty="0" smtClean="0"/>
          </a:p>
          <a:p>
            <a:r>
              <a:rPr lang="en-US" baseline="0" dirty="0" smtClean="0"/>
              <a:t>Bottom:</a:t>
            </a:r>
          </a:p>
          <a:p>
            <a:pPr marL="0" lvl="1"/>
            <a:r>
              <a:rPr lang="en-US" sz="1200" i="1" kern="1200" dirty="0" smtClean="0">
                <a:solidFill>
                  <a:schemeClr val="tx1"/>
                </a:solidFill>
                <a:latin typeface="+mn-lt"/>
                <a:ea typeface="+mn-ea"/>
                <a:cs typeface="+mn-cs"/>
              </a:rPr>
              <a:t>Description:</a:t>
            </a:r>
            <a:r>
              <a:rPr lang="en-US" sz="1200" kern="1200" dirty="0" smtClean="0">
                <a:solidFill>
                  <a:schemeClr val="tx1"/>
                </a:solidFill>
                <a:latin typeface="+mn-lt"/>
                <a:ea typeface="+mn-ea"/>
                <a:cs typeface="+mn-cs"/>
              </a:rPr>
              <a:t> Dolphin anatomy</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Source:</a:t>
            </a:r>
            <a:r>
              <a:rPr lang="en-US" sz="1200" kern="1200" dirty="0" smtClean="0">
                <a:solidFill>
                  <a:schemeClr val="tx1"/>
                </a:solidFill>
                <a:latin typeface="+mn-lt"/>
                <a:ea typeface="+mn-ea"/>
                <a:cs typeface="+mn-cs"/>
              </a:rPr>
              <a:t> Wikipedia Commons, w:en; </a:t>
            </a:r>
            <a:r>
              <a:rPr lang="en-US" sz="1200" u="sng" kern="1200" dirty="0" smtClean="0">
                <a:solidFill>
                  <a:schemeClr val="tx1"/>
                </a:solidFill>
                <a:latin typeface="+mn-lt"/>
                <a:ea typeface="+mn-ea"/>
                <a:cs typeface="+mn-cs"/>
                <a:hlinkClick r:id="rId3"/>
              </a:rPr>
              <a:t>http://commons.wikimedia.org/wiki/File:Dolphin_anatomy.png</a:t>
            </a:r>
            <a:r>
              <a:rPr lang="en-US" sz="1200" kern="1200" dirty="0" smtClean="0">
                <a:solidFill>
                  <a:schemeClr val="tx1"/>
                </a:solidFill>
                <a:latin typeface="+mn-lt"/>
                <a:ea typeface="+mn-ea"/>
                <a:cs typeface="+mn-cs"/>
              </a:rPr>
              <a:t>  </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Modifications:</a:t>
            </a:r>
            <a:r>
              <a:rPr lang="en-US" sz="1200" kern="1200" dirty="0" smtClean="0">
                <a:solidFill>
                  <a:schemeClr val="tx1"/>
                </a:solidFill>
                <a:latin typeface="+mn-lt"/>
                <a:ea typeface="+mn-ea"/>
                <a:cs typeface="+mn-cs"/>
              </a:rPr>
              <a:t> cropped</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Author:</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WikipedianProlific</a:t>
            </a:r>
            <a:endParaRPr lang="en-US" sz="1100" kern="1200" dirty="0" smtClean="0">
              <a:solidFill>
                <a:schemeClr val="tx1"/>
              </a:solidFill>
              <a:latin typeface="+mn-lt"/>
              <a:ea typeface="+mn-ea"/>
              <a:cs typeface="+mn-cs"/>
            </a:endParaRPr>
          </a:p>
          <a:p>
            <a:pPr marL="0"/>
            <a:r>
              <a:rPr lang="en-US" sz="1200" i="1" kern="1200" dirty="0" smtClean="0">
                <a:solidFill>
                  <a:schemeClr val="tx1"/>
                </a:solidFill>
                <a:latin typeface="+mn-lt"/>
                <a:ea typeface="+mn-ea"/>
                <a:cs typeface="+mn-cs"/>
              </a:rPr>
              <a:t>Clearance:</a:t>
            </a:r>
            <a:r>
              <a:rPr lang="en-US" sz="1200" kern="1200" dirty="0" smtClean="0">
                <a:solidFill>
                  <a:schemeClr val="tx1"/>
                </a:solidFill>
                <a:latin typeface="+mn-lt"/>
                <a:ea typeface="+mn-ea"/>
                <a:cs typeface="+mn-cs"/>
              </a:rPr>
              <a:t> GNU Free Documentation License version 1.2 or later </a:t>
            </a:r>
            <a:endParaRPr lang="en-US" dirty="0"/>
          </a:p>
        </p:txBody>
      </p:sp>
      <p:sp>
        <p:nvSpPr>
          <p:cNvPr id="4" name="Slide Number Placeholder 3"/>
          <p:cNvSpPr>
            <a:spLocks noGrp="1"/>
          </p:cNvSpPr>
          <p:nvPr>
            <p:ph type="sldNum" sz="quarter" idx="10"/>
          </p:nvPr>
        </p:nvSpPr>
        <p:spPr/>
        <p:txBody>
          <a:bodyPr/>
          <a:lstStyle/>
          <a:p>
            <a:fld id="{B1D86732-93F0-4038-A6E7-20FC9D326848}" type="slidenum">
              <a:rPr lang="en-US" smtClean="0"/>
              <a:pPr/>
              <a:t>40</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eaLnBrk="1" hangingPunct="1"/>
            <a:r>
              <a:rPr lang="en-US" dirty="0" smtClean="0"/>
              <a:t>Image credits:</a:t>
            </a:r>
          </a:p>
          <a:p>
            <a:pPr marL="0" eaLnBrk="1" hangingPunct="1"/>
            <a:r>
              <a:rPr lang="en-US" sz="1200" i="1" kern="1200" dirty="0" smtClean="0">
                <a:solidFill>
                  <a:schemeClr val="tx1"/>
                </a:solidFill>
                <a:latin typeface="+mn-lt"/>
                <a:ea typeface="+mn-ea"/>
                <a:cs typeface="+mn-cs"/>
              </a:rPr>
              <a:t>Description:</a:t>
            </a:r>
            <a:r>
              <a:rPr lang="en-US" sz="1200" kern="1200" dirty="0" smtClean="0">
                <a:solidFill>
                  <a:schemeClr val="tx1"/>
                </a:solidFill>
                <a:latin typeface="+mn-lt"/>
                <a:ea typeface="+mn-ea"/>
                <a:cs typeface="+mn-cs"/>
              </a:rPr>
              <a:t> Hind limb development and subsequent reduction in spotted dolphin embryos. </a:t>
            </a:r>
          </a:p>
          <a:p>
            <a:pPr marL="0" eaLnBrk="1" hangingPunct="1"/>
            <a:r>
              <a:rPr lang="en-US" sz="1200" i="1" kern="1200" dirty="0" smtClean="0">
                <a:solidFill>
                  <a:schemeClr val="tx1"/>
                </a:solidFill>
                <a:latin typeface="+mn-lt"/>
                <a:ea typeface="+mn-ea"/>
                <a:cs typeface="+mn-cs"/>
              </a:rPr>
              <a:t>Source:</a:t>
            </a:r>
            <a:r>
              <a:rPr lang="en-US" sz="1200" kern="1200" dirty="0" smtClean="0">
                <a:solidFill>
                  <a:schemeClr val="tx1"/>
                </a:solidFill>
                <a:latin typeface="+mn-lt"/>
                <a:ea typeface="+mn-ea"/>
                <a:cs typeface="+mn-cs"/>
              </a:rPr>
              <a:t> Digital Library of Dolphin Development; </a:t>
            </a:r>
            <a:r>
              <a:rPr lang="en-US" sz="1200" u="sng" kern="1200" dirty="0" smtClean="0">
                <a:solidFill>
                  <a:schemeClr val="tx1"/>
                </a:solidFill>
                <a:latin typeface="+mn-lt"/>
                <a:ea typeface="+mn-ea"/>
                <a:cs typeface="+mn-cs"/>
                <a:hlinkClick r:id="rId3"/>
              </a:rPr>
              <a:t>http://web.neomed.edu/web/anatomy/DLDD/index.html</a:t>
            </a:r>
            <a:r>
              <a:rPr lang="en-US" sz="1200" kern="1200" dirty="0" smtClean="0">
                <a:solidFill>
                  <a:schemeClr val="tx1"/>
                </a:solidFill>
                <a:latin typeface="+mn-lt"/>
                <a:ea typeface="+mn-ea"/>
                <a:cs typeface="+mn-cs"/>
              </a:rPr>
              <a:t> </a:t>
            </a:r>
          </a:p>
          <a:p>
            <a:pPr marL="0" eaLnBrk="1" hangingPunct="1"/>
            <a:r>
              <a:rPr lang="en-US" sz="1200" i="1" kern="1200" dirty="0" smtClean="0">
                <a:solidFill>
                  <a:schemeClr val="tx1"/>
                </a:solidFill>
                <a:latin typeface="+mn-lt"/>
                <a:ea typeface="+mn-ea"/>
                <a:cs typeface="+mn-cs"/>
              </a:rPr>
              <a:t>Author:</a:t>
            </a:r>
            <a:r>
              <a:rPr lang="en-US" sz="1200" kern="1200" dirty="0" smtClean="0">
                <a:solidFill>
                  <a:schemeClr val="tx1"/>
                </a:solidFill>
                <a:latin typeface="+mn-lt"/>
                <a:ea typeface="+mn-ea"/>
                <a:cs typeface="+mn-cs"/>
              </a:rPr>
              <a:t> JGM </a:t>
            </a:r>
            <a:r>
              <a:rPr lang="en-US" sz="1200" kern="1200" dirty="0" err="1" smtClean="0">
                <a:solidFill>
                  <a:schemeClr val="tx1"/>
                </a:solidFill>
                <a:latin typeface="+mn-lt"/>
                <a:ea typeface="+mn-ea"/>
                <a:cs typeface="+mn-cs"/>
              </a:rPr>
              <a:t>Thewissen</a:t>
            </a:r>
            <a:r>
              <a:rPr lang="en-US" sz="1200" kern="1200" dirty="0" smtClean="0">
                <a:solidFill>
                  <a:schemeClr val="tx1"/>
                </a:solidFill>
                <a:latin typeface="+mn-lt"/>
                <a:ea typeface="+mn-ea"/>
                <a:cs typeface="+mn-cs"/>
              </a:rPr>
              <a:t> et al. </a:t>
            </a:r>
          </a:p>
          <a:p>
            <a:pPr marL="0" eaLnBrk="1" hangingPunct="1"/>
            <a:r>
              <a:rPr lang="en-US" sz="1200" i="1" kern="1200" dirty="0" smtClean="0">
                <a:solidFill>
                  <a:schemeClr val="tx1"/>
                </a:solidFill>
                <a:latin typeface="+mn-lt"/>
                <a:ea typeface="+mn-ea"/>
                <a:cs typeface="+mn-cs"/>
              </a:rPr>
              <a:t>Clearance:</a:t>
            </a:r>
            <a:r>
              <a:rPr lang="en-US" sz="1200" kern="1200" dirty="0" smtClean="0">
                <a:solidFill>
                  <a:schemeClr val="tx1"/>
                </a:solidFill>
                <a:latin typeface="+mn-lt"/>
                <a:ea typeface="+mn-ea"/>
                <a:cs typeface="+mn-cs"/>
              </a:rPr>
              <a:t> </a:t>
            </a:r>
            <a:endParaRPr lang="en-US" dirty="0" smtClean="0"/>
          </a:p>
          <a:p>
            <a:pPr marL="0" eaLnBrk="1" hangingPunct="1"/>
            <a:endParaRPr lang="en-US" dirty="0" smtClean="0"/>
          </a:p>
          <a:p>
            <a:pPr marL="0" lvl="1"/>
            <a:r>
              <a:rPr lang="en-US" sz="1200" i="1" kern="1200" dirty="0" smtClean="0">
                <a:solidFill>
                  <a:schemeClr val="tx1"/>
                </a:solidFill>
                <a:latin typeface="+mn-lt"/>
                <a:ea typeface="+mn-ea"/>
                <a:cs typeface="+mn-cs"/>
              </a:rPr>
              <a:t>See also:</a:t>
            </a:r>
            <a:r>
              <a:rPr lang="en-US" sz="1200" kern="1200" dirty="0" smtClean="0">
                <a:solidFill>
                  <a:schemeClr val="tx1"/>
                </a:solidFill>
                <a:latin typeface="+mn-lt"/>
                <a:ea typeface="+mn-ea"/>
                <a:cs typeface="+mn-cs"/>
              </a:rPr>
              <a:t> Fig. 1 (Fetus of the pantropical dolphin with whiskers along the rostrum)</a:t>
            </a:r>
            <a:r>
              <a:rPr lang="en-US" sz="1200" kern="1200" baseline="0" dirty="0" smtClean="0">
                <a:solidFill>
                  <a:schemeClr val="tx1"/>
                </a:solidFill>
                <a:latin typeface="+mn-lt"/>
                <a:ea typeface="+mn-ea"/>
                <a:cs typeface="+mn-cs"/>
              </a:rPr>
              <a:t> in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Thewissen</a:t>
            </a:r>
            <a:r>
              <a:rPr lang="en-US" sz="1200" kern="1200" dirty="0" smtClean="0">
                <a:solidFill>
                  <a:schemeClr val="tx1"/>
                </a:solidFill>
                <a:latin typeface="+mn-lt"/>
                <a:ea typeface="+mn-ea"/>
                <a:cs typeface="+mn-cs"/>
              </a:rPr>
              <a:t> et al. 2009, </a:t>
            </a:r>
            <a:r>
              <a:rPr lang="en-US" sz="1200" i="1" kern="1200" dirty="0" smtClean="0">
                <a:solidFill>
                  <a:schemeClr val="tx1"/>
                </a:solidFill>
                <a:latin typeface="+mn-lt"/>
                <a:ea typeface="+mn-ea"/>
                <a:cs typeface="+mn-cs"/>
              </a:rPr>
              <a:t>Evolution Education and Outreach</a:t>
            </a:r>
            <a:r>
              <a:rPr lang="en-US" sz="1200" kern="1200" dirty="0" smtClean="0">
                <a:solidFill>
                  <a:schemeClr val="tx1"/>
                </a:solidFill>
                <a:latin typeface="+mn-lt"/>
                <a:ea typeface="+mn-ea"/>
                <a:cs typeface="+mn-cs"/>
              </a:rPr>
              <a:t>, v2:272-288.</a:t>
            </a:r>
            <a:endParaRPr lang="en-US" dirty="0" smtClean="0"/>
          </a:p>
        </p:txBody>
      </p:sp>
      <p:sp>
        <p:nvSpPr>
          <p:cNvPr id="4" name="Slide Number Placeholder 3"/>
          <p:cNvSpPr>
            <a:spLocks noGrp="1"/>
          </p:cNvSpPr>
          <p:nvPr>
            <p:ph type="sldNum" sz="quarter" idx="10"/>
          </p:nvPr>
        </p:nvSpPr>
        <p:spPr/>
        <p:txBody>
          <a:bodyPr/>
          <a:lstStyle/>
          <a:p>
            <a:fld id="{B1D86732-93F0-4038-A6E7-20FC9D326848}" type="slidenum">
              <a:rPr lang="en-US" smtClean="0"/>
              <a:pPr/>
              <a:t>41</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r>
              <a:rPr lang="en-US" dirty="0" smtClean="0"/>
              <a:t>Image credit:</a:t>
            </a:r>
          </a:p>
          <a:p>
            <a:pPr marL="0" lvl="1"/>
            <a:r>
              <a:rPr lang="en-US" sz="1200" i="1" kern="1200" dirty="0" smtClean="0">
                <a:solidFill>
                  <a:schemeClr val="tx1"/>
                </a:solidFill>
                <a:latin typeface="+mn-lt"/>
                <a:ea typeface="+mn-ea"/>
                <a:cs typeface="+mn-cs"/>
              </a:rPr>
              <a:t>Description:</a:t>
            </a:r>
            <a:r>
              <a:rPr lang="en-US" sz="1200" kern="1200" dirty="0" smtClean="0">
                <a:solidFill>
                  <a:schemeClr val="tx1"/>
                </a:solidFill>
                <a:latin typeface="+mn-lt"/>
                <a:ea typeface="+mn-ea"/>
                <a:cs typeface="+mn-cs"/>
              </a:rPr>
              <a:t>  Stable oxygen isotopes in modern and fossil cetaceans.</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Source:</a:t>
            </a:r>
            <a:r>
              <a:rPr lang="en-US" sz="1200" kern="1200" dirty="0" smtClean="0">
                <a:solidFill>
                  <a:schemeClr val="tx1"/>
                </a:solidFill>
                <a:latin typeface="+mn-lt"/>
                <a:ea typeface="+mn-ea"/>
                <a:cs typeface="+mn-cs"/>
              </a:rPr>
              <a:t> Figure 13 from </a:t>
            </a:r>
            <a:r>
              <a:rPr lang="en-US" sz="1200" kern="1200" dirty="0" err="1" smtClean="0">
                <a:solidFill>
                  <a:schemeClr val="tx1"/>
                </a:solidFill>
                <a:latin typeface="+mn-lt"/>
                <a:ea typeface="+mn-ea"/>
                <a:cs typeface="+mn-cs"/>
              </a:rPr>
              <a:t>Thewissen</a:t>
            </a:r>
            <a:r>
              <a:rPr lang="en-US" sz="1200" kern="1200" dirty="0" smtClean="0">
                <a:solidFill>
                  <a:schemeClr val="tx1"/>
                </a:solidFill>
                <a:latin typeface="+mn-lt"/>
                <a:ea typeface="+mn-ea"/>
                <a:cs typeface="+mn-cs"/>
              </a:rPr>
              <a:t>, J. G. M., and S. </a:t>
            </a:r>
            <a:r>
              <a:rPr lang="en-US" sz="1200" kern="1200" dirty="0" err="1" smtClean="0">
                <a:solidFill>
                  <a:schemeClr val="tx1"/>
                </a:solidFill>
                <a:latin typeface="+mn-lt"/>
                <a:ea typeface="+mn-ea"/>
                <a:cs typeface="+mn-cs"/>
              </a:rPr>
              <a:t>Bajpai</a:t>
            </a:r>
            <a:r>
              <a:rPr lang="en-US" sz="1200" kern="1200" dirty="0" smtClean="0">
                <a:solidFill>
                  <a:schemeClr val="tx1"/>
                </a:solidFill>
                <a:latin typeface="+mn-lt"/>
                <a:ea typeface="+mn-ea"/>
                <a:cs typeface="+mn-cs"/>
              </a:rPr>
              <a:t>. 2001. Whale origins as a poster child for macroevolution. </a:t>
            </a:r>
            <a:r>
              <a:rPr lang="en-US" sz="1200" i="1" kern="1200" dirty="0" err="1" smtClean="0">
                <a:solidFill>
                  <a:schemeClr val="tx1"/>
                </a:solidFill>
                <a:latin typeface="+mn-lt"/>
                <a:ea typeface="+mn-ea"/>
                <a:cs typeface="+mn-cs"/>
              </a:rPr>
              <a:t>BioScience</a:t>
            </a:r>
            <a:r>
              <a:rPr lang="en-US" sz="1200" kern="1200" dirty="0" smtClean="0">
                <a:solidFill>
                  <a:schemeClr val="tx1"/>
                </a:solidFill>
                <a:latin typeface="+mn-lt"/>
                <a:ea typeface="+mn-ea"/>
                <a:cs typeface="+mn-cs"/>
              </a:rPr>
              <a:t>, 51(12): 1037-1049.</a:t>
            </a:r>
          </a:p>
          <a:p>
            <a:pPr marL="0"/>
            <a:r>
              <a:rPr lang="en-US" sz="1200" i="1" kern="1200" dirty="0" smtClean="0">
                <a:solidFill>
                  <a:schemeClr val="tx1"/>
                </a:solidFill>
                <a:latin typeface="+mn-lt"/>
                <a:ea typeface="+mn-ea"/>
                <a:cs typeface="+mn-cs"/>
              </a:rPr>
              <a:t>Clearance: </a:t>
            </a:r>
            <a:r>
              <a:rPr lang="en-US" sz="1200" kern="1200" dirty="0" smtClean="0">
                <a:solidFill>
                  <a:schemeClr val="tx1"/>
                </a:solidFill>
                <a:latin typeface="+mn-lt"/>
                <a:ea typeface="+mn-ea"/>
                <a:cs typeface="+mn-cs"/>
              </a:rPr>
              <a:t>Used with permission of Oxford University Press.</a:t>
            </a:r>
            <a:endParaRPr lang="en-US" dirty="0" smtClean="0"/>
          </a:p>
          <a:p>
            <a:endParaRPr lang="en-US" dirty="0" smtClean="0"/>
          </a:p>
          <a:p>
            <a:r>
              <a:rPr lang="en-US" dirty="0" smtClean="0"/>
              <a:t>Figure</a:t>
            </a:r>
            <a:r>
              <a:rPr lang="en-US" baseline="0" dirty="0" smtClean="0"/>
              <a:t> text: Stable oxygen isotopes in modern and fossil cetaceans. The ratio between </a:t>
            </a:r>
            <a:r>
              <a:rPr lang="en-US" baseline="30000" dirty="0" smtClean="0"/>
              <a:t>18</a:t>
            </a:r>
            <a:r>
              <a:rPr lang="en-US" baseline="0" dirty="0" smtClean="0"/>
              <a:t>O and </a:t>
            </a:r>
            <a:r>
              <a:rPr lang="en-US" baseline="30000" dirty="0" smtClean="0"/>
              <a:t>16</a:t>
            </a:r>
            <a:r>
              <a:rPr lang="en-US" baseline="0" dirty="0" smtClean="0"/>
              <a:t>O is indicated as </a:t>
            </a:r>
            <a:r>
              <a:rPr lang="en-US" dirty="0" smtClean="0"/>
              <a:t>𝛿</a:t>
            </a:r>
            <a:r>
              <a:rPr lang="en-US" baseline="30000" dirty="0" smtClean="0"/>
              <a:t>18</a:t>
            </a:r>
            <a:r>
              <a:rPr lang="en-US" dirty="0" smtClean="0"/>
              <a:t>O</a:t>
            </a:r>
            <a:r>
              <a:rPr lang="en-US" baseline="-25000" dirty="0" smtClean="0"/>
              <a:t>p </a:t>
            </a:r>
            <a:r>
              <a:rPr lang="en-US" baseline="0" dirty="0" smtClean="0"/>
              <a:t>(SMOW), whereby higher values indicate more </a:t>
            </a:r>
            <a:r>
              <a:rPr lang="en-US" baseline="30000" dirty="0" smtClean="0"/>
              <a:t>18</a:t>
            </a:r>
            <a:r>
              <a:rPr lang="en-US" baseline="0" dirty="0" smtClean="0"/>
              <a:t>O. Number of species represented in each group is indicated in parentheses. Note the clear separation of modern cetaceans with known water ingestion behaviors (modern freshwater dolphins and marine cetaceans). This difference is mirrored in the difference between freshwater </a:t>
            </a:r>
            <a:r>
              <a:rPr lang="en-US" baseline="0" dirty="0" err="1" smtClean="0"/>
              <a:t>pakicetids</a:t>
            </a:r>
            <a:r>
              <a:rPr lang="en-US" baseline="0" dirty="0" smtClean="0"/>
              <a:t> and marine </a:t>
            </a:r>
            <a:r>
              <a:rPr lang="en-US" baseline="0" dirty="0" err="1" smtClean="0"/>
              <a:t>protocetids</a:t>
            </a:r>
            <a:r>
              <a:rPr lang="en-US" baseline="0" dirty="0" smtClean="0"/>
              <a:t> and </a:t>
            </a:r>
            <a:r>
              <a:rPr lang="en-US" i="1" baseline="0" dirty="0" err="1" smtClean="0"/>
              <a:t>Remingtonocetus</a:t>
            </a:r>
            <a:r>
              <a:rPr lang="en-US" baseline="0" dirty="0" smtClean="0"/>
              <a:t>. </a:t>
            </a:r>
            <a:r>
              <a:rPr lang="en-US" i="1" baseline="0" dirty="0" err="1" smtClean="0"/>
              <a:t>Ambulocetus</a:t>
            </a:r>
            <a:r>
              <a:rPr lang="en-US" baseline="0" dirty="0" smtClean="0"/>
              <a:t> lived in a transitional habitat, and different individuals fall along a wide range of stable oxygen isotope ratios. Graph modified from Roe et al. 1998. </a:t>
            </a:r>
            <a:endParaRPr lang="en-US" baseline="-25000" dirty="0"/>
          </a:p>
        </p:txBody>
      </p:sp>
      <p:sp>
        <p:nvSpPr>
          <p:cNvPr id="4" name="Slide Number Placeholder 3"/>
          <p:cNvSpPr>
            <a:spLocks noGrp="1"/>
          </p:cNvSpPr>
          <p:nvPr>
            <p:ph type="sldNum" sz="quarter" idx="10"/>
          </p:nvPr>
        </p:nvSpPr>
        <p:spPr/>
        <p:txBody>
          <a:bodyPr/>
          <a:lstStyle/>
          <a:p>
            <a:fld id="{B1D86732-93F0-4038-A6E7-20FC9D326848}" type="slidenum">
              <a:rPr lang="en-US" smtClean="0">
                <a:solidFill>
                  <a:prstClr val="black"/>
                </a:solidFill>
              </a:rPr>
              <a:pPr/>
              <a:t>42</a:t>
            </a:fld>
            <a:endParaRPr lang="en-US">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r>
              <a:rPr lang="en-US" dirty="0" smtClean="0">
                <a:latin typeface="Arial" charset="0"/>
              </a:rPr>
              <a:t>Image credits:</a:t>
            </a:r>
          </a:p>
          <a:p>
            <a:r>
              <a:rPr lang="en-US" sz="1200" kern="1200" baseline="0" dirty="0" smtClean="0">
                <a:solidFill>
                  <a:schemeClr val="tx1"/>
                </a:solidFill>
                <a:latin typeface="+mn-lt"/>
                <a:ea typeface="+mn-ea"/>
                <a:cs typeface="+mn-cs"/>
              </a:rPr>
              <a:t>Top:</a:t>
            </a:r>
          </a:p>
          <a:p>
            <a:pPr marL="0" lvl="1"/>
            <a:r>
              <a:rPr lang="en-US" sz="1200" i="1" kern="1200" dirty="0" smtClean="0">
                <a:solidFill>
                  <a:schemeClr val="tx1"/>
                </a:solidFill>
                <a:latin typeface="+mn-lt"/>
                <a:ea typeface="+mn-ea"/>
                <a:cs typeface="+mn-cs"/>
              </a:rPr>
              <a:t>Description:</a:t>
            </a:r>
            <a:r>
              <a:rPr lang="en-US" sz="1200" kern="1200" dirty="0" smtClean="0">
                <a:solidFill>
                  <a:schemeClr val="tx1"/>
                </a:solidFill>
                <a:latin typeface="+mn-lt"/>
                <a:ea typeface="+mn-ea"/>
                <a:cs typeface="+mn-cs"/>
              </a:rPr>
              <a:t> Size comparison of an average human and a blue whale (</a:t>
            </a:r>
            <a:r>
              <a:rPr lang="en-US" sz="1200" i="1" kern="1200" dirty="0" err="1" smtClean="0">
                <a:solidFill>
                  <a:schemeClr val="tx1"/>
                </a:solidFill>
                <a:latin typeface="+mn-lt"/>
                <a:ea typeface="+mn-ea"/>
                <a:cs typeface="+mn-cs"/>
              </a:rPr>
              <a:t>Baleaenoptera</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musculus</a:t>
            </a:r>
            <a:r>
              <a:rPr lang="en-US" sz="1200" kern="1200" dirty="0" smtClean="0">
                <a:solidFill>
                  <a:schemeClr val="tx1"/>
                </a:solidFill>
                <a:latin typeface="+mn-lt"/>
                <a:ea typeface="+mn-ea"/>
                <a:cs typeface="+mn-cs"/>
              </a:rPr>
              <a:t>). </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Source:</a:t>
            </a:r>
            <a:r>
              <a:rPr lang="en-US" sz="1200" kern="1200" dirty="0" smtClean="0">
                <a:solidFill>
                  <a:schemeClr val="tx1"/>
                </a:solidFill>
                <a:latin typeface="+mn-lt"/>
                <a:ea typeface="+mn-ea"/>
                <a:cs typeface="+mn-cs"/>
              </a:rPr>
              <a:t> Wikimedia Commons, </a:t>
            </a:r>
            <a:r>
              <a:rPr lang="en-US" sz="1200" u="sng" kern="1200" dirty="0" smtClean="0">
                <a:solidFill>
                  <a:schemeClr val="tx1"/>
                </a:solidFill>
                <a:latin typeface="+mn-lt"/>
                <a:ea typeface="+mn-ea"/>
                <a:cs typeface="+mn-cs"/>
                <a:hlinkClick r:id="rId3"/>
              </a:rPr>
              <a:t>http://commons.wikimedia.org/wiki/File:Blue_whale_size.svg</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Modifications:</a:t>
            </a:r>
            <a:r>
              <a:rPr lang="en-US" sz="1200" kern="1200" dirty="0" smtClean="0">
                <a:solidFill>
                  <a:schemeClr val="tx1"/>
                </a:solidFill>
                <a:latin typeface="+mn-lt"/>
                <a:ea typeface="+mn-ea"/>
                <a:cs typeface="+mn-cs"/>
              </a:rPr>
              <a:t> Flipped</a:t>
            </a:r>
            <a:r>
              <a:rPr lang="en-US" sz="1200" kern="1200" baseline="0" dirty="0" smtClean="0">
                <a:solidFill>
                  <a:schemeClr val="tx1"/>
                </a:solidFill>
                <a:latin typeface="+mn-lt"/>
                <a:ea typeface="+mn-ea"/>
                <a:cs typeface="+mn-cs"/>
              </a:rPr>
              <a:t> horizontal</a:t>
            </a:r>
            <a:endParaRPr lang="en-US" sz="1200" i="1"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Author:</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Kurzon</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Clearance:</a:t>
            </a:r>
            <a:r>
              <a:rPr lang="en-US" sz="1200" kern="1200" dirty="0" smtClean="0">
                <a:solidFill>
                  <a:schemeClr val="tx1"/>
                </a:solidFill>
                <a:latin typeface="+mn-lt"/>
                <a:ea typeface="+mn-ea"/>
                <a:cs typeface="+mn-cs"/>
              </a:rPr>
              <a:t> GNU Free Documentation License, Version 1.2 or later</a:t>
            </a:r>
          </a:p>
          <a:p>
            <a:pPr marL="0" lvl="1"/>
            <a:endParaRPr lang="en-US" sz="1200" kern="1200" dirty="0" smtClean="0">
              <a:solidFill>
                <a:schemeClr val="tx1"/>
              </a:solidFill>
              <a:latin typeface="+mn-lt"/>
              <a:ea typeface="+mn-ea"/>
              <a:cs typeface="+mn-cs"/>
            </a:endParaRPr>
          </a:p>
          <a:p>
            <a:pPr marL="0" lvl="1"/>
            <a:r>
              <a:rPr lang="en-US" sz="1200" kern="1200" dirty="0" smtClean="0">
                <a:solidFill>
                  <a:schemeClr val="tx1"/>
                </a:solidFill>
                <a:latin typeface="+mn-lt"/>
                <a:ea typeface="+mn-ea"/>
                <a:cs typeface="+mn-cs"/>
              </a:rPr>
              <a:t>Bottom: </a:t>
            </a:r>
          </a:p>
          <a:p>
            <a:pPr marL="0" lvl="1"/>
            <a:r>
              <a:rPr lang="en-US" sz="1200" i="1" kern="1200" dirty="0" smtClean="0">
                <a:solidFill>
                  <a:schemeClr val="tx1"/>
                </a:solidFill>
                <a:latin typeface="+mn-lt"/>
                <a:ea typeface="+mn-ea"/>
                <a:cs typeface="+mn-cs"/>
              </a:rPr>
              <a:t>Description:</a:t>
            </a:r>
            <a:r>
              <a:rPr lang="en-US" sz="1200" kern="1200" dirty="0" smtClean="0">
                <a:solidFill>
                  <a:schemeClr val="tx1"/>
                </a:solidFill>
                <a:latin typeface="+mn-lt"/>
                <a:ea typeface="+mn-ea"/>
                <a:cs typeface="+mn-cs"/>
              </a:rPr>
              <a:t> Hippopotamus (</a:t>
            </a:r>
            <a:r>
              <a:rPr lang="en-US" dirty="0" err="1" smtClean="0"/>
              <a:t>vectorized</a:t>
            </a:r>
            <a:r>
              <a:rPr lang="en-US" dirty="0" smtClean="0"/>
              <a:t> version of </a:t>
            </a:r>
            <a:r>
              <a:rPr lang="en-US" dirty="0" smtClean="0">
                <a:hlinkClick r:id="rId4" tooltip="File:Hippopotamus (PSF).png"/>
              </a:rPr>
              <a:t>File:Hippopotamus (PSF).</a:t>
            </a:r>
            <a:r>
              <a:rPr lang="en-US" dirty="0" err="1" smtClean="0">
                <a:hlinkClick r:id="rId4" tooltip="File:Hippopotamus (PSF).png"/>
              </a:rPr>
              <a:t>png</a:t>
            </a:r>
            <a:r>
              <a:rPr lang="en-US" dirty="0" smtClean="0"/>
              <a:t>)</a:t>
            </a:r>
            <a:r>
              <a:rPr lang="en-US" sz="1200" kern="1200" dirty="0" smtClean="0">
                <a:solidFill>
                  <a:schemeClr val="tx1"/>
                </a:solidFill>
                <a:latin typeface="+mn-lt"/>
                <a:ea typeface="+mn-ea"/>
                <a:cs typeface="+mn-cs"/>
              </a:rPr>
              <a:t>. </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Source:</a:t>
            </a:r>
            <a:r>
              <a:rPr lang="en-US" sz="1200" kern="1200" dirty="0" smtClean="0">
                <a:solidFill>
                  <a:schemeClr val="tx1"/>
                </a:solidFill>
                <a:latin typeface="+mn-lt"/>
                <a:ea typeface="+mn-ea"/>
                <a:cs typeface="+mn-cs"/>
              </a:rPr>
              <a:t> Wikimedia Commons, </a:t>
            </a:r>
            <a:r>
              <a:rPr lang="en-US" sz="1200" u="sng" kern="1200" dirty="0" smtClean="0">
                <a:solidFill>
                  <a:schemeClr val="tx1"/>
                </a:solidFill>
                <a:latin typeface="+mn-lt"/>
                <a:ea typeface="+mn-ea"/>
                <a:cs typeface="+mn-cs"/>
              </a:rPr>
              <a:t>http://commons.wikimedia.org/wiki/File:Hippopotamus-PSF-Oksmith.svg </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Author:</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Oksmith</a:t>
            </a:r>
            <a:r>
              <a:rPr lang="en-US" sz="1200" kern="1200" baseline="0" dirty="0" smtClean="0">
                <a:solidFill>
                  <a:schemeClr val="tx1"/>
                </a:solidFill>
                <a:latin typeface="+mn-lt"/>
                <a:ea typeface="+mn-ea"/>
                <a:cs typeface="+mn-cs"/>
              </a:rPr>
              <a:t> </a:t>
            </a:r>
            <a:r>
              <a:rPr lang="en-US" sz="1100" dirty="0" smtClean="0"/>
              <a:t>uploaded vector file to </a:t>
            </a:r>
            <a:r>
              <a:rPr lang="en-US" sz="1100" dirty="0" smtClean="0">
                <a:hlinkClick r:id="rId5"/>
              </a:rPr>
              <a:t>http://www.openclipart.org/</a:t>
            </a:r>
            <a:r>
              <a:rPr lang="en-US" sz="1100" dirty="0" smtClean="0"/>
              <a:t> under public domain license (see </a:t>
            </a:r>
            <a:r>
              <a:rPr lang="en-US" sz="1100" dirty="0" smtClean="0">
                <a:hlinkClick r:id="rId6"/>
              </a:rPr>
              <a:t>http://www.openclipart.org/detail/26544</a:t>
            </a:r>
            <a:r>
              <a:rPr lang="en-US" sz="1100" dirty="0" smtClean="0"/>
              <a:t> )</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Clearance:</a:t>
            </a:r>
            <a:r>
              <a:rPr lang="en-US" sz="1200" kern="1200" dirty="0" smtClean="0">
                <a:solidFill>
                  <a:schemeClr val="tx1"/>
                </a:solidFill>
                <a:latin typeface="+mn-lt"/>
                <a:ea typeface="+mn-ea"/>
                <a:cs typeface="+mn-cs"/>
              </a:rPr>
              <a:t> Public</a:t>
            </a:r>
            <a:r>
              <a:rPr lang="en-US" sz="1200" kern="1200" baseline="0" dirty="0" smtClean="0">
                <a:solidFill>
                  <a:schemeClr val="tx1"/>
                </a:solidFill>
                <a:latin typeface="+mn-lt"/>
                <a:ea typeface="+mn-ea"/>
                <a:cs typeface="+mn-cs"/>
              </a:rPr>
              <a:t> domain (released by author </a:t>
            </a:r>
            <a:r>
              <a:rPr lang="en-US" sz="1200" kern="1200" baseline="0" dirty="0" err="1" smtClean="0">
                <a:solidFill>
                  <a:schemeClr val="tx1"/>
                </a:solidFill>
                <a:latin typeface="+mn-lt"/>
                <a:ea typeface="+mn-ea"/>
                <a:cs typeface="+mn-cs"/>
              </a:rPr>
              <a:t>Oksmith</a:t>
            </a:r>
            <a:r>
              <a:rPr lang="en-US" sz="1200" kern="1200" baseline="0" dirty="0" smtClean="0">
                <a:solidFill>
                  <a:schemeClr val="tx1"/>
                </a:solidFill>
                <a:latin typeface="+mn-lt"/>
                <a:ea typeface="+mn-ea"/>
                <a:cs typeface="+mn-cs"/>
              </a:rPr>
              <a:t>)</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B1D86732-93F0-4038-A6E7-20FC9D326848}" type="slidenum">
              <a:rPr lang="en-US" smtClean="0"/>
              <a:pPr/>
              <a:t>43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lvl="1"/>
            <a:r>
              <a:rPr lang="en-US" sz="1200" i="0" kern="1200" dirty="0" smtClean="0">
                <a:solidFill>
                  <a:schemeClr val="tx1"/>
                </a:solidFill>
                <a:latin typeface="+mn-lt"/>
                <a:ea typeface="+mn-ea"/>
                <a:cs typeface="+mn-cs"/>
              </a:rPr>
              <a:t>Image credits:</a:t>
            </a:r>
          </a:p>
          <a:p>
            <a:pPr marL="0" lvl="1"/>
            <a:r>
              <a:rPr lang="en-US" sz="1200" i="0" kern="1200" dirty="0" smtClean="0">
                <a:solidFill>
                  <a:schemeClr val="tx1"/>
                </a:solidFill>
                <a:latin typeface="+mn-lt"/>
                <a:ea typeface="+mn-ea"/>
                <a:cs typeface="+mn-cs"/>
              </a:rPr>
              <a:t>Top:</a:t>
            </a:r>
          </a:p>
          <a:p>
            <a:pPr marL="0" lvl="1"/>
            <a:r>
              <a:rPr lang="en-US" sz="1200" i="1" kern="1200" dirty="0" smtClean="0">
                <a:solidFill>
                  <a:schemeClr val="tx1"/>
                </a:solidFill>
                <a:latin typeface="+mn-lt"/>
                <a:ea typeface="+mn-ea"/>
                <a:cs typeface="+mn-cs"/>
              </a:rPr>
              <a:t>Description:</a:t>
            </a:r>
            <a:r>
              <a:rPr lang="en-US" sz="1200" kern="1200" dirty="0" smtClean="0">
                <a:solidFill>
                  <a:schemeClr val="tx1"/>
                </a:solidFill>
                <a:latin typeface="+mn-lt"/>
                <a:ea typeface="+mn-ea"/>
                <a:cs typeface="+mn-cs"/>
              </a:rPr>
              <a:t> Size comparison of an average human and a blue whale (</a:t>
            </a:r>
            <a:r>
              <a:rPr lang="en-US" sz="1200" i="1" kern="1200" dirty="0" err="1" smtClean="0">
                <a:solidFill>
                  <a:schemeClr val="tx1"/>
                </a:solidFill>
                <a:latin typeface="+mn-lt"/>
                <a:ea typeface="+mn-ea"/>
                <a:cs typeface="+mn-cs"/>
              </a:rPr>
              <a:t>Baleaenoptera</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musculus</a:t>
            </a:r>
            <a:r>
              <a:rPr lang="en-US" sz="1200" kern="1200" dirty="0" smtClean="0">
                <a:solidFill>
                  <a:schemeClr val="tx1"/>
                </a:solidFill>
                <a:latin typeface="+mn-lt"/>
                <a:ea typeface="+mn-ea"/>
                <a:cs typeface="+mn-cs"/>
              </a:rPr>
              <a:t>). </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Source:</a:t>
            </a:r>
            <a:r>
              <a:rPr lang="en-US" sz="1200" kern="1200" dirty="0" smtClean="0">
                <a:solidFill>
                  <a:schemeClr val="tx1"/>
                </a:solidFill>
                <a:latin typeface="+mn-lt"/>
                <a:ea typeface="+mn-ea"/>
                <a:cs typeface="+mn-cs"/>
              </a:rPr>
              <a:t> Wikimedia Commons, </a:t>
            </a:r>
            <a:r>
              <a:rPr lang="en-US" sz="1200" u="sng" kern="1200" dirty="0" smtClean="0">
                <a:solidFill>
                  <a:schemeClr val="tx1"/>
                </a:solidFill>
                <a:latin typeface="+mn-lt"/>
                <a:ea typeface="+mn-ea"/>
                <a:cs typeface="+mn-cs"/>
                <a:hlinkClick r:id="rId3"/>
              </a:rPr>
              <a:t>http://commons.wikimedia.org/wiki/File:Blue_whale_size.svg</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Author:</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Kurzon</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Clearance:</a:t>
            </a:r>
            <a:r>
              <a:rPr lang="en-US" sz="1200" kern="1200" dirty="0" smtClean="0">
                <a:solidFill>
                  <a:schemeClr val="tx1"/>
                </a:solidFill>
                <a:latin typeface="+mn-lt"/>
                <a:ea typeface="+mn-ea"/>
                <a:cs typeface="+mn-cs"/>
              </a:rPr>
              <a:t> GNU Free Documentation License, Version 1.2 or later</a:t>
            </a:r>
            <a:endParaRPr lang="en-US" sz="1100" kern="1200" dirty="0" smtClean="0">
              <a:solidFill>
                <a:schemeClr val="tx1"/>
              </a:solidFill>
              <a:latin typeface="+mn-lt"/>
              <a:ea typeface="+mn-ea"/>
              <a:cs typeface="+mn-cs"/>
            </a:endParaRPr>
          </a:p>
          <a:p>
            <a:pPr marL="0" lvl="1"/>
            <a:endParaRPr lang="en-US" sz="1100" kern="1200" dirty="0" smtClean="0">
              <a:solidFill>
                <a:schemeClr val="tx1"/>
              </a:solidFill>
              <a:latin typeface="+mn-lt"/>
              <a:ea typeface="+mn-ea"/>
              <a:cs typeface="+mn-cs"/>
            </a:endParaRPr>
          </a:p>
          <a:p>
            <a:pPr marL="0" lvl="1"/>
            <a:r>
              <a:rPr lang="en-US" sz="1100" kern="1200" dirty="0" smtClean="0">
                <a:solidFill>
                  <a:schemeClr val="tx1"/>
                </a:solidFill>
                <a:latin typeface="+mn-lt"/>
                <a:ea typeface="+mn-ea"/>
                <a:cs typeface="+mn-cs"/>
              </a:rPr>
              <a:t>Middle:</a:t>
            </a:r>
            <a:r>
              <a:rPr lang="en-US" sz="1100" kern="1200" baseline="0" dirty="0" smtClean="0">
                <a:solidFill>
                  <a:schemeClr val="tx1"/>
                </a:solidFill>
                <a:latin typeface="+mn-lt"/>
                <a:ea typeface="+mn-ea"/>
                <a:cs typeface="+mn-cs"/>
              </a:rPr>
              <a:t> </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Description:</a:t>
            </a:r>
            <a:r>
              <a:rPr lang="en-US" sz="1200" kern="1200" dirty="0" smtClean="0">
                <a:solidFill>
                  <a:schemeClr val="tx1"/>
                </a:solidFill>
                <a:latin typeface="+mn-lt"/>
                <a:ea typeface="+mn-ea"/>
                <a:cs typeface="+mn-cs"/>
              </a:rPr>
              <a:t>  Juvenile Atlantic spotted dolphin (</a:t>
            </a:r>
            <a:r>
              <a:rPr lang="en-US" sz="1200" i="1" kern="1200" dirty="0" err="1" smtClean="0">
                <a:solidFill>
                  <a:schemeClr val="tx1"/>
                </a:solidFill>
                <a:latin typeface="+mn-lt"/>
                <a:ea typeface="+mn-ea"/>
                <a:cs typeface="+mn-cs"/>
              </a:rPr>
              <a:t>Stenella</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frontalis</a:t>
            </a:r>
            <a:r>
              <a:rPr lang="en-US" sz="1200" kern="1200" dirty="0" smtClean="0">
                <a:solidFill>
                  <a:schemeClr val="tx1"/>
                </a:solidFill>
                <a:latin typeface="+mn-lt"/>
                <a:ea typeface="+mn-ea"/>
                <a:cs typeface="+mn-cs"/>
              </a:rPr>
              <a:t>)</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Source:</a:t>
            </a:r>
            <a:r>
              <a:rPr lang="en-US" sz="1200" kern="1200" dirty="0" smtClean="0">
                <a:solidFill>
                  <a:schemeClr val="tx1"/>
                </a:solidFill>
                <a:latin typeface="+mn-lt"/>
                <a:ea typeface="+mn-ea"/>
                <a:cs typeface="+mn-cs"/>
              </a:rPr>
              <a:t> Wikimedia Commons, </a:t>
            </a:r>
            <a:r>
              <a:rPr lang="en-US" sz="1200" u="sng" kern="1200" dirty="0" err="1" smtClean="0">
                <a:solidFill>
                  <a:schemeClr val="tx1"/>
                </a:solidFill>
                <a:latin typeface="+mn-lt"/>
                <a:ea typeface="+mn-ea"/>
                <a:cs typeface="+mn-cs"/>
                <a:hlinkClick r:id="rId4"/>
              </a:rPr>
              <a:t>Dolphind</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Author:</a:t>
            </a:r>
            <a:r>
              <a:rPr lang="en-US" sz="1200" kern="1200" dirty="0" smtClean="0">
                <a:solidFill>
                  <a:schemeClr val="tx1"/>
                </a:solidFill>
                <a:latin typeface="+mn-lt"/>
                <a:ea typeface="+mn-ea"/>
                <a:cs typeface="+mn-cs"/>
              </a:rPr>
              <a:t> </a:t>
            </a:r>
            <a:r>
              <a:rPr lang="en-US" sz="1200" u="sng" kern="1200" dirty="0" smtClean="0">
                <a:solidFill>
                  <a:schemeClr val="tx1"/>
                </a:solidFill>
                <a:latin typeface="+mn-lt"/>
                <a:ea typeface="+mn-ea"/>
                <a:cs typeface="+mn-cs"/>
                <a:hlinkClick r:id="rId5"/>
              </a:rPr>
              <a:t>sheilapic76</a:t>
            </a:r>
            <a:r>
              <a:rPr lang="en-US" sz="1200" kern="1200" dirty="0" smtClean="0">
                <a:solidFill>
                  <a:schemeClr val="tx1"/>
                </a:solidFill>
                <a:latin typeface="+mn-lt"/>
                <a:ea typeface="+mn-ea"/>
                <a:cs typeface="+mn-cs"/>
              </a:rPr>
              <a:t> </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Clearance:</a:t>
            </a:r>
            <a:r>
              <a:rPr lang="en-US" sz="1200" kern="1200" dirty="0" smtClean="0">
                <a:solidFill>
                  <a:schemeClr val="tx1"/>
                </a:solidFill>
                <a:latin typeface="+mn-lt"/>
                <a:ea typeface="+mn-ea"/>
                <a:cs typeface="+mn-cs"/>
              </a:rPr>
              <a:t> Creative Commons Attribution 2.0 Generic license.</a:t>
            </a:r>
            <a:endParaRPr lang="en-US" sz="1100" kern="1200" dirty="0" smtClean="0">
              <a:solidFill>
                <a:schemeClr val="tx1"/>
              </a:solidFill>
              <a:latin typeface="+mn-lt"/>
              <a:ea typeface="+mn-ea"/>
              <a:cs typeface="+mn-cs"/>
            </a:endParaRPr>
          </a:p>
          <a:p>
            <a:pPr marL="0" lvl="0"/>
            <a:endParaRPr lang="en-US" sz="1200" kern="1200" dirty="0" smtClean="0">
              <a:solidFill>
                <a:schemeClr val="tx1"/>
              </a:solidFill>
              <a:latin typeface="+mn-lt"/>
              <a:ea typeface="+mn-ea"/>
              <a:cs typeface="+mn-cs"/>
            </a:endParaRPr>
          </a:p>
          <a:p>
            <a:pPr marL="0" lvl="0"/>
            <a:r>
              <a:rPr lang="en-US" sz="1200" kern="1200" dirty="0" smtClean="0">
                <a:solidFill>
                  <a:schemeClr val="tx1"/>
                </a:solidFill>
                <a:latin typeface="+mn-lt"/>
                <a:ea typeface="+mn-ea"/>
                <a:cs typeface="+mn-cs"/>
              </a:rPr>
              <a:t>Bottom, left</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Description:</a:t>
            </a:r>
            <a:r>
              <a:rPr lang="en-US" sz="1200" kern="1200" dirty="0" smtClean="0">
                <a:solidFill>
                  <a:schemeClr val="tx1"/>
                </a:solidFill>
                <a:latin typeface="+mn-lt"/>
                <a:ea typeface="+mn-ea"/>
                <a:cs typeface="+mn-cs"/>
              </a:rPr>
              <a:t> Fjord &amp; </a:t>
            </a:r>
            <a:r>
              <a:rPr lang="en-US" sz="1200" kern="1200" dirty="0" err="1" smtClean="0">
                <a:solidFill>
                  <a:schemeClr val="tx1"/>
                </a:solidFill>
                <a:latin typeface="+mn-lt"/>
                <a:ea typeface="+mn-ea"/>
                <a:cs typeface="+mn-cs"/>
              </a:rPr>
              <a:t>Bæltcentret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Kerteminde</a:t>
            </a:r>
            <a:r>
              <a:rPr lang="en-US" sz="1200" kern="1200" dirty="0" smtClean="0">
                <a:solidFill>
                  <a:schemeClr val="tx1"/>
                </a:solidFill>
                <a:latin typeface="+mn-lt"/>
                <a:ea typeface="+mn-ea"/>
                <a:cs typeface="+mn-cs"/>
              </a:rPr>
              <a:t> - Denmark. The Harbor Porpoise (</a:t>
            </a:r>
            <a:r>
              <a:rPr lang="en-US" sz="1200" kern="1200" dirty="0" err="1" smtClean="0">
                <a:solidFill>
                  <a:schemeClr val="tx1"/>
                </a:solidFill>
                <a:latin typeface="+mn-lt"/>
                <a:ea typeface="+mn-ea"/>
                <a:cs typeface="+mn-cs"/>
              </a:rPr>
              <a:t>Phocoena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phocoena</a:t>
            </a:r>
            <a:r>
              <a:rPr lang="en-US" sz="1200" kern="1200" dirty="0" smtClean="0">
                <a:solidFill>
                  <a:schemeClr val="tx1"/>
                </a:solidFill>
                <a:latin typeface="+mn-lt"/>
                <a:ea typeface="+mn-ea"/>
                <a:cs typeface="+mn-cs"/>
              </a:rPr>
              <a:t>) is one of six species of porpoise</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Source:</a:t>
            </a:r>
            <a:r>
              <a:rPr lang="en-US" sz="1200" kern="1200" dirty="0" smtClean="0">
                <a:solidFill>
                  <a:schemeClr val="tx1"/>
                </a:solidFill>
                <a:latin typeface="+mn-lt"/>
                <a:ea typeface="+mn-ea"/>
                <a:cs typeface="+mn-cs"/>
              </a:rPr>
              <a:t> Own work</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Author:</a:t>
            </a:r>
            <a:r>
              <a:rPr lang="en-US" sz="1200" kern="1200" dirty="0" smtClean="0">
                <a:solidFill>
                  <a:schemeClr val="tx1"/>
                </a:solidFill>
                <a:latin typeface="+mn-lt"/>
                <a:ea typeface="+mn-ea"/>
                <a:cs typeface="+mn-cs"/>
              </a:rPr>
              <a:t> Erik Christensen </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Clearance:</a:t>
            </a:r>
            <a:r>
              <a:rPr lang="en-US" sz="1200" kern="1200" dirty="0" smtClean="0">
                <a:solidFill>
                  <a:schemeClr val="tx1"/>
                </a:solidFill>
                <a:latin typeface="+mn-lt"/>
                <a:ea typeface="+mn-ea"/>
                <a:cs typeface="+mn-cs"/>
              </a:rPr>
              <a:t> Creative Commons Attribution-Share Alike 3.0 </a:t>
            </a:r>
            <a:r>
              <a:rPr lang="en-US" sz="1200" kern="1200" dirty="0" err="1" smtClean="0">
                <a:solidFill>
                  <a:schemeClr val="tx1"/>
                </a:solidFill>
                <a:latin typeface="+mn-lt"/>
                <a:ea typeface="+mn-ea"/>
                <a:cs typeface="+mn-cs"/>
              </a:rPr>
              <a:t>Unported</a:t>
            </a:r>
            <a:r>
              <a:rPr lang="en-US" sz="1200" kern="1200" dirty="0" smtClean="0">
                <a:solidFill>
                  <a:schemeClr val="tx1"/>
                </a:solidFill>
                <a:latin typeface="+mn-lt"/>
                <a:ea typeface="+mn-ea"/>
                <a:cs typeface="+mn-cs"/>
              </a:rPr>
              <a:t> license.</a:t>
            </a:r>
            <a:endParaRPr lang="en-US" sz="1100" kern="1200" dirty="0" smtClean="0">
              <a:solidFill>
                <a:schemeClr val="tx1"/>
              </a:solidFill>
              <a:latin typeface="+mn-lt"/>
              <a:ea typeface="+mn-ea"/>
              <a:cs typeface="+mn-cs"/>
            </a:endParaRPr>
          </a:p>
          <a:p>
            <a:pPr marL="0" lvl="0"/>
            <a:endParaRPr lang="en-US" sz="1200" kern="1200" dirty="0" smtClean="0">
              <a:solidFill>
                <a:schemeClr val="tx1"/>
              </a:solidFill>
              <a:latin typeface="+mn-lt"/>
              <a:ea typeface="+mn-ea"/>
              <a:cs typeface="+mn-cs"/>
            </a:endParaRPr>
          </a:p>
          <a:p>
            <a:pPr marL="0" lvl="0"/>
            <a:r>
              <a:rPr lang="en-US" sz="1200" kern="1200" dirty="0" smtClean="0">
                <a:solidFill>
                  <a:schemeClr val="tx1"/>
                </a:solidFill>
                <a:latin typeface="+mn-lt"/>
                <a:ea typeface="+mn-ea"/>
                <a:cs typeface="+mn-cs"/>
              </a:rPr>
              <a:t>Bottom, right</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Description:</a:t>
            </a:r>
            <a:r>
              <a:rPr lang="en-US" sz="1200" kern="1200" dirty="0" smtClean="0">
                <a:solidFill>
                  <a:schemeClr val="tx1"/>
                </a:solidFill>
                <a:latin typeface="+mn-lt"/>
                <a:ea typeface="+mn-ea"/>
                <a:cs typeface="+mn-cs"/>
              </a:rPr>
              <a:t>  Size comparison of an average human and a </a:t>
            </a:r>
            <a:r>
              <a:rPr lang="en-US" sz="1200" kern="1200" dirty="0" err="1" smtClean="0">
                <a:solidFill>
                  <a:schemeClr val="tx1"/>
                </a:solidFill>
                <a:latin typeface="+mn-lt"/>
                <a:ea typeface="+mn-ea"/>
                <a:cs typeface="+mn-cs"/>
              </a:rPr>
              <a:t>harbour</a:t>
            </a:r>
            <a:r>
              <a:rPr lang="en-US" sz="1200" kern="1200" dirty="0" smtClean="0">
                <a:solidFill>
                  <a:schemeClr val="tx1"/>
                </a:solidFill>
                <a:latin typeface="+mn-lt"/>
                <a:ea typeface="+mn-ea"/>
                <a:cs typeface="+mn-cs"/>
              </a:rPr>
              <a:t> porpoise (</a:t>
            </a:r>
            <a:r>
              <a:rPr lang="en-US" sz="1200" i="1" kern="1200" dirty="0" err="1" smtClean="0">
                <a:solidFill>
                  <a:schemeClr val="tx1"/>
                </a:solidFill>
                <a:latin typeface="+mn-lt"/>
                <a:ea typeface="+mn-ea"/>
                <a:cs typeface="+mn-cs"/>
              </a:rPr>
              <a:t>Phocoena</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phocoena</a:t>
            </a:r>
            <a:r>
              <a:rPr lang="en-US" sz="1200" kern="1200" dirty="0" smtClean="0">
                <a:solidFill>
                  <a:schemeClr val="tx1"/>
                </a:solidFill>
                <a:latin typeface="+mn-lt"/>
                <a:ea typeface="+mn-ea"/>
                <a:cs typeface="+mn-cs"/>
              </a:rPr>
              <a:t>)</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Source:</a:t>
            </a:r>
            <a:r>
              <a:rPr lang="en-US" sz="1200" kern="1200" dirty="0" smtClean="0">
                <a:solidFill>
                  <a:schemeClr val="tx1"/>
                </a:solidFill>
                <a:latin typeface="+mn-lt"/>
                <a:ea typeface="+mn-ea"/>
                <a:cs typeface="+mn-cs"/>
              </a:rPr>
              <a:t> Own work</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Author:</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Chris_huh</a:t>
            </a:r>
            <a:endParaRPr lang="en-US" sz="1100" kern="1200" dirty="0" smtClean="0">
              <a:solidFill>
                <a:schemeClr val="tx1"/>
              </a:solidFill>
              <a:latin typeface="+mn-lt"/>
              <a:ea typeface="+mn-ea"/>
              <a:cs typeface="+mn-cs"/>
            </a:endParaRPr>
          </a:p>
          <a:p>
            <a:pPr marL="0"/>
            <a:r>
              <a:rPr lang="en-US" sz="1200" i="1" kern="1200" dirty="0" smtClean="0">
                <a:solidFill>
                  <a:schemeClr val="tx1"/>
                </a:solidFill>
                <a:latin typeface="+mn-lt"/>
                <a:ea typeface="+mn-ea"/>
                <a:cs typeface="+mn-cs"/>
              </a:rPr>
              <a:t>Clearance:</a:t>
            </a:r>
            <a:r>
              <a:rPr lang="en-US" sz="1200" kern="1200" dirty="0" smtClean="0">
                <a:solidFill>
                  <a:schemeClr val="tx1"/>
                </a:solidFill>
                <a:latin typeface="+mn-lt"/>
                <a:ea typeface="+mn-ea"/>
                <a:cs typeface="+mn-cs"/>
              </a:rPr>
              <a:t> GNU Free Documentation License, Version 1.2 or later</a:t>
            </a:r>
          </a:p>
          <a:p>
            <a:pPr marL="0"/>
            <a:endParaRPr lang="en-US" dirty="0"/>
          </a:p>
        </p:txBody>
      </p:sp>
      <p:sp>
        <p:nvSpPr>
          <p:cNvPr id="4" name="Slide Number Placeholder 3"/>
          <p:cNvSpPr>
            <a:spLocks noGrp="1"/>
          </p:cNvSpPr>
          <p:nvPr>
            <p:ph type="sldNum" sz="quarter" idx="10"/>
          </p:nvPr>
        </p:nvSpPr>
        <p:spPr/>
        <p:txBody>
          <a:bodyPr/>
          <a:lstStyle/>
          <a:p>
            <a:fld id="{B1D86732-93F0-4038-A6E7-20FC9D326848}"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Image credits:</a:t>
            </a:r>
          </a:p>
          <a:p>
            <a:r>
              <a:rPr lang="en-US" dirty="0" smtClean="0"/>
              <a:t>Top:</a:t>
            </a:r>
          </a:p>
          <a:p>
            <a:r>
              <a:rPr lang="en-US" sz="1200" i="1" kern="1200" dirty="0" smtClean="0">
                <a:solidFill>
                  <a:schemeClr val="tx1"/>
                </a:solidFill>
                <a:latin typeface="+mn-lt"/>
                <a:ea typeface="+mn-ea"/>
                <a:cs typeface="+mn-cs"/>
              </a:rPr>
              <a:t>Description:</a:t>
            </a:r>
            <a:r>
              <a:rPr lang="en-US" sz="1200" kern="1200" dirty="0" smtClean="0">
                <a:solidFill>
                  <a:schemeClr val="tx1"/>
                </a:solidFill>
                <a:latin typeface="+mn-lt"/>
                <a:ea typeface="+mn-ea"/>
                <a:cs typeface="+mn-cs"/>
              </a:rPr>
              <a:t> </a:t>
            </a:r>
            <a:r>
              <a:rPr lang="en-US" dirty="0" smtClean="0"/>
              <a:t>Beluga whale </a:t>
            </a:r>
            <a:r>
              <a:rPr lang="en-US" baseline="0" dirty="0" smtClean="0"/>
              <a:t>nursing calf</a:t>
            </a:r>
          </a:p>
          <a:p>
            <a:r>
              <a:rPr lang="en-US" sz="1200" i="1" kern="1200" dirty="0" smtClean="0">
                <a:solidFill>
                  <a:schemeClr val="tx1"/>
                </a:solidFill>
                <a:latin typeface="+mn-lt"/>
                <a:ea typeface="+mn-ea"/>
                <a:cs typeface="+mn-cs"/>
              </a:rPr>
              <a:t>Source:</a:t>
            </a:r>
            <a:r>
              <a:rPr lang="en-US" sz="1200" kern="1200" dirty="0" smtClean="0">
                <a:solidFill>
                  <a:schemeClr val="tx1"/>
                </a:solidFill>
                <a:latin typeface="+mn-lt"/>
                <a:ea typeface="+mn-ea"/>
                <a:cs typeface="+mn-cs"/>
              </a:rPr>
              <a:t> Wikipedia Commons, </a:t>
            </a:r>
            <a:r>
              <a:rPr lang="en-US" baseline="0" dirty="0" smtClean="0"/>
              <a:t>https://commons.wikimedia.org/wiki/File:Delphinapterus_leucas_16.jpg </a:t>
            </a:r>
          </a:p>
          <a:p>
            <a:r>
              <a:rPr lang="en-US" i="1" baseline="0" dirty="0" smtClean="0"/>
              <a:t>Autho</a:t>
            </a:r>
            <a:r>
              <a:rPr lang="en-US" i="0" baseline="0" dirty="0" smtClean="0"/>
              <a:t>r: </a:t>
            </a:r>
            <a:r>
              <a:rPr lang="en-US" baseline="0" dirty="0" smtClean="0"/>
              <a:t>http://www.flickr.com/photos/iwona_kellie/</a:t>
            </a:r>
          </a:p>
          <a:p>
            <a:r>
              <a:rPr lang="en-US" i="1" baseline="0" dirty="0" smtClean="0"/>
              <a:t>Clearance:</a:t>
            </a:r>
            <a:r>
              <a:rPr lang="en-US" baseline="0" dirty="0" smtClean="0"/>
              <a:t> </a:t>
            </a:r>
            <a:r>
              <a:rPr lang="en-US" dirty="0" smtClean="0"/>
              <a:t>cc-by-2.0</a:t>
            </a:r>
            <a:endParaRPr lang="en-US" baseline="0" dirty="0" smtClean="0"/>
          </a:p>
          <a:p>
            <a:endParaRPr lang="en-US" baseline="0" dirty="0" smtClean="0"/>
          </a:p>
          <a:p>
            <a:r>
              <a:rPr lang="en-US" baseline="0" dirty="0" smtClean="0"/>
              <a:t>Bottom:</a:t>
            </a:r>
          </a:p>
          <a:p>
            <a:pPr marL="0" lvl="1"/>
            <a:r>
              <a:rPr lang="en-US" sz="1200" i="1" kern="1200" dirty="0" smtClean="0">
                <a:solidFill>
                  <a:schemeClr val="tx1"/>
                </a:solidFill>
                <a:latin typeface="+mn-lt"/>
                <a:ea typeface="+mn-ea"/>
                <a:cs typeface="+mn-cs"/>
              </a:rPr>
              <a:t>Description:</a:t>
            </a:r>
            <a:r>
              <a:rPr lang="en-US" sz="1200" kern="1200" dirty="0" smtClean="0">
                <a:solidFill>
                  <a:schemeClr val="tx1"/>
                </a:solidFill>
                <a:latin typeface="+mn-lt"/>
                <a:ea typeface="+mn-ea"/>
                <a:cs typeface="+mn-cs"/>
              </a:rPr>
              <a:t> Dolphin anatomy</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Source:</a:t>
            </a:r>
            <a:r>
              <a:rPr lang="en-US" sz="1200" kern="1200" dirty="0" smtClean="0">
                <a:solidFill>
                  <a:schemeClr val="tx1"/>
                </a:solidFill>
                <a:latin typeface="+mn-lt"/>
                <a:ea typeface="+mn-ea"/>
                <a:cs typeface="+mn-cs"/>
              </a:rPr>
              <a:t> Wikipedia Commons, w:en; </a:t>
            </a:r>
            <a:r>
              <a:rPr lang="en-US" sz="1200" u="sng" kern="1200" dirty="0" smtClean="0">
                <a:solidFill>
                  <a:schemeClr val="tx1"/>
                </a:solidFill>
                <a:latin typeface="+mn-lt"/>
                <a:ea typeface="+mn-ea"/>
                <a:cs typeface="+mn-cs"/>
                <a:hlinkClick r:id="rId3"/>
              </a:rPr>
              <a:t>http://commons.wikimedia.org/wiki/File:Dolphin_anatomy.png</a:t>
            </a:r>
            <a:r>
              <a:rPr lang="en-US" sz="1200" kern="1200" dirty="0" smtClean="0">
                <a:solidFill>
                  <a:schemeClr val="tx1"/>
                </a:solidFill>
                <a:latin typeface="+mn-lt"/>
                <a:ea typeface="+mn-ea"/>
                <a:cs typeface="+mn-cs"/>
              </a:rPr>
              <a:t>  </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Modifications:</a:t>
            </a:r>
            <a:r>
              <a:rPr lang="en-US" sz="1200" kern="1200" dirty="0" smtClean="0">
                <a:solidFill>
                  <a:schemeClr val="tx1"/>
                </a:solidFill>
                <a:latin typeface="+mn-lt"/>
                <a:ea typeface="+mn-ea"/>
                <a:cs typeface="+mn-cs"/>
              </a:rPr>
              <a:t> cropped</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Author:</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WikipedianProlific</a:t>
            </a:r>
            <a:endParaRPr lang="en-US" sz="1100" kern="1200" dirty="0" smtClean="0">
              <a:solidFill>
                <a:schemeClr val="tx1"/>
              </a:solidFill>
              <a:latin typeface="+mn-lt"/>
              <a:ea typeface="+mn-ea"/>
              <a:cs typeface="+mn-cs"/>
            </a:endParaRPr>
          </a:p>
          <a:p>
            <a:pPr marL="0"/>
            <a:r>
              <a:rPr lang="en-US" sz="1200" i="1" kern="1200" dirty="0" smtClean="0">
                <a:solidFill>
                  <a:schemeClr val="tx1"/>
                </a:solidFill>
                <a:latin typeface="+mn-lt"/>
                <a:ea typeface="+mn-ea"/>
                <a:cs typeface="+mn-cs"/>
              </a:rPr>
              <a:t>Clearance:</a:t>
            </a:r>
            <a:r>
              <a:rPr lang="en-US" sz="1200" kern="1200" dirty="0" smtClean="0">
                <a:solidFill>
                  <a:schemeClr val="tx1"/>
                </a:solidFill>
                <a:latin typeface="+mn-lt"/>
                <a:ea typeface="+mn-ea"/>
                <a:cs typeface="+mn-cs"/>
              </a:rPr>
              <a:t> GNU Free Documentation License version 1.2 or later </a:t>
            </a:r>
            <a:endParaRPr lang="en-US" dirty="0"/>
          </a:p>
        </p:txBody>
      </p:sp>
      <p:sp>
        <p:nvSpPr>
          <p:cNvPr id="4" name="Slide Number Placeholder 3"/>
          <p:cNvSpPr>
            <a:spLocks noGrp="1"/>
          </p:cNvSpPr>
          <p:nvPr>
            <p:ph type="sldNum" sz="quarter" idx="10"/>
          </p:nvPr>
        </p:nvSpPr>
        <p:spPr/>
        <p:txBody>
          <a:bodyPr/>
          <a:lstStyle/>
          <a:p>
            <a:fld id="{B1D86732-93F0-4038-A6E7-20FC9D326848}"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p:spPr>
        <p:txBody>
          <a:bodyPr/>
          <a:lstStyle/>
          <a:p>
            <a:pPr marL="0" lvl="1"/>
            <a:r>
              <a:rPr lang="en-US" sz="1200" i="0" kern="1200" dirty="0" smtClean="0">
                <a:solidFill>
                  <a:schemeClr val="tx1"/>
                </a:solidFill>
                <a:latin typeface="+mn-lt"/>
                <a:ea typeface="+mn-ea"/>
                <a:cs typeface="+mn-cs"/>
              </a:rPr>
              <a:t>Image credits:</a:t>
            </a:r>
          </a:p>
          <a:p>
            <a:pPr marL="0" lvl="1"/>
            <a:r>
              <a:rPr lang="en-US" sz="1200" i="0" kern="1200" dirty="0" smtClean="0">
                <a:solidFill>
                  <a:schemeClr val="tx1"/>
                </a:solidFill>
                <a:latin typeface="+mn-lt"/>
                <a:ea typeface="+mn-ea"/>
                <a:cs typeface="+mn-cs"/>
              </a:rPr>
              <a:t>Left:</a:t>
            </a:r>
          </a:p>
          <a:p>
            <a:pPr marL="0" lvl="1"/>
            <a:r>
              <a:rPr lang="en-US" sz="1200" i="1" kern="1200" dirty="0" smtClean="0">
                <a:solidFill>
                  <a:schemeClr val="tx1"/>
                </a:solidFill>
                <a:latin typeface="+mn-lt"/>
                <a:ea typeface="+mn-ea"/>
                <a:cs typeface="+mn-cs"/>
              </a:rPr>
              <a:t>Description:</a:t>
            </a:r>
            <a:r>
              <a:rPr lang="en-US" sz="1200" kern="1200" dirty="0" smtClean="0">
                <a:solidFill>
                  <a:schemeClr val="tx1"/>
                </a:solidFill>
                <a:latin typeface="+mn-lt"/>
                <a:ea typeface="+mn-ea"/>
                <a:cs typeface="+mn-cs"/>
              </a:rPr>
              <a:t> Hippopotamus amphibious – Homosassa Springs Wildlife State Park, Florida – 2010-01-13. </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Source:</a:t>
            </a:r>
            <a:r>
              <a:rPr lang="en-US" sz="1200" kern="1200" dirty="0" smtClean="0">
                <a:solidFill>
                  <a:schemeClr val="tx1"/>
                </a:solidFill>
                <a:latin typeface="+mn-lt"/>
                <a:ea typeface="+mn-ea"/>
                <a:cs typeface="+mn-cs"/>
              </a:rPr>
              <a:t> Wikimedia Commons; Own work; </a:t>
            </a:r>
            <a:r>
              <a:rPr lang="en-US" sz="1200" u="sng" kern="1200" dirty="0" smtClean="0">
                <a:solidFill>
                  <a:schemeClr val="tx1"/>
                </a:solidFill>
                <a:latin typeface="+mn-lt"/>
                <a:ea typeface="+mn-ea"/>
                <a:cs typeface="+mn-cs"/>
                <a:hlinkClick r:id="rId3"/>
              </a:rPr>
              <a:t>http://commons.wikimedia.org/wiki/File:Hippopotamus_amphibius_-_Homosassa_Springs_Wildlife_State_Park,_Florida_-_2010-01-13.jpg</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Author:</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Micha</a:t>
            </a:r>
            <a:r>
              <a:rPr lang="en-US" sz="1200" kern="1200" dirty="0" smtClean="0">
                <a:solidFill>
                  <a:schemeClr val="tx1"/>
                </a:solidFill>
                <a:latin typeface="+mn-lt"/>
                <a:ea typeface="+mn-ea"/>
                <a:cs typeface="+mn-cs"/>
              </a:rPr>
              <a:t> L. </a:t>
            </a:r>
            <a:r>
              <a:rPr lang="en-US" sz="1200" kern="1200" dirty="0" err="1" smtClean="0">
                <a:solidFill>
                  <a:schemeClr val="tx1"/>
                </a:solidFill>
                <a:latin typeface="+mn-lt"/>
                <a:ea typeface="+mn-ea"/>
                <a:cs typeface="+mn-cs"/>
              </a:rPr>
              <a:t>Rieser</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Clearance:</a:t>
            </a:r>
            <a:r>
              <a:rPr lang="en-US" sz="1200" kern="1200" dirty="0" smtClean="0">
                <a:solidFill>
                  <a:schemeClr val="tx1"/>
                </a:solidFill>
                <a:latin typeface="+mn-lt"/>
                <a:ea typeface="+mn-ea"/>
                <a:cs typeface="+mn-cs"/>
              </a:rPr>
              <a:t> GNU Free Documentation License version 1.2 or later</a:t>
            </a:r>
            <a:endParaRPr lang="en-US" sz="1100" kern="1200" dirty="0" smtClean="0">
              <a:solidFill>
                <a:schemeClr val="tx1"/>
              </a:solidFill>
              <a:latin typeface="+mn-lt"/>
              <a:ea typeface="+mn-ea"/>
              <a:cs typeface="+mn-cs"/>
            </a:endParaRPr>
          </a:p>
          <a:p>
            <a:pPr marL="0" lvl="0"/>
            <a:endParaRPr lang="en-US" sz="1200" kern="1200" dirty="0" smtClean="0">
              <a:solidFill>
                <a:schemeClr val="tx1"/>
              </a:solidFill>
              <a:latin typeface="+mn-lt"/>
              <a:ea typeface="+mn-ea"/>
              <a:cs typeface="+mn-cs"/>
            </a:endParaRPr>
          </a:p>
          <a:p>
            <a:pPr marL="0" lvl="0"/>
            <a:r>
              <a:rPr lang="en-US" sz="1200" kern="1200" dirty="0" smtClean="0">
                <a:solidFill>
                  <a:schemeClr val="tx1"/>
                </a:solidFill>
                <a:latin typeface="+mn-lt"/>
                <a:ea typeface="+mn-ea"/>
                <a:cs typeface="+mn-cs"/>
              </a:rPr>
              <a:t>Right</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Description:</a:t>
            </a:r>
            <a:r>
              <a:rPr lang="en-US" sz="1200" kern="1200" dirty="0" smtClean="0">
                <a:solidFill>
                  <a:schemeClr val="tx1"/>
                </a:solidFill>
                <a:latin typeface="+mn-lt"/>
                <a:ea typeface="+mn-ea"/>
                <a:cs typeface="+mn-cs"/>
              </a:rPr>
              <a:t> Two Hippopotamus at San Diego Zoo, California, USA. </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Source:</a:t>
            </a:r>
            <a:r>
              <a:rPr lang="en-US" sz="1200" kern="1200" dirty="0" smtClean="0">
                <a:solidFill>
                  <a:schemeClr val="tx1"/>
                </a:solidFill>
                <a:latin typeface="+mn-lt"/>
                <a:ea typeface="+mn-ea"/>
                <a:cs typeface="+mn-cs"/>
              </a:rPr>
              <a:t> Wikimedia Commons; Hippos; Uploaded by </a:t>
            </a:r>
            <a:r>
              <a:rPr lang="en-US" sz="1200" kern="1200" dirty="0" err="1" smtClean="0">
                <a:solidFill>
                  <a:schemeClr val="tx1"/>
                </a:solidFill>
                <a:latin typeface="+mn-lt"/>
                <a:ea typeface="+mn-ea"/>
                <a:cs typeface="+mn-cs"/>
              </a:rPr>
              <a:t>Snowmanradio</a:t>
            </a:r>
            <a:r>
              <a:rPr lang="en-US" sz="1200" kern="1200" dirty="0" smtClean="0">
                <a:solidFill>
                  <a:schemeClr val="tx1"/>
                </a:solidFill>
                <a:latin typeface="+mn-lt"/>
                <a:ea typeface="+mn-ea"/>
                <a:cs typeface="+mn-cs"/>
              </a:rPr>
              <a:t>; </a:t>
            </a:r>
            <a:r>
              <a:rPr lang="en-US" sz="1200" u="sng" kern="1200" dirty="0" smtClean="0">
                <a:solidFill>
                  <a:schemeClr val="tx1"/>
                </a:solidFill>
                <a:latin typeface="+mn-lt"/>
                <a:ea typeface="+mn-ea"/>
                <a:cs typeface="+mn-cs"/>
                <a:hlinkClick r:id="rId4"/>
              </a:rPr>
              <a:t>http://commons.wikimedia.org/wiki/File:Hippopotamus_amphibius_-San_Diego_Zoo,_California,_USA_-under_water-8a.jpg</a:t>
            </a:r>
            <a:r>
              <a:rPr lang="en-US" sz="1200" kern="1200" dirty="0" smtClean="0">
                <a:solidFill>
                  <a:schemeClr val="tx1"/>
                </a:solidFill>
                <a:latin typeface="+mn-lt"/>
                <a:ea typeface="+mn-ea"/>
                <a:cs typeface="+mn-cs"/>
              </a:rPr>
              <a:t> </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Author:</a:t>
            </a:r>
            <a:r>
              <a:rPr lang="en-US" sz="1200" kern="1200" dirty="0" smtClean="0">
                <a:solidFill>
                  <a:schemeClr val="tx1"/>
                </a:solidFill>
                <a:latin typeface="+mn-lt"/>
                <a:ea typeface="+mn-ea"/>
                <a:cs typeface="+mn-cs"/>
              </a:rPr>
              <a:t> Brian </a:t>
            </a:r>
            <a:r>
              <a:rPr lang="en-US" sz="1200" kern="1200" dirty="0" err="1" smtClean="0">
                <a:solidFill>
                  <a:schemeClr val="tx1"/>
                </a:solidFill>
                <a:latin typeface="+mn-lt"/>
                <a:ea typeface="+mn-ea"/>
                <a:cs typeface="+mn-cs"/>
              </a:rPr>
              <a:t>Snelson</a:t>
            </a:r>
            <a:r>
              <a:rPr lang="en-US" sz="1200" kern="1200" dirty="0" smtClean="0">
                <a:solidFill>
                  <a:schemeClr val="tx1"/>
                </a:solidFill>
                <a:latin typeface="+mn-lt"/>
                <a:ea typeface="+mn-ea"/>
                <a:cs typeface="+mn-cs"/>
              </a:rPr>
              <a:t> from Hockley, Essex, England</a:t>
            </a:r>
            <a:endParaRPr lang="en-US" sz="1100" kern="1200" dirty="0" smtClean="0">
              <a:solidFill>
                <a:schemeClr val="tx1"/>
              </a:solidFill>
              <a:latin typeface="+mn-lt"/>
              <a:ea typeface="+mn-ea"/>
              <a:cs typeface="+mn-cs"/>
            </a:endParaRPr>
          </a:p>
          <a:p>
            <a:pPr marL="0"/>
            <a:r>
              <a:rPr lang="en-US" sz="1200" i="1" kern="1200" dirty="0" smtClean="0">
                <a:solidFill>
                  <a:schemeClr val="tx1"/>
                </a:solidFill>
                <a:latin typeface="+mn-lt"/>
                <a:ea typeface="+mn-ea"/>
                <a:cs typeface="+mn-cs"/>
              </a:rPr>
              <a:t>Clearance:</a:t>
            </a:r>
            <a:r>
              <a:rPr lang="en-US" sz="1200" kern="1200" dirty="0" smtClean="0">
                <a:solidFill>
                  <a:schemeClr val="tx1"/>
                </a:solidFill>
                <a:latin typeface="+mn-lt"/>
                <a:ea typeface="+mn-ea"/>
                <a:cs typeface="+mn-cs"/>
              </a:rPr>
              <a:t> Creative Commons Attribution 2.0 Generic license</a:t>
            </a:r>
            <a:endParaRPr lang="en-US" sz="1200" kern="1200" baseline="0" dirty="0" smtClean="0">
              <a:solidFill>
                <a:schemeClr val="tx1"/>
              </a:solidFill>
              <a:latin typeface="+mn-lt"/>
              <a:ea typeface="+mn-ea"/>
              <a:cs typeface="+mn-cs"/>
            </a:endParaRPr>
          </a:p>
        </p:txBody>
      </p:sp>
      <p:sp>
        <p:nvSpPr>
          <p:cNvPr id="132100" name="Slide Number Placeholder 3"/>
          <p:cNvSpPr>
            <a:spLocks noGrp="1"/>
          </p:cNvSpPr>
          <p:nvPr>
            <p:ph type="sldNum" sz="quarter" idx="5"/>
          </p:nvPr>
        </p:nvSpPr>
        <p:spPr>
          <a:noFill/>
        </p:spPr>
        <p:txBody>
          <a:bodyPr/>
          <a:lstStyle/>
          <a:p>
            <a:fld id="{7FD14894-F70B-4696-B19C-C5C6C1482E98}" type="slidenum">
              <a:rPr lang="en-US" smtClean="0"/>
              <a:pPr/>
              <a:t>9</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p:spPr>
        <p:txBody>
          <a:bodyPr>
            <a:normAutofit lnSpcReduction="10000"/>
          </a:bodyPr>
          <a:lstStyle/>
          <a:p>
            <a:r>
              <a:rPr lang="en-US" dirty="0" smtClean="0"/>
              <a:t>Image credits:</a:t>
            </a:r>
          </a:p>
          <a:p>
            <a:pPr marL="0"/>
            <a:r>
              <a:rPr lang="en-US" dirty="0" smtClean="0"/>
              <a:t>Top</a:t>
            </a:r>
          </a:p>
          <a:p>
            <a:pPr marL="0" lvl="1"/>
            <a:r>
              <a:rPr lang="en-US" sz="1200" i="1" kern="1200" dirty="0" smtClean="0">
                <a:solidFill>
                  <a:schemeClr val="tx1"/>
                </a:solidFill>
                <a:latin typeface="+mn-lt"/>
                <a:ea typeface="+mn-ea"/>
                <a:cs typeface="+mn-cs"/>
              </a:rPr>
              <a:t>Description:</a:t>
            </a:r>
            <a:r>
              <a:rPr lang="en-US" sz="1200"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Pakicetus</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inachus</a:t>
            </a:r>
            <a:r>
              <a:rPr lang="en-US" sz="1200" kern="1200" dirty="0" smtClean="0">
                <a:solidFill>
                  <a:schemeClr val="tx1"/>
                </a:solidFill>
                <a:latin typeface="+mn-lt"/>
                <a:ea typeface="+mn-ea"/>
                <a:cs typeface="+mn-cs"/>
              </a:rPr>
              <a:t>, a whale ancestor from the Early Eocene of Pakistan, after </a:t>
            </a:r>
            <a:r>
              <a:rPr lang="en-US" sz="1200" kern="1200" dirty="0" err="1" smtClean="0">
                <a:solidFill>
                  <a:schemeClr val="tx1"/>
                </a:solidFill>
                <a:latin typeface="+mn-lt"/>
                <a:ea typeface="+mn-ea"/>
                <a:cs typeface="+mn-cs"/>
              </a:rPr>
              <a:t>Nummelai</a:t>
            </a:r>
            <a:r>
              <a:rPr lang="en-US" sz="1200" kern="1200" dirty="0" smtClean="0">
                <a:solidFill>
                  <a:schemeClr val="tx1"/>
                </a:solidFill>
                <a:latin typeface="+mn-lt"/>
                <a:ea typeface="+mn-ea"/>
                <a:cs typeface="+mn-cs"/>
              </a:rPr>
              <a:t> et al., (2006), pencil drawing, digital coloring </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Source:</a:t>
            </a:r>
            <a:r>
              <a:rPr lang="en-US" sz="1200" kern="1200" dirty="0" smtClean="0">
                <a:solidFill>
                  <a:schemeClr val="tx1"/>
                </a:solidFill>
                <a:latin typeface="+mn-lt"/>
                <a:ea typeface="+mn-ea"/>
                <a:cs typeface="+mn-cs"/>
              </a:rPr>
              <a:t> Wikimedia Commons; Own work; </a:t>
            </a:r>
            <a:r>
              <a:rPr lang="en-US" sz="1200" u="sng" kern="1200" dirty="0" smtClean="0">
                <a:solidFill>
                  <a:schemeClr val="tx1"/>
                </a:solidFill>
                <a:latin typeface="+mn-lt"/>
                <a:ea typeface="+mn-ea"/>
                <a:cs typeface="+mn-cs"/>
                <a:hlinkClick r:id="rId3"/>
              </a:rPr>
              <a:t>http://commons.wikimedia.org/wiki/File:Pakicetus_BW.jpg</a:t>
            </a:r>
            <a:r>
              <a:rPr lang="en-US" sz="1200" kern="1200" dirty="0" smtClean="0">
                <a:solidFill>
                  <a:schemeClr val="tx1"/>
                </a:solidFill>
                <a:latin typeface="+mn-lt"/>
                <a:ea typeface="+mn-ea"/>
                <a:cs typeface="+mn-cs"/>
              </a:rPr>
              <a:t> </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Modifications:</a:t>
            </a:r>
            <a:r>
              <a:rPr lang="en-US" sz="1200" kern="1200" dirty="0" smtClean="0">
                <a:solidFill>
                  <a:schemeClr val="tx1"/>
                </a:solidFill>
                <a:latin typeface="+mn-lt"/>
                <a:ea typeface="+mn-ea"/>
                <a:cs typeface="+mn-cs"/>
              </a:rPr>
              <a:t> flipped horizontally</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Author:</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Nobu</a:t>
            </a:r>
            <a:r>
              <a:rPr lang="en-US" sz="1200" kern="1200" dirty="0" smtClean="0">
                <a:solidFill>
                  <a:schemeClr val="tx1"/>
                </a:solidFill>
                <a:latin typeface="+mn-lt"/>
                <a:ea typeface="+mn-ea"/>
                <a:cs typeface="+mn-cs"/>
              </a:rPr>
              <a:t> Tamura (http://spinops.blogspot.com)</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Clearance:</a:t>
            </a:r>
            <a:r>
              <a:rPr lang="en-US" sz="1200" kern="1200" dirty="0" smtClean="0">
                <a:solidFill>
                  <a:schemeClr val="tx1"/>
                </a:solidFill>
                <a:latin typeface="+mn-lt"/>
                <a:ea typeface="+mn-ea"/>
                <a:cs typeface="+mn-cs"/>
              </a:rPr>
              <a:t> GNU Free Documentation License version 1.2 or later</a:t>
            </a:r>
            <a:endParaRPr lang="en-US" sz="1100" kern="1200" dirty="0" smtClean="0">
              <a:solidFill>
                <a:schemeClr val="tx1"/>
              </a:solidFill>
              <a:latin typeface="+mn-lt"/>
              <a:ea typeface="+mn-ea"/>
              <a:cs typeface="+mn-cs"/>
            </a:endParaRPr>
          </a:p>
          <a:p>
            <a:endParaRPr lang="en-US" dirty="0" smtClean="0"/>
          </a:p>
          <a:p>
            <a:r>
              <a:rPr lang="en-US" dirty="0" smtClean="0"/>
              <a:t>Bottom left:</a:t>
            </a:r>
          </a:p>
          <a:p>
            <a:pPr marL="0" lvl="1"/>
            <a:r>
              <a:rPr lang="en-US" sz="1200" i="1" kern="1200" dirty="0" smtClean="0">
                <a:solidFill>
                  <a:schemeClr val="tx1"/>
                </a:solidFill>
                <a:latin typeface="+mn-lt"/>
                <a:ea typeface="+mn-ea"/>
                <a:cs typeface="+mn-cs"/>
              </a:rPr>
              <a:t>Description:</a:t>
            </a:r>
            <a:r>
              <a:rPr lang="en-US" sz="1200" kern="1200" dirty="0" smtClean="0">
                <a:solidFill>
                  <a:schemeClr val="tx1"/>
                </a:solidFill>
                <a:latin typeface="+mn-lt"/>
                <a:ea typeface="+mn-ea"/>
                <a:cs typeface="+mn-cs"/>
              </a:rPr>
              <a:t>  Skeletons of the </a:t>
            </a:r>
            <a:r>
              <a:rPr lang="en-US" sz="1200" kern="1200" dirty="0" err="1" smtClean="0">
                <a:solidFill>
                  <a:schemeClr val="tx1"/>
                </a:solidFill>
                <a:latin typeface="+mn-lt"/>
                <a:ea typeface="+mn-ea"/>
                <a:cs typeface="+mn-cs"/>
              </a:rPr>
              <a:t>pakicetid</a:t>
            </a:r>
            <a:r>
              <a:rPr lang="en-US" sz="1200" kern="1200" dirty="0" smtClean="0">
                <a:solidFill>
                  <a:schemeClr val="tx1"/>
                </a:solidFill>
                <a:latin typeface="+mn-lt"/>
                <a:ea typeface="+mn-ea"/>
                <a:cs typeface="+mn-cs"/>
              </a:rPr>
              <a:t> cetaceans </a:t>
            </a:r>
            <a:r>
              <a:rPr lang="en-US" sz="1200" i="1" kern="1200" dirty="0" err="1" smtClean="0">
                <a:solidFill>
                  <a:schemeClr val="tx1"/>
                </a:solidFill>
                <a:latin typeface="+mn-lt"/>
                <a:ea typeface="+mn-ea"/>
                <a:cs typeface="+mn-cs"/>
              </a:rPr>
              <a:t>Pakicetus</a:t>
            </a:r>
            <a:r>
              <a:rPr lang="en-US" sz="1200" kern="1200" dirty="0" smtClean="0">
                <a:solidFill>
                  <a:schemeClr val="tx1"/>
                </a:solidFill>
                <a:latin typeface="+mn-lt"/>
                <a:ea typeface="+mn-ea"/>
                <a:cs typeface="+mn-cs"/>
              </a:rPr>
              <a:t> (a) and </a:t>
            </a:r>
            <a:r>
              <a:rPr lang="en-US" sz="1200" i="1" kern="1200" dirty="0" err="1" smtClean="0">
                <a:solidFill>
                  <a:schemeClr val="tx1"/>
                </a:solidFill>
                <a:latin typeface="+mn-lt"/>
                <a:ea typeface="+mn-ea"/>
                <a:cs typeface="+mn-cs"/>
              </a:rPr>
              <a:t>Ichthyolestes</a:t>
            </a:r>
            <a:r>
              <a:rPr lang="en-US" sz="1200" kern="1200" dirty="0" smtClean="0">
                <a:solidFill>
                  <a:schemeClr val="tx1"/>
                </a:solidFill>
                <a:latin typeface="+mn-lt"/>
                <a:ea typeface="+mn-ea"/>
                <a:cs typeface="+mn-cs"/>
              </a:rPr>
              <a:t> (b). </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Source:</a:t>
            </a:r>
            <a:r>
              <a:rPr lang="en-US" sz="1200" kern="1200" dirty="0" smtClean="0">
                <a:solidFill>
                  <a:schemeClr val="tx1"/>
                </a:solidFill>
                <a:latin typeface="+mn-lt"/>
                <a:ea typeface="+mn-ea"/>
                <a:cs typeface="+mn-cs"/>
              </a:rPr>
              <a:t> Figure 2 in </a:t>
            </a:r>
            <a:r>
              <a:rPr lang="en-US" sz="1200" kern="1200" dirty="0" err="1" smtClean="0">
                <a:solidFill>
                  <a:schemeClr val="tx1"/>
                </a:solidFill>
                <a:latin typeface="+mn-lt"/>
                <a:ea typeface="+mn-ea"/>
                <a:cs typeface="+mn-cs"/>
              </a:rPr>
              <a:t>Thewissen</a:t>
            </a:r>
            <a:r>
              <a:rPr lang="en-US" sz="1200" kern="1200" dirty="0" smtClean="0">
                <a:solidFill>
                  <a:schemeClr val="tx1"/>
                </a:solidFill>
                <a:latin typeface="+mn-lt"/>
                <a:ea typeface="+mn-ea"/>
                <a:cs typeface="+mn-cs"/>
              </a:rPr>
              <a:t> et al. 2001</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Author:</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Thewissen</a:t>
            </a:r>
            <a:r>
              <a:rPr lang="en-US" sz="1200" kern="1200" dirty="0" smtClean="0">
                <a:solidFill>
                  <a:schemeClr val="tx1"/>
                </a:solidFill>
                <a:latin typeface="+mn-lt"/>
                <a:ea typeface="+mn-ea"/>
                <a:cs typeface="+mn-cs"/>
              </a:rPr>
              <a:t> et al. 2001</a:t>
            </a:r>
            <a:endParaRPr lang="en-US" sz="11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Clearance:</a:t>
            </a:r>
            <a:r>
              <a:rPr lang="en-US" sz="1200" kern="120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Reprinted by permission from Macmillan Publishers Ltd: </a:t>
            </a:r>
            <a:r>
              <a:rPr lang="en-US" sz="1200" b="0" i="1" u="none" strike="noStrike" kern="1200" baseline="0" dirty="0" smtClean="0">
                <a:solidFill>
                  <a:schemeClr val="tx1"/>
                </a:solidFill>
                <a:latin typeface="+mn-lt"/>
                <a:ea typeface="+mn-ea"/>
                <a:cs typeface="+mn-cs"/>
              </a:rPr>
              <a:t>Nature</a:t>
            </a:r>
            <a:r>
              <a:rPr lang="en-US" sz="1200" b="0" i="0" u="none" strike="noStrike" kern="1200" baseline="0" dirty="0" smtClean="0">
                <a:solidFill>
                  <a:schemeClr val="tx1"/>
                </a:solidFill>
                <a:latin typeface="+mn-lt"/>
                <a:ea typeface="+mn-ea"/>
                <a:cs typeface="+mn-cs"/>
              </a:rPr>
              <a:t> (</a:t>
            </a:r>
            <a:r>
              <a:rPr lang="en-US" sz="1200" kern="1200" dirty="0" err="1" smtClean="0">
                <a:solidFill>
                  <a:schemeClr val="tx1"/>
                </a:solidFill>
                <a:effectLst/>
                <a:latin typeface="+mn-lt"/>
                <a:ea typeface="+mn-ea"/>
                <a:cs typeface="+mn-cs"/>
              </a:rPr>
              <a:t>Thewissen</a:t>
            </a:r>
            <a:r>
              <a:rPr lang="en-US" sz="1200" kern="1200" dirty="0" smtClean="0">
                <a:solidFill>
                  <a:schemeClr val="tx1"/>
                </a:solidFill>
                <a:effectLst/>
                <a:latin typeface="+mn-lt"/>
                <a:ea typeface="+mn-ea"/>
                <a:cs typeface="+mn-cs"/>
              </a:rPr>
              <a:t>, J. G. M., E. M. Williams, L.J. Roe., and S. T. Hussain. 2001. Skeletons of terrestrial cetaceans and the relationship of whales to artiodactyls. </a:t>
            </a:r>
            <a:r>
              <a:rPr lang="en-US" sz="1200" i="1" kern="1200" dirty="0" smtClean="0">
                <a:solidFill>
                  <a:schemeClr val="tx1"/>
                </a:solidFill>
                <a:effectLst/>
                <a:latin typeface="+mn-lt"/>
                <a:ea typeface="+mn-ea"/>
                <a:cs typeface="+mn-cs"/>
              </a:rPr>
              <a:t>Nature</a:t>
            </a:r>
            <a:r>
              <a:rPr lang="en-US" sz="1200" kern="1200" dirty="0" smtClean="0">
                <a:solidFill>
                  <a:schemeClr val="tx1"/>
                </a:solidFill>
                <a:effectLst/>
                <a:latin typeface="+mn-lt"/>
                <a:ea typeface="+mn-ea"/>
                <a:cs typeface="+mn-cs"/>
              </a:rPr>
              <a:t>, 413: 277-281)</a:t>
            </a:r>
            <a:r>
              <a:rPr lang="en-US" sz="1200" b="0" i="0" u="none" strike="noStrike" kern="1200" baseline="0" dirty="0" smtClean="0">
                <a:solidFill>
                  <a:schemeClr val="tx1"/>
                </a:solidFill>
                <a:latin typeface="+mn-lt"/>
                <a:ea typeface="+mn-ea"/>
                <a:cs typeface="+mn-cs"/>
              </a:rPr>
              <a:t>, copyright 2001.</a:t>
            </a:r>
            <a:endParaRPr lang="en-US" sz="1800" kern="1200" dirty="0" smtClean="0">
              <a:solidFill>
                <a:schemeClr val="tx1"/>
              </a:solidFill>
              <a:latin typeface="+mn-lt"/>
              <a:ea typeface="+mn-ea"/>
              <a:cs typeface="+mn-cs"/>
            </a:endParaRPr>
          </a:p>
        </p:txBody>
      </p:sp>
      <p:sp>
        <p:nvSpPr>
          <p:cNvPr id="132100" name="Slide Number Placeholder 3"/>
          <p:cNvSpPr>
            <a:spLocks noGrp="1"/>
          </p:cNvSpPr>
          <p:nvPr>
            <p:ph type="sldNum" sz="quarter" idx="5"/>
          </p:nvPr>
        </p:nvSpPr>
        <p:spPr>
          <a:noFill/>
        </p:spPr>
        <p:txBody>
          <a:bodyPr/>
          <a:lstStyle/>
          <a:p>
            <a:fld id="{7FD14894-F70B-4696-B19C-C5C6C1482E98}" type="slidenum">
              <a:rPr lang="en-US" smtClean="0"/>
              <a:pPr/>
              <a:t>10</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p:spPr>
        <p:txBody>
          <a:bodyPr/>
          <a:lstStyle/>
          <a:p>
            <a:r>
              <a:rPr lang="en-US" sz="1200" kern="1200" baseline="0" dirty="0" smtClean="0">
                <a:solidFill>
                  <a:schemeClr val="tx1"/>
                </a:solidFill>
                <a:latin typeface="+mn-lt"/>
                <a:ea typeface="+mn-ea"/>
                <a:cs typeface="+mn-cs"/>
              </a:rPr>
              <a:t>Image credits:</a:t>
            </a:r>
          </a:p>
          <a:p>
            <a:r>
              <a:rPr lang="en-US" sz="1200" kern="1200" baseline="0" dirty="0" smtClean="0">
                <a:solidFill>
                  <a:schemeClr val="tx1"/>
                </a:solidFill>
                <a:latin typeface="+mn-lt"/>
                <a:ea typeface="+mn-ea"/>
                <a:cs typeface="+mn-cs"/>
              </a:rPr>
              <a:t>Left:</a:t>
            </a:r>
          </a:p>
          <a:p>
            <a:pPr marL="0" lvl="1"/>
            <a:r>
              <a:rPr lang="en-US" sz="1200" i="1" kern="1200" dirty="0" smtClean="0">
                <a:solidFill>
                  <a:schemeClr val="tx1"/>
                </a:solidFill>
                <a:latin typeface="+mn-lt"/>
                <a:ea typeface="+mn-ea"/>
                <a:cs typeface="+mn-cs"/>
              </a:rPr>
              <a:t>Description:</a:t>
            </a:r>
            <a:r>
              <a:rPr lang="en-US" sz="1200"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Pakicetus</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inachus</a:t>
            </a:r>
            <a:r>
              <a:rPr lang="en-US" sz="1200" kern="1200" dirty="0" smtClean="0">
                <a:solidFill>
                  <a:schemeClr val="tx1"/>
                </a:solidFill>
                <a:latin typeface="+mn-lt"/>
                <a:ea typeface="+mn-ea"/>
                <a:cs typeface="+mn-cs"/>
              </a:rPr>
              <a:t>, a whale ancestor from the Early Eocene of Pakistan, after </a:t>
            </a:r>
            <a:r>
              <a:rPr lang="en-US" sz="1200" kern="1200" dirty="0" err="1" smtClean="0">
                <a:solidFill>
                  <a:schemeClr val="tx1"/>
                </a:solidFill>
                <a:latin typeface="+mn-lt"/>
                <a:ea typeface="+mn-ea"/>
                <a:cs typeface="+mn-cs"/>
              </a:rPr>
              <a:t>Nummelai</a:t>
            </a:r>
            <a:r>
              <a:rPr lang="en-US" sz="1200" kern="1200" dirty="0" smtClean="0">
                <a:solidFill>
                  <a:schemeClr val="tx1"/>
                </a:solidFill>
                <a:latin typeface="+mn-lt"/>
                <a:ea typeface="+mn-ea"/>
                <a:cs typeface="+mn-cs"/>
              </a:rPr>
              <a:t> et al., (2006), pencil drawing, digital coloring </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Source:</a:t>
            </a:r>
            <a:r>
              <a:rPr lang="en-US" sz="1200" kern="1200" dirty="0" smtClean="0">
                <a:solidFill>
                  <a:schemeClr val="tx1"/>
                </a:solidFill>
                <a:latin typeface="+mn-lt"/>
                <a:ea typeface="+mn-ea"/>
                <a:cs typeface="+mn-cs"/>
              </a:rPr>
              <a:t> Wikimedia Commons; Own work; </a:t>
            </a:r>
            <a:r>
              <a:rPr lang="en-US" sz="1200" u="sng" kern="1200" dirty="0" smtClean="0">
                <a:solidFill>
                  <a:schemeClr val="tx1"/>
                </a:solidFill>
                <a:latin typeface="+mn-lt"/>
                <a:ea typeface="+mn-ea"/>
                <a:cs typeface="+mn-cs"/>
                <a:hlinkClick r:id="rId3"/>
              </a:rPr>
              <a:t>http://commons.wikimedia.org/wiki/File:Pakicetus_BW.jpg</a:t>
            </a:r>
            <a:r>
              <a:rPr lang="en-US" sz="1200" kern="1200" dirty="0" smtClean="0">
                <a:solidFill>
                  <a:schemeClr val="tx1"/>
                </a:solidFill>
                <a:latin typeface="+mn-lt"/>
                <a:ea typeface="+mn-ea"/>
                <a:cs typeface="+mn-cs"/>
              </a:rPr>
              <a:t> </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Modifications:</a:t>
            </a:r>
            <a:r>
              <a:rPr lang="en-US" sz="1200" kern="1200" dirty="0" smtClean="0">
                <a:solidFill>
                  <a:schemeClr val="tx1"/>
                </a:solidFill>
                <a:latin typeface="+mn-lt"/>
                <a:ea typeface="+mn-ea"/>
                <a:cs typeface="+mn-cs"/>
              </a:rPr>
              <a:t> flipped horizontally</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Author:</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Nobu</a:t>
            </a:r>
            <a:r>
              <a:rPr lang="en-US" sz="1200" kern="1200" dirty="0" smtClean="0">
                <a:solidFill>
                  <a:schemeClr val="tx1"/>
                </a:solidFill>
                <a:latin typeface="+mn-lt"/>
                <a:ea typeface="+mn-ea"/>
                <a:cs typeface="+mn-cs"/>
              </a:rPr>
              <a:t> Tamura (http://spinops.blogspot.com)</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Clearance:</a:t>
            </a:r>
            <a:r>
              <a:rPr lang="en-US" sz="1200" kern="1200" dirty="0" smtClean="0">
                <a:solidFill>
                  <a:schemeClr val="tx1"/>
                </a:solidFill>
                <a:latin typeface="+mn-lt"/>
                <a:ea typeface="+mn-ea"/>
                <a:cs typeface="+mn-cs"/>
              </a:rPr>
              <a:t> GNU Free Documentation License version 1.2 or later</a:t>
            </a:r>
            <a:endParaRPr lang="en-US" sz="1100" kern="120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Right:</a:t>
            </a:r>
          </a:p>
          <a:p>
            <a:pPr marL="0" lvl="1"/>
            <a:r>
              <a:rPr lang="en-US" sz="1200" i="1" kern="1200" dirty="0" smtClean="0">
                <a:solidFill>
                  <a:schemeClr val="tx1"/>
                </a:solidFill>
                <a:latin typeface="+mn-lt"/>
                <a:ea typeface="+mn-ea"/>
                <a:cs typeface="+mn-cs"/>
              </a:rPr>
              <a:t>Description:</a:t>
            </a:r>
            <a:r>
              <a:rPr lang="en-US" sz="1200" kern="1200" dirty="0" smtClean="0">
                <a:solidFill>
                  <a:schemeClr val="tx1"/>
                </a:solidFill>
                <a:latin typeface="+mn-lt"/>
                <a:ea typeface="+mn-ea"/>
                <a:cs typeface="+mn-cs"/>
              </a:rPr>
              <a:t> Size comparison of an average human and a blue whale (</a:t>
            </a:r>
            <a:r>
              <a:rPr lang="en-US" sz="1200" i="1" kern="1200" dirty="0" err="1" smtClean="0">
                <a:solidFill>
                  <a:schemeClr val="tx1"/>
                </a:solidFill>
                <a:latin typeface="+mn-lt"/>
                <a:ea typeface="+mn-ea"/>
                <a:cs typeface="+mn-cs"/>
              </a:rPr>
              <a:t>Baleaenoptera</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musculus</a:t>
            </a:r>
            <a:r>
              <a:rPr lang="en-US" sz="1200" kern="1200" dirty="0" smtClean="0">
                <a:solidFill>
                  <a:schemeClr val="tx1"/>
                </a:solidFill>
                <a:latin typeface="+mn-lt"/>
                <a:ea typeface="+mn-ea"/>
                <a:cs typeface="+mn-cs"/>
              </a:rPr>
              <a:t>). </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Source:</a:t>
            </a:r>
            <a:r>
              <a:rPr lang="en-US" sz="1200" kern="1200" dirty="0" smtClean="0">
                <a:solidFill>
                  <a:schemeClr val="tx1"/>
                </a:solidFill>
                <a:latin typeface="+mn-lt"/>
                <a:ea typeface="+mn-ea"/>
                <a:cs typeface="+mn-cs"/>
              </a:rPr>
              <a:t> Wikimedia Commons, </a:t>
            </a:r>
            <a:r>
              <a:rPr lang="en-US" sz="1200" u="sng" kern="1200" dirty="0" smtClean="0">
                <a:solidFill>
                  <a:schemeClr val="tx1"/>
                </a:solidFill>
                <a:latin typeface="+mn-lt"/>
                <a:ea typeface="+mn-ea"/>
                <a:cs typeface="+mn-cs"/>
                <a:hlinkClick r:id="rId4"/>
              </a:rPr>
              <a:t>http://commons.wikimedia.org/wiki/File:Blue_whale_size.svg</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Author:</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Kurzon</a:t>
            </a:r>
            <a:endParaRPr lang="en-US" sz="1100" kern="1200" dirty="0" smtClean="0">
              <a:solidFill>
                <a:schemeClr val="tx1"/>
              </a:solidFill>
              <a:latin typeface="+mn-lt"/>
              <a:ea typeface="+mn-ea"/>
              <a:cs typeface="+mn-cs"/>
            </a:endParaRPr>
          </a:p>
          <a:p>
            <a:pPr marL="0" lvl="1"/>
            <a:r>
              <a:rPr lang="en-US" sz="1200" i="1" kern="1200" dirty="0" smtClean="0">
                <a:solidFill>
                  <a:schemeClr val="tx1"/>
                </a:solidFill>
                <a:latin typeface="+mn-lt"/>
                <a:ea typeface="+mn-ea"/>
                <a:cs typeface="+mn-cs"/>
              </a:rPr>
              <a:t>Clearance:</a:t>
            </a:r>
            <a:r>
              <a:rPr lang="en-US" sz="1200" kern="1200" dirty="0" smtClean="0">
                <a:solidFill>
                  <a:schemeClr val="tx1"/>
                </a:solidFill>
                <a:latin typeface="+mn-lt"/>
                <a:ea typeface="+mn-ea"/>
                <a:cs typeface="+mn-cs"/>
              </a:rPr>
              <a:t> GNU Free Documentation License, Version 1.2 or later</a:t>
            </a:r>
            <a:endParaRPr lang="en-US" sz="1100" kern="120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p:txBody>
      </p:sp>
      <p:sp>
        <p:nvSpPr>
          <p:cNvPr id="132100" name="Slide Number Placeholder 3"/>
          <p:cNvSpPr>
            <a:spLocks noGrp="1"/>
          </p:cNvSpPr>
          <p:nvPr>
            <p:ph type="sldNum" sz="quarter" idx="5"/>
          </p:nvPr>
        </p:nvSpPr>
        <p:spPr>
          <a:noFill/>
        </p:spPr>
        <p:txBody>
          <a:bodyPr/>
          <a:lstStyle/>
          <a:p>
            <a:fld id="{7FD14894-F70B-4696-B19C-C5C6C1482E98}" type="slidenum">
              <a:rPr lang="en-US" smtClean="0"/>
              <a:pPr/>
              <a:t>11</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p:spPr>
        <p:txBody>
          <a:bodyPr/>
          <a:lstStyle/>
          <a:p>
            <a:pPr eaLnBrk="1" hangingPunct="1"/>
            <a:endParaRPr lang="en-US" dirty="0" smtClean="0"/>
          </a:p>
        </p:txBody>
      </p:sp>
      <p:sp>
        <p:nvSpPr>
          <p:cNvPr id="135172" name="Slide Number Placeholder 3"/>
          <p:cNvSpPr>
            <a:spLocks noGrp="1"/>
          </p:cNvSpPr>
          <p:nvPr>
            <p:ph type="sldNum" sz="quarter" idx="5"/>
          </p:nvPr>
        </p:nvSpPr>
        <p:spPr>
          <a:noFill/>
        </p:spPr>
        <p:txBody>
          <a:bodyPr/>
          <a:lstStyle/>
          <a:p>
            <a:fld id="{B664D2F9-59BC-4CA4-AAF7-BC8BF00832A5}" type="slidenum">
              <a:rPr lang="en-US" smtClean="0"/>
              <a:pPr/>
              <a:t>12</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3EC76452-9D48-4558-B1A3-E95F4636DC63}" type="datetime1">
              <a:rPr lang="en-US" smtClean="0"/>
              <a:pPr/>
              <a:t>12/23/2015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07EEF1-4A8A-4BBD-8501-BD07C9B3739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8F75B6-CD5F-4B9D-B18A-B84738FDB94C}" type="datetime1">
              <a:rPr lang="en-US" smtClean="0"/>
              <a:pPr/>
              <a:t>12/23/2015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07EEF1-4A8A-4BBD-8501-BD07C9B3739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4E100A-1361-4AEB-8F81-7E2B16A65D26}" type="datetime1">
              <a:rPr lang="en-US" smtClean="0"/>
              <a:pPr/>
              <a:t>12/23/2015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07EEF1-4A8A-4BBD-8501-BD07C9B3739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16FBBAC1-9F3E-4AED-A9B2-79080E2E035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24998FA4-D5D1-4B80-90FA-3529A3127A1C}"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21DC7DDA-212C-409B-BAB8-D1EC6228F8FC}"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D06848AB-D5E7-4554-A4BF-581BC51EF0C2}"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atin typeface="Arial" charset="0"/>
              </a:defRPr>
            </a:lvl1pPr>
          </a:lstStyle>
          <a:p>
            <a:pPr>
              <a:defRPr/>
            </a:pPr>
            <a:fld id="{BB637E75-E590-4762-8B52-5966F49C3EED}"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Arial" charset="0"/>
              </a:defRPr>
            </a:lvl1pPr>
          </a:lstStyle>
          <a:p>
            <a:pPr>
              <a:defRPr/>
            </a:pPr>
            <a:fld id="{32F9AEF9-FC8A-43B4-AE5E-EA582DF6DD9D}"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atin typeface="Arial" charset="0"/>
              </a:defRPr>
            </a:lvl1pPr>
          </a:lstStyle>
          <a:p>
            <a:pPr>
              <a:defRPr/>
            </a:pPr>
            <a:fld id="{F9FA767A-0BF7-4F43-A75D-75B8C12416F8}"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A045079B-1495-4DD5-ADCE-B4805A4B142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67D97A5-C579-4EFF-A88E-28C9E8653828}" type="datetime1">
              <a:rPr lang="en-US" smtClean="0"/>
              <a:pPr/>
              <a:t>12/23/2015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07EEF1-4A8A-4BBD-8501-BD07C9B37399}"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9E517E89-410F-4774-B943-339C45AB1FA1}"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E608C00F-2512-4B08-865A-817D6B349A9B}"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F138BB98-C6EA-429F-943C-14D4B61E470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E9EB4E-18A4-407D-A9CD-DF69FCB4FCD4}" type="datetime1">
              <a:rPr lang="en-US" smtClean="0"/>
              <a:pPr/>
              <a:t>12/23/2015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07EEF1-4A8A-4BBD-8501-BD07C9B3739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D01E05-1D94-4348-8F9F-02564C690F12}" type="datetime1">
              <a:rPr lang="en-US" smtClean="0"/>
              <a:pPr/>
              <a:t>12/23/2015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07EEF1-4A8A-4BBD-8501-BD07C9B3739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8FF3D6-8AD9-4ECE-997A-FEB2196B43A3}" type="datetime1">
              <a:rPr lang="en-US" smtClean="0"/>
              <a:pPr/>
              <a:t>12/23/2015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07EEF1-4A8A-4BBD-8501-BD07C9B3739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65473A-4FF8-4751-A6D7-786924EEFBDE}" type="datetime1">
              <a:rPr lang="en-US" smtClean="0"/>
              <a:pPr/>
              <a:t>12/23/2015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07EEF1-4A8A-4BBD-8501-BD07C9B3739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77F234-17E8-4B23-BA07-5B75B5F918E7}" type="datetime1">
              <a:rPr lang="en-US" smtClean="0"/>
              <a:pPr/>
              <a:t>12/23/2015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07EEF1-4A8A-4BBD-8501-BD07C9B3739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E14DFA-9FE7-4132-8608-CCA2EB4D3C3D}" type="datetime1">
              <a:rPr lang="en-US" smtClean="0"/>
              <a:pPr/>
              <a:t>12/23/2015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07EEF1-4A8A-4BBD-8501-BD07C9B3739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743CE9-2D9F-46BA-B535-54CDB69798B9}" type="datetime1">
              <a:rPr lang="en-US" smtClean="0"/>
              <a:pPr/>
              <a:t>12/23/2015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07EEF1-4A8A-4BBD-8501-BD07C9B3739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8DB150-336E-4FF3-8E42-33D130A1EBD5}" type="datetime1">
              <a:rPr lang="en-US" smtClean="0"/>
              <a:pPr/>
              <a:t>12/23/2015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07EEF1-4A8A-4BBD-8501-BD07C9B3739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34"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34"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itchFamily="34" charset="0"/>
              </a:defRPr>
            </a:lvl1pPr>
          </a:lstStyle>
          <a:p>
            <a:pPr fontAlgn="base">
              <a:spcBef>
                <a:spcPct val="0"/>
              </a:spcBef>
              <a:spcAft>
                <a:spcPct val="0"/>
              </a:spcAft>
              <a:defRPr/>
            </a:pPr>
            <a:fld id="{F718B810-2DDD-4AF0-89DF-1A0848F29DFA}" type="slidenum">
              <a:rPr lang="en-US"/>
              <a:pPr fontAlgn="base">
                <a:spcBef>
                  <a:spcPct val="0"/>
                </a:spcBef>
                <a:spcAft>
                  <a:spcPct val="0"/>
                </a:spcAft>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32.gif"/></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www.trueorigin.org/whales.asp"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hyperlink" Target="http://creation.com/rodhocetu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4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http://upload.wikimedia.org/wikipedia/commons/thumb/0/09/Sanc0602.jpg/1024px-Sanc06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56" y="-2"/>
            <a:ext cx="9187822" cy="6858001"/>
          </a:xfrm>
          <a:prstGeom prst="rect">
            <a:avLst/>
          </a:prstGeom>
          <a:noFill/>
          <a:scene3d>
            <a:camera prst="orthographicFront">
              <a:rot lat="0" lon="0" rev="0"/>
            </a:camera>
            <a:lightRig rig="threePt" dir="t"/>
          </a:scene3d>
        </p:spPr>
      </p:pic>
      <p:sp>
        <p:nvSpPr>
          <p:cNvPr id="3" name="TextBox 2"/>
          <p:cNvSpPr txBox="1"/>
          <p:nvPr/>
        </p:nvSpPr>
        <p:spPr>
          <a:xfrm>
            <a:off x="-30156" y="0"/>
            <a:ext cx="9250356" cy="1554480"/>
          </a:xfrm>
          <a:prstGeom prst="rect">
            <a:avLst/>
          </a:prstGeom>
          <a:solidFill>
            <a:schemeClr val="tx2">
              <a:lumMod val="75000"/>
              <a:alpha val="40000"/>
            </a:schemeClr>
          </a:solidFill>
        </p:spPr>
        <p:txBody>
          <a:bodyPr wrap="square" rtlCol="0">
            <a:spAutoFit/>
          </a:bodyPr>
          <a:lstStyle/>
          <a:p>
            <a:pPr marL="457200"/>
            <a:r>
              <a:rPr lang="en-US" sz="5400" dirty="0" smtClean="0">
                <a:solidFill>
                  <a:schemeClr val="bg1"/>
                </a:solidFill>
                <a:effectLst>
                  <a:outerShdw blurRad="38100" dist="38100" dir="2700000" algn="ctr" rotWithShape="0">
                    <a:srgbClr val="000000">
                      <a:alpha val="43000"/>
                    </a:srgbClr>
                  </a:outerShdw>
                </a:effectLst>
                <a:latin typeface="+mj-lt"/>
                <a:cs typeface="Arial" pitchFamily="34" charset="0"/>
              </a:rPr>
              <a:t>A Whale of a Tale?</a:t>
            </a:r>
            <a:br>
              <a:rPr lang="en-US" sz="5400" dirty="0" smtClean="0">
                <a:solidFill>
                  <a:schemeClr val="bg1"/>
                </a:solidFill>
                <a:effectLst>
                  <a:outerShdw blurRad="38100" dist="38100" dir="2700000" algn="ctr" rotWithShape="0">
                    <a:srgbClr val="000000">
                      <a:alpha val="43000"/>
                    </a:srgbClr>
                  </a:outerShdw>
                </a:effectLst>
                <a:latin typeface="+mj-lt"/>
                <a:cs typeface="Arial" pitchFamily="34" charset="0"/>
              </a:rPr>
            </a:br>
            <a:r>
              <a:rPr lang="en-US" sz="3600" dirty="0" smtClean="0">
                <a:solidFill>
                  <a:schemeClr val="bg1"/>
                </a:solidFill>
                <a:effectLst>
                  <a:outerShdw blurRad="38100" dist="38100" dir="2700000" algn="ctr" rotWithShape="0">
                    <a:srgbClr val="000000">
                      <a:alpha val="43000"/>
                    </a:srgbClr>
                  </a:outerShdw>
                </a:effectLst>
                <a:latin typeface="+mj-lt"/>
                <a:cs typeface="Arial" pitchFamily="34" charset="0"/>
              </a:rPr>
              <a:t>The Evidence </a:t>
            </a:r>
            <a:r>
              <a:rPr lang="en-US" sz="3600" dirty="0">
                <a:solidFill>
                  <a:schemeClr val="bg1"/>
                </a:solidFill>
                <a:effectLst>
                  <a:outerShdw blurRad="38100" dist="38100" dir="2700000" algn="ctr" rotWithShape="0">
                    <a:srgbClr val="000000">
                      <a:alpha val="43000"/>
                    </a:srgbClr>
                  </a:outerShdw>
                </a:effectLst>
                <a:latin typeface="+mj-lt"/>
                <a:cs typeface="Arial" pitchFamily="34" charset="0"/>
              </a:rPr>
              <a:t>for the </a:t>
            </a:r>
            <a:r>
              <a:rPr lang="en-US" sz="3600" dirty="0" smtClean="0">
                <a:solidFill>
                  <a:schemeClr val="bg1"/>
                </a:solidFill>
                <a:effectLst>
                  <a:outerShdw blurRad="38100" dist="38100" dir="2700000" algn="ctr" rotWithShape="0">
                    <a:srgbClr val="000000">
                      <a:alpha val="43000"/>
                    </a:srgbClr>
                  </a:outerShdw>
                </a:effectLst>
                <a:latin typeface="+mj-lt"/>
                <a:cs typeface="Arial" pitchFamily="34" charset="0"/>
              </a:rPr>
              <a:t>Evolution </a:t>
            </a:r>
            <a:r>
              <a:rPr lang="en-US" sz="3600" dirty="0">
                <a:solidFill>
                  <a:schemeClr val="bg1"/>
                </a:solidFill>
                <a:effectLst>
                  <a:outerShdw blurRad="38100" dist="38100" dir="2700000" algn="ctr" rotWithShape="0">
                    <a:srgbClr val="000000">
                      <a:alpha val="43000"/>
                    </a:srgbClr>
                  </a:outerShdw>
                </a:effectLst>
                <a:latin typeface="+mj-lt"/>
                <a:cs typeface="Arial" pitchFamily="34" charset="0"/>
              </a:rPr>
              <a:t>of W</a:t>
            </a:r>
            <a:r>
              <a:rPr lang="en-US" sz="3600" dirty="0" smtClean="0">
                <a:solidFill>
                  <a:schemeClr val="bg1"/>
                </a:solidFill>
                <a:effectLst>
                  <a:outerShdw blurRad="38100" dist="38100" dir="2700000" algn="ctr" rotWithShape="0">
                    <a:srgbClr val="000000">
                      <a:alpha val="43000"/>
                    </a:srgbClr>
                  </a:outerShdw>
                </a:effectLst>
                <a:latin typeface="+mj-lt"/>
                <a:cs typeface="Arial" pitchFamily="34" charset="0"/>
              </a:rPr>
              <a:t>hales</a:t>
            </a:r>
            <a:endParaRPr lang="en-US" sz="3200" dirty="0">
              <a:solidFill>
                <a:schemeClr val="bg1"/>
              </a:solidFill>
              <a:effectLst>
                <a:outerShdw blurRad="38100" dist="38100" dir="2700000" algn="ctr" rotWithShape="0">
                  <a:srgbClr val="000000">
                    <a:alpha val="43000"/>
                  </a:srgbClr>
                </a:outerShdw>
              </a:effectLst>
              <a:latin typeface="+mj-lt"/>
              <a:cs typeface="Arial" pitchFamily="34" charset="0"/>
            </a:endParaRPr>
          </a:p>
        </p:txBody>
      </p:sp>
      <p:sp>
        <p:nvSpPr>
          <p:cNvPr id="5" name="TextBox 4"/>
          <p:cNvSpPr txBox="1"/>
          <p:nvPr/>
        </p:nvSpPr>
        <p:spPr>
          <a:xfrm>
            <a:off x="457200" y="1619071"/>
            <a:ext cx="4800600" cy="1200329"/>
          </a:xfrm>
          <a:prstGeom prst="rect">
            <a:avLst/>
          </a:prstGeom>
          <a:noFill/>
        </p:spPr>
        <p:txBody>
          <a:bodyPr wrap="square" rtlCol="0">
            <a:spAutoFit/>
          </a:bodyPr>
          <a:lstStyle/>
          <a:p>
            <a:r>
              <a:rPr lang="en-US" i="1" dirty="0" smtClean="0">
                <a:solidFill>
                  <a:schemeClr val="bg1"/>
                </a:solidFill>
                <a:effectLst>
                  <a:outerShdw blurRad="38100" dist="38100" dir="2700000" algn="tl">
                    <a:srgbClr val="000000">
                      <a:alpha val="43137"/>
                    </a:srgbClr>
                  </a:outerShdw>
                </a:effectLst>
                <a:latin typeface="Monotype Corsiva" panose="03010101010201010101" pitchFamily="66" charset="0"/>
              </a:rPr>
              <a:t>by</a:t>
            </a:r>
            <a:r>
              <a:rPr lang="en-US" i="1" dirty="0" smtClean="0">
                <a:solidFill>
                  <a:schemeClr val="bg1"/>
                </a:solidFill>
                <a:effectLst>
                  <a:outerShdw blurRad="38100" dist="38100" dir="2700000" algn="tl">
                    <a:srgbClr val="000000">
                      <a:alpha val="43137"/>
                    </a:srgbClr>
                  </a:outerShdw>
                </a:effectLst>
              </a:rPr>
              <a:t> </a:t>
            </a:r>
            <a:br>
              <a:rPr lang="en-US" i="1" dirty="0" smtClean="0">
                <a:solidFill>
                  <a:schemeClr val="bg1"/>
                </a:solidFill>
                <a:effectLst>
                  <a:outerShdw blurRad="38100" dist="38100" dir="2700000" algn="tl">
                    <a:srgbClr val="000000">
                      <a:alpha val="43137"/>
                    </a:srgbClr>
                  </a:outerShdw>
                </a:effectLst>
              </a:rPr>
            </a:br>
            <a:r>
              <a:rPr lang="en-US" dirty="0" smtClean="0">
                <a:solidFill>
                  <a:schemeClr val="bg1"/>
                </a:solidFill>
                <a:effectLst>
                  <a:outerShdw blurRad="38100" dist="38100" dir="2700000" algn="tl">
                    <a:srgbClr val="000000">
                      <a:alpha val="43137"/>
                    </a:srgbClr>
                  </a:outerShdw>
                </a:effectLst>
              </a:rPr>
              <a:t>Gabriel D. McNett</a:t>
            </a:r>
          </a:p>
          <a:p>
            <a:r>
              <a:rPr lang="en-US" dirty="0" smtClean="0">
                <a:solidFill>
                  <a:schemeClr val="bg1"/>
                </a:solidFill>
                <a:effectLst>
                  <a:outerShdw blurRad="38100" dist="38100" dir="2700000" algn="tl">
                    <a:srgbClr val="000000">
                      <a:alpha val="43137"/>
                    </a:srgbClr>
                  </a:outerShdw>
                </a:effectLst>
              </a:rPr>
              <a:t>Department of Biology &amp; </a:t>
            </a:r>
            <a:r>
              <a:rPr lang="en-US" dirty="0">
                <a:solidFill>
                  <a:schemeClr val="bg1"/>
                </a:solidFill>
                <a:effectLst>
                  <a:outerShdw blurRad="38100" dist="38100" dir="2700000" algn="tl">
                    <a:srgbClr val="000000">
                      <a:alpha val="43137"/>
                    </a:srgbClr>
                  </a:outerShdw>
                </a:effectLst>
              </a:rPr>
              <a:t>Environmental Science</a:t>
            </a:r>
            <a:br>
              <a:rPr lang="en-US" dirty="0">
                <a:solidFill>
                  <a:schemeClr val="bg1"/>
                </a:solidFill>
                <a:effectLst>
                  <a:outerShdw blurRad="38100" dist="38100" dir="2700000" algn="tl">
                    <a:srgbClr val="000000">
                      <a:alpha val="43137"/>
                    </a:srgbClr>
                  </a:outerShdw>
                </a:effectLst>
              </a:rPr>
            </a:br>
            <a:r>
              <a:rPr lang="en-US" dirty="0">
                <a:solidFill>
                  <a:schemeClr val="bg1"/>
                </a:solidFill>
                <a:effectLst>
                  <a:outerShdw blurRad="38100" dist="38100" dir="2700000" algn="tl">
                    <a:srgbClr val="000000">
                      <a:alpha val="43137"/>
                    </a:srgbClr>
                  </a:outerShdw>
                </a:effectLst>
              </a:rPr>
              <a:t>Westminster College, </a:t>
            </a:r>
            <a:r>
              <a:rPr lang="en-US" dirty="0" smtClean="0">
                <a:solidFill>
                  <a:schemeClr val="bg1"/>
                </a:solidFill>
                <a:effectLst>
                  <a:outerShdw blurRad="38100" dist="38100" dir="2700000" algn="tl">
                    <a:srgbClr val="000000">
                      <a:alpha val="43137"/>
                    </a:srgbClr>
                  </a:outerShdw>
                </a:effectLst>
              </a:rPr>
              <a:t>Fulton, MO</a:t>
            </a:r>
            <a:endParaRPr lang="en-US" dirty="0">
              <a:solidFill>
                <a:schemeClr val="bg1"/>
              </a:solidFill>
              <a:effectLst>
                <a:outerShdw blurRad="38100" dist="38100" dir="2700000" algn="tl">
                  <a:srgbClr val="000000">
                    <a:alpha val="43137"/>
                  </a:srgbClr>
                </a:outerShdw>
              </a:effectLst>
            </a:endParaRPr>
          </a:p>
        </p:txBody>
      </p:sp>
      <p:sp>
        <p:nvSpPr>
          <p:cNvPr id="10" name="TextBox 9"/>
          <p:cNvSpPr txBox="1"/>
          <p:nvPr/>
        </p:nvSpPr>
        <p:spPr>
          <a:xfrm>
            <a:off x="6172200" y="6545161"/>
            <a:ext cx="3124200" cy="276999"/>
          </a:xfrm>
          <a:prstGeom prst="rect">
            <a:avLst/>
          </a:prstGeom>
          <a:noFill/>
        </p:spPr>
        <p:txBody>
          <a:bodyPr wrap="square" rtlCol="0">
            <a:spAutoFit/>
          </a:bodyPr>
          <a:lstStyle/>
          <a:p>
            <a:r>
              <a:rPr lang="en-US" sz="1200" dirty="0" smtClean="0">
                <a:solidFill>
                  <a:schemeClr val="bg2"/>
                </a:solidFill>
                <a:latin typeface="Gnuolane Rg" panose="020B0506040000020004" pitchFamily="34" charset="0"/>
              </a:rPr>
              <a:t>NATIONAL CENTER FOR CASE STUDY TEACHING IN SCIENCE</a:t>
            </a:r>
            <a:endParaRPr lang="en-US" sz="1200" dirty="0">
              <a:solidFill>
                <a:schemeClr val="bg2"/>
              </a:solidFill>
              <a:latin typeface="Gnuolane Rg" panose="020B05060400000200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609600" y="1066800"/>
            <a:ext cx="3057825" cy="584775"/>
          </a:xfrm>
          <a:prstGeom prst="rect">
            <a:avLst/>
          </a:prstGeom>
          <a:noFill/>
          <a:ln w="9525">
            <a:noFill/>
            <a:miter lim="800000"/>
            <a:headEnd/>
            <a:tailEnd/>
          </a:ln>
        </p:spPr>
        <p:txBody>
          <a:bodyPr wrap="none">
            <a:spAutoFit/>
          </a:bodyPr>
          <a:lstStyle/>
          <a:p>
            <a:r>
              <a:rPr lang="en-US" sz="3200" i="1" dirty="0" err="1">
                <a:latin typeface="+mj-lt"/>
              </a:rPr>
              <a:t>Pakicetus</a:t>
            </a:r>
            <a:r>
              <a:rPr lang="en-US" sz="3200" dirty="0">
                <a:latin typeface="+mj-lt"/>
              </a:rPr>
              <a:t> </a:t>
            </a:r>
            <a:r>
              <a:rPr lang="en-US" sz="3200" dirty="0" smtClean="0">
                <a:latin typeface="+mj-lt"/>
              </a:rPr>
              <a:t>species</a:t>
            </a:r>
            <a:endParaRPr lang="en-US" sz="3200" dirty="0">
              <a:latin typeface="+mj-lt"/>
            </a:endParaRPr>
          </a:p>
        </p:txBody>
      </p:sp>
      <p:sp>
        <p:nvSpPr>
          <p:cNvPr id="40965" name="Text Box 9"/>
          <p:cNvSpPr txBox="1">
            <a:spLocks noChangeArrowheads="1"/>
          </p:cNvSpPr>
          <p:nvPr/>
        </p:nvSpPr>
        <p:spPr bwMode="auto">
          <a:xfrm>
            <a:off x="531909" y="1581090"/>
            <a:ext cx="3430491" cy="400110"/>
          </a:xfrm>
          <a:prstGeom prst="rect">
            <a:avLst/>
          </a:prstGeom>
          <a:noFill/>
          <a:ln w="9525">
            <a:noFill/>
            <a:miter lim="800000"/>
            <a:headEnd/>
            <a:tailEnd/>
          </a:ln>
        </p:spPr>
        <p:txBody>
          <a:bodyPr wrap="none">
            <a:spAutoFit/>
          </a:bodyPr>
          <a:lstStyle/>
          <a:p>
            <a:r>
              <a:rPr lang="en-US" sz="2000" dirty="0"/>
              <a:t>~ </a:t>
            </a:r>
            <a:r>
              <a:rPr lang="en-US" sz="2000" dirty="0" smtClean="0"/>
              <a:t>48-52 million years ago (</a:t>
            </a:r>
            <a:r>
              <a:rPr lang="en-US" sz="2000" dirty="0" err="1" smtClean="0"/>
              <a:t>mya</a:t>
            </a:r>
            <a:r>
              <a:rPr lang="en-US" sz="2000" dirty="0" smtClean="0"/>
              <a:t>)</a:t>
            </a:r>
            <a:endParaRPr lang="en-US" sz="2000" dirty="0"/>
          </a:p>
        </p:txBody>
      </p:sp>
      <p:sp>
        <p:nvSpPr>
          <p:cNvPr id="27654" name="Text Box 2"/>
          <p:cNvSpPr txBox="1">
            <a:spLocks noChangeArrowheads="1"/>
          </p:cNvSpPr>
          <p:nvPr/>
        </p:nvSpPr>
        <p:spPr bwMode="auto">
          <a:xfrm>
            <a:off x="4343400" y="1144012"/>
            <a:ext cx="4724400" cy="3046988"/>
          </a:xfrm>
          <a:prstGeom prst="rect">
            <a:avLst/>
          </a:prstGeom>
          <a:noFill/>
          <a:ln w="9525">
            <a:noFill/>
            <a:miter lim="800000"/>
            <a:headEnd/>
            <a:tailEnd/>
          </a:ln>
        </p:spPr>
        <p:txBody>
          <a:bodyPr>
            <a:spAutoFit/>
          </a:bodyPr>
          <a:lstStyle/>
          <a:p>
            <a:pPr>
              <a:buFont typeface="Arial" charset="0"/>
              <a:buChar char="•"/>
            </a:pPr>
            <a:r>
              <a:rPr lang="en-US" sz="2400" dirty="0"/>
              <a:t> </a:t>
            </a:r>
            <a:r>
              <a:rPr lang="en-US" sz="2400" dirty="0" smtClean="0"/>
              <a:t>wolf size, terrestrial / semi-aquatic</a:t>
            </a:r>
          </a:p>
          <a:p>
            <a:pPr>
              <a:buFont typeface="Arial" charset="0"/>
              <a:buChar char="•"/>
            </a:pPr>
            <a:r>
              <a:rPr lang="en-US" sz="2400" dirty="0" smtClean="0"/>
              <a:t> brain case shows clear connections to cetaceans</a:t>
            </a:r>
          </a:p>
          <a:p>
            <a:pPr>
              <a:buFont typeface="Arial" charset="0"/>
              <a:buChar char="•"/>
            </a:pPr>
            <a:r>
              <a:rPr lang="en-US" sz="2400" dirty="0" smtClean="0"/>
              <a:t> teeth suggest </a:t>
            </a:r>
            <a:r>
              <a:rPr lang="en-US" sz="2400" dirty="0" err="1" smtClean="0"/>
              <a:t>carnivory</a:t>
            </a:r>
            <a:r>
              <a:rPr lang="en-US" sz="2400" dirty="0" smtClean="0"/>
              <a:t>; molars similar to terrestrial </a:t>
            </a:r>
            <a:r>
              <a:rPr lang="en-US" sz="2400" dirty="0"/>
              <a:t>vertebrate, </a:t>
            </a:r>
            <a:r>
              <a:rPr lang="en-US" sz="2400" dirty="0" smtClean="0"/>
              <a:t>premolars whale-like</a:t>
            </a:r>
            <a:endParaRPr lang="en-US" sz="2400" dirty="0"/>
          </a:p>
          <a:p>
            <a:pPr>
              <a:buFont typeface="Arial" charset="0"/>
              <a:buChar char="•"/>
            </a:pPr>
            <a:r>
              <a:rPr lang="en-US" sz="2400" dirty="0"/>
              <a:t> </a:t>
            </a:r>
            <a:r>
              <a:rPr lang="en-US" sz="2400" dirty="0" smtClean="0"/>
              <a:t>terrestrial, near-stream habitat; likely ventured in water to hunt fish</a:t>
            </a:r>
            <a:endParaRPr lang="en-US" sz="1200" dirty="0"/>
          </a:p>
        </p:txBody>
      </p:sp>
      <p:sp>
        <p:nvSpPr>
          <p:cNvPr id="40967" name="Slide Number Placeholder 8"/>
          <p:cNvSpPr>
            <a:spLocks noGrp="1"/>
          </p:cNvSpPr>
          <p:nvPr>
            <p:ph type="sldNum" sz="quarter" idx="12"/>
          </p:nvPr>
        </p:nvSpPr>
        <p:spPr>
          <a:noFill/>
        </p:spPr>
        <p:txBody>
          <a:bodyPr/>
          <a:lstStyle/>
          <a:p>
            <a:fld id="{C4E9E577-BA46-4A47-B7D1-621A25582F4D}" type="slidenum">
              <a:rPr lang="en-US" smtClean="0"/>
              <a:pPr/>
              <a:t>10</a:t>
            </a:fld>
            <a:endParaRPr lang="en-US" smtClean="0"/>
          </a:p>
        </p:txBody>
      </p:sp>
      <p:pic>
        <p:nvPicPr>
          <p:cNvPr id="24578" name="Picture 2" descr="http://upload.wikimedia.org/wikipedia/commons/3/34/Pakicetus_B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04800" y="1981200"/>
            <a:ext cx="3956811" cy="1743838"/>
          </a:xfrm>
          <a:prstGeom prst="rect">
            <a:avLst/>
          </a:prstGeom>
          <a:noFill/>
        </p:spPr>
      </p:pic>
      <p:sp>
        <p:nvSpPr>
          <p:cNvPr id="8" name="Rectangle 7"/>
          <p:cNvSpPr/>
          <p:nvPr/>
        </p:nvSpPr>
        <p:spPr>
          <a:xfrm>
            <a:off x="152400" y="152400"/>
            <a:ext cx="8763000" cy="769441"/>
          </a:xfrm>
          <a:prstGeom prst="rect">
            <a:avLst/>
          </a:prstGeom>
        </p:spPr>
        <p:txBody>
          <a:bodyPr wrap="square">
            <a:spAutoFit/>
          </a:bodyPr>
          <a:lstStyle/>
          <a:p>
            <a:pPr algn="ctr"/>
            <a:r>
              <a:rPr lang="en-US" sz="4400" dirty="0" smtClean="0">
                <a:latin typeface="+mj-lt"/>
              </a:rPr>
              <a:t>The Earliest Cetacean?</a:t>
            </a:r>
            <a:endParaRPr lang="en-US" sz="4400" dirty="0">
              <a:latin typeface="+mj-lt"/>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4928" y="4305063"/>
            <a:ext cx="8577943" cy="2528988"/>
          </a:xfrm>
          <a:prstGeom prst="rect">
            <a:avLst/>
          </a:prstGeom>
          <a:noFill/>
          <a:ln w="9525">
            <a:noFill/>
            <a:miter lim="800000"/>
            <a:headEnd/>
            <a:tailEnd/>
          </a:ln>
        </p:spPr>
      </p:pic>
      <p:sp>
        <p:nvSpPr>
          <p:cNvPr id="9" name="TextBox 8"/>
          <p:cNvSpPr txBox="1"/>
          <p:nvPr/>
        </p:nvSpPr>
        <p:spPr>
          <a:xfrm>
            <a:off x="1037950" y="3505200"/>
            <a:ext cx="1781450" cy="307777"/>
          </a:xfrm>
          <a:prstGeom prst="rect">
            <a:avLst/>
          </a:prstGeom>
          <a:noFill/>
        </p:spPr>
        <p:txBody>
          <a:bodyPr wrap="none" rtlCol="0">
            <a:spAutoFit/>
          </a:bodyPr>
          <a:lstStyle/>
          <a:p>
            <a:r>
              <a:rPr lang="en-US" sz="1400" dirty="0" smtClean="0"/>
              <a:t>(artist reconstruction)</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5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7" name="Slide Number Placeholder 8"/>
          <p:cNvSpPr>
            <a:spLocks noGrp="1"/>
          </p:cNvSpPr>
          <p:nvPr>
            <p:ph type="sldNum" sz="quarter" idx="12"/>
          </p:nvPr>
        </p:nvSpPr>
        <p:spPr>
          <a:noFill/>
        </p:spPr>
        <p:txBody>
          <a:bodyPr/>
          <a:lstStyle/>
          <a:p>
            <a:fld id="{C4E9E577-BA46-4A47-B7D1-621A25582F4D}" type="slidenum">
              <a:rPr lang="en-US" smtClean="0"/>
              <a:pPr/>
              <a:t>11</a:t>
            </a:fld>
            <a:endParaRPr lang="en-US" smtClean="0"/>
          </a:p>
        </p:txBody>
      </p:sp>
      <p:pic>
        <p:nvPicPr>
          <p:cNvPr id="24578" name="Picture 2" descr="http://upload.wikimedia.org/wikipedia/commons/3/34/Pakicetus_B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0" y="2514600"/>
            <a:ext cx="3657600" cy="1611970"/>
          </a:xfrm>
          <a:prstGeom prst="rect">
            <a:avLst/>
          </a:prstGeom>
          <a:noFill/>
        </p:spPr>
      </p:pic>
      <p:sp>
        <p:nvSpPr>
          <p:cNvPr id="8" name="Rectangle 7"/>
          <p:cNvSpPr/>
          <p:nvPr/>
        </p:nvSpPr>
        <p:spPr>
          <a:xfrm>
            <a:off x="381000" y="678359"/>
            <a:ext cx="7315200" cy="830997"/>
          </a:xfrm>
          <a:prstGeom prst="rect">
            <a:avLst/>
          </a:prstGeom>
        </p:spPr>
        <p:txBody>
          <a:bodyPr wrap="square">
            <a:spAutoFit/>
          </a:bodyPr>
          <a:lstStyle/>
          <a:p>
            <a:pPr algn="ctr"/>
            <a:r>
              <a:rPr lang="en-US" sz="4800" dirty="0" smtClean="0"/>
              <a:t>A Whale of a Tale?</a:t>
            </a:r>
            <a:endParaRPr lang="en-US" sz="4800" dirty="0"/>
          </a:p>
        </p:txBody>
      </p:sp>
      <p:pic>
        <p:nvPicPr>
          <p:cNvPr id="10" name="Picture 2" descr="http://upload.wikimedia.org/wikipedia/commons/thumb/3/3d/Blue_whale_size.svg/1920px-Blue_whale_siz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2739071"/>
            <a:ext cx="4572000" cy="864856"/>
          </a:xfrm>
          <a:prstGeom prst="rect">
            <a:avLst/>
          </a:prstGeom>
          <a:noFill/>
        </p:spPr>
      </p:pic>
      <p:sp>
        <p:nvSpPr>
          <p:cNvPr id="11" name="Rectangle 10"/>
          <p:cNvSpPr/>
          <p:nvPr/>
        </p:nvSpPr>
        <p:spPr>
          <a:xfrm>
            <a:off x="3200400" y="2064603"/>
            <a:ext cx="1219200" cy="830997"/>
          </a:xfrm>
          <a:prstGeom prst="rect">
            <a:avLst/>
          </a:prstGeom>
        </p:spPr>
        <p:txBody>
          <a:bodyPr wrap="square">
            <a:spAutoFit/>
          </a:bodyPr>
          <a:lstStyle/>
          <a:p>
            <a:pPr algn="ctr"/>
            <a:r>
              <a:rPr lang="en-US" sz="4800" dirty="0" smtClean="0"/>
              <a:t>?</a:t>
            </a:r>
            <a:endParaRPr lang="en-US" sz="4800" dirty="0"/>
          </a:p>
        </p:txBody>
      </p:sp>
      <p:sp>
        <p:nvSpPr>
          <p:cNvPr id="13" name="Left-Right Arrow 12"/>
          <p:cNvSpPr/>
          <p:nvPr/>
        </p:nvSpPr>
        <p:spPr>
          <a:xfrm>
            <a:off x="3200400" y="2819400"/>
            <a:ext cx="1216152"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62000" y="4191000"/>
            <a:ext cx="1558440" cy="523220"/>
          </a:xfrm>
          <a:prstGeom prst="rect">
            <a:avLst/>
          </a:prstGeom>
          <a:noFill/>
        </p:spPr>
        <p:txBody>
          <a:bodyPr wrap="none" rtlCol="0">
            <a:spAutoFit/>
          </a:bodyPr>
          <a:lstStyle/>
          <a:p>
            <a:r>
              <a:rPr lang="en-US" sz="2800" i="1" dirty="0" err="1" smtClean="0"/>
              <a:t>Pakicetus</a:t>
            </a:r>
            <a:endParaRPr lang="en-US" sz="2800" i="1" dirty="0"/>
          </a:p>
        </p:txBody>
      </p:sp>
      <p:sp>
        <p:nvSpPr>
          <p:cNvPr id="12" name="TextBox 11"/>
          <p:cNvSpPr txBox="1"/>
          <p:nvPr/>
        </p:nvSpPr>
        <p:spPr>
          <a:xfrm>
            <a:off x="5562600" y="3962400"/>
            <a:ext cx="2462534" cy="954107"/>
          </a:xfrm>
          <a:prstGeom prst="rect">
            <a:avLst/>
          </a:prstGeom>
          <a:noFill/>
        </p:spPr>
        <p:txBody>
          <a:bodyPr wrap="none" rtlCol="0">
            <a:spAutoFit/>
          </a:bodyPr>
          <a:lstStyle/>
          <a:p>
            <a:pPr algn="ctr"/>
            <a:r>
              <a:rPr lang="en-US" sz="2800" dirty="0" smtClean="0"/>
              <a:t>Modern whales</a:t>
            </a:r>
            <a:br>
              <a:rPr lang="en-US" sz="2800" dirty="0" smtClean="0"/>
            </a:br>
            <a:r>
              <a:rPr lang="en-US" sz="2800" dirty="0" smtClean="0"/>
              <a:t>(blue whale)</a:t>
            </a:r>
            <a:endParaRPr lang="en-US"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40" name="Slide Number Placeholder 11"/>
          <p:cNvSpPr>
            <a:spLocks noGrp="1"/>
          </p:cNvSpPr>
          <p:nvPr>
            <p:ph type="sldNum" sz="quarter" idx="12"/>
          </p:nvPr>
        </p:nvSpPr>
        <p:spPr>
          <a:noFill/>
        </p:spPr>
        <p:txBody>
          <a:bodyPr/>
          <a:lstStyle/>
          <a:p>
            <a:fld id="{6358C6D7-9414-464E-8384-9774325512C9}" type="slidenum">
              <a:rPr lang="en-US" smtClean="0"/>
              <a:pPr/>
              <a:t>12</a:t>
            </a:fld>
            <a:endParaRPr lang="en-US" smtClean="0"/>
          </a:p>
        </p:txBody>
      </p:sp>
      <p:sp>
        <p:nvSpPr>
          <p:cNvPr id="8" name="TextBox 7"/>
          <p:cNvSpPr txBox="1"/>
          <p:nvPr/>
        </p:nvSpPr>
        <p:spPr>
          <a:xfrm>
            <a:off x="0" y="152400"/>
            <a:ext cx="9144000" cy="769441"/>
          </a:xfrm>
          <a:prstGeom prst="rect">
            <a:avLst/>
          </a:prstGeom>
          <a:noFill/>
        </p:spPr>
        <p:txBody>
          <a:bodyPr wrap="square" rtlCol="0">
            <a:spAutoFit/>
          </a:bodyPr>
          <a:lstStyle/>
          <a:p>
            <a:pPr algn="ctr"/>
            <a:r>
              <a:rPr lang="en-US" sz="4400" dirty="0" smtClean="0">
                <a:latin typeface="+mj-lt"/>
              </a:rPr>
              <a:t>Importance of Fossils</a:t>
            </a:r>
            <a:endParaRPr lang="en-US" sz="4400" dirty="0">
              <a:latin typeface="+mj-lt"/>
            </a:endParaRPr>
          </a:p>
        </p:txBody>
      </p:sp>
      <p:sp>
        <p:nvSpPr>
          <p:cNvPr id="15" name="TextBox 14"/>
          <p:cNvSpPr txBox="1"/>
          <p:nvPr/>
        </p:nvSpPr>
        <p:spPr>
          <a:xfrm>
            <a:off x="784302" y="1981200"/>
            <a:ext cx="7543800" cy="3847207"/>
          </a:xfrm>
          <a:prstGeom prst="rect">
            <a:avLst/>
          </a:prstGeom>
          <a:noFill/>
        </p:spPr>
        <p:txBody>
          <a:bodyPr wrap="square" rtlCol="0">
            <a:spAutoFit/>
          </a:bodyPr>
          <a:lstStyle/>
          <a:p>
            <a:pPr marL="457200" indent="-457200">
              <a:spcBef>
                <a:spcPts val="1200"/>
              </a:spcBef>
              <a:buFont typeface="Arial" panose="020B0604020202020204" pitchFamily="34" charset="0"/>
              <a:buChar char="•"/>
            </a:pPr>
            <a:r>
              <a:rPr lang="en-US" sz="3200" dirty="0" smtClean="0"/>
              <a:t>Complete skeletons are rare, but even a single bone can yield important information</a:t>
            </a:r>
          </a:p>
          <a:p>
            <a:pPr marL="457200" indent="-457200">
              <a:spcBef>
                <a:spcPts val="1200"/>
              </a:spcBef>
              <a:buFont typeface="Arial" panose="020B0604020202020204" pitchFamily="34" charset="0"/>
              <a:buChar char="•"/>
            </a:pPr>
            <a:r>
              <a:rPr lang="en-US" sz="3200" dirty="0" smtClean="0"/>
              <a:t>Fossils can reveal more than just age, anatomy, and identity … </a:t>
            </a:r>
          </a:p>
          <a:p>
            <a:pPr marL="457200" indent="-457200">
              <a:spcBef>
                <a:spcPts val="1200"/>
              </a:spcBef>
              <a:buFont typeface="Arial" panose="020B0604020202020204" pitchFamily="34" charset="0"/>
              <a:buChar char="•"/>
            </a:pPr>
            <a:r>
              <a:rPr lang="en-US" sz="3200" dirty="0" smtClean="0"/>
              <a:t>… also diet, locomotion, senses, physiology, habitat, and more!</a:t>
            </a:r>
            <a:endParaRPr lang="en-US" sz="3200" dirty="0"/>
          </a:p>
        </p:txBody>
      </p:sp>
      <p:sp>
        <p:nvSpPr>
          <p:cNvPr id="2" name="Rectangle 1"/>
          <p:cNvSpPr/>
          <p:nvPr/>
        </p:nvSpPr>
        <p:spPr>
          <a:xfrm>
            <a:off x="304800" y="1091625"/>
            <a:ext cx="8229600" cy="584775"/>
          </a:xfrm>
          <a:prstGeom prst="rect">
            <a:avLst/>
          </a:prstGeom>
        </p:spPr>
        <p:txBody>
          <a:bodyPr wrap="square">
            <a:spAutoFit/>
          </a:bodyPr>
          <a:lstStyle/>
          <a:p>
            <a:pPr algn="ctr"/>
            <a:r>
              <a:rPr lang="en-US" sz="3200" dirty="0" smtClean="0"/>
              <a:t>Fossils can </a:t>
            </a:r>
            <a:r>
              <a:rPr lang="en-US" sz="3200" dirty="0"/>
              <a:t>provide </a:t>
            </a:r>
            <a:r>
              <a:rPr lang="en-US" sz="3200" dirty="0" smtClean="0"/>
              <a:t>a great deal of  information:</a:t>
            </a:r>
            <a:endParaRPr lang="en-US" sz="3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40" name="Slide Number Placeholder 11"/>
          <p:cNvSpPr>
            <a:spLocks noGrp="1"/>
          </p:cNvSpPr>
          <p:nvPr>
            <p:ph type="sldNum" sz="quarter" idx="12"/>
          </p:nvPr>
        </p:nvSpPr>
        <p:spPr>
          <a:noFill/>
        </p:spPr>
        <p:txBody>
          <a:bodyPr/>
          <a:lstStyle/>
          <a:p>
            <a:fld id="{6358C6D7-9414-464E-8384-9774325512C9}" type="slidenum">
              <a:rPr lang="en-US" smtClean="0"/>
              <a:pPr/>
              <a:t>13</a:t>
            </a:fld>
            <a:endParaRPr lang="en-US" smtClean="0"/>
          </a:p>
        </p:txBody>
      </p:sp>
      <p:sp>
        <p:nvSpPr>
          <p:cNvPr id="8" name="TextBox 7"/>
          <p:cNvSpPr txBox="1"/>
          <p:nvPr/>
        </p:nvSpPr>
        <p:spPr>
          <a:xfrm>
            <a:off x="195751" y="955357"/>
            <a:ext cx="9067800" cy="492443"/>
          </a:xfrm>
          <a:prstGeom prst="rect">
            <a:avLst/>
          </a:prstGeom>
          <a:noFill/>
        </p:spPr>
        <p:txBody>
          <a:bodyPr wrap="square" rtlCol="0">
            <a:spAutoFit/>
          </a:bodyPr>
          <a:lstStyle/>
          <a:p>
            <a:r>
              <a:rPr lang="en-US" sz="2600" dirty="0" smtClean="0"/>
              <a:t>For example, one bone shows whales are artiodactyl mammals.</a:t>
            </a:r>
            <a:endParaRPr lang="en-US" sz="2600" dirty="0"/>
          </a:p>
        </p:txBody>
      </p:sp>
      <p:sp>
        <p:nvSpPr>
          <p:cNvPr id="9" name="TextBox 8"/>
          <p:cNvSpPr txBox="1"/>
          <p:nvPr/>
        </p:nvSpPr>
        <p:spPr>
          <a:xfrm>
            <a:off x="212478" y="1607403"/>
            <a:ext cx="8855322" cy="830997"/>
          </a:xfrm>
          <a:prstGeom prst="rect">
            <a:avLst/>
          </a:prstGeom>
          <a:noFill/>
        </p:spPr>
        <p:txBody>
          <a:bodyPr wrap="square" rtlCol="0">
            <a:spAutoFit/>
          </a:bodyPr>
          <a:lstStyle/>
          <a:p>
            <a:r>
              <a:rPr lang="en-US" sz="2400" i="1" dirty="0" err="1" smtClean="0"/>
              <a:t>Artiodactyla</a:t>
            </a:r>
            <a:r>
              <a:rPr lang="en-US" sz="2400" dirty="0" smtClean="0"/>
              <a:t> = Taxonomic group that includes all even-toed ungulates (e.g., pronghorns, hippos, deer, camels, giraffes, sheep, more) </a:t>
            </a:r>
            <a:endParaRPr lang="en-US" sz="2400" dirty="0"/>
          </a:p>
        </p:txBody>
      </p:sp>
      <p:sp>
        <p:nvSpPr>
          <p:cNvPr id="10" name="TextBox 9"/>
          <p:cNvSpPr txBox="1"/>
          <p:nvPr/>
        </p:nvSpPr>
        <p:spPr>
          <a:xfrm>
            <a:off x="4648200" y="2794099"/>
            <a:ext cx="4419600" cy="2616101"/>
          </a:xfrm>
          <a:prstGeom prst="rect">
            <a:avLst/>
          </a:prstGeom>
          <a:noFill/>
        </p:spPr>
        <p:txBody>
          <a:bodyPr wrap="square" rtlCol="0">
            <a:spAutoFit/>
          </a:bodyPr>
          <a:lstStyle/>
          <a:p>
            <a:pPr marL="342900" indent="-342900">
              <a:spcBef>
                <a:spcPts val="1200"/>
              </a:spcBef>
              <a:buFont typeface="Arial" panose="020B0604020202020204" pitchFamily="34" charset="0"/>
              <a:buChar char="•"/>
            </a:pPr>
            <a:r>
              <a:rPr lang="en-US" sz="2400" dirty="0" smtClean="0"/>
              <a:t> </a:t>
            </a:r>
            <a:r>
              <a:rPr lang="en-US" sz="2400" i="1" dirty="0" err="1" smtClean="0"/>
              <a:t>Astragalus</a:t>
            </a:r>
            <a:r>
              <a:rPr lang="en-US" sz="2400" dirty="0" smtClean="0"/>
              <a:t>: ankle bone, “double-pulley” shape  (boxes) unique to artiodactyls.</a:t>
            </a:r>
          </a:p>
          <a:p>
            <a:pPr marL="342900" indent="-342900">
              <a:spcBef>
                <a:spcPts val="1200"/>
              </a:spcBef>
              <a:buFont typeface="Arial" panose="020B0604020202020204" pitchFamily="34" charset="0"/>
              <a:buChar char="•"/>
            </a:pPr>
            <a:r>
              <a:rPr lang="en-US" sz="2400" dirty="0" smtClean="0"/>
              <a:t> Also found in fossil whales.</a:t>
            </a:r>
          </a:p>
          <a:p>
            <a:pPr marL="342900" indent="-342900">
              <a:spcBef>
                <a:spcPts val="1200"/>
              </a:spcBef>
              <a:buFont typeface="Arial" panose="020B0604020202020204" pitchFamily="34" charset="0"/>
              <a:buChar char="•"/>
            </a:pPr>
            <a:r>
              <a:rPr lang="en-US" sz="2400" dirty="0" smtClean="0"/>
              <a:t> Therefore, whales are artiodactyl mammals. </a:t>
            </a:r>
            <a:endParaRPr lang="en-US" sz="2400" dirty="0"/>
          </a:p>
        </p:txBody>
      </p:sp>
      <p:grpSp>
        <p:nvGrpSpPr>
          <p:cNvPr id="25" name="Group 24"/>
          <p:cNvGrpSpPr/>
          <p:nvPr/>
        </p:nvGrpSpPr>
        <p:grpSpPr>
          <a:xfrm>
            <a:off x="80211" y="2819400"/>
            <a:ext cx="4411578" cy="3352800"/>
            <a:chOff x="80211" y="2743200"/>
            <a:chExt cx="4411578" cy="3352800"/>
          </a:xfrm>
        </p:grpSpPr>
        <p:pic>
          <p:nvPicPr>
            <p:cNvPr id="65538" name="Picture 2" descr="http://www-personal.umich.edu/%7Egingeric/PDGwhales/PDGartrodankl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11" y="2743200"/>
              <a:ext cx="4411578" cy="3352800"/>
            </a:xfrm>
            <a:prstGeom prst="rect">
              <a:avLst/>
            </a:prstGeom>
            <a:noFill/>
          </p:spPr>
        </p:pic>
        <p:sp>
          <p:nvSpPr>
            <p:cNvPr id="11" name="TextBox 10"/>
            <p:cNvSpPr txBox="1"/>
            <p:nvPr/>
          </p:nvSpPr>
          <p:spPr>
            <a:xfrm>
              <a:off x="1873587" y="5726668"/>
              <a:ext cx="1403013" cy="369332"/>
            </a:xfrm>
            <a:prstGeom prst="rect">
              <a:avLst/>
            </a:prstGeom>
            <a:noFill/>
          </p:spPr>
          <p:txBody>
            <a:bodyPr wrap="none" rtlCol="0">
              <a:spAutoFit/>
            </a:bodyPr>
            <a:lstStyle/>
            <a:p>
              <a:r>
                <a:rPr lang="en-US" dirty="0" smtClean="0">
                  <a:solidFill>
                    <a:schemeClr val="bg1"/>
                  </a:solidFill>
                  <a:effectLst>
                    <a:outerShdw blurRad="38100" dist="38100" dir="2700000" algn="tl">
                      <a:srgbClr val="000000">
                        <a:alpha val="43137"/>
                      </a:srgbClr>
                    </a:outerShdw>
                  </a:effectLst>
                </a:rPr>
                <a:t>Fossil whales</a:t>
              </a:r>
              <a:endParaRPr lang="en-US" dirty="0">
                <a:solidFill>
                  <a:schemeClr val="bg1"/>
                </a:solidFill>
                <a:effectLst>
                  <a:outerShdw blurRad="38100" dist="38100" dir="2700000" algn="tl">
                    <a:srgbClr val="000000">
                      <a:alpha val="43137"/>
                    </a:srgbClr>
                  </a:outerShdw>
                </a:effectLst>
              </a:endParaRPr>
            </a:p>
          </p:txBody>
        </p:sp>
        <p:sp>
          <p:nvSpPr>
            <p:cNvPr id="12" name="TextBox 11"/>
            <p:cNvSpPr txBox="1"/>
            <p:nvPr/>
          </p:nvSpPr>
          <p:spPr>
            <a:xfrm>
              <a:off x="3200400" y="2819400"/>
              <a:ext cx="1178015" cy="369332"/>
            </a:xfrm>
            <a:prstGeom prst="rect">
              <a:avLst/>
            </a:prstGeom>
            <a:noFill/>
          </p:spPr>
          <p:txBody>
            <a:bodyPr wrap="none" rtlCol="0">
              <a:spAutoFit/>
            </a:bodyPr>
            <a:lstStyle/>
            <a:p>
              <a:r>
                <a:rPr lang="en-US" dirty="0" smtClean="0">
                  <a:solidFill>
                    <a:schemeClr val="bg1"/>
                  </a:solidFill>
                  <a:effectLst>
                    <a:outerShdw blurRad="38100" dist="38100" dir="2700000" algn="tl">
                      <a:srgbClr val="000000">
                        <a:alpha val="43137"/>
                      </a:srgbClr>
                    </a:outerShdw>
                  </a:effectLst>
                </a:rPr>
                <a:t>Pronghorn</a:t>
              </a:r>
              <a:endParaRPr lang="en-US" dirty="0">
                <a:solidFill>
                  <a:schemeClr val="bg1"/>
                </a:solidFill>
                <a:effectLst>
                  <a:outerShdw blurRad="38100" dist="38100" dir="2700000" algn="tl">
                    <a:srgbClr val="000000">
                      <a:alpha val="43137"/>
                    </a:srgbClr>
                  </a:outerShdw>
                </a:effectLst>
              </a:endParaRPr>
            </a:p>
          </p:txBody>
        </p:sp>
        <p:cxnSp>
          <p:nvCxnSpPr>
            <p:cNvPr id="14" name="Straight Arrow Connector 13"/>
            <p:cNvCxnSpPr/>
            <p:nvPr/>
          </p:nvCxnSpPr>
          <p:spPr>
            <a:xfrm flipH="1">
              <a:off x="2895600" y="3200400"/>
              <a:ext cx="304800" cy="3810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2209800" y="4038600"/>
              <a:ext cx="838200" cy="8382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276600" y="4114800"/>
              <a:ext cx="762000" cy="762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38200" y="3657600"/>
              <a:ext cx="1066800" cy="10668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flipV="1">
              <a:off x="3048000" y="5410200"/>
              <a:ext cx="304800" cy="3048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1905000" y="5486400"/>
              <a:ext cx="228600" cy="2286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a:xfrm>
            <a:off x="0" y="144959"/>
            <a:ext cx="9144000" cy="769441"/>
          </a:xfrm>
          <a:prstGeom prst="rect">
            <a:avLst/>
          </a:prstGeom>
        </p:spPr>
        <p:txBody>
          <a:bodyPr wrap="square">
            <a:spAutoFit/>
          </a:bodyPr>
          <a:lstStyle/>
          <a:p>
            <a:pPr algn="ctr"/>
            <a:r>
              <a:rPr lang="en-US" sz="4400" dirty="0">
                <a:latin typeface="+mj-lt"/>
              </a:rPr>
              <a:t>Importance of Fossils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407EEF1-4A8A-4BBD-8501-BD07C9B37399}" type="slidenum">
              <a:rPr lang="en-US" smtClean="0"/>
              <a:pPr/>
              <a:t>14</a:t>
            </a:fld>
            <a:endParaRPr lang="en-US"/>
          </a:p>
        </p:txBody>
      </p:sp>
      <p:sp>
        <p:nvSpPr>
          <p:cNvPr id="3" name="TextBox 2"/>
          <p:cNvSpPr txBox="1"/>
          <p:nvPr/>
        </p:nvSpPr>
        <p:spPr>
          <a:xfrm>
            <a:off x="152400" y="1371600"/>
            <a:ext cx="8610600" cy="954107"/>
          </a:xfrm>
          <a:prstGeom prst="rect">
            <a:avLst/>
          </a:prstGeom>
          <a:noFill/>
        </p:spPr>
        <p:txBody>
          <a:bodyPr wrap="square" rtlCol="0">
            <a:spAutoFit/>
          </a:bodyPr>
          <a:lstStyle/>
          <a:p>
            <a:pPr algn="ctr"/>
            <a:r>
              <a:rPr lang="en-US" sz="2800" dirty="0" smtClean="0"/>
              <a:t>Analogy: Using the terms below sketch a diagram you believe best represents the relationships.</a:t>
            </a:r>
            <a:endParaRPr lang="en-US" sz="2800" dirty="0"/>
          </a:p>
        </p:txBody>
      </p:sp>
      <p:sp>
        <p:nvSpPr>
          <p:cNvPr id="6" name="TextBox 5"/>
          <p:cNvSpPr txBox="1"/>
          <p:nvPr/>
        </p:nvSpPr>
        <p:spPr>
          <a:xfrm>
            <a:off x="1524000" y="2895600"/>
            <a:ext cx="710900" cy="523220"/>
          </a:xfrm>
          <a:prstGeom prst="rect">
            <a:avLst/>
          </a:prstGeom>
          <a:noFill/>
          <a:ln>
            <a:solidFill>
              <a:schemeClr val="tx1"/>
            </a:solidFill>
          </a:ln>
        </p:spPr>
        <p:txBody>
          <a:bodyPr wrap="none" rtlCol="0">
            <a:spAutoFit/>
          </a:bodyPr>
          <a:lstStyle/>
          <a:p>
            <a:r>
              <a:rPr lang="en-US" sz="2800" dirty="0" smtClean="0"/>
              <a:t>You</a:t>
            </a:r>
            <a:endParaRPr lang="en-US" sz="2800" dirty="0"/>
          </a:p>
        </p:txBody>
      </p:sp>
      <p:sp>
        <p:nvSpPr>
          <p:cNvPr id="12" name="TextBox 11"/>
          <p:cNvSpPr txBox="1"/>
          <p:nvPr/>
        </p:nvSpPr>
        <p:spPr>
          <a:xfrm>
            <a:off x="1676400" y="3733800"/>
            <a:ext cx="1609736" cy="523220"/>
          </a:xfrm>
          <a:prstGeom prst="rect">
            <a:avLst/>
          </a:prstGeom>
          <a:noFill/>
          <a:ln>
            <a:solidFill>
              <a:schemeClr val="tx1"/>
            </a:solidFill>
          </a:ln>
        </p:spPr>
        <p:txBody>
          <a:bodyPr wrap="none" rtlCol="0">
            <a:spAutoFit/>
          </a:bodyPr>
          <a:lstStyle/>
          <a:p>
            <a:r>
              <a:rPr lang="en-US" sz="2800" dirty="0" smtClean="0"/>
              <a:t>Cousin #1</a:t>
            </a:r>
            <a:endParaRPr lang="en-US" sz="2800" dirty="0"/>
          </a:p>
        </p:txBody>
      </p:sp>
      <p:sp>
        <p:nvSpPr>
          <p:cNvPr id="13" name="TextBox 12"/>
          <p:cNvSpPr txBox="1"/>
          <p:nvPr/>
        </p:nvSpPr>
        <p:spPr>
          <a:xfrm>
            <a:off x="3048000" y="2667000"/>
            <a:ext cx="888256" cy="523220"/>
          </a:xfrm>
          <a:prstGeom prst="rect">
            <a:avLst/>
          </a:prstGeom>
          <a:noFill/>
          <a:ln>
            <a:solidFill>
              <a:schemeClr val="tx1"/>
            </a:solidFill>
          </a:ln>
        </p:spPr>
        <p:txBody>
          <a:bodyPr wrap="none" rtlCol="0">
            <a:spAutoFit/>
          </a:bodyPr>
          <a:lstStyle/>
          <a:p>
            <a:r>
              <a:rPr lang="en-US" sz="2800" dirty="0" smtClean="0"/>
              <a:t>Aunt</a:t>
            </a:r>
            <a:endParaRPr lang="en-US" sz="2800" dirty="0"/>
          </a:p>
        </p:txBody>
      </p:sp>
      <p:sp>
        <p:nvSpPr>
          <p:cNvPr id="15" name="TextBox 14"/>
          <p:cNvSpPr txBox="1"/>
          <p:nvPr/>
        </p:nvSpPr>
        <p:spPr>
          <a:xfrm>
            <a:off x="4267200" y="3733800"/>
            <a:ext cx="1279774" cy="523220"/>
          </a:xfrm>
          <a:prstGeom prst="rect">
            <a:avLst/>
          </a:prstGeom>
          <a:noFill/>
          <a:ln>
            <a:solidFill>
              <a:schemeClr val="tx1"/>
            </a:solidFill>
          </a:ln>
        </p:spPr>
        <p:txBody>
          <a:bodyPr wrap="none" rtlCol="0">
            <a:spAutoFit/>
          </a:bodyPr>
          <a:lstStyle/>
          <a:p>
            <a:r>
              <a:rPr lang="en-US" sz="2800" dirty="0" smtClean="0"/>
              <a:t>Parents</a:t>
            </a:r>
            <a:endParaRPr lang="en-US" sz="2800" dirty="0"/>
          </a:p>
        </p:txBody>
      </p:sp>
      <p:sp>
        <p:nvSpPr>
          <p:cNvPr id="16" name="TextBox 15"/>
          <p:cNvSpPr txBox="1"/>
          <p:nvPr/>
        </p:nvSpPr>
        <p:spPr>
          <a:xfrm>
            <a:off x="3200400" y="4495800"/>
            <a:ext cx="1609736" cy="523220"/>
          </a:xfrm>
          <a:prstGeom prst="rect">
            <a:avLst/>
          </a:prstGeom>
          <a:noFill/>
          <a:ln>
            <a:solidFill>
              <a:schemeClr val="tx1"/>
            </a:solidFill>
          </a:ln>
        </p:spPr>
        <p:txBody>
          <a:bodyPr wrap="none" rtlCol="0">
            <a:spAutoFit/>
          </a:bodyPr>
          <a:lstStyle/>
          <a:p>
            <a:r>
              <a:rPr lang="en-US" sz="2800" dirty="0" smtClean="0"/>
              <a:t>Cousin #2</a:t>
            </a:r>
            <a:endParaRPr lang="en-US" sz="2800" dirty="0"/>
          </a:p>
        </p:txBody>
      </p:sp>
      <p:sp>
        <p:nvSpPr>
          <p:cNvPr id="17" name="TextBox 16"/>
          <p:cNvSpPr txBox="1"/>
          <p:nvPr/>
        </p:nvSpPr>
        <p:spPr>
          <a:xfrm>
            <a:off x="5867400" y="4038600"/>
            <a:ext cx="1223412" cy="523220"/>
          </a:xfrm>
          <a:prstGeom prst="rect">
            <a:avLst/>
          </a:prstGeom>
          <a:noFill/>
          <a:ln>
            <a:solidFill>
              <a:schemeClr val="tx1"/>
            </a:solidFill>
          </a:ln>
        </p:spPr>
        <p:txBody>
          <a:bodyPr wrap="none" rtlCol="0">
            <a:spAutoFit/>
          </a:bodyPr>
          <a:lstStyle/>
          <a:p>
            <a:pPr algn="ctr"/>
            <a:r>
              <a:rPr lang="en-US" sz="2800" dirty="0" smtClean="0"/>
              <a:t>Sibling </a:t>
            </a:r>
          </a:p>
        </p:txBody>
      </p:sp>
      <p:sp>
        <p:nvSpPr>
          <p:cNvPr id="18" name="TextBox 17"/>
          <p:cNvSpPr txBox="1"/>
          <p:nvPr/>
        </p:nvSpPr>
        <p:spPr>
          <a:xfrm>
            <a:off x="4953000" y="2819400"/>
            <a:ext cx="2667001" cy="523220"/>
          </a:xfrm>
          <a:prstGeom prst="rect">
            <a:avLst/>
          </a:prstGeom>
          <a:noFill/>
          <a:ln>
            <a:solidFill>
              <a:schemeClr val="tx1"/>
            </a:solidFill>
          </a:ln>
        </p:spPr>
        <p:txBody>
          <a:bodyPr wrap="square" rtlCol="0">
            <a:spAutoFit/>
          </a:bodyPr>
          <a:lstStyle/>
          <a:p>
            <a:pPr algn="ctr"/>
            <a:r>
              <a:rPr lang="en-US" sz="2800" dirty="0" smtClean="0"/>
              <a:t>Grandparents</a:t>
            </a:r>
            <a:endParaRPr lang="en-US" sz="2800" dirty="0"/>
          </a:p>
        </p:txBody>
      </p:sp>
      <p:sp>
        <p:nvSpPr>
          <p:cNvPr id="14" name="TextBox 13"/>
          <p:cNvSpPr txBox="1"/>
          <p:nvPr/>
        </p:nvSpPr>
        <p:spPr>
          <a:xfrm>
            <a:off x="0" y="228600"/>
            <a:ext cx="9144000" cy="769441"/>
          </a:xfrm>
          <a:prstGeom prst="rect">
            <a:avLst/>
          </a:prstGeom>
          <a:noFill/>
        </p:spPr>
        <p:txBody>
          <a:bodyPr wrap="square" rtlCol="0">
            <a:spAutoFit/>
          </a:bodyPr>
          <a:lstStyle/>
          <a:p>
            <a:pPr algn="ctr"/>
            <a:r>
              <a:rPr lang="en-US" sz="4400" dirty="0" smtClean="0"/>
              <a:t>Understanding the Pattern of Evolution</a:t>
            </a:r>
            <a:endParaRPr lang="en-US" sz="4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407EEF1-4A8A-4BBD-8501-BD07C9B37399}" type="slidenum">
              <a:rPr lang="en-US" smtClean="0"/>
              <a:pPr/>
              <a:t>15</a:t>
            </a:fld>
            <a:endParaRPr lang="en-US"/>
          </a:p>
        </p:txBody>
      </p:sp>
      <p:sp>
        <p:nvSpPr>
          <p:cNvPr id="3" name="TextBox 2"/>
          <p:cNvSpPr txBox="1"/>
          <p:nvPr/>
        </p:nvSpPr>
        <p:spPr>
          <a:xfrm>
            <a:off x="228600" y="274320"/>
            <a:ext cx="8610600" cy="1077218"/>
          </a:xfrm>
          <a:prstGeom prst="rect">
            <a:avLst/>
          </a:prstGeom>
          <a:noFill/>
        </p:spPr>
        <p:txBody>
          <a:bodyPr wrap="square" rtlCol="0">
            <a:spAutoFit/>
          </a:bodyPr>
          <a:lstStyle/>
          <a:p>
            <a:r>
              <a:rPr lang="en-US" sz="3200" dirty="0" smtClean="0"/>
              <a:t>CQ#3: Which diagram best resembles the sketch / relationships you envisioned? </a:t>
            </a:r>
            <a:endParaRPr lang="en-US" sz="3200" dirty="0"/>
          </a:p>
        </p:txBody>
      </p:sp>
      <p:grpSp>
        <p:nvGrpSpPr>
          <p:cNvPr id="45" name="Group 44"/>
          <p:cNvGrpSpPr/>
          <p:nvPr/>
        </p:nvGrpSpPr>
        <p:grpSpPr>
          <a:xfrm>
            <a:off x="228600" y="4648200"/>
            <a:ext cx="8686800" cy="1600200"/>
            <a:chOff x="228600" y="3962400"/>
            <a:chExt cx="8686800" cy="1600200"/>
          </a:xfrm>
        </p:grpSpPr>
        <p:sp>
          <p:nvSpPr>
            <p:cNvPr id="10" name="TextBox 9"/>
            <p:cNvSpPr txBox="1"/>
            <p:nvPr/>
          </p:nvSpPr>
          <p:spPr>
            <a:xfrm>
              <a:off x="457200" y="4048780"/>
              <a:ext cx="508473" cy="584775"/>
            </a:xfrm>
            <a:prstGeom prst="rect">
              <a:avLst/>
            </a:prstGeom>
            <a:noFill/>
          </p:spPr>
          <p:txBody>
            <a:bodyPr wrap="none" rtlCol="0">
              <a:spAutoFit/>
            </a:bodyPr>
            <a:lstStyle/>
            <a:p>
              <a:r>
                <a:rPr lang="en-US" sz="3200" b="1" dirty="0" smtClean="0"/>
                <a:t>C.</a:t>
              </a:r>
              <a:endParaRPr lang="en-US" sz="3200" b="1" dirty="0"/>
            </a:p>
          </p:txBody>
        </p:sp>
        <p:grpSp>
          <p:nvGrpSpPr>
            <p:cNvPr id="27" name="Group 26"/>
            <p:cNvGrpSpPr/>
            <p:nvPr/>
          </p:nvGrpSpPr>
          <p:grpSpPr>
            <a:xfrm>
              <a:off x="381000" y="4611469"/>
              <a:ext cx="8382000" cy="646331"/>
              <a:chOff x="609600" y="4495800"/>
              <a:chExt cx="8382000" cy="646331"/>
            </a:xfrm>
          </p:grpSpPr>
          <p:sp>
            <p:nvSpPr>
              <p:cNvPr id="11" name="TextBox 10"/>
              <p:cNvSpPr txBox="1"/>
              <p:nvPr/>
            </p:nvSpPr>
            <p:spPr>
              <a:xfrm>
                <a:off x="609600" y="4495800"/>
                <a:ext cx="1018227" cy="646331"/>
              </a:xfrm>
              <a:prstGeom prst="rect">
                <a:avLst/>
              </a:prstGeom>
              <a:noFill/>
            </p:spPr>
            <p:txBody>
              <a:bodyPr wrap="none" rtlCol="0">
                <a:spAutoFit/>
              </a:bodyPr>
              <a:lstStyle/>
              <a:p>
                <a:r>
                  <a:rPr lang="en-US" b="1" dirty="0" smtClean="0">
                    <a:latin typeface="Arial" pitchFamily="34" charset="0"/>
                    <a:cs typeface="Arial" pitchFamily="34" charset="0"/>
                  </a:rPr>
                  <a:t>Grand-</a:t>
                </a:r>
              </a:p>
              <a:p>
                <a:r>
                  <a:rPr lang="en-US" b="1" dirty="0" smtClean="0">
                    <a:latin typeface="Arial" pitchFamily="34" charset="0"/>
                    <a:cs typeface="Arial" pitchFamily="34" charset="0"/>
                  </a:rPr>
                  <a:t>parents</a:t>
                </a:r>
                <a:endParaRPr lang="en-US" b="1" dirty="0">
                  <a:latin typeface="Arial" pitchFamily="34" charset="0"/>
                  <a:cs typeface="Arial" pitchFamily="34" charset="0"/>
                </a:endParaRPr>
              </a:p>
            </p:txBody>
          </p:sp>
          <p:sp>
            <p:nvSpPr>
              <p:cNvPr id="15" name="TextBox 14"/>
              <p:cNvSpPr txBox="1"/>
              <p:nvPr/>
            </p:nvSpPr>
            <p:spPr>
              <a:xfrm>
                <a:off x="1981200" y="4572000"/>
                <a:ext cx="1031051" cy="369332"/>
              </a:xfrm>
              <a:prstGeom prst="rect">
                <a:avLst/>
              </a:prstGeom>
              <a:noFill/>
            </p:spPr>
            <p:txBody>
              <a:bodyPr wrap="none" rtlCol="0">
                <a:spAutoFit/>
              </a:bodyPr>
              <a:lstStyle/>
              <a:p>
                <a:r>
                  <a:rPr lang="en-US" b="1" dirty="0" smtClean="0">
                    <a:latin typeface="Arial" pitchFamily="34" charset="0"/>
                    <a:cs typeface="Arial" pitchFamily="34" charset="0"/>
                  </a:rPr>
                  <a:t>Parents</a:t>
                </a:r>
                <a:endParaRPr lang="en-US" b="1" dirty="0">
                  <a:latin typeface="Arial" pitchFamily="34" charset="0"/>
                  <a:cs typeface="Arial" pitchFamily="34" charset="0"/>
                </a:endParaRPr>
              </a:p>
            </p:txBody>
          </p:sp>
          <p:sp>
            <p:nvSpPr>
              <p:cNvPr id="16" name="TextBox 15"/>
              <p:cNvSpPr txBox="1"/>
              <p:nvPr/>
            </p:nvSpPr>
            <p:spPr>
              <a:xfrm>
                <a:off x="3352800" y="4583668"/>
                <a:ext cx="710451" cy="369332"/>
              </a:xfrm>
              <a:prstGeom prst="rect">
                <a:avLst/>
              </a:prstGeom>
              <a:noFill/>
            </p:spPr>
            <p:txBody>
              <a:bodyPr wrap="none" rtlCol="0">
                <a:spAutoFit/>
              </a:bodyPr>
              <a:lstStyle/>
              <a:p>
                <a:r>
                  <a:rPr lang="en-US" b="1" dirty="0" smtClean="0">
                    <a:latin typeface="Arial" pitchFamily="34" charset="0"/>
                    <a:cs typeface="Arial" pitchFamily="34" charset="0"/>
                  </a:rPr>
                  <a:t>Aunt</a:t>
                </a:r>
                <a:endParaRPr lang="en-US" b="1" dirty="0">
                  <a:latin typeface="Arial" pitchFamily="34" charset="0"/>
                  <a:cs typeface="Arial" pitchFamily="34" charset="0"/>
                </a:endParaRPr>
              </a:p>
            </p:txBody>
          </p:sp>
          <p:sp>
            <p:nvSpPr>
              <p:cNvPr id="17" name="TextBox 16"/>
              <p:cNvSpPr txBox="1"/>
              <p:nvPr/>
            </p:nvSpPr>
            <p:spPr>
              <a:xfrm>
                <a:off x="4343400" y="4572000"/>
                <a:ext cx="1159292" cy="369332"/>
              </a:xfrm>
              <a:prstGeom prst="rect">
                <a:avLst/>
              </a:prstGeom>
              <a:noFill/>
            </p:spPr>
            <p:txBody>
              <a:bodyPr wrap="none" rtlCol="0">
                <a:spAutoFit/>
              </a:bodyPr>
              <a:lstStyle/>
              <a:p>
                <a:r>
                  <a:rPr lang="en-US" b="1" dirty="0" smtClean="0">
                    <a:latin typeface="Arial" pitchFamily="34" charset="0"/>
                    <a:cs typeface="Arial" pitchFamily="34" charset="0"/>
                  </a:rPr>
                  <a:t>Cousin 1</a:t>
                </a:r>
                <a:endParaRPr lang="en-US" b="1" dirty="0">
                  <a:latin typeface="Arial" pitchFamily="34" charset="0"/>
                  <a:cs typeface="Arial" pitchFamily="34" charset="0"/>
                </a:endParaRPr>
              </a:p>
            </p:txBody>
          </p:sp>
          <p:sp>
            <p:nvSpPr>
              <p:cNvPr id="18" name="TextBox 17"/>
              <p:cNvSpPr txBox="1"/>
              <p:nvPr/>
            </p:nvSpPr>
            <p:spPr>
              <a:xfrm>
                <a:off x="7199293" y="4572000"/>
                <a:ext cx="954107" cy="369332"/>
              </a:xfrm>
              <a:prstGeom prst="rect">
                <a:avLst/>
              </a:prstGeom>
              <a:noFill/>
            </p:spPr>
            <p:txBody>
              <a:bodyPr wrap="none" rtlCol="0">
                <a:spAutoFit/>
              </a:bodyPr>
              <a:lstStyle/>
              <a:p>
                <a:r>
                  <a:rPr lang="en-US" b="1" dirty="0" smtClean="0">
                    <a:latin typeface="Arial" pitchFamily="34" charset="0"/>
                    <a:cs typeface="Arial" pitchFamily="34" charset="0"/>
                  </a:rPr>
                  <a:t>Sibling</a:t>
                </a:r>
                <a:endParaRPr lang="en-US" b="1" dirty="0">
                  <a:latin typeface="Arial" pitchFamily="34" charset="0"/>
                  <a:cs typeface="Arial" pitchFamily="34" charset="0"/>
                </a:endParaRPr>
              </a:p>
            </p:txBody>
          </p:sp>
          <p:sp>
            <p:nvSpPr>
              <p:cNvPr id="19" name="TextBox 18"/>
              <p:cNvSpPr txBox="1"/>
              <p:nvPr/>
            </p:nvSpPr>
            <p:spPr>
              <a:xfrm>
                <a:off x="8388037" y="4572000"/>
                <a:ext cx="603563" cy="369332"/>
              </a:xfrm>
              <a:prstGeom prst="rect">
                <a:avLst/>
              </a:prstGeom>
              <a:noFill/>
            </p:spPr>
            <p:txBody>
              <a:bodyPr wrap="none" rtlCol="0">
                <a:spAutoFit/>
              </a:bodyPr>
              <a:lstStyle/>
              <a:p>
                <a:r>
                  <a:rPr lang="en-US" b="1" dirty="0" smtClean="0">
                    <a:latin typeface="Arial" pitchFamily="34" charset="0"/>
                    <a:cs typeface="Arial" pitchFamily="34" charset="0"/>
                  </a:rPr>
                  <a:t>You</a:t>
                </a:r>
                <a:endParaRPr lang="en-US" b="1" dirty="0">
                  <a:latin typeface="Arial" pitchFamily="34" charset="0"/>
                  <a:cs typeface="Arial" pitchFamily="34" charset="0"/>
                </a:endParaRPr>
              </a:p>
            </p:txBody>
          </p:sp>
          <p:sp>
            <p:nvSpPr>
              <p:cNvPr id="20" name="TextBox 19"/>
              <p:cNvSpPr txBox="1"/>
              <p:nvPr/>
            </p:nvSpPr>
            <p:spPr>
              <a:xfrm>
                <a:off x="5774908" y="4572000"/>
                <a:ext cx="1159292" cy="369332"/>
              </a:xfrm>
              <a:prstGeom prst="rect">
                <a:avLst/>
              </a:prstGeom>
              <a:noFill/>
            </p:spPr>
            <p:txBody>
              <a:bodyPr wrap="none" rtlCol="0">
                <a:spAutoFit/>
              </a:bodyPr>
              <a:lstStyle/>
              <a:p>
                <a:r>
                  <a:rPr lang="en-US" b="1" dirty="0" smtClean="0">
                    <a:latin typeface="Arial" pitchFamily="34" charset="0"/>
                    <a:cs typeface="Arial" pitchFamily="34" charset="0"/>
                  </a:rPr>
                  <a:t>Cousin 2</a:t>
                </a:r>
                <a:endParaRPr lang="en-US" b="1" dirty="0">
                  <a:latin typeface="Arial" pitchFamily="34" charset="0"/>
                  <a:cs typeface="Arial" pitchFamily="34" charset="0"/>
                </a:endParaRPr>
              </a:p>
            </p:txBody>
          </p:sp>
          <p:sp>
            <p:nvSpPr>
              <p:cNvPr id="21" name="Right Arrow 20"/>
              <p:cNvSpPr/>
              <p:nvPr/>
            </p:nvSpPr>
            <p:spPr>
              <a:xfrm>
                <a:off x="1676400" y="4648200"/>
                <a:ext cx="304800" cy="2286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a:off x="3048000" y="4648200"/>
                <a:ext cx="304800" cy="2286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a:off x="4038600" y="4648200"/>
                <a:ext cx="304800" cy="2286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a:off x="5486400" y="4648200"/>
                <a:ext cx="304800" cy="2286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a:off x="6934200" y="4608731"/>
                <a:ext cx="304800" cy="2286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a:off x="8153400" y="4648200"/>
                <a:ext cx="304800" cy="2286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228600" y="3962400"/>
              <a:ext cx="8686800" cy="1600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4343400" y="1524000"/>
            <a:ext cx="4572000" cy="2895600"/>
            <a:chOff x="4343400" y="1371600"/>
            <a:chExt cx="4572000" cy="2895600"/>
          </a:xfrm>
        </p:grpSpPr>
        <p:sp>
          <p:nvSpPr>
            <p:cNvPr id="9" name="TextBox 8"/>
            <p:cNvSpPr txBox="1"/>
            <p:nvPr/>
          </p:nvSpPr>
          <p:spPr>
            <a:xfrm>
              <a:off x="4343400" y="1371600"/>
              <a:ext cx="524503" cy="584775"/>
            </a:xfrm>
            <a:prstGeom prst="rect">
              <a:avLst/>
            </a:prstGeom>
            <a:noFill/>
          </p:spPr>
          <p:txBody>
            <a:bodyPr wrap="none" rtlCol="0">
              <a:spAutoFit/>
            </a:bodyPr>
            <a:lstStyle/>
            <a:p>
              <a:r>
                <a:rPr lang="en-US" sz="3200" b="1" dirty="0" smtClean="0"/>
                <a:t>B.</a:t>
              </a:r>
              <a:endParaRPr lang="en-US" sz="3200" b="1" dirty="0"/>
            </a:p>
          </p:txBody>
        </p:sp>
        <p:grpSp>
          <p:nvGrpSpPr>
            <p:cNvPr id="78" name="Group 77"/>
            <p:cNvGrpSpPr/>
            <p:nvPr/>
          </p:nvGrpSpPr>
          <p:grpSpPr>
            <a:xfrm>
              <a:off x="4648200" y="1905000"/>
              <a:ext cx="4131092" cy="2286000"/>
              <a:chOff x="4648200" y="1905000"/>
              <a:chExt cx="4131092" cy="2286000"/>
            </a:xfrm>
          </p:grpSpPr>
          <p:sp>
            <p:nvSpPr>
              <p:cNvPr id="29" name="TextBox 28"/>
              <p:cNvSpPr txBox="1"/>
              <p:nvPr/>
            </p:nvSpPr>
            <p:spPr>
              <a:xfrm>
                <a:off x="6553200" y="3505200"/>
                <a:ext cx="1697901" cy="369332"/>
              </a:xfrm>
              <a:prstGeom prst="rect">
                <a:avLst/>
              </a:prstGeom>
              <a:noFill/>
            </p:spPr>
            <p:txBody>
              <a:bodyPr wrap="none" rtlCol="0">
                <a:spAutoFit/>
              </a:bodyPr>
              <a:lstStyle/>
              <a:p>
                <a:r>
                  <a:rPr lang="en-US" b="1" dirty="0" smtClean="0">
                    <a:latin typeface="Arial" pitchFamily="34" charset="0"/>
                    <a:cs typeface="Arial" pitchFamily="34" charset="0"/>
                  </a:rPr>
                  <a:t>Grandparents</a:t>
                </a:r>
                <a:endParaRPr lang="en-US" b="1" dirty="0">
                  <a:latin typeface="Arial" pitchFamily="34" charset="0"/>
                  <a:cs typeface="Arial" pitchFamily="34" charset="0"/>
                </a:endParaRPr>
              </a:p>
            </p:txBody>
          </p:sp>
          <p:sp>
            <p:nvSpPr>
              <p:cNvPr id="30" name="TextBox 29"/>
              <p:cNvSpPr txBox="1"/>
              <p:nvPr/>
            </p:nvSpPr>
            <p:spPr>
              <a:xfrm>
                <a:off x="4876800" y="2743200"/>
                <a:ext cx="1031051" cy="369332"/>
              </a:xfrm>
              <a:prstGeom prst="rect">
                <a:avLst/>
              </a:prstGeom>
              <a:noFill/>
            </p:spPr>
            <p:txBody>
              <a:bodyPr wrap="none" rtlCol="0">
                <a:spAutoFit/>
              </a:bodyPr>
              <a:lstStyle/>
              <a:p>
                <a:r>
                  <a:rPr lang="en-US" b="1" dirty="0" smtClean="0">
                    <a:latin typeface="Arial" pitchFamily="34" charset="0"/>
                    <a:cs typeface="Arial" pitchFamily="34" charset="0"/>
                  </a:rPr>
                  <a:t>Parents</a:t>
                </a:r>
                <a:endParaRPr lang="en-US" b="1" dirty="0">
                  <a:latin typeface="Arial" pitchFamily="34" charset="0"/>
                  <a:cs typeface="Arial" pitchFamily="34" charset="0"/>
                </a:endParaRPr>
              </a:p>
            </p:txBody>
          </p:sp>
          <p:sp>
            <p:nvSpPr>
              <p:cNvPr id="31" name="TextBox 30"/>
              <p:cNvSpPr txBox="1"/>
              <p:nvPr/>
            </p:nvSpPr>
            <p:spPr>
              <a:xfrm>
                <a:off x="7391400" y="2819400"/>
                <a:ext cx="710451" cy="369332"/>
              </a:xfrm>
              <a:prstGeom prst="rect">
                <a:avLst/>
              </a:prstGeom>
              <a:noFill/>
            </p:spPr>
            <p:txBody>
              <a:bodyPr wrap="none" rtlCol="0">
                <a:spAutoFit/>
              </a:bodyPr>
              <a:lstStyle/>
              <a:p>
                <a:r>
                  <a:rPr lang="en-US" b="1" dirty="0" smtClean="0">
                    <a:latin typeface="Arial" pitchFamily="34" charset="0"/>
                    <a:cs typeface="Arial" pitchFamily="34" charset="0"/>
                  </a:rPr>
                  <a:t>Aunt</a:t>
                </a:r>
                <a:endParaRPr lang="en-US" b="1" dirty="0">
                  <a:latin typeface="Arial" pitchFamily="34" charset="0"/>
                  <a:cs typeface="Arial" pitchFamily="34" charset="0"/>
                </a:endParaRPr>
              </a:p>
            </p:txBody>
          </p:sp>
          <p:sp>
            <p:nvSpPr>
              <p:cNvPr id="32" name="TextBox 31"/>
              <p:cNvSpPr txBox="1"/>
              <p:nvPr/>
            </p:nvSpPr>
            <p:spPr>
              <a:xfrm>
                <a:off x="6400800" y="1905000"/>
                <a:ext cx="1159292" cy="369332"/>
              </a:xfrm>
              <a:prstGeom prst="rect">
                <a:avLst/>
              </a:prstGeom>
              <a:noFill/>
            </p:spPr>
            <p:txBody>
              <a:bodyPr wrap="none" rtlCol="0">
                <a:spAutoFit/>
              </a:bodyPr>
              <a:lstStyle/>
              <a:p>
                <a:r>
                  <a:rPr lang="en-US" b="1" dirty="0" smtClean="0">
                    <a:latin typeface="Arial" pitchFamily="34" charset="0"/>
                    <a:cs typeface="Arial" pitchFamily="34" charset="0"/>
                  </a:rPr>
                  <a:t>Cousin 1</a:t>
                </a:r>
                <a:endParaRPr lang="en-US" b="1" dirty="0">
                  <a:latin typeface="Arial" pitchFamily="34" charset="0"/>
                  <a:cs typeface="Arial" pitchFamily="34" charset="0"/>
                </a:endParaRPr>
              </a:p>
            </p:txBody>
          </p:sp>
          <p:sp>
            <p:nvSpPr>
              <p:cNvPr id="33" name="TextBox 32"/>
              <p:cNvSpPr txBox="1"/>
              <p:nvPr/>
            </p:nvSpPr>
            <p:spPr>
              <a:xfrm>
                <a:off x="4648200" y="1905000"/>
                <a:ext cx="954107" cy="369332"/>
              </a:xfrm>
              <a:prstGeom prst="rect">
                <a:avLst/>
              </a:prstGeom>
              <a:noFill/>
            </p:spPr>
            <p:txBody>
              <a:bodyPr wrap="none" rtlCol="0">
                <a:spAutoFit/>
              </a:bodyPr>
              <a:lstStyle/>
              <a:p>
                <a:r>
                  <a:rPr lang="en-US" b="1" dirty="0" smtClean="0">
                    <a:latin typeface="Arial" pitchFamily="34" charset="0"/>
                    <a:cs typeface="Arial" pitchFamily="34" charset="0"/>
                  </a:rPr>
                  <a:t>Sibling</a:t>
                </a:r>
                <a:endParaRPr lang="en-US" b="1" dirty="0">
                  <a:latin typeface="Arial" pitchFamily="34" charset="0"/>
                  <a:cs typeface="Arial" pitchFamily="34" charset="0"/>
                </a:endParaRPr>
              </a:p>
            </p:txBody>
          </p:sp>
          <p:sp>
            <p:nvSpPr>
              <p:cNvPr id="34" name="TextBox 33"/>
              <p:cNvSpPr txBox="1"/>
              <p:nvPr/>
            </p:nvSpPr>
            <p:spPr>
              <a:xfrm>
                <a:off x="5791200" y="1905000"/>
                <a:ext cx="603563" cy="369332"/>
              </a:xfrm>
              <a:prstGeom prst="rect">
                <a:avLst/>
              </a:prstGeom>
              <a:noFill/>
            </p:spPr>
            <p:txBody>
              <a:bodyPr wrap="none" rtlCol="0">
                <a:spAutoFit/>
              </a:bodyPr>
              <a:lstStyle/>
              <a:p>
                <a:r>
                  <a:rPr lang="en-US" b="1" dirty="0" smtClean="0">
                    <a:latin typeface="Arial" pitchFamily="34" charset="0"/>
                    <a:cs typeface="Arial" pitchFamily="34" charset="0"/>
                  </a:rPr>
                  <a:t>You</a:t>
                </a:r>
                <a:endParaRPr lang="en-US" b="1" dirty="0">
                  <a:latin typeface="Arial" pitchFamily="34" charset="0"/>
                  <a:cs typeface="Arial" pitchFamily="34" charset="0"/>
                </a:endParaRPr>
              </a:p>
            </p:txBody>
          </p:sp>
          <p:sp>
            <p:nvSpPr>
              <p:cNvPr id="35" name="TextBox 34"/>
              <p:cNvSpPr txBox="1"/>
              <p:nvPr/>
            </p:nvSpPr>
            <p:spPr>
              <a:xfrm>
                <a:off x="7620000" y="1905000"/>
                <a:ext cx="1159292" cy="369332"/>
              </a:xfrm>
              <a:prstGeom prst="rect">
                <a:avLst/>
              </a:prstGeom>
              <a:noFill/>
            </p:spPr>
            <p:txBody>
              <a:bodyPr wrap="none" rtlCol="0">
                <a:spAutoFit/>
              </a:bodyPr>
              <a:lstStyle/>
              <a:p>
                <a:r>
                  <a:rPr lang="en-US" b="1" dirty="0" smtClean="0">
                    <a:latin typeface="Arial" pitchFamily="34" charset="0"/>
                    <a:cs typeface="Arial" pitchFamily="34" charset="0"/>
                  </a:rPr>
                  <a:t>Cousin 2</a:t>
                </a:r>
                <a:endParaRPr lang="en-US" b="1" dirty="0">
                  <a:latin typeface="Arial" pitchFamily="34" charset="0"/>
                  <a:cs typeface="Arial" pitchFamily="34" charset="0"/>
                </a:endParaRPr>
              </a:p>
            </p:txBody>
          </p:sp>
          <p:cxnSp>
            <p:nvCxnSpPr>
              <p:cNvPr id="43" name="Straight Connector 42"/>
              <p:cNvCxnSpPr/>
              <p:nvPr/>
            </p:nvCxnSpPr>
            <p:spPr>
              <a:xfrm flipV="1">
                <a:off x="5715000" y="2274332"/>
                <a:ext cx="2348758" cy="191666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5257802" y="2243554"/>
                <a:ext cx="1295398" cy="126164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5715000" y="2274332"/>
                <a:ext cx="508052" cy="39266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flipV="1">
                <a:off x="6828046" y="2274332"/>
                <a:ext cx="563354" cy="54506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9" name="Rectangle 78"/>
            <p:cNvSpPr/>
            <p:nvPr/>
          </p:nvSpPr>
          <p:spPr>
            <a:xfrm>
              <a:off x="4343400" y="1447800"/>
              <a:ext cx="4572000" cy="2819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p:cNvGrpSpPr/>
          <p:nvPr/>
        </p:nvGrpSpPr>
        <p:grpSpPr>
          <a:xfrm>
            <a:off x="228600" y="1524000"/>
            <a:ext cx="3962400" cy="2895600"/>
            <a:chOff x="228600" y="1371600"/>
            <a:chExt cx="3962400" cy="2895600"/>
          </a:xfrm>
        </p:grpSpPr>
        <p:sp>
          <p:nvSpPr>
            <p:cNvPr id="8" name="TextBox 7"/>
            <p:cNvSpPr txBox="1"/>
            <p:nvPr/>
          </p:nvSpPr>
          <p:spPr>
            <a:xfrm>
              <a:off x="293051" y="1371600"/>
              <a:ext cx="545149" cy="584775"/>
            </a:xfrm>
            <a:prstGeom prst="rect">
              <a:avLst/>
            </a:prstGeom>
            <a:noFill/>
          </p:spPr>
          <p:txBody>
            <a:bodyPr wrap="none" rtlCol="0">
              <a:spAutoFit/>
            </a:bodyPr>
            <a:lstStyle/>
            <a:p>
              <a:r>
                <a:rPr lang="en-US" sz="3200" b="1" dirty="0" smtClean="0"/>
                <a:t>A.</a:t>
              </a:r>
              <a:endParaRPr lang="en-US" sz="3200" b="1" dirty="0"/>
            </a:p>
          </p:txBody>
        </p:sp>
        <p:sp>
          <p:nvSpPr>
            <p:cNvPr id="81" name="TextBox 80"/>
            <p:cNvSpPr txBox="1"/>
            <p:nvPr/>
          </p:nvSpPr>
          <p:spPr>
            <a:xfrm>
              <a:off x="1447800" y="3276600"/>
              <a:ext cx="1697901" cy="369332"/>
            </a:xfrm>
            <a:prstGeom prst="rect">
              <a:avLst/>
            </a:prstGeom>
            <a:noFill/>
          </p:spPr>
          <p:txBody>
            <a:bodyPr wrap="none" rtlCol="0">
              <a:spAutoFit/>
            </a:bodyPr>
            <a:lstStyle/>
            <a:p>
              <a:r>
                <a:rPr lang="en-US" b="1" dirty="0" smtClean="0">
                  <a:latin typeface="Arial" pitchFamily="34" charset="0"/>
                  <a:cs typeface="Arial" pitchFamily="34" charset="0"/>
                </a:rPr>
                <a:t>Grandparents</a:t>
              </a:r>
              <a:endParaRPr lang="en-US" b="1" dirty="0">
                <a:latin typeface="Arial" pitchFamily="34" charset="0"/>
                <a:cs typeface="Arial" pitchFamily="34" charset="0"/>
              </a:endParaRPr>
            </a:p>
          </p:txBody>
        </p:sp>
        <p:sp>
          <p:nvSpPr>
            <p:cNvPr id="82" name="TextBox 81"/>
            <p:cNvSpPr txBox="1"/>
            <p:nvPr/>
          </p:nvSpPr>
          <p:spPr>
            <a:xfrm>
              <a:off x="1066800" y="2057400"/>
              <a:ext cx="1031051" cy="369332"/>
            </a:xfrm>
            <a:prstGeom prst="rect">
              <a:avLst/>
            </a:prstGeom>
            <a:noFill/>
          </p:spPr>
          <p:txBody>
            <a:bodyPr wrap="none" rtlCol="0">
              <a:spAutoFit/>
            </a:bodyPr>
            <a:lstStyle/>
            <a:p>
              <a:r>
                <a:rPr lang="en-US" b="1" dirty="0" smtClean="0">
                  <a:latin typeface="Arial" pitchFamily="34" charset="0"/>
                  <a:cs typeface="Arial" pitchFamily="34" charset="0"/>
                </a:rPr>
                <a:t>Parents</a:t>
              </a:r>
              <a:endParaRPr lang="en-US" b="1" dirty="0">
                <a:latin typeface="Arial" pitchFamily="34" charset="0"/>
                <a:cs typeface="Arial" pitchFamily="34" charset="0"/>
              </a:endParaRPr>
            </a:p>
          </p:txBody>
        </p:sp>
        <p:sp>
          <p:nvSpPr>
            <p:cNvPr id="83" name="TextBox 82"/>
            <p:cNvSpPr txBox="1"/>
            <p:nvPr/>
          </p:nvSpPr>
          <p:spPr>
            <a:xfrm>
              <a:off x="3124200" y="2743200"/>
              <a:ext cx="710451" cy="369332"/>
            </a:xfrm>
            <a:prstGeom prst="rect">
              <a:avLst/>
            </a:prstGeom>
            <a:noFill/>
          </p:spPr>
          <p:txBody>
            <a:bodyPr wrap="none" rtlCol="0">
              <a:spAutoFit/>
            </a:bodyPr>
            <a:lstStyle/>
            <a:p>
              <a:r>
                <a:rPr lang="en-US" b="1" dirty="0" smtClean="0">
                  <a:latin typeface="Arial" pitchFamily="34" charset="0"/>
                  <a:cs typeface="Arial" pitchFamily="34" charset="0"/>
                </a:rPr>
                <a:t>Aunt</a:t>
              </a:r>
              <a:endParaRPr lang="en-US" b="1" dirty="0">
                <a:latin typeface="Arial" pitchFamily="34" charset="0"/>
                <a:cs typeface="Arial" pitchFamily="34" charset="0"/>
              </a:endParaRPr>
            </a:p>
          </p:txBody>
        </p:sp>
        <p:sp>
          <p:nvSpPr>
            <p:cNvPr id="84" name="TextBox 83"/>
            <p:cNvSpPr txBox="1"/>
            <p:nvPr/>
          </p:nvSpPr>
          <p:spPr>
            <a:xfrm>
              <a:off x="228600" y="2895600"/>
              <a:ext cx="1159292" cy="369332"/>
            </a:xfrm>
            <a:prstGeom prst="rect">
              <a:avLst/>
            </a:prstGeom>
            <a:noFill/>
          </p:spPr>
          <p:txBody>
            <a:bodyPr wrap="none" rtlCol="0">
              <a:spAutoFit/>
            </a:bodyPr>
            <a:lstStyle/>
            <a:p>
              <a:r>
                <a:rPr lang="en-US" b="1" dirty="0" smtClean="0">
                  <a:latin typeface="Arial" pitchFamily="34" charset="0"/>
                  <a:cs typeface="Arial" pitchFamily="34" charset="0"/>
                </a:rPr>
                <a:t>Cousin 1</a:t>
              </a:r>
              <a:endParaRPr lang="en-US" b="1" dirty="0">
                <a:latin typeface="Arial" pitchFamily="34" charset="0"/>
                <a:cs typeface="Arial" pitchFamily="34" charset="0"/>
              </a:endParaRPr>
            </a:p>
          </p:txBody>
        </p:sp>
        <p:sp>
          <p:nvSpPr>
            <p:cNvPr id="85" name="TextBox 84"/>
            <p:cNvSpPr txBox="1"/>
            <p:nvPr/>
          </p:nvSpPr>
          <p:spPr>
            <a:xfrm>
              <a:off x="646093" y="2514600"/>
              <a:ext cx="954107" cy="369332"/>
            </a:xfrm>
            <a:prstGeom prst="rect">
              <a:avLst/>
            </a:prstGeom>
            <a:noFill/>
          </p:spPr>
          <p:txBody>
            <a:bodyPr wrap="none" rtlCol="0">
              <a:spAutoFit/>
            </a:bodyPr>
            <a:lstStyle/>
            <a:p>
              <a:r>
                <a:rPr lang="en-US" b="1" dirty="0" smtClean="0">
                  <a:latin typeface="Arial" pitchFamily="34" charset="0"/>
                  <a:cs typeface="Arial" pitchFamily="34" charset="0"/>
                </a:rPr>
                <a:t>Sibling</a:t>
              </a:r>
              <a:endParaRPr lang="en-US" b="1" dirty="0">
                <a:latin typeface="Arial" pitchFamily="34" charset="0"/>
                <a:cs typeface="Arial" pitchFamily="34" charset="0"/>
              </a:endParaRPr>
            </a:p>
          </p:txBody>
        </p:sp>
        <p:sp>
          <p:nvSpPr>
            <p:cNvPr id="86" name="TextBox 85"/>
            <p:cNvSpPr txBox="1"/>
            <p:nvPr/>
          </p:nvSpPr>
          <p:spPr>
            <a:xfrm>
              <a:off x="2133600" y="1752600"/>
              <a:ext cx="603563" cy="369332"/>
            </a:xfrm>
            <a:prstGeom prst="rect">
              <a:avLst/>
            </a:prstGeom>
            <a:noFill/>
          </p:spPr>
          <p:txBody>
            <a:bodyPr wrap="none" rtlCol="0">
              <a:spAutoFit/>
            </a:bodyPr>
            <a:lstStyle/>
            <a:p>
              <a:r>
                <a:rPr lang="en-US" b="1" dirty="0" smtClean="0">
                  <a:latin typeface="Arial" pitchFamily="34" charset="0"/>
                  <a:cs typeface="Arial" pitchFamily="34" charset="0"/>
                </a:rPr>
                <a:t>You</a:t>
              </a:r>
              <a:endParaRPr lang="en-US" b="1" dirty="0">
                <a:latin typeface="Arial" pitchFamily="34" charset="0"/>
                <a:cs typeface="Arial" pitchFamily="34" charset="0"/>
              </a:endParaRPr>
            </a:p>
          </p:txBody>
        </p:sp>
        <p:sp>
          <p:nvSpPr>
            <p:cNvPr id="87" name="TextBox 86"/>
            <p:cNvSpPr txBox="1"/>
            <p:nvPr/>
          </p:nvSpPr>
          <p:spPr>
            <a:xfrm>
              <a:off x="2803108" y="2373868"/>
              <a:ext cx="1159292" cy="369332"/>
            </a:xfrm>
            <a:prstGeom prst="rect">
              <a:avLst/>
            </a:prstGeom>
            <a:noFill/>
          </p:spPr>
          <p:txBody>
            <a:bodyPr wrap="none" rtlCol="0">
              <a:spAutoFit/>
            </a:bodyPr>
            <a:lstStyle/>
            <a:p>
              <a:r>
                <a:rPr lang="en-US" b="1" dirty="0" smtClean="0">
                  <a:latin typeface="Arial" pitchFamily="34" charset="0"/>
                  <a:cs typeface="Arial" pitchFamily="34" charset="0"/>
                </a:rPr>
                <a:t>Cousin 2</a:t>
              </a:r>
              <a:endParaRPr lang="en-US" b="1" dirty="0">
                <a:latin typeface="Arial" pitchFamily="34" charset="0"/>
                <a:cs typeface="Arial" pitchFamily="34" charset="0"/>
              </a:endParaRPr>
            </a:p>
          </p:txBody>
        </p:sp>
        <p:cxnSp>
          <p:nvCxnSpPr>
            <p:cNvPr id="92" name="Straight Connector 91"/>
            <p:cNvCxnSpPr/>
            <p:nvPr/>
          </p:nvCxnSpPr>
          <p:spPr>
            <a:xfrm flipH="1" flipV="1">
              <a:off x="1447800" y="3048000"/>
              <a:ext cx="762000" cy="2286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flipV="1">
              <a:off x="1600200" y="2819400"/>
              <a:ext cx="609600" cy="4572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flipV="1">
              <a:off x="1828800" y="2438400"/>
              <a:ext cx="381000" cy="8382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V="1">
              <a:off x="2209800" y="2133600"/>
              <a:ext cx="152400" cy="11430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endCxn id="87" idx="1"/>
            </p:cNvCxnSpPr>
            <p:nvPr/>
          </p:nvCxnSpPr>
          <p:spPr>
            <a:xfrm flipV="1">
              <a:off x="2209800" y="2558534"/>
              <a:ext cx="593308" cy="71806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endCxn id="83" idx="1"/>
            </p:cNvCxnSpPr>
            <p:nvPr/>
          </p:nvCxnSpPr>
          <p:spPr>
            <a:xfrm flipV="1">
              <a:off x="2209800" y="2927866"/>
              <a:ext cx="914400" cy="348734"/>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a:xfrm>
              <a:off x="228600" y="1447800"/>
              <a:ext cx="3962400" cy="2819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40" name="Slide Number Placeholder 11"/>
          <p:cNvSpPr>
            <a:spLocks noGrp="1"/>
          </p:cNvSpPr>
          <p:nvPr>
            <p:ph type="sldNum" sz="quarter" idx="12"/>
          </p:nvPr>
        </p:nvSpPr>
        <p:spPr>
          <a:noFill/>
        </p:spPr>
        <p:txBody>
          <a:bodyPr/>
          <a:lstStyle/>
          <a:p>
            <a:fld id="{6358C6D7-9414-464E-8384-9774325512C9}" type="slidenum">
              <a:rPr lang="en-US" smtClean="0"/>
              <a:pPr/>
              <a:t>16</a:t>
            </a:fld>
            <a:endParaRPr lang="en-US" smtClean="0"/>
          </a:p>
        </p:txBody>
      </p:sp>
      <p:sp>
        <p:nvSpPr>
          <p:cNvPr id="8" name="TextBox 7"/>
          <p:cNvSpPr txBox="1"/>
          <p:nvPr/>
        </p:nvSpPr>
        <p:spPr>
          <a:xfrm>
            <a:off x="114300" y="457200"/>
            <a:ext cx="8915400" cy="769441"/>
          </a:xfrm>
          <a:prstGeom prst="rect">
            <a:avLst/>
          </a:prstGeom>
          <a:noFill/>
        </p:spPr>
        <p:txBody>
          <a:bodyPr wrap="square" rtlCol="0">
            <a:spAutoFit/>
          </a:bodyPr>
          <a:lstStyle/>
          <a:p>
            <a:pPr algn="ctr"/>
            <a:r>
              <a:rPr lang="en-US" sz="4400" dirty="0" smtClean="0"/>
              <a:t>Consider the Fossil Record </a:t>
            </a:r>
            <a:endParaRPr lang="en-US" sz="4400" dirty="0"/>
          </a:p>
        </p:txBody>
      </p:sp>
      <p:pic>
        <p:nvPicPr>
          <p:cNvPr id="9" name="Picture 2" descr="http://upload.wikimedia.org/wikipedia/commons/3/34/Pakicetus_B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0" y="2703493"/>
            <a:ext cx="3657600" cy="1611970"/>
          </a:xfrm>
          <a:prstGeom prst="rect">
            <a:avLst/>
          </a:prstGeom>
          <a:noFill/>
        </p:spPr>
      </p:pic>
      <p:pic>
        <p:nvPicPr>
          <p:cNvPr id="10" name="Picture 2" descr="http://upload.wikimedia.org/wikipedia/commons/thumb/3/3d/Blue_whale_size.svg/1920px-Blue_whale_siz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2927964"/>
            <a:ext cx="4572000" cy="864856"/>
          </a:xfrm>
          <a:prstGeom prst="rect">
            <a:avLst/>
          </a:prstGeom>
          <a:noFill/>
        </p:spPr>
      </p:pic>
      <p:sp>
        <p:nvSpPr>
          <p:cNvPr id="11" name="Rectangle 10"/>
          <p:cNvSpPr/>
          <p:nvPr/>
        </p:nvSpPr>
        <p:spPr>
          <a:xfrm>
            <a:off x="3200400" y="2048470"/>
            <a:ext cx="1219200" cy="923330"/>
          </a:xfrm>
          <a:prstGeom prst="rect">
            <a:avLst/>
          </a:prstGeom>
        </p:spPr>
        <p:txBody>
          <a:bodyPr wrap="square">
            <a:spAutoFit/>
          </a:bodyPr>
          <a:lstStyle/>
          <a:p>
            <a:pPr algn="ctr"/>
            <a:r>
              <a:rPr lang="en-US" sz="5400" dirty="0" smtClean="0"/>
              <a:t>?</a:t>
            </a:r>
            <a:endParaRPr lang="en-US" sz="5400" dirty="0"/>
          </a:p>
        </p:txBody>
      </p:sp>
      <p:sp>
        <p:nvSpPr>
          <p:cNvPr id="12" name="Left-Right Arrow 11"/>
          <p:cNvSpPr/>
          <p:nvPr/>
        </p:nvSpPr>
        <p:spPr>
          <a:xfrm>
            <a:off x="3200400" y="3008293"/>
            <a:ext cx="1216152"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62000" y="4379893"/>
            <a:ext cx="1558440" cy="523220"/>
          </a:xfrm>
          <a:prstGeom prst="rect">
            <a:avLst/>
          </a:prstGeom>
          <a:noFill/>
        </p:spPr>
        <p:txBody>
          <a:bodyPr wrap="none" rtlCol="0">
            <a:spAutoFit/>
          </a:bodyPr>
          <a:lstStyle/>
          <a:p>
            <a:r>
              <a:rPr lang="en-US" sz="2800" i="1" dirty="0" err="1" smtClean="0"/>
              <a:t>Pakicetus</a:t>
            </a:r>
            <a:endParaRPr lang="en-US" sz="2800" i="1" dirty="0"/>
          </a:p>
        </p:txBody>
      </p:sp>
      <p:sp>
        <p:nvSpPr>
          <p:cNvPr id="14" name="TextBox 13"/>
          <p:cNvSpPr txBox="1"/>
          <p:nvPr/>
        </p:nvSpPr>
        <p:spPr>
          <a:xfrm>
            <a:off x="5562600" y="4151293"/>
            <a:ext cx="2462534" cy="954107"/>
          </a:xfrm>
          <a:prstGeom prst="rect">
            <a:avLst/>
          </a:prstGeom>
          <a:noFill/>
        </p:spPr>
        <p:txBody>
          <a:bodyPr wrap="none" rtlCol="0">
            <a:spAutoFit/>
          </a:bodyPr>
          <a:lstStyle/>
          <a:p>
            <a:pPr algn="ctr"/>
            <a:r>
              <a:rPr lang="en-US" sz="2800" dirty="0" smtClean="0"/>
              <a:t>Modern whales</a:t>
            </a:r>
            <a:br>
              <a:rPr lang="en-US" sz="2800" dirty="0" smtClean="0"/>
            </a:br>
            <a:r>
              <a:rPr lang="en-US" sz="2800" dirty="0" smtClean="0"/>
              <a:t>(blue whale)</a:t>
            </a:r>
            <a:endParaRPr lang="en-US" sz="2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1"/>
          <p:cNvSpPr txBox="1">
            <a:spLocks noChangeArrowheads="1"/>
          </p:cNvSpPr>
          <p:nvPr/>
        </p:nvSpPr>
        <p:spPr bwMode="auto">
          <a:xfrm>
            <a:off x="685800" y="228600"/>
            <a:ext cx="4054475" cy="954088"/>
          </a:xfrm>
          <a:prstGeom prst="rect">
            <a:avLst/>
          </a:prstGeom>
          <a:noFill/>
          <a:ln w="9525">
            <a:noFill/>
            <a:miter lim="800000"/>
            <a:headEnd/>
            <a:tailEnd/>
          </a:ln>
        </p:spPr>
        <p:txBody>
          <a:bodyPr wrap="none">
            <a:spAutoFit/>
          </a:bodyPr>
          <a:lstStyle/>
          <a:p>
            <a:pPr algn="ctr"/>
            <a:r>
              <a:rPr lang="en-US" sz="3200" i="1" dirty="0" err="1"/>
              <a:t>Ambulocetus</a:t>
            </a:r>
            <a:r>
              <a:rPr lang="en-US" sz="3200" i="1" dirty="0"/>
              <a:t> </a:t>
            </a:r>
            <a:r>
              <a:rPr lang="en-US" sz="3200" i="1" dirty="0" err="1"/>
              <a:t>natans</a:t>
            </a:r>
            <a:endParaRPr lang="en-US" sz="3200" i="1" dirty="0"/>
          </a:p>
          <a:p>
            <a:pPr algn="ctr"/>
            <a:r>
              <a:rPr lang="en-US" sz="2400" i="1" dirty="0"/>
              <a:t>(“walking whale that swims”)</a:t>
            </a:r>
            <a:endParaRPr lang="en-US" sz="2000" i="1" dirty="0"/>
          </a:p>
        </p:txBody>
      </p:sp>
      <p:sp>
        <p:nvSpPr>
          <p:cNvPr id="41990" name="Text Box 26"/>
          <p:cNvSpPr txBox="1">
            <a:spLocks noChangeArrowheads="1"/>
          </p:cNvSpPr>
          <p:nvPr/>
        </p:nvSpPr>
        <p:spPr bwMode="auto">
          <a:xfrm>
            <a:off x="1752600" y="1138238"/>
            <a:ext cx="1309205" cy="461665"/>
          </a:xfrm>
          <a:prstGeom prst="rect">
            <a:avLst/>
          </a:prstGeom>
          <a:noFill/>
          <a:ln w="9525">
            <a:noFill/>
            <a:miter lim="800000"/>
            <a:headEnd/>
            <a:tailEnd/>
          </a:ln>
        </p:spPr>
        <p:txBody>
          <a:bodyPr wrap="none">
            <a:spAutoFit/>
          </a:bodyPr>
          <a:lstStyle/>
          <a:p>
            <a:r>
              <a:rPr lang="en-US" sz="2400" dirty="0"/>
              <a:t>~ </a:t>
            </a:r>
            <a:r>
              <a:rPr lang="en-US" sz="2400" dirty="0" smtClean="0"/>
              <a:t>49 </a:t>
            </a:r>
            <a:r>
              <a:rPr lang="en-US" sz="2400" dirty="0" err="1"/>
              <a:t>mya</a:t>
            </a:r>
            <a:endParaRPr lang="en-US" sz="2400" dirty="0"/>
          </a:p>
        </p:txBody>
      </p:sp>
      <p:sp>
        <p:nvSpPr>
          <p:cNvPr id="28679" name="Text Box 2"/>
          <p:cNvSpPr txBox="1">
            <a:spLocks noChangeArrowheads="1"/>
          </p:cNvSpPr>
          <p:nvPr/>
        </p:nvSpPr>
        <p:spPr bwMode="auto">
          <a:xfrm>
            <a:off x="5064249" y="762000"/>
            <a:ext cx="4155951" cy="5262979"/>
          </a:xfrm>
          <a:prstGeom prst="rect">
            <a:avLst/>
          </a:prstGeom>
          <a:noFill/>
          <a:ln w="9525">
            <a:noFill/>
            <a:miter lim="800000"/>
            <a:headEnd/>
            <a:tailEnd/>
          </a:ln>
        </p:spPr>
        <p:txBody>
          <a:bodyPr wrap="square">
            <a:spAutoFit/>
          </a:bodyPr>
          <a:lstStyle/>
          <a:p>
            <a:pPr marL="404813" indent="-342900">
              <a:buFont typeface="Arial" panose="020B0604020202020204" pitchFamily="34" charset="0"/>
              <a:buChar char="•"/>
              <a:defRPr/>
            </a:pPr>
            <a:r>
              <a:rPr lang="en-US" sz="2400" dirty="0" smtClean="0"/>
              <a:t>About size of large sea lion; large head, large hind feet.</a:t>
            </a:r>
          </a:p>
          <a:p>
            <a:pPr marL="404813" indent="-342900">
              <a:buFont typeface="Arial" panose="020B0604020202020204" pitchFamily="34" charset="0"/>
              <a:buChar char="•"/>
              <a:defRPr/>
            </a:pPr>
            <a:r>
              <a:rPr lang="en-US" sz="2400" dirty="0" smtClean="0"/>
              <a:t>Could walk (inefficiently) and also swim. </a:t>
            </a:r>
            <a:endParaRPr lang="en-US" sz="2400" dirty="0"/>
          </a:p>
          <a:p>
            <a:pPr marL="409575" lvl="1" indent="-342900">
              <a:buFont typeface="Arial" panose="020B0604020202020204" pitchFamily="34" charset="0"/>
              <a:buChar char="•"/>
              <a:defRPr/>
            </a:pPr>
            <a:r>
              <a:rPr lang="en-US" sz="2400" dirty="0" smtClean="0"/>
              <a:t>Likely swam with spine undulation and hind-feet propulsion (mix between seal or otter &amp; whale).</a:t>
            </a:r>
          </a:p>
          <a:p>
            <a:pPr marL="409575" lvl="1" indent="-342900">
              <a:buFont typeface="Arial" panose="020B0604020202020204" pitchFamily="34" charset="0"/>
              <a:buChar char="•"/>
              <a:defRPr/>
            </a:pPr>
            <a:r>
              <a:rPr lang="en-US" sz="2400" dirty="0" smtClean="0"/>
              <a:t>Teeth intermediate, slightly more whale-like.</a:t>
            </a:r>
          </a:p>
          <a:p>
            <a:pPr marL="409575" lvl="1" indent="-342900">
              <a:buFont typeface="Arial" panose="020B0604020202020204" pitchFamily="34" charset="0"/>
              <a:buChar char="•"/>
              <a:defRPr/>
            </a:pPr>
            <a:r>
              <a:rPr lang="en-US" sz="2400" dirty="0" smtClean="0"/>
              <a:t>Elbows, wrists, digits flexible </a:t>
            </a:r>
            <a:r>
              <a:rPr lang="en-US" sz="2400" dirty="0"/>
              <a:t>(</a:t>
            </a:r>
            <a:r>
              <a:rPr lang="en-US" sz="2400" dirty="0" smtClean="0"/>
              <a:t>terrestrial feature).</a:t>
            </a:r>
            <a:endParaRPr lang="en-US" sz="2400" dirty="0"/>
          </a:p>
          <a:p>
            <a:pPr marL="404813" indent="-342900">
              <a:buFont typeface="Arial" panose="020B0604020202020204" pitchFamily="34" charset="0"/>
              <a:buChar char="•"/>
              <a:defRPr/>
            </a:pPr>
            <a:r>
              <a:rPr lang="en-US" sz="2400" dirty="0" smtClean="0"/>
              <a:t>Lived in coastal marine environment.</a:t>
            </a:r>
            <a:endParaRPr lang="en-US" sz="2400" dirty="0"/>
          </a:p>
        </p:txBody>
      </p:sp>
      <p:sp>
        <p:nvSpPr>
          <p:cNvPr id="41992" name="Slide Number Placeholder 9"/>
          <p:cNvSpPr>
            <a:spLocks noGrp="1"/>
          </p:cNvSpPr>
          <p:nvPr>
            <p:ph type="sldNum" sz="quarter" idx="12"/>
          </p:nvPr>
        </p:nvSpPr>
        <p:spPr>
          <a:noFill/>
        </p:spPr>
        <p:txBody>
          <a:bodyPr/>
          <a:lstStyle/>
          <a:p>
            <a:fld id="{D7FF046F-1AF6-4DDA-A099-678ADAF71497}" type="slidenum">
              <a:rPr lang="en-US" smtClean="0"/>
              <a:pPr/>
              <a:t>17</a:t>
            </a:fld>
            <a:endParaRPr lang="en-US" smtClean="0"/>
          </a:p>
        </p:txBody>
      </p:sp>
      <p:pic>
        <p:nvPicPr>
          <p:cNvPr id="22530" name="Picture 2" descr="https://upload.wikimedia.org/wikipedia/commons/e/e6/Ambulocetus_BW.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382059" flipH="1">
            <a:off x="692214" y="4493308"/>
            <a:ext cx="4178172" cy="1452784"/>
          </a:xfrm>
          <a:prstGeom prst="rect">
            <a:avLst/>
          </a:prstGeom>
          <a:noFill/>
        </p:spPr>
      </p:pic>
      <p:pic>
        <p:nvPicPr>
          <p:cNvPr id="8" name="Picture 4" descr="https://upload.wikimedia.org/wikipedia/en/archive/5/51/20070602133507%21Whale_leg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457199" y="2057400"/>
            <a:ext cx="4876799" cy="1752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6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67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6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12"/>
          <p:cNvSpPr txBox="1">
            <a:spLocks noChangeArrowheads="1"/>
          </p:cNvSpPr>
          <p:nvPr/>
        </p:nvSpPr>
        <p:spPr bwMode="auto">
          <a:xfrm>
            <a:off x="583010" y="285750"/>
            <a:ext cx="3410741" cy="584775"/>
          </a:xfrm>
          <a:prstGeom prst="rect">
            <a:avLst/>
          </a:prstGeom>
          <a:noFill/>
          <a:ln w="9525">
            <a:noFill/>
            <a:miter lim="800000"/>
            <a:headEnd/>
            <a:tailEnd/>
          </a:ln>
        </p:spPr>
        <p:txBody>
          <a:bodyPr wrap="none">
            <a:spAutoFit/>
          </a:bodyPr>
          <a:lstStyle/>
          <a:p>
            <a:pPr algn="ctr"/>
            <a:r>
              <a:rPr lang="en-US" sz="3200" i="1" dirty="0" err="1" smtClean="0"/>
              <a:t>Rodhocetus</a:t>
            </a:r>
            <a:r>
              <a:rPr lang="en-US" sz="3200" i="1" dirty="0" smtClean="0"/>
              <a:t> </a:t>
            </a:r>
            <a:r>
              <a:rPr lang="en-US" sz="3200" i="1" dirty="0" err="1"/>
              <a:t>kasrani</a:t>
            </a:r>
            <a:endParaRPr lang="en-US" sz="3200" dirty="0"/>
          </a:p>
        </p:txBody>
      </p:sp>
      <p:sp>
        <p:nvSpPr>
          <p:cNvPr id="43013" name="Text Box 18"/>
          <p:cNvSpPr txBox="1">
            <a:spLocks noChangeArrowheads="1"/>
          </p:cNvSpPr>
          <p:nvPr/>
        </p:nvSpPr>
        <p:spPr bwMode="auto">
          <a:xfrm>
            <a:off x="1295400" y="909638"/>
            <a:ext cx="1714765" cy="461665"/>
          </a:xfrm>
          <a:prstGeom prst="rect">
            <a:avLst/>
          </a:prstGeom>
          <a:noFill/>
          <a:ln w="9525">
            <a:noFill/>
            <a:miter lim="800000"/>
            <a:headEnd/>
            <a:tailEnd/>
          </a:ln>
        </p:spPr>
        <p:txBody>
          <a:bodyPr wrap="none">
            <a:spAutoFit/>
          </a:bodyPr>
          <a:lstStyle/>
          <a:p>
            <a:r>
              <a:rPr lang="en-US" sz="2400" dirty="0"/>
              <a:t>~ </a:t>
            </a:r>
            <a:r>
              <a:rPr lang="en-US" sz="2400" dirty="0" smtClean="0"/>
              <a:t>46-47 </a:t>
            </a:r>
            <a:r>
              <a:rPr lang="en-US" sz="2400" dirty="0" err="1"/>
              <a:t>mya</a:t>
            </a:r>
            <a:endParaRPr lang="en-US" sz="2400" dirty="0"/>
          </a:p>
        </p:txBody>
      </p:sp>
      <p:sp>
        <p:nvSpPr>
          <p:cNvPr id="29702" name="Text Box 2"/>
          <p:cNvSpPr txBox="1">
            <a:spLocks noChangeArrowheads="1"/>
          </p:cNvSpPr>
          <p:nvPr/>
        </p:nvSpPr>
        <p:spPr bwMode="auto">
          <a:xfrm>
            <a:off x="4648200" y="1091148"/>
            <a:ext cx="4419600" cy="4524315"/>
          </a:xfrm>
          <a:prstGeom prst="rect">
            <a:avLst/>
          </a:prstGeom>
          <a:noFill/>
          <a:ln w="9525">
            <a:noFill/>
            <a:miter lim="800000"/>
            <a:headEnd/>
            <a:tailEnd/>
          </a:ln>
        </p:spPr>
        <p:txBody>
          <a:bodyPr wrap="square">
            <a:spAutoFit/>
          </a:bodyPr>
          <a:lstStyle/>
          <a:p>
            <a:pPr marL="404813" indent="-342900">
              <a:buFont typeface="Arial" panose="020B0604020202020204" pitchFamily="34" charset="0"/>
              <a:buChar char="•"/>
            </a:pPr>
            <a:r>
              <a:rPr lang="en-US" sz="2400" dirty="0" smtClean="0"/>
              <a:t>Reduced hind limbs, likely webbed toes. </a:t>
            </a:r>
          </a:p>
          <a:p>
            <a:pPr marL="404813" indent="-342900">
              <a:buFont typeface="Arial" panose="020B0604020202020204" pitchFamily="34" charset="0"/>
              <a:buChar char="•"/>
            </a:pPr>
            <a:r>
              <a:rPr lang="en-US" sz="2400" dirty="0" smtClean="0"/>
              <a:t>Limb/trunk swimmer with longer, more flexible vertebral column.</a:t>
            </a:r>
          </a:p>
          <a:p>
            <a:pPr marL="404813" indent="-342900">
              <a:buFont typeface="Arial" panose="020B0604020202020204" pitchFamily="34" charset="0"/>
              <a:buChar char="•"/>
            </a:pPr>
            <a:r>
              <a:rPr lang="en-US" sz="2400" dirty="0" smtClean="0"/>
              <a:t>Shallow, offshore marine habitat, but could support weight on land.</a:t>
            </a:r>
            <a:endParaRPr lang="en-US" sz="2400" dirty="0"/>
          </a:p>
          <a:p>
            <a:pPr marL="404813" indent="-342900">
              <a:buFont typeface="Arial" panose="020B0604020202020204" pitchFamily="34" charset="0"/>
              <a:buChar char="•"/>
            </a:pPr>
            <a:r>
              <a:rPr lang="en-US" sz="2400" dirty="0" smtClean="0"/>
              <a:t>Likely had a mandibular fat pad for underwater hearing. </a:t>
            </a:r>
          </a:p>
          <a:p>
            <a:pPr marL="404813" indent="-342900">
              <a:buFont typeface="Arial" panose="020B0604020202020204" pitchFamily="34" charset="0"/>
              <a:buChar char="•"/>
            </a:pPr>
            <a:r>
              <a:rPr lang="en-US" sz="2400" dirty="0" smtClean="0"/>
              <a:t>Nostrils higher and farther back. </a:t>
            </a:r>
            <a:endParaRPr lang="en-US" sz="1200" dirty="0"/>
          </a:p>
        </p:txBody>
      </p:sp>
      <p:sp>
        <p:nvSpPr>
          <p:cNvPr id="43015" name="Slide Number Placeholder 10"/>
          <p:cNvSpPr>
            <a:spLocks noGrp="1"/>
          </p:cNvSpPr>
          <p:nvPr>
            <p:ph type="sldNum" sz="quarter" idx="12"/>
          </p:nvPr>
        </p:nvSpPr>
        <p:spPr>
          <a:noFill/>
        </p:spPr>
        <p:txBody>
          <a:bodyPr/>
          <a:lstStyle/>
          <a:p>
            <a:fld id="{4C8723F9-2457-4D0F-81F5-32AA43B94843}" type="slidenum">
              <a:rPr lang="en-US" smtClean="0"/>
              <a:pPr/>
              <a:t>18</a:t>
            </a:fld>
            <a:endParaRPr lang="en-US" smtClean="0"/>
          </a:p>
        </p:txBody>
      </p:sp>
      <p:sp>
        <p:nvSpPr>
          <p:cNvPr id="31750" name="AutoShape 6" descr="Cover image expans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1752" name="AutoShape 8" descr="Cover image expans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7586" name="Picture 2" descr="File:Rhodocetus B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1" y="3598545"/>
            <a:ext cx="4190999" cy="2116455"/>
          </a:xfrm>
          <a:prstGeom prst="rect">
            <a:avLst/>
          </a:prstGeom>
          <a:noFill/>
        </p:spPr>
      </p:pic>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01597" y="1752600"/>
            <a:ext cx="4470403" cy="121919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70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70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70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70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70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ext Box 5"/>
          <p:cNvSpPr txBox="1">
            <a:spLocks noChangeArrowheads="1"/>
          </p:cNvSpPr>
          <p:nvPr/>
        </p:nvSpPr>
        <p:spPr bwMode="auto">
          <a:xfrm>
            <a:off x="592454" y="381000"/>
            <a:ext cx="3557384" cy="584775"/>
          </a:xfrm>
          <a:prstGeom prst="rect">
            <a:avLst/>
          </a:prstGeom>
          <a:noFill/>
          <a:ln w="9525">
            <a:noFill/>
            <a:miter lim="800000"/>
            <a:headEnd/>
            <a:tailEnd/>
          </a:ln>
        </p:spPr>
        <p:txBody>
          <a:bodyPr wrap="none">
            <a:spAutoFit/>
          </a:bodyPr>
          <a:lstStyle/>
          <a:p>
            <a:pPr algn="ctr"/>
            <a:r>
              <a:rPr lang="en-US" sz="3200" i="1" dirty="0" err="1"/>
              <a:t>Basilosaurus</a:t>
            </a:r>
            <a:r>
              <a:rPr lang="en-US" sz="3200" i="1" dirty="0"/>
              <a:t> </a:t>
            </a:r>
            <a:r>
              <a:rPr lang="en-US" sz="3200" dirty="0" smtClean="0"/>
              <a:t>species</a:t>
            </a:r>
            <a:endParaRPr lang="en-US" sz="3200" dirty="0"/>
          </a:p>
        </p:txBody>
      </p:sp>
      <p:sp>
        <p:nvSpPr>
          <p:cNvPr id="44037" name="Text Box 7"/>
          <p:cNvSpPr txBox="1">
            <a:spLocks noChangeArrowheads="1"/>
          </p:cNvSpPr>
          <p:nvPr/>
        </p:nvSpPr>
        <p:spPr bwMode="auto">
          <a:xfrm>
            <a:off x="1663941" y="985838"/>
            <a:ext cx="1309205" cy="461665"/>
          </a:xfrm>
          <a:prstGeom prst="rect">
            <a:avLst/>
          </a:prstGeom>
          <a:noFill/>
          <a:ln w="9525">
            <a:noFill/>
            <a:miter lim="800000"/>
            <a:headEnd/>
            <a:tailEnd/>
          </a:ln>
        </p:spPr>
        <p:txBody>
          <a:bodyPr wrap="none">
            <a:spAutoFit/>
          </a:bodyPr>
          <a:lstStyle/>
          <a:p>
            <a:pPr algn="ctr"/>
            <a:r>
              <a:rPr lang="en-US" sz="2400" dirty="0"/>
              <a:t>~ 38 </a:t>
            </a:r>
            <a:r>
              <a:rPr lang="en-US" sz="2400" dirty="0" err="1"/>
              <a:t>mya</a:t>
            </a:r>
            <a:endParaRPr lang="en-US" sz="2400" dirty="0"/>
          </a:p>
        </p:txBody>
      </p:sp>
      <p:sp>
        <p:nvSpPr>
          <p:cNvPr id="30727" name="Text Box 2"/>
          <p:cNvSpPr txBox="1">
            <a:spLocks noChangeArrowheads="1"/>
          </p:cNvSpPr>
          <p:nvPr/>
        </p:nvSpPr>
        <p:spPr bwMode="auto">
          <a:xfrm>
            <a:off x="4419600" y="688062"/>
            <a:ext cx="4476750" cy="4524315"/>
          </a:xfrm>
          <a:prstGeom prst="rect">
            <a:avLst/>
          </a:prstGeom>
          <a:noFill/>
          <a:ln w="9525">
            <a:noFill/>
            <a:miter lim="800000"/>
            <a:headEnd/>
            <a:tailEnd/>
          </a:ln>
        </p:spPr>
        <p:txBody>
          <a:bodyPr wrap="square">
            <a:spAutoFit/>
          </a:bodyPr>
          <a:lstStyle/>
          <a:p>
            <a:pPr marL="404813" indent="-342900">
              <a:buFont typeface="Arial" panose="020B0604020202020204" pitchFamily="34" charset="0"/>
              <a:buChar char="•"/>
            </a:pPr>
            <a:r>
              <a:rPr lang="en-US" sz="2400" dirty="0" smtClean="0"/>
              <a:t>Discovered in 1832, initially thought to be a giant lizard.</a:t>
            </a:r>
          </a:p>
          <a:p>
            <a:pPr marL="404813" indent="-342900">
              <a:buFont typeface="Arial" panose="020B0604020202020204" pitchFamily="34" charset="0"/>
              <a:buChar char="•"/>
            </a:pPr>
            <a:r>
              <a:rPr lang="en-US" sz="2400" dirty="0" smtClean="0"/>
              <a:t>Unusually long (~56 feet), clearly </a:t>
            </a:r>
            <a:r>
              <a:rPr lang="en-US" sz="2400" dirty="0"/>
              <a:t>aquatic, </a:t>
            </a:r>
            <a:r>
              <a:rPr lang="en-US" sz="2400" dirty="0" smtClean="0"/>
              <a:t>trunk swimmer.</a:t>
            </a:r>
            <a:endParaRPr lang="en-US" sz="2400" dirty="0"/>
          </a:p>
          <a:p>
            <a:pPr marL="404813" indent="-342900">
              <a:buFont typeface="Arial" panose="020B0604020202020204" pitchFamily="34" charset="0"/>
              <a:buChar char="•"/>
            </a:pPr>
            <a:r>
              <a:rPr lang="en-US" sz="2400" dirty="0" smtClean="0"/>
              <a:t>Hind limbs nearly complete but highly reduced &amp; isolated from spine; possibly </a:t>
            </a:r>
            <a:r>
              <a:rPr lang="en-US" sz="2400" dirty="0"/>
              <a:t>used for </a:t>
            </a:r>
            <a:r>
              <a:rPr lang="en-US" sz="2400" dirty="0" smtClean="0"/>
              <a:t>mating (for clasping?).</a:t>
            </a:r>
            <a:endParaRPr lang="en-US" sz="2400" dirty="0"/>
          </a:p>
          <a:p>
            <a:pPr marL="404813" indent="-342900">
              <a:buFont typeface="Arial" panose="020B0604020202020204" pitchFamily="34" charset="0"/>
              <a:buChar char="•"/>
            </a:pPr>
            <a:r>
              <a:rPr lang="en-US" sz="2400" dirty="0" smtClean="0"/>
              <a:t>Single </a:t>
            </a:r>
            <a:r>
              <a:rPr lang="en-US" sz="2400" dirty="0"/>
              <a:t>nostril, </a:t>
            </a:r>
            <a:r>
              <a:rPr lang="en-US" sz="2400" dirty="0" smtClean="0"/>
              <a:t>more retracted but still intermediate.</a:t>
            </a:r>
          </a:p>
          <a:p>
            <a:pPr marL="404813" indent="-342900">
              <a:buFont typeface="Arial" panose="020B0604020202020204" pitchFamily="34" charset="0"/>
              <a:buChar char="•"/>
            </a:pPr>
            <a:r>
              <a:rPr lang="en-US" sz="2400" dirty="0" smtClean="0"/>
              <a:t>Likely had large mandibular fat pad.</a:t>
            </a:r>
            <a:endParaRPr lang="en-US" sz="2400" dirty="0"/>
          </a:p>
        </p:txBody>
      </p:sp>
      <p:sp>
        <p:nvSpPr>
          <p:cNvPr id="44040" name="Slide Number Placeholder 11"/>
          <p:cNvSpPr>
            <a:spLocks noGrp="1"/>
          </p:cNvSpPr>
          <p:nvPr>
            <p:ph type="sldNum" sz="quarter" idx="12"/>
          </p:nvPr>
        </p:nvSpPr>
        <p:spPr>
          <a:noFill/>
        </p:spPr>
        <p:txBody>
          <a:bodyPr/>
          <a:lstStyle/>
          <a:p>
            <a:fld id="{6358C6D7-9414-464E-8384-9774325512C9}" type="slidenum">
              <a:rPr lang="en-US" smtClean="0"/>
              <a:pPr/>
              <a:t>19</a:t>
            </a:fld>
            <a:endParaRPr lang="en-US" smtClean="0"/>
          </a:p>
        </p:txBody>
      </p:sp>
      <p:pic>
        <p:nvPicPr>
          <p:cNvPr id="8" name="Picture 4" descr="File:Basilosaurus cropp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 y="2039092"/>
            <a:ext cx="4648202" cy="2151907"/>
          </a:xfrm>
          <a:prstGeom prst="rect">
            <a:avLst/>
          </a:prstGeom>
          <a:noFill/>
        </p:spPr>
      </p:pic>
      <p:pic>
        <p:nvPicPr>
          <p:cNvPr id="10" name="Picture 2" descr="http://upload.wikimedia.org/wikipedia/commons/8/8b/Gidley-1913-Basilosaurus-skeleton-reconstruction.JPE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6700" y="5297789"/>
            <a:ext cx="8724900" cy="133161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407EEF1-4A8A-4BBD-8501-BD07C9B37399}" type="slidenum">
              <a:rPr lang="en-US" smtClean="0"/>
              <a:pPr/>
              <a:t>2</a:t>
            </a:fld>
            <a:endParaRPr lang="en-US"/>
          </a:p>
        </p:txBody>
      </p:sp>
      <p:pic>
        <p:nvPicPr>
          <p:cNvPr id="15362" name="Picture 2" descr="File:Charles Darwin by Julia Margaret Cameron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802736"/>
            <a:ext cx="3122928" cy="3921664"/>
          </a:xfrm>
          <a:prstGeom prst="rect">
            <a:avLst/>
          </a:prstGeom>
          <a:noFill/>
        </p:spPr>
      </p:pic>
      <p:sp>
        <p:nvSpPr>
          <p:cNvPr id="15363" name="Rectangle 3"/>
          <p:cNvSpPr>
            <a:spLocks noChangeArrowheads="1"/>
          </p:cNvSpPr>
          <p:nvPr/>
        </p:nvSpPr>
        <p:spPr bwMode="auto">
          <a:xfrm>
            <a:off x="381000" y="609600"/>
            <a:ext cx="5105400" cy="5940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dirty="0" smtClean="0">
                <a:ln>
                  <a:noFill/>
                </a:ln>
                <a:solidFill>
                  <a:schemeClr val="tx1"/>
                </a:solidFill>
                <a:effectLst/>
                <a:ea typeface="Calibri" pitchFamily="34" charset="0"/>
                <a:cs typeface="Arial" pitchFamily="34" charset="0"/>
              </a:rPr>
              <a:t>“In North America the black bear was seen by Hearne swimming for hours with widely open mouth, thus catching, like a whale, insects in the water. Even in so extreme a case as this, if the supply of insects were constant, and if better adapted competitors did not already exist in the country, I can see no difficulty in a race of bears being rendered, by natural selection, more and more aquatic in their structure and habits, with larger and larger mouths, till a creature was produced as monstrous as a whale.”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dirty="0" smtClean="0">
              <a:ln>
                <a:noFill/>
              </a:ln>
              <a:solidFill>
                <a:schemeClr val="tx1"/>
              </a:solidFill>
              <a:effectLst/>
              <a:ea typeface="Calibri" pitchFamily="34" charset="0"/>
              <a:cs typeface="Arial" pitchFamily="34" charset="0"/>
            </a:endParaRPr>
          </a:p>
          <a:p>
            <a:pPr algn="r"/>
            <a:r>
              <a:rPr lang="en-US" sz="2000" dirty="0" smtClean="0">
                <a:cs typeface="Arial" pitchFamily="34" charset="0"/>
              </a:rPr>
              <a:t>Charles Darwin (1859), </a:t>
            </a:r>
            <a:r>
              <a:rPr lang="en-US" sz="2000" i="1" dirty="0" smtClean="0">
                <a:cs typeface="Arial" pitchFamily="34" charset="0"/>
              </a:rPr>
              <a:t>Origin of Species</a:t>
            </a:r>
            <a:endParaRPr lang="en-US" sz="3600" i="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ext Box 5"/>
          <p:cNvSpPr txBox="1">
            <a:spLocks noChangeArrowheads="1"/>
          </p:cNvSpPr>
          <p:nvPr/>
        </p:nvSpPr>
        <p:spPr bwMode="auto">
          <a:xfrm>
            <a:off x="566575" y="305097"/>
            <a:ext cx="2938625" cy="584775"/>
          </a:xfrm>
          <a:prstGeom prst="rect">
            <a:avLst/>
          </a:prstGeom>
          <a:noFill/>
          <a:ln w="9525">
            <a:noFill/>
            <a:miter lim="800000"/>
            <a:headEnd/>
            <a:tailEnd/>
          </a:ln>
        </p:spPr>
        <p:txBody>
          <a:bodyPr wrap="none">
            <a:spAutoFit/>
          </a:bodyPr>
          <a:lstStyle/>
          <a:p>
            <a:r>
              <a:rPr lang="en-US" sz="3200" i="1" dirty="0" err="1" smtClean="0"/>
              <a:t>Dorudon</a:t>
            </a:r>
            <a:r>
              <a:rPr lang="en-US" sz="3200" dirty="0" smtClean="0"/>
              <a:t> species</a:t>
            </a:r>
            <a:endParaRPr lang="en-US" sz="3200" i="1" dirty="0"/>
          </a:p>
        </p:txBody>
      </p:sp>
      <p:sp>
        <p:nvSpPr>
          <p:cNvPr id="44037" name="Text Box 7"/>
          <p:cNvSpPr txBox="1">
            <a:spLocks noChangeArrowheads="1"/>
          </p:cNvSpPr>
          <p:nvPr/>
        </p:nvSpPr>
        <p:spPr bwMode="auto">
          <a:xfrm>
            <a:off x="1252375" y="909935"/>
            <a:ext cx="1309205" cy="461665"/>
          </a:xfrm>
          <a:prstGeom prst="rect">
            <a:avLst/>
          </a:prstGeom>
          <a:noFill/>
          <a:ln w="9525">
            <a:noFill/>
            <a:miter lim="800000"/>
            <a:headEnd/>
            <a:tailEnd/>
          </a:ln>
        </p:spPr>
        <p:txBody>
          <a:bodyPr wrap="none">
            <a:spAutoFit/>
          </a:bodyPr>
          <a:lstStyle/>
          <a:p>
            <a:r>
              <a:rPr lang="en-US" sz="2400" dirty="0"/>
              <a:t>~ </a:t>
            </a:r>
            <a:r>
              <a:rPr lang="en-US" sz="2400" dirty="0" smtClean="0"/>
              <a:t>37 </a:t>
            </a:r>
            <a:r>
              <a:rPr lang="en-US" sz="2400" dirty="0" err="1"/>
              <a:t>mya</a:t>
            </a:r>
            <a:endParaRPr lang="en-US" sz="2400" dirty="0"/>
          </a:p>
        </p:txBody>
      </p:sp>
      <p:sp>
        <p:nvSpPr>
          <p:cNvPr id="30727" name="Text Box 2"/>
          <p:cNvSpPr txBox="1">
            <a:spLocks noChangeArrowheads="1"/>
          </p:cNvSpPr>
          <p:nvPr/>
        </p:nvSpPr>
        <p:spPr bwMode="auto">
          <a:xfrm>
            <a:off x="4800600" y="533400"/>
            <a:ext cx="4267200" cy="4154984"/>
          </a:xfrm>
          <a:prstGeom prst="rect">
            <a:avLst/>
          </a:prstGeom>
          <a:noFill/>
          <a:ln w="9525">
            <a:noFill/>
            <a:miter lim="800000"/>
            <a:headEnd/>
            <a:tailEnd/>
          </a:ln>
        </p:spPr>
        <p:txBody>
          <a:bodyPr wrap="square">
            <a:spAutoFit/>
          </a:bodyPr>
          <a:lstStyle/>
          <a:p>
            <a:pPr marL="404813" indent="-342900">
              <a:buFont typeface="Arial" panose="020B0604020202020204" pitchFamily="34" charset="0"/>
              <a:buChar char="•"/>
            </a:pPr>
            <a:r>
              <a:rPr lang="en-US" sz="2400" dirty="0" smtClean="0"/>
              <a:t>Fully marine, close relative to all modern whales.</a:t>
            </a:r>
          </a:p>
          <a:p>
            <a:pPr marL="404813" indent="-342900">
              <a:buFont typeface="Arial" panose="020B0604020202020204" pitchFamily="34" charset="0"/>
              <a:buChar char="•"/>
            </a:pPr>
            <a:r>
              <a:rPr lang="en-US" sz="2400" dirty="0" err="1" smtClean="0"/>
              <a:t>Hindlimbs</a:t>
            </a:r>
            <a:r>
              <a:rPr lang="en-US" sz="2400" dirty="0" smtClean="0"/>
              <a:t> greatly reduced, detached from spine. </a:t>
            </a:r>
            <a:endParaRPr lang="en-US" sz="2400" dirty="0"/>
          </a:p>
          <a:p>
            <a:pPr marL="404813" indent="-342900">
              <a:buFont typeface="Arial" panose="020B0604020202020204" pitchFamily="34" charset="0"/>
              <a:buChar char="•"/>
            </a:pPr>
            <a:r>
              <a:rPr lang="en-US" sz="2400" dirty="0" smtClean="0"/>
              <a:t>Forelimbs: hands as flippers; elbows still slightly flexible.</a:t>
            </a:r>
            <a:endParaRPr lang="en-US" sz="2400" dirty="0"/>
          </a:p>
          <a:p>
            <a:pPr marL="404813" indent="-342900">
              <a:buFont typeface="Arial" panose="020B0604020202020204" pitchFamily="34" charset="0"/>
              <a:buChar char="•"/>
            </a:pPr>
            <a:r>
              <a:rPr lang="en-US" sz="2400" dirty="0" smtClean="0"/>
              <a:t>Caudal vertebrae flattened, consistent with tail fluke.</a:t>
            </a:r>
          </a:p>
          <a:p>
            <a:pPr marL="404813" indent="-342900">
              <a:buFont typeface="Arial" panose="020B0604020202020204" pitchFamily="34" charset="0"/>
              <a:buChar char="•"/>
            </a:pPr>
            <a:r>
              <a:rPr lang="en-US" sz="2400" dirty="0" smtClean="0"/>
              <a:t>Nostrils farther back.</a:t>
            </a:r>
          </a:p>
          <a:p>
            <a:pPr marL="404813" indent="-342900">
              <a:buFont typeface="Arial" panose="020B0604020202020204" pitchFamily="34" charset="0"/>
              <a:buChar char="•"/>
            </a:pPr>
            <a:r>
              <a:rPr lang="en-US" sz="2400" dirty="0" smtClean="0"/>
              <a:t>Teeth simple, more whale-like.</a:t>
            </a:r>
            <a:endParaRPr lang="en-US" sz="2400" dirty="0"/>
          </a:p>
        </p:txBody>
      </p:sp>
      <p:sp>
        <p:nvSpPr>
          <p:cNvPr id="44040" name="Slide Number Placeholder 11"/>
          <p:cNvSpPr>
            <a:spLocks noGrp="1"/>
          </p:cNvSpPr>
          <p:nvPr>
            <p:ph type="sldNum" sz="quarter" idx="12"/>
          </p:nvPr>
        </p:nvSpPr>
        <p:spPr>
          <a:noFill/>
        </p:spPr>
        <p:txBody>
          <a:bodyPr/>
          <a:lstStyle/>
          <a:p>
            <a:fld id="{6358C6D7-9414-464E-8384-9774325512C9}" type="slidenum">
              <a:rPr lang="en-US" smtClean="0"/>
              <a:pPr/>
              <a:t>20</a:t>
            </a:fld>
            <a:endParaRPr lang="en-US" smtClean="0"/>
          </a:p>
        </p:txBody>
      </p:sp>
      <p:pic>
        <p:nvPicPr>
          <p:cNvPr id="1843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4953000"/>
            <a:ext cx="6764869" cy="1295400"/>
          </a:xfrm>
          <a:prstGeom prst="rect">
            <a:avLst/>
          </a:prstGeom>
          <a:noFill/>
          <a:ln w="9525">
            <a:noFill/>
            <a:miter lim="800000"/>
            <a:headEnd/>
            <a:tailEnd/>
          </a:ln>
        </p:spPr>
      </p:pic>
      <p:pic>
        <p:nvPicPr>
          <p:cNvPr id="18437" name="Picture 5" descr="http://upload.wikimedia.org/wikipedia/commons/1/1b/Dorudon_cropped.png"/>
          <p:cNvPicPr>
            <a:picLocks noChangeAspect="1" noChangeArrowheads="1"/>
          </p:cNvPicPr>
          <p:nvPr/>
        </p:nvPicPr>
        <p:blipFill>
          <a:blip r:embed="rId4" cstate="print">
            <a:extLst>
              <a:ext uri="{28A0092B-C50C-407E-A947-70E740481C1C}">
                <a14:useLocalDpi xmlns:a14="http://schemas.microsoft.com/office/drawing/2010/main" val="0"/>
              </a:ext>
            </a:extLst>
          </a:blip>
          <a:srcRect l="2941" t="11964" r="4412" b="16251"/>
          <a:stretch>
            <a:fillRect/>
          </a:stretch>
        </p:blipFill>
        <p:spPr bwMode="auto">
          <a:xfrm flipH="1">
            <a:off x="228600" y="1719942"/>
            <a:ext cx="4648200" cy="132805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7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407EEF1-4A8A-4BBD-8501-BD07C9B37399}" type="slidenum">
              <a:rPr lang="en-US" smtClean="0"/>
              <a:pPr/>
              <a:t>21</a:t>
            </a:fld>
            <a:endParaRPr lang="en-US"/>
          </a:p>
        </p:txBody>
      </p:sp>
      <p:grpSp>
        <p:nvGrpSpPr>
          <p:cNvPr id="46" name="Group 45"/>
          <p:cNvGrpSpPr/>
          <p:nvPr/>
        </p:nvGrpSpPr>
        <p:grpSpPr>
          <a:xfrm>
            <a:off x="228600" y="3581400"/>
            <a:ext cx="3962400" cy="2819400"/>
            <a:chOff x="304800" y="1981200"/>
            <a:chExt cx="3962400" cy="2819400"/>
          </a:xfrm>
        </p:grpSpPr>
        <p:grpSp>
          <p:nvGrpSpPr>
            <p:cNvPr id="29" name="Group 28"/>
            <p:cNvGrpSpPr/>
            <p:nvPr/>
          </p:nvGrpSpPr>
          <p:grpSpPr>
            <a:xfrm>
              <a:off x="457200" y="2438400"/>
              <a:ext cx="3505200" cy="1676400"/>
              <a:chOff x="381000" y="2362200"/>
              <a:chExt cx="3505200" cy="1676400"/>
            </a:xfrm>
          </p:grpSpPr>
          <p:pic>
            <p:nvPicPr>
              <p:cNvPr id="14" name="Picture 2" descr="http://upload.wikimedia.org/wikipedia/commons/3/34/Pakicetus_B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57200" y="3124200"/>
                <a:ext cx="1210298" cy="533400"/>
              </a:xfrm>
              <a:prstGeom prst="rect">
                <a:avLst/>
              </a:prstGeom>
              <a:noFill/>
            </p:spPr>
          </p:pic>
          <p:pic>
            <p:nvPicPr>
              <p:cNvPr id="15" name="Picture 2" descr="https://upload.wikimedia.org/wikipedia/commons/e/e6/Ambulocetus_BW.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382059" flipH="1">
                <a:off x="2476075" y="2986389"/>
                <a:ext cx="1337822" cy="465172"/>
              </a:xfrm>
              <a:prstGeom prst="rect">
                <a:avLst/>
              </a:prstGeom>
              <a:noFill/>
            </p:spPr>
          </p:pic>
          <p:pic>
            <p:nvPicPr>
              <p:cNvPr id="16" name="Picture 5" descr="http://upload.wikimedia.org/wikipedia/commons/1/1b/Dorudon_cropp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381000" y="2514600"/>
                <a:ext cx="1752600" cy="646271"/>
              </a:xfrm>
              <a:prstGeom prst="rect">
                <a:avLst/>
              </a:prstGeom>
              <a:noFill/>
            </p:spPr>
          </p:pic>
          <p:pic>
            <p:nvPicPr>
              <p:cNvPr id="17" name="Picture 2" descr="http://upload.wikimedia.org/wikipedia/commons/thumb/3/3d/Blue_whale_size.svg/1920px-Blue_whale_size.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52600" y="2362200"/>
                <a:ext cx="2133600" cy="403600"/>
              </a:xfrm>
              <a:prstGeom prst="rect">
                <a:avLst/>
              </a:prstGeom>
              <a:noFill/>
            </p:spPr>
          </p:pic>
          <p:cxnSp>
            <p:nvCxnSpPr>
              <p:cNvPr id="23" name="Straight Connector 22"/>
              <p:cNvCxnSpPr/>
              <p:nvPr/>
            </p:nvCxnSpPr>
            <p:spPr>
              <a:xfrm flipH="1" flipV="1">
                <a:off x="1600200" y="3581400"/>
                <a:ext cx="609600" cy="4572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1828800" y="3200400"/>
                <a:ext cx="381000" cy="8382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2209800" y="2895600"/>
                <a:ext cx="228600" cy="11430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2209800" y="3320534"/>
                <a:ext cx="593308" cy="71806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9" name="TextBox 38"/>
            <p:cNvSpPr txBox="1"/>
            <p:nvPr/>
          </p:nvSpPr>
          <p:spPr>
            <a:xfrm>
              <a:off x="402721" y="1981200"/>
              <a:ext cx="524503" cy="584775"/>
            </a:xfrm>
            <a:prstGeom prst="rect">
              <a:avLst/>
            </a:prstGeom>
            <a:noFill/>
          </p:spPr>
          <p:txBody>
            <a:bodyPr wrap="none" rtlCol="0">
              <a:spAutoFit/>
            </a:bodyPr>
            <a:lstStyle/>
            <a:p>
              <a:r>
                <a:rPr lang="en-US" sz="3200" b="1" dirty="0" smtClean="0"/>
                <a:t>B.</a:t>
              </a:r>
              <a:endParaRPr lang="en-US" sz="3200" b="1" dirty="0"/>
            </a:p>
          </p:txBody>
        </p:sp>
        <p:sp>
          <p:nvSpPr>
            <p:cNvPr id="40" name="Rectangle 39"/>
            <p:cNvSpPr/>
            <p:nvPr/>
          </p:nvSpPr>
          <p:spPr>
            <a:xfrm>
              <a:off x="304800" y="1981200"/>
              <a:ext cx="3962400" cy="2819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4419600" y="3581400"/>
            <a:ext cx="4419600" cy="2819400"/>
            <a:chOff x="4495800" y="1981200"/>
            <a:chExt cx="4419600" cy="2819400"/>
          </a:xfrm>
        </p:grpSpPr>
        <p:pic>
          <p:nvPicPr>
            <p:cNvPr id="5" name="Picture 2" descr="http://upload.wikimedia.org/wikipedia/commons/3/34/Pakicetus_B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657102" y="3124200"/>
              <a:ext cx="1210298" cy="533400"/>
            </a:xfrm>
            <a:prstGeom prst="rect">
              <a:avLst/>
            </a:prstGeom>
            <a:noFill/>
          </p:spPr>
        </p:pic>
        <p:pic>
          <p:nvPicPr>
            <p:cNvPr id="6" name="Picture 2" descr="https://upload.wikimedia.org/wikipedia/commons/e/e6/Ambulocetus_BW.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382059" flipH="1">
              <a:off x="5177703" y="2796838"/>
              <a:ext cx="1337822" cy="465172"/>
            </a:xfrm>
            <a:prstGeom prst="rect">
              <a:avLst/>
            </a:prstGeom>
            <a:noFill/>
          </p:spPr>
        </p:pic>
        <p:pic>
          <p:nvPicPr>
            <p:cNvPr id="8" name="Picture 5" descr="http://upload.wikimedia.org/wikipedia/commons/1/1b/Dorudon_cropp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5562600" y="2438400"/>
              <a:ext cx="1752600" cy="646271"/>
            </a:xfrm>
            <a:prstGeom prst="rect">
              <a:avLst/>
            </a:prstGeom>
            <a:noFill/>
          </p:spPr>
        </p:pic>
        <p:pic>
          <p:nvPicPr>
            <p:cNvPr id="9" name="Picture 2" descr="http://upload.wikimedia.org/wikipedia/commons/thumb/3/3d/Blue_whale_size.svg/1920px-Blue_whale_size.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05600" y="2133600"/>
              <a:ext cx="2133600" cy="403600"/>
            </a:xfrm>
            <a:prstGeom prst="rect">
              <a:avLst/>
            </a:prstGeom>
            <a:noFill/>
          </p:spPr>
        </p:pic>
        <p:cxnSp>
          <p:nvCxnSpPr>
            <p:cNvPr id="30" name="Straight Connector 29"/>
            <p:cNvCxnSpPr/>
            <p:nvPr/>
          </p:nvCxnSpPr>
          <p:spPr>
            <a:xfrm flipV="1">
              <a:off x="5714998" y="2514600"/>
              <a:ext cx="2590802" cy="22098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flipV="1">
              <a:off x="5638800" y="3810000"/>
              <a:ext cx="533398" cy="5334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7239000" y="2971800"/>
              <a:ext cx="228600" cy="2286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flipV="1">
              <a:off x="6477000" y="3352800"/>
              <a:ext cx="381000" cy="3810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572000" y="2057400"/>
              <a:ext cx="570719" cy="584775"/>
            </a:xfrm>
            <a:prstGeom prst="rect">
              <a:avLst/>
            </a:prstGeom>
            <a:noFill/>
          </p:spPr>
          <p:txBody>
            <a:bodyPr wrap="square" rtlCol="0">
              <a:spAutoFit/>
            </a:bodyPr>
            <a:lstStyle/>
            <a:p>
              <a:r>
                <a:rPr lang="en-US" sz="3200" b="1" dirty="0" smtClean="0"/>
                <a:t>C.</a:t>
              </a:r>
              <a:endParaRPr lang="en-US" sz="3200" b="1" dirty="0"/>
            </a:p>
          </p:txBody>
        </p:sp>
        <p:sp>
          <p:nvSpPr>
            <p:cNvPr id="42" name="Rectangle 41"/>
            <p:cNvSpPr/>
            <p:nvPr/>
          </p:nvSpPr>
          <p:spPr>
            <a:xfrm>
              <a:off x="4495800" y="1981200"/>
              <a:ext cx="4419600" cy="2819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p:cNvSpPr txBox="1"/>
          <p:nvPr/>
        </p:nvSpPr>
        <p:spPr>
          <a:xfrm>
            <a:off x="228600" y="182940"/>
            <a:ext cx="8763000" cy="1569660"/>
          </a:xfrm>
          <a:prstGeom prst="rect">
            <a:avLst/>
          </a:prstGeom>
          <a:noFill/>
        </p:spPr>
        <p:txBody>
          <a:bodyPr wrap="square" rtlCol="0">
            <a:spAutoFit/>
          </a:bodyPr>
          <a:lstStyle/>
          <a:p>
            <a:r>
              <a:rPr lang="en-US" sz="3200" dirty="0" smtClean="0"/>
              <a:t>CQ#4: Which diagram do you believe best represents the relationships among fossil whale species and modern whales? </a:t>
            </a:r>
            <a:endParaRPr lang="en-US" sz="3200" dirty="0"/>
          </a:p>
        </p:txBody>
      </p:sp>
      <p:grpSp>
        <p:nvGrpSpPr>
          <p:cNvPr id="2" name="Group 1"/>
          <p:cNvGrpSpPr/>
          <p:nvPr/>
        </p:nvGrpSpPr>
        <p:grpSpPr>
          <a:xfrm>
            <a:off x="228600" y="1905000"/>
            <a:ext cx="8686800" cy="1371600"/>
            <a:chOff x="228600" y="1905000"/>
            <a:chExt cx="8686800" cy="1371600"/>
          </a:xfrm>
        </p:grpSpPr>
        <p:grpSp>
          <p:nvGrpSpPr>
            <p:cNvPr id="45" name="Group 44"/>
            <p:cNvGrpSpPr/>
            <p:nvPr/>
          </p:nvGrpSpPr>
          <p:grpSpPr>
            <a:xfrm>
              <a:off x="228600" y="1905000"/>
              <a:ext cx="8686800" cy="1371600"/>
              <a:chOff x="228600" y="4953000"/>
              <a:chExt cx="8686800" cy="1371600"/>
            </a:xfrm>
          </p:grpSpPr>
          <p:grpSp>
            <p:nvGrpSpPr>
              <p:cNvPr id="21" name="Group 20"/>
              <p:cNvGrpSpPr/>
              <p:nvPr/>
            </p:nvGrpSpPr>
            <p:grpSpPr>
              <a:xfrm>
                <a:off x="533400" y="5373529"/>
                <a:ext cx="8077200" cy="646271"/>
                <a:chOff x="685800" y="4724400"/>
                <a:chExt cx="8077200" cy="646271"/>
              </a:xfrm>
            </p:grpSpPr>
            <p:pic>
              <p:nvPicPr>
                <p:cNvPr id="10" name="Picture 2" descr="http://upload.wikimedia.org/wikipedia/commons/3/34/Pakicetus_B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85800" y="4724400"/>
                  <a:ext cx="1210298" cy="533400"/>
                </a:xfrm>
                <a:prstGeom prst="rect">
                  <a:avLst/>
                </a:prstGeom>
                <a:noFill/>
              </p:spPr>
            </p:pic>
            <p:pic>
              <p:nvPicPr>
                <p:cNvPr id="11" name="Picture 2" descr="https://upload.wikimedia.org/wikipedia/commons/e/e6/Ambulocetus_BW.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382059" flipH="1">
                  <a:off x="2247474" y="4738989"/>
                  <a:ext cx="1337822" cy="465172"/>
                </a:xfrm>
                <a:prstGeom prst="rect">
                  <a:avLst/>
                </a:prstGeom>
                <a:noFill/>
              </p:spPr>
            </p:pic>
            <p:pic>
              <p:nvPicPr>
                <p:cNvPr id="12" name="Picture 5" descr="http://upload.wikimedia.org/wikipedia/commons/1/1b/Dorudon_cropp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038600" y="4724400"/>
                  <a:ext cx="1752600" cy="646271"/>
                </a:xfrm>
                <a:prstGeom prst="rect">
                  <a:avLst/>
                </a:prstGeom>
                <a:noFill/>
              </p:spPr>
            </p:pic>
            <p:pic>
              <p:nvPicPr>
                <p:cNvPr id="13" name="Picture 2" descr="http://upload.wikimedia.org/wikipedia/commons/thumb/3/3d/Blue_whale_size.svg/1920px-Blue_whale_size.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29400" y="4800600"/>
                  <a:ext cx="2133600" cy="403600"/>
                </a:xfrm>
                <a:prstGeom prst="rect">
                  <a:avLst/>
                </a:prstGeom>
                <a:noFill/>
              </p:spPr>
            </p:pic>
            <p:sp>
              <p:nvSpPr>
                <p:cNvPr id="18" name="Right Arrow 17"/>
                <p:cNvSpPr/>
                <p:nvPr/>
              </p:nvSpPr>
              <p:spPr>
                <a:xfrm>
                  <a:off x="1828800" y="4800600"/>
                  <a:ext cx="304800" cy="2286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a:off x="3733800" y="4800600"/>
                  <a:ext cx="304800" cy="2286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5943600" y="4800600"/>
                  <a:ext cx="304800" cy="2286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p:cNvSpPr txBox="1"/>
              <p:nvPr/>
            </p:nvSpPr>
            <p:spPr>
              <a:xfrm>
                <a:off x="228600" y="4953000"/>
                <a:ext cx="545149" cy="584775"/>
              </a:xfrm>
              <a:prstGeom prst="rect">
                <a:avLst/>
              </a:prstGeom>
              <a:noFill/>
            </p:spPr>
            <p:txBody>
              <a:bodyPr wrap="none" rtlCol="0">
                <a:spAutoFit/>
              </a:bodyPr>
              <a:lstStyle/>
              <a:p>
                <a:r>
                  <a:rPr lang="en-US" sz="3200" b="1" dirty="0" smtClean="0"/>
                  <a:t>A.</a:t>
                </a:r>
                <a:endParaRPr lang="en-US" sz="3200" b="1" dirty="0"/>
              </a:p>
            </p:txBody>
          </p:sp>
          <p:sp>
            <p:nvSpPr>
              <p:cNvPr id="44" name="Rectangle 43"/>
              <p:cNvSpPr/>
              <p:nvPr/>
            </p:nvSpPr>
            <p:spPr>
              <a:xfrm>
                <a:off x="228600" y="4953000"/>
                <a:ext cx="8686800" cy="1371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6477000" y="2819400"/>
              <a:ext cx="1981200" cy="369332"/>
            </a:xfrm>
            <a:prstGeom prst="rect">
              <a:avLst/>
            </a:prstGeom>
            <a:noFill/>
          </p:spPr>
          <p:txBody>
            <a:bodyPr wrap="square" rtlCol="0">
              <a:spAutoFit/>
            </a:bodyPr>
            <a:lstStyle/>
            <a:p>
              <a:pPr algn="ctr"/>
              <a:r>
                <a:rPr lang="en-US" b="1" dirty="0" smtClean="0">
                  <a:latin typeface="Arial" pitchFamily="34" charset="0"/>
                  <a:cs typeface="Arial" pitchFamily="34" charset="0"/>
                </a:rPr>
                <a:t>Modern whales</a:t>
              </a:r>
              <a:endParaRPr lang="en-US" b="1" dirty="0">
                <a:latin typeface="Arial" pitchFamily="34" charset="0"/>
                <a:cs typeface="Arial" pitchFamily="34" charset="0"/>
              </a:endParaRPr>
            </a:p>
          </p:txBody>
        </p:sp>
        <p:sp>
          <p:nvSpPr>
            <p:cNvPr id="50" name="TextBox 49"/>
            <p:cNvSpPr txBox="1"/>
            <p:nvPr/>
          </p:nvSpPr>
          <p:spPr>
            <a:xfrm>
              <a:off x="3962400" y="2819400"/>
              <a:ext cx="1981200" cy="369332"/>
            </a:xfrm>
            <a:prstGeom prst="rect">
              <a:avLst/>
            </a:prstGeom>
            <a:noFill/>
          </p:spPr>
          <p:txBody>
            <a:bodyPr wrap="square" rtlCol="0">
              <a:spAutoFit/>
            </a:bodyPr>
            <a:lstStyle/>
            <a:p>
              <a:pPr algn="ctr"/>
              <a:r>
                <a:rPr lang="en-US" b="1" i="1" dirty="0" err="1" smtClean="0">
                  <a:latin typeface="Arial" pitchFamily="34" charset="0"/>
                  <a:cs typeface="Arial" pitchFamily="34" charset="0"/>
                </a:rPr>
                <a:t>Dorudon</a:t>
              </a:r>
              <a:endParaRPr lang="en-US" b="1" i="1" dirty="0">
                <a:latin typeface="Arial" pitchFamily="34" charset="0"/>
                <a:cs typeface="Arial" pitchFamily="34" charset="0"/>
              </a:endParaRPr>
            </a:p>
          </p:txBody>
        </p:sp>
        <p:sp>
          <p:nvSpPr>
            <p:cNvPr id="51" name="TextBox 50"/>
            <p:cNvSpPr txBox="1"/>
            <p:nvPr/>
          </p:nvSpPr>
          <p:spPr>
            <a:xfrm>
              <a:off x="1905000" y="2819400"/>
              <a:ext cx="1981200" cy="369332"/>
            </a:xfrm>
            <a:prstGeom prst="rect">
              <a:avLst/>
            </a:prstGeom>
            <a:noFill/>
          </p:spPr>
          <p:txBody>
            <a:bodyPr wrap="square" rtlCol="0">
              <a:spAutoFit/>
            </a:bodyPr>
            <a:lstStyle/>
            <a:p>
              <a:pPr algn="ctr"/>
              <a:r>
                <a:rPr lang="en-US" b="1" i="1" dirty="0" err="1" smtClean="0">
                  <a:latin typeface="Arial" pitchFamily="34" charset="0"/>
                  <a:cs typeface="Arial" pitchFamily="34" charset="0"/>
                </a:rPr>
                <a:t>Ambulocetus</a:t>
              </a:r>
              <a:endParaRPr lang="en-US" b="1" i="1" dirty="0">
                <a:latin typeface="Arial" pitchFamily="34" charset="0"/>
                <a:cs typeface="Arial" pitchFamily="34" charset="0"/>
              </a:endParaRPr>
            </a:p>
          </p:txBody>
        </p:sp>
        <p:sp>
          <p:nvSpPr>
            <p:cNvPr id="52" name="TextBox 51"/>
            <p:cNvSpPr txBox="1"/>
            <p:nvPr/>
          </p:nvSpPr>
          <p:spPr>
            <a:xfrm>
              <a:off x="304800" y="2819400"/>
              <a:ext cx="1447800" cy="369332"/>
            </a:xfrm>
            <a:prstGeom prst="rect">
              <a:avLst/>
            </a:prstGeom>
            <a:noFill/>
          </p:spPr>
          <p:txBody>
            <a:bodyPr wrap="square" rtlCol="0">
              <a:spAutoFit/>
            </a:bodyPr>
            <a:lstStyle/>
            <a:p>
              <a:pPr algn="ctr"/>
              <a:r>
                <a:rPr lang="en-US" b="1" i="1" dirty="0" err="1" smtClean="0">
                  <a:latin typeface="Arial" pitchFamily="34" charset="0"/>
                  <a:cs typeface="Arial" pitchFamily="34" charset="0"/>
                </a:rPr>
                <a:t>Pakicetus</a:t>
              </a:r>
              <a:endParaRPr lang="en-US" b="1" i="1" dirty="0">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407EEF1-4A8A-4BBD-8501-BD07C9B37399}" type="slidenum">
              <a:rPr lang="en-US" smtClean="0"/>
              <a:pPr/>
              <a:t>22</a:t>
            </a:fld>
            <a:endParaRPr lang="en-US"/>
          </a:p>
        </p:txBody>
      </p:sp>
      <p:sp>
        <p:nvSpPr>
          <p:cNvPr id="5" name="TextBox 4"/>
          <p:cNvSpPr txBox="1"/>
          <p:nvPr/>
        </p:nvSpPr>
        <p:spPr>
          <a:xfrm>
            <a:off x="304800" y="435114"/>
            <a:ext cx="8458200" cy="707886"/>
          </a:xfrm>
          <a:prstGeom prst="rect">
            <a:avLst/>
          </a:prstGeom>
          <a:noFill/>
        </p:spPr>
        <p:txBody>
          <a:bodyPr wrap="square" rtlCol="0">
            <a:spAutoFit/>
          </a:bodyPr>
          <a:lstStyle/>
          <a:p>
            <a:pPr algn="ctr"/>
            <a:r>
              <a:rPr lang="en-US" sz="4000" dirty="0" smtClean="0"/>
              <a:t>Why Is “Missing Link” a False Concept?</a:t>
            </a:r>
            <a:endParaRPr lang="en-US" sz="4000" dirty="0"/>
          </a:p>
        </p:txBody>
      </p:sp>
      <p:pic>
        <p:nvPicPr>
          <p:cNvPr id="1026" name="Picture 2" descr="C:\Users\Gabe\Desktop\wo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2133600"/>
            <a:ext cx="5670216" cy="3886200"/>
          </a:xfrm>
          <a:prstGeom prst="rect">
            <a:avLst/>
          </a:prstGeom>
          <a:noFill/>
        </p:spPr>
      </p:pic>
      <p:sp>
        <p:nvSpPr>
          <p:cNvPr id="6" name="TextBox 5"/>
          <p:cNvSpPr txBox="1"/>
          <p:nvPr/>
        </p:nvSpPr>
        <p:spPr>
          <a:xfrm>
            <a:off x="2438400" y="1447800"/>
            <a:ext cx="4258153" cy="584775"/>
          </a:xfrm>
          <a:prstGeom prst="rect">
            <a:avLst/>
          </a:prstGeom>
          <a:noFill/>
        </p:spPr>
        <p:txBody>
          <a:bodyPr wrap="none" rtlCol="0">
            <a:spAutoFit/>
          </a:bodyPr>
          <a:lstStyle/>
          <a:p>
            <a:r>
              <a:rPr lang="en-US" sz="3200" dirty="0" smtClean="0"/>
              <a:t>Umm … is this a “wow”?</a:t>
            </a:r>
            <a:endParaRPr lang="en-US" sz="3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407EEF1-4A8A-4BBD-8501-BD07C9B37399}" type="slidenum">
              <a:rPr lang="en-US" smtClean="0"/>
              <a:pPr/>
              <a:t>23</a:t>
            </a:fld>
            <a:endParaRPr lang="en-US"/>
          </a:p>
        </p:txBody>
      </p:sp>
      <p:sp>
        <p:nvSpPr>
          <p:cNvPr id="5" name="TextBox 4"/>
          <p:cNvSpPr txBox="1"/>
          <p:nvPr/>
        </p:nvSpPr>
        <p:spPr>
          <a:xfrm>
            <a:off x="-76200" y="63623"/>
            <a:ext cx="9144000" cy="707886"/>
          </a:xfrm>
          <a:prstGeom prst="rect">
            <a:avLst/>
          </a:prstGeom>
          <a:noFill/>
        </p:spPr>
        <p:txBody>
          <a:bodyPr wrap="square" rtlCol="0">
            <a:spAutoFit/>
          </a:bodyPr>
          <a:lstStyle/>
          <a:p>
            <a:pPr algn="ctr"/>
            <a:r>
              <a:rPr lang="en-US" sz="4000" dirty="0" smtClean="0"/>
              <a:t>Evolution Is </a:t>
            </a:r>
            <a:r>
              <a:rPr lang="en-US" sz="4000" i="1" dirty="0" smtClean="0"/>
              <a:t>Not </a:t>
            </a:r>
            <a:r>
              <a:rPr lang="en-US" sz="4000" dirty="0" smtClean="0"/>
              <a:t>a Great Chain of Being</a:t>
            </a:r>
            <a:endParaRPr lang="en-US" sz="4000" baseline="30000" dirty="0"/>
          </a:p>
        </p:txBody>
      </p:sp>
      <p:sp>
        <p:nvSpPr>
          <p:cNvPr id="7" name="TextBox 6"/>
          <p:cNvSpPr txBox="1"/>
          <p:nvPr/>
        </p:nvSpPr>
        <p:spPr>
          <a:xfrm>
            <a:off x="152400" y="1066798"/>
            <a:ext cx="3795132" cy="2462213"/>
          </a:xfrm>
          <a:prstGeom prst="rect">
            <a:avLst/>
          </a:prstGeom>
          <a:noFill/>
        </p:spPr>
        <p:txBody>
          <a:bodyPr wrap="square" rtlCol="0">
            <a:spAutoFit/>
          </a:bodyPr>
          <a:lstStyle/>
          <a:p>
            <a:pPr marL="342900" indent="-342900">
              <a:spcBef>
                <a:spcPts val="1200"/>
              </a:spcBef>
              <a:buFont typeface="Arial" panose="020B0604020202020204" pitchFamily="34" charset="0"/>
              <a:buChar char="•"/>
            </a:pPr>
            <a:r>
              <a:rPr lang="en-US" sz="2400" dirty="0"/>
              <a:t>Ancient, erroneous idea that portrays organisms in a </a:t>
            </a:r>
            <a:r>
              <a:rPr lang="en-US" sz="2400" i="1" dirty="0"/>
              <a:t>linear, rank</a:t>
            </a:r>
            <a:r>
              <a:rPr lang="en-US" sz="2400" dirty="0"/>
              <a:t> order. </a:t>
            </a:r>
            <a:r>
              <a:rPr lang="en-US" sz="2400" dirty="0" smtClean="0"/>
              <a:t> </a:t>
            </a:r>
          </a:p>
          <a:p>
            <a:pPr marL="342900" indent="-342900">
              <a:spcBef>
                <a:spcPts val="1200"/>
              </a:spcBef>
              <a:buFont typeface="Arial" panose="020B0604020202020204" pitchFamily="34" charset="0"/>
              <a:buChar char="•"/>
            </a:pPr>
            <a:r>
              <a:rPr lang="en-US" sz="2400" dirty="0" smtClean="0"/>
              <a:t> </a:t>
            </a:r>
            <a:r>
              <a:rPr lang="en-US" sz="2400" dirty="0"/>
              <a:t>Evolution does </a:t>
            </a:r>
            <a:r>
              <a:rPr lang="en-US" sz="2400" i="1" dirty="0"/>
              <a:t>not </a:t>
            </a:r>
            <a:r>
              <a:rPr lang="en-US" sz="2400" dirty="0" smtClean="0"/>
              <a:t>imply “</a:t>
            </a:r>
            <a:r>
              <a:rPr lang="en-US" sz="2400" dirty="0"/>
              <a:t>linear</a:t>
            </a:r>
            <a:r>
              <a:rPr lang="en-US" sz="2400" dirty="0" smtClean="0"/>
              <a:t>” progress towards a particular goal.</a:t>
            </a:r>
            <a:endParaRPr lang="en-US" sz="2400" dirty="0"/>
          </a:p>
        </p:txBody>
      </p:sp>
      <p:pic>
        <p:nvPicPr>
          <p:cNvPr id="75778" name="Picture 2" descr="File:Human pidegre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914400"/>
            <a:ext cx="5016627" cy="5867400"/>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228600" y="5849908"/>
            <a:ext cx="3718932" cy="646331"/>
          </a:xfrm>
          <a:prstGeom prst="rect">
            <a:avLst/>
          </a:prstGeom>
          <a:noFill/>
        </p:spPr>
        <p:txBody>
          <a:bodyPr wrap="square" rtlCol="0">
            <a:spAutoFit/>
          </a:bodyPr>
          <a:lstStyle/>
          <a:p>
            <a:r>
              <a:rPr lang="en-US" i="1" dirty="0" smtClean="0"/>
              <a:t>The descent of man as a “Great Chain of Being” by Ernst Haeckel, 1874</a:t>
            </a:r>
            <a:endParaRPr lang="en-US" i="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9"/>
          <p:cNvGrpSpPr>
            <a:grpSpLocks/>
          </p:cNvGrpSpPr>
          <p:nvPr/>
        </p:nvGrpSpPr>
        <p:grpSpPr bwMode="auto">
          <a:xfrm>
            <a:off x="2133600" y="1355725"/>
            <a:ext cx="3505200" cy="1649413"/>
            <a:chOff x="1828275" y="1219200"/>
            <a:chExt cx="3506115" cy="1648782"/>
          </a:xfrm>
        </p:grpSpPr>
        <p:sp>
          <p:nvSpPr>
            <p:cNvPr id="9265" name="Oval 12"/>
            <p:cNvSpPr>
              <a:spLocks noChangeArrowheads="1"/>
            </p:cNvSpPr>
            <p:nvPr/>
          </p:nvSpPr>
          <p:spPr bwMode="auto">
            <a:xfrm>
              <a:off x="1828275" y="2057493"/>
              <a:ext cx="1981847" cy="810489"/>
            </a:xfrm>
            <a:prstGeom prst="ellipse">
              <a:avLst/>
            </a:prstGeom>
            <a:noFill/>
            <a:ln w="9525">
              <a:solidFill>
                <a:srgbClr val="000000"/>
              </a:solidFill>
              <a:round/>
              <a:headEnd/>
              <a:tailEnd/>
            </a:ln>
          </p:spPr>
          <p:txBody>
            <a:bodyPr/>
            <a:lstStyle/>
            <a:p>
              <a:endParaRPr lang="en-US" sz="4400"/>
            </a:p>
          </p:txBody>
        </p:sp>
        <p:sp>
          <p:nvSpPr>
            <p:cNvPr id="9266" name="Line 17"/>
            <p:cNvSpPr>
              <a:spLocks noChangeShapeType="1"/>
            </p:cNvSpPr>
            <p:nvPr/>
          </p:nvSpPr>
          <p:spPr bwMode="auto">
            <a:xfrm flipH="1">
              <a:off x="3429091" y="1752659"/>
              <a:ext cx="533441" cy="381042"/>
            </a:xfrm>
            <a:prstGeom prst="line">
              <a:avLst/>
            </a:prstGeom>
            <a:noFill/>
            <a:ln w="9525">
              <a:solidFill>
                <a:srgbClr val="000000"/>
              </a:solidFill>
              <a:round/>
              <a:headEnd/>
              <a:tailEnd type="triangle" w="med" len="med"/>
            </a:ln>
          </p:spPr>
          <p:txBody>
            <a:bodyPr/>
            <a:lstStyle/>
            <a:p>
              <a:endParaRPr lang="en-US"/>
            </a:p>
          </p:txBody>
        </p:sp>
        <p:sp>
          <p:nvSpPr>
            <p:cNvPr id="9267" name="TextBox 28"/>
            <p:cNvSpPr txBox="1">
              <a:spLocks noChangeArrowheads="1"/>
            </p:cNvSpPr>
            <p:nvPr/>
          </p:nvSpPr>
          <p:spPr bwMode="auto">
            <a:xfrm>
              <a:off x="4017899" y="1219200"/>
              <a:ext cx="1316491" cy="615621"/>
            </a:xfrm>
            <a:prstGeom prst="rect">
              <a:avLst/>
            </a:prstGeom>
            <a:noFill/>
            <a:ln w="9525">
              <a:noFill/>
              <a:miter lim="800000"/>
              <a:headEnd/>
              <a:tailEnd/>
            </a:ln>
          </p:spPr>
          <p:txBody>
            <a:bodyPr wrap="none">
              <a:spAutoFit/>
            </a:bodyPr>
            <a:lstStyle/>
            <a:p>
              <a:pPr algn="ctr"/>
              <a:r>
                <a:rPr lang="en-US"/>
                <a:t>Sister taxa</a:t>
              </a:r>
            </a:p>
            <a:p>
              <a:pPr algn="ctr"/>
              <a:r>
                <a:rPr lang="en-US" sz="1600"/>
                <a:t>(e.g., B &amp; C)</a:t>
              </a:r>
            </a:p>
          </p:txBody>
        </p:sp>
      </p:grpSp>
      <p:grpSp>
        <p:nvGrpSpPr>
          <p:cNvPr id="3" name="Group 48"/>
          <p:cNvGrpSpPr>
            <a:grpSpLocks/>
          </p:cNvGrpSpPr>
          <p:nvPr/>
        </p:nvGrpSpPr>
        <p:grpSpPr bwMode="auto">
          <a:xfrm>
            <a:off x="4572000" y="4251325"/>
            <a:ext cx="4419600" cy="1130300"/>
            <a:chOff x="4267506" y="4115121"/>
            <a:chExt cx="4419948" cy="1129270"/>
          </a:xfrm>
        </p:grpSpPr>
        <p:sp>
          <p:nvSpPr>
            <p:cNvPr id="9260" name="Oval 10"/>
            <p:cNvSpPr>
              <a:spLocks noChangeArrowheads="1"/>
            </p:cNvSpPr>
            <p:nvPr/>
          </p:nvSpPr>
          <p:spPr bwMode="auto">
            <a:xfrm>
              <a:off x="4267506" y="4953414"/>
              <a:ext cx="307595" cy="290977"/>
            </a:xfrm>
            <a:prstGeom prst="ellipse">
              <a:avLst/>
            </a:prstGeom>
            <a:noFill/>
            <a:ln w="9525">
              <a:solidFill>
                <a:srgbClr val="000000"/>
              </a:solidFill>
              <a:round/>
              <a:headEnd/>
              <a:tailEnd/>
            </a:ln>
          </p:spPr>
          <p:txBody>
            <a:bodyPr/>
            <a:lstStyle/>
            <a:p>
              <a:endParaRPr lang="en-US" sz="4400"/>
            </a:p>
          </p:txBody>
        </p:sp>
        <p:sp>
          <p:nvSpPr>
            <p:cNvPr id="9261" name="Oval 11"/>
            <p:cNvSpPr>
              <a:spLocks noChangeArrowheads="1"/>
            </p:cNvSpPr>
            <p:nvPr/>
          </p:nvSpPr>
          <p:spPr bwMode="auto">
            <a:xfrm>
              <a:off x="5258184" y="4115121"/>
              <a:ext cx="307595" cy="290977"/>
            </a:xfrm>
            <a:prstGeom prst="ellipse">
              <a:avLst/>
            </a:prstGeom>
            <a:noFill/>
            <a:ln w="9525">
              <a:solidFill>
                <a:srgbClr val="000000"/>
              </a:solidFill>
              <a:round/>
              <a:headEnd/>
              <a:tailEnd/>
            </a:ln>
          </p:spPr>
          <p:txBody>
            <a:bodyPr/>
            <a:lstStyle/>
            <a:p>
              <a:endParaRPr lang="en-US" sz="4400"/>
            </a:p>
          </p:txBody>
        </p:sp>
        <p:sp>
          <p:nvSpPr>
            <p:cNvPr id="9262" name="Line 16"/>
            <p:cNvSpPr>
              <a:spLocks noChangeShapeType="1"/>
            </p:cNvSpPr>
            <p:nvPr/>
          </p:nvSpPr>
          <p:spPr bwMode="auto">
            <a:xfrm flipH="1">
              <a:off x="4572330" y="4724788"/>
              <a:ext cx="1295502" cy="381042"/>
            </a:xfrm>
            <a:prstGeom prst="line">
              <a:avLst/>
            </a:prstGeom>
            <a:noFill/>
            <a:ln w="9525">
              <a:solidFill>
                <a:srgbClr val="000000"/>
              </a:solidFill>
              <a:round/>
              <a:headEnd/>
              <a:tailEnd type="triangle" w="med" len="med"/>
            </a:ln>
          </p:spPr>
          <p:txBody>
            <a:bodyPr/>
            <a:lstStyle/>
            <a:p>
              <a:endParaRPr lang="en-US"/>
            </a:p>
          </p:txBody>
        </p:sp>
        <p:sp>
          <p:nvSpPr>
            <p:cNvPr id="9263" name="Line 18"/>
            <p:cNvSpPr>
              <a:spLocks noChangeShapeType="1"/>
            </p:cNvSpPr>
            <p:nvPr/>
          </p:nvSpPr>
          <p:spPr bwMode="auto">
            <a:xfrm flipH="1" flipV="1">
              <a:off x="5563008" y="4343745"/>
              <a:ext cx="304824" cy="381041"/>
            </a:xfrm>
            <a:prstGeom prst="line">
              <a:avLst/>
            </a:prstGeom>
            <a:noFill/>
            <a:ln w="9525">
              <a:solidFill>
                <a:srgbClr val="000000"/>
              </a:solidFill>
              <a:round/>
              <a:headEnd/>
              <a:tailEnd type="triangle" w="med" len="med"/>
            </a:ln>
          </p:spPr>
          <p:txBody>
            <a:bodyPr/>
            <a:lstStyle/>
            <a:p>
              <a:endParaRPr lang="en-US"/>
            </a:p>
          </p:txBody>
        </p:sp>
        <p:sp>
          <p:nvSpPr>
            <p:cNvPr id="9264" name="TextBox 29"/>
            <p:cNvSpPr txBox="1">
              <a:spLocks noChangeArrowheads="1"/>
            </p:cNvSpPr>
            <p:nvPr/>
          </p:nvSpPr>
          <p:spPr bwMode="auto">
            <a:xfrm>
              <a:off x="5867832" y="4572372"/>
              <a:ext cx="2819622" cy="615621"/>
            </a:xfrm>
            <a:prstGeom prst="rect">
              <a:avLst/>
            </a:prstGeom>
            <a:noFill/>
            <a:ln w="9525">
              <a:noFill/>
              <a:miter lim="800000"/>
              <a:headEnd/>
              <a:tailEnd/>
            </a:ln>
          </p:spPr>
          <p:txBody>
            <a:bodyPr>
              <a:spAutoFit/>
            </a:bodyPr>
            <a:lstStyle/>
            <a:p>
              <a:r>
                <a:rPr lang="en-US"/>
                <a:t>Internal nodes </a:t>
              </a:r>
            </a:p>
            <a:p>
              <a:r>
                <a:rPr lang="en-US" sz="1600"/>
                <a:t>(= an ancestor of 2 lineages)</a:t>
              </a:r>
            </a:p>
          </p:txBody>
        </p:sp>
      </p:grpSp>
      <p:sp>
        <p:nvSpPr>
          <p:cNvPr id="9222" name="TextBox 30"/>
          <p:cNvSpPr txBox="1">
            <a:spLocks noChangeArrowheads="1"/>
          </p:cNvSpPr>
          <p:nvPr/>
        </p:nvSpPr>
        <p:spPr bwMode="auto">
          <a:xfrm>
            <a:off x="3581400" y="6003925"/>
            <a:ext cx="671513" cy="369888"/>
          </a:xfrm>
          <a:prstGeom prst="rect">
            <a:avLst/>
          </a:prstGeom>
          <a:noFill/>
          <a:ln w="9525">
            <a:noFill/>
            <a:miter lim="800000"/>
            <a:headEnd/>
            <a:tailEnd/>
          </a:ln>
        </p:spPr>
        <p:txBody>
          <a:bodyPr wrap="none">
            <a:spAutoFit/>
          </a:bodyPr>
          <a:lstStyle/>
          <a:p>
            <a:r>
              <a:rPr lang="en-US"/>
              <a:t>Root</a:t>
            </a:r>
          </a:p>
        </p:txBody>
      </p:sp>
      <p:grpSp>
        <p:nvGrpSpPr>
          <p:cNvPr id="4" name="Group 46"/>
          <p:cNvGrpSpPr>
            <a:grpSpLocks/>
          </p:cNvGrpSpPr>
          <p:nvPr/>
        </p:nvGrpSpPr>
        <p:grpSpPr bwMode="auto">
          <a:xfrm>
            <a:off x="1341575" y="3794100"/>
            <a:ext cx="2395401" cy="1295424"/>
            <a:chOff x="1036739" y="3657870"/>
            <a:chExt cx="2395272" cy="1296005"/>
          </a:xfrm>
        </p:grpSpPr>
        <p:sp>
          <p:nvSpPr>
            <p:cNvPr id="9257" name="Oval 14"/>
            <p:cNvSpPr>
              <a:spLocks noChangeArrowheads="1"/>
            </p:cNvSpPr>
            <p:nvPr/>
          </p:nvSpPr>
          <p:spPr bwMode="auto">
            <a:xfrm>
              <a:off x="3124416" y="3657870"/>
              <a:ext cx="307595" cy="290977"/>
            </a:xfrm>
            <a:prstGeom prst="ellipse">
              <a:avLst/>
            </a:prstGeom>
            <a:noFill/>
            <a:ln w="9525">
              <a:solidFill>
                <a:srgbClr val="000000"/>
              </a:solidFill>
              <a:round/>
              <a:headEnd/>
              <a:tailEnd/>
            </a:ln>
          </p:spPr>
          <p:txBody>
            <a:bodyPr/>
            <a:lstStyle/>
            <a:p>
              <a:endParaRPr lang="en-US" sz="4400"/>
            </a:p>
          </p:txBody>
        </p:sp>
        <p:sp>
          <p:nvSpPr>
            <p:cNvPr id="9258" name="Line 19"/>
            <p:cNvSpPr>
              <a:spLocks noChangeShapeType="1"/>
            </p:cNvSpPr>
            <p:nvPr/>
          </p:nvSpPr>
          <p:spPr bwMode="auto">
            <a:xfrm flipV="1">
              <a:off x="2133505" y="3810286"/>
              <a:ext cx="990910" cy="609952"/>
            </a:xfrm>
            <a:prstGeom prst="line">
              <a:avLst/>
            </a:prstGeom>
            <a:noFill/>
            <a:ln w="9525">
              <a:solidFill>
                <a:srgbClr val="000000"/>
              </a:solidFill>
              <a:round/>
              <a:headEnd/>
              <a:tailEnd type="triangle" w="med" len="med"/>
            </a:ln>
          </p:spPr>
          <p:txBody>
            <a:bodyPr/>
            <a:lstStyle/>
            <a:p>
              <a:endParaRPr lang="en-US"/>
            </a:p>
          </p:txBody>
        </p:sp>
        <p:sp>
          <p:nvSpPr>
            <p:cNvPr id="9259" name="TextBox 31"/>
            <p:cNvSpPr txBox="1">
              <a:spLocks noChangeArrowheads="1"/>
            </p:cNvSpPr>
            <p:nvPr/>
          </p:nvSpPr>
          <p:spPr bwMode="auto">
            <a:xfrm>
              <a:off x="1036739" y="4307472"/>
              <a:ext cx="1249158" cy="646403"/>
            </a:xfrm>
            <a:prstGeom prst="rect">
              <a:avLst/>
            </a:prstGeom>
            <a:noFill/>
            <a:ln w="9525">
              <a:noFill/>
              <a:miter lim="800000"/>
              <a:headEnd/>
              <a:tailEnd/>
            </a:ln>
          </p:spPr>
          <p:txBody>
            <a:bodyPr wrap="none">
              <a:spAutoFit/>
            </a:bodyPr>
            <a:lstStyle/>
            <a:p>
              <a:r>
                <a:rPr lang="en-US" dirty="0"/>
                <a:t>Branch, or</a:t>
              </a:r>
            </a:p>
            <a:p>
              <a:r>
                <a:rPr lang="en-US" dirty="0"/>
                <a:t>lineage</a:t>
              </a:r>
            </a:p>
          </p:txBody>
        </p:sp>
      </p:grpSp>
      <p:grpSp>
        <p:nvGrpSpPr>
          <p:cNvPr id="5" name="Group 47"/>
          <p:cNvGrpSpPr>
            <a:grpSpLocks/>
          </p:cNvGrpSpPr>
          <p:nvPr/>
        </p:nvGrpSpPr>
        <p:grpSpPr bwMode="auto">
          <a:xfrm>
            <a:off x="6172200" y="1355725"/>
            <a:ext cx="2519363" cy="1447800"/>
            <a:chOff x="5867932" y="1219200"/>
            <a:chExt cx="2518901" cy="1447961"/>
          </a:xfrm>
        </p:grpSpPr>
        <p:sp>
          <p:nvSpPr>
            <p:cNvPr id="9252" name="Oval 13"/>
            <p:cNvSpPr>
              <a:spLocks noChangeArrowheads="1"/>
            </p:cNvSpPr>
            <p:nvPr/>
          </p:nvSpPr>
          <p:spPr bwMode="auto">
            <a:xfrm>
              <a:off x="6934716" y="2209910"/>
              <a:ext cx="533442" cy="457251"/>
            </a:xfrm>
            <a:prstGeom prst="ellipse">
              <a:avLst/>
            </a:prstGeom>
            <a:noFill/>
            <a:ln w="9525">
              <a:solidFill>
                <a:srgbClr val="000000"/>
              </a:solidFill>
              <a:round/>
              <a:headEnd/>
              <a:tailEnd/>
            </a:ln>
          </p:spPr>
          <p:txBody>
            <a:bodyPr/>
            <a:lstStyle/>
            <a:p>
              <a:endParaRPr lang="en-US" sz="4400"/>
            </a:p>
          </p:txBody>
        </p:sp>
        <p:sp>
          <p:nvSpPr>
            <p:cNvPr id="9253" name="Line 20"/>
            <p:cNvSpPr>
              <a:spLocks noChangeShapeType="1"/>
            </p:cNvSpPr>
            <p:nvPr/>
          </p:nvSpPr>
          <p:spPr bwMode="auto">
            <a:xfrm>
              <a:off x="7239540" y="1905077"/>
              <a:ext cx="0" cy="304834"/>
            </a:xfrm>
            <a:prstGeom prst="line">
              <a:avLst/>
            </a:prstGeom>
            <a:noFill/>
            <a:ln w="9525">
              <a:solidFill>
                <a:srgbClr val="000000"/>
              </a:solidFill>
              <a:round/>
              <a:headEnd/>
              <a:tailEnd type="triangle" w="med" len="med"/>
            </a:ln>
          </p:spPr>
          <p:txBody>
            <a:bodyPr/>
            <a:lstStyle/>
            <a:p>
              <a:endParaRPr lang="en-US"/>
            </a:p>
          </p:txBody>
        </p:sp>
        <p:sp>
          <p:nvSpPr>
            <p:cNvPr id="9254" name="TextBox 32"/>
            <p:cNvSpPr txBox="1">
              <a:spLocks noChangeArrowheads="1"/>
            </p:cNvSpPr>
            <p:nvPr/>
          </p:nvSpPr>
          <p:spPr bwMode="auto">
            <a:xfrm>
              <a:off x="5867932" y="1219200"/>
              <a:ext cx="2518901" cy="646403"/>
            </a:xfrm>
            <a:prstGeom prst="rect">
              <a:avLst/>
            </a:prstGeom>
            <a:noFill/>
            <a:ln w="9525">
              <a:noFill/>
              <a:miter lim="800000"/>
              <a:headEnd/>
              <a:tailEnd/>
            </a:ln>
          </p:spPr>
          <p:txBody>
            <a:bodyPr wrap="none">
              <a:spAutoFit/>
            </a:bodyPr>
            <a:lstStyle/>
            <a:p>
              <a:pPr algn="ctr"/>
              <a:r>
                <a:rPr lang="en-US" dirty="0"/>
                <a:t>Terminal nodes, “tips,” </a:t>
              </a:r>
            </a:p>
            <a:p>
              <a:pPr algn="ctr"/>
              <a:r>
                <a:rPr lang="en-US" dirty="0"/>
                <a:t>(or terminal </a:t>
              </a:r>
              <a:r>
                <a:rPr lang="en-US" dirty="0" err="1"/>
                <a:t>taxa</a:t>
              </a:r>
              <a:r>
                <a:rPr lang="en-US" dirty="0"/>
                <a:t>)</a:t>
              </a:r>
            </a:p>
          </p:txBody>
        </p:sp>
        <p:sp>
          <p:nvSpPr>
            <p:cNvPr id="9255" name="Oval 13"/>
            <p:cNvSpPr>
              <a:spLocks noChangeArrowheads="1"/>
            </p:cNvSpPr>
            <p:nvPr/>
          </p:nvSpPr>
          <p:spPr bwMode="auto">
            <a:xfrm>
              <a:off x="6248862" y="2209910"/>
              <a:ext cx="533442" cy="457251"/>
            </a:xfrm>
            <a:prstGeom prst="ellipse">
              <a:avLst/>
            </a:prstGeom>
            <a:noFill/>
            <a:ln w="9525">
              <a:solidFill>
                <a:srgbClr val="000000"/>
              </a:solidFill>
              <a:round/>
              <a:headEnd/>
              <a:tailEnd/>
            </a:ln>
          </p:spPr>
          <p:txBody>
            <a:bodyPr/>
            <a:lstStyle/>
            <a:p>
              <a:endParaRPr lang="en-US" sz="4400"/>
            </a:p>
          </p:txBody>
        </p:sp>
        <p:sp>
          <p:nvSpPr>
            <p:cNvPr id="9256" name="Line 20"/>
            <p:cNvSpPr>
              <a:spLocks noChangeShapeType="1"/>
            </p:cNvSpPr>
            <p:nvPr/>
          </p:nvSpPr>
          <p:spPr bwMode="auto">
            <a:xfrm flipH="1">
              <a:off x="6553686" y="1905076"/>
              <a:ext cx="457236" cy="304834"/>
            </a:xfrm>
            <a:prstGeom prst="line">
              <a:avLst/>
            </a:prstGeom>
            <a:noFill/>
            <a:ln w="9525">
              <a:solidFill>
                <a:srgbClr val="000000"/>
              </a:solidFill>
              <a:round/>
              <a:headEnd/>
              <a:tailEnd type="triangle" w="med" len="med"/>
            </a:ln>
          </p:spPr>
          <p:txBody>
            <a:bodyPr/>
            <a:lstStyle/>
            <a:p>
              <a:endParaRPr lang="en-US"/>
            </a:p>
          </p:txBody>
        </p:sp>
      </p:grpSp>
      <p:grpSp>
        <p:nvGrpSpPr>
          <p:cNvPr id="7" name="Group 47"/>
          <p:cNvGrpSpPr>
            <a:grpSpLocks/>
          </p:cNvGrpSpPr>
          <p:nvPr/>
        </p:nvGrpSpPr>
        <p:grpSpPr bwMode="auto">
          <a:xfrm>
            <a:off x="1227138" y="2346325"/>
            <a:ext cx="6502400" cy="3657600"/>
            <a:chOff x="770850" y="2057400"/>
            <a:chExt cx="6501814" cy="3657600"/>
          </a:xfrm>
        </p:grpSpPr>
        <p:sp>
          <p:nvSpPr>
            <p:cNvPr id="9235" name="TextBox 38"/>
            <p:cNvSpPr txBox="1">
              <a:spLocks noChangeArrowheads="1"/>
            </p:cNvSpPr>
            <p:nvPr/>
          </p:nvSpPr>
          <p:spPr bwMode="auto">
            <a:xfrm>
              <a:off x="1913850" y="2057400"/>
              <a:ext cx="389850" cy="461665"/>
            </a:xfrm>
            <a:prstGeom prst="rect">
              <a:avLst/>
            </a:prstGeom>
            <a:noFill/>
            <a:ln w="9525">
              <a:noFill/>
              <a:miter lim="800000"/>
              <a:headEnd/>
              <a:tailEnd/>
            </a:ln>
          </p:spPr>
          <p:txBody>
            <a:bodyPr wrap="none">
              <a:spAutoFit/>
            </a:bodyPr>
            <a:lstStyle/>
            <a:p>
              <a:r>
                <a:rPr lang="en-US" sz="2400"/>
                <a:t>B</a:t>
              </a:r>
            </a:p>
          </p:txBody>
        </p:sp>
        <p:sp>
          <p:nvSpPr>
            <p:cNvPr id="9236" name="TextBox 39"/>
            <p:cNvSpPr txBox="1">
              <a:spLocks noChangeArrowheads="1"/>
            </p:cNvSpPr>
            <p:nvPr/>
          </p:nvSpPr>
          <p:spPr bwMode="auto">
            <a:xfrm>
              <a:off x="3030366" y="2057400"/>
              <a:ext cx="407484" cy="461665"/>
            </a:xfrm>
            <a:prstGeom prst="rect">
              <a:avLst/>
            </a:prstGeom>
            <a:noFill/>
            <a:ln w="9525">
              <a:noFill/>
              <a:miter lim="800000"/>
              <a:headEnd/>
              <a:tailEnd/>
            </a:ln>
          </p:spPr>
          <p:txBody>
            <a:bodyPr wrap="none">
              <a:spAutoFit/>
            </a:bodyPr>
            <a:lstStyle/>
            <a:p>
              <a:r>
                <a:rPr lang="en-US" sz="2400"/>
                <a:t>C</a:t>
              </a:r>
            </a:p>
          </p:txBody>
        </p:sp>
        <p:sp>
          <p:nvSpPr>
            <p:cNvPr id="9237" name="TextBox 40"/>
            <p:cNvSpPr txBox="1">
              <a:spLocks noChangeArrowheads="1"/>
            </p:cNvSpPr>
            <p:nvPr/>
          </p:nvSpPr>
          <p:spPr bwMode="auto">
            <a:xfrm>
              <a:off x="3657600" y="2057400"/>
              <a:ext cx="407484" cy="461665"/>
            </a:xfrm>
            <a:prstGeom prst="rect">
              <a:avLst/>
            </a:prstGeom>
            <a:noFill/>
            <a:ln w="9525">
              <a:noFill/>
              <a:miter lim="800000"/>
              <a:headEnd/>
              <a:tailEnd/>
            </a:ln>
          </p:spPr>
          <p:txBody>
            <a:bodyPr wrap="none">
              <a:spAutoFit/>
            </a:bodyPr>
            <a:lstStyle/>
            <a:p>
              <a:r>
                <a:rPr lang="en-US" sz="2400"/>
                <a:t>D</a:t>
              </a:r>
            </a:p>
          </p:txBody>
        </p:sp>
        <p:sp>
          <p:nvSpPr>
            <p:cNvPr id="9238" name="TextBox 41"/>
            <p:cNvSpPr txBox="1">
              <a:spLocks noChangeArrowheads="1"/>
            </p:cNvSpPr>
            <p:nvPr/>
          </p:nvSpPr>
          <p:spPr bwMode="auto">
            <a:xfrm>
              <a:off x="4648200" y="2057400"/>
              <a:ext cx="389850" cy="461665"/>
            </a:xfrm>
            <a:prstGeom prst="rect">
              <a:avLst/>
            </a:prstGeom>
            <a:noFill/>
            <a:ln w="9525">
              <a:noFill/>
              <a:miter lim="800000"/>
              <a:headEnd/>
              <a:tailEnd/>
            </a:ln>
          </p:spPr>
          <p:txBody>
            <a:bodyPr wrap="none">
              <a:spAutoFit/>
            </a:bodyPr>
            <a:lstStyle/>
            <a:p>
              <a:r>
                <a:rPr lang="en-US" sz="2400"/>
                <a:t>E</a:t>
              </a:r>
            </a:p>
          </p:txBody>
        </p:sp>
        <p:sp>
          <p:nvSpPr>
            <p:cNvPr id="9239" name="TextBox 42"/>
            <p:cNvSpPr txBox="1">
              <a:spLocks noChangeArrowheads="1"/>
            </p:cNvSpPr>
            <p:nvPr/>
          </p:nvSpPr>
          <p:spPr bwMode="auto">
            <a:xfrm>
              <a:off x="6180982" y="2057400"/>
              <a:ext cx="372218" cy="461665"/>
            </a:xfrm>
            <a:prstGeom prst="rect">
              <a:avLst/>
            </a:prstGeom>
            <a:noFill/>
            <a:ln w="9525">
              <a:noFill/>
              <a:miter lim="800000"/>
              <a:headEnd/>
              <a:tailEnd/>
            </a:ln>
          </p:spPr>
          <p:txBody>
            <a:bodyPr wrap="none">
              <a:spAutoFit/>
            </a:bodyPr>
            <a:lstStyle/>
            <a:p>
              <a:r>
                <a:rPr lang="en-US" sz="2400"/>
                <a:t>F</a:t>
              </a:r>
            </a:p>
          </p:txBody>
        </p:sp>
        <p:sp>
          <p:nvSpPr>
            <p:cNvPr id="9240" name="TextBox 43"/>
            <p:cNvSpPr txBox="1">
              <a:spLocks noChangeArrowheads="1"/>
            </p:cNvSpPr>
            <p:nvPr/>
          </p:nvSpPr>
          <p:spPr bwMode="auto">
            <a:xfrm>
              <a:off x="6849150" y="2057400"/>
              <a:ext cx="423514" cy="461665"/>
            </a:xfrm>
            <a:prstGeom prst="rect">
              <a:avLst/>
            </a:prstGeom>
            <a:noFill/>
            <a:ln w="9525">
              <a:noFill/>
              <a:miter lim="800000"/>
              <a:headEnd/>
              <a:tailEnd/>
            </a:ln>
          </p:spPr>
          <p:txBody>
            <a:bodyPr wrap="none">
              <a:spAutoFit/>
            </a:bodyPr>
            <a:lstStyle/>
            <a:p>
              <a:r>
                <a:rPr lang="en-US" sz="2400"/>
                <a:t>G</a:t>
              </a:r>
            </a:p>
          </p:txBody>
        </p:sp>
        <p:grpSp>
          <p:nvGrpSpPr>
            <p:cNvPr id="8" name="Group 46"/>
            <p:cNvGrpSpPr>
              <a:grpSpLocks/>
            </p:cNvGrpSpPr>
            <p:nvPr/>
          </p:nvGrpSpPr>
          <p:grpSpPr bwMode="auto">
            <a:xfrm>
              <a:off x="999450" y="2514600"/>
              <a:ext cx="6080760" cy="3200400"/>
              <a:chOff x="914400" y="2424454"/>
              <a:chExt cx="6080760" cy="3200400"/>
            </a:xfrm>
          </p:grpSpPr>
          <p:sp>
            <p:nvSpPr>
              <p:cNvPr id="9243" name="Line 3"/>
              <p:cNvSpPr>
                <a:spLocks noChangeShapeType="1"/>
              </p:cNvSpPr>
              <p:nvPr/>
            </p:nvSpPr>
            <p:spPr bwMode="auto">
              <a:xfrm flipV="1">
                <a:off x="3304309" y="2424454"/>
                <a:ext cx="3690851" cy="3200400"/>
              </a:xfrm>
              <a:prstGeom prst="line">
                <a:avLst/>
              </a:prstGeom>
              <a:noFill/>
              <a:ln w="25400">
                <a:solidFill>
                  <a:srgbClr val="000000"/>
                </a:solidFill>
                <a:round/>
                <a:headEnd/>
                <a:tailEnd/>
              </a:ln>
            </p:spPr>
            <p:txBody>
              <a:bodyPr/>
              <a:lstStyle/>
              <a:p>
                <a:endParaRPr lang="en-US"/>
              </a:p>
            </p:txBody>
          </p:sp>
          <p:sp>
            <p:nvSpPr>
              <p:cNvPr id="9244" name="Line 4"/>
              <p:cNvSpPr>
                <a:spLocks noChangeShapeType="1"/>
              </p:cNvSpPr>
              <p:nvPr/>
            </p:nvSpPr>
            <p:spPr bwMode="auto">
              <a:xfrm flipH="1" flipV="1">
                <a:off x="914400" y="2514599"/>
                <a:ext cx="2590800" cy="2923309"/>
              </a:xfrm>
              <a:prstGeom prst="line">
                <a:avLst/>
              </a:prstGeom>
              <a:noFill/>
              <a:ln w="25400">
                <a:solidFill>
                  <a:srgbClr val="000000"/>
                </a:solidFill>
                <a:round/>
                <a:headEnd/>
                <a:tailEnd/>
              </a:ln>
            </p:spPr>
            <p:txBody>
              <a:bodyPr/>
              <a:lstStyle/>
              <a:p>
                <a:endParaRPr lang="en-US"/>
              </a:p>
            </p:txBody>
          </p:sp>
          <p:sp>
            <p:nvSpPr>
              <p:cNvPr id="9245" name="Line 5"/>
              <p:cNvSpPr>
                <a:spLocks noChangeShapeType="1"/>
              </p:cNvSpPr>
              <p:nvPr/>
            </p:nvSpPr>
            <p:spPr bwMode="auto">
              <a:xfrm flipH="1" flipV="1">
                <a:off x="2057400" y="2514598"/>
                <a:ext cx="2133600" cy="2362201"/>
              </a:xfrm>
              <a:prstGeom prst="line">
                <a:avLst/>
              </a:prstGeom>
              <a:noFill/>
              <a:ln w="25400">
                <a:solidFill>
                  <a:srgbClr val="000000"/>
                </a:solidFill>
                <a:round/>
                <a:headEnd/>
                <a:tailEnd/>
              </a:ln>
            </p:spPr>
            <p:txBody>
              <a:bodyPr/>
              <a:lstStyle/>
              <a:p>
                <a:endParaRPr lang="en-US"/>
              </a:p>
            </p:txBody>
          </p:sp>
          <p:sp>
            <p:nvSpPr>
              <p:cNvPr id="9246" name="Line 6"/>
              <p:cNvSpPr>
                <a:spLocks noChangeShapeType="1"/>
              </p:cNvSpPr>
              <p:nvPr/>
            </p:nvSpPr>
            <p:spPr bwMode="auto">
              <a:xfrm flipH="1" flipV="1">
                <a:off x="3765665" y="2424454"/>
                <a:ext cx="1380224" cy="1595351"/>
              </a:xfrm>
              <a:prstGeom prst="line">
                <a:avLst/>
              </a:prstGeom>
              <a:noFill/>
              <a:ln w="25400">
                <a:solidFill>
                  <a:srgbClr val="000000"/>
                </a:solidFill>
                <a:round/>
                <a:headEnd/>
                <a:tailEnd/>
              </a:ln>
            </p:spPr>
            <p:txBody>
              <a:bodyPr/>
              <a:lstStyle/>
              <a:p>
                <a:endParaRPr lang="en-US"/>
              </a:p>
            </p:txBody>
          </p:sp>
          <p:sp>
            <p:nvSpPr>
              <p:cNvPr id="9247" name="Line 7"/>
              <p:cNvSpPr>
                <a:spLocks noChangeShapeType="1"/>
              </p:cNvSpPr>
              <p:nvPr/>
            </p:nvSpPr>
            <p:spPr bwMode="auto">
              <a:xfrm flipH="1" flipV="1">
                <a:off x="4842164" y="2424454"/>
                <a:ext cx="949036" cy="1080746"/>
              </a:xfrm>
              <a:prstGeom prst="line">
                <a:avLst/>
              </a:prstGeom>
              <a:noFill/>
              <a:ln w="25400">
                <a:solidFill>
                  <a:srgbClr val="000000"/>
                </a:solidFill>
                <a:round/>
                <a:headEnd/>
                <a:tailEnd/>
              </a:ln>
            </p:spPr>
            <p:txBody>
              <a:bodyPr/>
              <a:lstStyle/>
              <a:p>
                <a:endParaRPr lang="en-US"/>
              </a:p>
            </p:txBody>
          </p:sp>
          <p:sp>
            <p:nvSpPr>
              <p:cNvPr id="9248" name="Line 8"/>
              <p:cNvSpPr>
                <a:spLocks noChangeShapeType="1"/>
              </p:cNvSpPr>
              <p:nvPr/>
            </p:nvSpPr>
            <p:spPr bwMode="auto">
              <a:xfrm flipH="1">
                <a:off x="5395791" y="2424454"/>
                <a:ext cx="830441" cy="674024"/>
              </a:xfrm>
              <a:prstGeom prst="line">
                <a:avLst/>
              </a:prstGeom>
              <a:noFill/>
              <a:ln w="25400">
                <a:solidFill>
                  <a:srgbClr val="000000"/>
                </a:solidFill>
                <a:round/>
                <a:headEnd/>
                <a:tailEnd/>
              </a:ln>
            </p:spPr>
            <p:txBody>
              <a:bodyPr/>
              <a:lstStyle/>
              <a:p>
                <a:endParaRPr lang="en-US"/>
              </a:p>
            </p:txBody>
          </p:sp>
          <p:sp>
            <p:nvSpPr>
              <p:cNvPr id="9249" name="Line 5"/>
              <p:cNvSpPr>
                <a:spLocks noChangeShapeType="1"/>
              </p:cNvSpPr>
              <p:nvPr/>
            </p:nvSpPr>
            <p:spPr bwMode="auto">
              <a:xfrm flipH="1">
                <a:off x="2514600" y="2514601"/>
                <a:ext cx="609600" cy="533400"/>
              </a:xfrm>
              <a:prstGeom prst="line">
                <a:avLst/>
              </a:prstGeom>
              <a:noFill/>
              <a:ln w="25400">
                <a:solidFill>
                  <a:srgbClr val="000000"/>
                </a:solidFill>
                <a:round/>
                <a:headEnd/>
                <a:tailEnd/>
              </a:ln>
            </p:spPr>
            <p:txBody>
              <a:bodyPr/>
              <a:lstStyle/>
              <a:p>
                <a:endParaRPr lang="en-US"/>
              </a:p>
            </p:txBody>
          </p:sp>
        </p:grpSp>
        <p:sp>
          <p:nvSpPr>
            <p:cNvPr id="9242" name="TextBox 45"/>
            <p:cNvSpPr txBox="1">
              <a:spLocks noChangeArrowheads="1"/>
            </p:cNvSpPr>
            <p:nvPr/>
          </p:nvSpPr>
          <p:spPr bwMode="auto">
            <a:xfrm>
              <a:off x="770850" y="2057400"/>
              <a:ext cx="389850" cy="461665"/>
            </a:xfrm>
            <a:prstGeom prst="rect">
              <a:avLst/>
            </a:prstGeom>
            <a:noFill/>
            <a:ln w="9525">
              <a:noFill/>
              <a:miter lim="800000"/>
              <a:headEnd/>
              <a:tailEnd/>
            </a:ln>
          </p:spPr>
          <p:txBody>
            <a:bodyPr wrap="none">
              <a:spAutoFit/>
            </a:bodyPr>
            <a:lstStyle/>
            <a:p>
              <a:r>
                <a:rPr lang="en-US" sz="2400"/>
                <a:t>A</a:t>
              </a:r>
            </a:p>
          </p:txBody>
        </p:sp>
      </p:grpSp>
      <p:sp>
        <p:nvSpPr>
          <p:cNvPr id="8218" name="TextBox 48"/>
          <p:cNvSpPr txBox="1">
            <a:spLocks noChangeArrowheads="1"/>
          </p:cNvSpPr>
          <p:nvPr/>
        </p:nvSpPr>
        <p:spPr bwMode="auto">
          <a:xfrm>
            <a:off x="5668963" y="3413125"/>
            <a:ext cx="274637" cy="369888"/>
          </a:xfrm>
          <a:prstGeom prst="rect">
            <a:avLst/>
          </a:prstGeom>
          <a:noFill/>
          <a:ln w="9525">
            <a:noFill/>
            <a:miter lim="800000"/>
            <a:headEnd/>
            <a:tailEnd/>
          </a:ln>
        </p:spPr>
        <p:txBody>
          <a:bodyPr wrap="none">
            <a:spAutoFit/>
          </a:bodyPr>
          <a:lstStyle/>
          <a:p>
            <a:r>
              <a:rPr lang="en-US"/>
              <a:t>*</a:t>
            </a:r>
          </a:p>
        </p:txBody>
      </p:sp>
      <p:sp>
        <p:nvSpPr>
          <p:cNvPr id="8219" name="TextBox 49"/>
          <p:cNvSpPr txBox="1">
            <a:spLocks noChangeArrowheads="1"/>
          </p:cNvSpPr>
          <p:nvPr/>
        </p:nvSpPr>
        <p:spPr bwMode="auto">
          <a:xfrm>
            <a:off x="6278563" y="3806825"/>
            <a:ext cx="365125" cy="368300"/>
          </a:xfrm>
          <a:prstGeom prst="rect">
            <a:avLst/>
          </a:prstGeom>
          <a:noFill/>
          <a:ln w="9525">
            <a:noFill/>
            <a:miter lim="800000"/>
            <a:headEnd/>
            <a:tailEnd/>
          </a:ln>
        </p:spPr>
        <p:txBody>
          <a:bodyPr wrap="none">
            <a:spAutoFit/>
          </a:bodyPr>
          <a:lstStyle/>
          <a:p>
            <a:r>
              <a:rPr lang="en-US"/>
              <a:t>**</a:t>
            </a:r>
          </a:p>
        </p:txBody>
      </p:sp>
      <p:sp>
        <p:nvSpPr>
          <p:cNvPr id="8220" name="TextBox 50"/>
          <p:cNvSpPr txBox="1">
            <a:spLocks noChangeArrowheads="1"/>
          </p:cNvSpPr>
          <p:nvPr/>
        </p:nvSpPr>
        <p:spPr bwMode="auto">
          <a:xfrm>
            <a:off x="4876800" y="5699125"/>
            <a:ext cx="3846513" cy="646113"/>
          </a:xfrm>
          <a:prstGeom prst="rect">
            <a:avLst/>
          </a:prstGeom>
          <a:noFill/>
          <a:ln w="9525">
            <a:noFill/>
            <a:miter lim="800000"/>
            <a:headEnd/>
            <a:tailEnd/>
          </a:ln>
        </p:spPr>
        <p:txBody>
          <a:bodyPr wrap="none">
            <a:spAutoFit/>
          </a:bodyPr>
          <a:lstStyle/>
          <a:p>
            <a:r>
              <a:rPr lang="en-US" dirty="0"/>
              <a:t>* = common ancestor of E &amp; F</a:t>
            </a:r>
          </a:p>
          <a:p>
            <a:r>
              <a:rPr lang="en-US" dirty="0"/>
              <a:t>** = common ancestor of (E&amp;F) &amp; G</a:t>
            </a:r>
          </a:p>
        </p:txBody>
      </p:sp>
      <p:grpSp>
        <p:nvGrpSpPr>
          <p:cNvPr id="9" name="Group 51"/>
          <p:cNvGrpSpPr>
            <a:grpSpLocks/>
          </p:cNvGrpSpPr>
          <p:nvPr/>
        </p:nvGrpSpPr>
        <p:grpSpPr bwMode="auto">
          <a:xfrm>
            <a:off x="6781800" y="3336925"/>
            <a:ext cx="2057622" cy="1119327"/>
            <a:chOff x="6477000" y="3200400"/>
            <a:chExt cx="2057622" cy="1119838"/>
          </a:xfrm>
        </p:grpSpPr>
        <p:sp>
          <p:nvSpPr>
            <p:cNvPr id="9232" name="TextBox 29"/>
            <p:cNvSpPr txBox="1">
              <a:spLocks noChangeArrowheads="1"/>
            </p:cNvSpPr>
            <p:nvPr/>
          </p:nvSpPr>
          <p:spPr bwMode="auto">
            <a:xfrm>
              <a:off x="6553200" y="3581574"/>
              <a:ext cx="1981422" cy="738664"/>
            </a:xfrm>
            <a:prstGeom prst="rect">
              <a:avLst/>
            </a:prstGeom>
            <a:noFill/>
            <a:ln w="9525">
              <a:noFill/>
              <a:miter lim="800000"/>
              <a:headEnd/>
              <a:tailEnd/>
            </a:ln>
          </p:spPr>
          <p:txBody>
            <a:bodyPr>
              <a:spAutoFit/>
            </a:bodyPr>
            <a:lstStyle/>
            <a:p>
              <a:r>
                <a:rPr lang="en-US" sz="1400" dirty="0"/>
                <a:t>The evolution of a particular trait is often marked with a hash.</a:t>
              </a:r>
              <a:endParaRPr lang="en-US" sz="1200" dirty="0"/>
            </a:p>
          </p:txBody>
        </p:sp>
        <p:sp>
          <p:nvSpPr>
            <p:cNvPr id="9233" name="Line 18"/>
            <p:cNvSpPr>
              <a:spLocks noChangeShapeType="1"/>
            </p:cNvSpPr>
            <p:nvPr/>
          </p:nvSpPr>
          <p:spPr bwMode="auto">
            <a:xfrm flipH="1" flipV="1">
              <a:off x="6781800" y="3276600"/>
              <a:ext cx="381024" cy="304800"/>
            </a:xfrm>
            <a:prstGeom prst="line">
              <a:avLst/>
            </a:prstGeom>
            <a:noFill/>
            <a:ln w="9525">
              <a:solidFill>
                <a:srgbClr val="000000"/>
              </a:solidFill>
              <a:round/>
              <a:headEnd/>
              <a:tailEnd type="triangle" w="med" len="med"/>
            </a:ln>
          </p:spPr>
          <p:txBody>
            <a:bodyPr/>
            <a:lstStyle/>
            <a:p>
              <a:endParaRPr lang="en-US"/>
            </a:p>
          </p:txBody>
        </p:sp>
        <p:cxnSp>
          <p:nvCxnSpPr>
            <p:cNvPr id="9234" name="Straight Connector 45"/>
            <p:cNvCxnSpPr>
              <a:cxnSpLocks noChangeShapeType="1"/>
            </p:cNvCxnSpPr>
            <p:nvPr/>
          </p:nvCxnSpPr>
          <p:spPr bwMode="auto">
            <a:xfrm>
              <a:off x="6477000" y="3200400"/>
              <a:ext cx="304800" cy="0"/>
            </a:xfrm>
            <a:prstGeom prst="line">
              <a:avLst/>
            </a:prstGeom>
            <a:noFill/>
            <a:ln w="44450" algn="ctr">
              <a:solidFill>
                <a:schemeClr val="tx1"/>
              </a:solidFill>
              <a:round/>
              <a:headEnd/>
              <a:tailEnd/>
            </a:ln>
          </p:spPr>
        </p:cxnSp>
      </p:grpSp>
      <p:sp>
        <p:nvSpPr>
          <p:cNvPr id="9231" name="Slide Number Placeholder 45"/>
          <p:cNvSpPr>
            <a:spLocks noGrp="1"/>
          </p:cNvSpPr>
          <p:nvPr>
            <p:ph type="sldNum" sz="quarter" idx="12"/>
          </p:nvPr>
        </p:nvSpPr>
        <p:spPr>
          <a:xfrm>
            <a:off x="6553200" y="6492875"/>
            <a:ext cx="2133600" cy="365125"/>
          </a:xfrm>
          <a:noFill/>
        </p:spPr>
        <p:txBody>
          <a:bodyPr/>
          <a:lstStyle/>
          <a:p>
            <a:fld id="{BFD5FCE9-A1D8-49D8-9531-38E23C192C7D}" type="slidenum">
              <a:rPr lang="en-US" smtClean="0">
                <a:latin typeface="Arial" charset="0"/>
              </a:rPr>
              <a:pPr/>
              <a:t>24</a:t>
            </a:fld>
            <a:endParaRPr lang="en-US" dirty="0" smtClean="0">
              <a:latin typeface="Arial" charset="0"/>
            </a:endParaRPr>
          </a:p>
        </p:txBody>
      </p:sp>
      <p:cxnSp>
        <p:nvCxnSpPr>
          <p:cNvPr id="53" name="Straight Arrow Connector 52"/>
          <p:cNvCxnSpPr/>
          <p:nvPr/>
        </p:nvCxnSpPr>
        <p:spPr>
          <a:xfrm flipH="1" flipV="1">
            <a:off x="533400" y="2651125"/>
            <a:ext cx="76200" cy="29718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04800" y="5622925"/>
            <a:ext cx="649537" cy="369332"/>
          </a:xfrm>
          <a:prstGeom prst="rect">
            <a:avLst/>
          </a:prstGeom>
          <a:noFill/>
        </p:spPr>
        <p:txBody>
          <a:bodyPr wrap="none" rtlCol="0">
            <a:spAutoFit/>
          </a:bodyPr>
          <a:lstStyle/>
          <a:p>
            <a:r>
              <a:rPr lang="en-US" dirty="0" smtClean="0"/>
              <a:t>Time</a:t>
            </a:r>
            <a:endParaRPr lang="en-US" dirty="0"/>
          </a:p>
        </p:txBody>
      </p:sp>
      <p:sp>
        <p:nvSpPr>
          <p:cNvPr id="6" name="Rectangle 5"/>
          <p:cNvSpPr/>
          <p:nvPr/>
        </p:nvSpPr>
        <p:spPr>
          <a:xfrm>
            <a:off x="76200" y="130314"/>
            <a:ext cx="8991600" cy="707886"/>
          </a:xfrm>
          <a:prstGeom prst="rect">
            <a:avLst/>
          </a:prstGeom>
        </p:spPr>
        <p:txBody>
          <a:bodyPr wrap="square">
            <a:spAutoFit/>
          </a:bodyPr>
          <a:lstStyle/>
          <a:p>
            <a:pPr algn="ctr"/>
            <a:r>
              <a:rPr lang="en-US" sz="4000" dirty="0"/>
              <a:t>Depicting Evolution as a Branching Process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220">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2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220">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2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8" grpId="0"/>
      <p:bldP spid="82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6"/>
          <p:cNvSpPr txBox="1">
            <a:spLocks noChangeArrowheads="1"/>
          </p:cNvSpPr>
          <p:nvPr/>
        </p:nvSpPr>
        <p:spPr bwMode="auto">
          <a:xfrm>
            <a:off x="228600" y="276761"/>
            <a:ext cx="4724400" cy="1323439"/>
          </a:xfrm>
          <a:prstGeom prst="rect">
            <a:avLst/>
          </a:prstGeom>
          <a:noFill/>
          <a:ln w="9525">
            <a:noFill/>
            <a:miter lim="800000"/>
            <a:headEnd/>
            <a:tailEnd/>
          </a:ln>
        </p:spPr>
        <p:txBody>
          <a:bodyPr wrap="square">
            <a:spAutoFit/>
          </a:bodyPr>
          <a:lstStyle/>
          <a:p>
            <a:pPr algn="ctr" eaLnBrk="0" fontAlgn="base" hangingPunct="0">
              <a:spcBef>
                <a:spcPct val="0"/>
              </a:spcBef>
              <a:spcAft>
                <a:spcPct val="0"/>
              </a:spcAft>
            </a:pPr>
            <a:r>
              <a:rPr lang="en-US" sz="4000" dirty="0" smtClean="0">
                <a:solidFill>
                  <a:srgbClr val="000000"/>
                </a:solidFill>
                <a:latin typeface="Calibri" pitchFamily="34" charset="0"/>
              </a:rPr>
              <a:t>Evolution as Envisioned by Darwin</a:t>
            </a:r>
          </a:p>
        </p:txBody>
      </p:sp>
      <p:sp>
        <p:nvSpPr>
          <p:cNvPr id="22532" name="Text Box 7"/>
          <p:cNvSpPr txBox="1">
            <a:spLocks noChangeArrowheads="1"/>
          </p:cNvSpPr>
          <p:nvPr/>
        </p:nvSpPr>
        <p:spPr bwMode="auto">
          <a:xfrm>
            <a:off x="5410200" y="6096000"/>
            <a:ext cx="3170420" cy="461665"/>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2400" dirty="0" smtClean="0">
                <a:solidFill>
                  <a:srgbClr val="000000"/>
                </a:solidFill>
                <a:latin typeface="Calibri" pitchFamily="34" charset="0"/>
              </a:rPr>
              <a:t>Notebook B, ~July, 1837</a:t>
            </a:r>
          </a:p>
        </p:txBody>
      </p:sp>
      <p:sp>
        <p:nvSpPr>
          <p:cNvPr id="23558" name="Text Box 11"/>
          <p:cNvSpPr txBox="1">
            <a:spLocks noChangeArrowheads="1"/>
          </p:cNvSpPr>
          <p:nvPr/>
        </p:nvSpPr>
        <p:spPr bwMode="auto">
          <a:xfrm>
            <a:off x="518621" y="5493603"/>
            <a:ext cx="3977179" cy="830997"/>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sz="2400" i="1" dirty="0" smtClean="0">
                <a:solidFill>
                  <a:srgbClr val="000000"/>
                </a:solidFill>
                <a:latin typeface="Calibri" pitchFamily="34" charset="0"/>
              </a:rPr>
              <a:t>The Origin of Species</a:t>
            </a:r>
            <a:r>
              <a:rPr lang="en-US" sz="2400" dirty="0" smtClean="0">
                <a:solidFill>
                  <a:srgbClr val="000000"/>
                </a:solidFill>
                <a:latin typeface="Calibri" pitchFamily="34" charset="0"/>
              </a:rPr>
              <a:t> (1859)</a:t>
            </a:r>
          </a:p>
          <a:p>
            <a:pPr algn="ctr" eaLnBrk="0" fontAlgn="base" hangingPunct="0">
              <a:spcBef>
                <a:spcPct val="0"/>
              </a:spcBef>
              <a:spcAft>
                <a:spcPct val="0"/>
              </a:spcAft>
            </a:pPr>
            <a:r>
              <a:rPr lang="en-US" sz="2400" dirty="0" err="1" smtClean="0">
                <a:solidFill>
                  <a:srgbClr val="000000"/>
                </a:solidFill>
                <a:latin typeface="Calibri" pitchFamily="34" charset="0"/>
              </a:rPr>
              <a:t>Ch.IV</a:t>
            </a:r>
            <a:r>
              <a:rPr lang="en-US" sz="2400" dirty="0" smtClean="0">
                <a:solidFill>
                  <a:srgbClr val="000000"/>
                </a:solidFill>
                <a:latin typeface="Calibri" pitchFamily="34" charset="0"/>
              </a:rPr>
              <a:t> Divergence of Character </a:t>
            </a:r>
          </a:p>
        </p:txBody>
      </p:sp>
      <p:pic>
        <p:nvPicPr>
          <p:cNvPr id="2050" name="Picture 2" descr="http://darwin-online.org.uk/converted/scans/manuscript%20scans/1837-9_TransmutationNotebooks/DarwinArchive_1837_NotebookB_CUL-DAR121.-_03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47951" y="304800"/>
            <a:ext cx="3338849" cy="5638800"/>
          </a:xfrm>
          <a:prstGeom prst="rect">
            <a:avLst/>
          </a:prstGeom>
          <a:noFill/>
        </p:spPr>
      </p:pic>
      <p:pic>
        <p:nvPicPr>
          <p:cNvPr id="2052" name="Picture 4" descr="http://darwin-online.org.uk/converted/published/1859_Origin_F373/1859_Origin_F373_fig0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1836003"/>
            <a:ext cx="4343400" cy="3493105"/>
          </a:xfrm>
          <a:prstGeom prst="rect">
            <a:avLst/>
          </a:prstGeom>
          <a:noFill/>
        </p:spPr>
      </p:pic>
      <p:sp>
        <p:nvSpPr>
          <p:cNvPr id="7" name="Slide Number Placeholder 45"/>
          <p:cNvSpPr>
            <a:spLocks noGrp="1"/>
          </p:cNvSpPr>
          <p:nvPr>
            <p:ph type="sldNum" sz="quarter" idx="12"/>
          </p:nvPr>
        </p:nvSpPr>
        <p:spPr>
          <a:xfrm>
            <a:off x="6553200" y="6492875"/>
            <a:ext cx="2133600" cy="365125"/>
          </a:xfrm>
          <a:noFill/>
        </p:spPr>
        <p:txBody>
          <a:bodyPr/>
          <a:lstStyle/>
          <a:p>
            <a:fld id="{BFD5FCE9-A1D8-49D8-9531-38E23C192C7D}" type="slidenum">
              <a:rPr lang="en-US" smtClean="0">
                <a:latin typeface="Arial" charset="0"/>
              </a:rPr>
              <a:pPr/>
              <a:t>25</a:t>
            </a:fld>
            <a:endParaRPr lang="en-US" dirty="0"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5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1143000"/>
            <a:ext cx="3790950" cy="5186363"/>
          </a:xfrm>
          <a:prstGeom prst="rect">
            <a:avLst/>
          </a:prstGeom>
          <a:noFill/>
          <a:ln w="9525">
            <a:noFill/>
            <a:miter lim="800000"/>
            <a:headEnd/>
            <a:tailEnd/>
          </a:ln>
        </p:spPr>
      </p:pic>
      <p:sp>
        <p:nvSpPr>
          <p:cNvPr id="23556" name="Text Box 8"/>
          <p:cNvSpPr txBox="1">
            <a:spLocks noChangeArrowheads="1"/>
          </p:cNvSpPr>
          <p:nvPr/>
        </p:nvSpPr>
        <p:spPr bwMode="auto">
          <a:xfrm>
            <a:off x="819905" y="76200"/>
            <a:ext cx="8293937" cy="707886"/>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4000" dirty="0" smtClean="0">
                <a:solidFill>
                  <a:srgbClr val="000000"/>
                </a:solidFill>
                <a:latin typeface="Calibri" pitchFamily="34" charset="0"/>
              </a:rPr>
              <a:t>Lamarck (1809) </a:t>
            </a:r>
            <a:r>
              <a:rPr lang="en-US" sz="4000" i="1" dirty="0" err="1" smtClean="0">
                <a:solidFill>
                  <a:srgbClr val="000000"/>
                </a:solidFill>
                <a:latin typeface="Calibri" pitchFamily="34" charset="0"/>
              </a:rPr>
              <a:t>Philosophie</a:t>
            </a:r>
            <a:r>
              <a:rPr lang="en-US" sz="4000" i="1" dirty="0" smtClean="0">
                <a:solidFill>
                  <a:srgbClr val="000000"/>
                </a:solidFill>
                <a:latin typeface="Calibri" pitchFamily="34" charset="0"/>
              </a:rPr>
              <a:t> </a:t>
            </a:r>
            <a:r>
              <a:rPr lang="en-US" sz="4000" i="1" dirty="0" err="1" smtClean="0">
                <a:solidFill>
                  <a:srgbClr val="000000"/>
                </a:solidFill>
                <a:latin typeface="Calibri" pitchFamily="34" charset="0"/>
              </a:rPr>
              <a:t>Zoologique</a:t>
            </a:r>
            <a:endParaRPr lang="en-US" sz="4000" i="1" dirty="0" smtClean="0">
              <a:solidFill>
                <a:srgbClr val="000000"/>
              </a:solidFill>
              <a:latin typeface="Calibri" pitchFamily="34" charset="0"/>
            </a:endParaRPr>
          </a:p>
        </p:txBody>
      </p:sp>
      <p:pic>
        <p:nvPicPr>
          <p:cNvPr id="1026" name="Picture 2" descr="http://upload.wikimedia.org/wikipedia/en/7/77/Lamark%27s_depiction_of_the_origins_of_the_animals.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990600"/>
            <a:ext cx="3962400" cy="5551384"/>
          </a:xfrm>
          <a:prstGeom prst="rect">
            <a:avLst/>
          </a:prstGeom>
          <a:noFill/>
        </p:spPr>
      </p:pic>
      <p:sp>
        <p:nvSpPr>
          <p:cNvPr id="5" name="Slide Number Placeholder 45"/>
          <p:cNvSpPr>
            <a:spLocks noGrp="1"/>
          </p:cNvSpPr>
          <p:nvPr>
            <p:ph type="sldNum" sz="quarter" idx="12"/>
          </p:nvPr>
        </p:nvSpPr>
        <p:spPr>
          <a:xfrm>
            <a:off x="6553200" y="6492875"/>
            <a:ext cx="2133600" cy="365125"/>
          </a:xfrm>
          <a:noFill/>
        </p:spPr>
        <p:txBody>
          <a:bodyPr/>
          <a:lstStyle/>
          <a:p>
            <a:fld id="{BFD5FCE9-A1D8-49D8-9531-38E23C192C7D}" type="slidenum">
              <a:rPr lang="en-US" smtClean="0">
                <a:latin typeface="Arial" charset="0"/>
              </a:rPr>
              <a:pPr/>
              <a:t>26</a:t>
            </a:fld>
            <a:endParaRPr lang="en-US" dirty="0" smtClean="0">
              <a:latin typeface="Arial"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39"/>
          <p:cNvSpPr txBox="1">
            <a:spLocks noChangeArrowheads="1"/>
          </p:cNvSpPr>
          <p:nvPr/>
        </p:nvSpPr>
        <p:spPr bwMode="auto">
          <a:xfrm>
            <a:off x="609600" y="1930400"/>
            <a:ext cx="3505200" cy="584200"/>
          </a:xfrm>
          <a:prstGeom prst="rect">
            <a:avLst/>
          </a:prstGeom>
          <a:noFill/>
          <a:ln w="9525">
            <a:noFill/>
            <a:miter lim="800000"/>
            <a:headEnd/>
            <a:tailEnd/>
          </a:ln>
        </p:spPr>
        <p:txBody>
          <a:bodyPr wrap="square">
            <a:spAutoFit/>
          </a:bodyPr>
          <a:lstStyle/>
          <a:p>
            <a:pPr algn="ctr"/>
            <a:r>
              <a:rPr lang="en-US" sz="3200" dirty="0" smtClean="0"/>
              <a:t>An analogy</a:t>
            </a:r>
            <a:endParaRPr lang="en-US" sz="3200" dirty="0"/>
          </a:p>
        </p:txBody>
      </p:sp>
      <p:pic>
        <p:nvPicPr>
          <p:cNvPr id="819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2667000"/>
            <a:ext cx="4343400" cy="2171700"/>
          </a:xfrm>
          <a:prstGeom prst="rect">
            <a:avLst/>
          </a:prstGeom>
          <a:noFill/>
          <a:ln w="9525">
            <a:noFill/>
            <a:miter lim="800000"/>
            <a:headEnd/>
            <a:tailEnd/>
          </a:ln>
        </p:spPr>
      </p:pic>
      <p:sp>
        <p:nvSpPr>
          <p:cNvPr id="8197" name="Slide Number Placeholder 4"/>
          <p:cNvSpPr>
            <a:spLocks noGrp="1"/>
          </p:cNvSpPr>
          <p:nvPr>
            <p:ph type="sldNum" sz="quarter" idx="12"/>
          </p:nvPr>
        </p:nvSpPr>
        <p:spPr>
          <a:noFill/>
        </p:spPr>
        <p:txBody>
          <a:bodyPr/>
          <a:lstStyle/>
          <a:p>
            <a:fld id="{9A59F1F3-E080-412C-93C3-913944380724}" type="slidenum">
              <a:rPr lang="en-US" smtClean="0">
                <a:latin typeface="Arial" charset="0"/>
              </a:rPr>
              <a:pPr/>
              <a:t>27</a:t>
            </a:fld>
            <a:endParaRPr lang="en-US" smtClean="0">
              <a:latin typeface="Arial" charset="0"/>
            </a:endParaRPr>
          </a:p>
        </p:txBody>
      </p:sp>
      <p:sp>
        <p:nvSpPr>
          <p:cNvPr id="6" name="TextBox 5"/>
          <p:cNvSpPr txBox="1"/>
          <p:nvPr/>
        </p:nvSpPr>
        <p:spPr>
          <a:xfrm>
            <a:off x="0" y="268069"/>
            <a:ext cx="9144000" cy="646331"/>
          </a:xfrm>
          <a:prstGeom prst="rect">
            <a:avLst/>
          </a:prstGeom>
          <a:noFill/>
        </p:spPr>
        <p:txBody>
          <a:bodyPr wrap="square" rtlCol="0">
            <a:spAutoFit/>
          </a:bodyPr>
          <a:lstStyle/>
          <a:p>
            <a:pPr algn="ctr"/>
            <a:r>
              <a:rPr lang="en-US" sz="3600" dirty="0" smtClean="0"/>
              <a:t>Evolutionary Trees</a:t>
            </a:r>
            <a:endParaRPr lang="en-US" sz="3600" dirty="0"/>
          </a:p>
        </p:txBody>
      </p:sp>
      <p:sp>
        <p:nvSpPr>
          <p:cNvPr id="7" name="TextBox 6"/>
          <p:cNvSpPr txBox="1"/>
          <p:nvPr/>
        </p:nvSpPr>
        <p:spPr>
          <a:xfrm>
            <a:off x="4800600" y="1853148"/>
            <a:ext cx="4188235" cy="3785652"/>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You and your sibling share a “common ancestor,” your parent.</a:t>
            </a:r>
          </a:p>
          <a:p>
            <a:pPr marL="342900" indent="-342900">
              <a:buFont typeface="Arial" panose="020B0604020202020204" pitchFamily="34" charset="0"/>
              <a:buChar char="•"/>
            </a:pPr>
            <a:r>
              <a:rPr lang="en-US" sz="2400" dirty="0" smtClean="0"/>
              <a:t>You are equally related to both of your cousins.</a:t>
            </a:r>
          </a:p>
          <a:p>
            <a:pPr marL="342900" indent="-342900">
              <a:buFont typeface="Arial" panose="020B0604020202020204" pitchFamily="34" charset="0"/>
              <a:buChar char="•"/>
            </a:pPr>
            <a:r>
              <a:rPr lang="en-US" sz="2400" dirty="0" smtClean="0"/>
              <a:t>Relationships can be of direct descent, or collateral but still closely related. </a:t>
            </a:r>
          </a:p>
          <a:p>
            <a:pPr marL="342900" indent="-342900">
              <a:buFont typeface="Arial" panose="020B0604020202020204" pitchFamily="34" charset="0"/>
              <a:buChar char="•"/>
            </a:pPr>
            <a:r>
              <a:rPr lang="en-US" sz="2400" dirty="0" smtClean="0"/>
              <a:t>You did not “descend” from your cousin or sibling.</a:t>
            </a:r>
            <a:endParaRPr lang="en-US" sz="2400" dirty="0"/>
          </a:p>
        </p:txBody>
      </p:sp>
      <p:sp>
        <p:nvSpPr>
          <p:cNvPr id="2" name="Rectangle 1"/>
          <p:cNvSpPr/>
          <p:nvPr/>
        </p:nvSpPr>
        <p:spPr>
          <a:xfrm>
            <a:off x="471615" y="990600"/>
            <a:ext cx="8305800" cy="461665"/>
          </a:xfrm>
          <a:prstGeom prst="rect">
            <a:avLst/>
          </a:prstGeom>
        </p:spPr>
        <p:txBody>
          <a:bodyPr wrap="square">
            <a:spAutoFit/>
          </a:bodyPr>
          <a:lstStyle/>
          <a:p>
            <a:pPr algn="ctr"/>
            <a:r>
              <a:rPr lang="en-US" sz="2400" dirty="0" smtClean="0"/>
              <a:t>Evolutionary trees show relatedness </a:t>
            </a:r>
            <a:r>
              <a:rPr lang="en-US" sz="2400" dirty="0"/>
              <a:t>and </a:t>
            </a:r>
            <a:r>
              <a:rPr lang="en-US" sz="2400" dirty="0" smtClean="0"/>
              <a:t>descent.</a:t>
            </a:r>
            <a:endParaRPr lang="en-US" sz="2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407EEF1-4A8A-4BBD-8501-BD07C9B37399}" type="slidenum">
              <a:rPr lang="en-US" smtClean="0"/>
              <a:pPr/>
              <a:t>28</a:t>
            </a:fld>
            <a:endParaRPr lang="en-US"/>
          </a:p>
        </p:txBody>
      </p:sp>
      <p:sp>
        <p:nvSpPr>
          <p:cNvPr id="3" name="TextBox 2"/>
          <p:cNvSpPr txBox="1"/>
          <p:nvPr/>
        </p:nvSpPr>
        <p:spPr>
          <a:xfrm>
            <a:off x="1752600" y="152400"/>
            <a:ext cx="5791200" cy="923330"/>
          </a:xfrm>
          <a:prstGeom prst="rect">
            <a:avLst/>
          </a:prstGeom>
          <a:noFill/>
        </p:spPr>
        <p:txBody>
          <a:bodyPr wrap="square" rtlCol="0">
            <a:spAutoFit/>
          </a:bodyPr>
          <a:lstStyle/>
          <a:p>
            <a:pPr algn="ctr"/>
            <a:r>
              <a:rPr lang="en-US" sz="3600" dirty="0" smtClean="0"/>
              <a:t>“Shoots” and not “Ladders” </a:t>
            </a:r>
            <a:r>
              <a:rPr lang="en-US" dirty="0" smtClean="0"/>
              <a:t>(Mead 2009)</a:t>
            </a:r>
            <a:endParaRPr lang="en-US" sz="3600" dirty="0" smtClean="0"/>
          </a:p>
        </p:txBody>
      </p:sp>
      <p:sp>
        <p:nvSpPr>
          <p:cNvPr id="5" name="TextBox 4"/>
          <p:cNvSpPr txBox="1"/>
          <p:nvPr/>
        </p:nvSpPr>
        <p:spPr>
          <a:xfrm>
            <a:off x="228600" y="838200"/>
            <a:ext cx="3352800" cy="830997"/>
          </a:xfrm>
          <a:prstGeom prst="rect">
            <a:avLst/>
          </a:prstGeom>
          <a:noFill/>
        </p:spPr>
        <p:txBody>
          <a:bodyPr wrap="square" rtlCol="0">
            <a:spAutoFit/>
          </a:bodyPr>
          <a:lstStyle/>
          <a:p>
            <a:pPr algn="ctr"/>
            <a:r>
              <a:rPr lang="en-US" sz="2800" dirty="0" smtClean="0"/>
              <a:t>Incorrect</a:t>
            </a:r>
          </a:p>
          <a:p>
            <a:pPr algn="ctr"/>
            <a:r>
              <a:rPr lang="en-US" sz="2000" dirty="0" smtClean="0"/>
              <a:t>(linear conception)</a:t>
            </a:r>
            <a:endParaRPr lang="en-US" sz="2000" dirty="0"/>
          </a:p>
        </p:txBody>
      </p:sp>
      <p:sp>
        <p:nvSpPr>
          <p:cNvPr id="6" name="TextBox 5"/>
          <p:cNvSpPr txBox="1"/>
          <p:nvPr/>
        </p:nvSpPr>
        <p:spPr>
          <a:xfrm>
            <a:off x="5257800" y="838200"/>
            <a:ext cx="3657600" cy="830997"/>
          </a:xfrm>
          <a:prstGeom prst="rect">
            <a:avLst/>
          </a:prstGeom>
          <a:noFill/>
        </p:spPr>
        <p:txBody>
          <a:bodyPr wrap="square" rtlCol="0">
            <a:spAutoFit/>
          </a:bodyPr>
          <a:lstStyle/>
          <a:p>
            <a:pPr algn="ctr"/>
            <a:r>
              <a:rPr lang="en-US" sz="2800" dirty="0" smtClean="0"/>
              <a:t>Correct </a:t>
            </a:r>
          </a:p>
          <a:p>
            <a:pPr algn="ctr"/>
            <a:r>
              <a:rPr lang="en-US" sz="2000" dirty="0" smtClean="0"/>
              <a:t>(branching conception)</a:t>
            </a:r>
            <a:endParaRPr lang="en-US" sz="2000" dirty="0"/>
          </a:p>
        </p:txBody>
      </p:sp>
      <p:cxnSp>
        <p:nvCxnSpPr>
          <p:cNvPr id="8" name="Straight Connector 7"/>
          <p:cNvCxnSpPr/>
          <p:nvPr/>
        </p:nvCxnSpPr>
        <p:spPr>
          <a:xfrm>
            <a:off x="228600" y="1752600"/>
            <a:ext cx="34290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983094" y="1752600"/>
            <a:ext cx="3779906"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52400" y="1905000"/>
            <a:ext cx="4343401" cy="830997"/>
          </a:xfrm>
          <a:prstGeom prst="rect">
            <a:avLst/>
          </a:prstGeom>
          <a:noFill/>
        </p:spPr>
        <p:txBody>
          <a:bodyPr wrap="square" rtlCol="0">
            <a:spAutoFit/>
          </a:bodyPr>
          <a:lstStyle/>
          <a:p>
            <a:pPr>
              <a:buFont typeface="Arial" pitchFamily="34" charset="0"/>
              <a:buChar char="•"/>
            </a:pPr>
            <a:r>
              <a:rPr lang="en-US" sz="2400" dirty="0" smtClean="0"/>
              <a:t> Search for “missing links” to fill in a linear evolutionary chain. </a:t>
            </a:r>
            <a:endParaRPr lang="en-US" sz="2400" dirty="0"/>
          </a:p>
        </p:txBody>
      </p:sp>
      <p:sp>
        <p:nvSpPr>
          <p:cNvPr id="11" name="TextBox 10"/>
          <p:cNvSpPr txBox="1"/>
          <p:nvPr/>
        </p:nvSpPr>
        <p:spPr>
          <a:xfrm>
            <a:off x="4572000" y="1828800"/>
            <a:ext cx="4572000" cy="830997"/>
          </a:xfrm>
          <a:prstGeom prst="rect">
            <a:avLst/>
          </a:prstGeom>
          <a:noFill/>
        </p:spPr>
        <p:txBody>
          <a:bodyPr wrap="square" rtlCol="0">
            <a:spAutoFit/>
          </a:bodyPr>
          <a:lstStyle/>
          <a:p>
            <a:pPr>
              <a:buFont typeface="Arial" pitchFamily="34" charset="0"/>
              <a:buChar char="•"/>
            </a:pPr>
            <a:r>
              <a:rPr lang="en-US" sz="2400" dirty="0" smtClean="0"/>
              <a:t> Reconstruct relationships among related organisms.  </a:t>
            </a:r>
            <a:endParaRPr lang="en-US" sz="2400" dirty="0"/>
          </a:p>
        </p:txBody>
      </p:sp>
      <p:sp>
        <p:nvSpPr>
          <p:cNvPr id="15" name="TextBox 14"/>
          <p:cNvSpPr txBox="1"/>
          <p:nvPr/>
        </p:nvSpPr>
        <p:spPr>
          <a:xfrm>
            <a:off x="4572000" y="2667000"/>
            <a:ext cx="4343400" cy="1200329"/>
          </a:xfrm>
          <a:prstGeom prst="rect">
            <a:avLst/>
          </a:prstGeom>
          <a:noFill/>
        </p:spPr>
        <p:txBody>
          <a:bodyPr wrap="square" rtlCol="0">
            <a:spAutoFit/>
          </a:bodyPr>
          <a:lstStyle/>
          <a:p>
            <a:pPr>
              <a:buFont typeface="Arial" pitchFamily="34" charset="0"/>
              <a:buChar char="•"/>
            </a:pPr>
            <a:r>
              <a:rPr lang="en-US" sz="2400" dirty="0" smtClean="0"/>
              <a:t> An array of fossils showing transitional features at various stages and may reveal trends.</a:t>
            </a:r>
            <a:endParaRPr lang="en-US" sz="2400" dirty="0"/>
          </a:p>
        </p:txBody>
      </p:sp>
      <p:sp>
        <p:nvSpPr>
          <p:cNvPr id="16" name="TextBox 15"/>
          <p:cNvSpPr txBox="1"/>
          <p:nvPr/>
        </p:nvSpPr>
        <p:spPr>
          <a:xfrm>
            <a:off x="152400" y="2743200"/>
            <a:ext cx="4343400" cy="830997"/>
          </a:xfrm>
          <a:prstGeom prst="rect">
            <a:avLst/>
          </a:prstGeom>
          <a:noFill/>
        </p:spPr>
        <p:txBody>
          <a:bodyPr wrap="square" rtlCol="0">
            <a:spAutoFit/>
          </a:bodyPr>
          <a:lstStyle/>
          <a:p>
            <a:pPr>
              <a:buFont typeface="Arial" pitchFamily="34" charset="0"/>
              <a:buChar char="•"/>
            </a:pPr>
            <a:r>
              <a:rPr lang="en-US" sz="2400" dirty="0" smtClean="0"/>
              <a:t> Fossil organisms have “half-and-half” features. </a:t>
            </a:r>
            <a:endParaRPr lang="en-US" sz="2400" dirty="0"/>
          </a:p>
        </p:txBody>
      </p:sp>
      <p:sp>
        <p:nvSpPr>
          <p:cNvPr id="17" name="TextBox 16"/>
          <p:cNvSpPr txBox="1"/>
          <p:nvPr/>
        </p:nvSpPr>
        <p:spPr>
          <a:xfrm>
            <a:off x="4648200" y="3886200"/>
            <a:ext cx="4495800" cy="1200329"/>
          </a:xfrm>
          <a:prstGeom prst="rect">
            <a:avLst/>
          </a:prstGeom>
          <a:noFill/>
        </p:spPr>
        <p:txBody>
          <a:bodyPr wrap="square" rtlCol="0">
            <a:spAutoFit/>
          </a:bodyPr>
          <a:lstStyle/>
          <a:p>
            <a:pPr>
              <a:buFont typeface="Arial" pitchFamily="34" charset="0"/>
              <a:buChar char="•"/>
            </a:pPr>
            <a:r>
              <a:rPr lang="en-US" sz="2400" dirty="0" smtClean="0"/>
              <a:t> Organisms have descendant (direct) and collateral relationships. </a:t>
            </a:r>
            <a:endParaRPr lang="en-US" sz="2400" dirty="0"/>
          </a:p>
        </p:txBody>
      </p:sp>
      <p:sp>
        <p:nvSpPr>
          <p:cNvPr id="18" name="TextBox 17"/>
          <p:cNvSpPr txBox="1"/>
          <p:nvPr/>
        </p:nvSpPr>
        <p:spPr>
          <a:xfrm>
            <a:off x="152400" y="3905071"/>
            <a:ext cx="4343400" cy="1200329"/>
          </a:xfrm>
          <a:prstGeom prst="rect">
            <a:avLst/>
          </a:prstGeom>
          <a:noFill/>
        </p:spPr>
        <p:txBody>
          <a:bodyPr wrap="square" rtlCol="0">
            <a:spAutoFit/>
          </a:bodyPr>
          <a:lstStyle/>
          <a:p>
            <a:pPr>
              <a:buFont typeface="Arial" pitchFamily="34" charset="0"/>
              <a:buChar char="•"/>
            </a:pPr>
            <a:r>
              <a:rPr lang="en-US" sz="2400" dirty="0" smtClean="0"/>
              <a:t> Ancestral organisms get replaced by descendants </a:t>
            </a:r>
            <a:r>
              <a:rPr lang="en-US" sz="2400" i="1" dirty="0" smtClean="0"/>
              <a:t>(transmutation). </a:t>
            </a:r>
            <a:endParaRPr lang="en-US" sz="2400" i="1" dirty="0"/>
          </a:p>
        </p:txBody>
      </p:sp>
      <p:sp>
        <p:nvSpPr>
          <p:cNvPr id="19" name="TextBox 18"/>
          <p:cNvSpPr txBox="1"/>
          <p:nvPr/>
        </p:nvSpPr>
        <p:spPr>
          <a:xfrm>
            <a:off x="4648200" y="5105400"/>
            <a:ext cx="4495800" cy="1569660"/>
          </a:xfrm>
          <a:prstGeom prst="rect">
            <a:avLst/>
          </a:prstGeom>
          <a:noFill/>
        </p:spPr>
        <p:txBody>
          <a:bodyPr wrap="square" rtlCol="0">
            <a:spAutoFit/>
          </a:bodyPr>
          <a:lstStyle/>
          <a:p>
            <a:pPr>
              <a:buFont typeface="Arial" pitchFamily="34" charset="0"/>
              <a:buChar char="•"/>
            </a:pPr>
            <a:r>
              <a:rPr lang="en-US" sz="2400" dirty="0" smtClean="0"/>
              <a:t> Descendants show varying levels of change from their ancestors and do not reflect any inherent progress or improvement. </a:t>
            </a:r>
            <a:endParaRPr lang="en-US" sz="2400" dirty="0"/>
          </a:p>
        </p:txBody>
      </p:sp>
      <p:sp>
        <p:nvSpPr>
          <p:cNvPr id="20" name="TextBox 19"/>
          <p:cNvSpPr txBox="1"/>
          <p:nvPr/>
        </p:nvSpPr>
        <p:spPr>
          <a:xfrm>
            <a:off x="152400" y="5124271"/>
            <a:ext cx="4343400" cy="1200329"/>
          </a:xfrm>
          <a:prstGeom prst="rect">
            <a:avLst/>
          </a:prstGeom>
          <a:noFill/>
        </p:spPr>
        <p:txBody>
          <a:bodyPr wrap="square" rtlCol="0">
            <a:spAutoFit/>
          </a:bodyPr>
          <a:lstStyle/>
          <a:p>
            <a:pPr>
              <a:buFont typeface="Arial" pitchFamily="34" charset="0"/>
              <a:buChar char="•"/>
            </a:pPr>
            <a:r>
              <a:rPr lang="en-US" sz="2400" dirty="0" smtClean="0"/>
              <a:t> Ancestral organisms are of lower “rank”—”simpler,” “primitive,” or “lower.”</a:t>
            </a:r>
            <a:endParaRPr lang="en-US"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407EEF1-4A8A-4BBD-8501-BD07C9B37399}" type="slidenum">
              <a:rPr lang="en-US" smtClean="0"/>
              <a:pPr/>
              <a:t>29</a:t>
            </a:fld>
            <a:endParaRPr lang="en-US"/>
          </a:p>
        </p:txBody>
      </p:sp>
      <p:sp>
        <p:nvSpPr>
          <p:cNvPr id="3" name="TextBox 2"/>
          <p:cNvSpPr txBox="1"/>
          <p:nvPr/>
        </p:nvSpPr>
        <p:spPr>
          <a:xfrm>
            <a:off x="381000" y="152400"/>
            <a:ext cx="8382000" cy="707886"/>
          </a:xfrm>
          <a:prstGeom prst="rect">
            <a:avLst/>
          </a:prstGeom>
          <a:noFill/>
        </p:spPr>
        <p:txBody>
          <a:bodyPr wrap="square" rtlCol="0">
            <a:spAutoFit/>
          </a:bodyPr>
          <a:lstStyle/>
          <a:p>
            <a:pPr algn="ctr"/>
            <a:r>
              <a:rPr lang="en-US" sz="4000" dirty="0" smtClean="0"/>
              <a:t>Misconceptions by Critics</a:t>
            </a:r>
          </a:p>
        </p:txBody>
      </p:sp>
      <p:sp>
        <p:nvSpPr>
          <p:cNvPr id="10" name="TextBox 9"/>
          <p:cNvSpPr txBox="1"/>
          <p:nvPr/>
        </p:nvSpPr>
        <p:spPr>
          <a:xfrm>
            <a:off x="228600" y="838200"/>
            <a:ext cx="8610600" cy="1446550"/>
          </a:xfrm>
          <a:prstGeom prst="rect">
            <a:avLst/>
          </a:prstGeom>
          <a:noFill/>
        </p:spPr>
        <p:txBody>
          <a:bodyPr wrap="square" rtlCol="0">
            <a:spAutoFit/>
          </a:bodyPr>
          <a:lstStyle/>
          <a:p>
            <a:r>
              <a:rPr lang="en-US" sz="2400" i="1" dirty="0" smtClean="0"/>
              <a:t>Linear view of evolution:</a:t>
            </a:r>
          </a:p>
          <a:p>
            <a:r>
              <a:rPr lang="en-US" sz="2400" dirty="0" smtClean="0"/>
              <a:t>“… no chain of descent from </a:t>
            </a:r>
            <a:r>
              <a:rPr lang="en-US" sz="2400" dirty="0" err="1" smtClean="0"/>
              <a:t>archaeocetes</a:t>
            </a:r>
            <a:r>
              <a:rPr lang="en-US" sz="2400" dirty="0" smtClean="0"/>
              <a:t> to modern whales has been identified.” </a:t>
            </a:r>
          </a:p>
          <a:p>
            <a:r>
              <a:rPr lang="en-US" sz="1600" dirty="0" smtClean="0"/>
              <a:t>(from </a:t>
            </a:r>
            <a:r>
              <a:rPr lang="en-US" sz="1600" u="sng" dirty="0" smtClean="0">
                <a:hlinkClick r:id="rId3"/>
              </a:rPr>
              <a:t>http://www.trueorigin.org/whales.asp</a:t>
            </a:r>
            <a:r>
              <a:rPr lang="en-US" sz="1600" dirty="0" smtClean="0"/>
              <a:t>, retrieved 22 Dec 2015)</a:t>
            </a:r>
            <a:endParaRPr lang="en-US" sz="2400" dirty="0"/>
          </a:p>
        </p:txBody>
      </p:sp>
      <p:sp>
        <p:nvSpPr>
          <p:cNvPr id="16" name="TextBox 15"/>
          <p:cNvSpPr txBox="1"/>
          <p:nvPr/>
        </p:nvSpPr>
        <p:spPr>
          <a:xfrm>
            <a:off x="228600" y="2462986"/>
            <a:ext cx="8686800" cy="2185214"/>
          </a:xfrm>
          <a:prstGeom prst="rect">
            <a:avLst/>
          </a:prstGeom>
          <a:noFill/>
        </p:spPr>
        <p:txBody>
          <a:bodyPr wrap="square" rtlCol="0">
            <a:spAutoFit/>
          </a:bodyPr>
          <a:lstStyle/>
          <a:p>
            <a:r>
              <a:rPr lang="en-US" sz="2400" i="1" dirty="0" smtClean="0"/>
              <a:t>Primitive/advanced, simple/complex progressive view:</a:t>
            </a:r>
          </a:p>
          <a:p>
            <a:r>
              <a:rPr lang="en-US" sz="2400" dirty="0" smtClean="0"/>
              <a:t>“The generally accepted order of the </a:t>
            </a:r>
            <a:r>
              <a:rPr lang="en-US" sz="2400" dirty="0" err="1" smtClean="0"/>
              <a:t>archaeocete</a:t>
            </a:r>
            <a:r>
              <a:rPr lang="en-US" sz="2400" dirty="0" smtClean="0"/>
              <a:t> species, in terms of both morphological (primitive to advanced) and </a:t>
            </a:r>
            <a:r>
              <a:rPr lang="en-US" sz="2400" dirty="0" err="1" smtClean="0"/>
              <a:t>stratigraphical</a:t>
            </a:r>
            <a:r>
              <a:rPr lang="en-US" sz="2400" dirty="0" smtClean="0"/>
              <a:t> (lower/older to higher/younger) criteria, is </a:t>
            </a:r>
            <a:r>
              <a:rPr lang="en-US" sz="2400" i="1" dirty="0" err="1" smtClean="0"/>
              <a:t>Pakicetus</a:t>
            </a:r>
            <a:r>
              <a:rPr lang="en-US" sz="2400" dirty="0" smtClean="0"/>
              <a:t>, </a:t>
            </a:r>
            <a:r>
              <a:rPr lang="en-US" sz="2400" i="1" dirty="0" err="1" smtClean="0"/>
              <a:t>Ambulocetus</a:t>
            </a:r>
            <a:r>
              <a:rPr lang="en-US" sz="2400" dirty="0" smtClean="0"/>
              <a:t>, </a:t>
            </a:r>
            <a:r>
              <a:rPr lang="en-US" sz="2400" i="1" dirty="0" err="1" smtClean="0"/>
              <a:t>Rodhocetus</a:t>
            </a:r>
            <a:r>
              <a:rPr lang="en-US" sz="2400" dirty="0" smtClean="0"/>
              <a:t>, </a:t>
            </a:r>
            <a:r>
              <a:rPr lang="en-US" sz="2400" i="1" dirty="0" err="1" smtClean="0"/>
              <a:t>Indocetus</a:t>
            </a:r>
            <a:r>
              <a:rPr lang="en-US" sz="2400" dirty="0" smtClean="0"/>
              <a:t>, </a:t>
            </a:r>
            <a:r>
              <a:rPr lang="en-US" sz="2400" i="1" dirty="0" err="1" smtClean="0"/>
              <a:t>Protocetus</a:t>
            </a:r>
            <a:r>
              <a:rPr lang="en-US" sz="2400" dirty="0" smtClean="0"/>
              <a:t>, and </a:t>
            </a:r>
            <a:r>
              <a:rPr lang="en-US" sz="2400" i="1" dirty="0" err="1" smtClean="0"/>
              <a:t>Basilosaurus</a:t>
            </a:r>
            <a:r>
              <a:rPr lang="en-US" sz="2400" dirty="0" smtClean="0"/>
              <a:t>.”</a:t>
            </a:r>
          </a:p>
          <a:p>
            <a:r>
              <a:rPr lang="en-US" sz="1600" dirty="0" smtClean="0"/>
              <a:t>(from </a:t>
            </a:r>
            <a:r>
              <a:rPr lang="en-US" sz="1600" u="sng" dirty="0" smtClean="0">
                <a:hlinkClick r:id="rId3"/>
              </a:rPr>
              <a:t>http://www.trueorigin.org/whales.asp</a:t>
            </a:r>
            <a:r>
              <a:rPr lang="en-US" sz="1600" u="sng" dirty="0" smtClean="0"/>
              <a:t>,</a:t>
            </a:r>
            <a:r>
              <a:rPr lang="en-US" sz="1600" dirty="0" smtClean="0"/>
              <a:t> retrieved 22 Dec 2015)</a:t>
            </a:r>
            <a:endParaRPr lang="en-US" sz="2400" dirty="0"/>
          </a:p>
        </p:txBody>
      </p:sp>
      <p:sp>
        <p:nvSpPr>
          <p:cNvPr id="21" name="Rectangle 20"/>
          <p:cNvSpPr/>
          <p:nvPr/>
        </p:nvSpPr>
        <p:spPr>
          <a:xfrm>
            <a:off x="304800" y="4876800"/>
            <a:ext cx="8305800" cy="1477328"/>
          </a:xfrm>
          <a:prstGeom prst="rect">
            <a:avLst/>
          </a:prstGeom>
        </p:spPr>
        <p:txBody>
          <a:bodyPr wrap="square">
            <a:spAutoFit/>
          </a:bodyPr>
          <a:lstStyle/>
          <a:p>
            <a:r>
              <a:rPr lang="en-US" sz="2400" i="1" dirty="0" smtClean="0"/>
              <a:t>Linear view with replacement (transmutation):</a:t>
            </a:r>
          </a:p>
          <a:p>
            <a:r>
              <a:rPr lang="en-US" sz="2400" dirty="0" smtClean="0"/>
              <a:t>“There are, of course, huge problems in converting a hippo-like creature into a whale. … It’s all a whale of a tale.”</a:t>
            </a:r>
          </a:p>
          <a:p>
            <a:r>
              <a:rPr lang="en-US" sz="1600" dirty="0" smtClean="0"/>
              <a:t>(from </a:t>
            </a:r>
            <a:r>
              <a:rPr lang="en-US" sz="1600" u="sng" dirty="0" smtClean="0">
                <a:hlinkClick r:id="rId4"/>
              </a:rPr>
              <a:t>http://creation.com/rodhocetus</a:t>
            </a:r>
            <a:r>
              <a:rPr lang="en-US" sz="1600" dirty="0" smtClean="0"/>
              <a:t>, retrieved 22 Dec 2015)</a:t>
            </a:r>
            <a:endParaRPr lang="en-US" sz="1600" dirty="0"/>
          </a:p>
        </p:txBody>
      </p:sp>
    </p:spTree>
    <p:extLst>
      <p:ext uri="{BB962C8B-B14F-4D97-AF65-F5344CB8AC3E}">
        <p14:creationId xmlns:p14="http://schemas.microsoft.com/office/powerpoint/2010/main" val="16788964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407EEF1-4A8A-4BBD-8501-BD07C9B37399}" type="slidenum">
              <a:rPr lang="en-US" smtClean="0"/>
              <a:pPr/>
              <a:t>3</a:t>
            </a:fld>
            <a:endParaRPr lang="en-US"/>
          </a:p>
        </p:txBody>
      </p:sp>
      <p:sp>
        <p:nvSpPr>
          <p:cNvPr id="5" name="Rectangle 3"/>
          <p:cNvSpPr>
            <a:spLocks noChangeArrowheads="1"/>
          </p:cNvSpPr>
          <p:nvPr/>
        </p:nvSpPr>
        <p:spPr bwMode="auto">
          <a:xfrm>
            <a:off x="533400" y="1107787"/>
            <a:ext cx="8077200" cy="44935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1" u="none" strike="noStrike" cap="none" normalizeH="0" baseline="0" dirty="0" smtClean="0">
                <a:ln>
                  <a:noFill/>
                </a:ln>
                <a:solidFill>
                  <a:schemeClr val="tx1"/>
                </a:solidFill>
                <a:effectLst/>
                <a:ea typeface="Calibri" pitchFamily="34" charset="0"/>
                <a:cs typeface="Arial" pitchFamily="34" charset="0"/>
              </a:rPr>
              <a:t>“The absence of unambiguous transitional fossils is strikingly illustrated by the fossil record of whales …</a:t>
            </a:r>
            <a:r>
              <a:rPr kumimoji="0" lang="en-US" sz="2600" b="0" i="1" u="none" strike="noStrike" cap="none" normalizeH="0" dirty="0" smtClean="0">
                <a:ln>
                  <a:noFill/>
                </a:ln>
                <a:solidFill>
                  <a:schemeClr val="tx1"/>
                </a:solidFill>
                <a:effectLst/>
                <a:ea typeface="Calibri" pitchFamily="34" charset="0"/>
                <a:cs typeface="Arial" pitchFamily="34" charset="0"/>
              </a:rPr>
              <a:t> If whales did have land mammal ancestors, we should expect to find some transitional fossils</a:t>
            </a:r>
            <a:r>
              <a:rPr kumimoji="0" lang="en-US" sz="2600" b="0" i="1" u="none" strike="noStrike" cap="none" normalizeH="0" baseline="0" dirty="0" smtClean="0">
                <a:ln>
                  <a:noFill/>
                </a:ln>
                <a:solidFill>
                  <a:schemeClr val="tx1"/>
                </a:solidFill>
                <a:effectLst/>
                <a:ea typeface="Calibri" pitchFamily="34" charset="0"/>
                <a:cs typeface="Arial" pitchFamily="34" charset="0"/>
              </a:rPr>
              <a:t>. Why? Because the anatomical differences between whales and terrestrial mammals</a:t>
            </a:r>
            <a:r>
              <a:rPr kumimoji="0" lang="en-US" sz="2600" b="0" i="1" u="none" strike="noStrike" cap="none" normalizeH="0" dirty="0" smtClean="0">
                <a:ln>
                  <a:noFill/>
                </a:ln>
                <a:solidFill>
                  <a:schemeClr val="tx1"/>
                </a:solidFill>
                <a:effectLst/>
                <a:ea typeface="Calibri" pitchFamily="34" charset="0"/>
                <a:cs typeface="Arial" pitchFamily="34" charset="0"/>
              </a:rPr>
              <a:t> are so great that innumerable in-between stages must have paddled and swam the ancient seas before a whale as we know it appeared. So far these transitiona</a:t>
            </a:r>
            <a:r>
              <a:rPr lang="en-US" sz="2600" i="1" dirty="0" smtClean="0">
                <a:ea typeface="Calibri" pitchFamily="34" charset="0"/>
                <a:cs typeface="Arial" pitchFamily="34" charset="0"/>
              </a:rPr>
              <a:t>l fossils have not been found.</a:t>
            </a:r>
            <a:r>
              <a:rPr kumimoji="0" lang="en-US" sz="2600" b="0" i="1" u="none" strike="noStrike" cap="none" normalizeH="0" baseline="0" dirty="0" smtClean="0">
                <a:ln>
                  <a:noFill/>
                </a:ln>
                <a:solidFill>
                  <a:schemeClr val="tx1"/>
                </a:solidFill>
                <a:effectLst/>
                <a:ea typeface="Calibri" pitchFamily="34"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600" b="0" i="1" u="none" strike="noStrike" cap="none" normalizeH="0" baseline="0" dirty="0" smtClean="0">
              <a:ln>
                <a:noFill/>
              </a:ln>
              <a:solidFill>
                <a:schemeClr val="tx1"/>
              </a:solidFill>
              <a:effectLst/>
              <a:ea typeface="Calibri" pitchFamily="34" charset="0"/>
              <a:cs typeface="Arial" pitchFamily="34" charset="0"/>
            </a:endParaRPr>
          </a:p>
          <a:p>
            <a:pPr algn="r"/>
            <a:r>
              <a:rPr lang="en-US" sz="2600" dirty="0" smtClean="0">
                <a:cs typeface="Arial" pitchFamily="34" charset="0"/>
              </a:rPr>
              <a:t>Davis and Kenyon (1989), </a:t>
            </a:r>
            <a:r>
              <a:rPr lang="en-US" sz="2600" i="1" dirty="0" smtClean="0">
                <a:cs typeface="Arial" pitchFamily="34" charset="0"/>
              </a:rPr>
              <a:t>Of Pandas and People</a:t>
            </a:r>
            <a:endParaRPr lang="en-US" sz="2600" i="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407EEF1-4A8A-4BBD-8501-BD07C9B37399}" type="slidenum">
              <a:rPr lang="en-US" smtClean="0"/>
              <a:pPr/>
              <a:t>30</a:t>
            </a:fld>
            <a:endParaRPr lang="en-US"/>
          </a:p>
        </p:txBody>
      </p:sp>
      <p:sp>
        <p:nvSpPr>
          <p:cNvPr id="5" name="TextBox 4"/>
          <p:cNvSpPr txBox="1"/>
          <p:nvPr/>
        </p:nvSpPr>
        <p:spPr>
          <a:xfrm>
            <a:off x="533400" y="762000"/>
            <a:ext cx="3124200" cy="1323439"/>
          </a:xfrm>
          <a:prstGeom prst="rect">
            <a:avLst/>
          </a:prstGeom>
          <a:noFill/>
        </p:spPr>
        <p:txBody>
          <a:bodyPr wrap="square" rtlCol="0">
            <a:spAutoFit/>
          </a:bodyPr>
          <a:lstStyle/>
          <a:p>
            <a:r>
              <a:rPr lang="en-US" sz="4000" dirty="0" smtClean="0"/>
              <a:t>The </a:t>
            </a:r>
            <a:r>
              <a:rPr lang="en-US" sz="4000" dirty="0"/>
              <a:t>C</a:t>
            </a:r>
            <a:r>
              <a:rPr lang="en-US" sz="4000" dirty="0" smtClean="0"/>
              <a:t>etacean Family Tree</a:t>
            </a:r>
            <a:endParaRPr lang="en-US" sz="4000" dirty="0"/>
          </a:p>
        </p:txBody>
      </p:sp>
      <p:pic>
        <p:nvPicPr>
          <p:cNvPr id="114690" name="Picture 2" descr="Phylogenetic relationships amongst the archaeocet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304800"/>
            <a:ext cx="5133474" cy="6096000"/>
          </a:xfrm>
          <a:prstGeom prst="rect">
            <a:avLst/>
          </a:prstGeom>
          <a:noFill/>
        </p:spPr>
      </p:pic>
      <p:sp>
        <p:nvSpPr>
          <p:cNvPr id="6" name="TextBox 5"/>
          <p:cNvSpPr txBox="1"/>
          <p:nvPr/>
        </p:nvSpPr>
        <p:spPr>
          <a:xfrm>
            <a:off x="533400" y="3200400"/>
            <a:ext cx="4038600" cy="1569660"/>
          </a:xfrm>
          <a:prstGeom prst="rect">
            <a:avLst/>
          </a:prstGeom>
          <a:noFill/>
        </p:spPr>
        <p:txBody>
          <a:bodyPr wrap="square" rtlCol="0">
            <a:spAutoFit/>
          </a:bodyPr>
          <a:lstStyle/>
          <a:p>
            <a:r>
              <a:rPr lang="en-US" sz="2400" dirty="0" smtClean="0"/>
              <a:t> </a:t>
            </a:r>
            <a:r>
              <a:rPr lang="en-US" sz="2400" i="1" dirty="0" smtClean="0"/>
              <a:t>Note:</a:t>
            </a:r>
            <a:r>
              <a:rPr lang="en-US" sz="2400" dirty="0" smtClean="0"/>
              <a:t> No fossil is assumed to be a direct ancestor of another. Only collateral relationships are assumed.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407EEF1-4A8A-4BBD-8501-BD07C9B37399}" type="slidenum">
              <a:rPr lang="en-US" smtClean="0"/>
              <a:pPr/>
              <a:t>31</a:t>
            </a:fld>
            <a:endParaRPr lang="en-US"/>
          </a:p>
        </p:txBody>
      </p:sp>
      <p:sp>
        <p:nvSpPr>
          <p:cNvPr id="3" name="TextBox 2"/>
          <p:cNvSpPr txBox="1"/>
          <p:nvPr/>
        </p:nvSpPr>
        <p:spPr>
          <a:xfrm>
            <a:off x="304800" y="274320"/>
            <a:ext cx="6019800" cy="1569660"/>
          </a:xfrm>
          <a:prstGeom prst="rect">
            <a:avLst/>
          </a:prstGeom>
          <a:noFill/>
        </p:spPr>
        <p:txBody>
          <a:bodyPr wrap="square" rtlCol="0">
            <a:spAutoFit/>
          </a:bodyPr>
          <a:lstStyle/>
          <a:p>
            <a:r>
              <a:rPr lang="en-US" sz="3200" dirty="0" smtClean="0"/>
              <a:t>CQ#5: Using the simple tree to the right, which of the following statements is TRUE?</a:t>
            </a:r>
          </a:p>
        </p:txBody>
      </p:sp>
      <p:sp>
        <p:nvSpPr>
          <p:cNvPr id="5" name="TextBox 4"/>
          <p:cNvSpPr txBox="1"/>
          <p:nvPr/>
        </p:nvSpPr>
        <p:spPr>
          <a:xfrm>
            <a:off x="504825" y="2743200"/>
            <a:ext cx="8305800" cy="2277547"/>
          </a:xfrm>
          <a:prstGeom prst="rect">
            <a:avLst/>
          </a:prstGeom>
          <a:noFill/>
        </p:spPr>
        <p:txBody>
          <a:bodyPr wrap="square" rtlCol="0">
            <a:spAutoFit/>
          </a:bodyPr>
          <a:lstStyle/>
          <a:p>
            <a:pPr marL="514350" indent="-514350">
              <a:spcBef>
                <a:spcPts val="1200"/>
              </a:spcBef>
              <a:buFont typeface="+mj-lt"/>
              <a:buAutoNum type="alphaUcPeriod"/>
            </a:pPr>
            <a:r>
              <a:rPr lang="en-US" sz="2800" dirty="0" smtClean="0"/>
              <a:t>Taxon C is more closely related to B than to D.</a:t>
            </a:r>
          </a:p>
          <a:p>
            <a:pPr marL="514350" indent="-514350">
              <a:spcBef>
                <a:spcPts val="1200"/>
              </a:spcBef>
              <a:buFont typeface="+mj-lt"/>
              <a:buAutoNum type="alphaUcPeriod"/>
            </a:pPr>
            <a:r>
              <a:rPr lang="en-US" sz="2800" dirty="0" smtClean="0"/>
              <a:t>Taxon </a:t>
            </a:r>
            <a:r>
              <a:rPr lang="en-US" sz="2800" dirty="0"/>
              <a:t>B descended from A</a:t>
            </a:r>
            <a:r>
              <a:rPr lang="en-US" sz="2800" dirty="0" smtClean="0"/>
              <a:t>.</a:t>
            </a:r>
          </a:p>
          <a:p>
            <a:pPr marL="514350" indent="-514350">
              <a:spcBef>
                <a:spcPts val="1200"/>
              </a:spcBef>
              <a:buFont typeface="+mj-lt"/>
              <a:buAutoNum type="alphaUcPeriod"/>
            </a:pPr>
            <a:r>
              <a:rPr lang="en-US" sz="2800" dirty="0"/>
              <a:t>Time proceeds from left to right (A </a:t>
            </a:r>
            <a:r>
              <a:rPr lang="en-US" sz="2800" dirty="0">
                <a:sym typeface="Wingdings" pitchFamily="2" charset="2"/>
              </a:rPr>
              <a:t> </a:t>
            </a:r>
            <a:r>
              <a:rPr lang="en-US" sz="2800" dirty="0"/>
              <a:t>D).</a:t>
            </a:r>
            <a:r>
              <a:rPr lang="en-US" sz="2800" b="1" dirty="0"/>
              <a:t> </a:t>
            </a:r>
            <a:endParaRPr lang="en-US" sz="2800" b="1" dirty="0" smtClean="0"/>
          </a:p>
          <a:p>
            <a:pPr marL="514350" indent="-514350">
              <a:spcBef>
                <a:spcPts val="1200"/>
              </a:spcBef>
              <a:buFont typeface="+mj-lt"/>
              <a:buAutoNum type="alphaUcPeriod"/>
            </a:pPr>
            <a:r>
              <a:rPr lang="en-US" sz="2800" dirty="0"/>
              <a:t>Taxa A and B are close relatives, as are C and D.  </a:t>
            </a:r>
            <a:r>
              <a:rPr lang="en-US" sz="2800" b="1" dirty="0"/>
              <a:t> </a:t>
            </a:r>
            <a:endParaRPr lang="en-US" sz="2800" dirty="0"/>
          </a:p>
        </p:txBody>
      </p:sp>
      <p:grpSp>
        <p:nvGrpSpPr>
          <p:cNvPr id="30" name="Group 29"/>
          <p:cNvGrpSpPr/>
          <p:nvPr/>
        </p:nvGrpSpPr>
        <p:grpSpPr>
          <a:xfrm>
            <a:off x="5952565" y="762000"/>
            <a:ext cx="2743200" cy="1422975"/>
            <a:chOff x="6019800" y="329625"/>
            <a:chExt cx="2743200" cy="1422975"/>
          </a:xfrm>
        </p:grpSpPr>
        <p:grpSp>
          <p:nvGrpSpPr>
            <p:cNvPr id="25" name="Group 24"/>
            <p:cNvGrpSpPr/>
            <p:nvPr/>
          </p:nvGrpSpPr>
          <p:grpSpPr>
            <a:xfrm>
              <a:off x="6248400" y="838200"/>
              <a:ext cx="2133600" cy="914400"/>
              <a:chOff x="5105400" y="2133600"/>
              <a:chExt cx="2590800" cy="1219200"/>
            </a:xfrm>
          </p:grpSpPr>
          <p:cxnSp>
            <p:nvCxnSpPr>
              <p:cNvPr id="10" name="Straight Connector 9"/>
              <p:cNvCxnSpPr/>
              <p:nvPr/>
            </p:nvCxnSpPr>
            <p:spPr>
              <a:xfrm flipV="1">
                <a:off x="5943600" y="2133600"/>
                <a:ext cx="1752600" cy="1219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flipV="1">
                <a:off x="5105400" y="2133600"/>
                <a:ext cx="1295400" cy="914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5638800" y="2133600"/>
                <a:ext cx="533400" cy="381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6629400" y="2133600"/>
                <a:ext cx="533400" cy="381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TextBox 25"/>
            <p:cNvSpPr txBox="1"/>
            <p:nvPr/>
          </p:nvSpPr>
          <p:spPr>
            <a:xfrm>
              <a:off x="6019800" y="329625"/>
              <a:ext cx="514885" cy="584775"/>
            </a:xfrm>
            <a:prstGeom prst="rect">
              <a:avLst/>
            </a:prstGeom>
            <a:noFill/>
          </p:spPr>
          <p:txBody>
            <a:bodyPr wrap="none" rtlCol="0">
              <a:spAutoFit/>
            </a:bodyPr>
            <a:lstStyle/>
            <a:p>
              <a:r>
                <a:rPr lang="en-US" sz="3200" dirty="0" smtClean="0"/>
                <a:t>A </a:t>
              </a:r>
              <a:endParaRPr lang="en-US" sz="3200" dirty="0"/>
            </a:p>
          </p:txBody>
        </p:sp>
        <p:sp>
          <p:nvSpPr>
            <p:cNvPr id="27" name="TextBox 26"/>
            <p:cNvSpPr txBox="1"/>
            <p:nvPr/>
          </p:nvSpPr>
          <p:spPr>
            <a:xfrm>
              <a:off x="6952715" y="329625"/>
              <a:ext cx="514885" cy="584775"/>
            </a:xfrm>
            <a:prstGeom prst="rect">
              <a:avLst/>
            </a:prstGeom>
            <a:noFill/>
          </p:spPr>
          <p:txBody>
            <a:bodyPr wrap="none" rtlCol="0">
              <a:spAutoFit/>
            </a:bodyPr>
            <a:lstStyle/>
            <a:p>
              <a:r>
                <a:rPr lang="en-US" sz="3200" dirty="0" smtClean="0"/>
                <a:t>B </a:t>
              </a:r>
              <a:endParaRPr lang="en-US" sz="3200" dirty="0"/>
            </a:p>
          </p:txBody>
        </p:sp>
        <p:sp>
          <p:nvSpPr>
            <p:cNvPr id="28" name="TextBox 27"/>
            <p:cNvSpPr txBox="1"/>
            <p:nvPr/>
          </p:nvSpPr>
          <p:spPr>
            <a:xfrm>
              <a:off x="7333715" y="329625"/>
              <a:ext cx="514885" cy="584775"/>
            </a:xfrm>
            <a:prstGeom prst="rect">
              <a:avLst/>
            </a:prstGeom>
            <a:noFill/>
          </p:spPr>
          <p:txBody>
            <a:bodyPr wrap="none" rtlCol="0">
              <a:spAutoFit/>
            </a:bodyPr>
            <a:lstStyle/>
            <a:p>
              <a:r>
                <a:rPr lang="en-US" sz="3200" dirty="0" smtClean="0"/>
                <a:t>C </a:t>
              </a:r>
              <a:endParaRPr lang="en-US" sz="3200" dirty="0"/>
            </a:p>
          </p:txBody>
        </p:sp>
        <p:sp>
          <p:nvSpPr>
            <p:cNvPr id="29" name="TextBox 28"/>
            <p:cNvSpPr txBox="1"/>
            <p:nvPr/>
          </p:nvSpPr>
          <p:spPr>
            <a:xfrm>
              <a:off x="8232085" y="329625"/>
              <a:ext cx="530915" cy="584775"/>
            </a:xfrm>
            <a:prstGeom prst="rect">
              <a:avLst/>
            </a:prstGeom>
            <a:noFill/>
          </p:spPr>
          <p:txBody>
            <a:bodyPr wrap="none" rtlCol="0">
              <a:spAutoFit/>
            </a:bodyPr>
            <a:lstStyle/>
            <a:p>
              <a:r>
                <a:rPr lang="en-US" sz="3200" dirty="0" smtClean="0"/>
                <a:t>D </a:t>
              </a:r>
              <a:endParaRPr lang="en-US" sz="3200" dirty="0"/>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407EEF1-4A8A-4BBD-8501-BD07C9B37399}" type="slidenum">
              <a:rPr lang="en-US" smtClean="0"/>
              <a:pPr/>
              <a:t>32</a:t>
            </a:fld>
            <a:endParaRPr lang="en-US"/>
          </a:p>
        </p:txBody>
      </p:sp>
      <p:sp>
        <p:nvSpPr>
          <p:cNvPr id="10" name="TextBox 9"/>
          <p:cNvSpPr txBox="1">
            <a:spLocks/>
          </p:cNvSpPr>
          <p:nvPr/>
        </p:nvSpPr>
        <p:spPr>
          <a:xfrm>
            <a:off x="-1" y="0"/>
            <a:ext cx="9144001" cy="784830"/>
          </a:xfrm>
          <a:prstGeom prst="rect">
            <a:avLst/>
          </a:prstGeom>
          <a:solidFill>
            <a:schemeClr val="accent1"/>
          </a:solidFill>
        </p:spPr>
        <p:txBody>
          <a:bodyPr wrap="square" lIns="91440" tIns="182880" bIns="182880" rtlCol="0" anchor="ctr" anchorCtr="0">
            <a:spAutoFit/>
          </a:bodyPr>
          <a:lstStyle/>
          <a:p>
            <a:pPr algn="ctr"/>
            <a:r>
              <a:rPr lang="en-US" sz="2700" dirty="0" smtClean="0">
                <a:solidFill>
                  <a:schemeClr val="bg1"/>
                </a:solidFill>
              </a:rPr>
              <a:t>Do whale fossils show “transitional features at various stages?”</a:t>
            </a:r>
          </a:p>
        </p:txBody>
      </p:sp>
      <p:sp>
        <p:nvSpPr>
          <p:cNvPr id="23" name="TextBox 22"/>
          <p:cNvSpPr txBox="1"/>
          <p:nvPr/>
        </p:nvSpPr>
        <p:spPr>
          <a:xfrm flipH="1">
            <a:off x="228598" y="990600"/>
            <a:ext cx="8458201" cy="523220"/>
          </a:xfrm>
          <a:prstGeom prst="rect">
            <a:avLst/>
          </a:prstGeom>
          <a:noFill/>
        </p:spPr>
        <p:txBody>
          <a:bodyPr wrap="square" rtlCol="0">
            <a:spAutoFit/>
          </a:bodyPr>
          <a:lstStyle/>
          <a:p>
            <a:r>
              <a:rPr lang="en-US" sz="2800" i="1" dirty="0" smtClean="0"/>
              <a:t>1. Reduction of hind pelvis and limbs </a:t>
            </a:r>
            <a:endParaRPr lang="en-US" sz="2800" i="1" dirty="0"/>
          </a:p>
        </p:txBody>
      </p:sp>
      <p:pic>
        <p:nvPicPr>
          <p:cNvPr id="13" name="Picture 2" descr="https://upload.wikimedia.org/wikipedia/en/archive/5/51/20070602133507%21Whale_leg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2179" y="1905000"/>
            <a:ext cx="4371821" cy="4419600"/>
          </a:xfrm>
          <a:prstGeom prst="rect">
            <a:avLst/>
          </a:prstGeom>
          <a:noFill/>
        </p:spPr>
      </p:pic>
      <p:sp>
        <p:nvSpPr>
          <p:cNvPr id="14" name="TextBox 13"/>
          <p:cNvSpPr txBox="1"/>
          <p:nvPr/>
        </p:nvSpPr>
        <p:spPr>
          <a:xfrm>
            <a:off x="28439" y="3505200"/>
            <a:ext cx="5000761" cy="1569660"/>
          </a:xfrm>
          <a:prstGeom prst="rect">
            <a:avLst/>
          </a:prstGeom>
          <a:noFill/>
        </p:spPr>
        <p:txBody>
          <a:bodyPr wrap="square" rtlCol="0">
            <a:spAutoFit/>
          </a:bodyPr>
          <a:lstStyle/>
          <a:p>
            <a:r>
              <a:rPr lang="en-US" sz="2400" i="1" u="sng" dirty="0" err="1" smtClean="0"/>
              <a:t>Basilosaurus</a:t>
            </a:r>
            <a:r>
              <a:rPr lang="en-US" sz="2400" i="1" u="sng" dirty="0" smtClean="0"/>
              <a:t> </a:t>
            </a:r>
            <a:r>
              <a:rPr lang="en-US" sz="2400" i="1" u="sng" dirty="0" err="1" smtClean="0"/>
              <a:t>isis</a:t>
            </a:r>
            <a:r>
              <a:rPr lang="en-US" sz="2400" u="sng" dirty="0" smtClean="0"/>
              <a:t> hind limb (middle)</a:t>
            </a:r>
            <a:r>
              <a:rPr lang="en-US" sz="2400" dirty="0" smtClean="0"/>
              <a:t> Small, disarticulated, but relatively complete; digits I and II tiny or lost </a:t>
            </a:r>
            <a:r>
              <a:rPr lang="en-US" sz="2400" dirty="0"/>
              <a:t>entirely; some bones fused.</a:t>
            </a:r>
          </a:p>
        </p:txBody>
      </p:sp>
      <p:sp>
        <p:nvSpPr>
          <p:cNvPr id="16" name="TextBox 15"/>
          <p:cNvSpPr txBox="1"/>
          <p:nvPr/>
        </p:nvSpPr>
        <p:spPr>
          <a:xfrm>
            <a:off x="0" y="2057400"/>
            <a:ext cx="5000761" cy="1200329"/>
          </a:xfrm>
          <a:prstGeom prst="rect">
            <a:avLst/>
          </a:prstGeom>
          <a:noFill/>
        </p:spPr>
        <p:txBody>
          <a:bodyPr wrap="square" rtlCol="0">
            <a:spAutoFit/>
          </a:bodyPr>
          <a:lstStyle/>
          <a:p>
            <a:r>
              <a:rPr lang="en-US" sz="2400" i="1" u="sng" dirty="0" err="1" smtClean="0"/>
              <a:t>Ambulocetus</a:t>
            </a:r>
            <a:r>
              <a:rPr lang="en-US" sz="2400" u="sng" dirty="0" smtClean="0"/>
              <a:t> hind limb (top)</a:t>
            </a:r>
            <a:endParaRPr lang="en-US" dirty="0" smtClean="0"/>
          </a:p>
          <a:p>
            <a:r>
              <a:rPr lang="en-US" sz="2400" dirty="0" smtClean="0"/>
              <a:t>Weight-bearing, but also adapted for swimming.</a:t>
            </a:r>
          </a:p>
        </p:txBody>
      </p:sp>
      <p:sp>
        <p:nvSpPr>
          <p:cNvPr id="17" name="TextBox 16"/>
          <p:cNvSpPr txBox="1"/>
          <p:nvPr/>
        </p:nvSpPr>
        <p:spPr>
          <a:xfrm>
            <a:off x="0" y="5265003"/>
            <a:ext cx="5257800" cy="1200329"/>
          </a:xfrm>
          <a:prstGeom prst="rect">
            <a:avLst/>
          </a:prstGeom>
          <a:noFill/>
        </p:spPr>
        <p:txBody>
          <a:bodyPr wrap="square" rtlCol="0">
            <a:spAutoFit/>
          </a:bodyPr>
          <a:lstStyle/>
          <a:p>
            <a:r>
              <a:rPr lang="en-US" sz="2400" u="sng" dirty="0" smtClean="0"/>
              <a:t>Modern sperm whale hind limb (bottom)</a:t>
            </a:r>
            <a:endParaRPr lang="en-US" dirty="0" smtClean="0"/>
          </a:p>
          <a:p>
            <a:r>
              <a:rPr lang="en-US" sz="2400" dirty="0" smtClean="0"/>
              <a:t>Only a small bony remnant of pelvic bone remains.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407EEF1-4A8A-4BBD-8501-BD07C9B37399}" type="slidenum">
              <a:rPr lang="en-US" smtClean="0">
                <a:solidFill>
                  <a:prstClr val="black">
                    <a:tint val="75000"/>
                  </a:prstClr>
                </a:solidFill>
              </a:rPr>
              <a:pPr/>
              <a:t>33</a:t>
            </a:fld>
            <a:endParaRPr lang="en-US">
              <a:solidFill>
                <a:prstClr val="black">
                  <a:tint val="75000"/>
                </a:prstClr>
              </a:solidFill>
            </a:endParaRPr>
          </a:p>
        </p:txBody>
      </p:sp>
      <p:pic>
        <p:nvPicPr>
          <p:cNvPr id="819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1524000"/>
            <a:ext cx="7910622" cy="3037114"/>
          </a:xfrm>
          <a:prstGeom prst="rect">
            <a:avLst/>
          </a:prstGeom>
          <a:noFill/>
          <a:ln w="9525">
            <a:noFill/>
            <a:miter lim="800000"/>
            <a:headEnd/>
            <a:tailEnd/>
          </a:ln>
        </p:spPr>
      </p:pic>
      <p:sp>
        <p:nvSpPr>
          <p:cNvPr id="12" name="TextBox 11"/>
          <p:cNvSpPr txBox="1"/>
          <p:nvPr/>
        </p:nvSpPr>
        <p:spPr>
          <a:xfrm flipH="1">
            <a:off x="228600" y="1000780"/>
            <a:ext cx="8305800" cy="523220"/>
          </a:xfrm>
          <a:prstGeom prst="rect">
            <a:avLst/>
          </a:prstGeom>
          <a:noFill/>
        </p:spPr>
        <p:txBody>
          <a:bodyPr wrap="square" rtlCol="0">
            <a:spAutoFit/>
          </a:bodyPr>
          <a:lstStyle/>
          <a:p>
            <a:r>
              <a:rPr lang="en-US" sz="2800" i="1" dirty="0" smtClean="0">
                <a:solidFill>
                  <a:prstClr val="black"/>
                </a:solidFill>
              </a:rPr>
              <a:t>2. Changes in eye position (or.) and nasal opening (</a:t>
            </a:r>
            <a:r>
              <a:rPr lang="en-US" sz="2800" i="1" dirty="0" err="1" smtClean="0">
                <a:solidFill>
                  <a:prstClr val="black"/>
                </a:solidFill>
              </a:rPr>
              <a:t>nas</a:t>
            </a:r>
            <a:r>
              <a:rPr lang="en-US" sz="2800" i="1" dirty="0" smtClean="0">
                <a:solidFill>
                  <a:prstClr val="black"/>
                </a:solidFill>
              </a:rPr>
              <a:t>.)</a:t>
            </a:r>
            <a:endParaRPr lang="en-US" sz="2800" i="1" dirty="0">
              <a:solidFill>
                <a:prstClr val="black"/>
              </a:solidFill>
            </a:endParaRPr>
          </a:p>
        </p:txBody>
      </p:sp>
      <p:grpSp>
        <p:nvGrpSpPr>
          <p:cNvPr id="17" name="Group 16"/>
          <p:cNvGrpSpPr/>
          <p:nvPr/>
        </p:nvGrpSpPr>
        <p:grpSpPr>
          <a:xfrm>
            <a:off x="76200" y="4724400"/>
            <a:ext cx="8991600" cy="838200"/>
            <a:chOff x="76200" y="4724400"/>
            <a:chExt cx="8991600" cy="838200"/>
          </a:xfrm>
        </p:grpSpPr>
        <p:sp>
          <p:nvSpPr>
            <p:cNvPr id="7" name="TextBox 6"/>
            <p:cNvSpPr txBox="1"/>
            <p:nvPr/>
          </p:nvSpPr>
          <p:spPr>
            <a:xfrm>
              <a:off x="76200" y="4731603"/>
              <a:ext cx="909223" cy="830997"/>
            </a:xfrm>
            <a:prstGeom prst="rect">
              <a:avLst/>
            </a:prstGeom>
            <a:noFill/>
          </p:spPr>
          <p:txBody>
            <a:bodyPr wrap="none" rtlCol="0">
              <a:spAutoFit/>
            </a:bodyPr>
            <a:lstStyle/>
            <a:p>
              <a:r>
                <a:rPr lang="en-US" sz="2400" dirty="0" smtClean="0">
                  <a:solidFill>
                    <a:prstClr val="black"/>
                  </a:solidFill>
                </a:rPr>
                <a:t>Eye</a:t>
              </a:r>
            </a:p>
            <a:p>
              <a:r>
                <a:rPr lang="en-US" sz="2400" dirty="0" smtClean="0">
                  <a:solidFill>
                    <a:prstClr val="black"/>
                  </a:solidFill>
                </a:rPr>
                <a:t>orbits</a:t>
              </a:r>
              <a:endParaRPr lang="en-US" sz="2400" dirty="0">
                <a:solidFill>
                  <a:prstClr val="black"/>
                </a:solidFill>
              </a:endParaRPr>
            </a:p>
          </p:txBody>
        </p:sp>
        <p:sp>
          <p:nvSpPr>
            <p:cNvPr id="10" name="TextBox 9"/>
            <p:cNvSpPr txBox="1"/>
            <p:nvPr/>
          </p:nvSpPr>
          <p:spPr>
            <a:xfrm>
              <a:off x="1143000" y="4948535"/>
              <a:ext cx="7924800" cy="461665"/>
            </a:xfrm>
            <a:prstGeom prst="rect">
              <a:avLst/>
            </a:prstGeom>
            <a:noFill/>
          </p:spPr>
          <p:txBody>
            <a:bodyPr wrap="square" rtlCol="0">
              <a:spAutoFit/>
            </a:bodyPr>
            <a:lstStyle/>
            <a:p>
              <a:r>
                <a:rPr lang="en-US" sz="2400" dirty="0" smtClean="0">
                  <a:solidFill>
                    <a:prstClr val="black"/>
                  </a:solidFill>
                </a:rPr>
                <a:t>From dorsal … to more lateral, with </a:t>
              </a:r>
              <a:r>
                <a:rPr lang="en-US" sz="2400" dirty="0" err="1" smtClean="0">
                  <a:solidFill>
                    <a:prstClr val="black"/>
                  </a:solidFill>
                </a:rPr>
                <a:t>supraorbital</a:t>
              </a:r>
              <a:r>
                <a:rPr lang="en-US" sz="2400" dirty="0" smtClean="0">
                  <a:solidFill>
                    <a:prstClr val="black"/>
                  </a:solidFill>
                </a:rPr>
                <a:t> process (sup.)</a:t>
              </a:r>
              <a:endParaRPr lang="en-US" sz="2400" dirty="0">
                <a:solidFill>
                  <a:prstClr val="black"/>
                </a:solidFill>
              </a:endParaRPr>
            </a:p>
          </p:txBody>
        </p:sp>
        <p:sp>
          <p:nvSpPr>
            <p:cNvPr id="15" name="Rectangle 14"/>
            <p:cNvSpPr/>
            <p:nvPr/>
          </p:nvSpPr>
          <p:spPr>
            <a:xfrm>
              <a:off x="76200" y="4724400"/>
              <a:ext cx="8991600" cy="838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8" name="Group 17"/>
          <p:cNvGrpSpPr/>
          <p:nvPr/>
        </p:nvGrpSpPr>
        <p:grpSpPr>
          <a:xfrm>
            <a:off x="76200" y="5715000"/>
            <a:ext cx="8991600" cy="838200"/>
            <a:chOff x="76200" y="5715000"/>
            <a:chExt cx="8991600" cy="838200"/>
          </a:xfrm>
        </p:grpSpPr>
        <p:sp>
          <p:nvSpPr>
            <p:cNvPr id="9" name="TextBox 8"/>
            <p:cNvSpPr txBox="1"/>
            <p:nvPr/>
          </p:nvSpPr>
          <p:spPr>
            <a:xfrm>
              <a:off x="76200" y="5722203"/>
              <a:ext cx="1981200" cy="830997"/>
            </a:xfrm>
            <a:prstGeom prst="rect">
              <a:avLst/>
            </a:prstGeom>
            <a:noFill/>
          </p:spPr>
          <p:txBody>
            <a:bodyPr wrap="square" rtlCol="0">
              <a:spAutoFit/>
            </a:bodyPr>
            <a:lstStyle/>
            <a:p>
              <a:r>
                <a:rPr lang="en-US" sz="2400" dirty="0" smtClean="0">
                  <a:solidFill>
                    <a:prstClr val="black"/>
                  </a:solidFill>
                </a:rPr>
                <a:t>Nasal </a:t>
              </a:r>
            </a:p>
            <a:p>
              <a:r>
                <a:rPr lang="en-US" sz="2400" dirty="0" smtClean="0">
                  <a:solidFill>
                    <a:prstClr val="black"/>
                  </a:solidFill>
                </a:rPr>
                <a:t>opening </a:t>
              </a:r>
              <a:endParaRPr lang="en-US" sz="2400" dirty="0">
                <a:solidFill>
                  <a:prstClr val="black"/>
                </a:solidFill>
              </a:endParaRPr>
            </a:p>
          </p:txBody>
        </p:sp>
        <p:sp>
          <p:nvSpPr>
            <p:cNvPr id="14" name="TextBox 13"/>
            <p:cNvSpPr txBox="1"/>
            <p:nvPr/>
          </p:nvSpPr>
          <p:spPr>
            <a:xfrm>
              <a:off x="1143000" y="5862935"/>
              <a:ext cx="7729371" cy="461665"/>
            </a:xfrm>
            <a:prstGeom prst="rect">
              <a:avLst/>
            </a:prstGeom>
            <a:noFill/>
          </p:spPr>
          <p:txBody>
            <a:bodyPr wrap="square" rtlCol="0">
              <a:spAutoFit/>
            </a:bodyPr>
            <a:lstStyle/>
            <a:p>
              <a:r>
                <a:rPr lang="en-US" sz="2400" dirty="0" smtClean="0">
                  <a:solidFill>
                    <a:prstClr val="black"/>
                  </a:solidFill>
                </a:rPr>
                <a:t>From snout tip    …      to a single blowhole between the eyes</a:t>
              </a:r>
              <a:endParaRPr lang="en-US" sz="2400" dirty="0">
                <a:solidFill>
                  <a:prstClr val="black"/>
                </a:solidFill>
              </a:endParaRPr>
            </a:p>
          </p:txBody>
        </p:sp>
        <p:sp>
          <p:nvSpPr>
            <p:cNvPr id="16" name="Rectangle 15"/>
            <p:cNvSpPr/>
            <p:nvPr/>
          </p:nvSpPr>
          <p:spPr>
            <a:xfrm>
              <a:off x="76200" y="5715000"/>
              <a:ext cx="8991600" cy="838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0" name="TextBox 19"/>
          <p:cNvSpPr txBox="1">
            <a:spLocks/>
          </p:cNvSpPr>
          <p:nvPr/>
        </p:nvSpPr>
        <p:spPr>
          <a:xfrm>
            <a:off x="-1" y="0"/>
            <a:ext cx="9144001" cy="784830"/>
          </a:xfrm>
          <a:prstGeom prst="rect">
            <a:avLst/>
          </a:prstGeom>
          <a:solidFill>
            <a:schemeClr val="accent1"/>
          </a:solidFill>
        </p:spPr>
        <p:txBody>
          <a:bodyPr wrap="square" lIns="91440" tIns="182880" bIns="182880" rtlCol="0" anchor="ctr" anchorCtr="0">
            <a:spAutoFit/>
          </a:bodyPr>
          <a:lstStyle/>
          <a:p>
            <a:pPr algn="ctr"/>
            <a:r>
              <a:rPr lang="en-US" sz="2700" dirty="0" smtClean="0">
                <a:solidFill>
                  <a:prstClr val="white"/>
                </a:solidFill>
              </a:rPr>
              <a:t>Do whale fossils show “transitional features at various stages?”</a:t>
            </a:r>
          </a:p>
        </p:txBody>
      </p:sp>
    </p:spTree>
    <p:extLst>
      <p:ext uri="{BB962C8B-B14F-4D97-AF65-F5344CB8AC3E}">
        <p14:creationId xmlns:p14="http://schemas.microsoft.com/office/powerpoint/2010/main" val="18809140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407EEF1-4A8A-4BBD-8501-BD07C9B37399}" type="slidenum">
              <a:rPr lang="en-US" smtClean="0">
                <a:solidFill>
                  <a:prstClr val="black">
                    <a:tint val="75000"/>
                  </a:prstClr>
                </a:solidFill>
              </a:rPr>
              <a:pPr/>
              <a:t>34</a:t>
            </a:fld>
            <a:endParaRPr lang="en-US">
              <a:solidFill>
                <a:prstClr val="black">
                  <a:tint val="75000"/>
                </a:prstClr>
              </a:solidFill>
            </a:endParaRPr>
          </a:p>
        </p:txBody>
      </p:sp>
      <p:sp>
        <p:nvSpPr>
          <p:cNvPr id="9" name="TextBox 8"/>
          <p:cNvSpPr txBox="1"/>
          <p:nvPr/>
        </p:nvSpPr>
        <p:spPr>
          <a:xfrm flipH="1">
            <a:off x="228600" y="990600"/>
            <a:ext cx="6096000" cy="523220"/>
          </a:xfrm>
          <a:prstGeom prst="rect">
            <a:avLst/>
          </a:prstGeom>
          <a:noFill/>
        </p:spPr>
        <p:txBody>
          <a:bodyPr wrap="square" rtlCol="0">
            <a:spAutoFit/>
          </a:bodyPr>
          <a:lstStyle/>
          <a:p>
            <a:r>
              <a:rPr lang="en-US" sz="2800" i="1" dirty="0" smtClean="0">
                <a:solidFill>
                  <a:prstClr val="black"/>
                </a:solidFill>
              </a:rPr>
              <a:t>3. Changes to the </a:t>
            </a:r>
            <a:r>
              <a:rPr lang="en-US" sz="2800" i="1" dirty="0" err="1" smtClean="0">
                <a:solidFill>
                  <a:prstClr val="black"/>
                </a:solidFill>
              </a:rPr>
              <a:t>mandibular</a:t>
            </a:r>
            <a:r>
              <a:rPr lang="en-US" sz="2800" i="1" dirty="0" smtClean="0">
                <a:solidFill>
                  <a:prstClr val="black"/>
                </a:solidFill>
              </a:rPr>
              <a:t> foramen</a:t>
            </a:r>
            <a:endParaRPr lang="en-US" sz="2800" i="1" dirty="0">
              <a:solidFill>
                <a:prstClr val="black"/>
              </a:solidFill>
            </a:endParaRPr>
          </a:p>
        </p:txBody>
      </p:sp>
      <p:sp>
        <p:nvSpPr>
          <p:cNvPr id="13" name="TextBox 12"/>
          <p:cNvSpPr txBox="1"/>
          <p:nvPr/>
        </p:nvSpPr>
        <p:spPr>
          <a:xfrm>
            <a:off x="317976" y="1828800"/>
            <a:ext cx="4025423" cy="2308324"/>
          </a:xfrm>
          <a:prstGeom prst="rect">
            <a:avLst/>
          </a:prstGeom>
          <a:noFill/>
        </p:spPr>
        <p:txBody>
          <a:bodyPr wrap="square" rtlCol="0">
            <a:spAutoFit/>
          </a:bodyPr>
          <a:lstStyle/>
          <a:p>
            <a:pPr>
              <a:buFont typeface="Arial" pitchFamily="34" charset="0"/>
              <a:buChar char="•"/>
            </a:pPr>
            <a:r>
              <a:rPr lang="en-US" sz="2400" dirty="0" smtClean="0">
                <a:solidFill>
                  <a:prstClr val="black"/>
                </a:solidFill>
              </a:rPr>
              <a:t> Canal containing a fat pad, used for hearing in modern toothed whales.</a:t>
            </a:r>
          </a:p>
          <a:p>
            <a:pPr>
              <a:buFont typeface="Arial" pitchFamily="34" charset="0"/>
              <a:buChar char="•"/>
            </a:pPr>
            <a:r>
              <a:rPr lang="en-US" sz="2400" dirty="0" smtClean="0">
                <a:solidFill>
                  <a:prstClr val="black"/>
                </a:solidFill>
              </a:rPr>
              <a:t> Becomes progressively larger, with presumed pad in some fossil cetaceans. </a:t>
            </a:r>
            <a:endParaRPr lang="en-US" sz="2400" dirty="0">
              <a:solidFill>
                <a:prstClr val="black"/>
              </a:solidFill>
            </a:endParaRPr>
          </a:p>
        </p:txBody>
      </p:sp>
      <p:sp>
        <p:nvSpPr>
          <p:cNvPr id="15" name="TextBox 14"/>
          <p:cNvSpPr txBox="1">
            <a:spLocks/>
          </p:cNvSpPr>
          <p:nvPr/>
        </p:nvSpPr>
        <p:spPr>
          <a:xfrm>
            <a:off x="-1" y="0"/>
            <a:ext cx="9144001" cy="784830"/>
          </a:xfrm>
          <a:prstGeom prst="rect">
            <a:avLst/>
          </a:prstGeom>
          <a:solidFill>
            <a:schemeClr val="accent1"/>
          </a:solidFill>
        </p:spPr>
        <p:txBody>
          <a:bodyPr wrap="square" lIns="91440" tIns="182880" bIns="182880" rtlCol="0" anchor="ctr" anchorCtr="0">
            <a:spAutoFit/>
          </a:bodyPr>
          <a:lstStyle/>
          <a:p>
            <a:pPr algn="ctr"/>
            <a:r>
              <a:rPr lang="en-US" sz="2700" dirty="0" smtClean="0">
                <a:solidFill>
                  <a:prstClr val="white"/>
                </a:solidFill>
              </a:rPr>
              <a:t>Do whale fossils show “transitional features at various stages?”</a:t>
            </a:r>
          </a:p>
        </p:txBody>
      </p:sp>
      <p:pic>
        <p:nvPicPr>
          <p:cNvPr id="14"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4177" y="1946871"/>
            <a:ext cx="4852737" cy="3352800"/>
          </a:xfrm>
          <a:prstGeom prst="rect">
            <a:avLst/>
          </a:prstGeom>
          <a:noFill/>
          <a:ln w="9525">
            <a:noFill/>
            <a:miter lim="800000"/>
            <a:headEnd/>
            <a:tailEnd/>
          </a:ln>
        </p:spPr>
      </p:pic>
      <p:grpSp>
        <p:nvGrpSpPr>
          <p:cNvPr id="16" name="Group 15"/>
          <p:cNvGrpSpPr/>
          <p:nvPr/>
        </p:nvGrpSpPr>
        <p:grpSpPr>
          <a:xfrm>
            <a:off x="457200" y="4343400"/>
            <a:ext cx="3276600" cy="2379822"/>
            <a:chOff x="457200" y="4648200"/>
            <a:chExt cx="3276600" cy="2075022"/>
          </a:xfrm>
        </p:grpSpPr>
        <p:sp>
          <p:nvSpPr>
            <p:cNvPr id="17" name="TextBox 16"/>
            <p:cNvSpPr txBox="1"/>
            <p:nvPr/>
          </p:nvSpPr>
          <p:spPr>
            <a:xfrm>
              <a:off x="533400" y="5892225"/>
              <a:ext cx="3124200" cy="830997"/>
            </a:xfrm>
            <a:prstGeom prst="rect">
              <a:avLst/>
            </a:prstGeom>
            <a:noFill/>
          </p:spPr>
          <p:txBody>
            <a:bodyPr wrap="square" rtlCol="0">
              <a:spAutoFit/>
            </a:bodyPr>
            <a:lstStyle/>
            <a:p>
              <a:r>
                <a:rPr lang="en-US" sz="1600" dirty="0" smtClean="0">
                  <a:solidFill>
                    <a:prstClr val="black"/>
                  </a:solidFill>
                </a:rPr>
                <a:t>Mandibles of a deer (left) and a dolphin (B) highlighting </a:t>
              </a:r>
              <a:r>
                <a:rPr lang="en-US" sz="1600" dirty="0" err="1" smtClean="0">
                  <a:solidFill>
                    <a:prstClr val="black"/>
                  </a:solidFill>
                </a:rPr>
                <a:t>mandibular</a:t>
              </a:r>
              <a:r>
                <a:rPr lang="en-US" sz="1600" dirty="0" smtClean="0">
                  <a:solidFill>
                    <a:prstClr val="black"/>
                  </a:solidFill>
                </a:rPr>
                <a:t> foramina.</a:t>
              </a:r>
              <a:endParaRPr lang="en-US" sz="1600" dirty="0">
                <a:solidFill>
                  <a:prstClr val="black"/>
                </a:solidFill>
              </a:endParaRPr>
            </a:p>
          </p:txBody>
        </p:sp>
        <p:pic>
          <p:nvPicPr>
            <p:cNvPr id="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648200"/>
              <a:ext cx="3187700" cy="1302942"/>
            </a:xfrm>
            <a:prstGeom prst="rect">
              <a:avLst/>
            </a:prstGeom>
            <a:noFill/>
            <a:ln w="9525">
              <a:noFill/>
              <a:miter lim="800000"/>
              <a:headEnd/>
              <a:tailEnd/>
            </a:ln>
          </p:spPr>
        </p:pic>
        <p:sp>
          <p:nvSpPr>
            <p:cNvPr id="19" name="Rectangle 18"/>
            <p:cNvSpPr/>
            <p:nvPr/>
          </p:nvSpPr>
          <p:spPr>
            <a:xfrm>
              <a:off x="457200" y="4648200"/>
              <a:ext cx="3276600" cy="19932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9158601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71600" y="1068355"/>
            <a:ext cx="7772400" cy="578964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D407EEF1-4A8A-4BBD-8501-BD07C9B37399}" type="slidenum">
              <a:rPr lang="en-US" smtClean="0">
                <a:solidFill>
                  <a:prstClr val="black">
                    <a:tint val="75000"/>
                  </a:prstClr>
                </a:solidFill>
              </a:rPr>
              <a:pPr/>
              <a:t>35</a:t>
            </a:fld>
            <a:endParaRPr lang="en-US">
              <a:solidFill>
                <a:prstClr val="black">
                  <a:tint val="75000"/>
                </a:prstClr>
              </a:solidFill>
            </a:endParaRPr>
          </a:p>
        </p:txBody>
      </p:sp>
      <p:sp>
        <p:nvSpPr>
          <p:cNvPr id="10" name="TextBox 9"/>
          <p:cNvSpPr txBox="1"/>
          <p:nvPr/>
        </p:nvSpPr>
        <p:spPr>
          <a:xfrm flipH="1">
            <a:off x="-76200" y="990600"/>
            <a:ext cx="5181600" cy="523220"/>
          </a:xfrm>
          <a:prstGeom prst="rect">
            <a:avLst/>
          </a:prstGeom>
          <a:noFill/>
        </p:spPr>
        <p:txBody>
          <a:bodyPr wrap="square" rtlCol="0">
            <a:spAutoFit/>
          </a:bodyPr>
          <a:lstStyle/>
          <a:p>
            <a:pPr algn="ctr"/>
            <a:r>
              <a:rPr lang="en-US" sz="2800" i="1" dirty="0" smtClean="0">
                <a:solidFill>
                  <a:prstClr val="black"/>
                </a:solidFill>
              </a:rPr>
              <a:t>4. Changes to dental anatomy</a:t>
            </a:r>
            <a:endParaRPr lang="en-US" sz="2800" i="1" dirty="0">
              <a:solidFill>
                <a:prstClr val="black"/>
              </a:solidFill>
            </a:endParaRPr>
          </a:p>
        </p:txBody>
      </p:sp>
      <p:sp>
        <p:nvSpPr>
          <p:cNvPr id="7" name="TextBox 6"/>
          <p:cNvSpPr txBox="1">
            <a:spLocks/>
          </p:cNvSpPr>
          <p:nvPr/>
        </p:nvSpPr>
        <p:spPr>
          <a:xfrm>
            <a:off x="-1" y="0"/>
            <a:ext cx="9144001" cy="784830"/>
          </a:xfrm>
          <a:prstGeom prst="rect">
            <a:avLst/>
          </a:prstGeom>
          <a:solidFill>
            <a:schemeClr val="accent1"/>
          </a:solidFill>
        </p:spPr>
        <p:txBody>
          <a:bodyPr wrap="square" lIns="91440" tIns="182880" bIns="182880" rtlCol="0" anchor="ctr" anchorCtr="0">
            <a:spAutoFit/>
          </a:bodyPr>
          <a:lstStyle/>
          <a:p>
            <a:pPr algn="ctr"/>
            <a:r>
              <a:rPr lang="en-US" sz="2700" dirty="0" smtClean="0">
                <a:solidFill>
                  <a:prstClr val="white"/>
                </a:solidFill>
              </a:rPr>
              <a:t>Do whale fossils show “transitional features at various stages?”</a:t>
            </a:r>
          </a:p>
        </p:txBody>
      </p:sp>
      <p:sp>
        <p:nvSpPr>
          <p:cNvPr id="6" name="TextBox 5"/>
          <p:cNvSpPr txBox="1"/>
          <p:nvPr/>
        </p:nvSpPr>
        <p:spPr>
          <a:xfrm>
            <a:off x="317976" y="1600200"/>
            <a:ext cx="4635024" cy="1200329"/>
          </a:xfrm>
          <a:prstGeom prst="rect">
            <a:avLst/>
          </a:prstGeom>
          <a:noFill/>
        </p:spPr>
        <p:txBody>
          <a:bodyPr wrap="square" rtlCol="0">
            <a:spAutoFit/>
          </a:bodyPr>
          <a:lstStyle/>
          <a:p>
            <a:pPr>
              <a:buFont typeface="Arial" pitchFamily="34" charset="0"/>
              <a:buChar char="•"/>
            </a:pPr>
            <a:r>
              <a:rPr lang="en-US" sz="2400" dirty="0" smtClean="0">
                <a:solidFill>
                  <a:prstClr val="black"/>
                </a:solidFill>
              </a:rPr>
              <a:t> Shift from variety of teeth, some complex (e.g., molar-like), to all simple and prong-like.</a:t>
            </a:r>
            <a:endParaRPr lang="en-US" sz="2400" dirty="0">
              <a:solidFill>
                <a:prstClr val="black"/>
              </a:solidFill>
            </a:endParaRPr>
          </a:p>
        </p:txBody>
      </p:sp>
    </p:spTree>
    <p:extLst>
      <p:ext uri="{BB962C8B-B14F-4D97-AF65-F5344CB8AC3E}">
        <p14:creationId xmlns:p14="http://schemas.microsoft.com/office/powerpoint/2010/main" val="7553519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407EEF1-4A8A-4BBD-8501-BD07C9B37399}" type="slidenum">
              <a:rPr lang="en-US" smtClean="0"/>
              <a:pPr/>
              <a:t>36</a:t>
            </a:fld>
            <a:endParaRPr lang="en-US"/>
          </a:p>
        </p:txBody>
      </p:sp>
      <p:sp>
        <p:nvSpPr>
          <p:cNvPr id="9" name="TextBox 8"/>
          <p:cNvSpPr txBox="1"/>
          <p:nvPr/>
        </p:nvSpPr>
        <p:spPr>
          <a:xfrm flipH="1">
            <a:off x="304800" y="990600"/>
            <a:ext cx="8382000" cy="954107"/>
          </a:xfrm>
          <a:prstGeom prst="rect">
            <a:avLst/>
          </a:prstGeom>
          <a:noFill/>
        </p:spPr>
        <p:txBody>
          <a:bodyPr wrap="square" rtlCol="0">
            <a:spAutoFit/>
          </a:bodyPr>
          <a:lstStyle/>
          <a:p>
            <a:pPr marL="514350" indent="-514350">
              <a:buFont typeface="+mj-lt"/>
              <a:buAutoNum type="arabicPeriod" startAt="5"/>
            </a:pPr>
            <a:r>
              <a:rPr lang="en-US" sz="2800" i="1" dirty="0" smtClean="0"/>
              <a:t>Other changes include habitat, torso, cranial anatomy, physiology, mode of locomotion, and more!</a:t>
            </a:r>
            <a:endParaRPr lang="en-US" sz="2800" i="1" dirty="0"/>
          </a:p>
        </p:txBody>
      </p:sp>
      <p:grpSp>
        <p:nvGrpSpPr>
          <p:cNvPr id="18" name="Group 17"/>
          <p:cNvGrpSpPr/>
          <p:nvPr/>
        </p:nvGrpSpPr>
        <p:grpSpPr>
          <a:xfrm>
            <a:off x="1981200" y="2743200"/>
            <a:ext cx="5172698" cy="3276600"/>
            <a:chOff x="2371102" y="3505200"/>
            <a:chExt cx="4182098" cy="2590800"/>
          </a:xfrm>
        </p:grpSpPr>
        <p:pic>
          <p:nvPicPr>
            <p:cNvPr id="6" name="Picture 2" descr="http://upload.wikimedia.org/wikipedia/commons/3/34/Pakicetus_B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371102" y="4495800"/>
              <a:ext cx="1210298" cy="533400"/>
            </a:xfrm>
            <a:prstGeom prst="rect">
              <a:avLst/>
            </a:prstGeom>
            <a:noFill/>
          </p:spPr>
        </p:pic>
        <p:pic>
          <p:nvPicPr>
            <p:cNvPr id="7" name="Picture 2" descr="https://upload.wikimedia.org/wikipedia/commons/e/e6/Ambulocetus_BW.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382059" flipH="1">
              <a:off x="2891703" y="4168438"/>
              <a:ext cx="1337822" cy="465172"/>
            </a:xfrm>
            <a:prstGeom prst="rect">
              <a:avLst/>
            </a:prstGeom>
            <a:noFill/>
          </p:spPr>
        </p:pic>
        <p:pic>
          <p:nvPicPr>
            <p:cNvPr id="10" name="Picture 5" descr="http://upload.wikimedia.org/wikipedia/commons/1/1b/Dorudon_cropp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3276600" y="3810000"/>
              <a:ext cx="1752600" cy="646271"/>
            </a:xfrm>
            <a:prstGeom prst="rect">
              <a:avLst/>
            </a:prstGeom>
            <a:noFill/>
          </p:spPr>
        </p:pic>
        <p:pic>
          <p:nvPicPr>
            <p:cNvPr id="11" name="Picture 2" descr="http://upload.wikimedia.org/wikipedia/commons/thumb/3/3d/Blue_whale_size.svg/1920px-Blue_whale_size.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19600" y="3505200"/>
              <a:ext cx="2133600" cy="403600"/>
            </a:xfrm>
            <a:prstGeom prst="rect">
              <a:avLst/>
            </a:prstGeom>
            <a:noFill/>
          </p:spPr>
        </p:pic>
        <p:cxnSp>
          <p:nvCxnSpPr>
            <p:cNvPr id="12" name="Straight Connector 11"/>
            <p:cNvCxnSpPr/>
            <p:nvPr/>
          </p:nvCxnSpPr>
          <p:spPr>
            <a:xfrm flipV="1">
              <a:off x="3428998" y="3886200"/>
              <a:ext cx="2590802" cy="22098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3352800" y="5181600"/>
              <a:ext cx="533398" cy="5334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4953000" y="4343400"/>
              <a:ext cx="228600" cy="2286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4191000" y="4724400"/>
              <a:ext cx="381000" cy="3810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 name="TextBox 16"/>
          <p:cNvSpPr txBox="1">
            <a:spLocks/>
          </p:cNvSpPr>
          <p:nvPr/>
        </p:nvSpPr>
        <p:spPr>
          <a:xfrm>
            <a:off x="-1" y="0"/>
            <a:ext cx="9144001" cy="784830"/>
          </a:xfrm>
          <a:prstGeom prst="rect">
            <a:avLst/>
          </a:prstGeom>
          <a:solidFill>
            <a:schemeClr val="accent1"/>
          </a:solidFill>
        </p:spPr>
        <p:txBody>
          <a:bodyPr wrap="square" lIns="91440" tIns="182880" bIns="182880" rtlCol="0" anchor="ctr" anchorCtr="0">
            <a:spAutoFit/>
          </a:bodyPr>
          <a:lstStyle/>
          <a:p>
            <a:pPr algn="ctr"/>
            <a:r>
              <a:rPr lang="en-US" sz="2700" dirty="0" smtClean="0">
                <a:solidFill>
                  <a:schemeClr val="bg1"/>
                </a:solidFill>
              </a:rPr>
              <a:t>Do whale fossils show “transitional features at various stages?”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407EEF1-4A8A-4BBD-8501-BD07C9B37399}" type="slidenum">
              <a:rPr lang="en-US" smtClean="0"/>
              <a:pPr/>
              <a:t>37</a:t>
            </a:fld>
            <a:endParaRPr lang="en-US"/>
          </a:p>
        </p:txBody>
      </p:sp>
      <p:sp>
        <p:nvSpPr>
          <p:cNvPr id="3" name="TextBox 2"/>
          <p:cNvSpPr txBox="1"/>
          <p:nvPr/>
        </p:nvSpPr>
        <p:spPr>
          <a:xfrm>
            <a:off x="457200" y="274320"/>
            <a:ext cx="8229600" cy="1569660"/>
          </a:xfrm>
          <a:prstGeom prst="rect">
            <a:avLst/>
          </a:prstGeom>
          <a:noFill/>
        </p:spPr>
        <p:txBody>
          <a:bodyPr wrap="square" rtlCol="0">
            <a:spAutoFit/>
          </a:bodyPr>
          <a:lstStyle/>
          <a:p>
            <a:r>
              <a:rPr lang="en-US" sz="3200" dirty="0" smtClean="0"/>
              <a:t>CQ#6: Using the concept of human evolution, which of the following statements reflects a branching, rather than a linear process?</a:t>
            </a:r>
          </a:p>
        </p:txBody>
      </p:sp>
      <p:sp>
        <p:nvSpPr>
          <p:cNvPr id="5" name="TextBox 4"/>
          <p:cNvSpPr txBox="1"/>
          <p:nvPr/>
        </p:nvSpPr>
        <p:spPr>
          <a:xfrm>
            <a:off x="457201" y="2018705"/>
            <a:ext cx="8305800" cy="4001095"/>
          </a:xfrm>
          <a:prstGeom prst="rect">
            <a:avLst/>
          </a:prstGeom>
          <a:noFill/>
        </p:spPr>
        <p:txBody>
          <a:bodyPr wrap="square" rtlCol="0">
            <a:spAutoFit/>
          </a:bodyPr>
          <a:lstStyle/>
          <a:p>
            <a:pPr marL="514350" indent="-514350">
              <a:spcBef>
                <a:spcPts val="1200"/>
              </a:spcBef>
              <a:buFont typeface="+mj-lt"/>
              <a:buAutoNum type="alphaUcPeriod"/>
            </a:pPr>
            <a:r>
              <a:rPr lang="en-US" sz="2800" dirty="0" smtClean="0"/>
              <a:t>Chimpanzees are the simpler, more primitive ancestors of humans, which are their descendants.</a:t>
            </a:r>
          </a:p>
          <a:p>
            <a:pPr marL="514350" indent="-514350">
              <a:spcBef>
                <a:spcPts val="1200"/>
              </a:spcBef>
              <a:buFont typeface="+mj-lt"/>
              <a:buAutoNum type="alphaUcPeriod"/>
            </a:pPr>
            <a:r>
              <a:rPr lang="en-US" sz="2800" dirty="0" smtClean="0"/>
              <a:t>Humans </a:t>
            </a:r>
            <a:r>
              <a:rPr lang="en-US" sz="2800" dirty="0"/>
              <a:t>will eventually be replaced by a more advanced organism. </a:t>
            </a:r>
          </a:p>
          <a:p>
            <a:pPr marL="514350" indent="-514350">
              <a:spcBef>
                <a:spcPts val="1200"/>
              </a:spcBef>
              <a:buFont typeface="+mj-lt"/>
              <a:buAutoNum type="alphaUcPeriod"/>
            </a:pPr>
            <a:r>
              <a:rPr lang="en-US" sz="2800" dirty="0" smtClean="0"/>
              <a:t>Humans </a:t>
            </a:r>
            <a:r>
              <a:rPr lang="en-US" sz="2800" dirty="0"/>
              <a:t>and chimpanzees are evolutionary cousins; one is not the direct descendant of the other</a:t>
            </a:r>
            <a:r>
              <a:rPr lang="en-US" sz="2800" dirty="0" smtClean="0"/>
              <a:t>.</a:t>
            </a:r>
          </a:p>
          <a:p>
            <a:pPr marL="514350" indent="-514350">
              <a:spcBef>
                <a:spcPts val="1200"/>
              </a:spcBef>
              <a:buFont typeface="+mj-lt"/>
              <a:buAutoNum type="alphaUcPeriod"/>
            </a:pPr>
            <a:r>
              <a:rPr lang="en-US" sz="2800" dirty="0" smtClean="0"/>
              <a:t>If </a:t>
            </a:r>
            <a:r>
              <a:rPr lang="en-US" sz="2800" dirty="0"/>
              <a:t>we evolved from chimps, there should not be </a:t>
            </a:r>
            <a:r>
              <a:rPr lang="en-US" sz="2800" dirty="0" smtClean="0"/>
              <a:t>any more </a:t>
            </a:r>
            <a:r>
              <a:rPr lang="en-US" sz="2800" dirty="0"/>
              <a:t>chimps</a:t>
            </a:r>
            <a:r>
              <a:rPr lang="en-US" sz="2800" dirty="0" smtClean="0"/>
              <a:t>.</a:t>
            </a:r>
            <a:endParaRPr lang="en-US" sz="28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407EEF1-4A8A-4BBD-8501-BD07C9B37399}" type="slidenum">
              <a:rPr lang="en-US" smtClean="0"/>
              <a:pPr/>
              <a:t>38</a:t>
            </a:fld>
            <a:endParaRPr lang="en-US"/>
          </a:p>
        </p:txBody>
      </p:sp>
      <p:sp>
        <p:nvSpPr>
          <p:cNvPr id="3" name="TextBox 2"/>
          <p:cNvSpPr txBox="1"/>
          <p:nvPr/>
        </p:nvSpPr>
        <p:spPr>
          <a:xfrm>
            <a:off x="304800" y="373559"/>
            <a:ext cx="8610600" cy="769441"/>
          </a:xfrm>
          <a:prstGeom prst="rect">
            <a:avLst/>
          </a:prstGeom>
          <a:noFill/>
        </p:spPr>
        <p:txBody>
          <a:bodyPr wrap="square" rtlCol="0">
            <a:spAutoFit/>
          </a:bodyPr>
          <a:lstStyle/>
          <a:p>
            <a:pPr algn="ctr"/>
            <a:r>
              <a:rPr lang="en-US" sz="4400" dirty="0" smtClean="0">
                <a:latin typeface="+mj-lt"/>
              </a:rPr>
              <a:t>It’s Not Just About Fossils</a:t>
            </a:r>
          </a:p>
        </p:txBody>
      </p:sp>
      <p:sp>
        <p:nvSpPr>
          <p:cNvPr id="6" name="TextBox 5"/>
          <p:cNvSpPr txBox="1"/>
          <p:nvPr/>
        </p:nvSpPr>
        <p:spPr>
          <a:xfrm>
            <a:off x="1905000" y="2697301"/>
            <a:ext cx="6629400" cy="3170099"/>
          </a:xfrm>
          <a:prstGeom prst="rect">
            <a:avLst/>
          </a:prstGeom>
          <a:noFill/>
        </p:spPr>
        <p:txBody>
          <a:bodyPr wrap="square" rtlCol="0">
            <a:spAutoFit/>
          </a:bodyPr>
          <a:lstStyle/>
          <a:p>
            <a:pPr marL="571500" indent="-571500">
              <a:spcBef>
                <a:spcPts val="1200"/>
              </a:spcBef>
              <a:buFont typeface="+mj-lt"/>
              <a:buAutoNum type="arabicPeriod"/>
            </a:pPr>
            <a:r>
              <a:rPr lang="en-US" sz="2800" dirty="0" smtClean="0"/>
              <a:t> </a:t>
            </a:r>
            <a:r>
              <a:rPr lang="en-US" sz="3200" dirty="0"/>
              <a:t>F</a:t>
            </a:r>
            <a:r>
              <a:rPr lang="en-US" sz="3200" dirty="0" smtClean="0"/>
              <a:t>ossils</a:t>
            </a:r>
          </a:p>
          <a:p>
            <a:pPr marL="571500" indent="-571500">
              <a:spcBef>
                <a:spcPts val="1200"/>
              </a:spcBef>
              <a:buFont typeface="+mj-lt"/>
              <a:buAutoNum type="arabicPeriod"/>
            </a:pPr>
            <a:r>
              <a:rPr lang="en-US" sz="3200" dirty="0" smtClean="0"/>
              <a:t> Anatomy</a:t>
            </a:r>
          </a:p>
          <a:p>
            <a:pPr marL="571500" indent="-571500">
              <a:spcBef>
                <a:spcPts val="1200"/>
              </a:spcBef>
              <a:buFont typeface="+mj-lt"/>
              <a:buAutoNum type="arabicPeriod"/>
            </a:pPr>
            <a:r>
              <a:rPr lang="en-US" sz="3200" dirty="0" smtClean="0"/>
              <a:t> Development &amp; </a:t>
            </a:r>
            <a:r>
              <a:rPr lang="en-US" sz="3200" dirty="0"/>
              <a:t>E</a:t>
            </a:r>
            <a:r>
              <a:rPr lang="en-US" sz="3200" dirty="0" smtClean="0"/>
              <a:t>mbryology</a:t>
            </a:r>
          </a:p>
          <a:p>
            <a:pPr marL="571500" indent="-571500">
              <a:spcBef>
                <a:spcPts val="1200"/>
              </a:spcBef>
              <a:buFont typeface="+mj-lt"/>
              <a:buAutoNum type="arabicPeriod"/>
            </a:pPr>
            <a:r>
              <a:rPr lang="en-US" sz="3200" dirty="0" smtClean="0"/>
              <a:t> Paleoecology / Sedimentology</a:t>
            </a:r>
          </a:p>
          <a:p>
            <a:pPr marL="571500" indent="-571500">
              <a:spcBef>
                <a:spcPts val="1200"/>
              </a:spcBef>
              <a:buFont typeface="+mj-lt"/>
              <a:buAutoNum type="arabicPeriod"/>
            </a:pPr>
            <a:r>
              <a:rPr lang="en-US" sz="3200" dirty="0" smtClean="0"/>
              <a:t> DNA / Genetics</a:t>
            </a:r>
            <a:endParaRPr lang="en-US" sz="3200" dirty="0"/>
          </a:p>
        </p:txBody>
      </p:sp>
      <p:sp>
        <p:nvSpPr>
          <p:cNvPr id="2" name="Rectangle 1"/>
          <p:cNvSpPr/>
          <p:nvPr/>
        </p:nvSpPr>
        <p:spPr>
          <a:xfrm>
            <a:off x="685800" y="1361182"/>
            <a:ext cx="7924800" cy="1077218"/>
          </a:xfrm>
          <a:prstGeom prst="rect">
            <a:avLst/>
          </a:prstGeom>
        </p:spPr>
        <p:txBody>
          <a:bodyPr wrap="square">
            <a:spAutoFit/>
          </a:bodyPr>
          <a:lstStyle/>
          <a:p>
            <a:pPr algn="ctr"/>
            <a:r>
              <a:rPr lang="en-US" sz="3200" dirty="0" smtClean="0"/>
              <a:t>Whale </a:t>
            </a:r>
            <a:r>
              <a:rPr lang="en-US" sz="3200" dirty="0"/>
              <a:t>evolution is supported </a:t>
            </a:r>
            <a:r>
              <a:rPr lang="en-US" sz="3200" dirty="0" smtClean="0"/>
              <a:t>by several </a:t>
            </a:r>
            <a:r>
              <a:rPr lang="en-US" sz="3200" i="1" dirty="0" smtClean="0"/>
              <a:t>independent</a:t>
            </a:r>
            <a:r>
              <a:rPr lang="en-US" sz="3200" dirty="0" smtClean="0"/>
              <a:t> lines </a:t>
            </a:r>
            <a:r>
              <a:rPr lang="en-US" sz="3200" dirty="0"/>
              <a:t>of </a:t>
            </a:r>
            <a:r>
              <a:rPr lang="en-US" sz="3200" dirty="0" smtClean="0"/>
              <a:t>evidence</a:t>
            </a:r>
            <a:endParaRPr lang="en-US" sz="32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407EEF1-4A8A-4BBD-8501-BD07C9B37399}" type="slidenum">
              <a:rPr lang="en-US" smtClean="0">
                <a:solidFill>
                  <a:prstClr val="black">
                    <a:tint val="75000"/>
                  </a:prstClr>
                </a:solidFill>
              </a:rPr>
              <a:pPr/>
              <a:t>39</a:t>
            </a:fld>
            <a:endParaRPr lang="en-US">
              <a:solidFill>
                <a:prstClr val="black">
                  <a:tint val="75000"/>
                </a:prstClr>
              </a:solidFill>
            </a:endParaRPr>
          </a:p>
        </p:txBody>
      </p:sp>
      <p:sp>
        <p:nvSpPr>
          <p:cNvPr id="5" name="TextBox 4"/>
          <p:cNvSpPr txBox="1"/>
          <p:nvPr/>
        </p:nvSpPr>
        <p:spPr>
          <a:xfrm>
            <a:off x="381000" y="1295400"/>
            <a:ext cx="3505200" cy="2677656"/>
          </a:xfrm>
          <a:prstGeom prst="rect">
            <a:avLst/>
          </a:prstGeom>
          <a:noFill/>
        </p:spPr>
        <p:txBody>
          <a:bodyPr wrap="square" rtlCol="0">
            <a:spAutoFit/>
          </a:bodyPr>
          <a:lstStyle/>
          <a:p>
            <a:r>
              <a:rPr lang="en-US" sz="2800" dirty="0" smtClean="0">
                <a:solidFill>
                  <a:prstClr val="black"/>
                </a:solidFill>
              </a:rPr>
              <a:t>Numerous fossils show a clear shift in habitat from terrestrial to aquatic, and a radical change in form over millions of years.</a:t>
            </a:r>
            <a:endParaRPr lang="en-US" sz="2800" dirty="0">
              <a:solidFill>
                <a:prstClr val="black"/>
              </a:solidFill>
            </a:endParaRPr>
          </a:p>
        </p:txBody>
      </p:sp>
      <p:sp>
        <p:nvSpPr>
          <p:cNvPr id="6" name="TextBox 5"/>
          <p:cNvSpPr txBox="1"/>
          <p:nvPr/>
        </p:nvSpPr>
        <p:spPr>
          <a:xfrm>
            <a:off x="381000" y="358914"/>
            <a:ext cx="8610600" cy="707886"/>
          </a:xfrm>
          <a:prstGeom prst="rect">
            <a:avLst/>
          </a:prstGeom>
          <a:noFill/>
        </p:spPr>
        <p:txBody>
          <a:bodyPr wrap="square" rtlCol="0">
            <a:spAutoFit/>
          </a:bodyPr>
          <a:lstStyle/>
          <a:p>
            <a:r>
              <a:rPr lang="en-US" sz="4000" dirty="0">
                <a:solidFill>
                  <a:prstClr val="black"/>
                </a:solidFill>
              </a:rPr>
              <a:t>1</a:t>
            </a:r>
            <a:r>
              <a:rPr lang="en-US" sz="4000" dirty="0" smtClean="0">
                <a:solidFill>
                  <a:prstClr val="black"/>
                </a:solidFill>
              </a:rPr>
              <a:t>. Fossils</a:t>
            </a:r>
          </a:p>
        </p:txBody>
      </p:sp>
      <p:pic>
        <p:nvPicPr>
          <p:cNvPr id="7" name="Picture 2" descr="Phylogenetic relationships amongst the archaeocet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0376" y="1371600"/>
            <a:ext cx="4235116" cy="5029200"/>
          </a:xfrm>
          <a:prstGeom prst="rect">
            <a:avLst/>
          </a:prstGeom>
          <a:noFill/>
        </p:spPr>
      </p:pic>
    </p:spTree>
    <p:extLst>
      <p:ext uri="{BB962C8B-B14F-4D97-AF65-F5344CB8AC3E}">
        <p14:creationId xmlns:p14="http://schemas.microsoft.com/office/powerpoint/2010/main" val="11789320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407EEF1-4A8A-4BBD-8501-BD07C9B37399}" type="slidenum">
              <a:rPr lang="en-US" smtClean="0"/>
              <a:pPr/>
              <a:t>4</a:t>
            </a:fld>
            <a:endParaRPr lang="en-US"/>
          </a:p>
        </p:txBody>
      </p:sp>
      <p:sp>
        <p:nvSpPr>
          <p:cNvPr id="3" name="TextBox 2"/>
          <p:cNvSpPr txBox="1"/>
          <p:nvPr/>
        </p:nvSpPr>
        <p:spPr>
          <a:xfrm>
            <a:off x="914400" y="1296412"/>
            <a:ext cx="7239000" cy="3785652"/>
          </a:xfrm>
          <a:prstGeom prst="rect">
            <a:avLst/>
          </a:prstGeom>
          <a:noFill/>
        </p:spPr>
        <p:txBody>
          <a:bodyPr wrap="square" rtlCol="0">
            <a:spAutoFit/>
          </a:bodyPr>
          <a:lstStyle/>
          <a:p>
            <a:pPr algn="ctr"/>
            <a:r>
              <a:rPr lang="en-US" sz="4800" i="1" dirty="0" smtClean="0">
                <a:solidFill>
                  <a:schemeClr val="bg1"/>
                </a:solidFill>
                <a:latin typeface="+mj-lt"/>
                <a:cs typeface="Arial" pitchFamily="34" charset="0"/>
              </a:rPr>
              <a:t>Is the evolution of whales from land-dwelling ancestors supported by evidence, or is it just a whale of tale?</a:t>
            </a:r>
            <a:endParaRPr lang="en-US" sz="4800" i="1" dirty="0">
              <a:solidFill>
                <a:schemeClr val="bg1"/>
              </a:solidFill>
              <a:latin typeface="+mj-lt"/>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407EEF1-4A8A-4BBD-8501-BD07C9B37399}" type="slidenum">
              <a:rPr lang="en-US" smtClean="0"/>
              <a:pPr/>
              <a:t>40</a:t>
            </a:fld>
            <a:endParaRPr lang="en-US"/>
          </a:p>
        </p:txBody>
      </p:sp>
      <p:sp>
        <p:nvSpPr>
          <p:cNvPr id="3" name="TextBox 2"/>
          <p:cNvSpPr txBox="1"/>
          <p:nvPr/>
        </p:nvSpPr>
        <p:spPr>
          <a:xfrm>
            <a:off x="4876800" y="1613391"/>
            <a:ext cx="4191000" cy="4124206"/>
          </a:xfrm>
          <a:prstGeom prst="rect">
            <a:avLst/>
          </a:prstGeom>
          <a:noFill/>
        </p:spPr>
        <p:txBody>
          <a:bodyPr wrap="square" rtlCol="0">
            <a:spAutoFit/>
          </a:bodyPr>
          <a:lstStyle/>
          <a:p>
            <a:pPr>
              <a:buFont typeface="Arial" pitchFamily="34" charset="0"/>
              <a:buChar char="•"/>
            </a:pPr>
            <a:r>
              <a:rPr lang="en-US" sz="2800" dirty="0" smtClean="0"/>
              <a:t> </a:t>
            </a:r>
            <a:r>
              <a:rPr lang="en-US" sz="2600" dirty="0" smtClean="0"/>
              <a:t>Warm-blooded</a:t>
            </a:r>
          </a:p>
          <a:p>
            <a:pPr>
              <a:buFont typeface="Arial" pitchFamily="34" charset="0"/>
              <a:buChar char="•"/>
            </a:pPr>
            <a:r>
              <a:rPr lang="en-US" sz="2600" dirty="0" smtClean="0"/>
              <a:t> Have hair, lungs, placenta, 	&amp; produce milk</a:t>
            </a:r>
          </a:p>
          <a:p>
            <a:pPr>
              <a:buFont typeface="Arial" pitchFamily="34" charset="0"/>
              <a:buChar char="•"/>
            </a:pPr>
            <a:r>
              <a:rPr lang="en-US" sz="2600" dirty="0" smtClean="0"/>
              <a:t> Bear live young</a:t>
            </a:r>
          </a:p>
          <a:p>
            <a:pPr>
              <a:buFont typeface="Arial" pitchFamily="34" charset="0"/>
              <a:buChar char="•"/>
            </a:pPr>
            <a:r>
              <a:rPr lang="en-US" sz="2600" dirty="0" smtClean="0"/>
              <a:t> Two nasal passages (with 	1 or 2 blowholes)</a:t>
            </a:r>
          </a:p>
          <a:p>
            <a:pPr>
              <a:buFont typeface="Arial" pitchFamily="34" charset="0"/>
              <a:buChar char="•"/>
            </a:pPr>
            <a:r>
              <a:rPr lang="en-US" sz="2600" dirty="0" smtClean="0"/>
              <a:t> Have arm, wrist, &amp; finger 	bones, &amp; some with 	</a:t>
            </a:r>
            <a:r>
              <a:rPr lang="en-US" sz="2600" i="1" dirty="0" smtClean="0"/>
              <a:t>vestigial</a:t>
            </a:r>
            <a:r>
              <a:rPr lang="en-US" sz="2600" dirty="0" smtClean="0"/>
              <a:t> pelvis / legs</a:t>
            </a:r>
          </a:p>
          <a:p>
            <a:pPr>
              <a:buFont typeface="Arial" pitchFamily="34" charset="0"/>
              <a:buChar char="•"/>
            </a:pPr>
            <a:r>
              <a:rPr lang="en-US" sz="2600" dirty="0" smtClean="0"/>
              <a:t> Tale moves vertically</a:t>
            </a:r>
          </a:p>
        </p:txBody>
      </p:sp>
      <p:pic>
        <p:nvPicPr>
          <p:cNvPr id="12292" name="Picture 4" descr="http://palaeo.gly.bris.ac.uk/palaeofiles/whales/pictures/anatomy.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4187840"/>
            <a:ext cx="4800601" cy="2212960"/>
          </a:xfrm>
          <a:prstGeom prst="rect">
            <a:avLst/>
          </a:prstGeom>
          <a:noFill/>
        </p:spPr>
      </p:pic>
      <p:sp>
        <p:nvSpPr>
          <p:cNvPr id="7" name="Rectangle 6"/>
          <p:cNvSpPr/>
          <p:nvPr/>
        </p:nvSpPr>
        <p:spPr>
          <a:xfrm>
            <a:off x="381000" y="206514"/>
            <a:ext cx="8305800" cy="707886"/>
          </a:xfrm>
          <a:prstGeom prst="rect">
            <a:avLst/>
          </a:prstGeom>
        </p:spPr>
        <p:txBody>
          <a:bodyPr wrap="square">
            <a:spAutoFit/>
          </a:bodyPr>
          <a:lstStyle/>
          <a:p>
            <a:r>
              <a:rPr lang="en-US" sz="4000" dirty="0" smtClean="0">
                <a:latin typeface="+mj-lt"/>
              </a:rPr>
              <a:t>2. Anatomy</a:t>
            </a:r>
            <a:endParaRPr lang="en-US" sz="4000" dirty="0">
              <a:latin typeface="+mj-lt"/>
            </a:endParaRP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04800" y="1615440"/>
            <a:ext cx="4389120" cy="2194560"/>
          </a:xfrm>
          <a:prstGeom prst="rect">
            <a:avLst/>
          </a:prstGeom>
        </p:spPr>
      </p:pic>
      <p:sp>
        <p:nvSpPr>
          <p:cNvPr id="2" name="Rectangle 1"/>
          <p:cNvSpPr/>
          <p:nvPr/>
        </p:nvSpPr>
        <p:spPr>
          <a:xfrm>
            <a:off x="381000" y="924580"/>
            <a:ext cx="8229600" cy="523220"/>
          </a:xfrm>
          <a:prstGeom prst="rect">
            <a:avLst/>
          </a:prstGeom>
        </p:spPr>
        <p:txBody>
          <a:bodyPr wrap="square">
            <a:spAutoFit/>
          </a:bodyPr>
          <a:lstStyle/>
          <a:p>
            <a:r>
              <a:rPr lang="en-US" sz="2800" dirty="0" smtClean="0"/>
              <a:t>Recall that whales </a:t>
            </a:r>
            <a:r>
              <a:rPr lang="en-US" sz="2800" dirty="0"/>
              <a:t>are </a:t>
            </a:r>
            <a:r>
              <a:rPr lang="en-US" sz="2800" dirty="0" smtClean="0"/>
              <a:t>mammals. </a:t>
            </a:r>
            <a:endParaRPr lang="en-US" sz="28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407EEF1-4A8A-4BBD-8501-BD07C9B37399}" type="slidenum">
              <a:rPr lang="en-US" smtClean="0"/>
              <a:pPr/>
              <a:t>41</a:t>
            </a:fld>
            <a:endParaRPr lang="en-US"/>
          </a:p>
        </p:txBody>
      </p:sp>
      <p:sp>
        <p:nvSpPr>
          <p:cNvPr id="3" name="TextBox 2"/>
          <p:cNvSpPr txBox="1"/>
          <p:nvPr/>
        </p:nvSpPr>
        <p:spPr>
          <a:xfrm>
            <a:off x="381000" y="206514"/>
            <a:ext cx="8610600" cy="707886"/>
          </a:xfrm>
          <a:prstGeom prst="rect">
            <a:avLst/>
          </a:prstGeom>
          <a:noFill/>
        </p:spPr>
        <p:txBody>
          <a:bodyPr wrap="square" rtlCol="0">
            <a:spAutoFit/>
          </a:bodyPr>
          <a:lstStyle/>
          <a:p>
            <a:r>
              <a:rPr lang="en-US" sz="4000" dirty="0" smtClean="0">
                <a:latin typeface="+mj-lt"/>
              </a:rPr>
              <a:t>3. Development &amp; Embryology</a:t>
            </a:r>
          </a:p>
        </p:txBody>
      </p:sp>
      <p:sp>
        <p:nvSpPr>
          <p:cNvPr id="2" name="Rectangle 1"/>
          <p:cNvSpPr/>
          <p:nvPr/>
        </p:nvSpPr>
        <p:spPr>
          <a:xfrm>
            <a:off x="435154" y="990600"/>
            <a:ext cx="8327846" cy="523220"/>
          </a:xfrm>
          <a:prstGeom prst="rect">
            <a:avLst/>
          </a:prstGeom>
        </p:spPr>
        <p:txBody>
          <a:bodyPr wrap="square">
            <a:spAutoFit/>
          </a:bodyPr>
          <a:lstStyle/>
          <a:p>
            <a:r>
              <a:rPr lang="en-US" sz="2800" dirty="0"/>
              <a:t>V</a:t>
            </a:r>
            <a:r>
              <a:rPr lang="en-US" sz="2800" dirty="0" smtClean="0"/>
              <a:t>estigial structures:  hind limbs</a:t>
            </a:r>
            <a:endParaRPr lang="en-US" sz="2800" dirty="0"/>
          </a:p>
        </p:txBody>
      </p:sp>
      <p:pic>
        <p:nvPicPr>
          <p:cNvPr id="8" name="Picture 2" descr="http://web.neomed.edu/web/anatomy/DLDD/interst/hindlimb/hind_limb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154" y="1861456"/>
            <a:ext cx="8143350" cy="4234543"/>
          </a:xfrm>
          <a:prstGeom prst="rect">
            <a:avLst/>
          </a:prstGeom>
          <a:noFill/>
        </p:spPr>
      </p:pic>
      <p:sp>
        <p:nvSpPr>
          <p:cNvPr id="9" name="Oval 8"/>
          <p:cNvSpPr/>
          <p:nvPr/>
        </p:nvSpPr>
        <p:spPr>
          <a:xfrm>
            <a:off x="3733800" y="3886200"/>
            <a:ext cx="457200"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410200" y="3810000"/>
            <a:ext cx="457200"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407EEF1-4A8A-4BBD-8501-BD07C9B37399}" type="slidenum">
              <a:rPr lang="en-US" smtClean="0">
                <a:solidFill>
                  <a:prstClr val="black">
                    <a:tint val="75000"/>
                  </a:prstClr>
                </a:solidFill>
              </a:rPr>
              <a:pPr/>
              <a:t>42</a:t>
            </a:fld>
            <a:endParaRPr lang="en-US">
              <a:solidFill>
                <a:prstClr val="black">
                  <a:tint val="75000"/>
                </a:prstClr>
              </a:solidFill>
            </a:endParaRPr>
          </a:p>
        </p:txBody>
      </p:sp>
      <p:sp>
        <p:nvSpPr>
          <p:cNvPr id="3" name="TextBox 2"/>
          <p:cNvSpPr txBox="1"/>
          <p:nvPr/>
        </p:nvSpPr>
        <p:spPr>
          <a:xfrm>
            <a:off x="457200" y="191869"/>
            <a:ext cx="7315200" cy="707886"/>
          </a:xfrm>
          <a:prstGeom prst="rect">
            <a:avLst/>
          </a:prstGeom>
          <a:noFill/>
        </p:spPr>
        <p:txBody>
          <a:bodyPr wrap="square" rtlCol="0">
            <a:spAutoFit/>
          </a:bodyPr>
          <a:lstStyle/>
          <a:p>
            <a:r>
              <a:rPr lang="en-US" sz="4000" dirty="0" smtClean="0">
                <a:solidFill>
                  <a:prstClr val="black"/>
                </a:solidFill>
              </a:rPr>
              <a:t>4. Paleoecology / Sedimentology</a:t>
            </a:r>
          </a:p>
        </p:txBody>
      </p:sp>
      <p:pic>
        <p:nvPicPr>
          <p:cNvPr id="17409"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371600"/>
            <a:ext cx="5867400" cy="3268980"/>
          </a:xfrm>
          <a:prstGeom prst="rect">
            <a:avLst/>
          </a:prstGeom>
          <a:noFill/>
          <a:ln w="9525">
            <a:noFill/>
            <a:miter lim="800000"/>
            <a:headEnd/>
            <a:tailEnd/>
          </a:ln>
        </p:spPr>
      </p:pic>
      <p:sp>
        <p:nvSpPr>
          <p:cNvPr id="5" name="TextBox 4"/>
          <p:cNvSpPr txBox="1"/>
          <p:nvPr/>
        </p:nvSpPr>
        <p:spPr>
          <a:xfrm>
            <a:off x="6248400" y="2057400"/>
            <a:ext cx="2743200" cy="1477328"/>
          </a:xfrm>
          <a:prstGeom prst="rect">
            <a:avLst/>
          </a:prstGeom>
          <a:noFill/>
        </p:spPr>
        <p:txBody>
          <a:bodyPr wrap="square" rtlCol="0">
            <a:spAutoFit/>
          </a:bodyPr>
          <a:lstStyle/>
          <a:p>
            <a:pPr>
              <a:buFont typeface="Arial" pitchFamily="34" charset="0"/>
              <a:buChar char="•"/>
            </a:pPr>
            <a:r>
              <a:rPr lang="en-US" dirty="0" smtClean="0">
                <a:solidFill>
                  <a:prstClr val="black"/>
                </a:solidFill>
              </a:rPr>
              <a:t> Bars shifted to the left = ingested freshwater</a:t>
            </a:r>
          </a:p>
          <a:p>
            <a:pPr>
              <a:buFont typeface="Arial" pitchFamily="34" charset="0"/>
              <a:buChar char="•"/>
            </a:pPr>
            <a:endParaRPr lang="en-US" dirty="0" smtClean="0">
              <a:solidFill>
                <a:prstClr val="black"/>
              </a:solidFill>
            </a:endParaRPr>
          </a:p>
          <a:p>
            <a:pPr>
              <a:buFont typeface="Arial" pitchFamily="34" charset="0"/>
              <a:buChar char="•"/>
            </a:pPr>
            <a:r>
              <a:rPr lang="en-US" dirty="0" smtClean="0">
                <a:solidFill>
                  <a:prstClr val="black"/>
                </a:solidFill>
              </a:rPr>
              <a:t> Bars shifted  to the right = ingested marine water</a:t>
            </a:r>
            <a:endParaRPr lang="en-US" dirty="0">
              <a:solidFill>
                <a:prstClr val="black"/>
              </a:solidFill>
            </a:endParaRPr>
          </a:p>
        </p:txBody>
      </p:sp>
      <p:sp>
        <p:nvSpPr>
          <p:cNvPr id="6" name="TextBox 5"/>
          <p:cNvSpPr txBox="1"/>
          <p:nvPr/>
        </p:nvSpPr>
        <p:spPr>
          <a:xfrm>
            <a:off x="304800" y="4724400"/>
            <a:ext cx="8610600" cy="1569660"/>
          </a:xfrm>
          <a:prstGeom prst="rect">
            <a:avLst/>
          </a:prstGeom>
          <a:noFill/>
        </p:spPr>
        <p:txBody>
          <a:bodyPr wrap="square" rtlCol="0">
            <a:spAutoFit/>
          </a:bodyPr>
          <a:lstStyle/>
          <a:p>
            <a:pPr>
              <a:buFont typeface="Arial" pitchFamily="34" charset="0"/>
              <a:buChar char="•"/>
            </a:pPr>
            <a:r>
              <a:rPr lang="en-US" sz="2400" dirty="0" smtClean="0">
                <a:solidFill>
                  <a:prstClr val="black"/>
                </a:solidFill>
              </a:rPr>
              <a:t> Modern marine and freshwater cetaceans as control</a:t>
            </a:r>
          </a:p>
          <a:p>
            <a:pPr>
              <a:buFont typeface="Arial" pitchFamily="34" charset="0"/>
              <a:buChar char="•"/>
            </a:pPr>
            <a:r>
              <a:rPr lang="en-US" sz="2400" dirty="0" smtClean="0">
                <a:solidFill>
                  <a:prstClr val="black"/>
                </a:solidFill>
              </a:rPr>
              <a:t> </a:t>
            </a:r>
            <a:r>
              <a:rPr lang="en-US" sz="2400" i="1" dirty="0" err="1" smtClean="0">
                <a:solidFill>
                  <a:prstClr val="black"/>
                </a:solidFill>
              </a:rPr>
              <a:t>Pakicetus</a:t>
            </a:r>
            <a:r>
              <a:rPr lang="en-US" sz="2400" dirty="0" smtClean="0">
                <a:solidFill>
                  <a:prstClr val="black"/>
                </a:solidFill>
              </a:rPr>
              <a:t> clearly freshwater</a:t>
            </a:r>
          </a:p>
          <a:p>
            <a:pPr>
              <a:buFont typeface="Arial" pitchFamily="34" charset="0"/>
              <a:buChar char="•"/>
            </a:pPr>
            <a:r>
              <a:rPr lang="en-US" sz="2400" dirty="0" smtClean="0">
                <a:solidFill>
                  <a:prstClr val="black"/>
                </a:solidFill>
              </a:rPr>
              <a:t> </a:t>
            </a:r>
            <a:r>
              <a:rPr lang="en-US" sz="2400" i="1" dirty="0" err="1" smtClean="0">
                <a:solidFill>
                  <a:prstClr val="black"/>
                </a:solidFill>
              </a:rPr>
              <a:t>Ambulocetus</a:t>
            </a:r>
            <a:r>
              <a:rPr lang="en-US" sz="2400" dirty="0" smtClean="0">
                <a:solidFill>
                  <a:prstClr val="black"/>
                </a:solidFill>
              </a:rPr>
              <a:t> transitional</a:t>
            </a:r>
          </a:p>
          <a:p>
            <a:pPr>
              <a:buFont typeface="Arial" pitchFamily="34" charset="0"/>
              <a:buChar char="•"/>
            </a:pPr>
            <a:r>
              <a:rPr lang="en-US" sz="2400" i="1" dirty="0" smtClean="0">
                <a:solidFill>
                  <a:prstClr val="black"/>
                </a:solidFill>
              </a:rPr>
              <a:t> </a:t>
            </a:r>
            <a:r>
              <a:rPr lang="en-US" sz="2400" i="1" dirty="0" err="1" smtClean="0">
                <a:solidFill>
                  <a:prstClr val="black"/>
                </a:solidFill>
              </a:rPr>
              <a:t>Georgiacetus</a:t>
            </a:r>
            <a:r>
              <a:rPr lang="en-US" sz="2400" dirty="0" smtClean="0">
                <a:solidFill>
                  <a:prstClr val="black"/>
                </a:solidFill>
              </a:rPr>
              <a:t>, Indian </a:t>
            </a:r>
            <a:r>
              <a:rPr lang="en-US" sz="2400" dirty="0" err="1" smtClean="0">
                <a:solidFill>
                  <a:prstClr val="black"/>
                </a:solidFill>
              </a:rPr>
              <a:t>protocetids</a:t>
            </a:r>
            <a:r>
              <a:rPr lang="en-US" sz="2400" dirty="0" smtClean="0">
                <a:solidFill>
                  <a:prstClr val="black"/>
                </a:solidFill>
              </a:rPr>
              <a:t>, </a:t>
            </a:r>
            <a:r>
              <a:rPr lang="en-US" sz="2400" i="1" dirty="0" err="1" smtClean="0">
                <a:solidFill>
                  <a:prstClr val="black"/>
                </a:solidFill>
              </a:rPr>
              <a:t>Remingtonocetus</a:t>
            </a:r>
            <a:r>
              <a:rPr lang="en-US" sz="2400" dirty="0" smtClean="0">
                <a:solidFill>
                  <a:prstClr val="black"/>
                </a:solidFill>
              </a:rPr>
              <a:t> clearly marine.</a:t>
            </a:r>
            <a:endParaRPr lang="en-US" sz="2400" dirty="0">
              <a:solidFill>
                <a:prstClr val="black"/>
              </a:solidFill>
            </a:endParaRPr>
          </a:p>
        </p:txBody>
      </p:sp>
      <p:sp>
        <p:nvSpPr>
          <p:cNvPr id="2" name="Rectangle 1"/>
          <p:cNvSpPr/>
          <p:nvPr/>
        </p:nvSpPr>
        <p:spPr>
          <a:xfrm>
            <a:off x="457200" y="848380"/>
            <a:ext cx="8763000" cy="523220"/>
          </a:xfrm>
          <a:prstGeom prst="rect">
            <a:avLst/>
          </a:prstGeom>
        </p:spPr>
        <p:txBody>
          <a:bodyPr wrap="square">
            <a:spAutoFit/>
          </a:bodyPr>
          <a:lstStyle/>
          <a:p>
            <a:r>
              <a:rPr lang="en-US" sz="2800" dirty="0">
                <a:solidFill>
                  <a:prstClr val="black"/>
                </a:solidFill>
              </a:rPr>
              <a:t>Stable oxygen isotopes in modern and fossil cetaceans</a:t>
            </a:r>
          </a:p>
        </p:txBody>
      </p:sp>
    </p:spTree>
    <p:extLst>
      <p:ext uri="{BB962C8B-B14F-4D97-AF65-F5344CB8AC3E}">
        <p14:creationId xmlns:p14="http://schemas.microsoft.com/office/powerpoint/2010/main" val="15199982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416675"/>
            <a:ext cx="2133600" cy="365125"/>
          </a:xfrm>
        </p:spPr>
        <p:txBody>
          <a:bodyPr/>
          <a:lstStyle/>
          <a:p>
            <a:fld id="{D407EEF1-4A8A-4BBD-8501-BD07C9B37399}" type="slidenum">
              <a:rPr lang="en-US" smtClean="0"/>
              <a:pPr/>
              <a:t>43</a:t>
            </a:fld>
            <a:endParaRPr lang="en-US"/>
          </a:p>
        </p:txBody>
      </p:sp>
      <p:sp>
        <p:nvSpPr>
          <p:cNvPr id="7" name="TextBox 6"/>
          <p:cNvSpPr txBox="1"/>
          <p:nvPr/>
        </p:nvSpPr>
        <p:spPr>
          <a:xfrm>
            <a:off x="533400" y="838200"/>
            <a:ext cx="8534400" cy="954107"/>
          </a:xfrm>
          <a:prstGeom prst="rect">
            <a:avLst/>
          </a:prstGeom>
          <a:noFill/>
        </p:spPr>
        <p:txBody>
          <a:bodyPr wrap="square" rtlCol="0">
            <a:spAutoFit/>
          </a:bodyPr>
          <a:lstStyle/>
          <a:p>
            <a:r>
              <a:rPr lang="en-US" sz="2800" dirty="0"/>
              <a:t>If cetaceans really evolved from terrestrial mammals, then it should also be reflected in their </a:t>
            </a:r>
            <a:r>
              <a:rPr lang="en-US" sz="2800" dirty="0" smtClean="0"/>
              <a:t>DNA.</a:t>
            </a:r>
            <a:endParaRPr lang="en-US" sz="2800" dirty="0"/>
          </a:p>
        </p:txBody>
      </p:sp>
      <p:sp>
        <p:nvSpPr>
          <p:cNvPr id="10" name="TextBox 9"/>
          <p:cNvSpPr txBox="1"/>
          <p:nvPr/>
        </p:nvSpPr>
        <p:spPr>
          <a:xfrm>
            <a:off x="5715000" y="1920657"/>
            <a:ext cx="3276600" cy="3108543"/>
          </a:xfrm>
          <a:prstGeom prst="rect">
            <a:avLst/>
          </a:prstGeom>
          <a:noFill/>
        </p:spPr>
        <p:txBody>
          <a:bodyPr wrap="square" rtlCol="0">
            <a:spAutoFit/>
          </a:bodyPr>
          <a:lstStyle/>
          <a:p>
            <a:r>
              <a:rPr lang="en-US" sz="2800" dirty="0" smtClean="0"/>
              <a:t> Numerous molecular studies have confirmed that hippos are the closest </a:t>
            </a:r>
            <a:r>
              <a:rPr lang="en-US" sz="2800" i="1" dirty="0" smtClean="0"/>
              <a:t>living</a:t>
            </a:r>
            <a:r>
              <a:rPr lang="en-US" sz="2800" dirty="0" smtClean="0"/>
              <a:t> relative to cetaceans (i.e., they are sister taxa).</a:t>
            </a:r>
            <a:endParaRPr lang="en-US" sz="2800" dirty="0"/>
          </a:p>
        </p:txBody>
      </p:sp>
      <p:grpSp>
        <p:nvGrpSpPr>
          <p:cNvPr id="6" name="Group 5"/>
          <p:cNvGrpSpPr/>
          <p:nvPr/>
        </p:nvGrpSpPr>
        <p:grpSpPr>
          <a:xfrm>
            <a:off x="381000" y="1998069"/>
            <a:ext cx="5181600" cy="4326531"/>
            <a:chOff x="533400" y="1577600"/>
            <a:chExt cx="5181600" cy="4326531"/>
          </a:xfrm>
        </p:grpSpPr>
        <p:sp>
          <p:nvSpPr>
            <p:cNvPr id="13" name="Right Brace 12"/>
            <p:cNvSpPr/>
            <p:nvPr/>
          </p:nvSpPr>
          <p:spPr>
            <a:xfrm>
              <a:off x="5029200" y="1676400"/>
              <a:ext cx="685800" cy="1295400"/>
            </a:xfrm>
            <a:prstGeom prst="rightBrace">
              <a:avLst>
                <a:gd name="adj1" fmla="val 25095"/>
                <a:gd name="adj2" fmla="val 48806"/>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 name="Group 17"/>
            <p:cNvGrpSpPr/>
            <p:nvPr/>
          </p:nvGrpSpPr>
          <p:grpSpPr>
            <a:xfrm>
              <a:off x="2279073" y="1752600"/>
              <a:ext cx="387927" cy="1219200"/>
              <a:chOff x="5410200" y="1828800"/>
              <a:chExt cx="609600" cy="609600"/>
            </a:xfrm>
          </p:grpSpPr>
          <p:cxnSp>
            <p:nvCxnSpPr>
              <p:cNvPr id="12" name="Straight Connector 11"/>
              <p:cNvCxnSpPr/>
              <p:nvPr/>
            </p:nvCxnSpPr>
            <p:spPr>
              <a:xfrm>
                <a:off x="5410200" y="1828800"/>
                <a:ext cx="6096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410200" y="2438400"/>
                <a:ext cx="6096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5410200" y="1828800"/>
                <a:ext cx="0" cy="60960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5" name="Group 69"/>
            <p:cNvGrpSpPr/>
            <p:nvPr/>
          </p:nvGrpSpPr>
          <p:grpSpPr>
            <a:xfrm>
              <a:off x="533400" y="2324100"/>
              <a:ext cx="2133600" cy="3314700"/>
              <a:chOff x="533400" y="2781300"/>
              <a:chExt cx="2133600" cy="2857500"/>
            </a:xfrm>
          </p:grpSpPr>
          <p:cxnSp>
            <p:nvCxnSpPr>
              <p:cNvPr id="20" name="Straight Connector 19"/>
              <p:cNvCxnSpPr/>
              <p:nvPr/>
            </p:nvCxnSpPr>
            <p:spPr>
              <a:xfrm>
                <a:off x="1891145" y="2781300"/>
                <a:ext cx="387927"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891145" y="3924300"/>
                <a:ext cx="775855"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1891145" y="2781300"/>
                <a:ext cx="0" cy="114300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503218" y="3352800"/>
                <a:ext cx="387927"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503218" y="4495800"/>
                <a:ext cx="1163782"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1503218" y="3352800"/>
                <a:ext cx="0" cy="114300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115291" y="3924300"/>
                <a:ext cx="387927"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115291" y="5067300"/>
                <a:ext cx="1551709"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1115291" y="3924300"/>
                <a:ext cx="0" cy="114300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27364" y="4495800"/>
                <a:ext cx="387927"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27364" y="5638800"/>
                <a:ext cx="1939636"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727364" y="4495800"/>
                <a:ext cx="0" cy="114300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33400" y="5067300"/>
                <a:ext cx="193964"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66" name="TextBox 65"/>
            <p:cNvSpPr txBox="1"/>
            <p:nvPr/>
          </p:nvSpPr>
          <p:spPr>
            <a:xfrm>
              <a:off x="2798699" y="4038600"/>
              <a:ext cx="630301" cy="461665"/>
            </a:xfrm>
            <a:prstGeom prst="rect">
              <a:avLst/>
            </a:prstGeom>
            <a:noFill/>
          </p:spPr>
          <p:txBody>
            <a:bodyPr wrap="none" rtlCol="0">
              <a:spAutoFit/>
            </a:bodyPr>
            <a:lstStyle/>
            <a:p>
              <a:r>
                <a:rPr lang="en-US" sz="2400" dirty="0" smtClean="0">
                  <a:solidFill>
                    <a:schemeClr val="tx2"/>
                  </a:solidFill>
                  <a:latin typeface="Arial" pitchFamily="34" charset="0"/>
                  <a:cs typeface="Arial" pitchFamily="34" charset="0"/>
                </a:rPr>
                <a:t>Pig</a:t>
              </a:r>
              <a:endParaRPr lang="en-US" sz="2400" dirty="0">
                <a:solidFill>
                  <a:schemeClr val="tx2"/>
                </a:solidFill>
                <a:latin typeface="Arial" pitchFamily="34" charset="0"/>
                <a:cs typeface="Arial" pitchFamily="34" charset="0"/>
              </a:endParaRPr>
            </a:p>
          </p:txBody>
        </p:sp>
        <p:sp>
          <p:nvSpPr>
            <p:cNvPr id="67" name="TextBox 66"/>
            <p:cNvSpPr txBox="1"/>
            <p:nvPr/>
          </p:nvSpPr>
          <p:spPr>
            <a:xfrm>
              <a:off x="2810264" y="4719935"/>
              <a:ext cx="1075936" cy="461665"/>
            </a:xfrm>
            <a:prstGeom prst="rect">
              <a:avLst/>
            </a:prstGeom>
            <a:noFill/>
          </p:spPr>
          <p:txBody>
            <a:bodyPr wrap="none" rtlCol="0">
              <a:spAutoFit/>
            </a:bodyPr>
            <a:lstStyle/>
            <a:p>
              <a:r>
                <a:rPr lang="en-US" sz="2400" dirty="0" smtClean="0">
                  <a:solidFill>
                    <a:schemeClr val="tx2"/>
                  </a:solidFill>
                  <a:latin typeface="Arial" pitchFamily="34" charset="0"/>
                  <a:cs typeface="Arial" pitchFamily="34" charset="0"/>
                </a:rPr>
                <a:t>Camel</a:t>
              </a:r>
              <a:endParaRPr lang="en-US" sz="2400" dirty="0">
                <a:solidFill>
                  <a:schemeClr val="tx2"/>
                </a:solidFill>
                <a:latin typeface="Arial" pitchFamily="34" charset="0"/>
                <a:cs typeface="Arial" pitchFamily="34" charset="0"/>
              </a:endParaRPr>
            </a:p>
          </p:txBody>
        </p:sp>
        <p:sp>
          <p:nvSpPr>
            <p:cNvPr id="68" name="TextBox 67"/>
            <p:cNvSpPr txBox="1"/>
            <p:nvPr/>
          </p:nvSpPr>
          <p:spPr>
            <a:xfrm>
              <a:off x="2590800" y="5257800"/>
              <a:ext cx="1981200" cy="646331"/>
            </a:xfrm>
            <a:prstGeom prst="rect">
              <a:avLst/>
            </a:prstGeom>
            <a:noFill/>
          </p:spPr>
          <p:txBody>
            <a:bodyPr wrap="square" rtlCol="0">
              <a:spAutoFit/>
            </a:bodyPr>
            <a:lstStyle/>
            <a:p>
              <a:pPr algn="ctr"/>
              <a:r>
                <a:rPr lang="en-US" dirty="0" smtClean="0">
                  <a:solidFill>
                    <a:schemeClr val="tx2"/>
                  </a:solidFill>
                  <a:latin typeface="Arial" pitchFamily="34" charset="0"/>
                  <a:cs typeface="Arial" pitchFamily="34" charset="0"/>
                </a:rPr>
                <a:t>Non-</a:t>
              </a:r>
              <a:r>
                <a:rPr lang="en-US" dirty="0" err="1" smtClean="0">
                  <a:solidFill>
                    <a:schemeClr val="tx2"/>
                  </a:solidFill>
                  <a:latin typeface="Arial" pitchFamily="34" charset="0"/>
                  <a:cs typeface="Arial" pitchFamily="34" charset="0"/>
                </a:rPr>
                <a:t>artiodactyl</a:t>
              </a:r>
              <a:endParaRPr lang="en-US" dirty="0" smtClean="0">
                <a:solidFill>
                  <a:schemeClr val="tx2"/>
                </a:solidFill>
                <a:latin typeface="Arial" pitchFamily="34" charset="0"/>
                <a:cs typeface="Arial" pitchFamily="34" charset="0"/>
              </a:endParaRPr>
            </a:p>
            <a:p>
              <a:pPr algn="ctr"/>
              <a:r>
                <a:rPr lang="en-US" dirty="0" smtClean="0">
                  <a:solidFill>
                    <a:schemeClr val="tx2"/>
                  </a:solidFill>
                  <a:latin typeface="Arial" pitchFamily="34" charset="0"/>
                  <a:cs typeface="Arial" pitchFamily="34" charset="0"/>
                </a:rPr>
                <a:t>mammals</a:t>
              </a:r>
              <a:endParaRPr lang="en-US" dirty="0">
                <a:solidFill>
                  <a:schemeClr val="tx2"/>
                </a:solidFill>
                <a:latin typeface="Arial" pitchFamily="34" charset="0"/>
                <a:cs typeface="Arial" pitchFamily="34" charset="0"/>
              </a:endParaRPr>
            </a:p>
          </p:txBody>
        </p:sp>
        <p:pic>
          <p:nvPicPr>
            <p:cNvPr id="69" name="Picture 2" descr="http://upload.wikimedia.org/wikipedia/commons/thumb/3/3d/Blue_whale_size.svg/1920px-Blue_whale_siz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743200" y="1577600"/>
              <a:ext cx="2133600" cy="403599"/>
            </a:xfrm>
            <a:prstGeom prst="rect">
              <a:avLst/>
            </a:prstGeom>
            <a:noFill/>
          </p:spPr>
        </p:pic>
        <p:pic>
          <p:nvPicPr>
            <p:cNvPr id="2050" name="Picture 2" descr="Hippopotamus-PSF-Oksmith.sv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1800" y="2438400"/>
              <a:ext cx="1295400" cy="830201"/>
            </a:xfrm>
            <a:prstGeom prst="rect">
              <a:avLst/>
            </a:prstGeom>
            <a:noFill/>
          </p:spPr>
        </p:pic>
        <p:sp>
          <p:nvSpPr>
            <p:cNvPr id="71" name="TextBox 70"/>
            <p:cNvSpPr txBox="1"/>
            <p:nvPr/>
          </p:nvSpPr>
          <p:spPr>
            <a:xfrm>
              <a:off x="2743200" y="3429000"/>
              <a:ext cx="853119" cy="461665"/>
            </a:xfrm>
            <a:prstGeom prst="rect">
              <a:avLst/>
            </a:prstGeom>
            <a:noFill/>
          </p:spPr>
          <p:txBody>
            <a:bodyPr wrap="none" rtlCol="0">
              <a:spAutoFit/>
            </a:bodyPr>
            <a:lstStyle/>
            <a:p>
              <a:r>
                <a:rPr lang="en-US" sz="2400" dirty="0" smtClean="0">
                  <a:solidFill>
                    <a:schemeClr val="tx2"/>
                  </a:solidFill>
                  <a:latin typeface="Arial" pitchFamily="34" charset="0"/>
                  <a:cs typeface="Arial" pitchFamily="34" charset="0"/>
                </a:rPr>
                <a:t>Deer</a:t>
              </a:r>
              <a:endParaRPr lang="en-US" sz="2400" dirty="0">
                <a:solidFill>
                  <a:schemeClr val="tx2"/>
                </a:solidFill>
                <a:latin typeface="Arial" pitchFamily="34" charset="0"/>
                <a:cs typeface="Arial" pitchFamily="34" charset="0"/>
              </a:endParaRPr>
            </a:p>
          </p:txBody>
        </p:sp>
      </p:grpSp>
      <p:sp>
        <p:nvSpPr>
          <p:cNvPr id="73" name="TextBox 72"/>
          <p:cNvSpPr txBox="1"/>
          <p:nvPr/>
        </p:nvSpPr>
        <p:spPr>
          <a:xfrm>
            <a:off x="159795" y="6550223"/>
            <a:ext cx="3188437" cy="307777"/>
          </a:xfrm>
          <a:prstGeom prst="rect">
            <a:avLst/>
          </a:prstGeom>
          <a:noFill/>
        </p:spPr>
        <p:txBody>
          <a:bodyPr wrap="none" rtlCol="0">
            <a:spAutoFit/>
          </a:bodyPr>
          <a:lstStyle/>
          <a:p>
            <a:r>
              <a:rPr lang="en-US" sz="1400" dirty="0" smtClean="0"/>
              <a:t>(Relationships based on Zhou et al. 2011)</a:t>
            </a:r>
            <a:endParaRPr lang="en-US" sz="1400" dirty="0"/>
          </a:p>
        </p:txBody>
      </p:sp>
      <p:sp>
        <p:nvSpPr>
          <p:cNvPr id="33" name="TextBox 32"/>
          <p:cNvSpPr txBox="1"/>
          <p:nvPr/>
        </p:nvSpPr>
        <p:spPr>
          <a:xfrm>
            <a:off x="533400" y="206514"/>
            <a:ext cx="6400800" cy="707886"/>
          </a:xfrm>
          <a:prstGeom prst="rect">
            <a:avLst/>
          </a:prstGeom>
          <a:noFill/>
        </p:spPr>
        <p:txBody>
          <a:bodyPr wrap="square" rtlCol="0">
            <a:spAutoFit/>
          </a:bodyPr>
          <a:lstStyle/>
          <a:p>
            <a:r>
              <a:rPr lang="en-US" sz="4000" dirty="0" smtClean="0">
                <a:latin typeface="+mj-lt"/>
              </a:rPr>
              <a:t>5. DNA &amp; Genetics</a:t>
            </a:r>
            <a:endParaRPr lang="en-US" sz="4000" dirty="0">
              <a:latin typeface="+mj-lt"/>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407EEF1-4A8A-4BBD-8501-BD07C9B37399}" type="slidenum">
              <a:rPr lang="en-US" smtClean="0"/>
              <a:pPr/>
              <a:t>44</a:t>
            </a:fld>
            <a:endParaRPr lang="en-US"/>
          </a:p>
        </p:txBody>
      </p:sp>
      <p:sp>
        <p:nvSpPr>
          <p:cNvPr id="3" name="TextBox 2"/>
          <p:cNvSpPr txBox="1"/>
          <p:nvPr/>
        </p:nvSpPr>
        <p:spPr>
          <a:xfrm>
            <a:off x="914400" y="1296412"/>
            <a:ext cx="7239000" cy="3785652"/>
          </a:xfrm>
          <a:prstGeom prst="rect">
            <a:avLst/>
          </a:prstGeom>
          <a:noFill/>
        </p:spPr>
        <p:txBody>
          <a:bodyPr wrap="square" rtlCol="0">
            <a:spAutoFit/>
          </a:bodyPr>
          <a:lstStyle/>
          <a:p>
            <a:pPr algn="ctr"/>
            <a:r>
              <a:rPr lang="en-US" sz="4800" i="1" dirty="0" smtClean="0">
                <a:solidFill>
                  <a:schemeClr val="bg1"/>
                </a:solidFill>
                <a:latin typeface="+mj-lt"/>
                <a:cs typeface="Arial" pitchFamily="34" charset="0"/>
              </a:rPr>
              <a:t>Is the evolution of whales from land-dwelling ancestors supported by evidence, or is it just a whale of tale?</a:t>
            </a:r>
            <a:endParaRPr lang="en-US" sz="4800" i="1" dirty="0">
              <a:solidFill>
                <a:schemeClr val="bg1"/>
              </a:solidFill>
              <a:latin typeface="+mj-lt"/>
              <a:cs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407EEF1-4A8A-4BBD-8501-BD07C9B37399}" type="slidenum">
              <a:rPr lang="en-US" smtClean="0"/>
              <a:pPr/>
              <a:t>45</a:t>
            </a:fld>
            <a:endParaRPr lang="en-US"/>
          </a:p>
        </p:txBody>
      </p:sp>
      <p:sp>
        <p:nvSpPr>
          <p:cNvPr id="5" name="Rectangle 4"/>
          <p:cNvSpPr/>
          <p:nvPr/>
        </p:nvSpPr>
        <p:spPr>
          <a:xfrm>
            <a:off x="533400" y="2133600"/>
            <a:ext cx="8153400" cy="3847207"/>
          </a:xfrm>
          <a:prstGeom prst="rect">
            <a:avLst/>
          </a:prstGeom>
        </p:spPr>
        <p:txBody>
          <a:bodyPr wrap="square">
            <a:spAutoFit/>
          </a:bodyPr>
          <a:lstStyle/>
          <a:p>
            <a:pPr marL="514350" indent="-514350">
              <a:spcBef>
                <a:spcPts val="1200"/>
              </a:spcBef>
              <a:buFont typeface="+mj-lt"/>
              <a:buAutoNum type="alphaUcPeriod"/>
            </a:pPr>
            <a:r>
              <a:rPr lang="en-US" sz="2800" dirty="0" smtClean="0"/>
              <a:t>Whales </a:t>
            </a:r>
            <a:r>
              <a:rPr lang="en-US" sz="2800" dirty="0"/>
              <a:t>were created in their current form and did not evolve from </a:t>
            </a:r>
            <a:r>
              <a:rPr lang="en-US" sz="2800" dirty="0" smtClean="0"/>
              <a:t>four-legged, terrestrial </a:t>
            </a:r>
            <a:r>
              <a:rPr lang="en-US" sz="2800" dirty="0"/>
              <a:t>(land-dwelling) ancestors</a:t>
            </a:r>
            <a:r>
              <a:rPr lang="en-US" sz="2800" dirty="0" smtClean="0"/>
              <a:t>.</a:t>
            </a:r>
          </a:p>
          <a:p>
            <a:pPr marL="514350" indent="-514350">
              <a:spcBef>
                <a:spcPts val="1200"/>
              </a:spcBef>
              <a:buFont typeface="+mj-lt"/>
              <a:buAutoNum type="alphaUcPeriod"/>
            </a:pPr>
            <a:r>
              <a:rPr lang="en-US" sz="2800" dirty="0" smtClean="0"/>
              <a:t>Whales </a:t>
            </a:r>
            <a:r>
              <a:rPr lang="en-US" sz="2800" dirty="0"/>
              <a:t>evolved from four-legged, terrestrial ancestors.</a:t>
            </a:r>
          </a:p>
          <a:p>
            <a:pPr marL="514350" indent="-514350">
              <a:spcBef>
                <a:spcPts val="1200"/>
              </a:spcBef>
              <a:buFont typeface="+mj-lt"/>
              <a:buAutoNum type="alphaUcPeriod"/>
            </a:pPr>
            <a:r>
              <a:rPr lang="en-US" sz="2800" dirty="0" smtClean="0"/>
              <a:t>Whales evolved, but only in terms of adapting to a changing environment; they did not evolve from a terrestrial creature. </a:t>
            </a:r>
            <a:endParaRPr lang="en-US" sz="2800" dirty="0"/>
          </a:p>
        </p:txBody>
      </p:sp>
      <p:sp>
        <p:nvSpPr>
          <p:cNvPr id="6" name="Rectangle 5"/>
          <p:cNvSpPr/>
          <p:nvPr/>
        </p:nvSpPr>
        <p:spPr>
          <a:xfrm>
            <a:off x="533400" y="274320"/>
            <a:ext cx="8305800" cy="1569660"/>
          </a:xfrm>
          <a:prstGeom prst="rect">
            <a:avLst/>
          </a:prstGeom>
        </p:spPr>
        <p:txBody>
          <a:bodyPr wrap="square">
            <a:spAutoFit/>
          </a:bodyPr>
          <a:lstStyle/>
          <a:p>
            <a:r>
              <a:rPr lang="en-US" sz="3200" dirty="0" smtClean="0"/>
              <a:t>CQ#7: Now what do you think? Which </a:t>
            </a:r>
            <a:r>
              <a:rPr lang="en-US" sz="3200" dirty="0"/>
              <a:t>statement best describes your </a:t>
            </a:r>
            <a:r>
              <a:rPr lang="en-US" sz="3200" dirty="0" smtClean="0"/>
              <a:t>current understanding </a:t>
            </a:r>
            <a:r>
              <a:rPr lang="en-US" sz="3200" dirty="0"/>
              <a:t>of the origin of whales</a:t>
            </a:r>
            <a:r>
              <a:rPr lang="en-US" sz="3200" dirty="0" smtClean="0"/>
              <a:t>?</a:t>
            </a:r>
            <a:endParaRPr lang="en-US" sz="32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407EEF1-4A8A-4BBD-8501-BD07C9B37399}" type="slidenum">
              <a:rPr lang="en-US" smtClean="0"/>
              <a:pPr/>
              <a:t>46</a:t>
            </a:fld>
            <a:endParaRPr lang="en-US"/>
          </a:p>
        </p:txBody>
      </p:sp>
      <p:sp>
        <p:nvSpPr>
          <p:cNvPr id="3" name="TextBox 2"/>
          <p:cNvSpPr txBox="1"/>
          <p:nvPr/>
        </p:nvSpPr>
        <p:spPr>
          <a:xfrm>
            <a:off x="1371600" y="206514"/>
            <a:ext cx="6400800" cy="707886"/>
          </a:xfrm>
          <a:prstGeom prst="rect">
            <a:avLst/>
          </a:prstGeom>
          <a:noFill/>
        </p:spPr>
        <p:txBody>
          <a:bodyPr wrap="square" rtlCol="0">
            <a:spAutoFit/>
          </a:bodyPr>
          <a:lstStyle/>
          <a:p>
            <a:pPr algn="ctr"/>
            <a:r>
              <a:rPr lang="en-US" sz="4000" dirty="0" smtClean="0">
                <a:latin typeface="+mj-lt"/>
              </a:rPr>
              <a:t>Summary</a:t>
            </a:r>
            <a:endParaRPr lang="en-US" sz="4000" dirty="0">
              <a:latin typeface="+mj-lt"/>
            </a:endParaRPr>
          </a:p>
        </p:txBody>
      </p:sp>
      <p:sp>
        <p:nvSpPr>
          <p:cNvPr id="5" name="TextBox 4"/>
          <p:cNvSpPr txBox="1"/>
          <p:nvPr/>
        </p:nvSpPr>
        <p:spPr>
          <a:xfrm>
            <a:off x="381000" y="762000"/>
            <a:ext cx="8382000" cy="5878532"/>
          </a:xfrm>
          <a:prstGeom prst="rect">
            <a:avLst/>
          </a:prstGeom>
          <a:noFill/>
        </p:spPr>
        <p:txBody>
          <a:bodyPr wrap="square" rtlCol="0">
            <a:spAutoFit/>
          </a:bodyPr>
          <a:lstStyle/>
          <a:p>
            <a:r>
              <a:rPr lang="en-US" sz="2800" i="1" dirty="0" smtClean="0"/>
              <a:t>Evolution … </a:t>
            </a:r>
          </a:p>
          <a:p>
            <a:pPr marL="685800" indent="-228600">
              <a:spcBef>
                <a:spcPts val="1200"/>
              </a:spcBef>
              <a:buFont typeface="Arial" pitchFamily="34" charset="0"/>
              <a:buChar char="•"/>
            </a:pPr>
            <a:r>
              <a:rPr lang="en-US" sz="2800" dirty="0" smtClean="0"/>
              <a:t>is best represented with a branching, not a linear pattern.</a:t>
            </a:r>
          </a:p>
          <a:p>
            <a:pPr marL="685800" indent="-228600">
              <a:spcBef>
                <a:spcPts val="1200"/>
              </a:spcBef>
              <a:buFont typeface="Arial" pitchFamily="34" charset="0"/>
              <a:buChar char="•"/>
            </a:pPr>
            <a:r>
              <a:rPr lang="en-US" sz="2800" dirty="0" smtClean="0"/>
              <a:t>is a discipline of reconstructing past relationships, not filling in a linear chain of “missing links.” </a:t>
            </a:r>
          </a:p>
          <a:p>
            <a:r>
              <a:rPr lang="en-US" sz="2800" dirty="0" smtClean="0"/>
              <a:t> </a:t>
            </a:r>
          </a:p>
          <a:p>
            <a:r>
              <a:rPr lang="en-US" sz="2800" i="1" dirty="0" smtClean="0"/>
              <a:t>Whale evolution …</a:t>
            </a:r>
          </a:p>
          <a:p>
            <a:pPr marL="685800" indent="-228600">
              <a:spcBef>
                <a:spcPts val="1200"/>
              </a:spcBef>
              <a:buFont typeface="Arial" pitchFamily="34" charset="0"/>
              <a:buChar char="•"/>
            </a:pPr>
            <a:r>
              <a:rPr lang="en-US" sz="2800" dirty="0" smtClean="0"/>
              <a:t> was once dominated by speculation and criticism, but is now one of the best documented evolutionary transitions. </a:t>
            </a:r>
          </a:p>
          <a:p>
            <a:pPr marL="685800" indent="-228600">
              <a:spcBef>
                <a:spcPts val="1200"/>
              </a:spcBef>
              <a:buFont typeface="Arial" pitchFamily="34" charset="0"/>
              <a:buChar char="•"/>
            </a:pPr>
            <a:r>
              <a:rPr lang="en-US" sz="2800" dirty="0" smtClean="0"/>
              <a:t> is supported by numerous lines of independent evidence, not just fossils.</a:t>
            </a:r>
            <a:endParaRPr lang="en-US"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407EEF1-4A8A-4BBD-8501-BD07C9B37399}" type="slidenum">
              <a:rPr lang="en-US" smtClean="0"/>
              <a:pPr/>
              <a:t>5</a:t>
            </a:fld>
            <a:endParaRPr lang="en-US"/>
          </a:p>
        </p:txBody>
      </p:sp>
      <p:sp>
        <p:nvSpPr>
          <p:cNvPr id="5" name="Rectangle 4"/>
          <p:cNvSpPr/>
          <p:nvPr/>
        </p:nvSpPr>
        <p:spPr>
          <a:xfrm>
            <a:off x="533400" y="1715393"/>
            <a:ext cx="8153400" cy="3847207"/>
          </a:xfrm>
          <a:prstGeom prst="rect">
            <a:avLst/>
          </a:prstGeom>
        </p:spPr>
        <p:txBody>
          <a:bodyPr wrap="square">
            <a:spAutoFit/>
          </a:bodyPr>
          <a:lstStyle/>
          <a:p>
            <a:pPr marL="514350" indent="-514350">
              <a:spcBef>
                <a:spcPts val="1200"/>
              </a:spcBef>
              <a:buFont typeface="+mj-lt"/>
              <a:buAutoNum type="alphaUcPeriod"/>
            </a:pPr>
            <a:r>
              <a:rPr lang="en-US" sz="2800" dirty="0" smtClean="0"/>
              <a:t>Whales </a:t>
            </a:r>
            <a:r>
              <a:rPr lang="en-US" sz="2800" dirty="0"/>
              <a:t>were created in their current form and did not evolve from </a:t>
            </a:r>
            <a:r>
              <a:rPr lang="en-US" sz="2800" dirty="0" smtClean="0"/>
              <a:t>four-legged, terrestrial </a:t>
            </a:r>
            <a:r>
              <a:rPr lang="en-US" sz="2800" dirty="0"/>
              <a:t>(land-dwelling) ancestors.</a:t>
            </a:r>
          </a:p>
          <a:p>
            <a:pPr marL="514350" indent="-514350">
              <a:spcBef>
                <a:spcPts val="1200"/>
              </a:spcBef>
              <a:buFont typeface="+mj-lt"/>
              <a:buAutoNum type="alphaUcPeriod"/>
            </a:pPr>
            <a:r>
              <a:rPr lang="en-US" sz="2800" dirty="0" smtClean="0"/>
              <a:t>Whales </a:t>
            </a:r>
            <a:r>
              <a:rPr lang="en-US" sz="2800" dirty="0"/>
              <a:t>evolved from four-legged, terrestrial </a:t>
            </a:r>
            <a:r>
              <a:rPr lang="en-US" sz="2800" dirty="0" smtClean="0"/>
              <a:t>ancestors over millions of years.</a:t>
            </a:r>
            <a:endParaRPr lang="en-US" sz="2800" dirty="0"/>
          </a:p>
          <a:p>
            <a:pPr marL="514350" indent="-514350">
              <a:spcBef>
                <a:spcPts val="1200"/>
              </a:spcBef>
              <a:buFont typeface="+mj-lt"/>
              <a:buAutoNum type="alphaUcPeriod"/>
            </a:pPr>
            <a:r>
              <a:rPr lang="en-US" sz="2800" dirty="0" smtClean="0"/>
              <a:t>Whales evolved, but only in terms of adapting to a changing environment; they did not evolve from a </a:t>
            </a:r>
            <a:r>
              <a:rPr lang="en-US" sz="2800" dirty="0"/>
              <a:t>terrestrial creature. </a:t>
            </a:r>
          </a:p>
        </p:txBody>
      </p:sp>
      <p:sp>
        <p:nvSpPr>
          <p:cNvPr id="6" name="Rectangle 5"/>
          <p:cNvSpPr/>
          <p:nvPr/>
        </p:nvSpPr>
        <p:spPr>
          <a:xfrm>
            <a:off x="533400" y="274320"/>
            <a:ext cx="8382000" cy="1200329"/>
          </a:xfrm>
          <a:prstGeom prst="rect">
            <a:avLst/>
          </a:prstGeom>
        </p:spPr>
        <p:txBody>
          <a:bodyPr wrap="square">
            <a:spAutoFit/>
          </a:bodyPr>
          <a:lstStyle/>
          <a:p>
            <a:r>
              <a:rPr lang="en-US" sz="3600" dirty="0" smtClean="0"/>
              <a:t>CQ#1: Which </a:t>
            </a:r>
            <a:r>
              <a:rPr lang="en-US" sz="3600" dirty="0"/>
              <a:t>statement best describes your </a:t>
            </a:r>
            <a:r>
              <a:rPr lang="en-US" sz="3600" dirty="0" smtClean="0"/>
              <a:t>understanding </a:t>
            </a:r>
            <a:r>
              <a:rPr lang="en-US" sz="3600" dirty="0"/>
              <a:t>of the origin of whales</a:t>
            </a:r>
            <a:r>
              <a:rPr lang="en-US" sz="3600" dirty="0" smtClean="0"/>
              <a:t>?</a:t>
            </a:r>
            <a:endParaRPr lang="en-US" sz="3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407EEF1-4A8A-4BBD-8501-BD07C9B37399}" type="slidenum">
              <a:rPr lang="en-US" smtClean="0"/>
              <a:pPr/>
              <a:t>6</a:t>
            </a:fld>
            <a:endParaRPr lang="en-US"/>
          </a:p>
        </p:txBody>
      </p:sp>
      <p:sp>
        <p:nvSpPr>
          <p:cNvPr id="3" name="TextBox 2"/>
          <p:cNvSpPr txBox="1"/>
          <p:nvPr/>
        </p:nvSpPr>
        <p:spPr>
          <a:xfrm>
            <a:off x="5257800" y="1828800"/>
            <a:ext cx="3657600" cy="3970318"/>
          </a:xfrm>
          <a:prstGeom prst="rect">
            <a:avLst/>
          </a:prstGeom>
          <a:noFill/>
        </p:spPr>
        <p:txBody>
          <a:bodyPr wrap="square" rtlCol="0">
            <a:spAutoFit/>
          </a:bodyPr>
          <a:lstStyle/>
          <a:p>
            <a:pPr>
              <a:buFont typeface="Arial" pitchFamily="34" charset="0"/>
              <a:buChar char="•"/>
            </a:pPr>
            <a:r>
              <a:rPr lang="en-US" sz="2800" dirty="0" smtClean="0"/>
              <a:t> Highly specialized for aquatic lifestyle</a:t>
            </a:r>
          </a:p>
          <a:p>
            <a:pPr>
              <a:buFont typeface="Arial" pitchFamily="34" charset="0"/>
              <a:buChar char="•"/>
            </a:pPr>
            <a:r>
              <a:rPr lang="en-US" sz="2800" dirty="0" smtClean="0"/>
              <a:t> Most are marine, some live in freshwater</a:t>
            </a:r>
          </a:p>
          <a:p>
            <a:pPr>
              <a:buFont typeface="Arial" pitchFamily="34" charset="0"/>
              <a:buChar char="•"/>
            </a:pPr>
            <a:r>
              <a:rPr lang="en-US" sz="2800" dirty="0" smtClean="0"/>
              <a:t> Many are highly intelligent and social</a:t>
            </a:r>
          </a:p>
          <a:p>
            <a:pPr>
              <a:buFont typeface="Arial" pitchFamily="34" charset="0"/>
              <a:buChar char="•"/>
            </a:pPr>
            <a:r>
              <a:rPr lang="en-US" sz="2800" dirty="0" smtClean="0"/>
              <a:t> Broadly separated into “toothed whales” and “baleen whales”</a:t>
            </a:r>
          </a:p>
        </p:txBody>
      </p:sp>
      <p:sp>
        <p:nvSpPr>
          <p:cNvPr id="5" name="Rectangle 4"/>
          <p:cNvSpPr/>
          <p:nvPr/>
        </p:nvSpPr>
        <p:spPr>
          <a:xfrm>
            <a:off x="152400" y="152400"/>
            <a:ext cx="8763000" cy="1138773"/>
          </a:xfrm>
          <a:prstGeom prst="rect">
            <a:avLst/>
          </a:prstGeom>
        </p:spPr>
        <p:txBody>
          <a:bodyPr wrap="square">
            <a:spAutoFit/>
          </a:bodyPr>
          <a:lstStyle/>
          <a:p>
            <a:pPr algn="ctr"/>
            <a:r>
              <a:rPr lang="en-US" sz="4000" dirty="0" smtClean="0"/>
              <a:t>Introduction to Order </a:t>
            </a:r>
            <a:r>
              <a:rPr lang="en-US" sz="4000" dirty="0" err="1" smtClean="0"/>
              <a:t>Cetacea</a:t>
            </a:r>
            <a:endParaRPr lang="en-US" sz="4000" dirty="0" smtClean="0"/>
          </a:p>
          <a:p>
            <a:pPr algn="ctr"/>
            <a:r>
              <a:rPr lang="en-US" sz="2800" dirty="0" smtClean="0"/>
              <a:t>(whales, dolphins, porpoises, and relatives)</a:t>
            </a:r>
            <a:endParaRPr lang="en-US" sz="2800" dirty="0"/>
          </a:p>
        </p:txBody>
      </p:sp>
      <p:pic>
        <p:nvPicPr>
          <p:cNvPr id="36866" name="Picture 2" descr="http://upload.wikimedia.org/wikipedia/commons/thumb/3/3d/Blue_whale_size.svg/1920px-Blue_whale_siz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447800"/>
            <a:ext cx="4953000" cy="936927"/>
          </a:xfrm>
          <a:prstGeom prst="rect">
            <a:avLst/>
          </a:prstGeom>
          <a:noFill/>
        </p:spPr>
      </p:pic>
      <p:pic>
        <p:nvPicPr>
          <p:cNvPr id="36868" name="Picture 4" descr="http://upload.wikimedia.org/wikipedia/commons/b/b3/Dolphin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2895600"/>
            <a:ext cx="3810000" cy="1612916"/>
          </a:xfrm>
          <a:prstGeom prst="rect">
            <a:avLst/>
          </a:prstGeom>
          <a:noFill/>
        </p:spPr>
      </p:pic>
      <p:pic>
        <p:nvPicPr>
          <p:cNvPr id="36870" name="Picture 6" descr="http://upload.wikimedia.org/wikipedia/commons/thumb/b/bd/Harbour_porpoise_size.svg/700px-Harbour_porpoise_size.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67000" y="5410200"/>
            <a:ext cx="2044698" cy="876299"/>
          </a:xfrm>
          <a:prstGeom prst="rect">
            <a:avLst/>
          </a:prstGeom>
          <a:noFill/>
        </p:spPr>
      </p:pic>
      <p:pic>
        <p:nvPicPr>
          <p:cNvPr id="36872" name="Picture 8" descr="http://upload.wikimedia.org/wikipedia/commons/thumb/7/73/Phocoena_phocoena.2.jpg/1024px-Phocoena_phocoena.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599" y="5058447"/>
            <a:ext cx="1981201" cy="1485227"/>
          </a:xfrm>
          <a:prstGeom prst="rect">
            <a:avLst/>
          </a:prstGeom>
          <a:noFill/>
        </p:spPr>
      </p:pic>
      <p:sp>
        <p:nvSpPr>
          <p:cNvPr id="9" name="TextBox 8"/>
          <p:cNvSpPr txBox="1"/>
          <p:nvPr/>
        </p:nvSpPr>
        <p:spPr>
          <a:xfrm>
            <a:off x="1552537" y="2373868"/>
            <a:ext cx="2105063" cy="369332"/>
          </a:xfrm>
          <a:prstGeom prst="rect">
            <a:avLst/>
          </a:prstGeom>
          <a:noFill/>
        </p:spPr>
        <p:txBody>
          <a:bodyPr wrap="none" rtlCol="0">
            <a:spAutoFit/>
          </a:bodyPr>
          <a:lstStyle/>
          <a:p>
            <a:r>
              <a:rPr lang="en-US" dirty="0" smtClean="0"/>
              <a:t>Whales (blue whale)</a:t>
            </a:r>
            <a:endParaRPr lang="en-US" dirty="0"/>
          </a:p>
        </p:txBody>
      </p:sp>
      <p:sp>
        <p:nvSpPr>
          <p:cNvPr id="10" name="TextBox 9"/>
          <p:cNvSpPr txBox="1"/>
          <p:nvPr/>
        </p:nvSpPr>
        <p:spPr>
          <a:xfrm>
            <a:off x="1066800" y="4495800"/>
            <a:ext cx="3458704" cy="369332"/>
          </a:xfrm>
          <a:prstGeom prst="rect">
            <a:avLst/>
          </a:prstGeom>
          <a:noFill/>
        </p:spPr>
        <p:txBody>
          <a:bodyPr wrap="none" rtlCol="0">
            <a:spAutoFit/>
          </a:bodyPr>
          <a:lstStyle/>
          <a:p>
            <a:r>
              <a:rPr lang="en-US" dirty="0" smtClean="0"/>
              <a:t>Dolphins (Atlantic spotted dolphin)</a:t>
            </a:r>
            <a:endParaRPr lang="en-US" dirty="0"/>
          </a:p>
        </p:txBody>
      </p:sp>
      <p:sp>
        <p:nvSpPr>
          <p:cNvPr id="11" name="TextBox 10"/>
          <p:cNvSpPr txBox="1"/>
          <p:nvPr/>
        </p:nvSpPr>
        <p:spPr>
          <a:xfrm>
            <a:off x="1398170" y="6488668"/>
            <a:ext cx="2945230" cy="369332"/>
          </a:xfrm>
          <a:prstGeom prst="rect">
            <a:avLst/>
          </a:prstGeom>
          <a:noFill/>
        </p:spPr>
        <p:txBody>
          <a:bodyPr wrap="none" rtlCol="0">
            <a:spAutoFit/>
          </a:bodyPr>
          <a:lstStyle/>
          <a:p>
            <a:r>
              <a:rPr lang="en-US" dirty="0" smtClean="0"/>
              <a:t>Porpoises (</a:t>
            </a:r>
            <a:r>
              <a:rPr lang="en-US" dirty="0" err="1" smtClean="0"/>
              <a:t>Harbour</a:t>
            </a:r>
            <a:r>
              <a:rPr lang="en-US" dirty="0" smtClean="0"/>
              <a:t> porpoise)</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407EEF1-4A8A-4BBD-8501-BD07C9B37399}" type="slidenum">
              <a:rPr lang="en-US" smtClean="0"/>
              <a:pPr/>
              <a:t>7</a:t>
            </a:fld>
            <a:endParaRPr lang="en-US"/>
          </a:p>
        </p:txBody>
      </p:sp>
      <p:sp>
        <p:nvSpPr>
          <p:cNvPr id="3" name="TextBox 2"/>
          <p:cNvSpPr txBox="1"/>
          <p:nvPr/>
        </p:nvSpPr>
        <p:spPr>
          <a:xfrm>
            <a:off x="4876800" y="1161395"/>
            <a:ext cx="4191000" cy="4401205"/>
          </a:xfrm>
          <a:prstGeom prst="rect">
            <a:avLst/>
          </a:prstGeom>
          <a:noFill/>
        </p:spPr>
        <p:txBody>
          <a:bodyPr wrap="square" rtlCol="0">
            <a:spAutoFit/>
          </a:bodyPr>
          <a:lstStyle/>
          <a:p>
            <a:pPr>
              <a:buFont typeface="Arial" pitchFamily="34" charset="0"/>
              <a:buChar char="•"/>
            </a:pPr>
            <a:r>
              <a:rPr lang="en-US" sz="2800" dirty="0" smtClean="0"/>
              <a:t> Warm-blooded</a:t>
            </a:r>
          </a:p>
          <a:p>
            <a:pPr>
              <a:buFont typeface="Arial" pitchFamily="34" charset="0"/>
              <a:buChar char="•"/>
            </a:pPr>
            <a:r>
              <a:rPr lang="en-US" sz="2800" dirty="0" smtClean="0"/>
              <a:t> Have hair, lungs, placenta, 	&amp; produce milk</a:t>
            </a:r>
          </a:p>
          <a:p>
            <a:pPr>
              <a:buFont typeface="Arial" pitchFamily="34" charset="0"/>
              <a:buChar char="•"/>
            </a:pPr>
            <a:r>
              <a:rPr lang="en-US" sz="2800" dirty="0" smtClean="0"/>
              <a:t> Bear live young</a:t>
            </a:r>
          </a:p>
          <a:p>
            <a:pPr>
              <a:buFont typeface="Arial" pitchFamily="34" charset="0"/>
              <a:buChar char="•"/>
            </a:pPr>
            <a:r>
              <a:rPr lang="en-US" sz="2800" dirty="0" smtClean="0"/>
              <a:t> Two nasal passages (with 	1 or 2 blowholes)</a:t>
            </a:r>
          </a:p>
          <a:p>
            <a:pPr>
              <a:buFont typeface="Arial" pitchFamily="34" charset="0"/>
              <a:buChar char="•"/>
            </a:pPr>
            <a:r>
              <a:rPr lang="en-US" sz="2800" dirty="0" smtClean="0"/>
              <a:t> Have arm, wrist, &amp; finger 	bones, &amp; some with 	</a:t>
            </a:r>
            <a:r>
              <a:rPr lang="en-US" sz="2800" i="1" dirty="0" smtClean="0"/>
              <a:t>vestigial</a:t>
            </a:r>
            <a:r>
              <a:rPr lang="en-US" sz="2800" dirty="0" smtClean="0"/>
              <a:t> pelvis / legs</a:t>
            </a:r>
          </a:p>
          <a:p>
            <a:pPr>
              <a:buFont typeface="Arial" pitchFamily="34" charset="0"/>
              <a:buChar char="•"/>
            </a:pPr>
            <a:r>
              <a:rPr lang="en-US" sz="2800" dirty="0" smtClean="0"/>
              <a:t> Tale moves vertically</a:t>
            </a:r>
          </a:p>
        </p:txBody>
      </p:sp>
      <p:sp>
        <p:nvSpPr>
          <p:cNvPr id="5" name="Rectangle 4"/>
          <p:cNvSpPr/>
          <p:nvPr/>
        </p:nvSpPr>
        <p:spPr>
          <a:xfrm>
            <a:off x="152400" y="152400"/>
            <a:ext cx="8763000" cy="707886"/>
          </a:xfrm>
          <a:prstGeom prst="rect">
            <a:avLst/>
          </a:prstGeom>
        </p:spPr>
        <p:txBody>
          <a:bodyPr wrap="square">
            <a:spAutoFit/>
          </a:bodyPr>
          <a:lstStyle/>
          <a:p>
            <a:pPr algn="ctr"/>
            <a:r>
              <a:rPr lang="en-US" sz="4000" dirty="0" smtClean="0"/>
              <a:t>Clearly Not </a:t>
            </a:r>
            <a:r>
              <a:rPr lang="en-US" sz="4000" dirty="0"/>
              <a:t>F</a:t>
            </a:r>
            <a:r>
              <a:rPr lang="en-US" sz="4000" dirty="0" smtClean="0"/>
              <a:t>ish: Whales </a:t>
            </a:r>
            <a:r>
              <a:rPr lang="en-US" sz="4000" dirty="0"/>
              <a:t>A</a:t>
            </a:r>
            <a:r>
              <a:rPr lang="en-US" sz="4000" dirty="0" smtClean="0"/>
              <a:t>re Mammals</a:t>
            </a:r>
            <a:endParaRPr lang="en-US" sz="4000" dirty="0"/>
          </a:p>
        </p:txBody>
      </p:sp>
      <p:pic>
        <p:nvPicPr>
          <p:cNvPr id="12292" name="Picture 4" descr="http://palaeo.gly.bris.ac.uk/palaeofiles/whales/pictures/anatomy.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3886200"/>
            <a:ext cx="4800601" cy="2212960"/>
          </a:xfrm>
          <a:prstGeom prst="rect">
            <a:avLst/>
          </a:prstGeom>
          <a:noFill/>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04800" y="1161395"/>
            <a:ext cx="4389120" cy="219456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407EEF1-4A8A-4BBD-8501-BD07C9B37399}" type="slidenum">
              <a:rPr lang="en-US" smtClean="0"/>
              <a:pPr/>
              <a:t>8</a:t>
            </a:fld>
            <a:endParaRPr lang="en-US"/>
          </a:p>
        </p:txBody>
      </p:sp>
      <p:sp>
        <p:nvSpPr>
          <p:cNvPr id="3" name="TextBox 2"/>
          <p:cNvSpPr txBox="1"/>
          <p:nvPr/>
        </p:nvSpPr>
        <p:spPr>
          <a:xfrm>
            <a:off x="381000" y="274320"/>
            <a:ext cx="8534400" cy="1569660"/>
          </a:xfrm>
          <a:prstGeom prst="rect">
            <a:avLst/>
          </a:prstGeom>
          <a:noFill/>
        </p:spPr>
        <p:txBody>
          <a:bodyPr wrap="square" rtlCol="0">
            <a:spAutoFit/>
          </a:bodyPr>
          <a:lstStyle/>
          <a:p>
            <a:r>
              <a:rPr lang="en-US" sz="3200" dirty="0" smtClean="0"/>
              <a:t>CQ#2: If you could imagine a “missing link” for whale evolution, how might you describe its appearance? </a:t>
            </a:r>
            <a:endParaRPr lang="en-US" sz="3200" dirty="0"/>
          </a:p>
        </p:txBody>
      </p:sp>
      <p:sp>
        <p:nvSpPr>
          <p:cNvPr id="5" name="Rectangle 4"/>
          <p:cNvSpPr/>
          <p:nvPr/>
        </p:nvSpPr>
        <p:spPr>
          <a:xfrm>
            <a:off x="381000" y="1913453"/>
            <a:ext cx="8610600" cy="2277547"/>
          </a:xfrm>
          <a:prstGeom prst="rect">
            <a:avLst/>
          </a:prstGeom>
        </p:spPr>
        <p:txBody>
          <a:bodyPr wrap="square">
            <a:spAutoFit/>
          </a:bodyPr>
          <a:lstStyle/>
          <a:p>
            <a:pPr marL="514350" indent="-514350">
              <a:spcBef>
                <a:spcPts val="1200"/>
              </a:spcBef>
              <a:buFont typeface="+mj-lt"/>
              <a:buAutoNum type="alphaUcPeriod"/>
            </a:pPr>
            <a:r>
              <a:rPr lang="en-US" sz="2800" dirty="0"/>
              <a:t>H</a:t>
            </a:r>
            <a:r>
              <a:rPr lang="en-US" sz="2800" dirty="0" smtClean="0"/>
              <a:t>alf whale, half land animal.</a:t>
            </a:r>
          </a:p>
          <a:p>
            <a:pPr marL="514350" indent="-514350">
              <a:spcBef>
                <a:spcPts val="1200"/>
              </a:spcBef>
              <a:buFont typeface="+mj-lt"/>
              <a:buAutoNum type="alphaUcPeriod"/>
            </a:pPr>
            <a:r>
              <a:rPr lang="en-US" sz="2800" dirty="0"/>
              <a:t>L</a:t>
            </a:r>
            <a:r>
              <a:rPr lang="en-US" sz="2800" dirty="0" smtClean="0"/>
              <a:t>ike a whale or fish, but with legs.</a:t>
            </a:r>
          </a:p>
          <a:p>
            <a:pPr marL="514350" indent="-514350">
              <a:spcBef>
                <a:spcPts val="1200"/>
              </a:spcBef>
              <a:buFont typeface="+mj-lt"/>
              <a:buAutoNum type="alphaUcPeriod"/>
            </a:pPr>
            <a:r>
              <a:rPr lang="en-US" sz="2800" dirty="0"/>
              <a:t>L</a:t>
            </a:r>
            <a:r>
              <a:rPr lang="en-US" sz="2800" dirty="0" smtClean="0"/>
              <a:t>ike a land animal, such as a bear, wolf, or hippo.</a:t>
            </a:r>
          </a:p>
          <a:p>
            <a:pPr marL="514350" indent="-514350">
              <a:spcBef>
                <a:spcPts val="1200"/>
              </a:spcBef>
              <a:buFont typeface="+mj-lt"/>
              <a:buAutoNum type="alphaUcPeriod"/>
            </a:pPr>
            <a:r>
              <a:rPr lang="en-US" sz="2800" dirty="0"/>
              <a:t>N</a:t>
            </a:r>
            <a:r>
              <a:rPr lang="en-US" sz="2800" dirty="0" smtClean="0"/>
              <a:t>one of the above.</a:t>
            </a:r>
            <a:endParaRPr lang="en-US"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7" name="Slide Number Placeholder 8"/>
          <p:cNvSpPr>
            <a:spLocks noGrp="1"/>
          </p:cNvSpPr>
          <p:nvPr>
            <p:ph type="sldNum" sz="quarter" idx="12"/>
          </p:nvPr>
        </p:nvSpPr>
        <p:spPr>
          <a:noFill/>
        </p:spPr>
        <p:txBody>
          <a:bodyPr/>
          <a:lstStyle/>
          <a:p>
            <a:fld id="{C4E9E577-BA46-4A47-B7D1-621A25582F4D}" type="slidenum">
              <a:rPr lang="en-US" smtClean="0"/>
              <a:pPr/>
              <a:t>9</a:t>
            </a:fld>
            <a:endParaRPr lang="en-US" smtClean="0"/>
          </a:p>
        </p:txBody>
      </p:sp>
      <p:sp>
        <p:nvSpPr>
          <p:cNvPr id="8" name="Rectangle 7"/>
          <p:cNvSpPr/>
          <p:nvPr/>
        </p:nvSpPr>
        <p:spPr>
          <a:xfrm>
            <a:off x="914400" y="429161"/>
            <a:ext cx="7391400" cy="1323439"/>
          </a:xfrm>
          <a:prstGeom prst="rect">
            <a:avLst/>
          </a:prstGeom>
        </p:spPr>
        <p:txBody>
          <a:bodyPr wrap="square">
            <a:spAutoFit/>
          </a:bodyPr>
          <a:lstStyle/>
          <a:p>
            <a:pPr algn="ctr"/>
            <a:r>
              <a:rPr lang="en-US" sz="4000" dirty="0" smtClean="0"/>
              <a:t>First, meet the closest </a:t>
            </a:r>
            <a:r>
              <a:rPr lang="en-US" sz="4000" i="1" dirty="0" smtClean="0"/>
              <a:t>living</a:t>
            </a:r>
            <a:r>
              <a:rPr lang="en-US" sz="4000" b="1" u="sng" dirty="0" smtClean="0"/>
              <a:t> </a:t>
            </a:r>
            <a:r>
              <a:rPr lang="en-US" sz="4000" dirty="0" smtClean="0"/>
              <a:t>relative of whales</a:t>
            </a:r>
            <a:endParaRPr lang="en-US" sz="4000" dirty="0"/>
          </a:p>
        </p:txBody>
      </p:sp>
      <p:pic>
        <p:nvPicPr>
          <p:cNvPr id="45058" name="Picture 2" descr="http://upload.wikimedia.org/wikipedia/commons/thumb/6/6c/Hippopotamus_amphibius_-_Homosassa_Springs_Wildlife_State_Park%2C_Florida_-_2010-01-13.jpg/1280px-Hippopotamus_amphibius_-_Homosassa_Springs_Wildlife_State_Park%2C_Florida_-_2010-01-1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2286000"/>
            <a:ext cx="4191000" cy="2743200"/>
          </a:xfrm>
          <a:prstGeom prst="rect">
            <a:avLst/>
          </a:prstGeom>
          <a:noFill/>
        </p:spPr>
      </p:pic>
      <p:pic>
        <p:nvPicPr>
          <p:cNvPr id="45060" name="Picture 4" descr="http://upload.wikimedia.org/wikipedia/commons/thumb/6/6d/Hippopotamus_amphibius_-San_Diego_Zoo%2C_California%2C_USA_-under_water-8a.jpg/1280px-Hippopotamus_amphibius_-San_Diego_Zoo%2C_California%2C_USA_-under_water-8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9600" y="2286000"/>
            <a:ext cx="4571999" cy="27432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20439</TotalTime>
  <Words>5957</Words>
  <Application>Microsoft Office PowerPoint</Application>
  <PresentationFormat>On-screen Show (4:3)</PresentationFormat>
  <Paragraphs>711</Paragraphs>
  <Slides>46</Slides>
  <Notes>37</Notes>
  <HiddenSlides>0</HiddenSlides>
  <MMClips>0</MMClips>
  <ScaleCrop>false</ScaleCrop>
  <HeadingPairs>
    <vt:vector size="4" baseType="variant">
      <vt:variant>
        <vt:lpstr>Theme</vt:lpstr>
      </vt:variant>
      <vt:variant>
        <vt:i4>2</vt:i4>
      </vt:variant>
      <vt:variant>
        <vt:lpstr>Slide Titles</vt:lpstr>
      </vt:variant>
      <vt:variant>
        <vt:i4>46</vt:i4>
      </vt:variant>
    </vt:vector>
  </HeadingPairs>
  <TitlesOfParts>
    <vt:vector size="48" baseType="lpstr">
      <vt:lpstr>Office Theme</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Gabe</dc:creator>
  <cp:lastModifiedBy>Ky</cp:lastModifiedBy>
  <cp:revision>491</cp:revision>
  <dcterms:created xsi:type="dcterms:W3CDTF">2014-12-03T15:54:22Z</dcterms:created>
  <dcterms:modified xsi:type="dcterms:W3CDTF">2015-12-23T23:05:42Z</dcterms:modified>
</cp:coreProperties>
</file>