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333" r:id="rId3"/>
    <p:sldId id="293" r:id="rId4"/>
    <p:sldId id="259" r:id="rId5"/>
    <p:sldId id="310" r:id="rId6"/>
    <p:sldId id="309" r:id="rId7"/>
    <p:sldId id="311" r:id="rId8"/>
    <p:sldId id="312" r:id="rId9"/>
    <p:sldId id="308" r:id="rId10"/>
    <p:sldId id="294" r:id="rId11"/>
    <p:sldId id="257" r:id="rId12"/>
    <p:sldId id="295" r:id="rId13"/>
    <p:sldId id="269" r:id="rId14"/>
    <p:sldId id="265" r:id="rId15"/>
    <p:sldId id="314" r:id="rId16"/>
    <p:sldId id="332" r:id="rId17"/>
    <p:sldId id="313" r:id="rId18"/>
    <p:sldId id="266" r:id="rId19"/>
    <p:sldId id="296" r:id="rId20"/>
    <p:sldId id="297" r:id="rId21"/>
    <p:sldId id="267" r:id="rId22"/>
    <p:sldId id="270" r:id="rId23"/>
    <p:sldId id="318" r:id="rId24"/>
    <p:sldId id="319" r:id="rId25"/>
    <p:sldId id="322" r:id="rId26"/>
    <p:sldId id="278" r:id="rId27"/>
    <p:sldId id="320" r:id="rId28"/>
    <p:sldId id="317" r:id="rId29"/>
    <p:sldId id="324" r:id="rId30"/>
    <p:sldId id="326" r:id="rId31"/>
    <p:sldId id="325" r:id="rId32"/>
    <p:sldId id="327" r:id="rId33"/>
    <p:sldId id="277" r:id="rId34"/>
    <p:sldId id="328" r:id="rId35"/>
    <p:sldId id="329" r:id="rId36"/>
    <p:sldId id="330" r:id="rId37"/>
    <p:sldId id="284" r:id="rId38"/>
    <p:sldId id="331" r:id="rId39"/>
    <p:sldId id="289" r:id="rId40"/>
    <p:sldId id="334" r:id="rId41"/>
    <p:sldId id="33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79" autoAdjust="0"/>
  </p:normalViewPr>
  <p:slideViewPr>
    <p:cSldViewPr snapToGrid="0" snapToObjects="1">
      <p:cViewPr>
        <p:scale>
          <a:sx n="65" d="100"/>
          <a:sy n="65" d="100"/>
        </p:scale>
        <p:origin x="-1944" y="-10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1" d="100"/>
          <a:sy n="71" d="100"/>
        </p:scale>
        <p:origin x="-3062"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058537-A84B-3447-B1BC-2745542C3ABF}" type="slidenum">
              <a:rPr lang="en-US" smtClean="0"/>
              <a:t>‹#›</a:t>
            </a:fld>
            <a:endParaRPr lang="en-US"/>
          </a:p>
        </p:txBody>
      </p:sp>
    </p:spTree>
    <p:extLst>
      <p:ext uri="{BB962C8B-B14F-4D97-AF65-F5344CB8AC3E}">
        <p14:creationId xmlns:p14="http://schemas.microsoft.com/office/powerpoint/2010/main" val="5359414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nepis.epa.gov/Exe/ZyPDF.cgi/9100LM9H.PDF?Dockey=9100LM9H.PDF"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nepis.epa.gov/Exe/ZyPDF.cgi/9100LMBU.PDF?Dockey=9100LMBU.pdf"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nepis.epa.gov/Exe/ZyPDF.cgi/9100LM9H.PDF?Dockey=9100LM9H.PDF"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nepis.epa.gov/Exe/ZyPDF.cgi/9100LMBU.PDF?Dockey=9100LMBU.pdf"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58537-A84B-3447-B1BC-2745542C3ABF}" type="slidenum">
              <a:rPr lang="en-US" smtClean="0"/>
              <a:t>1</a:t>
            </a:fld>
            <a:endParaRPr lang="en-US"/>
          </a:p>
        </p:txBody>
      </p:sp>
    </p:spTree>
    <p:extLst>
      <p:ext uri="{BB962C8B-B14F-4D97-AF65-F5344CB8AC3E}">
        <p14:creationId xmlns:p14="http://schemas.microsoft.com/office/powerpoint/2010/main" val="1448217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F058537-A84B-3447-B1BC-2745542C3ABF}" type="slidenum">
              <a:rPr lang="en-US" smtClean="0"/>
              <a:t>15</a:t>
            </a:fld>
            <a:endParaRPr lang="en-US"/>
          </a:p>
        </p:txBody>
      </p:sp>
    </p:spTree>
    <p:extLst>
      <p:ext uri="{BB962C8B-B14F-4D97-AF65-F5344CB8AC3E}">
        <p14:creationId xmlns:p14="http://schemas.microsoft.com/office/powerpoint/2010/main" val="4250309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58537-A84B-3447-B1BC-2745542C3ABF}" type="slidenum">
              <a:rPr lang="en-US" smtClean="0"/>
              <a:t>17</a:t>
            </a:fld>
            <a:endParaRPr lang="en-US"/>
          </a:p>
        </p:txBody>
      </p:sp>
    </p:spTree>
    <p:extLst>
      <p:ext uri="{BB962C8B-B14F-4D97-AF65-F5344CB8AC3E}">
        <p14:creationId xmlns:p14="http://schemas.microsoft.com/office/powerpoint/2010/main" val="1694976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slides</a:t>
            </a:r>
            <a:r>
              <a:rPr lang="en-US" baseline="0" dirty="0" smtClean="0"/>
              <a:t> 19 and 20 if you are going to have the students run the virtual transpiration lab</a:t>
            </a:r>
            <a:endParaRPr lang="en-US" dirty="0"/>
          </a:p>
        </p:txBody>
      </p:sp>
      <p:sp>
        <p:nvSpPr>
          <p:cNvPr id="4" name="Slide Number Placeholder 3"/>
          <p:cNvSpPr>
            <a:spLocks noGrp="1"/>
          </p:cNvSpPr>
          <p:nvPr>
            <p:ph type="sldNum" sz="quarter" idx="10"/>
          </p:nvPr>
        </p:nvSpPr>
        <p:spPr/>
        <p:txBody>
          <a:bodyPr/>
          <a:lstStyle/>
          <a:p>
            <a:fld id="{0F058537-A84B-3447-B1BC-2745542C3ABF}" type="slidenum">
              <a:rPr lang="en-US" smtClean="0"/>
              <a:t>19</a:t>
            </a:fld>
            <a:endParaRPr lang="en-US"/>
          </a:p>
        </p:txBody>
      </p:sp>
    </p:spTree>
    <p:extLst>
      <p:ext uri="{BB962C8B-B14F-4D97-AF65-F5344CB8AC3E}">
        <p14:creationId xmlns:p14="http://schemas.microsoft.com/office/powerpoint/2010/main" val="3780060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3000" dirty="0" smtClean="0"/>
              <a:t>http://</a:t>
            </a:r>
            <a:r>
              <a:rPr lang="en-US" sz="3000" dirty="0" err="1" smtClean="0"/>
              <a:t>www.mhhe.com</a:t>
            </a:r>
            <a:r>
              <a:rPr lang="en-US" sz="3000" dirty="0" smtClean="0"/>
              <a:t>/</a:t>
            </a:r>
            <a:r>
              <a:rPr lang="en-US" sz="3000" dirty="0" err="1" smtClean="0"/>
              <a:t>biosci</a:t>
            </a:r>
            <a:r>
              <a:rPr lang="en-US" sz="3000" dirty="0" smtClean="0"/>
              <a:t>/</a:t>
            </a:r>
            <a:r>
              <a:rPr lang="en-US" sz="3000" dirty="0" err="1" smtClean="0"/>
              <a:t>genbio</a:t>
            </a:r>
            <a:r>
              <a:rPr lang="en-US" sz="3000" dirty="0" smtClean="0"/>
              <a:t>/</a:t>
            </a:r>
            <a:r>
              <a:rPr lang="en-US" sz="3000" dirty="0" err="1" smtClean="0"/>
              <a:t>virtual_labs</a:t>
            </a:r>
            <a:r>
              <a:rPr lang="en-US" sz="3000" dirty="0" smtClean="0"/>
              <a:t>/BL_10/BL_10.html</a:t>
            </a:r>
          </a:p>
          <a:p>
            <a:endParaRPr lang="en-US" dirty="0"/>
          </a:p>
        </p:txBody>
      </p:sp>
      <p:sp>
        <p:nvSpPr>
          <p:cNvPr id="4" name="Slide Number Placeholder 3"/>
          <p:cNvSpPr>
            <a:spLocks noGrp="1"/>
          </p:cNvSpPr>
          <p:nvPr>
            <p:ph type="sldNum" sz="quarter" idx="10"/>
          </p:nvPr>
        </p:nvSpPr>
        <p:spPr/>
        <p:txBody>
          <a:bodyPr/>
          <a:lstStyle/>
          <a:p>
            <a:fld id="{0F058537-A84B-3447-B1BC-2745542C3ABF}" type="slidenum">
              <a:rPr lang="en-US" smtClean="0"/>
              <a:t>20</a:t>
            </a:fld>
            <a:endParaRPr lang="en-US"/>
          </a:p>
        </p:txBody>
      </p:sp>
    </p:spTree>
    <p:extLst>
      <p:ext uri="{BB962C8B-B14F-4D97-AF65-F5344CB8AC3E}">
        <p14:creationId xmlns:p14="http://schemas.microsoft.com/office/powerpoint/2010/main" val="1598172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slides 22 and 23 if students set up their own experiment.</a:t>
            </a:r>
            <a:endParaRPr lang="en-US" dirty="0"/>
          </a:p>
        </p:txBody>
      </p:sp>
      <p:sp>
        <p:nvSpPr>
          <p:cNvPr id="4" name="Slide Number Placeholder 3"/>
          <p:cNvSpPr>
            <a:spLocks noGrp="1"/>
          </p:cNvSpPr>
          <p:nvPr>
            <p:ph type="sldNum" sz="quarter" idx="10"/>
          </p:nvPr>
        </p:nvSpPr>
        <p:spPr/>
        <p:txBody>
          <a:bodyPr/>
          <a:lstStyle/>
          <a:p>
            <a:fld id="{0F058537-A84B-3447-B1BC-2745542C3ABF}" type="slidenum">
              <a:rPr lang="en-US" smtClean="0"/>
              <a:t>22</a:t>
            </a:fld>
            <a:endParaRPr lang="en-US"/>
          </a:p>
        </p:txBody>
      </p:sp>
    </p:spTree>
    <p:extLst>
      <p:ext uri="{BB962C8B-B14F-4D97-AF65-F5344CB8AC3E}">
        <p14:creationId xmlns:p14="http://schemas.microsoft.com/office/powerpoint/2010/main" val="2857601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Use slides 22 and 23 if students set up their own experiment.</a:t>
            </a:r>
          </a:p>
          <a:p>
            <a:endParaRPr lang="en-US" dirty="0"/>
          </a:p>
        </p:txBody>
      </p:sp>
      <p:sp>
        <p:nvSpPr>
          <p:cNvPr id="4" name="Slide Number Placeholder 3"/>
          <p:cNvSpPr>
            <a:spLocks noGrp="1"/>
          </p:cNvSpPr>
          <p:nvPr>
            <p:ph type="sldNum" sz="quarter" idx="10"/>
          </p:nvPr>
        </p:nvSpPr>
        <p:spPr/>
        <p:txBody>
          <a:bodyPr/>
          <a:lstStyle/>
          <a:p>
            <a:fld id="{0F058537-A84B-3447-B1BC-2745542C3ABF}" type="slidenum">
              <a:rPr lang="en-US" smtClean="0"/>
              <a:t>23</a:t>
            </a:fld>
            <a:endParaRPr lang="en-US"/>
          </a:p>
        </p:txBody>
      </p:sp>
    </p:spTree>
    <p:extLst>
      <p:ext uri="{BB962C8B-B14F-4D97-AF65-F5344CB8AC3E}">
        <p14:creationId xmlns:p14="http://schemas.microsoft.com/office/powerpoint/2010/main" val="3166647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Use slides 24 and 25 if students ran the simulation.</a:t>
            </a:r>
          </a:p>
          <a:p>
            <a:endParaRPr lang="en-US" dirty="0"/>
          </a:p>
        </p:txBody>
      </p:sp>
      <p:sp>
        <p:nvSpPr>
          <p:cNvPr id="4" name="Slide Number Placeholder 3"/>
          <p:cNvSpPr>
            <a:spLocks noGrp="1"/>
          </p:cNvSpPr>
          <p:nvPr>
            <p:ph type="sldNum" sz="quarter" idx="10"/>
          </p:nvPr>
        </p:nvSpPr>
        <p:spPr/>
        <p:txBody>
          <a:bodyPr/>
          <a:lstStyle/>
          <a:p>
            <a:fld id="{0F058537-A84B-3447-B1BC-2745542C3ABF}" type="slidenum">
              <a:rPr lang="en-US" smtClean="0"/>
              <a:t>24</a:t>
            </a:fld>
            <a:endParaRPr lang="en-US"/>
          </a:p>
        </p:txBody>
      </p:sp>
    </p:spTree>
    <p:extLst>
      <p:ext uri="{BB962C8B-B14F-4D97-AF65-F5344CB8AC3E}">
        <p14:creationId xmlns:p14="http://schemas.microsoft.com/office/powerpoint/2010/main" val="2545764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Use slides 24 and 25 if students ran the simulation.</a:t>
            </a:r>
          </a:p>
          <a:p>
            <a:endParaRPr lang="en-US" dirty="0"/>
          </a:p>
        </p:txBody>
      </p:sp>
      <p:sp>
        <p:nvSpPr>
          <p:cNvPr id="4" name="Slide Number Placeholder 3"/>
          <p:cNvSpPr>
            <a:spLocks noGrp="1"/>
          </p:cNvSpPr>
          <p:nvPr>
            <p:ph type="sldNum" sz="quarter" idx="10"/>
          </p:nvPr>
        </p:nvSpPr>
        <p:spPr/>
        <p:txBody>
          <a:bodyPr/>
          <a:lstStyle/>
          <a:p>
            <a:fld id="{0F058537-A84B-3447-B1BC-2745542C3ABF}" type="slidenum">
              <a:rPr lang="en-US" smtClean="0"/>
              <a:t>25</a:t>
            </a:fld>
            <a:endParaRPr lang="en-US"/>
          </a:p>
        </p:txBody>
      </p:sp>
    </p:spTree>
    <p:extLst>
      <p:ext uri="{BB962C8B-B14F-4D97-AF65-F5344CB8AC3E}">
        <p14:creationId xmlns:p14="http://schemas.microsoft.com/office/powerpoint/2010/main" val="2260758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58537-A84B-3447-B1BC-2745542C3ABF}" type="slidenum">
              <a:rPr lang="en-US" smtClean="0"/>
              <a:t>26</a:t>
            </a:fld>
            <a:endParaRPr lang="en-US"/>
          </a:p>
        </p:txBody>
      </p:sp>
    </p:spTree>
    <p:extLst>
      <p:ext uri="{BB962C8B-B14F-4D97-AF65-F5344CB8AC3E}">
        <p14:creationId xmlns:p14="http://schemas.microsoft.com/office/powerpoint/2010/main" val="617054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www.epa.gov</a:t>
            </a:r>
            <a:r>
              <a:rPr lang="en-US" dirty="0" smtClean="0"/>
              <a:t>/</a:t>
            </a:r>
            <a:r>
              <a:rPr lang="en-US" dirty="0" err="1" smtClean="0"/>
              <a:t>otaq</a:t>
            </a:r>
            <a:r>
              <a:rPr lang="en-US" dirty="0" smtClean="0"/>
              <a:t>/climate/documents/420f11041.pdf</a:t>
            </a:r>
          </a:p>
          <a:p>
            <a:endParaRPr lang="en-US" dirty="0"/>
          </a:p>
        </p:txBody>
      </p:sp>
      <p:sp>
        <p:nvSpPr>
          <p:cNvPr id="4" name="Slide Number Placeholder 3"/>
          <p:cNvSpPr>
            <a:spLocks noGrp="1"/>
          </p:cNvSpPr>
          <p:nvPr>
            <p:ph type="sldNum" sz="quarter" idx="10"/>
          </p:nvPr>
        </p:nvSpPr>
        <p:spPr/>
        <p:txBody>
          <a:bodyPr/>
          <a:lstStyle/>
          <a:p>
            <a:fld id="{0F058537-A84B-3447-B1BC-2745542C3ABF}" type="slidenum">
              <a:rPr lang="en-US" smtClean="0"/>
              <a:t>28</a:t>
            </a:fld>
            <a:endParaRPr lang="en-US"/>
          </a:p>
        </p:txBody>
      </p:sp>
    </p:spTree>
    <p:extLst>
      <p:ext uri="{BB962C8B-B14F-4D97-AF65-F5344CB8AC3E}">
        <p14:creationId xmlns:p14="http://schemas.microsoft.com/office/powerpoint/2010/main" val="3751186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58537-A84B-3447-B1BC-2745542C3ABF}" type="slidenum">
              <a:rPr lang="en-US" smtClean="0"/>
              <a:t>3</a:t>
            </a:fld>
            <a:endParaRPr lang="en-US"/>
          </a:p>
        </p:txBody>
      </p:sp>
    </p:spTree>
    <p:extLst>
      <p:ext uri="{BB962C8B-B14F-4D97-AF65-F5344CB8AC3E}">
        <p14:creationId xmlns:p14="http://schemas.microsoft.com/office/powerpoint/2010/main" val="1012952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F058537-A84B-3447-B1BC-2745542C3ABF}" type="slidenum">
              <a:rPr lang="en-US" smtClean="0"/>
              <a:t>29</a:t>
            </a:fld>
            <a:endParaRPr lang="en-US"/>
          </a:p>
        </p:txBody>
      </p:sp>
    </p:spTree>
    <p:extLst>
      <p:ext uri="{BB962C8B-B14F-4D97-AF65-F5344CB8AC3E}">
        <p14:creationId xmlns:p14="http://schemas.microsoft.com/office/powerpoint/2010/main" val="975005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58537-A84B-3447-B1BC-2745542C3ABF}" type="slidenum">
              <a:rPr lang="en-US" smtClean="0"/>
              <a:t>30</a:t>
            </a:fld>
            <a:endParaRPr lang="en-US"/>
          </a:p>
        </p:txBody>
      </p:sp>
    </p:spTree>
    <p:extLst>
      <p:ext uri="{BB962C8B-B14F-4D97-AF65-F5344CB8AC3E}">
        <p14:creationId xmlns:p14="http://schemas.microsoft.com/office/powerpoint/2010/main" val="975005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58537-A84B-3447-B1BC-2745542C3ABF}" type="slidenum">
              <a:rPr lang="en-US" smtClean="0"/>
              <a:t>31</a:t>
            </a:fld>
            <a:endParaRPr lang="en-US"/>
          </a:p>
        </p:txBody>
      </p:sp>
    </p:spTree>
    <p:extLst>
      <p:ext uri="{BB962C8B-B14F-4D97-AF65-F5344CB8AC3E}">
        <p14:creationId xmlns:p14="http://schemas.microsoft.com/office/powerpoint/2010/main" val="2474196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F058537-A84B-3447-B1BC-2745542C3ABF}" type="slidenum">
              <a:rPr lang="en-US" smtClean="0"/>
              <a:t>32</a:t>
            </a:fld>
            <a:endParaRPr lang="en-US"/>
          </a:p>
        </p:txBody>
      </p:sp>
    </p:spTree>
    <p:extLst>
      <p:ext uri="{BB962C8B-B14F-4D97-AF65-F5344CB8AC3E}">
        <p14:creationId xmlns:p14="http://schemas.microsoft.com/office/powerpoint/2010/main" val="728859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Table:  EPA</a:t>
            </a:r>
            <a:r>
              <a:rPr lang="en-US" baseline="0" dirty="0" smtClean="0"/>
              <a:t> </a:t>
            </a:r>
            <a:r>
              <a:rPr lang="en-US" dirty="0" smtClean="0"/>
              <a:t>report on Indoor Air Quality in Public Buildings: Vols. I and II, August 1988, EPA/00/6-88/009ab.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sz="1200" b="0" kern="1200" dirty="0" smtClean="0">
                <a:solidFill>
                  <a:schemeClr val="tx1"/>
                </a:solidFill>
                <a:effectLst/>
                <a:latin typeface="+mn-lt"/>
                <a:ea typeface="+mn-ea"/>
                <a:cs typeface="+mn-cs"/>
              </a:rPr>
              <a:t>US EPA. 1989a. </a:t>
            </a:r>
            <a:r>
              <a:rPr lang="en-US" sz="1200" b="0" u="sng" kern="1200" dirty="0" smtClean="0">
                <a:solidFill>
                  <a:schemeClr val="tx1"/>
                </a:solidFill>
                <a:effectLst/>
                <a:latin typeface="+mn-lt"/>
                <a:ea typeface="+mn-ea"/>
                <a:cs typeface="+mn-cs"/>
              </a:rPr>
              <a:t>Report to Congress on Indoor Air Quality, Volume I: Federal Programs Addressing Indoor Air Quality</a:t>
            </a:r>
            <a:r>
              <a:rPr lang="en-US" sz="1200" b="0" kern="1200" dirty="0" smtClean="0">
                <a:solidFill>
                  <a:schemeClr val="tx1"/>
                </a:solidFill>
                <a:effectLst/>
                <a:latin typeface="+mn-lt"/>
                <a:ea typeface="+mn-ea"/>
                <a:cs typeface="+mn-cs"/>
              </a:rPr>
              <a:t>. </a:t>
            </a:r>
            <a:r>
              <a:rPr lang="en-US" sz="1200" b="0" u="sng" kern="1200" dirty="0" smtClean="0">
                <a:solidFill>
                  <a:schemeClr val="tx1"/>
                </a:solidFill>
                <a:effectLst/>
                <a:latin typeface="+mn-lt"/>
                <a:ea typeface="+mn-ea"/>
                <a:cs typeface="+mn-cs"/>
                <a:hlinkClick r:id="rId3"/>
              </a:rPr>
              <a:t>http://nepis.epa.gov/Exe/ZyPDF.cgi/9100LM9H.PDF?Dockey=9100LM9H.PDF</a:t>
            </a:r>
            <a:r>
              <a:rPr lang="en-US" sz="1200" b="0" kern="1200" dirty="0" smtClean="0">
                <a:solidFill>
                  <a:schemeClr val="tx1"/>
                </a:solidFill>
                <a:effectLst/>
                <a:latin typeface="+mn-lt"/>
                <a:ea typeface="+mn-ea"/>
                <a:cs typeface="+mn-cs"/>
              </a:rPr>
              <a:t>  Indoor Air Division, Office of Air and Radiation. U.S. Environmental Protection Agency, Washington, D.C.</a:t>
            </a:r>
            <a:endParaRPr lang="en-US" sz="1200" b="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US EPA. 1989b. </a:t>
            </a:r>
            <a:r>
              <a:rPr lang="en-US" sz="1200" b="0" u="sng" kern="1200" dirty="0" smtClean="0">
                <a:solidFill>
                  <a:schemeClr val="tx1"/>
                </a:solidFill>
                <a:effectLst/>
                <a:latin typeface="+mn-lt"/>
                <a:ea typeface="+mn-ea"/>
                <a:cs typeface="+mn-cs"/>
              </a:rPr>
              <a:t>Report to Congress on Indoor Air Quality, Volume II: Assessment and Control of Indoor Air Pollution</a:t>
            </a:r>
            <a:r>
              <a:rPr lang="en-US" sz="1200" b="0" kern="1200" dirty="0" smtClean="0">
                <a:solidFill>
                  <a:schemeClr val="tx1"/>
                </a:solidFill>
                <a:effectLst/>
                <a:latin typeface="+mn-lt"/>
                <a:ea typeface="+mn-ea"/>
                <a:cs typeface="+mn-cs"/>
              </a:rPr>
              <a:t>. </a:t>
            </a:r>
            <a:r>
              <a:rPr lang="en-US" sz="1200" b="0" u="sng" kern="1200" dirty="0" smtClean="0">
                <a:solidFill>
                  <a:schemeClr val="tx1"/>
                </a:solidFill>
                <a:effectLst/>
                <a:latin typeface="+mn-lt"/>
                <a:ea typeface="+mn-ea"/>
                <a:cs typeface="+mn-cs"/>
                <a:hlinkClick r:id="rId4"/>
              </a:rPr>
              <a:t>http://nepis.epa.gov/Exe/ZyPDF.cgi/9100LMBU.PDF?Dockey=9100LMBU.pdf</a:t>
            </a:r>
            <a:r>
              <a:rPr lang="en-US" sz="1200" b="0" kern="1200" dirty="0" smtClean="0">
                <a:solidFill>
                  <a:schemeClr val="tx1"/>
                </a:solidFill>
                <a:effectLst/>
                <a:latin typeface="+mn-lt"/>
                <a:ea typeface="+mn-ea"/>
                <a:cs typeface="+mn-cs"/>
              </a:rPr>
              <a:t>  Indoor Air Division, Office of Air and Radiation. U.S. Environmental Protection Agency, Washington, D.C.</a:t>
            </a: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F058537-A84B-3447-B1BC-2745542C3ABF}" type="slidenum">
              <a:rPr lang="en-US" smtClean="0"/>
              <a:t>35</a:t>
            </a:fld>
            <a:endParaRPr lang="en-US"/>
          </a:p>
        </p:txBody>
      </p:sp>
    </p:spTree>
    <p:extLst>
      <p:ext uri="{BB962C8B-B14F-4D97-AF65-F5344CB8AC3E}">
        <p14:creationId xmlns:p14="http://schemas.microsoft.com/office/powerpoint/2010/main" val="3963849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Table: EPA</a:t>
            </a:r>
            <a:r>
              <a:rPr lang="en-US" baseline="0" dirty="0" smtClean="0"/>
              <a:t> </a:t>
            </a:r>
            <a:r>
              <a:rPr lang="en-US" dirty="0" smtClean="0"/>
              <a:t>report on Indoor Air Quality in Public Buildings: Vols. I and II, August 1988, EPA/00/6-88/009ab. </a:t>
            </a:r>
          </a:p>
          <a:p>
            <a:endParaRPr lang="en-US" dirty="0" smtClean="0"/>
          </a:p>
          <a:p>
            <a:r>
              <a:rPr lang="en-US" sz="1200" b="0" kern="1200" dirty="0" smtClean="0">
                <a:solidFill>
                  <a:schemeClr val="tx1"/>
                </a:solidFill>
                <a:effectLst/>
                <a:latin typeface="+mn-lt"/>
                <a:ea typeface="+mn-ea"/>
                <a:cs typeface="+mn-cs"/>
              </a:rPr>
              <a:t>US EPA. 1989a. </a:t>
            </a:r>
            <a:r>
              <a:rPr lang="en-US" sz="1200" b="0" u="sng" kern="1200" dirty="0" smtClean="0">
                <a:solidFill>
                  <a:schemeClr val="tx1"/>
                </a:solidFill>
                <a:effectLst/>
                <a:latin typeface="+mn-lt"/>
                <a:ea typeface="+mn-ea"/>
                <a:cs typeface="+mn-cs"/>
              </a:rPr>
              <a:t>Report to Congress on Indoor Air Quality, Volume I: Federal Programs Addressing Indoor Air Quality</a:t>
            </a:r>
            <a:r>
              <a:rPr lang="en-US" sz="1200" b="0" kern="1200" dirty="0" smtClean="0">
                <a:solidFill>
                  <a:schemeClr val="tx1"/>
                </a:solidFill>
                <a:effectLst/>
                <a:latin typeface="+mn-lt"/>
                <a:ea typeface="+mn-ea"/>
                <a:cs typeface="+mn-cs"/>
              </a:rPr>
              <a:t>. </a:t>
            </a:r>
            <a:r>
              <a:rPr lang="en-US" sz="1200" b="0" u="sng" kern="1200" dirty="0" smtClean="0">
                <a:solidFill>
                  <a:schemeClr val="tx1"/>
                </a:solidFill>
                <a:effectLst/>
                <a:latin typeface="+mn-lt"/>
                <a:ea typeface="+mn-ea"/>
                <a:cs typeface="+mn-cs"/>
                <a:hlinkClick r:id="rId3"/>
              </a:rPr>
              <a:t>http://nepis.epa.gov/Exe/ZyPDF.cgi/9100LM9H.PDF?Dockey=9100LM9H.PDF</a:t>
            </a:r>
            <a:r>
              <a:rPr lang="en-US" sz="1200" b="0" kern="1200" dirty="0" smtClean="0">
                <a:solidFill>
                  <a:schemeClr val="tx1"/>
                </a:solidFill>
                <a:effectLst/>
                <a:latin typeface="+mn-lt"/>
                <a:ea typeface="+mn-ea"/>
                <a:cs typeface="+mn-cs"/>
              </a:rPr>
              <a:t>  Indoor Air Division, Office of Air and Radiation. U.S. Environmental Protection Agency, Washington, D.C.</a:t>
            </a:r>
            <a:endParaRPr lang="en-US" sz="1200" b="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US EPA. 1989b. </a:t>
            </a:r>
            <a:r>
              <a:rPr lang="en-US" sz="1200" b="0" u="sng" kern="1200" dirty="0" smtClean="0">
                <a:solidFill>
                  <a:schemeClr val="tx1"/>
                </a:solidFill>
                <a:effectLst/>
                <a:latin typeface="+mn-lt"/>
                <a:ea typeface="+mn-ea"/>
                <a:cs typeface="+mn-cs"/>
              </a:rPr>
              <a:t>Report to Congress on Indoor Air Quality, Volume II: Assessment and Control of Indoor Air Pollution</a:t>
            </a:r>
            <a:r>
              <a:rPr lang="en-US" sz="1200" b="0" kern="1200" dirty="0" smtClean="0">
                <a:solidFill>
                  <a:schemeClr val="tx1"/>
                </a:solidFill>
                <a:effectLst/>
                <a:latin typeface="+mn-lt"/>
                <a:ea typeface="+mn-ea"/>
                <a:cs typeface="+mn-cs"/>
              </a:rPr>
              <a:t>. </a:t>
            </a:r>
            <a:r>
              <a:rPr lang="en-US" sz="1200" b="0" u="sng" kern="1200" dirty="0" smtClean="0">
                <a:solidFill>
                  <a:schemeClr val="tx1"/>
                </a:solidFill>
                <a:effectLst/>
                <a:latin typeface="+mn-lt"/>
                <a:ea typeface="+mn-ea"/>
                <a:cs typeface="+mn-cs"/>
                <a:hlinkClick r:id="rId4"/>
              </a:rPr>
              <a:t>http://nepis.epa.gov/Exe/ZyPDF.cgi/9100LMBU.PDF?Dockey=9100LMBU.pdf</a:t>
            </a:r>
            <a:r>
              <a:rPr lang="en-US" sz="1200" b="0" kern="1200" dirty="0" smtClean="0">
                <a:solidFill>
                  <a:schemeClr val="tx1"/>
                </a:solidFill>
                <a:effectLst/>
                <a:latin typeface="+mn-lt"/>
                <a:ea typeface="+mn-ea"/>
                <a:cs typeface="+mn-cs"/>
              </a:rPr>
              <a:t>  Indoor Air Division, Office of Air and Radiation. U.S. Environmental Protection Agency, Washington, D.C.</a:t>
            </a: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F058537-A84B-3447-B1BC-2745542C3ABF}" type="slidenum">
              <a:rPr lang="en-US" smtClean="0"/>
              <a:t>36</a:t>
            </a:fld>
            <a:endParaRPr lang="en-US"/>
          </a:p>
        </p:txBody>
      </p:sp>
    </p:spTree>
    <p:extLst>
      <p:ext uri="{BB962C8B-B14F-4D97-AF65-F5344CB8AC3E}">
        <p14:creationId xmlns:p14="http://schemas.microsoft.com/office/powerpoint/2010/main" val="3963849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58537-A84B-3447-B1BC-2745542C3ABF}" type="slidenum">
              <a:rPr lang="en-US" smtClean="0"/>
              <a:t>37</a:t>
            </a:fld>
            <a:endParaRPr lang="en-US"/>
          </a:p>
        </p:txBody>
      </p:sp>
    </p:spTree>
    <p:extLst>
      <p:ext uri="{BB962C8B-B14F-4D97-AF65-F5344CB8AC3E}">
        <p14:creationId xmlns:p14="http://schemas.microsoft.com/office/powerpoint/2010/main" val="975005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58537-A84B-3447-B1BC-2745542C3ABF}" type="slidenum">
              <a:rPr lang="en-US" smtClean="0"/>
              <a:t>38</a:t>
            </a:fld>
            <a:endParaRPr lang="en-US"/>
          </a:p>
        </p:txBody>
      </p:sp>
    </p:spTree>
    <p:extLst>
      <p:ext uri="{BB962C8B-B14F-4D97-AF65-F5344CB8AC3E}">
        <p14:creationId xmlns:p14="http://schemas.microsoft.com/office/powerpoint/2010/main" val="3963849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58537-A84B-3447-B1BC-2745542C3ABF}" type="slidenum">
              <a:rPr lang="en-US" smtClean="0"/>
              <a:t>39</a:t>
            </a:fld>
            <a:endParaRPr lang="en-US"/>
          </a:p>
        </p:txBody>
      </p:sp>
    </p:spTree>
    <p:extLst>
      <p:ext uri="{BB962C8B-B14F-4D97-AF65-F5344CB8AC3E}">
        <p14:creationId xmlns:p14="http://schemas.microsoft.com/office/powerpoint/2010/main" val="72528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58537-A84B-3447-B1BC-2745542C3ABF}" type="slidenum">
              <a:rPr lang="en-US" smtClean="0"/>
              <a:t>4</a:t>
            </a:fld>
            <a:endParaRPr lang="en-US"/>
          </a:p>
        </p:txBody>
      </p:sp>
    </p:spTree>
    <p:extLst>
      <p:ext uri="{BB962C8B-B14F-4D97-AF65-F5344CB8AC3E}">
        <p14:creationId xmlns:p14="http://schemas.microsoft.com/office/powerpoint/2010/main" val="232780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58537-A84B-3447-B1BC-2745542C3ABF}" type="slidenum">
              <a:rPr lang="en-US" smtClean="0"/>
              <a:t>5</a:t>
            </a:fld>
            <a:endParaRPr lang="en-US"/>
          </a:p>
        </p:txBody>
      </p:sp>
    </p:spTree>
    <p:extLst>
      <p:ext uri="{BB962C8B-B14F-4D97-AF65-F5344CB8AC3E}">
        <p14:creationId xmlns:p14="http://schemas.microsoft.com/office/powerpoint/2010/main" val="2327804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F058537-A84B-3447-B1BC-2745542C3ABF}" type="slidenum">
              <a:rPr lang="en-US" smtClean="0"/>
              <a:t>6</a:t>
            </a:fld>
            <a:endParaRPr lang="en-US"/>
          </a:p>
        </p:txBody>
      </p:sp>
    </p:spTree>
    <p:extLst>
      <p:ext uri="{BB962C8B-B14F-4D97-AF65-F5344CB8AC3E}">
        <p14:creationId xmlns:p14="http://schemas.microsoft.com/office/powerpoint/2010/main" val="2327804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Stomatal</a:t>
            </a:r>
            <a:r>
              <a:rPr lang="en-US" dirty="0" smtClean="0"/>
              <a:t> density: https://</a:t>
            </a:r>
            <a:r>
              <a:rPr lang="en-US" dirty="0" err="1" smtClean="0"/>
              <a:t>flic.kr</a:t>
            </a:r>
            <a:r>
              <a:rPr lang="en-US" dirty="0" smtClean="0"/>
              <a:t>/p/s9TQdk (Attribution — You must give appropriate credit, provide a link to the license, and indicate if changes were made. You may do so in any reasonable manner, but not in any way that suggests the licensor endorses you or your use.) </a:t>
            </a:r>
            <a:r>
              <a:rPr lang="en-US" dirty="0" err="1" smtClean="0"/>
              <a:t>flickr</a:t>
            </a:r>
            <a:r>
              <a:rPr lang="en-US" baseline="0" dirty="0" smtClean="0"/>
              <a:t> account: </a:t>
            </a:r>
            <a:r>
              <a:rPr lang="en-US" baseline="0" dirty="0" err="1" smtClean="0"/>
              <a:t>microbiologybytes</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Leaf: https://</a:t>
            </a:r>
            <a:r>
              <a:rPr lang="en-US" baseline="0" dirty="0" err="1" smtClean="0"/>
              <a:t>flic.kr</a:t>
            </a:r>
            <a:r>
              <a:rPr lang="en-US" baseline="0" dirty="0" smtClean="0"/>
              <a:t>/p/6y9kcg (</a:t>
            </a:r>
            <a:r>
              <a:rPr lang="en-US" dirty="0" smtClean="0"/>
              <a:t>Attribution — You must give appropriate credit, provide a link to the license, and indicate if changes were made. You may do so in any reasonable manner, but not in any way that suggests the licensor endorses you or your use.) </a:t>
            </a:r>
            <a:r>
              <a:rPr lang="en-US" dirty="0" err="1" smtClean="0"/>
              <a:t>flickr</a:t>
            </a:r>
            <a:r>
              <a:rPr lang="en-US" dirty="0" smtClean="0"/>
              <a:t> account: Andreas Levers</a:t>
            </a:r>
          </a:p>
          <a:p>
            <a:endParaRPr lang="en-US" dirty="0"/>
          </a:p>
        </p:txBody>
      </p:sp>
      <p:sp>
        <p:nvSpPr>
          <p:cNvPr id="4" name="Slide Number Placeholder 3"/>
          <p:cNvSpPr>
            <a:spLocks noGrp="1"/>
          </p:cNvSpPr>
          <p:nvPr>
            <p:ph type="sldNum" sz="quarter" idx="10"/>
          </p:nvPr>
        </p:nvSpPr>
        <p:spPr/>
        <p:txBody>
          <a:bodyPr/>
          <a:lstStyle/>
          <a:p>
            <a:fld id="{0F058537-A84B-3447-B1BC-2745542C3ABF}" type="slidenum">
              <a:rPr lang="en-US" smtClean="0"/>
              <a:t>7</a:t>
            </a:fld>
            <a:endParaRPr lang="en-US"/>
          </a:p>
        </p:txBody>
      </p:sp>
    </p:spTree>
    <p:extLst>
      <p:ext uri="{BB962C8B-B14F-4D97-AF65-F5344CB8AC3E}">
        <p14:creationId xmlns:p14="http://schemas.microsoft.com/office/powerpoint/2010/main" val="2327804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F058537-A84B-3447-B1BC-2745542C3ABF}" type="slidenum">
              <a:rPr lang="en-US" smtClean="0"/>
              <a:t>8</a:t>
            </a:fld>
            <a:endParaRPr lang="en-US"/>
          </a:p>
        </p:txBody>
      </p:sp>
    </p:spTree>
    <p:extLst>
      <p:ext uri="{BB962C8B-B14F-4D97-AF65-F5344CB8AC3E}">
        <p14:creationId xmlns:p14="http://schemas.microsoft.com/office/powerpoint/2010/main" val="2327804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slides 12-18 if the</a:t>
            </a:r>
            <a:r>
              <a:rPr lang="en-US" baseline="0" dirty="0" smtClean="0"/>
              <a:t> students will set up their own plant experiments to measure transpiration rates.</a:t>
            </a:r>
            <a:endParaRPr lang="en-US" dirty="0"/>
          </a:p>
        </p:txBody>
      </p:sp>
      <p:sp>
        <p:nvSpPr>
          <p:cNvPr id="4" name="Slide Number Placeholder 3"/>
          <p:cNvSpPr>
            <a:spLocks noGrp="1"/>
          </p:cNvSpPr>
          <p:nvPr>
            <p:ph type="sldNum" sz="quarter" idx="10"/>
          </p:nvPr>
        </p:nvSpPr>
        <p:spPr/>
        <p:txBody>
          <a:bodyPr/>
          <a:lstStyle/>
          <a:p>
            <a:fld id="{0F058537-A84B-3447-B1BC-2745542C3ABF}" type="slidenum">
              <a:rPr lang="en-US" smtClean="0"/>
              <a:t>12</a:t>
            </a:fld>
            <a:endParaRPr lang="en-US"/>
          </a:p>
        </p:txBody>
      </p:sp>
    </p:spTree>
    <p:extLst>
      <p:ext uri="{BB962C8B-B14F-4D97-AF65-F5344CB8AC3E}">
        <p14:creationId xmlns:p14="http://schemas.microsoft.com/office/powerpoint/2010/main" val="1019834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58537-A84B-3447-B1BC-2745542C3ABF}" type="slidenum">
              <a:rPr lang="en-US" smtClean="0"/>
              <a:t>13</a:t>
            </a:fld>
            <a:endParaRPr lang="en-US"/>
          </a:p>
        </p:txBody>
      </p:sp>
    </p:spTree>
    <p:extLst>
      <p:ext uri="{BB962C8B-B14F-4D97-AF65-F5344CB8AC3E}">
        <p14:creationId xmlns:p14="http://schemas.microsoft.com/office/powerpoint/2010/main" val="1694976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110539" y="6356350"/>
            <a:ext cx="533400" cy="365125"/>
          </a:xfrm>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53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a:prstGeom prst="rect">
            <a:avLst/>
          </a:prstGeom>
        </p:spPr>
        <p:txBody>
          <a:bodyPr/>
          <a:lstStyle>
            <a:lvl1pPr algn="l">
              <a:defRPr/>
            </a:lvl1pPr>
          </a:lstStyle>
          <a:p>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6553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6553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110539" y="6356350"/>
            <a:ext cx="533400" cy="365125"/>
          </a:xfrm>
        </p:spPr>
        <p:txBody>
          <a:bodyPr/>
          <a:lstStyle/>
          <a:p>
            <a:fld id="{459A5F39-4CE7-434C-A5CB-50A36345160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7" name="Slide Number Placeholder 5"/>
          <p:cNvSpPr>
            <a:spLocks noGrp="1"/>
          </p:cNvSpPr>
          <p:nvPr>
            <p:ph type="sldNum" sz="quarter" idx="13"/>
          </p:nvPr>
        </p:nvSpPr>
        <p:spPr>
          <a:xfrm>
            <a:off x="8110539" y="6356350"/>
            <a:ext cx="533400" cy="365125"/>
          </a:xfrm>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53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53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6553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3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a:prstGeom prst="rect">
            <a:avLst/>
          </a:prstGeom>
        </p:spPr>
        <p:txBody>
          <a:bodyPr/>
          <a:lstStyle>
            <a:lvl1pPr algn="l">
              <a:defRPr/>
            </a:lvl1pPr>
          </a:lstStyle>
          <a:p>
            <a:endParaRPr lang="en-US"/>
          </a:p>
        </p:txBody>
      </p:sp>
      <p:sp>
        <p:nvSpPr>
          <p:cNvPr id="7" name="Slide Number Placeholder 6"/>
          <p:cNvSpPr>
            <a:spLocks noGrp="1"/>
          </p:cNvSpPr>
          <p:nvPr>
            <p:ph type="sldNum" sz="quarter" idx="12"/>
          </p:nvPr>
        </p:nvSpPr>
        <p:spPr>
          <a:xfrm>
            <a:off x="8378825" y="6356350"/>
            <a:ext cx="533400" cy="365125"/>
          </a:xfrm>
        </p:spPr>
        <p:txBody>
          <a:bodyPr/>
          <a:lstStyle>
            <a:lvl1pPr>
              <a:defRPr>
                <a:solidFill>
                  <a:schemeClr val="bg1"/>
                </a:solidFill>
              </a:defRPr>
            </a:lvl1pPr>
          </a:lstStyle>
          <a:p>
            <a:fld id="{459A5F39-4CE7-434C-A5CB-50A363451602}"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8110539" y="6356350"/>
            <a:ext cx="533400" cy="365125"/>
          </a:xfrm>
          <a:prstGeom prst="rect">
            <a:avLst/>
          </a:prstGeom>
        </p:spPr>
        <p:txBody>
          <a:bodyPr vert="horz" lIns="91440" tIns="45720" rIns="91440" bIns="45720" rtlCol="0" anchor="ctr"/>
          <a:lstStyle>
            <a:lvl1pPr algn="ctr">
              <a:defRPr sz="1200">
                <a:solidFill>
                  <a:schemeClr val="bg1">
                    <a:lumMod val="85000"/>
                  </a:schemeClr>
                </a:solidFill>
              </a:defRPr>
            </a:lvl1pPr>
          </a:lstStyle>
          <a:p>
            <a:fld id="{459A5F39-4CE7-434C-A5CB-50A36345160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hhe.com/biosci/genbio/virtual_labs/BL_10/BL_10.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9.png"/><Relationship Id="rId4" Type="http://schemas.openxmlformats.org/officeDocument/2006/relationships/package" Target="../embeddings/Microsoft_Word_Document1.docx"/></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hyperlink" Target="https://flic.kr/p/6y9kcg" TargetMode="External"/><Relationship Id="rId7" Type="http://schemas.openxmlformats.org/officeDocument/2006/relationships/hyperlink" Target="https://commons.wikimedia.org/wiki/File:Inscribed_cone_sphere_cylinder.svg#/media/File:Inscribed_cone_sphere_cylinder.svg" TargetMode="External"/><Relationship Id="rId2" Type="http://schemas.openxmlformats.org/officeDocument/2006/relationships/hyperlink" Target="https://flic.kr/p/s9TQdk" TargetMode="External"/><Relationship Id="rId1" Type="http://schemas.openxmlformats.org/officeDocument/2006/relationships/slideLayout" Target="../slideLayouts/slideLayout2.xml"/><Relationship Id="rId6" Type="http://schemas.openxmlformats.org/officeDocument/2006/relationships/hyperlink" Target="https://flic.kr/p/FNYZT" TargetMode="External"/><Relationship Id="rId5" Type="http://schemas.openxmlformats.org/officeDocument/2006/relationships/hyperlink" Target="https://flic.kr/p/6UFR7" TargetMode="External"/><Relationship Id="rId4" Type="http://schemas.openxmlformats.org/officeDocument/2006/relationships/hyperlink" Target="https://en.wikipedia.org/wiki/Transpiration#/media/File:Transpiration_Overview.sv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flic.kr/p/cu57wU" TargetMode="External"/><Relationship Id="rId2" Type="http://schemas.openxmlformats.org/officeDocument/2006/relationships/hyperlink" Target="https://flic.kr/p/6TMyJq" TargetMode="External"/><Relationship Id="rId1" Type="http://schemas.openxmlformats.org/officeDocument/2006/relationships/slideLayout" Target="../slideLayouts/slideLayout2.xml"/><Relationship Id="rId6" Type="http://schemas.openxmlformats.org/officeDocument/2006/relationships/hyperlink" Target="https://flic.kr/p/5nEKbe" TargetMode="External"/><Relationship Id="rId5" Type="http://schemas.openxmlformats.org/officeDocument/2006/relationships/hyperlink" Target="https://flic.kr/p/N7HHY" TargetMode="External"/><Relationship Id="rId4" Type="http://schemas.openxmlformats.org/officeDocument/2006/relationships/hyperlink" Target="https://flic.kr/p/icBiYj"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75" y="3170412"/>
            <a:ext cx="8055529" cy="1470025"/>
          </a:xfrm>
        </p:spPr>
        <p:txBody>
          <a:bodyPr/>
          <a:lstStyle/>
          <a:p>
            <a:r>
              <a:rPr lang="en-US" dirty="0" smtClean="0"/>
              <a:t>Plant Transpiration:</a:t>
            </a:r>
            <a:br>
              <a:rPr lang="en-US" dirty="0" smtClean="0"/>
            </a:br>
            <a:r>
              <a:rPr lang="en-US" dirty="0" smtClean="0"/>
              <a:t>A </a:t>
            </a:r>
            <a:r>
              <a:rPr lang="en-US" dirty="0"/>
              <a:t>S</a:t>
            </a:r>
            <a:r>
              <a:rPr lang="en-US" dirty="0" smtClean="0"/>
              <a:t>tory of Clean </a:t>
            </a:r>
            <a:r>
              <a:rPr lang="en-US" dirty="0"/>
              <a:t>A</a:t>
            </a:r>
            <a:r>
              <a:rPr lang="en-US" dirty="0" smtClean="0"/>
              <a:t>ir </a:t>
            </a:r>
            <a:endParaRPr lang="en-US" dirty="0"/>
          </a:p>
        </p:txBody>
      </p:sp>
      <p:sp>
        <p:nvSpPr>
          <p:cNvPr id="3" name="Rectangle 2"/>
          <p:cNvSpPr/>
          <p:nvPr/>
        </p:nvSpPr>
        <p:spPr>
          <a:xfrm>
            <a:off x="539260" y="4696381"/>
            <a:ext cx="5474677" cy="1200329"/>
          </a:xfrm>
          <a:prstGeom prst="rect">
            <a:avLst/>
          </a:prstGeom>
        </p:spPr>
        <p:txBody>
          <a:bodyPr wrap="square">
            <a:spAutoFit/>
          </a:bodyPr>
          <a:lstStyle/>
          <a:p>
            <a:r>
              <a:rPr lang="en-US" dirty="0">
                <a:latin typeface="Monotype Corsiva" panose="03010101010201010101" pitchFamily="66" charset="0"/>
              </a:rPr>
              <a:t>by</a:t>
            </a:r>
          </a:p>
          <a:p>
            <a:r>
              <a:rPr lang="en-US" dirty="0"/>
              <a:t>Sandra J. </a:t>
            </a:r>
            <a:r>
              <a:rPr lang="en-US" dirty="0" smtClean="0"/>
              <a:t>Connelly</a:t>
            </a:r>
          </a:p>
          <a:p>
            <a:r>
              <a:rPr lang="en-US" dirty="0" smtClean="0"/>
              <a:t>Thomas </a:t>
            </a:r>
            <a:r>
              <a:rPr lang="en-US" dirty="0"/>
              <a:t>H. Gosnell School of Life </a:t>
            </a:r>
            <a:r>
              <a:rPr lang="en-US" dirty="0" smtClean="0"/>
              <a:t>Sciences</a:t>
            </a:r>
          </a:p>
          <a:p>
            <a:r>
              <a:rPr lang="en-US" dirty="0" smtClean="0"/>
              <a:t>Rochester </a:t>
            </a:r>
            <a:r>
              <a:rPr lang="en-US" dirty="0"/>
              <a:t>Institute of Technology, Rochester, NY</a:t>
            </a:r>
          </a:p>
        </p:txBody>
      </p:sp>
      <p:sp>
        <p:nvSpPr>
          <p:cNvPr id="5" name="Rectangle 4"/>
          <p:cNvSpPr/>
          <p:nvPr/>
        </p:nvSpPr>
        <p:spPr>
          <a:xfrm>
            <a:off x="562706" y="2782777"/>
            <a:ext cx="5168916" cy="338554"/>
          </a:xfrm>
          <a:prstGeom prst="rect">
            <a:avLst/>
          </a:prstGeom>
        </p:spPr>
        <p:txBody>
          <a:bodyPr wrap="none">
            <a:spAutoFit/>
          </a:bodyPr>
          <a:lstStyle/>
          <a:p>
            <a:pPr lvl="0" defTabSz="457200">
              <a:spcBef>
                <a:spcPct val="0"/>
              </a:spcBef>
            </a:pPr>
            <a:r>
              <a:rPr lang="en-US" altLang="en-US" sz="1600" b="1" dirty="0">
                <a:solidFill>
                  <a:schemeClr val="accent6"/>
                </a:solidFill>
                <a:latin typeface="Calibri" pitchFamily="34" charset="0"/>
                <a:cs typeface="Calibri" pitchFamily="34" charset="0"/>
              </a:rPr>
              <a:t>NATIONAL CENTER FOR CASE STUDY TEACHING IN SCIENCE</a:t>
            </a:r>
          </a:p>
        </p:txBody>
      </p:sp>
    </p:spTree>
    <p:extLst>
      <p:ext uri="{BB962C8B-B14F-4D97-AF65-F5344CB8AC3E}">
        <p14:creationId xmlns:p14="http://schemas.microsoft.com/office/powerpoint/2010/main" val="1993003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485" y="2070846"/>
            <a:ext cx="8377239" cy="4182035"/>
          </a:xfrm>
        </p:spPr>
        <p:txBody>
          <a:bodyPr>
            <a:noAutofit/>
          </a:bodyPr>
          <a:lstStyle/>
          <a:p>
            <a:r>
              <a:rPr lang="en-US" sz="3200" dirty="0" smtClean="0"/>
              <a:t>How does transpiration in plants help them break down toxins in the air?</a:t>
            </a:r>
          </a:p>
          <a:p>
            <a:pPr lvl="1"/>
            <a:endParaRPr lang="en-US" sz="2600" dirty="0" smtClean="0"/>
          </a:p>
          <a:p>
            <a:pPr lvl="1"/>
            <a:r>
              <a:rPr lang="en-US" sz="3200" dirty="0" smtClean="0"/>
              <a:t>WHAT is the link to transpiration?</a:t>
            </a:r>
          </a:p>
          <a:p>
            <a:pPr lvl="1"/>
            <a:endParaRPr lang="en-US" sz="3200" dirty="0" smtClean="0"/>
          </a:p>
          <a:p>
            <a:pPr lvl="1"/>
            <a:r>
              <a:rPr lang="en-US" sz="3200" dirty="0" smtClean="0"/>
              <a:t>HOW could we test this?</a:t>
            </a:r>
          </a:p>
          <a:p>
            <a:pPr lvl="1"/>
            <a:endParaRPr lang="en-US" sz="2600" dirty="0" smtClean="0"/>
          </a:p>
          <a:p>
            <a:pPr lvl="1"/>
            <a:endParaRPr lang="en-US" sz="2800" dirty="0" smtClean="0"/>
          </a:p>
        </p:txBody>
      </p:sp>
      <p:sp>
        <p:nvSpPr>
          <p:cNvPr id="2" name="Slide Number Placeholder 1"/>
          <p:cNvSpPr>
            <a:spLocks noGrp="1"/>
          </p:cNvSpPr>
          <p:nvPr>
            <p:ph type="sldNum" sz="quarter" idx="12"/>
          </p:nvPr>
        </p:nvSpPr>
        <p:spPr/>
        <p:txBody>
          <a:bodyPr/>
          <a:lstStyle/>
          <a:p>
            <a:fld id="{459A5F39-4CE7-434C-A5CB-50A363451602}" type="slidenum">
              <a:rPr lang="en-US" smtClean="0"/>
              <a:t>10</a:t>
            </a:fld>
            <a:endParaRPr lang="en-US"/>
          </a:p>
        </p:txBody>
      </p:sp>
      <p:sp>
        <p:nvSpPr>
          <p:cNvPr id="5" name="Title 1"/>
          <p:cNvSpPr txBox="1">
            <a:spLocks/>
          </p:cNvSpPr>
          <p:nvPr/>
        </p:nvSpPr>
        <p:spPr>
          <a:xfrm>
            <a:off x="0" y="79468"/>
            <a:ext cx="9144000" cy="1417638"/>
          </a:xfrm>
          <a:prstGeom prst="rect">
            <a:avLst/>
          </a:prstGeom>
        </p:spPr>
        <p:txBody>
          <a:bodyPr vert="horz" lIns="91440" tIns="45720" rIns="91440" bIns="45720" rtlCol="0" anchor="ctr"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Applying Transpiration</a:t>
            </a:r>
            <a:endParaRPr lang="en-US" dirty="0"/>
          </a:p>
        </p:txBody>
      </p:sp>
    </p:spTree>
    <p:extLst>
      <p:ext uri="{BB962C8B-B14F-4D97-AF65-F5344CB8AC3E}">
        <p14:creationId xmlns:p14="http://schemas.microsoft.com/office/powerpoint/2010/main" val="4186423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dirty="0" smtClean="0"/>
              <a:t>Experimenting with Transpiration</a:t>
            </a:r>
            <a:endParaRPr lang="en-US" dirty="0"/>
          </a:p>
        </p:txBody>
      </p:sp>
      <p:sp>
        <p:nvSpPr>
          <p:cNvPr id="3" name="Content Placeholder 2"/>
          <p:cNvSpPr>
            <a:spLocks noGrp="1"/>
          </p:cNvSpPr>
          <p:nvPr>
            <p:ph idx="1"/>
          </p:nvPr>
        </p:nvSpPr>
        <p:spPr>
          <a:xfrm>
            <a:off x="250723" y="2070846"/>
            <a:ext cx="8716295" cy="4182035"/>
          </a:xfrm>
        </p:spPr>
        <p:txBody>
          <a:bodyPr>
            <a:noAutofit/>
          </a:bodyPr>
          <a:lstStyle/>
          <a:p>
            <a:r>
              <a:rPr lang="en-US" sz="2800" dirty="0" smtClean="0"/>
              <a:t>Day 1</a:t>
            </a:r>
          </a:p>
          <a:p>
            <a:pPr lvl="1"/>
            <a:r>
              <a:rPr lang="en-US" sz="2600" dirty="0" smtClean="0"/>
              <a:t>Set up experiment to measure transpiration rates in plants OR run a simulation.</a:t>
            </a:r>
          </a:p>
          <a:p>
            <a:endParaRPr lang="en-US" sz="100" dirty="0" smtClean="0"/>
          </a:p>
          <a:p>
            <a:r>
              <a:rPr lang="en-US" sz="2800" dirty="0" smtClean="0"/>
              <a:t>Day 2</a:t>
            </a:r>
          </a:p>
          <a:p>
            <a:pPr lvl="1"/>
            <a:r>
              <a:rPr lang="en-US" sz="2600" dirty="0" smtClean="0"/>
              <a:t>Estimate your transpiration in g H</a:t>
            </a:r>
            <a:r>
              <a:rPr lang="en-US" sz="2600" baseline="-25000" dirty="0" smtClean="0"/>
              <a:t>2</a:t>
            </a:r>
            <a:r>
              <a:rPr lang="en-US" sz="2600" dirty="0" smtClean="0"/>
              <a:t>O / (dm</a:t>
            </a:r>
            <a:r>
              <a:rPr lang="en-US" sz="2600" baseline="30000" dirty="0" smtClean="0"/>
              <a:t>2</a:t>
            </a:r>
            <a:r>
              <a:rPr lang="en-US" sz="2600" dirty="0" smtClean="0"/>
              <a:t> * </a:t>
            </a:r>
            <a:r>
              <a:rPr lang="en-US" sz="2600" dirty="0" err="1" smtClean="0"/>
              <a:t>hr</a:t>
            </a:r>
            <a:r>
              <a:rPr lang="en-US" sz="2600" dirty="0" smtClean="0"/>
              <a:t>).</a:t>
            </a:r>
            <a:endParaRPr lang="en-US" sz="2800" dirty="0"/>
          </a:p>
          <a:p>
            <a:pPr lvl="1"/>
            <a:r>
              <a:rPr lang="en-US" sz="2600" dirty="0" smtClean="0"/>
              <a:t>Correlate your results to uptake of chemical vapors.</a:t>
            </a:r>
          </a:p>
          <a:p>
            <a:pPr lvl="1"/>
            <a:r>
              <a:rPr lang="en-US" sz="2600" dirty="0" smtClean="0"/>
              <a:t>Determine the potential of plants to “clean” a room.</a:t>
            </a:r>
          </a:p>
          <a:p>
            <a:endParaRPr lang="en-US" sz="2800" dirty="0"/>
          </a:p>
          <a:p>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459A5F39-4CE7-434C-A5CB-50A363451602}" type="slidenum">
              <a:rPr lang="en-US" smtClean="0"/>
              <a:t>11</a:t>
            </a:fld>
            <a:endParaRPr lang="en-US"/>
          </a:p>
        </p:txBody>
      </p:sp>
    </p:spTree>
    <p:extLst>
      <p:ext uri="{BB962C8B-B14F-4D97-AF65-F5344CB8AC3E}">
        <p14:creationId xmlns:p14="http://schemas.microsoft.com/office/powerpoint/2010/main" val="3463701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75" y="3776472"/>
            <a:ext cx="8001113" cy="1470025"/>
          </a:xfrm>
        </p:spPr>
        <p:txBody>
          <a:bodyPr/>
          <a:lstStyle/>
          <a:p>
            <a:r>
              <a:rPr lang="en-US" dirty="0" smtClean="0"/>
              <a:t>Day 1 Experimental Setup</a:t>
            </a:r>
            <a:endParaRPr lang="en-US" dirty="0"/>
          </a:p>
        </p:txBody>
      </p:sp>
      <p:sp>
        <p:nvSpPr>
          <p:cNvPr id="3" name="Slide Number Placeholder 2"/>
          <p:cNvSpPr>
            <a:spLocks noGrp="1"/>
          </p:cNvSpPr>
          <p:nvPr>
            <p:ph type="sldNum" sz="quarter" idx="12"/>
          </p:nvPr>
        </p:nvSpPr>
        <p:spPr/>
        <p:txBody>
          <a:bodyPr/>
          <a:lstStyle/>
          <a:p>
            <a:fld id="{459A5F39-4CE7-434C-A5CB-50A363451602}" type="slidenum">
              <a:rPr lang="en-US" smtClean="0"/>
              <a:t>12</a:t>
            </a:fld>
            <a:endParaRPr lang="en-US"/>
          </a:p>
        </p:txBody>
      </p:sp>
    </p:spTree>
    <p:extLst>
      <p:ext uri="{BB962C8B-B14F-4D97-AF65-F5344CB8AC3E}">
        <p14:creationId xmlns:p14="http://schemas.microsoft.com/office/powerpoint/2010/main" val="1863362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3" name="Content Placeholder 2"/>
          <p:cNvSpPr>
            <a:spLocks noGrp="1"/>
          </p:cNvSpPr>
          <p:nvPr>
            <p:ph idx="1"/>
          </p:nvPr>
        </p:nvSpPr>
        <p:spPr>
          <a:xfrm>
            <a:off x="267194" y="2070846"/>
            <a:ext cx="8727412" cy="4182035"/>
          </a:xfrm>
        </p:spPr>
        <p:txBody>
          <a:bodyPr>
            <a:noAutofit/>
          </a:bodyPr>
          <a:lstStyle/>
          <a:p>
            <a:r>
              <a:rPr lang="en-US" sz="2800" dirty="0" smtClean="0"/>
              <a:t>Set up your experiment –Take VERY careful notes!</a:t>
            </a:r>
          </a:p>
        </p:txBody>
      </p:sp>
      <p:sp>
        <p:nvSpPr>
          <p:cNvPr id="4" name="Slide Number Placeholder 3"/>
          <p:cNvSpPr>
            <a:spLocks noGrp="1"/>
          </p:cNvSpPr>
          <p:nvPr>
            <p:ph type="sldNum" sz="quarter" idx="12"/>
          </p:nvPr>
        </p:nvSpPr>
        <p:spPr/>
        <p:txBody>
          <a:bodyPr/>
          <a:lstStyle/>
          <a:p>
            <a:fld id="{459A5F39-4CE7-434C-A5CB-50A363451602}" type="slidenum">
              <a:rPr lang="en-US" smtClean="0"/>
              <a:t>13</a:t>
            </a:fld>
            <a:endParaRPr lang="en-US"/>
          </a:p>
        </p:txBody>
      </p:sp>
      <p:pic>
        <p:nvPicPr>
          <p:cNvPr id="9" name="Picture 8" descr="450510237_c68237b256_z.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88958" y="3232954"/>
            <a:ext cx="2947928" cy="2759076"/>
          </a:xfrm>
          <a:prstGeom prst="rect">
            <a:avLst/>
          </a:prstGeom>
        </p:spPr>
      </p:pic>
      <p:pic>
        <p:nvPicPr>
          <p:cNvPr id="10" name="Picture 9"/>
          <p:cNvPicPr>
            <a:picLocks noChangeAspect="1"/>
          </p:cNvPicPr>
          <p:nvPr/>
        </p:nvPicPr>
        <p:blipFill>
          <a:blip r:embed="rId4"/>
          <a:stretch>
            <a:fillRect/>
          </a:stretch>
        </p:blipFill>
        <p:spPr>
          <a:xfrm>
            <a:off x="3032148" y="3232954"/>
            <a:ext cx="2956810" cy="2759076"/>
          </a:xfrm>
          <a:prstGeom prst="rect">
            <a:avLst/>
          </a:prstGeom>
        </p:spPr>
      </p:pic>
      <p:pic>
        <p:nvPicPr>
          <p:cNvPr id="11" name="Picture 10" descr="66862348_6b6caedf90_z.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73073" y="3232954"/>
            <a:ext cx="2759076" cy="2759076"/>
          </a:xfrm>
          <a:prstGeom prst="rect">
            <a:avLst/>
          </a:prstGeom>
        </p:spPr>
      </p:pic>
    </p:spTree>
    <p:extLst>
      <p:ext uri="{BB962C8B-B14F-4D97-AF65-F5344CB8AC3E}">
        <p14:creationId xmlns:p14="http://schemas.microsoft.com/office/powerpoint/2010/main" val="545658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a:t>
            </a:r>
            <a:r>
              <a:rPr lang="en-US" dirty="0" smtClean="0"/>
              <a:t>Setup: Day 1</a:t>
            </a:r>
            <a:endParaRPr lang="en-US" dirty="0"/>
          </a:p>
        </p:txBody>
      </p:sp>
      <p:sp>
        <p:nvSpPr>
          <p:cNvPr id="3" name="Content Placeholder 2"/>
          <p:cNvSpPr>
            <a:spLocks noGrp="1"/>
          </p:cNvSpPr>
          <p:nvPr>
            <p:ph idx="1"/>
          </p:nvPr>
        </p:nvSpPr>
        <p:spPr>
          <a:xfrm>
            <a:off x="267194" y="2070846"/>
            <a:ext cx="8727412" cy="4182035"/>
          </a:xfrm>
        </p:spPr>
        <p:txBody>
          <a:bodyPr>
            <a:noAutofit/>
          </a:bodyPr>
          <a:lstStyle/>
          <a:p>
            <a:r>
              <a:rPr lang="en-US" sz="2800" dirty="0" smtClean="0"/>
              <a:t>Within your group:</a:t>
            </a:r>
          </a:p>
          <a:p>
            <a:pPr lvl="1"/>
            <a:r>
              <a:rPr lang="en-US" sz="2600" dirty="0" smtClean="0"/>
              <a:t>Obtain a tube and write </a:t>
            </a:r>
            <a:r>
              <a:rPr lang="en-US" sz="2600" dirty="0"/>
              <a:t>your name on </a:t>
            </a:r>
            <a:r>
              <a:rPr lang="en-US" sz="2600" dirty="0" smtClean="0"/>
              <a:t>it.</a:t>
            </a:r>
            <a:endParaRPr lang="en-US" sz="2600" dirty="0"/>
          </a:p>
          <a:p>
            <a:pPr lvl="1"/>
            <a:r>
              <a:rPr lang="en-US" sz="2600" dirty="0" smtClean="0"/>
              <a:t>Measure fixed volume of water in centrifuge tube (water fountain or bathroom!)</a:t>
            </a:r>
          </a:p>
          <a:p>
            <a:pPr lvl="1"/>
            <a:r>
              <a:rPr lang="en-US" sz="2600" dirty="0" smtClean="0"/>
              <a:t>Add food coloring to your water (~5 drops / 25 mL)</a:t>
            </a:r>
          </a:p>
          <a:p>
            <a:pPr lvl="1"/>
            <a:r>
              <a:rPr lang="en-US" sz="2600" dirty="0" smtClean="0"/>
              <a:t>Choose your plant / vegetable.</a:t>
            </a:r>
          </a:p>
          <a:p>
            <a:pPr lvl="1"/>
            <a:r>
              <a:rPr lang="en-US" sz="2600" dirty="0" smtClean="0"/>
              <a:t>Measure and record everything that you can think of!</a:t>
            </a:r>
          </a:p>
          <a:p>
            <a:pPr lvl="2"/>
            <a:r>
              <a:rPr lang="en-US" sz="2400" dirty="0" smtClean="0"/>
              <a:t>Surface area of leaves/petals, stems, volume water, etc.</a:t>
            </a:r>
            <a:endParaRPr lang="en-US" sz="2800" dirty="0" smtClean="0"/>
          </a:p>
          <a:p>
            <a:endParaRPr lang="en-US" sz="2800" dirty="0"/>
          </a:p>
          <a:p>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459A5F39-4CE7-434C-A5CB-50A363451602}" type="slidenum">
              <a:rPr lang="en-US" smtClean="0"/>
              <a:t>14</a:t>
            </a:fld>
            <a:endParaRPr lang="en-US"/>
          </a:p>
        </p:txBody>
      </p:sp>
    </p:spTree>
    <p:extLst>
      <p:ext uri="{BB962C8B-B14F-4D97-AF65-F5344CB8AC3E}">
        <p14:creationId xmlns:p14="http://schemas.microsoft.com/office/powerpoint/2010/main" val="774581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450510237_c68237b256_z.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25496" y="4233630"/>
            <a:ext cx="2422151" cy="2266982"/>
          </a:xfrm>
          <a:prstGeom prst="rect">
            <a:avLst/>
          </a:prstGeom>
        </p:spPr>
      </p:pic>
      <p:pic>
        <p:nvPicPr>
          <p:cNvPr id="8" name="Picture 7" descr="66862348_6b6caedf90_z.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30643" y="2905809"/>
            <a:ext cx="2255386" cy="2255386"/>
          </a:xfrm>
          <a:prstGeom prst="rect">
            <a:avLst/>
          </a:prstGeom>
        </p:spPr>
      </p:pic>
      <p:pic>
        <p:nvPicPr>
          <p:cNvPr id="9" name="Picture 8"/>
          <p:cNvPicPr>
            <a:picLocks noChangeAspect="1"/>
          </p:cNvPicPr>
          <p:nvPr/>
        </p:nvPicPr>
        <p:blipFill>
          <a:blip r:embed="rId5"/>
          <a:stretch>
            <a:fillRect/>
          </a:stretch>
        </p:blipFill>
        <p:spPr>
          <a:xfrm>
            <a:off x="281818" y="405117"/>
            <a:ext cx="6502400" cy="3251200"/>
          </a:xfrm>
          <a:prstGeom prst="rect">
            <a:avLst/>
          </a:prstGeom>
        </p:spPr>
      </p:pic>
      <p:sp>
        <p:nvSpPr>
          <p:cNvPr id="2" name="Slide Number Placeholder 1"/>
          <p:cNvSpPr>
            <a:spLocks noGrp="1"/>
          </p:cNvSpPr>
          <p:nvPr>
            <p:ph type="sldNum" sz="quarter" idx="12"/>
          </p:nvPr>
        </p:nvSpPr>
        <p:spPr/>
        <p:txBody>
          <a:bodyPr/>
          <a:lstStyle/>
          <a:p>
            <a:fld id="{459A5F39-4CE7-434C-A5CB-50A363451602}" type="slidenum">
              <a:rPr lang="en-US" smtClean="0"/>
              <a:t>15</a:t>
            </a:fld>
            <a:endParaRPr lang="en-US"/>
          </a:p>
        </p:txBody>
      </p:sp>
    </p:spTree>
    <p:extLst>
      <p:ext uri="{BB962C8B-B14F-4D97-AF65-F5344CB8AC3E}">
        <p14:creationId xmlns:p14="http://schemas.microsoft.com/office/powerpoint/2010/main" val="1260094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a:t>
            </a:r>
            <a:r>
              <a:rPr lang="en-US" dirty="0" smtClean="0"/>
              <a:t>Setup: Day 1</a:t>
            </a:r>
            <a:endParaRPr lang="en-US" dirty="0"/>
          </a:p>
        </p:txBody>
      </p:sp>
      <p:sp>
        <p:nvSpPr>
          <p:cNvPr id="3" name="Content Placeholder 2"/>
          <p:cNvSpPr>
            <a:spLocks noGrp="1"/>
          </p:cNvSpPr>
          <p:nvPr>
            <p:ph idx="1"/>
          </p:nvPr>
        </p:nvSpPr>
        <p:spPr>
          <a:xfrm>
            <a:off x="267194" y="2070846"/>
            <a:ext cx="8727412" cy="4182035"/>
          </a:xfrm>
        </p:spPr>
        <p:txBody>
          <a:bodyPr>
            <a:noAutofit/>
          </a:bodyPr>
          <a:lstStyle/>
          <a:p>
            <a:r>
              <a:rPr lang="en-US" sz="2800" dirty="0" smtClean="0"/>
              <a:t>Within your group:</a:t>
            </a:r>
          </a:p>
          <a:p>
            <a:pPr lvl="1"/>
            <a:r>
              <a:rPr lang="en-US" sz="2600" dirty="0" smtClean="0"/>
              <a:t>Cover the top of your tube with </a:t>
            </a:r>
            <a:r>
              <a:rPr lang="en-US" sz="2600" dirty="0" err="1" smtClean="0"/>
              <a:t>parafilm</a:t>
            </a:r>
            <a:r>
              <a:rPr lang="en-US" sz="2600" dirty="0" smtClean="0"/>
              <a:t>.</a:t>
            </a:r>
          </a:p>
          <a:p>
            <a:pPr lvl="2"/>
            <a:r>
              <a:rPr lang="en-US" sz="2400" dirty="0" smtClean="0"/>
              <a:t>“Seal” your plant – but the top should stick out!</a:t>
            </a:r>
          </a:p>
          <a:p>
            <a:pPr lvl="1"/>
            <a:r>
              <a:rPr lang="en-US" sz="2600" dirty="0" smtClean="0"/>
              <a:t>Return your experimental tube to your instructor.</a:t>
            </a:r>
          </a:p>
          <a:p>
            <a:endParaRPr lang="en-US" sz="2800" dirty="0" smtClean="0"/>
          </a:p>
          <a:p>
            <a:endParaRPr lang="en-US" sz="2800" dirty="0"/>
          </a:p>
          <a:p>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459A5F39-4CE7-434C-A5CB-50A363451602}" type="slidenum">
              <a:rPr lang="en-US" smtClean="0"/>
              <a:t>16</a:t>
            </a:fld>
            <a:endParaRPr lang="en-US"/>
          </a:p>
        </p:txBody>
      </p:sp>
    </p:spTree>
    <p:extLst>
      <p:ext uri="{BB962C8B-B14F-4D97-AF65-F5344CB8AC3E}">
        <p14:creationId xmlns:p14="http://schemas.microsoft.com/office/powerpoint/2010/main" val="2909893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014-02-12 14.48.07.jpg"/>
          <p:cNvPicPr>
            <a:picLocks noChangeAspect="1"/>
          </p:cNvPicPr>
          <p:nvPr/>
        </p:nvPicPr>
        <p:blipFill rotWithShape="1">
          <a:blip r:embed="rId3" cstate="email">
            <a:extLst>
              <a:ext uri="{28A0092B-C50C-407E-A947-70E740481C1C}">
                <a14:useLocalDpi xmlns:a14="http://schemas.microsoft.com/office/drawing/2010/main" val="0"/>
              </a:ext>
            </a:extLst>
          </a:blip>
          <a:srcRect l="46402" t="12881" r="16258" b="20646"/>
          <a:stretch/>
        </p:blipFill>
        <p:spPr>
          <a:xfrm>
            <a:off x="4271369" y="304023"/>
            <a:ext cx="4636936" cy="6191063"/>
          </a:xfrm>
          <a:prstGeom prst="rect">
            <a:avLst/>
          </a:prstGeom>
        </p:spPr>
      </p:pic>
      <p:sp>
        <p:nvSpPr>
          <p:cNvPr id="2" name="Title 1"/>
          <p:cNvSpPr>
            <a:spLocks noGrp="1"/>
          </p:cNvSpPr>
          <p:nvPr>
            <p:ph type="title"/>
          </p:nvPr>
        </p:nvSpPr>
        <p:spPr/>
        <p:txBody>
          <a:bodyPr/>
          <a:lstStyle/>
          <a:p>
            <a:r>
              <a:rPr lang="en-US" sz="4000" dirty="0" smtClean="0"/>
              <a:t>Experimental Setup: Day 1</a:t>
            </a:r>
            <a:endParaRPr lang="en-US" sz="4000" dirty="0"/>
          </a:p>
        </p:txBody>
      </p:sp>
      <p:sp>
        <p:nvSpPr>
          <p:cNvPr id="6" name="Text Placeholder 5"/>
          <p:cNvSpPr>
            <a:spLocks noGrp="1"/>
          </p:cNvSpPr>
          <p:nvPr>
            <p:ph type="body" sz="half" idx="2"/>
          </p:nvPr>
        </p:nvSpPr>
        <p:spPr/>
        <p:txBody>
          <a:bodyPr/>
          <a:lstStyle/>
          <a:p>
            <a:pPr marL="342900" indent="-342900" algn="l">
              <a:buFont typeface="Arial"/>
              <a:buChar char="•"/>
            </a:pPr>
            <a:endParaRPr lang="en-US" sz="2400" dirty="0" smtClean="0"/>
          </a:p>
          <a:p>
            <a:pPr marL="342900" indent="-342900" algn="l">
              <a:buFont typeface="Arial"/>
              <a:buChar char="•"/>
            </a:pPr>
            <a:r>
              <a:rPr lang="en-US" sz="2400" dirty="0" smtClean="0"/>
              <a:t>Seal around the top to minimize evaporation from the tube.</a:t>
            </a:r>
          </a:p>
          <a:p>
            <a:pPr marL="342900" indent="-342900" algn="l">
              <a:buFont typeface="Arial"/>
              <a:buChar char="•"/>
            </a:pPr>
            <a:endParaRPr lang="en-US" sz="2400" dirty="0" smtClean="0"/>
          </a:p>
          <a:p>
            <a:pPr marL="342900" indent="-342900" algn="l">
              <a:buFont typeface="Arial"/>
              <a:buChar char="•"/>
            </a:pPr>
            <a:r>
              <a:rPr lang="en-US" sz="2400" dirty="0" smtClean="0"/>
              <a:t>Make sure your plant can breathe! </a:t>
            </a:r>
            <a:endParaRPr lang="en-US" sz="2400" dirty="0"/>
          </a:p>
        </p:txBody>
      </p:sp>
      <p:sp>
        <p:nvSpPr>
          <p:cNvPr id="3" name="Slide Number Placeholder 2"/>
          <p:cNvSpPr>
            <a:spLocks noGrp="1"/>
          </p:cNvSpPr>
          <p:nvPr>
            <p:ph type="sldNum" sz="quarter" idx="12"/>
          </p:nvPr>
        </p:nvSpPr>
        <p:spPr/>
        <p:txBody>
          <a:bodyPr/>
          <a:lstStyle/>
          <a:p>
            <a:fld id="{459A5F39-4CE7-434C-A5CB-50A363451602}" type="slidenum">
              <a:rPr lang="en-US" smtClean="0"/>
              <a:t>17</a:t>
            </a:fld>
            <a:endParaRPr lang="en-US"/>
          </a:p>
        </p:txBody>
      </p:sp>
    </p:spTree>
    <p:extLst>
      <p:ext uri="{BB962C8B-B14F-4D97-AF65-F5344CB8AC3E}">
        <p14:creationId xmlns:p14="http://schemas.microsoft.com/office/powerpoint/2010/main" val="237611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Hypothesis</a:t>
            </a:r>
            <a:endParaRPr lang="en-US" dirty="0"/>
          </a:p>
        </p:txBody>
      </p:sp>
      <p:sp>
        <p:nvSpPr>
          <p:cNvPr id="3" name="Content Placeholder 2"/>
          <p:cNvSpPr>
            <a:spLocks noGrp="1"/>
          </p:cNvSpPr>
          <p:nvPr>
            <p:ph idx="1"/>
          </p:nvPr>
        </p:nvSpPr>
        <p:spPr/>
        <p:txBody>
          <a:bodyPr>
            <a:normAutofit/>
          </a:bodyPr>
          <a:lstStyle/>
          <a:p>
            <a:r>
              <a:rPr lang="en-US" sz="2800" dirty="0" smtClean="0"/>
              <a:t>In your </a:t>
            </a:r>
            <a:r>
              <a:rPr lang="en-US" sz="2800" dirty="0"/>
              <a:t>group, write a working </a:t>
            </a:r>
            <a:r>
              <a:rPr lang="en-US" sz="2800" dirty="0" smtClean="0"/>
              <a:t>hypothesis based on your plant in your experiment and your knowledge of transpiration. </a:t>
            </a:r>
          </a:p>
          <a:p>
            <a:pPr lvl="1"/>
            <a:r>
              <a:rPr lang="en-US" sz="2600" dirty="0" smtClean="0"/>
              <a:t>Keep track of this for Day 2!</a:t>
            </a:r>
            <a:endParaRPr lang="en-US" sz="2600" dirty="0"/>
          </a:p>
          <a:p>
            <a:endParaRPr lang="en-US" sz="800" dirty="0" smtClean="0"/>
          </a:p>
          <a:p>
            <a:r>
              <a:rPr lang="en-US" sz="2800" dirty="0" smtClean="0"/>
              <a:t>Do you have all of the notes that you are going to need to calculate transpiration rates and apply your data on Day 2?</a:t>
            </a:r>
          </a:p>
          <a:p>
            <a:endParaRPr lang="en-US" sz="2800" dirty="0"/>
          </a:p>
          <a:p>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18</a:t>
            </a:fld>
            <a:endParaRPr lang="en-US"/>
          </a:p>
        </p:txBody>
      </p:sp>
    </p:spTree>
    <p:extLst>
      <p:ext uri="{BB962C8B-B14F-4D97-AF65-F5344CB8AC3E}">
        <p14:creationId xmlns:p14="http://schemas.microsoft.com/office/powerpoint/2010/main" val="200122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75" y="3776472"/>
            <a:ext cx="8001113" cy="1470025"/>
          </a:xfrm>
        </p:spPr>
        <p:txBody>
          <a:bodyPr/>
          <a:lstStyle/>
          <a:p>
            <a:r>
              <a:rPr lang="en-US" dirty="0" smtClean="0"/>
              <a:t>Day 1 Simulation</a:t>
            </a:r>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19</a:t>
            </a:fld>
            <a:endParaRPr lang="en-US"/>
          </a:p>
        </p:txBody>
      </p:sp>
    </p:spTree>
    <p:extLst>
      <p:ext uri="{BB962C8B-B14F-4D97-AF65-F5344CB8AC3E}">
        <p14:creationId xmlns:p14="http://schemas.microsoft.com/office/powerpoint/2010/main" val="2950970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dirty="0" smtClean="0"/>
              <a:t>Plants Indoors – Let’s Discuss!</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smtClean="0"/>
              <a:t>They are pretty … </a:t>
            </a:r>
          </a:p>
          <a:p>
            <a:pPr marL="0" indent="0" algn="ctr">
              <a:buNone/>
            </a:pPr>
            <a:r>
              <a:rPr lang="en-US" sz="3600" dirty="0" smtClean="0"/>
              <a:t>but do they serve a purpose?</a:t>
            </a:r>
            <a:endParaRPr lang="en-US" sz="3600" dirty="0"/>
          </a:p>
        </p:txBody>
      </p:sp>
      <p:sp>
        <p:nvSpPr>
          <p:cNvPr id="4" name="Slide Number Placeholder 3"/>
          <p:cNvSpPr>
            <a:spLocks noGrp="1"/>
          </p:cNvSpPr>
          <p:nvPr>
            <p:ph type="sldNum" sz="quarter" idx="12"/>
          </p:nvPr>
        </p:nvSpPr>
        <p:spPr/>
        <p:txBody>
          <a:bodyPr/>
          <a:lstStyle/>
          <a:p>
            <a:fld id="{459A5F39-4CE7-434C-A5CB-50A363451602}" type="slidenum">
              <a:rPr lang="en-US" smtClean="0"/>
              <a:t>2</a:t>
            </a:fld>
            <a:endParaRPr lang="en-US"/>
          </a:p>
        </p:txBody>
      </p:sp>
    </p:spTree>
    <p:extLst>
      <p:ext uri="{BB962C8B-B14F-4D97-AF65-F5344CB8AC3E}">
        <p14:creationId xmlns:p14="http://schemas.microsoft.com/office/powerpoint/2010/main" val="2469100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Transpiration Simulation</a:t>
            </a:r>
            <a:endParaRPr lang="en-US" dirty="0"/>
          </a:p>
        </p:txBody>
      </p:sp>
      <p:sp>
        <p:nvSpPr>
          <p:cNvPr id="3" name="Content Placeholder 2"/>
          <p:cNvSpPr>
            <a:spLocks noGrp="1"/>
          </p:cNvSpPr>
          <p:nvPr>
            <p:ph idx="1"/>
          </p:nvPr>
        </p:nvSpPr>
        <p:spPr>
          <a:xfrm>
            <a:off x="207414" y="1846728"/>
            <a:ext cx="8727412" cy="4182035"/>
          </a:xfrm>
        </p:spPr>
        <p:txBody>
          <a:bodyPr>
            <a:noAutofit/>
          </a:bodyPr>
          <a:lstStyle/>
          <a:p>
            <a:r>
              <a:rPr lang="en-US" sz="2800" dirty="0" smtClean="0"/>
              <a:t>Run simulation:</a:t>
            </a:r>
            <a:endParaRPr lang="en-US" sz="2800" dirty="0"/>
          </a:p>
          <a:p>
            <a:pPr lvl="1"/>
            <a:endParaRPr lang="en-US" sz="800" dirty="0" smtClean="0"/>
          </a:p>
          <a:p>
            <a:pPr marL="685800" lvl="2" indent="0">
              <a:buNone/>
            </a:pPr>
            <a:r>
              <a:rPr lang="en-US" sz="2600" dirty="0" smtClean="0">
                <a:hlinkClick r:id="rId3"/>
              </a:rPr>
              <a:t>Virtual Lab: Plant transpiration</a:t>
            </a:r>
            <a:endParaRPr lang="en-US" sz="2600" dirty="0" smtClean="0"/>
          </a:p>
          <a:p>
            <a:pPr marL="685800" lvl="2" indent="0">
              <a:buNone/>
            </a:pPr>
            <a:endParaRPr lang="en-US" sz="2600" dirty="0"/>
          </a:p>
          <a:p>
            <a:pPr marL="793750" lvl="1" indent="-457200"/>
            <a:r>
              <a:rPr lang="en-US" sz="2600" dirty="0" smtClean="0"/>
              <a:t>Work with at least four plants and use the fan, heater, or both! </a:t>
            </a:r>
          </a:p>
          <a:p>
            <a:pPr marL="793750" lvl="1" indent="-457200"/>
            <a:endParaRPr lang="en-US" sz="2600" dirty="0" smtClean="0"/>
          </a:p>
          <a:p>
            <a:pPr marL="793750" lvl="1" indent="-457200"/>
            <a:r>
              <a:rPr lang="en-US" sz="2600" dirty="0" smtClean="0"/>
              <a:t>Take notes of your results and email your results to your group members and/or your instructor!</a:t>
            </a:r>
            <a:endParaRPr lang="en-US" sz="2600" dirty="0"/>
          </a:p>
          <a:p>
            <a:pPr marL="685800" lvl="2" indent="0">
              <a:buNone/>
            </a:pPr>
            <a:endParaRPr lang="en-US" sz="2600" dirty="0"/>
          </a:p>
        </p:txBody>
      </p:sp>
      <p:sp>
        <p:nvSpPr>
          <p:cNvPr id="4" name="Slide Number Placeholder 3"/>
          <p:cNvSpPr>
            <a:spLocks noGrp="1"/>
          </p:cNvSpPr>
          <p:nvPr>
            <p:ph type="sldNum" sz="quarter" idx="12"/>
          </p:nvPr>
        </p:nvSpPr>
        <p:spPr/>
        <p:txBody>
          <a:bodyPr/>
          <a:lstStyle/>
          <a:p>
            <a:fld id="{459A5F39-4CE7-434C-A5CB-50A363451602}" type="slidenum">
              <a:rPr lang="en-US" smtClean="0"/>
              <a:t>20</a:t>
            </a:fld>
            <a:endParaRPr lang="en-US"/>
          </a:p>
        </p:txBody>
      </p:sp>
    </p:spTree>
    <p:extLst>
      <p:ext uri="{BB962C8B-B14F-4D97-AF65-F5344CB8AC3E}">
        <p14:creationId xmlns:p14="http://schemas.microsoft.com/office/powerpoint/2010/main" val="1959220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2 Data &amp; Application</a:t>
            </a:r>
            <a:endParaRPr lang="en-US" dirty="0"/>
          </a:p>
        </p:txBody>
      </p:sp>
      <p:sp>
        <p:nvSpPr>
          <p:cNvPr id="3" name="Slide Number Placeholder 2"/>
          <p:cNvSpPr>
            <a:spLocks noGrp="1"/>
          </p:cNvSpPr>
          <p:nvPr>
            <p:ph type="sldNum" sz="quarter" idx="12"/>
          </p:nvPr>
        </p:nvSpPr>
        <p:spPr/>
        <p:txBody>
          <a:bodyPr/>
          <a:lstStyle/>
          <a:p>
            <a:fld id="{459A5F39-4CE7-434C-A5CB-50A363451602}" type="slidenum">
              <a:rPr lang="en-US" smtClean="0"/>
              <a:t>21</a:t>
            </a:fld>
            <a:endParaRPr lang="en-US"/>
          </a:p>
        </p:txBody>
      </p:sp>
    </p:spTree>
    <p:extLst>
      <p:ext uri="{BB962C8B-B14F-4D97-AF65-F5344CB8AC3E}">
        <p14:creationId xmlns:p14="http://schemas.microsoft.com/office/powerpoint/2010/main" val="73336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Transpiration Discussion</a:t>
            </a:r>
            <a:endParaRPr lang="en-US" dirty="0"/>
          </a:p>
        </p:txBody>
      </p:sp>
      <p:sp>
        <p:nvSpPr>
          <p:cNvPr id="3" name="Content Placeholder 2"/>
          <p:cNvSpPr>
            <a:spLocks noGrp="1"/>
          </p:cNvSpPr>
          <p:nvPr>
            <p:ph idx="1"/>
          </p:nvPr>
        </p:nvSpPr>
        <p:spPr>
          <a:xfrm>
            <a:off x="416588" y="2070846"/>
            <a:ext cx="8378825" cy="4182035"/>
          </a:xfrm>
        </p:spPr>
        <p:txBody>
          <a:bodyPr>
            <a:noAutofit/>
          </a:bodyPr>
          <a:lstStyle/>
          <a:p>
            <a:r>
              <a:rPr lang="en-US" sz="3200" dirty="0" smtClean="0"/>
              <a:t>What did you do on Day 1?</a:t>
            </a:r>
          </a:p>
          <a:p>
            <a:endParaRPr lang="en-US" sz="800" dirty="0" smtClean="0"/>
          </a:p>
          <a:p>
            <a:pPr lvl="1"/>
            <a:r>
              <a:rPr lang="en-US" sz="3200" dirty="0" smtClean="0"/>
              <a:t>You set up your experiment to measure transpiration rates in your selected plants</a:t>
            </a:r>
          </a:p>
          <a:p>
            <a:pPr lvl="1"/>
            <a:endParaRPr lang="en-US" sz="800" dirty="0" smtClean="0"/>
          </a:p>
          <a:p>
            <a:pPr lvl="2"/>
            <a:r>
              <a:rPr lang="en-US" sz="3000" dirty="0" smtClean="0"/>
              <a:t>Where have your plants been?</a:t>
            </a:r>
          </a:p>
          <a:p>
            <a:pPr lvl="2"/>
            <a:endParaRPr lang="en-US" sz="600" dirty="0" smtClean="0"/>
          </a:p>
          <a:p>
            <a:pPr lvl="2"/>
            <a:r>
              <a:rPr lang="en-US" sz="3000" dirty="0" smtClean="0"/>
              <a:t>What have your plants done?</a:t>
            </a:r>
          </a:p>
          <a:p>
            <a:endParaRPr lang="en-US" sz="3200" dirty="0" smtClean="0"/>
          </a:p>
        </p:txBody>
      </p:sp>
      <p:sp>
        <p:nvSpPr>
          <p:cNvPr id="4" name="Slide Number Placeholder 3"/>
          <p:cNvSpPr>
            <a:spLocks noGrp="1"/>
          </p:cNvSpPr>
          <p:nvPr>
            <p:ph type="sldNum" sz="quarter" idx="12"/>
          </p:nvPr>
        </p:nvSpPr>
        <p:spPr/>
        <p:txBody>
          <a:bodyPr/>
          <a:lstStyle/>
          <a:p>
            <a:fld id="{459A5F39-4CE7-434C-A5CB-50A363451602}" type="slidenum">
              <a:rPr lang="en-US" smtClean="0"/>
              <a:t>22</a:t>
            </a:fld>
            <a:endParaRPr lang="en-US"/>
          </a:p>
        </p:txBody>
      </p:sp>
    </p:spTree>
    <p:extLst>
      <p:ext uri="{BB962C8B-B14F-4D97-AF65-F5344CB8AC3E}">
        <p14:creationId xmlns:p14="http://schemas.microsoft.com/office/powerpoint/2010/main" val="1412886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Transpiration Rates</a:t>
            </a:r>
            <a:endParaRPr lang="en-US" dirty="0"/>
          </a:p>
        </p:txBody>
      </p:sp>
      <p:sp>
        <p:nvSpPr>
          <p:cNvPr id="3" name="Content Placeholder 2"/>
          <p:cNvSpPr>
            <a:spLocks noGrp="1"/>
          </p:cNvSpPr>
          <p:nvPr>
            <p:ph idx="1"/>
          </p:nvPr>
        </p:nvSpPr>
        <p:spPr>
          <a:xfrm>
            <a:off x="207414" y="1846728"/>
            <a:ext cx="8727412" cy="5011272"/>
          </a:xfrm>
        </p:spPr>
        <p:txBody>
          <a:bodyPr>
            <a:noAutofit/>
          </a:bodyPr>
          <a:lstStyle/>
          <a:p>
            <a:pPr marL="336550" lvl="1" indent="0">
              <a:buNone/>
            </a:pPr>
            <a:r>
              <a:rPr lang="en-US" sz="3200" dirty="0" smtClean="0"/>
              <a:t>Using data from your </a:t>
            </a:r>
            <a:r>
              <a:rPr lang="en-US" sz="3200" i="1" dirty="0" smtClean="0"/>
              <a:t>experimental set up </a:t>
            </a:r>
            <a:r>
              <a:rPr lang="en-US" sz="3200" dirty="0" smtClean="0"/>
              <a:t>…</a:t>
            </a:r>
            <a:endParaRPr lang="en-US" sz="3200" dirty="0"/>
          </a:p>
          <a:p>
            <a:pPr marL="336550" lvl="1" indent="0">
              <a:buNone/>
            </a:pPr>
            <a:endParaRPr lang="en-US" sz="1100" dirty="0" smtClean="0"/>
          </a:p>
          <a:p>
            <a:pPr marL="793750" lvl="1" indent="-457200"/>
            <a:r>
              <a:rPr lang="en-US" sz="3200" dirty="0" smtClean="0"/>
              <a:t>Your plants have transpired since Day 1 – don’t forget to calculate rate per hour!</a:t>
            </a:r>
            <a:endParaRPr lang="en-US" sz="3200" dirty="0"/>
          </a:p>
          <a:p>
            <a:pPr marL="793750" lvl="1" indent="-457200"/>
            <a:r>
              <a:rPr lang="en-US" sz="3200" dirty="0" smtClean="0"/>
              <a:t>What is your plants surface area (in dm</a:t>
            </a:r>
            <a:r>
              <a:rPr lang="en-US" sz="3200" baseline="30000" dirty="0" smtClean="0"/>
              <a:t>2</a:t>
            </a:r>
            <a:r>
              <a:rPr lang="en-US" sz="3200" dirty="0" smtClean="0"/>
              <a:t>)?</a:t>
            </a:r>
            <a:endParaRPr lang="en-US" sz="3200" dirty="0"/>
          </a:p>
          <a:p>
            <a:pPr marL="793750" lvl="1" indent="-457200"/>
            <a:r>
              <a:rPr lang="en-US" sz="3200" dirty="0" smtClean="0"/>
              <a:t>How much does water weigh?</a:t>
            </a:r>
          </a:p>
          <a:p>
            <a:pPr marL="793750" lvl="1" indent="-457200"/>
            <a:r>
              <a:rPr lang="en-US" sz="3200" dirty="0" smtClean="0"/>
              <a:t>Estimate transpiration rate as </a:t>
            </a:r>
          </a:p>
          <a:p>
            <a:pPr marL="6350" indent="0">
              <a:buNone/>
            </a:pPr>
            <a:r>
              <a:rPr lang="en-US" sz="3200" dirty="0"/>
              <a:t>	</a:t>
            </a:r>
            <a:r>
              <a:rPr lang="en-US" sz="3200" dirty="0" smtClean="0"/>
              <a:t>	______  g H</a:t>
            </a:r>
            <a:r>
              <a:rPr lang="en-US" sz="3200" baseline="-25000" dirty="0" smtClean="0"/>
              <a:t>2</a:t>
            </a:r>
            <a:r>
              <a:rPr lang="en-US" sz="3200" dirty="0" smtClean="0"/>
              <a:t>O / (dm</a:t>
            </a:r>
            <a:r>
              <a:rPr lang="en-US" sz="3200" baseline="30000" dirty="0" smtClean="0"/>
              <a:t>2</a:t>
            </a:r>
            <a:r>
              <a:rPr lang="en-US" sz="3200" dirty="0" smtClean="0"/>
              <a:t> * </a:t>
            </a:r>
            <a:r>
              <a:rPr lang="en-US" sz="3200" dirty="0" err="1" smtClean="0"/>
              <a:t>hr</a:t>
            </a:r>
            <a:r>
              <a:rPr lang="en-US" sz="3200" dirty="0" smtClean="0"/>
              <a:t>)</a:t>
            </a:r>
            <a:endParaRPr lang="en-US" sz="3200" dirty="0"/>
          </a:p>
        </p:txBody>
      </p:sp>
      <p:sp>
        <p:nvSpPr>
          <p:cNvPr id="4" name="Slide Number Placeholder 3"/>
          <p:cNvSpPr>
            <a:spLocks noGrp="1"/>
          </p:cNvSpPr>
          <p:nvPr>
            <p:ph type="sldNum" sz="quarter" idx="12"/>
          </p:nvPr>
        </p:nvSpPr>
        <p:spPr/>
        <p:txBody>
          <a:bodyPr/>
          <a:lstStyle/>
          <a:p>
            <a:fld id="{459A5F39-4CE7-434C-A5CB-50A363451602}" type="slidenum">
              <a:rPr lang="en-US" smtClean="0"/>
              <a:t>23</a:t>
            </a:fld>
            <a:endParaRPr lang="en-US"/>
          </a:p>
        </p:txBody>
      </p:sp>
    </p:spTree>
    <p:extLst>
      <p:ext uri="{BB962C8B-B14F-4D97-AF65-F5344CB8AC3E}">
        <p14:creationId xmlns:p14="http://schemas.microsoft.com/office/powerpoint/2010/main" val="2977965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Discussion</a:t>
            </a:r>
            <a:endParaRPr lang="en-US" dirty="0"/>
          </a:p>
        </p:txBody>
      </p:sp>
      <p:sp>
        <p:nvSpPr>
          <p:cNvPr id="3" name="Content Placeholder 2"/>
          <p:cNvSpPr>
            <a:spLocks noGrp="1"/>
          </p:cNvSpPr>
          <p:nvPr>
            <p:ph idx="1"/>
          </p:nvPr>
        </p:nvSpPr>
        <p:spPr>
          <a:xfrm>
            <a:off x="416588" y="2070846"/>
            <a:ext cx="8378825" cy="4182035"/>
          </a:xfrm>
        </p:spPr>
        <p:txBody>
          <a:bodyPr>
            <a:noAutofit/>
          </a:bodyPr>
          <a:lstStyle/>
          <a:p>
            <a:r>
              <a:rPr lang="en-US" sz="3200" dirty="0" smtClean="0"/>
              <a:t>What did you do on Day 1?</a:t>
            </a:r>
          </a:p>
          <a:p>
            <a:endParaRPr lang="en-US" sz="1000" dirty="0" smtClean="0"/>
          </a:p>
          <a:p>
            <a:pPr lvl="1"/>
            <a:r>
              <a:rPr lang="en-US" sz="3200" dirty="0" smtClean="0"/>
              <a:t>Ran a simulation of plant transpiration</a:t>
            </a:r>
          </a:p>
          <a:p>
            <a:pPr lvl="1"/>
            <a:endParaRPr lang="en-US" sz="1000" dirty="0" smtClean="0"/>
          </a:p>
          <a:p>
            <a:pPr lvl="1"/>
            <a:r>
              <a:rPr lang="en-US" sz="3200" dirty="0" smtClean="0"/>
              <a:t>Did transpiration rates differ? WHY?</a:t>
            </a:r>
          </a:p>
          <a:p>
            <a:pPr lvl="1"/>
            <a:endParaRPr lang="en-US" sz="900" dirty="0" smtClean="0"/>
          </a:p>
          <a:p>
            <a:pPr lvl="1"/>
            <a:r>
              <a:rPr lang="en-US" sz="3200" dirty="0" smtClean="0"/>
              <a:t>What had the most significant effect on plant transpiration in the simulation?</a:t>
            </a:r>
          </a:p>
          <a:p>
            <a:endParaRPr lang="en-US" sz="3200" dirty="0" smtClean="0"/>
          </a:p>
        </p:txBody>
      </p:sp>
      <p:sp>
        <p:nvSpPr>
          <p:cNvPr id="4" name="Slide Number Placeholder 3"/>
          <p:cNvSpPr>
            <a:spLocks noGrp="1"/>
          </p:cNvSpPr>
          <p:nvPr>
            <p:ph type="sldNum" sz="quarter" idx="12"/>
          </p:nvPr>
        </p:nvSpPr>
        <p:spPr/>
        <p:txBody>
          <a:bodyPr/>
          <a:lstStyle/>
          <a:p>
            <a:fld id="{459A5F39-4CE7-434C-A5CB-50A363451602}" type="slidenum">
              <a:rPr lang="en-US" smtClean="0"/>
              <a:t>24</a:t>
            </a:fld>
            <a:endParaRPr lang="en-US"/>
          </a:p>
        </p:txBody>
      </p:sp>
    </p:spTree>
    <p:extLst>
      <p:ext uri="{BB962C8B-B14F-4D97-AF65-F5344CB8AC3E}">
        <p14:creationId xmlns:p14="http://schemas.microsoft.com/office/powerpoint/2010/main" val="422853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Transpiration Rates</a:t>
            </a:r>
            <a:endParaRPr lang="en-US" dirty="0"/>
          </a:p>
        </p:txBody>
      </p:sp>
      <p:sp>
        <p:nvSpPr>
          <p:cNvPr id="3" name="Content Placeholder 2"/>
          <p:cNvSpPr>
            <a:spLocks noGrp="1"/>
          </p:cNvSpPr>
          <p:nvPr>
            <p:ph idx="1"/>
          </p:nvPr>
        </p:nvSpPr>
        <p:spPr>
          <a:xfrm>
            <a:off x="207414" y="1846728"/>
            <a:ext cx="8727412" cy="4182035"/>
          </a:xfrm>
        </p:spPr>
        <p:txBody>
          <a:bodyPr>
            <a:noAutofit/>
          </a:bodyPr>
          <a:lstStyle/>
          <a:p>
            <a:pPr marL="336550" lvl="1" indent="0">
              <a:buNone/>
            </a:pPr>
            <a:r>
              <a:rPr lang="en-US" sz="3200" dirty="0" smtClean="0"/>
              <a:t>Using data from the </a:t>
            </a:r>
            <a:r>
              <a:rPr lang="en-US" sz="3200" i="1" dirty="0" smtClean="0"/>
              <a:t>simulation</a:t>
            </a:r>
            <a:r>
              <a:rPr lang="en-US" sz="3200" dirty="0" smtClean="0"/>
              <a:t> …</a:t>
            </a:r>
            <a:endParaRPr lang="en-US" sz="3200" dirty="0"/>
          </a:p>
          <a:p>
            <a:pPr marL="336550" lvl="1" indent="0">
              <a:buNone/>
            </a:pPr>
            <a:endParaRPr lang="en-US" sz="1000" dirty="0" smtClean="0"/>
          </a:p>
          <a:p>
            <a:pPr marL="793750" lvl="1" indent="-457200"/>
            <a:r>
              <a:rPr lang="en-US" sz="3200" dirty="0" smtClean="0"/>
              <a:t>Pick </a:t>
            </a:r>
            <a:r>
              <a:rPr lang="en-US" sz="3200" i="1" dirty="0" smtClean="0"/>
              <a:t>one</a:t>
            </a:r>
            <a:r>
              <a:rPr lang="en-US" sz="3200" dirty="0" smtClean="0"/>
              <a:t> plant from the simulation.</a:t>
            </a:r>
          </a:p>
          <a:p>
            <a:pPr marL="793750" lvl="1" indent="-457200"/>
            <a:r>
              <a:rPr lang="en-US" sz="3200" dirty="0"/>
              <a:t>Assume a plant surface area of 100 dm</a:t>
            </a:r>
            <a:r>
              <a:rPr lang="en-US" sz="3200" baseline="30000" dirty="0"/>
              <a:t>2</a:t>
            </a:r>
            <a:r>
              <a:rPr lang="en-US" sz="3200" dirty="0"/>
              <a:t> for your </a:t>
            </a:r>
            <a:r>
              <a:rPr lang="en-US" sz="3200" dirty="0" smtClean="0"/>
              <a:t>calculations.</a:t>
            </a:r>
          </a:p>
          <a:p>
            <a:pPr marL="793750" lvl="1" indent="-457200"/>
            <a:r>
              <a:rPr lang="en-US" sz="3200" dirty="0" smtClean="0"/>
              <a:t>How much does water weigh?</a:t>
            </a:r>
          </a:p>
          <a:p>
            <a:pPr marL="793750" lvl="1" indent="-457200"/>
            <a:r>
              <a:rPr lang="en-US" sz="3200" dirty="0" smtClean="0"/>
              <a:t>Estimate transpiration rate as </a:t>
            </a:r>
          </a:p>
          <a:p>
            <a:pPr marL="6350" indent="0">
              <a:buNone/>
            </a:pPr>
            <a:r>
              <a:rPr lang="en-US" sz="3200" dirty="0"/>
              <a:t>	</a:t>
            </a:r>
            <a:r>
              <a:rPr lang="en-US" sz="3200" dirty="0" smtClean="0"/>
              <a:t>	______  g H</a:t>
            </a:r>
            <a:r>
              <a:rPr lang="en-US" sz="3200" baseline="-25000" dirty="0" smtClean="0"/>
              <a:t>2</a:t>
            </a:r>
            <a:r>
              <a:rPr lang="en-US" sz="3200" dirty="0" smtClean="0"/>
              <a:t>O / (dm</a:t>
            </a:r>
            <a:r>
              <a:rPr lang="en-US" sz="3200" baseline="30000" dirty="0" smtClean="0"/>
              <a:t>2</a:t>
            </a:r>
            <a:r>
              <a:rPr lang="en-US" sz="3200" dirty="0" smtClean="0"/>
              <a:t> * </a:t>
            </a:r>
            <a:r>
              <a:rPr lang="en-US" sz="3200" dirty="0" err="1" smtClean="0"/>
              <a:t>hr</a:t>
            </a:r>
            <a:r>
              <a:rPr lang="en-US" sz="3200" dirty="0" smtClean="0"/>
              <a:t>)</a:t>
            </a:r>
            <a:endParaRPr lang="en-US" sz="3200" dirty="0"/>
          </a:p>
        </p:txBody>
      </p:sp>
      <p:sp>
        <p:nvSpPr>
          <p:cNvPr id="4" name="Slide Number Placeholder 3"/>
          <p:cNvSpPr>
            <a:spLocks noGrp="1"/>
          </p:cNvSpPr>
          <p:nvPr>
            <p:ph type="sldNum" sz="quarter" idx="12"/>
          </p:nvPr>
        </p:nvSpPr>
        <p:spPr/>
        <p:txBody>
          <a:bodyPr/>
          <a:lstStyle/>
          <a:p>
            <a:fld id="{459A5F39-4CE7-434C-A5CB-50A363451602}" type="slidenum">
              <a:rPr lang="en-US" smtClean="0"/>
              <a:t>25</a:t>
            </a:fld>
            <a:endParaRPr lang="en-US"/>
          </a:p>
        </p:txBody>
      </p:sp>
    </p:spTree>
    <p:extLst>
      <p:ext uri="{BB962C8B-B14F-4D97-AF65-F5344CB8AC3E}">
        <p14:creationId xmlns:p14="http://schemas.microsoft.com/office/powerpoint/2010/main" val="3770424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following …</a:t>
            </a:r>
            <a:endParaRPr lang="en-US" dirty="0"/>
          </a:p>
        </p:txBody>
      </p:sp>
      <p:sp>
        <p:nvSpPr>
          <p:cNvPr id="3" name="Slide Number Placeholder 2"/>
          <p:cNvSpPr>
            <a:spLocks noGrp="1"/>
          </p:cNvSpPr>
          <p:nvPr>
            <p:ph type="sldNum" sz="quarter" idx="12"/>
          </p:nvPr>
        </p:nvSpPr>
        <p:spPr/>
        <p:txBody>
          <a:bodyPr/>
          <a:lstStyle/>
          <a:p>
            <a:fld id="{459A5F39-4CE7-434C-A5CB-50A363451602}" type="slidenum">
              <a:rPr lang="en-US" smtClean="0"/>
              <a:t>26</a:t>
            </a:fld>
            <a:endParaRPr lang="en-US"/>
          </a:p>
        </p:txBody>
      </p:sp>
      <p:pic>
        <p:nvPicPr>
          <p:cNvPr id="4" name="Picture 3" descr="2014-02-12 14.48.0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90961" y="2165808"/>
            <a:ext cx="5362150" cy="4021613"/>
          </a:xfrm>
          <a:prstGeom prst="rect">
            <a:avLst/>
          </a:prstGeom>
        </p:spPr>
      </p:pic>
    </p:spTree>
    <p:extLst>
      <p:ext uri="{BB962C8B-B14F-4D97-AF65-F5344CB8AC3E}">
        <p14:creationId xmlns:p14="http://schemas.microsoft.com/office/powerpoint/2010/main" val="106282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Your Results</a:t>
            </a:r>
            <a:endParaRPr lang="en-US" dirty="0"/>
          </a:p>
        </p:txBody>
      </p:sp>
      <p:sp>
        <p:nvSpPr>
          <p:cNvPr id="3" name="Content Placeholder 2"/>
          <p:cNvSpPr>
            <a:spLocks noGrp="1"/>
          </p:cNvSpPr>
          <p:nvPr>
            <p:ph idx="1"/>
          </p:nvPr>
        </p:nvSpPr>
        <p:spPr>
          <a:xfrm>
            <a:off x="493058" y="2070846"/>
            <a:ext cx="8650941" cy="4182035"/>
          </a:xfrm>
        </p:spPr>
        <p:txBody>
          <a:bodyPr>
            <a:normAutofit/>
          </a:bodyPr>
          <a:lstStyle/>
          <a:p>
            <a:r>
              <a:rPr lang="en-US" sz="3200" dirty="0" smtClean="0"/>
              <a:t>Do you remember how the movement of water and the movement of CO</a:t>
            </a:r>
            <a:r>
              <a:rPr lang="en-US" sz="3200" baseline="-25000" dirty="0" smtClean="0"/>
              <a:t>2</a:t>
            </a:r>
            <a:r>
              <a:rPr lang="en-US" sz="3200" dirty="0" smtClean="0"/>
              <a:t> / O</a:t>
            </a:r>
            <a:r>
              <a:rPr lang="en-US" sz="3200" baseline="-25000" dirty="0" smtClean="0"/>
              <a:t>2</a:t>
            </a:r>
            <a:r>
              <a:rPr lang="en-US" sz="3200" dirty="0" smtClean="0"/>
              <a:t> is related?</a:t>
            </a:r>
          </a:p>
          <a:p>
            <a:endParaRPr lang="en-US" sz="3200" dirty="0" smtClean="0"/>
          </a:p>
          <a:p>
            <a:endParaRPr lang="en-US" sz="3200" dirty="0"/>
          </a:p>
        </p:txBody>
      </p:sp>
      <p:sp>
        <p:nvSpPr>
          <p:cNvPr id="4" name="Slide Number Placeholder 3"/>
          <p:cNvSpPr>
            <a:spLocks noGrp="1"/>
          </p:cNvSpPr>
          <p:nvPr>
            <p:ph type="sldNum" sz="quarter" idx="12"/>
          </p:nvPr>
        </p:nvSpPr>
        <p:spPr/>
        <p:txBody>
          <a:bodyPr/>
          <a:lstStyle/>
          <a:p>
            <a:fld id="{459A5F39-4CE7-434C-A5CB-50A363451602}" type="slidenum">
              <a:rPr lang="en-US" smtClean="0"/>
              <a:t>27</a:t>
            </a:fld>
            <a:endParaRPr lang="en-US"/>
          </a:p>
        </p:txBody>
      </p:sp>
    </p:spTree>
    <p:extLst>
      <p:ext uri="{BB962C8B-B14F-4D97-AF65-F5344CB8AC3E}">
        <p14:creationId xmlns:p14="http://schemas.microsoft.com/office/powerpoint/2010/main" val="777306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Your Results</a:t>
            </a:r>
            <a:endParaRPr lang="en-US" dirty="0"/>
          </a:p>
        </p:txBody>
      </p:sp>
      <p:sp>
        <p:nvSpPr>
          <p:cNvPr id="3" name="Content Placeholder 2"/>
          <p:cNvSpPr>
            <a:spLocks noGrp="1"/>
          </p:cNvSpPr>
          <p:nvPr>
            <p:ph idx="1"/>
          </p:nvPr>
        </p:nvSpPr>
        <p:spPr>
          <a:xfrm>
            <a:off x="493058" y="2070846"/>
            <a:ext cx="8650941" cy="4182035"/>
          </a:xfrm>
        </p:spPr>
        <p:txBody>
          <a:bodyPr>
            <a:normAutofit/>
          </a:bodyPr>
          <a:lstStyle/>
          <a:p>
            <a:r>
              <a:rPr lang="en-US" sz="3200" dirty="0" smtClean="0"/>
              <a:t>How much CO</a:t>
            </a:r>
            <a:r>
              <a:rPr lang="en-US" sz="3200" baseline="-25000" dirty="0" smtClean="0"/>
              <a:t>2</a:t>
            </a:r>
            <a:r>
              <a:rPr lang="en-US" sz="3200" dirty="0" smtClean="0"/>
              <a:t> </a:t>
            </a:r>
            <a:r>
              <a:rPr lang="en-US" sz="3200" i="1" dirty="0" smtClean="0"/>
              <a:t>could</a:t>
            </a:r>
            <a:r>
              <a:rPr lang="en-US" sz="3200" dirty="0" smtClean="0"/>
              <a:t> your plant take up?</a:t>
            </a:r>
          </a:p>
          <a:p>
            <a:endParaRPr lang="en-US" sz="800" dirty="0" smtClean="0"/>
          </a:p>
          <a:p>
            <a:r>
              <a:rPr lang="en-US" sz="3200" dirty="0" smtClean="0"/>
              <a:t>At 20°C, transpiration of water causes the uptake of organic vapors at a rate of </a:t>
            </a:r>
          </a:p>
          <a:p>
            <a:pPr marL="0" indent="0" algn="ctr">
              <a:buNone/>
            </a:pPr>
            <a:r>
              <a:rPr lang="en-US" sz="3200" dirty="0" smtClean="0"/>
              <a:t>1.8 g H</a:t>
            </a:r>
            <a:r>
              <a:rPr lang="en-US" sz="3200" baseline="-25000" dirty="0" smtClean="0"/>
              <a:t>2</a:t>
            </a:r>
            <a:r>
              <a:rPr lang="en-US" sz="3200" dirty="0" smtClean="0"/>
              <a:t>O / (dm</a:t>
            </a:r>
            <a:r>
              <a:rPr lang="en-US" sz="3200" baseline="30000" dirty="0" smtClean="0"/>
              <a:t>2</a:t>
            </a:r>
            <a:r>
              <a:rPr lang="en-US" sz="3200" dirty="0" smtClean="0"/>
              <a:t> * </a:t>
            </a:r>
            <a:r>
              <a:rPr lang="en-US" sz="3200" dirty="0" err="1" smtClean="0"/>
              <a:t>hr</a:t>
            </a:r>
            <a:r>
              <a:rPr lang="en-US" sz="3200" dirty="0" smtClean="0"/>
              <a:t>) = </a:t>
            </a:r>
          </a:p>
          <a:p>
            <a:pPr marL="0" indent="0" algn="ctr">
              <a:buNone/>
            </a:pPr>
            <a:r>
              <a:rPr lang="en-US" sz="3200" dirty="0" smtClean="0"/>
              <a:t>16.8 mg CO</a:t>
            </a:r>
            <a:r>
              <a:rPr lang="en-US" sz="3200" baseline="-25000" dirty="0" smtClean="0"/>
              <a:t>2</a:t>
            </a:r>
            <a:r>
              <a:rPr lang="en-US" sz="3200" dirty="0" smtClean="0"/>
              <a:t> </a:t>
            </a:r>
            <a:r>
              <a:rPr lang="en-US" sz="3200" dirty="0"/>
              <a:t>/ (dm</a:t>
            </a:r>
            <a:r>
              <a:rPr lang="en-US" sz="3200" baseline="30000" dirty="0"/>
              <a:t>2</a:t>
            </a:r>
            <a:r>
              <a:rPr lang="en-US" sz="3200" dirty="0"/>
              <a:t> * </a:t>
            </a:r>
            <a:r>
              <a:rPr lang="en-US" sz="3200" dirty="0" err="1"/>
              <a:t>hr</a:t>
            </a:r>
            <a:r>
              <a:rPr lang="en-US" sz="3200" dirty="0"/>
              <a:t>)</a:t>
            </a:r>
            <a:endParaRPr lang="en-US" sz="3200" dirty="0" smtClean="0"/>
          </a:p>
          <a:p>
            <a:endParaRPr lang="en-US" sz="3200" dirty="0"/>
          </a:p>
        </p:txBody>
      </p:sp>
      <p:sp>
        <p:nvSpPr>
          <p:cNvPr id="4" name="Slide Number Placeholder 3"/>
          <p:cNvSpPr>
            <a:spLocks noGrp="1"/>
          </p:cNvSpPr>
          <p:nvPr>
            <p:ph type="sldNum" sz="quarter" idx="12"/>
          </p:nvPr>
        </p:nvSpPr>
        <p:spPr/>
        <p:txBody>
          <a:bodyPr/>
          <a:lstStyle/>
          <a:p>
            <a:fld id="{459A5F39-4CE7-434C-A5CB-50A363451602}" type="slidenum">
              <a:rPr lang="en-US" smtClean="0"/>
              <a:t>28</a:t>
            </a:fld>
            <a:endParaRPr lang="en-US"/>
          </a:p>
        </p:txBody>
      </p:sp>
    </p:spTree>
    <p:extLst>
      <p:ext uri="{BB962C8B-B14F-4D97-AF65-F5344CB8AC3E}">
        <p14:creationId xmlns:p14="http://schemas.microsoft.com/office/powerpoint/2010/main" val="164093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Let’s think …</a:t>
            </a:r>
            <a:endParaRPr lang="en-US" dirty="0"/>
          </a:p>
        </p:txBody>
      </p:sp>
      <p:sp>
        <p:nvSpPr>
          <p:cNvPr id="3" name="Content Placeholder 2"/>
          <p:cNvSpPr>
            <a:spLocks noGrp="1"/>
          </p:cNvSpPr>
          <p:nvPr>
            <p:ph idx="1"/>
          </p:nvPr>
        </p:nvSpPr>
        <p:spPr>
          <a:xfrm>
            <a:off x="194235" y="1923363"/>
            <a:ext cx="8949765" cy="4417822"/>
          </a:xfrm>
        </p:spPr>
        <p:txBody>
          <a:bodyPr>
            <a:normAutofit fontScale="92500" lnSpcReduction="10000"/>
          </a:bodyPr>
          <a:lstStyle/>
          <a:p>
            <a:r>
              <a:rPr lang="en-US" sz="3600" dirty="0" smtClean="0"/>
              <a:t>PROBLEM</a:t>
            </a:r>
          </a:p>
          <a:p>
            <a:pPr lvl="1"/>
            <a:r>
              <a:rPr lang="en-US" sz="3400" dirty="0" smtClean="0"/>
              <a:t>You want to “green” your commute to school in your “fuel efficient” vehicle!</a:t>
            </a:r>
          </a:p>
          <a:p>
            <a:r>
              <a:rPr lang="en-US" sz="3600" dirty="0" smtClean="0"/>
              <a:t>KNOWN</a:t>
            </a:r>
          </a:p>
          <a:p>
            <a:pPr lvl="1"/>
            <a:r>
              <a:rPr lang="en-US" sz="3400" dirty="0" err="1" smtClean="0"/>
              <a:t>Avg</a:t>
            </a:r>
            <a:r>
              <a:rPr lang="en-US" sz="3400" dirty="0" smtClean="0"/>
              <a:t> CO</a:t>
            </a:r>
            <a:r>
              <a:rPr lang="en-US" sz="3400" baseline="-25000" dirty="0" smtClean="0"/>
              <a:t>2 </a:t>
            </a:r>
            <a:r>
              <a:rPr lang="en-US" sz="3400" dirty="0" smtClean="0"/>
              <a:t>per 1 gallon of gas = 8,887 grams</a:t>
            </a:r>
          </a:p>
          <a:p>
            <a:r>
              <a:rPr lang="en-US" sz="3500" dirty="0" smtClean="0"/>
              <a:t>QUESTION</a:t>
            </a:r>
          </a:p>
          <a:p>
            <a:pPr lvl="1"/>
            <a:r>
              <a:rPr lang="en-US" sz="3000" dirty="0" smtClean="0"/>
              <a:t>How many hours would it take your experimental plant to “clean up” after your car?</a:t>
            </a:r>
          </a:p>
          <a:p>
            <a:endParaRPr lang="en-US" sz="3600" dirty="0"/>
          </a:p>
        </p:txBody>
      </p:sp>
      <p:sp>
        <p:nvSpPr>
          <p:cNvPr id="6" name="Slide Number Placeholder 5"/>
          <p:cNvSpPr>
            <a:spLocks noGrp="1"/>
          </p:cNvSpPr>
          <p:nvPr>
            <p:ph type="sldNum" sz="quarter" idx="12"/>
          </p:nvPr>
        </p:nvSpPr>
        <p:spPr/>
        <p:txBody>
          <a:bodyPr/>
          <a:lstStyle/>
          <a:p>
            <a:fld id="{459A5F39-4CE7-434C-A5CB-50A363451602}" type="slidenum">
              <a:rPr lang="en-US" smtClean="0"/>
              <a:t>29</a:t>
            </a:fld>
            <a:endParaRPr lang="en-US"/>
          </a:p>
        </p:txBody>
      </p:sp>
      <p:sp>
        <p:nvSpPr>
          <p:cNvPr id="4" name="TextBox 3"/>
          <p:cNvSpPr txBox="1"/>
          <p:nvPr/>
        </p:nvSpPr>
        <p:spPr>
          <a:xfrm>
            <a:off x="2316490" y="6488668"/>
            <a:ext cx="6827510" cy="369332"/>
          </a:xfrm>
          <a:prstGeom prst="rect">
            <a:avLst/>
          </a:prstGeom>
          <a:noFill/>
        </p:spPr>
        <p:txBody>
          <a:bodyPr wrap="none" rtlCol="0">
            <a:spAutoFit/>
          </a:bodyPr>
          <a:lstStyle/>
          <a:p>
            <a:r>
              <a:rPr lang="en-US" dirty="0" smtClean="0">
                <a:solidFill>
                  <a:srgbClr val="FFFFFF"/>
                </a:solidFill>
              </a:rPr>
              <a:t>** http</a:t>
            </a:r>
            <a:r>
              <a:rPr lang="en-US" dirty="0">
                <a:solidFill>
                  <a:srgbClr val="FFFFFF"/>
                </a:solidFill>
              </a:rPr>
              <a:t>://</a:t>
            </a:r>
            <a:r>
              <a:rPr lang="en-US" dirty="0" err="1">
                <a:solidFill>
                  <a:srgbClr val="FFFFFF"/>
                </a:solidFill>
              </a:rPr>
              <a:t>www.epa.gov</a:t>
            </a:r>
            <a:r>
              <a:rPr lang="en-US" dirty="0">
                <a:solidFill>
                  <a:srgbClr val="FFFFFF"/>
                </a:solidFill>
              </a:rPr>
              <a:t>/</a:t>
            </a:r>
            <a:r>
              <a:rPr lang="en-US" dirty="0" err="1">
                <a:solidFill>
                  <a:srgbClr val="FFFFFF"/>
                </a:solidFill>
              </a:rPr>
              <a:t>otaq</a:t>
            </a:r>
            <a:r>
              <a:rPr lang="en-US" dirty="0">
                <a:solidFill>
                  <a:srgbClr val="FFFFFF"/>
                </a:solidFill>
              </a:rPr>
              <a:t>/climate/documents/420f11041.pdf</a:t>
            </a:r>
          </a:p>
        </p:txBody>
      </p:sp>
      <p:pic>
        <p:nvPicPr>
          <p:cNvPr id="5" name="Picture 4" descr="3867815284_a90a97a345_z.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58348" y="-1"/>
            <a:ext cx="3185652" cy="2125427"/>
          </a:xfrm>
          <a:prstGeom prst="rect">
            <a:avLst/>
          </a:prstGeom>
        </p:spPr>
      </p:pic>
    </p:spTree>
    <p:extLst>
      <p:ext uri="{BB962C8B-B14F-4D97-AF65-F5344CB8AC3E}">
        <p14:creationId xmlns:p14="http://schemas.microsoft.com/office/powerpoint/2010/main" val="330318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your group, discuss …</a:t>
            </a:r>
            <a:endParaRPr lang="en-US" dirty="0"/>
          </a:p>
        </p:txBody>
      </p:sp>
      <p:sp>
        <p:nvSpPr>
          <p:cNvPr id="3" name="Content Placeholder 2"/>
          <p:cNvSpPr>
            <a:spLocks noGrp="1"/>
          </p:cNvSpPr>
          <p:nvPr>
            <p:ph idx="1"/>
          </p:nvPr>
        </p:nvSpPr>
        <p:spPr>
          <a:xfrm>
            <a:off x="451556" y="2070846"/>
            <a:ext cx="8410221" cy="4547895"/>
          </a:xfrm>
        </p:spPr>
        <p:txBody>
          <a:bodyPr>
            <a:normAutofit/>
          </a:bodyPr>
          <a:lstStyle/>
          <a:p>
            <a:pPr marL="457200" lvl="0" indent="-457200">
              <a:buFont typeface="+mj-lt"/>
              <a:buAutoNum type="arabicPeriod"/>
            </a:pPr>
            <a:r>
              <a:rPr lang="en-US" dirty="0" smtClean="0">
                <a:effectLst/>
              </a:rPr>
              <a:t>What is plant transpiration?</a:t>
            </a:r>
          </a:p>
          <a:p>
            <a:pPr marL="457200" lvl="0" indent="-457200">
              <a:buFont typeface="+mj-lt"/>
              <a:buAutoNum type="arabicPeriod"/>
            </a:pPr>
            <a:r>
              <a:rPr lang="en-US" dirty="0" smtClean="0">
                <a:effectLst/>
              </a:rPr>
              <a:t>Why do plants transpire? What is exchanged with the environment? </a:t>
            </a:r>
          </a:p>
          <a:p>
            <a:pPr marL="457200" lvl="0" indent="-457200">
              <a:buFont typeface="+mj-lt"/>
              <a:buAutoNum type="arabicPeriod"/>
            </a:pPr>
            <a:r>
              <a:rPr lang="en-US" dirty="0" smtClean="0">
                <a:effectLst/>
              </a:rPr>
              <a:t>What </a:t>
            </a:r>
            <a:r>
              <a:rPr lang="en-US" dirty="0">
                <a:effectLst/>
              </a:rPr>
              <a:t>might </a:t>
            </a:r>
            <a:r>
              <a:rPr lang="en-US" dirty="0" smtClean="0">
                <a:effectLst/>
              </a:rPr>
              <a:t>affect </a:t>
            </a:r>
            <a:r>
              <a:rPr lang="en-US" dirty="0">
                <a:effectLst/>
              </a:rPr>
              <a:t>the transpiration rate of plants</a:t>
            </a:r>
            <a:r>
              <a:rPr lang="en-US" dirty="0" smtClean="0">
                <a:effectLst/>
              </a:rPr>
              <a:t>?</a:t>
            </a:r>
          </a:p>
          <a:p>
            <a:pPr marL="457200" lvl="0" indent="-457200">
              <a:buFont typeface="+mj-lt"/>
              <a:buAutoNum type="arabicPeriod"/>
            </a:pPr>
            <a:r>
              <a:rPr lang="en-US" dirty="0" smtClean="0">
                <a:effectLst/>
              </a:rPr>
              <a:t>Why would different plants potentially have different transpiration rates?</a:t>
            </a:r>
          </a:p>
          <a:p>
            <a:pPr lvl="0"/>
            <a:endParaRPr lang="en-US" dirty="0" smtClean="0">
              <a:effectLst/>
            </a:endParaRPr>
          </a:p>
          <a:p>
            <a:pPr marL="457200" lvl="0" indent="-457200">
              <a:buFont typeface="+mj-lt"/>
              <a:buAutoNum type="arabicPeriod" startAt="5"/>
            </a:pPr>
            <a:r>
              <a:rPr lang="en-US" i="1" dirty="0" smtClean="0">
                <a:effectLst/>
              </a:rPr>
              <a:t>Could you design an experiment to test any of the above?</a:t>
            </a:r>
            <a:endParaRPr lang="en-US" i="1" dirty="0" smtClean="0"/>
          </a:p>
        </p:txBody>
      </p:sp>
      <p:sp>
        <p:nvSpPr>
          <p:cNvPr id="4" name="Slide Number Placeholder 3"/>
          <p:cNvSpPr>
            <a:spLocks noGrp="1"/>
          </p:cNvSpPr>
          <p:nvPr>
            <p:ph type="sldNum" sz="quarter" idx="12"/>
          </p:nvPr>
        </p:nvSpPr>
        <p:spPr/>
        <p:txBody>
          <a:bodyPr/>
          <a:lstStyle/>
          <a:p>
            <a:fld id="{459A5F39-4CE7-434C-A5CB-50A363451602}" type="slidenum">
              <a:rPr lang="en-US" smtClean="0"/>
              <a:t>3</a:t>
            </a:fld>
            <a:endParaRPr lang="en-US"/>
          </a:p>
        </p:txBody>
      </p:sp>
    </p:spTree>
    <p:extLst>
      <p:ext uri="{BB962C8B-B14F-4D97-AF65-F5344CB8AC3E}">
        <p14:creationId xmlns:p14="http://schemas.microsoft.com/office/powerpoint/2010/main" val="3887100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Let’s think …</a:t>
            </a:r>
            <a:endParaRPr lang="en-US" dirty="0"/>
          </a:p>
        </p:txBody>
      </p:sp>
      <p:sp>
        <p:nvSpPr>
          <p:cNvPr id="3" name="Content Placeholder 2"/>
          <p:cNvSpPr>
            <a:spLocks noGrp="1"/>
          </p:cNvSpPr>
          <p:nvPr>
            <p:ph idx="1"/>
          </p:nvPr>
        </p:nvSpPr>
        <p:spPr>
          <a:xfrm>
            <a:off x="194235" y="2305538"/>
            <a:ext cx="8949765" cy="4183130"/>
          </a:xfrm>
        </p:spPr>
        <p:txBody>
          <a:bodyPr>
            <a:normAutofit/>
          </a:bodyPr>
          <a:lstStyle/>
          <a:p>
            <a:r>
              <a:rPr lang="en-US" sz="3600" dirty="0" smtClean="0"/>
              <a:t>What do you need to answer this question?</a:t>
            </a:r>
          </a:p>
          <a:p>
            <a:r>
              <a:rPr lang="en-US" sz="3600" dirty="0" smtClean="0"/>
              <a:t>Work in your group to “clean up” at least one of your commutes.</a:t>
            </a:r>
          </a:p>
          <a:p>
            <a:pPr lvl="1"/>
            <a:r>
              <a:rPr lang="en-US" sz="3400" dirty="0" smtClean="0"/>
              <a:t>Your answer should be in </a:t>
            </a:r>
            <a:r>
              <a:rPr lang="en-US" sz="3400" i="1" dirty="0" smtClean="0"/>
              <a:t>plant hours</a:t>
            </a:r>
            <a:r>
              <a:rPr lang="en-US" sz="3400" dirty="0" smtClean="0"/>
              <a:t>.</a:t>
            </a:r>
            <a:endParaRPr lang="en-US" sz="3400" i="1" dirty="0" smtClean="0"/>
          </a:p>
          <a:p>
            <a:pPr lvl="2"/>
            <a:r>
              <a:rPr lang="en-US" sz="2600" i="1" dirty="0" smtClean="0"/>
              <a:t>Hint: How long does your plant have to transpire to take up your car’s carbon emissions?</a:t>
            </a:r>
          </a:p>
          <a:p>
            <a:endParaRPr lang="en-US" sz="3600" dirty="0"/>
          </a:p>
        </p:txBody>
      </p:sp>
      <p:sp>
        <p:nvSpPr>
          <p:cNvPr id="4" name="Slide Number Placeholder 3"/>
          <p:cNvSpPr>
            <a:spLocks noGrp="1"/>
          </p:cNvSpPr>
          <p:nvPr>
            <p:ph type="sldNum" sz="quarter" idx="12"/>
          </p:nvPr>
        </p:nvSpPr>
        <p:spPr/>
        <p:txBody>
          <a:bodyPr/>
          <a:lstStyle/>
          <a:p>
            <a:fld id="{459A5F39-4CE7-434C-A5CB-50A363451602}" type="slidenum">
              <a:rPr lang="en-US" smtClean="0"/>
              <a:t>30</a:t>
            </a:fld>
            <a:endParaRPr lang="en-US"/>
          </a:p>
        </p:txBody>
      </p:sp>
      <p:pic>
        <p:nvPicPr>
          <p:cNvPr id="7" name="Picture 6" descr="3867815284_a90a97a345_z.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58348" y="-1"/>
            <a:ext cx="3185652" cy="2125427"/>
          </a:xfrm>
          <a:prstGeom prst="rect">
            <a:avLst/>
          </a:prstGeom>
        </p:spPr>
      </p:pic>
    </p:spTree>
    <p:extLst>
      <p:ext uri="{BB962C8B-B14F-4D97-AF65-F5344CB8AC3E}">
        <p14:creationId xmlns:p14="http://schemas.microsoft.com/office/powerpoint/2010/main" val="2494577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88999" y="194982"/>
            <a:ext cx="7379231" cy="6304430"/>
          </a:xfrm>
          <a:prstGeom prst="rect">
            <a:avLst/>
          </a:prstGeom>
        </p:spPr>
      </p:pic>
      <p:sp>
        <p:nvSpPr>
          <p:cNvPr id="3" name="TextBox 2"/>
          <p:cNvSpPr txBox="1"/>
          <p:nvPr/>
        </p:nvSpPr>
        <p:spPr>
          <a:xfrm>
            <a:off x="2316490" y="6488668"/>
            <a:ext cx="6827510" cy="369332"/>
          </a:xfrm>
          <a:prstGeom prst="rect">
            <a:avLst/>
          </a:prstGeom>
          <a:noFill/>
        </p:spPr>
        <p:txBody>
          <a:bodyPr wrap="none" rtlCol="0">
            <a:spAutoFit/>
          </a:bodyPr>
          <a:lstStyle/>
          <a:p>
            <a:pPr algn="r"/>
            <a:r>
              <a:rPr lang="en-US" dirty="0" smtClean="0">
                <a:solidFill>
                  <a:srgbClr val="FFFFFF"/>
                </a:solidFill>
              </a:rPr>
              <a:t>http</a:t>
            </a:r>
            <a:r>
              <a:rPr lang="en-US" dirty="0">
                <a:solidFill>
                  <a:srgbClr val="FFFFFF"/>
                </a:solidFill>
              </a:rPr>
              <a:t>://</a:t>
            </a:r>
            <a:r>
              <a:rPr lang="en-US" dirty="0" err="1">
                <a:solidFill>
                  <a:srgbClr val="FFFFFF"/>
                </a:solidFill>
              </a:rPr>
              <a:t>www.epa.gov</a:t>
            </a:r>
            <a:r>
              <a:rPr lang="en-US" dirty="0">
                <a:solidFill>
                  <a:srgbClr val="FFFFFF"/>
                </a:solidFill>
              </a:rPr>
              <a:t>/</a:t>
            </a:r>
            <a:r>
              <a:rPr lang="en-US" dirty="0" err="1">
                <a:solidFill>
                  <a:srgbClr val="FFFFFF"/>
                </a:solidFill>
              </a:rPr>
              <a:t>otaq</a:t>
            </a:r>
            <a:r>
              <a:rPr lang="en-US" dirty="0">
                <a:solidFill>
                  <a:srgbClr val="FFFFFF"/>
                </a:solidFill>
              </a:rPr>
              <a:t>/climate/documents/420f11041.pdf</a:t>
            </a:r>
          </a:p>
        </p:txBody>
      </p:sp>
      <p:sp>
        <p:nvSpPr>
          <p:cNvPr id="4" name="Slide Number Placeholder 3"/>
          <p:cNvSpPr>
            <a:spLocks noGrp="1"/>
          </p:cNvSpPr>
          <p:nvPr>
            <p:ph type="sldNum" sz="quarter" idx="12"/>
          </p:nvPr>
        </p:nvSpPr>
        <p:spPr/>
        <p:txBody>
          <a:bodyPr/>
          <a:lstStyle/>
          <a:p>
            <a:fld id="{459A5F39-4CE7-434C-A5CB-50A363451602}" type="slidenum">
              <a:rPr lang="en-US" smtClean="0"/>
              <a:t>31</a:t>
            </a:fld>
            <a:endParaRPr lang="en-US"/>
          </a:p>
        </p:txBody>
      </p:sp>
    </p:spTree>
    <p:extLst>
      <p:ext uri="{BB962C8B-B14F-4D97-AF65-F5344CB8AC3E}">
        <p14:creationId xmlns:p14="http://schemas.microsoft.com/office/powerpoint/2010/main" val="238534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following …</a:t>
            </a:r>
            <a:endParaRPr lang="en-US" dirty="0"/>
          </a:p>
        </p:txBody>
      </p:sp>
      <p:sp>
        <p:nvSpPr>
          <p:cNvPr id="3" name="Slide Number Placeholder 2"/>
          <p:cNvSpPr>
            <a:spLocks noGrp="1"/>
          </p:cNvSpPr>
          <p:nvPr>
            <p:ph type="sldNum" sz="quarter" idx="12"/>
          </p:nvPr>
        </p:nvSpPr>
        <p:spPr/>
        <p:txBody>
          <a:bodyPr/>
          <a:lstStyle/>
          <a:p>
            <a:fld id="{459A5F39-4CE7-434C-A5CB-50A363451602}" type="slidenum">
              <a:rPr lang="en-US" smtClean="0"/>
              <a:t>32</a:t>
            </a:fld>
            <a:endParaRPr lang="en-US"/>
          </a:p>
        </p:txBody>
      </p:sp>
      <p:pic>
        <p:nvPicPr>
          <p:cNvPr id="5" name="Picture 4" descr="7537588760_0248f1bccf_z.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21692" y="2051538"/>
            <a:ext cx="5900616" cy="4425462"/>
          </a:xfrm>
          <a:prstGeom prst="rect">
            <a:avLst/>
          </a:prstGeom>
        </p:spPr>
      </p:pic>
    </p:spTree>
    <p:extLst>
      <p:ext uri="{BB962C8B-B14F-4D97-AF65-F5344CB8AC3E}">
        <p14:creationId xmlns:p14="http://schemas.microsoft.com/office/powerpoint/2010/main" val="21317847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Plants Indoors</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smtClean="0"/>
              <a:t>They are pretty … </a:t>
            </a:r>
          </a:p>
          <a:p>
            <a:pPr marL="0" indent="0" algn="ctr">
              <a:buNone/>
            </a:pPr>
            <a:r>
              <a:rPr lang="en-US" sz="3600" dirty="0" smtClean="0"/>
              <a:t>but do they serve a purpose?</a:t>
            </a:r>
            <a:endParaRPr lang="en-US" sz="3600" dirty="0"/>
          </a:p>
        </p:txBody>
      </p:sp>
      <p:sp>
        <p:nvSpPr>
          <p:cNvPr id="4" name="Slide Number Placeholder 3"/>
          <p:cNvSpPr>
            <a:spLocks noGrp="1"/>
          </p:cNvSpPr>
          <p:nvPr>
            <p:ph type="sldNum" sz="quarter" idx="12"/>
          </p:nvPr>
        </p:nvSpPr>
        <p:spPr/>
        <p:txBody>
          <a:bodyPr/>
          <a:lstStyle/>
          <a:p>
            <a:fld id="{459A5F39-4CE7-434C-A5CB-50A363451602}" type="slidenum">
              <a:rPr lang="en-US" smtClean="0"/>
              <a:t>33</a:t>
            </a:fld>
            <a:endParaRPr lang="en-US"/>
          </a:p>
        </p:txBody>
      </p:sp>
    </p:spTree>
    <p:extLst>
      <p:ext uri="{BB962C8B-B14F-4D97-AF65-F5344CB8AC3E}">
        <p14:creationId xmlns:p14="http://schemas.microsoft.com/office/powerpoint/2010/main" val="50940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Your Results</a:t>
            </a:r>
            <a:endParaRPr lang="en-US" dirty="0"/>
          </a:p>
        </p:txBody>
      </p:sp>
      <p:sp>
        <p:nvSpPr>
          <p:cNvPr id="3" name="Content Placeholder 2"/>
          <p:cNvSpPr>
            <a:spLocks noGrp="1"/>
          </p:cNvSpPr>
          <p:nvPr>
            <p:ph idx="1"/>
          </p:nvPr>
        </p:nvSpPr>
        <p:spPr>
          <a:xfrm>
            <a:off x="493058" y="2070846"/>
            <a:ext cx="8650941" cy="4182035"/>
          </a:xfrm>
        </p:spPr>
        <p:txBody>
          <a:bodyPr>
            <a:normAutofit/>
          </a:bodyPr>
          <a:lstStyle/>
          <a:p>
            <a:r>
              <a:rPr lang="en-US" sz="3200" dirty="0" smtClean="0"/>
              <a:t>Do you remember how the movement of water and the movement of CO</a:t>
            </a:r>
            <a:r>
              <a:rPr lang="en-US" sz="3200" baseline="-25000" dirty="0" smtClean="0"/>
              <a:t>2</a:t>
            </a:r>
            <a:r>
              <a:rPr lang="en-US" sz="3200" dirty="0" smtClean="0"/>
              <a:t> / O</a:t>
            </a:r>
            <a:r>
              <a:rPr lang="en-US" sz="3200" baseline="-25000" dirty="0" smtClean="0"/>
              <a:t>2</a:t>
            </a:r>
            <a:r>
              <a:rPr lang="en-US" sz="3200" dirty="0" smtClean="0"/>
              <a:t> is related?</a:t>
            </a:r>
          </a:p>
          <a:p>
            <a:endParaRPr lang="en-US" sz="800" dirty="0"/>
          </a:p>
          <a:p>
            <a:r>
              <a:rPr lang="en-US" sz="3200" dirty="0" smtClean="0"/>
              <a:t>How could this idea be applied to other aerosols / vapors in a room?</a:t>
            </a:r>
          </a:p>
          <a:p>
            <a:pPr lvl="1"/>
            <a:r>
              <a:rPr lang="en-US" sz="3000" i="1" dirty="0" smtClean="0"/>
              <a:t>Consider: Is the air actually “dirty” and can plants remove that “dirt”?</a:t>
            </a:r>
          </a:p>
          <a:p>
            <a:endParaRPr lang="en-US" sz="3200" dirty="0" smtClean="0"/>
          </a:p>
          <a:p>
            <a:endParaRPr lang="en-US" sz="3200" dirty="0"/>
          </a:p>
        </p:txBody>
      </p:sp>
      <p:sp>
        <p:nvSpPr>
          <p:cNvPr id="4" name="Slide Number Placeholder 3"/>
          <p:cNvSpPr>
            <a:spLocks noGrp="1"/>
          </p:cNvSpPr>
          <p:nvPr>
            <p:ph type="sldNum" sz="quarter" idx="12"/>
          </p:nvPr>
        </p:nvSpPr>
        <p:spPr/>
        <p:txBody>
          <a:bodyPr/>
          <a:lstStyle/>
          <a:p>
            <a:fld id="{459A5F39-4CE7-434C-A5CB-50A363451602}" type="slidenum">
              <a:rPr lang="en-US" smtClean="0"/>
              <a:t>34</a:t>
            </a:fld>
            <a:endParaRPr lang="en-US"/>
          </a:p>
        </p:txBody>
      </p:sp>
    </p:spTree>
    <p:extLst>
      <p:ext uri="{BB962C8B-B14F-4D97-AF65-F5344CB8AC3E}">
        <p14:creationId xmlns:p14="http://schemas.microsoft.com/office/powerpoint/2010/main" val="10630312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 how dirty is the air?</a:t>
            </a:r>
            <a:endParaRPr lang="en-US" dirty="0"/>
          </a:p>
        </p:txBody>
      </p:sp>
      <p:sp>
        <p:nvSpPr>
          <p:cNvPr id="3" name="Slide Number Placeholder 2"/>
          <p:cNvSpPr>
            <a:spLocks noGrp="1"/>
          </p:cNvSpPr>
          <p:nvPr>
            <p:ph type="sldNum" sz="quarter" idx="12"/>
          </p:nvPr>
        </p:nvSpPr>
        <p:spPr/>
        <p:txBody>
          <a:bodyPr/>
          <a:lstStyle/>
          <a:p>
            <a:fld id="{459A5F39-4CE7-434C-A5CB-50A363451602}" type="slidenum">
              <a:rPr lang="en-US" smtClean="0"/>
              <a:t>35</a:t>
            </a:fld>
            <a:endParaRPr lang="en-US"/>
          </a:p>
        </p:txBody>
      </p:sp>
      <p:pic>
        <p:nvPicPr>
          <p:cNvPr id="5" name="Picture 4" descr="Screen Shot 2014-02-11 at 11.48.5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3677"/>
            <a:ext cx="9144000" cy="4096624"/>
          </a:xfrm>
          <a:prstGeom prst="rect">
            <a:avLst/>
          </a:prstGeom>
        </p:spPr>
      </p:pic>
    </p:spTree>
    <p:extLst>
      <p:ext uri="{BB962C8B-B14F-4D97-AF65-F5344CB8AC3E}">
        <p14:creationId xmlns:p14="http://schemas.microsoft.com/office/powerpoint/2010/main" val="6112218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efficient are plants?</a:t>
            </a:r>
            <a:endParaRPr lang="en-US" dirty="0"/>
          </a:p>
        </p:txBody>
      </p:sp>
      <p:sp>
        <p:nvSpPr>
          <p:cNvPr id="3" name="Slide Number Placeholder 2"/>
          <p:cNvSpPr>
            <a:spLocks noGrp="1"/>
          </p:cNvSpPr>
          <p:nvPr>
            <p:ph type="sldNum" sz="quarter" idx="12"/>
          </p:nvPr>
        </p:nvSpPr>
        <p:spPr/>
        <p:txBody>
          <a:bodyPr/>
          <a:lstStyle/>
          <a:p>
            <a:fld id="{459A5F39-4CE7-434C-A5CB-50A363451602}" type="slidenum">
              <a:rPr lang="en-US" smtClean="0"/>
              <a:t>36</a:t>
            </a:fld>
            <a:endParaRPr lang="en-US"/>
          </a:p>
        </p:txBody>
      </p:sp>
      <p:pic>
        <p:nvPicPr>
          <p:cNvPr id="4" name="Picture 3" descr="Screen Shot 2014-02-11 at 11.52.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824" y="1767186"/>
            <a:ext cx="7276353" cy="4672887"/>
          </a:xfrm>
          <a:prstGeom prst="rect">
            <a:avLst/>
          </a:prstGeom>
        </p:spPr>
      </p:pic>
    </p:spTree>
    <p:extLst>
      <p:ext uri="{BB962C8B-B14F-4D97-AF65-F5344CB8AC3E}">
        <p14:creationId xmlns:p14="http://schemas.microsoft.com/office/powerpoint/2010/main" val="9094229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36" y="79468"/>
            <a:ext cx="8183002" cy="1417638"/>
          </a:xfrm>
        </p:spPr>
        <p:txBody>
          <a:bodyPr/>
          <a:lstStyle/>
          <a:p>
            <a:pPr algn="l"/>
            <a:r>
              <a:rPr lang="en-US" dirty="0" smtClean="0"/>
              <a:t>Let’s think …</a:t>
            </a:r>
            <a:endParaRPr lang="en-US" dirty="0"/>
          </a:p>
        </p:txBody>
      </p:sp>
      <p:sp>
        <p:nvSpPr>
          <p:cNvPr id="3" name="Content Placeholder 2"/>
          <p:cNvSpPr>
            <a:spLocks noGrp="1"/>
          </p:cNvSpPr>
          <p:nvPr>
            <p:ph idx="1"/>
          </p:nvPr>
        </p:nvSpPr>
        <p:spPr>
          <a:xfrm>
            <a:off x="194235" y="2070846"/>
            <a:ext cx="8949765" cy="4787154"/>
          </a:xfrm>
        </p:spPr>
        <p:txBody>
          <a:bodyPr>
            <a:normAutofit fontScale="92500" lnSpcReduction="10000"/>
          </a:bodyPr>
          <a:lstStyle/>
          <a:p>
            <a:r>
              <a:rPr lang="en-US" sz="3600" dirty="0" smtClean="0"/>
              <a:t>PROBLEM</a:t>
            </a:r>
          </a:p>
          <a:p>
            <a:pPr lvl="1"/>
            <a:r>
              <a:rPr lang="en-US" sz="3000" dirty="0"/>
              <a:t>You manage </a:t>
            </a:r>
            <a:r>
              <a:rPr lang="en-US" sz="3000" dirty="0" smtClean="0"/>
              <a:t>a building with </a:t>
            </a:r>
            <a:r>
              <a:rPr lang="en-US" sz="3000" dirty="0"/>
              <a:t>dirty air!</a:t>
            </a:r>
          </a:p>
          <a:p>
            <a:r>
              <a:rPr lang="en-US" sz="3600" dirty="0" smtClean="0"/>
              <a:t>KNOWN</a:t>
            </a:r>
          </a:p>
          <a:p>
            <a:pPr lvl="1"/>
            <a:r>
              <a:rPr lang="en-US" sz="3000" dirty="0"/>
              <a:t>100 ft</a:t>
            </a:r>
            <a:r>
              <a:rPr lang="en-US" sz="3000" baseline="30000" dirty="0"/>
              <a:t>2</a:t>
            </a:r>
            <a:r>
              <a:rPr lang="en-US" sz="3000" dirty="0"/>
              <a:t> </a:t>
            </a:r>
            <a:r>
              <a:rPr lang="en-US" sz="3000" dirty="0" smtClean="0"/>
              <a:t>space with </a:t>
            </a:r>
            <a:r>
              <a:rPr lang="en-US" sz="3000" dirty="0"/>
              <a:t>8 </a:t>
            </a:r>
            <a:r>
              <a:rPr lang="en-US" sz="3000" dirty="0" err="1"/>
              <a:t>ft</a:t>
            </a:r>
            <a:r>
              <a:rPr lang="en-US" sz="3000" dirty="0"/>
              <a:t> ceiling = 800 ft</a:t>
            </a:r>
            <a:r>
              <a:rPr lang="en-US" sz="3000" baseline="30000" dirty="0"/>
              <a:t>3</a:t>
            </a:r>
            <a:r>
              <a:rPr lang="en-US" sz="3000" dirty="0"/>
              <a:t> of air </a:t>
            </a:r>
            <a:r>
              <a:rPr lang="en-US" sz="3000" dirty="0" smtClean="0"/>
              <a:t>needs to be cleaned!!</a:t>
            </a:r>
            <a:endParaRPr lang="en-US" sz="3000" dirty="0"/>
          </a:p>
          <a:p>
            <a:pPr lvl="2"/>
            <a:r>
              <a:rPr lang="en-US" sz="3000" dirty="0"/>
              <a:t>= </a:t>
            </a:r>
            <a:r>
              <a:rPr lang="en-US" sz="3000" dirty="0" smtClean="0"/>
              <a:t>______  liters?</a:t>
            </a:r>
            <a:endParaRPr lang="en-US" sz="3000" dirty="0"/>
          </a:p>
          <a:p>
            <a:r>
              <a:rPr lang="en-US" sz="3500" dirty="0" smtClean="0"/>
              <a:t>QUESTION</a:t>
            </a:r>
          </a:p>
          <a:p>
            <a:pPr lvl="1"/>
            <a:r>
              <a:rPr lang="en-US" sz="3000" dirty="0"/>
              <a:t>How many plants </a:t>
            </a:r>
            <a:r>
              <a:rPr lang="en-US" sz="3000" dirty="0" smtClean="0"/>
              <a:t>do you </a:t>
            </a:r>
            <a:r>
              <a:rPr lang="en-US" sz="3000" dirty="0"/>
              <a:t>need to “clean” your </a:t>
            </a:r>
            <a:r>
              <a:rPr lang="en-US" sz="3000" dirty="0" smtClean="0"/>
              <a:t>space in a 24 hour period (constantly)?</a:t>
            </a:r>
            <a:endParaRPr lang="en-US" sz="3000" dirty="0"/>
          </a:p>
        </p:txBody>
      </p:sp>
      <p:sp>
        <p:nvSpPr>
          <p:cNvPr id="5" name="Slide Number Placeholder 4"/>
          <p:cNvSpPr>
            <a:spLocks noGrp="1"/>
          </p:cNvSpPr>
          <p:nvPr>
            <p:ph type="sldNum" sz="quarter" idx="12"/>
          </p:nvPr>
        </p:nvSpPr>
        <p:spPr/>
        <p:txBody>
          <a:bodyPr/>
          <a:lstStyle/>
          <a:p>
            <a:fld id="{459A5F39-4CE7-434C-A5CB-50A363451602}" type="slidenum">
              <a:rPr lang="en-US" smtClean="0"/>
              <a:t>37</a:t>
            </a:fld>
            <a:endParaRPr lang="en-US"/>
          </a:p>
        </p:txBody>
      </p:sp>
      <p:pic>
        <p:nvPicPr>
          <p:cNvPr id="4" name="Picture 3" descr="11289435886_e3782febfe_z.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40124" y="-19768"/>
            <a:ext cx="1803870" cy="2520692"/>
          </a:xfrm>
          <a:prstGeom prst="rect">
            <a:avLst/>
          </a:prstGeom>
        </p:spPr>
      </p:pic>
      <p:pic>
        <p:nvPicPr>
          <p:cNvPr id="7" name="Picture 6" descr="521869846_e5e3d9cfeb_z.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28052" y="-19768"/>
            <a:ext cx="3012072" cy="1986085"/>
          </a:xfrm>
          <a:prstGeom prst="rect">
            <a:avLst/>
          </a:prstGeom>
        </p:spPr>
      </p:pic>
    </p:spTree>
    <p:extLst>
      <p:ext uri="{BB962C8B-B14F-4D97-AF65-F5344CB8AC3E}">
        <p14:creationId xmlns:p14="http://schemas.microsoft.com/office/powerpoint/2010/main" val="38400225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Table</a:t>
            </a:r>
            <a:endParaRPr lang="en-US" dirty="0"/>
          </a:p>
        </p:txBody>
      </p:sp>
      <p:sp>
        <p:nvSpPr>
          <p:cNvPr id="3" name="Slide Number Placeholder 2"/>
          <p:cNvSpPr>
            <a:spLocks noGrp="1"/>
          </p:cNvSpPr>
          <p:nvPr>
            <p:ph type="sldNum" sz="quarter" idx="12"/>
          </p:nvPr>
        </p:nvSpPr>
        <p:spPr/>
        <p:txBody>
          <a:bodyPr/>
          <a:lstStyle/>
          <a:p>
            <a:fld id="{459A5F39-4CE7-434C-A5CB-50A363451602}" type="slidenum">
              <a:rPr lang="en-US" smtClean="0"/>
              <a:t>38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741220818"/>
              </p:ext>
            </p:extLst>
          </p:nvPr>
        </p:nvGraphicFramePr>
        <p:xfrm>
          <a:off x="196850" y="2043113"/>
          <a:ext cx="8715375" cy="4289425"/>
        </p:xfrm>
        <a:graphic>
          <a:graphicData uri="http://schemas.openxmlformats.org/presentationml/2006/ole">
            <mc:AlternateContent xmlns:mc="http://schemas.openxmlformats.org/markup-compatibility/2006">
              <mc:Choice xmlns:v="urn:schemas-microsoft-com:vml" Requires="v">
                <p:oleObj spid="_x0000_s3123" name="Document" r:id="rId4" imgW="6477000" imgH="3187700" progId="Word.Document.12">
                  <p:embed/>
                </p:oleObj>
              </mc:Choice>
              <mc:Fallback>
                <p:oleObj name="Document" r:id="rId4" imgW="6477000" imgH="3187700" progId="Word.Document.12">
                  <p:embed/>
                  <p:pic>
                    <p:nvPicPr>
                      <p:cNvPr id="0" name=""/>
                      <p:cNvPicPr/>
                      <p:nvPr/>
                    </p:nvPicPr>
                    <p:blipFill>
                      <a:blip r:embed="rId5"/>
                      <a:stretch>
                        <a:fillRect/>
                      </a:stretch>
                    </p:blipFill>
                    <p:spPr>
                      <a:xfrm>
                        <a:off x="196850" y="2043113"/>
                        <a:ext cx="8715375" cy="4289425"/>
                      </a:xfrm>
                      <a:prstGeom prst="rect">
                        <a:avLst/>
                      </a:prstGeom>
                    </p:spPr>
                  </p:pic>
                </p:oleObj>
              </mc:Fallback>
            </mc:AlternateContent>
          </a:graphicData>
        </a:graphic>
      </p:graphicFrame>
    </p:spTree>
    <p:extLst>
      <p:ext uri="{BB962C8B-B14F-4D97-AF65-F5344CB8AC3E}">
        <p14:creationId xmlns:p14="http://schemas.microsoft.com/office/powerpoint/2010/main" val="39978817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exhale …</a:t>
            </a:r>
            <a:endParaRPr lang="en-US" dirty="0"/>
          </a:p>
        </p:txBody>
      </p:sp>
      <p:sp>
        <p:nvSpPr>
          <p:cNvPr id="3" name="Slide Number Placeholder 2"/>
          <p:cNvSpPr>
            <a:spLocks noGrp="1"/>
          </p:cNvSpPr>
          <p:nvPr>
            <p:ph type="sldNum" sz="quarter" idx="12"/>
          </p:nvPr>
        </p:nvSpPr>
        <p:spPr/>
        <p:txBody>
          <a:bodyPr/>
          <a:lstStyle/>
          <a:p>
            <a:fld id="{459A5F39-4CE7-434C-A5CB-50A363451602}" type="slidenum">
              <a:rPr lang="en-US" smtClean="0"/>
              <a:t>39</a:t>
            </a:fld>
            <a:endParaRPr lang="en-US"/>
          </a:p>
        </p:txBody>
      </p:sp>
      <p:pic>
        <p:nvPicPr>
          <p:cNvPr id="4" name="Picture 3" descr="2870632989_41c9833600_z.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923" y="1846384"/>
            <a:ext cx="6174154" cy="4630616"/>
          </a:xfrm>
          <a:prstGeom prst="rect">
            <a:avLst/>
          </a:prstGeom>
        </p:spPr>
      </p:pic>
    </p:spTree>
    <p:extLst>
      <p:ext uri="{BB962C8B-B14F-4D97-AF65-F5344CB8AC3E}">
        <p14:creationId xmlns:p14="http://schemas.microsoft.com/office/powerpoint/2010/main" val="4280838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pPr algn="l"/>
            <a:r>
              <a:rPr lang="en-US" dirty="0" smtClean="0"/>
              <a:t>Plant Transpiration</a:t>
            </a:r>
            <a:endParaRPr lang="en-US" dirty="0"/>
          </a:p>
        </p:txBody>
      </p:sp>
      <p:sp>
        <p:nvSpPr>
          <p:cNvPr id="3" name="Content Placeholder 2"/>
          <p:cNvSpPr>
            <a:spLocks noGrp="1"/>
          </p:cNvSpPr>
          <p:nvPr>
            <p:ph idx="1"/>
          </p:nvPr>
        </p:nvSpPr>
        <p:spPr>
          <a:xfrm>
            <a:off x="373485" y="2070846"/>
            <a:ext cx="8377239" cy="4182035"/>
          </a:xfrm>
        </p:spPr>
        <p:txBody>
          <a:bodyPr>
            <a:noAutofit/>
          </a:bodyPr>
          <a:lstStyle/>
          <a:p>
            <a:r>
              <a:rPr lang="en-US" sz="3200" dirty="0" smtClean="0"/>
              <a:t>The facts!</a:t>
            </a:r>
          </a:p>
          <a:p>
            <a:pPr lvl="1"/>
            <a:endParaRPr lang="en-US" sz="2800" dirty="0" smtClean="0"/>
          </a:p>
          <a:p>
            <a:pPr lvl="1"/>
            <a:r>
              <a:rPr lang="en-US" sz="2800" dirty="0"/>
              <a:t>Plants </a:t>
            </a:r>
            <a:r>
              <a:rPr lang="en-US" sz="2800" dirty="0" smtClean="0"/>
              <a:t>transpire through stomata</a:t>
            </a:r>
          </a:p>
          <a:p>
            <a:pPr lvl="1"/>
            <a:endParaRPr lang="en-US" sz="2800" dirty="0"/>
          </a:p>
          <a:p>
            <a:pPr lvl="2"/>
            <a:r>
              <a:rPr lang="en-US" sz="2600" dirty="0" smtClean="0"/>
              <a:t>Exchange CO</a:t>
            </a:r>
            <a:r>
              <a:rPr lang="en-US" sz="2600" baseline="-25000" dirty="0"/>
              <a:t>2</a:t>
            </a:r>
            <a:r>
              <a:rPr lang="en-US" sz="2600" dirty="0" smtClean="0"/>
              <a:t> and O</a:t>
            </a:r>
            <a:r>
              <a:rPr lang="en-US" sz="2600" baseline="-25000" dirty="0" smtClean="0"/>
              <a:t>2</a:t>
            </a:r>
            <a:endParaRPr lang="en-US" sz="2600" dirty="0"/>
          </a:p>
          <a:p>
            <a:pPr lvl="1"/>
            <a:endParaRPr lang="en-US" sz="2800" dirty="0"/>
          </a:p>
          <a:p>
            <a:pPr marL="349250" lvl="1" indent="0">
              <a:buNone/>
            </a:pPr>
            <a:endParaRPr lang="en-US" sz="2800" dirty="0" smtClean="0"/>
          </a:p>
        </p:txBody>
      </p:sp>
      <p:sp>
        <p:nvSpPr>
          <p:cNvPr id="6" name="Slide Number Placeholder 5"/>
          <p:cNvSpPr>
            <a:spLocks noGrp="1"/>
          </p:cNvSpPr>
          <p:nvPr>
            <p:ph type="sldNum" sz="quarter" idx="12"/>
          </p:nvPr>
        </p:nvSpPr>
        <p:spPr/>
        <p:txBody>
          <a:bodyPr/>
          <a:lstStyle/>
          <a:p>
            <a:fld id="{459A5F39-4CE7-434C-A5CB-50A363451602}" type="slidenum">
              <a:rPr lang="en-US" smtClean="0"/>
              <a:t>4</a:t>
            </a:fld>
            <a:endParaRPr lang="en-US"/>
          </a:p>
        </p:txBody>
      </p:sp>
      <p:pic>
        <p:nvPicPr>
          <p:cNvPr id="5" name="Picture 4" descr="3645537177_c01f56204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6200000">
            <a:off x="6841114" y="0"/>
            <a:ext cx="2302886" cy="2302886"/>
          </a:xfrm>
          <a:prstGeom prst="rect">
            <a:avLst/>
          </a:prstGeom>
        </p:spPr>
      </p:pic>
      <p:pic>
        <p:nvPicPr>
          <p:cNvPr id="4" name="Picture 3" descr="17165920835_62bd3369ae.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897834">
            <a:off x="7026093" y="1800063"/>
            <a:ext cx="1385972" cy="1926343"/>
          </a:xfrm>
          <a:prstGeom prst="rect">
            <a:avLst/>
          </a:prstGeom>
        </p:spPr>
      </p:pic>
    </p:spTree>
    <p:extLst>
      <p:ext uri="{BB962C8B-B14F-4D97-AF65-F5344CB8AC3E}">
        <p14:creationId xmlns:p14="http://schemas.microsoft.com/office/powerpoint/2010/main" val="13567356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Credits</a:t>
            </a:r>
            <a:endParaRPr lang="en-US" dirty="0"/>
          </a:p>
        </p:txBody>
      </p:sp>
      <p:sp>
        <p:nvSpPr>
          <p:cNvPr id="3" name="Content Placeholder 2"/>
          <p:cNvSpPr>
            <a:spLocks noGrp="1"/>
          </p:cNvSpPr>
          <p:nvPr>
            <p:ph idx="1"/>
          </p:nvPr>
        </p:nvSpPr>
        <p:spPr>
          <a:xfrm>
            <a:off x="671389" y="1709532"/>
            <a:ext cx="7612064" cy="4494419"/>
          </a:xfrm>
        </p:spPr>
        <p:txBody>
          <a:bodyPr>
            <a:noAutofit/>
          </a:bodyPr>
          <a:lstStyle/>
          <a:p>
            <a:pPr marL="0" indent="0" defTabSz="457200">
              <a:spcBef>
                <a:spcPts val="0"/>
              </a:spcBef>
              <a:buNone/>
              <a:defRPr/>
            </a:pPr>
            <a:r>
              <a:rPr lang="en-US" sz="1100" dirty="0" smtClean="0"/>
              <a:t>Slide 4, 5, 7</a:t>
            </a:r>
          </a:p>
          <a:p>
            <a:pPr marL="0" indent="0" defTabSz="457200">
              <a:spcBef>
                <a:spcPts val="0"/>
              </a:spcBef>
              <a:buNone/>
              <a:defRPr/>
            </a:pPr>
            <a:r>
              <a:rPr lang="en-US" sz="1100" dirty="0" smtClean="0"/>
              <a:t>Stomata </a:t>
            </a:r>
            <a:r>
              <a:rPr lang="en-US" sz="1100" dirty="0"/>
              <a:t>Image: </a:t>
            </a:r>
            <a:r>
              <a:rPr lang="en-US" sz="1100" dirty="0">
                <a:hlinkClick r:id="rId2"/>
              </a:rPr>
              <a:t>https://</a:t>
            </a:r>
            <a:r>
              <a:rPr lang="en-US" sz="1100" dirty="0" smtClean="0">
                <a:hlinkClick r:id="rId2"/>
              </a:rPr>
              <a:t>flic.kr/p/s9TQdk</a:t>
            </a:r>
            <a:r>
              <a:rPr lang="en-US" sz="1100" dirty="0" smtClean="0"/>
              <a:t>, </a:t>
            </a:r>
            <a:r>
              <a:rPr lang="en-US" sz="1100" dirty="0" err="1" smtClean="0"/>
              <a:t>flickr</a:t>
            </a:r>
            <a:r>
              <a:rPr lang="en-US" sz="1100" dirty="0" smtClean="0"/>
              <a:t> </a:t>
            </a:r>
            <a:r>
              <a:rPr lang="en-US" sz="1100" dirty="0"/>
              <a:t>account: </a:t>
            </a:r>
            <a:r>
              <a:rPr lang="en-US" sz="1100" dirty="0" err="1" smtClean="0"/>
              <a:t>microbiologybytes</a:t>
            </a:r>
            <a:r>
              <a:rPr lang="en-US" sz="1100" dirty="0" smtClean="0"/>
              <a:t>, </a:t>
            </a:r>
            <a:r>
              <a:rPr lang="en-US" sz="1100" b="1" dirty="0">
                <a:effectLst/>
              </a:rPr>
              <a:t>CC BY-SA </a:t>
            </a:r>
            <a:r>
              <a:rPr lang="en-US" sz="1100" b="1" dirty="0" smtClean="0">
                <a:effectLst/>
              </a:rPr>
              <a:t>2.0.</a:t>
            </a:r>
            <a:endParaRPr lang="en-US" sz="1100" dirty="0"/>
          </a:p>
          <a:p>
            <a:pPr marL="0" indent="0" defTabSz="457200">
              <a:spcBef>
                <a:spcPts val="0"/>
              </a:spcBef>
              <a:buNone/>
              <a:defRPr/>
            </a:pPr>
            <a:endParaRPr lang="en-US" sz="1100" dirty="0"/>
          </a:p>
          <a:p>
            <a:pPr marL="0" indent="0" defTabSz="457200">
              <a:spcBef>
                <a:spcPts val="0"/>
              </a:spcBef>
              <a:buNone/>
              <a:defRPr/>
            </a:pPr>
            <a:r>
              <a:rPr lang="en-US" sz="1100" dirty="0" smtClean="0"/>
              <a:t>Slide 4, 5, 7</a:t>
            </a:r>
          </a:p>
          <a:p>
            <a:pPr marL="0" indent="0" defTabSz="457200">
              <a:spcBef>
                <a:spcPts val="0"/>
              </a:spcBef>
              <a:buNone/>
              <a:defRPr/>
            </a:pPr>
            <a:r>
              <a:rPr lang="en-US" sz="1100" dirty="0" smtClean="0"/>
              <a:t>Leaf</a:t>
            </a:r>
            <a:r>
              <a:rPr lang="en-US" sz="1100" dirty="0"/>
              <a:t>: </a:t>
            </a:r>
            <a:r>
              <a:rPr lang="en-US" sz="1100" dirty="0">
                <a:hlinkClick r:id="rId3"/>
              </a:rPr>
              <a:t>https://</a:t>
            </a:r>
            <a:r>
              <a:rPr lang="en-US" sz="1100" dirty="0" smtClean="0">
                <a:hlinkClick r:id="rId3"/>
              </a:rPr>
              <a:t>flic.kr/p/6y9kcg</a:t>
            </a:r>
            <a:r>
              <a:rPr lang="en-US" sz="1100" dirty="0" smtClean="0"/>
              <a:t>,  </a:t>
            </a:r>
            <a:r>
              <a:rPr lang="en-US" sz="1100" dirty="0" err="1" smtClean="0"/>
              <a:t>flickr</a:t>
            </a:r>
            <a:r>
              <a:rPr lang="en-US" sz="1100" dirty="0" smtClean="0"/>
              <a:t> </a:t>
            </a:r>
            <a:r>
              <a:rPr lang="en-US" sz="1100" dirty="0"/>
              <a:t>account: Andreas </a:t>
            </a:r>
            <a:r>
              <a:rPr lang="en-US" sz="1100" dirty="0" smtClean="0"/>
              <a:t>Levers, </a:t>
            </a:r>
            <a:r>
              <a:rPr lang="en-US" sz="1100" b="1" dirty="0">
                <a:effectLst/>
              </a:rPr>
              <a:t>CC BY-NC </a:t>
            </a:r>
            <a:r>
              <a:rPr lang="en-US" sz="1100" b="1" dirty="0" smtClean="0">
                <a:effectLst/>
              </a:rPr>
              <a:t>2.0.</a:t>
            </a:r>
            <a:endParaRPr lang="en-US" sz="1100" dirty="0" smtClean="0"/>
          </a:p>
          <a:p>
            <a:pPr marL="0" indent="0" defTabSz="457200">
              <a:spcBef>
                <a:spcPts val="0"/>
              </a:spcBef>
              <a:buNone/>
              <a:defRPr/>
            </a:pPr>
            <a:endParaRPr lang="en-US" sz="1100" dirty="0"/>
          </a:p>
          <a:p>
            <a:pPr marL="0" indent="0" defTabSz="457200">
              <a:spcBef>
                <a:spcPts val="0"/>
              </a:spcBef>
              <a:buNone/>
              <a:defRPr/>
            </a:pPr>
            <a:r>
              <a:rPr lang="en-US" sz="1100" dirty="0" smtClean="0"/>
              <a:t>Slide 6</a:t>
            </a:r>
          </a:p>
          <a:p>
            <a:pPr marL="0" indent="0" defTabSz="457200">
              <a:spcBef>
                <a:spcPts val="0"/>
              </a:spcBef>
              <a:buNone/>
              <a:defRPr/>
            </a:pPr>
            <a:r>
              <a:rPr lang="en-US" sz="1100" dirty="0" smtClean="0"/>
              <a:t>Transpiration </a:t>
            </a:r>
            <a:r>
              <a:rPr lang="en-US" sz="1100" dirty="0" err="1"/>
              <a:t>Overview.svg</a:t>
            </a:r>
            <a:r>
              <a:rPr lang="en-US" sz="1100" dirty="0"/>
              <a:t>: </a:t>
            </a:r>
            <a:r>
              <a:rPr lang="en-US" sz="1100" dirty="0">
                <a:hlinkClick r:id="rId4"/>
              </a:rPr>
              <a:t>https://en.wikipedia.org/wiki/Transpiration#/</a:t>
            </a:r>
            <a:r>
              <a:rPr lang="en-US" sz="1100" dirty="0" smtClean="0">
                <a:hlinkClick r:id="rId4"/>
              </a:rPr>
              <a:t>media/File:Transpiration_Overview.svg</a:t>
            </a:r>
            <a:r>
              <a:rPr lang="en-US" sz="1100" dirty="0" smtClean="0"/>
              <a:t>, CC </a:t>
            </a:r>
            <a:r>
              <a:rPr lang="en-US" sz="1100" dirty="0"/>
              <a:t>BY-SA 3.0 Uploaded by Laurel Jules Created: May 26, 2013</a:t>
            </a:r>
            <a:r>
              <a:rPr lang="en-US" sz="1100" dirty="0" smtClean="0"/>
              <a:t>)</a:t>
            </a:r>
          </a:p>
          <a:p>
            <a:pPr marL="0" indent="0" defTabSz="457200">
              <a:spcBef>
                <a:spcPts val="0"/>
              </a:spcBef>
              <a:buNone/>
              <a:defRPr/>
            </a:pPr>
            <a:endParaRPr lang="en-US" sz="1100" dirty="0"/>
          </a:p>
          <a:p>
            <a:pPr marL="0" indent="0" defTabSz="457200">
              <a:spcBef>
                <a:spcPts val="0"/>
              </a:spcBef>
              <a:buNone/>
              <a:defRPr/>
            </a:pPr>
            <a:r>
              <a:rPr lang="en-US" sz="1100" dirty="0" smtClean="0"/>
              <a:t>Slide 8</a:t>
            </a:r>
          </a:p>
          <a:p>
            <a:pPr marL="0" indent="0" defTabSz="457200">
              <a:spcBef>
                <a:spcPts val="0"/>
              </a:spcBef>
              <a:buNone/>
              <a:defRPr/>
            </a:pPr>
            <a:r>
              <a:rPr lang="en-US" sz="1100" dirty="0" smtClean="0"/>
              <a:t>Transpiration </a:t>
            </a:r>
            <a:r>
              <a:rPr lang="en-US" sz="1100" dirty="0"/>
              <a:t>Water Drop; Photo by: Sandi Connelly (sjcsbi@rit.edu)</a:t>
            </a:r>
          </a:p>
          <a:p>
            <a:pPr marL="0" indent="0" defTabSz="457200">
              <a:spcBef>
                <a:spcPts val="0"/>
              </a:spcBef>
              <a:buNone/>
              <a:defRPr/>
            </a:pPr>
            <a:endParaRPr lang="en-US" sz="1100" dirty="0" smtClean="0"/>
          </a:p>
          <a:p>
            <a:pPr marL="0" indent="0" defTabSz="457200">
              <a:spcBef>
                <a:spcPts val="0"/>
              </a:spcBef>
              <a:buNone/>
              <a:defRPr/>
            </a:pPr>
            <a:r>
              <a:rPr lang="en-US" sz="1100" dirty="0" smtClean="0"/>
              <a:t>Slide 13, 15</a:t>
            </a:r>
            <a:br>
              <a:rPr lang="en-US" sz="1100" dirty="0" smtClean="0"/>
            </a:br>
            <a:r>
              <a:rPr lang="en-US" sz="1100" dirty="0" smtClean="0"/>
              <a:t>Celery</a:t>
            </a:r>
            <a:r>
              <a:rPr lang="en-US" sz="1100" dirty="0"/>
              <a:t>: </a:t>
            </a:r>
            <a:r>
              <a:rPr lang="en-US" sz="1100" dirty="0">
                <a:hlinkClick r:id="rId5"/>
              </a:rPr>
              <a:t>https://flic.kr/p/6UFR7</a:t>
            </a:r>
            <a:r>
              <a:rPr lang="en-US" sz="1100" dirty="0"/>
              <a:t>,  </a:t>
            </a:r>
            <a:r>
              <a:rPr lang="en-US" sz="1100" dirty="0" err="1"/>
              <a:t>flickr</a:t>
            </a:r>
            <a:r>
              <a:rPr lang="en-US" sz="1100" dirty="0"/>
              <a:t> account: Dave Morris, </a:t>
            </a:r>
            <a:r>
              <a:rPr lang="en-US" sz="1100" b="1" dirty="0">
                <a:effectLst/>
              </a:rPr>
              <a:t>CC BY-NC-SA 2.0.</a:t>
            </a:r>
            <a:endParaRPr lang="en-US" sz="1100" dirty="0"/>
          </a:p>
          <a:p>
            <a:pPr marL="0" indent="0">
              <a:buNone/>
            </a:pPr>
            <a:r>
              <a:rPr lang="en-US" sz="1100" dirty="0" smtClean="0"/>
              <a:t>Slide 13</a:t>
            </a:r>
            <a:br>
              <a:rPr lang="en-US" sz="1100" dirty="0" smtClean="0"/>
            </a:br>
            <a:r>
              <a:rPr lang="en-US" sz="1100" dirty="0" smtClean="0"/>
              <a:t>Falcon </a:t>
            </a:r>
            <a:r>
              <a:rPr lang="en-US" sz="1100" dirty="0"/>
              <a:t>tube 50ml 2.jpg; https://commons.wikimedia.org/wiki/File:Falcon_tube_50ml_2.jpg  (CC BY-SA 3.0) 22 January 2011 </a:t>
            </a:r>
            <a:r>
              <a:rPr lang="en-US" sz="1100" dirty="0" err="1"/>
              <a:t>Nadina</a:t>
            </a:r>
            <a:r>
              <a:rPr lang="en-US" sz="1100" dirty="0"/>
              <a:t> </a:t>
            </a:r>
            <a:r>
              <a:rPr lang="en-US" sz="1100" dirty="0" err="1"/>
              <a:t>Wiórkiewicz</a:t>
            </a:r>
            <a:endParaRPr lang="en-US" sz="1100" dirty="0"/>
          </a:p>
          <a:p>
            <a:pPr marL="0" indent="0">
              <a:buNone/>
            </a:pPr>
            <a:r>
              <a:rPr lang="en-US" sz="1100" dirty="0" smtClean="0"/>
              <a:t>Slide 13, 15</a:t>
            </a:r>
            <a:br>
              <a:rPr lang="en-US" sz="1100" dirty="0" smtClean="0"/>
            </a:br>
            <a:r>
              <a:rPr lang="en-US" sz="1100" dirty="0" smtClean="0"/>
              <a:t>White </a:t>
            </a:r>
            <a:r>
              <a:rPr lang="en-US" sz="1100" dirty="0"/>
              <a:t>flower: </a:t>
            </a:r>
            <a:r>
              <a:rPr lang="en-US" sz="1100" dirty="0">
                <a:hlinkClick r:id="rId6"/>
              </a:rPr>
              <a:t>https://</a:t>
            </a:r>
            <a:r>
              <a:rPr lang="en-US" sz="1100" dirty="0" smtClean="0">
                <a:hlinkClick r:id="rId6"/>
              </a:rPr>
              <a:t>flic.kr/p/FNYZT</a:t>
            </a:r>
            <a:r>
              <a:rPr lang="en-US" sz="1100" dirty="0" smtClean="0"/>
              <a:t>,   </a:t>
            </a:r>
            <a:r>
              <a:rPr lang="en-US" sz="1100" dirty="0" err="1"/>
              <a:t>flickr</a:t>
            </a:r>
            <a:r>
              <a:rPr lang="en-US" sz="1100" dirty="0"/>
              <a:t> account: </a:t>
            </a:r>
            <a:r>
              <a:rPr lang="en-US" sz="1100" dirty="0" err="1"/>
              <a:t>Balaji</a:t>
            </a:r>
            <a:r>
              <a:rPr lang="en-US" sz="1100" dirty="0"/>
              <a:t> </a:t>
            </a:r>
            <a:r>
              <a:rPr lang="en-US" sz="1100" dirty="0" smtClean="0"/>
              <a:t>Photography, </a:t>
            </a:r>
            <a:r>
              <a:rPr lang="en-US" sz="1100" b="1" dirty="0">
                <a:effectLst/>
              </a:rPr>
              <a:t>CC BY </a:t>
            </a:r>
            <a:r>
              <a:rPr lang="en-US" sz="1100" b="1" dirty="0" smtClean="0">
                <a:effectLst/>
              </a:rPr>
              <a:t>2.0.</a:t>
            </a:r>
          </a:p>
          <a:p>
            <a:pPr marL="0" indent="0">
              <a:buNone/>
            </a:pPr>
            <a:r>
              <a:rPr lang="en-US" sz="1100" dirty="0"/>
              <a:t>Slide 15</a:t>
            </a:r>
            <a:br>
              <a:rPr lang="en-US" sz="1100" dirty="0"/>
            </a:br>
            <a:r>
              <a:rPr lang="en-US" sz="1100" dirty="0"/>
              <a:t>File:Inscribed cone sphere </a:t>
            </a:r>
            <a:r>
              <a:rPr lang="en-US" sz="1100" dirty="0" err="1"/>
              <a:t>cylinder.svg</a:t>
            </a:r>
            <a:r>
              <a:rPr lang="en-US" sz="1100" dirty="0"/>
              <a:t>  A cone, sphere and cylinder of radius r and height h. </a:t>
            </a:r>
            <a:r>
              <a:rPr lang="en-US" sz="1100" dirty="0">
                <a:hlinkClick r:id="rId7"/>
              </a:rPr>
              <a:t>https://commons.wikimedia.org/wiki/File:Inscribed_cone_sphere_cylinder.svg#/</a:t>
            </a:r>
            <a:r>
              <a:rPr lang="en-US" sz="1100" dirty="0" smtClean="0">
                <a:hlinkClick r:id="rId7"/>
              </a:rPr>
              <a:t>media/File:Inscribed_cone_sphere_cylinder.svg</a:t>
            </a:r>
            <a:r>
              <a:rPr lang="en-US" sz="1100" dirty="0" smtClean="0"/>
              <a:t>    </a:t>
            </a:r>
            <a:r>
              <a:rPr lang="en-US" sz="1100" dirty="0"/>
              <a:t>(CC BY-SA 3.0) Uploaded by </a:t>
            </a:r>
            <a:r>
              <a:rPr lang="en-US" sz="1100" dirty="0" err="1"/>
              <a:t>Cmglee</a:t>
            </a:r>
            <a:r>
              <a:rPr lang="en-US" sz="1100" dirty="0"/>
              <a:t> Uploaded: April 22, 2011 </a:t>
            </a:r>
          </a:p>
        </p:txBody>
      </p:sp>
      <p:sp>
        <p:nvSpPr>
          <p:cNvPr id="4" name="Slide Number Placeholder 3"/>
          <p:cNvSpPr>
            <a:spLocks noGrp="1"/>
          </p:cNvSpPr>
          <p:nvPr>
            <p:ph type="sldNum" sz="quarter" idx="12"/>
          </p:nvPr>
        </p:nvSpPr>
        <p:spPr/>
        <p:txBody>
          <a:bodyPr/>
          <a:lstStyle/>
          <a:p>
            <a:fld id="{459A5F39-4CE7-434C-A5CB-50A363451602}" type="slidenum">
              <a:rPr lang="en-US" smtClean="0"/>
              <a:t>40</a:t>
            </a:fld>
            <a:endParaRPr lang="en-US"/>
          </a:p>
        </p:txBody>
      </p:sp>
    </p:spTree>
    <p:extLst>
      <p:ext uri="{BB962C8B-B14F-4D97-AF65-F5344CB8AC3E}">
        <p14:creationId xmlns:p14="http://schemas.microsoft.com/office/powerpoint/2010/main" val="1419144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Credits</a:t>
            </a:r>
            <a:endParaRPr lang="en-US" dirty="0"/>
          </a:p>
        </p:txBody>
      </p:sp>
      <p:sp>
        <p:nvSpPr>
          <p:cNvPr id="3" name="Content Placeholder 2"/>
          <p:cNvSpPr>
            <a:spLocks noGrp="1"/>
          </p:cNvSpPr>
          <p:nvPr>
            <p:ph idx="1"/>
          </p:nvPr>
        </p:nvSpPr>
        <p:spPr>
          <a:xfrm>
            <a:off x="765175" y="1863969"/>
            <a:ext cx="7612064" cy="4295128"/>
          </a:xfrm>
        </p:spPr>
        <p:txBody>
          <a:bodyPr>
            <a:noAutofit/>
          </a:bodyPr>
          <a:lstStyle/>
          <a:p>
            <a:pPr marL="0" indent="0">
              <a:buNone/>
            </a:pPr>
            <a:r>
              <a:rPr lang="en-US" sz="1100" dirty="0" smtClean="0"/>
              <a:t>Slide </a:t>
            </a:r>
            <a:r>
              <a:rPr lang="en-US" sz="1100" dirty="0"/>
              <a:t>17</a:t>
            </a:r>
            <a:br>
              <a:rPr lang="en-US" sz="1100" dirty="0"/>
            </a:br>
            <a:r>
              <a:rPr lang="en-US" sz="1100" dirty="0"/>
              <a:t>Transpiration </a:t>
            </a:r>
            <a:r>
              <a:rPr lang="en-US" sz="1100" dirty="0"/>
              <a:t>Flower Setup; Photo by: Sandi Connelly (sjcbi@rit.edu</a:t>
            </a:r>
            <a:r>
              <a:rPr lang="en-US" sz="1100" dirty="0"/>
              <a:t>)</a:t>
            </a:r>
          </a:p>
          <a:p>
            <a:pPr marL="0" indent="0">
              <a:buNone/>
            </a:pPr>
            <a:r>
              <a:rPr lang="en-US" sz="1100" dirty="0"/>
              <a:t>Slide 26</a:t>
            </a:r>
            <a:r>
              <a:rPr lang="en-US" sz="1100" dirty="0"/>
              <a:t/>
            </a:r>
            <a:br>
              <a:rPr lang="en-US" sz="1100" dirty="0"/>
            </a:br>
            <a:r>
              <a:rPr lang="en-US" sz="1100" dirty="0"/>
              <a:t>Image credit: Transpiration Flower Setup 2; Photo by: Sandi Connelly (sjcbi@rit.edu</a:t>
            </a:r>
            <a:r>
              <a:rPr lang="en-US" sz="1100" dirty="0"/>
              <a:t>)</a:t>
            </a:r>
          </a:p>
          <a:p>
            <a:pPr marL="0" indent="0">
              <a:buNone/>
            </a:pPr>
            <a:r>
              <a:rPr lang="en-US" sz="1100" dirty="0"/>
              <a:t>Slide 29, 30</a:t>
            </a:r>
            <a:br>
              <a:rPr lang="en-US" sz="1100" dirty="0"/>
            </a:br>
            <a:r>
              <a:rPr lang="en-US" sz="1100" dirty="0"/>
              <a:t>Green </a:t>
            </a:r>
            <a:r>
              <a:rPr lang="en-US" sz="1100" dirty="0"/>
              <a:t>cars  </a:t>
            </a:r>
            <a:r>
              <a:rPr lang="en-US" sz="1100" dirty="0">
                <a:hlinkClick r:id="rId2"/>
              </a:rPr>
              <a:t>https://</a:t>
            </a:r>
            <a:r>
              <a:rPr lang="en-US" sz="1100" dirty="0">
                <a:hlinkClick r:id="rId2"/>
              </a:rPr>
              <a:t>flic.kr/p/6TMyJq</a:t>
            </a:r>
            <a:r>
              <a:rPr lang="en-US" sz="1100" dirty="0"/>
              <a:t>, Flickr </a:t>
            </a:r>
            <a:r>
              <a:rPr lang="en-US" sz="1100" dirty="0"/>
              <a:t>account: Michael </a:t>
            </a:r>
            <a:r>
              <a:rPr lang="en-US" sz="1100" dirty="0" err="1"/>
              <a:t>Caven</a:t>
            </a:r>
            <a:r>
              <a:rPr lang="en-US" sz="1100" dirty="0"/>
              <a:t>, CC BY </a:t>
            </a:r>
            <a:r>
              <a:rPr lang="en-US" sz="1100" dirty="0"/>
              <a:t>2.0. </a:t>
            </a:r>
            <a:endParaRPr lang="en-US" sz="1100" dirty="0"/>
          </a:p>
          <a:p>
            <a:pPr marL="0" indent="0">
              <a:buNone/>
            </a:pPr>
            <a:r>
              <a:rPr lang="en-US" sz="1100" dirty="0"/>
              <a:t>Slide 32</a:t>
            </a:r>
            <a:br>
              <a:rPr lang="en-US" sz="1100" dirty="0"/>
            </a:br>
            <a:r>
              <a:rPr lang="en-US" sz="1100" dirty="0"/>
              <a:t>Plants</a:t>
            </a:r>
            <a:r>
              <a:rPr lang="en-US" sz="1100" dirty="0"/>
              <a:t>. </a:t>
            </a:r>
            <a:r>
              <a:rPr lang="en-US" sz="1100" dirty="0">
                <a:hlinkClick r:id="rId3"/>
              </a:rPr>
              <a:t>https://</a:t>
            </a:r>
            <a:r>
              <a:rPr lang="en-US" sz="1100" dirty="0">
                <a:hlinkClick r:id="rId3"/>
              </a:rPr>
              <a:t>flic.kr/p/cu57wU</a:t>
            </a:r>
            <a:r>
              <a:rPr lang="en-US" sz="1100" dirty="0"/>
              <a:t>,  </a:t>
            </a:r>
            <a:r>
              <a:rPr lang="en-US" sz="1100" dirty="0" err="1"/>
              <a:t>flickr</a:t>
            </a:r>
            <a:r>
              <a:rPr lang="en-US" sz="1100" dirty="0"/>
              <a:t> account: Ann </a:t>
            </a:r>
            <a:r>
              <a:rPr lang="en-US" sz="1100" dirty="0" err="1"/>
              <a:t>Lusch</a:t>
            </a:r>
            <a:r>
              <a:rPr lang="en-US" sz="1100" dirty="0"/>
              <a:t>, CC BY-NC-SA </a:t>
            </a:r>
            <a:r>
              <a:rPr lang="en-US" sz="1100" dirty="0"/>
              <a:t>2.0.</a:t>
            </a:r>
            <a:endParaRPr lang="en-US" sz="1100" dirty="0"/>
          </a:p>
          <a:p>
            <a:pPr marL="0" indent="0">
              <a:buNone/>
            </a:pPr>
            <a:r>
              <a:rPr lang="en-US" sz="1100" dirty="0"/>
              <a:t>Slide 37</a:t>
            </a:r>
            <a:br>
              <a:rPr lang="en-US" sz="1100" dirty="0"/>
            </a:br>
            <a:r>
              <a:rPr lang="en-US" sz="1100" dirty="0"/>
              <a:t>Image: Austin</a:t>
            </a:r>
            <a:r>
              <a:rPr lang="en-US" sz="1100" dirty="0"/>
              <a:t>, Texas  </a:t>
            </a:r>
            <a:r>
              <a:rPr lang="en-US" sz="1100" dirty="0">
                <a:hlinkClick r:id="rId4"/>
              </a:rPr>
              <a:t>https://</a:t>
            </a:r>
            <a:r>
              <a:rPr lang="en-US" sz="1100" dirty="0">
                <a:hlinkClick r:id="rId4"/>
              </a:rPr>
              <a:t>flic.kr/p/icBiYj</a:t>
            </a:r>
            <a:r>
              <a:rPr lang="en-US" sz="1100" dirty="0"/>
              <a:t>, Flickr </a:t>
            </a:r>
            <a:r>
              <a:rPr lang="en-US" sz="1100" dirty="0"/>
              <a:t>account: Jim Allen </a:t>
            </a:r>
          </a:p>
          <a:p>
            <a:pPr marL="0" indent="0">
              <a:buNone/>
            </a:pPr>
            <a:r>
              <a:rPr lang="en-US" sz="1100" dirty="0"/>
              <a:t>Slide 37</a:t>
            </a:r>
            <a:br>
              <a:rPr lang="en-US" sz="1100" dirty="0"/>
            </a:br>
            <a:r>
              <a:rPr lang="en-US" sz="1100" dirty="0"/>
              <a:t>Emergency </a:t>
            </a:r>
            <a:r>
              <a:rPr lang="en-US" sz="1100" dirty="0"/>
              <a:t>Entrance </a:t>
            </a:r>
            <a:r>
              <a:rPr lang="en-US" sz="1100" dirty="0">
                <a:hlinkClick r:id="rId5"/>
              </a:rPr>
              <a:t>https://</a:t>
            </a:r>
            <a:r>
              <a:rPr lang="en-US" sz="1100" dirty="0">
                <a:hlinkClick r:id="rId5"/>
              </a:rPr>
              <a:t>flic.kr/p/N7HHY</a:t>
            </a:r>
            <a:r>
              <a:rPr lang="en-US" sz="1100" dirty="0"/>
              <a:t>,    Flickr </a:t>
            </a:r>
            <a:r>
              <a:rPr lang="en-US" sz="1100" dirty="0"/>
              <a:t>account: Taber Andrew Bain, CC BY </a:t>
            </a:r>
            <a:r>
              <a:rPr lang="en-US" sz="1100" dirty="0"/>
              <a:t>2.0.</a:t>
            </a:r>
          </a:p>
          <a:p>
            <a:pPr marL="0" indent="0">
              <a:buNone/>
            </a:pPr>
            <a:r>
              <a:rPr lang="en-US" sz="1100" dirty="0"/>
              <a:t>Slide 39</a:t>
            </a:r>
            <a:br>
              <a:rPr lang="en-US" sz="1100" dirty="0"/>
            </a:br>
            <a:r>
              <a:rPr lang="en-US" sz="1100" dirty="0"/>
              <a:t>Image</a:t>
            </a:r>
            <a:r>
              <a:rPr lang="en-US" sz="1100" dirty="0"/>
              <a:t>: meditation spot  </a:t>
            </a:r>
            <a:r>
              <a:rPr lang="en-US" sz="1100" dirty="0">
                <a:hlinkClick r:id="rId6"/>
              </a:rPr>
              <a:t>https://</a:t>
            </a:r>
            <a:r>
              <a:rPr lang="en-US" sz="1100" dirty="0">
                <a:hlinkClick r:id="rId6"/>
              </a:rPr>
              <a:t>flic.kr/p/5nEKbe</a:t>
            </a:r>
            <a:r>
              <a:rPr lang="en-US" sz="1100" dirty="0"/>
              <a:t>,  Flickr </a:t>
            </a:r>
            <a:r>
              <a:rPr lang="en-US" sz="1100" dirty="0"/>
              <a:t>account:  </a:t>
            </a:r>
            <a:r>
              <a:rPr lang="en-US" sz="1100" dirty="0" err="1"/>
              <a:t>MTSOfan</a:t>
            </a:r>
            <a:r>
              <a:rPr lang="en-US" sz="1100" dirty="0"/>
              <a:t>  CC BY-NC-SA </a:t>
            </a:r>
            <a:r>
              <a:rPr lang="en-US" sz="1100" dirty="0"/>
              <a:t>2.0</a:t>
            </a:r>
            <a:r>
              <a:rPr lang="en-US" sz="1100" dirty="0" smtClean="0"/>
              <a:t>.</a:t>
            </a:r>
            <a:endParaRPr lang="en-US" sz="1100" dirty="0"/>
          </a:p>
        </p:txBody>
      </p:sp>
      <p:sp>
        <p:nvSpPr>
          <p:cNvPr id="4" name="Slide Number Placeholder 3"/>
          <p:cNvSpPr>
            <a:spLocks noGrp="1"/>
          </p:cNvSpPr>
          <p:nvPr>
            <p:ph type="sldNum" sz="quarter" idx="12"/>
          </p:nvPr>
        </p:nvSpPr>
        <p:spPr/>
        <p:txBody>
          <a:bodyPr/>
          <a:lstStyle/>
          <a:p>
            <a:fld id="{459A5F39-4CE7-434C-A5CB-50A363451602}" type="slidenum">
              <a:rPr lang="en-US" smtClean="0"/>
              <a:t>41</a:t>
            </a:fld>
            <a:endParaRPr lang="en-US"/>
          </a:p>
        </p:txBody>
      </p:sp>
    </p:spTree>
    <p:extLst>
      <p:ext uri="{BB962C8B-B14F-4D97-AF65-F5344CB8AC3E}">
        <p14:creationId xmlns:p14="http://schemas.microsoft.com/office/powerpoint/2010/main" val="284105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pPr algn="l"/>
            <a:r>
              <a:rPr lang="en-US" dirty="0" smtClean="0"/>
              <a:t>Plant Transpiration</a:t>
            </a:r>
            <a:endParaRPr lang="en-US" dirty="0"/>
          </a:p>
        </p:txBody>
      </p:sp>
      <p:sp>
        <p:nvSpPr>
          <p:cNvPr id="3" name="Content Placeholder 2"/>
          <p:cNvSpPr>
            <a:spLocks noGrp="1"/>
          </p:cNvSpPr>
          <p:nvPr>
            <p:ph idx="1"/>
          </p:nvPr>
        </p:nvSpPr>
        <p:spPr>
          <a:xfrm>
            <a:off x="373485" y="2070846"/>
            <a:ext cx="8377239" cy="4182035"/>
          </a:xfrm>
        </p:spPr>
        <p:txBody>
          <a:bodyPr>
            <a:noAutofit/>
          </a:bodyPr>
          <a:lstStyle/>
          <a:p>
            <a:endParaRPr lang="en-US" sz="3200" dirty="0" smtClean="0"/>
          </a:p>
          <a:p>
            <a:r>
              <a:rPr lang="en-US" sz="3200" dirty="0" smtClean="0"/>
              <a:t>The facts!</a:t>
            </a:r>
          </a:p>
          <a:p>
            <a:pPr marL="685800" lvl="2" indent="0">
              <a:buNone/>
            </a:pPr>
            <a:endParaRPr lang="en-US" sz="2600" dirty="0"/>
          </a:p>
          <a:p>
            <a:pPr lvl="1"/>
            <a:r>
              <a:rPr lang="en-US" sz="2800" dirty="0" smtClean="0"/>
              <a:t>Plants depend on transpiration for the movement of water from roots to leaves</a:t>
            </a:r>
          </a:p>
          <a:p>
            <a:pPr lvl="1"/>
            <a:endParaRPr lang="en-US" sz="2800" dirty="0"/>
          </a:p>
          <a:p>
            <a:pPr marL="349250" lvl="1" indent="0">
              <a:buNone/>
            </a:pPr>
            <a:endParaRPr lang="en-US" sz="2800" dirty="0" smtClean="0"/>
          </a:p>
        </p:txBody>
      </p:sp>
      <p:sp>
        <p:nvSpPr>
          <p:cNvPr id="6" name="Slide Number Placeholder 5"/>
          <p:cNvSpPr>
            <a:spLocks noGrp="1"/>
          </p:cNvSpPr>
          <p:nvPr>
            <p:ph type="sldNum" sz="quarter" idx="12"/>
          </p:nvPr>
        </p:nvSpPr>
        <p:spPr/>
        <p:txBody>
          <a:bodyPr/>
          <a:lstStyle/>
          <a:p>
            <a:fld id="{459A5F39-4CE7-434C-A5CB-50A363451602}" type="slidenum">
              <a:rPr lang="en-US" smtClean="0"/>
              <a:t>5</a:t>
            </a:fld>
            <a:endParaRPr lang="en-US"/>
          </a:p>
        </p:txBody>
      </p:sp>
      <p:pic>
        <p:nvPicPr>
          <p:cNvPr id="5" name="Picture 4" descr="3645537177_c01f56204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6200000">
            <a:off x="6841114" y="0"/>
            <a:ext cx="2302886" cy="2302886"/>
          </a:xfrm>
          <a:prstGeom prst="rect">
            <a:avLst/>
          </a:prstGeom>
        </p:spPr>
      </p:pic>
      <p:pic>
        <p:nvPicPr>
          <p:cNvPr id="4" name="Picture 3" descr="17165920835_62bd3369ae.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897834">
            <a:off x="7026093" y="1800063"/>
            <a:ext cx="1385972" cy="1926343"/>
          </a:xfrm>
          <a:prstGeom prst="rect">
            <a:avLst/>
          </a:prstGeom>
        </p:spPr>
      </p:pic>
    </p:spTree>
    <p:extLst>
      <p:ext uri="{BB962C8B-B14F-4D97-AF65-F5344CB8AC3E}">
        <p14:creationId xmlns:p14="http://schemas.microsoft.com/office/powerpoint/2010/main" val="762913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dirty="0" smtClean="0"/>
              <a:t>How do we know?</a:t>
            </a:r>
            <a:endParaRPr lang="en-US" dirty="0"/>
          </a:p>
        </p:txBody>
      </p:sp>
      <p:sp>
        <p:nvSpPr>
          <p:cNvPr id="3" name="Slide Number Placeholder 2"/>
          <p:cNvSpPr>
            <a:spLocks noGrp="1"/>
          </p:cNvSpPr>
          <p:nvPr>
            <p:ph type="sldNum" sz="quarter" idx="12"/>
          </p:nvPr>
        </p:nvSpPr>
        <p:spPr/>
        <p:txBody>
          <a:bodyPr/>
          <a:lstStyle/>
          <a:p>
            <a:fld id="{459A5F39-4CE7-434C-A5CB-50A363451602}" type="slidenum">
              <a:rPr lang="en-US" smtClean="0"/>
              <a:t>6</a:t>
            </a:fld>
            <a:endParaRPr lang="en-US"/>
          </a:p>
        </p:txBody>
      </p:sp>
      <p:pic>
        <p:nvPicPr>
          <p:cNvPr id="6" name="Picture 5"/>
          <p:cNvPicPr>
            <a:picLocks noChangeAspect="1"/>
          </p:cNvPicPr>
          <p:nvPr/>
        </p:nvPicPr>
        <p:blipFill>
          <a:blip r:embed="rId3"/>
          <a:stretch>
            <a:fillRect/>
          </a:stretch>
        </p:blipFill>
        <p:spPr>
          <a:xfrm>
            <a:off x="1448695" y="1384300"/>
            <a:ext cx="6502400" cy="5473700"/>
          </a:xfrm>
          <a:prstGeom prst="rect">
            <a:avLst/>
          </a:prstGeom>
        </p:spPr>
      </p:pic>
    </p:spTree>
    <p:extLst>
      <p:ext uri="{BB962C8B-B14F-4D97-AF65-F5344CB8AC3E}">
        <p14:creationId xmlns:p14="http://schemas.microsoft.com/office/powerpoint/2010/main" val="1958125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pPr algn="l"/>
            <a:r>
              <a:rPr lang="en-US" dirty="0" smtClean="0"/>
              <a:t>Plant Transpiration</a:t>
            </a:r>
            <a:endParaRPr lang="en-US" dirty="0"/>
          </a:p>
        </p:txBody>
      </p:sp>
      <p:sp>
        <p:nvSpPr>
          <p:cNvPr id="3" name="Content Placeholder 2"/>
          <p:cNvSpPr>
            <a:spLocks noGrp="1"/>
          </p:cNvSpPr>
          <p:nvPr>
            <p:ph idx="1"/>
          </p:nvPr>
        </p:nvSpPr>
        <p:spPr>
          <a:xfrm>
            <a:off x="373485" y="2070846"/>
            <a:ext cx="8377239" cy="4182035"/>
          </a:xfrm>
        </p:spPr>
        <p:txBody>
          <a:bodyPr>
            <a:noAutofit/>
          </a:bodyPr>
          <a:lstStyle/>
          <a:p>
            <a:r>
              <a:rPr lang="en-US" sz="3200" dirty="0" smtClean="0"/>
              <a:t>The facts!</a:t>
            </a:r>
          </a:p>
          <a:p>
            <a:pPr lvl="1"/>
            <a:endParaRPr lang="en-US" sz="2800" dirty="0" smtClean="0"/>
          </a:p>
          <a:p>
            <a:pPr lvl="1"/>
            <a:r>
              <a:rPr lang="en-US" sz="2800" dirty="0"/>
              <a:t>Plants </a:t>
            </a:r>
            <a:r>
              <a:rPr lang="en-US" sz="2800" dirty="0" smtClean="0"/>
              <a:t>transpire through stomata</a:t>
            </a:r>
          </a:p>
          <a:p>
            <a:pPr lvl="1"/>
            <a:endParaRPr lang="en-US" sz="2800" dirty="0"/>
          </a:p>
          <a:p>
            <a:pPr lvl="2"/>
            <a:r>
              <a:rPr lang="en-US" sz="2600" dirty="0" smtClean="0"/>
              <a:t>Exchange CO</a:t>
            </a:r>
            <a:r>
              <a:rPr lang="en-US" sz="2600" baseline="-25000" dirty="0"/>
              <a:t>2</a:t>
            </a:r>
            <a:r>
              <a:rPr lang="en-US" sz="2600" dirty="0" smtClean="0"/>
              <a:t> and O</a:t>
            </a:r>
            <a:r>
              <a:rPr lang="en-US" sz="2600" baseline="-25000" dirty="0" smtClean="0"/>
              <a:t>2</a:t>
            </a:r>
            <a:r>
              <a:rPr lang="en-US" sz="2600" dirty="0" smtClean="0"/>
              <a:t> – </a:t>
            </a:r>
            <a:r>
              <a:rPr lang="en-US" sz="2600" b="1" i="1" dirty="0"/>
              <a:t>B</a:t>
            </a:r>
            <a:r>
              <a:rPr lang="en-US" sz="2600" b="1" i="1" dirty="0" smtClean="0"/>
              <a:t>ut what can they lose?</a:t>
            </a:r>
          </a:p>
          <a:p>
            <a:pPr lvl="2"/>
            <a:endParaRPr lang="en-US" sz="2600" dirty="0"/>
          </a:p>
          <a:p>
            <a:pPr lvl="1"/>
            <a:endParaRPr lang="en-US" sz="2800" dirty="0"/>
          </a:p>
          <a:p>
            <a:pPr marL="349250" lvl="1" indent="0">
              <a:buNone/>
            </a:pPr>
            <a:endParaRPr lang="en-US" sz="2800" dirty="0" smtClean="0"/>
          </a:p>
        </p:txBody>
      </p:sp>
      <p:sp>
        <p:nvSpPr>
          <p:cNvPr id="6" name="Slide Number Placeholder 5"/>
          <p:cNvSpPr>
            <a:spLocks noGrp="1"/>
          </p:cNvSpPr>
          <p:nvPr>
            <p:ph type="sldNum" sz="quarter" idx="12"/>
          </p:nvPr>
        </p:nvSpPr>
        <p:spPr/>
        <p:txBody>
          <a:bodyPr/>
          <a:lstStyle/>
          <a:p>
            <a:fld id="{459A5F39-4CE7-434C-A5CB-50A363451602}" type="slidenum">
              <a:rPr lang="en-US" smtClean="0"/>
              <a:t>7</a:t>
            </a:fld>
            <a:endParaRPr lang="en-US"/>
          </a:p>
        </p:txBody>
      </p:sp>
      <p:pic>
        <p:nvPicPr>
          <p:cNvPr id="5" name="Picture 4" descr="3645537177_c01f56204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6200000">
            <a:off x="6841114" y="0"/>
            <a:ext cx="2302886" cy="2302886"/>
          </a:xfrm>
          <a:prstGeom prst="rect">
            <a:avLst/>
          </a:prstGeom>
        </p:spPr>
      </p:pic>
      <p:pic>
        <p:nvPicPr>
          <p:cNvPr id="4" name="Picture 3" descr="17165920835_62bd3369ae.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897834">
            <a:off x="7026093" y="1800063"/>
            <a:ext cx="1385972" cy="1926343"/>
          </a:xfrm>
          <a:prstGeom prst="rect">
            <a:avLst/>
          </a:prstGeom>
        </p:spPr>
      </p:pic>
    </p:spTree>
    <p:extLst>
      <p:ext uri="{BB962C8B-B14F-4D97-AF65-F5344CB8AC3E}">
        <p14:creationId xmlns:p14="http://schemas.microsoft.com/office/powerpoint/2010/main" val="472580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dirty="0" smtClean="0"/>
              <a:t>How do we know?</a:t>
            </a:r>
            <a:endParaRPr lang="en-US" dirty="0"/>
          </a:p>
        </p:txBody>
      </p:sp>
      <p:sp>
        <p:nvSpPr>
          <p:cNvPr id="3" name="Slide Number Placeholder 2"/>
          <p:cNvSpPr>
            <a:spLocks noGrp="1"/>
          </p:cNvSpPr>
          <p:nvPr>
            <p:ph type="sldNum" sz="quarter" idx="12"/>
          </p:nvPr>
        </p:nvSpPr>
        <p:spPr/>
        <p:txBody>
          <a:bodyPr/>
          <a:lstStyle/>
          <a:p>
            <a:fld id="{459A5F39-4CE7-434C-A5CB-50A363451602}" type="slidenum">
              <a:rPr lang="en-US" smtClean="0"/>
              <a:t>8</a:t>
            </a:fld>
            <a:endParaRPr lang="en-US"/>
          </a:p>
        </p:txBody>
      </p:sp>
      <p:pic>
        <p:nvPicPr>
          <p:cNvPr id="4" name="Picture 3" descr="Screen shot 2012-12-04 at 8.55.54 AM.png"/>
          <p:cNvPicPr>
            <a:picLocks noChangeAspect="1"/>
          </p:cNvPicPr>
          <p:nvPr/>
        </p:nvPicPr>
        <p:blipFill rotWithShape="1">
          <a:blip r:embed="rId3">
            <a:extLst>
              <a:ext uri="{28A0092B-C50C-407E-A947-70E740481C1C}">
                <a14:useLocalDpi xmlns:a14="http://schemas.microsoft.com/office/drawing/2010/main" val="0"/>
              </a:ext>
            </a:extLst>
          </a:blip>
          <a:srcRect t="10671" b="14278"/>
          <a:stretch/>
        </p:blipFill>
        <p:spPr bwMode="auto">
          <a:xfrm>
            <a:off x="1598556" y="1936732"/>
            <a:ext cx="5970644" cy="474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98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dirty="0" smtClean="0"/>
              <a:t>Applying Transpiration</a:t>
            </a:r>
            <a:endParaRPr lang="en-US" dirty="0"/>
          </a:p>
        </p:txBody>
      </p:sp>
      <p:sp>
        <p:nvSpPr>
          <p:cNvPr id="3" name="Content Placeholder 2"/>
          <p:cNvSpPr>
            <a:spLocks noGrp="1"/>
          </p:cNvSpPr>
          <p:nvPr>
            <p:ph idx="1"/>
          </p:nvPr>
        </p:nvSpPr>
        <p:spPr>
          <a:xfrm>
            <a:off x="373485" y="2070846"/>
            <a:ext cx="8377239" cy="4182035"/>
          </a:xfrm>
        </p:spPr>
        <p:txBody>
          <a:bodyPr>
            <a:noAutofit/>
          </a:bodyPr>
          <a:lstStyle/>
          <a:p>
            <a:r>
              <a:rPr lang="en-US" sz="3000" dirty="0" smtClean="0"/>
              <a:t>Plant leaves </a:t>
            </a:r>
            <a:r>
              <a:rPr lang="en-US" sz="3000" i="1" dirty="0" smtClean="0"/>
              <a:t>can</a:t>
            </a:r>
            <a:r>
              <a:rPr lang="en-US" sz="3000" dirty="0" smtClean="0"/>
              <a:t> “inhale” aerosols and destroy the chemicals (“metabolic breakdown”)</a:t>
            </a:r>
          </a:p>
          <a:p>
            <a:endParaRPr lang="en-US" sz="3000" dirty="0" smtClean="0"/>
          </a:p>
          <a:p>
            <a:pPr lvl="2"/>
            <a:r>
              <a:rPr lang="en-US" sz="2800" dirty="0" smtClean="0"/>
              <a:t>Proven by radioactively labeled (C</a:t>
            </a:r>
            <a:r>
              <a:rPr lang="en-US" sz="2800" baseline="30000" dirty="0" smtClean="0"/>
              <a:t>14</a:t>
            </a:r>
            <a:r>
              <a:rPr lang="en-US" sz="2800" dirty="0" smtClean="0"/>
              <a:t>) formaldehyde (Doman and </a:t>
            </a:r>
            <a:r>
              <a:rPr lang="en-US" sz="2800" dirty="0" err="1" smtClean="0"/>
              <a:t>Romanova</a:t>
            </a:r>
            <a:r>
              <a:rPr lang="en-US" sz="2800" dirty="0" smtClean="0"/>
              <a:t>, 1962)</a:t>
            </a:r>
          </a:p>
          <a:p>
            <a:pPr lvl="1"/>
            <a:endParaRPr lang="en-US" sz="2800" dirty="0" smtClean="0"/>
          </a:p>
        </p:txBody>
      </p:sp>
      <p:sp>
        <p:nvSpPr>
          <p:cNvPr id="4" name="Slide Number Placeholder 3"/>
          <p:cNvSpPr>
            <a:spLocks noGrp="1"/>
          </p:cNvSpPr>
          <p:nvPr>
            <p:ph type="sldNum" sz="quarter" idx="12"/>
          </p:nvPr>
        </p:nvSpPr>
        <p:spPr/>
        <p:txBody>
          <a:bodyPr/>
          <a:lstStyle/>
          <a:p>
            <a:fld id="{459A5F39-4CE7-434C-A5CB-50A363451602}" type="slidenum">
              <a:rPr lang="en-US" smtClean="0"/>
              <a:t>9</a:t>
            </a:fld>
            <a:endParaRPr lang="en-US"/>
          </a:p>
        </p:txBody>
      </p:sp>
    </p:spTree>
    <p:extLst>
      <p:ext uri="{BB962C8B-B14F-4D97-AF65-F5344CB8AC3E}">
        <p14:creationId xmlns:p14="http://schemas.microsoft.com/office/powerpoint/2010/main" val="18069863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5399</TotalTime>
  <Words>1525</Words>
  <Application>Microsoft Office PowerPoint</Application>
  <PresentationFormat>On-screen Show (4:3)</PresentationFormat>
  <Paragraphs>284</Paragraphs>
  <Slides>41</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Habitat</vt:lpstr>
      <vt:lpstr>Document</vt:lpstr>
      <vt:lpstr>Plant Transpiration: A Story of Clean Air </vt:lpstr>
      <vt:lpstr>Plants Indoors – Let’s Discuss!</vt:lpstr>
      <vt:lpstr>In your group, discuss …</vt:lpstr>
      <vt:lpstr>Plant Transpiration</vt:lpstr>
      <vt:lpstr>Plant Transpiration</vt:lpstr>
      <vt:lpstr>How do we know?</vt:lpstr>
      <vt:lpstr>Plant Transpiration</vt:lpstr>
      <vt:lpstr>How do we know?</vt:lpstr>
      <vt:lpstr>Applying Transpiration</vt:lpstr>
      <vt:lpstr>PowerPoint Presentation</vt:lpstr>
      <vt:lpstr>Experimenting with Transpiration</vt:lpstr>
      <vt:lpstr>Day 1 Experimental Setup</vt:lpstr>
      <vt:lpstr>Experimental Setup</vt:lpstr>
      <vt:lpstr>Experimental Setup: Day 1</vt:lpstr>
      <vt:lpstr>PowerPoint Presentation</vt:lpstr>
      <vt:lpstr>Experimental Setup: Day 1</vt:lpstr>
      <vt:lpstr>Experimental Setup: Day 1</vt:lpstr>
      <vt:lpstr>Experimental Hypothesis</vt:lpstr>
      <vt:lpstr>Day 1 Simulation</vt:lpstr>
      <vt:lpstr>Transpiration Simulation</vt:lpstr>
      <vt:lpstr>Day 2 Data &amp; Application</vt:lpstr>
      <vt:lpstr>Transpiration Discussion</vt:lpstr>
      <vt:lpstr>Transpiration Rates</vt:lpstr>
      <vt:lpstr>Simulation Discussion</vt:lpstr>
      <vt:lpstr>Transpiration Rates</vt:lpstr>
      <vt:lpstr>Consider the following …</vt:lpstr>
      <vt:lpstr>Applying Your Results</vt:lpstr>
      <vt:lpstr>Applying Your Results</vt:lpstr>
      <vt:lpstr>Let’s think …</vt:lpstr>
      <vt:lpstr>Let’s think …</vt:lpstr>
      <vt:lpstr>PowerPoint Presentation</vt:lpstr>
      <vt:lpstr>Consider the following …</vt:lpstr>
      <vt:lpstr>Plants Indoors</vt:lpstr>
      <vt:lpstr>Applying Your Results</vt:lpstr>
      <vt:lpstr>Well .. how dirty is the air?</vt:lpstr>
      <vt:lpstr>How efficient are plants?</vt:lpstr>
      <vt:lpstr>Let’s think …</vt:lpstr>
      <vt:lpstr>Data Table</vt:lpstr>
      <vt:lpstr>Time to exhale …</vt:lpstr>
      <vt:lpstr>Image Credits</vt:lpstr>
      <vt:lpstr>Image Credits</vt:lpstr>
    </vt:vector>
  </TitlesOfParts>
  <Company>RIT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Transpiration &amp;  Chemical Vapors</dc:title>
  <dc:creator>Sandra Connelly</dc:creator>
  <cp:lastModifiedBy>Ky</cp:lastModifiedBy>
  <cp:revision>85</cp:revision>
  <dcterms:created xsi:type="dcterms:W3CDTF">2014-02-11T16:36:08Z</dcterms:created>
  <dcterms:modified xsi:type="dcterms:W3CDTF">2017-07-28T00:31:06Z</dcterms:modified>
</cp:coreProperties>
</file>