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3" r:id="rId2"/>
    <p:sldId id="347" r:id="rId3"/>
    <p:sldId id="349" r:id="rId4"/>
    <p:sldId id="333" r:id="rId5"/>
    <p:sldId id="335" r:id="rId6"/>
    <p:sldId id="355" r:id="rId7"/>
    <p:sldId id="357" r:id="rId8"/>
    <p:sldId id="330" r:id="rId9"/>
    <p:sldId id="358" r:id="rId10"/>
    <p:sldId id="350" r:id="rId11"/>
    <p:sldId id="328" r:id="rId12"/>
    <p:sldId id="352" r:id="rId13"/>
    <p:sldId id="327" r:id="rId14"/>
    <p:sldId id="342" r:id="rId15"/>
    <p:sldId id="359" r:id="rId16"/>
    <p:sldId id="344" r:id="rId17"/>
    <p:sldId id="343" r:id="rId18"/>
    <p:sldId id="346" r:id="rId19"/>
    <p:sldId id="354" r:id="rId20"/>
    <p:sldId id="356" r:id="rId21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24"/>
    </p:embeddedFont>
    <p:embeddedFont>
      <p:font typeface="Palatino Linotype" panose="02040502050505030304" pitchFamily="18" charset="0"/>
      <p:regular r:id="rId25"/>
      <p:bold r:id="rId26"/>
      <p:italic r:id="rId27"/>
      <p:bold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ＭＳ Ｐゴシック" panose="020B0600070205080204" pitchFamily="34" charset="-128"/>
      <p:regular r:id="rId37"/>
    </p:embeddedFont>
  </p:embeddedFontLst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67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5"/>
    <p:restoredTop sz="77892"/>
  </p:normalViewPr>
  <p:slideViewPr>
    <p:cSldViewPr snapToGrid="0">
      <p:cViewPr varScale="1">
        <p:scale>
          <a:sx n="64" d="100"/>
          <a:sy n="64" d="100"/>
        </p:scale>
        <p:origin x="-206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EB9F4-4E65-914A-B564-479EE65EDD4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514A6-6AAE-274F-88C3-B110613A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2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8206F-BDD0-2849-9CAB-E6CB38AF5B6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29F4-E96E-D242-9FA2-F6C3FA25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9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onge-sponges-clean-colorful-many-52113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345"/>
            <a:r>
              <a:rPr lang="en-US" i="1" dirty="0" smtClean="0">
                <a:cs typeface="Calibri"/>
              </a:rPr>
              <a:t>Credit: </a:t>
            </a:r>
            <a:r>
              <a:rPr lang="en-US" i="0" dirty="0" smtClean="0">
                <a:cs typeface="Calibri"/>
              </a:rPr>
              <a:t>Licensed image </a:t>
            </a:r>
            <a:r>
              <a:rPr lang="en-US" dirty="0" smtClean="0">
                <a:cs typeface="Calibri"/>
              </a:rPr>
              <a:t>© </a:t>
            </a:r>
            <a:r>
              <a:rPr lang="en-US" dirty="0" err="1" smtClean="0">
                <a:cs typeface="Calibri"/>
              </a:rPr>
              <a:t>Marinacibis</a:t>
            </a:r>
            <a:r>
              <a:rPr lang="en-US" dirty="0" smtClean="0">
                <a:cs typeface="Calibri"/>
              </a:rPr>
              <a:t> | Dreamstime.com, ID 215804902.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29F4-E96E-D242-9FA2-F6C3FA25F7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credit: Sponges </a:t>
            </a:r>
            <a:r>
              <a:rPr lang="en-US">
                <a:hlinkClick r:id="rId3"/>
              </a:rPr>
              <a:t>https://pixabay.com/en/sponge-sponges-clean-colorful-many-52113/</a:t>
            </a:r>
            <a:r>
              <a:rPr lang="en-US"/>
              <a:t> Creative Commons CC0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A29F4-E96E-D242-9FA2-F6C3FA25F7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Image Credit: Lemon-By </a:t>
            </a:r>
            <a:r>
              <a:rPr lang="en-US" i="1" dirty="0" err="1"/>
              <a:t>Bordercolliez</a:t>
            </a:r>
            <a:r>
              <a:rPr lang="en-US" i="1" dirty="0"/>
              <a:t> (Own work) [CC0], via Wikimedia Commons. Soap-By Maksim, https://</a:t>
            </a:r>
            <a:r>
              <a:rPr lang="en-US" i="1" dirty="0" err="1"/>
              <a:t>creativecommons.org</a:t>
            </a:r>
            <a:r>
              <a:rPr lang="en-US" i="1" dirty="0"/>
              <a:t>/licenses/by-</a:t>
            </a:r>
            <a:r>
              <a:rPr lang="en-US" i="1" dirty="0" err="1"/>
              <a:t>sa</a:t>
            </a:r>
            <a:r>
              <a:rPr lang="en-US" i="1" dirty="0"/>
              <a:t>/3.0/ via Wikimedia Commons</a:t>
            </a:r>
          </a:p>
          <a:p>
            <a:r>
              <a:rPr lang="en-US" i="1" dirty="0"/>
              <a:t>Image Credit: pH scale 2-By </a:t>
            </a:r>
            <a:r>
              <a:rPr lang="en-US" i="1" dirty="0" err="1"/>
              <a:t>Piercetheorganist</a:t>
            </a:r>
            <a:r>
              <a:rPr lang="en-US" i="1" dirty="0"/>
              <a:t> at English Wikipedia via </a:t>
            </a:r>
            <a:r>
              <a:rPr lang="en-US" i="1"/>
              <a:t>Wikipedia Commons.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29F4-E96E-D242-9FA2-F6C3FA25F7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8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slide? After 10?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29F4-E96E-D242-9FA2-F6C3FA25F7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131B-7FC0-3143-B26A-44A3B4A8DDEA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7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6A13-D09D-184F-9F36-E6554AB4F086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1D7-A69F-7F41-B42E-CC5FC4DFC6B1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8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322E-FE15-6C44-A978-6F5B46DE3579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C0B-D2BE-2F4A-B2E0-DFBA3A0E6E1A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5280-FD7D-404C-A594-2638FC63ED9C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9BD1-0108-3545-A964-89ED2E2A100F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4032-3F7C-BD43-BF06-E3DC3F5A5864}" type="datetime1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5A7F-7958-6147-A1BD-3E3A2DACA0A6}" type="datetime1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FFF5-1C6C-1349-8B28-1B2D322CBEB3}" type="datetime1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5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AF1-DE26-6F49-84D8-F9F88677A369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3738-CAF7-A245-9CE7-6CA53ACDC899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8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B433-63DF-1F4D-8D50-604C67F9B855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9DFB-374C-FC45-B1FC-7548006A4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en/sponge-sponges-clean-colorful-many-5211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details/books/chemistry-2e" TargetMode="External"/><Relationship Id="rId2" Type="http://schemas.openxmlformats.org/officeDocument/2006/relationships/hyperlink" Target="https://openstax.org/details/books/biology-2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stax.org/details/books/anatomy-and-physiolog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3F1F58-C362-4A36-97B4-EE27BED5F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832" y="962327"/>
            <a:ext cx="8089281" cy="147002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Sponges and Bubbles</a:t>
            </a:r>
            <a:r>
              <a:rPr lang="en-US" sz="5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27A6C1-D2F0-46BE-818F-77221B0FE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35" y="4622450"/>
            <a:ext cx="7627620" cy="8915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Monotype Corsiva" panose="03010101010201010101" pitchFamily="66" charset="0"/>
                <a:cs typeface="Calibri"/>
              </a:rPr>
              <a:t>by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Geoffrey M. </a:t>
            </a:r>
            <a:r>
              <a:rPr lang="en-US" sz="1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Lippa</a:t>
            </a:r>
            <a:r>
              <a:rPr lang="en-US" sz="1800" baseline="30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Heather </a:t>
            </a:r>
            <a:r>
              <a:rPr lang="en-US" sz="1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Zimbler-DeLorenzo</a:t>
            </a:r>
            <a:r>
              <a:rPr lang="en-US" sz="1800" baseline="30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Jean A. </a:t>
            </a:r>
            <a:r>
              <a:rPr lang="en-US" sz="1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Cardinale</a:t>
            </a: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 </a:t>
            </a:r>
            <a:r>
              <a:rPr lang="en-US" sz="1800" baseline="30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708" y="6187774"/>
            <a:ext cx="7665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Department of Biology, Alfred University, Alfred, NY</a:t>
            </a:r>
          </a:p>
          <a:p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Department of Life and Earth Sciences, Perimeter College at Georgia State University</a:t>
            </a:r>
            <a:r>
              <a:rPr lang="en-US" sz="120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t>Decatur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 GA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4083" y="398257"/>
            <a:ext cx="78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867E98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b="1" dirty="0">
              <a:solidFill>
                <a:srgbClr val="867E98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083" y="2572912"/>
            <a:ext cx="5551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 Refreshed Investigation </a:t>
            </a:r>
            <a:br>
              <a:rPr lang="en-US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</a:br>
            <a:r>
              <a:rPr lang="en-US" sz="3200" dirty="0">
                <a:solidFill>
                  <a:prstClr val="black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of pH and Buffers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62673" y="1667226"/>
            <a:ext cx="8629728" cy="307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000" dirty="0">
                <a:latin typeface="Helvetica"/>
                <a:cs typeface="Helvetica"/>
              </a:rPr>
              <a:t>                                Carbonic acid          Bicarbonate                Carbonate</a:t>
            </a: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r>
              <a:rPr lang="en-US" sz="2800" b="1" dirty="0" smtClean="0">
                <a:latin typeface="Helvetica"/>
                <a:cs typeface="Helvetica"/>
              </a:rPr>
              <a:t>Question 9: </a:t>
            </a:r>
            <a:r>
              <a:rPr lang="en-US" sz="2800" dirty="0" smtClean="0">
                <a:latin typeface="Helvetica"/>
                <a:cs typeface="Helvetica"/>
              </a:rPr>
              <a:t>Explain </a:t>
            </a:r>
            <a:r>
              <a:rPr lang="en-US" sz="2800" dirty="0">
                <a:latin typeface="Helvetica"/>
                <a:cs typeface="Helvetica"/>
              </a:rPr>
              <a:t>Molly's treatment using what you learned from the sponge experiment and the last two slides. 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47026"/>
            <a:ext cx="8534400" cy="96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BA7BE96-1788-F84D-BA5C-DDA013C2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77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4800" y="280260"/>
            <a:ext cx="8534400" cy="31095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 algn="ctr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latin typeface="Helvetica"/>
                <a:cs typeface="Helvetica"/>
              </a:rPr>
              <a:t>	We are going to conduct a series of experiments to determine the effect of CO</a:t>
            </a:r>
            <a:r>
              <a:rPr lang="en-US" sz="2000" b="1" baseline="-25000" dirty="0">
                <a:latin typeface="Helvetica"/>
                <a:cs typeface="Helvetica"/>
              </a:rPr>
              <a:t>2</a:t>
            </a:r>
            <a:r>
              <a:rPr lang="en-US" sz="2000" b="1" dirty="0">
                <a:latin typeface="Helvetica"/>
                <a:cs typeface="Helvetica"/>
              </a:rPr>
              <a:t> levels on the acidity of an aqueous solution.</a:t>
            </a:r>
            <a:endParaRPr lang="en-US" sz="2000" b="1" dirty="0">
              <a:latin typeface="Calibri"/>
              <a:cs typeface="Calibri"/>
            </a:endParaRPr>
          </a:p>
          <a:p>
            <a:pPr marL="1270" lvl="1" indent="-1270">
              <a:lnSpc>
                <a:spcPct val="110000"/>
              </a:lnSpc>
              <a:spcAft>
                <a:spcPts val="600"/>
              </a:spcAft>
            </a:pPr>
            <a:endParaRPr lang="en-US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latin typeface="Helvetica"/>
                <a:cs typeface="Helvetica"/>
              </a:rPr>
              <a:t>DO NOT TOUCH ANYTHING UNTIL TOLD TO DO SO</a:t>
            </a:r>
            <a:endParaRPr lang="en-US" dirty="0"/>
          </a:p>
          <a:p>
            <a:pPr marL="0" lvl="1">
              <a:lnSpc>
                <a:spcPct val="110000"/>
              </a:lnSpc>
            </a:pPr>
            <a:r>
              <a:rPr lang="en-US" b="1" dirty="0">
                <a:latin typeface="Helvetica"/>
                <a:cs typeface="Helvetica"/>
              </a:rPr>
              <a:t>Already prepared for you:</a:t>
            </a: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5 mL of the NaOH(</a:t>
            </a:r>
            <a:r>
              <a:rPr lang="en-US" i="1" dirty="0" err="1">
                <a:latin typeface="Helvetica"/>
                <a:cs typeface="Helvetica"/>
              </a:rPr>
              <a:t>aq</a:t>
            </a:r>
            <a:r>
              <a:rPr lang="en-US" dirty="0">
                <a:latin typeface="Helvetica"/>
                <a:cs typeface="Helvetica"/>
              </a:rPr>
              <a:t>) (pH 10.5), 2mM NaHCO</a:t>
            </a:r>
            <a:r>
              <a:rPr lang="en-US" baseline="-25000" dirty="0">
                <a:latin typeface="Helvetica"/>
                <a:cs typeface="Helvetica"/>
              </a:rPr>
              <a:t>3</a:t>
            </a:r>
            <a:r>
              <a:rPr lang="en-US" dirty="0">
                <a:latin typeface="Helvetica"/>
                <a:cs typeface="Helvetica"/>
              </a:rPr>
              <a:t> (pH 10.5), 10mM NaHCO</a:t>
            </a:r>
            <a:r>
              <a:rPr lang="en-US" baseline="-25000" dirty="0">
                <a:latin typeface="Helvetica"/>
                <a:cs typeface="Helvetica"/>
              </a:rPr>
              <a:t>3</a:t>
            </a:r>
            <a:r>
              <a:rPr lang="en-US" dirty="0">
                <a:latin typeface="Helvetica"/>
                <a:cs typeface="Helvetica"/>
              </a:rPr>
              <a:t> (pH 10.5), and 50mM NaHCO</a:t>
            </a:r>
            <a:r>
              <a:rPr lang="en-US" baseline="-25000" dirty="0">
                <a:latin typeface="Helvetica"/>
                <a:cs typeface="Helvetica"/>
              </a:rPr>
              <a:t>3</a:t>
            </a:r>
            <a:r>
              <a:rPr lang="en-US" dirty="0">
                <a:latin typeface="Helvetica"/>
                <a:cs typeface="Helvetica"/>
              </a:rPr>
              <a:t> (pH 10.5) solutions are in four separate 15 mL tubes. </a:t>
            </a: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25 </a:t>
            </a:r>
            <a:r>
              <a:rPr lang="en-US" dirty="0" err="1">
                <a:latin typeface="Helvetica"/>
                <a:cs typeface="Helvetica"/>
              </a:rPr>
              <a:t>uL</a:t>
            </a:r>
            <a:r>
              <a:rPr lang="en-US" dirty="0">
                <a:latin typeface="Helvetica"/>
                <a:cs typeface="Helvetica"/>
              </a:rPr>
              <a:t> of 10mg/ml phenolphthalein added to each tube</a:t>
            </a:r>
          </a:p>
          <a:p>
            <a:pPr marL="0" lvl="1">
              <a:lnSpc>
                <a:spcPct val="110000"/>
              </a:lnSpc>
            </a:pPr>
            <a:endParaRPr lang="en-US" dirty="0">
              <a:latin typeface="Helvetica"/>
              <a:cs typeface="Helvetic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10146"/>
              </p:ext>
            </p:extLst>
          </p:nvPr>
        </p:nvGraphicFramePr>
        <p:xfrm>
          <a:off x="4654995" y="3456881"/>
          <a:ext cx="4323809" cy="2751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3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2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46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46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41786">
                <a:tc>
                  <a:txBody>
                    <a:bodyPr/>
                    <a:lstStyle/>
                    <a:p>
                      <a:pPr algn="r"/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 anchor="b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Helvetica"/>
                          <a:cs typeface="Helvetica"/>
                        </a:rPr>
                        <a:t> Water and NaOH (</a:t>
                      </a:r>
                      <a:r>
                        <a:rPr lang="en-US" sz="1000" b="1" dirty="0" err="1">
                          <a:latin typeface="Helvetica"/>
                          <a:cs typeface="Helvetica"/>
                        </a:rPr>
                        <a:t>aq</a:t>
                      </a:r>
                      <a:r>
                        <a:rPr lang="en-US" sz="1000" b="1" dirty="0">
                          <a:latin typeface="Helvetica"/>
                          <a:cs typeface="Helvetica"/>
                        </a:rPr>
                        <a:t>)</a:t>
                      </a:r>
                    </a:p>
                    <a:p>
                      <a:pPr algn="ctr"/>
                      <a:r>
                        <a:rPr lang="en-US" sz="1000" b="1" dirty="0">
                          <a:latin typeface="Helvetica"/>
                          <a:cs typeface="Helvetica"/>
                        </a:rPr>
                        <a:t>(pH</a:t>
                      </a:r>
                      <a:r>
                        <a:rPr lang="en-US" sz="1000" b="1" baseline="0" dirty="0">
                          <a:latin typeface="Helvetica"/>
                          <a:cs typeface="Helvetica"/>
                        </a:rPr>
                        <a:t> 10.5)</a:t>
                      </a:r>
                      <a:endParaRPr lang="en-US" sz="1000" b="1" dirty="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 anchor="b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Helvetica"/>
                          <a:cs typeface="Helvetica"/>
                        </a:rPr>
                        <a:t>2mM NaHCO</a:t>
                      </a:r>
                      <a:r>
                        <a:rPr lang="en-US" sz="1000" b="1" baseline="-25000">
                          <a:latin typeface="Helvetica"/>
                          <a:cs typeface="Helvetica"/>
                        </a:rPr>
                        <a:t>3</a:t>
                      </a:r>
                    </a:p>
                    <a:p>
                      <a:pPr algn="ctr"/>
                      <a:r>
                        <a:rPr lang="en-US" sz="1000" b="1">
                          <a:latin typeface="Helvetica"/>
                          <a:cs typeface="Helvetica"/>
                        </a:rPr>
                        <a:t>(pH</a:t>
                      </a:r>
                      <a:r>
                        <a:rPr lang="en-US" sz="1000" b="1" baseline="0">
                          <a:latin typeface="Helvetica"/>
                          <a:cs typeface="Helvetica"/>
                        </a:rPr>
                        <a:t> 10.5)</a:t>
                      </a:r>
                      <a:endParaRPr lang="en-US" sz="1000" b="1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 anchor="b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Helvetica"/>
                          <a:cs typeface="Helvetica"/>
                        </a:rPr>
                        <a:t>10mM NaHCO</a:t>
                      </a:r>
                      <a:r>
                        <a:rPr lang="en-US" sz="1000" b="1" baseline="-25000">
                          <a:latin typeface="Helvetica"/>
                          <a:cs typeface="Helvetica"/>
                        </a:rPr>
                        <a:t>3</a:t>
                      </a:r>
                    </a:p>
                    <a:p>
                      <a:pPr algn="ctr"/>
                      <a:r>
                        <a:rPr lang="en-US" sz="1000" b="1">
                          <a:latin typeface="Helvetica"/>
                          <a:cs typeface="Helvetica"/>
                        </a:rPr>
                        <a:t>(pH</a:t>
                      </a:r>
                      <a:r>
                        <a:rPr lang="en-US" sz="1000" b="1" baseline="0">
                          <a:latin typeface="Helvetica"/>
                          <a:cs typeface="Helvetica"/>
                        </a:rPr>
                        <a:t> 10.5)</a:t>
                      </a:r>
                      <a:endParaRPr lang="en-US" sz="1000" b="1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 anchor="b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Helvetica"/>
                          <a:cs typeface="Helvetica"/>
                        </a:rPr>
                        <a:t>50mM NaHCO</a:t>
                      </a:r>
                      <a:r>
                        <a:rPr lang="en-US" sz="1000" b="1" baseline="-25000">
                          <a:latin typeface="Helvetica"/>
                          <a:cs typeface="Helvetica"/>
                        </a:rPr>
                        <a:t>3</a:t>
                      </a:r>
                    </a:p>
                    <a:p>
                      <a:pPr algn="ctr"/>
                      <a:r>
                        <a:rPr lang="en-US" sz="1000" b="1">
                          <a:latin typeface="Helvetica"/>
                          <a:cs typeface="Helvetica"/>
                        </a:rPr>
                        <a:t>(pH</a:t>
                      </a:r>
                      <a:r>
                        <a:rPr lang="en-US" sz="1000" b="1" baseline="0">
                          <a:latin typeface="Helvetica"/>
                          <a:cs typeface="Helvetica"/>
                        </a:rPr>
                        <a:t> 10.5)</a:t>
                      </a:r>
                      <a:endParaRPr lang="en-US" sz="1000" b="1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 anchor="b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699"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Helvetica"/>
                          <a:cs typeface="Helvetica"/>
                        </a:rPr>
                        <a:t>Initial Color</a:t>
                      </a:r>
                    </a:p>
                  </a:txBody>
                  <a:tcPr marL="121920" marR="121920" marT="34290" marB="34290"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4864"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Helvetica"/>
                          <a:cs typeface="Helvetica"/>
                        </a:rPr>
                        <a:t>Duration of</a:t>
                      </a:r>
                      <a:r>
                        <a:rPr lang="en-US" sz="1000" baseline="0">
                          <a:latin typeface="Helvetica"/>
                          <a:cs typeface="Helvetica"/>
                        </a:rPr>
                        <a:t> aeration (minutes)</a:t>
                      </a:r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834"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Helvetica"/>
                          <a:cs typeface="Helvetica"/>
                        </a:rPr>
                        <a:t>Final Color</a:t>
                      </a:r>
                    </a:p>
                  </a:txBody>
                  <a:tcPr marL="121920" marR="121920" marT="34290" marB="34290"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4665"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Helvetica"/>
                          <a:cs typeface="Helvetica"/>
                        </a:rPr>
                        <a:t>Notes</a:t>
                      </a:r>
                    </a:p>
                  </a:txBody>
                  <a:tcPr marL="121920" marR="121920" marT="34290" marB="34290"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/>
                        <a:cs typeface="Helvetica"/>
                      </a:endParaRPr>
                    </a:p>
                  </a:txBody>
                  <a:tcPr marL="121920" marR="121920" marT="34290" marB="34290">
                    <a:lnL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A8C02D1-3D45-6249-A565-51A782E8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6414A3-48A0-42AB-9E5F-BDB60AA4AFF1}"/>
              </a:ext>
            </a:extLst>
          </p:cNvPr>
          <p:cNvSpPr txBox="1"/>
          <p:nvPr/>
        </p:nvSpPr>
        <p:spPr>
          <a:xfrm>
            <a:off x="258097" y="3163529"/>
            <a:ext cx="4055807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Helvetica"/>
                <a:cs typeface="Arial"/>
              </a:rPr>
              <a:t>To do:</a:t>
            </a:r>
            <a:r>
              <a:rPr lang="en-US" dirty="0">
                <a:latin typeface="Helvetica"/>
                <a:cs typeface="Arial"/>
              </a:rPr>
              <a:t>​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Helvetica"/>
                <a:cs typeface="Arial"/>
              </a:rPr>
              <a:t>1. Write down initial observations of the </a:t>
            </a:r>
            <a:r>
              <a:rPr lang="en-US" dirty="0" smtClean="0">
                <a:latin typeface="Helvetica"/>
                <a:cs typeface="Arial"/>
              </a:rPr>
              <a:t>tubes.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Helvetica"/>
                <a:cs typeface="Arial"/>
              </a:rPr>
              <a:t>2. Record the time.​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Helvetica"/>
                <a:cs typeface="Arial"/>
              </a:rPr>
              <a:t>3. Begin to </a:t>
            </a:r>
            <a:r>
              <a:rPr lang="en-US" b="1" i="1" dirty="0">
                <a:latin typeface="Helvetica"/>
                <a:cs typeface="Arial"/>
              </a:rPr>
              <a:t>GENTLY</a:t>
            </a:r>
            <a:r>
              <a:rPr lang="en-US" dirty="0">
                <a:latin typeface="Helvetica"/>
                <a:cs typeface="Arial"/>
              </a:rPr>
              <a:t> blow into the tube using the straw until the solution changes color.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Helvetica"/>
                <a:cs typeface="Arial"/>
              </a:rPr>
              <a:t>4. Record the time when the color change is complete.​</a:t>
            </a:r>
            <a:endParaRPr lang="en-US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71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864" y="617994"/>
            <a:ext cx="8303342" cy="151426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  <a:spcAft>
                <a:spcPts val="600"/>
              </a:spcAft>
            </a:pPr>
            <a:r>
              <a:rPr lang="en-US" sz="2800" b="1" dirty="0" smtClean="0">
                <a:latin typeface="Helvetica"/>
                <a:cs typeface="Helvetica"/>
              </a:rPr>
              <a:t>Question 10: </a:t>
            </a:r>
            <a:r>
              <a:rPr lang="en-US" sz="2800" dirty="0" smtClean="0">
                <a:latin typeface="Helvetica"/>
                <a:cs typeface="Helvetica"/>
              </a:rPr>
              <a:t>What </a:t>
            </a:r>
            <a:r>
              <a:rPr lang="en-US" sz="2800" dirty="0">
                <a:latin typeface="Helvetica"/>
                <a:cs typeface="Helvetica"/>
              </a:rPr>
              <a:t>does blowing into the straw do to the solution? In other words, what is the difference between your breath and the air?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76864" y="3136791"/>
            <a:ext cx="8303342" cy="151426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>
              <a:lnSpc>
                <a:spcPct val="110000"/>
              </a:lnSpc>
              <a:spcAft>
                <a:spcPts val="600"/>
              </a:spcAft>
            </a:pPr>
            <a:r>
              <a:rPr lang="en-US" sz="2800" b="1" dirty="0" smtClean="0">
                <a:latin typeface="Helvetica"/>
                <a:cs typeface="Helvetica"/>
              </a:rPr>
              <a:t>Question 11: </a:t>
            </a:r>
            <a:r>
              <a:rPr lang="en-US" sz="2800" dirty="0" smtClean="0">
                <a:latin typeface="Helvetica"/>
                <a:cs typeface="Helvetica"/>
              </a:rPr>
              <a:t>How </a:t>
            </a:r>
            <a:r>
              <a:rPr lang="en-US" sz="2800" dirty="0">
                <a:latin typeface="Helvetica"/>
                <a:cs typeface="Helvetica"/>
              </a:rPr>
              <a:t>do your conclusions compare to the </a:t>
            </a:r>
            <a:r>
              <a:rPr lang="en-US" sz="2800" dirty="0" smtClean="0">
                <a:latin typeface="Helvetica"/>
                <a:cs typeface="Helvetica"/>
              </a:rPr>
              <a:t>theoretical relationship </a:t>
            </a:r>
            <a:r>
              <a:rPr lang="en-US" sz="2800" dirty="0">
                <a:latin typeface="Helvetica"/>
                <a:cs typeface="Helvetica"/>
              </a:rPr>
              <a:t>between pH and buffers and the sponge metaphor?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616DAD5-BDA5-334F-89AA-D8231B10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3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4800" y="210259"/>
            <a:ext cx="4674595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-1588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>
                <a:latin typeface="Helvetica"/>
                <a:cs typeface="Helvetica"/>
              </a:rPr>
              <a:t>pH Indicators</a:t>
            </a:r>
          </a:p>
          <a:p>
            <a:pPr marL="1588" lvl="1" indent="-1588">
              <a:lnSpc>
                <a:spcPct val="110000"/>
              </a:lnSpc>
            </a:pPr>
            <a:r>
              <a:rPr lang="en-US" sz="2400" b="1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A </a:t>
            </a:r>
            <a:r>
              <a:rPr lang="en-US" sz="2400" dirty="0">
                <a:latin typeface="Helvetica"/>
                <a:cs typeface="Helvetica"/>
              </a:rPr>
              <a:t>pH indicator is a weak acid that undergoes an observable chemical transformation when the pH changes. The indicator that we are going to use is phenolphthalein.</a:t>
            </a:r>
            <a:endParaRPr lang="en-US" sz="2400" b="1" baseline="-25000" dirty="0"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775522"/>
            <a:ext cx="8534400" cy="10402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>
              <a:lnSpc>
                <a:spcPct val="110000"/>
              </a:lnSpc>
              <a:spcAft>
                <a:spcPts val="600"/>
              </a:spcAft>
            </a:pPr>
            <a:r>
              <a:rPr lang="en-US" sz="2800" b="1" dirty="0" smtClean="0">
                <a:latin typeface="Helvetica"/>
                <a:cs typeface="Helvetica"/>
              </a:rPr>
              <a:t>Question 12: </a:t>
            </a:r>
            <a:r>
              <a:rPr lang="en-US" sz="2800" dirty="0" smtClean="0">
                <a:latin typeface="Helvetica"/>
                <a:cs typeface="Helvetica"/>
              </a:rPr>
              <a:t>At </a:t>
            </a:r>
            <a:r>
              <a:rPr lang="en-US" sz="2800" dirty="0">
                <a:latin typeface="Helvetica"/>
                <a:cs typeface="Helvetica"/>
              </a:rPr>
              <a:t>what pH would you expect the color of the solution to turn from fuchsia to clear?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395" y="377069"/>
            <a:ext cx="3859805" cy="1790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3169604"/>
            <a:ext cx="8595360" cy="24679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571B3CD-6FF0-4640-874B-B8A207AC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48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66332"/>
            <a:ext cx="8534400" cy="32439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>
                <a:latin typeface="Helvetica"/>
                <a:cs typeface="Helvetica"/>
              </a:rPr>
              <a:t>Back to the </a:t>
            </a:r>
            <a:r>
              <a:rPr lang="en-US" sz="2400" b="1" dirty="0" smtClean="0">
                <a:latin typeface="Helvetica"/>
                <a:cs typeface="Helvetica"/>
              </a:rPr>
              <a:t>story: </a:t>
            </a:r>
            <a:r>
              <a:rPr lang="en-US" sz="2400" b="1" dirty="0">
                <a:latin typeface="Helvetica"/>
                <a:cs typeface="Helvetica"/>
              </a:rPr>
              <a:t>Molly</a:t>
            </a:r>
            <a:r>
              <a:rPr lang="en-US" sz="2400" b="1" dirty="0">
                <a:latin typeface="Helvetica"/>
                <a:ea typeface="ＭＳ Ｐゴシック"/>
                <a:cs typeface="Helvetica"/>
              </a:rPr>
              <a:t>’</a:t>
            </a:r>
            <a:r>
              <a:rPr lang="en-US" altLang="ja-JP" sz="2400" b="1" dirty="0">
                <a:latin typeface="Helvetica"/>
                <a:ea typeface="ＭＳ Ｐゴシック"/>
                <a:cs typeface="Helvetica"/>
              </a:rPr>
              <a:t>s problem is the result of a weak acid…</a:t>
            </a:r>
            <a:endParaRPr lang="en-US" dirty="0">
              <a:ea typeface="ＭＳ Ｐゴシック"/>
            </a:endParaRP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She has ingested far too much aspirin (acetylsalicylic acid), which has brought her to the emergency room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Human normal blood pH range is between 7.35 and 7.45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Blood pH outside of that range leads to coma and death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Thus, rapid treatment for Molly is crucial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4375635"/>
            <a:ext cx="8313175" cy="151426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800" b="1" dirty="0" smtClean="0">
                <a:latin typeface="Helvetica"/>
                <a:cs typeface="Helvetica"/>
              </a:rPr>
              <a:t>Question 13: </a:t>
            </a:r>
            <a:r>
              <a:rPr lang="en-US" sz="2800" dirty="0" smtClean="0">
                <a:latin typeface="Helvetica"/>
                <a:cs typeface="Helvetica"/>
              </a:rPr>
              <a:t>Why </a:t>
            </a:r>
            <a:r>
              <a:rPr lang="en-US" sz="2800" dirty="0">
                <a:latin typeface="Helvetica"/>
                <a:cs typeface="Helvetica"/>
              </a:rPr>
              <a:t>is Molly breathing so rapidly and deeply when she arrives at the </a:t>
            </a:r>
            <a:r>
              <a:rPr lang="en-US" sz="2800" dirty="0" smtClean="0">
                <a:latin typeface="Helvetica"/>
                <a:cs typeface="Helvetica"/>
              </a:rPr>
              <a:t>emergency room</a:t>
            </a:r>
            <a:r>
              <a:rPr lang="en-US" sz="2800" dirty="0">
                <a:latin typeface="Helvetica"/>
                <a:cs typeface="Helvetica"/>
              </a:rPr>
              <a:t>, despite being nearly comatose?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5C5DE46-2F2A-8A40-B277-D6F71592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07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D88034-8009-4060-9900-1B067D4B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>
                <a:latin typeface="Helvetica" pitchFamily="2" charset="0"/>
                <a:cs typeface="Calibri"/>
              </a:rPr>
              <a:t>Read Part III of </a:t>
            </a:r>
            <a:r>
              <a:rPr lang="en-US" sz="2800" dirty="0" smtClean="0">
                <a:latin typeface="Helvetica" pitchFamily="2" charset="0"/>
                <a:cs typeface="Calibri"/>
              </a:rPr>
              <a:t>Molly’s story: </a:t>
            </a:r>
            <a:r>
              <a:rPr lang="en-US" sz="2800" i="1" dirty="0" smtClean="0">
                <a:latin typeface="Helvetica" pitchFamily="2" charset="0"/>
                <a:cs typeface="Calibri"/>
              </a:rPr>
              <a:t>“Explanations.”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005AF1-CF35-4863-A755-164B40D3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Helvetica" pitchFamily="2" charset="0"/>
                <a:cs typeface="Calibri"/>
              </a:rPr>
              <a:t>With your group provide an explanation for how Molly's treatment saved her life.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A3F8AE-D122-4CB2-ABBD-BC23AE07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" y="158159"/>
            <a:ext cx="8534400" cy="39487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400" b="1" dirty="0">
                <a:latin typeface="Helvetica"/>
                <a:cs typeface="Helvetica"/>
              </a:rPr>
              <a:t>Molly's life depends on a buffer</a:t>
            </a:r>
            <a:endParaRPr lang="en-US" dirty="0"/>
          </a:p>
          <a:p>
            <a:pPr marL="1270" lvl="1" indent="-1270">
              <a:lnSpc>
                <a:spcPct val="110000"/>
              </a:lnSpc>
            </a:pPr>
            <a:endParaRPr lang="en-US" sz="2400" b="1" i="1">
              <a:latin typeface="Helvetica"/>
              <a:cs typeface="Helvetica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A </a:t>
            </a:r>
            <a:r>
              <a:rPr lang="en-US" sz="2400" b="1" dirty="0">
                <a:solidFill>
                  <a:srgbClr val="376092"/>
                </a:solidFill>
                <a:latin typeface="Helvetica"/>
                <a:cs typeface="Helvetica"/>
              </a:rPr>
              <a:t>buffer</a:t>
            </a:r>
            <a:r>
              <a:rPr lang="en-US" sz="2400" dirty="0">
                <a:solidFill>
                  <a:srgbClr val="376092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is a solution of a weak acid and its conjugate base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A buffer resists changes in pH in </a:t>
            </a:r>
            <a:r>
              <a:rPr lang="en-US" sz="2400" i="1" dirty="0">
                <a:latin typeface="Helvetica"/>
                <a:cs typeface="Helvetica"/>
              </a:rPr>
              <a:t>both</a:t>
            </a:r>
            <a:r>
              <a:rPr lang="en-US" sz="2400" dirty="0">
                <a:latin typeface="Helvetica"/>
                <a:cs typeface="Helvetica"/>
              </a:rPr>
              <a:t> directions—increases or decreases proton concentration</a:t>
            </a:r>
            <a:endParaRPr lang="en-US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A buffer works best in the middle of its range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Where the concentration of conjugate acid (HA) is equal to the concentration of the conjugate base (A</a:t>
            </a:r>
            <a:r>
              <a:rPr lang="en-US" sz="2400" baseline="30000" dirty="0">
                <a:latin typeface="Helvetica"/>
                <a:cs typeface="Helvetica"/>
              </a:rPr>
              <a:t>-</a:t>
            </a:r>
            <a:r>
              <a:rPr lang="en-US" sz="2400" dirty="0">
                <a:latin typeface="Helvetica"/>
                <a:cs typeface="Helvetica"/>
              </a:rPr>
              <a:t>)</a:t>
            </a:r>
            <a:endParaRPr lang="en-US">
              <a:cs typeface="Calibri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The conjugate base (A</a:t>
            </a:r>
            <a:r>
              <a:rPr lang="en-US" sz="2400" baseline="30000" dirty="0">
                <a:latin typeface="Helvetica"/>
                <a:cs typeface="Helvetica"/>
              </a:rPr>
              <a:t>-</a:t>
            </a:r>
            <a:r>
              <a:rPr lang="en-US" sz="2400" dirty="0">
                <a:latin typeface="Helvetica"/>
                <a:cs typeface="Helvetica"/>
              </a:rPr>
              <a:t>) can bind excess H</a:t>
            </a:r>
            <a:r>
              <a:rPr lang="en-US" sz="2400" baseline="30000" dirty="0">
                <a:latin typeface="Helvetica"/>
                <a:cs typeface="Helvetica"/>
              </a:rPr>
              <a:t>+</a:t>
            </a:r>
            <a:r>
              <a:rPr lang="en-US" sz="2400" dirty="0">
                <a:latin typeface="Helvetica"/>
                <a:cs typeface="Helvetica"/>
              </a:rPr>
              <a:t> 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The conjugate acid (HA) can release H</a:t>
            </a:r>
            <a:r>
              <a:rPr lang="en-US" sz="2400" baseline="30000" dirty="0">
                <a:latin typeface="Helvetica"/>
                <a:cs typeface="Helvetica"/>
              </a:rPr>
              <a:t>+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927" y="4377228"/>
            <a:ext cx="4079584" cy="16998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28754" y="5784666"/>
            <a:ext cx="13822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-1588">
              <a:lnSpc>
                <a:spcPct val="110000"/>
              </a:lnSpc>
            </a:pPr>
            <a:r>
              <a:rPr lang="en-US" sz="1200" b="1" dirty="0">
                <a:latin typeface="Helvetica"/>
                <a:cs typeface="Helvetica"/>
              </a:rPr>
              <a:t>Carbonic Acid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4EB1884-4B03-414F-A08B-B521991F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984EE56-EB47-694E-B0B6-98CAA4574B6F}"/>
              </a:ext>
            </a:extLst>
          </p:cNvPr>
          <p:cNvSpPr/>
          <p:nvPr/>
        </p:nvSpPr>
        <p:spPr>
          <a:xfrm>
            <a:off x="5629154" y="5778121"/>
            <a:ext cx="13822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-1588">
              <a:lnSpc>
                <a:spcPct val="110000"/>
              </a:lnSpc>
            </a:pPr>
            <a:r>
              <a:rPr lang="en-US" sz="1200" b="1" dirty="0">
                <a:latin typeface="Helvetica"/>
                <a:cs typeface="Helvetica"/>
              </a:rPr>
              <a:t>Bicarbonate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784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799" y="428457"/>
            <a:ext cx="8160776" cy="134498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800" b="1" dirty="0" smtClean="0">
                <a:latin typeface="Helvetica"/>
                <a:cs typeface="Helvetica"/>
              </a:rPr>
              <a:t>Question 14: </a:t>
            </a:r>
            <a:r>
              <a:rPr lang="en-US" sz="2800" dirty="0" smtClean="0">
                <a:latin typeface="Helvetica"/>
                <a:cs typeface="Helvetica"/>
              </a:rPr>
              <a:t>Based </a:t>
            </a:r>
            <a:r>
              <a:rPr lang="en-US" sz="2800" dirty="0">
                <a:latin typeface="Helvetica"/>
                <a:cs typeface="Helvetica"/>
              </a:rPr>
              <a:t>on what you know about </a:t>
            </a:r>
            <a:r>
              <a:rPr lang="en-US" sz="2800" dirty="0" smtClean="0">
                <a:latin typeface="Helvetica"/>
                <a:cs typeface="Helvetica"/>
              </a:rPr>
              <a:t>buffers, </a:t>
            </a:r>
            <a:r>
              <a:rPr lang="en-US" sz="2800" dirty="0">
                <a:latin typeface="Helvetica"/>
                <a:cs typeface="Helvetica"/>
              </a:rPr>
              <a:t>why was breathing heavily not enough? </a:t>
            </a:r>
          </a:p>
          <a:p>
            <a:pPr marL="1270" lvl="1" indent="-1270">
              <a:lnSpc>
                <a:spcPct val="110000"/>
              </a:lnSpc>
            </a:pPr>
            <a:r>
              <a:rPr lang="en-US" i="1" dirty="0">
                <a:latin typeface="Helvetica"/>
                <a:cs typeface="Helvetica"/>
              </a:rPr>
              <a:t>Hint - Think about the experiment you did with the bicarbonate solutions.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3946499"/>
            <a:ext cx="8534400" cy="261610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800" b="1" dirty="0" smtClean="0">
                <a:latin typeface="Helvetica"/>
                <a:cs typeface="Helvetica"/>
              </a:rPr>
              <a:t>Question 15: </a:t>
            </a:r>
            <a:r>
              <a:rPr lang="en-US" sz="2800" dirty="0" smtClean="0">
                <a:latin typeface="Helvetica"/>
                <a:cs typeface="Helvetica"/>
              </a:rPr>
              <a:t>How </a:t>
            </a:r>
            <a:r>
              <a:rPr lang="en-US" sz="2800" dirty="0">
                <a:latin typeface="Helvetica"/>
                <a:cs typeface="Helvetica"/>
              </a:rPr>
              <a:t>did the bicarbonate treatment help Molly? </a:t>
            </a:r>
          </a:p>
          <a:p>
            <a:pPr marL="1270" lvl="1" indent="-1270">
              <a:lnSpc>
                <a:spcPct val="110000"/>
              </a:lnSpc>
              <a:spcBef>
                <a:spcPts val="1200"/>
              </a:spcBef>
            </a:pPr>
            <a:r>
              <a:rPr lang="en-US" sz="2800" b="1" dirty="0" smtClean="0">
                <a:latin typeface="Helvetica"/>
                <a:cs typeface="Helvetica"/>
              </a:rPr>
              <a:t>Question 16: </a:t>
            </a:r>
            <a:r>
              <a:rPr lang="en-US" sz="2800" dirty="0" smtClean="0">
                <a:latin typeface="Helvetica"/>
                <a:cs typeface="Helvetica"/>
              </a:rPr>
              <a:t>How </a:t>
            </a:r>
            <a:r>
              <a:rPr lang="en-US" sz="2800" dirty="0">
                <a:latin typeface="Helvetica"/>
                <a:cs typeface="Helvetica"/>
              </a:rPr>
              <a:t>else might you raise the pH of Molly's blood to get it back into the normal range? How does this work?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59" y="1984874"/>
            <a:ext cx="64135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77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799" y="371077"/>
            <a:ext cx="8534400" cy="61216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400" b="1" dirty="0">
                <a:latin typeface="Helvetica"/>
                <a:cs typeface="Helvetica"/>
              </a:rPr>
              <a:t>Insights for the Future</a:t>
            </a:r>
            <a:endParaRPr lang="en-US" dirty="0"/>
          </a:p>
          <a:p>
            <a:pPr marL="1270" lvl="1" indent="-1270">
              <a:lnSpc>
                <a:spcPct val="110000"/>
              </a:lnSpc>
            </a:pPr>
            <a:endParaRPr lang="en-US" sz="2400" b="1" i="1" dirty="0">
              <a:latin typeface="Helvetica"/>
              <a:cs typeface="Helvetica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latin typeface="Helvetica"/>
                <a:cs typeface="Helvetica"/>
              </a:rPr>
              <a:t>pH control is important, as many enzymes have a narrow range in which they function optimally.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latin typeface="Helvetica"/>
                <a:cs typeface="Helvetica"/>
              </a:rPr>
              <a:t>Buffering capability is essential for the well-being of organisms, to protect them from unwelcome changes in </a:t>
            </a:r>
            <a:r>
              <a:rPr lang="en-US" sz="2400" dirty="0" err="1">
                <a:latin typeface="Helvetica"/>
                <a:cs typeface="Helvetica"/>
              </a:rPr>
              <a:t>pH.</a:t>
            </a: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latin typeface="Helvetica"/>
                <a:cs typeface="Helvetica"/>
              </a:rPr>
              <a:t>For example, your stomach environment is about pH 1, yet the adjacent portion of your intestine is near pH 7—think about (or look up) how that might </a:t>
            </a:r>
            <a:r>
              <a:rPr lang="en-US" sz="2400" dirty="0" smtClean="0">
                <a:latin typeface="Helvetica"/>
                <a:cs typeface="Helvetica"/>
              </a:rPr>
              <a:t>happen.</a:t>
            </a:r>
            <a:r>
              <a:rPr lang="en-US" sz="2400" dirty="0">
                <a:latin typeface="Helvetica"/>
                <a:cs typeface="Helvetica"/>
              </a:rPr>
              <a:t>  </a:t>
            </a:r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i="1" dirty="0" smtClean="0">
                <a:latin typeface="Helvetica"/>
                <a:cs typeface="Helvetica"/>
              </a:rPr>
              <a:t>Hint</a:t>
            </a:r>
            <a:r>
              <a:rPr lang="en-US" sz="2400" i="1" dirty="0">
                <a:latin typeface="Helvetica"/>
                <a:cs typeface="Helvetica"/>
              </a:rPr>
              <a:t>:</a:t>
            </a:r>
            <a:r>
              <a:rPr lang="en-US" sz="2400" dirty="0">
                <a:latin typeface="Helvetica"/>
                <a:cs typeface="Helvetica"/>
              </a:rPr>
              <a:t> What is one function of the pancreas</a:t>
            </a:r>
            <a:r>
              <a:rPr lang="en-US" sz="2400" dirty="0" smtClean="0">
                <a:latin typeface="Helvetica"/>
                <a:cs typeface="Helvetica"/>
              </a:rPr>
              <a:t>?)</a:t>
            </a: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>
                <a:latin typeface="Helvetica"/>
                <a:cs typeface="Helvetica"/>
              </a:rPr>
              <a:t>Many compounds and macromolecules in addition to bicarbonate can serve a buffering function—proteins comprise one of the major classes of biological buffers.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1F926AE-CEEB-664E-80AC-729C4850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55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8ACCA-E1A1-436E-8D52-3744235D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Image Credits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41C8CB-657B-4237-B7CA-4526F200F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cs typeface="Calibri"/>
              </a:rPr>
              <a:t>Slide 1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smtClean="0">
                <a:cs typeface="Calibri"/>
              </a:rPr>
              <a:t>Licensed </a:t>
            </a:r>
            <a:r>
              <a:rPr lang="en-US" sz="2000" dirty="0">
                <a:cs typeface="Calibri"/>
              </a:rPr>
              <a:t>image © </a:t>
            </a:r>
            <a:r>
              <a:rPr lang="en-US" sz="2000" dirty="0" err="1">
                <a:cs typeface="Calibri"/>
              </a:rPr>
              <a:t>Marinacibis</a:t>
            </a:r>
            <a:r>
              <a:rPr lang="en-US" sz="2000" dirty="0">
                <a:cs typeface="Calibri"/>
              </a:rPr>
              <a:t> | Dreamstime.com, ID 215804902.</a:t>
            </a:r>
          </a:p>
          <a:p>
            <a:pPr marL="0" indent="0">
              <a:buNone/>
            </a:pPr>
            <a:endParaRPr lang="en-US" sz="2000" dirty="0" smtClean="0">
              <a:cs typeface="Calibri"/>
            </a:endParaRPr>
          </a:p>
          <a:p>
            <a:pPr marL="0" indent="0">
              <a:buNone/>
            </a:pPr>
            <a:r>
              <a:rPr lang="en-US" sz="2000" dirty="0" smtClean="0">
                <a:cs typeface="Calibri"/>
              </a:rPr>
              <a:t>Slide </a:t>
            </a:r>
            <a:r>
              <a:rPr lang="en-US" sz="2000" dirty="0">
                <a:cs typeface="Calibri"/>
              </a:rPr>
              <a:t>2: Sponges </a:t>
            </a:r>
            <a:r>
              <a:rPr lang="en-US" sz="2000" dirty="0">
                <a:cs typeface="Calibri"/>
                <a:hlinkClick r:id="rId2"/>
              </a:rPr>
              <a:t>https://pixabay.com/en/sponge-sponges-clean-colorful-many-52113/</a:t>
            </a:r>
            <a:r>
              <a:rPr lang="en-US" sz="2000" dirty="0">
                <a:cs typeface="Calibri"/>
              </a:rPr>
              <a:t> Creative Commons CC0</a:t>
            </a: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Slide 3: Lemon-By </a:t>
            </a:r>
            <a:r>
              <a:rPr lang="en-US" sz="2000" dirty="0" err="1">
                <a:cs typeface="Calibri"/>
              </a:rPr>
              <a:t>Bordercolliez</a:t>
            </a:r>
            <a:r>
              <a:rPr lang="en-US" sz="2000" dirty="0">
                <a:cs typeface="Calibri"/>
              </a:rPr>
              <a:t> (Own work) [CC0], via Wikimedia Commons. pH scale-By Patricia R [CC0], via Wikimedia Commons. “Bar of Irish Spring deodorant </a:t>
            </a:r>
            <a:r>
              <a:rPr lang="en-US" sz="2000" dirty="0" err="1">
                <a:cs typeface="Calibri"/>
              </a:rPr>
              <a:t>soap.jpg</a:t>
            </a:r>
            <a:r>
              <a:rPr lang="en-US" sz="2000" dirty="0">
                <a:cs typeface="Calibri"/>
              </a:rPr>
              <a:t>-By Dwight Burdette [CC0], via https://</a:t>
            </a:r>
            <a:r>
              <a:rPr lang="en-US" sz="2000" dirty="0" err="1">
                <a:cs typeface="Calibri"/>
              </a:rPr>
              <a:t>search.creativecommons.org</a:t>
            </a:r>
            <a:r>
              <a:rPr lang="en-US" sz="2000" dirty="0">
                <a:cs typeface="Calibri"/>
              </a:rPr>
              <a:t>/photos/8c2dcda0-b2fa-47e3-bad1-cb7d777cb02f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07B9D5-36D1-47F9-88C7-D4E5A55C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398899"/>
            <a:ext cx="4568278" cy="27327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800" b="1" dirty="0">
                <a:latin typeface="Helvetica"/>
                <a:cs typeface="Helvetica"/>
              </a:rPr>
              <a:t>Sponge Experiment</a:t>
            </a:r>
          </a:p>
          <a:p>
            <a:pPr marL="1270" lvl="1" indent="-1270">
              <a:lnSpc>
                <a:spcPct val="110000"/>
              </a:lnSpc>
            </a:pPr>
            <a:r>
              <a:rPr lang="en-US" sz="2600" dirty="0">
                <a:latin typeface="Helvetica"/>
                <a:cs typeface="Helvetica"/>
              </a:rPr>
              <a:t>In biology, we are interested in the physical properties of molecules and how these properties affect biological processes.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6083" y="3814381"/>
            <a:ext cx="8534400" cy="2245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latin typeface="Helvetica"/>
                <a:cs typeface="Helvetica"/>
              </a:rPr>
              <a:t>Experiment with the sponges and beakers filled with water that have been provided. Generate a hypothesis relating the sponge’s ability to absorb water. </a:t>
            </a:r>
            <a:endParaRPr lang="en-US" sz="2400" dirty="0">
              <a:cs typeface="Calibri"/>
            </a:endParaRPr>
          </a:p>
          <a:p>
            <a:pPr marL="1270" lvl="1" indent="-1270">
              <a:lnSpc>
                <a:spcPct val="110000"/>
              </a:lnSpc>
              <a:spcAft>
                <a:spcPts val="600"/>
              </a:spcAft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latin typeface="Helvetica"/>
                <a:cs typeface="Helvetica"/>
              </a:rPr>
              <a:t>Write down all your observations on the worksheet.</a:t>
            </a:r>
          </a:p>
        </p:txBody>
      </p:sp>
      <p:pic>
        <p:nvPicPr>
          <p:cNvPr id="2" name="Picture 2" descr="A picture containing yellow, stationary, colorful&#10;&#10;Description generated with very high confidence">
            <a:extLst>
              <a:ext uri="{FF2B5EF4-FFF2-40B4-BE49-F238E27FC236}">
                <a16:creationId xmlns="" xmlns:a16="http://schemas.microsoft.com/office/drawing/2014/main" id="{F6FC1C44-5C67-4DC6-B7B7-D38A984EF6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211" y="198841"/>
            <a:ext cx="3591464" cy="27078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1448FCD-B3B2-194B-9DAC-F2B6A042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101E5-DF52-4644-9074-1E3695CB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0E860-77EE-094D-B6B3-42AD53CC4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Platt, T. 2010. Acids, pH and Buffers: Some Basic Chemistry for Biological Science. National Case Study for Teaching in Science, University at Buffalo, State University of New York.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Clark MA, Douglas M, and Choi J. Biology 2e. [Internet] Houston (TX): Rice University; 2018 Mar 28 [cited 2020 Jun 10]. Available from </a:t>
            </a:r>
            <a:r>
              <a:rPr lang="en-US" u="sng" dirty="0">
                <a:hlinkClick r:id="rId2"/>
              </a:rPr>
              <a:t>https://openstax.org/details/books/biology-2e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Flowers P, </a:t>
            </a:r>
            <a:r>
              <a:rPr lang="en-US" i="1" dirty="0"/>
              <a:t>et al</a:t>
            </a:r>
            <a:r>
              <a:rPr lang="en-US" dirty="0"/>
              <a:t>. Chemistry 2e. [Internet] Houston (TX): Rice University; 2019 Feb 14 [cited 2020 Jun 10] Available from </a:t>
            </a:r>
            <a:r>
              <a:rPr lang="en-US" u="sng" dirty="0">
                <a:hlinkClick r:id="rId3"/>
              </a:rPr>
              <a:t>https://openstax.org/details/books/chemistry-2e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Betts, JG, et al. Anatomy and Physiology [Internet] Houston (TX): Rice University; 2013 Apr 25 [cited 2020 Jun 10] Available from </a:t>
            </a:r>
            <a:r>
              <a:rPr lang="en-US" u="sng" dirty="0">
                <a:hlinkClick r:id="rId4"/>
              </a:rPr>
              <a:t>https://openstax.org/details/books/anatomy-and-physiology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CC3703-7C5E-444F-9DAC-F51C7A19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4800" y="356909"/>
            <a:ext cx="8534400" cy="10138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800" b="1" dirty="0">
                <a:latin typeface="Helvetica"/>
                <a:cs typeface="Helvetica"/>
              </a:rPr>
              <a:t>	</a:t>
            </a:r>
            <a:r>
              <a:rPr lang="en-US" sz="2800" b="1" dirty="0" smtClean="0">
                <a:latin typeface="Helvetica"/>
                <a:cs typeface="Helvetica"/>
              </a:rPr>
              <a:t>Question 1:</a:t>
            </a:r>
          </a:p>
          <a:p>
            <a:pPr marL="1270" lvl="1" indent="-1270">
              <a:lnSpc>
                <a:spcPct val="110000"/>
              </a:lnSpc>
            </a:pPr>
            <a:r>
              <a:rPr lang="en-US" sz="2800" dirty="0" smtClean="0">
                <a:latin typeface="Helvetica"/>
                <a:cs typeface="Helvetica"/>
              </a:rPr>
              <a:t>What </a:t>
            </a:r>
            <a:r>
              <a:rPr lang="en-US" sz="2800" dirty="0">
                <a:latin typeface="Helvetica"/>
                <a:cs typeface="Helvetica"/>
              </a:rPr>
              <a:t>is an </a:t>
            </a:r>
            <a:r>
              <a:rPr lang="en-US" sz="2800" dirty="0" smtClean="0">
                <a:latin typeface="Helvetica"/>
                <a:cs typeface="Helvetica"/>
              </a:rPr>
              <a:t>acid</a:t>
            </a:r>
            <a:r>
              <a:rPr lang="en-US" sz="2800" dirty="0">
                <a:latin typeface="Helvetica"/>
                <a:cs typeface="Helvetica"/>
              </a:rPr>
              <a:t>?</a:t>
            </a:r>
            <a:endParaRPr lang="en-US" sz="2800" dirty="0"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3049788"/>
            <a:ext cx="8534400" cy="10035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800" b="1" dirty="0">
                <a:latin typeface="Helvetica"/>
                <a:cs typeface="Helvetica"/>
              </a:rPr>
              <a:t>Question 3:</a:t>
            </a:r>
          </a:p>
          <a:p>
            <a:pPr marL="1270" lvl="1" indent="-1270">
              <a:lnSpc>
                <a:spcPct val="110000"/>
              </a:lnSpc>
            </a:pP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What is pH?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24314ED-78DC-470D-996B-AE8FFA24A1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2" y="66133"/>
            <a:ext cx="3375803" cy="37308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0C75F18-EB22-5446-B172-52FFEB66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07BBBB-1702-684F-85D0-7FBB210D3B3D}"/>
              </a:ext>
            </a:extLst>
          </p:cNvPr>
          <p:cNvSpPr txBox="1"/>
          <p:nvPr/>
        </p:nvSpPr>
        <p:spPr>
          <a:xfrm>
            <a:off x="7336715" y="494852"/>
            <a:ext cx="1602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Donates protons (H</a:t>
            </a:r>
            <a:r>
              <a:rPr lang="en-US" baseline="30000" dirty="0"/>
              <a:t>+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Accepts protons (H</a:t>
            </a:r>
            <a:r>
              <a:rPr lang="en-US" baseline="30000" dirty="0"/>
              <a:t>+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B69E65-CA9C-E34B-8654-0D2DDB6AAD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185" y="4131321"/>
            <a:ext cx="8485043" cy="1816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1DFD8F-6A64-444A-84EB-B8EB1AE592D1}"/>
              </a:ext>
            </a:extLst>
          </p:cNvPr>
          <p:cNvSpPr txBox="1"/>
          <p:nvPr/>
        </p:nvSpPr>
        <p:spPr>
          <a:xfrm>
            <a:off x="4435706" y="6356351"/>
            <a:ext cx="133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1DA035B0-794F-DD41-A30F-92FC12D74C34}"/>
              </a:ext>
            </a:extLst>
          </p:cNvPr>
          <p:cNvCxnSpPr/>
          <p:nvPr/>
        </p:nvCxnSpPr>
        <p:spPr>
          <a:xfrm flipV="1">
            <a:off x="4816699" y="6053070"/>
            <a:ext cx="0" cy="3032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FA89B4-7377-E34B-8AFA-6AD9B341D842}"/>
              </a:ext>
            </a:extLst>
          </p:cNvPr>
          <p:cNvSpPr txBox="1"/>
          <p:nvPr/>
        </p:nvSpPr>
        <p:spPr>
          <a:xfrm>
            <a:off x="465772" y="4131321"/>
            <a:ext cx="88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Acidic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D80325-525D-2C4C-B964-06A73D446C73}"/>
              </a:ext>
            </a:extLst>
          </p:cNvPr>
          <p:cNvSpPr txBox="1"/>
          <p:nvPr/>
        </p:nvSpPr>
        <p:spPr>
          <a:xfrm>
            <a:off x="8347642" y="4112626"/>
            <a:ext cx="88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C661076-1DF3-5D4C-92DD-F8E74D4788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832" y="3058305"/>
            <a:ext cx="1498767" cy="9886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4CC84A9-61D9-1846-9F44-ECD9860294C9}"/>
              </a:ext>
            </a:extLst>
          </p:cNvPr>
          <p:cNvSpPr/>
          <p:nvPr/>
        </p:nvSpPr>
        <p:spPr>
          <a:xfrm>
            <a:off x="304800" y="1751925"/>
            <a:ext cx="8534400" cy="10138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800" b="1" dirty="0">
                <a:latin typeface="Helvetica"/>
                <a:cs typeface="Helvetica"/>
              </a:rPr>
              <a:t>	</a:t>
            </a:r>
            <a:r>
              <a:rPr lang="en-US" sz="2800" b="1" dirty="0" smtClean="0">
                <a:latin typeface="Helvetica"/>
                <a:cs typeface="Helvetica"/>
              </a:rPr>
              <a:t>Question 2:</a:t>
            </a:r>
          </a:p>
          <a:p>
            <a:pPr marL="1270" lvl="1" indent="-1270">
              <a:lnSpc>
                <a:spcPct val="110000"/>
              </a:lnSpc>
            </a:pPr>
            <a:r>
              <a:rPr lang="en-US" sz="2800" dirty="0" smtClean="0">
                <a:latin typeface="Helvetica"/>
                <a:cs typeface="Helvetica"/>
              </a:rPr>
              <a:t>What </a:t>
            </a:r>
            <a:r>
              <a:rPr lang="en-US" sz="2800" dirty="0">
                <a:latin typeface="Helvetica"/>
                <a:cs typeface="Helvetica"/>
              </a:rPr>
              <a:t>is a </a:t>
            </a:r>
            <a:r>
              <a:rPr lang="en-US" sz="2800" dirty="0" smtClean="0">
                <a:latin typeface="Helvetica"/>
                <a:cs typeface="Helvetica"/>
              </a:rPr>
              <a:t>base</a:t>
            </a:r>
            <a:r>
              <a:rPr lang="en-US" sz="2800" dirty="0">
                <a:latin typeface="Helvetica"/>
                <a:cs typeface="Helvetica"/>
              </a:rPr>
              <a:t>?</a:t>
            </a:r>
            <a:endParaRPr lang="en-US" sz="2800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27" y="0"/>
            <a:ext cx="4735222" cy="672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4800" y="765454"/>
            <a:ext cx="4320988" cy="49360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400" dirty="0">
                <a:latin typeface="Helvetica"/>
                <a:cs typeface="Helvetica"/>
              </a:rPr>
              <a:t>Living cells have a limited pH </a:t>
            </a:r>
            <a:r>
              <a:rPr lang="en-US" sz="2400" dirty="0" smtClean="0">
                <a:latin typeface="Helvetica"/>
                <a:cs typeface="Helvetica"/>
              </a:rPr>
              <a:t>range within which </a:t>
            </a:r>
            <a:r>
              <a:rPr lang="en-US" sz="2400" dirty="0">
                <a:latin typeface="Helvetica"/>
                <a:cs typeface="Helvetica"/>
              </a:rPr>
              <a:t>they can </a:t>
            </a:r>
            <a:r>
              <a:rPr lang="en-US" sz="2400" dirty="0" smtClean="0">
                <a:latin typeface="Helvetica"/>
                <a:cs typeface="Helvetica"/>
              </a:rPr>
              <a:t>survive.</a:t>
            </a:r>
            <a:r>
              <a:rPr lang="en-US" sz="2400" dirty="0">
                <a:latin typeface="Helvetica"/>
                <a:cs typeface="Helvetica"/>
              </a:rPr>
              <a:t>  Biological organisms take advantage of chemicals that </a:t>
            </a:r>
            <a:r>
              <a:rPr lang="en-US" sz="2400" dirty="0" smtClean="0">
                <a:latin typeface="Helvetica"/>
                <a:cs typeface="Helvetica"/>
              </a:rPr>
              <a:t>moderate </a:t>
            </a:r>
            <a:r>
              <a:rPr lang="en-US" sz="2400" dirty="0">
                <a:latin typeface="Helvetica"/>
                <a:cs typeface="Helvetica"/>
              </a:rPr>
              <a:t>and control changes in </a:t>
            </a:r>
            <a:r>
              <a:rPr lang="en-US" sz="2400" dirty="0" err="1">
                <a:latin typeface="Helvetica"/>
                <a:cs typeface="Helvetica"/>
              </a:rPr>
              <a:t>pH.</a:t>
            </a:r>
            <a:r>
              <a:rPr lang="en-US" sz="2400" dirty="0">
                <a:latin typeface="Helvetica"/>
                <a:cs typeface="Helvetica"/>
              </a:rPr>
              <a:t> These chemicals, protons, and cells exist in an aqueous environment.</a:t>
            </a: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r>
              <a:rPr lang="en-US" sz="2400" b="1" dirty="0">
                <a:latin typeface="Helvetica"/>
                <a:cs typeface="Helvetica"/>
              </a:rPr>
              <a:t>Remember: 	</a:t>
            </a:r>
          </a:p>
          <a:p>
            <a:pPr marL="1270" lvl="1" indent="-1270">
              <a:lnSpc>
                <a:spcPct val="110000"/>
              </a:lnSpc>
            </a:pPr>
            <a:r>
              <a:rPr lang="en-US" sz="2400" b="1" dirty="0">
                <a:latin typeface="Helvetica"/>
                <a:cs typeface="Helvetica"/>
              </a:rPr>
              <a:t>pH = -log[H</a:t>
            </a:r>
            <a:r>
              <a:rPr lang="en-US" sz="2400" b="1" baseline="30000" dirty="0">
                <a:latin typeface="Helvetica"/>
                <a:cs typeface="Helvetica"/>
              </a:rPr>
              <a:t>+</a:t>
            </a:r>
            <a:r>
              <a:rPr lang="en-US" sz="2400" b="1" dirty="0">
                <a:latin typeface="Helvetica"/>
                <a:cs typeface="Helvetica"/>
              </a:rPr>
              <a:t>] </a:t>
            </a:r>
            <a:r>
              <a:rPr lang="en-US" sz="2400" b="1" dirty="0">
                <a:latin typeface="Helvetica"/>
                <a:cs typeface="Helvetica"/>
                <a:sym typeface="Wingdings"/>
              </a:rPr>
              <a:t> </a:t>
            </a:r>
            <a:r>
              <a:rPr lang="en-US" sz="2400" b="1" dirty="0">
                <a:latin typeface="Helvetica"/>
                <a:cs typeface="Helvetica"/>
              </a:rPr>
              <a:t>[H</a:t>
            </a:r>
            <a:r>
              <a:rPr lang="en-US" sz="2400" b="1" baseline="30000" dirty="0">
                <a:latin typeface="Helvetica"/>
                <a:cs typeface="Helvetica"/>
              </a:rPr>
              <a:t>+</a:t>
            </a:r>
            <a:r>
              <a:rPr lang="en-US" sz="2400" b="1" dirty="0">
                <a:latin typeface="Helvetica"/>
                <a:cs typeface="Helvetica"/>
              </a:rPr>
              <a:t>] = 10</a:t>
            </a:r>
            <a:r>
              <a:rPr lang="en-US" sz="2400" b="1" baseline="30000" dirty="0">
                <a:latin typeface="Helvetica"/>
                <a:cs typeface="Helvetica"/>
              </a:rPr>
              <a:t>-pH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918388" y="5110452"/>
            <a:ext cx="2143588" cy="770945"/>
            <a:chOff x="4151623" y="6553364"/>
            <a:chExt cx="1607691" cy="1027921"/>
          </a:xfrm>
        </p:grpSpPr>
        <p:sp>
          <p:nvSpPr>
            <p:cNvPr id="11" name="Rectangle 10"/>
            <p:cNvSpPr/>
            <p:nvPr/>
          </p:nvSpPr>
          <p:spPr>
            <a:xfrm rot="20360584">
              <a:off x="4497699" y="6553364"/>
              <a:ext cx="1261615" cy="75028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Household Bleach </a:t>
              </a:r>
            </a:p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(pH ~13)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151623" y="7325041"/>
              <a:ext cx="358255" cy="2562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917596" y="3322674"/>
            <a:ext cx="1531006" cy="657201"/>
            <a:chOff x="4029082" y="4261561"/>
            <a:chExt cx="1148254" cy="876264"/>
          </a:xfrm>
        </p:grpSpPr>
        <p:sp>
          <p:nvSpPr>
            <p:cNvPr id="14" name="Rectangle 13"/>
            <p:cNvSpPr/>
            <p:nvPr/>
          </p:nvSpPr>
          <p:spPr>
            <a:xfrm rot="20360584">
              <a:off x="4399362" y="4261561"/>
              <a:ext cx="777974" cy="75028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Blood</a:t>
              </a:r>
            </a:p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(pH ~ 7.4)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4029082" y="4881581"/>
              <a:ext cx="358255" cy="2562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906843" y="4568662"/>
            <a:ext cx="2499899" cy="841008"/>
            <a:chOff x="3999226" y="5906889"/>
            <a:chExt cx="1874924" cy="1121339"/>
          </a:xfrm>
        </p:grpSpPr>
        <p:sp>
          <p:nvSpPr>
            <p:cNvPr id="17" name="Rectangle 16"/>
            <p:cNvSpPr/>
            <p:nvPr/>
          </p:nvSpPr>
          <p:spPr>
            <a:xfrm rot="20360584">
              <a:off x="4345372" y="5906889"/>
              <a:ext cx="1528778" cy="75029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Household Ammonia</a:t>
              </a:r>
            </a:p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(pH ~ 11.6)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999226" y="6771984"/>
              <a:ext cx="358255" cy="2562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917596" y="2324214"/>
            <a:ext cx="1464292" cy="631393"/>
            <a:chOff x="3999227" y="3187889"/>
            <a:chExt cx="1098219" cy="841855"/>
          </a:xfrm>
        </p:grpSpPr>
        <p:sp>
          <p:nvSpPr>
            <p:cNvPr id="19" name="Rectangle 18"/>
            <p:cNvSpPr/>
            <p:nvPr/>
          </p:nvSpPr>
          <p:spPr>
            <a:xfrm rot="20360584">
              <a:off x="4380116" y="3187889"/>
              <a:ext cx="717330" cy="75028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Beer</a:t>
              </a:r>
            </a:p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(pH ~ 4.4)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3999227" y="3773500"/>
              <a:ext cx="358255" cy="2562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7596" y="1686057"/>
            <a:ext cx="1495238" cy="648578"/>
            <a:chOff x="3999227" y="2330825"/>
            <a:chExt cx="1121428" cy="864767"/>
          </a:xfrm>
        </p:grpSpPr>
        <p:sp>
          <p:nvSpPr>
            <p:cNvPr id="21" name="Rectangle 20"/>
            <p:cNvSpPr/>
            <p:nvPr/>
          </p:nvSpPr>
          <p:spPr>
            <a:xfrm rot="20360584">
              <a:off x="4379345" y="2330825"/>
              <a:ext cx="741310" cy="75028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588" lvl="1" indent="-1588">
                <a:lnSpc>
                  <a:spcPct val="110000"/>
                </a:lnSpc>
              </a:pPr>
              <a:r>
                <a:rPr lang="en-US" sz="1400" b="1" dirty="0">
                  <a:latin typeface="Helvetica"/>
                  <a:cs typeface="Helvetica"/>
                </a:rPr>
                <a:t>Soda</a:t>
              </a:r>
            </a:p>
            <a:p>
              <a:pPr marL="1588" lvl="1" indent="-1588">
                <a:lnSpc>
                  <a:spcPct val="110000"/>
                </a:lnSpc>
              </a:pPr>
              <a:r>
                <a:rPr lang="en-US" sz="1400" b="1" dirty="0">
                  <a:latin typeface="Helvetica"/>
                  <a:cs typeface="Helvetica"/>
                </a:rPr>
                <a:t>(pH ~ 2.5)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999227" y="2939348"/>
              <a:ext cx="358255" cy="2562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917559" y="3863743"/>
            <a:ext cx="2454320" cy="824127"/>
            <a:chOff x="3999225" y="5050053"/>
            <a:chExt cx="1840740" cy="1098830"/>
          </a:xfrm>
        </p:grpSpPr>
        <p:sp>
          <p:nvSpPr>
            <p:cNvPr id="23" name="Rectangle 22"/>
            <p:cNvSpPr/>
            <p:nvPr/>
          </p:nvSpPr>
          <p:spPr>
            <a:xfrm rot="20360584">
              <a:off x="4337561" y="5050053"/>
              <a:ext cx="1502404" cy="75028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Baking Soda Solution</a:t>
              </a:r>
            </a:p>
            <a:p>
              <a:pPr marL="1588" lvl="1" indent="-1588">
                <a:lnSpc>
                  <a:spcPct val="110000"/>
                </a:lnSpc>
              </a:pPr>
              <a:r>
                <a:rPr lang="en-US" sz="1400" b="1">
                  <a:latin typeface="Helvetica"/>
                  <a:cs typeface="Helvetica"/>
                </a:rPr>
                <a:t>(pH ~ 9.5)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3999225" y="5892639"/>
              <a:ext cx="358255" cy="2562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834170F-0604-A64A-8259-464288C1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99FCE3-3D60-3041-A00F-8C4CF2C0C03A}"/>
              </a:ext>
            </a:extLst>
          </p:cNvPr>
          <p:cNvSpPr txBox="1"/>
          <p:nvPr/>
        </p:nvSpPr>
        <p:spPr>
          <a:xfrm>
            <a:off x="6855480" y="563521"/>
            <a:ext cx="2186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Increasing acidity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27D607-CE49-0D4E-983C-D438221245D5}"/>
              </a:ext>
            </a:extLst>
          </p:cNvPr>
          <p:cNvSpPr txBox="1"/>
          <p:nvPr/>
        </p:nvSpPr>
        <p:spPr>
          <a:xfrm>
            <a:off x="6865170" y="6386189"/>
            <a:ext cx="2133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Increasing basicity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856138" y="5674195"/>
            <a:ext cx="2227897" cy="832095"/>
            <a:chOff x="3952537" y="7211539"/>
            <a:chExt cx="1670922" cy="1109453"/>
          </a:xfrm>
        </p:grpSpPr>
        <p:sp>
          <p:nvSpPr>
            <p:cNvPr id="8" name="Rectangle 7"/>
            <p:cNvSpPr/>
            <p:nvPr/>
          </p:nvSpPr>
          <p:spPr>
            <a:xfrm rot="20360584">
              <a:off x="4464260" y="7211539"/>
              <a:ext cx="1159199" cy="75028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588" lvl="1" indent="-1588">
                <a:lnSpc>
                  <a:spcPct val="110000"/>
                </a:lnSpc>
              </a:pPr>
              <a:r>
                <a:rPr lang="en-US" sz="1400" b="1" dirty="0">
                  <a:latin typeface="Helvetica"/>
                  <a:cs typeface="Helvetica"/>
                </a:rPr>
                <a:t>	Saturated NaOH </a:t>
              </a:r>
            </a:p>
            <a:p>
              <a:pPr marL="1588" lvl="1" indent="-1588">
                <a:lnSpc>
                  <a:spcPct val="110000"/>
                </a:lnSpc>
              </a:pPr>
              <a:r>
                <a:rPr lang="en-US" sz="1400" b="1" dirty="0">
                  <a:latin typeface="Helvetica"/>
                  <a:cs typeface="Helvetica"/>
                </a:rPr>
                <a:t>(pH 15.1)</a:t>
              </a: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H="1">
              <a:off x="3952537" y="7949872"/>
              <a:ext cx="474544" cy="371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7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4800" y="356909"/>
            <a:ext cx="8534400" cy="12936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r>
              <a:rPr lang="en-US" sz="2400" dirty="0">
                <a:latin typeface="Helvetica"/>
                <a:cs typeface="Helvetica"/>
              </a:rPr>
              <a:t>Every acid has a dissociation constant (K). This value allows us to calculate the concentrations of H</a:t>
            </a:r>
            <a:r>
              <a:rPr lang="en-US" sz="2400" baseline="30000" dirty="0">
                <a:latin typeface="Helvetica"/>
                <a:cs typeface="Helvetica"/>
              </a:rPr>
              <a:t>+</a:t>
            </a:r>
            <a:r>
              <a:rPr lang="en-US" sz="2400" dirty="0">
                <a:latin typeface="Helvetica"/>
                <a:cs typeface="Helvetica"/>
              </a:rPr>
              <a:t> and OH</a:t>
            </a:r>
            <a:r>
              <a:rPr lang="en-US" sz="2400" baseline="30000" dirty="0">
                <a:latin typeface="Helvetica"/>
                <a:cs typeface="Helvetica"/>
              </a:rPr>
              <a:t>-</a:t>
            </a:r>
            <a:r>
              <a:rPr lang="en-US" sz="2400" dirty="0">
                <a:latin typeface="Helvetica"/>
                <a:cs typeface="Helvetica"/>
              </a:rPr>
              <a:t> present in pure water or an aqueous solution at equilibrium.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10650" y="3281529"/>
            <a:ext cx="43035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-1588">
              <a:lnSpc>
                <a:spcPct val="110000"/>
              </a:lnSpc>
            </a:pPr>
            <a:r>
              <a:rPr lang="en-US" sz="1200">
                <a:latin typeface="Helvetica"/>
                <a:cs typeface="Helvetica"/>
              </a:rPr>
              <a:t>	* Because water is the solvent it is left out of the equation.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92282"/>
              </p:ext>
            </p:extLst>
          </p:nvPr>
        </p:nvGraphicFramePr>
        <p:xfrm>
          <a:off x="1966451" y="2765322"/>
          <a:ext cx="4523259" cy="872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3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72612"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K = [H</a:t>
                      </a:r>
                      <a:r>
                        <a:rPr lang="en-US" sz="2200" baseline="30000"/>
                        <a:t>+</a:t>
                      </a:r>
                      <a:r>
                        <a:rPr lang="en-US" sz="2200"/>
                        <a:t>][OH</a:t>
                      </a:r>
                      <a:r>
                        <a:rPr lang="en-US" sz="2200" baseline="30000"/>
                        <a:t>-</a:t>
                      </a:r>
                      <a:r>
                        <a:rPr lang="en-US" sz="2200"/>
                        <a:t>] = 1x10</a:t>
                      </a:r>
                      <a:r>
                        <a:rPr lang="en-US" sz="2200" baseline="30000"/>
                        <a:t>-14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04800" y="3948887"/>
            <a:ext cx="85344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-1588">
              <a:lnSpc>
                <a:spcPct val="110000"/>
              </a:lnSpc>
            </a:pPr>
            <a:r>
              <a:rPr lang="en-US" sz="2400" dirty="0">
                <a:latin typeface="Helvetica"/>
                <a:cs typeface="Helvetica"/>
              </a:rPr>
              <a:t>	Using this relationship, we can approximate the pH of a solution if we know the [OH</a:t>
            </a:r>
            <a:r>
              <a:rPr lang="en-US" sz="2400" baseline="30000" dirty="0">
                <a:latin typeface="Helvetica"/>
                <a:cs typeface="Helvetica"/>
              </a:rPr>
              <a:t>-</a:t>
            </a:r>
            <a:r>
              <a:rPr lang="en-US" sz="2400" dirty="0">
                <a:latin typeface="Helvetica"/>
                <a:cs typeface="Helvetica"/>
              </a:rPr>
              <a:t>] and vice versa.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9" y="1737340"/>
            <a:ext cx="6529814" cy="9911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8342B55-A372-8A4E-BC57-88A65978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3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E91B5B0-A24A-446E-98C0-EEA37192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E9CED0-DC8E-4EF0-95A7-60E5479C9238}"/>
              </a:ext>
            </a:extLst>
          </p:cNvPr>
          <p:cNvSpPr/>
          <p:nvPr/>
        </p:nvSpPr>
        <p:spPr>
          <a:xfrm>
            <a:off x="292510" y="1244033"/>
            <a:ext cx="8534400" cy="151426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" lvl="1" indent="-1270">
              <a:lnSpc>
                <a:spcPct val="110000"/>
              </a:lnSpc>
            </a:pPr>
            <a:r>
              <a:rPr lang="en-US" sz="2800" b="1" dirty="0" smtClean="0">
                <a:latin typeface="Helvetica"/>
                <a:cs typeface="Helvetica"/>
              </a:rPr>
              <a:t>Question 4</a:t>
            </a:r>
            <a:r>
              <a:rPr lang="en-US" sz="2800" b="1" dirty="0">
                <a:latin typeface="Helvetica"/>
                <a:cs typeface="Helvetica"/>
              </a:rPr>
              <a:t>:</a:t>
            </a:r>
            <a:r>
              <a:rPr lang="en-US" sz="2800" b="1" dirty="0" smtClean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Assuming </a:t>
            </a:r>
            <a:r>
              <a:rPr lang="en-US" sz="2800" dirty="0">
                <a:latin typeface="Helvetica"/>
                <a:cs typeface="Helvetica"/>
              </a:rPr>
              <a:t>that the only two ions present in pure water are H</a:t>
            </a:r>
            <a:r>
              <a:rPr lang="en-US" sz="2800" baseline="30000" dirty="0">
                <a:latin typeface="Helvetica"/>
                <a:cs typeface="Helvetica"/>
              </a:rPr>
              <a:t>+</a:t>
            </a:r>
            <a:r>
              <a:rPr lang="en-US" sz="2800" dirty="0">
                <a:latin typeface="Helvetica"/>
                <a:cs typeface="Helvetica"/>
              </a:rPr>
              <a:t> and OH</a:t>
            </a:r>
            <a:r>
              <a:rPr lang="en-US" sz="2800" baseline="30000" dirty="0">
                <a:latin typeface="Helvetica"/>
                <a:cs typeface="Helvetica"/>
              </a:rPr>
              <a:t>-</a:t>
            </a:r>
            <a:r>
              <a:rPr lang="en-US" sz="2800" dirty="0">
                <a:latin typeface="Helvetica"/>
                <a:cs typeface="Helvetica"/>
              </a:rPr>
              <a:t>, what are the concentrations of H</a:t>
            </a:r>
            <a:r>
              <a:rPr lang="en-US" sz="2800" baseline="30000" dirty="0">
                <a:latin typeface="Helvetica"/>
                <a:cs typeface="Helvetica"/>
              </a:rPr>
              <a:t>+</a:t>
            </a:r>
            <a:r>
              <a:rPr lang="en-US" sz="2800" dirty="0">
                <a:latin typeface="Helvetica"/>
                <a:cs typeface="Helvetica"/>
              </a:rPr>
              <a:t> and OH</a:t>
            </a:r>
            <a:r>
              <a:rPr lang="en-US" sz="2800" baseline="30000" dirty="0">
                <a:latin typeface="Helvetica"/>
                <a:cs typeface="Helvetica"/>
              </a:rPr>
              <a:t>- </a:t>
            </a:r>
            <a:r>
              <a:rPr lang="en-US" sz="2800" dirty="0">
                <a:latin typeface="Helvetica"/>
                <a:cs typeface="Helvetica"/>
              </a:rPr>
              <a:t>in pure water?</a:t>
            </a:r>
            <a:endParaRPr lang="en-US" sz="2800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B4ED334-24E9-44DB-A1C8-2846019916A3}"/>
              </a:ext>
            </a:extLst>
          </p:cNvPr>
          <p:cNvSpPr/>
          <p:nvPr/>
        </p:nvSpPr>
        <p:spPr>
          <a:xfrm>
            <a:off x="329381" y="4209148"/>
            <a:ext cx="8534400" cy="104028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" lvl="1" indent="-1270">
              <a:lnSpc>
                <a:spcPct val="110000"/>
              </a:lnSpc>
            </a:pPr>
            <a:r>
              <a:rPr lang="en-US" sz="2800" b="1" dirty="0" smtClean="0">
                <a:latin typeface="Helvetica"/>
                <a:cs typeface="Helvetica"/>
              </a:rPr>
              <a:t>Question 5: </a:t>
            </a:r>
            <a:r>
              <a:rPr lang="en-US" sz="2800" dirty="0" smtClean="0">
                <a:latin typeface="Helvetica"/>
                <a:cs typeface="Helvetica"/>
              </a:rPr>
              <a:t>If </a:t>
            </a:r>
            <a:r>
              <a:rPr lang="en-US" sz="2800" dirty="0">
                <a:latin typeface="Helvetica"/>
                <a:cs typeface="Helvetica"/>
              </a:rPr>
              <a:t>a bleach solution has a pH of 10, what is the concentration of OH</a:t>
            </a:r>
            <a:r>
              <a:rPr lang="en-US" sz="2800" baseline="30000" dirty="0">
                <a:latin typeface="Helvetica"/>
                <a:cs typeface="Helvetica"/>
              </a:rPr>
              <a:t>-</a:t>
            </a:r>
            <a:r>
              <a:rPr lang="en-US" sz="2800" dirty="0">
                <a:latin typeface="Helvetica"/>
                <a:cs typeface="Helvetica"/>
              </a:rPr>
              <a:t>?</a:t>
            </a:r>
            <a:endParaRPr lang="en-US" sz="2800" dirty="0"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062D87A0-B51C-4EEE-809C-76E606DB0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21463"/>
              </p:ext>
            </p:extLst>
          </p:nvPr>
        </p:nvGraphicFramePr>
        <p:xfrm>
          <a:off x="2224548" y="184354"/>
          <a:ext cx="4523259" cy="872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3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72612"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K = [H</a:t>
                      </a:r>
                      <a:r>
                        <a:rPr lang="en-US" sz="2200" baseline="30000"/>
                        <a:t>+</a:t>
                      </a:r>
                      <a:r>
                        <a:rPr lang="en-US" sz="2200"/>
                        <a:t>][OH</a:t>
                      </a:r>
                      <a:r>
                        <a:rPr lang="en-US" sz="2200" baseline="30000"/>
                        <a:t>-</a:t>
                      </a:r>
                      <a:r>
                        <a:rPr lang="en-US" sz="2200"/>
                        <a:t>] = 1x10</a:t>
                      </a:r>
                      <a:r>
                        <a:rPr lang="en-US" sz="2200" baseline="30000"/>
                        <a:t>-14</a:t>
                      </a:r>
                    </a:p>
                  </a:txBody>
                  <a:tcPr marL="121920" marR="12192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7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A798CAD-BAF6-4562-99E7-6A7416AD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5C40A0-CAB7-4E42-84E9-9E95D24C1E6D}"/>
              </a:ext>
            </a:extLst>
          </p:cNvPr>
          <p:cNvSpPr txBox="1"/>
          <p:nvPr/>
        </p:nvSpPr>
        <p:spPr>
          <a:xfrm>
            <a:off x="396577" y="320798"/>
            <a:ext cx="810456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Helvetica" pitchFamily="2" charset="0"/>
            </a:endParaRPr>
          </a:p>
          <a:p>
            <a:r>
              <a:rPr lang="en-US" sz="2800" dirty="0" smtClean="0">
                <a:latin typeface="Helvetica" pitchFamily="2" charset="0"/>
              </a:rPr>
              <a:t>Read Part I of Molly's story</a:t>
            </a:r>
            <a:r>
              <a:rPr lang="en-US" sz="2800" dirty="0">
                <a:latin typeface="Helvetica" pitchFamily="2" charset="0"/>
              </a:rPr>
              <a:t>: </a:t>
            </a:r>
            <a:r>
              <a:rPr lang="en-US" sz="2800" i="1" dirty="0" smtClean="0">
                <a:latin typeface="Helvetica" pitchFamily="2" charset="0"/>
              </a:rPr>
              <a:t>“</a:t>
            </a:r>
            <a:r>
              <a:rPr lang="en-US" sz="2800" i="1" dirty="0">
                <a:latin typeface="Helvetica" pitchFamily="2" charset="0"/>
              </a:rPr>
              <a:t>Symptoms and </a:t>
            </a:r>
            <a:r>
              <a:rPr lang="en-US" sz="2800" i="1" dirty="0" smtClean="0">
                <a:latin typeface="Helvetica" pitchFamily="2" charset="0"/>
              </a:rPr>
              <a:t>Examination.”</a:t>
            </a:r>
            <a:endParaRPr lang="en-US" sz="2800" i="1" dirty="0" smtClean="0">
              <a:latin typeface="Helvetica" pitchFamily="2" charset="0"/>
              <a:cs typeface="Calibri"/>
            </a:endParaRPr>
          </a:p>
          <a:p>
            <a:endParaRPr lang="en-US" sz="2800" dirty="0">
              <a:latin typeface="Helvetica" pitchFamily="2" charset="0"/>
              <a:cs typeface="Calibri"/>
            </a:endParaRPr>
          </a:p>
          <a:p>
            <a:endParaRPr lang="en-US" sz="2800" dirty="0">
              <a:latin typeface="Helvetica" pitchFamily="2" charset="0"/>
              <a:cs typeface="Calibri"/>
            </a:endParaRPr>
          </a:p>
          <a:p>
            <a:endParaRPr lang="en-US" sz="2800" dirty="0">
              <a:latin typeface="Helvetica" pitchFamily="2" charset="0"/>
              <a:cs typeface="Calibri"/>
            </a:endParaRPr>
          </a:p>
          <a:p>
            <a:endParaRPr lang="en-US" sz="2800" dirty="0">
              <a:latin typeface="Helvetica" pitchFamily="2" charset="0"/>
              <a:cs typeface="Calibri"/>
            </a:endParaRPr>
          </a:p>
          <a:p>
            <a:r>
              <a:rPr lang="en-US" sz="2800" dirty="0">
                <a:latin typeface="Helvetica" pitchFamily="2" charset="0"/>
                <a:cs typeface="Calibri"/>
              </a:rPr>
              <a:t>Discuss Molly's symptoms with your group. </a:t>
            </a:r>
          </a:p>
          <a:p>
            <a:endParaRPr lang="en-US" sz="2800" dirty="0">
              <a:latin typeface="Helvetica" pitchFamily="2" charset="0"/>
              <a:cs typeface="Calibri"/>
            </a:endParaRPr>
          </a:p>
          <a:p>
            <a:endParaRPr lang="en-US" sz="2800" dirty="0">
              <a:latin typeface="Helvetica" pitchFamily="2" charset="0"/>
              <a:cs typeface="Calibri"/>
            </a:endParaRPr>
          </a:p>
          <a:p>
            <a:r>
              <a:rPr lang="en-US" sz="2800" b="1" dirty="0" smtClean="0">
                <a:latin typeface="Helvetica" pitchFamily="2" charset="0"/>
                <a:cs typeface="Calibri"/>
              </a:rPr>
              <a:t>Question 6</a:t>
            </a:r>
            <a:r>
              <a:rPr lang="en-US" sz="2800" b="1" dirty="0">
                <a:latin typeface="Helvetica" pitchFamily="2" charset="0"/>
                <a:cs typeface="Calibri"/>
              </a:rPr>
              <a:t>:</a:t>
            </a:r>
            <a:r>
              <a:rPr lang="en-US" sz="2800" b="1" dirty="0" smtClean="0">
                <a:latin typeface="Helvetica" pitchFamily="2" charset="0"/>
                <a:cs typeface="Calibri"/>
              </a:rPr>
              <a:t> </a:t>
            </a:r>
            <a:r>
              <a:rPr lang="en-US" sz="2800" dirty="0" smtClean="0">
                <a:latin typeface="Helvetica" pitchFamily="2" charset="0"/>
                <a:cs typeface="Calibri"/>
              </a:rPr>
              <a:t>What </a:t>
            </a:r>
            <a:r>
              <a:rPr lang="en-US" sz="2800" dirty="0">
                <a:latin typeface="Helvetica" pitchFamily="2" charset="0"/>
                <a:cs typeface="Calibri"/>
              </a:rPr>
              <a:t>do you think is happening in Molly's case?</a:t>
            </a:r>
          </a:p>
        </p:txBody>
      </p:sp>
    </p:spTree>
    <p:extLst>
      <p:ext uri="{BB962C8B-B14F-4D97-AF65-F5344CB8AC3E}">
        <p14:creationId xmlns:p14="http://schemas.microsoft.com/office/powerpoint/2010/main" val="2986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5568" y="200666"/>
            <a:ext cx="8534400" cy="85223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r>
              <a:rPr lang="en-US" sz="2800" dirty="0">
                <a:latin typeface="Helvetica"/>
                <a:cs typeface="Helvetica"/>
              </a:rPr>
              <a:t>In this case we have an example of the carbon dioxide to carbonate equilibria.</a:t>
            </a:r>
            <a:endParaRPr lang="en-US" sz="2800" dirty="0">
              <a:cs typeface="Calibri"/>
            </a:endParaRP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r>
              <a:rPr lang="en-US" sz="2400" dirty="0">
                <a:latin typeface="Helvetica"/>
                <a:cs typeface="Helvetica"/>
              </a:rPr>
              <a:t>                           </a:t>
            </a:r>
            <a:r>
              <a:rPr lang="en-US" sz="2000" dirty="0">
                <a:latin typeface="Helvetica"/>
                <a:cs typeface="Helvetica"/>
              </a:rPr>
              <a:t>Carbonic acid          Bicarbonate                Carbonate</a:t>
            </a: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0" lvl="1">
              <a:lnSpc>
                <a:spcPct val="110000"/>
              </a:lnSpc>
            </a:pPr>
            <a:r>
              <a:rPr lang="en-US" sz="2800" b="1" dirty="0" smtClean="0">
                <a:latin typeface="Helvetica"/>
                <a:cs typeface="Helvetica"/>
              </a:rPr>
              <a:t>Question 7: </a:t>
            </a:r>
            <a:r>
              <a:rPr lang="en-US" sz="2800" dirty="0" smtClean="0">
                <a:latin typeface="Helvetica"/>
                <a:cs typeface="Helvetica"/>
              </a:rPr>
              <a:t>When </a:t>
            </a:r>
            <a:r>
              <a:rPr lang="en-US" sz="2800" dirty="0">
                <a:latin typeface="Helvetica"/>
                <a:cs typeface="Helvetica"/>
              </a:rPr>
              <a:t>Molly and Molly's mother are breathing deeply and heavily what are they doing with respect to the equilibria?</a:t>
            </a: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2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0" lvl="1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9" y="1616391"/>
            <a:ext cx="8572863" cy="9675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280822F-F414-744A-90EE-B9C327AC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7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5568" y="200666"/>
            <a:ext cx="8534400" cy="842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r>
              <a:rPr lang="en-US" sz="2800" dirty="0">
                <a:latin typeface="Helvetica"/>
                <a:cs typeface="Helvetica"/>
              </a:rPr>
              <a:t>When breathing heavily is not enough! Read Part </a:t>
            </a:r>
            <a:r>
              <a:rPr lang="en-US" sz="2800" dirty="0" smtClean="0">
                <a:latin typeface="Helvetica"/>
                <a:cs typeface="Helvetica"/>
              </a:rPr>
              <a:t>II of Molly’s story: </a:t>
            </a:r>
            <a:r>
              <a:rPr lang="en-US" sz="2800" i="1" dirty="0" smtClean="0">
                <a:latin typeface="Helvetica"/>
                <a:cs typeface="Helvetica"/>
              </a:rPr>
              <a:t>“Treatment.”</a:t>
            </a:r>
            <a:endParaRPr lang="en-US" sz="2800" i="1" dirty="0"/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r>
              <a:rPr lang="en-US" sz="2400" dirty="0">
                <a:latin typeface="Helvetica"/>
                <a:cs typeface="Helvetica"/>
              </a:rPr>
              <a:t>                           </a:t>
            </a:r>
            <a:r>
              <a:rPr lang="en-US" sz="2000" dirty="0">
                <a:latin typeface="Helvetica"/>
                <a:cs typeface="Helvetica"/>
              </a:rPr>
              <a:t>Carbonic acid          Bicarbonate                Carbonate</a:t>
            </a:r>
          </a:p>
          <a:p>
            <a:pPr marL="1270" lvl="1" indent="-1270">
              <a:lnSpc>
                <a:spcPct val="110000"/>
              </a:lnSpc>
            </a:pPr>
            <a:endParaRPr lang="en-US" sz="2000" dirty="0">
              <a:latin typeface="Helvetica"/>
              <a:cs typeface="Helvetica"/>
            </a:endParaRPr>
          </a:p>
          <a:p>
            <a:pPr marL="1270" lvl="1" indent="-1270">
              <a:lnSpc>
                <a:spcPct val="110000"/>
              </a:lnSpc>
            </a:pPr>
            <a:endParaRPr lang="en-US" sz="2000" dirty="0">
              <a:latin typeface="Helvetica"/>
              <a:cs typeface="Helvetica"/>
            </a:endParaRPr>
          </a:p>
          <a:p>
            <a:pPr marL="0" lvl="1">
              <a:lnSpc>
                <a:spcPct val="110000"/>
              </a:lnSpc>
            </a:pPr>
            <a:r>
              <a:rPr lang="en-US" sz="2800" b="1" dirty="0" smtClean="0">
                <a:latin typeface="Helvetica"/>
                <a:cs typeface="Helvetica"/>
              </a:rPr>
              <a:t>Question 8: </a:t>
            </a:r>
            <a:r>
              <a:rPr lang="en-US" sz="2800" dirty="0" smtClean="0">
                <a:latin typeface="Helvetica"/>
                <a:cs typeface="Helvetica"/>
              </a:rPr>
              <a:t>When </a:t>
            </a:r>
            <a:r>
              <a:rPr lang="en-US" sz="2800" dirty="0">
                <a:latin typeface="Helvetica"/>
                <a:cs typeface="Helvetica"/>
              </a:rPr>
              <a:t>Molly is administered bicarbonate by the doctor, what effect does this have on the equilibria? </a:t>
            </a: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171450" lvl="1" indent="-171450">
              <a:lnSpc>
                <a:spcPct val="110000"/>
              </a:lnSpc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0" lvl="1">
              <a:lnSpc>
                <a:spcPct val="110000"/>
              </a:lnSpc>
            </a:pP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9" y="2079516"/>
            <a:ext cx="8572863" cy="9675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280822F-F414-744A-90EE-B9C327AC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9DFB-374C-FC45-B1FC-7548006A44AE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3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1037</Words>
  <Application>Microsoft Office PowerPoint</Application>
  <PresentationFormat>On-screen Show (4:3)</PresentationFormat>
  <Paragraphs>202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Monotype Corsiva</vt:lpstr>
      <vt:lpstr>Palatino Linotype</vt:lpstr>
      <vt:lpstr>Wingdings</vt:lpstr>
      <vt:lpstr>Helvetica</vt:lpstr>
      <vt:lpstr>Calibri</vt:lpstr>
      <vt:lpstr>ＭＳ Ｐゴシック</vt:lpstr>
      <vt:lpstr>Office Theme</vt:lpstr>
      <vt:lpstr>Sponges and Bubbles: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Part III of Molly’s story: “Explanations.”</vt:lpstr>
      <vt:lpstr>PowerPoint Presentation</vt:lpstr>
      <vt:lpstr>PowerPoint Presentation</vt:lpstr>
      <vt:lpstr>PowerPoint Presentation</vt:lpstr>
      <vt:lpstr>Image Credits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Lamarre-Vincent</dc:creator>
  <cp:lastModifiedBy>Ky</cp:lastModifiedBy>
  <cp:revision>255</cp:revision>
  <dcterms:modified xsi:type="dcterms:W3CDTF">2021-11-24T17:56:49Z</dcterms:modified>
</cp:coreProperties>
</file>