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266" r:id="rId2"/>
    <p:sldId id="273" r:id="rId3"/>
    <p:sldId id="267" r:id="rId4"/>
    <p:sldId id="274" r:id="rId5"/>
    <p:sldId id="268" r:id="rId6"/>
    <p:sldId id="269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6C4"/>
    <a:srgbClr val="F6E6EE"/>
    <a:srgbClr val="EDCFDF"/>
    <a:srgbClr val="E1B0CB"/>
    <a:srgbClr val="9A4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14EE4-B892-8677-4757-29C772749E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46351-82CA-12A9-FDC2-19CFDBF00D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1E14DE-44E0-49BF-AD2B-6832E91CA6DD}" type="datetimeFigureOut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789D5E3-115C-18CB-F2E6-272A3F0EA5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91C414-D666-4252-1E84-85F7E926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A4C4E-E85D-5DAD-E64F-543BA4F36A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A696E-FDD3-7F83-4629-7F8D526815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68C356-C5B6-42EE-8168-A96230FC01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755FC283-D01F-EB71-689C-A240FAECD4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386CE7F5-F192-5961-59B8-024A618BBA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Licensed image © dobrik72 - Fotolia.com, file ID #47743042.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9EB1B-3DA2-7BF2-60D8-E352CC5F9C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E17043-9F1E-4222-BE96-D1A649EBCB3F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C2365C6-416C-263D-5BEC-145A95DEA3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81F97EBE-2CC3-2EF3-70B2-FADCDFF2D1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CE3A4F0F-2F14-3FD5-C94D-78BD47C2B9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CC6BDB-FC74-41DC-A805-3BF48D8C6F2A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77510-6AA0-189A-BBCB-051DDFD7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4EAB-8252-478E-BFE7-11F5256CCB1C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050DD-59DE-2137-1FE6-6558034E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B5166-B54F-44E6-341C-573CEA27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63FDA-1AFD-4570-BF80-8989738E49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00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2D0A5-A980-B9AD-07F1-773844903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C19AF-C0C0-4166-B05B-1B93A529B222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02457-E72B-32B2-423E-9AFF7091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3F08C-4229-77AB-913A-F0EAB5C1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9666B-44ED-4A85-A928-8B6BAB6A5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04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FAA19-832B-0157-DA6E-9DF80AFC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10D9F-E875-40E8-B89D-377CCE6DF527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25936-724F-A40F-8D72-1BE97A8A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39F2C-6E3E-1C18-F9DE-97225690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C4C26-DF7A-44C3-9C87-C8C4B21C6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02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C6884-0365-2DD5-72D3-71AA5DAD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FDD63-863D-4D79-8207-C843BE2C0C0B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B32AC-2CB2-789E-C4F5-D1FD6103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349E2-E2F1-70C1-116A-6F58E916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D87C7-CA2D-4279-A07A-529702AE7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01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6FF19-95FD-CCFF-5A6F-5B16CB80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890C6-09CE-4F56-92A9-943E00D5236E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3657D-E39A-4BCC-93EC-8D8D798B9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02D48-17A9-392D-0AB3-1A0B076E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3F1FA-FEE3-4EE4-A7A4-70E3B00B1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5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D3C04C-7350-CD37-DADD-DFED905D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2C56E-EA70-4659-9A91-D8CCF9F4F779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330852-0D0F-2DF3-58BB-67E7F396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11C4DE-F619-D6BE-0512-F0DBC41A9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CF43C-3781-451E-BC4C-FB464AD8F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16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F9F450-FACF-6091-D108-5F5713BD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2F16-790C-46E7-8D23-1D65D87F0BF9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70CAE8F-4E70-DF3A-376F-85786F85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FD184A8-3903-AB19-EB11-A6308561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312BF-F443-40A7-A3C3-F2703B3B7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6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0DECADE-3DD0-9FF6-DF2A-EC4F6A60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46E5-DC73-4C94-A34A-F1B6B126A28B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786D1F9-FAE5-6947-1F7D-AB667C57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9F2E81C-1E58-8ABE-5269-837D8195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CC596-3737-4A1B-9165-5C98FB529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10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4C38FBB-3511-3682-8DA5-80C234940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49302-09E5-411E-A2F2-71F47127FC0C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3BB0E32-919B-757D-4CD4-3D3DBD9A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E65AE1-659E-74B7-D9DD-30507382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0707C-B245-483A-90C7-29B9EAB3FA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0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2BBC28-0F11-A833-5FDD-1621232C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E26B-5DDA-4053-A9F8-4582EFE674E7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82CCE8-07DC-0F43-F79C-1FAFC91E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BE01E6-7274-DC48-E952-B1D77045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97633-650D-46BF-BC03-F8B89C6C5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90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BCD719-94D5-0260-B774-FB3B1FE12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B337-972E-4BE9-9908-0B7B913E8661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28192F-4B18-EF37-E607-A6E168A7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A73C84-A48F-9F1B-AADA-E09A13B2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55BBC-8EB6-4FD8-9684-7A239718C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46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2B67C9E-9C4D-11B5-1E6B-E92783B15F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DE7F02D-39A6-32B3-7439-A2250002BA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B7E3A-23EC-BE3B-2DDA-15F978469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338704-EC5B-40B1-8EE4-73E37D948E28}" type="datetime1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2E71B-3DEC-6400-3400-A67B55A87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6960E-80F0-050C-B51D-5F0FD73EB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94E4ED-8DBA-4C0E-B13E-8FA03DB850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7FAEDC4-7E10-0BEB-B52C-F21823920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48" b="1135"/>
          <a:stretch>
            <a:fillRect/>
          </a:stretch>
        </p:blipFill>
        <p:spPr bwMode="auto">
          <a:xfrm>
            <a:off x="0" y="948217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F5855381-A233-0835-450E-442AAFBB0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" y="3051175"/>
            <a:ext cx="332263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latin typeface="Monotype Corsiva" panose="03010101010201010101" pitchFamily="66" charset="0"/>
              </a:rPr>
              <a:t>by</a:t>
            </a:r>
            <a:br>
              <a:rPr lang="en-US" altLang="en-US" sz="1800" dirty="0">
                <a:latin typeface="Gnuolane Rg" pitchFamily="34" charset="0"/>
              </a:rPr>
            </a:br>
            <a:r>
              <a:rPr lang="en-US" altLang="en-US" sz="1600" dirty="0">
                <a:cs typeface="Calibri" panose="020F0502020204030204" pitchFamily="34" charset="0"/>
              </a:rPr>
              <a:t>Joshua D. Hartman and Jack F. Eichler </a:t>
            </a:r>
            <a:br>
              <a:rPr lang="en-US" altLang="en-US" sz="1600" dirty="0">
                <a:cs typeface="Calibri" panose="020F0502020204030204" pitchFamily="34" charset="0"/>
              </a:rPr>
            </a:br>
            <a:r>
              <a:rPr lang="en-US" altLang="en-US" sz="1600" dirty="0">
                <a:cs typeface="Calibri" panose="020F0502020204030204" pitchFamily="34" charset="0"/>
              </a:rPr>
              <a:t>Department of Chemistry</a:t>
            </a:r>
            <a:br>
              <a:rPr lang="en-US" altLang="en-US" sz="1600" dirty="0">
                <a:cs typeface="Calibri" panose="020F0502020204030204" pitchFamily="34" charset="0"/>
              </a:rPr>
            </a:br>
            <a:r>
              <a:rPr lang="en-US" altLang="en-US" sz="1600" dirty="0">
                <a:cs typeface="Calibri" panose="020F0502020204030204" pitchFamily="34" charset="0"/>
              </a:rPr>
              <a:t>University of California-Riverside </a:t>
            </a:r>
          </a:p>
        </p:txBody>
      </p:sp>
      <p:pic>
        <p:nvPicPr>
          <p:cNvPr id="2052" name="Picture 5">
            <a:extLst>
              <a:ext uri="{FF2B5EF4-FFF2-40B4-BE49-F238E27FC236}">
                <a16:creationId xmlns:a16="http://schemas.microsoft.com/office/drawing/2014/main" id="{9FEB7E18-3200-0300-7D84-37C2A1FFAC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2">
            <a:extLst>
              <a:ext uri="{FF2B5EF4-FFF2-40B4-BE49-F238E27FC236}">
                <a16:creationId xmlns:a16="http://schemas.microsoft.com/office/drawing/2014/main" id="{FA379B2A-9F21-BF33-62C0-608DDDB49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1524000"/>
            <a:ext cx="51816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cs typeface="Calibri" panose="020F0502020204030204" pitchFamily="34" charset="0"/>
              </a:rPr>
              <a:t>Fuel from Water and the Sun: </a:t>
            </a:r>
            <a:br>
              <a:rPr lang="en-US" altLang="en-US" sz="2600" dirty="0">
                <a:cs typeface="Calibri" panose="020F0502020204030204" pitchFamily="34" charset="0"/>
              </a:rPr>
            </a:br>
            <a:r>
              <a:rPr lang="en-US" altLang="en-US" sz="2600" dirty="0">
                <a:cs typeface="Calibri" panose="020F0502020204030204" pitchFamily="34" charset="0"/>
              </a:rPr>
              <a:t>An Application of Electrochemistry and Thermodynamics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08850-ADE8-7728-3F50-14F91B27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2D355A-CA57-4728-B44B-83EBA21E4D75}" type="slidenum">
              <a:rPr lang="en-US" alt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3075" name="TextBox 5">
            <a:extLst>
              <a:ext uri="{FF2B5EF4-FFF2-40B4-BE49-F238E27FC236}">
                <a16:creationId xmlns:a16="http://schemas.microsoft.com/office/drawing/2014/main" id="{67B6E406-6321-1007-7590-C9373C4A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2819400"/>
            <a:ext cx="800100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“A Sun-Powered Hydrogen Car (Sort of)”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By Andrew C. Revkin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Published: February 7, 2008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/>
              <a:t>http://dotearth.blogs.nytimes.com/2008/02/07/the-sun-powered-hydrogen-toy-car-is-here/</a:t>
            </a:r>
          </a:p>
        </p:txBody>
      </p:sp>
      <p:pic>
        <p:nvPicPr>
          <p:cNvPr id="3076" name="Picture 6" descr="The New York Times">
            <a:extLst>
              <a:ext uri="{FF2B5EF4-FFF2-40B4-BE49-F238E27FC236}">
                <a16:creationId xmlns:a16="http://schemas.microsoft.com/office/drawing/2014/main" id="{75E15ED7-EAC2-B347-5102-01BF2FF38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3" y="1524000"/>
            <a:ext cx="3609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B1CA08C2-FE2D-1AEB-8574-22CD2EE69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685800"/>
            <a:ext cx="8229600" cy="569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dirty="0"/>
              <a:t>The H2GO car seems to have it all worked out. The basic energy source is a solar panel that both charges the radio-control unit and provides the electricity to split water into hydrogen and oxygen in a little fueling station. The hydrogen fills a tiny bladder inside the car as needed. The hydrogen there generates a flow of electricity sufficient to power the car for about 5 minutes, according to Corgi International, the manufacturer. That’s shorter than the 15 minutes a typical battery-powered toy like this runs. But Corgi says the H2GO simply pops back over to the filling station for an immediate fill-up, while toys with batteries have to be recharged.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0C18FB-F352-4016-208F-96BA8E0B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A8D753-41E2-47D9-9374-87F087C99950}" type="slidenum">
              <a:rPr lang="en-US" alt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98F697-FE85-25CB-A388-18B2851F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6843C7-CC07-4434-8F24-C3CE35D6C7EE}" type="slidenum">
              <a:rPr lang="en-US" alt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E1CF03B-FBB9-7ECE-183C-CF3ECE68D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8229600" cy="405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Arial" charset="0"/>
              </a:rPr>
              <a:t> So, the car of the future is here now, at least in miniature, and at $99.99 apiece. A lot more fuel-cell-powered toys are in the works.</a:t>
            </a:r>
          </a:p>
          <a:p>
            <a:pPr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Arial" charset="0"/>
              </a:rPr>
              <a:t>Keep in mind that if we all end up buzzing around in full-size hydrogen-powered cars someday, that still won’t solve the congestion problem in an urbanizing world heading toward 9 billion people. But having all the steps in a clean-energy transportation system worked out in front of kids’ eyes might open a few.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F7F87C94-4DF6-C65D-FEAA-772E26E56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0"/>
            <a:ext cx="7315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1.  What are the potential issues and major topics in this scenario that we as chemists/scientists can address?</a:t>
            </a:r>
          </a:p>
        </p:txBody>
      </p:sp>
      <p:sp>
        <p:nvSpPr>
          <p:cNvPr id="6147" name="Text Box 5">
            <a:extLst>
              <a:ext uri="{FF2B5EF4-FFF2-40B4-BE49-F238E27FC236}">
                <a16:creationId xmlns:a16="http://schemas.microsoft.com/office/drawing/2014/main" id="{4CDDBB39-D709-9E6F-86CE-B5097E65B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762000"/>
            <a:ext cx="6553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/>
              <a:t>Analysis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850076-BD9B-EDF1-3C60-5F52CAB9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3AAC8B-7467-42F9-AAED-B66E3F1854C6}" type="slidenum">
              <a:rPr lang="en-US" alt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27FB19B1-809F-27AE-D074-805B333C4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7620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2. </a:t>
            </a:r>
            <a:r>
              <a:rPr lang="en-US" altLang="zh-CN" sz="2400"/>
              <a:t>Compile a list for each category: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u="sng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DA3DA7B-A533-ECEA-762C-BF5986199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62000"/>
            <a:ext cx="6553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/>
              <a:t>Analysis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357588EB-9122-CE00-286A-108E2D41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3" y="5181600"/>
            <a:ext cx="800893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/>
              <a:t>3.  Rank the importance of the questions in the “What do I need to know” column. </a:t>
            </a:r>
            <a:endParaRPr lang="en-US" altLang="en-US" sz="2400">
              <a:ea typeface="SimSun" panose="02010600030101010101" pitchFamily="2" charset="-12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0D037C-7EA3-EBD1-229E-8C16FF12C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A951A4-5699-4A06-A0BB-05E0E5F8E59A}" type="slidenum">
              <a:rPr lang="en-US" alt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0E40E7-AA9A-60A2-29FA-E9550DF44E6D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441575"/>
          <a:ext cx="6096000" cy="222408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What do I know?</a:t>
                      </a:r>
                    </a:p>
                  </a:txBody>
                  <a:tcPr marT="45700" marB="45700">
                    <a:lnL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86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What do I need to know?</a:t>
                      </a:r>
                    </a:p>
                  </a:txBody>
                  <a:tcPr marT="45700" marB="457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86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6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“Liquid Coal”&amp;#x0D;&amp;#x0A;  A Case Study&amp;quot;&quot;/&gt;&lt;property id=&quot;20307&quot; value=&quot;266&quot;/&gt;&lt;/object&gt;&lt;object type=&quot;3&quot; unique_id=&quot;10005&quot;&gt;&lt;property id=&quot;20148&quot; value=&quot;5&quot;/&gt;&lt;property id=&quot;20300&quot; value=&quot;Slide 2&quot;/&gt;&lt;property id=&quot;20307&quot; value=&quot;267&quot;/&gt;&lt;/object&gt;&lt;object type=&quot;3&quot; unique_id=&quot;10006&quot;&gt;&lt;property id=&quot;20148&quot; value=&quot;5&quot;/&gt;&lt;property id=&quot;20300&quot; value=&quot;Slide 3&quot;/&gt;&lt;property id=&quot;20307&quot; value=&quot;268&quot;/&gt;&lt;/object&gt;&lt;object type=&quot;3&quot; unique_id=&quot;10007&quot;&gt;&lt;property id=&quot;20148&quot; value=&quot;5&quot;/&gt;&lt;property id=&quot;20300&quot; value=&quot;Slide 4&quot;/&gt;&lt;property id=&quot;20307&quot; value=&quot;269&quot;/&gt;&lt;/object&gt;&lt;object type=&quot;3&quot; unique_id=&quot;10008&quot;&gt;&lt;property id=&quot;20148&quot; value=&quot;5&quot;/&gt;&lt;property id=&quot;20300&quot; value=&quot;Slide 5 - &amp;quot;Coal and Biomass to Liquid Fuel&amp;quot;&quot;/&gt;&lt;property id=&quot;20307&quot; value=&quot;271&quot;/&gt;&lt;/object&gt;&lt;object type=&quot;3&quot; unique_id=&quot;10009&quot;&gt;&lt;property id=&quot;20148&quot; value=&quot;5&quot;/&gt;&lt;property id=&quot;20300&quot; value=&quot;Slide 6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2763</TotalTime>
  <Words>364</Words>
  <Application>Microsoft Office PowerPoint</Application>
  <PresentationFormat>On-screen Show (4:3)</PresentationFormat>
  <Paragraphs>26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Gnuolane Rg</vt:lpstr>
      <vt:lpstr>Monotype Corsiva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Case Study?</dc:title>
  <dc:creator>jeichler</dc:creator>
  <cp:lastModifiedBy>Ky Herreid</cp:lastModifiedBy>
  <cp:revision>52</cp:revision>
  <dcterms:created xsi:type="dcterms:W3CDTF">2012-08-01T18:33:11Z</dcterms:created>
  <dcterms:modified xsi:type="dcterms:W3CDTF">2022-07-31T16:21:43Z</dcterms:modified>
</cp:coreProperties>
</file>