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86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595D-7EBE-49F6-A367-17F252AB7F87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2137-02AC-456B-A6D2-BE6B229C4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Credit:</a:t>
            </a:r>
            <a:r>
              <a:rPr lang="en-US" i="1" baseline="0" dirty="0" smtClean="0"/>
              <a:t> </a:t>
            </a:r>
            <a:r>
              <a:rPr lang="en-US" dirty="0" smtClean="0"/>
              <a:t>Licensed image © Miriam </a:t>
            </a:r>
            <a:r>
              <a:rPr lang="en-US" dirty="0" err="1" smtClean="0"/>
              <a:t>Doerr</a:t>
            </a:r>
            <a:r>
              <a:rPr lang="en-US" dirty="0" smtClean="0"/>
              <a:t> | Dreamstime.com, ID 121253262.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2137-02AC-456B-A6D2-BE6B229C40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credit: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Craig0927,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domain, https://commons.wikimedia.org/wiki/File:8-day-old-3rd-degree-burn.jpg.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72137-02AC-456B-A6D2-BE6B229C40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316C-8AB7-4D32-9CD8-2856110A3D17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1C15-97E8-45D5-A639-738CBA3A1540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21AC-A561-47D5-9D6C-A3F96989F034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8363-9D51-4C4F-A4C4-7F1116A38FFA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C1FA-A7B0-4567-B0A6-980DF9D1E2E9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5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69E2-9431-4C37-9316-772A1CCA7563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77DF-7F5A-4A46-8D3C-8E8E217C9F33}" type="datetime1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6299-025B-462A-833F-ACDE01B6E8C1}" type="datetime1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1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6165-4679-4F50-9E8B-7721130516CE}" type="datetime1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481-4F1A-499D-95AC-30122A111280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DD41-219B-4D55-B547-7CF91EE1270B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BD70-8AED-41E5-A6A7-09E0CFC464F1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1FE61-7A85-3645-BDA9-83E6F4F41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99" y="609840"/>
            <a:ext cx="6242602" cy="56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55" y="2243437"/>
            <a:ext cx="4954087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Biochemical Testing and the Integumentary System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807" y="5617412"/>
            <a:ext cx="8744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>
                <a:solidFill>
                  <a:schemeClr val="bg1"/>
                </a:solidFill>
                <a:latin typeface="Monotype Corsiva" panose="03010101010201010101" pitchFamily="66" charset="0"/>
              </a:rPr>
              <a:t>by</a:t>
            </a:r>
          </a:p>
          <a:p>
            <a:r>
              <a:rPr lang="en-US" sz="2200" baseline="30000" dirty="0">
                <a:solidFill>
                  <a:schemeClr val="bg1"/>
                </a:solidFill>
              </a:rPr>
              <a:t>Holly A. </a:t>
            </a:r>
            <a:r>
              <a:rPr lang="en-US" sz="2200" baseline="30000" dirty="0" err="1">
                <a:solidFill>
                  <a:schemeClr val="bg1"/>
                </a:solidFill>
              </a:rPr>
              <a:t>Basta</a:t>
            </a:r>
            <a:r>
              <a:rPr lang="en-US" sz="2200" baseline="30000" dirty="0">
                <a:solidFill>
                  <a:schemeClr val="bg1"/>
                </a:solidFill>
              </a:rPr>
              <a:t>, Department of Biology, Rocky Mountain College</a:t>
            </a:r>
            <a:r>
              <a:rPr lang="en-US" sz="2200" baseline="30000">
                <a:solidFill>
                  <a:schemeClr val="bg1"/>
                </a:solidFill>
              </a:rPr>
              <a:t>, </a:t>
            </a:r>
            <a:r>
              <a:rPr lang="en-US" sz="2200" baseline="30000" smtClean="0">
                <a:solidFill>
                  <a:schemeClr val="bg1"/>
                </a:solidFill>
              </a:rPr>
              <a:t>Billings</a:t>
            </a:r>
            <a:r>
              <a:rPr lang="en-US" sz="2200" baseline="30000" dirty="0">
                <a:solidFill>
                  <a:schemeClr val="bg1"/>
                </a:solidFill>
              </a:rPr>
              <a:t>, MT</a:t>
            </a:r>
          </a:p>
          <a:p>
            <a:r>
              <a:rPr lang="en-US" sz="2200" baseline="30000" dirty="0">
                <a:solidFill>
                  <a:schemeClr val="bg1"/>
                </a:solidFill>
              </a:rPr>
              <a:t>Sheela </a:t>
            </a:r>
            <a:r>
              <a:rPr lang="en-US" sz="2200" baseline="30000" dirty="0" err="1">
                <a:solidFill>
                  <a:schemeClr val="bg1"/>
                </a:solidFill>
              </a:rPr>
              <a:t>Vemu</a:t>
            </a:r>
            <a:r>
              <a:rPr lang="en-US" sz="2200" baseline="30000" dirty="0">
                <a:solidFill>
                  <a:schemeClr val="bg1"/>
                </a:solidFill>
              </a:rPr>
              <a:t>, Department of Science and Mathematics, </a:t>
            </a:r>
            <a:r>
              <a:rPr lang="en-US" sz="2200" baseline="30000" dirty="0" err="1">
                <a:solidFill>
                  <a:schemeClr val="bg1"/>
                </a:solidFill>
              </a:rPr>
              <a:t>Waubonsee</a:t>
            </a:r>
            <a:r>
              <a:rPr lang="en-US" sz="2200" baseline="30000" dirty="0">
                <a:solidFill>
                  <a:schemeClr val="bg1"/>
                </a:solidFill>
              </a:rPr>
              <a:t> Community College, Sugar Grove, IL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713" y="567487"/>
            <a:ext cx="76313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NATIONAL CENTER FOR CASE STUDY TEACHING IN SCIENCE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899" y="1506676"/>
            <a:ext cx="509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chemeClr val="bg1"/>
                </a:solidFill>
              </a:rPr>
              <a:t>Feel the Burn: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5361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0"/>
            </a:pPr>
            <a:r>
              <a:rPr lang="en-US" sz="2400" dirty="0"/>
              <a:t>Why are extreme measures taken to rid the hospital of MRSA? 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US" sz="2400" dirty="0"/>
              <a:t>Why do you think IV medication is not very effective at burn sites? 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US" sz="2400" dirty="0"/>
              <a:t>Why does chlorohexidine not damage Alison’s tissue?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US" sz="2400" dirty="0"/>
              <a:t>Why would the collagen protein be targeted to break down necrotic tissue? </a:t>
            </a:r>
          </a:p>
          <a:p>
            <a:pPr marL="514350" indent="-514350">
              <a:buFont typeface="+mj-lt"/>
              <a:buAutoNum type="arabicPeriod" startAt="20"/>
            </a:pPr>
            <a:r>
              <a:rPr lang="en-US" sz="2400" dirty="0"/>
              <a:t>Why do you think vancomycin is effective on most strains of MRSA when nearly no other antibiotics are?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4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As Alison’s inflammation </a:t>
            </a:r>
            <a:r>
              <a:rPr lang="en-US" dirty="0" smtClean="0"/>
              <a:t>subsided, </a:t>
            </a:r>
            <a:r>
              <a:rPr lang="en-US" dirty="0"/>
              <a:t>she slowly </a:t>
            </a:r>
            <a:r>
              <a:rPr lang="en-US" dirty="0" smtClean="0"/>
              <a:t>began </a:t>
            </a:r>
            <a:r>
              <a:rPr lang="en-US" dirty="0"/>
              <a:t>to heal. Her doctor </a:t>
            </a:r>
            <a:r>
              <a:rPr lang="en-US" dirty="0" smtClean="0"/>
              <a:t>told her </a:t>
            </a:r>
            <a:r>
              <a:rPr lang="en-US" dirty="0"/>
              <a:t>she </a:t>
            </a:r>
            <a:r>
              <a:rPr lang="en-US" dirty="0" smtClean="0"/>
              <a:t>was </a:t>
            </a:r>
            <a:r>
              <a:rPr lang="en-US" dirty="0"/>
              <a:t>very lucky, as most graft patients infected with MRSA lose their graft (2). She </a:t>
            </a:r>
            <a:r>
              <a:rPr lang="en-US" dirty="0" smtClean="0"/>
              <a:t>told </a:t>
            </a:r>
            <a:r>
              <a:rPr lang="en-US" dirty="0"/>
              <a:t>Alison that she </a:t>
            </a:r>
            <a:r>
              <a:rPr lang="en-US" dirty="0" smtClean="0"/>
              <a:t>expected </a:t>
            </a:r>
            <a:r>
              <a:rPr lang="en-US" dirty="0"/>
              <a:t>a full recovery with some minor scarring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Draw </a:t>
            </a:r>
            <a:r>
              <a:rPr lang="en-US" dirty="0"/>
              <a:t>a concept map of integument repair using the following terms: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Mast cells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Collagen fibers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Macrophage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Fibroblasts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Inflammatory 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Scab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Scar tissue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none" strike="noStrike" dirty="0" smtClean="0">
                <a:effectLst/>
              </a:rPr>
              <a:t>Phagocytosis	</a:t>
            </a:r>
            <a:endParaRPr lang="en-US" dirty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25"/>
            </a:pPr>
            <a:r>
              <a:rPr lang="en-US" dirty="0" smtClean="0"/>
              <a:t>Based </a:t>
            </a:r>
            <a:r>
              <a:rPr lang="en-US" dirty="0"/>
              <a:t>on your knowledge of MRSA and the immune system, why might the healing process proceed slower than usual in Alison’s case?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Alison, a </a:t>
            </a:r>
            <a:r>
              <a:rPr lang="en-US" dirty="0" smtClean="0"/>
              <a:t>22-year-old female, </a:t>
            </a:r>
            <a:r>
              <a:rPr lang="en-US" dirty="0"/>
              <a:t>was admitted to the emergency room with a burn from a campfire accident on her </a:t>
            </a:r>
            <a:r>
              <a:rPr lang="en-US" dirty="0" smtClean="0"/>
              <a:t>foot. </a:t>
            </a:r>
            <a:r>
              <a:rPr lang="en-US" dirty="0"/>
              <a:t>She insisted that it was not very painful and had therefore waited several days before coming to the hospital.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degree of burn is this?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layers of skin have been damaged?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was it not very painful?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treatment might the doctor recommend?</a:t>
            </a:r>
          </a:p>
        </p:txBody>
      </p:sp>
      <p:pic>
        <p:nvPicPr>
          <p:cNvPr id="6" name="image4.png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Burned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27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Graft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doctor </a:t>
            </a:r>
            <a:r>
              <a:rPr lang="en-US" dirty="0" smtClean="0"/>
              <a:t>recommended </a:t>
            </a:r>
            <a:r>
              <a:rPr lang="en-US" dirty="0"/>
              <a:t>Alison receive a skin graft. Although the burn </a:t>
            </a:r>
            <a:r>
              <a:rPr lang="en-US" dirty="0" smtClean="0"/>
              <a:t>was </a:t>
            </a:r>
            <a:r>
              <a:rPr lang="en-US" dirty="0"/>
              <a:t>severe, it </a:t>
            </a:r>
            <a:r>
              <a:rPr lang="en-US" dirty="0" smtClean="0"/>
              <a:t>was </a:t>
            </a:r>
            <a:r>
              <a:rPr lang="en-US" dirty="0"/>
              <a:t>relatively small, so the graft </a:t>
            </a:r>
            <a:r>
              <a:rPr lang="en-US" dirty="0" smtClean="0"/>
              <a:t>was </a:t>
            </a:r>
            <a:r>
              <a:rPr lang="en-US" dirty="0"/>
              <a:t>taken from another location on Alison’s body (her leg) and transplanted to her ankle.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Would </a:t>
            </a:r>
            <a:r>
              <a:rPr lang="en-US" dirty="0"/>
              <a:t>this be considered an “</a:t>
            </a:r>
            <a:r>
              <a:rPr lang="en-US" dirty="0" smtClean="0"/>
              <a:t>autograft,” </a:t>
            </a:r>
            <a:r>
              <a:rPr lang="en-US" dirty="0"/>
              <a:t>an “</a:t>
            </a:r>
            <a:r>
              <a:rPr lang="en-US" dirty="0" smtClean="0"/>
              <a:t>allograft,” </a:t>
            </a:r>
            <a:r>
              <a:rPr lang="en-US" dirty="0"/>
              <a:t>or a “xenograft”?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List </a:t>
            </a:r>
            <a:r>
              <a:rPr lang="en-US" dirty="0"/>
              <a:t>one benefit and one drawback to this type of graft.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Inflammation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graft </a:t>
            </a:r>
            <a:r>
              <a:rPr lang="en-US" dirty="0" smtClean="0"/>
              <a:t>was </a:t>
            </a:r>
            <a:r>
              <a:rPr lang="en-US" dirty="0"/>
              <a:t>successful and Alison </a:t>
            </a:r>
            <a:r>
              <a:rPr lang="en-US" dirty="0" smtClean="0"/>
              <a:t>was </a:t>
            </a:r>
            <a:r>
              <a:rPr lang="en-US" dirty="0"/>
              <a:t>sent home. After a few days, the area around the graft </a:t>
            </a:r>
            <a:r>
              <a:rPr lang="en-US" dirty="0" smtClean="0"/>
              <a:t>became </a:t>
            </a:r>
            <a:r>
              <a:rPr lang="en-US" dirty="0"/>
              <a:t>red and inflamed. Alison otherwise </a:t>
            </a:r>
            <a:r>
              <a:rPr lang="en-US" dirty="0" smtClean="0"/>
              <a:t>felt </a:t>
            </a:r>
            <a:r>
              <a:rPr lang="en-US" dirty="0"/>
              <a:t>fine, </a:t>
            </a:r>
            <a:r>
              <a:rPr lang="en-US" dirty="0" smtClean="0"/>
              <a:t>so did </a:t>
            </a:r>
            <a:r>
              <a:rPr lang="en-US" dirty="0"/>
              <a:t>not return to the hospital. After a couple more days, the inflammation </a:t>
            </a:r>
            <a:r>
              <a:rPr lang="en-US" dirty="0" smtClean="0"/>
              <a:t>had </a:t>
            </a:r>
            <a:r>
              <a:rPr lang="en-US" dirty="0"/>
              <a:t>spread and her entire foot </a:t>
            </a:r>
            <a:r>
              <a:rPr lang="en-US" dirty="0" smtClean="0"/>
              <a:t>was </a:t>
            </a:r>
            <a:r>
              <a:rPr lang="en-US" dirty="0"/>
              <a:t>red, hot and painful. She </a:t>
            </a:r>
            <a:r>
              <a:rPr lang="en-US" dirty="0" smtClean="0"/>
              <a:t>began </a:t>
            </a:r>
            <a:r>
              <a:rPr lang="en-US" dirty="0"/>
              <a:t>to feel feverish and </a:t>
            </a:r>
            <a:r>
              <a:rPr lang="en-US" dirty="0" smtClean="0"/>
              <a:t>returned </a:t>
            </a:r>
            <a:r>
              <a:rPr lang="en-US" dirty="0"/>
              <a:t>to the ER.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Why </a:t>
            </a:r>
            <a:r>
              <a:rPr lang="en-US" dirty="0"/>
              <a:t>might inflammation of the grafted area occur?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What </a:t>
            </a:r>
            <a:r>
              <a:rPr lang="en-US" dirty="0"/>
              <a:t>tests might be performed to determine </a:t>
            </a:r>
            <a:r>
              <a:rPr lang="en-US" dirty="0" smtClean="0"/>
              <a:t>if the </a:t>
            </a:r>
            <a:r>
              <a:rPr lang="en-US" dirty="0"/>
              <a:t>cause of the </a:t>
            </a:r>
            <a:r>
              <a:rPr lang="en-US" dirty="0" smtClean="0"/>
              <a:t>inflammation is a bacterium?</a:t>
            </a: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What </a:t>
            </a:r>
            <a:r>
              <a:rPr lang="en-US" dirty="0"/>
              <a:t>would the first line of treatment be?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Bacterium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3794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Alison </a:t>
            </a:r>
            <a:r>
              <a:rPr lang="en-US" dirty="0" smtClean="0"/>
              <a:t>received her lab report  (see Diagnostic Laboratory 1)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/>
              <a:t>Which </a:t>
            </a:r>
            <a:r>
              <a:rPr lang="en-US" dirty="0"/>
              <a:t>bacterium do you think is responsible for the inflammation? </a:t>
            </a:r>
          </a:p>
        </p:txBody>
      </p:sp>
      <p:pic>
        <p:nvPicPr>
          <p:cNvPr id="6" name="image2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75" b="-6275"/>
          <a:stretch>
            <a:fillRect/>
          </a:stretch>
        </p:blipFill>
        <p:spPr>
          <a:xfrm>
            <a:off x="6295140" y="1600200"/>
            <a:ext cx="2719389" cy="3047555"/>
          </a:xfrm>
          <a:prstGeom prst="rect">
            <a:avLst/>
          </a:prstGeom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Antibiotics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doctor </a:t>
            </a:r>
            <a:r>
              <a:rPr lang="en-US" dirty="0" smtClean="0"/>
              <a:t>prescribed </a:t>
            </a:r>
            <a:r>
              <a:rPr lang="en-US" dirty="0"/>
              <a:t>IV </a:t>
            </a:r>
            <a:r>
              <a:rPr lang="en-US" dirty="0" smtClean="0"/>
              <a:t>antibiotics, specifically methicillin, a common antibiotic to treat </a:t>
            </a:r>
            <a:r>
              <a:rPr lang="en-US" i="1" dirty="0" smtClean="0"/>
              <a:t>Staphylococcus </a:t>
            </a:r>
            <a:r>
              <a:rPr lang="en-US" dirty="0" smtClean="0"/>
              <a:t>infections. After </a:t>
            </a:r>
            <a:r>
              <a:rPr lang="en-US" dirty="0"/>
              <a:t>24 hours on antibiotics, Alison’s infection had not improved; in fact, the inflammation and fever had worsened. The infection </a:t>
            </a:r>
            <a:r>
              <a:rPr lang="en-US" dirty="0" smtClean="0"/>
              <a:t>was </a:t>
            </a:r>
            <a:r>
              <a:rPr lang="en-US" dirty="0"/>
              <a:t>found to have spread to her </a:t>
            </a:r>
            <a:r>
              <a:rPr lang="en-US" dirty="0" smtClean="0"/>
              <a:t>bloodstream</a:t>
            </a:r>
            <a:r>
              <a:rPr lang="en-US" dirty="0"/>
              <a:t>, causing bacteremia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What </a:t>
            </a:r>
            <a:r>
              <a:rPr lang="en-US" dirty="0"/>
              <a:t>factors likely caused Alison to be at increased susceptibility to this </a:t>
            </a:r>
            <a:r>
              <a:rPr lang="en-US" dirty="0" smtClean="0"/>
              <a:t>infection? 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Are antibiotics appropriate to prescribe for bacterial infections?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Form </a:t>
            </a:r>
            <a:r>
              <a:rPr lang="en-US" dirty="0"/>
              <a:t>a hypothesis addressing why the antibiotics were not immediately </a:t>
            </a:r>
            <a:r>
              <a:rPr lang="en-US" dirty="0" smtClean="0"/>
              <a:t>effective.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Abscess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the bacteremia grew worse, Alison’s </a:t>
            </a:r>
            <a:r>
              <a:rPr lang="en-US" dirty="0"/>
              <a:t>graft </a:t>
            </a:r>
            <a:r>
              <a:rPr lang="en-US" dirty="0" smtClean="0"/>
              <a:t>began </a:t>
            </a:r>
            <a:r>
              <a:rPr lang="en-US" dirty="0"/>
              <a:t>to develop an abscess below it, which </a:t>
            </a:r>
            <a:r>
              <a:rPr lang="en-US" dirty="0" smtClean="0"/>
              <a:t>was </a:t>
            </a:r>
            <a:r>
              <a:rPr lang="en-US" dirty="0"/>
              <a:t>filled with pus. The doctor </a:t>
            </a:r>
            <a:r>
              <a:rPr lang="en-US" dirty="0" smtClean="0"/>
              <a:t>ordered </a:t>
            </a:r>
            <a:r>
              <a:rPr lang="en-US" dirty="0"/>
              <a:t>tests for antibiotic </a:t>
            </a:r>
            <a:r>
              <a:rPr lang="en-US" dirty="0" smtClean="0"/>
              <a:t>resistance (see Diagnostic Laboratory 2 and MRSA info sheet).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addition to PML necrosis, MRSA can cause more systemic illness. Most strains of MRSA encode enterotoxins, which can cause </a:t>
            </a:r>
            <a:r>
              <a:rPr lang="en-US" dirty="0" err="1"/>
              <a:t>gastroenteric</a:t>
            </a:r>
            <a:r>
              <a:rPr lang="en-US" dirty="0"/>
              <a:t> and toxic shock syndromes. MRSA infections are common in hospitals, prisons, military barracks and child care facilities.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What do you think the cause of the pus is?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Describe </a:t>
            </a:r>
            <a:r>
              <a:rPr lang="en-US" dirty="0"/>
              <a:t>three reasons why MRSA is so dangerous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Draw a picture of what is happening molecularly with the latex agglutination test.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Why</a:t>
            </a:r>
            <a:r>
              <a:rPr lang="en-US" dirty="0"/>
              <a:t>, of all the proteins, does the latex agglutination test assess presence of PBP2a? </a:t>
            </a:r>
            <a:endParaRPr lang="en-US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Where </a:t>
            </a:r>
            <a:r>
              <a:rPr lang="en-US" dirty="0"/>
              <a:t>do you think Alison acquired this infection? What is an infection acquired in this manner called? </a:t>
            </a:r>
            <a:endParaRPr lang="en-US" dirty="0" smtClean="0"/>
          </a:p>
          <a:p>
            <a:pPr marL="514350" indent="-514350">
              <a:buFont typeface="+mj-lt"/>
              <a:buAutoNum type="arabicPeriod" startAt="14"/>
            </a:pPr>
            <a:r>
              <a:rPr lang="en-US" dirty="0" smtClean="0"/>
              <a:t>Describe three reasons why MRSA is so difficult to treat.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Extreme Measures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5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Alison’s doctor first </a:t>
            </a:r>
            <a:r>
              <a:rPr lang="en-US" dirty="0" smtClean="0"/>
              <a:t>ordered </a:t>
            </a:r>
            <a:r>
              <a:rPr lang="en-US" dirty="0"/>
              <a:t>complete sanitation of Alison’s room and </a:t>
            </a:r>
            <a:r>
              <a:rPr lang="en-US" dirty="0" smtClean="0"/>
              <a:t>enforced </a:t>
            </a:r>
            <a:r>
              <a:rPr lang="en-US" dirty="0"/>
              <a:t>strict handwashing rules with all medical staff. She also </a:t>
            </a:r>
            <a:r>
              <a:rPr lang="en-US" dirty="0" smtClean="0"/>
              <a:t>instructed </a:t>
            </a:r>
            <a:r>
              <a:rPr lang="en-US" dirty="0"/>
              <a:t>Alison and her parents that they </a:t>
            </a:r>
            <a:r>
              <a:rPr lang="en-US" dirty="0" smtClean="0"/>
              <a:t>needed </a:t>
            </a:r>
            <a:r>
              <a:rPr lang="en-US" dirty="0"/>
              <a:t>to be very diligent with their handwashing. Next, the doctor </a:t>
            </a:r>
            <a:r>
              <a:rPr lang="en-US" dirty="0" smtClean="0"/>
              <a:t>drained </a:t>
            </a:r>
            <a:r>
              <a:rPr lang="en-US" dirty="0"/>
              <a:t>the pus from the abscess. The doctor then </a:t>
            </a:r>
            <a:r>
              <a:rPr lang="en-US" dirty="0" smtClean="0"/>
              <a:t>bathed </a:t>
            </a:r>
            <a:r>
              <a:rPr lang="en-US" dirty="0"/>
              <a:t>the area with </a:t>
            </a:r>
            <a:r>
              <a:rPr lang="en-US" b="1" dirty="0"/>
              <a:t>chlorhexidine</a:t>
            </a:r>
            <a:r>
              <a:rPr lang="en-US" dirty="0"/>
              <a:t>, a </a:t>
            </a:r>
            <a:r>
              <a:rPr lang="en-US" b="1" dirty="0"/>
              <a:t>collagenase </a:t>
            </a:r>
            <a:r>
              <a:rPr lang="en-US" dirty="0"/>
              <a:t>and </a:t>
            </a:r>
            <a:r>
              <a:rPr lang="en-US" b="1" dirty="0"/>
              <a:t>mupirocin</a:t>
            </a:r>
            <a:r>
              <a:rPr lang="en-US" dirty="0"/>
              <a:t>. Topical </a:t>
            </a:r>
            <a:r>
              <a:rPr lang="en-US" b="1" dirty="0"/>
              <a:t>vancomycin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then applied and the wound </a:t>
            </a:r>
            <a:r>
              <a:rPr lang="en-US" dirty="0" smtClean="0"/>
              <a:t>was </a:t>
            </a:r>
            <a:r>
              <a:rPr lang="en-US" dirty="0"/>
              <a:t>wrapped. Alison </a:t>
            </a:r>
            <a:r>
              <a:rPr lang="en-US" dirty="0" smtClean="0"/>
              <a:t>was </a:t>
            </a:r>
            <a:r>
              <a:rPr lang="en-US" dirty="0"/>
              <a:t>worried about disrupting the graft, but her doctor </a:t>
            </a:r>
            <a:r>
              <a:rPr lang="en-US" dirty="0" smtClean="0"/>
              <a:t>asserted </a:t>
            </a:r>
            <a:r>
              <a:rPr lang="en-US" dirty="0"/>
              <a:t>that IV medication </a:t>
            </a:r>
            <a:r>
              <a:rPr lang="en-US" dirty="0" smtClean="0"/>
              <a:t>was </a:t>
            </a:r>
            <a:r>
              <a:rPr lang="en-US" dirty="0"/>
              <a:t>not very effective on burns.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E61-7A85-3645-BDA9-83E6F4F41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728</Words>
  <Application>Microsoft Office PowerPoint</Application>
  <PresentationFormat>On-screen Show (4:3)</PresentationFormat>
  <Paragraphs>81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Biochemical Testing and the Integumentary System</vt:lpstr>
      <vt:lpstr>Burned</vt:lpstr>
      <vt:lpstr>Graft</vt:lpstr>
      <vt:lpstr>Inflammation</vt:lpstr>
      <vt:lpstr>Bacterium</vt:lpstr>
      <vt:lpstr>Antibiotics</vt:lpstr>
      <vt:lpstr>Abscess</vt:lpstr>
      <vt:lpstr>MRSA</vt:lpstr>
      <vt:lpstr>Extreme Measures</vt:lpstr>
      <vt:lpstr>Treatment</vt:lpstr>
      <vt:lpstr>Healing</vt:lpstr>
    </vt:vector>
  </TitlesOfParts>
  <Company>Rocky Mountain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Staph Meeting Case Study</dc:title>
  <dc:creator>Holly Basta</dc:creator>
  <cp:lastModifiedBy>Ky</cp:lastModifiedBy>
  <cp:revision>43</cp:revision>
  <dcterms:created xsi:type="dcterms:W3CDTF">2018-12-20T18:00:17Z</dcterms:created>
  <dcterms:modified xsi:type="dcterms:W3CDTF">2020-07-06T18:43:53Z</dcterms:modified>
</cp:coreProperties>
</file>