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70" r:id="rId1"/>
    <p:sldMasterId id="2147483671" r:id="rId2"/>
  </p:sldMasterIdLst>
  <p:notesMasterIdLst>
    <p:notesMasterId r:id="rId8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44" r:id="rId54"/>
    <p:sldId id="307" r:id="rId55"/>
    <p:sldId id="345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3" r:id="rId79"/>
    <p:sldId id="334" r:id="rId80"/>
    <p:sldId id="335" r:id="rId81"/>
    <p:sldId id="336" r:id="rId82"/>
    <p:sldId id="338" r:id="rId83"/>
    <p:sldId id="339" r:id="rId84"/>
    <p:sldId id="340" r:id="rId85"/>
    <p:sldId id="341" r:id="rId86"/>
    <p:sldId id="342" r:id="rId87"/>
    <p:sldId id="343" r:id="rId8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Monotype Corsiva" panose="03010101010201010101" pitchFamily="66" charset="0"/>
      <p:italic r:id="rId94"/>
    </p:embeddedFont>
    <p:embeddedFont>
      <p:font typeface="MS PGothic" panose="020B0600070205080204" pitchFamily="34" charset="-128"/>
      <p:regular r:id="rId9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4" autoAdjust="0"/>
    <p:restoredTop sz="93339" autoAdjust="0"/>
  </p:normalViewPr>
  <p:slideViewPr>
    <p:cSldViewPr snapToGrid="0" snapToObjects="1">
      <p:cViewPr varScale="1">
        <p:scale>
          <a:sx n="128" d="100"/>
          <a:sy n="128" d="100"/>
        </p:scale>
        <p:origin x="176" y="3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font" Target="fonts/font2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font" Target="fonts/font5.fntdata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4.fntdata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4742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idnes_Smoke.jp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en/lichen-the-bark-tree-moss-1278358/" TargetMode="External"/><Relationship Id="rId5" Type="http://schemas.openxmlformats.org/officeDocument/2006/relationships/hyperlink" Target="https://commons.wikimedia.org/wiki/File:Lichen_(5465493518).jpg" TargetMode="External"/><Relationship Id="rId4" Type="http://schemas.openxmlformats.org/officeDocument/2006/relationships/hyperlink" Target="https://www.flickr.com/photos/httpoldmaisonblogspotcom/2798037679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chen_(5465493518)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en/lichen-the-bark-tree-moss-1278358/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cific_sardine_(Sardinops_sagax)_01.jp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rabbenkutter_Ivonne_Pellworm_P5242390jm.JPG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kidave/7719813806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Sardines_in_a_can.jpg" TargetMode="Externa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06_sardines_can_open_top.jp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006_sardines_can_open_top.jp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maxer.dk/artikler/5-split-traeningsprogram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en/photos/rabbits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ummingbird_Hawk-moth.jpg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-bellied_Seedcracker_-_Kakum_-_Ghana_S4E2847_(22799387200).jpg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hite_Sands_National_Monument_-_New_Mexico_-_dawn_in_the_desert_-_(17913304838).jpg" TargetMode="External"/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ps.gov/whsa/learn/nature/bleachedearlesslizard.ht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hsa/learn/nature/bleachedearlesslizard.htm" TargetMode="External"/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.gov/whsa/learn/nature/bleachedearlesslizard.htm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457200" rtl="0">
              <a:lnSpc>
                <a:spcPct val="115000"/>
              </a:lnSpc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https://commons.wikimedia.org/wiki/File:Widnes_Smoke.jpg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https://www.flickr.com/photos/httpoldmaisonblogspotcom/2798037679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https://commons.wikimedia.org/wiki/File:Lichen_(5465493518).jpg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https://pixabay.com/en/lichen-the-bark-tree-moss-1278358/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E Dale Broder made cartoon images in Inkscape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https://commons.wikimedia.org/wiki/File:Lichen_(5465493518).jpg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accent5"/>
                </a:solidFill>
                <a:hlinkClick r:id="rId4"/>
              </a:rPr>
              <a:t>https://pixabay.com/en/lichen-the-bark-tree-moss-1278358/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  <a:p>
            <a:pPr lv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https://commons.wikimedia.org/wiki/File:Pacific_sardine_(Sardinops_sagax)_01.jpg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https://commons.wikimedia.org/wiki/File:Krabbenkutter_Ivonne_Pellworm_P5242390jm.JPG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E Dale Broder made cartoon images in Inkscape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https://www.flickr.com/photos/wikidave/7719813806</a:t>
            </a:r>
            <a:r>
              <a:rPr lang="en" u="sng" dirty="0"/>
              <a:t> </a:t>
            </a:r>
            <a:endParaRPr lang="en-US" u="sng" dirty="0"/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https://commons.wikimedia.org/wiki/File:Sardines_in_a_can.jpg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https://commons.wikimedia.org/wiki/File:2006_sardines_can_open_top.jpg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https://commons.wikimedia.org/wiki/File:2006_sardines_can_open_top.jpg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  <a:r>
              <a:rPr lang="en" dirty="0"/>
              <a:t> 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https://pixabay.com/en/shovel-trowel-digging-equipment-575661/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</a:rPr>
              <a:t>https://commons.wikimedia.org/wiki/File:Tungara_Frog_female_Engystomops_pustulosus.jpg</a:t>
            </a:r>
          </a:p>
          <a:p>
            <a:pPr lv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Figure Credit:</a:t>
            </a:r>
            <a:endParaRPr lang="en-US" u="sng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Ryan M.J., (1990). The sensory basis of sexual selection for complex calls in the Tungara  Frog, Physalaemus pustulosus (Sexual selection for sensory exploitation). </a:t>
            </a:r>
            <a:r>
              <a:rPr lang="en" i="1" dirty="0"/>
              <a:t>Evolution,  44</a:t>
            </a:r>
            <a:r>
              <a:rPr lang="en" dirty="0"/>
              <a:t>(2), </a:t>
            </a:r>
            <a:r>
              <a:rPr lang="en-US" dirty="0"/>
              <a:t>	</a:t>
            </a:r>
            <a:r>
              <a:rPr lang="en" dirty="0"/>
              <a:t>305-314.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/>
              <a:t>Open Source Photo Credit: 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http://maxpixel.freegreatpicture.com/Frog-Funny-Cute-Excuse-Me-Sweet-I-Beg-Your-Pardon-927750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https://commons.wikimedia.org/wiki/File:Tungara_Frog_(Engystomops_pustulosus).jpg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Shape 6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/>
              <a:t>https://pixabay.com/en/frogs-lovers-funny-together-smooch-1234585/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https://upload.wikimedia.org/wikipedia/commons/7/77/Big-eared-townsend-fledermaus.jpg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u="sng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https://pixabay.com/en/shovel-trowel-digging-equipment-575661/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Shape 7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  <a:r>
              <a:rPr lang="en" dirty="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https://en.wikipedia.org/wiki/File:FoodWeb.jpg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Shape 7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i="1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  <a:endParaRPr lang="en-US" u="sng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https://pixabay.com/en/shovel-trowel-digging-equipment-575661/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https://maxer.dk/artikler/5-split-traeningsprogram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https://pixabay.com/en/photos/rabbits/</a:t>
            </a:r>
          </a:p>
          <a:p>
            <a:pPr lv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Shape 8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i="1"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Shape 9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Shape 9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Shape 9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Shape 9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Shape 9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Shape 9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Shape 9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Shape 9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Shape 9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/>
              <a:t>https://commons.wikimedia.org/wiki/File:Kaibara87_-_Hummingbird_Hawk-moth_(by).jpg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  <a:p>
            <a:pPr lv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Shape 10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https://commons.wikimedia.org/wiki/File:Hummingbird_Hawk-moth.jpg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u="sng" dirty="0"/>
          </a:p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Shape 10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Shape 10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u="sng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10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Shape 10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https://commons.wikimedia.org/wiki/File:Black-bellied_Seedcracker_-_Kakum_-_Ghana_S4E2847_(22799387200).jpg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Shape 10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https://commons.wikimedia.org/wiki/File:Scleria_sumat_150918-0241_srl.JPG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Shape 1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Shape 1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u="sng" dirty="0">
                <a:solidFill>
                  <a:srgbClr val="222222"/>
                </a:solidFill>
                <a:highlight>
                  <a:srgbClr val="FFFFFF"/>
                </a:highlight>
              </a:rPr>
              <a:t>Open </a:t>
            </a:r>
            <a:r>
              <a:rPr lang="en-US" u="sng" dirty="0">
                <a:solidFill>
                  <a:srgbClr val="222222"/>
                </a:solidFill>
                <a:highlight>
                  <a:srgbClr val="FFFFFF"/>
                </a:highlight>
              </a:rPr>
              <a:t>Source</a:t>
            </a:r>
            <a:r>
              <a:rPr lang="en-US" u="sng" baseline="0" dirty="0">
                <a:solidFill>
                  <a:srgbClr val="222222"/>
                </a:solidFill>
                <a:highlight>
                  <a:srgbClr val="FFFFFF"/>
                </a:highlight>
              </a:rPr>
              <a:t> Image Credit</a:t>
            </a:r>
            <a:r>
              <a:rPr lang="en" u="sng" dirty="0">
                <a:solidFill>
                  <a:srgbClr val="222222"/>
                </a:solidFill>
                <a:highlight>
                  <a:srgbClr val="FFFFFF"/>
                </a:highlight>
              </a:rPr>
              <a:t>: </a:t>
            </a:r>
            <a:endParaRPr lang="en-US" u="sng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https://commons.wikimedia.org/wiki/File:Female_Mexican_fruit_fly_insect.jpg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Shape 1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Shape 1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Figure Credit: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Char char="-"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Hansen, T. F., &amp; Houle, D. A. V. I. D. (2004). Evolvability, stabilizing selection, and the problem of stasis. </a:t>
            </a:r>
            <a:r>
              <a:rPr lang="en" i="1" dirty="0">
                <a:solidFill>
                  <a:srgbClr val="222222"/>
                </a:solidFill>
                <a:highlight>
                  <a:srgbClr val="FFFFFF"/>
                </a:highlight>
              </a:rPr>
              <a:t>Phenotypic integration: studying the ecology and evolution of complex phenotypes. Oxford University Press, Oxford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, 130-150.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u="sng" dirty="0">
                <a:solidFill>
                  <a:srgbClr val="222222"/>
                </a:solidFill>
                <a:highlight>
                  <a:srgbClr val="FFFFFF"/>
                </a:highlight>
              </a:rPr>
              <a:t>Open </a:t>
            </a:r>
            <a:r>
              <a:rPr lang="en-US" u="sng" dirty="0">
                <a:solidFill>
                  <a:srgbClr val="222222"/>
                </a:solidFill>
                <a:highlight>
                  <a:srgbClr val="FFFFFF"/>
                </a:highlight>
              </a:rPr>
              <a:t>Source</a:t>
            </a:r>
            <a:r>
              <a:rPr lang="en-US" u="sng" baseline="0" dirty="0">
                <a:solidFill>
                  <a:srgbClr val="222222"/>
                </a:solidFill>
                <a:highlight>
                  <a:srgbClr val="FFFFFF"/>
                </a:highlight>
              </a:rPr>
              <a:t> Image Credits:</a:t>
            </a:r>
            <a:r>
              <a:rPr lang="en" u="sng" dirty="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lang="en-US" u="sng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https://commons.wikimedia.org/wiki/File:Female_Mexican_fruit_fly_insect.jpg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Shape 1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Figure Credit: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rgbClr val="222222"/>
              </a:buClr>
              <a:buChar char="-"/>
            </a:pP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Hansen, T. F., &amp; Houle, D. A. V. I. D. (2004). Evolvability, stabilizing selection, and the problem of stasis. </a:t>
            </a:r>
            <a:r>
              <a:rPr lang="en" i="1" dirty="0">
                <a:solidFill>
                  <a:srgbClr val="222222"/>
                </a:solidFill>
                <a:highlight>
                  <a:srgbClr val="FFFFFF"/>
                </a:highlight>
              </a:rPr>
              <a:t>Phenotypic integration: studying the ecology and evolution of complex phenotypes. Oxford University Press, Oxford</a:t>
            </a:r>
            <a:r>
              <a:rPr lang="en" dirty="0">
                <a:solidFill>
                  <a:srgbClr val="222222"/>
                </a:solidFill>
                <a:highlight>
                  <a:srgbClr val="FFFFFF"/>
                </a:highlight>
              </a:rPr>
              <a:t>, 130-150.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Shape 1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Shape 1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latin typeface="Proxima Nova"/>
                <a:ea typeface="Proxima Nova"/>
                <a:cs typeface="Proxima Nova"/>
                <a:sym typeface="Proxima Nova"/>
              </a:rPr>
              <a:t>Open Source Photo Credit: </a:t>
            </a:r>
          </a:p>
          <a:p>
            <a:pPr marL="457200" lvl="0" indent="-228600">
              <a:spcBef>
                <a:spcPts val="0"/>
              </a:spcBef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http://maxpixel.freegreatpicture.com/Tipi-Teepee-Hdr-Wigwam-Clouds-Tent-2000996</a:t>
            </a:r>
          </a:p>
          <a:p>
            <a:pPr marL="457200" lvl="0" indent="-228600" rtl="0">
              <a:spcBef>
                <a:spcPts val="0"/>
              </a:spcBef>
              <a:buFont typeface="Proxima Nova"/>
              <a:buChar char="-"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https://www.nps.gov/whsa/learn/nature/reptiles.htm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Shape 1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latin typeface="Proxima Nova"/>
                <a:ea typeface="Proxima Nova"/>
                <a:cs typeface="Proxima Nova"/>
                <a:sym typeface="Proxima Nova"/>
              </a:rPr>
              <a:t>Open Source Photo Credit:</a:t>
            </a:r>
            <a:endParaRPr lang="en-US" u="sng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https://commons.wikimedia.org/wiki/File:White_Sands_National_Monument_-_New_Mexico_-_dawn_in_the_desert_-_(17913304838).jpg</a:t>
            </a:r>
          </a:p>
          <a:p>
            <a:pPr lvl="0">
              <a:spcBef>
                <a:spcPts val="0"/>
              </a:spcBef>
              <a:buNone/>
            </a:pPr>
            <a:r>
              <a:rPr lang="en" b="1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https://www.nps.gov/whsa/learn/nature/bleachedearlesslizard.htm</a:t>
            </a: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latin typeface="Proxima Nova"/>
                <a:ea typeface="Proxima Nova"/>
                <a:cs typeface="Proxima Nova"/>
                <a:sym typeface="Proxima Nova"/>
              </a:rPr>
              <a:t>https://www.nps.gov/whsa/learn/nature/reptiles.htm</a:t>
            </a:r>
          </a:p>
          <a:p>
            <a:pPr lvl="0" rtl="0">
              <a:spcBef>
                <a:spcPts val="0"/>
              </a:spcBef>
              <a:buNone/>
            </a:pPr>
            <a:endParaRPr b="1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Shape 1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>
              <a:spcBef>
                <a:spcPts val="0"/>
              </a:spcBef>
              <a:buNone/>
            </a:pPr>
            <a:r>
              <a:rPr lang="en" b="1" u="sng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https://www.nps.gov/whsa/learn/nature/bleachedearlesslizard.htm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 dirty="0"/>
              <a:t>https://www.nps.gov/whsa/learn/nature/reptiles.htm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Shape 1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Shape 1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Shape 1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/>
              <a:t>https://upload.wikimedia.org/wikipedia/commons/1/12/Artibeus_sp._Tortuguero_National_Park_crop.jpg</a:t>
            </a:r>
          </a:p>
          <a:p>
            <a:pPr lvl="0" rtl="0">
              <a:spcBef>
                <a:spcPts val="0"/>
              </a:spcBef>
              <a:buNone/>
            </a:pPr>
            <a:endParaRPr u="sng" dirty="0"/>
          </a:p>
          <a:p>
            <a:pPr lvl="0" rtl="0">
              <a:spcBef>
                <a:spcPts val="0"/>
              </a:spcBef>
              <a:buNone/>
            </a:pPr>
            <a:endParaRPr u="sng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Shape 1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 dirty="0"/>
              <a:t>https://www.google.com/url?sa=i&amp;rct=j&amp;q=&amp;esrc=s&amp;source=images&amp;cd=&amp;ved=0ahUKEwjnmZGX867UAhUF6oMKHVPcAacQjBwIBA&amp;url=https%3A%2F%2Fmedia.defense.gov%2F2013%2FMay%2F22%2F2000047855%2F-1%2F-1%2F0%2F130520-F-AA000-246.JPG&amp;psig=AFQjCNF7qJKiTA7VPhdUU6hBZCvkFwzyig&amp;ust=1497033638198973&amp;cad=rjt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Shape 1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 dirty="0"/>
              <a:t>Open Source Photo Credit: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 dirty="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https://www.nps.gov/whsa/learn/nature/bleachedearlesslizard.htm</a:t>
            </a:r>
          </a:p>
          <a:p>
            <a:pPr lvl="0" rtl="0">
              <a:spcBef>
                <a:spcPts val="0"/>
              </a:spcBef>
              <a:buNone/>
            </a:pPr>
            <a:r>
              <a:rPr lang="en" b="1" u="sng" dirty="0"/>
              <a:t>https://www.nps.gov/whsa/learn/nature/reptiles.htm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Shape 1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Shape 1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Recap on each mode of selection, restating what they are and any outlying details that you want to clear up. </a:t>
            </a:r>
            <a:endParaRPr lang="en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hape 6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14000" b="1"/>
            </a:lvl1pPr>
            <a:lvl2pPr lvl="1" algn="ctr" rtl="0">
              <a:spcBef>
                <a:spcPts val="0"/>
              </a:spcBef>
              <a:buSzPct val="100000"/>
              <a:defRPr sz="14000" b="1"/>
            </a:lvl2pPr>
            <a:lvl3pPr lvl="2" algn="ctr" rtl="0">
              <a:spcBef>
                <a:spcPts val="0"/>
              </a:spcBef>
              <a:buSzPct val="100000"/>
              <a:defRPr sz="14000" b="1"/>
            </a:lvl3pPr>
            <a:lvl4pPr lvl="3" algn="ctr" rtl="0">
              <a:spcBef>
                <a:spcPts val="0"/>
              </a:spcBef>
              <a:buSzPct val="100000"/>
              <a:defRPr sz="14000" b="1"/>
            </a:lvl4pPr>
            <a:lvl5pPr lvl="4" algn="ctr" rtl="0">
              <a:spcBef>
                <a:spcPts val="0"/>
              </a:spcBef>
              <a:buSzPct val="100000"/>
              <a:defRPr sz="14000" b="1"/>
            </a:lvl5pPr>
            <a:lvl6pPr lvl="5" algn="ctr" rtl="0">
              <a:spcBef>
                <a:spcPts val="0"/>
              </a:spcBef>
              <a:buSzPct val="100000"/>
              <a:defRPr sz="14000" b="1"/>
            </a:lvl6pPr>
            <a:lvl7pPr lvl="6" algn="ctr" rtl="0">
              <a:spcBef>
                <a:spcPts val="0"/>
              </a:spcBef>
              <a:buSzPct val="100000"/>
              <a:defRPr sz="14000" b="1"/>
            </a:lvl7pPr>
            <a:lvl8pPr lvl="7" algn="ctr" rtl="0">
              <a:spcBef>
                <a:spcPts val="0"/>
              </a:spcBef>
              <a:buSzPct val="100000"/>
              <a:defRPr sz="14000" b="1"/>
            </a:lvl8pPr>
            <a:lvl9pPr lvl="8" algn="ctr" rtl="0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4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9.jpg"/><Relationship Id="rId4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69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5" Type="http://schemas.openxmlformats.org/officeDocument/2006/relationships/image" Target="../media/image49.png"/><Relationship Id="rId4" Type="http://schemas.openxmlformats.org/officeDocument/2006/relationships/image" Target="../media/image7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4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/>
              <a:t>Selection on a Case by Case Basis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10450" y="3807979"/>
            <a:ext cx="7089000" cy="40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>
                <a:solidFill>
                  <a:srgbClr val="F3F3F3"/>
                </a:solidFill>
                <a:latin typeface="Monotype Corsiva" panose="03010101010201010101" pitchFamily="66" charset="0"/>
              </a:rPr>
              <a:t>by</a:t>
            </a:r>
            <a:r>
              <a:rPr lang="en" dirty="0">
                <a:solidFill>
                  <a:srgbClr val="F3F3F3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3F3F3"/>
                </a:solidFill>
              </a:rPr>
              <a:t>Adam Irvine, Eva Horna Lowell, Matt Driscoll and E. Dale Broder</a:t>
            </a:r>
          </a:p>
          <a:p>
            <a:pPr lvl="0"/>
            <a:r>
              <a:rPr lang="en-US" dirty="0">
                <a:solidFill>
                  <a:srgbClr val="F3F3F3"/>
                </a:solidFill>
              </a:rPr>
              <a:t>Department of Biology</a:t>
            </a:r>
          </a:p>
          <a:p>
            <a:pPr lvl="0"/>
            <a:r>
              <a:rPr lang="en-US" dirty="0">
                <a:solidFill>
                  <a:srgbClr val="F3F3F3"/>
                </a:solidFill>
              </a:rPr>
              <a:t>University of Denver, CO</a:t>
            </a:r>
            <a:br>
              <a:rPr lang="en" dirty="0">
                <a:solidFill>
                  <a:srgbClr val="F3F3F3"/>
                </a:solidFill>
              </a:rPr>
            </a:br>
            <a:endParaRPr lang="en" dirty="0">
              <a:solidFill>
                <a:srgbClr val="F3F3F3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28591" y="392149"/>
            <a:ext cx="4555671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 anchorCtr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 CENTER FOR CASE STUDY TEACHING IN 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510450" y="702975"/>
            <a:ext cx="8123100" cy="1488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600" b="1" dirty="0"/>
              <a:t>Example 1: Peppered Moth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2127750" y="3289500"/>
            <a:ext cx="4888500" cy="14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Grant et al., 1996</a:t>
            </a:r>
          </a:p>
          <a:p>
            <a:pPr lvl="0" algn="ctr" rtl="0">
              <a:spcBef>
                <a:spcPts val="0"/>
              </a:spcBef>
              <a:buNone/>
            </a:pPr>
            <a:endParaRPr sz="2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10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09450" y="261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Phenotypic Distribution of Moth Coloration</a:t>
            </a:r>
          </a:p>
        </p:txBody>
      </p:sp>
      <p:sp>
        <p:nvSpPr>
          <p:cNvPr id="237" name="Shape 237"/>
          <p:cNvSpPr/>
          <p:nvPr/>
        </p:nvSpPr>
        <p:spPr>
          <a:xfrm>
            <a:off x="1730975" y="1442800"/>
            <a:ext cx="6351740" cy="2179424"/>
          </a:xfrm>
          <a:custGeom>
            <a:avLst/>
            <a:gdLst/>
            <a:ahLst/>
            <a:cxnLst/>
            <a:rect l="0" t="0" r="0" b="0"/>
            <a:pathLst>
              <a:path w="243525" h="85059" extrusionOk="0">
                <a:moveTo>
                  <a:pt x="0" y="85059"/>
                </a:moveTo>
                <a:cubicBezTo>
                  <a:pt x="18170" y="83092"/>
                  <a:pt x="77163" y="87418"/>
                  <a:pt x="109020" y="73260"/>
                </a:cubicBezTo>
                <a:cubicBezTo>
                  <a:pt x="140876" y="59101"/>
                  <a:pt x="168721" y="-1622"/>
                  <a:pt x="191139" y="108"/>
                </a:cubicBezTo>
                <a:cubicBezTo>
                  <a:pt x="213556" y="1838"/>
                  <a:pt x="234794" y="69720"/>
                  <a:pt x="243525" y="8364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238" name="Shape 238"/>
          <p:cNvCxnSpPr/>
          <p:nvPr/>
        </p:nvCxnSpPr>
        <p:spPr>
          <a:xfrm>
            <a:off x="1669900" y="1302300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9" name="Shape 239"/>
          <p:cNvCxnSpPr/>
          <p:nvPr/>
        </p:nvCxnSpPr>
        <p:spPr>
          <a:xfrm>
            <a:off x="1669900" y="3828187"/>
            <a:ext cx="6726300" cy="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0" name="Shape 240"/>
          <p:cNvSpPr txBox="1"/>
          <p:nvPr/>
        </p:nvSpPr>
        <p:spPr>
          <a:xfrm>
            <a:off x="3243350" y="4365437"/>
            <a:ext cx="332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Moth Coloration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334800" y="3929950"/>
            <a:ext cx="1275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451900" y="396296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243" name="Shape 243"/>
          <p:cNvSpPr txBox="1"/>
          <p:nvPr/>
        </p:nvSpPr>
        <p:spPr>
          <a:xfrm rot="-5400000">
            <a:off x="-96925" y="2439900"/>
            <a:ext cx="17343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244" name="Shape 244"/>
          <p:cNvSpPr txBox="1"/>
          <p:nvPr/>
        </p:nvSpPr>
        <p:spPr>
          <a:xfrm rot="-5400000">
            <a:off x="920362" y="3288450"/>
            <a:ext cx="7923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245" name="Shape 245"/>
          <p:cNvSpPr txBox="1"/>
          <p:nvPr/>
        </p:nvSpPr>
        <p:spPr>
          <a:xfrm rot="-5400000">
            <a:off x="906712" y="1371975"/>
            <a:ext cx="819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2541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Time Zero (Generation 1)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150" y="11483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612" y="14494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600" y="37949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400" y="22630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50" y="37949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75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525" y="32203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662" y="1441475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32779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The Industrial Revolution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4546387" y="3393500"/>
            <a:ext cx="802200" cy="7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→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3" name="Shape 273" descr="lichen-1278358_640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000" y="2791850"/>
            <a:ext cx="3705299" cy="21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75" y="2832900"/>
            <a:ext cx="3649274" cy="207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75" y="966799"/>
            <a:ext cx="3286950" cy="17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875" y="543175"/>
            <a:ext cx="2537700" cy="2155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311700" y="43635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New Background Color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150" y="11483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612" y="14494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600" y="37949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400" y="22630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50" y="37949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75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525" y="32203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662" y="1441475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11700" y="42463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Predation Event</a:t>
            </a:r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Shape 30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150" y="11483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612" y="14494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600" y="37949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400" y="22630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50" y="37949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75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Shape 31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525" y="32203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662" y="1441475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311700" y="40118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Predation Event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Shape 3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150" y="11483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612" y="14494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600" y="37949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400" y="22630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50" y="37949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75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4525" y="32203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662" y="1441475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2159175" y="1360625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15537" y="3794950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5617937" y="2231200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3604200" y="1290200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6288062" y="3188575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2395137" y="3763150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7666712" y="2526675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7497687" y="1116550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311700" y="42463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Surviving Moths</a:t>
            </a:r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Shape 36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311700" y="43635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Each moth reproduces (one identical offspring):</a:t>
            </a: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Shape 37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Shape 37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Shape 37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Shape 37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25" y="13643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34195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5850" y="3345226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275" y="117995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925" y="26782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Shape 38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350" y="33798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Shape 38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750" y="329977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787" y="4160874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311700" y="43635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Predation Event in Generation 2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Shape 39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Shape 39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Shape 39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Shape 40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Shape 40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25" y="13643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34195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Shape 40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5850" y="3345226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Shape 40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6275" y="117995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925" y="26782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1350" y="33798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1750" y="329977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787" y="4160874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/>
          <p:nvPr/>
        </p:nvSpPr>
        <p:spPr>
          <a:xfrm>
            <a:off x="2825550" y="2536487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7778700" y="4129075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5413375" y="3964112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6424900" y="3387762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5303650" y="2646462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7979400" y="3212137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6499825" y="1148137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2273400" y="3348675"/>
            <a:ext cx="852900" cy="8049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30434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Peppered Moth Coloration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852400" y="1463600"/>
            <a:ext cx="1179900" cy="34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852400" y="2617387"/>
            <a:ext cx="814200" cy="2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852400" y="3676700"/>
            <a:ext cx="737400" cy="2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315325" y="1428350"/>
            <a:ext cx="460200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5333025" y="2617400"/>
            <a:ext cx="424800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427400" y="3657600"/>
            <a:ext cx="23700" cy="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5333025" y="3676700"/>
            <a:ext cx="424800" cy="41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00" y="351245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00" y="1264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2640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24531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351245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000" y="2453151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6048300" y="4633400"/>
            <a:ext cx="2784000" cy="2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311700" y="436358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Survivors</a:t>
            </a:r>
          </a:p>
        </p:txBody>
      </p:sp>
      <p:pic>
        <p:nvPicPr>
          <p:cNvPr id="423" name="Shape 4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Shape 4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25" y="13643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Shape 42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34195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Shape 4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787" y="4160874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133325" y="1055950"/>
            <a:ext cx="8981700" cy="3940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title"/>
          </p:nvPr>
        </p:nvSpPr>
        <p:spPr>
          <a:xfrm>
            <a:off x="311700" y="4832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Each moth reproduces to make Generation 3: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Shape 43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Shape 44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Shape 4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025" y="13643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Shape 44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34195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Shape 4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6787" y="4160874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175" y="3930624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0838" y="10758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575" y="2963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100" y="18171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6750" y="291755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Shape 45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1075" y="27877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Shape 45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337" y="20632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487" y="3970999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title"/>
          </p:nvPr>
        </p:nvSpPr>
        <p:spPr>
          <a:xfrm>
            <a:off x="430725" y="642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0000FF"/>
                </a:solidFill>
              </a:rPr>
              <a:t>“Initial” </a:t>
            </a:r>
            <a:r>
              <a:rPr lang="en" dirty="0"/>
              <a:t>phenotypic distribution of moth coloration.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58" name="Shape 458"/>
          <p:cNvSpPr txBox="1"/>
          <p:nvPr/>
        </p:nvSpPr>
        <p:spPr>
          <a:xfrm>
            <a:off x="4231075" y="5116575"/>
            <a:ext cx="16155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 txBox="1"/>
          <p:nvPr/>
        </p:nvSpPr>
        <p:spPr>
          <a:xfrm>
            <a:off x="2334800" y="51330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 txBox="1"/>
          <p:nvPr/>
        </p:nvSpPr>
        <p:spPr>
          <a:xfrm>
            <a:off x="7113050" y="51660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 txBox="1"/>
          <p:nvPr/>
        </p:nvSpPr>
        <p:spPr>
          <a:xfrm rot="-5400000">
            <a:off x="-428700" y="5001525"/>
            <a:ext cx="11211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2" name="Shape 462"/>
          <p:cNvSpPr txBox="1"/>
          <p:nvPr/>
        </p:nvSpPr>
        <p:spPr>
          <a:xfrm rot="-5400000">
            <a:off x="460325" y="4889475"/>
            <a:ext cx="6099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/>
          <p:nvPr/>
        </p:nvSpPr>
        <p:spPr>
          <a:xfrm rot="-5400000">
            <a:off x="1033750" y="5133075"/>
            <a:ext cx="642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1730975" y="1442800"/>
            <a:ext cx="6351740" cy="2179424"/>
          </a:xfrm>
          <a:custGeom>
            <a:avLst/>
            <a:gdLst/>
            <a:ahLst/>
            <a:cxnLst/>
            <a:rect l="0" t="0" r="0" b="0"/>
            <a:pathLst>
              <a:path w="243525" h="85059" extrusionOk="0">
                <a:moveTo>
                  <a:pt x="0" y="85059"/>
                </a:moveTo>
                <a:cubicBezTo>
                  <a:pt x="18170" y="83092"/>
                  <a:pt x="77163" y="87418"/>
                  <a:pt x="109020" y="73260"/>
                </a:cubicBezTo>
                <a:cubicBezTo>
                  <a:pt x="140876" y="59101"/>
                  <a:pt x="168721" y="-1622"/>
                  <a:pt x="191139" y="108"/>
                </a:cubicBezTo>
                <a:cubicBezTo>
                  <a:pt x="213556" y="1838"/>
                  <a:pt x="234794" y="69720"/>
                  <a:pt x="243525" y="8364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465" name="Shape 465"/>
          <p:cNvCxnSpPr/>
          <p:nvPr/>
        </p:nvCxnSpPr>
        <p:spPr>
          <a:xfrm>
            <a:off x="1669900" y="1302300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66" name="Shape 466"/>
          <p:cNvCxnSpPr/>
          <p:nvPr/>
        </p:nvCxnSpPr>
        <p:spPr>
          <a:xfrm>
            <a:off x="1669900" y="3828187"/>
            <a:ext cx="6726300" cy="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67" name="Shape 467"/>
          <p:cNvSpPr txBox="1"/>
          <p:nvPr/>
        </p:nvSpPr>
        <p:spPr>
          <a:xfrm>
            <a:off x="3243350" y="4365437"/>
            <a:ext cx="332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Moth Coloration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2334800" y="3929950"/>
            <a:ext cx="1275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6451900" y="396296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470" name="Shape 470"/>
          <p:cNvSpPr txBox="1"/>
          <p:nvPr/>
        </p:nvSpPr>
        <p:spPr>
          <a:xfrm rot="-5400000">
            <a:off x="-96925" y="2439900"/>
            <a:ext cx="17343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471" name="Shape 471"/>
          <p:cNvSpPr txBox="1"/>
          <p:nvPr/>
        </p:nvSpPr>
        <p:spPr>
          <a:xfrm rot="-5400000">
            <a:off x="920362" y="3288450"/>
            <a:ext cx="7923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472" name="Shape 472"/>
          <p:cNvSpPr txBox="1"/>
          <p:nvPr/>
        </p:nvSpPr>
        <p:spPr>
          <a:xfrm rot="-5400000">
            <a:off x="906712" y="1371975"/>
            <a:ext cx="819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395925" y="4589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FFFF"/>
                </a:solidFill>
              </a:rPr>
              <a:t>“After”</a:t>
            </a:r>
            <a:r>
              <a:rPr lang="en" dirty="0"/>
              <a:t> phenotypic distribution of moth coloration?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xfrm>
            <a:off x="311700" y="271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FFFF"/>
                </a:solidFill>
              </a:rPr>
              <a:t>“After”</a:t>
            </a:r>
            <a:r>
              <a:rPr lang="en" dirty="0"/>
              <a:t> phenotypic distribution of moth coloration:</a:t>
            </a:r>
          </a:p>
        </p:txBody>
      </p:sp>
      <p:sp>
        <p:nvSpPr>
          <p:cNvPr id="479" name="Shape 479"/>
          <p:cNvSpPr txBox="1"/>
          <p:nvPr/>
        </p:nvSpPr>
        <p:spPr>
          <a:xfrm>
            <a:off x="4231075" y="5116575"/>
            <a:ext cx="16155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0" name="Shape 480"/>
          <p:cNvSpPr txBox="1"/>
          <p:nvPr/>
        </p:nvSpPr>
        <p:spPr>
          <a:xfrm>
            <a:off x="2334800" y="51330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 txBox="1"/>
          <p:nvPr/>
        </p:nvSpPr>
        <p:spPr>
          <a:xfrm>
            <a:off x="7113050" y="51660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 txBox="1"/>
          <p:nvPr/>
        </p:nvSpPr>
        <p:spPr>
          <a:xfrm rot="-5400000">
            <a:off x="-428700" y="5001525"/>
            <a:ext cx="11211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3" name="Shape 483"/>
          <p:cNvSpPr txBox="1"/>
          <p:nvPr/>
        </p:nvSpPr>
        <p:spPr>
          <a:xfrm rot="-5400000">
            <a:off x="460325" y="4889475"/>
            <a:ext cx="6099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 txBox="1"/>
          <p:nvPr/>
        </p:nvSpPr>
        <p:spPr>
          <a:xfrm rot="-5400000">
            <a:off x="1033750" y="5133075"/>
            <a:ext cx="642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1730975" y="1442800"/>
            <a:ext cx="6351740" cy="2179424"/>
          </a:xfrm>
          <a:custGeom>
            <a:avLst/>
            <a:gdLst/>
            <a:ahLst/>
            <a:cxnLst/>
            <a:rect l="0" t="0" r="0" b="0"/>
            <a:pathLst>
              <a:path w="243525" h="85059" extrusionOk="0">
                <a:moveTo>
                  <a:pt x="0" y="85059"/>
                </a:moveTo>
                <a:cubicBezTo>
                  <a:pt x="18170" y="83092"/>
                  <a:pt x="77163" y="87418"/>
                  <a:pt x="109020" y="73260"/>
                </a:cubicBezTo>
                <a:cubicBezTo>
                  <a:pt x="140876" y="59101"/>
                  <a:pt x="168721" y="-1622"/>
                  <a:pt x="191139" y="108"/>
                </a:cubicBezTo>
                <a:cubicBezTo>
                  <a:pt x="213556" y="1838"/>
                  <a:pt x="234794" y="69720"/>
                  <a:pt x="243525" y="8364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486" name="Shape 486"/>
          <p:cNvSpPr/>
          <p:nvPr/>
        </p:nvSpPr>
        <p:spPr>
          <a:xfrm>
            <a:off x="1740225" y="1479375"/>
            <a:ext cx="6399514" cy="2105625"/>
          </a:xfrm>
          <a:custGeom>
            <a:avLst/>
            <a:gdLst/>
            <a:ahLst/>
            <a:cxnLst/>
            <a:rect l="0" t="0" r="0" b="0"/>
            <a:pathLst>
              <a:path w="261258" h="84225" extrusionOk="0">
                <a:moveTo>
                  <a:pt x="0" y="57308"/>
                </a:moveTo>
                <a:cubicBezTo>
                  <a:pt x="10104" y="47764"/>
                  <a:pt x="36676" y="-1775"/>
                  <a:pt x="60628" y="49"/>
                </a:cubicBezTo>
                <a:cubicBezTo>
                  <a:pt x="84579" y="1873"/>
                  <a:pt x="110270" y="54225"/>
                  <a:pt x="143709" y="68255"/>
                </a:cubicBezTo>
                <a:cubicBezTo>
                  <a:pt x="177147" y="82284"/>
                  <a:pt x="241666" y="81563"/>
                  <a:pt x="261258" y="8422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cxnSp>
        <p:nvCxnSpPr>
          <p:cNvPr id="487" name="Shape 487"/>
          <p:cNvCxnSpPr/>
          <p:nvPr/>
        </p:nvCxnSpPr>
        <p:spPr>
          <a:xfrm>
            <a:off x="1669900" y="1302300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488" name="Shape 488"/>
          <p:cNvCxnSpPr/>
          <p:nvPr/>
        </p:nvCxnSpPr>
        <p:spPr>
          <a:xfrm>
            <a:off x="1669900" y="3828187"/>
            <a:ext cx="6726300" cy="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89" name="Shape 489"/>
          <p:cNvSpPr txBox="1"/>
          <p:nvPr/>
        </p:nvSpPr>
        <p:spPr>
          <a:xfrm>
            <a:off x="3243350" y="4365437"/>
            <a:ext cx="332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Moth Coloration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x="2334800" y="3929950"/>
            <a:ext cx="1275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x="6451900" y="396296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492" name="Shape 492"/>
          <p:cNvSpPr txBox="1"/>
          <p:nvPr/>
        </p:nvSpPr>
        <p:spPr>
          <a:xfrm rot="-5400000">
            <a:off x="-96925" y="2439900"/>
            <a:ext cx="17343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493" name="Shape 493"/>
          <p:cNvSpPr txBox="1"/>
          <p:nvPr/>
        </p:nvSpPr>
        <p:spPr>
          <a:xfrm rot="-5400000">
            <a:off x="920362" y="3288450"/>
            <a:ext cx="7923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494" name="Shape 494"/>
          <p:cNvSpPr txBox="1"/>
          <p:nvPr/>
        </p:nvSpPr>
        <p:spPr>
          <a:xfrm rot="-5400000">
            <a:off x="906712" y="1371975"/>
            <a:ext cx="819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Environmental Laws Introduced</a:t>
            </a:r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What happens after the environment changes?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1" name="Shape 501"/>
          <p:cNvSpPr txBox="1"/>
          <p:nvPr/>
        </p:nvSpPr>
        <p:spPr>
          <a:xfrm>
            <a:off x="3976175" y="3516025"/>
            <a:ext cx="7197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→</a:t>
            </a:r>
          </a:p>
        </p:txBody>
      </p:sp>
      <p:pic>
        <p:nvPicPr>
          <p:cNvPr id="502" name="Shape 50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75" y="2479074"/>
            <a:ext cx="4180199" cy="24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Shape 503" descr="lichen-1278358_640.jp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0" y="2479075"/>
            <a:ext cx="3865475" cy="24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709457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 dirty="0">
                <a:solidFill>
                  <a:srgbClr val="FF00FF"/>
                </a:solidFill>
              </a:rPr>
              <a:t>“Cleaned-up”</a:t>
            </a:r>
            <a:r>
              <a:rPr lang="en" sz="2600" b="1" dirty="0"/>
              <a:t> </a:t>
            </a:r>
            <a:r>
              <a:rPr lang="en" sz="2600" dirty="0"/>
              <a:t>phenotypic distribution of moth coloration?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x="4231075" y="5116575"/>
            <a:ext cx="16155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2334800" y="51330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1" name="Shape 511"/>
          <p:cNvSpPr txBox="1"/>
          <p:nvPr/>
        </p:nvSpPr>
        <p:spPr>
          <a:xfrm>
            <a:off x="7113050" y="51660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2" name="Shape 512"/>
          <p:cNvSpPr txBox="1"/>
          <p:nvPr/>
        </p:nvSpPr>
        <p:spPr>
          <a:xfrm rot="-5400000">
            <a:off x="-428700" y="5001525"/>
            <a:ext cx="11211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 txBox="1"/>
          <p:nvPr/>
        </p:nvSpPr>
        <p:spPr>
          <a:xfrm rot="-5400000">
            <a:off x="460325" y="4889475"/>
            <a:ext cx="6099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 txBox="1"/>
          <p:nvPr/>
        </p:nvSpPr>
        <p:spPr>
          <a:xfrm rot="-5400000">
            <a:off x="1033750" y="5133075"/>
            <a:ext cx="642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1740225" y="1479375"/>
            <a:ext cx="6399514" cy="2105625"/>
          </a:xfrm>
          <a:custGeom>
            <a:avLst/>
            <a:gdLst/>
            <a:ahLst/>
            <a:cxnLst/>
            <a:rect l="0" t="0" r="0" b="0"/>
            <a:pathLst>
              <a:path w="261258" h="84225" extrusionOk="0">
                <a:moveTo>
                  <a:pt x="0" y="57308"/>
                </a:moveTo>
                <a:cubicBezTo>
                  <a:pt x="10104" y="47764"/>
                  <a:pt x="36676" y="-1775"/>
                  <a:pt x="60628" y="49"/>
                </a:cubicBezTo>
                <a:cubicBezTo>
                  <a:pt x="84579" y="1873"/>
                  <a:pt x="110270" y="54225"/>
                  <a:pt x="143709" y="68255"/>
                </a:cubicBezTo>
                <a:cubicBezTo>
                  <a:pt x="177147" y="82284"/>
                  <a:pt x="241666" y="81563"/>
                  <a:pt x="261258" y="8422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cxnSp>
        <p:nvCxnSpPr>
          <p:cNvPr id="516" name="Shape 516"/>
          <p:cNvCxnSpPr/>
          <p:nvPr/>
        </p:nvCxnSpPr>
        <p:spPr>
          <a:xfrm>
            <a:off x="1669900" y="1302300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17" name="Shape 517"/>
          <p:cNvCxnSpPr/>
          <p:nvPr/>
        </p:nvCxnSpPr>
        <p:spPr>
          <a:xfrm>
            <a:off x="1669900" y="3828187"/>
            <a:ext cx="6726300" cy="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18" name="Shape 518"/>
          <p:cNvSpPr txBox="1"/>
          <p:nvPr/>
        </p:nvSpPr>
        <p:spPr>
          <a:xfrm>
            <a:off x="3243350" y="4365437"/>
            <a:ext cx="332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Moth Coloration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2334800" y="3929950"/>
            <a:ext cx="1275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6451900" y="396296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521" name="Shape 521"/>
          <p:cNvSpPr txBox="1"/>
          <p:nvPr/>
        </p:nvSpPr>
        <p:spPr>
          <a:xfrm rot="-5400000">
            <a:off x="-96925" y="2439900"/>
            <a:ext cx="17343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522" name="Shape 522"/>
          <p:cNvSpPr txBox="1"/>
          <p:nvPr/>
        </p:nvSpPr>
        <p:spPr>
          <a:xfrm rot="-5400000">
            <a:off x="920362" y="3288450"/>
            <a:ext cx="7923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523" name="Shape 523"/>
          <p:cNvSpPr txBox="1"/>
          <p:nvPr/>
        </p:nvSpPr>
        <p:spPr>
          <a:xfrm rot="-5400000">
            <a:off x="906712" y="1371975"/>
            <a:ext cx="819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 dirty="0">
                <a:solidFill>
                  <a:srgbClr val="00FFFF"/>
                </a:solidFill>
              </a:rPr>
              <a:t>“After”</a:t>
            </a:r>
            <a:r>
              <a:rPr lang="en" sz="2600" dirty="0"/>
              <a:t> phenotypic distribution of moth coloration.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title"/>
          </p:nvPr>
        </p:nvSpPr>
        <p:spPr>
          <a:xfrm>
            <a:off x="263700" y="2223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 dirty="0">
                <a:solidFill>
                  <a:srgbClr val="FF00FF"/>
                </a:solidFill>
              </a:rPr>
              <a:t>“Cleaned up”</a:t>
            </a:r>
            <a:r>
              <a:rPr lang="en" sz="2600" b="1" dirty="0"/>
              <a:t> </a:t>
            </a:r>
            <a:r>
              <a:rPr lang="en" sz="2600" dirty="0"/>
              <a:t>phenotypic distribution of moth coloration:</a:t>
            </a:r>
          </a:p>
        </p:txBody>
      </p:sp>
      <p:sp>
        <p:nvSpPr>
          <p:cNvPr id="530" name="Shape 530"/>
          <p:cNvSpPr txBox="1"/>
          <p:nvPr/>
        </p:nvSpPr>
        <p:spPr>
          <a:xfrm>
            <a:off x="4231075" y="5116575"/>
            <a:ext cx="16155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 txBox="1"/>
          <p:nvPr/>
        </p:nvSpPr>
        <p:spPr>
          <a:xfrm>
            <a:off x="2334800" y="51330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2" name="Shape 532"/>
          <p:cNvSpPr txBox="1"/>
          <p:nvPr/>
        </p:nvSpPr>
        <p:spPr>
          <a:xfrm>
            <a:off x="7113050" y="51660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3" name="Shape 533"/>
          <p:cNvSpPr txBox="1"/>
          <p:nvPr/>
        </p:nvSpPr>
        <p:spPr>
          <a:xfrm rot="-5400000">
            <a:off x="-428700" y="5001525"/>
            <a:ext cx="11211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4" name="Shape 534"/>
          <p:cNvSpPr txBox="1"/>
          <p:nvPr/>
        </p:nvSpPr>
        <p:spPr>
          <a:xfrm rot="-5400000">
            <a:off x="460325" y="4889475"/>
            <a:ext cx="6099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5" name="Shape 535"/>
          <p:cNvSpPr txBox="1"/>
          <p:nvPr/>
        </p:nvSpPr>
        <p:spPr>
          <a:xfrm rot="-5400000">
            <a:off x="1033750" y="5133075"/>
            <a:ext cx="642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1730975" y="1442800"/>
            <a:ext cx="6351740" cy="2179424"/>
          </a:xfrm>
          <a:custGeom>
            <a:avLst/>
            <a:gdLst/>
            <a:ahLst/>
            <a:cxnLst/>
            <a:rect l="0" t="0" r="0" b="0"/>
            <a:pathLst>
              <a:path w="243525" h="85059" extrusionOk="0">
                <a:moveTo>
                  <a:pt x="0" y="85059"/>
                </a:moveTo>
                <a:cubicBezTo>
                  <a:pt x="18170" y="83092"/>
                  <a:pt x="77163" y="87418"/>
                  <a:pt x="109020" y="73260"/>
                </a:cubicBezTo>
                <a:cubicBezTo>
                  <a:pt x="140876" y="59101"/>
                  <a:pt x="168721" y="-1622"/>
                  <a:pt x="191139" y="108"/>
                </a:cubicBezTo>
                <a:cubicBezTo>
                  <a:pt x="213556" y="1838"/>
                  <a:pt x="234794" y="69720"/>
                  <a:pt x="243525" y="83643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537" name="Shape 537"/>
          <p:cNvSpPr/>
          <p:nvPr/>
        </p:nvSpPr>
        <p:spPr>
          <a:xfrm>
            <a:off x="1740225" y="1479375"/>
            <a:ext cx="6399514" cy="2105625"/>
          </a:xfrm>
          <a:custGeom>
            <a:avLst/>
            <a:gdLst/>
            <a:ahLst/>
            <a:cxnLst/>
            <a:rect l="0" t="0" r="0" b="0"/>
            <a:pathLst>
              <a:path w="261258" h="84225" extrusionOk="0">
                <a:moveTo>
                  <a:pt x="0" y="57308"/>
                </a:moveTo>
                <a:cubicBezTo>
                  <a:pt x="10104" y="47764"/>
                  <a:pt x="36676" y="-1775"/>
                  <a:pt x="60628" y="49"/>
                </a:cubicBezTo>
                <a:cubicBezTo>
                  <a:pt x="84579" y="1873"/>
                  <a:pt x="110270" y="54225"/>
                  <a:pt x="143709" y="68255"/>
                </a:cubicBezTo>
                <a:cubicBezTo>
                  <a:pt x="177147" y="82284"/>
                  <a:pt x="241666" y="81563"/>
                  <a:pt x="261258" y="8422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cxnSp>
        <p:nvCxnSpPr>
          <p:cNvPr id="538" name="Shape 538"/>
          <p:cNvCxnSpPr/>
          <p:nvPr/>
        </p:nvCxnSpPr>
        <p:spPr>
          <a:xfrm>
            <a:off x="1669900" y="1302300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39" name="Shape 539"/>
          <p:cNvCxnSpPr/>
          <p:nvPr/>
        </p:nvCxnSpPr>
        <p:spPr>
          <a:xfrm>
            <a:off x="1669900" y="3828187"/>
            <a:ext cx="6726300" cy="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0" name="Shape 540"/>
          <p:cNvSpPr txBox="1"/>
          <p:nvPr/>
        </p:nvSpPr>
        <p:spPr>
          <a:xfrm>
            <a:off x="3243350" y="4365437"/>
            <a:ext cx="332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Moth Coloration</a:t>
            </a:r>
          </a:p>
        </p:txBody>
      </p:sp>
      <p:sp>
        <p:nvSpPr>
          <p:cNvPr id="541" name="Shape 541"/>
          <p:cNvSpPr txBox="1"/>
          <p:nvPr/>
        </p:nvSpPr>
        <p:spPr>
          <a:xfrm>
            <a:off x="2334800" y="3929950"/>
            <a:ext cx="1275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6451900" y="396296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543" name="Shape 543"/>
          <p:cNvSpPr txBox="1"/>
          <p:nvPr/>
        </p:nvSpPr>
        <p:spPr>
          <a:xfrm rot="-5400000">
            <a:off x="-96925" y="2439900"/>
            <a:ext cx="17343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544" name="Shape 544"/>
          <p:cNvSpPr txBox="1"/>
          <p:nvPr/>
        </p:nvSpPr>
        <p:spPr>
          <a:xfrm rot="-5400000">
            <a:off x="920362" y="3288450"/>
            <a:ext cx="7923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545" name="Shape 545"/>
          <p:cNvSpPr txBox="1"/>
          <p:nvPr/>
        </p:nvSpPr>
        <p:spPr>
          <a:xfrm rot="-5400000">
            <a:off x="906712" y="1371975"/>
            <a:ext cx="819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CQ1: </a:t>
            </a:r>
            <a:r>
              <a:rPr lang="en" dirty="0">
                <a:solidFill>
                  <a:srgbClr val="000000"/>
                </a:solidFill>
              </a:rPr>
              <a:t>Can selection pressure change over time?</a:t>
            </a:r>
            <a:endParaRPr lang="en" dirty="0"/>
          </a:p>
        </p:txBody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271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800" dirty="0">
                <a:solidFill>
                  <a:srgbClr val="000000"/>
                </a:solidFill>
              </a:rPr>
              <a:t>Yes, but only across generations, never within a generation.</a:t>
            </a:r>
          </a:p>
          <a:p>
            <a:pPr marL="9271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800" dirty="0">
                <a:solidFill>
                  <a:srgbClr val="000000"/>
                </a:solidFill>
              </a:rPr>
              <a:t>Yes, but only in response to human actions. </a:t>
            </a:r>
          </a:p>
          <a:p>
            <a:pPr marL="9271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800" dirty="0">
                <a:solidFill>
                  <a:srgbClr val="000000"/>
                </a:solidFill>
              </a:rPr>
              <a:t>Yes, and changes in the environment can cause selection to reverse direction.</a:t>
            </a:r>
          </a:p>
          <a:p>
            <a:pPr marL="9271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800" dirty="0">
                <a:solidFill>
                  <a:srgbClr val="000000"/>
                </a:solidFill>
              </a:rPr>
              <a:t>Yes, and time can also be reversed. </a:t>
            </a:r>
          </a:p>
          <a:p>
            <a:pPr marL="927100" lvl="1" indent="-342900">
              <a:spcBef>
                <a:spcPts val="0"/>
              </a:spcBef>
              <a:buClr>
                <a:srgbClr val="000000"/>
              </a:buClr>
              <a:buSzPct val="100000"/>
              <a:buFont typeface="+mj-lt"/>
              <a:buAutoNum type="alphaUcPeriod"/>
            </a:pPr>
            <a:r>
              <a:rPr lang="en" sz="18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b="1" dirty="0"/>
              <a:t>Example 2: Sardines</a:t>
            </a:r>
          </a:p>
        </p:txBody>
      </p:sp>
      <p:pic>
        <p:nvPicPr>
          <p:cNvPr id="558" name="Shape 558" descr="Pacific_sardine_(Sardinops_sagax)_01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037" y="2102974"/>
            <a:ext cx="4239926" cy="237302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/>
        </p:nvSpPr>
        <p:spPr>
          <a:xfrm>
            <a:off x="2563200" y="4476000"/>
            <a:ext cx="4794600" cy="58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Landi </a:t>
            </a:r>
            <a:r>
              <a:rPr lang="en" sz="2200" i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et al., </a:t>
            </a: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2014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28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Sardines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Small oily fish in the herring family (multiple species).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Fisheries can catch fish from the ocean or lakes with a license.</a:t>
            </a:r>
          </a:p>
        </p:txBody>
      </p:sp>
      <p:pic>
        <p:nvPicPr>
          <p:cNvPr id="566" name="Shape 566" descr="Krabbenkutter_Ivonne_Pellworm_P5242390jm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00" t="3290" r="4900" b="-3289"/>
          <a:stretch/>
        </p:blipFill>
        <p:spPr>
          <a:xfrm>
            <a:off x="3586550" y="2040901"/>
            <a:ext cx="5166675" cy="288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32575" y="1285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Could we make a graph to show color distribution in this population of moths?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25" y="132199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787" y="4017049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25" y="255847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700" y="139242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4150" y="11483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400" y="3133582"/>
            <a:ext cx="1320000" cy="7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612" y="14494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600" y="379494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150" y="4121095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000" y="40170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400" y="22630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50" y="379495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000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75" y="2568301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4150" y="3192650"/>
            <a:ext cx="1320000" cy="7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1600" y="1119550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b="1" dirty="0">
                <a:solidFill>
                  <a:srgbClr val="0000FF"/>
                </a:solidFill>
              </a:rPr>
              <a:t>“Initial” </a:t>
            </a:r>
            <a:r>
              <a:rPr lang="en" dirty="0"/>
              <a:t>sardine size before harvest/fishing: </a:t>
            </a:r>
          </a:p>
        </p:txBody>
      </p:sp>
      <p:cxnSp>
        <p:nvCxnSpPr>
          <p:cNvPr id="572" name="Shape 572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3" name="Shape 573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4" name="Shape 574"/>
          <p:cNvSpPr txBox="1"/>
          <p:nvPr/>
        </p:nvSpPr>
        <p:spPr>
          <a:xfrm>
            <a:off x="3767275" y="4224225"/>
            <a:ext cx="25218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Size of Sardine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1933550" y="390762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Small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6806200" y="390762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Large</a:t>
            </a:r>
          </a:p>
        </p:txBody>
      </p:sp>
      <p:cxnSp>
        <p:nvCxnSpPr>
          <p:cNvPr id="577" name="Shape 577"/>
          <p:cNvCxnSpPr/>
          <p:nvPr/>
        </p:nvCxnSpPr>
        <p:spPr>
          <a:xfrm rot="10800000" flipH="1">
            <a:off x="1795600" y="1500175"/>
            <a:ext cx="3063600" cy="2241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78" name="Shape 578"/>
          <p:cNvCxnSpPr/>
          <p:nvPr/>
        </p:nvCxnSpPr>
        <p:spPr>
          <a:xfrm>
            <a:off x="4859075" y="1493275"/>
            <a:ext cx="3413100" cy="22044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9" name="Shape 579"/>
          <p:cNvSpPr txBox="1"/>
          <p:nvPr/>
        </p:nvSpPr>
        <p:spPr>
          <a:xfrm rot="-5400000">
            <a:off x="-162225" y="2428975"/>
            <a:ext cx="18222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580" name="Shape 580"/>
          <p:cNvSpPr txBox="1"/>
          <p:nvPr/>
        </p:nvSpPr>
        <p:spPr>
          <a:xfrm rot="-5400000">
            <a:off x="934062" y="3280500"/>
            <a:ext cx="8082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581" name="Shape 581"/>
          <p:cNvSpPr txBox="1"/>
          <p:nvPr/>
        </p:nvSpPr>
        <p:spPr>
          <a:xfrm rot="-5400000">
            <a:off x="877600" y="1368675"/>
            <a:ext cx="856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Fishing Practices </a:t>
            </a:r>
          </a:p>
        </p:txBody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Fisheries and fishermen select for fish around the medium size because that size is ideal for human purposes (cooking, transportation, and sale).</a:t>
            </a:r>
          </a:p>
        </p:txBody>
      </p:sp>
      <p:pic>
        <p:nvPicPr>
          <p:cNvPr id="588" name="Shape 5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400" y="1939150"/>
            <a:ext cx="1940450" cy="291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Shape 5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600" y="2168154"/>
            <a:ext cx="3613900" cy="245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311700" y="267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FFFF"/>
                </a:solidFill>
              </a:rPr>
              <a:t>“After”</a:t>
            </a:r>
            <a:r>
              <a:rPr lang="en" dirty="0"/>
              <a:t> sardine size distribution? </a:t>
            </a:r>
          </a:p>
        </p:txBody>
      </p:sp>
      <p:sp>
        <p:nvSpPr>
          <p:cNvPr id="595" name="Shape 595"/>
          <p:cNvSpPr txBox="1"/>
          <p:nvPr/>
        </p:nvSpPr>
        <p:spPr>
          <a:xfrm>
            <a:off x="3000425" y="5216575"/>
            <a:ext cx="16155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6" name="Shape 596"/>
          <p:cNvSpPr txBox="1"/>
          <p:nvPr/>
        </p:nvSpPr>
        <p:spPr>
          <a:xfrm>
            <a:off x="1045025" y="5143500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7" name="Shape 597"/>
          <p:cNvSpPr txBox="1"/>
          <p:nvPr/>
        </p:nvSpPr>
        <p:spPr>
          <a:xfrm>
            <a:off x="4917150" y="5143487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98" name="Shape 598"/>
          <p:cNvCxnSpPr/>
          <p:nvPr/>
        </p:nvCxnSpPr>
        <p:spPr>
          <a:xfrm rot="10800000" flipH="1">
            <a:off x="1439150" y="1583675"/>
            <a:ext cx="2287500" cy="2133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599" name="Shape 599"/>
          <p:cNvCxnSpPr/>
          <p:nvPr/>
        </p:nvCxnSpPr>
        <p:spPr>
          <a:xfrm>
            <a:off x="3718450" y="1580900"/>
            <a:ext cx="2188800" cy="21117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00" name="Shape 600"/>
          <p:cNvSpPr txBox="1"/>
          <p:nvPr/>
        </p:nvSpPr>
        <p:spPr>
          <a:xfrm rot="-5400000">
            <a:off x="-974825" y="5110500"/>
            <a:ext cx="11211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1" name="Shape 601"/>
          <p:cNvSpPr txBox="1"/>
          <p:nvPr/>
        </p:nvSpPr>
        <p:spPr>
          <a:xfrm rot="-5400000" flipH="1">
            <a:off x="448625" y="5467950"/>
            <a:ext cx="9291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2" name="Shape 602"/>
          <p:cNvSpPr txBox="1"/>
          <p:nvPr/>
        </p:nvSpPr>
        <p:spPr>
          <a:xfrm rot="-5400000" flipH="1">
            <a:off x="-1072925" y="5041575"/>
            <a:ext cx="832200" cy="2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03" name="Shape 6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166557" y="1825599"/>
            <a:ext cx="3089317" cy="1894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Shape 604"/>
          <p:cNvCxnSpPr/>
          <p:nvPr/>
        </p:nvCxnSpPr>
        <p:spPr>
          <a:xfrm>
            <a:off x="1319825" y="1030125"/>
            <a:ext cx="8100" cy="2831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05" name="Shape 605"/>
          <p:cNvCxnSpPr/>
          <p:nvPr/>
        </p:nvCxnSpPr>
        <p:spPr>
          <a:xfrm rot="10800000" flipH="1">
            <a:off x="1319812" y="3846000"/>
            <a:ext cx="4761900" cy="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06" name="Shape 606"/>
          <p:cNvSpPr txBox="1"/>
          <p:nvPr/>
        </p:nvSpPr>
        <p:spPr>
          <a:xfrm>
            <a:off x="1319825" y="3891137"/>
            <a:ext cx="1680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Small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4870475" y="3845925"/>
            <a:ext cx="1278300" cy="6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Large</a:t>
            </a:r>
          </a:p>
        </p:txBody>
      </p:sp>
      <p:sp>
        <p:nvSpPr>
          <p:cNvPr id="608" name="Shape 608"/>
          <p:cNvSpPr txBox="1"/>
          <p:nvPr/>
        </p:nvSpPr>
        <p:spPr>
          <a:xfrm rot="-5400000">
            <a:off x="-429900" y="2423400"/>
            <a:ext cx="1746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609" name="Shape 609"/>
          <p:cNvSpPr txBox="1"/>
          <p:nvPr/>
        </p:nvSpPr>
        <p:spPr>
          <a:xfrm rot="-5400000">
            <a:off x="447325" y="3145050"/>
            <a:ext cx="10791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610" name="Shape 610"/>
          <p:cNvSpPr txBox="1"/>
          <p:nvPr/>
        </p:nvSpPr>
        <p:spPr>
          <a:xfrm rot="-5400000">
            <a:off x="570475" y="1351500"/>
            <a:ext cx="832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611" name="Shape 611"/>
          <p:cNvSpPr txBox="1"/>
          <p:nvPr/>
        </p:nvSpPr>
        <p:spPr>
          <a:xfrm>
            <a:off x="1866700" y="4433425"/>
            <a:ext cx="36648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Size of Sardine</a:t>
            </a:r>
          </a:p>
        </p:txBody>
      </p:sp>
      <p:sp>
        <p:nvSpPr>
          <p:cNvPr id="612" name="Shape 612"/>
          <p:cNvSpPr txBox="1"/>
          <p:nvPr/>
        </p:nvSpPr>
        <p:spPr>
          <a:xfrm>
            <a:off x="3208000" y="3978637"/>
            <a:ext cx="9822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311700" y="267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FFFF"/>
                </a:solidFill>
              </a:rPr>
              <a:t>“After”</a:t>
            </a:r>
            <a:r>
              <a:rPr lang="en" dirty="0"/>
              <a:t> sardine size distribution: </a:t>
            </a:r>
          </a:p>
        </p:txBody>
      </p:sp>
      <p:sp>
        <p:nvSpPr>
          <p:cNvPr id="618" name="Shape 618"/>
          <p:cNvSpPr txBox="1"/>
          <p:nvPr/>
        </p:nvSpPr>
        <p:spPr>
          <a:xfrm>
            <a:off x="3000425" y="5216575"/>
            <a:ext cx="16155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1045025" y="5143500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 txBox="1"/>
          <p:nvPr/>
        </p:nvSpPr>
        <p:spPr>
          <a:xfrm>
            <a:off x="4917150" y="5143487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21" name="Shape 621"/>
          <p:cNvCxnSpPr/>
          <p:nvPr/>
        </p:nvCxnSpPr>
        <p:spPr>
          <a:xfrm rot="10800000" flipH="1">
            <a:off x="1439150" y="1583675"/>
            <a:ext cx="2287500" cy="2133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2" name="Shape 622"/>
          <p:cNvCxnSpPr/>
          <p:nvPr/>
        </p:nvCxnSpPr>
        <p:spPr>
          <a:xfrm>
            <a:off x="3718450" y="1580900"/>
            <a:ext cx="2188800" cy="21117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3" name="Shape 623"/>
          <p:cNvSpPr txBox="1"/>
          <p:nvPr/>
        </p:nvSpPr>
        <p:spPr>
          <a:xfrm rot="-5400000">
            <a:off x="-974825" y="5110500"/>
            <a:ext cx="11211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4" name="Shape 624"/>
          <p:cNvSpPr txBox="1"/>
          <p:nvPr/>
        </p:nvSpPr>
        <p:spPr>
          <a:xfrm rot="-5400000" flipH="1">
            <a:off x="448625" y="5467950"/>
            <a:ext cx="9291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 txBox="1"/>
          <p:nvPr/>
        </p:nvSpPr>
        <p:spPr>
          <a:xfrm rot="-5400000" flipH="1">
            <a:off x="-1072925" y="5041575"/>
            <a:ext cx="832200" cy="2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1422537" y="1717925"/>
            <a:ext cx="4555635" cy="1894625"/>
          </a:xfrm>
          <a:custGeom>
            <a:avLst/>
            <a:gdLst/>
            <a:ahLst/>
            <a:cxnLst/>
            <a:rect l="0" t="0" r="0" b="0"/>
            <a:pathLst>
              <a:path w="189522" h="75785" extrusionOk="0">
                <a:moveTo>
                  <a:pt x="0" y="54456"/>
                </a:moveTo>
                <a:cubicBezTo>
                  <a:pt x="3629" y="45420"/>
                  <a:pt x="6873" y="-3312"/>
                  <a:pt x="21779" y="240"/>
                </a:cubicBezTo>
                <a:cubicBezTo>
                  <a:pt x="36684" y="3792"/>
                  <a:pt x="66108" y="75539"/>
                  <a:pt x="89432" y="75771"/>
                </a:cubicBezTo>
                <a:cubicBezTo>
                  <a:pt x="112755" y="76002"/>
                  <a:pt x="145037" y="2865"/>
                  <a:pt x="161719" y="1630"/>
                </a:cubicBezTo>
                <a:cubicBezTo>
                  <a:pt x="178400" y="394"/>
                  <a:pt x="184888" y="57235"/>
                  <a:pt x="189522" y="68357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pic>
        <p:nvPicPr>
          <p:cNvPr id="627" name="Shape 6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6166557" y="1825599"/>
            <a:ext cx="3089317" cy="1894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8" name="Shape 628"/>
          <p:cNvCxnSpPr/>
          <p:nvPr/>
        </p:nvCxnSpPr>
        <p:spPr>
          <a:xfrm>
            <a:off x="1319825" y="1030125"/>
            <a:ext cx="8100" cy="2831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29" name="Shape 629"/>
          <p:cNvCxnSpPr/>
          <p:nvPr/>
        </p:nvCxnSpPr>
        <p:spPr>
          <a:xfrm rot="10800000" flipH="1">
            <a:off x="1319812" y="3846000"/>
            <a:ext cx="4761900" cy="15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0" name="Shape 630"/>
          <p:cNvSpPr txBox="1"/>
          <p:nvPr/>
        </p:nvSpPr>
        <p:spPr>
          <a:xfrm>
            <a:off x="1319825" y="3891137"/>
            <a:ext cx="1680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Small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4870475" y="3845925"/>
            <a:ext cx="1278300" cy="64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Large</a:t>
            </a:r>
          </a:p>
        </p:txBody>
      </p:sp>
      <p:sp>
        <p:nvSpPr>
          <p:cNvPr id="632" name="Shape 632"/>
          <p:cNvSpPr txBox="1"/>
          <p:nvPr/>
        </p:nvSpPr>
        <p:spPr>
          <a:xfrm rot="-5400000">
            <a:off x="-429900" y="2423400"/>
            <a:ext cx="1746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633" name="Shape 633"/>
          <p:cNvSpPr txBox="1"/>
          <p:nvPr/>
        </p:nvSpPr>
        <p:spPr>
          <a:xfrm rot="-5400000">
            <a:off x="447325" y="3145050"/>
            <a:ext cx="10791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634" name="Shape 634"/>
          <p:cNvSpPr txBox="1"/>
          <p:nvPr/>
        </p:nvSpPr>
        <p:spPr>
          <a:xfrm rot="-5400000">
            <a:off x="570475" y="1351500"/>
            <a:ext cx="832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x="1748375" y="4080937"/>
            <a:ext cx="3664800" cy="51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Size of Sardine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3208000" y="3978637"/>
            <a:ext cx="9822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body" idx="1"/>
          </p:nvPr>
        </p:nvSpPr>
        <p:spPr>
          <a:xfrm>
            <a:off x="311700" y="597877"/>
            <a:ext cx="8520600" cy="39709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>
                <a:solidFill>
                  <a:srgbClr val="000000"/>
                </a:solidFill>
              </a:rPr>
              <a:t>CQ2: Which of the following is false?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Humans can be a selective force by directly impacting survival and reproduction of organisms.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Humans can be a selective force by indirectly impacting survival and reproduction of organisms.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Political and legal systems can impact traits in animals.</a:t>
            </a:r>
          </a:p>
          <a:p>
            <a:pPr marL="571500" lvl="0" indent="-342900" rtl="0">
              <a:spcBef>
                <a:spcPts val="0"/>
              </a:spcBef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In the presence of harvesting, natural selection no longer occurs. 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600" b="1" dirty="0"/>
              <a:t>Example 3: </a:t>
            </a:r>
            <a:r>
              <a:rPr lang="en-US" sz="4600" b="1" dirty="0"/>
              <a:t>T</a:t>
            </a:r>
            <a:r>
              <a:rPr lang="en" sz="4600" b="1" dirty="0"/>
              <a:t>ungara Frogs</a:t>
            </a:r>
          </a:p>
        </p:txBody>
      </p:sp>
      <p:pic>
        <p:nvPicPr>
          <p:cNvPr id="649" name="Shape 649" descr="Tungara_Frog_female_Engystomops_pustulosus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575" y="2191624"/>
            <a:ext cx="4550850" cy="2512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Shape 650"/>
          <p:cNvSpPr txBox="1"/>
          <p:nvPr/>
        </p:nvSpPr>
        <p:spPr>
          <a:xfrm>
            <a:off x="948475" y="4201500"/>
            <a:ext cx="7366800" cy="12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Ryan and Rand, 1990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35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Tungara Frogs and Mating Calls</a:t>
            </a:r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229475" y="1278000"/>
            <a:ext cx="4549500" cy="36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sz="2000" dirty="0">
                <a:solidFill>
                  <a:srgbClr val="000000"/>
                </a:solidFill>
              </a:rPr>
              <a:t>Male tungara frogs produce mating calls that range in complexity. </a:t>
            </a:r>
          </a:p>
        </p:txBody>
      </p:sp>
      <p:pic>
        <p:nvPicPr>
          <p:cNvPr id="657" name="Shape 6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050" y="3931887"/>
            <a:ext cx="280035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Shape 65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000" y="2494562"/>
            <a:ext cx="2752274" cy="1006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Shape 65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649" y="2039458"/>
            <a:ext cx="4149649" cy="27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Shape 660"/>
          <p:cNvPicPr preferRelativeResize="0"/>
          <p:nvPr/>
        </p:nvPicPr>
        <p:blipFill rotWithShape="1">
          <a:blip r:embed="rId6">
            <a:alphaModFix/>
          </a:blip>
          <a:srcRect l="23059" t="19397" b="7320"/>
          <a:stretch/>
        </p:blipFill>
        <p:spPr>
          <a:xfrm>
            <a:off x="6273024" y="500250"/>
            <a:ext cx="2059800" cy="1305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Shape 661"/>
          <p:cNvSpPr txBox="1"/>
          <p:nvPr/>
        </p:nvSpPr>
        <p:spPr>
          <a:xfrm>
            <a:off x="2219550" y="3493250"/>
            <a:ext cx="2381100" cy="3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" sz="1100"/>
              <a:t>Complex call (3 chucks)</a:t>
            </a:r>
          </a:p>
        </p:txBody>
      </p:sp>
      <p:sp>
        <p:nvSpPr>
          <p:cNvPr id="662" name="Shape 662"/>
          <p:cNvSpPr txBox="1"/>
          <p:nvPr/>
        </p:nvSpPr>
        <p:spPr>
          <a:xfrm>
            <a:off x="2170825" y="4578300"/>
            <a:ext cx="2381100" cy="34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0" rtl="0">
              <a:spcBef>
                <a:spcPts val="0"/>
              </a:spcBef>
              <a:buNone/>
            </a:pPr>
            <a:r>
              <a:rPr lang="en" sz="1100"/>
              <a:t>Not-complex call (0 chucks)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b="1" dirty="0">
                <a:solidFill>
                  <a:srgbClr val="0000FF"/>
                </a:solidFill>
              </a:rPr>
              <a:t>“Initial” </a:t>
            </a:r>
            <a:r>
              <a:rPr lang="en" dirty="0"/>
              <a:t>phenotypic distribution of male call type:</a:t>
            </a:r>
          </a:p>
        </p:txBody>
      </p:sp>
      <p:cxnSp>
        <p:nvCxnSpPr>
          <p:cNvPr id="668" name="Shape 668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69" name="Shape 669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0" name="Shape 670"/>
          <p:cNvSpPr txBox="1"/>
          <p:nvPr/>
        </p:nvSpPr>
        <p:spPr>
          <a:xfrm>
            <a:off x="3918525" y="4079175"/>
            <a:ext cx="2387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Male song type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1698025" y="3733200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not-complex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6940525" y="3785850"/>
            <a:ext cx="1417800" cy="4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complex</a:t>
            </a:r>
          </a:p>
        </p:txBody>
      </p:sp>
      <p:cxnSp>
        <p:nvCxnSpPr>
          <p:cNvPr id="673" name="Shape 673"/>
          <p:cNvCxnSpPr/>
          <p:nvPr/>
        </p:nvCxnSpPr>
        <p:spPr>
          <a:xfrm rot="10800000" flipH="1">
            <a:off x="1795600" y="2164675"/>
            <a:ext cx="3097200" cy="1577100"/>
          </a:xfrm>
          <a:prstGeom prst="curvedConnector3">
            <a:avLst>
              <a:gd name="adj1" fmla="val 27869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74" name="Shape 674"/>
          <p:cNvCxnSpPr/>
          <p:nvPr/>
        </p:nvCxnSpPr>
        <p:spPr>
          <a:xfrm>
            <a:off x="4851175" y="2164575"/>
            <a:ext cx="3421200" cy="1533000"/>
          </a:xfrm>
          <a:prstGeom prst="curvedConnector3">
            <a:avLst>
              <a:gd name="adj1" fmla="val 64084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75" name="Shape 675"/>
          <p:cNvSpPr txBox="1"/>
          <p:nvPr/>
        </p:nvSpPr>
        <p:spPr>
          <a:xfrm rot="-5400000">
            <a:off x="79900" y="2482125"/>
            <a:ext cx="1843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676" name="Shape 676"/>
          <p:cNvSpPr txBox="1"/>
          <p:nvPr/>
        </p:nvSpPr>
        <p:spPr>
          <a:xfrm rot="-5400000">
            <a:off x="1170100" y="3192000"/>
            <a:ext cx="7485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677" name="Shape 677"/>
          <p:cNvSpPr txBox="1"/>
          <p:nvPr/>
        </p:nvSpPr>
        <p:spPr>
          <a:xfrm rot="-5400000">
            <a:off x="1105650" y="1384125"/>
            <a:ext cx="8361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Mating Call and Effects of Females</a:t>
            </a:r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668215" y="2068300"/>
            <a:ext cx="3938954" cy="238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" sz="2000" dirty="0">
                <a:solidFill>
                  <a:srgbClr val="000000"/>
                </a:solidFill>
              </a:rPr>
              <a:t>Females prefer to mate with males who produce complex calls.</a:t>
            </a:r>
          </a:p>
        </p:txBody>
      </p:sp>
      <p:pic>
        <p:nvPicPr>
          <p:cNvPr id="684" name="Shape 68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224" y="1780700"/>
            <a:ext cx="3859150" cy="25379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200" dirty="0"/>
              <a:t>Mating Call and Effects of Predators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90" name="Shape 690"/>
          <p:cNvSpPr txBox="1"/>
          <p:nvPr/>
        </p:nvSpPr>
        <p:spPr>
          <a:xfrm>
            <a:off x="568850" y="2333925"/>
            <a:ext cx="4177200" cy="9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" sz="2000" dirty="0">
                <a:latin typeface="Proxima Nova"/>
                <a:ea typeface="Proxima Nova"/>
                <a:cs typeface="Proxima Nova"/>
                <a:sym typeface="Proxima Nova"/>
              </a:rPr>
              <a:t>Predatory bats are attracted to complex songs.</a:t>
            </a:r>
          </a:p>
        </p:txBody>
      </p:sp>
      <p:pic>
        <p:nvPicPr>
          <p:cNvPr id="691" name="Shape 6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237" y="1872950"/>
            <a:ext cx="3649075" cy="221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716675" y="3902900"/>
            <a:ext cx="6190800" cy="447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207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Try a histogram!</a:t>
            </a:r>
          </a:p>
        </p:txBody>
      </p:sp>
      <p:pic>
        <p:nvPicPr>
          <p:cNvPr id="153" name="Shape 153" descr="Screen Shot 2017-05-29 at 9.13.22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0" y="941525"/>
            <a:ext cx="7292623" cy="39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1726075" y="4100900"/>
            <a:ext cx="6232500" cy="35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37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8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/>
          <p:nvPr/>
        </p:nvSpPr>
        <p:spPr>
          <a:xfrm>
            <a:off x="1707375" y="2015175"/>
            <a:ext cx="6396900" cy="201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09525" y="905912"/>
            <a:ext cx="421500" cy="405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>
            <a:spLocks noGrp="1"/>
          </p:cNvSpPr>
          <p:nvPr>
            <p:ph type="title"/>
          </p:nvPr>
        </p:nvSpPr>
        <p:spPr>
          <a:xfrm>
            <a:off x="247575" y="282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What would the </a:t>
            </a:r>
            <a:r>
              <a:rPr lang="en" b="1" dirty="0">
                <a:solidFill>
                  <a:srgbClr val="00FFFF"/>
                </a:solidFill>
              </a:rPr>
              <a:t>“after”</a:t>
            </a:r>
            <a:r>
              <a:rPr lang="en" dirty="0"/>
              <a:t> curve look like? </a:t>
            </a:r>
          </a:p>
        </p:txBody>
      </p:sp>
      <p:cxnSp>
        <p:nvCxnSpPr>
          <p:cNvPr id="697" name="Shape 697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8" name="Shape 698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9" name="Shape 699"/>
          <p:cNvSpPr txBox="1"/>
          <p:nvPr/>
        </p:nvSpPr>
        <p:spPr>
          <a:xfrm>
            <a:off x="3918525" y="4079175"/>
            <a:ext cx="2387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Male song type</a:t>
            </a:r>
          </a:p>
        </p:txBody>
      </p:sp>
      <p:sp>
        <p:nvSpPr>
          <p:cNvPr id="700" name="Shape 700"/>
          <p:cNvSpPr txBox="1"/>
          <p:nvPr/>
        </p:nvSpPr>
        <p:spPr>
          <a:xfrm>
            <a:off x="1698025" y="3733200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not-complex</a:t>
            </a:r>
          </a:p>
        </p:txBody>
      </p:sp>
      <p:sp>
        <p:nvSpPr>
          <p:cNvPr id="701" name="Shape 701"/>
          <p:cNvSpPr txBox="1"/>
          <p:nvPr/>
        </p:nvSpPr>
        <p:spPr>
          <a:xfrm>
            <a:off x="6940525" y="3785850"/>
            <a:ext cx="1417800" cy="4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complex</a:t>
            </a:r>
          </a:p>
        </p:txBody>
      </p:sp>
      <p:sp>
        <p:nvSpPr>
          <p:cNvPr id="702" name="Shape 702"/>
          <p:cNvSpPr txBox="1"/>
          <p:nvPr/>
        </p:nvSpPr>
        <p:spPr>
          <a:xfrm rot="-5400000">
            <a:off x="79900" y="2482125"/>
            <a:ext cx="1843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703" name="Shape 703"/>
          <p:cNvSpPr txBox="1"/>
          <p:nvPr/>
        </p:nvSpPr>
        <p:spPr>
          <a:xfrm rot="-5400000">
            <a:off x="1170100" y="3192000"/>
            <a:ext cx="7485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704" name="Shape 704"/>
          <p:cNvSpPr txBox="1"/>
          <p:nvPr/>
        </p:nvSpPr>
        <p:spPr>
          <a:xfrm rot="-5400000">
            <a:off x="1105650" y="1384125"/>
            <a:ext cx="8361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cxnSp>
        <p:nvCxnSpPr>
          <p:cNvPr id="705" name="Shape 705"/>
          <p:cNvCxnSpPr/>
          <p:nvPr/>
        </p:nvCxnSpPr>
        <p:spPr>
          <a:xfrm rot="10800000" flipH="1">
            <a:off x="1795600" y="2164675"/>
            <a:ext cx="3097200" cy="1577100"/>
          </a:xfrm>
          <a:prstGeom prst="curvedConnector3">
            <a:avLst>
              <a:gd name="adj1" fmla="val 27869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6" name="Shape 706"/>
          <p:cNvCxnSpPr/>
          <p:nvPr/>
        </p:nvCxnSpPr>
        <p:spPr>
          <a:xfrm>
            <a:off x="4851175" y="2164575"/>
            <a:ext cx="3421200" cy="1533000"/>
          </a:xfrm>
          <a:prstGeom prst="curvedConnector3">
            <a:avLst>
              <a:gd name="adj1" fmla="val 64084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40</a:t>
            </a:fld>
            <a:endParaRPr lang="e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1" name="Shape 711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2" name="Shape 712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3" name="Shape 713"/>
          <p:cNvSpPr txBox="1"/>
          <p:nvPr/>
        </p:nvSpPr>
        <p:spPr>
          <a:xfrm>
            <a:off x="3918525" y="4079175"/>
            <a:ext cx="2387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Male song type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x="1698025" y="3733200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not-complex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x="6940525" y="3785850"/>
            <a:ext cx="1417800" cy="4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complex</a:t>
            </a:r>
          </a:p>
        </p:txBody>
      </p:sp>
      <p:sp>
        <p:nvSpPr>
          <p:cNvPr id="716" name="Shape 716"/>
          <p:cNvSpPr txBox="1"/>
          <p:nvPr/>
        </p:nvSpPr>
        <p:spPr>
          <a:xfrm rot="-5400000">
            <a:off x="79900" y="2482125"/>
            <a:ext cx="1843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717" name="Shape 717"/>
          <p:cNvSpPr txBox="1"/>
          <p:nvPr/>
        </p:nvSpPr>
        <p:spPr>
          <a:xfrm rot="-5400000">
            <a:off x="1170100" y="3192000"/>
            <a:ext cx="7485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718" name="Shape 718"/>
          <p:cNvSpPr txBox="1"/>
          <p:nvPr/>
        </p:nvSpPr>
        <p:spPr>
          <a:xfrm rot="-5400000">
            <a:off x="1105650" y="1384125"/>
            <a:ext cx="8361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719" name="Shape 719"/>
          <p:cNvSpPr/>
          <p:nvPr/>
        </p:nvSpPr>
        <p:spPr>
          <a:xfrm>
            <a:off x="3568025" y="1030783"/>
            <a:ext cx="2652825" cy="2722600"/>
          </a:xfrm>
          <a:custGeom>
            <a:avLst/>
            <a:gdLst/>
            <a:ahLst/>
            <a:cxnLst/>
            <a:rect l="0" t="0" r="0" b="0"/>
            <a:pathLst>
              <a:path w="106113" h="108904" extrusionOk="0">
                <a:moveTo>
                  <a:pt x="0" y="107977"/>
                </a:moveTo>
                <a:cubicBezTo>
                  <a:pt x="8418" y="89982"/>
                  <a:pt x="32822" y="-144"/>
                  <a:pt x="50508" y="10"/>
                </a:cubicBezTo>
                <a:cubicBezTo>
                  <a:pt x="68193" y="164"/>
                  <a:pt x="96845" y="90755"/>
                  <a:pt x="106113" y="108904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247575" y="282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FFFF"/>
                </a:solidFill>
              </a:rPr>
              <a:t>“After”</a:t>
            </a:r>
            <a:r>
              <a:rPr lang="en" dirty="0"/>
              <a:t> phenotypic distribution of male call type: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721" name="Shape 721"/>
          <p:cNvCxnSpPr/>
          <p:nvPr/>
        </p:nvCxnSpPr>
        <p:spPr>
          <a:xfrm rot="10800000" flipH="1">
            <a:off x="1795600" y="2164675"/>
            <a:ext cx="3097200" cy="1577100"/>
          </a:xfrm>
          <a:prstGeom prst="curvedConnector3">
            <a:avLst>
              <a:gd name="adj1" fmla="val 27869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2" name="Shape 722"/>
          <p:cNvCxnSpPr/>
          <p:nvPr/>
        </p:nvCxnSpPr>
        <p:spPr>
          <a:xfrm>
            <a:off x="4851175" y="2164575"/>
            <a:ext cx="3421200" cy="1533000"/>
          </a:xfrm>
          <a:prstGeom prst="curvedConnector3">
            <a:avLst>
              <a:gd name="adj1" fmla="val 64084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41</a:t>
            </a:fld>
            <a:endParaRPr lang="e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7" name="Shape 727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28" name="Shape 728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9" name="Shape 729"/>
          <p:cNvSpPr txBox="1"/>
          <p:nvPr/>
        </p:nvSpPr>
        <p:spPr>
          <a:xfrm>
            <a:off x="3918525" y="4079175"/>
            <a:ext cx="2387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Male song type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1698025" y="3733200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not-complex</a:t>
            </a:r>
          </a:p>
        </p:txBody>
      </p:sp>
      <p:sp>
        <p:nvSpPr>
          <p:cNvPr id="731" name="Shape 731"/>
          <p:cNvSpPr txBox="1"/>
          <p:nvPr/>
        </p:nvSpPr>
        <p:spPr>
          <a:xfrm>
            <a:off x="6940525" y="3785850"/>
            <a:ext cx="1417800" cy="4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complex</a:t>
            </a:r>
          </a:p>
        </p:txBody>
      </p:sp>
      <p:sp>
        <p:nvSpPr>
          <p:cNvPr id="732" name="Shape 732"/>
          <p:cNvSpPr txBox="1"/>
          <p:nvPr/>
        </p:nvSpPr>
        <p:spPr>
          <a:xfrm rot="-5400000">
            <a:off x="79900" y="2482125"/>
            <a:ext cx="1843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733" name="Shape 733"/>
          <p:cNvSpPr txBox="1"/>
          <p:nvPr/>
        </p:nvSpPr>
        <p:spPr>
          <a:xfrm rot="-5400000">
            <a:off x="1170100" y="3192000"/>
            <a:ext cx="7485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734" name="Shape 734"/>
          <p:cNvSpPr txBox="1"/>
          <p:nvPr/>
        </p:nvSpPr>
        <p:spPr>
          <a:xfrm rot="-5400000">
            <a:off x="1105650" y="1384125"/>
            <a:ext cx="836100" cy="5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735" name="Shape 735"/>
          <p:cNvSpPr/>
          <p:nvPr/>
        </p:nvSpPr>
        <p:spPr>
          <a:xfrm rot="1080927">
            <a:off x="2101117" y="1908171"/>
            <a:ext cx="1230949" cy="53915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 txBox="1"/>
          <p:nvPr/>
        </p:nvSpPr>
        <p:spPr>
          <a:xfrm>
            <a:off x="2371125" y="1563575"/>
            <a:ext cx="1547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Female Frog</a:t>
            </a:r>
          </a:p>
        </p:txBody>
      </p:sp>
      <p:sp>
        <p:nvSpPr>
          <p:cNvPr id="737" name="Shape 737"/>
          <p:cNvSpPr/>
          <p:nvPr/>
        </p:nvSpPr>
        <p:spPr>
          <a:xfrm rot="-1215519">
            <a:off x="6402255" y="1775570"/>
            <a:ext cx="1231160" cy="53922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8575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8" name="Shape 738"/>
          <p:cNvSpPr txBox="1"/>
          <p:nvPr/>
        </p:nvSpPr>
        <p:spPr>
          <a:xfrm>
            <a:off x="6040500" y="1460925"/>
            <a:ext cx="1231200" cy="4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980000"/>
                </a:solidFill>
              </a:rPr>
              <a:t>Bat Predator</a:t>
            </a:r>
          </a:p>
        </p:txBody>
      </p:sp>
      <p:sp>
        <p:nvSpPr>
          <p:cNvPr id="739" name="Shape 739"/>
          <p:cNvSpPr/>
          <p:nvPr/>
        </p:nvSpPr>
        <p:spPr>
          <a:xfrm>
            <a:off x="3568025" y="1030783"/>
            <a:ext cx="2652825" cy="2722600"/>
          </a:xfrm>
          <a:custGeom>
            <a:avLst/>
            <a:gdLst/>
            <a:ahLst/>
            <a:cxnLst/>
            <a:rect l="0" t="0" r="0" b="0"/>
            <a:pathLst>
              <a:path w="106113" h="108904" extrusionOk="0">
                <a:moveTo>
                  <a:pt x="0" y="107977"/>
                </a:moveTo>
                <a:cubicBezTo>
                  <a:pt x="8418" y="89982"/>
                  <a:pt x="32822" y="-144"/>
                  <a:pt x="50508" y="10"/>
                </a:cubicBezTo>
                <a:cubicBezTo>
                  <a:pt x="68193" y="164"/>
                  <a:pt x="96845" y="90755"/>
                  <a:pt x="106113" y="108904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247575" y="282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00FFFF"/>
                </a:solidFill>
              </a:rPr>
              <a:t>“After”</a:t>
            </a:r>
            <a:r>
              <a:rPr lang="en" dirty="0"/>
              <a:t> phenotypic distribution of male call type: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741" name="Shape 741"/>
          <p:cNvCxnSpPr/>
          <p:nvPr/>
        </p:nvCxnSpPr>
        <p:spPr>
          <a:xfrm rot="10800000" flipH="1">
            <a:off x="1795600" y="2164675"/>
            <a:ext cx="3097200" cy="1577100"/>
          </a:xfrm>
          <a:prstGeom prst="curvedConnector3">
            <a:avLst>
              <a:gd name="adj1" fmla="val 27869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42" name="Shape 742"/>
          <p:cNvCxnSpPr/>
          <p:nvPr/>
        </p:nvCxnSpPr>
        <p:spPr>
          <a:xfrm>
            <a:off x="4851175" y="2164575"/>
            <a:ext cx="3421200" cy="1533000"/>
          </a:xfrm>
          <a:prstGeom prst="curvedConnector3">
            <a:avLst>
              <a:gd name="adj1" fmla="val 64084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42</a:t>
            </a:fld>
            <a:endParaRPr lang="e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CQ3: </a:t>
            </a:r>
            <a:r>
              <a:rPr lang="en" dirty="0">
                <a:solidFill>
                  <a:srgbClr val="000000"/>
                </a:solidFill>
              </a:rPr>
              <a:t>Which of the following statements is true?</a:t>
            </a:r>
            <a:br>
              <a:rPr lang="en" dirty="0">
                <a:solidFill>
                  <a:srgbClr val="000000"/>
                </a:solidFill>
              </a:rPr>
            </a:br>
            <a:endParaRPr lang="en" dirty="0"/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Sexual selection always opposes natural selection.</a:t>
            </a:r>
          </a:p>
          <a:p>
            <a:pPr marL="571500" indent="-342900"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Multiple selective forces can act on the same trait in different directions.</a:t>
            </a:r>
          </a:p>
          <a:p>
            <a:pPr marL="571500" indent="-342900"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Multiple selective forces can act on the same trait but always in the same direction.</a:t>
            </a:r>
          </a:p>
          <a:p>
            <a:pPr marL="571500" indent="-342900"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Sexual selection is always directional.</a:t>
            </a:r>
          </a:p>
          <a:p>
            <a:pPr marL="571500" indent="-342900">
              <a:buClr>
                <a:srgbClr val="000000"/>
              </a:buClr>
              <a:buFont typeface="+mj-lt"/>
              <a:buAutoNum type="alphaUcPeriod"/>
            </a:pPr>
            <a:r>
              <a:rPr lang="en" dirty="0">
                <a:solidFill>
                  <a:srgbClr val="000000"/>
                </a:solidFill>
              </a:rPr>
              <a:t>Sexual selection is always stabilizing.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43</a:t>
            </a:fld>
            <a:endParaRPr lang="e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title"/>
          </p:nvPr>
        </p:nvSpPr>
        <p:spPr>
          <a:xfrm>
            <a:off x="311700" y="87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Can </a:t>
            </a:r>
            <a:r>
              <a:rPr lang="en" b="1"/>
              <a:t>multiple </a:t>
            </a:r>
            <a:r>
              <a:rPr lang="en"/>
              <a:t>selective forces act on the </a:t>
            </a:r>
            <a:r>
              <a:rPr lang="en" b="1"/>
              <a:t>same </a:t>
            </a:r>
            <a:r>
              <a:rPr lang="en"/>
              <a:t>trait?</a:t>
            </a:r>
          </a:p>
        </p:txBody>
      </p:sp>
      <p:pic>
        <p:nvPicPr>
          <p:cNvPr id="755" name="Shape 7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875" y="660250"/>
            <a:ext cx="4533774" cy="42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Shape 756"/>
          <p:cNvSpPr/>
          <p:nvPr/>
        </p:nvSpPr>
        <p:spPr>
          <a:xfrm>
            <a:off x="5229425" y="3435625"/>
            <a:ext cx="734700" cy="57270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44</a:t>
            </a:fld>
            <a:endParaRPr lang="e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b="1"/>
              <a:t>Concepts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45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/>
        </p:nvSpPr>
        <p:spPr>
          <a:xfrm>
            <a:off x="662037" y="220200"/>
            <a:ext cx="34344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Before selection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x="5212412" y="220200"/>
            <a:ext cx="34344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After selection</a:t>
            </a:r>
          </a:p>
        </p:txBody>
      </p:sp>
      <p:pic>
        <p:nvPicPr>
          <p:cNvPr id="768" name="Shape 768" descr="Screen Shot 2017-06-02 at 6.16.00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37" y="1998775"/>
            <a:ext cx="2981775" cy="1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Shape 769" descr="Screen Shot 2017-06-02 at 6.13.39 A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25" y="595225"/>
            <a:ext cx="3128950" cy="1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Shape 770" descr="Screen Shot 2017-06-02 at 6.13.20 AM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5" y="537300"/>
            <a:ext cx="2954201" cy="1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Shape 771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620" y="1998775"/>
            <a:ext cx="3173755" cy="150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5" y="3585899"/>
            <a:ext cx="3078777" cy="143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Shape 773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12" y="3561367"/>
            <a:ext cx="3128950" cy="1470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46</a:t>
            </a:fld>
            <a:endParaRPr lang="e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/>
          <p:nvPr/>
        </p:nvSpPr>
        <p:spPr>
          <a:xfrm>
            <a:off x="662037" y="220200"/>
            <a:ext cx="34344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Before selection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5212412" y="220200"/>
            <a:ext cx="3434400" cy="39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After selection</a:t>
            </a:r>
          </a:p>
        </p:txBody>
      </p:sp>
      <p:pic>
        <p:nvPicPr>
          <p:cNvPr id="780" name="Shape 780" descr="Screen Shot 2017-06-02 at 6.16.00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37" y="1998775"/>
            <a:ext cx="2981775" cy="15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Shape 781" descr="Screen Shot 2017-06-02 at 6.13.39 A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425" y="595225"/>
            <a:ext cx="3128950" cy="1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Shape 782" descr="Screen Shot 2017-06-02 at 6.13.20 AM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5" y="537300"/>
            <a:ext cx="2954201" cy="1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Shape 783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12" y="1998775"/>
            <a:ext cx="2838162" cy="1500824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Shape 784"/>
          <p:cNvSpPr txBox="1"/>
          <p:nvPr/>
        </p:nvSpPr>
        <p:spPr>
          <a:xfrm>
            <a:off x="3949475" y="1033300"/>
            <a:ext cx="12630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Directional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x="4088375" y="4200050"/>
            <a:ext cx="11673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Stabilizing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4115212" y="2483350"/>
            <a:ext cx="11136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Disruptive</a:t>
            </a:r>
          </a:p>
        </p:txBody>
      </p:sp>
      <p:pic>
        <p:nvPicPr>
          <p:cNvPr id="787" name="Shape 787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25" y="3585899"/>
            <a:ext cx="3078777" cy="143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Shape 788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612" y="3561367"/>
            <a:ext cx="3128950" cy="1470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47</a:t>
            </a:fld>
            <a:endParaRPr lang="en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 txBox="1"/>
          <p:nvPr/>
        </p:nvSpPr>
        <p:spPr>
          <a:xfrm>
            <a:off x="4229181" y="809626"/>
            <a:ext cx="12630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Directional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4085931" y="2435010"/>
            <a:ext cx="15495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Stabilizing</a:t>
            </a:r>
          </a:p>
        </p:txBody>
      </p:sp>
      <p:sp>
        <p:nvSpPr>
          <p:cNvPr id="797" name="Shape 797"/>
          <p:cNvSpPr txBox="1"/>
          <p:nvPr/>
        </p:nvSpPr>
        <p:spPr>
          <a:xfrm>
            <a:off x="4319966" y="3972166"/>
            <a:ext cx="11136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Disruptive</a:t>
            </a:r>
          </a:p>
        </p:txBody>
      </p:sp>
      <p:sp>
        <p:nvSpPr>
          <p:cNvPr id="798" name="Shape 798"/>
          <p:cNvSpPr txBox="1"/>
          <p:nvPr/>
        </p:nvSpPr>
        <p:spPr>
          <a:xfrm>
            <a:off x="4689231" y="486584"/>
            <a:ext cx="3429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/>
              <a:t>A</a:t>
            </a:r>
          </a:p>
        </p:txBody>
      </p:sp>
      <p:sp>
        <p:nvSpPr>
          <p:cNvPr id="799" name="Shape 799"/>
          <p:cNvSpPr txBox="1"/>
          <p:nvPr/>
        </p:nvSpPr>
        <p:spPr>
          <a:xfrm>
            <a:off x="4689231" y="3697112"/>
            <a:ext cx="342900" cy="2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C</a:t>
            </a:r>
          </a:p>
        </p:txBody>
      </p:sp>
      <p:sp>
        <p:nvSpPr>
          <p:cNvPr id="800" name="Shape 800"/>
          <p:cNvSpPr txBox="1"/>
          <p:nvPr/>
        </p:nvSpPr>
        <p:spPr>
          <a:xfrm flipH="1">
            <a:off x="4689231" y="2127604"/>
            <a:ext cx="577200" cy="3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B</a:t>
            </a:r>
          </a:p>
        </p:txBody>
      </p:sp>
      <p:pic>
        <p:nvPicPr>
          <p:cNvPr id="802" name="Shape 802" descr="Screen Shot 2017-06-02 at 6.13.39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700" y="345908"/>
            <a:ext cx="3128950" cy="14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Shape 80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181" y="3376803"/>
            <a:ext cx="3305469" cy="150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Shape 80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700" y="1895849"/>
            <a:ext cx="3128950" cy="14706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48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369" y="526426"/>
            <a:ext cx="3593562" cy="2252153"/>
          </a:xfrm>
        </p:spPr>
        <p:txBody>
          <a:bodyPr/>
          <a:lstStyle/>
          <a:p>
            <a:pPr lvl="0"/>
            <a:r>
              <a:rPr lang="en-US" dirty="0"/>
              <a:t>CQ4: </a:t>
            </a:r>
            <a:r>
              <a:rPr lang="en" dirty="0">
                <a:solidFill>
                  <a:srgbClr val="000000"/>
                </a:solidFill>
              </a:rPr>
              <a:t>Based on what you know about each of these types of selection, which type would most likely lead to speciation (creating a new species)?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we measure selection?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3817562" y="2949212"/>
            <a:ext cx="5985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OR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848775" y="1116062"/>
            <a:ext cx="2262300" cy="3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/>
              <a:t>Through fitness!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6078125" y="175475"/>
            <a:ext cx="2052600" cy="111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/>
              <a:t>Fitness</a:t>
            </a:r>
            <a:r>
              <a:rPr lang="en" sz="1800"/>
              <a:t> is the number of viable offspring that an individual produces!</a:t>
            </a:r>
          </a:p>
        </p:txBody>
      </p:sp>
      <p:pic>
        <p:nvPicPr>
          <p:cNvPr id="813" name="Shape 81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24" y="2038339"/>
            <a:ext cx="3336399" cy="2214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Shape 814"/>
          <p:cNvCxnSpPr/>
          <p:nvPr/>
        </p:nvCxnSpPr>
        <p:spPr>
          <a:xfrm>
            <a:off x="554225" y="1464525"/>
            <a:ext cx="2921400" cy="3362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5" name="Shape 815"/>
          <p:cNvCxnSpPr/>
          <p:nvPr/>
        </p:nvCxnSpPr>
        <p:spPr>
          <a:xfrm flipH="1">
            <a:off x="349300" y="1544400"/>
            <a:ext cx="3290100" cy="32232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16" name="Shape 81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74" y="2038350"/>
            <a:ext cx="4169851" cy="27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Shape 817"/>
          <p:cNvSpPr/>
          <p:nvPr/>
        </p:nvSpPr>
        <p:spPr>
          <a:xfrm>
            <a:off x="5571625" y="65550"/>
            <a:ext cx="2490900" cy="1704300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 descr="Screen Shot 2017-05-29 at 9.13.22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0" y="941525"/>
            <a:ext cx="7292623" cy="39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/>
          <p:nvPr/>
        </p:nvSpPr>
        <p:spPr>
          <a:xfrm>
            <a:off x="1726075" y="4100900"/>
            <a:ext cx="6232500" cy="35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15600" y="1172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Does it look like this?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37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8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509525" y="905912"/>
            <a:ext cx="421500" cy="405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2" name="Shape 822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3" name="Shape 823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4" name="Shape 824"/>
          <p:cNvSpPr txBox="1"/>
          <p:nvPr/>
        </p:nvSpPr>
        <p:spPr>
          <a:xfrm>
            <a:off x="3599225" y="4476425"/>
            <a:ext cx="24342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Moth Coloration</a:t>
            </a:r>
          </a:p>
        </p:txBody>
      </p:sp>
      <p:sp>
        <p:nvSpPr>
          <p:cNvPr id="825" name="Shape 825"/>
          <p:cNvSpPr txBox="1"/>
          <p:nvPr/>
        </p:nvSpPr>
        <p:spPr>
          <a:xfrm>
            <a:off x="2181425" y="39894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826" name="Shape 826"/>
          <p:cNvSpPr txBox="1"/>
          <p:nvPr/>
        </p:nvSpPr>
        <p:spPr>
          <a:xfrm>
            <a:off x="6759075" y="40224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827" name="Shape 827"/>
          <p:cNvSpPr txBox="1"/>
          <p:nvPr/>
        </p:nvSpPr>
        <p:spPr>
          <a:xfrm rot="-5400000">
            <a:off x="-13925" y="2338875"/>
            <a:ext cx="1808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828" name="Shape 828"/>
          <p:cNvSpPr txBox="1"/>
          <p:nvPr/>
        </p:nvSpPr>
        <p:spPr>
          <a:xfrm rot="-5400000">
            <a:off x="998800" y="3257400"/>
            <a:ext cx="8544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829" name="Shape 829"/>
          <p:cNvSpPr txBox="1"/>
          <p:nvPr/>
        </p:nvSpPr>
        <p:spPr>
          <a:xfrm rot="-5400000">
            <a:off x="964200" y="1566350"/>
            <a:ext cx="8247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830" name="Shape 830"/>
          <p:cNvSpPr/>
          <p:nvPr/>
        </p:nvSpPr>
        <p:spPr>
          <a:xfrm>
            <a:off x="1895850" y="1566525"/>
            <a:ext cx="6351740" cy="2179424"/>
          </a:xfrm>
          <a:custGeom>
            <a:avLst/>
            <a:gdLst/>
            <a:ahLst/>
            <a:cxnLst/>
            <a:rect l="0" t="0" r="0" b="0"/>
            <a:pathLst>
              <a:path w="243525" h="85059" extrusionOk="0">
                <a:moveTo>
                  <a:pt x="0" y="85059"/>
                </a:moveTo>
                <a:cubicBezTo>
                  <a:pt x="18170" y="83092"/>
                  <a:pt x="77163" y="87418"/>
                  <a:pt x="109020" y="73260"/>
                </a:cubicBezTo>
                <a:cubicBezTo>
                  <a:pt x="140876" y="59101"/>
                  <a:pt x="168721" y="-1622"/>
                  <a:pt x="191139" y="108"/>
                </a:cubicBezTo>
                <a:cubicBezTo>
                  <a:pt x="213556" y="1838"/>
                  <a:pt x="234794" y="69720"/>
                  <a:pt x="243525" y="8364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31" name="Shape 831"/>
          <p:cNvSpPr/>
          <p:nvPr/>
        </p:nvSpPr>
        <p:spPr>
          <a:xfrm>
            <a:off x="1793400" y="1590858"/>
            <a:ext cx="6465700" cy="2146525"/>
          </a:xfrm>
          <a:custGeom>
            <a:avLst/>
            <a:gdLst/>
            <a:ahLst/>
            <a:cxnLst/>
            <a:rect l="0" t="0" r="0" b="0"/>
            <a:pathLst>
              <a:path w="258628" h="85861" extrusionOk="0">
                <a:moveTo>
                  <a:pt x="0" y="84558"/>
                </a:moveTo>
                <a:cubicBezTo>
                  <a:pt x="6214" y="70478"/>
                  <a:pt x="14315" y="1337"/>
                  <a:pt x="37284" y="79"/>
                </a:cubicBezTo>
                <a:cubicBezTo>
                  <a:pt x="60252" y="-1179"/>
                  <a:pt x="100918" y="62848"/>
                  <a:pt x="137809" y="77007"/>
                </a:cubicBezTo>
                <a:cubicBezTo>
                  <a:pt x="174699" y="91165"/>
                  <a:pt x="238491" y="83692"/>
                  <a:pt x="258628" y="85030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sp>
        <p:nvSpPr>
          <p:cNvPr id="832" name="Shape 8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Peppered Moth Coloration Results</a:t>
            </a:r>
          </a:p>
        </p:txBody>
      </p:sp>
      <p:pic>
        <p:nvPicPr>
          <p:cNvPr id="833" name="Shape 8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904" y="276424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50</a:t>
            </a:fld>
            <a:endParaRPr lang="en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8" name="Shape 838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9" name="Shape 839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0" name="Shape 840"/>
          <p:cNvSpPr txBox="1"/>
          <p:nvPr/>
        </p:nvSpPr>
        <p:spPr>
          <a:xfrm>
            <a:off x="3599225" y="4476425"/>
            <a:ext cx="24342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Moth Coloration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2181425" y="39894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6759075" y="40224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843" name="Shape 843"/>
          <p:cNvSpPr txBox="1"/>
          <p:nvPr/>
        </p:nvSpPr>
        <p:spPr>
          <a:xfrm rot="-5400000">
            <a:off x="-13925" y="2135625"/>
            <a:ext cx="1808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Fitness</a:t>
            </a:r>
          </a:p>
        </p:txBody>
      </p:sp>
      <p:sp>
        <p:nvSpPr>
          <p:cNvPr id="844" name="Shape 844"/>
          <p:cNvSpPr txBox="1"/>
          <p:nvPr/>
        </p:nvSpPr>
        <p:spPr>
          <a:xfrm rot="-5400000">
            <a:off x="998800" y="3257400"/>
            <a:ext cx="8544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845" name="Shape 845"/>
          <p:cNvSpPr txBox="1"/>
          <p:nvPr/>
        </p:nvSpPr>
        <p:spPr>
          <a:xfrm rot="-5400000">
            <a:off x="964200" y="1566350"/>
            <a:ext cx="8247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846" name="Shape 846"/>
          <p:cNvSpPr/>
          <p:nvPr/>
        </p:nvSpPr>
        <p:spPr>
          <a:xfrm>
            <a:off x="1895850" y="1566525"/>
            <a:ext cx="6351740" cy="2179424"/>
          </a:xfrm>
          <a:custGeom>
            <a:avLst/>
            <a:gdLst/>
            <a:ahLst/>
            <a:cxnLst/>
            <a:rect l="0" t="0" r="0" b="0"/>
            <a:pathLst>
              <a:path w="243525" h="85059" extrusionOk="0">
                <a:moveTo>
                  <a:pt x="0" y="85059"/>
                </a:moveTo>
                <a:cubicBezTo>
                  <a:pt x="18170" y="83092"/>
                  <a:pt x="77163" y="87418"/>
                  <a:pt x="109020" y="73260"/>
                </a:cubicBezTo>
                <a:cubicBezTo>
                  <a:pt x="140876" y="59101"/>
                  <a:pt x="168721" y="-1622"/>
                  <a:pt x="191139" y="108"/>
                </a:cubicBezTo>
                <a:cubicBezTo>
                  <a:pt x="213556" y="1838"/>
                  <a:pt x="234794" y="69720"/>
                  <a:pt x="243525" y="83643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47" name="Shape 847"/>
          <p:cNvSpPr/>
          <p:nvPr/>
        </p:nvSpPr>
        <p:spPr>
          <a:xfrm>
            <a:off x="1793400" y="1590858"/>
            <a:ext cx="6465700" cy="2146525"/>
          </a:xfrm>
          <a:custGeom>
            <a:avLst/>
            <a:gdLst/>
            <a:ahLst/>
            <a:cxnLst/>
            <a:rect l="0" t="0" r="0" b="0"/>
            <a:pathLst>
              <a:path w="258628" h="85861" extrusionOk="0">
                <a:moveTo>
                  <a:pt x="0" y="84558"/>
                </a:moveTo>
                <a:cubicBezTo>
                  <a:pt x="6214" y="70478"/>
                  <a:pt x="14315" y="1337"/>
                  <a:pt x="37284" y="79"/>
                </a:cubicBezTo>
                <a:cubicBezTo>
                  <a:pt x="60252" y="-1179"/>
                  <a:pt x="100918" y="62848"/>
                  <a:pt x="137809" y="77007"/>
                </a:cubicBezTo>
                <a:cubicBezTo>
                  <a:pt x="174699" y="91165"/>
                  <a:pt x="238491" y="83692"/>
                  <a:pt x="258628" y="85030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Peppered Moth Coloration Results</a:t>
            </a:r>
          </a:p>
        </p:txBody>
      </p:sp>
      <p:pic>
        <p:nvPicPr>
          <p:cNvPr id="849" name="Shape 8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904" y="276424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51</a:t>
            </a:fld>
            <a:endParaRPr lang="en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8" name="Shape 838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9" name="Shape 839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0" name="Shape 840"/>
          <p:cNvSpPr txBox="1"/>
          <p:nvPr/>
        </p:nvSpPr>
        <p:spPr>
          <a:xfrm>
            <a:off x="3599225" y="4476425"/>
            <a:ext cx="24342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Moth Coloration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x="2181425" y="39894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x="6759075" y="40224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843" name="Shape 843"/>
          <p:cNvSpPr txBox="1"/>
          <p:nvPr/>
        </p:nvSpPr>
        <p:spPr>
          <a:xfrm rot="-5400000">
            <a:off x="-13925" y="2135625"/>
            <a:ext cx="1808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Fitness</a:t>
            </a:r>
          </a:p>
        </p:txBody>
      </p:sp>
      <p:sp>
        <p:nvSpPr>
          <p:cNvPr id="844" name="Shape 844"/>
          <p:cNvSpPr txBox="1"/>
          <p:nvPr/>
        </p:nvSpPr>
        <p:spPr>
          <a:xfrm rot="-5400000">
            <a:off x="998800" y="3257400"/>
            <a:ext cx="8544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845" name="Shape 845"/>
          <p:cNvSpPr txBox="1"/>
          <p:nvPr/>
        </p:nvSpPr>
        <p:spPr>
          <a:xfrm rot="-5400000">
            <a:off x="964200" y="1566350"/>
            <a:ext cx="8247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847" name="Shape 847"/>
          <p:cNvSpPr/>
          <p:nvPr/>
        </p:nvSpPr>
        <p:spPr>
          <a:xfrm>
            <a:off x="1793400" y="1590858"/>
            <a:ext cx="6465700" cy="2146525"/>
          </a:xfrm>
          <a:custGeom>
            <a:avLst/>
            <a:gdLst/>
            <a:ahLst/>
            <a:cxnLst/>
            <a:rect l="0" t="0" r="0" b="0"/>
            <a:pathLst>
              <a:path w="258628" h="85861" extrusionOk="0">
                <a:moveTo>
                  <a:pt x="0" y="84558"/>
                </a:moveTo>
                <a:cubicBezTo>
                  <a:pt x="6214" y="70478"/>
                  <a:pt x="14315" y="1337"/>
                  <a:pt x="37284" y="79"/>
                </a:cubicBezTo>
                <a:cubicBezTo>
                  <a:pt x="60252" y="-1179"/>
                  <a:pt x="100918" y="62848"/>
                  <a:pt x="137809" y="77007"/>
                </a:cubicBezTo>
                <a:cubicBezTo>
                  <a:pt x="174699" y="91165"/>
                  <a:pt x="238491" y="83692"/>
                  <a:pt x="258628" y="85030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Peppered Moth Coloration Results</a:t>
            </a:r>
          </a:p>
        </p:txBody>
      </p:sp>
      <p:pic>
        <p:nvPicPr>
          <p:cNvPr id="849" name="Shape 8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904" y="276424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0511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4" name="Shape 854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5" name="Shape 855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6" name="Shape 856"/>
          <p:cNvSpPr txBox="1"/>
          <p:nvPr/>
        </p:nvSpPr>
        <p:spPr>
          <a:xfrm>
            <a:off x="3599225" y="4476425"/>
            <a:ext cx="24342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/>
              <a:t>Moth Coloration</a:t>
            </a:r>
          </a:p>
        </p:txBody>
      </p:sp>
      <p:sp>
        <p:nvSpPr>
          <p:cNvPr id="857" name="Shape 857"/>
          <p:cNvSpPr txBox="1"/>
          <p:nvPr/>
        </p:nvSpPr>
        <p:spPr>
          <a:xfrm>
            <a:off x="2181425" y="3989475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858" name="Shape 858"/>
          <p:cNvSpPr txBox="1"/>
          <p:nvPr/>
        </p:nvSpPr>
        <p:spPr>
          <a:xfrm>
            <a:off x="6759075" y="4022475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859" name="Shape 859"/>
          <p:cNvSpPr txBox="1"/>
          <p:nvPr/>
        </p:nvSpPr>
        <p:spPr>
          <a:xfrm rot="-5400000">
            <a:off x="-13925" y="2135625"/>
            <a:ext cx="1808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Fitness</a:t>
            </a:r>
          </a:p>
        </p:txBody>
      </p:sp>
      <p:sp>
        <p:nvSpPr>
          <p:cNvPr id="860" name="Shape 860"/>
          <p:cNvSpPr txBox="1"/>
          <p:nvPr/>
        </p:nvSpPr>
        <p:spPr>
          <a:xfrm rot="-5400000">
            <a:off x="998800" y="3257400"/>
            <a:ext cx="8544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861" name="Shape 861"/>
          <p:cNvSpPr txBox="1"/>
          <p:nvPr/>
        </p:nvSpPr>
        <p:spPr>
          <a:xfrm rot="-5400000">
            <a:off x="964200" y="1566350"/>
            <a:ext cx="8247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862" name="Shape 8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Peppered Moth Coloration Results</a:t>
            </a:r>
          </a:p>
        </p:txBody>
      </p:sp>
      <p:pic>
        <p:nvPicPr>
          <p:cNvPr id="863" name="Shape 86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904" y="276424"/>
            <a:ext cx="1320000" cy="74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53</a:t>
            </a:fld>
            <a:endParaRPr lang="en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8" name="Shape 868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9" name="Shape 869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70" name="Shape 870"/>
          <p:cNvSpPr txBox="1"/>
          <p:nvPr/>
        </p:nvSpPr>
        <p:spPr>
          <a:xfrm>
            <a:off x="3599225" y="4476425"/>
            <a:ext cx="24342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71" name="Shape 871"/>
          <p:cNvSpPr txBox="1"/>
          <p:nvPr/>
        </p:nvSpPr>
        <p:spPr>
          <a:xfrm>
            <a:off x="2111974" y="3867331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/>
              <a:t>Dark</a:t>
            </a:r>
            <a:endParaRPr lang="en" sz="2400" dirty="0"/>
          </a:p>
        </p:txBody>
      </p:sp>
      <p:sp>
        <p:nvSpPr>
          <p:cNvPr id="872" name="Shape 872"/>
          <p:cNvSpPr txBox="1"/>
          <p:nvPr/>
        </p:nvSpPr>
        <p:spPr>
          <a:xfrm>
            <a:off x="6759075" y="3802468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L</a:t>
            </a:r>
            <a:r>
              <a:rPr lang="en-US" sz="2400" dirty="0" err="1"/>
              <a:t>ight</a:t>
            </a:r>
            <a:endParaRPr lang="en" sz="2400" dirty="0"/>
          </a:p>
        </p:txBody>
      </p:sp>
      <p:sp>
        <p:nvSpPr>
          <p:cNvPr id="873" name="Shape 873"/>
          <p:cNvSpPr txBox="1"/>
          <p:nvPr/>
        </p:nvSpPr>
        <p:spPr>
          <a:xfrm rot="-5400000">
            <a:off x="-13925" y="2135625"/>
            <a:ext cx="1808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Fitness</a:t>
            </a:r>
          </a:p>
        </p:txBody>
      </p:sp>
      <p:sp>
        <p:nvSpPr>
          <p:cNvPr id="874" name="Shape 874"/>
          <p:cNvSpPr txBox="1"/>
          <p:nvPr/>
        </p:nvSpPr>
        <p:spPr>
          <a:xfrm rot="-5400000">
            <a:off x="998800" y="3257400"/>
            <a:ext cx="8544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Low</a:t>
            </a:r>
          </a:p>
        </p:txBody>
      </p:sp>
      <p:sp>
        <p:nvSpPr>
          <p:cNvPr id="875" name="Shape 875"/>
          <p:cNvSpPr txBox="1"/>
          <p:nvPr/>
        </p:nvSpPr>
        <p:spPr>
          <a:xfrm rot="-5400000">
            <a:off x="964200" y="1566350"/>
            <a:ext cx="8247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High</a:t>
            </a:r>
          </a:p>
        </p:txBody>
      </p:sp>
      <p:sp>
        <p:nvSpPr>
          <p:cNvPr id="876" name="Shape 8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Peppered Moth Coloration Results</a:t>
            </a:r>
          </a:p>
        </p:txBody>
      </p:sp>
      <p:cxnSp>
        <p:nvCxnSpPr>
          <p:cNvPr id="877" name="Shape 877"/>
          <p:cNvCxnSpPr>
            <a:cxnSpLocks/>
          </p:cNvCxnSpPr>
          <p:nvPr/>
        </p:nvCxnSpPr>
        <p:spPr>
          <a:xfrm>
            <a:off x="1997765" y="1508198"/>
            <a:ext cx="5585792" cy="2099706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78" name="Shape 87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575" y="276424"/>
            <a:ext cx="1320000" cy="74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973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title"/>
          </p:nvPr>
        </p:nvSpPr>
        <p:spPr>
          <a:xfrm>
            <a:off x="311700" y="28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Sardine Selection </a:t>
            </a:r>
          </a:p>
        </p:txBody>
      </p:sp>
      <p:cxnSp>
        <p:nvCxnSpPr>
          <p:cNvPr id="884" name="Shape 884"/>
          <p:cNvCxnSpPr/>
          <p:nvPr/>
        </p:nvCxnSpPr>
        <p:spPr>
          <a:xfrm>
            <a:off x="1129650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5" name="Shape 885"/>
          <p:cNvCxnSpPr/>
          <p:nvPr/>
        </p:nvCxnSpPr>
        <p:spPr>
          <a:xfrm rot="10800000" flipH="1">
            <a:off x="1129650" y="3799187"/>
            <a:ext cx="6681000" cy="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86" name="Shape 886"/>
          <p:cNvSpPr txBox="1"/>
          <p:nvPr/>
        </p:nvSpPr>
        <p:spPr>
          <a:xfrm>
            <a:off x="2796925" y="4282125"/>
            <a:ext cx="32490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Size of sardines</a:t>
            </a:r>
          </a:p>
        </p:txBody>
      </p:sp>
      <p:sp>
        <p:nvSpPr>
          <p:cNvPr id="887" name="Shape 887"/>
          <p:cNvSpPr txBox="1"/>
          <p:nvPr/>
        </p:nvSpPr>
        <p:spPr>
          <a:xfrm>
            <a:off x="1680225" y="3925450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Small</a:t>
            </a:r>
          </a:p>
        </p:txBody>
      </p:sp>
      <p:sp>
        <p:nvSpPr>
          <p:cNvPr id="888" name="Shape 888"/>
          <p:cNvSpPr txBox="1"/>
          <p:nvPr/>
        </p:nvSpPr>
        <p:spPr>
          <a:xfrm>
            <a:off x="6553250" y="386721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Large</a:t>
            </a:r>
          </a:p>
        </p:txBody>
      </p:sp>
      <p:sp>
        <p:nvSpPr>
          <p:cNvPr id="889" name="Shape 889"/>
          <p:cNvSpPr txBox="1"/>
          <p:nvPr/>
        </p:nvSpPr>
        <p:spPr>
          <a:xfrm rot="-5400000">
            <a:off x="-555000" y="2399850"/>
            <a:ext cx="1823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890" name="Shape 890"/>
          <p:cNvSpPr txBox="1"/>
          <p:nvPr/>
        </p:nvSpPr>
        <p:spPr>
          <a:xfrm rot="-5400000">
            <a:off x="608225" y="3379650"/>
            <a:ext cx="6099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91" name="Shape 891"/>
          <p:cNvSpPr txBox="1"/>
          <p:nvPr/>
        </p:nvSpPr>
        <p:spPr>
          <a:xfrm rot="-5400000">
            <a:off x="591725" y="1475475"/>
            <a:ext cx="642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892" name="Shape 892"/>
          <p:cNvSpPr txBox="1"/>
          <p:nvPr/>
        </p:nvSpPr>
        <p:spPr>
          <a:xfrm rot="-5400000">
            <a:off x="413850" y="3252175"/>
            <a:ext cx="7905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893" name="Shape 893"/>
          <p:cNvSpPr txBox="1"/>
          <p:nvPr/>
        </p:nvSpPr>
        <p:spPr>
          <a:xfrm rot="-5400000">
            <a:off x="340050" y="1420625"/>
            <a:ext cx="938100" cy="3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894" name="Shape 894"/>
          <p:cNvSpPr/>
          <p:nvPr/>
        </p:nvSpPr>
        <p:spPr>
          <a:xfrm>
            <a:off x="1193200" y="1516474"/>
            <a:ext cx="6389260" cy="2063436"/>
          </a:xfrm>
          <a:custGeom>
            <a:avLst/>
            <a:gdLst/>
            <a:ahLst/>
            <a:cxnLst/>
            <a:rect l="0" t="0" r="0" b="0"/>
            <a:pathLst>
              <a:path w="189522" h="75785" extrusionOk="0">
                <a:moveTo>
                  <a:pt x="0" y="54456"/>
                </a:moveTo>
                <a:cubicBezTo>
                  <a:pt x="3629" y="45420"/>
                  <a:pt x="6873" y="-3312"/>
                  <a:pt x="21779" y="240"/>
                </a:cubicBezTo>
                <a:cubicBezTo>
                  <a:pt x="36684" y="3792"/>
                  <a:pt x="66108" y="75539"/>
                  <a:pt x="89432" y="75771"/>
                </a:cubicBezTo>
                <a:cubicBezTo>
                  <a:pt x="112755" y="76002"/>
                  <a:pt x="145037" y="2865"/>
                  <a:pt x="161719" y="1630"/>
                </a:cubicBezTo>
                <a:cubicBezTo>
                  <a:pt x="178400" y="394"/>
                  <a:pt x="184888" y="57235"/>
                  <a:pt x="189522" y="68357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cxnSp>
        <p:nvCxnSpPr>
          <p:cNvPr id="895" name="Shape 895"/>
          <p:cNvCxnSpPr/>
          <p:nvPr/>
        </p:nvCxnSpPr>
        <p:spPr>
          <a:xfrm rot="10800000" flipH="1">
            <a:off x="1303650" y="1529400"/>
            <a:ext cx="3249000" cy="21333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96" name="Shape 896"/>
          <p:cNvCxnSpPr/>
          <p:nvPr/>
        </p:nvCxnSpPr>
        <p:spPr>
          <a:xfrm>
            <a:off x="4485109" y="1529400"/>
            <a:ext cx="3097199" cy="20847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897" name="Shape 89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327699" y="519699"/>
            <a:ext cx="2083850" cy="12779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55</a:t>
            </a:fld>
            <a:endParaRPr lang="en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>
            <a:spLocks noGrp="1"/>
          </p:cNvSpPr>
          <p:nvPr>
            <p:ph type="title"/>
          </p:nvPr>
        </p:nvSpPr>
        <p:spPr>
          <a:xfrm>
            <a:off x="311700" y="28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Sardine Selection </a:t>
            </a:r>
          </a:p>
        </p:txBody>
      </p:sp>
      <p:cxnSp>
        <p:nvCxnSpPr>
          <p:cNvPr id="903" name="Shape 903"/>
          <p:cNvCxnSpPr/>
          <p:nvPr/>
        </p:nvCxnSpPr>
        <p:spPr>
          <a:xfrm>
            <a:off x="1129650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04" name="Shape 904"/>
          <p:cNvCxnSpPr/>
          <p:nvPr/>
        </p:nvCxnSpPr>
        <p:spPr>
          <a:xfrm rot="10800000" flipH="1">
            <a:off x="1129650" y="3799187"/>
            <a:ext cx="6681000" cy="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5" name="Shape 905"/>
          <p:cNvSpPr txBox="1"/>
          <p:nvPr/>
        </p:nvSpPr>
        <p:spPr>
          <a:xfrm>
            <a:off x="1680225" y="3925450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Small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6553250" y="386721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Large</a:t>
            </a:r>
          </a:p>
        </p:txBody>
      </p:sp>
      <p:sp>
        <p:nvSpPr>
          <p:cNvPr id="907" name="Shape 907"/>
          <p:cNvSpPr txBox="1"/>
          <p:nvPr/>
        </p:nvSpPr>
        <p:spPr>
          <a:xfrm rot="-5400000">
            <a:off x="-555000" y="2399850"/>
            <a:ext cx="1823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Fitness</a:t>
            </a:r>
          </a:p>
        </p:txBody>
      </p:sp>
      <p:sp>
        <p:nvSpPr>
          <p:cNvPr id="908" name="Shape 908"/>
          <p:cNvSpPr txBox="1"/>
          <p:nvPr/>
        </p:nvSpPr>
        <p:spPr>
          <a:xfrm rot="-5400000">
            <a:off x="608225" y="3379650"/>
            <a:ext cx="6099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09" name="Shape 909"/>
          <p:cNvSpPr txBox="1"/>
          <p:nvPr/>
        </p:nvSpPr>
        <p:spPr>
          <a:xfrm rot="-5400000">
            <a:off x="591725" y="1475475"/>
            <a:ext cx="642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10" name="Shape 910"/>
          <p:cNvSpPr txBox="1"/>
          <p:nvPr/>
        </p:nvSpPr>
        <p:spPr>
          <a:xfrm rot="-5400000">
            <a:off x="413850" y="3252175"/>
            <a:ext cx="7905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911" name="Shape 911"/>
          <p:cNvSpPr txBox="1"/>
          <p:nvPr/>
        </p:nvSpPr>
        <p:spPr>
          <a:xfrm rot="-5400000">
            <a:off x="340050" y="1420625"/>
            <a:ext cx="938100" cy="3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pic>
        <p:nvPicPr>
          <p:cNvPr id="912" name="Shape 91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327699" y="519699"/>
            <a:ext cx="2083850" cy="1277980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Shape 913"/>
          <p:cNvSpPr txBox="1"/>
          <p:nvPr/>
        </p:nvSpPr>
        <p:spPr>
          <a:xfrm>
            <a:off x="2796925" y="4282125"/>
            <a:ext cx="32490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Size of sardines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56</a:t>
            </a:fld>
            <a:endParaRPr lang="e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 txBox="1">
            <a:spLocks noGrp="1"/>
          </p:cNvSpPr>
          <p:nvPr>
            <p:ph type="title"/>
          </p:nvPr>
        </p:nvSpPr>
        <p:spPr>
          <a:xfrm>
            <a:off x="311700" y="28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Sardine Selection </a:t>
            </a:r>
          </a:p>
        </p:txBody>
      </p:sp>
      <p:cxnSp>
        <p:nvCxnSpPr>
          <p:cNvPr id="919" name="Shape 919"/>
          <p:cNvCxnSpPr/>
          <p:nvPr/>
        </p:nvCxnSpPr>
        <p:spPr>
          <a:xfrm>
            <a:off x="1129650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20" name="Shape 920"/>
          <p:cNvCxnSpPr/>
          <p:nvPr/>
        </p:nvCxnSpPr>
        <p:spPr>
          <a:xfrm rot="10800000" flipH="1">
            <a:off x="1129650" y="3799187"/>
            <a:ext cx="6681000" cy="3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1" name="Shape 921"/>
          <p:cNvSpPr txBox="1"/>
          <p:nvPr/>
        </p:nvSpPr>
        <p:spPr>
          <a:xfrm>
            <a:off x="1680225" y="3925450"/>
            <a:ext cx="1417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Small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x="6553250" y="3867212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Large</a:t>
            </a:r>
          </a:p>
        </p:txBody>
      </p:sp>
      <p:sp>
        <p:nvSpPr>
          <p:cNvPr id="923" name="Shape 923"/>
          <p:cNvSpPr txBox="1"/>
          <p:nvPr/>
        </p:nvSpPr>
        <p:spPr>
          <a:xfrm rot="-5400000">
            <a:off x="608225" y="3379650"/>
            <a:ext cx="6099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24" name="Shape 924"/>
          <p:cNvSpPr txBox="1"/>
          <p:nvPr/>
        </p:nvSpPr>
        <p:spPr>
          <a:xfrm rot="-5400000">
            <a:off x="591725" y="1475475"/>
            <a:ext cx="6429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25" name="Shape 925"/>
          <p:cNvSpPr/>
          <p:nvPr/>
        </p:nvSpPr>
        <p:spPr>
          <a:xfrm>
            <a:off x="1734400" y="1380225"/>
            <a:ext cx="5403825" cy="2182733"/>
          </a:xfrm>
          <a:custGeom>
            <a:avLst/>
            <a:gdLst/>
            <a:ahLst/>
            <a:cxnLst/>
            <a:rect l="0" t="0" r="0" b="0"/>
            <a:pathLst>
              <a:path w="216153" h="75974" extrusionOk="0">
                <a:moveTo>
                  <a:pt x="0" y="0"/>
                </a:moveTo>
                <a:cubicBezTo>
                  <a:pt x="6607" y="11248"/>
                  <a:pt x="19428" y="55060"/>
                  <a:pt x="39644" y="67488"/>
                </a:cubicBezTo>
                <a:cubicBezTo>
                  <a:pt x="59859" y="79916"/>
                  <a:pt x="98401" y="74410"/>
                  <a:pt x="121291" y="74568"/>
                </a:cubicBezTo>
                <a:cubicBezTo>
                  <a:pt x="144180" y="74725"/>
                  <a:pt x="161170" y="80073"/>
                  <a:pt x="176981" y="68432"/>
                </a:cubicBezTo>
                <a:cubicBezTo>
                  <a:pt x="192791" y="56790"/>
                  <a:pt x="209624" y="15337"/>
                  <a:pt x="216153" y="4719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926" name="Shape 926"/>
          <p:cNvSpPr txBox="1"/>
          <p:nvPr/>
        </p:nvSpPr>
        <p:spPr>
          <a:xfrm rot="-5400000">
            <a:off x="413850" y="3252175"/>
            <a:ext cx="790500" cy="3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927" name="Shape 927"/>
          <p:cNvSpPr txBox="1"/>
          <p:nvPr/>
        </p:nvSpPr>
        <p:spPr>
          <a:xfrm rot="-5400000">
            <a:off x="340050" y="1420625"/>
            <a:ext cx="938100" cy="37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pic>
        <p:nvPicPr>
          <p:cNvPr id="928" name="Shape 9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327699" y="519699"/>
            <a:ext cx="2083850" cy="1277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Shape 929"/>
          <p:cNvSpPr txBox="1"/>
          <p:nvPr/>
        </p:nvSpPr>
        <p:spPr>
          <a:xfrm>
            <a:off x="2796925" y="4282125"/>
            <a:ext cx="32490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Size of sardines</a:t>
            </a:r>
          </a:p>
        </p:txBody>
      </p:sp>
      <p:sp>
        <p:nvSpPr>
          <p:cNvPr id="930" name="Shape 930"/>
          <p:cNvSpPr txBox="1"/>
          <p:nvPr/>
        </p:nvSpPr>
        <p:spPr>
          <a:xfrm rot="-5400000">
            <a:off x="-555000" y="2399850"/>
            <a:ext cx="18234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Fitness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57</a:t>
            </a:fld>
            <a:endParaRPr lang="en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36" name="Shape 936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37" name="Shape 937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38" name="Shape 938"/>
          <p:cNvSpPr txBox="1"/>
          <p:nvPr/>
        </p:nvSpPr>
        <p:spPr>
          <a:xfrm>
            <a:off x="3312475" y="4335700"/>
            <a:ext cx="34131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39" name="Shape 939"/>
          <p:cNvSpPr txBox="1"/>
          <p:nvPr/>
        </p:nvSpPr>
        <p:spPr>
          <a:xfrm>
            <a:off x="1979300" y="3907625"/>
            <a:ext cx="12411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40" name="Shape 940"/>
          <p:cNvSpPr txBox="1"/>
          <p:nvPr/>
        </p:nvSpPr>
        <p:spPr>
          <a:xfrm>
            <a:off x="6833350" y="3951725"/>
            <a:ext cx="12411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41" name="Shape 941"/>
          <p:cNvSpPr txBox="1"/>
          <p:nvPr/>
        </p:nvSpPr>
        <p:spPr>
          <a:xfrm rot="-5400000">
            <a:off x="-45125" y="2412625"/>
            <a:ext cx="1870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942" name="Shape 942"/>
          <p:cNvSpPr txBox="1"/>
          <p:nvPr/>
        </p:nvSpPr>
        <p:spPr>
          <a:xfrm rot="-5400000">
            <a:off x="944200" y="3202800"/>
            <a:ext cx="9636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943" name="Shape 943"/>
          <p:cNvSpPr txBox="1"/>
          <p:nvPr/>
        </p:nvSpPr>
        <p:spPr>
          <a:xfrm rot="-5400000">
            <a:off x="940800" y="1589850"/>
            <a:ext cx="871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944" name="Shape 944"/>
          <p:cNvSpPr txBox="1"/>
          <p:nvPr/>
        </p:nvSpPr>
        <p:spPr>
          <a:xfrm>
            <a:off x="4630325" y="3948350"/>
            <a:ext cx="9822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945" name="Shape 945"/>
          <p:cNvSpPr/>
          <p:nvPr/>
        </p:nvSpPr>
        <p:spPr>
          <a:xfrm>
            <a:off x="2791850" y="1089738"/>
            <a:ext cx="4321000" cy="2745875"/>
          </a:xfrm>
          <a:custGeom>
            <a:avLst/>
            <a:gdLst/>
            <a:ahLst/>
            <a:cxnLst/>
            <a:rect l="0" t="0" r="0" b="0"/>
            <a:pathLst>
              <a:path w="172840" h="109835" extrusionOk="0">
                <a:moveTo>
                  <a:pt x="0" y="109371"/>
                </a:moveTo>
                <a:cubicBezTo>
                  <a:pt x="6564" y="106668"/>
                  <a:pt x="26953" y="111379"/>
                  <a:pt x="39387" y="93153"/>
                </a:cubicBezTo>
                <a:cubicBezTo>
                  <a:pt x="51821" y="74926"/>
                  <a:pt x="60625" y="-217"/>
                  <a:pt x="74604" y="14"/>
                </a:cubicBezTo>
                <a:cubicBezTo>
                  <a:pt x="88582" y="245"/>
                  <a:pt x="106885" y="76239"/>
                  <a:pt x="123258" y="94543"/>
                </a:cubicBezTo>
                <a:cubicBezTo>
                  <a:pt x="139630" y="112846"/>
                  <a:pt x="164576" y="107286"/>
                  <a:pt x="172840" y="10983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lgDash"/>
            <a:round/>
            <a:headEnd type="none" w="lg" len="lg"/>
            <a:tailEnd type="none" w="lg" len="lg"/>
          </a:ln>
        </p:spPr>
      </p:sp>
      <p:sp>
        <p:nvSpPr>
          <p:cNvPr id="946" name="Shape 946"/>
          <p:cNvSpPr txBox="1">
            <a:spLocks noGrp="1"/>
          </p:cNvSpPr>
          <p:nvPr>
            <p:ph type="title"/>
          </p:nvPr>
        </p:nvSpPr>
        <p:spPr>
          <a:xfrm>
            <a:off x="311700" y="28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Complexity of Frog Calls </a:t>
            </a:r>
          </a:p>
        </p:txBody>
      </p:sp>
      <p:pic>
        <p:nvPicPr>
          <p:cNvPr id="947" name="Shape 94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694" y="167025"/>
            <a:ext cx="2007174" cy="1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Shape 948"/>
          <p:cNvSpPr txBox="1"/>
          <p:nvPr/>
        </p:nvSpPr>
        <p:spPr>
          <a:xfrm>
            <a:off x="3918525" y="4079175"/>
            <a:ext cx="2387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Male song type</a:t>
            </a:r>
          </a:p>
        </p:txBody>
      </p:sp>
      <p:sp>
        <p:nvSpPr>
          <p:cNvPr id="949" name="Shape 949"/>
          <p:cNvSpPr txBox="1"/>
          <p:nvPr/>
        </p:nvSpPr>
        <p:spPr>
          <a:xfrm>
            <a:off x="1698025" y="3733200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not-complex</a:t>
            </a:r>
          </a:p>
        </p:txBody>
      </p:sp>
      <p:sp>
        <p:nvSpPr>
          <p:cNvPr id="950" name="Shape 950"/>
          <p:cNvSpPr txBox="1"/>
          <p:nvPr/>
        </p:nvSpPr>
        <p:spPr>
          <a:xfrm>
            <a:off x="6940525" y="3785850"/>
            <a:ext cx="1417800" cy="4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complex</a:t>
            </a:r>
          </a:p>
        </p:txBody>
      </p:sp>
      <p:cxnSp>
        <p:nvCxnSpPr>
          <p:cNvPr id="951" name="Shape 951"/>
          <p:cNvCxnSpPr/>
          <p:nvPr/>
        </p:nvCxnSpPr>
        <p:spPr>
          <a:xfrm rot="10800000" flipH="1">
            <a:off x="1795600" y="2164675"/>
            <a:ext cx="3097200" cy="1577100"/>
          </a:xfrm>
          <a:prstGeom prst="curvedConnector3">
            <a:avLst>
              <a:gd name="adj1" fmla="val 27869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52" name="Shape 952"/>
          <p:cNvCxnSpPr/>
          <p:nvPr/>
        </p:nvCxnSpPr>
        <p:spPr>
          <a:xfrm>
            <a:off x="4851175" y="2164575"/>
            <a:ext cx="3421200" cy="1533000"/>
          </a:xfrm>
          <a:prstGeom prst="curvedConnector3">
            <a:avLst>
              <a:gd name="adj1" fmla="val 64084"/>
            </a:avLst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58</a:t>
            </a:fld>
            <a:endParaRPr lang="en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Shape 9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58" name="Shape 958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59" name="Shape 959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60" name="Shape 960"/>
          <p:cNvSpPr txBox="1"/>
          <p:nvPr/>
        </p:nvSpPr>
        <p:spPr>
          <a:xfrm rot="-5400000">
            <a:off x="-45125" y="2107825"/>
            <a:ext cx="1870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Fitness</a:t>
            </a:r>
          </a:p>
        </p:txBody>
      </p:sp>
      <p:sp>
        <p:nvSpPr>
          <p:cNvPr id="961" name="Shape 961"/>
          <p:cNvSpPr txBox="1"/>
          <p:nvPr/>
        </p:nvSpPr>
        <p:spPr>
          <a:xfrm rot="-5400000">
            <a:off x="944200" y="3202800"/>
            <a:ext cx="9636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962" name="Shape 962"/>
          <p:cNvSpPr txBox="1"/>
          <p:nvPr/>
        </p:nvSpPr>
        <p:spPr>
          <a:xfrm rot="-5400000">
            <a:off x="940800" y="1589850"/>
            <a:ext cx="871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pic>
        <p:nvPicPr>
          <p:cNvPr id="963" name="Shape 96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694" y="167025"/>
            <a:ext cx="2007174" cy="1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Shape 964"/>
          <p:cNvSpPr txBox="1">
            <a:spLocks noGrp="1"/>
          </p:cNvSpPr>
          <p:nvPr>
            <p:ph type="title"/>
          </p:nvPr>
        </p:nvSpPr>
        <p:spPr>
          <a:xfrm>
            <a:off x="311700" y="28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Complexity of Frog Calls </a:t>
            </a:r>
          </a:p>
        </p:txBody>
      </p:sp>
      <p:sp>
        <p:nvSpPr>
          <p:cNvPr id="965" name="Shape 965"/>
          <p:cNvSpPr txBox="1"/>
          <p:nvPr/>
        </p:nvSpPr>
        <p:spPr>
          <a:xfrm>
            <a:off x="3918525" y="4079175"/>
            <a:ext cx="2387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Male song type</a:t>
            </a:r>
          </a:p>
        </p:txBody>
      </p:sp>
      <p:sp>
        <p:nvSpPr>
          <p:cNvPr id="966" name="Shape 966"/>
          <p:cNvSpPr txBox="1"/>
          <p:nvPr/>
        </p:nvSpPr>
        <p:spPr>
          <a:xfrm>
            <a:off x="1698025" y="3733200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not-complex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6940525" y="3785850"/>
            <a:ext cx="1417800" cy="4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complex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59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 descr="Screen Shot 2017-05-29 at 9.13.22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0" y="941525"/>
            <a:ext cx="7292623" cy="39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1726075" y="4100900"/>
            <a:ext cx="6232500" cy="35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3850" y="117200"/>
            <a:ext cx="8967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Can we represent this as a curved line instead of a histogram?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37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8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509525" y="905912"/>
            <a:ext cx="421500" cy="405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73" name="Shape 973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74" name="Shape 974"/>
          <p:cNvCxnSpPr/>
          <p:nvPr/>
        </p:nvCxnSpPr>
        <p:spPr>
          <a:xfrm>
            <a:off x="1698025" y="3824700"/>
            <a:ext cx="66603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5" name="Shape 975"/>
          <p:cNvSpPr txBox="1"/>
          <p:nvPr/>
        </p:nvSpPr>
        <p:spPr>
          <a:xfrm rot="-5400000">
            <a:off x="-45125" y="2107825"/>
            <a:ext cx="18708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Fitness</a:t>
            </a:r>
          </a:p>
        </p:txBody>
      </p:sp>
      <p:sp>
        <p:nvSpPr>
          <p:cNvPr id="976" name="Shape 976"/>
          <p:cNvSpPr txBox="1"/>
          <p:nvPr/>
        </p:nvSpPr>
        <p:spPr>
          <a:xfrm rot="-5400000">
            <a:off x="944200" y="3202800"/>
            <a:ext cx="9636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977" name="Shape 977"/>
          <p:cNvSpPr txBox="1"/>
          <p:nvPr/>
        </p:nvSpPr>
        <p:spPr>
          <a:xfrm rot="-5400000">
            <a:off x="940800" y="1589850"/>
            <a:ext cx="8715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978" name="Shape 978"/>
          <p:cNvSpPr/>
          <p:nvPr/>
        </p:nvSpPr>
        <p:spPr>
          <a:xfrm>
            <a:off x="2051600" y="1209485"/>
            <a:ext cx="5698775" cy="2553575"/>
          </a:xfrm>
          <a:custGeom>
            <a:avLst/>
            <a:gdLst/>
            <a:ahLst/>
            <a:cxnLst/>
            <a:rect l="0" t="0" r="0" b="0"/>
            <a:pathLst>
              <a:path w="227951" h="102143" extrusionOk="0">
                <a:moveTo>
                  <a:pt x="0" y="102143"/>
                </a:moveTo>
                <a:cubicBezTo>
                  <a:pt x="9596" y="101435"/>
                  <a:pt x="44206" y="103401"/>
                  <a:pt x="57578" y="97895"/>
                </a:cubicBezTo>
                <a:cubicBezTo>
                  <a:pt x="70950" y="92388"/>
                  <a:pt x="70871" y="85388"/>
                  <a:pt x="80232" y="69106"/>
                </a:cubicBezTo>
                <a:cubicBezTo>
                  <a:pt x="89592" y="52823"/>
                  <a:pt x="101390" y="-3023"/>
                  <a:pt x="113740" y="202"/>
                </a:cubicBezTo>
                <a:cubicBezTo>
                  <a:pt x="126089" y="3427"/>
                  <a:pt x="135291" y="71544"/>
                  <a:pt x="154327" y="88456"/>
                </a:cubicBezTo>
                <a:cubicBezTo>
                  <a:pt x="173362" y="105367"/>
                  <a:pt x="215680" y="99468"/>
                  <a:pt x="227951" y="101671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pic>
        <p:nvPicPr>
          <p:cNvPr id="979" name="Shape 97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694" y="167025"/>
            <a:ext cx="2007174" cy="13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Shape 980"/>
          <p:cNvSpPr txBox="1">
            <a:spLocks noGrp="1"/>
          </p:cNvSpPr>
          <p:nvPr>
            <p:ph type="title"/>
          </p:nvPr>
        </p:nvSpPr>
        <p:spPr>
          <a:xfrm>
            <a:off x="311700" y="2886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Complexity of Frog Calls 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3918525" y="4079175"/>
            <a:ext cx="2387400" cy="29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Male song type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x="1698025" y="3733200"/>
            <a:ext cx="27378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not-complex</a:t>
            </a:r>
          </a:p>
        </p:txBody>
      </p:sp>
      <p:sp>
        <p:nvSpPr>
          <p:cNvPr id="983" name="Shape 983"/>
          <p:cNvSpPr txBox="1"/>
          <p:nvPr/>
        </p:nvSpPr>
        <p:spPr>
          <a:xfrm>
            <a:off x="6940525" y="3785850"/>
            <a:ext cx="1417800" cy="4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complex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60</a:t>
            </a:fld>
            <a:endParaRPr lang="en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b="1" dirty="0"/>
              <a:t>Quiz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61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457200" lvl="0" indent="-546100" algn="ctr" rtl="0">
              <a:spcBef>
                <a:spcPts val="0"/>
              </a:spcBef>
              <a:buSzPct val="100000"/>
              <a:buAutoNum type="arabicPeriod"/>
            </a:pPr>
            <a:r>
              <a:rPr lang="en" sz="5000" b="1" dirty="0"/>
              <a:t>The Case of the Hawk Moth and the Iris</a:t>
            </a:r>
          </a:p>
        </p:txBody>
      </p:sp>
      <p:sp>
        <p:nvSpPr>
          <p:cNvPr id="994" name="Shape 994"/>
          <p:cNvSpPr txBox="1"/>
          <p:nvPr/>
        </p:nvSpPr>
        <p:spPr>
          <a:xfrm>
            <a:off x="934525" y="3349925"/>
            <a:ext cx="7366800" cy="12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Alexandersson and Johnson,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62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 txBox="1">
            <a:spLocks noGrp="1"/>
          </p:cNvSpPr>
          <p:nvPr>
            <p:ph type="title"/>
          </p:nvPr>
        </p:nvSpPr>
        <p:spPr>
          <a:xfrm>
            <a:off x="311700" y="3193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Hawkmoths and the S. African Iris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0" name="Shape 1000"/>
          <p:cNvSpPr txBox="1"/>
          <p:nvPr/>
        </p:nvSpPr>
        <p:spPr>
          <a:xfrm>
            <a:off x="143375" y="892075"/>
            <a:ext cx="3450900" cy="412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>
                <a:latin typeface="Proxima Nova"/>
              </a:rPr>
              <a:t>Hawkmoths are important pollinators! </a:t>
            </a:r>
          </a:p>
          <a:p>
            <a:pPr lvl="0" rtl="0">
              <a:spcBef>
                <a:spcPts val="0"/>
              </a:spcBef>
              <a:buNone/>
            </a:pPr>
            <a:endParaRPr sz="2000" dirty="0">
              <a:latin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Proxima Nova"/>
              </a:rPr>
              <a:t>S. African iris produces nectar inside the “flower tube” as a reward for pollinators.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latin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Proxima Nova"/>
              </a:rPr>
              <a:t>The flower tube can vary in length.</a:t>
            </a:r>
          </a:p>
          <a:p>
            <a:pPr lvl="0">
              <a:spcBef>
                <a:spcPts val="0"/>
              </a:spcBef>
              <a:buNone/>
            </a:pPr>
            <a:endParaRPr sz="2000" dirty="0">
              <a:latin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Proxima Nova"/>
              </a:rPr>
              <a:t>How does the Hawkmoth </a:t>
            </a:r>
          </a:p>
          <a:p>
            <a:pPr lvl="0">
              <a:spcBef>
                <a:spcPts val="0"/>
              </a:spcBef>
              <a:buNone/>
            </a:pPr>
            <a:r>
              <a:rPr lang="en" sz="2000" dirty="0">
                <a:latin typeface="Proxima Nova"/>
              </a:rPr>
              <a:t>pollinate?</a:t>
            </a:r>
            <a:endParaRPr sz="2000" dirty="0">
              <a:latin typeface="Proxima Nova"/>
            </a:endParaRPr>
          </a:p>
        </p:txBody>
      </p:sp>
      <p:pic>
        <p:nvPicPr>
          <p:cNvPr id="1001" name="Shape 100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275" y="1017725"/>
            <a:ext cx="5244926" cy="38156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63</a:t>
            </a:fld>
            <a:endParaRPr lang="en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do hawkmoths pollinate S. African iris?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7" name="Shape 1007"/>
          <p:cNvSpPr txBox="1"/>
          <p:nvPr/>
        </p:nvSpPr>
        <p:spPr>
          <a:xfrm>
            <a:off x="143375" y="1017725"/>
            <a:ext cx="3450900" cy="393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900" dirty="0">
                <a:latin typeface="Proxima Nova"/>
              </a:rPr>
              <a:t>Hawkmoths stick their long tongues inside the flower tube to collect the nectar. </a:t>
            </a:r>
          </a:p>
          <a:p>
            <a:pPr lvl="0" rtl="0">
              <a:spcBef>
                <a:spcPts val="0"/>
              </a:spcBef>
              <a:buNone/>
            </a:pPr>
            <a:endParaRPr sz="1900" dirty="0">
              <a:latin typeface="Proxima Nova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900" dirty="0">
                <a:latin typeface="Proxima Nova"/>
              </a:rPr>
              <a:t>With their tongue inside, the pollen from the stigma sticks to the hawkmoth head.</a:t>
            </a:r>
          </a:p>
          <a:p>
            <a:pPr lvl="0">
              <a:spcBef>
                <a:spcPts val="0"/>
              </a:spcBef>
              <a:buNone/>
            </a:pPr>
            <a:endParaRPr sz="1900" dirty="0">
              <a:latin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900" dirty="0">
                <a:latin typeface="Proxima Nova"/>
              </a:rPr>
              <a:t>When they visit a different flower, they fertilize the new plant with the pollen they obtained from the previous plant!</a:t>
            </a:r>
            <a:endParaRPr sz="2000" dirty="0">
              <a:latin typeface="Proxima Nova"/>
            </a:endParaRPr>
          </a:p>
        </p:txBody>
      </p:sp>
      <p:pic>
        <p:nvPicPr>
          <p:cNvPr id="1008" name="Shape 10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325" y="1157900"/>
            <a:ext cx="5237975" cy="3360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9" name="Shape 1009"/>
          <p:cNvCxnSpPr/>
          <p:nvPr/>
        </p:nvCxnSpPr>
        <p:spPr>
          <a:xfrm flipH="1">
            <a:off x="6761125" y="1963375"/>
            <a:ext cx="414900" cy="746700"/>
          </a:xfrm>
          <a:prstGeom prst="straightConnector1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0" name="Shape 1010"/>
          <p:cNvSpPr txBox="1"/>
          <p:nvPr/>
        </p:nvSpPr>
        <p:spPr>
          <a:xfrm>
            <a:off x="6512325" y="1576225"/>
            <a:ext cx="1603800" cy="4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Tongue length!</a:t>
            </a:r>
          </a:p>
        </p:txBody>
      </p:sp>
      <p:cxnSp>
        <p:nvCxnSpPr>
          <p:cNvPr id="1011" name="Shape 1011"/>
          <p:cNvCxnSpPr/>
          <p:nvPr/>
        </p:nvCxnSpPr>
        <p:spPr>
          <a:xfrm rot="10800000" flipH="1">
            <a:off x="6401700" y="3193900"/>
            <a:ext cx="705300" cy="442500"/>
          </a:xfrm>
          <a:prstGeom prst="straightConnector1">
            <a:avLst/>
          </a:prstGeom>
          <a:noFill/>
          <a:ln w="38100" cap="flat" cmpd="sng">
            <a:solidFill>
              <a:srgbClr val="41FF5D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2" name="Shape 1012"/>
          <p:cNvSpPr txBox="1"/>
          <p:nvPr/>
        </p:nvSpPr>
        <p:spPr>
          <a:xfrm>
            <a:off x="5625624" y="3655725"/>
            <a:ext cx="1923600" cy="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1FF5D"/>
                </a:solidFill>
              </a:rPr>
              <a:t>Flower tube length!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64</a:t>
            </a:fld>
            <a:endParaRPr lang="en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Distribution of Flower Tube Length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18" name="Shape 1018" descr="flower tube length vs. # plants for hawkmoths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75" y="1081000"/>
            <a:ext cx="7877675" cy="38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65</a:t>
            </a:fld>
            <a:endParaRPr lang="en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Distribution of Moth Tongue Lengths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024" name="Shape 1024" descr="tongue length vs. # hawkmothes v2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087" y="1017725"/>
            <a:ext cx="7015824" cy="37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66</a:t>
            </a:fld>
            <a:endParaRPr lang="en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/>
          <p:nvPr/>
        </p:nvSpPr>
        <p:spPr>
          <a:xfrm>
            <a:off x="4530050" y="1350275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031" name="Shape 1031"/>
          <p:cNvSpPr txBox="1"/>
          <p:nvPr/>
        </p:nvSpPr>
        <p:spPr>
          <a:xfrm>
            <a:off x="4530050" y="2560512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  <p:sp>
        <p:nvSpPr>
          <p:cNvPr id="1032" name="Shape 1032"/>
          <p:cNvSpPr txBox="1"/>
          <p:nvPr/>
        </p:nvSpPr>
        <p:spPr>
          <a:xfrm>
            <a:off x="4530050" y="3992825"/>
            <a:ext cx="440400" cy="3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</a:t>
            </a:r>
          </a:p>
        </p:txBody>
      </p:sp>
      <p:pic>
        <p:nvPicPr>
          <p:cNvPr id="1033" name="Shape 1033" descr="Screen Shot 2017-05-16 at 3.27.24 P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75" y="1118874"/>
            <a:ext cx="3338100" cy="12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 descr="Screen Shot 2017-05-16 at 3.19.26 P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50" y="2201049"/>
            <a:ext cx="3397125" cy="14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Shape 1036" descr="tongue length vs. # hawkmothes v2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99" y="1161300"/>
            <a:ext cx="3376625" cy="182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Shape 1037" descr="flower tube length vs. # plants for hawkmoths.pn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99" y="3167949"/>
            <a:ext cx="3376624" cy="165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Shape 1041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9788"/>
            <a:ext cx="1219500" cy="88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Shape 1042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53637"/>
            <a:ext cx="1028518" cy="88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creen Shot 2017-11-18 at 5.31.56 A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355" y="3474258"/>
            <a:ext cx="3397125" cy="1476377"/>
          </a:xfrm>
          <a:prstGeom prst="rect">
            <a:avLst/>
          </a:prstGeom>
        </p:spPr>
      </p:pic>
      <p:sp>
        <p:nvSpPr>
          <p:cNvPr id="1043" name="Shape 1043"/>
          <p:cNvSpPr txBox="1"/>
          <p:nvPr/>
        </p:nvSpPr>
        <p:spPr>
          <a:xfrm>
            <a:off x="5392650" y="4749298"/>
            <a:ext cx="3606600" cy="34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Short  </a:t>
            </a:r>
            <a:r>
              <a:rPr lang="en" sz="18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Flower tube length</a:t>
            </a:r>
            <a:r>
              <a:rPr lang="en" sz="1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Long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67</a:t>
            </a:fld>
            <a:endParaRPr lang="en"/>
          </a:p>
        </p:txBody>
      </p:sp>
      <p:sp>
        <p:nvSpPr>
          <p:cNvPr id="1029" name="Shape 1029"/>
          <p:cNvSpPr txBox="1">
            <a:spLocks noGrp="1"/>
          </p:cNvSpPr>
          <p:nvPr>
            <p:ph type="title"/>
          </p:nvPr>
        </p:nvSpPr>
        <p:spPr>
          <a:xfrm>
            <a:off x="311700" y="1287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 dirty="0"/>
              <a:t>CQ5: </a:t>
            </a:r>
            <a:r>
              <a:rPr lang="en-US" sz="2500" dirty="0"/>
              <a:t>In this example of pollinator-mediated selection, w</a:t>
            </a:r>
            <a:r>
              <a:rPr lang="en" sz="2500" dirty="0"/>
              <a:t>hat kind of selection do you think hawkmoth tongue length will have on flower tube length?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b="1" dirty="0"/>
              <a:t>2. The Case of the Black-Bellied Seedcracker</a:t>
            </a:r>
          </a:p>
        </p:txBody>
      </p:sp>
      <p:sp>
        <p:nvSpPr>
          <p:cNvPr id="1070" name="Shape 1070"/>
          <p:cNvSpPr txBox="1"/>
          <p:nvPr/>
        </p:nvSpPr>
        <p:spPr>
          <a:xfrm>
            <a:off x="2887875" y="3349925"/>
            <a:ext cx="4890300" cy="12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Smith, 1993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68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/>
          <p:nvPr/>
        </p:nvSpPr>
        <p:spPr>
          <a:xfrm>
            <a:off x="121450" y="125250"/>
            <a:ext cx="58743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Black-Bellied Seedcracker</a:t>
            </a:r>
          </a:p>
        </p:txBody>
      </p:sp>
      <p:pic>
        <p:nvPicPr>
          <p:cNvPr id="1076" name="Shape 107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24" y="785850"/>
            <a:ext cx="3453349" cy="380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Shape 1077"/>
          <p:cNvSpPr txBox="1"/>
          <p:nvPr/>
        </p:nvSpPr>
        <p:spPr>
          <a:xfrm>
            <a:off x="4594375" y="1219425"/>
            <a:ext cx="4142700" cy="365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The black-bellied seedcracker is an African finch </a:t>
            </a:r>
            <a:r>
              <a:rPr lang="en-US" sz="2200" dirty="0">
                <a:latin typeface="Proxima Nova"/>
                <a:ea typeface="Proxima Nova"/>
                <a:cs typeface="Proxima Nova"/>
                <a:sym typeface="Proxima Nova"/>
              </a:rPr>
              <a:t>that lives in a large variety of habitats.</a:t>
            </a:r>
            <a:endParaRPr sz="2200" dirty="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69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 descr="Screen Shot 2017-05-29 at 9.13.22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00" y="941525"/>
            <a:ext cx="7292623" cy="398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1726075" y="4100900"/>
            <a:ext cx="6232500" cy="35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15600" y="1172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Does it look like this?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37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18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35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5125" y="4053500"/>
            <a:ext cx="893700" cy="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1935000" y="2162200"/>
            <a:ext cx="5852187" cy="1643350"/>
          </a:xfrm>
          <a:custGeom>
            <a:avLst/>
            <a:gdLst/>
            <a:ahLst/>
            <a:cxnLst/>
            <a:rect l="0" t="0" r="0" b="0"/>
            <a:pathLst>
              <a:path w="204354" h="65734" extrusionOk="0">
                <a:moveTo>
                  <a:pt x="0" y="64790"/>
                </a:moveTo>
                <a:cubicBezTo>
                  <a:pt x="13843" y="62823"/>
                  <a:pt x="59780" y="63767"/>
                  <a:pt x="83063" y="52991"/>
                </a:cubicBezTo>
                <a:cubicBezTo>
                  <a:pt x="106345" y="42214"/>
                  <a:pt x="119481" y="-1990"/>
                  <a:pt x="139697" y="133"/>
                </a:cubicBezTo>
                <a:cubicBezTo>
                  <a:pt x="159912" y="2256"/>
                  <a:pt x="193577" y="54800"/>
                  <a:pt x="204354" y="6573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05" name="Shape 205"/>
          <p:cNvSpPr/>
          <p:nvPr/>
        </p:nvSpPr>
        <p:spPr>
          <a:xfrm>
            <a:off x="509525" y="905912"/>
            <a:ext cx="421500" cy="4055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Shape 1082"/>
          <p:cNvSpPr txBox="1"/>
          <p:nvPr/>
        </p:nvSpPr>
        <p:spPr>
          <a:xfrm>
            <a:off x="121450" y="125250"/>
            <a:ext cx="58743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Black-Bellied Seedcracker</a:t>
            </a:r>
          </a:p>
        </p:txBody>
      </p:sp>
      <p:pic>
        <p:nvPicPr>
          <p:cNvPr id="1083" name="Shape 108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58" y="886425"/>
            <a:ext cx="4586118" cy="3522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Shape 1084"/>
          <p:cNvSpPr txBox="1"/>
          <p:nvPr/>
        </p:nvSpPr>
        <p:spPr>
          <a:xfrm>
            <a:off x="5440525" y="618375"/>
            <a:ext cx="3000000" cy="379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This species only eats seeds from sedges.</a:t>
            </a:r>
          </a:p>
          <a:p>
            <a:pPr marL="342900" lvl="0" indent="-342900" rtl="0">
              <a:spcBef>
                <a:spcPts val="0"/>
              </a:spcBef>
              <a:buFont typeface="Wingdings" panose="05000000000000000000" pitchFamily="2" charset="2"/>
              <a:buChar char="v"/>
            </a:pPr>
            <a:endParaRPr sz="2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83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2200" dirty="0">
                <a:latin typeface="Proxima Nova"/>
                <a:ea typeface="Proxima Nova"/>
                <a:cs typeface="Proxima Nova"/>
                <a:sym typeface="Proxima Nova"/>
              </a:rPr>
              <a:t>Birds with smaller beaks are more efficient at eating smaller seeds. Larger beaks are better at eating larger seeds.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70</a:t>
            </a:fld>
            <a:endParaRPr lang="en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 txBox="1"/>
          <p:nvPr/>
        </p:nvSpPr>
        <p:spPr>
          <a:xfrm>
            <a:off x="562800" y="539262"/>
            <a:ext cx="3812400" cy="4090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CQ6: Suppose that a drought destroys many of the seeds, but both small and large seeds are still abundant. 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What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kind of selection will act on the </a:t>
            </a:r>
            <a:r>
              <a:rPr lang="en-US" sz="2400" dirty="0" err="1">
                <a:latin typeface="Proxima Nova"/>
                <a:ea typeface="Proxima Nova"/>
                <a:cs typeface="Proxima Nova"/>
                <a:sym typeface="Proxima Nova"/>
              </a:rPr>
              <a:t>seedcracker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population</a:t>
            </a:r>
            <a:r>
              <a:rPr lang="en" sz="2400" dirty="0">
                <a:latin typeface="Proxima Nova"/>
                <a:ea typeface="Proxima Nova"/>
                <a:cs typeface="Proxima Nova"/>
                <a:sym typeface="Proxima Nova"/>
              </a:rPr>
              <a:t>? Their beaks are adapted to break open seeds.</a:t>
            </a:r>
          </a:p>
        </p:txBody>
      </p:sp>
      <p:sp>
        <p:nvSpPr>
          <p:cNvPr id="1091" name="Shape 1091"/>
          <p:cNvSpPr txBox="1"/>
          <p:nvPr/>
        </p:nvSpPr>
        <p:spPr>
          <a:xfrm>
            <a:off x="4530050" y="1045475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4530050" y="2255712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  <p:sp>
        <p:nvSpPr>
          <p:cNvPr id="1093" name="Shape 1093"/>
          <p:cNvSpPr txBox="1"/>
          <p:nvPr/>
        </p:nvSpPr>
        <p:spPr>
          <a:xfrm>
            <a:off x="4530050" y="3688025"/>
            <a:ext cx="440400" cy="3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</a:t>
            </a:r>
          </a:p>
        </p:txBody>
      </p:sp>
      <p:pic>
        <p:nvPicPr>
          <p:cNvPr id="1094" name="Shape 1094" descr="Screen Shot 2017-05-16 at 3.27.24 P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75" y="814075"/>
            <a:ext cx="3338100" cy="12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Shape 1095" descr="Screen Shot 2017-05-16 at 3.19.26 P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50" y="1920699"/>
            <a:ext cx="3397125" cy="144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Shape 1096" descr="Screen Shot 2017-05-16 at 2.38.46 PM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75" y="3228674"/>
            <a:ext cx="3606673" cy="15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Shape 1097"/>
          <p:cNvSpPr txBox="1"/>
          <p:nvPr/>
        </p:nvSpPr>
        <p:spPr>
          <a:xfrm>
            <a:off x="5677748" y="4490266"/>
            <a:ext cx="3246300" cy="34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Small    </a:t>
            </a:r>
            <a:r>
              <a:rPr lang="en" sz="16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Bird Beak Size   </a:t>
            </a:r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Large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71</a:t>
            </a:fld>
            <a:endParaRPr lang="en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b="1" dirty="0"/>
              <a:t>3. The Case of the Fruit Fly Wing</a:t>
            </a:r>
          </a:p>
        </p:txBody>
      </p:sp>
      <p:sp>
        <p:nvSpPr>
          <p:cNvPr id="1103" name="Shape 1103"/>
          <p:cNvSpPr txBox="1"/>
          <p:nvPr/>
        </p:nvSpPr>
        <p:spPr>
          <a:xfrm>
            <a:off x="1366875" y="3358300"/>
            <a:ext cx="5549100" cy="12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Hansen </a:t>
            </a:r>
            <a:r>
              <a:rPr lang="en" sz="2200" i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et al., </a:t>
            </a: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2004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72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Drosophila Veins in Wings </a:t>
            </a:r>
          </a:p>
        </p:txBody>
      </p:sp>
      <p:pic>
        <p:nvPicPr>
          <p:cNvPr id="1109" name="Shape 110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04" y="1309787"/>
            <a:ext cx="4753701" cy="3084623"/>
          </a:xfrm>
          <a:prstGeom prst="rect">
            <a:avLst/>
          </a:prstGeom>
          <a:noFill/>
          <a:ln>
            <a:noFill/>
          </a:ln>
        </p:spPr>
      </p:pic>
      <p:sp>
        <p:nvSpPr>
          <p:cNvPr id="1110" name="Shape 1110"/>
          <p:cNvSpPr txBox="1"/>
          <p:nvPr/>
        </p:nvSpPr>
        <p:spPr>
          <a:xfrm>
            <a:off x="5550000" y="1309787"/>
            <a:ext cx="3282300" cy="30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2200" dirty="0">
                <a:latin typeface="Proxima Nova"/>
              </a:rPr>
              <a:t>Drosophila refers to the many species of fruit flies that exist.</a:t>
            </a:r>
          </a:p>
          <a:p>
            <a:pPr marL="457200" lvl="0" indent="-36830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2200" dirty="0">
                <a:latin typeface="Proxima Nova"/>
              </a:rPr>
              <a:t>Fruit flies are aptly named for their strong attraction to rotten fruit.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73</a:t>
            </a:fld>
            <a:endParaRPr lang="en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Drosophila Veins in Wings</a:t>
            </a:r>
          </a:p>
        </p:txBody>
      </p:sp>
      <p:sp>
        <p:nvSpPr>
          <p:cNvPr id="1116" name="Shape 1116"/>
          <p:cNvSpPr txBox="1">
            <a:spLocks noGrp="1"/>
          </p:cNvSpPr>
          <p:nvPr>
            <p:ph type="body" idx="1"/>
          </p:nvPr>
        </p:nvSpPr>
        <p:spPr>
          <a:xfrm>
            <a:off x="5792225" y="1017725"/>
            <a:ext cx="3040200" cy="35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Fruit flies have many different behaviors that can distinguish species, however all species of fruit fly have nearly the exact same wing structure . . .</a:t>
            </a:r>
          </a:p>
        </p:txBody>
      </p:sp>
      <p:pic>
        <p:nvPicPr>
          <p:cNvPr id="1117" name="Shape 1117" descr="Screen Shot 2017-06-08 at 9.23.40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00" y="1274274"/>
            <a:ext cx="5550424" cy="28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74</a:t>
            </a:fld>
            <a:endParaRPr lang="en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Shape 1122" descr="Screen Shot 2017-05-02 at 5.52.42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8450"/>
            <a:ext cx="4186474" cy="1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Shape 1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 Drosophila Veins in Wings </a:t>
            </a:r>
          </a:p>
        </p:txBody>
      </p:sp>
      <p:sp>
        <p:nvSpPr>
          <p:cNvPr id="1124" name="Shape 1124"/>
          <p:cNvSpPr txBox="1"/>
          <p:nvPr/>
        </p:nvSpPr>
        <p:spPr>
          <a:xfrm>
            <a:off x="4941625" y="1302600"/>
            <a:ext cx="3711900" cy="309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2200" dirty="0">
                <a:latin typeface="Proxima Nova"/>
              </a:rPr>
              <a:t>Scientists can use landmarks (numbered points on the wing) to quantify similarities and differences in wings among species.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2200" dirty="0">
                <a:latin typeface="Proxima Nova"/>
              </a:rPr>
              <a:t>Intermediate distances between veins are optimal for flight.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75</a:t>
            </a:fld>
            <a:endParaRPr lang="en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Shape 1130" descr="Screen Shot 2017-05-02 at 5.52.42 A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8450"/>
            <a:ext cx="4186474" cy="1967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Shape 1131"/>
          <p:cNvSpPr txBox="1"/>
          <p:nvPr/>
        </p:nvSpPr>
        <p:spPr>
          <a:xfrm>
            <a:off x="4530050" y="1121675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132" name="Shape 1132"/>
          <p:cNvSpPr txBox="1"/>
          <p:nvPr/>
        </p:nvSpPr>
        <p:spPr>
          <a:xfrm>
            <a:off x="4530037" y="2418562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  <p:sp>
        <p:nvSpPr>
          <p:cNvPr id="1133" name="Shape 1133"/>
          <p:cNvSpPr txBox="1"/>
          <p:nvPr/>
        </p:nvSpPr>
        <p:spPr>
          <a:xfrm>
            <a:off x="4530050" y="3764225"/>
            <a:ext cx="440400" cy="3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</a:t>
            </a:r>
          </a:p>
        </p:txBody>
      </p:sp>
      <p:pic>
        <p:nvPicPr>
          <p:cNvPr id="1134" name="Shape 1134" descr="Screen Shot 2017-05-16 at 3.27.24 P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75" y="890275"/>
            <a:ext cx="3338100" cy="12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Shape 1135" descr="Screen Shot 2017-05-16 at 3.19.26 PM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50" y="1967849"/>
            <a:ext cx="3397125" cy="14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Shape 1136" descr="Screen Shot 2017-05-16 at 2.38.46 PM.pn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75" y="3299374"/>
            <a:ext cx="3606673" cy="15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Shape 1137"/>
          <p:cNvSpPr txBox="1"/>
          <p:nvPr/>
        </p:nvSpPr>
        <p:spPr>
          <a:xfrm>
            <a:off x="5845550" y="4580300"/>
            <a:ext cx="3225000" cy="34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Average Distance Between Veins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76</a:t>
            </a:fld>
            <a:endParaRPr lang="en"/>
          </a:p>
        </p:txBody>
      </p:sp>
      <p:sp>
        <p:nvSpPr>
          <p:cNvPr id="1129" name="Shape 1129"/>
          <p:cNvSpPr txBox="1">
            <a:spLocks noGrp="1"/>
          </p:cNvSpPr>
          <p:nvPr>
            <p:ph type="title"/>
          </p:nvPr>
        </p:nvSpPr>
        <p:spPr>
          <a:xfrm>
            <a:off x="311700" y="150425"/>
            <a:ext cx="8520600" cy="136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CQ7:</a:t>
            </a:r>
            <a:r>
              <a:rPr lang="en" sz="2400" dirty="0">
                <a:ea typeface="Arial"/>
                <a:cs typeface="Arial"/>
                <a:sym typeface="Arial"/>
              </a:rPr>
              <a:t> What kind of selection do you think was acting on the different species of fruit fly over generations?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b="1" dirty="0"/>
              <a:t>4. The Case of the Lizards and the Sand</a:t>
            </a:r>
          </a:p>
        </p:txBody>
      </p:sp>
      <p:sp>
        <p:nvSpPr>
          <p:cNvPr id="1158" name="Shape 1158"/>
          <p:cNvSpPr txBox="1"/>
          <p:nvPr/>
        </p:nvSpPr>
        <p:spPr>
          <a:xfrm>
            <a:off x="934525" y="3349925"/>
            <a:ext cx="7366800" cy="123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Rosenblum, 2005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77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 txBox="1">
            <a:spLocks noGrp="1"/>
          </p:cNvSpPr>
          <p:nvPr>
            <p:ph type="title"/>
          </p:nvPr>
        </p:nvSpPr>
        <p:spPr>
          <a:xfrm>
            <a:off x="311700" y="318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Lizard Coloration in the White Sands Ecotone 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5197650" y="1118925"/>
            <a:ext cx="3634500" cy="37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1800" dirty="0">
                <a:latin typeface="Proxima Nova"/>
              </a:rPr>
              <a:t>Lizards originate from NM in an environment with dark soil and substrate. 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1800" dirty="0">
                <a:latin typeface="Proxima Nova"/>
              </a:rPr>
              <a:t>They avoid predators by camouflaging into their environment.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endParaRPr sz="1800" dirty="0">
              <a:latin typeface="Proxima Nova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1800" dirty="0">
                <a:latin typeface="Proxima Nova"/>
              </a:rPr>
              <a:t>Therefore the lizards were originally dark in color.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1165" name="Shape 116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75" y="952500"/>
            <a:ext cx="5213099" cy="30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Shape 1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2200" y="3188350"/>
            <a:ext cx="1783549" cy="1783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78</a:t>
            </a:fld>
            <a:endParaRPr lang="en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 txBox="1">
            <a:spLocks noGrp="1"/>
          </p:cNvSpPr>
          <p:nvPr>
            <p:ph type="title"/>
          </p:nvPr>
        </p:nvSpPr>
        <p:spPr>
          <a:xfrm>
            <a:off x="311700" y="3185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Lizard Coloration in the White Sands Ecotone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  <p:pic>
        <p:nvPicPr>
          <p:cNvPr id="1172" name="Shape 117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041737"/>
            <a:ext cx="4591824" cy="3060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Shape 1173"/>
          <p:cNvSpPr txBox="1"/>
          <p:nvPr/>
        </p:nvSpPr>
        <p:spPr>
          <a:xfrm>
            <a:off x="4903525" y="891250"/>
            <a:ext cx="4170600" cy="373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1800" dirty="0">
                <a:latin typeface="Proxima Nova"/>
              </a:rPr>
              <a:t>Last glacial period brought dune sedimentation into the area creating an </a:t>
            </a:r>
            <a:r>
              <a:rPr lang="en" sz="1800" i="1" dirty="0">
                <a:latin typeface="Proxima Nova"/>
              </a:rPr>
              <a:t>ecotone!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endParaRPr sz="1800" i="1" dirty="0">
              <a:latin typeface="Proxima Nova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1800" dirty="0">
                <a:latin typeface="Proxima Nova"/>
              </a:rPr>
              <a:t>This geographical change introduced two new “background colors” into the environment: </a:t>
            </a:r>
          </a:p>
          <a:p>
            <a:pPr marL="9144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i="1" dirty="0">
                <a:latin typeface="Proxima Nova"/>
              </a:rPr>
              <a:t>White sand </a:t>
            </a:r>
          </a:p>
          <a:p>
            <a:pPr marL="9144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i="1" dirty="0">
                <a:latin typeface="Proxima Nova"/>
              </a:rPr>
              <a:t>The darker region between the sand and dark substrate</a:t>
            </a:r>
          </a:p>
          <a:p>
            <a:pPr marL="9144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latin typeface="Proxima Nova"/>
              </a:rPr>
              <a:t>The original dark substrate</a:t>
            </a:r>
          </a:p>
          <a:p>
            <a:pPr marL="285750" lvl="0" indent="-285750" rtl="0">
              <a:spcBef>
                <a:spcPts val="0"/>
              </a:spcBef>
              <a:buFont typeface="Wingdings" panose="05000000000000000000" pitchFamily="2" charset="2"/>
              <a:buChar char="v"/>
            </a:pPr>
            <a:endParaRPr sz="1800" dirty="0">
              <a:latin typeface="Proxima Nova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en" sz="1800" dirty="0">
                <a:latin typeface="Proxima Nova"/>
              </a:rPr>
              <a:t>Did the environmental change alter the lizard’s coloration?</a:t>
            </a:r>
          </a:p>
        </p:txBody>
      </p:sp>
      <p:pic>
        <p:nvPicPr>
          <p:cNvPr id="1174" name="Shape 117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3596577"/>
            <a:ext cx="2516474" cy="12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Shape 11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4062" y="2926437"/>
            <a:ext cx="1704312" cy="1704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79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237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b="1" dirty="0">
                <a:solidFill>
                  <a:srgbClr val="0000FF"/>
                </a:solidFill>
              </a:rPr>
              <a:t>Initial </a:t>
            </a:r>
            <a:r>
              <a:rPr lang="en" sz="2400" dirty="0"/>
              <a:t>phenotypic distribution of moth coloration:</a:t>
            </a:r>
          </a:p>
        </p:txBody>
      </p:sp>
      <p:cxnSp>
        <p:nvCxnSpPr>
          <p:cNvPr id="211" name="Shape 211"/>
          <p:cNvCxnSpPr/>
          <p:nvPr/>
        </p:nvCxnSpPr>
        <p:spPr>
          <a:xfrm>
            <a:off x="1730975" y="1285875"/>
            <a:ext cx="0" cy="2538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2" name="Shape 212"/>
          <p:cNvCxnSpPr/>
          <p:nvPr/>
        </p:nvCxnSpPr>
        <p:spPr>
          <a:xfrm>
            <a:off x="1698025" y="3824700"/>
            <a:ext cx="5876700" cy="21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3" name="Shape 213"/>
          <p:cNvSpPr txBox="1"/>
          <p:nvPr/>
        </p:nvSpPr>
        <p:spPr>
          <a:xfrm>
            <a:off x="2908500" y="4352100"/>
            <a:ext cx="33270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/>
              <a:t>Moth Coloration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157825" y="3919800"/>
            <a:ext cx="1275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Dark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897350" y="3919800"/>
            <a:ext cx="1417800" cy="1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Light</a:t>
            </a:r>
          </a:p>
        </p:txBody>
      </p:sp>
      <p:sp>
        <p:nvSpPr>
          <p:cNvPr id="216" name="Shape 216"/>
          <p:cNvSpPr txBox="1"/>
          <p:nvPr/>
        </p:nvSpPr>
        <p:spPr>
          <a:xfrm rot="-5400000">
            <a:off x="-35875" y="2439900"/>
            <a:ext cx="17343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Frequency</a:t>
            </a:r>
          </a:p>
        </p:txBody>
      </p:sp>
      <p:sp>
        <p:nvSpPr>
          <p:cNvPr id="217" name="Shape 217"/>
          <p:cNvSpPr txBox="1"/>
          <p:nvPr/>
        </p:nvSpPr>
        <p:spPr>
          <a:xfrm rot="-5400000">
            <a:off x="980400" y="3288450"/>
            <a:ext cx="792300" cy="28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Low</a:t>
            </a:r>
          </a:p>
        </p:txBody>
      </p:sp>
      <p:sp>
        <p:nvSpPr>
          <p:cNvPr id="218" name="Shape 218"/>
          <p:cNvSpPr txBox="1"/>
          <p:nvPr/>
        </p:nvSpPr>
        <p:spPr>
          <a:xfrm rot="-5400000">
            <a:off x="966750" y="1387125"/>
            <a:ext cx="819600" cy="2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High</a:t>
            </a:r>
          </a:p>
        </p:txBody>
      </p:sp>
      <p:sp>
        <p:nvSpPr>
          <p:cNvPr id="219" name="Shape 219"/>
          <p:cNvSpPr/>
          <p:nvPr/>
        </p:nvSpPr>
        <p:spPr>
          <a:xfrm>
            <a:off x="1935000" y="2009800"/>
            <a:ext cx="5852187" cy="1643350"/>
          </a:xfrm>
          <a:custGeom>
            <a:avLst/>
            <a:gdLst/>
            <a:ahLst/>
            <a:cxnLst/>
            <a:rect l="0" t="0" r="0" b="0"/>
            <a:pathLst>
              <a:path w="204354" h="65734" extrusionOk="0">
                <a:moveTo>
                  <a:pt x="0" y="64790"/>
                </a:moveTo>
                <a:cubicBezTo>
                  <a:pt x="13843" y="62823"/>
                  <a:pt x="59780" y="63767"/>
                  <a:pt x="83063" y="52991"/>
                </a:cubicBezTo>
                <a:cubicBezTo>
                  <a:pt x="106345" y="42214"/>
                  <a:pt x="119481" y="-1990"/>
                  <a:pt x="139697" y="133"/>
                </a:cubicBezTo>
                <a:cubicBezTo>
                  <a:pt x="159912" y="2256"/>
                  <a:pt x="193577" y="54800"/>
                  <a:pt x="204354" y="6573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Shape 118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451" y="3294537"/>
            <a:ext cx="3215275" cy="160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Shape 1181"/>
          <p:cNvSpPr txBox="1">
            <a:spLocks noGrp="1"/>
          </p:cNvSpPr>
          <p:nvPr>
            <p:ph type="title"/>
          </p:nvPr>
        </p:nvSpPr>
        <p:spPr>
          <a:xfrm>
            <a:off x="311700" y="109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 dirty="0"/>
              <a:t>CQ8: What kind of selection did the new environments have on lizard coloration?  </a:t>
            </a:r>
          </a:p>
        </p:txBody>
      </p:sp>
      <p:sp>
        <p:nvSpPr>
          <p:cNvPr id="1182" name="Shape 1182"/>
          <p:cNvSpPr txBox="1"/>
          <p:nvPr/>
        </p:nvSpPr>
        <p:spPr>
          <a:xfrm>
            <a:off x="4530050" y="1121675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183" name="Shape 1183"/>
          <p:cNvSpPr txBox="1"/>
          <p:nvPr/>
        </p:nvSpPr>
        <p:spPr>
          <a:xfrm>
            <a:off x="4530050" y="2331912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  <p:sp>
        <p:nvSpPr>
          <p:cNvPr id="1184" name="Shape 1184"/>
          <p:cNvSpPr txBox="1"/>
          <p:nvPr/>
        </p:nvSpPr>
        <p:spPr>
          <a:xfrm>
            <a:off x="4530050" y="3764225"/>
            <a:ext cx="440400" cy="3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</a:t>
            </a:r>
          </a:p>
        </p:txBody>
      </p:sp>
      <p:pic>
        <p:nvPicPr>
          <p:cNvPr id="1185" name="Shape 1185" descr="Screen Shot 2017-05-16 at 2.38.46 P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74" y="3487000"/>
            <a:ext cx="3606673" cy="13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Shape 1186" descr="Screen Shot 2017-05-16 at 3.27.24 PM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75" y="890275"/>
            <a:ext cx="3338100" cy="12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Shape 1187" descr="Screen Shot 2017-05-16 at 3.19.26 PM.pn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50" y="2075525"/>
            <a:ext cx="3397125" cy="1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Shape 1188"/>
          <p:cNvSpPr txBox="1"/>
          <p:nvPr/>
        </p:nvSpPr>
        <p:spPr>
          <a:xfrm>
            <a:off x="5767425" y="4556275"/>
            <a:ext cx="3215400" cy="34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Light  </a:t>
            </a:r>
            <a:r>
              <a:rPr lang="en" sz="16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Lizard Coloration</a:t>
            </a:r>
            <a:r>
              <a:rPr lang="en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 Dark</a:t>
            </a:r>
          </a:p>
        </p:txBody>
      </p:sp>
      <p:pic>
        <p:nvPicPr>
          <p:cNvPr id="1189" name="Shape 118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1900" y="1562077"/>
            <a:ext cx="2154225" cy="215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80</a:t>
            </a:fld>
            <a:endParaRPr lang="en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Shape 1210"/>
          <p:cNvSpPr txBox="1">
            <a:spLocks noGrp="1"/>
          </p:cNvSpPr>
          <p:nvPr>
            <p:ph type="title"/>
          </p:nvPr>
        </p:nvSpPr>
        <p:spPr>
          <a:xfrm>
            <a:off x="510450" y="1412825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000" b="1" dirty="0"/>
              <a:t>5. The Case of the Insular Single-Leaf Bat</a:t>
            </a:r>
          </a:p>
        </p:txBody>
      </p:sp>
      <p:sp>
        <p:nvSpPr>
          <p:cNvPr id="1211" name="Shape 1211"/>
          <p:cNvSpPr txBox="1"/>
          <p:nvPr/>
        </p:nvSpPr>
        <p:spPr>
          <a:xfrm>
            <a:off x="2127750" y="3289500"/>
            <a:ext cx="4888500" cy="14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Adapted from Russo </a:t>
            </a:r>
            <a:r>
              <a:rPr lang="en" sz="2200" i="1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et al., </a:t>
            </a:r>
            <a:r>
              <a:rPr lang="en" sz="220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2009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chemeClr val="lt1"/>
                </a:solidFill>
              </a:rPr>
              <a:t>81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Social Calls in Insular Bats</a:t>
            </a:r>
          </a:p>
        </p:txBody>
      </p: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4949400" y="1319675"/>
            <a:ext cx="3882900" cy="338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Bats are known for their ability to see via sonar and sound waves (echolocation), however they also use social calls to communicate with other bats.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Often, these calls are specific to a single bat community to help avoid confusion with other bats in the area.</a:t>
            </a:r>
          </a:p>
        </p:txBody>
      </p:sp>
      <p:pic>
        <p:nvPicPr>
          <p:cNvPr id="1218" name="Shape 1218" descr="Screen Shot 2017-06-08 at 12.33.27 P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00" y="1103900"/>
            <a:ext cx="3882900" cy="382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82</a:t>
            </a:fld>
            <a:endParaRPr lang="en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Social Calls in Insular Bats</a:t>
            </a:r>
          </a:p>
        </p:txBody>
      </p:sp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4956353" y="205946"/>
            <a:ext cx="3723600" cy="47286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They use their calls to locate one another and communicate the location of resources.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If bats are not as communicative or don’t help out their conspecifics it is less likely that they will receive help from others.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dirty="0">
                <a:solidFill>
                  <a:srgbClr val="000000"/>
                </a:solidFill>
              </a:rPr>
              <a:t>But, the more often they call, the more likely a predator is to find them and their resources.</a:t>
            </a:r>
          </a:p>
        </p:txBody>
      </p:sp>
      <p:pic>
        <p:nvPicPr>
          <p:cNvPr id="1225" name="Shape 1225" descr="130520-F-AA000-246.JP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76912"/>
            <a:ext cx="4803953" cy="31906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83</a:t>
            </a:fld>
            <a:endParaRPr lang="en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>
            <a:spLocks noGrp="1"/>
          </p:cNvSpPr>
          <p:nvPr>
            <p:ph type="title"/>
          </p:nvPr>
        </p:nvSpPr>
        <p:spPr>
          <a:xfrm>
            <a:off x="311700" y="1091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500" dirty="0"/>
              <a:t>CQ9: What kind of selection is acting on the frequency of social calls in these bats?  </a:t>
            </a:r>
          </a:p>
        </p:txBody>
      </p:sp>
      <p:sp>
        <p:nvSpPr>
          <p:cNvPr id="1231" name="Shape 1231"/>
          <p:cNvSpPr txBox="1"/>
          <p:nvPr/>
        </p:nvSpPr>
        <p:spPr>
          <a:xfrm>
            <a:off x="4530050" y="1121675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A</a:t>
            </a:r>
          </a:p>
        </p:txBody>
      </p:sp>
      <p:sp>
        <p:nvSpPr>
          <p:cNvPr id="1232" name="Shape 1232"/>
          <p:cNvSpPr txBox="1"/>
          <p:nvPr/>
        </p:nvSpPr>
        <p:spPr>
          <a:xfrm>
            <a:off x="4530050" y="2331912"/>
            <a:ext cx="440400" cy="44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B</a:t>
            </a:r>
          </a:p>
        </p:txBody>
      </p:sp>
      <p:sp>
        <p:nvSpPr>
          <p:cNvPr id="1233" name="Shape 1233"/>
          <p:cNvSpPr txBox="1"/>
          <p:nvPr/>
        </p:nvSpPr>
        <p:spPr>
          <a:xfrm>
            <a:off x="4530050" y="3764225"/>
            <a:ext cx="440400" cy="34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C</a:t>
            </a:r>
          </a:p>
        </p:txBody>
      </p:sp>
      <p:pic>
        <p:nvPicPr>
          <p:cNvPr id="1234" name="Shape 1234" descr="Screen Shot 2017-05-16 at 2.38.46 PM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374" y="3487000"/>
            <a:ext cx="3606673" cy="13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Shape 1235" descr="Screen Shot 2017-05-16 at 3.27.24 PM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675" y="890275"/>
            <a:ext cx="3338100" cy="12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Shape 1236" descr="Screen Shot 2017-05-16 at 3.19.26 PM.png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650" y="2075525"/>
            <a:ext cx="3397125" cy="13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Shape 1237"/>
          <p:cNvSpPr txBox="1"/>
          <p:nvPr/>
        </p:nvSpPr>
        <p:spPr>
          <a:xfrm>
            <a:off x="5548785" y="4552575"/>
            <a:ext cx="3472372" cy="34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" sz="1600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ew</a:t>
            </a:r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r>
              <a:rPr lang="en" sz="16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Rate of social calling</a:t>
            </a:r>
            <a:r>
              <a:rPr lang="en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 Many</a:t>
            </a:r>
          </a:p>
        </p:txBody>
      </p:sp>
      <p:pic>
        <p:nvPicPr>
          <p:cNvPr id="1240" name="Shape 1240" descr="Screen Shot 2017-06-08 at 12.33.27 PM.png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00" y="1103900"/>
            <a:ext cx="3882900" cy="3820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84</a:t>
            </a:fld>
            <a:endParaRPr lang="en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Shape 1245"/>
          <p:cNvSpPr txBox="1">
            <a:spLocks noGrp="1"/>
          </p:cNvSpPr>
          <p:nvPr>
            <p:ph type="title"/>
          </p:nvPr>
        </p:nvSpPr>
        <p:spPr>
          <a:xfrm>
            <a:off x="311700" y="24110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Summary</a:t>
            </a:r>
          </a:p>
        </p:txBody>
      </p:sp>
      <p:sp>
        <p:nvSpPr>
          <p:cNvPr id="1246" name="Shape 1246"/>
          <p:cNvSpPr txBox="1">
            <a:spLocks noGrp="1"/>
          </p:cNvSpPr>
          <p:nvPr>
            <p:ph type="body" idx="1"/>
          </p:nvPr>
        </p:nvSpPr>
        <p:spPr>
          <a:xfrm>
            <a:off x="311700" y="909089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" sz="1600" dirty="0">
                <a:solidFill>
                  <a:srgbClr val="000000"/>
                </a:solidFill>
              </a:rPr>
              <a:t>Selection can act on traits in three ways, or modes:</a:t>
            </a:r>
          </a:p>
          <a:p>
            <a:pPr marL="914400" lvl="1" indent="-228600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Directional Selection</a:t>
            </a:r>
          </a:p>
          <a:p>
            <a:pPr marL="914400" lvl="1" indent="-228600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Stabilizing Selection</a:t>
            </a:r>
          </a:p>
          <a:p>
            <a:pPr marL="914400" lvl="1" indent="-228600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Char char="-"/>
            </a:pPr>
            <a:r>
              <a:rPr lang="en" dirty="0">
                <a:solidFill>
                  <a:srgbClr val="000000"/>
                </a:solidFill>
              </a:rPr>
              <a:t>Disruptive Selection</a:t>
            </a:r>
          </a:p>
          <a:p>
            <a:pPr marL="0" lvl="0" indent="0" rtl="0">
              <a:lnSpc>
                <a:spcPct val="70000"/>
              </a:lnSpc>
              <a:spcBef>
                <a:spcPts val="0"/>
              </a:spcBef>
              <a:buNone/>
            </a:pPr>
            <a:r>
              <a:rPr lang="en" sz="2000" b="1" dirty="0">
                <a:solidFill>
                  <a:srgbClr val="000000"/>
                </a:solidFill>
              </a:rPr>
              <a:t>CQ10: Which types of selection can act in these three ways?</a:t>
            </a:r>
          </a:p>
          <a:p>
            <a:pPr marL="457200" lvl="0" indent="-2286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Natural selection</a:t>
            </a:r>
          </a:p>
          <a:p>
            <a:pPr marL="457200" lvl="0" indent="-2286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Sexual selection</a:t>
            </a:r>
          </a:p>
          <a:p>
            <a:pPr marL="457200" lvl="0" indent="-2286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Artificial selection</a:t>
            </a:r>
          </a:p>
          <a:p>
            <a:pPr marL="457200" lvl="0" indent="-228600" rtl="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Human-induced natural selection</a:t>
            </a:r>
          </a:p>
          <a:p>
            <a:pPr marL="457200" lvl="0" indent="-228600">
              <a:lnSpc>
                <a:spcPct val="70000"/>
              </a:lnSpc>
              <a:spcBef>
                <a:spcPts val="0"/>
              </a:spcBef>
              <a:buClr>
                <a:srgbClr val="000000"/>
              </a:buClr>
              <a:buAutoNum type="alphaLcPeriod"/>
            </a:pPr>
            <a:r>
              <a:rPr lang="en" sz="1600" dirty="0">
                <a:solidFill>
                  <a:srgbClr val="000000"/>
                </a:solidFill>
              </a:rPr>
              <a:t>All of the above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85</a:t>
            </a:fld>
            <a:endParaRPr lang="en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Classroom Discussion </a:t>
            </a:r>
          </a:p>
        </p:txBody>
      </p:sp>
      <p:sp>
        <p:nvSpPr>
          <p:cNvPr id="1252" name="Shape 12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For each of the five following discussion topics there is a main question, a relevant publication for reading, and additional leading questions. 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rgbClr val="000000"/>
                </a:solidFill>
              </a:rPr>
              <a:t>Speciation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rgbClr val="000000"/>
                </a:solidFill>
              </a:rPr>
              <a:t>Natural and sexual selection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rgbClr val="000000"/>
                </a:solidFill>
              </a:rPr>
              <a:t>Selection on multiple traits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rgbClr val="000000"/>
                </a:solidFill>
              </a:rPr>
              <a:t>Time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AutoNum type="arabicPeriod"/>
            </a:pPr>
            <a:r>
              <a:rPr lang="en" dirty="0">
                <a:solidFill>
                  <a:srgbClr val="000000"/>
                </a:solidFill>
              </a:rPr>
              <a:t>Human impacts on the environment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86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From histograms to lines! 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Imagine that instead of six color morphs there are 100. Most traits are continuous, like human height.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It makes more sense to use a smooth line to represent continuous data.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There are statistical programs that do this.</a:t>
            </a:r>
          </a:p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000000"/>
                </a:solidFill>
              </a:rPr>
              <a:t>For the rest of this exercise, we will use curves to represent trait distributions.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2895</Words>
  <Application>Microsoft Macintosh PowerPoint</Application>
  <PresentationFormat>On-screen Show (16:9)</PresentationFormat>
  <Paragraphs>546</Paragraphs>
  <Slides>86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4" baseType="lpstr">
      <vt:lpstr>Arial</vt:lpstr>
      <vt:lpstr>Wingdings</vt:lpstr>
      <vt:lpstr>Monotype Corsiva</vt:lpstr>
      <vt:lpstr>MS PGothic</vt:lpstr>
      <vt:lpstr>Proxima Nova</vt:lpstr>
      <vt:lpstr>Calibri</vt:lpstr>
      <vt:lpstr>simple-light-2</vt:lpstr>
      <vt:lpstr>spearmint</vt:lpstr>
      <vt:lpstr>Selection on a Case by Case Basis</vt:lpstr>
      <vt:lpstr>Peppered Moth Coloration</vt:lpstr>
      <vt:lpstr>Could we make a graph to show color distribution in this population of moths?</vt:lpstr>
      <vt:lpstr>Try a histogram!</vt:lpstr>
      <vt:lpstr>Does it look like this?</vt:lpstr>
      <vt:lpstr>Can we represent this as a curved line instead of a histogram?</vt:lpstr>
      <vt:lpstr>Does it look like this?</vt:lpstr>
      <vt:lpstr>Initial phenotypic distribution of moth coloration:</vt:lpstr>
      <vt:lpstr>From histograms to lines! </vt:lpstr>
      <vt:lpstr>Example 1: Peppered Moth</vt:lpstr>
      <vt:lpstr>Phenotypic Distribution of Moth Coloration</vt:lpstr>
      <vt:lpstr>Time Zero (Generation 1)</vt:lpstr>
      <vt:lpstr>The Industrial Revolution</vt:lpstr>
      <vt:lpstr>New Background Color</vt:lpstr>
      <vt:lpstr>Predation Event</vt:lpstr>
      <vt:lpstr>Predation Event</vt:lpstr>
      <vt:lpstr>Surviving Moths</vt:lpstr>
      <vt:lpstr>Each moth reproduces (one identical offspring):</vt:lpstr>
      <vt:lpstr>Predation Event in Generation 2</vt:lpstr>
      <vt:lpstr>Survivors</vt:lpstr>
      <vt:lpstr>Each moth reproduces to make Generation 3: </vt:lpstr>
      <vt:lpstr>“Initial” phenotypic distribution of moth coloration. </vt:lpstr>
      <vt:lpstr>“After” phenotypic distribution of moth coloration:</vt:lpstr>
      <vt:lpstr>Environmental Laws Introduced</vt:lpstr>
      <vt:lpstr>“Cleaned-up” phenotypic distribution of moth coloration?</vt:lpstr>
      <vt:lpstr>“Cleaned up” phenotypic distribution of moth coloration:</vt:lpstr>
      <vt:lpstr>CQ1: Can selection pressure change over time?</vt:lpstr>
      <vt:lpstr>Example 2: Sardines</vt:lpstr>
      <vt:lpstr>Sardines</vt:lpstr>
      <vt:lpstr>“Initial” sardine size before harvest/fishing: </vt:lpstr>
      <vt:lpstr>Fishing Practices </vt:lpstr>
      <vt:lpstr>“After” sardine size distribution? </vt:lpstr>
      <vt:lpstr>“After” sardine size distribution: </vt:lpstr>
      <vt:lpstr>PowerPoint Presentation</vt:lpstr>
      <vt:lpstr>Example 3: Tungara Frogs</vt:lpstr>
      <vt:lpstr>Tungara Frogs and Mating Calls</vt:lpstr>
      <vt:lpstr>“Initial” phenotypic distribution of male call type:</vt:lpstr>
      <vt:lpstr>Mating Call and Effects of Females</vt:lpstr>
      <vt:lpstr>Mating Call and Effects of Predators  </vt:lpstr>
      <vt:lpstr>What would the “after” curve look like? </vt:lpstr>
      <vt:lpstr>“After” phenotypic distribution of male call type: </vt:lpstr>
      <vt:lpstr>“After” phenotypic distribution of male call type: </vt:lpstr>
      <vt:lpstr>CQ3: Which of the following statements is true? </vt:lpstr>
      <vt:lpstr>Can multiple selective forces act on the same trait?</vt:lpstr>
      <vt:lpstr>Concepts</vt:lpstr>
      <vt:lpstr>PowerPoint Presentation</vt:lpstr>
      <vt:lpstr>PowerPoint Presentation</vt:lpstr>
      <vt:lpstr>CQ4: Based on what you know about each of these types of selection, which type would most likely lead to speciation (creating a new species)?</vt:lpstr>
      <vt:lpstr>How do we measure selection?</vt:lpstr>
      <vt:lpstr>Peppered Moth Coloration Results</vt:lpstr>
      <vt:lpstr>Peppered Moth Coloration Results</vt:lpstr>
      <vt:lpstr>Peppered Moth Coloration Results</vt:lpstr>
      <vt:lpstr>Peppered Moth Coloration Results</vt:lpstr>
      <vt:lpstr>Peppered Moth Coloration Results</vt:lpstr>
      <vt:lpstr>Sardine Selection </vt:lpstr>
      <vt:lpstr>Sardine Selection </vt:lpstr>
      <vt:lpstr>Sardine Selection </vt:lpstr>
      <vt:lpstr> </vt:lpstr>
      <vt:lpstr> </vt:lpstr>
      <vt:lpstr> </vt:lpstr>
      <vt:lpstr>Quiz Time</vt:lpstr>
      <vt:lpstr>The Case of the Hawk Moth and the Iris</vt:lpstr>
      <vt:lpstr>Hawkmoths and the S. African Iris </vt:lpstr>
      <vt:lpstr>How do hawkmoths pollinate S. African iris? </vt:lpstr>
      <vt:lpstr>Distribution of Flower Tube Length </vt:lpstr>
      <vt:lpstr>Distribution of Moth Tongue Lengths </vt:lpstr>
      <vt:lpstr>CQ5: In this example of pollinator-mediated selection, what kind of selection do you think hawkmoth tongue length will have on flower tube length?</vt:lpstr>
      <vt:lpstr>2. The Case of the Black-Bellied Seedcracker</vt:lpstr>
      <vt:lpstr>PowerPoint Presentation</vt:lpstr>
      <vt:lpstr>PowerPoint Presentation</vt:lpstr>
      <vt:lpstr>PowerPoint Presentation</vt:lpstr>
      <vt:lpstr>3. The Case of the Fruit Fly Wing</vt:lpstr>
      <vt:lpstr> Drosophila Veins in Wings </vt:lpstr>
      <vt:lpstr>Drosophila Veins in Wings</vt:lpstr>
      <vt:lpstr> Drosophila Veins in Wings </vt:lpstr>
      <vt:lpstr>CQ7: What kind of selection do you think was acting on the different species of fruit fly over generations?</vt:lpstr>
      <vt:lpstr>4. The Case of the Lizards and the Sand</vt:lpstr>
      <vt:lpstr>Lizard Coloration in the White Sands Ecotone </vt:lpstr>
      <vt:lpstr>Lizard Coloration in the White Sands Ecotone   </vt:lpstr>
      <vt:lpstr>CQ8: What kind of selection did the new environments have on lizard coloration?  </vt:lpstr>
      <vt:lpstr>5. The Case of the Insular Single-Leaf Bat</vt:lpstr>
      <vt:lpstr>Social Calls in Insular Bats</vt:lpstr>
      <vt:lpstr>Social Calls in Insular Bats</vt:lpstr>
      <vt:lpstr>CQ9: What kind of selection is acting on the frequency of social calls in these bats?  </vt:lpstr>
      <vt:lpstr>Summary</vt:lpstr>
      <vt:lpstr>Classroom Discussion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on a Case by Case Basis</dc:title>
  <cp:lastModifiedBy>Adam Irvine</cp:lastModifiedBy>
  <cp:revision>66</cp:revision>
  <dcterms:modified xsi:type="dcterms:W3CDTF">2018-09-18T21:23:52Z</dcterms:modified>
</cp:coreProperties>
</file>