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3" r:id="rId3"/>
    <p:sldId id="319" r:id="rId4"/>
    <p:sldId id="328" r:id="rId5"/>
    <p:sldId id="329" r:id="rId6"/>
    <p:sldId id="321" r:id="rId7"/>
    <p:sldId id="340" r:id="rId8"/>
    <p:sldId id="330" r:id="rId9"/>
    <p:sldId id="341" r:id="rId10"/>
    <p:sldId id="342" r:id="rId11"/>
    <p:sldId id="333" r:id="rId12"/>
    <p:sldId id="334" r:id="rId13"/>
    <p:sldId id="337" r:id="rId14"/>
    <p:sldId id="338" r:id="rId15"/>
    <p:sldId id="343" r:id="rId16"/>
    <p:sldId id="339" r:id="rId17"/>
    <p:sldId id="323" r:id="rId18"/>
    <p:sldId id="325" r:id="rId19"/>
    <p:sldId id="34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B454"/>
    <a:srgbClr val="EAEC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01"/>
    <p:restoredTop sz="92879"/>
  </p:normalViewPr>
  <p:slideViewPr>
    <p:cSldViewPr>
      <p:cViewPr varScale="1">
        <p:scale>
          <a:sx n="78" d="100"/>
          <a:sy n="78" d="100"/>
        </p:scale>
        <p:origin x="-188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3077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18A05-757E-436A-BBF2-8EA3853504F0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19AD1-09C8-4C9C-985B-57C7FA2D9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003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2C20F-59E9-43D0-93C3-AD698D7E88B8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CF57B-E3EF-4269-993F-5C057D087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91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Show the video at </a:t>
            </a:r>
            <a:r>
              <a:rPr lang="en-US" dirty="0" smtClean="0"/>
              <a:t>https://youtu.be/s-YZwYHrD24. Note that the video is preceded by a YouTube warning that reads: “</a:t>
            </a:r>
            <a:r>
              <a:rPr lang="en-US" dirty="0" smtClean="0"/>
              <a:t>This video may be inappropriate for </a:t>
            </a:r>
            <a:r>
              <a:rPr lang="en-US" smtClean="0"/>
              <a:t>some users.</a:t>
            </a:r>
            <a:r>
              <a:rPr lang="en-US" smtClean="0"/>
              <a:t>” You </a:t>
            </a:r>
            <a:r>
              <a:rPr lang="en-US" dirty="0" smtClean="0"/>
              <a:t>will need to consent to viewing by clicking “I understand and wish</a:t>
            </a:r>
            <a:r>
              <a:rPr lang="en-US" baseline="0" dirty="0" smtClean="0"/>
              <a:t> to proceed.”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CF57B-E3EF-4269-993F-5C057D087A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089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71C2-B4E3-4454-B75A-92082E1049D5}" type="datetime1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626C2-F438-4075-8F1B-7A00C9274E7F}" type="datetime1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9C796-FD3E-470B-8C2E-C87EE44BB1C3}" type="datetime1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C8F6E-A0AE-416D-9C01-B6E34630BD3C}" type="datetime1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7FAAE-7EB0-4A6F-B86F-F774875480C6}" type="datetime1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81075-FFE8-48A6-BEF5-7FE24C20E5AD}" type="datetime1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1631-EB80-495A-A129-F97E975EFA5E}" type="datetime1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6572-9633-4051-9919-880A4D264E11}" type="datetime1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C11E-9492-419E-A70C-E66E17F73EC5}" type="datetime1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B2249-6204-4164-A5D9-BE2154431736}" type="datetime1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02407-DB59-4A4B-84DE-04EE2AA3BDAA}" type="datetime1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E38DA-33F1-4B9B-BA45-5A9F1EEB845A}" type="datetime1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Bbasgen-scorpion-front.jpg" TargetMode="External"/><Relationship Id="rId2" Type="http://schemas.openxmlformats.org/officeDocument/2006/relationships/hyperlink" Target="https://commons.wikimedia.org/wiki/File:Grasshopper_mouse_HD.16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Neuron_Hand-tuned.svg" TargetMode="External"/><Relationship Id="rId5" Type="http://schemas.openxmlformats.org/officeDocument/2006/relationships/hyperlink" Target="http://science.sciencemag.org/content/342/6157/441" TargetMode="External"/><Relationship Id="rId4" Type="http://schemas.openxmlformats.org/officeDocument/2006/relationships/hyperlink" Target="https://commons.wikimedia.org/wiki/File:%D0%9C%D1%8B%D1%88%D1%8C_2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youtu.be/s-YZwYHrD2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533400"/>
            <a:ext cx="71628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Scorpion vs. </a:t>
            </a:r>
            <a:r>
              <a:rPr lang="en-US" dirty="0"/>
              <a:t>M</a:t>
            </a:r>
            <a:r>
              <a:rPr lang="en-US" dirty="0" smtClean="0"/>
              <a:t>ouse: A Tale of Venom and Action Potentials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5286998"/>
            <a:ext cx="723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Monotype Corsiva" panose="03010101010201010101" pitchFamily="66" charset="0"/>
              </a:rPr>
              <a:t>b</a:t>
            </a:r>
            <a:r>
              <a:rPr lang="en-US" sz="2200" dirty="0" smtClean="0">
                <a:latin typeface="Monotype Corsiva" panose="03010101010201010101" pitchFamily="66" charset="0"/>
              </a:rPr>
              <a:t>y </a:t>
            </a:r>
          </a:p>
          <a:p>
            <a:pPr algn="ctr"/>
            <a:r>
              <a:rPr lang="en-US" sz="2200" dirty="0" smtClean="0"/>
              <a:t>Justin F. Shaffer</a:t>
            </a:r>
          </a:p>
          <a:p>
            <a:pPr algn="ctr"/>
            <a:r>
              <a:rPr lang="en-US" sz="2200" dirty="0"/>
              <a:t>Department of Chemical and Biological </a:t>
            </a:r>
            <a:r>
              <a:rPr lang="en-US" sz="2200" dirty="0" smtClean="0"/>
              <a:t>Engineering</a:t>
            </a:r>
          </a:p>
          <a:p>
            <a:pPr algn="ctr"/>
            <a:r>
              <a:rPr lang="en-US" sz="2200"/>
              <a:t>Colorado School of Mines, Golden, CO</a:t>
            </a:r>
            <a:endParaRPr lang="en-US" sz="2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1984998"/>
            <a:ext cx="2840023" cy="3302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9200" y="2011680"/>
            <a:ext cx="3383280" cy="32753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1724" y="0"/>
            <a:ext cx="9143999" cy="276999"/>
          </a:xfrm>
          <a:prstGeom prst="rect">
            <a:avLst/>
          </a:prstGeom>
          <a:solidFill>
            <a:srgbClr val="DAB454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NATIONAL CENTER FOR CASE STUDY TEACHING IN SCIENCE</a:t>
            </a:r>
          </a:p>
        </p:txBody>
      </p:sp>
    </p:spTree>
    <p:extLst>
      <p:ext uri="{BB962C8B-B14F-4D97-AF65-F5344CB8AC3E}">
        <p14:creationId xmlns:p14="http://schemas.microsoft.com/office/powerpoint/2010/main" val="44171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" y="2514600"/>
            <a:ext cx="304800" cy="762000"/>
            <a:chOff x="7364115" y="1417638"/>
            <a:chExt cx="975178" cy="2659062"/>
          </a:xfrm>
        </p:grpSpPr>
        <p:sp>
          <p:nvSpPr>
            <p:cNvPr id="5" name="Oval 4"/>
            <p:cNvSpPr/>
            <p:nvPr/>
          </p:nvSpPr>
          <p:spPr>
            <a:xfrm>
              <a:off x="7364115" y="1417638"/>
              <a:ext cx="975178" cy="9779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7683500" y="2357438"/>
              <a:ext cx="0" cy="17192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8001000" y="2357438"/>
              <a:ext cx="0" cy="7159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001000" y="3073400"/>
              <a:ext cx="338293" cy="10033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533400" y="2514600"/>
            <a:ext cx="304800" cy="762000"/>
            <a:chOff x="7364115" y="1417638"/>
            <a:chExt cx="975178" cy="2659062"/>
          </a:xfrm>
        </p:grpSpPr>
        <p:sp>
          <p:nvSpPr>
            <p:cNvPr id="10" name="Oval 9"/>
            <p:cNvSpPr/>
            <p:nvPr/>
          </p:nvSpPr>
          <p:spPr>
            <a:xfrm>
              <a:off x="7364115" y="1417638"/>
              <a:ext cx="975178" cy="9779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7683500" y="2357438"/>
              <a:ext cx="0" cy="17192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8001000" y="2357438"/>
              <a:ext cx="0" cy="7159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8001000" y="3073400"/>
              <a:ext cx="338293" cy="10033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850899" y="2514600"/>
            <a:ext cx="304800" cy="762000"/>
            <a:chOff x="7364115" y="1417638"/>
            <a:chExt cx="975178" cy="2659062"/>
          </a:xfrm>
        </p:grpSpPr>
        <p:sp>
          <p:nvSpPr>
            <p:cNvPr id="15" name="Oval 14"/>
            <p:cNvSpPr/>
            <p:nvPr/>
          </p:nvSpPr>
          <p:spPr>
            <a:xfrm>
              <a:off x="7364115" y="1417638"/>
              <a:ext cx="975178" cy="9779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7683500" y="2357438"/>
              <a:ext cx="0" cy="17192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8001000" y="2357438"/>
              <a:ext cx="0" cy="7159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001000" y="3073400"/>
              <a:ext cx="338293" cy="10033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168398" y="2514600"/>
            <a:ext cx="304800" cy="762000"/>
            <a:chOff x="7364115" y="1417638"/>
            <a:chExt cx="975178" cy="2659062"/>
          </a:xfrm>
        </p:grpSpPr>
        <p:sp>
          <p:nvSpPr>
            <p:cNvPr id="20" name="Oval 19"/>
            <p:cNvSpPr/>
            <p:nvPr/>
          </p:nvSpPr>
          <p:spPr>
            <a:xfrm>
              <a:off x="7364115" y="1417638"/>
              <a:ext cx="975178" cy="9779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7683500" y="2357438"/>
              <a:ext cx="0" cy="17192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8001000" y="2357438"/>
              <a:ext cx="0" cy="7159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8001000" y="3073400"/>
              <a:ext cx="338293" cy="10033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1485897" y="2514600"/>
            <a:ext cx="304800" cy="762000"/>
            <a:chOff x="7364115" y="1417638"/>
            <a:chExt cx="975178" cy="2659062"/>
          </a:xfrm>
        </p:grpSpPr>
        <p:sp>
          <p:nvSpPr>
            <p:cNvPr id="25" name="Oval 24"/>
            <p:cNvSpPr/>
            <p:nvPr/>
          </p:nvSpPr>
          <p:spPr>
            <a:xfrm>
              <a:off x="7364115" y="1417638"/>
              <a:ext cx="975178" cy="9779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7683500" y="2357438"/>
              <a:ext cx="0" cy="17192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8001000" y="2357438"/>
              <a:ext cx="0" cy="7159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8001000" y="3073400"/>
              <a:ext cx="338293" cy="10033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1790697" y="2514600"/>
            <a:ext cx="304800" cy="762000"/>
            <a:chOff x="7364115" y="1417638"/>
            <a:chExt cx="975178" cy="2659062"/>
          </a:xfrm>
        </p:grpSpPr>
        <p:sp>
          <p:nvSpPr>
            <p:cNvPr id="30" name="Oval 29"/>
            <p:cNvSpPr/>
            <p:nvPr/>
          </p:nvSpPr>
          <p:spPr>
            <a:xfrm>
              <a:off x="7364115" y="1417638"/>
              <a:ext cx="975178" cy="9779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7683500" y="2357438"/>
              <a:ext cx="0" cy="17192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8001000" y="2357438"/>
              <a:ext cx="0" cy="7159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8001000" y="3073400"/>
              <a:ext cx="338293" cy="10033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2108196" y="2514600"/>
            <a:ext cx="304800" cy="762000"/>
            <a:chOff x="7364115" y="1417638"/>
            <a:chExt cx="975178" cy="2659062"/>
          </a:xfrm>
        </p:grpSpPr>
        <p:sp>
          <p:nvSpPr>
            <p:cNvPr id="35" name="Oval 34"/>
            <p:cNvSpPr/>
            <p:nvPr/>
          </p:nvSpPr>
          <p:spPr>
            <a:xfrm>
              <a:off x="7364115" y="1417638"/>
              <a:ext cx="975178" cy="9779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7683500" y="2357438"/>
              <a:ext cx="0" cy="17192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001000" y="2357438"/>
              <a:ext cx="0" cy="7159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001000" y="3073400"/>
              <a:ext cx="338293" cy="10033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2425695" y="2514600"/>
            <a:ext cx="304800" cy="762000"/>
            <a:chOff x="7364115" y="1417638"/>
            <a:chExt cx="975178" cy="2659062"/>
          </a:xfrm>
        </p:grpSpPr>
        <p:sp>
          <p:nvSpPr>
            <p:cNvPr id="40" name="Oval 39"/>
            <p:cNvSpPr/>
            <p:nvPr/>
          </p:nvSpPr>
          <p:spPr>
            <a:xfrm>
              <a:off x="7364115" y="1417638"/>
              <a:ext cx="975178" cy="9779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7683500" y="2357438"/>
              <a:ext cx="0" cy="17192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8001000" y="2357438"/>
              <a:ext cx="0" cy="7159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8001000" y="3073400"/>
              <a:ext cx="338293" cy="10033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2743194" y="2514600"/>
            <a:ext cx="304800" cy="762000"/>
            <a:chOff x="7364115" y="1417638"/>
            <a:chExt cx="975178" cy="2659062"/>
          </a:xfrm>
        </p:grpSpPr>
        <p:sp>
          <p:nvSpPr>
            <p:cNvPr id="45" name="Oval 44"/>
            <p:cNvSpPr/>
            <p:nvPr/>
          </p:nvSpPr>
          <p:spPr>
            <a:xfrm>
              <a:off x="7364115" y="1417638"/>
              <a:ext cx="975178" cy="9779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7683500" y="2357438"/>
              <a:ext cx="0" cy="17192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8001000" y="2357438"/>
              <a:ext cx="0" cy="7159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8001000" y="3073400"/>
              <a:ext cx="338293" cy="10033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3047994" y="2514600"/>
            <a:ext cx="304800" cy="762000"/>
            <a:chOff x="7364115" y="1417638"/>
            <a:chExt cx="975178" cy="2659062"/>
          </a:xfrm>
        </p:grpSpPr>
        <p:sp>
          <p:nvSpPr>
            <p:cNvPr id="50" name="Oval 49"/>
            <p:cNvSpPr/>
            <p:nvPr/>
          </p:nvSpPr>
          <p:spPr>
            <a:xfrm>
              <a:off x="7364115" y="1417638"/>
              <a:ext cx="975178" cy="9779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7683500" y="2357438"/>
              <a:ext cx="0" cy="17192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8001000" y="2357438"/>
              <a:ext cx="0" cy="7159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8001000" y="3073400"/>
              <a:ext cx="338293" cy="10033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3365493" y="2514600"/>
            <a:ext cx="304800" cy="762000"/>
            <a:chOff x="7364115" y="1417638"/>
            <a:chExt cx="975178" cy="2659062"/>
          </a:xfrm>
        </p:grpSpPr>
        <p:sp>
          <p:nvSpPr>
            <p:cNvPr id="55" name="Oval 54"/>
            <p:cNvSpPr/>
            <p:nvPr/>
          </p:nvSpPr>
          <p:spPr>
            <a:xfrm>
              <a:off x="7364115" y="1417638"/>
              <a:ext cx="975178" cy="9779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7683500" y="2357438"/>
              <a:ext cx="0" cy="17192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8001000" y="2357438"/>
              <a:ext cx="0" cy="7159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8001000" y="3073400"/>
              <a:ext cx="338293" cy="10033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3682992" y="2514600"/>
            <a:ext cx="304800" cy="762000"/>
            <a:chOff x="7364115" y="1417638"/>
            <a:chExt cx="975178" cy="2659062"/>
          </a:xfrm>
        </p:grpSpPr>
        <p:sp>
          <p:nvSpPr>
            <p:cNvPr id="60" name="Oval 59"/>
            <p:cNvSpPr/>
            <p:nvPr/>
          </p:nvSpPr>
          <p:spPr>
            <a:xfrm>
              <a:off x="7364115" y="1417638"/>
              <a:ext cx="975178" cy="9779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7683500" y="2357438"/>
              <a:ext cx="0" cy="17192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8001000" y="2357438"/>
              <a:ext cx="0" cy="7159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8001000" y="3073400"/>
              <a:ext cx="338293" cy="10033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4000491" y="2514600"/>
            <a:ext cx="304800" cy="762000"/>
            <a:chOff x="7364115" y="1417638"/>
            <a:chExt cx="975178" cy="2659062"/>
          </a:xfrm>
        </p:grpSpPr>
        <p:sp>
          <p:nvSpPr>
            <p:cNvPr id="65" name="Oval 64"/>
            <p:cNvSpPr/>
            <p:nvPr/>
          </p:nvSpPr>
          <p:spPr>
            <a:xfrm>
              <a:off x="7364115" y="1417638"/>
              <a:ext cx="975178" cy="9779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Straight Connector 65"/>
            <p:cNvCxnSpPr/>
            <p:nvPr/>
          </p:nvCxnSpPr>
          <p:spPr>
            <a:xfrm>
              <a:off x="7683500" y="2357438"/>
              <a:ext cx="0" cy="17192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8001000" y="2357438"/>
              <a:ext cx="0" cy="7159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8001000" y="3073400"/>
              <a:ext cx="338293" cy="10033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4305291" y="2514600"/>
            <a:ext cx="304800" cy="762000"/>
            <a:chOff x="7364115" y="1417638"/>
            <a:chExt cx="975178" cy="2659062"/>
          </a:xfrm>
        </p:grpSpPr>
        <p:sp>
          <p:nvSpPr>
            <p:cNvPr id="70" name="Oval 69"/>
            <p:cNvSpPr/>
            <p:nvPr/>
          </p:nvSpPr>
          <p:spPr>
            <a:xfrm>
              <a:off x="7364115" y="1417638"/>
              <a:ext cx="975178" cy="9779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7683500" y="2357438"/>
              <a:ext cx="0" cy="17192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8001000" y="2357438"/>
              <a:ext cx="0" cy="7159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8001000" y="3073400"/>
              <a:ext cx="338293" cy="10033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4622790" y="2514600"/>
            <a:ext cx="304800" cy="762000"/>
            <a:chOff x="7364115" y="1417638"/>
            <a:chExt cx="975178" cy="2659062"/>
          </a:xfrm>
        </p:grpSpPr>
        <p:sp>
          <p:nvSpPr>
            <p:cNvPr id="75" name="Oval 74"/>
            <p:cNvSpPr/>
            <p:nvPr/>
          </p:nvSpPr>
          <p:spPr>
            <a:xfrm>
              <a:off x="7364115" y="1417638"/>
              <a:ext cx="975178" cy="9779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7683500" y="2357438"/>
              <a:ext cx="0" cy="17192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8001000" y="2357438"/>
              <a:ext cx="0" cy="7159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8001000" y="3073400"/>
              <a:ext cx="338293" cy="10033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>
            <a:off x="4940289" y="2514600"/>
            <a:ext cx="304800" cy="762000"/>
            <a:chOff x="7364115" y="1417638"/>
            <a:chExt cx="975178" cy="2659062"/>
          </a:xfrm>
        </p:grpSpPr>
        <p:sp>
          <p:nvSpPr>
            <p:cNvPr id="80" name="Oval 79"/>
            <p:cNvSpPr/>
            <p:nvPr/>
          </p:nvSpPr>
          <p:spPr>
            <a:xfrm>
              <a:off x="7364115" y="1417638"/>
              <a:ext cx="975178" cy="9779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Connector 80"/>
            <p:cNvCxnSpPr/>
            <p:nvPr/>
          </p:nvCxnSpPr>
          <p:spPr>
            <a:xfrm>
              <a:off x="7683500" y="2357438"/>
              <a:ext cx="0" cy="17192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8001000" y="2357438"/>
              <a:ext cx="0" cy="7159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001000" y="3073400"/>
              <a:ext cx="338293" cy="10033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5263986" y="2514600"/>
            <a:ext cx="304800" cy="762000"/>
            <a:chOff x="7364115" y="1417638"/>
            <a:chExt cx="975178" cy="2659062"/>
          </a:xfrm>
        </p:grpSpPr>
        <p:sp>
          <p:nvSpPr>
            <p:cNvPr id="85" name="Oval 84"/>
            <p:cNvSpPr/>
            <p:nvPr/>
          </p:nvSpPr>
          <p:spPr>
            <a:xfrm>
              <a:off x="7364115" y="1417638"/>
              <a:ext cx="975178" cy="9779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Straight Connector 85"/>
            <p:cNvCxnSpPr/>
            <p:nvPr/>
          </p:nvCxnSpPr>
          <p:spPr>
            <a:xfrm>
              <a:off x="7683500" y="2357438"/>
              <a:ext cx="0" cy="17192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8001000" y="2357438"/>
              <a:ext cx="0" cy="7159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8001000" y="3073400"/>
              <a:ext cx="338293" cy="10033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5568786" y="2514600"/>
            <a:ext cx="304800" cy="762000"/>
            <a:chOff x="7364115" y="1417638"/>
            <a:chExt cx="975178" cy="2659062"/>
          </a:xfrm>
        </p:grpSpPr>
        <p:sp>
          <p:nvSpPr>
            <p:cNvPr id="90" name="Oval 89"/>
            <p:cNvSpPr/>
            <p:nvPr/>
          </p:nvSpPr>
          <p:spPr>
            <a:xfrm>
              <a:off x="7364115" y="1417638"/>
              <a:ext cx="975178" cy="9779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1" name="Straight Connector 90"/>
            <p:cNvCxnSpPr/>
            <p:nvPr/>
          </p:nvCxnSpPr>
          <p:spPr>
            <a:xfrm>
              <a:off x="7683500" y="2357438"/>
              <a:ext cx="0" cy="17192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8001000" y="2357438"/>
              <a:ext cx="0" cy="7159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8001000" y="3073400"/>
              <a:ext cx="338293" cy="10033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/>
          <p:cNvGrpSpPr/>
          <p:nvPr/>
        </p:nvGrpSpPr>
        <p:grpSpPr>
          <a:xfrm>
            <a:off x="5886285" y="2514600"/>
            <a:ext cx="304800" cy="762000"/>
            <a:chOff x="7364115" y="1417638"/>
            <a:chExt cx="975178" cy="2659062"/>
          </a:xfrm>
        </p:grpSpPr>
        <p:sp>
          <p:nvSpPr>
            <p:cNvPr id="95" name="Oval 94"/>
            <p:cNvSpPr/>
            <p:nvPr/>
          </p:nvSpPr>
          <p:spPr>
            <a:xfrm>
              <a:off x="7364115" y="1417638"/>
              <a:ext cx="975178" cy="9779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6" name="Straight Connector 95"/>
            <p:cNvCxnSpPr/>
            <p:nvPr/>
          </p:nvCxnSpPr>
          <p:spPr>
            <a:xfrm>
              <a:off x="7683500" y="2357438"/>
              <a:ext cx="0" cy="17192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8001000" y="2357438"/>
              <a:ext cx="0" cy="7159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8001000" y="3073400"/>
              <a:ext cx="338293" cy="10033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6203784" y="2514600"/>
            <a:ext cx="304800" cy="762000"/>
            <a:chOff x="7364115" y="1417638"/>
            <a:chExt cx="975178" cy="2659062"/>
          </a:xfrm>
        </p:grpSpPr>
        <p:sp>
          <p:nvSpPr>
            <p:cNvPr id="100" name="Oval 99"/>
            <p:cNvSpPr/>
            <p:nvPr/>
          </p:nvSpPr>
          <p:spPr>
            <a:xfrm>
              <a:off x="7364115" y="1417638"/>
              <a:ext cx="975178" cy="9779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1" name="Straight Connector 100"/>
            <p:cNvCxnSpPr/>
            <p:nvPr/>
          </p:nvCxnSpPr>
          <p:spPr>
            <a:xfrm>
              <a:off x="7683500" y="2357438"/>
              <a:ext cx="0" cy="17192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8001000" y="2357438"/>
              <a:ext cx="0" cy="7159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8001000" y="3073400"/>
              <a:ext cx="338293" cy="10033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/>
          <p:cNvGrpSpPr/>
          <p:nvPr/>
        </p:nvGrpSpPr>
        <p:grpSpPr>
          <a:xfrm>
            <a:off x="6521283" y="2514600"/>
            <a:ext cx="304800" cy="762000"/>
            <a:chOff x="7364115" y="1417638"/>
            <a:chExt cx="975178" cy="2659062"/>
          </a:xfrm>
        </p:grpSpPr>
        <p:sp>
          <p:nvSpPr>
            <p:cNvPr id="105" name="Oval 104"/>
            <p:cNvSpPr/>
            <p:nvPr/>
          </p:nvSpPr>
          <p:spPr>
            <a:xfrm>
              <a:off x="7364115" y="1417638"/>
              <a:ext cx="975178" cy="9779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6" name="Straight Connector 105"/>
            <p:cNvCxnSpPr/>
            <p:nvPr/>
          </p:nvCxnSpPr>
          <p:spPr>
            <a:xfrm>
              <a:off x="7683500" y="2357438"/>
              <a:ext cx="0" cy="17192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8001000" y="2357438"/>
              <a:ext cx="0" cy="7159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8001000" y="3073400"/>
              <a:ext cx="338293" cy="10033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 108"/>
          <p:cNvGrpSpPr/>
          <p:nvPr/>
        </p:nvGrpSpPr>
        <p:grpSpPr>
          <a:xfrm>
            <a:off x="6826083" y="2514600"/>
            <a:ext cx="304800" cy="762000"/>
            <a:chOff x="7364115" y="1417638"/>
            <a:chExt cx="975178" cy="2659062"/>
          </a:xfrm>
        </p:grpSpPr>
        <p:sp>
          <p:nvSpPr>
            <p:cNvPr id="110" name="Oval 109"/>
            <p:cNvSpPr/>
            <p:nvPr/>
          </p:nvSpPr>
          <p:spPr>
            <a:xfrm>
              <a:off x="7364115" y="1417638"/>
              <a:ext cx="975178" cy="9779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1" name="Straight Connector 110"/>
            <p:cNvCxnSpPr/>
            <p:nvPr/>
          </p:nvCxnSpPr>
          <p:spPr>
            <a:xfrm>
              <a:off x="7683500" y="2357438"/>
              <a:ext cx="0" cy="17192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8001000" y="2357438"/>
              <a:ext cx="0" cy="7159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8001000" y="3073400"/>
              <a:ext cx="338293" cy="10033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13"/>
          <p:cNvGrpSpPr/>
          <p:nvPr/>
        </p:nvGrpSpPr>
        <p:grpSpPr>
          <a:xfrm>
            <a:off x="7143582" y="2514600"/>
            <a:ext cx="304800" cy="762000"/>
            <a:chOff x="7364115" y="1417638"/>
            <a:chExt cx="975178" cy="2659062"/>
          </a:xfrm>
        </p:grpSpPr>
        <p:sp>
          <p:nvSpPr>
            <p:cNvPr id="115" name="Oval 114"/>
            <p:cNvSpPr/>
            <p:nvPr/>
          </p:nvSpPr>
          <p:spPr>
            <a:xfrm>
              <a:off x="7364115" y="1417638"/>
              <a:ext cx="975178" cy="9779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6" name="Straight Connector 115"/>
            <p:cNvCxnSpPr/>
            <p:nvPr/>
          </p:nvCxnSpPr>
          <p:spPr>
            <a:xfrm>
              <a:off x="7683500" y="2357438"/>
              <a:ext cx="0" cy="17192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8001000" y="2357438"/>
              <a:ext cx="0" cy="7159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8001000" y="3073400"/>
              <a:ext cx="338293" cy="10033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>
            <a:off x="7461081" y="2514600"/>
            <a:ext cx="304800" cy="762000"/>
            <a:chOff x="7364115" y="1417638"/>
            <a:chExt cx="975178" cy="2659062"/>
          </a:xfrm>
        </p:grpSpPr>
        <p:sp>
          <p:nvSpPr>
            <p:cNvPr id="120" name="Oval 119"/>
            <p:cNvSpPr/>
            <p:nvPr/>
          </p:nvSpPr>
          <p:spPr>
            <a:xfrm>
              <a:off x="7364115" y="1417638"/>
              <a:ext cx="975178" cy="9779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1" name="Straight Connector 120"/>
            <p:cNvCxnSpPr/>
            <p:nvPr/>
          </p:nvCxnSpPr>
          <p:spPr>
            <a:xfrm>
              <a:off x="7683500" y="2357438"/>
              <a:ext cx="0" cy="17192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8001000" y="2357438"/>
              <a:ext cx="0" cy="7159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8001000" y="3073400"/>
              <a:ext cx="338293" cy="10033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Group 123"/>
          <p:cNvGrpSpPr/>
          <p:nvPr/>
        </p:nvGrpSpPr>
        <p:grpSpPr>
          <a:xfrm flipV="1">
            <a:off x="228600" y="3319932"/>
            <a:ext cx="298620" cy="794868"/>
            <a:chOff x="7364115" y="1417638"/>
            <a:chExt cx="975178" cy="2659062"/>
          </a:xfrm>
        </p:grpSpPr>
        <p:sp>
          <p:nvSpPr>
            <p:cNvPr id="125" name="Oval 124"/>
            <p:cNvSpPr/>
            <p:nvPr/>
          </p:nvSpPr>
          <p:spPr>
            <a:xfrm>
              <a:off x="7364115" y="1417638"/>
              <a:ext cx="975178" cy="9779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6" name="Straight Connector 125"/>
            <p:cNvCxnSpPr/>
            <p:nvPr/>
          </p:nvCxnSpPr>
          <p:spPr>
            <a:xfrm>
              <a:off x="7683500" y="2357438"/>
              <a:ext cx="0" cy="17192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8001000" y="2357438"/>
              <a:ext cx="0" cy="7159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8001000" y="3073400"/>
              <a:ext cx="338293" cy="10033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/>
          <p:cNvGrpSpPr/>
          <p:nvPr/>
        </p:nvGrpSpPr>
        <p:grpSpPr>
          <a:xfrm flipV="1">
            <a:off x="533400" y="3319932"/>
            <a:ext cx="298620" cy="794868"/>
            <a:chOff x="7364115" y="1417638"/>
            <a:chExt cx="975178" cy="2659062"/>
          </a:xfrm>
        </p:grpSpPr>
        <p:sp>
          <p:nvSpPr>
            <p:cNvPr id="130" name="Oval 129"/>
            <p:cNvSpPr/>
            <p:nvPr/>
          </p:nvSpPr>
          <p:spPr>
            <a:xfrm>
              <a:off x="7364115" y="1417638"/>
              <a:ext cx="975178" cy="9779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1" name="Straight Connector 130"/>
            <p:cNvCxnSpPr/>
            <p:nvPr/>
          </p:nvCxnSpPr>
          <p:spPr>
            <a:xfrm>
              <a:off x="7683500" y="2357438"/>
              <a:ext cx="0" cy="17192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8001000" y="2357438"/>
              <a:ext cx="0" cy="7159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8001000" y="3073400"/>
              <a:ext cx="338293" cy="10033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/>
          <p:cNvGrpSpPr/>
          <p:nvPr/>
        </p:nvGrpSpPr>
        <p:grpSpPr>
          <a:xfrm flipV="1">
            <a:off x="850899" y="3319932"/>
            <a:ext cx="298620" cy="794868"/>
            <a:chOff x="7364115" y="1417638"/>
            <a:chExt cx="975178" cy="2659062"/>
          </a:xfrm>
        </p:grpSpPr>
        <p:sp>
          <p:nvSpPr>
            <p:cNvPr id="135" name="Oval 134"/>
            <p:cNvSpPr/>
            <p:nvPr/>
          </p:nvSpPr>
          <p:spPr>
            <a:xfrm>
              <a:off x="7364115" y="1417638"/>
              <a:ext cx="975178" cy="9779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6" name="Straight Connector 135"/>
            <p:cNvCxnSpPr/>
            <p:nvPr/>
          </p:nvCxnSpPr>
          <p:spPr>
            <a:xfrm>
              <a:off x="7683500" y="2357438"/>
              <a:ext cx="0" cy="17192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8001000" y="2357438"/>
              <a:ext cx="0" cy="7159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8001000" y="3073400"/>
              <a:ext cx="338293" cy="10033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Group 138"/>
          <p:cNvGrpSpPr/>
          <p:nvPr/>
        </p:nvGrpSpPr>
        <p:grpSpPr>
          <a:xfrm flipV="1">
            <a:off x="1168398" y="3319932"/>
            <a:ext cx="298620" cy="794868"/>
            <a:chOff x="7364115" y="1417638"/>
            <a:chExt cx="975178" cy="2659062"/>
          </a:xfrm>
        </p:grpSpPr>
        <p:sp>
          <p:nvSpPr>
            <p:cNvPr id="140" name="Oval 139"/>
            <p:cNvSpPr/>
            <p:nvPr/>
          </p:nvSpPr>
          <p:spPr>
            <a:xfrm>
              <a:off x="7364115" y="1417638"/>
              <a:ext cx="975178" cy="9779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1" name="Straight Connector 140"/>
            <p:cNvCxnSpPr/>
            <p:nvPr/>
          </p:nvCxnSpPr>
          <p:spPr>
            <a:xfrm>
              <a:off x="7683500" y="2357438"/>
              <a:ext cx="0" cy="17192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8001000" y="2357438"/>
              <a:ext cx="0" cy="7159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8001000" y="3073400"/>
              <a:ext cx="338293" cy="10033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Group 143"/>
          <p:cNvGrpSpPr/>
          <p:nvPr/>
        </p:nvGrpSpPr>
        <p:grpSpPr>
          <a:xfrm flipV="1">
            <a:off x="1485897" y="3319932"/>
            <a:ext cx="298620" cy="794868"/>
            <a:chOff x="7364115" y="1417638"/>
            <a:chExt cx="975178" cy="2659062"/>
          </a:xfrm>
        </p:grpSpPr>
        <p:sp>
          <p:nvSpPr>
            <p:cNvPr id="145" name="Oval 144"/>
            <p:cNvSpPr/>
            <p:nvPr/>
          </p:nvSpPr>
          <p:spPr>
            <a:xfrm>
              <a:off x="7364115" y="1417638"/>
              <a:ext cx="975178" cy="9779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6" name="Straight Connector 145"/>
            <p:cNvCxnSpPr/>
            <p:nvPr/>
          </p:nvCxnSpPr>
          <p:spPr>
            <a:xfrm>
              <a:off x="7683500" y="2357438"/>
              <a:ext cx="0" cy="17192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8001000" y="2357438"/>
              <a:ext cx="0" cy="7159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8001000" y="3073400"/>
              <a:ext cx="338293" cy="10033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9" name="Group 148"/>
          <p:cNvGrpSpPr/>
          <p:nvPr/>
        </p:nvGrpSpPr>
        <p:grpSpPr>
          <a:xfrm flipV="1">
            <a:off x="1790697" y="3319932"/>
            <a:ext cx="298620" cy="794868"/>
            <a:chOff x="7364115" y="1417638"/>
            <a:chExt cx="975178" cy="2659062"/>
          </a:xfrm>
        </p:grpSpPr>
        <p:sp>
          <p:nvSpPr>
            <p:cNvPr id="150" name="Oval 149"/>
            <p:cNvSpPr/>
            <p:nvPr/>
          </p:nvSpPr>
          <p:spPr>
            <a:xfrm>
              <a:off x="7364115" y="1417638"/>
              <a:ext cx="975178" cy="9779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1" name="Straight Connector 150"/>
            <p:cNvCxnSpPr/>
            <p:nvPr/>
          </p:nvCxnSpPr>
          <p:spPr>
            <a:xfrm>
              <a:off x="7683500" y="2357438"/>
              <a:ext cx="0" cy="17192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8001000" y="2357438"/>
              <a:ext cx="0" cy="7159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8001000" y="3073400"/>
              <a:ext cx="338293" cy="10033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4" name="Group 153"/>
          <p:cNvGrpSpPr/>
          <p:nvPr/>
        </p:nvGrpSpPr>
        <p:grpSpPr>
          <a:xfrm flipV="1">
            <a:off x="2108196" y="3319932"/>
            <a:ext cx="298620" cy="794868"/>
            <a:chOff x="7364115" y="1417638"/>
            <a:chExt cx="975178" cy="2659062"/>
          </a:xfrm>
        </p:grpSpPr>
        <p:sp>
          <p:nvSpPr>
            <p:cNvPr id="155" name="Oval 154"/>
            <p:cNvSpPr/>
            <p:nvPr/>
          </p:nvSpPr>
          <p:spPr>
            <a:xfrm>
              <a:off x="7364115" y="1417638"/>
              <a:ext cx="975178" cy="9779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6" name="Straight Connector 155"/>
            <p:cNvCxnSpPr/>
            <p:nvPr/>
          </p:nvCxnSpPr>
          <p:spPr>
            <a:xfrm>
              <a:off x="7683500" y="2357438"/>
              <a:ext cx="0" cy="17192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>
              <a:off x="8001000" y="2357438"/>
              <a:ext cx="0" cy="7159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>
              <a:off x="8001000" y="3073400"/>
              <a:ext cx="338293" cy="10033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" name="Group 158"/>
          <p:cNvGrpSpPr/>
          <p:nvPr/>
        </p:nvGrpSpPr>
        <p:grpSpPr>
          <a:xfrm flipV="1">
            <a:off x="2425695" y="3319932"/>
            <a:ext cx="298620" cy="794868"/>
            <a:chOff x="7364115" y="1417638"/>
            <a:chExt cx="975178" cy="2659062"/>
          </a:xfrm>
        </p:grpSpPr>
        <p:sp>
          <p:nvSpPr>
            <p:cNvPr id="160" name="Oval 159"/>
            <p:cNvSpPr/>
            <p:nvPr/>
          </p:nvSpPr>
          <p:spPr>
            <a:xfrm>
              <a:off x="7364115" y="1417638"/>
              <a:ext cx="975178" cy="9779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1" name="Straight Connector 160"/>
            <p:cNvCxnSpPr/>
            <p:nvPr/>
          </p:nvCxnSpPr>
          <p:spPr>
            <a:xfrm>
              <a:off x="7683500" y="2357438"/>
              <a:ext cx="0" cy="17192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>
              <a:off x="8001000" y="2357438"/>
              <a:ext cx="0" cy="7159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>
              <a:off x="8001000" y="3073400"/>
              <a:ext cx="338293" cy="10033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" name="Group 163"/>
          <p:cNvGrpSpPr/>
          <p:nvPr/>
        </p:nvGrpSpPr>
        <p:grpSpPr>
          <a:xfrm flipV="1">
            <a:off x="2743194" y="3319932"/>
            <a:ext cx="298620" cy="794868"/>
            <a:chOff x="7364115" y="1417638"/>
            <a:chExt cx="975178" cy="2659062"/>
          </a:xfrm>
        </p:grpSpPr>
        <p:sp>
          <p:nvSpPr>
            <p:cNvPr id="165" name="Oval 164"/>
            <p:cNvSpPr/>
            <p:nvPr/>
          </p:nvSpPr>
          <p:spPr>
            <a:xfrm>
              <a:off x="7364115" y="1417638"/>
              <a:ext cx="975178" cy="9779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6" name="Straight Connector 165"/>
            <p:cNvCxnSpPr/>
            <p:nvPr/>
          </p:nvCxnSpPr>
          <p:spPr>
            <a:xfrm>
              <a:off x="7683500" y="2357438"/>
              <a:ext cx="0" cy="17192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>
              <a:off x="8001000" y="2357438"/>
              <a:ext cx="0" cy="7159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>
              <a:off x="8001000" y="3073400"/>
              <a:ext cx="338293" cy="10033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9" name="Group 168"/>
          <p:cNvGrpSpPr/>
          <p:nvPr/>
        </p:nvGrpSpPr>
        <p:grpSpPr>
          <a:xfrm flipV="1">
            <a:off x="3047994" y="3319932"/>
            <a:ext cx="298620" cy="794868"/>
            <a:chOff x="7364115" y="1417638"/>
            <a:chExt cx="975178" cy="2659062"/>
          </a:xfrm>
        </p:grpSpPr>
        <p:sp>
          <p:nvSpPr>
            <p:cNvPr id="170" name="Oval 169"/>
            <p:cNvSpPr/>
            <p:nvPr/>
          </p:nvSpPr>
          <p:spPr>
            <a:xfrm>
              <a:off x="7364115" y="1417638"/>
              <a:ext cx="975178" cy="9779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1" name="Straight Connector 170"/>
            <p:cNvCxnSpPr/>
            <p:nvPr/>
          </p:nvCxnSpPr>
          <p:spPr>
            <a:xfrm>
              <a:off x="7683500" y="2357438"/>
              <a:ext cx="0" cy="17192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>
              <a:off x="8001000" y="2357438"/>
              <a:ext cx="0" cy="7159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8001000" y="3073400"/>
              <a:ext cx="338293" cy="10033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" name="Group 173"/>
          <p:cNvGrpSpPr/>
          <p:nvPr/>
        </p:nvGrpSpPr>
        <p:grpSpPr>
          <a:xfrm flipV="1">
            <a:off x="3365493" y="3319932"/>
            <a:ext cx="298620" cy="794868"/>
            <a:chOff x="7364115" y="1417638"/>
            <a:chExt cx="975178" cy="2659062"/>
          </a:xfrm>
        </p:grpSpPr>
        <p:sp>
          <p:nvSpPr>
            <p:cNvPr id="175" name="Oval 174"/>
            <p:cNvSpPr/>
            <p:nvPr/>
          </p:nvSpPr>
          <p:spPr>
            <a:xfrm>
              <a:off x="7364115" y="1417638"/>
              <a:ext cx="975178" cy="9779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6" name="Straight Connector 175"/>
            <p:cNvCxnSpPr/>
            <p:nvPr/>
          </p:nvCxnSpPr>
          <p:spPr>
            <a:xfrm>
              <a:off x="7683500" y="2357438"/>
              <a:ext cx="0" cy="17192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>
              <a:off x="8001000" y="2357438"/>
              <a:ext cx="0" cy="7159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>
              <a:off x="8001000" y="3073400"/>
              <a:ext cx="338293" cy="10033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9" name="Group 178"/>
          <p:cNvGrpSpPr/>
          <p:nvPr/>
        </p:nvGrpSpPr>
        <p:grpSpPr>
          <a:xfrm flipV="1">
            <a:off x="3682992" y="3319932"/>
            <a:ext cx="298620" cy="794868"/>
            <a:chOff x="7364115" y="1417638"/>
            <a:chExt cx="975178" cy="2659062"/>
          </a:xfrm>
        </p:grpSpPr>
        <p:sp>
          <p:nvSpPr>
            <p:cNvPr id="180" name="Oval 179"/>
            <p:cNvSpPr/>
            <p:nvPr/>
          </p:nvSpPr>
          <p:spPr>
            <a:xfrm>
              <a:off x="7364115" y="1417638"/>
              <a:ext cx="975178" cy="9779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1" name="Straight Connector 180"/>
            <p:cNvCxnSpPr/>
            <p:nvPr/>
          </p:nvCxnSpPr>
          <p:spPr>
            <a:xfrm>
              <a:off x="7683500" y="2357438"/>
              <a:ext cx="0" cy="17192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>
              <a:off x="8001000" y="2357438"/>
              <a:ext cx="0" cy="7159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>
              <a:off x="8001000" y="3073400"/>
              <a:ext cx="338293" cy="10033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" name="Group 183"/>
          <p:cNvGrpSpPr/>
          <p:nvPr/>
        </p:nvGrpSpPr>
        <p:grpSpPr>
          <a:xfrm flipV="1">
            <a:off x="4000491" y="3319932"/>
            <a:ext cx="298620" cy="794868"/>
            <a:chOff x="7364115" y="1417638"/>
            <a:chExt cx="975178" cy="2659062"/>
          </a:xfrm>
        </p:grpSpPr>
        <p:sp>
          <p:nvSpPr>
            <p:cNvPr id="185" name="Oval 184"/>
            <p:cNvSpPr/>
            <p:nvPr/>
          </p:nvSpPr>
          <p:spPr>
            <a:xfrm>
              <a:off x="7364115" y="1417638"/>
              <a:ext cx="975178" cy="9779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6" name="Straight Connector 185"/>
            <p:cNvCxnSpPr/>
            <p:nvPr/>
          </p:nvCxnSpPr>
          <p:spPr>
            <a:xfrm>
              <a:off x="7683500" y="2357438"/>
              <a:ext cx="0" cy="17192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>
              <a:off x="8001000" y="2357438"/>
              <a:ext cx="0" cy="7159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>
              <a:off x="8001000" y="3073400"/>
              <a:ext cx="338293" cy="10033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Group 188"/>
          <p:cNvGrpSpPr/>
          <p:nvPr/>
        </p:nvGrpSpPr>
        <p:grpSpPr>
          <a:xfrm flipV="1">
            <a:off x="4305291" y="3319932"/>
            <a:ext cx="298620" cy="794868"/>
            <a:chOff x="7364115" y="1417638"/>
            <a:chExt cx="975178" cy="2659062"/>
          </a:xfrm>
        </p:grpSpPr>
        <p:sp>
          <p:nvSpPr>
            <p:cNvPr id="190" name="Oval 189"/>
            <p:cNvSpPr/>
            <p:nvPr/>
          </p:nvSpPr>
          <p:spPr>
            <a:xfrm>
              <a:off x="7364115" y="1417638"/>
              <a:ext cx="975178" cy="9779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1" name="Straight Connector 190"/>
            <p:cNvCxnSpPr/>
            <p:nvPr/>
          </p:nvCxnSpPr>
          <p:spPr>
            <a:xfrm>
              <a:off x="7683500" y="2357438"/>
              <a:ext cx="0" cy="17192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>
              <a:off x="8001000" y="2357438"/>
              <a:ext cx="0" cy="7159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>
              <a:off x="8001000" y="3073400"/>
              <a:ext cx="338293" cy="10033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4" name="Group 193"/>
          <p:cNvGrpSpPr/>
          <p:nvPr/>
        </p:nvGrpSpPr>
        <p:grpSpPr>
          <a:xfrm flipV="1">
            <a:off x="4622790" y="3319932"/>
            <a:ext cx="298620" cy="794868"/>
            <a:chOff x="7364115" y="1417638"/>
            <a:chExt cx="975178" cy="2659062"/>
          </a:xfrm>
        </p:grpSpPr>
        <p:sp>
          <p:nvSpPr>
            <p:cNvPr id="195" name="Oval 194"/>
            <p:cNvSpPr/>
            <p:nvPr/>
          </p:nvSpPr>
          <p:spPr>
            <a:xfrm>
              <a:off x="7364115" y="1417638"/>
              <a:ext cx="975178" cy="9779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6" name="Straight Connector 195"/>
            <p:cNvCxnSpPr/>
            <p:nvPr/>
          </p:nvCxnSpPr>
          <p:spPr>
            <a:xfrm>
              <a:off x="7683500" y="2357438"/>
              <a:ext cx="0" cy="17192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>
              <a:off x="8001000" y="2357438"/>
              <a:ext cx="0" cy="7159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/>
            <p:nvPr/>
          </p:nvCxnSpPr>
          <p:spPr>
            <a:xfrm>
              <a:off x="8001000" y="3073400"/>
              <a:ext cx="338293" cy="10033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9" name="Group 198"/>
          <p:cNvGrpSpPr/>
          <p:nvPr/>
        </p:nvGrpSpPr>
        <p:grpSpPr>
          <a:xfrm flipV="1">
            <a:off x="4940289" y="3319932"/>
            <a:ext cx="298620" cy="794868"/>
            <a:chOff x="7364115" y="1417638"/>
            <a:chExt cx="975178" cy="2659062"/>
          </a:xfrm>
        </p:grpSpPr>
        <p:sp>
          <p:nvSpPr>
            <p:cNvPr id="200" name="Oval 199"/>
            <p:cNvSpPr/>
            <p:nvPr/>
          </p:nvSpPr>
          <p:spPr>
            <a:xfrm>
              <a:off x="7364115" y="1417638"/>
              <a:ext cx="975178" cy="9779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1" name="Straight Connector 200"/>
            <p:cNvCxnSpPr/>
            <p:nvPr/>
          </p:nvCxnSpPr>
          <p:spPr>
            <a:xfrm>
              <a:off x="7683500" y="2357438"/>
              <a:ext cx="0" cy="17192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>
              <a:off x="8001000" y="2357438"/>
              <a:ext cx="0" cy="7159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>
              <a:off x="8001000" y="3073400"/>
              <a:ext cx="338293" cy="10033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" name="Group 203"/>
          <p:cNvGrpSpPr/>
          <p:nvPr/>
        </p:nvGrpSpPr>
        <p:grpSpPr>
          <a:xfrm flipV="1">
            <a:off x="5263986" y="3319932"/>
            <a:ext cx="298620" cy="794868"/>
            <a:chOff x="7364115" y="1417638"/>
            <a:chExt cx="975178" cy="2659062"/>
          </a:xfrm>
        </p:grpSpPr>
        <p:sp>
          <p:nvSpPr>
            <p:cNvPr id="205" name="Oval 204"/>
            <p:cNvSpPr/>
            <p:nvPr/>
          </p:nvSpPr>
          <p:spPr>
            <a:xfrm>
              <a:off x="7364115" y="1417638"/>
              <a:ext cx="975178" cy="9779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6" name="Straight Connector 205"/>
            <p:cNvCxnSpPr/>
            <p:nvPr/>
          </p:nvCxnSpPr>
          <p:spPr>
            <a:xfrm>
              <a:off x="7683500" y="2357438"/>
              <a:ext cx="0" cy="17192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>
              <a:off x="8001000" y="2357438"/>
              <a:ext cx="0" cy="7159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>
              <a:off x="8001000" y="3073400"/>
              <a:ext cx="338293" cy="10033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" name="Group 208"/>
          <p:cNvGrpSpPr/>
          <p:nvPr/>
        </p:nvGrpSpPr>
        <p:grpSpPr>
          <a:xfrm flipV="1">
            <a:off x="5568786" y="3319932"/>
            <a:ext cx="298620" cy="794868"/>
            <a:chOff x="7364115" y="1417638"/>
            <a:chExt cx="975178" cy="2659062"/>
          </a:xfrm>
        </p:grpSpPr>
        <p:sp>
          <p:nvSpPr>
            <p:cNvPr id="210" name="Oval 209"/>
            <p:cNvSpPr/>
            <p:nvPr/>
          </p:nvSpPr>
          <p:spPr>
            <a:xfrm>
              <a:off x="7364115" y="1417638"/>
              <a:ext cx="975178" cy="9779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1" name="Straight Connector 210"/>
            <p:cNvCxnSpPr/>
            <p:nvPr/>
          </p:nvCxnSpPr>
          <p:spPr>
            <a:xfrm>
              <a:off x="7683500" y="2357438"/>
              <a:ext cx="0" cy="17192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>
              <a:off x="8001000" y="2357438"/>
              <a:ext cx="0" cy="7159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>
              <a:off x="8001000" y="3073400"/>
              <a:ext cx="338293" cy="10033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4" name="Group 213"/>
          <p:cNvGrpSpPr/>
          <p:nvPr/>
        </p:nvGrpSpPr>
        <p:grpSpPr>
          <a:xfrm flipV="1">
            <a:off x="5886285" y="3319932"/>
            <a:ext cx="298620" cy="794868"/>
            <a:chOff x="7364115" y="1417638"/>
            <a:chExt cx="975178" cy="2659062"/>
          </a:xfrm>
        </p:grpSpPr>
        <p:sp>
          <p:nvSpPr>
            <p:cNvPr id="215" name="Oval 214"/>
            <p:cNvSpPr/>
            <p:nvPr/>
          </p:nvSpPr>
          <p:spPr>
            <a:xfrm>
              <a:off x="7364115" y="1417638"/>
              <a:ext cx="975178" cy="9779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6" name="Straight Connector 215"/>
            <p:cNvCxnSpPr/>
            <p:nvPr/>
          </p:nvCxnSpPr>
          <p:spPr>
            <a:xfrm>
              <a:off x="7683500" y="2357438"/>
              <a:ext cx="0" cy="17192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>
              <a:off x="8001000" y="2357438"/>
              <a:ext cx="0" cy="7159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>
              <a:off x="8001000" y="3073400"/>
              <a:ext cx="338293" cy="10033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9" name="Group 218"/>
          <p:cNvGrpSpPr/>
          <p:nvPr/>
        </p:nvGrpSpPr>
        <p:grpSpPr>
          <a:xfrm flipV="1">
            <a:off x="6203784" y="3319932"/>
            <a:ext cx="298620" cy="794868"/>
            <a:chOff x="7364115" y="1417638"/>
            <a:chExt cx="975178" cy="2659062"/>
          </a:xfrm>
        </p:grpSpPr>
        <p:sp>
          <p:nvSpPr>
            <p:cNvPr id="220" name="Oval 219"/>
            <p:cNvSpPr/>
            <p:nvPr/>
          </p:nvSpPr>
          <p:spPr>
            <a:xfrm>
              <a:off x="7364115" y="1417638"/>
              <a:ext cx="975178" cy="9779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1" name="Straight Connector 220"/>
            <p:cNvCxnSpPr/>
            <p:nvPr/>
          </p:nvCxnSpPr>
          <p:spPr>
            <a:xfrm>
              <a:off x="7683500" y="2357438"/>
              <a:ext cx="0" cy="17192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>
              <a:off x="8001000" y="2357438"/>
              <a:ext cx="0" cy="7159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8001000" y="3073400"/>
              <a:ext cx="338293" cy="10033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4" name="Group 223"/>
          <p:cNvGrpSpPr/>
          <p:nvPr/>
        </p:nvGrpSpPr>
        <p:grpSpPr>
          <a:xfrm flipV="1">
            <a:off x="6521283" y="3319932"/>
            <a:ext cx="298620" cy="794868"/>
            <a:chOff x="7364115" y="1417638"/>
            <a:chExt cx="975178" cy="2659062"/>
          </a:xfrm>
        </p:grpSpPr>
        <p:sp>
          <p:nvSpPr>
            <p:cNvPr id="225" name="Oval 224"/>
            <p:cNvSpPr/>
            <p:nvPr/>
          </p:nvSpPr>
          <p:spPr>
            <a:xfrm>
              <a:off x="7364115" y="1417638"/>
              <a:ext cx="975178" cy="9779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6" name="Straight Connector 225"/>
            <p:cNvCxnSpPr/>
            <p:nvPr/>
          </p:nvCxnSpPr>
          <p:spPr>
            <a:xfrm>
              <a:off x="7683500" y="2357438"/>
              <a:ext cx="0" cy="17192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>
              <a:off x="8001000" y="2357438"/>
              <a:ext cx="0" cy="7159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8001000" y="3073400"/>
              <a:ext cx="338293" cy="10033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9" name="Group 228"/>
          <p:cNvGrpSpPr/>
          <p:nvPr/>
        </p:nvGrpSpPr>
        <p:grpSpPr>
          <a:xfrm flipV="1">
            <a:off x="6826083" y="3319932"/>
            <a:ext cx="298620" cy="794868"/>
            <a:chOff x="7364115" y="1417638"/>
            <a:chExt cx="975178" cy="2659062"/>
          </a:xfrm>
        </p:grpSpPr>
        <p:sp>
          <p:nvSpPr>
            <p:cNvPr id="230" name="Oval 229"/>
            <p:cNvSpPr/>
            <p:nvPr/>
          </p:nvSpPr>
          <p:spPr>
            <a:xfrm>
              <a:off x="7364115" y="1417638"/>
              <a:ext cx="975178" cy="9779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1" name="Straight Connector 230"/>
            <p:cNvCxnSpPr/>
            <p:nvPr/>
          </p:nvCxnSpPr>
          <p:spPr>
            <a:xfrm>
              <a:off x="7683500" y="2357438"/>
              <a:ext cx="0" cy="17192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8001000" y="2357438"/>
              <a:ext cx="0" cy="7159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>
              <a:off x="8001000" y="3073400"/>
              <a:ext cx="338293" cy="10033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4" name="Group 233"/>
          <p:cNvGrpSpPr/>
          <p:nvPr/>
        </p:nvGrpSpPr>
        <p:grpSpPr>
          <a:xfrm flipV="1">
            <a:off x="7143582" y="3319932"/>
            <a:ext cx="298620" cy="794868"/>
            <a:chOff x="7364115" y="1417638"/>
            <a:chExt cx="975178" cy="2659062"/>
          </a:xfrm>
        </p:grpSpPr>
        <p:sp>
          <p:nvSpPr>
            <p:cNvPr id="235" name="Oval 234"/>
            <p:cNvSpPr/>
            <p:nvPr/>
          </p:nvSpPr>
          <p:spPr>
            <a:xfrm>
              <a:off x="7364115" y="1417638"/>
              <a:ext cx="975178" cy="9779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6" name="Straight Connector 235"/>
            <p:cNvCxnSpPr/>
            <p:nvPr/>
          </p:nvCxnSpPr>
          <p:spPr>
            <a:xfrm>
              <a:off x="7683500" y="2357438"/>
              <a:ext cx="0" cy="17192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>
              <a:off x="8001000" y="2357438"/>
              <a:ext cx="0" cy="7159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>
              <a:off x="8001000" y="3073400"/>
              <a:ext cx="338293" cy="10033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9" name="Group 238"/>
          <p:cNvGrpSpPr/>
          <p:nvPr/>
        </p:nvGrpSpPr>
        <p:grpSpPr>
          <a:xfrm flipV="1">
            <a:off x="7461081" y="3319932"/>
            <a:ext cx="298620" cy="794868"/>
            <a:chOff x="7364115" y="1417638"/>
            <a:chExt cx="975178" cy="2659062"/>
          </a:xfrm>
        </p:grpSpPr>
        <p:sp>
          <p:nvSpPr>
            <p:cNvPr id="240" name="Oval 239"/>
            <p:cNvSpPr/>
            <p:nvPr/>
          </p:nvSpPr>
          <p:spPr>
            <a:xfrm>
              <a:off x="7364115" y="1417638"/>
              <a:ext cx="975178" cy="9779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1" name="Straight Connector 240"/>
            <p:cNvCxnSpPr/>
            <p:nvPr/>
          </p:nvCxnSpPr>
          <p:spPr>
            <a:xfrm>
              <a:off x="7683500" y="2357438"/>
              <a:ext cx="0" cy="17192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>
              <a:off x="8001000" y="2357438"/>
              <a:ext cx="0" cy="7159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>
              <a:off x="8001000" y="3073400"/>
              <a:ext cx="338293" cy="10033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4" name="Group 243"/>
          <p:cNvGrpSpPr/>
          <p:nvPr/>
        </p:nvGrpSpPr>
        <p:grpSpPr>
          <a:xfrm>
            <a:off x="7791281" y="2514600"/>
            <a:ext cx="304800" cy="762000"/>
            <a:chOff x="7364115" y="1417638"/>
            <a:chExt cx="975178" cy="2659062"/>
          </a:xfrm>
        </p:grpSpPr>
        <p:sp>
          <p:nvSpPr>
            <p:cNvPr id="245" name="Oval 244"/>
            <p:cNvSpPr/>
            <p:nvPr/>
          </p:nvSpPr>
          <p:spPr>
            <a:xfrm>
              <a:off x="7364115" y="1417638"/>
              <a:ext cx="975178" cy="9779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6" name="Straight Connector 245"/>
            <p:cNvCxnSpPr/>
            <p:nvPr/>
          </p:nvCxnSpPr>
          <p:spPr>
            <a:xfrm>
              <a:off x="7683500" y="2357438"/>
              <a:ext cx="0" cy="17192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>
              <a:off x="8001000" y="2357438"/>
              <a:ext cx="0" cy="7159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>
              <a:off x="8001000" y="3073400"/>
              <a:ext cx="338293" cy="10033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9" name="Group 248"/>
          <p:cNvGrpSpPr/>
          <p:nvPr/>
        </p:nvGrpSpPr>
        <p:grpSpPr>
          <a:xfrm>
            <a:off x="8108780" y="2514600"/>
            <a:ext cx="304800" cy="762000"/>
            <a:chOff x="7364115" y="1417638"/>
            <a:chExt cx="975178" cy="2659062"/>
          </a:xfrm>
        </p:grpSpPr>
        <p:sp>
          <p:nvSpPr>
            <p:cNvPr id="250" name="Oval 249"/>
            <p:cNvSpPr/>
            <p:nvPr/>
          </p:nvSpPr>
          <p:spPr>
            <a:xfrm>
              <a:off x="7364115" y="1417638"/>
              <a:ext cx="975178" cy="9779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1" name="Straight Connector 250"/>
            <p:cNvCxnSpPr/>
            <p:nvPr/>
          </p:nvCxnSpPr>
          <p:spPr>
            <a:xfrm>
              <a:off x="7683500" y="2357438"/>
              <a:ext cx="0" cy="17192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>
              <a:off x="8001000" y="2357438"/>
              <a:ext cx="0" cy="7159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>
              <a:off x="8001000" y="3073400"/>
              <a:ext cx="338293" cy="10033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4" name="Group 253"/>
          <p:cNvGrpSpPr/>
          <p:nvPr/>
        </p:nvGrpSpPr>
        <p:grpSpPr>
          <a:xfrm>
            <a:off x="8426279" y="2514600"/>
            <a:ext cx="304800" cy="762000"/>
            <a:chOff x="7364115" y="1417638"/>
            <a:chExt cx="975178" cy="2659062"/>
          </a:xfrm>
        </p:grpSpPr>
        <p:sp>
          <p:nvSpPr>
            <p:cNvPr id="255" name="Oval 254"/>
            <p:cNvSpPr/>
            <p:nvPr/>
          </p:nvSpPr>
          <p:spPr>
            <a:xfrm>
              <a:off x="7364115" y="1417638"/>
              <a:ext cx="975178" cy="9779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6" name="Straight Connector 255"/>
            <p:cNvCxnSpPr/>
            <p:nvPr/>
          </p:nvCxnSpPr>
          <p:spPr>
            <a:xfrm>
              <a:off x="7683500" y="2357438"/>
              <a:ext cx="0" cy="17192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>
              <a:off x="8001000" y="2357438"/>
              <a:ext cx="0" cy="7159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>
              <a:off x="8001000" y="3073400"/>
              <a:ext cx="338293" cy="10033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9" name="Group 258"/>
          <p:cNvGrpSpPr/>
          <p:nvPr/>
        </p:nvGrpSpPr>
        <p:grpSpPr>
          <a:xfrm flipV="1">
            <a:off x="7778580" y="3319932"/>
            <a:ext cx="298620" cy="794868"/>
            <a:chOff x="7364115" y="1417638"/>
            <a:chExt cx="975178" cy="2659062"/>
          </a:xfrm>
        </p:grpSpPr>
        <p:sp>
          <p:nvSpPr>
            <p:cNvPr id="260" name="Oval 259"/>
            <p:cNvSpPr/>
            <p:nvPr/>
          </p:nvSpPr>
          <p:spPr>
            <a:xfrm>
              <a:off x="7364115" y="1417638"/>
              <a:ext cx="975178" cy="9779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1" name="Straight Connector 260"/>
            <p:cNvCxnSpPr/>
            <p:nvPr/>
          </p:nvCxnSpPr>
          <p:spPr>
            <a:xfrm>
              <a:off x="7683500" y="2357438"/>
              <a:ext cx="0" cy="17192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>
              <a:off x="8001000" y="2357438"/>
              <a:ext cx="0" cy="7159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>
            <a:xfrm>
              <a:off x="8001000" y="3073400"/>
              <a:ext cx="338293" cy="10033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4" name="Group 263"/>
          <p:cNvGrpSpPr/>
          <p:nvPr/>
        </p:nvGrpSpPr>
        <p:grpSpPr>
          <a:xfrm flipV="1">
            <a:off x="8096079" y="3319932"/>
            <a:ext cx="298620" cy="794868"/>
            <a:chOff x="7364115" y="1417638"/>
            <a:chExt cx="975178" cy="2659062"/>
          </a:xfrm>
        </p:grpSpPr>
        <p:sp>
          <p:nvSpPr>
            <p:cNvPr id="265" name="Oval 264"/>
            <p:cNvSpPr/>
            <p:nvPr/>
          </p:nvSpPr>
          <p:spPr>
            <a:xfrm>
              <a:off x="7364115" y="1417638"/>
              <a:ext cx="975178" cy="9779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6" name="Straight Connector 265"/>
            <p:cNvCxnSpPr/>
            <p:nvPr/>
          </p:nvCxnSpPr>
          <p:spPr>
            <a:xfrm>
              <a:off x="7683500" y="2357438"/>
              <a:ext cx="0" cy="17192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>
              <a:off x="8001000" y="2357438"/>
              <a:ext cx="0" cy="7159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>
              <a:off x="8001000" y="3073400"/>
              <a:ext cx="338293" cy="10033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9" name="Group 268"/>
          <p:cNvGrpSpPr/>
          <p:nvPr/>
        </p:nvGrpSpPr>
        <p:grpSpPr>
          <a:xfrm flipV="1">
            <a:off x="8413578" y="3319932"/>
            <a:ext cx="298620" cy="794868"/>
            <a:chOff x="7364115" y="1417638"/>
            <a:chExt cx="975178" cy="2659062"/>
          </a:xfrm>
        </p:grpSpPr>
        <p:sp>
          <p:nvSpPr>
            <p:cNvPr id="270" name="Oval 269"/>
            <p:cNvSpPr/>
            <p:nvPr/>
          </p:nvSpPr>
          <p:spPr>
            <a:xfrm>
              <a:off x="7364115" y="1417638"/>
              <a:ext cx="975178" cy="9779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1" name="Straight Connector 270"/>
            <p:cNvCxnSpPr/>
            <p:nvPr/>
          </p:nvCxnSpPr>
          <p:spPr>
            <a:xfrm>
              <a:off x="7683500" y="2357438"/>
              <a:ext cx="0" cy="17192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/>
            <p:nvPr/>
          </p:nvCxnSpPr>
          <p:spPr>
            <a:xfrm>
              <a:off x="8001000" y="2357438"/>
              <a:ext cx="0" cy="7159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/>
          </p:nvCxnSpPr>
          <p:spPr>
            <a:xfrm>
              <a:off x="8001000" y="3073400"/>
              <a:ext cx="338293" cy="10033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5" name="Group 274"/>
          <p:cNvGrpSpPr/>
          <p:nvPr/>
        </p:nvGrpSpPr>
        <p:grpSpPr>
          <a:xfrm>
            <a:off x="4832388" y="2443632"/>
            <a:ext cx="922789" cy="1752600"/>
            <a:chOff x="2089318" y="2514600"/>
            <a:chExt cx="630824" cy="1600200"/>
          </a:xfrm>
        </p:grpSpPr>
        <p:sp>
          <p:nvSpPr>
            <p:cNvPr id="276" name="Rounded Rectangle 275"/>
            <p:cNvSpPr/>
            <p:nvPr/>
          </p:nvSpPr>
          <p:spPr>
            <a:xfrm>
              <a:off x="2089318" y="2514600"/>
              <a:ext cx="630824" cy="160020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Rounded Rectangle 276"/>
            <p:cNvSpPr/>
            <p:nvPr/>
          </p:nvSpPr>
          <p:spPr>
            <a:xfrm>
              <a:off x="2256713" y="2514600"/>
              <a:ext cx="281568" cy="16002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1" name="Group 280"/>
          <p:cNvGrpSpPr/>
          <p:nvPr/>
        </p:nvGrpSpPr>
        <p:grpSpPr>
          <a:xfrm>
            <a:off x="6369944" y="2443632"/>
            <a:ext cx="922789" cy="1752600"/>
            <a:chOff x="2089318" y="2514600"/>
            <a:chExt cx="630824" cy="1600200"/>
          </a:xfrm>
        </p:grpSpPr>
        <p:sp>
          <p:nvSpPr>
            <p:cNvPr id="282" name="Rounded Rectangle 281"/>
            <p:cNvSpPr/>
            <p:nvPr/>
          </p:nvSpPr>
          <p:spPr>
            <a:xfrm>
              <a:off x="2089318" y="2514600"/>
              <a:ext cx="630824" cy="160020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Rounded Rectangle 282"/>
            <p:cNvSpPr/>
            <p:nvPr/>
          </p:nvSpPr>
          <p:spPr>
            <a:xfrm>
              <a:off x="2256713" y="2514600"/>
              <a:ext cx="281568" cy="16002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4" name="Group 283"/>
          <p:cNvGrpSpPr/>
          <p:nvPr/>
        </p:nvGrpSpPr>
        <p:grpSpPr>
          <a:xfrm>
            <a:off x="2851049" y="2490375"/>
            <a:ext cx="922789" cy="1752600"/>
            <a:chOff x="2089318" y="2514600"/>
            <a:chExt cx="630824" cy="1600200"/>
          </a:xfrm>
        </p:grpSpPr>
        <p:sp>
          <p:nvSpPr>
            <p:cNvPr id="285" name="Rounded Rectangle 284"/>
            <p:cNvSpPr/>
            <p:nvPr/>
          </p:nvSpPr>
          <p:spPr>
            <a:xfrm>
              <a:off x="2089318" y="2514600"/>
              <a:ext cx="630824" cy="160020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Rounded Rectangle 285"/>
            <p:cNvSpPr/>
            <p:nvPr/>
          </p:nvSpPr>
          <p:spPr>
            <a:xfrm>
              <a:off x="2256713" y="2514600"/>
              <a:ext cx="281568" cy="1600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7" name="Oval 286"/>
          <p:cNvSpPr/>
          <p:nvPr/>
        </p:nvSpPr>
        <p:spPr>
          <a:xfrm>
            <a:off x="1266200" y="5048627"/>
            <a:ext cx="201208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Triangle 287"/>
          <p:cNvSpPr/>
          <p:nvPr/>
        </p:nvSpPr>
        <p:spPr>
          <a:xfrm>
            <a:off x="3415294" y="1188948"/>
            <a:ext cx="205703" cy="22860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Oval 288"/>
          <p:cNvSpPr/>
          <p:nvPr/>
        </p:nvSpPr>
        <p:spPr>
          <a:xfrm>
            <a:off x="3639067" y="5237064"/>
            <a:ext cx="201208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Triangle 289"/>
          <p:cNvSpPr/>
          <p:nvPr/>
        </p:nvSpPr>
        <p:spPr>
          <a:xfrm>
            <a:off x="1564658" y="1854422"/>
            <a:ext cx="205703" cy="22860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Oval 290"/>
          <p:cNvSpPr/>
          <p:nvPr/>
        </p:nvSpPr>
        <p:spPr>
          <a:xfrm>
            <a:off x="6323294" y="5345167"/>
            <a:ext cx="201208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Triangle 291"/>
          <p:cNvSpPr/>
          <p:nvPr/>
        </p:nvSpPr>
        <p:spPr>
          <a:xfrm>
            <a:off x="4370846" y="1899595"/>
            <a:ext cx="205703" cy="22860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Oval 292"/>
          <p:cNvSpPr/>
          <p:nvPr/>
        </p:nvSpPr>
        <p:spPr>
          <a:xfrm>
            <a:off x="4451511" y="4799841"/>
            <a:ext cx="201208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Triangle 293"/>
          <p:cNvSpPr/>
          <p:nvPr/>
        </p:nvSpPr>
        <p:spPr>
          <a:xfrm>
            <a:off x="2228808" y="1298016"/>
            <a:ext cx="205703" cy="22860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Oval 294"/>
          <p:cNvSpPr/>
          <p:nvPr/>
        </p:nvSpPr>
        <p:spPr>
          <a:xfrm>
            <a:off x="4247315" y="5486400"/>
            <a:ext cx="201208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Triangle 295"/>
          <p:cNvSpPr/>
          <p:nvPr/>
        </p:nvSpPr>
        <p:spPr>
          <a:xfrm>
            <a:off x="582948" y="1546096"/>
            <a:ext cx="205703" cy="22860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Oval 296"/>
          <p:cNvSpPr/>
          <p:nvPr/>
        </p:nvSpPr>
        <p:spPr>
          <a:xfrm>
            <a:off x="2037521" y="5486400"/>
            <a:ext cx="201208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Triangle 297"/>
          <p:cNvSpPr/>
          <p:nvPr/>
        </p:nvSpPr>
        <p:spPr>
          <a:xfrm>
            <a:off x="4197390" y="1376832"/>
            <a:ext cx="205703" cy="22860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Oval 298"/>
          <p:cNvSpPr/>
          <p:nvPr/>
        </p:nvSpPr>
        <p:spPr>
          <a:xfrm>
            <a:off x="140804" y="644473"/>
            <a:ext cx="201208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Triangle 299"/>
          <p:cNvSpPr/>
          <p:nvPr/>
        </p:nvSpPr>
        <p:spPr>
          <a:xfrm>
            <a:off x="7767908" y="1688878"/>
            <a:ext cx="205703" cy="22860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Oval 300"/>
          <p:cNvSpPr/>
          <p:nvPr/>
        </p:nvSpPr>
        <p:spPr>
          <a:xfrm>
            <a:off x="5186371" y="3347837"/>
            <a:ext cx="201208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Triangle 301"/>
          <p:cNvSpPr/>
          <p:nvPr/>
        </p:nvSpPr>
        <p:spPr>
          <a:xfrm>
            <a:off x="150079" y="161228"/>
            <a:ext cx="205703" cy="22860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Oval 302"/>
          <p:cNvSpPr/>
          <p:nvPr/>
        </p:nvSpPr>
        <p:spPr>
          <a:xfrm>
            <a:off x="6722238" y="3552025"/>
            <a:ext cx="201208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Triangle 303"/>
          <p:cNvSpPr/>
          <p:nvPr/>
        </p:nvSpPr>
        <p:spPr>
          <a:xfrm>
            <a:off x="3181722" y="2982342"/>
            <a:ext cx="205703" cy="22860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Triangle 304"/>
          <p:cNvSpPr/>
          <p:nvPr/>
        </p:nvSpPr>
        <p:spPr>
          <a:xfrm>
            <a:off x="3194214" y="1804234"/>
            <a:ext cx="205703" cy="22860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Triangle 305"/>
          <p:cNvSpPr/>
          <p:nvPr/>
        </p:nvSpPr>
        <p:spPr>
          <a:xfrm>
            <a:off x="3209591" y="4631221"/>
            <a:ext cx="205703" cy="22860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Oval 306"/>
          <p:cNvSpPr/>
          <p:nvPr/>
        </p:nvSpPr>
        <p:spPr>
          <a:xfrm>
            <a:off x="5187113" y="1910232"/>
            <a:ext cx="201208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Oval 307"/>
          <p:cNvSpPr/>
          <p:nvPr/>
        </p:nvSpPr>
        <p:spPr>
          <a:xfrm>
            <a:off x="5186371" y="4583974"/>
            <a:ext cx="201208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Oval 308"/>
          <p:cNvSpPr/>
          <p:nvPr/>
        </p:nvSpPr>
        <p:spPr>
          <a:xfrm>
            <a:off x="6730734" y="4457337"/>
            <a:ext cx="201208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Oval 309"/>
          <p:cNvSpPr/>
          <p:nvPr/>
        </p:nvSpPr>
        <p:spPr>
          <a:xfrm>
            <a:off x="6716311" y="1804234"/>
            <a:ext cx="201208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TextBox 310"/>
          <p:cNvSpPr txBox="1"/>
          <p:nvPr/>
        </p:nvSpPr>
        <p:spPr>
          <a:xfrm>
            <a:off x="437424" y="44695"/>
            <a:ext cx="2514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Sodium ion (Na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12" name="TextBox 311"/>
          <p:cNvSpPr txBox="1"/>
          <p:nvPr/>
        </p:nvSpPr>
        <p:spPr>
          <a:xfrm>
            <a:off x="428156" y="482180"/>
            <a:ext cx="2514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Potassium ion (K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13" name="Rectangle 312"/>
          <p:cNvSpPr/>
          <p:nvPr/>
        </p:nvSpPr>
        <p:spPr>
          <a:xfrm>
            <a:off x="140804" y="990601"/>
            <a:ext cx="8774596" cy="4800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Triangle 313"/>
          <p:cNvSpPr/>
          <p:nvPr/>
        </p:nvSpPr>
        <p:spPr>
          <a:xfrm>
            <a:off x="5006899" y="5222846"/>
            <a:ext cx="205703" cy="22860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Triangle 314"/>
          <p:cNvSpPr/>
          <p:nvPr/>
        </p:nvSpPr>
        <p:spPr>
          <a:xfrm>
            <a:off x="2083128" y="4736374"/>
            <a:ext cx="205703" cy="22860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Triangle 315"/>
          <p:cNvSpPr/>
          <p:nvPr/>
        </p:nvSpPr>
        <p:spPr>
          <a:xfrm>
            <a:off x="7021851" y="5086727"/>
            <a:ext cx="205703" cy="22860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Triangle 316"/>
          <p:cNvSpPr/>
          <p:nvPr/>
        </p:nvSpPr>
        <p:spPr>
          <a:xfrm>
            <a:off x="6244905" y="4963815"/>
            <a:ext cx="205703" cy="22860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Oval 317"/>
          <p:cNvSpPr/>
          <p:nvPr/>
        </p:nvSpPr>
        <p:spPr>
          <a:xfrm>
            <a:off x="2923264" y="1469896"/>
            <a:ext cx="201208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Oval 318"/>
          <p:cNvSpPr/>
          <p:nvPr/>
        </p:nvSpPr>
        <p:spPr>
          <a:xfrm>
            <a:off x="7986310" y="1435162"/>
            <a:ext cx="201208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Oval 319"/>
          <p:cNvSpPr/>
          <p:nvPr/>
        </p:nvSpPr>
        <p:spPr>
          <a:xfrm>
            <a:off x="2322289" y="2099651"/>
            <a:ext cx="201208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Triangle 320"/>
          <p:cNvSpPr/>
          <p:nvPr/>
        </p:nvSpPr>
        <p:spPr>
          <a:xfrm>
            <a:off x="5709001" y="1134735"/>
            <a:ext cx="205703" cy="22860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Triangle 321"/>
          <p:cNvSpPr/>
          <p:nvPr/>
        </p:nvSpPr>
        <p:spPr>
          <a:xfrm>
            <a:off x="6218195" y="1711740"/>
            <a:ext cx="205703" cy="22860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Triangle 322"/>
          <p:cNvSpPr/>
          <p:nvPr/>
        </p:nvSpPr>
        <p:spPr>
          <a:xfrm>
            <a:off x="7015977" y="1203196"/>
            <a:ext cx="205703" cy="22860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Triangle 323"/>
          <p:cNvSpPr/>
          <p:nvPr/>
        </p:nvSpPr>
        <p:spPr>
          <a:xfrm>
            <a:off x="844260" y="1968722"/>
            <a:ext cx="205703" cy="22860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Triangle 324"/>
          <p:cNvSpPr/>
          <p:nvPr/>
        </p:nvSpPr>
        <p:spPr>
          <a:xfrm>
            <a:off x="7338610" y="1968722"/>
            <a:ext cx="205703" cy="22860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Triangle 325"/>
          <p:cNvSpPr/>
          <p:nvPr/>
        </p:nvSpPr>
        <p:spPr>
          <a:xfrm>
            <a:off x="5086154" y="1323755"/>
            <a:ext cx="205703" cy="22860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Oval 326"/>
          <p:cNvSpPr/>
          <p:nvPr/>
        </p:nvSpPr>
        <p:spPr>
          <a:xfrm>
            <a:off x="7739384" y="5486400"/>
            <a:ext cx="201208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Oval 327"/>
          <p:cNvSpPr/>
          <p:nvPr/>
        </p:nvSpPr>
        <p:spPr>
          <a:xfrm>
            <a:off x="7707905" y="4798576"/>
            <a:ext cx="201208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Oval 328"/>
          <p:cNvSpPr/>
          <p:nvPr/>
        </p:nvSpPr>
        <p:spPr>
          <a:xfrm>
            <a:off x="5531664" y="5497567"/>
            <a:ext cx="201208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Oval 329"/>
          <p:cNvSpPr/>
          <p:nvPr/>
        </p:nvSpPr>
        <p:spPr>
          <a:xfrm>
            <a:off x="2884000" y="5237064"/>
            <a:ext cx="201208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Oval 330"/>
          <p:cNvSpPr/>
          <p:nvPr/>
        </p:nvSpPr>
        <p:spPr>
          <a:xfrm>
            <a:off x="1724126" y="4522840"/>
            <a:ext cx="201208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Oval 331"/>
          <p:cNvSpPr/>
          <p:nvPr/>
        </p:nvSpPr>
        <p:spPr>
          <a:xfrm>
            <a:off x="1024925" y="4507774"/>
            <a:ext cx="201208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Oval 332"/>
          <p:cNvSpPr/>
          <p:nvPr/>
        </p:nvSpPr>
        <p:spPr>
          <a:xfrm>
            <a:off x="476996" y="4908927"/>
            <a:ext cx="201208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Oval 333"/>
          <p:cNvSpPr/>
          <p:nvPr/>
        </p:nvSpPr>
        <p:spPr>
          <a:xfrm>
            <a:off x="5890810" y="4711293"/>
            <a:ext cx="201208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Oval 334"/>
          <p:cNvSpPr/>
          <p:nvPr/>
        </p:nvSpPr>
        <p:spPr>
          <a:xfrm>
            <a:off x="8341912" y="4495090"/>
            <a:ext cx="201208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TextBox 335"/>
          <p:cNvSpPr txBox="1"/>
          <p:nvPr/>
        </p:nvSpPr>
        <p:spPr>
          <a:xfrm>
            <a:off x="150079" y="975838"/>
            <a:ext cx="2514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Extracellular</a:t>
            </a:r>
            <a:endParaRPr lang="en-US" sz="2400" dirty="0"/>
          </a:p>
        </p:txBody>
      </p:sp>
      <p:sp>
        <p:nvSpPr>
          <p:cNvPr id="337" name="TextBox 336"/>
          <p:cNvSpPr txBox="1"/>
          <p:nvPr/>
        </p:nvSpPr>
        <p:spPr>
          <a:xfrm>
            <a:off x="150079" y="5320089"/>
            <a:ext cx="2514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Intracellular</a:t>
            </a:r>
            <a:endParaRPr lang="en-US" sz="2400" dirty="0"/>
          </a:p>
        </p:txBody>
      </p:sp>
      <p:sp>
        <p:nvSpPr>
          <p:cNvPr id="338" name="TextBox 337"/>
          <p:cNvSpPr txBox="1"/>
          <p:nvPr/>
        </p:nvSpPr>
        <p:spPr>
          <a:xfrm>
            <a:off x="377905" y="1956028"/>
            <a:ext cx="420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</a:rPr>
              <a:t>+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39" name="TextBox 338"/>
          <p:cNvSpPr txBox="1"/>
          <p:nvPr/>
        </p:nvSpPr>
        <p:spPr>
          <a:xfrm>
            <a:off x="1139484" y="1956028"/>
            <a:ext cx="420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</a:rPr>
              <a:t>+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40" name="TextBox 339"/>
          <p:cNvSpPr txBox="1"/>
          <p:nvPr/>
        </p:nvSpPr>
        <p:spPr>
          <a:xfrm>
            <a:off x="1888851" y="1956028"/>
            <a:ext cx="420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</a:rPr>
              <a:t>+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41" name="TextBox 340"/>
          <p:cNvSpPr txBox="1"/>
          <p:nvPr/>
        </p:nvSpPr>
        <p:spPr>
          <a:xfrm>
            <a:off x="4048018" y="1943332"/>
            <a:ext cx="420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</a:rPr>
              <a:t>+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42" name="TextBox 341"/>
          <p:cNvSpPr txBox="1"/>
          <p:nvPr/>
        </p:nvSpPr>
        <p:spPr>
          <a:xfrm>
            <a:off x="5837749" y="1983498"/>
            <a:ext cx="420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</a:rPr>
              <a:t>+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43" name="TextBox 342"/>
          <p:cNvSpPr txBox="1"/>
          <p:nvPr/>
        </p:nvSpPr>
        <p:spPr>
          <a:xfrm>
            <a:off x="7578393" y="1983498"/>
            <a:ext cx="420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</a:rPr>
              <a:t>+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44" name="TextBox 343"/>
          <p:cNvSpPr txBox="1"/>
          <p:nvPr/>
        </p:nvSpPr>
        <p:spPr>
          <a:xfrm>
            <a:off x="8201789" y="1996213"/>
            <a:ext cx="420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</a:rPr>
              <a:t>+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45" name="TextBox 344"/>
          <p:cNvSpPr txBox="1"/>
          <p:nvPr/>
        </p:nvSpPr>
        <p:spPr>
          <a:xfrm>
            <a:off x="378448" y="3761873"/>
            <a:ext cx="420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</a:rPr>
              <a:t>_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46" name="TextBox 345"/>
          <p:cNvSpPr txBox="1"/>
          <p:nvPr/>
        </p:nvSpPr>
        <p:spPr>
          <a:xfrm>
            <a:off x="1114613" y="3761872"/>
            <a:ext cx="420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</a:rPr>
              <a:t>_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47" name="TextBox 346"/>
          <p:cNvSpPr txBox="1"/>
          <p:nvPr/>
        </p:nvSpPr>
        <p:spPr>
          <a:xfrm>
            <a:off x="1953912" y="3786047"/>
            <a:ext cx="420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</a:rPr>
              <a:t>_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48" name="TextBox 347"/>
          <p:cNvSpPr txBox="1"/>
          <p:nvPr/>
        </p:nvSpPr>
        <p:spPr>
          <a:xfrm>
            <a:off x="4025666" y="3771451"/>
            <a:ext cx="420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</a:rPr>
              <a:t>_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49" name="TextBox 348"/>
          <p:cNvSpPr txBox="1"/>
          <p:nvPr/>
        </p:nvSpPr>
        <p:spPr>
          <a:xfrm>
            <a:off x="5857145" y="3758733"/>
            <a:ext cx="420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</a:rPr>
              <a:t>_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50" name="TextBox 349"/>
          <p:cNvSpPr txBox="1"/>
          <p:nvPr/>
        </p:nvSpPr>
        <p:spPr>
          <a:xfrm>
            <a:off x="7559346" y="3732216"/>
            <a:ext cx="420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</a:rPr>
              <a:t>_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51" name="TextBox 350"/>
          <p:cNvSpPr txBox="1"/>
          <p:nvPr/>
        </p:nvSpPr>
        <p:spPr>
          <a:xfrm>
            <a:off x="8297472" y="3751895"/>
            <a:ext cx="420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</a:rPr>
              <a:t>_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352" name="Straight Arrow Connector 351"/>
          <p:cNvCxnSpPr/>
          <p:nvPr/>
        </p:nvCxnSpPr>
        <p:spPr>
          <a:xfrm flipH="1">
            <a:off x="3582490" y="534607"/>
            <a:ext cx="657549" cy="22123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3" name="Straight Arrow Connector 352"/>
          <p:cNvCxnSpPr/>
          <p:nvPr/>
        </p:nvCxnSpPr>
        <p:spPr>
          <a:xfrm flipH="1">
            <a:off x="5600558" y="678357"/>
            <a:ext cx="834555" cy="19796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4" name="TextBox 353"/>
          <p:cNvSpPr txBox="1"/>
          <p:nvPr/>
        </p:nvSpPr>
        <p:spPr>
          <a:xfrm>
            <a:off x="3009747" y="7891"/>
            <a:ext cx="2514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</a:rPr>
              <a:t>Ungated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sodium channel</a:t>
            </a:r>
            <a:endParaRPr lang="en-US" sz="2400" dirty="0"/>
          </a:p>
        </p:txBody>
      </p:sp>
      <p:sp>
        <p:nvSpPr>
          <p:cNvPr id="355" name="TextBox 354"/>
          <p:cNvSpPr txBox="1"/>
          <p:nvPr/>
        </p:nvSpPr>
        <p:spPr>
          <a:xfrm>
            <a:off x="5270386" y="65269"/>
            <a:ext cx="2590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</a:rPr>
              <a:t>Ungated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potassium channel</a:t>
            </a:r>
            <a:endParaRPr lang="en-US" sz="2400" dirty="0"/>
          </a:p>
        </p:txBody>
      </p:sp>
      <p:sp>
        <p:nvSpPr>
          <p:cNvPr id="358" name="TextBox 357"/>
          <p:cNvSpPr txBox="1"/>
          <p:nvPr/>
        </p:nvSpPr>
        <p:spPr>
          <a:xfrm>
            <a:off x="850898" y="5911434"/>
            <a:ext cx="7410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More positively charged ions are leaving the cell than are coming in, so there is a net negative charge inside the cell.</a:t>
            </a:r>
            <a:endParaRPr lang="en-US" sz="2400" dirty="0"/>
          </a:p>
        </p:txBody>
      </p:sp>
      <p:cxnSp>
        <p:nvCxnSpPr>
          <p:cNvPr id="361" name="Straight Arrow Connector 360"/>
          <p:cNvCxnSpPr/>
          <p:nvPr/>
        </p:nvCxnSpPr>
        <p:spPr>
          <a:xfrm>
            <a:off x="3302879" y="2201919"/>
            <a:ext cx="1" cy="58280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3" name="Straight Arrow Connector 362"/>
          <p:cNvCxnSpPr/>
          <p:nvPr/>
        </p:nvCxnSpPr>
        <p:spPr>
          <a:xfrm flipH="1">
            <a:off x="3265646" y="3434211"/>
            <a:ext cx="25988" cy="107677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5" name="Straight Arrow Connector 364"/>
          <p:cNvCxnSpPr/>
          <p:nvPr/>
        </p:nvCxnSpPr>
        <p:spPr>
          <a:xfrm flipH="1" flipV="1">
            <a:off x="5272073" y="3766028"/>
            <a:ext cx="1127" cy="72211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7" name="Straight Arrow Connector 366"/>
          <p:cNvCxnSpPr/>
          <p:nvPr/>
        </p:nvCxnSpPr>
        <p:spPr>
          <a:xfrm flipV="1">
            <a:off x="5258907" y="2182865"/>
            <a:ext cx="11479" cy="97341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9" name="Straight Arrow Connector 368"/>
          <p:cNvCxnSpPr/>
          <p:nvPr/>
        </p:nvCxnSpPr>
        <p:spPr>
          <a:xfrm flipV="1">
            <a:off x="6805427" y="2119793"/>
            <a:ext cx="0" cy="120859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0" name="Straight Arrow Connector 369"/>
          <p:cNvCxnSpPr/>
          <p:nvPr/>
        </p:nvCxnSpPr>
        <p:spPr>
          <a:xfrm flipH="1" flipV="1">
            <a:off x="6832993" y="3894200"/>
            <a:ext cx="1939" cy="51409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98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" grpId="0"/>
      <p:bldP spid="312" grpId="0"/>
      <p:bldP spid="338" grpId="0"/>
      <p:bldP spid="339" grpId="0"/>
      <p:bldP spid="340" grpId="0"/>
      <p:bldP spid="341" grpId="0"/>
      <p:bldP spid="342" grpId="0"/>
      <p:bldP spid="343" grpId="0"/>
      <p:bldP spid="344" grpId="0"/>
      <p:bldP spid="345" grpId="0"/>
      <p:bldP spid="346" grpId="0"/>
      <p:bldP spid="347" grpId="0"/>
      <p:bldP spid="348" grpId="0"/>
      <p:bldP spid="349" grpId="0"/>
      <p:bldP spid="350" grpId="0"/>
      <p:bldP spid="351" grpId="0"/>
      <p:bldP spid="354" grpId="0"/>
      <p:bldP spid="355" grpId="0"/>
      <p:bldP spid="3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CQ5: What would happen if this ungated sodium channel was blocked?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– The neuron would hyperpolarize.</a:t>
            </a:r>
          </a:p>
          <a:p>
            <a:pPr marL="0" indent="0">
              <a:buNone/>
            </a:pPr>
            <a:r>
              <a:rPr lang="en-US" dirty="0" smtClean="0"/>
              <a:t>B – The neuron would depolarize.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1600200"/>
            <a:ext cx="7772400" cy="609600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1638" y="3006577"/>
            <a:ext cx="32873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Hyperpolarization – membrane potential becomes more negative.</a:t>
            </a:r>
          </a:p>
          <a:p>
            <a:r>
              <a:rPr lang="en-US" sz="2400" dirty="0"/>
              <a:t>Depolarization – membrane potential becomes less </a:t>
            </a:r>
            <a:r>
              <a:rPr lang="en-US" sz="2400" dirty="0" smtClean="0"/>
              <a:t>negative.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6200" y="5505272"/>
            <a:ext cx="3429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happens if a neuron depolarizes such that it reaches threshold? 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278" y="2971800"/>
            <a:ext cx="5609522" cy="3154363"/>
          </a:xfrm>
          <a:prstGeom prst="rect">
            <a:avLst/>
          </a:prstGeom>
        </p:spPr>
      </p:pic>
      <p:sp>
        <p:nvSpPr>
          <p:cNvPr id="5" name="Cross 4"/>
          <p:cNvSpPr/>
          <p:nvPr/>
        </p:nvSpPr>
        <p:spPr>
          <a:xfrm rot="2460545">
            <a:off x="5059376" y="4068972"/>
            <a:ext cx="998506" cy="960016"/>
          </a:xfrm>
          <a:prstGeom prst="plus">
            <a:avLst>
              <a:gd name="adj" fmla="val 41474"/>
            </a:avLst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35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714" y="1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happens in each phase of an action potential?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209800" y="1371600"/>
            <a:ext cx="0" cy="4495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209800" y="5867400"/>
            <a:ext cx="5486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209800" y="4648200"/>
            <a:ext cx="54864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191000" y="6019800"/>
            <a:ext cx="805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Time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500769" y="3325167"/>
            <a:ext cx="3444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Membrane potential (mV)</a:t>
            </a:r>
            <a:endParaRPr lang="en-US" sz="2400"/>
          </a:p>
        </p:txBody>
      </p:sp>
      <p:sp>
        <p:nvSpPr>
          <p:cNvPr id="13" name="TextBox 12"/>
          <p:cNvSpPr txBox="1"/>
          <p:nvPr/>
        </p:nvSpPr>
        <p:spPr>
          <a:xfrm>
            <a:off x="1447800" y="5558135"/>
            <a:ext cx="745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-100</a:t>
            </a:r>
            <a:endParaRPr lang="en-US" sz="2400"/>
          </a:p>
        </p:txBody>
      </p:sp>
      <p:sp>
        <p:nvSpPr>
          <p:cNvPr id="14" name="TextBox 13"/>
          <p:cNvSpPr txBox="1"/>
          <p:nvPr/>
        </p:nvSpPr>
        <p:spPr>
          <a:xfrm>
            <a:off x="1524000" y="4110335"/>
            <a:ext cx="590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-50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717242" y="273873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0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600200" y="126830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50</a:t>
            </a:r>
            <a:endParaRPr lang="en-US" sz="2400" dirty="0"/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2057400" y="4343400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057400" y="2971800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057400" y="1447800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2209800" y="5105400"/>
            <a:ext cx="10668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23"/>
          <p:cNvSpPr/>
          <p:nvPr/>
        </p:nvSpPr>
        <p:spPr>
          <a:xfrm>
            <a:off x="3263900" y="4671954"/>
            <a:ext cx="906166" cy="433446"/>
          </a:xfrm>
          <a:custGeom>
            <a:avLst/>
            <a:gdLst>
              <a:gd name="connsiteX0" fmla="*/ 0 w 596900"/>
              <a:gd name="connsiteY0" fmla="*/ 433446 h 433446"/>
              <a:gd name="connsiteX1" fmla="*/ 596900 w 596900"/>
              <a:gd name="connsiteY1" fmla="*/ 1646 h 43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96900" h="433446">
                <a:moveTo>
                  <a:pt x="0" y="433446"/>
                </a:moveTo>
                <a:cubicBezTo>
                  <a:pt x="200025" y="205904"/>
                  <a:pt x="400050" y="-21637"/>
                  <a:pt x="596900" y="1646"/>
                </a:cubicBezTo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Freeform 24"/>
          <p:cNvSpPr/>
          <p:nvPr/>
        </p:nvSpPr>
        <p:spPr>
          <a:xfrm>
            <a:off x="4165599" y="1655951"/>
            <a:ext cx="1058565" cy="3830449"/>
          </a:xfrm>
          <a:custGeom>
            <a:avLst/>
            <a:gdLst>
              <a:gd name="connsiteX0" fmla="*/ 0 w 1041400"/>
              <a:gd name="connsiteY0" fmla="*/ 2992249 h 3779649"/>
              <a:gd name="connsiteX1" fmla="*/ 431800 w 1041400"/>
              <a:gd name="connsiteY1" fmla="*/ 7749 h 3779649"/>
              <a:gd name="connsiteX2" fmla="*/ 1041400 w 1041400"/>
              <a:gd name="connsiteY2" fmla="*/ 3779649 h 3779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1400" h="3779649">
                <a:moveTo>
                  <a:pt x="0" y="2992249"/>
                </a:moveTo>
                <a:cubicBezTo>
                  <a:pt x="129116" y="1434382"/>
                  <a:pt x="258233" y="-123484"/>
                  <a:pt x="431800" y="7749"/>
                </a:cubicBezTo>
                <a:cubicBezTo>
                  <a:pt x="605367" y="138982"/>
                  <a:pt x="821267" y="3229316"/>
                  <a:pt x="1041400" y="3779649"/>
                </a:cubicBezTo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953000" y="5186065"/>
            <a:ext cx="457200" cy="452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5791200" y="5099161"/>
            <a:ext cx="10668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35"/>
          <p:cNvSpPr/>
          <p:nvPr/>
        </p:nvSpPr>
        <p:spPr>
          <a:xfrm>
            <a:off x="5143500" y="5118057"/>
            <a:ext cx="647700" cy="304935"/>
          </a:xfrm>
          <a:custGeom>
            <a:avLst/>
            <a:gdLst>
              <a:gd name="connsiteX0" fmla="*/ 0 w 647700"/>
              <a:gd name="connsiteY0" fmla="*/ 25443 h 304935"/>
              <a:gd name="connsiteX1" fmla="*/ 152400 w 647700"/>
              <a:gd name="connsiteY1" fmla="*/ 304843 h 304935"/>
              <a:gd name="connsiteX2" fmla="*/ 647700 w 647700"/>
              <a:gd name="connsiteY2" fmla="*/ 43 h 304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7700" h="304935">
                <a:moveTo>
                  <a:pt x="0" y="25443"/>
                </a:moveTo>
                <a:cubicBezTo>
                  <a:pt x="22225" y="167259"/>
                  <a:pt x="44450" y="309076"/>
                  <a:pt x="152400" y="304843"/>
                </a:cubicBezTo>
                <a:cubicBezTo>
                  <a:pt x="260350" y="300610"/>
                  <a:pt x="558800" y="-4190"/>
                  <a:pt x="647700" y="43"/>
                </a:cubicBezTo>
              </a:path>
            </a:pathLst>
          </a:cu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9" name="TextBox 38"/>
          <p:cNvSpPr txBox="1"/>
          <p:nvPr/>
        </p:nvSpPr>
        <p:spPr>
          <a:xfrm>
            <a:off x="2537787" y="511805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1</a:t>
            </a:r>
            <a:endParaRPr lang="en-US" sz="2400"/>
          </a:p>
        </p:txBody>
      </p:sp>
      <p:sp>
        <p:nvSpPr>
          <p:cNvPr id="40" name="TextBox 39"/>
          <p:cNvSpPr txBox="1"/>
          <p:nvPr/>
        </p:nvSpPr>
        <p:spPr>
          <a:xfrm>
            <a:off x="3639405" y="478661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3855307" y="249297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3</a:t>
            </a:r>
            <a:endParaRPr lang="en-US" sz="2400"/>
          </a:p>
        </p:txBody>
      </p:sp>
      <p:sp>
        <p:nvSpPr>
          <p:cNvPr id="42" name="TextBox 41"/>
          <p:cNvSpPr txBox="1"/>
          <p:nvPr/>
        </p:nvSpPr>
        <p:spPr>
          <a:xfrm>
            <a:off x="4953000" y="319816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5337603" y="534232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81800" y="4267200"/>
            <a:ext cx="1119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Threshold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324600" y="1447308"/>
            <a:ext cx="2514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Now we are talking about voltage gated channels and NOT ungated channels!</a:t>
            </a:r>
            <a:endParaRPr lang="en-US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57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5124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CQ6: In what stage do voltage-gated Na channels begin to open?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7200" y="2057400"/>
            <a:ext cx="226373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 – Stage 1</a:t>
            </a:r>
          </a:p>
          <a:p>
            <a:r>
              <a:rPr lang="en-US" sz="3600" dirty="0" smtClean="0"/>
              <a:t>B – Stage 2</a:t>
            </a:r>
          </a:p>
          <a:p>
            <a:r>
              <a:rPr lang="en-US" sz="3600" dirty="0" smtClean="0"/>
              <a:t>C – Stage 3</a:t>
            </a:r>
          </a:p>
          <a:p>
            <a:r>
              <a:rPr lang="en-US" sz="3600" dirty="0" smtClean="0"/>
              <a:t>D –Stage 4</a:t>
            </a:r>
          </a:p>
          <a:p>
            <a:r>
              <a:rPr lang="en-US" sz="3600" dirty="0" smtClean="0"/>
              <a:t>E – Stage 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0" y="2743200"/>
            <a:ext cx="2590800" cy="457200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6616" y="1524000"/>
            <a:ext cx="6197383" cy="46313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99190" y="4191000"/>
            <a:ext cx="1119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Threshold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24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5124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CQ7: In what stage do voltage-gated K channels begin to open?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7200" y="2057400"/>
            <a:ext cx="226373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 – Stage 1</a:t>
            </a:r>
          </a:p>
          <a:p>
            <a:r>
              <a:rPr lang="en-US" sz="3600" dirty="0" smtClean="0"/>
              <a:t>B – Stage 2</a:t>
            </a:r>
          </a:p>
          <a:p>
            <a:r>
              <a:rPr lang="en-US" sz="3600" dirty="0" smtClean="0"/>
              <a:t>C – Stage 3</a:t>
            </a:r>
          </a:p>
          <a:p>
            <a:r>
              <a:rPr lang="en-US" sz="3600" dirty="0" smtClean="0"/>
              <a:t>D –Stage 4</a:t>
            </a:r>
          </a:p>
          <a:p>
            <a:r>
              <a:rPr lang="en-US" sz="3600" dirty="0" smtClean="0"/>
              <a:t>E – Stage 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8600" y="3810000"/>
            <a:ext cx="2590800" cy="533400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9898" y="1447799"/>
            <a:ext cx="6274102" cy="46887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26471" y="4158734"/>
            <a:ext cx="1119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Threshold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0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447800" y="1066800"/>
            <a:ext cx="0" cy="4495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447800" y="5562600"/>
            <a:ext cx="5486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447800" y="4343400"/>
            <a:ext cx="54864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429000" y="5715000"/>
            <a:ext cx="805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Time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1262769" y="3020367"/>
            <a:ext cx="3444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Membrane potential (mV)</a:t>
            </a:r>
            <a:endParaRPr lang="en-US" sz="2400"/>
          </a:p>
        </p:txBody>
      </p:sp>
      <p:sp>
        <p:nvSpPr>
          <p:cNvPr id="13" name="TextBox 12"/>
          <p:cNvSpPr txBox="1"/>
          <p:nvPr/>
        </p:nvSpPr>
        <p:spPr>
          <a:xfrm>
            <a:off x="685800" y="5253335"/>
            <a:ext cx="745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-100</a:t>
            </a:r>
            <a:endParaRPr lang="en-US" sz="2400"/>
          </a:p>
        </p:txBody>
      </p:sp>
      <p:sp>
        <p:nvSpPr>
          <p:cNvPr id="14" name="TextBox 13"/>
          <p:cNvSpPr txBox="1"/>
          <p:nvPr/>
        </p:nvSpPr>
        <p:spPr>
          <a:xfrm>
            <a:off x="762000" y="3805535"/>
            <a:ext cx="590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-50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955242" y="243393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0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838200" y="96350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50</a:t>
            </a:r>
            <a:endParaRPr lang="en-US" sz="2400" dirty="0"/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1295400" y="4038600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295400" y="2667000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295400" y="1143000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447800" y="4800600"/>
            <a:ext cx="10668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23"/>
          <p:cNvSpPr/>
          <p:nvPr/>
        </p:nvSpPr>
        <p:spPr>
          <a:xfrm>
            <a:off x="2501900" y="4367154"/>
            <a:ext cx="906166" cy="433446"/>
          </a:xfrm>
          <a:custGeom>
            <a:avLst/>
            <a:gdLst>
              <a:gd name="connsiteX0" fmla="*/ 0 w 596900"/>
              <a:gd name="connsiteY0" fmla="*/ 433446 h 433446"/>
              <a:gd name="connsiteX1" fmla="*/ 596900 w 596900"/>
              <a:gd name="connsiteY1" fmla="*/ 1646 h 43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96900" h="433446">
                <a:moveTo>
                  <a:pt x="0" y="433446"/>
                </a:moveTo>
                <a:cubicBezTo>
                  <a:pt x="200025" y="205904"/>
                  <a:pt x="400050" y="-21637"/>
                  <a:pt x="596900" y="1646"/>
                </a:cubicBezTo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Freeform 24"/>
          <p:cNvSpPr/>
          <p:nvPr/>
        </p:nvSpPr>
        <p:spPr>
          <a:xfrm>
            <a:off x="3403599" y="1351151"/>
            <a:ext cx="1058565" cy="3830449"/>
          </a:xfrm>
          <a:custGeom>
            <a:avLst/>
            <a:gdLst>
              <a:gd name="connsiteX0" fmla="*/ 0 w 1041400"/>
              <a:gd name="connsiteY0" fmla="*/ 2992249 h 3779649"/>
              <a:gd name="connsiteX1" fmla="*/ 431800 w 1041400"/>
              <a:gd name="connsiteY1" fmla="*/ 7749 h 3779649"/>
              <a:gd name="connsiteX2" fmla="*/ 1041400 w 1041400"/>
              <a:gd name="connsiteY2" fmla="*/ 3779649 h 3779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1400" h="3779649">
                <a:moveTo>
                  <a:pt x="0" y="2992249"/>
                </a:moveTo>
                <a:cubicBezTo>
                  <a:pt x="129116" y="1434382"/>
                  <a:pt x="258233" y="-123484"/>
                  <a:pt x="431800" y="7749"/>
                </a:cubicBezTo>
                <a:cubicBezTo>
                  <a:pt x="605367" y="138982"/>
                  <a:pt x="821267" y="3229316"/>
                  <a:pt x="1041400" y="3779649"/>
                </a:cubicBezTo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191000" y="4881265"/>
            <a:ext cx="457200" cy="452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5029200" y="4794361"/>
            <a:ext cx="10668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35"/>
          <p:cNvSpPr/>
          <p:nvPr/>
        </p:nvSpPr>
        <p:spPr>
          <a:xfrm>
            <a:off x="4381500" y="4813257"/>
            <a:ext cx="647700" cy="304935"/>
          </a:xfrm>
          <a:custGeom>
            <a:avLst/>
            <a:gdLst>
              <a:gd name="connsiteX0" fmla="*/ 0 w 647700"/>
              <a:gd name="connsiteY0" fmla="*/ 25443 h 304935"/>
              <a:gd name="connsiteX1" fmla="*/ 152400 w 647700"/>
              <a:gd name="connsiteY1" fmla="*/ 304843 h 304935"/>
              <a:gd name="connsiteX2" fmla="*/ 647700 w 647700"/>
              <a:gd name="connsiteY2" fmla="*/ 43 h 304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7700" h="304935">
                <a:moveTo>
                  <a:pt x="0" y="25443"/>
                </a:moveTo>
                <a:cubicBezTo>
                  <a:pt x="22225" y="167259"/>
                  <a:pt x="44450" y="309076"/>
                  <a:pt x="152400" y="304843"/>
                </a:cubicBezTo>
                <a:cubicBezTo>
                  <a:pt x="260350" y="300610"/>
                  <a:pt x="558800" y="-4190"/>
                  <a:pt x="647700" y="43"/>
                </a:cubicBezTo>
              </a:path>
            </a:pathLst>
          </a:cu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9" name="TextBox 38"/>
          <p:cNvSpPr txBox="1"/>
          <p:nvPr/>
        </p:nvSpPr>
        <p:spPr>
          <a:xfrm>
            <a:off x="1775787" y="481325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2877405" y="448181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3093307" y="218817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3</a:t>
            </a:r>
            <a:endParaRPr lang="en-US" sz="2400"/>
          </a:p>
        </p:txBody>
      </p:sp>
      <p:sp>
        <p:nvSpPr>
          <p:cNvPr id="42" name="TextBox 41"/>
          <p:cNvSpPr txBox="1"/>
          <p:nvPr/>
        </p:nvSpPr>
        <p:spPr>
          <a:xfrm>
            <a:off x="4191000" y="289336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4575603" y="503752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70600" y="940728"/>
            <a:ext cx="245323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 </a:t>
            </a:r>
            <a:r>
              <a:rPr lang="mr-IN" sz="2400" dirty="0" smtClean="0"/>
              <a:t>–</a:t>
            </a:r>
            <a:r>
              <a:rPr lang="en-US" sz="2400" dirty="0" smtClean="0"/>
              <a:t> Resting state</a:t>
            </a:r>
          </a:p>
          <a:p>
            <a:r>
              <a:rPr lang="en-US" sz="2400" dirty="0" smtClean="0"/>
              <a:t>2 </a:t>
            </a:r>
            <a:r>
              <a:rPr lang="mr-IN" sz="2400" dirty="0" smtClean="0"/>
              <a:t>–</a:t>
            </a:r>
            <a:r>
              <a:rPr lang="en-US" sz="2400" dirty="0" smtClean="0"/>
              <a:t> Depolarization</a:t>
            </a:r>
          </a:p>
          <a:p>
            <a:r>
              <a:rPr lang="en-US" sz="2400" dirty="0" smtClean="0"/>
              <a:t>3 </a:t>
            </a:r>
            <a:r>
              <a:rPr lang="mr-IN" sz="2400" dirty="0" smtClean="0"/>
              <a:t>–</a:t>
            </a:r>
            <a:r>
              <a:rPr lang="en-US" sz="2400" dirty="0" smtClean="0"/>
              <a:t> Rising phase</a:t>
            </a:r>
          </a:p>
          <a:p>
            <a:r>
              <a:rPr lang="en-US" sz="2400" dirty="0" smtClean="0"/>
              <a:t>4 </a:t>
            </a:r>
            <a:r>
              <a:rPr lang="mr-IN" sz="2400" dirty="0" smtClean="0"/>
              <a:t>–</a:t>
            </a:r>
            <a:r>
              <a:rPr lang="en-US" sz="2400" dirty="0" smtClean="0"/>
              <a:t> Falling phase</a:t>
            </a:r>
          </a:p>
          <a:p>
            <a:r>
              <a:rPr lang="en-US" sz="2400" dirty="0" smtClean="0"/>
              <a:t>5 </a:t>
            </a:r>
            <a:r>
              <a:rPr lang="mr-IN" sz="2400" dirty="0" smtClean="0"/>
              <a:t>–</a:t>
            </a:r>
            <a:r>
              <a:rPr lang="en-US" sz="2400" dirty="0" smtClean="0"/>
              <a:t> Undershoot 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5962727" y="3968234"/>
            <a:ext cx="1119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Threshold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1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5360" y="1066800"/>
            <a:ext cx="4948802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11435" y="4522113"/>
            <a:ext cx="4232565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House mouse   Grasshopper mouse     </a:t>
            </a: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861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Experiment: </a:t>
            </a:r>
            <a:r>
              <a:rPr lang="en-US" sz="2200" dirty="0"/>
              <a:t>I</a:t>
            </a:r>
            <a:r>
              <a:rPr lang="en-US" sz="2200" dirty="0" smtClean="0"/>
              <a:t>njected bark scorpion venom into mouse neurons and measured how many action potentials were generated after the venom was introduced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27709" y="1219200"/>
            <a:ext cx="3886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CQ8: Based on these data, what effect do you think the venom is having in the grasshopper mouse?</a:t>
            </a:r>
          </a:p>
          <a:p>
            <a:r>
              <a:rPr lang="en-US" sz="2000" dirty="0" smtClean="0"/>
              <a:t>A – The venom is only blocking voltage-gated sodium channels.</a:t>
            </a:r>
          </a:p>
          <a:p>
            <a:r>
              <a:rPr lang="en-US" sz="2000" dirty="0" smtClean="0"/>
              <a:t>B – The venom is only blocking voltage-gated potassium channels.</a:t>
            </a:r>
          </a:p>
          <a:p>
            <a:r>
              <a:rPr lang="en-US" sz="2000" dirty="0" smtClean="0"/>
              <a:t>C – The venom is opening </a:t>
            </a:r>
            <a:r>
              <a:rPr lang="en-US" sz="2000" dirty="0"/>
              <a:t>voltage-</a:t>
            </a:r>
            <a:r>
              <a:rPr lang="en-US" sz="2000" dirty="0" smtClean="0"/>
              <a:t>gated sodium channels or blocking voltage-gated potassium channels.</a:t>
            </a:r>
          </a:p>
          <a:p>
            <a:r>
              <a:rPr lang="en-US" sz="2000" dirty="0" smtClean="0"/>
              <a:t>D – The venom is opening voltage</a:t>
            </a:r>
            <a:r>
              <a:rPr lang="en-US" sz="2000" dirty="0"/>
              <a:t>-</a:t>
            </a:r>
            <a:r>
              <a:rPr lang="en-US" sz="2000" dirty="0" smtClean="0"/>
              <a:t>gated potassium </a:t>
            </a:r>
            <a:r>
              <a:rPr lang="en-US" sz="2000" dirty="0"/>
              <a:t>channels or blocking </a:t>
            </a:r>
            <a:r>
              <a:rPr lang="en-US" sz="2000" dirty="0" smtClean="0"/>
              <a:t>voltage-gated sodium channels.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57600" y="5188803"/>
            <a:ext cx="5639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These neurons transmit pain signals (action potentials) to the grasshopper mouse brain.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" y="5943600"/>
            <a:ext cx="7970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effect does the venom have on the grasshopper mouse?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61284" y="6333559"/>
            <a:ext cx="7815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The venom blocks pain sensations in the grasshopper mouse.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7300" y="4952321"/>
            <a:ext cx="2730500" cy="22927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6200" y="4343399"/>
            <a:ext cx="3581400" cy="1210241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49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4" grpId="0"/>
      <p:bldP spid="15" grpId="0"/>
      <p:bldP spid="16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2291" y="1034473"/>
            <a:ext cx="4114800" cy="43915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16200000">
            <a:off x="3595678" y="3006860"/>
            <a:ext cx="3518361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Fraction of sodium current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400801" y="990600"/>
            <a:ext cx="190500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House mouse</a:t>
            </a:r>
            <a:endParaRPr lang="en-US" sz="2200" dirty="0"/>
          </a:p>
        </p:txBody>
      </p:sp>
      <p:sp>
        <p:nvSpPr>
          <p:cNvPr id="3" name="Rectangle 2"/>
          <p:cNvSpPr/>
          <p:nvPr/>
        </p:nvSpPr>
        <p:spPr>
          <a:xfrm>
            <a:off x="6429486" y="1447800"/>
            <a:ext cx="2485914" cy="430887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en-US" sz="2200" dirty="0"/>
              <a:t>Grasshopper mouse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8618" y="1143000"/>
            <a:ext cx="4770582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CQ9: Which conclusion about the effects of venom on the grasshopper mouse is supported by these data?</a:t>
            </a:r>
          </a:p>
          <a:p>
            <a:r>
              <a:rPr lang="en-US" sz="2400" dirty="0"/>
              <a:t>A – The venom is blocking voltage-gated sodium </a:t>
            </a:r>
            <a:r>
              <a:rPr lang="en-US" sz="2400" dirty="0" smtClean="0"/>
              <a:t>channels.</a:t>
            </a:r>
            <a:endParaRPr lang="en-US" sz="2400" dirty="0"/>
          </a:p>
          <a:p>
            <a:r>
              <a:rPr lang="en-US" sz="2400" dirty="0"/>
              <a:t>B – The venom is blocking voltage-gated potassium </a:t>
            </a:r>
            <a:r>
              <a:rPr lang="en-US" sz="2400" dirty="0" smtClean="0"/>
              <a:t>channels.</a:t>
            </a:r>
            <a:endParaRPr lang="en-US" sz="2400" dirty="0"/>
          </a:p>
          <a:p>
            <a:r>
              <a:rPr lang="en-US" sz="2400" dirty="0"/>
              <a:t>C – The venom is opening voltage-gated sodium </a:t>
            </a:r>
            <a:r>
              <a:rPr lang="en-US" sz="2400" dirty="0" smtClean="0"/>
              <a:t>channels.</a:t>
            </a:r>
            <a:endParaRPr lang="en-US" sz="2400" dirty="0"/>
          </a:p>
          <a:p>
            <a:r>
              <a:rPr lang="en-US" sz="2400" dirty="0"/>
              <a:t>D – The venom is opening voltage-gated potassium </a:t>
            </a:r>
            <a:r>
              <a:rPr lang="en-US" sz="2400" dirty="0" smtClean="0"/>
              <a:t>channels.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8077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Experiment: Injected increasing amounts of bark scorpion venom into mouse neurons and measured the flow of sodium ions (current) across the cell membrane.</a:t>
            </a:r>
            <a:endParaRPr lang="en-US" sz="2200" dirty="0"/>
          </a:p>
        </p:txBody>
      </p:sp>
      <p:sp>
        <p:nvSpPr>
          <p:cNvPr id="16" name="TextBox 15"/>
          <p:cNvSpPr txBox="1"/>
          <p:nvPr/>
        </p:nvSpPr>
        <p:spPr>
          <a:xfrm>
            <a:off x="245918" y="5471687"/>
            <a:ext cx="4343400" cy="1200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Can you explain why the grasshopper mouse is resistant to the bark scorpion venom?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386" y="5423600"/>
            <a:ext cx="2578100" cy="21648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04800" y="2286000"/>
            <a:ext cx="4495800" cy="762000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224" y="5605106"/>
            <a:ext cx="1049003" cy="11811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1141" y="5640082"/>
            <a:ext cx="1123950" cy="1183474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93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3" grpId="0" animBg="1"/>
      <p:bldP spid="6" grpId="0"/>
      <p:bldP spid="16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0"/>
            <a:ext cx="8738817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8200" y="152400"/>
            <a:ext cx="533400" cy="22860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6945" y="381000"/>
            <a:ext cx="2895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There are two missense mutations in a specific voltage-gated sodium channel in the grasshopper mouse!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5900" y="12118"/>
            <a:ext cx="2578100" cy="21648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838200" y="3048000"/>
            <a:ext cx="7924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49745" y="3622965"/>
            <a:ext cx="7924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2400" y="20574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E859Q and Q862E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10400" y="304800"/>
            <a:ext cx="2209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The venom binds to the mutant sodium channel and blocks its function.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24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Image </a:t>
            </a:r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000" dirty="0" smtClean="0"/>
              <a:t>Slide 1. Photo </a:t>
            </a:r>
            <a:r>
              <a:rPr lang="en-US" sz="1000" dirty="0"/>
              <a:t>of grasshopper </a:t>
            </a:r>
            <a:r>
              <a:rPr lang="en-US" sz="1000" dirty="0" smtClean="0"/>
              <a:t>mouse</a:t>
            </a:r>
            <a:r>
              <a:rPr lang="en-US" sz="1000" dirty="0"/>
              <a:t>. </a:t>
            </a:r>
            <a:r>
              <a:rPr lang="en-US" sz="1000" dirty="0" smtClean="0"/>
              <a:t> </a:t>
            </a:r>
          </a:p>
          <a:p>
            <a:pPr marL="0" indent="0">
              <a:buNone/>
            </a:pPr>
            <a:r>
              <a:rPr lang="en-US" sz="1000" dirty="0" smtClean="0"/>
              <a:t>This </a:t>
            </a:r>
            <a:r>
              <a:rPr lang="en-US" sz="1000" dirty="0"/>
              <a:t>image is a work of a United States Department of Energy (or predecessor organization) employee, taken or made as part of that person's official duties. As a work of the U.S. federal government, the image is in the public domain.</a:t>
            </a:r>
          </a:p>
          <a:p>
            <a:pPr marL="0" indent="0">
              <a:buNone/>
            </a:pPr>
            <a:r>
              <a:rPr lang="en-US" sz="1000" u="sng" dirty="0">
                <a:hlinkClick r:id="rId2"/>
              </a:rPr>
              <a:t>https://commons.wikimedia.org/wiki/File:Grasshopper_mouse_HD.16.jpg</a:t>
            </a:r>
            <a:endParaRPr lang="en-US" sz="1000" dirty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000" dirty="0" smtClean="0"/>
              <a:t>Slide 1. Photo of </a:t>
            </a:r>
            <a:r>
              <a:rPr lang="en-US" sz="1000" dirty="0"/>
              <a:t>Bark Scorpion by Brian </a:t>
            </a:r>
            <a:r>
              <a:rPr lang="en-US" sz="1000" dirty="0" err="1" smtClean="0"/>
              <a:t>Basgen</a:t>
            </a:r>
            <a:r>
              <a:rPr lang="en-US" sz="1000" dirty="0" smtClean="0"/>
              <a:t>, CC BY-SA 3.0.</a:t>
            </a:r>
            <a:endParaRPr lang="en-US" sz="1000" dirty="0"/>
          </a:p>
          <a:p>
            <a:pPr marL="0" indent="0">
              <a:buNone/>
            </a:pPr>
            <a:r>
              <a:rPr lang="en-US" sz="1000" u="sng" dirty="0">
                <a:hlinkClick r:id="rId3"/>
              </a:rPr>
              <a:t>https://commons.wikimedia.org/wiki/File:Bbasgen-scorpion-front.jpg</a:t>
            </a:r>
            <a:endParaRPr lang="en-US" sz="1000" dirty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000" dirty="0" smtClean="0"/>
              <a:t>Slide 3. Photo  </a:t>
            </a:r>
            <a:r>
              <a:rPr lang="en-US" sz="1000" dirty="0"/>
              <a:t>of house </a:t>
            </a:r>
            <a:r>
              <a:rPr lang="en-US" sz="1000" dirty="0" smtClean="0"/>
              <a:t>mouse by George  </a:t>
            </a:r>
            <a:r>
              <a:rPr lang="en-US" sz="1000" dirty="0" err="1" smtClean="0"/>
              <a:t>Shuklin</a:t>
            </a:r>
            <a:r>
              <a:rPr lang="en-US" sz="1000" dirty="0" smtClean="0"/>
              <a:t>, CC BY-SA 1.0.</a:t>
            </a:r>
            <a:endParaRPr lang="en-US" sz="1000" dirty="0"/>
          </a:p>
          <a:p>
            <a:pPr marL="0" indent="0">
              <a:buNone/>
            </a:pPr>
            <a:r>
              <a:rPr lang="en-US" sz="1000" u="sng" dirty="0">
                <a:hlinkClick r:id="rId4"/>
              </a:rPr>
              <a:t>https://commons.wikimedia.org/wiki/File:%D0%9C%D1%8B%D1%88%D1%8C_2.jpg</a:t>
            </a:r>
            <a:endParaRPr lang="en-US" sz="1000" dirty="0"/>
          </a:p>
          <a:p>
            <a:pPr marL="0" indent="0">
              <a:buNone/>
            </a:pPr>
            <a:r>
              <a:rPr lang="en-US" sz="1000" dirty="0"/>
              <a:t> </a:t>
            </a:r>
          </a:p>
          <a:p>
            <a:pPr marL="0" indent="0">
              <a:buNone/>
            </a:pPr>
            <a:r>
              <a:rPr lang="en-US" sz="1000" dirty="0"/>
              <a:t>Slide </a:t>
            </a:r>
            <a:r>
              <a:rPr lang="en-US" sz="1000" dirty="0" smtClean="0"/>
              <a:t>5. Modified </a:t>
            </a:r>
            <a:r>
              <a:rPr lang="en-US" sz="1000" dirty="0"/>
              <a:t>Figure 1A from Rowe </a:t>
            </a:r>
            <a:r>
              <a:rPr lang="en-US" sz="1000" i="1" dirty="0"/>
              <a:t>et al. </a:t>
            </a:r>
            <a:r>
              <a:rPr lang="en-US" sz="1000" dirty="0"/>
              <a:t>2013 paper</a:t>
            </a:r>
          </a:p>
          <a:p>
            <a:pPr marL="0" indent="0">
              <a:buNone/>
            </a:pPr>
            <a:r>
              <a:rPr lang="en-US" sz="1000" u="sng" dirty="0">
                <a:hlinkClick r:id="rId5"/>
              </a:rPr>
              <a:t>http://science.sciencemag.org/content/342/6157/441</a:t>
            </a:r>
            <a:endParaRPr lang="en-US" sz="1000" dirty="0"/>
          </a:p>
          <a:p>
            <a:pPr marL="0" indent="0">
              <a:buNone/>
            </a:pPr>
            <a:r>
              <a:rPr lang="en-US" sz="1000" dirty="0"/>
              <a:t> </a:t>
            </a:r>
          </a:p>
          <a:p>
            <a:pPr marL="0" indent="0">
              <a:buNone/>
            </a:pPr>
            <a:r>
              <a:rPr lang="en-US" sz="1000" dirty="0"/>
              <a:t>Slide 6 </a:t>
            </a:r>
            <a:r>
              <a:rPr lang="en-US" sz="1000" dirty="0" smtClean="0"/>
              <a:t>. Figure </a:t>
            </a:r>
            <a:r>
              <a:rPr lang="en-US" sz="1000" dirty="0"/>
              <a:t>1A from Rowe </a:t>
            </a:r>
            <a:r>
              <a:rPr lang="en-US" sz="1000" i="1" dirty="0"/>
              <a:t>et al.</a:t>
            </a:r>
            <a:r>
              <a:rPr lang="en-US" sz="1000" dirty="0"/>
              <a:t> 2013 paper</a:t>
            </a:r>
          </a:p>
          <a:p>
            <a:pPr marL="0" indent="0">
              <a:buNone/>
            </a:pPr>
            <a:r>
              <a:rPr lang="en-US" sz="1000" u="sng" dirty="0">
                <a:hlinkClick r:id="rId5"/>
              </a:rPr>
              <a:t>http://science.sciencemag.org/content/342/6157/441</a:t>
            </a:r>
            <a:endParaRPr lang="en-US" sz="1000" dirty="0"/>
          </a:p>
          <a:p>
            <a:pPr marL="0" indent="0">
              <a:buNone/>
            </a:pPr>
            <a:r>
              <a:rPr lang="en-US" sz="1000" dirty="0"/>
              <a:t> </a:t>
            </a:r>
          </a:p>
          <a:p>
            <a:pPr marL="0" indent="0">
              <a:buNone/>
            </a:pPr>
            <a:r>
              <a:rPr lang="en-US" sz="1000" dirty="0"/>
              <a:t>Slide </a:t>
            </a:r>
            <a:r>
              <a:rPr lang="en-US" sz="1000" dirty="0" smtClean="0"/>
              <a:t>7. Drawing </a:t>
            </a:r>
            <a:r>
              <a:rPr lang="en-US" sz="1000" dirty="0"/>
              <a:t>of neuron by Quasar </a:t>
            </a:r>
            <a:r>
              <a:rPr lang="en-US" sz="1000" dirty="0" err="1" smtClean="0"/>
              <a:t>Jarosz</a:t>
            </a:r>
            <a:r>
              <a:rPr lang="en-US" sz="1000" dirty="0" smtClean="0"/>
              <a:t>, CC BY-SA 3.0.</a:t>
            </a:r>
            <a:endParaRPr lang="en-US" sz="1000" dirty="0"/>
          </a:p>
          <a:p>
            <a:pPr marL="0" indent="0">
              <a:buNone/>
            </a:pPr>
            <a:r>
              <a:rPr lang="en-US" sz="1000" u="sng" dirty="0">
                <a:hlinkClick r:id="rId6"/>
              </a:rPr>
              <a:t>https://commons.wikimedia.org/wiki/File:Neuron_Hand-tuned.svg</a:t>
            </a:r>
            <a:endParaRPr lang="en-US" sz="1000" dirty="0"/>
          </a:p>
          <a:p>
            <a:pPr marL="0" indent="0">
              <a:buNone/>
            </a:pPr>
            <a:r>
              <a:rPr lang="en-US" sz="1000" dirty="0"/>
              <a:t> </a:t>
            </a:r>
          </a:p>
          <a:p>
            <a:pPr marL="0" indent="0">
              <a:buNone/>
            </a:pPr>
            <a:r>
              <a:rPr lang="en-US" sz="1000" dirty="0"/>
              <a:t>Slide </a:t>
            </a:r>
            <a:r>
              <a:rPr lang="en-US" sz="1000" dirty="0" smtClean="0"/>
              <a:t>16. Modified </a:t>
            </a:r>
            <a:r>
              <a:rPr lang="en-US" sz="1000" dirty="0"/>
              <a:t>Figure 3C from Rowe </a:t>
            </a:r>
            <a:r>
              <a:rPr lang="en-US" sz="1000" i="1" dirty="0"/>
              <a:t>et al. </a:t>
            </a:r>
            <a:r>
              <a:rPr lang="en-US" sz="1000" dirty="0"/>
              <a:t>2013 </a:t>
            </a:r>
            <a:r>
              <a:rPr lang="en-US" sz="1000" dirty="0" smtClean="0"/>
              <a:t>paper.</a:t>
            </a:r>
            <a:endParaRPr lang="en-US" sz="1000" dirty="0"/>
          </a:p>
          <a:p>
            <a:pPr marL="0" indent="0">
              <a:buNone/>
            </a:pPr>
            <a:r>
              <a:rPr lang="en-US" sz="1000" u="sng" dirty="0">
                <a:hlinkClick r:id="rId5"/>
              </a:rPr>
              <a:t>http://science.sciencemag.org/content/342/6157/441</a:t>
            </a:r>
            <a:endParaRPr lang="en-US" sz="1000" dirty="0"/>
          </a:p>
          <a:p>
            <a:pPr marL="0" indent="0">
              <a:buNone/>
            </a:pPr>
            <a:r>
              <a:rPr lang="en-US" sz="1000" dirty="0"/>
              <a:t> </a:t>
            </a:r>
          </a:p>
          <a:p>
            <a:pPr marL="0" indent="0">
              <a:buNone/>
            </a:pPr>
            <a:r>
              <a:rPr lang="en-US" sz="1000" dirty="0"/>
              <a:t>Slide </a:t>
            </a:r>
            <a:r>
              <a:rPr lang="en-US" sz="1000" dirty="0" smtClean="0"/>
              <a:t>17. Modified </a:t>
            </a:r>
            <a:r>
              <a:rPr lang="en-US" sz="1000" dirty="0"/>
              <a:t>Figure 2D from Rowe </a:t>
            </a:r>
            <a:r>
              <a:rPr lang="en-US" sz="1000" i="1" dirty="0"/>
              <a:t>et al. </a:t>
            </a:r>
            <a:r>
              <a:rPr lang="en-US" sz="1000" dirty="0"/>
              <a:t>2013 </a:t>
            </a:r>
            <a:r>
              <a:rPr lang="en-US" sz="1000" dirty="0" smtClean="0"/>
              <a:t>paper.</a:t>
            </a:r>
            <a:endParaRPr lang="en-US" sz="1000" dirty="0"/>
          </a:p>
          <a:p>
            <a:pPr marL="0" indent="0">
              <a:buNone/>
            </a:pPr>
            <a:r>
              <a:rPr lang="en-US" sz="1000" u="sng" dirty="0">
                <a:hlinkClick r:id="rId5"/>
              </a:rPr>
              <a:t>http://science.sciencemag.org/content/342/6157/441</a:t>
            </a:r>
            <a:endParaRPr lang="en-US" sz="1000" dirty="0"/>
          </a:p>
          <a:p>
            <a:pPr marL="0" indent="0">
              <a:buNone/>
            </a:pPr>
            <a:r>
              <a:rPr lang="en-US" sz="1000" dirty="0"/>
              <a:t>  </a:t>
            </a:r>
          </a:p>
          <a:p>
            <a:pPr marL="0" indent="0">
              <a:buNone/>
            </a:pPr>
            <a:r>
              <a:rPr lang="en-US" sz="1000" dirty="0" smtClean="0"/>
              <a:t>Slide 18. Modified </a:t>
            </a:r>
            <a:r>
              <a:rPr lang="en-US" sz="1000" dirty="0"/>
              <a:t>Figures 6A and 6B from Rowe </a:t>
            </a:r>
            <a:r>
              <a:rPr lang="en-US" sz="1000" i="1" dirty="0"/>
              <a:t>et al. </a:t>
            </a:r>
            <a:r>
              <a:rPr lang="en-US" sz="1000" dirty="0"/>
              <a:t>2013 </a:t>
            </a:r>
            <a:r>
              <a:rPr lang="en-US" sz="1000" dirty="0" smtClean="0"/>
              <a:t>paper.</a:t>
            </a:r>
            <a:endParaRPr lang="en-US" sz="1000" dirty="0"/>
          </a:p>
          <a:p>
            <a:pPr marL="0" indent="0">
              <a:buNone/>
            </a:pPr>
            <a:r>
              <a:rPr lang="en-US" sz="1000" u="sng" dirty="0">
                <a:hlinkClick r:id="rId5"/>
              </a:rPr>
              <a:t>http://</a:t>
            </a:r>
            <a:r>
              <a:rPr lang="en-US" sz="1000" u="sng" dirty="0" smtClean="0">
                <a:hlinkClick r:id="rId5"/>
              </a:rPr>
              <a:t>science.sciencemag.org/content/342/6157/441</a:t>
            </a:r>
            <a:endParaRPr lang="en-US" sz="1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0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Compare and contrast the structures and functions of neurons and glia.</a:t>
            </a:r>
          </a:p>
          <a:p>
            <a:r>
              <a:rPr lang="en-US" dirty="0" smtClean="0"/>
              <a:t>Explain how ion channels contribute to membrane potential.</a:t>
            </a:r>
          </a:p>
          <a:p>
            <a:r>
              <a:rPr lang="en-US" dirty="0" smtClean="0"/>
              <a:t>Explain how action potentials are generated and propagated.</a:t>
            </a:r>
          </a:p>
          <a:p>
            <a:r>
              <a:rPr lang="en-US" dirty="0" smtClean="0"/>
              <a:t>Predict how membrane potential and action potentials may be altered by foreign substances.</a:t>
            </a: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28600"/>
            <a:ext cx="3383882" cy="381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4776969"/>
            <a:ext cx="56216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Lives </a:t>
            </a:r>
            <a:r>
              <a:rPr lang="en-US" sz="2400" dirty="0"/>
              <a:t>in Sonoran Desert of US </a:t>
            </a:r>
            <a:r>
              <a:rPr lang="en-US" sz="2400" dirty="0" smtClean="0"/>
              <a:t>Southwest.</a:t>
            </a:r>
          </a:p>
          <a:p>
            <a:r>
              <a:rPr lang="en-US" sz="2400" dirty="0" smtClean="0"/>
              <a:t>Most venomous scorpion in North America.</a:t>
            </a:r>
          </a:p>
          <a:p>
            <a:r>
              <a:rPr lang="en-US" sz="2400" dirty="0" smtClean="0"/>
              <a:t>Intense pain for 24 – 72 hours in humans.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4114800"/>
            <a:ext cx="2932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Arizona Bark Scorpion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724400" y="4140200"/>
            <a:ext cx="3934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Southern Grasshopper Mouse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152400" y="6177802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Grasshopper Mouse vs. Bark </a:t>
            </a:r>
            <a:r>
              <a:rPr lang="en-US" i="1" dirty="0" smtClean="0"/>
              <a:t>Scorpion. </a:t>
            </a:r>
            <a:r>
              <a:rPr lang="en-US" dirty="0" smtClean="0"/>
              <a:t>Video. Running </a:t>
            </a:r>
            <a:r>
              <a:rPr lang="en-US" dirty="0"/>
              <a:t>time: 1:27 min. Produced by Michigan State University, 2014</a:t>
            </a:r>
            <a:r>
              <a:rPr lang="en-US" dirty="0" smtClean="0"/>
              <a:t>.       </a:t>
            </a:r>
            <a:r>
              <a:rPr lang="en-US" dirty="0">
                <a:hlinkClick r:id="rId4"/>
              </a:rPr>
              <a:t>https</a:t>
            </a:r>
            <a:r>
              <a:rPr lang="en-US" dirty="0" smtClean="0">
                <a:hlinkClick r:id="rId4"/>
              </a:rPr>
              <a:t>://youtu.be/s-YZwYHrD24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604496"/>
            <a:ext cx="3333750" cy="351030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63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9756"/>
            <a:ext cx="906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When mice feel pain on a part of their body, they lick that part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572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Experiment: Researchers injected bark scorpion venom into the hind paws of the common house mouse and the southern grasshopper mouse; As a control, they injected 0.9% saline solution. Then they measured how long they licked their paws afterwards.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2057400"/>
            <a:ext cx="5130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data do you think they observed?</a:t>
            </a:r>
            <a:endParaRPr lang="en-US" sz="24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666999"/>
            <a:ext cx="5029200" cy="386703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464300" y="5836707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Southern Grasshopper Mouse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858000" y="3733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House Mouse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2925" y="4135458"/>
            <a:ext cx="1657350" cy="17451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8450" y="2475672"/>
            <a:ext cx="1974850" cy="138327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5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464928"/>
            <a:ext cx="8528050" cy="63930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-67508"/>
            <a:ext cx="907024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dirty="0" smtClean="0"/>
              <a:t>CQ1: What data do you think they observed?</a:t>
            </a:r>
            <a:endParaRPr lang="en-US" sz="3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28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04800"/>
            <a:ext cx="6212542" cy="4800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19400" y="4648200"/>
            <a:ext cx="4953000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House mouse   Grasshopper mouse     </a:t>
            </a:r>
            <a:endParaRPr lang="en-US" sz="2600" dirty="0"/>
          </a:p>
        </p:txBody>
      </p:sp>
      <p:sp>
        <p:nvSpPr>
          <p:cNvPr id="10" name="TextBox 9"/>
          <p:cNvSpPr txBox="1"/>
          <p:nvPr/>
        </p:nvSpPr>
        <p:spPr>
          <a:xfrm>
            <a:off x="2057400" y="5486400"/>
            <a:ext cx="5334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How is this possible?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6476999"/>
            <a:ext cx="4454869" cy="37407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87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8299" y="1763271"/>
            <a:ext cx="6092063" cy="32744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1" y="1447800"/>
            <a:ext cx="32004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CQ2: What is true about this image? </a:t>
            </a:r>
          </a:p>
          <a:p>
            <a:r>
              <a:rPr lang="en-US" sz="2600" dirty="0" smtClean="0"/>
              <a:t>A – The image shows a neuron and glia.</a:t>
            </a:r>
          </a:p>
          <a:p>
            <a:r>
              <a:rPr lang="en-US" sz="2600" dirty="0" smtClean="0"/>
              <a:t>B – The image shows only a neuron.</a:t>
            </a:r>
          </a:p>
          <a:p>
            <a:r>
              <a:rPr lang="en-US" sz="2600" dirty="0" smtClean="0"/>
              <a:t>C – The image shows only glia.</a:t>
            </a:r>
            <a:endParaRPr lang="en-US" sz="2600" dirty="0"/>
          </a:p>
        </p:txBody>
      </p:sp>
      <p:sp>
        <p:nvSpPr>
          <p:cNvPr id="3" name="TextBox 2"/>
          <p:cNvSpPr txBox="1"/>
          <p:nvPr/>
        </p:nvSpPr>
        <p:spPr>
          <a:xfrm>
            <a:off x="4037246" y="1447800"/>
            <a:ext cx="44437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/>
              <a:t>A</a:t>
            </a:r>
            <a:endParaRPr lang="en-US" sz="3500" dirty="0"/>
          </a:p>
        </p:txBody>
      </p:sp>
      <p:sp>
        <p:nvSpPr>
          <p:cNvPr id="15" name="TextBox 14"/>
          <p:cNvSpPr txBox="1"/>
          <p:nvPr/>
        </p:nvSpPr>
        <p:spPr>
          <a:xfrm>
            <a:off x="3344006" y="4553048"/>
            <a:ext cx="42351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/>
              <a:t>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21589" y="2552700"/>
            <a:ext cx="42881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/>
              <a:t>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34722" y="2340858"/>
            <a:ext cx="40427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/>
              <a:t>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305800" y="1752600"/>
            <a:ext cx="39089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/>
              <a:t>F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52400" y="5715000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/>
              <a:t>CQ3: Action </a:t>
            </a:r>
            <a:r>
              <a:rPr lang="en-US" sz="3000" dirty="0" smtClean="0"/>
              <a:t>potentials travel through which structure?</a:t>
            </a:r>
            <a:endParaRPr lang="en-US" sz="3000" dirty="0"/>
          </a:p>
        </p:txBody>
      </p:sp>
      <p:sp>
        <p:nvSpPr>
          <p:cNvPr id="30" name="TextBox 29"/>
          <p:cNvSpPr txBox="1"/>
          <p:nvPr/>
        </p:nvSpPr>
        <p:spPr>
          <a:xfrm>
            <a:off x="3767520" y="1144561"/>
            <a:ext cx="11885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Dendrite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82440" y="2198132"/>
            <a:ext cx="12410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smtClean="0">
                <a:solidFill>
                  <a:srgbClr val="FF0000"/>
                </a:solidFill>
              </a:rPr>
              <a:t>Cell body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78393" y="1745159"/>
            <a:ext cx="13940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FF0000"/>
                </a:solidFill>
              </a:rPr>
              <a:t>Schwann cell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71800" y="5048072"/>
            <a:ext cx="10967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Nucleus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27353" y="4800600"/>
            <a:ext cx="7592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Axon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858898" y="1066800"/>
            <a:ext cx="13613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solidFill>
                  <a:srgbClr val="FF0000"/>
                </a:solidFill>
              </a:rPr>
              <a:t>Synaptic terminal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5421" y="3094404"/>
            <a:ext cx="2971800" cy="838200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88167" y="169902"/>
            <a:ext cx="415810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Can you label this image?</a:t>
            </a:r>
            <a:endParaRPr lang="en-US" sz="3000" dirty="0"/>
          </a:p>
        </p:txBody>
      </p:sp>
      <p:sp>
        <p:nvSpPr>
          <p:cNvPr id="6" name="Rectangle 5"/>
          <p:cNvSpPr/>
          <p:nvPr/>
        </p:nvSpPr>
        <p:spPr>
          <a:xfrm>
            <a:off x="7010400" y="2819400"/>
            <a:ext cx="308408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flipV="1">
            <a:off x="7239000" y="3896870"/>
            <a:ext cx="609600" cy="3604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flipV="1">
            <a:off x="6453470" y="4160443"/>
            <a:ext cx="609600" cy="4223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Brace 37"/>
          <p:cNvSpPr/>
          <p:nvPr/>
        </p:nvSpPr>
        <p:spPr>
          <a:xfrm rot="5400000">
            <a:off x="6505199" y="2882991"/>
            <a:ext cx="304800" cy="2667000"/>
          </a:xfrm>
          <a:prstGeom prst="righ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465587" y="4267200"/>
            <a:ext cx="46038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/>
              <a:t>D</a:t>
            </a:r>
          </a:p>
        </p:txBody>
      </p:sp>
      <p:cxnSp>
        <p:nvCxnSpPr>
          <p:cNvPr id="8" name="Straight Connector 7"/>
          <p:cNvCxnSpPr>
            <a:endCxn id="20" idx="2"/>
          </p:cNvCxnSpPr>
          <p:nvPr/>
        </p:nvCxnSpPr>
        <p:spPr>
          <a:xfrm flipH="1" flipV="1">
            <a:off x="7036861" y="2971800"/>
            <a:ext cx="202139" cy="788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0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CQ4: What is the major contributor to a neuron’s resting membrane potential of   -60 to -80 mV?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8229600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</a:t>
            </a:r>
            <a:r>
              <a:rPr lang="en-US" dirty="0" smtClean="0"/>
              <a:t> – Diffusion of sodium ions through ungated sodium channels.</a:t>
            </a:r>
          </a:p>
          <a:p>
            <a:pPr marL="0" indent="0">
              <a:buNone/>
            </a:pPr>
            <a:r>
              <a:rPr lang="en-US" dirty="0" smtClean="0"/>
              <a:t>B </a:t>
            </a:r>
            <a:r>
              <a:rPr lang="en-US" dirty="0"/>
              <a:t>– Diffusion of potassium ions through ungated potassium </a:t>
            </a:r>
            <a:r>
              <a:rPr lang="en-US" dirty="0" smtClean="0"/>
              <a:t>channels.</a:t>
            </a:r>
          </a:p>
          <a:p>
            <a:pPr marL="0" indent="0">
              <a:buNone/>
            </a:pPr>
            <a:r>
              <a:rPr lang="en-US" dirty="0"/>
              <a:t>C</a:t>
            </a:r>
            <a:r>
              <a:rPr lang="en-US" dirty="0" smtClean="0"/>
              <a:t> </a:t>
            </a:r>
            <a:r>
              <a:rPr lang="en-US" dirty="0"/>
              <a:t>– Diffusion of sodium ions through </a:t>
            </a:r>
            <a:r>
              <a:rPr lang="en-US" dirty="0" smtClean="0"/>
              <a:t>voltage-gated sodium channels.</a:t>
            </a:r>
          </a:p>
          <a:p>
            <a:pPr marL="0" indent="0">
              <a:buNone/>
            </a:pPr>
            <a:r>
              <a:rPr lang="en-US" dirty="0" smtClean="0"/>
              <a:t>D </a:t>
            </a:r>
            <a:r>
              <a:rPr lang="en-US" dirty="0"/>
              <a:t>– Diffusion of potassium ions through voltage-gated potassium </a:t>
            </a:r>
            <a:r>
              <a:rPr lang="en-US" dirty="0" smtClean="0"/>
              <a:t>channels.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3400" y="3200400"/>
            <a:ext cx="8229600" cy="914400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87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40196" y="2819399"/>
            <a:ext cx="304800" cy="762000"/>
            <a:chOff x="7364115" y="1417638"/>
            <a:chExt cx="975178" cy="2659062"/>
          </a:xfrm>
        </p:grpSpPr>
        <p:sp>
          <p:nvSpPr>
            <p:cNvPr id="5" name="Oval 4"/>
            <p:cNvSpPr/>
            <p:nvPr/>
          </p:nvSpPr>
          <p:spPr>
            <a:xfrm>
              <a:off x="7364115" y="1417638"/>
              <a:ext cx="975178" cy="9779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7683500" y="2357438"/>
              <a:ext cx="0" cy="17192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8001000" y="2357438"/>
              <a:ext cx="0" cy="7159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001000" y="3073400"/>
              <a:ext cx="338293" cy="10033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544996" y="2819399"/>
            <a:ext cx="304800" cy="762000"/>
            <a:chOff x="7364115" y="1417638"/>
            <a:chExt cx="975178" cy="2659062"/>
          </a:xfrm>
        </p:grpSpPr>
        <p:sp>
          <p:nvSpPr>
            <p:cNvPr id="10" name="Oval 9"/>
            <p:cNvSpPr/>
            <p:nvPr/>
          </p:nvSpPr>
          <p:spPr>
            <a:xfrm>
              <a:off x="7364115" y="1417638"/>
              <a:ext cx="975178" cy="9779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7683500" y="2357438"/>
              <a:ext cx="0" cy="17192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8001000" y="2357438"/>
              <a:ext cx="0" cy="7159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8001000" y="3073400"/>
              <a:ext cx="338293" cy="10033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862495" y="2819399"/>
            <a:ext cx="304800" cy="762000"/>
            <a:chOff x="7364115" y="1417638"/>
            <a:chExt cx="975178" cy="2659062"/>
          </a:xfrm>
        </p:grpSpPr>
        <p:sp>
          <p:nvSpPr>
            <p:cNvPr id="15" name="Oval 14"/>
            <p:cNvSpPr/>
            <p:nvPr/>
          </p:nvSpPr>
          <p:spPr>
            <a:xfrm>
              <a:off x="7364115" y="1417638"/>
              <a:ext cx="975178" cy="9779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7683500" y="2357438"/>
              <a:ext cx="0" cy="17192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8001000" y="2357438"/>
              <a:ext cx="0" cy="7159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001000" y="3073400"/>
              <a:ext cx="338293" cy="10033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179994" y="2819399"/>
            <a:ext cx="304800" cy="762000"/>
            <a:chOff x="7364115" y="1417638"/>
            <a:chExt cx="975178" cy="2659062"/>
          </a:xfrm>
        </p:grpSpPr>
        <p:sp>
          <p:nvSpPr>
            <p:cNvPr id="20" name="Oval 19"/>
            <p:cNvSpPr/>
            <p:nvPr/>
          </p:nvSpPr>
          <p:spPr>
            <a:xfrm>
              <a:off x="7364115" y="1417638"/>
              <a:ext cx="975178" cy="9779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7683500" y="2357438"/>
              <a:ext cx="0" cy="17192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8001000" y="2357438"/>
              <a:ext cx="0" cy="7159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8001000" y="3073400"/>
              <a:ext cx="338293" cy="10033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1497493" y="2819399"/>
            <a:ext cx="304800" cy="762000"/>
            <a:chOff x="7364115" y="1417638"/>
            <a:chExt cx="975178" cy="2659062"/>
          </a:xfrm>
        </p:grpSpPr>
        <p:sp>
          <p:nvSpPr>
            <p:cNvPr id="25" name="Oval 24"/>
            <p:cNvSpPr/>
            <p:nvPr/>
          </p:nvSpPr>
          <p:spPr>
            <a:xfrm>
              <a:off x="7364115" y="1417638"/>
              <a:ext cx="975178" cy="9779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7683500" y="2357438"/>
              <a:ext cx="0" cy="17192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8001000" y="2357438"/>
              <a:ext cx="0" cy="7159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8001000" y="3073400"/>
              <a:ext cx="338293" cy="10033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1802293" y="2819399"/>
            <a:ext cx="304800" cy="762000"/>
            <a:chOff x="7364115" y="1417638"/>
            <a:chExt cx="975178" cy="2659062"/>
          </a:xfrm>
        </p:grpSpPr>
        <p:sp>
          <p:nvSpPr>
            <p:cNvPr id="30" name="Oval 29"/>
            <p:cNvSpPr/>
            <p:nvPr/>
          </p:nvSpPr>
          <p:spPr>
            <a:xfrm>
              <a:off x="7364115" y="1417638"/>
              <a:ext cx="975178" cy="9779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7683500" y="2357438"/>
              <a:ext cx="0" cy="17192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8001000" y="2357438"/>
              <a:ext cx="0" cy="7159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8001000" y="3073400"/>
              <a:ext cx="338293" cy="10033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2119792" y="2819399"/>
            <a:ext cx="304800" cy="762000"/>
            <a:chOff x="7364115" y="1417638"/>
            <a:chExt cx="975178" cy="2659062"/>
          </a:xfrm>
        </p:grpSpPr>
        <p:sp>
          <p:nvSpPr>
            <p:cNvPr id="35" name="Oval 34"/>
            <p:cNvSpPr/>
            <p:nvPr/>
          </p:nvSpPr>
          <p:spPr>
            <a:xfrm>
              <a:off x="7364115" y="1417638"/>
              <a:ext cx="975178" cy="9779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7683500" y="2357438"/>
              <a:ext cx="0" cy="17192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001000" y="2357438"/>
              <a:ext cx="0" cy="7159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001000" y="3073400"/>
              <a:ext cx="338293" cy="10033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2437291" y="2819399"/>
            <a:ext cx="304800" cy="762000"/>
            <a:chOff x="7364115" y="1417638"/>
            <a:chExt cx="975178" cy="2659062"/>
          </a:xfrm>
        </p:grpSpPr>
        <p:sp>
          <p:nvSpPr>
            <p:cNvPr id="40" name="Oval 39"/>
            <p:cNvSpPr/>
            <p:nvPr/>
          </p:nvSpPr>
          <p:spPr>
            <a:xfrm>
              <a:off x="7364115" y="1417638"/>
              <a:ext cx="975178" cy="9779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7683500" y="2357438"/>
              <a:ext cx="0" cy="17192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8001000" y="2357438"/>
              <a:ext cx="0" cy="7159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8001000" y="3073400"/>
              <a:ext cx="338293" cy="10033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2754790" y="2819399"/>
            <a:ext cx="304800" cy="762000"/>
            <a:chOff x="7364115" y="1417638"/>
            <a:chExt cx="975178" cy="2659062"/>
          </a:xfrm>
        </p:grpSpPr>
        <p:sp>
          <p:nvSpPr>
            <p:cNvPr id="45" name="Oval 44"/>
            <p:cNvSpPr/>
            <p:nvPr/>
          </p:nvSpPr>
          <p:spPr>
            <a:xfrm>
              <a:off x="7364115" y="1417638"/>
              <a:ext cx="975178" cy="9779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7683500" y="2357438"/>
              <a:ext cx="0" cy="17192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8001000" y="2357438"/>
              <a:ext cx="0" cy="7159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8001000" y="3073400"/>
              <a:ext cx="338293" cy="10033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3059590" y="2819399"/>
            <a:ext cx="304800" cy="762000"/>
            <a:chOff x="7364115" y="1417638"/>
            <a:chExt cx="975178" cy="2659062"/>
          </a:xfrm>
        </p:grpSpPr>
        <p:sp>
          <p:nvSpPr>
            <p:cNvPr id="50" name="Oval 49"/>
            <p:cNvSpPr/>
            <p:nvPr/>
          </p:nvSpPr>
          <p:spPr>
            <a:xfrm>
              <a:off x="7364115" y="1417638"/>
              <a:ext cx="975178" cy="9779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7683500" y="2357438"/>
              <a:ext cx="0" cy="17192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8001000" y="2357438"/>
              <a:ext cx="0" cy="7159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8001000" y="3073400"/>
              <a:ext cx="338293" cy="10033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3377089" y="2819399"/>
            <a:ext cx="304800" cy="762000"/>
            <a:chOff x="7364115" y="1417638"/>
            <a:chExt cx="975178" cy="2659062"/>
          </a:xfrm>
        </p:grpSpPr>
        <p:sp>
          <p:nvSpPr>
            <p:cNvPr id="55" name="Oval 54"/>
            <p:cNvSpPr/>
            <p:nvPr/>
          </p:nvSpPr>
          <p:spPr>
            <a:xfrm>
              <a:off x="7364115" y="1417638"/>
              <a:ext cx="975178" cy="9779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7683500" y="2357438"/>
              <a:ext cx="0" cy="17192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8001000" y="2357438"/>
              <a:ext cx="0" cy="7159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8001000" y="3073400"/>
              <a:ext cx="338293" cy="10033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3694588" y="2819399"/>
            <a:ext cx="304800" cy="762000"/>
            <a:chOff x="7364115" y="1417638"/>
            <a:chExt cx="975178" cy="2659062"/>
          </a:xfrm>
        </p:grpSpPr>
        <p:sp>
          <p:nvSpPr>
            <p:cNvPr id="60" name="Oval 59"/>
            <p:cNvSpPr/>
            <p:nvPr/>
          </p:nvSpPr>
          <p:spPr>
            <a:xfrm>
              <a:off x="7364115" y="1417638"/>
              <a:ext cx="975178" cy="9779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7683500" y="2357438"/>
              <a:ext cx="0" cy="17192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8001000" y="2357438"/>
              <a:ext cx="0" cy="7159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8001000" y="3073400"/>
              <a:ext cx="338293" cy="10033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4012087" y="2819399"/>
            <a:ext cx="304800" cy="762000"/>
            <a:chOff x="7364115" y="1417638"/>
            <a:chExt cx="975178" cy="2659062"/>
          </a:xfrm>
        </p:grpSpPr>
        <p:sp>
          <p:nvSpPr>
            <p:cNvPr id="65" name="Oval 64"/>
            <p:cNvSpPr/>
            <p:nvPr/>
          </p:nvSpPr>
          <p:spPr>
            <a:xfrm>
              <a:off x="7364115" y="1417638"/>
              <a:ext cx="975178" cy="9779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Straight Connector 65"/>
            <p:cNvCxnSpPr/>
            <p:nvPr/>
          </p:nvCxnSpPr>
          <p:spPr>
            <a:xfrm>
              <a:off x="7683500" y="2357438"/>
              <a:ext cx="0" cy="17192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8001000" y="2357438"/>
              <a:ext cx="0" cy="7159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8001000" y="3073400"/>
              <a:ext cx="338293" cy="10033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4316887" y="2819399"/>
            <a:ext cx="304800" cy="762000"/>
            <a:chOff x="7364115" y="1417638"/>
            <a:chExt cx="975178" cy="2659062"/>
          </a:xfrm>
        </p:grpSpPr>
        <p:sp>
          <p:nvSpPr>
            <p:cNvPr id="70" name="Oval 69"/>
            <p:cNvSpPr/>
            <p:nvPr/>
          </p:nvSpPr>
          <p:spPr>
            <a:xfrm>
              <a:off x="7364115" y="1417638"/>
              <a:ext cx="975178" cy="9779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7683500" y="2357438"/>
              <a:ext cx="0" cy="17192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8001000" y="2357438"/>
              <a:ext cx="0" cy="7159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8001000" y="3073400"/>
              <a:ext cx="338293" cy="10033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4634386" y="2819399"/>
            <a:ext cx="304800" cy="762000"/>
            <a:chOff x="7364115" y="1417638"/>
            <a:chExt cx="975178" cy="2659062"/>
          </a:xfrm>
        </p:grpSpPr>
        <p:sp>
          <p:nvSpPr>
            <p:cNvPr id="75" name="Oval 74"/>
            <p:cNvSpPr/>
            <p:nvPr/>
          </p:nvSpPr>
          <p:spPr>
            <a:xfrm>
              <a:off x="7364115" y="1417638"/>
              <a:ext cx="975178" cy="9779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7683500" y="2357438"/>
              <a:ext cx="0" cy="17192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8001000" y="2357438"/>
              <a:ext cx="0" cy="7159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8001000" y="3073400"/>
              <a:ext cx="338293" cy="10033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>
            <a:off x="4951885" y="2819399"/>
            <a:ext cx="304800" cy="762000"/>
            <a:chOff x="7364115" y="1417638"/>
            <a:chExt cx="975178" cy="2659062"/>
          </a:xfrm>
        </p:grpSpPr>
        <p:sp>
          <p:nvSpPr>
            <p:cNvPr id="80" name="Oval 79"/>
            <p:cNvSpPr/>
            <p:nvPr/>
          </p:nvSpPr>
          <p:spPr>
            <a:xfrm>
              <a:off x="7364115" y="1417638"/>
              <a:ext cx="975178" cy="9779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Connector 80"/>
            <p:cNvCxnSpPr/>
            <p:nvPr/>
          </p:nvCxnSpPr>
          <p:spPr>
            <a:xfrm>
              <a:off x="7683500" y="2357438"/>
              <a:ext cx="0" cy="17192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8001000" y="2357438"/>
              <a:ext cx="0" cy="7159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001000" y="3073400"/>
              <a:ext cx="338293" cy="10033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5275582" y="2819399"/>
            <a:ext cx="304800" cy="762000"/>
            <a:chOff x="7364115" y="1417638"/>
            <a:chExt cx="975178" cy="2659062"/>
          </a:xfrm>
        </p:grpSpPr>
        <p:sp>
          <p:nvSpPr>
            <p:cNvPr id="85" name="Oval 84"/>
            <p:cNvSpPr/>
            <p:nvPr/>
          </p:nvSpPr>
          <p:spPr>
            <a:xfrm>
              <a:off x="7364115" y="1417638"/>
              <a:ext cx="975178" cy="9779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Straight Connector 85"/>
            <p:cNvCxnSpPr/>
            <p:nvPr/>
          </p:nvCxnSpPr>
          <p:spPr>
            <a:xfrm>
              <a:off x="7683500" y="2357438"/>
              <a:ext cx="0" cy="17192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8001000" y="2357438"/>
              <a:ext cx="0" cy="7159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8001000" y="3073400"/>
              <a:ext cx="338293" cy="10033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5580382" y="2819399"/>
            <a:ext cx="304800" cy="762000"/>
            <a:chOff x="7364115" y="1417638"/>
            <a:chExt cx="975178" cy="2659062"/>
          </a:xfrm>
        </p:grpSpPr>
        <p:sp>
          <p:nvSpPr>
            <p:cNvPr id="90" name="Oval 89"/>
            <p:cNvSpPr/>
            <p:nvPr/>
          </p:nvSpPr>
          <p:spPr>
            <a:xfrm>
              <a:off x="7364115" y="1417638"/>
              <a:ext cx="975178" cy="9779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1" name="Straight Connector 90"/>
            <p:cNvCxnSpPr/>
            <p:nvPr/>
          </p:nvCxnSpPr>
          <p:spPr>
            <a:xfrm>
              <a:off x="7683500" y="2357438"/>
              <a:ext cx="0" cy="17192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8001000" y="2357438"/>
              <a:ext cx="0" cy="7159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8001000" y="3073400"/>
              <a:ext cx="338293" cy="10033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/>
          <p:cNvGrpSpPr/>
          <p:nvPr/>
        </p:nvGrpSpPr>
        <p:grpSpPr>
          <a:xfrm>
            <a:off x="5897881" y="2819399"/>
            <a:ext cx="304800" cy="762000"/>
            <a:chOff x="7364115" y="1417638"/>
            <a:chExt cx="975178" cy="2659062"/>
          </a:xfrm>
        </p:grpSpPr>
        <p:sp>
          <p:nvSpPr>
            <p:cNvPr id="95" name="Oval 94"/>
            <p:cNvSpPr/>
            <p:nvPr/>
          </p:nvSpPr>
          <p:spPr>
            <a:xfrm>
              <a:off x="7364115" y="1417638"/>
              <a:ext cx="975178" cy="9779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6" name="Straight Connector 95"/>
            <p:cNvCxnSpPr/>
            <p:nvPr/>
          </p:nvCxnSpPr>
          <p:spPr>
            <a:xfrm>
              <a:off x="7683500" y="2357438"/>
              <a:ext cx="0" cy="17192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8001000" y="2357438"/>
              <a:ext cx="0" cy="7159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8001000" y="3073400"/>
              <a:ext cx="338293" cy="10033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6215380" y="2819399"/>
            <a:ext cx="304800" cy="762000"/>
            <a:chOff x="7364115" y="1417638"/>
            <a:chExt cx="975178" cy="2659062"/>
          </a:xfrm>
        </p:grpSpPr>
        <p:sp>
          <p:nvSpPr>
            <p:cNvPr id="100" name="Oval 99"/>
            <p:cNvSpPr/>
            <p:nvPr/>
          </p:nvSpPr>
          <p:spPr>
            <a:xfrm>
              <a:off x="7364115" y="1417638"/>
              <a:ext cx="975178" cy="9779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1" name="Straight Connector 100"/>
            <p:cNvCxnSpPr/>
            <p:nvPr/>
          </p:nvCxnSpPr>
          <p:spPr>
            <a:xfrm>
              <a:off x="7683500" y="2357438"/>
              <a:ext cx="0" cy="17192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8001000" y="2357438"/>
              <a:ext cx="0" cy="7159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8001000" y="3073400"/>
              <a:ext cx="338293" cy="10033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/>
          <p:cNvGrpSpPr/>
          <p:nvPr/>
        </p:nvGrpSpPr>
        <p:grpSpPr>
          <a:xfrm>
            <a:off x="6532879" y="2819399"/>
            <a:ext cx="304800" cy="762000"/>
            <a:chOff x="7364115" y="1417638"/>
            <a:chExt cx="975178" cy="2659062"/>
          </a:xfrm>
        </p:grpSpPr>
        <p:sp>
          <p:nvSpPr>
            <p:cNvPr id="105" name="Oval 104"/>
            <p:cNvSpPr/>
            <p:nvPr/>
          </p:nvSpPr>
          <p:spPr>
            <a:xfrm>
              <a:off x="7364115" y="1417638"/>
              <a:ext cx="975178" cy="9779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6" name="Straight Connector 105"/>
            <p:cNvCxnSpPr/>
            <p:nvPr/>
          </p:nvCxnSpPr>
          <p:spPr>
            <a:xfrm>
              <a:off x="7683500" y="2357438"/>
              <a:ext cx="0" cy="17192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8001000" y="2357438"/>
              <a:ext cx="0" cy="7159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8001000" y="3073400"/>
              <a:ext cx="338293" cy="10033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 108"/>
          <p:cNvGrpSpPr/>
          <p:nvPr/>
        </p:nvGrpSpPr>
        <p:grpSpPr>
          <a:xfrm>
            <a:off x="6837679" y="2819399"/>
            <a:ext cx="304800" cy="762000"/>
            <a:chOff x="7364115" y="1417638"/>
            <a:chExt cx="975178" cy="2659062"/>
          </a:xfrm>
        </p:grpSpPr>
        <p:sp>
          <p:nvSpPr>
            <p:cNvPr id="110" name="Oval 109"/>
            <p:cNvSpPr/>
            <p:nvPr/>
          </p:nvSpPr>
          <p:spPr>
            <a:xfrm>
              <a:off x="7364115" y="1417638"/>
              <a:ext cx="975178" cy="9779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1" name="Straight Connector 110"/>
            <p:cNvCxnSpPr/>
            <p:nvPr/>
          </p:nvCxnSpPr>
          <p:spPr>
            <a:xfrm>
              <a:off x="7683500" y="2357438"/>
              <a:ext cx="0" cy="17192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8001000" y="2357438"/>
              <a:ext cx="0" cy="7159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8001000" y="3073400"/>
              <a:ext cx="338293" cy="10033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13"/>
          <p:cNvGrpSpPr/>
          <p:nvPr/>
        </p:nvGrpSpPr>
        <p:grpSpPr>
          <a:xfrm>
            <a:off x="7155178" y="2819399"/>
            <a:ext cx="304800" cy="762000"/>
            <a:chOff x="7364115" y="1417638"/>
            <a:chExt cx="975178" cy="2659062"/>
          </a:xfrm>
        </p:grpSpPr>
        <p:sp>
          <p:nvSpPr>
            <p:cNvPr id="115" name="Oval 114"/>
            <p:cNvSpPr/>
            <p:nvPr/>
          </p:nvSpPr>
          <p:spPr>
            <a:xfrm>
              <a:off x="7364115" y="1417638"/>
              <a:ext cx="975178" cy="9779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6" name="Straight Connector 115"/>
            <p:cNvCxnSpPr/>
            <p:nvPr/>
          </p:nvCxnSpPr>
          <p:spPr>
            <a:xfrm>
              <a:off x="7683500" y="2357438"/>
              <a:ext cx="0" cy="17192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8001000" y="2357438"/>
              <a:ext cx="0" cy="7159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8001000" y="3073400"/>
              <a:ext cx="338293" cy="10033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>
            <a:off x="7472677" y="2819399"/>
            <a:ext cx="304800" cy="762000"/>
            <a:chOff x="7364115" y="1417638"/>
            <a:chExt cx="975178" cy="2659062"/>
          </a:xfrm>
        </p:grpSpPr>
        <p:sp>
          <p:nvSpPr>
            <p:cNvPr id="120" name="Oval 119"/>
            <p:cNvSpPr/>
            <p:nvPr/>
          </p:nvSpPr>
          <p:spPr>
            <a:xfrm>
              <a:off x="7364115" y="1417638"/>
              <a:ext cx="975178" cy="9779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1" name="Straight Connector 120"/>
            <p:cNvCxnSpPr/>
            <p:nvPr/>
          </p:nvCxnSpPr>
          <p:spPr>
            <a:xfrm>
              <a:off x="7683500" y="2357438"/>
              <a:ext cx="0" cy="17192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8001000" y="2357438"/>
              <a:ext cx="0" cy="7159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8001000" y="3073400"/>
              <a:ext cx="338293" cy="10033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Group 123"/>
          <p:cNvGrpSpPr/>
          <p:nvPr/>
        </p:nvGrpSpPr>
        <p:grpSpPr>
          <a:xfrm flipV="1">
            <a:off x="240196" y="3624731"/>
            <a:ext cx="298620" cy="794868"/>
            <a:chOff x="7364115" y="1417638"/>
            <a:chExt cx="975178" cy="2659062"/>
          </a:xfrm>
        </p:grpSpPr>
        <p:sp>
          <p:nvSpPr>
            <p:cNvPr id="125" name="Oval 124"/>
            <p:cNvSpPr/>
            <p:nvPr/>
          </p:nvSpPr>
          <p:spPr>
            <a:xfrm>
              <a:off x="7364115" y="1417638"/>
              <a:ext cx="975178" cy="9779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6" name="Straight Connector 125"/>
            <p:cNvCxnSpPr/>
            <p:nvPr/>
          </p:nvCxnSpPr>
          <p:spPr>
            <a:xfrm>
              <a:off x="7683500" y="2357438"/>
              <a:ext cx="0" cy="17192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8001000" y="2357438"/>
              <a:ext cx="0" cy="7159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8001000" y="3073400"/>
              <a:ext cx="338293" cy="10033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/>
          <p:cNvGrpSpPr/>
          <p:nvPr/>
        </p:nvGrpSpPr>
        <p:grpSpPr>
          <a:xfrm flipV="1">
            <a:off x="544996" y="3624731"/>
            <a:ext cx="298620" cy="794868"/>
            <a:chOff x="7364115" y="1417638"/>
            <a:chExt cx="975178" cy="2659062"/>
          </a:xfrm>
        </p:grpSpPr>
        <p:sp>
          <p:nvSpPr>
            <p:cNvPr id="130" name="Oval 129"/>
            <p:cNvSpPr/>
            <p:nvPr/>
          </p:nvSpPr>
          <p:spPr>
            <a:xfrm>
              <a:off x="7364115" y="1417638"/>
              <a:ext cx="975178" cy="9779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1" name="Straight Connector 130"/>
            <p:cNvCxnSpPr/>
            <p:nvPr/>
          </p:nvCxnSpPr>
          <p:spPr>
            <a:xfrm>
              <a:off x="7683500" y="2357438"/>
              <a:ext cx="0" cy="17192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8001000" y="2357438"/>
              <a:ext cx="0" cy="7159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8001000" y="3073400"/>
              <a:ext cx="338293" cy="10033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/>
          <p:cNvGrpSpPr/>
          <p:nvPr/>
        </p:nvGrpSpPr>
        <p:grpSpPr>
          <a:xfrm flipV="1">
            <a:off x="862495" y="3624731"/>
            <a:ext cx="298620" cy="794868"/>
            <a:chOff x="7364115" y="1417638"/>
            <a:chExt cx="975178" cy="2659062"/>
          </a:xfrm>
        </p:grpSpPr>
        <p:sp>
          <p:nvSpPr>
            <p:cNvPr id="135" name="Oval 134"/>
            <p:cNvSpPr/>
            <p:nvPr/>
          </p:nvSpPr>
          <p:spPr>
            <a:xfrm>
              <a:off x="7364115" y="1417638"/>
              <a:ext cx="975178" cy="9779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6" name="Straight Connector 135"/>
            <p:cNvCxnSpPr/>
            <p:nvPr/>
          </p:nvCxnSpPr>
          <p:spPr>
            <a:xfrm>
              <a:off x="7683500" y="2357438"/>
              <a:ext cx="0" cy="17192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8001000" y="2357438"/>
              <a:ext cx="0" cy="7159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8001000" y="3073400"/>
              <a:ext cx="338293" cy="10033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Group 138"/>
          <p:cNvGrpSpPr/>
          <p:nvPr/>
        </p:nvGrpSpPr>
        <p:grpSpPr>
          <a:xfrm flipV="1">
            <a:off x="1179994" y="3624731"/>
            <a:ext cx="298620" cy="794868"/>
            <a:chOff x="7364115" y="1417638"/>
            <a:chExt cx="975178" cy="2659062"/>
          </a:xfrm>
        </p:grpSpPr>
        <p:sp>
          <p:nvSpPr>
            <p:cNvPr id="140" name="Oval 139"/>
            <p:cNvSpPr/>
            <p:nvPr/>
          </p:nvSpPr>
          <p:spPr>
            <a:xfrm>
              <a:off x="7364115" y="1417638"/>
              <a:ext cx="975178" cy="9779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1" name="Straight Connector 140"/>
            <p:cNvCxnSpPr/>
            <p:nvPr/>
          </p:nvCxnSpPr>
          <p:spPr>
            <a:xfrm>
              <a:off x="7683500" y="2357438"/>
              <a:ext cx="0" cy="17192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8001000" y="2357438"/>
              <a:ext cx="0" cy="7159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8001000" y="3073400"/>
              <a:ext cx="338293" cy="10033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Group 143"/>
          <p:cNvGrpSpPr/>
          <p:nvPr/>
        </p:nvGrpSpPr>
        <p:grpSpPr>
          <a:xfrm flipV="1">
            <a:off x="1497493" y="3624731"/>
            <a:ext cx="298620" cy="794868"/>
            <a:chOff x="7364115" y="1417638"/>
            <a:chExt cx="975178" cy="2659062"/>
          </a:xfrm>
        </p:grpSpPr>
        <p:sp>
          <p:nvSpPr>
            <p:cNvPr id="145" name="Oval 144"/>
            <p:cNvSpPr/>
            <p:nvPr/>
          </p:nvSpPr>
          <p:spPr>
            <a:xfrm>
              <a:off x="7364115" y="1417638"/>
              <a:ext cx="975178" cy="9779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6" name="Straight Connector 145"/>
            <p:cNvCxnSpPr/>
            <p:nvPr/>
          </p:nvCxnSpPr>
          <p:spPr>
            <a:xfrm>
              <a:off x="7683500" y="2357438"/>
              <a:ext cx="0" cy="17192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8001000" y="2357438"/>
              <a:ext cx="0" cy="7159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8001000" y="3073400"/>
              <a:ext cx="338293" cy="10033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9" name="Group 148"/>
          <p:cNvGrpSpPr/>
          <p:nvPr/>
        </p:nvGrpSpPr>
        <p:grpSpPr>
          <a:xfrm flipV="1">
            <a:off x="1802293" y="3624731"/>
            <a:ext cx="298620" cy="794868"/>
            <a:chOff x="7364115" y="1417638"/>
            <a:chExt cx="975178" cy="2659062"/>
          </a:xfrm>
        </p:grpSpPr>
        <p:sp>
          <p:nvSpPr>
            <p:cNvPr id="150" name="Oval 149"/>
            <p:cNvSpPr/>
            <p:nvPr/>
          </p:nvSpPr>
          <p:spPr>
            <a:xfrm>
              <a:off x="7364115" y="1417638"/>
              <a:ext cx="975178" cy="9779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1" name="Straight Connector 150"/>
            <p:cNvCxnSpPr/>
            <p:nvPr/>
          </p:nvCxnSpPr>
          <p:spPr>
            <a:xfrm>
              <a:off x="7683500" y="2357438"/>
              <a:ext cx="0" cy="17192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8001000" y="2357438"/>
              <a:ext cx="0" cy="7159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8001000" y="3073400"/>
              <a:ext cx="338293" cy="10033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4" name="Group 153"/>
          <p:cNvGrpSpPr/>
          <p:nvPr/>
        </p:nvGrpSpPr>
        <p:grpSpPr>
          <a:xfrm flipV="1">
            <a:off x="2119792" y="3624731"/>
            <a:ext cx="298620" cy="794868"/>
            <a:chOff x="7364115" y="1417638"/>
            <a:chExt cx="975178" cy="2659062"/>
          </a:xfrm>
        </p:grpSpPr>
        <p:sp>
          <p:nvSpPr>
            <p:cNvPr id="155" name="Oval 154"/>
            <p:cNvSpPr/>
            <p:nvPr/>
          </p:nvSpPr>
          <p:spPr>
            <a:xfrm>
              <a:off x="7364115" y="1417638"/>
              <a:ext cx="975178" cy="9779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6" name="Straight Connector 155"/>
            <p:cNvCxnSpPr/>
            <p:nvPr/>
          </p:nvCxnSpPr>
          <p:spPr>
            <a:xfrm>
              <a:off x="7683500" y="2357438"/>
              <a:ext cx="0" cy="17192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>
              <a:off x="8001000" y="2357438"/>
              <a:ext cx="0" cy="7159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>
              <a:off x="8001000" y="3073400"/>
              <a:ext cx="338293" cy="10033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" name="Group 158"/>
          <p:cNvGrpSpPr/>
          <p:nvPr/>
        </p:nvGrpSpPr>
        <p:grpSpPr>
          <a:xfrm flipV="1">
            <a:off x="2437291" y="3624731"/>
            <a:ext cx="298620" cy="794868"/>
            <a:chOff x="7364115" y="1417638"/>
            <a:chExt cx="975178" cy="2659062"/>
          </a:xfrm>
        </p:grpSpPr>
        <p:sp>
          <p:nvSpPr>
            <p:cNvPr id="160" name="Oval 159"/>
            <p:cNvSpPr/>
            <p:nvPr/>
          </p:nvSpPr>
          <p:spPr>
            <a:xfrm>
              <a:off x="7364115" y="1417638"/>
              <a:ext cx="975178" cy="9779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1" name="Straight Connector 160"/>
            <p:cNvCxnSpPr/>
            <p:nvPr/>
          </p:nvCxnSpPr>
          <p:spPr>
            <a:xfrm>
              <a:off x="7683500" y="2357438"/>
              <a:ext cx="0" cy="17192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>
              <a:off x="8001000" y="2357438"/>
              <a:ext cx="0" cy="7159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>
              <a:off x="8001000" y="3073400"/>
              <a:ext cx="338293" cy="10033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" name="Group 163"/>
          <p:cNvGrpSpPr/>
          <p:nvPr/>
        </p:nvGrpSpPr>
        <p:grpSpPr>
          <a:xfrm flipV="1">
            <a:off x="2754790" y="3624731"/>
            <a:ext cx="298620" cy="794868"/>
            <a:chOff x="7364115" y="1417638"/>
            <a:chExt cx="975178" cy="2659062"/>
          </a:xfrm>
        </p:grpSpPr>
        <p:sp>
          <p:nvSpPr>
            <p:cNvPr id="165" name="Oval 164"/>
            <p:cNvSpPr/>
            <p:nvPr/>
          </p:nvSpPr>
          <p:spPr>
            <a:xfrm>
              <a:off x="7364115" y="1417638"/>
              <a:ext cx="975178" cy="9779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6" name="Straight Connector 165"/>
            <p:cNvCxnSpPr/>
            <p:nvPr/>
          </p:nvCxnSpPr>
          <p:spPr>
            <a:xfrm>
              <a:off x="7683500" y="2357438"/>
              <a:ext cx="0" cy="17192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>
              <a:off x="8001000" y="2357438"/>
              <a:ext cx="0" cy="7159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>
              <a:off x="8001000" y="3073400"/>
              <a:ext cx="338293" cy="10033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9" name="Group 168"/>
          <p:cNvGrpSpPr/>
          <p:nvPr/>
        </p:nvGrpSpPr>
        <p:grpSpPr>
          <a:xfrm flipV="1">
            <a:off x="3059590" y="3624731"/>
            <a:ext cx="298620" cy="794868"/>
            <a:chOff x="7364115" y="1417638"/>
            <a:chExt cx="975178" cy="2659062"/>
          </a:xfrm>
        </p:grpSpPr>
        <p:sp>
          <p:nvSpPr>
            <p:cNvPr id="170" name="Oval 169"/>
            <p:cNvSpPr/>
            <p:nvPr/>
          </p:nvSpPr>
          <p:spPr>
            <a:xfrm>
              <a:off x="7364115" y="1417638"/>
              <a:ext cx="975178" cy="9779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1" name="Straight Connector 170"/>
            <p:cNvCxnSpPr/>
            <p:nvPr/>
          </p:nvCxnSpPr>
          <p:spPr>
            <a:xfrm>
              <a:off x="7683500" y="2357438"/>
              <a:ext cx="0" cy="17192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>
              <a:off x="8001000" y="2357438"/>
              <a:ext cx="0" cy="7159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8001000" y="3073400"/>
              <a:ext cx="338293" cy="10033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" name="Group 173"/>
          <p:cNvGrpSpPr/>
          <p:nvPr/>
        </p:nvGrpSpPr>
        <p:grpSpPr>
          <a:xfrm flipV="1">
            <a:off x="3377089" y="3624731"/>
            <a:ext cx="298620" cy="794868"/>
            <a:chOff x="7364115" y="1417638"/>
            <a:chExt cx="975178" cy="2659062"/>
          </a:xfrm>
        </p:grpSpPr>
        <p:sp>
          <p:nvSpPr>
            <p:cNvPr id="175" name="Oval 174"/>
            <p:cNvSpPr/>
            <p:nvPr/>
          </p:nvSpPr>
          <p:spPr>
            <a:xfrm>
              <a:off x="7364115" y="1417638"/>
              <a:ext cx="975178" cy="9779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6" name="Straight Connector 175"/>
            <p:cNvCxnSpPr/>
            <p:nvPr/>
          </p:nvCxnSpPr>
          <p:spPr>
            <a:xfrm>
              <a:off x="7683500" y="2357438"/>
              <a:ext cx="0" cy="17192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>
              <a:off x="8001000" y="2357438"/>
              <a:ext cx="0" cy="7159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>
              <a:off x="8001000" y="3073400"/>
              <a:ext cx="338293" cy="10033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9" name="Group 178"/>
          <p:cNvGrpSpPr/>
          <p:nvPr/>
        </p:nvGrpSpPr>
        <p:grpSpPr>
          <a:xfrm flipV="1">
            <a:off x="3694588" y="3624731"/>
            <a:ext cx="298620" cy="794868"/>
            <a:chOff x="7364115" y="1417638"/>
            <a:chExt cx="975178" cy="2659062"/>
          </a:xfrm>
        </p:grpSpPr>
        <p:sp>
          <p:nvSpPr>
            <p:cNvPr id="180" name="Oval 179"/>
            <p:cNvSpPr/>
            <p:nvPr/>
          </p:nvSpPr>
          <p:spPr>
            <a:xfrm>
              <a:off x="7364115" y="1417638"/>
              <a:ext cx="975178" cy="9779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1" name="Straight Connector 180"/>
            <p:cNvCxnSpPr/>
            <p:nvPr/>
          </p:nvCxnSpPr>
          <p:spPr>
            <a:xfrm>
              <a:off x="7683500" y="2357438"/>
              <a:ext cx="0" cy="17192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>
              <a:off x="8001000" y="2357438"/>
              <a:ext cx="0" cy="7159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>
              <a:off x="8001000" y="3073400"/>
              <a:ext cx="338293" cy="10033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" name="Group 183"/>
          <p:cNvGrpSpPr/>
          <p:nvPr/>
        </p:nvGrpSpPr>
        <p:grpSpPr>
          <a:xfrm flipV="1">
            <a:off x="4012087" y="3624731"/>
            <a:ext cx="298620" cy="794868"/>
            <a:chOff x="7364115" y="1417638"/>
            <a:chExt cx="975178" cy="2659062"/>
          </a:xfrm>
        </p:grpSpPr>
        <p:sp>
          <p:nvSpPr>
            <p:cNvPr id="185" name="Oval 184"/>
            <p:cNvSpPr/>
            <p:nvPr/>
          </p:nvSpPr>
          <p:spPr>
            <a:xfrm>
              <a:off x="7364115" y="1417638"/>
              <a:ext cx="975178" cy="9779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6" name="Straight Connector 185"/>
            <p:cNvCxnSpPr/>
            <p:nvPr/>
          </p:nvCxnSpPr>
          <p:spPr>
            <a:xfrm>
              <a:off x="7683500" y="2357438"/>
              <a:ext cx="0" cy="17192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>
              <a:off x="8001000" y="2357438"/>
              <a:ext cx="0" cy="7159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>
              <a:off x="8001000" y="3073400"/>
              <a:ext cx="338293" cy="10033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Group 188"/>
          <p:cNvGrpSpPr/>
          <p:nvPr/>
        </p:nvGrpSpPr>
        <p:grpSpPr>
          <a:xfrm flipV="1">
            <a:off x="4316887" y="3624731"/>
            <a:ext cx="298620" cy="794868"/>
            <a:chOff x="7364115" y="1417638"/>
            <a:chExt cx="975178" cy="2659062"/>
          </a:xfrm>
        </p:grpSpPr>
        <p:sp>
          <p:nvSpPr>
            <p:cNvPr id="190" name="Oval 189"/>
            <p:cNvSpPr/>
            <p:nvPr/>
          </p:nvSpPr>
          <p:spPr>
            <a:xfrm>
              <a:off x="7364115" y="1417638"/>
              <a:ext cx="975178" cy="9779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1" name="Straight Connector 190"/>
            <p:cNvCxnSpPr/>
            <p:nvPr/>
          </p:nvCxnSpPr>
          <p:spPr>
            <a:xfrm>
              <a:off x="7683500" y="2357438"/>
              <a:ext cx="0" cy="17192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>
              <a:off x="8001000" y="2357438"/>
              <a:ext cx="0" cy="7159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>
              <a:off x="8001000" y="3073400"/>
              <a:ext cx="338293" cy="10033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4" name="Group 193"/>
          <p:cNvGrpSpPr/>
          <p:nvPr/>
        </p:nvGrpSpPr>
        <p:grpSpPr>
          <a:xfrm flipV="1">
            <a:off x="4634386" y="3624731"/>
            <a:ext cx="298620" cy="794868"/>
            <a:chOff x="7364115" y="1417638"/>
            <a:chExt cx="975178" cy="2659062"/>
          </a:xfrm>
        </p:grpSpPr>
        <p:sp>
          <p:nvSpPr>
            <p:cNvPr id="195" name="Oval 194"/>
            <p:cNvSpPr/>
            <p:nvPr/>
          </p:nvSpPr>
          <p:spPr>
            <a:xfrm>
              <a:off x="7364115" y="1417638"/>
              <a:ext cx="975178" cy="9779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6" name="Straight Connector 195"/>
            <p:cNvCxnSpPr/>
            <p:nvPr/>
          </p:nvCxnSpPr>
          <p:spPr>
            <a:xfrm>
              <a:off x="7683500" y="2357438"/>
              <a:ext cx="0" cy="17192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>
              <a:off x="8001000" y="2357438"/>
              <a:ext cx="0" cy="7159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/>
            <p:nvPr/>
          </p:nvCxnSpPr>
          <p:spPr>
            <a:xfrm>
              <a:off x="8001000" y="3073400"/>
              <a:ext cx="338293" cy="10033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9" name="Group 198"/>
          <p:cNvGrpSpPr/>
          <p:nvPr/>
        </p:nvGrpSpPr>
        <p:grpSpPr>
          <a:xfrm flipV="1">
            <a:off x="4951885" y="3624731"/>
            <a:ext cx="298620" cy="794868"/>
            <a:chOff x="7364115" y="1417638"/>
            <a:chExt cx="975178" cy="2659062"/>
          </a:xfrm>
        </p:grpSpPr>
        <p:sp>
          <p:nvSpPr>
            <p:cNvPr id="200" name="Oval 199"/>
            <p:cNvSpPr/>
            <p:nvPr/>
          </p:nvSpPr>
          <p:spPr>
            <a:xfrm>
              <a:off x="7364115" y="1417638"/>
              <a:ext cx="975178" cy="9779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1" name="Straight Connector 200"/>
            <p:cNvCxnSpPr/>
            <p:nvPr/>
          </p:nvCxnSpPr>
          <p:spPr>
            <a:xfrm>
              <a:off x="7683500" y="2357438"/>
              <a:ext cx="0" cy="17192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>
              <a:off x="8001000" y="2357438"/>
              <a:ext cx="0" cy="7159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>
              <a:off x="8001000" y="3073400"/>
              <a:ext cx="338293" cy="10033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" name="Group 203"/>
          <p:cNvGrpSpPr/>
          <p:nvPr/>
        </p:nvGrpSpPr>
        <p:grpSpPr>
          <a:xfrm flipV="1">
            <a:off x="5275582" y="3624731"/>
            <a:ext cx="298620" cy="794868"/>
            <a:chOff x="7364115" y="1417638"/>
            <a:chExt cx="975178" cy="2659062"/>
          </a:xfrm>
        </p:grpSpPr>
        <p:sp>
          <p:nvSpPr>
            <p:cNvPr id="205" name="Oval 204"/>
            <p:cNvSpPr/>
            <p:nvPr/>
          </p:nvSpPr>
          <p:spPr>
            <a:xfrm>
              <a:off x="7364115" y="1417638"/>
              <a:ext cx="975178" cy="9779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6" name="Straight Connector 205"/>
            <p:cNvCxnSpPr/>
            <p:nvPr/>
          </p:nvCxnSpPr>
          <p:spPr>
            <a:xfrm>
              <a:off x="7683500" y="2357438"/>
              <a:ext cx="0" cy="17192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>
              <a:off x="8001000" y="2357438"/>
              <a:ext cx="0" cy="7159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>
              <a:off x="8001000" y="3073400"/>
              <a:ext cx="338293" cy="10033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" name="Group 208"/>
          <p:cNvGrpSpPr/>
          <p:nvPr/>
        </p:nvGrpSpPr>
        <p:grpSpPr>
          <a:xfrm flipV="1">
            <a:off x="5580382" y="3624731"/>
            <a:ext cx="298620" cy="794868"/>
            <a:chOff x="7364115" y="1417638"/>
            <a:chExt cx="975178" cy="2659062"/>
          </a:xfrm>
        </p:grpSpPr>
        <p:sp>
          <p:nvSpPr>
            <p:cNvPr id="210" name="Oval 209"/>
            <p:cNvSpPr/>
            <p:nvPr/>
          </p:nvSpPr>
          <p:spPr>
            <a:xfrm>
              <a:off x="7364115" y="1417638"/>
              <a:ext cx="975178" cy="9779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1" name="Straight Connector 210"/>
            <p:cNvCxnSpPr/>
            <p:nvPr/>
          </p:nvCxnSpPr>
          <p:spPr>
            <a:xfrm>
              <a:off x="7683500" y="2357438"/>
              <a:ext cx="0" cy="17192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>
              <a:off x="8001000" y="2357438"/>
              <a:ext cx="0" cy="7159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>
              <a:off x="8001000" y="3073400"/>
              <a:ext cx="338293" cy="10033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4" name="Group 213"/>
          <p:cNvGrpSpPr/>
          <p:nvPr/>
        </p:nvGrpSpPr>
        <p:grpSpPr>
          <a:xfrm flipV="1">
            <a:off x="5897881" y="3624731"/>
            <a:ext cx="298620" cy="794868"/>
            <a:chOff x="7364115" y="1417638"/>
            <a:chExt cx="975178" cy="2659062"/>
          </a:xfrm>
        </p:grpSpPr>
        <p:sp>
          <p:nvSpPr>
            <p:cNvPr id="215" name="Oval 214"/>
            <p:cNvSpPr/>
            <p:nvPr/>
          </p:nvSpPr>
          <p:spPr>
            <a:xfrm>
              <a:off x="7364115" y="1417638"/>
              <a:ext cx="975178" cy="9779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6" name="Straight Connector 215"/>
            <p:cNvCxnSpPr/>
            <p:nvPr/>
          </p:nvCxnSpPr>
          <p:spPr>
            <a:xfrm>
              <a:off x="7683500" y="2357438"/>
              <a:ext cx="0" cy="17192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>
              <a:off x="8001000" y="2357438"/>
              <a:ext cx="0" cy="7159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>
              <a:off x="8001000" y="3073400"/>
              <a:ext cx="338293" cy="10033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9" name="Group 218"/>
          <p:cNvGrpSpPr/>
          <p:nvPr/>
        </p:nvGrpSpPr>
        <p:grpSpPr>
          <a:xfrm flipV="1">
            <a:off x="6215380" y="3624731"/>
            <a:ext cx="298620" cy="794868"/>
            <a:chOff x="7364115" y="1417638"/>
            <a:chExt cx="975178" cy="2659062"/>
          </a:xfrm>
        </p:grpSpPr>
        <p:sp>
          <p:nvSpPr>
            <p:cNvPr id="220" name="Oval 219"/>
            <p:cNvSpPr/>
            <p:nvPr/>
          </p:nvSpPr>
          <p:spPr>
            <a:xfrm>
              <a:off x="7364115" y="1417638"/>
              <a:ext cx="975178" cy="9779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1" name="Straight Connector 220"/>
            <p:cNvCxnSpPr/>
            <p:nvPr/>
          </p:nvCxnSpPr>
          <p:spPr>
            <a:xfrm>
              <a:off x="7683500" y="2357438"/>
              <a:ext cx="0" cy="17192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>
              <a:off x="8001000" y="2357438"/>
              <a:ext cx="0" cy="7159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8001000" y="3073400"/>
              <a:ext cx="338293" cy="10033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4" name="Group 223"/>
          <p:cNvGrpSpPr/>
          <p:nvPr/>
        </p:nvGrpSpPr>
        <p:grpSpPr>
          <a:xfrm flipV="1">
            <a:off x="6532879" y="3624731"/>
            <a:ext cx="298620" cy="794868"/>
            <a:chOff x="7364115" y="1417638"/>
            <a:chExt cx="975178" cy="2659062"/>
          </a:xfrm>
        </p:grpSpPr>
        <p:sp>
          <p:nvSpPr>
            <p:cNvPr id="225" name="Oval 224"/>
            <p:cNvSpPr/>
            <p:nvPr/>
          </p:nvSpPr>
          <p:spPr>
            <a:xfrm>
              <a:off x="7364115" y="1417638"/>
              <a:ext cx="975178" cy="9779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6" name="Straight Connector 225"/>
            <p:cNvCxnSpPr/>
            <p:nvPr/>
          </p:nvCxnSpPr>
          <p:spPr>
            <a:xfrm>
              <a:off x="7683500" y="2357438"/>
              <a:ext cx="0" cy="17192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>
              <a:off x="8001000" y="2357438"/>
              <a:ext cx="0" cy="7159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8001000" y="3073400"/>
              <a:ext cx="338293" cy="10033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9" name="Group 228"/>
          <p:cNvGrpSpPr/>
          <p:nvPr/>
        </p:nvGrpSpPr>
        <p:grpSpPr>
          <a:xfrm flipV="1">
            <a:off x="6837679" y="3624731"/>
            <a:ext cx="298620" cy="794868"/>
            <a:chOff x="7364115" y="1417638"/>
            <a:chExt cx="975178" cy="2659062"/>
          </a:xfrm>
        </p:grpSpPr>
        <p:sp>
          <p:nvSpPr>
            <p:cNvPr id="230" name="Oval 229"/>
            <p:cNvSpPr/>
            <p:nvPr/>
          </p:nvSpPr>
          <p:spPr>
            <a:xfrm>
              <a:off x="7364115" y="1417638"/>
              <a:ext cx="975178" cy="9779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1" name="Straight Connector 230"/>
            <p:cNvCxnSpPr/>
            <p:nvPr/>
          </p:nvCxnSpPr>
          <p:spPr>
            <a:xfrm>
              <a:off x="7683500" y="2357438"/>
              <a:ext cx="0" cy="17192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8001000" y="2357438"/>
              <a:ext cx="0" cy="7159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>
              <a:off x="8001000" y="3073400"/>
              <a:ext cx="338293" cy="10033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4" name="Group 233"/>
          <p:cNvGrpSpPr/>
          <p:nvPr/>
        </p:nvGrpSpPr>
        <p:grpSpPr>
          <a:xfrm flipV="1">
            <a:off x="7155178" y="3624731"/>
            <a:ext cx="298620" cy="794868"/>
            <a:chOff x="7364115" y="1417638"/>
            <a:chExt cx="975178" cy="2659062"/>
          </a:xfrm>
        </p:grpSpPr>
        <p:sp>
          <p:nvSpPr>
            <p:cNvPr id="235" name="Oval 234"/>
            <p:cNvSpPr/>
            <p:nvPr/>
          </p:nvSpPr>
          <p:spPr>
            <a:xfrm>
              <a:off x="7364115" y="1417638"/>
              <a:ext cx="975178" cy="9779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6" name="Straight Connector 235"/>
            <p:cNvCxnSpPr/>
            <p:nvPr/>
          </p:nvCxnSpPr>
          <p:spPr>
            <a:xfrm>
              <a:off x="7683500" y="2357438"/>
              <a:ext cx="0" cy="17192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>
              <a:off x="8001000" y="2357438"/>
              <a:ext cx="0" cy="7159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>
              <a:off x="8001000" y="3073400"/>
              <a:ext cx="338293" cy="10033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9" name="Group 238"/>
          <p:cNvGrpSpPr/>
          <p:nvPr/>
        </p:nvGrpSpPr>
        <p:grpSpPr>
          <a:xfrm flipV="1">
            <a:off x="7472677" y="3624731"/>
            <a:ext cx="298620" cy="794868"/>
            <a:chOff x="7364115" y="1417638"/>
            <a:chExt cx="975178" cy="2659062"/>
          </a:xfrm>
        </p:grpSpPr>
        <p:sp>
          <p:nvSpPr>
            <p:cNvPr id="240" name="Oval 239"/>
            <p:cNvSpPr/>
            <p:nvPr/>
          </p:nvSpPr>
          <p:spPr>
            <a:xfrm>
              <a:off x="7364115" y="1417638"/>
              <a:ext cx="975178" cy="9779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1" name="Straight Connector 240"/>
            <p:cNvCxnSpPr/>
            <p:nvPr/>
          </p:nvCxnSpPr>
          <p:spPr>
            <a:xfrm>
              <a:off x="7683500" y="2357438"/>
              <a:ext cx="0" cy="17192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>
              <a:off x="8001000" y="2357438"/>
              <a:ext cx="0" cy="7159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>
              <a:off x="8001000" y="3073400"/>
              <a:ext cx="338293" cy="10033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4" name="Group 243"/>
          <p:cNvGrpSpPr/>
          <p:nvPr/>
        </p:nvGrpSpPr>
        <p:grpSpPr>
          <a:xfrm>
            <a:off x="7802877" y="2819399"/>
            <a:ext cx="304800" cy="762000"/>
            <a:chOff x="7364115" y="1417638"/>
            <a:chExt cx="975178" cy="2659062"/>
          </a:xfrm>
        </p:grpSpPr>
        <p:sp>
          <p:nvSpPr>
            <p:cNvPr id="245" name="Oval 244"/>
            <p:cNvSpPr/>
            <p:nvPr/>
          </p:nvSpPr>
          <p:spPr>
            <a:xfrm>
              <a:off x="7364115" y="1417638"/>
              <a:ext cx="975178" cy="9779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6" name="Straight Connector 245"/>
            <p:cNvCxnSpPr/>
            <p:nvPr/>
          </p:nvCxnSpPr>
          <p:spPr>
            <a:xfrm>
              <a:off x="7683500" y="2357438"/>
              <a:ext cx="0" cy="17192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>
              <a:off x="8001000" y="2357438"/>
              <a:ext cx="0" cy="7159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>
              <a:off x="8001000" y="3073400"/>
              <a:ext cx="338293" cy="10033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9" name="Group 248"/>
          <p:cNvGrpSpPr/>
          <p:nvPr/>
        </p:nvGrpSpPr>
        <p:grpSpPr>
          <a:xfrm>
            <a:off x="8120376" y="2819399"/>
            <a:ext cx="304800" cy="762000"/>
            <a:chOff x="7364115" y="1417638"/>
            <a:chExt cx="975178" cy="2659062"/>
          </a:xfrm>
        </p:grpSpPr>
        <p:sp>
          <p:nvSpPr>
            <p:cNvPr id="250" name="Oval 249"/>
            <p:cNvSpPr/>
            <p:nvPr/>
          </p:nvSpPr>
          <p:spPr>
            <a:xfrm>
              <a:off x="7364115" y="1417638"/>
              <a:ext cx="975178" cy="9779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1" name="Straight Connector 250"/>
            <p:cNvCxnSpPr/>
            <p:nvPr/>
          </p:nvCxnSpPr>
          <p:spPr>
            <a:xfrm>
              <a:off x="7683500" y="2357438"/>
              <a:ext cx="0" cy="17192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>
              <a:off x="8001000" y="2357438"/>
              <a:ext cx="0" cy="7159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>
              <a:off x="8001000" y="3073400"/>
              <a:ext cx="338293" cy="10033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4" name="Group 253"/>
          <p:cNvGrpSpPr/>
          <p:nvPr/>
        </p:nvGrpSpPr>
        <p:grpSpPr>
          <a:xfrm>
            <a:off x="8437875" y="2819399"/>
            <a:ext cx="304800" cy="762000"/>
            <a:chOff x="7364115" y="1417638"/>
            <a:chExt cx="975178" cy="2659062"/>
          </a:xfrm>
        </p:grpSpPr>
        <p:sp>
          <p:nvSpPr>
            <p:cNvPr id="255" name="Oval 254"/>
            <p:cNvSpPr/>
            <p:nvPr/>
          </p:nvSpPr>
          <p:spPr>
            <a:xfrm>
              <a:off x="7364115" y="1417638"/>
              <a:ext cx="975178" cy="9779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6" name="Straight Connector 255"/>
            <p:cNvCxnSpPr/>
            <p:nvPr/>
          </p:nvCxnSpPr>
          <p:spPr>
            <a:xfrm>
              <a:off x="7683500" y="2357438"/>
              <a:ext cx="0" cy="17192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>
              <a:off x="8001000" y="2357438"/>
              <a:ext cx="0" cy="7159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>
              <a:off x="8001000" y="3073400"/>
              <a:ext cx="338293" cy="10033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9" name="Group 258"/>
          <p:cNvGrpSpPr/>
          <p:nvPr/>
        </p:nvGrpSpPr>
        <p:grpSpPr>
          <a:xfrm flipV="1">
            <a:off x="7790176" y="3624731"/>
            <a:ext cx="298620" cy="794868"/>
            <a:chOff x="7364115" y="1417638"/>
            <a:chExt cx="975178" cy="2659062"/>
          </a:xfrm>
        </p:grpSpPr>
        <p:sp>
          <p:nvSpPr>
            <p:cNvPr id="260" name="Oval 259"/>
            <p:cNvSpPr/>
            <p:nvPr/>
          </p:nvSpPr>
          <p:spPr>
            <a:xfrm>
              <a:off x="7364115" y="1417638"/>
              <a:ext cx="975178" cy="9779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1" name="Straight Connector 260"/>
            <p:cNvCxnSpPr/>
            <p:nvPr/>
          </p:nvCxnSpPr>
          <p:spPr>
            <a:xfrm>
              <a:off x="7683500" y="2357438"/>
              <a:ext cx="0" cy="17192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>
              <a:off x="8001000" y="2357438"/>
              <a:ext cx="0" cy="7159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>
            <a:xfrm>
              <a:off x="8001000" y="3073400"/>
              <a:ext cx="338293" cy="10033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4" name="Group 263"/>
          <p:cNvGrpSpPr/>
          <p:nvPr/>
        </p:nvGrpSpPr>
        <p:grpSpPr>
          <a:xfrm flipV="1">
            <a:off x="8107675" y="3624731"/>
            <a:ext cx="298620" cy="794868"/>
            <a:chOff x="7364115" y="1417638"/>
            <a:chExt cx="975178" cy="2659062"/>
          </a:xfrm>
        </p:grpSpPr>
        <p:sp>
          <p:nvSpPr>
            <p:cNvPr id="265" name="Oval 264"/>
            <p:cNvSpPr/>
            <p:nvPr/>
          </p:nvSpPr>
          <p:spPr>
            <a:xfrm>
              <a:off x="7364115" y="1417638"/>
              <a:ext cx="975178" cy="9779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6" name="Straight Connector 265"/>
            <p:cNvCxnSpPr/>
            <p:nvPr/>
          </p:nvCxnSpPr>
          <p:spPr>
            <a:xfrm>
              <a:off x="7683500" y="2357438"/>
              <a:ext cx="0" cy="17192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>
              <a:off x="8001000" y="2357438"/>
              <a:ext cx="0" cy="7159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>
              <a:off x="8001000" y="3073400"/>
              <a:ext cx="338293" cy="10033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9" name="Group 268"/>
          <p:cNvGrpSpPr/>
          <p:nvPr/>
        </p:nvGrpSpPr>
        <p:grpSpPr>
          <a:xfrm flipV="1">
            <a:off x="8425174" y="3624731"/>
            <a:ext cx="298620" cy="794868"/>
            <a:chOff x="7364115" y="1417638"/>
            <a:chExt cx="975178" cy="2659062"/>
          </a:xfrm>
        </p:grpSpPr>
        <p:sp>
          <p:nvSpPr>
            <p:cNvPr id="270" name="Oval 269"/>
            <p:cNvSpPr/>
            <p:nvPr/>
          </p:nvSpPr>
          <p:spPr>
            <a:xfrm>
              <a:off x="7364115" y="1417638"/>
              <a:ext cx="975178" cy="9779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1" name="Straight Connector 270"/>
            <p:cNvCxnSpPr/>
            <p:nvPr/>
          </p:nvCxnSpPr>
          <p:spPr>
            <a:xfrm>
              <a:off x="7683500" y="2357438"/>
              <a:ext cx="0" cy="17192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/>
            <p:nvPr/>
          </p:nvCxnSpPr>
          <p:spPr>
            <a:xfrm>
              <a:off x="8001000" y="2357438"/>
              <a:ext cx="0" cy="715962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/>
          </p:nvCxnSpPr>
          <p:spPr>
            <a:xfrm>
              <a:off x="8001000" y="3073400"/>
              <a:ext cx="338293" cy="10033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5" name="Group 274"/>
          <p:cNvGrpSpPr/>
          <p:nvPr/>
        </p:nvGrpSpPr>
        <p:grpSpPr>
          <a:xfrm>
            <a:off x="4843984" y="2748431"/>
            <a:ext cx="922789" cy="1752600"/>
            <a:chOff x="2089318" y="2514600"/>
            <a:chExt cx="630824" cy="1600200"/>
          </a:xfrm>
        </p:grpSpPr>
        <p:sp>
          <p:nvSpPr>
            <p:cNvPr id="276" name="Rounded Rectangle 275"/>
            <p:cNvSpPr/>
            <p:nvPr/>
          </p:nvSpPr>
          <p:spPr>
            <a:xfrm>
              <a:off x="2089318" y="2514600"/>
              <a:ext cx="630824" cy="160020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Rounded Rectangle 276"/>
            <p:cNvSpPr/>
            <p:nvPr/>
          </p:nvSpPr>
          <p:spPr>
            <a:xfrm>
              <a:off x="2256713" y="2514600"/>
              <a:ext cx="281568" cy="16002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1" name="Group 280"/>
          <p:cNvGrpSpPr/>
          <p:nvPr/>
        </p:nvGrpSpPr>
        <p:grpSpPr>
          <a:xfrm>
            <a:off x="6381540" y="2748431"/>
            <a:ext cx="922789" cy="1752600"/>
            <a:chOff x="2089318" y="2514600"/>
            <a:chExt cx="630824" cy="1600200"/>
          </a:xfrm>
        </p:grpSpPr>
        <p:sp>
          <p:nvSpPr>
            <p:cNvPr id="282" name="Rounded Rectangle 281"/>
            <p:cNvSpPr/>
            <p:nvPr/>
          </p:nvSpPr>
          <p:spPr>
            <a:xfrm>
              <a:off x="2089318" y="2514600"/>
              <a:ext cx="630824" cy="160020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Rounded Rectangle 282"/>
            <p:cNvSpPr/>
            <p:nvPr/>
          </p:nvSpPr>
          <p:spPr>
            <a:xfrm>
              <a:off x="2256713" y="2514600"/>
              <a:ext cx="281568" cy="16002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4" name="Group 283"/>
          <p:cNvGrpSpPr/>
          <p:nvPr/>
        </p:nvGrpSpPr>
        <p:grpSpPr>
          <a:xfrm>
            <a:off x="2862645" y="2795174"/>
            <a:ext cx="922789" cy="1752600"/>
            <a:chOff x="2089318" y="2514600"/>
            <a:chExt cx="630824" cy="1600200"/>
          </a:xfrm>
        </p:grpSpPr>
        <p:sp>
          <p:nvSpPr>
            <p:cNvPr id="285" name="Rounded Rectangle 284"/>
            <p:cNvSpPr/>
            <p:nvPr/>
          </p:nvSpPr>
          <p:spPr>
            <a:xfrm>
              <a:off x="2089318" y="2514600"/>
              <a:ext cx="630824" cy="160020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Rounded Rectangle 285"/>
            <p:cNvSpPr/>
            <p:nvPr/>
          </p:nvSpPr>
          <p:spPr>
            <a:xfrm>
              <a:off x="2256713" y="2514600"/>
              <a:ext cx="281568" cy="1600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7" name="Oval 286"/>
          <p:cNvSpPr/>
          <p:nvPr/>
        </p:nvSpPr>
        <p:spPr>
          <a:xfrm>
            <a:off x="1277796" y="5353426"/>
            <a:ext cx="201208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Triangle 287"/>
          <p:cNvSpPr/>
          <p:nvPr/>
        </p:nvSpPr>
        <p:spPr>
          <a:xfrm>
            <a:off x="3426890" y="1493747"/>
            <a:ext cx="205703" cy="22860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Oval 288"/>
          <p:cNvSpPr/>
          <p:nvPr/>
        </p:nvSpPr>
        <p:spPr>
          <a:xfrm>
            <a:off x="3650663" y="5541863"/>
            <a:ext cx="201208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Triangle 289"/>
          <p:cNvSpPr/>
          <p:nvPr/>
        </p:nvSpPr>
        <p:spPr>
          <a:xfrm>
            <a:off x="1576254" y="2159221"/>
            <a:ext cx="205703" cy="22860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Oval 290"/>
          <p:cNvSpPr/>
          <p:nvPr/>
        </p:nvSpPr>
        <p:spPr>
          <a:xfrm>
            <a:off x="6334890" y="5649966"/>
            <a:ext cx="201208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Triangle 291"/>
          <p:cNvSpPr/>
          <p:nvPr/>
        </p:nvSpPr>
        <p:spPr>
          <a:xfrm>
            <a:off x="4382442" y="2204394"/>
            <a:ext cx="205703" cy="22860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Oval 292"/>
          <p:cNvSpPr/>
          <p:nvPr/>
        </p:nvSpPr>
        <p:spPr>
          <a:xfrm>
            <a:off x="4463107" y="5104640"/>
            <a:ext cx="201208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Triangle 293"/>
          <p:cNvSpPr/>
          <p:nvPr/>
        </p:nvSpPr>
        <p:spPr>
          <a:xfrm>
            <a:off x="2240404" y="1602815"/>
            <a:ext cx="205703" cy="22860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Oval 294"/>
          <p:cNvSpPr/>
          <p:nvPr/>
        </p:nvSpPr>
        <p:spPr>
          <a:xfrm>
            <a:off x="4258911" y="5791199"/>
            <a:ext cx="201208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Triangle 295"/>
          <p:cNvSpPr/>
          <p:nvPr/>
        </p:nvSpPr>
        <p:spPr>
          <a:xfrm>
            <a:off x="594544" y="1850895"/>
            <a:ext cx="205703" cy="22860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Oval 296"/>
          <p:cNvSpPr/>
          <p:nvPr/>
        </p:nvSpPr>
        <p:spPr>
          <a:xfrm>
            <a:off x="2049117" y="5791199"/>
            <a:ext cx="201208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Triangle 297"/>
          <p:cNvSpPr/>
          <p:nvPr/>
        </p:nvSpPr>
        <p:spPr>
          <a:xfrm>
            <a:off x="4208986" y="1681631"/>
            <a:ext cx="205703" cy="22860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Triangle 299"/>
          <p:cNvSpPr/>
          <p:nvPr/>
        </p:nvSpPr>
        <p:spPr>
          <a:xfrm>
            <a:off x="7779504" y="1993677"/>
            <a:ext cx="205703" cy="22860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Oval 300"/>
          <p:cNvSpPr/>
          <p:nvPr/>
        </p:nvSpPr>
        <p:spPr>
          <a:xfrm>
            <a:off x="5197967" y="3652636"/>
            <a:ext cx="201208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Oval 302"/>
          <p:cNvSpPr/>
          <p:nvPr/>
        </p:nvSpPr>
        <p:spPr>
          <a:xfrm>
            <a:off x="6733834" y="3856824"/>
            <a:ext cx="201208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Triangle 303"/>
          <p:cNvSpPr/>
          <p:nvPr/>
        </p:nvSpPr>
        <p:spPr>
          <a:xfrm>
            <a:off x="3193318" y="3287141"/>
            <a:ext cx="205703" cy="22860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Triangle 304"/>
          <p:cNvSpPr/>
          <p:nvPr/>
        </p:nvSpPr>
        <p:spPr>
          <a:xfrm>
            <a:off x="3205810" y="2109033"/>
            <a:ext cx="205703" cy="22860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Triangle 305"/>
          <p:cNvSpPr/>
          <p:nvPr/>
        </p:nvSpPr>
        <p:spPr>
          <a:xfrm>
            <a:off x="3221187" y="4936020"/>
            <a:ext cx="205703" cy="22860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Oval 306"/>
          <p:cNvSpPr/>
          <p:nvPr/>
        </p:nvSpPr>
        <p:spPr>
          <a:xfrm>
            <a:off x="5198709" y="2215031"/>
            <a:ext cx="201208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Oval 307"/>
          <p:cNvSpPr/>
          <p:nvPr/>
        </p:nvSpPr>
        <p:spPr>
          <a:xfrm>
            <a:off x="5197967" y="4888773"/>
            <a:ext cx="201208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Oval 308"/>
          <p:cNvSpPr/>
          <p:nvPr/>
        </p:nvSpPr>
        <p:spPr>
          <a:xfrm>
            <a:off x="6742330" y="4762136"/>
            <a:ext cx="201208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Oval 309"/>
          <p:cNvSpPr/>
          <p:nvPr/>
        </p:nvSpPr>
        <p:spPr>
          <a:xfrm>
            <a:off x="6727907" y="2109033"/>
            <a:ext cx="201208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Rectangle 312"/>
          <p:cNvSpPr/>
          <p:nvPr/>
        </p:nvSpPr>
        <p:spPr>
          <a:xfrm>
            <a:off x="152400" y="1295400"/>
            <a:ext cx="8774596" cy="4800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Triangle 313"/>
          <p:cNvSpPr/>
          <p:nvPr/>
        </p:nvSpPr>
        <p:spPr>
          <a:xfrm>
            <a:off x="5018495" y="5527645"/>
            <a:ext cx="205703" cy="22860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Triangle 314"/>
          <p:cNvSpPr/>
          <p:nvPr/>
        </p:nvSpPr>
        <p:spPr>
          <a:xfrm>
            <a:off x="2094724" y="5041173"/>
            <a:ext cx="205703" cy="22860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Triangle 315"/>
          <p:cNvSpPr/>
          <p:nvPr/>
        </p:nvSpPr>
        <p:spPr>
          <a:xfrm>
            <a:off x="7033447" y="5391526"/>
            <a:ext cx="205703" cy="22860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Triangle 316"/>
          <p:cNvSpPr/>
          <p:nvPr/>
        </p:nvSpPr>
        <p:spPr>
          <a:xfrm>
            <a:off x="6256501" y="5268614"/>
            <a:ext cx="205703" cy="22860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Oval 317"/>
          <p:cNvSpPr/>
          <p:nvPr/>
        </p:nvSpPr>
        <p:spPr>
          <a:xfrm>
            <a:off x="2934860" y="1774695"/>
            <a:ext cx="201208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Oval 318"/>
          <p:cNvSpPr/>
          <p:nvPr/>
        </p:nvSpPr>
        <p:spPr>
          <a:xfrm>
            <a:off x="7997906" y="1739961"/>
            <a:ext cx="201208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Oval 319"/>
          <p:cNvSpPr/>
          <p:nvPr/>
        </p:nvSpPr>
        <p:spPr>
          <a:xfrm>
            <a:off x="2333885" y="2404450"/>
            <a:ext cx="201208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Triangle 320"/>
          <p:cNvSpPr/>
          <p:nvPr/>
        </p:nvSpPr>
        <p:spPr>
          <a:xfrm>
            <a:off x="5720597" y="1439534"/>
            <a:ext cx="205703" cy="22860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Triangle 321"/>
          <p:cNvSpPr/>
          <p:nvPr/>
        </p:nvSpPr>
        <p:spPr>
          <a:xfrm>
            <a:off x="6229791" y="2016539"/>
            <a:ext cx="205703" cy="22860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Triangle 322"/>
          <p:cNvSpPr/>
          <p:nvPr/>
        </p:nvSpPr>
        <p:spPr>
          <a:xfrm>
            <a:off x="7027573" y="1507995"/>
            <a:ext cx="205703" cy="22860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Triangle 323"/>
          <p:cNvSpPr/>
          <p:nvPr/>
        </p:nvSpPr>
        <p:spPr>
          <a:xfrm>
            <a:off x="855856" y="2273521"/>
            <a:ext cx="205703" cy="22860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Triangle 324"/>
          <p:cNvSpPr/>
          <p:nvPr/>
        </p:nvSpPr>
        <p:spPr>
          <a:xfrm>
            <a:off x="7350206" y="2273521"/>
            <a:ext cx="205703" cy="22860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Triangle 325"/>
          <p:cNvSpPr/>
          <p:nvPr/>
        </p:nvSpPr>
        <p:spPr>
          <a:xfrm>
            <a:off x="5097750" y="1628554"/>
            <a:ext cx="205703" cy="22860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Oval 326"/>
          <p:cNvSpPr/>
          <p:nvPr/>
        </p:nvSpPr>
        <p:spPr>
          <a:xfrm>
            <a:off x="7750980" y="5791199"/>
            <a:ext cx="201208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Oval 327"/>
          <p:cNvSpPr/>
          <p:nvPr/>
        </p:nvSpPr>
        <p:spPr>
          <a:xfrm>
            <a:off x="7719501" y="5103375"/>
            <a:ext cx="201208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Oval 328"/>
          <p:cNvSpPr/>
          <p:nvPr/>
        </p:nvSpPr>
        <p:spPr>
          <a:xfrm>
            <a:off x="5543260" y="5802366"/>
            <a:ext cx="201208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Oval 329"/>
          <p:cNvSpPr/>
          <p:nvPr/>
        </p:nvSpPr>
        <p:spPr>
          <a:xfrm>
            <a:off x="2895596" y="5541863"/>
            <a:ext cx="201208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Oval 330"/>
          <p:cNvSpPr/>
          <p:nvPr/>
        </p:nvSpPr>
        <p:spPr>
          <a:xfrm>
            <a:off x="1735722" y="4827639"/>
            <a:ext cx="201208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Oval 331"/>
          <p:cNvSpPr/>
          <p:nvPr/>
        </p:nvSpPr>
        <p:spPr>
          <a:xfrm>
            <a:off x="1036521" y="4812573"/>
            <a:ext cx="201208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Oval 332"/>
          <p:cNvSpPr/>
          <p:nvPr/>
        </p:nvSpPr>
        <p:spPr>
          <a:xfrm>
            <a:off x="488592" y="5213726"/>
            <a:ext cx="201208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Oval 333"/>
          <p:cNvSpPr/>
          <p:nvPr/>
        </p:nvSpPr>
        <p:spPr>
          <a:xfrm>
            <a:off x="5902406" y="5016092"/>
            <a:ext cx="201208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Oval 334"/>
          <p:cNvSpPr/>
          <p:nvPr/>
        </p:nvSpPr>
        <p:spPr>
          <a:xfrm>
            <a:off x="8353508" y="4799889"/>
            <a:ext cx="201208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TextBox 335"/>
          <p:cNvSpPr txBox="1"/>
          <p:nvPr/>
        </p:nvSpPr>
        <p:spPr>
          <a:xfrm>
            <a:off x="161675" y="1280637"/>
            <a:ext cx="2514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Extracellular</a:t>
            </a:r>
            <a:endParaRPr lang="en-US" sz="2400" dirty="0"/>
          </a:p>
        </p:txBody>
      </p:sp>
      <p:sp>
        <p:nvSpPr>
          <p:cNvPr id="337" name="TextBox 336"/>
          <p:cNvSpPr txBox="1"/>
          <p:nvPr/>
        </p:nvSpPr>
        <p:spPr>
          <a:xfrm>
            <a:off x="161675" y="5624888"/>
            <a:ext cx="2514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Intracellular</a:t>
            </a:r>
            <a:endParaRPr lang="en-US" sz="2400" dirty="0"/>
          </a:p>
        </p:txBody>
      </p:sp>
      <p:cxnSp>
        <p:nvCxnSpPr>
          <p:cNvPr id="361" name="Straight Arrow Connector 360"/>
          <p:cNvCxnSpPr/>
          <p:nvPr/>
        </p:nvCxnSpPr>
        <p:spPr>
          <a:xfrm>
            <a:off x="3314475" y="2506718"/>
            <a:ext cx="1" cy="58280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3" name="Straight Arrow Connector 362"/>
          <p:cNvCxnSpPr/>
          <p:nvPr/>
        </p:nvCxnSpPr>
        <p:spPr>
          <a:xfrm flipH="1">
            <a:off x="3277242" y="3739010"/>
            <a:ext cx="25988" cy="107677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5" name="Straight Arrow Connector 364"/>
          <p:cNvCxnSpPr/>
          <p:nvPr/>
        </p:nvCxnSpPr>
        <p:spPr>
          <a:xfrm flipH="1" flipV="1">
            <a:off x="5283669" y="4070827"/>
            <a:ext cx="1127" cy="72211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7" name="Straight Arrow Connector 366"/>
          <p:cNvCxnSpPr/>
          <p:nvPr/>
        </p:nvCxnSpPr>
        <p:spPr>
          <a:xfrm flipV="1">
            <a:off x="5270503" y="2487664"/>
            <a:ext cx="11479" cy="97341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9" name="Straight Arrow Connector 368"/>
          <p:cNvCxnSpPr/>
          <p:nvPr/>
        </p:nvCxnSpPr>
        <p:spPr>
          <a:xfrm flipV="1">
            <a:off x="6817023" y="2424592"/>
            <a:ext cx="0" cy="120859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0" name="Straight Arrow Connector 369"/>
          <p:cNvCxnSpPr/>
          <p:nvPr/>
        </p:nvCxnSpPr>
        <p:spPr>
          <a:xfrm flipH="1" flipV="1">
            <a:off x="6844589" y="4198999"/>
            <a:ext cx="1939" cy="51409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4" name="TextBox 373"/>
          <p:cNvSpPr txBox="1"/>
          <p:nvPr/>
        </p:nvSpPr>
        <p:spPr>
          <a:xfrm>
            <a:off x="573808" y="24552"/>
            <a:ext cx="83531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 What components are shown in this figure?</a:t>
            </a:r>
          </a:p>
          <a:p>
            <a:r>
              <a:rPr lang="en-US" sz="2400" dirty="0" smtClean="0"/>
              <a:t>2. Which side has more potassium ions? More sodium ions?</a:t>
            </a:r>
          </a:p>
          <a:p>
            <a:r>
              <a:rPr lang="en-US" sz="2400" dirty="0" smtClean="0"/>
              <a:t>3. Which </a:t>
            </a:r>
            <a:r>
              <a:rPr lang="en-US" sz="2400" dirty="0"/>
              <a:t>side is more negatively charged? Positively charged?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4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10786</TotalTime>
  <Words>1100</Words>
  <Application>Microsoft Office PowerPoint</Application>
  <PresentationFormat>On-screen Show (4:3)</PresentationFormat>
  <Paragraphs>196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Scorpion vs. Mouse: A Tale of Venom and Action Potentials</vt:lpstr>
      <vt:lpstr>Learning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CQ4: What is the major contributor to a neuron’s resting membrane potential of   -60 to -80 mV?</vt:lpstr>
      <vt:lpstr>PowerPoint Presentation</vt:lpstr>
      <vt:lpstr>PowerPoint Presentation</vt:lpstr>
      <vt:lpstr>CQ5: What would happen if this ungated sodium channel was blocked?</vt:lpstr>
      <vt:lpstr>What happens in each phase of an action potential?</vt:lpstr>
      <vt:lpstr>CQ6: In what stage do voltage-gated Na channels begin to open?</vt:lpstr>
      <vt:lpstr>CQ7: In what stage do voltage-gated K channels begin to open?</vt:lpstr>
      <vt:lpstr>PowerPoint Presentation</vt:lpstr>
      <vt:lpstr>PowerPoint Presentation</vt:lpstr>
      <vt:lpstr>PowerPoint Presentation</vt:lpstr>
      <vt:lpstr>PowerPoint Presentation</vt:lpstr>
      <vt:lpstr>Image Credits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Biology 100!</dc:title>
  <dc:creator>Justin</dc:creator>
  <cp:lastModifiedBy>Ky</cp:lastModifiedBy>
  <cp:revision>338</cp:revision>
  <cp:lastPrinted>2017-06-15T21:13:30Z</cp:lastPrinted>
  <dcterms:created xsi:type="dcterms:W3CDTF">2006-08-16T00:00:00Z</dcterms:created>
  <dcterms:modified xsi:type="dcterms:W3CDTF">2021-09-02T17:26:38Z</dcterms:modified>
</cp:coreProperties>
</file>