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9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7" r:id="rId10"/>
    <p:sldId id="263" r:id="rId11"/>
    <p:sldId id="294" r:id="rId12"/>
    <p:sldId id="265" r:id="rId13"/>
    <p:sldId id="266" r:id="rId14"/>
    <p:sldId id="295" r:id="rId15"/>
    <p:sldId id="297" r:id="rId16"/>
    <p:sldId id="267" r:id="rId17"/>
    <p:sldId id="268" r:id="rId18"/>
    <p:sldId id="269" r:id="rId19"/>
    <p:sldId id="296" r:id="rId20"/>
    <p:sldId id="300" r:id="rId21"/>
    <p:sldId id="271" r:id="rId22"/>
    <p:sldId id="272" r:id="rId23"/>
    <p:sldId id="302" r:id="rId24"/>
    <p:sldId id="274" r:id="rId25"/>
    <p:sldId id="275" r:id="rId26"/>
    <p:sldId id="276" r:id="rId27"/>
    <p:sldId id="293" r:id="rId28"/>
    <p:sldId id="286" r:id="rId29"/>
    <p:sldId id="288" r:id="rId30"/>
    <p:sldId id="289" r:id="rId31"/>
    <p:sldId id="290" r:id="rId32"/>
    <p:sldId id="291" r:id="rId33"/>
    <p:sldId id="292" r:id="rId34"/>
    <p:sldId id="279" r:id="rId35"/>
    <p:sldId id="282" r:id="rId36"/>
    <p:sldId id="283" r:id="rId37"/>
    <p:sldId id="305" r:id="rId38"/>
    <p:sldId id="303" r:id="rId39"/>
    <p:sldId id="30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0525" autoAdjust="0"/>
  </p:normalViewPr>
  <p:slideViewPr>
    <p:cSldViewPr snapToGrid="0" snapToObjects="1">
      <p:cViewPr varScale="1">
        <p:scale>
          <a:sx n="66" d="100"/>
          <a:sy n="66" d="100"/>
        </p:scale>
        <p:origin x="-91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8"/>
    </p:cViewPr>
  </p:sorterViewPr>
  <p:notesViewPr>
    <p:cSldViewPr snapToGrid="0" snapToObjects="1">
      <p:cViewPr varScale="1">
        <p:scale>
          <a:sx n="71" d="100"/>
          <a:sy n="71" d="100"/>
        </p:scale>
        <p:origin x="-3029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34FD5-EE36-1542-BDF7-B16731D4B41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62455-89A9-BE43-BEC8-3690F2B7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0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A9A29-1C7C-4848-9741-25B09574796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EFD04-01AD-4A45-A554-B1EDF69B5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0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Licensed image © </a:t>
            </a:r>
            <a:r>
              <a:rPr lang="en-US" sz="900" dirty="0" err="1" smtClean="0"/>
              <a:t>Digitalstormcinema</a:t>
            </a:r>
            <a:r>
              <a:rPr lang="en-US" sz="900" dirty="0" smtClean="0"/>
              <a:t> | Dreamstime.com, ID 31854580.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41208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marR="0" indent="-193749" algn="l" defTabSz="457200" rtl="0" eaLnBrk="1" fontAlgn="auto" latinLnBrk="0" hangingPunct="1">
              <a:lnSpc>
                <a:spcPct val="97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From </a:t>
            </a:r>
            <a:r>
              <a:rPr lang="en-US" sz="1200" i="1" dirty="0" smtClean="0">
                <a:solidFill>
                  <a:schemeClr val="bg1"/>
                </a:solidFill>
              </a:rPr>
              <a:t>New England Journal of Medicine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Klootwijk</a:t>
            </a:r>
            <a:r>
              <a:rPr lang="en-US" sz="1200" dirty="0" smtClean="0">
                <a:solidFill>
                  <a:schemeClr val="bg1"/>
                </a:solidFill>
              </a:rPr>
              <a:t>, ED., </a:t>
            </a:r>
            <a:r>
              <a:rPr lang="en-US" sz="1200" dirty="0" err="1" smtClean="0">
                <a:solidFill>
                  <a:schemeClr val="bg1"/>
                </a:solidFill>
              </a:rPr>
              <a:t>Reichold</a:t>
            </a:r>
            <a:r>
              <a:rPr lang="en-US" sz="1200" dirty="0" smtClean="0">
                <a:solidFill>
                  <a:schemeClr val="bg1"/>
                </a:solidFill>
              </a:rPr>
              <a:t>, M., </a:t>
            </a:r>
            <a:r>
              <a:rPr lang="en-US" sz="1200" dirty="0" err="1" smtClean="0">
                <a:solidFill>
                  <a:schemeClr val="bg1"/>
                </a:solidFill>
              </a:rPr>
              <a:t>Helip</a:t>
            </a:r>
            <a:r>
              <a:rPr lang="en-US" sz="1200" dirty="0" smtClean="0">
                <a:solidFill>
                  <a:schemeClr val="bg1"/>
                </a:solidFill>
              </a:rPr>
              <a:t>-Wooley, A., </a:t>
            </a:r>
            <a:r>
              <a:rPr lang="en-US" sz="1200" i="1" dirty="0" smtClean="0">
                <a:solidFill>
                  <a:schemeClr val="bg1"/>
                </a:solidFill>
              </a:rPr>
              <a:t>et al., </a:t>
            </a:r>
            <a:r>
              <a:rPr lang="en-US" sz="1200" dirty="0" err="1" smtClean="0">
                <a:solidFill>
                  <a:schemeClr val="bg1"/>
                </a:solidFill>
              </a:rPr>
              <a:t>Mistargeting</a:t>
            </a:r>
            <a:r>
              <a:rPr lang="en-US" sz="1200" dirty="0" smtClean="0">
                <a:solidFill>
                  <a:schemeClr val="bg1"/>
                </a:solidFill>
              </a:rPr>
              <a:t> of </a:t>
            </a:r>
            <a:r>
              <a:rPr lang="en-US" sz="1200" dirty="0" err="1" smtClean="0">
                <a:solidFill>
                  <a:schemeClr val="bg1"/>
                </a:solidFill>
              </a:rPr>
              <a:t>peroxisomal</a:t>
            </a:r>
            <a:r>
              <a:rPr lang="en-US" sz="1200" dirty="0" smtClean="0">
                <a:solidFill>
                  <a:schemeClr val="bg1"/>
                </a:solidFill>
              </a:rPr>
              <a:t> EHHADH and inherited renal </a:t>
            </a:r>
            <a:r>
              <a:rPr lang="en-US" sz="1200" dirty="0" err="1" smtClean="0">
                <a:solidFill>
                  <a:schemeClr val="bg1"/>
                </a:solidFill>
              </a:rPr>
              <a:t>Fanconi’s</a:t>
            </a:r>
            <a:r>
              <a:rPr lang="en-US" sz="1200" dirty="0" smtClean="0">
                <a:solidFill>
                  <a:schemeClr val="bg1"/>
                </a:solidFill>
              </a:rPr>
              <a:t> syndrome, 370(2),</a:t>
            </a:r>
            <a:r>
              <a:rPr lang="en-US" sz="1200" baseline="0" dirty="0" smtClean="0">
                <a:solidFill>
                  <a:schemeClr val="bg1"/>
                </a:solidFill>
              </a:rPr>
              <a:t> pp.</a:t>
            </a:r>
            <a:r>
              <a:rPr lang="en-US" sz="1200" dirty="0" smtClean="0">
                <a:solidFill>
                  <a:schemeClr val="bg1"/>
                </a:solidFill>
              </a:rPr>
              <a:t> 129–138.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Copyright © 2014 Massachusetts Medical Society. Reprinted with permission from Massachusetts Medical Society.</a:t>
            </a:r>
          </a:p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6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9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Nephron Secretion Reabsorption by </a:t>
            </a:r>
            <a:r>
              <a:rPr lang="en-US" dirty="0" err="1" smtClean="0"/>
              <a:t>Openstax</a:t>
            </a:r>
            <a:r>
              <a:rPr lang="en-US" dirty="0" smtClean="0"/>
              <a:t> College is licensed under CC BY 3.0.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4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8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8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5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6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5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8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26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appendix of</a:t>
            </a:r>
            <a:r>
              <a:rPr lang="en-US" baseline="0" dirty="0" smtClean="0"/>
              <a:t> the paper:</a:t>
            </a:r>
          </a:p>
          <a:p>
            <a:r>
              <a:rPr lang="en-US" baseline="0" dirty="0" smtClean="0"/>
              <a:t>Top Panel (WT)</a:t>
            </a:r>
          </a:p>
          <a:p>
            <a:r>
              <a:rPr lang="en-US" baseline="0" dirty="0" smtClean="0"/>
              <a:t>Left: WT EHHADAH protein (green); Middle: </a:t>
            </a:r>
            <a:r>
              <a:rPr lang="en-US" baseline="0" dirty="0" err="1" smtClean="0"/>
              <a:t>mitotracker</a:t>
            </a:r>
            <a:r>
              <a:rPr lang="en-US" baseline="0" dirty="0" smtClean="0"/>
              <a:t> (Red); right: Merge (no overlap)</a:t>
            </a:r>
          </a:p>
          <a:p>
            <a:r>
              <a:rPr lang="en-US" baseline="0" dirty="0" smtClean="0"/>
              <a:t>Bottom Panel (Mutant)</a:t>
            </a:r>
          </a:p>
          <a:p>
            <a:r>
              <a:rPr lang="en-US" baseline="0" dirty="0" smtClean="0"/>
              <a:t>Left: Mutant EHHADH protein (green) (note broader intracellular localization of mutant relative to WT); Middle: </a:t>
            </a:r>
            <a:r>
              <a:rPr lang="en-US" baseline="0" dirty="0" err="1" smtClean="0"/>
              <a:t>Mitotracker</a:t>
            </a:r>
            <a:r>
              <a:rPr lang="en-US" baseline="0" dirty="0" smtClean="0"/>
              <a:t> (red); right: Merge (see overlap)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Credit: </a:t>
            </a:r>
            <a:r>
              <a:rPr lang="en-US" sz="1200" dirty="0" smtClean="0">
                <a:solidFill>
                  <a:schemeClr val="bg1"/>
                </a:solidFill>
              </a:rPr>
              <a:t>From </a:t>
            </a:r>
            <a:r>
              <a:rPr lang="en-US" sz="1200" i="1" dirty="0" smtClean="0">
                <a:solidFill>
                  <a:schemeClr val="bg1"/>
                </a:solidFill>
              </a:rPr>
              <a:t>New England Journal of Medicine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Klootwijk</a:t>
            </a:r>
            <a:r>
              <a:rPr lang="en-US" sz="1200" dirty="0" smtClean="0">
                <a:solidFill>
                  <a:schemeClr val="bg1"/>
                </a:solidFill>
              </a:rPr>
              <a:t>, ED., </a:t>
            </a:r>
            <a:r>
              <a:rPr lang="en-US" sz="1200" dirty="0" err="1" smtClean="0">
                <a:solidFill>
                  <a:schemeClr val="bg1"/>
                </a:solidFill>
              </a:rPr>
              <a:t>Reichold</a:t>
            </a:r>
            <a:r>
              <a:rPr lang="en-US" sz="1200" dirty="0" smtClean="0">
                <a:solidFill>
                  <a:schemeClr val="bg1"/>
                </a:solidFill>
              </a:rPr>
              <a:t>, M., </a:t>
            </a:r>
            <a:r>
              <a:rPr lang="en-US" sz="1200" dirty="0" err="1" smtClean="0">
                <a:solidFill>
                  <a:schemeClr val="bg1"/>
                </a:solidFill>
              </a:rPr>
              <a:t>Helip</a:t>
            </a:r>
            <a:r>
              <a:rPr lang="en-US" sz="1200" dirty="0" smtClean="0">
                <a:solidFill>
                  <a:schemeClr val="bg1"/>
                </a:solidFill>
              </a:rPr>
              <a:t>-Wooley, A., </a:t>
            </a:r>
            <a:r>
              <a:rPr lang="en-US" sz="1200" i="1" dirty="0" smtClean="0">
                <a:solidFill>
                  <a:schemeClr val="bg1"/>
                </a:solidFill>
              </a:rPr>
              <a:t>et al., </a:t>
            </a:r>
            <a:r>
              <a:rPr lang="en-US" sz="1200" dirty="0" err="1" smtClean="0">
                <a:solidFill>
                  <a:schemeClr val="bg1"/>
                </a:solidFill>
              </a:rPr>
              <a:t>Mistargeting</a:t>
            </a:r>
            <a:r>
              <a:rPr lang="en-US" sz="1200" dirty="0" smtClean="0">
                <a:solidFill>
                  <a:schemeClr val="bg1"/>
                </a:solidFill>
              </a:rPr>
              <a:t> of </a:t>
            </a:r>
            <a:r>
              <a:rPr lang="en-US" sz="1200" dirty="0" err="1" smtClean="0">
                <a:solidFill>
                  <a:schemeClr val="bg1"/>
                </a:solidFill>
              </a:rPr>
              <a:t>peroxisomal</a:t>
            </a:r>
            <a:r>
              <a:rPr lang="en-US" sz="1200" dirty="0" smtClean="0">
                <a:solidFill>
                  <a:schemeClr val="bg1"/>
                </a:solidFill>
              </a:rPr>
              <a:t> EHHADH and inherited renal </a:t>
            </a:r>
            <a:r>
              <a:rPr lang="en-US" sz="1200" dirty="0" err="1" smtClean="0">
                <a:solidFill>
                  <a:schemeClr val="bg1"/>
                </a:solidFill>
              </a:rPr>
              <a:t>Fanconi’s</a:t>
            </a:r>
            <a:r>
              <a:rPr lang="en-US" sz="1200" dirty="0" smtClean="0">
                <a:solidFill>
                  <a:schemeClr val="bg1"/>
                </a:solidFill>
              </a:rPr>
              <a:t> syndrome, 370(2),</a:t>
            </a:r>
            <a:r>
              <a:rPr lang="en-US" sz="1200" baseline="0" dirty="0" smtClean="0">
                <a:solidFill>
                  <a:schemeClr val="bg1"/>
                </a:solidFill>
              </a:rPr>
              <a:t> pp.</a:t>
            </a:r>
            <a:r>
              <a:rPr lang="en-US" sz="1200" dirty="0" smtClean="0">
                <a:solidFill>
                  <a:schemeClr val="bg1"/>
                </a:solidFill>
              </a:rPr>
              <a:t> 129–138.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Copyright © 2014 Massachusetts Medical Society. Reprinted with permission from Massachusetts Medical Society.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36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appendix of</a:t>
            </a:r>
            <a:r>
              <a:rPr lang="en-US" baseline="0" dirty="0" smtClean="0"/>
              <a:t> the paper:</a:t>
            </a:r>
          </a:p>
          <a:p>
            <a:r>
              <a:rPr lang="en-US" baseline="0" dirty="0" smtClean="0"/>
              <a:t>Top Panel (WT)</a:t>
            </a:r>
          </a:p>
          <a:p>
            <a:r>
              <a:rPr lang="en-US" baseline="0" dirty="0" smtClean="0"/>
              <a:t>Left: WT EHHADAH protein (green); Middle: </a:t>
            </a:r>
            <a:r>
              <a:rPr lang="en-US" baseline="0" dirty="0" err="1" smtClean="0"/>
              <a:t>mitotracker</a:t>
            </a:r>
            <a:r>
              <a:rPr lang="en-US" baseline="0" dirty="0" smtClean="0"/>
              <a:t> (Red); right: Merge (no overlap)</a:t>
            </a:r>
          </a:p>
          <a:p>
            <a:r>
              <a:rPr lang="en-US" baseline="0" dirty="0" smtClean="0"/>
              <a:t>Bottom Panel (Mutant)</a:t>
            </a:r>
          </a:p>
          <a:p>
            <a:r>
              <a:rPr lang="en-US" baseline="0" dirty="0" smtClean="0"/>
              <a:t>Left: Mutant EHHADH protein (green) (note broader intracellular localization of mutant relative to WT); Middle: </a:t>
            </a:r>
            <a:r>
              <a:rPr lang="en-US" baseline="0" dirty="0" err="1" smtClean="0"/>
              <a:t>Mitotracker</a:t>
            </a:r>
            <a:r>
              <a:rPr lang="en-US" baseline="0" dirty="0" smtClean="0"/>
              <a:t> (red); right: Merge (see overlap)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Credit: </a:t>
            </a:r>
            <a:r>
              <a:rPr lang="en-US" sz="1200" dirty="0" smtClean="0">
                <a:solidFill>
                  <a:schemeClr val="bg1"/>
                </a:solidFill>
              </a:rPr>
              <a:t>From </a:t>
            </a:r>
            <a:r>
              <a:rPr lang="en-US" sz="1200" i="1" dirty="0" smtClean="0">
                <a:solidFill>
                  <a:schemeClr val="bg1"/>
                </a:solidFill>
              </a:rPr>
              <a:t>New England Journal of Medicine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Klootwijk</a:t>
            </a:r>
            <a:r>
              <a:rPr lang="en-US" sz="1200" dirty="0" smtClean="0">
                <a:solidFill>
                  <a:schemeClr val="bg1"/>
                </a:solidFill>
              </a:rPr>
              <a:t>, ED., </a:t>
            </a:r>
            <a:r>
              <a:rPr lang="en-US" sz="1200" dirty="0" err="1" smtClean="0">
                <a:solidFill>
                  <a:schemeClr val="bg1"/>
                </a:solidFill>
              </a:rPr>
              <a:t>Reichold</a:t>
            </a:r>
            <a:r>
              <a:rPr lang="en-US" sz="1200" dirty="0" smtClean="0">
                <a:solidFill>
                  <a:schemeClr val="bg1"/>
                </a:solidFill>
              </a:rPr>
              <a:t>, M., </a:t>
            </a:r>
            <a:r>
              <a:rPr lang="en-US" sz="1200" dirty="0" err="1" smtClean="0">
                <a:solidFill>
                  <a:schemeClr val="bg1"/>
                </a:solidFill>
              </a:rPr>
              <a:t>Helip</a:t>
            </a:r>
            <a:r>
              <a:rPr lang="en-US" sz="1200" dirty="0" smtClean="0">
                <a:solidFill>
                  <a:schemeClr val="bg1"/>
                </a:solidFill>
              </a:rPr>
              <a:t>-Wooley, A., </a:t>
            </a:r>
            <a:r>
              <a:rPr lang="en-US" sz="1200" i="1" dirty="0" smtClean="0">
                <a:solidFill>
                  <a:schemeClr val="bg1"/>
                </a:solidFill>
              </a:rPr>
              <a:t>et al., </a:t>
            </a:r>
            <a:r>
              <a:rPr lang="en-US" sz="1200" dirty="0" err="1" smtClean="0">
                <a:solidFill>
                  <a:schemeClr val="bg1"/>
                </a:solidFill>
              </a:rPr>
              <a:t>Mistargeting</a:t>
            </a:r>
            <a:r>
              <a:rPr lang="en-US" sz="1200" dirty="0" smtClean="0">
                <a:solidFill>
                  <a:schemeClr val="bg1"/>
                </a:solidFill>
              </a:rPr>
              <a:t> of </a:t>
            </a:r>
            <a:r>
              <a:rPr lang="en-US" sz="1200" dirty="0" err="1" smtClean="0">
                <a:solidFill>
                  <a:schemeClr val="bg1"/>
                </a:solidFill>
              </a:rPr>
              <a:t>peroxisomal</a:t>
            </a:r>
            <a:r>
              <a:rPr lang="en-US" sz="1200" dirty="0" smtClean="0">
                <a:solidFill>
                  <a:schemeClr val="bg1"/>
                </a:solidFill>
              </a:rPr>
              <a:t> EHHADH and inherited renal </a:t>
            </a:r>
            <a:r>
              <a:rPr lang="en-US" sz="1200" dirty="0" err="1" smtClean="0">
                <a:solidFill>
                  <a:schemeClr val="bg1"/>
                </a:solidFill>
              </a:rPr>
              <a:t>Fanconi’s</a:t>
            </a:r>
            <a:r>
              <a:rPr lang="en-US" sz="1200" dirty="0" smtClean="0">
                <a:solidFill>
                  <a:schemeClr val="bg1"/>
                </a:solidFill>
              </a:rPr>
              <a:t> syndrome, 370(2),</a:t>
            </a:r>
            <a:r>
              <a:rPr lang="en-US" sz="1200" baseline="0" dirty="0" smtClean="0">
                <a:solidFill>
                  <a:schemeClr val="bg1"/>
                </a:solidFill>
              </a:rPr>
              <a:t> pp.</a:t>
            </a:r>
            <a:r>
              <a:rPr lang="en-US" sz="1200" dirty="0" smtClean="0">
                <a:solidFill>
                  <a:schemeClr val="bg1"/>
                </a:solidFill>
              </a:rPr>
              <a:t> 129–138.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Copyright © 2014 Massachusetts Medical Society. Reprinted with permission from Massachusetts Medical Society.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6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2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3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94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83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65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7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743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51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22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901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24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16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FD04-01AD-4A45-A554-B1EDF69B5D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AB9A-1FB2-B746-9BAB-1CA10186CF3B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3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BEDC-61EF-C64E-A1E9-15AFF52750B2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D21-5A28-334F-AB50-7939F3E7953A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029-7020-334F-B5BD-4374EB2DBD1D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1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B5D0-04DC-8049-86CF-9A1438216996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3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882C-6E7E-C043-9E09-BB3D105B4113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8011-B56D-1247-B0C8-2E02F36F2BDB}" type="datetime1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430A-97A6-154C-A409-94D78CCEEB1B}" type="datetime1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8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DB39-63A6-5E4D-908B-D8F3A76F9F85}" type="datetime1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8B2-79D1-3842-B2D4-1F578437866E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5AE-7D91-2B41-8DE5-587A65582B53}" type="datetime1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DF77-85C7-844E-9DEA-58B92B083D13}" type="datetime1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D8E1-BA38-1543-9EAE-916FB24F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1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2/26/2618_Nephron_Secretion_Reabsorption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2/26/2618_Nephron_Secretion_Reabsorption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2/26/2618_Nephron_Secretion_Reabsorption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psort.hgc.jp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r="20973"/>
          <a:stretch/>
        </p:blipFill>
        <p:spPr>
          <a:xfrm>
            <a:off x="4473392" y="429752"/>
            <a:ext cx="4663440" cy="64282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6188" y="1236871"/>
            <a:ext cx="7919245" cy="96239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Protein Targeting </a:t>
            </a:r>
            <a:br>
              <a:rPr lang="en-US" sz="5400" dirty="0" smtClean="0"/>
            </a:br>
            <a:r>
              <a:rPr lang="en-US" sz="5400" dirty="0" smtClean="0"/>
              <a:t>Gone</a:t>
            </a:r>
            <a:r>
              <a:rPr lang="en-US" sz="5400" i="1" dirty="0" smtClean="0"/>
              <a:t> </a:t>
            </a:r>
            <a:r>
              <a:rPr lang="en-US" sz="5400" dirty="0" smtClean="0"/>
              <a:t>Awry: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5153" y="2856475"/>
            <a:ext cx="4342327" cy="379803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The Importance of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Proper Localization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191" y="4948367"/>
            <a:ext cx="4530013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Monotype Corsiva" panose="03010101010201010101" pitchFamily="66" charset="0"/>
              </a:rPr>
              <a:t>by</a:t>
            </a:r>
          </a:p>
          <a:p>
            <a:r>
              <a:rPr lang="en-US" sz="2800" baseline="30000" dirty="0" err="1"/>
              <a:t>Michèle</a:t>
            </a:r>
            <a:r>
              <a:rPr lang="en-US" sz="2800" baseline="30000" dirty="0"/>
              <a:t> I. Shuster</a:t>
            </a:r>
            <a:br>
              <a:rPr lang="en-US" sz="2800" baseline="30000" dirty="0"/>
            </a:br>
            <a:r>
              <a:rPr lang="en-US" sz="2800" baseline="30000" dirty="0"/>
              <a:t>Department of Biology</a:t>
            </a:r>
            <a:br>
              <a:rPr lang="en-US" sz="2800" baseline="30000" dirty="0"/>
            </a:br>
            <a:r>
              <a:rPr lang="en-US" sz="2800" baseline="30000" dirty="0"/>
              <a:t>New Mexico State University, Las Cruces, NM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71481" y="429752"/>
            <a:ext cx="471182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400" b="1" dirty="0">
              <a:solidFill>
                <a:schemeClr val="accent1"/>
              </a:solidFill>
              <a:latin typeface="Palatino Linotype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family with a disease in many generations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Rickets</a:t>
            </a:r>
          </a:p>
          <a:p>
            <a:pPr lvl="1"/>
            <a:r>
              <a:rPr lang="en-US" dirty="0" smtClean="0"/>
              <a:t>Bone malformation</a:t>
            </a:r>
          </a:p>
          <a:p>
            <a:pPr lvl="1"/>
            <a:r>
              <a:rPr lang="en-US" dirty="0" smtClean="0"/>
              <a:t>b/c of low calcium and phosphate levels in blood (despite adequate dietary intake)</a:t>
            </a:r>
          </a:p>
          <a:p>
            <a:r>
              <a:rPr lang="en-US" dirty="0" smtClean="0"/>
              <a:t>Glucose in urine</a:t>
            </a:r>
          </a:p>
          <a:p>
            <a:r>
              <a:rPr lang="en-US" dirty="0" smtClean="0"/>
              <a:t>Amino acids in urine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25441" y="381640"/>
            <a:ext cx="8494560" cy="41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b="1" dirty="0" err="1">
                <a:solidFill>
                  <a:srgbClr val="FFFFFF"/>
                </a:solidFill>
                <a:latin typeface="Arial" charset="0"/>
              </a:rPr>
              <a:t>Clinical Characteristics of the Family Members.</a:t>
            </a:r>
            <a:endParaRPr lang="en-GB" sz="28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521" y="6270418"/>
            <a:ext cx="2566080" cy="43204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12800" y="5972308"/>
            <a:ext cx="5898240" cy="1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FFFFFF"/>
                </a:solidFill>
                <a:latin typeface="Arial" charset="0"/>
              </a:rPr>
              <a:t>Klootwijk</a:t>
            </a:r>
            <a:r>
              <a:rPr lang="en-GB" sz="1100" b="1" dirty="0">
                <a:solidFill>
                  <a:srgbClr val="FFFFFF"/>
                </a:solidFill>
                <a:latin typeface="Arial" charset="0"/>
              </a:rPr>
              <a:t> ED et al. </a:t>
            </a:r>
            <a:r>
              <a:rPr lang="en-GB" sz="1100" b="1" i="1" dirty="0">
                <a:solidFill>
                  <a:srgbClr val="FFFFFF"/>
                </a:solidFill>
                <a:latin typeface="Arial" charset="0"/>
              </a:rPr>
              <a:t>N </a:t>
            </a:r>
            <a:r>
              <a:rPr lang="en-GB" sz="1100" b="1" i="1" dirty="0" err="1">
                <a:solidFill>
                  <a:srgbClr val="FFFFFF"/>
                </a:solidFill>
                <a:latin typeface="Arial" charset="0"/>
              </a:rPr>
              <a:t>Engl</a:t>
            </a:r>
            <a:r>
              <a:rPr lang="en-GB" sz="1100" b="1" i="1" dirty="0">
                <a:solidFill>
                  <a:srgbClr val="FFFFFF"/>
                </a:solidFill>
                <a:latin typeface="Arial" charset="0"/>
              </a:rPr>
              <a:t> J Med </a:t>
            </a:r>
            <a:r>
              <a:rPr lang="en-GB" sz="1100" b="1" dirty="0">
                <a:solidFill>
                  <a:srgbClr val="FFFFFF"/>
                </a:solidFill>
                <a:latin typeface="Arial" charset="0"/>
              </a:rPr>
              <a:t>2014;370:129-138</a:t>
            </a: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800" y="933218"/>
            <a:ext cx="5898240" cy="49771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0" y="7527925"/>
            <a:ext cx="6800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[Publication Title, Author(s), Title of Article, Volume No., Page No. Copyright © (notice year) Massachusetts Medical Society. Reprinted with permission from Massachusetts Medical Society.</a:t>
            </a:r>
          </a:p>
        </p:txBody>
      </p:sp>
    </p:spTree>
    <p:extLst>
      <p:ext uri="{BB962C8B-B14F-4D97-AF65-F5344CB8AC3E}">
        <p14:creationId xmlns:p14="http://schemas.microsoft.com/office/powerpoint/2010/main" val="1347077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family with a disease in many generations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Rickets</a:t>
            </a:r>
          </a:p>
          <a:p>
            <a:pPr lvl="1"/>
            <a:r>
              <a:rPr lang="en-US" dirty="0" smtClean="0"/>
              <a:t>Bone malformation</a:t>
            </a:r>
          </a:p>
          <a:p>
            <a:pPr lvl="1"/>
            <a:r>
              <a:rPr lang="en-US" dirty="0" smtClean="0"/>
              <a:t>b/c of low calcium and phosphate levels in blood (despite adequate dietary intake)</a:t>
            </a:r>
          </a:p>
          <a:p>
            <a:r>
              <a:rPr lang="en-US" dirty="0" smtClean="0"/>
              <a:t>Glucose in urine</a:t>
            </a:r>
          </a:p>
          <a:p>
            <a:r>
              <a:rPr lang="en-US" dirty="0" smtClean="0"/>
              <a:t>Amino acids in urine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Brainstorm…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do these symptoms have in common?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Nephron Function</a:t>
            </a:r>
            <a:endParaRPr lang="en-US" dirty="0"/>
          </a:p>
        </p:txBody>
      </p:sp>
      <p:pic>
        <p:nvPicPr>
          <p:cNvPr id="6" name="Content Placeholder 5" descr="2618_Nephron_Secretion_Reabsorpti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9" y="1381716"/>
            <a:ext cx="237243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4480" y="6224721"/>
            <a:ext cx="3114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hlinkClick r:id="rId4"/>
              </a:rPr>
              <a:t>Credit: </a:t>
            </a:r>
            <a:r>
              <a:rPr lang="en-US" sz="800" dirty="0" smtClean="0">
                <a:hlinkClick r:id="rId4"/>
              </a:rPr>
              <a:t>Nephron Secretion Reabsorption </a:t>
            </a:r>
            <a:r>
              <a:rPr lang="en-US" sz="800" dirty="0" smtClean="0"/>
              <a:t>by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College.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474720" y="1554480"/>
            <a:ext cx="52468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CQ#8: What happens first (at “A”)?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Excretion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Filtration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Reabsorption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Fine-tuning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316" y="2330374"/>
            <a:ext cx="42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1310" y="2910945"/>
            <a:ext cx="85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B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2363" y="4111611"/>
            <a:ext cx="52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C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2791" y="1994944"/>
            <a:ext cx="52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D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Nephron Function</a:t>
            </a:r>
            <a:endParaRPr lang="en-US" dirty="0"/>
          </a:p>
        </p:txBody>
      </p:sp>
      <p:pic>
        <p:nvPicPr>
          <p:cNvPr id="6" name="Content Placeholder 5" descr="2618_Nephron_Secretion_Reabsorpti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5" y="1600200"/>
            <a:ext cx="237243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74720" y="1554480"/>
            <a:ext cx="53950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CQ#9: What happens next (at “B”)?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Excretion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More Filtration</a:t>
            </a:r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Reabsorption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Fine-tuning</a:t>
            </a:r>
            <a:endParaRPr lang="en-US" sz="2400" dirty="0"/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2442" y="2548858"/>
            <a:ext cx="42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8156" y="3129429"/>
            <a:ext cx="85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B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7489" y="4330095"/>
            <a:ext cx="52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C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7917" y="2213428"/>
            <a:ext cx="52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684" y="6377495"/>
            <a:ext cx="3114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hlinkClick r:id="rId4"/>
              </a:rPr>
              <a:t>Credit: </a:t>
            </a:r>
            <a:r>
              <a:rPr lang="en-US" sz="800" dirty="0" smtClean="0">
                <a:hlinkClick r:id="rId4"/>
              </a:rPr>
              <a:t>Nephron Secretion Reabsorption </a:t>
            </a:r>
            <a:r>
              <a:rPr lang="en-US" sz="800" dirty="0" smtClean="0"/>
              <a:t>by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42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Nephron Function</a:t>
            </a:r>
            <a:endParaRPr lang="en-US" dirty="0"/>
          </a:p>
        </p:txBody>
      </p:sp>
      <p:pic>
        <p:nvPicPr>
          <p:cNvPr id="6" name="Content Placeholder 5" descr="2618_Nephron_Secretion_Reabsorpti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5" y="1385040"/>
            <a:ext cx="237243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74720" y="1554480"/>
            <a:ext cx="517235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CQ#10: And what happens at “D”?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Excretion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More Filtration</a:t>
            </a:r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Reabsorption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Fine-tuning</a:t>
            </a:r>
            <a:endParaRPr lang="en-US" sz="2400" dirty="0"/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0722" y="2333698"/>
            <a:ext cx="42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6436" y="2914269"/>
            <a:ext cx="85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B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5769" y="4114935"/>
            <a:ext cx="52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C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6197" y="1998268"/>
            <a:ext cx="52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684" y="6270147"/>
            <a:ext cx="3114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hlinkClick r:id="rId4"/>
              </a:rPr>
              <a:t>Credit: </a:t>
            </a:r>
            <a:r>
              <a:rPr lang="en-US" sz="800" dirty="0" smtClean="0">
                <a:hlinkClick r:id="rId4"/>
              </a:rPr>
              <a:t>Nephron Secretion Reabsorption </a:t>
            </a:r>
            <a:r>
              <a:rPr lang="en-US" sz="800" dirty="0" smtClean="0"/>
              <a:t>by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744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Kidney/Nephron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Filtration</a:t>
            </a:r>
          </a:p>
          <a:p>
            <a:pPr lvl="1"/>
            <a:r>
              <a:rPr lang="en-US" dirty="0" smtClean="0"/>
              <a:t>Of blood</a:t>
            </a:r>
          </a:p>
          <a:p>
            <a:pPr lvl="1"/>
            <a:r>
              <a:rPr lang="en-US" dirty="0" smtClean="0"/>
              <a:t>~180 L per day</a:t>
            </a:r>
          </a:p>
          <a:p>
            <a:pPr lvl="1"/>
            <a:r>
              <a:rPr lang="en-US" dirty="0" smtClean="0"/>
              <a:t>Everything except cells and large proteins</a:t>
            </a:r>
          </a:p>
          <a:p>
            <a:pPr lvl="1"/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filtrate in nephron</a:t>
            </a:r>
          </a:p>
          <a:p>
            <a:pPr lvl="1"/>
            <a:r>
              <a:rPr lang="en-US" dirty="0" smtClean="0"/>
              <a:t>Need to get most of it back!</a:t>
            </a:r>
          </a:p>
          <a:p>
            <a:pPr lvl="1"/>
            <a:r>
              <a:rPr lang="en-US" dirty="0" smtClean="0"/>
              <a:t>Sugar, water, ions, amino acids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Reabsorption</a:t>
            </a:r>
          </a:p>
          <a:p>
            <a:pPr lvl="1"/>
            <a:r>
              <a:rPr lang="en-US" dirty="0" smtClean="0"/>
              <a:t>Taking back the good stuff</a:t>
            </a:r>
          </a:p>
          <a:p>
            <a:pPr lvl="1"/>
            <a:r>
              <a:rPr lang="en-US" dirty="0" smtClean="0"/>
              <a:t>Active transport</a:t>
            </a:r>
          </a:p>
          <a:p>
            <a:r>
              <a:rPr lang="en-US" dirty="0" smtClean="0"/>
              <a:t>Secretion</a:t>
            </a:r>
          </a:p>
          <a:p>
            <a:pPr lvl="1"/>
            <a:r>
              <a:rPr lang="en-US" dirty="0" smtClean="0"/>
              <a:t>Dumping excess</a:t>
            </a:r>
          </a:p>
          <a:p>
            <a:pPr lvl="1"/>
            <a:r>
              <a:rPr lang="en-US" dirty="0" smtClean="0"/>
              <a:t>Dumping toxins</a:t>
            </a:r>
          </a:p>
          <a:p>
            <a:r>
              <a:rPr lang="en-US" dirty="0" smtClean="0"/>
              <a:t>Excretion</a:t>
            </a:r>
          </a:p>
          <a:p>
            <a:pPr lvl="1"/>
            <a:r>
              <a:rPr lang="en-US" dirty="0" smtClean="0"/>
              <a:t>~1.5 L per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09" y="3182969"/>
            <a:ext cx="8229600" cy="336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CQ#11: Which step is not working?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Filtration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/>
              <a:t>R</a:t>
            </a:r>
            <a:r>
              <a:rPr lang="en-US" sz="3200" dirty="0" smtClean="0"/>
              <a:t>eabsorption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/>
              <a:t>S</a:t>
            </a:r>
            <a:r>
              <a:rPr lang="en-US" sz="3200" dirty="0" smtClean="0"/>
              <a:t>ecretion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/>
              <a:t>E</a:t>
            </a:r>
            <a:r>
              <a:rPr lang="en-US" sz="3200" dirty="0" smtClean="0"/>
              <a:t>xcretion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1557" y="1191989"/>
            <a:ext cx="81420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Glucose in </a:t>
            </a:r>
            <a:r>
              <a:rPr lang="en-US" sz="2800" dirty="0" smtClean="0"/>
              <a:t>urine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Amino </a:t>
            </a:r>
            <a:r>
              <a:rPr lang="en-US" sz="2800" dirty="0"/>
              <a:t>acids in </a:t>
            </a:r>
            <a:r>
              <a:rPr lang="en-US" sz="2800" dirty="0" smtClean="0"/>
              <a:t>urine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Low </a:t>
            </a:r>
            <a:r>
              <a:rPr lang="en-US" sz="2800" dirty="0"/>
              <a:t>ion levels in blood (where do you suspect those ions are?)</a:t>
            </a:r>
          </a:p>
        </p:txBody>
      </p:sp>
    </p:spTree>
    <p:extLst>
      <p:ext uri="{BB962C8B-B14F-4D97-AF65-F5344CB8AC3E}">
        <p14:creationId xmlns:p14="http://schemas.microsoft.com/office/powerpoint/2010/main" val="367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Nephron Function</a:t>
            </a:r>
            <a:endParaRPr lang="en-US" dirty="0"/>
          </a:p>
        </p:txBody>
      </p:sp>
      <p:pic>
        <p:nvPicPr>
          <p:cNvPr id="6" name="Content Placeholder 5" descr="2618_Nephron_Secretion_Reabsorpti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60" y="1600200"/>
            <a:ext cx="237243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45300" y="2462086"/>
            <a:ext cx="289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Reabsorption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Active transport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56649" y="1600254"/>
            <a:ext cx="3858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FF"/>
                </a:solidFill>
              </a:rPr>
              <a:t>Proximal Convoluted Tubule</a:t>
            </a:r>
            <a:endParaRPr lang="en-US" sz="2400" b="1" dirty="0">
              <a:solidFill>
                <a:srgbClr val="8000FF"/>
              </a:solidFill>
            </a:endParaRPr>
          </a:p>
        </p:txBody>
      </p:sp>
      <p:cxnSp>
        <p:nvCxnSpPr>
          <p:cNvPr id="4" name="Straight Arrow Connector 3"/>
          <p:cNvCxnSpPr>
            <a:stCxn id="10" idx="1"/>
          </p:cNvCxnSpPr>
          <p:nvPr/>
        </p:nvCxnSpPr>
        <p:spPr>
          <a:xfrm flipH="1">
            <a:off x="2637413" y="2015753"/>
            <a:ext cx="919236" cy="826628"/>
          </a:xfrm>
          <a:prstGeom prst="straightConnector1">
            <a:avLst/>
          </a:prstGeom>
          <a:ln w="76200" cmpd="sng"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8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with your neighbors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your prep assignment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be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this condition run in the family?</a:t>
            </a:r>
          </a:p>
          <a:p>
            <a:r>
              <a:rPr lang="en-US" dirty="0" smtClean="0"/>
              <a:t>Is it likely to be genetic?</a:t>
            </a:r>
          </a:p>
          <a:p>
            <a:r>
              <a:rPr lang="en-US" dirty="0" smtClean="0"/>
              <a:t>What process is a possible mutation interfering with?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Mutation</a:t>
            </a:r>
          </a:p>
          <a:p>
            <a:pPr lvl="1"/>
            <a:r>
              <a:rPr lang="en-US" dirty="0" smtClean="0"/>
              <a:t>Interfering with reabsorption</a:t>
            </a:r>
          </a:p>
          <a:p>
            <a:r>
              <a:rPr lang="en-US" dirty="0" smtClean="0"/>
              <a:t>Genome-wide sequencing</a:t>
            </a:r>
          </a:p>
          <a:p>
            <a:pPr lvl="1"/>
            <a:r>
              <a:rPr lang="en-US" dirty="0" smtClean="0"/>
              <a:t>Affected family members</a:t>
            </a:r>
          </a:p>
          <a:p>
            <a:pPr lvl="1"/>
            <a:r>
              <a:rPr lang="en-US" dirty="0" smtClean="0"/>
              <a:t>Unaffected family members</a:t>
            </a:r>
          </a:p>
          <a:p>
            <a:pPr lvl="1"/>
            <a:r>
              <a:rPr lang="en-US" dirty="0" smtClean="0"/>
              <a:t>Looking for mutation only in affected family members</a:t>
            </a:r>
          </a:p>
          <a:p>
            <a:pPr lvl="1"/>
            <a:r>
              <a:rPr lang="en-US" dirty="0" smtClean="0"/>
              <a:t>Found a single nucleotide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 a </a:t>
            </a:r>
            <a:r>
              <a:rPr lang="en-US" dirty="0" err="1" smtClean="0"/>
              <a:t>peroxisomal</a:t>
            </a:r>
            <a:r>
              <a:rPr lang="en-US" dirty="0" smtClean="0"/>
              <a:t> protein (EHHADH)</a:t>
            </a:r>
            <a:endParaRPr lang="en-US" dirty="0"/>
          </a:p>
        </p:txBody>
      </p:sp>
      <p:pic>
        <p:nvPicPr>
          <p:cNvPr id="4" name="Content Placeholder 3" descr="Screen Shot 2014-03-24 at 1.43.1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1641951"/>
            <a:ext cx="6073140" cy="444246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5780" y="1314937"/>
            <a:ext cx="20325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Wild type (WT) EHHADH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5694" y="3773875"/>
            <a:ext cx="15139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Mutant EHHADH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7474" y="1325209"/>
            <a:ext cx="1959835" cy="31674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Mitochondria (</a:t>
            </a:r>
            <a:r>
              <a:rPr lang="en-US" sz="1400" dirty="0" err="1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mitos</a:t>
            </a:r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7862" y="3763639"/>
            <a:ext cx="181785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Mitochondria (</a:t>
            </a:r>
            <a:r>
              <a:rPr lang="en-US" sz="1400" dirty="0" err="1" smtClean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mitos</a:t>
            </a:r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8063" y="1325209"/>
            <a:ext cx="1890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WT (not in </a:t>
            </a:r>
            <a:r>
              <a:rPr lang="en-US" sz="1400" dirty="0" err="1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mitos</a:t>
            </a:r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7309" y="3763871"/>
            <a:ext cx="184271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Mutant (in </a:t>
            </a:r>
            <a:r>
              <a:rPr lang="en-US" sz="1400" dirty="0" err="1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mitos</a:t>
            </a:r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0378" y="6360142"/>
            <a:ext cx="2566080" cy="432045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13281" y="6634153"/>
            <a:ext cx="5898240" cy="1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Klootwijk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 ED et al. </a:t>
            </a:r>
            <a:r>
              <a:rPr lang="en-GB" sz="1100" b="1" i="1" dirty="0">
                <a:solidFill>
                  <a:srgbClr val="000000"/>
                </a:solidFill>
                <a:latin typeface="Arial" charset="0"/>
              </a:rPr>
              <a:t>N </a:t>
            </a:r>
            <a:r>
              <a:rPr lang="en-GB" sz="1100" b="1" i="1" dirty="0" err="1">
                <a:solidFill>
                  <a:srgbClr val="000000"/>
                </a:solidFill>
                <a:latin typeface="Arial" charset="0"/>
              </a:rPr>
              <a:t>Engl</a:t>
            </a:r>
            <a:r>
              <a:rPr lang="en-GB" sz="1100" b="1" i="1" dirty="0">
                <a:solidFill>
                  <a:srgbClr val="000000"/>
                </a:solidFill>
                <a:latin typeface="Arial" charset="0"/>
              </a:rPr>
              <a:t> J Med 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2014;370:129-138</a:t>
            </a:r>
          </a:p>
        </p:txBody>
      </p:sp>
    </p:spTree>
    <p:extLst>
      <p:ext uri="{BB962C8B-B14F-4D97-AF65-F5344CB8AC3E}">
        <p14:creationId xmlns:p14="http://schemas.microsoft.com/office/powerpoint/2010/main" val="35701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 a </a:t>
            </a:r>
            <a:r>
              <a:rPr lang="en-US" dirty="0" err="1" smtClean="0"/>
              <a:t>peroxisomal</a:t>
            </a:r>
            <a:r>
              <a:rPr lang="en-US" dirty="0" smtClean="0"/>
              <a:t> protein (EHHADH)</a:t>
            </a:r>
            <a:endParaRPr lang="en-US" dirty="0"/>
          </a:p>
        </p:txBody>
      </p:sp>
      <p:pic>
        <p:nvPicPr>
          <p:cNvPr id="4" name="Content Placeholder 3" descr="Screen Shot 2014-03-24 at 1.43.1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1641951"/>
            <a:ext cx="6073140" cy="444246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6989" y="1322563"/>
            <a:ext cx="20599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Wild type (WT) EHHADH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6500" y="3773875"/>
            <a:ext cx="16396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Mutant EHHADH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1589" y="1324411"/>
            <a:ext cx="228062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Mitochondria (</a:t>
            </a:r>
            <a:r>
              <a:rPr lang="en-US" sz="1400" dirty="0" err="1" smtClean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mitos</a:t>
            </a:r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9029" y="3754420"/>
            <a:ext cx="183881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Mitochondria (</a:t>
            </a:r>
            <a:r>
              <a:rPr lang="en-US" sz="1400" dirty="0" err="1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mitos</a:t>
            </a:r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1969" y="1331527"/>
            <a:ext cx="1822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WT (not in </a:t>
            </a:r>
            <a:r>
              <a:rPr lang="en-US" sz="1400" dirty="0" err="1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mitos</a:t>
            </a:r>
            <a:r>
              <a:rPr lang="en-US" sz="1400" dirty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0378" y="6360142"/>
            <a:ext cx="2566080" cy="432045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13281" y="6634153"/>
            <a:ext cx="5898240" cy="1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Klootwijk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 ED et al. </a:t>
            </a:r>
            <a:r>
              <a:rPr lang="en-GB" sz="1100" b="1" i="1" dirty="0">
                <a:solidFill>
                  <a:srgbClr val="000000"/>
                </a:solidFill>
                <a:latin typeface="Arial" charset="0"/>
              </a:rPr>
              <a:t>N </a:t>
            </a:r>
            <a:r>
              <a:rPr lang="en-GB" sz="1100" b="1" i="1" dirty="0" err="1">
                <a:solidFill>
                  <a:srgbClr val="000000"/>
                </a:solidFill>
                <a:latin typeface="Arial" charset="0"/>
              </a:rPr>
              <a:t>Engl</a:t>
            </a:r>
            <a:r>
              <a:rPr lang="en-GB" sz="1100" b="1" i="1" dirty="0">
                <a:solidFill>
                  <a:srgbClr val="000000"/>
                </a:solidFill>
                <a:latin typeface="Arial" charset="0"/>
              </a:rPr>
              <a:t> J Med 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2014;370:129-138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8878" y="3757287"/>
            <a:ext cx="1727252" cy="523220"/>
          </a:xfrm>
          <a:prstGeom prst="rect">
            <a:avLst/>
          </a:prstGeom>
          <a:solidFill>
            <a:srgbClr val="8000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Mutant in </a:t>
            </a:r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mitos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entury Schoolbook" charset="0"/>
              <a:cs typeface="Calibri" panose="020F050202020403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&amp; peroxisomes</a:t>
            </a:r>
          </a:p>
        </p:txBody>
      </p:sp>
    </p:spTree>
    <p:extLst>
      <p:ext uri="{BB962C8B-B14F-4D97-AF65-F5344CB8AC3E}">
        <p14:creationId xmlns:p14="http://schemas.microsoft.com/office/powerpoint/2010/main" val="5192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might be going 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Based on the C-terminal sequence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still have a PTS?</a:t>
            </a:r>
          </a:p>
          <a:p>
            <a:endParaRPr lang="en-US" dirty="0" smtClean="0"/>
          </a:p>
          <a:p>
            <a:r>
              <a:rPr lang="en-US" dirty="0" smtClean="0"/>
              <a:t>C-terminus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WT:		WQSLAGSPSSKL</a:t>
            </a:r>
            <a:r>
              <a:rPr lang="en-US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	Mutant:	WQSLAGSPSSKL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in mitochondria?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Question 2 on Worksheet</a:t>
            </a:r>
          </a:p>
          <a:p>
            <a:r>
              <a:rPr lang="en-US" dirty="0" smtClean="0"/>
              <a:t>Look at N-terminus of wild-type and mutant protein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5px-Aminoacids_tabl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0"/>
            <a:ext cx="693167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a prediction program</a:t>
            </a:r>
            <a:br>
              <a:rPr lang="en-US" dirty="0" smtClean="0"/>
            </a:br>
            <a:r>
              <a:rPr lang="en-US" dirty="0" err="1" smtClean="0"/>
              <a:t>iPSORT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N-terminal amino acid sequence</a:t>
            </a:r>
          </a:p>
          <a:p>
            <a:r>
              <a:rPr lang="en-US" dirty="0" smtClean="0"/>
              <a:t>Analyzes</a:t>
            </a:r>
          </a:p>
          <a:p>
            <a:pPr lvl="1"/>
            <a:r>
              <a:rPr lang="en-US" dirty="0" smtClean="0"/>
              <a:t>Presence of an ER signal peptide</a:t>
            </a:r>
          </a:p>
          <a:p>
            <a:pPr lvl="1"/>
            <a:r>
              <a:rPr lang="en-US" dirty="0" smtClean="0"/>
              <a:t>Presence of mitochondrial targeting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linkClick r:id="rId3"/>
              </a:rPr>
              <a:t>http://ipsort.hgc.jp</a:t>
            </a:r>
            <a:r>
              <a:rPr lang="en-US" u="sng" dirty="0" smtClean="0">
                <a:hlinkClick r:id="rId3"/>
              </a:rPr>
              <a:t>/</a:t>
            </a:r>
            <a:endParaRPr lang="en-US" dirty="0"/>
          </a:p>
        </p:txBody>
      </p:sp>
      <p:pic>
        <p:nvPicPr>
          <p:cNvPr id="4" name="Content Placeholder 3" descr="Screen Shot 2015-10-12 at 9.25.45 P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7" y="1600200"/>
            <a:ext cx="7698366" cy="4525963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634198"/>
            <a:ext cx="354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Enter amino acid sequence here (cut and paste)</a:t>
            </a:r>
            <a:endParaRPr lang="en-US" sz="2000" dirty="0">
              <a:latin typeface="Calibri" panose="020F0502020204030204" pitchFamily="34" charset="0"/>
              <a:ea typeface="Century Schoolbook" charset="0"/>
              <a:cs typeface="Calibri" panose="020F0502020204030204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267013" y="4634198"/>
            <a:ext cx="3643117" cy="646331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756707" y="5432929"/>
            <a:ext cx="3643117" cy="646331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15079" y="5302964"/>
            <a:ext cx="3442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Non-Plant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(it</a:t>
            </a:r>
            <a:r>
              <a:rPr lang="fr-FR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’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s a human protein)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entury Schoolbook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048" y="3776425"/>
            <a:ext cx="4686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Do wild type 1</a:t>
            </a:r>
            <a:r>
              <a:rPr lang="en-US" sz="2800" baseline="30000" dirty="0" smtClean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st</a:t>
            </a:r>
            <a:r>
              <a:rPr lang="en-US" sz="2800" dirty="0" smtClean="0"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; then a new prediction for mutant</a:t>
            </a:r>
            <a:endParaRPr lang="en-US" sz="2800" dirty="0">
              <a:latin typeface="Calibri" panose="020F0502020204030204" pitchFamily="34" charset="0"/>
              <a:ea typeface="Century Schoolbook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0861" y="100259"/>
            <a:ext cx="2016527" cy="138499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entury Schoolbook" charset="0"/>
                <a:cs typeface="Calibri" panose="020F0502020204030204" pitchFamily="34" charset="0"/>
              </a:rPr>
              <a:t>Question 3 on Worksheet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entury Schoolbook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CQ#1: Which organelle breaks down fatty acids?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mitochondria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nucleus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peroxisome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CQ#12: </a:t>
            </a:r>
            <a:r>
              <a:rPr lang="en-US" dirty="0"/>
              <a:t>Does the wild type protein have an ER signal </a:t>
            </a:r>
            <a:r>
              <a:rPr lang="en-US" dirty="0" smtClean="0"/>
              <a:t>peptide?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/>
              <a:t>Y</a:t>
            </a:r>
            <a:r>
              <a:rPr lang="en-US" dirty="0" smtClean="0"/>
              <a:t>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No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CQ#13: </a:t>
            </a:r>
            <a:r>
              <a:rPr lang="en-US" dirty="0"/>
              <a:t>Does the wild type protein enter the endomembrane/secretory system?</a:t>
            </a: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/>
              <a:t>N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Wild Type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43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CQ#14: </a:t>
            </a:r>
            <a:r>
              <a:rPr lang="en-US" dirty="0"/>
              <a:t>Does the wild type protein have a mitochondrial targeting sequence?</a:t>
            </a: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3387" y="4266138"/>
            <a:ext cx="7616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So overall, what sequences direct it to which location(s)?</a:t>
            </a:r>
          </a:p>
        </p:txBody>
      </p:sp>
    </p:spTree>
    <p:extLst>
      <p:ext uri="{BB962C8B-B14F-4D97-AF65-F5344CB8AC3E}">
        <p14:creationId xmlns:p14="http://schemas.microsoft.com/office/powerpoint/2010/main" val="293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Mutant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CQ#15: </a:t>
            </a:r>
            <a:r>
              <a:rPr lang="en-US" dirty="0"/>
              <a:t>Does the mutant protein have an ER signal peptide?</a:t>
            </a: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1488" y="4159068"/>
            <a:ext cx="7383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CQ#16: </a:t>
            </a:r>
            <a:r>
              <a:rPr lang="en-US" sz="3200" dirty="0"/>
              <a:t>Does the mutant protein have a mitochondrial targeting sequence?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800" dirty="0"/>
              <a:t>Yes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1989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85026"/>
          </a:xfrm>
        </p:spPr>
        <p:txBody>
          <a:bodyPr/>
          <a:lstStyle/>
          <a:p>
            <a:r>
              <a:rPr lang="en-US" dirty="0" smtClean="0"/>
              <a:t>Mutation created new mitochondrial targeting sequence</a:t>
            </a:r>
          </a:p>
          <a:p>
            <a:r>
              <a:rPr lang="en-US" dirty="0" smtClean="0"/>
              <a:t>Retains PTS at other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0965" y="4625660"/>
            <a:ext cx="78631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Does this explain its localization pattern?</a:t>
            </a:r>
          </a:p>
        </p:txBody>
      </p:sp>
    </p:spTree>
    <p:extLst>
      <p:ext uri="{BB962C8B-B14F-4D97-AF65-F5344CB8AC3E}">
        <p14:creationId xmlns:p14="http://schemas.microsoft.com/office/powerpoint/2010/main" val="30228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the mutant in the </a:t>
            </a:r>
            <a:r>
              <a:rPr lang="en-US" dirty="0" err="1" smtClean="0"/>
              <a:t>mitos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514" r="6682" b="26437"/>
          <a:stretch/>
        </p:blipFill>
        <p:spPr bwMode="auto">
          <a:xfrm>
            <a:off x="79383" y="1596215"/>
            <a:ext cx="8965387" cy="4574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6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CQ#17: Some EHHADH is in peroxisomes.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True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389120"/>
            <a:ext cx="76362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CQ#18: Some </a:t>
            </a:r>
            <a:r>
              <a:rPr lang="en-US" sz="3600" dirty="0"/>
              <a:t>EHHADH is in </a:t>
            </a:r>
            <a:r>
              <a:rPr lang="en-US" sz="3600" dirty="0" err="1" smtClean="0"/>
              <a:t>mitos</a:t>
            </a:r>
            <a:r>
              <a:rPr lang="en-US" sz="3600" dirty="0" smtClean="0"/>
              <a:t>.</a:t>
            </a:r>
            <a:endParaRPr lang="en-US" sz="36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True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F</a:t>
            </a:r>
            <a:r>
              <a:rPr lang="en-US" sz="3200" dirty="0" smtClean="0"/>
              <a:t>alse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23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mitochondria do their job with wrong protein?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job of mitochondria?</a:t>
            </a:r>
          </a:p>
          <a:p>
            <a:r>
              <a:rPr lang="en-US" dirty="0" smtClean="0"/>
              <a:t>Which kidney process needs lots of ATP?</a:t>
            </a:r>
          </a:p>
          <a:p>
            <a:r>
              <a:rPr lang="en-US" dirty="0" smtClean="0"/>
              <a:t>Which kidney process is not working in these patients?</a:t>
            </a:r>
          </a:p>
          <a:p>
            <a:r>
              <a:rPr lang="en-US" dirty="0" smtClean="0"/>
              <a:t>Put it all together…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Question 4 on 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case of internet connectivity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iPSORT</a:t>
            </a:r>
            <a:r>
              <a:rPr lang="en-US" dirty="0" smtClean="0"/>
              <a:t> predictions for wild type and mutant shown on next two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r="3585"/>
          <a:stretch/>
        </p:blipFill>
        <p:spPr>
          <a:xfrm>
            <a:off x="0" y="3052541"/>
            <a:ext cx="9185951" cy="3120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332" y="379562"/>
            <a:ext cx="7988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Wild type protein</a:t>
            </a:r>
          </a:p>
          <a:p>
            <a:r>
              <a:rPr lang="en-US" sz="2800" dirty="0" smtClean="0"/>
              <a:t>Analyzed by an online prediction program</a:t>
            </a:r>
          </a:p>
          <a:p>
            <a:r>
              <a:rPr lang="en-US" sz="2800" dirty="0" smtClean="0"/>
              <a:t>Looks for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ER signal peptide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Mitochondrial targeting sequence</a:t>
            </a:r>
            <a:endParaRPr lang="en-US" sz="2800" dirty="0"/>
          </a:p>
        </p:txBody>
      </p:sp>
      <p:sp>
        <p:nvSpPr>
          <p:cNvPr id="8" name="Down Arrow 7"/>
          <p:cNvSpPr/>
          <p:nvPr/>
        </p:nvSpPr>
        <p:spPr>
          <a:xfrm>
            <a:off x="1690777" y="2869148"/>
            <a:ext cx="655608" cy="17942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332" y="379562"/>
            <a:ext cx="7988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Mutant protein</a:t>
            </a:r>
          </a:p>
          <a:p>
            <a:r>
              <a:rPr lang="en-US" sz="2800" dirty="0" smtClean="0"/>
              <a:t>Analyzed by an online prediction program</a:t>
            </a:r>
          </a:p>
          <a:p>
            <a:r>
              <a:rPr lang="en-US" sz="2800" dirty="0" smtClean="0"/>
              <a:t>Looks for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ER signal peptide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Mitochondrial targeting sequence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r="3208"/>
          <a:stretch/>
        </p:blipFill>
        <p:spPr>
          <a:xfrm>
            <a:off x="0" y="2998529"/>
            <a:ext cx="9157252" cy="3169346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552755" y="2955841"/>
            <a:ext cx="655608" cy="17942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CQ#2: Which macromolecule is digested to release fatty acids?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triglycerides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proteins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nucleic acids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carbohydrates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CQ#3: Which organelle produces ATP?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US" sz="3200" dirty="0"/>
              <a:t>m</a:t>
            </a:r>
            <a:r>
              <a:rPr lang="en-US" sz="3200" dirty="0" smtClean="0"/>
              <a:t>itochondria</a:t>
            </a:r>
            <a:endParaRPr lang="en-US" sz="3200" dirty="0"/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/>
              <a:t>n</a:t>
            </a:r>
            <a:r>
              <a:rPr lang="en-US" sz="3200" dirty="0" smtClean="0"/>
              <a:t>ucleus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/>
              <a:t>p</a:t>
            </a:r>
            <a:r>
              <a:rPr lang="en-US" sz="3200" dirty="0" smtClean="0"/>
              <a:t>eroxisome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CQ#4: Which of the following require(s) energy (E) (e.g., as ATP)?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simple diffusion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facilitated diffusion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active transport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osmosis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CQ#5: Which is the first step in the generation of urine?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excretion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filtration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reabsorption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3200" dirty="0" smtClean="0"/>
              <a:t>secretion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Targeting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16398"/>
            <a:ext cx="8229600" cy="21542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100" dirty="0"/>
              <a:t>CQ#7: Do </a:t>
            </a:r>
            <a:r>
              <a:rPr lang="en-US" sz="5100" dirty="0" err="1"/>
              <a:t>peroxisomal</a:t>
            </a:r>
            <a:r>
              <a:rPr lang="en-US" sz="5100" dirty="0"/>
              <a:t> proteins have an ER signal peptide?</a:t>
            </a:r>
          </a:p>
          <a:p>
            <a:pPr marL="857250" lvl="2" indent="0">
              <a:buNone/>
            </a:pPr>
            <a:r>
              <a:rPr lang="en-US" sz="4800" dirty="0"/>
              <a:t>A. Yes</a:t>
            </a:r>
          </a:p>
          <a:p>
            <a:pPr marL="857250" lvl="2" indent="0">
              <a:buNone/>
            </a:pPr>
            <a:r>
              <a:rPr lang="en-US" sz="4800" dirty="0"/>
              <a:t>B.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003289"/>
            <a:ext cx="8229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CQ#6: Which of the following is true of </a:t>
            </a:r>
            <a:r>
              <a:rPr lang="en-US" sz="3200" dirty="0" err="1"/>
              <a:t>peroxisomal</a:t>
            </a:r>
            <a:r>
              <a:rPr lang="en-US" sz="3200" dirty="0"/>
              <a:t> proteins?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dirty="0"/>
              <a:t>They are translated entirely in the cytoplasm.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dirty="0"/>
              <a:t>They enter the ER and endomembrane system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457200" y="3654973"/>
            <a:ext cx="1160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So …</a:t>
            </a:r>
          </a:p>
        </p:txBody>
      </p:sp>
    </p:spTree>
    <p:extLst>
      <p:ext uri="{BB962C8B-B14F-4D97-AF65-F5344CB8AC3E}">
        <p14:creationId xmlns:p14="http://schemas.microsoft.com/office/powerpoint/2010/main" val="28328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Peroxisome 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at C-terminus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Question 1 on Worksheet</a:t>
            </a:r>
          </a:p>
          <a:p>
            <a:pPr lvl="1"/>
            <a:r>
              <a:rPr lang="en-US" dirty="0" smtClean="0"/>
              <a:t>(identify the </a:t>
            </a:r>
            <a:r>
              <a:rPr lang="en-US" dirty="0" err="1" smtClean="0"/>
              <a:t>peroxisomal</a:t>
            </a:r>
            <a:r>
              <a:rPr lang="en-US" dirty="0" smtClean="0"/>
              <a:t> targeting sequence [PTS])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8E1-BA38-1543-9EAE-916FB24F2D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11439</TotalTime>
  <Words>1372</Words>
  <Application>Microsoft Office PowerPoint</Application>
  <PresentationFormat>On-screen Show (4:3)</PresentationFormat>
  <Paragraphs>315</Paragraphs>
  <Slides>39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Protein Targeting  Gone Awry:</vt:lpstr>
      <vt:lpstr>Work with your neighbors</vt:lpstr>
      <vt:lpstr>CQ#1: Which organelle breaks down fatty acids?</vt:lpstr>
      <vt:lpstr>CQ#2: Which macromolecule is digested to release fatty acids?</vt:lpstr>
      <vt:lpstr>CQ#3: Which organelle produces ATP?</vt:lpstr>
      <vt:lpstr>CQ#4: Which of the following require(s) energy (E) (e.g., as ATP)?</vt:lpstr>
      <vt:lpstr>CQ#5: Which is the first step in the generation of urine?</vt:lpstr>
      <vt:lpstr>Targeting Proteins</vt:lpstr>
      <vt:lpstr>Peroxisome Targeting</vt:lpstr>
      <vt:lpstr>A family with a disease in many generations</vt:lpstr>
      <vt:lpstr>PowerPoint Presentation</vt:lpstr>
      <vt:lpstr>A family with a disease in many generations</vt:lpstr>
      <vt:lpstr>Nephron Function</vt:lpstr>
      <vt:lpstr>Nephron Function</vt:lpstr>
      <vt:lpstr>Nephron Function</vt:lpstr>
      <vt:lpstr>Kidney/Nephron Function</vt:lpstr>
      <vt:lpstr>Nephron function</vt:lpstr>
      <vt:lpstr>Our family</vt:lpstr>
      <vt:lpstr>Nephron Function</vt:lpstr>
      <vt:lpstr>What might be going on?</vt:lpstr>
      <vt:lpstr>Hypothesis</vt:lpstr>
      <vt:lpstr>In a peroxisomal protein (EHHADH)</vt:lpstr>
      <vt:lpstr>In a peroxisomal protein (EHHADH)</vt:lpstr>
      <vt:lpstr>Brainstorm</vt:lpstr>
      <vt:lpstr>Based on the C-terminal sequence …</vt:lpstr>
      <vt:lpstr>Why is it in mitochondria?</vt:lpstr>
      <vt:lpstr>PowerPoint Presentation</vt:lpstr>
      <vt:lpstr>Use a prediction program iPSORT</vt:lpstr>
      <vt:lpstr>http://ipsort.hgc.jp/</vt:lpstr>
      <vt:lpstr>Wild Type Protein</vt:lpstr>
      <vt:lpstr>Wild Type Protein</vt:lpstr>
      <vt:lpstr>Mutant Protein</vt:lpstr>
      <vt:lpstr>So what happened?</vt:lpstr>
      <vt:lpstr>Why is the mutant in the mitos?</vt:lpstr>
      <vt:lpstr>Right place?</vt:lpstr>
      <vt:lpstr>Can mitochondria do their job with wrong protein?</vt:lpstr>
      <vt:lpstr>In case of internet connectivity issues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Michèle Shuster</dc:creator>
  <cp:lastModifiedBy>Ky</cp:lastModifiedBy>
  <cp:revision>166</cp:revision>
  <cp:lastPrinted>2016-03-27T03:07:27Z</cp:lastPrinted>
  <dcterms:created xsi:type="dcterms:W3CDTF">2014-03-24T18:40:46Z</dcterms:created>
  <dcterms:modified xsi:type="dcterms:W3CDTF">2018-02-02T16:24:15Z</dcterms:modified>
</cp:coreProperties>
</file>