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440" r:id="rId2"/>
    <p:sldId id="419" r:id="rId3"/>
    <p:sldId id="420" r:id="rId4"/>
    <p:sldId id="421" r:id="rId5"/>
    <p:sldId id="438" r:id="rId6"/>
    <p:sldId id="447" r:id="rId7"/>
    <p:sldId id="423" r:id="rId8"/>
    <p:sldId id="441" r:id="rId9"/>
    <p:sldId id="388" r:id="rId10"/>
    <p:sldId id="428" r:id="rId11"/>
    <p:sldId id="390" r:id="rId12"/>
    <p:sldId id="391" r:id="rId13"/>
    <p:sldId id="448" r:id="rId14"/>
    <p:sldId id="449" r:id="rId15"/>
    <p:sldId id="450" r:id="rId16"/>
    <p:sldId id="451" r:id="rId17"/>
    <p:sldId id="392" r:id="rId18"/>
    <p:sldId id="393" r:id="rId19"/>
    <p:sldId id="427" r:id="rId20"/>
    <p:sldId id="430" r:id="rId21"/>
    <p:sldId id="395" r:id="rId22"/>
    <p:sldId id="431" r:id="rId23"/>
    <p:sldId id="429" r:id="rId24"/>
    <p:sldId id="396" r:id="rId25"/>
    <p:sldId id="424" r:id="rId26"/>
    <p:sldId id="426" r:id="rId27"/>
    <p:sldId id="434" r:id="rId28"/>
    <p:sldId id="442" r:id="rId29"/>
    <p:sldId id="432" r:id="rId30"/>
    <p:sldId id="436" r:id="rId31"/>
    <p:sldId id="399" r:id="rId32"/>
    <p:sldId id="437" r:id="rId33"/>
    <p:sldId id="433" r:id="rId34"/>
    <p:sldId id="446" r:id="rId35"/>
    <p:sldId id="452" r:id="rId36"/>
    <p:sldId id="453" r:id="rId37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 Tunbridg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78082" autoAdjust="0"/>
  </p:normalViewPr>
  <p:slideViewPr>
    <p:cSldViewPr snapToObjects="1">
      <p:cViewPr varScale="1">
        <p:scale>
          <a:sx n="72" d="100"/>
          <a:sy n="72" d="100"/>
        </p:scale>
        <p:origin x="-18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38258012636899"/>
          <c:y val="3.1272005226691997E-2"/>
          <c:w val="0.75772944052514102"/>
          <c:h val="0.6322627207481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Tissue Loss (% of pre-clipping tissue mass)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Deer present</c:v>
                </c:pt>
                <c:pt idx="1">
                  <c:v>Deer absent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14.3</c:v>
                </c:pt>
                <c:pt idx="1">
                  <c:v>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276864"/>
        <c:axId val="165902528"/>
      </c:barChart>
      <c:catAx>
        <c:axId val="266276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Source population</a:t>
                </a:r>
              </a:p>
            </c:rich>
          </c:tx>
          <c:layout>
            <c:manualLayout>
              <c:xMode val="edge"/>
              <c:yMode val="edge"/>
              <c:x val="0.41041804070909998"/>
              <c:y val="0.80262318943188404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65902528"/>
        <c:crosses val="autoZero"/>
        <c:auto val="1"/>
        <c:lblAlgn val="ctr"/>
        <c:lblOffset val="100"/>
        <c:noMultiLvlLbl val="0"/>
      </c:catAx>
      <c:valAx>
        <c:axId val="165902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CA" sz="2400" dirty="0" smtClean="0"/>
                  <a:t>Proportion of Height</a:t>
                </a:r>
                <a:r>
                  <a:rPr lang="en-CA" sz="2400" baseline="0" dirty="0" smtClean="0"/>
                  <a:t> Lost</a:t>
                </a:r>
                <a:r>
                  <a:rPr lang="en-CA" sz="2400" dirty="0" smtClean="0"/>
                  <a:t> </a:t>
                </a:r>
                <a:endParaRPr lang="en-CA" sz="2400" dirty="0"/>
              </a:p>
              <a:p>
                <a:pPr>
                  <a:defRPr sz="2400"/>
                </a:pPr>
                <a:r>
                  <a:rPr lang="en-CA" sz="2400" dirty="0"/>
                  <a:t>(% of pre-clipping </a:t>
                </a:r>
                <a:r>
                  <a:rPr lang="en-CA" sz="2400" dirty="0" smtClean="0"/>
                  <a:t>height)</a:t>
                </a:r>
                <a:endParaRPr lang="en-CA" sz="2400" dirty="0"/>
              </a:p>
            </c:rich>
          </c:tx>
          <c:layout>
            <c:manualLayout>
              <c:xMode val="edge"/>
              <c:yMode val="edge"/>
              <c:x val="8.7176388677260106E-3"/>
              <c:y val="3.053919524837379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66276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9AA7BDD-B172-49C9-AED7-D5E705F5C7EF}" type="datetimeFigureOut">
              <a:rPr lang="en-CA" smtClean="0"/>
              <a:t>2018-04-30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CD4B7E4-62AF-4A33-8740-0B2361E9D5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916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908D339-9C11-7F46-916B-F6B8A65C6A53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A50F7C3-3EEB-2C4D-82E1-CFC10C3D3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3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8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Columns with different letters are significantly different, P &lt; 0.05.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8CC18-E9B8-44E4-8315-D218F413CA8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8CC18-E9B8-44E4-8315-D218F413CA8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8CC18-E9B8-44E4-8315-D218F413CA8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9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9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9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9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61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0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5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32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6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36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19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29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29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9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9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36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F7C3-3EEB-2C4D-82E1-CFC10C3D3AE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1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9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63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9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9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DC2F-5638-40D4-B391-7B042B9102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9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-32469"/>
            <a:ext cx="3352800" cy="36512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Part II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637E0A-5BAC-2848-A7B5-53B932F1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44016"/>
            <a:ext cx="9217024" cy="7029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632848" cy="2016224"/>
          </a:xfrm>
          <a:solidFill>
            <a:schemeClr val="tx1">
              <a:lumMod val="65000"/>
              <a:lumOff val="35000"/>
              <a:alpha val="31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Run </a:t>
            </a:r>
            <a: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Away, but</a:t>
            </a:r>
            <a:b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Must Stay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Herbivory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03238" y="165100"/>
            <a:ext cx="5897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chemeClr val="bg1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238" y="5602208"/>
            <a:ext cx="7669162" cy="995144"/>
          </a:xfrm>
          <a:prstGeom prst="rect">
            <a:avLst/>
          </a:prstGeom>
          <a:solidFill>
            <a:schemeClr val="tx1">
              <a:lumMod val="65000"/>
              <a:lumOff val="35000"/>
              <a:alpha val="31000"/>
            </a:schemeClr>
          </a:solidFill>
        </p:spPr>
        <p:txBody>
          <a:bodyPr wrap="square" anchor="b">
            <a:spAutoFit/>
          </a:bodyPr>
          <a:lstStyle/>
          <a:p>
            <a:r>
              <a:rPr lang="en-US" sz="2200" baseline="30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</a:p>
          <a:p>
            <a:r>
              <a:rPr lang="en-U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 </a:t>
            </a:r>
            <a:r>
              <a:rPr lang="en-US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Tunbridge</a:t>
            </a:r>
            <a:r>
              <a:rPr lang="en-US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Department of Biology, </a:t>
            </a:r>
            <a:r>
              <a:rPr lang="en-US" sz="22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Kwantlen</a:t>
            </a:r>
            <a:r>
              <a:rPr lang="en-US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 University, Surrey, </a:t>
            </a:r>
            <a:r>
              <a:rPr lang="en-US" sz="2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sz="2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 </a:t>
            </a:r>
            <a:r>
              <a:rPr lang="en-US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Pollock</a:t>
            </a:r>
            <a:r>
              <a:rPr lang="en-US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Department of Zoology, University of British Columbia, Vancouver, BC</a:t>
            </a:r>
          </a:p>
          <a:p>
            <a:r>
              <a:rPr lang="en-U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 </a:t>
            </a:r>
            <a:r>
              <a:rPr lang="en-US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</a:t>
            </a:r>
            <a:r>
              <a:rPr lang="en-US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Department of Biological Sciences,  Simon Fraser University, Burnaby, </a:t>
            </a:r>
            <a:r>
              <a:rPr lang="en-US" sz="2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</p:txBody>
      </p:sp>
    </p:spTree>
    <p:extLst>
      <p:ext uri="{BB962C8B-B14F-4D97-AF65-F5344CB8AC3E}">
        <p14:creationId xmlns:p14="http://schemas.microsoft.com/office/powerpoint/2010/main" val="34944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92" y="1412776"/>
            <a:ext cx="7867848" cy="19442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ome phenotypic variation is due to environmental variation rather than genetic variation.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many aquatic plants produce different leaves above and below water.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363272" cy="7829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Environmental vs. Genetic Variation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-99392"/>
            <a:ext cx="3352800" cy="365125"/>
          </a:xfrm>
        </p:spPr>
        <p:txBody>
          <a:bodyPr/>
          <a:lstStyle/>
          <a:p>
            <a:r>
              <a:rPr lang="en-US" dirty="0"/>
              <a:t>Part II – Environmental vs. Genetic Variation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284984"/>
            <a:ext cx="4536504" cy="3358825"/>
          </a:xfrm>
          <a:prstGeom prst="rect">
            <a:avLst/>
          </a:prstGeom>
        </p:spPr>
      </p:pic>
      <p:pic>
        <p:nvPicPr>
          <p:cNvPr id="9" name="Picture 8" descr="thread-leaved water-crowfoo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241081"/>
            <a:ext cx="3275189" cy="33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 determine if observed variations have a genetic basis?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7240" y="332656"/>
            <a:ext cx="8363272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/>
                <a:cs typeface="Arial"/>
              </a:rPr>
              <a:t>Environmental vs. Genetic Variation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 determine if observed variations have a genetic basis?</a:t>
            </a:r>
          </a:p>
        </p:txBody>
      </p:sp>
      <p:pic>
        <p:nvPicPr>
          <p:cNvPr id="3074" name="Picture 2" descr="C:\Users\User\Documents\Documents\Transfer Files\From My Documents\Colinsia Project\Photos\F1 Flowers\F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913184"/>
            <a:ext cx="4243755" cy="31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581400"/>
            <a:ext cx="388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Grow plants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a common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environment and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 variation.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8363272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Environmental vs. Genetic Variation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Discussion: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6288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/>
                <a:cs typeface="Arial"/>
              </a:rPr>
              <a:t>Explain the </a:t>
            </a:r>
            <a:r>
              <a:rPr lang="en-US" sz="2800" dirty="0" smtClean="0">
                <a:latin typeface="Arial"/>
                <a:cs typeface="Arial"/>
              </a:rPr>
              <a:t>responses to leaf damage </a:t>
            </a:r>
            <a:r>
              <a:rPr lang="en-US" sz="2800" dirty="0">
                <a:latin typeface="Arial"/>
                <a:cs typeface="Arial"/>
              </a:rPr>
              <a:t>in </a:t>
            </a:r>
            <a:r>
              <a:rPr lang="en-US" sz="2800" i="1" dirty="0">
                <a:latin typeface="Arial"/>
                <a:cs typeface="Arial"/>
              </a:rPr>
              <a:t>Vicia faba </a:t>
            </a:r>
            <a:r>
              <a:rPr lang="en-US" sz="2800" dirty="0" smtClean="0">
                <a:latin typeface="Arial"/>
                <a:cs typeface="Arial"/>
              </a:rPr>
              <a:t>plants shown below.</a:t>
            </a:r>
            <a:endParaRPr lang="en-CA" sz="2800" dirty="0" smtClean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02662"/>
            <a:ext cx="5447383" cy="38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Constitutive Defenses vs. </a:t>
            </a:r>
            <a:br>
              <a:rPr lang="en-CA" dirty="0" smtClean="0"/>
            </a:br>
            <a:r>
              <a:rPr lang="en-CA" dirty="0" smtClean="0"/>
              <a:t>Induced Responses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33600"/>
            <a:ext cx="8153400" cy="2983632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dirty="0" smtClean="0">
                <a:latin typeface="Arial"/>
                <a:cs typeface="Arial"/>
              </a:rPr>
              <a:t>Constitutive defenses: always present </a:t>
            </a:r>
          </a:p>
          <a:p>
            <a:pPr eaLnBrk="1" hangingPunct="1"/>
            <a:r>
              <a:rPr lang="en-CA" sz="2800" dirty="0" smtClean="0">
                <a:latin typeface="Arial"/>
                <a:cs typeface="Arial"/>
              </a:rPr>
              <a:t>Induced responses: produced in response to damage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194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When should plants have constitutive defenses vs. induced responses to herbivory?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CA" sz="4000" dirty="0" smtClean="0"/>
              <a:t>When should plants have constitutive or induced responses to herbivory?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0710" y="2505498"/>
            <a:ext cx="3888432" cy="325575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10710" y="2522513"/>
            <a:ext cx="3888432" cy="323873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10710" y="2505498"/>
            <a:ext cx="3888432" cy="32557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8257" y="6093296"/>
            <a:ext cx="316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Probability of Attack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09819" y="3732367"/>
            <a:ext cx="353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Predicted Type of Defense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2905" y="569086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4270" y="540283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7321" y="569699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1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0670" y="23488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1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2439755">
            <a:off x="3207000" y="2865583"/>
            <a:ext cx="116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Induced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9095148">
            <a:off x="4698186" y="2960262"/>
            <a:ext cx="166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Constitutive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44824"/>
            <a:ext cx="4690863" cy="4389120"/>
          </a:xfrm>
        </p:spPr>
        <p:txBody>
          <a:bodyPr>
            <a:norm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growing on the Gulf Islands in the Salish Sea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absence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deer (herbivores) demonstrate mostly tall phenotype.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growing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Gulf Islands in the presence of deer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mostly short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phenotype.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90826" y="4789512"/>
            <a:ext cx="113318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259" y="1970112"/>
            <a:ext cx="1508125" cy="16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943905" y="2667000"/>
            <a:ext cx="304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876" y="4005063"/>
            <a:ext cx="1516508" cy="203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5090826" y="2663000"/>
            <a:ext cx="113318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1" y="6165304"/>
            <a:ext cx="4968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slides are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on research by Cora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Skaien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Ada Roman.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8363272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Environmental vs. Genetic Variation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EDE8DD-C839-4DA5-98E3-9CA546625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42" y="2998689"/>
            <a:ext cx="2528214" cy="18953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C63D2B7-AEA0-4CB6-8AFB-DCB9DB28E8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105" y="3573016"/>
            <a:ext cx="2770049" cy="2078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1999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Phenotypic differences between populations were maintained in the growth chamber.</a:t>
            </a:r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Education Projects\Case Studies\Plant Response to Herbivory\Figures\Plec photo 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214" y="2971798"/>
            <a:ext cx="1849089" cy="3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943905" y="2667000"/>
            <a:ext cx="304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11760" y="3657599"/>
            <a:ext cx="1940399" cy="8381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746313" y="3657599"/>
            <a:ext cx="1913919" cy="4357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63540" y="4973106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Deer-present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3075" y="5805264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Deer-absent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8363272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Environmental vs. Genetic Variation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Herbivory Experiments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11560" y="1988840"/>
            <a:ext cx="7992888" cy="20565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 simulate deer herbivory under lab conditions?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192" y="980728"/>
            <a:ext cx="8758808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What are some of the challenges faced by plants in order to survive and reproduce?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-99392"/>
            <a:ext cx="3352800" cy="365125"/>
          </a:xfrm>
        </p:spPr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I – Plant Challenges and </a:t>
            </a:r>
            <a:r>
              <a:rPr lang="en-US" dirty="0" smtClean="0"/>
              <a:t>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968" y="3789040"/>
            <a:ext cx="5410200" cy="20565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damage can be used to simulate feeding by herbivores.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6267764" y="3573016"/>
            <a:ext cx="649283" cy="1729601"/>
            <a:chOff x="6629400" y="1143000"/>
            <a:chExt cx="1327537" cy="2607178"/>
          </a:xfrm>
        </p:grpSpPr>
        <p:sp>
          <p:nvSpPr>
            <p:cNvPr id="43" name="Rectangle 42"/>
            <p:cNvSpPr/>
            <p:nvPr/>
          </p:nvSpPr>
          <p:spPr>
            <a:xfrm>
              <a:off x="6990037" y="1662084"/>
              <a:ext cx="87261" cy="2018312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Oval 43"/>
            <p:cNvSpPr/>
            <p:nvPr/>
          </p:nvSpPr>
          <p:spPr>
            <a:xfrm rot="19343649">
              <a:off x="6953247" y="3451265"/>
              <a:ext cx="516680" cy="1641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123" name="Picture 3" descr="C:\Users\User\AppData\Local\Microsoft\Windows\Temporary Internet Files\Content.IE5\HVDS437M\Scissors-Silhouette-2191-large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0499">
              <a:off x="6803827" y="2263462"/>
              <a:ext cx="1126815" cy="117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Oval 63"/>
            <p:cNvSpPr/>
            <p:nvPr/>
          </p:nvSpPr>
          <p:spPr>
            <a:xfrm rot="19343649">
              <a:off x="7005545" y="2677989"/>
              <a:ext cx="516680" cy="1641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Oval 64"/>
            <p:cNvSpPr/>
            <p:nvPr/>
          </p:nvSpPr>
          <p:spPr>
            <a:xfrm rot="19343649" flipH="1" flipV="1">
              <a:off x="6797259" y="2543814"/>
              <a:ext cx="171254" cy="4411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Oval 65"/>
            <p:cNvSpPr/>
            <p:nvPr/>
          </p:nvSpPr>
          <p:spPr>
            <a:xfrm rot="19343649" flipH="1" flipV="1">
              <a:off x="6797259" y="3308984"/>
              <a:ext cx="171254" cy="4411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Explosion 2 3"/>
            <p:cNvSpPr/>
            <p:nvPr/>
          </p:nvSpPr>
          <p:spPr>
            <a:xfrm rot="2265819">
              <a:off x="6629400" y="1143000"/>
              <a:ext cx="938404" cy="746135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62529" y="4388352"/>
            <a:ext cx="693847" cy="890656"/>
            <a:chOff x="2193735" y="5562452"/>
            <a:chExt cx="589700" cy="734070"/>
          </a:xfrm>
        </p:grpSpPr>
        <p:sp>
          <p:nvSpPr>
            <p:cNvPr id="21" name="Rectangle 20"/>
            <p:cNvSpPr/>
            <p:nvPr/>
          </p:nvSpPr>
          <p:spPr>
            <a:xfrm>
              <a:off x="2315545" y="5779575"/>
              <a:ext cx="23023" cy="499671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 rot="19343649">
              <a:off x="2305839" y="6222520"/>
              <a:ext cx="136321" cy="406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 rot="19343649">
              <a:off x="2319637" y="6031081"/>
              <a:ext cx="136321" cy="406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 rot="19343649" flipH="1" flipV="1">
              <a:off x="2264683" y="5997864"/>
              <a:ext cx="45184" cy="1092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 rot="19343649" flipH="1" flipV="1">
              <a:off x="2264683" y="6187296"/>
              <a:ext cx="45184" cy="1092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" name="Picture 3" descr="C:\Users\User\AppData\Local\Microsoft\Windows\Temporary Internet Files\Content.IE5\HVDS437M\Scissors-Silhouette-2191-large[1]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0499">
              <a:off x="2206881" y="5549306"/>
              <a:ext cx="563407" cy="58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Explosion 2 26"/>
          <p:cNvSpPr/>
          <p:nvPr/>
        </p:nvSpPr>
        <p:spPr>
          <a:xfrm rot="2265819">
            <a:off x="7353220" y="4549758"/>
            <a:ext cx="103998" cy="119010"/>
          </a:xfrm>
          <a:prstGeom prst="irregularSeal2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11560" y="1988840"/>
            <a:ext cx="7992888" cy="20565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 simulate deer herbivory under lab conditions?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50912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Herbivory Experiments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821" y="3638316"/>
            <a:ext cx="1122146" cy="125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914" y="3691574"/>
            <a:ext cx="2245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environment with deer absent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43" y="5112187"/>
            <a:ext cx="2196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environment with deer present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829492" y="3650743"/>
            <a:ext cx="458104" cy="1152332"/>
            <a:chOff x="1374641" y="5134936"/>
            <a:chExt cx="458104" cy="1152332"/>
          </a:xfrm>
        </p:grpSpPr>
        <p:sp>
          <p:nvSpPr>
            <p:cNvPr id="66" name="Rectangle 65"/>
            <p:cNvSpPr/>
            <p:nvPr/>
          </p:nvSpPr>
          <p:spPr>
            <a:xfrm>
              <a:off x="1550695" y="5364363"/>
              <a:ext cx="42599" cy="892062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Oval 66"/>
            <p:cNvSpPr/>
            <p:nvPr/>
          </p:nvSpPr>
          <p:spPr>
            <a:xfrm rot="19343649">
              <a:off x="1532735" y="6155153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Oval 67"/>
            <p:cNvSpPr/>
            <p:nvPr/>
          </p:nvSpPr>
          <p:spPr>
            <a:xfrm rot="19343649">
              <a:off x="1558265" y="5813377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Oval 68"/>
            <p:cNvSpPr/>
            <p:nvPr/>
          </p:nvSpPr>
          <p:spPr>
            <a:xfrm rot="19343649" flipH="1" flipV="1">
              <a:off x="1456585" y="5754074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Oval 69"/>
            <p:cNvSpPr/>
            <p:nvPr/>
          </p:nvSpPr>
          <p:spPr>
            <a:xfrm rot="19343649" flipH="1" flipV="1">
              <a:off x="1456585" y="6092267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Explosion 2 70"/>
            <p:cNvSpPr/>
            <p:nvPr/>
          </p:nvSpPr>
          <p:spPr>
            <a:xfrm rot="2265819">
              <a:off x="1374641" y="5134936"/>
              <a:ext cx="458104" cy="329780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983952" y="5407770"/>
            <a:ext cx="191275" cy="563896"/>
            <a:chOff x="2264683" y="5732626"/>
            <a:chExt cx="191275" cy="563896"/>
          </a:xfrm>
        </p:grpSpPr>
        <p:sp>
          <p:nvSpPr>
            <p:cNvPr id="73" name="Rectangle 72"/>
            <p:cNvSpPr/>
            <p:nvPr/>
          </p:nvSpPr>
          <p:spPr>
            <a:xfrm>
              <a:off x="2315545" y="5779575"/>
              <a:ext cx="23023" cy="499671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Oval 73"/>
            <p:cNvSpPr/>
            <p:nvPr/>
          </p:nvSpPr>
          <p:spPr>
            <a:xfrm rot="19343649">
              <a:off x="2305839" y="6222520"/>
              <a:ext cx="136321" cy="406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Oval 74"/>
            <p:cNvSpPr/>
            <p:nvPr/>
          </p:nvSpPr>
          <p:spPr>
            <a:xfrm rot="19343649">
              <a:off x="2319637" y="6031081"/>
              <a:ext cx="136321" cy="406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Oval 75"/>
            <p:cNvSpPr/>
            <p:nvPr/>
          </p:nvSpPr>
          <p:spPr>
            <a:xfrm rot="19343649" flipH="1" flipV="1">
              <a:off x="2264683" y="5997864"/>
              <a:ext cx="45184" cy="1092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Oval 76"/>
            <p:cNvSpPr/>
            <p:nvPr/>
          </p:nvSpPr>
          <p:spPr>
            <a:xfrm rot="19343649" flipH="1" flipV="1">
              <a:off x="2264683" y="6187296"/>
              <a:ext cx="45184" cy="1092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Explosion 2 77"/>
            <p:cNvSpPr/>
            <p:nvPr/>
          </p:nvSpPr>
          <p:spPr>
            <a:xfrm rot="2265819">
              <a:off x="2278631" y="5732626"/>
              <a:ext cx="88388" cy="98087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323" y="5078152"/>
            <a:ext cx="1151644" cy="13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70080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of origin: deer-present or deer-absent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Simulated herbivory: plants clipped 2.5 cm above soil or not clipped  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3633" y="3899649"/>
            <a:ext cx="304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22631" y="4721038"/>
            <a:ext cx="693847" cy="890656"/>
            <a:chOff x="2193735" y="5562452"/>
            <a:chExt cx="589700" cy="734070"/>
          </a:xfrm>
        </p:grpSpPr>
        <p:sp>
          <p:nvSpPr>
            <p:cNvPr id="41" name="Rectangle 40"/>
            <p:cNvSpPr/>
            <p:nvPr/>
          </p:nvSpPr>
          <p:spPr>
            <a:xfrm>
              <a:off x="2315545" y="5779575"/>
              <a:ext cx="23023" cy="499671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/>
            <p:cNvSpPr/>
            <p:nvPr/>
          </p:nvSpPr>
          <p:spPr>
            <a:xfrm rot="19343649">
              <a:off x="2305839" y="6222520"/>
              <a:ext cx="136321" cy="406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Oval 43"/>
            <p:cNvSpPr/>
            <p:nvPr/>
          </p:nvSpPr>
          <p:spPr>
            <a:xfrm rot="19343649">
              <a:off x="2319637" y="6031081"/>
              <a:ext cx="136321" cy="406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Oval 44"/>
            <p:cNvSpPr/>
            <p:nvPr/>
          </p:nvSpPr>
          <p:spPr>
            <a:xfrm rot="19343649" flipH="1" flipV="1">
              <a:off x="2264683" y="5997864"/>
              <a:ext cx="45184" cy="1092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Oval 45"/>
            <p:cNvSpPr/>
            <p:nvPr/>
          </p:nvSpPr>
          <p:spPr>
            <a:xfrm rot="19343649" flipH="1" flipV="1">
              <a:off x="2264683" y="6187296"/>
              <a:ext cx="45184" cy="1092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7" name="Picture 3" descr="C:\Users\User\AppData\Local\Microsoft\Windows\Temporary Internet Files\Content.IE5\HVDS437M\Scissors-Silhouette-2191-large[1]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0499">
              <a:off x="2206881" y="5549306"/>
              <a:ext cx="563407" cy="58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7718821" y="4238741"/>
            <a:ext cx="539010" cy="1398139"/>
            <a:chOff x="1374641" y="5134936"/>
            <a:chExt cx="458104" cy="1152332"/>
          </a:xfrm>
        </p:grpSpPr>
        <p:sp>
          <p:nvSpPr>
            <p:cNvPr id="58" name="Rectangle 57"/>
            <p:cNvSpPr/>
            <p:nvPr/>
          </p:nvSpPr>
          <p:spPr>
            <a:xfrm>
              <a:off x="1550695" y="5364363"/>
              <a:ext cx="42599" cy="892062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Oval 58"/>
            <p:cNvSpPr/>
            <p:nvPr/>
          </p:nvSpPr>
          <p:spPr>
            <a:xfrm rot="19343649">
              <a:off x="1532735" y="6155153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Oval 60"/>
            <p:cNvSpPr/>
            <p:nvPr/>
          </p:nvSpPr>
          <p:spPr>
            <a:xfrm rot="19343649">
              <a:off x="1558265" y="5813377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Oval 61"/>
            <p:cNvSpPr/>
            <p:nvPr/>
          </p:nvSpPr>
          <p:spPr>
            <a:xfrm rot="19343649" flipH="1" flipV="1">
              <a:off x="1456585" y="5754074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Oval 62"/>
            <p:cNvSpPr/>
            <p:nvPr/>
          </p:nvSpPr>
          <p:spPr>
            <a:xfrm rot="19343649" flipH="1" flipV="1">
              <a:off x="1456585" y="6092267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Explosion 2 63"/>
            <p:cNvSpPr/>
            <p:nvPr/>
          </p:nvSpPr>
          <p:spPr>
            <a:xfrm rot="2265819">
              <a:off x="1374641" y="5134936"/>
              <a:ext cx="458104" cy="329780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34498" y="5767810"/>
            <a:ext cx="1137702" cy="448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Clipped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92280" y="5751743"/>
            <a:ext cx="1635635" cy="448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Not Clipped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Rectangle 7175"/>
          <p:cNvSpPr/>
          <p:nvPr/>
        </p:nvSpPr>
        <p:spPr>
          <a:xfrm>
            <a:off x="4644008" y="3679578"/>
            <a:ext cx="4159822" cy="2577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77" name="TextBox 7176"/>
          <p:cNvSpPr txBox="1"/>
          <p:nvPr/>
        </p:nvSpPr>
        <p:spPr>
          <a:xfrm>
            <a:off x="5815935" y="3679579"/>
            <a:ext cx="2284457" cy="784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Growth Chamber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130" name="Explosion 2 129"/>
          <p:cNvSpPr/>
          <p:nvPr/>
        </p:nvSpPr>
        <p:spPr>
          <a:xfrm rot="2265819">
            <a:off x="6013322" y="4882444"/>
            <a:ext cx="103998" cy="119010"/>
          </a:xfrm>
          <a:prstGeom prst="irregularSeal2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180" name="Group 7179"/>
          <p:cNvGrpSpPr/>
          <p:nvPr/>
        </p:nvGrpSpPr>
        <p:grpSpPr>
          <a:xfrm>
            <a:off x="7234048" y="4906297"/>
            <a:ext cx="225056" cy="651411"/>
            <a:chOff x="2406488" y="5122193"/>
            <a:chExt cx="191275" cy="536886"/>
          </a:xfrm>
        </p:grpSpPr>
        <p:grpSp>
          <p:nvGrpSpPr>
            <p:cNvPr id="49" name="Group 48"/>
            <p:cNvGrpSpPr/>
            <p:nvPr/>
          </p:nvGrpSpPr>
          <p:grpSpPr>
            <a:xfrm>
              <a:off x="2406488" y="5142132"/>
              <a:ext cx="191275" cy="516947"/>
              <a:chOff x="2264683" y="5779575"/>
              <a:chExt cx="191275" cy="51694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315545" y="5779575"/>
                <a:ext cx="23023" cy="49967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/>
              <p:cNvSpPr/>
              <p:nvPr/>
            </p:nvSpPr>
            <p:spPr>
              <a:xfrm rot="19343649">
                <a:off x="2305839" y="6222520"/>
                <a:ext cx="136321" cy="4063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Oval 51"/>
              <p:cNvSpPr/>
              <p:nvPr/>
            </p:nvSpPr>
            <p:spPr>
              <a:xfrm rot="19343649">
                <a:off x="2319637" y="6031081"/>
                <a:ext cx="136321" cy="4063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Oval 52"/>
              <p:cNvSpPr/>
              <p:nvPr/>
            </p:nvSpPr>
            <p:spPr>
              <a:xfrm rot="19343649" flipH="1" flipV="1">
                <a:off x="2264683" y="5997864"/>
                <a:ext cx="45184" cy="10922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4" name="Oval 53"/>
              <p:cNvSpPr/>
              <p:nvPr/>
            </p:nvSpPr>
            <p:spPr>
              <a:xfrm rot="19343649" flipH="1" flipV="1">
                <a:off x="2264683" y="6187296"/>
                <a:ext cx="45184" cy="10922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1" name="Explosion 2 130"/>
            <p:cNvSpPr/>
            <p:nvPr/>
          </p:nvSpPr>
          <p:spPr>
            <a:xfrm rot="2265819">
              <a:off x="2424667" y="5122193"/>
              <a:ext cx="88388" cy="98087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76056" y="4234306"/>
            <a:ext cx="799970" cy="1398139"/>
            <a:chOff x="5076056" y="3695696"/>
            <a:chExt cx="799970" cy="1398139"/>
          </a:xfrm>
        </p:grpSpPr>
        <p:sp>
          <p:nvSpPr>
            <p:cNvPr id="16" name="Rectangle 15"/>
            <p:cNvSpPr/>
            <p:nvPr/>
          </p:nvSpPr>
          <p:spPr>
            <a:xfrm>
              <a:off x="5283203" y="3974063"/>
              <a:ext cx="50122" cy="108235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 rot="19343649">
              <a:off x="5262071" y="4933538"/>
              <a:ext cx="296777" cy="8803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 rot="19343649">
              <a:off x="5292110" y="4518857"/>
              <a:ext cx="296777" cy="8803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 rot="19343649" flipH="1" flipV="1">
              <a:off x="5172472" y="4446904"/>
              <a:ext cx="98367" cy="2365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 rot="19343649" flipH="1" flipV="1">
              <a:off x="5172472" y="4857238"/>
              <a:ext cx="98367" cy="2365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Explosion 2 17"/>
            <p:cNvSpPr/>
            <p:nvPr/>
          </p:nvSpPr>
          <p:spPr>
            <a:xfrm rot="2265819">
              <a:off x="5076056" y="3695696"/>
              <a:ext cx="539010" cy="400126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0" name="Picture 3" descr="C:\Users\User\AppData\Local\Microsoft\Windows\Temporary Internet Files\Content.IE5\HVDS437M\Scissors-Silhouette-2191-large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0499">
              <a:off x="5235172" y="4155291"/>
              <a:ext cx="604272" cy="67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43528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Experiment #1: Independent Variables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0080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buClr>
                <a:schemeClr val="accent3"/>
              </a:buClr>
              <a:buFont typeface="Arial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dependent variables would you measure?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5232" y="404664"/>
            <a:ext cx="8219256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Experiment #1: Dependent Variables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263691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experiment the researchers measured: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 of height lost.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endParaRPr lang="en-C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 of seeds on lateral branches.</a:t>
            </a:r>
          </a:p>
          <a:p>
            <a:pPr marL="457200" indent="-457200">
              <a:buFont typeface="+mj-lt"/>
              <a:buAutoNum type="arabicPeriod"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5232" y="404664"/>
            <a:ext cx="8219256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Experiment #1: Dependent Variables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buClr>
                <a:schemeClr val="accent3"/>
              </a:buClr>
              <a:buFont typeface="Arial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dependent variables would you measure?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Experiment #1: Predictions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208"/>
            <a:ext cx="807524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results would you expect to see if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has an induced response to deer herbivory?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3568" y="1628800"/>
            <a:ext cx="7192888" cy="4957629"/>
            <a:chOff x="1115616" y="1646230"/>
            <a:chExt cx="7192888" cy="4957629"/>
          </a:xfrm>
        </p:grpSpPr>
        <p:sp>
          <p:nvSpPr>
            <p:cNvPr id="6" name="Rectangle 5"/>
            <p:cNvSpPr/>
            <p:nvPr/>
          </p:nvSpPr>
          <p:spPr>
            <a:xfrm>
              <a:off x="3779912" y="4941168"/>
              <a:ext cx="587040" cy="1079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48064" y="2564904"/>
              <a:ext cx="432048" cy="7643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48064" y="2494564"/>
              <a:ext cx="432048" cy="86409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8064" y="2564904"/>
              <a:ext cx="432048" cy="793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8064" y="2564904"/>
              <a:ext cx="432048" cy="793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99792" y="1916832"/>
              <a:ext cx="648072" cy="1854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00192" y="1700808"/>
              <a:ext cx="288032" cy="400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5437962"/>
                </p:ext>
              </p:extLst>
            </p:nvPr>
          </p:nvGraphicFramePr>
          <p:xfrm>
            <a:off x="1115616" y="1646230"/>
            <a:ext cx="7192888" cy="49576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9" name="Group 38"/>
            <p:cNvGrpSpPr/>
            <p:nvPr/>
          </p:nvGrpSpPr>
          <p:grpSpPr>
            <a:xfrm>
              <a:off x="6588224" y="5451527"/>
              <a:ext cx="679894" cy="1152332"/>
              <a:chOff x="1374641" y="5134936"/>
              <a:chExt cx="679894" cy="115233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550695" y="5364363"/>
                <a:ext cx="42599" cy="892062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Oval 40"/>
              <p:cNvSpPr/>
              <p:nvPr/>
            </p:nvSpPr>
            <p:spPr>
              <a:xfrm rot="19343649">
                <a:off x="1532735" y="6155153"/>
                <a:ext cx="252230" cy="7255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2" name="Oval 41"/>
              <p:cNvSpPr/>
              <p:nvPr/>
            </p:nvSpPr>
            <p:spPr>
              <a:xfrm rot="19343649">
                <a:off x="1558265" y="5813377"/>
                <a:ext cx="252230" cy="7255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43" name="Picture 3" descr="C:\Users\User\AppData\Local\Microsoft\Windows\Temporary Internet Files\Content.IE5\HVDS437M\Scissors-Silhouette-2191-large[1]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90499">
                <a:off x="1517641" y="5483408"/>
                <a:ext cx="498035" cy="575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Oval 43"/>
              <p:cNvSpPr/>
              <p:nvPr/>
            </p:nvSpPr>
            <p:spPr>
              <a:xfrm rot="19343649" flipH="1" flipV="1">
                <a:off x="1456585" y="5754074"/>
                <a:ext cx="83602" cy="19500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" name="Oval 44"/>
              <p:cNvSpPr/>
              <p:nvPr/>
            </p:nvSpPr>
            <p:spPr>
              <a:xfrm rot="19343649" flipH="1" flipV="1">
                <a:off x="1456585" y="6092267"/>
                <a:ext cx="83602" cy="19500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6" name="Explosion 2 45"/>
              <p:cNvSpPr/>
              <p:nvPr/>
            </p:nvSpPr>
            <p:spPr>
              <a:xfrm rot="2265819">
                <a:off x="1374641" y="5134936"/>
                <a:ext cx="458104" cy="329780"/>
              </a:xfrm>
              <a:prstGeom prst="irregularSeal2">
                <a:avLst/>
              </a:pr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06896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Experiment #1: Results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90604"/>
            <a:ext cx="7683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7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Education Projects\Case Studies\Plant Response to Herbivory\Figures\Simulated Herb- Figure 1b- proportion seeds lateral branch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28" y="1556792"/>
            <a:ext cx="6553200" cy="40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587306" y="5526090"/>
            <a:ext cx="679894" cy="1152332"/>
            <a:chOff x="1374641" y="5134936"/>
            <a:chExt cx="679894" cy="1152332"/>
          </a:xfrm>
        </p:grpSpPr>
        <p:sp>
          <p:nvSpPr>
            <p:cNvPr id="14" name="Rectangle 13"/>
            <p:cNvSpPr/>
            <p:nvPr/>
          </p:nvSpPr>
          <p:spPr>
            <a:xfrm>
              <a:off x="1550695" y="5364363"/>
              <a:ext cx="42599" cy="892062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 rot="19343649">
              <a:off x="1532735" y="6155153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 rot="19343649">
              <a:off x="1558265" y="5813377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3" descr="C:\Users\User\AppData\Local\Microsoft\Windows\Temporary Internet Files\Content.IE5\HVDS437M\Scissors-Silhouette-2191-large[1]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0499">
              <a:off x="1517641" y="5483408"/>
              <a:ext cx="498035" cy="575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 rot="19343649" flipH="1" flipV="1">
              <a:off x="1456585" y="5754074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 rot="19343649" flipH="1" flipV="1">
              <a:off x="1456585" y="6092267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Explosion 2 19"/>
            <p:cNvSpPr/>
            <p:nvPr/>
          </p:nvSpPr>
          <p:spPr>
            <a:xfrm rot="2265819">
              <a:off x="1374641" y="5134936"/>
              <a:ext cx="458104" cy="329780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13696" y="5525233"/>
            <a:ext cx="458104" cy="1152332"/>
            <a:chOff x="1374641" y="5134936"/>
            <a:chExt cx="458104" cy="1152332"/>
          </a:xfrm>
        </p:grpSpPr>
        <p:sp>
          <p:nvSpPr>
            <p:cNvPr id="22" name="Rectangle 21"/>
            <p:cNvSpPr/>
            <p:nvPr/>
          </p:nvSpPr>
          <p:spPr>
            <a:xfrm>
              <a:off x="1550695" y="5364363"/>
              <a:ext cx="42599" cy="892062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 rot="19343649">
              <a:off x="1532735" y="6155153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 rot="19343649">
              <a:off x="1558265" y="5813377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 rot="19343649" flipH="1" flipV="1">
              <a:off x="1456585" y="5754074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 rot="19343649" flipH="1" flipV="1">
              <a:off x="1456585" y="6092267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Explosion 2 26"/>
            <p:cNvSpPr/>
            <p:nvPr/>
          </p:nvSpPr>
          <p:spPr>
            <a:xfrm rot="2265819">
              <a:off x="1374641" y="5134936"/>
              <a:ext cx="458104" cy="329780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72200" y="5705609"/>
            <a:ext cx="533400" cy="658685"/>
            <a:chOff x="1543900" y="5186991"/>
            <a:chExt cx="589700" cy="672640"/>
          </a:xfrm>
        </p:grpSpPr>
        <p:grpSp>
          <p:nvGrpSpPr>
            <p:cNvPr id="6" name="Group 5"/>
            <p:cNvGrpSpPr/>
            <p:nvPr/>
          </p:nvGrpSpPr>
          <p:grpSpPr>
            <a:xfrm>
              <a:off x="1543900" y="5186991"/>
              <a:ext cx="589700" cy="672640"/>
              <a:chOff x="2193735" y="5623882"/>
              <a:chExt cx="589700" cy="6726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315545" y="5779575"/>
                <a:ext cx="23023" cy="49967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Oval 7"/>
              <p:cNvSpPr/>
              <p:nvPr/>
            </p:nvSpPr>
            <p:spPr>
              <a:xfrm rot="19343649">
                <a:off x="2305839" y="6222520"/>
                <a:ext cx="136321" cy="4063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Oval 8"/>
              <p:cNvSpPr/>
              <p:nvPr/>
            </p:nvSpPr>
            <p:spPr>
              <a:xfrm rot="19343649">
                <a:off x="2319637" y="6031081"/>
                <a:ext cx="136321" cy="4063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 rot="19343649" flipH="1" flipV="1">
                <a:off x="2264683" y="5997864"/>
                <a:ext cx="45184" cy="10922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/>
              <p:cNvSpPr/>
              <p:nvPr/>
            </p:nvSpPr>
            <p:spPr>
              <a:xfrm rot="19343649" flipH="1" flipV="1">
                <a:off x="2264683" y="6187296"/>
                <a:ext cx="45184" cy="10922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2" name="Picture 3" descr="C:\Users\User\AppData\Local\Microsoft\Windows\Temporary Internet Files\Content.IE5\HVDS437M\Scissors-Silhouette-2191-large[1]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90499">
                <a:off x="2206881" y="5610736"/>
                <a:ext cx="563407" cy="589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Explosion 2 29"/>
            <p:cNvSpPr/>
            <p:nvPr/>
          </p:nvSpPr>
          <p:spPr>
            <a:xfrm rot="2265819">
              <a:off x="1620978" y="5279930"/>
              <a:ext cx="88388" cy="98087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44821" y="5786470"/>
            <a:ext cx="191275" cy="536886"/>
            <a:chOff x="2406488" y="5122193"/>
            <a:chExt cx="191275" cy="536886"/>
          </a:xfrm>
        </p:grpSpPr>
        <p:grpSp>
          <p:nvGrpSpPr>
            <p:cNvPr id="32" name="Group 31"/>
            <p:cNvGrpSpPr/>
            <p:nvPr/>
          </p:nvGrpSpPr>
          <p:grpSpPr>
            <a:xfrm>
              <a:off x="2406488" y="5142132"/>
              <a:ext cx="191275" cy="516947"/>
              <a:chOff x="2264683" y="5779575"/>
              <a:chExt cx="191275" cy="51694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315545" y="5779575"/>
                <a:ext cx="23023" cy="49967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" name="Oval 34"/>
              <p:cNvSpPr/>
              <p:nvPr/>
            </p:nvSpPr>
            <p:spPr>
              <a:xfrm rot="19343649">
                <a:off x="2305839" y="6222520"/>
                <a:ext cx="136321" cy="4063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Oval 35"/>
              <p:cNvSpPr/>
              <p:nvPr/>
            </p:nvSpPr>
            <p:spPr>
              <a:xfrm rot="19343649">
                <a:off x="2319637" y="6031081"/>
                <a:ext cx="136321" cy="4063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" name="Oval 36"/>
              <p:cNvSpPr/>
              <p:nvPr/>
            </p:nvSpPr>
            <p:spPr>
              <a:xfrm rot="19343649" flipH="1" flipV="1">
                <a:off x="2264683" y="5997864"/>
                <a:ext cx="45184" cy="10922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" name="Oval 37"/>
              <p:cNvSpPr/>
              <p:nvPr/>
            </p:nvSpPr>
            <p:spPr>
              <a:xfrm rot="19343649" flipH="1" flipV="1">
                <a:off x="2264683" y="6187296"/>
                <a:ext cx="45184" cy="10922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3" name="Explosion 2 32"/>
            <p:cNvSpPr/>
            <p:nvPr/>
          </p:nvSpPr>
          <p:spPr>
            <a:xfrm rot="2265819">
              <a:off x="2424667" y="5122193"/>
              <a:ext cx="88388" cy="98087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81200" y="4874447"/>
            <a:ext cx="13131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Deer-absent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clipped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11220" y="4874447"/>
            <a:ext cx="13131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Deer-absent</a:t>
            </a: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lipped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13890" y="4865115"/>
            <a:ext cx="138211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Deer-present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clipped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85490" y="4865115"/>
            <a:ext cx="138211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Deer-present</a:t>
            </a: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lipped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63888" y="2411386"/>
            <a:ext cx="1083528" cy="2366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57167" y="3698238"/>
            <a:ext cx="1035113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26601" y="2773503"/>
            <a:ext cx="209578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1666546" y="2427231"/>
            <a:ext cx="2311806" cy="1109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5400000">
            <a:off x="3775580" y="1574011"/>
            <a:ext cx="487027" cy="99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779912" y="204205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significant</a:t>
            </a:r>
            <a:endParaRPr lang="en-CA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80689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Experiment #1: Results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CQ#2: Which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the following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 could you draw from these experimental results?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Populations of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that have evolved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presence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deer express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constitutive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defenses.</a:t>
            </a:r>
          </a:p>
          <a:p>
            <a:pPr marL="514350" indent="-514350">
              <a:buFont typeface="Wingdings 2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Populations of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that have evolved in the absence of deer have induced responses to herbivory.</a:t>
            </a:r>
          </a:p>
          <a:p>
            <a:pPr marL="514350" indent="-514350">
              <a:buFont typeface="Wingdings 2"/>
              <a:buAutoNum type="alphaUcPeriod"/>
            </a:pP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respond to herbivorous attack on surrounding plants with induced defenses.</a:t>
            </a:r>
          </a:p>
          <a:p>
            <a:pPr marL="514350" indent="-514350">
              <a:buFont typeface="Wingdings 2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and B are correct.</a:t>
            </a:r>
          </a:p>
          <a:p>
            <a:pPr marL="514350" indent="-514350">
              <a:buFont typeface="Wingdings 2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A, B, and C are correct.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 2"/>
              <a:buAutoNum type="alphaU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CQ#2: Which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the following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 could you draw from these experimental results?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Populations of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that have evolved in presence of deer express constitutive defenses.</a:t>
            </a:r>
          </a:p>
          <a:p>
            <a:pPr marL="514350" indent="-514350">
              <a:buFont typeface="Wingdings 2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Populations of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that have evolved in the absence of deer have induced responses to herbivory.</a:t>
            </a:r>
          </a:p>
          <a:p>
            <a:pPr marL="514350" indent="-514350">
              <a:buFont typeface="Wingdings 2"/>
              <a:buAutoNum type="alphaUcPeriod"/>
            </a:pP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respond to herbivorous attack on surrounding plants with induced defenses.</a:t>
            </a:r>
          </a:p>
          <a:p>
            <a:pPr marL="514350" indent="-514350">
              <a:buFont typeface="Wingdings 2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and B are correct.</a:t>
            </a:r>
          </a:p>
          <a:p>
            <a:pPr marL="514350" indent="-514350">
              <a:buFont typeface="Wingdings 2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A, B, and C are correct.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 2"/>
              <a:buAutoNum type="alphaU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Oval 3"/>
          <p:cNvSpPr/>
          <p:nvPr/>
        </p:nvSpPr>
        <p:spPr>
          <a:xfrm flipV="1">
            <a:off x="457200" y="4683751"/>
            <a:ext cx="44239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Herbivory Experiments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11560" y="1988840"/>
            <a:ext cx="7992888" cy="20565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you determine if plants will respond to actual herbivory in the same way?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-99392"/>
            <a:ext cx="3352800" cy="365125"/>
          </a:xfrm>
        </p:spPr>
        <p:txBody>
          <a:bodyPr/>
          <a:lstStyle/>
          <a:p>
            <a:r>
              <a:rPr lang="en-US" dirty="0"/>
              <a:t>Part III – Expanding the Study</a:t>
            </a:r>
          </a:p>
        </p:txBody>
      </p:sp>
    </p:spTree>
    <p:extLst>
      <p:ext uri="{BB962C8B-B14F-4D97-AF65-F5344CB8AC3E}">
        <p14:creationId xmlns:p14="http://schemas.microsoft.com/office/powerpoint/2010/main" val="8366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Frosted Leaves 2 (523811157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916832"/>
            <a:ext cx="2066257" cy="20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Desert plants 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843385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Forest ligh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3624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35007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&amp; nutrients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681" y="6021288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005064"/>
            <a:ext cx="1913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pic>
        <p:nvPicPr>
          <p:cNvPr id="1034" name="Picture 10" descr="http://upload.wikimedia.org/wikipedia/commons/thumb/c/cb/White-tailed_deer_%28Odocoileus_virginianus%29_grazing_-_20050809.jpg/800px-White-tailed_deer_%28Odocoileus_virginianus%29_grazing_-_200508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939" y="4038600"/>
            <a:ext cx="2214061" cy="16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llination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483" y="1752600"/>
            <a:ext cx="2366517" cy="16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96862" y="579120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Herbivory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0037" y="3348335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Pollination</a:t>
            </a:r>
          </a:p>
        </p:txBody>
      </p:sp>
      <p:pic>
        <p:nvPicPr>
          <p:cNvPr id="1038" name="Picture 14" descr="Diente de león soltando semilla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79" y="2598171"/>
            <a:ext cx="1728636" cy="25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77256" y="5191125"/>
            <a:ext cx="1749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Seed dispersal</a:t>
            </a:r>
          </a:p>
        </p:txBody>
      </p:sp>
      <p:pic>
        <p:nvPicPr>
          <p:cNvPr id="1026" name="Picture 2" descr="File:Raspberry aphids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854" y="4581128"/>
            <a:ext cx="1650170" cy="21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Challenges: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360807"/>
            <a:ext cx="3931351" cy="2948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3933056"/>
            <a:ext cx="37444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3"/>
              </a:buCl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Transplant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to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plots on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deer-present islands,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and outside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enclosures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exclude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deer.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1988840"/>
            <a:ext cx="7992888" cy="20565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you determine if plants will respond to actual herbivory in the same way?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#2: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0912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Herbivory Experiments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467544" y="1268760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Population of origin: deer-present or deer-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absent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Exposure to herbivores: inside or outside enclosures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9857" y="3559613"/>
            <a:ext cx="4440767" cy="2354718"/>
            <a:chOff x="4579857" y="3302327"/>
            <a:chExt cx="4440767" cy="2354718"/>
          </a:xfrm>
        </p:grpSpPr>
        <p:grpSp>
          <p:nvGrpSpPr>
            <p:cNvPr id="7182" name="Group 7181"/>
            <p:cNvGrpSpPr/>
            <p:nvPr/>
          </p:nvGrpSpPr>
          <p:grpSpPr>
            <a:xfrm>
              <a:off x="4579857" y="3302327"/>
              <a:ext cx="2296399" cy="2343050"/>
              <a:chOff x="4790201" y="3817482"/>
              <a:chExt cx="2296399" cy="2343050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5416106" y="4464711"/>
                <a:ext cx="458104" cy="1152332"/>
                <a:chOff x="1374641" y="5134936"/>
                <a:chExt cx="458104" cy="1152332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1550695" y="5364363"/>
                  <a:ext cx="42599" cy="892062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rot="19343649">
                  <a:off x="1532735" y="6155153"/>
                  <a:ext cx="252230" cy="7255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 rot="19343649">
                  <a:off x="1558265" y="5813377"/>
                  <a:ext cx="252230" cy="7255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 rot="19343649" flipH="1" flipV="1">
                  <a:off x="1456585" y="5754074"/>
                  <a:ext cx="83602" cy="19500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 rot="19343649" flipH="1" flipV="1">
                  <a:off x="1456585" y="6092267"/>
                  <a:ext cx="83602" cy="19500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1" name="Explosion 2 100"/>
                <p:cNvSpPr/>
                <p:nvPr/>
              </p:nvSpPr>
              <p:spPr>
                <a:xfrm rot="2265819">
                  <a:off x="1374641" y="5134936"/>
                  <a:ext cx="458104" cy="329780"/>
                </a:xfrm>
                <a:prstGeom prst="irregularSeal2">
                  <a:avLst/>
                </a:prstGeom>
                <a:solidFill>
                  <a:srgbClr val="FF3399"/>
                </a:solidFill>
                <a:ln>
                  <a:solidFill>
                    <a:srgbClr val="FF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4790201" y="5791200"/>
                <a:ext cx="2296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Outside Enclosure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8" name="Group 147"/>
              <p:cNvGrpSpPr/>
              <p:nvPr/>
            </p:nvGrpSpPr>
            <p:grpSpPr>
              <a:xfrm>
                <a:off x="6014023" y="5070825"/>
                <a:ext cx="191275" cy="536886"/>
                <a:chOff x="2406488" y="5122193"/>
                <a:chExt cx="191275" cy="536886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2406488" y="5142132"/>
                  <a:ext cx="191275" cy="516947"/>
                  <a:chOff x="2264683" y="5779575"/>
                  <a:chExt cx="191275" cy="516947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2315545" y="5779575"/>
                    <a:ext cx="23023" cy="499671"/>
                  </a:xfrm>
                  <a:prstGeom prst="rect">
                    <a:avLst/>
                  </a:prstGeom>
                  <a:solidFill>
                    <a:srgbClr val="00B050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 rot="19343649">
                    <a:off x="2305839" y="6222520"/>
                    <a:ext cx="136321" cy="40639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 rot="19343649">
                    <a:off x="2319637" y="6031081"/>
                    <a:ext cx="136321" cy="40639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 rot="19343649" flipH="1" flipV="1">
                    <a:off x="2264683" y="5997864"/>
                    <a:ext cx="45184" cy="10922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 rot="19343649" flipH="1" flipV="1">
                    <a:off x="2264683" y="6187296"/>
                    <a:ext cx="45184" cy="10922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50" name="Explosion 2 149"/>
                <p:cNvSpPr/>
                <p:nvPr/>
              </p:nvSpPr>
              <p:spPr>
                <a:xfrm rot="2265819">
                  <a:off x="2424667" y="5122193"/>
                  <a:ext cx="88388" cy="98087"/>
                </a:xfrm>
                <a:prstGeom prst="irregularSeal2">
                  <a:avLst/>
                </a:prstGeom>
                <a:solidFill>
                  <a:srgbClr val="FF3399"/>
                </a:solidFill>
                <a:ln>
                  <a:solidFill>
                    <a:srgbClr val="FF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pic>
            <p:nvPicPr>
              <p:cNvPr id="120" name="Picture 4" descr="http://images.clipartpanda.com/deer-clipart-di8Xk4Xi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6604" y="3817482"/>
                <a:ext cx="1291384" cy="1299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83" name="Group 7182"/>
            <p:cNvGrpSpPr/>
            <p:nvPr/>
          </p:nvGrpSpPr>
          <p:grpSpPr>
            <a:xfrm>
              <a:off x="7006488" y="3469002"/>
              <a:ext cx="2014136" cy="2188043"/>
              <a:chOff x="7010400" y="4136557"/>
              <a:chExt cx="2014136" cy="2188043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8076296" y="4660625"/>
                <a:ext cx="458104" cy="1152332"/>
                <a:chOff x="1374641" y="5134936"/>
                <a:chExt cx="458104" cy="1152332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1550695" y="5364363"/>
                  <a:ext cx="42599" cy="892062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 rot="19343649">
                  <a:off x="1532735" y="6155153"/>
                  <a:ext cx="252230" cy="7255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 rot="19343649">
                  <a:off x="1558265" y="5813377"/>
                  <a:ext cx="252230" cy="7255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 rot="19343649" flipH="1" flipV="1">
                  <a:off x="1456585" y="5754074"/>
                  <a:ext cx="83602" cy="19500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 rot="19343649" flipH="1" flipV="1">
                  <a:off x="1456585" y="6092267"/>
                  <a:ext cx="83602" cy="19500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5" name="Explosion 2 114"/>
                <p:cNvSpPr/>
                <p:nvPr/>
              </p:nvSpPr>
              <p:spPr>
                <a:xfrm rot="2265819">
                  <a:off x="1374641" y="5134936"/>
                  <a:ext cx="458104" cy="329780"/>
                </a:xfrm>
                <a:prstGeom prst="irregularSeal2">
                  <a:avLst/>
                </a:prstGeom>
                <a:solidFill>
                  <a:srgbClr val="FF3399"/>
                </a:solidFill>
                <a:ln>
                  <a:solidFill>
                    <a:srgbClr val="FF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7010400" y="5955268"/>
                <a:ext cx="201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Inside Enclosure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8" name="Rectangle 7167"/>
              <p:cNvSpPr/>
              <p:nvPr/>
            </p:nvSpPr>
            <p:spPr>
              <a:xfrm>
                <a:off x="7249399" y="4575487"/>
                <a:ext cx="1361201" cy="1291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7181" name="Group 7180"/>
              <p:cNvGrpSpPr/>
              <p:nvPr/>
            </p:nvGrpSpPr>
            <p:grpSpPr>
              <a:xfrm>
                <a:off x="7086600" y="4136557"/>
                <a:ext cx="914400" cy="914400"/>
                <a:chOff x="7086600" y="3962400"/>
                <a:chExt cx="914400" cy="914400"/>
              </a:xfrm>
            </p:grpSpPr>
            <p:pic>
              <p:nvPicPr>
                <p:cNvPr id="122" name="Picture 4" descr="http://images.clipartpanda.com/deer-clipart-di8Xk4Xie.pn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100888" y="3995028"/>
                  <a:ext cx="855134" cy="8265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169" name="&quot;No&quot; Symbol 7168"/>
                <p:cNvSpPr/>
                <p:nvPr/>
              </p:nvSpPr>
              <p:spPr>
                <a:xfrm>
                  <a:off x="7086600" y="3962400"/>
                  <a:ext cx="914400" cy="914400"/>
                </a:xfrm>
                <a:prstGeom prst="noSmoking">
                  <a:avLst>
                    <a:gd name="adj" fmla="val 2710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7620000" y="5210968"/>
                <a:ext cx="191275" cy="536886"/>
                <a:chOff x="2406488" y="5122193"/>
                <a:chExt cx="191275" cy="536886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406488" y="5142132"/>
                  <a:ext cx="191275" cy="516947"/>
                  <a:chOff x="2264683" y="5779575"/>
                  <a:chExt cx="191275" cy="516947"/>
                </a:xfrm>
              </p:grpSpPr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15545" y="5779575"/>
                    <a:ext cx="23023" cy="499671"/>
                  </a:xfrm>
                  <a:prstGeom prst="rect">
                    <a:avLst/>
                  </a:prstGeom>
                  <a:solidFill>
                    <a:srgbClr val="00B050"/>
                  </a:solidFill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9343649">
                    <a:off x="2305839" y="6222520"/>
                    <a:ext cx="136321" cy="40639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 rot="19343649">
                    <a:off x="2319637" y="6031081"/>
                    <a:ext cx="136321" cy="40639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 rot="19343649" flipH="1" flipV="1">
                    <a:off x="2264683" y="5997864"/>
                    <a:ext cx="45184" cy="10922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 rot="19343649" flipH="1" flipV="1">
                    <a:off x="2264683" y="6187296"/>
                    <a:ext cx="45184" cy="10922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58" name="Explosion 2 157"/>
                <p:cNvSpPr/>
                <p:nvPr/>
              </p:nvSpPr>
              <p:spPr>
                <a:xfrm rot="2265819">
                  <a:off x="2424667" y="5122193"/>
                  <a:ext cx="88388" cy="98087"/>
                </a:xfrm>
                <a:prstGeom prst="irregularSeal2">
                  <a:avLst/>
                </a:prstGeom>
                <a:solidFill>
                  <a:srgbClr val="FF3399"/>
                </a:solidFill>
                <a:ln>
                  <a:solidFill>
                    <a:srgbClr val="FF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sp>
        <p:nvSpPr>
          <p:cNvPr id="80" name="TextBox 79"/>
          <p:cNvSpPr txBox="1"/>
          <p:nvPr/>
        </p:nvSpPr>
        <p:spPr>
          <a:xfrm>
            <a:off x="381914" y="3410250"/>
            <a:ext cx="2245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environment with deer absent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5843" y="4830863"/>
            <a:ext cx="2196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Plectritis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environment with deer present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3829492" y="3369419"/>
            <a:ext cx="458104" cy="1152332"/>
            <a:chOff x="1374641" y="5134936"/>
            <a:chExt cx="458104" cy="1152332"/>
          </a:xfrm>
        </p:grpSpPr>
        <p:sp>
          <p:nvSpPr>
            <p:cNvPr id="83" name="Rectangle 82"/>
            <p:cNvSpPr/>
            <p:nvPr/>
          </p:nvSpPr>
          <p:spPr>
            <a:xfrm>
              <a:off x="1550695" y="5364363"/>
              <a:ext cx="42599" cy="892062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4" name="Oval 83"/>
            <p:cNvSpPr/>
            <p:nvPr/>
          </p:nvSpPr>
          <p:spPr>
            <a:xfrm rot="19343649">
              <a:off x="1532735" y="6155153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Oval 85"/>
            <p:cNvSpPr/>
            <p:nvPr/>
          </p:nvSpPr>
          <p:spPr>
            <a:xfrm rot="19343649">
              <a:off x="1558265" y="5813377"/>
              <a:ext cx="252230" cy="7255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Oval 86"/>
            <p:cNvSpPr/>
            <p:nvPr/>
          </p:nvSpPr>
          <p:spPr>
            <a:xfrm rot="19343649" flipH="1" flipV="1">
              <a:off x="1456585" y="5754074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Oval 87"/>
            <p:cNvSpPr/>
            <p:nvPr/>
          </p:nvSpPr>
          <p:spPr>
            <a:xfrm rot="19343649" flipH="1" flipV="1">
              <a:off x="1456585" y="6092267"/>
              <a:ext cx="83602" cy="1950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9" name="Explosion 2 88"/>
            <p:cNvSpPr/>
            <p:nvPr/>
          </p:nvSpPr>
          <p:spPr>
            <a:xfrm rot="2265819">
              <a:off x="1374641" y="5134936"/>
              <a:ext cx="458104" cy="329780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983952" y="5126446"/>
            <a:ext cx="191275" cy="563896"/>
            <a:chOff x="2264683" y="5732626"/>
            <a:chExt cx="191275" cy="563896"/>
          </a:xfrm>
        </p:grpSpPr>
        <p:sp>
          <p:nvSpPr>
            <p:cNvPr id="91" name="Rectangle 90"/>
            <p:cNvSpPr/>
            <p:nvPr/>
          </p:nvSpPr>
          <p:spPr>
            <a:xfrm>
              <a:off x="2315545" y="5779575"/>
              <a:ext cx="23023" cy="499671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2" name="Oval 91"/>
            <p:cNvSpPr/>
            <p:nvPr/>
          </p:nvSpPr>
          <p:spPr>
            <a:xfrm rot="19343649">
              <a:off x="2305839" y="6222520"/>
              <a:ext cx="136321" cy="406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3" name="Oval 92"/>
            <p:cNvSpPr/>
            <p:nvPr/>
          </p:nvSpPr>
          <p:spPr>
            <a:xfrm rot="19343649">
              <a:off x="2319637" y="6031081"/>
              <a:ext cx="136321" cy="4063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7" name="Oval 96"/>
            <p:cNvSpPr/>
            <p:nvPr/>
          </p:nvSpPr>
          <p:spPr>
            <a:xfrm rot="19343649" flipH="1" flipV="1">
              <a:off x="2264683" y="5997864"/>
              <a:ext cx="45184" cy="1092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" name="Oval 101"/>
            <p:cNvSpPr/>
            <p:nvPr/>
          </p:nvSpPr>
          <p:spPr>
            <a:xfrm rot="19343649" flipH="1" flipV="1">
              <a:off x="2264683" y="6187296"/>
              <a:ext cx="45184" cy="1092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Explosion 2 102"/>
            <p:cNvSpPr/>
            <p:nvPr/>
          </p:nvSpPr>
          <p:spPr>
            <a:xfrm rot="2265819">
              <a:off x="2278631" y="5732626"/>
              <a:ext cx="88388" cy="98087"/>
            </a:xfrm>
            <a:prstGeom prst="irregularSeal2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43528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Experiment #2: Independent Variables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III</a:t>
            </a:r>
            <a:endParaRPr lang="en-US" dirty="0"/>
          </a:p>
        </p:txBody>
      </p:sp>
      <p:pic>
        <p:nvPicPr>
          <p:cNvPr id="64" name="Content Placeholder 10">
            <a:extLst>
              <a:ext uri="{FF2B5EF4-FFF2-40B4-BE49-F238E27FC236}">
                <a16:creationId xmlns:a16="http://schemas.microsoft.com/office/drawing/2014/main" xmlns="" id="{B9465382-4F68-4079-9F0F-FDAC1B9814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335" y="3534309"/>
            <a:ext cx="1201160" cy="901229"/>
          </a:xfrm>
          <a:prstGeom prst="rect">
            <a:avLst/>
          </a:prstGeom>
        </p:spPr>
      </p:pic>
      <p:pic>
        <p:nvPicPr>
          <p:cNvPr id="66" name="Content Placeholder 64">
            <a:extLst>
              <a:ext uri="{FF2B5EF4-FFF2-40B4-BE49-F238E27FC236}">
                <a16:creationId xmlns:a16="http://schemas.microsoft.com/office/drawing/2014/main" xmlns="" id="{5C8280B2-652C-41AA-9A1A-496FD4264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701" y="4966993"/>
            <a:ext cx="1244219" cy="9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Experiment #2: Dependent Variables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Experiment #2: Predicted Results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and see…</a:t>
            </a:r>
            <a:endParaRPr lang="en-US" dirty="0"/>
          </a:p>
        </p:txBody>
      </p:sp>
      <p:pic>
        <p:nvPicPr>
          <p:cNvPr id="3" name="Picture 2" descr="DSCF0193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5976664" cy="44824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4320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Image Credits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Slide 1</a:t>
            </a:r>
          </a:p>
          <a:p>
            <a:pPr marL="0" indent="0">
              <a:buNone/>
            </a:pPr>
            <a:r>
              <a:rPr lang="en-US" sz="1100" dirty="0"/>
              <a:t>Photographer: Jennifer </a:t>
            </a:r>
            <a:r>
              <a:rPr lang="en-US" sz="1100" dirty="0" err="1"/>
              <a:t>McNew</a:t>
            </a:r>
            <a:r>
              <a:rPr lang="en-US" sz="1100" dirty="0"/>
              <a:t>, Bureau of Land Management. https://commons.wikimedia.org/wiki/File:Seablush_plectritus_congesta_1_(18465135565).jpg, CC BY 2.0.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 3</a:t>
            </a:r>
          </a:p>
          <a:p>
            <a:pPr marL="0" indent="0">
              <a:buNone/>
            </a:pPr>
            <a:r>
              <a:rPr lang="en-US" sz="1100" dirty="0"/>
              <a:t>Water and nutrients: http://commons.wikimedia.org/wiki/File:Desert_plants_13.JPG?uselang=en-gb, </a:t>
            </a:r>
            <a:r>
              <a:rPr lang="en-US" sz="1100" dirty="0" err="1"/>
              <a:t>Jcomeau</a:t>
            </a:r>
            <a:r>
              <a:rPr lang="en-US" sz="1100" dirty="0"/>
              <a:t> </a:t>
            </a:r>
            <a:r>
              <a:rPr lang="en-US" sz="1100" dirty="0" err="1"/>
              <a:t>ictx</a:t>
            </a:r>
            <a:r>
              <a:rPr lang="en-US" sz="1100" dirty="0"/>
              <a:t>,  CC BY-SA 3.0.</a:t>
            </a:r>
          </a:p>
          <a:p>
            <a:pPr marL="0" indent="0">
              <a:buNone/>
            </a:pPr>
            <a:r>
              <a:rPr lang="en-US" sz="1100" dirty="0"/>
              <a:t>Temperature: http://commons.wikimedia.org/wiki/File:Frosted_Leaves_2_(5238111572).jpg?uselang=en-gb, Tony </a:t>
            </a:r>
            <a:r>
              <a:rPr lang="en-US" sz="1100" dirty="0" err="1"/>
              <a:t>Hisgett</a:t>
            </a:r>
            <a:r>
              <a:rPr lang="en-US" sz="1100" dirty="0"/>
              <a:t> from Birmingham, UK, CC BY </a:t>
            </a:r>
            <a:r>
              <a:rPr lang="en-US" sz="1100" dirty="0" smtClean="0"/>
              <a:t>2.0. Light</a:t>
            </a:r>
            <a:r>
              <a:rPr lang="en-US" sz="1100" dirty="0"/>
              <a:t>: http://commons.wikimedia.org/wiki/File:Forest_light.jpg</a:t>
            </a:r>
            <a:r>
              <a:rPr lang="en-US" sz="1100" dirty="0" smtClean="0"/>
              <a:t>,  L. </a:t>
            </a:r>
            <a:r>
              <a:rPr lang="en-US" sz="1100" dirty="0" err="1" smtClean="0"/>
              <a:t>Shyamal</a:t>
            </a:r>
            <a:r>
              <a:rPr lang="en-US" sz="1100" dirty="0" smtClean="0"/>
              <a:t>, </a:t>
            </a:r>
            <a:r>
              <a:rPr lang="en-US" sz="1100" dirty="0"/>
              <a:t>CC BY-SA 3.0.</a:t>
            </a:r>
          </a:p>
          <a:p>
            <a:pPr marL="0" indent="0">
              <a:buNone/>
            </a:pPr>
            <a:r>
              <a:rPr lang="en-US" sz="1100" dirty="0"/>
              <a:t>Herbivory (aphids): https://commons.wikimedia.org/wiki/File:Raspberry_aphids.jpg?uselang=en-gb, U.S. </a:t>
            </a:r>
            <a:r>
              <a:rPr lang="en-US" sz="1100" dirty="0" err="1"/>
              <a:t>Dept</a:t>
            </a:r>
            <a:r>
              <a:rPr lang="en-US" sz="1100" dirty="0"/>
              <a:t> of Agriculture, </a:t>
            </a:r>
            <a:r>
              <a:rPr lang="en-US" sz="1100" dirty="0" err="1"/>
              <a:t>p.d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r>
              <a:rPr lang="en-US" sz="1100" dirty="0"/>
              <a:t>Herbivory (deer): http://en.wikipedia.org/wiki/Herbivore#mediaviewer/File:White-tailed_deer_(Odocoileus_virginianus)_grazing_-_20050809.jpg, Raul654, CC BY-SA </a:t>
            </a:r>
            <a:r>
              <a:rPr lang="en-US" sz="1100" dirty="0" smtClean="0"/>
              <a:t>3.0. Pollination</a:t>
            </a:r>
            <a:r>
              <a:rPr lang="en-US" sz="1100" dirty="0"/>
              <a:t>: http://commons.wikimedia.org/wiki/Category:Bee_pollination?uselang=en-gb#mediaviewer/File:Pollinationn.jpg , Louise Docker, CC BY </a:t>
            </a:r>
            <a:r>
              <a:rPr lang="en-US" sz="1100" dirty="0" smtClean="0"/>
              <a:t>2.0. Seed </a:t>
            </a:r>
            <a:r>
              <a:rPr lang="en-US" sz="1100" dirty="0"/>
              <a:t>dispersal: </a:t>
            </a:r>
            <a:r>
              <a:rPr lang="en-US" sz="1100" dirty="0" smtClean="0"/>
              <a:t>http</a:t>
            </a:r>
            <a:r>
              <a:rPr lang="en-US" sz="1100" dirty="0"/>
              <a:t>://commons.wikimedia.org/wiki/Category:Blown_dandelions#mediaviewer/File:Diente_de_le%C3%B3n_soltando_semillas.jpg, Louise Docker, CC BY 2.0.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 </a:t>
            </a:r>
            <a:r>
              <a:rPr lang="en-US" sz="1100" dirty="0" smtClean="0"/>
              <a:t>7</a:t>
            </a:r>
          </a:p>
          <a:p>
            <a:pPr marL="0" indent="0">
              <a:buNone/>
            </a:pPr>
            <a:r>
              <a:rPr lang="en-US" sz="1100" dirty="0" smtClean="0"/>
              <a:t>Drawing of shade </a:t>
            </a:r>
            <a:r>
              <a:rPr lang="en-US" sz="1100" dirty="0"/>
              <a:t>and sun </a:t>
            </a:r>
            <a:r>
              <a:rPr lang="en-US" sz="1100" dirty="0" smtClean="0"/>
              <a:t>leaves. </a:t>
            </a:r>
            <a:r>
              <a:rPr lang="en-US" sz="1100" i="1" dirty="0" smtClean="0"/>
              <a:t>Credit</a:t>
            </a:r>
            <a:r>
              <a:rPr lang="en-US" sz="1100" i="1" dirty="0"/>
              <a:t>:</a:t>
            </a:r>
            <a:r>
              <a:rPr lang="en-US" sz="1100" dirty="0"/>
              <a:t> Greg </a:t>
            </a:r>
            <a:r>
              <a:rPr lang="en-US" sz="1100" dirty="0" err="1" smtClean="0"/>
              <a:t>Holoboff</a:t>
            </a:r>
            <a:r>
              <a:rPr lang="en-US" sz="1100" dirty="0" smtClean="0"/>
              <a:t>, used with permission.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 </a:t>
            </a:r>
            <a:r>
              <a:rPr lang="en-US" sz="1100" dirty="0" smtClean="0"/>
              <a:t>8</a:t>
            </a:r>
          </a:p>
          <a:p>
            <a:pPr marL="0" indent="0">
              <a:buNone/>
            </a:pPr>
            <a:r>
              <a:rPr lang="en-US" sz="1100" dirty="0" smtClean="0"/>
              <a:t>Cartoon </a:t>
            </a:r>
            <a:r>
              <a:rPr lang="en-US" sz="1100" dirty="0"/>
              <a:t>on right by author (</a:t>
            </a:r>
            <a:r>
              <a:rPr lang="en-US" sz="1100" dirty="0" err="1"/>
              <a:t>Tunbridge</a:t>
            </a:r>
            <a:r>
              <a:rPr lang="en-US" sz="1100" dirty="0" smtClean="0"/>
              <a:t>). Graph </a:t>
            </a:r>
            <a:r>
              <a:rPr lang="en-US" sz="1100" dirty="0"/>
              <a:t>on left </a:t>
            </a:r>
            <a:r>
              <a:rPr lang="en-US" sz="1100" dirty="0" smtClean="0"/>
              <a:t>drawn after:  </a:t>
            </a:r>
            <a:r>
              <a:rPr lang="en-US" sz="1100" dirty="0" err="1" smtClean="0"/>
              <a:t>Tilman</a:t>
            </a:r>
            <a:r>
              <a:rPr lang="en-US" sz="1100" dirty="0"/>
              <a:t>, D. and M.L. Cowan. 1989. Growth of old field herbs on a nitrogen gradient. </a:t>
            </a:r>
            <a:r>
              <a:rPr lang="en-US" sz="1100" i="1" dirty="0"/>
              <a:t>Functional </a:t>
            </a:r>
            <a:r>
              <a:rPr lang="en-US" sz="1100" i="1" dirty="0" smtClean="0"/>
              <a:t>Ecology</a:t>
            </a:r>
            <a:r>
              <a:rPr lang="en-US" sz="1100" dirty="0" smtClean="0"/>
              <a:t> </a:t>
            </a:r>
            <a:r>
              <a:rPr lang="en-US" sz="1100" dirty="0"/>
              <a:t>3(4): 425-438. </a:t>
            </a:r>
            <a:r>
              <a:rPr lang="en-US" sz="1100" dirty="0" smtClean="0"/>
              <a:t>See Fig</a:t>
            </a:r>
            <a:r>
              <a:rPr lang="en-US" sz="1100" dirty="0"/>
              <a:t>. 3 on page 432 of the article</a:t>
            </a:r>
            <a:r>
              <a:rPr lang="en-US" sz="1100" dirty="0" smtClean="0"/>
              <a:t>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 smtClean="0"/>
              <a:t>Slide 9</a:t>
            </a:r>
          </a:p>
          <a:p>
            <a:pPr marL="0" indent="0">
              <a:buNone/>
            </a:pPr>
            <a:r>
              <a:rPr lang="en-US" sz="1100" dirty="0" smtClean="0"/>
              <a:t>Cow: © Dary423 | </a:t>
            </a:r>
            <a:r>
              <a:rPr lang="en-US" sz="1100" dirty="0" err="1" smtClean="0"/>
              <a:t>Dreamstime</a:t>
            </a:r>
            <a:r>
              <a:rPr lang="en-US" sz="1100" dirty="0" smtClean="0"/>
              <a:t>, ID 10116845, licensed.</a:t>
            </a:r>
          </a:p>
          <a:p>
            <a:pPr marL="0" indent="0">
              <a:buNone/>
            </a:pPr>
            <a:r>
              <a:rPr lang="en-US" sz="1100" dirty="0" smtClean="0"/>
              <a:t>Graph redrawn based on:  Myers JH and </a:t>
            </a:r>
            <a:r>
              <a:rPr lang="en-US" sz="1100" dirty="0" err="1" smtClean="0"/>
              <a:t>Bazely</a:t>
            </a:r>
            <a:r>
              <a:rPr lang="en-US" sz="1100" dirty="0" smtClean="0"/>
              <a:t> D. 1991. Thorns, spines, prickles, and hairs: Are they stimulated by herbivory and do they deter herbivores? In: </a:t>
            </a:r>
            <a:r>
              <a:rPr lang="en-US" sz="1100" dirty="0" err="1" smtClean="0"/>
              <a:t>Tallamy</a:t>
            </a:r>
            <a:r>
              <a:rPr lang="en-US" sz="1100" dirty="0" smtClean="0"/>
              <a:t> D, </a:t>
            </a:r>
            <a:r>
              <a:rPr lang="en-US" sz="1100" dirty="0" err="1" smtClean="0"/>
              <a:t>Raup</a:t>
            </a:r>
            <a:r>
              <a:rPr lang="en-US" sz="1100" dirty="0" smtClean="0"/>
              <a:t> M (eds.) Herbivore-induced Phytochemical Changes in Plants. John Wiley, New York.  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Image Credits </a:t>
            </a:r>
            <a:r>
              <a:rPr lang="en-US" sz="2000" i="1" dirty="0" smtClean="0"/>
              <a:t>cont.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575"/>
            <a:ext cx="8075240" cy="4623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/>
              <a:t>Slide </a:t>
            </a:r>
            <a:r>
              <a:rPr lang="en-US" sz="1100" dirty="0"/>
              <a:t>10</a:t>
            </a:r>
          </a:p>
          <a:p>
            <a:pPr marL="0" indent="0">
              <a:buNone/>
            </a:pPr>
            <a:r>
              <a:rPr lang="en-US" sz="1100" dirty="0"/>
              <a:t>Drawing of aquatic plants. Credit: Greg </a:t>
            </a:r>
            <a:r>
              <a:rPr lang="en-US" sz="1100" dirty="0" err="1"/>
              <a:t>Holoboff</a:t>
            </a:r>
            <a:r>
              <a:rPr lang="en-US" sz="1100" dirty="0"/>
              <a:t>, used with permission.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 12</a:t>
            </a:r>
          </a:p>
          <a:p>
            <a:pPr marL="0" indent="0">
              <a:buNone/>
            </a:pPr>
            <a:r>
              <a:rPr lang="en-US" sz="1100" dirty="0"/>
              <a:t>Photo </a:t>
            </a:r>
            <a:r>
              <a:rPr lang="en-US" sz="1100" dirty="0" smtClean="0"/>
              <a:t>credit: </a:t>
            </a:r>
            <a:r>
              <a:rPr lang="en-US" sz="1100" dirty="0"/>
              <a:t>Cora </a:t>
            </a:r>
            <a:r>
              <a:rPr lang="en-US" sz="1100" dirty="0" err="1"/>
              <a:t>Skaien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 13</a:t>
            </a:r>
          </a:p>
          <a:p>
            <a:pPr marL="0" indent="0">
              <a:buNone/>
            </a:pPr>
            <a:r>
              <a:rPr lang="en-US" sz="1100" dirty="0" smtClean="0"/>
              <a:t>Redrawn after </a:t>
            </a:r>
            <a:r>
              <a:rPr lang="en-US" sz="1100" dirty="0" err="1" smtClean="0"/>
              <a:t>Mondor</a:t>
            </a:r>
            <a:r>
              <a:rPr lang="en-US" sz="1100" dirty="0" smtClean="0"/>
              <a:t> </a:t>
            </a:r>
            <a:r>
              <a:rPr lang="en-US" sz="1100" dirty="0"/>
              <a:t>EB, </a:t>
            </a:r>
            <a:r>
              <a:rPr lang="en-US" sz="1100" dirty="0" err="1"/>
              <a:t>Addicott</a:t>
            </a:r>
            <a:r>
              <a:rPr lang="en-US" sz="1100" dirty="0"/>
              <a:t> JF. 2003. Conspicuous extra-floral </a:t>
            </a:r>
            <a:r>
              <a:rPr lang="en-US" sz="1100" dirty="0" err="1"/>
              <a:t>nectaries</a:t>
            </a:r>
            <a:r>
              <a:rPr lang="en-US" sz="1100" dirty="0"/>
              <a:t> are inducible in </a:t>
            </a:r>
            <a:r>
              <a:rPr lang="en-US" sz="1100" dirty="0" err="1"/>
              <a:t>Vicia</a:t>
            </a:r>
            <a:r>
              <a:rPr lang="en-US" sz="1100" dirty="0"/>
              <a:t> </a:t>
            </a:r>
            <a:r>
              <a:rPr lang="en-US" sz="1100" dirty="0" err="1"/>
              <a:t>faba</a:t>
            </a:r>
            <a:r>
              <a:rPr lang="en-US" sz="1100" dirty="0"/>
              <a:t>. </a:t>
            </a:r>
            <a:r>
              <a:rPr lang="en-US" sz="1100" i="1" dirty="0"/>
              <a:t>Ecology Letters</a:t>
            </a:r>
            <a:r>
              <a:rPr lang="en-US" sz="1100" dirty="0"/>
              <a:t>, 6: 495–497</a:t>
            </a:r>
            <a:r>
              <a:rPr lang="en-US" sz="1100" dirty="0" smtClean="0"/>
              <a:t>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 16</a:t>
            </a:r>
          </a:p>
          <a:p>
            <a:pPr marL="0" indent="0">
              <a:buNone/>
            </a:pPr>
            <a:r>
              <a:rPr lang="en-US" sz="1100" dirty="0"/>
              <a:t>Figure redrawn and modified, based on a figure from </a:t>
            </a:r>
            <a:r>
              <a:rPr lang="en-US" sz="1100" dirty="0" err="1"/>
              <a:t>Zangerl</a:t>
            </a:r>
            <a:r>
              <a:rPr lang="en-US" sz="1100" dirty="0"/>
              <a:t> AR and </a:t>
            </a:r>
            <a:r>
              <a:rPr lang="en-US" sz="1100" dirty="0" err="1"/>
              <a:t>Bazzaz</a:t>
            </a:r>
            <a:r>
              <a:rPr lang="en-US" sz="1100" dirty="0"/>
              <a:t> FA. 1992. Theory and pattern in defense allocation. Page 377 in Fritz R and Simms EL, eds. Plant resistance to herbivores and pathogens. University of Chicago Press, Chicago.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Slides 17, 18, 21, 30, 31</a:t>
            </a:r>
          </a:p>
          <a:p>
            <a:pPr marL="0" indent="0">
              <a:buNone/>
            </a:pPr>
            <a:r>
              <a:rPr lang="en-US" sz="1100" dirty="0"/>
              <a:t>Photo </a:t>
            </a:r>
            <a:r>
              <a:rPr lang="en-US" sz="1100" dirty="0" smtClean="0"/>
              <a:t>credit</a:t>
            </a:r>
            <a:r>
              <a:rPr lang="en-US" sz="1100" dirty="0"/>
              <a:t>: Cora </a:t>
            </a:r>
            <a:r>
              <a:rPr lang="en-US" sz="1100" dirty="0" err="1"/>
              <a:t>Skaien</a:t>
            </a:r>
            <a:r>
              <a:rPr lang="en-US" sz="1100" dirty="0"/>
              <a:t> &amp; Ada Roman 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Slides 20, 21, 25, 26, 31</a:t>
            </a:r>
          </a:p>
          <a:p>
            <a:pPr marL="0" indent="0">
              <a:buNone/>
            </a:pPr>
            <a:r>
              <a:rPr lang="en-US" sz="1100" dirty="0"/>
              <a:t>Drawings by </a:t>
            </a:r>
            <a:r>
              <a:rPr lang="en-US" sz="1100" dirty="0" smtClean="0"/>
              <a:t>Nicole </a:t>
            </a:r>
            <a:r>
              <a:rPr lang="en-US" sz="1100" dirty="0" err="1" smtClean="0"/>
              <a:t>Tunbridge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Slides 25, 26</a:t>
            </a:r>
          </a:p>
          <a:p>
            <a:pPr marL="0" indent="0">
              <a:buNone/>
            </a:pPr>
            <a:r>
              <a:rPr lang="en-US" sz="1100" dirty="0"/>
              <a:t>Graphs </a:t>
            </a:r>
            <a:r>
              <a:rPr lang="en-US" sz="1100" dirty="0" smtClean="0"/>
              <a:t>by Cora </a:t>
            </a:r>
            <a:r>
              <a:rPr lang="en-US" sz="1100" dirty="0" err="1"/>
              <a:t>Skaien</a:t>
            </a:r>
            <a:r>
              <a:rPr lang="en-US" sz="1100" dirty="0"/>
              <a:t> and Nicole </a:t>
            </a:r>
            <a:r>
              <a:rPr lang="en-US" sz="1100" dirty="0" err="1" smtClean="0"/>
              <a:t>Tunbridge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Slide 34</a:t>
            </a:r>
          </a:p>
          <a:p>
            <a:pPr marL="0" indent="0">
              <a:buNone/>
            </a:pPr>
            <a:r>
              <a:rPr lang="en-US" sz="1100" dirty="0"/>
              <a:t>Photo credit: Nicole </a:t>
            </a:r>
            <a:r>
              <a:rPr lang="en-US" sz="1100" dirty="0" err="1"/>
              <a:t>Tunbridge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CQ#1: Which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 following might induce a morphological response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plants?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4256"/>
            <a:ext cx="8229600" cy="438912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change in temperature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change in soil moisture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Feeding by an herbivore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and B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CQ#1: Which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 following might induce a morphological response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plants?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4256"/>
            <a:ext cx="8229600" cy="438912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change in temperature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change in soil moisture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Feeding by an herbivore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and B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" y="4365104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33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plants respond to these challenges?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64216"/>
            <a:ext cx="8382000" cy="4389120"/>
          </a:xfrm>
        </p:spPr>
        <p:txBody>
          <a:bodyPr>
            <a:normAutofit/>
          </a:bodyPr>
          <a:lstStyle/>
          <a:p>
            <a:pPr lvl="1">
              <a:buClr>
                <a:schemeClr val="accent3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Leaf surface area and shape vary with light availability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29072" y="764704"/>
            <a:ext cx="8007424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/>
                <a:cs typeface="Arial"/>
              </a:rPr>
              <a:t>Phenotypic variation in response to abiotic factors (light)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</a:t>
            </a:r>
            <a:endParaRPr lang="en-US" dirty="0"/>
          </a:p>
        </p:txBody>
      </p:sp>
      <p:pic>
        <p:nvPicPr>
          <p:cNvPr id="7" name="Picture 6" descr="oak leaf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068960"/>
            <a:ext cx="573966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2048"/>
          <p:cNvGrpSpPr/>
          <p:nvPr/>
        </p:nvGrpSpPr>
        <p:grpSpPr>
          <a:xfrm>
            <a:off x="5621825" y="2605880"/>
            <a:ext cx="2883306" cy="4055830"/>
            <a:chOff x="5175137" y="2282315"/>
            <a:chExt cx="3305368" cy="4499485"/>
          </a:xfrm>
        </p:grpSpPr>
        <p:sp>
          <p:nvSpPr>
            <p:cNvPr id="2048" name="TextBox 2047"/>
            <p:cNvSpPr txBox="1"/>
            <p:nvPr/>
          </p:nvSpPr>
          <p:spPr>
            <a:xfrm>
              <a:off x="6048680" y="6320135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Nutrients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064294" y="2282315"/>
              <a:ext cx="1416211" cy="4047611"/>
              <a:chOff x="5308723" y="2291634"/>
              <a:chExt cx="1416211" cy="404761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698732" y="2682476"/>
                <a:ext cx="896523" cy="2078594"/>
                <a:chOff x="1450065" y="2565480"/>
                <a:chExt cx="1264302" cy="246372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828800" y="3048000"/>
                  <a:ext cx="152400" cy="19812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rot="19343649">
                  <a:off x="1823097" y="4105581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 rot="19343649">
                  <a:off x="1876167" y="3382802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 rot="14119259">
                  <a:off x="1164315" y="3744191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 rot="14119259">
                  <a:off x="1213980" y="2903147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 rot="16200000">
                  <a:off x="1504950" y="2851230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rot="18186353">
                  <a:off x="1750310" y="2881349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5769984" y="4747703"/>
                <a:ext cx="946933" cy="1026216"/>
                <a:chOff x="868547" y="3962400"/>
                <a:chExt cx="1335391" cy="1216356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1148862" y="3962400"/>
                  <a:ext cx="1055076" cy="1008185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1736458">
                  <a:off x="868547" y="4170571"/>
                  <a:ext cx="1055076" cy="1008185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1736458">
                  <a:off x="1244176" y="4377922"/>
                  <a:ext cx="307851" cy="593482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flipH="1">
                <a:off x="5308723" y="4811784"/>
                <a:ext cx="850465" cy="881276"/>
                <a:chOff x="840650" y="4038353"/>
                <a:chExt cx="1568740" cy="1044561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1148864" y="4038353"/>
                  <a:ext cx="1246746" cy="636310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 rot="1736458">
                  <a:off x="900899" y="4266413"/>
                  <a:ext cx="1508491" cy="816501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1736458">
                  <a:off x="840650" y="4074857"/>
                  <a:ext cx="804948" cy="837362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5613523" y="5939135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</a:t>
                </a:r>
              </a:p>
            </p:txBody>
          </p:sp>
          <p:sp>
            <p:nvSpPr>
              <p:cNvPr id="2051" name="TextBox 2050"/>
              <p:cNvSpPr txBox="1"/>
              <p:nvPr/>
            </p:nvSpPr>
            <p:spPr>
              <a:xfrm>
                <a:off x="5514346" y="2291634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R:S Low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175137" y="3021169"/>
              <a:ext cx="1482947" cy="3300271"/>
              <a:chOff x="6959737" y="3024329"/>
              <a:chExt cx="1482947" cy="330027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495751" y="4755699"/>
                <a:ext cx="946933" cy="1026216"/>
                <a:chOff x="868547" y="3962400"/>
                <a:chExt cx="1335391" cy="1216356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1148862" y="3962400"/>
                  <a:ext cx="1055076" cy="1008185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762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736458">
                  <a:off x="868547" y="4170571"/>
                  <a:ext cx="1055076" cy="1008185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762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 rot="1736458">
                  <a:off x="1244176" y="4377922"/>
                  <a:ext cx="307851" cy="593482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762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flipH="1">
                <a:off x="7034491" y="4819779"/>
                <a:ext cx="850465" cy="881276"/>
                <a:chOff x="840650" y="4038353"/>
                <a:chExt cx="1568740" cy="1044561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1148864" y="4038353"/>
                  <a:ext cx="1246746" cy="636310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762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736458">
                  <a:off x="900899" y="4266413"/>
                  <a:ext cx="1508491" cy="816501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762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736458">
                  <a:off x="840650" y="4074857"/>
                  <a:ext cx="804948" cy="837362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762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19598388" flipH="1">
                <a:off x="7379845" y="4942567"/>
                <a:ext cx="850465" cy="881276"/>
                <a:chOff x="840650" y="4038353"/>
                <a:chExt cx="1568740" cy="1044561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1148864" y="4038353"/>
                  <a:ext cx="1246746" cy="636310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1736458">
                  <a:off x="900899" y="4266413"/>
                  <a:ext cx="1508491" cy="816501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1736458">
                  <a:off x="840650" y="4074857"/>
                  <a:ext cx="804948" cy="837362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 flipH="1">
                <a:off x="6959737" y="5262011"/>
                <a:ext cx="726474" cy="600924"/>
                <a:chOff x="868547" y="3962400"/>
                <a:chExt cx="1335391" cy="1216356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1148862" y="3962400"/>
                  <a:ext cx="1055076" cy="1008185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1736458">
                  <a:off x="868547" y="4170571"/>
                  <a:ext cx="1055076" cy="1008185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1736458">
                  <a:off x="1244176" y="4377922"/>
                  <a:ext cx="307851" cy="593482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11315130" flipH="1" flipV="1">
                <a:off x="7853938" y="4971038"/>
                <a:ext cx="429333" cy="841428"/>
                <a:chOff x="840650" y="4038353"/>
                <a:chExt cx="1568740" cy="1044561"/>
              </a:xfrm>
            </p:grpSpPr>
            <p:sp>
              <p:nvSpPr>
                <p:cNvPr id="24" name="Freeform 23"/>
                <p:cNvSpPr/>
                <p:nvPr/>
              </p:nvSpPr>
              <p:spPr>
                <a:xfrm>
                  <a:off x="1148864" y="4038353"/>
                  <a:ext cx="1246746" cy="636310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rot="1736458">
                  <a:off x="900899" y="4266413"/>
                  <a:ext cx="1508491" cy="816501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736458">
                  <a:off x="840650" y="4074857"/>
                  <a:ext cx="804948" cy="837362"/>
                </a:xfrm>
                <a:custGeom>
                  <a:avLst/>
                  <a:gdLst>
                    <a:gd name="connsiteX0" fmla="*/ 0 w 1055076"/>
                    <a:gd name="connsiteY0" fmla="*/ 0 h 1008185"/>
                    <a:gd name="connsiteX1" fmla="*/ 117230 w 1055076"/>
                    <a:gd name="connsiteY1" fmla="*/ 70338 h 1008185"/>
                    <a:gd name="connsiteX2" fmla="*/ 234461 w 1055076"/>
                    <a:gd name="connsiteY2" fmla="*/ 117231 h 1008185"/>
                    <a:gd name="connsiteX3" fmla="*/ 281353 w 1055076"/>
                    <a:gd name="connsiteY3" fmla="*/ 187569 h 1008185"/>
                    <a:gd name="connsiteX4" fmla="*/ 773723 w 1055076"/>
                    <a:gd name="connsiteY4" fmla="*/ 211015 h 1008185"/>
                    <a:gd name="connsiteX5" fmla="*/ 820615 w 1055076"/>
                    <a:gd name="connsiteY5" fmla="*/ 422031 h 1008185"/>
                    <a:gd name="connsiteX6" fmla="*/ 844061 w 1055076"/>
                    <a:gd name="connsiteY6" fmla="*/ 492369 h 1008185"/>
                    <a:gd name="connsiteX7" fmla="*/ 890953 w 1055076"/>
                    <a:gd name="connsiteY7" fmla="*/ 867508 h 1008185"/>
                    <a:gd name="connsiteX8" fmla="*/ 937846 w 1055076"/>
                    <a:gd name="connsiteY8" fmla="*/ 914400 h 1008185"/>
                    <a:gd name="connsiteX9" fmla="*/ 984738 w 1055076"/>
                    <a:gd name="connsiteY9" fmla="*/ 984738 h 1008185"/>
                    <a:gd name="connsiteX10" fmla="*/ 1055076 w 1055076"/>
                    <a:gd name="connsiteY10" fmla="*/ 1008185 h 100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5076" h="1008185">
                      <a:moveTo>
                        <a:pt x="0" y="0"/>
                      </a:moveTo>
                      <a:cubicBezTo>
                        <a:pt x="39077" y="23446"/>
                        <a:pt x="76470" y="49958"/>
                        <a:pt x="117230" y="70338"/>
                      </a:cubicBezTo>
                      <a:cubicBezTo>
                        <a:pt x="154874" y="89160"/>
                        <a:pt x="200213" y="92768"/>
                        <a:pt x="234461" y="117231"/>
                      </a:cubicBezTo>
                      <a:cubicBezTo>
                        <a:pt x="257391" y="133609"/>
                        <a:pt x="253591" y="182741"/>
                        <a:pt x="281353" y="187569"/>
                      </a:cubicBezTo>
                      <a:cubicBezTo>
                        <a:pt x="443232" y="215722"/>
                        <a:pt x="609600" y="203200"/>
                        <a:pt x="773723" y="211015"/>
                      </a:cubicBezTo>
                      <a:cubicBezTo>
                        <a:pt x="789839" y="291594"/>
                        <a:pt x="798541" y="344772"/>
                        <a:pt x="820615" y="422031"/>
                      </a:cubicBezTo>
                      <a:cubicBezTo>
                        <a:pt x="827404" y="445794"/>
                        <a:pt x="836246" y="468923"/>
                        <a:pt x="844061" y="492369"/>
                      </a:cubicBezTo>
                      <a:cubicBezTo>
                        <a:pt x="844204" y="493940"/>
                        <a:pt x="863001" y="802287"/>
                        <a:pt x="890953" y="867508"/>
                      </a:cubicBezTo>
                      <a:cubicBezTo>
                        <a:pt x="899661" y="887826"/>
                        <a:pt x="924037" y="897139"/>
                        <a:pt x="937846" y="914400"/>
                      </a:cubicBezTo>
                      <a:cubicBezTo>
                        <a:pt x="955449" y="936404"/>
                        <a:pt x="962734" y="967135"/>
                        <a:pt x="984738" y="984738"/>
                      </a:cubicBezTo>
                      <a:cubicBezTo>
                        <a:pt x="1004037" y="1000177"/>
                        <a:pt x="1055076" y="1008185"/>
                        <a:pt x="1055076" y="1008185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7470075" y="3535462"/>
                <a:ext cx="599337" cy="1276530"/>
                <a:chOff x="1450065" y="2565480"/>
                <a:chExt cx="1264302" cy="246372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828800" y="3048000"/>
                  <a:ext cx="152400" cy="19812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9343649">
                  <a:off x="1823097" y="4105581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9343649">
                  <a:off x="1876167" y="3382802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4119259">
                  <a:off x="1164315" y="3744191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4119259">
                  <a:off x="1213980" y="2903147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16200000">
                  <a:off x="1504950" y="2851230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18186353">
                  <a:off x="1750310" y="2881349"/>
                  <a:ext cx="838200" cy="2667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  <a:latin typeface="Constantia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7169809" y="3024329"/>
                <a:ext cx="12682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R:S High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398065" y="5924490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</a:t>
                </a:r>
              </a:p>
            </p:txBody>
          </p:sp>
        </p:grpSp>
      </p:grpSp>
      <p:sp>
        <p:nvSpPr>
          <p:cNvPr id="57" name="Title 1"/>
          <p:cNvSpPr txBox="1">
            <a:spLocks/>
          </p:cNvSpPr>
          <p:nvPr/>
        </p:nvSpPr>
        <p:spPr>
          <a:xfrm>
            <a:off x="899592" y="70182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cs typeface="Arial"/>
              </a:rPr>
              <a:t>Phenotypic variation in response to abiotic </a:t>
            </a:r>
            <a:r>
              <a:rPr lang="en-US" sz="3600" dirty="0" smtClean="0">
                <a:latin typeface="Arial"/>
                <a:cs typeface="Arial"/>
              </a:rPr>
              <a:t>factors (nutrients)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2389084"/>
            <a:ext cx="3044692" cy="914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152400" y="1920200"/>
            <a:ext cx="8686800" cy="4389120"/>
          </a:xfrm>
        </p:spPr>
        <p:txBody>
          <a:bodyPr>
            <a:normAutofit/>
          </a:bodyPr>
          <a:lstStyle/>
          <a:p>
            <a:pPr lvl="1">
              <a:buClr>
                <a:schemeClr val="accent3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Root to shoot mass ratio varies with nutrient availability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97312"/>
            <a:ext cx="470504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208"/>
            <a:ext cx="8229600" cy="4389120"/>
          </a:xfrm>
        </p:spPr>
        <p:txBody>
          <a:bodyPr>
            <a:normAutofit/>
          </a:bodyPr>
          <a:lstStyle/>
          <a:p>
            <a:pPr marL="171450" lvl="0" indent="-171450">
              <a:spcBef>
                <a:spcPts val="0"/>
              </a:spcBef>
              <a:buSzPct val="101000"/>
              <a:buFont typeface="Arial" pitchFamily="34" charset="0"/>
              <a:buChar char="•"/>
            </a:pPr>
            <a:r>
              <a:rPr lang="en-CA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CA" sz="28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puntia</a:t>
            </a:r>
            <a:r>
              <a:rPr lang="en-C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cacti that grow on islands grazed by cattle are more likely to have spines than those grown on </a:t>
            </a:r>
            <a:r>
              <a:rPr lang="en-C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cattle-free islands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7383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cs typeface="Arial"/>
              </a:rPr>
              <a:t>Phenotypic variation in response to </a:t>
            </a:r>
            <a:r>
              <a:rPr lang="en-US" sz="3600" dirty="0" smtClean="0">
                <a:latin typeface="Arial"/>
                <a:cs typeface="Arial"/>
              </a:rPr>
              <a:t>biotic factors (herbivory)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E0A-5BAC-2848-A7B5-53B932F16D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 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8" y="3507994"/>
            <a:ext cx="2687176" cy="3131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23" y="3273369"/>
            <a:ext cx="4964109" cy="35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60809</TotalTime>
  <Words>1492</Words>
  <Application>Microsoft Office PowerPoint</Application>
  <PresentationFormat>On-screen Show (4:3)</PresentationFormat>
  <Paragraphs>292</Paragraphs>
  <Slides>36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 Animals Can Run Away, but  Plants Must Stay:   Responses to Herbivory</vt:lpstr>
      <vt:lpstr>What are some of the challenges faced by plants in order to survive and reproduce?</vt:lpstr>
      <vt:lpstr>Challenges:</vt:lpstr>
      <vt:lpstr>CQ#1: Which of the following might induce a morphological response in plants?</vt:lpstr>
      <vt:lpstr>CQ#1: Which of the following might induce a morphological response in plants?</vt:lpstr>
      <vt:lpstr>How do plants respond to these challenges?</vt:lpstr>
      <vt:lpstr>PowerPoint Presentation</vt:lpstr>
      <vt:lpstr>PowerPoint Presentation</vt:lpstr>
      <vt:lpstr>PowerPoint Presentation</vt:lpstr>
      <vt:lpstr>Environmental vs. Genetic Variation</vt:lpstr>
      <vt:lpstr>PowerPoint Presentation</vt:lpstr>
      <vt:lpstr>Environmental vs. Genetic Variation</vt:lpstr>
      <vt:lpstr>Group Discussion:  </vt:lpstr>
      <vt:lpstr>Constitutive Defenses vs.  Induced Responses</vt:lpstr>
      <vt:lpstr>When should plants have constitutive defenses vs. induced responses to herbivory?</vt:lpstr>
      <vt:lpstr>When should plants have constitutive or induced responses to herbivory?</vt:lpstr>
      <vt:lpstr>Environmental vs. Genetic Variation</vt:lpstr>
      <vt:lpstr>Environmental vs. Genetic Variation</vt:lpstr>
      <vt:lpstr>Herbivory Experiments</vt:lpstr>
      <vt:lpstr>Herbivory Experiments</vt:lpstr>
      <vt:lpstr>Experiment #1: Independent Variables</vt:lpstr>
      <vt:lpstr>Experiment #1: Dependent Variables</vt:lpstr>
      <vt:lpstr>Experiment #1: Dependent Variables</vt:lpstr>
      <vt:lpstr>Experiment #1: Predictions</vt:lpstr>
      <vt:lpstr>Experiment #1: Results</vt:lpstr>
      <vt:lpstr>Experiment #1: Results</vt:lpstr>
      <vt:lpstr>CQ#2: Which of the following conclusions could you draw from these experimental results?</vt:lpstr>
      <vt:lpstr>CQ#2: Which of the following conclusions could you draw from these experimental results?</vt:lpstr>
      <vt:lpstr>Herbivory Experiments</vt:lpstr>
      <vt:lpstr>Herbivory Experiments</vt:lpstr>
      <vt:lpstr>Experiment #2: Independent Variables</vt:lpstr>
      <vt:lpstr>Experiment #2: Dependent Variables</vt:lpstr>
      <vt:lpstr>Experiment #2: Predicted Results</vt:lpstr>
      <vt:lpstr>Wait and see…</vt:lpstr>
      <vt:lpstr>Image Credits</vt:lpstr>
      <vt:lpstr>Image Credits cont.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Natural Selection</dc:title>
  <dc:creator>Diana Rennison</dc:creator>
  <cp:lastModifiedBy>Ky</cp:lastModifiedBy>
  <cp:revision>240</cp:revision>
  <cp:lastPrinted>2015-03-18T17:53:45Z</cp:lastPrinted>
  <dcterms:created xsi:type="dcterms:W3CDTF">2014-03-14T21:59:54Z</dcterms:created>
  <dcterms:modified xsi:type="dcterms:W3CDTF">2018-04-30T15:43:12Z</dcterms:modified>
</cp:coreProperties>
</file>