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sldIdLst>
    <p:sldId id="265" r:id="rId2"/>
    <p:sldId id="258" r:id="rId3"/>
    <p:sldId id="259" r:id="rId4"/>
    <p:sldId id="257" r:id="rId5"/>
    <p:sldId id="278" r:id="rId6"/>
    <p:sldId id="267" r:id="rId7"/>
    <p:sldId id="279" r:id="rId8"/>
    <p:sldId id="283" r:id="rId9"/>
    <p:sldId id="284" r:id="rId10"/>
    <p:sldId id="277" r:id="rId11"/>
    <p:sldId id="281" r:id="rId12"/>
    <p:sldId id="266" r:id="rId13"/>
    <p:sldId id="285" r:id="rId14"/>
    <p:sldId id="286" r:id="rId15"/>
    <p:sldId id="287" r:id="rId16"/>
    <p:sldId id="289" r:id="rId17"/>
    <p:sldId id="288" r:id="rId18"/>
    <p:sldId id="268" r:id="rId19"/>
    <p:sldId id="269" r:id="rId20"/>
    <p:sldId id="270" r:id="rId21"/>
    <p:sldId id="271" r:id="rId22"/>
    <p:sldId id="272" r:id="rId23"/>
    <p:sldId id="291" r:id="rId24"/>
    <p:sldId id="293" r:id="rId25"/>
    <p:sldId id="275" r:id="rId26"/>
    <p:sldId id="273" r:id="rId27"/>
    <p:sldId id="294" r:id="rId28"/>
    <p:sldId id="298" r:id="rId29"/>
    <p:sldId id="305" r:id="rId30"/>
    <p:sldId id="295" r:id="rId31"/>
    <p:sldId id="276" r:id="rId32"/>
    <p:sldId id="296" r:id="rId33"/>
    <p:sldId id="297" r:id="rId34"/>
    <p:sldId id="261" r:id="rId35"/>
    <p:sldId id="299" r:id="rId36"/>
    <p:sldId id="302" r:id="rId37"/>
    <p:sldId id="303" r:id="rId38"/>
    <p:sldId id="301" r:id="rId39"/>
    <p:sldId id="300" r:id="rId40"/>
    <p:sldId id="304" r:id="rId41"/>
    <p:sldId id="308" r:id="rId42"/>
    <p:sldId id="306" r:id="rId43"/>
    <p:sldId id="30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2484" y="-8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B0CA42-955F-43EC-B6FD-EAF87B1E1139}" type="datetimeFigureOut">
              <a:rPr lang="en-US" smtClean="0"/>
              <a:t>1/14/2015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240317-9380-4900-8257-358F4BAD6D82}" type="slidenum">
              <a:rPr lang="en-US" smtClean="0"/>
              <a:t>‹#›</a:t>
            </a:fld>
            <a:endParaRPr lang="en-US"/>
          </a:p>
        </p:txBody>
      </p:sp>
    </p:spTree>
    <p:extLst>
      <p:ext uri="{BB962C8B-B14F-4D97-AF65-F5344CB8AC3E}">
        <p14:creationId xmlns:p14="http://schemas.microsoft.com/office/powerpoint/2010/main" val="310701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40317-9380-4900-8257-358F4BAD6D82}" type="slidenum">
              <a:rPr lang="en-US" smtClean="0"/>
              <a:t>1</a:t>
            </a:fld>
            <a:endParaRPr lang="en-US"/>
          </a:p>
        </p:txBody>
      </p:sp>
    </p:spTree>
    <p:extLst>
      <p:ext uri="{BB962C8B-B14F-4D97-AF65-F5344CB8AC3E}">
        <p14:creationId xmlns:p14="http://schemas.microsoft.com/office/powerpoint/2010/main" val="36949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A30DF6-0205-45E1-BE9D-7D5D97D2FD36}" type="slidenum">
              <a:rPr lang="en-US" altLang="en-US" smtClean="0"/>
              <a:pPr eaLnBrk="1" hangingPunct="1"/>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05D0BB-8F13-4CC0-B105-CC351875333F}" type="slidenum">
              <a:rPr lang="en-US" altLang="en-US" smtClean="0"/>
              <a:pPr eaLnBrk="1" hangingPunct="1"/>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E66A7C-25D9-4EF3-A832-CA4FD3EF88A3}" type="slidenum">
              <a:rPr lang="en-US" altLang="en-US" smtClean="0"/>
              <a:pPr eaLnBrk="1" hangingPunct="1"/>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1 (left):</a:t>
            </a:r>
            <a:r>
              <a:rPr lang="en-US" baseline="0" dirty="0" smtClean="0"/>
              <a:t>  Political divisions in South America in 1860's,  from </a:t>
            </a:r>
            <a:r>
              <a:rPr lang="en-US" baseline="0" dirty="0" err="1" smtClean="0"/>
              <a:t>Monteith's</a:t>
            </a:r>
            <a:r>
              <a:rPr lang="en-US" baseline="0" dirty="0" smtClean="0"/>
              <a:t> </a:t>
            </a:r>
            <a:r>
              <a:rPr lang="en-US" i="1" baseline="0" dirty="0" smtClean="0"/>
              <a:t>Physical ad Political Geography</a:t>
            </a:r>
            <a:r>
              <a:rPr lang="en-US" baseline="0" dirty="0" smtClean="0"/>
              <a:t>, 1872, hhttp://commons.wikimedia.org/wiki/File:South_America.jpg, public domain.</a:t>
            </a:r>
          </a:p>
          <a:p>
            <a:r>
              <a:rPr lang="en-US" baseline="0" dirty="0" smtClean="0"/>
              <a:t>Map 2 (right): Patagonia,  CT Johansson, http://commons.wikimedia.org/wiki/File:Patagonien001.png, CC BY-SA 3.0.</a:t>
            </a:r>
            <a:endParaRPr lang="en-US" dirty="0" smtClean="0"/>
          </a:p>
          <a:p>
            <a:endParaRPr lang="en-US" dirty="0"/>
          </a:p>
        </p:txBody>
      </p:sp>
      <p:sp>
        <p:nvSpPr>
          <p:cNvPr id="4" name="Slide Number Placeholder 3"/>
          <p:cNvSpPr>
            <a:spLocks noGrp="1"/>
          </p:cNvSpPr>
          <p:nvPr>
            <p:ph type="sldNum" sz="quarter" idx="10"/>
          </p:nvPr>
        </p:nvSpPr>
        <p:spPr/>
        <p:txBody>
          <a:bodyPr/>
          <a:lstStyle/>
          <a:p>
            <a:fld id="{9A240317-9380-4900-8257-358F4BAD6D82}" type="slidenum">
              <a:rPr lang="en-US" smtClean="0"/>
              <a:t>5</a:t>
            </a:fld>
            <a:endParaRPr lang="en-US"/>
          </a:p>
        </p:txBody>
      </p:sp>
    </p:spTree>
    <p:extLst>
      <p:ext uri="{BB962C8B-B14F-4D97-AF65-F5344CB8AC3E}">
        <p14:creationId xmlns:p14="http://schemas.microsoft.com/office/powerpoint/2010/main" val="73509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Antarctica</a:t>
            </a:r>
            <a:r>
              <a:rPr lang="en-US" baseline="0" dirty="0" smtClean="0"/>
              <a:t> and #2 = Greenland</a:t>
            </a:r>
            <a:endParaRPr lang="en-US" dirty="0"/>
          </a:p>
        </p:txBody>
      </p:sp>
      <p:sp>
        <p:nvSpPr>
          <p:cNvPr id="4" name="Slide Number Placeholder 3"/>
          <p:cNvSpPr>
            <a:spLocks noGrp="1"/>
          </p:cNvSpPr>
          <p:nvPr>
            <p:ph type="sldNum" sz="quarter" idx="10"/>
          </p:nvPr>
        </p:nvSpPr>
        <p:spPr/>
        <p:txBody>
          <a:bodyPr/>
          <a:lstStyle/>
          <a:p>
            <a:fld id="{9A240317-9380-4900-8257-358F4BAD6D82}" type="slidenum">
              <a:rPr lang="en-US" smtClean="0"/>
              <a:t>25</a:t>
            </a:fld>
            <a:endParaRPr lang="en-US"/>
          </a:p>
        </p:txBody>
      </p:sp>
    </p:spTree>
    <p:extLst>
      <p:ext uri="{BB962C8B-B14F-4D97-AF65-F5344CB8AC3E}">
        <p14:creationId xmlns:p14="http://schemas.microsoft.com/office/powerpoint/2010/main" val="12707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Facilitate conversation</a:t>
            </a:r>
            <a:r>
              <a:rPr lang="en-US" altLang="en-US" baseline="0" dirty="0" smtClean="0"/>
              <a:t> with students here. List specific stakeholders with respect to conservation near Torres del Paine on the board and pros/cons for public vs. private protection for these stakeholders.</a:t>
            </a:r>
            <a:endParaRPr lang="en-US" altLang="en-US" dirty="0" smtClean="0"/>
          </a:p>
          <a:p>
            <a:pPr eaLnBrk="1" hangingPunct="1">
              <a:spcBef>
                <a:spcPct val="0"/>
              </a:spcBef>
            </a:pPr>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DD03A7-7D9C-4737-93AE-43452D3AF839}" type="slidenum">
              <a:rPr lang="en-US" altLang="en-US" smtClean="0"/>
              <a:pPr eaLnBrk="1" hangingPunct="1"/>
              <a:t>34</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A4C2BE-7B42-4E5C-9EE7-AC8D2DEC06DE}" type="datetime1">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B029B-C140-42AA-815D-F3142EB10B55}" type="slidenum">
              <a:rPr lang="en-US" smtClean="0"/>
              <a:t>‹#›</a:t>
            </a:fld>
            <a:endParaRPr lang="en-US"/>
          </a:p>
        </p:txBody>
      </p:sp>
    </p:spTree>
    <p:extLst>
      <p:ext uri="{BB962C8B-B14F-4D97-AF65-F5344CB8AC3E}">
        <p14:creationId xmlns:p14="http://schemas.microsoft.com/office/powerpoint/2010/main" val="77462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93487-A28D-4077-A0EB-7EB50ACB66E7}" type="datetime1">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B029B-C140-42AA-815D-F3142EB10B55}" type="slidenum">
              <a:rPr lang="en-US" smtClean="0"/>
              <a:t>‹#›</a:t>
            </a:fld>
            <a:endParaRPr lang="en-US"/>
          </a:p>
        </p:txBody>
      </p:sp>
    </p:spTree>
    <p:extLst>
      <p:ext uri="{BB962C8B-B14F-4D97-AF65-F5344CB8AC3E}">
        <p14:creationId xmlns:p14="http://schemas.microsoft.com/office/powerpoint/2010/main" val="340507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B6DA7-D288-49E0-9E74-D67215A09045}" type="datetime1">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B029B-C140-42AA-815D-F3142EB10B55}" type="slidenum">
              <a:rPr lang="en-US" smtClean="0"/>
              <a:t>‹#›</a:t>
            </a:fld>
            <a:endParaRPr lang="en-US"/>
          </a:p>
        </p:txBody>
      </p:sp>
    </p:spTree>
    <p:extLst>
      <p:ext uri="{BB962C8B-B14F-4D97-AF65-F5344CB8AC3E}">
        <p14:creationId xmlns:p14="http://schemas.microsoft.com/office/powerpoint/2010/main" val="1319612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B73B9-5D7C-41C5-81EA-19C5A6034086}" type="datetime1">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B029B-C140-42AA-815D-F3142EB10B55}" type="slidenum">
              <a:rPr lang="en-US" smtClean="0"/>
              <a:t>‹#›</a:t>
            </a:fld>
            <a:endParaRPr lang="en-US"/>
          </a:p>
        </p:txBody>
      </p:sp>
    </p:spTree>
    <p:extLst>
      <p:ext uri="{BB962C8B-B14F-4D97-AF65-F5344CB8AC3E}">
        <p14:creationId xmlns:p14="http://schemas.microsoft.com/office/powerpoint/2010/main" val="258462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EF53DA-7E09-405D-9263-0AC88BA90AA8}" type="datetime1">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B029B-C140-42AA-815D-F3142EB10B55}" type="slidenum">
              <a:rPr lang="en-US" smtClean="0"/>
              <a:t>‹#›</a:t>
            </a:fld>
            <a:endParaRPr lang="en-US"/>
          </a:p>
        </p:txBody>
      </p:sp>
    </p:spTree>
    <p:extLst>
      <p:ext uri="{BB962C8B-B14F-4D97-AF65-F5344CB8AC3E}">
        <p14:creationId xmlns:p14="http://schemas.microsoft.com/office/powerpoint/2010/main" val="22844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39C0AD-B1D1-4AD4-A06B-538838BBCDA6}" type="datetime1">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B029B-C140-42AA-815D-F3142EB10B55}" type="slidenum">
              <a:rPr lang="en-US" smtClean="0"/>
              <a:t>‹#›</a:t>
            </a:fld>
            <a:endParaRPr lang="en-US"/>
          </a:p>
        </p:txBody>
      </p:sp>
    </p:spTree>
    <p:extLst>
      <p:ext uri="{BB962C8B-B14F-4D97-AF65-F5344CB8AC3E}">
        <p14:creationId xmlns:p14="http://schemas.microsoft.com/office/powerpoint/2010/main" val="396411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534575-C7B4-48C8-B927-16887BC04D9D}" type="datetime1">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7B029B-C140-42AA-815D-F3142EB10B55}" type="slidenum">
              <a:rPr lang="en-US" smtClean="0"/>
              <a:t>‹#›</a:t>
            </a:fld>
            <a:endParaRPr lang="en-US"/>
          </a:p>
        </p:txBody>
      </p:sp>
    </p:spTree>
    <p:extLst>
      <p:ext uri="{BB962C8B-B14F-4D97-AF65-F5344CB8AC3E}">
        <p14:creationId xmlns:p14="http://schemas.microsoft.com/office/powerpoint/2010/main" val="2446032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10F037-BE6D-4F58-A423-4B7D6F74A4A5}" type="datetime1">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7B029B-C140-42AA-815D-F3142EB10B55}" type="slidenum">
              <a:rPr lang="en-US" smtClean="0"/>
              <a:t>‹#›</a:t>
            </a:fld>
            <a:endParaRPr lang="en-US"/>
          </a:p>
        </p:txBody>
      </p:sp>
    </p:spTree>
    <p:extLst>
      <p:ext uri="{BB962C8B-B14F-4D97-AF65-F5344CB8AC3E}">
        <p14:creationId xmlns:p14="http://schemas.microsoft.com/office/powerpoint/2010/main" val="1654481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89F54-4343-4C9F-B400-4E33BF3333EF}" type="datetime1">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7B029B-C140-42AA-815D-F3142EB10B55}" type="slidenum">
              <a:rPr lang="en-US" smtClean="0"/>
              <a:t>‹#›</a:t>
            </a:fld>
            <a:endParaRPr lang="en-US"/>
          </a:p>
        </p:txBody>
      </p:sp>
    </p:spTree>
    <p:extLst>
      <p:ext uri="{BB962C8B-B14F-4D97-AF65-F5344CB8AC3E}">
        <p14:creationId xmlns:p14="http://schemas.microsoft.com/office/powerpoint/2010/main" val="8420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8F888-A4F0-4476-A9A9-CC9EDC372E5E}" type="datetime1">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B029B-C140-42AA-815D-F3142EB10B55}" type="slidenum">
              <a:rPr lang="en-US" smtClean="0"/>
              <a:t>‹#›</a:t>
            </a:fld>
            <a:endParaRPr lang="en-US"/>
          </a:p>
        </p:txBody>
      </p:sp>
    </p:spTree>
    <p:extLst>
      <p:ext uri="{BB962C8B-B14F-4D97-AF65-F5344CB8AC3E}">
        <p14:creationId xmlns:p14="http://schemas.microsoft.com/office/powerpoint/2010/main" val="3646433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A4F4FE-175A-4009-9D5E-B0D5872FA5DF}" type="datetime1">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B029B-C140-42AA-815D-F3142EB10B55}" type="slidenum">
              <a:rPr lang="en-US" smtClean="0"/>
              <a:t>‹#›</a:t>
            </a:fld>
            <a:endParaRPr lang="en-US"/>
          </a:p>
        </p:txBody>
      </p:sp>
    </p:spTree>
    <p:extLst>
      <p:ext uri="{BB962C8B-B14F-4D97-AF65-F5344CB8AC3E}">
        <p14:creationId xmlns:p14="http://schemas.microsoft.com/office/powerpoint/2010/main" val="1206942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6EF58-E451-4D0C-9121-CA024442EFCE}" type="datetime1">
              <a:rPr lang="en-US" smtClean="0"/>
              <a:t>1/14/2015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B029B-C140-42AA-815D-F3142EB10B55}" type="slidenum">
              <a:rPr lang="en-US" smtClean="0"/>
              <a:t>‹#›</a:t>
            </a:fld>
            <a:endParaRPr lang="en-US"/>
          </a:p>
        </p:txBody>
      </p:sp>
    </p:spTree>
    <p:extLst>
      <p:ext uri="{BB962C8B-B14F-4D97-AF65-F5344CB8AC3E}">
        <p14:creationId xmlns:p14="http://schemas.microsoft.com/office/powerpoint/2010/main" val="12128392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6.jpeg"/><Relationship Id="rId1" Type="http://schemas.openxmlformats.org/officeDocument/2006/relationships/slideLayout" Target="../slideLayouts/slideLayout4.xml"/><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sciencemag.org/" TargetMode="External"/><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hyperlink" Target="http://ngm.nationalgeographic.com/features/world/south-america/argentina/wind-text.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04800"/>
            <a:ext cx="7772400" cy="1470025"/>
          </a:xfrm>
        </p:spPr>
        <p:txBody>
          <a:bodyPr>
            <a:normAutofit fontScale="90000"/>
          </a:bodyPr>
          <a:lstStyle/>
          <a:p>
            <a:r>
              <a:rPr lang="en-US" b="1" dirty="0" smtClean="0"/>
              <a:t>Restoring Resilience: Changing</a:t>
            </a:r>
            <a:br>
              <a:rPr lang="en-US" b="1" dirty="0" smtClean="0"/>
            </a:br>
            <a:r>
              <a:rPr lang="en-US" b="1" dirty="0" smtClean="0"/>
              <a:t>the Landscape Legacy in Patagonia</a:t>
            </a:r>
            <a:endParaRPr lang="en-US" b="1"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00" y="3657600"/>
            <a:ext cx="4165600" cy="3124200"/>
          </a:xfrm>
          <a:prstGeom prst="rect">
            <a:avLst/>
          </a:prstGeom>
          <a:ln>
            <a:solidFill>
              <a:schemeClr val="accent3">
                <a:lumMod val="50000"/>
              </a:schemeClr>
            </a:solidFill>
          </a:ln>
        </p:spPr>
      </p:pic>
      <p:sp>
        <p:nvSpPr>
          <p:cNvPr id="5" name="Subtitle 4"/>
          <p:cNvSpPr>
            <a:spLocks noGrp="1"/>
          </p:cNvSpPr>
          <p:nvPr>
            <p:ph type="subTitle" idx="1"/>
          </p:nvPr>
        </p:nvSpPr>
        <p:spPr>
          <a:xfrm>
            <a:off x="457200" y="4229099"/>
            <a:ext cx="3930884" cy="800101"/>
          </a:xfrm>
        </p:spPr>
        <p:txBody>
          <a:bodyPr>
            <a:noAutofit/>
          </a:bodyPr>
          <a:lstStyle/>
          <a:p>
            <a:pPr algn="l"/>
            <a:r>
              <a:rPr lang="en-US" sz="1600" b="1" dirty="0" smtClean="0">
                <a:solidFill>
                  <a:schemeClr val="tx1"/>
                </a:solidFill>
              </a:rPr>
              <a:t>A decision case building upon </a:t>
            </a:r>
            <a:r>
              <a:rPr lang="en-US" sz="1600" b="1" i="1" dirty="0" smtClean="0">
                <a:solidFill>
                  <a:schemeClr val="tx1"/>
                </a:solidFill>
              </a:rPr>
              <a:t>The Great Patagonia Land Grab</a:t>
            </a:r>
            <a:r>
              <a:rPr lang="en-US" sz="1600" b="1" dirty="0" smtClean="0">
                <a:solidFill>
                  <a:schemeClr val="tx1"/>
                </a:solidFill>
              </a:rPr>
              <a:t> by Courtney Quinn and John Quinn</a:t>
            </a:r>
            <a:endParaRPr lang="en-US" sz="1600" b="1" dirty="0">
              <a:solidFill>
                <a:schemeClr val="tx1"/>
              </a:solidFill>
            </a:endParaRPr>
          </a:p>
        </p:txBody>
      </p:sp>
      <p:sp>
        <p:nvSpPr>
          <p:cNvPr id="7" name="TextBox 6"/>
          <p:cNvSpPr txBox="1"/>
          <p:nvPr/>
        </p:nvSpPr>
        <p:spPr>
          <a:xfrm>
            <a:off x="838200" y="1752600"/>
            <a:ext cx="7315200" cy="1200329"/>
          </a:xfrm>
          <a:prstGeom prst="rect">
            <a:avLst/>
          </a:prstGeom>
          <a:noFill/>
        </p:spPr>
        <p:txBody>
          <a:bodyPr wrap="square" rtlCol="0">
            <a:spAutoFit/>
          </a:bodyPr>
          <a:lstStyle/>
          <a:p>
            <a:pPr algn="ctr"/>
            <a:r>
              <a:rPr lang="en-US" b="1" dirty="0" smtClean="0">
                <a:latin typeface="Monotype Corsiva" panose="03010101010201010101" pitchFamily="66" charset="0"/>
              </a:rPr>
              <a:t>by</a:t>
            </a:r>
            <a:r>
              <a:rPr lang="en-US" b="1" dirty="0" smtClean="0"/>
              <a:t/>
            </a:r>
            <a:br>
              <a:rPr lang="en-US" b="1" dirty="0" smtClean="0"/>
            </a:br>
            <a:r>
              <a:rPr lang="en-US" b="1" dirty="0" smtClean="0"/>
              <a:t>Dawn </a:t>
            </a:r>
            <a:r>
              <a:rPr lang="en-US" b="1" dirty="0"/>
              <a:t>R. Tanner and Jim A. </a:t>
            </a:r>
            <a:r>
              <a:rPr lang="en-US" b="1" dirty="0" smtClean="0"/>
              <a:t>Perry</a:t>
            </a:r>
            <a:br>
              <a:rPr lang="en-US" b="1" dirty="0" smtClean="0"/>
            </a:br>
            <a:r>
              <a:rPr lang="en-US" b="1" dirty="0" smtClean="0"/>
              <a:t>Department </a:t>
            </a:r>
            <a:r>
              <a:rPr lang="en-US" b="1" dirty="0"/>
              <a:t>of Fisheries, Wildlife and Conservation </a:t>
            </a:r>
            <a:r>
              <a:rPr lang="en-US" b="1" dirty="0" smtClean="0"/>
              <a:t>Biology</a:t>
            </a:r>
            <a:br>
              <a:rPr lang="en-US" b="1" dirty="0" smtClean="0"/>
            </a:br>
            <a:r>
              <a:rPr lang="en-US" b="1" dirty="0" smtClean="0"/>
              <a:t>University </a:t>
            </a:r>
            <a:r>
              <a:rPr lang="en-US" b="1" dirty="0"/>
              <a:t>of Minnesota, St. Paul, MN</a:t>
            </a:r>
          </a:p>
        </p:txBody>
      </p:sp>
      <p:sp>
        <p:nvSpPr>
          <p:cNvPr id="3" name="Rectangle 2"/>
          <p:cNvSpPr/>
          <p:nvPr/>
        </p:nvSpPr>
        <p:spPr>
          <a:xfrm>
            <a:off x="457200" y="6526069"/>
            <a:ext cx="3930884" cy="276999"/>
          </a:xfrm>
          <a:prstGeom prst="rect">
            <a:avLst/>
          </a:prstGeom>
        </p:spPr>
        <p:txBody>
          <a:bodyPr wrap="none">
            <a:spAutoFit/>
          </a:bodyPr>
          <a:lstStyle/>
          <a:p>
            <a:r>
              <a:rPr lang="en-US" b="1" baseline="30000" dirty="0">
                <a:solidFill>
                  <a:schemeClr val="bg1">
                    <a:lumMod val="50000"/>
                  </a:schemeClr>
                </a:solidFill>
              </a:rPr>
              <a:t>NATIONAL CENTER FOR CASE STUDY TEACHING IN SCIENCE</a:t>
            </a:r>
          </a:p>
        </p:txBody>
      </p:sp>
    </p:spTree>
    <p:extLst>
      <p:ext uri="{BB962C8B-B14F-4D97-AF65-F5344CB8AC3E}">
        <p14:creationId xmlns:p14="http://schemas.microsoft.com/office/powerpoint/2010/main" val="2894002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Sheep grazing impacts</a:t>
            </a:r>
            <a:endParaRPr lang="en-US" sz="4000" b="1" dirty="0"/>
          </a:p>
        </p:txBody>
      </p:sp>
      <p:sp>
        <p:nvSpPr>
          <p:cNvPr id="3" name="Content Placeholder 2"/>
          <p:cNvSpPr>
            <a:spLocks noGrp="1"/>
          </p:cNvSpPr>
          <p:nvPr>
            <p:ph idx="1"/>
          </p:nvPr>
        </p:nvSpPr>
        <p:spPr>
          <a:xfrm>
            <a:off x="228600" y="1600200"/>
            <a:ext cx="5029200" cy="4525963"/>
          </a:xfrm>
        </p:spPr>
        <p:txBody>
          <a:bodyPr>
            <a:noAutofit/>
          </a:bodyPr>
          <a:lstStyle/>
          <a:p>
            <a:r>
              <a:rPr lang="en-US" sz="2400" b="1" dirty="0"/>
              <a:t>Soft </a:t>
            </a:r>
            <a:r>
              <a:rPr lang="en-US" sz="2400" b="1" dirty="0" smtClean="0"/>
              <a:t>guanaco hooves protect soil</a:t>
            </a:r>
          </a:p>
          <a:p>
            <a:endParaRPr lang="en-US" sz="2400" b="1" dirty="0"/>
          </a:p>
          <a:p>
            <a:r>
              <a:rPr lang="en-US" sz="2400" b="1" dirty="0" smtClean="0"/>
              <a:t>Hard sheep hooves compact soil</a:t>
            </a:r>
          </a:p>
          <a:p>
            <a:endParaRPr lang="en-US" sz="2400" b="1" dirty="0" smtClean="0"/>
          </a:p>
          <a:p>
            <a:r>
              <a:rPr lang="en-US" sz="2400" b="1" dirty="0" smtClean="0"/>
              <a:t>Too many sheep</a:t>
            </a:r>
            <a:br>
              <a:rPr lang="en-US" sz="2400" b="1" dirty="0" smtClean="0"/>
            </a:br>
            <a:r>
              <a:rPr lang="en-US" sz="2400" b="1" dirty="0" smtClean="0"/>
              <a:t>accelerate effects</a:t>
            </a:r>
          </a:p>
          <a:p>
            <a:endParaRPr lang="en-US" sz="2400" b="1" dirty="0" smtClean="0"/>
          </a:p>
          <a:p>
            <a:r>
              <a:rPr lang="en-US" sz="2400" b="1" dirty="0" smtClean="0"/>
              <a:t>Leads to erosion </a:t>
            </a:r>
            <a:br>
              <a:rPr lang="en-US" sz="2400" b="1" dirty="0" smtClean="0"/>
            </a:br>
            <a:r>
              <a:rPr lang="en-US" sz="2400" b="1" dirty="0" smtClean="0"/>
              <a:t>and desertification</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6073" y="1447800"/>
            <a:ext cx="4121727" cy="2730521"/>
          </a:xfrm>
          <a:prstGeom prst="rect">
            <a:avLst/>
          </a:prstGeom>
          <a:ln>
            <a:solidFill>
              <a:schemeClr val="accent3">
                <a:lumMod val="50000"/>
              </a:schemeClr>
            </a:solidFill>
          </a:ln>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6073" y="4038600"/>
            <a:ext cx="4121727" cy="2743200"/>
          </a:xfrm>
          <a:prstGeom prst="rect">
            <a:avLst/>
          </a:prstGeom>
          <a:ln>
            <a:solidFill>
              <a:schemeClr val="accent3">
                <a:lumMod val="50000"/>
              </a:schemeClr>
            </a:solidFill>
          </a:ln>
        </p:spPr>
      </p:pic>
      <p:sp>
        <p:nvSpPr>
          <p:cNvPr id="7" name="TextBox 6"/>
          <p:cNvSpPr txBox="1"/>
          <p:nvPr/>
        </p:nvSpPr>
        <p:spPr>
          <a:xfrm>
            <a:off x="4953000" y="1447800"/>
            <a:ext cx="2559419" cy="338554"/>
          </a:xfrm>
          <a:prstGeom prst="rect">
            <a:avLst/>
          </a:prstGeom>
          <a:solidFill>
            <a:schemeClr val="bg1">
              <a:alpha val="30000"/>
            </a:schemeClr>
          </a:solidFill>
        </p:spPr>
        <p:txBody>
          <a:bodyPr wrap="none" rtlCol="0">
            <a:spAutoFit/>
          </a:bodyPr>
          <a:lstStyle/>
          <a:p>
            <a:r>
              <a:rPr lang="en-US" sz="1600" b="1" dirty="0" smtClean="0"/>
              <a:t>Soft pads on a guanaco foot</a:t>
            </a:r>
            <a:endParaRPr lang="en-US" sz="1600" b="1" dirty="0"/>
          </a:p>
        </p:txBody>
      </p:sp>
      <p:sp>
        <p:nvSpPr>
          <p:cNvPr id="8" name="TextBox 7"/>
          <p:cNvSpPr txBox="1"/>
          <p:nvPr/>
        </p:nvSpPr>
        <p:spPr>
          <a:xfrm>
            <a:off x="5029200" y="6096000"/>
            <a:ext cx="2724181" cy="584775"/>
          </a:xfrm>
          <a:prstGeom prst="rect">
            <a:avLst/>
          </a:prstGeom>
          <a:solidFill>
            <a:schemeClr val="bg1">
              <a:alpha val="57000"/>
            </a:schemeClr>
          </a:solidFill>
        </p:spPr>
        <p:txBody>
          <a:bodyPr wrap="square" rtlCol="0">
            <a:spAutoFit/>
          </a:bodyPr>
          <a:lstStyle/>
          <a:p>
            <a:r>
              <a:rPr lang="en-US" sz="1600" b="1" dirty="0" smtClean="0"/>
              <a:t>Eroded sheep trail,</a:t>
            </a:r>
            <a:br>
              <a:rPr lang="en-US" sz="1600" b="1" dirty="0" smtClean="0"/>
            </a:br>
            <a:r>
              <a:rPr lang="en-US" sz="1600" b="1" dirty="0" smtClean="0"/>
              <a:t>years after estancia collapse</a:t>
            </a:r>
            <a:endParaRPr lang="en-US" sz="1600" b="1" dirty="0"/>
          </a:p>
        </p:txBody>
      </p:sp>
      <p:sp>
        <p:nvSpPr>
          <p:cNvPr id="4" name="Slide Number Placeholder 3"/>
          <p:cNvSpPr>
            <a:spLocks noGrp="1"/>
          </p:cNvSpPr>
          <p:nvPr>
            <p:ph type="sldNum" sz="quarter" idx="12"/>
          </p:nvPr>
        </p:nvSpPr>
        <p:spPr/>
        <p:txBody>
          <a:bodyPr/>
          <a:lstStyle/>
          <a:p>
            <a:fld id="{917B029B-C140-42AA-815D-F3142EB10B55}" type="slidenum">
              <a:rPr lang="en-US" smtClean="0"/>
              <a:t>10</a:t>
            </a:fld>
            <a:endParaRPr lang="en-US"/>
          </a:p>
        </p:txBody>
      </p:sp>
    </p:spTree>
    <p:extLst>
      <p:ext uri="{BB962C8B-B14F-4D97-AF65-F5344CB8AC3E}">
        <p14:creationId xmlns:p14="http://schemas.microsoft.com/office/powerpoint/2010/main" val="3024321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Opportunities</a:t>
            </a:r>
            <a:endParaRPr lang="en-US" sz="4000" b="1" dirty="0"/>
          </a:p>
        </p:txBody>
      </p:sp>
      <p:sp>
        <p:nvSpPr>
          <p:cNvPr id="3" name="Content Placeholder 2"/>
          <p:cNvSpPr>
            <a:spLocks noGrp="1"/>
          </p:cNvSpPr>
          <p:nvPr>
            <p:ph idx="1"/>
          </p:nvPr>
        </p:nvSpPr>
        <p:spPr>
          <a:xfrm>
            <a:off x="304800" y="1524000"/>
            <a:ext cx="8610600" cy="5105400"/>
          </a:xfrm>
        </p:spPr>
        <p:txBody>
          <a:bodyPr>
            <a:noAutofit/>
          </a:bodyPr>
          <a:lstStyle/>
          <a:p>
            <a:r>
              <a:rPr lang="en-US" sz="2400" b="1" dirty="0" smtClean="0"/>
              <a:t>Sheep ranching still severely depressed</a:t>
            </a:r>
            <a:r>
              <a:rPr lang="en-US" sz="2400" b="1" dirty="0" smtClean="0">
                <a:solidFill>
                  <a:srgbClr val="FF0000"/>
                </a:solidFill>
              </a:rPr>
              <a:t>  </a:t>
            </a:r>
            <a:endParaRPr lang="en-US" sz="2400" b="1" dirty="0" smtClean="0"/>
          </a:p>
          <a:p>
            <a:r>
              <a:rPr lang="en-US" sz="2400" b="1" dirty="0" smtClean="0"/>
              <a:t>Tourism income is the only way many estancias can survive </a:t>
            </a:r>
          </a:p>
          <a:p>
            <a:r>
              <a:rPr lang="en-US" sz="2400" b="1" dirty="0" smtClean="0"/>
              <a:t>Estancias close to roads become popular rest stops</a:t>
            </a:r>
            <a:endParaRPr lang="en-US" sz="2400" b="1"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900" y="3733800"/>
            <a:ext cx="4457700" cy="2971800"/>
          </a:xfrm>
          <a:prstGeom prst="rect">
            <a:avLst/>
          </a:prstGeom>
          <a:ln>
            <a:solidFill>
              <a:schemeClr val="accent3">
                <a:lumMod val="50000"/>
              </a:schemeClr>
            </a:solidFill>
          </a:ln>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0600" y="3733800"/>
            <a:ext cx="3962400" cy="2971800"/>
          </a:xfrm>
          <a:prstGeom prst="rect">
            <a:avLst/>
          </a:prstGeom>
          <a:ln>
            <a:solidFill>
              <a:schemeClr val="accent3">
                <a:lumMod val="50000"/>
              </a:schemeClr>
            </a:solidFill>
          </a:ln>
        </p:spPr>
      </p:pic>
      <p:sp>
        <p:nvSpPr>
          <p:cNvPr id="4" name="Slide Number Placeholder 3"/>
          <p:cNvSpPr>
            <a:spLocks noGrp="1"/>
          </p:cNvSpPr>
          <p:nvPr>
            <p:ph type="sldNum" sz="quarter" idx="12"/>
          </p:nvPr>
        </p:nvSpPr>
        <p:spPr/>
        <p:txBody>
          <a:bodyPr/>
          <a:lstStyle/>
          <a:p>
            <a:fld id="{917B029B-C140-42AA-815D-F3142EB10B55}" type="slidenum">
              <a:rPr lang="en-US" smtClean="0"/>
              <a:t>11</a:t>
            </a:fld>
            <a:endParaRPr lang="en-US"/>
          </a:p>
        </p:txBody>
      </p:sp>
    </p:spTree>
    <p:extLst>
      <p:ext uri="{BB962C8B-B14F-4D97-AF65-F5344CB8AC3E}">
        <p14:creationId xmlns:p14="http://schemas.microsoft.com/office/powerpoint/2010/main" val="1185503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64782" cy="1143000"/>
          </a:xfrm>
        </p:spPr>
        <p:txBody>
          <a:bodyPr>
            <a:normAutofit/>
          </a:bodyPr>
          <a:lstStyle/>
          <a:p>
            <a:r>
              <a:rPr lang="en-US" sz="4000" b="1" dirty="0"/>
              <a:t>S</a:t>
            </a:r>
            <a:r>
              <a:rPr lang="en-US" sz="4000" b="1" dirty="0" smtClean="0"/>
              <a:t>pecies targeted by ranchers</a:t>
            </a:r>
            <a:endParaRPr lang="en-US" sz="4000" b="1" dirty="0"/>
          </a:p>
        </p:txBody>
      </p:sp>
      <p:sp>
        <p:nvSpPr>
          <p:cNvPr id="3" name="Content Placeholder 2"/>
          <p:cNvSpPr>
            <a:spLocks noGrp="1"/>
          </p:cNvSpPr>
          <p:nvPr>
            <p:ph idx="1"/>
          </p:nvPr>
        </p:nvSpPr>
        <p:spPr>
          <a:xfrm>
            <a:off x="457200" y="1295400"/>
            <a:ext cx="5181600" cy="5237017"/>
          </a:xfrm>
        </p:spPr>
        <p:txBody>
          <a:bodyPr>
            <a:normAutofit fontScale="70000" lnSpcReduction="20000"/>
          </a:bodyPr>
          <a:lstStyle/>
          <a:p>
            <a:pPr marL="0" indent="0">
              <a:buNone/>
            </a:pPr>
            <a:r>
              <a:rPr lang="en-US" sz="3400" b="1" dirty="0"/>
              <a:t>H</a:t>
            </a:r>
            <a:r>
              <a:rPr lang="en-US" sz="3400" b="1" dirty="0" smtClean="0"/>
              <a:t>unted, trapped, poisoned</a:t>
            </a:r>
          </a:p>
          <a:p>
            <a:pPr marL="0" indent="0">
              <a:buNone/>
            </a:pPr>
            <a:endParaRPr lang="en-US" sz="3400" b="1" dirty="0" smtClean="0"/>
          </a:p>
          <a:p>
            <a:r>
              <a:rPr lang="en-US" b="1" dirty="0" smtClean="0"/>
              <a:t>Cougars: Bounty (1000 Argentine</a:t>
            </a:r>
            <a:br>
              <a:rPr lang="en-US" b="1" dirty="0" smtClean="0"/>
            </a:br>
            <a:r>
              <a:rPr lang="en-US" b="1" dirty="0" smtClean="0"/>
              <a:t>pesos = a month of good wages)</a:t>
            </a:r>
          </a:p>
          <a:p>
            <a:endParaRPr lang="en-US" b="1" dirty="0" smtClean="0"/>
          </a:p>
          <a:p>
            <a:r>
              <a:rPr lang="en-US" b="1" dirty="0" smtClean="0"/>
              <a:t>Fox: Bounty (300 Argentine pesos)</a:t>
            </a:r>
          </a:p>
          <a:p>
            <a:endParaRPr lang="en-US" b="1" dirty="0" smtClean="0"/>
          </a:p>
          <a:p>
            <a:r>
              <a:rPr lang="en-US" b="1" dirty="0" smtClean="0"/>
              <a:t>Guanacos: Protected, but ranchers</a:t>
            </a:r>
            <a:br>
              <a:rPr lang="en-US" b="1" dirty="0" smtClean="0"/>
            </a:br>
            <a:r>
              <a:rPr lang="en-US" b="1" dirty="0" smtClean="0"/>
              <a:t>want right to hunt to prevent competition with sheep</a:t>
            </a:r>
          </a:p>
          <a:p>
            <a:endParaRPr lang="en-US" b="1" dirty="0"/>
          </a:p>
          <a:p>
            <a:pPr marL="0" indent="0">
              <a:buNone/>
            </a:pPr>
            <a:r>
              <a:rPr lang="en-US" sz="3400" b="1" dirty="0" smtClean="0"/>
              <a:t>Indirectly killed, when</a:t>
            </a:r>
            <a:br>
              <a:rPr lang="en-US" sz="3400" b="1" dirty="0" smtClean="0"/>
            </a:br>
            <a:r>
              <a:rPr lang="en-US" sz="3400" b="1" dirty="0" smtClean="0"/>
              <a:t>poisoned carcasses are used</a:t>
            </a:r>
          </a:p>
          <a:p>
            <a:pPr marL="0" indent="0">
              <a:buNone/>
            </a:pPr>
            <a:endParaRPr lang="en-US" sz="3400" b="1" dirty="0" smtClean="0"/>
          </a:p>
          <a:p>
            <a:r>
              <a:rPr lang="en-US" b="1" dirty="0" smtClean="0"/>
              <a:t>Andean condors</a:t>
            </a:r>
          </a:p>
          <a:p>
            <a:endParaRPr lang="en-US" b="1"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5400" y="1219200"/>
            <a:ext cx="3906982" cy="2914650"/>
          </a:xfrm>
          <a:prstGeom prst="rect">
            <a:avLst/>
          </a:prstGeom>
          <a:ln>
            <a:solidFill>
              <a:schemeClr val="accent3">
                <a:lumMod val="50000"/>
              </a:schemeClr>
            </a:solidFill>
          </a:ln>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5400" y="4114800"/>
            <a:ext cx="3906982" cy="2604655"/>
          </a:xfrm>
          <a:prstGeom prst="rect">
            <a:avLst/>
          </a:prstGeom>
          <a:ln>
            <a:solidFill>
              <a:schemeClr val="accent3">
                <a:lumMod val="50000"/>
              </a:schemeClr>
            </a:solidFill>
          </a:ln>
        </p:spPr>
      </p:pic>
      <p:sp>
        <p:nvSpPr>
          <p:cNvPr id="6" name="Slide Number Placeholder 5"/>
          <p:cNvSpPr>
            <a:spLocks noGrp="1"/>
          </p:cNvSpPr>
          <p:nvPr>
            <p:ph type="sldNum" sz="quarter" idx="12"/>
          </p:nvPr>
        </p:nvSpPr>
        <p:spPr/>
        <p:txBody>
          <a:bodyPr/>
          <a:lstStyle/>
          <a:p>
            <a:fld id="{917B029B-C140-42AA-815D-F3142EB10B55}" type="slidenum">
              <a:rPr lang="en-US" smtClean="0"/>
              <a:t>12</a:t>
            </a:fld>
            <a:endParaRPr lang="en-US"/>
          </a:p>
        </p:txBody>
      </p:sp>
    </p:spTree>
    <p:extLst>
      <p:ext uri="{BB962C8B-B14F-4D97-AF65-F5344CB8AC3E}">
        <p14:creationId xmlns:p14="http://schemas.microsoft.com/office/powerpoint/2010/main" val="1097547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t>Cougars</a:t>
            </a:r>
            <a:endParaRPr lang="en-US" sz="4000" b="1" dirty="0"/>
          </a:p>
        </p:txBody>
      </p:sp>
      <p:pic>
        <p:nvPicPr>
          <p:cNvPr id="4" name="Content Placeholder 3"/>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4953000" y="3886200"/>
            <a:ext cx="4038600" cy="2819400"/>
          </a:xfrm>
          <a:ln>
            <a:solidFill>
              <a:schemeClr val="accent3">
                <a:lumMod val="50000"/>
              </a:schemeClr>
            </a:solidFill>
          </a:ln>
        </p:spPr>
      </p:pic>
      <p:sp>
        <p:nvSpPr>
          <p:cNvPr id="7" name="Content Placeholder 6"/>
          <p:cNvSpPr>
            <a:spLocks noGrp="1"/>
          </p:cNvSpPr>
          <p:nvPr>
            <p:ph sz="half" idx="2"/>
          </p:nvPr>
        </p:nvSpPr>
        <p:spPr>
          <a:xfrm>
            <a:off x="228600" y="1295400"/>
            <a:ext cx="5105400" cy="5181600"/>
          </a:xfrm>
        </p:spPr>
        <p:txBody>
          <a:bodyPr>
            <a:noAutofit/>
          </a:bodyPr>
          <a:lstStyle/>
          <a:p>
            <a:r>
              <a:rPr lang="en-US" sz="2400" b="1" dirty="0" smtClean="0"/>
              <a:t>Not a species of concern (IUCN)</a:t>
            </a:r>
          </a:p>
          <a:p>
            <a:r>
              <a:rPr lang="en-US" sz="2400" b="1" dirty="0"/>
              <a:t>E</a:t>
            </a:r>
            <a:r>
              <a:rPr lang="en-US" sz="2400" b="1" dirty="0" smtClean="0"/>
              <a:t>lusive, wide-ranging predator</a:t>
            </a:r>
          </a:p>
          <a:p>
            <a:r>
              <a:rPr lang="en-US" sz="2400" b="1" dirty="0" smtClean="0"/>
              <a:t>Sheep predation causes conflict</a:t>
            </a:r>
          </a:p>
          <a:p>
            <a:r>
              <a:rPr lang="en-US" sz="2400" b="1" dirty="0" smtClean="0"/>
              <a:t>~70 cougars killed per year</a:t>
            </a:r>
            <a:br>
              <a:rPr lang="en-US" sz="2400" b="1" dirty="0" smtClean="0"/>
            </a:br>
            <a:r>
              <a:rPr lang="en-US" sz="2400" b="1" dirty="0" smtClean="0"/>
              <a:t>on a single estancia</a:t>
            </a:r>
          </a:p>
          <a:p>
            <a:r>
              <a:rPr lang="en-US" sz="2400" b="1" dirty="0" smtClean="0"/>
              <a:t>Keystone role in Patagonia,</a:t>
            </a:r>
            <a:br>
              <a:rPr lang="en-US" sz="2400" b="1" dirty="0" smtClean="0"/>
            </a:br>
            <a:r>
              <a:rPr lang="en-US" sz="2400" b="1" dirty="0" smtClean="0"/>
              <a:t>hunting meat that is taken over</a:t>
            </a:r>
            <a:br>
              <a:rPr lang="en-US" sz="2400" b="1" dirty="0" smtClean="0"/>
            </a:br>
            <a:r>
              <a:rPr lang="en-US" sz="2400" b="1" dirty="0" smtClean="0"/>
              <a:t>by scavengers</a:t>
            </a:r>
          </a:p>
          <a:p>
            <a:endParaRPr lang="en-US" sz="2400" b="1" dirty="0" smtClean="0"/>
          </a:p>
          <a:p>
            <a:r>
              <a:rPr lang="en-US" sz="2400" b="1" dirty="0" smtClean="0"/>
              <a:t>Provide 3x more food to wild community than wolves in Yellowstone National Park </a:t>
            </a:r>
            <a:endParaRPr lang="en-US" sz="2400" b="1" dirty="0"/>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53000" y="1219200"/>
            <a:ext cx="4038600" cy="2682986"/>
          </a:xfrm>
          <a:prstGeom prst="rect">
            <a:avLst/>
          </a:prstGeom>
          <a:ln>
            <a:solidFill>
              <a:schemeClr val="accent3">
                <a:lumMod val="50000"/>
              </a:schemeClr>
            </a:solidFill>
          </a:ln>
        </p:spPr>
      </p:pic>
      <p:sp>
        <p:nvSpPr>
          <p:cNvPr id="8" name="TextBox 7"/>
          <p:cNvSpPr txBox="1"/>
          <p:nvPr/>
        </p:nvSpPr>
        <p:spPr>
          <a:xfrm>
            <a:off x="457200" y="6172200"/>
            <a:ext cx="3604256" cy="307777"/>
          </a:xfrm>
          <a:prstGeom prst="rect">
            <a:avLst/>
          </a:prstGeom>
          <a:noFill/>
        </p:spPr>
        <p:txBody>
          <a:bodyPr wrap="none" rtlCol="0">
            <a:spAutoFit/>
          </a:bodyPr>
          <a:lstStyle/>
          <a:p>
            <a:r>
              <a:rPr lang="en-US" sz="1400" b="1" dirty="0" smtClean="0"/>
              <a:t>Source: http://www.panthera.org/node/3491</a:t>
            </a:r>
            <a:endParaRPr lang="en-US" sz="1400" b="1" dirty="0"/>
          </a:p>
        </p:txBody>
      </p:sp>
      <p:sp>
        <p:nvSpPr>
          <p:cNvPr id="3" name="Slide Number Placeholder 2"/>
          <p:cNvSpPr>
            <a:spLocks noGrp="1"/>
          </p:cNvSpPr>
          <p:nvPr>
            <p:ph type="sldNum" sz="quarter" idx="12"/>
          </p:nvPr>
        </p:nvSpPr>
        <p:spPr/>
        <p:txBody>
          <a:bodyPr/>
          <a:lstStyle/>
          <a:p>
            <a:fld id="{917B029B-C140-42AA-815D-F3142EB10B55}" type="slidenum">
              <a:rPr lang="en-US" smtClean="0"/>
              <a:t>13</a:t>
            </a:fld>
            <a:endParaRPr lang="en-US"/>
          </a:p>
        </p:txBody>
      </p:sp>
    </p:spTree>
    <p:extLst>
      <p:ext uri="{BB962C8B-B14F-4D97-AF65-F5344CB8AC3E}">
        <p14:creationId xmlns:p14="http://schemas.microsoft.com/office/powerpoint/2010/main" val="222384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Fox</a:t>
            </a:r>
            <a:endParaRPr lang="en-US" sz="4000" b="1" dirty="0"/>
          </a:p>
        </p:txBody>
      </p:sp>
      <p:sp>
        <p:nvSpPr>
          <p:cNvPr id="3" name="Content Placeholder 2"/>
          <p:cNvSpPr>
            <a:spLocks noGrp="1"/>
          </p:cNvSpPr>
          <p:nvPr>
            <p:ph idx="1"/>
          </p:nvPr>
        </p:nvSpPr>
        <p:spPr>
          <a:xfrm>
            <a:off x="457200" y="1600200"/>
            <a:ext cx="4419600" cy="4525963"/>
          </a:xfrm>
        </p:spPr>
        <p:txBody>
          <a:bodyPr>
            <a:normAutofit/>
          </a:bodyPr>
          <a:lstStyle/>
          <a:p>
            <a:r>
              <a:rPr lang="en-US" sz="2400" b="1" dirty="0" smtClean="0"/>
              <a:t>Red and gray fox targeted</a:t>
            </a:r>
          </a:p>
          <a:p>
            <a:endParaRPr lang="en-US" sz="1200" b="1" dirty="0" smtClean="0"/>
          </a:p>
          <a:p>
            <a:r>
              <a:rPr lang="en-US" sz="2400" b="1" dirty="0" smtClean="0"/>
              <a:t>Not species of concern</a:t>
            </a:r>
          </a:p>
          <a:p>
            <a:endParaRPr lang="en-US" sz="1200" b="1" dirty="0" smtClean="0"/>
          </a:p>
          <a:p>
            <a:r>
              <a:rPr lang="en-US" sz="2400" b="1" dirty="0" smtClean="0"/>
              <a:t>Indiscriminant traps and carcasses poisoned with arsenic affect native fox</a:t>
            </a:r>
            <a:br>
              <a:rPr lang="en-US" sz="2400" b="1" dirty="0" smtClean="0"/>
            </a:br>
            <a:r>
              <a:rPr lang="en-US" sz="2400" b="1" dirty="0" smtClean="0"/>
              <a:t>and other species</a:t>
            </a:r>
          </a:p>
          <a:p>
            <a:endParaRPr lang="en-US" sz="2400" b="1"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4400" y="3886200"/>
            <a:ext cx="4267200" cy="2844800"/>
          </a:xfrm>
          <a:prstGeom prst="rect">
            <a:avLst/>
          </a:prstGeom>
          <a:ln>
            <a:solidFill>
              <a:schemeClr val="accent3">
                <a:lumMod val="50000"/>
              </a:schemeClr>
            </a:solidFill>
          </a:ln>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24400" y="1371600"/>
            <a:ext cx="4267200" cy="2688246"/>
          </a:xfrm>
          <a:prstGeom prst="rect">
            <a:avLst/>
          </a:prstGeom>
          <a:ln>
            <a:solidFill>
              <a:schemeClr val="accent3">
                <a:lumMod val="50000"/>
              </a:schemeClr>
            </a:solidFill>
          </a:ln>
        </p:spPr>
      </p:pic>
      <p:sp>
        <p:nvSpPr>
          <p:cNvPr id="6" name="Slide Number Placeholder 5"/>
          <p:cNvSpPr>
            <a:spLocks noGrp="1"/>
          </p:cNvSpPr>
          <p:nvPr>
            <p:ph type="sldNum" sz="quarter" idx="12"/>
          </p:nvPr>
        </p:nvSpPr>
        <p:spPr/>
        <p:txBody>
          <a:bodyPr/>
          <a:lstStyle/>
          <a:p>
            <a:fld id="{917B029B-C140-42AA-815D-F3142EB10B55}" type="slidenum">
              <a:rPr lang="en-US" smtClean="0"/>
              <a:t>14</a:t>
            </a:fld>
            <a:endParaRPr lang="en-US"/>
          </a:p>
        </p:txBody>
      </p:sp>
    </p:spTree>
    <p:extLst>
      <p:ext uri="{BB962C8B-B14F-4D97-AF65-F5344CB8AC3E}">
        <p14:creationId xmlns:p14="http://schemas.microsoft.com/office/powerpoint/2010/main" val="866810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t>Guanacos</a:t>
            </a:r>
            <a:endParaRPr lang="en-US" sz="4000" b="1" dirty="0"/>
          </a:p>
        </p:txBody>
      </p:sp>
      <p:sp>
        <p:nvSpPr>
          <p:cNvPr id="3" name="Content Placeholder 2"/>
          <p:cNvSpPr>
            <a:spLocks noGrp="1"/>
          </p:cNvSpPr>
          <p:nvPr>
            <p:ph idx="1"/>
          </p:nvPr>
        </p:nvSpPr>
        <p:spPr>
          <a:xfrm>
            <a:off x="457200" y="1143000"/>
            <a:ext cx="8229600" cy="5181600"/>
          </a:xfrm>
        </p:spPr>
        <p:txBody>
          <a:bodyPr>
            <a:noAutofit/>
          </a:bodyPr>
          <a:lstStyle/>
          <a:p>
            <a:r>
              <a:rPr lang="en-US" sz="2400" b="1" dirty="0" smtClean="0"/>
              <a:t>Pre-Spanish conquest: 30-50 million</a:t>
            </a:r>
          </a:p>
          <a:p>
            <a:r>
              <a:rPr lang="en-US" sz="2400" b="1" dirty="0" smtClean="0"/>
              <a:t>Across Chile, Argentina, parts</a:t>
            </a:r>
            <a:br>
              <a:rPr lang="en-US" sz="2400" b="1" dirty="0" smtClean="0"/>
            </a:br>
            <a:r>
              <a:rPr lang="en-US" sz="2400" b="1" dirty="0" smtClean="0"/>
              <a:t>of Bolivia, Peru, Paraguay</a:t>
            </a:r>
          </a:p>
          <a:p>
            <a:endParaRPr lang="en-US" sz="2400" b="1" dirty="0" smtClean="0"/>
          </a:p>
          <a:p>
            <a:pPr marL="0" indent="0">
              <a:buNone/>
            </a:pPr>
            <a:r>
              <a:rPr lang="en-US" sz="2400" b="1" dirty="0" smtClean="0"/>
              <a:t>Threats</a:t>
            </a:r>
          </a:p>
          <a:p>
            <a:pPr marL="514350" indent="-514350">
              <a:buFont typeface="+mj-lt"/>
              <a:buAutoNum type="arabicPeriod"/>
            </a:pPr>
            <a:r>
              <a:rPr lang="en-US" sz="2400" b="1" dirty="0" smtClean="0"/>
              <a:t>Conflict with sheep</a:t>
            </a:r>
          </a:p>
          <a:p>
            <a:pPr marL="514350" indent="-514350">
              <a:buFont typeface="+mj-lt"/>
              <a:buAutoNum type="arabicPeriod"/>
            </a:pPr>
            <a:r>
              <a:rPr lang="en-US" sz="2400" b="1" dirty="0" smtClean="0"/>
              <a:t>Legal overhunting</a:t>
            </a:r>
          </a:p>
          <a:p>
            <a:pPr marL="514350" indent="-514350">
              <a:buFont typeface="+mj-lt"/>
              <a:buAutoNum type="arabicPeriod"/>
            </a:pPr>
            <a:r>
              <a:rPr lang="en-US" sz="2400" b="1" dirty="0" smtClean="0"/>
              <a:t>Habitat loss</a:t>
            </a:r>
          </a:p>
          <a:p>
            <a:pPr marL="514350" indent="-514350">
              <a:buFont typeface="+mj-lt"/>
              <a:buAutoNum type="arabicPeriod"/>
            </a:pPr>
            <a:r>
              <a:rPr lang="en-US" sz="2400" b="1" dirty="0" smtClean="0"/>
              <a:t>Lack of sound</a:t>
            </a:r>
            <a:br>
              <a:rPr lang="en-US" sz="2400" b="1" dirty="0" smtClean="0"/>
            </a:br>
            <a:r>
              <a:rPr lang="en-US" sz="2400" b="1" dirty="0" smtClean="0"/>
              <a:t>management schemes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4000" y="1752600"/>
            <a:ext cx="3716481" cy="2477654"/>
          </a:xfrm>
          <a:prstGeom prst="rect">
            <a:avLst/>
          </a:prstGeom>
          <a:ln>
            <a:solidFill>
              <a:schemeClr val="accent3">
                <a:lumMod val="50000"/>
              </a:schemeClr>
            </a:solidFill>
          </a:ln>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0" y="4232564"/>
            <a:ext cx="3709554" cy="2473036"/>
          </a:xfrm>
          <a:prstGeom prst="rect">
            <a:avLst/>
          </a:prstGeom>
          <a:ln>
            <a:solidFill>
              <a:schemeClr val="accent3">
                <a:lumMod val="50000"/>
              </a:schemeClr>
            </a:solidFill>
          </a:ln>
        </p:spPr>
      </p:pic>
      <p:sp>
        <p:nvSpPr>
          <p:cNvPr id="6" name="Slide Number Placeholder 5"/>
          <p:cNvSpPr>
            <a:spLocks noGrp="1"/>
          </p:cNvSpPr>
          <p:nvPr>
            <p:ph type="sldNum" sz="quarter" idx="12"/>
          </p:nvPr>
        </p:nvSpPr>
        <p:spPr/>
        <p:txBody>
          <a:bodyPr/>
          <a:lstStyle/>
          <a:p>
            <a:fld id="{917B029B-C140-42AA-815D-F3142EB10B55}" type="slidenum">
              <a:rPr lang="en-US" smtClean="0"/>
              <a:t>15</a:t>
            </a:fld>
            <a:endParaRPr lang="en-US"/>
          </a:p>
        </p:txBody>
      </p:sp>
    </p:spTree>
    <p:extLst>
      <p:ext uri="{BB962C8B-B14F-4D97-AF65-F5344CB8AC3E}">
        <p14:creationId xmlns:p14="http://schemas.microsoft.com/office/powerpoint/2010/main" val="2336664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Guanacos</a:t>
            </a:r>
            <a:endParaRPr lang="en-US" sz="4000" b="1" dirty="0"/>
          </a:p>
        </p:txBody>
      </p:sp>
      <p:sp>
        <p:nvSpPr>
          <p:cNvPr id="3" name="Content Placeholder 2"/>
          <p:cNvSpPr>
            <a:spLocks noGrp="1"/>
          </p:cNvSpPr>
          <p:nvPr>
            <p:ph idx="1"/>
          </p:nvPr>
        </p:nvSpPr>
        <p:spPr>
          <a:xfrm>
            <a:off x="457200" y="1600200"/>
            <a:ext cx="8229600" cy="4876800"/>
          </a:xfrm>
        </p:spPr>
        <p:txBody>
          <a:bodyPr>
            <a:noAutofit/>
          </a:bodyPr>
          <a:lstStyle/>
          <a:p>
            <a:r>
              <a:rPr lang="en-US" sz="2400" b="1" dirty="0"/>
              <a:t>H</a:t>
            </a:r>
            <a:r>
              <a:rPr lang="en-US" sz="2400" b="1" dirty="0" smtClean="0"/>
              <a:t>unted to extinction in the wild in some areas</a:t>
            </a:r>
          </a:p>
          <a:p>
            <a:endParaRPr lang="en-US" sz="1200" b="1" dirty="0" smtClean="0"/>
          </a:p>
          <a:p>
            <a:r>
              <a:rPr lang="en-US" sz="2400" b="1" dirty="0" smtClean="0"/>
              <a:t>DNA studies show evidence of small,</a:t>
            </a:r>
            <a:br>
              <a:rPr lang="en-US" sz="2400" b="1" dirty="0" smtClean="0"/>
            </a:br>
            <a:r>
              <a:rPr lang="en-US" sz="2400" b="1" dirty="0" smtClean="0"/>
              <a:t>remnant populations and subspecies</a:t>
            </a:r>
          </a:p>
          <a:p>
            <a:endParaRPr lang="en-US" sz="1200" b="1" dirty="0" smtClean="0"/>
          </a:p>
          <a:p>
            <a:r>
              <a:rPr lang="en-US" sz="2400" b="1" dirty="0" smtClean="0"/>
              <a:t>Reintroduction efforts underway</a:t>
            </a:r>
          </a:p>
          <a:p>
            <a:endParaRPr lang="en-US" sz="1200" b="1" dirty="0" smtClean="0"/>
          </a:p>
          <a:p>
            <a:r>
              <a:rPr lang="en-US" sz="2400" b="1" dirty="0" smtClean="0"/>
              <a:t>Current estimate: 600,000</a:t>
            </a:r>
            <a:br>
              <a:rPr lang="en-US" sz="2400" b="1" dirty="0" smtClean="0"/>
            </a:br>
            <a:r>
              <a:rPr lang="en-US" sz="2400" b="1" dirty="0" smtClean="0"/>
              <a:t>mainly on private land</a:t>
            </a:r>
          </a:p>
          <a:p>
            <a:endParaRPr lang="en-US" sz="2400" b="1"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5400" y="4114800"/>
            <a:ext cx="3886200" cy="2590800"/>
          </a:xfrm>
          <a:prstGeom prst="rect">
            <a:avLst/>
          </a:prstGeom>
          <a:ln>
            <a:solidFill>
              <a:schemeClr val="accent3">
                <a:lumMod val="50000"/>
              </a:schemeClr>
            </a:solidFill>
          </a:ln>
        </p:spPr>
      </p:pic>
      <p:sp>
        <p:nvSpPr>
          <p:cNvPr id="5" name="Slide Number Placeholder 4"/>
          <p:cNvSpPr>
            <a:spLocks noGrp="1"/>
          </p:cNvSpPr>
          <p:nvPr>
            <p:ph type="sldNum" sz="quarter" idx="12"/>
          </p:nvPr>
        </p:nvSpPr>
        <p:spPr/>
        <p:txBody>
          <a:bodyPr/>
          <a:lstStyle/>
          <a:p>
            <a:fld id="{917B029B-C140-42AA-815D-F3142EB10B55}" type="slidenum">
              <a:rPr lang="en-US" smtClean="0"/>
              <a:t>16</a:t>
            </a:fld>
            <a:endParaRPr lang="en-US"/>
          </a:p>
        </p:txBody>
      </p:sp>
    </p:spTree>
    <p:extLst>
      <p:ext uri="{BB962C8B-B14F-4D97-AF65-F5344CB8AC3E}">
        <p14:creationId xmlns:p14="http://schemas.microsoft.com/office/powerpoint/2010/main" val="3757976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Andean condors</a:t>
            </a:r>
            <a:endParaRPr lang="en-US" sz="4000" b="1" dirty="0"/>
          </a:p>
        </p:txBody>
      </p:sp>
      <p:sp>
        <p:nvSpPr>
          <p:cNvPr id="3" name="Content Placeholder 2"/>
          <p:cNvSpPr>
            <a:spLocks noGrp="1"/>
          </p:cNvSpPr>
          <p:nvPr>
            <p:ph idx="1"/>
          </p:nvPr>
        </p:nvSpPr>
        <p:spPr>
          <a:xfrm>
            <a:off x="457200" y="1417637"/>
            <a:ext cx="7239000" cy="4906963"/>
          </a:xfrm>
        </p:spPr>
        <p:txBody>
          <a:bodyPr>
            <a:normAutofit/>
          </a:bodyPr>
          <a:lstStyle/>
          <a:p>
            <a:r>
              <a:rPr lang="en-US" sz="2800" b="1" dirty="0" smtClean="0"/>
              <a:t>Largest populations found in Patagonia</a:t>
            </a:r>
          </a:p>
          <a:p>
            <a:endParaRPr lang="en-US" sz="2800" b="1" dirty="0" smtClean="0"/>
          </a:p>
          <a:p>
            <a:endParaRPr lang="en-US" sz="2800" b="1" dirty="0"/>
          </a:p>
          <a:p>
            <a:r>
              <a:rPr lang="en-US" sz="2800" b="1" dirty="0" smtClean="0"/>
              <a:t>Classified as Near</a:t>
            </a:r>
            <a:br>
              <a:rPr lang="en-US" sz="2800" b="1" dirty="0" smtClean="0"/>
            </a:br>
            <a:r>
              <a:rPr lang="en-US" sz="2800" b="1" dirty="0" smtClean="0"/>
              <a:t>Threatened (IUCN)</a:t>
            </a:r>
          </a:p>
          <a:p>
            <a:endParaRPr lang="en-US" sz="2800" b="1" dirty="0" smtClean="0"/>
          </a:p>
          <a:p>
            <a:r>
              <a:rPr lang="en-US" sz="2800" b="1" dirty="0" smtClean="0"/>
              <a:t>Predator control</a:t>
            </a:r>
            <a:br>
              <a:rPr lang="en-US" sz="2800" b="1" dirty="0" smtClean="0"/>
            </a:br>
            <a:r>
              <a:rPr lang="en-US" sz="2800" b="1" dirty="0" smtClean="0"/>
              <a:t>on estancias</a:t>
            </a:r>
            <a:br>
              <a:rPr lang="en-US" sz="2800" b="1" dirty="0" smtClean="0"/>
            </a:br>
            <a:r>
              <a:rPr lang="en-US" sz="2800" b="1" dirty="0" smtClean="0"/>
              <a:t>can affect condors</a:t>
            </a:r>
          </a:p>
          <a:p>
            <a:endParaRPr lang="en-US" sz="2800" b="1"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8600" y="3429000"/>
            <a:ext cx="4953000" cy="3302000"/>
          </a:xfrm>
          <a:prstGeom prst="rect">
            <a:avLst/>
          </a:prstGeom>
          <a:ln>
            <a:solidFill>
              <a:schemeClr val="accent3">
                <a:lumMod val="50000"/>
              </a:schemeClr>
            </a:solidFill>
          </a:ln>
        </p:spPr>
      </p:pic>
      <p:sp>
        <p:nvSpPr>
          <p:cNvPr id="4" name="Slide Number Placeholder 3"/>
          <p:cNvSpPr>
            <a:spLocks noGrp="1"/>
          </p:cNvSpPr>
          <p:nvPr>
            <p:ph type="sldNum" sz="quarter" idx="12"/>
          </p:nvPr>
        </p:nvSpPr>
        <p:spPr/>
        <p:txBody>
          <a:bodyPr/>
          <a:lstStyle/>
          <a:p>
            <a:fld id="{917B029B-C140-42AA-815D-F3142EB10B55}" type="slidenum">
              <a:rPr lang="en-US" smtClean="0"/>
              <a:t>17</a:t>
            </a:fld>
            <a:endParaRPr lang="en-US"/>
          </a:p>
        </p:txBody>
      </p:sp>
    </p:spTree>
    <p:extLst>
      <p:ext uri="{BB962C8B-B14F-4D97-AF65-F5344CB8AC3E}">
        <p14:creationId xmlns:p14="http://schemas.microsoft.com/office/powerpoint/2010/main" val="1392385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normAutofit/>
          </a:bodyPr>
          <a:lstStyle/>
          <a:p>
            <a:pPr algn="l"/>
            <a:r>
              <a:rPr lang="en-US" sz="4000" b="1" dirty="0" smtClean="0"/>
              <a:t>Threats: </a:t>
            </a:r>
            <a:r>
              <a:rPr lang="en-US" sz="4000" b="1" dirty="0" err="1"/>
              <a:t>I</a:t>
            </a:r>
            <a:r>
              <a:rPr lang="en-US" sz="4000" b="1" dirty="0" err="1" smtClean="0"/>
              <a:t>nvasives</a:t>
            </a:r>
            <a:endParaRPr lang="en-US" sz="4000" b="1" dirty="0"/>
          </a:p>
        </p:txBody>
      </p:sp>
      <p:sp>
        <p:nvSpPr>
          <p:cNvPr id="3" name="Content Placeholder 2"/>
          <p:cNvSpPr>
            <a:spLocks noGrp="1"/>
          </p:cNvSpPr>
          <p:nvPr>
            <p:ph idx="1"/>
          </p:nvPr>
        </p:nvSpPr>
        <p:spPr>
          <a:xfrm>
            <a:off x="533400" y="1066800"/>
            <a:ext cx="8229600" cy="5562600"/>
          </a:xfrm>
        </p:spPr>
        <p:txBody>
          <a:bodyPr>
            <a:normAutofit fontScale="77500" lnSpcReduction="20000"/>
          </a:bodyPr>
          <a:lstStyle/>
          <a:p>
            <a:r>
              <a:rPr lang="en-US" b="1" dirty="0" smtClean="0"/>
              <a:t>320 native terrestrial mammals</a:t>
            </a:r>
          </a:p>
          <a:p>
            <a:r>
              <a:rPr lang="en-US" b="1" dirty="0" smtClean="0"/>
              <a:t>31 exotic mammal species</a:t>
            </a:r>
          </a:p>
          <a:p>
            <a:endParaRPr lang="en-US" b="1" dirty="0"/>
          </a:p>
          <a:p>
            <a:r>
              <a:rPr lang="en-US" b="1" dirty="0" smtClean="0"/>
              <a:t>Introduced species causing</a:t>
            </a:r>
            <a:br>
              <a:rPr lang="en-US" b="1" dirty="0" smtClean="0"/>
            </a:br>
            <a:r>
              <a:rPr lang="en-US" b="1" dirty="0" smtClean="0"/>
              <a:t>conservation problems</a:t>
            </a:r>
          </a:p>
          <a:p>
            <a:endParaRPr lang="en-US" b="1" dirty="0" smtClean="0"/>
          </a:p>
          <a:p>
            <a:r>
              <a:rPr lang="en-US" b="1" dirty="0" smtClean="0"/>
              <a:t>European hare</a:t>
            </a:r>
          </a:p>
          <a:p>
            <a:r>
              <a:rPr lang="en-US" b="1" dirty="0" smtClean="0"/>
              <a:t>Wild boar</a:t>
            </a:r>
          </a:p>
          <a:p>
            <a:r>
              <a:rPr lang="en-US" b="1" dirty="0" smtClean="0"/>
              <a:t>Beaver</a:t>
            </a:r>
          </a:p>
          <a:p>
            <a:r>
              <a:rPr lang="en-US" b="1" dirty="0" smtClean="0"/>
              <a:t>Mink</a:t>
            </a:r>
          </a:p>
          <a:p>
            <a:r>
              <a:rPr lang="en-US" b="1" dirty="0" smtClean="0"/>
              <a:t>Plants including</a:t>
            </a:r>
            <a:br>
              <a:rPr lang="en-US" b="1" dirty="0" smtClean="0"/>
            </a:br>
            <a:r>
              <a:rPr lang="en-US" b="1" dirty="0" smtClean="0"/>
              <a:t>lupines and foxgloves</a:t>
            </a:r>
          </a:p>
          <a:p>
            <a:endParaRPr lang="en-US" b="1" dirty="0" smtClean="0"/>
          </a:p>
          <a:p>
            <a:r>
              <a:rPr lang="en-US" b="1" dirty="0" smtClean="0"/>
              <a:t>Last “successful” introduction:</a:t>
            </a:r>
            <a:br>
              <a:rPr lang="en-US" b="1" dirty="0" smtClean="0"/>
            </a:br>
            <a:r>
              <a:rPr lang="en-US" b="1" dirty="0" smtClean="0"/>
              <a:t>American beaver (1940s)</a:t>
            </a:r>
            <a:endParaRPr lang="en-US" b="1"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0" y="152400"/>
            <a:ext cx="3657600" cy="2438400"/>
          </a:xfrm>
          <a:prstGeom prst="rect">
            <a:avLst/>
          </a:prstGeom>
          <a:ln>
            <a:solidFill>
              <a:schemeClr val="accent3">
                <a:lumMod val="50000"/>
              </a:schemeClr>
            </a:solidFill>
          </a:ln>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4000" y="2057400"/>
            <a:ext cx="3657600" cy="4724400"/>
          </a:xfrm>
          <a:prstGeom prst="rect">
            <a:avLst/>
          </a:prstGeom>
          <a:ln>
            <a:solidFill>
              <a:schemeClr val="accent3">
                <a:lumMod val="50000"/>
              </a:schemeClr>
            </a:solidFill>
          </a:ln>
        </p:spPr>
      </p:pic>
      <p:sp>
        <p:nvSpPr>
          <p:cNvPr id="6" name="TextBox 5"/>
          <p:cNvSpPr txBox="1"/>
          <p:nvPr/>
        </p:nvSpPr>
        <p:spPr>
          <a:xfrm>
            <a:off x="5519694" y="6096000"/>
            <a:ext cx="1947906" cy="523220"/>
          </a:xfrm>
          <a:prstGeom prst="rect">
            <a:avLst/>
          </a:prstGeom>
          <a:solidFill>
            <a:schemeClr val="bg1">
              <a:alpha val="59000"/>
            </a:schemeClr>
          </a:solidFill>
        </p:spPr>
        <p:txBody>
          <a:bodyPr wrap="none" rtlCol="0">
            <a:spAutoFit/>
          </a:bodyPr>
          <a:lstStyle/>
          <a:p>
            <a:r>
              <a:rPr lang="en-US" sz="1400" b="1" dirty="0" smtClean="0"/>
              <a:t>Hillside in national park</a:t>
            </a:r>
            <a:br>
              <a:rPr lang="en-US" sz="1400" b="1" dirty="0" smtClean="0"/>
            </a:br>
            <a:r>
              <a:rPr lang="en-US" sz="1400" b="1" dirty="0" smtClean="0"/>
              <a:t>colonized by foxgloves</a:t>
            </a:r>
            <a:endParaRPr lang="en-US" sz="1400" b="1" dirty="0"/>
          </a:p>
        </p:txBody>
      </p:sp>
      <p:sp>
        <p:nvSpPr>
          <p:cNvPr id="7" name="TextBox 6"/>
          <p:cNvSpPr txBox="1"/>
          <p:nvPr/>
        </p:nvSpPr>
        <p:spPr>
          <a:xfrm>
            <a:off x="7239000" y="238780"/>
            <a:ext cx="1659365" cy="523220"/>
          </a:xfrm>
          <a:prstGeom prst="rect">
            <a:avLst/>
          </a:prstGeom>
          <a:solidFill>
            <a:schemeClr val="bg1">
              <a:alpha val="55000"/>
            </a:schemeClr>
          </a:solidFill>
        </p:spPr>
        <p:txBody>
          <a:bodyPr wrap="none" rtlCol="0">
            <a:spAutoFit/>
          </a:bodyPr>
          <a:lstStyle/>
          <a:p>
            <a:r>
              <a:rPr lang="en-US" sz="1400" b="1" dirty="0" smtClean="0"/>
              <a:t>European hare</a:t>
            </a:r>
            <a:br>
              <a:rPr lang="en-US" sz="1400" b="1" dirty="0" smtClean="0"/>
            </a:br>
            <a:r>
              <a:rPr lang="en-US" sz="1400" b="1" dirty="0" smtClean="0"/>
              <a:t>inside national park</a:t>
            </a:r>
            <a:endParaRPr lang="en-US" sz="1400" b="1" dirty="0"/>
          </a:p>
        </p:txBody>
      </p:sp>
      <p:sp>
        <p:nvSpPr>
          <p:cNvPr id="8" name="Slide Number Placeholder 7"/>
          <p:cNvSpPr>
            <a:spLocks noGrp="1"/>
          </p:cNvSpPr>
          <p:nvPr>
            <p:ph type="sldNum" sz="quarter" idx="12"/>
          </p:nvPr>
        </p:nvSpPr>
        <p:spPr/>
        <p:txBody>
          <a:bodyPr/>
          <a:lstStyle/>
          <a:p>
            <a:fld id="{917B029B-C140-42AA-815D-F3142EB10B55}" type="slidenum">
              <a:rPr lang="en-US" smtClean="0"/>
              <a:t>18</a:t>
            </a:fld>
            <a:endParaRPr lang="en-US"/>
          </a:p>
        </p:txBody>
      </p:sp>
    </p:spTree>
    <p:extLst>
      <p:ext uri="{BB962C8B-B14F-4D97-AF65-F5344CB8AC3E}">
        <p14:creationId xmlns:p14="http://schemas.microsoft.com/office/powerpoint/2010/main" val="3987896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1143000"/>
          </a:xfrm>
        </p:spPr>
        <p:txBody>
          <a:bodyPr>
            <a:normAutofit/>
          </a:bodyPr>
          <a:lstStyle/>
          <a:p>
            <a:pPr algn="l"/>
            <a:r>
              <a:rPr lang="en-US" sz="4000" b="1" dirty="0" smtClean="0"/>
              <a:t>Threats: Fencing</a:t>
            </a:r>
            <a:endParaRPr lang="en-US" sz="4000" b="1" dirty="0"/>
          </a:p>
        </p:txBody>
      </p:sp>
      <p:sp>
        <p:nvSpPr>
          <p:cNvPr id="3" name="Content Placeholder 2"/>
          <p:cNvSpPr>
            <a:spLocks noGrp="1"/>
          </p:cNvSpPr>
          <p:nvPr>
            <p:ph idx="1"/>
          </p:nvPr>
        </p:nvSpPr>
        <p:spPr>
          <a:xfrm>
            <a:off x="429492" y="1600200"/>
            <a:ext cx="4980708" cy="4525963"/>
          </a:xfrm>
        </p:spPr>
        <p:txBody>
          <a:bodyPr>
            <a:normAutofit/>
          </a:bodyPr>
          <a:lstStyle/>
          <a:p>
            <a:r>
              <a:rPr lang="en-US" sz="2400" b="1" dirty="0" smtClean="0"/>
              <a:t>&gt;164,000 km of wire fences</a:t>
            </a:r>
          </a:p>
          <a:p>
            <a:endParaRPr lang="en-US" sz="1200" b="1" dirty="0" smtClean="0"/>
          </a:p>
          <a:p>
            <a:r>
              <a:rPr lang="en-US" sz="2400" b="1" dirty="0" smtClean="0"/>
              <a:t>Entanglement in fences</a:t>
            </a:r>
            <a:br>
              <a:rPr lang="en-US" sz="2400" b="1" dirty="0" smtClean="0"/>
            </a:br>
            <a:r>
              <a:rPr lang="en-US" sz="2400" b="1" dirty="0" smtClean="0"/>
              <a:t>is major problem</a:t>
            </a:r>
          </a:p>
          <a:p>
            <a:endParaRPr lang="en-US" sz="1200" b="1" dirty="0" smtClean="0"/>
          </a:p>
          <a:p>
            <a:r>
              <a:rPr lang="en-US" sz="2400" b="1" dirty="0" smtClean="0"/>
              <a:t>Guanaco-friendly designs exist</a:t>
            </a:r>
            <a:br>
              <a:rPr lang="en-US" sz="2400" b="1" dirty="0" smtClean="0"/>
            </a:br>
            <a:r>
              <a:rPr lang="en-US" sz="2400" b="1" dirty="0" smtClean="0"/>
              <a:t>but are not widely implemented</a:t>
            </a:r>
          </a:p>
          <a:p>
            <a:endParaRPr lang="en-US" sz="2400" b="1"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0000" y="990600"/>
            <a:ext cx="3911600" cy="5867400"/>
          </a:xfrm>
          <a:prstGeom prst="rect">
            <a:avLst/>
          </a:prstGeom>
          <a:ln>
            <a:solidFill>
              <a:schemeClr val="accent3">
                <a:lumMod val="50000"/>
              </a:schemeClr>
            </a:solidFill>
          </a:ln>
        </p:spPr>
      </p:pic>
      <p:pic>
        <p:nvPicPr>
          <p:cNvPr id="5" name="Picture 4"/>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8000"/>
                    </a14:imgEffect>
                  </a14:imgLayer>
                </a14:imgProps>
              </a:ext>
              <a:ext uri="{28A0092B-C50C-407E-A947-70E740481C1C}">
                <a14:useLocalDpi xmlns:a14="http://schemas.microsoft.com/office/drawing/2010/main"/>
              </a:ext>
            </a:extLst>
          </a:blip>
          <a:stretch>
            <a:fillRect/>
          </a:stretch>
        </p:blipFill>
        <p:spPr>
          <a:xfrm>
            <a:off x="6086801" y="44991"/>
            <a:ext cx="2904799" cy="1936209"/>
          </a:xfrm>
          <a:prstGeom prst="rect">
            <a:avLst/>
          </a:prstGeom>
          <a:ln>
            <a:solidFill>
              <a:schemeClr val="accent3">
                <a:lumMod val="50000"/>
              </a:schemeClr>
            </a:solidFill>
          </a:ln>
        </p:spPr>
      </p:pic>
      <p:sp>
        <p:nvSpPr>
          <p:cNvPr id="6" name="Slide Number Placeholder 5"/>
          <p:cNvSpPr>
            <a:spLocks noGrp="1"/>
          </p:cNvSpPr>
          <p:nvPr>
            <p:ph type="sldNum" sz="quarter" idx="12"/>
          </p:nvPr>
        </p:nvSpPr>
        <p:spPr/>
        <p:txBody>
          <a:bodyPr/>
          <a:lstStyle/>
          <a:p>
            <a:fld id="{917B029B-C140-42AA-815D-F3142EB10B55}" type="slidenum">
              <a:rPr lang="en-US" smtClean="0"/>
              <a:t>19</a:t>
            </a:fld>
            <a:endParaRPr lang="en-US"/>
          </a:p>
        </p:txBody>
      </p:sp>
    </p:spTree>
    <p:extLst>
      <p:ext uri="{BB962C8B-B14F-4D97-AF65-F5344CB8AC3E}">
        <p14:creationId xmlns:p14="http://schemas.microsoft.com/office/powerpoint/2010/main" val="2628928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a:xfrm>
            <a:off x="152400" y="34636"/>
            <a:ext cx="8839200" cy="990600"/>
          </a:xfrm>
        </p:spPr>
        <p:txBody>
          <a:bodyPr>
            <a:normAutofit/>
          </a:bodyPr>
          <a:lstStyle/>
          <a:p>
            <a:r>
              <a:rPr lang="en-US" altLang="en-US" sz="3600" b="1" dirty="0" smtClean="0"/>
              <a:t>Review: </a:t>
            </a:r>
            <a:r>
              <a:rPr lang="en-US" altLang="en-US" sz="3600" b="1" i="1" dirty="0" smtClean="0"/>
              <a:t>The Great Patagonia Land Grab</a:t>
            </a:r>
          </a:p>
        </p:txBody>
      </p:sp>
      <p:sp>
        <p:nvSpPr>
          <p:cNvPr id="8" name="Content Placeholder 7"/>
          <p:cNvSpPr>
            <a:spLocks noGrp="1"/>
          </p:cNvSpPr>
          <p:nvPr>
            <p:ph idx="1"/>
          </p:nvPr>
        </p:nvSpPr>
        <p:spPr>
          <a:xfrm>
            <a:off x="609600" y="1143000"/>
            <a:ext cx="9144000" cy="5257800"/>
          </a:xfrm>
        </p:spPr>
        <p:txBody>
          <a:bodyPr>
            <a:noAutofit/>
          </a:bodyPr>
          <a:lstStyle/>
          <a:p>
            <a:r>
              <a:rPr lang="en-US" altLang="en-US" sz="2800" b="1" dirty="0" smtClean="0"/>
              <a:t>International people buying millions of acres</a:t>
            </a:r>
          </a:p>
          <a:p>
            <a:endParaRPr lang="en-US" altLang="en-US" sz="1400" b="1" dirty="0" smtClean="0"/>
          </a:p>
          <a:p>
            <a:r>
              <a:rPr lang="en-US" altLang="en-US" sz="2800" b="1" dirty="0"/>
              <a:t>G</a:t>
            </a:r>
            <a:r>
              <a:rPr lang="en-US" altLang="en-US" sz="2800" b="1" dirty="0" smtClean="0"/>
              <a:t>oal: Protect species and landscapes</a:t>
            </a:r>
            <a:br>
              <a:rPr lang="en-US" altLang="en-US" sz="2800" b="1" dirty="0" smtClean="0"/>
            </a:br>
            <a:r>
              <a:rPr lang="en-US" altLang="en-US" sz="2800" b="1" dirty="0" smtClean="0"/>
              <a:t>by creating national parks</a:t>
            </a:r>
          </a:p>
          <a:p>
            <a:endParaRPr lang="en-US" altLang="en-US" sz="1200" b="1" dirty="0" smtClean="0"/>
          </a:p>
          <a:p>
            <a:r>
              <a:rPr lang="en-US" altLang="en-US" sz="2800" b="1" dirty="0" smtClean="0"/>
              <a:t>Indigenous people are being excluded</a:t>
            </a:r>
            <a:br>
              <a:rPr lang="en-US" altLang="en-US" sz="2800" b="1" dirty="0" smtClean="0"/>
            </a:br>
            <a:r>
              <a:rPr lang="en-US" altLang="en-US" sz="2800" b="1" dirty="0" smtClean="0"/>
              <a:t>from their historical lands</a:t>
            </a:r>
          </a:p>
          <a:p>
            <a:endParaRPr lang="en-US" altLang="en-US" sz="1200" b="1" dirty="0" smtClean="0"/>
          </a:p>
          <a:p>
            <a:r>
              <a:rPr lang="en-US" altLang="en-US" sz="2800" b="1" dirty="0" smtClean="0"/>
              <a:t>Some argue that cultural heritage (ranching)</a:t>
            </a:r>
            <a:br>
              <a:rPr lang="en-US" altLang="en-US" sz="2800" b="1" dirty="0" smtClean="0"/>
            </a:br>
            <a:r>
              <a:rPr lang="en-US" altLang="en-US" sz="2800" b="1" dirty="0" smtClean="0"/>
              <a:t>is being replaced by ecotourism</a:t>
            </a:r>
          </a:p>
          <a:p>
            <a:endParaRPr lang="en-US" altLang="en-US" sz="1200" b="1" dirty="0" smtClean="0"/>
          </a:p>
          <a:p>
            <a:r>
              <a:rPr lang="en-US" altLang="en-US" sz="2800" b="1" dirty="0" smtClean="0"/>
              <a:t>Debates over water rights and land access</a:t>
            </a:r>
          </a:p>
        </p:txBody>
      </p:sp>
      <p:sp>
        <p:nvSpPr>
          <p:cNvPr id="2" name="Slide Number Placeholder 1"/>
          <p:cNvSpPr>
            <a:spLocks noGrp="1"/>
          </p:cNvSpPr>
          <p:nvPr>
            <p:ph type="sldNum" sz="quarter" idx="12"/>
          </p:nvPr>
        </p:nvSpPr>
        <p:spPr/>
        <p:txBody>
          <a:bodyPr/>
          <a:lstStyle/>
          <a:p>
            <a:fld id="{917B029B-C140-42AA-815D-F3142EB10B55}"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2703815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Threats: </a:t>
            </a:r>
            <a:r>
              <a:rPr lang="en-US" sz="4000" b="1" dirty="0"/>
              <a:t>H</a:t>
            </a:r>
            <a:r>
              <a:rPr lang="en-US" sz="4000" b="1" dirty="0" smtClean="0"/>
              <a:t>unting/poaching</a:t>
            </a:r>
            <a:endParaRPr lang="en-US" sz="4000" b="1"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 y="1447800"/>
            <a:ext cx="3352800" cy="2514600"/>
          </a:xfrm>
          <a:prstGeom prst="rect">
            <a:avLst/>
          </a:prstGeom>
          <a:ln>
            <a:solidFill>
              <a:schemeClr val="accent3">
                <a:lumMod val="50000"/>
              </a:schemeClr>
            </a:solidFill>
          </a:ln>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5300" y="1447800"/>
            <a:ext cx="3771900" cy="2514600"/>
          </a:xfrm>
          <a:prstGeom prst="rect">
            <a:avLst/>
          </a:prstGeom>
          <a:ln>
            <a:solidFill>
              <a:schemeClr val="accent3">
                <a:lumMod val="50000"/>
              </a:schemeClr>
            </a:solidFill>
          </a:ln>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67000" y="4038600"/>
            <a:ext cx="3581400" cy="2686050"/>
          </a:xfrm>
          <a:prstGeom prst="rect">
            <a:avLst/>
          </a:prstGeom>
          <a:ln>
            <a:solidFill>
              <a:schemeClr val="accent3">
                <a:lumMod val="50000"/>
              </a:schemeClr>
            </a:solidFill>
          </a:ln>
        </p:spPr>
      </p:pic>
      <p:sp>
        <p:nvSpPr>
          <p:cNvPr id="3" name="Slide Number Placeholder 2"/>
          <p:cNvSpPr>
            <a:spLocks noGrp="1"/>
          </p:cNvSpPr>
          <p:nvPr>
            <p:ph type="sldNum" sz="quarter" idx="12"/>
          </p:nvPr>
        </p:nvSpPr>
        <p:spPr/>
        <p:txBody>
          <a:bodyPr/>
          <a:lstStyle/>
          <a:p>
            <a:fld id="{917B029B-C140-42AA-815D-F3142EB10B55}" type="slidenum">
              <a:rPr lang="en-US" smtClean="0"/>
              <a:t>20</a:t>
            </a:fld>
            <a:endParaRPr lang="en-US"/>
          </a:p>
        </p:txBody>
      </p:sp>
    </p:spTree>
    <p:extLst>
      <p:ext uri="{BB962C8B-B14F-4D97-AF65-F5344CB8AC3E}">
        <p14:creationId xmlns:p14="http://schemas.microsoft.com/office/powerpoint/2010/main" val="1203473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Threats: Habitat loss</a:t>
            </a:r>
            <a:endParaRPr lang="en-US" b="1"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 y="1905000"/>
            <a:ext cx="5829300" cy="3886200"/>
          </a:xfrm>
          <a:prstGeom prst="rect">
            <a:avLst/>
          </a:prstGeom>
          <a:ln>
            <a:solidFill>
              <a:schemeClr val="accent3">
                <a:lumMod val="50000"/>
              </a:schemeClr>
            </a:solidFill>
          </a:ln>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9800" y="1511300"/>
            <a:ext cx="2997200" cy="4495800"/>
          </a:xfrm>
          <a:prstGeom prst="rect">
            <a:avLst/>
          </a:prstGeom>
          <a:ln>
            <a:solidFill>
              <a:schemeClr val="accent3">
                <a:lumMod val="50000"/>
              </a:schemeClr>
            </a:solidFill>
          </a:ln>
        </p:spPr>
      </p:pic>
      <p:sp>
        <p:nvSpPr>
          <p:cNvPr id="3" name="Slide Number Placeholder 2"/>
          <p:cNvSpPr>
            <a:spLocks noGrp="1"/>
          </p:cNvSpPr>
          <p:nvPr>
            <p:ph type="sldNum" sz="quarter" idx="12"/>
          </p:nvPr>
        </p:nvSpPr>
        <p:spPr/>
        <p:txBody>
          <a:bodyPr/>
          <a:lstStyle/>
          <a:p>
            <a:fld id="{917B029B-C140-42AA-815D-F3142EB10B55}" type="slidenum">
              <a:rPr lang="en-US" smtClean="0"/>
              <a:t>21</a:t>
            </a:fld>
            <a:endParaRPr lang="en-US"/>
          </a:p>
        </p:txBody>
      </p:sp>
    </p:spTree>
    <p:extLst>
      <p:ext uri="{BB962C8B-B14F-4D97-AF65-F5344CB8AC3E}">
        <p14:creationId xmlns:p14="http://schemas.microsoft.com/office/powerpoint/2010/main" val="2609093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229600" cy="1143000"/>
          </a:xfrm>
        </p:spPr>
        <p:txBody>
          <a:bodyPr>
            <a:normAutofit/>
          </a:bodyPr>
          <a:lstStyle/>
          <a:p>
            <a:pPr algn="l"/>
            <a:r>
              <a:rPr lang="en-US" sz="4000" b="1" dirty="0" smtClean="0"/>
              <a:t>Threats: Fire</a:t>
            </a:r>
            <a:endParaRPr lang="en-US" sz="4000" b="1" dirty="0"/>
          </a:p>
        </p:txBody>
      </p:sp>
      <p:sp>
        <p:nvSpPr>
          <p:cNvPr id="3" name="Content Placeholder 2"/>
          <p:cNvSpPr>
            <a:spLocks noGrp="1"/>
          </p:cNvSpPr>
          <p:nvPr>
            <p:ph idx="1"/>
          </p:nvPr>
        </p:nvSpPr>
        <p:spPr>
          <a:xfrm>
            <a:off x="609600" y="1600200"/>
            <a:ext cx="8229600" cy="4525963"/>
          </a:xfrm>
        </p:spPr>
        <p:txBody>
          <a:bodyPr>
            <a:normAutofit/>
          </a:bodyPr>
          <a:lstStyle/>
          <a:p>
            <a:pPr marL="0" indent="0">
              <a:buNone/>
            </a:pPr>
            <a:r>
              <a:rPr lang="en-US" sz="2800" b="1" dirty="0"/>
              <a:t>Fire risk is </a:t>
            </a:r>
            <a:r>
              <a:rPr lang="en-US" sz="2800" b="1" dirty="0" smtClean="0"/>
              <a:t>highest where:</a:t>
            </a:r>
          </a:p>
          <a:p>
            <a:r>
              <a:rPr lang="en-US" sz="2800" b="1" dirty="0"/>
              <a:t>H</a:t>
            </a:r>
            <a:r>
              <a:rPr lang="en-US" sz="2800" b="1" dirty="0" smtClean="0"/>
              <a:t>abitat quality is reduced</a:t>
            </a:r>
          </a:p>
          <a:p>
            <a:r>
              <a:rPr lang="en-US" sz="2800" b="1" dirty="0"/>
              <a:t>E</a:t>
            </a:r>
            <a:r>
              <a:rPr lang="en-US" sz="2800" b="1" dirty="0" smtClean="0"/>
              <a:t>rosion is high</a:t>
            </a:r>
          </a:p>
          <a:p>
            <a:r>
              <a:rPr lang="en-US" sz="2800" b="1" dirty="0" smtClean="0"/>
              <a:t>Desertification is increasing</a:t>
            </a:r>
          </a:p>
          <a:p>
            <a:r>
              <a:rPr lang="en-US" sz="2800" b="1" dirty="0" smtClean="0"/>
              <a:t>Wind is high</a:t>
            </a:r>
          </a:p>
          <a:p>
            <a:r>
              <a:rPr lang="en-US" sz="2800" b="1" dirty="0" smtClean="0"/>
              <a:t>Tourists build campfires</a:t>
            </a:r>
          </a:p>
          <a:p>
            <a:pPr marL="0" indent="0">
              <a:buNone/>
            </a:pPr>
            <a:endParaRPr lang="en-US" sz="2800" b="1" dirty="0" smtClean="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2200" y="38100"/>
            <a:ext cx="2819400" cy="4229100"/>
          </a:xfrm>
          <a:prstGeom prst="rect">
            <a:avLst/>
          </a:prstGeom>
          <a:ln>
            <a:solidFill>
              <a:schemeClr val="accent3">
                <a:lumMod val="50000"/>
              </a:schemeClr>
            </a:solidFill>
          </a:ln>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4000" y="4267200"/>
            <a:ext cx="3657600" cy="2438400"/>
          </a:xfrm>
          <a:prstGeom prst="rect">
            <a:avLst/>
          </a:prstGeom>
          <a:ln>
            <a:solidFill>
              <a:schemeClr val="accent3">
                <a:lumMod val="50000"/>
              </a:schemeClr>
            </a:solidFill>
          </a:ln>
        </p:spPr>
      </p:pic>
      <p:sp>
        <p:nvSpPr>
          <p:cNvPr id="6" name="TextBox 5"/>
          <p:cNvSpPr txBox="1"/>
          <p:nvPr/>
        </p:nvSpPr>
        <p:spPr>
          <a:xfrm>
            <a:off x="6424507" y="162580"/>
            <a:ext cx="1453860" cy="523220"/>
          </a:xfrm>
          <a:prstGeom prst="rect">
            <a:avLst/>
          </a:prstGeom>
          <a:solidFill>
            <a:schemeClr val="bg1">
              <a:alpha val="67000"/>
            </a:schemeClr>
          </a:solidFill>
        </p:spPr>
        <p:txBody>
          <a:bodyPr wrap="none" rtlCol="0">
            <a:spAutoFit/>
          </a:bodyPr>
          <a:lstStyle/>
          <a:p>
            <a:r>
              <a:rPr lang="en-US" sz="1400" b="1" dirty="0" smtClean="0"/>
              <a:t>Trying to prevent</a:t>
            </a:r>
            <a:br>
              <a:rPr lang="en-US" sz="1400" b="1" dirty="0" smtClean="0"/>
            </a:br>
            <a:r>
              <a:rPr lang="en-US" sz="1400" b="1" dirty="0" smtClean="0"/>
              <a:t>trail erosion</a:t>
            </a:r>
            <a:endParaRPr lang="en-US" sz="1400" b="1" dirty="0"/>
          </a:p>
        </p:txBody>
      </p:sp>
      <p:sp>
        <p:nvSpPr>
          <p:cNvPr id="7" name="TextBox 6"/>
          <p:cNvSpPr txBox="1"/>
          <p:nvPr/>
        </p:nvSpPr>
        <p:spPr>
          <a:xfrm>
            <a:off x="5369957" y="6397823"/>
            <a:ext cx="3012043" cy="307777"/>
          </a:xfrm>
          <a:prstGeom prst="rect">
            <a:avLst/>
          </a:prstGeom>
          <a:solidFill>
            <a:schemeClr val="bg1">
              <a:alpha val="50000"/>
            </a:schemeClr>
          </a:solidFill>
        </p:spPr>
        <p:txBody>
          <a:bodyPr wrap="none" rtlCol="0">
            <a:spAutoFit/>
          </a:bodyPr>
          <a:lstStyle/>
          <a:p>
            <a:r>
              <a:rPr lang="en-US" sz="1400" b="1" dirty="0" smtClean="0"/>
              <a:t>Winds blast across the land and water</a:t>
            </a:r>
            <a:endParaRPr lang="en-US" sz="1400" b="1" dirty="0"/>
          </a:p>
        </p:txBody>
      </p:sp>
      <p:sp>
        <p:nvSpPr>
          <p:cNvPr id="8" name="Slide Number Placeholder 7"/>
          <p:cNvSpPr>
            <a:spLocks noGrp="1"/>
          </p:cNvSpPr>
          <p:nvPr>
            <p:ph type="sldNum" sz="quarter" idx="12"/>
          </p:nvPr>
        </p:nvSpPr>
        <p:spPr/>
        <p:txBody>
          <a:bodyPr/>
          <a:lstStyle/>
          <a:p>
            <a:fld id="{917B029B-C140-42AA-815D-F3142EB10B55}" type="slidenum">
              <a:rPr lang="en-US" smtClean="0"/>
              <a:t>22</a:t>
            </a:fld>
            <a:endParaRPr lang="en-US"/>
          </a:p>
        </p:txBody>
      </p:sp>
    </p:spTree>
    <p:extLst>
      <p:ext uri="{BB962C8B-B14F-4D97-AF65-F5344CB8AC3E}">
        <p14:creationId xmlns:p14="http://schemas.microsoft.com/office/powerpoint/2010/main" val="3137125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b="1" dirty="0" smtClean="0"/>
              <a:t>Recent catastrophic fires</a:t>
            </a:r>
            <a:endParaRPr lang="en-US" sz="4000" b="1" dirty="0"/>
          </a:p>
        </p:txBody>
      </p:sp>
      <p:sp>
        <p:nvSpPr>
          <p:cNvPr id="3" name="Content Placeholder 2"/>
          <p:cNvSpPr>
            <a:spLocks noGrp="1"/>
          </p:cNvSpPr>
          <p:nvPr>
            <p:ph idx="1"/>
          </p:nvPr>
        </p:nvSpPr>
        <p:spPr>
          <a:xfrm>
            <a:off x="1143000" y="1371600"/>
            <a:ext cx="8610600" cy="4525963"/>
          </a:xfrm>
        </p:spPr>
        <p:txBody>
          <a:bodyPr/>
          <a:lstStyle/>
          <a:p>
            <a:pPr marL="0" indent="0">
              <a:buNone/>
            </a:pPr>
            <a:r>
              <a:rPr lang="en-US" sz="2400" b="1" dirty="0" smtClean="0"/>
              <a:t>Torres del Paine National Park</a:t>
            </a:r>
          </a:p>
          <a:p>
            <a:r>
              <a:rPr lang="en-US" sz="2400" b="1" dirty="0" smtClean="0"/>
              <a:t>March, 2005: 15,000 hectares burned </a:t>
            </a:r>
          </a:p>
          <a:p>
            <a:r>
              <a:rPr lang="en-US" sz="2400" b="1" dirty="0" smtClean="0"/>
              <a:t>December, 2012: 17,000 hectares burned </a:t>
            </a:r>
          </a:p>
          <a:p>
            <a:pPr lvl="1"/>
            <a:r>
              <a:rPr lang="en-US" sz="2400" b="1" dirty="0" smtClean="0"/>
              <a:t>Destroyed guard building and park offices</a:t>
            </a:r>
          </a:p>
          <a:p>
            <a:pPr lvl="1"/>
            <a:r>
              <a:rPr lang="en-US" sz="2400" b="1" dirty="0" smtClean="0"/>
              <a:t>Caused park closure for 10 days</a:t>
            </a:r>
            <a:endParaRPr lang="en-US" b="1"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 y="3962400"/>
            <a:ext cx="4191000" cy="2794000"/>
          </a:xfrm>
          <a:prstGeom prst="rect">
            <a:avLst/>
          </a:prstGeom>
          <a:ln>
            <a:solidFill>
              <a:schemeClr val="accent3">
                <a:lumMod val="50000"/>
              </a:schemeClr>
            </a:solidFill>
          </a:ln>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8200" y="3962400"/>
            <a:ext cx="4191000" cy="2794000"/>
          </a:xfrm>
          <a:prstGeom prst="rect">
            <a:avLst/>
          </a:prstGeom>
          <a:ln>
            <a:solidFill>
              <a:schemeClr val="accent3">
                <a:lumMod val="50000"/>
              </a:schemeClr>
            </a:solidFill>
          </a:ln>
        </p:spPr>
      </p:pic>
      <p:sp>
        <p:nvSpPr>
          <p:cNvPr id="6" name="Slide Number Placeholder 5"/>
          <p:cNvSpPr>
            <a:spLocks noGrp="1"/>
          </p:cNvSpPr>
          <p:nvPr>
            <p:ph type="sldNum" sz="quarter" idx="12"/>
          </p:nvPr>
        </p:nvSpPr>
        <p:spPr/>
        <p:txBody>
          <a:bodyPr/>
          <a:lstStyle/>
          <a:p>
            <a:fld id="{917B029B-C140-42AA-815D-F3142EB10B55}" type="slidenum">
              <a:rPr lang="en-US" smtClean="0"/>
              <a:t>23</a:t>
            </a:fld>
            <a:endParaRPr lang="en-US"/>
          </a:p>
        </p:txBody>
      </p:sp>
    </p:spTree>
    <p:extLst>
      <p:ext uri="{BB962C8B-B14F-4D97-AF65-F5344CB8AC3E}">
        <p14:creationId xmlns:p14="http://schemas.microsoft.com/office/powerpoint/2010/main" val="884305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402" y="0"/>
            <a:ext cx="8229600" cy="1143000"/>
          </a:xfrm>
        </p:spPr>
        <p:txBody>
          <a:bodyPr>
            <a:normAutofit/>
          </a:bodyPr>
          <a:lstStyle/>
          <a:p>
            <a:r>
              <a:rPr lang="en-US" sz="4000" b="1" dirty="0" smtClean="0"/>
              <a:t>Recovery is slow</a:t>
            </a:r>
            <a:endParaRPr lang="en-US" sz="4000" b="1" dirty="0"/>
          </a:p>
        </p:txBody>
      </p:sp>
      <p:sp>
        <p:nvSpPr>
          <p:cNvPr id="3" name="Content Placeholder 2"/>
          <p:cNvSpPr>
            <a:spLocks noGrp="1"/>
          </p:cNvSpPr>
          <p:nvPr>
            <p:ph idx="1"/>
          </p:nvPr>
        </p:nvSpPr>
        <p:spPr>
          <a:xfrm>
            <a:off x="533400" y="1189037"/>
            <a:ext cx="8991600" cy="4525963"/>
          </a:xfrm>
        </p:spPr>
        <p:txBody>
          <a:bodyPr>
            <a:normAutofit/>
          </a:bodyPr>
          <a:lstStyle/>
          <a:p>
            <a:r>
              <a:rPr lang="en-US" sz="2800" b="1" dirty="0" smtClean="0"/>
              <a:t>Forest regeneration takes &gt;30 years</a:t>
            </a:r>
          </a:p>
          <a:p>
            <a:r>
              <a:rPr lang="en-US" sz="2800" b="1" dirty="0" smtClean="0"/>
              <a:t>Recovery expected to take &gt;150 years</a:t>
            </a:r>
          </a:p>
          <a:p>
            <a:r>
              <a:rPr lang="en-US" sz="2800" b="1" dirty="0" smtClean="0"/>
              <a:t>Park guards are vigilant against careless campfires</a:t>
            </a:r>
          </a:p>
          <a:p>
            <a:r>
              <a:rPr lang="en-US" sz="2800" b="1" dirty="0" smtClean="0"/>
              <a:t>Fines used to prevent future fires</a:t>
            </a:r>
          </a:p>
          <a:p>
            <a:endParaRPr lang="en-US" sz="2800" b="1" dirty="0" smtClean="0"/>
          </a:p>
          <a:p>
            <a:endParaRPr lang="en-US" sz="2800" b="1"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833" y="3886200"/>
            <a:ext cx="3725333" cy="2794000"/>
          </a:xfrm>
          <a:prstGeom prst="rect">
            <a:avLst/>
          </a:prstGeom>
          <a:ln>
            <a:solidFill>
              <a:schemeClr val="accent3">
                <a:lumMod val="50000"/>
              </a:schemeClr>
            </a:solidFill>
          </a:ln>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1033" y="3886200"/>
            <a:ext cx="3725333" cy="2794000"/>
          </a:xfrm>
          <a:prstGeom prst="rect">
            <a:avLst/>
          </a:prstGeom>
          <a:ln>
            <a:solidFill>
              <a:schemeClr val="accent3">
                <a:lumMod val="50000"/>
              </a:schemeClr>
            </a:solidFill>
          </a:ln>
        </p:spPr>
      </p:pic>
      <p:sp>
        <p:nvSpPr>
          <p:cNvPr id="6" name="Slide Number Placeholder 5"/>
          <p:cNvSpPr>
            <a:spLocks noGrp="1"/>
          </p:cNvSpPr>
          <p:nvPr>
            <p:ph type="sldNum" sz="quarter" idx="12"/>
          </p:nvPr>
        </p:nvSpPr>
        <p:spPr/>
        <p:txBody>
          <a:bodyPr/>
          <a:lstStyle/>
          <a:p>
            <a:fld id="{917B029B-C140-42AA-815D-F3142EB10B55}" type="slidenum">
              <a:rPr lang="en-US" smtClean="0"/>
              <a:t>24</a:t>
            </a:fld>
            <a:endParaRPr lang="en-US"/>
          </a:p>
        </p:txBody>
      </p:sp>
    </p:spTree>
    <p:extLst>
      <p:ext uri="{BB962C8B-B14F-4D97-AF65-F5344CB8AC3E}">
        <p14:creationId xmlns:p14="http://schemas.microsoft.com/office/powerpoint/2010/main" val="3067001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t>Threats: Climate change</a:t>
            </a:r>
            <a:endParaRPr lang="en-US" sz="4000" b="1" dirty="0"/>
          </a:p>
        </p:txBody>
      </p:sp>
      <p:sp>
        <p:nvSpPr>
          <p:cNvPr id="3" name="Content Placeholder 2"/>
          <p:cNvSpPr>
            <a:spLocks noGrp="1"/>
          </p:cNvSpPr>
          <p:nvPr>
            <p:ph idx="1"/>
          </p:nvPr>
        </p:nvSpPr>
        <p:spPr>
          <a:xfrm>
            <a:off x="381000" y="1036637"/>
            <a:ext cx="8229600" cy="4525963"/>
          </a:xfrm>
        </p:spPr>
        <p:txBody>
          <a:bodyPr>
            <a:normAutofit/>
          </a:bodyPr>
          <a:lstStyle/>
          <a:p>
            <a:r>
              <a:rPr lang="en-US" sz="2800" b="1" dirty="0" smtClean="0"/>
              <a:t>Glaciers declining worldwide</a:t>
            </a:r>
          </a:p>
          <a:p>
            <a:endParaRPr lang="en-US" sz="1200" b="1" dirty="0" smtClean="0"/>
          </a:p>
          <a:p>
            <a:r>
              <a:rPr lang="en-US" sz="2800" b="1" dirty="0" smtClean="0"/>
              <a:t>Patagonia glacier field is #3 largest reservoir</a:t>
            </a:r>
            <a:br>
              <a:rPr lang="en-US" sz="2800" b="1" dirty="0" smtClean="0"/>
            </a:br>
            <a:r>
              <a:rPr lang="en-US" sz="2800" b="1" dirty="0" smtClean="0"/>
              <a:t>of fresh water in the world</a:t>
            </a:r>
          </a:p>
          <a:p>
            <a:endParaRPr lang="en-US" sz="1200" b="1" dirty="0" smtClean="0"/>
          </a:p>
          <a:p>
            <a:r>
              <a:rPr lang="en-US" sz="2800" b="1" dirty="0" smtClean="0"/>
              <a:t>Estancias and associated land uses</a:t>
            </a:r>
            <a:br>
              <a:rPr lang="en-US" sz="2800" b="1" dirty="0" smtClean="0"/>
            </a:br>
            <a:r>
              <a:rPr lang="en-US" sz="2800" b="1" dirty="0" smtClean="0"/>
              <a:t>have resulted in a large landscape</a:t>
            </a:r>
            <a:br>
              <a:rPr lang="en-US" sz="2800" b="1" dirty="0" smtClean="0"/>
            </a:br>
            <a:r>
              <a:rPr lang="en-US" sz="2800" b="1" dirty="0" smtClean="0"/>
              <a:t>with low connectivity for wildlife</a:t>
            </a:r>
            <a:endParaRPr lang="en-US" sz="2800" b="1"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495800"/>
            <a:ext cx="3314700" cy="2209800"/>
          </a:xfrm>
          <a:prstGeom prst="rect">
            <a:avLst/>
          </a:prstGeom>
          <a:ln>
            <a:solidFill>
              <a:schemeClr val="accent3">
                <a:lumMod val="50000"/>
              </a:schemeClr>
            </a:solidFill>
          </a:ln>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4600" y="2590800"/>
            <a:ext cx="2743200" cy="4114800"/>
          </a:xfrm>
          <a:prstGeom prst="rect">
            <a:avLst/>
          </a:prstGeom>
          <a:ln>
            <a:solidFill>
              <a:schemeClr val="accent3">
                <a:lumMod val="50000"/>
              </a:schemeClr>
            </a:solidFill>
          </a:ln>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71800" y="4495800"/>
            <a:ext cx="3314700" cy="2209800"/>
          </a:xfrm>
          <a:prstGeom prst="rect">
            <a:avLst/>
          </a:prstGeom>
          <a:ln>
            <a:solidFill>
              <a:schemeClr val="accent3">
                <a:lumMod val="50000"/>
              </a:schemeClr>
            </a:solidFill>
          </a:ln>
        </p:spPr>
      </p:pic>
      <p:sp>
        <p:nvSpPr>
          <p:cNvPr id="5" name="Slide Number Placeholder 4"/>
          <p:cNvSpPr>
            <a:spLocks noGrp="1"/>
          </p:cNvSpPr>
          <p:nvPr>
            <p:ph type="sldNum" sz="quarter" idx="12"/>
          </p:nvPr>
        </p:nvSpPr>
        <p:spPr/>
        <p:txBody>
          <a:bodyPr/>
          <a:lstStyle/>
          <a:p>
            <a:fld id="{917B029B-C140-42AA-815D-F3142EB10B55}" type="slidenum">
              <a:rPr lang="en-US" smtClean="0"/>
              <a:t>25</a:t>
            </a:fld>
            <a:endParaRPr lang="en-US"/>
          </a:p>
        </p:txBody>
      </p:sp>
    </p:spTree>
    <p:extLst>
      <p:ext uri="{BB962C8B-B14F-4D97-AF65-F5344CB8AC3E}">
        <p14:creationId xmlns:p14="http://schemas.microsoft.com/office/powerpoint/2010/main" val="55556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600" b="1" dirty="0" smtClean="0"/>
              <a:t>Torres del Paine National Park</a:t>
            </a:r>
            <a:br>
              <a:rPr lang="en-US" sz="3600" b="1" dirty="0" smtClean="0"/>
            </a:br>
            <a:r>
              <a:rPr lang="en-US" sz="3200" b="1" dirty="0" smtClean="0"/>
              <a:t>Biosphere Reserve &amp; World Heritage Site </a:t>
            </a:r>
            <a:endParaRPr lang="en-US" sz="3200" b="1" dirty="0"/>
          </a:p>
        </p:txBody>
      </p:sp>
      <p:sp>
        <p:nvSpPr>
          <p:cNvPr id="3" name="Content Placeholder 2"/>
          <p:cNvSpPr>
            <a:spLocks noGrp="1"/>
          </p:cNvSpPr>
          <p:nvPr>
            <p:ph idx="1"/>
          </p:nvPr>
        </p:nvSpPr>
        <p:spPr>
          <a:xfrm>
            <a:off x="346365" y="1798637"/>
            <a:ext cx="6206835" cy="4525963"/>
          </a:xfrm>
        </p:spPr>
        <p:txBody>
          <a:bodyPr>
            <a:normAutofit/>
          </a:bodyPr>
          <a:lstStyle/>
          <a:p>
            <a:pPr marL="0" indent="0">
              <a:buNone/>
            </a:pPr>
            <a:r>
              <a:rPr lang="en-US" sz="2800" b="1" dirty="0" smtClean="0"/>
              <a:t>“Torres del Paine is a bastion of wildlife biodiversity surrounded by a landscape dominated by ranching.”</a:t>
            </a:r>
          </a:p>
          <a:p>
            <a:pPr marL="0" indent="0" algn="ctr">
              <a:buNone/>
            </a:pPr>
            <a:endParaRPr lang="en-US" sz="2800" b="1" dirty="0"/>
          </a:p>
          <a:p>
            <a:pPr marL="0" indent="0" algn="ctr">
              <a:buNone/>
            </a:pPr>
            <a:r>
              <a:rPr lang="en-US" sz="2800" b="1" dirty="0" smtClean="0"/>
              <a:t>                      -Franklin et al. 1999</a:t>
            </a:r>
            <a:endParaRPr lang="en-US" sz="2800" b="1"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648200"/>
            <a:ext cx="3200400" cy="2133600"/>
          </a:xfrm>
          <a:prstGeom prst="rect">
            <a:avLst/>
          </a:prstGeom>
          <a:ln>
            <a:solidFill>
              <a:schemeClr val="accent3">
                <a:lumMod val="50000"/>
              </a:schemeClr>
            </a:solidFill>
          </a:ln>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0400" y="4634345"/>
            <a:ext cx="3220690" cy="2147455"/>
          </a:xfrm>
          <a:prstGeom prst="rect">
            <a:avLst/>
          </a:prstGeom>
          <a:ln>
            <a:solidFill>
              <a:schemeClr val="accent3">
                <a:lumMod val="50000"/>
              </a:schemeClr>
            </a:solidFill>
          </a:ln>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4600" y="3124200"/>
            <a:ext cx="2753590" cy="3671454"/>
          </a:xfrm>
          <a:prstGeom prst="rect">
            <a:avLst/>
          </a:prstGeom>
          <a:ln>
            <a:solidFill>
              <a:schemeClr val="accent3">
                <a:lumMod val="50000"/>
              </a:schemeClr>
            </a:solidFill>
          </a:ln>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24600" y="1295400"/>
            <a:ext cx="2743200" cy="1828800"/>
          </a:xfrm>
          <a:prstGeom prst="rect">
            <a:avLst/>
          </a:prstGeom>
          <a:ln>
            <a:solidFill>
              <a:schemeClr val="accent3">
                <a:lumMod val="50000"/>
              </a:schemeClr>
            </a:solidFill>
          </a:ln>
        </p:spPr>
      </p:pic>
      <p:sp>
        <p:nvSpPr>
          <p:cNvPr id="8" name="TextBox 7"/>
          <p:cNvSpPr txBox="1"/>
          <p:nvPr/>
        </p:nvSpPr>
        <p:spPr>
          <a:xfrm>
            <a:off x="1219200" y="4724400"/>
            <a:ext cx="1954061" cy="307777"/>
          </a:xfrm>
          <a:prstGeom prst="rect">
            <a:avLst/>
          </a:prstGeom>
          <a:solidFill>
            <a:schemeClr val="bg1">
              <a:alpha val="62000"/>
            </a:schemeClr>
          </a:solidFill>
        </p:spPr>
        <p:txBody>
          <a:bodyPr wrap="none" rtlCol="0">
            <a:spAutoFit/>
          </a:bodyPr>
          <a:lstStyle/>
          <a:p>
            <a:r>
              <a:rPr lang="en-US" sz="1400" b="1" dirty="0" err="1" smtClean="0"/>
              <a:t>Magellanic</a:t>
            </a:r>
            <a:r>
              <a:rPr lang="en-US" sz="1400" b="1" dirty="0" smtClean="0"/>
              <a:t> woodpecker</a:t>
            </a:r>
            <a:endParaRPr lang="en-US" sz="1400" b="1" dirty="0"/>
          </a:p>
        </p:txBody>
      </p:sp>
      <p:sp>
        <p:nvSpPr>
          <p:cNvPr id="9" name="TextBox 8"/>
          <p:cNvSpPr txBox="1"/>
          <p:nvPr/>
        </p:nvSpPr>
        <p:spPr>
          <a:xfrm>
            <a:off x="6384595" y="3225132"/>
            <a:ext cx="1616405" cy="307777"/>
          </a:xfrm>
          <a:prstGeom prst="rect">
            <a:avLst/>
          </a:prstGeom>
          <a:solidFill>
            <a:schemeClr val="bg1">
              <a:alpha val="54000"/>
            </a:schemeClr>
          </a:solidFill>
        </p:spPr>
        <p:txBody>
          <a:bodyPr wrap="none" rtlCol="0">
            <a:spAutoFit/>
          </a:bodyPr>
          <a:lstStyle/>
          <a:p>
            <a:r>
              <a:rPr lang="en-US" sz="1400" b="1" dirty="0" smtClean="0"/>
              <a:t>Rare orchid species</a:t>
            </a:r>
            <a:endParaRPr lang="en-US" sz="1400" b="1" dirty="0"/>
          </a:p>
        </p:txBody>
      </p:sp>
      <p:sp>
        <p:nvSpPr>
          <p:cNvPr id="10" name="TextBox 9"/>
          <p:cNvSpPr txBox="1"/>
          <p:nvPr/>
        </p:nvSpPr>
        <p:spPr>
          <a:xfrm>
            <a:off x="6324600" y="1368623"/>
            <a:ext cx="1324978" cy="307777"/>
          </a:xfrm>
          <a:prstGeom prst="rect">
            <a:avLst/>
          </a:prstGeom>
          <a:solidFill>
            <a:schemeClr val="bg1">
              <a:alpha val="65000"/>
            </a:schemeClr>
          </a:solidFill>
        </p:spPr>
        <p:txBody>
          <a:bodyPr wrap="none" rtlCol="0">
            <a:spAutoFit/>
          </a:bodyPr>
          <a:lstStyle/>
          <a:p>
            <a:r>
              <a:rPr lang="en-US" sz="1400" b="1" dirty="0" smtClean="0"/>
              <a:t>Darwin’s rheas</a:t>
            </a:r>
            <a:endParaRPr lang="en-US" sz="1400" b="1" dirty="0"/>
          </a:p>
        </p:txBody>
      </p:sp>
      <p:sp>
        <p:nvSpPr>
          <p:cNvPr id="11" name="Slide Number Placeholder 10"/>
          <p:cNvSpPr>
            <a:spLocks noGrp="1"/>
          </p:cNvSpPr>
          <p:nvPr>
            <p:ph type="sldNum" sz="quarter" idx="12"/>
          </p:nvPr>
        </p:nvSpPr>
        <p:spPr/>
        <p:txBody>
          <a:bodyPr/>
          <a:lstStyle/>
          <a:p>
            <a:fld id="{917B029B-C140-42AA-815D-F3142EB10B55}" type="slidenum">
              <a:rPr lang="en-US" smtClean="0">
                <a:solidFill>
                  <a:schemeClr val="bg1"/>
                </a:solidFill>
              </a:rPr>
              <a:t>26</a:t>
            </a:fld>
            <a:endParaRPr lang="en-US" dirty="0">
              <a:solidFill>
                <a:schemeClr val="bg1"/>
              </a:solidFill>
            </a:endParaRPr>
          </a:p>
        </p:txBody>
      </p:sp>
    </p:spTree>
    <p:extLst>
      <p:ext uri="{BB962C8B-B14F-4D97-AF65-F5344CB8AC3E}">
        <p14:creationId xmlns:p14="http://schemas.microsoft.com/office/powerpoint/2010/main" val="2765376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Torres del Paine National Park</a:t>
            </a:r>
            <a:br>
              <a:rPr lang="en-US" sz="3600" b="1" dirty="0" smtClean="0"/>
            </a:br>
            <a:r>
              <a:rPr lang="en-US" sz="3200" b="1" dirty="0" smtClean="0"/>
              <a:t>Biosphere Reserve &amp; World Heritage Site </a:t>
            </a:r>
            <a:endParaRPr lang="en-US" sz="3200" b="1" dirty="0"/>
          </a:p>
        </p:txBody>
      </p:sp>
      <p:sp>
        <p:nvSpPr>
          <p:cNvPr id="3" name="Content Placeholder 2"/>
          <p:cNvSpPr>
            <a:spLocks noGrp="1"/>
          </p:cNvSpPr>
          <p:nvPr>
            <p:ph idx="1"/>
          </p:nvPr>
        </p:nvSpPr>
        <p:spPr>
          <a:xfrm>
            <a:off x="381000" y="1600200"/>
            <a:ext cx="8534400" cy="4906963"/>
          </a:xfrm>
        </p:spPr>
        <p:txBody>
          <a:bodyPr>
            <a:noAutofit/>
          </a:bodyPr>
          <a:lstStyle/>
          <a:p>
            <a:r>
              <a:rPr lang="en-US" sz="2400" b="1" dirty="0" smtClean="0"/>
              <a:t>Was estancia land</a:t>
            </a:r>
          </a:p>
          <a:p>
            <a:r>
              <a:rPr lang="en-US" sz="2400" b="1" dirty="0"/>
              <a:t>C</a:t>
            </a:r>
            <a:r>
              <a:rPr lang="en-US" sz="2400" b="1" dirty="0" smtClean="0"/>
              <a:t>onverted to a national park (1959)</a:t>
            </a:r>
          </a:p>
          <a:p>
            <a:r>
              <a:rPr lang="en-US" sz="2400" b="1" dirty="0" smtClean="0"/>
              <a:t>Land owners offered land elsewhere </a:t>
            </a:r>
          </a:p>
          <a:p>
            <a:r>
              <a:rPr lang="en-US" sz="2400" b="1" dirty="0" smtClean="0"/>
              <a:t>Not all moved; some families own land in park</a:t>
            </a:r>
            <a:br>
              <a:rPr lang="en-US" sz="2400" b="1" dirty="0" smtClean="0"/>
            </a:br>
            <a:r>
              <a:rPr lang="en-US" sz="2400" b="1" dirty="0" smtClean="0"/>
              <a:t>and profit from tourism</a:t>
            </a:r>
          </a:p>
          <a:p>
            <a:endParaRPr lang="en-US" sz="2400" b="1" dirty="0" smtClean="0"/>
          </a:p>
          <a:p>
            <a:r>
              <a:rPr lang="en-US" sz="2400" b="1" dirty="0" smtClean="0"/>
              <a:t>Native species rebounded</a:t>
            </a:r>
          </a:p>
          <a:p>
            <a:r>
              <a:rPr lang="en-US" sz="2400" b="1" dirty="0" smtClean="0"/>
              <a:t>Highest land value in region</a:t>
            </a:r>
            <a:br>
              <a:rPr lang="en-US" sz="2400" b="1" dirty="0" smtClean="0"/>
            </a:br>
            <a:r>
              <a:rPr lang="en-US" sz="2400" b="1" dirty="0" smtClean="0"/>
              <a:t>based on “view” not biodiversity</a:t>
            </a:r>
          </a:p>
          <a:p>
            <a:r>
              <a:rPr lang="en-US" sz="2400" b="1" dirty="0"/>
              <a:t>M</a:t>
            </a:r>
            <a:r>
              <a:rPr lang="en-US" sz="2400" b="1" dirty="0" smtClean="0"/>
              <a:t>ountains and hiking</a:t>
            </a:r>
            <a:br>
              <a:rPr lang="en-US" sz="2400" b="1" dirty="0" smtClean="0"/>
            </a:br>
            <a:r>
              <a:rPr lang="en-US" sz="2400" b="1" dirty="0" smtClean="0"/>
              <a:t>opportunities bring tourist dollars</a:t>
            </a:r>
            <a:endParaRPr lang="en-US" sz="2400" b="1"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1600" y="4191000"/>
            <a:ext cx="3810000" cy="2540000"/>
          </a:xfrm>
          <a:prstGeom prst="rect">
            <a:avLst/>
          </a:prstGeom>
          <a:ln>
            <a:solidFill>
              <a:schemeClr val="accent3">
                <a:lumMod val="50000"/>
              </a:schemeClr>
            </a:solidFill>
          </a:ln>
        </p:spPr>
      </p:pic>
      <p:sp>
        <p:nvSpPr>
          <p:cNvPr id="4" name="Slide Number Placeholder 3"/>
          <p:cNvSpPr>
            <a:spLocks noGrp="1"/>
          </p:cNvSpPr>
          <p:nvPr>
            <p:ph type="sldNum" sz="quarter" idx="12"/>
          </p:nvPr>
        </p:nvSpPr>
        <p:spPr/>
        <p:txBody>
          <a:bodyPr/>
          <a:lstStyle/>
          <a:p>
            <a:fld id="{917B029B-C140-42AA-815D-F3142EB10B55}" type="slidenum">
              <a:rPr lang="en-US" smtClean="0"/>
              <a:t>27</a:t>
            </a:fld>
            <a:endParaRPr lang="en-US"/>
          </a:p>
        </p:txBody>
      </p:sp>
    </p:spTree>
    <p:extLst>
      <p:ext uri="{BB962C8B-B14F-4D97-AF65-F5344CB8AC3E}">
        <p14:creationId xmlns:p14="http://schemas.microsoft.com/office/powerpoint/2010/main" val="828475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Torres del Paine National Park</a:t>
            </a:r>
            <a:br>
              <a:rPr lang="en-US" sz="3600" b="1" dirty="0" smtClean="0"/>
            </a:br>
            <a:r>
              <a:rPr lang="en-US" sz="3200" b="1" dirty="0" smtClean="0"/>
              <a:t>Biosphere Reserve &amp; World Heritage Site </a:t>
            </a:r>
            <a:endParaRPr lang="en-US" sz="3200" b="1" dirty="0"/>
          </a:p>
        </p:txBody>
      </p:sp>
      <p:sp>
        <p:nvSpPr>
          <p:cNvPr id="3" name="Content Placeholder 2"/>
          <p:cNvSpPr>
            <a:spLocks noGrp="1"/>
          </p:cNvSpPr>
          <p:nvPr>
            <p:ph idx="1"/>
          </p:nvPr>
        </p:nvSpPr>
        <p:spPr>
          <a:xfrm>
            <a:off x="533400" y="1676400"/>
            <a:ext cx="8534400" cy="4906963"/>
          </a:xfrm>
        </p:spPr>
        <p:txBody>
          <a:bodyPr>
            <a:noAutofit/>
          </a:bodyPr>
          <a:lstStyle/>
          <a:p>
            <a:r>
              <a:rPr lang="en-US" sz="2400" b="1" dirty="0" err="1" smtClean="0"/>
              <a:t>Huemul</a:t>
            </a:r>
            <a:r>
              <a:rPr lang="en-US" sz="2400" b="1" dirty="0" smtClean="0"/>
              <a:t> deer: Critically endangered (IUCN)</a:t>
            </a:r>
          </a:p>
          <a:p>
            <a:r>
              <a:rPr lang="en-US" sz="2400" b="1" dirty="0" smtClean="0"/>
              <a:t>National animal of Chile</a:t>
            </a:r>
          </a:p>
          <a:p>
            <a:r>
              <a:rPr lang="en-US" sz="2400" b="1" dirty="0" smtClean="0"/>
              <a:t>Habitat loss and hunting led to decline</a:t>
            </a:r>
          </a:p>
          <a:p>
            <a:r>
              <a:rPr lang="en-US" sz="2400" b="1" dirty="0" smtClean="0"/>
              <a:t>&lt; 2,000 animals remain in the wild</a:t>
            </a:r>
          </a:p>
          <a:p>
            <a:r>
              <a:rPr lang="en-US" sz="2400" b="1" dirty="0" smtClean="0"/>
              <a:t>Currently studied at Torres del Paine</a:t>
            </a:r>
          </a:p>
          <a:p>
            <a:r>
              <a:rPr lang="en-US" sz="2400" b="1" dirty="0"/>
              <a:t>S</a:t>
            </a:r>
            <a:r>
              <a:rPr lang="en-US" sz="2400" b="1" dirty="0" smtClean="0"/>
              <a:t>ensitive to human disturbance</a:t>
            </a:r>
          </a:p>
          <a:p>
            <a:r>
              <a:rPr lang="en-US" sz="2400" b="1" dirty="0" smtClean="0"/>
              <a:t>International collaboration</a:t>
            </a:r>
            <a:br>
              <a:rPr lang="en-US" sz="2400" b="1" dirty="0" smtClean="0"/>
            </a:br>
            <a:r>
              <a:rPr lang="en-US" sz="2400" b="1" dirty="0" smtClean="0"/>
              <a:t>funds research </a:t>
            </a:r>
            <a:endParaRPr lang="en-US" sz="2400" b="1" dirty="0"/>
          </a:p>
        </p:txBody>
      </p:sp>
      <p:sp>
        <p:nvSpPr>
          <p:cNvPr id="4" name="TextBox 3"/>
          <p:cNvSpPr txBox="1"/>
          <p:nvPr/>
        </p:nvSpPr>
        <p:spPr>
          <a:xfrm>
            <a:off x="1676400" y="6400800"/>
            <a:ext cx="7476277" cy="307777"/>
          </a:xfrm>
          <a:prstGeom prst="rect">
            <a:avLst/>
          </a:prstGeom>
          <a:noFill/>
        </p:spPr>
        <p:txBody>
          <a:bodyPr wrap="none" rtlCol="0">
            <a:spAutoFit/>
          </a:bodyPr>
          <a:lstStyle/>
          <a:p>
            <a:r>
              <a:rPr lang="en-US" sz="1400" b="1" dirty="0" smtClean="0"/>
              <a:t>Photo credit: http://www.conservacionpatagonica.org/buildingthepark_biodiversity_huemul.htm</a:t>
            </a:r>
            <a:endParaRPr lang="en-US" sz="1400" b="1"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2285" y="3886200"/>
            <a:ext cx="3663221" cy="2428875"/>
          </a:xfrm>
          <a:prstGeom prst="rect">
            <a:avLst/>
          </a:prstGeom>
          <a:ln>
            <a:solidFill>
              <a:schemeClr val="accent3">
                <a:lumMod val="50000"/>
              </a:schemeClr>
            </a:solidFill>
          </a:ln>
        </p:spPr>
      </p:pic>
      <p:sp>
        <p:nvSpPr>
          <p:cNvPr id="5" name="Slide Number Placeholder 4"/>
          <p:cNvSpPr>
            <a:spLocks noGrp="1"/>
          </p:cNvSpPr>
          <p:nvPr>
            <p:ph type="sldNum" sz="quarter" idx="12"/>
          </p:nvPr>
        </p:nvSpPr>
        <p:spPr/>
        <p:txBody>
          <a:bodyPr/>
          <a:lstStyle/>
          <a:p>
            <a:fld id="{917B029B-C140-42AA-815D-F3142EB10B55}" type="slidenum">
              <a:rPr lang="en-US" smtClean="0"/>
              <a:t>28</a:t>
            </a:fld>
            <a:endParaRPr lang="en-US" dirty="0"/>
          </a:p>
        </p:txBody>
      </p:sp>
    </p:spTree>
    <p:extLst>
      <p:ext uri="{BB962C8B-B14F-4D97-AF65-F5344CB8AC3E}">
        <p14:creationId xmlns:p14="http://schemas.microsoft.com/office/powerpoint/2010/main" val="3229030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3889" y="0"/>
            <a:ext cx="7196222" cy="6858000"/>
          </a:xfrm>
          <a:prstGeom prst="rect">
            <a:avLst/>
          </a:prstGeom>
        </p:spPr>
      </p:pic>
      <p:sp>
        <p:nvSpPr>
          <p:cNvPr id="5" name="Oval 4"/>
          <p:cNvSpPr/>
          <p:nvPr/>
        </p:nvSpPr>
        <p:spPr>
          <a:xfrm>
            <a:off x="4724400" y="3200400"/>
            <a:ext cx="381000" cy="381000"/>
          </a:xfrm>
          <a:prstGeom prst="ellipse">
            <a:avLst/>
          </a:prstGeom>
          <a:solidFill>
            <a:srgbClr val="FFFF00">
              <a:alpha val="3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746171" y="2892623"/>
            <a:ext cx="1851661" cy="307777"/>
          </a:xfrm>
          <a:prstGeom prst="rect">
            <a:avLst/>
          </a:prstGeom>
          <a:solidFill>
            <a:srgbClr val="FFFF00">
              <a:alpha val="19000"/>
            </a:srgbClr>
          </a:solidFill>
        </p:spPr>
        <p:txBody>
          <a:bodyPr wrap="none" rtlCol="0">
            <a:spAutoFit/>
          </a:bodyPr>
          <a:lstStyle/>
          <a:p>
            <a:r>
              <a:rPr lang="en-US" sz="1400" b="1" dirty="0" smtClean="0"/>
              <a:t>Family of </a:t>
            </a:r>
            <a:r>
              <a:rPr lang="en-US" sz="1400" b="1" dirty="0" err="1" smtClean="0"/>
              <a:t>huemul</a:t>
            </a:r>
            <a:r>
              <a:rPr lang="en-US" sz="1400" b="1" dirty="0" smtClean="0"/>
              <a:t> deer</a:t>
            </a:r>
            <a:endParaRPr lang="en-US" sz="1400" b="1" dirty="0"/>
          </a:p>
        </p:txBody>
      </p:sp>
      <p:sp>
        <p:nvSpPr>
          <p:cNvPr id="7" name="Oval 6"/>
          <p:cNvSpPr/>
          <p:nvPr/>
        </p:nvSpPr>
        <p:spPr>
          <a:xfrm>
            <a:off x="3581400" y="4038600"/>
            <a:ext cx="1333500" cy="1295400"/>
          </a:xfrm>
          <a:prstGeom prst="ellipse">
            <a:avLst/>
          </a:prstGeom>
          <a:solidFill>
            <a:srgbClr val="FFFF00">
              <a:alpha val="1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71856" y="4416623"/>
            <a:ext cx="2228944" cy="307777"/>
          </a:xfrm>
          <a:prstGeom prst="rect">
            <a:avLst/>
          </a:prstGeom>
          <a:solidFill>
            <a:srgbClr val="FFFF00">
              <a:alpha val="19000"/>
            </a:srgbClr>
          </a:solidFill>
        </p:spPr>
        <p:txBody>
          <a:bodyPr wrap="none" rtlCol="0">
            <a:spAutoFit/>
          </a:bodyPr>
          <a:lstStyle/>
          <a:p>
            <a:r>
              <a:rPr lang="en-US" sz="1400" b="1" dirty="0" smtClean="0"/>
              <a:t>Collared </a:t>
            </a:r>
            <a:r>
              <a:rPr lang="en-US" sz="1400" b="1" dirty="0" err="1" smtClean="0"/>
              <a:t>huemul</a:t>
            </a:r>
            <a:r>
              <a:rPr lang="en-US" sz="1400" b="1" dirty="0" smtClean="0"/>
              <a:t> study area</a:t>
            </a:r>
            <a:endParaRPr lang="en-US" sz="1400" b="1" dirty="0"/>
          </a:p>
        </p:txBody>
      </p:sp>
      <p:sp>
        <p:nvSpPr>
          <p:cNvPr id="9" name="Oval 8"/>
          <p:cNvSpPr/>
          <p:nvPr/>
        </p:nvSpPr>
        <p:spPr>
          <a:xfrm>
            <a:off x="5291001" y="4035623"/>
            <a:ext cx="381000" cy="381000"/>
          </a:xfrm>
          <a:prstGeom prst="ellipse">
            <a:avLst/>
          </a:prstGeom>
          <a:solidFill>
            <a:srgbClr val="FFFF00">
              <a:alpha val="3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653858" y="3929883"/>
            <a:ext cx="2001317" cy="307777"/>
          </a:xfrm>
          <a:prstGeom prst="rect">
            <a:avLst/>
          </a:prstGeom>
          <a:solidFill>
            <a:srgbClr val="FFFF00">
              <a:alpha val="19000"/>
            </a:srgbClr>
          </a:solidFill>
        </p:spPr>
        <p:txBody>
          <a:bodyPr wrap="none" rtlCol="0">
            <a:spAutoFit/>
          </a:bodyPr>
          <a:lstStyle/>
          <a:p>
            <a:r>
              <a:rPr lang="en-US" sz="1400" b="1" dirty="0" smtClean="0"/>
              <a:t>Recent </a:t>
            </a:r>
            <a:r>
              <a:rPr lang="en-US" sz="1400" b="1" dirty="0" err="1" smtClean="0"/>
              <a:t>huemul</a:t>
            </a:r>
            <a:r>
              <a:rPr lang="en-US" sz="1400" b="1" dirty="0" smtClean="0"/>
              <a:t> sightings</a:t>
            </a:r>
            <a:endParaRPr lang="en-US" sz="1400" b="1" dirty="0"/>
          </a:p>
        </p:txBody>
      </p:sp>
      <p:sp>
        <p:nvSpPr>
          <p:cNvPr id="11" name="Oval 10"/>
          <p:cNvSpPr/>
          <p:nvPr/>
        </p:nvSpPr>
        <p:spPr>
          <a:xfrm>
            <a:off x="5481501" y="1371600"/>
            <a:ext cx="587171" cy="609600"/>
          </a:xfrm>
          <a:prstGeom prst="ellipse">
            <a:avLst/>
          </a:prstGeom>
          <a:solidFill>
            <a:srgbClr val="FFFF00">
              <a:alpha val="1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867400" y="1219200"/>
            <a:ext cx="1983107" cy="307777"/>
          </a:xfrm>
          <a:prstGeom prst="rect">
            <a:avLst/>
          </a:prstGeom>
          <a:solidFill>
            <a:srgbClr val="FFFF00">
              <a:alpha val="19000"/>
            </a:srgbClr>
          </a:solidFill>
        </p:spPr>
        <p:txBody>
          <a:bodyPr wrap="none" rtlCol="0">
            <a:spAutoFit/>
          </a:bodyPr>
          <a:lstStyle/>
          <a:p>
            <a:r>
              <a:rPr lang="en-US" sz="1400" b="1" dirty="0" smtClean="0"/>
              <a:t>Family of 3 </a:t>
            </a:r>
            <a:r>
              <a:rPr lang="en-US" sz="1400" b="1" dirty="0" err="1" smtClean="0"/>
              <a:t>huemul</a:t>
            </a:r>
            <a:r>
              <a:rPr lang="en-US" sz="1400" b="1" dirty="0" smtClean="0"/>
              <a:t> deer</a:t>
            </a:r>
            <a:endParaRPr lang="en-US" sz="1400" b="1" dirty="0"/>
          </a:p>
        </p:txBody>
      </p:sp>
      <p:sp>
        <p:nvSpPr>
          <p:cNvPr id="13" name="Title 12"/>
          <p:cNvSpPr>
            <a:spLocks noGrp="1"/>
          </p:cNvSpPr>
          <p:nvPr>
            <p:ph type="title"/>
          </p:nvPr>
        </p:nvSpPr>
        <p:spPr>
          <a:xfrm>
            <a:off x="533400" y="-76200"/>
            <a:ext cx="8229600" cy="1143000"/>
          </a:xfrm>
          <a:solidFill>
            <a:srgbClr val="FFFF00">
              <a:alpha val="71000"/>
            </a:srgbClr>
          </a:solidFill>
        </p:spPr>
        <p:txBody>
          <a:bodyPr>
            <a:normAutofit/>
          </a:bodyPr>
          <a:lstStyle/>
          <a:p>
            <a:r>
              <a:rPr lang="en-US" sz="3600" b="1" dirty="0" smtClean="0"/>
              <a:t>Known </a:t>
            </a:r>
            <a:r>
              <a:rPr lang="en-US" sz="3600" b="1" dirty="0" err="1"/>
              <a:t>h</a:t>
            </a:r>
            <a:r>
              <a:rPr lang="en-US" sz="3600" b="1" dirty="0" err="1" smtClean="0"/>
              <a:t>uemul</a:t>
            </a:r>
            <a:r>
              <a:rPr lang="en-US" sz="3600" b="1" dirty="0" smtClean="0"/>
              <a:t> </a:t>
            </a:r>
            <a:r>
              <a:rPr lang="en-US" sz="3600" b="1" dirty="0"/>
              <a:t>a</a:t>
            </a:r>
            <a:r>
              <a:rPr lang="en-US" sz="3600" b="1" dirty="0" smtClean="0"/>
              <a:t>ctivity (Feb. 2014)</a:t>
            </a:r>
            <a:endParaRPr lang="en-US" sz="3600" b="1" dirty="0"/>
          </a:p>
        </p:txBody>
      </p:sp>
      <p:sp>
        <p:nvSpPr>
          <p:cNvPr id="2" name="Slide Number Placeholder 1"/>
          <p:cNvSpPr>
            <a:spLocks noGrp="1"/>
          </p:cNvSpPr>
          <p:nvPr>
            <p:ph type="sldNum" sz="quarter" idx="12"/>
          </p:nvPr>
        </p:nvSpPr>
        <p:spPr/>
        <p:txBody>
          <a:bodyPr/>
          <a:lstStyle/>
          <a:p>
            <a:fld id="{917B029B-C140-42AA-815D-F3142EB10B55}" type="slidenum">
              <a:rPr lang="en-US" smtClean="0"/>
              <a:t>29</a:t>
            </a:fld>
            <a:endParaRPr lang="en-US"/>
          </a:p>
        </p:txBody>
      </p:sp>
    </p:spTree>
    <p:extLst>
      <p:ext uri="{BB962C8B-B14F-4D97-AF65-F5344CB8AC3E}">
        <p14:creationId xmlns:p14="http://schemas.microsoft.com/office/powerpoint/2010/main" val="194724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0" y="76200"/>
            <a:ext cx="5791200" cy="1143000"/>
          </a:xfrm>
        </p:spPr>
        <p:txBody>
          <a:bodyPr>
            <a:noAutofit/>
          </a:bodyPr>
          <a:lstStyle/>
          <a:p>
            <a:r>
              <a:rPr lang="en-US" altLang="en-US" sz="3600" b="1" dirty="0" smtClean="0"/>
              <a:t>Review: Patagonian biodiversity</a:t>
            </a:r>
          </a:p>
        </p:txBody>
      </p:sp>
      <p:sp>
        <p:nvSpPr>
          <p:cNvPr id="29699" name="Content Placeholder 4"/>
          <p:cNvSpPr>
            <a:spLocks noGrp="1"/>
          </p:cNvSpPr>
          <p:nvPr>
            <p:ph sz="half" idx="1"/>
          </p:nvPr>
        </p:nvSpPr>
        <p:spPr>
          <a:xfrm>
            <a:off x="228600" y="1371600"/>
            <a:ext cx="5029200" cy="5257800"/>
          </a:xfrm>
        </p:spPr>
        <p:txBody>
          <a:bodyPr>
            <a:normAutofit fontScale="55000" lnSpcReduction="20000"/>
          </a:bodyPr>
          <a:lstStyle/>
          <a:p>
            <a:r>
              <a:rPr lang="en-US" altLang="en-US" sz="3800" b="1" dirty="0"/>
              <a:t>L</a:t>
            </a:r>
            <a:r>
              <a:rPr lang="en-US" altLang="en-US" sz="3800" b="1" dirty="0" smtClean="0"/>
              <a:t>andscape features</a:t>
            </a:r>
          </a:p>
          <a:p>
            <a:pPr lvl="1"/>
            <a:r>
              <a:rPr lang="en-US" altLang="en-US" sz="2900" b="1" dirty="0" smtClean="0"/>
              <a:t>Upland grasslands </a:t>
            </a:r>
          </a:p>
          <a:p>
            <a:pPr lvl="1"/>
            <a:r>
              <a:rPr lang="en-US" altLang="en-US" sz="2900" b="1" dirty="0" smtClean="0"/>
              <a:t>Wetlands</a:t>
            </a:r>
          </a:p>
          <a:p>
            <a:pPr lvl="1"/>
            <a:r>
              <a:rPr lang="en-US" altLang="en-US" sz="2900" b="1" dirty="0" smtClean="0"/>
              <a:t>Rivers</a:t>
            </a:r>
            <a:br>
              <a:rPr lang="en-US" altLang="en-US" sz="2900" b="1" dirty="0" smtClean="0"/>
            </a:br>
            <a:endParaRPr lang="en-US" altLang="en-US" sz="2900" b="1" dirty="0" smtClean="0"/>
          </a:p>
          <a:p>
            <a:r>
              <a:rPr lang="en-US" altLang="en-US" sz="3800" b="1" dirty="0" smtClean="0"/>
              <a:t>There are few protected areas</a:t>
            </a:r>
            <a:br>
              <a:rPr lang="en-US" altLang="en-US" sz="3800" b="1" dirty="0" smtClean="0"/>
            </a:br>
            <a:endParaRPr lang="en-US" altLang="en-US" sz="3800" b="1" dirty="0" smtClean="0"/>
          </a:p>
          <a:p>
            <a:r>
              <a:rPr lang="en-US" altLang="en-US" sz="3800" b="1" dirty="0" smtClean="0"/>
              <a:t>Threats include</a:t>
            </a:r>
          </a:p>
          <a:p>
            <a:pPr lvl="1"/>
            <a:r>
              <a:rPr lang="en-US" altLang="en-US" sz="2900" b="1" dirty="0" smtClean="0"/>
              <a:t>Farmland/ranching expansion</a:t>
            </a:r>
          </a:p>
          <a:p>
            <a:pPr lvl="1"/>
            <a:r>
              <a:rPr lang="en-US" altLang="en-US" sz="2900" b="1" dirty="0" smtClean="0"/>
              <a:t>Invasive species </a:t>
            </a:r>
          </a:p>
          <a:p>
            <a:pPr lvl="1"/>
            <a:r>
              <a:rPr lang="en-US" altLang="en-US" sz="2900" b="1" dirty="0" smtClean="0"/>
              <a:t>Over grazing</a:t>
            </a:r>
          </a:p>
          <a:p>
            <a:pPr lvl="1"/>
            <a:r>
              <a:rPr lang="en-US" altLang="en-US" sz="2900" b="1" dirty="0" smtClean="0"/>
              <a:t>Climate change</a:t>
            </a:r>
          </a:p>
          <a:p>
            <a:pPr marL="457200" lvl="1" indent="0">
              <a:buNone/>
            </a:pPr>
            <a:endParaRPr lang="en-US" altLang="en-US" sz="2900" b="1" dirty="0" smtClean="0"/>
          </a:p>
          <a:p>
            <a:r>
              <a:rPr lang="en-US" altLang="en-US" sz="3800" b="1" dirty="0" smtClean="0"/>
              <a:t>Threatened and endangered species</a:t>
            </a:r>
          </a:p>
          <a:p>
            <a:pPr lvl="1"/>
            <a:r>
              <a:rPr lang="en-US" altLang="en-US" sz="2900" b="1" dirty="0" smtClean="0"/>
              <a:t>Sea lion (Lobo de dos </a:t>
            </a:r>
            <a:r>
              <a:rPr lang="en-US" altLang="en-US" sz="2900" b="1" dirty="0" err="1" smtClean="0"/>
              <a:t>pelos</a:t>
            </a:r>
            <a:r>
              <a:rPr lang="en-US" altLang="en-US" sz="2900" b="1" dirty="0" smtClean="0"/>
              <a:t>)</a:t>
            </a:r>
          </a:p>
          <a:p>
            <a:pPr lvl="1"/>
            <a:r>
              <a:rPr lang="en-US" altLang="en-US" sz="2900" b="1" dirty="0" smtClean="0"/>
              <a:t>Guanaco</a:t>
            </a:r>
          </a:p>
          <a:p>
            <a:pPr lvl="1"/>
            <a:r>
              <a:rPr lang="en-US" altLang="en-US" sz="2900" b="1" dirty="0" smtClean="0"/>
              <a:t>Patagonia </a:t>
            </a:r>
            <a:r>
              <a:rPr lang="en-US" altLang="en-US" sz="2900" b="1" dirty="0" err="1" smtClean="0"/>
              <a:t>mara</a:t>
            </a:r>
            <a:endParaRPr lang="en-US" altLang="en-US" sz="2900" b="1" dirty="0" smtClean="0"/>
          </a:p>
          <a:p>
            <a:pPr lvl="1"/>
            <a:r>
              <a:rPr lang="en-US" altLang="en-US" sz="2900" b="1" dirty="0" smtClean="0"/>
              <a:t>Lesser gray fox (Zorro </a:t>
            </a:r>
            <a:r>
              <a:rPr lang="en-US" altLang="en-US" sz="2900" b="1" dirty="0" err="1" smtClean="0"/>
              <a:t>gris</a:t>
            </a:r>
            <a:r>
              <a:rPr lang="en-US" altLang="en-US" sz="2900" b="1" dirty="0" smtClean="0"/>
              <a:t> </a:t>
            </a:r>
            <a:r>
              <a:rPr lang="en-US" altLang="en-US" sz="2900" b="1" dirty="0" err="1" smtClean="0"/>
              <a:t>chico</a:t>
            </a:r>
            <a:r>
              <a:rPr lang="en-US" altLang="en-US" sz="2900" b="1" dirty="0" smtClean="0"/>
              <a:t>)</a:t>
            </a:r>
          </a:p>
          <a:p>
            <a:pPr lvl="1"/>
            <a:r>
              <a:rPr lang="en-US" altLang="en-US" sz="2900" b="1" dirty="0" smtClean="0"/>
              <a:t>Andean condor</a:t>
            </a:r>
          </a:p>
          <a:p>
            <a:pPr lvl="1"/>
            <a:r>
              <a:rPr lang="en-US" altLang="en-US" sz="2900" b="1" dirty="0" err="1" smtClean="0"/>
              <a:t>Huemul</a:t>
            </a:r>
            <a:r>
              <a:rPr lang="en-US" altLang="en-US" sz="2900" b="1" dirty="0" smtClean="0"/>
              <a:t> deer</a:t>
            </a:r>
          </a:p>
          <a:p>
            <a:endParaRPr lang="en-US" altLang="en-US" b="1" dirty="0" smtClean="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2600" y="25400"/>
            <a:ext cx="3505200" cy="2336800"/>
          </a:xfrm>
          <a:prstGeom prst="rect">
            <a:avLst/>
          </a:prstGeom>
          <a:ln>
            <a:solidFill>
              <a:schemeClr val="accent3">
                <a:lumMod val="50000"/>
              </a:schemeClr>
            </a:solidFill>
          </a:ln>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2600" y="2286000"/>
            <a:ext cx="3505200" cy="2350275"/>
          </a:xfrm>
          <a:prstGeom prst="rect">
            <a:avLst/>
          </a:prstGeom>
          <a:ln>
            <a:solidFill>
              <a:schemeClr val="accent3">
                <a:lumMod val="50000"/>
              </a:schemeClr>
            </a:solidFill>
          </a:ln>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62600" y="4572000"/>
            <a:ext cx="3505200" cy="2221725"/>
          </a:xfrm>
          <a:prstGeom prst="rect">
            <a:avLst/>
          </a:prstGeom>
          <a:ln>
            <a:solidFill>
              <a:schemeClr val="accent3">
                <a:lumMod val="50000"/>
              </a:schemeClr>
            </a:solidFill>
          </a:ln>
        </p:spPr>
      </p:pic>
      <p:sp>
        <p:nvSpPr>
          <p:cNvPr id="5" name="Slide Number Placeholder 4"/>
          <p:cNvSpPr>
            <a:spLocks noGrp="1"/>
          </p:cNvSpPr>
          <p:nvPr>
            <p:ph type="sldNum" sz="quarter" idx="12"/>
          </p:nvPr>
        </p:nvSpPr>
        <p:spPr/>
        <p:txBody>
          <a:bodyPr/>
          <a:lstStyle/>
          <a:p>
            <a:fld id="{917B029B-C140-42AA-815D-F3142EB10B55}" type="slidenum">
              <a:rPr lang="en-US" smtClean="0"/>
              <a:t>3</a:t>
            </a:fld>
            <a:endParaRPr lang="en-US"/>
          </a:p>
        </p:txBody>
      </p:sp>
    </p:spTree>
    <p:extLst>
      <p:ext uri="{BB962C8B-B14F-4D97-AF65-F5344CB8AC3E}">
        <p14:creationId xmlns:p14="http://schemas.microsoft.com/office/powerpoint/2010/main" val="1496831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Torres del Paine National Park</a:t>
            </a:r>
            <a:br>
              <a:rPr lang="en-US" sz="3600" b="1" dirty="0" smtClean="0"/>
            </a:br>
            <a:r>
              <a:rPr lang="en-US" sz="3200" b="1" dirty="0" smtClean="0"/>
              <a:t>Biosphere Reserve &amp; World Heritage Site </a:t>
            </a:r>
            <a:endParaRPr lang="en-US" sz="3200" b="1" dirty="0"/>
          </a:p>
        </p:txBody>
      </p:sp>
      <p:sp>
        <p:nvSpPr>
          <p:cNvPr id="3" name="Content Placeholder 2"/>
          <p:cNvSpPr>
            <a:spLocks noGrp="1"/>
          </p:cNvSpPr>
          <p:nvPr>
            <p:ph idx="1"/>
          </p:nvPr>
        </p:nvSpPr>
        <p:spPr>
          <a:xfrm>
            <a:off x="457200" y="1798637"/>
            <a:ext cx="8534400" cy="4906963"/>
          </a:xfrm>
        </p:spPr>
        <p:txBody>
          <a:bodyPr>
            <a:noAutofit/>
          </a:bodyPr>
          <a:lstStyle/>
          <a:p>
            <a:r>
              <a:rPr lang="en-US" sz="2400" b="1" dirty="0" smtClean="0"/>
              <a:t>Outside park, most land is privately owned</a:t>
            </a:r>
          </a:p>
          <a:p>
            <a:r>
              <a:rPr lang="en-US" sz="2400" b="1" dirty="0" smtClean="0"/>
              <a:t>Much of it is for sale</a:t>
            </a:r>
          </a:p>
          <a:p>
            <a:r>
              <a:rPr lang="en-US" sz="2400" b="1" dirty="0" smtClean="0"/>
              <a:t>Landscape connectivity for wildlife greatly reduced</a:t>
            </a:r>
          </a:p>
          <a:p>
            <a:r>
              <a:rPr lang="en-US" sz="2400" b="1" dirty="0" smtClean="0"/>
              <a:t>Land that is for sale is often degraded from sheep ranching</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4038600"/>
            <a:ext cx="4062846" cy="2708564"/>
          </a:xfrm>
          <a:prstGeom prst="rect">
            <a:avLst/>
          </a:prstGeom>
          <a:ln>
            <a:solidFill>
              <a:schemeClr val="accent3">
                <a:lumMod val="50000"/>
              </a:schemeClr>
            </a:solidFill>
          </a:ln>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0600" y="4038600"/>
            <a:ext cx="4038600" cy="2692400"/>
          </a:xfrm>
          <a:prstGeom prst="rect">
            <a:avLst/>
          </a:prstGeom>
          <a:ln>
            <a:solidFill>
              <a:schemeClr val="accent3">
                <a:lumMod val="50000"/>
              </a:schemeClr>
            </a:solidFill>
          </a:ln>
        </p:spPr>
      </p:pic>
      <p:sp>
        <p:nvSpPr>
          <p:cNvPr id="5" name="Slide Number Placeholder 4"/>
          <p:cNvSpPr>
            <a:spLocks noGrp="1"/>
          </p:cNvSpPr>
          <p:nvPr>
            <p:ph type="sldNum" sz="quarter" idx="12"/>
          </p:nvPr>
        </p:nvSpPr>
        <p:spPr/>
        <p:txBody>
          <a:bodyPr/>
          <a:lstStyle/>
          <a:p>
            <a:fld id="{917B029B-C140-42AA-815D-F3142EB10B55}" type="slidenum">
              <a:rPr lang="en-US" smtClean="0"/>
              <a:t>30</a:t>
            </a:fld>
            <a:endParaRPr lang="en-US"/>
          </a:p>
        </p:txBody>
      </p:sp>
    </p:spTree>
    <p:extLst>
      <p:ext uri="{BB962C8B-B14F-4D97-AF65-F5344CB8AC3E}">
        <p14:creationId xmlns:p14="http://schemas.microsoft.com/office/powerpoint/2010/main" val="1002423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b="1" dirty="0" smtClean="0"/>
              <a:t>Conservation opportunities: Local people</a:t>
            </a:r>
            <a:endParaRPr lang="en-US" sz="3600" b="1" dirty="0"/>
          </a:p>
        </p:txBody>
      </p:sp>
      <p:sp>
        <p:nvSpPr>
          <p:cNvPr id="3" name="Content Placeholder 2"/>
          <p:cNvSpPr>
            <a:spLocks noGrp="1"/>
          </p:cNvSpPr>
          <p:nvPr>
            <p:ph idx="1"/>
          </p:nvPr>
        </p:nvSpPr>
        <p:spPr>
          <a:xfrm>
            <a:off x="228599" y="1524000"/>
            <a:ext cx="5105401" cy="4876800"/>
          </a:xfrm>
        </p:spPr>
        <p:txBody>
          <a:bodyPr>
            <a:noAutofit/>
          </a:bodyPr>
          <a:lstStyle/>
          <a:p>
            <a:r>
              <a:rPr lang="en-US" sz="2000" b="1" dirty="0" smtClean="0"/>
              <a:t>Volunteers: </a:t>
            </a:r>
            <a:r>
              <a:rPr lang="en-US" sz="2000" b="1" dirty="0"/>
              <a:t>S</a:t>
            </a:r>
            <a:r>
              <a:rPr lang="en-US" sz="2000" b="1" dirty="0" smtClean="0"/>
              <a:t>tudents work on restoring trails and educating tourists</a:t>
            </a:r>
          </a:p>
          <a:p>
            <a:endParaRPr lang="en-US" sz="2000" b="1" dirty="0" smtClean="0"/>
          </a:p>
          <a:p>
            <a:r>
              <a:rPr lang="en-US" sz="2000" b="1" dirty="0" smtClean="0"/>
              <a:t>Rangers:  </a:t>
            </a:r>
            <a:r>
              <a:rPr lang="en-US" sz="2000" b="1" dirty="0"/>
              <a:t>T</a:t>
            </a:r>
            <a:r>
              <a:rPr lang="en-US" sz="2000" b="1" dirty="0" smtClean="0"/>
              <a:t>rained in conservation, knowledgeable and skilled</a:t>
            </a:r>
          </a:p>
          <a:p>
            <a:endParaRPr lang="en-US" sz="2000" b="1" dirty="0" smtClean="0"/>
          </a:p>
          <a:p>
            <a:r>
              <a:rPr lang="en-US" sz="2000" b="1" dirty="0" smtClean="0"/>
              <a:t>Citizen science: New program to detect invasive species, especially mink</a:t>
            </a:r>
          </a:p>
          <a:p>
            <a:endParaRPr lang="en-US" sz="2000" b="1" dirty="0" smtClean="0"/>
          </a:p>
          <a:p>
            <a:r>
              <a:rPr lang="en-US" sz="2000" b="1" dirty="0" smtClean="0"/>
              <a:t>Estancia organization: </a:t>
            </a:r>
            <a:r>
              <a:rPr lang="en-US" sz="2000" b="1" dirty="0" err="1" smtClean="0"/>
              <a:t>Asociacion</a:t>
            </a:r>
            <a:r>
              <a:rPr lang="en-US" sz="2000" b="1" dirty="0" smtClean="0"/>
              <a:t> Rural, connecting ranching families and biodiversity issues, 9 parks included</a:t>
            </a:r>
          </a:p>
          <a:p>
            <a:endParaRPr lang="en-US" sz="2000" b="1" dirty="0" smtClean="0"/>
          </a:p>
          <a:p>
            <a:endParaRPr lang="en-US" sz="2000" b="1"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00" y="3962400"/>
            <a:ext cx="4229100" cy="2819400"/>
          </a:xfrm>
          <a:prstGeom prst="rect">
            <a:avLst/>
          </a:prstGeom>
          <a:ln>
            <a:solidFill>
              <a:schemeClr val="accent3">
                <a:lumMod val="50000"/>
              </a:schemeClr>
            </a:solidFill>
          </a:ln>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6800" y="1143000"/>
            <a:ext cx="4229102" cy="2819401"/>
          </a:xfrm>
          <a:prstGeom prst="rect">
            <a:avLst/>
          </a:prstGeom>
          <a:ln>
            <a:solidFill>
              <a:schemeClr val="accent3">
                <a:lumMod val="50000"/>
              </a:schemeClr>
            </a:solidFill>
          </a:ln>
        </p:spPr>
      </p:pic>
      <p:sp>
        <p:nvSpPr>
          <p:cNvPr id="4" name="Slide Number Placeholder 3"/>
          <p:cNvSpPr>
            <a:spLocks noGrp="1"/>
          </p:cNvSpPr>
          <p:nvPr>
            <p:ph type="sldNum" sz="quarter" idx="12"/>
          </p:nvPr>
        </p:nvSpPr>
        <p:spPr/>
        <p:txBody>
          <a:bodyPr/>
          <a:lstStyle/>
          <a:p>
            <a:fld id="{917B029B-C140-42AA-815D-F3142EB10B55}" type="slidenum">
              <a:rPr lang="en-US" smtClean="0"/>
              <a:t>31</a:t>
            </a:fld>
            <a:endParaRPr lang="en-US"/>
          </a:p>
        </p:txBody>
      </p:sp>
    </p:spTree>
    <p:extLst>
      <p:ext uri="{BB962C8B-B14F-4D97-AF65-F5344CB8AC3E}">
        <p14:creationId xmlns:p14="http://schemas.microsoft.com/office/powerpoint/2010/main" val="669302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Conservation opportunities: Political will</a:t>
            </a:r>
            <a:endParaRPr lang="en-US" sz="3600" b="1" dirty="0"/>
          </a:p>
        </p:txBody>
      </p:sp>
      <p:sp>
        <p:nvSpPr>
          <p:cNvPr id="3" name="Content Placeholder 2"/>
          <p:cNvSpPr>
            <a:spLocks noGrp="1"/>
          </p:cNvSpPr>
          <p:nvPr>
            <p:ph idx="1"/>
          </p:nvPr>
        </p:nvSpPr>
        <p:spPr>
          <a:xfrm>
            <a:off x="304800" y="1600200"/>
            <a:ext cx="8839200" cy="4525963"/>
          </a:xfrm>
        </p:spPr>
        <p:txBody>
          <a:bodyPr>
            <a:noAutofit/>
          </a:bodyPr>
          <a:lstStyle/>
          <a:p>
            <a:r>
              <a:rPr lang="en-US" sz="2400" b="1" dirty="0" smtClean="0"/>
              <a:t>Government support: Initiatives with Chile and Argentina working together on invasive beaver control</a:t>
            </a:r>
          </a:p>
          <a:p>
            <a:endParaRPr lang="en-US" sz="2400" b="1" dirty="0" smtClean="0"/>
          </a:p>
          <a:p>
            <a:r>
              <a:rPr lang="en-US" sz="2400" b="1" dirty="0" smtClean="0"/>
              <a:t>Research institutions: Knowledge and infrastructure</a:t>
            </a:r>
            <a:br>
              <a:rPr lang="en-US" sz="2400" b="1" dirty="0" smtClean="0"/>
            </a:br>
            <a:r>
              <a:rPr lang="en-US" sz="2400" b="1" dirty="0" smtClean="0"/>
              <a:t>to support conservation efforts and scientific research</a:t>
            </a:r>
          </a:p>
          <a:p>
            <a:endParaRPr lang="en-US" sz="2400" b="1" dirty="0" smtClean="0"/>
          </a:p>
          <a:p>
            <a:r>
              <a:rPr lang="en-US" sz="2400" b="1" dirty="0" smtClean="0"/>
              <a:t>National Park office in Tierra del</a:t>
            </a:r>
            <a:br>
              <a:rPr lang="en-US" sz="2400" b="1" dirty="0" smtClean="0"/>
            </a:br>
            <a:r>
              <a:rPr lang="en-US" sz="2400" b="1" dirty="0" smtClean="0"/>
              <a:t>Fuego: Established to conduct</a:t>
            </a:r>
            <a:br>
              <a:rPr lang="en-US" sz="2400" b="1" dirty="0" smtClean="0"/>
            </a:br>
            <a:r>
              <a:rPr lang="en-US" sz="2400" b="1" dirty="0" smtClean="0"/>
              <a:t>science and conservation</a:t>
            </a:r>
            <a:br>
              <a:rPr lang="en-US" sz="2400" b="1" dirty="0" smtClean="0"/>
            </a:br>
            <a:r>
              <a:rPr lang="en-US" sz="2400" b="1" dirty="0" smtClean="0"/>
              <a:t>for the region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1600" y="4191000"/>
            <a:ext cx="3886200" cy="2590800"/>
          </a:xfrm>
          <a:prstGeom prst="rect">
            <a:avLst/>
          </a:prstGeom>
          <a:ln>
            <a:solidFill>
              <a:schemeClr val="accent3">
                <a:lumMod val="50000"/>
              </a:schemeClr>
            </a:solidFill>
          </a:ln>
        </p:spPr>
      </p:pic>
      <p:sp>
        <p:nvSpPr>
          <p:cNvPr id="5" name="Slide Number Placeholder 4"/>
          <p:cNvSpPr>
            <a:spLocks noGrp="1"/>
          </p:cNvSpPr>
          <p:nvPr>
            <p:ph type="sldNum" sz="quarter" idx="12"/>
          </p:nvPr>
        </p:nvSpPr>
        <p:spPr/>
        <p:txBody>
          <a:bodyPr/>
          <a:lstStyle/>
          <a:p>
            <a:fld id="{917B029B-C140-42AA-815D-F3142EB10B55}" type="slidenum">
              <a:rPr lang="en-US" smtClean="0"/>
              <a:t>32</a:t>
            </a:fld>
            <a:endParaRPr lang="en-US"/>
          </a:p>
        </p:txBody>
      </p:sp>
    </p:spTree>
    <p:extLst>
      <p:ext uri="{BB962C8B-B14F-4D97-AF65-F5344CB8AC3E}">
        <p14:creationId xmlns:p14="http://schemas.microsoft.com/office/powerpoint/2010/main" val="1547353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b="1" dirty="0" smtClean="0"/>
              <a:t>Conservation opportunities: Economic</a:t>
            </a:r>
            <a:endParaRPr lang="en-US" b="1" dirty="0"/>
          </a:p>
        </p:txBody>
      </p:sp>
      <p:sp>
        <p:nvSpPr>
          <p:cNvPr id="3" name="Content Placeholder 2"/>
          <p:cNvSpPr>
            <a:spLocks noGrp="1"/>
          </p:cNvSpPr>
          <p:nvPr>
            <p:ph idx="1"/>
          </p:nvPr>
        </p:nvSpPr>
        <p:spPr>
          <a:xfrm>
            <a:off x="457200" y="2027237"/>
            <a:ext cx="8229600" cy="4525963"/>
          </a:xfrm>
        </p:spPr>
        <p:txBody>
          <a:bodyPr>
            <a:normAutofit/>
          </a:bodyPr>
          <a:lstStyle/>
          <a:p>
            <a:r>
              <a:rPr lang="en-US" b="1" dirty="0" smtClean="0"/>
              <a:t>Guanaco shearing: </a:t>
            </a:r>
            <a:r>
              <a:rPr lang="en-US" b="1" dirty="0"/>
              <a:t>R</a:t>
            </a:r>
            <a:r>
              <a:rPr lang="en-US" b="1" dirty="0" smtClean="0"/>
              <a:t>esearch shows guanacos can be humanely sheared; wool may offer economic incentive</a:t>
            </a:r>
          </a:p>
          <a:p>
            <a:endParaRPr lang="en-US" b="1" dirty="0"/>
          </a:p>
          <a:p>
            <a:r>
              <a:rPr lang="en-US" b="1" dirty="0" smtClean="0"/>
              <a:t>May be a key species</a:t>
            </a:r>
            <a:br>
              <a:rPr lang="en-US" b="1" dirty="0" smtClean="0"/>
            </a:br>
            <a:r>
              <a:rPr lang="en-US" b="1" dirty="0" smtClean="0"/>
              <a:t>for rural development</a:t>
            </a:r>
          </a:p>
          <a:p>
            <a:endParaRPr lang="en-US" b="1" dirty="0" smtClean="0"/>
          </a:p>
          <a:p>
            <a:endParaRPr lang="en-US" b="1"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00" y="3962400"/>
            <a:ext cx="4188209" cy="2791691"/>
          </a:xfrm>
          <a:prstGeom prst="rect">
            <a:avLst/>
          </a:prstGeom>
          <a:ln>
            <a:solidFill>
              <a:schemeClr val="accent3">
                <a:lumMod val="50000"/>
              </a:schemeClr>
            </a:solidFill>
          </a:ln>
        </p:spPr>
      </p:pic>
      <p:sp>
        <p:nvSpPr>
          <p:cNvPr id="4" name="Slide Number Placeholder 3"/>
          <p:cNvSpPr>
            <a:spLocks noGrp="1"/>
          </p:cNvSpPr>
          <p:nvPr>
            <p:ph type="sldNum" sz="quarter" idx="12"/>
          </p:nvPr>
        </p:nvSpPr>
        <p:spPr/>
        <p:txBody>
          <a:bodyPr/>
          <a:lstStyle/>
          <a:p>
            <a:fld id="{917B029B-C140-42AA-815D-F3142EB10B55}" type="slidenum">
              <a:rPr lang="en-US" smtClean="0"/>
              <a:t>33</a:t>
            </a:fld>
            <a:endParaRPr lang="en-US"/>
          </a:p>
        </p:txBody>
      </p:sp>
    </p:spTree>
    <p:extLst>
      <p:ext uri="{BB962C8B-B14F-4D97-AF65-F5344CB8AC3E}">
        <p14:creationId xmlns:p14="http://schemas.microsoft.com/office/powerpoint/2010/main" val="3470962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r>
              <a:rPr lang="en-US" altLang="en-US" sz="3600" b="1" dirty="0" smtClean="0"/>
              <a:t>Review: The Great Patagonia Land Grab</a:t>
            </a:r>
          </a:p>
        </p:txBody>
      </p:sp>
      <p:sp>
        <p:nvSpPr>
          <p:cNvPr id="31749" name="Text Placeholder 4"/>
          <p:cNvSpPr>
            <a:spLocks noGrp="1"/>
          </p:cNvSpPr>
          <p:nvPr>
            <p:ph type="body" idx="1"/>
          </p:nvPr>
        </p:nvSpPr>
        <p:spPr>
          <a:xfrm>
            <a:off x="609600" y="1600200"/>
            <a:ext cx="3886200" cy="639763"/>
          </a:xfrm>
        </p:spPr>
        <p:txBody>
          <a:bodyPr/>
          <a:lstStyle/>
          <a:p>
            <a:r>
              <a:rPr lang="en-US" altLang="en-US" dirty="0" smtClean="0"/>
              <a:t>Stakeholders	</a:t>
            </a:r>
          </a:p>
        </p:txBody>
      </p:sp>
      <p:sp>
        <p:nvSpPr>
          <p:cNvPr id="30723" name="Content Placeholder 2"/>
          <p:cNvSpPr>
            <a:spLocks noGrp="1"/>
          </p:cNvSpPr>
          <p:nvPr>
            <p:ph sz="half" idx="2"/>
          </p:nvPr>
        </p:nvSpPr>
        <p:spPr>
          <a:xfrm>
            <a:off x="381000" y="2174874"/>
            <a:ext cx="4040188" cy="4683125"/>
          </a:xfrm>
        </p:spPr>
        <p:txBody>
          <a:bodyPr>
            <a:normAutofit/>
          </a:bodyPr>
          <a:lstStyle/>
          <a:p>
            <a:r>
              <a:rPr lang="en-US" altLang="en-US" sz="2000" b="1" dirty="0" smtClean="0"/>
              <a:t>International environmental groups and wealthy landowners</a:t>
            </a:r>
          </a:p>
          <a:p>
            <a:r>
              <a:rPr lang="en-US" altLang="en-US" sz="2000" b="1" dirty="0" smtClean="0"/>
              <a:t>Local indigenous people</a:t>
            </a:r>
          </a:p>
          <a:p>
            <a:r>
              <a:rPr lang="en-US" altLang="en-US" sz="2000" b="1" dirty="0" smtClean="0"/>
              <a:t>Local ranchers</a:t>
            </a:r>
          </a:p>
          <a:p>
            <a:r>
              <a:rPr lang="en-US" altLang="en-US" sz="2000" b="1" dirty="0" smtClean="0"/>
              <a:t>Government</a:t>
            </a:r>
          </a:p>
          <a:p>
            <a:endParaRPr lang="en-US" altLang="en-US" sz="2000" b="1" dirty="0"/>
          </a:p>
          <a:p>
            <a:r>
              <a:rPr lang="en-US" altLang="en-US" sz="2000" b="1" dirty="0" smtClean="0"/>
              <a:t>Do you understand the</a:t>
            </a:r>
            <a:br>
              <a:rPr lang="en-US" altLang="en-US" sz="2000" b="1" dirty="0" smtClean="0"/>
            </a:br>
            <a:r>
              <a:rPr lang="en-US" altLang="en-US" sz="2000" b="1" dirty="0" smtClean="0"/>
              <a:t>stakeholders for conservation near Torres del Paine?</a:t>
            </a:r>
          </a:p>
        </p:txBody>
      </p:sp>
      <p:sp>
        <p:nvSpPr>
          <p:cNvPr id="6" name="Text Placeholder 5"/>
          <p:cNvSpPr>
            <a:spLocks noGrp="1"/>
          </p:cNvSpPr>
          <p:nvPr>
            <p:ph type="body" sz="quarter" idx="3"/>
          </p:nvPr>
        </p:nvSpPr>
        <p:spPr>
          <a:xfrm>
            <a:off x="4800600" y="1570037"/>
            <a:ext cx="3886200" cy="639763"/>
          </a:xfrm>
        </p:spPr>
        <p:txBody>
          <a:bodyPr/>
          <a:lstStyle/>
          <a:p>
            <a:pPr>
              <a:defRPr/>
            </a:pPr>
            <a:r>
              <a:rPr lang="en-US" dirty="0" smtClean="0"/>
              <a:t>Public vs. Private	</a:t>
            </a:r>
            <a:endParaRPr lang="en-US" dirty="0"/>
          </a:p>
        </p:txBody>
      </p:sp>
      <p:sp>
        <p:nvSpPr>
          <p:cNvPr id="30724" name="Content Placeholder 3"/>
          <p:cNvSpPr>
            <a:spLocks noGrp="1"/>
          </p:cNvSpPr>
          <p:nvPr>
            <p:ph sz="quarter" idx="4"/>
          </p:nvPr>
        </p:nvSpPr>
        <p:spPr>
          <a:xfrm>
            <a:off x="4419600" y="2251075"/>
            <a:ext cx="4270375" cy="4302125"/>
          </a:xfrm>
        </p:spPr>
        <p:txBody>
          <a:bodyPr>
            <a:normAutofit/>
          </a:bodyPr>
          <a:lstStyle/>
          <a:p>
            <a:r>
              <a:rPr lang="en-US" altLang="en-US" sz="2000" b="1" dirty="0" smtClean="0"/>
              <a:t>Do you favor public or private protection for conservation?</a:t>
            </a:r>
          </a:p>
          <a:p>
            <a:pPr lvl="1"/>
            <a:r>
              <a:rPr lang="en-US" altLang="en-US" b="1" dirty="0" smtClean="0"/>
              <a:t>Considering a particular species</a:t>
            </a:r>
          </a:p>
          <a:p>
            <a:pPr lvl="1"/>
            <a:r>
              <a:rPr lang="en-US" altLang="en-US" b="1" dirty="0" smtClean="0"/>
              <a:t>Considering a large landscape (like Patagonia</a:t>
            </a:r>
            <a:r>
              <a:rPr lang="en-US" altLang="en-US" b="1" dirty="0"/>
              <a:t>)</a:t>
            </a:r>
            <a:endParaRPr lang="en-US" altLang="en-US" b="1" dirty="0" smtClean="0"/>
          </a:p>
          <a:p>
            <a:pPr lvl="1"/>
            <a:endParaRPr lang="en-US" altLang="en-US" b="1" dirty="0"/>
          </a:p>
          <a:p>
            <a:pPr lvl="1"/>
            <a:r>
              <a:rPr lang="en-US" altLang="en-US" b="1" dirty="0" smtClean="0"/>
              <a:t>If you build a new protected area, how do you use this information to decide?</a:t>
            </a:r>
          </a:p>
        </p:txBody>
      </p:sp>
      <p:sp>
        <p:nvSpPr>
          <p:cNvPr id="2" name="Slide Number Placeholder 1"/>
          <p:cNvSpPr>
            <a:spLocks noGrp="1"/>
          </p:cNvSpPr>
          <p:nvPr>
            <p:ph type="sldNum" sz="quarter" idx="12"/>
          </p:nvPr>
        </p:nvSpPr>
        <p:spPr/>
        <p:txBody>
          <a:bodyPr/>
          <a:lstStyle/>
          <a:p>
            <a:fld id="{917B029B-C140-42AA-815D-F3142EB10B55}" type="slidenum">
              <a:rPr lang="en-US" smtClean="0"/>
              <a:t>34</a:t>
            </a:fld>
            <a:endParaRPr lang="en-US"/>
          </a:p>
        </p:txBody>
      </p:sp>
    </p:spTree>
    <p:extLst>
      <p:ext uri="{BB962C8B-B14F-4D97-AF65-F5344CB8AC3E}">
        <p14:creationId xmlns:p14="http://schemas.microsoft.com/office/powerpoint/2010/main" val="276039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1143000"/>
          </a:xfrm>
        </p:spPr>
        <p:txBody>
          <a:bodyPr>
            <a:normAutofit/>
          </a:bodyPr>
          <a:lstStyle/>
          <a:p>
            <a:r>
              <a:rPr lang="en-US" sz="4000" b="1" dirty="0" smtClean="0"/>
              <a:t>Building a new protected area</a:t>
            </a:r>
            <a:endParaRPr lang="en-US" sz="4000" b="1" dirty="0"/>
          </a:p>
        </p:txBody>
      </p:sp>
      <p:sp>
        <p:nvSpPr>
          <p:cNvPr id="11" name="Content Placeholder 10"/>
          <p:cNvSpPr>
            <a:spLocks noGrp="1"/>
          </p:cNvSpPr>
          <p:nvPr>
            <p:ph sz="half" idx="2"/>
          </p:nvPr>
        </p:nvSpPr>
        <p:spPr>
          <a:xfrm>
            <a:off x="381000" y="1798637"/>
            <a:ext cx="5715000" cy="4525963"/>
          </a:xfrm>
        </p:spPr>
        <p:txBody>
          <a:bodyPr>
            <a:normAutofit/>
          </a:bodyPr>
          <a:lstStyle/>
          <a:p>
            <a:r>
              <a:rPr lang="en-US" sz="2400" b="1" dirty="0" smtClean="0"/>
              <a:t>Your budget = $50 million (U.S.)</a:t>
            </a:r>
          </a:p>
          <a:p>
            <a:endParaRPr lang="en-US" sz="1200" b="1" dirty="0" smtClean="0"/>
          </a:p>
          <a:p>
            <a:r>
              <a:rPr lang="en-US" sz="2400" b="1" dirty="0" smtClean="0"/>
              <a:t>Where will you build your PA?</a:t>
            </a:r>
          </a:p>
          <a:p>
            <a:endParaRPr lang="en-US" sz="1200" b="1" dirty="0" smtClean="0"/>
          </a:p>
          <a:p>
            <a:r>
              <a:rPr lang="en-US" sz="2400" b="1" dirty="0" smtClean="0"/>
              <a:t>Will you expand at the park border?</a:t>
            </a:r>
          </a:p>
          <a:p>
            <a:endParaRPr lang="en-US" sz="1200" b="1" dirty="0" smtClean="0"/>
          </a:p>
          <a:p>
            <a:r>
              <a:rPr lang="en-US" sz="2400" b="1" dirty="0" smtClean="0"/>
              <a:t>Will you build a separate PA?</a:t>
            </a:r>
          </a:p>
          <a:p>
            <a:endParaRPr lang="en-US" sz="1200" b="1" dirty="0" smtClean="0"/>
          </a:p>
          <a:p>
            <a:r>
              <a:rPr lang="en-US" sz="2400" b="1" dirty="0" smtClean="0"/>
              <a:t>How will you consider</a:t>
            </a:r>
            <a:br>
              <a:rPr lang="en-US" sz="2400" b="1" dirty="0" smtClean="0"/>
            </a:br>
            <a:r>
              <a:rPr lang="en-US" sz="2400" b="1" dirty="0" smtClean="0"/>
              <a:t>landscape connectivity?</a:t>
            </a:r>
          </a:p>
          <a:p>
            <a:endParaRPr lang="en-US" sz="2400" b="1"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8800" y="1676400"/>
            <a:ext cx="3429000" cy="5143500"/>
          </a:xfrm>
          <a:prstGeom prst="rect">
            <a:avLst/>
          </a:prstGeom>
          <a:ln>
            <a:solidFill>
              <a:schemeClr val="accent3">
                <a:lumMod val="50000"/>
              </a:schemeClr>
            </a:solidFill>
          </a:ln>
        </p:spPr>
      </p:pic>
      <p:sp>
        <p:nvSpPr>
          <p:cNvPr id="2" name="Slide Number Placeholder 1"/>
          <p:cNvSpPr>
            <a:spLocks noGrp="1"/>
          </p:cNvSpPr>
          <p:nvPr>
            <p:ph type="sldNum" sz="quarter" idx="12"/>
          </p:nvPr>
        </p:nvSpPr>
        <p:spPr/>
        <p:txBody>
          <a:bodyPr/>
          <a:lstStyle/>
          <a:p>
            <a:fld id="{917B029B-C140-42AA-815D-F3142EB10B55}" type="slidenum">
              <a:rPr lang="en-US" smtClean="0"/>
              <a:t>35</a:t>
            </a:fld>
            <a:endParaRPr lang="en-US"/>
          </a:p>
        </p:txBody>
      </p:sp>
    </p:spTree>
    <p:extLst>
      <p:ext uri="{BB962C8B-B14F-4D97-AF65-F5344CB8AC3E}">
        <p14:creationId xmlns:p14="http://schemas.microsoft.com/office/powerpoint/2010/main" val="3932335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1143000"/>
          </a:xfrm>
        </p:spPr>
        <p:txBody>
          <a:bodyPr>
            <a:normAutofit/>
          </a:bodyPr>
          <a:lstStyle/>
          <a:p>
            <a:r>
              <a:rPr lang="en-US" sz="4000" b="1" dirty="0" smtClean="0"/>
              <a:t>Building a new protected area</a:t>
            </a:r>
            <a:endParaRPr lang="en-US" sz="4000" b="1" dirty="0"/>
          </a:p>
        </p:txBody>
      </p:sp>
      <p:pic>
        <p:nvPicPr>
          <p:cNvPr id="9" name="Content Placeholder 8"/>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953000" y="4038600"/>
            <a:ext cx="4038600" cy="2692400"/>
          </a:xfrm>
          <a:ln>
            <a:solidFill>
              <a:schemeClr val="accent3">
                <a:lumMod val="50000"/>
              </a:schemeClr>
            </a:solidFill>
          </a:ln>
        </p:spPr>
      </p:pic>
      <p:sp>
        <p:nvSpPr>
          <p:cNvPr id="11" name="Content Placeholder 10"/>
          <p:cNvSpPr>
            <a:spLocks noGrp="1"/>
          </p:cNvSpPr>
          <p:nvPr>
            <p:ph sz="half" idx="2"/>
          </p:nvPr>
        </p:nvSpPr>
        <p:spPr>
          <a:xfrm>
            <a:off x="228600" y="1417637"/>
            <a:ext cx="8686800" cy="4525963"/>
          </a:xfrm>
        </p:spPr>
        <p:txBody>
          <a:bodyPr>
            <a:normAutofit/>
          </a:bodyPr>
          <a:lstStyle/>
          <a:p>
            <a:r>
              <a:rPr lang="en-US" sz="2400" b="1" dirty="0" smtClean="0"/>
              <a:t>Cheaper land where degraded and lacking stunning views</a:t>
            </a:r>
          </a:p>
          <a:p>
            <a:r>
              <a:rPr lang="en-US" sz="2400" b="1" dirty="0" smtClean="0"/>
              <a:t>Native wildlife populations reduced in these areas</a:t>
            </a:r>
          </a:p>
          <a:p>
            <a:r>
              <a:rPr lang="en-US" sz="2400" b="1" dirty="0" smtClean="0"/>
              <a:t>Research shows that wild populations may rebound quickly when protected</a:t>
            </a:r>
          </a:p>
          <a:p>
            <a:r>
              <a:rPr lang="en-US" sz="2400" b="1" dirty="0" smtClean="0"/>
              <a:t>How will you consider climate change and projected impacts</a:t>
            </a:r>
            <a:br>
              <a:rPr lang="en-US" sz="2400" b="1" dirty="0" smtClean="0"/>
            </a:br>
            <a:r>
              <a:rPr lang="en-US" sz="2400" b="1" dirty="0" smtClean="0"/>
              <a:t>on your new PA?</a:t>
            </a:r>
          </a:p>
          <a:p>
            <a:endParaRPr lang="en-US" sz="2400" b="1" dirty="0"/>
          </a:p>
        </p:txBody>
      </p:sp>
      <p:sp>
        <p:nvSpPr>
          <p:cNvPr id="2" name="Slide Number Placeholder 1"/>
          <p:cNvSpPr>
            <a:spLocks noGrp="1"/>
          </p:cNvSpPr>
          <p:nvPr>
            <p:ph type="sldNum" sz="quarter" idx="12"/>
          </p:nvPr>
        </p:nvSpPr>
        <p:spPr/>
        <p:txBody>
          <a:bodyPr/>
          <a:lstStyle/>
          <a:p>
            <a:fld id="{917B029B-C140-42AA-815D-F3142EB10B55}" type="slidenum">
              <a:rPr lang="en-US" smtClean="0"/>
              <a:t>36</a:t>
            </a:fld>
            <a:endParaRPr lang="en-US"/>
          </a:p>
        </p:txBody>
      </p:sp>
    </p:spTree>
    <p:extLst>
      <p:ext uri="{BB962C8B-B14F-4D97-AF65-F5344CB8AC3E}">
        <p14:creationId xmlns:p14="http://schemas.microsoft.com/office/powerpoint/2010/main" val="16857084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1143000"/>
          </a:xfrm>
        </p:spPr>
        <p:txBody>
          <a:bodyPr>
            <a:normAutofit/>
          </a:bodyPr>
          <a:lstStyle/>
          <a:p>
            <a:r>
              <a:rPr lang="en-US" sz="4000" b="1" dirty="0" smtClean="0"/>
              <a:t>Building a new protected area</a:t>
            </a:r>
            <a:endParaRPr lang="en-US" sz="4000" b="1" dirty="0"/>
          </a:p>
        </p:txBody>
      </p:sp>
      <p:pic>
        <p:nvPicPr>
          <p:cNvPr id="9" name="Content Placeholder 8"/>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029200" y="4114800"/>
            <a:ext cx="4038600" cy="2692400"/>
          </a:xfrm>
          <a:ln>
            <a:solidFill>
              <a:schemeClr val="accent3">
                <a:lumMod val="50000"/>
              </a:schemeClr>
            </a:solidFill>
          </a:ln>
        </p:spPr>
      </p:pic>
      <p:sp>
        <p:nvSpPr>
          <p:cNvPr id="11" name="Content Placeholder 10"/>
          <p:cNvSpPr>
            <a:spLocks noGrp="1"/>
          </p:cNvSpPr>
          <p:nvPr>
            <p:ph sz="half" idx="2"/>
          </p:nvPr>
        </p:nvSpPr>
        <p:spPr>
          <a:xfrm>
            <a:off x="228600" y="1524000"/>
            <a:ext cx="8915400" cy="4525963"/>
          </a:xfrm>
        </p:spPr>
        <p:txBody>
          <a:bodyPr>
            <a:normAutofit/>
          </a:bodyPr>
          <a:lstStyle/>
          <a:p>
            <a:r>
              <a:rPr lang="en-US" sz="2400" b="1" dirty="0" smtClean="0"/>
              <a:t>Land is more expensive near existing PAs</a:t>
            </a:r>
            <a:br>
              <a:rPr lang="en-US" sz="2400" b="1" dirty="0" smtClean="0"/>
            </a:br>
            <a:r>
              <a:rPr lang="en-US" sz="2400" b="1" dirty="0" smtClean="0"/>
              <a:t>and where the views are spectacular</a:t>
            </a:r>
          </a:p>
          <a:p>
            <a:r>
              <a:rPr lang="en-US" sz="2400" b="1" dirty="0" smtClean="0"/>
              <a:t>Native wildlife are more abundant</a:t>
            </a:r>
          </a:p>
          <a:p>
            <a:r>
              <a:rPr lang="en-US" sz="2400" b="1" dirty="0" smtClean="0"/>
              <a:t>Existing PAs are not sufficient to protect native species</a:t>
            </a:r>
          </a:p>
          <a:p>
            <a:r>
              <a:rPr lang="en-US" sz="2400" b="1" dirty="0" smtClean="0"/>
              <a:t>Invasive species complicate native species conservation</a:t>
            </a:r>
          </a:p>
          <a:p>
            <a:endParaRPr lang="en-US" sz="2400" b="1" dirty="0"/>
          </a:p>
        </p:txBody>
      </p:sp>
      <p:sp>
        <p:nvSpPr>
          <p:cNvPr id="2" name="Slide Number Placeholder 1"/>
          <p:cNvSpPr>
            <a:spLocks noGrp="1"/>
          </p:cNvSpPr>
          <p:nvPr>
            <p:ph type="sldNum" sz="quarter" idx="12"/>
          </p:nvPr>
        </p:nvSpPr>
        <p:spPr/>
        <p:txBody>
          <a:bodyPr/>
          <a:lstStyle/>
          <a:p>
            <a:fld id="{917B029B-C140-42AA-815D-F3142EB10B55}" type="slidenum">
              <a:rPr lang="en-US" smtClean="0"/>
              <a:t>37</a:t>
            </a:fld>
            <a:endParaRPr lang="en-US"/>
          </a:p>
        </p:txBody>
      </p:sp>
    </p:spTree>
    <p:extLst>
      <p:ext uri="{BB962C8B-B14F-4D97-AF65-F5344CB8AC3E}">
        <p14:creationId xmlns:p14="http://schemas.microsoft.com/office/powerpoint/2010/main" val="10109005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1143000"/>
          </a:xfrm>
        </p:spPr>
        <p:txBody>
          <a:bodyPr>
            <a:normAutofit/>
          </a:bodyPr>
          <a:lstStyle/>
          <a:p>
            <a:r>
              <a:rPr lang="en-US" sz="4000" b="1" dirty="0" smtClean="0"/>
              <a:t>Building a new protected area</a:t>
            </a:r>
            <a:endParaRPr lang="en-US" sz="4000" b="1" dirty="0"/>
          </a:p>
        </p:txBody>
      </p:sp>
      <p:pic>
        <p:nvPicPr>
          <p:cNvPr id="9" name="Content Placeholder 8"/>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105400" y="4114800"/>
            <a:ext cx="4000500" cy="2667000"/>
          </a:xfrm>
        </p:spPr>
      </p:pic>
      <p:pic>
        <p:nvPicPr>
          <p:cNvPr id="2" name="Content Placeholder 1"/>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105400" y="1066800"/>
            <a:ext cx="3962400" cy="2971800"/>
          </a:xfrm>
        </p:spPr>
      </p:pic>
      <p:sp>
        <p:nvSpPr>
          <p:cNvPr id="8" name="Content Placeholder 10"/>
          <p:cNvSpPr txBox="1">
            <a:spLocks/>
          </p:cNvSpPr>
          <p:nvPr/>
        </p:nvSpPr>
        <p:spPr>
          <a:xfrm>
            <a:off x="228600" y="1646237"/>
            <a:ext cx="84582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t>Use Google Earth map</a:t>
            </a:r>
            <a:br>
              <a:rPr lang="en-US" sz="2400" b="1" dirty="0" smtClean="0"/>
            </a:br>
            <a:r>
              <a:rPr lang="en-US" sz="2400" b="1" dirty="0" smtClean="0"/>
              <a:t>to build your PA</a:t>
            </a:r>
          </a:p>
          <a:p>
            <a:endParaRPr lang="en-US" sz="2400" b="1" dirty="0" smtClean="0"/>
          </a:p>
          <a:p>
            <a:r>
              <a:rPr lang="en-US" sz="2400" b="1" dirty="0" smtClean="0"/>
              <a:t>Write a defense of your choices</a:t>
            </a:r>
          </a:p>
          <a:p>
            <a:endParaRPr lang="en-US" sz="2400" b="1" dirty="0" smtClean="0"/>
          </a:p>
          <a:p>
            <a:r>
              <a:rPr lang="en-US" sz="2400" b="1" dirty="0" smtClean="0"/>
              <a:t>Demonstrate that purchase</a:t>
            </a:r>
            <a:br>
              <a:rPr lang="en-US" sz="2400" b="1" dirty="0" smtClean="0"/>
            </a:br>
            <a:r>
              <a:rPr lang="en-US" sz="2400" b="1" dirty="0" smtClean="0"/>
              <a:t>meets available budget </a:t>
            </a:r>
          </a:p>
          <a:p>
            <a:endParaRPr lang="en-US" sz="2400" b="1" dirty="0" smtClean="0"/>
          </a:p>
          <a:p>
            <a:r>
              <a:rPr lang="en-US" sz="2400" b="1" dirty="0" smtClean="0"/>
              <a:t>Prepare a presentation that shows</a:t>
            </a:r>
            <a:br>
              <a:rPr lang="en-US" sz="2400" b="1" dirty="0" smtClean="0"/>
            </a:br>
            <a:r>
              <a:rPr lang="en-US" sz="2400" b="1" dirty="0" smtClean="0"/>
              <a:t>area and location of your PA and</a:t>
            </a:r>
            <a:br>
              <a:rPr lang="en-US" sz="2400" b="1" dirty="0" smtClean="0"/>
            </a:br>
            <a:r>
              <a:rPr lang="en-US" sz="2400" b="1" dirty="0" smtClean="0"/>
              <a:t>includes rationale for your choices</a:t>
            </a:r>
          </a:p>
          <a:p>
            <a:endParaRPr lang="en-US" sz="2400" b="1" dirty="0"/>
          </a:p>
        </p:txBody>
      </p:sp>
      <p:sp>
        <p:nvSpPr>
          <p:cNvPr id="3" name="Slide Number Placeholder 2"/>
          <p:cNvSpPr>
            <a:spLocks noGrp="1"/>
          </p:cNvSpPr>
          <p:nvPr>
            <p:ph type="sldNum" sz="quarter" idx="12"/>
          </p:nvPr>
        </p:nvSpPr>
        <p:spPr/>
        <p:txBody>
          <a:bodyPr/>
          <a:lstStyle/>
          <a:p>
            <a:fld id="{917B029B-C140-42AA-815D-F3142EB10B55}" type="slidenum">
              <a:rPr lang="en-US" smtClean="0"/>
              <a:t>38</a:t>
            </a:fld>
            <a:endParaRPr lang="en-US"/>
          </a:p>
        </p:txBody>
      </p:sp>
    </p:spTree>
    <p:extLst>
      <p:ext uri="{BB962C8B-B14F-4D97-AF65-F5344CB8AC3E}">
        <p14:creationId xmlns:p14="http://schemas.microsoft.com/office/powerpoint/2010/main" val="12563251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8229600" cy="1143000"/>
          </a:xfrm>
        </p:spPr>
        <p:txBody>
          <a:bodyPr/>
          <a:lstStyle/>
          <a:p>
            <a:r>
              <a:rPr lang="en-US" b="1" dirty="0" smtClean="0"/>
              <a:t>Good Luck!</a:t>
            </a:r>
            <a:endParaRPr lang="en-US" b="1" dirty="0"/>
          </a:p>
        </p:txBody>
      </p:sp>
      <p:sp>
        <p:nvSpPr>
          <p:cNvPr id="3" name="Slide Number Placeholder 2"/>
          <p:cNvSpPr>
            <a:spLocks noGrp="1"/>
          </p:cNvSpPr>
          <p:nvPr>
            <p:ph type="sldNum" sz="quarter" idx="12"/>
          </p:nvPr>
        </p:nvSpPr>
        <p:spPr/>
        <p:txBody>
          <a:bodyPr/>
          <a:lstStyle/>
          <a:p>
            <a:fld id="{917B029B-C140-42AA-815D-F3142EB10B55}" type="slidenum">
              <a:rPr lang="en-US" smtClean="0"/>
              <a:t>39</a:t>
            </a:fld>
            <a:endParaRPr lang="en-US"/>
          </a:p>
        </p:txBody>
      </p:sp>
    </p:spTree>
    <p:extLst>
      <p:ext uri="{BB962C8B-B14F-4D97-AF65-F5344CB8AC3E}">
        <p14:creationId xmlns:p14="http://schemas.microsoft.com/office/powerpoint/2010/main" val="1690324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b="1" dirty="0" smtClean="0"/>
              <a:t>Review: Policy simulation</a:t>
            </a:r>
          </a:p>
        </p:txBody>
      </p:sp>
      <p:sp>
        <p:nvSpPr>
          <p:cNvPr id="27651" name="Content Placeholder 8"/>
          <p:cNvSpPr>
            <a:spLocks noGrp="1"/>
          </p:cNvSpPr>
          <p:nvPr>
            <p:ph idx="1"/>
          </p:nvPr>
        </p:nvSpPr>
        <p:spPr>
          <a:xfrm>
            <a:off x="685800" y="1676400"/>
            <a:ext cx="8534400" cy="4525963"/>
          </a:xfrm>
        </p:spPr>
        <p:txBody>
          <a:bodyPr>
            <a:normAutofit/>
          </a:bodyPr>
          <a:lstStyle/>
          <a:p>
            <a:pPr marL="0" indent="0">
              <a:buNone/>
            </a:pPr>
            <a:r>
              <a:rPr lang="en-US" altLang="en-US" sz="2800" b="1" dirty="0" smtClean="0"/>
              <a:t>Issues to consider building a new PA in Patagonia</a:t>
            </a:r>
          </a:p>
          <a:p>
            <a:endParaRPr lang="en-US" altLang="en-US" b="1" dirty="0" smtClean="0"/>
          </a:p>
          <a:p>
            <a:r>
              <a:rPr lang="en-US" altLang="en-US" sz="2800" b="1" dirty="0" smtClean="0"/>
              <a:t>Threats to biodiversity</a:t>
            </a:r>
          </a:p>
          <a:p>
            <a:r>
              <a:rPr lang="en-US" altLang="en-US" sz="2800" b="1" dirty="0" smtClean="0"/>
              <a:t>Major stakeholders</a:t>
            </a:r>
          </a:p>
          <a:p>
            <a:r>
              <a:rPr lang="en-US" altLang="en-US" sz="2800" b="1" dirty="0" smtClean="0"/>
              <a:t>Role of public vs. private protection</a:t>
            </a:r>
          </a:p>
          <a:p>
            <a:r>
              <a:rPr lang="en-US" altLang="en-US" sz="2800" b="1" dirty="0" smtClean="0"/>
              <a:t>Group policy creation </a:t>
            </a:r>
          </a:p>
          <a:p>
            <a:r>
              <a:rPr lang="en-US" altLang="en-US" sz="2800" b="1" dirty="0" smtClean="0"/>
              <a:t>Policy recommendations </a:t>
            </a:r>
          </a:p>
        </p:txBody>
      </p:sp>
      <p:sp>
        <p:nvSpPr>
          <p:cNvPr id="2" name="Slide Number Placeholder 1"/>
          <p:cNvSpPr>
            <a:spLocks noGrp="1"/>
          </p:cNvSpPr>
          <p:nvPr>
            <p:ph type="sldNum" sz="quarter" idx="12"/>
          </p:nvPr>
        </p:nvSpPr>
        <p:spPr/>
        <p:txBody>
          <a:bodyPr/>
          <a:lstStyle/>
          <a:p>
            <a:fld id="{917B029B-C140-42AA-815D-F3142EB10B55}" type="slidenum">
              <a:rPr lang="en-US" smtClean="0"/>
              <a:t>4</a:t>
            </a:fld>
            <a:endParaRPr lang="en-US" dirty="0"/>
          </a:p>
        </p:txBody>
      </p:sp>
    </p:spTree>
    <p:extLst>
      <p:ext uri="{BB962C8B-B14F-4D97-AF65-F5344CB8AC3E}">
        <p14:creationId xmlns:p14="http://schemas.microsoft.com/office/powerpoint/2010/main" val="28197660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Specia</a:t>
            </a:r>
            <a:r>
              <a:rPr lang="en-US" b="1" dirty="0"/>
              <a:t>l</a:t>
            </a:r>
            <a:r>
              <a:rPr lang="en-US" b="1" dirty="0" smtClean="0"/>
              <a:t> thanks:</a:t>
            </a:r>
            <a:endParaRPr lang="en-US" b="1" dirty="0"/>
          </a:p>
        </p:txBody>
      </p:sp>
      <p:sp>
        <p:nvSpPr>
          <p:cNvPr id="3" name="Content Placeholder 2"/>
          <p:cNvSpPr>
            <a:spLocks noGrp="1"/>
          </p:cNvSpPr>
          <p:nvPr>
            <p:ph idx="1"/>
          </p:nvPr>
        </p:nvSpPr>
        <p:spPr>
          <a:xfrm>
            <a:off x="304800" y="1600200"/>
            <a:ext cx="8686800" cy="4953000"/>
          </a:xfrm>
        </p:spPr>
        <p:txBody>
          <a:bodyPr>
            <a:normAutofit/>
          </a:bodyPr>
          <a:lstStyle/>
          <a:p>
            <a:pPr marL="0" indent="0">
              <a:buNone/>
            </a:pPr>
            <a:r>
              <a:rPr lang="en-US" sz="2000" b="1" dirty="0" smtClean="0"/>
              <a:t>People on-site in Patagonia doing conservation work, researching invasive species impacts, and educating tourists in Patagonia’s national parks including  experts who took the time to meet with us during our time in Patagonia (2014), specifically:</a:t>
            </a:r>
          </a:p>
          <a:p>
            <a:pPr marL="0" indent="0">
              <a:buNone/>
            </a:pPr>
            <a:endParaRPr lang="en-US" sz="2000" b="1" dirty="0"/>
          </a:p>
          <a:p>
            <a:pPr marL="0" indent="0">
              <a:buNone/>
            </a:pPr>
            <a:r>
              <a:rPr lang="en-US" sz="2000" b="1" dirty="0" smtClean="0"/>
              <a:t>Alejandro Valenzuela: Southern Patagonia Coordination Office,</a:t>
            </a:r>
            <a:br>
              <a:rPr lang="en-US" sz="2000" b="1" dirty="0" smtClean="0"/>
            </a:br>
            <a:r>
              <a:rPr lang="en-US" sz="2000" b="1" dirty="0" smtClean="0"/>
              <a:t>Argentine National Parks Administration</a:t>
            </a:r>
          </a:p>
          <a:p>
            <a:pPr marL="0" indent="0">
              <a:buNone/>
            </a:pPr>
            <a:endParaRPr lang="en-US" sz="2000" b="1" dirty="0"/>
          </a:p>
          <a:p>
            <a:pPr marL="0" indent="0">
              <a:buNone/>
            </a:pPr>
            <a:r>
              <a:rPr lang="en-US" sz="2000" b="1" dirty="0" smtClean="0"/>
              <a:t>Christopher Anderson: National University of Tierra del Fuego</a:t>
            </a:r>
          </a:p>
          <a:p>
            <a:pPr marL="0" indent="0">
              <a:buNone/>
            </a:pPr>
            <a:endParaRPr lang="en-US" sz="2000" b="1" dirty="0"/>
          </a:p>
          <a:p>
            <a:pPr marL="0" indent="0">
              <a:buNone/>
            </a:pPr>
            <a:r>
              <a:rPr lang="en-US" sz="2000" b="1" dirty="0" err="1" smtClean="0"/>
              <a:t>Lic</a:t>
            </a:r>
            <a:r>
              <a:rPr lang="en-US" sz="2000" b="1" dirty="0" smtClean="0"/>
              <a:t>. Maria Luisa Carranza, </a:t>
            </a:r>
            <a:r>
              <a:rPr lang="en-US" sz="2000" b="1" dirty="0" err="1" smtClean="0"/>
              <a:t>Directora</a:t>
            </a:r>
            <a:r>
              <a:rPr lang="en-US" sz="2000" b="1" dirty="0" smtClean="0"/>
              <a:t> </a:t>
            </a:r>
            <a:r>
              <a:rPr lang="en-US" sz="2000" b="1" dirty="0" err="1" smtClean="0"/>
              <a:t>Gral</a:t>
            </a:r>
            <a:r>
              <a:rPr lang="en-US" sz="2000" b="1" dirty="0" smtClean="0"/>
              <a:t>. De Areas </a:t>
            </a:r>
            <a:r>
              <a:rPr lang="en-US" sz="2000" b="1" dirty="0" err="1" smtClean="0"/>
              <a:t>Protegidas</a:t>
            </a:r>
            <a:r>
              <a:rPr lang="en-US" sz="2000" b="1" dirty="0" smtClean="0"/>
              <a:t> y </a:t>
            </a:r>
            <a:r>
              <a:rPr lang="en-US" sz="2000" b="1" dirty="0" err="1" smtClean="0"/>
              <a:t>Biodiversidad</a:t>
            </a:r>
            <a:endParaRPr lang="en-US" sz="2000" b="1" dirty="0" smtClean="0"/>
          </a:p>
          <a:p>
            <a:pPr marL="0" indent="0">
              <a:buNone/>
            </a:pPr>
            <a:endParaRPr lang="en-US" sz="2000" b="1" dirty="0"/>
          </a:p>
          <a:p>
            <a:pPr marL="0" indent="0">
              <a:buNone/>
            </a:pPr>
            <a:r>
              <a:rPr lang="en-US" sz="2000" b="1" dirty="0"/>
              <a:t>Roberto Barrientos Benitez: </a:t>
            </a:r>
            <a:r>
              <a:rPr lang="en-US" sz="2000" b="1" dirty="0" err="1"/>
              <a:t>Guías</a:t>
            </a:r>
            <a:r>
              <a:rPr lang="en-US" sz="2000" b="1" dirty="0"/>
              <a:t> </a:t>
            </a:r>
            <a:r>
              <a:rPr lang="en-US" sz="2000" b="1" dirty="0" err="1" smtClean="0"/>
              <a:t>Asociados</a:t>
            </a:r>
            <a:r>
              <a:rPr lang="en-US" sz="2000" b="1" dirty="0" smtClean="0"/>
              <a:t>, Torres del Paine National Park</a:t>
            </a:r>
            <a:endParaRPr lang="en-US" sz="2000" b="1" dirty="0"/>
          </a:p>
        </p:txBody>
      </p:sp>
      <p:sp>
        <p:nvSpPr>
          <p:cNvPr id="4" name="Slide Number Placeholder 3"/>
          <p:cNvSpPr>
            <a:spLocks noGrp="1"/>
          </p:cNvSpPr>
          <p:nvPr>
            <p:ph type="sldNum" sz="quarter" idx="12"/>
          </p:nvPr>
        </p:nvSpPr>
        <p:spPr/>
        <p:txBody>
          <a:bodyPr/>
          <a:lstStyle/>
          <a:p>
            <a:fld id="{917B029B-C140-42AA-815D-F3142EB10B55}" type="slidenum">
              <a:rPr lang="en-US" smtClean="0"/>
              <a:t>40</a:t>
            </a:fld>
            <a:endParaRPr lang="en-US"/>
          </a:p>
        </p:txBody>
      </p:sp>
    </p:spTree>
    <p:extLst>
      <p:ext uri="{BB962C8B-B14F-4D97-AF65-F5344CB8AC3E}">
        <p14:creationId xmlns:p14="http://schemas.microsoft.com/office/powerpoint/2010/main" val="152878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References:</a:t>
            </a:r>
            <a:endParaRPr lang="en-US" b="1" dirty="0"/>
          </a:p>
        </p:txBody>
      </p:sp>
      <p:sp>
        <p:nvSpPr>
          <p:cNvPr id="3" name="Content Placeholder 2"/>
          <p:cNvSpPr>
            <a:spLocks noGrp="1"/>
          </p:cNvSpPr>
          <p:nvPr>
            <p:ph idx="1"/>
          </p:nvPr>
        </p:nvSpPr>
        <p:spPr>
          <a:xfrm>
            <a:off x="457200" y="1600200"/>
            <a:ext cx="8229600" cy="4953000"/>
          </a:xfrm>
        </p:spPr>
        <p:txBody>
          <a:bodyPr>
            <a:normAutofit lnSpcReduction="10000"/>
          </a:bodyPr>
          <a:lstStyle/>
          <a:p>
            <a:pPr marL="0" indent="0">
              <a:buNone/>
            </a:pPr>
            <a:r>
              <a:rPr lang="en-US" sz="1600" b="1" dirty="0" smtClean="0"/>
              <a:t>Bank, M.S., R.J. </a:t>
            </a:r>
            <a:r>
              <a:rPr lang="en-US" sz="1600" b="1" dirty="0" err="1" smtClean="0"/>
              <a:t>Sarno</a:t>
            </a:r>
            <a:r>
              <a:rPr lang="en-US" sz="1600" b="1" dirty="0" smtClean="0"/>
              <a:t>, W.L. Franklin. 2003. Spatial distribution of guanaco mating sites in southern Chile: conservation implications. </a:t>
            </a:r>
            <a:r>
              <a:rPr lang="en-US" sz="1600" b="1" i="1" dirty="0" smtClean="0"/>
              <a:t>Biological Conservation</a:t>
            </a:r>
            <a:r>
              <a:rPr lang="en-US" sz="1600" b="1" dirty="0" smtClean="0"/>
              <a:t> 112: 427-434</a:t>
            </a:r>
          </a:p>
          <a:p>
            <a:pPr marL="0" indent="0">
              <a:buNone/>
            </a:pPr>
            <a:endParaRPr lang="en-US" sz="1600" b="1" dirty="0" smtClean="0"/>
          </a:p>
          <a:p>
            <a:pPr marL="0" indent="0">
              <a:buNone/>
            </a:pPr>
            <a:r>
              <a:rPr lang="en-US" sz="1600" b="1" dirty="0" err="1" smtClean="0"/>
              <a:t>Burgi</a:t>
            </a:r>
            <a:r>
              <a:rPr lang="en-US" sz="1600" b="1" dirty="0" smtClean="0"/>
              <a:t>, M.V., A. Marino, M.V. Rodriguez, G. </a:t>
            </a:r>
            <a:r>
              <a:rPr lang="en-US" sz="1600" b="1" dirty="0" err="1" smtClean="0"/>
              <a:t>Pazos</a:t>
            </a:r>
            <a:r>
              <a:rPr lang="en-US" sz="1600" b="1" dirty="0" smtClean="0"/>
              <a:t>, R. </a:t>
            </a:r>
            <a:r>
              <a:rPr lang="en-US" sz="1600" b="1" dirty="0" err="1" smtClean="0"/>
              <a:t>Baldi</a:t>
            </a:r>
            <a:r>
              <a:rPr lang="en-US" sz="1600" b="1" dirty="0" smtClean="0"/>
              <a:t>. 2011. Response of guanacos </a:t>
            </a:r>
            <a:r>
              <a:rPr lang="en-US" sz="1600" b="1" i="1" dirty="0" smtClean="0"/>
              <a:t>Lama </a:t>
            </a:r>
            <a:r>
              <a:rPr lang="en-US" sz="1600" b="1" i="1" dirty="0" err="1" smtClean="0"/>
              <a:t>guanicoe</a:t>
            </a:r>
            <a:r>
              <a:rPr lang="en-US" sz="1600" b="1" dirty="0" smtClean="0"/>
              <a:t> to changes in land management in Peninsula Valdes, Argentine Patagonia: conservation implications. </a:t>
            </a:r>
            <a:r>
              <a:rPr lang="en-US" sz="1600" b="1" i="1" dirty="0" smtClean="0"/>
              <a:t>Oryx </a:t>
            </a:r>
            <a:r>
              <a:rPr lang="en-US" sz="1600" b="1" dirty="0" smtClean="0"/>
              <a:t>46: 99-105.</a:t>
            </a:r>
          </a:p>
          <a:p>
            <a:pPr marL="0" indent="0">
              <a:buNone/>
            </a:pPr>
            <a:endParaRPr lang="en-US" sz="1600" b="1" dirty="0"/>
          </a:p>
          <a:p>
            <a:pPr marL="0" indent="0">
              <a:buNone/>
            </a:pPr>
            <a:r>
              <a:rPr lang="en-US" sz="1600" b="1" dirty="0" err="1" smtClean="0"/>
              <a:t>Elbroch</a:t>
            </a:r>
            <a:r>
              <a:rPr lang="en-US" sz="1600" b="1" dirty="0" smtClean="0"/>
              <a:t>, L.M., H.U. </a:t>
            </a:r>
            <a:r>
              <a:rPr lang="en-US" sz="1600" b="1" dirty="0" err="1" smtClean="0"/>
              <a:t>Wittmer</a:t>
            </a:r>
            <a:r>
              <a:rPr lang="en-US" sz="1600" b="1" dirty="0" smtClean="0"/>
              <a:t>. 2013. The effects of puma prey selection and specialization on less abundant prey in Patagonia. </a:t>
            </a:r>
            <a:r>
              <a:rPr lang="en-US" sz="1600" b="1" i="1" dirty="0" smtClean="0"/>
              <a:t>Journal of </a:t>
            </a:r>
            <a:r>
              <a:rPr lang="en-US" sz="1600" b="1" i="1" dirty="0" err="1" smtClean="0"/>
              <a:t>Mammalogy</a:t>
            </a:r>
            <a:r>
              <a:rPr lang="en-US" sz="1600" b="1" dirty="0" smtClean="0"/>
              <a:t> 94: 259-268</a:t>
            </a:r>
          </a:p>
          <a:p>
            <a:pPr marL="0" indent="0">
              <a:buNone/>
            </a:pPr>
            <a:endParaRPr lang="en-US" sz="1600" b="1" dirty="0" smtClean="0"/>
          </a:p>
          <a:p>
            <a:pPr marL="0" indent="0">
              <a:buNone/>
            </a:pPr>
            <a:r>
              <a:rPr lang="en-US" sz="1600" b="1" dirty="0" smtClean="0"/>
              <a:t>Franklin, W.L., W.E. Johnson, R.J. </a:t>
            </a:r>
            <a:r>
              <a:rPr lang="en-US" sz="1600" b="1" dirty="0" err="1" smtClean="0"/>
              <a:t>Sarno</a:t>
            </a:r>
            <a:r>
              <a:rPr lang="en-US" sz="1600" b="1" dirty="0" smtClean="0"/>
              <a:t>, J.A. </a:t>
            </a:r>
            <a:r>
              <a:rPr lang="en-US" sz="1600" b="1" dirty="0" err="1" smtClean="0"/>
              <a:t>Iriarte</a:t>
            </a:r>
            <a:r>
              <a:rPr lang="en-US" sz="1600" b="1" dirty="0" smtClean="0"/>
              <a:t>. 1999. Ecology of the Patagonia puma </a:t>
            </a:r>
            <a:r>
              <a:rPr lang="en-US" sz="1600" b="1" i="1" dirty="0" err="1" smtClean="0"/>
              <a:t>Felis</a:t>
            </a:r>
            <a:r>
              <a:rPr lang="en-US" sz="1600" b="1" i="1" dirty="0" smtClean="0"/>
              <a:t> </a:t>
            </a:r>
            <a:r>
              <a:rPr lang="en-US" sz="1600" b="1" i="1" dirty="0" err="1" smtClean="0"/>
              <a:t>concolor</a:t>
            </a:r>
            <a:r>
              <a:rPr lang="en-US" sz="1600" b="1" i="1" dirty="0" smtClean="0"/>
              <a:t> </a:t>
            </a:r>
            <a:r>
              <a:rPr lang="en-US" sz="1600" b="1" i="1" dirty="0" err="1" smtClean="0"/>
              <a:t>patagonica</a:t>
            </a:r>
            <a:r>
              <a:rPr lang="en-US" sz="1600" b="1" dirty="0" smtClean="0"/>
              <a:t> in southern Chile. </a:t>
            </a:r>
            <a:r>
              <a:rPr lang="en-US" sz="1600" b="1" i="1" dirty="0" smtClean="0"/>
              <a:t>Biological Conservation </a:t>
            </a:r>
            <a:r>
              <a:rPr lang="en-US" sz="1600" b="1" dirty="0" smtClean="0"/>
              <a:t>90: 33-40</a:t>
            </a:r>
          </a:p>
          <a:p>
            <a:pPr marL="0" indent="0">
              <a:buNone/>
            </a:pPr>
            <a:endParaRPr lang="en-US" sz="1600" b="1" dirty="0"/>
          </a:p>
          <a:p>
            <a:pPr marL="0" indent="0">
              <a:buNone/>
            </a:pPr>
            <a:r>
              <a:rPr lang="en-US" sz="1600" b="1" dirty="0"/>
              <a:t>Johnson, W.E</a:t>
            </a:r>
            <a:r>
              <a:rPr lang="en-US" sz="1600" b="1" dirty="0" smtClean="0"/>
              <a:t>., </a:t>
            </a:r>
            <a:r>
              <a:rPr lang="en-US" sz="1600" b="1" dirty="0"/>
              <a:t>W.L. Franklin. 1994. Role of body size in the diets of sympatric gray and </a:t>
            </a:r>
            <a:r>
              <a:rPr lang="en-US" sz="1600" b="1" dirty="0" err="1"/>
              <a:t>culpeo</a:t>
            </a:r>
            <a:r>
              <a:rPr lang="en-US" sz="1600" b="1" dirty="0"/>
              <a:t> foxes. </a:t>
            </a:r>
            <a:r>
              <a:rPr lang="en-US" sz="1600" b="1" i="1" dirty="0"/>
              <a:t>Journal of </a:t>
            </a:r>
            <a:r>
              <a:rPr lang="en-US" sz="1600" b="1" i="1" dirty="0" err="1"/>
              <a:t>Mammalogy</a:t>
            </a:r>
            <a:r>
              <a:rPr lang="en-US" sz="1600" b="1" i="1" dirty="0"/>
              <a:t> </a:t>
            </a:r>
            <a:r>
              <a:rPr lang="en-US" sz="1600" b="1" dirty="0"/>
              <a:t>75: 163-174</a:t>
            </a:r>
            <a:endParaRPr lang="en-US" sz="1600" b="1" dirty="0" smtClean="0"/>
          </a:p>
          <a:p>
            <a:pPr marL="0" indent="0">
              <a:buNone/>
            </a:pPr>
            <a:endParaRPr lang="en-US" sz="1600" b="1" dirty="0"/>
          </a:p>
          <a:p>
            <a:pPr marL="0" indent="0">
              <a:buNone/>
            </a:pPr>
            <a:r>
              <a:rPr lang="en-US" sz="1600" b="1" dirty="0" err="1" smtClean="0"/>
              <a:t>Lambertucci</a:t>
            </a:r>
            <a:r>
              <a:rPr lang="en-US" sz="1600" b="1" dirty="0" smtClean="0"/>
              <a:t>, S., K.S. </a:t>
            </a:r>
            <a:r>
              <a:rPr lang="en-US" sz="1600" b="1" dirty="0" err="1" smtClean="0"/>
              <a:t>Speziale</a:t>
            </a:r>
            <a:r>
              <a:rPr lang="en-US" sz="1600" b="1" dirty="0" smtClean="0"/>
              <a:t>. 2009. Some possible anthropogenic threats to breeding Andean Condors (</a:t>
            </a:r>
            <a:r>
              <a:rPr lang="en-US" sz="1600" b="1" i="1" dirty="0" err="1" smtClean="0"/>
              <a:t>Vultur</a:t>
            </a:r>
            <a:r>
              <a:rPr lang="en-US" sz="1600" b="1" i="1" dirty="0" smtClean="0"/>
              <a:t> </a:t>
            </a:r>
            <a:r>
              <a:rPr lang="en-US" sz="1600" b="1" i="1" dirty="0" err="1" smtClean="0"/>
              <a:t>gryphus</a:t>
            </a:r>
            <a:r>
              <a:rPr lang="en-US" sz="1600" b="1" dirty="0" smtClean="0"/>
              <a:t>). </a:t>
            </a:r>
            <a:r>
              <a:rPr lang="en-US" sz="1600" b="1" i="1" dirty="0" smtClean="0"/>
              <a:t>Journal of Raptor Research</a:t>
            </a:r>
            <a:r>
              <a:rPr lang="en-US" sz="1600" b="1" dirty="0" smtClean="0"/>
              <a:t> 43: 245-249</a:t>
            </a:r>
          </a:p>
        </p:txBody>
      </p:sp>
      <p:sp>
        <p:nvSpPr>
          <p:cNvPr id="4" name="Slide Number Placeholder 3"/>
          <p:cNvSpPr>
            <a:spLocks noGrp="1"/>
          </p:cNvSpPr>
          <p:nvPr>
            <p:ph type="sldNum" sz="quarter" idx="12"/>
          </p:nvPr>
        </p:nvSpPr>
        <p:spPr/>
        <p:txBody>
          <a:bodyPr/>
          <a:lstStyle/>
          <a:p>
            <a:fld id="{917B029B-C140-42AA-815D-F3142EB10B55}" type="slidenum">
              <a:rPr lang="en-US" smtClean="0"/>
              <a:t>41</a:t>
            </a:fld>
            <a:endParaRPr lang="en-US"/>
          </a:p>
        </p:txBody>
      </p:sp>
    </p:spTree>
    <p:extLst>
      <p:ext uri="{BB962C8B-B14F-4D97-AF65-F5344CB8AC3E}">
        <p14:creationId xmlns:p14="http://schemas.microsoft.com/office/powerpoint/2010/main" val="6845686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References:</a:t>
            </a:r>
            <a:endParaRPr lang="en-US" b="1" dirty="0"/>
          </a:p>
        </p:txBody>
      </p:sp>
      <p:sp>
        <p:nvSpPr>
          <p:cNvPr id="3" name="Content Placeholder 2"/>
          <p:cNvSpPr>
            <a:spLocks noGrp="1"/>
          </p:cNvSpPr>
          <p:nvPr>
            <p:ph idx="1"/>
          </p:nvPr>
        </p:nvSpPr>
        <p:spPr>
          <a:xfrm>
            <a:off x="457200" y="1600200"/>
            <a:ext cx="8229600" cy="4953000"/>
          </a:xfrm>
        </p:spPr>
        <p:txBody>
          <a:bodyPr>
            <a:normAutofit lnSpcReduction="10000"/>
          </a:bodyPr>
          <a:lstStyle/>
          <a:p>
            <a:pPr marL="0" indent="0">
              <a:buNone/>
            </a:pPr>
            <a:r>
              <a:rPr lang="en-US" sz="1600" b="1" dirty="0"/>
              <a:t>Marin, J.C., B.A. Gonzalez, E. </a:t>
            </a:r>
            <a:r>
              <a:rPr lang="en-US" sz="1600" b="1" dirty="0" err="1"/>
              <a:t>Poulin</a:t>
            </a:r>
            <a:r>
              <a:rPr lang="en-US" sz="1600" b="1" dirty="0"/>
              <a:t>, C.S. Casey, W.E. Johnson. The influence of the arid Andean high plateau on the </a:t>
            </a:r>
            <a:r>
              <a:rPr lang="en-US" sz="1600" b="1" dirty="0" err="1"/>
              <a:t>phylogeography</a:t>
            </a:r>
            <a:r>
              <a:rPr lang="en-US" sz="1600" b="1" dirty="0"/>
              <a:t> and population genetics of guanaco (</a:t>
            </a:r>
            <a:r>
              <a:rPr lang="en-US" sz="1600" b="1" i="1" dirty="0"/>
              <a:t>Lama </a:t>
            </a:r>
            <a:r>
              <a:rPr lang="en-US" sz="1600" b="1" i="1" dirty="0" err="1"/>
              <a:t>guanicoe</a:t>
            </a:r>
            <a:r>
              <a:rPr lang="en-US" sz="1600" b="1" dirty="0"/>
              <a:t>) in South America. </a:t>
            </a:r>
            <a:r>
              <a:rPr lang="en-US" sz="1600" b="1" i="1" dirty="0"/>
              <a:t>Molecular Ecology</a:t>
            </a:r>
            <a:r>
              <a:rPr lang="en-US" sz="1600" b="1" dirty="0"/>
              <a:t> 22: 463-482</a:t>
            </a:r>
          </a:p>
          <a:p>
            <a:pPr marL="0" indent="0">
              <a:buNone/>
            </a:pPr>
            <a:endParaRPr lang="en-US" sz="1600" b="1" dirty="0"/>
          </a:p>
          <a:p>
            <a:pPr marL="0" indent="0">
              <a:buNone/>
            </a:pPr>
            <a:r>
              <a:rPr lang="en-US" sz="1600" b="1" dirty="0" smtClean="0"/>
              <a:t>Merino, M.L., B.N. </a:t>
            </a:r>
            <a:r>
              <a:rPr lang="en-US" sz="1600" b="1" dirty="0" err="1" smtClean="0"/>
              <a:t>Carpinetti</a:t>
            </a:r>
            <a:r>
              <a:rPr lang="en-US" sz="1600" b="1" dirty="0" smtClean="0"/>
              <a:t>, A.M. Abba. 2009. Invasive mammals in the national parks system of Argentina. </a:t>
            </a:r>
            <a:r>
              <a:rPr lang="en-US" sz="1600" b="1" i="1" dirty="0" smtClean="0"/>
              <a:t>Natural Areas Journal</a:t>
            </a:r>
            <a:r>
              <a:rPr lang="en-US" sz="1600" b="1" dirty="0" smtClean="0"/>
              <a:t> 29: 42-49</a:t>
            </a:r>
          </a:p>
          <a:p>
            <a:pPr marL="0" indent="0">
              <a:buNone/>
            </a:pPr>
            <a:endParaRPr lang="en-US" sz="1600" b="1" dirty="0" smtClean="0"/>
          </a:p>
          <a:p>
            <a:pPr marL="0" indent="0">
              <a:buNone/>
            </a:pPr>
            <a:r>
              <a:rPr lang="en-US" sz="1600" b="1" dirty="0" smtClean="0"/>
              <a:t>Montes</a:t>
            </a:r>
            <a:r>
              <a:rPr lang="en-US" sz="1600" b="1" dirty="0"/>
              <a:t>,  M.C., P.D. </a:t>
            </a:r>
            <a:r>
              <a:rPr lang="en-US" sz="1600" b="1" dirty="0" err="1"/>
              <a:t>Carmanchahi</a:t>
            </a:r>
            <a:r>
              <a:rPr lang="en-US" sz="1600" b="1" dirty="0"/>
              <a:t>, A. Rey, M.C. </a:t>
            </a:r>
            <a:r>
              <a:rPr lang="en-US" sz="1600" b="1" dirty="0" err="1"/>
              <a:t>Funes</a:t>
            </a:r>
            <a:r>
              <a:rPr lang="en-US" sz="1600" b="1" dirty="0"/>
              <a:t>. 2006. Live shearing free-ranging guanacos (</a:t>
            </a:r>
            <a:r>
              <a:rPr lang="en-US" sz="1600" b="1" i="1" dirty="0"/>
              <a:t>Lama </a:t>
            </a:r>
            <a:r>
              <a:rPr lang="en-US" sz="1600" b="1" i="1" dirty="0" err="1"/>
              <a:t>guanicoe</a:t>
            </a:r>
            <a:r>
              <a:rPr lang="en-US" sz="1600" b="1" dirty="0"/>
              <a:t>) in Patagonia for sustainable use. </a:t>
            </a:r>
            <a:r>
              <a:rPr lang="en-US" sz="1600" b="1" i="1" dirty="0"/>
              <a:t>Journal of Arid Environment </a:t>
            </a:r>
            <a:r>
              <a:rPr lang="en-US" sz="1600" b="1" dirty="0"/>
              <a:t>64: </a:t>
            </a:r>
            <a:r>
              <a:rPr lang="en-US" sz="1600" b="1" dirty="0" smtClean="0"/>
              <a:t>616-625</a:t>
            </a:r>
          </a:p>
          <a:p>
            <a:pPr marL="0" indent="0">
              <a:buNone/>
            </a:pPr>
            <a:endParaRPr lang="en-US" sz="1600" b="1" dirty="0"/>
          </a:p>
          <a:p>
            <a:pPr marL="0" indent="0">
              <a:buNone/>
            </a:pPr>
            <a:r>
              <a:rPr lang="en-US" sz="1600" b="1" dirty="0" smtClean="0"/>
              <a:t>Patterson, B.D. 2010. Climate change and faunal dynamics in the uttermost part of the earth. </a:t>
            </a:r>
            <a:r>
              <a:rPr lang="en-US" sz="1600" b="1" i="1" dirty="0" smtClean="0"/>
              <a:t>Molecular Ecology</a:t>
            </a:r>
            <a:r>
              <a:rPr lang="en-US" sz="1600" b="1" dirty="0" smtClean="0"/>
              <a:t> 19: 3019-3021</a:t>
            </a:r>
            <a:endParaRPr lang="en-US" sz="1600" b="1" dirty="0"/>
          </a:p>
          <a:p>
            <a:pPr marL="0" indent="0">
              <a:buNone/>
            </a:pPr>
            <a:endParaRPr lang="en-US" sz="1600" b="1" dirty="0" smtClean="0"/>
          </a:p>
          <a:p>
            <a:pPr marL="0" indent="0">
              <a:buNone/>
            </a:pPr>
            <a:r>
              <a:rPr lang="en-US" sz="1600" b="1" dirty="0" err="1" smtClean="0"/>
              <a:t>Pedrana</a:t>
            </a:r>
            <a:r>
              <a:rPr lang="en-US" sz="1600" b="1" dirty="0"/>
              <a:t>, J., J. Bustamante, A. </a:t>
            </a:r>
            <a:r>
              <a:rPr lang="en-US" sz="1600" b="1" dirty="0" err="1"/>
              <a:t>Travaini</a:t>
            </a:r>
            <a:r>
              <a:rPr lang="en-US" sz="1600" b="1" dirty="0"/>
              <a:t>, A. Rodriguez. 2010. Factors influencing guanaco distribution in southern Argentine Patagonia and implications for its sustainable use. </a:t>
            </a:r>
            <a:r>
              <a:rPr lang="en-US" sz="1600" b="1" i="1" dirty="0"/>
              <a:t>Biodiversity Conservation</a:t>
            </a:r>
            <a:r>
              <a:rPr lang="en-US" sz="1600" b="1" dirty="0"/>
              <a:t> 19: </a:t>
            </a:r>
            <a:r>
              <a:rPr lang="en-US" sz="1600" b="1" dirty="0" smtClean="0"/>
              <a:t>3499-3512</a:t>
            </a:r>
          </a:p>
          <a:p>
            <a:pPr marL="0" indent="0">
              <a:buNone/>
            </a:pPr>
            <a:endParaRPr lang="en-US" sz="1600" b="1" dirty="0"/>
          </a:p>
          <a:p>
            <a:pPr marL="0" indent="0">
              <a:buNone/>
            </a:pPr>
            <a:r>
              <a:rPr lang="en-US" sz="1600" b="1" dirty="0"/>
              <a:t>Rey, A., A.J. </a:t>
            </a:r>
            <a:r>
              <a:rPr lang="en-US" sz="1600" b="1" dirty="0" err="1"/>
              <a:t>Novaro</a:t>
            </a:r>
            <a:r>
              <a:rPr lang="en-US" sz="1600" b="1" dirty="0"/>
              <a:t>, M.L. </a:t>
            </a:r>
            <a:r>
              <a:rPr lang="en-US" sz="1600" b="1" dirty="0" err="1"/>
              <a:t>Guichon</a:t>
            </a:r>
            <a:r>
              <a:rPr lang="en-US" sz="1600" b="1" dirty="0"/>
              <a:t>. 2012. Guanaco (</a:t>
            </a:r>
            <a:r>
              <a:rPr lang="en-US" sz="1600" b="1" i="1" dirty="0"/>
              <a:t>Lama </a:t>
            </a:r>
            <a:r>
              <a:rPr lang="en-US" sz="1600" b="1" i="1" dirty="0" err="1"/>
              <a:t>guanicoe</a:t>
            </a:r>
            <a:r>
              <a:rPr lang="en-US" sz="1600" b="1" dirty="0"/>
              <a:t>) mortality by entanglement in wire fences. </a:t>
            </a:r>
            <a:r>
              <a:rPr lang="en-US" sz="1600" b="1" i="1" dirty="0"/>
              <a:t>Journal for Nature Conservation</a:t>
            </a:r>
            <a:r>
              <a:rPr lang="en-US" sz="1600" b="1" dirty="0"/>
              <a:t> 20: 280-283.</a:t>
            </a:r>
          </a:p>
          <a:p>
            <a:pPr marL="0" indent="0">
              <a:buNone/>
            </a:pPr>
            <a:endParaRPr lang="en-US" sz="1600" b="1" dirty="0"/>
          </a:p>
          <a:p>
            <a:pPr marL="0" indent="0">
              <a:buNone/>
            </a:pPr>
            <a:endParaRPr lang="en-US" sz="1600" b="1" dirty="0"/>
          </a:p>
          <a:p>
            <a:pPr marL="0" indent="0">
              <a:buNone/>
            </a:pPr>
            <a:endParaRPr lang="en-US" sz="1600" b="1" dirty="0" smtClean="0"/>
          </a:p>
        </p:txBody>
      </p:sp>
      <p:sp>
        <p:nvSpPr>
          <p:cNvPr id="4" name="Slide Number Placeholder 3"/>
          <p:cNvSpPr>
            <a:spLocks noGrp="1"/>
          </p:cNvSpPr>
          <p:nvPr>
            <p:ph type="sldNum" sz="quarter" idx="12"/>
          </p:nvPr>
        </p:nvSpPr>
        <p:spPr/>
        <p:txBody>
          <a:bodyPr/>
          <a:lstStyle/>
          <a:p>
            <a:fld id="{917B029B-C140-42AA-815D-F3142EB10B55}" type="slidenum">
              <a:rPr lang="en-US" smtClean="0"/>
              <a:t>42</a:t>
            </a:fld>
            <a:endParaRPr lang="en-US"/>
          </a:p>
        </p:txBody>
      </p:sp>
    </p:spTree>
    <p:extLst>
      <p:ext uri="{BB962C8B-B14F-4D97-AF65-F5344CB8AC3E}">
        <p14:creationId xmlns:p14="http://schemas.microsoft.com/office/powerpoint/2010/main" val="25580737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References:</a:t>
            </a:r>
            <a:endParaRPr lang="en-US" b="1" dirty="0"/>
          </a:p>
        </p:txBody>
      </p:sp>
      <p:sp>
        <p:nvSpPr>
          <p:cNvPr id="3" name="Content Placeholder 2"/>
          <p:cNvSpPr>
            <a:spLocks noGrp="1"/>
          </p:cNvSpPr>
          <p:nvPr>
            <p:ph idx="1"/>
          </p:nvPr>
        </p:nvSpPr>
        <p:spPr>
          <a:xfrm>
            <a:off x="457200" y="1600200"/>
            <a:ext cx="8229600" cy="4953000"/>
          </a:xfrm>
        </p:spPr>
        <p:txBody>
          <a:bodyPr>
            <a:normAutofit lnSpcReduction="10000"/>
          </a:bodyPr>
          <a:lstStyle/>
          <a:p>
            <a:pPr marL="0" indent="0">
              <a:buNone/>
            </a:pPr>
            <a:r>
              <a:rPr lang="en-US" sz="1600" b="1" dirty="0" err="1" smtClean="0"/>
              <a:t>Rumboll</a:t>
            </a:r>
            <a:r>
              <a:rPr lang="en-US" sz="1600" b="1" dirty="0" smtClean="0"/>
              <a:t>, M. 2008. National parks, forest reserves, and regional reserves of Southern Argentina and Chile  </a:t>
            </a:r>
            <a:r>
              <a:rPr lang="en-US" sz="1600" b="1" dirty="0" err="1" smtClean="0"/>
              <a:t>pgs</a:t>
            </a:r>
            <a:r>
              <a:rPr lang="en-US" sz="1600" b="1" dirty="0" smtClean="0"/>
              <a:t>: 231-242 in </a:t>
            </a:r>
            <a:r>
              <a:rPr lang="en-US" sz="1600" b="1" i="1" dirty="0" smtClean="0"/>
              <a:t> </a:t>
            </a:r>
            <a:r>
              <a:rPr lang="vi-VN" sz="1400" b="1" dirty="0"/>
              <a:t>Gut, B. J., Guzzetti, M. P., &amp; Díaz, A. </a:t>
            </a:r>
            <a:r>
              <a:rPr lang="vi-VN" sz="1400" b="1" dirty="0" smtClean="0"/>
              <a:t>2008. </a:t>
            </a:r>
            <a:r>
              <a:rPr lang="vi-VN" sz="1400" b="1" i="1" dirty="0"/>
              <a:t>Trees in Patagonia. </a:t>
            </a:r>
            <a:r>
              <a:rPr lang="vi-VN" sz="1400" b="1" dirty="0"/>
              <a:t>Basel: Birkhä</a:t>
            </a:r>
            <a:r>
              <a:rPr lang="vi-VN" sz="1400" b="1" dirty="0" smtClean="0"/>
              <a:t>user</a:t>
            </a:r>
            <a:endParaRPr lang="en-US" sz="1400" b="1" dirty="0" smtClean="0"/>
          </a:p>
          <a:p>
            <a:pPr marL="0" indent="0">
              <a:buNone/>
            </a:pPr>
            <a:endParaRPr lang="en-US" sz="1600" b="1" dirty="0" smtClean="0"/>
          </a:p>
          <a:p>
            <a:pPr marL="0" indent="0">
              <a:buNone/>
            </a:pPr>
            <a:r>
              <a:rPr lang="en-US" sz="1600" b="1" i="1" dirty="0" smtClean="0"/>
              <a:t>Science. </a:t>
            </a:r>
            <a:r>
              <a:rPr lang="en-US" sz="1600" b="1" dirty="0" smtClean="0"/>
              <a:t>2013. Guanacos enlisted for Restoration. 342: 1024. </a:t>
            </a:r>
            <a:r>
              <a:rPr lang="en-US" sz="1600" b="1" dirty="0" smtClean="0">
                <a:hlinkClick r:id="rId3"/>
              </a:rPr>
              <a:t>www.sciencemag.org</a:t>
            </a:r>
            <a:endParaRPr lang="en-US" sz="1600" b="1" dirty="0" smtClean="0"/>
          </a:p>
          <a:p>
            <a:pPr marL="0" indent="0">
              <a:buNone/>
            </a:pPr>
            <a:endParaRPr lang="en-US" sz="1600" b="1" i="1" dirty="0"/>
          </a:p>
          <a:p>
            <a:pPr marL="0" indent="0">
              <a:buNone/>
            </a:pPr>
            <a:r>
              <a:rPr lang="en-US" sz="1600" b="1" dirty="0" smtClean="0"/>
              <a:t>Silva, C.A. B. </a:t>
            </a:r>
            <a:r>
              <a:rPr lang="en-US" sz="1600" b="1" dirty="0" err="1" smtClean="0"/>
              <a:t>Saaverdra</a:t>
            </a:r>
            <a:r>
              <a:rPr lang="en-US" sz="1600" b="1" dirty="0" smtClean="0"/>
              <a:t>. 2008. Knowing for controlling: ecological effects of invasive vertebrates in Tierra del Fuego. </a:t>
            </a:r>
            <a:r>
              <a:rPr lang="en-US" sz="1600" b="1" i="1" dirty="0" err="1" smtClean="0"/>
              <a:t>Revista</a:t>
            </a:r>
            <a:r>
              <a:rPr lang="en-US" sz="1600" b="1" i="1" dirty="0" smtClean="0"/>
              <a:t> </a:t>
            </a:r>
            <a:r>
              <a:rPr lang="en-US" sz="1600" b="1" i="1" dirty="0" err="1" smtClean="0"/>
              <a:t>Chilena</a:t>
            </a:r>
            <a:r>
              <a:rPr lang="en-US" sz="1600" b="1" i="1" dirty="0" smtClean="0"/>
              <a:t> de </a:t>
            </a:r>
            <a:r>
              <a:rPr lang="en-US" sz="1600" b="1" i="1" dirty="0" err="1" smtClean="0"/>
              <a:t>Historia</a:t>
            </a:r>
            <a:r>
              <a:rPr lang="en-US" sz="1600" b="1" i="1" dirty="0" smtClean="0"/>
              <a:t> Natural</a:t>
            </a:r>
            <a:r>
              <a:rPr lang="en-US" sz="1600" b="1" dirty="0" smtClean="0"/>
              <a:t> 81: 123-136</a:t>
            </a:r>
          </a:p>
          <a:p>
            <a:pPr marL="0" indent="0">
              <a:buNone/>
            </a:pPr>
            <a:endParaRPr lang="en-US" sz="1600" b="1" dirty="0"/>
          </a:p>
          <a:p>
            <a:pPr marL="0" indent="0">
              <a:buNone/>
            </a:pPr>
            <a:r>
              <a:rPr lang="en-US" sz="1600" b="1" dirty="0" smtClean="0"/>
              <a:t>Valenzuela, A.E.J., C.B. Anderson, L. </a:t>
            </a:r>
            <a:r>
              <a:rPr lang="en-US" sz="1600" b="1" dirty="0" err="1" smtClean="0"/>
              <a:t>Fasola</a:t>
            </a:r>
            <a:r>
              <a:rPr lang="en-US" sz="1600" b="1" dirty="0" smtClean="0"/>
              <a:t>, J.L. Cabello. 2013. Linking invasive exotic vertebrates and their ecosystem impacts in Tierra del Fuego to test theory and determine action. </a:t>
            </a:r>
            <a:r>
              <a:rPr lang="en-US" sz="1600" b="1" i="1" dirty="0" err="1" smtClean="0"/>
              <a:t>Acta</a:t>
            </a:r>
            <a:r>
              <a:rPr lang="en-US" sz="1600" b="1" i="1" dirty="0" smtClean="0"/>
              <a:t> </a:t>
            </a:r>
            <a:r>
              <a:rPr lang="en-US" sz="1600" b="1" i="1" dirty="0" err="1" smtClean="0"/>
              <a:t>Oecologica</a:t>
            </a:r>
            <a:r>
              <a:rPr lang="en-US" sz="1600" b="1" dirty="0" smtClean="0"/>
              <a:t> 54: 1-9</a:t>
            </a:r>
          </a:p>
          <a:p>
            <a:pPr marL="0" indent="0">
              <a:buNone/>
            </a:pPr>
            <a:endParaRPr lang="en-US" sz="1600" b="1" dirty="0"/>
          </a:p>
          <a:p>
            <a:pPr marL="0" indent="0">
              <a:buNone/>
            </a:pPr>
            <a:r>
              <a:rPr lang="en-US" sz="1600" b="1" dirty="0" err="1" smtClean="0"/>
              <a:t>Wittmer</a:t>
            </a:r>
            <a:r>
              <a:rPr lang="en-US" sz="1600" b="1" dirty="0" smtClean="0"/>
              <a:t>, H.U., L.M. </a:t>
            </a:r>
            <a:r>
              <a:rPr lang="en-US" sz="1600" b="1" dirty="0" err="1" smtClean="0"/>
              <a:t>Elbroch</a:t>
            </a:r>
            <a:r>
              <a:rPr lang="en-US" sz="1600" b="1" dirty="0" smtClean="0"/>
              <a:t>, A.J. Marshall. 2013. Good intentions gone wrong: did conservation management threaten </a:t>
            </a:r>
            <a:r>
              <a:rPr lang="en-US" sz="1600" b="1" dirty="0" err="1" smtClean="0"/>
              <a:t>Engandered</a:t>
            </a:r>
            <a:r>
              <a:rPr lang="en-US" sz="1600" b="1" dirty="0" smtClean="0"/>
              <a:t> </a:t>
            </a:r>
            <a:r>
              <a:rPr lang="en-US" sz="1600" b="1" dirty="0" err="1" smtClean="0"/>
              <a:t>huemul</a:t>
            </a:r>
            <a:r>
              <a:rPr lang="en-US" sz="1600" b="1" dirty="0" smtClean="0"/>
              <a:t> deer </a:t>
            </a:r>
            <a:r>
              <a:rPr lang="en-US" sz="1600" b="1" i="1" dirty="0" err="1" smtClean="0"/>
              <a:t>Hippocamelus</a:t>
            </a:r>
            <a:r>
              <a:rPr lang="en-US" sz="1600" b="1" i="1" dirty="0" smtClean="0"/>
              <a:t> </a:t>
            </a:r>
            <a:r>
              <a:rPr lang="en-US" sz="1600" b="1" i="1" dirty="0" err="1" smtClean="0"/>
              <a:t>bisulcus</a:t>
            </a:r>
            <a:r>
              <a:rPr lang="en-US" sz="1600" b="1" dirty="0" smtClean="0"/>
              <a:t> in the future Patagonia National Park? </a:t>
            </a:r>
            <a:r>
              <a:rPr lang="en-US" sz="1600" b="1" i="1" dirty="0" smtClean="0"/>
              <a:t>Oryx</a:t>
            </a:r>
            <a:r>
              <a:rPr lang="en-US" sz="1600" b="1" dirty="0" smtClean="0"/>
              <a:t> 47: 393-402</a:t>
            </a:r>
          </a:p>
          <a:p>
            <a:pPr marL="0" indent="0">
              <a:buNone/>
            </a:pPr>
            <a:endParaRPr lang="en-US" sz="1600" b="1" dirty="0"/>
          </a:p>
          <a:p>
            <a:pPr marL="0" indent="0">
              <a:buNone/>
            </a:pPr>
            <a:r>
              <a:rPr lang="en-US" sz="1600" b="1" dirty="0" err="1"/>
              <a:t>Worral</a:t>
            </a:r>
            <a:r>
              <a:rPr lang="en-US" sz="1600" b="1" dirty="0"/>
              <a:t>, S. 2004. Land of the living wind. </a:t>
            </a:r>
            <a:r>
              <a:rPr lang="en-US" sz="1600" b="1" i="1" dirty="0"/>
              <a:t>National Geographic </a:t>
            </a:r>
            <a:r>
              <a:rPr lang="en-US" sz="1600" b="1" dirty="0"/>
              <a:t>. </a:t>
            </a:r>
            <a:r>
              <a:rPr lang="en-US" sz="1600" b="1" dirty="0">
                <a:hlinkClick r:id="rId4"/>
              </a:rPr>
              <a:t>http://</a:t>
            </a:r>
            <a:r>
              <a:rPr lang="en-US" sz="1600" b="1" dirty="0" smtClean="0">
                <a:hlinkClick r:id="rId4"/>
              </a:rPr>
              <a:t>ngm.nationalgeographic.com/features/world/south-america/argentina/wind-text.html</a:t>
            </a:r>
            <a:r>
              <a:rPr lang="en-US" sz="1600" b="1" dirty="0" smtClean="0"/>
              <a:t> </a:t>
            </a:r>
            <a:endParaRPr lang="en-US" sz="1600" b="1" dirty="0"/>
          </a:p>
          <a:p>
            <a:pPr marL="0" indent="0">
              <a:buNone/>
            </a:pPr>
            <a:endParaRPr lang="en-US" sz="1600" b="1" dirty="0"/>
          </a:p>
        </p:txBody>
      </p:sp>
      <p:sp>
        <p:nvSpPr>
          <p:cNvPr id="4" name="Slide Number Placeholder 3"/>
          <p:cNvSpPr>
            <a:spLocks noGrp="1"/>
          </p:cNvSpPr>
          <p:nvPr>
            <p:ph type="sldNum" sz="quarter" idx="12"/>
          </p:nvPr>
        </p:nvSpPr>
        <p:spPr/>
        <p:txBody>
          <a:bodyPr/>
          <a:lstStyle/>
          <a:p>
            <a:fld id="{917B029B-C140-42AA-815D-F3142EB10B55}" type="slidenum">
              <a:rPr lang="en-US" smtClean="0"/>
              <a:t>43</a:t>
            </a:fld>
            <a:endParaRPr lang="en-US"/>
          </a:p>
        </p:txBody>
      </p:sp>
    </p:spTree>
    <p:extLst>
      <p:ext uri="{BB962C8B-B14F-4D97-AF65-F5344CB8AC3E}">
        <p14:creationId xmlns:p14="http://schemas.microsoft.com/office/powerpoint/2010/main" val="1918032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smtClean="0"/>
              <a:t>Patagonia: Location</a:t>
            </a:r>
            <a:endParaRPr lang="en-US" sz="3600" b="1" dirty="0"/>
          </a:p>
        </p:txBody>
      </p:sp>
      <p:sp>
        <p:nvSpPr>
          <p:cNvPr id="3" name="Content Placeholder 2"/>
          <p:cNvSpPr>
            <a:spLocks noGrp="1"/>
          </p:cNvSpPr>
          <p:nvPr>
            <p:ph idx="1"/>
          </p:nvPr>
        </p:nvSpPr>
        <p:spPr>
          <a:xfrm>
            <a:off x="457200" y="808037"/>
            <a:ext cx="8229600" cy="4525963"/>
          </a:xfrm>
        </p:spPr>
        <p:txBody>
          <a:bodyPr>
            <a:normAutofit/>
          </a:bodyPr>
          <a:lstStyle/>
          <a:p>
            <a:r>
              <a:rPr lang="en-US" sz="2400" b="1" dirty="0" smtClean="0"/>
              <a:t>A place of myth and legend</a:t>
            </a:r>
          </a:p>
          <a:p>
            <a:r>
              <a:rPr lang="en-US" sz="2400" b="1" dirty="0" smtClean="0"/>
              <a:t>Steppe lands of Argentina and Chile</a:t>
            </a:r>
          </a:p>
          <a:p>
            <a:r>
              <a:rPr lang="en-US" sz="2400" b="1" dirty="0" smtClean="0"/>
              <a:t>Charles Darwin and the Beagle visited here in 1834</a:t>
            </a:r>
          </a:p>
          <a:p>
            <a:r>
              <a:rPr lang="en-US" sz="2400" b="1" dirty="0" smtClean="0"/>
              <a:t>Expansive landscape: Land area of Argentina a bit larger than area of TX, CA, NV, AZ, UT, OR, NM, and CO combined</a:t>
            </a:r>
            <a:endParaRPr lang="en-US" sz="2400" b="1"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071048"/>
            <a:ext cx="2819400" cy="376223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3134201"/>
            <a:ext cx="2667000" cy="3723799"/>
          </a:xfrm>
          <a:prstGeom prst="rect">
            <a:avLst/>
          </a:prstGeom>
        </p:spPr>
      </p:pic>
      <p:cxnSp>
        <p:nvCxnSpPr>
          <p:cNvPr id="13" name="Straight Connector 12"/>
          <p:cNvCxnSpPr/>
          <p:nvPr/>
        </p:nvCxnSpPr>
        <p:spPr>
          <a:xfrm flipH="1">
            <a:off x="2209800" y="3135570"/>
            <a:ext cx="3718560" cy="235083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H="1" flipV="1">
            <a:off x="2438400" y="6703836"/>
            <a:ext cx="3962400" cy="51388"/>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sp>
        <p:nvSpPr>
          <p:cNvPr id="15" name="Slide Number Placeholder 14"/>
          <p:cNvSpPr>
            <a:spLocks noGrp="1"/>
          </p:cNvSpPr>
          <p:nvPr>
            <p:ph type="sldNum" sz="quarter" idx="12"/>
          </p:nvPr>
        </p:nvSpPr>
        <p:spPr/>
        <p:txBody>
          <a:bodyPr/>
          <a:lstStyle/>
          <a:p>
            <a:fld id="{917B029B-C140-42AA-815D-F3142EB10B55}" type="slidenum">
              <a:rPr lang="en-US" smtClean="0"/>
              <a:t>5</a:t>
            </a:fld>
            <a:endParaRPr lang="en-US"/>
          </a:p>
        </p:txBody>
      </p:sp>
    </p:spTree>
    <p:extLst>
      <p:ext uri="{BB962C8B-B14F-4D97-AF65-F5344CB8AC3E}">
        <p14:creationId xmlns:p14="http://schemas.microsoft.com/office/powerpoint/2010/main" val="2660882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History of land conversion</a:t>
            </a:r>
            <a:endParaRPr lang="en-US" sz="4000" b="1" dirty="0"/>
          </a:p>
        </p:txBody>
      </p:sp>
      <p:sp>
        <p:nvSpPr>
          <p:cNvPr id="3" name="Content Placeholder 2"/>
          <p:cNvSpPr>
            <a:spLocks noGrp="1"/>
          </p:cNvSpPr>
          <p:nvPr>
            <p:ph idx="1"/>
          </p:nvPr>
        </p:nvSpPr>
        <p:spPr>
          <a:xfrm>
            <a:off x="457200" y="1371600"/>
            <a:ext cx="8229600" cy="4525963"/>
          </a:xfrm>
        </p:spPr>
        <p:txBody>
          <a:bodyPr>
            <a:normAutofit/>
          </a:bodyPr>
          <a:lstStyle/>
          <a:p>
            <a:r>
              <a:rPr lang="en-US" sz="2400" b="1" dirty="0" smtClean="0"/>
              <a:t>Estancia are large ranches</a:t>
            </a:r>
          </a:p>
          <a:p>
            <a:r>
              <a:rPr lang="en-US" sz="2400" b="1" dirty="0" smtClean="0"/>
              <a:t>Sheep estancias dominated from 1930-1970</a:t>
            </a:r>
          </a:p>
          <a:p>
            <a:r>
              <a:rPr lang="en-US" sz="2400" b="1" dirty="0" smtClean="0"/>
              <a:t>European settlement and sheep farming wiped out local people (</a:t>
            </a:r>
            <a:r>
              <a:rPr lang="en-US" sz="2400" b="1" dirty="0" err="1" smtClean="0"/>
              <a:t>Tehuelche</a:t>
            </a:r>
            <a:r>
              <a:rPr lang="en-US" sz="2400" b="1" dirty="0" smtClean="0"/>
              <a:t>, </a:t>
            </a:r>
            <a:r>
              <a:rPr lang="en-US" sz="2400" b="1" dirty="0" err="1" smtClean="0"/>
              <a:t>Selk’nam</a:t>
            </a:r>
            <a:r>
              <a:rPr lang="en-US" sz="2400" b="1" dirty="0" smtClean="0"/>
              <a:t>, </a:t>
            </a:r>
            <a:r>
              <a:rPr lang="en-US" sz="2400" b="1" dirty="0" err="1" smtClean="0"/>
              <a:t>Yámana</a:t>
            </a:r>
            <a:r>
              <a:rPr lang="en-US" sz="2400" b="1" dirty="0" smtClean="0"/>
              <a:t>, </a:t>
            </a:r>
            <a:r>
              <a:rPr lang="en-US" sz="2400" b="1" dirty="0" err="1" smtClean="0"/>
              <a:t>Kawéskar</a:t>
            </a:r>
            <a:r>
              <a:rPr lang="en-US" sz="2400" b="1" dirty="0" smtClean="0"/>
              <a:t>) through slavery, disease, and displacement</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326" y="3886200"/>
            <a:ext cx="3803074" cy="2852306"/>
          </a:xfrm>
          <a:prstGeom prst="rect">
            <a:avLst/>
          </a:prstGeom>
          <a:ln>
            <a:solidFill>
              <a:schemeClr val="accent3">
                <a:lumMod val="50000"/>
              </a:schemeClr>
            </a:solidFill>
          </a:ln>
        </p:spPr>
      </p:pic>
      <p:sp>
        <p:nvSpPr>
          <p:cNvPr id="5" name="Slide Number Placeholder 4"/>
          <p:cNvSpPr>
            <a:spLocks noGrp="1"/>
          </p:cNvSpPr>
          <p:nvPr>
            <p:ph type="sldNum" sz="quarter" idx="12"/>
          </p:nvPr>
        </p:nvSpPr>
        <p:spPr/>
        <p:txBody>
          <a:bodyPr/>
          <a:lstStyle/>
          <a:p>
            <a:fld id="{917B029B-C140-42AA-815D-F3142EB10B55}" type="slidenum">
              <a:rPr lang="en-US" smtClean="0"/>
              <a:t>6</a:t>
            </a:fld>
            <a:endParaRPr lang="en-US"/>
          </a:p>
        </p:txBody>
      </p:sp>
    </p:spTree>
    <p:extLst>
      <p:ext uri="{BB962C8B-B14F-4D97-AF65-F5344CB8AC3E}">
        <p14:creationId xmlns:p14="http://schemas.microsoft.com/office/powerpoint/2010/main" val="393737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143000"/>
          </a:xfrm>
        </p:spPr>
        <p:txBody>
          <a:bodyPr>
            <a:normAutofit/>
          </a:bodyPr>
          <a:lstStyle/>
          <a:p>
            <a:r>
              <a:rPr lang="en-US" sz="4000" b="1" dirty="0" smtClean="0"/>
              <a:t>History of land conversion</a:t>
            </a:r>
            <a:endParaRPr lang="en-US" sz="4000" b="1" dirty="0"/>
          </a:p>
        </p:txBody>
      </p:sp>
      <p:sp>
        <p:nvSpPr>
          <p:cNvPr id="3" name="Content Placeholder 2"/>
          <p:cNvSpPr>
            <a:spLocks noGrp="1"/>
          </p:cNvSpPr>
          <p:nvPr>
            <p:ph idx="1"/>
          </p:nvPr>
        </p:nvSpPr>
        <p:spPr>
          <a:xfrm>
            <a:off x="419100" y="1066800"/>
            <a:ext cx="8496300" cy="5105400"/>
          </a:xfrm>
        </p:spPr>
        <p:txBody>
          <a:bodyPr>
            <a:noAutofit/>
          </a:bodyPr>
          <a:lstStyle/>
          <a:p>
            <a:r>
              <a:rPr lang="en-US" sz="2400" b="1" dirty="0" smtClean="0"/>
              <a:t>Culture and economy built on raising sheep</a:t>
            </a:r>
          </a:p>
          <a:p>
            <a:endParaRPr lang="en-US" sz="1200" b="1" dirty="0" smtClean="0"/>
          </a:p>
          <a:p>
            <a:r>
              <a:rPr lang="en-US" sz="2400" b="1" dirty="0" smtClean="0"/>
              <a:t>Falling wool prices in 1970s = market collapse</a:t>
            </a:r>
          </a:p>
          <a:p>
            <a:endParaRPr lang="en-US" sz="1200" b="1" dirty="0" smtClean="0"/>
          </a:p>
          <a:p>
            <a:r>
              <a:rPr lang="en-US" sz="2400" b="1" dirty="0" smtClean="0"/>
              <a:t>Final blow was 1991 volcanic eruption in Chile; </a:t>
            </a:r>
            <a:r>
              <a:rPr lang="en-US" sz="2400" b="1" dirty="0"/>
              <a:t/>
            </a:r>
            <a:br>
              <a:rPr lang="en-US" sz="2400" b="1" dirty="0"/>
            </a:br>
            <a:r>
              <a:rPr lang="en-US" sz="2400" b="1" dirty="0" smtClean="0"/>
              <a:t>ash killed many remaining sheep</a:t>
            </a:r>
          </a:p>
          <a:p>
            <a:endParaRPr lang="en-US" sz="1200" b="1" dirty="0" smtClean="0"/>
          </a:p>
          <a:p>
            <a:r>
              <a:rPr lang="en-US" sz="2400" b="1" dirty="0" smtClean="0"/>
              <a:t>Price reached low of $0.30 per pound;</a:t>
            </a:r>
            <a:br>
              <a:rPr lang="en-US" sz="2400" b="1" dirty="0" smtClean="0"/>
            </a:br>
            <a:r>
              <a:rPr lang="en-US" sz="2400" b="1" dirty="0" smtClean="0"/>
              <a:t>recovering now ($3.00-$4.00 per pound)</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7400" y="4648200"/>
            <a:ext cx="3276600" cy="2184400"/>
          </a:xfrm>
          <a:prstGeom prst="rect">
            <a:avLst/>
          </a:prstGeom>
          <a:ln>
            <a:solidFill>
              <a:schemeClr val="accent3">
                <a:lumMod val="50000"/>
              </a:schemeClr>
            </a:solidFill>
          </a:ln>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648200"/>
            <a:ext cx="3307773" cy="2184400"/>
          </a:xfrm>
          <a:prstGeom prst="rect">
            <a:avLst/>
          </a:prstGeom>
          <a:ln>
            <a:solidFill>
              <a:schemeClr val="accent3">
                <a:lumMod val="50000"/>
              </a:schemeClr>
            </a:solidFill>
          </a:ln>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95601" y="4648200"/>
            <a:ext cx="3276599" cy="2184400"/>
          </a:xfrm>
          <a:prstGeom prst="rect">
            <a:avLst/>
          </a:prstGeom>
          <a:ln>
            <a:solidFill>
              <a:schemeClr val="accent3">
                <a:lumMod val="50000"/>
              </a:schemeClr>
            </a:solidFill>
          </a:ln>
        </p:spPr>
      </p:pic>
      <p:sp>
        <p:nvSpPr>
          <p:cNvPr id="5" name="Slide Number Placeholder 4"/>
          <p:cNvSpPr>
            <a:spLocks noGrp="1"/>
          </p:cNvSpPr>
          <p:nvPr>
            <p:ph type="sldNum" sz="quarter" idx="12"/>
          </p:nvPr>
        </p:nvSpPr>
        <p:spPr/>
        <p:txBody>
          <a:bodyPr/>
          <a:lstStyle/>
          <a:p>
            <a:fld id="{917B029B-C140-42AA-815D-F3142EB10B55}" type="slidenum">
              <a:rPr lang="en-US" smtClean="0"/>
              <a:t>7</a:t>
            </a:fld>
            <a:endParaRPr lang="en-US" dirty="0"/>
          </a:p>
        </p:txBody>
      </p:sp>
    </p:spTree>
    <p:extLst>
      <p:ext uri="{BB962C8B-B14F-4D97-AF65-F5344CB8AC3E}">
        <p14:creationId xmlns:p14="http://schemas.microsoft.com/office/powerpoint/2010/main" val="3809408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History of land conversion</a:t>
            </a:r>
            <a:endParaRPr lang="en-US" sz="4000" b="1" dirty="0"/>
          </a:p>
        </p:txBody>
      </p:sp>
      <p:sp>
        <p:nvSpPr>
          <p:cNvPr id="3" name="Content Placeholder 2"/>
          <p:cNvSpPr>
            <a:spLocks noGrp="1"/>
          </p:cNvSpPr>
          <p:nvPr>
            <p:ph idx="1"/>
          </p:nvPr>
        </p:nvSpPr>
        <p:spPr>
          <a:xfrm>
            <a:off x="457200" y="1600200"/>
            <a:ext cx="8229600" cy="5105400"/>
          </a:xfrm>
        </p:spPr>
        <p:txBody>
          <a:bodyPr>
            <a:noAutofit/>
          </a:bodyPr>
          <a:lstStyle/>
          <a:p>
            <a:r>
              <a:rPr lang="en-US" sz="2800" b="1" dirty="0"/>
              <a:t>90% of  S. Argentina is privately owned</a:t>
            </a:r>
          </a:p>
          <a:p>
            <a:r>
              <a:rPr lang="en-US" sz="2800" b="1" dirty="0" smtClean="0"/>
              <a:t>1/6 of Argentine Patagonia is owned</a:t>
            </a:r>
            <a:br>
              <a:rPr lang="en-US" sz="2800" b="1" dirty="0" smtClean="0"/>
            </a:br>
            <a:r>
              <a:rPr lang="en-US" sz="2800" b="1" dirty="0" smtClean="0"/>
              <a:t>by only 350 foreign owners</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2019" y="3429000"/>
            <a:ext cx="3779981" cy="2834986"/>
          </a:xfrm>
          <a:prstGeom prst="rect">
            <a:avLst/>
          </a:prstGeom>
          <a:ln>
            <a:solidFill>
              <a:schemeClr val="accent3">
                <a:lumMod val="50000"/>
              </a:schemeClr>
            </a:solidFill>
          </a:ln>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800" y="3429000"/>
            <a:ext cx="3779981" cy="2834986"/>
          </a:xfrm>
          <a:prstGeom prst="rect">
            <a:avLst/>
          </a:prstGeom>
          <a:ln>
            <a:solidFill>
              <a:schemeClr val="accent3">
                <a:lumMod val="50000"/>
              </a:schemeClr>
            </a:solidFill>
          </a:ln>
        </p:spPr>
      </p:pic>
      <p:sp>
        <p:nvSpPr>
          <p:cNvPr id="4" name="Slide Number Placeholder 3"/>
          <p:cNvSpPr>
            <a:spLocks noGrp="1"/>
          </p:cNvSpPr>
          <p:nvPr>
            <p:ph type="sldNum" sz="quarter" idx="12"/>
          </p:nvPr>
        </p:nvSpPr>
        <p:spPr/>
        <p:txBody>
          <a:bodyPr/>
          <a:lstStyle/>
          <a:p>
            <a:fld id="{917B029B-C140-42AA-815D-F3142EB10B55}" type="slidenum">
              <a:rPr lang="en-US" smtClean="0"/>
              <a:t>8</a:t>
            </a:fld>
            <a:endParaRPr lang="en-US"/>
          </a:p>
        </p:txBody>
      </p:sp>
    </p:spTree>
    <p:extLst>
      <p:ext uri="{BB962C8B-B14F-4D97-AF65-F5344CB8AC3E}">
        <p14:creationId xmlns:p14="http://schemas.microsoft.com/office/powerpoint/2010/main" val="4037281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b="1" dirty="0" smtClean="0"/>
              <a:t>Sheep grazing impacts</a:t>
            </a:r>
            <a:endParaRPr lang="en-US" sz="4000" b="1" dirty="0"/>
          </a:p>
        </p:txBody>
      </p:sp>
      <p:sp>
        <p:nvSpPr>
          <p:cNvPr id="8" name="Content Placeholder 2"/>
          <p:cNvSpPr txBox="1">
            <a:spLocks/>
          </p:cNvSpPr>
          <p:nvPr/>
        </p:nvSpPr>
        <p:spPr>
          <a:xfrm>
            <a:off x="304800" y="1371600"/>
            <a:ext cx="50292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b="1" dirty="0" smtClean="0"/>
              <a:t>Native </a:t>
            </a:r>
            <a:r>
              <a:rPr lang="en-US" sz="2800" b="1" dirty="0"/>
              <a:t>grasses </a:t>
            </a:r>
            <a:r>
              <a:rPr lang="en-US" sz="2800" b="1" dirty="0" smtClean="0"/>
              <a:t>stabilize</a:t>
            </a:r>
            <a:r>
              <a:rPr lang="en-US" sz="2800" b="1" dirty="0"/>
              <a:t/>
            </a:r>
            <a:br>
              <a:rPr lang="en-US" sz="2800" b="1" dirty="0"/>
            </a:br>
            <a:r>
              <a:rPr lang="en-US" sz="2800" b="1" dirty="0"/>
              <a:t>soil; loss of grasses</a:t>
            </a:r>
            <a:br>
              <a:rPr lang="en-US" sz="2800" b="1" dirty="0"/>
            </a:br>
            <a:r>
              <a:rPr lang="en-US" sz="2800" b="1" dirty="0"/>
              <a:t>leads to </a:t>
            </a:r>
            <a:r>
              <a:rPr lang="en-US" sz="2800" b="1" dirty="0" smtClean="0"/>
              <a:t>erosion</a:t>
            </a:r>
          </a:p>
          <a:p>
            <a:endParaRPr lang="en-US" sz="2800" b="1" dirty="0"/>
          </a:p>
          <a:p>
            <a:r>
              <a:rPr lang="en-US" sz="2800" b="1" dirty="0"/>
              <a:t>Guanacos browse </a:t>
            </a:r>
            <a:r>
              <a:rPr lang="en-US" sz="2800" b="1" dirty="0" smtClean="0"/>
              <a:t>plants; </a:t>
            </a:r>
            <a:r>
              <a:rPr lang="en-US" sz="2800" b="1" dirty="0"/>
              <a:t>allows </a:t>
            </a:r>
            <a:r>
              <a:rPr lang="en-US" sz="2800" b="1" dirty="0" smtClean="0"/>
              <a:t>plants to survive</a:t>
            </a:r>
          </a:p>
          <a:p>
            <a:endParaRPr lang="en-US" sz="2800" b="1" dirty="0"/>
          </a:p>
          <a:p>
            <a:r>
              <a:rPr lang="en-US" sz="2800" b="1" dirty="0" smtClean="0"/>
              <a:t>Sheep </a:t>
            </a:r>
            <a:r>
              <a:rPr lang="en-US" sz="2800" b="1" dirty="0"/>
              <a:t>eat </a:t>
            </a:r>
            <a:r>
              <a:rPr lang="en-US" sz="2800" b="1" dirty="0" smtClean="0"/>
              <a:t>roots of grasses first; kills plants</a:t>
            </a:r>
            <a:endParaRPr lang="en-US" sz="2800" b="1"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00" y="1219200"/>
            <a:ext cx="4114800" cy="2743200"/>
          </a:xfrm>
          <a:prstGeom prst="rect">
            <a:avLst/>
          </a:prstGeom>
          <a:ln>
            <a:solidFill>
              <a:schemeClr val="accent3">
                <a:lumMod val="50000"/>
              </a:schemeClr>
            </a:solidFill>
          </a:ln>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6800" y="4038600"/>
            <a:ext cx="4114800" cy="2743200"/>
          </a:xfrm>
          <a:prstGeom prst="rect">
            <a:avLst/>
          </a:prstGeom>
          <a:ln>
            <a:solidFill>
              <a:schemeClr val="accent3">
                <a:lumMod val="50000"/>
              </a:schemeClr>
            </a:solidFill>
          </a:ln>
        </p:spPr>
      </p:pic>
      <p:sp>
        <p:nvSpPr>
          <p:cNvPr id="3" name="Slide Number Placeholder 2"/>
          <p:cNvSpPr>
            <a:spLocks noGrp="1"/>
          </p:cNvSpPr>
          <p:nvPr>
            <p:ph type="sldNum" sz="quarter" idx="12"/>
          </p:nvPr>
        </p:nvSpPr>
        <p:spPr/>
        <p:txBody>
          <a:bodyPr/>
          <a:lstStyle/>
          <a:p>
            <a:fld id="{917B029B-C140-42AA-815D-F3142EB10B55}" type="slidenum">
              <a:rPr lang="en-US" smtClean="0"/>
              <a:t>9</a:t>
            </a:fld>
            <a:endParaRPr lang="en-US"/>
          </a:p>
        </p:txBody>
      </p:sp>
    </p:spTree>
    <p:extLst>
      <p:ext uri="{BB962C8B-B14F-4D97-AF65-F5344CB8AC3E}">
        <p14:creationId xmlns:p14="http://schemas.microsoft.com/office/powerpoint/2010/main" val="2938273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1094</TotalTime>
  <Words>1795</Words>
  <Application>Microsoft Office PowerPoint</Application>
  <PresentationFormat>On-screen Show (4:3)</PresentationFormat>
  <Paragraphs>377</Paragraphs>
  <Slides>43</Slides>
  <Notes>7</Notes>
  <HiddenSlides>3</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Restoring Resilience: Changing the Landscape Legacy in Patagonia</vt:lpstr>
      <vt:lpstr>Review: The Great Patagonia Land Grab</vt:lpstr>
      <vt:lpstr>Review: Patagonian biodiversity</vt:lpstr>
      <vt:lpstr>Review: Policy simulation</vt:lpstr>
      <vt:lpstr>Patagonia: Location</vt:lpstr>
      <vt:lpstr>History of land conversion</vt:lpstr>
      <vt:lpstr>History of land conversion</vt:lpstr>
      <vt:lpstr>History of land conversion</vt:lpstr>
      <vt:lpstr>Sheep grazing impacts</vt:lpstr>
      <vt:lpstr>Sheep grazing impacts</vt:lpstr>
      <vt:lpstr>Opportunities</vt:lpstr>
      <vt:lpstr>Species targeted by ranchers</vt:lpstr>
      <vt:lpstr>Cougars</vt:lpstr>
      <vt:lpstr>Fox</vt:lpstr>
      <vt:lpstr>Guanacos</vt:lpstr>
      <vt:lpstr>Guanacos</vt:lpstr>
      <vt:lpstr>Andean condors</vt:lpstr>
      <vt:lpstr>Threats: Invasives</vt:lpstr>
      <vt:lpstr>Threats: Fencing</vt:lpstr>
      <vt:lpstr>Threats: Hunting/poaching</vt:lpstr>
      <vt:lpstr>Threats: Habitat loss</vt:lpstr>
      <vt:lpstr>Threats: Fire</vt:lpstr>
      <vt:lpstr>Recent catastrophic fires</vt:lpstr>
      <vt:lpstr>Recovery is slow</vt:lpstr>
      <vt:lpstr>Threats: Climate change</vt:lpstr>
      <vt:lpstr>Torres del Paine National Park Biosphere Reserve &amp; World Heritage Site </vt:lpstr>
      <vt:lpstr>Torres del Paine National Park Biosphere Reserve &amp; World Heritage Site </vt:lpstr>
      <vt:lpstr>Torres del Paine National Park Biosphere Reserve &amp; World Heritage Site </vt:lpstr>
      <vt:lpstr>Known huemul activity (Feb. 2014)</vt:lpstr>
      <vt:lpstr>Torres del Paine National Park Biosphere Reserve &amp; World Heritage Site </vt:lpstr>
      <vt:lpstr>Conservation opportunities: Local people</vt:lpstr>
      <vt:lpstr>Conservation opportunities: Political will</vt:lpstr>
      <vt:lpstr>Conservation opportunities: Economic</vt:lpstr>
      <vt:lpstr>Review: The Great Patagonia Land Grab</vt:lpstr>
      <vt:lpstr>Building a new protected area</vt:lpstr>
      <vt:lpstr>Building a new protected area</vt:lpstr>
      <vt:lpstr>Building a new protected area</vt:lpstr>
      <vt:lpstr>Building a new protected area</vt:lpstr>
      <vt:lpstr>Good Luck!</vt:lpstr>
      <vt:lpstr>Special thanks:</vt:lpstr>
      <vt:lpstr>References:</vt:lpstr>
      <vt:lpstr>References:</vt:lpstr>
      <vt:lpstr>References:</vt:lpstr>
    </vt:vector>
  </TitlesOfParts>
  <Company>University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Will You Build a New Protected Area in Patagonia?</dc:title>
  <dc:creator>Jim A Perry</dc:creator>
  <cp:lastModifiedBy>Ky</cp:lastModifiedBy>
  <cp:revision>90</cp:revision>
  <dcterms:created xsi:type="dcterms:W3CDTF">2014-04-04T13:31:07Z</dcterms:created>
  <dcterms:modified xsi:type="dcterms:W3CDTF">2015-01-14T19:50:16Z</dcterms:modified>
</cp:coreProperties>
</file>