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374" r:id="rId2"/>
    <p:sldId id="375" r:id="rId3"/>
    <p:sldId id="259" r:id="rId4"/>
    <p:sldId id="360" r:id="rId5"/>
    <p:sldId id="261" r:id="rId6"/>
    <p:sldId id="262" r:id="rId7"/>
    <p:sldId id="348" r:id="rId8"/>
    <p:sldId id="349" r:id="rId9"/>
    <p:sldId id="350" r:id="rId10"/>
    <p:sldId id="351" r:id="rId11"/>
    <p:sldId id="372" r:id="rId12"/>
    <p:sldId id="352" r:id="rId13"/>
    <p:sldId id="353" r:id="rId14"/>
    <p:sldId id="354" r:id="rId15"/>
    <p:sldId id="361" r:id="rId16"/>
    <p:sldId id="355" r:id="rId17"/>
    <p:sldId id="356" r:id="rId18"/>
    <p:sldId id="357" r:id="rId19"/>
    <p:sldId id="376" r:id="rId20"/>
    <p:sldId id="358" r:id="rId21"/>
    <p:sldId id="362" r:id="rId22"/>
    <p:sldId id="359" r:id="rId23"/>
    <p:sldId id="363" r:id="rId24"/>
    <p:sldId id="364" r:id="rId25"/>
    <p:sldId id="365" r:id="rId26"/>
    <p:sldId id="366" r:id="rId27"/>
    <p:sldId id="367" r:id="rId28"/>
    <p:sldId id="368" r:id="rId29"/>
    <p:sldId id="369" r:id="rId30"/>
    <p:sldId id="370" r:id="rId31"/>
    <p:sldId id="371" r:id="rId32"/>
    <p:sldId id="37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E9AF78-DC4D-A74B-B6DF-BF988FC39765}">
          <p14:sldIdLst>
            <p14:sldId id="374"/>
            <p14:sldId id="375"/>
            <p14:sldId id="259"/>
            <p14:sldId id="360"/>
            <p14:sldId id="261"/>
            <p14:sldId id="262"/>
            <p14:sldId id="348"/>
            <p14:sldId id="349"/>
            <p14:sldId id="350"/>
            <p14:sldId id="351"/>
            <p14:sldId id="372"/>
            <p14:sldId id="352"/>
            <p14:sldId id="353"/>
            <p14:sldId id="354"/>
            <p14:sldId id="361"/>
            <p14:sldId id="355"/>
            <p14:sldId id="356"/>
            <p14:sldId id="357"/>
            <p14:sldId id="376"/>
            <p14:sldId id="358"/>
            <p14:sldId id="362"/>
            <p14:sldId id="359"/>
            <p14:sldId id="363"/>
            <p14:sldId id="364"/>
            <p14:sldId id="365"/>
            <p14:sldId id="366"/>
            <p14:sldId id="367"/>
            <p14:sldId id="368"/>
            <p14:sldId id="369"/>
            <p14:sldId id="370"/>
            <p14:sldId id="371"/>
            <p14:sldId id="37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Shuster"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183"/>
    <a:srgbClr val="E28E66"/>
    <a:srgbClr val="FF9933"/>
    <a:srgbClr val="7A81FF"/>
    <a:srgbClr val="00FDFF"/>
    <a:srgbClr val="73FB79"/>
    <a:srgbClr val="005493"/>
    <a:srgbClr val="73FEFF"/>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412184-C9C5-4351-86CB-73CDF7F4D1A3}" v="4" dt="2022-11-03T00:06:15.4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6" autoAdjust="0"/>
    <p:restoredTop sz="86460"/>
  </p:normalViewPr>
  <p:slideViewPr>
    <p:cSldViewPr snapToGrid="0" snapToObjects="1">
      <p:cViewPr varScale="1">
        <p:scale>
          <a:sx n="58" d="100"/>
          <a:sy n="58" d="100"/>
        </p:scale>
        <p:origin x="28"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3" d="100"/>
          <a:sy n="53" d="100"/>
        </p:scale>
        <p:origin x="1792" y="3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 Herreid" userId="89c5ceb6862fbc66" providerId="LiveId" clId="{A1412184-C9C5-4351-86CB-73CDF7F4D1A3}"/>
    <pc:docChg chg="modSld">
      <pc:chgData name="Ky Herreid" userId="89c5ceb6862fbc66" providerId="LiveId" clId="{A1412184-C9C5-4351-86CB-73CDF7F4D1A3}" dt="2022-11-03T00:06:15.488" v="3"/>
      <pc:docMkLst>
        <pc:docMk/>
      </pc:docMkLst>
      <pc:sldChg chg="setBg">
        <pc:chgData name="Ky Herreid" userId="89c5ceb6862fbc66" providerId="LiveId" clId="{A1412184-C9C5-4351-86CB-73CDF7F4D1A3}" dt="2022-11-03T00:06:15.488" v="3"/>
        <pc:sldMkLst>
          <pc:docMk/>
          <pc:sldMk cId="1496605724" sldId="3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D8712B-3B77-0776-041F-EF69D11698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ED1F902-9C2D-56E8-7DF6-377AB7B67D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2C0A34-94AA-4B5F-BA31-DB4ACDFD7C73}" type="datetimeFigureOut">
              <a:rPr lang="en-US" smtClean="0"/>
              <a:t>11/2/2022</a:t>
            </a:fld>
            <a:endParaRPr lang="en-US"/>
          </a:p>
        </p:txBody>
      </p:sp>
      <p:sp>
        <p:nvSpPr>
          <p:cNvPr id="4" name="Footer Placeholder 3">
            <a:extLst>
              <a:ext uri="{FF2B5EF4-FFF2-40B4-BE49-F238E27FC236}">
                <a16:creationId xmlns:a16="http://schemas.microsoft.com/office/drawing/2014/main" id="{D5794055-4E25-8BB4-575C-EDB78B2FCB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F58ACA-3911-BD37-27D8-DBCA3FD924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9C94BA-6108-4767-8060-68E4DB64B43E}" type="slidenum">
              <a:rPr lang="en-US" smtClean="0"/>
              <a:t>‹#›</a:t>
            </a:fld>
            <a:endParaRPr lang="en-US"/>
          </a:p>
        </p:txBody>
      </p:sp>
    </p:spTree>
    <p:extLst>
      <p:ext uri="{BB962C8B-B14F-4D97-AF65-F5344CB8AC3E}">
        <p14:creationId xmlns:p14="http://schemas.microsoft.com/office/powerpoint/2010/main" val="1996654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4BD6E7-208C-E34F-A21F-EB6232A975A6}"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E4282-8DD5-0743-B212-3DBEF92567F2}" type="slidenum">
              <a:rPr lang="en-US" smtClean="0"/>
              <a:t>‹#›</a:t>
            </a:fld>
            <a:endParaRPr lang="en-US"/>
          </a:p>
        </p:txBody>
      </p:sp>
    </p:spTree>
    <p:extLst>
      <p:ext uri="{BB962C8B-B14F-4D97-AF65-F5344CB8AC3E}">
        <p14:creationId xmlns:p14="http://schemas.microsoft.com/office/powerpoint/2010/main" val="229581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Licensed photo </a:t>
            </a:r>
            <a:r>
              <a:rPr lang="en-US" dirty="0" err="1"/>
              <a:t>Photo</a:t>
            </a:r>
            <a:r>
              <a:rPr lang="en-US" dirty="0"/>
              <a:t> © </a:t>
            </a:r>
            <a:r>
              <a:rPr lang="en-US" dirty="0" err="1"/>
              <a:t>Александр</a:t>
            </a:r>
            <a:r>
              <a:rPr lang="en-US" dirty="0"/>
              <a:t> </a:t>
            </a:r>
            <a:r>
              <a:rPr lang="en-US" dirty="0" err="1"/>
              <a:t>Марко</a:t>
            </a:r>
            <a:r>
              <a:rPr lang="en-US" dirty="0"/>
              <a:t> | Dreamstime.com, ID 157844331.</a:t>
            </a:r>
          </a:p>
        </p:txBody>
      </p:sp>
      <p:sp>
        <p:nvSpPr>
          <p:cNvPr id="4" name="Slide Number Placeholder 3"/>
          <p:cNvSpPr>
            <a:spLocks noGrp="1"/>
          </p:cNvSpPr>
          <p:nvPr>
            <p:ph type="sldNum" sz="quarter" idx="5"/>
          </p:nvPr>
        </p:nvSpPr>
        <p:spPr/>
        <p:txBody>
          <a:bodyPr/>
          <a:lstStyle/>
          <a:p>
            <a:fld id="{33FE4282-8DD5-0743-B212-3DBEF92567F2}" type="slidenum">
              <a:rPr lang="en-US" smtClean="0"/>
              <a:t>1</a:t>
            </a:fld>
            <a:endParaRPr lang="en-US"/>
          </a:p>
        </p:txBody>
      </p:sp>
    </p:spTree>
    <p:extLst>
      <p:ext uri="{BB962C8B-B14F-4D97-AF65-F5344CB8AC3E}">
        <p14:creationId xmlns:p14="http://schemas.microsoft.com/office/powerpoint/2010/main" val="1517663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3FE4282-8DD5-0743-B212-3DBEF92567F2}" type="slidenum">
              <a:rPr lang="en-US" smtClean="0"/>
              <a:t>14</a:t>
            </a:fld>
            <a:endParaRPr lang="en-US"/>
          </a:p>
        </p:txBody>
      </p:sp>
    </p:spTree>
    <p:extLst>
      <p:ext uri="{BB962C8B-B14F-4D97-AF65-F5344CB8AC3E}">
        <p14:creationId xmlns:p14="http://schemas.microsoft.com/office/powerpoint/2010/main" val="53834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15</a:t>
            </a:fld>
            <a:endParaRPr lang="en-US"/>
          </a:p>
        </p:txBody>
      </p:sp>
    </p:spTree>
    <p:extLst>
      <p:ext uri="{BB962C8B-B14F-4D97-AF65-F5344CB8AC3E}">
        <p14:creationId xmlns:p14="http://schemas.microsoft.com/office/powerpoint/2010/main" val="174559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16</a:t>
            </a:fld>
            <a:endParaRPr lang="en-US"/>
          </a:p>
        </p:txBody>
      </p:sp>
    </p:spTree>
    <p:extLst>
      <p:ext uri="{BB962C8B-B14F-4D97-AF65-F5344CB8AC3E}">
        <p14:creationId xmlns:p14="http://schemas.microsoft.com/office/powerpoint/2010/main" val="1789463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18</a:t>
            </a:fld>
            <a:endParaRPr lang="en-US"/>
          </a:p>
        </p:txBody>
      </p:sp>
    </p:spTree>
    <p:extLst>
      <p:ext uri="{BB962C8B-B14F-4D97-AF65-F5344CB8AC3E}">
        <p14:creationId xmlns:p14="http://schemas.microsoft.com/office/powerpoint/2010/main" val="134288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19</a:t>
            </a:fld>
            <a:endParaRPr lang="en-US"/>
          </a:p>
        </p:txBody>
      </p:sp>
    </p:spTree>
    <p:extLst>
      <p:ext uri="{BB962C8B-B14F-4D97-AF65-F5344CB8AC3E}">
        <p14:creationId xmlns:p14="http://schemas.microsoft.com/office/powerpoint/2010/main" val="257699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21</a:t>
            </a:fld>
            <a:endParaRPr lang="en-US"/>
          </a:p>
        </p:txBody>
      </p:sp>
    </p:spTree>
    <p:extLst>
      <p:ext uri="{BB962C8B-B14F-4D97-AF65-F5344CB8AC3E}">
        <p14:creationId xmlns:p14="http://schemas.microsoft.com/office/powerpoint/2010/main" val="209562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23</a:t>
            </a:fld>
            <a:endParaRPr lang="en-US"/>
          </a:p>
        </p:txBody>
      </p:sp>
    </p:spTree>
    <p:extLst>
      <p:ext uri="{BB962C8B-B14F-4D97-AF65-F5344CB8AC3E}">
        <p14:creationId xmlns:p14="http://schemas.microsoft.com/office/powerpoint/2010/main" val="3054149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24</a:t>
            </a:fld>
            <a:endParaRPr lang="en-US"/>
          </a:p>
        </p:txBody>
      </p:sp>
    </p:spTree>
    <p:extLst>
      <p:ext uri="{BB962C8B-B14F-4D97-AF65-F5344CB8AC3E}">
        <p14:creationId xmlns:p14="http://schemas.microsoft.com/office/powerpoint/2010/main" val="245287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25</a:t>
            </a:fld>
            <a:endParaRPr lang="en-US"/>
          </a:p>
        </p:txBody>
      </p:sp>
    </p:spTree>
    <p:extLst>
      <p:ext uri="{BB962C8B-B14F-4D97-AF65-F5344CB8AC3E}">
        <p14:creationId xmlns:p14="http://schemas.microsoft.com/office/powerpoint/2010/main" val="384487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26</a:t>
            </a:fld>
            <a:endParaRPr lang="en-US"/>
          </a:p>
        </p:txBody>
      </p:sp>
    </p:spTree>
    <p:extLst>
      <p:ext uri="{BB962C8B-B14F-4D97-AF65-F5344CB8AC3E}">
        <p14:creationId xmlns:p14="http://schemas.microsoft.com/office/powerpoint/2010/main" val="1463624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3</a:t>
            </a:fld>
            <a:endParaRPr lang="en-US"/>
          </a:p>
        </p:txBody>
      </p:sp>
    </p:spTree>
    <p:extLst>
      <p:ext uri="{BB962C8B-B14F-4D97-AF65-F5344CB8AC3E}">
        <p14:creationId xmlns:p14="http://schemas.microsoft.com/office/powerpoint/2010/main" val="2954687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27</a:t>
            </a:fld>
            <a:endParaRPr lang="en-US"/>
          </a:p>
        </p:txBody>
      </p:sp>
    </p:spTree>
    <p:extLst>
      <p:ext uri="{BB962C8B-B14F-4D97-AF65-F5344CB8AC3E}">
        <p14:creationId xmlns:p14="http://schemas.microsoft.com/office/powerpoint/2010/main" val="2191808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28</a:t>
            </a:fld>
            <a:endParaRPr lang="en-US"/>
          </a:p>
        </p:txBody>
      </p:sp>
    </p:spTree>
    <p:extLst>
      <p:ext uri="{BB962C8B-B14F-4D97-AF65-F5344CB8AC3E}">
        <p14:creationId xmlns:p14="http://schemas.microsoft.com/office/powerpoint/2010/main" val="3376110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4</a:t>
            </a:fld>
            <a:endParaRPr lang="en-US"/>
          </a:p>
        </p:txBody>
      </p:sp>
    </p:spTree>
    <p:extLst>
      <p:ext uri="{BB962C8B-B14F-4D97-AF65-F5344CB8AC3E}">
        <p14:creationId xmlns:p14="http://schemas.microsoft.com/office/powerpoint/2010/main" val="1681425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5</a:t>
            </a:fld>
            <a:endParaRPr lang="en-US"/>
          </a:p>
        </p:txBody>
      </p:sp>
    </p:spTree>
    <p:extLst>
      <p:ext uri="{BB962C8B-B14F-4D97-AF65-F5344CB8AC3E}">
        <p14:creationId xmlns:p14="http://schemas.microsoft.com/office/powerpoint/2010/main" val="403100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FE4282-8DD5-0743-B212-3DBEF92567F2}" type="slidenum">
              <a:rPr lang="en-US" smtClean="0"/>
              <a:t>7</a:t>
            </a:fld>
            <a:endParaRPr lang="en-US"/>
          </a:p>
        </p:txBody>
      </p:sp>
    </p:spTree>
    <p:extLst>
      <p:ext uri="{BB962C8B-B14F-4D97-AF65-F5344CB8AC3E}">
        <p14:creationId xmlns:p14="http://schemas.microsoft.com/office/powerpoint/2010/main" val="278326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9</a:t>
            </a:fld>
            <a:endParaRPr lang="en-US"/>
          </a:p>
        </p:txBody>
      </p:sp>
    </p:spTree>
    <p:extLst>
      <p:ext uri="{BB962C8B-B14F-4D97-AF65-F5344CB8AC3E}">
        <p14:creationId xmlns:p14="http://schemas.microsoft.com/office/powerpoint/2010/main" val="190485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11</a:t>
            </a:fld>
            <a:endParaRPr lang="en-US"/>
          </a:p>
        </p:txBody>
      </p:sp>
    </p:spTree>
    <p:extLst>
      <p:ext uri="{BB962C8B-B14F-4D97-AF65-F5344CB8AC3E}">
        <p14:creationId xmlns:p14="http://schemas.microsoft.com/office/powerpoint/2010/main" val="2812136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3FE4282-8DD5-0743-B212-3DBEF92567F2}" type="slidenum">
              <a:rPr lang="en-US" smtClean="0"/>
              <a:t>12</a:t>
            </a:fld>
            <a:endParaRPr lang="en-US"/>
          </a:p>
        </p:txBody>
      </p:sp>
    </p:spTree>
    <p:extLst>
      <p:ext uri="{BB962C8B-B14F-4D97-AF65-F5344CB8AC3E}">
        <p14:creationId xmlns:p14="http://schemas.microsoft.com/office/powerpoint/2010/main" val="1750224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E4282-8DD5-0743-B212-3DBEF92567F2}" type="slidenum">
              <a:rPr lang="en-US" smtClean="0"/>
              <a:t>13</a:t>
            </a:fld>
            <a:endParaRPr lang="en-US"/>
          </a:p>
        </p:txBody>
      </p:sp>
    </p:spTree>
    <p:extLst>
      <p:ext uri="{BB962C8B-B14F-4D97-AF65-F5344CB8AC3E}">
        <p14:creationId xmlns:p14="http://schemas.microsoft.com/office/powerpoint/2010/main" val="157713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15FCA-7D9F-8148-B536-27157A2522C1}"/>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DEDDF47-E6AB-9748-924B-696248F5AC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A3B3D8-AC8C-8945-ACAD-FF1278E44908}"/>
              </a:ext>
            </a:extLst>
          </p:cNvPr>
          <p:cNvSpPr>
            <a:spLocks noGrp="1"/>
          </p:cNvSpPr>
          <p:nvPr>
            <p:ph type="dt" sz="half" idx="10"/>
          </p:nvPr>
        </p:nvSpPr>
        <p:spPr/>
        <p:txBody>
          <a:bodyPr/>
          <a:lstStyle/>
          <a:p>
            <a:fld id="{A717E11C-F6D3-F54E-8CAF-C1806325AE45}" type="datetime1">
              <a:rPr lang="en-US" smtClean="0"/>
              <a:t>11/2/2022</a:t>
            </a:fld>
            <a:endParaRPr lang="en-US"/>
          </a:p>
        </p:txBody>
      </p:sp>
      <p:sp>
        <p:nvSpPr>
          <p:cNvPr id="5" name="Footer Placeholder 4">
            <a:extLst>
              <a:ext uri="{FF2B5EF4-FFF2-40B4-BE49-F238E27FC236}">
                <a16:creationId xmlns:a16="http://schemas.microsoft.com/office/drawing/2014/main" id="{B4374E09-8C36-0D40-A7E3-6E302B313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E6CA88-8306-A944-80FC-3CF0618B919D}"/>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215278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CBE4-8335-0D41-89A7-59DDF26F02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327206-C11A-204A-BB7F-67BBBFEF7A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D15D2-FC89-2646-A37D-C47AD1ABAC4D}"/>
              </a:ext>
            </a:extLst>
          </p:cNvPr>
          <p:cNvSpPr>
            <a:spLocks noGrp="1"/>
          </p:cNvSpPr>
          <p:nvPr>
            <p:ph type="dt" sz="half" idx="10"/>
          </p:nvPr>
        </p:nvSpPr>
        <p:spPr/>
        <p:txBody>
          <a:bodyPr/>
          <a:lstStyle/>
          <a:p>
            <a:fld id="{71420A7E-B457-774B-A7A5-43243FD8B873}" type="datetime1">
              <a:rPr lang="en-US" smtClean="0"/>
              <a:t>11/2/2022</a:t>
            </a:fld>
            <a:endParaRPr lang="en-US"/>
          </a:p>
        </p:txBody>
      </p:sp>
      <p:sp>
        <p:nvSpPr>
          <p:cNvPr id="5" name="Footer Placeholder 4">
            <a:extLst>
              <a:ext uri="{FF2B5EF4-FFF2-40B4-BE49-F238E27FC236}">
                <a16:creationId xmlns:a16="http://schemas.microsoft.com/office/drawing/2014/main" id="{1798B6BF-1D4B-E444-A41B-6308E3D4E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C1E2C-EF3E-9D40-B9F6-9BCA1D44CBBE}"/>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3142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51BF6E-3ACA-1643-8A26-2CF5981A64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ECE597-6165-524E-AA9C-CC299C5C8B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73669-F61F-0D47-926B-39EDC8CA02F6}"/>
              </a:ext>
            </a:extLst>
          </p:cNvPr>
          <p:cNvSpPr>
            <a:spLocks noGrp="1"/>
          </p:cNvSpPr>
          <p:nvPr>
            <p:ph type="dt" sz="half" idx="10"/>
          </p:nvPr>
        </p:nvSpPr>
        <p:spPr/>
        <p:txBody>
          <a:bodyPr/>
          <a:lstStyle/>
          <a:p>
            <a:fld id="{056CE72B-67D1-3349-88AC-B18E1A1869D4}" type="datetime1">
              <a:rPr lang="en-US" smtClean="0"/>
              <a:t>11/2/2022</a:t>
            </a:fld>
            <a:endParaRPr lang="en-US"/>
          </a:p>
        </p:txBody>
      </p:sp>
      <p:sp>
        <p:nvSpPr>
          <p:cNvPr id="5" name="Footer Placeholder 4">
            <a:extLst>
              <a:ext uri="{FF2B5EF4-FFF2-40B4-BE49-F238E27FC236}">
                <a16:creationId xmlns:a16="http://schemas.microsoft.com/office/drawing/2014/main" id="{945D8F30-3CD6-BA49-BD34-10341138A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D71BF-6F92-C14D-8EFD-EEDEF0D83A14}"/>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301276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31D4-35AB-2E4F-B051-065338947366}"/>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13CFF924-140D-E246-A88C-A65F4D14BB4F}"/>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8E404C-F9EE-B045-9E25-D7DFAB5CA041}"/>
              </a:ext>
            </a:extLst>
          </p:cNvPr>
          <p:cNvSpPr>
            <a:spLocks noGrp="1"/>
          </p:cNvSpPr>
          <p:nvPr>
            <p:ph type="dt" sz="half" idx="10"/>
          </p:nvPr>
        </p:nvSpPr>
        <p:spPr/>
        <p:txBody>
          <a:bodyPr/>
          <a:lstStyle/>
          <a:p>
            <a:fld id="{43A8DFF7-C166-6A4F-8851-63381BFB25D0}" type="datetime1">
              <a:rPr lang="en-US" smtClean="0"/>
              <a:t>11/2/2022</a:t>
            </a:fld>
            <a:endParaRPr lang="en-US"/>
          </a:p>
        </p:txBody>
      </p:sp>
      <p:sp>
        <p:nvSpPr>
          <p:cNvPr id="5" name="Footer Placeholder 4">
            <a:extLst>
              <a:ext uri="{FF2B5EF4-FFF2-40B4-BE49-F238E27FC236}">
                <a16:creationId xmlns:a16="http://schemas.microsoft.com/office/drawing/2014/main" id="{68FFC82B-12D3-474D-AC14-63667C2503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C9E003-CC4E-174D-81D4-C11D7B38BCA9}"/>
              </a:ext>
            </a:extLst>
          </p:cNvPr>
          <p:cNvSpPr>
            <a:spLocks noGrp="1"/>
          </p:cNvSpPr>
          <p:nvPr>
            <p:ph type="sldNum" sz="quarter" idx="12"/>
          </p:nvPr>
        </p:nvSpPr>
        <p:spPr/>
        <p:txBody>
          <a:bodyPr/>
          <a:lstStyle/>
          <a:p>
            <a:fld id="{D4E8DA51-287D-4E42-A701-9C8B5D90FE91}" type="slidenum">
              <a:rPr lang="en-US" smtClean="0"/>
              <a:t>‹#›</a:t>
            </a:fld>
            <a:endParaRPr lang="en-US" dirty="0"/>
          </a:p>
        </p:txBody>
      </p:sp>
    </p:spTree>
    <p:extLst>
      <p:ext uri="{BB962C8B-B14F-4D97-AF65-F5344CB8AC3E}">
        <p14:creationId xmlns:p14="http://schemas.microsoft.com/office/powerpoint/2010/main" val="132099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415D-B236-D347-866B-EEBBF701D29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811AD9C3-DE87-6242-B930-822DEB5DF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E286F2F-7A0D-7642-9A16-B9BF0588D598}"/>
              </a:ext>
            </a:extLst>
          </p:cNvPr>
          <p:cNvSpPr>
            <a:spLocks noGrp="1"/>
          </p:cNvSpPr>
          <p:nvPr>
            <p:ph type="dt" sz="half" idx="10"/>
          </p:nvPr>
        </p:nvSpPr>
        <p:spPr/>
        <p:txBody>
          <a:bodyPr/>
          <a:lstStyle/>
          <a:p>
            <a:fld id="{DAFD4AB6-12D8-7149-B3E7-F3211B5A336E}" type="datetime1">
              <a:rPr lang="en-US" smtClean="0"/>
              <a:t>11/2/2022</a:t>
            </a:fld>
            <a:endParaRPr lang="en-US"/>
          </a:p>
        </p:txBody>
      </p:sp>
      <p:sp>
        <p:nvSpPr>
          <p:cNvPr id="5" name="Footer Placeholder 4">
            <a:extLst>
              <a:ext uri="{FF2B5EF4-FFF2-40B4-BE49-F238E27FC236}">
                <a16:creationId xmlns:a16="http://schemas.microsoft.com/office/drawing/2014/main" id="{6F45EF23-0BFD-E445-A501-6BCAAFD361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395F0-958D-4E43-A422-6637D8CBCECE}"/>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354682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0C0B-E14E-7A48-AAEA-824E2E8E39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345303-BFFC-DB43-8822-6A1F9BFDDC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C0DC16-B6B7-184B-83C4-C6A9416FE7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75B9EB-8A02-5047-B274-C86866906B55}"/>
              </a:ext>
            </a:extLst>
          </p:cNvPr>
          <p:cNvSpPr>
            <a:spLocks noGrp="1"/>
          </p:cNvSpPr>
          <p:nvPr>
            <p:ph type="dt" sz="half" idx="10"/>
          </p:nvPr>
        </p:nvSpPr>
        <p:spPr/>
        <p:txBody>
          <a:bodyPr/>
          <a:lstStyle/>
          <a:p>
            <a:fld id="{A0AC9274-6831-1046-B8B6-1089654C9850}" type="datetime1">
              <a:rPr lang="en-US" smtClean="0"/>
              <a:t>11/2/2022</a:t>
            </a:fld>
            <a:endParaRPr lang="en-US"/>
          </a:p>
        </p:txBody>
      </p:sp>
      <p:sp>
        <p:nvSpPr>
          <p:cNvPr id="6" name="Footer Placeholder 5">
            <a:extLst>
              <a:ext uri="{FF2B5EF4-FFF2-40B4-BE49-F238E27FC236}">
                <a16:creationId xmlns:a16="http://schemas.microsoft.com/office/drawing/2014/main" id="{5A3839CB-940E-9F40-A053-DC07290353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59F3A-EBAA-ED42-AAE6-DB42977780F2}"/>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224128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9020-E399-8C4C-87EF-C7F2ADE094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8EC85D-C2DE-2E4F-BB3C-921B73E92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EA66F5-10A5-0C43-B99A-03C5C833D9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32914F-47CA-E241-8A7E-45EAECEEA8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1029D5-3A92-2142-91C6-D00CF469B7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84ADAE-4D6B-CD4A-91E3-768FE0DAFC2D}"/>
              </a:ext>
            </a:extLst>
          </p:cNvPr>
          <p:cNvSpPr>
            <a:spLocks noGrp="1"/>
          </p:cNvSpPr>
          <p:nvPr>
            <p:ph type="dt" sz="half" idx="10"/>
          </p:nvPr>
        </p:nvSpPr>
        <p:spPr/>
        <p:txBody>
          <a:bodyPr/>
          <a:lstStyle/>
          <a:p>
            <a:fld id="{24BEABE6-E500-094A-95BC-0E5116217FC4}" type="datetime1">
              <a:rPr lang="en-US" smtClean="0"/>
              <a:t>11/2/2022</a:t>
            </a:fld>
            <a:endParaRPr lang="en-US"/>
          </a:p>
        </p:txBody>
      </p:sp>
      <p:sp>
        <p:nvSpPr>
          <p:cNvPr id="8" name="Footer Placeholder 7">
            <a:extLst>
              <a:ext uri="{FF2B5EF4-FFF2-40B4-BE49-F238E27FC236}">
                <a16:creationId xmlns:a16="http://schemas.microsoft.com/office/drawing/2014/main" id="{EC19953F-1E95-D04B-B0DF-7127E03049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67F308-FAE3-2D43-AFB8-9024E881AC24}"/>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107467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D84AE-5934-2A40-88BF-DA3AC95240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5A51C1-ABCF-F94C-9684-11888AE8750E}"/>
              </a:ext>
            </a:extLst>
          </p:cNvPr>
          <p:cNvSpPr>
            <a:spLocks noGrp="1"/>
          </p:cNvSpPr>
          <p:nvPr>
            <p:ph type="dt" sz="half" idx="10"/>
          </p:nvPr>
        </p:nvSpPr>
        <p:spPr/>
        <p:txBody>
          <a:bodyPr/>
          <a:lstStyle/>
          <a:p>
            <a:fld id="{9223F404-A29E-7349-88DD-E01EE60D8692}" type="datetime1">
              <a:rPr lang="en-US" smtClean="0"/>
              <a:t>11/2/2022</a:t>
            </a:fld>
            <a:endParaRPr lang="en-US"/>
          </a:p>
        </p:txBody>
      </p:sp>
      <p:sp>
        <p:nvSpPr>
          <p:cNvPr id="4" name="Footer Placeholder 3">
            <a:extLst>
              <a:ext uri="{FF2B5EF4-FFF2-40B4-BE49-F238E27FC236}">
                <a16:creationId xmlns:a16="http://schemas.microsoft.com/office/drawing/2014/main" id="{62BBB4AB-8C32-A043-B8C8-D933027839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5AD3AE-BBF8-4E4B-BEE9-CECF41B3DE14}"/>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126799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B4BFF8-4370-E341-AC07-522989C14628}"/>
              </a:ext>
            </a:extLst>
          </p:cNvPr>
          <p:cNvSpPr>
            <a:spLocks noGrp="1"/>
          </p:cNvSpPr>
          <p:nvPr>
            <p:ph type="dt" sz="half" idx="10"/>
          </p:nvPr>
        </p:nvSpPr>
        <p:spPr/>
        <p:txBody>
          <a:bodyPr/>
          <a:lstStyle/>
          <a:p>
            <a:fld id="{A8615976-60D2-8349-ABB4-F9F12FEB3F11}" type="datetime1">
              <a:rPr lang="en-US" smtClean="0"/>
              <a:t>11/2/2022</a:t>
            </a:fld>
            <a:endParaRPr lang="en-US"/>
          </a:p>
        </p:txBody>
      </p:sp>
      <p:sp>
        <p:nvSpPr>
          <p:cNvPr id="3" name="Footer Placeholder 2">
            <a:extLst>
              <a:ext uri="{FF2B5EF4-FFF2-40B4-BE49-F238E27FC236}">
                <a16:creationId xmlns:a16="http://schemas.microsoft.com/office/drawing/2014/main" id="{35002F8B-D9EF-744D-920B-7D0D4E847B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9A1B90-2D1D-E74C-9B43-4E00117A9688}"/>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253230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5B085-0904-4A46-8477-D4327B69B9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6CCF70-2687-0047-9F1F-99AAD98C39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EDF71B-0B4F-4649-A309-41E7516E6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13386C-75D4-474F-8130-DB522E86D580}"/>
              </a:ext>
            </a:extLst>
          </p:cNvPr>
          <p:cNvSpPr>
            <a:spLocks noGrp="1"/>
          </p:cNvSpPr>
          <p:nvPr>
            <p:ph type="dt" sz="half" idx="10"/>
          </p:nvPr>
        </p:nvSpPr>
        <p:spPr/>
        <p:txBody>
          <a:bodyPr/>
          <a:lstStyle/>
          <a:p>
            <a:fld id="{44198560-827E-3943-BA43-BDBAF88B5494}" type="datetime1">
              <a:rPr lang="en-US" smtClean="0"/>
              <a:t>11/2/2022</a:t>
            </a:fld>
            <a:endParaRPr lang="en-US"/>
          </a:p>
        </p:txBody>
      </p:sp>
      <p:sp>
        <p:nvSpPr>
          <p:cNvPr id="6" name="Footer Placeholder 5">
            <a:extLst>
              <a:ext uri="{FF2B5EF4-FFF2-40B4-BE49-F238E27FC236}">
                <a16:creationId xmlns:a16="http://schemas.microsoft.com/office/drawing/2014/main" id="{4CE694EE-8FD3-0D4A-9A8D-28DEA94674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A0722-014E-7048-BEE8-6BD257788056}"/>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279389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FAF6-8435-6046-B82C-02ACD909C5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56C975-DD2A-B740-AE80-B9F417113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3B37DA-56AA-D94E-A71F-442706AB4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90473-0D6D-9C41-9F93-5A7515BA7D00}"/>
              </a:ext>
            </a:extLst>
          </p:cNvPr>
          <p:cNvSpPr>
            <a:spLocks noGrp="1"/>
          </p:cNvSpPr>
          <p:nvPr>
            <p:ph type="dt" sz="half" idx="10"/>
          </p:nvPr>
        </p:nvSpPr>
        <p:spPr/>
        <p:txBody>
          <a:bodyPr/>
          <a:lstStyle/>
          <a:p>
            <a:fld id="{A19A3C9E-A8E4-5D45-98FF-A47E8AB3C25A}" type="datetime1">
              <a:rPr lang="en-US" smtClean="0"/>
              <a:t>11/2/2022</a:t>
            </a:fld>
            <a:endParaRPr lang="en-US"/>
          </a:p>
        </p:txBody>
      </p:sp>
      <p:sp>
        <p:nvSpPr>
          <p:cNvPr id="6" name="Footer Placeholder 5">
            <a:extLst>
              <a:ext uri="{FF2B5EF4-FFF2-40B4-BE49-F238E27FC236}">
                <a16:creationId xmlns:a16="http://schemas.microsoft.com/office/drawing/2014/main" id="{D1D32723-48B5-6341-BBEF-42A50E3C2C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6EDDB-77AC-2941-8B35-37DA063316AC}"/>
              </a:ext>
            </a:extLst>
          </p:cNvPr>
          <p:cNvSpPr>
            <a:spLocks noGrp="1"/>
          </p:cNvSpPr>
          <p:nvPr>
            <p:ph type="sldNum" sz="quarter" idx="12"/>
          </p:nvPr>
        </p:nvSpPr>
        <p:spPr/>
        <p:txBody>
          <a:bodyPr/>
          <a:lstStyle/>
          <a:p>
            <a:fld id="{D4E8DA51-287D-4E42-A701-9C8B5D90FE91}" type="slidenum">
              <a:rPr lang="en-US" smtClean="0"/>
              <a:t>‹#›</a:t>
            </a:fld>
            <a:endParaRPr lang="en-US"/>
          </a:p>
        </p:txBody>
      </p:sp>
    </p:spTree>
    <p:extLst>
      <p:ext uri="{BB962C8B-B14F-4D97-AF65-F5344CB8AC3E}">
        <p14:creationId xmlns:p14="http://schemas.microsoft.com/office/powerpoint/2010/main" val="3817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90DCFE-70BF-AD45-BF14-095BD5C597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7C31F27-2675-034D-9F4F-EA9FA49A55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3E4957-F5A5-0B4B-A254-B68968BFC9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38A86-14C2-354D-99C9-7F5AC5F7EC36}" type="datetime1">
              <a:rPr lang="en-US" smtClean="0"/>
              <a:t>11/2/2022</a:t>
            </a:fld>
            <a:endParaRPr lang="en-US"/>
          </a:p>
        </p:txBody>
      </p:sp>
      <p:sp>
        <p:nvSpPr>
          <p:cNvPr id="5" name="Footer Placeholder 4">
            <a:extLst>
              <a:ext uri="{FF2B5EF4-FFF2-40B4-BE49-F238E27FC236}">
                <a16:creationId xmlns:a16="http://schemas.microsoft.com/office/drawing/2014/main" id="{4945AD93-126C-EB4F-8604-2D7A7DB2AC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E60D96-5497-6C47-B47C-31E73409E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8DA51-287D-4E42-A701-9C8B5D90FE91}" type="slidenum">
              <a:rPr lang="en-US" smtClean="0"/>
              <a:t>‹#›</a:t>
            </a:fld>
            <a:endParaRPr lang="en-US"/>
          </a:p>
        </p:txBody>
      </p:sp>
    </p:spTree>
    <p:extLst>
      <p:ext uri="{BB962C8B-B14F-4D97-AF65-F5344CB8AC3E}">
        <p14:creationId xmlns:p14="http://schemas.microsoft.com/office/powerpoint/2010/main" val="373408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8000" r="-1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A379-AF1C-AC41-B7AB-3BA9951DDC3E}"/>
              </a:ext>
            </a:extLst>
          </p:cNvPr>
          <p:cNvSpPr>
            <a:spLocks noGrp="1"/>
          </p:cNvSpPr>
          <p:nvPr>
            <p:ph type="title"/>
          </p:nvPr>
        </p:nvSpPr>
        <p:spPr>
          <a:xfrm>
            <a:off x="3568398" y="2034002"/>
            <a:ext cx="10515600" cy="1325563"/>
          </a:xfrm>
          <a:effectLst>
            <a:outerShdw blurRad="50800" dist="38100" dir="2700000" algn="tl" rotWithShape="0">
              <a:prstClr val="black">
                <a:alpha val="40000"/>
              </a:prstClr>
            </a:outerShdw>
          </a:effectLst>
        </p:spPr>
        <p:txBody>
          <a:bodyPr>
            <a:normAutofit/>
          </a:bodyPr>
          <a:lstStyle/>
          <a:p>
            <a:r>
              <a:rPr lang="en-US" sz="6600" b="1" i="1" dirty="0">
                <a:ln w="12700">
                  <a:solidFill>
                    <a:schemeClr val="tx1"/>
                  </a:solidFill>
                </a:ln>
                <a:solidFill>
                  <a:schemeClr val="bg1"/>
                </a:solidFill>
                <a:latin typeface="Calibri" panose="020F0502020204030204" pitchFamily="34" charset="0"/>
                <a:ea typeface="Calibri" panose="020F0502020204030204" pitchFamily="34" charset="0"/>
                <a:cs typeface="Calibri" panose="020F0502020204030204" pitchFamily="34" charset="0"/>
              </a:rPr>
              <a:t>Is p53 a Smoking Gun?</a:t>
            </a:r>
          </a:p>
        </p:txBody>
      </p:sp>
      <p:sp>
        <p:nvSpPr>
          <p:cNvPr id="3" name="TextBox 2">
            <a:extLst>
              <a:ext uri="{FF2B5EF4-FFF2-40B4-BE49-F238E27FC236}">
                <a16:creationId xmlns:a16="http://schemas.microsoft.com/office/drawing/2014/main" id="{9D8B6B97-92A6-4E4D-8CD4-F6F7C29DA850}"/>
              </a:ext>
            </a:extLst>
          </p:cNvPr>
          <p:cNvSpPr txBox="1"/>
          <p:nvPr/>
        </p:nvSpPr>
        <p:spPr>
          <a:xfrm>
            <a:off x="4149868" y="3320704"/>
            <a:ext cx="7342872" cy="1754326"/>
          </a:xfrm>
          <a:prstGeom prst="rect">
            <a:avLst/>
          </a:prstGeom>
          <a:noFill/>
        </p:spPr>
        <p:txBody>
          <a:bodyPr wrap="square" rtlCol="0">
            <a:spAutoFit/>
          </a:bodyPr>
          <a:lstStyle/>
          <a:p>
            <a:pPr algn="r"/>
            <a:r>
              <a:rPr lang="en-US" sz="3600" b="1" dirty="0">
                <a:ln w="1905">
                  <a:solidFill>
                    <a:schemeClr val="tx1"/>
                  </a:solidFill>
                </a:ln>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Calibri" panose="020F0502020204030204" pitchFamily="34" charset="0"/>
              </a:rPr>
              <a:t>How Mutational</a:t>
            </a:r>
          </a:p>
          <a:p>
            <a:pPr algn="r"/>
            <a:r>
              <a:rPr lang="en-US" sz="3600" b="1" dirty="0">
                <a:ln w="1905">
                  <a:solidFill>
                    <a:schemeClr val="tx1"/>
                  </a:solidFill>
                </a:ln>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Calibri" panose="020F0502020204030204" pitchFamily="34" charset="0"/>
              </a:rPr>
              <a:t>Signatures Forced </a:t>
            </a:r>
          </a:p>
          <a:p>
            <a:pPr algn="r"/>
            <a:r>
              <a:rPr lang="en-US" sz="3600" b="1" dirty="0">
                <a:ln w="1905">
                  <a:solidFill>
                    <a:schemeClr val="tx1"/>
                  </a:solidFill>
                </a:ln>
                <a:solidFill>
                  <a:schemeClr val="bg1"/>
                </a:solidFill>
                <a:effectLst>
                  <a:outerShdw blurRad="50800" dist="38100" dir="2700000" algn="tl" rotWithShape="0">
                    <a:prstClr val="black">
                      <a:alpha val="40000"/>
                    </a:prstClr>
                  </a:outerShdw>
                </a:effectLst>
                <a:latin typeface="Calibri" panose="020F0502020204030204" pitchFamily="34" charset="0"/>
                <a:ea typeface="Calibri" panose="020F0502020204030204" pitchFamily="34" charset="0"/>
                <a:cs typeface="Calibri" panose="020F0502020204030204" pitchFamily="34" charset="0"/>
              </a:rPr>
              <a:t>Big Tobacco to Change</a:t>
            </a:r>
          </a:p>
        </p:txBody>
      </p:sp>
      <p:sp>
        <p:nvSpPr>
          <p:cNvPr id="9" name="TextBox 8">
            <a:extLst>
              <a:ext uri="{FF2B5EF4-FFF2-40B4-BE49-F238E27FC236}">
                <a16:creationId xmlns:a16="http://schemas.microsoft.com/office/drawing/2014/main" id="{6594C1BD-9D9A-9C68-7342-EDAB11313EAC}"/>
              </a:ext>
            </a:extLst>
          </p:cNvPr>
          <p:cNvSpPr txBox="1"/>
          <p:nvPr/>
        </p:nvSpPr>
        <p:spPr>
          <a:xfrm>
            <a:off x="4533500" y="5657671"/>
            <a:ext cx="6959242" cy="923330"/>
          </a:xfrm>
          <a:prstGeom prst="rect">
            <a:avLst/>
          </a:prstGeom>
          <a:noFill/>
          <a:effectLst>
            <a:outerShdw blurRad="50800" dist="38100" dir="2700000" algn="tl" rotWithShape="0">
              <a:prstClr val="black">
                <a:alpha val="40000"/>
              </a:prstClr>
            </a:outerShdw>
          </a:effectLst>
        </p:spPr>
        <p:txBody>
          <a:bodyPr wrap="square">
            <a:spAutoFit/>
          </a:bodyPr>
          <a:lstStyle/>
          <a:p>
            <a:r>
              <a:rPr lang="en-US" dirty="0">
                <a:solidFill>
                  <a:schemeClr val="bg1">
                    <a:lumMod val="95000"/>
                  </a:schemeClr>
                </a:solidFill>
                <a:latin typeface="Monotype Corsiva" panose="03010101010201010101" pitchFamily="66" charset="0"/>
              </a:rPr>
              <a:t>by</a:t>
            </a:r>
          </a:p>
          <a:p>
            <a:pPr algn="r"/>
            <a:r>
              <a:rPr lang="en-US" dirty="0">
                <a:solidFill>
                  <a:schemeClr val="bg1">
                    <a:lumMod val="95000"/>
                  </a:schemeClr>
                </a:solidFill>
              </a:rPr>
              <a:t>Michèle I. Shuster, Joann Mudge, Meghan Hill, Katelynn James, Gabriella A. DeFrancesco, Maria P. </a:t>
            </a:r>
            <a:r>
              <a:rPr lang="en-US" dirty="0" err="1">
                <a:solidFill>
                  <a:schemeClr val="bg1">
                    <a:lumMod val="95000"/>
                  </a:schemeClr>
                </a:solidFill>
              </a:rPr>
              <a:t>Chadiarakou</a:t>
            </a:r>
            <a:r>
              <a:rPr lang="en-US" dirty="0">
                <a:solidFill>
                  <a:schemeClr val="bg1">
                    <a:lumMod val="95000"/>
                  </a:schemeClr>
                </a:solidFill>
              </a:rPr>
              <a:t>, and </a:t>
            </a:r>
            <a:r>
              <a:rPr lang="en-US" dirty="0" err="1">
                <a:solidFill>
                  <a:schemeClr val="bg1">
                    <a:lumMod val="95000"/>
                  </a:schemeClr>
                </a:solidFill>
              </a:rPr>
              <a:t>Anitha</a:t>
            </a:r>
            <a:r>
              <a:rPr lang="en-US" dirty="0">
                <a:solidFill>
                  <a:schemeClr val="bg1">
                    <a:lumMod val="95000"/>
                  </a:schemeClr>
                </a:solidFill>
              </a:rPr>
              <a:t> Sundararajan</a:t>
            </a:r>
          </a:p>
        </p:txBody>
      </p:sp>
      <p:sp>
        <p:nvSpPr>
          <p:cNvPr id="15" name="TextBox 8">
            <a:extLst>
              <a:ext uri="{FF2B5EF4-FFF2-40B4-BE49-F238E27FC236}">
                <a16:creationId xmlns:a16="http://schemas.microsoft.com/office/drawing/2014/main" id="{019C6E58-7B89-E370-B39A-151915FA0649}"/>
              </a:ext>
            </a:extLst>
          </p:cNvPr>
          <p:cNvSpPr txBox="1"/>
          <p:nvPr/>
        </p:nvSpPr>
        <p:spPr>
          <a:xfrm>
            <a:off x="5775073" y="327039"/>
            <a:ext cx="6498770" cy="369332"/>
          </a:xfrm>
          <a:prstGeom prst="rect">
            <a:avLst/>
          </a:prstGeom>
          <a:noFill/>
          <a:effectLst>
            <a:outerShdw blurRad="50800" dist="38100" dir="2700000" algn="tl" rotWithShape="0">
              <a:prstClr val="black">
                <a:alpha val="40000"/>
              </a:prstClr>
            </a:outerShdw>
          </a:effec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buFontTx/>
              <a:buNone/>
            </a:pPr>
            <a:r>
              <a:rPr lang="en-US" altLang="en-US" sz="1800" b="1" dirty="0">
                <a:ln w="1270">
                  <a:noFill/>
                </a:ln>
                <a:solidFill>
                  <a:schemeClr val="bg1"/>
                </a:solidFill>
                <a:latin typeface="Calibri" pitchFamily="34" charset="0"/>
                <a:cs typeface="Calibri" pitchFamily="34" charset="0"/>
              </a:rPr>
              <a:t>NATIONAL CENTER FOR CASE STUDY TEACHING IN SCIENCE</a:t>
            </a:r>
            <a:endParaRPr lang="en-US" altLang="en-US" sz="1800" b="1" dirty="0">
              <a:ln w="1270">
                <a:noFill/>
              </a:ln>
              <a:solidFill>
                <a:schemeClr val="bg1"/>
              </a:solidFill>
              <a:latin typeface="Palatino Linotype" pitchFamily="18" charset="0"/>
              <a:cs typeface="Calibri" pitchFamily="34" charset="0"/>
            </a:endParaRPr>
          </a:p>
        </p:txBody>
      </p:sp>
    </p:spTree>
    <p:extLst>
      <p:ext uri="{BB962C8B-B14F-4D97-AF65-F5344CB8AC3E}">
        <p14:creationId xmlns:p14="http://schemas.microsoft.com/office/powerpoint/2010/main" val="149660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921F-BCA2-4948-9348-CADBA43EA633}"/>
              </a:ext>
            </a:extLst>
          </p:cNvPr>
          <p:cNvSpPr>
            <a:spLocks noGrp="1"/>
          </p:cNvSpPr>
          <p:nvPr>
            <p:ph type="title"/>
          </p:nvPr>
        </p:nvSpPr>
        <p:spPr/>
        <p:txBody>
          <a:bodyPr/>
          <a:lstStyle/>
          <a:p>
            <a:r>
              <a:rPr lang="en-US" dirty="0"/>
              <a:t>Your Task</a:t>
            </a:r>
          </a:p>
        </p:txBody>
      </p:sp>
      <p:sp>
        <p:nvSpPr>
          <p:cNvPr id="3" name="Content Placeholder 2">
            <a:extLst>
              <a:ext uri="{FF2B5EF4-FFF2-40B4-BE49-F238E27FC236}">
                <a16:creationId xmlns:a16="http://schemas.microsoft.com/office/drawing/2014/main" id="{ECB74E5A-21D0-3F42-A732-B98EA11459E8}"/>
              </a:ext>
            </a:extLst>
          </p:cNvPr>
          <p:cNvSpPr>
            <a:spLocks noGrp="1"/>
          </p:cNvSpPr>
          <p:nvPr>
            <p:ph idx="1"/>
          </p:nvPr>
        </p:nvSpPr>
        <p:spPr/>
        <p:txBody>
          <a:bodyPr>
            <a:normAutofit/>
          </a:bodyPr>
          <a:lstStyle/>
          <a:p>
            <a:r>
              <a:rPr lang="en-US" dirty="0"/>
              <a:t>For each of your assigned mutant sequences:</a:t>
            </a:r>
          </a:p>
          <a:p>
            <a:pPr lvl="1"/>
            <a:r>
              <a:rPr lang="en-US" dirty="0"/>
              <a:t>Use </a:t>
            </a:r>
            <a:r>
              <a:rPr lang="en-US" dirty="0" err="1"/>
              <a:t>blastp</a:t>
            </a:r>
            <a:r>
              <a:rPr lang="en-US" dirty="0"/>
              <a:t> to compare the mutant to the wild type</a:t>
            </a:r>
          </a:p>
          <a:p>
            <a:pPr lvl="1"/>
            <a:r>
              <a:rPr lang="en-US" dirty="0"/>
              <a:t>Note the amino acid (number) that is altered in the mutant</a:t>
            </a:r>
          </a:p>
          <a:p>
            <a:pPr lvl="1"/>
            <a:r>
              <a:rPr lang="en-US" dirty="0"/>
              <a:t>Note the domain (of p53) that the mutation is in</a:t>
            </a:r>
          </a:p>
          <a:p>
            <a:pPr lvl="1"/>
            <a:r>
              <a:rPr lang="en-US" dirty="0"/>
              <a:t>Also keep track of the smoking history for your p53 sequences</a:t>
            </a:r>
          </a:p>
          <a:p>
            <a:r>
              <a:rPr lang="en-US" dirty="0"/>
              <a:t>As a class, assemble a histogram (next slide)</a:t>
            </a:r>
          </a:p>
          <a:p>
            <a:pPr lvl="1"/>
            <a:r>
              <a:rPr lang="en-US" dirty="0"/>
              <a:t>Place an “x” on the approximate position of your mutation(s)</a:t>
            </a:r>
          </a:p>
          <a:p>
            <a:pPr lvl="1"/>
            <a:r>
              <a:rPr lang="en-US" dirty="0"/>
              <a:t>If there is already an “x” at that position, place yours above it</a:t>
            </a:r>
          </a:p>
          <a:p>
            <a:pPr lvl="1"/>
            <a:r>
              <a:rPr lang="en-US" dirty="0">
                <a:sym typeface="Wingdings" pitchFamily="2" charset="2"/>
              </a:rPr>
              <a:t> histogram</a:t>
            </a:r>
          </a:p>
          <a:p>
            <a:pPr lvl="1"/>
            <a:r>
              <a:rPr lang="en-US" dirty="0">
                <a:sym typeface="Wingdings" pitchFamily="2" charset="2"/>
              </a:rPr>
              <a:t>OR: complete the class spreadsheet of mutations</a:t>
            </a:r>
            <a:endParaRPr lang="en-US" dirty="0"/>
          </a:p>
        </p:txBody>
      </p:sp>
      <p:sp>
        <p:nvSpPr>
          <p:cNvPr id="4" name="Slide Number Placeholder 3">
            <a:extLst>
              <a:ext uri="{FF2B5EF4-FFF2-40B4-BE49-F238E27FC236}">
                <a16:creationId xmlns:a16="http://schemas.microsoft.com/office/drawing/2014/main" id="{25DDDD5A-6CA1-CA43-9067-52859E09DD9A}"/>
              </a:ext>
            </a:extLst>
          </p:cNvPr>
          <p:cNvSpPr>
            <a:spLocks noGrp="1"/>
          </p:cNvSpPr>
          <p:nvPr>
            <p:ph type="sldNum" sz="quarter" idx="12"/>
          </p:nvPr>
        </p:nvSpPr>
        <p:spPr/>
        <p:txBody>
          <a:bodyPr/>
          <a:lstStyle/>
          <a:p>
            <a:fld id="{D4E8DA51-287D-4E42-A701-9C8B5D90FE91}" type="slidenum">
              <a:rPr lang="en-US" smtClean="0"/>
              <a:t>10</a:t>
            </a:fld>
            <a:endParaRPr lang="en-US" dirty="0"/>
          </a:p>
        </p:txBody>
      </p:sp>
    </p:spTree>
    <p:extLst>
      <p:ext uri="{BB962C8B-B14F-4D97-AF65-F5344CB8AC3E}">
        <p14:creationId xmlns:p14="http://schemas.microsoft.com/office/powerpoint/2010/main" val="440374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67481A8C-4ECA-9341-920E-21A18D7705B1}"/>
              </a:ext>
            </a:extLst>
          </p:cNvPr>
          <p:cNvSpPr txBox="1"/>
          <p:nvPr/>
        </p:nvSpPr>
        <p:spPr>
          <a:xfrm>
            <a:off x="10512675" y="385099"/>
            <a:ext cx="898774" cy="27198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393</a:t>
            </a:r>
          </a:p>
        </p:txBody>
      </p:sp>
      <p:grpSp>
        <p:nvGrpSpPr>
          <p:cNvPr id="3" name="Group 2" descr="A schematic of the p53 protein, with the different domains indiacted. Columns under the schematic are provided to mark the sites of the mutations identified. ">
            <a:extLst>
              <a:ext uri="{FF2B5EF4-FFF2-40B4-BE49-F238E27FC236}">
                <a16:creationId xmlns:a16="http://schemas.microsoft.com/office/drawing/2014/main" id="{2A08EE7B-1879-534C-B2C5-61E2495BECF2}"/>
              </a:ext>
            </a:extLst>
          </p:cNvPr>
          <p:cNvGrpSpPr/>
          <p:nvPr/>
        </p:nvGrpSpPr>
        <p:grpSpPr>
          <a:xfrm>
            <a:off x="1221271" y="326055"/>
            <a:ext cx="9813506" cy="6268256"/>
            <a:chOff x="1221271" y="326055"/>
            <a:chExt cx="9813506" cy="6268256"/>
          </a:xfrm>
        </p:grpSpPr>
        <p:pic>
          <p:nvPicPr>
            <p:cNvPr id="4" name="Picture 3">
              <a:extLst>
                <a:ext uri="{FF2B5EF4-FFF2-40B4-BE49-F238E27FC236}">
                  <a16:creationId xmlns:a16="http://schemas.microsoft.com/office/drawing/2014/main" id="{9DCFBC31-8A07-8343-9395-9276CCEF15B9}"/>
                </a:ext>
              </a:extLst>
            </p:cNvPr>
            <p:cNvPicPr>
              <a:picLocks noChangeAspect="1"/>
            </p:cNvPicPr>
            <p:nvPr/>
          </p:nvPicPr>
          <p:blipFill>
            <a:blip r:embed="rId3"/>
            <a:stretch>
              <a:fillRect/>
            </a:stretch>
          </p:blipFill>
          <p:spPr>
            <a:xfrm>
              <a:off x="1282124" y="2083007"/>
              <a:ext cx="9752653" cy="4511304"/>
            </a:xfrm>
            <a:prstGeom prst="rect">
              <a:avLst/>
            </a:prstGeom>
          </p:spPr>
        </p:pic>
        <p:grpSp>
          <p:nvGrpSpPr>
            <p:cNvPr id="32" name="Group 31">
              <a:extLst>
                <a:ext uri="{FF2B5EF4-FFF2-40B4-BE49-F238E27FC236}">
                  <a16:creationId xmlns:a16="http://schemas.microsoft.com/office/drawing/2014/main" id="{1D89B5B3-4021-7D4A-90BF-9C7509638927}"/>
                </a:ext>
              </a:extLst>
            </p:cNvPr>
            <p:cNvGrpSpPr/>
            <p:nvPr/>
          </p:nvGrpSpPr>
          <p:grpSpPr>
            <a:xfrm>
              <a:off x="1221271" y="326055"/>
              <a:ext cx="9607803" cy="1448055"/>
              <a:chOff x="344155" y="-190695"/>
              <a:chExt cx="11302413" cy="1966374"/>
            </a:xfrm>
          </p:grpSpPr>
          <p:sp>
            <p:nvSpPr>
              <p:cNvPr id="33" name="Rectangle 32">
                <a:extLst>
                  <a:ext uri="{FF2B5EF4-FFF2-40B4-BE49-F238E27FC236}">
                    <a16:creationId xmlns:a16="http://schemas.microsoft.com/office/drawing/2014/main" id="{4B6E9B73-AAF8-A14B-8666-28A7AC1C31C6}"/>
                  </a:ext>
                </a:extLst>
              </p:cNvPr>
              <p:cNvSpPr/>
              <p:nvPr/>
            </p:nvSpPr>
            <p:spPr>
              <a:xfrm>
                <a:off x="10828421" y="317952"/>
                <a:ext cx="818147" cy="14203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DA481BC-39B3-5B47-BAE5-98411325B369}"/>
                  </a:ext>
                </a:extLst>
              </p:cNvPr>
              <p:cNvSpPr/>
              <p:nvPr/>
            </p:nvSpPr>
            <p:spPr>
              <a:xfrm>
                <a:off x="9641305" y="317952"/>
                <a:ext cx="994610" cy="1420318"/>
              </a:xfrm>
              <a:prstGeom prst="rect">
                <a:avLst/>
              </a:prstGeom>
              <a:solidFill>
                <a:srgbClr val="7A8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79F9F1C-AA73-4947-BAB2-AE489945C6F9}"/>
                  </a:ext>
                </a:extLst>
              </p:cNvPr>
              <p:cNvSpPr/>
              <p:nvPr/>
            </p:nvSpPr>
            <p:spPr>
              <a:xfrm>
                <a:off x="3368842" y="317952"/>
                <a:ext cx="5566611" cy="142031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AC847DF5-57A5-9141-8EE5-B81A9EF54AC7}"/>
                  </a:ext>
                </a:extLst>
              </p:cNvPr>
              <p:cNvSpPr/>
              <p:nvPr/>
            </p:nvSpPr>
            <p:spPr>
              <a:xfrm>
                <a:off x="561473" y="317952"/>
                <a:ext cx="1138989" cy="1420318"/>
              </a:xfrm>
              <a:prstGeom prst="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Rectangle 36">
                <a:extLst>
                  <a:ext uri="{FF2B5EF4-FFF2-40B4-BE49-F238E27FC236}">
                    <a16:creationId xmlns:a16="http://schemas.microsoft.com/office/drawing/2014/main" id="{36DFD54F-F58A-1C40-A8FB-3CCFDD4382E9}"/>
                  </a:ext>
                </a:extLst>
              </p:cNvPr>
              <p:cNvSpPr/>
              <p:nvPr/>
            </p:nvSpPr>
            <p:spPr>
              <a:xfrm>
                <a:off x="529389" y="317952"/>
                <a:ext cx="11117179" cy="142031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745C8930-5F6C-174B-8A8B-65D4BFD2954B}"/>
                  </a:ext>
                </a:extLst>
              </p:cNvPr>
              <p:cNvCxnSpPr/>
              <p:nvPr/>
            </p:nvCxnSpPr>
            <p:spPr>
              <a:xfrm>
                <a:off x="1700463" y="299806"/>
                <a:ext cx="0" cy="1475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0911EFA-4E71-AE4D-A2F3-FB75AE4A3DED}"/>
                  </a:ext>
                </a:extLst>
              </p:cNvPr>
              <p:cNvCxnSpPr/>
              <p:nvPr/>
            </p:nvCxnSpPr>
            <p:spPr>
              <a:xfrm>
                <a:off x="3368842" y="299806"/>
                <a:ext cx="0" cy="1475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9254CBC-B0CA-0945-8BDA-D7A4FFF12815}"/>
                  </a:ext>
                </a:extLst>
              </p:cNvPr>
              <p:cNvCxnSpPr/>
              <p:nvPr/>
            </p:nvCxnSpPr>
            <p:spPr>
              <a:xfrm>
                <a:off x="8935453" y="317952"/>
                <a:ext cx="0" cy="1420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A43AB7B-9BC6-5147-8E0B-18A21E446FDF}"/>
                  </a:ext>
                </a:extLst>
              </p:cNvPr>
              <p:cNvCxnSpPr/>
              <p:nvPr/>
            </p:nvCxnSpPr>
            <p:spPr>
              <a:xfrm>
                <a:off x="9641305" y="317952"/>
                <a:ext cx="0" cy="1457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1E50F6F-787E-6245-A260-B9E8158CA897}"/>
                  </a:ext>
                </a:extLst>
              </p:cNvPr>
              <p:cNvCxnSpPr/>
              <p:nvPr/>
            </p:nvCxnSpPr>
            <p:spPr>
              <a:xfrm>
                <a:off x="10635916" y="317952"/>
                <a:ext cx="0" cy="1420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AC8EC30-1206-F243-BB68-0CB698B9B1C1}"/>
                  </a:ext>
                </a:extLst>
              </p:cNvPr>
              <p:cNvCxnSpPr/>
              <p:nvPr/>
            </p:nvCxnSpPr>
            <p:spPr>
              <a:xfrm>
                <a:off x="10828421" y="299806"/>
                <a:ext cx="0" cy="1475873"/>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E8082D71-6C41-2045-97CF-F617E8E543C0}"/>
                  </a:ext>
                </a:extLst>
              </p:cNvPr>
              <p:cNvSpPr txBox="1"/>
              <p:nvPr/>
            </p:nvSpPr>
            <p:spPr>
              <a:xfrm>
                <a:off x="344155" y="-169185"/>
                <a:ext cx="217318" cy="5015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a:t>
                </a:r>
              </a:p>
            </p:txBody>
          </p:sp>
          <p:sp>
            <p:nvSpPr>
              <p:cNvPr id="45" name="TextBox 44">
                <a:extLst>
                  <a:ext uri="{FF2B5EF4-FFF2-40B4-BE49-F238E27FC236}">
                    <a16:creationId xmlns:a16="http://schemas.microsoft.com/office/drawing/2014/main" id="{9C31E244-85CB-774E-A64C-E4A5E3161BF4}"/>
                  </a:ext>
                </a:extLst>
              </p:cNvPr>
              <p:cNvSpPr txBox="1"/>
              <p:nvPr/>
            </p:nvSpPr>
            <p:spPr>
              <a:xfrm>
                <a:off x="1384387" y="-169183"/>
                <a:ext cx="441145" cy="369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42</a:t>
                </a:r>
              </a:p>
            </p:txBody>
          </p:sp>
          <p:sp>
            <p:nvSpPr>
              <p:cNvPr id="46" name="TextBox 45">
                <a:extLst>
                  <a:ext uri="{FF2B5EF4-FFF2-40B4-BE49-F238E27FC236}">
                    <a16:creationId xmlns:a16="http://schemas.microsoft.com/office/drawing/2014/main" id="{D5E9C247-59CF-A040-A507-2BEC10360B41}"/>
                  </a:ext>
                </a:extLst>
              </p:cNvPr>
              <p:cNvSpPr txBox="1"/>
              <p:nvPr/>
            </p:nvSpPr>
            <p:spPr>
              <a:xfrm>
                <a:off x="3084148" y="-190695"/>
                <a:ext cx="569387" cy="369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100</a:t>
                </a:r>
              </a:p>
            </p:txBody>
          </p:sp>
          <p:sp>
            <p:nvSpPr>
              <p:cNvPr id="47" name="TextBox 46">
                <a:extLst>
                  <a:ext uri="{FF2B5EF4-FFF2-40B4-BE49-F238E27FC236}">
                    <a16:creationId xmlns:a16="http://schemas.microsoft.com/office/drawing/2014/main" id="{1097046D-1BC6-E74E-9365-8BD770B4AD7F}"/>
                  </a:ext>
                </a:extLst>
              </p:cNvPr>
              <p:cNvSpPr txBox="1"/>
              <p:nvPr/>
            </p:nvSpPr>
            <p:spPr>
              <a:xfrm>
                <a:off x="8650759" y="-156799"/>
                <a:ext cx="569387" cy="369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292</a:t>
                </a:r>
              </a:p>
            </p:txBody>
          </p:sp>
          <p:sp>
            <p:nvSpPr>
              <p:cNvPr id="48" name="TextBox 47">
                <a:extLst>
                  <a:ext uri="{FF2B5EF4-FFF2-40B4-BE49-F238E27FC236}">
                    <a16:creationId xmlns:a16="http://schemas.microsoft.com/office/drawing/2014/main" id="{D41BB702-242F-3E43-BC0E-C738A0E53FC7}"/>
                  </a:ext>
                </a:extLst>
              </p:cNvPr>
              <p:cNvSpPr txBox="1"/>
              <p:nvPr/>
            </p:nvSpPr>
            <p:spPr>
              <a:xfrm>
                <a:off x="9327757" y="-156798"/>
                <a:ext cx="569387" cy="369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324</a:t>
                </a:r>
              </a:p>
            </p:txBody>
          </p:sp>
          <p:sp>
            <p:nvSpPr>
              <p:cNvPr id="49" name="TextBox 48">
                <a:extLst>
                  <a:ext uri="{FF2B5EF4-FFF2-40B4-BE49-F238E27FC236}">
                    <a16:creationId xmlns:a16="http://schemas.microsoft.com/office/drawing/2014/main" id="{F13A8F7F-FF6D-A34D-8FFD-12691862565C}"/>
                  </a:ext>
                </a:extLst>
              </p:cNvPr>
              <p:cNvSpPr txBox="1"/>
              <p:nvPr/>
            </p:nvSpPr>
            <p:spPr>
              <a:xfrm>
                <a:off x="10007794" y="-121165"/>
                <a:ext cx="875981" cy="369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355</a:t>
                </a:r>
              </a:p>
            </p:txBody>
          </p:sp>
          <p:sp>
            <p:nvSpPr>
              <p:cNvPr id="50" name="TextBox 49">
                <a:extLst>
                  <a:ext uri="{FF2B5EF4-FFF2-40B4-BE49-F238E27FC236}">
                    <a16:creationId xmlns:a16="http://schemas.microsoft.com/office/drawing/2014/main" id="{2417B3BA-C248-D542-905C-DB1519FDBA57}"/>
                  </a:ext>
                </a:extLst>
              </p:cNvPr>
              <p:cNvSpPr txBox="1"/>
              <p:nvPr/>
            </p:nvSpPr>
            <p:spPr>
              <a:xfrm>
                <a:off x="10643964" y="-120966"/>
                <a:ext cx="752498" cy="369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363</a:t>
                </a:r>
              </a:p>
            </p:txBody>
          </p:sp>
          <p:sp>
            <p:nvSpPr>
              <p:cNvPr id="51" name="TextBox 50">
                <a:extLst>
                  <a:ext uri="{FF2B5EF4-FFF2-40B4-BE49-F238E27FC236}">
                    <a16:creationId xmlns:a16="http://schemas.microsoft.com/office/drawing/2014/main" id="{4D22F835-9767-0A40-85B1-D4E72CAF5F33}"/>
                  </a:ext>
                </a:extLst>
              </p:cNvPr>
              <p:cNvSpPr txBox="1"/>
              <p:nvPr/>
            </p:nvSpPr>
            <p:spPr>
              <a:xfrm>
                <a:off x="903164" y="797278"/>
                <a:ext cx="481222" cy="584775"/>
              </a:xfrm>
              <a:prstGeom prst="rect">
                <a:avLst/>
              </a:prstGeom>
              <a:noFill/>
            </p:spPr>
            <p:txBody>
              <a:bodyPr wrap="none" rtlCol="0">
                <a:spAutoFit/>
              </a:bodyPr>
              <a:lstStyle/>
              <a:p>
                <a:r>
                  <a:rPr lang="en-US" sz="3200" b="1" dirty="0">
                    <a:solidFill>
                      <a:schemeClr val="bg1"/>
                    </a:solidFill>
                    <a:latin typeface="Arial" panose="020B0604020202020204" pitchFamily="34" charset="0"/>
                    <a:cs typeface="Arial" panose="020B0604020202020204" pitchFamily="34" charset="0"/>
                  </a:rPr>
                  <a:t>A</a:t>
                </a:r>
              </a:p>
            </p:txBody>
          </p:sp>
          <p:sp>
            <p:nvSpPr>
              <p:cNvPr id="52" name="TextBox 51">
                <a:extLst>
                  <a:ext uri="{FF2B5EF4-FFF2-40B4-BE49-F238E27FC236}">
                    <a16:creationId xmlns:a16="http://schemas.microsoft.com/office/drawing/2014/main" id="{284C80B0-4718-1347-A4DE-30DC2AEE24F4}"/>
                  </a:ext>
                </a:extLst>
              </p:cNvPr>
              <p:cNvSpPr txBox="1"/>
              <p:nvPr/>
            </p:nvSpPr>
            <p:spPr>
              <a:xfrm>
                <a:off x="5797596" y="797277"/>
                <a:ext cx="481222" cy="584775"/>
              </a:xfrm>
              <a:prstGeom prst="rect">
                <a:avLst/>
              </a:prstGeom>
              <a:noFill/>
            </p:spPr>
            <p:txBody>
              <a:bodyPr wrap="none" rtlCol="0">
                <a:spAutoFit/>
              </a:bodyPr>
              <a:lstStyle/>
              <a:p>
                <a:r>
                  <a:rPr lang="en-US" sz="3200" b="1" dirty="0">
                    <a:solidFill>
                      <a:schemeClr val="bg1"/>
                    </a:solidFill>
                    <a:latin typeface="Arial" panose="020B0604020202020204" pitchFamily="34" charset="0"/>
                    <a:cs typeface="Arial" panose="020B0604020202020204" pitchFamily="34" charset="0"/>
                  </a:rPr>
                  <a:t>B</a:t>
                </a:r>
              </a:p>
            </p:txBody>
          </p:sp>
          <p:sp>
            <p:nvSpPr>
              <p:cNvPr id="53" name="TextBox 52">
                <a:extLst>
                  <a:ext uri="{FF2B5EF4-FFF2-40B4-BE49-F238E27FC236}">
                    <a16:creationId xmlns:a16="http://schemas.microsoft.com/office/drawing/2014/main" id="{4FE12BF0-59FB-4542-B327-03CC4BD6BDF2}"/>
                  </a:ext>
                </a:extLst>
              </p:cNvPr>
              <p:cNvSpPr txBox="1"/>
              <p:nvPr/>
            </p:nvSpPr>
            <p:spPr>
              <a:xfrm>
                <a:off x="9897144" y="797276"/>
                <a:ext cx="481222" cy="584775"/>
              </a:xfrm>
              <a:prstGeom prst="rect">
                <a:avLst/>
              </a:prstGeom>
              <a:noFill/>
            </p:spPr>
            <p:txBody>
              <a:bodyPr wrap="none" rtlCol="0">
                <a:spAutoFit/>
              </a:bodyPr>
              <a:lstStyle/>
              <a:p>
                <a:r>
                  <a:rPr lang="en-US" sz="3200" b="1" dirty="0">
                    <a:latin typeface="Arial" panose="020B0604020202020204" pitchFamily="34" charset="0"/>
                    <a:cs typeface="Arial" panose="020B0604020202020204" pitchFamily="34" charset="0"/>
                  </a:rPr>
                  <a:t>C</a:t>
                </a:r>
              </a:p>
            </p:txBody>
          </p:sp>
          <p:sp>
            <p:nvSpPr>
              <p:cNvPr id="54" name="TextBox 53">
                <a:extLst>
                  <a:ext uri="{FF2B5EF4-FFF2-40B4-BE49-F238E27FC236}">
                    <a16:creationId xmlns:a16="http://schemas.microsoft.com/office/drawing/2014/main" id="{AECA4F75-A8F3-7644-9B6E-329B6DD8FAA0}"/>
                  </a:ext>
                </a:extLst>
              </p:cNvPr>
              <p:cNvSpPr txBox="1"/>
              <p:nvPr/>
            </p:nvSpPr>
            <p:spPr>
              <a:xfrm>
                <a:off x="11033753" y="774824"/>
                <a:ext cx="481222" cy="584775"/>
              </a:xfrm>
              <a:prstGeom prst="rect">
                <a:avLst/>
              </a:prstGeom>
              <a:noFill/>
            </p:spPr>
            <p:txBody>
              <a:bodyPr wrap="none" rtlCol="0">
                <a:spAutoFit/>
              </a:bodyPr>
              <a:lstStyle/>
              <a:p>
                <a:r>
                  <a:rPr lang="en-US" sz="3200" b="1" dirty="0">
                    <a:solidFill>
                      <a:schemeClr val="bg1"/>
                    </a:solidFill>
                    <a:latin typeface="Arial" panose="020B0604020202020204" pitchFamily="34" charset="0"/>
                    <a:cs typeface="Arial" panose="020B0604020202020204" pitchFamily="34" charset="0"/>
                  </a:rPr>
                  <a:t>D</a:t>
                </a:r>
              </a:p>
            </p:txBody>
          </p:sp>
        </p:grpSp>
      </p:grpSp>
      <p:sp>
        <p:nvSpPr>
          <p:cNvPr id="2" name="Slide Number Placeholder 1">
            <a:extLst>
              <a:ext uri="{FF2B5EF4-FFF2-40B4-BE49-F238E27FC236}">
                <a16:creationId xmlns:a16="http://schemas.microsoft.com/office/drawing/2014/main" id="{EFDE01AC-3F4D-364E-BBC3-3D272AEAFDBD}"/>
              </a:ext>
            </a:extLst>
          </p:cNvPr>
          <p:cNvSpPr>
            <a:spLocks noGrp="1"/>
          </p:cNvSpPr>
          <p:nvPr>
            <p:ph type="sldNum" sz="quarter" idx="12"/>
          </p:nvPr>
        </p:nvSpPr>
        <p:spPr/>
        <p:txBody>
          <a:bodyPr/>
          <a:lstStyle/>
          <a:p>
            <a:fld id="{D4E8DA51-287D-4E42-A701-9C8B5D90FE91}" type="slidenum">
              <a:rPr lang="en-US" smtClean="0"/>
              <a:t>11</a:t>
            </a:fld>
            <a:endParaRPr lang="en-US"/>
          </a:p>
        </p:txBody>
      </p:sp>
    </p:spTree>
    <p:extLst>
      <p:ext uri="{BB962C8B-B14F-4D97-AF65-F5344CB8AC3E}">
        <p14:creationId xmlns:p14="http://schemas.microsoft.com/office/powerpoint/2010/main" val="229455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3925-6AF7-0144-A562-9423D1C5DDBD}"/>
              </a:ext>
            </a:extLst>
          </p:cNvPr>
          <p:cNvSpPr>
            <a:spLocks noGrp="1"/>
          </p:cNvSpPr>
          <p:nvPr>
            <p:ph type="title"/>
          </p:nvPr>
        </p:nvSpPr>
        <p:spPr/>
        <p:txBody>
          <a:bodyPr/>
          <a:lstStyle/>
          <a:p>
            <a:r>
              <a:rPr lang="en-US" dirty="0"/>
              <a:t>Based on the class data</a:t>
            </a:r>
          </a:p>
        </p:txBody>
      </p:sp>
      <p:sp>
        <p:nvSpPr>
          <p:cNvPr id="3" name="Content Placeholder 2">
            <a:extLst>
              <a:ext uri="{FF2B5EF4-FFF2-40B4-BE49-F238E27FC236}">
                <a16:creationId xmlns:a16="http://schemas.microsoft.com/office/drawing/2014/main" id="{C30EE808-883C-F346-BCF3-9CDBBFB8D1AF}"/>
              </a:ext>
            </a:extLst>
          </p:cNvPr>
          <p:cNvSpPr>
            <a:spLocks noGrp="1"/>
          </p:cNvSpPr>
          <p:nvPr>
            <p:ph idx="1"/>
          </p:nvPr>
        </p:nvSpPr>
        <p:spPr/>
        <p:txBody>
          <a:bodyPr/>
          <a:lstStyle/>
          <a:p>
            <a:pPr marL="0" indent="0">
              <a:buNone/>
            </a:pPr>
            <a:r>
              <a:rPr lang="en-US" dirty="0"/>
              <a:t>1. Which domain is most frequently mutated?</a:t>
            </a:r>
          </a:p>
          <a:p>
            <a:pPr marL="0" indent="0">
              <a:buNone/>
            </a:pPr>
            <a:r>
              <a:rPr lang="en-US" dirty="0"/>
              <a:t>2. What are the “hotspot” amino acids?</a:t>
            </a:r>
          </a:p>
          <a:p>
            <a:pPr lvl="1"/>
            <a:r>
              <a:rPr lang="en-US" dirty="0"/>
              <a:t>Amino acids mutated at &gt;4% of the mutations in our series</a:t>
            </a:r>
          </a:p>
          <a:p>
            <a:pPr marL="0" indent="0">
              <a:buNone/>
            </a:pPr>
            <a:r>
              <a:rPr lang="en-US" dirty="0"/>
              <a:t>3. Remove mutations from non-smokers</a:t>
            </a:r>
          </a:p>
          <a:p>
            <a:pPr lvl="1"/>
            <a:r>
              <a:rPr lang="en-US" dirty="0"/>
              <a:t>How many mutations are left?</a:t>
            </a:r>
          </a:p>
          <a:p>
            <a:pPr lvl="1"/>
            <a:r>
              <a:rPr lang="en-US" dirty="0"/>
              <a:t>What hotspots (&gt;4%) are present in the collection of mutations from smokers?</a:t>
            </a:r>
          </a:p>
        </p:txBody>
      </p:sp>
      <p:sp>
        <p:nvSpPr>
          <p:cNvPr id="4" name="Slide Number Placeholder 3">
            <a:extLst>
              <a:ext uri="{FF2B5EF4-FFF2-40B4-BE49-F238E27FC236}">
                <a16:creationId xmlns:a16="http://schemas.microsoft.com/office/drawing/2014/main" id="{F1D0A79B-EC9C-E743-8BA3-24416C948887}"/>
              </a:ext>
            </a:extLst>
          </p:cNvPr>
          <p:cNvSpPr>
            <a:spLocks noGrp="1"/>
          </p:cNvSpPr>
          <p:nvPr>
            <p:ph type="sldNum" sz="quarter" idx="12"/>
          </p:nvPr>
        </p:nvSpPr>
        <p:spPr/>
        <p:txBody>
          <a:bodyPr/>
          <a:lstStyle/>
          <a:p>
            <a:fld id="{D4E8DA51-287D-4E42-A701-9C8B5D90FE91}" type="slidenum">
              <a:rPr lang="en-US" smtClean="0"/>
              <a:t>12</a:t>
            </a:fld>
            <a:endParaRPr lang="en-US" dirty="0"/>
          </a:p>
        </p:txBody>
      </p:sp>
    </p:spTree>
    <p:extLst>
      <p:ext uri="{BB962C8B-B14F-4D97-AF65-F5344CB8AC3E}">
        <p14:creationId xmlns:p14="http://schemas.microsoft.com/office/powerpoint/2010/main" val="2970048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14FB-3A45-0546-ADAB-FE2C9828CCC1}"/>
              </a:ext>
            </a:extLst>
          </p:cNvPr>
          <p:cNvSpPr>
            <a:spLocks noGrp="1"/>
          </p:cNvSpPr>
          <p:nvPr>
            <p:ph type="title"/>
          </p:nvPr>
        </p:nvSpPr>
        <p:spPr/>
        <p:txBody>
          <a:bodyPr/>
          <a:lstStyle/>
          <a:p>
            <a:r>
              <a:rPr lang="en-US" dirty="0"/>
              <a:t>How do our data compare to other sources?</a:t>
            </a:r>
          </a:p>
        </p:txBody>
      </p:sp>
      <p:sp>
        <p:nvSpPr>
          <p:cNvPr id="3" name="Content Placeholder 2">
            <a:extLst>
              <a:ext uri="{FF2B5EF4-FFF2-40B4-BE49-F238E27FC236}">
                <a16:creationId xmlns:a16="http://schemas.microsoft.com/office/drawing/2014/main" id="{705B1196-91EF-3D42-942F-2EF3EFC6EE85}"/>
              </a:ext>
            </a:extLst>
          </p:cNvPr>
          <p:cNvSpPr>
            <a:spLocks noGrp="1"/>
          </p:cNvSpPr>
          <p:nvPr>
            <p:ph idx="1"/>
          </p:nvPr>
        </p:nvSpPr>
        <p:spPr>
          <a:xfrm>
            <a:off x="838200" y="1825625"/>
            <a:ext cx="10515600" cy="967451"/>
          </a:xfrm>
        </p:spPr>
        <p:txBody>
          <a:bodyPr/>
          <a:lstStyle/>
          <a:p>
            <a:r>
              <a:rPr lang="en-US" dirty="0"/>
              <a:t>1996 study to look at mutations in the </a:t>
            </a:r>
            <a:r>
              <a:rPr lang="en-US" i="1" dirty="0"/>
              <a:t>TP53</a:t>
            </a:r>
            <a:r>
              <a:rPr lang="en-US" dirty="0"/>
              <a:t> gene in lung cancers from </a:t>
            </a:r>
            <a:r>
              <a:rPr lang="en-US" b="1" dirty="0"/>
              <a:t>smokers</a:t>
            </a:r>
          </a:p>
        </p:txBody>
      </p:sp>
      <p:graphicFrame>
        <p:nvGraphicFramePr>
          <p:cNvPr id="8" name="Table 7">
            <a:extLst>
              <a:ext uri="{FF2B5EF4-FFF2-40B4-BE49-F238E27FC236}">
                <a16:creationId xmlns:a16="http://schemas.microsoft.com/office/drawing/2014/main" id="{D6DB0E6F-1DA3-BC44-8F97-701936AD931B}"/>
              </a:ext>
            </a:extLst>
          </p:cNvPr>
          <p:cNvGraphicFramePr>
            <a:graphicFrameLocks noGrp="1"/>
          </p:cNvGraphicFramePr>
          <p:nvPr>
            <p:extLst>
              <p:ext uri="{D42A27DB-BD31-4B8C-83A1-F6EECF244321}">
                <p14:modId xmlns:p14="http://schemas.microsoft.com/office/powerpoint/2010/main" val="773997267"/>
              </p:ext>
            </p:extLst>
          </p:nvPr>
        </p:nvGraphicFramePr>
        <p:xfrm>
          <a:off x="260464" y="3114424"/>
          <a:ext cx="11671071" cy="2191688"/>
        </p:xfrm>
        <a:graphic>
          <a:graphicData uri="http://schemas.openxmlformats.org/drawingml/2006/table">
            <a:tbl>
              <a:tblPr firstRow="1" firstCol="1" bandRow="1">
                <a:tableStyleId>{5C22544A-7EE6-4342-B048-85BDC9FD1C3A}</a:tableStyleId>
              </a:tblPr>
              <a:tblGrid>
                <a:gridCol w="2014476">
                  <a:extLst>
                    <a:ext uri="{9D8B030D-6E8A-4147-A177-3AD203B41FA5}">
                      <a16:colId xmlns:a16="http://schemas.microsoft.com/office/drawing/2014/main" val="3894927252"/>
                    </a:ext>
                  </a:extLst>
                </a:gridCol>
                <a:gridCol w="1072955">
                  <a:extLst>
                    <a:ext uri="{9D8B030D-6E8A-4147-A177-3AD203B41FA5}">
                      <a16:colId xmlns:a16="http://schemas.microsoft.com/office/drawing/2014/main" val="1157249358"/>
                    </a:ext>
                  </a:extLst>
                </a:gridCol>
                <a:gridCol w="1072955">
                  <a:extLst>
                    <a:ext uri="{9D8B030D-6E8A-4147-A177-3AD203B41FA5}">
                      <a16:colId xmlns:a16="http://schemas.microsoft.com/office/drawing/2014/main" val="2539187442"/>
                    </a:ext>
                  </a:extLst>
                </a:gridCol>
                <a:gridCol w="1072955">
                  <a:extLst>
                    <a:ext uri="{9D8B030D-6E8A-4147-A177-3AD203B41FA5}">
                      <a16:colId xmlns:a16="http://schemas.microsoft.com/office/drawing/2014/main" val="1522537237"/>
                    </a:ext>
                  </a:extLst>
                </a:gridCol>
                <a:gridCol w="1072955">
                  <a:extLst>
                    <a:ext uri="{9D8B030D-6E8A-4147-A177-3AD203B41FA5}">
                      <a16:colId xmlns:a16="http://schemas.microsoft.com/office/drawing/2014/main" val="4186108978"/>
                    </a:ext>
                  </a:extLst>
                </a:gridCol>
                <a:gridCol w="1072955">
                  <a:extLst>
                    <a:ext uri="{9D8B030D-6E8A-4147-A177-3AD203B41FA5}">
                      <a16:colId xmlns:a16="http://schemas.microsoft.com/office/drawing/2014/main" val="3470972538"/>
                    </a:ext>
                  </a:extLst>
                </a:gridCol>
                <a:gridCol w="1072955">
                  <a:extLst>
                    <a:ext uri="{9D8B030D-6E8A-4147-A177-3AD203B41FA5}">
                      <a16:colId xmlns:a16="http://schemas.microsoft.com/office/drawing/2014/main" val="2052372168"/>
                    </a:ext>
                  </a:extLst>
                </a:gridCol>
                <a:gridCol w="1072955">
                  <a:extLst>
                    <a:ext uri="{9D8B030D-6E8A-4147-A177-3AD203B41FA5}">
                      <a16:colId xmlns:a16="http://schemas.microsoft.com/office/drawing/2014/main" val="1446558663"/>
                    </a:ext>
                  </a:extLst>
                </a:gridCol>
                <a:gridCol w="1072955">
                  <a:extLst>
                    <a:ext uri="{9D8B030D-6E8A-4147-A177-3AD203B41FA5}">
                      <a16:colId xmlns:a16="http://schemas.microsoft.com/office/drawing/2014/main" val="499599881"/>
                    </a:ext>
                  </a:extLst>
                </a:gridCol>
                <a:gridCol w="1072955">
                  <a:extLst>
                    <a:ext uri="{9D8B030D-6E8A-4147-A177-3AD203B41FA5}">
                      <a16:colId xmlns:a16="http://schemas.microsoft.com/office/drawing/2014/main" val="2499674380"/>
                    </a:ext>
                  </a:extLst>
                </a:gridCol>
              </a:tblGrid>
              <a:tr h="876676">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Codon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175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273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1987155"/>
                  </a:ext>
                </a:extLst>
              </a:tr>
              <a:tr h="1315012">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of mutations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23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37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02303666"/>
                  </a:ext>
                </a:extLst>
              </a:tr>
            </a:tbl>
          </a:graphicData>
        </a:graphic>
      </p:graphicFrame>
      <p:sp>
        <p:nvSpPr>
          <p:cNvPr id="9" name="TextBox 8">
            <a:extLst>
              <a:ext uri="{FF2B5EF4-FFF2-40B4-BE49-F238E27FC236}">
                <a16:creationId xmlns:a16="http://schemas.microsoft.com/office/drawing/2014/main" id="{5B5C48FC-6CF7-4243-963D-0A14B95CE9BC}"/>
              </a:ext>
            </a:extLst>
          </p:cNvPr>
          <p:cNvSpPr txBox="1"/>
          <p:nvPr/>
        </p:nvSpPr>
        <p:spPr>
          <a:xfrm>
            <a:off x="4572000" y="5934670"/>
            <a:ext cx="7453747" cy="646331"/>
          </a:xfrm>
          <a:prstGeom prst="rect">
            <a:avLst/>
          </a:prstGeom>
          <a:noFill/>
        </p:spPr>
        <p:txBody>
          <a:bodyPr wrap="square" rtlCol="0">
            <a:spAutoFit/>
          </a:bodyPr>
          <a:lstStyle/>
          <a:p>
            <a:r>
              <a:rPr lang="en-US" dirty="0">
                <a:cs typeface="Arial" panose="020B0604020202020204" pitchFamily="34" charset="0"/>
              </a:rPr>
              <a:t>Data from </a:t>
            </a:r>
            <a:r>
              <a:rPr lang="en-US" dirty="0" err="1">
                <a:cs typeface="Arial" panose="020B0604020202020204" pitchFamily="34" charset="0"/>
              </a:rPr>
              <a:t>Denissenko</a:t>
            </a:r>
            <a:r>
              <a:rPr lang="en-US" dirty="0">
                <a:cs typeface="Arial" panose="020B0604020202020204" pitchFamily="34" charset="0"/>
              </a:rPr>
              <a:t> et al. (1996) </a:t>
            </a:r>
            <a:r>
              <a:rPr lang="en-US" i="1" dirty="0">
                <a:cs typeface="Arial" panose="020B0604020202020204" pitchFamily="34" charset="0"/>
              </a:rPr>
              <a:t>Science</a:t>
            </a:r>
            <a:r>
              <a:rPr lang="en-US" dirty="0">
                <a:cs typeface="Arial" panose="020B0604020202020204" pitchFamily="34" charset="0"/>
              </a:rPr>
              <a:t> 274:430-432 (Figure 1)</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7BF1221-A4A3-1B40-AAA8-131101C3D470}"/>
              </a:ext>
            </a:extLst>
          </p:cNvPr>
          <p:cNvSpPr>
            <a:spLocks noGrp="1"/>
          </p:cNvSpPr>
          <p:nvPr>
            <p:ph type="sldNum" sz="quarter" idx="12"/>
          </p:nvPr>
        </p:nvSpPr>
        <p:spPr/>
        <p:txBody>
          <a:bodyPr/>
          <a:lstStyle/>
          <a:p>
            <a:fld id="{D4E8DA51-287D-4E42-A701-9C8B5D90FE91}" type="slidenum">
              <a:rPr lang="en-US" smtClean="0"/>
              <a:t>13</a:t>
            </a:fld>
            <a:endParaRPr lang="en-US" dirty="0"/>
          </a:p>
        </p:txBody>
      </p:sp>
    </p:spTree>
    <p:extLst>
      <p:ext uri="{BB962C8B-B14F-4D97-AF65-F5344CB8AC3E}">
        <p14:creationId xmlns:p14="http://schemas.microsoft.com/office/powerpoint/2010/main" val="231720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14FB-3A45-0546-ADAB-FE2C9828CCC1}"/>
              </a:ext>
            </a:extLst>
          </p:cNvPr>
          <p:cNvSpPr>
            <a:spLocks noGrp="1"/>
          </p:cNvSpPr>
          <p:nvPr>
            <p:ph type="title"/>
          </p:nvPr>
        </p:nvSpPr>
        <p:spPr/>
        <p:txBody>
          <a:bodyPr/>
          <a:lstStyle/>
          <a:p>
            <a:r>
              <a:rPr lang="en-US" dirty="0"/>
              <a:t>How do our data compare to other sources?</a:t>
            </a:r>
          </a:p>
        </p:txBody>
      </p:sp>
      <p:sp>
        <p:nvSpPr>
          <p:cNvPr id="3" name="Content Placeholder 2">
            <a:extLst>
              <a:ext uri="{FF2B5EF4-FFF2-40B4-BE49-F238E27FC236}">
                <a16:creationId xmlns:a16="http://schemas.microsoft.com/office/drawing/2014/main" id="{705B1196-91EF-3D42-942F-2EF3EFC6EE85}"/>
              </a:ext>
            </a:extLst>
          </p:cNvPr>
          <p:cNvSpPr>
            <a:spLocks noGrp="1"/>
          </p:cNvSpPr>
          <p:nvPr>
            <p:ph idx="1"/>
          </p:nvPr>
        </p:nvSpPr>
        <p:spPr>
          <a:xfrm>
            <a:off x="838200" y="1825625"/>
            <a:ext cx="10515600" cy="967451"/>
          </a:xfrm>
        </p:spPr>
        <p:txBody>
          <a:bodyPr>
            <a:normAutofit lnSpcReduction="10000"/>
          </a:bodyPr>
          <a:lstStyle/>
          <a:p>
            <a:r>
              <a:rPr lang="en-US" dirty="0"/>
              <a:t>Any apparent hotspots (codons mutated at high frequency)?</a:t>
            </a:r>
          </a:p>
          <a:p>
            <a:r>
              <a:rPr lang="en-US" dirty="0"/>
              <a:t>How do these compare to what we saw in our collection?</a:t>
            </a:r>
          </a:p>
        </p:txBody>
      </p:sp>
      <p:graphicFrame>
        <p:nvGraphicFramePr>
          <p:cNvPr id="8" name="Table 7">
            <a:extLst>
              <a:ext uri="{FF2B5EF4-FFF2-40B4-BE49-F238E27FC236}">
                <a16:creationId xmlns:a16="http://schemas.microsoft.com/office/drawing/2014/main" id="{D6DB0E6F-1DA3-BC44-8F97-701936AD931B}"/>
              </a:ext>
            </a:extLst>
          </p:cNvPr>
          <p:cNvGraphicFramePr>
            <a:graphicFrameLocks noGrp="1"/>
          </p:cNvGraphicFramePr>
          <p:nvPr>
            <p:extLst>
              <p:ext uri="{D42A27DB-BD31-4B8C-83A1-F6EECF244321}">
                <p14:modId xmlns:p14="http://schemas.microsoft.com/office/powerpoint/2010/main" val="1200137463"/>
              </p:ext>
            </p:extLst>
          </p:nvPr>
        </p:nvGraphicFramePr>
        <p:xfrm>
          <a:off x="260464" y="3114424"/>
          <a:ext cx="11671071" cy="2191688"/>
        </p:xfrm>
        <a:graphic>
          <a:graphicData uri="http://schemas.openxmlformats.org/drawingml/2006/table">
            <a:tbl>
              <a:tblPr firstRow="1" firstCol="1" bandRow="1">
                <a:tableStyleId>{5C22544A-7EE6-4342-B048-85BDC9FD1C3A}</a:tableStyleId>
              </a:tblPr>
              <a:tblGrid>
                <a:gridCol w="2014476">
                  <a:extLst>
                    <a:ext uri="{9D8B030D-6E8A-4147-A177-3AD203B41FA5}">
                      <a16:colId xmlns:a16="http://schemas.microsoft.com/office/drawing/2014/main" val="3894927252"/>
                    </a:ext>
                  </a:extLst>
                </a:gridCol>
                <a:gridCol w="1072955">
                  <a:extLst>
                    <a:ext uri="{9D8B030D-6E8A-4147-A177-3AD203B41FA5}">
                      <a16:colId xmlns:a16="http://schemas.microsoft.com/office/drawing/2014/main" val="1157249358"/>
                    </a:ext>
                  </a:extLst>
                </a:gridCol>
                <a:gridCol w="1072955">
                  <a:extLst>
                    <a:ext uri="{9D8B030D-6E8A-4147-A177-3AD203B41FA5}">
                      <a16:colId xmlns:a16="http://schemas.microsoft.com/office/drawing/2014/main" val="2539187442"/>
                    </a:ext>
                  </a:extLst>
                </a:gridCol>
                <a:gridCol w="1072955">
                  <a:extLst>
                    <a:ext uri="{9D8B030D-6E8A-4147-A177-3AD203B41FA5}">
                      <a16:colId xmlns:a16="http://schemas.microsoft.com/office/drawing/2014/main" val="1522537237"/>
                    </a:ext>
                  </a:extLst>
                </a:gridCol>
                <a:gridCol w="1072955">
                  <a:extLst>
                    <a:ext uri="{9D8B030D-6E8A-4147-A177-3AD203B41FA5}">
                      <a16:colId xmlns:a16="http://schemas.microsoft.com/office/drawing/2014/main" val="4186108978"/>
                    </a:ext>
                  </a:extLst>
                </a:gridCol>
                <a:gridCol w="1072955">
                  <a:extLst>
                    <a:ext uri="{9D8B030D-6E8A-4147-A177-3AD203B41FA5}">
                      <a16:colId xmlns:a16="http://schemas.microsoft.com/office/drawing/2014/main" val="3470972538"/>
                    </a:ext>
                  </a:extLst>
                </a:gridCol>
                <a:gridCol w="1072955">
                  <a:extLst>
                    <a:ext uri="{9D8B030D-6E8A-4147-A177-3AD203B41FA5}">
                      <a16:colId xmlns:a16="http://schemas.microsoft.com/office/drawing/2014/main" val="2052372168"/>
                    </a:ext>
                  </a:extLst>
                </a:gridCol>
                <a:gridCol w="1072955">
                  <a:extLst>
                    <a:ext uri="{9D8B030D-6E8A-4147-A177-3AD203B41FA5}">
                      <a16:colId xmlns:a16="http://schemas.microsoft.com/office/drawing/2014/main" val="1446558663"/>
                    </a:ext>
                  </a:extLst>
                </a:gridCol>
                <a:gridCol w="1072955">
                  <a:extLst>
                    <a:ext uri="{9D8B030D-6E8A-4147-A177-3AD203B41FA5}">
                      <a16:colId xmlns:a16="http://schemas.microsoft.com/office/drawing/2014/main" val="499599881"/>
                    </a:ext>
                  </a:extLst>
                </a:gridCol>
                <a:gridCol w="1072955">
                  <a:extLst>
                    <a:ext uri="{9D8B030D-6E8A-4147-A177-3AD203B41FA5}">
                      <a16:colId xmlns:a16="http://schemas.microsoft.com/office/drawing/2014/main" val="2499674380"/>
                    </a:ext>
                  </a:extLst>
                </a:gridCol>
              </a:tblGrid>
              <a:tr h="876676">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Codon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175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273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1987155"/>
                  </a:ext>
                </a:extLst>
              </a:tr>
              <a:tr h="1315012">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of mutations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23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37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02303666"/>
                  </a:ext>
                </a:extLst>
              </a:tr>
            </a:tbl>
          </a:graphicData>
        </a:graphic>
      </p:graphicFrame>
      <p:sp>
        <p:nvSpPr>
          <p:cNvPr id="9" name="TextBox 8">
            <a:extLst>
              <a:ext uri="{FF2B5EF4-FFF2-40B4-BE49-F238E27FC236}">
                <a16:creationId xmlns:a16="http://schemas.microsoft.com/office/drawing/2014/main" id="{5B5C48FC-6CF7-4243-963D-0A14B95CE9BC}"/>
              </a:ext>
            </a:extLst>
          </p:cNvPr>
          <p:cNvSpPr txBox="1"/>
          <p:nvPr/>
        </p:nvSpPr>
        <p:spPr>
          <a:xfrm>
            <a:off x="4572000" y="5934670"/>
            <a:ext cx="7453747" cy="646331"/>
          </a:xfrm>
          <a:prstGeom prst="rect">
            <a:avLst/>
          </a:prstGeom>
          <a:noFill/>
        </p:spPr>
        <p:txBody>
          <a:bodyPr wrap="square" rtlCol="0">
            <a:spAutoFit/>
          </a:bodyPr>
          <a:lstStyle/>
          <a:p>
            <a:r>
              <a:rPr lang="en-US" dirty="0">
                <a:cs typeface="Arial" panose="020B0604020202020204" pitchFamily="34" charset="0"/>
              </a:rPr>
              <a:t>Data from </a:t>
            </a:r>
            <a:r>
              <a:rPr lang="en-US" dirty="0" err="1">
                <a:cs typeface="Arial" panose="020B0604020202020204" pitchFamily="34" charset="0"/>
              </a:rPr>
              <a:t>Denissenko</a:t>
            </a:r>
            <a:r>
              <a:rPr lang="en-US" dirty="0">
                <a:cs typeface="Arial" panose="020B0604020202020204" pitchFamily="34" charset="0"/>
              </a:rPr>
              <a:t> et al. (1996) </a:t>
            </a:r>
            <a:r>
              <a:rPr lang="en-US" i="1" dirty="0">
                <a:cs typeface="Arial" panose="020B0604020202020204" pitchFamily="34" charset="0"/>
              </a:rPr>
              <a:t>Science</a:t>
            </a:r>
            <a:r>
              <a:rPr lang="en-US" dirty="0">
                <a:cs typeface="Arial" panose="020B0604020202020204" pitchFamily="34" charset="0"/>
              </a:rPr>
              <a:t> 274:430-432 (Figure 1)</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01FCBE-6690-FC41-B754-6E1748879BC4}"/>
              </a:ext>
            </a:extLst>
          </p:cNvPr>
          <p:cNvSpPr>
            <a:spLocks noGrp="1"/>
          </p:cNvSpPr>
          <p:nvPr>
            <p:ph type="sldNum" sz="quarter" idx="12"/>
          </p:nvPr>
        </p:nvSpPr>
        <p:spPr/>
        <p:txBody>
          <a:bodyPr/>
          <a:lstStyle/>
          <a:p>
            <a:fld id="{D4E8DA51-287D-4E42-A701-9C8B5D90FE91}" type="slidenum">
              <a:rPr lang="en-US" smtClean="0"/>
              <a:t>14</a:t>
            </a:fld>
            <a:endParaRPr lang="en-US" dirty="0"/>
          </a:p>
        </p:txBody>
      </p:sp>
    </p:spTree>
    <p:extLst>
      <p:ext uri="{BB962C8B-B14F-4D97-AF65-F5344CB8AC3E}">
        <p14:creationId xmlns:p14="http://schemas.microsoft.com/office/powerpoint/2010/main" val="2037046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CAF-1587-2A4E-A772-A96547CCAB45}"/>
              </a:ext>
            </a:extLst>
          </p:cNvPr>
          <p:cNvSpPr>
            <a:spLocks noGrp="1"/>
          </p:cNvSpPr>
          <p:nvPr>
            <p:ph type="title"/>
          </p:nvPr>
        </p:nvSpPr>
        <p:spPr/>
        <p:txBody>
          <a:bodyPr/>
          <a:lstStyle/>
          <a:p>
            <a:pPr algn="ctr"/>
            <a:r>
              <a:rPr lang="en-US" b="1" dirty="0"/>
              <a:t>Part II</a:t>
            </a:r>
          </a:p>
        </p:txBody>
      </p:sp>
      <p:sp>
        <p:nvSpPr>
          <p:cNvPr id="3" name="Content Placeholder 2">
            <a:extLst>
              <a:ext uri="{FF2B5EF4-FFF2-40B4-BE49-F238E27FC236}">
                <a16:creationId xmlns:a16="http://schemas.microsoft.com/office/drawing/2014/main" id="{0F78C273-FF9D-084A-BB0B-193E1C8C8F8C}"/>
              </a:ext>
            </a:extLst>
          </p:cNvPr>
          <p:cNvSpPr>
            <a:spLocks noGrp="1"/>
          </p:cNvSpPr>
          <p:nvPr>
            <p:ph idx="1"/>
          </p:nvPr>
        </p:nvSpPr>
        <p:spPr/>
        <p:txBody>
          <a:bodyPr/>
          <a:lstStyle/>
          <a:p>
            <a:pPr marL="0" indent="0" algn="ctr">
              <a:buNone/>
            </a:pPr>
            <a:r>
              <a:rPr lang="en-US" dirty="0"/>
              <a:t>Chemical Exposure and </a:t>
            </a:r>
            <a:r>
              <a:rPr lang="en-US" i="1"/>
              <a:t>TP53</a:t>
            </a:r>
            <a:r>
              <a:rPr lang="en-US"/>
              <a:t> Gene Mutations </a:t>
            </a:r>
            <a:endParaRPr lang="en-US" dirty="0"/>
          </a:p>
        </p:txBody>
      </p:sp>
      <p:sp>
        <p:nvSpPr>
          <p:cNvPr id="4" name="Slide Number Placeholder 3">
            <a:extLst>
              <a:ext uri="{FF2B5EF4-FFF2-40B4-BE49-F238E27FC236}">
                <a16:creationId xmlns:a16="http://schemas.microsoft.com/office/drawing/2014/main" id="{AEAC73FA-7398-4D42-9DEA-419A956237BB}"/>
              </a:ext>
            </a:extLst>
          </p:cNvPr>
          <p:cNvSpPr>
            <a:spLocks noGrp="1"/>
          </p:cNvSpPr>
          <p:nvPr>
            <p:ph type="sldNum" sz="quarter" idx="12"/>
          </p:nvPr>
        </p:nvSpPr>
        <p:spPr/>
        <p:txBody>
          <a:bodyPr/>
          <a:lstStyle/>
          <a:p>
            <a:fld id="{D4E8DA51-287D-4E42-A701-9C8B5D90FE91}" type="slidenum">
              <a:rPr lang="en-US" smtClean="0"/>
              <a:t>15</a:t>
            </a:fld>
            <a:endParaRPr lang="en-US" dirty="0"/>
          </a:p>
        </p:txBody>
      </p:sp>
    </p:spTree>
    <p:extLst>
      <p:ext uri="{BB962C8B-B14F-4D97-AF65-F5344CB8AC3E}">
        <p14:creationId xmlns:p14="http://schemas.microsoft.com/office/powerpoint/2010/main" val="14696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631C-349E-4442-B8AD-D8B1738B6E91}"/>
              </a:ext>
            </a:extLst>
          </p:cNvPr>
          <p:cNvSpPr>
            <a:spLocks noGrp="1"/>
          </p:cNvSpPr>
          <p:nvPr>
            <p:ph type="title"/>
          </p:nvPr>
        </p:nvSpPr>
        <p:spPr/>
        <p:txBody>
          <a:bodyPr/>
          <a:lstStyle/>
          <a:p>
            <a:r>
              <a:rPr lang="en-US" dirty="0"/>
              <a:t>There appear to be hotspots for </a:t>
            </a:r>
            <a:r>
              <a:rPr lang="en-US" i="1" dirty="0"/>
              <a:t>TP53 </a:t>
            </a:r>
            <a:r>
              <a:rPr lang="en-US" dirty="0"/>
              <a:t>mutations in smokers. Why?</a:t>
            </a:r>
          </a:p>
        </p:txBody>
      </p:sp>
      <p:sp>
        <p:nvSpPr>
          <p:cNvPr id="3" name="Content Placeholder 2">
            <a:extLst>
              <a:ext uri="{FF2B5EF4-FFF2-40B4-BE49-F238E27FC236}">
                <a16:creationId xmlns:a16="http://schemas.microsoft.com/office/drawing/2014/main" id="{514AA92D-06C8-B342-8BDD-E219676B4349}"/>
              </a:ext>
            </a:extLst>
          </p:cNvPr>
          <p:cNvSpPr>
            <a:spLocks noGrp="1"/>
          </p:cNvSpPr>
          <p:nvPr>
            <p:ph idx="1"/>
          </p:nvPr>
        </p:nvSpPr>
        <p:spPr>
          <a:xfrm>
            <a:off x="838199" y="1825625"/>
            <a:ext cx="10620375" cy="4351338"/>
          </a:xfrm>
        </p:spPr>
        <p:txBody>
          <a:bodyPr/>
          <a:lstStyle/>
          <a:p>
            <a:r>
              <a:rPr lang="en-US" dirty="0"/>
              <a:t>Could chemicals in smoke be causing these?</a:t>
            </a:r>
          </a:p>
          <a:p>
            <a:r>
              <a:rPr lang="en-US" dirty="0"/>
              <a:t>Expose cultured human cells to </a:t>
            </a:r>
            <a:r>
              <a:rPr lang="en-US" b="1" dirty="0"/>
              <a:t>BPDE.</a:t>
            </a:r>
            <a:r>
              <a:rPr lang="en-US" dirty="0"/>
              <a:t> </a:t>
            </a:r>
          </a:p>
          <a:p>
            <a:pPr lvl="1"/>
            <a:r>
              <a:rPr lang="en-US" dirty="0"/>
              <a:t>(</a:t>
            </a:r>
            <a:r>
              <a:rPr lang="en-US" dirty="0">
                <a:sym typeface="Symbol" pitchFamily="2" charset="2"/>
              </a:rPr>
              <a:t></a:t>
            </a:r>
            <a:r>
              <a:rPr lang="en-US" dirty="0"/>
              <a:t>)-anti-7</a:t>
            </a:r>
            <a:r>
              <a:rPr lang="en-US" dirty="0">
                <a:latin typeface="Symbol" pitchFamily="2" charset="2"/>
              </a:rPr>
              <a:t>b</a:t>
            </a:r>
            <a:r>
              <a:rPr lang="en-US" dirty="0"/>
              <a:t>,8</a:t>
            </a:r>
            <a:r>
              <a:rPr lang="en-US" dirty="0">
                <a:latin typeface="Symbol" pitchFamily="2" charset="2"/>
              </a:rPr>
              <a:t>a</a:t>
            </a:r>
            <a:r>
              <a:rPr lang="en-US" dirty="0"/>
              <a:t>-dihydroxy-9</a:t>
            </a:r>
            <a:r>
              <a:rPr lang="en-US" dirty="0">
                <a:latin typeface="Symbol" pitchFamily="2" charset="2"/>
              </a:rPr>
              <a:t>a</a:t>
            </a:r>
            <a:r>
              <a:rPr lang="en-US" dirty="0"/>
              <a:t>,10</a:t>
            </a:r>
            <a:r>
              <a:rPr lang="en-US" dirty="0">
                <a:latin typeface="Symbol" pitchFamily="2" charset="2"/>
              </a:rPr>
              <a:t>a</a:t>
            </a:r>
            <a:r>
              <a:rPr lang="en-US" dirty="0"/>
              <a:t>-epoxy-7,8,9,10-tetrahydrobenzo[</a:t>
            </a:r>
            <a:r>
              <a:rPr lang="en-US" i="1" dirty="0"/>
              <a:t>a</a:t>
            </a:r>
            <a:r>
              <a:rPr lang="en-US" dirty="0"/>
              <a:t>]pyrene</a:t>
            </a:r>
          </a:p>
          <a:p>
            <a:r>
              <a:rPr lang="en-US" dirty="0"/>
              <a:t>When a person smokes, they inhale and absorb </a:t>
            </a:r>
            <a:r>
              <a:rPr lang="en-US" dirty="0" err="1"/>
              <a:t>BaP</a:t>
            </a:r>
            <a:r>
              <a:rPr lang="en-US" dirty="0"/>
              <a:t> (benzo[</a:t>
            </a:r>
            <a:r>
              <a:rPr lang="en-US" i="1" dirty="0"/>
              <a:t>a</a:t>
            </a:r>
            <a:r>
              <a:rPr lang="en-US" dirty="0"/>
              <a:t>]pyrene).</a:t>
            </a:r>
          </a:p>
          <a:p>
            <a:r>
              <a:rPr lang="en-US" dirty="0"/>
              <a:t>In the body, </a:t>
            </a:r>
            <a:r>
              <a:rPr lang="en-US" dirty="0" err="1"/>
              <a:t>BaP</a:t>
            </a:r>
            <a:r>
              <a:rPr lang="en-US" dirty="0"/>
              <a:t> is converted to BPDE.</a:t>
            </a:r>
          </a:p>
        </p:txBody>
      </p:sp>
      <p:sp>
        <p:nvSpPr>
          <p:cNvPr id="4" name="Slide Number Placeholder 3">
            <a:extLst>
              <a:ext uri="{FF2B5EF4-FFF2-40B4-BE49-F238E27FC236}">
                <a16:creationId xmlns:a16="http://schemas.microsoft.com/office/drawing/2014/main" id="{29AAD53F-3465-BE4C-A507-0A5DD32CF729}"/>
              </a:ext>
            </a:extLst>
          </p:cNvPr>
          <p:cNvSpPr>
            <a:spLocks noGrp="1"/>
          </p:cNvSpPr>
          <p:nvPr>
            <p:ph type="sldNum" sz="quarter" idx="12"/>
          </p:nvPr>
        </p:nvSpPr>
        <p:spPr/>
        <p:txBody>
          <a:bodyPr/>
          <a:lstStyle/>
          <a:p>
            <a:fld id="{D4E8DA51-287D-4E42-A701-9C8B5D90FE91}" type="slidenum">
              <a:rPr lang="en-US" smtClean="0"/>
              <a:t>16</a:t>
            </a:fld>
            <a:endParaRPr lang="en-US" dirty="0"/>
          </a:p>
        </p:txBody>
      </p:sp>
    </p:spTree>
    <p:extLst>
      <p:ext uri="{BB962C8B-B14F-4D97-AF65-F5344CB8AC3E}">
        <p14:creationId xmlns:p14="http://schemas.microsoft.com/office/powerpoint/2010/main" val="2466531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0DD2-D358-6D4A-A13A-2D4E2372228B}"/>
              </a:ext>
            </a:extLst>
          </p:cNvPr>
          <p:cNvSpPr>
            <a:spLocks noGrp="1"/>
          </p:cNvSpPr>
          <p:nvPr>
            <p:ph type="title"/>
          </p:nvPr>
        </p:nvSpPr>
        <p:spPr/>
        <p:txBody>
          <a:bodyPr/>
          <a:lstStyle/>
          <a:p>
            <a:r>
              <a:rPr lang="en-US" dirty="0"/>
              <a:t>BPDE</a:t>
            </a:r>
          </a:p>
        </p:txBody>
      </p:sp>
      <p:sp>
        <p:nvSpPr>
          <p:cNvPr id="3" name="Content Placeholder 2">
            <a:extLst>
              <a:ext uri="{FF2B5EF4-FFF2-40B4-BE49-F238E27FC236}">
                <a16:creationId xmlns:a16="http://schemas.microsoft.com/office/drawing/2014/main" id="{E9D8C143-9789-2C4C-83ED-7B01E3E7073A}"/>
              </a:ext>
            </a:extLst>
          </p:cNvPr>
          <p:cNvSpPr>
            <a:spLocks noGrp="1"/>
          </p:cNvSpPr>
          <p:nvPr>
            <p:ph idx="1"/>
          </p:nvPr>
        </p:nvSpPr>
        <p:spPr>
          <a:xfrm>
            <a:off x="838200" y="1825625"/>
            <a:ext cx="10515600" cy="1964979"/>
          </a:xfrm>
        </p:spPr>
        <p:txBody>
          <a:bodyPr/>
          <a:lstStyle/>
          <a:p>
            <a:r>
              <a:rPr lang="en-US" dirty="0"/>
              <a:t>Known to bind to DNA and cause mutations.</a:t>
            </a:r>
          </a:p>
          <a:p>
            <a:r>
              <a:rPr lang="en-US" dirty="0"/>
              <a:t>Researchers isolated DNA from the cultured cells exposed to BPDE and analyzed to determine where BPDE bound to </a:t>
            </a:r>
            <a:r>
              <a:rPr lang="en-US" i="1" dirty="0"/>
              <a:t>TP53</a:t>
            </a:r>
            <a:r>
              <a:rPr lang="en-US" dirty="0"/>
              <a:t> gene.</a:t>
            </a:r>
          </a:p>
        </p:txBody>
      </p:sp>
      <p:graphicFrame>
        <p:nvGraphicFramePr>
          <p:cNvPr id="4" name="Table 3">
            <a:extLst>
              <a:ext uri="{FF2B5EF4-FFF2-40B4-BE49-F238E27FC236}">
                <a16:creationId xmlns:a16="http://schemas.microsoft.com/office/drawing/2014/main" id="{6401F256-3353-5F4B-9260-B262FEEEF199}"/>
              </a:ext>
            </a:extLst>
          </p:cNvPr>
          <p:cNvGraphicFramePr>
            <a:graphicFrameLocks noGrp="1"/>
          </p:cNvGraphicFramePr>
          <p:nvPr>
            <p:extLst>
              <p:ext uri="{D42A27DB-BD31-4B8C-83A1-F6EECF244321}">
                <p14:modId xmlns:p14="http://schemas.microsoft.com/office/powerpoint/2010/main" val="1962431377"/>
              </p:ext>
            </p:extLst>
          </p:nvPr>
        </p:nvGraphicFramePr>
        <p:xfrm>
          <a:off x="714895" y="3790604"/>
          <a:ext cx="9958649" cy="2158437"/>
        </p:xfrm>
        <a:graphic>
          <a:graphicData uri="http://schemas.openxmlformats.org/drawingml/2006/table">
            <a:tbl>
              <a:tblPr firstRow="1" firstCol="1" bandRow="1">
                <a:tableStyleId>{5C22544A-7EE6-4342-B048-85BDC9FD1C3A}</a:tableStyleId>
              </a:tblPr>
              <a:tblGrid>
                <a:gridCol w="1625303">
                  <a:extLst>
                    <a:ext uri="{9D8B030D-6E8A-4147-A177-3AD203B41FA5}">
                      <a16:colId xmlns:a16="http://schemas.microsoft.com/office/drawing/2014/main" val="2217382635"/>
                    </a:ext>
                  </a:extLst>
                </a:gridCol>
                <a:gridCol w="851152">
                  <a:extLst>
                    <a:ext uri="{9D8B030D-6E8A-4147-A177-3AD203B41FA5}">
                      <a16:colId xmlns:a16="http://schemas.microsoft.com/office/drawing/2014/main" val="1832262872"/>
                    </a:ext>
                  </a:extLst>
                </a:gridCol>
                <a:gridCol w="934638">
                  <a:extLst>
                    <a:ext uri="{9D8B030D-6E8A-4147-A177-3AD203B41FA5}">
                      <a16:colId xmlns:a16="http://schemas.microsoft.com/office/drawing/2014/main" val="3976962697"/>
                    </a:ext>
                  </a:extLst>
                </a:gridCol>
                <a:gridCol w="934638">
                  <a:extLst>
                    <a:ext uri="{9D8B030D-6E8A-4147-A177-3AD203B41FA5}">
                      <a16:colId xmlns:a16="http://schemas.microsoft.com/office/drawing/2014/main" val="2373764966"/>
                    </a:ext>
                  </a:extLst>
                </a:gridCol>
                <a:gridCol w="934638">
                  <a:extLst>
                    <a:ext uri="{9D8B030D-6E8A-4147-A177-3AD203B41FA5}">
                      <a16:colId xmlns:a16="http://schemas.microsoft.com/office/drawing/2014/main" val="3489782576"/>
                    </a:ext>
                  </a:extLst>
                </a:gridCol>
                <a:gridCol w="935656">
                  <a:extLst>
                    <a:ext uri="{9D8B030D-6E8A-4147-A177-3AD203B41FA5}">
                      <a16:colId xmlns:a16="http://schemas.microsoft.com/office/drawing/2014/main" val="2654460343"/>
                    </a:ext>
                  </a:extLst>
                </a:gridCol>
                <a:gridCol w="935656">
                  <a:extLst>
                    <a:ext uri="{9D8B030D-6E8A-4147-A177-3AD203B41FA5}">
                      <a16:colId xmlns:a16="http://schemas.microsoft.com/office/drawing/2014/main" val="905790735"/>
                    </a:ext>
                  </a:extLst>
                </a:gridCol>
                <a:gridCol w="935656">
                  <a:extLst>
                    <a:ext uri="{9D8B030D-6E8A-4147-A177-3AD203B41FA5}">
                      <a16:colId xmlns:a16="http://schemas.microsoft.com/office/drawing/2014/main" val="178650476"/>
                    </a:ext>
                  </a:extLst>
                </a:gridCol>
                <a:gridCol w="935656">
                  <a:extLst>
                    <a:ext uri="{9D8B030D-6E8A-4147-A177-3AD203B41FA5}">
                      <a16:colId xmlns:a16="http://schemas.microsoft.com/office/drawing/2014/main" val="3955107401"/>
                    </a:ext>
                  </a:extLst>
                </a:gridCol>
                <a:gridCol w="935656">
                  <a:extLst>
                    <a:ext uri="{9D8B030D-6E8A-4147-A177-3AD203B41FA5}">
                      <a16:colId xmlns:a16="http://schemas.microsoft.com/office/drawing/2014/main" val="642008055"/>
                    </a:ext>
                  </a:extLst>
                </a:gridCol>
              </a:tblGrid>
              <a:tr h="863375">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Codon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154</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157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273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8926456"/>
                  </a:ext>
                </a:extLst>
              </a:tr>
              <a:tr h="1295062">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BPDE Binding</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Yes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Yes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Yes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3982827"/>
                  </a:ext>
                </a:extLst>
              </a:tr>
            </a:tbl>
          </a:graphicData>
        </a:graphic>
      </p:graphicFrame>
      <p:sp>
        <p:nvSpPr>
          <p:cNvPr id="5" name="TextBox 4">
            <a:extLst>
              <a:ext uri="{FF2B5EF4-FFF2-40B4-BE49-F238E27FC236}">
                <a16:creationId xmlns:a16="http://schemas.microsoft.com/office/drawing/2014/main" id="{C4ACEA65-F2CA-C049-8271-8119D1E62B73}"/>
              </a:ext>
            </a:extLst>
          </p:cNvPr>
          <p:cNvSpPr txBox="1"/>
          <p:nvPr/>
        </p:nvSpPr>
        <p:spPr>
          <a:xfrm>
            <a:off x="4256116" y="6211669"/>
            <a:ext cx="7403871" cy="369332"/>
          </a:xfrm>
          <a:prstGeom prst="rect">
            <a:avLst/>
          </a:prstGeom>
          <a:noFill/>
        </p:spPr>
        <p:txBody>
          <a:bodyPr wrap="square" rtlCol="0">
            <a:spAutoFit/>
          </a:bodyPr>
          <a:lstStyle/>
          <a:p>
            <a:r>
              <a:rPr lang="en-US" dirty="0">
                <a:cs typeface="Arial" panose="020B0604020202020204" pitchFamily="34" charset="0"/>
              </a:rPr>
              <a:t>Data from </a:t>
            </a:r>
            <a:r>
              <a:rPr lang="en-US" dirty="0" err="1">
                <a:cs typeface="Arial" panose="020B0604020202020204" pitchFamily="34" charset="0"/>
              </a:rPr>
              <a:t>Denissenko</a:t>
            </a:r>
            <a:r>
              <a:rPr lang="en-US" dirty="0">
                <a:cs typeface="Arial" panose="020B0604020202020204" pitchFamily="34" charset="0"/>
              </a:rPr>
              <a:t> et al. (1996) </a:t>
            </a:r>
            <a:r>
              <a:rPr lang="en-US" i="1" dirty="0">
                <a:cs typeface="Arial" panose="020B0604020202020204" pitchFamily="34" charset="0"/>
              </a:rPr>
              <a:t>Science</a:t>
            </a:r>
            <a:r>
              <a:rPr lang="en-US" dirty="0">
                <a:cs typeface="Arial" panose="020B0604020202020204" pitchFamily="34" charset="0"/>
              </a:rPr>
              <a:t> 274:430-432 (Figure 2)</a:t>
            </a:r>
          </a:p>
        </p:txBody>
      </p:sp>
      <p:sp>
        <p:nvSpPr>
          <p:cNvPr id="6" name="Slide Number Placeholder 5">
            <a:extLst>
              <a:ext uri="{FF2B5EF4-FFF2-40B4-BE49-F238E27FC236}">
                <a16:creationId xmlns:a16="http://schemas.microsoft.com/office/drawing/2014/main" id="{30372586-D87D-004D-A151-AF646B928FD3}"/>
              </a:ext>
            </a:extLst>
          </p:cNvPr>
          <p:cNvSpPr>
            <a:spLocks noGrp="1"/>
          </p:cNvSpPr>
          <p:nvPr>
            <p:ph type="sldNum" sz="quarter" idx="12"/>
          </p:nvPr>
        </p:nvSpPr>
        <p:spPr/>
        <p:txBody>
          <a:bodyPr/>
          <a:lstStyle/>
          <a:p>
            <a:fld id="{D4E8DA51-287D-4E42-A701-9C8B5D90FE91}" type="slidenum">
              <a:rPr lang="en-US" smtClean="0"/>
              <a:t>17</a:t>
            </a:fld>
            <a:endParaRPr lang="en-US" dirty="0"/>
          </a:p>
        </p:txBody>
      </p:sp>
    </p:spTree>
    <p:extLst>
      <p:ext uri="{BB962C8B-B14F-4D97-AF65-F5344CB8AC3E}">
        <p14:creationId xmlns:p14="http://schemas.microsoft.com/office/powerpoint/2010/main" val="3546038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0DD2-D358-6D4A-A13A-2D4E2372228B}"/>
              </a:ext>
            </a:extLst>
          </p:cNvPr>
          <p:cNvSpPr>
            <a:spLocks noGrp="1"/>
          </p:cNvSpPr>
          <p:nvPr>
            <p:ph type="title"/>
          </p:nvPr>
        </p:nvSpPr>
        <p:spPr/>
        <p:txBody>
          <a:bodyPr/>
          <a:lstStyle/>
          <a:p>
            <a:r>
              <a:rPr lang="en-US" dirty="0"/>
              <a:t>How does BPDE binding compare to observed mutational hotspots?</a:t>
            </a:r>
          </a:p>
        </p:txBody>
      </p:sp>
      <p:graphicFrame>
        <p:nvGraphicFramePr>
          <p:cNvPr id="4" name="Table 3">
            <a:extLst>
              <a:ext uri="{FF2B5EF4-FFF2-40B4-BE49-F238E27FC236}">
                <a16:creationId xmlns:a16="http://schemas.microsoft.com/office/drawing/2014/main" id="{6401F256-3353-5F4B-9260-B262FEEEF199}"/>
              </a:ext>
            </a:extLst>
          </p:cNvPr>
          <p:cNvGraphicFramePr>
            <a:graphicFrameLocks noGrp="1"/>
          </p:cNvGraphicFramePr>
          <p:nvPr>
            <p:extLst>
              <p:ext uri="{D42A27DB-BD31-4B8C-83A1-F6EECF244321}">
                <p14:modId xmlns:p14="http://schemas.microsoft.com/office/powerpoint/2010/main" val="37876176"/>
              </p:ext>
            </p:extLst>
          </p:nvPr>
        </p:nvGraphicFramePr>
        <p:xfrm>
          <a:off x="681644" y="2161309"/>
          <a:ext cx="9958649" cy="2158437"/>
        </p:xfrm>
        <a:graphic>
          <a:graphicData uri="http://schemas.openxmlformats.org/drawingml/2006/table">
            <a:tbl>
              <a:tblPr firstRow="1" firstCol="1" bandRow="1">
                <a:tableStyleId>{5C22544A-7EE6-4342-B048-85BDC9FD1C3A}</a:tableStyleId>
              </a:tblPr>
              <a:tblGrid>
                <a:gridCol w="1625303">
                  <a:extLst>
                    <a:ext uri="{9D8B030D-6E8A-4147-A177-3AD203B41FA5}">
                      <a16:colId xmlns:a16="http://schemas.microsoft.com/office/drawing/2014/main" val="2217382635"/>
                    </a:ext>
                  </a:extLst>
                </a:gridCol>
                <a:gridCol w="851152">
                  <a:extLst>
                    <a:ext uri="{9D8B030D-6E8A-4147-A177-3AD203B41FA5}">
                      <a16:colId xmlns:a16="http://schemas.microsoft.com/office/drawing/2014/main" val="1832262872"/>
                    </a:ext>
                  </a:extLst>
                </a:gridCol>
                <a:gridCol w="934638">
                  <a:extLst>
                    <a:ext uri="{9D8B030D-6E8A-4147-A177-3AD203B41FA5}">
                      <a16:colId xmlns:a16="http://schemas.microsoft.com/office/drawing/2014/main" val="3976962697"/>
                    </a:ext>
                  </a:extLst>
                </a:gridCol>
                <a:gridCol w="934638">
                  <a:extLst>
                    <a:ext uri="{9D8B030D-6E8A-4147-A177-3AD203B41FA5}">
                      <a16:colId xmlns:a16="http://schemas.microsoft.com/office/drawing/2014/main" val="2373764966"/>
                    </a:ext>
                  </a:extLst>
                </a:gridCol>
                <a:gridCol w="934638">
                  <a:extLst>
                    <a:ext uri="{9D8B030D-6E8A-4147-A177-3AD203B41FA5}">
                      <a16:colId xmlns:a16="http://schemas.microsoft.com/office/drawing/2014/main" val="3489782576"/>
                    </a:ext>
                  </a:extLst>
                </a:gridCol>
                <a:gridCol w="935656">
                  <a:extLst>
                    <a:ext uri="{9D8B030D-6E8A-4147-A177-3AD203B41FA5}">
                      <a16:colId xmlns:a16="http://schemas.microsoft.com/office/drawing/2014/main" val="2654460343"/>
                    </a:ext>
                  </a:extLst>
                </a:gridCol>
                <a:gridCol w="935656">
                  <a:extLst>
                    <a:ext uri="{9D8B030D-6E8A-4147-A177-3AD203B41FA5}">
                      <a16:colId xmlns:a16="http://schemas.microsoft.com/office/drawing/2014/main" val="905790735"/>
                    </a:ext>
                  </a:extLst>
                </a:gridCol>
                <a:gridCol w="935656">
                  <a:extLst>
                    <a:ext uri="{9D8B030D-6E8A-4147-A177-3AD203B41FA5}">
                      <a16:colId xmlns:a16="http://schemas.microsoft.com/office/drawing/2014/main" val="178650476"/>
                    </a:ext>
                  </a:extLst>
                </a:gridCol>
                <a:gridCol w="935656">
                  <a:extLst>
                    <a:ext uri="{9D8B030D-6E8A-4147-A177-3AD203B41FA5}">
                      <a16:colId xmlns:a16="http://schemas.microsoft.com/office/drawing/2014/main" val="3955107401"/>
                    </a:ext>
                  </a:extLst>
                </a:gridCol>
                <a:gridCol w="935656">
                  <a:extLst>
                    <a:ext uri="{9D8B030D-6E8A-4147-A177-3AD203B41FA5}">
                      <a16:colId xmlns:a16="http://schemas.microsoft.com/office/drawing/2014/main" val="642008055"/>
                    </a:ext>
                  </a:extLst>
                </a:gridCol>
              </a:tblGrid>
              <a:tr h="863375">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Codon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157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273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8926456"/>
                  </a:ext>
                </a:extLst>
              </a:tr>
              <a:tr h="1295062">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BPDE Binding</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Yes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Yes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Yes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3982827"/>
                  </a:ext>
                </a:extLst>
              </a:tr>
            </a:tbl>
          </a:graphicData>
        </a:graphic>
      </p:graphicFrame>
      <p:sp>
        <p:nvSpPr>
          <p:cNvPr id="5" name="TextBox 4">
            <a:extLst>
              <a:ext uri="{FF2B5EF4-FFF2-40B4-BE49-F238E27FC236}">
                <a16:creationId xmlns:a16="http://schemas.microsoft.com/office/drawing/2014/main" id="{C4ACEA65-F2CA-C049-8271-8119D1E62B73}"/>
              </a:ext>
            </a:extLst>
          </p:cNvPr>
          <p:cNvSpPr txBox="1"/>
          <p:nvPr/>
        </p:nvSpPr>
        <p:spPr>
          <a:xfrm>
            <a:off x="4256116" y="6211669"/>
            <a:ext cx="7403871" cy="646331"/>
          </a:xfrm>
          <a:prstGeom prst="rect">
            <a:avLst/>
          </a:prstGeom>
          <a:noFill/>
        </p:spPr>
        <p:txBody>
          <a:bodyPr wrap="square" rtlCol="0">
            <a:spAutoFit/>
          </a:bodyPr>
          <a:lstStyle/>
          <a:p>
            <a:r>
              <a:rPr lang="en-US" dirty="0">
                <a:cs typeface="Arial" panose="020B0604020202020204" pitchFamily="34" charset="0"/>
              </a:rPr>
              <a:t>Data from </a:t>
            </a:r>
            <a:r>
              <a:rPr lang="en-US" dirty="0" err="1">
                <a:cs typeface="Arial" panose="020B0604020202020204" pitchFamily="34" charset="0"/>
              </a:rPr>
              <a:t>Denissenko</a:t>
            </a:r>
            <a:r>
              <a:rPr lang="en-US" dirty="0">
                <a:cs typeface="Arial" panose="020B0604020202020204" pitchFamily="34" charset="0"/>
              </a:rPr>
              <a:t> et al. (1996) </a:t>
            </a:r>
            <a:r>
              <a:rPr lang="en-US" i="1" dirty="0">
                <a:cs typeface="Arial" panose="020B0604020202020204" pitchFamily="34" charset="0"/>
              </a:rPr>
              <a:t>Science</a:t>
            </a:r>
            <a:r>
              <a:rPr lang="en-US" dirty="0">
                <a:cs typeface="Arial" panose="020B0604020202020204" pitchFamily="34" charset="0"/>
              </a:rPr>
              <a:t> 274:430-432 (Figure 2)</a:t>
            </a:r>
          </a:p>
          <a:p>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76181A93-3595-014B-9DF9-1946BFEDE00A}"/>
              </a:ext>
            </a:extLst>
          </p:cNvPr>
          <p:cNvSpPr>
            <a:spLocks noGrp="1"/>
          </p:cNvSpPr>
          <p:nvPr>
            <p:ph type="sldNum" sz="quarter" idx="12"/>
          </p:nvPr>
        </p:nvSpPr>
        <p:spPr/>
        <p:txBody>
          <a:bodyPr/>
          <a:lstStyle/>
          <a:p>
            <a:fld id="{D4E8DA51-287D-4E42-A701-9C8B5D90FE91}" type="slidenum">
              <a:rPr lang="en-US" smtClean="0"/>
              <a:t>18</a:t>
            </a:fld>
            <a:endParaRPr lang="en-US" dirty="0"/>
          </a:p>
        </p:txBody>
      </p:sp>
    </p:spTree>
    <p:extLst>
      <p:ext uri="{BB962C8B-B14F-4D97-AF65-F5344CB8AC3E}">
        <p14:creationId xmlns:p14="http://schemas.microsoft.com/office/powerpoint/2010/main" val="2634992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0DD2-D358-6D4A-A13A-2D4E2372228B}"/>
              </a:ext>
            </a:extLst>
          </p:cNvPr>
          <p:cNvSpPr>
            <a:spLocks noGrp="1"/>
          </p:cNvSpPr>
          <p:nvPr>
            <p:ph type="title"/>
          </p:nvPr>
        </p:nvSpPr>
        <p:spPr/>
        <p:txBody>
          <a:bodyPr/>
          <a:lstStyle/>
          <a:p>
            <a:r>
              <a:rPr lang="en-US" dirty="0"/>
              <a:t>How does BPDE binding compare to observed mutational hotspots?</a:t>
            </a:r>
          </a:p>
        </p:txBody>
      </p:sp>
      <p:graphicFrame>
        <p:nvGraphicFramePr>
          <p:cNvPr id="4" name="Table 3">
            <a:extLst>
              <a:ext uri="{FF2B5EF4-FFF2-40B4-BE49-F238E27FC236}">
                <a16:creationId xmlns:a16="http://schemas.microsoft.com/office/drawing/2014/main" id="{6401F256-3353-5F4B-9260-B262FEEEF199}"/>
              </a:ext>
            </a:extLst>
          </p:cNvPr>
          <p:cNvGraphicFramePr>
            <a:graphicFrameLocks noGrp="1"/>
          </p:cNvGraphicFramePr>
          <p:nvPr>
            <p:extLst>
              <p:ext uri="{D42A27DB-BD31-4B8C-83A1-F6EECF244321}">
                <p14:modId xmlns:p14="http://schemas.microsoft.com/office/powerpoint/2010/main" val="628899671"/>
              </p:ext>
            </p:extLst>
          </p:nvPr>
        </p:nvGraphicFramePr>
        <p:xfrm>
          <a:off x="681644" y="2161309"/>
          <a:ext cx="9958649" cy="2158437"/>
        </p:xfrm>
        <a:graphic>
          <a:graphicData uri="http://schemas.openxmlformats.org/drawingml/2006/table">
            <a:tbl>
              <a:tblPr firstRow="1" firstCol="1" bandRow="1">
                <a:tableStyleId>{5C22544A-7EE6-4342-B048-85BDC9FD1C3A}</a:tableStyleId>
              </a:tblPr>
              <a:tblGrid>
                <a:gridCol w="1625303">
                  <a:extLst>
                    <a:ext uri="{9D8B030D-6E8A-4147-A177-3AD203B41FA5}">
                      <a16:colId xmlns:a16="http://schemas.microsoft.com/office/drawing/2014/main" val="2217382635"/>
                    </a:ext>
                  </a:extLst>
                </a:gridCol>
                <a:gridCol w="851152">
                  <a:extLst>
                    <a:ext uri="{9D8B030D-6E8A-4147-A177-3AD203B41FA5}">
                      <a16:colId xmlns:a16="http://schemas.microsoft.com/office/drawing/2014/main" val="1832262872"/>
                    </a:ext>
                  </a:extLst>
                </a:gridCol>
                <a:gridCol w="934638">
                  <a:extLst>
                    <a:ext uri="{9D8B030D-6E8A-4147-A177-3AD203B41FA5}">
                      <a16:colId xmlns:a16="http://schemas.microsoft.com/office/drawing/2014/main" val="3976962697"/>
                    </a:ext>
                  </a:extLst>
                </a:gridCol>
                <a:gridCol w="934638">
                  <a:extLst>
                    <a:ext uri="{9D8B030D-6E8A-4147-A177-3AD203B41FA5}">
                      <a16:colId xmlns:a16="http://schemas.microsoft.com/office/drawing/2014/main" val="2373764966"/>
                    </a:ext>
                  </a:extLst>
                </a:gridCol>
                <a:gridCol w="934638">
                  <a:extLst>
                    <a:ext uri="{9D8B030D-6E8A-4147-A177-3AD203B41FA5}">
                      <a16:colId xmlns:a16="http://schemas.microsoft.com/office/drawing/2014/main" val="3489782576"/>
                    </a:ext>
                  </a:extLst>
                </a:gridCol>
                <a:gridCol w="935656">
                  <a:extLst>
                    <a:ext uri="{9D8B030D-6E8A-4147-A177-3AD203B41FA5}">
                      <a16:colId xmlns:a16="http://schemas.microsoft.com/office/drawing/2014/main" val="2654460343"/>
                    </a:ext>
                  </a:extLst>
                </a:gridCol>
                <a:gridCol w="935656">
                  <a:extLst>
                    <a:ext uri="{9D8B030D-6E8A-4147-A177-3AD203B41FA5}">
                      <a16:colId xmlns:a16="http://schemas.microsoft.com/office/drawing/2014/main" val="905790735"/>
                    </a:ext>
                  </a:extLst>
                </a:gridCol>
                <a:gridCol w="935656">
                  <a:extLst>
                    <a:ext uri="{9D8B030D-6E8A-4147-A177-3AD203B41FA5}">
                      <a16:colId xmlns:a16="http://schemas.microsoft.com/office/drawing/2014/main" val="178650476"/>
                    </a:ext>
                  </a:extLst>
                </a:gridCol>
                <a:gridCol w="935656">
                  <a:extLst>
                    <a:ext uri="{9D8B030D-6E8A-4147-A177-3AD203B41FA5}">
                      <a16:colId xmlns:a16="http://schemas.microsoft.com/office/drawing/2014/main" val="3955107401"/>
                    </a:ext>
                  </a:extLst>
                </a:gridCol>
                <a:gridCol w="935656">
                  <a:extLst>
                    <a:ext uri="{9D8B030D-6E8A-4147-A177-3AD203B41FA5}">
                      <a16:colId xmlns:a16="http://schemas.microsoft.com/office/drawing/2014/main" val="642008055"/>
                    </a:ext>
                  </a:extLst>
                </a:gridCol>
              </a:tblGrid>
              <a:tr h="863375">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Codon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154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i="1" dirty="0">
                          <a:effectLst/>
                          <a:latin typeface="Arial" panose="020B0604020202020204" pitchFamily="34" charset="0"/>
                          <a:cs typeface="Arial" panose="020B0604020202020204" pitchFamily="34" charset="0"/>
                        </a:rPr>
                        <a:t>157</a:t>
                      </a:r>
                      <a:endParaRPr lang="en-US" sz="2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179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i="1" dirty="0">
                          <a:effectLst/>
                          <a:latin typeface="Arial" panose="020B0604020202020204" pitchFamily="34" charset="0"/>
                          <a:cs typeface="Arial" panose="020B0604020202020204" pitchFamily="34" charset="0"/>
                        </a:rPr>
                        <a:t>248</a:t>
                      </a:r>
                      <a:endParaRPr lang="en-US" sz="2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249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i="1" dirty="0">
                          <a:effectLst/>
                          <a:latin typeface="Arial" panose="020B0604020202020204" pitchFamily="34" charset="0"/>
                          <a:cs typeface="Arial" panose="020B0604020202020204" pitchFamily="34" charset="0"/>
                        </a:rPr>
                        <a:t>273</a:t>
                      </a:r>
                      <a:endParaRPr lang="en-US" sz="2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282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8926456"/>
                  </a:ext>
                </a:extLst>
              </a:tr>
              <a:tr h="1295062">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BPDE Binding</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b="1" dirty="0">
                          <a:effectLst/>
                          <a:latin typeface="Arial" panose="020B0604020202020204" pitchFamily="34" charset="0"/>
                          <a:cs typeface="Arial" panose="020B0604020202020204" pitchFamily="34" charset="0"/>
                        </a:rPr>
                        <a:t>Yes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b="1" dirty="0">
                          <a:effectLst/>
                          <a:latin typeface="Arial" panose="020B0604020202020204" pitchFamily="34" charset="0"/>
                          <a:cs typeface="Arial" panose="020B0604020202020204" pitchFamily="34" charset="0"/>
                        </a:rPr>
                        <a:t>Yes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a:effectLst/>
                          <a:latin typeface="Arial" panose="020B0604020202020204" pitchFamily="34" charset="0"/>
                          <a:cs typeface="Arial" panose="020B0604020202020204" pitchFamily="34" charset="0"/>
                        </a:rPr>
                        <a:t>No</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b="1" dirty="0">
                          <a:effectLst/>
                          <a:latin typeface="Arial" panose="020B0604020202020204" pitchFamily="34" charset="0"/>
                          <a:cs typeface="Arial" panose="020B0604020202020204" pitchFamily="34" charset="0"/>
                        </a:rPr>
                        <a:t>Yes</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800" dirty="0">
                          <a:effectLst/>
                          <a:latin typeface="Arial" panose="020B0604020202020204" pitchFamily="34" charset="0"/>
                          <a:cs typeface="Arial" panose="020B0604020202020204" pitchFamily="34" charset="0"/>
                        </a:rPr>
                        <a:t>No</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3982827"/>
                  </a:ext>
                </a:extLst>
              </a:tr>
            </a:tbl>
          </a:graphicData>
        </a:graphic>
      </p:graphicFrame>
      <p:sp>
        <p:nvSpPr>
          <p:cNvPr id="5" name="TextBox 4">
            <a:extLst>
              <a:ext uri="{FF2B5EF4-FFF2-40B4-BE49-F238E27FC236}">
                <a16:creationId xmlns:a16="http://schemas.microsoft.com/office/drawing/2014/main" id="{C4ACEA65-F2CA-C049-8271-8119D1E62B73}"/>
              </a:ext>
            </a:extLst>
          </p:cNvPr>
          <p:cNvSpPr txBox="1"/>
          <p:nvPr/>
        </p:nvSpPr>
        <p:spPr>
          <a:xfrm>
            <a:off x="4256116" y="6211669"/>
            <a:ext cx="7403871" cy="646331"/>
          </a:xfrm>
          <a:prstGeom prst="rect">
            <a:avLst/>
          </a:prstGeom>
          <a:noFill/>
        </p:spPr>
        <p:txBody>
          <a:bodyPr wrap="square" rtlCol="0">
            <a:spAutoFit/>
          </a:bodyPr>
          <a:lstStyle/>
          <a:p>
            <a:r>
              <a:rPr lang="en-US" dirty="0">
                <a:cs typeface="Arial" panose="020B0604020202020204" pitchFamily="34" charset="0"/>
              </a:rPr>
              <a:t>Data from </a:t>
            </a:r>
            <a:r>
              <a:rPr lang="en-US" dirty="0" err="1">
                <a:cs typeface="Arial" panose="020B0604020202020204" pitchFamily="34" charset="0"/>
              </a:rPr>
              <a:t>Denissenko</a:t>
            </a:r>
            <a:r>
              <a:rPr lang="en-US" dirty="0">
                <a:cs typeface="Arial" panose="020B0604020202020204" pitchFamily="34" charset="0"/>
              </a:rPr>
              <a:t> et al. (1996) </a:t>
            </a:r>
            <a:r>
              <a:rPr lang="en-US" i="1" dirty="0">
                <a:cs typeface="Arial" panose="020B0604020202020204" pitchFamily="34" charset="0"/>
              </a:rPr>
              <a:t>Science</a:t>
            </a:r>
            <a:r>
              <a:rPr lang="en-US" dirty="0">
                <a:cs typeface="Arial" panose="020B0604020202020204" pitchFamily="34" charset="0"/>
              </a:rPr>
              <a:t> 274:430-432 (Figure 2)</a:t>
            </a:r>
          </a:p>
          <a:p>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76181A93-3595-014B-9DF9-1946BFEDE00A}"/>
              </a:ext>
            </a:extLst>
          </p:cNvPr>
          <p:cNvSpPr>
            <a:spLocks noGrp="1"/>
          </p:cNvSpPr>
          <p:nvPr>
            <p:ph type="sldNum" sz="quarter" idx="12"/>
          </p:nvPr>
        </p:nvSpPr>
        <p:spPr/>
        <p:txBody>
          <a:bodyPr/>
          <a:lstStyle/>
          <a:p>
            <a:fld id="{D4E8DA51-287D-4E42-A701-9C8B5D90FE91}" type="slidenum">
              <a:rPr lang="en-US" smtClean="0"/>
              <a:t>19</a:t>
            </a:fld>
            <a:endParaRPr lang="en-US" dirty="0"/>
          </a:p>
        </p:txBody>
      </p:sp>
    </p:spTree>
    <p:extLst>
      <p:ext uri="{BB962C8B-B14F-4D97-AF65-F5344CB8AC3E}">
        <p14:creationId xmlns:p14="http://schemas.microsoft.com/office/powerpoint/2010/main" val="341566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CDB5-E3E1-DD47-8FE1-53A84A2B9152}"/>
              </a:ext>
            </a:extLst>
          </p:cNvPr>
          <p:cNvSpPr>
            <a:spLocks noGrp="1"/>
          </p:cNvSpPr>
          <p:nvPr>
            <p:ph type="title"/>
          </p:nvPr>
        </p:nvSpPr>
        <p:spPr/>
        <p:txBody>
          <a:bodyPr/>
          <a:lstStyle/>
          <a:p>
            <a:r>
              <a:rPr lang="en-US" dirty="0"/>
              <a:t>Take 2-3 minutes</a:t>
            </a:r>
          </a:p>
        </p:txBody>
      </p:sp>
      <p:sp>
        <p:nvSpPr>
          <p:cNvPr id="3" name="Content Placeholder 2">
            <a:extLst>
              <a:ext uri="{FF2B5EF4-FFF2-40B4-BE49-F238E27FC236}">
                <a16:creationId xmlns:a16="http://schemas.microsoft.com/office/drawing/2014/main" id="{DD7C430A-71AE-FF44-BD10-3BA44698B75E}"/>
              </a:ext>
            </a:extLst>
          </p:cNvPr>
          <p:cNvSpPr>
            <a:spLocks noGrp="1"/>
          </p:cNvSpPr>
          <p:nvPr>
            <p:ph idx="1"/>
          </p:nvPr>
        </p:nvSpPr>
        <p:spPr/>
        <p:txBody>
          <a:bodyPr/>
          <a:lstStyle/>
          <a:p>
            <a:r>
              <a:rPr lang="en-US" dirty="0"/>
              <a:t>Review your preparatory assignment.</a:t>
            </a:r>
          </a:p>
          <a:p>
            <a:r>
              <a:rPr lang="en-US" dirty="0"/>
              <a:t>Any lingering questions?</a:t>
            </a:r>
          </a:p>
        </p:txBody>
      </p:sp>
      <p:sp>
        <p:nvSpPr>
          <p:cNvPr id="4" name="Slide Number Placeholder 3">
            <a:extLst>
              <a:ext uri="{FF2B5EF4-FFF2-40B4-BE49-F238E27FC236}">
                <a16:creationId xmlns:a16="http://schemas.microsoft.com/office/drawing/2014/main" id="{AFA5CC44-5A7F-ED44-B71B-7B37EB719AAF}"/>
              </a:ext>
            </a:extLst>
          </p:cNvPr>
          <p:cNvSpPr>
            <a:spLocks noGrp="1"/>
          </p:cNvSpPr>
          <p:nvPr>
            <p:ph type="sldNum" sz="quarter" idx="12"/>
          </p:nvPr>
        </p:nvSpPr>
        <p:spPr/>
        <p:txBody>
          <a:bodyPr/>
          <a:lstStyle/>
          <a:p>
            <a:fld id="{D4E8DA51-287D-4E42-A701-9C8B5D90FE91}" type="slidenum">
              <a:rPr lang="en-US" smtClean="0"/>
              <a:t>2</a:t>
            </a:fld>
            <a:endParaRPr lang="en-US" dirty="0"/>
          </a:p>
        </p:txBody>
      </p:sp>
    </p:spTree>
    <p:extLst>
      <p:ext uri="{BB962C8B-B14F-4D97-AF65-F5344CB8AC3E}">
        <p14:creationId xmlns:p14="http://schemas.microsoft.com/office/powerpoint/2010/main" val="3980188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CC38-7FFF-5F48-B2D2-2938CB6EE2FE}"/>
              </a:ext>
            </a:extLst>
          </p:cNvPr>
          <p:cNvSpPr>
            <a:spLocks noGrp="1"/>
          </p:cNvSpPr>
          <p:nvPr>
            <p:ph type="title"/>
          </p:nvPr>
        </p:nvSpPr>
        <p:spPr/>
        <p:txBody>
          <a:bodyPr/>
          <a:lstStyle/>
          <a:p>
            <a:r>
              <a:rPr lang="en-US" dirty="0"/>
              <a:t>BPDE Binding</a:t>
            </a:r>
          </a:p>
        </p:txBody>
      </p:sp>
      <p:sp>
        <p:nvSpPr>
          <p:cNvPr id="3" name="Content Placeholder 2">
            <a:extLst>
              <a:ext uri="{FF2B5EF4-FFF2-40B4-BE49-F238E27FC236}">
                <a16:creationId xmlns:a16="http://schemas.microsoft.com/office/drawing/2014/main" id="{6943E157-EEA6-964C-95F2-C80746568A55}"/>
              </a:ext>
            </a:extLst>
          </p:cNvPr>
          <p:cNvSpPr>
            <a:spLocks noGrp="1"/>
          </p:cNvSpPr>
          <p:nvPr>
            <p:ph idx="1"/>
          </p:nvPr>
        </p:nvSpPr>
        <p:spPr/>
        <p:txBody>
          <a:bodyPr/>
          <a:lstStyle/>
          <a:p>
            <a:r>
              <a:rPr lang="en-US" dirty="0"/>
              <a:t>At specific “G” (guanine) nucleotides</a:t>
            </a:r>
          </a:p>
          <a:p>
            <a:r>
              <a:rPr lang="en-US" dirty="0"/>
              <a:t>Leads to a conversion of the G </a:t>
            </a:r>
            <a:r>
              <a:rPr lang="en-US" dirty="0">
                <a:sym typeface="Wingdings" pitchFamily="2" charset="2"/>
              </a:rPr>
              <a:t>to a T (thymine)</a:t>
            </a:r>
          </a:p>
          <a:p>
            <a:pPr lvl="1"/>
            <a:r>
              <a:rPr lang="en-US" dirty="0">
                <a:sym typeface="Wingdings" pitchFamily="2" charset="2"/>
              </a:rPr>
              <a:t>G&gt;T mutational “signature” (at DNA level)</a:t>
            </a:r>
          </a:p>
          <a:p>
            <a:r>
              <a:rPr lang="en-US" dirty="0">
                <a:sym typeface="Wingdings" pitchFamily="2" charset="2"/>
              </a:rPr>
              <a:t>Results for BPDE, which is derived from </a:t>
            </a:r>
            <a:r>
              <a:rPr lang="en-US" dirty="0" err="1">
                <a:sym typeface="Wingdings" pitchFamily="2" charset="2"/>
              </a:rPr>
              <a:t>BaP</a:t>
            </a:r>
            <a:r>
              <a:rPr lang="en-US" dirty="0">
                <a:sym typeface="Wingdings" pitchFamily="2" charset="2"/>
              </a:rPr>
              <a:t> in cigarette smoke</a:t>
            </a:r>
            <a:endParaRPr lang="en-US" dirty="0"/>
          </a:p>
        </p:txBody>
      </p:sp>
      <p:sp>
        <p:nvSpPr>
          <p:cNvPr id="4" name="Slide Number Placeholder 3">
            <a:extLst>
              <a:ext uri="{FF2B5EF4-FFF2-40B4-BE49-F238E27FC236}">
                <a16:creationId xmlns:a16="http://schemas.microsoft.com/office/drawing/2014/main" id="{7643D14B-24DD-9B45-ACAE-A050FD96112F}"/>
              </a:ext>
            </a:extLst>
          </p:cNvPr>
          <p:cNvSpPr>
            <a:spLocks noGrp="1"/>
          </p:cNvSpPr>
          <p:nvPr>
            <p:ph type="sldNum" sz="quarter" idx="12"/>
          </p:nvPr>
        </p:nvSpPr>
        <p:spPr/>
        <p:txBody>
          <a:bodyPr/>
          <a:lstStyle/>
          <a:p>
            <a:fld id="{D4E8DA51-287D-4E42-A701-9C8B5D90FE91}" type="slidenum">
              <a:rPr lang="en-US" smtClean="0"/>
              <a:t>20</a:t>
            </a:fld>
            <a:endParaRPr lang="en-US" dirty="0"/>
          </a:p>
        </p:txBody>
      </p:sp>
    </p:spTree>
    <p:extLst>
      <p:ext uri="{BB962C8B-B14F-4D97-AF65-F5344CB8AC3E}">
        <p14:creationId xmlns:p14="http://schemas.microsoft.com/office/powerpoint/2010/main" val="2116335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D8FE-D0A7-334B-AD89-63617F5868D6}"/>
              </a:ext>
            </a:extLst>
          </p:cNvPr>
          <p:cNvSpPr>
            <a:spLocks noGrp="1"/>
          </p:cNvSpPr>
          <p:nvPr>
            <p:ph type="title"/>
          </p:nvPr>
        </p:nvSpPr>
        <p:spPr/>
        <p:txBody>
          <a:bodyPr/>
          <a:lstStyle/>
          <a:p>
            <a:pPr algn="ctr"/>
            <a:r>
              <a:rPr lang="en-US" b="1" dirty="0"/>
              <a:t>Part III</a:t>
            </a:r>
          </a:p>
        </p:txBody>
      </p:sp>
      <p:sp>
        <p:nvSpPr>
          <p:cNvPr id="3" name="Content Placeholder 2">
            <a:extLst>
              <a:ext uri="{FF2B5EF4-FFF2-40B4-BE49-F238E27FC236}">
                <a16:creationId xmlns:a16="http://schemas.microsoft.com/office/drawing/2014/main" id="{ADE823AA-892D-F243-98AE-54D85564AE63}"/>
              </a:ext>
            </a:extLst>
          </p:cNvPr>
          <p:cNvSpPr>
            <a:spLocks noGrp="1"/>
          </p:cNvSpPr>
          <p:nvPr>
            <p:ph idx="1"/>
          </p:nvPr>
        </p:nvSpPr>
        <p:spPr/>
        <p:txBody>
          <a:bodyPr/>
          <a:lstStyle/>
          <a:p>
            <a:pPr marL="0" indent="0" algn="ctr">
              <a:buNone/>
            </a:pPr>
            <a:r>
              <a:rPr lang="en-US" dirty="0"/>
              <a:t>Looking for the G&gt;T “Signature” at Hotspots in Lung Cancer</a:t>
            </a:r>
          </a:p>
          <a:p>
            <a:pPr marL="0" indent="0" algn="ctr">
              <a:buNone/>
            </a:pPr>
            <a:r>
              <a:rPr lang="en-US" dirty="0"/>
              <a:t>(Both Smokers and Non-Smokers)</a:t>
            </a:r>
          </a:p>
        </p:txBody>
      </p:sp>
      <p:sp>
        <p:nvSpPr>
          <p:cNvPr id="4" name="Slide Number Placeholder 3">
            <a:extLst>
              <a:ext uri="{FF2B5EF4-FFF2-40B4-BE49-F238E27FC236}">
                <a16:creationId xmlns:a16="http://schemas.microsoft.com/office/drawing/2014/main" id="{4B48E2CC-D7BB-5D4D-BA90-4913682DF81C}"/>
              </a:ext>
            </a:extLst>
          </p:cNvPr>
          <p:cNvSpPr>
            <a:spLocks noGrp="1"/>
          </p:cNvSpPr>
          <p:nvPr>
            <p:ph type="sldNum" sz="quarter" idx="12"/>
          </p:nvPr>
        </p:nvSpPr>
        <p:spPr/>
        <p:txBody>
          <a:bodyPr/>
          <a:lstStyle/>
          <a:p>
            <a:fld id="{D4E8DA51-287D-4E42-A701-9C8B5D90FE91}" type="slidenum">
              <a:rPr lang="en-US" smtClean="0"/>
              <a:t>21</a:t>
            </a:fld>
            <a:endParaRPr lang="en-US" dirty="0"/>
          </a:p>
        </p:txBody>
      </p:sp>
    </p:spTree>
    <p:extLst>
      <p:ext uri="{BB962C8B-B14F-4D97-AF65-F5344CB8AC3E}">
        <p14:creationId xmlns:p14="http://schemas.microsoft.com/office/powerpoint/2010/main" val="295129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3A4E-0DE1-024F-A53E-E4353F332962}"/>
              </a:ext>
            </a:extLst>
          </p:cNvPr>
          <p:cNvSpPr>
            <a:spLocks noGrp="1"/>
          </p:cNvSpPr>
          <p:nvPr>
            <p:ph type="title"/>
          </p:nvPr>
        </p:nvSpPr>
        <p:spPr/>
        <p:txBody>
          <a:bodyPr/>
          <a:lstStyle/>
          <a:p>
            <a:r>
              <a:rPr lang="en-US" dirty="0"/>
              <a:t>Let’s look at G&gt;T mutations at our hotspots</a:t>
            </a:r>
          </a:p>
        </p:txBody>
      </p:sp>
      <p:sp>
        <p:nvSpPr>
          <p:cNvPr id="3" name="Content Placeholder 2">
            <a:extLst>
              <a:ext uri="{FF2B5EF4-FFF2-40B4-BE49-F238E27FC236}">
                <a16:creationId xmlns:a16="http://schemas.microsoft.com/office/drawing/2014/main" id="{8F5754CF-0AB5-5544-B08C-4CAEAAF0E918}"/>
              </a:ext>
            </a:extLst>
          </p:cNvPr>
          <p:cNvSpPr>
            <a:spLocks noGrp="1"/>
          </p:cNvSpPr>
          <p:nvPr>
            <p:ph idx="1"/>
          </p:nvPr>
        </p:nvSpPr>
        <p:spPr/>
        <p:txBody>
          <a:bodyPr/>
          <a:lstStyle/>
          <a:p>
            <a:r>
              <a:rPr lang="en-US" dirty="0"/>
              <a:t>The 3 hotspot codons where BPDE binds, and where we see high frequencies of mutations in cancers from smokers</a:t>
            </a:r>
          </a:p>
          <a:p>
            <a:r>
              <a:rPr lang="en-US" dirty="0"/>
              <a:t>We will look in lung cancers</a:t>
            </a:r>
          </a:p>
          <a:p>
            <a:pPr lvl="1"/>
            <a:r>
              <a:rPr lang="en-US" dirty="0"/>
              <a:t>Smokers</a:t>
            </a:r>
          </a:p>
          <a:p>
            <a:pPr lvl="1"/>
            <a:r>
              <a:rPr lang="en-US" dirty="0"/>
              <a:t>Non-smokers</a:t>
            </a:r>
          </a:p>
        </p:txBody>
      </p:sp>
      <p:sp>
        <p:nvSpPr>
          <p:cNvPr id="4" name="Slide Number Placeholder 3">
            <a:extLst>
              <a:ext uri="{FF2B5EF4-FFF2-40B4-BE49-F238E27FC236}">
                <a16:creationId xmlns:a16="http://schemas.microsoft.com/office/drawing/2014/main" id="{4467CA29-8D96-A447-A4F6-5B09DEAE81F9}"/>
              </a:ext>
            </a:extLst>
          </p:cNvPr>
          <p:cNvSpPr>
            <a:spLocks noGrp="1"/>
          </p:cNvSpPr>
          <p:nvPr>
            <p:ph type="sldNum" sz="quarter" idx="12"/>
          </p:nvPr>
        </p:nvSpPr>
        <p:spPr/>
        <p:txBody>
          <a:bodyPr/>
          <a:lstStyle/>
          <a:p>
            <a:fld id="{D4E8DA51-287D-4E42-A701-9C8B5D90FE91}" type="slidenum">
              <a:rPr lang="en-US" smtClean="0"/>
              <a:t>22</a:t>
            </a:fld>
            <a:endParaRPr lang="en-US" dirty="0"/>
          </a:p>
        </p:txBody>
      </p:sp>
    </p:spTree>
    <p:extLst>
      <p:ext uri="{BB962C8B-B14F-4D97-AF65-F5344CB8AC3E}">
        <p14:creationId xmlns:p14="http://schemas.microsoft.com/office/powerpoint/2010/main" val="19686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692A-F7AE-8541-AF36-8E08528F619C}"/>
              </a:ext>
            </a:extLst>
          </p:cNvPr>
          <p:cNvSpPr>
            <a:spLocks noGrp="1"/>
          </p:cNvSpPr>
          <p:nvPr>
            <p:ph type="title"/>
          </p:nvPr>
        </p:nvSpPr>
        <p:spPr/>
        <p:txBody>
          <a:bodyPr>
            <a:normAutofit fontScale="90000"/>
          </a:bodyPr>
          <a:lstStyle/>
          <a:p>
            <a:r>
              <a:rPr lang="en-US" dirty="0"/>
              <a:t>Use the data from the data tables (handout) to complete this table for each codon (handout)</a:t>
            </a:r>
          </a:p>
        </p:txBody>
      </p:sp>
      <p:graphicFrame>
        <p:nvGraphicFramePr>
          <p:cNvPr id="4" name="Content Placeholder 3">
            <a:extLst>
              <a:ext uri="{FF2B5EF4-FFF2-40B4-BE49-F238E27FC236}">
                <a16:creationId xmlns:a16="http://schemas.microsoft.com/office/drawing/2014/main" id="{D8AA4827-8605-FA44-8BAB-AB9AC6DBB811}"/>
              </a:ext>
            </a:extLst>
          </p:cNvPr>
          <p:cNvGraphicFramePr>
            <a:graphicFrameLocks noGrp="1"/>
          </p:cNvGraphicFramePr>
          <p:nvPr>
            <p:ph idx="1"/>
            <p:extLst>
              <p:ext uri="{D42A27DB-BD31-4B8C-83A1-F6EECF244321}">
                <p14:modId xmlns:p14="http://schemas.microsoft.com/office/powerpoint/2010/main" val="3673270048"/>
              </p:ext>
            </p:extLst>
          </p:nvPr>
        </p:nvGraphicFramePr>
        <p:xfrm>
          <a:off x="629689" y="2114304"/>
          <a:ext cx="10932622" cy="4046062"/>
        </p:xfrm>
        <a:graphic>
          <a:graphicData uri="http://schemas.openxmlformats.org/drawingml/2006/table">
            <a:tbl>
              <a:tblPr firstRow="1" firstCol="1" bandRow="1">
                <a:tableStyleId>{5C22544A-7EE6-4342-B048-85BDC9FD1C3A}</a:tableStyleId>
              </a:tblPr>
              <a:tblGrid>
                <a:gridCol w="3151167">
                  <a:extLst>
                    <a:ext uri="{9D8B030D-6E8A-4147-A177-3AD203B41FA5}">
                      <a16:colId xmlns:a16="http://schemas.microsoft.com/office/drawing/2014/main" val="743671771"/>
                    </a:ext>
                  </a:extLst>
                </a:gridCol>
                <a:gridCol w="2630844">
                  <a:extLst>
                    <a:ext uri="{9D8B030D-6E8A-4147-A177-3AD203B41FA5}">
                      <a16:colId xmlns:a16="http://schemas.microsoft.com/office/drawing/2014/main" val="3335185525"/>
                    </a:ext>
                  </a:extLst>
                </a:gridCol>
                <a:gridCol w="2416870">
                  <a:extLst>
                    <a:ext uri="{9D8B030D-6E8A-4147-A177-3AD203B41FA5}">
                      <a16:colId xmlns:a16="http://schemas.microsoft.com/office/drawing/2014/main" val="1854585850"/>
                    </a:ext>
                  </a:extLst>
                </a:gridCol>
                <a:gridCol w="2733741">
                  <a:extLst>
                    <a:ext uri="{9D8B030D-6E8A-4147-A177-3AD203B41FA5}">
                      <a16:colId xmlns:a16="http://schemas.microsoft.com/office/drawing/2014/main" val="1351074135"/>
                    </a:ext>
                  </a:extLst>
                </a:gridCol>
              </a:tblGrid>
              <a:tr h="1734026">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Codon #__________</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All Mutations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Number G&gt;T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G&gt;T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58695376"/>
                  </a:ext>
                </a:extLst>
              </a:tr>
              <a:tr h="1156018">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Smokers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91257621"/>
                  </a:ext>
                </a:extLst>
              </a:tr>
              <a:tr h="1156018">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Non-smokers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66714037"/>
                  </a:ext>
                </a:extLst>
              </a:tr>
            </a:tbl>
          </a:graphicData>
        </a:graphic>
      </p:graphicFrame>
      <p:sp>
        <p:nvSpPr>
          <p:cNvPr id="3" name="Slide Number Placeholder 2">
            <a:extLst>
              <a:ext uri="{FF2B5EF4-FFF2-40B4-BE49-F238E27FC236}">
                <a16:creationId xmlns:a16="http://schemas.microsoft.com/office/drawing/2014/main" id="{B3F74D22-55C9-4344-B2FE-24E17B684ABB}"/>
              </a:ext>
            </a:extLst>
          </p:cNvPr>
          <p:cNvSpPr>
            <a:spLocks noGrp="1"/>
          </p:cNvSpPr>
          <p:nvPr>
            <p:ph type="sldNum" sz="quarter" idx="12"/>
          </p:nvPr>
        </p:nvSpPr>
        <p:spPr/>
        <p:txBody>
          <a:bodyPr/>
          <a:lstStyle/>
          <a:p>
            <a:fld id="{D4E8DA51-287D-4E42-A701-9C8B5D90FE91}" type="slidenum">
              <a:rPr lang="en-US" smtClean="0"/>
              <a:t>23</a:t>
            </a:fld>
            <a:endParaRPr lang="en-US" dirty="0"/>
          </a:p>
        </p:txBody>
      </p:sp>
    </p:spTree>
    <p:extLst>
      <p:ext uri="{BB962C8B-B14F-4D97-AF65-F5344CB8AC3E}">
        <p14:creationId xmlns:p14="http://schemas.microsoft.com/office/powerpoint/2010/main" val="13714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631F-8E55-C84D-B25C-12878712C3F6}"/>
              </a:ext>
            </a:extLst>
          </p:cNvPr>
          <p:cNvSpPr>
            <a:spLocks noGrp="1"/>
          </p:cNvSpPr>
          <p:nvPr>
            <p:ph type="title"/>
          </p:nvPr>
        </p:nvSpPr>
        <p:spPr/>
        <p:txBody>
          <a:bodyPr/>
          <a:lstStyle/>
          <a:p>
            <a:r>
              <a:rPr lang="en-US" dirty="0"/>
              <a:t>Now combine for all three codons</a:t>
            </a:r>
            <a:br>
              <a:rPr lang="en-US" dirty="0"/>
            </a:br>
            <a:r>
              <a:rPr lang="en-US" dirty="0"/>
              <a:t>(handout)</a:t>
            </a:r>
          </a:p>
        </p:txBody>
      </p:sp>
      <p:graphicFrame>
        <p:nvGraphicFramePr>
          <p:cNvPr id="4" name="Content Placeholder 3">
            <a:extLst>
              <a:ext uri="{FF2B5EF4-FFF2-40B4-BE49-F238E27FC236}">
                <a16:creationId xmlns:a16="http://schemas.microsoft.com/office/drawing/2014/main" id="{1563AAC2-12F7-B148-A790-5C26B53E6C80}"/>
              </a:ext>
            </a:extLst>
          </p:cNvPr>
          <p:cNvGraphicFramePr>
            <a:graphicFrameLocks noGrp="1"/>
          </p:cNvGraphicFramePr>
          <p:nvPr>
            <p:ph idx="1"/>
            <p:extLst>
              <p:ext uri="{D42A27DB-BD31-4B8C-83A1-F6EECF244321}">
                <p14:modId xmlns:p14="http://schemas.microsoft.com/office/powerpoint/2010/main" val="4159038157"/>
              </p:ext>
            </p:extLst>
          </p:nvPr>
        </p:nvGraphicFramePr>
        <p:xfrm>
          <a:off x="838200" y="1911928"/>
          <a:ext cx="10058399" cy="4436327"/>
        </p:xfrm>
        <a:graphic>
          <a:graphicData uri="http://schemas.openxmlformats.org/drawingml/2006/table">
            <a:tbl>
              <a:tblPr firstRow="1" firstCol="1" bandRow="1">
                <a:tableStyleId>{5C22544A-7EE6-4342-B048-85BDC9FD1C3A}</a:tableStyleId>
              </a:tblPr>
              <a:tblGrid>
                <a:gridCol w="2899186">
                  <a:extLst>
                    <a:ext uri="{9D8B030D-6E8A-4147-A177-3AD203B41FA5}">
                      <a16:colId xmlns:a16="http://schemas.microsoft.com/office/drawing/2014/main" val="1510709713"/>
                    </a:ext>
                  </a:extLst>
                </a:gridCol>
                <a:gridCol w="2517289">
                  <a:extLst>
                    <a:ext uri="{9D8B030D-6E8A-4147-A177-3AD203B41FA5}">
                      <a16:colId xmlns:a16="http://schemas.microsoft.com/office/drawing/2014/main" val="173101217"/>
                    </a:ext>
                  </a:extLst>
                </a:gridCol>
                <a:gridCol w="2126786">
                  <a:extLst>
                    <a:ext uri="{9D8B030D-6E8A-4147-A177-3AD203B41FA5}">
                      <a16:colId xmlns:a16="http://schemas.microsoft.com/office/drawing/2014/main" val="3333200541"/>
                    </a:ext>
                  </a:extLst>
                </a:gridCol>
                <a:gridCol w="2515138">
                  <a:extLst>
                    <a:ext uri="{9D8B030D-6E8A-4147-A177-3AD203B41FA5}">
                      <a16:colId xmlns:a16="http://schemas.microsoft.com/office/drawing/2014/main" val="2819524078"/>
                    </a:ext>
                  </a:extLst>
                </a:gridCol>
              </a:tblGrid>
              <a:tr h="1901283">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All Three Codons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All Mutations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Number G&gt;T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G&gt;T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69251373"/>
                  </a:ext>
                </a:extLst>
              </a:tr>
              <a:tr h="1267522">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Smokers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4744145"/>
                  </a:ext>
                </a:extLst>
              </a:tr>
              <a:tr h="1267522">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Non-smokers</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1184351"/>
                  </a:ext>
                </a:extLst>
              </a:tr>
            </a:tbl>
          </a:graphicData>
        </a:graphic>
      </p:graphicFrame>
      <p:sp>
        <p:nvSpPr>
          <p:cNvPr id="3" name="Slide Number Placeholder 2">
            <a:extLst>
              <a:ext uri="{FF2B5EF4-FFF2-40B4-BE49-F238E27FC236}">
                <a16:creationId xmlns:a16="http://schemas.microsoft.com/office/drawing/2014/main" id="{B27C681D-0446-0441-B0A1-26CAE7D02B42}"/>
              </a:ext>
            </a:extLst>
          </p:cNvPr>
          <p:cNvSpPr>
            <a:spLocks noGrp="1"/>
          </p:cNvSpPr>
          <p:nvPr>
            <p:ph type="sldNum" sz="quarter" idx="12"/>
          </p:nvPr>
        </p:nvSpPr>
        <p:spPr/>
        <p:txBody>
          <a:bodyPr/>
          <a:lstStyle/>
          <a:p>
            <a:fld id="{D4E8DA51-287D-4E42-A701-9C8B5D90FE91}" type="slidenum">
              <a:rPr lang="en-US" smtClean="0"/>
              <a:t>24</a:t>
            </a:fld>
            <a:endParaRPr lang="en-US" dirty="0"/>
          </a:p>
        </p:txBody>
      </p:sp>
    </p:spTree>
    <p:extLst>
      <p:ext uri="{BB962C8B-B14F-4D97-AF65-F5344CB8AC3E}">
        <p14:creationId xmlns:p14="http://schemas.microsoft.com/office/powerpoint/2010/main" val="341485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0D727-A30A-0244-B38C-B37C1522904E}"/>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88BCFCBE-7E0D-714C-8402-2082217AA0D9}"/>
              </a:ext>
            </a:extLst>
          </p:cNvPr>
          <p:cNvSpPr>
            <a:spLocks noGrp="1"/>
          </p:cNvSpPr>
          <p:nvPr>
            <p:ph idx="1"/>
          </p:nvPr>
        </p:nvSpPr>
        <p:spPr/>
        <p:txBody>
          <a:bodyPr>
            <a:normAutofit/>
          </a:bodyPr>
          <a:lstStyle/>
          <a:p>
            <a:pPr marL="0" indent="0">
              <a:buNone/>
            </a:pPr>
            <a:r>
              <a:rPr lang="en-US" dirty="0"/>
              <a:t>1. Is there a domain of p53 that is more frequently mutated? Which one?</a:t>
            </a:r>
          </a:p>
          <a:p>
            <a:pPr marL="0" indent="0">
              <a:buNone/>
            </a:pPr>
            <a:r>
              <a:rPr lang="en-US" dirty="0"/>
              <a:t>2. Based on the nucleotide level codon data for codons 157, 248, and 273:</a:t>
            </a:r>
          </a:p>
          <a:p>
            <a:pPr marL="914400" lvl="1" indent="-457200">
              <a:buFont typeface="+mj-lt"/>
              <a:buAutoNum type="alphaLcPeriod"/>
            </a:pPr>
            <a:r>
              <a:rPr lang="en-US" dirty="0"/>
              <a:t>What percent of the mutations in smokers are G&gt;T signatures?</a:t>
            </a:r>
          </a:p>
          <a:p>
            <a:pPr marL="914400" lvl="1" indent="-457200">
              <a:buFont typeface="+mj-lt"/>
              <a:buAutoNum type="alphaLcPeriod"/>
            </a:pPr>
            <a:r>
              <a:rPr lang="en-US" dirty="0"/>
              <a:t>What percent of the mutations in non-smokers are G&gt;T signatures?</a:t>
            </a:r>
          </a:p>
          <a:p>
            <a:pPr marL="0" indent="0">
              <a:buNone/>
            </a:pPr>
            <a:r>
              <a:rPr lang="en-US" dirty="0"/>
              <a:t>3. Given the data from cultured cells treated with BPDE and the data from hotspots from lung cancer patients who were smokers vs. non-smokers, can a conclusion be made about the role of chemicals in smoke and lung cancer?</a:t>
            </a:r>
          </a:p>
          <a:p>
            <a:endParaRPr lang="en-US" dirty="0"/>
          </a:p>
        </p:txBody>
      </p:sp>
      <p:sp>
        <p:nvSpPr>
          <p:cNvPr id="4" name="Slide Number Placeholder 3">
            <a:extLst>
              <a:ext uri="{FF2B5EF4-FFF2-40B4-BE49-F238E27FC236}">
                <a16:creationId xmlns:a16="http://schemas.microsoft.com/office/drawing/2014/main" id="{1ECAC88F-A944-6146-AD13-688A73EC6EF1}"/>
              </a:ext>
            </a:extLst>
          </p:cNvPr>
          <p:cNvSpPr>
            <a:spLocks noGrp="1"/>
          </p:cNvSpPr>
          <p:nvPr>
            <p:ph type="sldNum" sz="quarter" idx="12"/>
          </p:nvPr>
        </p:nvSpPr>
        <p:spPr/>
        <p:txBody>
          <a:bodyPr/>
          <a:lstStyle/>
          <a:p>
            <a:fld id="{D4E8DA51-287D-4E42-A701-9C8B5D90FE91}" type="slidenum">
              <a:rPr lang="en-US" smtClean="0"/>
              <a:t>25</a:t>
            </a:fld>
            <a:endParaRPr lang="en-US" dirty="0"/>
          </a:p>
        </p:txBody>
      </p:sp>
    </p:spTree>
    <p:extLst>
      <p:ext uri="{BB962C8B-B14F-4D97-AF65-F5344CB8AC3E}">
        <p14:creationId xmlns:p14="http://schemas.microsoft.com/office/powerpoint/2010/main" val="2306945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1B26-EA78-9641-825D-D85FD78F86E3}"/>
              </a:ext>
            </a:extLst>
          </p:cNvPr>
          <p:cNvSpPr>
            <a:spLocks noGrp="1"/>
          </p:cNvSpPr>
          <p:nvPr>
            <p:ph type="title"/>
          </p:nvPr>
        </p:nvSpPr>
        <p:spPr/>
        <p:txBody>
          <a:bodyPr/>
          <a:lstStyle/>
          <a:p>
            <a:pPr algn="ctr"/>
            <a:r>
              <a:rPr lang="en-US" b="1" dirty="0"/>
              <a:t>Part IV</a:t>
            </a:r>
          </a:p>
        </p:txBody>
      </p:sp>
      <p:sp>
        <p:nvSpPr>
          <p:cNvPr id="3" name="Content Placeholder 2">
            <a:extLst>
              <a:ext uri="{FF2B5EF4-FFF2-40B4-BE49-F238E27FC236}">
                <a16:creationId xmlns:a16="http://schemas.microsoft.com/office/drawing/2014/main" id="{B0AC4474-1742-074E-9000-59DEC1CD6AC9}"/>
              </a:ext>
            </a:extLst>
          </p:cNvPr>
          <p:cNvSpPr>
            <a:spLocks noGrp="1"/>
          </p:cNvSpPr>
          <p:nvPr>
            <p:ph idx="1"/>
          </p:nvPr>
        </p:nvSpPr>
        <p:spPr/>
        <p:txBody>
          <a:bodyPr/>
          <a:lstStyle/>
          <a:p>
            <a:pPr marL="0" indent="0" algn="ctr">
              <a:buNone/>
            </a:pPr>
            <a:r>
              <a:rPr lang="en-US" dirty="0"/>
              <a:t>Smoking, Lung Cancer, and the Tobacco Companies</a:t>
            </a:r>
          </a:p>
          <a:p>
            <a:pPr marL="0" indent="0" algn="ctr">
              <a:buNone/>
            </a:pPr>
            <a:endParaRPr lang="en-US" dirty="0"/>
          </a:p>
          <a:p>
            <a:pPr marL="0" indent="0" algn="ctr">
              <a:buNone/>
            </a:pPr>
            <a:r>
              <a:rPr lang="en-US" dirty="0"/>
              <a:t>If a smoker develops lung cancer and sues tobacco companies, is it possible to </a:t>
            </a:r>
            <a:r>
              <a:rPr lang="en-US" b="1" dirty="0"/>
              <a:t>prove</a:t>
            </a:r>
            <a:r>
              <a:rPr lang="en-US" dirty="0"/>
              <a:t> that smoking caused their cancer by sequencing the </a:t>
            </a:r>
            <a:r>
              <a:rPr lang="en-US" i="1" dirty="0"/>
              <a:t>TP53</a:t>
            </a:r>
            <a:r>
              <a:rPr lang="en-US" dirty="0"/>
              <a:t> gene from their cancer? </a:t>
            </a:r>
          </a:p>
          <a:p>
            <a:pPr marL="0" indent="0" algn="ctr">
              <a:buNone/>
            </a:pPr>
            <a:endParaRPr lang="en-US" dirty="0"/>
          </a:p>
          <a:p>
            <a:pPr marL="0" indent="0" algn="ctr">
              <a:buNone/>
            </a:pPr>
            <a:r>
              <a:rPr lang="en-US" dirty="0"/>
              <a:t>Discuss with a classmate</a:t>
            </a:r>
          </a:p>
        </p:txBody>
      </p:sp>
      <p:sp>
        <p:nvSpPr>
          <p:cNvPr id="4" name="Slide Number Placeholder 3">
            <a:extLst>
              <a:ext uri="{FF2B5EF4-FFF2-40B4-BE49-F238E27FC236}">
                <a16:creationId xmlns:a16="http://schemas.microsoft.com/office/drawing/2014/main" id="{7431E641-D50F-2641-8120-480C972C8695}"/>
              </a:ext>
            </a:extLst>
          </p:cNvPr>
          <p:cNvSpPr>
            <a:spLocks noGrp="1"/>
          </p:cNvSpPr>
          <p:nvPr>
            <p:ph type="sldNum" sz="quarter" idx="12"/>
          </p:nvPr>
        </p:nvSpPr>
        <p:spPr/>
        <p:txBody>
          <a:bodyPr/>
          <a:lstStyle/>
          <a:p>
            <a:fld id="{D4E8DA51-287D-4E42-A701-9C8B5D90FE91}" type="slidenum">
              <a:rPr lang="en-US" smtClean="0"/>
              <a:t>26</a:t>
            </a:fld>
            <a:endParaRPr lang="en-US" dirty="0"/>
          </a:p>
        </p:txBody>
      </p:sp>
    </p:spTree>
    <p:extLst>
      <p:ext uri="{BB962C8B-B14F-4D97-AF65-F5344CB8AC3E}">
        <p14:creationId xmlns:p14="http://schemas.microsoft.com/office/powerpoint/2010/main" val="1840963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7CE7B-F177-E24E-AA36-1308570F3E9E}"/>
              </a:ext>
            </a:extLst>
          </p:cNvPr>
          <p:cNvSpPr>
            <a:spLocks noGrp="1"/>
          </p:cNvSpPr>
          <p:nvPr>
            <p:ph type="title"/>
          </p:nvPr>
        </p:nvSpPr>
        <p:spPr/>
        <p:txBody>
          <a:bodyPr/>
          <a:lstStyle/>
          <a:p>
            <a:r>
              <a:rPr lang="en-US" dirty="0"/>
              <a:t>It is not black and white</a:t>
            </a:r>
          </a:p>
        </p:txBody>
      </p:sp>
      <p:sp>
        <p:nvSpPr>
          <p:cNvPr id="3" name="Content Placeholder 2">
            <a:extLst>
              <a:ext uri="{FF2B5EF4-FFF2-40B4-BE49-F238E27FC236}">
                <a16:creationId xmlns:a16="http://schemas.microsoft.com/office/drawing/2014/main" id="{0DBCC911-FAF5-0041-A6EE-8CA60D1CEFB2}"/>
              </a:ext>
            </a:extLst>
          </p:cNvPr>
          <p:cNvSpPr>
            <a:spLocks noGrp="1"/>
          </p:cNvSpPr>
          <p:nvPr>
            <p:ph idx="1"/>
          </p:nvPr>
        </p:nvSpPr>
        <p:spPr/>
        <p:txBody>
          <a:bodyPr/>
          <a:lstStyle/>
          <a:p>
            <a:r>
              <a:rPr lang="en-US" dirty="0"/>
              <a:t>Not every smoker has the G&gt;T signature.</a:t>
            </a:r>
          </a:p>
          <a:p>
            <a:r>
              <a:rPr lang="en-US" dirty="0"/>
              <a:t>Some non-smokers have the G&gt;T signature.</a:t>
            </a:r>
          </a:p>
          <a:p>
            <a:r>
              <a:rPr lang="en-US" dirty="0"/>
              <a:t>So for any </a:t>
            </a:r>
            <a:r>
              <a:rPr lang="en-US" b="1" dirty="0"/>
              <a:t>one smoker </a:t>
            </a:r>
            <a:r>
              <a:rPr lang="en-US" dirty="0"/>
              <a:t>with lung cancer:</a:t>
            </a:r>
          </a:p>
          <a:p>
            <a:pPr lvl="1"/>
            <a:r>
              <a:rPr lang="en-US" dirty="0"/>
              <a:t>We can’t definitively say that smoking caused their particular cancer.</a:t>
            </a:r>
          </a:p>
          <a:p>
            <a:pPr lvl="1"/>
            <a:r>
              <a:rPr lang="en-US" dirty="0"/>
              <a:t>Although smoking does substantially increase the risk of developing lung cancer.</a:t>
            </a:r>
          </a:p>
          <a:p>
            <a:pPr lvl="1"/>
            <a:endParaRPr lang="en-US" dirty="0"/>
          </a:p>
        </p:txBody>
      </p:sp>
      <p:sp>
        <p:nvSpPr>
          <p:cNvPr id="4" name="Slide Number Placeholder 3">
            <a:extLst>
              <a:ext uri="{FF2B5EF4-FFF2-40B4-BE49-F238E27FC236}">
                <a16:creationId xmlns:a16="http://schemas.microsoft.com/office/drawing/2014/main" id="{EAFD26CF-741F-A743-A07C-86E71D825E89}"/>
              </a:ext>
            </a:extLst>
          </p:cNvPr>
          <p:cNvSpPr>
            <a:spLocks noGrp="1"/>
          </p:cNvSpPr>
          <p:nvPr>
            <p:ph type="sldNum" sz="quarter" idx="12"/>
          </p:nvPr>
        </p:nvSpPr>
        <p:spPr/>
        <p:txBody>
          <a:bodyPr/>
          <a:lstStyle/>
          <a:p>
            <a:fld id="{D4E8DA51-287D-4E42-A701-9C8B5D90FE91}" type="slidenum">
              <a:rPr lang="en-US" smtClean="0"/>
              <a:t>27</a:t>
            </a:fld>
            <a:endParaRPr lang="en-US" dirty="0"/>
          </a:p>
        </p:txBody>
      </p:sp>
    </p:spTree>
    <p:extLst>
      <p:ext uri="{BB962C8B-B14F-4D97-AF65-F5344CB8AC3E}">
        <p14:creationId xmlns:p14="http://schemas.microsoft.com/office/powerpoint/2010/main" val="2356880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B3325-22F1-DD45-B7D2-3D17808F1283}"/>
              </a:ext>
            </a:extLst>
          </p:cNvPr>
          <p:cNvSpPr>
            <a:spLocks noGrp="1"/>
          </p:cNvSpPr>
          <p:nvPr>
            <p:ph type="title"/>
          </p:nvPr>
        </p:nvSpPr>
        <p:spPr/>
        <p:txBody>
          <a:bodyPr/>
          <a:lstStyle/>
          <a:p>
            <a:r>
              <a:rPr lang="en-US" dirty="0"/>
              <a:t>But we can look at </a:t>
            </a:r>
            <a:r>
              <a:rPr lang="en-US" b="1" dirty="0"/>
              <a:t>population-level </a:t>
            </a:r>
            <a:r>
              <a:rPr lang="en-US" dirty="0"/>
              <a:t>data</a:t>
            </a:r>
          </a:p>
        </p:txBody>
      </p:sp>
      <p:sp>
        <p:nvSpPr>
          <p:cNvPr id="3" name="Content Placeholder 2">
            <a:extLst>
              <a:ext uri="{FF2B5EF4-FFF2-40B4-BE49-F238E27FC236}">
                <a16:creationId xmlns:a16="http://schemas.microsoft.com/office/drawing/2014/main" id="{A5D0EBC7-5353-C549-A434-810F0C972ADF}"/>
              </a:ext>
            </a:extLst>
          </p:cNvPr>
          <p:cNvSpPr>
            <a:spLocks noGrp="1"/>
          </p:cNvSpPr>
          <p:nvPr>
            <p:ph idx="1"/>
          </p:nvPr>
        </p:nvSpPr>
        <p:spPr/>
        <p:txBody>
          <a:bodyPr/>
          <a:lstStyle/>
          <a:p>
            <a:r>
              <a:rPr lang="en-US" dirty="0"/>
              <a:t>And use statistics to determine the probability that the increase of </a:t>
            </a:r>
            <a:r>
              <a:rPr lang="en-US" i="1" dirty="0"/>
              <a:t>TP53</a:t>
            </a:r>
            <a:r>
              <a:rPr lang="en-US" dirty="0"/>
              <a:t> G&gt;T mutations in smokers is “real.”</a:t>
            </a:r>
          </a:p>
          <a:p>
            <a:pPr lvl="1"/>
            <a:r>
              <a:rPr lang="en-US" dirty="0"/>
              <a:t>I.e., a real result of smoke exposure, and not just a chance of how we sampled cancers.</a:t>
            </a:r>
          </a:p>
          <a:p>
            <a:r>
              <a:rPr lang="en-US" dirty="0"/>
              <a:t>A chi-square independence test tells us how likely it is that two variables (in our case smoking and specific mutation type) are independent (don’t affect each other).</a:t>
            </a:r>
          </a:p>
        </p:txBody>
      </p:sp>
      <p:sp>
        <p:nvSpPr>
          <p:cNvPr id="4" name="Slide Number Placeholder 3">
            <a:extLst>
              <a:ext uri="{FF2B5EF4-FFF2-40B4-BE49-F238E27FC236}">
                <a16:creationId xmlns:a16="http://schemas.microsoft.com/office/drawing/2014/main" id="{607B462F-92C0-8541-B82D-0D3C8C1B6CF4}"/>
              </a:ext>
            </a:extLst>
          </p:cNvPr>
          <p:cNvSpPr>
            <a:spLocks noGrp="1"/>
          </p:cNvSpPr>
          <p:nvPr>
            <p:ph type="sldNum" sz="quarter" idx="12"/>
          </p:nvPr>
        </p:nvSpPr>
        <p:spPr/>
        <p:txBody>
          <a:bodyPr/>
          <a:lstStyle/>
          <a:p>
            <a:fld id="{D4E8DA51-287D-4E42-A701-9C8B5D90FE91}" type="slidenum">
              <a:rPr lang="en-US" smtClean="0"/>
              <a:t>28</a:t>
            </a:fld>
            <a:endParaRPr lang="en-US" dirty="0"/>
          </a:p>
        </p:txBody>
      </p:sp>
    </p:spTree>
    <p:extLst>
      <p:ext uri="{BB962C8B-B14F-4D97-AF65-F5344CB8AC3E}">
        <p14:creationId xmlns:p14="http://schemas.microsoft.com/office/powerpoint/2010/main" val="2909277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7543-BF5C-034A-B828-8097ACB2442D}"/>
              </a:ext>
            </a:extLst>
          </p:cNvPr>
          <p:cNvSpPr>
            <a:spLocks noGrp="1"/>
          </p:cNvSpPr>
          <p:nvPr>
            <p:ph type="title"/>
          </p:nvPr>
        </p:nvSpPr>
        <p:spPr/>
        <p:txBody>
          <a:bodyPr/>
          <a:lstStyle/>
          <a:p>
            <a:r>
              <a:rPr lang="en-US" dirty="0"/>
              <a:t>Chi-square test</a:t>
            </a:r>
          </a:p>
        </p:txBody>
      </p:sp>
      <p:sp>
        <p:nvSpPr>
          <p:cNvPr id="3" name="Content Placeholder 2">
            <a:extLst>
              <a:ext uri="{FF2B5EF4-FFF2-40B4-BE49-F238E27FC236}">
                <a16:creationId xmlns:a16="http://schemas.microsoft.com/office/drawing/2014/main" id="{C93D68F4-2D2C-F44F-A313-29D831468DB5}"/>
              </a:ext>
            </a:extLst>
          </p:cNvPr>
          <p:cNvSpPr>
            <a:spLocks noGrp="1"/>
          </p:cNvSpPr>
          <p:nvPr>
            <p:ph idx="1"/>
          </p:nvPr>
        </p:nvSpPr>
        <p:spPr/>
        <p:txBody>
          <a:bodyPr/>
          <a:lstStyle/>
          <a:p>
            <a:r>
              <a:rPr lang="en-US" dirty="0"/>
              <a:t>We go in with the assumption that the two variables are independent.</a:t>
            </a:r>
          </a:p>
          <a:p>
            <a:pPr lvl="1"/>
            <a:r>
              <a:rPr lang="en-US" dirty="0"/>
              <a:t>“null hypothesis”</a:t>
            </a:r>
          </a:p>
          <a:p>
            <a:r>
              <a:rPr lang="en-US" dirty="0"/>
              <a:t>Alternative hypothesis:</a:t>
            </a:r>
          </a:p>
          <a:p>
            <a:pPr lvl="1"/>
            <a:r>
              <a:rPr lang="en-US" dirty="0"/>
              <a:t>Two variables are associated.</a:t>
            </a:r>
          </a:p>
          <a:p>
            <a:pPr lvl="1"/>
            <a:r>
              <a:rPr lang="en-US" dirty="0"/>
              <a:t>Accept the alternative hypothesis when the </a:t>
            </a:r>
            <a:r>
              <a:rPr lang="en-US" i="1" dirty="0"/>
              <a:t>p</a:t>
            </a:r>
            <a:r>
              <a:rPr lang="en-US" dirty="0"/>
              <a:t>-value for the null hypothesis is less than 0.05 (when there is less than a 5% chance that the null hypothesis is correct).</a:t>
            </a:r>
          </a:p>
        </p:txBody>
      </p:sp>
      <p:sp>
        <p:nvSpPr>
          <p:cNvPr id="4" name="Slide Number Placeholder 3">
            <a:extLst>
              <a:ext uri="{FF2B5EF4-FFF2-40B4-BE49-F238E27FC236}">
                <a16:creationId xmlns:a16="http://schemas.microsoft.com/office/drawing/2014/main" id="{6D742119-A5FD-6745-BEDE-3D00681ABBBB}"/>
              </a:ext>
            </a:extLst>
          </p:cNvPr>
          <p:cNvSpPr>
            <a:spLocks noGrp="1"/>
          </p:cNvSpPr>
          <p:nvPr>
            <p:ph type="sldNum" sz="quarter" idx="12"/>
          </p:nvPr>
        </p:nvSpPr>
        <p:spPr/>
        <p:txBody>
          <a:bodyPr/>
          <a:lstStyle/>
          <a:p>
            <a:fld id="{D4E8DA51-287D-4E42-A701-9C8B5D90FE91}" type="slidenum">
              <a:rPr lang="en-US" smtClean="0"/>
              <a:t>29</a:t>
            </a:fld>
            <a:endParaRPr lang="en-US" dirty="0"/>
          </a:p>
        </p:txBody>
      </p:sp>
    </p:spTree>
    <p:extLst>
      <p:ext uri="{BB962C8B-B14F-4D97-AF65-F5344CB8AC3E}">
        <p14:creationId xmlns:p14="http://schemas.microsoft.com/office/powerpoint/2010/main" val="75176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4E65-9777-124C-90EF-82EF5A43B1CC}"/>
              </a:ext>
            </a:extLst>
          </p:cNvPr>
          <p:cNvSpPr>
            <a:spLocks noGrp="1"/>
          </p:cNvSpPr>
          <p:nvPr>
            <p:ph type="title"/>
          </p:nvPr>
        </p:nvSpPr>
        <p:spPr/>
        <p:txBody>
          <a:bodyPr>
            <a:normAutofit/>
          </a:bodyPr>
          <a:lstStyle/>
          <a:p>
            <a:r>
              <a:rPr lang="en-US" dirty="0"/>
              <a:t>Why is p53 so important?</a:t>
            </a:r>
            <a:br>
              <a:rPr lang="en-US" dirty="0"/>
            </a:br>
            <a:r>
              <a:rPr lang="en-US" dirty="0"/>
              <a:t>What can happen if p53 is not working?</a:t>
            </a:r>
          </a:p>
        </p:txBody>
      </p:sp>
      <p:sp>
        <p:nvSpPr>
          <p:cNvPr id="3" name="Content Placeholder 2">
            <a:extLst>
              <a:ext uri="{FF2B5EF4-FFF2-40B4-BE49-F238E27FC236}">
                <a16:creationId xmlns:a16="http://schemas.microsoft.com/office/drawing/2014/main" id="{A74992E2-0F0B-FD42-A979-B093B85C1D17}"/>
              </a:ext>
            </a:extLst>
          </p:cNvPr>
          <p:cNvSpPr>
            <a:spLocks noGrp="1"/>
          </p:cNvSpPr>
          <p:nvPr>
            <p:ph idx="1"/>
          </p:nvPr>
        </p:nvSpPr>
        <p:spPr/>
        <p:txBody>
          <a:bodyPr/>
          <a:lstStyle/>
          <a:p>
            <a:r>
              <a:rPr lang="en-US" dirty="0"/>
              <a:t>Think (on your own)</a:t>
            </a:r>
          </a:p>
          <a:p>
            <a:r>
              <a:rPr lang="en-US" dirty="0"/>
              <a:t>Pair (with a classmate)</a:t>
            </a:r>
          </a:p>
          <a:p>
            <a:r>
              <a:rPr lang="en-US" dirty="0"/>
              <a:t>Share with the class</a:t>
            </a:r>
          </a:p>
        </p:txBody>
      </p:sp>
      <p:sp>
        <p:nvSpPr>
          <p:cNvPr id="4" name="Slide Number Placeholder 3">
            <a:extLst>
              <a:ext uri="{FF2B5EF4-FFF2-40B4-BE49-F238E27FC236}">
                <a16:creationId xmlns:a16="http://schemas.microsoft.com/office/drawing/2014/main" id="{04929EB2-5600-8F46-9B4E-1541BBF5BAAA}"/>
              </a:ext>
            </a:extLst>
          </p:cNvPr>
          <p:cNvSpPr>
            <a:spLocks noGrp="1"/>
          </p:cNvSpPr>
          <p:nvPr>
            <p:ph type="sldNum" sz="quarter" idx="12"/>
          </p:nvPr>
        </p:nvSpPr>
        <p:spPr/>
        <p:txBody>
          <a:bodyPr/>
          <a:lstStyle/>
          <a:p>
            <a:fld id="{D4E8DA51-287D-4E42-A701-9C8B5D90FE91}" type="slidenum">
              <a:rPr lang="en-US" smtClean="0"/>
              <a:t>3</a:t>
            </a:fld>
            <a:endParaRPr lang="en-US" dirty="0"/>
          </a:p>
        </p:txBody>
      </p:sp>
    </p:spTree>
    <p:extLst>
      <p:ext uri="{BB962C8B-B14F-4D97-AF65-F5344CB8AC3E}">
        <p14:creationId xmlns:p14="http://schemas.microsoft.com/office/powerpoint/2010/main" val="3034804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7543-BF5C-034A-B828-8097ACB2442D}"/>
              </a:ext>
            </a:extLst>
          </p:cNvPr>
          <p:cNvSpPr>
            <a:spLocks noGrp="1"/>
          </p:cNvSpPr>
          <p:nvPr>
            <p:ph type="title"/>
          </p:nvPr>
        </p:nvSpPr>
        <p:spPr/>
        <p:txBody>
          <a:bodyPr/>
          <a:lstStyle/>
          <a:p>
            <a:r>
              <a:rPr lang="en-US" dirty="0"/>
              <a:t>Chi-square test</a:t>
            </a:r>
          </a:p>
        </p:txBody>
      </p:sp>
      <p:sp>
        <p:nvSpPr>
          <p:cNvPr id="3" name="Content Placeholder 2">
            <a:extLst>
              <a:ext uri="{FF2B5EF4-FFF2-40B4-BE49-F238E27FC236}">
                <a16:creationId xmlns:a16="http://schemas.microsoft.com/office/drawing/2014/main" id="{C93D68F4-2D2C-F44F-A313-29D831468DB5}"/>
              </a:ext>
            </a:extLst>
          </p:cNvPr>
          <p:cNvSpPr>
            <a:spLocks noGrp="1"/>
          </p:cNvSpPr>
          <p:nvPr>
            <p:ph idx="1"/>
          </p:nvPr>
        </p:nvSpPr>
        <p:spPr/>
        <p:txBody>
          <a:bodyPr/>
          <a:lstStyle/>
          <a:p>
            <a:r>
              <a:rPr lang="en-US" dirty="0"/>
              <a:t>If there is less than a 5% chance that the two variables are </a:t>
            </a:r>
            <a:r>
              <a:rPr lang="en-US" b="1" dirty="0"/>
              <a:t>not</a:t>
            </a:r>
            <a:r>
              <a:rPr lang="en-US" dirty="0"/>
              <a:t> related</a:t>
            </a:r>
          </a:p>
          <a:p>
            <a:pPr lvl="1"/>
            <a:r>
              <a:rPr lang="en-US" dirty="0"/>
              <a:t>That is, if there is less than a 5% chance that the null hypothesis is correct…</a:t>
            </a:r>
          </a:p>
          <a:p>
            <a:pPr lvl="1"/>
            <a:r>
              <a:rPr lang="en-US" dirty="0"/>
              <a:t>Then accept the alternative hypothesis that there is a statistically significant relationship between smoking and mutation type (G&gt;T).</a:t>
            </a:r>
          </a:p>
          <a:p>
            <a:r>
              <a:rPr lang="en-US" dirty="0"/>
              <a:t>See handout for instructions.</a:t>
            </a:r>
          </a:p>
          <a:p>
            <a:pPr lvl="1"/>
            <a:r>
              <a:rPr lang="en-US" dirty="0"/>
              <a:t>Use data from Part C.</a:t>
            </a:r>
          </a:p>
        </p:txBody>
      </p:sp>
      <p:sp>
        <p:nvSpPr>
          <p:cNvPr id="4" name="Slide Number Placeholder 3">
            <a:extLst>
              <a:ext uri="{FF2B5EF4-FFF2-40B4-BE49-F238E27FC236}">
                <a16:creationId xmlns:a16="http://schemas.microsoft.com/office/drawing/2014/main" id="{E66A56E0-564E-A143-BDF5-7E6DC3AB68A8}"/>
              </a:ext>
            </a:extLst>
          </p:cNvPr>
          <p:cNvSpPr>
            <a:spLocks noGrp="1"/>
          </p:cNvSpPr>
          <p:nvPr>
            <p:ph type="sldNum" sz="quarter" idx="12"/>
          </p:nvPr>
        </p:nvSpPr>
        <p:spPr/>
        <p:txBody>
          <a:bodyPr/>
          <a:lstStyle/>
          <a:p>
            <a:fld id="{D4E8DA51-287D-4E42-A701-9C8B5D90FE91}" type="slidenum">
              <a:rPr lang="en-US" smtClean="0"/>
              <a:t>30</a:t>
            </a:fld>
            <a:endParaRPr lang="en-US" dirty="0"/>
          </a:p>
        </p:txBody>
      </p:sp>
    </p:spTree>
    <p:extLst>
      <p:ext uri="{BB962C8B-B14F-4D97-AF65-F5344CB8AC3E}">
        <p14:creationId xmlns:p14="http://schemas.microsoft.com/office/powerpoint/2010/main" val="3573758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7ABFF-A4EB-8B45-9A92-30B66754F542}"/>
              </a:ext>
            </a:extLst>
          </p:cNvPr>
          <p:cNvSpPr>
            <a:spLocks noGrp="1"/>
          </p:cNvSpPr>
          <p:nvPr>
            <p:ph type="title"/>
          </p:nvPr>
        </p:nvSpPr>
        <p:spPr/>
        <p:txBody>
          <a:bodyPr/>
          <a:lstStyle/>
          <a:p>
            <a:r>
              <a:rPr lang="en-US" dirty="0"/>
              <a:t>What do you conclude?</a:t>
            </a:r>
          </a:p>
        </p:txBody>
      </p:sp>
      <p:sp>
        <p:nvSpPr>
          <p:cNvPr id="3" name="Content Placeholder 2">
            <a:extLst>
              <a:ext uri="{FF2B5EF4-FFF2-40B4-BE49-F238E27FC236}">
                <a16:creationId xmlns:a16="http://schemas.microsoft.com/office/drawing/2014/main" id="{B4B0CA6A-E1F2-7C4D-96C5-97330E569551}"/>
              </a:ext>
            </a:extLst>
          </p:cNvPr>
          <p:cNvSpPr>
            <a:spLocks noGrp="1"/>
          </p:cNvSpPr>
          <p:nvPr>
            <p:ph idx="1"/>
          </p:nvPr>
        </p:nvSpPr>
        <p:spPr/>
        <p:txBody>
          <a:bodyPr/>
          <a:lstStyle/>
          <a:p>
            <a:r>
              <a:rPr lang="en-US" dirty="0"/>
              <a:t>What is the probability that smoking is </a:t>
            </a:r>
            <a:r>
              <a:rPr lang="en-US" b="1" dirty="0"/>
              <a:t>NOT</a:t>
            </a:r>
            <a:r>
              <a:rPr lang="en-US" dirty="0"/>
              <a:t> related to the frequency of G&gt;T mutations? </a:t>
            </a:r>
          </a:p>
          <a:p>
            <a:r>
              <a:rPr lang="en-US" dirty="0"/>
              <a:t>What does this mean about the probability that smoking </a:t>
            </a:r>
            <a:r>
              <a:rPr lang="en-US" b="1" dirty="0"/>
              <a:t>IS</a:t>
            </a:r>
            <a:r>
              <a:rPr lang="en-US" dirty="0"/>
              <a:t> related to the frequency of G&gt;T mutations? </a:t>
            </a:r>
          </a:p>
        </p:txBody>
      </p:sp>
      <p:sp>
        <p:nvSpPr>
          <p:cNvPr id="4" name="Slide Number Placeholder 3">
            <a:extLst>
              <a:ext uri="{FF2B5EF4-FFF2-40B4-BE49-F238E27FC236}">
                <a16:creationId xmlns:a16="http://schemas.microsoft.com/office/drawing/2014/main" id="{6C74E443-5F15-9E40-8C50-C6911074DFEF}"/>
              </a:ext>
            </a:extLst>
          </p:cNvPr>
          <p:cNvSpPr>
            <a:spLocks noGrp="1"/>
          </p:cNvSpPr>
          <p:nvPr>
            <p:ph type="sldNum" sz="quarter" idx="12"/>
          </p:nvPr>
        </p:nvSpPr>
        <p:spPr/>
        <p:txBody>
          <a:bodyPr/>
          <a:lstStyle/>
          <a:p>
            <a:fld id="{D4E8DA51-287D-4E42-A701-9C8B5D90FE91}" type="slidenum">
              <a:rPr lang="en-US" smtClean="0"/>
              <a:t>31</a:t>
            </a:fld>
            <a:endParaRPr lang="en-US" dirty="0"/>
          </a:p>
        </p:txBody>
      </p:sp>
    </p:spTree>
    <p:extLst>
      <p:ext uri="{BB962C8B-B14F-4D97-AF65-F5344CB8AC3E}">
        <p14:creationId xmlns:p14="http://schemas.microsoft.com/office/powerpoint/2010/main" val="4254313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56AA2-7A2D-9845-8FC0-FB9664446565}"/>
              </a:ext>
            </a:extLst>
          </p:cNvPr>
          <p:cNvSpPr>
            <a:spLocks noGrp="1"/>
          </p:cNvSpPr>
          <p:nvPr>
            <p:ph type="title"/>
          </p:nvPr>
        </p:nvSpPr>
        <p:spPr/>
        <p:txBody>
          <a:bodyPr/>
          <a:lstStyle/>
          <a:p>
            <a:r>
              <a:rPr lang="en-US" dirty="0"/>
              <a:t>State vs Individual Lawsuits</a:t>
            </a:r>
          </a:p>
        </p:txBody>
      </p:sp>
      <p:sp>
        <p:nvSpPr>
          <p:cNvPr id="3" name="Content Placeholder 2">
            <a:extLst>
              <a:ext uri="{FF2B5EF4-FFF2-40B4-BE49-F238E27FC236}">
                <a16:creationId xmlns:a16="http://schemas.microsoft.com/office/drawing/2014/main" id="{01EBF90D-3786-0841-AC56-C68C6CCD0AE5}"/>
              </a:ext>
            </a:extLst>
          </p:cNvPr>
          <p:cNvSpPr>
            <a:spLocks noGrp="1"/>
          </p:cNvSpPr>
          <p:nvPr>
            <p:ph idx="1"/>
          </p:nvPr>
        </p:nvSpPr>
        <p:spPr/>
        <p:txBody>
          <a:bodyPr/>
          <a:lstStyle/>
          <a:p>
            <a:pPr marL="0" indent="0">
              <a:buNone/>
            </a:pPr>
            <a:r>
              <a:rPr lang="en-US" dirty="0"/>
              <a:t>In the 1990s, states sued the tobacco companies, arguing that smoking caused health problems whose costs were carried by public health systems. Are these lawsuits more likely to be successful compared to the individual lawsuits? Why or why not? Use what you have learned about G&gt;T mutations in </a:t>
            </a:r>
            <a:r>
              <a:rPr lang="en-US"/>
              <a:t>your answer.</a:t>
            </a:r>
            <a:endParaRPr lang="en-US" dirty="0"/>
          </a:p>
        </p:txBody>
      </p:sp>
      <p:sp>
        <p:nvSpPr>
          <p:cNvPr id="4" name="Slide Number Placeholder 3">
            <a:extLst>
              <a:ext uri="{FF2B5EF4-FFF2-40B4-BE49-F238E27FC236}">
                <a16:creationId xmlns:a16="http://schemas.microsoft.com/office/drawing/2014/main" id="{00687008-BA77-974F-8FFC-EF4E72B24512}"/>
              </a:ext>
            </a:extLst>
          </p:cNvPr>
          <p:cNvSpPr>
            <a:spLocks noGrp="1"/>
          </p:cNvSpPr>
          <p:nvPr>
            <p:ph type="sldNum" sz="quarter" idx="12"/>
          </p:nvPr>
        </p:nvSpPr>
        <p:spPr/>
        <p:txBody>
          <a:bodyPr/>
          <a:lstStyle/>
          <a:p>
            <a:fld id="{D4E8DA51-287D-4E42-A701-9C8B5D90FE91}" type="slidenum">
              <a:rPr lang="en-US" smtClean="0"/>
              <a:t>32</a:t>
            </a:fld>
            <a:endParaRPr lang="en-US" dirty="0"/>
          </a:p>
        </p:txBody>
      </p:sp>
    </p:spTree>
    <p:extLst>
      <p:ext uri="{BB962C8B-B14F-4D97-AF65-F5344CB8AC3E}">
        <p14:creationId xmlns:p14="http://schemas.microsoft.com/office/powerpoint/2010/main" val="142140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0C7-E54C-2D46-B9B9-BE30DA98BF03}"/>
              </a:ext>
            </a:extLst>
          </p:cNvPr>
          <p:cNvSpPr>
            <a:spLocks noGrp="1"/>
          </p:cNvSpPr>
          <p:nvPr>
            <p:ph type="title"/>
          </p:nvPr>
        </p:nvSpPr>
        <p:spPr/>
        <p:txBody>
          <a:bodyPr/>
          <a:lstStyle/>
          <a:p>
            <a:pPr algn="ctr"/>
            <a:r>
              <a:rPr lang="en-US" b="1" dirty="0"/>
              <a:t>Part I</a:t>
            </a:r>
          </a:p>
        </p:txBody>
      </p:sp>
      <p:sp>
        <p:nvSpPr>
          <p:cNvPr id="3" name="Content Placeholder 2">
            <a:extLst>
              <a:ext uri="{FF2B5EF4-FFF2-40B4-BE49-F238E27FC236}">
                <a16:creationId xmlns:a16="http://schemas.microsoft.com/office/drawing/2014/main" id="{26B7C068-BD8D-CC40-8E81-F588E4B6C4E3}"/>
              </a:ext>
            </a:extLst>
          </p:cNvPr>
          <p:cNvSpPr>
            <a:spLocks noGrp="1"/>
          </p:cNvSpPr>
          <p:nvPr>
            <p:ph idx="1"/>
          </p:nvPr>
        </p:nvSpPr>
        <p:spPr/>
        <p:txBody>
          <a:bodyPr/>
          <a:lstStyle/>
          <a:p>
            <a:pPr marL="0" indent="0" algn="ctr">
              <a:buNone/>
            </a:pPr>
            <a:r>
              <a:rPr lang="en-US" dirty="0"/>
              <a:t>Identify Mutational Hotspots in the p53 Protein in Lung Cancer</a:t>
            </a:r>
          </a:p>
        </p:txBody>
      </p:sp>
      <p:sp>
        <p:nvSpPr>
          <p:cNvPr id="4" name="Slide Number Placeholder 3">
            <a:extLst>
              <a:ext uri="{FF2B5EF4-FFF2-40B4-BE49-F238E27FC236}">
                <a16:creationId xmlns:a16="http://schemas.microsoft.com/office/drawing/2014/main" id="{07AF687F-65BB-B84B-A779-21EA7178C0FC}"/>
              </a:ext>
            </a:extLst>
          </p:cNvPr>
          <p:cNvSpPr>
            <a:spLocks noGrp="1"/>
          </p:cNvSpPr>
          <p:nvPr>
            <p:ph type="sldNum" sz="quarter" idx="12"/>
          </p:nvPr>
        </p:nvSpPr>
        <p:spPr/>
        <p:txBody>
          <a:bodyPr/>
          <a:lstStyle/>
          <a:p>
            <a:fld id="{D4E8DA51-287D-4E42-A701-9C8B5D90FE91}" type="slidenum">
              <a:rPr lang="en-US" smtClean="0"/>
              <a:t>4</a:t>
            </a:fld>
            <a:endParaRPr lang="en-US" dirty="0"/>
          </a:p>
        </p:txBody>
      </p:sp>
    </p:spTree>
    <p:extLst>
      <p:ext uri="{BB962C8B-B14F-4D97-AF65-F5344CB8AC3E}">
        <p14:creationId xmlns:p14="http://schemas.microsoft.com/office/powerpoint/2010/main" val="265485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423C-C384-524D-8E54-59190B3FF3CE}"/>
              </a:ext>
            </a:extLst>
          </p:cNvPr>
          <p:cNvSpPr>
            <a:spLocks noGrp="1"/>
          </p:cNvSpPr>
          <p:nvPr>
            <p:ph type="title"/>
          </p:nvPr>
        </p:nvSpPr>
        <p:spPr/>
        <p:txBody>
          <a:bodyPr/>
          <a:lstStyle/>
          <a:p>
            <a:r>
              <a:rPr lang="en-US" dirty="0"/>
              <a:t>p53 is frequently mutated in cancer</a:t>
            </a:r>
          </a:p>
        </p:txBody>
      </p:sp>
      <p:sp>
        <p:nvSpPr>
          <p:cNvPr id="3" name="Content Placeholder 2">
            <a:extLst>
              <a:ext uri="{FF2B5EF4-FFF2-40B4-BE49-F238E27FC236}">
                <a16:creationId xmlns:a16="http://schemas.microsoft.com/office/drawing/2014/main" id="{5F621DB8-407C-114F-9707-8CD7B12D8239}"/>
              </a:ext>
            </a:extLst>
          </p:cNvPr>
          <p:cNvSpPr>
            <a:spLocks noGrp="1"/>
          </p:cNvSpPr>
          <p:nvPr>
            <p:ph idx="1"/>
          </p:nvPr>
        </p:nvSpPr>
        <p:spPr/>
        <p:txBody>
          <a:bodyPr/>
          <a:lstStyle/>
          <a:p>
            <a:r>
              <a:rPr lang="en-US" dirty="0"/>
              <a:t>Let’s figure out where these mutations occur.</a:t>
            </a:r>
          </a:p>
          <a:p>
            <a:r>
              <a:rPr lang="en-US" dirty="0"/>
              <a:t>We have 100 p53 sequences with cancer-causing mutations (amino acid sequences).</a:t>
            </a:r>
          </a:p>
          <a:p>
            <a:pPr lvl="1"/>
            <a:r>
              <a:rPr lang="en-US" dirty="0"/>
              <a:t>All are from lung cancers.</a:t>
            </a:r>
          </a:p>
          <a:p>
            <a:pPr lvl="1"/>
            <a:r>
              <a:rPr lang="en-US" dirty="0"/>
              <a:t>Some patients have a smoking history or history of exposure to secondhand smoke (smokers).</a:t>
            </a:r>
          </a:p>
          <a:p>
            <a:pPr lvl="1"/>
            <a:r>
              <a:rPr lang="en-US" dirty="0"/>
              <a:t>Some do not (non-smokers).</a:t>
            </a:r>
          </a:p>
          <a:p>
            <a:r>
              <a:rPr lang="en-US" dirty="0"/>
              <a:t>We are going to compare each mutant p53 to the wild-type in order to find the mutation and note its location in the protein.</a:t>
            </a:r>
          </a:p>
          <a:p>
            <a:endParaRPr lang="en-US" dirty="0"/>
          </a:p>
        </p:txBody>
      </p:sp>
      <p:sp>
        <p:nvSpPr>
          <p:cNvPr id="4" name="Slide Number Placeholder 3">
            <a:extLst>
              <a:ext uri="{FF2B5EF4-FFF2-40B4-BE49-F238E27FC236}">
                <a16:creationId xmlns:a16="http://schemas.microsoft.com/office/drawing/2014/main" id="{49ED338F-D6D3-5249-9A03-BC5FDAED9325}"/>
              </a:ext>
            </a:extLst>
          </p:cNvPr>
          <p:cNvSpPr>
            <a:spLocks noGrp="1"/>
          </p:cNvSpPr>
          <p:nvPr>
            <p:ph type="sldNum" sz="quarter" idx="12"/>
          </p:nvPr>
        </p:nvSpPr>
        <p:spPr/>
        <p:txBody>
          <a:bodyPr/>
          <a:lstStyle/>
          <a:p>
            <a:fld id="{D4E8DA51-287D-4E42-A701-9C8B5D90FE91}" type="slidenum">
              <a:rPr lang="en-US" smtClean="0"/>
              <a:t>5</a:t>
            </a:fld>
            <a:endParaRPr lang="en-US" dirty="0"/>
          </a:p>
        </p:txBody>
      </p:sp>
    </p:spTree>
    <p:extLst>
      <p:ext uri="{BB962C8B-B14F-4D97-AF65-F5344CB8AC3E}">
        <p14:creationId xmlns:p14="http://schemas.microsoft.com/office/powerpoint/2010/main" val="232090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921F-BCA2-4948-9348-CADBA43EA633}"/>
              </a:ext>
            </a:extLst>
          </p:cNvPr>
          <p:cNvSpPr>
            <a:spLocks noGrp="1"/>
          </p:cNvSpPr>
          <p:nvPr>
            <p:ph type="title"/>
          </p:nvPr>
        </p:nvSpPr>
        <p:spPr/>
        <p:txBody>
          <a:bodyPr/>
          <a:lstStyle/>
          <a:p>
            <a:r>
              <a:rPr lang="en-US" dirty="0"/>
              <a:t>Our tool: </a:t>
            </a:r>
            <a:r>
              <a:rPr lang="en-US" dirty="0" err="1"/>
              <a:t>blastp</a:t>
            </a:r>
            <a:endParaRPr lang="en-US" dirty="0"/>
          </a:p>
        </p:txBody>
      </p:sp>
      <p:sp>
        <p:nvSpPr>
          <p:cNvPr id="3" name="Content Placeholder 2">
            <a:extLst>
              <a:ext uri="{FF2B5EF4-FFF2-40B4-BE49-F238E27FC236}">
                <a16:creationId xmlns:a16="http://schemas.microsoft.com/office/drawing/2014/main" id="{ECB74E5A-21D0-3F42-A732-B98EA11459E8}"/>
              </a:ext>
            </a:extLst>
          </p:cNvPr>
          <p:cNvSpPr>
            <a:spLocks noGrp="1"/>
          </p:cNvSpPr>
          <p:nvPr>
            <p:ph idx="1"/>
          </p:nvPr>
        </p:nvSpPr>
        <p:spPr/>
        <p:txBody>
          <a:bodyPr>
            <a:normAutofit/>
          </a:bodyPr>
          <a:lstStyle/>
          <a:p>
            <a:r>
              <a:rPr lang="en-US" dirty="0"/>
              <a:t>An online program</a:t>
            </a:r>
          </a:p>
          <a:p>
            <a:pPr lvl="1"/>
            <a:r>
              <a:rPr lang="en-US" sz="2800" dirty="0"/>
              <a:t>Compares two protein sequences</a:t>
            </a:r>
          </a:p>
          <a:p>
            <a:pPr lvl="1"/>
            <a:r>
              <a:rPr lang="en-US" sz="2800" dirty="0"/>
              <a:t>Can identify differences</a:t>
            </a:r>
          </a:p>
          <a:p>
            <a:pPr lvl="1"/>
            <a:r>
              <a:rPr lang="en-US" sz="2800" dirty="0"/>
              <a:t>See </a:t>
            </a:r>
            <a:r>
              <a:rPr lang="en-US" sz="2800" b="1" dirty="0"/>
              <a:t>handout </a:t>
            </a:r>
            <a:r>
              <a:rPr lang="en-US" sz="2800" dirty="0"/>
              <a:t>for details</a:t>
            </a:r>
          </a:p>
          <a:p>
            <a:r>
              <a:rPr lang="en-US" sz="3200" dirty="0"/>
              <a:t>Next slides give an overview</a:t>
            </a:r>
          </a:p>
        </p:txBody>
      </p:sp>
      <p:sp>
        <p:nvSpPr>
          <p:cNvPr id="4" name="Slide Number Placeholder 3">
            <a:extLst>
              <a:ext uri="{FF2B5EF4-FFF2-40B4-BE49-F238E27FC236}">
                <a16:creationId xmlns:a16="http://schemas.microsoft.com/office/drawing/2014/main" id="{70764D1B-0AF1-8D44-B981-753E8DD6768D}"/>
              </a:ext>
            </a:extLst>
          </p:cNvPr>
          <p:cNvSpPr>
            <a:spLocks noGrp="1"/>
          </p:cNvSpPr>
          <p:nvPr>
            <p:ph type="sldNum" sz="quarter" idx="12"/>
          </p:nvPr>
        </p:nvSpPr>
        <p:spPr/>
        <p:txBody>
          <a:bodyPr/>
          <a:lstStyle/>
          <a:p>
            <a:fld id="{D4E8DA51-287D-4E42-A701-9C8B5D90FE91}" type="slidenum">
              <a:rPr lang="en-US" smtClean="0"/>
              <a:t>6</a:t>
            </a:fld>
            <a:endParaRPr lang="en-US" dirty="0"/>
          </a:p>
        </p:txBody>
      </p:sp>
    </p:spTree>
    <p:extLst>
      <p:ext uri="{BB962C8B-B14F-4D97-AF65-F5344CB8AC3E}">
        <p14:creationId xmlns:p14="http://schemas.microsoft.com/office/powerpoint/2010/main" val="979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descr="A screenshot of a blastp alignemnt of a wild type and mutant p53 sequence. ">
            <a:extLst>
              <a:ext uri="{FF2B5EF4-FFF2-40B4-BE49-F238E27FC236}">
                <a16:creationId xmlns:a16="http://schemas.microsoft.com/office/drawing/2014/main" id="{4F5998BB-6C77-F54A-A8B4-203CE545C09B}"/>
              </a:ext>
            </a:extLst>
          </p:cNvPr>
          <p:cNvGrpSpPr/>
          <p:nvPr/>
        </p:nvGrpSpPr>
        <p:grpSpPr>
          <a:xfrm>
            <a:off x="39866" y="756959"/>
            <a:ext cx="11165898" cy="6101041"/>
            <a:chOff x="39866" y="756959"/>
            <a:chExt cx="11165898" cy="6101041"/>
          </a:xfrm>
        </p:grpSpPr>
        <p:pic>
          <p:nvPicPr>
            <p:cNvPr id="3" name="Picture 2" descr="Screenshot from blastp, showing an alignment of a mutant p53 with wildtype p53. In this case, there is a single amino acid difference between the 2 p53 proteins.">
              <a:extLst>
                <a:ext uri="{FF2B5EF4-FFF2-40B4-BE49-F238E27FC236}">
                  <a16:creationId xmlns:a16="http://schemas.microsoft.com/office/drawing/2014/main" id="{2A29466F-1AB2-9B41-BE6F-73676A0327D8}"/>
                </a:ext>
              </a:extLst>
            </p:cNvPr>
            <p:cNvPicPr>
              <a:picLocks noChangeAspect="1"/>
            </p:cNvPicPr>
            <p:nvPr/>
          </p:nvPicPr>
          <p:blipFill rotWithShape="1">
            <a:blip r:embed="rId3"/>
            <a:srcRect b="7597"/>
            <a:stretch/>
          </p:blipFill>
          <p:spPr>
            <a:xfrm>
              <a:off x="1427282" y="756959"/>
              <a:ext cx="9778482" cy="6101041"/>
            </a:xfrm>
            <a:prstGeom prst="rect">
              <a:avLst/>
            </a:prstGeom>
          </p:spPr>
        </p:pic>
        <p:sp>
          <p:nvSpPr>
            <p:cNvPr id="2" name="TextBox 1">
              <a:extLst>
                <a:ext uri="{FF2B5EF4-FFF2-40B4-BE49-F238E27FC236}">
                  <a16:creationId xmlns:a16="http://schemas.microsoft.com/office/drawing/2014/main" id="{EBDCF114-1EA5-454C-ADD1-DBFA41A11A81}"/>
                </a:ext>
              </a:extLst>
            </p:cNvPr>
            <p:cNvSpPr txBox="1"/>
            <p:nvPr/>
          </p:nvSpPr>
          <p:spPr>
            <a:xfrm>
              <a:off x="167418" y="2273058"/>
              <a:ext cx="117206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Mutant</a:t>
              </a:r>
            </a:p>
          </p:txBody>
        </p:sp>
        <p:sp>
          <p:nvSpPr>
            <p:cNvPr id="4" name="TextBox 3">
              <a:extLst>
                <a:ext uri="{FF2B5EF4-FFF2-40B4-BE49-F238E27FC236}">
                  <a16:creationId xmlns:a16="http://schemas.microsoft.com/office/drawing/2014/main" id="{2D7BEC6C-4815-304F-B980-E712F0387146}"/>
                </a:ext>
              </a:extLst>
            </p:cNvPr>
            <p:cNvSpPr txBox="1"/>
            <p:nvPr/>
          </p:nvSpPr>
          <p:spPr>
            <a:xfrm>
              <a:off x="39866" y="2642390"/>
              <a:ext cx="117206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Wildtype</a:t>
              </a:r>
            </a:p>
          </p:txBody>
        </p:sp>
        <p:cxnSp>
          <p:nvCxnSpPr>
            <p:cNvPr id="6" name="Straight Arrow Connector 5">
              <a:extLst>
                <a:ext uri="{FF2B5EF4-FFF2-40B4-BE49-F238E27FC236}">
                  <a16:creationId xmlns:a16="http://schemas.microsoft.com/office/drawing/2014/main" id="{431E6A82-B27D-104F-A76D-B9C7918D1678}"/>
                </a:ext>
              </a:extLst>
            </p:cNvPr>
            <p:cNvCxnSpPr>
              <a:cxnSpLocks/>
            </p:cNvCxnSpPr>
            <p:nvPr/>
          </p:nvCxnSpPr>
          <p:spPr>
            <a:xfrm>
              <a:off x="1116987" y="2484073"/>
              <a:ext cx="404446" cy="0"/>
            </a:xfrm>
            <a:prstGeom prst="straightConnector1">
              <a:avLst/>
            </a:prstGeom>
            <a:ln w="635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726B680-82C2-2249-AEF1-DB1D4F85C6A3}"/>
                </a:ext>
              </a:extLst>
            </p:cNvPr>
            <p:cNvCxnSpPr>
              <a:cxnSpLocks/>
            </p:cNvCxnSpPr>
            <p:nvPr/>
          </p:nvCxnSpPr>
          <p:spPr>
            <a:xfrm>
              <a:off x="1159420" y="2847438"/>
              <a:ext cx="404446" cy="0"/>
            </a:xfrm>
            <a:prstGeom prst="straightConnector1">
              <a:avLst/>
            </a:prstGeom>
            <a:ln w="635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Slide Number Placeholder 9">
            <a:extLst>
              <a:ext uri="{FF2B5EF4-FFF2-40B4-BE49-F238E27FC236}">
                <a16:creationId xmlns:a16="http://schemas.microsoft.com/office/drawing/2014/main" id="{A3FCCC45-818E-8A47-9D17-642CDD68190C}"/>
              </a:ext>
            </a:extLst>
          </p:cNvPr>
          <p:cNvSpPr>
            <a:spLocks noGrp="1"/>
          </p:cNvSpPr>
          <p:nvPr>
            <p:ph type="sldNum" sz="quarter" idx="12"/>
          </p:nvPr>
        </p:nvSpPr>
        <p:spPr/>
        <p:txBody>
          <a:bodyPr/>
          <a:lstStyle/>
          <a:p>
            <a:fld id="{D4E8DA51-287D-4E42-A701-9C8B5D90FE91}" type="slidenum">
              <a:rPr lang="en-US" smtClean="0"/>
              <a:pPr/>
              <a:t>7</a:t>
            </a:fld>
            <a:endParaRPr lang="en-US"/>
          </a:p>
        </p:txBody>
      </p:sp>
      <p:sp>
        <p:nvSpPr>
          <p:cNvPr id="5" name="TextBox 4">
            <a:extLst>
              <a:ext uri="{FF2B5EF4-FFF2-40B4-BE49-F238E27FC236}">
                <a16:creationId xmlns:a16="http://schemas.microsoft.com/office/drawing/2014/main" id="{D33F76DB-5648-7042-A398-BDD87BADBCF8}"/>
              </a:ext>
            </a:extLst>
          </p:cNvPr>
          <p:cNvSpPr txBox="1"/>
          <p:nvPr/>
        </p:nvSpPr>
        <p:spPr>
          <a:xfrm>
            <a:off x="1521433" y="136525"/>
            <a:ext cx="9200852" cy="649224"/>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You will generate a </a:t>
            </a:r>
            <a:r>
              <a:rPr lang="en-US" sz="3600" dirty="0" err="1">
                <a:latin typeface="Arial" panose="020B0604020202020204" pitchFamily="34" charset="0"/>
                <a:cs typeface="Arial" panose="020B0604020202020204" pitchFamily="34" charset="0"/>
              </a:rPr>
              <a:t>blastp</a:t>
            </a:r>
            <a:r>
              <a:rPr lang="en-US" sz="3600" dirty="0">
                <a:latin typeface="Arial" panose="020B0604020202020204" pitchFamily="34" charset="0"/>
                <a:cs typeface="Arial" panose="020B0604020202020204" pitchFamily="34" charset="0"/>
              </a:rPr>
              <a:t> alignment</a:t>
            </a:r>
          </a:p>
        </p:txBody>
      </p:sp>
    </p:spTree>
    <p:extLst>
      <p:ext uri="{BB962C8B-B14F-4D97-AF65-F5344CB8AC3E}">
        <p14:creationId xmlns:p14="http://schemas.microsoft.com/office/powerpoint/2010/main" val="2785524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CB5D-CC21-C745-804B-CD6678D0E858}"/>
              </a:ext>
            </a:extLst>
          </p:cNvPr>
          <p:cNvSpPr>
            <a:spLocks noGrp="1"/>
          </p:cNvSpPr>
          <p:nvPr>
            <p:ph type="title"/>
          </p:nvPr>
        </p:nvSpPr>
        <p:spPr/>
        <p:txBody>
          <a:bodyPr/>
          <a:lstStyle/>
          <a:p>
            <a:r>
              <a:rPr lang="en-US" dirty="0" err="1"/>
              <a:t>blastp</a:t>
            </a:r>
            <a:r>
              <a:rPr lang="en-US" dirty="0"/>
              <a:t> will align the mutant and wildtype p53 sequences</a:t>
            </a:r>
          </a:p>
        </p:txBody>
      </p:sp>
      <p:sp>
        <p:nvSpPr>
          <p:cNvPr id="3" name="Content Placeholder 2">
            <a:extLst>
              <a:ext uri="{FF2B5EF4-FFF2-40B4-BE49-F238E27FC236}">
                <a16:creationId xmlns:a16="http://schemas.microsoft.com/office/drawing/2014/main" id="{143280B4-8FA9-4C4C-9248-7578DCC33B69}"/>
              </a:ext>
            </a:extLst>
          </p:cNvPr>
          <p:cNvSpPr>
            <a:spLocks noGrp="1"/>
          </p:cNvSpPr>
          <p:nvPr>
            <p:ph idx="1"/>
          </p:nvPr>
        </p:nvSpPr>
        <p:spPr/>
        <p:txBody>
          <a:bodyPr>
            <a:normAutofit fontScale="92500"/>
          </a:bodyPr>
          <a:lstStyle/>
          <a:p>
            <a:r>
              <a:rPr lang="en-US" dirty="0"/>
              <a:t>Look for a gap (blank) or a symbol in the middle row</a:t>
            </a:r>
          </a:p>
          <a:p>
            <a:pPr lvl="1"/>
            <a:r>
              <a:rPr lang="en-US" dirty="0">
                <a:sym typeface="Wingdings" pitchFamily="2" charset="2"/>
              </a:rPr>
              <a:t> position of mutation</a:t>
            </a:r>
            <a:endParaRPr lang="en-US" dirty="0"/>
          </a:p>
          <a:p>
            <a:r>
              <a:rPr lang="en-US" dirty="0"/>
              <a:t>Record:</a:t>
            </a:r>
          </a:p>
          <a:p>
            <a:pPr lvl="1"/>
            <a:r>
              <a:rPr lang="en-US" dirty="0"/>
              <a:t>Original (</a:t>
            </a:r>
            <a:r>
              <a:rPr lang="en-US" dirty="0" err="1"/>
              <a:t>wt</a:t>
            </a:r>
            <a:r>
              <a:rPr lang="en-US" dirty="0"/>
              <a:t>) amino acid</a:t>
            </a:r>
          </a:p>
          <a:p>
            <a:pPr lvl="1"/>
            <a:r>
              <a:rPr lang="en-US" dirty="0"/>
              <a:t>New amino acid</a:t>
            </a:r>
          </a:p>
          <a:p>
            <a:pPr lvl="1"/>
            <a:r>
              <a:rPr lang="en-US" dirty="0"/>
              <a:t>Position (amino acid #)</a:t>
            </a:r>
          </a:p>
          <a:p>
            <a:pPr lvl="1"/>
            <a:r>
              <a:rPr lang="en-US" dirty="0"/>
              <a:t>Domain of p53</a:t>
            </a:r>
          </a:p>
          <a:p>
            <a:pPr lvl="1"/>
            <a:r>
              <a:rPr lang="en-US" dirty="0"/>
              <a:t>Smoking history</a:t>
            </a:r>
          </a:p>
          <a:p>
            <a:r>
              <a:rPr lang="en-US" dirty="0"/>
              <a:t>If you only see a partial alignment (less than 393 amino acids lined up)</a:t>
            </a:r>
          </a:p>
          <a:p>
            <a:pPr lvl="1"/>
            <a:r>
              <a:rPr lang="en-US" dirty="0"/>
              <a:t>A stop codon was inserted at the position immediately after last amino acid in the alignment</a:t>
            </a:r>
          </a:p>
        </p:txBody>
      </p:sp>
      <p:sp>
        <p:nvSpPr>
          <p:cNvPr id="4" name="Slide Number Placeholder 3">
            <a:extLst>
              <a:ext uri="{FF2B5EF4-FFF2-40B4-BE49-F238E27FC236}">
                <a16:creationId xmlns:a16="http://schemas.microsoft.com/office/drawing/2014/main" id="{8652723E-412E-304A-BCDA-5E10A0D04C32}"/>
              </a:ext>
            </a:extLst>
          </p:cNvPr>
          <p:cNvSpPr>
            <a:spLocks noGrp="1"/>
          </p:cNvSpPr>
          <p:nvPr>
            <p:ph type="sldNum" sz="quarter" idx="12"/>
          </p:nvPr>
        </p:nvSpPr>
        <p:spPr/>
        <p:txBody>
          <a:bodyPr/>
          <a:lstStyle/>
          <a:p>
            <a:fld id="{D4E8DA51-287D-4E42-A701-9C8B5D90FE91}" type="slidenum">
              <a:rPr lang="en-US" smtClean="0"/>
              <a:t>8</a:t>
            </a:fld>
            <a:endParaRPr lang="en-US" dirty="0"/>
          </a:p>
        </p:txBody>
      </p:sp>
    </p:spTree>
    <p:extLst>
      <p:ext uri="{BB962C8B-B14F-4D97-AF65-F5344CB8AC3E}">
        <p14:creationId xmlns:p14="http://schemas.microsoft.com/office/powerpoint/2010/main" val="227821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descr="A screenshot showing a close-up of a portion of the alignment between a mutant and wildtype p53 sequence. A plus symbol at position 217 indicates there is a difference at this amino acid.">
            <a:extLst>
              <a:ext uri="{FF2B5EF4-FFF2-40B4-BE49-F238E27FC236}">
                <a16:creationId xmlns:a16="http://schemas.microsoft.com/office/drawing/2014/main" id="{557B4C67-6963-6B4B-A9D5-075FF5AB42C2}"/>
              </a:ext>
            </a:extLst>
          </p:cNvPr>
          <p:cNvGrpSpPr/>
          <p:nvPr/>
        </p:nvGrpSpPr>
        <p:grpSpPr>
          <a:xfrm>
            <a:off x="130628" y="483022"/>
            <a:ext cx="11938000" cy="5592934"/>
            <a:chOff x="130628" y="465437"/>
            <a:chExt cx="11938000" cy="5592934"/>
          </a:xfrm>
        </p:grpSpPr>
        <p:grpSp>
          <p:nvGrpSpPr>
            <p:cNvPr id="8" name="Group 7">
              <a:extLst>
                <a:ext uri="{FF2B5EF4-FFF2-40B4-BE49-F238E27FC236}">
                  <a16:creationId xmlns:a16="http://schemas.microsoft.com/office/drawing/2014/main" id="{E6E8A9F3-53CD-F745-8E57-A8FF080BD4B0}"/>
                </a:ext>
              </a:extLst>
            </p:cNvPr>
            <p:cNvGrpSpPr/>
            <p:nvPr/>
          </p:nvGrpSpPr>
          <p:grpSpPr>
            <a:xfrm>
              <a:off x="130628" y="1183343"/>
              <a:ext cx="11938000" cy="3524529"/>
              <a:chOff x="130628" y="1183343"/>
              <a:chExt cx="11938000" cy="3524529"/>
            </a:xfrm>
          </p:grpSpPr>
          <p:pic>
            <p:nvPicPr>
              <p:cNvPr id="3" name="Picture 2">
                <a:extLst>
                  <a:ext uri="{FF2B5EF4-FFF2-40B4-BE49-F238E27FC236}">
                    <a16:creationId xmlns:a16="http://schemas.microsoft.com/office/drawing/2014/main" id="{2A29466F-1AB2-9B41-BE6F-73676A0327D8}"/>
                  </a:ext>
                </a:extLst>
              </p:cNvPr>
              <p:cNvPicPr>
                <a:picLocks noChangeAspect="1"/>
              </p:cNvPicPr>
              <p:nvPr/>
            </p:nvPicPr>
            <p:blipFill rotWithShape="1">
              <a:blip r:embed="rId3"/>
              <a:srcRect t="38989" r="10603" b="35237"/>
              <a:stretch/>
            </p:blipFill>
            <p:spPr>
              <a:xfrm>
                <a:off x="130628" y="2383841"/>
                <a:ext cx="11938000" cy="2324031"/>
              </a:xfrm>
              <a:prstGeom prst="rect">
                <a:avLst/>
              </a:prstGeom>
            </p:spPr>
          </p:pic>
          <p:sp>
            <p:nvSpPr>
              <p:cNvPr id="2" name="Down Arrow 1">
                <a:extLst>
                  <a:ext uri="{FF2B5EF4-FFF2-40B4-BE49-F238E27FC236}">
                    <a16:creationId xmlns:a16="http://schemas.microsoft.com/office/drawing/2014/main" id="{88AA89C7-BE69-0F4E-962B-7BB303C60AC1}"/>
                  </a:ext>
                </a:extLst>
              </p:cNvPr>
              <p:cNvSpPr/>
              <p:nvPr/>
            </p:nvSpPr>
            <p:spPr>
              <a:xfrm>
                <a:off x="7189695" y="1183343"/>
                <a:ext cx="430305" cy="2635623"/>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7" name="TextBox 6">
              <a:extLst>
                <a:ext uri="{FF2B5EF4-FFF2-40B4-BE49-F238E27FC236}">
                  <a16:creationId xmlns:a16="http://schemas.microsoft.com/office/drawing/2014/main" id="{292DEA1F-6E84-BB46-8430-9AF401B6DCD8}"/>
                </a:ext>
              </a:extLst>
            </p:cNvPr>
            <p:cNvSpPr txBox="1"/>
            <p:nvPr/>
          </p:nvSpPr>
          <p:spPr>
            <a:xfrm>
              <a:off x="8342632" y="465437"/>
              <a:ext cx="3478306" cy="138499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V </a:t>
              </a:r>
              <a:r>
                <a:rPr lang="en-US" sz="2800" dirty="0">
                  <a:latin typeface="Arial" panose="020B0604020202020204" pitchFamily="34" charset="0"/>
                  <a:cs typeface="Arial" panose="020B0604020202020204" pitchFamily="34" charset="0"/>
                  <a:sym typeface="Wingdings" pitchFamily="2" charset="2"/>
                </a:rPr>
                <a:t> L</a:t>
              </a:r>
            </a:p>
            <a:p>
              <a:r>
                <a:rPr lang="en-US" sz="2800" dirty="0">
                  <a:latin typeface="Arial" panose="020B0604020202020204" pitchFamily="34" charset="0"/>
                  <a:cs typeface="Arial" panose="020B0604020202020204" pitchFamily="34" charset="0"/>
                  <a:sym typeface="Wingdings" pitchFamily="2" charset="2"/>
                </a:rPr>
                <a:t>Position 217</a:t>
              </a:r>
            </a:p>
            <a:p>
              <a:r>
                <a:rPr lang="en-US" sz="2800" dirty="0">
                  <a:latin typeface="Arial" panose="020B0604020202020204" pitchFamily="34" charset="0"/>
                  <a:cs typeface="Arial" panose="020B0604020202020204" pitchFamily="34" charset="0"/>
                  <a:sym typeface="Wingdings" pitchFamily="2" charset="2"/>
                </a:rPr>
                <a:t>Which domain? </a:t>
              </a:r>
            </a:p>
          </p:txBody>
        </p:sp>
        <p:cxnSp>
          <p:nvCxnSpPr>
            <p:cNvPr id="5" name="Straight Arrow Connector 4">
              <a:extLst>
                <a:ext uri="{FF2B5EF4-FFF2-40B4-BE49-F238E27FC236}">
                  <a16:creationId xmlns:a16="http://schemas.microsoft.com/office/drawing/2014/main" id="{FA6AE874-9CF0-F948-A282-0C82E4D23B50}"/>
                </a:ext>
              </a:extLst>
            </p:cNvPr>
            <p:cNvCxnSpPr/>
            <p:nvPr/>
          </p:nvCxnSpPr>
          <p:spPr>
            <a:xfrm flipV="1">
              <a:off x="738554" y="3974123"/>
              <a:ext cx="1371600" cy="1230923"/>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75D74F9-7724-514F-812C-DC879457D9C4}"/>
                </a:ext>
              </a:extLst>
            </p:cNvPr>
            <p:cNvCxnSpPr>
              <a:cxnSpLocks/>
            </p:cNvCxnSpPr>
            <p:nvPr/>
          </p:nvCxnSpPr>
          <p:spPr>
            <a:xfrm flipV="1">
              <a:off x="1652954" y="4519247"/>
              <a:ext cx="562708" cy="100243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FB8E341-ED98-9B4E-9363-D9FFFF40FDA1}"/>
                </a:ext>
              </a:extLst>
            </p:cNvPr>
            <p:cNvSpPr txBox="1"/>
            <p:nvPr/>
          </p:nvSpPr>
          <p:spPr>
            <a:xfrm>
              <a:off x="130628" y="5205046"/>
              <a:ext cx="1522326"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Mutant</a:t>
              </a:r>
            </a:p>
          </p:txBody>
        </p:sp>
        <p:sp>
          <p:nvSpPr>
            <p:cNvPr id="15" name="TextBox 14">
              <a:extLst>
                <a:ext uri="{FF2B5EF4-FFF2-40B4-BE49-F238E27FC236}">
                  <a16:creationId xmlns:a16="http://schemas.microsoft.com/office/drawing/2014/main" id="{E1A46604-F02B-2246-9E97-C989E41F02F8}"/>
                </a:ext>
              </a:extLst>
            </p:cNvPr>
            <p:cNvSpPr txBox="1"/>
            <p:nvPr/>
          </p:nvSpPr>
          <p:spPr>
            <a:xfrm>
              <a:off x="1050053" y="5596706"/>
              <a:ext cx="1522326"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Wildtype</a:t>
              </a:r>
            </a:p>
          </p:txBody>
        </p:sp>
      </p:grpSp>
      <p:sp>
        <p:nvSpPr>
          <p:cNvPr id="17" name="Slide Number Placeholder 16">
            <a:extLst>
              <a:ext uri="{FF2B5EF4-FFF2-40B4-BE49-F238E27FC236}">
                <a16:creationId xmlns:a16="http://schemas.microsoft.com/office/drawing/2014/main" id="{76C75F1A-9A87-4342-A874-D98FA31E5F13}"/>
              </a:ext>
            </a:extLst>
          </p:cNvPr>
          <p:cNvSpPr>
            <a:spLocks noGrp="1"/>
          </p:cNvSpPr>
          <p:nvPr>
            <p:ph type="sldNum" sz="quarter" idx="12"/>
          </p:nvPr>
        </p:nvSpPr>
        <p:spPr/>
        <p:txBody>
          <a:bodyPr/>
          <a:lstStyle/>
          <a:p>
            <a:fld id="{D4E8DA51-287D-4E42-A701-9C8B5D90FE91}" type="slidenum">
              <a:rPr lang="en-US" smtClean="0"/>
              <a:t>9</a:t>
            </a:fld>
            <a:endParaRPr lang="en-US"/>
          </a:p>
        </p:txBody>
      </p:sp>
      <p:sp>
        <p:nvSpPr>
          <p:cNvPr id="4" name="TextBox 3">
            <a:extLst>
              <a:ext uri="{FF2B5EF4-FFF2-40B4-BE49-F238E27FC236}">
                <a16:creationId xmlns:a16="http://schemas.microsoft.com/office/drawing/2014/main" id="{46318BDF-3050-6B44-9EAB-4F0A2ABE7C60}"/>
              </a:ext>
            </a:extLst>
          </p:cNvPr>
          <p:cNvSpPr txBox="1"/>
          <p:nvPr/>
        </p:nvSpPr>
        <p:spPr>
          <a:xfrm>
            <a:off x="738554" y="295881"/>
            <a:ext cx="5960420"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Identifying the mutation using an alignment</a:t>
            </a:r>
          </a:p>
        </p:txBody>
      </p:sp>
    </p:spTree>
    <p:extLst>
      <p:ext uri="{BB962C8B-B14F-4D97-AF65-F5344CB8AC3E}">
        <p14:creationId xmlns:p14="http://schemas.microsoft.com/office/powerpoint/2010/main" val="4213253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36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DF8E574-415C-594B-AE88-C2F9F7148717}">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4766</TotalTime>
  <Words>1638</Words>
  <Application>Microsoft Office PowerPoint</Application>
  <PresentationFormat>Widescreen</PresentationFormat>
  <Paragraphs>333</Paragraphs>
  <Slides>32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Monotype Corsiva</vt:lpstr>
      <vt:lpstr>Palatino Linotype</vt:lpstr>
      <vt:lpstr>Symbol</vt:lpstr>
      <vt:lpstr>Office Theme</vt:lpstr>
      <vt:lpstr>Is p53 a Smoking Gun?</vt:lpstr>
      <vt:lpstr>Take 2-3 minutes</vt:lpstr>
      <vt:lpstr>Why is p53 so important? What can happen if p53 is not working?</vt:lpstr>
      <vt:lpstr>Part I</vt:lpstr>
      <vt:lpstr>p53 is frequently mutated in cancer</vt:lpstr>
      <vt:lpstr>Our tool: blastp</vt:lpstr>
      <vt:lpstr>PowerPoint Presentation</vt:lpstr>
      <vt:lpstr>blastp will align the mutant and wildtype p53 sequences</vt:lpstr>
      <vt:lpstr>PowerPoint Presentation</vt:lpstr>
      <vt:lpstr>Your Task</vt:lpstr>
      <vt:lpstr>PowerPoint Presentation</vt:lpstr>
      <vt:lpstr>Based on the class data</vt:lpstr>
      <vt:lpstr>How do our data compare to other sources?</vt:lpstr>
      <vt:lpstr>How do our data compare to other sources?</vt:lpstr>
      <vt:lpstr>Part II</vt:lpstr>
      <vt:lpstr>There appear to be hotspots for TP53 mutations in smokers. Why?</vt:lpstr>
      <vt:lpstr>BPDE</vt:lpstr>
      <vt:lpstr>How does BPDE binding compare to observed mutational hotspots?</vt:lpstr>
      <vt:lpstr>How does BPDE binding compare to observed mutational hotspots?</vt:lpstr>
      <vt:lpstr>BPDE Binding</vt:lpstr>
      <vt:lpstr>Part III</vt:lpstr>
      <vt:lpstr>Let’s look at G&gt;T mutations at our hotspots</vt:lpstr>
      <vt:lpstr>Use the data from the data tables (handout) to complete this table for each codon (handout)</vt:lpstr>
      <vt:lpstr>Now combine for all three codons (handout)</vt:lpstr>
      <vt:lpstr>Re-cap</vt:lpstr>
      <vt:lpstr>Part IV</vt:lpstr>
      <vt:lpstr>It is not black and white</vt:lpstr>
      <vt:lpstr>But we can look at population-level data</vt:lpstr>
      <vt:lpstr>Chi-square test</vt:lpstr>
      <vt:lpstr>Chi-square test</vt:lpstr>
      <vt:lpstr>What do you conclude?</vt:lpstr>
      <vt:lpstr>State vs Individual Lawsuits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Shuster</dc:creator>
  <cp:lastModifiedBy>Ky Herreid</cp:lastModifiedBy>
  <cp:revision>160</cp:revision>
  <cp:lastPrinted>2020-06-14T19:26:03Z</cp:lastPrinted>
  <dcterms:created xsi:type="dcterms:W3CDTF">2018-12-05T21:02:46Z</dcterms:created>
  <dcterms:modified xsi:type="dcterms:W3CDTF">2022-11-03T00:06:22Z</dcterms:modified>
</cp:coreProperties>
</file>