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3004800" cy="97536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C36D2-8BD4-4C65-A2ED-53012CF92FE3}" v="37" dt="2022-10-16T16:54:5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71798" autoAdjust="0"/>
  </p:normalViewPr>
  <p:slideViewPr>
    <p:cSldViewPr snapToGrid="0" snapToObjects="1">
      <p:cViewPr varScale="1">
        <p:scale>
          <a:sx n="59" d="100"/>
          <a:sy n="59" d="100"/>
        </p:scale>
        <p:origin x="17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933C36D2-8BD4-4C65-A2ED-53012CF92FE3}"/>
    <pc:docChg chg="undo custSel modSld">
      <pc:chgData name="Ky Herreid" userId="89c5ceb6862fbc66" providerId="LiveId" clId="{933C36D2-8BD4-4C65-A2ED-53012CF92FE3}" dt="2022-10-16T17:07:12.632" v="635" actId="20577"/>
      <pc:docMkLst>
        <pc:docMk/>
      </pc:docMkLst>
      <pc:sldChg chg="addSp delSp modSp mod setBg modNotesTx">
        <pc:chgData name="Ky Herreid" userId="89c5ceb6862fbc66" providerId="LiveId" clId="{933C36D2-8BD4-4C65-A2ED-53012CF92FE3}" dt="2022-10-16T16:56:22.991" v="622" actId="962"/>
        <pc:sldMkLst>
          <pc:docMk/>
          <pc:sldMk cId="0" sldId="256"/>
        </pc:sldMkLst>
        <pc:spChg chg="add mod">
          <ac:chgData name="Ky Herreid" userId="89c5ceb6862fbc66" providerId="LiveId" clId="{933C36D2-8BD4-4C65-A2ED-53012CF92FE3}" dt="2022-10-07T18:36:27.418" v="438" actId="1076"/>
          <ac:spMkLst>
            <pc:docMk/>
            <pc:sldMk cId="0" sldId="256"/>
            <ac:spMk id="3" creationId="{1E952FAE-0723-ABB8-CADA-732D2CA84E13}"/>
          </ac:spMkLst>
        </pc:spChg>
        <pc:spChg chg="add del mod">
          <ac:chgData name="Ky Herreid" userId="89c5ceb6862fbc66" providerId="LiveId" clId="{933C36D2-8BD4-4C65-A2ED-53012CF92FE3}" dt="2022-10-07T18:36:52.015" v="439" actId="478"/>
          <ac:spMkLst>
            <pc:docMk/>
            <pc:sldMk cId="0" sldId="256"/>
            <ac:spMk id="4" creationId="{FC9C7737-F3C1-8C86-80D8-26122308EAF6}"/>
          </ac:spMkLst>
        </pc:spChg>
        <pc:spChg chg="add mod">
          <ac:chgData name="Ky Herreid" userId="89c5ceb6862fbc66" providerId="LiveId" clId="{933C36D2-8BD4-4C65-A2ED-53012CF92FE3}" dt="2022-10-07T18:37:07.260" v="442" actId="207"/>
          <ac:spMkLst>
            <pc:docMk/>
            <pc:sldMk cId="0" sldId="256"/>
            <ac:spMk id="9" creationId="{0BB1A8AF-32F8-9B9F-046F-C015204A43BC}"/>
          </ac:spMkLst>
        </pc:spChg>
        <pc:spChg chg="mod">
          <ac:chgData name="Ky Herreid" userId="89c5ceb6862fbc66" providerId="LiveId" clId="{933C36D2-8BD4-4C65-A2ED-53012CF92FE3}" dt="2022-10-07T18:37:14.990" v="454" actId="1035"/>
          <ac:spMkLst>
            <pc:docMk/>
            <pc:sldMk cId="0" sldId="256"/>
            <ac:spMk id="38" creationId="{00000000-0000-0000-0000-000000000000}"/>
          </ac:spMkLst>
        </pc:spChg>
        <pc:spChg chg="mod">
          <ac:chgData name="Ky Herreid" userId="89c5ceb6862fbc66" providerId="LiveId" clId="{933C36D2-8BD4-4C65-A2ED-53012CF92FE3}" dt="2022-10-07T18:37:20.873" v="462" actId="1035"/>
          <ac:spMkLst>
            <pc:docMk/>
            <pc:sldMk cId="0" sldId="256"/>
            <ac:spMk id="39" creationId="{00000000-0000-0000-0000-000000000000}"/>
          </ac:spMkLst>
        </pc:spChg>
        <pc:spChg chg="del mod">
          <ac:chgData name="Ky Herreid" userId="89c5ceb6862fbc66" providerId="LiveId" clId="{933C36D2-8BD4-4C65-A2ED-53012CF92FE3}" dt="2022-10-07T18:34:05.618" v="413" actId="478"/>
          <ac:spMkLst>
            <pc:docMk/>
            <pc:sldMk cId="0" sldId="256"/>
            <ac:spMk id="40" creationId="{00000000-0000-0000-0000-000000000000}"/>
          </ac:spMkLst>
        </pc:spChg>
        <pc:picChg chg="add mod">
          <ac:chgData name="Ky Herreid" userId="89c5ceb6862fbc66" providerId="LiveId" clId="{933C36D2-8BD4-4C65-A2ED-53012CF92FE3}" dt="2022-10-16T16:56:22.991" v="622" actId="962"/>
          <ac:picMkLst>
            <pc:docMk/>
            <pc:sldMk cId="0" sldId="256"/>
            <ac:picMk id="4" creationId="{EB521008-031C-09BD-A4B7-5ED4A3588578}"/>
          </ac:picMkLst>
        </pc:picChg>
        <pc:picChg chg="add del mod">
          <ac:chgData name="Ky Herreid" userId="89c5ceb6862fbc66" providerId="LiveId" clId="{933C36D2-8BD4-4C65-A2ED-53012CF92FE3}" dt="2022-10-07T18:33:15.929" v="385" actId="478"/>
          <ac:picMkLst>
            <pc:docMk/>
            <pc:sldMk cId="0" sldId="256"/>
            <ac:picMk id="5" creationId="{014654F3-0A14-3793-797A-EB4E74CAA722}"/>
          </ac:picMkLst>
        </pc:picChg>
        <pc:picChg chg="add del mod">
          <ac:chgData name="Ky Herreid" userId="89c5ceb6862fbc66" providerId="LiveId" clId="{933C36D2-8BD4-4C65-A2ED-53012CF92FE3}" dt="2022-10-16T16:55:47.724" v="538" actId="478"/>
          <ac:picMkLst>
            <pc:docMk/>
            <pc:sldMk cId="0" sldId="256"/>
            <ac:picMk id="7" creationId="{7D7FED57-BB84-F871-4E7C-3DF9136C63E4}"/>
          </ac:picMkLst>
        </pc:picChg>
      </pc:sldChg>
      <pc:sldChg chg="modNotesTx">
        <pc:chgData name="Ky Herreid" userId="89c5ceb6862fbc66" providerId="LiveId" clId="{933C36D2-8BD4-4C65-A2ED-53012CF92FE3}" dt="2022-09-27T18:53:16.655" v="19" actId="20577"/>
        <pc:sldMkLst>
          <pc:docMk/>
          <pc:sldMk cId="0" sldId="257"/>
        </pc:sldMkLst>
      </pc:sldChg>
      <pc:sldChg chg="modNotesTx">
        <pc:chgData name="Ky Herreid" userId="89c5ceb6862fbc66" providerId="LiveId" clId="{933C36D2-8BD4-4C65-A2ED-53012CF92FE3}" dt="2022-09-27T18:53:46.021" v="24" actId="20577"/>
        <pc:sldMkLst>
          <pc:docMk/>
          <pc:sldMk cId="0" sldId="258"/>
        </pc:sldMkLst>
      </pc:sldChg>
      <pc:sldChg chg="modNotesTx">
        <pc:chgData name="Ky Herreid" userId="89c5ceb6862fbc66" providerId="LiveId" clId="{933C36D2-8BD4-4C65-A2ED-53012CF92FE3}" dt="2022-09-27T19:00:01.269" v="65" actId="20577"/>
        <pc:sldMkLst>
          <pc:docMk/>
          <pc:sldMk cId="0" sldId="259"/>
        </pc:sldMkLst>
      </pc:sldChg>
      <pc:sldChg chg="modNotesTx">
        <pc:chgData name="Ky Herreid" userId="89c5ceb6862fbc66" providerId="LiveId" clId="{933C36D2-8BD4-4C65-A2ED-53012CF92FE3}" dt="2022-09-27T19:04:44.891" v="72" actId="20577"/>
        <pc:sldMkLst>
          <pc:docMk/>
          <pc:sldMk cId="0" sldId="260"/>
        </pc:sldMkLst>
      </pc:sldChg>
      <pc:sldChg chg="modNotesTx">
        <pc:chgData name="Ky Herreid" userId="89c5ceb6862fbc66" providerId="LiveId" clId="{933C36D2-8BD4-4C65-A2ED-53012CF92FE3}" dt="2022-10-16T17:05:12.268" v="628" actId="20577"/>
        <pc:sldMkLst>
          <pc:docMk/>
          <pc:sldMk cId="0" sldId="261"/>
        </pc:sldMkLst>
      </pc:sldChg>
      <pc:sldChg chg="modNotesTx">
        <pc:chgData name="Ky Herreid" userId="89c5ceb6862fbc66" providerId="LiveId" clId="{933C36D2-8BD4-4C65-A2ED-53012CF92FE3}" dt="2022-09-27T19:10:18.087" v="115"/>
        <pc:sldMkLst>
          <pc:docMk/>
          <pc:sldMk cId="0" sldId="262"/>
        </pc:sldMkLst>
      </pc:sldChg>
      <pc:sldChg chg="modNotesTx">
        <pc:chgData name="Ky Herreid" userId="89c5ceb6862fbc66" providerId="LiveId" clId="{933C36D2-8BD4-4C65-A2ED-53012CF92FE3}" dt="2022-09-27T19:52:16.993" v="116" actId="20577"/>
        <pc:sldMkLst>
          <pc:docMk/>
          <pc:sldMk cId="0" sldId="263"/>
        </pc:sldMkLst>
      </pc:sldChg>
      <pc:sldChg chg="modNotesTx">
        <pc:chgData name="Ky Herreid" userId="89c5ceb6862fbc66" providerId="LiveId" clId="{933C36D2-8BD4-4C65-A2ED-53012CF92FE3}" dt="2022-09-27T19:52:28.814" v="117" actId="20577"/>
        <pc:sldMkLst>
          <pc:docMk/>
          <pc:sldMk cId="0" sldId="264"/>
        </pc:sldMkLst>
      </pc:sldChg>
      <pc:sldChg chg="modSp mod modNotesTx">
        <pc:chgData name="Ky Herreid" userId="89c5ceb6862fbc66" providerId="LiveId" clId="{933C36D2-8BD4-4C65-A2ED-53012CF92FE3}" dt="2022-09-28T18:50:33.405" v="139" actId="20577"/>
        <pc:sldMkLst>
          <pc:docMk/>
          <pc:sldMk cId="0" sldId="265"/>
        </pc:sldMkLst>
        <pc:spChg chg="mod">
          <ac:chgData name="Ky Herreid" userId="89c5ceb6862fbc66" providerId="LiveId" clId="{933C36D2-8BD4-4C65-A2ED-53012CF92FE3}" dt="2022-09-27T20:04:26.973" v="138" actId="20577"/>
          <ac:spMkLst>
            <pc:docMk/>
            <pc:sldMk cId="0" sldId="265"/>
            <ac:spMk id="80" creationId="{00000000-0000-0000-0000-000000000000}"/>
          </ac:spMkLst>
        </pc:spChg>
      </pc:sldChg>
      <pc:sldChg chg="modSp mod modNotesTx">
        <pc:chgData name="Ky Herreid" userId="89c5ceb6862fbc66" providerId="LiveId" clId="{933C36D2-8BD4-4C65-A2ED-53012CF92FE3}" dt="2022-09-28T19:08:53.650" v="145" actId="14100"/>
        <pc:sldMkLst>
          <pc:docMk/>
          <pc:sldMk cId="0" sldId="266"/>
        </pc:sldMkLst>
        <pc:spChg chg="mod">
          <ac:chgData name="Ky Herreid" userId="89c5ceb6862fbc66" providerId="LiveId" clId="{933C36D2-8BD4-4C65-A2ED-53012CF92FE3}" dt="2022-09-28T19:08:53.650" v="145" actId="14100"/>
          <ac:spMkLst>
            <pc:docMk/>
            <pc:sldMk cId="0" sldId="266"/>
            <ac:spMk id="85" creationId="{00000000-0000-0000-0000-000000000000}"/>
          </ac:spMkLst>
        </pc:spChg>
      </pc:sldChg>
      <pc:sldChg chg="modSp mod modNotesTx">
        <pc:chgData name="Ky Herreid" userId="89c5ceb6862fbc66" providerId="LiveId" clId="{933C36D2-8BD4-4C65-A2ED-53012CF92FE3}" dt="2022-09-28T19:10:00.437" v="157" actId="20577"/>
        <pc:sldMkLst>
          <pc:docMk/>
          <pc:sldMk cId="0" sldId="267"/>
        </pc:sldMkLst>
        <pc:spChg chg="mod">
          <ac:chgData name="Ky Herreid" userId="89c5ceb6862fbc66" providerId="LiveId" clId="{933C36D2-8BD4-4C65-A2ED-53012CF92FE3}" dt="2022-09-28T19:09:03.852" v="146" actId="14100"/>
          <ac:spMkLst>
            <pc:docMk/>
            <pc:sldMk cId="0" sldId="267"/>
            <ac:spMk id="89" creationId="{00000000-0000-0000-0000-000000000000}"/>
          </ac:spMkLst>
        </pc:spChg>
      </pc:sldChg>
      <pc:sldChg chg="modSp mod">
        <pc:chgData name="Ky Herreid" userId="89c5ceb6862fbc66" providerId="LiveId" clId="{933C36D2-8BD4-4C65-A2ED-53012CF92FE3}" dt="2022-09-28T19:13:54.071" v="162" actId="14100"/>
        <pc:sldMkLst>
          <pc:docMk/>
          <pc:sldMk cId="0" sldId="268"/>
        </pc:sldMkLst>
        <pc:spChg chg="mod">
          <ac:chgData name="Ky Herreid" userId="89c5ceb6862fbc66" providerId="LiveId" clId="{933C36D2-8BD4-4C65-A2ED-53012CF92FE3}" dt="2022-09-28T19:10:22.307" v="158" actId="14100"/>
          <ac:spMkLst>
            <pc:docMk/>
            <pc:sldMk cId="0" sldId="268"/>
            <ac:spMk id="93" creationId="{00000000-0000-0000-0000-000000000000}"/>
          </ac:spMkLst>
        </pc:spChg>
        <pc:spChg chg="mod">
          <ac:chgData name="Ky Herreid" userId="89c5ceb6862fbc66" providerId="LiveId" clId="{933C36D2-8BD4-4C65-A2ED-53012CF92FE3}" dt="2022-09-28T19:10:38.793" v="159" actId="6549"/>
          <ac:spMkLst>
            <pc:docMk/>
            <pc:sldMk cId="0" sldId="268"/>
            <ac:spMk id="94" creationId="{00000000-0000-0000-0000-000000000000}"/>
          </ac:spMkLst>
        </pc:spChg>
        <pc:picChg chg="mod">
          <ac:chgData name="Ky Herreid" userId="89c5ceb6862fbc66" providerId="LiveId" clId="{933C36D2-8BD4-4C65-A2ED-53012CF92FE3}" dt="2022-09-28T19:13:54.071" v="162" actId="14100"/>
          <ac:picMkLst>
            <pc:docMk/>
            <pc:sldMk cId="0" sldId="268"/>
            <ac:picMk id="95" creationId="{00000000-0000-0000-0000-000000000000}"/>
          </ac:picMkLst>
        </pc:picChg>
      </pc:sldChg>
      <pc:sldChg chg="modSp mod">
        <pc:chgData name="Ky Herreid" userId="89c5ceb6862fbc66" providerId="LiveId" clId="{933C36D2-8BD4-4C65-A2ED-53012CF92FE3}" dt="2022-09-28T19:16:35.775" v="172" actId="167"/>
        <pc:sldMkLst>
          <pc:docMk/>
          <pc:sldMk cId="0" sldId="269"/>
        </pc:sldMkLst>
        <pc:spChg chg="mod">
          <ac:chgData name="Ky Herreid" userId="89c5ceb6862fbc66" providerId="LiveId" clId="{933C36D2-8BD4-4C65-A2ED-53012CF92FE3}" dt="2022-09-28T19:13:28.342" v="160" actId="14100"/>
          <ac:spMkLst>
            <pc:docMk/>
            <pc:sldMk cId="0" sldId="269"/>
            <ac:spMk id="97" creationId="{00000000-0000-0000-0000-000000000000}"/>
          </ac:spMkLst>
        </pc:spChg>
        <pc:picChg chg="mod ord">
          <ac:chgData name="Ky Herreid" userId="89c5ceb6862fbc66" providerId="LiveId" clId="{933C36D2-8BD4-4C65-A2ED-53012CF92FE3}" dt="2022-09-28T19:16:35.775" v="172" actId="167"/>
          <ac:picMkLst>
            <pc:docMk/>
            <pc:sldMk cId="0" sldId="269"/>
            <ac:picMk id="100" creationId="{00000000-0000-0000-0000-000000000000}"/>
          </ac:picMkLst>
        </pc:picChg>
        <pc:picChg chg="mod">
          <ac:chgData name="Ky Herreid" userId="89c5ceb6862fbc66" providerId="LiveId" clId="{933C36D2-8BD4-4C65-A2ED-53012CF92FE3}" dt="2022-09-28T19:16:28.820" v="171" actId="14100"/>
          <ac:picMkLst>
            <pc:docMk/>
            <pc:sldMk cId="0" sldId="269"/>
            <ac:picMk id="102" creationId="{00000000-0000-0000-0000-000000000000}"/>
          </ac:picMkLst>
        </pc:picChg>
      </pc:sldChg>
      <pc:sldChg chg="modSp mod modNotesTx">
        <pc:chgData name="Ky Herreid" userId="89c5ceb6862fbc66" providerId="LiveId" clId="{933C36D2-8BD4-4C65-A2ED-53012CF92FE3}" dt="2022-10-01T16:00:00.910" v="193" actId="14100"/>
        <pc:sldMkLst>
          <pc:docMk/>
          <pc:sldMk cId="0" sldId="270"/>
        </pc:sldMkLst>
        <pc:spChg chg="mod">
          <ac:chgData name="Ky Herreid" userId="89c5ceb6862fbc66" providerId="LiveId" clId="{933C36D2-8BD4-4C65-A2ED-53012CF92FE3}" dt="2022-09-28T19:18:00.837" v="179" actId="20577"/>
          <ac:spMkLst>
            <pc:docMk/>
            <pc:sldMk cId="0" sldId="270"/>
            <ac:spMk id="105" creationId="{00000000-0000-0000-0000-000000000000}"/>
          </ac:spMkLst>
        </pc:spChg>
        <pc:spChg chg="mod">
          <ac:chgData name="Ky Herreid" userId="89c5ceb6862fbc66" providerId="LiveId" clId="{933C36D2-8BD4-4C65-A2ED-53012CF92FE3}" dt="2022-10-01T16:00:00.910" v="193" actId="14100"/>
          <ac:spMkLst>
            <pc:docMk/>
            <pc:sldMk cId="0" sldId="270"/>
            <ac:spMk id="106" creationId="{00000000-0000-0000-0000-000000000000}"/>
          </ac:spMkLst>
        </pc:spChg>
      </pc:sldChg>
      <pc:sldChg chg="modSp mod">
        <pc:chgData name="Ky Herreid" userId="89c5ceb6862fbc66" providerId="LiveId" clId="{933C36D2-8BD4-4C65-A2ED-53012CF92FE3}" dt="2022-10-01T16:00:06.969" v="194" actId="14100"/>
        <pc:sldMkLst>
          <pc:docMk/>
          <pc:sldMk cId="0" sldId="271"/>
        </pc:sldMkLst>
        <pc:spChg chg="mod">
          <ac:chgData name="Ky Herreid" userId="89c5ceb6862fbc66" providerId="LiveId" clId="{933C36D2-8BD4-4C65-A2ED-53012CF92FE3}" dt="2022-10-01T16:00:06.969" v="194" actId="14100"/>
          <ac:spMkLst>
            <pc:docMk/>
            <pc:sldMk cId="0" sldId="271"/>
            <ac:spMk id="110" creationId="{00000000-0000-0000-0000-000000000000}"/>
          </ac:spMkLst>
        </pc:spChg>
      </pc:sldChg>
      <pc:sldChg chg="modSp mod modNotesTx">
        <pc:chgData name="Ky Herreid" userId="89c5ceb6862fbc66" providerId="LiveId" clId="{933C36D2-8BD4-4C65-A2ED-53012CF92FE3}" dt="2022-10-01T16:00:11.987" v="195" actId="14100"/>
        <pc:sldMkLst>
          <pc:docMk/>
          <pc:sldMk cId="0" sldId="272"/>
        </pc:sldMkLst>
        <pc:spChg chg="mod">
          <ac:chgData name="Ky Herreid" userId="89c5ceb6862fbc66" providerId="LiveId" clId="{933C36D2-8BD4-4C65-A2ED-53012CF92FE3}" dt="2022-10-01T16:00:11.987" v="195" actId="14100"/>
          <ac:spMkLst>
            <pc:docMk/>
            <pc:sldMk cId="0" sldId="272"/>
            <ac:spMk id="113" creationId="{00000000-0000-0000-0000-000000000000}"/>
          </ac:spMkLst>
        </pc:spChg>
      </pc:sldChg>
      <pc:sldChg chg="modSp mod modNotesTx">
        <pc:chgData name="Ky Herreid" userId="89c5ceb6862fbc66" providerId="LiveId" clId="{933C36D2-8BD4-4C65-A2ED-53012CF92FE3}" dt="2022-10-01T16:08:21.401" v="223" actId="20577"/>
        <pc:sldMkLst>
          <pc:docMk/>
          <pc:sldMk cId="0" sldId="273"/>
        </pc:sldMkLst>
        <pc:spChg chg="mod">
          <ac:chgData name="Ky Herreid" userId="89c5ceb6862fbc66" providerId="LiveId" clId="{933C36D2-8BD4-4C65-A2ED-53012CF92FE3}" dt="2022-10-01T16:02:17.089" v="218" actId="114"/>
          <ac:spMkLst>
            <pc:docMk/>
            <pc:sldMk cId="0" sldId="273"/>
            <ac:spMk id="119" creationId="{00000000-0000-0000-0000-000000000000}"/>
          </ac:spMkLst>
        </pc:spChg>
        <pc:spChg chg="mod">
          <ac:chgData name="Ky Herreid" userId="89c5ceb6862fbc66" providerId="LiveId" clId="{933C36D2-8BD4-4C65-A2ED-53012CF92FE3}" dt="2022-10-01T16:00:18.140" v="196" actId="14100"/>
          <ac:spMkLst>
            <pc:docMk/>
            <pc:sldMk cId="0" sldId="273"/>
            <ac:spMk id="120" creationId="{00000000-0000-0000-0000-000000000000}"/>
          </ac:spMkLst>
        </pc:spChg>
      </pc:sldChg>
      <pc:sldChg chg="modSp mod modNotesTx">
        <pc:chgData name="Ky Herreid" userId="89c5ceb6862fbc66" providerId="LiveId" clId="{933C36D2-8BD4-4C65-A2ED-53012CF92FE3}" dt="2022-10-01T16:08:51.604" v="225" actId="20577"/>
        <pc:sldMkLst>
          <pc:docMk/>
          <pc:sldMk cId="1587841194" sldId="274"/>
        </pc:sldMkLst>
        <pc:spChg chg="mod">
          <ac:chgData name="Ky Herreid" userId="89c5ceb6862fbc66" providerId="LiveId" clId="{933C36D2-8BD4-4C65-A2ED-53012CF92FE3}" dt="2022-10-01T16:00:24.565" v="197" actId="14100"/>
          <ac:spMkLst>
            <pc:docMk/>
            <pc:sldMk cId="1587841194" sldId="274"/>
            <ac:spMk id="123" creationId="{00000000-0000-0000-0000-000000000000}"/>
          </ac:spMkLst>
        </pc:spChg>
      </pc:sldChg>
      <pc:sldChg chg="modSp mod modNotesTx">
        <pc:chgData name="Ky Herreid" userId="89c5ceb6862fbc66" providerId="LiveId" clId="{933C36D2-8BD4-4C65-A2ED-53012CF92FE3}" dt="2022-10-01T16:12:20.142" v="249" actId="33524"/>
        <pc:sldMkLst>
          <pc:docMk/>
          <pc:sldMk cId="808785818" sldId="275"/>
        </pc:sldMkLst>
        <pc:spChg chg="mod">
          <ac:chgData name="Ky Herreid" userId="89c5ceb6862fbc66" providerId="LiveId" clId="{933C36D2-8BD4-4C65-A2ED-53012CF92FE3}" dt="2022-10-01T16:00:31.291" v="198" actId="14100"/>
          <ac:spMkLst>
            <pc:docMk/>
            <pc:sldMk cId="808785818" sldId="275"/>
            <ac:spMk id="132" creationId="{00000000-0000-0000-0000-000000000000}"/>
          </ac:spMkLst>
        </pc:spChg>
        <pc:spChg chg="mod">
          <ac:chgData name="Ky Herreid" userId="89c5ceb6862fbc66" providerId="LiveId" clId="{933C36D2-8BD4-4C65-A2ED-53012CF92FE3}" dt="2022-10-01T16:09:11.454" v="226" actId="20577"/>
          <ac:spMkLst>
            <pc:docMk/>
            <pc:sldMk cId="808785818" sldId="275"/>
            <ac:spMk id="133" creationId="{00000000-0000-0000-0000-000000000000}"/>
          </ac:spMkLst>
        </pc:spChg>
      </pc:sldChg>
      <pc:sldChg chg="modSp mod modNotesTx">
        <pc:chgData name="Ky Herreid" userId="89c5ceb6862fbc66" providerId="LiveId" clId="{933C36D2-8BD4-4C65-A2ED-53012CF92FE3}" dt="2022-10-01T16:13:40.532" v="251" actId="20577"/>
        <pc:sldMkLst>
          <pc:docMk/>
          <pc:sldMk cId="265246110" sldId="276"/>
        </pc:sldMkLst>
        <pc:spChg chg="mod">
          <ac:chgData name="Ky Herreid" userId="89c5ceb6862fbc66" providerId="LiveId" clId="{933C36D2-8BD4-4C65-A2ED-53012CF92FE3}" dt="2022-10-01T16:00:35.075" v="199" actId="14100"/>
          <ac:spMkLst>
            <pc:docMk/>
            <pc:sldMk cId="265246110" sldId="276"/>
            <ac:spMk id="128" creationId="{00000000-0000-0000-0000-000000000000}"/>
          </ac:spMkLst>
        </pc:spChg>
      </pc:sldChg>
      <pc:sldChg chg="modSp mod modNotesTx">
        <pc:chgData name="Ky Herreid" userId="89c5ceb6862fbc66" providerId="LiveId" clId="{933C36D2-8BD4-4C65-A2ED-53012CF92FE3}" dt="2022-10-16T17:06:04.915" v="633" actId="20577"/>
        <pc:sldMkLst>
          <pc:docMk/>
          <pc:sldMk cId="738050919" sldId="277"/>
        </pc:sldMkLst>
        <pc:spChg chg="mod">
          <ac:chgData name="Ky Herreid" userId="89c5ceb6862fbc66" providerId="LiveId" clId="{933C36D2-8BD4-4C65-A2ED-53012CF92FE3}" dt="2022-10-01T16:00:41.570" v="200" actId="14100"/>
          <ac:spMkLst>
            <pc:docMk/>
            <pc:sldMk cId="738050919" sldId="277"/>
            <ac:spMk id="136" creationId="{00000000-0000-0000-0000-000000000000}"/>
          </ac:spMkLst>
        </pc:spChg>
        <pc:spChg chg="mod">
          <ac:chgData name="Ky Herreid" userId="89c5ceb6862fbc66" providerId="LiveId" clId="{933C36D2-8BD4-4C65-A2ED-53012CF92FE3}" dt="2022-10-01T16:15:16.752" v="262" actId="20577"/>
          <ac:spMkLst>
            <pc:docMk/>
            <pc:sldMk cId="738050919" sldId="277"/>
            <ac:spMk id="137" creationId="{00000000-0000-0000-0000-000000000000}"/>
          </ac:spMkLst>
        </pc:spChg>
      </pc:sldChg>
      <pc:sldChg chg="modSp mod">
        <pc:chgData name="Ky Herreid" userId="89c5ceb6862fbc66" providerId="LiveId" clId="{933C36D2-8BD4-4C65-A2ED-53012CF92FE3}" dt="2022-10-01T16:16:12.017" v="269" actId="20577"/>
        <pc:sldMkLst>
          <pc:docMk/>
          <pc:sldMk cId="785062005" sldId="278"/>
        </pc:sldMkLst>
        <pc:spChg chg="mod">
          <ac:chgData name="Ky Herreid" userId="89c5ceb6862fbc66" providerId="LiveId" clId="{933C36D2-8BD4-4C65-A2ED-53012CF92FE3}" dt="2022-10-01T16:00:46.239" v="201" actId="14100"/>
          <ac:spMkLst>
            <pc:docMk/>
            <pc:sldMk cId="785062005" sldId="278"/>
            <ac:spMk id="141" creationId="{00000000-0000-0000-0000-000000000000}"/>
          </ac:spMkLst>
        </pc:spChg>
        <pc:spChg chg="mod">
          <ac:chgData name="Ky Herreid" userId="89c5ceb6862fbc66" providerId="LiveId" clId="{933C36D2-8BD4-4C65-A2ED-53012CF92FE3}" dt="2022-10-01T16:16:12.017" v="269" actId="20577"/>
          <ac:spMkLst>
            <pc:docMk/>
            <pc:sldMk cId="785062005" sldId="278"/>
            <ac:spMk id="142" creationId="{00000000-0000-0000-0000-000000000000}"/>
          </ac:spMkLst>
        </pc:spChg>
      </pc:sldChg>
      <pc:sldChg chg="modSp mod modNotesTx">
        <pc:chgData name="Ky Herreid" userId="89c5ceb6862fbc66" providerId="LiveId" clId="{933C36D2-8BD4-4C65-A2ED-53012CF92FE3}" dt="2022-10-01T16:20:41.771" v="295" actId="20577"/>
        <pc:sldMkLst>
          <pc:docMk/>
          <pc:sldMk cId="346469866" sldId="279"/>
        </pc:sldMkLst>
        <pc:spChg chg="mod">
          <ac:chgData name="Ky Herreid" userId="89c5ceb6862fbc66" providerId="LiveId" clId="{933C36D2-8BD4-4C65-A2ED-53012CF92FE3}" dt="2022-10-01T16:00:51.599" v="202" actId="14100"/>
          <ac:spMkLst>
            <pc:docMk/>
            <pc:sldMk cId="346469866" sldId="279"/>
            <ac:spMk id="141" creationId="{00000000-0000-0000-0000-000000000000}"/>
          </ac:spMkLst>
        </pc:spChg>
        <pc:spChg chg="mod">
          <ac:chgData name="Ky Herreid" userId="89c5ceb6862fbc66" providerId="LiveId" clId="{933C36D2-8BD4-4C65-A2ED-53012CF92FE3}" dt="2022-10-01T16:18:03.636" v="274" actId="114"/>
          <ac:spMkLst>
            <pc:docMk/>
            <pc:sldMk cId="346469866" sldId="279"/>
            <ac:spMk id="142" creationId="{00000000-0000-0000-0000-000000000000}"/>
          </ac:spMkLst>
        </pc:spChg>
      </pc:sldChg>
      <pc:sldChg chg="modSp mod">
        <pc:chgData name="Ky Herreid" userId="89c5ceb6862fbc66" providerId="LiveId" clId="{933C36D2-8BD4-4C65-A2ED-53012CF92FE3}" dt="2022-10-01T17:13:17.716" v="297" actId="114"/>
        <pc:sldMkLst>
          <pc:docMk/>
          <pc:sldMk cId="1607176325" sldId="280"/>
        </pc:sldMkLst>
        <pc:spChg chg="mod">
          <ac:chgData name="Ky Herreid" userId="89c5ceb6862fbc66" providerId="LiveId" clId="{933C36D2-8BD4-4C65-A2ED-53012CF92FE3}" dt="2022-10-01T17:13:17.716" v="297" actId="114"/>
          <ac:spMkLst>
            <pc:docMk/>
            <pc:sldMk cId="1607176325" sldId="280"/>
            <ac:spMk id="2" creationId="{00000000-0000-0000-0000-000000000000}"/>
          </ac:spMkLst>
        </pc:spChg>
        <pc:spChg chg="mod">
          <ac:chgData name="Ky Herreid" userId="89c5ceb6862fbc66" providerId="LiveId" clId="{933C36D2-8BD4-4C65-A2ED-53012CF92FE3}" dt="2022-10-01T16:00:59.965" v="203" actId="14100"/>
          <ac:spMkLst>
            <pc:docMk/>
            <pc:sldMk cId="1607176325" sldId="280"/>
            <ac:spMk id="141" creationId="{00000000-0000-0000-0000-000000000000}"/>
          </ac:spMkLst>
        </pc:spChg>
      </pc:sldChg>
      <pc:sldChg chg="modSp mod modNotesTx">
        <pc:chgData name="Ky Herreid" userId="89c5ceb6862fbc66" providerId="LiveId" clId="{933C36D2-8BD4-4C65-A2ED-53012CF92FE3}" dt="2022-10-01T17:15:31.148" v="305" actId="20577"/>
        <pc:sldMkLst>
          <pc:docMk/>
          <pc:sldMk cId="1042591299" sldId="281"/>
        </pc:sldMkLst>
        <pc:spChg chg="mod">
          <ac:chgData name="Ky Herreid" userId="89c5ceb6862fbc66" providerId="LiveId" clId="{933C36D2-8BD4-4C65-A2ED-53012CF92FE3}" dt="2022-10-01T16:01:04.539" v="204" actId="14100"/>
          <ac:spMkLst>
            <pc:docMk/>
            <pc:sldMk cId="1042591299" sldId="281"/>
            <ac:spMk id="141" creationId="{00000000-0000-0000-0000-000000000000}"/>
          </ac:spMkLst>
        </pc:spChg>
      </pc:sldChg>
      <pc:sldChg chg="modSp mod">
        <pc:chgData name="Ky Herreid" userId="89c5ceb6862fbc66" providerId="LiveId" clId="{933C36D2-8BD4-4C65-A2ED-53012CF92FE3}" dt="2022-10-01T16:01:08.431" v="205" actId="14100"/>
        <pc:sldMkLst>
          <pc:docMk/>
          <pc:sldMk cId="1779384250" sldId="282"/>
        </pc:sldMkLst>
        <pc:spChg chg="mod">
          <ac:chgData name="Ky Herreid" userId="89c5ceb6862fbc66" providerId="LiveId" clId="{933C36D2-8BD4-4C65-A2ED-53012CF92FE3}" dt="2022-10-01T16:01:08.431" v="205" actId="14100"/>
          <ac:spMkLst>
            <pc:docMk/>
            <pc:sldMk cId="1779384250" sldId="282"/>
            <ac:spMk id="141" creationId="{00000000-0000-0000-0000-000000000000}"/>
          </ac:spMkLst>
        </pc:spChg>
      </pc:sldChg>
      <pc:sldChg chg="modSp mod modNotesTx">
        <pc:chgData name="Ky Herreid" userId="89c5ceb6862fbc66" providerId="LiveId" clId="{933C36D2-8BD4-4C65-A2ED-53012CF92FE3}" dt="2022-10-16T17:06:40.889" v="634" actId="20577"/>
        <pc:sldMkLst>
          <pc:docMk/>
          <pc:sldMk cId="10754313" sldId="283"/>
        </pc:sldMkLst>
        <pc:spChg chg="mod">
          <ac:chgData name="Ky Herreid" userId="89c5ceb6862fbc66" providerId="LiveId" clId="{933C36D2-8BD4-4C65-A2ED-53012CF92FE3}" dt="2022-10-01T16:01:12.947" v="206" actId="14100"/>
          <ac:spMkLst>
            <pc:docMk/>
            <pc:sldMk cId="10754313" sldId="283"/>
            <ac:spMk id="141" creationId="{00000000-0000-0000-0000-000000000000}"/>
          </ac:spMkLst>
        </pc:spChg>
        <pc:spChg chg="mod">
          <ac:chgData name="Ky Herreid" userId="89c5ceb6862fbc66" providerId="LiveId" clId="{933C36D2-8BD4-4C65-A2ED-53012CF92FE3}" dt="2022-10-03T16:39:00.336" v="348" actId="6549"/>
          <ac:spMkLst>
            <pc:docMk/>
            <pc:sldMk cId="10754313" sldId="283"/>
            <ac:spMk id="142" creationId="{00000000-0000-0000-0000-000000000000}"/>
          </ac:spMkLst>
        </pc:spChg>
      </pc:sldChg>
      <pc:sldChg chg="modSp mod">
        <pc:chgData name="Ky Herreid" userId="89c5ceb6862fbc66" providerId="LiveId" clId="{933C36D2-8BD4-4C65-A2ED-53012CF92FE3}" dt="2022-10-03T16:38:51.264" v="346" actId="6549"/>
        <pc:sldMkLst>
          <pc:docMk/>
          <pc:sldMk cId="738508782" sldId="284"/>
        </pc:sldMkLst>
        <pc:spChg chg="mod">
          <ac:chgData name="Ky Herreid" userId="89c5ceb6862fbc66" providerId="LiveId" clId="{933C36D2-8BD4-4C65-A2ED-53012CF92FE3}" dt="2022-10-01T16:01:17.540" v="207" actId="14100"/>
          <ac:spMkLst>
            <pc:docMk/>
            <pc:sldMk cId="738508782" sldId="284"/>
            <ac:spMk id="141" creationId="{00000000-0000-0000-0000-000000000000}"/>
          </ac:spMkLst>
        </pc:spChg>
        <pc:spChg chg="mod">
          <ac:chgData name="Ky Herreid" userId="89c5ceb6862fbc66" providerId="LiveId" clId="{933C36D2-8BD4-4C65-A2ED-53012CF92FE3}" dt="2022-10-03T16:38:51.264" v="346" actId="6549"/>
          <ac:spMkLst>
            <pc:docMk/>
            <pc:sldMk cId="738508782" sldId="284"/>
            <ac:spMk id="142" creationId="{00000000-0000-0000-0000-000000000000}"/>
          </ac:spMkLst>
        </pc:spChg>
      </pc:sldChg>
      <pc:sldChg chg="modSp mod modNotesTx">
        <pc:chgData name="Ky Herreid" userId="89c5ceb6862fbc66" providerId="LiveId" clId="{933C36D2-8BD4-4C65-A2ED-53012CF92FE3}" dt="2022-10-03T16:41:21.155" v="349" actId="20577"/>
        <pc:sldMkLst>
          <pc:docMk/>
          <pc:sldMk cId="624758506" sldId="285"/>
        </pc:sldMkLst>
        <pc:spChg chg="mod">
          <ac:chgData name="Ky Herreid" userId="89c5ceb6862fbc66" providerId="LiveId" clId="{933C36D2-8BD4-4C65-A2ED-53012CF92FE3}" dt="2022-10-01T16:01:22.453" v="208" actId="14100"/>
          <ac:spMkLst>
            <pc:docMk/>
            <pc:sldMk cId="624758506" sldId="285"/>
            <ac:spMk id="141" creationId="{00000000-0000-0000-0000-000000000000}"/>
          </ac:spMkLst>
        </pc:spChg>
        <pc:spChg chg="mod">
          <ac:chgData name="Ky Herreid" userId="89c5ceb6862fbc66" providerId="LiveId" clId="{933C36D2-8BD4-4C65-A2ED-53012CF92FE3}" dt="2022-10-03T16:36:42.814" v="344" actId="1036"/>
          <ac:spMkLst>
            <pc:docMk/>
            <pc:sldMk cId="624758506" sldId="285"/>
            <ac:spMk id="142" creationId="{00000000-0000-0000-0000-000000000000}"/>
          </ac:spMkLst>
        </pc:spChg>
      </pc:sldChg>
      <pc:sldChg chg="modSp mod">
        <pc:chgData name="Ky Herreid" userId="89c5ceb6862fbc66" providerId="LiveId" clId="{933C36D2-8BD4-4C65-A2ED-53012CF92FE3}" dt="2022-10-01T16:01:28.751" v="209" actId="14100"/>
        <pc:sldMkLst>
          <pc:docMk/>
          <pc:sldMk cId="423477511" sldId="286"/>
        </pc:sldMkLst>
        <pc:spChg chg="mod">
          <ac:chgData name="Ky Herreid" userId="89c5ceb6862fbc66" providerId="LiveId" clId="{933C36D2-8BD4-4C65-A2ED-53012CF92FE3}" dt="2022-10-01T16:01:28.751" v="209" actId="14100"/>
          <ac:spMkLst>
            <pc:docMk/>
            <pc:sldMk cId="423477511" sldId="286"/>
            <ac:spMk id="141" creationId="{00000000-0000-0000-0000-000000000000}"/>
          </ac:spMkLst>
        </pc:spChg>
      </pc:sldChg>
      <pc:sldChg chg="modSp mod modNotesTx">
        <pc:chgData name="Ky Herreid" userId="89c5ceb6862fbc66" providerId="LiveId" clId="{933C36D2-8BD4-4C65-A2ED-53012CF92FE3}" dt="2022-10-03T16:50:23.611" v="350" actId="20577"/>
        <pc:sldMkLst>
          <pc:docMk/>
          <pc:sldMk cId="615820886" sldId="287"/>
        </pc:sldMkLst>
        <pc:spChg chg="mod">
          <ac:chgData name="Ky Herreid" userId="89c5ceb6862fbc66" providerId="LiveId" clId="{933C36D2-8BD4-4C65-A2ED-53012CF92FE3}" dt="2022-10-01T16:01:33.240" v="210" actId="14100"/>
          <ac:spMkLst>
            <pc:docMk/>
            <pc:sldMk cId="615820886" sldId="287"/>
            <ac:spMk id="141" creationId="{00000000-0000-0000-0000-000000000000}"/>
          </ac:spMkLst>
        </pc:spChg>
      </pc:sldChg>
      <pc:sldChg chg="modSp mod">
        <pc:chgData name="Ky Herreid" userId="89c5ceb6862fbc66" providerId="LiveId" clId="{933C36D2-8BD4-4C65-A2ED-53012CF92FE3}" dt="2022-10-01T16:01:40.340" v="212" actId="14100"/>
        <pc:sldMkLst>
          <pc:docMk/>
          <pc:sldMk cId="1299475478" sldId="288"/>
        </pc:sldMkLst>
        <pc:spChg chg="mod">
          <ac:chgData name="Ky Herreid" userId="89c5ceb6862fbc66" providerId="LiveId" clId="{933C36D2-8BD4-4C65-A2ED-53012CF92FE3}" dt="2022-10-01T16:01:40.340" v="212" actId="14100"/>
          <ac:spMkLst>
            <pc:docMk/>
            <pc:sldMk cId="1299475478" sldId="288"/>
            <ac:spMk id="141" creationId="{00000000-0000-0000-0000-000000000000}"/>
          </ac:spMkLst>
        </pc:spChg>
      </pc:sldChg>
      <pc:sldChg chg="modSp mod modNotesTx">
        <pc:chgData name="Ky Herreid" userId="89c5ceb6862fbc66" providerId="LiveId" clId="{933C36D2-8BD4-4C65-A2ED-53012CF92FE3}" dt="2022-10-16T17:07:12.632" v="635" actId="20577"/>
        <pc:sldMkLst>
          <pc:docMk/>
          <pc:sldMk cId="893325971" sldId="289"/>
        </pc:sldMkLst>
        <pc:spChg chg="mod">
          <ac:chgData name="Ky Herreid" userId="89c5ceb6862fbc66" providerId="LiveId" clId="{933C36D2-8BD4-4C65-A2ED-53012CF92FE3}" dt="2022-10-03T16:58:46.320" v="352" actId="20577"/>
          <ac:spMkLst>
            <pc:docMk/>
            <pc:sldMk cId="893325971" sldId="289"/>
            <ac:spMk id="5" creationId="{00000000-0000-0000-0000-000000000000}"/>
          </ac:spMkLst>
        </pc:spChg>
        <pc:spChg chg="mod">
          <ac:chgData name="Ky Herreid" userId="89c5ceb6862fbc66" providerId="LiveId" clId="{933C36D2-8BD4-4C65-A2ED-53012CF92FE3}" dt="2022-10-01T16:01:45.833" v="213" actId="14100"/>
          <ac:spMkLst>
            <pc:docMk/>
            <pc:sldMk cId="893325971" sldId="289"/>
            <ac:spMk id="141" creationId="{00000000-0000-0000-0000-000000000000}"/>
          </ac:spMkLst>
        </pc:spChg>
      </pc:sldChg>
      <pc:sldChg chg="modSp mod modNotesTx">
        <pc:chgData name="Ky Herreid" userId="89c5ceb6862fbc66" providerId="LiveId" clId="{933C36D2-8BD4-4C65-A2ED-53012CF92FE3}" dt="2022-10-03T17:18:48.189" v="378" actId="20577"/>
        <pc:sldMkLst>
          <pc:docMk/>
          <pc:sldMk cId="965924040" sldId="290"/>
        </pc:sldMkLst>
        <pc:spChg chg="mod">
          <ac:chgData name="Ky Herreid" userId="89c5ceb6862fbc66" providerId="LiveId" clId="{933C36D2-8BD4-4C65-A2ED-53012CF92FE3}" dt="2022-10-01T16:01:52.272" v="215" actId="14100"/>
          <ac:spMkLst>
            <pc:docMk/>
            <pc:sldMk cId="965924040" sldId="290"/>
            <ac:spMk id="1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FEFF9E9-48C3-BC49-836B-D645E0C6C28C}" type="datetimeFigureOut">
              <a:rPr lang="en-US" smtClean="0"/>
              <a:t>10/16/2022</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FD9F506-6C49-6B48-9F5E-F42F80F9CB97}" type="slidenum">
              <a:rPr lang="en-US" smtClean="0"/>
              <a:t>‹#›</a:t>
            </a:fld>
            <a:endParaRPr lang="en-US"/>
          </a:p>
        </p:txBody>
      </p:sp>
    </p:spTree>
    <p:extLst>
      <p:ext uri="{BB962C8B-B14F-4D97-AF65-F5344CB8AC3E}">
        <p14:creationId xmlns:p14="http://schemas.microsoft.com/office/powerpoint/2010/main" val="27800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 is displayed at the start of the lecture, to signal the start of class, while copies of the handout for Part I of the case are distributed to the students.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Image credit: </a:t>
            </a:r>
            <a:r>
              <a:rPr lang="en-US" sz="1200" kern="1200" dirty="0">
                <a:solidFill>
                  <a:schemeClr val="tx1"/>
                </a:solidFill>
                <a:effectLst/>
                <a:latin typeface="+mn-lt"/>
                <a:ea typeface="+mn-ea"/>
                <a:cs typeface="+mn-cs"/>
              </a:rPr>
              <a:t>Licensed image © </a:t>
            </a:r>
            <a:r>
              <a:rPr lang="en-US" sz="1200" kern="1200" dirty="0" err="1">
                <a:solidFill>
                  <a:schemeClr val="tx1"/>
                </a:solidFill>
                <a:effectLst/>
                <a:latin typeface="+mn-lt"/>
                <a:ea typeface="+mn-ea"/>
                <a:cs typeface="+mn-cs"/>
              </a:rPr>
              <a:t>Chernetskaya</a:t>
            </a:r>
            <a:r>
              <a:rPr lang="en-US" sz="1200" kern="1200" dirty="0">
                <a:solidFill>
                  <a:schemeClr val="tx1"/>
                </a:solidFill>
                <a:effectLst/>
                <a:latin typeface="+mn-lt"/>
                <a:ea typeface="+mn-ea"/>
                <a:cs typeface="+mn-cs"/>
              </a:rPr>
              <a:t> | Dreamstime.com, ID 165283093.</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a:t>
            </a:fld>
            <a:endParaRPr lang="en-US"/>
          </a:p>
        </p:txBody>
      </p:sp>
    </p:spTree>
    <p:extLst>
      <p:ext uri="{BB962C8B-B14F-4D97-AF65-F5344CB8AC3E}">
        <p14:creationId xmlns:p14="http://schemas.microsoft.com/office/powerpoint/2010/main" val="19516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10 is displayed and students are invited to spend about three to four minutes, individually or in pairs, working on Question 2 and writing down their ideas. This may seem a big question to answer in such a short time, but the answers can be in large part found in, or directly deduced from, the pre-class readings. Instructors can help by circulating, encouraging, and providing some time warming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two minutes left, one minute left, </a:t>
            </a:r>
            <a:r>
              <a:rPr lang="en-US" sz="1200" i="1" kern="1200" dirty="0">
                <a:solidFill>
                  <a:schemeClr val="tx1"/>
                </a:solidFill>
                <a:effectLst/>
                <a:latin typeface="+mn-lt"/>
                <a:ea typeface="+mn-ea"/>
                <a:cs typeface="+mn-cs"/>
              </a:rPr>
              <a:t>etc</a:t>
            </a:r>
            <a:r>
              <a:rPr lang="en-US" sz="1200" kern="1200" dirty="0">
                <a:solidFill>
                  <a:schemeClr val="tx1"/>
                </a:solidFill>
                <a:effectLst/>
                <a:latin typeface="+mn-lt"/>
                <a:ea typeface="+mn-ea"/>
                <a:cs typeface="+mn-cs"/>
              </a:rPr>
              <a:t>.). The class then reconvenes and students are invited to share their answers; instructors provide feedback and answer questions as necessary. For part iii of the question, it is beneficial to hear/solicit ideas from multiple students so as to illustrate a variety of valid answers. This offers the opportunity for students to review how different kinds of DNA mutations affect gene products.</a:t>
            </a:r>
          </a:p>
          <a:p>
            <a:r>
              <a:rPr lang="en-US" sz="1200" kern="1200" dirty="0">
                <a:solidFill>
                  <a:schemeClr val="tx1"/>
                </a:solidFill>
                <a:effectLst/>
                <a:latin typeface="+mn-lt"/>
                <a:ea typeface="+mn-ea"/>
                <a:cs typeface="+mn-cs"/>
              </a:rPr>
              <a:t>Once the debrief is complete, the handout for Part II starts being distributed to students.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10</a:t>
            </a:fld>
            <a:endParaRPr lang="en-US"/>
          </a:p>
        </p:txBody>
      </p:sp>
    </p:spTree>
    <p:extLst>
      <p:ext uri="{BB962C8B-B14F-4D97-AF65-F5344CB8AC3E}">
        <p14:creationId xmlns:p14="http://schemas.microsoft.com/office/powerpoint/2010/main" val="123801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slide is displayed while the handout for Part II is distributed, and students are invited to take two minutes to a) consider the characters’ conversation, b) choose the best answer to Question 3, and c) get their personal response systems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clickers, cards, </a:t>
            </a:r>
            <a:r>
              <a:rPr lang="en-US" sz="1200" i="1" kern="1200" dirty="0">
                <a:solidFill>
                  <a:schemeClr val="tx1"/>
                </a:solidFill>
                <a:effectLst/>
                <a:latin typeface="+mn-lt"/>
                <a:ea typeface="+mn-ea"/>
                <a:cs typeface="+mn-cs"/>
              </a:rPr>
              <a:t>etc</a:t>
            </a:r>
            <a:r>
              <a:rPr lang="en-US" sz="1200" kern="1200" dirty="0">
                <a:solidFill>
                  <a:schemeClr val="tx1"/>
                </a:solidFill>
                <a:effectLst/>
                <a:latin typeface="+mn-lt"/>
                <a:ea typeface="+mn-ea"/>
                <a:cs typeface="+mn-cs"/>
              </a:rPr>
              <a:t>.) ready. Instructors then open the “polls” for 10 to 15 seconds and students vote for the question they selected.</a:t>
            </a:r>
          </a:p>
          <a:p>
            <a:r>
              <a:rPr lang="en-US" sz="1200" kern="1200" dirty="0">
                <a:solidFill>
                  <a:schemeClr val="tx1"/>
                </a:solidFill>
                <a:effectLst/>
                <a:latin typeface="+mn-lt"/>
                <a:ea typeface="+mn-ea"/>
                <a:cs typeface="+mn-cs"/>
              </a:rPr>
              <a:t>This question is not designed to be followed up with feedback or a debrief, as it was designed for the purpose of activating students’ relevant prior knowledge (be it accurate or not) and for them to start thinking about what happens in a cell when two different alleles of a gene are present. Before moving on, however, instructors should take note (if possible) of the distribution of answers. It is also a good idea to let students know that multiple different answers have received votes (if that is the case), and reassure them that everyone will have ample time to reconsider their answers, ask for clarification, and receive feedback after the next case question.</a:t>
            </a:r>
          </a:p>
          <a:p>
            <a:r>
              <a:rPr lang="en-US" sz="1200" kern="1200" dirty="0">
                <a:solidFill>
                  <a:schemeClr val="tx1"/>
                </a:solidFill>
                <a:effectLst/>
                <a:latin typeface="+mn-lt"/>
                <a:ea typeface="+mn-ea"/>
                <a:cs typeface="+mn-cs"/>
              </a:rPr>
              <a:t>The correct and incorrect answers for this question are presented with Question 4 (slide 15), which is identical to Question 3 and allows students to reconsider their answers after some instruction.  </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11</a:t>
            </a:fld>
            <a:endParaRPr lang="en-US"/>
          </a:p>
        </p:txBody>
      </p:sp>
    </p:spTree>
    <p:extLst>
      <p:ext uri="{BB962C8B-B14F-4D97-AF65-F5344CB8AC3E}">
        <p14:creationId xmlns:p14="http://schemas.microsoft.com/office/powerpoint/2010/main" val="35894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may take a minute to read through the slide and grasp what is happening. Before continuing to the “intermission,” it is helpful for instructors to informally ask students to raise their hand if they are confused about the character saying that “it’s the other way around.” It is also worth acknowledging to the class that this is indeed a common point of confusion, and it is going to be addressed next.  </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12</a:t>
            </a:fld>
            <a:endParaRPr lang="en-US"/>
          </a:p>
        </p:txBody>
      </p:sp>
    </p:spTree>
    <p:extLst>
      <p:ext uri="{BB962C8B-B14F-4D97-AF65-F5344CB8AC3E}">
        <p14:creationId xmlns:p14="http://schemas.microsoft.com/office/powerpoint/2010/main" val="56654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Instructors can go through these two slides point by point and, if deemed appropriate, acknowledge that these definitions and process for defining dominance may seem very “picky”, but they are important. Students often ask whether copies of these slides will be made available after class; this should depend on the instructor’s preference and on what the norm is in the course. Students may also have relevant clarification questions, which should be addressed.</a:t>
            </a:r>
          </a:p>
          <a:p>
            <a:r>
              <a:rPr lang="en-US" sz="1200" kern="1200" dirty="0">
                <a:solidFill>
                  <a:schemeClr val="tx1"/>
                </a:solidFill>
                <a:effectLst/>
                <a:latin typeface="+mn-lt"/>
                <a:ea typeface="+mn-ea"/>
                <a:cs typeface="+mn-cs"/>
              </a:rPr>
              <a:t>Note that throughout this case study we use the expression “neither dominant nor recessive to each other” without going into detail about the distinctions among incomplete dominance, semi-dominance, and co-dominance. This decision was made after seeing numerous students becoming excessively focused on distinguishing between incomplete dominance and co-dominance, and losing sight of the bigger picture (and is something that can be shared with the students).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13</a:t>
            </a:fld>
            <a:endParaRPr lang="en-US"/>
          </a:p>
        </p:txBody>
      </p:sp>
    </p:spTree>
    <p:extLst>
      <p:ext uri="{BB962C8B-B14F-4D97-AF65-F5344CB8AC3E}">
        <p14:creationId xmlns:p14="http://schemas.microsoft.com/office/powerpoint/2010/main" val="1893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repeat of Question 3, serving the double purpose of a post-test and of an opportunity for students to share their thought process and receive feedback. Instructors display the question and invite students to take about 30 seconds to choose the best answer (we suggest encouraging students to mark their choice on their handout), then open the “polls” for 10 to 15 seconds and students vote. There should be few, if any, votes for options A and B, with most of the class being split between options C and D. Instructors can focus first on inviting students who chose answers C and D to share their rationale, providing any necessary feedback and pointing out how both answers are acceptable. If needed, instructors can then reiterate why answer A is inaccurate, and explain why B is not acceptable here.</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15</a:t>
            </a:fld>
            <a:endParaRPr lang="en-US"/>
          </a:p>
        </p:txBody>
      </p:sp>
    </p:spTree>
    <p:extLst>
      <p:ext uri="{BB962C8B-B14F-4D97-AF65-F5344CB8AC3E}">
        <p14:creationId xmlns:p14="http://schemas.microsoft.com/office/powerpoint/2010/main" val="46844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 5 works similarly to Question 3: it is displayed and students are invited to take one minute to read it and choose the best answer. Instructors then open the “polls” for 10 to 15 seconds and students vote for the question they selected. Instructors can share what the distribution of answers looks like, and let students know that the upcoming question will help them unpack Question 5.</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16</a:t>
            </a:fld>
            <a:endParaRPr lang="en-US"/>
          </a:p>
        </p:txBody>
      </p:sp>
    </p:spTree>
    <p:extLst>
      <p:ext uri="{BB962C8B-B14F-4D97-AF65-F5344CB8AC3E}">
        <p14:creationId xmlns:p14="http://schemas.microsoft.com/office/powerpoint/2010/main" val="48260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Ideally, a copy of slide 17 (with Question 6 table) is displayed in a format that instructors can edit or write on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document camera, overhead projector, or a prepared-in-advance table on the blackboard). As many students may find the material quite challenging (especially in introductory courses), it is generally effective to work through the Question 6 table as a class, with instructors soliciting contributions from different students, providing feedback, asking if the rest of the class agrees, and </a:t>
            </a:r>
            <a:r>
              <a:rPr lang="en-US" sz="1200" kern="1200">
                <a:solidFill>
                  <a:schemeClr val="tx1"/>
                </a:solidFill>
                <a:effectLst/>
                <a:latin typeface="+mn-lt"/>
                <a:ea typeface="+mn-ea"/>
                <a:cs typeface="+mn-cs"/>
              </a:rPr>
              <a:t>adding to </a:t>
            </a:r>
            <a:r>
              <a:rPr lang="en-US" sz="1200" kern="1200" dirty="0">
                <a:solidFill>
                  <a:schemeClr val="tx1"/>
                </a:solidFill>
                <a:effectLst/>
                <a:latin typeface="+mn-lt"/>
                <a:ea typeface="+mn-ea"/>
                <a:cs typeface="+mn-cs"/>
              </a:rPr>
              <a:t>the table until it is filled.</a:t>
            </a:r>
          </a:p>
          <a:p>
            <a:r>
              <a:rPr lang="en-US" sz="1200" kern="1200" dirty="0">
                <a:solidFill>
                  <a:schemeClr val="tx1"/>
                </a:solidFill>
                <a:effectLst/>
                <a:latin typeface="+mn-lt"/>
                <a:ea typeface="+mn-ea"/>
                <a:cs typeface="+mn-cs"/>
              </a:rPr>
              <a:t>The column for the homozygous mutant usually goes very quickly until the fruit color phenotype, where it is not unusual for students to first think that the fruit will be green. Making predictions for the heterozygote is initially more challenging, but once students build some confidence with the first couple of phenotypes, they are able to collectively complete the rest comfortably. </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17</a:t>
            </a:fld>
            <a:endParaRPr lang="en-US"/>
          </a:p>
        </p:txBody>
      </p:sp>
    </p:spTree>
    <p:extLst>
      <p:ext uri="{BB962C8B-B14F-4D97-AF65-F5344CB8AC3E}">
        <p14:creationId xmlns:p14="http://schemas.microsoft.com/office/powerpoint/2010/main" val="6212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slide is displayed and students are given about 30 seconds to select their answer to Question 7 (that is, to reconsider Question 5 in light of the work completed for Question 6), then instructors open the “polls” for 10 to 15 seconds and students vote. Before debriefing, instructors can encourage students to compare their answer to Questions 7 and 5, noticing if their choice has changed.</a:t>
            </a:r>
          </a:p>
          <a:p>
            <a:r>
              <a:rPr lang="en-US" sz="1200" kern="1200" dirty="0">
                <a:solidFill>
                  <a:schemeClr val="tx1"/>
                </a:solidFill>
                <a:effectLst/>
                <a:latin typeface="+mn-lt"/>
                <a:ea typeface="+mn-ea"/>
                <a:cs typeface="+mn-cs"/>
              </a:rPr>
              <a:t>We expect most students to select option D and suggest that instructors start the debrief by inviting students who chose this answer to share their rationale and ask them what additional information they would need to have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they would need to know what the phenotype of interest is). Students who selected other answers could then also be invited to share their rationale as well as the phenotype on which they based their answer; their logic may be valid, with the only caveat of needing to be explicit about the phenotype considered. Finally, this can be an opportunity to emphasize to the class that that no matter how well-reasoned our prediction/expectation is, it is still only a prediction. In order to establish it as a fact, we would need to carefully, empirically assess the phenotype of interest in the homozygous wild-type, homozygous mutant, and in the heterozygote; and this is precisely one of the things that researchers would do.</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18</a:t>
            </a:fld>
            <a:endParaRPr lang="en-US"/>
          </a:p>
        </p:txBody>
      </p:sp>
    </p:spTree>
    <p:extLst>
      <p:ext uri="{BB962C8B-B14F-4D97-AF65-F5344CB8AC3E}">
        <p14:creationId xmlns:p14="http://schemas.microsoft.com/office/powerpoint/2010/main" val="54128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slide is displayed as Part III of the handout is distributed, and students are invited to form groups of four while they follow the unfolding of the story. </a:t>
            </a:r>
          </a:p>
          <a:p>
            <a:endParaRPr lang="en-US" dirty="0"/>
          </a:p>
        </p:txBody>
      </p:sp>
      <p:sp>
        <p:nvSpPr>
          <p:cNvPr id="4" name="Slide Number Placeholder 3"/>
          <p:cNvSpPr>
            <a:spLocks noGrp="1"/>
          </p:cNvSpPr>
          <p:nvPr>
            <p:ph type="sldNum" sz="quarter" idx="10"/>
          </p:nvPr>
        </p:nvSpPr>
        <p:spPr/>
        <p:txBody>
          <a:bodyPr/>
          <a:lstStyle/>
          <a:p>
            <a:fld id="{65C59F9E-6F3C-7B41-809D-79E22B9C71D4}" type="slidenum">
              <a:rPr lang="en-US" smtClean="0"/>
              <a:t>19</a:t>
            </a:fld>
            <a:endParaRPr lang="en-US"/>
          </a:p>
        </p:txBody>
      </p:sp>
    </p:spTree>
    <p:extLst>
      <p:ext uri="{BB962C8B-B14F-4D97-AF65-F5344CB8AC3E}">
        <p14:creationId xmlns:p14="http://schemas.microsoft.com/office/powerpoint/2010/main" val="67666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Instructors may ask the students whether any of them has ever wondered what makes orange peppers orange and invite groups to spend about five to six minutes working collaboratively on the question. It can be helpful to point out to students the orange pepper character in the corner of the slide, which signals a more challenging question that will require focus. Directions on how to work productively as a group should also be provided as necessary, and it is important that while the students work, instructors circulate among the groups (see suggestions in the Teaching Notes). Note also that groups may need substantial encouragement and prodding to get started – they should spend their time discussing the question at hand and writing down ideas, not debating whether to use a sharable electronic document, or the esthetics of their written answers.</a:t>
            </a:r>
          </a:p>
          <a:p>
            <a:r>
              <a:rPr lang="en-US" sz="1200" kern="1200" dirty="0">
                <a:solidFill>
                  <a:schemeClr val="tx1"/>
                </a:solidFill>
                <a:effectLst/>
                <a:latin typeface="+mn-lt"/>
                <a:ea typeface="+mn-ea"/>
                <a:cs typeface="+mn-cs"/>
              </a:rPr>
              <a:t>Once the time is up, instructors invite groups to share their hypotheses, comment on them, and (if possible) write and display them on a blackboard, document camera, flip chart paper, </a:t>
            </a:r>
            <a:r>
              <a:rPr lang="en-US" sz="1200" i="1" kern="1200" dirty="0">
                <a:solidFill>
                  <a:schemeClr val="tx1"/>
                </a:solidFill>
                <a:effectLst/>
                <a:latin typeface="+mn-lt"/>
                <a:ea typeface="+mn-ea"/>
                <a:cs typeface="+mn-cs"/>
              </a:rPr>
              <a:t>etc</a:t>
            </a:r>
            <a:r>
              <a:rPr lang="en-US" sz="1200" kern="1200" dirty="0">
                <a:solidFill>
                  <a:schemeClr val="tx1"/>
                </a:solidFill>
                <a:effectLst/>
                <a:latin typeface="+mn-lt"/>
                <a:ea typeface="+mn-ea"/>
                <a:cs typeface="+mn-cs"/>
              </a:rPr>
              <a:t>. To get a sense for the most common hypotheses, after a group has proposed theirs, instructors can ask if other groups have produced something similar, and keep a tally. If a group proposes a “hypothesis” that is not clearly testable, or that or very generic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a new enzyme, or directional selection) instructors should point this out and steer students toward a testable and/or more specific option. </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20</a:t>
            </a:fld>
            <a:endParaRPr lang="en-US"/>
          </a:p>
        </p:txBody>
      </p:sp>
    </p:spTree>
    <p:extLst>
      <p:ext uri="{BB962C8B-B14F-4D97-AF65-F5344CB8AC3E}">
        <p14:creationId xmlns:p14="http://schemas.microsoft.com/office/powerpoint/2010/main" val="65509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Instructors introduce the case study by displaying and reading through Slide 2, and (especially in large classes) reiterating that copies of the handouts are being distributed.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a:t>
            </a:fld>
            <a:endParaRPr lang="en-US"/>
          </a:p>
        </p:txBody>
      </p:sp>
    </p:spTree>
    <p:extLst>
      <p:ext uri="{BB962C8B-B14F-4D97-AF65-F5344CB8AC3E}">
        <p14:creationId xmlns:p14="http://schemas.microsoft.com/office/powerpoint/2010/main" val="99328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21 is displayed, signaling to the groups that the story continues and they should focus on what it to come. It is shortly followed by Slide 22; instructors can briefly ask the class whether they think the article will support any of the hypotheses now listed on the board.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21</a:t>
            </a:fld>
            <a:endParaRPr lang="en-US"/>
          </a:p>
        </p:txBody>
      </p:sp>
    </p:spTree>
    <p:extLst>
      <p:ext uri="{BB962C8B-B14F-4D97-AF65-F5344CB8AC3E}">
        <p14:creationId xmlns:p14="http://schemas.microsoft.com/office/powerpoint/2010/main" val="209894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Slide 22, instructors can briefly ask the class whether they think the article will support any of the hypotheses now listed on the board.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22</a:t>
            </a:fld>
            <a:endParaRPr lang="en-US"/>
          </a:p>
        </p:txBody>
      </p:sp>
    </p:spTree>
    <p:extLst>
      <p:ext uri="{BB962C8B-B14F-4D97-AF65-F5344CB8AC3E}">
        <p14:creationId xmlns:p14="http://schemas.microsoft.com/office/powerpoint/2010/main" val="219686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one of the longer and more complex questions, groups should be given about eight to ten minutes to work on it. As the slide is displayed, it can be helpful for instructors to take a minute and read it through, point by point, and direct the groups to report their predictions in the tables provided on their case handout. For efficiency, groups may decide to have two members focus on the predictions for Hypothesis 1 and two members on Hypothesis 2. Once the groups start working, instructors display the next slide, set up a version of the Question 9 table that can be annotated, and start circulating as for Question 8.</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23</a:t>
            </a:fld>
            <a:endParaRPr lang="en-US"/>
          </a:p>
        </p:txBody>
      </p:sp>
    </p:spTree>
    <p:extLst>
      <p:ext uri="{BB962C8B-B14F-4D97-AF65-F5344CB8AC3E}">
        <p14:creationId xmlns:p14="http://schemas.microsoft.com/office/powerpoint/2010/main" val="74374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slide, or an editable form of Question 9 table, is displayed while the groups work together and instructors circulate. It is critical that instructors do not spend too much time with any one group, and instead focus on visiting as many groups as possible and provide as much specific feedback as possible. When the allotted time is expired, the class reconvenes and instructors can ask those groups who had proposed the most frequent hypotheses to share their predictions. As the groups do so, instructors provide feedback where necessary and display and fill out their editable copy of the Question 9 table. Alternatively, instructors can choose a hypothesis among the ones proposed and invite all students to contribute to filling out the table.</a:t>
            </a:r>
          </a:p>
          <a:p>
            <a:r>
              <a:rPr lang="en-US" sz="1200" kern="1200" dirty="0">
                <a:solidFill>
                  <a:schemeClr val="tx1"/>
                </a:solidFill>
                <a:effectLst/>
                <a:latin typeface="+mn-lt"/>
                <a:ea typeface="+mn-ea"/>
                <a:cs typeface="+mn-cs"/>
              </a:rPr>
              <a:t>The debrief is also an opportunity to point out how the measurements made by the article’s authors may not be able to distinguish between, or test, everyone’s hypotheses. For instance, the authors do not look at the sequence of potentially relevant genes, such as </a:t>
            </a:r>
            <a:r>
              <a:rPr lang="en-US" sz="1200" i="1" kern="1200" dirty="0">
                <a:solidFill>
                  <a:schemeClr val="tx1"/>
                </a:solidFill>
                <a:effectLst/>
                <a:latin typeface="+mn-lt"/>
                <a:ea typeface="+mn-ea"/>
                <a:cs typeface="+mn-cs"/>
              </a:rPr>
              <a:t>Ccs</a:t>
            </a:r>
            <a:r>
              <a:rPr lang="en-US" sz="1200" kern="1200" dirty="0">
                <a:solidFill>
                  <a:schemeClr val="tx1"/>
                </a:solidFill>
                <a:effectLst/>
                <a:latin typeface="+mn-lt"/>
                <a:ea typeface="+mn-ea"/>
                <a:cs typeface="+mn-cs"/>
              </a:rPr>
              <a:t> (although they will report prior data on it). Once the debrief is complete, students should be given access either to the full article by Rodriguez-Uribe et al. (2012), or to copies of the figures and table documents included in the case.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24</a:t>
            </a:fld>
            <a:endParaRPr lang="en-US"/>
          </a:p>
        </p:txBody>
      </p:sp>
    </p:spTree>
    <p:extLst>
      <p:ext uri="{BB962C8B-B14F-4D97-AF65-F5344CB8AC3E}">
        <p14:creationId xmlns:p14="http://schemas.microsoft.com/office/powerpoint/2010/main" val="1722178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slide is displayed and instructors can explain that before launching into a study on orange peppers, it is helpful to become familiar with the cultivars examined and their appearances. Students can be invited to share their perspectives on the fruit colors of the cultivars of interest; instructors can point out how the perception of color is somewhat subjective, and share the color definitions from the article’s authors. This is also an excellent opportunity for students to notice that even within a single color phenotype, there is a range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very dark orange to light orange), and remember that here we just see single fruits for each cultivar, but there is likely some variation within cultivars as well.</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25</a:t>
            </a:fld>
            <a:endParaRPr lang="en-US"/>
          </a:p>
        </p:txBody>
      </p:sp>
    </p:spTree>
    <p:extLst>
      <p:ext uri="{BB962C8B-B14F-4D97-AF65-F5344CB8AC3E}">
        <p14:creationId xmlns:p14="http://schemas.microsoft.com/office/powerpoint/2010/main" val="87164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Instructors display Slide 26 and invite groups to spend three minutes working on, and writing down their answers to, Question 11. It is a good idea to point out that the question has three parts and remind students that the yellow cultivar is Canary, and the red one is NuMex Garnet. After about one minute, instructors can display Slide 27 and signal to students that they should now be working on parts ii. and iii. When the time is up, the display goes back to Slide 26 for a quick debrief before returning to 27 to go over the answers to parts ii. and iii. Question 11 is usually quite straightforward for students, but they may (rightly so) feel baffled by some of the data. It may be helpful for instructors to reassure them that some of the data are indeed surprising, and emphasize the importance of experimental work and empirical measurements. </a:t>
            </a:r>
          </a:p>
          <a:p>
            <a:r>
              <a:rPr lang="en-US" sz="1200" i="1" u="sng" kern="1200" dirty="0">
                <a:solidFill>
                  <a:schemeClr val="tx1"/>
                </a:solidFill>
                <a:effectLst/>
                <a:latin typeface="+mn-lt"/>
                <a:ea typeface="+mn-ea"/>
                <a:cs typeface="+mn-cs"/>
              </a:rPr>
              <a:t>Alternative</a:t>
            </a:r>
            <a:r>
              <a:rPr lang="en-US" sz="1200" i="1" kern="1200" dirty="0">
                <a:solidFill>
                  <a:schemeClr val="tx1"/>
                </a:solidFill>
                <a:effectLst/>
                <a:latin typeface="+mn-lt"/>
                <a:ea typeface="+mn-ea"/>
                <a:cs typeface="+mn-cs"/>
              </a:rPr>
              <a:t> for classes where students are more advanced and/or more independent: </a:t>
            </a:r>
            <a:r>
              <a:rPr lang="en-US" sz="1200" kern="1200" dirty="0">
                <a:solidFill>
                  <a:schemeClr val="tx1"/>
                </a:solidFill>
                <a:effectLst/>
                <a:latin typeface="+mn-lt"/>
                <a:ea typeface="+mn-ea"/>
                <a:cs typeface="+mn-cs"/>
              </a:rPr>
              <a:t>Instead of having them work on Question 11, then debrief and move on to the next question, instructors can give the groups 15 minutes or so to work through Questions 11 – 14, then reconvene and debrief/discuss the answers. To ensure that each question has been discussed thoroughly by at least some of the groups, and there will be enough students in a position to contribute meaningfully to the debrief discussion, different groups can be asked to start from different questions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the groups in the front left quarter of the classroom start from Question 11, those in the back left from Question 12, </a:t>
            </a:r>
            <a:r>
              <a:rPr lang="en-US" sz="1200" i="1" kern="1200" dirty="0">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26</a:t>
            </a:fld>
            <a:endParaRPr lang="en-US"/>
          </a:p>
        </p:txBody>
      </p:sp>
    </p:spTree>
    <p:extLst>
      <p:ext uri="{BB962C8B-B14F-4D97-AF65-F5344CB8AC3E}">
        <p14:creationId xmlns:p14="http://schemas.microsoft.com/office/powerpoint/2010/main" val="1669944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suggested “choreography” for Slides 28 &amp; 29 and Question 12 is the same as for Question 11, with the caveat that parts (iii) and (iv) (Slide 29) are not essential for groups to answer and can be simply explained/clarified by instructors during the debrief. The purpose of including them as part of the question is that if some groups are very comfortable with reading and interpreting northern blot data, they will complete parts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(ii) very quickly, and parts (iii) and (iv) will keep them engaged.</a:t>
            </a:r>
          </a:p>
          <a:p>
            <a:r>
              <a:rPr lang="en-US" sz="1200" kern="1200" dirty="0">
                <a:solidFill>
                  <a:schemeClr val="tx1"/>
                </a:solidFill>
                <a:effectLst/>
                <a:latin typeface="+mn-lt"/>
                <a:ea typeface="+mn-ea"/>
                <a:cs typeface="+mn-cs"/>
              </a:rPr>
              <a:t>If students have not worked on a northern blot picture before, some of them will likely have questions, even if they have completed the supplementary readings and video viewings. The most common explanations/clarifications that they need include:</a:t>
            </a:r>
          </a:p>
          <a:p>
            <a:pPr lvl="0"/>
            <a:r>
              <a:rPr lang="en-US" sz="1200" kern="1200" dirty="0">
                <a:solidFill>
                  <a:schemeClr val="tx1"/>
                </a:solidFill>
                <a:effectLst/>
                <a:latin typeface="+mn-lt"/>
                <a:ea typeface="+mn-ea"/>
                <a:cs typeface="+mn-cs"/>
              </a:rPr>
              <a:t>Here, each of the five labelled horizontal “strips” is a picture of a northern blot performed with the same RNA samples, but with five different probes.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the first strip shows us bands where the probe for the </a:t>
            </a:r>
            <a:r>
              <a:rPr lang="en-US" sz="1200" i="1" kern="1200" dirty="0">
                <a:solidFill>
                  <a:schemeClr val="tx1"/>
                </a:solidFill>
                <a:effectLst/>
                <a:latin typeface="+mn-lt"/>
                <a:ea typeface="+mn-ea"/>
                <a:cs typeface="+mn-cs"/>
              </a:rPr>
              <a:t>Psy</a:t>
            </a:r>
            <a:r>
              <a:rPr lang="en-US" sz="1200" kern="1200" dirty="0">
                <a:solidFill>
                  <a:schemeClr val="tx1"/>
                </a:solidFill>
                <a:effectLst/>
                <a:latin typeface="+mn-lt"/>
                <a:ea typeface="+mn-ea"/>
                <a:cs typeface="+mn-cs"/>
              </a:rPr>
              <a:t> RNA hybridized.</a:t>
            </a:r>
          </a:p>
          <a:p>
            <a:pPr lvl="0"/>
            <a:r>
              <a:rPr lang="en-US" sz="1200" kern="1200" dirty="0">
                <a:solidFill>
                  <a:schemeClr val="tx1"/>
                </a:solidFill>
                <a:effectLst/>
                <a:latin typeface="+mn-lt"/>
                <a:ea typeface="+mn-ea"/>
                <a:cs typeface="+mn-cs"/>
              </a:rPr>
              <a:t>The position of a band (toward the top, middle, or bottom of the strip) is indicative of the length of the RNA molecules forming that band.</a:t>
            </a:r>
          </a:p>
          <a:p>
            <a:pPr lvl="0"/>
            <a:r>
              <a:rPr lang="en-US" sz="1200" kern="1200" dirty="0">
                <a:solidFill>
                  <a:schemeClr val="tx1"/>
                </a:solidFill>
                <a:effectLst/>
                <a:latin typeface="+mn-lt"/>
                <a:ea typeface="+mn-ea"/>
                <a:cs typeface="+mn-cs"/>
              </a:rPr>
              <a:t>The intensity of the band indicates the amount of RNA that is hybridizing to the probe in question – dark, thick, intense bands indicate that a lot of RNA has hybridized to that probe, but this is only partly quantitative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double the intensity does not necessarily mean double the amount of RNA).</a:t>
            </a:r>
          </a:p>
          <a:p>
            <a:pPr lvl="0"/>
            <a:r>
              <a:rPr lang="en-US" sz="1200" kern="1200" dirty="0">
                <a:solidFill>
                  <a:schemeClr val="tx1"/>
                </a:solidFill>
                <a:effectLst/>
                <a:latin typeface="+mn-lt"/>
                <a:ea typeface="+mn-ea"/>
                <a:cs typeface="+mn-cs"/>
              </a:rPr>
              <a:t>The big “blobs” that do not look like bands are the result of very large amounts of probe hybridizing to their target RNA; they are indicative of very large amounts of target RNA.</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28</a:t>
            </a:fld>
            <a:endParaRPr lang="en-US"/>
          </a:p>
        </p:txBody>
      </p:sp>
    </p:spTree>
    <p:extLst>
      <p:ext uri="{BB962C8B-B14F-4D97-AF65-F5344CB8AC3E}">
        <p14:creationId xmlns:p14="http://schemas.microsoft.com/office/powerpoint/2010/main" val="1285378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suggested “choreography” for slides 30-31 and Question 13 is the same as for Question 11. As slide 30 is displayed, instructors can explain that, since northern blots are only partially quantitative (especially with the technologies available in 2012), the authors used qRT-PCR to assess RNAs levels.</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30</a:t>
            </a:fld>
            <a:endParaRPr lang="en-US"/>
          </a:p>
        </p:txBody>
      </p:sp>
    </p:spTree>
    <p:extLst>
      <p:ext uri="{BB962C8B-B14F-4D97-AF65-F5344CB8AC3E}">
        <p14:creationId xmlns:p14="http://schemas.microsoft.com/office/powerpoint/2010/main" val="181515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suggested “choreography” for slides 32-33 and Question 14 is the same as for Question 11.  This is generally a straightforward question for students.</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32</a:t>
            </a:fld>
            <a:endParaRPr lang="en-US"/>
          </a:p>
        </p:txBody>
      </p:sp>
    </p:spTree>
    <p:extLst>
      <p:ext uri="{BB962C8B-B14F-4D97-AF65-F5344CB8AC3E}">
        <p14:creationId xmlns:p14="http://schemas.microsoft.com/office/powerpoint/2010/main" val="2067854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suggested “choreography” for this slide and Question 15 is generally the same as for Question 11. However, groups should be given sufficient time to develop sensible models. With instructors circulating, encouraging, prompting, and addressing pressing questions, most groups should be able to do so in about 15 minutes.</a:t>
            </a:r>
          </a:p>
          <a:p>
            <a:r>
              <a:rPr lang="en-US" sz="1200" kern="1200" dirty="0">
                <a:solidFill>
                  <a:schemeClr val="tx1"/>
                </a:solidFill>
                <a:effectLst/>
                <a:latin typeface="+mn-lt"/>
                <a:ea typeface="+mn-ea"/>
                <a:cs typeface="+mn-cs"/>
              </a:rPr>
              <a:t>As an alternative, if pressed for time or if many groups are taking much longer than anticipated, groups can get started on Question 15 in class and then complete and submit it as homework. This requires that students be able to communicate and work collaboratively outside of class time, and we recommend instructors offer suggestions on how to do this effectively within their course and institution’s context. If the question is completed as homework, we suggest that after the due date instructors set aside a few minutes of class time to provide some general feedback and a wrap-up (see Slide 35). In addition, all groups should be provided with feedback on their proposed models.</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34</a:t>
            </a:fld>
            <a:endParaRPr lang="en-US"/>
          </a:p>
        </p:txBody>
      </p:sp>
    </p:spTree>
    <p:extLst>
      <p:ext uri="{BB962C8B-B14F-4D97-AF65-F5344CB8AC3E}">
        <p14:creationId xmlns:p14="http://schemas.microsoft.com/office/powerpoint/2010/main" val="134436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3 is then displayed, just long enough for students to familiarize themselves with the scenario and read through it, to signal the start of the case study. Some students will prefer to read the story from their handout, while others may prefer to follow it on the screen. Showing the story on the screen is also beneficial for those who have not yet received the handout, as it allows them not to fall behind. Students should have access to their or their neighbor’s carotenoids biosynthesis pathway chart throughout the case.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3</a:t>
            </a:fld>
            <a:endParaRPr lang="en-US"/>
          </a:p>
        </p:txBody>
      </p:sp>
    </p:spTree>
    <p:extLst>
      <p:ext uri="{BB962C8B-B14F-4D97-AF65-F5344CB8AC3E}">
        <p14:creationId xmlns:p14="http://schemas.microsoft.com/office/powerpoint/2010/main" val="180564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is displayed to signal the end of the case study story, and invite students to synthesize what they have learned about molecular mechanisms behind pepper colors (particularly, orange). If students are assigned Question 15 as homework, this slide can be displayed right after instructors provide general feedback in class, as it can serve as a starting point for an overall wrap-up of the case. Instructors solicit brief (one-sentence) answers to the question of what causes pepper plants to produce orange fruits from the class and from there proceed to a short wrap-up highlighting major points covered in the case study. Note that some of the one-sentence explanations provided by students may themselves illustrate one of the major points. Finally, as an optional assignment, students or groups can be invited to illustrate a concluding scene for the case study that encompasses their one-sentence answer and submit it for sharing with the rest of the class.</a:t>
            </a:r>
          </a:p>
          <a:p>
            <a:r>
              <a:rPr lang="en-US" sz="1200" u="sng" kern="1200" dirty="0">
                <a:solidFill>
                  <a:schemeClr val="tx1"/>
                </a:solidFill>
                <a:effectLst/>
                <a:latin typeface="+mn-lt"/>
                <a:ea typeface="+mn-ea"/>
                <a:cs typeface="+mn-cs"/>
              </a:rPr>
              <a:t>Suggested wrap-up points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Unlike many of the examples presented in textbooks and introductory courses, the genetics behind differences in pepper fruit color is complex, and there is still much that we don’t know about it. (Students often sum this up with “It’s complicated.”)</a:t>
            </a:r>
          </a:p>
          <a:p>
            <a:pPr lvl="0"/>
            <a:r>
              <a:rPr lang="en-US" sz="1200" kern="1200" dirty="0">
                <a:solidFill>
                  <a:schemeClr val="tx1"/>
                </a:solidFill>
                <a:effectLst/>
                <a:latin typeface="+mn-lt"/>
                <a:ea typeface="+mn-ea"/>
                <a:cs typeface="+mn-cs"/>
              </a:rPr>
              <a:t>However, we know that differences in macroscopic phenotypes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fruit color) do not magically appear because of differences in DNA sequence. Rather, DNA differences may cause differences in the presence, or in the functioning, of proteins required for particular biochemical and physiological processes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the biosynthesis of pigments), resulting in macroscopic phenotype differences.</a:t>
            </a:r>
          </a:p>
          <a:p>
            <a:pPr lvl="0"/>
            <a:r>
              <a:rPr lang="en-US" sz="1200" kern="1200" dirty="0">
                <a:solidFill>
                  <a:schemeClr val="tx1"/>
                </a:solidFill>
                <a:effectLst/>
                <a:latin typeface="+mn-lt"/>
                <a:ea typeface="+mn-ea"/>
                <a:cs typeface="+mn-cs"/>
              </a:rPr>
              <a:t>Phenotypes are not limited to macroscopic characteristics; molecular and biochemical characteristics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presence or amount of a given RNA or pigment) are also phenotypes.</a:t>
            </a:r>
          </a:p>
          <a:p>
            <a:pPr lvl="0"/>
            <a:r>
              <a:rPr lang="en-US" sz="1200" kern="1200" dirty="0">
                <a:solidFill>
                  <a:schemeClr val="tx1"/>
                </a:solidFill>
                <a:effectLst/>
                <a:latin typeface="+mn-lt"/>
                <a:ea typeface="+mn-ea"/>
                <a:cs typeface="+mn-cs"/>
              </a:rPr>
              <a:t>A particular phenotype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producing orange fruits instead of red ones) can be caused by different sets of alterations in a molecular or biochemical process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carotenoid biosynthesis enzymes and genes that encode them) in different individuals (idea of genetic </a:t>
            </a:r>
            <a:r>
              <a:rPr lang="en-US" sz="1200" kern="1200">
                <a:solidFill>
                  <a:schemeClr val="tx1"/>
                </a:solidFill>
                <a:effectLst/>
                <a:latin typeface="+mn-lt"/>
                <a:ea typeface="+mn-ea"/>
                <a:cs typeface="+mn-cs"/>
              </a:rPr>
              <a:t>heterogeneity, a </a:t>
            </a:r>
            <a:r>
              <a:rPr lang="en-US" sz="1200" kern="1200" dirty="0">
                <a:solidFill>
                  <a:schemeClr val="tx1"/>
                </a:solidFill>
                <a:effectLst/>
                <a:latin typeface="+mn-lt"/>
                <a:ea typeface="+mn-ea"/>
                <a:cs typeface="+mn-cs"/>
              </a:rPr>
              <a:t>term that students are not expected to know).</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35</a:t>
            </a:fld>
            <a:endParaRPr lang="en-US"/>
          </a:p>
        </p:txBody>
      </p:sp>
    </p:spTree>
    <p:extLst>
      <p:ext uri="{BB962C8B-B14F-4D97-AF65-F5344CB8AC3E}">
        <p14:creationId xmlns:p14="http://schemas.microsoft.com/office/powerpoint/2010/main" val="114992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4 invites students to spend three minutes making a list of questions that they still have about the preparatory reading. Here, it is helpful for instructors to repeat this invitation orally and truly stick to the three-minute time limit. Instructors should also have handy the list of those points of confusion submitted in response to Preparation Quiz Question 11 that were not addressed in the feedback provided to students.</a:t>
            </a:r>
          </a:p>
          <a:p>
            <a:r>
              <a:rPr lang="en-US" sz="1200" kern="1200" dirty="0">
                <a:solidFill>
                  <a:schemeClr val="tx1"/>
                </a:solidFill>
                <a:effectLst/>
                <a:latin typeface="+mn-lt"/>
                <a:ea typeface="+mn-ea"/>
                <a:cs typeface="+mn-cs"/>
              </a:rPr>
              <a:t>When the time is up, students are invited to share their questions with the rest of the class. Upon hearing each question, instructors decide whether knowing its answer is critical for students to be able to productively participate in the case study. Questions deemed critical should be addressed by the instructor either directly, or by inviting contributions from students who are comfortable providing an answer. If not deemed critical, questions can be “parked”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summarized and listed) on the blackboard, document camera, or in the instructor’s notes. Some of these “parked” questions may be addressed or resolved by later parts of the case; instructors should point out when this happens. Other questions may go beyond the scope of the class, and instructors can encourage students to visit office hours or post them on the course bulletin board in order to discuss them.</a:t>
            </a:r>
          </a:p>
          <a:p>
            <a:r>
              <a:rPr lang="en-US" sz="1200" kern="1200" dirty="0">
                <a:solidFill>
                  <a:schemeClr val="tx1"/>
                </a:solidFill>
                <a:effectLst/>
                <a:latin typeface="+mn-lt"/>
                <a:ea typeface="+mn-ea"/>
                <a:cs typeface="+mn-cs"/>
              </a:rPr>
              <a:t>If any essential, still unaddressed questions and points of confusions from the quiz remain, they should be addressed.</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4</a:t>
            </a:fld>
            <a:endParaRPr lang="en-US"/>
          </a:p>
        </p:txBody>
      </p:sp>
    </p:spTree>
    <p:extLst>
      <p:ext uri="{BB962C8B-B14F-4D97-AF65-F5344CB8AC3E}">
        <p14:creationId xmlns:p14="http://schemas.microsoft.com/office/powerpoint/2010/main" val="146467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Displaying Slide 5 (just long enough for students to take it in) signals to the students that the lesson is moving on and they should focus on what is coming next, while Slide 6 sets up the first “real” question of the case. After giving students a moment to read this part of the story, instructors can informally ask Question 1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“What could cause a plant to make yellow peppers?”) and then display the question on Slide 7.</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5</a:t>
            </a:fld>
            <a:endParaRPr lang="en-US"/>
          </a:p>
        </p:txBody>
      </p:sp>
    </p:spTree>
    <p:extLst>
      <p:ext uri="{BB962C8B-B14F-4D97-AF65-F5344CB8AC3E}">
        <p14:creationId xmlns:p14="http://schemas.microsoft.com/office/powerpoint/2010/main" val="1372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6 sets up the first “real” question of the case. After giving students a moment to read this part pf the story, instructors can informally ask Question 1 (“What could cause a plant to make yellow peppers?”) and then display the question on Slide 7.</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6</a:t>
            </a:fld>
            <a:endParaRPr lang="en-US"/>
          </a:p>
        </p:txBody>
      </p:sp>
    </p:spTree>
    <p:extLst>
      <p:ext uri="{BB962C8B-B14F-4D97-AF65-F5344CB8AC3E}">
        <p14:creationId xmlns:p14="http://schemas.microsoft.com/office/powerpoint/2010/main" val="78762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slide is on display, ask students to spend about three minutes working (individually or in pairs) on the question and jot down their ideas. The portion asking about a possible genetic cause should be very easy for students, as it is simply the “reverse” of Question 9 on the preparation quiz. The non-genetic cause may prove a little more challenging, but here we are not looking for a detailed explanation. Once the time is up, instructors ask students to share their answers, they provide feedback, and for the genetic cause, we encourage probing students for details. Students may be tempted to simply propose a mutation in Ccs; instructors can ask what kind of mutation, in what part of the gene, how it would result in a lack of CCS function, or even whether the plant in question would be homozygous or heterozygous for the mutation. For the portion asking about potential non-genetic causes, the main goal is for students to become aware that environmental factors can and do affect gene transcription and protein function.</a:t>
            </a:r>
          </a:p>
          <a:p>
            <a:r>
              <a:rPr lang="en-US" dirty="0"/>
              <a:t>Finally, before moving on, instructors emphasize to students that for the purpose of this case study, the focus will be on genetic causes of phenotypic differences.</a:t>
            </a:r>
          </a:p>
        </p:txBody>
      </p:sp>
      <p:sp>
        <p:nvSpPr>
          <p:cNvPr id="4" name="Slide Number Placeholder 3"/>
          <p:cNvSpPr>
            <a:spLocks noGrp="1"/>
          </p:cNvSpPr>
          <p:nvPr>
            <p:ph type="sldNum" sz="quarter" idx="10"/>
          </p:nvPr>
        </p:nvSpPr>
        <p:spPr/>
        <p:txBody>
          <a:bodyPr/>
          <a:lstStyle/>
          <a:p>
            <a:fld id="{9FD9F506-6C49-6B48-9F5E-F42F80F9CB97}" type="slidenum">
              <a:rPr lang="en-US" smtClean="0"/>
              <a:t>7</a:t>
            </a:fld>
            <a:endParaRPr lang="en-US"/>
          </a:p>
        </p:txBody>
      </p:sp>
    </p:spTree>
    <p:extLst>
      <p:ext uri="{BB962C8B-B14F-4D97-AF65-F5344CB8AC3E}">
        <p14:creationId xmlns:p14="http://schemas.microsoft.com/office/powerpoint/2010/main" val="48457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8 and 9 are briefly displayed, in sequence, signaling that the class is now moving on and the story continues. Before showing Slide 10, instructors may emphasize to students that the focus has switched from yellow peppers to green ones.</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8</a:t>
            </a:fld>
            <a:endParaRPr lang="en-US"/>
          </a:p>
        </p:txBody>
      </p:sp>
    </p:spTree>
    <p:extLst>
      <p:ext uri="{BB962C8B-B14F-4D97-AF65-F5344CB8AC3E}">
        <p14:creationId xmlns:p14="http://schemas.microsoft.com/office/powerpoint/2010/main" val="103773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8 and 9 are briefly displayed, in sequence, signaling that the class is now moving on and the story continues. Before showing Slide 10, instructors may emphasize to students that the focus has switched from yellow peppers to green ones.</a:t>
            </a:r>
          </a:p>
          <a:p>
            <a:endParaRPr lang="en-US" dirty="0"/>
          </a:p>
        </p:txBody>
      </p:sp>
      <p:sp>
        <p:nvSpPr>
          <p:cNvPr id="4" name="Slide Number Placeholder 3"/>
          <p:cNvSpPr>
            <a:spLocks noGrp="1"/>
          </p:cNvSpPr>
          <p:nvPr>
            <p:ph type="sldNum" sz="quarter" idx="10"/>
          </p:nvPr>
        </p:nvSpPr>
        <p:spPr/>
        <p:txBody>
          <a:bodyPr/>
          <a:lstStyle/>
          <a:p>
            <a:fld id="{9FD9F506-6C49-6B48-9F5E-F42F80F9CB97}" type="slidenum">
              <a:rPr lang="en-US" smtClean="0"/>
              <a:t>9</a:t>
            </a:fld>
            <a:endParaRPr lang="en-US"/>
          </a:p>
        </p:txBody>
      </p:sp>
    </p:spTree>
    <p:extLst>
      <p:ext uri="{BB962C8B-B14F-4D97-AF65-F5344CB8AC3E}">
        <p14:creationId xmlns:p14="http://schemas.microsoft.com/office/powerpoint/2010/main" val="147687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24" name="PlaceHolder 2"/>
          <p:cNvSpPr>
            <a:spLocks noGrp="1"/>
          </p:cNvSpPr>
          <p:nvPr>
            <p:ph type="body"/>
          </p:nvPr>
        </p:nvSpPr>
        <p:spPr>
          <a:xfrm>
            <a:off x="650160" y="2282040"/>
            <a:ext cx="11703600" cy="2697840"/>
          </a:xfrm>
          <a:prstGeom prst="rect">
            <a:avLst/>
          </a:prstGeom>
        </p:spPr>
        <p:txBody>
          <a:bodyPr lIns="0" tIns="0" rIns="0" bIns="0">
            <a:normAutofit/>
          </a:bodyPr>
          <a:lstStyle/>
          <a:p>
            <a:endParaRPr lang="en-CA" sz="3200" b="0" strike="noStrike" spc="-1">
              <a:latin typeface="Arial"/>
            </a:endParaRPr>
          </a:p>
        </p:txBody>
      </p:sp>
      <p:sp>
        <p:nvSpPr>
          <p:cNvPr id="25" name="PlaceHolder 3"/>
          <p:cNvSpPr>
            <a:spLocks noGrp="1"/>
          </p:cNvSpPr>
          <p:nvPr>
            <p:ph type="body"/>
          </p:nvPr>
        </p:nvSpPr>
        <p:spPr>
          <a:xfrm>
            <a:off x="650160" y="5236560"/>
            <a:ext cx="1170360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27" name="PlaceHolder 2"/>
          <p:cNvSpPr>
            <a:spLocks noGrp="1"/>
          </p:cNvSpPr>
          <p:nvPr>
            <p:ph type="body"/>
          </p:nvPr>
        </p:nvSpPr>
        <p:spPr>
          <a:xfrm>
            <a:off x="650160" y="2282040"/>
            <a:ext cx="5711040" cy="2697840"/>
          </a:xfrm>
          <a:prstGeom prst="rect">
            <a:avLst/>
          </a:prstGeom>
        </p:spPr>
        <p:txBody>
          <a:bodyPr lIns="0" tIns="0" rIns="0" bIns="0">
            <a:normAutofit/>
          </a:bodyPr>
          <a:lstStyle/>
          <a:p>
            <a:endParaRPr lang="en-CA" sz="3200" b="0" strike="noStrike" spc="-1">
              <a:latin typeface="Arial"/>
            </a:endParaRPr>
          </a:p>
        </p:txBody>
      </p:sp>
      <p:sp>
        <p:nvSpPr>
          <p:cNvPr id="28" name="PlaceHolder 3"/>
          <p:cNvSpPr>
            <a:spLocks noGrp="1"/>
          </p:cNvSpPr>
          <p:nvPr>
            <p:ph type="body"/>
          </p:nvPr>
        </p:nvSpPr>
        <p:spPr>
          <a:xfrm>
            <a:off x="6647040" y="2282040"/>
            <a:ext cx="5711040" cy="2697840"/>
          </a:xfrm>
          <a:prstGeom prst="rect">
            <a:avLst/>
          </a:prstGeom>
        </p:spPr>
        <p:txBody>
          <a:bodyPr lIns="0" tIns="0" rIns="0" bIns="0">
            <a:normAutofit/>
          </a:bodyPr>
          <a:lstStyle/>
          <a:p>
            <a:endParaRPr lang="en-CA" sz="3200" b="0" strike="noStrike" spc="-1">
              <a:latin typeface="Arial"/>
            </a:endParaRPr>
          </a:p>
        </p:txBody>
      </p:sp>
      <p:sp>
        <p:nvSpPr>
          <p:cNvPr id="29" name="PlaceHolder 4"/>
          <p:cNvSpPr>
            <a:spLocks noGrp="1"/>
          </p:cNvSpPr>
          <p:nvPr>
            <p:ph type="body"/>
          </p:nvPr>
        </p:nvSpPr>
        <p:spPr>
          <a:xfrm>
            <a:off x="650160" y="5236560"/>
            <a:ext cx="5711040" cy="2697840"/>
          </a:xfrm>
          <a:prstGeom prst="rect">
            <a:avLst/>
          </a:prstGeom>
        </p:spPr>
        <p:txBody>
          <a:bodyPr lIns="0" tIns="0" rIns="0" bIns="0">
            <a:normAutofit/>
          </a:bodyPr>
          <a:lstStyle/>
          <a:p>
            <a:endParaRPr lang="en-CA" sz="3200" b="0" strike="noStrike" spc="-1">
              <a:latin typeface="Arial"/>
            </a:endParaRPr>
          </a:p>
        </p:txBody>
      </p:sp>
      <p:sp>
        <p:nvSpPr>
          <p:cNvPr id="30" name="PlaceHolder 5"/>
          <p:cNvSpPr>
            <a:spLocks noGrp="1"/>
          </p:cNvSpPr>
          <p:nvPr>
            <p:ph type="body"/>
          </p:nvPr>
        </p:nvSpPr>
        <p:spPr>
          <a:xfrm>
            <a:off x="6647040" y="5236560"/>
            <a:ext cx="571104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32" name="PlaceHolder 2"/>
          <p:cNvSpPr>
            <a:spLocks noGrp="1"/>
          </p:cNvSpPr>
          <p:nvPr>
            <p:ph type="body"/>
          </p:nvPr>
        </p:nvSpPr>
        <p:spPr>
          <a:xfrm>
            <a:off x="650160" y="2282040"/>
            <a:ext cx="3768480" cy="2697840"/>
          </a:xfrm>
          <a:prstGeom prst="rect">
            <a:avLst/>
          </a:prstGeom>
        </p:spPr>
        <p:txBody>
          <a:bodyPr lIns="0" tIns="0" rIns="0" bIns="0">
            <a:normAutofit/>
          </a:bodyPr>
          <a:lstStyle/>
          <a:p>
            <a:endParaRPr lang="en-CA" sz="3200" b="0" strike="noStrike" spc="-1">
              <a:latin typeface="Arial"/>
            </a:endParaRPr>
          </a:p>
        </p:txBody>
      </p:sp>
      <p:sp>
        <p:nvSpPr>
          <p:cNvPr id="33" name="PlaceHolder 3"/>
          <p:cNvSpPr>
            <a:spLocks noGrp="1"/>
          </p:cNvSpPr>
          <p:nvPr>
            <p:ph type="body"/>
          </p:nvPr>
        </p:nvSpPr>
        <p:spPr>
          <a:xfrm>
            <a:off x="4607280" y="2282040"/>
            <a:ext cx="3768480" cy="2697840"/>
          </a:xfrm>
          <a:prstGeom prst="rect">
            <a:avLst/>
          </a:prstGeom>
        </p:spPr>
        <p:txBody>
          <a:bodyPr lIns="0" tIns="0" rIns="0" bIns="0">
            <a:normAutofit/>
          </a:bodyPr>
          <a:lstStyle/>
          <a:p>
            <a:endParaRPr lang="en-CA" sz="3200" b="0" strike="noStrike" spc="-1">
              <a:latin typeface="Arial"/>
            </a:endParaRPr>
          </a:p>
        </p:txBody>
      </p:sp>
      <p:sp>
        <p:nvSpPr>
          <p:cNvPr id="34" name="PlaceHolder 4"/>
          <p:cNvSpPr>
            <a:spLocks noGrp="1"/>
          </p:cNvSpPr>
          <p:nvPr>
            <p:ph type="body"/>
          </p:nvPr>
        </p:nvSpPr>
        <p:spPr>
          <a:xfrm>
            <a:off x="8564760" y="2282040"/>
            <a:ext cx="3768480" cy="2697840"/>
          </a:xfrm>
          <a:prstGeom prst="rect">
            <a:avLst/>
          </a:prstGeom>
        </p:spPr>
        <p:txBody>
          <a:bodyPr lIns="0" tIns="0" rIns="0" bIns="0">
            <a:normAutofit/>
          </a:bodyPr>
          <a:lstStyle/>
          <a:p>
            <a:endParaRPr lang="en-CA" sz="3200" b="0" strike="noStrike" spc="-1">
              <a:latin typeface="Arial"/>
            </a:endParaRPr>
          </a:p>
        </p:txBody>
      </p:sp>
      <p:sp>
        <p:nvSpPr>
          <p:cNvPr id="35" name="PlaceHolder 5"/>
          <p:cNvSpPr>
            <a:spLocks noGrp="1"/>
          </p:cNvSpPr>
          <p:nvPr>
            <p:ph type="body"/>
          </p:nvPr>
        </p:nvSpPr>
        <p:spPr>
          <a:xfrm>
            <a:off x="650160" y="5236560"/>
            <a:ext cx="3768480" cy="2697840"/>
          </a:xfrm>
          <a:prstGeom prst="rect">
            <a:avLst/>
          </a:prstGeom>
        </p:spPr>
        <p:txBody>
          <a:bodyPr lIns="0" tIns="0" rIns="0" bIns="0">
            <a:normAutofit/>
          </a:bodyPr>
          <a:lstStyle/>
          <a:p>
            <a:endParaRPr lang="en-CA" sz="3200" b="0" strike="noStrike" spc="-1">
              <a:latin typeface="Arial"/>
            </a:endParaRPr>
          </a:p>
        </p:txBody>
      </p:sp>
      <p:sp>
        <p:nvSpPr>
          <p:cNvPr id="36" name="PlaceHolder 6"/>
          <p:cNvSpPr>
            <a:spLocks noGrp="1"/>
          </p:cNvSpPr>
          <p:nvPr>
            <p:ph type="body"/>
          </p:nvPr>
        </p:nvSpPr>
        <p:spPr>
          <a:xfrm>
            <a:off x="4607280" y="5236560"/>
            <a:ext cx="3768480" cy="2697840"/>
          </a:xfrm>
          <a:prstGeom prst="rect">
            <a:avLst/>
          </a:prstGeom>
        </p:spPr>
        <p:txBody>
          <a:bodyPr lIns="0" tIns="0" rIns="0" bIns="0">
            <a:normAutofit/>
          </a:bodyPr>
          <a:lstStyle/>
          <a:p>
            <a:endParaRPr lang="en-CA" sz="3200" b="0" strike="noStrike" spc="-1">
              <a:latin typeface="Arial"/>
            </a:endParaRPr>
          </a:p>
        </p:txBody>
      </p:sp>
      <p:sp>
        <p:nvSpPr>
          <p:cNvPr id="37" name="PlaceHolder 7"/>
          <p:cNvSpPr>
            <a:spLocks noGrp="1"/>
          </p:cNvSpPr>
          <p:nvPr>
            <p:ph type="body"/>
          </p:nvPr>
        </p:nvSpPr>
        <p:spPr>
          <a:xfrm>
            <a:off x="8564760" y="5236560"/>
            <a:ext cx="376848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3" name="PlaceHolder 2"/>
          <p:cNvSpPr>
            <a:spLocks noGrp="1"/>
          </p:cNvSpPr>
          <p:nvPr>
            <p:ph type="subTitle"/>
          </p:nvPr>
        </p:nvSpPr>
        <p:spPr>
          <a:xfrm>
            <a:off x="650160" y="2282040"/>
            <a:ext cx="11703600" cy="565632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5" name="PlaceHolder 2"/>
          <p:cNvSpPr>
            <a:spLocks noGrp="1"/>
          </p:cNvSpPr>
          <p:nvPr>
            <p:ph type="body"/>
          </p:nvPr>
        </p:nvSpPr>
        <p:spPr>
          <a:xfrm>
            <a:off x="650160" y="2282040"/>
            <a:ext cx="11703600" cy="565632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7" name="PlaceHolder 2"/>
          <p:cNvSpPr>
            <a:spLocks noGrp="1"/>
          </p:cNvSpPr>
          <p:nvPr>
            <p:ph type="body"/>
          </p:nvPr>
        </p:nvSpPr>
        <p:spPr>
          <a:xfrm>
            <a:off x="650160" y="2282040"/>
            <a:ext cx="5711040" cy="5656320"/>
          </a:xfrm>
          <a:prstGeom prst="rect">
            <a:avLst/>
          </a:prstGeom>
        </p:spPr>
        <p:txBody>
          <a:bodyPr lIns="0" tIns="0" rIns="0" bIns="0">
            <a:normAutofit/>
          </a:bodyPr>
          <a:lstStyle/>
          <a:p>
            <a:endParaRPr lang="en-CA" sz="3200" b="0" strike="noStrike" spc="-1">
              <a:latin typeface="Arial"/>
            </a:endParaRPr>
          </a:p>
        </p:txBody>
      </p:sp>
      <p:sp>
        <p:nvSpPr>
          <p:cNvPr id="8" name="PlaceHolder 3"/>
          <p:cNvSpPr>
            <a:spLocks noGrp="1"/>
          </p:cNvSpPr>
          <p:nvPr>
            <p:ph type="body"/>
          </p:nvPr>
        </p:nvSpPr>
        <p:spPr>
          <a:xfrm>
            <a:off x="6647040" y="2282040"/>
            <a:ext cx="5711040" cy="565632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50160" y="389160"/>
            <a:ext cx="11703600" cy="754920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12" name="PlaceHolder 2"/>
          <p:cNvSpPr>
            <a:spLocks noGrp="1"/>
          </p:cNvSpPr>
          <p:nvPr>
            <p:ph type="body"/>
          </p:nvPr>
        </p:nvSpPr>
        <p:spPr>
          <a:xfrm>
            <a:off x="650160" y="2282040"/>
            <a:ext cx="5711040" cy="2697840"/>
          </a:xfrm>
          <a:prstGeom prst="rect">
            <a:avLst/>
          </a:prstGeom>
        </p:spPr>
        <p:txBody>
          <a:bodyPr lIns="0" tIns="0" rIns="0" bIns="0">
            <a:normAutofit/>
          </a:bodyPr>
          <a:lstStyle/>
          <a:p>
            <a:endParaRPr lang="en-CA" sz="3200" b="0" strike="noStrike" spc="-1">
              <a:latin typeface="Arial"/>
            </a:endParaRPr>
          </a:p>
        </p:txBody>
      </p:sp>
      <p:sp>
        <p:nvSpPr>
          <p:cNvPr id="13" name="PlaceHolder 3"/>
          <p:cNvSpPr>
            <a:spLocks noGrp="1"/>
          </p:cNvSpPr>
          <p:nvPr>
            <p:ph type="body"/>
          </p:nvPr>
        </p:nvSpPr>
        <p:spPr>
          <a:xfrm>
            <a:off x="6647040" y="2282040"/>
            <a:ext cx="5711040" cy="5656320"/>
          </a:xfrm>
          <a:prstGeom prst="rect">
            <a:avLst/>
          </a:prstGeom>
        </p:spPr>
        <p:txBody>
          <a:bodyPr lIns="0" tIns="0" rIns="0" bIns="0">
            <a:normAutofit/>
          </a:bodyPr>
          <a:lstStyle/>
          <a:p>
            <a:endParaRPr lang="en-CA" sz="3200" b="0" strike="noStrike" spc="-1">
              <a:latin typeface="Arial"/>
            </a:endParaRPr>
          </a:p>
        </p:txBody>
      </p:sp>
      <p:sp>
        <p:nvSpPr>
          <p:cNvPr id="14" name="PlaceHolder 4"/>
          <p:cNvSpPr>
            <a:spLocks noGrp="1"/>
          </p:cNvSpPr>
          <p:nvPr>
            <p:ph type="body"/>
          </p:nvPr>
        </p:nvSpPr>
        <p:spPr>
          <a:xfrm>
            <a:off x="650160" y="5236560"/>
            <a:ext cx="571104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16" name="PlaceHolder 2"/>
          <p:cNvSpPr>
            <a:spLocks noGrp="1"/>
          </p:cNvSpPr>
          <p:nvPr>
            <p:ph type="body"/>
          </p:nvPr>
        </p:nvSpPr>
        <p:spPr>
          <a:xfrm>
            <a:off x="650160" y="2282040"/>
            <a:ext cx="5711040" cy="5656320"/>
          </a:xfrm>
          <a:prstGeom prst="rect">
            <a:avLst/>
          </a:prstGeom>
        </p:spPr>
        <p:txBody>
          <a:bodyPr lIns="0" tIns="0" rIns="0" bIns="0">
            <a:normAutofit/>
          </a:bodyPr>
          <a:lstStyle/>
          <a:p>
            <a:endParaRPr lang="en-CA" sz="3200" b="0" strike="noStrike" spc="-1">
              <a:latin typeface="Arial"/>
            </a:endParaRPr>
          </a:p>
        </p:txBody>
      </p:sp>
      <p:sp>
        <p:nvSpPr>
          <p:cNvPr id="17" name="PlaceHolder 3"/>
          <p:cNvSpPr>
            <a:spLocks noGrp="1"/>
          </p:cNvSpPr>
          <p:nvPr>
            <p:ph type="body"/>
          </p:nvPr>
        </p:nvSpPr>
        <p:spPr>
          <a:xfrm>
            <a:off x="6647040" y="2282040"/>
            <a:ext cx="5711040" cy="2697840"/>
          </a:xfrm>
          <a:prstGeom prst="rect">
            <a:avLst/>
          </a:prstGeom>
        </p:spPr>
        <p:txBody>
          <a:bodyPr lIns="0" tIns="0" rIns="0" bIns="0">
            <a:normAutofit/>
          </a:bodyPr>
          <a:lstStyle/>
          <a:p>
            <a:endParaRPr lang="en-CA" sz="3200" b="0" strike="noStrike" spc="-1">
              <a:latin typeface="Arial"/>
            </a:endParaRPr>
          </a:p>
        </p:txBody>
      </p:sp>
      <p:sp>
        <p:nvSpPr>
          <p:cNvPr id="18" name="PlaceHolder 4"/>
          <p:cNvSpPr>
            <a:spLocks noGrp="1"/>
          </p:cNvSpPr>
          <p:nvPr>
            <p:ph type="body"/>
          </p:nvPr>
        </p:nvSpPr>
        <p:spPr>
          <a:xfrm>
            <a:off x="6647040" y="5236560"/>
            <a:ext cx="571104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endParaRPr lang="en-CA" sz="4400" b="0" strike="noStrike" spc="-1">
              <a:latin typeface="Arial"/>
            </a:endParaRPr>
          </a:p>
        </p:txBody>
      </p:sp>
      <p:sp>
        <p:nvSpPr>
          <p:cNvPr id="20" name="PlaceHolder 2"/>
          <p:cNvSpPr>
            <a:spLocks noGrp="1"/>
          </p:cNvSpPr>
          <p:nvPr>
            <p:ph type="body"/>
          </p:nvPr>
        </p:nvSpPr>
        <p:spPr>
          <a:xfrm>
            <a:off x="650160" y="2282040"/>
            <a:ext cx="5711040" cy="2697840"/>
          </a:xfrm>
          <a:prstGeom prst="rect">
            <a:avLst/>
          </a:prstGeom>
        </p:spPr>
        <p:txBody>
          <a:bodyPr lIns="0" tIns="0" rIns="0" bIns="0">
            <a:normAutofit/>
          </a:bodyPr>
          <a:lstStyle/>
          <a:p>
            <a:endParaRPr lang="en-CA" sz="3200" b="0" strike="noStrike" spc="-1">
              <a:latin typeface="Arial"/>
            </a:endParaRPr>
          </a:p>
        </p:txBody>
      </p:sp>
      <p:sp>
        <p:nvSpPr>
          <p:cNvPr id="21" name="PlaceHolder 3"/>
          <p:cNvSpPr>
            <a:spLocks noGrp="1"/>
          </p:cNvSpPr>
          <p:nvPr>
            <p:ph type="body"/>
          </p:nvPr>
        </p:nvSpPr>
        <p:spPr>
          <a:xfrm>
            <a:off x="6647040" y="2282040"/>
            <a:ext cx="5711040" cy="2697840"/>
          </a:xfrm>
          <a:prstGeom prst="rect">
            <a:avLst/>
          </a:prstGeom>
        </p:spPr>
        <p:txBody>
          <a:bodyPr lIns="0" tIns="0" rIns="0" bIns="0">
            <a:normAutofit/>
          </a:bodyPr>
          <a:lstStyle/>
          <a:p>
            <a:endParaRPr lang="en-CA" sz="3200" b="0" strike="noStrike" spc="-1">
              <a:latin typeface="Arial"/>
            </a:endParaRPr>
          </a:p>
        </p:txBody>
      </p:sp>
      <p:sp>
        <p:nvSpPr>
          <p:cNvPr id="22" name="PlaceHolder 4"/>
          <p:cNvSpPr>
            <a:spLocks noGrp="1"/>
          </p:cNvSpPr>
          <p:nvPr>
            <p:ph type="body"/>
          </p:nvPr>
        </p:nvSpPr>
        <p:spPr>
          <a:xfrm>
            <a:off x="650160" y="5236560"/>
            <a:ext cx="11703600" cy="2697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50160" y="389160"/>
            <a:ext cx="11703600" cy="1628280"/>
          </a:xfrm>
          <a:prstGeom prst="rect">
            <a:avLst/>
          </a:prstGeom>
        </p:spPr>
        <p:txBody>
          <a:bodyPr lIns="0" tIns="0" rIns="0" bIns="0" anchor="ctr">
            <a:noAutofit/>
          </a:bodyPr>
          <a:lstStyle/>
          <a:p>
            <a:pPr algn="ctr"/>
            <a:r>
              <a:rPr lang="en-CA" sz="4400" b="0" strike="noStrike" spc="-1">
                <a:latin typeface="Arial"/>
              </a:rPr>
              <a:t>Click to edit the title text format</a:t>
            </a:r>
          </a:p>
        </p:txBody>
      </p:sp>
      <p:sp>
        <p:nvSpPr>
          <p:cNvPr id="3" name="PlaceHolder 2"/>
          <p:cNvSpPr>
            <a:spLocks noGrp="1"/>
          </p:cNvSpPr>
          <p:nvPr>
            <p:ph type="body"/>
          </p:nvPr>
        </p:nvSpPr>
        <p:spPr>
          <a:xfrm>
            <a:off x="650160" y="2282040"/>
            <a:ext cx="11703600" cy="56563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CA" sz="2800" b="0" strike="noStrike" spc="-1">
                <a:latin typeface="Arial"/>
              </a:rPr>
              <a:t>Second Outline Level</a:t>
            </a:r>
          </a:p>
          <a:p>
            <a:pPr marL="1296000" lvl="2" indent="-288000">
              <a:spcBef>
                <a:spcPts val="850"/>
              </a:spcBef>
              <a:buClr>
                <a:srgbClr val="000000"/>
              </a:buClr>
              <a:buSzPct val="45000"/>
              <a:buFont typeface="Wingdings" charset="2"/>
              <a:buChar char=""/>
            </a:pPr>
            <a:r>
              <a:rPr lang="en-CA" sz="2400" b="0" strike="noStrike" spc="-1">
                <a:latin typeface="Arial"/>
              </a:rPr>
              <a:t>Third Outline Level</a:t>
            </a:r>
          </a:p>
          <a:p>
            <a:pPr marL="1728000" lvl="3" indent="-216000">
              <a:spcBef>
                <a:spcPts val="567"/>
              </a:spcBef>
              <a:buClr>
                <a:srgbClr val="000000"/>
              </a:buClr>
              <a:buSzPct val="75000"/>
              <a:buFont typeface="Symbol" charset="2"/>
              <a:buChar char=""/>
            </a:pPr>
            <a:r>
              <a:rPr lang="en-CA" sz="2000" b="0" strike="noStrike" spc="-1">
                <a:latin typeface="Arial"/>
              </a:rPr>
              <a:t>Fourth Outline Level</a:t>
            </a:r>
          </a:p>
          <a:p>
            <a:pPr marL="2160000" lvl="4" indent="-216000">
              <a:spcBef>
                <a:spcPts val="283"/>
              </a:spcBef>
              <a:buClr>
                <a:srgbClr val="000000"/>
              </a:buClr>
              <a:buSzPct val="45000"/>
              <a:buFont typeface="Wingdings" charset="2"/>
              <a:buChar char=""/>
            </a:pPr>
            <a:r>
              <a:rPr lang="en-CA" sz="2000" b="0" strike="noStrike" spc="-1">
                <a:latin typeface="Arial"/>
              </a:rPr>
              <a:t>Fifth Outline Level</a:t>
            </a:r>
          </a:p>
          <a:p>
            <a:pPr marL="2592000" lvl="5" indent="-216000">
              <a:spcBef>
                <a:spcPts val="283"/>
              </a:spcBef>
              <a:buClr>
                <a:srgbClr val="000000"/>
              </a:buClr>
              <a:buSzPct val="45000"/>
              <a:buFont typeface="Wingdings" charset="2"/>
              <a:buChar char=""/>
            </a:pPr>
            <a:r>
              <a:rPr lang="en-CA" sz="2000" b="0" strike="noStrike" spc="-1">
                <a:latin typeface="Arial"/>
              </a:rPr>
              <a:t>Sixth Outline Level</a:t>
            </a:r>
          </a:p>
          <a:p>
            <a:pPr marL="3024000" lvl="6" indent="-216000">
              <a:spcBef>
                <a:spcPts val="283"/>
              </a:spcBef>
              <a:buClr>
                <a:srgbClr val="000000"/>
              </a:buClr>
              <a:buSzPct val="45000"/>
              <a:buFont typeface="Wingdings" charset="2"/>
              <a:buChar char=""/>
            </a:pPr>
            <a:r>
              <a:rPr lang="en-C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t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The mystery of the orange peppers"/>
          <p:cNvSpPr/>
          <p:nvPr/>
        </p:nvSpPr>
        <p:spPr>
          <a:xfrm>
            <a:off x="1270080" y="1442412"/>
            <a:ext cx="10845720" cy="11289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b">
            <a:noAutofit/>
          </a:bodyPr>
          <a:lstStyle/>
          <a:p>
            <a:pPr algn="ctr">
              <a:lnSpc>
                <a:spcPct val="100000"/>
              </a:lnSpc>
              <a:tabLst>
                <a:tab pos="0" algn="l"/>
              </a:tabLst>
            </a:pPr>
            <a:r>
              <a:rPr lang="en-CA" sz="6000" b="1" strike="noStrike" spc="-1" dirty="0">
                <a:latin typeface="Avenir Next Condensed Regular"/>
                <a:ea typeface="Avenir Next Condensed Regular"/>
              </a:rPr>
              <a:t>To Pick a Peck of Orange Peppers:</a:t>
            </a:r>
            <a:endParaRPr lang="en-CA" sz="6000" b="1" strike="noStrike" spc="-1" dirty="0">
              <a:latin typeface="Arial"/>
            </a:endParaRPr>
          </a:p>
        </p:txBody>
      </p:sp>
      <p:sp>
        <p:nvSpPr>
          <p:cNvPr id="39" name="An illustrated, interrupted case study"/>
          <p:cNvSpPr/>
          <p:nvPr/>
        </p:nvSpPr>
        <p:spPr>
          <a:xfrm>
            <a:off x="1461240" y="2799006"/>
            <a:ext cx="10463400" cy="11289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r>
              <a:rPr lang="en-CA" sz="4000" b="0" strike="noStrike" spc="-1" dirty="0">
                <a:solidFill>
                  <a:srgbClr val="000000"/>
                </a:solidFill>
                <a:latin typeface="Avenir Next Condensed Regular"/>
                <a:ea typeface="Avenir Next Condensed Regular"/>
              </a:rPr>
              <a:t>From Molecular Variation to Macroscopic Change</a:t>
            </a:r>
            <a:endParaRPr lang="en-CA" sz="4000" b="0" strike="noStrike" spc="-1" dirty="0">
              <a:latin typeface="Arial"/>
            </a:endParaRPr>
          </a:p>
        </p:txBody>
      </p:sp>
      <p:sp>
        <p:nvSpPr>
          <p:cNvPr id="3" name="TextBox 2">
            <a:extLst>
              <a:ext uri="{FF2B5EF4-FFF2-40B4-BE49-F238E27FC236}">
                <a16:creationId xmlns:a16="http://schemas.microsoft.com/office/drawing/2014/main" id="{1E952FAE-0723-ABB8-CADA-732D2CA84E13}"/>
              </a:ext>
            </a:extLst>
          </p:cNvPr>
          <p:cNvSpPr txBox="1"/>
          <p:nvPr/>
        </p:nvSpPr>
        <p:spPr>
          <a:xfrm>
            <a:off x="2553024" y="7885121"/>
            <a:ext cx="7284663" cy="1200329"/>
          </a:xfrm>
          <a:prstGeom prst="rect">
            <a:avLst/>
          </a:prstGeom>
          <a:noFill/>
        </p:spPr>
        <p:txBody>
          <a:bodyPr wrap="square">
            <a:spAutoFit/>
          </a:bodyPr>
          <a:lstStyle/>
          <a:p>
            <a:pPr algn="ctr"/>
            <a:r>
              <a:rPr lang="sv-SE" sz="3600" i="1" dirty="0">
                <a:latin typeface="Monotype Corsiva" panose="03010101010201010101" pitchFamily="66" charset="0"/>
              </a:rPr>
              <a:t>by</a:t>
            </a:r>
          </a:p>
          <a:p>
            <a:pPr algn="ctr"/>
            <a:r>
              <a:rPr lang="sv-SE" sz="3600" dirty="0"/>
              <a:t>Pamela Kalas and Fatima Syed</a:t>
            </a:r>
            <a:endParaRPr lang="en-US" sz="3600" dirty="0"/>
          </a:p>
        </p:txBody>
      </p:sp>
      <p:sp>
        <p:nvSpPr>
          <p:cNvPr id="9" name="TextBox 8">
            <a:extLst>
              <a:ext uri="{FF2B5EF4-FFF2-40B4-BE49-F238E27FC236}">
                <a16:creationId xmlns:a16="http://schemas.microsoft.com/office/drawing/2014/main" id="{0BB1A8AF-32F8-9B9F-046F-C015204A43BC}"/>
              </a:ext>
            </a:extLst>
          </p:cNvPr>
          <p:cNvSpPr txBox="1"/>
          <p:nvPr/>
        </p:nvSpPr>
        <p:spPr>
          <a:xfrm>
            <a:off x="3169787" y="665901"/>
            <a:ext cx="6498770" cy="369332"/>
          </a:xfrm>
          <a:prstGeom prst="rect">
            <a:avLst/>
          </a:prstGeom>
          <a:noFill/>
        </p:spPr>
        <p:txBody>
          <a:bodyPr wrap="square">
            <a:spAutoFit/>
          </a:bodyPr>
          <a:lstStyle/>
          <a:p>
            <a:pPr>
              <a:spcBef>
                <a:spcPct val="0"/>
              </a:spcBef>
              <a:buFontTx/>
              <a:buNone/>
            </a:pPr>
            <a:r>
              <a:rPr lang="en-US" altLang="en-US" sz="1800" b="1" dirty="0">
                <a:solidFill>
                  <a:schemeClr val="accent4">
                    <a:lumMod val="60000"/>
                    <a:lumOff val="40000"/>
                  </a:schemeClr>
                </a:solidFill>
                <a:latin typeface="Calibri" pitchFamily="34" charset="0"/>
                <a:cs typeface="Calibri" pitchFamily="34" charset="0"/>
              </a:rPr>
              <a:t>NATIONAL CENTER FOR CASE STUDY TEACHING IN SCIENCE</a:t>
            </a:r>
            <a:endParaRPr lang="en-US" altLang="en-US" sz="1800" b="1" dirty="0">
              <a:solidFill>
                <a:schemeClr val="accent4">
                  <a:lumMod val="60000"/>
                  <a:lumOff val="40000"/>
                </a:schemeClr>
              </a:solidFill>
              <a:latin typeface="Palatino Linotype" pitchFamily="18" charset="0"/>
              <a:cs typeface="Calibri" pitchFamily="34" charset="0"/>
            </a:endParaRPr>
          </a:p>
        </p:txBody>
      </p:sp>
      <p:pic>
        <p:nvPicPr>
          <p:cNvPr id="4" name="Picture 3">
            <a:extLst>
              <a:ext uri="{FF2B5EF4-FFF2-40B4-BE49-F238E27FC236}">
                <a16:creationId xmlns:a16="http://schemas.microsoft.com/office/drawing/2014/main" id="{EB521008-031C-09BD-A4B7-5ED4A35885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480" y="3486128"/>
            <a:ext cx="7051749" cy="4135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cNvSpPr/>
          <p:nvPr/>
        </p:nvSpPr>
        <p:spPr>
          <a:xfrm>
            <a:off x="6331320" y="9252000"/>
            <a:ext cx="32760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2361AEB6-B67A-4D07-B597-A876D62E32EC}" type="slidenum">
              <a:rPr lang="en-CA" sz="1800" b="0" strike="noStrike" spc="-1">
                <a:solidFill>
                  <a:srgbClr val="000000"/>
                </a:solidFill>
                <a:latin typeface="Avenir Next Condensed Regular"/>
                <a:ea typeface="Avenir Next Condensed Regular"/>
              </a:rPr>
              <a:t>10</a:t>
            </a:fld>
            <a:endParaRPr lang="en-CA" sz="1800" b="0" strike="noStrike" spc="-1">
              <a:latin typeface="Arial"/>
            </a:endParaRPr>
          </a:p>
        </p:txBody>
      </p:sp>
      <p:pic>
        <p:nvPicPr>
          <p:cNvPr id="82" name="Image" descr="Image"/>
          <p:cNvPicPr/>
          <p:nvPr/>
        </p:nvPicPr>
        <p:blipFill>
          <a:blip r:embed="rId3" cstate="screen">
            <a:extLst>
              <a:ext uri="{28A0092B-C50C-407E-A947-70E740481C1C}">
                <a14:useLocalDpi xmlns:a14="http://schemas.microsoft.com/office/drawing/2010/main"/>
              </a:ext>
            </a:extLst>
          </a:blip>
          <a:stretch/>
        </p:blipFill>
        <p:spPr>
          <a:xfrm>
            <a:off x="10564200" y="6754320"/>
            <a:ext cx="2378520" cy="2672640"/>
          </a:xfrm>
          <a:prstGeom prst="rect">
            <a:avLst/>
          </a:prstGeom>
          <a:ln w="12700">
            <a:noFill/>
          </a:ln>
        </p:spPr>
      </p:pic>
      <p:sp>
        <p:nvSpPr>
          <p:cNvPr id="8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a:t>
            </a:r>
            <a:endParaRPr lang="en-CA" sz="1840" b="0" strike="noStrike" spc="-1" dirty="0">
              <a:latin typeface="Arial"/>
            </a:endParaRPr>
          </a:p>
        </p:txBody>
      </p:sp>
      <p:sp>
        <p:nvSpPr>
          <p:cNvPr id="80" name="What kinds of mutations, and at what loci, do “permanently green” peppers possibly have?…"/>
          <p:cNvSpPr/>
          <p:nvPr/>
        </p:nvSpPr>
        <p:spPr>
          <a:xfrm>
            <a:off x="763920" y="1035563"/>
            <a:ext cx="11475720" cy="5827155"/>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58640" indent="-457200">
              <a:lnSpc>
                <a:spcPct val="100000"/>
              </a:lnSpc>
              <a:buClr>
                <a:srgbClr val="000000"/>
              </a:buClr>
              <a:buFont typeface="StarSymbol"/>
              <a:buAutoNum type="arabicPeriod" startAt="2"/>
            </a:pPr>
            <a:r>
              <a:rPr lang="en-CA" sz="2600" b="0" strike="noStrike" spc="-1" dirty="0">
                <a:solidFill>
                  <a:srgbClr val="000000"/>
                </a:solidFill>
                <a:latin typeface="Avenir Next Condensed Demi Bold"/>
                <a:ea typeface="Avenir Next Condensed Demi Bold"/>
              </a:rPr>
              <a:t>What kinds of mutations, and at what </a:t>
            </a:r>
            <a:r>
              <a:rPr lang="en-CA" sz="2600" b="0" i="1" strike="noStrike" spc="-1" dirty="0">
                <a:solidFill>
                  <a:srgbClr val="000000"/>
                </a:solidFill>
                <a:latin typeface="Avenir Next Condensed Demi Bold"/>
                <a:ea typeface="Avenir Next Condensed Demi Bold"/>
              </a:rPr>
              <a:t>loci</a:t>
            </a:r>
            <a:r>
              <a:rPr lang="en-CA" sz="2600" b="0" strike="noStrike" spc="-1" dirty="0">
                <a:solidFill>
                  <a:srgbClr val="000000"/>
                </a:solidFill>
                <a:latin typeface="Avenir Next Condensed Demi Bold"/>
                <a:ea typeface="Avenir Next Condensed Demi Bold"/>
              </a:rPr>
              <a:t>, do “permanently green” peppers possibly have?</a:t>
            </a:r>
            <a:endParaRPr lang="en-CA" sz="2600" b="0" strike="noStrike" spc="-1" dirty="0">
              <a:latin typeface="Arial"/>
            </a:endParaRPr>
          </a:p>
          <a:p>
            <a:pPr>
              <a:lnSpc>
                <a:spcPct val="100000"/>
              </a:lnSpc>
              <a:tabLst>
                <a:tab pos="0" algn="l"/>
              </a:tabLst>
            </a:pPr>
            <a:endParaRPr lang="en-CA" sz="2600" b="0" strike="noStrike" spc="-1" dirty="0">
              <a:latin typeface="Arial"/>
            </a:endParaRPr>
          </a:p>
          <a:p>
            <a:pPr>
              <a:lnSpc>
                <a:spcPct val="100000"/>
              </a:lnSpc>
              <a:spcBef>
                <a:spcPts val="1800"/>
              </a:spcBef>
              <a:tabLst>
                <a:tab pos="0" algn="l"/>
              </a:tabLst>
            </a:pPr>
            <a:r>
              <a:rPr lang="en-CA" sz="2600" b="0" strike="noStrike" spc="-1" dirty="0">
                <a:solidFill>
                  <a:srgbClr val="000000"/>
                </a:solidFill>
                <a:latin typeface="Avenir Next Condensed Regular"/>
                <a:ea typeface="Avenir Next Condensed Regular"/>
              </a:rPr>
              <a:t>To help constructing</a:t>
            </a:r>
            <a:r>
              <a:rPr lang="en-US" sz="2600" b="0" strike="noStrike" spc="-1" dirty="0">
                <a:solidFill>
                  <a:srgbClr val="000000"/>
                </a:solidFill>
                <a:latin typeface="Avenir Next Condensed Regular"/>
                <a:ea typeface="Avenir Next Condensed Regular"/>
              </a:rPr>
              <a:t> and articulating your answer, please address the following points:</a:t>
            </a:r>
            <a:endParaRPr lang="en-CA" sz="2600" b="0" strike="noStrike" spc="-1" dirty="0">
              <a:latin typeface="Arial"/>
            </a:endParaRPr>
          </a:p>
          <a:p>
            <a:pPr marL="1270080" lvl="1" indent="-633600">
              <a:lnSpc>
                <a:spcPct val="100000"/>
              </a:lnSpc>
              <a:spcBef>
                <a:spcPts val="1800"/>
              </a:spcBef>
              <a:buClr>
                <a:srgbClr val="000000"/>
              </a:buClr>
              <a:buFont typeface="+mj-lt"/>
              <a:buAutoNum type="romanLcPeriod"/>
              <a:tabLst>
                <a:tab pos="0" algn="l"/>
              </a:tabLst>
            </a:pPr>
            <a:r>
              <a:rPr lang="en-US" sz="2600" b="0" strike="noStrike" spc="-1" dirty="0">
                <a:solidFill>
                  <a:srgbClr val="000000"/>
                </a:solidFill>
                <a:latin typeface="Avenir Next Condensed Regular"/>
                <a:ea typeface="Avenir Next Condensed Regular"/>
              </a:rPr>
              <a:t>What pigments are present, and what pigments are missing, in ripe red peppers and in permanently green peppers, respectively?</a:t>
            </a:r>
            <a:endParaRPr lang="en-CA" sz="2600" b="0" strike="noStrike" spc="-1" dirty="0">
              <a:latin typeface="Arial"/>
            </a:endParaRPr>
          </a:p>
          <a:p>
            <a:pPr marL="1270080" lvl="1" indent="-633600">
              <a:lnSpc>
                <a:spcPct val="100000"/>
              </a:lnSpc>
              <a:spcBef>
                <a:spcPts val="1800"/>
              </a:spcBef>
              <a:buClr>
                <a:srgbClr val="000000"/>
              </a:buClr>
              <a:buFont typeface="+mj-lt"/>
              <a:buAutoNum type="romanLcPeriod"/>
              <a:tabLst>
                <a:tab pos="0" algn="l"/>
              </a:tabLst>
            </a:pPr>
            <a:r>
              <a:rPr lang="en-US" sz="2600" b="0" strike="noStrike" spc="-1" dirty="0">
                <a:solidFill>
                  <a:srgbClr val="000000"/>
                </a:solidFill>
                <a:latin typeface="Avenir Next Condensed Regular"/>
                <a:ea typeface="Avenir Next Condensed Regular"/>
              </a:rPr>
              <a:t>What proteins do you expect to be absent or non-functional in a plant that produces permanently green peppers?</a:t>
            </a:r>
            <a:endParaRPr lang="en-CA" sz="2600" b="0" strike="noStrike" spc="-1" dirty="0">
              <a:latin typeface="Arial"/>
            </a:endParaRPr>
          </a:p>
          <a:p>
            <a:pPr marL="1270080" lvl="1" indent="-633600">
              <a:lnSpc>
                <a:spcPct val="100000"/>
              </a:lnSpc>
              <a:spcBef>
                <a:spcPts val="1800"/>
              </a:spcBef>
              <a:buClr>
                <a:srgbClr val="000000"/>
              </a:buClr>
              <a:buFont typeface="+mj-lt"/>
              <a:buAutoNum type="romanLcPeriod"/>
              <a:tabLst>
                <a:tab pos="0" algn="l"/>
              </a:tabLst>
            </a:pPr>
            <a:r>
              <a:rPr lang="en-US" sz="2600" b="0" strike="noStrike" spc="-1" dirty="0">
                <a:solidFill>
                  <a:srgbClr val="000000"/>
                </a:solidFill>
                <a:latin typeface="Avenir Next Condensed Regular"/>
                <a:ea typeface="Avenir Next Condensed Regular"/>
              </a:rPr>
              <a:t>What kinds of mutations, and at what </a:t>
            </a:r>
            <a:r>
              <a:rPr lang="en-US" sz="2600" b="0" i="1" strike="noStrike" spc="-1" dirty="0">
                <a:solidFill>
                  <a:srgbClr val="000000"/>
                </a:solidFill>
                <a:latin typeface="Avenir Next Condensed Regular"/>
                <a:ea typeface="Avenir Next Condensed Regular"/>
              </a:rPr>
              <a:t>loci</a:t>
            </a:r>
            <a:r>
              <a:rPr lang="en-US" sz="2600" b="0" strike="noStrike" spc="-1" dirty="0">
                <a:solidFill>
                  <a:srgbClr val="000000"/>
                </a:solidFill>
                <a:latin typeface="Avenir Next Condensed Regular"/>
                <a:ea typeface="Avenir Next Condensed Regular"/>
              </a:rPr>
              <a:t>, would result in the protein defects you postulated in (ii) above? </a:t>
            </a:r>
            <a:r>
              <a:rPr lang="en-CA" sz="2600" dirty="0">
                <a:latin typeface="Avenir Next Condensed" charset="0"/>
                <a:ea typeface="Avenir Next Condensed" charset="0"/>
                <a:cs typeface="Avenir Next Condensed" charset="0"/>
              </a:rPr>
              <a:t>What would this mutation (or these mutations) cause </a:t>
            </a:r>
            <a:r>
              <a:rPr lang="en-CA" sz="2600">
                <a:latin typeface="Avenir Next Condensed" charset="0"/>
                <a:ea typeface="Avenir Next Condensed" charset="0"/>
                <a:cs typeface="Avenir Next Condensed" charset="0"/>
              </a:rPr>
              <a:t>in terms </a:t>
            </a:r>
            <a:r>
              <a:rPr lang="en-CA" sz="2600" dirty="0">
                <a:latin typeface="Avenir Next Condensed" charset="0"/>
                <a:ea typeface="Avenir Next Condensed" charset="0"/>
                <a:cs typeface="Avenir Next Condensed" charset="0"/>
              </a:rPr>
              <a:t>of mRNA?</a:t>
            </a:r>
            <a:r>
              <a:rPr lang="en-US" sz="2600" dirty="0">
                <a:latin typeface="Avenir Next Condensed" charset="0"/>
                <a:ea typeface="Avenir Next Condensed" charset="0"/>
                <a:cs typeface="Avenir Next Condensed" charset="0"/>
              </a:rPr>
              <a:t> </a:t>
            </a:r>
            <a:endParaRPr lang="en-CA" sz="2600" b="0" strike="noStrike" spc="-1" dirty="0">
              <a:latin typeface="Avenir Next Condensed" charset="0"/>
              <a:ea typeface="Avenir Next Condensed" charset="0"/>
              <a:cs typeface="Avenir Next Condensed"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cNvSpPr/>
          <p:nvPr/>
        </p:nvSpPr>
        <p:spPr>
          <a:xfrm>
            <a:off x="6337800" y="9252000"/>
            <a:ext cx="831096" cy="1749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2FC6B69B-9B60-4FA0-9BC2-63DEF7F1A87B}" type="slidenum">
              <a:rPr lang="en-CA" sz="1800" b="0" strike="noStrike" spc="-1">
                <a:solidFill>
                  <a:srgbClr val="000000"/>
                </a:solidFill>
                <a:latin typeface="Avenir Next Condensed Regular"/>
                <a:ea typeface="Avenir Next Condensed Regular"/>
              </a:rPr>
              <a:t>11</a:t>
            </a:fld>
            <a:endParaRPr lang="en-CA" sz="1800" b="0" strike="noStrike" spc="-1" dirty="0">
              <a:latin typeface="Arial"/>
            </a:endParaRPr>
          </a:p>
        </p:txBody>
      </p:sp>
      <p:pic>
        <p:nvPicPr>
          <p:cNvPr id="86" name="Image" descr="Image"/>
          <p:cNvPicPr/>
          <p:nvPr/>
        </p:nvPicPr>
        <p:blipFill>
          <a:blip r:embed="rId3" cstate="screen">
            <a:extLst>
              <a:ext uri="{28A0092B-C50C-407E-A947-70E740481C1C}">
                <a14:useLocalDpi xmlns:a14="http://schemas.microsoft.com/office/drawing/2010/main"/>
              </a:ext>
            </a:extLst>
          </a:blip>
          <a:stretch/>
        </p:blipFill>
        <p:spPr>
          <a:xfrm>
            <a:off x="10564200" y="6754320"/>
            <a:ext cx="2378520" cy="2672640"/>
          </a:xfrm>
          <a:prstGeom prst="rect">
            <a:avLst/>
          </a:prstGeom>
          <a:ln w="12700">
            <a:noFill/>
          </a:ln>
        </p:spPr>
      </p:pic>
      <p:sp>
        <p:nvSpPr>
          <p:cNvPr id="87"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pic>
        <p:nvPicPr>
          <p:cNvPr id="88" name="Picture 2"/>
          <p:cNvPicPr/>
          <p:nvPr/>
        </p:nvPicPr>
        <p:blipFill>
          <a:blip r:embed="rId4" cstate="screen">
            <a:extLst>
              <a:ext uri="{28A0092B-C50C-407E-A947-70E740481C1C}">
                <a14:useLocalDpi xmlns:a14="http://schemas.microsoft.com/office/drawing/2010/main"/>
              </a:ext>
            </a:extLst>
          </a:blip>
          <a:stretch/>
        </p:blipFill>
        <p:spPr>
          <a:xfrm>
            <a:off x="205200" y="617040"/>
            <a:ext cx="6131160" cy="9052560"/>
          </a:xfrm>
          <a:prstGeom prst="rect">
            <a:avLst/>
          </a:prstGeom>
          <a:ln w="0">
            <a:noFill/>
          </a:ln>
        </p:spPr>
      </p:pic>
      <p:sp>
        <p:nvSpPr>
          <p:cNvPr id="84" name="Right…what if one CaSGR allele was wild-type and the other had a large deletion in the promoter region, making it non-functional? What fruit color would such a plant produce?…"/>
          <p:cNvSpPr/>
          <p:nvPr/>
        </p:nvSpPr>
        <p:spPr>
          <a:xfrm>
            <a:off x="6902280" y="1306440"/>
            <a:ext cx="5388120" cy="570816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800"/>
              </a:spcBef>
              <a:buClr>
                <a:srgbClr val="000000"/>
              </a:buClr>
              <a:buFont typeface="StarSymbol"/>
              <a:buAutoNum type="arabicPeriod" startAt="3"/>
            </a:pPr>
            <a:r>
              <a:rPr lang="en-CA" sz="2800" b="0" strike="noStrike" spc="-1" dirty="0">
                <a:solidFill>
                  <a:srgbClr val="000000"/>
                </a:solidFill>
                <a:latin typeface="Avenir Next Condensed Demi Bold"/>
                <a:ea typeface="Avenir Next Condensed Demi Bold"/>
              </a:rPr>
              <a:t>Right…what if one </a:t>
            </a:r>
            <a:r>
              <a:rPr lang="en-CA" sz="2800" b="1"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Demi Bold"/>
                <a:ea typeface="Avenir Next Condensed Demi Bold"/>
              </a:rPr>
              <a:t> allele was wild-type and the other had a large deletion in the promoter region, making it non-functional? What fruit color would such a plant produce?</a:t>
            </a:r>
            <a:endParaRPr lang="en-CA" sz="2800" b="0" strike="noStrike" spc="-1" dirty="0">
              <a:latin typeface="Arial"/>
            </a:endParaRPr>
          </a:p>
          <a:p>
            <a:pPr>
              <a:lnSpc>
                <a:spcPct val="100000"/>
              </a:lnSpc>
              <a:tabLst>
                <a:tab pos="0" algn="l"/>
              </a:tabLst>
            </a:pP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It depends on which of the two </a:t>
            </a:r>
            <a:r>
              <a:rPr lang="en-CA" sz="2800" b="0"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Regular"/>
                <a:ea typeface="Avenir Next Condensed Regular"/>
              </a:rPr>
              <a:t> alleles is dominant.</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permanently green fruits.</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purple-brown fruits.</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red fruits.</a:t>
            </a:r>
            <a:endParaRPr lang="en-CA" sz="28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cNvSpPr/>
          <p:nvPr/>
        </p:nvSpPr>
        <p:spPr>
          <a:xfrm>
            <a:off x="6331320" y="9252000"/>
            <a:ext cx="1002168" cy="377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E6213127-4804-4B09-8D3C-E3A47D170BF3}" type="slidenum">
              <a:rPr lang="en-CA" sz="1800" b="0" strike="noStrike" spc="-1">
                <a:solidFill>
                  <a:srgbClr val="000000"/>
                </a:solidFill>
                <a:latin typeface="Avenir Next Condensed Regular"/>
                <a:ea typeface="Avenir Next Condensed Regular"/>
              </a:rPr>
              <a:t>12</a:t>
            </a:fld>
            <a:endParaRPr lang="en-CA" sz="1800" b="0" strike="noStrike" spc="-1">
              <a:latin typeface="Arial"/>
            </a:endParaRPr>
          </a:p>
        </p:txBody>
      </p:sp>
      <p:sp>
        <p:nvSpPr>
          <p:cNvPr id="90" name="Is anyone as confused as our friend here?"/>
          <p:cNvSpPr/>
          <p:nvPr/>
        </p:nvSpPr>
        <p:spPr>
          <a:xfrm>
            <a:off x="7054560" y="4331880"/>
            <a:ext cx="5388120" cy="138096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00000"/>
              </a:lnSpc>
              <a:spcBef>
                <a:spcPts val="1800"/>
              </a:spcBef>
              <a:tabLst>
                <a:tab pos="0" algn="l"/>
              </a:tabLst>
            </a:pPr>
            <a:r>
              <a:rPr lang="en-CA" sz="2800" b="0" strike="noStrike" spc="-1">
                <a:solidFill>
                  <a:srgbClr val="000000"/>
                </a:solidFill>
                <a:latin typeface="Avenir Next Condensed Demi Bold"/>
                <a:ea typeface="Avenir Next Condensed Demi Bold"/>
              </a:rPr>
              <a:t>Is anyone as confused as our </a:t>
            </a:r>
            <a:r>
              <a:rPr lang="en-US" sz="2800" b="0" strike="noStrike" spc="-1">
                <a:solidFill>
                  <a:srgbClr val="000000"/>
                </a:solidFill>
                <a:latin typeface="Avenir Next Condensed Demi Bold"/>
                <a:ea typeface="Avenir Next Condensed Demi Bold"/>
              </a:rPr>
              <a:t>curious friend </a:t>
            </a:r>
            <a:r>
              <a:rPr lang="en-US" sz="2800" b="0" strike="noStrike" spc="-1">
                <a:solidFill>
                  <a:srgbClr val="000000"/>
                </a:solidFill>
                <a:latin typeface="Avenir Next Condensed"/>
                <a:ea typeface="Avenir Next Condensed Demi Bold"/>
              </a:rPr>
              <a:t>? Pay attention to the explanations that follow.</a:t>
            </a:r>
            <a:endParaRPr lang="en-CA" sz="2800" b="0" strike="noStrike" spc="-1">
              <a:latin typeface="Arial"/>
            </a:endParaRPr>
          </a:p>
        </p:txBody>
      </p:sp>
      <p:sp>
        <p:nvSpPr>
          <p:cNvPr id="91"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976" y="555072"/>
            <a:ext cx="6009739" cy="89558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cNvSpPr/>
          <p:nvPr/>
        </p:nvSpPr>
        <p:spPr>
          <a:xfrm>
            <a:off x="6331320" y="9252000"/>
            <a:ext cx="508392"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A231410-7909-4701-808A-452CACA346B2}" type="slidenum">
              <a:rPr lang="en-CA" sz="1800" b="0" strike="noStrike" spc="-1">
                <a:solidFill>
                  <a:srgbClr val="000000"/>
                </a:solidFill>
                <a:latin typeface="Avenir Next Condensed Regular"/>
                <a:ea typeface="Avenir Next Condensed Regular"/>
              </a:rPr>
              <a:t>13</a:t>
            </a:fld>
            <a:endParaRPr lang="en-CA" sz="1800" b="0" strike="noStrike" spc="-1" dirty="0">
              <a:latin typeface="Arial"/>
            </a:endParaRPr>
          </a:p>
        </p:txBody>
      </p:sp>
      <p:pic>
        <p:nvPicPr>
          <p:cNvPr id="95" name="Image" descr="Image"/>
          <p:cNvPicPr/>
          <p:nvPr/>
        </p:nvPicPr>
        <p:blipFill>
          <a:blip r:embed="rId3" cstate="screen">
            <a:extLst>
              <a:ext uri="{28A0092B-C50C-407E-A947-70E740481C1C}">
                <a14:useLocalDpi xmlns:a14="http://schemas.microsoft.com/office/drawing/2010/main"/>
              </a:ext>
            </a:extLst>
          </a:blip>
          <a:stretch/>
        </p:blipFill>
        <p:spPr>
          <a:xfrm>
            <a:off x="11527020" y="7936992"/>
            <a:ext cx="1420739" cy="1749528"/>
          </a:xfrm>
          <a:prstGeom prst="rect">
            <a:avLst/>
          </a:prstGeom>
          <a:ln w="12700">
            <a:noFill/>
          </a:ln>
        </p:spPr>
      </p:pic>
      <p:sp>
        <p:nvSpPr>
          <p:cNvPr id="96"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sp>
        <p:nvSpPr>
          <p:cNvPr id="94" name="Intermission: Dominant &amp; Recessive 101…"/>
          <p:cNvSpPr/>
          <p:nvPr/>
        </p:nvSpPr>
        <p:spPr>
          <a:xfrm>
            <a:off x="763920" y="1258920"/>
            <a:ext cx="11475720" cy="714312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800" b="0" strike="noStrike" spc="-1" dirty="0">
                <a:solidFill>
                  <a:srgbClr val="F38F18"/>
                </a:solidFill>
                <a:latin typeface="Avenir Next Condensed Demi Bold"/>
                <a:ea typeface="Avenir Next Condensed Demi Bold"/>
              </a:rPr>
              <a:t>Intermission: Dominant &amp; Recessive 101</a:t>
            </a:r>
            <a:endParaRPr lang="en-CA" sz="2800" b="0" strike="noStrike" spc="-1" dirty="0">
              <a:latin typeface="Arial"/>
            </a:endParaRPr>
          </a:p>
          <a:p>
            <a:pPr>
              <a:lnSpc>
                <a:spcPct val="120000"/>
              </a:lnSpc>
              <a:spcBef>
                <a:spcPts val="1400"/>
              </a:spcBef>
              <a:tabLst>
                <a:tab pos="0" algn="l"/>
              </a:tabLst>
            </a:pPr>
            <a:r>
              <a:rPr lang="en-CA" sz="2800" b="0" strike="noStrike" spc="-1" dirty="0">
                <a:solidFill>
                  <a:srgbClr val="000000"/>
                </a:solidFill>
                <a:latin typeface="Avenir Next Condensed Regular"/>
                <a:ea typeface="Avenir Next Condensed Regular"/>
              </a:rPr>
              <a:t>To determine the dominance relationship between two alleles of a gene, </a:t>
            </a:r>
            <a:r>
              <a:rPr lang="en-CA" sz="2800" b="0" i="1" strike="noStrike" spc="-1" dirty="0">
                <a:solidFill>
                  <a:srgbClr val="000000"/>
                </a:solidFill>
                <a:latin typeface="Avenir Next Condensed Regular"/>
                <a:ea typeface="Avenir Next Condensed Regular"/>
              </a:rPr>
              <a:t>A1</a:t>
            </a:r>
            <a:r>
              <a:rPr lang="en-CA" sz="2800" b="0" strike="noStrike" spc="-1" dirty="0">
                <a:solidFill>
                  <a:srgbClr val="000000"/>
                </a:solidFill>
                <a:latin typeface="Avenir Next Condensed Regular"/>
                <a:ea typeface="Avenir Next Condensed Regular"/>
              </a:rPr>
              <a:t> and </a:t>
            </a:r>
            <a:r>
              <a:rPr lang="en-CA" sz="2800" b="0" i="1" strike="noStrike" spc="-1" dirty="0">
                <a:solidFill>
                  <a:srgbClr val="000000"/>
                </a:solidFill>
                <a:latin typeface="Avenir Next Condensed Regular"/>
                <a:ea typeface="Avenir Next Condensed Regular"/>
              </a:rPr>
              <a:t>A2,</a:t>
            </a:r>
            <a:r>
              <a:rPr lang="en-CA" sz="2800" b="0" strike="noStrike" spc="-1" dirty="0">
                <a:solidFill>
                  <a:srgbClr val="000000"/>
                </a:solidFill>
                <a:latin typeface="Avenir Next Condensed Regular"/>
                <a:ea typeface="Avenir Next Condensed Regular"/>
              </a:rPr>
              <a:t> we first need to know the following:</a:t>
            </a:r>
            <a:endParaRPr lang="en-CA" sz="2800" b="0" strike="noStrike" spc="-1" dirty="0">
              <a:latin typeface="Arial"/>
            </a:endParaRPr>
          </a:p>
          <a:p>
            <a:pPr marL="650520" indent="-344160">
              <a:lnSpc>
                <a:spcPct val="120000"/>
              </a:lnSpc>
              <a:spcBef>
                <a:spcPts val="1400"/>
              </a:spcBef>
              <a:buClr>
                <a:srgbClr val="000000"/>
              </a:buClr>
              <a:buSzPct val="75000"/>
              <a:buFont typeface="Symbol"/>
              <a:buChar char=""/>
              <a:tabLst>
                <a:tab pos="0" algn="l"/>
              </a:tabLst>
            </a:pPr>
            <a:r>
              <a:rPr lang="en-CA" sz="2400" b="0" strike="noStrike" spc="-1" dirty="0">
                <a:solidFill>
                  <a:srgbClr val="000000"/>
                </a:solidFill>
                <a:latin typeface="Avenir Next Condensed Regular"/>
                <a:ea typeface="Avenir Next Condensed Regular"/>
              </a:rPr>
              <a:t>What is the general phenotype that we are interested in? (</a:t>
            </a:r>
            <a:r>
              <a:rPr lang="en-CA" sz="2400" b="0" i="1" strike="noStrike" spc="-1" dirty="0">
                <a:solidFill>
                  <a:srgbClr val="000000"/>
                </a:solidFill>
                <a:latin typeface="Avenir Next Condensed Regular"/>
                <a:ea typeface="Avenir Next Condensed Regular"/>
              </a:rPr>
              <a:t>e.g.</a:t>
            </a:r>
            <a:r>
              <a:rPr lang="en-CA" sz="2400" b="0" strike="noStrike" spc="-1" dirty="0">
                <a:solidFill>
                  <a:srgbClr val="000000"/>
                </a:solidFill>
                <a:latin typeface="Avenir Next Condensed Regular"/>
                <a:ea typeface="Avenir Next Condensed Regular"/>
              </a:rPr>
              <a:t> height, fruit color, amount of CCS enzyme, …)</a:t>
            </a:r>
            <a:endParaRPr lang="en-CA" sz="2400" b="0" strike="noStrike" spc="-1" dirty="0">
              <a:latin typeface="Arial"/>
            </a:endParaRPr>
          </a:p>
          <a:p>
            <a:pPr marL="650520" indent="-344160">
              <a:lnSpc>
                <a:spcPct val="120000"/>
              </a:lnSpc>
              <a:spcBef>
                <a:spcPts val="1400"/>
              </a:spcBef>
              <a:buClr>
                <a:srgbClr val="000000"/>
              </a:buClr>
              <a:buSzPct val="75000"/>
              <a:buFont typeface="Symbol"/>
              <a:buChar char=""/>
              <a:tabLst>
                <a:tab pos="0" algn="l"/>
              </a:tabLst>
            </a:pPr>
            <a:r>
              <a:rPr lang="en-CA" sz="2400" b="0" strike="noStrike" spc="-1" dirty="0">
                <a:solidFill>
                  <a:srgbClr val="000000"/>
                </a:solidFill>
                <a:latin typeface="Avenir Next Condensed Regular"/>
                <a:ea typeface="Avenir Next Condensed Regular"/>
              </a:rPr>
              <a:t>What is the specific phenotype of individuals of genotype </a:t>
            </a:r>
            <a:r>
              <a:rPr lang="en-CA" sz="2400" b="0" i="1" strike="noStrike" spc="-1" dirty="0">
                <a:solidFill>
                  <a:srgbClr val="000000"/>
                </a:solidFill>
                <a:latin typeface="Avenir Next Condensed Regular"/>
                <a:ea typeface="Avenir Next Condensed Regular"/>
              </a:rPr>
              <a:t>A1/A1</a:t>
            </a:r>
            <a:r>
              <a:rPr lang="en-CA" sz="2400" b="0" strike="noStrike" spc="-1" dirty="0">
                <a:solidFill>
                  <a:srgbClr val="000000"/>
                </a:solidFill>
                <a:latin typeface="Avenir Next Condensed Regular"/>
                <a:ea typeface="Avenir Next Condensed Regular"/>
              </a:rPr>
              <a:t>?</a:t>
            </a:r>
            <a:endParaRPr lang="en-CA" sz="2400" b="0" strike="noStrike" spc="-1" dirty="0">
              <a:latin typeface="Arial"/>
            </a:endParaRPr>
          </a:p>
          <a:p>
            <a:pPr marL="650520" indent="-344160">
              <a:lnSpc>
                <a:spcPct val="120000"/>
              </a:lnSpc>
              <a:spcBef>
                <a:spcPts val="1400"/>
              </a:spcBef>
              <a:buClr>
                <a:srgbClr val="000000"/>
              </a:buClr>
              <a:buSzPct val="75000"/>
              <a:buFont typeface="Symbol"/>
              <a:buChar char=""/>
              <a:tabLst>
                <a:tab pos="0" algn="l"/>
              </a:tabLst>
            </a:pPr>
            <a:r>
              <a:rPr lang="en-CA" sz="2400" b="0" strike="noStrike" spc="-1" dirty="0">
                <a:solidFill>
                  <a:srgbClr val="000000"/>
                </a:solidFill>
                <a:latin typeface="Avenir Next Condensed Regular"/>
                <a:ea typeface="Avenir Next Condensed Regular"/>
              </a:rPr>
              <a:t>What is the specific phenotype of individuals of genotype </a:t>
            </a:r>
            <a:r>
              <a:rPr lang="en-CA" sz="2400" b="0" i="1" strike="noStrike" spc="-1" dirty="0">
                <a:solidFill>
                  <a:srgbClr val="000000"/>
                </a:solidFill>
                <a:latin typeface="Avenir Next Condensed Regular"/>
                <a:ea typeface="Avenir Next Condensed Regular"/>
              </a:rPr>
              <a:t>A2/A2</a:t>
            </a:r>
            <a:r>
              <a:rPr lang="en-CA" sz="2400" b="0" strike="noStrike" spc="-1" dirty="0">
                <a:solidFill>
                  <a:srgbClr val="000000"/>
                </a:solidFill>
                <a:latin typeface="Avenir Next Condensed Regular"/>
                <a:ea typeface="Avenir Next Condensed Regular"/>
              </a:rPr>
              <a:t>?</a:t>
            </a:r>
            <a:endParaRPr lang="en-CA" sz="2400" b="0" strike="noStrike" spc="-1" dirty="0">
              <a:latin typeface="Arial"/>
            </a:endParaRPr>
          </a:p>
          <a:p>
            <a:pPr marL="650520" indent="-344160">
              <a:lnSpc>
                <a:spcPct val="120000"/>
              </a:lnSpc>
              <a:spcBef>
                <a:spcPts val="1400"/>
              </a:spcBef>
              <a:buClr>
                <a:srgbClr val="000000"/>
              </a:buClr>
              <a:buSzPct val="75000"/>
              <a:buFont typeface="Symbol"/>
              <a:buChar char=""/>
              <a:tabLst>
                <a:tab pos="0" algn="l"/>
              </a:tabLst>
            </a:pPr>
            <a:r>
              <a:rPr lang="en-CA" sz="2400" b="0" strike="noStrike" spc="-1" dirty="0">
                <a:solidFill>
                  <a:srgbClr val="000000"/>
                </a:solidFill>
                <a:latin typeface="Avenir Next Condensed Regular"/>
                <a:ea typeface="Avenir Next Condensed Regular"/>
              </a:rPr>
              <a:t>What is the specific phenotype of individuals of genotype </a:t>
            </a:r>
            <a:r>
              <a:rPr lang="en-CA" sz="2400" b="0" i="1" strike="noStrike" spc="-1" dirty="0">
                <a:solidFill>
                  <a:srgbClr val="000000"/>
                </a:solidFill>
                <a:latin typeface="Avenir Next Condensed Regular"/>
                <a:ea typeface="Avenir Next Condensed Regular"/>
              </a:rPr>
              <a:t>A1/A2</a:t>
            </a:r>
            <a:r>
              <a:rPr lang="en-CA" sz="2400" b="0" strike="noStrike" spc="-1" dirty="0">
                <a:solidFill>
                  <a:srgbClr val="000000"/>
                </a:solidFill>
                <a:latin typeface="Avenir Next Condensed Regular"/>
                <a:ea typeface="Avenir Next Condensed Regular"/>
              </a:rPr>
              <a:t>?</a:t>
            </a:r>
            <a:endParaRPr lang="en-CA" sz="2400" b="0" strike="noStrike" spc="-1" dirty="0">
              <a:latin typeface="Arial"/>
            </a:endParaRPr>
          </a:p>
          <a:p>
            <a:pPr>
              <a:lnSpc>
                <a:spcPct val="120000"/>
              </a:lnSpc>
              <a:spcBef>
                <a:spcPts val="1400"/>
              </a:spcBef>
              <a:tabLst>
                <a:tab pos="0" algn="l"/>
              </a:tabLst>
            </a:pPr>
            <a:endParaRPr lang="en-CA" sz="2400" b="0" strike="noStrike" spc="-1" dirty="0">
              <a:latin typeface="Arial"/>
            </a:endParaRPr>
          </a:p>
          <a:p>
            <a:pPr>
              <a:lnSpc>
                <a:spcPct val="120000"/>
              </a:lnSpc>
              <a:spcBef>
                <a:spcPts val="99"/>
              </a:spcBef>
              <a:tabLst>
                <a:tab pos="0" algn="l"/>
              </a:tabLst>
            </a:pPr>
            <a:r>
              <a:rPr lang="en-CA" sz="2400" b="0" strike="noStrike" spc="-1" dirty="0">
                <a:solidFill>
                  <a:srgbClr val="000000"/>
                </a:solidFill>
                <a:latin typeface="Avenir Next Condensed Regular"/>
                <a:ea typeface="Avenir Next Condensed Regular"/>
              </a:rPr>
              <a:t>Then, we compare the phenotype of heterozygous (</a:t>
            </a:r>
            <a:r>
              <a:rPr lang="en-CA" sz="2400" b="0" i="1" strike="noStrike" spc="-1" dirty="0">
                <a:solidFill>
                  <a:srgbClr val="000000"/>
                </a:solidFill>
                <a:latin typeface="Avenir Next Condensed Regular"/>
                <a:ea typeface="Avenir Next Condensed Regular"/>
              </a:rPr>
              <a:t>A1/A2</a:t>
            </a:r>
            <a:r>
              <a:rPr lang="en-CA" sz="2400" b="0" strike="noStrike" spc="-1" dirty="0">
                <a:solidFill>
                  <a:srgbClr val="000000"/>
                </a:solidFill>
                <a:latin typeface="Avenir Next Condensed Regular"/>
                <a:ea typeface="Avenir Next Condensed Regular"/>
              </a:rPr>
              <a:t>) individuals to that of each of </a:t>
            </a:r>
            <a:endParaRPr lang="en-CA" sz="2400" b="0" strike="noStrike" spc="-1" dirty="0">
              <a:latin typeface="Arial"/>
            </a:endParaRPr>
          </a:p>
          <a:p>
            <a:pPr>
              <a:lnSpc>
                <a:spcPct val="120000"/>
              </a:lnSpc>
              <a:spcBef>
                <a:spcPts val="99"/>
              </a:spcBef>
              <a:tabLst>
                <a:tab pos="0" algn="l"/>
              </a:tabLst>
            </a:pPr>
            <a:r>
              <a:rPr lang="en-CA" sz="2400" b="0" strike="noStrike" spc="-1" dirty="0">
                <a:solidFill>
                  <a:srgbClr val="000000"/>
                </a:solidFill>
                <a:latin typeface="Avenir Next Condensed Regular"/>
                <a:ea typeface="Avenir Next Condensed Regular"/>
              </a:rPr>
              <a:t>the two homozygotes (</a:t>
            </a:r>
            <a:r>
              <a:rPr lang="en-CA" sz="2400" b="0" i="1" strike="noStrike" spc="-1" dirty="0">
                <a:solidFill>
                  <a:srgbClr val="000000"/>
                </a:solidFill>
                <a:latin typeface="Avenir Next Condensed Regular"/>
                <a:ea typeface="Avenir Next Condensed Regular"/>
              </a:rPr>
              <a:t>A1/A1 </a:t>
            </a:r>
            <a:r>
              <a:rPr lang="en-CA" sz="2400" b="0" strike="noStrike" spc="-1" dirty="0">
                <a:solidFill>
                  <a:srgbClr val="000000"/>
                </a:solidFill>
                <a:latin typeface="Avenir Next Condensed Regular"/>
                <a:ea typeface="Avenir Next Condensed Regular"/>
              </a:rPr>
              <a:t>and </a:t>
            </a:r>
            <a:r>
              <a:rPr lang="en-CA" sz="2400" b="0" i="1" strike="noStrike" spc="-1" dirty="0">
                <a:solidFill>
                  <a:srgbClr val="000000"/>
                </a:solidFill>
                <a:latin typeface="Avenir Next Condensed Regular"/>
                <a:ea typeface="Avenir Next Condensed Regular"/>
              </a:rPr>
              <a:t>A2/A2</a:t>
            </a:r>
            <a:r>
              <a:rPr lang="en-CA" sz="2400" b="0" strike="noStrike" spc="-1" dirty="0">
                <a:solidFill>
                  <a:srgbClr val="000000"/>
                </a:solidFill>
                <a:latin typeface="Avenir Next Condensed Regular"/>
                <a:ea typeface="Avenir Next Condensed Regular"/>
              </a:rPr>
              <a:t>). If one homozygote has the same phenotype as </a:t>
            </a:r>
            <a:endParaRPr lang="en-CA" sz="2400" b="0" strike="noStrike" spc="-1" dirty="0">
              <a:latin typeface="Arial"/>
            </a:endParaRPr>
          </a:p>
          <a:p>
            <a:pPr>
              <a:lnSpc>
                <a:spcPct val="120000"/>
              </a:lnSpc>
              <a:spcBef>
                <a:spcPts val="99"/>
              </a:spcBef>
              <a:tabLst>
                <a:tab pos="0" algn="l"/>
              </a:tabLst>
            </a:pPr>
            <a:r>
              <a:rPr lang="en-CA" sz="2400" b="0" strike="noStrike" spc="-1" dirty="0">
                <a:solidFill>
                  <a:srgbClr val="000000"/>
                </a:solidFill>
                <a:latin typeface="Avenir Next Condensed Regular"/>
                <a:ea typeface="Avenir Next Condensed Regular"/>
              </a:rPr>
              <a:t>the heterozygote, that phenotype is said to be dominant. By extension, the allele present in</a:t>
            </a:r>
            <a:endParaRPr lang="en-CA" sz="2400" b="0" strike="noStrike" spc="-1" dirty="0">
              <a:latin typeface="Arial"/>
            </a:endParaRPr>
          </a:p>
          <a:p>
            <a:pPr>
              <a:lnSpc>
                <a:spcPct val="120000"/>
              </a:lnSpc>
              <a:spcBef>
                <a:spcPts val="99"/>
              </a:spcBef>
              <a:tabLst>
                <a:tab pos="0" algn="l"/>
              </a:tabLst>
            </a:pPr>
            <a:r>
              <a:rPr lang="en-CA" sz="2400" b="0" strike="noStrike" spc="-1" dirty="0">
                <a:solidFill>
                  <a:srgbClr val="000000"/>
                </a:solidFill>
                <a:latin typeface="Avenir Next Condensed Regular"/>
                <a:ea typeface="Avenir Next Condensed Regular"/>
              </a:rPr>
              <a:t>two copies in the homozygote is said to be dominant to the other allele.  </a:t>
            </a:r>
            <a:endParaRPr lang="en-CA" sz="24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descr="Image"/>
          <p:cNvPicPr/>
          <p:nvPr/>
        </p:nvPicPr>
        <p:blipFill>
          <a:blip r:embed="rId2" cstate="screen">
            <a:extLst>
              <a:ext uri="{28A0092B-C50C-407E-A947-70E740481C1C}">
                <a14:useLocalDpi xmlns:a14="http://schemas.microsoft.com/office/drawing/2010/main"/>
              </a:ext>
            </a:extLst>
          </a:blip>
          <a:stretch/>
        </p:blipFill>
        <p:spPr>
          <a:xfrm>
            <a:off x="3985704" y="2688852"/>
            <a:ext cx="1861264" cy="2292000"/>
          </a:xfrm>
          <a:prstGeom prst="rect">
            <a:avLst/>
          </a:prstGeom>
          <a:ln w="12700">
            <a:noFill/>
          </a:ln>
        </p:spPr>
      </p:pic>
      <p:sp>
        <p:nvSpPr>
          <p:cNvPr id="97" name="Slide Number"/>
          <p:cNvSpPr/>
          <p:nvPr/>
        </p:nvSpPr>
        <p:spPr>
          <a:xfrm>
            <a:off x="6331320" y="9252000"/>
            <a:ext cx="35820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02D8E14A-74C5-4618-AB16-AF8765565B97}" type="slidenum">
              <a:rPr lang="en-CA" sz="1800" b="0" strike="noStrike" spc="-1">
                <a:solidFill>
                  <a:srgbClr val="000000"/>
                </a:solidFill>
                <a:latin typeface="Avenir Next Condensed Regular"/>
                <a:ea typeface="Avenir Next Condensed Regular"/>
              </a:rPr>
              <a:t>14</a:t>
            </a:fld>
            <a:endParaRPr lang="en-CA" sz="1800" b="0" strike="noStrike" spc="-1">
              <a:latin typeface="Arial"/>
            </a:endParaRPr>
          </a:p>
        </p:txBody>
      </p:sp>
      <p:sp>
        <p:nvSpPr>
          <p:cNvPr id="98" name="If plants with genotype A1/A2 (heterozygotes) make……"/>
          <p:cNvSpPr/>
          <p:nvPr/>
        </p:nvSpPr>
        <p:spPr>
          <a:xfrm>
            <a:off x="1888200" y="5818680"/>
            <a:ext cx="9227160" cy="282888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400" b="1" i="1" strike="noStrike" spc="-1">
                <a:solidFill>
                  <a:srgbClr val="000000"/>
                </a:solidFill>
                <a:latin typeface="Avenir Next Condensed Regular"/>
                <a:ea typeface="Avenir Next Condensed Regular"/>
              </a:rPr>
              <a:t>If plants with genotype A1/A2 (heterozygotes) make…</a:t>
            </a:r>
            <a:endParaRPr lang="en-CA" sz="2400" b="0" strike="noStrike" spc="-1">
              <a:latin typeface="Arial"/>
            </a:endParaRPr>
          </a:p>
          <a:p>
            <a:pPr marL="650520" indent="-344160">
              <a:lnSpc>
                <a:spcPct val="120000"/>
              </a:lnSpc>
              <a:spcBef>
                <a:spcPts val="1400"/>
              </a:spcBef>
              <a:buClr>
                <a:srgbClr val="C82506"/>
              </a:buClr>
              <a:buSzPct val="75000"/>
              <a:buFont typeface="Symbol"/>
              <a:buChar char=""/>
              <a:tabLst>
                <a:tab pos="0" algn="l"/>
              </a:tabLst>
            </a:pPr>
            <a:r>
              <a:rPr lang="en-CA" sz="2400" b="0" strike="noStrike" spc="-1">
                <a:solidFill>
                  <a:srgbClr val="C82506"/>
                </a:solidFill>
                <a:latin typeface="Avenir Next Condensed Regular"/>
                <a:ea typeface="Avenir Next Condensed Regular"/>
              </a:rPr>
              <a:t>red fruits</a:t>
            </a:r>
            <a:r>
              <a:rPr lang="en-CA" sz="2400" b="0" strike="noStrike" spc="-1">
                <a:solidFill>
                  <a:srgbClr val="000000"/>
                </a:solidFill>
                <a:latin typeface="Avenir Next Condensed Regular"/>
                <a:ea typeface="Avenir Next Condensed Regular"/>
              </a:rPr>
              <a:t> (like </a:t>
            </a:r>
            <a:r>
              <a:rPr lang="en-CA" sz="2400" b="0" i="1" strike="noStrike" spc="-1">
                <a:solidFill>
                  <a:srgbClr val="000000"/>
                </a:solidFill>
                <a:latin typeface="Avenir Next Condensed Regular"/>
                <a:ea typeface="Avenir Next Condensed Regular"/>
              </a:rPr>
              <a:t>A1/A1</a:t>
            </a:r>
            <a:r>
              <a:rPr lang="en-CA" sz="2400" b="0" strike="noStrike" spc="-1">
                <a:solidFill>
                  <a:srgbClr val="000000"/>
                </a:solidFill>
                <a:latin typeface="Avenir Next Condensed Regular"/>
                <a:ea typeface="Avenir Next Condensed Regular"/>
              </a:rPr>
              <a:t>), then </a:t>
            </a:r>
            <a:r>
              <a:rPr lang="en-CA" sz="2400" b="0" i="1" u="sng" strike="noStrike" spc="-1">
                <a:solidFill>
                  <a:srgbClr val="000000"/>
                </a:solidFill>
                <a:uFillTx/>
                <a:latin typeface="Avenir Next Condensed Regular"/>
                <a:ea typeface="Avenir Next Condensed Regular"/>
              </a:rPr>
              <a:t>A1</a:t>
            </a:r>
            <a:r>
              <a:rPr lang="en-CA" sz="2400" b="0" u="sng" strike="noStrike" spc="-1">
                <a:solidFill>
                  <a:srgbClr val="000000"/>
                </a:solidFill>
                <a:uFillTx/>
                <a:latin typeface="Avenir Next Condensed Regular"/>
                <a:ea typeface="Avenir Next Condensed Regular"/>
              </a:rPr>
              <a:t> is  dominant to </a:t>
            </a:r>
            <a:r>
              <a:rPr lang="en-CA" sz="2400" b="0" i="1" u="sng" strike="noStrike" spc="-1">
                <a:solidFill>
                  <a:srgbClr val="000000"/>
                </a:solidFill>
                <a:uFillTx/>
                <a:latin typeface="Avenir Next Condensed Regular"/>
                <a:ea typeface="Avenir Next Condensed Regular"/>
              </a:rPr>
              <a:t>A2.</a:t>
            </a:r>
            <a:endParaRPr lang="en-CA" sz="2400" b="0" strike="noStrike" spc="-1">
              <a:latin typeface="Arial"/>
            </a:endParaRPr>
          </a:p>
          <a:p>
            <a:pPr marL="650520" indent="-344160">
              <a:lnSpc>
                <a:spcPct val="120000"/>
              </a:lnSpc>
              <a:spcBef>
                <a:spcPts val="1400"/>
              </a:spcBef>
              <a:buClr>
                <a:srgbClr val="C3971A"/>
              </a:buClr>
              <a:buSzPct val="75000"/>
              <a:buFont typeface="Symbol"/>
              <a:buChar char=""/>
              <a:tabLst>
                <a:tab pos="0" algn="l"/>
              </a:tabLst>
            </a:pPr>
            <a:r>
              <a:rPr lang="en-CA" sz="2400" b="0" strike="noStrike" spc="-1">
                <a:solidFill>
                  <a:srgbClr val="C3971A"/>
                </a:solidFill>
                <a:latin typeface="Avenir Next Condensed Regular"/>
                <a:ea typeface="Avenir Next Condensed Regular"/>
              </a:rPr>
              <a:t>yellow fruits</a:t>
            </a:r>
            <a:r>
              <a:rPr lang="en-CA" sz="2400" b="0" strike="noStrike" spc="-1">
                <a:solidFill>
                  <a:srgbClr val="000000"/>
                </a:solidFill>
                <a:latin typeface="Avenir Next Condensed Regular"/>
                <a:ea typeface="Avenir Next Condensed Regular"/>
              </a:rPr>
              <a:t> (like </a:t>
            </a:r>
            <a:r>
              <a:rPr lang="en-CA" sz="2400" b="0" i="1" strike="noStrike" spc="-1">
                <a:solidFill>
                  <a:srgbClr val="000000"/>
                </a:solidFill>
                <a:latin typeface="Avenir Next Condensed Regular"/>
                <a:ea typeface="Avenir Next Condensed Regular"/>
              </a:rPr>
              <a:t>A2/A2</a:t>
            </a:r>
            <a:r>
              <a:rPr lang="en-CA" sz="2400" b="0" strike="noStrike" spc="-1">
                <a:solidFill>
                  <a:srgbClr val="000000"/>
                </a:solidFill>
                <a:latin typeface="Avenir Next Condensed Regular"/>
                <a:ea typeface="Avenir Next Condensed Regular"/>
              </a:rPr>
              <a:t>) , then </a:t>
            </a:r>
            <a:r>
              <a:rPr lang="en-CA" sz="2400" b="0" i="1" u="sng" strike="noStrike" spc="-1">
                <a:solidFill>
                  <a:srgbClr val="000000"/>
                </a:solidFill>
                <a:uFillTx/>
                <a:latin typeface="Avenir Next Condensed Regular"/>
                <a:ea typeface="Avenir Next Condensed Regular"/>
              </a:rPr>
              <a:t>A2</a:t>
            </a:r>
            <a:r>
              <a:rPr lang="en-CA" sz="2400" b="0" u="sng" strike="noStrike" spc="-1">
                <a:solidFill>
                  <a:srgbClr val="000000"/>
                </a:solidFill>
                <a:uFillTx/>
                <a:latin typeface="Avenir Next Condensed Regular"/>
                <a:ea typeface="Avenir Next Condensed Regular"/>
              </a:rPr>
              <a:t> is dominant to </a:t>
            </a:r>
            <a:r>
              <a:rPr lang="en-CA" sz="2400" b="0" i="1" u="sng" strike="noStrike" spc="-1">
                <a:solidFill>
                  <a:srgbClr val="000000"/>
                </a:solidFill>
                <a:uFillTx/>
                <a:latin typeface="Avenir Next Condensed Regular"/>
                <a:ea typeface="Avenir Next Condensed Regular"/>
              </a:rPr>
              <a:t>A1</a:t>
            </a:r>
            <a:r>
              <a:rPr lang="en-CA" sz="2400" b="0" i="1" strike="noStrike" spc="-1">
                <a:solidFill>
                  <a:srgbClr val="000000"/>
                </a:solidFill>
                <a:latin typeface="Avenir Next Condensed Regular"/>
                <a:ea typeface="Avenir Next Condensed Regular"/>
              </a:rPr>
              <a:t>.</a:t>
            </a:r>
            <a:endParaRPr lang="en-CA" sz="2400" b="0" strike="noStrike" spc="-1">
              <a:latin typeface="Arial"/>
            </a:endParaRPr>
          </a:p>
          <a:p>
            <a:pPr marL="650520" indent="-344160">
              <a:lnSpc>
                <a:spcPct val="120000"/>
              </a:lnSpc>
              <a:spcBef>
                <a:spcPts val="1400"/>
              </a:spcBef>
              <a:buClr>
                <a:srgbClr val="000000"/>
              </a:buClr>
              <a:buSzPct val="75000"/>
              <a:buFont typeface="Symbol"/>
              <a:buChar char=""/>
              <a:tabLst>
                <a:tab pos="0" algn="l"/>
              </a:tabLst>
            </a:pPr>
            <a:r>
              <a:rPr lang="en-CA" sz="2400" b="0" strike="noStrike" spc="-1">
                <a:solidFill>
                  <a:srgbClr val="000000"/>
                </a:solidFill>
                <a:latin typeface="Avenir Next Condensed Regular"/>
                <a:ea typeface="Avenir Next Condensed Regular"/>
              </a:rPr>
              <a:t>fruits that are </a:t>
            </a:r>
            <a:r>
              <a:rPr lang="en-CA" sz="2400" b="0" strike="noStrike" spc="-1">
                <a:solidFill>
                  <a:srgbClr val="174F86"/>
                </a:solidFill>
                <a:latin typeface="Avenir Next Condensed Regular"/>
                <a:ea typeface="Avenir Next Condensed Regular"/>
              </a:rPr>
              <a:t>neither red nor yellow </a:t>
            </a:r>
            <a:r>
              <a:rPr lang="en-CA" sz="2400" b="0" strike="noStrike" spc="-1">
                <a:solidFill>
                  <a:srgbClr val="000000"/>
                </a:solidFill>
                <a:latin typeface="Avenir Next Condensed Regular"/>
                <a:ea typeface="Avenir Next Condensed Regular"/>
              </a:rPr>
              <a:t>(unlike both homozygotes; e.g. blue)  then </a:t>
            </a:r>
            <a:r>
              <a:rPr lang="en-CA" sz="2400" b="0" i="1" u="sng" strike="noStrike" spc="-1">
                <a:solidFill>
                  <a:srgbClr val="000000"/>
                </a:solidFill>
                <a:uFillTx/>
                <a:latin typeface="Avenir Next Condensed Regular"/>
                <a:ea typeface="Avenir Next Condensed Regular"/>
              </a:rPr>
              <a:t>A1</a:t>
            </a:r>
            <a:r>
              <a:rPr lang="en-CA" sz="2400" b="0" u="sng" strike="noStrike" spc="-1">
                <a:solidFill>
                  <a:srgbClr val="000000"/>
                </a:solidFill>
                <a:uFillTx/>
                <a:latin typeface="Avenir Next Condensed Regular"/>
                <a:ea typeface="Avenir Next Condensed Regular"/>
              </a:rPr>
              <a:t> and </a:t>
            </a:r>
            <a:r>
              <a:rPr lang="en-CA" sz="2400" b="0" i="1" u="sng" strike="noStrike" spc="-1">
                <a:solidFill>
                  <a:srgbClr val="000000"/>
                </a:solidFill>
                <a:uFillTx/>
                <a:latin typeface="Avenir Next Condensed Regular"/>
                <a:ea typeface="Avenir Next Condensed Regular"/>
              </a:rPr>
              <a:t>A2 </a:t>
            </a:r>
            <a:r>
              <a:rPr lang="en-CA" sz="2400" b="0" u="sng" strike="noStrike" spc="-1">
                <a:solidFill>
                  <a:srgbClr val="000000"/>
                </a:solidFill>
                <a:uFillTx/>
                <a:latin typeface="Avenir Next Condensed Regular"/>
                <a:ea typeface="Avenir Next Condensed Regular"/>
              </a:rPr>
              <a:t>are neither dominant nor  recessive to each other</a:t>
            </a:r>
            <a:r>
              <a:rPr lang="en-CA" sz="2400" b="0" strike="noStrike" spc="-1">
                <a:solidFill>
                  <a:srgbClr val="000000"/>
                </a:solidFill>
                <a:latin typeface="Avenir Next Condensed Regular"/>
                <a:ea typeface="Avenir Next Condensed Regular"/>
              </a:rPr>
              <a:t>.</a:t>
            </a:r>
            <a:endParaRPr lang="en-CA" sz="2400" b="0" strike="noStrike" spc="-1">
              <a:latin typeface="Arial"/>
            </a:endParaRPr>
          </a:p>
        </p:txBody>
      </p:sp>
      <p:sp>
        <p:nvSpPr>
          <p:cNvPr id="99" name="Intermission: Dominant &amp; Recessive 101 - continued…"/>
          <p:cNvSpPr/>
          <p:nvPr/>
        </p:nvSpPr>
        <p:spPr>
          <a:xfrm>
            <a:off x="761400" y="815400"/>
            <a:ext cx="11475720" cy="181476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800" b="0" strike="noStrike" spc="-1" dirty="0">
                <a:solidFill>
                  <a:srgbClr val="F38F18"/>
                </a:solidFill>
                <a:latin typeface="Avenir Next Condensed Demi Bold"/>
                <a:ea typeface="Avenir Next Condensed Demi Bold"/>
              </a:rPr>
              <a:t>Intermission: Dominant &amp; Recessive 101 - continued</a:t>
            </a:r>
            <a:endParaRPr lang="en-CA" sz="2800" b="0" strike="noStrike" spc="-1" dirty="0">
              <a:latin typeface="Arial"/>
            </a:endParaRPr>
          </a:p>
          <a:p>
            <a:pPr>
              <a:lnSpc>
                <a:spcPct val="120000"/>
              </a:lnSpc>
              <a:spcBef>
                <a:spcPts val="1400"/>
              </a:spcBef>
              <a:tabLst>
                <a:tab pos="0" algn="l"/>
              </a:tabLst>
            </a:pPr>
            <a:r>
              <a:rPr lang="en-CA" sz="2800" b="0" i="1" strike="noStrike" spc="-1" dirty="0">
                <a:solidFill>
                  <a:srgbClr val="000000"/>
                </a:solidFill>
                <a:latin typeface="Avenir Next Condensed Demi Bold"/>
                <a:ea typeface="Avenir Next Condensed Demi Bold"/>
              </a:rPr>
              <a:t>Example</a:t>
            </a:r>
            <a:r>
              <a:rPr lang="en-CA" sz="2800" b="0" i="1" strike="noStrike" spc="-1" dirty="0">
                <a:solidFill>
                  <a:srgbClr val="000000"/>
                </a:solidFill>
                <a:latin typeface="Avenir Next Condensed Medium"/>
                <a:ea typeface="Avenir Next Condensed Medium"/>
              </a:rPr>
              <a:t>:</a:t>
            </a:r>
            <a:r>
              <a:rPr lang="en-CA" sz="2800" b="0" i="1" strike="noStrike" spc="-1" dirty="0">
                <a:solidFill>
                  <a:srgbClr val="000000"/>
                </a:solidFill>
                <a:latin typeface="Avenir Next Condensed Regular"/>
                <a:ea typeface="Avenir Next Condensed Regular"/>
              </a:rPr>
              <a:t> </a:t>
            </a:r>
            <a:r>
              <a:rPr lang="en-CA" sz="2800" b="0" strike="noStrike" spc="-1" dirty="0">
                <a:solidFill>
                  <a:srgbClr val="000000"/>
                </a:solidFill>
                <a:latin typeface="Avenir Next Condensed Regular"/>
                <a:ea typeface="Avenir Next Condensed Regular"/>
              </a:rPr>
              <a:t>Dominance relationship between </a:t>
            </a:r>
            <a:r>
              <a:rPr lang="en-CA" sz="2800" b="0" i="1" strike="noStrike" spc="-1" dirty="0">
                <a:solidFill>
                  <a:srgbClr val="000000"/>
                </a:solidFill>
                <a:latin typeface="Avenir Next Condensed Regular"/>
                <a:ea typeface="Avenir Next Condensed Regular"/>
              </a:rPr>
              <a:t>A1</a:t>
            </a:r>
            <a:r>
              <a:rPr lang="en-CA" sz="2800" b="0" strike="noStrike" spc="-1" dirty="0">
                <a:solidFill>
                  <a:srgbClr val="000000"/>
                </a:solidFill>
                <a:latin typeface="Avenir Next Condensed Regular"/>
                <a:ea typeface="Avenir Next Condensed Regular"/>
              </a:rPr>
              <a:t> and </a:t>
            </a:r>
            <a:r>
              <a:rPr lang="en-CA" sz="2800" b="0" i="1" strike="noStrike" spc="-1" dirty="0">
                <a:solidFill>
                  <a:srgbClr val="000000"/>
                </a:solidFill>
                <a:latin typeface="Avenir Next Condensed Regular"/>
                <a:ea typeface="Avenir Next Condensed Regular"/>
              </a:rPr>
              <a:t>A2 </a:t>
            </a:r>
            <a:r>
              <a:rPr lang="en-CA" sz="2800" b="0" strike="noStrike" spc="-1" dirty="0">
                <a:solidFill>
                  <a:srgbClr val="000000"/>
                </a:solidFill>
                <a:latin typeface="Avenir Next Condensed Regular"/>
                <a:ea typeface="Avenir Next Condensed Regular"/>
              </a:rPr>
              <a:t>alleles </a:t>
            </a:r>
            <a:r>
              <a:rPr lang="en-CA" sz="2800" b="0" u="sng" strike="noStrike" spc="-1" dirty="0">
                <a:solidFill>
                  <a:srgbClr val="000000"/>
                </a:solidFill>
                <a:uFillTx/>
                <a:latin typeface="Avenir Next Condensed Regular"/>
                <a:ea typeface="Avenir Next Condensed Regular"/>
              </a:rPr>
              <a:t>with respect to the phenotype fruit color</a:t>
            </a:r>
            <a:r>
              <a:rPr lang="en-CA" sz="2800" b="0" strike="noStrike" spc="-1" dirty="0">
                <a:solidFill>
                  <a:srgbClr val="000000"/>
                </a:solidFill>
                <a:latin typeface="Avenir Next Condensed Regular"/>
                <a:ea typeface="Avenir Next Condensed Regular"/>
              </a:rPr>
              <a:t>.</a:t>
            </a:r>
            <a:endParaRPr lang="en-CA" sz="2800" b="0" strike="noStrike" spc="-1" dirty="0">
              <a:latin typeface="Arial"/>
            </a:endParaRPr>
          </a:p>
        </p:txBody>
      </p:sp>
      <p:sp>
        <p:nvSpPr>
          <p:cNvPr id="101" name="A1/A1"/>
          <p:cNvSpPr/>
          <p:nvPr/>
        </p:nvSpPr>
        <p:spPr>
          <a:xfrm>
            <a:off x="4492080" y="4865760"/>
            <a:ext cx="1167120" cy="61272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800" b="0" i="1" strike="noStrike" spc="-1">
                <a:solidFill>
                  <a:srgbClr val="000000"/>
                </a:solidFill>
                <a:latin typeface="Avenir Next Condensed Regular"/>
                <a:ea typeface="Avenir Next Condensed Regular"/>
              </a:rPr>
              <a:t>A1/A1</a:t>
            </a:r>
            <a:endParaRPr lang="en-CA" sz="2800" b="0" strike="noStrike" spc="-1">
              <a:latin typeface="Arial"/>
            </a:endParaRPr>
          </a:p>
        </p:txBody>
      </p:sp>
      <p:pic>
        <p:nvPicPr>
          <p:cNvPr id="102" name="Image" descr="Image"/>
          <p:cNvPicPr/>
          <p:nvPr/>
        </p:nvPicPr>
        <p:blipFill>
          <a:blip r:embed="rId3" cstate="screen">
            <a:extLst>
              <a:ext uri="{28A0092B-C50C-407E-A947-70E740481C1C}">
                <a14:useLocalDpi xmlns:a14="http://schemas.microsoft.com/office/drawing/2010/main"/>
              </a:ext>
            </a:extLst>
          </a:blip>
          <a:stretch/>
        </p:blipFill>
        <p:spPr>
          <a:xfrm>
            <a:off x="6689520" y="2693412"/>
            <a:ext cx="1881931" cy="2287440"/>
          </a:xfrm>
          <a:prstGeom prst="rect">
            <a:avLst/>
          </a:prstGeom>
          <a:ln w="12700">
            <a:noFill/>
          </a:ln>
        </p:spPr>
      </p:pic>
      <p:sp>
        <p:nvSpPr>
          <p:cNvPr id="103" name="A2/A2"/>
          <p:cNvSpPr/>
          <p:nvPr/>
        </p:nvSpPr>
        <p:spPr>
          <a:xfrm>
            <a:off x="7011720" y="4909320"/>
            <a:ext cx="1167120" cy="61272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800" b="0" i="1" strike="noStrike" spc="-1">
                <a:solidFill>
                  <a:srgbClr val="000000"/>
                </a:solidFill>
                <a:latin typeface="Avenir Next Condensed Regular"/>
                <a:ea typeface="Avenir Next Condensed Regular"/>
              </a:rPr>
              <a:t>A2/A2</a:t>
            </a:r>
            <a:endParaRPr lang="en-CA" sz="2800" b="0" strike="noStrike" spc="-1">
              <a:latin typeface="Arial"/>
            </a:endParaRPr>
          </a:p>
        </p:txBody>
      </p:sp>
      <p:sp>
        <p:nvSpPr>
          <p:cNvPr id="104"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onsider: A pepper plant has one CaSGR allele that is wild-type and one that has a large deletion in the promoter region, making it non-functional. What fruit color will such a plant produce?…"/>
          <p:cNvSpPr/>
          <p:nvPr/>
        </p:nvSpPr>
        <p:spPr>
          <a:xfrm>
            <a:off x="759600" y="1216075"/>
            <a:ext cx="11474640" cy="4703771"/>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800"/>
              </a:spcBef>
              <a:buClr>
                <a:srgbClr val="000000"/>
              </a:buClr>
              <a:buFont typeface="StarSymbol"/>
              <a:buAutoNum type="arabicPeriod" startAt="4"/>
            </a:pPr>
            <a:r>
              <a:rPr lang="en-CA" sz="2800" b="0" strike="noStrike" spc="-1" dirty="0">
                <a:solidFill>
                  <a:srgbClr val="000000"/>
                </a:solidFill>
                <a:latin typeface="Avenir Next Condensed Demi Bold"/>
                <a:ea typeface="Avenir Next Condensed Demi Bold"/>
              </a:rPr>
              <a:t>Reconsider: A pepper plant has one </a:t>
            </a:r>
            <a:r>
              <a:rPr lang="en-CA" sz="2800" b="1"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Demi Bold"/>
                <a:ea typeface="Avenir Next Condensed Demi Bold"/>
              </a:rPr>
              <a:t> allele that is wild-type and one that has a large deletion in the promoter region, making it non-functional. What fruit color will such a plant produce?</a:t>
            </a:r>
            <a:endParaRPr lang="en-CA" sz="2800" b="0" strike="noStrike" spc="-1" dirty="0">
              <a:latin typeface="Arial"/>
            </a:endParaRPr>
          </a:p>
          <a:p>
            <a:pPr>
              <a:lnSpc>
                <a:spcPct val="100000"/>
              </a:lnSpc>
              <a:spcBef>
                <a:spcPts val="1800"/>
              </a:spcBef>
              <a:tabLst>
                <a:tab pos="0" algn="l"/>
              </a:tabLst>
            </a:pP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It depends on which of the two </a:t>
            </a:r>
            <a:r>
              <a:rPr lang="en-CA" sz="2800" b="0"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Regular"/>
                <a:ea typeface="Avenir Next Condensed Regular"/>
              </a:rPr>
              <a:t> alleles is dominant.</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permanently green fruits.</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purple-brown fruits.</a:t>
            </a:r>
            <a:endParaRPr lang="en-CA" sz="2800" b="0" strike="noStrike" spc="-1" dirty="0">
              <a:latin typeface="Arial"/>
            </a:endParaRPr>
          </a:p>
          <a:p>
            <a:pPr marL="564480" indent="-563040">
              <a:lnSpc>
                <a:spcPct val="100000"/>
              </a:lnSpc>
              <a:spcBef>
                <a:spcPts val="1800"/>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Most likely red fruits.</a:t>
            </a:r>
            <a:endParaRPr lang="en-CA" sz="2800" b="0" strike="noStrike" spc="-1" dirty="0">
              <a:latin typeface="Arial"/>
            </a:endParaRPr>
          </a:p>
        </p:txBody>
      </p:sp>
      <p:sp>
        <p:nvSpPr>
          <p:cNvPr id="106" name="Slide Number"/>
          <p:cNvSpPr/>
          <p:nvPr/>
        </p:nvSpPr>
        <p:spPr>
          <a:xfrm>
            <a:off x="6331320" y="9252000"/>
            <a:ext cx="52668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31C64DF7-A676-4EA4-A81C-0A3FB7F68AB4}" type="slidenum">
              <a:rPr lang="en-CA" sz="1800" b="0" strike="noStrike" spc="-1">
                <a:solidFill>
                  <a:srgbClr val="000000"/>
                </a:solidFill>
                <a:latin typeface="Avenir Next Condensed Regular"/>
                <a:ea typeface="Avenir Next Condensed Regular"/>
              </a:rPr>
              <a:t>15</a:t>
            </a:fld>
            <a:endParaRPr lang="en-CA" sz="1800" b="0" strike="noStrike" spc="-1">
              <a:latin typeface="Arial"/>
            </a:endParaRPr>
          </a:p>
        </p:txBody>
      </p:sp>
      <p:pic>
        <p:nvPicPr>
          <p:cNvPr id="107" name="Image" descr="Image"/>
          <p:cNvPicPr/>
          <p:nvPr/>
        </p:nvPicPr>
        <p:blipFill>
          <a:blip r:embed="rId3" cstate="screen">
            <a:extLst>
              <a:ext uri="{28A0092B-C50C-407E-A947-70E740481C1C}">
                <a14:useLocalDpi xmlns:a14="http://schemas.microsoft.com/office/drawing/2010/main"/>
              </a:ext>
            </a:extLst>
          </a:blip>
          <a:stretch/>
        </p:blipFill>
        <p:spPr>
          <a:xfrm>
            <a:off x="10563480" y="6884280"/>
            <a:ext cx="2270520" cy="2759760"/>
          </a:xfrm>
          <a:prstGeom prst="rect">
            <a:avLst/>
          </a:prstGeom>
          <a:ln w="12700">
            <a:noFill/>
          </a:ln>
        </p:spPr>
      </p:pic>
      <p:sp>
        <p:nvSpPr>
          <p:cNvPr id="108"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 pepper plant has one CaSGR allele that is wild-type and the other has a large deletion in the promoter region, making it non-functional. What do you expect the dominance relationship between these two alleles to be?…"/>
          <p:cNvSpPr/>
          <p:nvPr/>
        </p:nvSpPr>
        <p:spPr>
          <a:xfrm>
            <a:off x="763920" y="1168560"/>
            <a:ext cx="11156040" cy="538236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599"/>
              </a:spcBef>
              <a:buClr>
                <a:srgbClr val="000000"/>
              </a:buClr>
              <a:buFont typeface="StarSymbol"/>
              <a:buAutoNum type="arabicPeriod" startAt="5"/>
            </a:pPr>
            <a:r>
              <a:rPr lang="en-CA" sz="2800" b="0" strike="noStrike" spc="-1" dirty="0">
                <a:solidFill>
                  <a:srgbClr val="000000"/>
                </a:solidFill>
                <a:latin typeface="Avenir Next Condensed Demi Bold"/>
                <a:ea typeface="Avenir Next Condensed Demi Bold"/>
              </a:rPr>
              <a:t>A pepper plant has one </a:t>
            </a:r>
            <a:r>
              <a:rPr lang="en-CA" sz="2800" b="1"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Demi Bold"/>
                <a:ea typeface="Avenir Next Condensed Demi Bold"/>
              </a:rPr>
              <a:t> allele that is wild-type and the other has a large deletion in the promoter region, making it non-functional. What do you expect the dominance relationship between these two alleles to be?</a:t>
            </a:r>
            <a:endParaRPr lang="en-CA" sz="2800" b="0" strike="noStrike" spc="-1" dirty="0">
              <a:latin typeface="Arial"/>
            </a:endParaRPr>
          </a:p>
          <a:p>
            <a:pPr>
              <a:lnSpc>
                <a:spcPct val="100000"/>
              </a:lnSpc>
              <a:spcBef>
                <a:spcPts val="1599"/>
              </a:spcBef>
              <a:tabLst>
                <a:tab pos="0" algn="l"/>
              </a:tabLst>
            </a:pP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is dominant to the “deletion” allele.</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is recessive to the “deletion” allele.</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and the “deletion” allele are neither dominant nor recessive to each other.</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We do not have enough information to predict the dominance relationship between these two alleles.</a:t>
            </a:r>
            <a:endParaRPr lang="en-CA" sz="2800" b="0" strike="noStrike" spc="-1" dirty="0">
              <a:latin typeface="Arial"/>
            </a:endParaRPr>
          </a:p>
        </p:txBody>
      </p:sp>
      <p:sp>
        <p:nvSpPr>
          <p:cNvPr id="110" name="Slide Number"/>
          <p:cNvSpPr/>
          <p:nvPr/>
        </p:nvSpPr>
        <p:spPr>
          <a:xfrm>
            <a:off x="6331319" y="9252000"/>
            <a:ext cx="657309"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D7639FD6-487B-4B3A-B923-160C00C883B8}" type="slidenum">
              <a:rPr lang="en-CA" sz="1800" b="0" strike="noStrike" spc="-1">
                <a:solidFill>
                  <a:srgbClr val="000000"/>
                </a:solidFill>
                <a:latin typeface="Avenir Next Condensed Regular"/>
                <a:ea typeface="Avenir Next Condensed Regular"/>
              </a:rPr>
              <a:t>16</a:t>
            </a:fld>
            <a:endParaRPr lang="en-CA" sz="1800" b="0" strike="noStrike" spc="-1">
              <a:latin typeface="Arial"/>
            </a:endParaRPr>
          </a:p>
        </p:txBody>
      </p:sp>
      <p:pic>
        <p:nvPicPr>
          <p:cNvPr id="111" name="Image" descr="Image"/>
          <p:cNvPicPr/>
          <p:nvPr/>
        </p:nvPicPr>
        <p:blipFill>
          <a:blip r:embed="rId3" cstate="screen">
            <a:extLst>
              <a:ext uri="{28A0092B-C50C-407E-A947-70E740481C1C}">
                <a14:useLocalDpi xmlns:a14="http://schemas.microsoft.com/office/drawing/2010/main"/>
              </a:ext>
            </a:extLst>
          </a:blip>
          <a:stretch/>
        </p:blipFill>
        <p:spPr>
          <a:xfrm>
            <a:off x="10564200" y="6754320"/>
            <a:ext cx="2378520" cy="2672640"/>
          </a:xfrm>
          <a:prstGeom prst="rect">
            <a:avLst/>
          </a:prstGeom>
          <a:ln w="12700">
            <a:noFill/>
          </a:ln>
        </p:spPr>
      </p:pic>
      <p:sp>
        <p:nvSpPr>
          <p:cNvPr id="112"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cNvSpPr/>
          <p:nvPr/>
        </p:nvSpPr>
        <p:spPr>
          <a:xfrm>
            <a:off x="6331320" y="9252000"/>
            <a:ext cx="52668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1B9A9640-48BB-4E2C-A8E0-F89EAB0E7A1D}" type="slidenum">
              <a:rPr lang="en-CA" sz="1800" b="0" strike="noStrike" spc="-1">
                <a:solidFill>
                  <a:srgbClr val="000000"/>
                </a:solidFill>
                <a:latin typeface="Avenir Next Condensed Regular"/>
                <a:ea typeface="Avenir Next Condensed Regular"/>
              </a:rPr>
              <a:t>17</a:t>
            </a:fld>
            <a:endParaRPr lang="en-CA" sz="1800" b="0" strike="noStrike" spc="-1">
              <a:latin typeface="Arial"/>
            </a:endParaRPr>
          </a:p>
        </p:txBody>
      </p:sp>
      <p:sp>
        <p:nvSpPr>
          <p:cNvPr id="114" name="To help us rigorously predict the dominance relationship between the wild-type allele of CaSGR and our mutant allele of interest (deletion of the gene’s promoter), let’s start by predicting the following:"/>
          <p:cNvSpPr/>
          <p:nvPr/>
        </p:nvSpPr>
        <p:spPr>
          <a:xfrm>
            <a:off x="758520" y="760680"/>
            <a:ext cx="11156040" cy="138096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599"/>
              </a:spcBef>
              <a:buClr>
                <a:srgbClr val="000000"/>
              </a:buClr>
              <a:buFont typeface="StarSymbol"/>
              <a:buAutoNum type="arabicPeriod" startAt="6"/>
            </a:pPr>
            <a:r>
              <a:rPr lang="en-CA" sz="2800" b="0" strike="noStrike" spc="-1">
                <a:solidFill>
                  <a:srgbClr val="000000"/>
                </a:solidFill>
                <a:latin typeface="Avenir Next Condensed Demi Bold"/>
                <a:ea typeface="Avenir Next Condensed Demi Bold"/>
              </a:rPr>
              <a:t>To help us rigorously predict the dominance relationship between the wild-type allele of </a:t>
            </a:r>
            <a:r>
              <a:rPr lang="en-CA" sz="2800" b="1" i="1" strike="noStrike" spc="-1">
                <a:solidFill>
                  <a:srgbClr val="000000"/>
                </a:solidFill>
                <a:latin typeface="Avenir Next Condensed Regular"/>
                <a:ea typeface="Avenir Next Condensed Regular"/>
              </a:rPr>
              <a:t>CaSGR</a:t>
            </a:r>
            <a:r>
              <a:rPr lang="en-CA" sz="2800" b="0" strike="noStrike" spc="-1">
                <a:solidFill>
                  <a:srgbClr val="000000"/>
                </a:solidFill>
                <a:latin typeface="Avenir Next Condensed Demi Bold"/>
                <a:ea typeface="Avenir Next Condensed Demi Bold"/>
              </a:rPr>
              <a:t> and our mutant allele of interest (deletion of the gene’s promoter), let’s start by predicting the following:</a:t>
            </a:r>
            <a:endParaRPr lang="en-CA" sz="2800" b="0" strike="noStrike" spc="-1">
              <a:latin typeface="Arial"/>
            </a:endParaRPr>
          </a:p>
        </p:txBody>
      </p:sp>
      <p:pic>
        <p:nvPicPr>
          <p:cNvPr id="116" name="Image" descr="Image"/>
          <p:cNvPicPr/>
          <p:nvPr/>
        </p:nvPicPr>
        <p:blipFill>
          <a:blip r:embed="rId3" cstate="screen">
            <a:extLst>
              <a:ext uri="{28A0092B-C50C-407E-A947-70E740481C1C}">
                <a14:useLocalDpi xmlns:a14="http://schemas.microsoft.com/office/drawing/2010/main"/>
              </a:ext>
            </a:extLst>
          </a:blip>
          <a:stretch/>
        </p:blipFill>
        <p:spPr>
          <a:xfrm>
            <a:off x="11467800" y="7769880"/>
            <a:ext cx="1474560" cy="1657080"/>
          </a:xfrm>
          <a:prstGeom prst="rect">
            <a:avLst/>
          </a:prstGeom>
          <a:ln w="12700">
            <a:noFill/>
          </a:ln>
        </p:spPr>
      </p:pic>
      <p:pic>
        <p:nvPicPr>
          <p:cNvPr id="117" name="Image" descr="Image"/>
          <p:cNvPicPr/>
          <p:nvPr/>
        </p:nvPicPr>
        <p:blipFill>
          <a:blip r:embed="rId4" cstate="screen">
            <a:extLst>
              <a:ext uri="{28A0092B-C50C-407E-A947-70E740481C1C}">
                <a14:useLocalDpi xmlns:a14="http://schemas.microsoft.com/office/drawing/2010/main"/>
              </a:ext>
            </a:extLst>
          </a:blip>
          <a:stretch/>
        </p:blipFill>
        <p:spPr>
          <a:xfrm>
            <a:off x="47880" y="7690320"/>
            <a:ext cx="1474560" cy="1816200"/>
          </a:xfrm>
          <a:prstGeom prst="rect">
            <a:avLst/>
          </a:prstGeom>
          <a:ln w="12700">
            <a:noFill/>
          </a:ln>
        </p:spPr>
      </p:pic>
      <p:sp>
        <p:nvSpPr>
          <p:cNvPr id="118"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graphicFrame>
        <p:nvGraphicFramePr>
          <p:cNvPr id="115" name="Table"/>
          <p:cNvGraphicFramePr/>
          <p:nvPr>
            <p:extLst>
              <p:ext uri="{D42A27DB-BD31-4B8C-83A1-F6EECF244321}">
                <p14:modId xmlns:p14="http://schemas.microsoft.com/office/powerpoint/2010/main" val="1138452727"/>
              </p:ext>
            </p:extLst>
          </p:nvPr>
        </p:nvGraphicFramePr>
        <p:xfrm>
          <a:off x="1368720" y="2486880"/>
          <a:ext cx="10267200" cy="5632560"/>
        </p:xfrm>
        <a:graphic>
          <a:graphicData uri="http://schemas.openxmlformats.org/drawingml/2006/table">
            <a:tbl>
              <a:tblPr/>
              <a:tblGrid>
                <a:gridCol w="1880280">
                  <a:extLst>
                    <a:ext uri="{9D8B030D-6E8A-4147-A177-3AD203B41FA5}">
                      <a16:colId xmlns:a16="http://schemas.microsoft.com/office/drawing/2014/main" val="20000"/>
                    </a:ext>
                  </a:extLst>
                </a:gridCol>
                <a:gridCol w="2769120">
                  <a:extLst>
                    <a:ext uri="{9D8B030D-6E8A-4147-A177-3AD203B41FA5}">
                      <a16:colId xmlns:a16="http://schemas.microsoft.com/office/drawing/2014/main" val="20001"/>
                    </a:ext>
                  </a:extLst>
                </a:gridCol>
                <a:gridCol w="2918520">
                  <a:extLst>
                    <a:ext uri="{9D8B030D-6E8A-4147-A177-3AD203B41FA5}">
                      <a16:colId xmlns:a16="http://schemas.microsoft.com/office/drawing/2014/main" val="20002"/>
                    </a:ext>
                  </a:extLst>
                </a:gridCol>
                <a:gridCol w="2699280">
                  <a:extLst>
                    <a:ext uri="{9D8B030D-6E8A-4147-A177-3AD203B41FA5}">
                      <a16:colId xmlns:a16="http://schemas.microsoft.com/office/drawing/2014/main" val="20003"/>
                    </a:ext>
                  </a:extLst>
                </a:gridCol>
              </a:tblGrid>
              <a:tr h="498600">
                <a:tc>
                  <a:txBody>
                    <a:bodyPr/>
                    <a:lstStyle/>
                    <a:p>
                      <a:endParaRPr lang="en-US"/>
                    </a:p>
                  </a:txBody>
                  <a:tcPr marL="50760" marR="50760">
                    <a:lnL w="2880">
                      <a:solidFill>
                        <a:srgbClr val="000000"/>
                      </a:solidFill>
                    </a:lnL>
                    <a:lnR w="6480">
                      <a:solidFill>
                        <a:srgbClr val="000000"/>
                      </a:solidFill>
                    </a:lnR>
                    <a:lnT w="2880">
                      <a:solidFill>
                        <a:srgbClr val="000000"/>
                      </a:solidFill>
                    </a:lnT>
                    <a:lnB w="6480">
                      <a:solidFill>
                        <a:srgbClr val="000000"/>
                      </a:solidFill>
                    </a:lnB>
                    <a:noFill/>
                  </a:tcPr>
                </a:tc>
                <a:tc gridSpan="3">
                  <a:txBody>
                    <a:bodyPr/>
                    <a:lstStyle/>
                    <a:p>
                      <a:pPr algn="ctr">
                        <a:lnSpc>
                          <a:spcPct val="100000"/>
                        </a:lnSpc>
                        <a:tabLst>
                          <a:tab pos="0" algn="l"/>
                        </a:tabLst>
                      </a:pPr>
                      <a:r>
                        <a:rPr lang="en-CA" sz="2000" b="1" strike="noStrike" spc="-1">
                          <a:solidFill>
                            <a:srgbClr val="000000"/>
                          </a:solidFill>
                          <a:latin typeface="Calibri"/>
                          <a:ea typeface="Calibri"/>
                        </a:rPr>
                        <a:t>Plant’s genotype (</a:t>
                      </a:r>
                      <a:r>
                        <a:rPr lang="en-CA" sz="2000" b="1" i="1" strike="noStrike" spc="-1">
                          <a:solidFill>
                            <a:srgbClr val="000000"/>
                          </a:solidFill>
                          <a:latin typeface="Calibri"/>
                          <a:ea typeface="Calibri"/>
                        </a:rPr>
                        <a:t>CaSGR </a:t>
                      </a:r>
                      <a:r>
                        <a:rPr lang="en-CA" sz="2000" b="1" strike="noStrike" spc="-1">
                          <a:solidFill>
                            <a:srgbClr val="000000"/>
                          </a:solidFill>
                          <a:latin typeface="Calibri"/>
                          <a:ea typeface="Calibri"/>
                        </a:rPr>
                        <a:t>gene)</a:t>
                      </a:r>
                      <a:endParaRPr lang="en-CA" sz="2000" b="0" strike="noStrike" spc="-1">
                        <a:latin typeface="Arial"/>
                      </a:endParaRPr>
                    </a:p>
                  </a:txBody>
                  <a:tcPr marL="50760" marR="50760">
                    <a:lnL w="6480">
                      <a:solidFill>
                        <a:srgbClr val="000000"/>
                      </a:solidFill>
                    </a:lnL>
                    <a:lnR w="2880">
                      <a:solidFill>
                        <a:srgbClr val="000000"/>
                      </a:solidFill>
                    </a:lnR>
                    <a:lnT w="2880">
                      <a:solidFill>
                        <a:srgbClr val="000000"/>
                      </a:solidFill>
                    </a:lnT>
                    <a:lnB w="12240">
                      <a:solidFill>
                        <a:srgbClr val="000000"/>
                      </a:solidFill>
                    </a:lnB>
                    <a:solidFill>
                      <a:srgbClr val="DCDEE0"/>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481320">
                <a:tc>
                  <a:txBody>
                    <a:bodyPr/>
                    <a:lstStyle/>
                    <a:p>
                      <a:pPr>
                        <a:lnSpc>
                          <a:spcPct val="100000"/>
                        </a:lnSpc>
                        <a:tabLst>
                          <a:tab pos="0" algn="l"/>
                        </a:tabLst>
                      </a:pPr>
                      <a:r>
                        <a:rPr lang="en-CA" sz="2000" b="1" i="1" strike="noStrike" spc="-1">
                          <a:solidFill>
                            <a:srgbClr val="000000"/>
                          </a:solidFill>
                          <a:latin typeface="Calibri"/>
                          <a:ea typeface="Calibri"/>
                        </a:rPr>
                        <a:t>Phenotype</a:t>
                      </a:r>
                      <a:endParaRPr lang="en-CA" sz="2000" b="0" strike="noStrike" spc="-1">
                        <a:latin typeface="Arial"/>
                      </a:endParaRPr>
                    </a:p>
                  </a:txBody>
                  <a:tcPr marL="50760" marR="50760">
                    <a:lnL w="2880">
                      <a:solidFill>
                        <a:srgbClr val="000000"/>
                      </a:solidFill>
                    </a:lnL>
                    <a:lnR w="12240">
                      <a:solidFill>
                        <a:srgbClr val="000000"/>
                      </a:solidFill>
                    </a:lnR>
                    <a:lnT w="6480">
                      <a:solidFill>
                        <a:srgbClr val="000000"/>
                      </a:solidFill>
                    </a:lnT>
                    <a:lnB w="6480">
                      <a:solidFill>
                        <a:srgbClr val="000000"/>
                      </a:solidFill>
                    </a:lnB>
                    <a:solidFill>
                      <a:srgbClr val="DCDEE0"/>
                    </a:solidFill>
                  </a:tcPr>
                </a:tc>
                <a:tc>
                  <a:txBody>
                    <a:bodyPr/>
                    <a:lstStyle/>
                    <a:p>
                      <a:pPr algn="ctr">
                        <a:lnSpc>
                          <a:spcPct val="100000"/>
                        </a:lnSpc>
                        <a:tabLst>
                          <a:tab pos="0" algn="l"/>
                        </a:tabLst>
                      </a:pPr>
                      <a:r>
                        <a:rPr lang="en-CA" sz="2000" b="1" strike="noStrike" spc="-1">
                          <a:solidFill>
                            <a:srgbClr val="000000"/>
                          </a:solidFill>
                          <a:latin typeface="Calibri"/>
                          <a:ea typeface="Calibri"/>
                        </a:rPr>
                        <a:t>Homozygous wild-type</a:t>
                      </a:r>
                      <a:endParaRPr lang="en-CA" sz="2000" b="0" strike="noStrike" spc="-1">
                        <a:latin typeface="Arial"/>
                      </a:endParaRPr>
                    </a:p>
                  </a:txBody>
                  <a:tcPr marL="50760" marR="50760">
                    <a:lnL w="12240">
                      <a:solidFill>
                        <a:srgbClr val="000000"/>
                      </a:solidFill>
                    </a:lnL>
                    <a:lnR w="6480">
                      <a:solidFill>
                        <a:srgbClr val="000000"/>
                      </a:solidFill>
                    </a:lnR>
                    <a:lnT w="12240">
                      <a:solidFill>
                        <a:srgbClr val="000000"/>
                      </a:solidFill>
                    </a:lnT>
                    <a:lnB w="6480">
                      <a:solidFill>
                        <a:srgbClr val="000000"/>
                      </a:solidFill>
                    </a:lnB>
                    <a:solidFill>
                      <a:srgbClr val="ECECEC"/>
                    </a:solidFill>
                  </a:tcPr>
                </a:tc>
                <a:tc>
                  <a:txBody>
                    <a:bodyPr/>
                    <a:lstStyle/>
                    <a:p>
                      <a:pPr algn="ctr">
                        <a:lnSpc>
                          <a:spcPct val="100000"/>
                        </a:lnSpc>
                        <a:tabLst>
                          <a:tab pos="0" algn="l"/>
                        </a:tabLst>
                      </a:pPr>
                      <a:r>
                        <a:rPr lang="en-CA" sz="2000" b="1" strike="noStrike" spc="-1">
                          <a:solidFill>
                            <a:srgbClr val="000000"/>
                          </a:solidFill>
                          <a:latin typeface="Calibri"/>
                          <a:ea typeface="Calibri"/>
                        </a:rPr>
                        <a:t>Homozygous mutant</a:t>
                      </a:r>
                      <a:endParaRPr lang="en-CA" sz="2000" b="0" strike="noStrike" spc="-1">
                        <a:latin typeface="Arial"/>
                      </a:endParaRPr>
                    </a:p>
                  </a:txBody>
                  <a:tcPr marL="50760" marR="50760">
                    <a:lnL w="6480">
                      <a:solidFill>
                        <a:srgbClr val="000000"/>
                      </a:solidFill>
                    </a:lnL>
                    <a:lnR w="6480">
                      <a:solidFill>
                        <a:srgbClr val="000000"/>
                      </a:solidFill>
                    </a:lnR>
                    <a:lnT w="12240">
                      <a:solidFill>
                        <a:srgbClr val="000000"/>
                      </a:solidFill>
                    </a:lnT>
                    <a:lnB w="6480">
                      <a:solidFill>
                        <a:srgbClr val="000000"/>
                      </a:solidFill>
                    </a:lnB>
                    <a:solidFill>
                      <a:srgbClr val="ECECEC"/>
                    </a:solidFill>
                  </a:tcPr>
                </a:tc>
                <a:tc>
                  <a:txBody>
                    <a:bodyPr/>
                    <a:lstStyle/>
                    <a:p>
                      <a:pPr algn="ctr">
                        <a:lnSpc>
                          <a:spcPct val="100000"/>
                        </a:lnSpc>
                        <a:tabLst>
                          <a:tab pos="0" algn="l"/>
                        </a:tabLst>
                      </a:pPr>
                      <a:r>
                        <a:rPr lang="en-CA" sz="2000" b="1" strike="noStrike" spc="-1">
                          <a:solidFill>
                            <a:srgbClr val="000000"/>
                          </a:solidFill>
                          <a:latin typeface="Calibri"/>
                          <a:ea typeface="Calibri"/>
                        </a:rPr>
                        <a:t>Heterozygo</a:t>
                      </a:r>
                      <a:r>
                        <a:rPr lang="en-US" sz="2000" b="1" strike="noStrike" spc="-1">
                          <a:solidFill>
                            <a:srgbClr val="000000"/>
                          </a:solidFill>
                          <a:latin typeface="Calibri"/>
                          <a:ea typeface="Calibri"/>
                        </a:rPr>
                        <a:t>us</a:t>
                      </a:r>
                      <a:endParaRPr lang="en-CA" sz="2000" b="0" strike="noStrike" spc="-1">
                        <a:latin typeface="Arial"/>
                      </a:endParaRPr>
                    </a:p>
                  </a:txBody>
                  <a:tcPr marL="50760" marR="50760">
                    <a:lnL w="6480">
                      <a:solidFill>
                        <a:srgbClr val="000000"/>
                      </a:solidFill>
                    </a:lnL>
                    <a:lnR w="2880">
                      <a:solidFill>
                        <a:srgbClr val="000000"/>
                      </a:solidFill>
                    </a:lnR>
                    <a:lnT w="12240">
                      <a:solidFill>
                        <a:srgbClr val="000000"/>
                      </a:solidFill>
                    </a:lnT>
                    <a:lnB w="6480">
                      <a:solidFill>
                        <a:srgbClr val="000000"/>
                      </a:solidFill>
                    </a:lnB>
                    <a:solidFill>
                      <a:srgbClr val="ECECEC"/>
                    </a:solidFill>
                  </a:tcPr>
                </a:tc>
                <a:extLst>
                  <a:ext uri="{0D108BD9-81ED-4DB2-BD59-A6C34878D82A}">
                    <a16:rowId xmlns:a16="http://schemas.microsoft.com/office/drawing/2014/main" val="10001"/>
                  </a:ext>
                </a:extLst>
              </a:tr>
              <a:tr h="908280">
                <a:tc>
                  <a:txBody>
                    <a:bodyPr/>
                    <a:lstStyle/>
                    <a:p>
                      <a:pPr>
                        <a:lnSpc>
                          <a:spcPct val="100000"/>
                        </a:lnSpc>
                        <a:tabLst>
                          <a:tab pos="0" algn="l"/>
                        </a:tabLst>
                      </a:pPr>
                      <a:r>
                        <a:rPr lang="en-CA" sz="2000" b="0" i="1" strike="noStrike" spc="-1">
                          <a:solidFill>
                            <a:srgbClr val="000000"/>
                          </a:solidFill>
                          <a:latin typeface="Calibri"/>
                          <a:ea typeface="Calibri"/>
                        </a:rPr>
                        <a:t>Presence of </a:t>
                      </a:r>
                      <a:r>
                        <a:rPr lang="en-CA" sz="2000" b="0" i="1" u="sng" strike="noStrike" spc="-1">
                          <a:solidFill>
                            <a:srgbClr val="000000"/>
                          </a:solidFill>
                          <a:uFillTx/>
                          <a:latin typeface="Calibri"/>
                          <a:ea typeface="Calibri"/>
                        </a:rPr>
                        <a:t>CaSGR </a:t>
                      </a:r>
                      <a:r>
                        <a:rPr lang="en-CA" sz="2000" b="0" i="1" strike="noStrike" spc="-1">
                          <a:solidFill>
                            <a:srgbClr val="000000"/>
                          </a:solidFill>
                          <a:latin typeface="Calibri"/>
                          <a:ea typeface="Calibri"/>
                        </a:rPr>
                        <a:t>mRNA</a:t>
                      </a:r>
                      <a:endParaRPr lang="en-CA" sz="2000" b="0" strike="noStrike" spc="-1">
                        <a:latin typeface="Arial"/>
                      </a:endParaRPr>
                    </a:p>
                  </a:txBody>
                  <a:tcPr marL="50760" marR="50760">
                    <a:lnL w="2880">
                      <a:solidFill>
                        <a:srgbClr val="000000"/>
                      </a:solidFill>
                    </a:lnL>
                    <a:lnR w="12240">
                      <a:solidFill>
                        <a:srgbClr val="000000"/>
                      </a:solidFill>
                    </a:lnR>
                    <a:lnT w="6480">
                      <a:solidFill>
                        <a:srgbClr val="000000"/>
                      </a:solidFill>
                    </a:lnT>
                    <a:lnB w="6480">
                      <a:solidFill>
                        <a:srgbClr val="000000"/>
                      </a:solidFill>
                    </a:lnB>
                    <a:noFill/>
                  </a:tcPr>
                </a:tc>
                <a:tc>
                  <a:txBody>
                    <a:bodyPr/>
                    <a:lstStyle/>
                    <a:p>
                      <a:pPr algn="ctr">
                        <a:lnSpc>
                          <a:spcPct val="100000"/>
                        </a:lnSpc>
                        <a:tabLst>
                          <a:tab pos="0" algn="l"/>
                        </a:tabLst>
                      </a:pPr>
                      <a:r>
                        <a:rPr lang="en-CA" sz="2400" b="0" strike="noStrike" spc="-1">
                          <a:solidFill>
                            <a:srgbClr val="0365C0"/>
                          </a:solidFill>
                          <a:latin typeface="Chalkduster"/>
                          <a:ea typeface="Chalkduster"/>
                        </a:rPr>
                        <a:t>yes, present</a:t>
                      </a:r>
                      <a:endParaRPr lang="en-CA" sz="2400" b="0" strike="noStrike" spc="-1">
                        <a:latin typeface="Arial"/>
                      </a:endParaRPr>
                    </a:p>
                  </a:txBody>
                  <a:tcPr marL="50760" marR="50760">
                    <a:lnL w="12240">
                      <a:solidFill>
                        <a:srgbClr val="000000"/>
                      </a:solidFill>
                    </a:lnL>
                    <a:lnR w="6480">
                      <a:solidFill>
                        <a:srgbClr val="000000"/>
                      </a:solidFill>
                    </a:lnR>
                    <a:lnT w="6480">
                      <a:solidFill>
                        <a:srgbClr val="000000"/>
                      </a:solidFill>
                    </a:lnT>
                    <a:lnB w="6480">
                      <a:solidFill>
                        <a:srgbClr val="000000"/>
                      </a:solidFill>
                    </a:lnB>
                    <a:noFill/>
                  </a:tcPr>
                </a:tc>
                <a:tc>
                  <a:txBody>
                    <a:bodyPr/>
                    <a:lstStyle/>
                    <a:p>
                      <a:endParaRPr lang="en-US"/>
                    </a:p>
                  </a:txBody>
                  <a:tcPr marL="50760" marR="507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endParaRPr lang="en-US"/>
                    </a:p>
                  </a:txBody>
                  <a:tcPr marL="50760" marR="50760">
                    <a:lnL w="6480">
                      <a:solidFill>
                        <a:srgbClr val="000000"/>
                      </a:solidFill>
                    </a:lnL>
                    <a:lnR w="28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2"/>
                  </a:ext>
                </a:extLst>
              </a:tr>
              <a:tr h="908280">
                <a:tc>
                  <a:txBody>
                    <a:bodyPr/>
                    <a:lstStyle/>
                    <a:p>
                      <a:pPr>
                        <a:lnSpc>
                          <a:spcPct val="100000"/>
                        </a:lnSpc>
                        <a:tabLst>
                          <a:tab pos="0" algn="l"/>
                        </a:tabLst>
                      </a:pPr>
                      <a:r>
                        <a:rPr lang="en-CA" sz="2000" b="0" i="1" strike="noStrike" spc="-1">
                          <a:solidFill>
                            <a:srgbClr val="000000"/>
                          </a:solidFill>
                          <a:latin typeface="Calibri"/>
                          <a:ea typeface="Calibri"/>
                        </a:rPr>
                        <a:t>Amount of </a:t>
                      </a:r>
                      <a:r>
                        <a:rPr lang="en-CA" sz="2000" b="0" i="1" u="sng" strike="noStrike" spc="-1">
                          <a:solidFill>
                            <a:srgbClr val="000000"/>
                          </a:solidFill>
                          <a:uFillTx/>
                          <a:latin typeface="Calibri"/>
                          <a:ea typeface="Calibri"/>
                        </a:rPr>
                        <a:t>CaSGR </a:t>
                      </a:r>
                      <a:r>
                        <a:rPr lang="en-CA" sz="2000" b="0" i="1" strike="noStrike" spc="-1">
                          <a:solidFill>
                            <a:srgbClr val="000000"/>
                          </a:solidFill>
                          <a:latin typeface="Calibri"/>
                          <a:ea typeface="Calibri"/>
                        </a:rPr>
                        <a:t>mRNA</a:t>
                      </a:r>
                      <a:endParaRPr lang="en-CA" sz="2000" b="0" strike="noStrike" spc="-1">
                        <a:latin typeface="Arial"/>
                      </a:endParaRPr>
                    </a:p>
                  </a:txBody>
                  <a:tcPr marL="50760" marR="50760">
                    <a:lnL w="2880">
                      <a:solidFill>
                        <a:srgbClr val="000000"/>
                      </a:solidFill>
                    </a:lnL>
                    <a:lnR w="12240">
                      <a:solidFill>
                        <a:srgbClr val="000000"/>
                      </a:solidFill>
                    </a:lnR>
                    <a:lnT w="6480">
                      <a:solidFill>
                        <a:srgbClr val="000000"/>
                      </a:solidFill>
                    </a:lnT>
                    <a:lnB w="6480">
                      <a:solidFill>
                        <a:srgbClr val="000000"/>
                      </a:solidFill>
                    </a:lnB>
                    <a:solidFill>
                      <a:srgbClr val="FFFFFF"/>
                    </a:solidFill>
                  </a:tcPr>
                </a:tc>
                <a:tc>
                  <a:txBody>
                    <a:bodyPr/>
                    <a:lstStyle/>
                    <a:p>
                      <a:pPr algn="ctr">
                        <a:lnSpc>
                          <a:spcPct val="100000"/>
                        </a:lnSpc>
                        <a:tabLst>
                          <a:tab pos="0" algn="l"/>
                        </a:tabLst>
                      </a:pPr>
                      <a:r>
                        <a:rPr lang="en-CA" sz="2400" b="0" strike="noStrike" spc="-1">
                          <a:solidFill>
                            <a:srgbClr val="0365C0"/>
                          </a:solidFill>
                          <a:latin typeface="Chalkduster"/>
                          <a:ea typeface="Chalkduster"/>
                        </a:rPr>
                        <a:t>two ‘doses’</a:t>
                      </a:r>
                      <a:endParaRPr lang="en-CA" sz="2400" b="0" strike="noStrike" spc="-1">
                        <a:latin typeface="Arial"/>
                      </a:endParaRPr>
                    </a:p>
                  </a:txBody>
                  <a:tcPr marL="50760" marR="50760">
                    <a:lnL w="1224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a:p>
                  </a:txBody>
                  <a:tcPr marL="50760" marR="507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a:p>
                  </a:txBody>
                  <a:tcPr marL="50760" marR="50760">
                    <a:lnL w="6480">
                      <a:solidFill>
                        <a:srgbClr val="000000"/>
                      </a:solidFill>
                    </a:lnL>
                    <a:lnR w="2880">
                      <a:solidFill>
                        <a:srgbClr val="000000"/>
                      </a:solidFill>
                    </a:lnR>
                    <a:lnT w="6480">
                      <a:solidFill>
                        <a:srgbClr val="000000"/>
                      </a:solidFill>
                    </a:lnT>
                    <a:lnB w="6480">
                      <a:solidFill>
                        <a:srgbClr val="000000"/>
                      </a:solidFill>
                    </a:lnB>
                    <a:solidFill>
                      <a:srgbClr val="FFFFFF"/>
                    </a:solidFill>
                  </a:tcPr>
                </a:tc>
                <a:extLst>
                  <a:ext uri="{0D108BD9-81ED-4DB2-BD59-A6C34878D82A}">
                    <a16:rowId xmlns:a16="http://schemas.microsoft.com/office/drawing/2014/main" val="10003"/>
                  </a:ext>
                </a:extLst>
              </a:tr>
              <a:tr h="908280">
                <a:tc>
                  <a:txBody>
                    <a:bodyPr/>
                    <a:lstStyle/>
                    <a:p>
                      <a:pPr>
                        <a:lnSpc>
                          <a:spcPct val="100000"/>
                        </a:lnSpc>
                        <a:tabLst>
                          <a:tab pos="0" algn="l"/>
                        </a:tabLst>
                      </a:pPr>
                      <a:r>
                        <a:rPr lang="en-CA" sz="2000" b="0" i="1" strike="noStrike" spc="-1">
                          <a:solidFill>
                            <a:srgbClr val="000000"/>
                          </a:solidFill>
                          <a:latin typeface="Calibri"/>
                          <a:ea typeface="Calibri"/>
                        </a:rPr>
                        <a:t>Amount of CaSGR protein</a:t>
                      </a:r>
                      <a:endParaRPr lang="en-CA" sz="2000" b="0" strike="noStrike" spc="-1">
                        <a:latin typeface="Arial"/>
                      </a:endParaRPr>
                    </a:p>
                  </a:txBody>
                  <a:tcPr marL="50760" marR="50760">
                    <a:lnL w="2880">
                      <a:solidFill>
                        <a:srgbClr val="000000"/>
                      </a:solidFill>
                    </a:lnL>
                    <a:lnR w="12240">
                      <a:solidFill>
                        <a:srgbClr val="000000"/>
                      </a:solidFill>
                    </a:lnR>
                    <a:lnT w="6480">
                      <a:solidFill>
                        <a:srgbClr val="000000"/>
                      </a:solidFill>
                    </a:lnT>
                    <a:lnB w="6480">
                      <a:solidFill>
                        <a:srgbClr val="000000"/>
                      </a:solidFill>
                    </a:lnB>
                    <a:noFill/>
                  </a:tcPr>
                </a:tc>
                <a:tc>
                  <a:txBody>
                    <a:bodyPr/>
                    <a:lstStyle/>
                    <a:p>
                      <a:pPr algn="ctr">
                        <a:lnSpc>
                          <a:spcPct val="100000"/>
                        </a:lnSpc>
                        <a:tabLst>
                          <a:tab pos="0" algn="l"/>
                        </a:tabLst>
                      </a:pPr>
                      <a:r>
                        <a:rPr lang="en-CA" sz="2400" b="0" strike="noStrike" spc="-1">
                          <a:solidFill>
                            <a:srgbClr val="0365C0"/>
                          </a:solidFill>
                          <a:latin typeface="Chalkduster"/>
                          <a:ea typeface="Chalkduster"/>
                        </a:rPr>
                        <a:t>two ‘doses’</a:t>
                      </a:r>
                      <a:endParaRPr lang="en-CA" sz="2400" b="0" strike="noStrike" spc="-1">
                        <a:latin typeface="Arial"/>
                      </a:endParaRPr>
                    </a:p>
                  </a:txBody>
                  <a:tcPr marL="50760" marR="50760">
                    <a:lnL w="12240">
                      <a:solidFill>
                        <a:srgbClr val="000000"/>
                      </a:solidFill>
                    </a:lnL>
                    <a:lnR w="6480">
                      <a:solidFill>
                        <a:srgbClr val="000000"/>
                      </a:solidFill>
                    </a:lnR>
                    <a:lnT w="6480">
                      <a:solidFill>
                        <a:srgbClr val="000000"/>
                      </a:solidFill>
                    </a:lnT>
                    <a:lnB w="6480">
                      <a:solidFill>
                        <a:srgbClr val="000000"/>
                      </a:solidFill>
                    </a:lnB>
                    <a:noFill/>
                  </a:tcPr>
                </a:tc>
                <a:tc>
                  <a:txBody>
                    <a:bodyPr/>
                    <a:lstStyle/>
                    <a:p>
                      <a:endParaRPr lang="en-US"/>
                    </a:p>
                  </a:txBody>
                  <a:tcPr marL="50760" marR="507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endParaRPr lang="en-US"/>
                    </a:p>
                  </a:txBody>
                  <a:tcPr marL="50760" marR="50760">
                    <a:lnL w="6480">
                      <a:solidFill>
                        <a:srgbClr val="000000"/>
                      </a:solidFill>
                    </a:lnL>
                    <a:lnR w="28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4"/>
                  </a:ext>
                </a:extLst>
              </a:tr>
              <a:tr h="1022040">
                <a:tc>
                  <a:txBody>
                    <a:bodyPr/>
                    <a:lstStyle/>
                    <a:p>
                      <a:pPr>
                        <a:lnSpc>
                          <a:spcPct val="100000"/>
                        </a:lnSpc>
                        <a:tabLst>
                          <a:tab pos="0" algn="l"/>
                        </a:tabLst>
                      </a:pPr>
                      <a:r>
                        <a:rPr lang="en-CA" sz="2000" b="0" i="1" strike="noStrike" spc="-1">
                          <a:solidFill>
                            <a:srgbClr val="000000"/>
                          </a:solidFill>
                          <a:latin typeface="Calibri"/>
                          <a:ea typeface="Calibri"/>
                        </a:rPr>
                        <a:t>Amount of chlorophyll i</a:t>
                      </a:r>
                      <a:r>
                        <a:rPr lang="en-US" sz="2000" b="0" i="1" strike="noStrike" spc="-1">
                          <a:solidFill>
                            <a:srgbClr val="000000"/>
                          </a:solidFill>
                          <a:latin typeface="Calibri"/>
                          <a:ea typeface="Calibri"/>
                        </a:rPr>
                        <a:t>n ripe fruits</a:t>
                      </a:r>
                      <a:endParaRPr lang="en-CA" sz="2000" b="0" strike="noStrike" spc="-1">
                        <a:latin typeface="Arial"/>
                      </a:endParaRPr>
                    </a:p>
                  </a:txBody>
                  <a:tcPr marL="50760" marR="50760">
                    <a:lnL w="2880">
                      <a:solidFill>
                        <a:srgbClr val="000000"/>
                      </a:solidFill>
                    </a:lnL>
                    <a:lnR w="12240">
                      <a:solidFill>
                        <a:srgbClr val="000000"/>
                      </a:solidFill>
                    </a:lnR>
                    <a:lnT w="6480">
                      <a:solidFill>
                        <a:srgbClr val="000000"/>
                      </a:solidFill>
                    </a:lnT>
                    <a:lnB w="6480">
                      <a:solidFill>
                        <a:srgbClr val="000000"/>
                      </a:solidFill>
                    </a:lnB>
                    <a:solidFill>
                      <a:srgbClr val="FFFFFF"/>
                    </a:solidFill>
                  </a:tcPr>
                </a:tc>
                <a:tc>
                  <a:txBody>
                    <a:bodyPr/>
                    <a:lstStyle/>
                    <a:p>
                      <a:pPr algn="ctr">
                        <a:lnSpc>
                          <a:spcPct val="100000"/>
                        </a:lnSpc>
                        <a:tabLst>
                          <a:tab pos="0" algn="l"/>
                        </a:tabLst>
                      </a:pPr>
                      <a:r>
                        <a:rPr lang="en-CA" sz="2400" b="0" strike="noStrike" spc="-1">
                          <a:solidFill>
                            <a:srgbClr val="0365C0"/>
                          </a:solidFill>
                          <a:latin typeface="Chalkduster"/>
                          <a:ea typeface="Chalkduster"/>
                        </a:rPr>
                        <a:t>none</a:t>
                      </a:r>
                      <a:endParaRPr lang="en-CA" sz="2400" b="0" strike="noStrike" spc="-1">
                        <a:latin typeface="Arial"/>
                      </a:endParaRPr>
                    </a:p>
                  </a:txBody>
                  <a:tcPr marL="50760" marR="50760">
                    <a:lnL w="1224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a:p>
                  </a:txBody>
                  <a:tcPr marL="50760" marR="507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a:p>
                  </a:txBody>
                  <a:tcPr marL="50760" marR="50760">
                    <a:lnL w="6480">
                      <a:solidFill>
                        <a:srgbClr val="000000"/>
                      </a:solidFill>
                    </a:lnL>
                    <a:lnR w="2880">
                      <a:solidFill>
                        <a:srgbClr val="000000"/>
                      </a:solidFill>
                    </a:lnR>
                    <a:lnT w="6480">
                      <a:solidFill>
                        <a:srgbClr val="000000"/>
                      </a:solidFill>
                    </a:lnT>
                    <a:lnB w="6480">
                      <a:solidFill>
                        <a:srgbClr val="000000"/>
                      </a:solidFill>
                    </a:lnB>
                    <a:solidFill>
                      <a:srgbClr val="FFFFFF"/>
                    </a:solidFill>
                  </a:tcPr>
                </a:tc>
                <a:extLst>
                  <a:ext uri="{0D108BD9-81ED-4DB2-BD59-A6C34878D82A}">
                    <a16:rowId xmlns:a16="http://schemas.microsoft.com/office/drawing/2014/main" val="10005"/>
                  </a:ext>
                </a:extLst>
              </a:tr>
              <a:tr h="905760">
                <a:tc>
                  <a:txBody>
                    <a:bodyPr/>
                    <a:lstStyle/>
                    <a:p>
                      <a:pPr>
                        <a:lnSpc>
                          <a:spcPct val="100000"/>
                        </a:lnSpc>
                        <a:tabLst>
                          <a:tab pos="0" algn="l"/>
                        </a:tabLst>
                      </a:pPr>
                      <a:r>
                        <a:rPr lang="en-CA" sz="2000" b="0" i="1" strike="noStrike" spc="-1" dirty="0">
                          <a:solidFill>
                            <a:srgbClr val="000000"/>
                          </a:solidFill>
                          <a:latin typeface="Calibri"/>
                          <a:ea typeface="Calibri"/>
                        </a:rPr>
                        <a:t>Color of ripe fruit</a:t>
                      </a:r>
                      <a:endParaRPr lang="en-CA" sz="2000" b="0" strike="noStrike" spc="-1" dirty="0">
                        <a:latin typeface="Arial"/>
                      </a:endParaRPr>
                    </a:p>
                  </a:txBody>
                  <a:tcPr marL="50760" marR="50760">
                    <a:lnL w="2880">
                      <a:solidFill>
                        <a:srgbClr val="000000"/>
                      </a:solidFill>
                    </a:lnL>
                    <a:lnR w="12240">
                      <a:solidFill>
                        <a:srgbClr val="000000"/>
                      </a:solidFill>
                    </a:lnR>
                    <a:lnT w="6480">
                      <a:solidFill>
                        <a:srgbClr val="000000"/>
                      </a:solidFill>
                    </a:lnT>
                    <a:lnB w="2880">
                      <a:solidFill>
                        <a:srgbClr val="000000"/>
                      </a:solidFill>
                    </a:lnB>
                    <a:noFill/>
                  </a:tcPr>
                </a:tc>
                <a:tc>
                  <a:txBody>
                    <a:bodyPr/>
                    <a:lstStyle/>
                    <a:p>
                      <a:pPr algn="ctr">
                        <a:lnSpc>
                          <a:spcPct val="100000"/>
                        </a:lnSpc>
                        <a:tabLst>
                          <a:tab pos="0" algn="l"/>
                        </a:tabLst>
                      </a:pPr>
                      <a:r>
                        <a:rPr lang="en-CA" sz="2400" b="0" strike="noStrike" spc="-1">
                          <a:solidFill>
                            <a:srgbClr val="0365C0"/>
                          </a:solidFill>
                          <a:latin typeface="Chalkduster"/>
                          <a:ea typeface="Chalkduster"/>
                        </a:rPr>
                        <a:t>red</a:t>
                      </a:r>
                      <a:endParaRPr lang="en-CA" sz="2400" b="0" strike="noStrike" spc="-1">
                        <a:latin typeface="Arial"/>
                      </a:endParaRPr>
                    </a:p>
                  </a:txBody>
                  <a:tcPr marL="50760" marR="50760">
                    <a:lnL w="12240">
                      <a:solidFill>
                        <a:srgbClr val="000000"/>
                      </a:solidFill>
                    </a:lnL>
                    <a:lnR w="6480">
                      <a:solidFill>
                        <a:srgbClr val="000000"/>
                      </a:solidFill>
                    </a:lnR>
                    <a:lnT w="6480">
                      <a:solidFill>
                        <a:srgbClr val="000000"/>
                      </a:solidFill>
                    </a:lnT>
                    <a:lnB w="2880">
                      <a:solidFill>
                        <a:srgbClr val="000000"/>
                      </a:solidFill>
                    </a:lnB>
                    <a:noFill/>
                  </a:tcPr>
                </a:tc>
                <a:tc>
                  <a:txBody>
                    <a:bodyPr/>
                    <a:lstStyle/>
                    <a:p>
                      <a:endParaRPr lang="en-US"/>
                    </a:p>
                  </a:txBody>
                  <a:tcPr marL="50760" marR="50760">
                    <a:lnL w="6480">
                      <a:solidFill>
                        <a:srgbClr val="000000"/>
                      </a:solidFill>
                    </a:lnL>
                    <a:lnR w="6480">
                      <a:solidFill>
                        <a:srgbClr val="000000"/>
                      </a:solidFill>
                    </a:lnR>
                    <a:lnT w="6480">
                      <a:solidFill>
                        <a:srgbClr val="000000"/>
                      </a:solidFill>
                    </a:lnT>
                    <a:lnB w="2880">
                      <a:solidFill>
                        <a:srgbClr val="000000"/>
                      </a:solidFill>
                    </a:lnB>
                    <a:noFill/>
                  </a:tcPr>
                </a:tc>
                <a:tc>
                  <a:txBody>
                    <a:bodyPr/>
                    <a:lstStyle/>
                    <a:p>
                      <a:endParaRPr lang="en-US" dirty="0"/>
                    </a:p>
                  </a:txBody>
                  <a:tcPr marL="50760" marR="50760">
                    <a:lnL w="6480">
                      <a:solidFill>
                        <a:srgbClr val="000000"/>
                      </a:solidFill>
                    </a:lnL>
                    <a:lnR w="2880">
                      <a:solidFill>
                        <a:srgbClr val="000000"/>
                      </a:solidFill>
                    </a:lnR>
                    <a:lnT w="6480">
                      <a:solidFill>
                        <a:srgbClr val="000000"/>
                      </a:solidFill>
                    </a:lnT>
                    <a:lnB w="2880">
                      <a:solidFill>
                        <a:srgbClr val="000000"/>
                      </a:solidFill>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 consider: A pepper plant has one CaSGR allele that is wild-type and one that has a large deletion in the promoter region, making it non-functional. What do you expect the dominance relationship between these two alleles to be?…"/>
          <p:cNvSpPr/>
          <p:nvPr/>
        </p:nvSpPr>
        <p:spPr>
          <a:xfrm>
            <a:off x="762120" y="1040664"/>
            <a:ext cx="11156040" cy="5868192"/>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599"/>
              </a:spcBef>
              <a:buClr>
                <a:srgbClr val="000000"/>
              </a:buClr>
              <a:buFont typeface="StarSymbol"/>
              <a:buAutoNum type="arabicPeriod" startAt="7"/>
            </a:pPr>
            <a:r>
              <a:rPr lang="en-CA" sz="2800" b="0" i="1" strike="noStrike" spc="-1" dirty="0">
                <a:solidFill>
                  <a:srgbClr val="000000"/>
                </a:solidFill>
                <a:latin typeface="Avenir Next Condensed Demi Bold"/>
                <a:ea typeface="Avenir Next Condensed Demi Bold"/>
              </a:rPr>
              <a:t>Reconsider: </a:t>
            </a:r>
            <a:r>
              <a:rPr lang="en-CA" sz="2800" b="0" strike="noStrike" spc="-1" dirty="0">
                <a:solidFill>
                  <a:srgbClr val="000000"/>
                </a:solidFill>
                <a:latin typeface="Avenir Next Condensed Demi Bold"/>
                <a:ea typeface="Avenir Next Condensed Demi Bold"/>
              </a:rPr>
              <a:t>A pepper plant has one </a:t>
            </a:r>
            <a:r>
              <a:rPr lang="en-CA" sz="2800" b="1" i="1" strike="noStrike" spc="-1" dirty="0" err="1">
                <a:solidFill>
                  <a:srgbClr val="000000"/>
                </a:solidFill>
                <a:latin typeface="Avenir Next Condensed Regular"/>
                <a:ea typeface="Avenir Next Condensed Regular"/>
              </a:rPr>
              <a:t>CaSGR</a:t>
            </a:r>
            <a:r>
              <a:rPr lang="en-CA" sz="2800" b="0" strike="noStrike" spc="-1" dirty="0">
                <a:solidFill>
                  <a:srgbClr val="000000"/>
                </a:solidFill>
                <a:latin typeface="Avenir Next Condensed Demi Bold"/>
                <a:ea typeface="Avenir Next Condensed Demi Bold"/>
              </a:rPr>
              <a:t> allele that is wild-type and one that has a large deletion in the promoter region, making it non-functional. What do you expect the dominance relationship between these two alleles to be?</a:t>
            </a:r>
            <a:endParaRPr lang="en-CA" sz="2800" b="0" strike="noStrike" spc="-1" dirty="0">
              <a:latin typeface="Arial"/>
            </a:endParaRPr>
          </a:p>
          <a:p>
            <a:pPr>
              <a:lnSpc>
                <a:spcPct val="100000"/>
              </a:lnSpc>
              <a:spcBef>
                <a:spcPts val="1599"/>
              </a:spcBef>
              <a:tabLst>
                <a:tab pos="0" algn="l"/>
              </a:tabLst>
            </a:pP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is dominant to the “deletion” allele.</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is recessive to the “deletion” allele.</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The wild-type allele and the “deletion” allele are neither dominant nor recessive to each other.</a:t>
            </a:r>
            <a:endParaRPr lang="en-CA" sz="2800" b="0" strike="noStrike" spc="-1" dirty="0">
              <a:latin typeface="Arial"/>
            </a:endParaRPr>
          </a:p>
          <a:p>
            <a:pPr marL="564480" indent="-563040">
              <a:lnSpc>
                <a:spcPct val="100000"/>
              </a:lnSpc>
              <a:spcBef>
                <a:spcPts val="1599"/>
              </a:spcBef>
              <a:buClr>
                <a:srgbClr val="000000"/>
              </a:buClr>
              <a:buFont typeface="StarSymbol"/>
              <a:buAutoNum type="alphaUcPeriod"/>
              <a:tabLst>
                <a:tab pos="0" algn="l"/>
              </a:tabLst>
            </a:pPr>
            <a:r>
              <a:rPr lang="en-CA" sz="2800" b="0" strike="noStrike" spc="-1" dirty="0">
                <a:solidFill>
                  <a:srgbClr val="000000"/>
                </a:solidFill>
                <a:latin typeface="Avenir Next Condensed Regular"/>
                <a:ea typeface="Avenir Next Condensed Regular"/>
              </a:rPr>
              <a:t>We do not have enough information to predict the dominance relationship between these two alleles.</a:t>
            </a:r>
            <a:endParaRPr lang="en-CA" sz="2800" b="0" strike="noStrike" spc="-1" dirty="0">
              <a:latin typeface="Arial"/>
            </a:endParaRPr>
          </a:p>
        </p:txBody>
      </p:sp>
      <p:sp>
        <p:nvSpPr>
          <p:cNvPr id="120" name="Slide Number"/>
          <p:cNvSpPr/>
          <p:nvPr/>
        </p:nvSpPr>
        <p:spPr>
          <a:xfrm>
            <a:off x="6331320" y="9252000"/>
            <a:ext cx="820594" cy="396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057223F6-1C08-4A73-8342-93362479E2B3}" type="slidenum">
              <a:rPr lang="en-CA" sz="1800" b="0" strike="noStrike" spc="-1">
                <a:solidFill>
                  <a:srgbClr val="000000"/>
                </a:solidFill>
                <a:latin typeface="Avenir Next Condensed Regular"/>
                <a:ea typeface="Avenir Next Condensed Regular"/>
              </a:rPr>
              <a:t>18</a:t>
            </a:fld>
            <a:endParaRPr lang="en-CA" sz="1800" b="0" strike="noStrike" spc="-1" dirty="0">
              <a:latin typeface="Arial"/>
            </a:endParaRPr>
          </a:p>
        </p:txBody>
      </p:sp>
      <p:pic>
        <p:nvPicPr>
          <p:cNvPr id="121" name="Image" descr="Image"/>
          <p:cNvPicPr/>
          <p:nvPr/>
        </p:nvPicPr>
        <p:blipFill>
          <a:blip r:embed="rId3" cstate="screen">
            <a:extLst>
              <a:ext uri="{28A0092B-C50C-407E-A947-70E740481C1C}">
                <a14:useLocalDpi xmlns:a14="http://schemas.microsoft.com/office/drawing/2010/main"/>
              </a:ext>
            </a:extLst>
          </a:blip>
          <a:stretch/>
        </p:blipFill>
        <p:spPr>
          <a:xfrm>
            <a:off x="10567800" y="6888600"/>
            <a:ext cx="2270520" cy="2759760"/>
          </a:xfrm>
          <a:prstGeom prst="rect">
            <a:avLst/>
          </a:prstGeom>
          <a:ln w="12700">
            <a:noFill/>
          </a:ln>
        </p:spPr>
      </p:pic>
      <p:sp>
        <p:nvSpPr>
          <p:cNvPr id="122"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a:t>
            </a:r>
            <a:endParaRPr lang="en-CA" sz="184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cNvSpPr/>
          <p:nvPr/>
        </p:nvSpPr>
        <p:spPr>
          <a:xfrm>
            <a:off x="6331320" y="9252000"/>
            <a:ext cx="412560" cy="309960"/>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33635A9F-F917-495E-951F-2C534FAF8F74}" type="slidenum">
              <a:rPr lang="en-CA" sz="1800" b="0" strike="noStrike" spc="-1" smtClean="0">
                <a:solidFill>
                  <a:srgbClr val="000000"/>
                </a:solidFill>
                <a:latin typeface="Avenir Next Condensed Regular"/>
                <a:ea typeface="Avenir Next Condensed Regular"/>
              </a:rPr>
              <a:t>19</a:t>
            </a:fld>
            <a:endParaRPr lang="en-CA" sz="1800" b="0" strike="noStrike" spc="-1" dirty="0">
              <a:latin typeface="Arial"/>
            </a:endParaRPr>
          </a:p>
        </p:txBody>
      </p:sp>
      <p:sp>
        <p:nvSpPr>
          <p:cNvPr id="126"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127" name="Picture 7"/>
          <p:cNvPicPr/>
          <p:nvPr/>
        </p:nvPicPr>
        <p:blipFill>
          <a:blip r:embed="rId3" cstate="screen">
            <a:extLst>
              <a:ext uri="{28A0092B-C50C-407E-A947-70E740481C1C}">
                <a14:useLocalDpi xmlns:a14="http://schemas.microsoft.com/office/drawing/2010/main"/>
              </a:ext>
            </a:extLst>
          </a:blip>
          <a:stretch/>
        </p:blipFill>
        <p:spPr>
          <a:xfrm>
            <a:off x="6743880" y="507960"/>
            <a:ext cx="6038640" cy="9052560"/>
          </a:xfrm>
          <a:prstGeom prst="rect">
            <a:avLst/>
          </a:prstGeom>
          <a:ln w="0">
            <a:no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851" y="507960"/>
            <a:ext cx="6107469" cy="9054000"/>
          </a:xfrm>
          <a:prstGeom prst="rect">
            <a:avLst/>
          </a:prstGeom>
        </p:spPr>
      </p:pic>
      <p:pic>
        <p:nvPicPr>
          <p:cNvPr id="125" name="Image" descr="Image"/>
          <p:cNvPicPr/>
          <p:nvPr/>
        </p:nvPicPr>
        <p:blipFill>
          <a:blip r:embed="rId5"/>
          <a:stretch/>
        </p:blipFill>
        <p:spPr>
          <a:xfrm>
            <a:off x="464351" y="2355580"/>
            <a:ext cx="712800" cy="878040"/>
          </a:xfrm>
          <a:prstGeom prst="rect">
            <a:avLst/>
          </a:prstGeom>
          <a:ln w="12700">
            <a:noFill/>
          </a:ln>
        </p:spPr>
      </p:pic>
    </p:spTree>
    <p:extLst>
      <p:ext uri="{BB962C8B-B14F-4D97-AF65-F5344CB8AC3E}">
        <p14:creationId xmlns:p14="http://schemas.microsoft.com/office/powerpoint/2010/main" val="158784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wo good friends share a room at their university’s dorm. Invited to a potluck, they decide to bring a dish of stuffed peppers - but before they know it, they find themselves  investigating the genetics of Capsicum annuum fruit color.…"/>
          <p:cNvSpPr/>
          <p:nvPr/>
        </p:nvSpPr>
        <p:spPr>
          <a:xfrm>
            <a:off x="763200" y="1064388"/>
            <a:ext cx="11477160" cy="3490105"/>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20000"/>
              </a:lnSpc>
              <a:spcBef>
                <a:spcPts val="1400"/>
              </a:spcBef>
              <a:tabLst>
                <a:tab pos="0" algn="l"/>
              </a:tabLst>
            </a:pPr>
            <a:r>
              <a:rPr lang="en-CA" sz="2800" b="0" strike="noStrike" spc="-1" dirty="0">
                <a:solidFill>
                  <a:srgbClr val="000000"/>
                </a:solidFill>
                <a:latin typeface="Avenir Next Condensed Medium"/>
                <a:ea typeface="Avenir Next Condensed Medium"/>
              </a:rPr>
              <a:t>Two good friends share a room at their university’s dorm. Invited to a potluck, they decide to bring a dish of stuffed peppers - but before they know it, they find</a:t>
            </a:r>
            <a:r>
              <a:rPr lang="en-US" sz="2800" b="0" strike="noStrike" spc="-1" dirty="0">
                <a:solidFill>
                  <a:srgbClr val="000000"/>
                </a:solidFill>
                <a:latin typeface="Avenir Next Condensed Medium"/>
                <a:ea typeface="Avenir Next Condensed Medium"/>
              </a:rPr>
              <a:t> themselves  investigating the genetics of </a:t>
            </a:r>
            <a:r>
              <a:rPr lang="en-US" sz="2800" b="0" i="1" strike="noStrike" spc="-1" dirty="0">
                <a:solidFill>
                  <a:srgbClr val="000000"/>
                </a:solidFill>
                <a:latin typeface="Avenir Next Condensed Medium"/>
                <a:ea typeface="Avenir Next Condensed Medium"/>
              </a:rPr>
              <a:t>Capsicum </a:t>
            </a:r>
            <a:r>
              <a:rPr lang="en-US" sz="2800" b="0" i="1" strike="noStrike" spc="-1" dirty="0" err="1">
                <a:solidFill>
                  <a:srgbClr val="000000"/>
                </a:solidFill>
                <a:latin typeface="Avenir Next Condensed Medium"/>
                <a:ea typeface="Avenir Next Condensed Medium"/>
              </a:rPr>
              <a:t>annuum</a:t>
            </a:r>
            <a:r>
              <a:rPr lang="en-US" sz="2800" b="0" i="1" strike="noStrike" spc="-1" dirty="0">
                <a:solidFill>
                  <a:srgbClr val="000000"/>
                </a:solidFill>
                <a:latin typeface="Avenir Next Condensed Medium"/>
                <a:ea typeface="Avenir Next Condensed Medium"/>
              </a:rPr>
              <a:t> </a:t>
            </a:r>
            <a:r>
              <a:rPr lang="en-US" sz="2800" b="0" strike="noStrike" spc="-1" dirty="0">
                <a:solidFill>
                  <a:srgbClr val="000000"/>
                </a:solidFill>
                <a:latin typeface="Avenir Next Condensed Medium"/>
                <a:ea typeface="Avenir Next Condensed Medium"/>
              </a:rPr>
              <a:t>fruit color.</a:t>
            </a:r>
            <a:endParaRPr lang="en-CA" sz="2800" b="0" strike="noStrike" spc="-1" dirty="0">
              <a:latin typeface="Arial"/>
            </a:endParaRPr>
          </a:p>
          <a:p>
            <a:pPr>
              <a:lnSpc>
                <a:spcPct val="120000"/>
              </a:lnSpc>
              <a:spcBef>
                <a:spcPts val="1400"/>
              </a:spcBef>
              <a:tabLst>
                <a:tab pos="0" algn="l"/>
              </a:tabLst>
            </a:pPr>
            <a:endParaRPr lang="en-CA" sz="2800" b="0" strike="noStrike" spc="-1" dirty="0">
              <a:latin typeface="Arial"/>
            </a:endParaRPr>
          </a:p>
          <a:p>
            <a:pPr algn="ctr">
              <a:lnSpc>
                <a:spcPct val="120000"/>
              </a:lnSpc>
              <a:spcBef>
                <a:spcPts val="1400"/>
              </a:spcBef>
              <a:tabLst>
                <a:tab pos="0" algn="l"/>
              </a:tabLst>
            </a:pPr>
            <a:r>
              <a:rPr lang="en-US" sz="2400" b="0" i="1" strike="noStrike" spc="-1" dirty="0">
                <a:solidFill>
                  <a:srgbClr val="000000"/>
                </a:solidFill>
                <a:latin typeface="Avenir Next Condensed Regular"/>
                <a:ea typeface="Avenir Next Condensed Regular"/>
              </a:rPr>
              <a:t>While we follow the two characters and try to answer some of their questions,  keep an eye out for the four pepper cartoons (and take note on your handout):   </a:t>
            </a:r>
            <a:r>
              <a:rPr lang="en-US" sz="2800" b="0" strike="noStrike" spc="-1" dirty="0">
                <a:solidFill>
                  <a:srgbClr val="000000"/>
                </a:solidFill>
                <a:latin typeface="Avenir Next Condensed Regular"/>
                <a:ea typeface="Avenir Next Condensed Regular"/>
              </a:rPr>
              <a:t>                </a:t>
            </a:r>
            <a:endParaRPr lang="en-CA" sz="2800" b="0" strike="noStrike" spc="-1" dirty="0">
              <a:latin typeface="Arial"/>
            </a:endParaRPr>
          </a:p>
        </p:txBody>
      </p:sp>
      <p:sp>
        <p:nvSpPr>
          <p:cNvPr id="42"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0DA38E98-CBB1-4D5B-885A-A6DD22004767}" type="slidenum">
              <a:rPr lang="en-CA" sz="1800" b="0" strike="noStrike" spc="-1">
                <a:solidFill>
                  <a:srgbClr val="000000"/>
                </a:solidFill>
                <a:latin typeface="Avenir Next Condensed Regular"/>
                <a:ea typeface="Avenir Next Condensed Regular"/>
              </a:rPr>
              <a:t>2</a:t>
            </a:fld>
            <a:endParaRPr lang="en-CA" sz="1800" b="0" strike="noStrike" spc="-1">
              <a:latin typeface="Arial"/>
            </a:endParaRPr>
          </a:p>
        </p:txBody>
      </p:sp>
      <p:sp>
        <p:nvSpPr>
          <p:cNvPr id="43" name="The mystery of the orange peppers - Part I"/>
          <p:cNvSpPr/>
          <p:nvPr/>
        </p:nvSpPr>
        <p:spPr>
          <a:xfrm>
            <a:off x="1270080" y="-2160"/>
            <a:ext cx="1046340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b">
            <a:noAutofit/>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sp>
        <p:nvSpPr>
          <p:cNvPr id="44" name="Question"/>
          <p:cNvSpPr/>
          <p:nvPr/>
        </p:nvSpPr>
        <p:spPr>
          <a:xfrm>
            <a:off x="3958200" y="8182440"/>
            <a:ext cx="1235520" cy="52776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tabLst>
                <a:tab pos="0" algn="l"/>
              </a:tabLst>
            </a:pPr>
            <a:r>
              <a:rPr lang="en-CA" sz="2800" b="0" strike="noStrike" spc="-1">
                <a:solidFill>
                  <a:srgbClr val="DCBD23"/>
                </a:solidFill>
                <a:latin typeface="Avenir Next Condensed Regular"/>
                <a:ea typeface="Avenir Next Condensed Regular"/>
              </a:rPr>
              <a:t>Question</a:t>
            </a:r>
            <a:endParaRPr lang="en-CA" sz="2800" b="0" strike="noStrike" spc="-1">
              <a:latin typeface="Arial"/>
            </a:endParaRPr>
          </a:p>
        </p:txBody>
      </p:sp>
      <p:sp>
        <p:nvSpPr>
          <p:cNvPr id="45" name="Challenging Question"/>
          <p:cNvSpPr/>
          <p:nvPr/>
        </p:nvSpPr>
        <p:spPr>
          <a:xfrm>
            <a:off x="6476400" y="8182440"/>
            <a:ext cx="2832480" cy="52776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tabLst>
                <a:tab pos="0" algn="l"/>
              </a:tabLst>
            </a:pPr>
            <a:r>
              <a:rPr lang="en-CA" sz="2800" b="0" strike="noStrike" spc="-1">
                <a:solidFill>
                  <a:srgbClr val="0B5D18"/>
                </a:solidFill>
                <a:latin typeface="Avenir Next Condensed Regular"/>
                <a:ea typeface="Avenir Next Condensed Regular"/>
              </a:rPr>
              <a:t>Challenging Question</a:t>
            </a:r>
            <a:endParaRPr lang="en-CA" sz="2800" b="0" strike="noStrike" spc="-1">
              <a:latin typeface="Arial"/>
            </a:endParaRPr>
          </a:p>
        </p:txBody>
      </p:sp>
      <p:sp>
        <p:nvSpPr>
          <p:cNvPr id="46" name="Super Challenging…"/>
          <p:cNvSpPr/>
          <p:nvPr/>
        </p:nvSpPr>
        <p:spPr>
          <a:xfrm>
            <a:off x="9872640" y="7968960"/>
            <a:ext cx="2434680" cy="95436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tabLst>
                <a:tab pos="0" algn="l"/>
              </a:tabLst>
            </a:pPr>
            <a:r>
              <a:rPr lang="en-CA" sz="2800" b="0" strike="noStrike" spc="-1">
                <a:solidFill>
                  <a:srgbClr val="DE6A10"/>
                </a:solidFill>
                <a:latin typeface="Avenir Next Condensed Regular"/>
                <a:ea typeface="Avenir Next Condensed Regular"/>
              </a:rPr>
              <a:t>Super Challenging</a:t>
            </a:r>
            <a:endParaRPr lang="en-CA" sz="2800" b="0" strike="noStrike" spc="-1">
              <a:latin typeface="Arial"/>
            </a:endParaRPr>
          </a:p>
          <a:p>
            <a:pPr algn="ctr">
              <a:lnSpc>
                <a:spcPct val="100000"/>
              </a:lnSpc>
              <a:tabLst>
                <a:tab pos="0" algn="l"/>
              </a:tabLst>
            </a:pPr>
            <a:r>
              <a:rPr lang="en-CA" sz="2800" b="0" strike="noStrike" spc="-1">
                <a:solidFill>
                  <a:srgbClr val="DE6A10"/>
                </a:solidFill>
                <a:latin typeface="Avenir Next Condensed Regular"/>
                <a:ea typeface="Avenir Next Condensed Regular"/>
              </a:rPr>
              <a:t>Question</a:t>
            </a:r>
            <a:endParaRPr lang="en-CA" sz="2800" b="0" strike="noStrike" spc="-1">
              <a:latin typeface="Arial"/>
            </a:endParaRPr>
          </a:p>
        </p:txBody>
      </p:sp>
      <p:sp>
        <p:nvSpPr>
          <p:cNvPr id="47" name="Important/Useful"/>
          <p:cNvSpPr/>
          <p:nvPr/>
        </p:nvSpPr>
        <p:spPr>
          <a:xfrm>
            <a:off x="749520" y="8182440"/>
            <a:ext cx="2230560" cy="52776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tabLst>
                <a:tab pos="0" algn="l"/>
              </a:tabLst>
            </a:pPr>
            <a:r>
              <a:rPr lang="en-CA" sz="2800" b="0" strike="noStrike" spc="-1">
                <a:solidFill>
                  <a:srgbClr val="C82506"/>
                </a:solidFill>
                <a:latin typeface="Avenir Next Condensed Regular"/>
                <a:ea typeface="Avenir Next Condensed Regular"/>
              </a:rPr>
              <a:t>Important/Useful</a:t>
            </a:r>
            <a:endParaRPr lang="en-CA" sz="2800" b="0" strike="noStrike" spc="-1">
              <a:latin typeface="Arial"/>
            </a:endParaRPr>
          </a:p>
        </p:txBody>
      </p:sp>
      <p:pic>
        <p:nvPicPr>
          <p:cNvPr id="48" name="Image" descr="Image"/>
          <p:cNvPicPr/>
          <p:nvPr/>
        </p:nvPicPr>
        <p:blipFill>
          <a:blip r:embed="rId3" cstate="screen">
            <a:extLst>
              <a:ext uri="{28A0092B-C50C-407E-A947-70E740481C1C}">
                <a14:useLocalDpi xmlns:a14="http://schemas.microsoft.com/office/drawing/2010/main"/>
              </a:ext>
            </a:extLst>
          </a:blip>
          <a:stretch/>
        </p:blipFill>
        <p:spPr>
          <a:xfrm>
            <a:off x="675720" y="5102280"/>
            <a:ext cx="2378520" cy="2928960"/>
          </a:xfrm>
          <a:prstGeom prst="rect">
            <a:avLst/>
          </a:prstGeom>
          <a:ln w="12700">
            <a:noFill/>
          </a:ln>
        </p:spPr>
      </p:pic>
      <p:pic>
        <p:nvPicPr>
          <p:cNvPr id="49" name="Image" descr="Image"/>
          <p:cNvPicPr/>
          <p:nvPr/>
        </p:nvPicPr>
        <p:blipFill>
          <a:blip r:embed="rId4" cstate="screen">
            <a:extLst>
              <a:ext uri="{28A0092B-C50C-407E-A947-70E740481C1C}">
                <a14:useLocalDpi xmlns:a14="http://schemas.microsoft.com/office/drawing/2010/main"/>
              </a:ext>
            </a:extLst>
          </a:blip>
          <a:stretch/>
        </p:blipFill>
        <p:spPr>
          <a:xfrm>
            <a:off x="3743640" y="5186880"/>
            <a:ext cx="2270520" cy="2759760"/>
          </a:xfrm>
          <a:prstGeom prst="rect">
            <a:avLst/>
          </a:prstGeom>
          <a:ln w="12700">
            <a:noFill/>
          </a:ln>
        </p:spPr>
      </p:pic>
      <p:pic>
        <p:nvPicPr>
          <p:cNvPr id="50" name="Image" descr="Image"/>
          <p:cNvPicPr/>
          <p:nvPr/>
        </p:nvPicPr>
        <p:blipFill>
          <a:blip r:embed="rId5" cstate="screen">
            <a:extLst>
              <a:ext uri="{28A0092B-C50C-407E-A947-70E740481C1C}">
                <a14:useLocalDpi xmlns:a14="http://schemas.microsoft.com/office/drawing/2010/main"/>
              </a:ext>
            </a:extLst>
          </a:blip>
          <a:stretch/>
        </p:blipFill>
        <p:spPr>
          <a:xfrm>
            <a:off x="6703560" y="5230440"/>
            <a:ext cx="2378520" cy="2672640"/>
          </a:xfrm>
          <a:prstGeom prst="rect">
            <a:avLst/>
          </a:prstGeom>
          <a:ln w="12700">
            <a:noFill/>
          </a:ln>
        </p:spPr>
      </p:pic>
      <p:pic>
        <p:nvPicPr>
          <p:cNvPr id="51" name="Image" descr="Image"/>
          <p:cNvPicPr/>
          <p:nvPr/>
        </p:nvPicPr>
        <p:blipFill>
          <a:blip r:embed="rId6" cstate="screen">
            <a:extLst>
              <a:ext uri="{28A0092B-C50C-407E-A947-70E740481C1C}">
                <a14:useLocalDpi xmlns:a14="http://schemas.microsoft.com/office/drawing/2010/main"/>
              </a:ext>
            </a:extLst>
          </a:blip>
          <a:stretch/>
        </p:blipFill>
        <p:spPr>
          <a:xfrm>
            <a:off x="9771120" y="5230440"/>
            <a:ext cx="2638080" cy="2672640"/>
          </a:xfrm>
          <a:prstGeom prst="rect">
            <a:avLst/>
          </a:prstGeom>
          <a:ln w="1270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lide Number"/>
          <p:cNvSpPr/>
          <p:nvPr/>
        </p:nvSpPr>
        <p:spPr>
          <a:xfrm>
            <a:off x="6331320" y="9252000"/>
            <a:ext cx="526680" cy="4057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5EC3F699-AB09-4F01-B48E-0077A28D9F07}" type="slidenum">
              <a:rPr lang="en-CA" sz="1800" b="0" strike="noStrike" spc="-1">
                <a:solidFill>
                  <a:srgbClr val="000000"/>
                </a:solidFill>
                <a:latin typeface="Avenir Next Condensed Regular"/>
                <a:ea typeface="Avenir Next Condensed Regular"/>
              </a:rPr>
              <a:t>20</a:t>
            </a:fld>
            <a:endParaRPr lang="en-CA" sz="1800" b="0" strike="noStrike" spc="-1">
              <a:latin typeface="Arial"/>
            </a:endParaRPr>
          </a:p>
        </p:txBody>
      </p:sp>
      <p:sp>
        <p:nvSpPr>
          <p:cNvPr id="133" name="Form groups of about four. Then, in your groups, answer the following:…"/>
          <p:cNvSpPr/>
          <p:nvPr/>
        </p:nvSpPr>
        <p:spPr>
          <a:xfrm>
            <a:off x="762120" y="849979"/>
            <a:ext cx="11156040" cy="4165162"/>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spcBef>
                <a:spcPts val="1599"/>
              </a:spcBef>
              <a:buClr>
                <a:srgbClr val="000000"/>
              </a:buClr>
              <a:buFont typeface="StarSymbol"/>
              <a:buAutoNum type="arabicPeriod" startAt="8"/>
            </a:pPr>
            <a:r>
              <a:rPr lang="en-CA" sz="2800" b="0" strike="noStrike" spc="-1" dirty="0">
                <a:solidFill>
                  <a:srgbClr val="000000"/>
                </a:solidFill>
                <a:latin typeface="Avenir Next Condensed Demi Bold"/>
                <a:ea typeface="Avenir Next Condensed Demi Bold"/>
              </a:rPr>
              <a:t>Form groups of about four. Then, in your groups, answer the following:</a:t>
            </a:r>
            <a:endParaRPr lang="en-CA" sz="2800" b="0" strike="noStrike" spc="-1" dirty="0">
              <a:latin typeface="Arial"/>
            </a:endParaRPr>
          </a:p>
          <a:p>
            <a:pPr>
              <a:lnSpc>
                <a:spcPct val="100000"/>
              </a:lnSpc>
              <a:spcBef>
                <a:spcPts val="1599"/>
              </a:spcBef>
              <a:tabLst>
                <a:tab pos="0" algn="l"/>
              </a:tabLst>
            </a:pPr>
            <a:r>
              <a:rPr lang="en-CA" sz="2800" b="0" strike="noStrike" spc="-1" dirty="0">
                <a:solidFill>
                  <a:srgbClr val="000000"/>
                </a:solidFill>
                <a:latin typeface="Avenir Next Condensed Demi Bold"/>
                <a:ea typeface="Avenir Next Condensed Demi Bold"/>
              </a:rPr>
              <a:t>What could cause a plant to produce orange peppers? Propose at least two distinct hypotheses that would explain the production of orange peppers. Please ensure that each of your hypotheses:</a:t>
            </a:r>
            <a:endParaRPr lang="en-CA" sz="2800" b="0" strike="noStrike" spc="-1" dirty="0">
              <a:latin typeface="Arial"/>
            </a:endParaRPr>
          </a:p>
          <a:p>
            <a:pPr marL="790200" lvl="1" indent="-344160">
              <a:lnSpc>
                <a:spcPct val="100000"/>
              </a:lnSpc>
              <a:spcBef>
                <a:spcPts val="1599"/>
              </a:spcBef>
              <a:buClr>
                <a:srgbClr val="000000"/>
              </a:buClr>
              <a:buSzPct val="75000"/>
              <a:buFont typeface="Symbol"/>
              <a:buChar char=""/>
              <a:tabLst>
                <a:tab pos="0" algn="l"/>
              </a:tabLst>
            </a:pPr>
            <a:r>
              <a:rPr lang="en-CA" sz="2800" b="0" strike="noStrike" spc="-1" dirty="0">
                <a:solidFill>
                  <a:srgbClr val="000000"/>
                </a:solidFill>
                <a:latin typeface="Avenir Next Condensed Regular"/>
                <a:ea typeface="Avenir Next Condensed Regular"/>
              </a:rPr>
              <a:t>is consistent with what you have learned about fruit color in bell peppers;</a:t>
            </a:r>
            <a:endParaRPr lang="en-CA" sz="2800" b="0" strike="noStrike" spc="-1" dirty="0">
              <a:latin typeface="Arial"/>
            </a:endParaRPr>
          </a:p>
          <a:p>
            <a:pPr marL="790200" lvl="1" indent="-344160">
              <a:lnSpc>
                <a:spcPct val="100000"/>
              </a:lnSpc>
              <a:spcBef>
                <a:spcPts val="1599"/>
              </a:spcBef>
              <a:buClr>
                <a:srgbClr val="000000"/>
              </a:buClr>
              <a:buSzPct val="75000"/>
              <a:buFont typeface="Symbol"/>
              <a:buChar char=""/>
              <a:tabLst>
                <a:tab pos="0" algn="l"/>
              </a:tabLst>
            </a:pPr>
            <a:r>
              <a:rPr lang="en-CA" sz="2800" b="0" strike="noStrike" spc="-1" dirty="0">
                <a:solidFill>
                  <a:srgbClr val="000000"/>
                </a:solidFill>
                <a:latin typeface="Avenir Next Condensed Regular"/>
                <a:ea typeface="Avenir Next Condensed Regular"/>
              </a:rPr>
              <a:t>is testable, i.e., it makes one or more predictions that you could verify experimentally through measurements and observations.</a:t>
            </a:r>
            <a:endParaRPr lang="en-CA" sz="2800" b="0" strike="noStrike" spc="-1" dirty="0">
              <a:latin typeface="Arial"/>
            </a:endParaRPr>
          </a:p>
        </p:txBody>
      </p:sp>
      <p:pic>
        <p:nvPicPr>
          <p:cNvPr id="134" name="Image" descr="Image"/>
          <p:cNvPicPr/>
          <p:nvPr/>
        </p:nvPicPr>
        <p:blipFill>
          <a:blip r:embed="rId3" cstate="screen">
            <a:extLst>
              <a:ext uri="{28A0092B-C50C-407E-A947-70E740481C1C}">
                <a14:useLocalDpi xmlns:a14="http://schemas.microsoft.com/office/drawing/2010/main"/>
              </a:ext>
            </a:extLst>
          </a:blip>
          <a:stretch/>
        </p:blipFill>
        <p:spPr>
          <a:xfrm>
            <a:off x="10159920" y="6985080"/>
            <a:ext cx="2638080" cy="2672640"/>
          </a:xfrm>
          <a:prstGeom prst="rect">
            <a:avLst/>
          </a:prstGeom>
          <a:ln w="12700">
            <a:noFill/>
          </a:ln>
        </p:spPr>
      </p:pic>
      <p:sp>
        <p:nvSpPr>
          <p:cNvPr id="135"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spTree>
    <p:extLst>
      <p:ext uri="{BB962C8B-B14F-4D97-AF65-F5344CB8AC3E}">
        <p14:creationId xmlns:p14="http://schemas.microsoft.com/office/powerpoint/2010/main" val="80878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lide Number"/>
          <p:cNvSpPr/>
          <p:nvPr/>
        </p:nvSpPr>
        <p:spPr>
          <a:xfrm>
            <a:off x="6331320" y="9252000"/>
            <a:ext cx="412380" cy="51248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3555818B-1CFF-4373-98A5-F1D235B9AA49}" type="slidenum">
              <a:rPr lang="en-CA" sz="1800" b="0" strike="noStrike" spc="-1">
                <a:solidFill>
                  <a:srgbClr val="000000"/>
                </a:solidFill>
                <a:latin typeface="Avenir Next Condensed Regular"/>
                <a:ea typeface="Avenir Next Condensed Regular"/>
              </a:rPr>
              <a:t>21</a:t>
            </a:fld>
            <a:endParaRPr lang="en-CA" sz="1800" b="0" strike="noStrike" spc="-1" dirty="0">
              <a:latin typeface="Arial"/>
            </a:endParaRPr>
          </a:p>
        </p:txBody>
      </p:sp>
      <p:sp>
        <p:nvSpPr>
          <p:cNvPr id="129"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130" name="Picture 2"/>
          <p:cNvPicPr/>
          <p:nvPr/>
        </p:nvPicPr>
        <p:blipFill>
          <a:blip r:embed="rId3" cstate="screen">
            <a:extLst>
              <a:ext uri="{28A0092B-C50C-407E-A947-70E740481C1C}">
                <a14:useLocalDpi xmlns:a14="http://schemas.microsoft.com/office/drawing/2010/main"/>
              </a:ext>
            </a:extLst>
          </a:blip>
          <a:stretch/>
        </p:blipFill>
        <p:spPr>
          <a:xfrm>
            <a:off x="11880" y="507960"/>
            <a:ext cx="6318000" cy="9052560"/>
          </a:xfrm>
          <a:prstGeom prst="rect">
            <a:avLst/>
          </a:prstGeom>
          <a:ln w="0">
            <a:noFill/>
          </a:ln>
        </p:spPr>
      </p:pic>
      <p:pic>
        <p:nvPicPr>
          <p:cNvPr id="131" name="Picture 4"/>
          <p:cNvPicPr/>
          <p:nvPr/>
        </p:nvPicPr>
        <p:blipFill>
          <a:blip r:embed="rId4" cstate="screen">
            <a:extLst>
              <a:ext uri="{28A0092B-C50C-407E-A947-70E740481C1C}">
                <a14:useLocalDpi xmlns:a14="http://schemas.microsoft.com/office/drawing/2010/main"/>
              </a:ext>
            </a:extLst>
          </a:blip>
          <a:stretch/>
        </p:blipFill>
        <p:spPr>
          <a:xfrm>
            <a:off x="6673320" y="507960"/>
            <a:ext cx="6047640" cy="9052560"/>
          </a:xfrm>
          <a:prstGeom prst="rect">
            <a:avLst/>
          </a:prstGeom>
          <a:ln w="0">
            <a:noFill/>
          </a:ln>
        </p:spPr>
      </p:pic>
    </p:spTree>
    <p:extLst>
      <p:ext uri="{BB962C8B-B14F-4D97-AF65-F5344CB8AC3E}">
        <p14:creationId xmlns:p14="http://schemas.microsoft.com/office/powerpoint/2010/main" val="26524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lide Number"/>
          <p:cNvSpPr/>
          <p:nvPr/>
        </p:nvSpPr>
        <p:spPr>
          <a:xfrm>
            <a:off x="6331320" y="9252000"/>
            <a:ext cx="477694"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789300B-4F08-4CCC-B142-101B4C1BDDEB}" type="slidenum">
              <a:rPr lang="en-CA" sz="1800" b="0" strike="noStrike" spc="-1">
                <a:solidFill>
                  <a:srgbClr val="000000"/>
                </a:solidFill>
                <a:latin typeface="Avenir Next Condensed Regular"/>
                <a:ea typeface="Avenir Next Condensed Regular"/>
              </a:rPr>
              <a:t>22</a:t>
            </a:fld>
            <a:endParaRPr lang="en-CA" sz="1800" b="0" strike="noStrike" spc="-1" dirty="0">
              <a:latin typeface="Arial"/>
            </a:endParaRPr>
          </a:p>
        </p:txBody>
      </p:sp>
      <p:sp>
        <p:nvSpPr>
          <p:cNvPr id="137" name="While our friends enjoy their potluck, you and your find a relevant article on orange peppers:…"/>
          <p:cNvSpPr/>
          <p:nvPr/>
        </p:nvSpPr>
        <p:spPr>
          <a:xfrm>
            <a:off x="587667" y="1230176"/>
            <a:ext cx="11829466" cy="3549609"/>
          </a:xfrm>
          <a:prstGeom prst="rect">
            <a:avLst/>
          </a:prstGeom>
          <a:noFill/>
          <a:ln w="127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440">
              <a:lnSpc>
                <a:spcPct val="100000"/>
              </a:lnSpc>
              <a:spcBef>
                <a:spcPts val="1599"/>
              </a:spcBef>
              <a:buClr>
                <a:srgbClr val="000000"/>
              </a:buClr>
            </a:pPr>
            <a:r>
              <a:rPr lang="en-CA" sz="2800" b="0" strike="noStrike" spc="-1" dirty="0">
                <a:solidFill>
                  <a:srgbClr val="000000"/>
                </a:solidFill>
                <a:latin typeface="Avenir Next Condensed Demi Bold"/>
                <a:ea typeface="Avenir Next Condensed Demi Bold"/>
              </a:rPr>
              <a:t>While </a:t>
            </a:r>
            <a:r>
              <a:rPr lang="en-CA" sz="2800" spc="-1" dirty="0">
                <a:solidFill>
                  <a:srgbClr val="000000"/>
                </a:solidFill>
                <a:latin typeface="Avenir Next Condensed Demi Bold"/>
                <a:ea typeface="Avenir Next Condensed Demi Bold"/>
              </a:rPr>
              <a:t>dinner is in the oven, our friends find a very relevant article on orange peppers</a:t>
            </a:r>
            <a:r>
              <a:rPr lang="en-US" sz="2800" b="0" strike="noStrike" spc="-1" dirty="0">
                <a:solidFill>
                  <a:srgbClr val="000000"/>
                </a:solidFill>
                <a:latin typeface="Avenir Next Condensed Demi Bold"/>
                <a:ea typeface="Avenir Next Condensed Demi Bold"/>
              </a:rPr>
              <a:t>:</a:t>
            </a:r>
            <a:endParaRPr lang="en-CA" sz="2800" b="0" strike="noStrike" spc="-1" dirty="0">
              <a:latin typeface="Arial"/>
            </a:endParaRPr>
          </a:p>
          <a:p>
            <a:pPr>
              <a:lnSpc>
                <a:spcPct val="100000"/>
              </a:lnSpc>
              <a:spcBef>
                <a:spcPts val="1599"/>
              </a:spcBef>
              <a:tabLst>
                <a:tab pos="0" algn="l"/>
              </a:tabLst>
            </a:pPr>
            <a:r>
              <a:rPr lang="en-CA" sz="2400" b="0" strike="noStrike" spc="-1" dirty="0">
                <a:solidFill>
                  <a:srgbClr val="000000"/>
                </a:solidFill>
                <a:latin typeface="Avenir Next Condensed Regular"/>
                <a:ea typeface="Avenir Next Condensed Regular"/>
              </a:rPr>
              <a:t>	Rodriguez-Uribe, L., I. Guzman, W. Rajapakse, R.D. </a:t>
            </a:r>
            <a:r>
              <a:rPr lang="en-CA" sz="2400" b="0" strike="noStrike" spc="-1" dirty="0" err="1">
                <a:solidFill>
                  <a:srgbClr val="000000"/>
                </a:solidFill>
                <a:latin typeface="Avenir Next Condensed Regular"/>
                <a:ea typeface="Avenir Next Condensed Regular"/>
              </a:rPr>
              <a:t>Richins</a:t>
            </a:r>
            <a:r>
              <a:rPr lang="en-CA" sz="2400" b="0" strike="noStrike" spc="-1" dirty="0">
                <a:solidFill>
                  <a:srgbClr val="000000"/>
                </a:solidFill>
                <a:latin typeface="Avenir Next Condensed Regular"/>
                <a:ea typeface="Avenir Next Condensed Regular"/>
              </a:rPr>
              <a:t>, &amp; M.A. O’Connell. (2012). Carotenoid accumulation in orange-pigmented Capsicum annum fruit, regulated at multiple levels. </a:t>
            </a:r>
            <a:r>
              <a:rPr lang="en-CA" sz="2400" b="0" i="1" strike="noStrike" spc="-1" dirty="0">
                <a:solidFill>
                  <a:srgbClr val="000000"/>
                </a:solidFill>
                <a:latin typeface="Avenir Next Condensed Regular"/>
                <a:ea typeface="Avenir Next Condensed Regular"/>
              </a:rPr>
              <a:t>Journal of Experimental Botany </a:t>
            </a:r>
            <a:r>
              <a:rPr lang="en-CA" sz="2400" b="0" strike="noStrike" spc="-1" dirty="0">
                <a:solidFill>
                  <a:srgbClr val="000000"/>
                </a:solidFill>
                <a:latin typeface="Avenir Next Condensed Regular"/>
                <a:ea typeface="Avenir Next Condensed Regular"/>
              </a:rPr>
              <a:t>63(1): 517–26. </a:t>
            </a:r>
          </a:p>
          <a:p>
            <a:pPr>
              <a:lnSpc>
                <a:spcPct val="100000"/>
              </a:lnSpc>
              <a:spcBef>
                <a:spcPts val="1599"/>
              </a:spcBef>
              <a:tabLst>
                <a:tab pos="0" algn="l"/>
              </a:tabLst>
            </a:pPr>
            <a:r>
              <a:rPr lang="en-CA" sz="2400" b="0" strike="noStrike" spc="-1" dirty="0">
                <a:solidFill>
                  <a:srgbClr val="000000"/>
                </a:solidFill>
                <a:latin typeface="Avenir Next Condensed Regular"/>
                <a:ea typeface="Avenir Next Condensed Regular"/>
              </a:rPr>
              <a:t>		</a:t>
            </a:r>
            <a:r>
              <a:rPr lang="en-CA" sz="2800" spc="-1" dirty="0">
                <a:latin typeface="Avenir Next Condensed" charset="0"/>
                <a:ea typeface="Avenir Next Condensed" charset="0"/>
                <a:cs typeface="Avenir Next Condensed" charset="0"/>
              </a:rPr>
              <a:t>Do the results reported in this article support one of your hypotheses?</a:t>
            </a:r>
          </a:p>
          <a:p>
            <a:pPr algn="ctr">
              <a:lnSpc>
                <a:spcPct val="100000"/>
              </a:lnSpc>
              <a:spcBef>
                <a:spcPts val="1599"/>
              </a:spcBef>
              <a:tabLst>
                <a:tab pos="0" algn="l"/>
              </a:tabLst>
            </a:pPr>
            <a:r>
              <a:rPr lang="en-CA" sz="2800" spc="-1" dirty="0">
                <a:latin typeface="Avenir Next Condensed" charset="0"/>
                <a:ea typeface="Avenir Next Condensed" charset="0"/>
                <a:cs typeface="Avenir Next Condensed" charset="0"/>
              </a:rPr>
              <a:t>We will soon find out!</a:t>
            </a:r>
          </a:p>
        </p:txBody>
      </p:sp>
      <p:sp>
        <p:nvSpPr>
          <p:cNvPr id="138"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spTree>
    <p:extLst>
      <p:ext uri="{BB962C8B-B14F-4D97-AF65-F5344CB8AC3E}">
        <p14:creationId xmlns:p14="http://schemas.microsoft.com/office/powerpoint/2010/main" val="73805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559337"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23</a:t>
            </a:fld>
            <a:endParaRPr lang="en-CA" sz="1800" b="0" strike="noStrike" spc="-1" dirty="0">
              <a:latin typeface="Arial"/>
            </a:endParaRPr>
          </a:p>
        </p:txBody>
      </p:sp>
      <p:sp>
        <p:nvSpPr>
          <p:cNvPr id="142" name="With your group, complete the worksheet related to the following article:…"/>
          <p:cNvSpPr/>
          <p:nvPr/>
        </p:nvSpPr>
        <p:spPr>
          <a:xfrm>
            <a:off x="706940" y="463204"/>
            <a:ext cx="11590920" cy="7571223"/>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lnSpc>
                <a:spcPct val="100000"/>
              </a:lnSpc>
              <a:spcBef>
                <a:spcPts val="1599"/>
              </a:spcBef>
              <a:buClr>
                <a:srgbClr val="000000"/>
              </a:buClr>
              <a:buFont typeface="+mj-lt"/>
              <a:buAutoNum type="arabicPeriod" startAt="9"/>
            </a:pPr>
            <a:r>
              <a:rPr lang="en-CA" sz="2800" b="0" strike="noStrike" spc="-1" dirty="0">
                <a:solidFill>
                  <a:srgbClr val="000000"/>
                </a:solidFill>
                <a:latin typeface="Avenir Next Condensed Demi Bold"/>
                <a:ea typeface="Avenir Next Condensed Demi Bold"/>
              </a:rPr>
              <a:t>As part of their study, Dr. Laura Rodriguez-Uribe and her colleagues at New Mexico State University </a:t>
            </a:r>
            <a:r>
              <a:rPr lang="en-CA" sz="2800" spc="-1" dirty="0">
                <a:solidFill>
                  <a:srgbClr val="000000"/>
                </a:solidFill>
                <a:latin typeface="Avenir Next Condensed Demi Bold"/>
                <a:ea typeface="Avenir Next Condensed Demi Bold"/>
              </a:rPr>
              <a:t>studied</a:t>
            </a:r>
            <a:r>
              <a:rPr lang="en-CA" sz="2800" b="0" strike="noStrike" spc="-1" dirty="0">
                <a:solidFill>
                  <a:srgbClr val="000000"/>
                </a:solidFill>
                <a:latin typeface="Avenir Next Condensed Demi Bold"/>
                <a:ea typeface="Avenir Next Condensed Demi Bold"/>
              </a:rPr>
              <a:t> fruits from </a:t>
            </a:r>
            <a:r>
              <a:rPr lang="en-CA" sz="2800" spc="-1" dirty="0">
                <a:solidFill>
                  <a:srgbClr val="000000"/>
                </a:solidFill>
                <a:latin typeface="Avenir Next Condensed Demi Bold"/>
                <a:ea typeface="Avenir Next Condensed Demi Bold"/>
              </a:rPr>
              <a:t>several orange cultivars, as well as one yellow and one red ones. For most of them they examined:</a:t>
            </a:r>
            <a:endParaRPr lang="en-CA" sz="2800" spc="-1" dirty="0">
              <a:solidFill>
                <a:srgbClr val="000000"/>
              </a:solidFill>
              <a:latin typeface="Avenir Next Condensed Medium" charset="0"/>
              <a:ea typeface="Avenir Next Condensed Medium" charset="0"/>
              <a:cs typeface="Avenir Next Condensed Medium" charset="0"/>
            </a:endParaRPr>
          </a:p>
          <a:p>
            <a:pPr marL="1030140" lvl="1" indent="-571500">
              <a:spcBef>
                <a:spcPts val="1599"/>
              </a:spcBef>
              <a:buClr>
                <a:srgbClr val="000000"/>
              </a:buClr>
              <a:buFont typeface="Arial" charset="0"/>
              <a:buChar char="•"/>
            </a:pPr>
            <a:r>
              <a:rPr lang="en-CA" sz="2800" spc="-1" dirty="0">
                <a:solidFill>
                  <a:srgbClr val="000000"/>
                </a:solidFill>
                <a:latin typeface="Avenir Next Condensed" charset="0"/>
                <a:ea typeface="Avenir Next Condensed" charset="0"/>
                <a:cs typeface="Avenir Next Condensed" charset="0"/>
              </a:rPr>
              <a:t>levels (amounts) of several pigments present in the fruits;</a:t>
            </a:r>
          </a:p>
          <a:p>
            <a:pPr marL="1030140" lvl="1" indent="-571500">
              <a:spcBef>
                <a:spcPts val="1599"/>
              </a:spcBef>
              <a:buClr>
                <a:srgbClr val="000000"/>
              </a:buClr>
              <a:buFont typeface="Arial" charset="0"/>
              <a:buChar char="•"/>
            </a:pPr>
            <a:r>
              <a:rPr lang="en-CA" sz="2800" spc="-1" dirty="0">
                <a:solidFill>
                  <a:srgbClr val="000000"/>
                </a:solidFill>
                <a:latin typeface="Avenir Next Condensed" charset="0"/>
                <a:ea typeface="Avenir Next Condensed" charset="0"/>
                <a:cs typeface="Avenir Next Condensed" charset="0"/>
              </a:rPr>
              <a:t>levels (amounts) of RNAs encoding carotenoid biosynthesis pathway enzymes;</a:t>
            </a:r>
          </a:p>
          <a:p>
            <a:pPr marL="1030140" lvl="1" indent="-571500">
              <a:spcBef>
                <a:spcPts val="1599"/>
              </a:spcBef>
              <a:buClr>
                <a:srgbClr val="000000"/>
              </a:buClr>
              <a:buFont typeface="Arial" charset="0"/>
              <a:buChar char="•"/>
            </a:pPr>
            <a:r>
              <a:rPr lang="en-CA" sz="2800" spc="-1" dirty="0">
                <a:solidFill>
                  <a:srgbClr val="000000"/>
                </a:solidFill>
                <a:latin typeface="Avenir Next Condensed" charset="0"/>
                <a:ea typeface="Avenir Next Condensed" charset="0"/>
                <a:cs typeface="Avenir Next Condensed" charset="0"/>
              </a:rPr>
              <a:t>sizes (length in bases) of RNAs encoding carotenoid biosynthesis pathway enzymes; and</a:t>
            </a:r>
          </a:p>
          <a:p>
            <a:pPr marL="1030140" lvl="1" indent="-571500">
              <a:spcBef>
                <a:spcPts val="1599"/>
              </a:spcBef>
              <a:buClr>
                <a:srgbClr val="000000"/>
              </a:buClr>
              <a:buFont typeface="Arial" charset="0"/>
              <a:buChar char="•"/>
            </a:pPr>
            <a:r>
              <a:rPr lang="en-CA" sz="2800" spc="-1" dirty="0">
                <a:solidFill>
                  <a:srgbClr val="000000"/>
                </a:solidFill>
                <a:latin typeface="Avenir Next Condensed" charset="0"/>
                <a:ea typeface="Avenir Next Condensed" charset="0"/>
                <a:cs typeface="Avenir Next Condensed" charset="0"/>
              </a:rPr>
              <a:t>DNA sequence of the </a:t>
            </a:r>
            <a:r>
              <a:rPr lang="en-CA" sz="2800" i="1" spc="-1" dirty="0">
                <a:solidFill>
                  <a:srgbClr val="000000"/>
                </a:solidFill>
                <a:latin typeface="Avenir Next Condensed" charset="0"/>
                <a:ea typeface="Avenir Next Condensed" charset="0"/>
                <a:cs typeface="Avenir Next Condensed" charset="0"/>
              </a:rPr>
              <a:t>Ccs</a:t>
            </a:r>
            <a:r>
              <a:rPr lang="en-CA" sz="2800" spc="-1" dirty="0">
                <a:solidFill>
                  <a:srgbClr val="000000"/>
                </a:solidFill>
                <a:latin typeface="Avenir Next Condensed" charset="0"/>
                <a:ea typeface="Avenir Next Condensed" charset="0"/>
                <a:cs typeface="Avenir Next Condensed" charset="0"/>
              </a:rPr>
              <a:t> gene promoter.</a:t>
            </a:r>
          </a:p>
          <a:p>
            <a:pPr marL="1030140" lvl="1" indent="-571500">
              <a:spcBef>
                <a:spcPts val="1599"/>
              </a:spcBef>
              <a:buClr>
                <a:srgbClr val="000000"/>
              </a:buClr>
              <a:buFont typeface="+mj-lt"/>
              <a:buAutoNum type="romanLcPeriod"/>
            </a:pPr>
            <a:endParaRPr lang="en-CA" sz="2800" spc="-1" dirty="0">
              <a:solidFill>
                <a:srgbClr val="000000"/>
              </a:solidFill>
              <a:latin typeface="Avenir Next Condensed Medium" charset="0"/>
              <a:ea typeface="Avenir Next Condensed Medium" charset="0"/>
              <a:cs typeface="Avenir Next Condensed Medium" charset="0"/>
            </a:endParaRPr>
          </a:p>
          <a:p>
            <a:pPr marL="458640" lvl="1">
              <a:spcBef>
                <a:spcPts val="1599"/>
              </a:spcBef>
              <a:buClr>
                <a:srgbClr val="000000"/>
              </a:buClr>
            </a:pPr>
            <a:r>
              <a:rPr lang="en-CA" sz="2800" spc="-1" dirty="0">
                <a:solidFill>
                  <a:srgbClr val="000000"/>
                </a:solidFill>
                <a:latin typeface="Avenir Next Condensed Medium" charset="0"/>
                <a:ea typeface="Avenir Next Condensed Medium" charset="0"/>
                <a:cs typeface="Avenir Next Condensed Medium" charset="0"/>
              </a:rPr>
              <a:t>What would their results have been if your Hypothesis 1 was correct? What about if your Hypothesis 2 was correct?</a:t>
            </a:r>
          </a:p>
          <a:p>
            <a:pPr marL="458640" lvl="1">
              <a:spcBef>
                <a:spcPts val="1599"/>
              </a:spcBef>
              <a:buClr>
                <a:srgbClr val="000000"/>
              </a:buClr>
            </a:pPr>
            <a:r>
              <a:rPr lang="en-CA" sz="2800" spc="-1" dirty="0">
                <a:solidFill>
                  <a:srgbClr val="000000"/>
                </a:solidFill>
                <a:latin typeface="Avenir Next Condensed Medium" charset="0"/>
                <a:ea typeface="Avenir Next Condensed Medium" charset="0"/>
                <a:cs typeface="Avenir Next Condensed Medium" charset="0"/>
              </a:rPr>
              <a:t>Discuss with your group and report your prediction in your Question 9 tables.</a:t>
            </a: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7" name="Image" descr="Image"/>
          <p:cNvPicPr/>
          <p:nvPr/>
        </p:nvPicPr>
        <p:blipFill>
          <a:blip r:embed="rId3" cstate="screen">
            <a:extLst>
              <a:ext uri="{28A0092B-C50C-407E-A947-70E740481C1C}">
                <a14:useLocalDpi xmlns:a14="http://schemas.microsoft.com/office/drawing/2010/main"/>
              </a:ext>
            </a:extLst>
          </a:blip>
          <a:stretch/>
        </p:blipFill>
        <p:spPr>
          <a:xfrm>
            <a:off x="10899058" y="7860044"/>
            <a:ext cx="1898942" cy="1797676"/>
          </a:xfrm>
          <a:prstGeom prst="rect">
            <a:avLst/>
          </a:prstGeom>
          <a:ln w="12700">
            <a:noFill/>
          </a:ln>
        </p:spPr>
      </p:pic>
    </p:spTree>
    <p:extLst>
      <p:ext uri="{BB962C8B-B14F-4D97-AF65-F5344CB8AC3E}">
        <p14:creationId xmlns:p14="http://schemas.microsoft.com/office/powerpoint/2010/main" val="78506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494023"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24</a:t>
            </a:fld>
            <a:endParaRPr lang="en-CA" sz="1800" b="0" strike="noStrike" spc="-1" dirty="0">
              <a:latin typeface="Arial"/>
            </a:endParaRPr>
          </a:p>
        </p:txBody>
      </p:sp>
      <p:sp>
        <p:nvSpPr>
          <p:cNvPr id="142" name="With your group, complete the worksheet related to the following article:…"/>
          <p:cNvSpPr/>
          <p:nvPr/>
        </p:nvSpPr>
        <p:spPr>
          <a:xfrm>
            <a:off x="863458" y="534912"/>
            <a:ext cx="11590920" cy="8597145"/>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lnSpc>
                <a:spcPct val="100000"/>
              </a:lnSpc>
              <a:spcBef>
                <a:spcPts val="1599"/>
              </a:spcBef>
              <a:buClr>
                <a:srgbClr val="000000"/>
              </a:buClr>
              <a:buFont typeface="+mj-lt"/>
              <a:buAutoNum type="arabicPeriod" startAt="9"/>
            </a:pPr>
            <a:r>
              <a:rPr lang="en-CA" sz="2800" spc="-1" dirty="0">
                <a:solidFill>
                  <a:srgbClr val="000000"/>
                </a:solidFill>
                <a:latin typeface="Avenir Next Condensed Demi Bold"/>
                <a:ea typeface="Avenir Next Condensed Demi Bold"/>
              </a:rPr>
              <a:t>Tables 9.i. and 9.ii. </a:t>
            </a:r>
            <a:r>
              <a:rPr lang="mr-IN" sz="2800" spc="-1" dirty="0">
                <a:solidFill>
                  <a:srgbClr val="000000"/>
                </a:solidFill>
                <a:latin typeface="Avenir Next Condensed" charset="0"/>
                <a:ea typeface="Avenir Next Condensed" charset="0"/>
                <a:cs typeface="Avenir Next Condensed" charset="0"/>
              </a:rPr>
              <a:t>–</a:t>
            </a:r>
            <a:r>
              <a:rPr lang="en-CA" sz="2800" spc="-1" dirty="0">
                <a:solidFill>
                  <a:srgbClr val="000000"/>
                </a:solidFill>
                <a:latin typeface="Avenir Next Condensed" charset="0"/>
                <a:ea typeface="Avenir Next Condensed" charset="0"/>
                <a:cs typeface="Avenir Next Condensed" charset="0"/>
              </a:rPr>
              <a:t> For amounts, you may use arbitrary values or semi-quantitative designation such as </a:t>
            </a:r>
            <a:r>
              <a:rPr lang="en-CA" sz="2800" i="1" spc="-1" dirty="0">
                <a:solidFill>
                  <a:srgbClr val="000000"/>
                </a:solidFill>
                <a:latin typeface="Avenir Next Condensed" charset="0"/>
                <a:ea typeface="Avenir Next Condensed" charset="0"/>
                <a:cs typeface="Avenir Next Condensed" charset="0"/>
              </a:rPr>
              <a:t>zero, low, medium, </a:t>
            </a:r>
            <a:r>
              <a:rPr lang="en-CA" sz="2800" spc="-1" dirty="0">
                <a:solidFill>
                  <a:srgbClr val="000000"/>
                </a:solidFill>
                <a:latin typeface="Avenir Next Condensed" charset="0"/>
                <a:ea typeface="Avenir Next Condensed" charset="0"/>
                <a:cs typeface="Avenir Next Condensed" charset="0"/>
              </a:rPr>
              <a:t>or</a:t>
            </a:r>
            <a:r>
              <a:rPr lang="en-CA" sz="2800" i="1" spc="-1" dirty="0">
                <a:solidFill>
                  <a:srgbClr val="000000"/>
                </a:solidFill>
                <a:latin typeface="Avenir Next Condensed" charset="0"/>
                <a:ea typeface="Avenir Next Condensed" charset="0"/>
                <a:cs typeface="Avenir Next Condensed" charset="0"/>
              </a:rPr>
              <a:t> high</a:t>
            </a:r>
            <a:r>
              <a:rPr lang="en-CA" sz="2800" spc="-1" dirty="0">
                <a:solidFill>
                  <a:srgbClr val="000000"/>
                </a:solidFill>
                <a:latin typeface="Avenir Next Condensed" charset="0"/>
                <a:ea typeface="Avenir Next Condensed" charset="0"/>
                <a:cs typeface="Avenir Next Condensed" charset="0"/>
              </a:rPr>
              <a:t>. </a:t>
            </a: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515790" indent="-514350">
              <a:lnSpc>
                <a:spcPct val="100000"/>
              </a:lnSpc>
              <a:spcBef>
                <a:spcPts val="1599"/>
              </a:spcBef>
              <a:buClr>
                <a:srgbClr val="000000"/>
              </a:buClr>
              <a:buFont typeface="+mj-lt"/>
              <a:buAutoNum type="arabicPeriod" startAt="9"/>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endParaRPr lang="en-CA" sz="2800" spc="-1" dirty="0">
              <a:solidFill>
                <a:srgbClr val="000000"/>
              </a:solidFill>
              <a:latin typeface="Avenir Next Condensed" charset="0"/>
              <a:ea typeface="Avenir Next Condensed" charset="0"/>
              <a:cs typeface="Avenir Next Condensed" charset="0"/>
            </a:endParaRPr>
          </a:p>
          <a:p>
            <a:pPr marL="1440">
              <a:lnSpc>
                <a:spcPct val="100000"/>
              </a:lnSpc>
              <a:spcBef>
                <a:spcPts val="1599"/>
              </a:spcBef>
              <a:buClr>
                <a:srgbClr val="000000"/>
              </a:buClr>
            </a:pPr>
            <a:r>
              <a:rPr lang="en-CA" spc="-1" dirty="0">
                <a:solidFill>
                  <a:srgbClr val="000000"/>
                </a:solidFill>
                <a:latin typeface="Avenir Next Condensed" charset="0"/>
                <a:ea typeface="Avenir Next Condensed" charset="0"/>
                <a:cs typeface="Avenir Next Condensed" charset="0"/>
              </a:rPr>
              <a:t>* in ripe fruits</a:t>
            </a: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graphicFrame>
        <p:nvGraphicFramePr>
          <p:cNvPr id="2" name="Table 1"/>
          <p:cNvGraphicFramePr>
            <a:graphicFrameLocks noGrp="1"/>
          </p:cNvGraphicFramePr>
          <p:nvPr/>
        </p:nvGraphicFramePr>
        <p:xfrm>
          <a:off x="863457" y="1887794"/>
          <a:ext cx="11590922" cy="7144592"/>
        </p:xfrm>
        <a:graphic>
          <a:graphicData uri="http://schemas.openxmlformats.org/drawingml/2006/table">
            <a:tbl>
              <a:tblPr firstRow="1" firstCol="1" bandRow="1"/>
              <a:tblGrid>
                <a:gridCol w="4475459">
                  <a:extLst>
                    <a:ext uri="{9D8B030D-6E8A-4147-A177-3AD203B41FA5}">
                      <a16:colId xmlns:a16="http://schemas.microsoft.com/office/drawing/2014/main" val="20000"/>
                    </a:ext>
                  </a:extLst>
                </a:gridCol>
                <a:gridCol w="2507226">
                  <a:extLst>
                    <a:ext uri="{9D8B030D-6E8A-4147-A177-3AD203B41FA5}">
                      <a16:colId xmlns:a16="http://schemas.microsoft.com/office/drawing/2014/main" val="20001"/>
                    </a:ext>
                  </a:extLst>
                </a:gridCol>
                <a:gridCol w="2389239">
                  <a:extLst>
                    <a:ext uri="{9D8B030D-6E8A-4147-A177-3AD203B41FA5}">
                      <a16:colId xmlns:a16="http://schemas.microsoft.com/office/drawing/2014/main" val="20002"/>
                    </a:ext>
                  </a:extLst>
                </a:gridCol>
                <a:gridCol w="2218998">
                  <a:extLst>
                    <a:ext uri="{9D8B030D-6E8A-4147-A177-3AD203B41FA5}">
                      <a16:colId xmlns:a16="http://schemas.microsoft.com/office/drawing/2014/main" val="20003"/>
                    </a:ext>
                  </a:extLst>
                </a:gridCol>
              </a:tblGrid>
              <a:tr h="407359">
                <a:tc>
                  <a:txBody>
                    <a:bodyPr/>
                    <a:lstStyle/>
                    <a:p>
                      <a:pPr>
                        <a:lnSpc>
                          <a:spcPct val="120000"/>
                        </a:lnSpc>
                        <a:spcBef>
                          <a:spcPts val="800"/>
                        </a:spcBef>
                        <a:spcAft>
                          <a:spcPts val="600"/>
                        </a:spcAft>
                      </a:pPr>
                      <a:r>
                        <a:rPr lang="en-CA" sz="1600" dirty="0">
                          <a:ln>
                            <a:noFill/>
                          </a:ln>
                          <a:solidFill>
                            <a:srgbClr val="292929"/>
                          </a:solidFill>
                          <a:effectLst/>
                          <a:latin typeface="Avenir Next Condensed Medium" charset="0"/>
                          <a:ea typeface="Calibri" charset="0"/>
                          <a:cs typeface="Calibri" charset="0"/>
                        </a:rPr>
                        <a:t>Phenotype (measurement)</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Red cultivar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Yellow cultivar</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Orange cultivar</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b-carotene*</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b-cryptoxanthin*</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lutein*</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zeaxanthin*</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violaxanthin*</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capsanthin*</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a:t>
                      </a:r>
                      <a:r>
                        <a:rPr lang="en-CA" sz="1600" i="1">
                          <a:ln>
                            <a:noFill/>
                          </a:ln>
                          <a:solidFill>
                            <a:srgbClr val="292929"/>
                          </a:solidFill>
                          <a:effectLst/>
                          <a:latin typeface="Avenir Next Condensed" charset="0"/>
                          <a:ea typeface="Calibri" charset="0"/>
                          <a:cs typeface="Calibri" charset="0"/>
                        </a:rPr>
                        <a:t>Psy</a:t>
                      </a:r>
                      <a:r>
                        <a:rPr lang="en-CA" sz="1600">
                          <a:ln>
                            <a:noFill/>
                          </a:ln>
                          <a:solidFill>
                            <a:srgbClr val="292929"/>
                          </a:solidFill>
                          <a:effectLst/>
                          <a:latin typeface="Avenir Next Condensed" charset="0"/>
                          <a:ea typeface="Calibri" charset="0"/>
                          <a:cs typeface="Calibri" charset="0"/>
                        </a:rPr>
                        <a:t> RNA*</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07359">
                <a:tc>
                  <a:txBody>
                    <a:bodyPr/>
                    <a:lstStyle/>
                    <a:p>
                      <a:pPr>
                        <a:lnSpc>
                          <a:spcPct val="120000"/>
                        </a:lnSpc>
                        <a:spcBef>
                          <a:spcPts val="800"/>
                        </a:spcBef>
                        <a:spcAft>
                          <a:spcPts val="600"/>
                        </a:spcAft>
                      </a:pPr>
                      <a:r>
                        <a:rPr lang="en-CA" sz="1600" dirty="0">
                          <a:ln>
                            <a:noFill/>
                          </a:ln>
                          <a:solidFill>
                            <a:srgbClr val="292929"/>
                          </a:solidFill>
                          <a:effectLst/>
                          <a:latin typeface="Avenir Next Condensed" charset="0"/>
                          <a:ea typeface="Calibri" charset="0"/>
                          <a:cs typeface="Calibri" charset="0"/>
                        </a:rPr>
                        <a:t>amount of </a:t>
                      </a:r>
                      <a:r>
                        <a:rPr lang="en-CA" sz="1600" i="1" dirty="0" err="1">
                          <a:ln>
                            <a:noFill/>
                          </a:ln>
                          <a:solidFill>
                            <a:srgbClr val="292929"/>
                          </a:solidFill>
                          <a:effectLst/>
                          <a:latin typeface="Avenir Next Condensed" charset="0"/>
                          <a:ea typeface="Calibri" charset="0"/>
                          <a:cs typeface="Calibri" charset="0"/>
                        </a:rPr>
                        <a:t>LcyB</a:t>
                      </a:r>
                      <a:r>
                        <a:rPr lang="en-CA" sz="1600" dirty="0">
                          <a:ln>
                            <a:noFill/>
                          </a:ln>
                          <a:solidFill>
                            <a:srgbClr val="292929"/>
                          </a:solidFill>
                          <a:effectLst/>
                          <a:latin typeface="Avenir Next Condensed" charset="0"/>
                          <a:ea typeface="Calibri" charset="0"/>
                          <a:cs typeface="Calibri" charset="0"/>
                        </a:rPr>
                        <a:t> RNA*</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amount of </a:t>
                      </a:r>
                      <a:r>
                        <a:rPr lang="en-CA" sz="1600" i="1">
                          <a:ln>
                            <a:noFill/>
                          </a:ln>
                          <a:solidFill>
                            <a:srgbClr val="292929"/>
                          </a:solidFill>
                          <a:effectLst/>
                          <a:latin typeface="Avenir Next Condensed" charset="0"/>
                          <a:ea typeface="Calibri" charset="0"/>
                          <a:cs typeface="Calibri" charset="0"/>
                        </a:rPr>
                        <a:t>CrtZ2</a:t>
                      </a:r>
                      <a:r>
                        <a:rPr lang="en-CA" sz="1600">
                          <a:ln>
                            <a:noFill/>
                          </a:ln>
                          <a:solidFill>
                            <a:srgbClr val="292929"/>
                          </a:solidFill>
                          <a:effectLst/>
                          <a:latin typeface="Avenir Next Condensed" charset="0"/>
                          <a:ea typeface="Calibri" charset="0"/>
                          <a:cs typeface="Calibri" charset="0"/>
                        </a:rPr>
                        <a:t> RNA*</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07359">
                <a:tc>
                  <a:txBody>
                    <a:bodyPr/>
                    <a:lstStyle/>
                    <a:p>
                      <a:pPr>
                        <a:lnSpc>
                          <a:spcPct val="120000"/>
                        </a:lnSpc>
                        <a:spcBef>
                          <a:spcPts val="800"/>
                        </a:spcBef>
                        <a:spcAft>
                          <a:spcPts val="600"/>
                        </a:spcAft>
                      </a:pPr>
                      <a:r>
                        <a:rPr lang="en-CA" sz="1600" dirty="0">
                          <a:ln>
                            <a:noFill/>
                          </a:ln>
                          <a:solidFill>
                            <a:srgbClr val="292929"/>
                          </a:solidFill>
                          <a:effectLst/>
                          <a:latin typeface="Avenir Next Condensed" charset="0"/>
                          <a:ea typeface="Calibri" charset="0"/>
                          <a:cs typeface="Calibri" charset="0"/>
                        </a:rPr>
                        <a:t>amount of </a:t>
                      </a:r>
                      <a:r>
                        <a:rPr lang="en-CA" sz="1600" i="1" dirty="0">
                          <a:ln>
                            <a:noFill/>
                          </a:ln>
                          <a:solidFill>
                            <a:srgbClr val="292929"/>
                          </a:solidFill>
                          <a:effectLst/>
                          <a:latin typeface="Avenir Next Condensed" charset="0"/>
                          <a:ea typeface="Calibri" charset="0"/>
                          <a:cs typeface="Calibri" charset="0"/>
                        </a:rPr>
                        <a:t>Ccs</a:t>
                      </a:r>
                      <a:r>
                        <a:rPr lang="en-CA" sz="1600" dirty="0">
                          <a:ln>
                            <a:noFill/>
                          </a:ln>
                          <a:solidFill>
                            <a:srgbClr val="292929"/>
                          </a:solidFill>
                          <a:effectLst/>
                          <a:latin typeface="Avenir Next Condensed" charset="0"/>
                          <a:ea typeface="Calibri" charset="0"/>
                          <a:cs typeface="Calibri" charset="0"/>
                        </a:rPr>
                        <a:t> RNA*</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07359">
                <a:tc>
                  <a:txBody>
                    <a:bodyPr/>
                    <a:lstStyle/>
                    <a:p>
                      <a:pPr marL="0" marR="0" indent="0" algn="l" defTabSz="914400" rtl="0" eaLnBrk="1" fontAlgn="auto" latinLnBrk="0" hangingPunct="1">
                        <a:lnSpc>
                          <a:spcPct val="120000"/>
                        </a:lnSpc>
                        <a:spcBef>
                          <a:spcPts val="800"/>
                        </a:spcBef>
                        <a:spcAft>
                          <a:spcPts val="600"/>
                        </a:spcAft>
                        <a:buClrTx/>
                        <a:buSzTx/>
                        <a:buFontTx/>
                        <a:buNone/>
                        <a:tabLst/>
                        <a:defRPr/>
                      </a:pPr>
                      <a:r>
                        <a:rPr lang="en-CA" sz="1600" dirty="0">
                          <a:ln>
                            <a:noFill/>
                          </a:ln>
                          <a:solidFill>
                            <a:srgbClr val="292929"/>
                          </a:solidFill>
                          <a:effectLst/>
                          <a:latin typeface="Avenir Next Condensed" charset="0"/>
                          <a:ea typeface="Calibri" charset="0"/>
                          <a:cs typeface="Calibri" charset="0"/>
                        </a:rPr>
                        <a:t>length of the </a:t>
                      </a:r>
                      <a:r>
                        <a:rPr lang="en-CA" sz="1600" i="1" dirty="0" err="1">
                          <a:ln>
                            <a:noFill/>
                          </a:ln>
                          <a:solidFill>
                            <a:srgbClr val="292929"/>
                          </a:solidFill>
                          <a:effectLst/>
                          <a:latin typeface="Avenir Next Condensed" charset="0"/>
                          <a:ea typeface="Calibri" charset="0"/>
                          <a:cs typeface="Calibri" charset="0"/>
                        </a:rPr>
                        <a:t>Psy</a:t>
                      </a:r>
                      <a:r>
                        <a:rPr lang="en-CA" sz="1600" dirty="0">
                          <a:ln>
                            <a:noFill/>
                          </a:ln>
                          <a:solidFill>
                            <a:srgbClr val="292929"/>
                          </a:solidFill>
                          <a:effectLst/>
                          <a:latin typeface="Avenir Next Condensed" charset="0"/>
                          <a:ea typeface="Calibri" charset="0"/>
                          <a:cs typeface="Calibri" charset="0"/>
                        </a:rPr>
                        <a:t> RNA* (compared to  length in WT red)</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07359">
                <a:tc>
                  <a:txBody>
                    <a:bodyPr/>
                    <a:lstStyle/>
                    <a:p>
                      <a:pPr marL="0" marR="0" indent="0" algn="l" defTabSz="914400" rtl="0" eaLnBrk="1" fontAlgn="auto" latinLnBrk="0" hangingPunct="1">
                        <a:lnSpc>
                          <a:spcPct val="120000"/>
                        </a:lnSpc>
                        <a:spcBef>
                          <a:spcPts val="800"/>
                        </a:spcBef>
                        <a:spcAft>
                          <a:spcPts val="600"/>
                        </a:spcAft>
                        <a:buClrTx/>
                        <a:buSzTx/>
                        <a:buFontTx/>
                        <a:buNone/>
                        <a:tabLst/>
                        <a:defRPr/>
                      </a:pPr>
                      <a:r>
                        <a:rPr lang="en-CA" sz="1600" dirty="0">
                          <a:ln>
                            <a:noFill/>
                          </a:ln>
                          <a:solidFill>
                            <a:srgbClr val="292929"/>
                          </a:solidFill>
                          <a:effectLst/>
                          <a:latin typeface="Avenir Next Condensed" charset="0"/>
                          <a:ea typeface="Calibri" charset="0"/>
                          <a:cs typeface="Calibri" charset="0"/>
                        </a:rPr>
                        <a:t>length of the </a:t>
                      </a:r>
                      <a:r>
                        <a:rPr lang="en-CA" sz="1600" i="1" dirty="0" err="1">
                          <a:ln>
                            <a:noFill/>
                          </a:ln>
                          <a:solidFill>
                            <a:srgbClr val="292929"/>
                          </a:solidFill>
                          <a:effectLst/>
                          <a:latin typeface="Avenir Next Condensed" charset="0"/>
                          <a:ea typeface="Calibri" charset="0"/>
                          <a:cs typeface="Calibri" charset="0"/>
                        </a:rPr>
                        <a:t>LcyB</a:t>
                      </a:r>
                      <a:r>
                        <a:rPr lang="en-CA" sz="1600" dirty="0">
                          <a:ln>
                            <a:noFill/>
                          </a:ln>
                          <a:solidFill>
                            <a:srgbClr val="292929"/>
                          </a:solidFill>
                          <a:effectLst/>
                          <a:latin typeface="Avenir Next Condensed" charset="0"/>
                          <a:ea typeface="Calibri" charset="0"/>
                          <a:cs typeface="Calibri" charset="0"/>
                        </a:rPr>
                        <a:t> RNA* * (compared to  length in WT red)</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07359">
                <a:tc>
                  <a:txBody>
                    <a:bodyPr/>
                    <a:lstStyle/>
                    <a:p>
                      <a:pPr>
                        <a:lnSpc>
                          <a:spcPct val="120000"/>
                        </a:lnSpc>
                        <a:spcBef>
                          <a:spcPts val="800"/>
                        </a:spcBef>
                        <a:spcAft>
                          <a:spcPts val="600"/>
                        </a:spcAft>
                      </a:pPr>
                      <a:r>
                        <a:rPr lang="en-CA" sz="1600" dirty="0">
                          <a:ln>
                            <a:noFill/>
                          </a:ln>
                          <a:solidFill>
                            <a:srgbClr val="292929"/>
                          </a:solidFill>
                          <a:effectLst/>
                          <a:latin typeface="Avenir Next Condensed" charset="0"/>
                          <a:ea typeface="Calibri" charset="0"/>
                          <a:cs typeface="Calibri" charset="0"/>
                        </a:rPr>
                        <a:t>length of the </a:t>
                      </a:r>
                      <a:r>
                        <a:rPr lang="en-CA" sz="1600" i="1" dirty="0">
                          <a:ln>
                            <a:noFill/>
                          </a:ln>
                          <a:solidFill>
                            <a:srgbClr val="292929"/>
                          </a:solidFill>
                          <a:effectLst/>
                          <a:latin typeface="Avenir Next Condensed" charset="0"/>
                          <a:ea typeface="Calibri" charset="0"/>
                          <a:cs typeface="Calibri" charset="0"/>
                        </a:rPr>
                        <a:t>CrtZ2</a:t>
                      </a:r>
                      <a:r>
                        <a:rPr lang="en-CA" sz="1600" dirty="0">
                          <a:ln>
                            <a:noFill/>
                          </a:ln>
                          <a:solidFill>
                            <a:srgbClr val="292929"/>
                          </a:solidFill>
                          <a:effectLst/>
                          <a:latin typeface="Avenir Next Condensed" charset="0"/>
                          <a:ea typeface="Calibri" charset="0"/>
                          <a:cs typeface="Calibri" charset="0"/>
                        </a:rPr>
                        <a:t> RNA* * (compared to  length in WT red)</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407359">
                <a:tc>
                  <a:txBody>
                    <a:bodyPr/>
                    <a:lstStyle/>
                    <a:p>
                      <a:pPr>
                        <a:lnSpc>
                          <a:spcPct val="120000"/>
                        </a:lnSpc>
                        <a:spcBef>
                          <a:spcPts val="800"/>
                        </a:spcBef>
                        <a:spcAft>
                          <a:spcPts val="600"/>
                        </a:spcAft>
                      </a:pPr>
                      <a:r>
                        <a:rPr lang="en-CA" sz="1600" dirty="0">
                          <a:ln>
                            <a:noFill/>
                          </a:ln>
                          <a:solidFill>
                            <a:srgbClr val="292929"/>
                          </a:solidFill>
                          <a:effectLst/>
                          <a:latin typeface="Avenir Next Condensed" charset="0"/>
                          <a:ea typeface="Calibri" charset="0"/>
                          <a:cs typeface="Calibri" charset="0"/>
                        </a:rPr>
                        <a:t>length of the </a:t>
                      </a:r>
                      <a:r>
                        <a:rPr lang="en-CA" sz="1600" i="1" dirty="0">
                          <a:ln>
                            <a:noFill/>
                          </a:ln>
                          <a:solidFill>
                            <a:srgbClr val="292929"/>
                          </a:solidFill>
                          <a:effectLst/>
                          <a:latin typeface="Avenir Next Condensed" charset="0"/>
                          <a:ea typeface="Calibri" charset="0"/>
                          <a:cs typeface="Calibri" charset="0"/>
                        </a:rPr>
                        <a:t>Ccs</a:t>
                      </a:r>
                      <a:r>
                        <a:rPr lang="en-CA" sz="1600" dirty="0">
                          <a:ln>
                            <a:noFill/>
                          </a:ln>
                          <a:solidFill>
                            <a:srgbClr val="292929"/>
                          </a:solidFill>
                          <a:effectLst/>
                          <a:latin typeface="Avenir Next Condensed" charset="0"/>
                          <a:ea typeface="Calibri" charset="0"/>
                          <a:cs typeface="Calibri" charset="0"/>
                        </a:rPr>
                        <a:t> RNA* * (compared to  length in WT red)</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07359">
                <a:tc>
                  <a:txBody>
                    <a:bodyPr/>
                    <a:lstStyle/>
                    <a:p>
                      <a:pPr>
                        <a:lnSpc>
                          <a:spcPct val="120000"/>
                        </a:lnSpc>
                        <a:spcBef>
                          <a:spcPts val="800"/>
                        </a:spcBef>
                        <a:spcAft>
                          <a:spcPts val="600"/>
                        </a:spcAft>
                      </a:pPr>
                      <a:r>
                        <a:rPr lang="en-CA" sz="1600">
                          <a:ln>
                            <a:noFill/>
                          </a:ln>
                          <a:solidFill>
                            <a:srgbClr val="292929"/>
                          </a:solidFill>
                          <a:effectLst/>
                          <a:latin typeface="Avenir Next Condensed" charset="0"/>
                          <a:ea typeface="Calibri" charset="0"/>
                          <a:cs typeface="Calibri" charset="0"/>
                        </a:rPr>
                        <a:t>mutation(s) in </a:t>
                      </a:r>
                      <a:r>
                        <a:rPr lang="en-CA" sz="1600" i="1">
                          <a:ln>
                            <a:noFill/>
                          </a:ln>
                          <a:solidFill>
                            <a:srgbClr val="292929"/>
                          </a:solidFill>
                          <a:effectLst/>
                          <a:latin typeface="Avenir Next Condensed" charset="0"/>
                          <a:ea typeface="Calibri" charset="0"/>
                          <a:cs typeface="Calibri" charset="0"/>
                        </a:rPr>
                        <a:t>Ccs</a:t>
                      </a:r>
                      <a:r>
                        <a:rPr lang="en-CA" sz="1600">
                          <a:ln>
                            <a:noFill/>
                          </a:ln>
                          <a:solidFill>
                            <a:srgbClr val="292929"/>
                          </a:solidFill>
                          <a:effectLst/>
                          <a:latin typeface="Avenir Next Condensed" charset="0"/>
                          <a:ea typeface="Calibri" charset="0"/>
                          <a:cs typeface="Calibri" charset="0"/>
                        </a:rPr>
                        <a:t> gene promoter</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a:ln>
                            <a:noFill/>
                          </a:ln>
                          <a:solidFill>
                            <a:srgbClr val="292929"/>
                          </a:solidFill>
                          <a:effectLst/>
                          <a:latin typeface="Avenir Next Condensed Medium" charset="0"/>
                          <a:ea typeface="Calibri" charset="0"/>
                          <a:cs typeface="Calibri" charset="0"/>
                        </a:rPr>
                        <a:t> </a:t>
                      </a:r>
                      <a:endParaRPr lang="en-US" sz="160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Bef>
                          <a:spcPts val="800"/>
                        </a:spcBef>
                        <a:spcAft>
                          <a:spcPts val="600"/>
                        </a:spcAft>
                      </a:pPr>
                      <a:r>
                        <a:rPr lang="en-CA" sz="1600" dirty="0">
                          <a:ln>
                            <a:noFill/>
                          </a:ln>
                          <a:solidFill>
                            <a:srgbClr val="292929"/>
                          </a:solidFill>
                          <a:effectLst/>
                          <a:latin typeface="Avenir Next Condensed Medium" charset="0"/>
                          <a:ea typeface="Calibri" charset="0"/>
                          <a:cs typeface="Calibri" charset="0"/>
                        </a:rPr>
                        <a:t> </a:t>
                      </a:r>
                      <a:endParaRPr lang="en-US" sz="1600" dirty="0">
                        <a:ln>
                          <a:noFill/>
                        </a:ln>
                        <a:solidFill>
                          <a:srgbClr val="000000"/>
                        </a:solidFill>
                        <a:effectLst/>
                        <a:latin typeface="Helvetica Neue" charset="0"/>
                        <a:ea typeface="Arial Unicode MS" charset="0"/>
                        <a:cs typeface="Arial Unicode MS"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646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510351"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25</a:t>
            </a:fld>
            <a:endParaRPr lang="en-CA" sz="1800" b="0" strike="noStrike" spc="-1" dirty="0">
              <a:latin typeface="Arial"/>
            </a:endParaRPr>
          </a:p>
        </p:txBody>
      </p:sp>
      <p:sp>
        <p:nvSpPr>
          <p:cNvPr id="142" name="With your group, complete the worksheet related to the following article:…"/>
          <p:cNvSpPr/>
          <p:nvPr/>
        </p:nvSpPr>
        <p:spPr>
          <a:xfrm>
            <a:off x="706320" y="1064044"/>
            <a:ext cx="11590920" cy="7325001"/>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lnSpc>
                <a:spcPct val="100000"/>
              </a:lnSpc>
              <a:spcBef>
                <a:spcPts val="1599"/>
              </a:spcBef>
              <a:buClr>
                <a:srgbClr val="000000"/>
              </a:buClr>
              <a:buFont typeface="+mj-lt"/>
              <a:buAutoNum type="arabicPeriod" startAt="10"/>
            </a:pPr>
            <a:r>
              <a:rPr lang="en-CA" sz="2800" b="0" strike="noStrike" spc="-1" dirty="0">
                <a:solidFill>
                  <a:srgbClr val="000000"/>
                </a:solidFill>
                <a:latin typeface="Avenir Next Condensed Demi Bold"/>
                <a:ea typeface="Avenir Next Condensed Demi Bold"/>
              </a:rPr>
              <a:t>The authors studied fruits from eight cultivars, </a:t>
            </a:r>
            <a:r>
              <a:rPr lang="en-CA" sz="2800" spc="-1" dirty="0">
                <a:solidFill>
                  <a:srgbClr val="000000"/>
                </a:solidFill>
                <a:latin typeface="Avenir Next Condensed Demi Bold"/>
                <a:ea typeface="Avenir Next Condensed Demi Bold"/>
              </a:rPr>
              <a:t>but we will focus on the following:</a:t>
            </a:r>
          </a:p>
          <a:p>
            <a:pPr marL="1440">
              <a:lnSpc>
                <a:spcPct val="100000"/>
              </a:lnSpc>
              <a:spcBef>
                <a:spcPts val="1599"/>
              </a:spcBef>
              <a:buClr>
                <a:srgbClr val="000000"/>
              </a:buClr>
            </a:pPr>
            <a:endParaRPr lang="en-CA" sz="2800" spc="-1" dirty="0">
              <a:solidFill>
                <a:srgbClr val="000000"/>
              </a:solidFill>
              <a:latin typeface="Avenir Next Condensed Demi Bold"/>
              <a:ea typeface="Avenir Next Condensed Demi Bold"/>
            </a:endParaRPr>
          </a:p>
          <a:p>
            <a:pPr marL="458640" indent="-457200">
              <a:lnSpc>
                <a:spcPct val="100000"/>
              </a:lnSpc>
              <a:spcBef>
                <a:spcPts val="1599"/>
              </a:spcBef>
              <a:buClr>
                <a:srgbClr val="000000"/>
              </a:buClr>
              <a:buFontTx/>
              <a:buChar char="-"/>
            </a:pPr>
            <a:r>
              <a:rPr lang="en-CA" sz="2800" strike="noStrike" spc="-1" dirty="0" err="1">
                <a:solidFill>
                  <a:srgbClr val="000000"/>
                </a:solidFill>
                <a:latin typeface="Avenir Next Condensed" charset="0"/>
                <a:ea typeface="Avenir Next Condensed" charset="0"/>
                <a:cs typeface="Avenir Next Condensed" charset="0"/>
              </a:rPr>
              <a:t>NewMex</a:t>
            </a:r>
            <a:r>
              <a:rPr lang="en-CA" sz="2800" strike="noStrike" spc="-1" dirty="0">
                <a:solidFill>
                  <a:srgbClr val="000000"/>
                </a:solidFill>
                <a:latin typeface="Avenir Next Condensed" charset="0"/>
                <a:ea typeface="Avenir Next Condensed" charset="0"/>
                <a:cs typeface="Avenir Next Condensed" charset="0"/>
              </a:rPr>
              <a:t> Sunset (A)</a:t>
            </a:r>
          </a:p>
          <a:p>
            <a:pPr marL="458640" indent="-457200">
              <a:lnSpc>
                <a:spcPct val="100000"/>
              </a:lnSpc>
              <a:spcBef>
                <a:spcPts val="1599"/>
              </a:spcBef>
              <a:buClr>
                <a:srgbClr val="000000"/>
              </a:buClr>
              <a:buFontTx/>
              <a:buChar char="-"/>
            </a:pPr>
            <a:r>
              <a:rPr lang="en-CA" sz="2800" spc="-1" dirty="0">
                <a:solidFill>
                  <a:srgbClr val="000000"/>
                </a:solidFill>
                <a:latin typeface="Avenir Next Condensed" charset="0"/>
                <a:ea typeface="Avenir Next Condensed" charset="0"/>
                <a:cs typeface="Avenir Next Condensed" charset="0"/>
              </a:rPr>
              <a:t>Valencia (B)</a:t>
            </a:r>
          </a:p>
          <a:p>
            <a:pPr marL="458640" indent="-457200">
              <a:lnSpc>
                <a:spcPct val="100000"/>
              </a:lnSpc>
              <a:spcBef>
                <a:spcPts val="1599"/>
              </a:spcBef>
              <a:buClr>
                <a:srgbClr val="000000"/>
              </a:buClr>
              <a:buFontTx/>
              <a:buChar char="-"/>
            </a:pPr>
            <a:r>
              <a:rPr lang="en-CA" sz="2800" strike="noStrike" spc="-1" dirty="0">
                <a:solidFill>
                  <a:srgbClr val="000000"/>
                </a:solidFill>
                <a:latin typeface="Avenir Next Condensed" charset="0"/>
                <a:ea typeface="Avenir Next Condensed" charset="0"/>
                <a:cs typeface="Avenir Next Condensed" charset="0"/>
              </a:rPr>
              <a:t>Orange Grande (C)</a:t>
            </a:r>
          </a:p>
          <a:p>
            <a:pPr marL="458640" indent="-457200">
              <a:lnSpc>
                <a:spcPct val="100000"/>
              </a:lnSpc>
              <a:spcBef>
                <a:spcPts val="1599"/>
              </a:spcBef>
              <a:buClr>
                <a:srgbClr val="000000"/>
              </a:buClr>
              <a:buFontTx/>
              <a:buChar char="-"/>
            </a:pPr>
            <a:r>
              <a:rPr lang="en-CA" sz="2800" spc="-1" dirty="0">
                <a:solidFill>
                  <a:srgbClr val="000000"/>
                </a:solidFill>
                <a:latin typeface="Avenir Next Condensed" charset="0"/>
                <a:ea typeface="Avenir Next Condensed" charset="0"/>
                <a:cs typeface="Avenir Next Condensed" charset="0"/>
              </a:rPr>
              <a:t>Oriole (D)</a:t>
            </a:r>
          </a:p>
          <a:p>
            <a:pPr marL="458640" indent="-457200">
              <a:lnSpc>
                <a:spcPct val="100000"/>
              </a:lnSpc>
              <a:spcBef>
                <a:spcPts val="1599"/>
              </a:spcBef>
              <a:buClr>
                <a:srgbClr val="000000"/>
              </a:buClr>
              <a:buFontTx/>
              <a:buChar char="-"/>
            </a:pPr>
            <a:r>
              <a:rPr lang="en-CA" sz="2800" spc="-1" dirty="0" err="1">
                <a:solidFill>
                  <a:srgbClr val="000000"/>
                </a:solidFill>
                <a:latin typeface="Avenir Next Condensed" charset="0"/>
                <a:ea typeface="Avenir Next Condensed" charset="0"/>
                <a:cs typeface="Avenir Next Condensed" charset="0"/>
              </a:rPr>
              <a:t>NewMex</a:t>
            </a:r>
            <a:r>
              <a:rPr lang="en-CA" sz="2800" spc="-1" dirty="0">
                <a:solidFill>
                  <a:srgbClr val="000000"/>
                </a:solidFill>
                <a:latin typeface="Avenir Next Condensed" charset="0"/>
                <a:ea typeface="Avenir Next Condensed" charset="0"/>
                <a:cs typeface="Avenir Next Condensed" charset="0"/>
              </a:rPr>
              <a:t> Garnet (E)</a:t>
            </a:r>
          </a:p>
          <a:p>
            <a:pPr marL="458640" indent="-457200">
              <a:lnSpc>
                <a:spcPct val="100000"/>
              </a:lnSpc>
              <a:spcBef>
                <a:spcPts val="1599"/>
              </a:spcBef>
              <a:buClr>
                <a:srgbClr val="000000"/>
              </a:buClr>
              <a:buFontTx/>
              <a:buChar char="-"/>
            </a:pPr>
            <a:r>
              <a:rPr lang="en-CA" sz="2800" spc="-1" dirty="0">
                <a:solidFill>
                  <a:srgbClr val="000000"/>
                </a:solidFill>
                <a:latin typeface="Avenir Next Condensed" charset="0"/>
                <a:ea typeface="Avenir Next Condensed" charset="0"/>
                <a:cs typeface="Avenir Next Condensed" charset="0"/>
              </a:rPr>
              <a:t>Canary (G)</a:t>
            </a:r>
          </a:p>
          <a:p>
            <a:pPr marL="458640" indent="-457200">
              <a:lnSpc>
                <a:spcPct val="100000"/>
              </a:lnSpc>
              <a:spcBef>
                <a:spcPts val="1599"/>
              </a:spcBef>
              <a:buClr>
                <a:srgbClr val="000000"/>
              </a:buClr>
              <a:buFontTx/>
              <a:buChar char="-"/>
            </a:pPr>
            <a:endParaRPr lang="en-CA" sz="2800" spc="-1" dirty="0">
              <a:solidFill>
                <a:srgbClr val="000000"/>
              </a:solidFill>
              <a:latin typeface="Avenir Next Condensed Medium" charset="0"/>
              <a:ea typeface="Avenir Next Condensed Medium" charset="0"/>
              <a:cs typeface="Avenir Next Condensed Medium" charset="0"/>
            </a:endParaRPr>
          </a:p>
          <a:p>
            <a:pPr marL="1440">
              <a:lnSpc>
                <a:spcPct val="100000"/>
              </a:lnSpc>
              <a:spcBef>
                <a:spcPts val="1599"/>
              </a:spcBef>
              <a:buClr>
                <a:srgbClr val="000000"/>
              </a:buClr>
            </a:pPr>
            <a:endParaRPr lang="en-CA" sz="2800" spc="-1" dirty="0">
              <a:solidFill>
                <a:srgbClr val="000000"/>
              </a:solidFill>
              <a:latin typeface="Avenir Next Condensed Medium" charset="0"/>
              <a:ea typeface="Avenir Next Condensed Medium" charset="0"/>
              <a:cs typeface="Avenir Next Condensed Medium" charset="0"/>
            </a:endParaRPr>
          </a:p>
          <a:p>
            <a:pPr marL="1440">
              <a:lnSpc>
                <a:spcPct val="100000"/>
              </a:lnSpc>
              <a:spcBef>
                <a:spcPts val="1599"/>
              </a:spcBef>
              <a:buClr>
                <a:srgbClr val="000000"/>
              </a:buClr>
            </a:pPr>
            <a:r>
              <a:rPr lang="en-CA" sz="2800" spc="-1" dirty="0" err="1">
                <a:solidFill>
                  <a:srgbClr val="000000"/>
                </a:solidFill>
                <a:latin typeface="Avenir Next Condensed Medium" charset="0"/>
                <a:ea typeface="Avenir Next Condensed Medium" charset="0"/>
                <a:cs typeface="Avenir Next Condensed Medium" charset="0"/>
              </a:rPr>
              <a:t>NewMex</a:t>
            </a:r>
            <a:r>
              <a:rPr lang="en-CA" sz="2800" spc="-1" dirty="0">
                <a:solidFill>
                  <a:srgbClr val="000000"/>
                </a:solidFill>
                <a:latin typeface="Avenir Next Condensed Medium" charset="0"/>
                <a:ea typeface="Avenir Next Condensed Medium" charset="0"/>
                <a:cs typeface="Avenir Next Condensed Medium" charset="0"/>
              </a:rPr>
              <a:t> Garnet has the wild-type, red fruit color phenotype. How would you define the respective fruit colors of the other five cultivars of interest?</a:t>
            </a: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5" name="officeArt object"/>
          <p:cNvPicPr/>
          <p:nvPr/>
        </p:nvPicPr>
        <p:blipFill>
          <a:blip r:embed="rId3"/>
          <a:stretch>
            <a:fillRect/>
          </a:stretch>
        </p:blipFill>
        <p:spPr bwMode="auto">
          <a:xfrm>
            <a:off x="5088195" y="2208803"/>
            <a:ext cx="6990406" cy="3528320"/>
          </a:xfrm>
          <a:prstGeom prst="rect">
            <a:avLst/>
          </a:prstGeom>
        </p:spPr>
      </p:pic>
      <p:sp>
        <p:nvSpPr>
          <p:cNvPr id="2" name="Rectangle 1"/>
          <p:cNvSpPr/>
          <p:nvPr/>
        </p:nvSpPr>
        <p:spPr>
          <a:xfrm>
            <a:off x="5088195" y="5797004"/>
            <a:ext cx="6990404" cy="1733808"/>
          </a:xfrm>
          <a:prstGeom prst="rect">
            <a:avLst/>
          </a:prstGeom>
        </p:spPr>
        <p:txBody>
          <a:bodyPr wrap="square">
            <a:spAutoFit/>
          </a:bodyPr>
          <a:lstStyle/>
          <a:p>
            <a:pPr>
              <a:spcBef>
                <a:spcPts val="800"/>
              </a:spcBef>
              <a:spcAft>
                <a:spcPts val="0"/>
              </a:spcAft>
            </a:pPr>
            <a:r>
              <a:rPr lang="en-CA" b="1" dirty="0">
                <a:solidFill>
                  <a:srgbClr val="000000"/>
                </a:solidFill>
                <a:latin typeface="Calibri" charset="0"/>
                <a:ea typeface="Arial Unicode MS" charset="0"/>
                <a:cs typeface="Arial Unicode MS" charset="0"/>
              </a:rPr>
              <a:t>Figure 2 </a:t>
            </a:r>
            <a:r>
              <a:rPr lang="en-CA" dirty="0">
                <a:solidFill>
                  <a:srgbClr val="000000"/>
                </a:solidFill>
                <a:latin typeface="Calibri" charset="0"/>
                <a:ea typeface="Arial Unicode MS" charset="0"/>
                <a:cs typeface="Arial Unicode MS" charset="0"/>
              </a:rPr>
              <a:t>from: Rodriguez-Uribe, L., I. Guzman, W. Rajapakse, R.D. </a:t>
            </a:r>
            <a:r>
              <a:rPr lang="en-CA" dirty="0" err="1">
                <a:solidFill>
                  <a:srgbClr val="000000"/>
                </a:solidFill>
                <a:latin typeface="Calibri" charset="0"/>
                <a:ea typeface="Arial Unicode MS" charset="0"/>
                <a:cs typeface="Arial Unicode MS" charset="0"/>
              </a:rPr>
              <a:t>Richins</a:t>
            </a:r>
            <a:r>
              <a:rPr lang="en-CA" dirty="0">
                <a:solidFill>
                  <a:srgbClr val="000000"/>
                </a:solidFill>
                <a:latin typeface="Calibri" charset="0"/>
                <a:ea typeface="Arial Unicode MS" charset="0"/>
                <a:cs typeface="Arial Unicode MS" charset="0"/>
              </a:rPr>
              <a:t>, &amp; M.A. O’Connell. (2012). Carotenoid accumulation in orange-pigmented Capsicum annum fruit, regulated at multiple levels</a:t>
            </a:r>
            <a:r>
              <a:rPr lang="en-CA" i="1" dirty="0">
                <a:solidFill>
                  <a:srgbClr val="000000"/>
                </a:solidFill>
                <a:latin typeface="Calibri" charset="0"/>
                <a:ea typeface="Arial Unicode MS" charset="0"/>
                <a:cs typeface="Arial Unicode MS" charset="0"/>
              </a:rPr>
              <a:t>. Journal of Experimental Botany</a:t>
            </a:r>
            <a:r>
              <a:rPr lang="en-CA" dirty="0">
                <a:solidFill>
                  <a:srgbClr val="000000"/>
                </a:solidFill>
                <a:latin typeface="Calibri" charset="0"/>
                <a:ea typeface="Arial Unicode MS" charset="0"/>
                <a:cs typeface="Arial Unicode MS" charset="0"/>
              </a:rPr>
              <a:t> 63(1): 517–26. </a:t>
            </a:r>
          </a:p>
          <a:p>
            <a:pPr>
              <a:spcBef>
                <a:spcPts val="800"/>
              </a:spcBef>
              <a:spcAft>
                <a:spcPts val="0"/>
              </a:spcAft>
            </a:pPr>
            <a:endParaRPr lang="en-US" sz="2800" dirty="0">
              <a:ln>
                <a:noFill/>
              </a:ln>
              <a:solidFill>
                <a:srgbClr val="000000"/>
              </a:solidFill>
              <a:effectLst/>
              <a:latin typeface="Helvetica Neue" charset="0"/>
              <a:ea typeface="Arial Unicode MS" charset="0"/>
              <a:cs typeface="Arial Unicode MS" charset="0"/>
            </a:endParaRPr>
          </a:p>
        </p:txBody>
      </p:sp>
    </p:spTree>
    <p:extLst>
      <p:ext uri="{BB962C8B-B14F-4D97-AF65-F5344CB8AC3E}">
        <p14:creationId xmlns:p14="http://schemas.microsoft.com/office/powerpoint/2010/main" val="160717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494023"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26</a:t>
            </a:fld>
            <a:endParaRPr lang="en-CA" sz="1800" b="0" strike="noStrike" spc="-1">
              <a:latin typeface="Arial"/>
            </a:endParaRPr>
          </a:p>
        </p:txBody>
      </p:sp>
      <p:sp>
        <p:nvSpPr>
          <p:cNvPr id="142" name="With your group, complete the worksheet related to the following article:…"/>
          <p:cNvSpPr/>
          <p:nvPr/>
        </p:nvSpPr>
        <p:spPr>
          <a:xfrm>
            <a:off x="706320" y="586149"/>
            <a:ext cx="11590920" cy="1908134"/>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Bef>
                <a:spcPts val="1599"/>
              </a:spcBef>
              <a:buClr>
                <a:srgbClr val="000000"/>
              </a:buClr>
              <a:buFont typeface="+mj-lt"/>
              <a:buAutoNum type="arabicPeriod" startAt="11"/>
            </a:pPr>
            <a:r>
              <a:rPr lang="en-CA" sz="2800" b="1" spc="-1" dirty="0">
                <a:solidFill>
                  <a:srgbClr val="000000"/>
                </a:solidFill>
                <a:latin typeface="Avenir Next Condensed Demi Bold" charset="0"/>
                <a:ea typeface="Avenir Next Condensed Demi Bold" charset="0"/>
                <a:cs typeface="Avenir Next Condensed Demi Bold" charset="0"/>
              </a:rPr>
              <a:t>Examine Table 1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a:t>
            </a:r>
          </a:p>
          <a:p>
            <a:pPr marL="1030140" lvl="1" indent="-571500">
              <a:spcBef>
                <a:spcPts val="1599"/>
              </a:spcBef>
              <a:buClr>
                <a:srgbClr val="000000"/>
              </a:buClr>
              <a:buFont typeface="+mj-lt"/>
              <a:buAutoNum type="romanLcPeriod"/>
            </a:pPr>
            <a:r>
              <a:rPr lang="en-CA" sz="2400" dirty="0">
                <a:latin typeface="Avenir Next Condensed" charset="0"/>
                <a:ea typeface="Avenir Next Condensed" charset="0"/>
                <a:cs typeface="Avenir Next Condensed" charset="0"/>
              </a:rPr>
              <a:t>What pigments are present in high amounts, in low amounts, or absent in the </a:t>
            </a:r>
            <a:r>
              <a:rPr lang="en-CA" sz="2400" u="sng" dirty="0">
                <a:latin typeface="Avenir Next Condensed" charset="0"/>
                <a:ea typeface="Avenir Next Condensed" charset="0"/>
                <a:cs typeface="Avenir Next Condensed" charset="0"/>
              </a:rPr>
              <a:t>yellow</a:t>
            </a:r>
            <a:r>
              <a:rPr lang="en-CA" sz="2400" dirty="0">
                <a:latin typeface="Avenir Next Condensed" charset="0"/>
                <a:ea typeface="Avenir Next Condensed" charset="0"/>
                <a:cs typeface="Avenir Next Condensed" charset="0"/>
              </a:rPr>
              <a:t> and </a:t>
            </a:r>
            <a:r>
              <a:rPr lang="en-CA" sz="2400" u="sng" dirty="0">
                <a:latin typeface="Avenir Next Condensed" charset="0"/>
                <a:ea typeface="Avenir Next Condensed" charset="0"/>
                <a:cs typeface="Avenir Next Condensed" charset="0"/>
              </a:rPr>
              <a:t>red</a:t>
            </a:r>
            <a:r>
              <a:rPr lang="en-CA" sz="2400" dirty="0">
                <a:latin typeface="Avenir Next Condensed" charset="0"/>
                <a:ea typeface="Avenir Next Condensed" charset="0"/>
                <a:cs typeface="Avenir Next Condensed" charset="0"/>
              </a:rPr>
              <a:t> cultivars, respectively?  Do the data match either of your hypotheses’ predictions?</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grpSp>
        <p:nvGrpSpPr>
          <p:cNvPr id="19" name="Group 18"/>
          <p:cNvGrpSpPr/>
          <p:nvPr/>
        </p:nvGrpSpPr>
        <p:grpSpPr>
          <a:xfrm>
            <a:off x="351703" y="3259389"/>
            <a:ext cx="12300154" cy="5869858"/>
            <a:chOff x="352323" y="1946786"/>
            <a:chExt cx="12300154" cy="5869858"/>
          </a:xfrm>
        </p:grpSpPr>
        <p:pic>
          <p:nvPicPr>
            <p:cNvPr id="27" name="officeArt object"/>
            <p:cNvPicPr/>
            <p:nvPr/>
          </p:nvPicPr>
          <p:blipFill>
            <a:blip r:embed="rId3"/>
            <a:stretch/>
          </p:blipFill>
          <p:spPr>
            <a:xfrm>
              <a:off x="352323" y="1946786"/>
              <a:ext cx="12300154" cy="5869858"/>
            </a:xfrm>
            <a:prstGeom prst="rect">
              <a:avLst/>
            </a:prstGeom>
            <a:ln w="12700">
              <a:noFill/>
            </a:ln>
          </p:spPr>
        </p:pic>
        <p:sp>
          <p:nvSpPr>
            <p:cNvPr id="29" name="TextBox 28"/>
            <p:cNvSpPr txBox="1"/>
            <p:nvPr/>
          </p:nvSpPr>
          <p:spPr>
            <a:xfrm>
              <a:off x="1702165" y="373840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0" name="TextBox 29"/>
            <p:cNvSpPr txBox="1"/>
            <p:nvPr/>
          </p:nvSpPr>
          <p:spPr>
            <a:xfrm>
              <a:off x="1702165" y="4960219"/>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1" name="TextBox 30"/>
            <p:cNvSpPr txBox="1"/>
            <p:nvPr/>
          </p:nvSpPr>
          <p:spPr>
            <a:xfrm>
              <a:off x="1702165" y="5469123"/>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2" name="TextBox 31"/>
            <p:cNvSpPr txBox="1"/>
            <p:nvPr/>
          </p:nvSpPr>
          <p:spPr>
            <a:xfrm>
              <a:off x="1702165" y="596841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3" name="TextBox 32"/>
            <p:cNvSpPr txBox="1"/>
            <p:nvPr/>
          </p:nvSpPr>
          <p:spPr>
            <a:xfrm>
              <a:off x="1702165" y="647104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4" name="TextBox 33"/>
            <p:cNvSpPr txBox="1"/>
            <p:nvPr/>
          </p:nvSpPr>
          <p:spPr>
            <a:xfrm>
              <a:off x="1702165" y="6959816"/>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5" name="TextBox 34"/>
            <p:cNvSpPr txBox="1"/>
            <p:nvPr/>
          </p:nvSpPr>
          <p:spPr>
            <a:xfrm>
              <a:off x="2823905" y="2444845"/>
              <a:ext cx="969881"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orange</a:t>
              </a:r>
            </a:p>
          </p:txBody>
        </p:sp>
        <p:sp>
          <p:nvSpPr>
            <p:cNvPr id="36" name="TextBox 35"/>
            <p:cNvSpPr txBox="1"/>
            <p:nvPr/>
          </p:nvSpPr>
          <p:spPr>
            <a:xfrm>
              <a:off x="6395440" y="2422761"/>
              <a:ext cx="909223"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yellow</a:t>
              </a:r>
            </a:p>
          </p:txBody>
        </p:sp>
        <p:sp>
          <p:nvSpPr>
            <p:cNvPr id="37" name="TextBox 36"/>
            <p:cNvSpPr txBox="1"/>
            <p:nvPr/>
          </p:nvSpPr>
          <p:spPr>
            <a:xfrm>
              <a:off x="10263380" y="2488013"/>
              <a:ext cx="553100"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red</a:t>
              </a:r>
            </a:p>
          </p:txBody>
        </p:sp>
        <p:sp>
          <p:nvSpPr>
            <p:cNvPr id="38" name="Rounded Rectangle 37"/>
            <p:cNvSpPr/>
            <p:nvPr/>
          </p:nvSpPr>
          <p:spPr>
            <a:xfrm>
              <a:off x="2747704" y="2444845"/>
              <a:ext cx="1101015"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882687" y="2444845"/>
              <a:ext cx="5936052"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913451" y="2429020"/>
              <a:ext cx="1232812"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259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20" y="9252000"/>
            <a:ext cx="575666" cy="501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27</a:t>
            </a:fld>
            <a:endParaRPr lang="en-CA" sz="1800" b="0" strike="noStrike" spc="-1" dirty="0">
              <a:latin typeface="Arial"/>
            </a:endParaRPr>
          </a:p>
        </p:txBody>
      </p:sp>
      <p:sp>
        <p:nvSpPr>
          <p:cNvPr id="142" name="With your group, complete the worksheet related to the following article:…"/>
          <p:cNvSpPr/>
          <p:nvPr/>
        </p:nvSpPr>
        <p:spPr>
          <a:xfrm>
            <a:off x="706320" y="585113"/>
            <a:ext cx="11590920" cy="2380058"/>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1"/>
            </a:pPr>
            <a:r>
              <a:rPr lang="en-CA" sz="2800" b="1" spc="-1" dirty="0">
                <a:solidFill>
                  <a:srgbClr val="000000"/>
                </a:solidFill>
                <a:latin typeface="Avenir Next Condensed Demi Bold" charset="0"/>
                <a:ea typeface="Avenir Next Condensed Demi Bold" charset="0"/>
                <a:cs typeface="Avenir Next Condensed Demi Bold" charset="0"/>
              </a:rPr>
              <a:t>Examine Table 1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a:t>
            </a:r>
          </a:p>
          <a:p>
            <a:pPr marL="971550" lvl="1" indent="-514350">
              <a:spcAft>
                <a:spcPts val="1200"/>
              </a:spcAft>
              <a:buFont typeface="+mj-lt"/>
              <a:buAutoNum type="romanLcPeriod" startAt="2"/>
            </a:pPr>
            <a:r>
              <a:rPr lang="en-CA" sz="2400" dirty="0">
                <a:latin typeface="Avenir Next Condensed" charset="0"/>
                <a:ea typeface="Avenir Next Condensed" charset="0"/>
                <a:cs typeface="Avenir Next Condensed" charset="0"/>
              </a:rPr>
              <a:t>What do you notice about the pigments present in high amounts, in low amounts, or absent in the </a:t>
            </a:r>
            <a:r>
              <a:rPr lang="en-CA" sz="2400" u="sng" dirty="0">
                <a:latin typeface="Avenir Next Condensed" charset="0"/>
                <a:ea typeface="Avenir Next Condensed" charset="0"/>
                <a:cs typeface="Avenir Next Condensed" charset="0"/>
              </a:rPr>
              <a:t>orange cultivars of interest</a:t>
            </a:r>
            <a:r>
              <a:rPr lang="en-CA" sz="2400" dirty="0">
                <a:latin typeface="Avenir Next Condensed" charset="0"/>
                <a:ea typeface="Avenir Next Condensed" charset="0"/>
                <a:cs typeface="Avenir Next Condensed" charset="0"/>
              </a:rPr>
              <a:t>? Are there any patterns?</a:t>
            </a:r>
          </a:p>
          <a:p>
            <a:pPr marL="971550" lvl="1" indent="-514350">
              <a:buFont typeface="+mj-lt"/>
              <a:buAutoNum type="romanLcPeriod" startAt="2"/>
            </a:pPr>
            <a:r>
              <a:rPr lang="en-CA" sz="2400" dirty="0">
                <a:latin typeface="Avenir Next Condensed" charset="0"/>
                <a:ea typeface="Avenir Next Condensed" charset="0"/>
                <a:cs typeface="Avenir Next Condensed" charset="0"/>
              </a:rPr>
              <a:t>Do any of these orange cultivars match the predictions made by one of your hypotheses?</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grpSp>
        <p:nvGrpSpPr>
          <p:cNvPr id="7" name="Group 6"/>
          <p:cNvGrpSpPr/>
          <p:nvPr/>
        </p:nvGrpSpPr>
        <p:grpSpPr>
          <a:xfrm>
            <a:off x="351703" y="3259389"/>
            <a:ext cx="12300154" cy="5869858"/>
            <a:chOff x="352323" y="1946786"/>
            <a:chExt cx="12300154" cy="5869858"/>
          </a:xfrm>
        </p:grpSpPr>
        <p:pic>
          <p:nvPicPr>
            <p:cNvPr id="6" name="officeArt object"/>
            <p:cNvPicPr/>
            <p:nvPr/>
          </p:nvPicPr>
          <p:blipFill>
            <a:blip r:embed="rId2"/>
            <a:stretch/>
          </p:blipFill>
          <p:spPr>
            <a:xfrm>
              <a:off x="352323" y="1946786"/>
              <a:ext cx="12300154" cy="5869858"/>
            </a:xfrm>
            <a:prstGeom prst="rect">
              <a:avLst/>
            </a:prstGeom>
            <a:ln w="12700">
              <a:noFill/>
            </a:ln>
          </p:spPr>
        </p:pic>
        <p:sp>
          <p:nvSpPr>
            <p:cNvPr id="8" name="TextBox 7"/>
            <p:cNvSpPr txBox="1"/>
            <p:nvPr/>
          </p:nvSpPr>
          <p:spPr>
            <a:xfrm>
              <a:off x="1702165" y="373840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8" name="TextBox 17"/>
            <p:cNvSpPr txBox="1"/>
            <p:nvPr/>
          </p:nvSpPr>
          <p:spPr>
            <a:xfrm>
              <a:off x="1702165" y="4960219"/>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21" name="TextBox 20"/>
            <p:cNvSpPr txBox="1"/>
            <p:nvPr/>
          </p:nvSpPr>
          <p:spPr>
            <a:xfrm>
              <a:off x="1702165" y="5469123"/>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22" name="TextBox 21"/>
            <p:cNvSpPr txBox="1"/>
            <p:nvPr/>
          </p:nvSpPr>
          <p:spPr>
            <a:xfrm>
              <a:off x="1702165" y="596841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23" name="TextBox 22"/>
            <p:cNvSpPr txBox="1"/>
            <p:nvPr/>
          </p:nvSpPr>
          <p:spPr>
            <a:xfrm>
              <a:off x="1702165" y="6471048"/>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24" name="TextBox 23"/>
            <p:cNvSpPr txBox="1"/>
            <p:nvPr/>
          </p:nvSpPr>
          <p:spPr>
            <a:xfrm>
              <a:off x="1702165" y="6959816"/>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 name="TextBox 2"/>
            <p:cNvSpPr txBox="1"/>
            <p:nvPr/>
          </p:nvSpPr>
          <p:spPr>
            <a:xfrm>
              <a:off x="2823905" y="2444845"/>
              <a:ext cx="969881"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orange</a:t>
              </a:r>
            </a:p>
          </p:txBody>
        </p:sp>
        <p:sp>
          <p:nvSpPr>
            <p:cNvPr id="20" name="TextBox 19"/>
            <p:cNvSpPr txBox="1"/>
            <p:nvPr/>
          </p:nvSpPr>
          <p:spPr>
            <a:xfrm>
              <a:off x="6395440" y="2422761"/>
              <a:ext cx="909223"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yellow</a:t>
              </a:r>
            </a:p>
          </p:txBody>
        </p:sp>
        <p:sp>
          <p:nvSpPr>
            <p:cNvPr id="25" name="TextBox 24"/>
            <p:cNvSpPr txBox="1"/>
            <p:nvPr/>
          </p:nvSpPr>
          <p:spPr>
            <a:xfrm>
              <a:off x="10263380" y="2488013"/>
              <a:ext cx="553100" cy="461665"/>
            </a:xfrm>
            <a:prstGeom prst="rect">
              <a:avLst/>
            </a:prstGeom>
            <a:noFill/>
          </p:spPr>
          <p:txBody>
            <a:bodyPr wrap="none" rtlCol="0">
              <a:spAutoFit/>
            </a:bodyPr>
            <a:lstStyle/>
            <a:p>
              <a:r>
                <a:rPr lang="en-US" sz="2400" dirty="0">
                  <a:solidFill>
                    <a:srgbClr val="0070C0"/>
                  </a:solidFill>
                  <a:latin typeface="Avenir Next Condensed Medium" charset="0"/>
                  <a:ea typeface="Avenir Next Condensed Medium" charset="0"/>
                  <a:cs typeface="Avenir Next Condensed Medium" charset="0"/>
                </a:rPr>
                <a:t>red</a:t>
              </a:r>
            </a:p>
          </p:txBody>
        </p:sp>
        <p:sp>
          <p:nvSpPr>
            <p:cNvPr id="5" name="Rounded Rectangle 4"/>
            <p:cNvSpPr/>
            <p:nvPr/>
          </p:nvSpPr>
          <p:spPr>
            <a:xfrm>
              <a:off x="2747704" y="2444845"/>
              <a:ext cx="1101015"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882687" y="2444845"/>
              <a:ext cx="5936052"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913451" y="2429020"/>
              <a:ext cx="1232812" cy="48843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938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20" y="9252000"/>
            <a:ext cx="477694"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28</a:t>
            </a:fld>
            <a:endParaRPr lang="en-CA" sz="1800" b="0" strike="noStrike" spc="-1">
              <a:latin typeface="Arial"/>
            </a:endParaRPr>
          </a:p>
        </p:txBody>
      </p:sp>
      <p:sp>
        <p:nvSpPr>
          <p:cNvPr id="142" name="With your group, complete the worksheet related to the following article:…"/>
          <p:cNvSpPr/>
          <p:nvPr/>
        </p:nvSpPr>
        <p:spPr>
          <a:xfrm>
            <a:off x="706320" y="544665"/>
            <a:ext cx="11590920" cy="3180277"/>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2"/>
            </a:pPr>
            <a:r>
              <a:rPr lang="en-CA" sz="2800" b="1" spc="-1" dirty="0">
                <a:solidFill>
                  <a:srgbClr val="000000"/>
                </a:solidFill>
                <a:latin typeface="Avenir Next Condensed Demi Bold" charset="0"/>
                <a:ea typeface="Avenir Next Condensed Demi Bold" charset="0"/>
                <a:cs typeface="Avenir Next Condensed Demi Bold" charset="0"/>
              </a:rPr>
              <a:t>Examine Figure 4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 denoted “2.” The picture shows the results of a northern blot.</a:t>
            </a:r>
          </a:p>
          <a:p>
            <a:pPr marL="971550" lvl="1" indent="-514350">
              <a:spcAft>
                <a:spcPts val="1200"/>
              </a:spcAft>
              <a:buFont typeface="+mj-lt"/>
              <a:buAutoNum type="romanLcPeriod"/>
            </a:pPr>
            <a:r>
              <a:rPr lang="en-CA" sz="2400" dirty="0">
                <a:latin typeface="Avenir Next Condensed" charset="0"/>
                <a:ea typeface="Avenir Next Condensed" charset="0"/>
                <a:cs typeface="Avenir Next Condensed" charset="0"/>
              </a:rPr>
              <a:t>Do any of the yellow or orange cultivars of interest have RNAs that are different in size from those of </a:t>
            </a:r>
            <a:r>
              <a:rPr lang="en-CA" sz="2400" dirty="0" err="1">
                <a:latin typeface="Avenir Next Condensed" charset="0"/>
                <a:ea typeface="Avenir Next Condensed" charset="0"/>
                <a:cs typeface="Avenir Next Condensed" charset="0"/>
              </a:rPr>
              <a:t>NuMex</a:t>
            </a:r>
            <a:r>
              <a:rPr lang="en-CA" sz="2400" dirty="0">
                <a:latin typeface="Avenir Next Condensed" charset="0"/>
                <a:ea typeface="Avenir Next Condensed" charset="0"/>
                <a:cs typeface="Avenir Next Condensed" charset="0"/>
              </a:rPr>
              <a:t> Garnet? If so, which ones?</a:t>
            </a:r>
          </a:p>
          <a:p>
            <a:pPr marL="971550" lvl="1" indent="-514350">
              <a:buFont typeface="+mj-lt"/>
              <a:buAutoNum type="romanLcPeriod"/>
            </a:pPr>
            <a:r>
              <a:rPr lang="en-CA" sz="2400" dirty="0">
                <a:latin typeface="Avenir Next Condensed" charset="0"/>
                <a:ea typeface="Avenir Next Condensed" charset="0"/>
                <a:cs typeface="Avenir Next Condensed" charset="0"/>
              </a:rPr>
              <a:t>In terms of the relevant RNAs size, do any of these cultivars match the predictions made by one of your hypotheses? If so, which ones?</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2" name="Picture 1"/>
          <p:cNvPicPr>
            <a:picLocks noChangeAspect="1"/>
          </p:cNvPicPr>
          <p:nvPr/>
        </p:nvPicPr>
        <p:blipFill>
          <a:blip r:embed="rId3"/>
          <a:stretch>
            <a:fillRect/>
          </a:stretch>
        </p:blipFill>
        <p:spPr>
          <a:xfrm>
            <a:off x="3073605" y="3779167"/>
            <a:ext cx="6857590" cy="4658532"/>
          </a:xfrm>
          <a:prstGeom prst="rect">
            <a:avLst/>
          </a:prstGeom>
        </p:spPr>
      </p:pic>
      <p:sp>
        <p:nvSpPr>
          <p:cNvPr id="29" name="TextBox 28"/>
          <p:cNvSpPr txBox="1"/>
          <p:nvPr/>
        </p:nvSpPr>
        <p:spPr>
          <a:xfrm>
            <a:off x="4276135" y="400294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0" name="TextBox 29"/>
          <p:cNvSpPr txBox="1"/>
          <p:nvPr/>
        </p:nvSpPr>
        <p:spPr>
          <a:xfrm>
            <a:off x="4899029" y="400294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4" name="TextBox 13"/>
          <p:cNvSpPr txBox="1"/>
          <p:nvPr/>
        </p:nvSpPr>
        <p:spPr>
          <a:xfrm>
            <a:off x="5723283" y="3988194"/>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5" name="TextBox 14"/>
          <p:cNvSpPr txBox="1"/>
          <p:nvPr/>
        </p:nvSpPr>
        <p:spPr>
          <a:xfrm>
            <a:off x="8056638" y="400294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6" name="TextBox 15"/>
          <p:cNvSpPr txBox="1"/>
          <p:nvPr/>
        </p:nvSpPr>
        <p:spPr>
          <a:xfrm>
            <a:off x="8736461" y="3987265"/>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7" name="TextBox 16"/>
          <p:cNvSpPr txBox="1"/>
          <p:nvPr/>
        </p:nvSpPr>
        <p:spPr>
          <a:xfrm>
            <a:off x="9568593" y="3985406"/>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Tree>
    <p:extLst>
      <p:ext uri="{BB962C8B-B14F-4D97-AF65-F5344CB8AC3E}">
        <p14:creationId xmlns:p14="http://schemas.microsoft.com/office/powerpoint/2010/main" val="1075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543009"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29</a:t>
            </a:fld>
            <a:endParaRPr lang="en-CA" sz="1800" b="0" strike="noStrike" spc="-1" dirty="0">
              <a:latin typeface="Arial"/>
            </a:endParaRPr>
          </a:p>
        </p:txBody>
      </p:sp>
      <p:sp>
        <p:nvSpPr>
          <p:cNvPr id="142" name="With your group, complete the worksheet related to the following article:…"/>
          <p:cNvSpPr/>
          <p:nvPr/>
        </p:nvSpPr>
        <p:spPr>
          <a:xfrm>
            <a:off x="706320" y="678029"/>
            <a:ext cx="11590920" cy="2441613"/>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2"/>
            </a:pPr>
            <a:r>
              <a:rPr lang="en-CA" sz="2800" b="1" spc="-1" dirty="0">
                <a:solidFill>
                  <a:srgbClr val="000000"/>
                </a:solidFill>
                <a:latin typeface="Avenir Next Condensed Demi Bold" charset="0"/>
                <a:ea typeface="Avenir Next Condensed Demi Bold" charset="0"/>
                <a:cs typeface="Avenir Next Condensed Demi Bold" charset="0"/>
              </a:rPr>
              <a:t>Examine Figure 4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 denoted “2.” The picture shows the results of a northern blot.</a:t>
            </a:r>
          </a:p>
          <a:p>
            <a:pPr marL="971550" lvl="1" indent="-514350">
              <a:spcAft>
                <a:spcPts val="1200"/>
              </a:spcAft>
              <a:buFont typeface="+mj-lt"/>
              <a:buAutoNum type="romanLcPeriod" startAt="3"/>
            </a:pPr>
            <a:r>
              <a:rPr lang="en-CA" sz="2400" dirty="0">
                <a:latin typeface="Avenir Next Condensed" charset="0"/>
                <a:ea typeface="Avenir Next Condensed" charset="0"/>
                <a:cs typeface="Avenir Next Condensed" charset="0"/>
              </a:rPr>
              <a:t>The data for the </a:t>
            </a:r>
            <a:r>
              <a:rPr lang="en-CA" sz="2400" i="1" dirty="0" err="1">
                <a:latin typeface="Avenir Next Condensed" charset="0"/>
                <a:ea typeface="Avenir Next Condensed" charset="0"/>
                <a:cs typeface="Avenir Next Condensed" charset="0"/>
              </a:rPr>
              <a:t>LcyB</a:t>
            </a:r>
            <a:r>
              <a:rPr lang="en-CA" sz="2400" dirty="0">
                <a:latin typeface="Avenir Next Condensed" charset="0"/>
                <a:ea typeface="Avenir Next Condensed" charset="0"/>
                <a:cs typeface="Avenir Next Condensed" charset="0"/>
              </a:rPr>
              <a:t> RNA shows two distinct bands. What could they represent?</a:t>
            </a:r>
          </a:p>
          <a:p>
            <a:pPr marL="971550" lvl="1" indent="-514350">
              <a:spcAft>
                <a:spcPts val="1200"/>
              </a:spcAft>
              <a:buFont typeface="+mj-lt"/>
              <a:buAutoNum type="romanLcPeriod" startAt="3"/>
            </a:pPr>
            <a:r>
              <a:rPr lang="en-CA" sz="2400" dirty="0">
                <a:latin typeface="Avenir Next Condensed" charset="0"/>
                <a:ea typeface="Avenir Next Condensed" charset="0"/>
                <a:cs typeface="Avenir Next Condensed" charset="0"/>
              </a:rPr>
              <a:t>What is the 28S RNA? Why did the authors include it in the northern blot?</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2" name="Picture 1"/>
          <p:cNvPicPr>
            <a:picLocks noChangeAspect="1"/>
          </p:cNvPicPr>
          <p:nvPr/>
        </p:nvPicPr>
        <p:blipFill>
          <a:blip r:embed="rId2"/>
          <a:stretch>
            <a:fillRect/>
          </a:stretch>
        </p:blipFill>
        <p:spPr>
          <a:xfrm>
            <a:off x="3073605" y="3793915"/>
            <a:ext cx="6857590" cy="4658532"/>
          </a:xfrm>
          <a:prstGeom prst="rect">
            <a:avLst/>
          </a:prstGeom>
        </p:spPr>
      </p:pic>
      <p:sp>
        <p:nvSpPr>
          <p:cNvPr id="29" name="TextBox 28"/>
          <p:cNvSpPr txBox="1"/>
          <p:nvPr/>
        </p:nvSpPr>
        <p:spPr>
          <a:xfrm>
            <a:off x="4276135" y="4017690"/>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0" name="TextBox 29"/>
          <p:cNvSpPr txBox="1"/>
          <p:nvPr/>
        </p:nvSpPr>
        <p:spPr>
          <a:xfrm>
            <a:off x="4899029" y="4017690"/>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4" name="TextBox 13"/>
          <p:cNvSpPr txBox="1"/>
          <p:nvPr/>
        </p:nvSpPr>
        <p:spPr>
          <a:xfrm>
            <a:off x="5723283" y="400294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5" name="TextBox 14"/>
          <p:cNvSpPr txBox="1"/>
          <p:nvPr/>
        </p:nvSpPr>
        <p:spPr>
          <a:xfrm>
            <a:off x="8056638" y="4017690"/>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6" name="TextBox 15"/>
          <p:cNvSpPr txBox="1"/>
          <p:nvPr/>
        </p:nvSpPr>
        <p:spPr>
          <a:xfrm>
            <a:off x="8736461" y="4002013"/>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17" name="TextBox 16"/>
          <p:cNvSpPr txBox="1"/>
          <p:nvPr/>
        </p:nvSpPr>
        <p:spPr>
          <a:xfrm>
            <a:off x="9568593" y="4000154"/>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Tree>
    <p:extLst>
      <p:ext uri="{BB962C8B-B14F-4D97-AF65-F5344CB8AC3E}">
        <p14:creationId xmlns:p14="http://schemas.microsoft.com/office/powerpoint/2010/main" val="73850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78A410A-3039-4CA4-8534-9B292DDF8D06}" type="slidenum">
              <a:rPr lang="en-CA" sz="1800" b="0" strike="noStrike" spc="-1">
                <a:solidFill>
                  <a:srgbClr val="000000"/>
                </a:solidFill>
                <a:latin typeface="Avenir Next Condensed Regular"/>
                <a:ea typeface="Avenir Next Condensed Regular"/>
              </a:rPr>
              <a:t>3</a:t>
            </a:fld>
            <a:endParaRPr lang="en-CA" sz="1800" b="0" strike="noStrike" spc="-1">
              <a:latin typeface="Arial"/>
            </a:endParaRPr>
          </a:p>
        </p:txBody>
      </p:sp>
      <p:sp>
        <p:nvSpPr>
          <p:cNvPr id="5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pic>
        <p:nvPicPr>
          <p:cNvPr id="54" name="Picture 5"/>
          <p:cNvPicPr/>
          <p:nvPr/>
        </p:nvPicPr>
        <p:blipFill>
          <a:blip r:embed="rId3"/>
          <a:stretch/>
        </p:blipFill>
        <p:spPr>
          <a:xfrm>
            <a:off x="6764760" y="617400"/>
            <a:ext cx="5783400" cy="9052200"/>
          </a:xfrm>
          <a:prstGeom prst="rect">
            <a:avLst/>
          </a:prstGeom>
          <a:ln w="0">
            <a:noFill/>
          </a:ln>
        </p:spPr>
      </p:pic>
      <p:pic>
        <p:nvPicPr>
          <p:cNvPr id="55" name="Picture 7"/>
          <p:cNvPicPr/>
          <p:nvPr/>
        </p:nvPicPr>
        <p:blipFill>
          <a:blip r:embed="rId4" cstate="screen">
            <a:extLst>
              <a:ext uri="{28A0092B-C50C-407E-A947-70E740481C1C}">
                <a14:useLocalDpi xmlns:a14="http://schemas.microsoft.com/office/drawing/2010/main"/>
              </a:ext>
            </a:extLst>
          </a:blip>
          <a:stretch/>
        </p:blipFill>
        <p:spPr>
          <a:xfrm>
            <a:off x="183960" y="617400"/>
            <a:ext cx="6054840" cy="905220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20" y="9252000"/>
            <a:ext cx="461366"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30</a:t>
            </a:fld>
            <a:endParaRPr lang="en-CA" sz="1800" b="0" strike="noStrike" spc="-1" dirty="0">
              <a:latin typeface="Arial"/>
            </a:endParaRPr>
          </a:p>
        </p:txBody>
      </p:sp>
      <p:sp>
        <p:nvSpPr>
          <p:cNvPr id="142" name="With your group, complete the worksheet related to the following article:…"/>
          <p:cNvSpPr/>
          <p:nvPr/>
        </p:nvSpPr>
        <p:spPr>
          <a:xfrm>
            <a:off x="706320" y="716781"/>
            <a:ext cx="11590920" cy="1908134"/>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Bef>
                <a:spcPts val="1599"/>
              </a:spcBef>
              <a:buClr>
                <a:srgbClr val="000000"/>
              </a:buClr>
              <a:buFont typeface="+mj-lt"/>
              <a:buAutoNum type="arabicPeriod" startAt="13"/>
            </a:pPr>
            <a:r>
              <a:rPr lang="en-CA" sz="2800" b="1" spc="-1" dirty="0">
                <a:solidFill>
                  <a:srgbClr val="000000"/>
                </a:solidFill>
                <a:latin typeface="Avenir Next Condensed Demi Bold" charset="0"/>
                <a:ea typeface="Avenir Next Condensed Demi Bold" charset="0"/>
                <a:cs typeface="Avenir Next Condensed Demi Bold" charset="0"/>
              </a:rPr>
              <a:t>Examine Table 2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 This table reports the results of their </a:t>
            </a:r>
            <a:r>
              <a:rPr lang="en-CA" sz="2800" b="1" spc="-1" dirty="0" err="1">
                <a:solidFill>
                  <a:srgbClr val="000000"/>
                </a:solidFill>
                <a:latin typeface="Avenir Next Condensed Demi Bold" charset="0"/>
                <a:ea typeface="Avenir Next Condensed Demi Bold" charset="0"/>
                <a:cs typeface="Avenir Next Condensed Demi Bold" charset="0"/>
              </a:rPr>
              <a:t>qRTR</a:t>
            </a:r>
            <a:r>
              <a:rPr lang="en-CA" sz="2800" b="1" spc="-1" dirty="0">
                <a:solidFill>
                  <a:srgbClr val="000000"/>
                </a:solidFill>
                <a:latin typeface="Avenir Next Condensed Demi Bold" charset="0"/>
                <a:ea typeface="Avenir Next Condensed Demi Bold" charset="0"/>
                <a:cs typeface="Avenir Next Condensed Demi Bold" charset="0"/>
              </a:rPr>
              <a:t>-PCR experiments.</a:t>
            </a:r>
          </a:p>
          <a:p>
            <a:pPr marL="1030140" lvl="1" indent="-571500">
              <a:spcBef>
                <a:spcPts val="1599"/>
              </a:spcBef>
              <a:buClr>
                <a:srgbClr val="000000"/>
              </a:buClr>
              <a:buFont typeface="+mj-lt"/>
              <a:buAutoNum type="romanLcPeriod"/>
            </a:pPr>
            <a:r>
              <a:rPr lang="en-CA" sz="2400" dirty="0">
                <a:latin typeface="Avenir Next Condensed" charset="0"/>
                <a:ea typeface="Avenir Next Condensed" charset="0"/>
                <a:cs typeface="Avenir Next Condensed" charset="0"/>
              </a:rPr>
              <a:t>What RNAs are present in high amounts, in low amounts, or absent in the </a:t>
            </a:r>
            <a:r>
              <a:rPr lang="en-CA" sz="2400" u="sng" dirty="0">
                <a:latin typeface="Avenir Next Condensed" charset="0"/>
                <a:ea typeface="Avenir Next Condensed" charset="0"/>
                <a:cs typeface="Avenir Next Condensed" charset="0"/>
              </a:rPr>
              <a:t>yellow</a:t>
            </a:r>
            <a:r>
              <a:rPr lang="en-CA" sz="2400" dirty="0">
                <a:latin typeface="Avenir Next Condensed" charset="0"/>
                <a:ea typeface="Avenir Next Condensed" charset="0"/>
                <a:cs typeface="Avenir Next Condensed" charset="0"/>
              </a:rPr>
              <a:t> and </a:t>
            </a:r>
            <a:r>
              <a:rPr lang="en-CA" sz="2400" u="sng" dirty="0">
                <a:latin typeface="Avenir Next Condensed" charset="0"/>
                <a:ea typeface="Avenir Next Condensed" charset="0"/>
                <a:cs typeface="Avenir Next Condensed" charset="0"/>
              </a:rPr>
              <a:t>red</a:t>
            </a:r>
            <a:r>
              <a:rPr lang="en-CA" sz="2400" dirty="0">
                <a:latin typeface="Avenir Next Condensed" charset="0"/>
                <a:ea typeface="Avenir Next Condensed" charset="0"/>
                <a:cs typeface="Avenir Next Condensed" charset="0"/>
              </a:rPr>
              <a:t> cultivars, respectively?  Do the data match either of your hypotheses’ predictions? If so, which ones?</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27" name="Image2"/>
          <p:cNvPicPr/>
          <p:nvPr/>
        </p:nvPicPr>
        <p:blipFill>
          <a:blip r:embed="rId3"/>
          <a:stretch>
            <a:fillRect/>
          </a:stretch>
        </p:blipFill>
        <p:spPr bwMode="auto">
          <a:xfrm>
            <a:off x="3272763" y="3097157"/>
            <a:ext cx="6458034" cy="6125342"/>
          </a:xfrm>
          <a:prstGeom prst="rect">
            <a:avLst/>
          </a:prstGeom>
        </p:spPr>
      </p:pic>
      <p:sp>
        <p:nvSpPr>
          <p:cNvPr id="29" name="TextBox 28"/>
          <p:cNvSpPr txBox="1"/>
          <p:nvPr/>
        </p:nvSpPr>
        <p:spPr>
          <a:xfrm>
            <a:off x="4754462" y="519849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0" name="TextBox 29"/>
          <p:cNvSpPr txBox="1"/>
          <p:nvPr/>
        </p:nvSpPr>
        <p:spPr>
          <a:xfrm>
            <a:off x="4753838" y="624831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1" name="TextBox 30"/>
          <p:cNvSpPr txBox="1"/>
          <p:nvPr/>
        </p:nvSpPr>
        <p:spPr>
          <a:xfrm>
            <a:off x="4753838" y="8792725"/>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2" name="TextBox 31"/>
          <p:cNvSpPr txBox="1"/>
          <p:nvPr/>
        </p:nvSpPr>
        <p:spPr>
          <a:xfrm>
            <a:off x="4753838" y="7772396"/>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3" name="TextBox 32"/>
          <p:cNvSpPr txBox="1"/>
          <p:nvPr/>
        </p:nvSpPr>
        <p:spPr>
          <a:xfrm>
            <a:off x="4753838" y="675206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4" name="TextBox 33"/>
          <p:cNvSpPr txBox="1"/>
          <p:nvPr/>
        </p:nvSpPr>
        <p:spPr>
          <a:xfrm>
            <a:off x="4752590" y="723837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Tree>
    <p:extLst>
      <p:ext uri="{BB962C8B-B14F-4D97-AF65-F5344CB8AC3E}">
        <p14:creationId xmlns:p14="http://schemas.microsoft.com/office/powerpoint/2010/main" val="62475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510351"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31</a:t>
            </a:fld>
            <a:endParaRPr lang="en-CA" sz="1800" b="0" strike="noStrike" spc="-1" dirty="0">
              <a:latin typeface="Arial"/>
            </a:endParaRPr>
          </a:p>
        </p:txBody>
      </p:sp>
      <p:sp>
        <p:nvSpPr>
          <p:cNvPr id="142" name="With your group, complete the worksheet related to the following article:…"/>
          <p:cNvSpPr/>
          <p:nvPr/>
        </p:nvSpPr>
        <p:spPr>
          <a:xfrm>
            <a:off x="706320" y="571407"/>
            <a:ext cx="11590920" cy="2380058"/>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3"/>
            </a:pPr>
            <a:r>
              <a:rPr lang="en-CA" sz="2800" b="1" spc="-1" dirty="0">
                <a:solidFill>
                  <a:srgbClr val="000000"/>
                </a:solidFill>
                <a:latin typeface="Avenir Next Condensed Demi Bold" charset="0"/>
                <a:ea typeface="Avenir Next Condensed Demi Bold" charset="0"/>
                <a:cs typeface="Avenir Next Condensed Demi Bold" charset="0"/>
              </a:rPr>
              <a:t>Examine Table 2 from Rodriguez-Uribe and colleagues’ paper, focusing only on </a:t>
            </a:r>
            <a:r>
              <a:rPr lang="en-CA" sz="2800" b="1" u="sng" spc="-1" dirty="0">
                <a:solidFill>
                  <a:srgbClr val="000000"/>
                </a:solidFill>
                <a:latin typeface="Avenir Next Condensed Demi Bold" charset="0"/>
                <a:ea typeface="Avenir Next Condensed Demi Bold" charset="0"/>
                <a:cs typeface="Avenir Next Condensed Demi Bold" charset="0"/>
              </a:rPr>
              <a:t>mature</a:t>
            </a:r>
            <a:r>
              <a:rPr lang="en-CA" sz="2800" b="1" spc="-1" dirty="0">
                <a:solidFill>
                  <a:srgbClr val="000000"/>
                </a:solidFill>
                <a:latin typeface="Avenir Next Condensed Demi Bold" charset="0"/>
                <a:ea typeface="Avenir Next Condensed Demi Bold" charset="0"/>
                <a:cs typeface="Avenir Next Condensed Demi Bold" charset="0"/>
              </a:rPr>
              <a:t> (ripe) fruits. This table reports the results of their </a:t>
            </a:r>
            <a:r>
              <a:rPr lang="en-CA" sz="2800" b="1" spc="-1" dirty="0" err="1">
                <a:solidFill>
                  <a:srgbClr val="000000"/>
                </a:solidFill>
                <a:latin typeface="Avenir Next Condensed Demi Bold" charset="0"/>
                <a:ea typeface="Avenir Next Condensed Demi Bold" charset="0"/>
                <a:cs typeface="Avenir Next Condensed Demi Bold" charset="0"/>
              </a:rPr>
              <a:t>qRTR</a:t>
            </a:r>
            <a:r>
              <a:rPr lang="en-CA" sz="2800" b="1" spc="-1" dirty="0">
                <a:solidFill>
                  <a:srgbClr val="000000"/>
                </a:solidFill>
                <a:latin typeface="Avenir Next Condensed Demi Bold" charset="0"/>
                <a:ea typeface="Avenir Next Condensed Demi Bold" charset="0"/>
                <a:cs typeface="Avenir Next Condensed Demi Bold" charset="0"/>
              </a:rPr>
              <a:t>-PCR experiments.</a:t>
            </a:r>
          </a:p>
          <a:p>
            <a:pPr marL="971550" lvl="1" indent="-514350">
              <a:spcAft>
                <a:spcPts val="1200"/>
              </a:spcAft>
              <a:buFont typeface="+mj-lt"/>
              <a:buAutoNum type="romanLcPeriod" startAt="2"/>
            </a:pPr>
            <a:r>
              <a:rPr lang="en-CA" sz="2400" dirty="0">
                <a:latin typeface="Avenir Next Condensed" charset="0"/>
                <a:ea typeface="Avenir Next Condensed" charset="0"/>
                <a:cs typeface="Avenir Next Condensed" charset="0"/>
              </a:rPr>
              <a:t>What do you notice about the RNAs present in low amounts, in high amount, or absent in the </a:t>
            </a:r>
            <a:r>
              <a:rPr lang="en-CA" sz="2400" u="sng" dirty="0">
                <a:latin typeface="Avenir Next Condensed" charset="0"/>
                <a:ea typeface="Avenir Next Condensed" charset="0"/>
                <a:cs typeface="Avenir Next Condensed" charset="0"/>
              </a:rPr>
              <a:t>orange cultivars of interest</a:t>
            </a:r>
            <a:r>
              <a:rPr lang="en-CA" sz="2400" dirty="0">
                <a:latin typeface="Avenir Next Condensed" charset="0"/>
                <a:ea typeface="Avenir Next Condensed" charset="0"/>
                <a:cs typeface="Avenir Next Condensed" charset="0"/>
              </a:rPr>
              <a:t>? Are there any patterns?</a:t>
            </a:r>
          </a:p>
          <a:p>
            <a:pPr marL="971550" lvl="1" indent="-514350">
              <a:buFont typeface="+mj-lt"/>
              <a:buAutoNum type="romanLcPeriod" startAt="2"/>
            </a:pPr>
            <a:r>
              <a:rPr lang="en-CA" sz="2400" dirty="0">
                <a:latin typeface="Avenir Next Condensed" charset="0"/>
                <a:ea typeface="Avenir Next Condensed" charset="0"/>
                <a:cs typeface="Avenir Next Condensed" charset="0"/>
              </a:rPr>
              <a:t>Do any of the orange cultivars match the predictions made by one of your hypotheses?</a:t>
            </a:r>
            <a:endParaRPr lang="en-US" sz="2400" dirty="0">
              <a:latin typeface="Avenir Next Condensed" charset="0"/>
              <a:ea typeface="Avenir Next Condensed" charset="0"/>
              <a:cs typeface="Avenir Next Condensed" charset="0"/>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27" name="Image2"/>
          <p:cNvPicPr/>
          <p:nvPr/>
        </p:nvPicPr>
        <p:blipFill>
          <a:blip r:embed="rId2"/>
          <a:stretch>
            <a:fillRect/>
          </a:stretch>
        </p:blipFill>
        <p:spPr bwMode="auto">
          <a:xfrm>
            <a:off x="3272763" y="3097157"/>
            <a:ext cx="6458034" cy="6125342"/>
          </a:xfrm>
          <a:prstGeom prst="rect">
            <a:avLst/>
          </a:prstGeom>
        </p:spPr>
      </p:pic>
      <p:sp>
        <p:nvSpPr>
          <p:cNvPr id="29" name="TextBox 28"/>
          <p:cNvSpPr txBox="1"/>
          <p:nvPr/>
        </p:nvSpPr>
        <p:spPr>
          <a:xfrm>
            <a:off x="4754462" y="5198492"/>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0" name="TextBox 29"/>
          <p:cNvSpPr txBox="1"/>
          <p:nvPr/>
        </p:nvSpPr>
        <p:spPr>
          <a:xfrm>
            <a:off x="4753838" y="624831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1" name="TextBox 30"/>
          <p:cNvSpPr txBox="1"/>
          <p:nvPr/>
        </p:nvSpPr>
        <p:spPr>
          <a:xfrm>
            <a:off x="4753838" y="8792725"/>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2" name="TextBox 31"/>
          <p:cNvSpPr txBox="1"/>
          <p:nvPr/>
        </p:nvSpPr>
        <p:spPr>
          <a:xfrm>
            <a:off x="4753838" y="7772396"/>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3" name="TextBox 32"/>
          <p:cNvSpPr txBox="1"/>
          <p:nvPr/>
        </p:nvSpPr>
        <p:spPr>
          <a:xfrm>
            <a:off x="4753838" y="675206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
        <p:nvSpPr>
          <p:cNvPr id="34" name="TextBox 33"/>
          <p:cNvSpPr txBox="1"/>
          <p:nvPr/>
        </p:nvSpPr>
        <p:spPr>
          <a:xfrm>
            <a:off x="4752590" y="7238377"/>
            <a:ext cx="288862" cy="369332"/>
          </a:xfrm>
          <a:prstGeom prst="rect">
            <a:avLst/>
          </a:prstGeom>
          <a:noFill/>
        </p:spPr>
        <p:txBody>
          <a:bodyPr wrap="none" rtlCol="0">
            <a:spAutoFit/>
          </a:bodyPr>
          <a:lstStyle/>
          <a:p>
            <a:r>
              <a:rPr lang="en-US" b="1" dirty="0">
                <a:solidFill>
                  <a:srgbClr val="0070C0"/>
                </a:solidFill>
                <a:latin typeface="Avenir Next Condensed Demi Bold" charset="0"/>
                <a:ea typeface="Avenir Next Condensed Demi Bold" charset="0"/>
                <a:cs typeface="Avenir Next Condensed Demi Bold" charset="0"/>
              </a:rPr>
              <a:t>*</a:t>
            </a:r>
          </a:p>
        </p:txBody>
      </p:sp>
    </p:spTree>
    <p:extLst>
      <p:ext uri="{BB962C8B-B14F-4D97-AF65-F5344CB8AC3E}">
        <p14:creationId xmlns:p14="http://schemas.microsoft.com/office/powerpoint/2010/main" val="42347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20" y="9252000"/>
            <a:ext cx="477694"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32</a:t>
            </a:fld>
            <a:endParaRPr lang="en-CA" sz="1800" b="0" strike="noStrike" spc="-1">
              <a:latin typeface="Arial"/>
            </a:endParaRPr>
          </a:p>
        </p:txBody>
      </p:sp>
      <p:sp>
        <p:nvSpPr>
          <p:cNvPr id="142" name="With your group, complete the worksheet related to the following article:…"/>
          <p:cNvSpPr/>
          <p:nvPr/>
        </p:nvSpPr>
        <p:spPr>
          <a:xfrm>
            <a:off x="699660" y="1024885"/>
            <a:ext cx="11590920" cy="3180277"/>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4"/>
            </a:pPr>
            <a:r>
              <a:rPr lang="en-CA" sz="2800" b="1" spc="-1" dirty="0">
                <a:solidFill>
                  <a:srgbClr val="000000"/>
                </a:solidFill>
                <a:latin typeface="Avenir Next Condensed Demi Bold" charset="0"/>
                <a:ea typeface="Avenir Next Condensed Demi Bold" charset="0"/>
                <a:cs typeface="Avenir Next Condensed Demi Bold" charset="0"/>
              </a:rPr>
              <a:t>The authors report DNA sequences of three critical regions of the </a:t>
            </a:r>
            <a:r>
              <a:rPr lang="en-CA" sz="2800" b="1" i="1" spc="-1" dirty="0">
                <a:solidFill>
                  <a:srgbClr val="000000"/>
                </a:solidFill>
                <a:latin typeface="Avenir Next Condensed Demi Bold" charset="0"/>
                <a:ea typeface="Avenir Next Condensed Demi Bold" charset="0"/>
                <a:cs typeface="Avenir Next Condensed Demi Bold" charset="0"/>
              </a:rPr>
              <a:t>Ccs</a:t>
            </a:r>
            <a:r>
              <a:rPr lang="en-CA" sz="2800" b="1" spc="-1" dirty="0">
                <a:solidFill>
                  <a:srgbClr val="000000"/>
                </a:solidFill>
                <a:latin typeface="Avenir Next Condensed Demi Bold" charset="0"/>
                <a:ea typeface="Avenir Next Condensed Demi Bold" charset="0"/>
                <a:cs typeface="Avenir Next Condensed Demi Bold" charset="0"/>
              </a:rPr>
              <a:t> gene promoter in several cultivars to the wild-type reference sequence (</a:t>
            </a:r>
            <a:r>
              <a:rPr lang="en-CA" sz="2800" b="1" spc="-1" dirty="0" err="1">
                <a:solidFill>
                  <a:srgbClr val="000000"/>
                </a:solidFill>
                <a:latin typeface="Avenir Next Condensed Demi Bold" charset="0"/>
                <a:ea typeface="Avenir Next Condensed Demi Bold" charset="0"/>
                <a:cs typeface="Avenir Next Condensed Demi Bold" charset="0"/>
              </a:rPr>
              <a:t>GenBank</a:t>
            </a:r>
            <a:r>
              <a:rPr lang="en-CA" sz="2800" b="1" spc="-1" dirty="0">
                <a:solidFill>
                  <a:srgbClr val="000000"/>
                </a:solidFill>
                <a:latin typeface="Avenir Next Condensed Demi Bold" charset="0"/>
                <a:ea typeface="Avenir Next Condensed Demi Bold" charset="0"/>
                <a:cs typeface="Avenir Next Condensed Demi Bold" charset="0"/>
              </a:rPr>
              <a:t> Y14165). Examine the data reported in Table 3.</a:t>
            </a:r>
          </a:p>
          <a:p>
            <a:pPr marL="1030140" lvl="1" indent="-571500">
              <a:spcAft>
                <a:spcPts val="1200"/>
              </a:spcAft>
              <a:buClr>
                <a:srgbClr val="000000"/>
              </a:buClr>
              <a:buFont typeface="+mj-lt"/>
              <a:buAutoNum type="romanLcPeriod"/>
            </a:pPr>
            <a:r>
              <a:rPr lang="en-CA" sz="2400" spc="-1" dirty="0">
                <a:solidFill>
                  <a:srgbClr val="000000"/>
                </a:solidFill>
                <a:latin typeface="Avenir Next Condensed" charset="0"/>
                <a:ea typeface="Avenir Next Condensed" charset="0"/>
                <a:cs typeface="Avenir Next Condensed" charset="0"/>
              </a:rPr>
              <a:t>What cultivars of interest have a </a:t>
            </a:r>
            <a:r>
              <a:rPr lang="en-CA" sz="2400" i="1" spc="-1" dirty="0">
                <a:solidFill>
                  <a:srgbClr val="000000"/>
                </a:solidFill>
                <a:latin typeface="Avenir Next Condensed" charset="0"/>
                <a:ea typeface="Avenir Next Condensed" charset="0"/>
                <a:cs typeface="Avenir Next Condensed" charset="0"/>
              </a:rPr>
              <a:t>Ccs</a:t>
            </a:r>
            <a:r>
              <a:rPr lang="en-CA" sz="2400" spc="-1" dirty="0">
                <a:solidFill>
                  <a:srgbClr val="000000"/>
                </a:solidFill>
                <a:latin typeface="Avenir Next Condensed" charset="0"/>
                <a:ea typeface="Avenir Next Condensed" charset="0"/>
                <a:cs typeface="Avenir Next Condensed" charset="0"/>
              </a:rPr>
              <a:t> promoter sequence different from the wild-type one? What are these differences?</a:t>
            </a:r>
          </a:p>
          <a:p>
            <a:pPr marL="1030140" lvl="1" indent="-571500">
              <a:spcAft>
                <a:spcPts val="1200"/>
              </a:spcAft>
              <a:buClr>
                <a:srgbClr val="000000"/>
              </a:buClr>
              <a:buFont typeface="+mj-lt"/>
              <a:buAutoNum type="romanLcPeriod"/>
            </a:pPr>
            <a:r>
              <a:rPr lang="en-CA" sz="2400" spc="-1" dirty="0">
                <a:solidFill>
                  <a:srgbClr val="000000"/>
                </a:solidFill>
                <a:latin typeface="Avenir Next Condensed" charset="0"/>
                <a:ea typeface="Avenir Next Condensed" charset="0"/>
                <a:cs typeface="Avenir Next Condensed" charset="0"/>
              </a:rPr>
              <a:t>In some cases, </a:t>
            </a:r>
            <a:r>
              <a:rPr lang="en-CA" sz="2400" dirty="0">
                <a:latin typeface="Avenir Next Condensed" charset="0"/>
                <a:ea typeface="Avenir Next Condensed" charset="0"/>
                <a:cs typeface="Avenir Next Condensed" charset="0"/>
              </a:rPr>
              <a:t>two different bases are reported for a position (</a:t>
            </a:r>
            <a:r>
              <a:rPr lang="en-CA" sz="2400" i="1" dirty="0">
                <a:latin typeface="Avenir Next Condensed" charset="0"/>
                <a:ea typeface="Avenir Next Condensed" charset="0"/>
                <a:cs typeface="Avenir Next Condensed" charset="0"/>
              </a:rPr>
              <a:t>e.g</a:t>
            </a:r>
            <a:r>
              <a:rPr lang="en-CA" sz="2400" dirty="0">
                <a:latin typeface="Avenir Next Condensed" charset="0"/>
                <a:ea typeface="Avenir Next Condensed" charset="0"/>
                <a:cs typeface="Avenir Next Condensed" charset="0"/>
              </a:rPr>
              <a:t>., T or C at position -711 for Valencia). What do you think this means about the </a:t>
            </a:r>
            <a:r>
              <a:rPr lang="en-CA" sz="2400" i="1" dirty="0">
                <a:latin typeface="Avenir Next Condensed" charset="0"/>
                <a:ea typeface="Avenir Next Condensed" charset="0"/>
                <a:cs typeface="Avenir Next Condensed" charset="0"/>
              </a:rPr>
              <a:t>Ccs</a:t>
            </a:r>
            <a:r>
              <a:rPr lang="en-CA" sz="2400" dirty="0">
                <a:latin typeface="Avenir Next Condensed" charset="0"/>
                <a:ea typeface="Avenir Next Condensed" charset="0"/>
                <a:cs typeface="Avenir Next Condensed" charset="0"/>
              </a:rPr>
              <a:t> genotype of those cultivars?</a:t>
            </a: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5" name="Image2"/>
          <p:cNvPicPr/>
          <p:nvPr/>
        </p:nvPicPr>
        <p:blipFill>
          <a:blip r:embed="rId3"/>
          <a:stretch>
            <a:fillRect/>
          </a:stretch>
        </p:blipFill>
        <p:spPr bwMode="auto">
          <a:xfrm>
            <a:off x="3029249" y="4814607"/>
            <a:ext cx="6931742" cy="4152412"/>
          </a:xfrm>
          <a:prstGeom prst="rect">
            <a:avLst/>
          </a:prstGeom>
        </p:spPr>
      </p:pic>
    </p:spTree>
    <p:extLst>
      <p:ext uri="{BB962C8B-B14F-4D97-AF65-F5344CB8AC3E}">
        <p14:creationId xmlns:p14="http://schemas.microsoft.com/office/powerpoint/2010/main" val="61582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1999"/>
            <a:ext cx="526681" cy="432275"/>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33</a:t>
            </a:fld>
            <a:endParaRPr lang="en-CA" sz="1800" b="0" strike="noStrike" spc="-1">
              <a:latin typeface="Arial"/>
            </a:endParaRPr>
          </a:p>
        </p:txBody>
      </p:sp>
      <p:sp>
        <p:nvSpPr>
          <p:cNvPr id="142" name="With your group, complete the worksheet related to the following article:…"/>
          <p:cNvSpPr/>
          <p:nvPr/>
        </p:nvSpPr>
        <p:spPr>
          <a:xfrm>
            <a:off x="699660" y="1060822"/>
            <a:ext cx="11590920" cy="3180277"/>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4"/>
            </a:pPr>
            <a:r>
              <a:rPr lang="en-CA" sz="2800" b="1" spc="-1" dirty="0">
                <a:solidFill>
                  <a:srgbClr val="000000"/>
                </a:solidFill>
                <a:latin typeface="Avenir Next Condensed Demi Bold" charset="0"/>
                <a:ea typeface="Avenir Next Condensed Demi Bold" charset="0"/>
                <a:cs typeface="Avenir Next Condensed Demi Bold" charset="0"/>
              </a:rPr>
              <a:t>The authors report DNA sequences of three critical regions of the </a:t>
            </a:r>
            <a:r>
              <a:rPr lang="en-CA" sz="2800" b="1" i="1" spc="-1" dirty="0">
                <a:solidFill>
                  <a:srgbClr val="000000"/>
                </a:solidFill>
                <a:latin typeface="Avenir Next Condensed Demi Bold" charset="0"/>
                <a:ea typeface="Avenir Next Condensed Demi Bold" charset="0"/>
                <a:cs typeface="Avenir Next Condensed Demi Bold" charset="0"/>
              </a:rPr>
              <a:t>Ccs</a:t>
            </a:r>
            <a:r>
              <a:rPr lang="en-CA" sz="2800" b="1" spc="-1" dirty="0">
                <a:solidFill>
                  <a:srgbClr val="000000"/>
                </a:solidFill>
                <a:latin typeface="Avenir Next Condensed Demi Bold" charset="0"/>
                <a:ea typeface="Avenir Next Condensed Demi Bold" charset="0"/>
                <a:cs typeface="Avenir Next Condensed Demi Bold" charset="0"/>
              </a:rPr>
              <a:t> gene promoter in several cultivars to the wild-type reference sequence (</a:t>
            </a:r>
            <a:r>
              <a:rPr lang="en-CA" sz="2800" b="1" spc="-1" dirty="0" err="1">
                <a:solidFill>
                  <a:srgbClr val="000000"/>
                </a:solidFill>
                <a:latin typeface="Avenir Next Condensed Demi Bold" charset="0"/>
                <a:ea typeface="Avenir Next Condensed Demi Bold" charset="0"/>
                <a:cs typeface="Avenir Next Condensed Demi Bold" charset="0"/>
              </a:rPr>
              <a:t>GenBank</a:t>
            </a:r>
            <a:r>
              <a:rPr lang="en-CA" sz="2800" b="1" spc="-1" dirty="0">
                <a:solidFill>
                  <a:srgbClr val="000000"/>
                </a:solidFill>
                <a:latin typeface="Avenir Next Condensed Demi Bold" charset="0"/>
                <a:ea typeface="Avenir Next Condensed Demi Bold" charset="0"/>
                <a:cs typeface="Avenir Next Condensed Demi Bold" charset="0"/>
              </a:rPr>
              <a:t> Y14165). Examine the data reported in Table 3.</a:t>
            </a:r>
          </a:p>
          <a:p>
            <a:pPr marL="1030140" lvl="1" indent="-571500">
              <a:spcAft>
                <a:spcPts val="1200"/>
              </a:spcAft>
              <a:buClr>
                <a:srgbClr val="000000"/>
              </a:buClr>
              <a:buFont typeface="+mj-lt"/>
              <a:buAutoNum type="romanLcPeriod" startAt="3"/>
            </a:pPr>
            <a:r>
              <a:rPr lang="en-CA" sz="2400" dirty="0">
                <a:latin typeface="Avenir Next Condensed" charset="0"/>
                <a:ea typeface="Avenir Next Condensed" charset="0"/>
                <a:cs typeface="Avenir Next Condensed" charset="0"/>
              </a:rPr>
              <a:t>Do any of these findings match with what is predicted by one of your hypotheses? If so, in what way?</a:t>
            </a:r>
          </a:p>
          <a:p>
            <a:pPr marL="1030140" lvl="1" indent="-571500">
              <a:spcAft>
                <a:spcPts val="1200"/>
              </a:spcAft>
              <a:buClr>
                <a:srgbClr val="000000"/>
              </a:buClr>
              <a:buFont typeface="+mj-lt"/>
              <a:buAutoNum type="romanLcPeriod" startAt="3"/>
            </a:pPr>
            <a:r>
              <a:rPr lang="en-CA" sz="2400" dirty="0">
                <a:latin typeface="Avenir Next Condensed" charset="0"/>
                <a:ea typeface="Avenir Next Condensed" charset="0"/>
                <a:cs typeface="Avenir Next Condensed" charset="0"/>
              </a:rPr>
              <a:t>Review the </a:t>
            </a:r>
            <a:r>
              <a:rPr lang="en-CA" sz="2400" dirty="0" err="1">
                <a:latin typeface="Avenir Next Condensed" charset="0"/>
                <a:ea typeface="Avenir Next Condensed" charset="0"/>
                <a:cs typeface="Avenir Next Condensed" charset="0"/>
              </a:rPr>
              <a:t>qRT</a:t>
            </a:r>
            <a:r>
              <a:rPr lang="en-CA" sz="2400" dirty="0">
                <a:latin typeface="Avenir Next Condensed" charset="0"/>
                <a:ea typeface="Avenir Next Condensed" charset="0"/>
                <a:cs typeface="Avenir Next Condensed" charset="0"/>
              </a:rPr>
              <a:t>-PCR data for </a:t>
            </a:r>
            <a:r>
              <a:rPr lang="en-CA" sz="2400" i="1" dirty="0">
                <a:latin typeface="Avenir Next Condensed" charset="0"/>
                <a:ea typeface="Avenir Next Condensed" charset="0"/>
                <a:cs typeface="Avenir Next Condensed" charset="0"/>
              </a:rPr>
              <a:t>Ccs</a:t>
            </a:r>
            <a:r>
              <a:rPr lang="en-CA" sz="2400" dirty="0">
                <a:latin typeface="Avenir Next Condensed" charset="0"/>
                <a:ea typeface="Avenir Next Condensed" charset="0"/>
                <a:cs typeface="Avenir Next Condensed" charset="0"/>
              </a:rPr>
              <a:t> RNA in our cultivars of interest. </a:t>
            </a:r>
            <a:r>
              <a:rPr lang="en-US" sz="2400" dirty="0">
                <a:latin typeface="Avenir Next Condensed" charset="0"/>
                <a:ea typeface="Avenir Next Condensed" charset="0"/>
                <a:cs typeface="Avenir Next Condensed" charset="0"/>
              </a:rPr>
              <a:t>Could the difference in promoter sequence explain any of them? If so, how?</a:t>
            </a: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6" name="Image2"/>
          <p:cNvPicPr/>
          <p:nvPr/>
        </p:nvPicPr>
        <p:blipFill>
          <a:blip r:embed="rId2"/>
          <a:stretch>
            <a:fillRect/>
          </a:stretch>
        </p:blipFill>
        <p:spPr bwMode="auto">
          <a:xfrm>
            <a:off x="3029249" y="4886481"/>
            <a:ext cx="6931742" cy="4152412"/>
          </a:xfrm>
          <a:prstGeom prst="rect">
            <a:avLst/>
          </a:prstGeom>
        </p:spPr>
      </p:pic>
    </p:spTree>
    <p:extLst>
      <p:ext uri="{BB962C8B-B14F-4D97-AF65-F5344CB8AC3E}">
        <p14:creationId xmlns:p14="http://schemas.microsoft.com/office/powerpoint/2010/main" val="129947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19" y="9252000"/>
            <a:ext cx="494023" cy="501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34</a:t>
            </a:fld>
            <a:endParaRPr lang="en-CA" sz="1800" b="0" strike="noStrike" spc="-1" dirty="0">
              <a:latin typeface="Arial"/>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sp>
        <p:nvSpPr>
          <p:cNvPr id="5" name="With your group, complete the worksheet related to the following article:…"/>
          <p:cNvSpPr/>
          <p:nvPr/>
        </p:nvSpPr>
        <p:spPr>
          <a:xfrm>
            <a:off x="706320" y="619791"/>
            <a:ext cx="11590920" cy="8427867"/>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515790" indent="-514350">
              <a:spcAft>
                <a:spcPts val="1200"/>
              </a:spcAft>
              <a:buClr>
                <a:srgbClr val="000000"/>
              </a:buClr>
              <a:buFont typeface="+mj-lt"/>
              <a:buAutoNum type="arabicPeriod" startAt="15"/>
            </a:pPr>
            <a:r>
              <a:rPr lang="en-CA" sz="2800" b="1" spc="-1" dirty="0">
                <a:solidFill>
                  <a:srgbClr val="000000"/>
                </a:solidFill>
                <a:latin typeface="Avenir Next Condensed Demi Bold" charset="0"/>
                <a:ea typeface="Avenir Next Condensed Demi Bold" charset="0"/>
                <a:cs typeface="Avenir Next Condensed Demi Bold" charset="0"/>
              </a:rPr>
              <a:t>Consider these additional pieces of information provided in the article by Rodriguez-Uribe e</a:t>
            </a:r>
            <a:r>
              <a:rPr lang="en-CA" sz="2800" b="1" i="1" spc="-1" dirty="0">
                <a:solidFill>
                  <a:srgbClr val="000000"/>
                </a:solidFill>
                <a:latin typeface="Avenir Next Condensed Demi Bold" charset="0"/>
                <a:ea typeface="Avenir Next Condensed Demi Bold" charset="0"/>
                <a:cs typeface="Avenir Next Condensed Demi Bold" charset="0"/>
              </a:rPr>
              <a:t>t al. </a:t>
            </a:r>
            <a:r>
              <a:rPr lang="en-CA" sz="2800" b="1" spc="-1" dirty="0">
                <a:solidFill>
                  <a:srgbClr val="000000"/>
                </a:solidFill>
                <a:latin typeface="Avenir Next Condensed Demi Bold" charset="0"/>
                <a:ea typeface="Avenir Next Condensed Demi Bold" charset="0"/>
                <a:cs typeface="Avenir Next Condensed Demi Bold" charset="0"/>
              </a:rPr>
              <a:t>(2012):</a:t>
            </a:r>
          </a:p>
          <a:p>
            <a:pPr marL="801540" lvl="1" indent="-342900">
              <a:lnSpc>
                <a:spcPts val="3380"/>
              </a:lnSpc>
              <a:spcAft>
                <a:spcPts val="1200"/>
              </a:spcAft>
              <a:buClr>
                <a:srgbClr val="000000"/>
              </a:buClr>
              <a:buFont typeface="Arial" charset="0"/>
              <a:buChar char="•"/>
            </a:pPr>
            <a:r>
              <a:rPr lang="en-CA" sz="2400" dirty="0">
                <a:latin typeface="Avenir Next Condensed" charset="0"/>
                <a:ea typeface="Avenir Next Condensed" charset="0"/>
                <a:cs typeface="Avenir Next Condensed" charset="0"/>
              </a:rPr>
              <a:t>Previous work by Guzman </a:t>
            </a:r>
            <a:r>
              <a:rPr lang="en-CA" sz="2400" i="1" dirty="0">
                <a:latin typeface="Avenir Next Condensed" charset="0"/>
                <a:ea typeface="Avenir Next Condensed" charset="0"/>
                <a:cs typeface="Avenir Next Condensed" charset="0"/>
              </a:rPr>
              <a:t>et al. </a:t>
            </a:r>
            <a:r>
              <a:rPr lang="en-CA" sz="2400" dirty="0">
                <a:latin typeface="Avenir Next Condensed" charset="0"/>
                <a:ea typeface="Avenir Next Condensed" charset="0"/>
                <a:cs typeface="Avenir Next Condensed" charset="0"/>
              </a:rPr>
              <a:t>(2010) has shown that the coding regions of the </a:t>
            </a:r>
            <a:r>
              <a:rPr lang="en-CA" sz="2400" i="1" dirty="0" err="1">
                <a:latin typeface="Avenir Next Condensed" charset="0"/>
                <a:ea typeface="Avenir Next Condensed" charset="0"/>
                <a:cs typeface="Avenir Next Condensed" charset="0"/>
              </a:rPr>
              <a:t>Psy</a:t>
            </a:r>
            <a:r>
              <a:rPr lang="en-CA" sz="2400" i="1" dirty="0">
                <a:latin typeface="Avenir Next Condensed" charset="0"/>
                <a:ea typeface="Avenir Next Condensed" charset="0"/>
                <a:cs typeface="Avenir Next Condensed" charset="0"/>
              </a:rPr>
              <a:t>, </a:t>
            </a:r>
            <a:r>
              <a:rPr lang="en-CA" sz="2400" i="1" dirty="0" err="1">
                <a:latin typeface="Avenir Next Condensed" charset="0"/>
                <a:ea typeface="Avenir Next Condensed" charset="0"/>
                <a:cs typeface="Avenir Next Condensed" charset="0"/>
              </a:rPr>
              <a:t>LcyB</a:t>
            </a:r>
            <a:r>
              <a:rPr lang="en-CA" sz="2400" i="1" dirty="0">
                <a:latin typeface="Avenir Next Condensed" charset="0"/>
                <a:ea typeface="Avenir Next Condensed" charset="0"/>
                <a:cs typeface="Avenir Next Condensed" charset="0"/>
              </a:rPr>
              <a:t>, CrtZ-2 </a:t>
            </a:r>
            <a:r>
              <a:rPr lang="en-CA" sz="2400" dirty="0">
                <a:latin typeface="Avenir Next Condensed" charset="0"/>
                <a:ea typeface="Avenir Next Condensed" charset="0"/>
                <a:cs typeface="Avenir Next Condensed" charset="0"/>
              </a:rPr>
              <a:t>and </a:t>
            </a:r>
            <a:r>
              <a:rPr lang="en-CA" sz="2400" i="1" dirty="0">
                <a:latin typeface="Avenir Next Condensed" charset="0"/>
                <a:ea typeface="Avenir Next Condensed" charset="0"/>
                <a:cs typeface="Avenir Next Condensed" charset="0"/>
              </a:rPr>
              <a:t>Ccs</a:t>
            </a:r>
            <a:r>
              <a:rPr lang="en-CA" sz="2400" dirty="0">
                <a:latin typeface="Avenir Next Condensed" charset="0"/>
                <a:ea typeface="Avenir Next Condensed" charset="0"/>
                <a:cs typeface="Avenir Next Condensed" charset="0"/>
              </a:rPr>
              <a:t> genes are wild-type (no mutations) in all the orange cultivars except for Fogo, which has mutant alleles of </a:t>
            </a:r>
            <a:r>
              <a:rPr lang="en-CA" sz="2400" i="1" dirty="0">
                <a:latin typeface="Avenir Next Condensed" charset="0"/>
                <a:ea typeface="Avenir Next Condensed" charset="0"/>
                <a:cs typeface="Avenir Next Condensed" charset="0"/>
              </a:rPr>
              <a:t>Ccs</a:t>
            </a:r>
            <a:r>
              <a:rPr lang="en-CA" sz="2400" dirty="0">
                <a:latin typeface="Avenir Next Condensed" charset="0"/>
                <a:ea typeface="Avenir Next Condensed" charset="0"/>
                <a:cs typeface="Avenir Next Condensed" charset="0"/>
              </a:rPr>
              <a:t> (nonsense mutation).</a:t>
            </a:r>
            <a:r>
              <a:rPr lang="en-US" sz="2400" dirty="0">
                <a:latin typeface="Avenir Next Condensed" charset="0"/>
                <a:ea typeface="Avenir Next Condensed" charset="0"/>
                <a:cs typeface="Avenir Next Condensed" charset="0"/>
              </a:rPr>
              <a:t> </a:t>
            </a:r>
          </a:p>
          <a:p>
            <a:pPr marL="801540" lvl="1" indent="-342900">
              <a:lnSpc>
                <a:spcPts val="3380"/>
              </a:lnSpc>
              <a:spcAft>
                <a:spcPts val="1200"/>
              </a:spcAft>
              <a:buClr>
                <a:srgbClr val="000000"/>
              </a:buClr>
              <a:buFont typeface="Arial" charset="0"/>
              <a:buChar char="•"/>
            </a:pPr>
            <a:r>
              <a:rPr lang="en-CA" sz="2400" dirty="0">
                <a:latin typeface="Avenir Next Condensed" charset="0"/>
                <a:ea typeface="Avenir Next Condensed" charset="0"/>
                <a:cs typeface="Avenir Next Condensed" charset="0"/>
              </a:rPr>
              <a:t>A protein corresponding in size to CCS was detected in </a:t>
            </a:r>
            <a:r>
              <a:rPr lang="en-CA" sz="2400" dirty="0" err="1">
                <a:latin typeface="Avenir Next Condensed" charset="0"/>
                <a:ea typeface="Avenir Next Condensed" charset="0"/>
                <a:cs typeface="Avenir Next Condensed" charset="0"/>
              </a:rPr>
              <a:t>NuMex</a:t>
            </a:r>
            <a:r>
              <a:rPr lang="en-CA" sz="2400" dirty="0">
                <a:latin typeface="Avenir Next Condensed" charset="0"/>
                <a:ea typeface="Avenir Next Condensed" charset="0"/>
                <a:cs typeface="Avenir Next Condensed" charset="0"/>
              </a:rPr>
              <a:t> Sunset, Dove and Valencia, but not in Fogo, Orange Grande, Oriole, or Canary.</a:t>
            </a:r>
            <a:endParaRPr lang="en-US" sz="2400" dirty="0">
              <a:latin typeface="Avenir Next Condensed" charset="0"/>
              <a:ea typeface="Avenir Next Condensed" charset="0"/>
              <a:cs typeface="Avenir Next Condensed" charset="0"/>
            </a:endParaRPr>
          </a:p>
          <a:p>
            <a:pPr marL="801540" lvl="1" indent="-342900">
              <a:lnSpc>
                <a:spcPts val="3380"/>
              </a:lnSpc>
              <a:spcAft>
                <a:spcPts val="1200"/>
              </a:spcAft>
              <a:buClr>
                <a:srgbClr val="000000"/>
              </a:buClr>
              <a:buFont typeface="Arial" charset="0"/>
              <a:buChar char="•"/>
            </a:pPr>
            <a:endParaRPr lang="en-US" sz="2400" dirty="0">
              <a:latin typeface="Avenir Next Condensed" charset="0"/>
              <a:ea typeface="Avenir Next Condensed" charset="0"/>
              <a:cs typeface="Avenir Next Condensed" charset="0"/>
            </a:endParaRPr>
          </a:p>
          <a:p>
            <a:pPr marL="458640" lvl="1">
              <a:lnSpc>
                <a:spcPts val="3380"/>
              </a:lnSpc>
              <a:spcAft>
                <a:spcPts val="1200"/>
              </a:spcAft>
              <a:buClr>
                <a:srgbClr val="000000"/>
              </a:buClr>
            </a:pPr>
            <a:r>
              <a:rPr lang="en-US" sz="2400" dirty="0">
                <a:latin typeface="Avenir Next Condensed Medium" charset="0"/>
                <a:ea typeface="Avenir Next Condensed Medium" charset="0"/>
                <a:cs typeface="Avenir Next Condensed Medium" charset="0"/>
              </a:rPr>
              <a:t>With your group, </a:t>
            </a:r>
            <a:r>
              <a:rPr lang="en-US" sz="2400" u="sng" dirty="0">
                <a:latin typeface="Avenir Next Condensed Medium" charset="0"/>
                <a:ea typeface="Avenir Next Condensed Medium" charset="0"/>
                <a:cs typeface="Avenir Next Condensed Medium" charset="0"/>
              </a:rPr>
              <a:t>review all the information </a:t>
            </a:r>
            <a:r>
              <a:rPr lang="en-US" sz="2400" dirty="0">
                <a:latin typeface="Avenir Next Condensed Medium" charset="0"/>
                <a:ea typeface="Avenir Next Condensed Medium" charset="0"/>
                <a:cs typeface="Avenir Next Condensed Medium" charset="0"/>
              </a:rPr>
              <a:t>you have about </a:t>
            </a:r>
            <a:r>
              <a:rPr lang="en-US" sz="2400" u="sng" dirty="0" err="1">
                <a:latin typeface="Avenir Next Condensed Medium" charset="0"/>
                <a:ea typeface="Avenir Next Condensed Medium" charset="0"/>
                <a:cs typeface="Avenir Next Condensed Medium" charset="0"/>
              </a:rPr>
              <a:t>NewMex</a:t>
            </a:r>
            <a:r>
              <a:rPr lang="en-US" sz="2400" u="sng" dirty="0">
                <a:latin typeface="Avenir Next Condensed Medium" charset="0"/>
                <a:ea typeface="Avenir Next Condensed Medium" charset="0"/>
                <a:cs typeface="Avenir Next Condensed Medium" charset="0"/>
              </a:rPr>
              <a:t> Sunset and another orange cultivar of your choice</a:t>
            </a:r>
            <a:r>
              <a:rPr lang="en-US" sz="2400" dirty="0">
                <a:latin typeface="Avenir Next Condensed Medium" charset="0"/>
                <a:ea typeface="Avenir Next Condensed Medium" charset="0"/>
                <a:cs typeface="Avenir Next Condensed Medium" charset="0"/>
              </a:rPr>
              <a:t> (you may also want to review the data for </a:t>
            </a:r>
            <a:r>
              <a:rPr lang="en-US" sz="2400" dirty="0" err="1">
                <a:latin typeface="Avenir Next Condensed Medium" charset="0"/>
                <a:ea typeface="Avenir Next Condensed Medium" charset="0"/>
                <a:cs typeface="Avenir Next Condensed Medium" charset="0"/>
              </a:rPr>
              <a:t>NuMex</a:t>
            </a:r>
            <a:r>
              <a:rPr lang="en-US" sz="2400" dirty="0">
                <a:latin typeface="Avenir Next Condensed Medium" charset="0"/>
                <a:ea typeface="Avenir Next Condensed Medium" charset="0"/>
                <a:cs typeface="Avenir Next Condensed Medium" charset="0"/>
              </a:rPr>
              <a:t> Garnet and Canary, as comparisons).</a:t>
            </a:r>
          </a:p>
          <a:p>
            <a:pPr marL="458640" lvl="1">
              <a:lnSpc>
                <a:spcPts val="3380"/>
              </a:lnSpc>
              <a:spcAft>
                <a:spcPts val="1200"/>
              </a:spcAft>
              <a:buClr>
                <a:srgbClr val="000000"/>
              </a:buClr>
            </a:pPr>
            <a:r>
              <a:rPr lang="en-US" sz="2400" dirty="0">
                <a:latin typeface="Avenir Next Condensed Medium" charset="0"/>
                <a:ea typeface="Avenir Next Condensed Medium" charset="0"/>
                <a:cs typeface="Avenir Next Condensed Medium" charset="0"/>
              </a:rPr>
              <a:t>Then, </a:t>
            </a:r>
            <a:r>
              <a:rPr lang="en-US" sz="2400" u="sng" dirty="0">
                <a:latin typeface="Avenir Next Condensed Medium" charset="0"/>
                <a:ea typeface="Avenir Next Condensed Medium" charset="0"/>
                <a:cs typeface="Avenir Next Condensed Medium" charset="0"/>
              </a:rPr>
              <a:t>propose a comprehensive model </a:t>
            </a:r>
            <a:r>
              <a:rPr lang="en-US" sz="2400" dirty="0">
                <a:latin typeface="Avenir Next Condensed Medium" charset="0"/>
                <a:ea typeface="Avenir Next Condensed Medium" charset="0"/>
                <a:cs typeface="Avenir Next Condensed Medium" charset="0"/>
              </a:rPr>
              <a:t>that explains how your two orange cultivars come to produce orange fruits. </a:t>
            </a:r>
          </a:p>
          <a:p>
            <a:pPr marL="458640" lvl="1">
              <a:lnSpc>
                <a:spcPts val="3380"/>
              </a:lnSpc>
              <a:spcAft>
                <a:spcPts val="1200"/>
              </a:spcAft>
              <a:buClr>
                <a:srgbClr val="000000"/>
              </a:buClr>
            </a:pPr>
            <a:r>
              <a:rPr lang="en-CA" sz="2400" dirty="0">
                <a:latin typeface="Avenir Next Condensed" charset="0"/>
                <a:ea typeface="Avenir Next Condensed" charset="0"/>
                <a:cs typeface="Avenir Next Condensed" charset="0"/>
              </a:rPr>
              <a:t>	Your model should be consistent with the data discussed in your group and include a step-by-step 	mechanism (</a:t>
            </a:r>
            <a:r>
              <a:rPr lang="en-CA" sz="2400" i="1" dirty="0">
                <a:latin typeface="Avenir Next Condensed" charset="0"/>
                <a:ea typeface="Avenir Next Condensed" charset="0"/>
                <a:cs typeface="Avenir Next Condensed" charset="0"/>
              </a:rPr>
              <a:t>e.g., </a:t>
            </a:r>
            <a:r>
              <a:rPr lang="en-CA" sz="2400" dirty="0">
                <a:latin typeface="Avenir Next Condensed" charset="0"/>
                <a:ea typeface="Avenir Next Condensed" charset="0"/>
                <a:cs typeface="Avenir Next Condensed" charset="0"/>
              </a:rPr>
              <a:t>“a mutation in the promoter of gene X results in reduced production of transcript 	X, leading to reduced levels of enzyme X, so step Y in the carotenoid biosynthesis pathway occurs inefficiently…,” etc.).</a:t>
            </a:r>
            <a:endParaRPr lang="en-US" sz="2400" dirty="0">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89332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p:nvPr/>
        </p:nvSpPr>
        <p:spPr>
          <a:xfrm>
            <a:off x="6331320" y="9252000"/>
            <a:ext cx="463482"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4C73E393-ED2F-4A00-A95A-EF4637146424}" type="slidenum">
              <a:rPr lang="en-CA" sz="1800" b="0" strike="noStrike" spc="-1">
                <a:solidFill>
                  <a:srgbClr val="000000"/>
                </a:solidFill>
                <a:latin typeface="Avenir Next Condensed Regular"/>
                <a:ea typeface="Avenir Next Condensed Regular"/>
              </a:rPr>
              <a:t>35</a:t>
            </a:fld>
            <a:endParaRPr lang="en-CA" sz="1800" b="0" strike="noStrike" spc="-1">
              <a:latin typeface="Arial"/>
            </a:endParaRPr>
          </a:p>
        </p:txBody>
      </p:sp>
      <p:sp>
        <p:nvSpPr>
          <p:cNvPr id="14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III</a:t>
            </a:r>
            <a:endParaRPr lang="en-CA" sz="1840" b="0" strike="noStrike" spc="-1" dirty="0">
              <a:latin typeface="Arial"/>
            </a:endParaRPr>
          </a:p>
        </p:txBody>
      </p:sp>
      <p:pic>
        <p:nvPicPr>
          <p:cNvPr id="4" name="Picture 2"/>
          <p:cNvPicPr/>
          <p:nvPr/>
        </p:nvPicPr>
        <p:blipFill>
          <a:blip r:embed="rId3" cstate="screen">
            <a:extLst>
              <a:ext uri="{28A0092B-C50C-407E-A947-70E740481C1C}">
                <a14:useLocalDpi xmlns:a14="http://schemas.microsoft.com/office/drawing/2010/main"/>
              </a:ext>
            </a:extLst>
          </a:blip>
          <a:stretch/>
        </p:blipFill>
        <p:spPr>
          <a:xfrm>
            <a:off x="163080" y="617040"/>
            <a:ext cx="6046920" cy="9052560"/>
          </a:xfrm>
          <a:prstGeom prst="rect">
            <a:avLst/>
          </a:prstGeom>
          <a:ln w="0">
            <a:noFill/>
          </a:ln>
        </p:spPr>
      </p:pic>
      <p:sp>
        <p:nvSpPr>
          <p:cNvPr id="6" name="While our friends enjoy their potluck, you and your find a relevant article on orange peppers:…"/>
          <p:cNvSpPr/>
          <p:nvPr/>
        </p:nvSpPr>
        <p:spPr>
          <a:xfrm>
            <a:off x="6658920" y="617040"/>
            <a:ext cx="6085813" cy="5026936"/>
          </a:xfrm>
          <a:prstGeom prst="rect">
            <a:avLst/>
          </a:prstGeom>
          <a:noFill/>
          <a:ln w="127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440">
              <a:lnSpc>
                <a:spcPct val="100000"/>
              </a:lnSpc>
              <a:spcBef>
                <a:spcPts val="1599"/>
              </a:spcBef>
              <a:buClr>
                <a:srgbClr val="000000"/>
              </a:buClr>
            </a:pPr>
            <a:r>
              <a:rPr lang="en-CA" sz="2800" spc="-1" dirty="0">
                <a:solidFill>
                  <a:srgbClr val="000000"/>
                </a:solidFill>
                <a:latin typeface="Avenir Next Condensed Demi Bold"/>
                <a:ea typeface="Avenir Next Condensed Demi Bold"/>
              </a:rPr>
              <a:t>After your hard work, you and your group can finally join the potluck </a:t>
            </a:r>
            <a:r>
              <a:rPr lang="mr-IN" sz="2800" spc="-1" dirty="0">
                <a:solidFill>
                  <a:srgbClr val="000000"/>
                </a:solidFill>
                <a:latin typeface="Avenir Next Condensed Demi Bold"/>
                <a:ea typeface="Avenir Next Condensed Demi Bold"/>
              </a:rPr>
              <a:t>–</a:t>
            </a:r>
            <a:r>
              <a:rPr lang="en-CA" sz="2800" spc="-1" dirty="0">
                <a:solidFill>
                  <a:srgbClr val="000000"/>
                </a:solidFill>
                <a:latin typeface="Avenir Next Condensed Demi Bold"/>
                <a:ea typeface="Avenir Next Condensed Demi Bold"/>
              </a:rPr>
              <a:t> and the conversation about mutant peppers!</a:t>
            </a:r>
          </a:p>
          <a:p>
            <a:pPr>
              <a:lnSpc>
                <a:spcPct val="100000"/>
              </a:lnSpc>
              <a:spcBef>
                <a:spcPts val="1599"/>
              </a:spcBef>
              <a:tabLst>
                <a:tab pos="0" algn="l"/>
              </a:tabLst>
            </a:pPr>
            <a:r>
              <a:rPr lang="en-CA" sz="2800" spc="-1" dirty="0">
                <a:latin typeface="Avenir Next Condensed" charset="0"/>
                <a:ea typeface="Avenir Next Condensed" charset="0"/>
                <a:cs typeface="Avenir Next Condensed" charset="0"/>
              </a:rPr>
              <a:t>In one sentence, how would you answer the question:</a:t>
            </a:r>
          </a:p>
          <a:p>
            <a:pPr>
              <a:lnSpc>
                <a:spcPct val="100000"/>
              </a:lnSpc>
              <a:spcBef>
                <a:spcPts val="1599"/>
              </a:spcBef>
              <a:tabLst>
                <a:tab pos="0" algn="l"/>
              </a:tabLst>
            </a:pPr>
            <a:r>
              <a:rPr lang="en-CA" sz="2800" spc="-1" dirty="0">
                <a:latin typeface="Avenir Next Condensed" charset="0"/>
                <a:ea typeface="Avenir Next Condensed" charset="0"/>
                <a:cs typeface="Avenir Next Condensed" charset="0"/>
              </a:rPr>
              <a:t>“What causes pepper plants to produce orange fruits”?</a:t>
            </a:r>
          </a:p>
          <a:p>
            <a:pPr>
              <a:lnSpc>
                <a:spcPct val="100000"/>
              </a:lnSpc>
              <a:spcBef>
                <a:spcPts val="1599"/>
              </a:spcBef>
              <a:tabLst>
                <a:tab pos="0" algn="l"/>
              </a:tabLst>
            </a:pPr>
            <a:r>
              <a:rPr lang="en-CA" sz="2400" i="1" spc="-1" dirty="0">
                <a:latin typeface="Avenir Next Condensed" charset="0"/>
                <a:ea typeface="Avenir Next Condensed" charset="0"/>
                <a:cs typeface="Avenir Next Condensed" charset="0"/>
              </a:rPr>
              <a:t>If you feel so inclined, illustrate a scene that incorporates your answer, to conclude the story presented in this case study.</a:t>
            </a:r>
          </a:p>
        </p:txBody>
      </p:sp>
      <p:sp>
        <p:nvSpPr>
          <p:cNvPr id="2" name="TextBox 1"/>
          <p:cNvSpPr txBox="1"/>
          <p:nvPr/>
        </p:nvSpPr>
        <p:spPr>
          <a:xfrm>
            <a:off x="10769600" y="90424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6592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5B1E3B69-BE4B-4E61-A23E-3B52C067834E}" type="slidenum">
              <a:rPr lang="en-CA" sz="1800" b="0" strike="noStrike" spc="-1">
                <a:solidFill>
                  <a:srgbClr val="000000"/>
                </a:solidFill>
                <a:latin typeface="Avenir Next Condensed Regular"/>
                <a:ea typeface="Avenir Next Condensed Regular"/>
              </a:rPr>
              <a:t>4</a:t>
            </a:fld>
            <a:endParaRPr lang="en-CA" sz="1800" b="0" strike="noStrike" spc="-1">
              <a:latin typeface="Arial"/>
            </a:endParaRPr>
          </a:p>
        </p:txBody>
      </p:sp>
      <p:sp>
        <p:nvSpPr>
          <p:cNvPr id="57" name="Before we go any further, do you have any questions about the content of your preparatory readings?…"/>
          <p:cNvSpPr/>
          <p:nvPr/>
        </p:nvSpPr>
        <p:spPr>
          <a:xfrm>
            <a:off x="6995520" y="837000"/>
            <a:ext cx="5193360" cy="322704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100000"/>
              </a:lnSpc>
              <a:tabLst>
                <a:tab pos="0" algn="l"/>
              </a:tabLst>
            </a:pPr>
            <a:r>
              <a:rPr lang="en-CA" sz="2800" b="0" strike="noStrike" spc="-1" dirty="0">
                <a:solidFill>
                  <a:srgbClr val="000000"/>
                </a:solidFill>
                <a:latin typeface="Avenir Next Condensed Demi Bold"/>
                <a:ea typeface="Avenir Next Condensed Demi Bold"/>
              </a:rPr>
              <a:t>Before we go any further, do you have any questions about the content of your preparatory readings?</a:t>
            </a:r>
            <a:endParaRPr lang="en-CA" sz="2800" b="0" strike="noStrike" spc="-1" dirty="0">
              <a:latin typeface="Arial"/>
            </a:endParaRPr>
          </a:p>
          <a:p>
            <a:pPr>
              <a:lnSpc>
                <a:spcPct val="100000"/>
              </a:lnSpc>
              <a:tabLst>
                <a:tab pos="0" algn="l"/>
              </a:tabLst>
            </a:pPr>
            <a:endParaRPr lang="en-CA" sz="2800" b="0" strike="noStrike" spc="-1" dirty="0">
              <a:latin typeface="Arial"/>
            </a:endParaRPr>
          </a:p>
          <a:p>
            <a:pPr>
              <a:lnSpc>
                <a:spcPct val="100000"/>
              </a:lnSpc>
              <a:spcBef>
                <a:spcPts val="1100"/>
              </a:spcBef>
              <a:tabLst>
                <a:tab pos="0" algn="l"/>
              </a:tabLst>
            </a:pPr>
            <a:r>
              <a:rPr lang="en-CA" sz="2800" b="0" strike="noStrike" spc="-1" dirty="0">
                <a:solidFill>
                  <a:srgbClr val="000000"/>
                </a:solidFill>
                <a:latin typeface="Avenir Next Condensed Regular"/>
                <a:ea typeface="Avenir Next Condensed Regular"/>
              </a:rPr>
              <a:t>Individually or in pairs, please make a list of all the points that are still unclear to you. You have three minutes.</a:t>
            </a:r>
            <a:endParaRPr lang="en-CA" sz="2800" b="0" strike="noStrike" spc="-1" dirty="0">
              <a:latin typeface="Arial"/>
            </a:endParaRPr>
          </a:p>
        </p:txBody>
      </p:sp>
      <p:sp>
        <p:nvSpPr>
          <p:cNvPr id="58"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pic>
        <p:nvPicPr>
          <p:cNvPr id="59" name="Picture 2"/>
          <p:cNvPicPr/>
          <p:nvPr/>
        </p:nvPicPr>
        <p:blipFill>
          <a:blip r:embed="rId3" cstate="screen">
            <a:extLst>
              <a:ext uri="{28A0092B-C50C-407E-A947-70E740481C1C}">
                <a14:useLocalDpi xmlns:a14="http://schemas.microsoft.com/office/drawing/2010/main"/>
              </a:ext>
            </a:extLst>
          </a:blip>
          <a:stretch/>
        </p:blipFill>
        <p:spPr>
          <a:xfrm>
            <a:off x="317880" y="617040"/>
            <a:ext cx="6066000" cy="90525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2D3A1EC7-10EA-438A-9A98-3DF15B0BEA5E}" type="slidenum">
              <a:rPr lang="en-CA" sz="1800" b="0" strike="noStrike" spc="-1">
                <a:solidFill>
                  <a:srgbClr val="000000"/>
                </a:solidFill>
                <a:latin typeface="Avenir Next Condensed Regular"/>
                <a:ea typeface="Avenir Next Condensed Regular"/>
              </a:rPr>
              <a:t>5</a:t>
            </a:fld>
            <a:endParaRPr lang="en-CA" sz="1800" b="0" strike="noStrike" spc="-1">
              <a:latin typeface="Arial"/>
            </a:endParaRPr>
          </a:p>
        </p:txBody>
      </p:sp>
      <p:sp>
        <p:nvSpPr>
          <p:cNvPr id="61"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pic>
        <p:nvPicPr>
          <p:cNvPr id="62" name="Picture 2"/>
          <p:cNvPicPr/>
          <p:nvPr/>
        </p:nvPicPr>
        <p:blipFill>
          <a:blip r:embed="rId3" cstate="screen">
            <a:extLst>
              <a:ext uri="{28A0092B-C50C-407E-A947-70E740481C1C}">
                <a14:useLocalDpi xmlns:a14="http://schemas.microsoft.com/office/drawing/2010/main"/>
              </a:ext>
            </a:extLst>
          </a:blip>
          <a:stretch/>
        </p:blipFill>
        <p:spPr>
          <a:xfrm>
            <a:off x="247320" y="507960"/>
            <a:ext cx="5936400" cy="9052560"/>
          </a:xfrm>
          <a:prstGeom prst="rect">
            <a:avLst/>
          </a:prstGeom>
          <a:ln w="0">
            <a:noFill/>
          </a:ln>
        </p:spPr>
      </p:pic>
      <p:pic>
        <p:nvPicPr>
          <p:cNvPr id="63" name="Picture 4"/>
          <p:cNvPicPr/>
          <p:nvPr/>
        </p:nvPicPr>
        <p:blipFill>
          <a:blip r:embed="rId4" cstate="screen">
            <a:extLst>
              <a:ext uri="{28A0092B-C50C-407E-A947-70E740481C1C}">
                <a14:useLocalDpi xmlns:a14="http://schemas.microsoft.com/office/drawing/2010/main"/>
              </a:ext>
            </a:extLst>
          </a:blip>
          <a:stretch/>
        </p:blipFill>
        <p:spPr>
          <a:xfrm>
            <a:off x="6657120" y="507960"/>
            <a:ext cx="6099120" cy="90525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9AF69AF7-1A2A-444D-AA11-732CCB80F5E9}" type="slidenum">
              <a:rPr lang="en-CA" sz="1800" b="0" strike="noStrike" spc="-1">
                <a:solidFill>
                  <a:srgbClr val="000000"/>
                </a:solidFill>
                <a:latin typeface="Avenir Next Condensed Regular"/>
                <a:ea typeface="Avenir Next Condensed Regular"/>
              </a:rPr>
              <a:t>6</a:t>
            </a:fld>
            <a:endParaRPr lang="en-CA" sz="1800" b="0" strike="noStrike" spc="-1">
              <a:latin typeface="Arial"/>
            </a:endParaRPr>
          </a:p>
        </p:txBody>
      </p:sp>
      <p:sp>
        <p:nvSpPr>
          <p:cNvPr id="66"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pic>
        <p:nvPicPr>
          <p:cNvPr id="67" name="Picture 2"/>
          <p:cNvPicPr/>
          <p:nvPr/>
        </p:nvPicPr>
        <p:blipFill>
          <a:blip r:embed="rId3" cstate="screen">
            <a:extLst>
              <a:ext uri="{28A0092B-C50C-407E-A947-70E740481C1C}">
                <a14:useLocalDpi xmlns:a14="http://schemas.microsoft.com/office/drawing/2010/main"/>
              </a:ext>
            </a:extLst>
          </a:blip>
          <a:stretch/>
        </p:blipFill>
        <p:spPr>
          <a:xfrm>
            <a:off x="156600" y="507960"/>
            <a:ext cx="5988240" cy="9052560"/>
          </a:xfrm>
          <a:prstGeom prst="rect">
            <a:avLst/>
          </a:prstGeom>
          <a:ln w="0">
            <a:no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964" y="532440"/>
            <a:ext cx="6080633" cy="9028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What could be a genetic cause, and a non-genetic cause, for the yellow color of a bell pepper fruit?…"/>
          <p:cNvSpPr/>
          <p:nvPr/>
        </p:nvSpPr>
        <p:spPr>
          <a:xfrm>
            <a:off x="763920" y="958320"/>
            <a:ext cx="11475720" cy="237384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93920" indent="-492480">
              <a:lnSpc>
                <a:spcPct val="100000"/>
              </a:lnSpc>
              <a:buClr>
                <a:srgbClr val="000000"/>
              </a:buClr>
              <a:buFont typeface="StarSymbol"/>
              <a:buAutoNum type="arabicPeriod"/>
            </a:pPr>
            <a:r>
              <a:rPr lang="en-CA" sz="2800" b="0" strike="noStrike" spc="-1">
                <a:solidFill>
                  <a:srgbClr val="000000"/>
                </a:solidFill>
                <a:latin typeface="Avenir Next Condensed Demi Bold"/>
                <a:ea typeface="Avenir Next Condensed Demi Bold"/>
              </a:rPr>
              <a:t>What could be a genetic cause, and a non-genetic cause, for the yellow color of a bell pepper fruit?</a:t>
            </a:r>
            <a:endParaRPr lang="en-CA" sz="2800" b="0" strike="noStrike" spc="-1">
              <a:latin typeface="Arial"/>
            </a:endParaRPr>
          </a:p>
          <a:p>
            <a:pPr>
              <a:lnSpc>
                <a:spcPct val="100000"/>
              </a:lnSpc>
              <a:tabLst>
                <a:tab pos="0" algn="l"/>
              </a:tabLst>
            </a:pPr>
            <a:endParaRPr lang="en-CA" sz="2800" b="0" strike="noStrike" spc="-1">
              <a:latin typeface="Arial"/>
            </a:endParaRPr>
          </a:p>
          <a:p>
            <a:pPr>
              <a:lnSpc>
                <a:spcPct val="100000"/>
              </a:lnSpc>
              <a:spcBef>
                <a:spcPts val="1100"/>
              </a:spcBef>
              <a:tabLst>
                <a:tab pos="0" algn="l"/>
              </a:tabLst>
            </a:pPr>
            <a:r>
              <a:rPr lang="en-CA" sz="2800" b="0" strike="noStrike" spc="-1">
                <a:solidFill>
                  <a:srgbClr val="000000"/>
                </a:solidFill>
                <a:latin typeface="Avenir Next Condensed Regular"/>
                <a:ea typeface="Avenir Next Condensed Regular"/>
              </a:rPr>
              <a:t>As you answer the question, please feel free to consult the information in your assigned preparatory readings. The carotenoids biosynthesis pathway will be particularly useful.</a:t>
            </a:r>
            <a:endParaRPr lang="en-CA" sz="2800" b="0" strike="noStrike" spc="-1">
              <a:latin typeface="Arial"/>
            </a:endParaRPr>
          </a:p>
        </p:txBody>
      </p:sp>
      <p:sp>
        <p:nvSpPr>
          <p:cNvPr id="69"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20A2B970-1234-4420-9DE4-ADB112FF2ADB}" type="slidenum">
              <a:rPr lang="en-CA" sz="1800" b="0" strike="noStrike" spc="-1">
                <a:solidFill>
                  <a:srgbClr val="000000"/>
                </a:solidFill>
                <a:latin typeface="Avenir Next Condensed Regular"/>
                <a:ea typeface="Avenir Next Condensed Regular"/>
              </a:rPr>
              <a:t>7</a:t>
            </a:fld>
            <a:endParaRPr lang="en-CA" sz="1800" b="0" strike="noStrike" spc="-1">
              <a:latin typeface="Arial"/>
            </a:endParaRPr>
          </a:p>
        </p:txBody>
      </p:sp>
      <p:pic>
        <p:nvPicPr>
          <p:cNvPr id="70" name="Image" descr="Image"/>
          <p:cNvPicPr/>
          <p:nvPr/>
        </p:nvPicPr>
        <p:blipFill>
          <a:blip r:embed="rId3" cstate="screen">
            <a:extLst>
              <a:ext uri="{28A0092B-C50C-407E-A947-70E740481C1C}">
                <a14:useLocalDpi xmlns:a14="http://schemas.microsoft.com/office/drawing/2010/main"/>
              </a:ext>
            </a:extLst>
          </a:blip>
          <a:stretch/>
        </p:blipFill>
        <p:spPr>
          <a:xfrm>
            <a:off x="10436400" y="6761520"/>
            <a:ext cx="2270520" cy="2759760"/>
          </a:xfrm>
          <a:prstGeom prst="rect">
            <a:avLst/>
          </a:prstGeom>
          <a:ln w="12700">
            <a:noFill/>
          </a:ln>
        </p:spPr>
      </p:pic>
      <p:sp>
        <p:nvSpPr>
          <p:cNvPr id="71"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a:solidFill>
                  <a:srgbClr val="53585F"/>
                </a:solidFill>
                <a:latin typeface="Avenir Next Condensed Regular"/>
                <a:ea typeface="Avenir Next Condensed Regular"/>
              </a:rPr>
              <a:t>To Pick a Peck of Orange Peppers – Part I</a:t>
            </a:r>
            <a:endParaRPr lang="en-CA" sz="184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E4BFE5D2-7253-47A8-9EF9-41210F12BE7E}" type="slidenum">
              <a:rPr lang="en-CA" sz="1800" b="0" strike="noStrike" spc="-1">
                <a:solidFill>
                  <a:srgbClr val="000000"/>
                </a:solidFill>
                <a:latin typeface="Avenir Next Condensed Regular"/>
                <a:ea typeface="Avenir Next Condensed Regular"/>
              </a:rPr>
              <a:t>8</a:t>
            </a:fld>
            <a:endParaRPr lang="en-CA" sz="1800" b="0" strike="noStrike" spc="-1">
              <a:latin typeface="Arial"/>
            </a:endParaRPr>
          </a:p>
        </p:txBody>
      </p:sp>
      <p:sp>
        <p:nvSpPr>
          <p:cNvPr id="73"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a:t>
            </a:r>
            <a:endParaRPr lang="en-CA" sz="1840" b="0" strike="noStrike" spc="-1" dirty="0">
              <a:latin typeface="Arial"/>
            </a:endParaRPr>
          </a:p>
        </p:txBody>
      </p:sp>
      <p:pic>
        <p:nvPicPr>
          <p:cNvPr id="74" name="Picture 2"/>
          <p:cNvPicPr/>
          <p:nvPr/>
        </p:nvPicPr>
        <p:blipFill>
          <a:blip r:embed="rId3" cstate="screen">
            <a:extLst>
              <a:ext uri="{28A0092B-C50C-407E-A947-70E740481C1C}">
                <a14:useLocalDpi xmlns:a14="http://schemas.microsoft.com/office/drawing/2010/main"/>
              </a:ext>
            </a:extLst>
          </a:blip>
          <a:stretch/>
        </p:blipFill>
        <p:spPr>
          <a:xfrm>
            <a:off x="267840" y="507960"/>
            <a:ext cx="6068160" cy="9052560"/>
          </a:xfrm>
          <a:prstGeom prst="rect">
            <a:avLst/>
          </a:prstGeom>
          <a:ln w="0">
            <a:noFill/>
          </a:ln>
        </p:spPr>
      </p:pic>
      <p:pic>
        <p:nvPicPr>
          <p:cNvPr id="75" name="Picture 4"/>
          <p:cNvPicPr/>
          <p:nvPr/>
        </p:nvPicPr>
        <p:blipFill>
          <a:blip r:embed="rId4" cstate="screen">
            <a:extLst>
              <a:ext uri="{28A0092B-C50C-407E-A947-70E740481C1C}">
                <a14:useLocalDpi xmlns:a14="http://schemas.microsoft.com/office/drawing/2010/main"/>
              </a:ext>
            </a:extLst>
          </a:blip>
          <a:stretch/>
        </p:blipFill>
        <p:spPr>
          <a:xfrm>
            <a:off x="6678720" y="507960"/>
            <a:ext cx="6057000" cy="90525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cNvSpPr/>
          <p:nvPr/>
        </p:nvSpPr>
        <p:spPr>
          <a:xfrm>
            <a:off x="6385320" y="9252000"/>
            <a:ext cx="220320" cy="417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tabLst>
                <a:tab pos="0" algn="l"/>
              </a:tabLst>
            </a:pPr>
            <a:fld id="{5D1BC23E-A63C-4320-B4DA-B300E3B5CC35}" type="slidenum">
              <a:rPr lang="en-CA" sz="1800" b="0" strike="noStrike" spc="-1">
                <a:solidFill>
                  <a:srgbClr val="000000"/>
                </a:solidFill>
                <a:latin typeface="Avenir Next Condensed Regular"/>
                <a:ea typeface="Avenir Next Condensed Regular"/>
              </a:rPr>
              <a:t>9</a:t>
            </a:fld>
            <a:endParaRPr lang="en-CA" sz="1800" b="0" strike="noStrike" spc="-1">
              <a:latin typeface="Arial"/>
            </a:endParaRPr>
          </a:p>
        </p:txBody>
      </p:sp>
      <p:sp>
        <p:nvSpPr>
          <p:cNvPr id="77" name="The mystery of the orange peppers - Part I"/>
          <p:cNvSpPr/>
          <p:nvPr/>
        </p:nvSpPr>
        <p:spPr>
          <a:xfrm>
            <a:off x="1270080" y="-2160"/>
            <a:ext cx="10463400" cy="417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anchor="b">
            <a:normAutofit fontScale="97000"/>
          </a:bodyPr>
          <a:lstStyle/>
          <a:p>
            <a:pPr algn="ctr">
              <a:lnSpc>
                <a:spcPct val="100000"/>
              </a:lnSpc>
              <a:tabLst>
                <a:tab pos="0" algn="l"/>
              </a:tabLst>
            </a:pPr>
            <a:r>
              <a:rPr lang="en-CA" sz="1840" b="0" strike="noStrike" spc="-1" dirty="0">
                <a:solidFill>
                  <a:srgbClr val="53585F"/>
                </a:solidFill>
                <a:latin typeface="Avenir Next Condensed Regular"/>
                <a:ea typeface="Avenir Next Condensed Regular"/>
              </a:rPr>
              <a:t>To Pick a Peck of Orange Peppers – Part I</a:t>
            </a:r>
            <a:endParaRPr lang="en-CA" sz="1840" b="0" strike="noStrike" spc="-1" dirty="0">
              <a:latin typeface="Arial"/>
            </a:endParaRPr>
          </a:p>
        </p:txBody>
      </p:sp>
      <p:pic>
        <p:nvPicPr>
          <p:cNvPr id="78" name="Picture 2"/>
          <p:cNvPicPr/>
          <p:nvPr/>
        </p:nvPicPr>
        <p:blipFill>
          <a:blip r:embed="rId3" cstate="screen">
            <a:extLst>
              <a:ext uri="{28A0092B-C50C-407E-A947-70E740481C1C}">
                <a14:useLocalDpi xmlns:a14="http://schemas.microsoft.com/office/drawing/2010/main"/>
              </a:ext>
            </a:extLst>
          </a:blip>
          <a:stretch/>
        </p:blipFill>
        <p:spPr>
          <a:xfrm>
            <a:off x="160700" y="488520"/>
            <a:ext cx="6041520" cy="9052560"/>
          </a:xfrm>
          <a:prstGeom prst="rect">
            <a:avLst/>
          </a:prstGeom>
          <a:ln w="0">
            <a:no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8740" y="421360"/>
            <a:ext cx="6079813" cy="9054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11992</TotalTime>
  <Words>7350</Words>
  <Application>Microsoft Office PowerPoint</Application>
  <PresentationFormat>Custom</PresentationFormat>
  <Paragraphs>418</Paragraphs>
  <Slides>35</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Avenir Next Condensed</vt:lpstr>
      <vt:lpstr>Avenir Next Condensed Demi Bold</vt:lpstr>
      <vt:lpstr>Avenir Next Condensed Medium</vt:lpstr>
      <vt:lpstr>Avenir Next Condensed Regular</vt:lpstr>
      <vt:lpstr>Calibri</vt:lpstr>
      <vt:lpstr>Chalkduster</vt:lpstr>
      <vt:lpstr>Helvetica Neue</vt:lpstr>
      <vt:lpstr>Monotype Corsiva</vt:lpstr>
      <vt:lpstr>Palatino Linotype</vt:lpstr>
      <vt:lpstr>StarSymbol</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mystery of the orange peppers</dc:title>
  <dc:subject/>
  <dc:creator>Wright, Carolyn</dc:creator>
  <dc:description/>
  <cp:lastModifiedBy>Ky Herreid</cp:lastModifiedBy>
  <cp:revision>130</cp:revision>
  <dcterms:modified xsi:type="dcterms:W3CDTF">2022-10-16T17:07:21Z</dcterms:modified>
  <dc:language>en-CA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24</vt:i4>
  </property>
</Properties>
</file>