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sldIdLst>
    <p:sldId id="257" r:id="rId2"/>
    <p:sldId id="279" r:id="rId3"/>
    <p:sldId id="258" r:id="rId4"/>
    <p:sldId id="259" r:id="rId5"/>
    <p:sldId id="260" r:id="rId6"/>
    <p:sldId id="262" r:id="rId7"/>
    <p:sldId id="280" r:id="rId8"/>
    <p:sldId id="282" r:id="rId9"/>
    <p:sldId id="281" r:id="rId10"/>
    <p:sldId id="269" r:id="rId11"/>
    <p:sldId id="264" r:id="rId12"/>
    <p:sldId id="284" r:id="rId13"/>
    <p:sldId id="292" r:id="rId14"/>
    <p:sldId id="286" r:id="rId15"/>
    <p:sldId id="287" r:id="rId16"/>
    <p:sldId id="294" r:id="rId17"/>
    <p:sldId id="288" r:id="rId18"/>
    <p:sldId id="296" r:id="rId19"/>
    <p:sldId id="297" r:id="rId20"/>
    <p:sldId id="298" r:id="rId21"/>
    <p:sldId id="299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75397" autoAdjust="0"/>
  </p:normalViewPr>
  <p:slideViewPr>
    <p:cSldViewPr>
      <p:cViewPr varScale="1">
        <p:scale>
          <a:sx n="55" d="100"/>
          <a:sy n="55" d="100"/>
        </p:scale>
        <p:origin x="-8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10DF5-6989-44CA-941A-81592DA74D9E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E3C1D-2380-487A-B8A4-89321C635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0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Scanning electron micrograph of neutrophil ingesting methicillin-resistant </a:t>
            </a:r>
            <a:r>
              <a:rPr lang="en-US" i="1" dirty="0" smtClean="0"/>
              <a:t>Staphylococcus aureus </a:t>
            </a:r>
            <a:r>
              <a:rPr lang="en-US" dirty="0" smtClean="0"/>
              <a:t>bacteria; image courtesy of NIAID,  CC BY-NC 2.0,  </a:t>
            </a:r>
          </a:p>
          <a:p>
            <a:r>
              <a:rPr lang="en-US" dirty="0" smtClean="0"/>
              <a:t>https://www.flickr.com/photos/nihgov/25767800002/in/photostream/.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E772-569B-B143-BD95-5CD97984BF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70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3845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E3C1D-2380-487A-B8A4-89321C6355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2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E3C1D-2380-487A-B8A4-89321C6355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2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E3C1D-2380-487A-B8A4-89321C6355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E772-569B-B143-BD95-5CD97984BF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15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E772-569B-B143-BD95-5CD97984BF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15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E3C1D-2380-487A-B8A4-89321C6355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E3C1D-2380-487A-B8A4-89321C6355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E772-569B-B143-BD95-5CD97984BF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E3C1D-2380-487A-B8A4-89321C6355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5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E3C1D-2380-487A-B8A4-89321C6355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89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384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DD4062-DE77-453F-A997-E18B9C29D256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C2E5F7F-55D7-4434-B536-B302ED8AB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" y="0"/>
            <a:ext cx="9143999" cy="9497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7239"/>
            <a:ext cx="9143998" cy="1237361"/>
          </a:xfrm>
        </p:spPr>
        <p:txBody>
          <a:bodyPr/>
          <a:lstStyle/>
          <a:p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MRSA in the </a:t>
            </a:r>
            <a:r>
              <a:rPr lang="en-US" sz="7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NICU:</a:t>
            </a:r>
            <a:endParaRPr lang="en-US" sz="7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3998" cy="663388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Outbreak or 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Coincidence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832454"/>
            <a:ext cx="9144000" cy="923330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en-US" i="1" dirty="0"/>
              <a:t>by</a:t>
            </a:r>
            <a:r>
              <a:rPr lang="en-US" i="1" dirty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Maria P.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Chadiarakou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Anitha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Sundararajan, Ingrid E. Lindquist,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Gabriella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DeFrancesca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Madeline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Kwicklis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Drew A.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Lighthall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Natasha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E.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Farmer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Michèle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I. Shuster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Joann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Mudge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2655" y="-2977"/>
            <a:ext cx="9111343" cy="307777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  <a:extLst/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CENTER FOR CASE STUDY TEACHING IN SCIENCE</a:t>
            </a:r>
          </a:p>
        </p:txBody>
      </p:sp>
    </p:spTree>
    <p:extLst>
      <p:ext uri="{BB962C8B-B14F-4D97-AF65-F5344CB8AC3E}">
        <p14:creationId xmlns:p14="http://schemas.microsoft.com/office/powerpoint/2010/main" val="676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MRSA?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 </a:t>
            </a:r>
            <a:r>
              <a:rPr lang="en-US" dirty="0"/>
              <a:t>and other staff members that have had contact with the NICU are tested for </a:t>
            </a:r>
            <a:r>
              <a:rPr lang="en-US" dirty="0" smtClean="0"/>
              <a:t>MRSA.</a:t>
            </a:r>
          </a:p>
          <a:p>
            <a:pPr lvl="1"/>
            <a:r>
              <a:rPr lang="en-US" dirty="0" smtClean="0"/>
              <a:t>Three staff members are positive for MRSA.</a:t>
            </a:r>
          </a:p>
          <a:p>
            <a:pPr lvl="2"/>
            <a:r>
              <a:rPr lang="en-US" dirty="0" smtClean="0"/>
              <a:t>Because the </a:t>
            </a:r>
            <a:r>
              <a:rPr lang="en-US" dirty="0" err="1" smtClean="0"/>
              <a:t>antibiogram</a:t>
            </a:r>
            <a:r>
              <a:rPr lang="en-US" dirty="0" smtClean="0"/>
              <a:t> is different from that of Patient 1, you conclude that they picked it up elsewhere and they are not part of the NICU outbreak.</a:t>
            </a:r>
            <a:endParaRPr lang="en-US" dirty="0"/>
          </a:p>
          <a:p>
            <a:r>
              <a:rPr lang="en-US" dirty="0"/>
              <a:t>You help test all NICU patients for MRSA and repeat tests </a:t>
            </a:r>
            <a:r>
              <a:rPr lang="en-US" dirty="0" smtClean="0"/>
              <a:t>weekly.</a:t>
            </a:r>
            <a:endParaRPr lang="en-US" dirty="0"/>
          </a:p>
          <a:p>
            <a:pPr lvl="1"/>
            <a:r>
              <a:rPr lang="en-US" dirty="0"/>
              <a:t>Most had been tested for MRSA when they were admitted to the NICU and were </a:t>
            </a:r>
            <a:r>
              <a:rPr lang="en-US" dirty="0" smtClean="0"/>
              <a:t>negative.</a:t>
            </a:r>
            <a:endParaRPr lang="en-US" dirty="0"/>
          </a:p>
          <a:p>
            <a:pPr lvl="1"/>
            <a:r>
              <a:rPr lang="en-US" dirty="0"/>
              <a:t>Several now test positive for </a:t>
            </a:r>
            <a:r>
              <a:rPr lang="en-US" dirty="0" smtClean="0"/>
              <a:t>MRSA.</a:t>
            </a:r>
            <a:endParaRPr lang="en-US" dirty="0"/>
          </a:p>
          <a:p>
            <a:pPr lvl="1"/>
            <a:r>
              <a:rPr lang="en-US" dirty="0"/>
              <a:t>Several more test positive for MRSA over the next week or </a:t>
            </a:r>
            <a:r>
              <a:rPr lang="en-US" dirty="0" smtClean="0"/>
              <a:t>so.</a:t>
            </a:r>
            <a:endParaRPr lang="en-US" dirty="0"/>
          </a:p>
          <a:p>
            <a:pPr lvl="1"/>
            <a:r>
              <a:rPr lang="en-US" dirty="0"/>
              <a:t>Eventually all NICU patients test </a:t>
            </a:r>
            <a:r>
              <a:rPr lang="en-US" dirty="0" smtClean="0"/>
              <a:t>positive.</a:t>
            </a:r>
          </a:p>
          <a:p>
            <a:r>
              <a:rPr lang="en-US" dirty="0" smtClean="0"/>
              <a:t>You isolate </a:t>
            </a:r>
            <a:r>
              <a:rPr lang="en-US" i="1" dirty="0" smtClean="0"/>
              <a:t>Staphylococcus aureus </a:t>
            </a:r>
            <a:r>
              <a:rPr lang="en-US" dirty="0" smtClean="0"/>
              <a:t>strains from each of the NICU patients and from patients in other regions of the hospital.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>
          <a:xfrm>
            <a:off x="533400" y="4495800"/>
            <a:ext cx="8305800" cy="1752600"/>
          </a:xfrm>
          <a:prstGeom prst="roundRect">
            <a:avLst>
              <a:gd name="adj" fmla="val 775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4979"/>
            <a:ext cx="8534399" cy="1143000"/>
          </a:xfrm>
        </p:spPr>
        <p:txBody>
          <a:bodyPr/>
          <a:lstStyle/>
          <a:p>
            <a:r>
              <a:rPr lang="en-US" dirty="0" smtClean="0"/>
              <a:t>MRSA Sampling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157954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914400" y="2700754"/>
            <a:ext cx="86610" cy="467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21437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NICU Patient 15</a:t>
            </a:r>
            <a:endParaRPr lang="en-US" sz="1400" dirty="0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6130560" y="2693551"/>
            <a:ext cx="315210" cy="4644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05400" y="220980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NICU Patient 1</a:t>
            </a:r>
            <a:r>
              <a:rPr lang="en-US" sz="1400" dirty="0"/>
              <a:t> bacteremia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867400" y="3157955"/>
            <a:ext cx="640830" cy="5261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86200" y="3657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NICU Patient 6 and 8</a:t>
            </a:r>
          </a:p>
          <a:p>
            <a:pPr algn="ctr"/>
            <a:r>
              <a:rPr lang="en-US" sz="1400" b="1" dirty="0"/>
              <a:t>Investigation </a:t>
            </a:r>
            <a:r>
              <a:rPr lang="en-US" sz="1400" b="1" dirty="0" smtClean="0"/>
              <a:t>starts</a:t>
            </a: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674370" y="3150751"/>
            <a:ext cx="3123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96000" y="3657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NICU Patient 7 and 11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781800" y="2693551"/>
            <a:ext cx="1524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24600" y="2057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NICU Patient 10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6955020" y="3150751"/>
            <a:ext cx="66498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67600" y="3657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NICU Patient 12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7086600" y="3074551"/>
            <a:ext cx="685800" cy="152400"/>
          </a:xfrm>
          <a:prstGeom prst="rect">
            <a:avLst/>
          </a:prstGeom>
          <a:blipFill dpi="0" rotWithShape="1">
            <a:blip r:embed="rId3">
              <a:alphaModFix amt="36000"/>
              <a:duotone>
                <a:schemeClr val="dk1">
                  <a:shade val="30000"/>
                  <a:alpha val="50000"/>
                  <a:satMod val="150000"/>
                </a:schemeClr>
                <a:schemeClr val="dk1">
                  <a:tint val="50000"/>
                  <a:alpha val="10000"/>
                  <a:satMod val="150000"/>
                </a:schemeClr>
              </a:duotone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934200" y="2590800"/>
            <a:ext cx="1011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NICU closed</a:t>
            </a:r>
            <a:endParaRPr lang="en-US" sz="14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533400" y="4495800"/>
            <a:ext cx="8077200" cy="1603177"/>
            <a:chOff x="304800" y="5026223"/>
            <a:chExt cx="8077200" cy="1603177"/>
          </a:xfrm>
        </p:grpSpPr>
        <p:sp>
          <p:nvSpPr>
            <p:cNvPr id="45" name="Rectangle 44"/>
            <p:cNvSpPr/>
            <p:nvPr/>
          </p:nvSpPr>
          <p:spPr>
            <a:xfrm>
              <a:off x="2286000" y="5334000"/>
              <a:ext cx="5486400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1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48400" y="5486400"/>
              <a:ext cx="1066800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6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48400" y="5638800"/>
              <a:ext cx="1295400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7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24600" y="5791200"/>
              <a:ext cx="1752600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8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477000" y="5943600"/>
              <a:ext cx="1752600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10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519692" y="6096000"/>
              <a:ext cx="566908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11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900692" y="6248400"/>
              <a:ext cx="719308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12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57200" y="5334000"/>
              <a:ext cx="1295400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15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962400" y="6477000"/>
              <a:ext cx="3657600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19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001000" y="6477000"/>
              <a:ext cx="381000" cy="152400"/>
            </a:xfrm>
            <a:prstGeom prst="rect">
              <a:avLst/>
            </a:prstGeom>
            <a:blipFill dpi="0" rotWithShape="1">
              <a:blip r:embed="rId3">
                <a:alphaModFix amt="22000"/>
                <a:duotone>
                  <a:schemeClr val="dk1">
                    <a:shade val="30000"/>
                    <a:alpha val="50000"/>
                    <a:satMod val="150000"/>
                  </a:schemeClr>
                  <a:schemeClr val="dk1">
                    <a:tint val="50000"/>
                    <a:alpha val="10000"/>
                    <a:satMod val="150000"/>
                  </a:schemeClr>
                </a:duotone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20</a:t>
              </a: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4800" y="5026223"/>
              <a:ext cx="601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Patient Timing in Hospital </a:t>
              </a:r>
              <a:r>
                <a:rPr lang="en-US" sz="1400" dirty="0" smtClean="0"/>
                <a:t>(all patients except 19 and 20 were in the NICU)</a:t>
              </a:r>
              <a:endParaRPr lang="en-US" sz="1400" dirty="0"/>
            </a:p>
          </p:txBody>
        </p:sp>
      </p:grpSp>
      <p:cxnSp>
        <p:nvCxnSpPr>
          <p:cNvPr id="63" name="Straight Connector 62"/>
          <p:cNvCxnSpPr/>
          <p:nvPr/>
        </p:nvCxnSpPr>
        <p:spPr>
          <a:xfrm flipV="1">
            <a:off x="4191000" y="2743200"/>
            <a:ext cx="0" cy="4145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81400" y="205740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Non-NICU Patient 19</a:t>
            </a:r>
            <a:r>
              <a:rPr lang="en-US" sz="1400" dirty="0"/>
              <a:t> bacteremia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33400" y="6400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MRSA bacteremia is when MRSA gets into the bloodstream. Only sequence type 22 are shown.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8011673" y="2714896"/>
            <a:ext cx="304800" cy="4306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772400" y="19812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Non-NICU Patient 20 bacteremia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8004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4" grpId="0"/>
      <p:bldP spid="39" grpId="0"/>
      <p:bldP spid="40" grpId="0" animBg="1"/>
      <p:bldP spid="42" grpId="0"/>
      <p:bldP spid="65" grpId="0"/>
      <p:bldP spid="66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Phenotypic Results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26141" y="1586753"/>
            <a:ext cx="7691719" cy="45719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Ten strains are sequence type </a:t>
            </a:r>
            <a:r>
              <a:rPr lang="en-US" dirty="0" smtClean="0"/>
              <a:t>22.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Same “family” of </a:t>
            </a:r>
            <a:r>
              <a:rPr lang="en-US" dirty="0" smtClean="0"/>
              <a:t>MRSA.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How many have the same </a:t>
            </a:r>
            <a:r>
              <a:rPr lang="en-US" dirty="0" err="1" smtClean="0"/>
              <a:t>antibiogram</a:t>
            </a:r>
            <a:r>
              <a:rPr lang="en-US" dirty="0" smtClean="0"/>
              <a:t> as Patient 1?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28956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dirty="0" smtClean="0">
                <a:latin typeface="Courier"/>
                <a:cs typeface="Courier"/>
              </a:rPr>
              <a:t>Patient	</a:t>
            </a:r>
            <a:r>
              <a:rPr lang="en-US" dirty="0" err="1" smtClean="0">
                <a:latin typeface="Courier"/>
                <a:cs typeface="Courier"/>
              </a:rPr>
              <a:t>Antibiogram</a:t>
            </a:r>
            <a:endParaRPr lang="en-US" dirty="0" smtClean="0">
              <a:latin typeface="Courier"/>
              <a:cs typeface="Courier"/>
            </a:endParaRPr>
          </a:p>
          <a:p>
            <a:pPr>
              <a:tabLst>
                <a:tab pos="1143000" algn="l"/>
              </a:tabLst>
            </a:pPr>
            <a:r>
              <a:rPr lang="en-US" dirty="0" smtClean="0">
                <a:latin typeface="Courier"/>
                <a:cs typeface="Courier"/>
              </a:rPr>
              <a:t>1B</a:t>
            </a:r>
            <a:r>
              <a:rPr lang="mr-IN" dirty="0" smtClean="0">
                <a:latin typeface="Courier"/>
                <a:cs typeface="Courier"/>
              </a:rPr>
              <a:t> </a:t>
            </a:r>
            <a:r>
              <a:rPr lang="mr-IN" dirty="0">
                <a:latin typeface="Courier"/>
                <a:cs typeface="Courier"/>
              </a:rPr>
              <a:t>*</a:t>
            </a:r>
            <a:r>
              <a:rPr lang="en-US" dirty="0">
                <a:latin typeface="Courier"/>
                <a:cs typeface="Courier"/>
              </a:rPr>
              <a:t>	RRRRRRRSSSSRS</a:t>
            </a:r>
          </a:p>
          <a:p>
            <a:pPr>
              <a:tabLst>
                <a:tab pos="1143000" algn="l"/>
              </a:tabLst>
            </a:pPr>
            <a:r>
              <a:rPr lang="en-US" dirty="0">
                <a:latin typeface="Courier"/>
                <a:cs typeface="Courier"/>
              </a:rPr>
              <a:t>6C</a:t>
            </a:r>
            <a:r>
              <a:rPr lang="mr-IN" dirty="0">
                <a:latin typeface="Courier"/>
                <a:cs typeface="Courier"/>
              </a:rPr>
              <a:t> *</a:t>
            </a:r>
            <a:r>
              <a:rPr lang="en-US" dirty="0">
                <a:latin typeface="Courier"/>
                <a:cs typeface="Courier"/>
              </a:rPr>
              <a:t>	RRRRRRRSSSSRS</a:t>
            </a:r>
          </a:p>
          <a:p>
            <a:pPr>
              <a:tabLst>
                <a:tab pos="1143000" algn="l"/>
              </a:tabLst>
            </a:pPr>
            <a:r>
              <a:rPr lang="en-US" dirty="0">
                <a:latin typeface="Courier"/>
                <a:cs typeface="Courier"/>
              </a:rPr>
              <a:t>7C</a:t>
            </a:r>
            <a:r>
              <a:rPr lang="mr-IN" dirty="0">
                <a:latin typeface="Courier"/>
                <a:cs typeface="Courier"/>
              </a:rPr>
              <a:t> *</a:t>
            </a:r>
            <a:r>
              <a:rPr lang="en-US" dirty="0">
                <a:latin typeface="Courier"/>
                <a:cs typeface="Courier"/>
              </a:rPr>
              <a:t>	RRRRRRRSSSSRS</a:t>
            </a:r>
          </a:p>
          <a:p>
            <a:pPr>
              <a:tabLst>
                <a:tab pos="1143000" algn="l"/>
              </a:tabLst>
            </a:pPr>
            <a:r>
              <a:rPr lang="en-US" dirty="0">
                <a:latin typeface="Courier"/>
                <a:cs typeface="Courier"/>
              </a:rPr>
              <a:t>8C</a:t>
            </a:r>
            <a:r>
              <a:rPr lang="mr-IN" dirty="0">
                <a:latin typeface="Courier"/>
                <a:cs typeface="Courier"/>
              </a:rPr>
              <a:t> *</a:t>
            </a:r>
            <a:r>
              <a:rPr lang="en-US" dirty="0">
                <a:latin typeface="Courier"/>
                <a:cs typeface="Courier"/>
              </a:rPr>
              <a:t>	RRRRRRRSSSSRS</a:t>
            </a:r>
          </a:p>
          <a:p>
            <a:pPr>
              <a:tabLst>
                <a:tab pos="1143000" algn="l"/>
              </a:tabLst>
            </a:pPr>
            <a:r>
              <a:rPr lang="en-US" dirty="0" smtClean="0">
                <a:latin typeface="Courier"/>
                <a:cs typeface="Courier"/>
              </a:rPr>
              <a:t>10C</a:t>
            </a:r>
            <a:r>
              <a:rPr lang="mr-IN" dirty="0" smtClean="0">
                <a:latin typeface="Courier"/>
                <a:cs typeface="Courier"/>
              </a:rPr>
              <a:t> *</a:t>
            </a:r>
            <a:r>
              <a:rPr lang="en-US" dirty="0" smtClean="0">
                <a:latin typeface="Courier"/>
                <a:cs typeface="Courier"/>
              </a:rPr>
              <a:t>	RRRRRRRSSSSRS</a:t>
            </a:r>
            <a:endParaRPr lang="en-US" dirty="0">
              <a:latin typeface="Courier"/>
              <a:cs typeface="Courier"/>
            </a:endParaRPr>
          </a:p>
          <a:p>
            <a:pPr>
              <a:tabLst>
                <a:tab pos="1143000" algn="l"/>
              </a:tabLst>
            </a:pPr>
            <a:r>
              <a:rPr lang="en-US" dirty="0" smtClean="0">
                <a:latin typeface="Courier"/>
                <a:cs typeface="Courier"/>
              </a:rPr>
              <a:t>11C</a:t>
            </a:r>
            <a:r>
              <a:rPr lang="mr-IN" dirty="0" smtClean="0">
                <a:latin typeface="Courier"/>
                <a:cs typeface="Courier"/>
              </a:rPr>
              <a:t> *</a:t>
            </a:r>
            <a:r>
              <a:rPr lang="en-US" dirty="0" smtClean="0">
                <a:latin typeface="Courier"/>
                <a:cs typeface="Courier"/>
              </a:rPr>
              <a:t>	RRRRRRRSSSSRS</a:t>
            </a:r>
            <a:endParaRPr lang="en-US" dirty="0">
              <a:latin typeface="Courier"/>
              <a:cs typeface="Courier"/>
            </a:endParaRPr>
          </a:p>
          <a:p>
            <a:pPr>
              <a:tabLst>
                <a:tab pos="1143000" algn="l"/>
              </a:tabLst>
            </a:pPr>
            <a:r>
              <a:rPr lang="en-US" dirty="0" smtClean="0">
                <a:latin typeface="Courier"/>
                <a:cs typeface="Courier"/>
              </a:rPr>
              <a:t>12C</a:t>
            </a:r>
            <a:r>
              <a:rPr lang="mr-IN" dirty="0" smtClean="0">
                <a:latin typeface="Courier"/>
                <a:cs typeface="Courier"/>
              </a:rPr>
              <a:t> *</a:t>
            </a:r>
            <a:r>
              <a:rPr lang="en-US" dirty="0" smtClean="0">
                <a:latin typeface="Courier"/>
                <a:cs typeface="Courier"/>
              </a:rPr>
              <a:t>	RRRRRRRSSSSRS</a:t>
            </a:r>
            <a:endParaRPr lang="en-US" dirty="0">
              <a:latin typeface="Courier"/>
              <a:cs typeface="Courier"/>
            </a:endParaRPr>
          </a:p>
          <a:p>
            <a:pPr>
              <a:tabLst>
                <a:tab pos="1143000" algn="l"/>
              </a:tabLst>
            </a:pPr>
            <a:r>
              <a:rPr lang="en-US" dirty="0" smtClean="0">
                <a:latin typeface="Courier"/>
                <a:cs typeface="Courier"/>
              </a:rPr>
              <a:t>15C</a:t>
            </a:r>
            <a:r>
              <a:rPr lang="mr-IN" dirty="0" smtClean="0">
                <a:latin typeface="Courier"/>
                <a:cs typeface="Courier"/>
              </a:rPr>
              <a:t> *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RRRRSSSSSSSSS</a:t>
            </a:r>
            <a:endParaRPr lang="en-US" dirty="0">
              <a:latin typeface="Courier"/>
              <a:cs typeface="Courier"/>
            </a:endParaRPr>
          </a:p>
          <a:p>
            <a:pPr>
              <a:tabLst>
                <a:tab pos="1143000" algn="l"/>
              </a:tabLst>
            </a:pPr>
            <a:r>
              <a:rPr lang="en-US" dirty="0" smtClean="0">
                <a:latin typeface="Courier"/>
                <a:cs typeface="Courier"/>
              </a:rPr>
              <a:t>19B	RRRRSSSSSSSSS</a:t>
            </a:r>
            <a:endParaRPr lang="en-US" dirty="0">
              <a:latin typeface="Courier"/>
              <a:cs typeface="Courier"/>
            </a:endParaRPr>
          </a:p>
          <a:p>
            <a:pPr>
              <a:tabLst>
                <a:tab pos="1143000" algn="l"/>
              </a:tabLst>
            </a:pPr>
            <a:r>
              <a:rPr lang="en-US" dirty="0" smtClean="0">
                <a:latin typeface="Courier"/>
                <a:cs typeface="Courier"/>
              </a:rPr>
              <a:t>20B	RRRRSSSRSSSSS</a:t>
            </a:r>
            <a:endParaRPr lang="en-US" dirty="0">
              <a:latin typeface="Courier"/>
              <a:cs typeface="Courier"/>
            </a:endParaRPr>
          </a:p>
          <a:p>
            <a:pPr>
              <a:tabLst>
                <a:tab pos="1143000" algn="l"/>
              </a:tabLst>
            </a:pPr>
            <a:endParaRPr lang="en-US" dirty="0">
              <a:latin typeface="Courier"/>
              <a:cs typeface="Courier"/>
            </a:endParaRPr>
          </a:p>
          <a:p>
            <a:pPr>
              <a:tabLst>
                <a:tab pos="1143000" algn="l"/>
              </a:tabLst>
            </a:pPr>
            <a:r>
              <a:rPr lang="en-US" dirty="0" smtClean="0">
                <a:latin typeface="Courier"/>
                <a:cs typeface="Courier"/>
              </a:rPr>
              <a:t>* NICU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3200400"/>
            <a:ext cx="3200400" cy="19812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43600" y="3657600"/>
            <a:ext cx="498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</a:t>
            </a: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genome sequencing of the sequence type 22 </a:t>
            </a:r>
            <a:r>
              <a:rPr lang="en-US" dirty="0" smtClean="0"/>
              <a:t>strains.</a:t>
            </a:r>
          </a:p>
          <a:p>
            <a:pPr lvl="1"/>
            <a:r>
              <a:rPr lang="en-US" dirty="0" smtClean="0"/>
              <a:t>Whole genome sequencing allows us to use the sequence of the entire bacterial genome to determine the relationships between them.</a:t>
            </a:r>
          </a:p>
          <a:p>
            <a:pPr lvl="2"/>
            <a:r>
              <a:rPr lang="en-US" dirty="0" smtClean="0"/>
              <a:t>It is also possible to estimate how the bacteria are related by sequencing the same genomic region in each bacteria.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</a:t>
            </a: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lined up the sequences and identified regions of the genome where the bacterial samples differed (SNPs).</a:t>
            </a:r>
            <a:endParaRPr lang="en-US" dirty="0"/>
          </a:p>
          <a:p>
            <a:r>
              <a:rPr lang="en-US" dirty="0" smtClean="0"/>
              <a:t>Used these regions </a:t>
            </a:r>
            <a:r>
              <a:rPr lang="en-US" dirty="0"/>
              <a:t>to build a phylogenetic tree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number of </a:t>
            </a:r>
            <a:r>
              <a:rPr lang="en-US" dirty="0" smtClean="0"/>
              <a:t>differences</a:t>
            </a:r>
            <a:endParaRPr lang="en-US" dirty="0"/>
          </a:p>
          <a:p>
            <a:pPr lvl="1"/>
            <a:r>
              <a:rPr lang="en-US" dirty="0" smtClean="0"/>
              <a:t>Determine </a:t>
            </a:r>
            <a:r>
              <a:rPr lang="en-US" dirty="0"/>
              <a:t>relationships</a:t>
            </a:r>
          </a:p>
          <a:p>
            <a:pPr lvl="1"/>
            <a:r>
              <a:rPr lang="en-US" dirty="0" smtClean="0"/>
              <a:t>Build </a:t>
            </a:r>
            <a:r>
              <a:rPr lang="en-US" dirty="0"/>
              <a:t>a </a:t>
            </a:r>
            <a:r>
              <a:rPr lang="en-US" dirty="0" smtClean="0"/>
              <a:t>tree</a:t>
            </a:r>
            <a:endParaRPr lang="en-US" dirty="0"/>
          </a:p>
          <a:p>
            <a:r>
              <a:rPr lang="en-US" dirty="0"/>
              <a:t>How does this compare to using phenotypic data to build a tree?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tell me</a:t>
            </a:r>
            <a:r>
              <a:rPr lang="is-IS" dirty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You have two data sets: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DNA sequence (genotype) </a:t>
            </a:r>
            <a:r>
              <a:rPr lang="en-US" dirty="0" smtClean="0"/>
              <a:t>data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dirty="0" smtClean="0"/>
              <a:t>Genotype = an </a:t>
            </a:r>
            <a:r>
              <a:rPr lang="en-US" dirty="0" err="1" smtClean="0"/>
              <a:t>organisms’s</a:t>
            </a:r>
            <a:r>
              <a:rPr lang="en-US" dirty="0" smtClean="0"/>
              <a:t> genes or DNA sequences</a:t>
            </a:r>
            <a:endParaRPr lang="en-US" dirty="0"/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dirty="0" err="1"/>
              <a:t>Antibiogram</a:t>
            </a:r>
            <a:r>
              <a:rPr lang="en-US" dirty="0"/>
              <a:t> (phenotype) </a:t>
            </a:r>
            <a:r>
              <a:rPr lang="en-US" dirty="0" smtClean="0"/>
              <a:t>data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dirty="0" smtClean="0"/>
              <a:t>Phenotype = an organism’s characteristics (in this case, resistance to antibiotics)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Each dataset has all 10 sequence type 22 strains plus one unrelated strain, called an outgroup, for comparison and to help the tree building program orient the tree </a:t>
            </a:r>
            <a:r>
              <a:rPr lang="en-US" dirty="0" smtClean="0"/>
              <a:t>correctly.</a:t>
            </a:r>
            <a:endParaRPr lang="en-US" dirty="0"/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The unrelated strain (14C)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 smtClean="0"/>
              <a:t>Use </a:t>
            </a:r>
            <a:r>
              <a:rPr lang="en-US" dirty="0"/>
              <a:t>online programs to analyze each data </a:t>
            </a:r>
            <a:r>
              <a:rPr lang="en-US" dirty="0" smtClean="0"/>
              <a:t>set</a:t>
            </a:r>
            <a:endParaRPr lang="en-US" dirty="0"/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Ultimately each data set will be used to build a </a:t>
            </a:r>
            <a:r>
              <a:rPr lang="en-US" dirty="0" smtClean="0"/>
              <a:t>tree.</a:t>
            </a:r>
            <a:endParaRPr lang="en-US" dirty="0"/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Predicted relationships between the </a:t>
            </a:r>
            <a:r>
              <a:rPr lang="en-US" dirty="0" smtClean="0"/>
              <a:t>strains.</a:t>
            </a:r>
            <a:endParaRPr lang="en-US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Instructions on handout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Once you have each tree, take a screenshot or draw a quick </a:t>
            </a:r>
            <a:r>
              <a:rPr lang="en-US" dirty="0" smtClean="0"/>
              <a:t>sketch.</a:t>
            </a:r>
            <a:endParaRPr lang="en-US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Work with your neighbors to answer the questions at the end of the </a:t>
            </a:r>
            <a:r>
              <a:rPr lang="en-US" dirty="0" smtClean="0"/>
              <a:t>handout.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your trees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609600" y="334182"/>
            <a:ext cx="8077200" cy="67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4900" dirty="0" err="1"/>
              <a:t>A</a:t>
            </a:r>
            <a:r>
              <a:rPr lang="en-US" sz="4900" dirty="0" err="1" smtClean="0"/>
              <a:t>ntibiogram</a:t>
            </a:r>
            <a:r>
              <a:rPr lang="en-US" sz="4900" dirty="0" smtClean="0"/>
              <a:t> tree (phenotype)</a:t>
            </a:r>
            <a:endParaRPr lang="en-US" sz="4900" dirty="0"/>
          </a:p>
        </p:txBody>
      </p:sp>
      <p:pic>
        <p:nvPicPr>
          <p:cNvPr id="3" name="Picture 2" descr="Screen Shot 2018-08-10 at 4.38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727099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21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609600" y="334182"/>
            <a:ext cx="8077199" cy="67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4800" dirty="0" smtClean="0"/>
              <a:t>DNA tree </a:t>
            </a:r>
            <a:r>
              <a:rPr lang="en-US" sz="4800" smtClean="0"/>
              <a:t>(genotype)</a:t>
            </a:r>
            <a:endParaRPr lang="en-US" sz="4800" dirty="0"/>
          </a:p>
        </p:txBody>
      </p:sp>
      <p:pic>
        <p:nvPicPr>
          <p:cNvPr id="7" name="Picture 6" descr="Screen Shot 2018-08-13 at 10.55.2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758248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4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MRSA?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586753"/>
            <a:ext cx="7691719" cy="504264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MRSA stands for “methicillin-resistant </a:t>
            </a:r>
            <a:r>
              <a:rPr lang="en-US" i="1" dirty="0" smtClean="0"/>
              <a:t>Staphylococcus </a:t>
            </a:r>
            <a:r>
              <a:rPr lang="en-US" i="1" dirty="0" err="1"/>
              <a:t>aureus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i="1" dirty="0" smtClean="0"/>
              <a:t>Staphylococcus aureus </a:t>
            </a:r>
            <a:r>
              <a:rPr lang="en-US" dirty="0" smtClean="0"/>
              <a:t> is a species of bacteria that can infect humans.</a:t>
            </a:r>
          </a:p>
          <a:p>
            <a:pPr lvl="1"/>
            <a:r>
              <a:rPr lang="en-US" dirty="0"/>
              <a:t>MRSA refers to strains of </a:t>
            </a:r>
            <a:r>
              <a:rPr lang="en-US" i="1" dirty="0"/>
              <a:t>Staphylococcus aureus</a:t>
            </a:r>
            <a:r>
              <a:rPr lang="en-US" dirty="0"/>
              <a:t> that carry resistance to the antibiotic, </a:t>
            </a:r>
            <a:r>
              <a:rPr lang="en-US" dirty="0" smtClean="0"/>
              <a:t>methicillin.</a:t>
            </a:r>
            <a:endParaRPr lang="en-US" dirty="0"/>
          </a:p>
          <a:p>
            <a:pPr lvl="2"/>
            <a:r>
              <a:rPr lang="en-US" dirty="0"/>
              <a:t>It could also have additional resistance genes in the same strain.</a:t>
            </a:r>
          </a:p>
          <a:p>
            <a:pPr lvl="2"/>
            <a:r>
              <a:rPr lang="en-US" dirty="0"/>
              <a:t>Because of the antibiotic resistance(s), these strains can be very difficult to treat.</a:t>
            </a:r>
          </a:p>
          <a:p>
            <a:pPr lvl="1"/>
            <a:r>
              <a:rPr lang="en-US" dirty="0" smtClean="0"/>
              <a:t>Symptoms of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aureus</a:t>
            </a:r>
            <a:r>
              <a:rPr lang="en-US" i="1" dirty="0" smtClean="0"/>
              <a:t> </a:t>
            </a:r>
            <a:r>
              <a:rPr lang="en-US" dirty="0" smtClean="0"/>
              <a:t>infections can vary based on circumstances such as a person’s health, where on the body the infection is located, and the strain of the bacterium.</a:t>
            </a:r>
          </a:p>
          <a:p>
            <a:pPr lvl="2"/>
            <a:r>
              <a:rPr lang="en-US" dirty="0" smtClean="0"/>
              <a:t>Bacteria that belong to the same strain have the same or similar sets of genes that make them behave the same way. A bacterial species can have several different strains.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Staphylococcus aureus</a:t>
            </a:r>
            <a:r>
              <a:rPr lang="en-US" dirty="0" smtClean="0"/>
              <a:t> infection can range from no symptoms to skin </a:t>
            </a:r>
            <a:r>
              <a:rPr lang="en-US" dirty="0"/>
              <a:t>infections such as boils to serious respiratory infections and even potentially fatal bloodstream infections (sepsis</a:t>
            </a:r>
            <a:r>
              <a:rPr lang="en-US" dirty="0" smtClean="0"/>
              <a:t>).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4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81" y="314979"/>
            <a:ext cx="7691719" cy="1143000"/>
          </a:xfrm>
        </p:spPr>
        <p:txBody>
          <a:bodyPr/>
          <a:lstStyle/>
          <a:p>
            <a:r>
              <a:rPr lang="en-US" dirty="0" smtClean="0"/>
              <a:t>Both trees</a:t>
            </a:r>
            <a:br>
              <a:rPr lang="en-US" dirty="0" smtClean="0"/>
            </a:br>
            <a:r>
              <a:rPr lang="en-US" sz="3600" dirty="0" smtClean="0"/>
              <a:t>(zooming in on sequence type 22)</a:t>
            </a:r>
            <a:endParaRPr lang="en-US" dirty="0"/>
          </a:p>
        </p:txBody>
      </p:sp>
      <p:pic>
        <p:nvPicPr>
          <p:cNvPr id="3" name="Picture 2" descr="Screen Shot 2018-08-10 at 4.38.43 PM.pn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8" r="67124" b="7581"/>
          <a:stretch/>
        </p:blipFill>
        <p:spPr>
          <a:xfrm>
            <a:off x="2590800" y="1828800"/>
            <a:ext cx="2286000" cy="45070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828800"/>
            <a:ext cx="1856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Antibiogram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1828800"/>
            <a:ext cx="909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DNA</a:t>
            </a:r>
            <a:endParaRPr lang="en-US" sz="2400" dirty="0"/>
          </a:p>
        </p:txBody>
      </p:sp>
      <p:pic>
        <p:nvPicPr>
          <p:cNvPr id="7" name="Picture 6" descr="Screen Shot 2018-08-13 at 10.55.29 AM.png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r="70112" b="9532"/>
          <a:stretch/>
        </p:blipFill>
        <p:spPr>
          <a:xfrm>
            <a:off x="5181600" y="1828800"/>
            <a:ext cx="2286000" cy="468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92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81" y="314979"/>
            <a:ext cx="7691719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z="4800" dirty="0"/>
              <a:t>Which strains are part of the NICU-Outbreak?</a:t>
            </a:r>
          </a:p>
        </p:txBody>
      </p:sp>
      <p:pic>
        <p:nvPicPr>
          <p:cNvPr id="7" name="Picture 6" descr="Screen Shot 2018-08-10 at 4.38.43 PM.pn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8" r="67124" b="7581"/>
          <a:stretch/>
        </p:blipFill>
        <p:spPr>
          <a:xfrm>
            <a:off x="2590800" y="1828800"/>
            <a:ext cx="2286000" cy="45070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828800"/>
            <a:ext cx="1856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Antibiogram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1828800"/>
            <a:ext cx="909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DNA</a:t>
            </a:r>
            <a:endParaRPr lang="en-US" sz="2400" dirty="0"/>
          </a:p>
        </p:txBody>
      </p:sp>
      <p:pic>
        <p:nvPicPr>
          <p:cNvPr id="10" name="Picture 9" descr="Screen Shot 2018-08-13 at 10.55.29 AM.png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r="70112" b="9532"/>
          <a:stretch/>
        </p:blipFill>
        <p:spPr>
          <a:xfrm>
            <a:off x="5181600" y="1828800"/>
            <a:ext cx="2286000" cy="468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55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81" y="314979"/>
            <a:ext cx="7691719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z="4800" dirty="0"/>
              <a:t>Which tree provides more information?</a:t>
            </a:r>
          </a:p>
        </p:txBody>
      </p:sp>
      <p:pic>
        <p:nvPicPr>
          <p:cNvPr id="7" name="Picture 6" descr="Screen Shot 2018-08-10 at 4.38.43 PM.pn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8" r="67124" b="7581"/>
          <a:stretch/>
        </p:blipFill>
        <p:spPr>
          <a:xfrm>
            <a:off x="2590800" y="1828800"/>
            <a:ext cx="2286000" cy="45070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828800"/>
            <a:ext cx="1856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Antibiogram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1828800"/>
            <a:ext cx="909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DNA</a:t>
            </a:r>
            <a:endParaRPr lang="en-US" sz="2400" dirty="0"/>
          </a:p>
        </p:txBody>
      </p:sp>
      <p:pic>
        <p:nvPicPr>
          <p:cNvPr id="10" name="Picture 9" descr="Screen Shot 2018-08-13 at 10.55.29 AM.png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r="70112" b="9532"/>
          <a:stretch/>
        </p:blipFill>
        <p:spPr>
          <a:xfrm>
            <a:off x="5181600" y="1828800"/>
            <a:ext cx="2286000" cy="468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3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MRSA in the NICU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</a:t>
            </a:r>
            <a:r>
              <a:rPr lang="en-US" dirty="0" smtClean="0"/>
              <a:t>hy </a:t>
            </a:r>
            <a:r>
              <a:rPr lang="en-US" dirty="0"/>
              <a:t>do we care if </a:t>
            </a:r>
            <a:r>
              <a:rPr lang="en-US" dirty="0" smtClean="0"/>
              <a:t>MRSA </a:t>
            </a:r>
            <a:r>
              <a:rPr lang="en-US" dirty="0"/>
              <a:t>is in the NICU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NICU stands for Neonatal Intensive Care Unit.</a:t>
            </a:r>
          </a:p>
          <a:p>
            <a:pPr lvl="1"/>
            <a:r>
              <a:rPr lang="en-US" dirty="0" smtClean="0"/>
              <a:t>The NICU is a hospital unit that specializes in intensive treatments required for babies who are very sick, were born premature, or have other medical issues.</a:t>
            </a:r>
          </a:p>
          <a:p>
            <a:pPr lvl="1"/>
            <a:r>
              <a:rPr lang="en-US" dirty="0" smtClean="0"/>
              <a:t>Immune systems are not fully developed in these babies.</a:t>
            </a:r>
          </a:p>
          <a:p>
            <a:r>
              <a:rPr lang="en-US" dirty="0"/>
              <a:t>Why is it important to know if </a:t>
            </a:r>
            <a:r>
              <a:rPr lang="en-US" dirty="0" smtClean="0"/>
              <a:t>it </a:t>
            </a:r>
            <a:r>
              <a:rPr lang="en-US" dirty="0"/>
              <a:t>is an outbreak or coincidence?</a:t>
            </a:r>
          </a:p>
          <a:p>
            <a:pPr lvl="1"/>
            <a:r>
              <a:rPr lang="en-US" dirty="0"/>
              <a:t>Outbreak: a sudden increase in the number of disease cases, implying that the cases are </a:t>
            </a:r>
            <a:r>
              <a:rPr lang="en-US" dirty="0" smtClean="0"/>
              <a:t>related.</a:t>
            </a:r>
            <a:endParaRPr lang="en-US" dirty="0"/>
          </a:p>
          <a:p>
            <a:pPr lvl="1"/>
            <a:r>
              <a:rPr lang="en-US" dirty="0"/>
              <a:t>Coincidence: by chance, we have more cases of the disease than normal but they are not </a:t>
            </a:r>
            <a:r>
              <a:rPr lang="en-US" dirty="0" smtClean="0"/>
              <a:t>related.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0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day in the NICU…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Wednesday morning, Dr. </a:t>
            </a:r>
            <a:r>
              <a:rPr lang="en-US" dirty="0" err="1" smtClean="0"/>
              <a:t>Tashya</a:t>
            </a:r>
            <a:r>
              <a:rPr lang="en-US" dirty="0" smtClean="0"/>
              <a:t> Smith is the attending doctor at the NICU.</a:t>
            </a:r>
          </a:p>
          <a:p>
            <a:r>
              <a:rPr lang="en-US" dirty="0" smtClean="0"/>
              <a:t>Nurse David Johnson is also assigned to the NICU.</a:t>
            </a:r>
          </a:p>
          <a:p>
            <a:r>
              <a:rPr lang="en-US" dirty="0" smtClean="0"/>
              <a:t>You are a nurse in training working with Nurse Johnson to learn and practice medical procedures.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All of you have tested negative in your last </a:t>
            </a:r>
            <a:r>
              <a:rPr lang="en-US" i="1" dirty="0"/>
              <a:t>Staphylococcus </a:t>
            </a:r>
            <a:r>
              <a:rPr lang="en-US" i="1" dirty="0" err="1" smtClean="0"/>
              <a:t>aureus</a:t>
            </a:r>
            <a:r>
              <a:rPr lang="en-US" dirty="0" smtClean="0"/>
              <a:t> test and are diligent about washing your hands.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F11DE86-2A1D-924D-9E00-E06BABF6B8C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that 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Smith orders a MRSA test for a new patient (Patient 1).</a:t>
            </a:r>
          </a:p>
          <a:p>
            <a:r>
              <a:rPr lang="en-US" dirty="0" smtClean="0"/>
              <a:t>You and Nurse Johnson take a nasal swab and send it to the lab.</a:t>
            </a:r>
          </a:p>
          <a:p>
            <a:pPr lvl="1"/>
            <a:r>
              <a:rPr lang="en-US" dirty="0" smtClean="0"/>
              <a:t>To do a nasal swab, you rub a stick with absorbent material on the end (like a large version of a Q-tip) around the inside of the patient’s nose.</a:t>
            </a:r>
          </a:p>
          <a:p>
            <a:r>
              <a:rPr lang="en-US" dirty="0" smtClean="0"/>
              <a:t>The test comes back positive for MRSA.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F11DE86-2A1D-924D-9E00-E06BABF6B8C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990600" y="3276600"/>
            <a:ext cx="7696200" cy="19050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Antibiogram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and Nurse Johnson look over the </a:t>
            </a:r>
            <a:r>
              <a:rPr lang="en-US" dirty="0" err="1" smtClean="0"/>
              <a:t>antibiogram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antibiogram</a:t>
            </a:r>
            <a:r>
              <a:rPr lang="en-US" dirty="0" smtClean="0"/>
              <a:t> shows which antibiotics can be used to treat the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aureus</a:t>
            </a:r>
            <a:r>
              <a:rPr lang="en-US" dirty="0" smtClean="0"/>
              <a:t> infection and which won’t work because the bacterial strain has become resistant to them.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 addition to methicillin, what other antibiotics is the </a:t>
            </a:r>
            <a:r>
              <a:rPr lang="en-US" i="1" dirty="0" smtClean="0"/>
              <a:t>Staphylococcus aureus </a:t>
            </a:r>
            <a:r>
              <a:rPr lang="en-US" dirty="0" smtClean="0"/>
              <a:t>strain from Patient 1 resistant to?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86200" y="327660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1’s </a:t>
            </a:r>
            <a:r>
              <a:rPr lang="en-US" dirty="0" err="1" smtClean="0"/>
              <a:t>antibiogram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418950"/>
              </p:ext>
            </p:extLst>
          </p:nvPr>
        </p:nvGraphicFramePr>
        <p:xfrm>
          <a:off x="3048000" y="3657600"/>
          <a:ext cx="3962400" cy="138430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1155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Cefoxitin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Erythromycin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Clindamycin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Ciprofloxacin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Gentamicin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Kanamycin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Tobramycin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Tetracycline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Trimethoprim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Rifampin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Fusidic acid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Mupirocin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Linezolid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162800" y="4495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 = resistant</a:t>
            </a:r>
          </a:p>
          <a:p>
            <a:r>
              <a:rPr lang="en-US" sz="1400" dirty="0" smtClean="0"/>
              <a:t>S = susceptible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4267200"/>
            <a:ext cx="125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Antibiotics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2362200" y="4398778"/>
            <a:ext cx="5334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F11DE86-2A1D-924D-9E00-E06BABF6B8C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After a couple of </a:t>
            </a:r>
            <a:r>
              <a:rPr lang="en-US" dirty="0" smtClean="0"/>
              <a:t>months</a:t>
            </a:r>
            <a:r>
              <a:rPr lang="mr-IN" dirty="0" smtClean="0"/>
              <a:t>…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(77 days since Patient </a:t>
            </a:r>
            <a:r>
              <a:rPr lang="en-US" sz="2800" dirty="0" smtClean="0"/>
              <a:t>1 </a:t>
            </a:r>
            <a:r>
              <a:rPr lang="en-US" sz="2800" dirty="0"/>
              <a:t>admitted)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586753"/>
            <a:ext cx="7691719" cy="290904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 smtClean="0"/>
              <a:t>Patient 1 develops a high fever. Dr. Smith orders a test for MRSA in the blood (bacteremia).</a:t>
            </a:r>
          </a:p>
          <a:p>
            <a:r>
              <a:rPr lang="en-US" dirty="0" smtClean="0"/>
              <a:t>You do the blood draw while Nurse Johnson supervises.</a:t>
            </a:r>
            <a:endParaRPr lang="x-none" dirty="0"/>
          </a:p>
          <a:p>
            <a:pPr lvl="1"/>
            <a:r>
              <a:rPr lang="en-US" dirty="0" smtClean="0"/>
              <a:t>The lab analyzes the blood and it is positive for MRSA.</a:t>
            </a:r>
            <a:endParaRPr lang="x-none" dirty="0"/>
          </a:p>
          <a:p>
            <a:pPr lvl="1"/>
            <a:r>
              <a:rPr lang="en-US" dirty="0" smtClean="0"/>
              <a:t>The MRSA strain has the s</a:t>
            </a:r>
            <a:r>
              <a:rPr lang="x-none" dirty="0" smtClean="0"/>
              <a:t>ame antibiogram</a:t>
            </a:r>
            <a:r>
              <a:rPr lang="en-US" dirty="0" smtClean="0"/>
              <a:t> as the original isolate from Patient 1.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4495800"/>
            <a:ext cx="7696200" cy="19050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449580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1’s </a:t>
            </a:r>
            <a:r>
              <a:rPr lang="en-US" dirty="0" err="1" smtClean="0"/>
              <a:t>antibiogram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80069"/>
              </p:ext>
            </p:extLst>
          </p:nvPr>
        </p:nvGraphicFramePr>
        <p:xfrm>
          <a:off x="3048000" y="4876800"/>
          <a:ext cx="3962400" cy="138430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1155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Cefoxitin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Erythromycin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Clindamycin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Ciprofloxacin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Gentamicin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Kanamycin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Tobramycin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Tetracycline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Trimethoprim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Rifampin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Fusidic acid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Mupirocin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Linezolid</a:t>
                      </a:r>
                    </a:p>
                  </a:txBody>
                  <a:tcPr marL="12700" marR="12700" marT="1270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sto MT"/>
                        </a:rPr>
                        <a:t>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62800" y="5715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 = resistant</a:t>
            </a:r>
          </a:p>
          <a:p>
            <a:r>
              <a:rPr lang="en-US" sz="1400" dirty="0" smtClean="0"/>
              <a:t>S = susceptible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486400"/>
            <a:ext cx="125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Antibiotics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362200" y="5617978"/>
            <a:ext cx="5334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days </a:t>
            </a:r>
            <a:r>
              <a:rPr lang="en-US" dirty="0" smtClean="0"/>
              <a:t>later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Because of the presence of MRSA bacteremia in the NICU, the hospital’s infection-control office brings in a team to investigate.</a:t>
            </a:r>
          </a:p>
          <a:p>
            <a:pPr lvl="1"/>
            <a:r>
              <a:rPr lang="en-US" dirty="0" smtClean="0"/>
              <a:t>The head of the Infection Control Office, Taylor Norton (Masters of Public Health), wants someone from the NICU on the team and you volunteer.</a:t>
            </a:r>
          </a:p>
          <a:p>
            <a:r>
              <a:rPr lang="en-US" dirty="0" smtClean="0"/>
              <a:t>You help implement some immediate precautionary measures to avoid further spread of MRSA.</a:t>
            </a:r>
          </a:p>
          <a:p>
            <a:pPr lvl="1"/>
            <a:r>
              <a:rPr lang="en-US" dirty="0" smtClean="0"/>
              <a:t>Remind staff to wash hands and wear gloves and aprons.</a:t>
            </a:r>
          </a:p>
          <a:p>
            <a:pPr lvl="2"/>
            <a:r>
              <a:rPr lang="en-US" dirty="0" smtClean="0"/>
              <a:t>Perform random checks to make sure the staff is following these rules.</a:t>
            </a:r>
          </a:p>
          <a:p>
            <a:pPr lvl="1"/>
            <a:r>
              <a:rPr lang="en-US" dirty="0" smtClean="0"/>
              <a:t>Minimize movement of staff, infants and equipment between rooms.</a:t>
            </a:r>
          </a:p>
          <a:p>
            <a:pPr lvl="1"/>
            <a:r>
              <a:rPr lang="en-US" dirty="0" smtClean="0"/>
              <a:t>Implement deep cleaning procedures.</a:t>
            </a:r>
          </a:p>
          <a:p>
            <a:pPr lvl="1"/>
            <a:r>
              <a:rPr lang="en-US" dirty="0" smtClean="0"/>
              <a:t>Inform parents and ask them to follow the procedures.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Questions the Infection Control Office wants </a:t>
            </a:r>
            <a:r>
              <a:rPr lang="en-US" dirty="0" smtClean="0"/>
              <a:t>answered:</a:t>
            </a:r>
            <a:endParaRPr lang="en-US" dirty="0"/>
          </a:p>
          <a:p>
            <a:pPr lvl="2"/>
            <a:r>
              <a:rPr lang="en-US" dirty="0"/>
              <a:t>Could a MRSA strain be spreading in the NICU?</a:t>
            </a:r>
          </a:p>
          <a:p>
            <a:pPr lvl="2"/>
            <a:r>
              <a:rPr lang="en-US" dirty="0"/>
              <a:t>Could we have an outbreak of this strain?</a:t>
            </a:r>
          </a:p>
          <a:p>
            <a:pPr lvl="2"/>
            <a:r>
              <a:rPr lang="en-US" dirty="0"/>
              <a:t>Could there be two different strains that </a:t>
            </a:r>
            <a:r>
              <a:rPr lang="en-US" dirty="0" smtClean="0"/>
              <a:t>have the </a:t>
            </a:r>
            <a:r>
              <a:rPr lang="en-US" dirty="0"/>
              <a:t>same </a:t>
            </a:r>
            <a:r>
              <a:rPr lang="en-US" dirty="0" err="1"/>
              <a:t>antibiogram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Has it spread beyond the NICU?</a:t>
            </a:r>
          </a:p>
          <a:p>
            <a:r>
              <a:rPr lang="en-US" dirty="0"/>
              <a:t>How are </a:t>
            </a:r>
            <a:r>
              <a:rPr lang="en-US" dirty="0" smtClean="0"/>
              <a:t>you </a:t>
            </a:r>
            <a:r>
              <a:rPr lang="en-US" dirty="0"/>
              <a:t>going to </a:t>
            </a:r>
            <a:r>
              <a:rPr lang="en-US" dirty="0" smtClean="0"/>
              <a:t>answer these questions?</a:t>
            </a:r>
            <a:endParaRPr lang="en-US" dirty="0"/>
          </a:p>
          <a:p>
            <a:r>
              <a:rPr lang="en-US" dirty="0" smtClean="0"/>
              <a:t>You send </a:t>
            </a:r>
            <a:r>
              <a:rPr lang="en-US" dirty="0"/>
              <a:t>all the </a:t>
            </a:r>
            <a:r>
              <a:rPr lang="en-US" i="1" dirty="0"/>
              <a:t>Staphylococcus </a:t>
            </a:r>
            <a:r>
              <a:rPr lang="en-US" i="1" dirty="0" err="1"/>
              <a:t>aureus</a:t>
            </a:r>
            <a:r>
              <a:rPr lang="en-US" i="1" dirty="0"/>
              <a:t> </a:t>
            </a:r>
            <a:r>
              <a:rPr lang="en-US" dirty="0" smtClean="0"/>
              <a:t>samples you collected to the lab for </a:t>
            </a:r>
            <a:r>
              <a:rPr lang="en-US" dirty="0" err="1" smtClean="0"/>
              <a:t>antibiogram</a:t>
            </a:r>
            <a:r>
              <a:rPr lang="en-US" dirty="0" smtClean="0"/>
              <a:t> typing and DNA sequencing.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DE86-2A1D-924D-9E00-E06BABF6B8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20104</TotalTime>
  <Words>1446</Words>
  <Application>Microsoft Office PowerPoint</Application>
  <PresentationFormat>On-screen Show (4:3)</PresentationFormat>
  <Paragraphs>239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Venture</vt:lpstr>
      <vt:lpstr>MRSA in the NICU:</vt:lpstr>
      <vt:lpstr>What is MRSA?</vt:lpstr>
      <vt:lpstr>MRSA in the NICU</vt:lpstr>
      <vt:lpstr>One day in the NICU…</vt:lpstr>
      <vt:lpstr>Later that day…</vt:lpstr>
      <vt:lpstr>Antibiogram</vt:lpstr>
      <vt:lpstr>After a couple of months… (77 days since Patient 1 admitted)</vt:lpstr>
      <vt:lpstr>Two days later…</vt:lpstr>
      <vt:lpstr>Infection Control</vt:lpstr>
      <vt:lpstr>Who has MRSA?</vt:lpstr>
      <vt:lpstr>MRSA Sampling Timeline</vt:lpstr>
      <vt:lpstr>Phenotypic Results</vt:lpstr>
      <vt:lpstr>Genetic Analysis</vt:lpstr>
      <vt:lpstr>Genetic Analysis</vt:lpstr>
      <vt:lpstr>You tell me….</vt:lpstr>
      <vt:lpstr>Your turn</vt:lpstr>
      <vt:lpstr>What do your trees look like?</vt:lpstr>
      <vt:lpstr>PowerPoint Presentation</vt:lpstr>
      <vt:lpstr>PowerPoint Presentation</vt:lpstr>
      <vt:lpstr>Both trees (zooming in on sequence type 22)</vt:lpstr>
      <vt:lpstr>Which strains are part of the NICU-Outbreak?</vt:lpstr>
      <vt:lpstr>Which tree provides more information?</vt:lpstr>
    </vt:vector>
  </TitlesOfParts>
  <Company>NCGR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MRSA in the NICU</dc:title>
  <dc:creator>Maria Hadres</dc:creator>
  <cp:lastModifiedBy>Ky</cp:lastModifiedBy>
  <cp:revision>283</cp:revision>
  <dcterms:created xsi:type="dcterms:W3CDTF">2017-04-26T18:50:22Z</dcterms:created>
  <dcterms:modified xsi:type="dcterms:W3CDTF">2018-08-30T18:41:38Z</dcterms:modified>
</cp:coreProperties>
</file>