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320" r:id="rId3"/>
    <p:sldId id="328" r:id="rId4"/>
    <p:sldId id="322" r:id="rId5"/>
    <p:sldId id="294" r:id="rId6"/>
    <p:sldId id="295" r:id="rId7"/>
    <p:sldId id="296" r:id="rId8"/>
    <p:sldId id="297" r:id="rId9"/>
    <p:sldId id="298" r:id="rId10"/>
    <p:sldId id="299" r:id="rId11"/>
    <p:sldId id="300" r:id="rId12"/>
    <p:sldId id="329" r:id="rId13"/>
    <p:sldId id="301" r:id="rId14"/>
    <p:sldId id="302" r:id="rId15"/>
    <p:sldId id="303" r:id="rId16"/>
    <p:sldId id="304" r:id="rId17"/>
    <p:sldId id="323" r:id="rId18"/>
    <p:sldId id="305" r:id="rId19"/>
    <p:sldId id="306" r:id="rId20"/>
    <p:sldId id="307" r:id="rId21"/>
    <p:sldId id="308" r:id="rId22"/>
    <p:sldId id="309" r:id="rId23"/>
    <p:sldId id="310" r:id="rId24"/>
    <p:sldId id="311" r:id="rId25"/>
    <p:sldId id="312" r:id="rId26"/>
    <p:sldId id="314" r:id="rId27"/>
    <p:sldId id="315" r:id="rId28"/>
    <p:sldId id="316" r:id="rId29"/>
    <p:sldId id="317" r:id="rId30"/>
    <p:sldId id="318" r:id="rId31"/>
    <p:sldId id="330" r:id="rId32"/>
    <p:sldId id="275" r:id="rId33"/>
    <p:sldId id="331" r:id="rId34"/>
    <p:sldId id="260" r:id="rId35"/>
    <p:sldId id="259" r:id="rId36"/>
    <p:sldId id="261" r:id="rId37"/>
    <p:sldId id="262" r:id="rId38"/>
    <p:sldId id="263" r:id="rId39"/>
    <p:sldId id="285" r:id="rId40"/>
    <p:sldId id="264" r:id="rId41"/>
    <p:sldId id="265" r:id="rId42"/>
    <p:sldId id="266" r:id="rId43"/>
    <p:sldId id="269" r:id="rId44"/>
    <p:sldId id="267" r:id="rId45"/>
    <p:sldId id="270" r:id="rId46"/>
    <p:sldId id="271" r:id="rId47"/>
    <p:sldId id="272" r:id="rId48"/>
    <p:sldId id="273" r:id="rId49"/>
    <p:sldId id="321" r:id="rId50"/>
    <p:sldId id="332" r:id="rId51"/>
    <p:sldId id="278" r:id="rId52"/>
    <p:sldId id="279" r:id="rId53"/>
    <p:sldId id="280" r:id="rId54"/>
    <p:sldId id="281" r:id="rId55"/>
    <p:sldId id="325" r:id="rId56"/>
    <p:sldId id="282" r:id="rId57"/>
    <p:sldId id="283" r:id="rId58"/>
    <p:sldId id="284" r:id="rId59"/>
    <p:sldId id="326" r:id="rId60"/>
    <p:sldId id="274" r:id="rId61"/>
    <p:sldId id="287" r:id="rId62"/>
    <p:sldId id="288" r:id="rId63"/>
    <p:sldId id="286" r:id="rId64"/>
    <p:sldId id="289" r:id="rId65"/>
    <p:sldId id="291" r:id="rId66"/>
    <p:sldId id="290" r:id="rId67"/>
    <p:sldId id="327" r:id="rId68"/>
    <p:sldId id="333" r:id="rId69"/>
    <p:sldId id="334" r:id="rId70"/>
    <p:sldId id="335" r:id="rId71"/>
    <p:sldId id="336" r:id="rId72"/>
    <p:sldId id="337"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B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7" autoAdjust="0"/>
    <p:restoredTop sz="94419" autoAdjust="0"/>
  </p:normalViewPr>
  <p:slideViewPr>
    <p:cSldViewPr>
      <p:cViewPr varScale="1">
        <p:scale>
          <a:sx n="89" d="100"/>
          <a:sy n="89" d="100"/>
        </p:scale>
        <p:origin x="-1282"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FB0A42-53D0-4E6C-8349-C2910A5075BB}" type="datetimeFigureOut">
              <a:rPr lang="en-US" smtClean="0"/>
              <a:pPr/>
              <a:t>8/1/2015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6AE2BA-C737-4337-99CB-3D08F0A3BE3C}" type="slidenum">
              <a:rPr lang="en-US" smtClean="0"/>
              <a:pPr/>
              <a:t>‹#›</a:t>
            </a:fld>
            <a:endParaRPr lang="en-US"/>
          </a:p>
        </p:txBody>
      </p:sp>
    </p:spTree>
    <p:extLst>
      <p:ext uri="{BB962C8B-B14F-4D97-AF65-F5344CB8AC3E}">
        <p14:creationId xmlns:p14="http://schemas.microsoft.com/office/powerpoint/2010/main" val="2584662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6AE2BA-C737-4337-99CB-3D08F0A3BE3C}" type="slidenum">
              <a:rPr lang="en-US" smtClean="0"/>
              <a:pPr/>
              <a:t>38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http://www.thepoisonreview.com/2011/08/04/dinitrophenol-the-deadly-diet-aid/</a:t>
            </a:r>
            <a:endParaRPr lang="en-US" dirty="0"/>
          </a:p>
        </p:txBody>
      </p:sp>
      <p:sp>
        <p:nvSpPr>
          <p:cNvPr id="4" name="Slide Number Placeholder 3"/>
          <p:cNvSpPr>
            <a:spLocks noGrp="1"/>
          </p:cNvSpPr>
          <p:nvPr>
            <p:ph type="sldNum" sz="quarter" idx="10"/>
          </p:nvPr>
        </p:nvSpPr>
        <p:spPr/>
        <p:txBody>
          <a:bodyPr/>
          <a:lstStyle/>
          <a:p>
            <a:fld id="{426AE2BA-C737-4337-99CB-3D08F0A3BE3C}" type="slidenum">
              <a:rPr lang="en-US" smtClean="0"/>
              <a:pPr/>
              <a:t>64</a:t>
            </a:fld>
            <a:endParaRPr lang="en-US"/>
          </a:p>
        </p:txBody>
      </p:sp>
    </p:spTree>
    <p:extLst>
      <p:ext uri="{BB962C8B-B14F-4D97-AF65-F5344CB8AC3E}">
        <p14:creationId xmlns:p14="http://schemas.microsoft.com/office/powerpoint/2010/main" val="4014768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6AE2BA-C737-4337-99CB-3D08F0A3BE3C}" type="slidenum">
              <a:rPr lang="en-US" smtClean="0"/>
              <a:pPr/>
              <a:t>65</a:t>
            </a:fld>
            <a:endParaRPr lang="en-US"/>
          </a:p>
        </p:txBody>
      </p:sp>
    </p:spTree>
    <p:extLst>
      <p:ext uri="{BB962C8B-B14F-4D97-AF65-F5344CB8AC3E}">
        <p14:creationId xmlns:p14="http://schemas.microsoft.com/office/powerpoint/2010/main" val="1169089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http://www.ncbi.nlm.nih.gov/pubmed/16803658</a:t>
            </a:r>
            <a:endParaRPr lang="en-US" dirty="0"/>
          </a:p>
        </p:txBody>
      </p:sp>
      <p:sp>
        <p:nvSpPr>
          <p:cNvPr id="4" name="Slide Number Placeholder 3"/>
          <p:cNvSpPr>
            <a:spLocks noGrp="1"/>
          </p:cNvSpPr>
          <p:nvPr>
            <p:ph type="sldNum" sz="quarter" idx="10"/>
          </p:nvPr>
        </p:nvSpPr>
        <p:spPr/>
        <p:txBody>
          <a:bodyPr/>
          <a:lstStyle/>
          <a:p>
            <a:fld id="{426AE2BA-C737-4337-99CB-3D08F0A3BE3C}" type="slidenum">
              <a:rPr lang="en-US" smtClean="0"/>
              <a:pPr/>
              <a:t>66</a:t>
            </a:fld>
            <a:endParaRPr lang="en-US"/>
          </a:p>
        </p:txBody>
      </p:sp>
    </p:spTree>
    <p:extLst>
      <p:ext uri="{BB962C8B-B14F-4D97-AF65-F5344CB8AC3E}">
        <p14:creationId xmlns:p14="http://schemas.microsoft.com/office/powerpoint/2010/main" val="143964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6AE2BA-C737-4337-99CB-3D08F0A3BE3C}" type="slidenum">
              <a:rPr lang="en-US" smtClean="0"/>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6AE2BA-C737-4337-99CB-3D08F0A3BE3C}" type="slidenum">
              <a:rPr lang="en-US" smtClean="0"/>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google.com/search?q=phospholipid&amp;hl=en&amp;tbo=d&amp;source=lnms&amp;tbm=isch&amp;sa=X&amp;ei=qNMRUbHgGImAygG7voGQAw&amp;sqi=2&amp;ved=0CAcQ_AUoAA&amp;biw=1280&amp;bih=659#hl=en&amp;tbo=d&amp;tbm=isch&amp;sa=1&amp;q=alcohol+is+cool&amp;oq=alcohol+is+cool&amp;gs_l=img.3...144956.148701.0.148981.15.13.0.2.2.0.192.973.12j1.13.0...0.0...1c.1.2.img.pidFt2llzHU&amp;bav=on.2,or.r_gc.r_pw.r_qf.&amp;bvm=bv.41934586,d.aWc&amp;fp=ce4bc0f18b21784d&amp;biw=1280&amp;bih=659&amp;imgrc=uuxvX2l6P6eCbM%3A%3Bvx6eY3nsKqlzOM%3Bhttp%253A%252F%252Fwww.coolgraphic.org%252Fwp-content%252Fuploads%252F2011%252F06%252FLiquor-In-HawaiAlcohol-Graphic.jpg%3Bhttp%253A%252F%252Fwww.coolgraphic.org%252Fcategory%252Fseasons%252Fsummer%252F%3B261%3B370</a:t>
            </a:r>
            <a:endParaRPr lang="en-US" dirty="0"/>
          </a:p>
        </p:txBody>
      </p:sp>
      <p:sp>
        <p:nvSpPr>
          <p:cNvPr id="4" name="Slide Number Placeholder 3"/>
          <p:cNvSpPr>
            <a:spLocks noGrp="1"/>
          </p:cNvSpPr>
          <p:nvPr>
            <p:ph type="sldNum" sz="quarter" idx="10"/>
          </p:nvPr>
        </p:nvSpPr>
        <p:spPr/>
        <p:txBody>
          <a:bodyPr/>
          <a:lstStyle/>
          <a:p>
            <a:fld id="{426AE2BA-C737-4337-99CB-3D08F0A3BE3C}" type="slidenum">
              <a:rPr lang="en-US" smtClean="0"/>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http://www.google.com/</a:t>
            </a:r>
            <a:r>
              <a:rPr lang="en-US" dirty="0" err="1" smtClean="0"/>
              <a:t>search?q</a:t>
            </a:r>
            <a:r>
              <a:rPr lang="en-US" dirty="0" smtClean="0"/>
              <a:t>=</a:t>
            </a:r>
            <a:r>
              <a:rPr lang="en-US" dirty="0" err="1" smtClean="0"/>
              <a:t>part+i&amp;hl</a:t>
            </a:r>
            <a:r>
              <a:rPr lang="en-US" dirty="0" smtClean="0"/>
              <a:t>=</a:t>
            </a:r>
            <a:r>
              <a:rPr lang="en-US" dirty="0" err="1" smtClean="0"/>
              <a:t>en&amp;tbo</a:t>
            </a:r>
            <a:r>
              <a:rPr lang="en-US" dirty="0" smtClean="0"/>
              <a:t>=</a:t>
            </a:r>
            <a:r>
              <a:rPr lang="en-US" dirty="0" err="1" smtClean="0"/>
              <a:t>d&amp;source</a:t>
            </a:r>
            <a:r>
              <a:rPr lang="en-US" dirty="0" smtClean="0"/>
              <a:t>=</a:t>
            </a:r>
            <a:r>
              <a:rPr lang="en-US" dirty="0" err="1" smtClean="0"/>
              <a:t>lnms&amp;tbm</a:t>
            </a:r>
            <a:r>
              <a:rPr lang="en-US" dirty="0" smtClean="0"/>
              <a:t>=</a:t>
            </a:r>
            <a:r>
              <a:rPr lang="en-US" dirty="0" err="1" smtClean="0"/>
              <a:t>isch&amp;sa</a:t>
            </a:r>
            <a:r>
              <a:rPr lang="en-US" dirty="0" smtClean="0"/>
              <a:t>=</a:t>
            </a:r>
            <a:r>
              <a:rPr lang="en-US" dirty="0" err="1" smtClean="0"/>
              <a:t>X&amp;ei</a:t>
            </a:r>
            <a:r>
              <a:rPr lang="en-US" dirty="0" smtClean="0"/>
              <a:t>=</a:t>
            </a:r>
            <a:r>
              <a:rPr lang="en-US" dirty="0" err="1" smtClean="0"/>
              <a:t>OekTUfnKArOMyAHQjYEQ&amp;ved</a:t>
            </a:r>
            <a:r>
              <a:rPr lang="en-US" dirty="0" smtClean="0"/>
              <a:t>=0CAcQ_AUoAA&amp;biw=1680&amp;bih=946#hl=</a:t>
            </a:r>
            <a:r>
              <a:rPr lang="en-US" dirty="0" err="1" smtClean="0"/>
              <a:t>en&amp;tbo</a:t>
            </a:r>
            <a:r>
              <a:rPr lang="en-US" dirty="0" smtClean="0"/>
              <a:t>=</a:t>
            </a:r>
            <a:r>
              <a:rPr lang="en-US" dirty="0" err="1" smtClean="0"/>
              <a:t>d&amp;tbm</a:t>
            </a:r>
            <a:r>
              <a:rPr lang="en-US" dirty="0" smtClean="0"/>
              <a:t>=</a:t>
            </a:r>
            <a:r>
              <a:rPr lang="en-US" dirty="0" err="1" smtClean="0"/>
              <a:t>isch&amp;sa</a:t>
            </a:r>
            <a:r>
              <a:rPr lang="en-US" dirty="0" smtClean="0"/>
              <a:t>=1&amp;q=</a:t>
            </a:r>
            <a:r>
              <a:rPr lang="en-US" dirty="0" err="1" smtClean="0"/>
              <a:t>mitochondria+man&amp;oq</a:t>
            </a:r>
            <a:r>
              <a:rPr lang="en-US" dirty="0" smtClean="0"/>
              <a:t>=</a:t>
            </a:r>
            <a:r>
              <a:rPr lang="en-US" dirty="0" err="1" smtClean="0"/>
              <a:t>mitochondria+man&amp;gs_l</a:t>
            </a:r>
            <a:r>
              <a:rPr lang="en-US" dirty="0" smtClean="0"/>
              <a:t>=img.3..0i24.104.11024.14.11217.17.4.13.0.5.0.82.227.4.4.0...0.0...1c.1.2.img.w9mFYyylydU&amp;bav=on.2,or.r_gc.r_pw.r_qf.&amp;bvm=bv.42080656,d.aWc&amp;fp=8b3ccabeaf5ce617&amp;biw=1680&amp;bih=946&amp;imgrc=WFvAJQ9TeDruFM%3A%3Bm9u_vMwhl1p-HM%3Bhttp%253A%252F%252Fchristinemarsh.com%252Fwp-content%252Fuploads%252F2010%252F01%252FMitochondria_Man1.jpg%3Bhttp%253A%252F%252Fchristinemarsh.com%252Findex.php%252Fstore%252Fmitochondria-man%252F%3B1086%3B1456</a:t>
            </a:r>
            <a:endParaRPr lang="en-US" dirty="0"/>
          </a:p>
        </p:txBody>
      </p:sp>
      <p:sp>
        <p:nvSpPr>
          <p:cNvPr id="4" name="Slide Number Placeholder 3"/>
          <p:cNvSpPr>
            <a:spLocks noGrp="1"/>
          </p:cNvSpPr>
          <p:nvPr>
            <p:ph type="sldNum" sz="quarter" idx="10"/>
          </p:nvPr>
        </p:nvSpPr>
        <p:spPr/>
        <p:txBody>
          <a:bodyPr/>
          <a:lstStyle/>
          <a:p>
            <a:fld id="{426AE2BA-C737-4337-99CB-3D08F0A3BE3C}" type="slidenum">
              <a:rPr lang="en-US" smtClean="0"/>
              <a:pPr/>
              <a:t>52</a:t>
            </a:fld>
            <a:endParaRPr lang="en-US"/>
          </a:p>
        </p:txBody>
      </p:sp>
    </p:spTree>
    <p:extLst>
      <p:ext uri="{BB962C8B-B14F-4D97-AF65-F5344CB8AC3E}">
        <p14:creationId xmlns:p14="http://schemas.microsoft.com/office/powerpoint/2010/main" val="2772550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http://www.google.com/</a:t>
            </a:r>
            <a:r>
              <a:rPr lang="en-US" dirty="0" err="1" smtClean="0"/>
              <a:t>search?q</a:t>
            </a:r>
            <a:r>
              <a:rPr lang="en-US" dirty="0" smtClean="0"/>
              <a:t>=</a:t>
            </a:r>
            <a:r>
              <a:rPr lang="en-US" dirty="0" err="1" smtClean="0"/>
              <a:t>part+i&amp;hl</a:t>
            </a:r>
            <a:r>
              <a:rPr lang="en-US" dirty="0" smtClean="0"/>
              <a:t>=</a:t>
            </a:r>
            <a:r>
              <a:rPr lang="en-US" dirty="0" err="1" smtClean="0"/>
              <a:t>en&amp;tbo</a:t>
            </a:r>
            <a:r>
              <a:rPr lang="en-US" dirty="0" smtClean="0"/>
              <a:t>=</a:t>
            </a:r>
            <a:r>
              <a:rPr lang="en-US" dirty="0" err="1" smtClean="0"/>
              <a:t>d&amp;source</a:t>
            </a:r>
            <a:r>
              <a:rPr lang="en-US" dirty="0" smtClean="0"/>
              <a:t>=</a:t>
            </a:r>
            <a:r>
              <a:rPr lang="en-US" dirty="0" err="1" smtClean="0"/>
              <a:t>lnms&amp;tbm</a:t>
            </a:r>
            <a:r>
              <a:rPr lang="en-US" dirty="0" smtClean="0"/>
              <a:t>=</a:t>
            </a:r>
            <a:r>
              <a:rPr lang="en-US" dirty="0" err="1" smtClean="0"/>
              <a:t>isch&amp;sa</a:t>
            </a:r>
            <a:r>
              <a:rPr lang="en-US" dirty="0" smtClean="0"/>
              <a:t>=</a:t>
            </a:r>
            <a:r>
              <a:rPr lang="en-US" dirty="0" err="1" smtClean="0"/>
              <a:t>X&amp;ei</a:t>
            </a:r>
            <a:r>
              <a:rPr lang="en-US" dirty="0" smtClean="0"/>
              <a:t>=</a:t>
            </a:r>
            <a:r>
              <a:rPr lang="en-US" dirty="0" err="1" smtClean="0"/>
              <a:t>OekTUfnKArOMyAHQjYEQ&amp;ved</a:t>
            </a:r>
            <a:r>
              <a:rPr lang="en-US" dirty="0" smtClean="0"/>
              <a:t>=0CAcQ_AUoAA&amp;biw=1680&amp;bih=946#hl=</a:t>
            </a:r>
            <a:r>
              <a:rPr lang="en-US" dirty="0" err="1" smtClean="0"/>
              <a:t>en&amp;tbo</a:t>
            </a:r>
            <a:r>
              <a:rPr lang="en-US" dirty="0" smtClean="0"/>
              <a:t>=</a:t>
            </a:r>
            <a:r>
              <a:rPr lang="en-US" dirty="0" err="1" smtClean="0"/>
              <a:t>d&amp;tbm</a:t>
            </a:r>
            <a:r>
              <a:rPr lang="en-US" dirty="0" smtClean="0"/>
              <a:t>=</a:t>
            </a:r>
            <a:r>
              <a:rPr lang="en-US" dirty="0" err="1" smtClean="0"/>
              <a:t>isch&amp;sa</a:t>
            </a:r>
            <a:r>
              <a:rPr lang="en-US" dirty="0" smtClean="0"/>
              <a:t>=1&amp;q=</a:t>
            </a:r>
            <a:r>
              <a:rPr lang="en-US" dirty="0" err="1" smtClean="0"/>
              <a:t>atp+synthase&amp;oq</a:t>
            </a:r>
            <a:r>
              <a:rPr lang="en-US" dirty="0" smtClean="0"/>
              <a:t>=</a:t>
            </a:r>
            <a:r>
              <a:rPr lang="en-US" dirty="0" err="1" smtClean="0"/>
              <a:t>atp+synthase&amp;gs_l</a:t>
            </a:r>
            <a:r>
              <a:rPr lang="en-US" dirty="0" smtClean="0"/>
              <a:t>=img.3..0l8j0i5l2.78.5877.11.6052.13.10.1.2.2.0.59.547.10.10.0...0.0...1c.1.2.img.q_HR5yyZol0&amp;bav=on.2,or.r_gc.r_pw.r_qf.&amp;bvm=bv.42080656,d.aWc&amp;fp=8b3ccabeaf5ce617&amp;biw=1680&amp;bih=946&amp;imgrc=vpzMZoZ3FWvg5M%3A%3B_mibCDTxFoJGEM%3Bhttp%253A%252F%252Ffiles.myopera.com%252FKYren%252Falbums%252F638725%252FATP%252520synthase.jpg%3Bhttp%253A%252F%252Fmy.opera.com%252FKYren%252Falbums%252Fshowpic.dml%253Falbum%253D638725%2526picture%253D42418081%3B796%3B958</a:t>
            </a:r>
            <a:endParaRPr lang="en-US" dirty="0"/>
          </a:p>
        </p:txBody>
      </p:sp>
      <p:sp>
        <p:nvSpPr>
          <p:cNvPr id="4" name="Slide Number Placeholder 3"/>
          <p:cNvSpPr>
            <a:spLocks noGrp="1"/>
          </p:cNvSpPr>
          <p:nvPr>
            <p:ph type="sldNum" sz="quarter" idx="10"/>
          </p:nvPr>
        </p:nvSpPr>
        <p:spPr/>
        <p:txBody>
          <a:bodyPr/>
          <a:lstStyle/>
          <a:p>
            <a:fld id="{426AE2BA-C737-4337-99CB-3D08F0A3BE3C}" type="slidenum">
              <a:rPr lang="en-US" smtClean="0"/>
              <a:pPr/>
              <a:t>54</a:t>
            </a:fld>
            <a:endParaRPr lang="en-US"/>
          </a:p>
        </p:txBody>
      </p:sp>
    </p:spTree>
    <p:extLst>
      <p:ext uri="{BB962C8B-B14F-4D97-AF65-F5344CB8AC3E}">
        <p14:creationId xmlns:p14="http://schemas.microsoft.com/office/powerpoint/2010/main" val="939154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http://en.wikipedia.org/wiki/File:Hydroelectric_dam.svg</a:t>
            </a:r>
            <a:endParaRPr lang="en-US" dirty="0"/>
          </a:p>
        </p:txBody>
      </p:sp>
      <p:sp>
        <p:nvSpPr>
          <p:cNvPr id="4" name="Slide Number Placeholder 3"/>
          <p:cNvSpPr>
            <a:spLocks noGrp="1"/>
          </p:cNvSpPr>
          <p:nvPr>
            <p:ph type="sldNum" sz="quarter" idx="10"/>
          </p:nvPr>
        </p:nvSpPr>
        <p:spPr/>
        <p:txBody>
          <a:bodyPr/>
          <a:lstStyle/>
          <a:p>
            <a:fld id="{426AE2BA-C737-4337-99CB-3D08F0A3BE3C}" type="slidenum">
              <a:rPr lang="en-US" smtClean="0"/>
              <a:pPr/>
              <a:t>55</a:t>
            </a:fld>
            <a:endParaRPr lang="en-US"/>
          </a:p>
        </p:txBody>
      </p:sp>
    </p:spTree>
    <p:extLst>
      <p:ext uri="{BB962C8B-B14F-4D97-AF65-F5344CB8AC3E}">
        <p14:creationId xmlns:p14="http://schemas.microsoft.com/office/powerpoint/2010/main" val="247991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google.com/search?hl=en&amp;q=mitochondria+membrane&amp;bav=on.2,or.r_gc.r_pw.r_qf.&amp;biw=1680&amp;bih=946&amp;um=1&amp;ie=UTF-8&amp;tbm=isch&amp;source=og&amp;sa=N&amp;tab=wi&amp;ei=PQMUUYijKofJyQGTpIGADw#imgrc=rRTHqk-FD4grsM%3A%3BMFzuYh5-vcR8hM%3Bhttp%253A%252F%252Fimg.sparknotes.com%252Ffigures%252F1%252F152b2a1fc24da028d51724fedfa06fff%252Fmitochondria.gif%3Bhttp%253A%252F%252Fwww.sparknotes.com%252Fbiology%252Fcellrespiration%252Foxidativephosphorylation%252Fsection1.rhtml%3B420%3B330</a:t>
            </a:r>
            <a:endParaRPr lang="en-US" dirty="0"/>
          </a:p>
        </p:txBody>
      </p:sp>
      <p:sp>
        <p:nvSpPr>
          <p:cNvPr id="4" name="Slide Number Placeholder 3"/>
          <p:cNvSpPr>
            <a:spLocks noGrp="1"/>
          </p:cNvSpPr>
          <p:nvPr>
            <p:ph type="sldNum" sz="quarter" idx="10"/>
          </p:nvPr>
        </p:nvSpPr>
        <p:spPr/>
        <p:txBody>
          <a:bodyPr/>
          <a:lstStyle/>
          <a:p>
            <a:fld id="{426AE2BA-C737-4337-99CB-3D08F0A3BE3C}" type="slidenum">
              <a:rPr lang="en-US" smtClean="0"/>
              <a:pPr/>
              <a:t>57</a:t>
            </a:fld>
            <a:endParaRPr lang="en-US"/>
          </a:p>
        </p:txBody>
      </p:sp>
    </p:spTree>
    <p:extLst>
      <p:ext uri="{BB962C8B-B14F-4D97-AF65-F5344CB8AC3E}">
        <p14:creationId xmlns:p14="http://schemas.microsoft.com/office/powerpoint/2010/main" val="2220814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http://www.steroidbazaar.com/Scripts/prodView.asp?idproduct=17</a:t>
            </a:r>
            <a:endParaRPr lang="en-US" dirty="0"/>
          </a:p>
        </p:txBody>
      </p:sp>
      <p:sp>
        <p:nvSpPr>
          <p:cNvPr id="4" name="Slide Number Placeholder 3"/>
          <p:cNvSpPr>
            <a:spLocks noGrp="1"/>
          </p:cNvSpPr>
          <p:nvPr>
            <p:ph type="sldNum" sz="quarter" idx="10"/>
          </p:nvPr>
        </p:nvSpPr>
        <p:spPr/>
        <p:txBody>
          <a:bodyPr/>
          <a:lstStyle/>
          <a:p>
            <a:fld id="{426AE2BA-C737-4337-99CB-3D08F0A3BE3C}" type="slidenum">
              <a:rPr lang="en-US" smtClean="0"/>
              <a:pPr/>
              <a:t>63</a:t>
            </a:fld>
            <a:endParaRPr lang="en-US"/>
          </a:p>
        </p:txBody>
      </p:sp>
    </p:spTree>
    <p:extLst>
      <p:ext uri="{BB962C8B-B14F-4D97-AF65-F5344CB8AC3E}">
        <p14:creationId xmlns:p14="http://schemas.microsoft.com/office/powerpoint/2010/main" val="2112575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B2DFDE-8E65-48D4-9A0C-4EF3C2DF1957}" type="datetime1">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8B77B-0C3F-4422-9DD5-CF4ED73B386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D1763-E648-4B7C-B6EB-33DE370C3510}" type="datetime1">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8B77B-0C3F-4422-9DD5-CF4ED73B38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EE95A4-3350-4E49-98CD-141E28C982CB}" type="datetime1">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8B77B-0C3F-4422-9DD5-CF4ED73B38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AE2EF4-B5A2-4641-B964-E20407597F93}" type="datetime1">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8B77B-0C3F-4422-9DD5-CF4ED73B38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202FCD-6177-4A49-BC6A-666E62295EEB}" type="datetime1">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8B77B-0C3F-4422-9DD5-CF4ED73B386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B44DB5-267F-423B-BE7E-631B5DAF6705}" type="datetime1">
              <a:rPr lang="en-US" smtClean="0"/>
              <a:t>8/1/2015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8B77B-0C3F-4422-9DD5-CF4ED73B38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FBB035-47C1-4094-AF7B-62568DCBBCB5}" type="datetime1">
              <a:rPr lang="en-US" smtClean="0"/>
              <a:t>8/1/2015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8B77B-0C3F-4422-9DD5-CF4ED73B38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3EC46C-F194-4753-971C-5EBDF28FCF8F}" type="datetime1">
              <a:rPr lang="en-US" smtClean="0"/>
              <a:t>8/1/2015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8B77B-0C3F-4422-9DD5-CF4ED73B38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8BD36-B095-47AB-B220-ABF564EE3C7E}" type="datetime1">
              <a:rPr lang="en-US" smtClean="0"/>
              <a:t>8/1/2015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28B77B-0C3F-4422-9DD5-CF4ED73B38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99DA7-53C5-47EF-8008-EC1AD1874DDC}" type="datetime1">
              <a:rPr lang="en-US" smtClean="0"/>
              <a:t>8/1/2015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8B77B-0C3F-4422-9DD5-CF4ED73B38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87CDD4-AC29-417C-A29A-682754765DF7}" type="datetime1">
              <a:rPr lang="en-US" smtClean="0"/>
              <a:t>8/1/2015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8B77B-0C3F-4422-9DD5-CF4ED73B38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18579-562A-46B3-A76D-0EFF9649EAE3}" type="datetime1">
              <a:rPr lang="en-US" smtClean="0"/>
              <a:t>8/1/2015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8B77B-0C3F-4422-9DD5-CF4ED73B38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commons.wikimedia.org/wiki/File:Diffusion.en.svg"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43000" y="1523999"/>
            <a:ext cx="8001000" cy="5272323"/>
          </a:xfrm>
          <a:prstGeom prst="rect">
            <a:avLst/>
          </a:prstGeom>
        </p:spPr>
      </p:pic>
      <p:sp>
        <p:nvSpPr>
          <p:cNvPr id="2" name="Title 1"/>
          <p:cNvSpPr>
            <a:spLocks noGrp="1"/>
          </p:cNvSpPr>
          <p:nvPr>
            <p:ph type="ctrTitle"/>
          </p:nvPr>
        </p:nvSpPr>
        <p:spPr>
          <a:xfrm>
            <a:off x="381000" y="1219200"/>
            <a:ext cx="8153400" cy="1981199"/>
          </a:xfrm>
        </p:spPr>
        <p:txBody>
          <a:bodyPr>
            <a:noAutofit/>
          </a:bodyPr>
          <a:lstStyle/>
          <a:p>
            <a:pPr algn="l"/>
            <a:r>
              <a:rPr lang="en-US" sz="4000" dirty="0" smtClean="0"/>
              <a:t>Three Cases from the Membrane Files:</a:t>
            </a:r>
            <a:br>
              <a:rPr lang="en-US" sz="4000" dirty="0" smtClean="0"/>
            </a:br>
            <a:r>
              <a:rPr lang="en-US" sz="4000" i="1" dirty="0" smtClean="0"/>
              <a:t>The Exploding Fish</a:t>
            </a:r>
            <a:br>
              <a:rPr lang="en-US" sz="4000" i="1" dirty="0" smtClean="0"/>
            </a:br>
            <a:r>
              <a:rPr lang="en-US" sz="4000" i="1" dirty="0" smtClean="0"/>
              <a:t>The Pleasurable Poison</a:t>
            </a:r>
            <a:br>
              <a:rPr lang="en-US" sz="4000" i="1" dirty="0" smtClean="0"/>
            </a:br>
            <a:r>
              <a:rPr lang="en-US" sz="4000" i="1" dirty="0" smtClean="0"/>
              <a:t>The Dangerous Diet</a:t>
            </a:r>
            <a:endParaRPr lang="en-US" sz="4000" i="1" dirty="0"/>
          </a:p>
        </p:txBody>
      </p:sp>
      <p:sp>
        <p:nvSpPr>
          <p:cNvPr id="3" name="Subtitle 2"/>
          <p:cNvSpPr>
            <a:spLocks noGrp="1"/>
          </p:cNvSpPr>
          <p:nvPr>
            <p:ph type="subTitle" idx="1"/>
          </p:nvPr>
        </p:nvSpPr>
        <p:spPr>
          <a:xfrm>
            <a:off x="457200" y="3733800"/>
            <a:ext cx="6400800" cy="1600200"/>
          </a:xfrm>
        </p:spPr>
        <p:txBody>
          <a:bodyPr>
            <a:noAutofit/>
          </a:bodyPr>
          <a:lstStyle/>
          <a:p>
            <a:pPr algn="l"/>
            <a:r>
              <a:rPr lang="en-US" sz="2000" dirty="0">
                <a:latin typeface="Monotype Corsiva" panose="03010101010201010101" pitchFamily="66" charset="0"/>
              </a:rPr>
              <a:t>b</a:t>
            </a:r>
            <a:r>
              <a:rPr lang="en-US" sz="2000" dirty="0" smtClean="0">
                <a:latin typeface="Monotype Corsiva" panose="03010101010201010101" pitchFamily="66" charset="0"/>
              </a:rPr>
              <a:t>y</a:t>
            </a:r>
          </a:p>
          <a:p>
            <a:pPr algn="l"/>
            <a:r>
              <a:rPr lang="en-US" sz="2000" dirty="0" smtClean="0"/>
              <a:t>Eric Ribbens</a:t>
            </a:r>
            <a:endParaRPr lang="en-US" sz="2000" dirty="0"/>
          </a:p>
          <a:p>
            <a:pPr algn="l"/>
            <a:r>
              <a:rPr lang="en-US" sz="2000" dirty="0" smtClean="0"/>
              <a:t>Western Illinois University</a:t>
            </a:r>
          </a:p>
          <a:p>
            <a:pPr algn="l"/>
            <a:r>
              <a:rPr lang="en-US" sz="2000" dirty="0" smtClean="0"/>
              <a:t>Department of Biology</a:t>
            </a:r>
            <a:endParaRPr lang="en-US" sz="2000" dirty="0"/>
          </a:p>
        </p:txBody>
      </p:sp>
      <p:pic>
        <p:nvPicPr>
          <p:cNvPr id="24" name="Picture 2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8229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Another tricky piece of diffusion:</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r>
              <a:rPr lang="en-US" dirty="0" smtClean="0"/>
              <a:t>The chemical tries to achieve equal concentration </a:t>
            </a:r>
            <a:r>
              <a:rPr lang="en-US" b="1" i="1" dirty="0" smtClean="0"/>
              <a:t>of it relative to the total solution</a:t>
            </a:r>
            <a:r>
              <a:rPr lang="en-US" i="1" dirty="0" smtClean="0"/>
              <a:t>. </a:t>
            </a:r>
            <a:r>
              <a:rPr lang="en-US" dirty="0" smtClean="0"/>
              <a:t>So if there are equal amounts of water on each side of the membrane, but on one side the solution is only water while on the other side  it is a mixture, water will still keep moving to the mixture side.</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10</a:t>
            </a:fld>
            <a:endParaRPr lang="en-US"/>
          </a:p>
        </p:txBody>
      </p:sp>
    </p:spTree>
    <p:extLst>
      <p:ext uri="{BB962C8B-B14F-4D97-AF65-F5344CB8AC3E}">
        <p14:creationId xmlns:p14="http://schemas.microsoft.com/office/powerpoint/2010/main" val="1588460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Diffusing</a:t>
            </a:r>
            <a:endParaRPr lang="en-US"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47800" y="1676400"/>
            <a:ext cx="6365881" cy="4953000"/>
          </a:xfrm>
        </p:spPr>
      </p:pic>
      <p:sp>
        <p:nvSpPr>
          <p:cNvPr id="5" name="Slide Number Placeholder 4"/>
          <p:cNvSpPr>
            <a:spLocks noGrp="1"/>
          </p:cNvSpPr>
          <p:nvPr>
            <p:ph type="sldNum" sz="quarter" idx="12"/>
          </p:nvPr>
        </p:nvSpPr>
        <p:spPr/>
        <p:txBody>
          <a:bodyPr/>
          <a:lstStyle/>
          <a:p>
            <a:fld id="{2328B77B-0C3F-4422-9DD5-CF4ED73B3863}" type="slidenum">
              <a:rPr lang="en-US" smtClean="0"/>
              <a:pPr/>
              <a:t>11</a:t>
            </a:fld>
            <a:endParaRPr lang="en-US"/>
          </a:p>
        </p:txBody>
      </p:sp>
    </p:spTree>
    <p:extLst>
      <p:ext uri="{BB962C8B-B14F-4D97-AF65-F5344CB8AC3E}">
        <p14:creationId xmlns:p14="http://schemas.microsoft.com/office/powerpoint/2010/main" val="3239863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my office …</a:t>
            </a:r>
            <a:endParaRPr lang="en-US" dirty="0"/>
          </a:p>
        </p:txBody>
      </p:sp>
      <p:sp>
        <p:nvSpPr>
          <p:cNvPr id="3" name="Content Placeholder 2"/>
          <p:cNvSpPr>
            <a:spLocks noGrp="1"/>
          </p:cNvSpPr>
          <p:nvPr>
            <p:ph idx="1"/>
          </p:nvPr>
        </p:nvSpPr>
        <p:spPr/>
        <p:txBody>
          <a:bodyPr/>
          <a:lstStyle/>
          <a:p>
            <a:pPr marL="0" indent="0">
              <a:buNone/>
            </a:pPr>
            <a:r>
              <a:rPr lang="en-US" dirty="0" smtClean="0"/>
              <a:t>I sat back and tried to think. What did I know?</a:t>
            </a:r>
          </a:p>
          <a:p>
            <a:r>
              <a:rPr lang="en-US" dirty="0" smtClean="0"/>
              <a:t>What diffusion is;</a:t>
            </a:r>
          </a:p>
          <a:p>
            <a:r>
              <a:rPr lang="en-US" dirty="0" smtClean="0"/>
              <a:t>What happens across membranes; and </a:t>
            </a:r>
          </a:p>
          <a:p>
            <a:r>
              <a:rPr lang="en-US" dirty="0" smtClean="0"/>
              <a:t>Kidney dialysis. </a:t>
            </a:r>
          </a:p>
          <a:p>
            <a:pPr marL="0" indent="0">
              <a:buNone/>
            </a:pPr>
            <a:r>
              <a:rPr lang="en-US" dirty="0" smtClean="0"/>
              <a:t>A far cry from exploding fish, I thought. It was time for some questions.</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12</a:t>
            </a:fld>
            <a:endParaRPr lang="en-US"/>
          </a:p>
        </p:txBody>
      </p:sp>
    </p:spTree>
    <p:extLst>
      <p:ext uri="{BB962C8B-B14F-4D97-AF65-F5344CB8AC3E}">
        <p14:creationId xmlns:p14="http://schemas.microsoft.com/office/powerpoint/2010/main" val="726389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49562"/>
          </a:xfrm>
        </p:spPr>
        <p:txBody>
          <a:bodyPr>
            <a:normAutofit/>
          </a:bodyPr>
          <a:lstStyle/>
          <a:p>
            <a:pPr algn="l"/>
            <a:r>
              <a:rPr lang="en-US" sz="3600" b="1" dirty="0" smtClean="0"/>
              <a:t>CQ#2:  A solution is 90% water on the left, and 80% water on the right, of a membrane that only water can cross. Assuming no other forces are operating, which direction will water move?</a:t>
            </a:r>
            <a:endParaRPr lang="en-US" sz="3600" b="1" dirty="0"/>
          </a:p>
        </p:txBody>
      </p:sp>
      <p:sp>
        <p:nvSpPr>
          <p:cNvPr id="3" name="Content Placeholder 2"/>
          <p:cNvSpPr>
            <a:spLocks noGrp="1"/>
          </p:cNvSpPr>
          <p:nvPr>
            <p:ph idx="1"/>
          </p:nvPr>
        </p:nvSpPr>
        <p:spPr>
          <a:xfrm>
            <a:off x="457200" y="3352800"/>
            <a:ext cx="8229600" cy="2773363"/>
          </a:xfrm>
        </p:spPr>
        <p:txBody>
          <a:bodyPr/>
          <a:lstStyle/>
          <a:p>
            <a:pPr marL="514350" indent="-514350">
              <a:buFont typeface="+mj-lt"/>
              <a:buAutoNum type="alphaUcPeriod"/>
            </a:pPr>
            <a:r>
              <a:rPr lang="en-US" dirty="0" smtClean="0"/>
              <a:t>Water will move from left to right.</a:t>
            </a:r>
          </a:p>
          <a:p>
            <a:pPr marL="514350" indent="-514350">
              <a:buFont typeface="+mj-lt"/>
              <a:buAutoNum type="alphaUcPeriod"/>
            </a:pPr>
            <a:r>
              <a:rPr lang="en-US" dirty="0" smtClean="0"/>
              <a:t>Water will move from right to left.</a:t>
            </a:r>
          </a:p>
          <a:p>
            <a:pPr marL="514350" indent="-514350">
              <a:buFont typeface="+mj-lt"/>
              <a:buAutoNum type="alphaUcPeriod"/>
            </a:pPr>
            <a:r>
              <a:rPr lang="en-US" dirty="0" smtClean="0"/>
              <a:t>It depends.</a:t>
            </a:r>
          </a:p>
          <a:p>
            <a:pPr marL="514350" indent="-514350">
              <a:buFont typeface="+mj-lt"/>
              <a:buAutoNum type="alphaUcPeriod"/>
            </a:pPr>
            <a:r>
              <a:rPr lang="en-US" dirty="0" smtClean="0"/>
              <a:t>It is impossible to tell.</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13</a:t>
            </a:fld>
            <a:endParaRPr lang="en-US"/>
          </a:p>
        </p:txBody>
      </p:sp>
    </p:spTree>
    <p:extLst>
      <p:ext uri="{BB962C8B-B14F-4D97-AF65-F5344CB8AC3E}">
        <p14:creationId xmlns:p14="http://schemas.microsoft.com/office/powerpoint/2010/main" val="3167632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02162"/>
          </a:xfrm>
        </p:spPr>
        <p:txBody>
          <a:bodyPr>
            <a:normAutofit fontScale="90000"/>
          </a:bodyPr>
          <a:lstStyle/>
          <a:p>
            <a:pPr algn="l"/>
            <a:r>
              <a:rPr lang="en-US" sz="3600" b="1" dirty="0" smtClean="0"/>
              <a:t>CQ#3: </a:t>
            </a:r>
            <a:r>
              <a:rPr lang="en-US" sz="3600" b="1" dirty="0"/>
              <a:t>Remember </a:t>
            </a:r>
            <a:r>
              <a:rPr lang="en-US" sz="3600" b="1" dirty="0" smtClean="0"/>
              <a:t>that it is important to think about the concentration of the substance that can move. Consider this question: </a:t>
            </a:r>
            <a:br>
              <a:rPr lang="en-US" sz="3600" b="1" dirty="0" smtClean="0"/>
            </a:br>
            <a:r>
              <a:rPr lang="en-US" sz="3600" b="1" dirty="0" smtClean="0"/>
              <a:t>The solution on the left is 10% salt. On the right it is 5% salt. Salt cannot cross the membrane, but water can. Which way will water move?</a:t>
            </a:r>
            <a:r>
              <a:rPr lang="en-US" dirty="0" smtClean="0"/>
              <a:t/>
            </a:r>
            <a:br>
              <a:rPr lang="en-US" dirty="0" smtClean="0"/>
            </a:br>
            <a:endParaRPr lang="en-US" dirty="0"/>
          </a:p>
        </p:txBody>
      </p:sp>
      <p:sp>
        <p:nvSpPr>
          <p:cNvPr id="3" name="Content Placeholder 2"/>
          <p:cNvSpPr>
            <a:spLocks noGrp="1"/>
          </p:cNvSpPr>
          <p:nvPr>
            <p:ph idx="1"/>
          </p:nvPr>
        </p:nvSpPr>
        <p:spPr>
          <a:xfrm>
            <a:off x="457200" y="5181600"/>
            <a:ext cx="8229600" cy="944563"/>
          </a:xfrm>
        </p:spPr>
        <p:txBody>
          <a:bodyPr/>
          <a:lstStyle/>
          <a:p>
            <a:endParaRPr lang="en-US" dirty="0" smtClean="0"/>
          </a:p>
          <a:p>
            <a:endParaRPr lang="en-US" dirty="0"/>
          </a:p>
        </p:txBody>
      </p:sp>
      <p:sp>
        <p:nvSpPr>
          <p:cNvPr id="4" name="TextBox 3"/>
          <p:cNvSpPr txBox="1"/>
          <p:nvPr/>
        </p:nvSpPr>
        <p:spPr>
          <a:xfrm>
            <a:off x="609600" y="3962400"/>
            <a:ext cx="7924800" cy="2339102"/>
          </a:xfrm>
          <a:prstGeom prst="rect">
            <a:avLst/>
          </a:prstGeom>
          <a:noFill/>
        </p:spPr>
        <p:txBody>
          <a:bodyPr wrap="square" rtlCol="0">
            <a:spAutoFit/>
          </a:bodyPr>
          <a:lstStyle/>
          <a:p>
            <a:pPr marL="514350" indent="-514350">
              <a:buFont typeface="+mj-lt"/>
              <a:buAutoNum type="alphaUcPeriod"/>
            </a:pPr>
            <a:r>
              <a:rPr lang="en-US" sz="3200" dirty="0" smtClean="0"/>
              <a:t>Water will move from left to right.</a:t>
            </a:r>
          </a:p>
          <a:p>
            <a:pPr marL="514350" indent="-514350">
              <a:buFont typeface="+mj-lt"/>
              <a:buAutoNum type="alphaUcPeriod"/>
            </a:pPr>
            <a:r>
              <a:rPr lang="en-US" sz="3200" dirty="0" smtClean="0"/>
              <a:t>Water will move from right to left.</a:t>
            </a:r>
          </a:p>
          <a:p>
            <a:pPr marL="514350" indent="-514350">
              <a:buFont typeface="+mj-lt"/>
              <a:buAutoNum type="alphaUcPeriod"/>
            </a:pPr>
            <a:r>
              <a:rPr lang="en-US" sz="3200" dirty="0" smtClean="0"/>
              <a:t>It depends.</a:t>
            </a:r>
          </a:p>
          <a:p>
            <a:pPr marL="514350" indent="-514350">
              <a:buFont typeface="+mj-lt"/>
              <a:buAutoNum type="alphaUcPeriod"/>
            </a:pPr>
            <a:r>
              <a:rPr lang="en-US" sz="3200" dirty="0" smtClean="0"/>
              <a:t>It is impossible to tell.</a:t>
            </a:r>
          </a:p>
          <a:p>
            <a:endParaRPr lang="en-US" dirty="0"/>
          </a:p>
        </p:txBody>
      </p:sp>
      <p:sp>
        <p:nvSpPr>
          <p:cNvPr id="5" name="Slide Number Placeholder 4"/>
          <p:cNvSpPr>
            <a:spLocks noGrp="1"/>
          </p:cNvSpPr>
          <p:nvPr>
            <p:ph type="sldNum" sz="quarter" idx="12"/>
          </p:nvPr>
        </p:nvSpPr>
        <p:spPr/>
        <p:txBody>
          <a:bodyPr/>
          <a:lstStyle/>
          <a:p>
            <a:fld id="{2328B77B-0C3F-4422-9DD5-CF4ED73B3863}" type="slidenum">
              <a:rPr lang="en-US" smtClean="0"/>
              <a:pPr/>
              <a:t>14</a:t>
            </a:fld>
            <a:endParaRPr lang="en-US"/>
          </a:p>
        </p:txBody>
      </p:sp>
    </p:spTree>
    <p:extLst>
      <p:ext uri="{BB962C8B-B14F-4D97-AF65-F5344CB8AC3E}">
        <p14:creationId xmlns:p14="http://schemas.microsoft.com/office/powerpoint/2010/main" val="1386703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this experiment:</a:t>
            </a:r>
            <a:endParaRPr lang="en-US" dirty="0"/>
          </a:p>
        </p:txBody>
      </p:sp>
      <p:sp>
        <p:nvSpPr>
          <p:cNvPr id="3" name="Content Placeholder 2"/>
          <p:cNvSpPr>
            <a:spLocks noGrp="1"/>
          </p:cNvSpPr>
          <p:nvPr>
            <p:ph idx="1"/>
          </p:nvPr>
        </p:nvSpPr>
        <p:spPr>
          <a:xfrm>
            <a:off x="457200" y="1600200"/>
            <a:ext cx="8382000" cy="4525963"/>
          </a:xfrm>
        </p:spPr>
        <p:txBody>
          <a:bodyPr/>
          <a:lstStyle/>
          <a:p>
            <a:pPr marL="0" indent="0">
              <a:buNone/>
            </a:pPr>
            <a:r>
              <a:rPr lang="en-US" dirty="0" smtClean="0"/>
              <a:t>You place an animal cell in a container of distilled water. What will happen? Make a hypothesis with your neighbor.</a:t>
            </a:r>
          </a:p>
          <a:p>
            <a:endParaRPr lang="en-US" dirty="0"/>
          </a:p>
          <a:p>
            <a:endParaRPr lang="en-US" dirty="0" smtClean="0"/>
          </a:p>
        </p:txBody>
      </p:sp>
      <p:sp>
        <p:nvSpPr>
          <p:cNvPr id="4" name="Slide Number Placeholder 3"/>
          <p:cNvSpPr>
            <a:spLocks noGrp="1"/>
          </p:cNvSpPr>
          <p:nvPr>
            <p:ph type="sldNum" sz="quarter" idx="12"/>
          </p:nvPr>
        </p:nvSpPr>
        <p:spPr/>
        <p:txBody>
          <a:bodyPr/>
          <a:lstStyle/>
          <a:p>
            <a:fld id="{2328B77B-0C3F-4422-9DD5-CF4ED73B3863}" type="slidenum">
              <a:rPr lang="en-US" smtClean="0"/>
              <a:pPr/>
              <a:t>15</a:t>
            </a:fld>
            <a:endParaRPr lang="en-US"/>
          </a:p>
        </p:txBody>
      </p:sp>
    </p:spTree>
    <p:extLst>
      <p:ext uri="{BB962C8B-B14F-4D97-AF65-F5344CB8AC3E}">
        <p14:creationId xmlns:p14="http://schemas.microsoft.com/office/powerpoint/2010/main" val="2176665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143000"/>
          </a:xfrm>
        </p:spPr>
        <p:txBody>
          <a:bodyPr>
            <a:normAutofit fontScale="90000"/>
          </a:bodyPr>
          <a:lstStyle/>
          <a:p>
            <a:pPr algn="l"/>
            <a:r>
              <a:rPr lang="en-US" sz="4000" b="1" dirty="0" smtClean="0"/>
              <a:t>CQ#4: </a:t>
            </a:r>
            <a:r>
              <a:rPr lang="en-US" sz="4000" b="1" dirty="0"/>
              <a:t>What </a:t>
            </a:r>
            <a:r>
              <a:rPr lang="en-US" sz="4000" b="1" dirty="0" smtClean="0"/>
              <a:t>do you predict will happen when you place an animal </a:t>
            </a:r>
            <a:r>
              <a:rPr lang="en-US" sz="4000" b="1" dirty="0"/>
              <a:t>cell in a container of distilled water</a:t>
            </a:r>
            <a:r>
              <a:rPr lang="en-US" sz="4000" b="1" dirty="0" smtClean="0"/>
              <a:t>?</a:t>
            </a:r>
            <a:endParaRPr lang="en-US" sz="4000" b="1" dirty="0"/>
          </a:p>
        </p:txBody>
      </p:sp>
      <p:sp>
        <p:nvSpPr>
          <p:cNvPr id="3" name="Content Placeholder 2"/>
          <p:cNvSpPr>
            <a:spLocks noGrp="1"/>
          </p:cNvSpPr>
          <p:nvPr>
            <p:ph idx="1"/>
          </p:nvPr>
        </p:nvSpPr>
        <p:spPr>
          <a:xfrm>
            <a:off x="457200" y="2514600"/>
            <a:ext cx="8229600" cy="3382963"/>
          </a:xfrm>
        </p:spPr>
        <p:txBody>
          <a:bodyPr/>
          <a:lstStyle/>
          <a:p>
            <a:pPr marL="514350" indent="-514350">
              <a:buFont typeface="+mj-lt"/>
              <a:buAutoNum type="alphaUcPeriod"/>
            </a:pPr>
            <a:r>
              <a:rPr lang="en-US" dirty="0" smtClean="0"/>
              <a:t>Water will not move.</a:t>
            </a:r>
          </a:p>
          <a:p>
            <a:pPr marL="514350" indent="-514350">
              <a:buFont typeface="+mj-lt"/>
              <a:buAutoNum type="alphaUcPeriod"/>
            </a:pPr>
            <a:r>
              <a:rPr lang="en-US" dirty="0" smtClean="0"/>
              <a:t>Water will move from the cell into the beaker holding the experiment.</a:t>
            </a:r>
          </a:p>
          <a:p>
            <a:pPr marL="514350" indent="-514350">
              <a:buFont typeface="+mj-lt"/>
              <a:buAutoNum type="alphaUcPeriod"/>
            </a:pPr>
            <a:r>
              <a:rPr lang="en-US" dirty="0" smtClean="0"/>
              <a:t>Water will move into the cell for a while.</a:t>
            </a:r>
          </a:p>
          <a:p>
            <a:pPr marL="514350" indent="-514350">
              <a:buFont typeface="+mj-lt"/>
              <a:buAutoNum type="alphaUcPeriod"/>
            </a:pPr>
            <a:r>
              <a:rPr lang="en-US" dirty="0" smtClean="0"/>
              <a:t>Water will move into the cell and the cell will explode!</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16</a:t>
            </a:fld>
            <a:endParaRPr lang="en-US"/>
          </a:p>
        </p:txBody>
      </p:sp>
    </p:spTree>
    <p:extLst>
      <p:ext uri="{BB962C8B-B14F-4D97-AF65-F5344CB8AC3E}">
        <p14:creationId xmlns:p14="http://schemas.microsoft.com/office/powerpoint/2010/main" val="1519443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328B77B-0C3F-4422-9DD5-CF4ED73B3863}" type="slidenum">
              <a:rPr lang="en-US" smtClean="0"/>
              <a:pPr/>
              <a:t>17</a:t>
            </a:fld>
            <a:endParaRPr lang="en-US"/>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143000" y="0"/>
            <a:ext cx="7047509" cy="6858000"/>
          </a:xfrm>
        </p:spPr>
      </p:pic>
    </p:spTree>
    <p:extLst>
      <p:ext uri="{BB962C8B-B14F-4D97-AF65-F5344CB8AC3E}">
        <p14:creationId xmlns:p14="http://schemas.microsoft.com/office/powerpoint/2010/main" val="12446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Water will move into the cell and the cell will explode!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i="1" dirty="0" smtClean="0"/>
              <a:t>Why?</a:t>
            </a:r>
          </a:p>
          <a:p>
            <a:r>
              <a:rPr lang="en-US" dirty="0" smtClean="0"/>
              <a:t>Start: concentration of water is higher outside the cell than inside, so water moves in.</a:t>
            </a:r>
          </a:p>
          <a:p>
            <a:r>
              <a:rPr lang="en-US" dirty="0" smtClean="0"/>
              <a:t>As time passes: the concentration of water inside the cell increases, but it never gets as high as the distilled water.</a:t>
            </a:r>
          </a:p>
          <a:p>
            <a:r>
              <a:rPr lang="en-US" dirty="0" smtClean="0"/>
              <a:t>The water moving in increases the cell’s volume until it can’t handle the volume and explodes.</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18</a:t>
            </a:fld>
            <a:endParaRPr lang="en-US"/>
          </a:p>
        </p:txBody>
      </p:sp>
    </p:spTree>
    <p:extLst>
      <p:ext uri="{BB962C8B-B14F-4D97-AF65-F5344CB8AC3E}">
        <p14:creationId xmlns:p14="http://schemas.microsoft.com/office/powerpoint/2010/main" val="3585807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consider this:</a:t>
            </a:r>
            <a:endParaRPr lang="en-US" dirty="0"/>
          </a:p>
        </p:txBody>
      </p:sp>
      <p:sp>
        <p:nvSpPr>
          <p:cNvPr id="3" name="Content Placeholder 2"/>
          <p:cNvSpPr>
            <a:spLocks noGrp="1"/>
          </p:cNvSpPr>
          <p:nvPr>
            <p:ph idx="1"/>
          </p:nvPr>
        </p:nvSpPr>
        <p:spPr/>
        <p:txBody>
          <a:bodyPr/>
          <a:lstStyle/>
          <a:p>
            <a:pPr marL="0" indent="0">
              <a:buNone/>
            </a:pPr>
            <a:r>
              <a:rPr lang="en-US" dirty="0" smtClean="0"/>
              <a:t>You place a plant cell in the same solution. The animal cell has exploded, but the plant cell never does. Why not? (Group work!)</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19</a:t>
            </a:fld>
            <a:endParaRPr lang="en-US"/>
          </a:p>
        </p:txBody>
      </p:sp>
      <p:pic>
        <p:nvPicPr>
          <p:cNvPr id="3074" name="Picture 2" descr="http://upload.wikimedia.org/wikipedia/commons/8/85/Presa_de_decissions.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19400" y="3810000"/>
            <a:ext cx="2286000" cy="2286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286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1"/>
            <a:ext cx="8229600" cy="2590800"/>
          </a:xfrm>
        </p:spPr>
        <p:txBody>
          <a:bodyPr>
            <a:normAutofit/>
          </a:bodyPr>
          <a:lstStyle/>
          <a:p>
            <a:pPr marL="0" indent="0" algn="ctr">
              <a:buNone/>
            </a:pPr>
            <a:r>
              <a:rPr lang="en-US" sz="6600" dirty="0" smtClean="0"/>
              <a:t>The Case of</a:t>
            </a:r>
          </a:p>
          <a:p>
            <a:pPr marL="0" indent="0" algn="ctr">
              <a:buNone/>
            </a:pPr>
            <a:r>
              <a:rPr lang="en-US" sz="6600" i="1" dirty="0" smtClean="0"/>
              <a:t>The Exploding Fish</a:t>
            </a:r>
            <a:endParaRPr lang="en-US" sz="6600" i="1" dirty="0"/>
          </a:p>
        </p:txBody>
      </p:sp>
      <p:sp>
        <p:nvSpPr>
          <p:cNvPr id="2" name="Slide Number Placeholder 1"/>
          <p:cNvSpPr>
            <a:spLocks noGrp="1"/>
          </p:cNvSpPr>
          <p:nvPr>
            <p:ph type="sldNum" sz="quarter" idx="12"/>
          </p:nvPr>
        </p:nvSpPr>
        <p:spPr/>
        <p:txBody>
          <a:bodyPr/>
          <a:lstStyle/>
          <a:p>
            <a:fld id="{2328B77B-0C3F-4422-9DD5-CF4ED73B3863}" type="slidenum">
              <a:rPr lang="en-US" smtClean="0"/>
              <a:pPr/>
              <a:t>2</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1800" y="3352800"/>
            <a:ext cx="3426561" cy="2667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19289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CQ#5: </a:t>
            </a:r>
            <a:r>
              <a:rPr lang="en-US" b="1" dirty="0"/>
              <a:t>The </a:t>
            </a:r>
            <a:r>
              <a:rPr lang="en-US" b="1" dirty="0" smtClean="0"/>
              <a:t>plant cell doesn’t explode because …</a:t>
            </a:r>
            <a:endParaRPr lang="en-US" b="1" dirty="0"/>
          </a:p>
        </p:txBody>
      </p:sp>
      <p:sp>
        <p:nvSpPr>
          <p:cNvPr id="3" name="Content Placeholder 2"/>
          <p:cNvSpPr>
            <a:spLocks noGrp="1"/>
          </p:cNvSpPr>
          <p:nvPr>
            <p:ph idx="1"/>
          </p:nvPr>
        </p:nvSpPr>
        <p:spPr/>
        <p:txBody>
          <a:bodyPr/>
          <a:lstStyle/>
          <a:p>
            <a:pPr marL="514350" indent="-514350">
              <a:buFont typeface="+mj-lt"/>
              <a:buAutoNum type="alphaUcPeriod"/>
            </a:pPr>
            <a:r>
              <a:rPr lang="en-US" dirty="0" smtClean="0"/>
              <a:t>Plants are tougher than animals.</a:t>
            </a:r>
          </a:p>
          <a:p>
            <a:pPr marL="514350" indent="-514350">
              <a:buFont typeface="+mj-lt"/>
              <a:buAutoNum type="alphaUcPeriod"/>
            </a:pPr>
            <a:r>
              <a:rPr lang="en-US" dirty="0" smtClean="0"/>
              <a:t>Plants have a cell wall that pushes back against the increased cell volume.</a:t>
            </a:r>
          </a:p>
          <a:p>
            <a:pPr marL="514350" indent="-514350">
              <a:buFont typeface="+mj-lt"/>
              <a:buAutoNum type="alphaUcPeriod"/>
            </a:pPr>
            <a:r>
              <a:rPr lang="en-US" dirty="0" smtClean="0"/>
              <a:t>Plants don’t let water cross membranes.</a:t>
            </a:r>
          </a:p>
          <a:p>
            <a:pPr marL="514350" indent="-514350">
              <a:buFont typeface="+mj-lt"/>
              <a:buAutoNum type="alphaUcPeriod"/>
            </a:pPr>
            <a:r>
              <a:rPr lang="en-US" dirty="0" smtClean="0"/>
              <a:t>We have no idea.</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20</a:t>
            </a:fld>
            <a:endParaRPr lang="en-US"/>
          </a:p>
        </p:txBody>
      </p:sp>
    </p:spTree>
    <p:extLst>
      <p:ext uri="{BB962C8B-B14F-4D97-AF65-F5344CB8AC3E}">
        <p14:creationId xmlns:p14="http://schemas.microsoft.com/office/powerpoint/2010/main" val="2229274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EBB9"/>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28B77B-0C3F-4422-9DD5-CF4ED73B3863}" type="slidenum">
              <a:rPr lang="en-US" smtClean="0"/>
              <a:pPr/>
              <a:t>21</a:t>
            </a:fld>
            <a:endParaRPr lang="en-US"/>
          </a:p>
        </p:txBody>
      </p:sp>
      <p:pic>
        <p:nvPicPr>
          <p:cNvPr id="4098" name="Picture 2" descr="http://upload.wikimedia.org/wikipedia/commons/0/08/Plant_cell_structure.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542"/>
          <a:stretch/>
        </p:blipFill>
        <p:spPr bwMode="auto">
          <a:xfrm>
            <a:off x="304800" y="7571"/>
            <a:ext cx="7994073" cy="685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342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I was on to something here.</a:t>
            </a:r>
            <a:endParaRPr lang="en-US" dirty="0"/>
          </a:p>
        </p:txBody>
      </p:sp>
      <p:sp>
        <p:nvSpPr>
          <p:cNvPr id="3" name="Content Placeholder 2"/>
          <p:cNvSpPr>
            <a:spLocks noGrp="1"/>
          </p:cNvSpPr>
          <p:nvPr>
            <p:ph idx="1"/>
          </p:nvPr>
        </p:nvSpPr>
        <p:spPr>
          <a:xfrm>
            <a:off x="457200" y="1341437"/>
            <a:ext cx="8229600" cy="4525963"/>
          </a:xfrm>
        </p:spPr>
        <p:txBody>
          <a:bodyPr/>
          <a:lstStyle/>
          <a:p>
            <a:pPr marL="0" indent="0">
              <a:buNone/>
            </a:pPr>
            <a:r>
              <a:rPr lang="en-US" dirty="0" smtClean="0"/>
              <a:t>Animal cells explode when placed in fresh water. But there are many animals that live in fresh water. We don’t find fish that have exploded! Why not?</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22</a:t>
            </a:fld>
            <a:endParaRPr lang="en-US"/>
          </a:p>
        </p:txBody>
      </p:sp>
      <p:pic>
        <p:nvPicPr>
          <p:cNvPr id="5122" name="Picture 2" descr="http://upload.wikimedia.org/wikipedia/commons/thumb/c/c0/Aquarium_Fish20.JPG/1280px-Aquarium_Fish2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3200" y="3200400"/>
            <a:ext cx="4181475" cy="31361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0856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1143000"/>
          </a:xfrm>
        </p:spPr>
        <p:txBody>
          <a:bodyPr>
            <a:normAutofit fontScale="90000"/>
          </a:bodyPr>
          <a:lstStyle/>
          <a:p>
            <a:pPr algn="l"/>
            <a:r>
              <a:rPr lang="en-US" b="1" dirty="0" smtClean="0"/>
              <a:t>CQ#6: </a:t>
            </a:r>
            <a:r>
              <a:rPr lang="en-US" b="1" dirty="0"/>
              <a:t>Why </a:t>
            </a:r>
            <a:r>
              <a:rPr lang="en-US" b="1" dirty="0" smtClean="0"/>
              <a:t>don’t freshwater fish explode?</a:t>
            </a:r>
            <a:endParaRPr lang="en-US" b="1" dirty="0"/>
          </a:p>
        </p:txBody>
      </p:sp>
      <p:sp>
        <p:nvSpPr>
          <p:cNvPr id="3" name="Content Placeholder 2"/>
          <p:cNvSpPr>
            <a:spLocks noGrp="1"/>
          </p:cNvSpPr>
          <p:nvPr>
            <p:ph idx="1"/>
          </p:nvPr>
        </p:nvSpPr>
        <p:spPr>
          <a:xfrm>
            <a:off x="457200" y="2209800"/>
            <a:ext cx="8229600" cy="3916363"/>
          </a:xfrm>
        </p:spPr>
        <p:txBody>
          <a:bodyPr/>
          <a:lstStyle/>
          <a:p>
            <a:pPr marL="514350" indent="-514350">
              <a:buFont typeface="+mj-lt"/>
              <a:buAutoNum type="alphaUcPeriod"/>
            </a:pPr>
            <a:r>
              <a:rPr lang="en-US" dirty="0" smtClean="0"/>
              <a:t>They really do, but underwater where we don’t see it.</a:t>
            </a:r>
          </a:p>
          <a:p>
            <a:pPr marL="514350" indent="-514350">
              <a:buFont typeface="+mj-lt"/>
              <a:buAutoNum type="alphaUcPeriod"/>
            </a:pPr>
            <a:r>
              <a:rPr lang="en-US" dirty="0" smtClean="0"/>
              <a:t>They don’t explode because they have cell walls.</a:t>
            </a:r>
          </a:p>
          <a:p>
            <a:pPr marL="514350" indent="-514350">
              <a:buFont typeface="+mj-lt"/>
              <a:buAutoNum type="alphaUcPeriod"/>
            </a:pPr>
            <a:r>
              <a:rPr lang="en-US" dirty="0" smtClean="0"/>
              <a:t>They don’t explode because they have kidneys to get rid of excess water.</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23</a:t>
            </a:fld>
            <a:endParaRPr lang="en-US"/>
          </a:p>
        </p:txBody>
      </p:sp>
    </p:spTree>
    <p:extLst>
      <p:ext uri="{BB962C8B-B14F-4D97-AF65-F5344CB8AC3E}">
        <p14:creationId xmlns:p14="http://schemas.microsoft.com/office/powerpoint/2010/main" val="13240640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Freshwater Fish</a:t>
            </a:r>
            <a:endParaRPr lang="en-US" dirty="0"/>
          </a:p>
        </p:txBody>
      </p:sp>
      <p:pic>
        <p:nvPicPr>
          <p:cNvPr id="34818" name="Picture 2" descr="http://en.es-static.us/upl/2012/09/fish_water_ions.png"/>
          <p:cNvPicPr>
            <a:picLocks noChangeAspect="1" noChangeArrowheads="1"/>
          </p:cNvPicPr>
          <p:nvPr/>
        </p:nvPicPr>
        <p:blipFill>
          <a:blip r:embed="rId2"/>
          <a:srcRect/>
          <a:stretch>
            <a:fillRect/>
          </a:stretch>
        </p:blipFill>
        <p:spPr bwMode="auto">
          <a:xfrm>
            <a:off x="0" y="1600200"/>
            <a:ext cx="9131121" cy="4572000"/>
          </a:xfrm>
          <a:prstGeom prst="rect">
            <a:avLst/>
          </a:prstGeom>
          <a:noFill/>
        </p:spPr>
      </p:pic>
      <p:sp>
        <p:nvSpPr>
          <p:cNvPr id="3" name="Slide Number Placeholder 2"/>
          <p:cNvSpPr>
            <a:spLocks noGrp="1"/>
          </p:cNvSpPr>
          <p:nvPr>
            <p:ph type="sldNum" sz="quarter" idx="12"/>
          </p:nvPr>
        </p:nvSpPr>
        <p:spPr/>
        <p:txBody>
          <a:bodyPr/>
          <a:lstStyle/>
          <a:p>
            <a:fld id="{2328B77B-0C3F-4422-9DD5-CF4ED73B3863}" type="slidenum">
              <a:rPr lang="en-US" smtClean="0"/>
              <a:pPr/>
              <a:t>24</a:t>
            </a:fld>
            <a:endParaRPr lang="en-US"/>
          </a:p>
        </p:txBody>
      </p:sp>
    </p:spTree>
    <p:extLst>
      <p:ext uri="{BB962C8B-B14F-4D97-AF65-F5344CB8AC3E}">
        <p14:creationId xmlns:p14="http://schemas.microsoft.com/office/powerpoint/2010/main" val="3699170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 pee in there, you know!”</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25</a:t>
            </a:fld>
            <a:endParaRPr lang="en-US"/>
          </a:p>
        </p:txBody>
      </p:sp>
      <p:pic>
        <p:nvPicPr>
          <p:cNvPr id="6146" name="Picture 2" descr="File:Horses at Dockens Water - geograph.org.uk - 60805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399" y="1293451"/>
            <a:ext cx="7400925" cy="5550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744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a saltwater fish?</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Freshwater: water is continually entering the fish.</a:t>
            </a:r>
          </a:p>
          <a:p>
            <a:r>
              <a:rPr lang="en-US" dirty="0" smtClean="0"/>
              <a:t>Saltwater: water is continually exiting the fish.</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26</a:t>
            </a:fld>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2200" y="3101236"/>
            <a:ext cx="4419600" cy="33903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60925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another strategy:</a:t>
            </a:r>
            <a:endParaRPr lang="en-US" dirty="0"/>
          </a:p>
        </p:txBody>
      </p:sp>
      <p:sp>
        <p:nvSpPr>
          <p:cNvPr id="3" name="Content Placeholder 2"/>
          <p:cNvSpPr>
            <a:spLocks noGrp="1"/>
          </p:cNvSpPr>
          <p:nvPr>
            <p:ph idx="1"/>
          </p:nvPr>
        </p:nvSpPr>
        <p:spPr/>
        <p:txBody>
          <a:bodyPr/>
          <a:lstStyle/>
          <a:p>
            <a:pPr marL="0" indent="0">
              <a:buNone/>
            </a:pPr>
            <a:r>
              <a:rPr lang="en-US" dirty="0" smtClean="0"/>
              <a:t>What else could a fish do to reduce or stop water from leaving its body? Think about it!</a:t>
            </a:r>
          </a:p>
          <a:p>
            <a:pPr marL="0" indent="0">
              <a:buNone/>
            </a:pPr>
            <a:endParaRPr lang="en-US" dirty="0"/>
          </a:p>
          <a:p>
            <a:pPr marL="0" indent="0">
              <a:buNone/>
            </a:pPr>
            <a:r>
              <a:rPr lang="en-US" i="1" dirty="0" smtClean="0"/>
              <a:t>Hint: </a:t>
            </a:r>
            <a:r>
              <a:rPr lang="en-US" dirty="0" smtClean="0"/>
              <a:t>The </a:t>
            </a:r>
            <a:r>
              <a:rPr lang="en-US" i="1" dirty="0" smtClean="0"/>
              <a:t>only</a:t>
            </a:r>
            <a:r>
              <a:rPr lang="en-US" dirty="0" smtClean="0"/>
              <a:t> way to keep water from moving in or out is to have the concentration of water the same inside and out.</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27</a:t>
            </a:fld>
            <a:endParaRPr lang="en-US"/>
          </a:p>
        </p:txBody>
      </p:sp>
    </p:spTree>
    <p:extLst>
      <p:ext uri="{BB962C8B-B14F-4D97-AF65-F5344CB8AC3E}">
        <p14:creationId xmlns:p14="http://schemas.microsoft.com/office/powerpoint/2010/main" val="457482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fontScale="90000"/>
          </a:bodyPr>
          <a:lstStyle/>
          <a:p>
            <a:pPr algn="l"/>
            <a:r>
              <a:rPr lang="en-US" dirty="0" smtClean="0"/>
              <a:t>The only way to prevent water from moving out is …</a:t>
            </a:r>
            <a:endParaRPr lang="en-US" dirty="0"/>
          </a:p>
        </p:txBody>
      </p:sp>
      <p:sp>
        <p:nvSpPr>
          <p:cNvPr id="3" name="Content Placeholder 2"/>
          <p:cNvSpPr>
            <a:spLocks noGrp="1"/>
          </p:cNvSpPr>
          <p:nvPr>
            <p:ph idx="1"/>
          </p:nvPr>
        </p:nvSpPr>
        <p:spPr>
          <a:xfrm>
            <a:off x="304800" y="1600200"/>
            <a:ext cx="8534400" cy="4525963"/>
          </a:xfrm>
        </p:spPr>
        <p:txBody>
          <a:bodyPr/>
          <a:lstStyle/>
          <a:p>
            <a:pPr marL="0" indent="0">
              <a:buNone/>
            </a:pPr>
            <a:r>
              <a:rPr lang="en-US" dirty="0" smtClean="0"/>
              <a:t>Make the inside of the fish as solute-concentrated as the outside! </a:t>
            </a:r>
          </a:p>
          <a:p>
            <a:pPr marL="0" indent="0">
              <a:buNone/>
            </a:pPr>
            <a:r>
              <a:rPr lang="en-US" i="1" dirty="0" smtClean="0"/>
              <a:t>How? </a:t>
            </a:r>
          </a:p>
          <a:p>
            <a:pPr marL="0" indent="0">
              <a:buNone/>
            </a:pPr>
            <a:r>
              <a:rPr lang="en-US" dirty="0" smtClean="0"/>
              <a:t>Urea! </a:t>
            </a:r>
          </a:p>
          <a:p>
            <a:pPr marL="0" indent="0">
              <a:buNone/>
            </a:pPr>
            <a:r>
              <a:rPr lang="en-US" dirty="0" smtClean="0"/>
              <a:t>Sharks and other </a:t>
            </a:r>
            <a:r>
              <a:rPr lang="en-US" dirty="0" err="1" smtClean="0"/>
              <a:t>cartiliginous</a:t>
            </a:r>
            <a:r>
              <a:rPr lang="en-US" dirty="0" smtClean="0"/>
              <a:t> fish build up urea in their muscle tissues. This means the fish fluid is more concentrated, similar to the concentration of ocean water.</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28</a:t>
            </a:fld>
            <a:endParaRPr lang="en-US"/>
          </a:p>
        </p:txBody>
      </p:sp>
    </p:spTree>
    <p:extLst>
      <p:ext uri="{BB962C8B-B14F-4D97-AF65-F5344CB8AC3E}">
        <p14:creationId xmlns:p14="http://schemas.microsoft.com/office/powerpoint/2010/main" val="10161708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2328B77B-0C3F-4422-9DD5-CF4ED73B3863}" type="slidenum">
              <a:rPr lang="en-US" smtClean="0"/>
              <a:pPr/>
              <a:t>29</a:t>
            </a:fld>
            <a:endParaRPr lang="en-US"/>
          </a:p>
        </p:txBody>
      </p:sp>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66675"/>
            <a:ext cx="9144000" cy="6924675"/>
          </a:xfrm>
        </p:spPr>
      </p:pic>
    </p:spTree>
    <p:extLst>
      <p:ext uri="{BB962C8B-B14F-4D97-AF65-F5344CB8AC3E}">
        <p14:creationId xmlns:p14="http://schemas.microsoft.com/office/powerpoint/2010/main" val="2366294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495800"/>
          </a:xfrm>
        </p:spPr>
        <p:txBody>
          <a:bodyPr>
            <a:normAutofit/>
          </a:bodyPr>
          <a:lstStyle/>
          <a:p>
            <a:pPr marL="0" indent="0">
              <a:buNone/>
            </a:pPr>
            <a:r>
              <a:rPr lang="en-US" sz="4000" dirty="0" smtClean="0"/>
              <a:t>I was lounging in my office when a client called.</a:t>
            </a:r>
          </a:p>
          <a:p>
            <a:pPr marL="0" indent="0">
              <a:buNone/>
            </a:pPr>
            <a:r>
              <a:rPr lang="en-US" sz="4000" dirty="0" smtClean="0"/>
              <a:t>“Do fish explode?”</a:t>
            </a:r>
            <a:endParaRPr lang="en-US" sz="4000"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3</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4600" y="2895600"/>
            <a:ext cx="4405578" cy="3429000"/>
          </a:xfrm>
          <a:prstGeom prst="rect">
            <a:avLst/>
          </a:prstGeom>
          <a:ln w="127000" cap="rnd">
            <a:solidFill>
              <a:srgbClr val="FFFFFF"/>
            </a:solidFill>
          </a:ln>
          <a:effectLst>
            <a:outerShdw blurRad="76200" dir="18900000" sy="23000" kx="-1200000" algn="bl" rotWithShape="0">
              <a:prstClr val="black">
                <a:alpha val="20000"/>
              </a:prst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147913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upload.wikimedia.org/wikipedia/commons/0/09/Sphyrna_couardi.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800" y="1600200"/>
            <a:ext cx="5667375"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gn="l"/>
            <a:r>
              <a:rPr lang="en-US" b="1" dirty="0" smtClean="0"/>
              <a:t>CQ#7: </a:t>
            </a:r>
            <a:r>
              <a:rPr lang="en-US" b="1" dirty="0"/>
              <a:t>So </a:t>
            </a:r>
            <a:r>
              <a:rPr lang="en-US" b="1" dirty="0" smtClean="0"/>
              <a:t>the next time you see this you will think:</a:t>
            </a:r>
            <a:endParaRPr lang="en-US" b="1" dirty="0"/>
          </a:p>
        </p:txBody>
      </p:sp>
      <p:sp>
        <p:nvSpPr>
          <p:cNvPr id="5" name="TextBox 4"/>
          <p:cNvSpPr txBox="1"/>
          <p:nvPr/>
        </p:nvSpPr>
        <p:spPr>
          <a:xfrm>
            <a:off x="331150" y="4267200"/>
            <a:ext cx="8305800" cy="2062103"/>
          </a:xfrm>
          <a:prstGeom prst="rect">
            <a:avLst/>
          </a:prstGeom>
          <a:noFill/>
        </p:spPr>
        <p:txBody>
          <a:bodyPr wrap="square" rtlCol="0">
            <a:spAutoFit/>
          </a:bodyPr>
          <a:lstStyle/>
          <a:p>
            <a:pPr marL="514350" indent="-514350">
              <a:buFont typeface="+mj-lt"/>
              <a:buAutoNum type="alphaUcPeriod"/>
            </a:pPr>
            <a:r>
              <a:rPr lang="en-US" sz="3200" dirty="0" err="1" smtClean="0"/>
              <a:t>Bleah</a:t>
            </a:r>
            <a:r>
              <a:rPr lang="en-US" sz="3200" dirty="0" smtClean="0"/>
              <a:t>, that meat is soaked with fish pee.</a:t>
            </a:r>
          </a:p>
          <a:p>
            <a:pPr marL="514350" indent="-514350">
              <a:buFont typeface="+mj-lt"/>
              <a:buAutoNum type="alphaUcPeriod"/>
            </a:pPr>
            <a:r>
              <a:rPr lang="en-US" sz="3200" dirty="0" smtClean="0"/>
              <a:t>A great example of osmotic balance.</a:t>
            </a:r>
          </a:p>
          <a:p>
            <a:pPr marL="514350" indent="-514350">
              <a:buFont typeface="+mj-lt"/>
              <a:buAutoNum type="alphaUcPeriod"/>
            </a:pPr>
            <a:r>
              <a:rPr lang="en-US" sz="3200" dirty="0" smtClean="0"/>
              <a:t>Um, I’m supposed to know something about this from biology.</a:t>
            </a:r>
            <a:endParaRPr lang="en-US" sz="3200" dirty="0"/>
          </a:p>
        </p:txBody>
      </p:sp>
      <p:sp>
        <p:nvSpPr>
          <p:cNvPr id="3" name="Slide Number Placeholder 2"/>
          <p:cNvSpPr>
            <a:spLocks noGrp="1"/>
          </p:cNvSpPr>
          <p:nvPr>
            <p:ph type="sldNum" sz="quarter" idx="12"/>
          </p:nvPr>
        </p:nvSpPr>
        <p:spPr/>
        <p:txBody>
          <a:bodyPr/>
          <a:lstStyle/>
          <a:p>
            <a:fld id="{2328B77B-0C3F-4422-9DD5-CF4ED73B3863}" type="slidenum">
              <a:rPr lang="en-US" smtClean="0"/>
              <a:pPr/>
              <a:t>30</a:t>
            </a:fld>
            <a:endParaRPr lang="en-US"/>
          </a:p>
        </p:txBody>
      </p:sp>
      <p:sp>
        <p:nvSpPr>
          <p:cNvPr id="4" name="Content Placeholder 3"/>
          <p:cNvSpPr>
            <a:spLocks noGrp="1"/>
          </p:cNvSpPr>
          <p:nvPr>
            <p:ph idx="1"/>
          </p:nvPr>
        </p:nvSpPr>
        <p:spPr>
          <a:xfrm>
            <a:off x="457200" y="1600201"/>
            <a:ext cx="7010400" cy="2590800"/>
          </a:xfrm>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37728345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marL="0" indent="0">
              <a:buNone/>
            </a:pPr>
            <a:r>
              <a:rPr lang="en-US" dirty="0" smtClean="0"/>
              <a:t>I called the client. “No, they don’t explode. Well, at least if they have kidneys.”</a:t>
            </a:r>
          </a:p>
          <a:p>
            <a:pPr marL="0" indent="0">
              <a:buNone/>
            </a:pPr>
            <a:r>
              <a:rPr lang="en-US" dirty="0" smtClean="0"/>
              <a:t>She sounded disappointed, and hung up. Leaving me to wonder, why did she want a fish to explode?</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31</a:t>
            </a:fld>
            <a:endParaRPr lang="en-US"/>
          </a:p>
        </p:txBody>
      </p:sp>
    </p:spTree>
    <p:extLst>
      <p:ext uri="{BB962C8B-B14F-4D97-AF65-F5344CB8AC3E}">
        <p14:creationId xmlns:p14="http://schemas.microsoft.com/office/powerpoint/2010/main" val="965008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pPr marL="0" indent="0" algn="ctr">
              <a:buNone/>
            </a:pPr>
            <a:r>
              <a:rPr lang="en-US" sz="6600" dirty="0" smtClean="0"/>
              <a:t>The Case of</a:t>
            </a:r>
          </a:p>
          <a:p>
            <a:pPr marL="0" indent="0" algn="ctr">
              <a:buNone/>
            </a:pPr>
            <a:r>
              <a:rPr lang="en-US" sz="6600" i="1" dirty="0" smtClean="0"/>
              <a:t>The Pleasurable </a:t>
            </a:r>
            <a:r>
              <a:rPr lang="en-US" sz="6600" i="1" dirty="0"/>
              <a:t>Poison</a:t>
            </a:r>
          </a:p>
        </p:txBody>
      </p:sp>
      <p:sp>
        <p:nvSpPr>
          <p:cNvPr id="2" name="Slide Number Placeholder 1"/>
          <p:cNvSpPr>
            <a:spLocks noGrp="1"/>
          </p:cNvSpPr>
          <p:nvPr>
            <p:ph type="sldNum" sz="quarter" idx="12"/>
          </p:nvPr>
        </p:nvSpPr>
        <p:spPr/>
        <p:txBody>
          <a:bodyPr/>
          <a:lstStyle/>
          <a:p>
            <a:fld id="{2328B77B-0C3F-4422-9DD5-CF4ED73B3863}" type="slidenum">
              <a:rPr lang="en-US" smtClean="0"/>
              <a:pPr/>
              <a:t>32</a:t>
            </a:fld>
            <a:endParaRPr lang="en-US"/>
          </a:p>
        </p:txBody>
      </p:sp>
      <p:pic>
        <p:nvPicPr>
          <p:cNvPr id="6" name="Picture 2" descr="File:ISO 7010 W016.sv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05200" y="3962400"/>
            <a:ext cx="236220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3562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525963"/>
          </a:xfrm>
        </p:spPr>
        <p:txBody>
          <a:bodyPr>
            <a:normAutofit/>
          </a:bodyPr>
          <a:lstStyle/>
          <a:p>
            <a:pPr marL="0" indent="0">
              <a:buNone/>
            </a:pPr>
            <a:r>
              <a:rPr lang="en-US" sz="3600" dirty="0" smtClean="0"/>
              <a:t>It was a case of poisoning. </a:t>
            </a:r>
          </a:p>
          <a:p>
            <a:pPr marL="0" indent="0">
              <a:buNone/>
            </a:pPr>
            <a:r>
              <a:rPr lang="en-US" sz="3600" dirty="0" smtClean="0"/>
              <a:t>Jealous lover? </a:t>
            </a:r>
          </a:p>
          <a:p>
            <a:pPr marL="0" indent="0">
              <a:buNone/>
            </a:pPr>
            <a:r>
              <a:rPr lang="en-US" sz="3600" dirty="0" smtClean="0"/>
              <a:t>Nefarious deeds in the murky realms of business? </a:t>
            </a:r>
          </a:p>
          <a:p>
            <a:pPr marL="0" indent="0">
              <a:buNone/>
            </a:pPr>
            <a:r>
              <a:rPr lang="en-US" sz="3600" dirty="0" smtClean="0"/>
              <a:t>It was my job to find out. I hunted up my informant, who squealed. Here’s what I learned.</a:t>
            </a:r>
            <a:endParaRPr lang="en-US" sz="3600"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33</a:t>
            </a:fld>
            <a:endParaRPr lang="en-US"/>
          </a:p>
        </p:txBody>
      </p:sp>
      <p:pic>
        <p:nvPicPr>
          <p:cNvPr id="5" name="Picture 2" descr="File:ISO 7010 W016.sv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0400" y="4343400"/>
            <a:ext cx="236220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5168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4495800" cy="1143000"/>
          </a:xfrm>
        </p:spPr>
        <p:txBody>
          <a:bodyPr>
            <a:normAutofit/>
          </a:bodyPr>
          <a:lstStyle/>
          <a:p>
            <a:pPr algn="l"/>
            <a:r>
              <a:rPr lang="en-US" dirty="0" smtClean="0"/>
              <a:t>All Systems Green!</a:t>
            </a:r>
            <a:endParaRPr lang="en-US" dirty="0"/>
          </a:p>
        </p:txBody>
      </p:sp>
      <p:sp>
        <p:nvSpPr>
          <p:cNvPr id="3" name="Content Placeholder 2"/>
          <p:cNvSpPr>
            <a:spLocks noGrp="1"/>
          </p:cNvSpPr>
          <p:nvPr>
            <p:ph idx="1"/>
          </p:nvPr>
        </p:nvSpPr>
        <p:spPr>
          <a:xfrm>
            <a:off x="457200" y="1600200"/>
            <a:ext cx="8001000" cy="4724400"/>
          </a:xfrm>
        </p:spPr>
        <p:txBody>
          <a:bodyPr>
            <a:normAutofit lnSpcReduction="10000"/>
          </a:bodyPr>
          <a:lstStyle/>
          <a:p>
            <a:pPr marL="0" indent="0">
              <a:buNone/>
            </a:pPr>
            <a:r>
              <a:rPr lang="en-US" dirty="0" smtClean="0"/>
              <a:t>Obediently the neurons chugged away,</a:t>
            </a:r>
            <a:br>
              <a:rPr lang="en-US" dirty="0" smtClean="0"/>
            </a:br>
            <a:r>
              <a:rPr lang="en-US" dirty="0" smtClean="0"/>
              <a:t>firing signals back and forth inside the protective membranes holding the neural mass, sending messages out and processing the inflow of information. Pigments responded to incoming light signals. Fibers changed shape, chemical signals were released into the circulating fluid, and the pump rhythmically contracted, pushing the circulating fluid throughout the body. All was well.</a:t>
            </a:r>
          </a:p>
          <a:p>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34</a:t>
            </a:fld>
            <a:endParaRPr lang="en-US"/>
          </a:p>
        </p:txBody>
      </p:sp>
      <p:pic>
        <p:nvPicPr>
          <p:cNvPr id="8194" name="Picture 2" descr="File:Checkmark.sv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220133"/>
            <a:ext cx="2362200" cy="20997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Yellow Alert</a:t>
            </a:r>
            <a:endParaRPr lang="en-US" dirty="0"/>
          </a:p>
        </p:txBody>
      </p:sp>
      <p:sp>
        <p:nvSpPr>
          <p:cNvPr id="3" name="Content Placeholder 2"/>
          <p:cNvSpPr>
            <a:spLocks noGrp="1"/>
          </p:cNvSpPr>
          <p:nvPr>
            <p:ph idx="1"/>
          </p:nvPr>
        </p:nvSpPr>
        <p:spPr>
          <a:xfrm>
            <a:off x="914400" y="1371600"/>
            <a:ext cx="7543800" cy="4525963"/>
          </a:xfrm>
        </p:spPr>
        <p:txBody>
          <a:bodyPr>
            <a:normAutofit/>
          </a:bodyPr>
          <a:lstStyle/>
          <a:p>
            <a:pPr marL="0" indent="0">
              <a:buNone/>
            </a:pPr>
            <a:r>
              <a:rPr lang="en-US" dirty="0" smtClean="0">
                <a:solidFill>
                  <a:srgbClr val="C00000"/>
                </a:solidFill>
              </a:rPr>
              <a:t>“We might have a problem, boss! There’s a contaminant in the circulatory fluid!”</a:t>
            </a:r>
          </a:p>
          <a:p>
            <a:pPr marL="0" indent="0">
              <a:buNone/>
            </a:pPr>
            <a:r>
              <a:rPr lang="en-US" dirty="0" smtClean="0">
                <a:solidFill>
                  <a:srgbClr val="002060"/>
                </a:solidFill>
              </a:rPr>
              <a:t>“Hmm. That’s not good. But the waste management system should be able to disassemble it.”</a:t>
            </a:r>
          </a:p>
        </p:txBody>
      </p:sp>
      <p:sp>
        <p:nvSpPr>
          <p:cNvPr id="4" name="Slide Number Placeholder 3"/>
          <p:cNvSpPr>
            <a:spLocks noGrp="1"/>
          </p:cNvSpPr>
          <p:nvPr>
            <p:ph type="sldNum" sz="quarter" idx="12"/>
          </p:nvPr>
        </p:nvSpPr>
        <p:spPr/>
        <p:txBody>
          <a:bodyPr/>
          <a:lstStyle/>
          <a:p>
            <a:fld id="{2328B77B-0C3F-4422-9DD5-CF4ED73B3863}" type="slidenum">
              <a:rPr lang="en-US" smtClean="0"/>
              <a:pPr/>
              <a:t>35</a:t>
            </a:fld>
            <a:endParaRPr lang="en-US"/>
          </a:p>
        </p:txBody>
      </p:sp>
      <p:pic>
        <p:nvPicPr>
          <p:cNvPr id="9218" name="Picture 2" descr="http://upload.wikimedia.org/wikipedia/commons/thumb/8/8e/Sweden_road_sign_A40.svg/571px-Sweden_road_sign_A40.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3886200"/>
            <a:ext cx="2895600" cy="2571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Yellow Alert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rgbClr val="C00000"/>
                </a:solidFill>
              </a:rPr>
              <a:t>“Uh, sir? Yes, but disassembling takes some time, and the waste management system will fail if it is overloaded with the invading substance. Meanwhile, the invader is able to penetrate the membrane protecting the central processing unit!”</a:t>
            </a:r>
          </a:p>
          <a:p>
            <a:pPr marL="0" indent="0">
              <a:buNone/>
            </a:pPr>
            <a:r>
              <a:rPr lang="en-US" dirty="0" smtClean="0">
                <a:solidFill>
                  <a:srgbClr val="002060"/>
                </a:solidFill>
              </a:rPr>
              <a:t>“</a:t>
            </a:r>
            <a:r>
              <a:rPr lang="en-US" i="1" dirty="0" smtClean="0">
                <a:solidFill>
                  <a:srgbClr val="002060"/>
                </a:solidFill>
              </a:rPr>
              <a:t>What?</a:t>
            </a:r>
            <a:r>
              <a:rPr lang="en-US" dirty="0" smtClean="0">
                <a:solidFill>
                  <a:srgbClr val="002060"/>
                </a:solidFill>
              </a:rPr>
              <a:t> That membrane was carefully designed to keep contaminants </a:t>
            </a:r>
            <a:r>
              <a:rPr lang="en-US" i="1" dirty="0" smtClean="0">
                <a:solidFill>
                  <a:srgbClr val="002060"/>
                </a:solidFill>
              </a:rPr>
              <a:t>out</a:t>
            </a:r>
            <a:r>
              <a:rPr lang="en-US" dirty="0" smtClean="0">
                <a:solidFill>
                  <a:srgbClr val="002060"/>
                </a:solidFill>
              </a:rPr>
              <a:t>. How can this </a:t>
            </a:r>
            <a:r>
              <a:rPr lang="en-US" i="1" dirty="0" smtClean="0">
                <a:solidFill>
                  <a:srgbClr val="002060"/>
                </a:solidFill>
              </a:rPr>
              <a:t>invader</a:t>
            </a:r>
            <a:r>
              <a:rPr lang="en-US" dirty="0" smtClean="0">
                <a:solidFill>
                  <a:srgbClr val="002060"/>
                </a:solidFill>
              </a:rPr>
              <a:t> get through?”</a:t>
            </a:r>
          </a:p>
          <a:p>
            <a:pPr>
              <a:buNone/>
            </a:pPr>
            <a:endParaRPr lang="en-US" dirty="0"/>
          </a:p>
        </p:txBody>
      </p:sp>
      <p:sp>
        <p:nvSpPr>
          <p:cNvPr id="5" name="Slide Number Placeholder 4"/>
          <p:cNvSpPr>
            <a:spLocks noGrp="1"/>
          </p:cNvSpPr>
          <p:nvPr>
            <p:ph type="sldNum" sz="quarter" idx="12"/>
          </p:nvPr>
        </p:nvSpPr>
        <p:spPr/>
        <p:txBody>
          <a:bodyPr/>
          <a:lstStyle/>
          <a:p>
            <a:fld id="{2328B77B-0C3F-4422-9DD5-CF4ED73B3863}" type="slidenum">
              <a:rPr lang="en-US" smtClean="0"/>
              <a:pPr/>
              <a:t>36</a:t>
            </a:fld>
            <a:endParaRPr lang="en-US"/>
          </a:p>
        </p:txBody>
      </p:sp>
      <p:pic>
        <p:nvPicPr>
          <p:cNvPr id="6" name="Picture 2" descr="http://upload.wikimedia.org/wikipedia/commons/thumb/8/8e/Sweden_road_sign_A40.svg/571px-Sweden_road_sign_A40.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86200" y="5410199"/>
            <a:ext cx="1447800" cy="1285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Yellow Alert</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pPr marL="0" indent="0">
              <a:buNone/>
            </a:pPr>
            <a:r>
              <a:rPr lang="en-US" dirty="0" smtClean="0">
                <a:solidFill>
                  <a:srgbClr val="C00000"/>
                </a:solidFill>
              </a:rPr>
              <a:t>“Good question. Oh, here’s a new report just in. Some of the neurons under attack are malfunctioning. Contracting fibers are not responding properly. Neuron communication is being disrupted, and some neurons have disintegrated. The </a:t>
            </a:r>
            <a:r>
              <a:rPr lang="en-US" dirty="0" err="1" smtClean="0">
                <a:solidFill>
                  <a:srgbClr val="C00000"/>
                </a:solidFill>
              </a:rPr>
              <a:t>backfail</a:t>
            </a:r>
            <a:r>
              <a:rPr lang="en-US" dirty="0" smtClean="0">
                <a:solidFill>
                  <a:srgbClr val="C00000"/>
                </a:solidFill>
              </a:rPr>
              <a:t> </a:t>
            </a:r>
            <a:r>
              <a:rPr lang="en-US" dirty="0" err="1" smtClean="0">
                <a:solidFill>
                  <a:srgbClr val="C00000"/>
                </a:solidFill>
              </a:rPr>
              <a:t>judgement</a:t>
            </a:r>
            <a:r>
              <a:rPr lang="en-US" dirty="0" smtClean="0">
                <a:solidFill>
                  <a:srgbClr val="C00000"/>
                </a:solidFill>
              </a:rPr>
              <a:t> test indicates the system is significantly compromised. And research has just notified us that it is possible for systems to fail completely!”</a:t>
            </a:r>
          </a:p>
        </p:txBody>
      </p:sp>
      <p:sp>
        <p:nvSpPr>
          <p:cNvPr id="5" name="Slide Number Placeholder 4"/>
          <p:cNvSpPr>
            <a:spLocks noGrp="1"/>
          </p:cNvSpPr>
          <p:nvPr>
            <p:ph type="sldNum" sz="quarter" idx="12"/>
          </p:nvPr>
        </p:nvSpPr>
        <p:spPr/>
        <p:txBody>
          <a:bodyPr/>
          <a:lstStyle/>
          <a:p>
            <a:fld id="{2328B77B-0C3F-4422-9DD5-CF4ED73B3863}" type="slidenum">
              <a:rPr lang="en-US" smtClean="0"/>
              <a:pPr/>
              <a:t>37</a:t>
            </a:fld>
            <a:endParaRPr lang="en-US"/>
          </a:p>
        </p:txBody>
      </p:sp>
      <p:pic>
        <p:nvPicPr>
          <p:cNvPr id="6" name="Picture 2" descr="http://upload.wikimedia.org/wikipedia/commons/thumb/8/8e/Sweden_road_sign_A40.svg/571px-Sweden_road_sign_A40.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14537" y="5947611"/>
            <a:ext cx="939491" cy="8341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le:Membrane Receptors.sv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3962400"/>
            <a:ext cx="4876800" cy="27432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00200" y="3886200"/>
            <a:ext cx="5638800" cy="1200329"/>
          </a:xfrm>
          <a:prstGeom prst="rect">
            <a:avLst/>
          </a:prstGeom>
          <a:noFill/>
        </p:spPr>
        <p:txBody>
          <a:bodyPr wrap="square" rtlCol="0">
            <a:spAutoFit/>
          </a:bodyPr>
          <a:lstStyle/>
          <a:p>
            <a:r>
              <a:rPr lang="en-US" dirty="0" smtClean="0">
                <a:solidFill>
                  <a:schemeClr val="bg1"/>
                </a:solidFill>
              </a:rPr>
              <a:t>A</a:t>
            </a:r>
          </a:p>
          <a:p>
            <a:r>
              <a:rPr lang="en-US" dirty="0" smtClean="0">
                <a:solidFill>
                  <a:schemeClr val="bg1"/>
                </a:solidFill>
              </a:rPr>
              <a:t>A</a:t>
            </a:r>
          </a:p>
          <a:p>
            <a:r>
              <a:rPr lang="en-US" dirty="0" smtClean="0">
                <a:solidFill>
                  <a:schemeClr val="bg1"/>
                </a:solidFill>
              </a:rPr>
              <a:t>A</a:t>
            </a:r>
          </a:p>
          <a:p>
            <a:endParaRPr lang="en-US" dirty="0" smtClean="0">
              <a:solidFill>
                <a:schemeClr val="bg1"/>
              </a:solidFill>
            </a:endParaRPr>
          </a:p>
        </p:txBody>
      </p:sp>
      <p:sp>
        <p:nvSpPr>
          <p:cNvPr id="2" name="Title 1"/>
          <p:cNvSpPr>
            <a:spLocks noGrp="1"/>
          </p:cNvSpPr>
          <p:nvPr>
            <p:ph type="title"/>
          </p:nvPr>
        </p:nvSpPr>
        <p:spPr/>
        <p:txBody>
          <a:bodyPr>
            <a:normAutofit fontScale="90000"/>
          </a:bodyPr>
          <a:lstStyle/>
          <a:p>
            <a:r>
              <a:rPr lang="en-US" dirty="0" smtClean="0"/>
              <a:t>Hmm. What is a membrane, anyhow?</a:t>
            </a:r>
            <a:endParaRPr lang="en-US" dirty="0"/>
          </a:p>
        </p:txBody>
      </p:sp>
      <p:sp>
        <p:nvSpPr>
          <p:cNvPr id="3" name="Content Placeholder 2"/>
          <p:cNvSpPr>
            <a:spLocks noGrp="1"/>
          </p:cNvSpPr>
          <p:nvPr>
            <p:ph idx="1"/>
          </p:nvPr>
        </p:nvSpPr>
        <p:spPr>
          <a:xfrm>
            <a:off x="0" y="1295400"/>
            <a:ext cx="9144000" cy="4830763"/>
          </a:xfrm>
        </p:spPr>
        <p:txBody>
          <a:bodyPr>
            <a:normAutofit/>
          </a:bodyPr>
          <a:lstStyle/>
          <a:p>
            <a:r>
              <a:rPr lang="en-US" sz="2800" dirty="0" smtClean="0"/>
              <a:t>Membranes, while very thin, are important barriers. </a:t>
            </a:r>
          </a:p>
          <a:p>
            <a:r>
              <a:rPr lang="en-US" sz="2800" dirty="0" smtClean="0"/>
              <a:t>They consist of a double layer of phospholipids, arranged with the tails pointing in and the heads pointing out.</a:t>
            </a:r>
          </a:p>
          <a:p>
            <a:r>
              <a:rPr lang="en-US" sz="2800" dirty="0" smtClean="0"/>
              <a:t>The head region is attracted to water, while the tail region is repelled by water.</a:t>
            </a:r>
            <a:endParaRPr lang="en-US" sz="2800"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That led me to polarity. What is polarity, and why do we care?</a:t>
            </a:r>
            <a:endParaRPr lang="en-US" dirty="0"/>
          </a:p>
        </p:txBody>
      </p:sp>
      <p:sp>
        <p:nvSpPr>
          <p:cNvPr id="3" name="Content Placeholder 2"/>
          <p:cNvSpPr>
            <a:spLocks noGrp="1"/>
          </p:cNvSpPr>
          <p:nvPr>
            <p:ph idx="1"/>
          </p:nvPr>
        </p:nvSpPr>
        <p:spPr>
          <a:xfrm>
            <a:off x="152400" y="1600200"/>
            <a:ext cx="8763000" cy="4525963"/>
          </a:xfrm>
        </p:spPr>
        <p:txBody>
          <a:bodyPr>
            <a:normAutofit/>
          </a:bodyPr>
          <a:lstStyle/>
          <a:p>
            <a:pPr marL="0" indent="0">
              <a:buNone/>
            </a:pPr>
            <a:r>
              <a:rPr lang="en-US" sz="2800" dirty="0" smtClean="0"/>
              <a:t>It seems a bit of a love story, two hydrogens mated with an oxygen. But the oxygen was greedy, hogging the electrons. That left the hydrogens deprived, and the oxygen negative.  Oh, the imbalance was weak compared to the passion of their union. But the </a:t>
            </a:r>
            <a:r>
              <a:rPr lang="en-US" sz="2800" dirty="0" err="1" smtClean="0"/>
              <a:t>hydrogens</a:t>
            </a:r>
            <a:r>
              <a:rPr lang="en-US" sz="2800" dirty="0" smtClean="0"/>
              <a:t> would hook up with passing </a:t>
            </a:r>
            <a:r>
              <a:rPr lang="en-US" sz="2800" dirty="0" err="1" smtClean="0"/>
              <a:t>oxygens</a:t>
            </a:r>
            <a:r>
              <a:rPr lang="en-US" sz="2800" dirty="0" smtClean="0"/>
              <a:t>, at least for a moment of electrical connection.</a:t>
            </a:r>
            <a:endParaRPr lang="en-US" sz="2800"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39</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0" y="4419599"/>
            <a:ext cx="3733800" cy="2235613"/>
          </a:xfrm>
          <a:prstGeom prst="rect">
            <a:avLst/>
          </a:prstGeom>
        </p:spPr>
      </p:pic>
    </p:spTree>
    <p:extLst>
      <p:ext uri="{BB962C8B-B14F-4D97-AF65-F5344CB8AC3E}">
        <p14:creationId xmlns:p14="http://schemas.microsoft.com/office/powerpoint/2010/main" val="195128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10600" cy="4525963"/>
          </a:xfrm>
        </p:spPr>
        <p:txBody>
          <a:bodyPr>
            <a:noAutofit/>
          </a:bodyPr>
          <a:lstStyle/>
          <a:p>
            <a:pPr marL="0" indent="0">
              <a:buNone/>
            </a:pPr>
            <a:r>
              <a:rPr lang="en-US" sz="3600" dirty="0" smtClean="0"/>
              <a:t>I was stumped. Do fish explode? And </a:t>
            </a:r>
            <a:r>
              <a:rPr lang="en-US" sz="3600" i="1" dirty="0" smtClean="0"/>
              <a:t>why</a:t>
            </a:r>
            <a:r>
              <a:rPr lang="en-US" sz="3600" dirty="0" smtClean="0"/>
              <a:t> did she want to know? I made a list.</a:t>
            </a:r>
          </a:p>
          <a:p>
            <a:r>
              <a:rPr lang="en-US" sz="3600" dirty="0" smtClean="0"/>
              <a:t>Why would fish explode?</a:t>
            </a:r>
          </a:p>
          <a:p>
            <a:r>
              <a:rPr lang="en-US" sz="3600" dirty="0" smtClean="0"/>
              <a:t>Why don’t they explode?</a:t>
            </a:r>
          </a:p>
          <a:p>
            <a:r>
              <a:rPr lang="en-US" sz="3600" dirty="0" smtClean="0"/>
              <a:t>How do fish handle the very different freshwater and saltwater environments?</a:t>
            </a:r>
          </a:p>
          <a:p>
            <a:pPr marL="0" indent="0">
              <a:buNone/>
            </a:pPr>
            <a:r>
              <a:rPr lang="en-US" sz="3600" dirty="0" smtClean="0"/>
              <a:t>It was time for some research.</a:t>
            </a:r>
            <a:endParaRPr lang="en-US" sz="3600" dirty="0"/>
          </a:p>
        </p:txBody>
      </p:sp>
      <p:sp>
        <p:nvSpPr>
          <p:cNvPr id="5" name="Slide Number Placeholder 4"/>
          <p:cNvSpPr>
            <a:spLocks noGrp="1"/>
          </p:cNvSpPr>
          <p:nvPr>
            <p:ph type="sldNum" sz="quarter" idx="12"/>
          </p:nvPr>
        </p:nvSpPr>
        <p:spPr/>
        <p:txBody>
          <a:bodyPr/>
          <a:lstStyle/>
          <a:p>
            <a:fld id="{2328B77B-0C3F-4422-9DD5-CF4ED73B3863}" type="slidenum">
              <a:rPr lang="en-US" smtClean="0"/>
              <a:pPr/>
              <a:t>4</a:t>
            </a:fld>
            <a:endParaRPr lang="en-US"/>
          </a:p>
        </p:txBody>
      </p:sp>
    </p:spTree>
    <p:extLst>
      <p:ext uri="{BB962C8B-B14F-4D97-AF65-F5344CB8AC3E}">
        <p14:creationId xmlns:p14="http://schemas.microsoft.com/office/powerpoint/2010/main" val="13353160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algn="l"/>
            <a:r>
              <a:rPr lang="en-US" dirty="0" smtClean="0"/>
              <a:t>OK, so the case involves membranes, and poisoning. But what chemicals can get through a membrane?</a:t>
            </a:r>
            <a:endParaRPr lang="en-US" dirty="0"/>
          </a:p>
        </p:txBody>
      </p:sp>
      <p:sp>
        <p:nvSpPr>
          <p:cNvPr id="3" name="Content Placeholder 2"/>
          <p:cNvSpPr>
            <a:spLocks noGrp="1"/>
          </p:cNvSpPr>
          <p:nvPr>
            <p:ph idx="1"/>
          </p:nvPr>
        </p:nvSpPr>
        <p:spPr>
          <a:xfrm>
            <a:off x="457200" y="2362200"/>
            <a:ext cx="8229600" cy="4221163"/>
          </a:xfrm>
        </p:spPr>
        <p:txBody>
          <a:bodyPr>
            <a:normAutofit fontScale="92500" lnSpcReduction="10000"/>
          </a:bodyPr>
          <a:lstStyle/>
          <a:p>
            <a:r>
              <a:rPr lang="en-US" dirty="0" smtClean="0"/>
              <a:t>Not many. Any charged chemical cannot slip through a membrane, so ions cannot cross. Larger chemicals also cannot pass.</a:t>
            </a:r>
          </a:p>
          <a:p>
            <a:r>
              <a:rPr lang="en-US" dirty="0" smtClean="0"/>
              <a:t>Gases (such as O</a:t>
            </a:r>
            <a:r>
              <a:rPr lang="en-US" baseline="-25000" dirty="0" smtClean="0"/>
              <a:t>2</a:t>
            </a:r>
            <a:r>
              <a:rPr lang="en-US" dirty="0" smtClean="0"/>
              <a:t>, N</a:t>
            </a:r>
            <a:r>
              <a:rPr lang="en-US" baseline="-25000" dirty="0"/>
              <a:t>2</a:t>
            </a:r>
            <a:r>
              <a:rPr lang="en-US" dirty="0" smtClean="0"/>
              <a:t>, or CO</a:t>
            </a:r>
            <a:r>
              <a:rPr lang="en-US" baseline="-25000" dirty="0"/>
              <a:t>2</a:t>
            </a:r>
            <a:r>
              <a:rPr lang="en-US" dirty="0" smtClean="0"/>
              <a:t>) can cross membranes.</a:t>
            </a:r>
          </a:p>
          <a:p>
            <a:r>
              <a:rPr lang="en-US" dirty="0" smtClean="0"/>
              <a:t>Small uncharged particles (such as urea or water) can cross as well.</a:t>
            </a:r>
          </a:p>
          <a:p>
            <a:r>
              <a:rPr lang="en-US" dirty="0" smtClean="0"/>
              <a:t>But all other chemicals can only cross with the aid of proteins floating in the membrane.</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 to my informant: Yellow Alert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rgbClr val="002060"/>
                </a:solidFill>
              </a:rPr>
              <a:t>“So what’s the dangerous drug, and how is it entering the system?”</a:t>
            </a:r>
          </a:p>
          <a:p>
            <a:pPr marL="0" indent="0">
              <a:buNone/>
            </a:pPr>
            <a:r>
              <a:rPr lang="en-US" dirty="0" smtClean="0">
                <a:solidFill>
                  <a:srgbClr val="C00000"/>
                </a:solidFill>
              </a:rPr>
              <a:t>“It doesn’t appear to be a gas. Apparently it entered the chemical intake vent, probably accidentally, and is able to slip through the membrane barriers!”</a:t>
            </a:r>
          </a:p>
        </p:txBody>
      </p:sp>
      <p:sp>
        <p:nvSpPr>
          <p:cNvPr id="5" name="Slide Number Placeholder 4"/>
          <p:cNvSpPr>
            <a:spLocks noGrp="1"/>
          </p:cNvSpPr>
          <p:nvPr>
            <p:ph type="sldNum" sz="quarter" idx="12"/>
          </p:nvPr>
        </p:nvSpPr>
        <p:spPr/>
        <p:txBody>
          <a:bodyPr/>
          <a:lstStyle/>
          <a:p>
            <a:fld id="{2328B77B-0C3F-4422-9DD5-CF4ED73B3863}" type="slidenum">
              <a:rPr lang="en-US" smtClean="0"/>
              <a:pPr/>
              <a:t>41</a:t>
            </a:fld>
            <a:endParaRPr lang="en-US"/>
          </a:p>
        </p:txBody>
      </p:sp>
      <p:pic>
        <p:nvPicPr>
          <p:cNvPr id="9" name="Picture 2" descr="http://upload.wikimedia.org/wikipedia/commons/thumb/8/8e/Sweden_road_sign_A40.svg/571px-Sweden_road_sign_A40.sv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4827069"/>
            <a:ext cx="2155410" cy="19138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6477000"/>
          </a:xfrm>
        </p:spPr>
        <p:txBody>
          <a:bodyPr>
            <a:normAutofit lnSpcReduction="10000"/>
          </a:bodyPr>
          <a:lstStyle/>
          <a:p>
            <a:pPr marL="0" indent="0">
              <a:buNone/>
            </a:pPr>
            <a:r>
              <a:rPr lang="en-US" dirty="0" smtClean="0">
                <a:solidFill>
                  <a:srgbClr val="002060"/>
                </a:solidFill>
              </a:rPr>
              <a:t>“Of </a:t>
            </a:r>
            <a:r>
              <a:rPr lang="en-US" i="1" dirty="0" smtClean="0">
                <a:solidFill>
                  <a:srgbClr val="002060"/>
                </a:solidFill>
              </a:rPr>
              <a:t>course</a:t>
            </a:r>
            <a:r>
              <a:rPr lang="en-US" dirty="0" smtClean="0">
                <a:solidFill>
                  <a:srgbClr val="002060"/>
                </a:solidFill>
              </a:rPr>
              <a:t> it’s accidental intake! The entire system has been carefully designed to minimize accidental intake and to flush the system if a toxin does enter! Duh. Well, notify waste management of the problem, and try to shut down the intake!”</a:t>
            </a:r>
          </a:p>
          <a:p>
            <a:pPr marL="0" indent="0">
              <a:buNone/>
            </a:pPr>
            <a:endParaRPr lang="en-US" dirty="0">
              <a:solidFill>
                <a:srgbClr val="002060"/>
              </a:solidFill>
            </a:endParaRPr>
          </a:p>
          <a:p>
            <a:pPr marL="0" indent="0">
              <a:buNone/>
            </a:pPr>
            <a:endParaRPr lang="en-US" dirty="0" smtClean="0">
              <a:solidFill>
                <a:srgbClr val="002060"/>
              </a:solidFill>
            </a:endParaRPr>
          </a:p>
          <a:p>
            <a:pPr marL="0" indent="0">
              <a:buNone/>
            </a:pPr>
            <a:endParaRPr lang="en-US" dirty="0">
              <a:solidFill>
                <a:srgbClr val="002060"/>
              </a:solidFill>
            </a:endParaRPr>
          </a:p>
          <a:p>
            <a:pPr marL="0" indent="0">
              <a:buNone/>
            </a:pPr>
            <a:endParaRPr lang="en-US" dirty="0" smtClean="0">
              <a:solidFill>
                <a:srgbClr val="002060"/>
              </a:solidFill>
            </a:endParaRPr>
          </a:p>
          <a:p>
            <a:pPr marL="0" indent="0">
              <a:buNone/>
            </a:pPr>
            <a:endParaRPr lang="en-US" dirty="0" smtClean="0">
              <a:solidFill>
                <a:srgbClr val="002060"/>
              </a:solidFill>
            </a:endParaRPr>
          </a:p>
          <a:p>
            <a:pPr marL="0" indent="0">
              <a:buNone/>
            </a:pPr>
            <a:r>
              <a:rPr lang="en-US" dirty="0" smtClean="0">
                <a:solidFill>
                  <a:srgbClr val="C00000"/>
                </a:solidFill>
              </a:rPr>
              <a:t>“Sir! Sir! Red alert! Systems are not responding at acceptable error thresholds. We are </a:t>
            </a:r>
            <a:r>
              <a:rPr lang="en-US" dirty="0" err="1" smtClean="0">
                <a:solidFill>
                  <a:srgbClr val="C00000"/>
                </a:solidFill>
              </a:rPr>
              <a:t>loxignfy</a:t>
            </a:r>
            <a:r>
              <a:rPr lang="en-US" dirty="0" smtClean="0">
                <a:solidFill>
                  <a:srgbClr val="C00000"/>
                </a:solidFill>
              </a:rPr>
              <a:t> </a:t>
            </a:r>
            <a:r>
              <a:rPr lang="en-US" dirty="0" err="1" smtClean="0">
                <a:solidFill>
                  <a:srgbClr val="C00000"/>
                </a:solidFill>
              </a:rPr>
              <a:t>dontactk</a:t>
            </a:r>
            <a:r>
              <a:rPr lang="en-US" dirty="0" smtClean="0">
                <a:solidFill>
                  <a:srgbClr val="C00000"/>
                </a:solidFill>
              </a:rPr>
              <a:t> </a:t>
            </a:r>
            <a:r>
              <a:rPr lang="en-US" dirty="0" err="1" smtClean="0">
                <a:solidFill>
                  <a:srgbClr val="C00000"/>
                </a:solidFill>
              </a:rPr>
              <a:t>wif</a:t>
            </a:r>
            <a:r>
              <a:rPr lang="en-US" dirty="0" smtClean="0">
                <a:solidFill>
                  <a:srgbClr val="C00000"/>
                </a:solidFill>
              </a:rPr>
              <a:t> </a:t>
            </a:r>
            <a:r>
              <a:rPr lang="en-US" dirty="0" err="1" smtClean="0">
                <a:solidFill>
                  <a:srgbClr val="C00000"/>
                </a:solidFill>
              </a:rPr>
              <a:t>pdrifmsi</a:t>
            </a:r>
            <a:r>
              <a:rPr lang="en-US" dirty="0" smtClean="0">
                <a:solidFill>
                  <a:srgbClr val="C00000"/>
                </a:solidFill>
              </a:rPr>
              <a:t> …”</a:t>
            </a:r>
            <a:endParaRPr lang="en-US" dirty="0">
              <a:solidFill>
                <a:srgbClr val="C00000"/>
              </a:solidFill>
            </a:endParaRPr>
          </a:p>
        </p:txBody>
      </p:sp>
      <p:sp>
        <p:nvSpPr>
          <p:cNvPr id="2" name="Slide Number Placeholder 1"/>
          <p:cNvSpPr>
            <a:spLocks noGrp="1"/>
          </p:cNvSpPr>
          <p:nvPr>
            <p:ph type="sldNum" sz="quarter" idx="12"/>
          </p:nvPr>
        </p:nvSpPr>
        <p:spPr/>
        <p:txBody>
          <a:bodyPr/>
          <a:lstStyle/>
          <a:p>
            <a:fld id="{2328B77B-0C3F-4422-9DD5-CF4ED73B3863}" type="slidenum">
              <a:rPr lang="en-US" smtClean="0"/>
              <a:pPr/>
              <a:t>42</a:t>
            </a:fld>
            <a:endParaRPr lang="en-US"/>
          </a:p>
        </p:txBody>
      </p:sp>
      <p:pic>
        <p:nvPicPr>
          <p:cNvPr id="13314" name="Picture 2" descr="http://upload.wikimedia.org/wikipedia/commons/thumb/7/77/Sec-Ac_AC.svg/570px-Sec-Ac_AC.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0" y="2667000"/>
            <a:ext cx="1464683"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338" y="152400"/>
            <a:ext cx="8229600" cy="685800"/>
          </a:xfrm>
        </p:spPr>
        <p:txBody>
          <a:bodyPr>
            <a:normAutofit fontScale="90000"/>
          </a:bodyPr>
          <a:lstStyle/>
          <a:p>
            <a:r>
              <a:rPr lang="en-US" dirty="0" smtClean="0"/>
              <a:t>System Failure</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43</a:t>
            </a:fld>
            <a:endParaRPr lang="en-US"/>
          </a:p>
        </p:txBody>
      </p:sp>
      <p:pic>
        <p:nvPicPr>
          <p:cNvPr id="15362" name="Picture 2" descr="http://upload.wikimedia.org/wikipedia/commons/thumb/8/84/Ambulans_-_pojazd_uprzywilejowany.jpg/1280px-Ambulans_-_pojazd_uprzywilejowan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1066800"/>
            <a:ext cx="8095885" cy="5410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Ambulance</a:t>
            </a:r>
            <a:endParaRPr lang="en-US" dirty="0"/>
          </a:p>
        </p:txBody>
      </p:sp>
      <p:sp>
        <p:nvSpPr>
          <p:cNvPr id="3" name="Content Placeholder 2"/>
          <p:cNvSpPr>
            <a:spLocks noGrp="1"/>
          </p:cNvSpPr>
          <p:nvPr>
            <p:ph idx="1"/>
          </p:nvPr>
        </p:nvSpPr>
        <p:spPr>
          <a:xfrm>
            <a:off x="304800" y="1600200"/>
            <a:ext cx="5715000" cy="5105400"/>
          </a:xfrm>
        </p:spPr>
        <p:txBody>
          <a:bodyPr>
            <a:normAutofit fontScale="92500" lnSpcReduction="20000"/>
          </a:bodyPr>
          <a:lstStyle/>
          <a:p>
            <a:pPr marL="0" indent="0">
              <a:buNone/>
            </a:pPr>
            <a:r>
              <a:rPr lang="en-US" dirty="0" smtClean="0"/>
              <a:t>“We’re transporting a young white male, unresponsive. Probably drunk.”</a:t>
            </a:r>
          </a:p>
          <a:p>
            <a:pPr marL="0" indent="0">
              <a:buNone/>
            </a:pPr>
            <a:r>
              <a:rPr lang="en-US" dirty="0" smtClean="0"/>
              <a:t>“Keep his airway open. Make sure he can breathe. Be prepared for vomiting. Do you have an IV in?”</a:t>
            </a:r>
          </a:p>
          <a:p>
            <a:pPr marL="0" indent="0">
              <a:buNone/>
            </a:pPr>
            <a:r>
              <a:rPr lang="en-US" dirty="0" smtClean="0"/>
              <a:t>“Yes, he’s on a drip right now.      We’ll be there in two.”</a:t>
            </a:r>
          </a:p>
          <a:p>
            <a:pPr marL="0" indent="0">
              <a:buNone/>
            </a:pPr>
            <a:r>
              <a:rPr lang="en-US" dirty="0" smtClean="0"/>
              <a:t>“Great! Well, not much we can do except try to keep him alive until the alcohol breaks down. Another one of those college idiots?”</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44</a:t>
            </a:fld>
            <a:endParaRPr lang="en-US"/>
          </a:p>
        </p:txBody>
      </p:sp>
      <p:pic>
        <p:nvPicPr>
          <p:cNvPr id="16386" name="Picture 2" descr="File:U.S. Army Africa personnel prepare for medical emergencies (8102350711)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1752600"/>
            <a:ext cx="2936562" cy="44196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pPr algn="l"/>
            <a:r>
              <a:rPr lang="en-US" dirty="0" smtClean="0"/>
              <a:t>Aha! The usual suspect: ethanol.</a:t>
            </a:r>
            <a:endParaRPr lang="en-US" dirty="0"/>
          </a:p>
        </p:txBody>
      </p:sp>
      <p:sp>
        <p:nvSpPr>
          <p:cNvPr id="3" name="Content Placeholder 2"/>
          <p:cNvSpPr>
            <a:spLocks noGrp="1"/>
          </p:cNvSpPr>
          <p:nvPr>
            <p:ph idx="1"/>
          </p:nvPr>
        </p:nvSpPr>
        <p:spPr>
          <a:xfrm>
            <a:off x="304800" y="1371600"/>
            <a:ext cx="8686800" cy="3429000"/>
          </a:xfrm>
        </p:spPr>
        <p:txBody>
          <a:bodyPr>
            <a:noAutofit/>
          </a:bodyPr>
          <a:lstStyle/>
          <a:p>
            <a:r>
              <a:rPr lang="en-US" sz="3600" dirty="0" smtClean="0"/>
              <a:t>CH</a:t>
            </a:r>
            <a:r>
              <a:rPr lang="en-US" sz="3600" baseline="-25000" dirty="0" smtClean="0"/>
              <a:t>3</a:t>
            </a:r>
            <a:r>
              <a:rPr lang="en-US" sz="3600" dirty="0" smtClean="0"/>
              <a:t>CH</a:t>
            </a:r>
            <a:r>
              <a:rPr lang="en-US" sz="3600" baseline="-25000" dirty="0" smtClean="0"/>
              <a:t>2</a:t>
            </a:r>
            <a:r>
              <a:rPr lang="en-US" sz="3600" dirty="0" smtClean="0"/>
              <a:t>OH: soluble in both water and lipids.</a:t>
            </a:r>
          </a:p>
          <a:p>
            <a:r>
              <a:rPr lang="en-US" sz="3600" dirty="0" smtClean="0"/>
              <a:t>Psychoactive at normal doses.</a:t>
            </a:r>
          </a:p>
          <a:p>
            <a:r>
              <a:rPr lang="en-US" sz="3600" dirty="0" smtClean="0"/>
              <a:t>Therefore probably the world’s oldest recreational drug.</a:t>
            </a:r>
            <a:endParaRPr lang="en-US" sz="3600"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45</a:t>
            </a:fld>
            <a:endParaRPr lang="en-US"/>
          </a:p>
        </p:txBody>
      </p:sp>
      <p:pic>
        <p:nvPicPr>
          <p:cNvPr id="17410" name="Picture 2" descr="http://upload.wikimedia.org/wikipedia/commons/b/b0/Ethanol-3D-ball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3886200"/>
            <a:ext cx="4038600" cy="27682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Effects</a:t>
            </a:r>
            <a:endParaRPr lang="en-US" dirty="0"/>
          </a:p>
        </p:txBody>
      </p:sp>
      <p:sp>
        <p:nvSpPr>
          <p:cNvPr id="3" name="Content Placeholder 2"/>
          <p:cNvSpPr>
            <a:spLocks noGrp="1"/>
          </p:cNvSpPr>
          <p:nvPr>
            <p:ph idx="1"/>
          </p:nvPr>
        </p:nvSpPr>
        <p:spPr/>
        <p:txBody>
          <a:bodyPr>
            <a:normAutofit lnSpcReduction="10000"/>
          </a:bodyPr>
          <a:lstStyle/>
          <a:p>
            <a:r>
              <a:rPr lang="en-US" dirty="0" smtClean="0"/>
              <a:t>Effects are complicated, but can include confusion, dizziness, loss of motor control, feelings of euphoria or lethargy, nausea, and if concentrations are high enough comas or death.</a:t>
            </a:r>
          </a:p>
          <a:p>
            <a:r>
              <a:rPr lang="en-US" dirty="0" smtClean="0"/>
              <a:t>Alcohol causes an estimated 4% of all deaths worldwide. That’s more than AIDS, tuberculosis, or violence. (Cardiovascular disease is the #1 cause of death.)</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Next Day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solidFill>
                  <a:srgbClr val="C00000"/>
                </a:solidFill>
              </a:rPr>
              <a:t>“And we’re back! Good morning, sir!”</a:t>
            </a:r>
          </a:p>
          <a:p>
            <a:pPr marL="0" indent="0">
              <a:buNone/>
            </a:pPr>
            <a:r>
              <a:rPr lang="en-US" dirty="0" smtClean="0">
                <a:solidFill>
                  <a:srgbClr val="002060"/>
                </a:solidFill>
              </a:rPr>
              <a:t>“Good morning to you! Report?”</a:t>
            </a:r>
          </a:p>
          <a:p>
            <a:pPr marL="0" indent="0">
              <a:buNone/>
            </a:pPr>
            <a:r>
              <a:rPr lang="en-US" dirty="0" smtClean="0">
                <a:solidFill>
                  <a:srgbClr val="C00000"/>
                </a:solidFill>
              </a:rPr>
              <a:t>“Well, some neurons are unhappy, and we lost the ends of some dendrites, but repair is working on that. And we added quite a few unneeded calories. But I think we had a narrow escape.”</a:t>
            </a:r>
          </a:p>
          <a:p>
            <a:pPr marL="0" indent="0">
              <a:buNone/>
            </a:pPr>
            <a:r>
              <a:rPr lang="en-US" dirty="0" smtClean="0">
                <a:solidFill>
                  <a:srgbClr val="002060"/>
                </a:solidFill>
              </a:rPr>
              <a:t>“Good, good! Any idea how the toxin got into the intake vent?”</a:t>
            </a:r>
          </a:p>
          <a:p>
            <a:pPr marL="0" indent="0">
              <a:buNone/>
            </a:pPr>
            <a:r>
              <a:rPr lang="en-US" dirty="0" smtClean="0">
                <a:solidFill>
                  <a:srgbClr val="C00000"/>
                </a:solidFill>
              </a:rPr>
              <a:t>“Well, you won’t believe this, but …”</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2328B77B-0C3F-4422-9DD5-CF4ED73B3863}"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10000" cy="1143000"/>
          </a:xfrm>
        </p:spPr>
        <p:txBody>
          <a:bodyPr/>
          <a:lstStyle/>
          <a:p>
            <a:r>
              <a:rPr lang="en-US" dirty="0" smtClean="0"/>
              <a:t>The Next Day</a:t>
            </a:r>
            <a:endParaRPr lang="en-US" dirty="0"/>
          </a:p>
        </p:txBody>
      </p:sp>
      <p:sp>
        <p:nvSpPr>
          <p:cNvPr id="3" name="Content Placeholder 2"/>
          <p:cNvSpPr>
            <a:spLocks noGrp="1"/>
          </p:cNvSpPr>
          <p:nvPr>
            <p:ph idx="1"/>
          </p:nvPr>
        </p:nvSpPr>
        <p:spPr>
          <a:xfrm>
            <a:off x="381000" y="2743200"/>
            <a:ext cx="3657600" cy="3382963"/>
          </a:xfrm>
        </p:spPr>
        <p:txBody>
          <a:bodyPr>
            <a:normAutofit/>
          </a:bodyPr>
          <a:lstStyle/>
          <a:p>
            <a:pPr marL="0" indent="0">
              <a:buNone/>
            </a:pPr>
            <a:r>
              <a:rPr lang="en-US" sz="4400" dirty="0" smtClean="0">
                <a:solidFill>
                  <a:srgbClr val="C00000"/>
                </a:solidFill>
              </a:rPr>
              <a:t>“Apparently management consumed it deliberately!” </a:t>
            </a:r>
            <a:endParaRPr lang="en-US" sz="4400" dirty="0">
              <a:solidFill>
                <a:srgbClr val="C00000"/>
              </a:solidFill>
            </a:endParaRPr>
          </a:p>
        </p:txBody>
      </p:sp>
      <p:sp>
        <p:nvSpPr>
          <p:cNvPr id="4" name="Slide Number Placeholder 3"/>
          <p:cNvSpPr>
            <a:spLocks noGrp="1"/>
          </p:cNvSpPr>
          <p:nvPr>
            <p:ph type="sldNum" sz="quarter" idx="12"/>
          </p:nvPr>
        </p:nvSpPr>
        <p:spPr/>
        <p:txBody>
          <a:bodyPr/>
          <a:lstStyle/>
          <a:p>
            <a:fld id="{2328B77B-0C3F-4422-9DD5-CF4ED73B3863}" type="slidenum">
              <a:rPr lang="en-US" smtClean="0"/>
              <a:pPr/>
              <a:t>48</a:t>
            </a:fld>
            <a:endParaRPr lang="en-US"/>
          </a:p>
        </p:txBody>
      </p:sp>
      <p:pic>
        <p:nvPicPr>
          <p:cNvPr id="18434" name="Picture 2" descr="File:Malt Rainier a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48225" y="381000"/>
            <a:ext cx="4295775"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304800"/>
            <a:ext cx="8229600" cy="4983163"/>
          </a:xfrm>
        </p:spPr>
        <p:txBody>
          <a:bodyPr>
            <a:normAutofit/>
          </a:bodyPr>
          <a:lstStyle/>
          <a:p>
            <a:pPr marL="0" indent="0" algn="ctr">
              <a:buNone/>
            </a:pPr>
            <a:r>
              <a:rPr lang="en-US" sz="6600" dirty="0" smtClean="0"/>
              <a:t>The Case of</a:t>
            </a:r>
          </a:p>
          <a:p>
            <a:pPr marL="0" indent="0" algn="ctr">
              <a:buNone/>
            </a:pPr>
            <a:r>
              <a:rPr lang="en-US" sz="6600" i="1" dirty="0" smtClean="0"/>
              <a:t>The Dangerous Diet</a:t>
            </a:r>
            <a:endParaRPr lang="en-US" sz="6600" i="1" dirty="0"/>
          </a:p>
        </p:txBody>
      </p:sp>
      <p:sp>
        <p:nvSpPr>
          <p:cNvPr id="2" name="Slide Number Placeholder 1"/>
          <p:cNvSpPr>
            <a:spLocks noGrp="1"/>
          </p:cNvSpPr>
          <p:nvPr>
            <p:ph type="sldNum" sz="quarter" idx="12"/>
          </p:nvPr>
        </p:nvSpPr>
        <p:spPr/>
        <p:txBody>
          <a:bodyPr/>
          <a:lstStyle/>
          <a:p>
            <a:fld id="{2328B77B-0C3F-4422-9DD5-CF4ED73B3863}" type="slidenum">
              <a:rPr lang="en-US" smtClean="0"/>
              <a:pPr/>
              <a:t>49</a:t>
            </a:fld>
            <a:endParaRPr lang="en-US"/>
          </a:p>
        </p:txBody>
      </p:sp>
      <p:pic>
        <p:nvPicPr>
          <p:cNvPr id="5" name="Picture 4" descr="File:David the bodybuild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2400" y="2707794"/>
            <a:ext cx="1752600" cy="354060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3499436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a:t>
            </a:r>
            <a:endParaRPr lang="en-US" dirty="0"/>
          </a:p>
        </p:txBody>
      </p:sp>
      <p:sp>
        <p:nvSpPr>
          <p:cNvPr id="3" name="Content Placeholder 2"/>
          <p:cNvSpPr>
            <a:spLocks noGrp="1"/>
          </p:cNvSpPr>
          <p:nvPr>
            <p:ph idx="1"/>
          </p:nvPr>
        </p:nvSpPr>
        <p:spPr/>
        <p:txBody>
          <a:bodyPr/>
          <a:lstStyle/>
          <a:p>
            <a:pPr marL="0" indent="0">
              <a:buNone/>
            </a:pPr>
            <a:r>
              <a:rPr lang="en-US" b="1" dirty="0" smtClean="0"/>
              <a:t>Diffusion: </a:t>
            </a:r>
            <a:r>
              <a:rPr lang="en-US" dirty="0" smtClean="0"/>
              <a:t>A chemical will spread out and become completely the same concentration wherever it can go (unless some other force is acting on it).</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5</a:t>
            </a:fld>
            <a:endParaRPr lang="en-US"/>
          </a:p>
        </p:txBody>
      </p:sp>
      <p:pic>
        <p:nvPicPr>
          <p:cNvPr id="2050" name="Picture 2" descr="http://upload.wikimedia.org/wikipedia/commons/thumb/1/12/Diffusion.svg/410px-Diffusion.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3200" y="3962400"/>
            <a:ext cx="3905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9654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8001000" cy="4525963"/>
          </a:xfrm>
        </p:spPr>
        <p:txBody>
          <a:bodyPr>
            <a:normAutofit/>
          </a:bodyPr>
          <a:lstStyle/>
          <a:p>
            <a:pPr marL="0" indent="0">
              <a:buNone/>
            </a:pPr>
            <a:r>
              <a:rPr lang="en-US" sz="4800" dirty="0" smtClean="0"/>
              <a:t>It was a dark alley. I stumbled on a body. Breathing, so still alive. But hot. I eavesdropped on the control room.</a:t>
            </a:r>
            <a:endParaRPr lang="en-US" sz="4800"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50</a:t>
            </a:fld>
            <a:endParaRPr lang="en-US"/>
          </a:p>
        </p:txBody>
      </p:sp>
    </p:spTree>
    <p:extLst>
      <p:ext uri="{BB962C8B-B14F-4D97-AF65-F5344CB8AC3E}">
        <p14:creationId xmlns:p14="http://schemas.microsoft.com/office/powerpoint/2010/main" val="25463609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Something isn’t right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rgbClr val="C00000"/>
                </a:solidFill>
              </a:rPr>
              <a:t>“Something is a bit strange, sir. The overall system is running a bit on the hot side.”</a:t>
            </a:r>
          </a:p>
          <a:p>
            <a:pPr marL="0" indent="0">
              <a:buNone/>
            </a:pPr>
            <a:r>
              <a:rPr lang="en-US" dirty="0" smtClean="0">
                <a:solidFill>
                  <a:srgbClr val="002060"/>
                </a:solidFill>
              </a:rPr>
              <a:t>“That probably means an infection.”</a:t>
            </a:r>
          </a:p>
          <a:p>
            <a:pPr marL="0" indent="0">
              <a:buNone/>
            </a:pPr>
            <a:r>
              <a:rPr lang="en-US" dirty="0" smtClean="0">
                <a:solidFill>
                  <a:srgbClr val="C00000"/>
                </a:solidFill>
              </a:rPr>
              <a:t>“There are no other signs of infection. Mitochondria are reporting unusually high activity levels. But that’s the only other unusual thing.”</a:t>
            </a:r>
          </a:p>
          <a:p>
            <a:pPr marL="0" indent="0">
              <a:buNone/>
            </a:pPr>
            <a:r>
              <a:rPr lang="en-US" dirty="0" smtClean="0">
                <a:solidFill>
                  <a:srgbClr val="002060"/>
                </a:solidFill>
              </a:rPr>
              <a:t>“The mitochondria are critical. Better have this checked out!”</a:t>
            </a:r>
            <a:endParaRPr lang="en-US" dirty="0">
              <a:solidFill>
                <a:srgbClr val="002060"/>
              </a:solidFill>
            </a:endParaRPr>
          </a:p>
          <a:p>
            <a:endParaRPr lang="en-US" dirty="0">
              <a:solidFill>
                <a:srgbClr val="C00000"/>
              </a:solidFill>
            </a:endParaRPr>
          </a:p>
          <a:p>
            <a:endParaRPr lang="en-US" dirty="0" smtClean="0">
              <a:solidFill>
                <a:srgbClr val="002060"/>
              </a:solidFill>
            </a:endParaRPr>
          </a:p>
        </p:txBody>
      </p:sp>
      <p:sp>
        <p:nvSpPr>
          <p:cNvPr id="4" name="Slide Number Placeholder 3"/>
          <p:cNvSpPr>
            <a:spLocks noGrp="1"/>
          </p:cNvSpPr>
          <p:nvPr>
            <p:ph type="sldNum" sz="quarter" idx="12"/>
          </p:nvPr>
        </p:nvSpPr>
        <p:spPr/>
        <p:txBody>
          <a:bodyPr/>
          <a:lstStyle/>
          <a:p>
            <a:fld id="{2328B77B-0C3F-4422-9DD5-CF4ED73B3863}" type="slidenum">
              <a:rPr lang="en-US" smtClean="0"/>
              <a:pPr/>
              <a:t>51</a:t>
            </a:fld>
            <a:endParaRPr lang="en-US"/>
          </a:p>
        </p:txBody>
      </p:sp>
    </p:spTree>
    <p:extLst>
      <p:ext uri="{BB962C8B-B14F-4D97-AF65-F5344CB8AC3E}">
        <p14:creationId xmlns:p14="http://schemas.microsoft.com/office/powerpoint/2010/main" val="9244956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170" y="228600"/>
            <a:ext cx="3276600" cy="1143000"/>
          </a:xfrm>
        </p:spPr>
        <p:txBody>
          <a:bodyPr/>
          <a:lstStyle/>
          <a:p>
            <a:r>
              <a:rPr lang="en-US" dirty="0" smtClean="0"/>
              <a:t>Mitochondria</a:t>
            </a:r>
            <a:endParaRPr lang="en-US" dirty="0"/>
          </a:p>
        </p:txBody>
      </p:sp>
      <p:sp>
        <p:nvSpPr>
          <p:cNvPr id="3" name="Content Placeholder 2"/>
          <p:cNvSpPr>
            <a:spLocks noGrp="1"/>
          </p:cNvSpPr>
          <p:nvPr>
            <p:ph idx="1"/>
          </p:nvPr>
        </p:nvSpPr>
        <p:spPr>
          <a:xfrm>
            <a:off x="460761" y="1219200"/>
            <a:ext cx="7924800" cy="762000"/>
          </a:xfrm>
        </p:spPr>
        <p:txBody>
          <a:bodyPr/>
          <a:lstStyle/>
          <a:p>
            <a:r>
              <a:rPr lang="en-US" dirty="0" smtClean="0"/>
              <a:t>Two membranes, inner one highly folded.</a:t>
            </a:r>
          </a:p>
        </p:txBody>
      </p:sp>
      <p:sp>
        <p:nvSpPr>
          <p:cNvPr id="4" name="Slide Number Placeholder 3"/>
          <p:cNvSpPr>
            <a:spLocks noGrp="1"/>
          </p:cNvSpPr>
          <p:nvPr>
            <p:ph type="sldNum" sz="quarter" idx="12"/>
          </p:nvPr>
        </p:nvSpPr>
        <p:spPr/>
        <p:txBody>
          <a:bodyPr/>
          <a:lstStyle/>
          <a:p>
            <a:fld id="{2328B77B-0C3F-4422-9DD5-CF4ED73B3863}" type="slidenum">
              <a:rPr lang="en-US" smtClean="0"/>
              <a:pPr/>
              <a:t>52</a:t>
            </a:fld>
            <a:endParaRPr lang="en-US"/>
          </a:p>
        </p:txBody>
      </p:sp>
      <p:pic>
        <p:nvPicPr>
          <p:cNvPr id="19458" name="Picture 2" descr="http://upload.wikimedia.org/wikipedia/commons/thumb/3/3b/Animal_mitochondrion_diagram_en.svg/582px-Animal_mitochondrion_diagram_en.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05200" y="2752724"/>
            <a:ext cx="5543550" cy="38004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2185" y="1752600"/>
            <a:ext cx="4114800" cy="1668149"/>
          </a:xfrm>
          <a:prstGeom prst="rect">
            <a:avLst/>
          </a:prstGeom>
        </p:spPr>
        <p:txBody>
          <a:bodyPr wrap="square">
            <a:spAutoFit/>
          </a:bodyPr>
          <a:lstStyle/>
          <a:p>
            <a:pPr marL="342900" lvl="0" indent="-342900">
              <a:spcBef>
                <a:spcPct val="20000"/>
              </a:spcBef>
              <a:buFont typeface="Arial" pitchFamily="34" charset="0"/>
              <a:buChar char="•"/>
            </a:pPr>
            <a:r>
              <a:rPr lang="en-US" sz="3200" dirty="0">
                <a:solidFill>
                  <a:prstClr val="black"/>
                </a:solidFill>
              </a:rPr>
              <a:t>Have their own </a:t>
            </a:r>
            <a:r>
              <a:rPr lang="en-US" sz="3200" dirty="0" smtClean="0">
                <a:solidFill>
                  <a:prstClr val="black"/>
                </a:solidFill>
              </a:rPr>
              <a:t>DNA.</a:t>
            </a:r>
            <a:endParaRPr lang="en-US" sz="3200" dirty="0">
              <a:solidFill>
                <a:prstClr val="black"/>
              </a:solidFill>
            </a:endParaRPr>
          </a:p>
          <a:p>
            <a:pPr marL="342900" lvl="0" indent="-342900">
              <a:spcBef>
                <a:spcPct val="20000"/>
              </a:spcBef>
              <a:buFont typeface="Arial" pitchFamily="34" charset="0"/>
              <a:buChar char="•"/>
            </a:pPr>
            <a:r>
              <a:rPr lang="en-US" sz="3200" dirty="0">
                <a:solidFill>
                  <a:prstClr val="black"/>
                </a:solidFill>
              </a:rPr>
              <a:t>Make ATP for all sorts of uses for </a:t>
            </a:r>
            <a:r>
              <a:rPr lang="en-US" sz="3200" dirty="0" smtClean="0">
                <a:solidFill>
                  <a:prstClr val="black"/>
                </a:solidFill>
              </a:rPr>
              <a:t>energy.</a:t>
            </a:r>
            <a:endParaRPr lang="en-US" sz="3200" dirty="0">
              <a:solidFill>
                <a:prstClr val="black"/>
              </a:solidFill>
            </a:endParaRPr>
          </a:p>
        </p:txBody>
      </p:sp>
    </p:spTree>
    <p:extLst>
      <p:ext uri="{BB962C8B-B14F-4D97-AF65-F5344CB8AC3E}">
        <p14:creationId xmlns:p14="http://schemas.microsoft.com/office/powerpoint/2010/main" val="22602031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Mitochondria</a:t>
            </a:r>
            <a:endParaRPr lang="en-US" dirty="0"/>
          </a:p>
        </p:txBody>
      </p:sp>
      <p:sp>
        <p:nvSpPr>
          <p:cNvPr id="3" name="Content Placeholder 2"/>
          <p:cNvSpPr>
            <a:spLocks noGrp="1"/>
          </p:cNvSpPr>
          <p:nvPr>
            <p:ph idx="1"/>
          </p:nvPr>
        </p:nvSpPr>
        <p:spPr/>
        <p:txBody>
          <a:bodyPr>
            <a:normAutofit/>
          </a:bodyPr>
          <a:lstStyle/>
          <a:p>
            <a:r>
              <a:rPr lang="en-US" dirty="0" smtClean="0"/>
              <a:t>Break sugar down (eventually into water and carbon dioxide).</a:t>
            </a:r>
          </a:p>
          <a:p>
            <a:r>
              <a:rPr lang="en-US" dirty="0" smtClean="0"/>
              <a:t>Convert the energy from sugar to ATP:</a:t>
            </a:r>
          </a:p>
          <a:p>
            <a:pPr marL="914400" lvl="1" indent="-514350">
              <a:buFont typeface="Wingdings" panose="05000000000000000000" pitchFamily="2" charset="2"/>
              <a:buChar char="ü"/>
            </a:pPr>
            <a:r>
              <a:rPr lang="en-US" dirty="0" smtClean="0"/>
              <a:t>Pump protons into the intermembrane space, creating a pH gradient.</a:t>
            </a:r>
          </a:p>
          <a:p>
            <a:pPr marL="914400" lvl="1" indent="-514350">
              <a:buFont typeface="Wingdings" panose="05000000000000000000" pitchFamily="2" charset="2"/>
              <a:buChar char="ü"/>
            </a:pPr>
            <a:r>
              <a:rPr lang="en-US" dirty="0" smtClean="0"/>
              <a:t>The protons push back inside through an ATP synthase pump.</a:t>
            </a:r>
          </a:p>
          <a:p>
            <a:pPr marL="914400" lvl="1" indent="-514350">
              <a:buFont typeface="Wingdings" panose="05000000000000000000" pitchFamily="2" charset="2"/>
              <a:buChar char="ü"/>
            </a:pPr>
            <a:r>
              <a:rPr lang="en-US" dirty="0" smtClean="0"/>
              <a:t>The pump uses the force to attach a phosphate to adenosine diphosphate.</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53</a:t>
            </a:fld>
            <a:endParaRPr lang="en-US"/>
          </a:p>
        </p:txBody>
      </p:sp>
    </p:spTree>
    <p:extLst>
      <p:ext uri="{BB962C8B-B14F-4D97-AF65-F5344CB8AC3E}">
        <p14:creationId xmlns:p14="http://schemas.microsoft.com/office/powerpoint/2010/main" val="41225174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274638"/>
            <a:ext cx="3886200" cy="1143000"/>
          </a:xfrm>
        </p:spPr>
        <p:txBody>
          <a:bodyPr/>
          <a:lstStyle/>
          <a:p>
            <a:r>
              <a:rPr lang="en-US" dirty="0" smtClean="0"/>
              <a:t>ATP pump</a:t>
            </a:r>
            <a:endParaRPr lang="en-US" dirty="0"/>
          </a:p>
        </p:txBody>
      </p:sp>
      <p:sp>
        <p:nvSpPr>
          <p:cNvPr id="3" name="Content Placeholder 2"/>
          <p:cNvSpPr>
            <a:spLocks noGrp="1"/>
          </p:cNvSpPr>
          <p:nvPr>
            <p:ph idx="1"/>
          </p:nvPr>
        </p:nvSpPr>
        <p:spPr>
          <a:xfrm>
            <a:off x="5089524" y="1600200"/>
            <a:ext cx="4054476" cy="4525963"/>
          </a:xfrm>
        </p:spPr>
        <p:txBody>
          <a:bodyPr/>
          <a:lstStyle/>
          <a:p>
            <a:pPr marL="0" indent="0">
              <a:buNone/>
            </a:pPr>
            <a:r>
              <a:rPr lang="en-US" dirty="0" smtClean="0"/>
              <a:t>ADP and P+ and push produce ATP (with more energy).</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54</a:t>
            </a:fld>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457200"/>
            <a:ext cx="4619624" cy="6065574"/>
          </a:xfrm>
          <a:prstGeom prst="rect">
            <a:avLst/>
          </a:prstGeom>
        </p:spPr>
      </p:pic>
    </p:spTree>
    <p:extLst>
      <p:ext uri="{BB962C8B-B14F-4D97-AF65-F5344CB8AC3E}">
        <p14:creationId xmlns:p14="http://schemas.microsoft.com/office/powerpoint/2010/main" val="2719772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
            <a:ext cx="8229600" cy="885825"/>
          </a:xfrm>
        </p:spPr>
        <p:txBody>
          <a:bodyPr/>
          <a:lstStyle/>
          <a:p>
            <a:r>
              <a:rPr lang="en-US" dirty="0" smtClean="0"/>
              <a:t>Compare it to a hydroelectric dam</a:t>
            </a:r>
            <a:endParaRPr lang="en-US" dirty="0"/>
          </a:p>
        </p:txBody>
      </p:sp>
      <p:sp>
        <p:nvSpPr>
          <p:cNvPr id="3" name="Slide Number Placeholder 2"/>
          <p:cNvSpPr>
            <a:spLocks noGrp="1"/>
          </p:cNvSpPr>
          <p:nvPr>
            <p:ph type="sldNum" sz="quarter" idx="12"/>
          </p:nvPr>
        </p:nvSpPr>
        <p:spPr/>
        <p:txBody>
          <a:bodyPr/>
          <a:lstStyle/>
          <a:p>
            <a:fld id="{2328B77B-0C3F-4422-9DD5-CF4ED73B3863}" type="slidenum">
              <a:rPr lang="en-US" smtClean="0"/>
              <a:pPr/>
              <a:t>55</a:t>
            </a:fld>
            <a:endParaRPr lang="en-US"/>
          </a:p>
        </p:txBody>
      </p:sp>
      <p:pic>
        <p:nvPicPr>
          <p:cNvPr id="20482" name="Picture 2" descr="File:Hydroelectric dam.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17658"/>
            <a:ext cx="8991600" cy="6040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9454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rgbClr val="C00000"/>
                </a:solidFill>
              </a:rPr>
              <a:t>“Well, we do have a mitochondria problem, sir. It seems that a strange chemical called DNP is interfering with ATP synthesis.”</a:t>
            </a:r>
          </a:p>
          <a:p>
            <a:pPr marL="0" indent="0">
              <a:buNone/>
            </a:pPr>
            <a:r>
              <a:rPr lang="en-US" dirty="0" smtClean="0">
                <a:solidFill>
                  <a:srgbClr val="002060"/>
                </a:solidFill>
              </a:rPr>
              <a:t>“How can something interfere with that?”</a:t>
            </a:r>
          </a:p>
        </p:txBody>
      </p:sp>
      <p:sp>
        <p:nvSpPr>
          <p:cNvPr id="4" name="Slide Number Placeholder 3"/>
          <p:cNvSpPr>
            <a:spLocks noGrp="1"/>
          </p:cNvSpPr>
          <p:nvPr>
            <p:ph type="sldNum" sz="quarter" idx="12"/>
          </p:nvPr>
        </p:nvSpPr>
        <p:spPr/>
        <p:txBody>
          <a:bodyPr/>
          <a:lstStyle/>
          <a:p>
            <a:fld id="{2328B77B-0C3F-4422-9DD5-CF4ED73B3863}" type="slidenum">
              <a:rPr lang="en-US" smtClean="0"/>
              <a:pPr/>
              <a:t>56</a:t>
            </a:fld>
            <a:endParaRPr lang="en-US"/>
          </a:p>
        </p:txBody>
      </p:sp>
    </p:spTree>
    <p:extLst>
      <p:ext uri="{BB962C8B-B14F-4D97-AF65-F5344CB8AC3E}">
        <p14:creationId xmlns:p14="http://schemas.microsoft.com/office/powerpoint/2010/main" val="3035266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pPr marL="0" indent="0">
              <a:buNone/>
            </a:pPr>
            <a:r>
              <a:rPr lang="en-US" dirty="0" smtClean="0">
                <a:solidFill>
                  <a:srgbClr val="C00000"/>
                </a:solidFill>
              </a:rPr>
              <a:t>“You will remember that it is essential to have a membrane separating the protons from the inner space, since it is the push of the protons that drives the synthase pump.”</a:t>
            </a:r>
          </a:p>
          <a:p>
            <a:pPr marL="0" indent="0">
              <a:buNone/>
            </a:pPr>
            <a:r>
              <a:rPr lang="en-US" dirty="0" smtClean="0">
                <a:solidFill>
                  <a:srgbClr val="002060"/>
                </a:solidFill>
              </a:rPr>
              <a:t>“Of course. Is the membrane falling apart?”</a:t>
            </a:r>
          </a:p>
          <a:p>
            <a:endParaRPr lang="en-US" dirty="0">
              <a:solidFill>
                <a:srgbClr val="C00000"/>
              </a:solidFill>
            </a:endParaRPr>
          </a:p>
          <a:p>
            <a:endParaRPr lang="en-US" dirty="0" smtClean="0">
              <a:solidFill>
                <a:srgbClr val="002060"/>
              </a:solidFill>
            </a:endParaRPr>
          </a:p>
        </p:txBody>
      </p:sp>
      <p:sp>
        <p:nvSpPr>
          <p:cNvPr id="4" name="Slide Number Placeholder 3"/>
          <p:cNvSpPr>
            <a:spLocks noGrp="1"/>
          </p:cNvSpPr>
          <p:nvPr>
            <p:ph type="sldNum" sz="quarter" idx="12"/>
          </p:nvPr>
        </p:nvSpPr>
        <p:spPr/>
        <p:txBody>
          <a:bodyPr/>
          <a:lstStyle/>
          <a:p>
            <a:fld id="{2328B77B-0C3F-4422-9DD5-CF4ED73B3863}" type="slidenum">
              <a:rPr lang="en-US" smtClean="0"/>
              <a:pPr/>
              <a:t>57</a:t>
            </a:fld>
            <a:endParaRPr lang="en-US"/>
          </a:p>
        </p:txBody>
      </p:sp>
      <p:pic>
        <p:nvPicPr>
          <p:cNvPr id="21506" name="Picture 2" descr="http://upload.wikimedia.org/wikipedia/commons/thumb/4/4f/0315_Mitochondrion_new.jpg/1920px-0315_Mitochondrion_new.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199" y="4343400"/>
            <a:ext cx="567405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9901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pPr marL="0" indent="0">
              <a:buNone/>
            </a:pPr>
            <a:r>
              <a:rPr lang="en-US" dirty="0" smtClean="0">
                <a:solidFill>
                  <a:srgbClr val="C00000"/>
                </a:solidFill>
              </a:rPr>
              <a:t>“Not exactly. Apparently this chemical has penetrated the mitochondria. It binds to a proton and then lets the proton slip through the inner membrane.”</a:t>
            </a:r>
          </a:p>
          <a:p>
            <a:pPr marL="0" indent="0">
              <a:buNone/>
            </a:pPr>
            <a:r>
              <a:rPr lang="en-US" dirty="0" smtClean="0">
                <a:solidFill>
                  <a:srgbClr val="002060"/>
                </a:solidFill>
              </a:rPr>
              <a:t>“Which means that ATP is not being synthesized, so the mitochondria have to work harder!”</a:t>
            </a:r>
          </a:p>
          <a:p>
            <a:pPr marL="0" indent="0">
              <a:buNone/>
            </a:pPr>
            <a:r>
              <a:rPr lang="en-US" dirty="0" smtClean="0">
                <a:solidFill>
                  <a:srgbClr val="C00000"/>
                </a:solidFill>
              </a:rPr>
              <a:t>“That’s right. And of course the harder the mitochondria work the more heat is generated.”</a:t>
            </a:r>
            <a:endParaRPr lang="en-US" dirty="0" smtClean="0">
              <a:solidFill>
                <a:srgbClr val="002060"/>
              </a:solidFill>
            </a:endParaRPr>
          </a:p>
          <a:p>
            <a:endParaRPr lang="en-US" dirty="0">
              <a:solidFill>
                <a:srgbClr val="C00000"/>
              </a:solidFill>
            </a:endParaRPr>
          </a:p>
          <a:p>
            <a:endParaRPr lang="en-US" dirty="0" smtClean="0">
              <a:solidFill>
                <a:srgbClr val="002060"/>
              </a:solidFill>
            </a:endParaRPr>
          </a:p>
        </p:txBody>
      </p:sp>
      <p:sp>
        <p:nvSpPr>
          <p:cNvPr id="4" name="Slide Number Placeholder 3"/>
          <p:cNvSpPr>
            <a:spLocks noGrp="1"/>
          </p:cNvSpPr>
          <p:nvPr>
            <p:ph type="sldNum" sz="quarter" idx="12"/>
          </p:nvPr>
        </p:nvSpPr>
        <p:spPr/>
        <p:txBody>
          <a:bodyPr/>
          <a:lstStyle/>
          <a:p>
            <a:fld id="{2328B77B-0C3F-4422-9DD5-CF4ED73B3863}" type="slidenum">
              <a:rPr lang="en-US" smtClean="0"/>
              <a:pPr/>
              <a:t>58</a:t>
            </a:fld>
            <a:endParaRPr lang="en-US"/>
          </a:p>
        </p:txBody>
      </p:sp>
    </p:spTree>
    <p:extLst>
      <p:ext uri="{BB962C8B-B14F-4D97-AF65-F5344CB8AC3E}">
        <p14:creationId xmlns:p14="http://schemas.microsoft.com/office/powerpoint/2010/main" val="29411366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343400" cy="1143000"/>
          </a:xfrm>
        </p:spPr>
        <p:txBody>
          <a:bodyPr>
            <a:normAutofit fontScale="90000"/>
          </a:bodyPr>
          <a:lstStyle/>
          <a:p>
            <a:r>
              <a:rPr lang="en-US" dirty="0" smtClean="0"/>
              <a:t>Think about that statement:</a:t>
            </a:r>
            <a:endParaRPr lang="en-US" dirty="0"/>
          </a:p>
        </p:txBody>
      </p:sp>
      <p:sp>
        <p:nvSpPr>
          <p:cNvPr id="3" name="Content Placeholder 2"/>
          <p:cNvSpPr>
            <a:spLocks noGrp="1"/>
          </p:cNvSpPr>
          <p:nvPr>
            <p:ph idx="1"/>
          </p:nvPr>
        </p:nvSpPr>
        <p:spPr>
          <a:xfrm>
            <a:off x="228600" y="1600200"/>
            <a:ext cx="3962400" cy="4525963"/>
          </a:xfrm>
        </p:spPr>
        <p:txBody>
          <a:bodyPr>
            <a:normAutofit fontScale="85000" lnSpcReduction="10000"/>
          </a:bodyPr>
          <a:lstStyle/>
          <a:p>
            <a:pPr marL="0" indent="0">
              <a:buNone/>
            </a:pPr>
            <a:r>
              <a:rPr lang="en-US" dirty="0" smtClean="0">
                <a:solidFill>
                  <a:srgbClr val="C00000"/>
                </a:solidFill>
              </a:rPr>
              <a:t>“Apparently </a:t>
            </a:r>
            <a:r>
              <a:rPr lang="en-US" dirty="0">
                <a:solidFill>
                  <a:srgbClr val="C00000"/>
                </a:solidFill>
              </a:rPr>
              <a:t>this chemical has penetrated the mitochondria. It binds to a proton and then lets the proton slip through the inner membrane</a:t>
            </a:r>
            <a:r>
              <a:rPr lang="en-US" dirty="0" smtClean="0">
                <a:solidFill>
                  <a:srgbClr val="C00000"/>
                </a:solidFill>
              </a:rPr>
              <a:t>.”</a:t>
            </a:r>
          </a:p>
          <a:p>
            <a:pPr marL="0" indent="0">
              <a:buNone/>
            </a:pPr>
            <a:r>
              <a:rPr lang="en-US" dirty="0" smtClean="0"/>
              <a:t>Using the diagram on the right, explain how DNP reduces ATP production.</a:t>
            </a:r>
            <a:endParaRPr lang="en-US" dirty="0"/>
          </a:p>
        </p:txBody>
      </p:sp>
      <p:sp>
        <p:nvSpPr>
          <p:cNvPr id="5" name="Slide Number Placeholder 4"/>
          <p:cNvSpPr>
            <a:spLocks noGrp="1"/>
          </p:cNvSpPr>
          <p:nvPr>
            <p:ph type="sldNum" sz="quarter" idx="12"/>
          </p:nvPr>
        </p:nvSpPr>
        <p:spPr/>
        <p:txBody>
          <a:bodyPr/>
          <a:lstStyle/>
          <a:p>
            <a:fld id="{2328B77B-0C3F-4422-9DD5-CF4ED73B3863}" type="slidenum">
              <a:rPr lang="en-US" smtClean="0"/>
              <a:pPr/>
              <a:t>59</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43400" y="304800"/>
            <a:ext cx="4619624" cy="6065574"/>
          </a:xfrm>
          <a:prstGeom prst="rect">
            <a:avLst/>
          </a:prstGeom>
        </p:spPr>
      </p:pic>
    </p:spTree>
    <p:extLst>
      <p:ext uri="{BB962C8B-B14F-4D97-AF65-F5344CB8AC3E}">
        <p14:creationId xmlns:p14="http://schemas.microsoft.com/office/powerpoint/2010/main" val="874258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across a membrane?</a:t>
            </a:r>
            <a:endParaRPr lang="en-US" dirty="0"/>
          </a:p>
        </p:txBody>
      </p:sp>
      <p:sp>
        <p:nvSpPr>
          <p:cNvPr id="3" name="Content Placeholder 2"/>
          <p:cNvSpPr>
            <a:spLocks noGrp="1"/>
          </p:cNvSpPr>
          <p:nvPr>
            <p:ph idx="1"/>
          </p:nvPr>
        </p:nvSpPr>
        <p:spPr/>
        <p:txBody>
          <a:bodyPr/>
          <a:lstStyle/>
          <a:p>
            <a:pPr marL="0" indent="0">
              <a:buNone/>
            </a:pPr>
            <a:r>
              <a:rPr lang="en-US" dirty="0" smtClean="0"/>
              <a:t>If it can cross the membrane, it will attempt to diffuse.</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6</a:t>
            </a:fld>
            <a:endParaRPr lang="en-US"/>
          </a:p>
        </p:txBody>
      </p:sp>
      <p:pic>
        <p:nvPicPr>
          <p:cNvPr id="3074" name="Picture 2" descr="File:Diffusion.en.sv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2895600"/>
            <a:ext cx="7620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6193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smtClean="0"/>
              <a:t>Dinitrophenol</a:t>
            </a:r>
            <a:endParaRPr lang="en-US" dirty="0"/>
          </a:p>
        </p:txBody>
      </p:sp>
      <p:sp>
        <p:nvSpPr>
          <p:cNvPr id="3" name="Slide Number Placeholder 2"/>
          <p:cNvSpPr>
            <a:spLocks noGrp="1"/>
          </p:cNvSpPr>
          <p:nvPr>
            <p:ph type="sldNum" sz="quarter" idx="12"/>
          </p:nvPr>
        </p:nvSpPr>
        <p:spPr/>
        <p:txBody>
          <a:bodyPr/>
          <a:lstStyle/>
          <a:p>
            <a:fld id="{2328B77B-0C3F-4422-9DD5-CF4ED73B3863}" type="slidenum">
              <a:rPr lang="en-US" smtClean="0"/>
              <a:pPr/>
              <a:t>60</a:t>
            </a:fld>
            <a:endParaRPr lang="en-US"/>
          </a:p>
        </p:txBody>
      </p:sp>
      <p:pic>
        <p:nvPicPr>
          <p:cNvPr id="22530" name="Picture 2" descr="File:2,4-Dinitrophenol 3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60847" y="1143000"/>
            <a:ext cx="5735353"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5984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4114800" cy="1143000"/>
          </a:xfrm>
        </p:spPr>
        <p:txBody>
          <a:bodyPr/>
          <a:lstStyle/>
          <a:p>
            <a:pPr algn="l"/>
            <a:r>
              <a:rPr lang="en-US" dirty="0" err="1" smtClean="0"/>
              <a:t>Dinitrophenol</a:t>
            </a:r>
            <a:endParaRPr lang="en-US" dirty="0"/>
          </a:p>
        </p:txBody>
      </p:sp>
      <p:sp>
        <p:nvSpPr>
          <p:cNvPr id="3" name="Content Placeholder 2"/>
          <p:cNvSpPr>
            <a:spLocks noGrp="1"/>
          </p:cNvSpPr>
          <p:nvPr>
            <p:ph idx="1"/>
          </p:nvPr>
        </p:nvSpPr>
        <p:spPr>
          <a:xfrm>
            <a:off x="457200" y="2286000"/>
            <a:ext cx="8344090" cy="4144963"/>
          </a:xfrm>
        </p:spPr>
        <p:txBody>
          <a:bodyPr>
            <a:normAutofit/>
          </a:bodyPr>
          <a:lstStyle/>
          <a:p>
            <a:pPr marL="0" indent="0">
              <a:buNone/>
            </a:pPr>
            <a:r>
              <a:rPr lang="en-US" dirty="0" smtClean="0">
                <a:solidFill>
                  <a:srgbClr val="002060"/>
                </a:solidFill>
              </a:rPr>
              <a:t>“Where is this </a:t>
            </a:r>
            <a:r>
              <a:rPr lang="en-US" dirty="0" err="1" smtClean="0">
                <a:solidFill>
                  <a:srgbClr val="002060"/>
                </a:solidFill>
              </a:rPr>
              <a:t>dinitrophenol</a:t>
            </a:r>
            <a:r>
              <a:rPr lang="en-US" dirty="0" smtClean="0">
                <a:solidFill>
                  <a:srgbClr val="002060"/>
                </a:solidFill>
              </a:rPr>
              <a:t> stuff coming from?”</a:t>
            </a:r>
          </a:p>
          <a:p>
            <a:pPr marL="0" indent="0">
              <a:buNone/>
            </a:pPr>
            <a:r>
              <a:rPr lang="en-US" dirty="0" smtClean="0">
                <a:solidFill>
                  <a:srgbClr val="C00000"/>
                </a:solidFill>
              </a:rPr>
              <a:t>“Remember management hasn’t been happy about the energy reserves we’ve stored?”</a:t>
            </a:r>
          </a:p>
          <a:p>
            <a:pPr marL="0" indent="0">
              <a:buNone/>
            </a:pPr>
            <a:r>
              <a:rPr lang="en-US" dirty="0" smtClean="0">
                <a:solidFill>
                  <a:srgbClr val="002060"/>
                </a:solidFill>
              </a:rPr>
              <a:t>“Oh, yes, those fat cells. I’ve told him that if he doesn’t want us storing excess for use later, then he needs to reduce intake or increase activity.”</a:t>
            </a:r>
            <a:endParaRPr lang="en-US" dirty="0">
              <a:solidFill>
                <a:srgbClr val="002060"/>
              </a:solidFill>
            </a:endParaRPr>
          </a:p>
          <a:p>
            <a:endParaRPr lang="en-US" dirty="0" smtClean="0">
              <a:solidFill>
                <a:srgbClr val="002060"/>
              </a:solidFill>
            </a:endParaRPr>
          </a:p>
          <a:p>
            <a:endParaRPr lang="en-US" dirty="0">
              <a:solidFill>
                <a:srgbClr val="C00000"/>
              </a:solidFill>
            </a:endParaRPr>
          </a:p>
          <a:p>
            <a:endParaRPr lang="en-US" dirty="0" smtClean="0">
              <a:solidFill>
                <a:srgbClr val="002060"/>
              </a:solidFill>
            </a:endParaRPr>
          </a:p>
        </p:txBody>
      </p:sp>
      <p:sp>
        <p:nvSpPr>
          <p:cNvPr id="5" name="Slide Number Placeholder 4"/>
          <p:cNvSpPr>
            <a:spLocks noGrp="1"/>
          </p:cNvSpPr>
          <p:nvPr>
            <p:ph type="sldNum" sz="quarter" idx="12"/>
          </p:nvPr>
        </p:nvSpPr>
        <p:spPr/>
        <p:txBody>
          <a:bodyPr/>
          <a:lstStyle/>
          <a:p>
            <a:fld id="{2328B77B-0C3F-4422-9DD5-CF4ED73B3863}" type="slidenum">
              <a:rPr lang="en-US" smtClean="0"/>
              <a:pPr/>
              <a:t>61</a:t>
            </a:fld>
            <a:endParaRPr lang="en-US"/>
          </a:p>
        </p:txBody>
      </p:sp>
      <p:pic>
        <p:nvPicPr>
          <p:cNvPr id="6" name="Picture 2" descr="File:2,4-Dinitrophenol 3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52400"/>
            <a:ext cx="201949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8285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Dinitrophenol</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pPr marL="0" indent="0">
              <a:buNone/>
            </a:pPr>
            <a:r>
              <a:rPr lang="en-US" dirty="0" smtClean="0">
                <a:solidFill>
                  <a:srgbClr val="C00000"/>
                </a:solidFill>
              </a:rPr>
              <a:t>“Apparently he’s found another solution. Indirectly increase activity by reducing the effectiveness of the mitochondria.”</a:t>
            </a:r>
          </a:p>
          <a:p>
            <a:pPr marL="0" indent="0">
              <a:buNone/>
            </a:pPr>
            <a:r>
              <a:rPr lang="en-US" dirty="0" smtClean="0">
                <a:solidFill>
                  <a:srgbClr val="002060"/>
                </a:solidFill>
              </a:rPr>
              <a:t>“Huh?”</a:t>
            </a:r>
          </a:p>
          <a:p>
            <a:pPr marL="0" indent="0">
              <a:buNone/>
            </a:pPr>
            <a:r>
              <a:rPr lang="en-US" dirty="0" smtClean="0">
                <a:solidFill>
                  <a:srgbClr val="C00000"/>
                </a:solidFill>
              </a:rPr>
              <a:t>“Yes, He bought some DNP to try to lose weight.”</a:t>
            </a:r>
          </a:p>
          <a:p>
            <a:pPr marL="0" indent="0">
              <a:buNone/>
            </a:pPr>
            <a:r>
              <a:rPr lang="en-US" dirty="0" smtClean="0">
                <a:solidFill>
                  <a:srgbClr val="002060"/>
                </a:solidFill>
              </a:rPr>
              <a:t>“But that’s dangerous! Does he know what he’s doing?”</a:t>
            </a:r>
            <a:endParaRPr lang="en-US" dirty="0">
              <a:solidFill>
                <a:srgbClr val="002060"/>
              </a:solidFill>
            </a:endParaRPr>
          </a:p>
          <a:p>
            <a:pPr marL="0" indent="0">
              <a:buNone/>
            </a:pPr>
            <a:endParaRPr lang="en-US" dirty="0">
              <a:solidFill>
                <a:srgbClr val="C00000"/>
              </a:solidFill>
            </a:endParaRPr>
          </a:p>
          <a:p>
            <a:endParaRPr lang="en-US" dirty="0">
              <a:solidFill>
                <a:srgbClr val="002060"/>
              </a:solidFill>
            </a:endParaRPr>
          </a:p>
          <a:p>
            <a:endParaRPr lang="en-US" dirty="0" smtClean="0">
              <a:solidFill>
                <a:srgbClr val="002060"/>
              </a:solidFill>
            </a:endParaRPr>
          </a:p>
          <a:p>
            <a:endParaRPr lang="en-US" dirty="0">
              <a:solidFill>
                <a:srgbClr val="C00000"/>
              </a:solidFill>
            </a:endParaRPr>
          </a:p>
          <a:p>
            <a:endParaRPr lang="en-US" dirty="0" smtClean="0">
              <a:solidFill>
                <a:srgbClr val="002060"/>
              </a:solidFill>
            </a:endParaRPr>
          </a:p>
        </p:txBody>
      </p:sp>
      <p:sp>
        <p:nvSpPr>
          <p:cNvPr id="4" name="Slide Number Placeholder 3"/>
          <p:cNvSpPr>
            <a:spLocks noGrp="1"/>
          </p:cNvSpPr>
          <p:nvPr>
            <p:ph type="sldNum" sz="quarter" idx="12"/>
          </p:nvPr>
        </p:nvSpPr>
        <p:spPr/>
        <p:txBody>
          <a:bodyPr/>
          <a:lstStyle/>
          <a:p>
            <a:fld id="{2328B77B-0C3F-4422-9DD5-CF4ED73B3863}" type="slidenum">
              <a:rPr lang="en-US" smtClean="0"/>
              <a:pPr/>
              <a:t>62</a:t>
            </a:fld>
            <a:endParaRPr lang="en-US"/>
          </a:p>
        </p:txBody>
      </p:sp>
    </p:spTree>
    <p:extLst>
      <p:ext uri="{BB962C8B-B14F-4D97-AF65-F5344CB8AC3E}">
        <p14:creationId xmlns:p14="http://schemas.microsoft.com/office/powerpoint/2010/main" val="20718689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1400" y="274638"/>
            <a:ext cx="1752600" cy="2773362"/>
          </a:xfrm>
        </p:spPr>
        <p:txBody>
          <a:bodyPr>
            <a:normAutofit/>
          </a:bodyPr>
          <a:lstStyle/>
          <a:p>
            <a:r>
              <a:rPr lang="en-US" dirty="0" smtClean="0"/>
              <a:t>DNP for sale</a:t>
            </a:r>
            <a:endParaRPr lang="en-US"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19050"/>
            <a:ext cx="7518128" cy="6858000"/>
          </a:xfrm>
        </p:spPr>
      </p:pic>
      <p:sp>
        <p:nvSpPr>
          <p:cNvPr id="3" name="Slide Number Placeholder 2"/>
          <p:cNvSpPr>
            <a:spLocks noGrp="1"/>
          </p:cNvSpPr>
          <p:nvPr>
            <p:ph type="sldNum" sz="quarter" idx="12"/>
          </p:nvPr>
        </p:nvSpPr>
        <p:spPr/>
        <p:txBody>
          <a:bodyPr/>
          <a:lstStyle/>
          <a:p>
            <a:fld id="{2328B77B-0C3F-4422-9DD5-CF4ED73B3863}" type="slidenum">
              <a:rPr lang="en-US" smtClean="0"/>
              <a:pPr/>
              <a:t>63</a:t>
            </a:fld>
            <a:endParaRPr lang="en-US"/>
          </a:p>
        </p:txBody>
      </p:sp>
    </p:spTree>
    <p:extLst>
      <p:ext uri="{BB962C8B-B14F-4D97-AF65-F5344CB8AC3E}">
        <p14:creationId xmlns:p14="http://schemas.microsoft.com/office/powerpoint/2010/main" val="21796133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Danger</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Lethal dose is close to the therapeutic dose.</a:t>
            </a:r>
          </a:p>
          <a:p>
            <a:pPr marL="0" indent="0">
              <a:buNone/>
            </a:pPr>
            <a:r>
              <a:rPr lang="en-US" dirty="0" smtClean="0"/>
              <a:t>“Typical </a:t>
            </a:r>
            <a:r>
              <a:rPr lang="en-US" dirty="0"/>
              <a:t>signs and symptoms seen in these patients included hyperthermia, tachycardia, diaphoresis, and tachypnea. Severe neurological effects such as confusion, agitation, convulsions, and coma are common. </a:t>
            </a:r>
            <a:r>
              <a:rPr lang="en-US" dirty="0" err="1"/>
              <a:t>Methemoglobinemia</a:t>
            </a:r>
            <a:r>
              <a:rPr lang="en-US" dirty="0"/>
              <a:t> can </a:t>
            </a:r>
            <a:r>
              <a:rPr lang="en-US" dirty="0" smtClean="0"/>
              <a:t>be </a:t>
            </a:r>
            <a:r>
              <a:rPr lang="en-US" dirty="0"/>
              <a:t>seen.  There is no specific antidote. Treatment is supportive, with an emphasis on rapid reversal of severe </a:t>
            </a:r>
            <a:r>
              <a:rPr lang="en-US" dirty="0" err="1"/>
              <a:t>hyperthemia</a:t>
            </a:r>
            <a:r>
              <a:rPr lang="en-US" dirty="0" smtClean="0"/>
              <a:t>.</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64</a:t>
            </a:fld>
            <a:endParaRPr lang="en-US"/>
          </a:p>
        </p:txBody>
      </p:sp>
    </p:spTree>
    <p:extLst>
      <p:ext uri="{BB962C8B-B14F-4D97-AF65-F5344CB8AC3E}">
        <p14:creationId xmlns:p14="http://schemas.microsoft.com/office/powerpoint/2010/main" val="7157196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13460"/>
            <a:ext cx="4724400" cy="2062103"/>
          </a:xfrm>
          <a:prstGeom prst="rect">
            <a:avLst/>
          </a:prstGeom>
          <a:noFill/>
        </p:spPr>
        <p:txBody>
          <a:bodyPr wrap="square" rtlCol="0">
            <a:spAutoFit/>
          </a:bodyPr>
          <a:lstStyle/>
          <a:p>
            <a:r>
              <a:rPr lang="en-US" sz="3200" dirty="0"/>
              <a:t>One of the patients reviewed </a:t>
            </a:r>
            <a:r>
              <a:rPr lang="en-US" sz="3200" dirty="0" smtClean="0"/>
              <a:t>here </a:t>
            </a:r>
            <a:r>
              <a:rPr lang="en-US" sz="3200" dirty="0"/>
              <a:t>had a pre-mortem </a:t>
            </a:r>
            <a:r>
              <a:rPr lang="en-US" sz="3200" dirty="0" smtClean="0"/>
              <a:t>body </a:t>
            </a:r>
            <a:r>
              <a:rPr lang="en-US" sz="3200" dirty="0"/>
              <a:t>temperature </a:t>
            </a:r>
            <a:r>
              <a:rPr lang="en-US" sz="3200" dirty="0" smtClean="0"/>
              <a:t>in </a:t>
            </a:r>
            <a:r>
              <a:rPr lang="en-US" sz="3200" dirty="0"/>
              <a:t>excess </a:t>
            </a:r>
            <a:r>
              <a:rPr lang="en-US" sz="3200" dirty="0" smtClean="0"/>
              <a:t>of </a:t>
            </a:r>
            <a:r>
              <a:rPr lang="en-US" sz="3200" dirty="0"/>
              <a:t>43</a:t>
            </a:r>
            <a:r>
              <a:rPr lang="en-US" sz="3200" baseline="30000" dirty="0"/>
              <a:t>o</a:t>
            </a:r>
            <a:r>
              <a:rPr lang="en-US" sz="3200" dirty="0"/>
              <a:t>C  (110</a:t>
            </a:r>
            <a:r>
              <a:rPr lang="en-US" sz="3200" baseline="30000" dirty="0"/>
              <a:t>o</a:t>
            </a:r>
            <a:r>
              <a:rPr lang="en-US" sz="3200" dirty="0"/>
              <a:t>F).”</a:t>
            </a:r>
          </a:p>
        </p:txBody>
      </p:sp>
      <p:sp>
        <p:nvSpPr>
          <p:cNvPr id="3" name="Slide Number Placeholder 2"/>
          <p:cNvSpPr>
            <a:spLocks noGrp="1"/>
          </p:cNvSpPr>
          <p:nvPr>
            <p:ph type="sldNum" sz="quarter" idx="12"/>
          </p:nvPr>
        </p:nvSpPr>
        <p:spPr/>
        <p:txBody>
          <a:bodyPr/>
          <a:lstStyle/>
          <a:p>
            <a:fld id="{2328B77B-0C3F-4422-9DD5-CF4ED73B3863}" type="slidenum">
              <a:rPr lang="en-US" smtClean="0"/>
              <a:pPr/>
              <a:t>65</a:t>
            </a:fld>
            <a:endParaRPr lang="en-US"/>
          </a:p>
        </p:txBody>
      </p:sp>
      <p:pic>
        <p:nvPicPr>
          <p:cNvPr id="23554" name="Picture 2" descr="File:Nci-vol-1953-300 hyperthermia patien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05400" y="457200"/>
            <a:ext cx="3810000" cy="571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1632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33600"/>
            <a:ext cx="8229600" cy="4068763"/>
          </a:xfrm>
        </p:spPr>
        <p:txBody>
          <a:bodyPr>
            <a:normAutofit fontScale="85000" lnSpcReduction="20000"/>
          </a:bodyPr>
          <a:lstStyle/>
          <a:p>
            <a:pPr marL="0" indent="0">
              <a:buNone/>
            </a:pPr>
            <a:r>
              <a:rPr lang="en-US" dirty="0" smtClean="0"/>
              <a:t>“We </a:t>
            </a:r>
            <a:r>
              <a:rPr lang="en-US" dirty="0"/>
              <a:t>report the cases of two individuals, one in Tacoma, WA, and the second in San </a:t>
            </a:r>
            <a:r>
              <a:rPr lang="en-US" dirty="0" smtClean="0"/>
              <a:t>Diego, </a:t>
            </a:r>
            <a:r>
              <a:rPr lang="en-US" dirty="0"/>
              <a:t>whose deaths were attributed to ingestion of 2,4-dinitrophenol (2,4-DNP</a:t>
            </a:r>
            <a:r>
              <a:rPr lang="en-US" dirty="0" smtClean="0"/>
              <a:t>)… The </a:t>
            </a:r>
            <a:r>
              <a:rPr lang="en-US" dirty="0"/>
              <a:t>drug causes a marked increase in fat metabolism that has led to its use to aid weight loss. Both cases reported here involved its use for this purpose. Features common to both cases included markedly elevated body temperature, rapid pulse and </a:t>
            </a:r>
            <a:r>
              <a:rPr lang="en-US" dirty="0" smtClean="0"/>
              <a:t>respiration</a:t>
            </a:r>
            <a:r>
              <a:rPr lang="en-US" dirty="0"/>
              <a:t> </a:t>
            </a:r>
            <a:r>
              <a:rPr lang="en-US" dirty="0" smtClean="0"/>
              <a:t>… </a:t>
            </a:r>
            <a:r>
              <a:rPr lang="en-US" dirty="0"/>
              <a:t>Death in both cases was attributed to 2,4-DNP toxicity. Review of information available on the internet suggests that, although banned, 2,4-DNP is still illicitly promoted for weight loss</a:t>
            </a:r>
            <a:r>
              <a:rPr lang="en-US" dirty="0" smtClean="0"/>
              <a:t>.”</a:t>
            </a:r>
            <a:endParaRPr lang="en-US" dirty="0"/>
          </a:p>
        </p:txBody>
      </p:sp>
      <p:sp>
        <p:nvSpPr>
          <p:cNvPr id="2" name="Slide Number Placeholder 1"/>
          <p:cNvSpPr>
            <a:spLocks noGrp="1"/>
          </p:cNvSpPr>
          <p:nvPr>
            <p:ph type="sldNum" sz="quarter" idx="12"/>
          </p:nvPr>
        </p:nvSpPr>
        <p:spPr/>
        <p:txBody>
          <a:bodyPr/>
          <a:lstStyle/>
          <a:p>
            <a:fld id="{2328B77B-0C3F-4422-9DD5-CF4ED73B3863}" type="slidenum">
              <a:rPr lang="en-US" smtClean="0"/>
              <a:pPr/>
              <a:t>66</a:t>
            </a:fld>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0800" y="609600"/>
            <a:ext cx="3810000" cy="1356360"/>
          </a:xfrm>
          <a:prstGeom prst="rect">
            <a:avLst/>
          </a:prstGeom>
        </p:spPr>
      </p:pic>
    </p:spTree>
    <p:extLst>
      <p:ext uri="{BB962C8B-B14F-4D97-AF65-F5344CB8AC3E}">
        <p14:creationId xmlns:p14="http://schemas.microsoft.com/office/powerpoint/2010/main" val="30670116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t>
            </a:r>
            <a:r>
              <a:rPr lang="en-US" dirty="0" err="1" smtClean="0"/>
              <a:t>SteroidBazaar</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smtClean="0"/>
              <a:t>“…</a:t>
            </a:r>
            <a:r>
              <a:rPr lang="tr-TR" dirty="0" smtClean="0"/>
              <a:t>for </a:t>
            </a:r>
            <a:r>
              <a:rPr lang="tr-TR" dirty="0"/>
              <a:t>practical uses, basal metabolic rate can safely increase by 30-50% without putting one's life in danger. It is not unheard of for people to lose up to one pound of pure fat per day while on DNP</a:t>
            </a:r>
            <a:r>
              <a:rPr lang="tr-TR" dirty="0" smtClean="0"/>
              <a:t>.</a:t>
            </a:r>
            <a:r>
              <a:rPr lang="en-US" dirty="0" smtClean="0"/>
              <a:t>” (From slide 63.)</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67</a:t>
            </a:fld>
            <a:endParaRPr lang="en-US"/>
          </a:p>
        </p:txBody>
      </p:sp>
    </p:spTree>
    <p:extLst>
      <p:ext uri="{BB962C8B-B14F-4D97-AF65-F5344CB8AC3E}">
        <p14:creationId xmlns:p14="http://schemas.microsoft.com/office/powerpoint/2010/main" val="40412680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Case of the Dangerous Diet</a:t>
            </a:r>
            <a:endParaRPr lang="en-US" dirty="0"/>
          </a:p>
        </p:txBody>
      </p:sp>
      <p:sp>
        <p:nvSpPr>
          <p:cNvPr id="3" name="Content Placeholder 2"/>
          <p:cNvSpPr>
            <a:spLocks noGrp="1"/>
          </p:cNvSpPr>
          <p:nvPr>
            <p:ph idx="1"/>
          </p:nvPr>
        </p:nvSpPr>
        <p:spPr/>
        <p:txBody>
          <a:bodyPr/>
          <a:lstStyle/>
          <a:p>
            <a:pPr marL="0" indent="0">
              <a:buNone/>
            </a:pPr>
            <a:r>
              <a:rPr lang="en-US" dirty="0" smtClean="0"/>
              <a:t>I sighed. Membrane failure! Another case of stupidity. What will people think of next?</a:t>
            </a:r>
          </a:p>
          <a:p>
            <a:pPr marL="0" indent="0">
              <a:buNone/>
            </a:pPr>
            <a:endParaRPr lang="en-US" dirty="0"/>
          </a:p>
          <a:p>
            <a:pPr marL="0" indent="0">
              <a:buNone/>
            </a:pPr>
            <a:r>
              <a:rPr lang="en-US" dirty="0" smtClean="0"/>
              <a:t>Oh, well. Without stupidity, I wouldn’t have customers. I sighed, and called the cops.</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68</a:t>
            </a:fld>
            <a:endParaRPr lang="en-US"/>
          </a:p>
        </p:txBody>
      </p:sp>
    </p:spTree>
    <p:extLst>
      <p:ext uri="{BB962C8B-B14F-4D97-AF65-F5344CB8AC3E}">
        <p14:creationId xmlns:p14="http://schemas.microsoft.com/office/powerpoint/2010/main" val="34051639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Why do mitochondria need two membranes?</a:t>
            </a:r>
            <a:endParaRPr lang="en-US" b="1" dirty="0"/>
          </a:p>
        </p:txBody>
      </p:sp>
      <p:sp>
        <p:nvSpPr>
          <p:cNvPr id="3" name="Content Placeholder 2"/>
          <p:cNvSpPr>
            <a:spLocks noGrp="1"/>
          </p:cNvSpPr>
          <p:nvPr>
            <p:ph idx="1"/>
          </p:nvPr>
        </p:nvSpPr>
        <p:spPr/>
        <p:txBody>
          <a:bodyPr/>
          <a:lstStyle/>
          <a:p>
            <a:pPr marL="514350" indent="-514350">
              <a:buFont typeface="+mj-lt"/>
              <a:buAutoNum type="alphaUcPeriod"/>
            </a:pPr>
            <a:r>
              <a:rPr lang="en-US" dirty="0" smtClean="0"/>
              <a:t>They don’t, it is an evolutionary artifact.</a:t>
            </a:r>
          </a:p>
          <a:p>
            <a:pPr marL="514350" indent="-514350">
              <a:buFont typeface="+mj-lt"/>
              <a:buAutoNum type="alphaUcPeriod"/>
            </a:pPr>
            <a:r>
              <a:rPr lang="en-US" dirty="0" smtClean="0"/>
              <a:t>They need two membranes because the contents inside the inner membrane are too dangerous.</a:t>
            </a:r>
          </a:p>
          <a:p>
            <a:pPr marL="514350" indent="-514350">
              <a:buFont typeface="+mj-lt"/>
              <a:buAutoNum type="alphaUcPeriod"/>
            </a:pPr>
            <a:r>
              <a:rPr lang="en-US" dirty="0" smtClean="0"/>
              <a:t>They need two membranes so they can move protons back and forth across the inner membrane without having them mixed with the general contents of the cytoplasm.</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69</a:t>
            </a:fld>
            <a:endParaRPr lang="en-US"/>
          </a:p>
        </p:txBody>
      </p:sp>
    </p:spTree>
    <p:extLst>
      <p:ext uri="{BB962C8B-B14F-4D97-AF65-F5344CB8AC3E}">
        <p14:creationId xmlns:p14="http://schemas.microsoft.com/office/powerpoint/2010/main" val="148869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dirty="0"/>
              <a:t>CQ#1: You </a:t>
            </a:r>
            <a:r>
              <a:rPr lang="en-US" sz="3200" b="1" dirty="0" smtClean="0"/>
              <a:t>are looking at solutes (red dots) after plenty of time has elapsed. Most of the dots are on the left. This means:</a:t>
            </a:r>
            <a:endParaRPr lang="en-US" sz="3200" b="1" dirty="0"/>
          </a:p>
        </p:txBody>
      </p:sp>
      <p:sp>
        <p:nvSpPr>
          <p:cNvPr id="3" name="Content Placeholder 2"/>
          <p:cNvSpPr>
            <a:spLocks noGrp="1"/>
          </p:cNvSpPr>
          <p:nvPr>
            <p:ph idx="1"/>
          </p:nvPr>
        </p:nvSpPr>
        <p:spPr/>
        <p:txBody>
          <a:bodyPr/>
          <a:lstStyle/>
          <a:p>
            <a:pPr marL="514350" indent="-514350">
              <a:buFont typeface="+mj-lt"/>
              <a:buAutoNum type="alphaUcPeriod"/>
            </a:pPr>
            <a:r>
              <a:rPr lang="en-US" dirty="0" smtClean="0"/>
              <a:t>They cannot cross membranes.</a:t>
            </a:r>
          </a:p>
          <a:p>
            <a:pPr marL="514350" indent="-514350">
              <a:buFont typeface="+mj-lt"/>
              <a:buAutoNum type="alphaUcPeriod"/>
            </a:pPr>
            <a:r>
              <a:rPr lang="en-US" dirty="0" smtClean="0"/>
              <a:t>They do not obey the law of diffusion like other chemicals.</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7</a:t>
            </a:fld>
            <a:endParaRPr lang="en-US"/>
          </a:p>
        </p:txBody>
      </p:sp>
      <p:pic>
        <p:nvPicPr>
          <p:cNvPr id="7" name="Picture 2" descr="File:Diffusion.en.sv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3200400"/>
            <a:ext cx="7620000"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962400" y="2895600"/>
            <a:ext cx="4953000" cy="32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0712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How does DNP work?</a:t>
            </a:r>
            <a:endParaRPr lang="en-US" b="1" dirty="0"/>
          </a:p>
        </p:txBody>
      </p:sp>
      <p:sp>
        <p:nvSpPr>
          <p:cNvPr id="3" name="Content Placeholder 2"/>
          <p:cNvSpPr>
            <a:spLocks noGrp="1"/>
          </p:cNvSpPr>
          <p:nvPr>
            <p:ph idx="1"/>
          </p:nvPr>
        </p:nvSpPr>
        <p:spPr/>
        <p:txBody>
          <a:bodyPr/>
          <a:lstStyle/>
          <a:p>
            <a:pPr marL="514350" indent="-514350">
              <a:buFont typeface="+mj-lt"/>
              <a:buAutoNum type="alphaUcPeriod"/>
            </a:pPr>
            <a:r>
              <a:rPr lang="en-US" dirty="0" smtClean="0"/>
              <a:t>It allows protons to move across the inner mitochondrial membrane without moving through the ATP pump.</a:t>
            </a:r>
          </a:p>
          <a:p>
            <a:pPr marL="514350" indent="-514350">
              <a:buFont typeface="+mj-lt"/>
              <a:buAutoNum type="alphaUcPeriod"/>
            </a:pPr>
            <a:r>
              <a:rPr lang="en-US" dirty="0" smtClean="0"/>
              <a:t>It allows protons to escape into the cytoplasm where they attack and destroy cell contents.</a:t>
            </a:r>
          </a:p>
          <a:p>
            <a:pPr marL="514350" indent="-514350">
              <a:buFont typeface="+mj-lt"/>
              <a:buAutoNum type="alphaUcPeriod"/>
            </a:pPr>
            <a:r>
              <a:rPr lang="en-US" dirty="0" smtClean="0"/>
              <a:t>It allows protons to become electrons.</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70</a:t>
            </a:fld>
            <a:endParaRPr lang="en-US"/>
          </a:p>
        </p:txBody>
      </p:sp>
    </p:spTree>
    <p:extLst>
      <p:ext uri="{BB962C8B-B14F-4D97-AF65-F5344CB8AC3E}">
        <p14:creationId xmlns:p14="http://schemas.microsoft.com/office/powerpoint/2010/main" val="38322234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92162"/>
          </a:xfrm>
        </p:spPr>
        <p:txBody>
          <a:bodyPr>
            <a:normAutofit/>
          </a:bodyPr>
          <a:lstStyle/>
          <a:p>
            <a:r>
              <a:rPr lang="en-US" dirty="0" smtClean="0"/>
              <a:t>Image Credits</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71</a:t>
            </a:fld>
            <a:endParaRPr lang="en-US"/>
          </a:p>
        </p:txBody>
      </p:sp>
      <p:sp>
        <p:nvSpPr>
          <p:cNvPr id="5" name="Content Placeholder 2"/>
          <p:cNvSpPr txBox="1">
            <a:spLocks/>
          </p:cNvSpPr>
          <p:nvPr/>
        </p:nvSpPr>
        <p:spPr>
          <a:xfrm>
            <a:off x="159327" y="914400"/>
            <a:ext cx="8839200" cy="5715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400" dirty="0" smtClean="0"/>
              <a:t>Slide 1</a:t>
            </a:r>
            <a:r>
              <a:rPr lang="en-US" sz="1400" dirty="0"/>
              <a:t>:  Licensed image, ©Art3D | </a:t>
            </a:r>
            <a:r>
              <a:rPr lang="en-US" sz="1400" dirty="0" err="1"/>
              <a:t>Fotolia</a:t>
            </a:r>
            <a:r>
              <a:rPr lang="en-US" sz="1400" dirty="0"/>
              <a:t>,  ID#62321821</a:t>
            </a:r>
            <a:r>
              <a:rPr lang="en-US" sz="1400" dirty="0" smtClean="0"/>
              <a:t>.</a:t>
            </a:r>
            <a:endParaRPr lang="en-US" sz="1400" dirty="0"/>
          </a:p>
          <a:p>
            <a:pPr marL="0" indent="0">
              <a:buNone/>
              <a:defRPr/>
            </a:pPr>
            <a:r>
              <a:rPr lang="en-US" sz="1400" dirty="0" smtClean="0"/>
              <a:t>Slides 2 &amp; 3</a:t>
            </a:r>
            <a:r>
              <a:rPr lang="en-US" sz="1400" dirty="0"/>
              <a:t>: Exploding </a:t>
            </a:r>
            <a:r>
              <a:rPr lang="en-US" sz="1400" dirty="0" smtClean="0"/>
              <a:t>fish illustration by </a:t>
            </a:r>
            <a:r>
              <a:rPr lang="en-US" sz="1400" dirty="0"/>
              <a:t>Rebekah Ribbens, used with </a:t>
            </a:r>
            <a:r>
              <a:rPr lang="en-US" sz="1400" dirty="0" smtClean="0"/>
              <a:t>permission.</a:t>
            </a:r>
          </a:p>
          <a:p>
            <a:pPr marL="0" indent="0">
              <a:buNone/>
              <a:defRPr/>
            </a:pPr>
            <a:r>
              <a:rPr lang="en-US" sz="1400" dirty="0" smtClean="0"/>
              <a:t>Slide </a:t>
            </a:r>
            <a:r>
              <a:rPr lang="en-US" sz="1400" dirty="0"/>
              <a:t>5</a:t>
            </a:r>
            <a:r>
              <a:rPr lang="en-US" sz="1400" dirty="0" smtClean="0"/>
              <a:t>: Illustration of </a:t>
            </a:r>
            <a:r>
              <a:rPr lang="en-US" sz="1400" dirty="0"/>
              <a:t>diffusion </a:t>
            </a:r>
            <a:r>
              <a:rPr lang="en-US" sz="1400" dirty="0" smtClean="0"/>
              <a:t>by Wikimedia Commons user </a:t>
            </a:r>
            <a:r>
              <a:rPr lang="en-US" sz="1400" dirty="0" err="1" smtClean="0"/>
              <a:t>JrPol</a:t>
            </a:r>
            <a:r>
              <a:rPr lang="en-US" sz="1400" dirty="0" smtClean="0"/>
              <a:t>, CC BY 3.0, http</a:t>
            </a:r>
            <a:r>
              <a:rPr lang="en-US" sz="1400" dirty="0"/>
              <a:t>://</a:t>
            </a:r>
            <a:r>
              <a:rPr lang="en-US" sz="1400" dirty="0" smtClean="0"/>
              <a:t>commons.wikimedia.org/wiki/Diffusion#mediaviewer/File:Diffusion.svg</a:t>
            </a:r>
          </a:p>
          <a:p>
            <a:pPr marL="0" indent="0">
              <a:buNone/>
              <a:defRPr/>
            </a:pPr>
            <a:r>
              <a:rPr lang="en-US" sz="1400" dirty="0" smtClean="0"/>
              <a:t>Slide 6</a:t>
            </a:r>
            <a:r>
              <a:rPr lang="en-US" sz="1400" dirty="0"/>
              <a:t>:  </a:t>
            </a:r>
            <a:r>
              <a:rPr lang="en-US" sz="1400" dirty="0" smtClean="0"/>
              <a:t>Schematic </a:t>
            </a:r>
            <a:r>
              <a:rPr lang="en-US" sz="1400" dirty="0"/>
              <a:t>drawing of diffusion over a semipermeable </a:t>
            </a:r>
            <a:r>
              <a:rPr lang="en-US" sz="1400" dirty="0" smtClean="0"/>
              <a:t>membrane, by </a:t>
            </a:r>
            <a:r>
              <a:rPr lang="en-US" sz="1400" dirty="0"/>
              <a:t>Quasar </a:t>
            </a:r>
            <a:r>
              <a:rPr lang="en-US" sz="1400" dirty="0" err="1" smtClean="0"/>
              <a:t>Jarosz</a:t>
            </a:r>
            <a:r>
              <a:rPr lang="en-US" sz="1400" dirty="0" smtClean="0"/>
              <a:t>, </a:t>
            </a:r>
            <a:r>
              <a:rPr lang="en-US" sz="1400" i="1" dirty="0" err="1" smtClean="0"/>
              <a:t>p.d</a:t>
            </a:r>
            <a:r>
              <a:rPr lang="en-US" sz="1400" i="1" dirty="0" smtClean="0"/>
              <a:t>.,  </a:t>
            </a:r>
            <a:r>
              <a:rPr lang="en-US" sz="1400" dirty="0" smtClean="0">
                <a:hlinkClick r:id="rId2"/>
              </a:rPr>
              <a:t>http</a:t>
            </a:r>
            <a:r>
              <a:rPr lang="en-US" sz="1400" dirty="0">
                <a:hlinkClick r:id="rId2"/>
              </a:rPr>
              <a:t>://</a:t>
            </a:r>
            <a:r>
              <a:rPr lang="en-US" sz="1400" dirty="0" smtClean="0">
                <a:hlinkClick r:id="rId2"/>
              </a:rPr>
              <a:t>commons.wikimedia.org/wiki/File:Diffusion.en.svg</a:t>
            </a:r>
            <a:endParaRPr lang="en-US" sz="1400" dirty="0" smtClean="0"/>
          </a:p>
          <a:p>
            <a:pPr marL="0" indent="0">
              <a:buNone/>
              <a:defRPr/>
            </a:pPr>
            <a:r>
              <a:rPr lang="en-US" sz="1400" dirty="0"/>
              <a:t>Slide </a:t>
            </a:r>
            <a:r>
              <a:rPr lang="en-US" sz="1400" dirty="0" smtClean="0"/>
              <a:t>8:  </a:t>
            </a:r>
            <a:r>
              <a:rPr lang="en-US" sz="1400" dirty="0"/>
              <a:t>Licensed image, ©Ivx267 | Dreamstime.com, ID#30027532.</a:t>
            </a:r>
          </a:p>
          <a:p>
            <a:pPr marL="0" indent="0">
              <a:buNone/>
              <a:defRPr/>
            </a:pPr>
            <a:r>
              <a:rPr lang="en-US" sz="1400" dirty="0" smtClean="0"/>
              <a:t>Slide 9</a:t>
            </a:r>
            <a:r>
              <a:rPr lang="en-US" sz="1400" dirty="0"/>
              <a:t>: </a:t>
            </a:r>
            <a:r>
              <a:rPr lang="en-US" sz="1400" dirty="0" smtClean="0"/>
              <a:t>Dialysis diagram </a:t>
            </a:r>
            <a:r>
              <a:rPr lang="en-US" sz="1400" dirty="0"/>
              <a:t>by Alain Bombardier at English </a:t>
            </a:r>
            <a:r>
              <a:rPr lang="en-US" sz="1400" dirty="0" smtClean="0"/>
              <a:t>Wikipedia, CC BY-SA 3.0, https</a:t>
            </a:r>
            <a:r>
              <a:rPr lang="en-US" sz="1400" dirty="0"/>
              <a:t>://commons.wikimedia.org/wiki/Category:Dialysis#/</a:t>
            </a:r>
            <a:r>
              <a:rPr lang="en-US" sz="1400" dirty="0" smtClean="0"/>
              <a:t>media/File:Dialysis_new.jpg</a:t>
            </a:r>
          </a:p>
          <a:p>
            <a:pPr marL="0" indent="0">
              <a:buNone/>
              <a:defRPr/>
            </a:pPr>
            <a:r>
              <a:rPr lang="en-US" sz="1400" dirty="0" smtClean="0"/>
              <a:t>Slide </a:t>
            </a:r>
            <a:r>
              <a:rPr lang="en-US" sz="1400" dirty="0"/>
              <a:t>11: </a:t>
            </a:r>
            <a:r>
              <a:rPr lang="en-US" sz="1400" dirty="0" smtClean="0"/>
              <a:t>Rebekah </a:t>
            </a:r>
            <a:r>
              <a:rPr lang="en-US" sz="1400" dirty="0"/>
              <a:t>Ribbens, used with </a:t>
            </a:r>
            <a:r>
              <a:rPr lang="en-US" sz="1400" dirty="0" smtClean="0"/>
              <a:t>permission.</a:t>
            </a:r>
            <a:endParaRPr lang="en-US" sz="1400" dirty="0"/>
          </a:p>
          <a:p>
            <a:pPr marL="0" indent="0">
              <a:buNone/>
              <a:defRPr/>
            </a:pPr>
            <a:r>
              <a:rPr lang="en-US" sz="1400" dirty="0" smtClean="0"/>
              <a:t>Slide </a:t>
            </a:r>
            <a:r>
              <a:rPr lang="en-US" sz="1400" dirty="0"/>
              <a:t>17: </a:t>
            </a:r>
            <a:r>
              <a:rPr lang="en-US" sz="1400" dirty="0" smtClean="0"/>
              <a:t>©</a:t>
            </a:r>
            <a:r>
              <a:rPr lang="en-US" sz="1400" dirty="0" err="1" smtClean="0"/>
              <a:t>Raimond</a:t>
            </a:r>
            <a:r>
              <a:rPr lang="en-US" sz="1400" dirty="0" smtClean="0"/>
              <a:t> </a:t>
            </a:r>
            <a:r>
              <a:rPr lang="en-US" sz="1400" dirty="0" err="1"/>
              <a:t>Spekking</a:t>
            </a:r>
            <a:r>
              <a:rPr lang="en-US" sz="1400" dirty="0"/>
              <a:t> / CC BY-SA 3.0 (via Wikimedia </a:t>
            </a:r>
            <a:r>
              <a:rPr lang="en-US" sz="1400" dirty="0" smtClean="0"/>
              <a:t>Commons), https</a:t>
            </a:r>
            <a:r>
              <a:rPr lang="en-US" sz="1400" dirty="0"/>
              <a:t>://commons.wikimedia.org/wiki/File:Feuerwerk_Ruhrort_4.jpg</a:t>
            </a:r>
          </a:p>
          <a:p>
            <a:pPr marL="0" indent="0">
              <a:buNone/>
              <a:defRPr/>
            </a:pPr>
            <a:r>
              <a:rPr lang="en-US" sz="1400" dirty="0" smtClean="0"/>
              <a:t>Slide </a:t>
            </a:r>
            <a:r>
              <a:rPr lang="en-US" sz="1400" dirty="0"/>
              <a:t>19: Illustration by </a:t>
            </a:r>
            <a:r>
              <a:rPr lang="en-US" sz="1400" dirty="0" err="1" smtClean="0"/>
              <a:t>Martorell</a:t>
            </a:r>
            <a:r>
              <a:rPr lang="en-US" sz="1400" dirty="0" smtClean="0"/>
              <a:t>, CC BY-SA 3.0, </a:t>
            </a:r>
            <a:endParaRPr lang="en-US" sz="1400" dirty="0"/>
          </a:p>
          <a:p>
            <a:pPr marL="0" indent="0">
              <a:buNone/>
              <a:defRPr/>
            </a:pPr>
            <a:r>
              <a:rPr lang="en-US" sz="1400" dirty="0"/>
              <a:t>http://commons.wikimedia.org/wiki/Question_mark#mediaviewer/File:Presa_de_decissions.png</a:t>
            </a:r>
          </a:p>
          <a:p>
            <a:pPr marL="0" indent="0">
              <a:buNone/>
              <a:defRPr/>
            </a:pPr>
            <a:r>
              <a:rPr lang="en-US" sz="1400" dirty="0" smtClean="0"/>
              <a:t>Slide </a:t>
            </a:r>
            <a:r>
              <a:rPr lang="en-US" sz="1400" dirty="0"/>
              <a:t>21: Plant cell diagram by </a:t>
            </a:r>
            <a:r>
              <a:rPr lang="en-US" sz="1400" dirty="0" err="1" smtClean="0"/>
              <a:t>LadyofHats</a:t>
            </a:r>
            <a:r>
              <a:rPr lang="en-US" sz="1400" dirty="0" smtClean="0"/>
              <a:t>, </a:t>
            </a:r>
            <a:r>
              <a:rPr lang="en-US" sz="1400" i="1" dirty="0" err="1" smtClean="0"/>
              <a:t>p.d</a:t>
            </a:r>
            <a:r>
              <a:rPr lang="en-US" sz="1400" i="1" dirty="0" smtClean="0"/>
              <a:t>., </a:t>
            </a:r>
            <a:r>
              <a:rPr lang="en-US" sz="1400" dirty="0" smtClean="0"/>
              <a:t>http</a:t>
            </a:r>
            <a:r>
              <a:rPr lang="en-US" sz="1400" dirty="0"/>
              <a:t>://</a:t>
            </a:r>
            <a:r>
              <a:rPr lang="en-US" sz="1400" dirty="0" smtClean="0"/>
              <a:t>commons.wikimedia.org/wiki/Plant_cell#mediaviewer/File:Plant_cell_structure.png</a:t>
            </a:r>
          </a:p>
          <a:p>
            <a:pPr marL="0" indent="0">
              <a:buNone/>
            </a:pPr>
            <a:r>
              <a:rPr lang="en-US" sz="1400" dirty="0"/>
              <a:t>Slide 24: Illustration of movement of water and ions in freshwater fish, </a:t>
            </a:r>
            <a:r>
              <a:rPr lang="en-US" sz="1400" i="1" dirty="0" err="1"/>
              <a:t>p.d</a:t>
            </a:r>
            <a:r>
              <a:rPr lang="en-US" sz="1400" i="1" dirty="0"/>
              <a:t>., </a:t>
            </a:r>
            <a:r>
              <a:rPr lang="en-US" sz="1400" dirty="0"/>
              <a:t>https://commons.wikimedia.org/wiki/File:Bachforelle_osmoregulatoin_bw_en2.png</a:t>
            </a:r>
          </a:p>
          <a:p>
            <a:pPr marL="0" indent="0">
              <a:buNone/>
            </a:pPr>
            <a:r>
              <a:rPr lang="en-US" sz="1400" dirty="0"/>
              <a:t>Slide 25: Photo of horses, Trish Steel, CC BY-SA 2.0, http://commons.wikimedia.org/wiki/File:Horses_at_Dockens_Water_-_geograph.org.uk_-_608050.jpg</a:t>
            </a:r>
          </a:p>
          <a:p>
            <a:pPr marL="0" indent="0">
              <a:buNone/>
            </a:pPr>
            <a:r>
              <a:rPr lang="en-US" sz="1400" dirty="0"/>
              <a:t>Slide 26: Illustration of salt water fish by Rebekah Ribbens, used with permission. </a:t>
            </a:r>
          </a:p>
          <a:p>
            <a:pPr marL="0" indent="0">
              <a:buNone/>
            </a:pPr>
            <a:r>
              <a:rPr lang="en-US" sz="1400" dirty="0"/>
              <a:t>Slide 29: Illustration of shark by Rebekah Ribbens, used with permission. </a:t>
            </a:r>
            <a:endParaRPr lang="en-US" sz="1400" dirty="0" smtClean="0"/>
          </a:p>
          <a:p>
            <a:pPr marL="0" indent="0">
              <a:buNone/>
            </a:pPr>
            <a:r>
              <a:rPr lang="en-US" sz="1400" dirty="0"/>
              <a:t>Slide 30: Illustration of shark, </a:t>
            </a:r>
            <a:r>
              <a:rPr lang="en-US" sz="1400" i="1" dirty="0" err="1"/>
              <a:t>p.d</a:t>
            </a:r>
            <a:r>
              <a:rPr lang="en-US" sz="1400" i="1" dirty="0"/>
              <a:t>., </a:t>
            </a:r>
            <a:r>
              <a:rPr lang="en-US" sz="1400" dirty="0"/>
              <a:t>http://</a:t>
            </a:r>
            <a:r>
              <a:rPr lang="en-US" sz="1400" dirty="0" smtClean="0"/>
              <a:t>commons.wikimedia.org/wiki/Shark#mediaviewer/File:Sphyrna_couardi.gif</a:t>
            </a:r>
            <a:endParaRPr lang="en-US" sz="1400" dirty="0"/>
          </a:p>
        </p:txBody>
      </p:sp>
    </p:spTree>
    <p:extLst>
      <p:ext uri="{BB962C8B-B14F-4D97-AF65-F5344CB8AC3E}">
        <p14:creationId xmlns:p14="http://schemas.microsoft.com/office/powerpoint/2010/main" val="30084072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28B77B-0C3F-4422-9DD5-CF4ED73B3863}" type="slidenum">
              <a:rPr lang="en-US" smtClean="0"/>
              <a:pPr/>
              <a:t>72</a:t>
            </a:fld>
            <a:endParaRPr lang="en-US"/>
          </a:p>
        </p:txBody>
      </p:sp>
      <p:sp>
        <p:nvSpPr>
          <p:cNvPr id="5" name="Rectangle 4"/>
          <p:cNvSpPr/>
          <p:nvPr/>
        </p:nvSpPr>
        <p:spPr>
          <a:xfrm>
            <a:off x="263237" y="304800"/>
            <a:ext cx="8589818" cy="6340197"/>
          </a:xfrm>
          <a:prstGeom prst="rect">
            <a:avLst/>
          </a:prstGeom>
        </p:spPr>
        <p:txBody>
          <a:bodyPr wrap="square">
            <a:spAutoFit/>
          </a:bodyPr>
          <a:lstStyle/>
          <a:p>
            <a:r>
              <a:rPr lang="en-US" sz="1400" dirty="0"/>
              <a:t>Slides 32, 33:  Poison sign, </a:t>
            </a:r>
            <a:r>
              <a:rPr lang="en-US" sz="1400" i="1" dirty="0" err="1"/>
              <a:t>p.d</a:t>
            </a:r>
            <a:r>
              <a:rPr lang="en-US" sz="1400" i="1" dirty="0"/>
              <a:t>., </a:t>
            </a:r>
            <a:r>
              <a:rPr lang="en-US" sz="1400" dirty="0"/>
              <a:t>http://commons.wikimedia.org/wiki/File:ISO_7010_W016.svg</a:t>
            </a:r>
          </a:p>
          <a:p>
            <a:r>
              <a:rPr lang="en-US" sz="1400" dirty="0" smtClean="0"/>
              <a:t>Slide </a:t>
            </a:r>
            <a:r>
              <a:rPr lang="en-US" sz="1400" dirty="0"/>
              <a:t>34</a:t>
            </a:r>
            <a:r>
              <a:rPr lang="en-US" sz="1400" dirty="0" smtClean="0"/>
              <a:t>: Illustration of check mark, </a:t>
            </a:r>
            <a:r>
              <a:rPr lang="en-US" sz="1400" i="1" dirty="0" err="1" smtClean="0"/>
              <a:t>p.d</a:t>
            </a:r>
            <a:r>
              <a:rPr lang="en-US" sz="1400" i="1" dirty="0" smtClean="0"/>
              <a:t>.,  </a:t>
            </a:r>
            <a:r>
              <a:rPr lang="en-US" sz="1400" dirty="0" smtClean="0"/>
              <a:t>http</a:t>
            </a:r>
            <a:r>
              <a:rPr lang="en-US" sz="1400" dirty="0"/>
              <a:t>://commons.wikimedia.org/wiki/File:Checkmark.svg</a:t>
            </a:r>
          </a:p>
          <a:p>
            <a:r>
              <a:rPr lang="en-US" sz="1400" dirty="0" smtClean="0"/>
              <a:t>Slides 35-37: “Attention” diagram, </a:t>
            </a:r>
            <a:r>
              <a:rPr lang="en-US" sz="1400" i="1" dirty="0" err="1" smtClean="0"/>
              <a:t>p.d</a:t>
            </a:r>
            <a:r>
              <a:rPr lang="en-US" sz="1400" i="1" dirty="0" smtClean="0"/>
              <a:t>., </a:t>
            </a:r>
            <a:endParaRPr lang="en-US" sz="1400" i="1" dirty="0"/>
          </a:p>
          <a:p>
            <a:r>
              <a:rPr lang="en-US" sz="1400" dirty="0"/>
              <a:t>http://commons.wikimedia.org/wiki/Road_signs#mediaviewer/File:Sweden_road_sign_A40.svg</a:t>
            </a:r>
          </a:p>
          <a:p>
            <a:r>
              <a:rPr lang="en-US" sz="1400" dirty="0"/>
              <a:t>Slide 38</a:t>
            </a:r>
            <a:r>
              <a:rPr lang="en-US" sz="1400" dirty="0" smtClean="0"/>
              <a:t>: Illustration of </a:t>
            </a:r>
            <a:r>
              <a:rPr lang="en-US" sz="1400" dirty="0"/>
              <a:t>membrane </a:t>
            </a:r>
            <a:r>
              <a:rPr lang="en-US" sz="1400" dirty="0" smtClean="0"/>
              <a:t>receptors  by </a:t>
            </a:r>
            <a:r>
              <a:rPr lang="en-US" sz="1400" dirty="0"/>
              <a:t>Isaac </a:t>
            </a:r>
            <a:r>
              <a:rPr lang="en-US" sz="1400" dirty="0" smtClean="0"/>
              <a:t>Webb, CC BY-SA 3.0, http</a:t>
            </a:r>
            <a:r>
              <a:rPr lang="en-US" sz="1400" dirty="0"/>
              <a:t>://commons.wikimedia.org/wiki/File:Membrane_Receptors.svg</a:t>
            </a:r>
          </a:p>
          <a:p>
            <a:r>
              <a:rPr lang="en-US" sz="1400" dirty="0"/>
              <a:t>Slide </a:t>
            </a:r>
            <a:r>
              <a:rPr lang="en-US" sz="1400" dirty="0" smtClean="0"/>
              <a:t>39: Diagram of hydrogen bonds between water molecules</a:t>
            </a:r>
            <a:r>
              <a:rPr lang="en-US" sz="1400" dirty="0"/>
              <a:t>, </a:t>
            </a:r>
            <a:r>
              <a:rPr lang="en-US" sz="1400" dirty="0" smtClean="0"/>
              <a:t> </a:t>
            </a:r>
            <a:r>
              <a:rPr lang="en-US" sz="1400" dirty="0" err="1" smtClean="0"/>
              <a:t>OpenStax</a:t>
            </a:r>
            <a:r>
              <a:rPr lang="en-US" sz="1400" dirty="0" smtClean="0"/>
              <a:t> College, CC BY 3.0, http</a:t>
            </a:r>
            <a:r>
              <a:rPr lang="en-US" sz="1400" dirty="0"/>
              <a:t>://commons.wikimedia.org/wiki/File:210_Hydrogen_Bonds_Between_Water_Molecules-01.jpg</a:t>
            </a:r>
          </a:p>
          <a:p>
            <a:r>
              <a:rPr lang="en-US" sz="1400" dirty="0"/>
              <a:t>Slide 42</a:t>
            </a:r>
            <a:r>
              <a:rPr lang="en-US" sz="1400" dirty="0" smtClean="0"/>
              <a:t>: “Alert” illustration, </a:t>
            </a:r>
            <a:r>
              <a:rPr lang="en-US" sz="1400" i="1" dirty="0" err="1" smtClean="0"/>
              <a:t>p.d</a:t>
            </a:r>
            <a:r>
              <a:rPr lang="en-US" sz="1400" i="1" dirty="0" smtClean="0"/>
              <a:t>., </a:t>
            </a:r>
            <a:r>
              <a:rPr lang="en-US" sz="1400" dirty="0" smtClean="0"/>
              <a:t>http</a:t>
            </a:r>
            <a:r>
              <a:rPr lang="en-US" sz="1400" dirty="0"/>
              <a:t>://commons.wikimedia.org/wiki/Sign#mediaviewer/File:Sec-Ac_AC.svg</a:t>
            </a:r>
          </a:p>
          <a:p>
            <a:r>
              <a:rPr lang="en-US" sz="1400" dirty="0"/>
              <a:t>Slide 43</a:t>
            </a:r>
            <a:r>
              <a:rPr lang="en-US" sz="1400" dirty="0" smtClean="0"/>
              <a:t>: Photo of </a:t>
            </a:r>
            <a:r>
              <a:rPr lang="en-US" sz="1400" dirty="0"/>
              <a:t>ambulance by </a:t>
            </a:r>
            <a:r>
              <a:rPr lang="en-US" sz="1400" dirty="0" err="1" smtClean="0"/>
              <a:t>Stiopa</a:t>
            </a:r>
            <a:r>
              <a:rPr lang="en-US" sz="1400" dirty="0" smtClean="0"/>
              <a:t>, CC BY-SA 3.0, http</a:t>
            </a:r>
            <a:r>
              <a:rPr lang="en-US" sz="1400" dirty="0"/>
              <a:t>://commons.wikimedia.org/wiki/Ambulance#mediaviewer/File:Ambulans_-_</a:t>
            </a:r>
            <a:r>
              <a:rPr lang="en-US" sz="1400" dirty="0" smtClean="0"/>
              <a:t>pojazd_uprzywilejowany.jpg</a:t>
            </a:r>
          </a:p>
          <a:p>
            <a:r>
              <a:rPr lang="en-US" sz="1400" dirty="0"/>
              <a:t>Slide 44:  Photo of medical treatment by </a:t>
            </a:r>
            <a:r>
              <a:rPr lang="en-US" sz="1400" dirty="0" err="1"/>
              <a:t>Terysa</a:t>
            </a:r>
            <a:r>
              <a:rPr lang="en-US" sz="1400" dirty="0"/>
              <a:t> M. </a:t>
            </a:r>
            <a:r>
              <a:rPr lang="en-US" sz="1400" dirty="0" smtClean="0"/>
              <a:t>King, CC BY 2.0, http</a:t>
            </a:r>
            <a:r>
              <a:rPr lang="en-US" sz="1400" dirty="0"/>
              <a:t>://commons.wikimedia.org/wiki/File:U.S._Army_Africa_personnel_prepare_for_medical_emergencies_%288102350711%29_%282%29.jpg</a:t>
            </a:r>
          </a:p>
          <a:p>
            <a:r>
              <a:rPr lang="en-US" sz="1400" dirty="0"/>
              <a:t>Slide 45</a:t>
            </a:r>
            <a:r>
              <a:rPr lang="en-US" sz="1400" dirty="0" smtClean="0"/>
              <a:t>: Ethanol, </a:t>
            </a:r>
            <a:r>
              <a:rPr lang="en-US" sz="1400" i="1" dirty="0" err="1" smtClean="0"/>
              <a:t>p.d</a:t>
            </a:r>
            <a:r>
              <a:rPr lang="en-US" sz="1400" i="1" dirty="0" smtClean="0"/>
              <a:t>.,  </a:t>
            </a:r>
            <a:r>
              <a:rPr lang="en-US" sz="1400" dirty="0" smtClean="0"/>
              <a:t>http</a:t>
            </a:r>
            <a:r>
              <a:rPr lang="en-US" sz="1400" dirty="0"/>
              <a:t>://commons.wikimedia.org/wiki/Ethanol#mediaviewer/File:Ethanol-3D-balls.png</a:t>
            </a:r>
          </a:p>
          <a:p>
            <a:r>
              <a:rPr lang="en-US" sz="1400" dirty="0"/>
              <a:t>Slide </a:t>
            </a:r>
            <a:r>
              <a:rPr lang="en-US" sz="1400" dirty="0" smtClean="0"/>
              <a:t>48: Advertisement for Malt Rainier, </a:t>
            </a:r>
            <a:r>
              <a:rPr lang="en-US" sz="1400" i="1" dirty="0" err="1" smtClean="0"/>
              <a:t>p.d</a:t>
            </a:r>
            <a:r>
              <a:rPr lang="en-US" sz="1400" i="1" dirty="0" smtClean="0"/>
              <a:t>., </a:t>
            </a:r>
            <a:r>
              <a:rPr lang="en-US" sz="1400" dirty="0" smtClean="0"/>
              <a:t>http</a:t>
            </a:r>
            <a:r>
              <a:rPr lang="en-US" sz="1400" dirty="0"/>
              <a:t>://commons.wikimedia.org/wiki/File:Malt_Rainier_ad.jpg</a:t>
            </a:r>
          </a:p>
          <a:p>
            <a:r>
              <a:rPr lang="en-US" sz="1400" dirty="0" smtClean="0"/>
              <a:t>Slide 49:  Photo of body </a:t>
            </a:r>
            <a:r>
              <a:rPr lang="en-US" sz="1400" dirty="0"/>
              <a:t>builder posing by Layne </a:t>
            </a:r>
            <a:r>
              <a:rPr lang="en-US" sz="1400" dirty="0" smtClean="0"/>
              <a:t>Norton</a:t>
            </a:r>
            <a:r>
              <a:rPr lang="en-US" sz="1400" dirty="0"/>
              <a:t>, CC BY-SA 3.0, https://commons.wikimedia.org/wiki/File:David_the_bodybuilder.jpg</a:t>
            </a:r>
            <a:endParaRPr lang="en-US" sz="1400" dirty="0" smtClean="0"/>
          </a:p>
          <a:p>
            <a:r>
              <a:rPr lang="en-US" sz="1400" dirty="0" smtClean="0"/>
              <a:t>Slide </a:t>
            </a:r>
            <a:r>
              <a:rPr lang="en-US" sz="1400" dirty="0"/>
              <a:t>52</a:t>
            </a:r>
            <a:r>
              <a:rPr lang="en-US" sz="1400" dirty="0" smtClean="0"/>
              <a:t>: Mitochondrion diagram, </a:t>
            </a:r>
            <a:r>
              <a:rPr lang="en-US" sz="1400" i="1" dirty="0" err="1" smtClean="0"/>
              <a:t>p.d</a:t>
            </a:r>
            <a:r>
              <a:rPr lang="en-US" sz="1400" i="1" dirty="0" smtClean="0"/>
              <a:t>., </a:t>
            </a:r>
            <a:r>
              <a:rPr lang="en-US" sz="1400" dirty="0" smtClean="0"/>
              <a:t>http</a:t>
            </a:r>
            <a:r>
              <a:rPr lang="en-US" sz="1400" dirty="0"/>
              <a:t>://commons.wikimedia.org/wiki/Category:Mitochondria#mediaviewer/File:Animal_mitochondrion_diagram_en.svg</a:t>
            </a:r>
          </a:p>
          <a:p>
            <a:r>
              <a:rPr lang="en-US" sz="1400" dirty="0" smtClean="0"/>
              <a:t>Slides </a:t>
            </a:r>
            <a:r>
              <a:rPr lang="en-US" sz="1400" dirty="0"/>
              <a:t>54, </a:t>
            </a:r>
            <a:r>
              <a:rPr lang="en-US" sz="1400" dirty="0" smtClean="0"/>
              <a:t>59</a:t>
            </a:r>
            <a:r>
              <a:rPr lang="en-US" sz="1400" dirty="0"/>
              <a:t>: </a:t>
            </a:r>
            <a:r>
              <a:rPr lang="en-US" sz="1400" dirty="0" smtClean="0"/>
              <a:t>Diagram of ATP pump by Rebekah </a:t>
            </a:r>
            <a:r>
              <a:rPr lang="en-US" sz="1400" dirty="0"/>
              <a:t>Ribbens, used with </a:t>
            </a:r>
            <a:r>
              <a:rPr lang="en-US" sz="1400" dirty="0" smtClean="0"/>
              <a:t>permission.</a:t>
            </a:r>
            <a:endParaRPr lang="en-US" sz="1400" dirty="0"/>
          </a:p>
          <a:p>
            <a:r>
              <a:rPr lang="en-US" sz="1400" dirty="0"/>
              <a:t>Slide 55: </a:t>
            </a:r>
            <a:r>
              <a:rPr lang="en-US" sz="1400" dirty="0" smtClean="0"/>
              <a:t> Illustration of hydroelectric dam, </a:t>
            </a:r>
            <a:r>
              <a:rPr lang="en-US" sz="1400" i="1" dirty="0" err="1" smtClean="0"/>
              <a:t>p.d</a:t>
            </a:r>
            <a:r>
              <a:rPr lang="en-US" sz="1400" i="1" dirty="0" smtClean="0"/>
              <a:t>., </a:t>
            </a:r>
            <a:r>
              <a:rPr lang="en-US" sz="1400" dirty="0" smtClean="0"/>
              <a:t>http</a:t>
            </a:r>
            <a:r>
              <a:rPr lang="en-US" sz="1400" dirty="0"/>
              <a:t>://commons.wikimedia.org/wiki/File:Hydroelectric_dam.png</a:t>
            </a:r>
          </a:p>
          <a:p>
            <a:r>
              <a:rPr lang="en-US" sz="1400" dirty="0"/>
              <a:t>Slide 57: </a:t>
            </a:r>
            <a:r>
              <a:rPr lang="en-US" sz="1400" dirty="0" smtClean="0"/>
              <a:t>Two-</a:t>
            </a:r>
            <a:r>
              <a:rPr lang="en-US" sz="1400" dirty="0" err="1" smtClean="0"/>
              <a:t>panelled</a:t>
            </a:r>
            <a:r>
              <a:rPr lang="en-US" sz="1400" dirty="0" smtClean="0"/>
              <a:t> figure of mitochondrion, </a:t>
            </a:r>
            <a:r>
              <a:rPr lang="en-US" sz="1400" dirty="0" err="1"/>
              <a:t>OpenStax</a:t>
            </a:r>
            <a:r>
              <a:rPr lang="en-US" sz="1400" dirty="0"/>
              <a:t> </a:t>
            </a:r>
            <a:r>
              <a:rPr lang="en-US" sz="1400" dirty="0" smtClean="0"/>
              <a:t>College, CC BY 3.0, http</a:t>
            </a:r>
            <a:r>
              <a:rPr lang="en-US" sz="1400" dirty="0"/>
              <a:t>://commons.wikimedia.org/wiki/Category:Mitochondria#mediaviewer/File:0315_Mitochondrion_new.jpg</a:t>
            </a:r>
          </a:p>
          <a:p>
            <a:r>
              <a:rPr lang="en-US" sz="1400" dirty="0"/>
              <a:t>Slide </a:t>
            </a:r>
            <a:r>
              <a:rPr lang="en-US" sz="1400" dirty="0" smtClean="0"/>
              <a:t>60: Diagram </a:t>
            </a:r>
            <a:r>
              <a:rPr lang="en-US" sz="1400" dirty="0"/>
              <a:t>of </a:t>
            </a:r>
            <a:r>
              <a:rPr lang="en-US" sz="1400" dirty="0" err="1"/>
              <a:t>Dinitrophenol</a:t>
            </a:r>
            <a:r>
              <a:rPr lang="en-US" sz="1400" dirty="0"/>
              <a:t> </a:t>
            </a:r>
            <a:r>
              <a:rPr lang="en-US" sz="1400" dirty="0" smtClean="0"/>
              <a:t>, </a:t>
            </a:r>
            <a:r>
              <a:rPr lang="en-US" sz="1400" i="1" dirty="0" err="1" smtClean="0"/>
              <a:t>p.d</a:t>
            </a:r>
            <a:r>
              <a:rPr lang="en-US" sz="1400" i="1" dirty="0" smtClean="0"/>
              <a:t>.</a:t>
            </a:r>
            <a:r>
              <a:rPr lang="en-US" sz="1400" dirty="0" smtClean="0"/>
              <a:t>, http</a:t>
            </a:r>
            <a:r>
              <a:rPr lang="en-US" sz="1400" dirty="0"/>
              <a:t>://commons.wikimedia.org/wiki/File:2,4-Dinitrophenol_3D.png</a:t>
            </a:r>
          </a:p>
          <a:p>
            <a:r>
              <a:rPr lang="en-US" sz="1400" dirty="0"/>
              <a:t>Slide </a:t>
            </a:r>
            <a:r>
              <a:rPr lang="en-US" sz="1400" dirty="0" smtClean="0"/>
              <a:t>63: Screen capture of http</a:t>
            </a:r>
            <a:r>
              <a:rPr lang="en-US" sz="1400" dirty="0"/>
              <a:t>://</a:t>
            </a:r>
            <a:r>
              <a:rPr lang="en-US" sz="1400" dirty="0" smtClean="0"/>
              <a:t>www.steroidbazaar.com/Scripts/prodView.asp?idproduct=17.</a:t>
            </a:r>
            <a:endParaRPr lang="en-US" sz="1400" dirty="0"/>
          </a:p>
          <a:p>
            <a:r>
              <a:rPr lang="en-US" sz="1400" dirty="0"/>
              <a:t>Slide 65: Photo of h</a:t>
            </a:r>
            <a:r>
              <a:rPr lang="en-US" sz="1400" dirty="0" smtClean="0"/>
              <a:t>yperthermia treatment, </a:t>
            </a:r>
            <a:r>
              <a:rPr lang="en-US" sz="1400" i="1" dirty="0" err="1" smtClean="0"/>
              <a:t>p.d</a:t>
            </a:r>
            <a:r>
              <a:rPr lang="en-US" sz="1400" i="1" dirty="0" smtClean="0"/>
              <a:t>.</a:t>
            </a:r>
            <a:r>
              <a:rPr lang="en-US" sz="1400" dirty="0" smtClean="0"/>
              <a:t>, http</a:t>
            </a:r>
            <a:r>
              <a:rPr lang="en-US" sz="1400" dirty="0"/>
              <a:t>://</a:t>
            </a:r>
            <a:r>
              <a:rPr lang="en-US" sz="1400" dirty="0" smtClean="0"/>
              <a:t>commons.wikimedia.org/wiki/File:Nci-vol-1953-300_hyperthermia_patient.jpg</a:t>
            </a:r>
            <a:endParaRPr lang="en-US" sz="1400" dirty="0"/>
          </a:p>
        </p:txBody>
      </p:sp>
    </p:spTree>
    <p:extLst>
      <p:ext uri="{BB962C8B-B14F-4D97-AF65-F5344CB8AC3E}">
        <p14:creationId xmlns:p14="http://schemas.microsoft.com/office/powerpoint/2010/main" val="4267959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620000" cy="4114800"/>
          </a:xfrm>
        </p:spPr>
        <p:txBody>
          <a:bodyPr>
            <a:normAutofit fontScale="90000"/>
          </a:bodyPr>
          <a:lstStyle/>
          <a:p>
            <a:pPr algn="l"/>
            <a:r>
              <a:rPr lang="en-US" dirty="0" smtClean="0"/>
              <a:t>So a semipermeable membrane </a:t>
            </a:r>
            <a:r>
              <a:rPr lang="en-US" dirty="0"/>
              <a:t>will allow some chemicals to diffuse across it, and prevent other chemicals from diffusing across it, and proteins can act as gates.</a:t>
            </a:r>
            <a:br>
              <a:rPr lang="en-US" dirty="0"/>
            </a:b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8</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2200" y="3733800"/>
            <a:ext cx="4079193" cy="2957415"/>
          </a:xfrm>
          <a:prstGeom prst="rect">
            <a:avLst/>
          </a:prstGeom>
        </p:spPr>
      </p:pic>
    </p:spTree>
    <p:extLst>
      <p:ext uri="{BB962C8B-B14F-4D97-AF65-F5344CB8AC3E}">
        <p14:creationId xmlns:p14="http://schemas.microsoft.com/office/powerpoint/2010/main" val="2027813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good example: kidney dialysis</a:t>
            </a:r>
            <a:endParaRPr lang="en-US" dirty="0"/>
          </a:p>
        </p:txBody>
      </p:sp>
      <p:sp>
        <p:nvSpPr>
          <p:cNvPr id="3" name="Content Placeholder 2"/>
          <p:cNvSpPr>
            <a:spLocks noGrp="1"/>
          </p:cNvSpPr>
          <p:nvPr>
            <p:ph idx="1"/>
          </p:nvPr>
        </p:nvSpPr>
        <p:spPr>
          <a:xfrm>
            <a:off x="304800" y="1295400"/>
            <a:ext cx="8839200" cy="4830763"/>
          </a:xfrm>
        </p:spPr>
        <p:txBody>
          <a:bodyPr/>
          <a:lstStyle/>
          <a:p>
            <a:pPr marL="0" indent="0">
              <a:buNone/>
            </a:pPr>
            <a:r>
              <a:rPr lang="en-US" dirty="0" smtClean="0"/>
              <a:t>Salts and urea can cross the membrane, blood cells cannot.</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9</a:t>
            </a:fld>
            <a:endParaRPr lang="en-US"/>
          </a:p>
        </p:txBody>
      </p:sp>
      <p:pic>
        <p:nvPicPr>
          <p:cNvPr id="1026" name="Picture 2" descr="http://upload.wikimedia.org/wikipedia/commons/9/98/Dialysis_new.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025" y="2755794"/>
            <a:ext cx="6835775" cy="3902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866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11386</TotalTime>
  <Words>3411</Words>
  <Application>Microsoft Office PowerPoint</Application>
  <PresentationFormat>On-screen Show (4:3)</PresentationFormat>
  <Paragraphs>346</Paragraphs>
  <Slides>72</Slides>
  <Notes>12</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Three Cases from the Membrane Files: The Exploding Fish The Pleasurable Poison The Dangerous Diet</vt:lpstr>
      <vt:lpstr>PowerPoint Presentation</vt:lpstr>
      <vt:lpstr>PowerPoint Presentation</vt:lpstr>
      <vt:lpstr>PowerPoint Presentation</vt:lpstr>
      <vt:lpstr>Principle</vt:lpstr>
      <vt:lpstr>What about across a membrane?</vt:lpstr>
      <vt:lpstr>CQ#1: You are looking at solutes (red dots) after plenty of time has elapsed. Most of the dots are on the left. This means:</vt:lpstr>
      <vt:lpstr>So a semipermeable membrane will allow some chemicals to diffuse across it, and prevent other chemicals from diffusing across it, and proteins can act as gates. </vt:lpstr>
      <vt:lpstr>A good example: kidney dialysis</vt:lpstr>
      <vt:lpstr>Another tricky piece of diffusion:</vt:lpstr>
      <vt:lpstr>Water Diffusing</vt:lpstr>
      <vt:lpstr>In my office …</vt:lpstr>
      <vt:lpstr>CQ#2:  A solution is 90% water on the left, and 80% water on the right, of a membrane that only water can cross. Assuming no other forces are operating, which direction will water move?</vt:lpstr>
      <vt:lpstr>CQ#3: Remember that it is important to think about the concentration of the substance that can move. Consider this question:  The solution on the left is 10% salt. On the right it is 5% salt. Salt cannot cross the membrane, but water can. Which way will water move? </vt:lpstr>
      <vt:lpstr>Consider this experiment:</vt:lpstr>
      <vt:lpstr>CQ#4: What do you predict will happen when you place an animal cell in a container of distilled water?</vt:lpstr>
      <vt:lpstr>PowerPoint Presentation</vt:lpstr>
      <vt:lpstr>Water will move into the cell and the cell will explode!</vt:lpstr>
      <vt:lpstr>Now consider this:</vt:lpstr>
      <vt:lpstr>CQ#5: The plant cell doesn’t explode because …</vt:lpstr>
      <vt:lpstr>PowerPoint Presentation</vt:lpstr>
      <vt:lpstr>Ok. I was on to something here.</vt:lpstr>
      <vt:lpstr>CQ#6: Why don’t freshwater fish explode?</vt:lpstr>
      <vt:lpstr>Freshwater Fish</vt:lpstr>
      <vt:lpstr>“Fish pee in there, you know!”</vt:lpstr>
      <vt:lpstr>How about a saltwater fish?</vt:lpstr>
      <vt:lpstr>Or another strategy:</vt:lpstr>
      <vt:lpstr>The only way to prevent water from moving out is …</vt:lpstr>
      <vt:lpstr>PowerPoint Presentation</vt:lpstr>
      <vt:lpstr>CQ#7: So the next time you see this you will think:</vt:lpstr>
      <vt:lpstr>Conclusion</vt:lpstr>
      <vt:lpstr>PowerPoint Presentation</vt:lpstr>
      <vt:lpstr>PowerPoint Presentation</vt:lpstr>
      <vt:lpstr>All Systems Green!</vt:lpstr>
      <vt:lpstr>Yellow Alert</vt:lpstr>
      <vt:lpstr>Yellow Alert</vt:lpstr>
      <vt:lpstr>Yellow Alert</vt:lpstr>
      <vt:lpstr>Hmm. What is a membrane, anyhow?</vt:lpstr>
      <vt:lpstr>That led me to polarity. What is polarity, and why do we care?</vt:lpstr>
      <vt:lpstr>OK, so the case involves membranes, and poisoning. But what chemicals can get through a membrane?</vt:lpstr>
      <vt:lpstr>Back to my informant: Yellow Alert</vt:lpstr>
      <vt:lpstr>PowerPoint Presentation</vt:lpstr>
      <vt:lpstr>System Failure</vt:lpstr>
      <vt:lpstr>In the Ambulance</vt:lpstr>
      <vt:lpstr>Aha! The usual suspect: ethanol.</vt:lpstr>
      <vt:lpstr>Human Effects</vt:lpstr>
      <vt:lpstr>The Next Day</vt:lpstr>
      <vt:lpstr>The Next Day</vt:lpstr>
      <vt:lpstr>PowerPoint Presentation</vt:lpstr>
      <vt:lpstr>PowerPoint Presentation</vt:lpstr>
      <vt:lpstr>Something isn’t right …</vt:lpstr>
      <vt:lpstr>Mitochondria</vt:lpstr>
      <vt:lpstr>Mitochondria</vt:lpstr>
      <vt:lpstr>ATP pump</vt:lpstr>
      <vt:lpstr>Compare it to a hydroelectric dam</vt:lpstr>
      <vt:lpstr>Results …</vt:lpstr>
      <vt:lpstr>Results …</vt:lpstr>
      <vt:lpstr>Results …</vt:lpstr>
      <vt:lpstr>Think about that statement:</vt:lpstr>
      <vt:lpstr>Dinitrophenol</vt:lpstr>
      <vt:lpstr>Dinitrophenol</vt:lpstr>
      <vt:lpstr>Dinitrophenol</vt:lpstr>
      <vt:lpstr>DNP for sale</vt:lpstr>
      <vt:lpstr>Danger</vt:lpstr>
      <vt:lpstr>PowerPoint Presentation</vt:lpstr>
      <vt:lpstr>PowerPoint Presentation</vt:lpstr>
      <vt:lpstr>From SteroidBazaar:</vt:lpstr>
      <vt:lpstr>The Case of the Dangerous Diet</vt:lpstr>
      <vt:lpstr>Why do mitochondria need two membranes?</vt:lpstr>
      <vt:lpstr>How does DNP work?</vt:lpstr>
      <vt:lpstr>Image Credits</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Ky</cp:lastModifiedBy>
  <cp:revision>128</cp:revision>
  <dcterms:created xsi:type="dcterms:W3CDTF">2013-02-06T02:07:03Z</dcterms:created>
  <dcterms:modified xsi:type="dcterms:W3CDTF">2015-08-01T13:53:12Z</dcterms:modified>
</cp:coreProperties>
</file>