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1" r:id="rId15"/>
    <p:sldId id="301" r:id="rId16"/>
    <p:sldId id="272" r:id="rId17"/>
    <p:sldId id="273" r:id="rId18"/>
    <p:sldId id="270" r:id="rId19"/>
    <p:sldId id="309" r:id="rId20"/>
    <p:sldId id="274" r:id="rId21"/>
    <p:sldId id="276" r:id="rId22"/>
    <p:sldId id="277" r:id="rId23"/>
    <p:sldId id="302" r:id="rId24"/>
    <p:sldId id="278" r:id="rId25"/>
    <p:sldId id="279" r:id="rId26"/>
    <p:sldId id="280" r:id="rId27"/>
    <p:sldId id="281" r:id="rId28"/>
    <p:sldId id="311" r:id="rId29"/>
    <p:sldId id="310" r:id="rId30"/>
    <p:sldId id="285" r:id="rId31"/>
    <p:sldId id="304" r:id="rId32"/>
    <p:sldId id="286" r:id="rId33"/>
    <p:sldId id="287" r:id="rId34"/>
    <p:sldId id="298" r:id="rId35"/>
    <p:sldId id="288" r:id="rId36"/>
    <p:sldId id="289" r:id="rId37"/>
    <p:sldId id="299" r:id="rId38"/>
    <p:sldId id="291" r:id="rId39"/>
    <p:sldId id="292" r:id="rId40"/>
    <p:sldId id="293" r:id="rId41"/>
    <p:sldId id="294" r:id="rId42"/>
    <p:sldId id="305" r:id="rId43"/>
  </p:sldIdLst>
  <p:sldSz cx="12192000" cy="6858000"/>
  <p:notesSz cx="6858000" cy="9144000"/>
  <p:defaultText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 initials="SY" lastIdx="1" clrIdx="0"/>
  <p:cmAuthor id="2" name="SY" initials="SY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rgbClr val="00000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rgbClr val="00000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66" autoAdjust="0"/>
    <p:restoredTop sz="76880" autoAdjust="0"/>
  </p:normalViewPr>
  <p:slideViewPr>
    <p:cSldViewPr snapToGrid="0" snapToObjects="1" showGuides="1">
      <p:cViewPr varScale="1">
        <p:scale>
          <a:sx n="82" d="100"/>
          <a:sy n="82" d="100"/>
        </p:scale>
        <p:origin x="168" y="440"/>
      </p:cViewPr>
      <p:guideLst>
        <p:guide orient="horz" pos="2160"/>
        <p:guide pos="3840"/>
      </p:guideLst>
    </p:cSldViewPr>
  </p:slideViewPr>
  <p:notesTextViewPr>
    <p:cViewPr>
      <p:scale>
        <a:sx n="100" d="100"/>
        <a:sy n="100" d="100"/>
      </p:scale>
      <p:origin x="0" y="0"/>
    </p:cViewPr>
  </p:notesTextViewPr>
  <p:sorterViewPr>
    <p:cViewPr>
      <p:scale>
        <a:sx n="108" d="100"/>
        <a:sy n="10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uFillTx/>
              </a:defRPr>
            </a:lvl1pPr>
          </a:lstStyle>
          <a:p>
            <a:endParaRPr lang="en-US">
              <a:uFillTx/>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348EACCA-56C2-C34A-807A-7A7767FB53CD}" type="slidenum">
              <a:rPr lang="en-US" smtClean="0">
                <a:uFillTx/>
              </a:rPr>
              <a:pPr/>
              <a:t>‹#›</a:t>
            </a:fld>
            <a:endParaRPr lang="en-US">
              <a:uFillTx/>
            </a:endParaRPr>
          </a:p>
        </p:txBody>
      </p:sp>
    </p:spTree>
    <p:extLst>
      <p:ext uri="{BB962C8B-B14F-4D97-AF65-F5344CB8AC3E}">
        <p14:creationId xmlns:p14="http://schemas.microsoft.com/office/powerpoint/2010/main" val="386527750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uFillTx/>
              </a:defRPr>
            </a:lvl1pPr>
          </a:lstStyle>
          <a:p>
            <a:endParaRPr lang="en-US">
              <a:uFillTx/>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7DB89136-CC5C-574F-BD6F-A9C1EA09C4A5}" type="slidenum">
              <a:rPr lang="en-US" smtClean="0">
                <a:uFillTx/>
              </a:rPr>
              <a:pPr/>
              <a:t>‹#›</a:t>
            </a:fld>
            <a:endParaRPr lang="en-US">
              <a:uFillTx/>
            </a:endParaRPr>
          </a:p>
        </p:txBody>
      </p:sp>
    </p:spTree>
    <p:extLst>
      <p:ext uri="{BB962C8B-B14F-4D97-AF65-F5344CB8AC3E}">
        <p14:creationId xmlns:p14="http://schemas.microsoft.com/office/powerpoint/2010/main" val="3740609917"/>
      </p:ext>
    </p:extLst>
  </p:cSld>
  <p:clrMap bg1="lt1" tx1="dk1" bg2="lt2" tx2="dk2" accent1="accent1" accent2="accent2" accent3="accent3" accent4="accent4" accent5="accent5" accent6="accent6" hlink="hlink" folHlink="folHlink"/>
  <p:hf sldNum="0" hdr="0" ftr="0"/>
  <p:notesStyle>
    <a:lvl1pPr marL="0" algn="l" defTabSz="457200" rtl="0" eaLnBrk="1" latinLnBrk="0" hangingPunct="1">
      <a:defRPr sz="1200" kern="1200">
        <a:solidFill>
          <a:schemeClr val="tx1"/>
        </a:solidFill>
        <a:uFillTx/>
        <a:latin typeface="+mn-lt"/>
        <a:ea typeface="+mn-ea"/>
        <a:cs typeface="+mn-cs"/>
      </a:defRPr>
    </a:lvl1pPr>
    <a:lvl2pPr marL="457200" algn="l" defTabSz="457200" rtl="0" eaLnBrk="1" latinLnBrk="0" hangingPunct="1">
      <a:defRPr sz="1200" kern="1200">
        <a:solidFill>
          <a:schemeClr val="tx1"/>
        </a:solidFill>
        <a:uFillTx/>
        <a:latin typeface="+mn-lt"/>
        <a:ea typeface="+mn-ea"/>
        <a:cs typeface="+mn-cs"/>
      </a:defRPr>
    </a:lvl2pPr>
    <a:lvl3pPr marL="914400" algn="l" defTabSz="457200" rtl="0" eaLnBrk="1" latinLnBrk="0" hangingPunct="1">
      <a:defRPr sz="1200" kern="1200">
        <a:solidFill>
          <a:schemeClr val="tx1"/>
        </a:solidFill>
        <a:uFillTx/>
        <a:latin typeface="+mn-lt"/>
        <a:ea typeface="+mn-ea"/>
        <a:cs typeface="+mn-cs"/>
      </a:defRPr>
    </a:lvl3pPr>
    <a:lvl4pPr marL="1371600" algn="l" defTabSz="457200" rtl="0" eaLnBrk="1" latinLnBrk="0" hangingPunct="1">
      <a:defRPr sz="1200" kern="1200">
        <a:solidFill>
          <a:schemeClr val="tx1"/>
        </a:solidFill>
        <a:uFillTx/>
        <a:latin typeface="+mn-lt"/>
        <a:ea typeface="+mn-ea"/>
        <a:cs typeface="+mn-cs"/>
      </a:defRPr>
    </a:lvl4pPr>
    <a:lvl5pPr marL="1828800" algn="l" defTabSz="457200" rtl="0" eaLnBrk="1" latinLnBrk="0" hangingPunct="1">
      <a:defRPr sz="1200" kern="1200">
        <a:solidFill>
          <a:schemeClr val="tx1"/>
        </a:solidFill>
        <a:uFillTx/>
        <a:latin typeface="+mn-lt"/>
        <a:ea typeface="+mn-ea"/>
        <a:cs typeface="+mn-cs"/>
      </a:defRPr>
    </a:lvl5pPr>
    <a:lvl6pPr marL="2286000" algn="l" defTabSz="457200" rtl="0" eaLnBrk="1" latinLnBrk="0" hangingPunct="1">
      <a:defRPr sz="1200" kern="1200">
        <a:solidFill>
          <a:schemeClr val="tx1"/>
        </a:solidFill>
        <a:uFillTx/>
        <a:latin typeface="+mn-lt"/>
        <a:ea typeface="+mn-ea"/>
        <a:cs typeface="+mn-cs"/>
      </a:defRPr>
    </a:lvl6pPr>
    <a:lvl7pPr marL="2743200" algn="l" defTabSz="457200" rtl="0" eaLnBrk="1" latinLnBrk="0" hangingPunct="1">
      <a:defRPr sz="1200" kern="1200">
        <a:solidFill>
          <a:schemeClr val="tx1"/>
        </a:solidFill>
        <a:uFillTx/>
        <a:latin typeface="+mn-lt"/>
        <a:ea typeface="+mn-ea"/>
        <a:cs typeface="+mn-cs"/>
      </a:defRPr>
    </a:lvl7pPr>
    <a:lvl8pPr marL="3200400" algn="l" defTabSz="457200" rtl="0" eaLnBrk="1" latinLnBrk="0" hangingPunct="1">
      <a:defRPr sz="1200" kern="1200">
        <a:solidFill>
          <a:schemeClr val="tx1"/>
        </a:solidFill>
        <a:uFillTx/>
        <a:latin typeface="+mn-lt"/>
        <a:ea typeface="+mn-ea"/>
        <a:cs typeface="+mn-cs"/>
      </a:defRPr>
    </a:lvl8pPr>
    <a:lvl9pPr marL="3657600" algn="l" defTabSz="4572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journals.plos.org/plosbiology/article?id=10.1371/journal.pbio.004014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Black-legged tick</a:t>
            </a:r>
            <a:br>
              <a:rPr lang="en-US" dirty="0"/>
            </a:br>
            <a:r>
              <a:rPr lang="en-US" dirty="0"/>
              <a:t>By Content Provider(s) : CDC/ Michael L. Levin, Ph. D. Photo Credit : Jim </a:t>
            </a:r>
            <a:r>
              <a:rPr lang="en-US" dirty="0" err="1"/>
              <a:t>Gathany</a:t>
            </a:r>
            <a:r>
              <a:rPr lang="en-US" dirty="0"/>
              <a:t> [Public domain], via Wikimedia Commons</a:t>
            </a:r>
          </a:p>
        </p:txBody>
      </p:sp>
      <p:sp>
        <p:nvSpPr>
          <p:cNvPr id="4" name="Date Placeholder 3">
            <a:extLst>
              <a:ext uri="{FF2B5EF4-FFF2-40B4-BE49-F238E27FC236}">
                <a16:creationId xmlns:a16="http://schemas.microsoft.com/office/drawing/2014/main" id="{2A8D867C-A3A8-A74F-9026-82D66E7C2A83}"/>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167734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fitness of the tick is positively affected by the interaction (taking a blood meal from the host). The fitness of the mouse, human, or deer is negatively affected by the interaction (loss of blood, and in the case of humans </a:t>
            </a:r>
            <a:r>
              <a:rPr lang="mr-IN" baseline="0" dirty="0"/>
              <a:t>–</a:t>
            </a:r>
            <a:r>
              <a:rPr lang="en-US" baseline="0" dirty="0"/>
              <a:t> disease symptoms).</a:t>
            </a:r>
            <a:endParaRPr lang="en-US" dirty="0"/>
          </a:p>
        </p:txBody>
      </p:sp>
      <p:sp>
        <p:nvSpPr>
          <p:cNvPr id="4" name="Date Placeholder 3">
            <a:extLst>
              <a:ext uri="{FF2B5EF4-FFF2-40B4-BE49-F238E27FC236}">
                <a16:creationId xmlns:a16="http://schemas.microsoft.com/office/drawing/2014/main" id="{07F24461-AB6D-0046-98A5-1C3EAA69418C}"/>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383464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uFillTx/>
            </a:endParaRPr>
          </a:p>
        </p:txBody>
      </p:sp>
    </p:spTree>
    <p:extLst>
      <p:ext uri="{BB962C8B-B14F-4D97-AF65-F5344CB8AC3E}">
        <p14:creationId xmlns:p14="http://schemas.microsoft.com/office/powerpoint/2010/main" val="21713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altLang="en-US" sz="1200" dirty="0">
                <a:uFillTx/>
              </a:rPr>
              <a:t>redrawn</a:t>
            </a:r>
            <a:r>
              <a:rPr lang="en-US" altLang="en-US" sz="1200" baseline="0" dirty="0">
                <a:uFillTx/>
              </a:rPr>
              <a:t> from:</a:t>
            </a:r>
            <a:endParaRPr lang="en-US" altLang="en-US" sz="1200" dirty="0">
              <a:uFillTx/>
            </a:endParaRPr>
          </a:p>
          <a:p>
            <a:pPr eaLnBrk="1" hangingPunct="1"/>
            <a:r>
              <a:rPr lang="en-US" altLang="en-US" sz="1200" dirty="0" err="1">
                <a:uFillTx/>
              </a:rPr>
              <a:t>Ostfeld</a:t>
            </a:r>
            <a:r>
              <a:rPr lang="en-US" altLang="en-US" sz="1200" dirty="0">
                <a:uFillTx/>
              </a:rPr>
              <a:t> RS, </a:t>
            </a:r>
            <a:r>
              <a:rPr lang="en-US" altLang="en-US" sz="1200" dirty="0" err="1">
                <a:uFillTx/>
              </a:rPr>
              <a:t>Canham</a:t>
            </a:r>
            <a:r>
              <a:rPr lang="en-US" altLang="en-US" sz="1200" dirty="0">
                <a:uFillTx/>
              </a:rPr>
              <a:t> CD, </a:t>
            </a:r>
            <a:r>
              <a:rPr lang="en-US" altLang="en-US" sz="1200" dirty="0" err="1">
                <a:uFillTx/>
              </a:rPr>
              <a:t>Oggenfuss</a:t>
            </a:r>
            <a:r>
              <a:rPr lang="en-US" altLang="en-US" sz="1200" dirty="0">
                <a:uFillTx/>
              </a:rPr>
              <a:t> K, Winchcombe RJ, </a:t>
            </a:r>
            <a:r>
              <a:rPr lang="en-US" altLang="en-US" sz="1200" dirty="0" err="1">
                <a:uFillTx/>
              </a:rPr>
              <a:t>Keesing</a:t>
            </a:r>
            <a:r>
              <a:rPr lang="en-US" altLang="en-US" sz="1200" dirty="0">
                <a:uFillTx/>
              </a:rPr>
              <a:t> F (2006) Climate, Deer, Rodents, and Acorns as Determinants of Variation in Lyme-Disease Risk. PLOS Biology 4(6): e145. doi:10.1371/journal.pbio.0040145</a:t>
            </a:r>
          </a:p>
          <a:p>
            <a:pPr eaLnBrk="1" hangingPunct="1"/>
            <a:r>
              <a:rPr lang="en-US" altLang="en-US" sz="1200" dirty="0">
                <a:uFillTx/>
                <a:hlinkClick r:id="rId3"/>
              </a:rPr>
              <a:t>http://journals.plos.org/plosbiology/article?id=10.1371/journal.pbio.0040145</a:t>
            </a:r>
            <a:endParaRPr lang="en-US" altLang="en-US" sz="1200" dirty="0">
              <a:uFillTx/>
            </a:endParaRPr>
          </a:p>
          <a:p>
            <a:endParaRPr lang="en-US" dirty="0">
              <a:uFillTx/>
            </a:endParaRPr>
          </a:p>
        </p:txBody>
      </p:sp>
      <p:sp>
        <p:nvSpPr>
          <p:cNvPr id="4" name="Date Placeholder 3">
            <a:extLst>
              <a:ext uri="{FF2B5EF4-FFF2-40B4-BE49-F238E27FC236}">
                <a16:creationId xmlns:a16="http://schemas.microsoft.com/office/drawing/2014/main" id="{445CC825-FAF7-DB4B-9EB5-EC23C4749B64}"/>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uFillTx/>
            </a:endParaRPr>
          </a:p>
        </p:txBody>
      </p:sp>
      <p:sp>
        <p:nvSpPr>
          <p:cNvPr id="4" name="Date Placeholder 3">
            <a:extLst>
              <a:ext uri="{FF2B5EF4-FFF2-40B4-BE49-F238E27FC236}">
                <a16:creationId xmlns:a16="http://schemas.microsoft.com/office/drawing/2014/main" id="{070AC3BA-C45D-2B4D-A867-C4B20DD66C44}"/>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a:t>
            </a:r>
            <a:r>
              <a:rPr lang="en-US" baseline="0" dirty="0"/>
              <a:t> fitness of the mice and deer are positively affected by the interaction (plants are food). The fitness of the plants is negatively affected by the interaction (loss of plant tissues, or death). The image of grass as the representative plant is intentional:  humans often encounter ticks in areas of tall grass. It may be worth noting that the picture of grass represents the range of primary producers consumed by these generalist herbivores.</a:t>
            </a:r>
            <a:endParaRPr lang="en-US" dirty="0"/>
          </a:p>
          <a:p>
            <a:endParaRPr lang="en-US" dirty="0">
              <a:uFillTx/>
            </a:endParaRPr>
          </a:p>
        </p:txBody>
      </p:sp>
      <p:sp>
        <p:nvSpPr>
          <p:cNvPr id="4" name="Date Placeholder 3">
            <a:extLst>
              <a:ext uri="{FF2B5EF4-FFF2-40B4-BE49-F238E27FC236}">
                <a16:creationId xmlns:a16="http://schemas.microsoft.com/office/drawing/2014/main" id="{BE52103F-E8AF-764E-AD9C-29BFBA922EDA}"/>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uFillTx/>
              </a:rPr>
              <a:t>Bird by Andreas Plank (</a:t>
            </a:r>
            <a:r>
              <a:rPr lang="en-US" dirty="0" err="1">
                <a:uFillTx/>
              </a:rPr>
              <a:t>Turdus</a:t>
            </a:r>
            <a:r>
              <a:rPr lang="en-US" dirty="0">
                <a:uFillTx/>
              </a:rPr>
              <a:t> </a:t>
            </a:r>
            <a:r>
              <a:rPr lang="en-US" dirty="0" err="1">
                <a:uFillTx/>
              </a:rPr>
              <a:t>merula</a:t>
            </a:r>
            <a:r>
              <a:rPr lang="en-US" dirty="0">
                <a:uFillTx/>
              </a:rPr>
              <a:t> female (d1).jpg, </a:t>
            </a:r>
            <a:r>
              <a:rPr lang="en-US" dirty="0" err="1">
                <a:uFillTx/>
              </a:rPr>
              <a:t>User:Darkone</a:t>
            </a:r>
            <a:r>
              <a:rPr lang="en-US" dirty="0">
                <a:uFillTx/>
              </a:rPr>
              <a:t>) [CC BY-SA 3.0  (https://</a:t>
            </a:r>
            <a:r>
              <a:rPr lang="en-US" dirty="0" err="1">
                <a:uFillTx/>
              </a:rPr>
              <a:t>creativecommons.org</a:t>
            </a:r>
            <a:r>
              <a:rPr lang="en-US" dirty="0">
                <a:uFillTx/>
              </a:rPr>
              <a:t>/licenses/by-</a:t>
            </a:r>
            <a:r>
              <a:rPr lang="en-US" dirty="0" err="1">
                <a:uFillTx/>
              </a:rPr>
              <a:t>sa</a:t>
            </a:r>
            <a:r>
              <a:rPr lang="en-US" dirty="0">
                <a:uFillTx/>
              </a:rPr>
              <a:t>/3.0)], via Wikimedia Commons</a:t>
            </a:r>
          </a:p>
          <a:p>
            <a:r>
              <a:rPr lang="en-US" dirty="0">
                <a:uFillTx/>
              </a:rPr>
              <a:t>Fox (</a:t>
            </a:r>
            <a:r>
              <a:rPr lang="en-US" dirty="0" err="1">
                <a:uFillTx/>
              </a:rPr>
              <a:t>Vecteezy.com</a:t>
            </a:r>
            <a:r>
              <a:rPr lang="en-US" dirty="0">
                <a:uFillTx/>
              </a:rPr>
              <a:t>)</a:t>
            </a:r>
          </a:p>
          <a:p>
            <a:r>
              <a:rPr lang="en-US" dirty="0">
                <a:uFillTx/>
              </a:rPr>
              <a:t>Coyote (http://</a:t>
            </a:r>
            <a:r>
              <a:rPr lang="en-US" dirty="0" err="1">
                <a:uFillTx/>
              </a:rPr>
              <a:t>getdrawings.com</a:t>
            </a:r>
            <a:r>
              <a:rPr lang="en-US" dirty="0">
                <a:uFillTx/>
              </a:rPr>
              <a:t>/moon-silhouette-clipart) </a:t>
            </a:r>
          </a:p>
          <a:p>
            <a:endParaRPr lang="en-US" dirty="0">
              <a:uFillTx/>
            </a:endParaRPr>
          </a:p>
        </p:txBody>
      </p:sp>
      <p:sp>
        <p:nvSpPr>
          <p:cNvPr id="4" name="Date Placeholder 3">
            <a:extLst>
              <a:ext uri="{FF2B5EF4-FFF2-40B4-BE49-F238E27FC236}">
                <a16:creationId xmlns:a16="http://schemas.microsoft.com/office/drawing/2014/main" id="{7012BE66-68B0-BF47-B686-B95362422C7F}"/>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4157016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uFillTx/>
                <a:latin typeface="+mn-lt"/>
                <a:ea typeface="+mn-ea"/>
                <a:cs typeface="+mn-cs"/>
              </a:rPr>
              <a:t>Red Fox with Prey by Robin West of the USFWS is in the public domain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uFillTx/>
                <a:latin typeface="+mn-lt"/>
                <a:ea typeface="+mn-ea"/>
                <a:cs typeface="+mn-cs"/>
              </a:rPr>
              <a:t>Competicao-interespecifica.jpg</a:t>
            </a:r>
            <a:r>
              <a:rPr lang="en-US" sz="1200" b="0" i="0" kern="1200" dirty="0">
                <a:solidFill>
                  <a:schemeClr val="tx1"/>
                </a:solidFill>
                <a:effectLst/>
                <a:uFillTx/>
                <a:latin typeface="+mn-lt"/>
                <a:ea typeface="+mn-ea"/>
                <a:cs typeface="+mn-cs"/>
              </a:rPr>
              <a:t> by </a:t>
            </a:r>
            <a:r>
              <a:rPr lang="en-US" sz="1200" b="0" i="0" kern="1200" dirty="0" err="1">
                <a:solidFill>
                  <a:schemeClr val="tx1"/>
                </a:solidFill>
                <a:effectLst/>
                <a:uFillTx/>
                <a:latin typeface="+mn-lt"/>
                <a:ea typeface="+mn-ea"/>
                <a:cs typeface="+mn-cs"/>
              </a:rPr>
              <a:t>Asupernova</a:t>
            </a:r>
            <a:r>
              <a:rPr lang="en-US" sz="1200" b="0" i="0" kern="1200" dirty="0">
                <a:solidFill>
                  <a:schemeClr val="tx1"/>
                </a:solidFill>
                <a:effectLst/>
                <a:uFillTx/>
                <a:latin typeface="+mn-lt"/>
                <a:ea typeface="+mn-ea"/>
                <a:cs typeface="+mn-cs"/>
              </a:rPr>
              <a:t> is licensed under CC BY-SA 4.0</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uFillTx/>
                <a:latin typeface="+mn-lt"/>
                <a:ea typeface="+mn-ea"/>
                <a:cs typeface="+mn-cs"/>
              </a:rPr>
              <a:t>Hummingbird- among and </a:t>
            </a:r>
            <a:r>
              <a:rPr lang="en-US" sz="1200" b="0" i="0" kern="1200" dirty="0" err="1">
                <a:solidFill>
                  <a:schemeClr val="tx1"/>
                </a:solidFill>
                <a:effectLst/>
                <a:uFillTx/>
                <a:latin typeface="+mn-lt"/>
                <a:ea typeface="+mn-ea"/>
                <a:cs typeface="+mn-cs"/>
              </a:rPr>
              <a:t>Crocosmia.jpg</a:t>
            </a:r>
            <a:r>
              <a:rPr lang="en-US" sz="1200" b="0" i="0" kern="1200" dirty="0">
                <a:solidFill>
                  <a:schemeClr val="tx1"/>
                </a:solidFill>
                <a:effectLst/>
                <a:uFillTx/>
                <a:latin typeface="+mn-lt"/>
                <a:ea typeface="+mn-ea"/>
                <a:cs typeface="+mn-cs"/>
              </a:rPr>
              <a:t> by Brocken </a:t>
            </a:r>
            <a:r>
              <a:rPr lang="en-US" sz="1200" b="0" i="0" kern="1200" dirty="0" err="1">
                <a:solidFill>
                  <a:schemeClr val="tx1"/>
                </a:solidFill>
                <a:effectLst/>
                <a:uFillTx/>
                <a:latin typeface="+mn-lt"/>
                <a:ea typeface="+mn-ea"/>
                <a:cs typeface="+mn-cs"/>
              </a:rPr>
              <a:t>Inaglory</a:t>
            </a:r>
            <a:r>
              <a:rPr lang="en-US" sz="1200" b="0" i="0" kern="1200" baseline="0" dirty="0">
                <a:solidFill>
                  <a:schemeClr val="tx1"/>
                </a:solidFill>
                <a:effectLst/>
                <a:uFillTx/>
                <a:latin typeface="+mn-lt"/>
                <a:ea typeface="+mn-ea"/>
                <a:cs typeface="+mn-cs"/>
              </a:rPr>
              <a:t> is licensed under CC BY-SA </a:t>
            </a:r>
            <a:r>
              <a:rPr lang="hr-HR" sz="1200" b="0" i="0" kern="1200" dirty="0">
                <a:solidFill>
                  <a:schemeClr val="tx1"/>
                </a:solidFill>
                <a:effectLst/>
                <a:uFillTx/>
                <a:latin typeface="+mn-lt"/>
                <a:ea typeface="+mn-ea"/>
                <a:cs typeface="+mn-cs"/>
              </a:rPr>
              <a:t>3.0,2.5,2.0,1.0</a:t>
            </a:r>
            <a:endParaRPr lang="en-US" sz="1200" b="0" i="0" kern="1200" dirty="0">
              <a:solidFill>
                <a:schemeClr val="tx1"/>
              </a:solidFill>
              <a:effectLst/>
              <a:uFillTx/>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uFillTx/>
            </a:endParaRPr>
          </a:p>
        </p:txBody>
      </p:sp>
      <p:sp>
        <p:nvSpPr>
          <p:cNvPr id="4" name="Date Placeholder 3">
            <a:extLst>
              <a:ext uri="{FF2B5EF4-FFF2-40B4-BE49-F238E27FC236}">
                <a16:creationId xmlns:a16="http://schemas.microsoft.com/office/drawing/2014/main" id="{AD30D36E-73AB-0E45-AF66-901BAF716532}"/>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Fedriani</a:t>
            </a:r>
            <a:r>
              <a:rPr lang="en-US" dirty="0"/>
              <a:t> et al. (2000) studied</a:t>
            </a:r>
            <a:r>
              <a:rPr lang="en-US" baseline="0" dirty="0"/>
              <a:t> the relationship between gray foxes and coyotes (and bobcats) in the Santa Monica Mountains of California. They estimated the relative abundance of foxes and coyotes from foot-hold and camera-trap surveys. Indices of relative abundance is number of different individuals captured x 1000 trap-nights/total sampling effort. Note that the habitat studied by </a:t>
            </a:r>
            <a:r>
              <a:rPr lang="en-US" baseline="0" dirty="0" err="1"/>
              <a:t>Fedriani</a:t>
            </a:r>
            <a:r>
              <a:rPr lang="en-US" baseline="0" dirty="0"/>
              <a:t> et al. (2000) is not the same as that of western NY, where the Buss family lives. In North America, many populations of gray foxes and coyotes are sympatric, so it isn’t unreasonable to infer that the same relationship between gray foxes and coyotes occurs elsewhere. See Answer Key for further information.</a:t>
            </a:r>
          </a:p>
          <a:p>
            <a:endParaRPr lang="en-US" baseline="0" dirty="0"/>
          </a:p>
          <a:p>
            <a:r>
              <a:rPr lang="en-US" sz="1200" kern="1200" dirty="0">
                <a:solidFill>
                  <a:schemeClr val="tx1"/>
                </a:solidFill>
                <a:effectLst/>
                <a:uFillTx/>
                <a:latin typeface="+mn-lt"/>
                <a:ea typeface="+mn-ea"/>
                <a:cs typeface="+mn-cs"/>
              </a:rPr>
              <a:t>Graph</a:t>
            </a:r>
            <a:r>
              <a:rPr lang="en-US" sz="1200" kern="1200" baseline="0" dirty="0">
                <a:solidFill>
                  <a:schemeClr val="tx1"/>
                </a:solidFill>
                <a:effectLst/>
                <a:uFillTx/>
                <a:latin typeface="+mn-lt"/>
                <a:ea typeface="+mn-ea"/>
                <a:cs typeface="+mn-cs"/>
              </a:rPr>
              <a:t> </a:t>
            </a:r>
            <a:r>
              <a:rPr lang="en-US" sz="1200" kern="1200" dirty="0">
                <a:solidFill>
                  <a:schemeClr val="tx1"/>
                </a:solidFill>
                <a:effectLst/>
                <a:uFillTx/>
                <a:latin typeface="+mn-lt"/>
                <a:ea typeface="+mn-ea"/>
                <a:cs typeface="+mn-cs"/>
              </a:rPr>
              <a:t>redrawn</a:t>
            </a:r>
            <a:r>
              <a:rPr lang="en-US" sz="1200" kern="1200" baseline="0" dirty="0">
                <a:solidFill>
                  <a:schemeClr val="tx1"/>
                </a:solidFill>
                <a:effectLst/>
                <a:uFillTx/>
                <a:latin typeface="+mn-lt"/>
                <a:ea typeface="+mn-ea"/>
                <a:cs typeface="+mn-cs"/>
              </a:rPr>
              <a:t> from:  </a:t>
            </a:r>
            <a:r>
              <a:rPr lang="en-US" sz="1200" kern="1200" dirty="0" err="1">
                <a:solidFill>
                  <a:schemeClr val="tx1"/>
                </a:solidFill>
                <a:effectLst/>
                <a:uFillTx/>
                <a:latin typeface="+mn-lt"/>
                <a:ea typeface="+mn-ea"/>
                <a:cs typeface="+mn-cs"/>
              </a:rPr>
              <a:t>Fedriani</a:t>
            </a:r>
            <a:r>
              <a:rPr lang="en-US" sz="1200" kern="1200" dirty="0">
                <a:solidFill>
                  <a:schemeClr val="tx1"/>
                </a:solidFill>
                <a:effectLst/>
                <a:uFillTx/>
                <a:latin typeface="+mn-lt"/>
                <a:ea typeface="+mn-ea"/>
                <a:cs typeface="+mn-cs"/>
              </a:rPr>
              <a:t>, J. M., Fuller, T. K., </a:t>
            </a:r>
            <a:r>
              <a:rPr lang="en-US" sz="1200" kern="1200" dirty="0" err="1">
                <a:solidFill>
                  <a:schemeClr val="tx1"/>
                </a:solidFill>
                <a:effectLst/>
                <a:uFillTx/>
                <a:latin typeface="+mn-lt"/>
                <a:ea typeface="+mn-ea"/>
                <a:cs typeface="+mn-cs"/>
              </a:rPr>
              <a:t>Sauvajot</a:t>
            </a:r>
            <a:r>
              <a:rPr lang="en-US" sz="1200" kern="1200" dirty="0">
                <a:solidFill>
                  <a:schemeClr val="tx1"/>
                </a:solidFill>
                <a:effectLst/>
                <a:uFillTx/>
                <a:latin typeface="+mn-lt"/>
                <a:ea typeface="+mn-ea"/>
                <a:cs typeface="+mn-cs"/>
              </a:rPr>
              <a:t>, R. M., and York, E. C. 2000. Competition and </a:t>
            </a:r>
            <a:r>
              <a:rPr lang="en-US" sz="1200" kern="1200" dirty="0" err="1">
                <a:solidFill>
                  <a:schemeClr val="tx1"/>
                </a:solidFill>
                <a:effectLst/>
                <a:uFillTx/>
                <a:latin typeface="+mn-lt"/>
                <a:ea typeface="+mn-ea"/>
                <a:cs typeface="+mn-cs"/>
              </a:rPr>
              <a:t>intraguild</a:t>
            </a:r>
            <a:r>
              <a:rPr lang="en-US" sz="1200" kern="1200" dirty="0">
                <a:solidFill>
                  <a:schemeClr val="tx1"/>
                </a:solidFill>
                <a:effectLst/>
                <a:uFillTx/>
                <a:latin typeface="+mn-lt"/>
                <a:ea typeface="+mn-ea"/>
                <a:cs typeface="+mn-cs"/>
              </a:rPr>
              <a:t> predation among three sympatric carnivores. </a:t>
            </a:r>
            <a:r>
              <a:rPr lang="en-US" sz="1200" kern="1200" dirty="0" err="1">
                <a:solidFill>
                  <a:schemeClr val="tx1"/>
                </a:solidFill>
                <a:effectLst/>
                <a:uFillTx/>
                <a:latin typeface="+mn-lt"/>
                <a:ea typeface="+mn-ea"/>
                <a:cs typeface="+mn-cs"/>
              </a:rPr>
              <a:t>Oecologia</a:t>
            </a:r>
            <a:r>
              <a:rPr lang="en-US" sz="1200" kern="1200" dirty="0">
                <a:solidFill>
                  <a:schemeClr val="tx1"/>
                </a:solidFill>
                <a:effectLst/>
                <a:uFillTx/>
                <a:latin typeface="+mn-lt"/>
                <a:ea typeface="+mn-ea"/>
                <a:cs typeface="+mn-cs"/>
              </a:rPr>
              <a:t>, 125:258-270.</a:t>
            </a:r>
            <a:r>
              <a:rPr lang="en-US" dirty="0">
                <a:effectLst/>
              </a:rPr>
              <a:t> </a:t>
            </a:r>
            <a:endParaRPr lang="en-US" dirty="0"/>
          </a:p>
        </p:txBody>
      </p:sp>
      <p:sp>
        <p:nvSpPr>
          <p:cNvPr id="4" name="Date Placeholder 3">
            <a:extLst>
              <a:ext uri="{FF2B5EF4-FFF2-40B4-BE49-F238E27FC236}">
                <a16:creationId xmlns:a16="http://schemas.microsoft.com/office/drawing/2014/main" id="{79FFC0ED-4207-7045-9A6C-CCA7AD04EEAE}"/>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1069197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Levi et al. (2012) studied</a:t>
            </a:r>
            <a:r>
              <a:rPr lang="en-US" baseline="0" dirty="0"/>
              <a:t> the relationship between the incidence of Lyme disease and the changes in red fox population size. The red fox is an important predator of small mammals (which host the ticks). The top graph plots Lyme incidence against the ratio of coyote-to-fox. These data are obtained from harvest-based, bow-hunter wildlife surveys. It may be worth asking students which direction of the x-axis (left or right) means more coyotes. The bottom graph plots Lyme incidence against foxes harvested per 1000 hours of hunting.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uFillTx/>
                <a:latin typeface="+mn-lt"/>
                <a:ea typeface="+mn-ea"/>
                <a:cs typeface="+mn-cs"/>
              </a:rPr>
              <a:t>Graphs</a:t>
            </a:r>
            <a:r>
              <a:rPr lang="en-US" sz="1200" kern="1200" baseline="0" dirty="0">
                <a:solidFill>
                  <a:schemeClr val="tx1"/>
                </a:solidFill>
                <a:effectLst/>
                <a:uFillTx/>
                <a:latin typeface="+mn-lt"/>
                <a:ea typeface="+mn-ea"/>
                <a:cs typeface="+mn-cs"/>
              </a:rPr>
              <a:t> redrawn from:  </a:t>
            </a:r>
            <a:r>
              <a:rPr lang="en-US" sz="1200" kern="1200" dirty="0">
                <a:solidFill>
                  <a:schemeClr val="tx1"/>
                </a:solidFill>
                <a:effectLst/>
                <a:uFillTx/>
                <a:latin typeface="+mn-lt"/>
                <a:ea typeface="+mn-ea"/>
                <a:cs typeface="+mn-cs"/>
              </a:rPr>
              <a:t>Levi, T., Kilpatrick, A. M., </a:t>
            </a:r>
            <a:r>
              <a:rPr lang="en-US" sz="1200" kern="1200" dirty="0" err="1">
                <a:solidFill>
                  <a:schemeClr val="tx1"/>
                </a:solidFill>
                <a:effectLst/>
                <a:uFillTx/>
                <a:latin typeface="+mn-lt"/>
                <a:ea typeface="+mn-ea"/>
                <a:cs typeface="+mn-cs"/>
              </a:rPr>
              <a:t>Mangel</a:t>
            </a:r>
            <a:r>
              <a:rPr lang="en-US" sz="1200" kern="1200" dirty="0">
                <a:solidFill>
                  <a:schemeClr val="tx1"/>
                </a:solidFill>
                <a:effectLst/>
                <a:uFillTx/>
                <a:latin typeface="+mn-lt"/>
                <a:ea typeface="+mn-ea"/>
                <a:cs typeface="+mn-cs"/>
              </a:rPr>
              <a:t>, M., &amp; </a:t>
            </a:r>
            <a:r>
              <a:rPr lang="en-US" sz="1200" kern="1200" dirty="0" err="1">
                <a:solidFill>
                  <a:schemeClr val="tx1"/>
                </a:solidFill>
                <a:effectLst/>
                <a:uFillTx/>
                <a:latin typeface="+mn-lt"/>
                <a:ea typeface="+mn-ea"/>
                <a:cs typeface="+mn-cs"/>
              </a:rPr>
              <a:t>Wilmers</a:t>
            </a:r>
            <a:r>
              <a:rPr lang="en-US" sz="1200" kern="1200" dirty="0">
                <a:solidFill>
                  <a:schemeClr val="tx1"/>
                </a:solidFill>
                <a:effectLst/>
                <a:uFillTx/>
                <a:latin typeface="+mn-lt"/>
                <a:ea typeface="+mn-ea"/>
                <a:cs typeface="+mn-cs"/>
              </a:rPr>
              <a:t>, C. C. (2012). Deer, predators, and the emergence of Lyme disease. Proceedings of the National Academy of Sciences 109:10942-10947.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a:extLst>
              <a:ext uri="{FF2B5EF4-FFF2-40B4-BE49-F238E27FC236}">
                <a16:creationId xmlns:a16="http://schemas.microsoft.com/office/drawing/2014/main" id="{F8348B42-DB2B-3D42-B9D6-2D4CBCB148D2}"/>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323835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Reduction of red fox populations is likely a result of expanded coyote populations (top graph). See Answer Key for further information.</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a:extLst>
              <a:ext uri="{FF2B5EF4-FFF2-40B4-BE49-F238E27FC236}">
                <a16:creationId xmlns:a16="http://schemas.microsoft.com/office/drawing/2014/main" id="{80245EF1-91D1-794F-8611-F4E519B93B1F}"/>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80954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www.poughkeepsiejournal.com</a:t>
            </a:r>
            <a:r>
              <a:rPr lang="en-US" dirty="0"/>
              <a:t>/story/tech/science/environment/2018/04/16/</a:t>
            </a:r>
            <a:r>
              <a:rPr lang="en-US" dirty="0" err="1"/>
              <a:t>lyme</a:t>
            </a:r>
            <a:r>
              <a:rPr lang="en-US" dirty="0"/>
              <a:t>-disease-mothers-journey-accidental-advocate/502103002/</a:t>
            </a:r>
          </a:p>
          <a:p>
            <a:r>
              <a:rPr lang="en-US" dirty="0"/>
              <a:t>https://</a:t>
            </a:r>
            <a:r>
              <a:rPr lang="en-US" dirty="0" err="1"/>
              <a:t>www.democratandchronicle.com</a:t>
            </a:r>
            <a:r>
              <a:rPr lang="en-US" dirty="0"/>
              <a:t>/story/lifestyle/2017/05/17/webster-girls-lyme-disease-started-headaches-and-things-got-worse/101788856/</a:t>
            </a:r>
          </a:p>
        </p:txBody>
      </p:sp>
      <p:sp>
        <p:nvSpPr>
          <p:cNvPr id="4" name="Date Placeholder 3">
            <a:extLst>
              <a:ext uri="{FF2B5EF4-FFF2-40B4-BE49-F238E27FC236}">
                <a16:creationId xmlns:a16="http://schemas.microsoft.com/office/drawing/2014/main" id="{F01ABE6A-9937-F74C-841D-370CBE4DBF1E}"/>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333295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uFillTx/>
              </a:rPr>
              <a:t>https://</a:t>
            </a:r>
            <a:r>
              <a:rPr lang="en-US" dirty="0" err="1">
                <a:uFillTx/>
              </a:rPr>
              <a:t>www.epa.gov</a:t>
            </a:r>
            <a:r>
              <a:rPr lang="en-US" dirty="0">
                <a:uFillTx/>
              </a:rPr>
              <a:t>/climate-indicators/climate-change-indicators-</a:t>
            </a:r>
            <a:r>
              <a:rPr lang="en-US" dirty="0" err="1">
                <a:uFillTx/>
              </a:rPr>
              <a:t>lyme</a:t>
            </a:r>
            <a:r>
              <a:rPr lang="en-US" dirty="0">
                <a:uFillTx/>
              </a:rPr>
              <a:t>-disease</a:t>
            </a:r>
          </a:p>
        </p:txBody>
      </p:sp>
      <p:sp>
        <p:nvSpPr>
          <p:cNvPr id="4" name="Date Placeholder 3">
            <a:extLst>
              <a:ext uri="{FF2B5EF4-FFF2-40B4-BE49-F238E27FC236}">
                <a16:creationId xmlns:a16="http://schemas.microsoft.com/office/drawing/2014/main" id="{2E6E2212-1C1C-8E4C-B592-C18CC42B31AB}"/>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uFillTx/>
            </a:endParaRPr>
          </a:p>
        </p:txBody>
      </p:sp>
      <p:sp>
        <p:nvSpPr>
          <p:cNvPr id="2" name="Date Placeholder 1">
            <a:extLst>
              <a:ext uri="{FF2B5EF4-FFF2-40B4-BE49-F238E27FC236}">
                <a16:creationId xmlns:a16="http://schemas.microsoft.com/office/drawing/2014/main" id="{49468087-61D0-7848-B2C2-42343A8E5EF6}"/>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uFillTx/>
              </a:rPr>
              <a:t>2015 is the year in which Ella was thought to be infected. She was diagnosed in 2016.</a:t>
            </a:r>
          </a:p>
        </p:txBody>
      </p:sp>
      <p:sp>
        <p:nvSpPr>
          <p:cNvPr id="2" name="Date Placeholder 1">
            <a:extLst>
              <a:ext uri="{FF2B5EF4-FFF2-40B4-BE49-F238E27FC236}">
                <a16:creationId xmlns:a16="http://schemas.microsoft.com/office/drawing/2014/main" id="{9FD52938-519A-FF44-82EB-CF55585F4AB6}"/>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uFillTx/>
              </a:rPr>
              <a:t>Use the most updated map from the CDC</a:t>
            </a:r>
          </a:p>
          <a:p>
            <a:pPr marL="0" lvl="0" indent="0">
              <a:spcBef>
                <a:spcPts val="0"/>
              </a:spcBef>
              <a:spcAft>
                <a:spcPts val="0"/>
              </a:spcAft>
              <a:buNone/>
            </a:pPr>
            <a:r>
              <a:rPr lang="en-US" dirty="0">
                <a:uFillTx/>
              </a:rPr>
              <a:t>https://</a:t>
            </a:r>
            <a:r>
              <a:rPr lang="en-US" dirty="0" err="1">
                <a:uFillTx/>
              </a:rPr>
              <a:t>www.cdc.gov</a:t>
            </a:r>
            <a:r>
              <a:rPr lang="en-US" dirty="0">
                <a:uFillTx/>
              </a:rPr>
              <a:t>/</a:t>
            </a:r>
            <a:r>
              <a:rPr lang="en-US" dirty="0" err="1">
                <a:uFillTx/>
              </a:rPr>
              <a:t>lyme</a:t>
            </a:r>
            <a:r>
              <a:rPr lang="en-US" dirty="0">
                <a:uFillTx/>
              </a:rPr>
              <a:t>/stats/</a:t>
            </a:r>
            <a:r>
              <a:rPr lang="en-US" dirty="0" err="1">
                <a:uFillTx/>
              </a:rPr>
              <a:t>maps.html</a:t>
            </a:r>
            <a:endParaRPr dirty="0">
              <a:uFillTx/>
            </a:endParaRPr>
          </a:p>
        </p:txBody>
      </p:sp>
      <p:sp>
        <p:nvSpPr>
          <p:cNvPr id="2" name="Date Placeholder 1">
            <a:extLst>
              <a:ext uri="{FF2B5EF4-FFF2-40B4-BE49-F238E27FC236}">
                <a16:creationId xmlns:a16="http://schemas.microsoft.com/office/drawing/2014/main" id="{9B631F8F-C802-1C4D-993A-8D2501B35749}"/>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uFillTx/>
            </a:endParaRPr>
          </a:p>
        </p:txBody>
      </p:sp>
      <p:sp>
        <p:nvSpPr>
          <p:cNvPr id="4" name="Date Placeholder 3">
            <a:extLst>
              <a:ext uri="{FF2B5EF4-FFF2-40B4-BE49-F238E27FC236}">
                <a16:creationId xmlns:a16="http://schemas.microsoft.com/office/drawing/2014/main" id="{7012BE66-68B0-BF47-B686-B95362422C7F}"/>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3748847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uFillTx/>
            </a:endParaRPr>
          </a:p>
        </p:txBody>
      </p:sp>
      <p:sp>
        <p:nvSpPr>
          <p:cNvPr id="4" name="Date Placeholder 3">
            <a:extLst>
              <a:ext uri="{FF2B5EF4-FFF2-40B4-BE49-F238E27FC236}">
                <a16:creationId xmlns:a16="http://schemas.microsoft.com/office/drawing/2014/main" id="{7012BE66-68B0-BF47-B686-B95362422C7F}"/>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2085755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The x-axis on this plot like</a:t>
            </a:r>
            <a:r>
              <a:rPr lang="en-US" baseline="0" dirty="0">
                <a:uFillTx/>
              </a:rPr>
              <a:t> the others from Levi et al. (2012) </a:t>
            </a:r>
            <a:r>
              <a:rPr lang="mr-IN" baseline="0" dirty="0">
                <a:uFillTx/>
              </a:rPr>
              <a:t>–</a:t>
            </a:r>
            <a:r>
              <a:rPr lang="en-US" baseline="0" dirty="0">
                <a:uFillTx/>
              </a:rPr>
              <a:t> derived from harvest data. See Answer Key for more information.</a:t>
            </a:r>
            <a:endParaRPr lang="en-US" dirty="0">
              <a:uFillTx/>
            </a:endParaRPr>
          </a:p>
        </p:txBody>
      </p:sp>
      <p:sp>
        <p:nvSpPr>
          <p:cNvPr id="4" name="Date Placeholder 3">
            <a:extLst>
              <a:ext uri="{FF2B5EF4-FFF2-40B4-BE49-F238E27FC236}">
                <a16:creationId xmlns:a16="http://schemas.microsoft.com/office/drawing/2014/main" id="{2200FE8D-13D9-7145-BCF9-FCC81C19F368}"/>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uFillTx/>
                <a:latin typeface="+mn-lt"/>
                <a:ea typeface="+mn-ea"/>
                <a:cs typeface="+mn-cs"/>
              </a:rPr>
              <a:t>Results from experimental studies that exclude or remove deer from forest habitats (data not shown, just a picture of a deer </a:t>
            </a:r>
            <a:r>
              <a:rPr lang="en-US" sz="1200" kern="1200" dirty="0" err="1">
                <a:solidFill>
                  <a:schemeClr val="tx1"/>
                </a:solidFill>
                <a:effectLst/>
                <a:uFillTx/>
                <a:latin typeface="+mn-lt"/>
                <a:ea typeface="+mn-ea"/>
                <a:cs typeface="+mn-cs"/>
              </a:rPr>
              <a:t>exclosure</a:t>
            </a:r>
            <a:r>
              <a:rPr lang="en-US" sz="1200" kern="1200" dirty="0">
                <a:solidFill>
                  <a:schemeClr val="tx1"/>
                </a:solidFill>
                <a:effectLst/>
                <a:uFillTx/>
                <a:latin typeface="+mn-lt"/>
                <a:ea typeface="+mn-ea"/>
                <a:cs typeface="+mn-cs"/>
              </a:rPr>
              <a:t>) show conflicting support for the hypothesis</a:t>
            </a:r>
            <a:r>
              <a:rPr lang="en-US" sz="1200" kern="1200" baseline="0" dirty="0">
                <a:solidFill>
                  <a:schemeClr val="tx1"/>
                </a:solidFill>
                <a:effectLst/>
                <a:uFillTx/>
                <a:latin typeface="+mn-lt"/>
                <a:ea typeface="+mn-ea"/>
                <a:cs typeface="+mn-cs"/>
              </a:rPr>
              <a:t> of altered deer population sizes</a:t>
            </a:r>
            <a:r>
              <a:rPr lang="en-US" sz="1200" kern="1200" dirty="0">
                <a:solidFill>
                  <a:schemeClr val="tx1"/>
                </a:solidFill>
                <a:effectLst/>
                <a:uFillTx/>
                <a:latin typeface="+mn-lt"/>
                <a:ea typeface="+mn-ea"/>
                <a:cs typeface="+mn-cs"/>
              </a:rPr>
              <a:t>. For example, Wilson et al. (1984) saw no effect, while Daniels et al. (1993) found that reducing deer population sizes does decrease the incidence of Lyme disease.</a:t>
            </a:r>
            <a:r>
              <a:rPr lang="en-US" dirty="0">
                <a:effectLst/>
              </a:rPr>
              <a:t> </a:t>
            </a:r>
          </a:p>
          <a:p>
            <a:endParaRPr lang="en-US" dirty="0">
              <a:effectLst/>
              <a:uFillTx/>
            </a:endParaRPr>
          </a:p>
          <a:p>
            <a:r>
              <a:rPr lang="en-US" dirty="0">
                <a:effectLst/>
                <a:uFillTx/>
              </a:rPr>
              <a:t>Photo source:</a:t>
            </a:r>
            <a:r>
              <a:rPr lang="en-US" baseline="0" dirty="0">
                <a:effectLst/>
                <a:uFillTx/>
              </a:rPr>
              <a:t> http://</a:t>
            </a:r>
            <a:r>
              <a:rPr lang="en-US" baseline="0" dirty="0" err="1">
                <a:effectLst/>
                <a:uFillTx/>
              </a:rPr>
              <a:t>www.livingalongsidewildlife.com</a:t>
            </a:r>
            <a:r>
              <a:rPr lang="en-US" baseline="0" dirty="0">
                <a:effectLst/>
                <a:uFillTx/>
              </a:rPr>
              <a:t>/2016/03/the-lack-of-landscape-of-fear-</a:t>
            </a:r>
            <a:r>
              <a:rPr lang="en-US" baseline="0" dirty="0" err="1">
                <a:effectLst/>
                <a:uFillTx/>
              </a:rPr>
              <a:t>in.html</a:t>
            </a:r>
            <a:endParaRPr lang="en-US" dirty="0">
              <a:uFillTx/>
            </a:endParaRPr>
          </a:p>
        </p:txBody>
      </p:sp>
      <p:sp>
        <p:nvSpPr>
          <p:cNvPr id="4" name="Date Placeholder 3">
            <a:extLst>
              <a:ext uri="{FF2B5EF4-FFF2-40B4-BE49-F238E27FC236}">
                <a16:creationId xmlns:a16="http://schemas.microsoft.com/office/drawing/2014/main" id="{E5169D85-7219-1043-973B-CB89BF69DE86}"/>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452957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 Breeze estates in Webster,</a:t>
            </a:r>
            <a:r>
              <a:rPr lang="en-US" baseline="0" dirty="0"/>
              <a:t> NY</a:t>
            </a:r>
          </a:p>
          <a:p>
            <a:r>
              <a:rPr lang="en-US" dirty="0"/>
              <a:t>http://</a:t>
            </a:r>
            <a:r>
              <a:rPr lang="en-US" dirty="0" err="1"/>
              <a:t>redstonebuilders.com</a:t>
            </a:r>
            <a:r>
              <a:rPr lang="en-US" dirty="0"/>
              <a:t>/Lake-</a:t>
            </a:r>
            <a:r>
              <a:rPr lang="en-US" dirty="0" err="1"/>
              <a:t>Breeze.php</a:t>
            </a:r>
            <a:endParaRPr lang="en-US" dirty="0"/>
          </a:p>
          <a:p>
            <a:endParaRPr lang="en-US" dirty="0"/>
          </a:p>
        </p:txBody>
      </p:sp>
      <p:sp>
        <p:nvSpPr>
          <p:cNvPr id="4" name="Date Placeholder 3">
            <a:extLst>
              <a:ext uri="{FF2B5EF4-FFF2-40B4-BE49-F238E27FC236}">
                <a16:creationId xmlns:a16="http://schemas.microsoft.com/office/drawing/2014/main" id="{78967F5C-9E1D-D143-A369-3C2068550244}"/>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2062092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Atlantic Forest by SPOT Satellite is licensed</a:t>
            </a:r>
            <a:r>
              <a:rPr lang="en-US" baseline="0" dirty="0">
                <a:uFillTx/>
              </a:rPr>
              <a:t> under CC BY-SA 3.0</a:t>
            </a:r>
          </a:p>
          <a:p>
            <a:endParaRPr lang="en-US" baseline="0" dirty="0">
              <a:uFillTx/>
            </a:endParaRPr>
          </a:p>
          <a:p>
            <a:r>
              <a:rPr lang="en-US" sz="1200" kern="1200" dirty="0">
                <a:solidFill>
                  <a:schemeClr val="tx1"/>
                </a:solidFill>
                <a:effectLst/>
                <a:uFillTx/>
                <a:latin typeface="+mn-lt"/>
                <a:ea typeface="+mn-ea"/>
                <a:cs typeface="+mn-cs"/>
              </a:rPr>
              <a:t>Allan, B. F., F. </a:t>
            </a:r>
            <a:r>
              <a:rPr lang="en-US" sz="1200" kern="1200" dirty="0" err="1">
                <a:solidFill>
                  <a:schemeClr val="tx1"/>
                </a:solidFill>
                <a:effectLst/>
                <a:uFillTx/>
                <a:latin typeface="+mn-lt"/>
                <a:ea typeface="+mn-ea"/>
                <a:cs typeface="+mn-cs"/>
              </a:rPr>
              <a:t>Keesing</a:t>
            </a:r>
            <a:r>
              <a:rPr lang="en-US" sz="1200" kern="1200" dirty="0">
                <a:solidFill>
                  <a:schemeClr val="tx1"/>
                </a:solidFill>
                <a:effectLst/>
                <a:uFillTx/>
                <a:latin typeface="+mn-lt"/>
                <a:ea typeface="+mn-ea"/>
                <a:cs typeface="+mn-cs"/>
              </a:rPr>
              <a:t>, and R. S. </a:t>
            </a:r>
            <a:r>
              <a:rPr lang="en-US" sz="1200" kern="1200" dirty="0" err="1">
                <a:solidFill>
                  <a:schemeClr val="tx1"/>
                </a:solidFill>
                <a:effectLst/>
                <a:uFillTx/>
                <a:latin typeface="+mn-lt"/>
                <a:ea typeface="+mn-ea"/>
                <a:cs typeface="+mn-cs"/>
              </a:rPr>
              <a:t>Ostfeld</a:t>
            </a:r>
            <a:r>
              <a:rPr lang="en-US" sz="1200" kern="1200" dirty="0">
                <a:solidFill>
                  <a:schemeClr val="tx1"/>
                </a:solidFill>
                <a:effectLst/>
                <a:uFillTx/>
                <a:latin typeface="+mn-lt"/>
                <a:ea typeface="+mn-ea"/>
                <a:cs typeface="+mn-cs"/>
              </a:rPr>
              <a:t>. 2003. Effect of forest fragmentation on Lyme disease risk. Conservation Biology 17:267–272.</a:t>
            </a:r>
            <a:r>
              <a:rPr lang="en-US" dirty="0">
                <a:effectLst/>
              </a:rPr>
              <a:t> </a:t>
            </a:r>
            <a:endParaRPr lang="en-US" dirty="0">
              <a:uFillTx/>
            </a:endParaRPr>
          </a:p>
        </p:txBody>
      </p:sp>
      <p:sp>
        <p:nvSpPr>
          <p:cNvPr id="4" name="Date Placeholder 3">
            <a:extLst>
              <a:ext uri="{FF2B5EF4-FFF2-40B4-BE49-F238E27FC236}">
                <a16:creationId xmlns:a16="http://schemas.microsoft.com/office/drawing/2014/main" id="{6A11871E-3765-4F44-862D-EEC205CFBFB4}"/>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Deer tick by</a:t>
            </a:r>
            <a:r>
              <a:rPr lang="en-US" baseline="0" dirty="0">
                <a:uFillTx/>
              </a:rPr>
              <a:t> Stuart Meek [CC BY-SA 2.0  (https://</a:t>
            </a:r>
            <a:r>
              <a:rPr lang="en-US" baseline="0" dirty="0" err="1">
                <a:uFillTx/>
              </a:rPr>
              <a:t>creativecommons.org</a:t>
            </a:r>
            <a:r>
              <a:rPr lang="en-US" baseline="0" dirty="0">
                <a:uFillTx/>
              </a:rPr>
              <a:t>/licenses/by-</a:t>
            </a:r>
            <a:r>
              <a:rPr lang="en-US" baseline="0" dirty="0" err="1">
                <a:uFillTx/>
              </a:rPr>
              <a:t>sa</a:t>
            </a:r>
            <a:r>
              <a:rPr lang="en-US" baseline="0" dirty="0">
                <a:uFillTx/>
              </a:rPr>
              <a:t>/2.0)], via Wikimedia Commons</a:t>
            </a:r>
            <a:endParaRPr lang="en-US" dirty="0">
              <a:uFillTx/>
            </a:endParaRPr>
          </a:p>
          <a:p>
            <a:r>
              <a:rPr lang="en-US" dirty="0">
                <a:uFillTx/>
              </a:rPr>
              <a:t>Engorged</a:t>
            </a:r>
            <a:r>
              <a:rPr lang="en-US" baseline="0" dirty="0">
                <a:uFillTx/>
              </a:rPr>
              <a:t> adult deer tick by NIAID (Engorged Adult Deer Tick) [CC BY 2.0  (https://</a:t>
            </a:r>
            <a:r>
              <a:rPr lang="en-US" baseline="0" dirty="0" err="1">
                <a:uFillTx/>
              </a:rPr>
              <a:t>creativecommons.org</a:t>
            </a:r>
            <a:r>
              <a:rPr lang="en-US" baseline="0" dirty="0">
                <a:uFillTx/>
              </a:rPr>
              <a:t>/licenses/by/2.0)], via Wikimedia Commons</a:t>
            </a:r>
            <a:endParaRPr lang="en-US" dirty="0">
              <a:uFillTx/>
            </a:endParaRPr>
          </a:p>
          <a:p>
            <a:endParaRPr lang="en-US" dirty="0">
              <a:uFillTx/>
            </a:endParaRPr>
          </a:p>
          <a:p>
            <a:r>
              <a:rPr lang="en-US" dirty="0">
                <a:uFillTx/>
              </a:rPr>
              <a:t>Maps of Webster,</a:t>
            </a:r>
            <a:r>
              <a:rPr lang="en-US" baseline="0" dirty="0">
                <a:uFillTx/>
              </a:rPr>
              <a:t> NY </a:t>
            </a:r>
          </a:p>
          <a:p>
            <a:r>
              <a:rPr lang="en-US" dirty="0">
                <a:uFillTx/>
              </a:rPr>
              <a:t>http://</a:t>
            </a:r>
            <a:r>
              <a:rPr lang="en-US" dirty="0" err="1">
                <a:uFillTx/>
              </a:rPr>
              <a:t>www.epodunk.com</a:t>
            </a:r>
            <a:r>
              <a:rPr lang="en-US" dirty="0">
                <a:uFillTx/>
              </a:rPr>
              <a:t>/</a:t>
            </a:r>
            <a:r>
              <a:rPr lang="en-US" dirty="0" err="1">
                <a:uFillTx/>
              </a:rPr>
              <a:t>cgi</a:t>
            </a:r>
            <a:r>
              <a:rPr lang="en-US" dirty="0">
                <a:uFillTx/>
              </a:rPr>
              <a:t>-bin/</a:t>
            </a:r>
            <a:r>
              <a:rPr lang="en-US" dirty="0" err="1">
                <a:uFillTx/>
              </a:rPr>
              <a:t>genInfo.php?locIndex</a:t>
            </a:r>
            <a:r>
              <a:rPr lang="en-US" dirty="0">
                <a:uFillTx/>
              </a:rPr>
              <a:t>=1898</a:t>
            </a:r>
            <a:r>
              <a:rPr lang="en-US" baseline="0" dirty="0">
                <a:uFillTx/>
              </a:rPr>
              <a:t> and Google Maps</a:t>
            </a:r>
            <a:endParaRPr lang="en-US" dirty="0">
              <a:uFillTx/>
            </a:endParaRPr>
          </a:p>
        </p:txBody>
      </p:sp>
      <p:sp>
        <p:nvSpPr>
          <p:cNvPr id="4" name="Date Placeholder 3">
            <a:extLst>
              <a:ext uri="{FF2B5EF4-FFF2-40B4-BE49-F238E27FC236}">
                <a16:creationId xmlns:a16="http://schemas.microsoft.com/office/drawing/2014/main" id="{515BB2CA-173B-3943-B85F-5E17DC8B5498}"/>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Date Placeholder 3">
            <a:extLst>
              <a:ext uri="{FF2B5EF4-FFF2-40B4-BE49-F238E27FC236}">
                <a16:creationId xmlns:a16="http://schemas.microsoft.com/office/drawing/2014/main" id="{A547D160-7282-1C4F-927B-93E817F2E20B}"/>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508683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Date Placeholder 3">
            <a:extLst>
              <a:ext uri="{FF2B5EF4-FFF2-40B4-BE49-F238E27FC236}">
                <a16:creationId xmlns:a16="http://schemas.microsoft.com/office/drawing/2014/main" id="{F6D8C6F9-411B-A543-A21D-DEB0EAA3663F}"/>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err="1">
                <a:uFillTx/>
              </a:rPr>
              <a:t>Peromyscus</a:t>
            </a:r>
            <a:r>
              <a:rPr lang="en-US" i="1" baseline="0" dirty="0">
                <a:uFillTx/>
              </a:rPr>
              <a:t> </a:t>
            </a:r>
            <a:r>
              <a:rPr lang="en-US" i="1" baseline="0" dirty="0" err="1">
                <a:uFillTx/>
              </a:rPr>
              <a:t>leucopus</a:t>
            </a:r>
            <a:r>
              <a:rPr lang="en-US" i="1" baseline="0" dirty="0">
                <a:uFillTx/>
              </a:rPr>
              <a:t> </a:t>
            </a:r>
            <a:r>
              <a:rPr lang="en-US" i="0" baseline="0" dirty="0">
                <a:uFillTx/>
              </a:rPr>
              <a:t>survives well in fragmented habitats.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uFillTx/>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uFillTx/>
                <a:latin typeface="+mn-lt"/>
                <a:ea typeface="+mn-ea"/>
                <a:cs typeface="+mn-cs"/>
              </a:rPr>
              <a:t>Images: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uFillTx/>
              </a:rPr>
              <a:t>Atlantic Forest by SPOT Satellite is licensed</a:t>
            </a:r>
            <a:r>
              <a:rPr lang="en-US" baseline="0" dirty="0">
                <a:uFillTx/>
              </a:rPr>
              <a:t> under CC BY-SA 3.0</a:t>
            </a:r>
            <a:endParaRPr lang="en-US" dirty="0">
              <a:uFillTx/>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uFillTx/>
                <a:latin typeface="+mn-lt"/>
                <a:ea typeface="+mn-ea"/>
                <a:cs typeface="+mn-cs"/>
              </a:rPr>
              <a:t>Captive-White-Footed-Mouse by Charles </a:t>
            </a:r>
            <a:r>
              <a:rPr lang="en-US" sz="1200" b="0" i="0" kern="1200" dirty="0" err="1">
                <a:solidFill>
                  <a:schemeClr val="tx1"/>
                </a:solidFill>
                <a:effectLst/>
                <a:uFillTx/>
                <a:latin typeface="+mn-lt"/>
                <a:ea typeface="+mn-ea"/>
                <a:cs typeface="+mn-cs"/>
              </a:rPr>
              <a:t>Homler</a:t>
            </a:r>
            <a:r>
              <a:rPr lang="en-US" sz="1200" b="0" i="0" kern="1200" baseline="0" dirty="0">
                <a:solidFill>
                  <a:schemeClr val="tx1"/>
                </a:solidFill>
                <a:effectLst/>
                <a:uFillTx/>
                <a:latin typeface="+mn-lt"/>
                <a:ea typeface="+mn-ea"/>
                <a:cs typeface="+mn-cs"/>
              </a:rPr>
              <a:t> is licensed under CC BY-SA 3.0</a:t>
            </a:r>
            <a:endParaRPr lang="en-US" sz="1200" b="0" i="0" kern="1200" dirty="0">
              <a:solidFill>
                <a:schemeClr val="tx1"/>
              </a:solidFill>
              <a:effectLst/>
              <a:uFillTx/>
              <a:latin typeface="+mn-lt"/>
              <a:ea typeface="+mn-ea"/>
              <a:cs typeface="+mn-cs"/>
            </a:endParaRPr>
          </a:p>
          <a:p>
            <a:endParaRPr lang="en-US" i="1" dirty="0">
              <a:uFillTx/>
            </a:endParaRPr>
          </a:p>
        </p:txBody>
      </p:sp>
      <p:sp>
        <p:nvSpPr>
          <p:cNvPr id="4" name="Date Placeholder 3">
            <a:extLst>
              <a:ext uri="{FF2B5EF4-FFF2-40B4-BE49-F238E27FC236}">
                <a16:creationId xmlns:a16="http://schemas.microsoft.com/office/drawing/2014/main" id="{4E169478-4C17-4C4B-A083-2FB9EFDF946A}"/>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uFillTx/>
              </a:rPr>
              <a:t>Ecologists,</a:t>
            </a:r>
            <a:r>
              <a:rPr lang="en-US" baseline="0" dirty="0">
                <a:uFillTx/>
              </a:rPr>
              <a:t> epidemiologists, wildlife biologists, etc. are still working on understanding the ecological factors that underlie the patterns of Lyme disease incidence </a:t>
            </a:r>
            <a:r>
              <a:rPr lang="mr-IN" baseline="0" dirty="0">
                <a:uFillTx/>
              </a:rPr>
              <a:t>–</a:t>
            </a:r>
            <a:r>
              <a:rPr lang="en-US" baseline="0" dirty="0">
                <a:uFillTx/>
              </a:rPr>
              <a:t> not just in the US but also worldwide. This is a good opportunity to explain the goals of conservation medicine and the increasing </a:t>
            </a:r>
            <a:r>
              <a:rPr lang="en-US" baseline="0" dirty="0" err="1">
                <a:uFillTx/>
              </a:rPr>
              <a:t>interdisciplinarity</a:t>
            </a:r>
            <a:r>
              <a:rPr lang="en-US" baseline="0" dirty="0">
                <a:uFillTx/>
              </a:rPr>
              <a:t> of scientific questions.</a:t>
            </a:r>
            <a:endParaRPr lang="en-US" dirty="0">
              <a:uFillTx/>
            </a:endParaRPr>
          </a:p>
        </p:txBody>
      </p:sp>
      <p:sp>
        <p:nvSpPr>
          <p:cNvPr id="4" name="Date Placeholder 3">
            <a:extLst>
              <a:ext uri="{FF2B5EF4-FFF2-40B4-BE49-F238E27FC236}">
                <a16:creationId xmlns:a16="http://schemas.microsoft.com/office/drawing/2014/main" id="{225AAA9F-A966-2244-BB2B-9227573B6851}"/>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364629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D092E800-1CD3-1449-9A7B-4281DDCC589C}"/>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1980732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108197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uFillTx/>
              </a:rPr>
              <a:t>The previous slide encourages students to ask questions related to the ecology of Lyme disease. This slide summarizes the questions that are addressed in this case study. </a:t>
            </a:r>
          </a:p>
          <a:p>
            <a:endParaRPr lang="en-US" dirty="0">
              <a:uFillTx/>
            </a:endParaRPr>
          </a:p>
          <a:p>
            <a:r>
              <a:rPr lang="en-US" dirty="0">
                <a:uFillTx/>
              </a:rPr>
              <a:t>Instructors may choose to skip Slide 5 to save time during a lecture period, and only use this slide instead. </a:t>
            </a:r>
          </a:p>
          <a:p>
            <a:endParaRPr lang="en-US" dirty="0">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By answering these questions, we can then be informed to answer the question “How can we reduce the number of cases of Lyme disease?”</a:t>
            </a:r>
          </a:p>
          <a:p>
            <a:br>
              <a:rPr lang="en-US" dirty="0">
                <a:uFillTx/>
              </a:rPr>
            </a:br>
            <a:endParaRPr lang="en-US" dirty="0">
              <a:uFillTx/>
            </a:endParaRPr>
          </a:p>
        </p:txBody>
      </p:sp>
      <p:sp>
        <p:nvSpPr>
          <p:cNvPr id="4" name="Date Placeholder 3">
            <a:extLst>
              <a:ext uri="{FF2B5EF4-FFF2-40B4-BE49-F238E27FC236}">
                <a16:creationId xmlns:a16="http://schemas.microsoft.com/office/drawing/2014/main" id="{06B85978-6D3D-FE4D-A89C-9964510D7DB6}"/>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uFillTx/>
                <a:latin typeface="+mn-lt"/>
                <a:ea typeface="+mn-ea"/>
                <a:cs typeface="+mn-cs"/>
              </a:rPr>
              <a:t>There are many other ticks that also co-occur with the black-legged tick, but not all of them are vectors of </a:t>
            </a:r>
            <a:r>
              <a:rPr lang="en-US" sz="1200" i="1" kern="1200" dirty="0">
                <a:solidFill>
                  <a:schemeClr val="tx1"/>
                </a:solidFill>
                <a:effectLst/>
                <a:uFillTx/>
                <a:latin typeface="+mn-lt"/>
                <a:ea typeface="+mn-ea"/>
                <a:cs typeface="+mn-cs"/>
              </a:rPr>
              <a:t>B. burgdorferi</a:t>
            </a:r>
            <a:r>
              <a:rPr lang="en-US" sz="1200" kern="1200" dirty="0">
                <a:solidFill>
                  <a:schemeClr val="tx1"/>
                </a:solidFill>
                <a:effectLst/>
                <a:uFillTx/>
                <a:latin typeface="+mn-lt"/>
                <a:ea typeface="+mn-ea"/>
                <a:cs typeface="+mn-cs"/>
              </a:rPr>
              <a:t>. </a:t>
            </a:r>
            <a:endParaRPr lang="is-IS" dirty="0"/>
          </a:p>
        </p:txBody>
      </p:sp>
      <p:sp>
        <p:nvSpPr>
          <p:cNvPr id="4" name="Date Placeholder 3">
            <a:extLst>
              <a:ext uri="{FF2B5EF4-FFF2-40B4-BE49-F238E27FC236}">
                <a16:creationId xmlns:a16="http://schemas.microsoft.com/office/drawing/2014/main" id="{EEDB37CC-CD34-C34D-AC25-EEF1E7B738EC}"/>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uFillTx/>
            </a:endParaRPr>
          </a:p>
        </p:txBody>
      </p:sp>
      <p:sp>
        <p:nvSpPr>
          <p:cNvPr id="2" name="Date Placeholder 1">
            <a:extLst>
              <a:ext uri="{FF2B5EF4-FFF2-40B4-BE49-F238E27FC236}">
                <a16:creationId xmlns:a16="http://schemas.microsoft.com/office/drawing/2014/main" id="{9840CE94-207C-1542-AEE3-AC4FC5BC011D}"/>
              </a:ext>
            </a:extLst>
          </p:cNvPr>
          <p:cNvSpPr>
            <a:spLocks noGrp="1"/>
          </p:cNvSpPr>
          <p:nvPr>
            <p:ph type="dt" idx="1"/>
          </p:nvPr>
        </p:nvSpPr>
        <p:spPr/>
        <p:txBody>
          <a:bodyPr/>
          <a:lstStyle/>
          <a:p>
            <a:endParaRPr lang="en-US">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uFillTx/>
                <a:latin typeface="+mn-lt"/>
                <a:ea typeface="+mn-ea"/>
                <a:cs typeface="+mn-cs"/>
              </a:rPr>
              <a:t>B.</a:t>
            </a:r>
            <a:r>
              <a:rPr lang="en-US" sz="1200" b="0" i="1" kern="1200" baseline="0" dirty="0">
                <a:solidFill>
                  <a:schemeClr val="tx1"/>
                </a:solidFill>
                <a:effectLst/>
                <a:uFillTx/>
                <a:latin typeface="+mn-lt"/>
                <a:ea typeface="+mn-ea"/>
                <a:cs typeface="+mn-cs"/>
              </a:rPr>
              <a:t> </a:t>
            </a:r>
            <a:r>
              <a:rPr lang="en-US" sz="1200" b="0" i="1" kern="1200" baseline="0" dirty="0" err="1">
                <a:solidFill>
                  <a:schemeClr val="tx1"/>
                </a:solidFill>
                <a:effectLst/>
                <a:uFillTx/>
                <a:latin typeface="+mn-lt"/>
                <a:ea typeface="+mn-ea"/>
                <a:cs typeface="+mn-cs"/>
              </a:rPr>
              <a:t>burgdorferi</a:t>
            </a:r>
            <a:r>
              <a:rPr lang="en-US" sz="1200" b="0" i="1" kern="1200" baseline="0" dirty="0">
                <a:solidFill>
                  <a:schemeClr val="tx1"/>
                </a:solidFill>
                <a:effectLst/>
                <a:uFillTx/>
                <a:latin typeface="+mn-lt"/>
                <a:ea typeface="+mn-ea"/>
                <a:cs typeface="+mn-cs"/>
              </a:rPr>
              <a:t> </a:t>
            </a:r>
            <a:r>
              <a:rPr lang="en-US" sz="1200" b="0" i="0" kern="1200" baseline="0" dirty="0">
                <a:solidFill>
                  <a:schemeClr val="tx1"/>
                </a:solidFill>
                <a:effectLst/>
                <a:uFillTx/>
                <a:latin typeface="+mn-lt"/>
                <a:ea typeface="+mn-ea"/>
                <a:cs typeface="+mn-cs"/>
              </a:rPr>
              <a:t>image credit:</a:t>
            </a:r>
            <a:br>
              <a:rPr lang="en-US" dirty="0"/>
            </a:br>
            <a:r>
              <a:rPr lang="en-US" dirty="0"/>
              <a:t>By</a:t>
            </a:r>
            <a:r>
              <a:rPr lang="en-US" baseline="0" dirty="0"/>
              <a:t> </a:t>
            </a:r>
            <a:r>
              <a:rPr lang="en-US" sz="1200" b="0" i="0" kern="1200" dirty="0" err="1">
                <a:solidFill>
                  <a:schemeClr val="tx1"/>
                </a:solidFill>
                <a:effectLst/>
                <a:uFillTx/>
                <a:latin typeface="+mn-lt"/>
                <a:ea typeface="+mn-ea"/>
                <a:cs typeface="+mn-cs"/>
              </a:rPr>
              <a:t>Jamice</a:t>
            </a:r>
            <a:r>
              <a:rPr lang="en-US" sz="1200" b="0" i="0" kern="1200" dirty="0">
                <a:solidFill>
                  <a:schemeClr val="tx1"/>
                </a:solidFill>
                <a:effectLst/>
                <a:uFillTx/>
                <a:latin typeface="+mn-lt"/>
                <a:ea typeface="+mn-ea"/>
                <a:cs typeface="+mn-cs"/>
              </a:rPr>
              <a:t> Haney </a:t>
            </a:r>
            <a:r>
              <a:rPr lang="en-US" sz="1200" b="0" i="0" kern="1200" dirty="0" err="1">
                <a:solidFill>
                  <a:schemeClr val="tx1"/>
                </a:solidFill>
                <a:effectLst/>
                <a:uFillTx/>
                <a:latin typeface="+mn-lt"/>
                <a:ea typeface="+mn-ea"/>
                <a:cs typeface="+mn-cs"/>
              </a:rPr>
              <a:t>Carr</a:t>
            </a:r>
            <a:r>
              <a:rPr lang="en-US" sz="1200" b="0" i="0" kern="1200" dirty="0">
                <a:solidFill>
                  <a:schemeClr val="tx1"/>
                </a:solidFill>
                <a:effectLst/>
                <a:uFillTx/>
                <a:latin typeface="+mn-lt"/>
                <a:ea typeface="+mn-ea"/>
                <a:cs typeface="+mn-cs"/>
              </a:rPr>
              <a:t>, Claudia </a:t>
            </a:r>
            <a:r>
              <a:rPr lang="en-US" sz="1200" b="0" i="0" kern="1200" dirty="0" err="1">
                <a:solidFill>
                  <a:schemeClr val="tx1"/>
                </a:solidFill>
                <a:effectLst/>
                <a:uFillTx/>
                <a:latin typeface="+mn-lt"/>
                <a:ea typeface="+mn-ea"/>
                <a:cs typeface="+mn-cs"/>
              </a:rPr>
              <a:t>Molins</a:t>
            </a:r>
            <a:r>
              <a:rPr lang="en-US" sz="1200" b="0" i="0" kern="1200" dirty="0">
                <a:solidFill>
                  <a:schemeClr val="tx1"/>
                </a:solidFill>
                <a:effectLst/>
                <a:uFillTx/>
                <a:latin typeface="+mn-lt"/>
                <a:ea typeface="+mn-ea"/>
                <a:cs typeface="+mn-cs"/>
              </a:rPr>
              <a:t>, [Public domain], USCDCP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uFillTx/>
              <a:latin typeface="+mn-lt"/>
              <a:ea typeface="+mn-ea"/>
              <a:cs typeface="+mn-cs"/>
            </a:endParaRPr>
          </a:p>
          <a:p>
            <a:endParaRPr lang="en-US" dirty="0"/>
          </a:p>
        </p:txBody>
      </p:sp>
      <p:sp>
        <p:nvSpPr>
          <p:cNvPr id="4" name="Date Placeholder 3">
            <a:extLst>
              <a:ext uri="{FF2B5EF4-FFF2-40B4-BE49-F238E27FC236}">
                <a16:creationId xmlns:a16="http://schemas.microsoft.com/office/drawing/2014/main" id="{C43526C9-C1F9-334A-8BC5-4ACC2185C210}"/>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534155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symptoms of Lyme disease start out flu-like.</a:t>
            </a:r>
            <a:r>
              <a:rPr lang="en-US" baseline="0" dirty="0"/>
              <a:t> Untreated Lyme disease, so-called chronic Lyme (a term that is not used by experts, and for good reason, see NIH link below), can have a broader array of symptoms. Some people who have been treated for Lyme disease experience non-specific symptoms like fatigue. This is called Post Treatment Lyme Disease Syndrome (PTLDS) or Post Lyme Disease Syndrome (PLDS).</a:t>
            </a:r>
          </a:p>
          <a:p>
            <a:endParaRPr lang="en-US" baseline="0" dirty="0"/>
          </a:p>
          <a:p>
            <a:r>
              <a:rPr lang="en-US" dirty="0"/>
              <a:t>https://</a:t>
            </a:r>
            <a:r>
              <a:rPr lang="en-US" dirty="0" err="1"/>
              <a:t>www.niaid.nih.gov</a:t>
            </a:r>
            <a:r>
              <a:rPr lang="en-US" dirty="0"/>
              <a:t>/diseases-conditions/chronic-</a:t>
            </a:r>
            <a:r>
              <a:rPr lang="en-US" dirty="0" err="1"/>
              <a:t>lyme</a:t>
            </a:r>
            <a:r>
              <a:rPr lang="en-US" dirty="0"/>
              <a:t>-disease</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uFillTx/>
                <a:latin typeface="+mn-lt"/>
                <a:ea typeface="+mn-ea"/>
                <a:cs typeface="+mn-cs"/>
              </a:rPr>
              <a:t>Erythema </a:t>
            </a:r>
            <a:r>
              <a:rPr lang="en-US" sz="1200" b="0" i="0" kern="1200" dirty="0" err="1">
                <a:solidFill>
                  <a:schemeClr val="tx1"/>
                </a:solidFill>
                <a:effectLst/>
                <a:uFillTx/>
                <a:latin typeface="+mn-lt"/>
                <a:ea typeface="+mn-ea"/>
                <a:cs typeface="+mn-cs"/>
              </a:rPr>
              <a:t>migrans</a:t>
            </a:r>
            <a:r>
              <a:rPr lang="en-US" sz="1200" b="0" i="0" kern="1200" dirty="0">
                <a:solidFill>
                  <a:schemeClr val="tx1"/>
                </a:solidFill>
                <a:effectLst/>
                <a:uFillTx/>
                <a:latin typeface="+mn-lt"/>
                <a:ea typeface="+mn-ea"/>
                <a:cs typeface="+mn-cs"/>
              </a:rPr>
              <a:t> image credit: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uFillTx/>
                <a:latin typeface="+mn-lt"/>
                <a:ea typeface="+mn-ea"/>
                <a:cs typeface="+mn-cs"/>
              </a:rPr>
              <a:t>By James </a:t>
            </a:r>
            <a:r>
              <a:rPr lang="en-US" sz="1200" b="0" i="0" kern="1200" dirty="0" err="1">
                <a:solidFill>
                  <a:schemeClr val="tx1"/>
                </a:solidFill>
                <a:effectLst/>
                <a:uFillTx/>
                <a:latin typeface="+mn-lt"/>
                <a:ea typeface="+mn-ea"/>
                <a:cs typeface="+mn-cs"/>
              </a:rPr>
              <a:t>Gathany</a:t>
            </a:r>
            <a:r>
              <a:rPr lang="en-US" sz="1200" b="0" i="0" kern="1200" dirty="0">
                <a:solidFill>
                  <a:schemeClr val="tx1"/>
                </a:solidFill>
                <a:effectLst/>
                <a:uFillTx/>
                <a:latin typeface="+mn-lt"/>
                <a:ea typeface="+mn-ea"/>
                <a:cs typeface="+mn-cs"/>
              </a:rPr>
              <a:t> CDC [Public domain], via Wikimedia Commons</a:t>
            </a:r>
          </a:p>
          <a:p>
            <a:endParaRPr lang="en-US" dirty="0"/>
          </a:p>
        </p:txBody>
      </p:sp>
      <p:sp>
        <p:nvSpPr>
          <p:cNvPr id="4" name="Date Placeholder 3">
            <a:extLst>
              <a:ext uri="{FF2B5EF4-FFF2-40B4-BE49-F238E27FC236}">
                <a16:creationId xmlns:a16="http://schemas.microsoft.com/office/drawing/2014/main" id="{FA22BB51-BBDF-7545-A684-C3FE63697D36}"/>
              </a:ext>
            </a:extLst>
          </p:cNvPr>
          <p:cNvSpPr>
            <a:spLocks noGrp="1"/>
          </p:cNvSpPr>
          <p:nvPr>
            <p:ph type="dt" idx="1"/>
          </p:nvPr>
        </p:nvSpPr>
        <p:spPr/>
        <p:txBody>
          <a:bodyPr/>
          <a:lstStyle/>
          <a:p>
            <a:endParaRPr lang="en-US">
              <a:uFillTx/>
            </a:endParaRPr>
          </a:p>
        </p:txBody>
      </p:sp>
    </p:spTree>
    <p:extLst>
      <p:ext uri="{BB962C8B-B14F-4D97-AF65-F5344CB8AC3E}">
        <p14:creationId xmlns:p14="http://schemas.microsoft.com/office/powerpoint/2010/main" val="92454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FontTx/>
              <a:buNone/>
              <a:defRPr>
                <a:uFillTx/>
              </a:defRPr>
            </a:pPr>
            <a:r>
              <a:rPr lang="en-US" sz="1200" b="0" i="0" kern="1200" dirty="0">
                <a:solidFill>
                  <a:schemeClr val="tx1"/>
                </a:solidFill>
                <a:effectLst/>
                <a:uFillTx/>
                <a:latin typeface="+mn-lt"/>
                <a:ea typeface="+mn-ea"/>
                <a:cs typeface="+mn-cs"/>
              </a:rPr>
              <a:t>Based on Barbour, A.G. and </a:t>
            </a:r>
            <a:r>
              <a:rPr lang="en-US" sz="1200" b="0" i="0" kern="1200" dirty="0" err="1">
                <a:solidFill>
                  <a:schemeClr val="tx1"/>
                </a:solidFill>
                <a:effectLst/>
                <a:uFillTx/>
                <a:latin typeface="+mn-lt"/>
                <a:ea typeface="+mn-ea"/>
                <a:cs typeface="+mn-cs"/>
              </a:rPr>
              <a:t>Zückert</a:t>
            </a:r>
            <a:r>
              <a:rPr lang="en-US" sz="1200" b="0" i="0" kern="1200" dirty="0">
                <a:solidFill>
                  <a:schemeClr val="tx1"/>
                </a:solidFill>
                <a:effectLst/>
                <a:uFillTx/>
                <a:latin typeface="+mn-lt"/>
                <a:ea typeface="+mn-ea"/>
                <a:cs typeface="+mn-cs"/>
              </a:rPr>
              <a:t>, W.R., 1997. Genome sequencing: New tricks of tick-borne pathogen. </a:t>
            </a:r>
            <a:r>
              <a:rPr lang="en-US" sz="1200" b="0" i="1" kern="1200" dirty="0">
                <a:solidFill>
                  <a:schemeClr val="tx1"/>
                </a:solidFill>
                <a:effectLst/>
                <a:uFillTx/>
                <a:latin typeface="+mn-lt"/>
                <a:ea typeface="+mn-ea"/>
                <a:cs typeface="+mn-cs"/>
              </a:rPr>
              <a:t>Nature</a:t>
            </a:r>
            <a:r>
              <a:rPr lang="en-US" sz="1200" b="0" i="0" kern="1200" dirty="0">
                <a:solidFill>
                  <a:schemeClr val="tx1"/>
                </a:solidFill>
                <a:effectLst/>
                <a:uFillTx/>
                <a:latin typeface="+mn-lt"/>
                <a:ea typeface="+mn-ea"/>
                <a:cs typeface="+mn-cs"/>
              </a:rPr>
              <a:t>, </a:t>
            </a:r>
            <a:r>
              <a:rPr lang="en-US" sz="1200" b="0" i="1" kern="1200" dirty="0">
                <a:solidFill>
                  <a:schemeClr val="tx1"/>
                </a:solidFill>
                <a:effectLst/>
                <a:uFillTx/>
                <a:latin typeface="+mn-lt"/>
                <a:ea typeface="+mn-ea"/>
                <a:cs typeface="+mn-cs"/>
              </a:rPr>
              <a:t>390 </a:t>
            </a:r>
            <a:r>
              <a:rPr lang="en-US" sz="1200" b="0" i="0" kern="1200" dirty="0">
                <a:solidFill>
                  <a:schemeClr val="tx1"/>
                </a:solidFill>
                <a:effectLst/>
                <a:uFillTx/>
                <a:latin typeface="+mn-lt"/>
                <a:ea typeface="+mn-ea"/>
                <a:cs typeface="+mn-cs"/>
              </a:rPr>
              <a:t>(6660), p.553.</a:t>
            </a:r>
            <a:endParaRPr lang="en-US" dirty="0">
              <a:uFillTx/>
            </a:endParaRPr>
          </a:p>
        </p:txBody>
      </p:sp>
      <p:sp>
        <p:nvSpPr>
          <p:cNvPr id="4" name="Date Placeholder 3">
            <a:extLst>
              <a:ext uri="{FF2B5EF4-FFF2-40B4-BE49-F238E27FC236}">
                <a16:creationId xmlns:a16="http://schemas.microsoft.com/office/drawing/2014/main" id="{55A8EB17-A970-274A-BAB6-5F012F41D2FE}"/>
              </a:ext>
            </a:extLst>
          </p:cNvPr>
          <p:cNvSpPr>
            <a:spLocks noGrp="1"/>
          </p:cNvSpPr>
          <p:nvPr>
            <p:ph type="dt" idx="1"/>
          </p:nvPr>
        </p:nvSpPr>
        <p:spPr/>
        <p:txBody>
          <a:bodyPr/>
          <a:lstStyle/>
          <a:p>
            <a:endParaRPr lang="en-US">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uFillTx/>
              </a:rPr>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p>
        </p:txBody>
      </p:sp>
      <p:sp>
        <p:nvSpPr>
          <p:cNvPr id="4" name="Date Placeholder 3"/>
          <p:cNvSpPr>
            <a:spLocks noGrp="1"/>
          </p:cNvSpPr>
          <p:nvPr>
            <p:ph type="dt" sz="half" idx="10"/>
          </p:nvPr>
        </p:nvSpPr>
        <p:spPr/>
        <p:txBody>
          <a:bodyPr/>
          <a:lstStyle/>
          <a:p>
            <a:fld id="{34036F87-2B02-4709-BDB3-9D1C31EBF4DA}" type="datetime1">
              <a:rPr lang="en-US" smtClean="0">
                <a:uFillTx/>
              </a:rPr>
              <a:t>2/12/20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E6EE92FA-679C-4582-B0B7-D418C2FD4F89}" type="datetime1">
              <a:rPr lang="en-US" smtClean="0">
                <a:uFillTx/>
              </a:rPr>
              <a:t>2/12/20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uFillTx/>
              </a:rPr>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404D0E63-C728-4790-B144-7689E824E4E4}" type="datetime1">
              <a:rPr lang="en-US" smtClean="0">
                <a:uFillTx/>
              </a:rPr>
              <a:t>2/12/20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uFillTx/>
              </a:defRPr>
            </a:lvl1pPr>
            <a:lvl2pPr lvl="1">
              <a:spcBef>
                <a:spcPts val="0"/>
              </a:spcBef>
              <a:spcAft>
                <a:spcPts val="0"/>
              </a:spcAft>
              <a:buSzPts val="2800"/>
              <a:buNone/>
              <a:defRPr>
                <a:uFillTx/>
              </a:defRPr>
            </a:lvl2pPr>
            <a:lvl3pPr lvl="2">
              <a:spcBef>
                <a:spcPts val="0"/>
              </a:spcBef>
              <a:spcAft>
                <a:spcPts val="0"/>
              </a:spcAft>
              <a:buSzPts val="2800"/>
              <a:buNone/>
              <a:defRPr>
                <a:uFillTx/>
              </a:defRPr>
            </a:lvl3pPr>
            <a:lvl4pPr lvl="3">
              <a:spcBef>
                <a:spcPts val="0"/>
              </a:spcBef>
              <a:spcAft>
                <a:spcPts val="0"/>
              </a:spcAft>
              <a:buSzPts val="2800"/>
              <a:buNone/>
              <a:defRPr>
                <a:uFillTx/>
              </a:defRPr>
            </a:lvl4pPr>
            <a:lvl5pPr lvl="4">
              <a:spcBef>
                <a:spcPts val="0"/>
              </a:spcBef>
              <a:spcAft>
                <a:spcPts val="0"/>
              </a:spcAft>
              <a:buSzPts val="2800"/>
              <a:buNone/>
              <a:defRPr>
                <a:uFillTx/>
              </a:defRPr>
            </a:lvl5pPr>
            <a:lvl6pPr lvl="5">
              <a:spcBef>
                <a:spcPts val="0"/>
              </a:spcBef>
              <a:spcAft>
                <a:spcPts val="0"/>
              </a:spcAft>
              <a:buSzPts val="2800"/>
              <a:buNone/>
              <a:defRPr>
                <a:uFillTx/>
              </a:defRPr>
            </a:lvl6pPr>
            <a:lvl7pPr lvl="6">
              <a:spcBef>
                <a:spcPts val="0"/>
              </a:spcBef>
              <a:spcAft>
                <a:spcPts val="0"/>
              </a:spcAft>
              <a:buSzPts val="2800"/>
              <a:buNone/>
              <a:defRPr>
                <a:uFillTx/>
              </a:defRPr>
            </a:lvl7pPr>
            <a:lvl8pPr lvl="7">
              <a:spcBef>
                <a:spcPts val="0"/>
              </a:spcBef>
              <a:spcAft>
                <a:spcPts val="0"/>
              </a:spcAft>
              <a:buSzPts val="2800"/>
              <a:buNone/>
              <a:defRPr>
                <a:uFillTx/>
              </a:defRPr>
            </a:lvl8pPr>
            <a:lvl9pPr lvl="8">
              <a:spcBef>
                <a:spcPts val="0"/>
              </a:spcBef>
              <a:spcAft>
                <a:spcPts val="0"/>
              </a:spcAft>
              <a:buSzPts val="2800"/>
              <a:buNone/>
              <a:defRPr>
                <a:uFillTx/>
              </a:defRPr>
            </a:lvl9pPr>
          </a:lstStyle>
          <a:p>
            <a:endParaRPr>
              <a:uFillTx/>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uFillTx/>
              </a:defRPr>
            </a:lvl1pPr>
            <a:lvl2pPr marL="1219170" lvl="1" indent="-423323">
              <a:spcBef>
                <a:spcPts val="2133"/>
              </a:spcBef>
              <a:spcAft>
                <a:spcPts val="0"/>
              </a:spcAft>
              <a:buSzPts val="1400"/>
              <a:buChar char="○"/>
              <a:defRPr>
                <a:uFillTx/>
              </a:defRPr>
            </a:lvl2pPr>
            <a:lvl3pPr marL="1828754" lvl="2" indent="-423323">
              <a:spcBef>
                <a:spcPts val="2133"/>
              </a:spcBef>
              <a:spcAft>
                <a:spcPts val="0"/>
              </a:spcAft>
              <a:buSzPts val="1400"/>
              <a:buChar char="■"/>
              <a:defRPr>
                <a:uFillTx/>
              </a:defRPr>
            </a:lvl3pPr>
            <a:lvl4pPr marL="2438339" lvl="3" indent="-423323">
              <a:spcBef>
                <a:spcPts val="2133"/>
              </a:spcBef>
              <a:spcAft>
                <a:spcPts val="0"/>
              </a:spcAft>
              <a:buSzPts val="1400"/>
              <a:buChar char="●"/>
              <a:defRPr>
                <a:uFillTx/>
              </a:defRPr>
            </a:lvl4pPr>
            <a:lvl5pPr marL="3047924" lvl="4" indent="-423323">
              <a:spcBef>
                <a:spcPts val="2133"/>
              </a:spcBef>
              <a:spcAft>
                <a:spcPts val="0"/>
              </a:spcAft>
              <a:buSzPts val="1400"/>
              <a:buChar char="○"/>
              <a:defRPr>
                <a:uFillTx/>
              </a:defRPr>
            </a:lvl5pPr>
            <a:lvl6pPr marL="3657509" lvl="5" indent="-423323">
              <a:spcBef>
                <a:spcPts val="2133"/>
              </a:spcBef>
              <a:spcAft>
                <a:spcPts val="0"/>
              </a:spcAft>
              <a:buSzPts val="1400"/>
              <a:buChar char="■"/>
              <a:defRPr>
                <a:uFillTx/>
              </a:defRPr>
            </a:lvl6pPr>
            <a:lvl7pPr marL="4267093" lvl="6" indent="-423323">
              <a:spcBef>
                <a:spcPts val="2133"/>
              </a:spcBef>
              <a:spcAft>
                <a:spcPts val="0"/>
              </a:spcAft>
              <a:buSzPts val="1400"/>
              <a:buChar char="●"/>
              <a:defRPr>
                <a:uFillTx/>
              </a:defRPr>
            </a:lvl7pPr>
            <a:lvl8pPr marL="4876678" lvl="7" indent="-423323">
              <a:spcBef>
                <a:spcPts val="2133"/>
              </a:spcBef>
              <a:spcAft>
                <a:spcPts val="0"/>
              </a:spcAft>
              <a:buSzPts val="1400"/>
              <a:buChar char="○"/>
              <a:defRPr>
                <a:uFillTx/>
              </a:defRPr>
            </a:lvl8pPr>
            <a:lvl9pPr marL="5486263" lvl="8" indent="-423323">
              <a:spcBef>
                <a:spcPts val="2133"/>
              </a:spcBef>
              <a:spcAft>
                <a:spcPts val="2133"/>
              </a:spcAft>
              <a:buSzPts val="1400"/>
              <a:buChar char="■"/>
              <a:defRPr>
                <a:uFillTx/>
              </a:defRPr>
            </a:lvl9pPr>
          </a:lstStyle>
          <a:p>
            <a:endParaRPr>
              <a:uFillTx/>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uFillTx/>
              </a:defRPr>
            </a:lvl1pPr>
            <a:lvl2pPr lvl="1">
              <a:buNone/>
              <a:defRPr>
                <a:uFillTx/>
              </a:defRPr>
            </a:lvl2pPr>
            <a:lvl3pPr lvl="2">
              <a:buNone/>
              <a:defRPr>
                <a:uFillTx/>
              </a:defRPr>
            </a:lvl3pPr>
            <a:lvl4pPr lvl="3">
              <a:buNone/>
              <a:defRPr>
                <a:uFillTx/>
              </a:defRPr>
            </a:lvl4pPr>
            <a:lvl5pPr lvl="4">
              <a:buNone/>
              <a:defRPr>
                <a:uFillTx/>
              </a:defRPr>
            </a:lvl5pPr>
            <a:lvl6pPr lvl="5">
              <a:buNone/>
              <a:defRPr>
                <a:uFillTx/>
              </a:defRPr>
            </a:lvl6pPr>
            <a:lvl7pPr lvl="6">
              <a:buNone/>
              <a:defRPr>
                <a:uFillTx/>
              </a:defRPr>
            </a:lvl7pPr>
            <a:lvl8pPr lvl="7">
              <a:buNone/>
              <a:defRPr>
                <a:uFillTx/>
              </a:defRPr>
            </a:lvl8pPr>
            <a:lvl9pPr lvl="8">
              <a:buNone/>
              <a:defRPr>
                <a:uFillTx/>
              </a:defRPr>
            </a:lvl9pPr>
          </a:lstStyle>
          <a:p>
            <a:fld id="{00000000-1234-1234-1234-123412341234}" type="slidenum">
              <a:rPr lang="uk-UA" smtClean="0">
                <a:uFillTx/>
              </a:rPr>
              <a:pPr/>
              <a:t>‹#›</a:t>
            </a:fld>
            <a:endParaRPr lang="uk-UA">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10"/>
          </p:nvPr>
        </p:nvSpPr>
        <p:spPr/>
        <p:txBody>
          <a:bodyPr/>
          <a:lstStyle/>
          <a:p>
            <a:fld id="{A6BF077D-7E69-4CAE-8ED7-B18F5AF587D3}" type="datetime1">
              <a:rPr lang="en-US" smtClean="0">
                <a:uFillTx/>
              </a:rPr>
              <a:t>2/12/20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uFillTx/>
              </a:defRPr>
            </a:lvl1pPr>
          </a:lstStyle>
          <a:p>
            <a:r>
              <a:rPr lang="en-US">
                <a:uFillTx/>
              </a:rPr>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71642BCA-4B6F-464A-9181-AD0B03BDC666}" type="datetime1">
              <a:rPr lang="en-US" smtClean="0">
                <a:uFillTx/>
              </a:rPr>
              <a:t>2/12/20</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Content Placeholder 3"/>
          <p:cNvSpPr>
            <a:spLocks noGrp="1"/>
          </p:cNvSpPr>
          <p:nvPr>
            <p:ph sz="half" idx="2"/>
          </p:nvPr>
        </p:nvSpPr>
        <p:spPr>
          <a:xfrm>
            <a:off x="6197600" y="1600201"/>
            <a:ext cx="53848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Date Placeholder 4"/>
          <p:cNvSpPr>
            <a:spLocks noGrp="1"/>
          </p:cNvSpPr>
          <p:nvPr>
            <p:ph type="dt" sz="half" idx="10"/>
          </p:nvPr>
        </p:nvSpPr>
        <p:spPr/>
        <p:txBody>
          <a:bodyPr/>
          <a:lstStyle/>
          <a:p>
            <a:fld id="{8F58B2F3-DCE8-47FE-BE2F-9E70792D9DAC}" type="datetime1">
              <a:rPr lang="en-US" smtClean="0">
                <a:uFillTx/>
              </a:rPr>
              <a:t>2/12/20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7" name="Date Placeholder 6"/>
          <p:cNvSpPr>
            <a:spLocks noGrp="1"/>
          </p:cNvSpPr>
          <p:nvPr>
            <p:ph type="dt" sz="half" idx="10"/>
          </p:nvPr>
        </p:nvSpPr>
        <p:spPr/>
        <p:txBody>
          <a:bodyPr/>
          <a:lstStyle/>
          <a:p>
            <a:fld id="{C2EA39E7-D8F1-4280-8D84-48E83798A95C}" type="datetime1">
              <a:rPr lang="en-US" smtClean="0">
                <a:uFillTx/>
              </a:rPr>
              <a:t>2/12/20</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p>
        </p:txBody>
      </p:sp>
      <p:sp>
        <p:nvSpPr>
          <p:cNvPr id="3" name="Date Placeholder 2"/>
          <p:cNvSpPr>
            <a:spLocks noGrp="1"/>
          </p:cNvSpPr>
          <p:nvPr>
            <p:ph type="dt" sz="half" idx="10"/>
          </p:nvPr>
        </p:nvSpPr>
        <p:spPr/>
        <p:txBody>
          <a:bodyPr/>
          <a:lstStyle/>
          <a:p>
            <a:fld id="{074136C5-09B6-4F12-8A1D-E7491685D28E}" type="datetime1">
              <a:rPr lang="en-US" smtClean="0">
                <a:uFillTx/>
              </a:rPr>
              <a:t>2/12/20</a:t>
            </a:fld>
            <a:endParaRPr lang="en-US">
              <a:uFillTx/>
            </a:endParaRPr>
          </a:p>
        </p:txBody>
      </p:sp>
      <p:sp>
        <p:nvSpPr>
          <p:cNvPr id="4" name="Footer Placeholder 3"/>
          <p:cNvSpPr>
            <a:spLocks noGrp="1"/>
          </p:cNvSpPr>
          <p:nvPr>
            <p:ph type="ftr" sz="quarter" idx="11"/>
          </p:nvPr>
        </p:nvSpPr>
        <p:spPr/>
        <p:txBody>
          <a:bodyPr/>
          <a:lstStyle/>
          <a:p>
            <a:endParaRPr lang="en-US">
              <a:uFillTx/>
            </a:endParaRPr>
          </a:p>
        </p:txBody>
      </p:sp>
      <p:sp>
        <p:nvSpPr>
          <p:cNvPr id="5" name="Slide Number Placeholder 4"/>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CFD08-6BCB-4460-879E-1805B7E7FCD2}" type="datetime1">
              <a:rPr lang="en-US" smtClean="0">
                <a:uFillTx/>
              </a:rPr>
              <a:t>2/12/20</a:t>
            </a:fld>
            <a:endParaRPr lang="en-US">
              <a:uFillTx/>
            </a:endParaRPr>
          </a:p>
        </p:txBody>
      </p:sp>
      <p:sp>
        <p:nvSpPr>
          <p:cNvPr id="3" name="Footer Placeholder 2"/>
          <p:cNvSpPr>
            <a:spLocks noGrp="1"/>
          </p:cNvSpPr>
          <p:nvPr>
            <p:ph type="ftr" sz="quarter" idx="11"/>
          </p:nvPr>
        </p:nvSpPr>
        <p:spPr/>
        <p:txBody>
          <a:bodyPr/>
          <a:lstStyle/>
          <a:p>
            <a:endParaRPr lang="en-US">
              <a:uFillTx/>
            </a:endParaRPr>
          </a:p>
        </p:txBody>
      </p:sp>
      <p:sp>
        <p:nvSpPr>
          <p:cNvPr id="4" name="Slide Number Placeholder 3"/>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uFillTx/>
              </a:defRPr>
            </a:lvl1pPr>
          </a:lstStyle>
          <a:p>
            <a:r>
              <a:rPr lang="en-US">
                <a:uFillTx/>
              </a:rPr>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45B63FAD-2D5A-476F-9965-82D1EC1F5A37}" type="datetime1">
              <a:rPr lang="en-US" smtClean="0">
                <a:uFillTx/>
              </a:rPr>
              <a:t>2/12/20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uFillTx/>
              </a:defRPr>
            </a:lvl1pPr>
          </a:lstStyle>
          <a:p>
            <a:r>
              <a:rPr lang="en-US">
                <a:uFillTx/>
              </a:rPr>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US">
              <a:uFillTx/>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8337F99B-C2F7-477A-A40F-941D22F9D44C}" type="datetime1">
              <a:rPr lang="en-US" smtClean="0">
                <a:uFillTx/>
              </a:rPr>
              <a:t>2/12/20</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121559E0-279A-3C47-9F9D-FCE846BBAE78}" type="slidenum">
              <a:rPr lang="en-US" smtClean="0">
                <a:uFillTx/>
              </a:rPr>
              <a:p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304640"/>
          </a:xfrm>
          <a:prstGeom prst="rect">
            <a:avLst/>
          </a:prstGeom>
        </p:spPr>
        <p:txBody>
          <a:bodyPr vert="horz" lIns="91440" tIns="45720" rIns="91440" bIns="45720" rtlCol="0" anchor="ctr">
            <a:normAutofit/>
          </a:bodyPr>
          <a:lstStyle/>
          <a:p>
            <a:r>
              <a:rPr lang="en-US">
                <a:uFillTx/>
              </a:rPr>
              <a:t>Click to edit Master title style</a:t>
            </a:r>
          </a:p>
        </p:txBody>
      </p:sp>
      <p:sp>
        <p:nvSpPr>
          <p:cNvPr id="3" name="Text Placeholder 2"/>
          <p:cNvSpPr>
            <a:spLocks noGrp="1"/>
          </p:cNvSpPr>
          <p:nvPr>
            <p:ph type="body" idx="1"/>
          </p:nvPr>
        </p:nvSpPr>
        <p:spPr>
          <a:xfrm>
            <a:off x="609600" y="1486081"/>
            <a:ext cx="10972800" cy="4640083"/>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62420797-8A88-4457-9016-E3EB29E44D90}" type="datetime1">
              <a:rPr lang="en-US" smtClean="0">
                <a:uFillTx/>
              </a:rPr>
              <a:t>2/12/20</a:t>
            </a:fld>
            <a:endParaRPr lang="en-US">
              <a:uFillTx/>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endParaRPr lang="en-US">
              <a:uFillTx/>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121559E0-279A-3C47-9F9D-FCE846BBAE78}" type="slidenum">
              <a:rPr lang="en-US" smtClean="0">
                <a:uFillTx/>
              </a:rPr>
              <a:p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200" rtl="0" eaLnBrk="1" latinLnBrk="0" hangingPunct="1">
        <a:spcBef>
          <a:spcPct val="0"/>
        </a:spcBef>
        <a:buNone/>
        <a:defRPr sz="3000" kern="1200">
          <a:solidFill>
            <a:schemeClr val="tx1"/>
          </a:solidFill>
          <a:uFillTx/>
          <a:latin typeface="+mj-lt"/>
          <a:ea typeface="+mj-ea"/>
          <a:cs typeface="+mj-cs"/>
        </a:defRPr>
      </a:lvl1pPr>
    </p:titleStyle>
    <p:bodyStyle>
      <a:lvl1pPr marL="342900" indent="-342900" algn="l" defTabSz="457200" rtl="0" eaLnBrk="1" latinLnBrk="0" hangingPunct="1">
        <a:spcBef>
          <a:spcPct val="20000"/>
        </a:spcBef>
        <a:buFont typeface="Arial"/>
        <a:buNone/>
        <a:defRPr sz="2400" kern="1200">
          <a:solidFill>
            <a:schemeClr val="tx1"/>
          </a:solidFill>
          <a:uFillTx/>
          <a:latin typeface="+mn-lt"/>
          <a:ea typeface="+mn-ea"/>
          <a:cs typeface="+mn-cs"/>
        </a:defRPr>
      </a:lvl1pPr>
      <a:lvl2pPr marL="742950" indent="-285750" algn="l" defTabSz="457200" rtl="0" eaLnBrk="1" latinLnBrk="0" hangingPunct="1">
        <a:spcBef>
          <a:spcPct val="20000"/>
        </a:spcBef>
        <a:buFont typeface="Arial"/>
        <a:buNone/>
        <a:defRPr sz="2000" kern="1200">
          <a:solidFill>
            <a:schemeClr val="tx1"/>
          </a:solidFill>
          <a:uFillTx/>
          <a:latin typeface="+mn-lt"/>
          <a:ea typeface="+mn-ea"/>
          <a:cs typeface="+mn-cs"/>
        </a:defRPr>
      </a:lvl2pPr>
      <a:lvl3pPr marL="1143000" indent="-228600" algn="l" defTabSz="457200" rtl="0" eaLnBrk="1" latinLnBrk="0" hangingPunct="1">
        <a:spcBef>
          <a:spcPct val="20000"/>
        </a:spcBef>
        <a:buFont typeface="Arial"/>
        <a:buNone/>
        <a:defRPr sz="1800" kern="1200">
          <a:solidFill>
            <a:schemeClr val="tx1"/>
          </a:solidFill>
          <a:uFillTx/>
          <a:latin typeface="+mn-lt"/>
          <a:ea typeface="+mn-ea"/>
          <a:cs typeface="+mn-cs"/>
        </a:defRPr>
      </a:lvl3pPr>
      <a:lvl4pPr marL="1600200" indent="-228600" algn="l" defTabSz="457200" rtl="0" eaLnBrk="1" latinLnBrk="0" hangingPunct="1">
        <a:spcBef>
          <a:spcPct val="20000"/>
        </a:spcBef>
        <a:buFont typeface="Arial"/>
        <a:buNone/>
        <a:defRPr sz="1600" kern="1200">
          <a:solidFill>
            <a:schemeClr val="tx1"/>
          </a:solidFill>
          <a:uFillTx/>
          <a:latin typeface="+mn-lt"/>
          <a:ea typeface="+mn-ea"/>
          <a:cs typeface="+mn-cs"/>
        </a:defRPr>
      </a:lvl4pPr>
      <a:lvl5pPr marL="2057400" indent="-228600" algn="l" defTabSz="457200" rtl="0" eaLnBrk="1" latinLnBrk="0" hangingPunct="1">
        <a:spcBef>
          <a:spcPct val="20000"/>
        </a:spcBef>
        <a:buFont typeface="Arial"/>
        <a:buNone/>
        <a:defRPr sz="1600" kern="1200">
          <a:solidFill>
            <a:schemeClr val="tx1"/>
          </a:solidFill>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uFillTx/>
          <a:latin typeface="+mn-lt"/>
          <a:ea typeface="+mn-ea"/>
          <a:cs typeface="+mn-cs"/>
        </a:defRPr>
      </a:lvl9pPr>
    </p:bodyStyle>
    <p:otherStyle>
      <a:defPPr>
        <a:defRPr lang="en-US">
          <a:uFillTx/>
        </a:defRPr>
      </a:defPPr>
      <a:lvl1pPr marL="0" algn="l" defTabSz="457200" rtl="0" eaLnBrk="1" latinLnBrk="0" hangingPunct="1">
        <a:defRPr sz="1800" kern="1200">
          <a:solidFill>
            <a:schemeClr val="tx1"/>
          </a:solidFill>
          <a:uFillTx/>
          <a:latin typeface="+mn-lt"/>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emf"/><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0.emf"/><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25.emf"/><Relationship Id="rId5" Type="http://schemas.openxmlformats.org/officeDocument/2006/relationships/image" Target="../media/image26.png"/><Relationship Id="rId10" Type="http://schemas.openxmlformats.org/officeDocument/2006/relationships/image" Target="../media/image24.emf"/><Relationship Id="rId4" Type="http://schemas.openxmlformats.org/officeDocument/2006/relationships/image" Target="../media/image21.png"/><Relationship Id="rId9"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4.emf"/><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4.emf"/><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6.emf"/></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6.emf"/><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3.emf"/><Relationship Id="rId4" Type="http://schemas.openxmlformats.org/officeDocument/2006/relationships/image" Target="../media/image52.emf"/></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2.em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6.emf"/><Relationship Id="rId4" Type="http://schemas.openxmlformats.org/officeDocument/2006/relationships/image" Target="../media/image55.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4.emf"/><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mage result for lyme disea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C183D7F6-B498-43B3-948B-1728B52AA6E4}">
                <adec:decorative xmlns:adec="http://schemas.microsoft.com/office/drawing/2017/decorative" val="1"/>
              </a:ext>
            </a:extLst>
          </p:cNvPr>
          <p:cNvSpPr>
            <a:spLocks noGrp="1"/>
          </p:cNvSpPr>
          <p:nvPr>
            <p:ph type="ctrTitle"/>
          </p:nvPr>
        </p:nvSpPr>
        <p:spPr>
          <a:xfrm>
            <a:off x="671347" y="1028506"/>
            <a:ext cx="10373144" cy="2188030"/>
          </a:xfrm>
          <a:effectLst>
            <a:outerShdw blurRad="50800" dist="76200" dir="5400000" algn="t" rotWithShape="0">
              <a:prstClr val="black">
                <a:alpha val="40000"/>
              </a:prstClr>
            </a:outerShdw>
          </a:effectLst>
        </p:spPr>
        <p:txBody>
          <a:bodyPr>
            <a:noAutofit/>
          </a:bodyPr>
          <a:lstStyle/>
          <a:p>
            <a:r>
              <a:rPr lang="en-US" sz="5600" b="1" dirty="0">
                <a:solidFill>
                  <a:schemeClr val="bg1"/>
                </a:solidFill>
                <a:latin typeface="Calibri" panose="020F0502020204030204" pitchFamily="34" charset="0"/>
                <a:ea typeface="Franklin Gothic Heavy" charset="0"/>
                <a:cs typeface="Calibri" panose="020F0502020204030204" pitchFamily="34" charset="0"/>
              </a:rPr>
              <a:t>Taking the Time to Understand the Uptick in </a:t>
            </a:r>
            <a:br>
              <a:rPr lang="en-US" sz="5600" b="1" dirty="0">
                <a:solidFill>
                  <a:schemeClr val="bg1"/>
                </a:solidFill>
                <a:latin typeface="Calibri" panose="020F0502020204030204" pitchFamily="34" charset="0"/>
                <a:ea typeface="Franklin Gothic Heavy" charset="0"/>
                <a:cs typeface="Calibri" panose="020F0502020204030204" pitchFamily="34" charset="0"/>
              </a:rPr>
            </a:br>
            <a:r>
              <a:rPr lang="en-US" sz="5600" b="1" dirty="0">
                <a:solidFill>
                  <a:schemeClr val="bg1"/>
                </a:solidFill>
                <a:latin typeface="Calibri" panose="020F0502020204030204" pitchFamily="34" charset="0"/>
                <a:ea typeface="Franklin Gothic Heavy" charset="0"/>
                <a:cs typeface="Calibri" panose="020F0502020204030204" pitchFamily="34" charset="0"/>
              </a:rPr>
              <a:t>Lyme </a:t>
            </a:r>
            <a:endParaRPr lang="en-US" sz="5600" b="1" dirty="0">
              <a:solidFill>
                <a:schemeClr val="bg1"/>
              </a:solidFill>
              <a:uFillTx/>
              <a:latin typeface="Calibri" panose="020F0502020204030204" pitchFamily="34" charset="0"/>
              <a:ea typeface="Franklin Gothic Heavy" charset="0"/>
              <a:cs typeface="Calibri" panose="020F0502020204030204" pitchFamily="34" charset="0"/>
            </a:endParaRPr>
          </a:p>
        </p:txBody>
      </p:sp>
      <p:sp>
        <p:nvSpPr>
          <p:cNvPr id="3" name="Subtitle 2">
            <a:extLst>
              <a:ext uri="{C183D7F6-B498-43B3-948B-1728B52AA6E4}">
                <adec:decorative xmlns:adec="http://schemas.microsoft.com/office/drawing/2017/decorative" val="1"/>
              </a:ext>
            </a:extLst>
          </p:cNvPr>
          <p:cNvSpPr>
            <a:spLocks noGrp="1"/>
          </p:cNvSpPr>
          <p:nvPr>
            <p:ph type="subTitle" idx="1"/>
          </p:nvPr>
        </p:nvSpPr>
        <p:spPr>
          <a:xfrm>
            <a:off x="773827" y="4890460"/>
            <a:ext cx="4540451" cy="1429657"/>
          </a:xfrm>
        </p:spPr>
        <p:txBody>
          <a:bodyPr>
            <a:normAutofit fontScale="92500" lnSpcReduction="20000"/>
          </a:bodyPr>
          <a:lstStyle/>
          <a:p>
            <a:pPr algn="l"/>
            <a:r>
              <a:rPr lang="en-US" dirty="0">
                <a:solidFill>
                  <a:schemeClr val="bg1"/>
                </a:solidFill>
                <a:latin typeface="Monotype Corsiva" panose="03010101010201010101" pitchFamily="66" charset="0"/>
              </a:rPr>
              <a:t>by</a:t>
            </a:r>
          </a:p>
          <a:p>
            <a:pPr algn="l"/>
            <a:r>
              <a:rPr lang="en-US" dirty="0" err="1">
                <a:solidFill>
                  <a:schemeClr val="bg1"/>
                </a:solidFill>
              </a:rPr>
              <a:t>Suann</a:t>
            </a:r>
            <a:r>
              <a:rPr lang="en-US" dirty="0">
                <a:solidFill>
                  <a:schemeClr val="bg1"/>
                </a:solidFill>
              </a:rPr>
              <a:t> Yang</a:t>
            </a:r>
          </a:p>
          <a:p>
            <a:pPr algn="l"/>
            <a:r>
              <a:rPr lang="en-US" dirty="0">
                <a:solidFill>
                  <a:schemeClr val="bg1"/>
                </a:solidFill>
              </a:rPr>
              <a:t>Department of Biology</a:t>
            </a:r>
          </a:p>
          <a:p>
            <a:pPr algn="l"/>
            <a:r>
              <a:rPr lang="en-US" dirty="0">
                <a:solidFill>
                  <a:schemeClr val="bg1"/>
                </a:solidFill>
              </a:rPr>
              <a:t>SUNY </a:t>
            </a:r>
            <a:r>
              <a:rPr lang="en-US" dirty="0" err="1">
                <a:solidFill>
                  <a:schemeClr val="bg1"/>
                </a:solidFill>
              </a:rPr>
              <a:t>Geneseo</a:t>
            </a:r>
            <a:r>
              <a:rPr lang="en-US" dirty="0">
                <a:solidFill>
                  <a:schemeClr val="bg1"/>
                </a:solidFill>
              </a:rPr>
              <a:t>, </a:t>
            </a:r>
            <a:r>
              <a:rPr lang="en-US" dirty="0" err="1">
                <a:solidFill>
                  <a:schemeClr val="bg1"/>
                </a:solidFill>
              </a:rPr>
              <a:t>Geneseo</a:t>
            </a:r>
            <a:r>
              <a:rPr lang="en-US" dirty="0">
                <a:solidFill>
                  <a:schemeClr val="bg1"/>
                </a:solidFill>
              </a:rPr>
              <a:t>, NY</a:t>
            </a:r>
          </a:p>
        </p:txBody>
      </p:sp>
      <p:sp>
        <p:nvSpPr>
          <p:cNvPr id="5" name="TextBox 4">
            <a:extLst>
              <a:ext uri="{C183D7F6-B498-43B3-948B-1728B52AA6E4}">
                <adec:decorative xmlns:adec="http://schemas.microsoft.com/office/drawing/2017/decorative" val="1"/>
              </a:ext>
            </a:extLst>
          </p:cNvPr>
          <p:cNvSpPr txBox="1"/>
          <p:nvPr/>
        </p:nvSpPr>
        <p:spPr>
          <a:xfrm>
            <a:off x="13188875" y="3216536"/>
            <a:ext cx="184731" cy="369332"/>
          </a:xfrm>
          <a:prstGeom prst="rect">
            <a:avLst/>
          </a:prstGeom>
        </p:spPr>
        <p:txBody>
          <a:bodyPr wrap="none" rtlCol="0">
            <a:spAutoFit/>
          </a:bodyPr>
          <a:lstStyle/>
          <a:p>
            <a:endParaRPr lang="en-US" dirty="0"/>
          </a:p>
        </p:txBody>
      </p:sp>
      <p:sp>
        <p:nvSpPr>
          <p:cNvPr id="6" name="Rectangle 10">
            <a:extLst>
              <a:ext uri="{C183D7F6-B498-43B3-948B-1728B52AA6E4}">
                <adec:decorative xmlns:adec="http://schemas.microsoft.com/office/drawing/2017/decorative" val="1"/>
              </a:ext>
            </a:extLst>
          </p:cNvPr>
          <p:cNvSpPr>
            <a:spLocks noChangeArrowheads="1"/>
          </p:cNvSpPr>
          <p:nvPr/>
        </p:nvSpPr>
        <p:spPr bwMode="auto">
          <a:xfrm>
            <a:off x="773827" y="344970"/>
            <a:ext cx="471182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dirty="0">
                <a:solidFill>
                  <a:schemeClr val="accent4">
                    <a:lumMod val="75000"/>
                  </a:schemeClr>
                </a:solidFill>
                <a:latin typeface="Calibri" pitchFamily="34" charset="0"/>
                <a:cs typeface="Calibri" pitchFamily="34" charset="0"/>
              </a:rPr>
              <a:t>NATIONAL CENTER FOR CASE STUDY TEACHING IN SCIENCE</a:t>
            </a:r>
            <a:endParaRPr lang="en-US" altLang="en-US" sz="1400" b="1" dirty="0">
              <a:solidFill>
                <a:schemeClr val="accent4">
                  <a:lumMod val="75000"/>
                </a:schemeClr>
              </a:solidFill>
              <a:latin typeface="Palatino Linotype" pitchFamily="18"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627529" y="152400"/>
            <a:ext cx="6732496" cy="1152240"/>
          </a:xfrm>
        </p:spPr>
        <p:txBody>
          <a:bodyPr/>
          <a:lstStyle/>
          <a:p>
            <a:r>
              <a:rPr lang="en-US" dirty="0">
                <a:uFillTx/>
              </a:rPr>
              <a:t>Symptoms of Lyme infection</a:t>
            </a:r>
            <a:br>
              <a:rPr lang="en-US" dirty="0">
                <a:uFillTx/>
              </a:rPr>
            </a:br>
            <a:r>
              <a:rPr lang="en-US" dirty="0"/>
              <a:t>are wide-ranging</a:t>
            </a:r>
            <a:endParaRPr lang="en-US" dirty="0">
              <a:uFillTx/>
            </a:endParaRPr>
          </a:p>
        </p:txBody>
      </p:sp>
      <p:sp>
        <p:nvSpPr>
          <p:cNvPr id="5" name="TextBox 4">
            <a:extLst>
              <a:ext uri="{C183D7F6-B498-43B3-948B-1728B52AA6E4}">
                <adec:decorative xmlns:adec="http://schemas.microsoft.com/office/drawing/2017/decorative" val="1"/>
              </a:ext>
            </a:extLst>
          </p:cNvPr>
          <p:cNvSpPr txBox="1"/>
          <p:nvPr/>
        </p:nvSpPr>
        <p:spPr>
          <a:xfrm>
            <a:off x="1537252" y="1529247"/>
            <a:ext cx="3133230" cy="4832092"/>
          </a:xfrm>
          <a:prstGeom prst="rect">
            <a:avLst/>
          </a:prstGeom>
        </p:spPr>
        <p:txBody>
          <a:bodyPr wrap="none" rtlCol="0">
            <a:spAutoFit/>
          </a:bodyPr>
          <a:lstStyle/>
          <a:p>
            <a:pPr marL="285750" indent="-285750">
              <a:buFont typeface="Arial" charset="0"/>
              <a:buChar char="•"/>
            </a:pPr>
            <a:r>
              <a:rPr lang="en-US" sz="2800" dirty="0"/>
              <a:t>Fatigue</a:t>
            </a:r>
          </a:p>
          <a:p>
            <a:pPr marL="285750" indent="-285750">
              <a:buFont typeface="Arial" charset="0"/>
              <a:buChar char="•"/>
            </a:pPr>
            <a:r>
              <a:rPr lang="en-US" sz="2800" dirty="0"/>
              <a:t>Headache</a:t>
            </a:r>
          </a:p>
          <a:p>
            <a:pPr marL="285750" indent="-285750">
              <a:buFont typeface="Arial" charset="0"/>
              <a:buChar char="•"/>
            </a:pPr>
            <a:r>
              <a:rPr lang="en-US" sz="2800" dirty="0"/>
              <a:t>Rash</a:t>
            </a:r>
          </a:p>
          <a:p>
            <a:pPr marL="285750" indent="-285750">
              <a:buFont typeface="Arial" charset="0"/>
              <a:buChar char="•"/>
            </a:pPr>
            <a:r>
              <a:rPr lang="en-US" sz="2800" dirty="0"/>
              <a:t>Fever</a:t>
            </a:r>
          </a:p>
          <a:p>
            <a:pPr marL="285750" indent="-285750">
              <a:buFont typeface="Arial" charset="0"/>
              <a:buChar char="•"/>
            </a:pPr>
            <a:r>
              <a:rPr lang="en-US" sz="2800" dirty="0"/>
              <a:t>Sweats</a:t>
            </a:r>
          </a:p>
          <a:p>
            <a:pPr marL="285750" indent="-285750">
              <a:buFont typeface="Arial" charset="0"/>
              <a:buChar char="•"/>
            </a:pPr>
            <a:r>
              <a:rPr lang="en-US" sz="2800" dirty="0"/>
              <a:t>Chills</a:t>
            </a:r>
          </a:p>
          <a:p>
            <a:pPr marL="285750" indent="-285750">
              <a:buFont typeface="Arial" charset="0"/>
              <a:buChar char="•"/>
            </a:pPr>
            <a:r>
              <a:rPr lang="en-US" sz="2800" dirty="0"/>
              <a:t>Muscle pain</a:t>
            </a:r>
          </a:p>
          <a:p>
            <a:pPr marL="285750" indent="-285750">
              <a:buFont typeface="Arial" charset="0"/>
              <a:buChar char="•"/>
            </a:pPr>
            <a:r>
              <a:rPr lang="en-US" sz="2800" dirty="0"/>
              <a:t>Joint pain</a:t>
            </a:r>
          </a:p>
          <a:p>
            <a:pPr marL="285750" indent="-285750">
              <a:buFont typeface="Arial" charset="0"/>
              <a:buChar char="•"/>
            </a:pPr>
            <a:r>
              <a:rPr lang="en-US" sz="2800" dirty="0"/>
              <a:t>Neck pain</a:t>
            </a:r>
          </a:p>
          <a:p>
            <a:pPr marL="285750" indent="-285750">
              <a:buFont typeface="Arial" charset="0"/>
              <a:buChar char="•"/>
            </a:pPr>
            <a:r>
              <a:rPr lang="en-US" sz="2800" dirty="0"/>
              <a:t>Problems sleeping</a:t>
            </a:r>
          </a:p>
          <a:p>
            <a:pPr marL="285750" indent="-285750">
              <a:buFont typeface="Arial" charset="0"/>
              <a:buChar char="•"/>
            </a:pPr>
            <a:r>
              <a:rPr lang="en-US" sz="2800" dirty="0"/>
              <a:t>Neuropathy</a:t>
            </a:r>
          </a:p>
        </p:txBody>
      </p:sp>
      <p:pic>
        <p:nvPicPr>
          <p:cNvPr id="7" name="Picture 4" descr="ile:Erythema migrans - erythematous rash in Lyme disease - PHIL 9875.j"/>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45552" y="503291"/>
            <a:ext cx="383857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10</a:t>
            </a:fld>
            <a:endParaRPr lang="en-US">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graphic lyme diseas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9861" y="361121"/>
            <a:ext cx="8521148" cy="6390861"/>
          </a:xfrm>
          <a:prstGeom prst="rect">
            <a:avLst/>
          </a:prstGeom>
        </p:spPr>
      </p:pic>
      <p:sp>
        <p:nvSpPr>
          <p:cNvPr id="3" name="Title 2">
            <a:extLst>
              <a:ext uri="{C183D7F6-B498-43B3-948B-1728B52AA6E4}">
                <adec:decorative xmlns:adec="http://schemas.microsoft.com/office/drawing/2017/decorative" val="1"/>
              </a:ext>
            </a:extLst>
          </p:cNvPr>
          <p:cNvSpPr>
            <a:spLocks noGrp="1"/>
          </p:cNvSpPr>
          <p:nvPr>
            <p:ph type="title"/>
          </p:nvPr>
        </p:nvSpPr>
        <p:spPr/>
        <p:txBody>
          <a:bodyPr/>
          <a:lstStyle/>
          <a:p>
            <a:r>
              <a:rPr lang="en-US" dirty="0">
                <a:uFillTx/>
              </a:rPr>
              <a:t>Ecological model of Lyme disease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11</a:t>
            </a:fld>
            <a:endParaRPr lang="en-US">
              <a:uFillTx/>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teraction on fitnes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9861" y="361121"/>
            <a:ext cx="8521148" cy="6390861"/>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dirty="0">
                <a:uFillTx/>
              </a:rPr>
              <a:t>Interactions between species are classified by the effect </a:t>
            </a:r>
            <a:br>
              <a:rPr lang="en-US" dirty="0">
                <a:uFillTx/>
              </a:rPr>
            </a:br>
            <a:r>
              <a:rPr lang="en-US" dirty="0">
                <a:uFillTx/>
              </a:rPr>
              <a:t>that the interaction has on fitness.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12</a:t>
            </a:fld>
            <a:endParaRPr lang="en-US">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fogra[phic parasitis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9861" y="361121"/>
            <a:ext cx="8521148" cy="6390861"/>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title"/>
          </p:nvPr>
        </p:nvSpPr>
        <p:spPr>
          <a:xfrm>
            <a:off x="403412" y="0"/>
            <a:ext cx="11053482" cy="1304640"/>
          </a:xfrm>
        </p:spPr>
        <p:txBody>
          <a:bodyPr/>
          <a:lstStyle/>
          <a:p>
            <a:r>
              <a:rPr lang="en-US" dirty="0">
                <a:solidFill>
                  <a:schemeClr val="tx2"/>
                </a:solidFill>
                <a:uFillTx/>
                <a:latin typeface="Calibri" charset="0"/>
                <a:ea typeface="Calibri" charset="0"/>
                <a:cs typeface="Calibri" charset="0"/>
              </a:rPr>
              <a:t>In </a:t>
            </a:r>
            <a:r>
              <a:rPr lang="en-US" b="1" dirty="0">
                <a:solidFill>
                  <a:schemeClr val="tx2"/>
                </a:solidFill>
                <a:uFillTx/>
                <a:latin typeface="Calibri" charset="0"/>
                <a:ea typeface="Calibri" charset="0"/>
                <a:cs typeface="Calibri" charset="0"/>
              </a:rPr>
              <a:t>parasitism</a:t>
            </a:r>
            <a:r>
              <a:rPr lang="en-US" dirty="0">
                <a:solidFill>
                  <a:schemeClr val="tx2"/>
                </a:solidFill>
                <a:uFillTx/>
                <a:latin typeface="Calibri" charset="0"/>
                <a:ea typeface="Calibri" charset="0"/>
                <a:cs typeface="Calibri" charset="0"/>
              </a:rPr>
              <a:t>, a parasite derives its nourishment from a second organism, its host, which is harmed.</a:t>
            </a:r>
          </a:p>
        </p:txBody>
      </p:sp>
      <p:sp>
        <p:nvSpPr>
          <p:cNvPr id="4" name="Rounded Rectangle 3">
            <a:extLst>
              <a:ext uri="{C183D7F6-B498-43B3-948B-1728B52AA6E4}">
                <adec:decorative xmlns:adec="http://schemas.microsoft.com/office/drawing/2017/decorative" val="1"/>
              </a:ext>
            </a:extLst>
          </p:cNvPr>
          <p:cNvSpPr>
            <a:spLocks/>
          </p:cNvSpPr>
          <p:nvPr/>
        </p:nvSpPr>
        <p:spPr>
          <a:xfrm>
            <a:off x="2769704" y="1130571"/>
            <a:ext cx="5961064" cy="1244262"/>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5" name="TextBox 4">
            <a:extLst>
              <a:ext uri="{C183D7F6-B498-43B3-948B-1728B52AA6E4}">
                <adec:decorative xmlns:adec="http://schemas.microsoft.com/office/drawing/2017/decorative" val="1"/>
              </a:ext>
            </a:extLst>
          </p:cNvPr>
          <p:cNvSpPr txBox="1">
            <a:spLocks/>
          </p:cNvSpPr>
          <p:nvPr/>
        </p:nvSpPr>
        <p:spPr>
          <a:xfrm>
            <a:off x="2349263" y="4811045"/>
            <a:ext cx="3068661" cy="1015663"/>
          </a:xfrm>
          <a:prstGeom prst="rect">
            <a:avLst/>
          </a:prstGeom>
          <a:noFill/>
        </p:spPr>
        <p:txBody>
          <a:bodyPr wrap="none" rtlCol="0">
            <a:spAutoFit/>
          </a:bodyPr>
          <a:lstStyle/>
          <a:p>
            <a:r>
              <a:rPr lang="en-US" sz="6000" b="1" dirty="0">
                <a:solidFill>
                  <a:srgbClr val="FF00FF"/>
                </a:solidFill>
                <a:uFillTx/>
              </a:rPr>
              <a:t>- </a:t>
            </a:r>
            <a:r>
              <a:rPr lang="en-US" sz="3600" b="1" dirty="0">
                <a:solidFill>
                  <a:srgbClr val="FF00FF"/>
                </a:solidFill>
                <a:uFillTx/>
              </a:rPr>
              <a:t>fitness effect</a:t>
            </a:r>
          </a:p>
        </p:txBody>
      </p:sp>
      <p:sp>
        <p:nvSpPr>
          <p:cNvPr id="6" name="TextBox 5">
            <a:extLst>
              <a:ext uri="{C183D7F6-B498-43B3-948B-1728B52AA6E4}">
                <adec:decorative xmlns:adec="http://schemas.microsoft.com/office/drawing/2017/decorative" val="1"/>
              </a:ext>
            </a:extLst>
          </p:cNvPr>
          <p:cNvSpPr txBox="1">
            <a:spLocks/>
          </p:cNvSpPr>
          <p:nvPr/>
        </p:nvSpPr>
        <p:spPr>
          <a:xfrm>
            <a:off x="8753538" y="985743"/>
            <a:ext cx="3216137" cy="1015663"/>
          </a:xfrm>
          <a:prstGeom prst="rect">
            <a:avLst/>
          </a:prstGeom>
          <a:noFill/>
        </p:spPr>
        <p:txBody>
          <a:bodyPr wrap="none" rtlCol="0">
            <a:spAutoFit/>
          </a:bodyPr>
          <a:lstStyle/>
          <a:p>
            <a:r>
              <a:rPr lang="en-US" sz="6000" b="1" dirty="0">
                <a:solidFill>
                  <a:schemeClr val="accent6"/>
                </a:solidFill>
                <a:uFillTx/>
              </a:rPr>
              <a:t>+ </a:t>
            </a:r>
            <a:r>
              <a:rPr lang="en-US" sz="3600" b="1" dirty="0">
                <a:solidFill>
                  <a:schemeClr val="accent6"/>
                </a:solidFill>
                <a:uFillTx/>
              </a:rPr>
              <a:t>fitness effect</a:t>
            </a:r>
          </a:p>
        </p:txBody>
      </p:sp>
      <p:sp>
        <p:nvSpPr>
          <p:cNvPr id="7" name="Rounded Rectangle 6">
            <a:extLst>
              <a:ext uri="{C183D7F6-B498-43B3-948B-1728B52AA6E4}">
                <adec:decorative xmlns:adec="http://schemas.microsoft.com/office/drawing/2017/decorative" val="1"/>
              </a:ext>
            </a:extLst>
          </p:cNvPr>
          <p:cNvSpPr>
            <a:spLocks/>
          </p:cNvSpPr>
          <p:nvPr/>
        </p:nvSpPr>
        <p:spPr>
          <a:xfrm>
            <a:off x="2199861" y="3246783"/>
            <a:ext cx="8123582" cy="3021495"/>
          </a:xfrm>
          <a:prstGeom prst="roundRect">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8" name="Slide Number Placeholder 7">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13</a:t>
            </a:fld>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484094" y="0"/>
            <a:ext cx="11223812" cy="1304640"/>
          </a:xfrm>
        </p:spPr>
        <p:txBody>
          <a:bodyPr/>
          <a:lstStyle/>
          <a:p>
            <a:r>
              <a:rPr lang="en-US" b="1" dirty="0">
                <a:uFillTx/>
              </a:rPr>
              <a:t>Work with a neighbor: </a:t>
            </a:r>
            <a:r>
              <a:rPr lang="en-US" dirty="0">
                <a:uFillTx/>
              </a:rPr>
              <a:t>Sketch a graph to predict how population sizes of interacting species are related to one another </a:t>
            </a:r>
            <a:r>
              <a:rPr lang="en-US" b="1" dirty="0">
                <a:solidFill>
                  <a:schemeClr val="accent2"/>
                </a:solidFill>
                <a:uFillTx/>
              </a:rPr>
              <a:t>(3 min)</a:t>
            </a:r>
            <a:r>
              <a:rPr lang="en-US" dirty="0"/>
              <a:t>.</a:t>
            </a:r>
          </a:p>
        </p:txBody>
      </p:sp>
      <p:sp>
        <p:nvSpPr>
          <p:cNvPr id="4" name="Rectangle 3">
            <a:extLst>
              <a:ext uri="{C183D7F6-B498-43B3-948B-1728B52AA6E4}">
                <adec:decorative xmlns:adec="http://schemas.microsoft.com/office/drawing/2017/decorative" val="1"/>
              </a:ext>
            </a:extLst>
          </p:cNvPr>
          <p:cNvSpPr>
            <a:spLocks/>
          </p:cNvSpPr>
          <p:nvPr/>
        </p:nvSpPr>
        <p:spPr>
          <a:xfrm>
            <a:off x="3896346" y="1677021"/>
            <a:ext cx="3771900" cy="278606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5" name="TextBox 4">
            <a:extLst>
              <a:ext uri="{C183D7F6-B498-43B3-948B-1728B52AA6E4}">
                <adec:decorative xmlns:adec="http://schemas.microsoft.com/office/drawing/2017/decorative" val="1"/>
              </a:ext>
            </a:extLst>
          </p:cNvPr>
          <p:cNvSpPr txBox="1">
            <a:spLocks/>
          </p:cNvSpPr>
          <p:nvPr/>
        </p:nvSpPr>
        <p:spPr>
          <a:xfrm>
            <a:off x="4280891" y="4463083"/>
            <a:ext cx="3002810" cy="461665"/>
          </a:xfrm>
          <a:prstGeom prst="rect">
            <a:avLst/>
          </a:prstGeom>
          <a:noFill/>
        </p:spPr>
        <p:txBody>
          <a:bodyPr wrap="none" rtlCol="0">
            <a:spAutoFit/>
          </a:bodyPr>
          <a:lstStyle/>
          <a:p>
            <a:r>
              <a:rPr lang="en-US" sz="2400">
                <a:uFillTx/>
              </a:rPr>
              <a:t>Mouse population size</a:t>
            </a:r>
          </a:p>
        </p:txBody>
      </p:sp>
      <p:sp>
        <p:nvSpPr>
          <p:cNvPr id="6" name="TextBox 5">
            <a:extLst>
              <a:ext uri="{C183D7F6-B498-43B3-948B-1728B52AA6E4}">
                <adec:decorative xmlns:adec="http://schemas.microsoft.com/office/drawing/2017/decorative" val="1"/>
              </a:ext>
            </a:extLst>
          </p:cNvPr>
          <p:cNvSpPr txBox="1">
            <a:spLocks/>
          </p:cNvSpPr>
          <p:nvPr/>
        </p:nvSpPr>
        <p:spPr>
          <a:xfrm rot="16200000">
            <a:off x="2395423" y="2839220"/>
            <a:ext cx="2632516" cy="461665"/>
          </a:xfrm>
          <a:prstGeom prst="rect">
            <a:avLst/>
          </a:prstGeom>
          <a:noFill/>
        </p:spPr>
        <p:txBody>
          <a:bodyPr wrap="none" rtlCol="0">
            <a:spAutoFit/>
          </a:bodyPr>
          <a:lstStyle/>
          <a:p>
            <a:r>
              <a:rPr lang="en-US" sz="2400" dirty="0">
                <a:uFillTx/>
              </a:rPr>
              <a:t>Tick population size</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6664" y="1336031"/>
            <a:ext cx="395300" cy="425708"/>
          </a:xfrm>
          <a:prstGeom prst="rect">
            <a:avLst/>
          </a:prstGeom>
        </p:spPr>
      </p:pic>
      <p:pic>
        <p:nvPicPr>
          <p:cNvPr id="15" name="Picture 14" descr="mous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8964" y="4875257"/>
            <a:ext cx="919401" cy="319313"/>
          </a:xfrm>
          <a:prstGeom prst="rect">
            <a:avLst/>
          </a:prstGeom>
        </p:spPr>
      </p:pic>
      <p:pic>
        <p:nvPicPr>
          <p:cNvPr id="17" name="Picture 16">
            <a:extLst>
              <a:ext uri="{FF2B5EF4-FFF2-40B4-BE49-F238E27FC236}">
                <a16:creationId xmlns:a16="http://schemas.microsoft.com/office/drawing/2014/main" id="{4B99CA37-3605-BD4F-A171-9EF793A587E5}"/>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8545" y="4969823"/>
            <a:ext cx="919401" cy="319313"/>
          </a:xfrm>
          <a:prstGeom prst="rect">
            <a:avLst/>
          </a:prstGeom>
        </p:spPr>
      </p:pic>
      <p:pic>
        <p:nvPicPr>
          <p:cNvPr id="18" name="Picture 17">
            <a:extLst>
              <a:ext uri="{FF2B5EF4-FFF2-40B4-BE49-F238E27FC236}">
                <a16:creationId xmlns:a16="http://schemas.microsoft.com/office/drawing/2014/main" id="{0110A400-CF26-EE4A-A3A8-81E9E57DD16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4000" y="5200735"/>
            <a:ext cx="919401" cy="319313"/>
          </a:xfrm>
          <a:prstGeom prst="rect">
            <a:avLst/>
          </a:prstGeom>
        </p:spPr>
      </p:pic>
      <p:pic>
        <p:nvPicPr>
          <p:cNvPr id="19" name="Picture 18">
            <a:extLst>
              <a:ext uri="{FF2B5EF4-FFF2-40B4-BE49-F238E27FC236}">
                <a16:creationId xmlns:a16="http://schemas.microsoft.com/office/drawing/2014/main" id="{B3C6C1A5-D3D1-444A-84EA-77294C99774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3700" y="4605435"/>
            <a:ext cx="919401" cy="319313"/>
          </a:xfrm>
          <a:prstGeom prst="rect">
            <a:avLst/>
          </a:prstGeom>
        </p:spPr>
      </p:pic>
      <p:pic>
        <p:nvPicPr>
          <p:cNvPr id="20" name="Picture 19">
            <a:extLst>
              <a:ext uri="{FF2B5EF4-FFF2-40B4-BE49-F238E27FC236}">
                <a16:creationId xmlns:a16="http://schemas.microsoft.com/office/drawing/2014/main" id="{5BFBB282-D1A2-DE45-ABB9-20F24EF6C54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8137" y="5200735"/>
            <a:ext cx="919401" cy="319313"/>
          </a:xfrm>
          <a:prstGeom prst="rect">
            <a:avLst/>
          </a:prstGeom>
        </p:spPr>
      </p:pic>
      <p:cxnSp>
        <p:nvCxnSpPr>
          <p:cNvPr id="10" name="Straight Arrow Connector 9">
            <a:extLst>
              <a:ext uri="{FF2B5EF4-FFF2-40B4-BE49-F238E27FC236}">
                <a16:creationId xmlns:a16="http://schemas.microsoft.com/office/drawing/2014/main" id="{280327EA-CD75-2748-BE18-342C9EAD033D}"/>
              </a:ext>
              <a:ext uri="{C183D7F6-B498-43B3-948B-1728B52AA6E4}">
                <adec:decorative xmlns:adec="http://schemas.microsoft.com/office/drawing/2017/decorative" val="1"/>
              </a:ext>
            </a:extLst>
          </p:cNvPr>
          <p:cNvCxnSpPr/>
          <p:nvPr/>
        </p:nvCxnSpPr>
        <p:spPr>
          <a:xfrm>
            <a:off x="4752910" y="5194570"/>
            <a:ext cx="2071090" cy="0"/>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F66DD481-EEF6-3A43-88E1-7794AA51618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2425" y="1749297"/>
            <a:ext cx="395300" cy="425708"/>
          </a:xfrm>
          <a:prstGeom prst="rect">
            <a:avLst/>
          </a:prstGeom>
        </p:spPr>
      </p:pic>
      <p:pic>
        <p:nvPicPr>
          <p:cNvPr id="22" name="Picture 21">
            <a:extLst>
              <a:ext uri="{FF2B5EF4-FFF2-40B4-BE49-F238E27FC236}">
                <a16:creationId xmlns:a16="http://schemas.microsoft.com/office/drawing/2014/main" id="{CD2141DD-FAAA-BB4E-B51B-3A2BF5D770F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3168" y="1793130"/>
            <a:ext cx="395300" cy="425708"/>
          </a:xfrm>
          <a:prstGeom prst="rect">
            <a:avLst/>
          </a:prstGeom>
        </p:spPr>
      </p:pic>
      <p:pic>
        <p:nvPicPr>
          <p:cNvPr id="23" name="Picture 22">
            <a:extLst>
              <a:ext uri="{FF2B5EF4-FFF2-40B4-BE49-F238E27FC236}">
                <a16:creationId xmlns:a16="http://schemas.microsoft.com/office/drawing/2014/main" id="{282A6E71-BD58-BF48-96D6-AECE8A5910F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0379" y="1336031"/>
            <a:ext cx="395300" cy="425708"/>
          </a:xfrm>
          <a:prstGeom prst="rect">
            <a:avLst/>
          </a:prstGeom>
        </p:spPr>
      </p:pic>
      <p:pic>
        <p:nvPicPr>
          <p:cNvPr id="24" name="Picture 23" descr="tick">
            <a:extLst>
              <a:ext uri="{FF2B5EF4-FFF2-40B4-BE49-F238E27FC236}">
                <a16:creationId xmlns:a16="http://schemas.microsoft.com/office/drawing/2014/main" id="{268852FF-62F2-BC45-B415-9205366C8E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4404" y="1943392"/>
            <a:ext cx="395300" cy="425708"/>
          </a:xfrm>
          <a:prstGeom prst="rect">
            <a:avLst/>
          </a:prstGeom>
        </p:spPr>
      </p:pic>
      <p:pic>
        <p:nvPicPr>
          <p:cNvPr id="25" name="Picture 24">
            <a:extLst>
              <a:ext uri="{FF2B5EF4-FFF2-40B4-BE49-F238E27FC236}">
                <a16:creationId xmlns:a16="http://schemas.microsoft.com/office/drawing/2014/main" id="{CC4A7FF6-383A-C842-A98D-0DE05454AF5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5707" y="4037375"/>
            <a:ext cx="395300" cy="425708"/>
          </a:xfrm>
          <a:prstGeom prst="rect">
            <a:avLst/>
          </a:prstGeom>
        </p:spPr>
      </p:pic>
      <p:cxnSp>
        <p:nvCxnSpPr>
          <p:cNvPr id="26" name="Straight Arrow Connector 25">
            <a:extLst>
              <a:ext uri="{FF2B5EF4-FFF2-40B4-BE49-F238E27FC236}">
                <a16:creationId xmlns:a16="http://schemas.microsoft.com/office/drawing/2014/main" id="{890954B1-E63F-F54B-8F87-35BFA420E140}"/>
              </a:ext>
              <a:ext uri="{C183D7F6-B498-43B3-948B-1728B52AA6E4}">
                <adec:decorative xmlns:adec="http://schemas.microsoft.com/office/drawing/2017/decorative" val="1"/>
              </a:ext>
            </a:extLst>
          </p:cNvPr>
          <p:cNvCxnSpPr>
            <a:cxnSpLocks/>
          </p:cNvCxnSpPr>
          <p:nvPr/>
        </p:nvCxnSpPr>
        <p:spPr>
          <a:xfrm flipV="1">
            <a:off x="2831185" y="2369100"/>
            <a:ext cx="0" cy="1501767"/>
          </a:xfrm>
          <a:prstGeom prst="straightConnector1">
            <a:avLst/>
          </a:prstGeom>
          <a:ln w="762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14</a:t>
            </a:fld>
            <a:endParaRPr lang="en-US">
              <a:uFillTx/>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C">
            <a:extLst>
              <a:ext uri="{FF2B5EF4-FFF2-40B4-BE49-F238E27FC236}">
                <a16:creationId xmlns:a16="http://schemas.microsoft.com/office/drawing/2014/main" id="{ACBFB87F-E5DF-B14E-BD97-316A83A2FE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5077" y="3931128"/>
            <a:ext cx="3091567" cy="2420910"/>
          </a:xfrm>
          <a:prstGeom prst="rect">
            <a:avLst/>
          </a:prstGeom>
        </p:spPr>
      </p:pic>
      <p:pic>
        <p:nvPicPr>
          <p:cNvPr id="39" name="Picture 38" descr="B">
            <a:extLst>
              <a:ext uri="{FF2B5EF4-FFF2-40B4-BE49-F238E27FC236}">
                <a16:creationId xmlns:a16="http://schemas.microsoft.com/office/drawing/2014/main" id="{3DB62C35-2AFD-274E-8E4B-EE49BD4B1D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322" y="1304640"/>
            <a:ext cx="3091567" cy="2420910"/>
          </a:xfrm>
          <a:prstGeom prst="rect">
            <a:avLst/>
          </a:prstGeom>
        </p:spPr>
      </p:pic>
      <p:pic>
        <p:nvPicPr>
          <p:cNvPr id="3" name="Picture 2" descr="A">
            <a:extLst>
              <a:ext uri="{FF2B5EF4-FFF2-40B4-BE49-F238E27FC236}">
                <a16:creationId xmlns:a16="http://schemas.microsoft.com/office/drawing/2014/main" id="{0C53A293-0328-5443-BFD1-995821E2E1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5077" y="1306554"/>
            <a:ext cx="3091567" cy="2420910"/>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title"/>
          </p:nvPr>
        </p:nvSpPr>
        <p:spPr>
          <a:xfrm>
            <a:off x="385482" y="0"/>
            <a:ext cx="11806518" cy="1304640"/>
          </a:xfrm>
        </p:spPr>
        <p:txBody>
          <a:bodyPr/>
          <a:lstStyle/>
          <a:p>
            <a:r>
              <a:rPr lang="en-US" b="1" dirty="0"/>
              <a:t>CQ#1:  </a:t>
            </a:r>
            <a:r>
              <a:rPr lang="en-US" dirty="0"/>
              <a:t>Which graph best matches your predictions?</a:t>
            </a:r>
            <a:endParaRPr lang="en-US" b="1" dirty="0"/>
          </a:p>
        </p:txBody>
      </p:sp>
      <p:sp>
        <p:nvSpPr>
          <p:cNvPr id="35" name="TextBox 34">
            <a:extLst>
              <a:ext uri="{C183D7F6-B498-43B3-948B-1728B52AA6E4}">
                <adec:decorative xmlns:adec="http://schemas.microsoft.com/office/drawing/2017/decorative" val="1"/>
              </a:ext>
            </a:extLst>
          </p:cNvPr>
          <p:cNvSpPr txBox="1"/>
          <p:nvPr/>
        </p:nvSpPr>
        <p:spPr>
          <a:xfrm>
            <a:off x="1541242" y="1211205"/>
            <a:ext cx="571695" cy="646331"/>
          </a:xfrm>
          <a:prstGeom prst="rect">
            <a:avLst/>
          </a:prstGeom>
        </p:spPr>
        <p:txBody>
          <a:bodyPr wrap="none" rtlCol="0">
            <a:spAutoFit/>
          </a:bodyPr>
          <a:lstStyle/>
          <a:p>
            <a:r>
              <a:rPr lang="en-US" sz="3600"/>
              <a:t>A.</a:t>
            </a:r>
          </a:p>
        </p:txBody>
      </p:sp>
      <p:sp>
        <p:nvSpPr>
          <p:cNvPr id="36" name="TextBox 35">
            <a:extLst>
              <a:ext uri="{C183D7F6-B498-43B3-948B-1728B52AA6E4}">
                <adec:decorative xmlns:adec="http://schemas.microsoft.com/office/drawing/2017/decorative" val="1"/>
              </a:ext>
            </a:extLst>
          </p:cNvPr>
          <p:cNvSpPr txBox="1"/>
          <p:nvPr/>
        </p:nvSpPr>
        <p:spPr>
          <a:xfrm>
            <a:off x="5894631" y="1201754"/>
            <a:ext cx="553357" cy="646331"/>
          </a:xfrm>
          <a:prstGeom prst="rect">
            <a:avLst/>
          </a:prstGeom>
        </p:spPr>
        <p:txBody>
          <a:bodyPr wrap="none" rtlCol="0">
            <a:spAutoFit/>
          </a:bodyPr>
          <a:lstStyle/>
          <a:p>
            <a:r>
              <a:rPr lang="en-US" sz="3600" dirty="0"/>
              <a:t>B.</a:t>
            </a:r>
          </a:p>
        </p:txBody>
      </p:sp>
      <p:sp>
        <p:nvSpPr>
          <p:cNvPr id="37" name="TextBox 36">
            <a:extLst>
              <a:ext uri="{C183D7F6-B498-43B3-948B-1728B52AA6E4}">
                <adec:decorative xmlns:adec="http://schemas.microsoft.com/office/drawing/2017/decorative" val="1"/>
              </a:ext>
            </a:extLst>
          </p:cNvPr>
          <p:cNvSpPr txBox="1"/>
          <p:nvPr/>
        </p:nvSpPr>
        <p:spPr>
          <a:xfrm>
            <a:off x="1535486" y="3931129"/>
            <a:ext cx="548548" cy="646331"/>
          </a:xfrm>
          <a:prstGeom prst="rect">
            <a:avLst/>
          </a:prstGeom>
        </p:spPr>
        <p:txBody>
          <a:bodyPr wrap="none" rtlCol="0">
            <a:spAutoFit/>
          </a:bodyPr>
          <a:lstStyle/>
          <a:p>
            <a:r>
              <a:rPr lang="en-US" sz="3600" dirty="0"/>
              <a:t>C.</a:t>
            </a:r>
          </a:p>
        </p:txBody>
      </p:sp>
      <p:sp>
        <p:nvSpPr>
          <p:cNvPr id="38" name="TextBox 37">
            <a:extLst>
              <a:ext uri="{C183D7F6-B498-43B3-948B-1728B52AA6E4}">
                <adec:decorative xmlns:adec="http://schemas.microsoft.com/office/drawing/2017/decorative" val="1"/>
              </a:ext>
            </a:extLst>
          </p:cNvPr>
          <p:cNvSpPr txBox="1"/>
          <p:nvPr/>
        </p:nvSpPr>
        <p:spPr>
          <a:xfrm>
            <a:off x="5897035" y="3927300"/>
            <a:ext cx="574773" cy="646331"/>
          </a:xfrm>
          <a:prstGeom prst="rect">
            <a:avLst/>
          </a:prstGeom>
        </p:spPr>
        <p:txBody>
          <a:bodyPr wrap="none" rtlCol="0">
            <a:spAutoFit/>
          </a:bodyPr>
          <a:lstStyle/>
          <a:p>
            <a:r>
              <a:rPr lang="en-US" sz="3600" dirty="0"/>
              <a:t>D.</a:t>
            </a:r>
          </a:p>
        </p:txBody>
      </p:sp>
      <p:pic>
        <p:nvPicPr>
          <p:cNvPr id="34" name="Picture 33" descr="D">
            <a:extLst>
              <a:ext uri="{FF2B5EF4-FFF2-40B4-BE49-F238E27FC236}">
                <a16:creationId xmlns:a16="http://schemas.microsoft.com/office/drawing/2014/main" id="{1799FCF9-4026-854B-A559-24F9BF48D2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1572" y="4045926"/>
            <a:ext cx="3091567" cy="2420910"/>
          </a:xfrm>
          <a:prstGeom prst="rect">
            <a:avLst/>
          </a:prstGeom>
        </p:spPr>
      </p:pic>
      <p:sp>
        <p:nvSpPr>
          <p:cNvPr id="24" name="Freeform 23">
            <a:extLst>
              <a:ext uri="{FF2B5EF4-FFF2-40B4-BE49-F238E27FC236}">
                <a16:creationId xmlns:a16="http://schemas.microsoft.com/office/drawing/2014/main" id="{F743902A-098A-1B4E-9448-9C85FE3F894F}"/>
              </a:ext>
              <a:ext uri="{C183D7F6-B498-43B3-948B-1728B52AA6E4}">
                <adec:decorative xmlns:adec="http://schemas.microsoft.com/office/drawing/2017/decorative" val="1"/>
              </a:ext>
            </a:extLst>
          </p:cNvPr>
          <p:cNvSpPr/>
          <p:nvPr/>
        </p:nvSpPr>
        <p:spPr>
          <a:xfrm>
            <a:off x="2685990" y="4346488"/>
            <a:ext cx="2380697" cy="1161459"/>
          </a:xfrm>
          <a:custGeom>
            <a:avLst/>
            <a:gdLst>
              <a:gd name="connsiteX0" fmla="*/ 0 w 1815548"/>
              <a:gd name="connsiteY0" fmla="*/ 768626 h 768626"/>
              <a:gd name="connsiteX1" fmla="*/ 26505 w 1815548"/>
              <a:gd name="connsiteY1" fmla="*/ 556591 h 768626"/>
              <a:gd name="connsiteX2" fmla="*/ 53009 w 1815548"/>
              <a:gd name="connsiteY2" fmla="*/ 503582 h 768626"/>
              <a:gd name="connsiteX3" fmla="*/ 66261 w 1815548"/>
              <a:gd name="connsiteY3" fmla="*/ 463826 h 768626"/>
              <a:gd name="connsiteX4" fmla="*/ 159026 w 1815548"/>
              <a:gd name="connsiteY4" fmla="*/ 304800 h 768626"/>
              <a:gd name="connsiteX5" fmla="*/ 198783 w 1815548"/>
              <a:gd name="connsiteY5" fmla="*/ 265043 h 768626"/>
              <a:gd name="connsiteX6" fmla="*/ 291548 w 1815548"/>
              <a:gd name="connsiteY6" fmla="*/ 198782 h 768626"/>
              <a:gd name="connsiteX7" fmla="*/ 371061 w 1815548"/>
              <a:gd name="connsiteY7" fmla="*/ 145774 h 768626"/>
              <a:gd name="connsiteX8" fmla="*/ 463826 w 1815548"/>
              <a:gd name="connsiteY8" fmla="*/ 119269 h 768626"/>
              <a:gd name="connsiteX9" fmla="*/ 516835 w 1815548"/>
              <a:gd name="connsiteY9" fmla="*/ 92765 h 768626"/>
              <a:gd name="connsiteX10" fmla="*/ 649357 w 1815548"/>
              <a:gd name="connsiteY10" fmla="*/ 66261 h 768626"/>
              <a:gd name="connsiteX11" fmla="*/ 702366 w 1815548"/>
              <a:gd name="connsiteY11" fmla="*/ 53008 h 768626"/>
              <a:gd name="connsiteX12" fmla="*/ 742122 w 1815548"/>
              <a:gd name="connsiteY12" fmla="*/ 26504 h 768626"/>
              <a:gd name="connsiteX13" fmla="*/ 861392 w 1815548"/>
              <a:gd name="connsiteY13" fmla="*/ 0 h 768626"/>
              <a:gd name="connsiteX14" fmla="*/ 1007166 w 1815548"/>
              <a:gd name="connsiteY14" fmla="*/ 13252 h 768626"/>
              <a:gd name="connsiteX15" fmla="*/ 1139687 w 1815548"/>
              <a:gd name="connsiteY15" fmla="*/ 39756 h 768626"/>
              <a:gd name="connsiteX16" fmla="*/ 1232453 w 1815548"/>
              <a:gd name="connsiteY16" fmla="*/ 79513 h 768626"/>
              <a:gd name="connsiteX17" fmla="*/ 1285461 w 1815548"/>
              <a:gd name="connsiteY17" fmla="*/ 92765 h 768626"/>
              <a:gd name="connsiteX18" fmla="*/ 1325218 w 1815548"/>
              <a:gd name="connsiteY18" fmla="*/ 119269 h 768626"/>
              <a:gd name="connsiteX19" fmla="*/ 1378226 w 1815548"/>
              <a:gd name="connsiteY19" fmla="*/ 145774 h 768626"/>
              <a:gd name="connsiteX20" fmla="*/ 1417983 w 1815548"/>
              <a:gd name="connsiteY20" fmla="*/ 185530 h 768626"/>
              <a:gd name="connsiteX21" fmla="*/ 1550505 w 1815548"/>
              <a:gd name="connsiteY21" fmla="*/ 291548 h 768626"/>
              <a:gd name="connsiteX22" fmla="*/ 1590261 w 1815548"/>
              <a:gd name="connsiteY22" fmla="*/ 344556 h 768626"/>
              <a:gd name="connsiteX23" fmla="*/ 1616766 w 1815548"/>
              <a:gd name="connsiteY23" fmla="*/ 371061 h 768626"/>
              <a:gd name="connsiteX24" fmla="*/ 1643270 w 1815548"/>
              <a:gd name="connsiteY24" fmla="*/ 424069 h 768626"/>
              <a:gd name="connsiteX25" fmla="*/ 1722783 w 1815548"/>
              <a:gd name="connsiteY25" fmla="*/ 530087 h 768626"/>
              <a:gd name="connsiteX26" fmla="*/ 1749287 w 1815548"/>
              <a:gd name="connsiteY26" fmla="*/ 609600 h 768626"/>
              <a:gd name="connsiteX27" fmla="*/ 1775792 w 1815548"/>
              <a:gd name="connsiteY27" fmla="*/ 636104 h 768626"/>
              <a:gd name="connsiteX28" fmla="*/ 1815548 w 1815548"/>
              <a:gd name="connsiteY28" fmla="*/ 702365 h 76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15548" h="768626">
                <a:moveTo>
                  <a:pt x="0" y="768626"/>
                </a:moveTo>
                <a:cubicBezTo>
                  <a:pt x="2933" y="736368"/>
                  <a:pt x="9390" y="607937"/>
                  <a:pt x="26505" y="556591"/>
                </a:cubicBezTo>
                <a:cubicBezTo>
                  <a:pt x="32752" y="537850"/>
                  <a:pt x="45227" y="521740"/>
                  <a:pt x="53009" y="503582"/>
                </a:cubicBezTo>
                <a:cubicBezTo>
                  <a:pt x="58512" y="490743"/>
                  <a:pt x="60481" y="476543"/>
                  <a:pt x="66261" y="463826"/>
                </a:cubicBezTo>
                <a:cubicBezTo>
                  <a:pt x="98665" y="392537"/>
                  <a:pt x="112604" y="358959"/>
                  <a:pt x="159026" y="304800"/>
                </a:cubicBezTo>
                <a:cubicBezTo>
                  <a:pt x="171223" y="290570"/>
                  <a:pt x="184553" y="277240"/>
                  <a:pt x="198783" y="265043"/>
                </a:cubicBezTo>
                <a:cubicBezTo>
                  <a:pt x="329329" y="153147"/>
                  <a:pt x="186690" y="282669"/>
                  <a:pt x="291548" y="198782"/>
                </a:cubicBezTo>
                <a:cubicBezTo>
                  <a:pt x="339125" y="160720"/>
                  <a:pt x="295647" y="174054"/>
                  <a:pt x="371061" y="145774"/>
                </a:cubicBezTo>
                <a:cubicBezTo>
                  <a:pt x="460750" y="112141"/>
                  <a:pt x="389053" y="151315"/>
                  <a:pt x="463826" y="119269"/>
                </a:cubicBezTo>
                <a:cubicBezTo>
                  <a:pt x="481984" y="111487"/>
                  <a:pt x="498338" y="99701"/>
                  <a:pt x="516835" y="92765"/>
                </a:cubicBezTo>
                <a:cubicBezTo>
                  <a:pt x="552015" y="79573"/>
                  <a:pt x="616639" y="72805"/>
                  <a:pt x="649357" y="66261"/>
                </a:cubicBezTo>
                <a:cubicBezTo>
                  <a:pt x="667217" y="62689"/>
                  <a:pt x="684696" y="57426"/>
                  <a:pt x="702366" y="53008"/>
                </a:cubicBezTo>
                <a:cubicBezTo>
                  <a:pt x="715618" y="44173"/>
                  <a:pt x="727876" y="33627"/>
                  <a:pt x="742122" y="26504"/>
                </a:cubicBezTo>
                <a:cubicBezTo>
                  <a:pt x="774745" y="10193"/>
                  <a:pt x="830854" y="5090"/>
                  <a:pt x="861392" y="0"/>
                </a:cubicBezTo>
                <a:cubicBezTo>
                  <a:pt x="909983" y="4417"/>
                  <a:pt x="958708" y="7551"/>
                  <a:pt x="1007166" y="13252"/>
                </a:cubicBezTo>
                <a:cubicBezTo>
                  <a:pt x="1051425" y="18459"/>
                  <a:pt x="1096685" y="27470"/>
                  <a:pt x="1139687" y="39756"/>
                </a:cubicBezTo>
                <a:cubicBezTo>
                  <a:pt x="1231833" y="66083"/>
                  <a:pt x="1119365" y="37104"/>
                  <a:pt x="1232453" y="79513"/>
                </a:cubicBezTo>
                <a:cubicBezTo>
                  <a:pt x="1249506" y="85908"/>
                  <a:pt x="1267792" y="88348"/>
                  <a:pt x="1285461" y="92765"/>
                </a:cubicBezTo>
                <a:cubicBezTo>
                  <a:pt x="1298713" y="101600"/>
                  <a:pt x="1311389" y="111367"/>
                  <a:pt x="1325218" y="119269"/>
                </a:cubicBezTo>
                <a:cubicBezTo>
                  <a:pt x="1342370" y="129070"/>
                  <a:pt x="1362151" y="134292"/>
                  <a:pt x="1378226" y="145774"/>
                </a:cubicBezTo>
                <a:cubicBezTo>
                  <a:pt x="1393476" y="156667"/>
                  <a:pt x="1403189" y="174024"/>
                  <a:pt x="1417983" y="185530"/>
                </a:cubicBezTo>
                <a:cubicBezTo>
                  <a:pt x="1511136" y="257982"/>
                  <a:pt x="1480582" y="211636"/>
                  <a:pt x="1550505" y="291548"/>
                </a:cubicBezTo>
                <a:cubicBezTo>
                  <a:pt x="1565049" y="308170"/>
                  <a:pt x="1576121" y="327589"/>
                  <a:pt x="1590261" y="344556"/>
                </a:cubicBezTo>
                <a:cubicBezTo>
                  <a:pt x="1598260" y="354155"/>
                  <a:pt x="1609835" y="360665"/>
                  <a:pt x="1616766" y="371061"/>
                </a:cubicBezTo>
                <a:cubicBezTo>
                  <a:pt x="1627724" y="387498"/>
                  <a:pt x="1633106" y="407129"/>
                  <a:pt x="1643270" y="424069"/>
                </a:cubicBezTo>
                <a:cubicBezTo>
                  <a:pt x="1688224" y="498991"/>
                  <a:pt x="1679633" y="486935"/>
                  <a:pt x="1722783" y="530087"/>
                </a:cubicBezTo>
                <a:cubicBezTo>
                  <a:pt x="1731618" y="556591"/>
                  <a:pt x="1729531" y="589845"/>
                  <a:pt x="1749287" y="609600"/>
                </a:cubicBezTo>
                <a:cubicBezTo>
                  <a:pt x="1758122" y="618435"/>
                  <a:pt x="1767987" y="626348"/>
                  <a:pt x="1775792" y="636104"/>
                </a:cubicBezTo>
                <a:cubicBezTo>
                  <a:pt x="1797112" y="662754"/>
                  <a:pt x="1801786" y="674841"/>
                  <a:pt x="1815548" y="702365"/>
                </a:cubicBezTo>
              </a:path>
            </a:pathLst>
          </a:cu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C38A8635-36FA-854A-8F6F-EB582A80AE5D}"/>
              </a:ext>
              <a:ext uri="{C183D7F6-B498-43B3-948B-1728B52AA6E4}">
                <adec:decorative xmlns:adec="http://schemas.microsoft.com/office/drawing/2017/decorative" val="1"/>
              </a:ext>
            </a:extLst>
          </p:cNvPr>
          <p:cNvSpPr/>
          <p:nvPr/>
        </p:nvSpPr>
        <p:spPr>
          <a:xfrm>
            <a:off x="6983896" y="2345629"/>
            <a:ext cx="2279374" cy="29101"/>
          </a:xfrm>
          <a:custGeom>
            <a:avLst/>
            <a:gdLst>
              <a:gd name="connsiteX0" fmla="*/ 0 w 2279374"/>
              <a:gd name="connsiteY0" fmla="*/ 6 h 29101"/>
              <a:gd name="connsiteX1" fmla="*/ 106017 w 2279374"/>
              <a:gd name="connsiteY1" fmla="*/ 13258 h 29101"/>
              <a:gd name="connsiteX2" fmla="*/ 1232452 w 2279374"/>
              <a:gd name="connsiteY2" fmla="*/ 13258 h 29101"/>
              <a:gd name="connsiteX3" fmla="*/ 1272208 w 2279374"/>
              <a:gd name="connsiteY3" fmla="*/ 6 h 29101"/>
              <a:gd name="connsiteX4" fmla="*/ 1908313 w 2279374"/>
              <a:gd name="connsiteY4" fmla="*/ 26510 h 29101"/>
              <a:gd name="connsiteX5" fmla="*/ 2279374 w 2279374"/>
              <a:gd name="connsiteY5" fmla="*/ 13258 h 2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9374" h="29101">
                <a:moveTo>
                  <a:pt x="0" y="6"/>
                </a:moveTo>
                <a:cubicBezTo>
                  <a:pt x="35339" y="4423"/>
                  <a:pt x="70508" y="10527"/>
                  <a:pt x="106017" y="13258"/>
                </a:cubicBezTo>
                <a:cubicBezTo>
                  <a:pt x="515850" y="44783"/>
                  <a:pt x="726750" y="20806"/>
                  <a:pt x="1232452" y="13258"/>
                </a:cubicBezTo>
                <a:cubicBezTo>
                  <a:pt x="1245704" y="8841"/>
                  <a:pt x="1258242" y="-268"/>
                  <a:pt x="1272208" y="6"/>
                </a:cubicBezTo>
                <a:cubicBezTo>
                  <a:pt x="1484386" y="4166"/>
                  <a:pt x="1908313" y="26510"/>
                  <a:pt x="1908313" y="26510"/>
                </a:cubicBezTo>
                <a:lnTo>
                  <a:pt x="2279374" y="13258"/>
                </a:lnTo>
              </a:path>
            </a:pathLst>
          </a:cu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EF90AA8E-AB2C-974A-9545-CCAAA4CC9119}"/>
              </a:ext>
              <a:ext uri="{C183D7F6-B498-43B3-948B-1728B52AA6E4}">
                <adec:decorative xmlns:adec="http://schemas.microsoft.com/office/drawing/2017/decorative" val="1"/>
              </a:ext>
            </a:extLst>
          </p:cNvPr>
          <p:cNvSpPr/>
          <p:nvPr/>
        </p:nvSpPr>
        <p:spPr>
          <a:xfrm>
            <a:off x="2716697" y="1775791"/>
            <a:ext cx="2279374" cy="1060174"/>
          </a:xfrm>
          <a:custGeom>
            <a:avLst/>
            <a:gdLst>
              <a:gd name="connsiteX0" fmla="*/ 0 w 1868557"/>
              <a:gd name="connsiteY0" fmla="*/ 993913 h 993913"/>
              <a:gd name="connsiteX1" fmla="*/ 92766 w 1868557"/>
              <a:gd name="connsiteY1" fmla="*/ 914400 h 993913"/>
              <a:gd name="connsiteX2" fmla="*/ 145774 w 1868557"/>
              <a:gd name="connsiteY2" fmla="*/ 887896 h 993913"/>
              <a:gd name="connsiteX3" fmla="*/ 238540 w 1868557"/>
              <a:gd name="connsiteY3" fmla="*/ 834887 h 993913"/>
              <a:gd name="connsiteX4" fmla="*/ 278296 w 1868557"/>
              <a:gd name="connsiteY4" fmla="*/ 821635 h 993913"/>
              <a:gd name="connsiteX5" fmla="*/ 331305 w 1868557"/>
              <a:gd name="connsiteY5" fmla="*/ 795131 h 993913"/>
              <a:gd name="connsiteX6" fmla="*/ 371061 w 1868557"/>
              <a:gd name="connsiteY6" fmla="*/ 768626 h 993913"/>
              <a:gd name="connsiteX7" fmla="*/ 450574 w 1868557"/>
              <a:gd name="connsiteY7" fmla="*/ 742122 h 993913"/>
              <a:gd name="connsiteX8" fmla="*/ 490331 w 1868557"/>
              <a:gd name="connsiteY8" fmla="*/ 728870 h 993913"/>
              <a:gd name="connsiteX9" fmla="*/ 543340 w 1868557"/>
              <a:gd name="connsiteY9" fmla="*/ 702366 h 993913"/>
              <a:gd name="connsiteX10" fmla="*/ 622853 w 1868557"/>
              <a:gd name="connsiteY10" fmla="*/ 675861 h 993913"/>
              <a:gd name="connsiteX11" fmla="*/ 689113 w 1868557"/>
              <a:gd name="connsiteY11" fmla="*/ 649357 h 993913"/>
              <a:gd name="connsiteX12" fmla="*/ 728870 w 1868557"/>
              <a:gd name="connsiteY12" fmla="*/ 636105 h 993913"/>
              <a:gd name="connsiteX13" fmla="*/ 861392 w 1868557"/>
              <a:gd name="connsiteY13" fmla="*/ 583096 h 993913"/>
              <a:gd name="connsiteX14" fmla="*/ 914400 w 1868557"/>
              <a:gd name="connsiteY14" fmla="*/ 556592 h 993913"/>
              <a:gd name="connsiteX15" fmla="*/ 980661 w 1868557"/>
              <a:gd name="connsiteY15" fmla="*/ 530087 h 993913"/>
              <a:gd name="connsiteX16" fmla="*/ 1033670 w 1868557"/>
              <a:gd name="connsiteY16" fmla="*/ 490331 h 993913"/>
              <a:gd name="connsiteX17" fmla="*/ 1139687 w 1868557"/>
              <a:gd name="connsiteY17" fmla="*/ 437322 h 993913"/>
              <a:gd name="connsiteX18" fmla="*/ 1179444 w 1868557"/>
              <a:gd name="connsiteY18" fmla="*/ 410818 h 993913"/>
              <a:gd name="connsiteX19" fmla="*/ 1311966 w 1868557"/>
              <a:gd name="connsiteY19" fmla="*/ 344557 h 993913"/>
              <a:gd name="connsiteX20" fmla="*/ 1431235 w 1868557"/>
              <a:gd name="connsiteY20" fmla="*/ 265044 h 993913"/>
              <a:gd name="connsiteX21" fmla="*/ 1470992 w 1868557"/>
              <a:gd name="connsiteY21" fmla="*/ 238539 h 993913"/>
              <a:gd name="connsiteX22" fmla="*/ 1510748 w 1868557"/>
              <a:gd name="connsiteY22" fmla="*/ 225287 h 993913"/>
              <a:gd name="connsiteX23" fmla="*/ 1577009 w 1868557"/>
              <a:gd name="connsiteY23" fmla="*/ 185531 h 993913"/>
              <a:gd name="connsiteX24" fmla="*/ 1603513 w 1868557"/>
              <a:gd name="connsiteY24" fmla="*/ 159026 h 993913"/>
              <a:gd name="connsiteX25" fmla="*/ 1683026 w 1868557"/>
              <a:gd name="connsiteY25" fmla="*/ 132522 h 993913"/>
              <a:gd name="connsiteX26" fmla="*/ 1722783 w 1868557"/>
              <a:gd name="connsiteY26" fmla="*/ 106018 h 993913"/>
              <a:gd name="connsiteX27" fmla="*/ 1802296 w 1868557"/>
              <a:gd name="connsiteY27" fmla="*/ 79513 h 993913"/>
              <a:gd name="connsiteX28" fmla="*/ 1828800 w 1868557"/>
              <a:gd name="connsiteY28" fmla="*/ 39757 h 993913"/>
              <a:gd name="connsiteX29" fmla="*/ 1868557 w 1868557"/>
              <a:gd name="connsiteY29" fmla="*/ 0 h 99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8557" h="993913">
                <a:moveTo>
                  <a:pt x="0" y="993913"/>
                </a:moveTo>
                <a:cubicBezTo>
                  <a:pt x="30922" y="967409"/>
                  <a:pt x="59829" y="938354"/>
                  <a:pt x="92766" y="914400"/>
                </a:cubicBezTo>
                <a:cubicBezTo>
                  <a:pt x="108743" y="902781"/>
                  <a:pt x="128622" y="897697"/>
                  <a:pt x="145774" y="887896"/>
                </a:cubicBezTo>
                <a:cubicBezTo>
                  <a:pt x="212316" y="849872"/>
                  <a:pt x="158451" y="869211"/>
                  <a:pt x="238540" y="834887"/>
                </a:cubicBezTo>
                <a:cubicBezTo>
                  <a:pt x="251379" y="829384"/>
                  <a:pt x="265457" y="827138"/>
                  <a:pt x="278296" y="821635"/>
                </a:cubicBezTo>
                <a:cubicBezTo>
                  <a:pt x="296454" y="813853"/>
                  <a:pt x="314153" y="804932"/>
                  <a:pt x="331305" y="795131"/>
                </a:cubicBezTo>
                <a:cubicBezTo>
                  <a:pt x="345134" y="787229"/>
                  <a:pt x="356507" y="775095"/>
                  <a:pt x="371061" y="768626"/>
                </a:cubicBezTo>
                <a:cubicBezTo>
                  <a:pt x="396591" y="757279"/>
                  <a:pt x="424070" y="750957"/>
                  <a:pt x="450574" y="742122"/>
                </a:cubicBezTo>
                <a:cubicBezTo>
                  <a:pt x="463826" y="737705"/>
                  <a:pt x="477837" y="735117"/>
                  <a:pt x="490331" y="728870"/>
                </a:cubicBezTo>
                <a:cubicBezTo>
                  <a:pt x="508001" y="720035"/>
                  <a:pt x="524998" y="709703"/>
                  <a:pt x="543340" y="702366"/>
                </a:cubicBezTo>
                <a:cubicBezTo>
                  <a:pt x="569280" y="691990"/>
                  <a:pt x="596913" y="686237"/>
                  <a:pt x="622853" y="675861"/>
                </a:cubicBezTo>
                <a:cubicBezTo>
                  <a:pt x="644940" y="667026"/>
                  <a:pt x="666840" y="657709"/>
                  <a:pt x="689113" y="649357"/>
                </a:cubicBezTo>
                <a:cubicBezTo>
                  <a:pt x="702193" y="644452"/>
                  <a:pt x="715832" y="641120"/>
                  <a:pt x="728870" y="636105"/>
                </a:cubicBezTo>
                <a:cubicBezTo>
                  <a:pt x="773276" y="619026"/>
                  <a:pt x="818838" y="604373"/>
                  <a:pt x="861392" y="583096"/>
                </a:cubicBezTo>
                <a:cubicBezTo>
                  <a:pt x="879061" y="574261"/>
                  <a:pt x="896348" y="564615"/>
                  <a:pt x="914400" y="556592"/>
                </a:cubicBezTo>
                <a:cubicBezTo>
                  <a:pt x="936138" y="546930"/>
                  <a:pt x="959866" y="541640"/>
                  <a:pt x="980661" y="530087"/>
                </a:cubicBezTo>
                <a:cubicBezTo>
                  <a:pt x="999968" y="519361"/>
                  <a:pt x="1014592" y="501460"/>
                  <a:pt x="1033670" y="490331"/>
                </a:cubicBezTo>
                <a:cubicBezTo>
                  <a:pt x="1067798" y="470423"/>
                  <a:pt x="1106812" y="459238"/>
                  <a:pt x="1139687" y="437322"/>
                </a:cubicBezTo>
                <a:cubicBezTo>
                  <a:pt x="1152939" y="428487"/>
                  <a:pt x="1165198" y="417941"/>
                  <a:pt x="1179444" y="410818"/>
                </a:cubicBezTo>
                <a:cubicBezTo>
                  <a:pt x="1314397" y="343341"/>
                  <a:pt x="1176823" y="430557"/>
                  <a:pt x="1311966" y="344557"/>
                </a:cubicBezTo>
                <a:cubicBezTo>
                  <a:pt x="1352277" y="318904"/>
                  <a:pt x="1391479" y="291548"/>
                  <a:pt x="1431235" y="265044"/>
                </a:cubicBezTo>
                <a:cubicBezTo>
                  <a:pt x="1444487" y="256209"/>
                  <a:pt x="1455882" y="243576"/>
                  <a:pt x="1470992" y="238539"/>
                </a:cubicBezTo>
                <a:lnTo>
                  <a:pt x="1510748" y="225287"/>
                </a:lnTo>
                <a:cubicBezTo>
                  <a:pt x="1577911" y="158127"/>
                  <a:pt x="1490987" y="237145"/>
                  <a:pt x="1577009" y="185531"/>
                </a:cubicBezTo>
                <a:cubicBezTo>
                  <a:pt x="1587723" y="179103"/>
                  <a:pt x="1592338" y="164614"/>
                  <a:pt x="1603513" y="159026"/>
                </a:cubicBezTo>
                <a:cubicBezTo>
                  <a:pt x="1628501" y="146532"/>
                  <a:pt x="1659780" y="148019"/>
                  <a:pt x="1683026" y="132522"/>
                </a:cubicBezTo>
                <a:cubicBezTo>
                  <a:pt x="1696278" y="123687"/>
                  <a:pt x="1708229" y="112487"/>
                  <a:pt x="1722783" y="106018"/>
                </a:cubicBezTo>
                <a:cubicBezTo>
                  <a:pt x="1748313" y="94671"/>
                  <a:pt x="1802296" y="79513"/>
                  <a:pt x="1802296" y="79513"/>
                </a:cubicBezTo>
                <a:cubicBezTo>
                  <a:pt x="1811131" y="66261"/>
                  <a:pt x="1818851" y="52194"/>
                  <a:pt x="1828800" y="39757"/>
                </a:cubicBezTo>
                <a:lnTo>
                  <a:pt x="1868557" y="0"/>
                </a:lnTo>
              </a:path>
            </a:pathLst>
          </a:cu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FE94804E-6929-2946-9985-D8697595F7D5}"/>
              </a:ext>
              <a:ext uri="{C183D7F6-B498-43B3-948B-1728B52AA6E4}">
                <adec:decorative xmlns:adec="http://schemas.microsoft.com/office/drawing/2017/decorative" val="1"/>
              </a:ext>
            </a:extLst>
          </p:cNvPr>
          <p:cNvSpPr/>
          <p:nvPr/>
        </p:nvSpPr>
        <p:spPr>
          <a:xfrm flipV="1">
            <a:off x="7073764" y="4463504"/>
            <a:ext cx="2279374" cy="1060174"/>
          </a:xfrm>
          <a:custGeom>
            <a:avLst/>
            <a:gdLst>
              <a:gd name="connsiteX0" fmla="*/ 0 w 1868557"/>
              <a:gd name="connsiteY0" fmla="*/ 993913 h 993913"/>
              <a:gd name="connsiteX1" fmla="*/ 92766 w 1868557"/>
              <a:gd name="connsiteY1" fmla="*/ 914400 h 993913"/>
              <a:gd name="connsiteX2" fmla="*/ 145774 w 1868557"/>
              <a:gd name="connsiteY2" fmla="*/ 887896 h 993913"/>
              <a:gd name="connsiteX3" fmla="*/ 238540 w 1868557"/>
              <a:gd name="connsiteY3" fmla="*/ 834887 h 993913"/>
              <a:gd name="connsiteX4" fmla="*/ 278296 w 1868557"/>
              <a:gd name="connsiteY4" fmla="*/ 821635 h 993913"/>
              <a:gd name="connsiteX5" fmla="*/ 331305 w 1868557"/>
              <a:gd name="connsiteY5" fmla="*/ 795131 h 993913"/>
              <a:gd name="connsiteX6" fmla="*/ 371061 w 1868557"/>
              <a:gd name="connsiteY6" fmla="*/ 768626 h 993913"/>
              <a:gd name="connsiteX7" fmla="*/ 450574 w 1868557"/>
              <a:gd name="connsiteY7" fmla="*/ 742122 h 993913"/>
              <a:gd name="connsiteX8" fmla="*/ 490331 w 1868557"/>
              <a:gd name="connsiteY8" fmla="*/ 728870 h 993913"/>
              <a:gd name="connsiteX9" fmla="*/ 543340 w 1868557"/>
              <a:gd name="connsiteY9" fmla="*/ 702366 h 993913"/>
              <a:gd name="connsiteX10" fmla="*/ 622853 w 1868557"/>
              <a:gd name="connsiteY10" fmla="*/ 675861 h 993913"/>
              <a:gd name="connsiteX11" fmla="*/ 689113 w 1868557"/>
              <a:gd name="connsiteY11" fmla="*/ 649357 h 993913"/>
              <a:gd name="connsiteX12" fmla="*/ 728870 w 1868557"/>
              <a:gd name="connsiteY12" fmla="*/ 636105 h 993913"/>
              <a:gd name="connsiteX13" fmla="*/ 861392 w 1868557"/>
              <a:gd name="connsiteY13" fmla="*/ 583096 h 993913"/>
              <a:gd name="connsiteX14" fmla="*/ 914400 w 1868557"/>
              <a:gd name="connsiteY14" fmla="*/ 556592 h 993913"/>
              <a:gd name="connsiteX15" fmla="*/ 980661 w 1868557"/>
              <a:gd name="connsiteY15" fmla="*/ 530087 h 993913"/>
              <a:gd name="connsiteX16" fmla="*/ 1033670 w 1868557"/>
              <a:gd name="connsiteY16" fmla="*/ 490331 h 993913"/>
              <a:gd name="connsiteX17" fmla="*/ 1139687 w 1868557"/>
              <a:gd name="connsiteY17" fmla="*/ 437322 h 993913"/>
              <a:gd name="connsiteX18" fmla="*/ 1179444 w 1868557"/>
              <a:gd name="connsiteY18" fmla="*/ 410818 h 993913"/>
              <a:gd name="connsiteX19" fmla="*/ 1311966 w 1868557"/>
              <a:gd name="connsiteY19" fmla="*/ 344557 h 993913"/>
              <a:gd name="connsiteX20" fmla="*/ 1431235 w 1868557"/>
              <a:gd name="connsiteY20" fmla="*/ 265044 h 993913"/>
              <a:gd name="connsiteX21" fmla="*/ 1470992 w 1868557"/>
              <a:gd name="connsiteY21" fmla="*/ 238539 h 993913"/>
              <a:gd name="connsiteX22" fmla="*/ 1510748 w 1868557"/>
              <a:gd name="connsiteY22" fmla="*/ 225287 h 993913"/>
              <a:gd name="connsiteX23" fmla="*/ 1577009 w 1868557"/>
              <a:gd name="connsiteY23" fmla="*/ 185531 h 993913"/>
              <a:gd name="connsiteX24" fmla="*/ 1603513 w 1868557"/>
              <a:gd name="connsiteY24" fmla="*/ 159026 h 993913"/>
              <a:gd name="connsiteX25" fmla="*/ 1683026 w 1868557"/>
              <a:gd name="connsiteY25" fmla="*/ 132522 h 993913"/>
              <a:gd name="connsiteX26" fmla="*/ 1722783 w 1868557"/>
              <a:gd name="connsiteY26" fmla="*/ 106018 h 993913"/>
              <a:gd name="connsiteX27" fmla="*/ 1802296 w 1868557"/>
              <a:gd name="connsiteY27" fmla="*/ 79513 h 993913"/>
              <a:gd name="connsiteX28" fmla="*/ 1828800 w 1868557"/>
              <a:gd name="connsiteY28" fmla="*/ 39757 h 993913"/>
              <a:gd name="connsiteX29" fmla="*/ 1868557 w 1868557"/>
              <a:gd name="connsiteY29" fmla="*/ 0 h 99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8557" h="993913">
                <a:moveTo>
                  <a:pt x="0" y="993913"/>
                </a:moveTo>
                <a:cubicBezTo>
                  <a:pt x="30922" y="967409"/>
                  <a:pt x="59829" y="938354"/>
                  <a:pt x="92766" y="914400"/>
                </a:cubicBezTo>
                <a:cubicBezTo>
                  <a:pt x="108743" y="902781"/>
                  <a:pt x="128622" y="897697"/>
                  <a:pt x="145774" y="887896"/>
                </a:cubicBezTo>
                <a:cubicBezTo>
                  <a:pt x="212316" y="849872"/>
                  <a:pt x="158451" y="869211"/>
                  <a:pt x="238540" y="834887"/>
                </a:cubicBezTo>
                <a:cubicBezTo>
                  <a:pt x="251379" y="829384"/>
                  <a:pt x="265457" y="827138"/>
                  <a:pt x="278296" y="821635"/>
                </a:cubicBezTo>
                <a:cubicBezTo>
                  <a:pt x="296454" y="813853"/>
                  <a:pt x="314153" y="804932"/>
                  <a:pt x="331305" y="795131"/>
                </a:cubicBezTo>
                <a:cubicBezTo>
                  <a:pt x="345134" y="787229"/>
                  <a:pt x="356507" y="775095"/>
                  <a:pt x="371061" y="768626"/>
                </a:cubicBezTo>
                <a:cubicBezTo>
                  <a:pt x="396591" y="757279"/>
                  <a:pt x="424070" y="750957"/>
                  <a:pt x="450574" y="742122"/>
                </a:cubicBezTo>
                <a:cubicBezTo>
                  <a:pt x="463826" y="737705"/>
                  <a:pt x="477837" y="735117"/>
                  <a:pt x="490331" y="728870"/>
                </a:cubicBezTo>
                <a:cubicBezTo>
                  <a:pt x="508001" y="720035"/>
                  <a:pt x="524998" y="709703"/>
                  <a:pt x="543340" y="702366"/>
                </a:cubicBezTo>
                <a:cubicBezTo>
                  <a:pt x="569280" y="691990"/>
                  <a:pt x="596913" y="686237"/>
                  <a:pt x="622853" y="675861"/>
                </a:cubicBezTo>
                <a:cubicBezTo>
                  <a:pt x="644940" y="667026"/>
                  <a:pt x="666840" y="657709"/>
                  <a:pt x="689113" y="649357"/>
                </a:cubicBezTo>
                <a:cubicBezTo>
                  <a:pt x="702193" y="644452"/>
                  <a:pt x="715832" y="641120"/>
                  <a:pt x="728870" y="636105"/>
                </a:cubicBezTo>
                <a:cubicBezTo>
                  <a:pt x="773276" y="619026"/>
                  <a:pt x="818838" y="604373"/>
                  <a:pt x="861392" y="583096"/>
                </a:cubicBezTo>
                <a:cubicBezTo>
                  <a:pt x="879061" y="574261"/>
                  <a:pt x="896348" y="564615"/>
                  <a:pt x="914400" y="556592"/>
                </a:cubicBezTo>
                <a:cubicBezTo>
                  <a:pt x="936138" y="546930"/>
                  <a:pt x="959866" y="541640"/>
                  <a:pt x="980661" y="530087"/>
                </a:cubicBezTo>
                <a:cubicBezTo>
                  <a:pt x="999968" y="519361"/>
                  <a:pt x="1014592" y="501460"/>
                  <a:pt x="1033670" y="490331"/>
                </a:cubicBezTo>
                <a:cubicBezTo>
                  <a:pt x="1067798" y="470423"/>
                  <a:pt x="1106812" y="459238"/>
                  <a:pt x="1139687" y="437322"/>
                </a:cubicBezTo>
                <a:cubicBezTo>
                  <a:pt x="1152939" y="428487"/>
                  <a:pt x="1165198" y="417941"/>
                  <a:pt x="1179444" y="410818"/>
                </a:cubicBezTo>
                <a:cubicBezTo>
                  <a:pt x="1314397" y="343341"/>
                  <a:pt x="1176823" y="430557"/>
                  <a:pt x="1311966" y="344557"/>
                </a:cubicBezTo>
                <a:cubicBezTo>
                  <a:pt x="1352277" y="318904"/>
                  <a:pt x="1391479" y="291548"/>
                  <a:pt x="1431235" y="265044"/>
                </a:cubicBezTo>
                <a:cubicBezTo>
                  <a:pt x="1444487" y="256209"/>
                  <a:pt x="1455882" y="243576"/>
                  <a:pt x="1470992" y="238539"/>
                </a:cubicBezTo>
                <a:lnTo>
                  <a:pt x="1510748" y="225287"/>
                </a:lnTo>
                <a:cubicBezTo>
                  <a:pt x="1577911" y="158127"/>
                  <a:pt x="1490987" y="237145"/>
                  <a:pt x="1577009" y="185531"/>
                </a:cubicBezTo>
                <a:cubicBezTo>
                  <a:pt x="1587723" y="179103"/>
                  <a:pt x="1592338" y="164614"/>
                  <a:pt x="1603513" y="159026"/>
                </a:cubicBezTo>
                <a:cubicBezTo>
                  <a:pt x="1628501" y="146532"/>
                  <a:pt x="1659780" y="148019"/>
                  <a:pt x="1683026" y="132522"/>
                </a:cubicBezTo>
                <a:cubicBezTo>
                  <a:pt x="1696278" y="123687"/>
                  <a:pt x="1708229" y="112487"/>
                  <a:pt x="1722783" y="106018"/>
                </a:cubicBezTo>
                <a:cubicBezTo>
                  <a:pt x="1748313" y="94671"/>
                  <a:pt x="1802296" y="79513"/>
                  <a:pt x="1802296" y="79513"/>
                </a:cubicBezTo>
                <a:cubicBezTo>
                  <a:pt x="1811131" y="66261"/>
                  <a:pt x="1818851" y="52194"/>
                  <a:pt x="1828800" y="39757"/>
                </a:cubicBezTo>
                <a:lnTo>
                  <a:pt x="1868557" y="0"/>
                </a:lnTo>
              </a:path>
            </a:pathLst>
          </a:cu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15</a:t>
            </a:fld>
            <a:endParaRPr lang="en-US">
              <a:uFillTx/>
            </a:endParaRPr>
          </a:p>
        </p:txBody>
      </p:sp>
    </p:spTree>
    <p:extLst>
      <p:ext uri="{BB962C8B-B14F-4D97-AF65-F5344CB8AC3E}">
        <p14:creationId xmlns:p14="http://schemas.microsoft.com/office/powerpoint/2010/main" val="111271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a:spLocks/>
          </p:cNvSpPr>
          <p:nvPr/>
        </p:nvSpPr>
        <p:spPr>
          <a:xfrm>
            <a:off x="7928178" y="6445805"/>
            <a:ext cx="3381503" cy="369332"/>
          </a:xfrm>
          <a:prstGeom prst="rect">
            <a:avLst/>
          </a:prstGeom>
          <a:noFill/>
        </p:spPr>
        <p:txBody>
          <a:bodyPr wrap="none" rtlCol="0">
            <a:spAutoFit/>
          </a:bodyPr>
          <a:lstStyle/>
          <a:p>
            <a:r>
              <a:rPr lang="en-US">
                <a:uFillTx/>
              </a:rPr>
              <a:t>redrawn from </a:t>
            </a:r>
            <a:r>
              <a:rPr lang="en-US" dirty="0" err="1">
                <a:uFillTx/>
              </a:rPr>
              <a:t>Ostfeld</a:t>
            </a:r>
            <a:r>
              <a:rPr lang="en-US" dirty="0">
                <a:uFillTx/>
              </a:rPr>
              <a:t> et al. (2006)</a:t>
            </a:r>
          </a:p>
        </p:txBody>
      </p:sp>
      <p:pic>
        <p:nvPicPr>
          <p:cNvPr id="4" name="Picture 3" descr="Cipmunk density"/>
          <p:cNvPicPr>
            <a:picLocks noChangeAspect="1"/>
          </p:cNvPicPr>
          <p:nvPr/>
        </p:nvPicPr>
        <p:blipFill>
          <a:blip r:embed="rId3"/>
          <a:stretch>
            <a:fillRect/>
          </a:stretch>
        </p:blipFill>
        <p:spPr>
          <a:xfrm>
            <a:off x="1651000" y="685800"/>
            <a:ext cx="8890000" cy="5486400"/>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16</a:t>
            </a:fld>
            <a:endParaRPr lang="en-US">
              <a:uFillTx/>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uman sihouette">
            <a:extLst>
              <a:ext uri="{FF2B5EF4-FFF2-40B4-BE49-F238E27FC236}">
                <a16:creationId xmlns:a16="http://schemas.microsoft.com/office/drawing/2014/main" id="{DBD34EAE-31B1-F342-8C65-2D1612D39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7065" y="3855889"/>
            <a:ext cx="1314951" cy="2421840"/>
          </a:xfrm>
          <a:prstGeom prst="rect">
            <a:avLst/>
          </a:prstGeom>
        </p:spPr>
      </p:pic>
      <p:sp>
        <p:nvSpPr>
          <p:cNvPr id="3" name="Title 2">
            <a:extLst>
              <a:ext uri="{C183D7F6-B498-43B3-948B-1728B52AA6E4}">
                <adec:decorative xmlns:adec="http://schemas.microsoft.com/office/drawing/2017/decorative" val="1"/>
              </a:ext>
            </a:extLst>
          </p:cNvPr>
          <p:cNvSpPr>
            <a:spLocks noGrp="1"/>
          </p:cNvSpPr>
          <p:nvPr>
            <p:ph type="title"/>
          </p:nvPr>
        </p:nvSpPr>
        <p:spPr>
          <a:xfrm>
            <a:off x="645458" y="0"/>
            <a:ext cx="11546541" cy="1304640"/>
          </a:xfrm>
        </p:spPr>
        <p:txBody>
          <a:bodyPr>
            <a:normAutofit/>
          </a:bodyPr>
          <a:lstStyle/>
          <a:p>
            <a:r>
              <a:rPr lang="en-US" dirty="0">
                <a:uFillTx/>
              </a:rPr>
              <a:t>The species in the Lyme disease model </a:t>
            </a:r>
            <a:br>
              <a:rPr lang="en-US" dirty="0">
                <a:uFillTx/>
              </a:rPr>
            </a:br>
            <a:r>
              <a:rPr lang="en-US" dirty="0"/>
              <a:t>make up part of a food web.</a:t>
            </a:r>
            <a:endParaRPr lang="en-US" dirty="0">
              <a:uFillTx/>
            </a:endParaRPr>
          </a:p>
        </p:txBody>
      </p:sp>
      <p:grpSp>
        <p:nvGrpSpPr>
          <p:cNvPr id="25" name="Group 24">
            <a:extLst>
              <a:ext uri="{C183D7F6-B498-43B3-948B-1728B52AA6E4}">
                <adec:decorative xmlns:adec="http://schemas.microsoft.com/office/drawing/2017/decorative" val="1"/>
              </a:ext>
            </a:extLst>
          </p:cNvPr>
          <p:cNvGrpSpPr/>
          <p:nvPr/>
        </p:nvGrpSpPr>
        <p:grpSpPr>
          <a:xfrm>
            <a:off x="2271709" y="4894593"/>
            <a:ext cx="7773439" cy="1963406"/>
            <a:chOff x="-239843" y="4578974"/>
            <a:chExt cx="9503763" cy="2279026"/>
          </a:xfrm>
        </p:grpSpPr>
        <p:pic>
          <p:nvPicPr>
            <p:cNvPr id="26" name="Picture 6" descr="mage result for grass clip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843" y="5067300"/>
              <a:ext cx="9503763" cy="1790700"/>
            </a:xfrm>
            <a:prstGeom prst="rect">
              <a:avLst/>
            </a:prstGeom>
            <a:noFill/>
          </p:spPr>
        </p:pic>
        <p:cxnSp>
          <p:nvCxnSpPr>
            <p:cNvPr id="27" name="Straight Arrow Connector 26"/>
            <p:cNvCxnSpPr/>
            <p:nvPr/>
          </p:nvCxnSpPr>
          <p:spPr>
            <a:xfrm flipH="1" flipV="1">
              <a:off x="953505" y="4578974"/>
              <a:ext cx="485552" cy="1383676"/>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7838141" y="4578974"/>
              <a:ext cx="127185" cy="1067325"/>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5" name="Picture 4" descr="drawing of a tick">
            <a:extLst>
              <a:ext uri="{FF2B5EF4-FFF2-40B4-BE49-F238E27FC236}">
                <a16:creationId xmlns:a16="http://schemas.microsoft.com/office/drawing/2014/main" id="{F08FFC88-3EA4-FA4D-BAC7-FAC3B866E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0179" y="1247395"/>
            <a:ext cx="957546" cy="1031203"/>
          </a:xfrm>
          <a:prstGeom prst="rect">
            <a:avLst/>
          </a:prstGeom>
        </p:spPr>
      </p:pic>
      <p:pic>
        <p:nvPicPr>
          <p:cNvPr id="6" name="Picture 5" descr="drawing of a mouse">
            <a:extLst>
              <a:ext uri="{FF2B5EF4-FFF2-40B4-BE49-F238E27FC236}">
                <a16:creationId xmlns:a16="http://schemas.microsoft.com/office/drawing/2014/main" id="{087103ED-78A9-DE4C-ADDB-DCC447E5FA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11068" y="4148621"/>
            <a:ext cx="2120900" cy="736600"/>
          </a:xfrm>
          <a:prstGeom prst="rect">
            <a:avLst/>
          </a:prstGeom>
        </p:spPr>
      </p:pic>
      <p:pic>
        <p:nvPicPr>
          <p:cNvPr id="8" name="Picture 7" descr="Drawing of an animal">
            <a:extLst>
              <a:ext uri="{FF2B5EF4-FFF2-40B4-BE49-F238E27FC236}">
                <a16:creationId xmlns:a16="http://schemas.microsoft.com/office/drawing/2014/main" id="{B0E6EAA2-45CE-2D40-AADA-B9A26788AD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45070" y="2713055"/>
            <a:ext cx="1473078" cy="2172166"/>
          </a:xfrm>
          <a:prstGeom prst="rect">
            <a:avLst/>
          </a:prstGeom>
        </p:spPr>
      </p:pic>
      <p:pic>
        <p:nvPicPr>
          <p:cNvPr id="9" name="Picture 8">
            <a:extLst>
              <a:ext uri="{FF2B5EF4-FFF2-40B4-BE49-F238E27FC236}">
                <a16:creationId xmlns:a16="http://schemas.microsoft.com/office/drawing/2014/main" id="{F9063C59-6484-CE42-A95F-4DAF99A2072F}"/>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360626">
            <a:off x="4300226" y="3815667"/>
            <a:ext cx="1167829" cy="132708"/>
          </a:xfrm>
          <a:prstGeom prst="rect">
            <a:avLst/>
          </a:prstGeom>
        </p:spPr>
      </p:pic>
      <p:cxnSp>
        <p:nvCxnSpPr>
          <p:cNvPr id="30" name="Straight Arrow Connector 29">
            <a:extLst>
              <a:ext uri="{FF2B5EF4-FFF2-40B4-BE49-F238E27FC236}">
                <a16:creationId xmlns:a16="http://schemas.microsoft.com/office/drawing/2014/main" id="{28C751F8-D785-AE41-AC38-FBA0A909499B}"/>
              </a:ext>
              <a:ext uri="{C183D7F6-B498-43B3-948B-1728B52AA6E4}">
                <adec:decorative xmlns:adec="http://schemas.microsoft.com/office/drawing/2017/decorative" val="1"/>
              </a:ext>
            </a:extLst>
          </p:cNvPr>
          <p:cNvCxnSpPr>
            <a:cxnSpLocks/>
          </p:cNvCxnSpPr>
          <p:nvPr/>
        </p:nvCxnSpPr>
        <p:spPr>
          <a:xfrm flipV="1">
            <a:off x="3997423" y="3993613"/>
            <a:ext cx="724736" cy="426859"/>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DFCB7FE1-D7F5-D449-BDB3-795F4975BE4B}"/>
              </a:ext>
              <a:ext uri="{C183D7F6-B498-43B3-948B-1728B52AA6E4}">
                <adec:decorative xmlns:adec="http://schemas.microsoft.com/office/drawing/2017/decorative" val="1"/>
              </a:ext>
            </a:extLst>
          </p:cNvPr>
          <p:cNvCxnSpPr>
            <a:cxnSpLocks/>
          </p:cNvCxnSpPr>
          <p:nvPr/>
        </p:nvCxnSpPr>
        <p:spPr>
          <a:xfrm flipH="1" flipV="1">
            <a:off x="5115674" y="3842933"/>
            <a:ext cx="853096" cy="577539"/>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AD579E2-4E2A-7149-B119-C4EB01A94263}"/>
              </a:ext>
              <a:ext uri="{C183D7F6-B498-43B3-948B-1728B52AA6E4}">
                <adec:decorative xmlns:adec="http://schemas.microsoft.com/office/drawing/2017/decorative" val="1"/>
              </a:ext>
            </a:extLst>
          </p:cNvPr>
          <p:cNvCxnSpPr>
            <a:cxnSpLocks/>
          </p:cNvCxnSpPr>
          <p:nvPr/>
        </p:nvCxnSpPr>
        <p:spPr>
          <a:xfrm flipV="1">
            <a:off x="3690760" y="2113559"/>
            <a:ext cx="2671196" cy="2078967"/>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13A455E5-8078-1049-8876-AF67BF1C15A3}"/>
              </a:ext>
              <a:ext uri="{C183D7F6-B498-43B3-948B-1728B52AA6E4}">
                <adec:decorative xmlns:adec="http://schemas.microsoft.com/office/drawing/2017/decorative" val="1"/>
              </a:ext>
            </a:extLst>
          </p:cNvPr>
          <p:cNvCxnSpPr>
            <a:cxnSpLocks/>
          </p:cNvCxnSpPr>
          <p:nvPr/>
        </p:nvCxnSpPr>
        <p:spPr>
          <a:xfrm flipH="1" flipV="1">
            <a:off x="6853540" y="2186337"/>
            <a:ext cx="1466337" cy="106622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6C33D747-FF6C-AB43-8FAC-FF1E557C39D4}"/>
              </a:ext>
              <a:ext uri="{C183D7F6-B498-43B3-948B-1728B52AA6E4}">
                <adec:decorative xmlns:adec="http://schemas.microsoft.com/office/drawing/2017/decorative" val="1"/>
              </a:ext>
            </a:extLst>
          </p:cNvPr>
          <p:cNvCxnSpPr>
            <a:cxnSpLocks/>
            <a:endCxn id="5" idx="2"/>
          </p:cNvCxnSpPr>
          <p:nvPr/>
        </p:nvCxnSpPr>
        <p:spPr>
          <a:xfrm flipV="1">
            <a:off x="6286678" y="2278598"/>
            <a:ext cx="272274" cy="1518846"/>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17</a:t>
            </a:fld>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1"/>
              </a:ext>
            </a:extLst>
          </p:cNvPr>
          <p:cNvSpPr>
            <a:spLocks noGrp="1"/>
          </p:cNvSpPr>
          <p:nvPr>
            <p:ph type="title"/>
          </p:nvPr>
        </p:nvSpPr>
        <p:spPr>
          <a:xfrm>
            <a:off x="493058" y="0"/>
            <a:ext cx="11698941" cy="1304640"/>
          </a:xfrm>
        </p:spPr>
        <p:txBody>
          <a:bodyPr/>
          <a:lstStyle/>
          <a:p>
            <a:r>
              <a:rPr lang="en-US" dirty="0">
                <a:uFillTx/>
              </a:rPr>
              <a:t>In </a:t>
            </a:r>
            <a:r>
              <a:rPr lang="en-US" b="1" dirty="0">
                <a:uFillTx/>
              </a:rPr>
              <a:t>herbivory</a:t>
            </a:r>
            <a:r>
              <a:rPr lang="en-US" dirty="0">
                <a:uFillTx/>
              </a:rPr>
              <a:t>, a herbivore eats part of a </a:t>
            </a:r>
            <a:br>
              <a:rPr lang="en-US" dirty="0">
                <a:uFillTx/>
              </a:rPr>
            </a:br>
            <a:r>
              <a:rPr lang="en-US" dirty="0">
                <a:uFillTx/>
              </a:rPr>
              <a:t>plant or alga.</a:t>
            </a:r>
          </a:p>
        </p:txBody>
      </p:sp>
      <p:sp>
        <p:nvSpPr>
          <p:cNvPr id="21" name="Rounded Rectangle 20">
            <a:extLst>
              <a:ext uri="{C183D7F6-B498-43B3-948B-1728B52AA6E4}">
                <adec:decorative xmlns:adec="http://schemas.microsoft.com/office/drawing/2017/decorative" val="1"/>
              </a:ext>
            </a:extLst>
          </p:cNvPr>
          <p:cNvSpPr>
            <a:spLocks/>
          </p:cNvSpPr>
          <p:nvPr/>
        </p:nvSpPr>
        <p:spPr>
          <a:xfrm>
            <a:off x="7765774" y="2584174"/>
            <a:ext cx="2279374" cy="2711631"/>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23" name="TextBox 22">
            <a:extLst>
              <a:ext uri="{C183D7F6-B498-43B3-948B-1728B52AA6E4}">
                <adec:decorative xmlns:adec="http://schemas.microsoft.com/office/drawing/2017/decorative" val="1"/>
              </a:ext>
            </a:extLst>
          </p:cNvPr>
          <p:cNvSpPr txBox="1">
            <a:spLocks/>
          </p:cNvSpPr>
          <p:nvPr/>
        </p:nvSpPr>
        <p:spPr>
          <a:xfrm>
            <a:off x="9753880" y="2223935"/>
            <a:ext cx="2166876" cy="1569660"/>
          </a:xfrm>
          <a:prstGeom prst="rect">
            <a:avLst/>
          </a:prstGeom>
          <a:noFill/>
        </p:spPr>
        <p:txBody>
          <a:bodyPr wrap="square" rtlCol="0">
            <a:spAutoFit/>
          </a:bodyPr>
          <a:lstStyle/>
          <a:p>
            <a:r>
              <a:rPr lang="en-US" sz="6000" b="1" dirty="0">
                <a:solidFill>
                  <a:schemeClr val="accent6"/>
                </a:solidFill>
                <a:uFillTx/>
              </a:rPr>
              <a:t>+ </a:t>
            </a:r>
            <a:r>
              <a:rPr lang="en-US" sz="3600" b="1" dirty="0">
                <a:solidFill>
                  <a:schemeClr val="accent6"/>
                </a:solidFill>
                <a:uFillTx/>
              </a:rPr>
              <a:t>fitness</a:t>
            </a:r>
          </a:p>
          <a:p>
            <a:r>
              <a:rPr lang="en-US" sz="3600" b="1" dirty="0">
                <a:solidFill>
                  <a:schemeClr val="accent6"/>
                </a:solidFill>
                <a:uFillTx/>
              </a:rPr>
              <a:t>     effect</a:t>
            </a:r>
          </a:p>
        </p:txBody>
      </p:sp>
      <p:sp>
        <p:nvSpPr>
          <p:cNvPr id="25" name="TextBox 24">
            <a:extLst>
              <a:ext uri="{C183D7F6-B498-43B3-948B-1728B52AA6E4}">
                <adec:decorative xmlns:adec="http://schemas.microsoft.com/office/drawing/2017/decorative" val="1"/>
              </a:ext>
            </a:extLst>
          </p:cNvPr>
          <p:cNvSpPr txBox="1">
            <a:spLocks/>
          </p:cNvSpPr>
          <p:nvPr/>
        </p:nvSpPr>
        <p:spPr>
          <a:xfrm>
            <a:off x="245377" y="3145118"/>
            <a:ext cx="2166876" cy="1569660"/>
          </a:xfrm>
          <a:prstGeom prst="rect">
            <a:avLst/>
          </a:prstGeom>
          <a:noFill/>
        </p:spPr>
        <p:txBody>
          <a:bodyPr wrap="square" rtlCol="0">
            <a:spAutoFit/>
          </a:bodyPr>
          <a:lstStyle/>
          <a:p>
            <a:r>
              <a:rPr lang="en-US" sz="6000" b="1" dirty="0">
                <a:solidFill>
                  <a:schemeClr val="accent6"/>
                </a:solidFill>
                <a:uFillTx/>
              </a:rPr>
              <a:t>+ </a:t>
            </a:r>
            <a:r>
              <a:rPr lang="en-US" sz="3600" b="1" dirty="0">
                <a:solidFill>
                  <a:schemeClr val="accent6"/>
                </a:solidFill>
                <a:uFillTx/>
              </a:rPr>
              <a:t>fitness       </a:t>
            </a:r>
          </a:p>
          <a:p>
            <a:r>
              <a:rPr lang="en-US" sz="3600" b="1" dirty="0">
                <a:solidFill>
                  <a:schemeClr val="accent6"/>
                </a:solidFill>
                <a:uFillTx/>
              </a:rPr>
              <a:t>    effect</a:t>
            </a:r>
          </a:p>
        </p:txBody>
      </p:sp>
      <p:sp>
        <p:nvSpPr>
          <p:cNvPr id="26" name="TextBox 25">
            <a:extLst>
              <a:ext uri="{C183D7F6-B498-43B3-948B-1728B52AA6E4}">
                <adec:decorative xmlns:adec="http://schemas.microsoft.com/office/drawing/2017/decorative" val="1"/>
              </a:ext>
            </a:extLst>
          </p:cNvPr>
          <p:cNvSpPr txBox="1">
            <a:spLocks/>
          </p:cNvSpPr>
          <p:nvPr/>
        </p:nvSpPr>
        <p:spPr>
          <a:xfrm>
            <a:off x="618427" y="5376366"/>
            <a:ext cx="1968809" cy="1569660"/>
          </a:xfrm>
          <a:prstGeom prst="rect">
            <a:avLst/>
          </a:prstGeom>
          <a:solidFill>
            <a:srgbClr val="FFFFFF">
              <a:alpha val="37647"/>
            </a:srgbClr>
          </a:solidFill>
        </p:spPr>
        <p:txBody>
          <a:bodyPr wrap="none" rtlCol="0">
            <a:spAutoFit/>
          </a:bodyPr>
          <a:lstStyle/>
          <a:p>
            <a:r>
              <a:rPr lang="en-US" sz="6000" b="1" dirty="0">
                <a:solidFill>
                  <a:srgbClr val="FF00FF"/>
                </a:solidFill>
                <a:uFillTx/>
              </a:rPr>
              <a:t>- </a:t>
            </a:r>
            <a:r>
              <a:rPr lang="en-US" sz="3600" b="1" dirty="0">
                <a:solidFill>
                  <a:srgbClr val="FF00FF"/>
                </a:solidFill>
                <a:uFillTx/>
              </a:rPr>
              <a:t>fitness </a:t>
            </a:r>
          </a:p>
          <a:p>
            <a:r>
              <a:rPr lang="en-US" sz="3600" b="1" dirty="0">
                <a:solidFill>
                  <a:srgbClr val="FF00FF"/>
                </a:solidFill>
                <a:uFillTx/>
              </a:rPr>
              <a:t>   effect</a:t>
            </a:r>
          </a:p>
        </p:txBody>
      </p:sp>
      <p:sp>
        <p:nvSpPr>
          <p:cNvPr id="27" name="Rounded Rectangle 26">
            <a:extLst>
              <a:ext uri="{C183D7F6-B498-43B3-948B-1728B52AA6E4}">
                <adec:decorative xmlns:adec="http://schemas.microsoft.com/office/drawing/2017/decorative" val="1"/>
              </a:ext>
            </a:extLst>
          </p:cNvPr>
          <p:cNvSpPr>
            <a:spLocks/>
          </p:cNvSpPr>
          <p:nvPr/>
        </p:nvSpPr>
        <p:spPr>
          <a:xfrm>
            <a:off x="400050" y="5683924"/>
            <a:ext cx="10387871" cy="1174076"/>
          </a:xfrm>
          <a:prstGeom prst="roundRect">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24" name="Rounded Rectangle 23">
            <a:extLst>
              <a:ext uri="{C183D7F6-B498-43B3-948B-1728B52AA6E4}">
                <adec:decorative xmlns:adec="http://schemas.microsoft.com/office/drawing/2017/decorative" val="1"/>
              </a:ext>
            </a:extLst>
          </p:cNvPr>
          <p:cNvSpPr>
            <a:spLocks/>
          </p:cNvSpPr>
          <p:nvPr/>
        </p:nvSpPr>
        <p:spPr>
          <a:xfrm>
            <a:off x="2437537" y="3931059"/>
            <a:ext cx="1844366" cy="1260200"/>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pic>
        <p:nvPicPr>
          <p:cNvPr id="16" name="Picture 15">
            <a:extLst>
              <a:ext uri="{FF2B5EF4-FFF2-40B4-BE49-F238E27FC236}">
                <a16:creationId xmlns:a16="http://schemas.microsoft.com/office/drawing/2014/main" id="{B89BF059-547F-FD47-952E-790C68A3D71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7065" y="3855889"/>
            <a:ext cx="1314951" cy="2421840"/>
          </a:xfrm>
          <a:prstGeom prst="rect">
            <a:avLst/>
          </a:prstGeom>
        </p:spPr>
      </p:pic>
      <p:grpSp>
        <p:nvGrpSpPr>
          <p:cNvPr id="19" name="Group 18">
            <a:extLst>
              <a:ext uri="{FF2B5EF4-FFF2-40B4-BE49-F238E27FC236}">
                <a16:creationId xmlns:a16="http://schemas.microsoft.com/office/drawing/2014/main" id="{7291190E-7A64-8647-9512-9FDFB451DAE2}"/>
              </a:ext>
              <a:ext uri="{C183D7F6-B498-43B3-948B-1728B52AA6E4}">
                <adec:decorative xmlns:adec="http://schemas.microsoft.com/office/drawing/2017/decorative" val="1"/>
              </a:ext>
            </a:extLst>
          </p:cNvPr>
          <p:cNvGrpSpPr/>
          <p:nvPr/>
        </p:nvGrpSpPr>
        <p:grpSpPr>
          <a:xfrm>
            <a:off x="2271709" y="4894593"/>
            <a:ext cx="7773439" cy="1963406"/>
            <a:chOff x="-239843" y="4578974"/>
            <a:chExt cx="9503763" cy="2279026"/>
          </a:xfrm>
        </p:grpSpPr>
        <p:pic>
          <p:nvPicPr>
            <p:cNvPr id="20" name="Picture 6" descr="mage result for grass clipart">
              <a:extLst>
                <a:ext uri="{FF2B5EF4-FFF2-40B4-BE49-F238E27FC236}">
                  <a16:creationId xmlns:a16="http://schemas.microsoft.com/office/drawing/2014/main" id="{AB20A0CB-42DD-E846-83C4-218B18A452B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843" y="5067300"/>
              <a:ext cx="9503763" cy="1790700"/>
            </a:xfrm>
            <a:prstGeom prst="rect">
              <a:avLst/>
            </a:prstGeom>
            <a:noFill/>
          </p:spPr>
        </p:pic>
        <p:cxnSp>
          <p:nvCxnSpPr>
            <p:cNvPr id="22" name="Straight Arrow Connector 21">
              <a:extLst>
                <a:ext uri="{FF2B5EF4-FFF2-40B4-BE49-F238E27FC236}">
                  <a16:creationId xmlns:a16="http://schemas.microsoft.com/office/drawing/2014/main" id="{8BE2A68A-C006-634E-B987-766D87699DC9}"/>
                </a:ext>
              </a:extLst>
            </p:cNvPr>
            <p:cNvCxnSpPr/>
            <p:nvPr/>
          </p:nvCxnSpPr>
          <p:spPr>
            <a:xfrm flipH="1" flipV="1">
              <a:off x="953505" y="4578974"/>
              <a:ext cx="485552" cy="1383676"/>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2CCDFFD-992A-C949-955A-20C066A3CF2F}"/>
                </a:ext>
              </a:extLst>
            </p:cNvPr>
            <p:cNvCxnSpPr/>
            <p:nvPr/>
          </p:nvCxnSpPr>
          <p:spPr>
            <a:xfrm flipH="1" flipV="1">
              <a:off x="7838141" y="4578974"/>
              <a:ext cx="127185" cy="1067325"/>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9" name="Picture 28">
            <a:extLst>
              <a:ext uri="{FF2B5EF4-FFF2-40B4-BE49-F238E27FC236}">
                <a16:creationId xmlns:a16="http://schemas.microsoft.com/office/drawing/2014/main" id="{A28AD22D-0BEE-594B-A716-633180938828}"/>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0179" y="1247395"/>
            <a:ext cx="957546" cy="1031203"/>
          </a:xfrm>
          <a:prstGeom prst="rect">
            <a:avLst/>
          </a:prstGeom>
        </p:spPr>
      </p:pic>
      <p:pic>
        <p:nvPicPr>
          <p:cNvPr id="30" name="Picture 29">
            <a:extLst>
              <a:ext uri="{FF2B5EF4-FFF2-40B4-BE49-F238E27FC236}">
                <a16:creationId xmlns:a16="http://schemas.microsoft.com/office/drawing/2014/main" id="{B93F4E9B-5389-CD42-9F22-671A81C5C5A0}"/>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11068" y="4148621"/>
            <a:ext cx="2120900" cy="736600"/>
          </a:xfrm>
          <a:prstGeom prst="rect">
            <a:avLst/>
          </a:prstGeom>
        </p:spPr>
      </p:pic>
      <p:pic>
        <p:nvPicPr>
          <p:cNvPr id="31" name="Picture 30">
            <a:extLst>
              <a:ext uri="{FF2B5EF4-FFF2-40B4-BE49-F238E27FC236}">
                <a16:creationId xmlns:a16="http://schemas.microsoft.com/office/drawing/2014/main" id="{DE959F56-F94D-6B46-AE01-D48DAFB266B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45070" y="2713055"/>
            <a:ext cx="1473078" cy="2172166"/>
          </a:xfrm>
          <a:prstGeom prst="rect">
            <a:avLst/>
          </a:prstGeom>
        </p:spPr>
      </p:pic>
      <p:pic>
        <p:nvPicPr>
          <p:cNvPr id="32" name="Picture 31">
            <a:extLst>
              <a:ext uri="{FF2B5EF4-FFF2-40B4-BE49-F238E27FC236}">
                <a16:creationId xmlns:a16="http://schemas.microsoft.com/office/drawing/2014/main" id="{0AEF95D9-8792-5645-BCE5-7010F0D617DD}"/>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360626">
            <a:off x="4300226" y="3815667"/>
            <a:ext cx="1167829" cy="132708"/>
          </a:xfrm>
          <a:prstGeom prst="rect">
            <a:avLst/>
          </a:prstGeom>
        </p:spPr>
      </p:pic>
      <p:cxnSp>
        <p:nvCxnSpPr>
          <p:cNvPr id="33" name="Straight Arrow Connector 32">
            <a:extLst>
              <a:ext uri="{FF2B5EF4-FFF2-40B4-BE49-F238E27FC236}">
                <a16:creationId xmlns:a16="http://schemas.microsoft.com/office/drawing/2014/main" id="{D5A652FB-7008-024A-B2AF-7592BB60015D}"/>
              </a:ext>
              <a:ext uri="{C183D7F6-B498-43B3-948B-1728B52AA6E4}">
                <adec:decorative xmlns:adec="http://schemas.microsoft.com/office/drawing/2017/decorative" val="1"/>
              </a:ext>
            </a:extLst>
          </p:cNvPr>
          <p:cNvCxnSpPr>
            <a:cxnSpLocks/>
          </p:cNvCxnSpPr>
          <p:nvPr/>
        </p:nvCxnSpPr>
        <p:spPr>
          <a:xfrm flipV="1">
            <a:off x="3997423" y="3993613"/>
            <a:ext cx="724736" cy="426859"/>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594C2880-5CF3-3541-A9DF-7EF5B5885624}"/>
              </a:ext>
              <a:ext uri="{C183D7F6-B498-43B3-948B-1728B52AA6E4}">
                <adec:decorative xmlns:adec="http://schemas.microsoft.com/office/drawing/2017/decorative" val="1"/>
              </a:ext>
            </a:extLst>
          </p:cNvPr>
          <p:cNvCxnSpPr>
            <a:cxnSpLocks/>
          </p:cNvCxnSpPr>
          <p:nvPr/>
        </p:nvCxnSpPr>
        <p:spPr>
          <a:xfrm flipH="1" flipV="1">
            <a:off x="5115674" y="3842933"/>
            <a:ext cx="853096" cy="577539"/>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ACD49B4D-CC3F-744A-B09B-B53427244567}"/>
              </a:ext>
              <a:ext uri="{C183D7F6-B498-43B3-948B-1728B52AA6E4}">
                <adec:decorative xmlns:adec="http://schemas.microsoft.com/office/drawing/2017/decorative" val="1"/>
              </a:ext>
            </a:extLst>
          </p:cNvPr>
          <p:cNvCxnSpPr>
            <a:cxnSpLocks/>
          </p:cNvCxnSpPr>
          <p:nvPr/>
        </p:nvCxnSpPr>
        <p:spPr>
          <a:xfrm flipV="1">
            <a:off x="3690760" y="2113559"/>
            <a:ext cx="2671196" cy="2078967"/>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8B2F2E4-911E-E243-8A83-AC0427AA2990}"/>
              </a:ext>
              <a:ext uri="{C183D7F6-B498-43B3-948B-1728B52AA6E4}">
                <adec:decorative xmlns:adec="http://schemas.microsoft.com/office/drawing/2017/decorative" val="1"/>
              </a:ext>
            </a:extLst>
          </p:cNvPr>
          <p:cNvCxnSpPr>
            <a:cxnSpLocks/>
          </p:cNvCxnSpPr>
          <p:nvPr/>
        </p:nvCxnSpPr>
        <p:spPr>
          <a:xfrm flipH="1" flipV="1">
            <a:off x="6853540" y="2186337"/>
            <a:ext cx="1466337" cy="106622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51D39654-68B1-BF4A-B534-B613BE589E92}"/>
              </a:ext>
              <a:ext uri="{C183D7F6-B498-43B3-948B-1728B52AA6E4}">
                <adec:decorative xmlns:adec="http://schemas.microsoft.com/office/drawing/2017/decorative" val="1"/>
              </a:ext>
            </a:extLst>
          </p:cNvPr>
          <p:cNvCxnSpPr>
            <a:cxnSpLocks/>
            <a:endCxn id="29" idx="2"/>
          </p:cNvCxnSpPr>
          <p:nvPr/>
        </p:nvCxnSpPr>
        <p:spPr>
          <a:xfrm flipV="1">
            <a:off x="6286678" y="2278598"/>
            <a:ext cx="272274" cy="1518846"/>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18</a:t>
            </a:fld>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5" grpId="0"/>
      <p:bldP spid="26" grpId="0" animBg="1"/>
      <p:bldP spid="27"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D34EAE-31B1-F342-8C65-2D1612D390A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7065" y="3855889"/>
            <a:ext cx="1314951" cy="2421840"/>
          </a:xfrm>
          <a:prstGeom prst="rect">
            <a:avLst/>
          </a:prstGeom>
        </p:spPr>
      </p:pic>
      <p:sp>
        <p:nvSpPr>
          <p:cNvPr id="3" name="Title 2">
            <a:extLst>
              <a:ext uri="{C183D7F6-B498-43B3-948B-1728B52AA6E4}">
                <adec:decorative xmlns:adec="http://schemas.microsoft.com/office/drawing/2017/decorative" val="1"/>
              </a:ext>
            </a:extLst>
          </p:cNvPr>
          <p:cNvSpPr>
            <a:spLocks noGrp="1"/>
          </p:cNvSpPr>
          <p:nvPr>
            <p:ph type="title"/>
          </p:nvPr>
        </p:nvSpPr>
        <p:spPr>
          <a:xfrm>
            <a:off x="251012" y="0"/>
            <a:ext cx="11940988" cy="1304640"/>
          </a:xfrm>
        </p:spPr>
        <p:txBody>
          <a:bodyPr>
            <a:normAutofit/>
          </a:bodyPr>
          <a:lstStyle/>
          <a:p>
            <a:r>
              <a:rPr lang="en-US" dirty="0">
                <a:uFillTx/>
              </a:rPr>
              <a:t>Additional species include foxes, coyotes, </a:t>
            </a:r>
            <a:br>
              <a:rPr lang="en-US" dirty="0">
                <a:uFillTx/>
              </a:rPr>
            </a:br>
            <a:r>
              <a:rPr lang="en-US" dirty="0">
                <a:uFillTx/>
              </a:rPr>
              <a:t>and different bird species.</a:t>
            </a:r>
          </a:p>
        </p:txBody>
      </p:sp>
      <p:grpSp>
        <p:nvGrpSpPr>
          <p:cNvPr id="25" name="Group 24">
            <a:extLst>
              <a:ext uri="{C183D7F6-B498-43B3-948B-1728B52AA6E4}">
                <adec:decorative xmlns:adec="http://schemas.microsoft.com/office/drawing/2017/decorative" val="1"/>
              </a:ext>
            </a:extLst>
          </p:cNvPr>
          <p:cNvGrpSpPr/>
          <p:nvPr/>
        </p:nvGrpSpPr>
        <p:grpSpPr>
          <a:xfrm>
            <a:off x="2271709" y="4894593"/>
            <a:ext cx="7773439" cy="1963406"/>
            <a:chOff x="-239843" y="4578974"/>
            <a:chExt cx="9503763" cy="2279026"/>
          </a:xfrm>
        </p:grpSpPr>
        <p:pic>
          <p:nvPicPr>
            <p:cNvPr id="26" name="Picture 6" descr="mage result for grass clip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843" y="5067300"/>
              <a:ext cx="9503763" cy="1790700"/>
            </a:xfrm>
            <a:prstGeom prst="rect">
              <a:avLst/>
            </a:prstGeom>
            <a:noFill/>
          </p:spPr>
        </p:pic>
        <p:cxnSp>
          <p:nvCxnSpPr>
            <p:cNvPr id="27" name="Straight Arrow Connector 26"/>
            <p:cNvCxnSpPr/>
            <p:nvPr/>
          </p:nvCxnSpPr>
          <p:spPr>
            <a:xfrm flipH="1" flipV="1">
              <a:off x="953505" y="4578974"/>
              <a:ext cx="485552" cy="1383676"/>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7838141" y="4578974"/>
              <a:ext cx="127185" cy="1067325"/>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19458" name="Picture 2" descr="mage result for fox silhouette vec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7469" y="2362171"/>
            <a:ext cx="1763710" cy="1211081"/>
          </a:xfrm>
          <a:prstGeom prst="rect">
            <a:avLst/>
          </a:prstGeom>
          <a:noFill/>
        </p:spPr>
      </p:pic>
      <p:pic>
        <p:nvPicPr>
          <p:cNvPr id="19460" name="Picture 4" descr="mage result for coyote silhouette vec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28484" y="1260967"/>
            <a:ext cx="1024740" cy="1609881"/>
          </a:xfrm>
          <a:prstGeom prst="rect">
            <a:avLst/>
          </a:prstGeom>
          <a:noFill/>
        </p:spPr>
      </p:pic>
      <p:cxnSp>
        <p:nvCxnSpPr>
          <p:cNvPr id="4" name="Straight Arrow Connector 3">
            <a:extLst>
              <a:ext uri="{C183D7F6-B498-43B3-948B-1728B52AA6E4}">
                <adec:decorative xmlns:adec="http://schemas.microsoft.com/office/drawing/2017/decorative" val="1"/>
              </a:ext>
            </a:extLst>
          </p:cNvPr>
          <p:cNvCxnSpPr>
            <a:cxnSpLocks/>
          </p:cNvCxnSpPr>
          <p:nvPr/>
        </p:nvCxnSpPr>
        <p:spPr>
          <a:xfrm flipH="1" flipV="1">
            <a:off x="1906571" y="3367375"/>
            <a:ext cx="1037864" cy="69410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p:cNvCxnSpPr>
          <p:nvPr/>
        </p:nvCxnSpPr>
        <p:spPr>
          <a:xfrm flipV="1">
            <a:off x="7037725" y="1125098"/>
            <a:ext cx="1282152" cy="297087"/>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a:cxnSpLocks/>
          </p:cNvCxnSpPr>
          <p:nvPr/>
        </p:nvCxnSpPr>
        <p:spPr>
          <a:xfrm flipH="1" flipV="1">
            <a:off x="4553224" y="2265306"/>
            <a:ext cx="3529064" cy="1102068"/>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C183D7F6-B498-43B3-948B-1728B52AA6E4}">
                <adec:decorative xmlns:adec="http://schemas.microsoft.com/office/drawing/2017/decorative" val="1"/>
              </a:ext>
            </a:extLst>
          </p:cNvPr>
          <p:cNvCxnSpPr>
            <a:cxnSpLocks/>
          </p:cNvCxnSpPr>
          <p:nvPr/>
        </p:nvCxnSpPr>
        <p:spPr>
          <a:xfrm flipV="1">
            <a:off x="3441622" y="3008378"/>
            <a:ext cx="408983" cy="1053097"/>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37836" y="358753"/>
            <a:ext cx="1235756" cy="8445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8FFC88-3EA4-FA4D-BAC7-FAC3B866E565}"/>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80179" y="1247395"/>
            <a:ext cx="957546" cy="1031203"/>
          </a:xfrm>
          <a:prstGeom prst="rect">
            <a:avLst/>
          </a:prstGeom>
        </p:spPr>
      </p:pic>
      <p:pic>
        <p:nvPicPr>
          <p:cNvPr id="6" name="Picture 5">
            <a:extLst>
              <a:ext uri="{FF2B5EF4-FFF2-40B4-BE49-F238E27FC236}">
                <a16:creationId xmlns:a16="http://schemas.microsoft.com/office/drawing/2014/main" id="{087103ED-78A9-DE4C-ADDB-DCC447E5FA4F}"/>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11068" y="4148621"/>
            <a:ext cx="2120900" cy="736600"/>
          </a:xfrm>
          <a:prstGeom prst="rect">
            <a:avLst/>
          </a:prstGeom>
        </p:spPr>
      </p:pic>
      <p:pic>
        <p:nvPicPr>
          <p:cNvPr id="8" name="Picture 7">
            <a:extLst>
              <a:ext uri="{FF2B5EF4-FFF2-40B4-BE49-F238E27FC236}">
                <a16:creationId xmlns:a16="http://schemas.microsoft.com/office/drawing/2014/main" id="{B0E6EAA2-45CE-2D40-AADA-B9A26788AD83}"/>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45070" y="2713055"/>
            <a:ext cx="1473078" cy="2172166"/>
          </a:xfrm>
          <a:prstGeom prst="rect">
            <a:avLst/>
          </a:prstGeom>
        </p:spPr>
      </p:pic>
      <p:pic>
        <p:nvPicPr>
          <p:cNvPr id="9" name="Picture 8">
            <a:extLst>
              <a:ext uri="{FF2B5EF4-FFF2-40B4-BE49-F238E27FC236}">
                <a16:creationId xmlns:a16="http://schemas.microsoft.com/office/drawing/2014/main" id="{F9063C59-6484-CE42-A95F-4DAF99A2072F}"/>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6360626">
            <a:off x="4300226" y="3815667"/>
            <a:ext cx="1167829" cy="132708"/>
          </a:xfrm>
          <a:prstGeom prst="rect">
            <a:avLst/>
          </a:prstGeom>
        </p:spPr>
      </p:pic>
      <p:cxnSp>
        <p:nvCxnSpPr>
          <p:cNvPr id="30" name="Straight Arrow Connector 29">
            <a:extLst>
              <a:ext uri="{FF2B5EF4-FFF2-40B4-BE49-F238E27FC236}">
                <a16:creationId xmlns:a16="http://schemas.microsoft.com/office/drawing/2014/main" id="{28C751F8-D785-AE41-AC38-FBA0A909499B}"/>
              </a:ext>
              <a:ext uri="{C183D7F6-B498-43B3-948B-1728B52AA6E4}">
                <adec:decorative xmlns:adec="http://schemas.microsoft.com/office/drawing/2017/decorative" val="1"/>
              </a:ext>
            </a:extLst>
          </p:cNvPr>
          <p:cNvCxnSpPr>
            <a:cxnSpLocks/>
          </p:cNvCxnSpPr>
          <p:nvPr/>
        </p:nvCxnSpPr>
        <p:spPr>
          <a:xfrm flipV="1">
            <a:off x="3997423" y="3993613"/>
            <a:ext cx="724736" cy="426859"/>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DFCB7FE1-D7F5-D449-BDB3-795F4975BE4B}"/>
              </a:ext>
              <a:ext uri="{C183D7F6-B498-43B3-948B-1728B52AA6E4}">
                <adec:decorative xmlns:adec="http://schemas.microsoft.com/office/drawing/2017/decorative" val="1"/>
              </a:ext>
            </a:extLst>
          </p:cNvPr>
          <p:cNvCxnSpPr>
            <a:cxnSpLocks/>
          </p:cNvCxnSpPr>
          <p:nvPr/>
        </p:nvCxnSpPr>
        <p:spPr>
          <a:xfrm flipH="1" flipV="1">
            <a:off x="5115674" y="3842933"/>
            <a:ext cx="853096" cy="577539"/>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1AD579E2-4E2A-7149-B119-C4EB01A94263}"/>
              </a:ext>
              <a:ext uri="{C183D7F6-B498-43B3-948B-1728B52AA6E4}">
                <adec:decorative xmlns:adec="http://schemas.microsoft.com/office/drawing/2017/decorative" val="1"/>
              </a:ext>
            </a:extLst>
          </p:cNvPr>
          <p:cNvCxnSpPr>
            <a:cxnSpLocks/>
          </p:cNvCxnSpPr>
          <p:nvPr/>
        </p:nvCxnSpPr>
        <p:spPr>
          <a:xfrm flipV="1">
            <a:off x="3690760" y="2113559"/>
            <a:ext cx="2671196" cy="2078967"/>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13A455E5-8078-1049-8876-AF67BF1C15A3}"/>
              </a:ext>
              <a:ext uri="{C183D7F6-B498-43B3-948B-1728B52AA6E4}">
                <adec:decorative xmlns:adec="http://schemas.microsoft.com/office/drawing/2017/decorative" val="1"/>
              </a:ext>
            </a:extLst>
          </p:cNvPr>
          <p:cNvCxnSpPr>
            <a:cxnSpLocks/>
          </p:cNvCxnSpPr>
          <p:nvPr/>
        </p:nvCxnSpPr>
        <p:spPr>
          <a:xfrm flipH="1" flipV="1">
            <a:off x="6853540" y="2186337"/>
            <a:ext cx="1466337" cy="106622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6C33D747-FF6C-AB43-8FAC-FF1E557C39D4}"/>
              </a:ext>
              <a:ext uri="{C183D7F6-B498-43B3-948B-1728B52AA6E4}">
                <adec:decorative xmlns:adec="http://schemas.microsoft.com/office/drawing/2017/decorative" val="1"/>
              </a:ext>
            </a:extLst>
          </p:cNvPr>
          <p:cNvCxnSpPr>
            <a:cxnSpLocks/>
            <a:endCxn id="5" idx="2"/>
          </p:cNvCxnSpPr>
          <p:nvPr/>
        </p:nvCxnSpPr>
        <p:spPr>
          <a:xfrm flipV="1">
            <a:off x="6286678" y="2278598"/>
            <a:ext cx="272274" cy="1518846"/>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Slide Number Placeholder 9">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19</a:t>
            </a:fld>
            <a:endParaRPr lang="en-US">
              <a:uFillTx/>
            </a:endParaRPr>
          </a:p>
        </p:txBody>
      </p:sp>
    </p:spTree>
    <p:extLst>
      <p:ext uri="{BB962C8B-B14F-4D97-AF65-F5344CB8AC3E}">
        <p14:creationId xmlns:p14="http://schemas.microsoft.com/office/powerpoint/2010/main" val="13457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a:spLocks/>
          </p:cNvSpPr>
          <p:nvPr/>
        </p:nvSpPr>
        <p:spPr>
          <a:xfrm>
            <a:off x="251012" y="295835"/>
            <a:ext cx="7082117" cy="4401205"/>
          </a:xfrm>
          <a:prstGeom prst="rect">
            <a:avLst/>
          </a:prstGeom>
        </p:spPr>
        <p:txBody>
          <a:bodyPr wrap="square">
            <a:spAutoFit/>
          </a:bodyPr>
          <a:lstStyle/>
          <a:p>
            <a:r>
              <a:rPr lang="en-US" sz="2800" dirty="0">
                <a:solidFill>
                  <a:srgbClr val="000000"/>
                </a:solidFill>
                <a:uFillTx/>
                <a:latin typeface="Calibri" charset="0"/>
              </a:rPr>
              <a:t>When Ella Buss was a third grader, she suffered from mysterious severe headaches and joint pain. Her parents took her to the doctor where she was diagnosed with juvenile arthritis. Later, a blood test revealed that it was actually Lyme disease. Treatment and care of Lyme disease is relatively straightforward in the early stages, but by the time Ella’s condition was correctly diagnosed, the opportunity to prevent neurological damage had passed.</a:t>
            </a:r>
            <a:endParaRPr lang="en-US" sz="2800" dirty="0">
              <a:uFillTx/>
            </a:endParaRPr>
          </a:p>
        </p:txBody>
      </p:sp>
      <p:pic>
        <p:nvPicPr>
          <p:cNvPr id="1026" name="Picture 2" descr="U S S ella- c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5250" y="471486"/>
            <a:ext cx="4204800" cy="3157537"/>
          </a:xfrm>
          <a:prstGeom prst="rect">
            <a:avLst/>
          </a:prstGeom>
          <a:noFill/>
        </p:spPr>
      </p:pic>
      <p:sp>
        <p:nvSpPr>
          <p:cNvPr id="4" name="Rectangle 3">
            <a:extLst>
              <a:ext uri="{C183D7F6-B498-43B3-948B-1728B52AA6E4}">
                <adec:decorative xmlns:adec="http://schemas.microsoft.com/office/drawing/2017/decorative" val="1"/>
              </a:ext>
            </a:extLst>
          </p:cNvPr>
          <p:cNvSpPr>
            <a:spLocks/>
          </p:cNvSpPr>
          <p:nvPr/>
        </p:nvSpPr>
        <p:spPr>
          <a:xfrm>
            <a:off x="7732557" y="3680101"/>
            <a:ext cx="1133644" cy="369332"/>
          </a:xfrm>
          <a:prstGeom prst="rect">
            <a:avLst/>
          </a:prstGeom>
        </p:spPr>
        <p:txBody>
          <a:bodyPr wrap="none">
            <a:spAutoFit/>
          </a:bodyPr>
          <a:lstStyle/>
          <a:p>
            <a:r>
              <a:rPr lang="en-US" dirty="0">
                <a:uFillTx/>
              </a:rPr>
              <a:t>(Ella Buss)</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a:t>
            </a:fld>
            <a:endParaRPr lang="en-US">
              <a:uFillTx/>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ummingbird-_among_and_Crocosm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3756" y="1304640"/>
            <a:ext cx="3174091" cy="27256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d fox with prey sharpened leve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467" y="1304640"/>
            <a:ext cx="4098749" cy="27256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age result for interspecific competi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67070" y="1304640"/>
            <a:ext cx="2972515" cy="27601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dirty="0">
                <a:uFillTx/>
              </a:rPr>
              <a:t>More types of interactions between species!</a:t>
            </a:r>
          </a:p>
        </p:txBody>
      </p:sp>
      <p:sp>
        <p:nvSpPr>
          <p:cNvPr id="5" name="Rectangle 4">
            <a:extLst>
              <a:ext uri="{C183D7F6-B498-43B3-948B-1728B52AA6E4}">
                <adec:decorative xmlns:adec="http://schemas.microsoft.com/office/drawing/2017/decorative" val="1"/>
              </a:ext>
            </a:extLst>
          </p:cNvPr>
          <p:cNvSpPr/>
          <p:nvPr/>
        </p:nvSpPr>
        <p:spPr>
          <a:xfrm>
            <a:off x="2157580" y="1066065"/>
            <a:ext cx="644728" cy="1200329"/>
          </a:xfrm>
          <a:prstGeom prst="rect">
            <a:avLst/>
          </a:prstGeom>
        </p:spPr>
        <p:txBody>
          <a:bodyPr wrap="none">
            <a:spAutoFit/>
          </a:bodyPr>
          <a:lstStyle/>
          <a:p>
            <a:r>
              <a:rPr lang="en-US" sz="7200" b="1">
                <a:solidFill>
                  <a:schemeClr val="accent6">
                    <a:lumMod val="40000"/>
                    <a:lumOff val="60000"/>
                  </a:schemeClr>
                </a:solidFill>
              </a:rPr>
              <a:t>+</a:t>
            </a:r>
            <a:endParaRPr lang="en-US" sz="7200">
              <a:solidFill>
                <a:schemeClr val="accent6">
                  <a:lumMod val="40000"/>
                  <a:lumOff val="60000"/>
                </a:schemeClr>
              </a:solidFill>
            </a:endParaRPr>
          </a:p>
        </p:txBody>
      </p:sp>
      <p:sp>
        <p:nvSpPr>
          <p:cNvPr id="6" name="Rectangle 5">
            <a:extLst>
              <a:ext uri="{C183D7F6-B498-43B3-948B-1728B52AA6E4}">
                <adec:decorative xmlns:adec="http://schemas.microsoft.com/office/drawing/2017/decorative" val="1"/>
              </a:ext>
            </a:extLst>
          </p:cNvPr>
          <p:cNvSpPr/>
          <p:nvPr/>
        </p:nvSpPr>
        <p:spPr>
          <a:xfrm>
            <a:off x="3314344" y="2387063"/>
            <a:ext cx="726481" cy="2215991"/>
          </a:xfrm>
          <a:prstGeom prst="rect">
            <a:avLst/>
          </a:prstGeom>
        </p:spPr>
        <p:txBody>
          <a:bodyPr wrap="none">
            <a:spAutoFit/>
          </a:bodyPr>
          <a:lstStyle/>
          <a:p>
            <a:r>
              <a:rPr lang="en-US" sz="13800" b="1" dirty="0">
                <a:solidFill>
                  <a:srgbClr val="FF00FF"/>
                </a:solidFill>
              </a:rPr>
              <a:t>-</a:t>
            </a:r>
            <a:endParaRPr lang="en-US" sz="13800" dirty="0"/>
          </a:p>
        </p:txBody>
      </p:sp>
      <p:sp>
        <p:nvSpPr>
          <p:cNvPr id="14" name="Rectangle 13">
            <a:extLst>
              <a:ext uri="{C183D7F6-B498-43B3-948B-1728B52AA6E4}">
                <adec:decorative xmlns:adec="http://schemas.microsoft.com/office/drawing/2017/decorative" val="1"/>
              </a:ext>
            </a:extLst>
          </p:cNvPr>
          <p:cNvSpPr/>
          <p:nvPr/>
        </p:nvSpPr>
        <p:spPr>
          <a:xfrm>
            <a:off x="8318549" y="1419562"/>
            <a:ext cx="644728" cy="1200329"/>
          </a:xfrm>
          <a:prstGeom prst="rect">
            <a:avLst/>
          </a:prstGeom>
        </p:spPr>
        <p:txBody>
          <a:bodyPr wrap="none">
            <a:spAutoFit/>
          </a:bodyPr>
          <a:lstStyle/>
          <a:p>
            <a:r>
              <a:rPr lang="en-US" sz="7200" b="1" dirty="0">
                <a:solidFill>
                  <a:schemeClr val="accent6">
                    <a:lumMod val="40000"/>
                    <a:lumOff val="60000"/>
                  </a:schemeClr>
                </a:solidFill>
              </a:rPr>
              <a:t>+</a:t>
            </a:r>
            <a:endParaRPr lang="en-US" sz="7200" dirty="0">
              <a:solidFill>
                <a:schemeClr val="accent6">
                  <a:lumMod val="40000"/>
                  <a:lumOff val="60000"/>
                </a:schemeClr>
              </a:solidFill>
            </a:endParaRPr>
          </a:p>
        </p:txBody>
      </p:sp>
      <p:sp>
        <p:nvSpPr>
          <p:cNvPr id="15" name="Rectangle 14">
            <a:extLst>
              <a:ext uri="{C183D7F6-B498-43B3-948B-1728B52AA6E4}">
                <adec:decorative xmlns:adec="http://schemas.microsoft.com/office/drawing/2017/decorative" val="1"/>
              </a:ext>
            </a:extLst>
          </p:cNvPr>
          <p:cNvSpPr/>
          <p:nvPr/>
        </p:nvSpPr>
        <p:spPr>
          <a:xfrm>
            <a:off x="5316624" y="684428"/>
            <a:ext cx="726481" cy="2215991"/>
          </a:xfrm>
          <a:prstGeom prst="rect">
            <a:avLst/>
          </a:prstGeom>
        </p:spPr>
        <p:txBody>
          <a:bodyPr wrap="none">
            <a:spAutoFit/>
          </a:bodyPr>
          <a:lstStyle/>
          <a:p>
            <a:r>
              <a:rPr lang="en-US" sz="13800" b="1" dirty="0">
                <a:solidFill>
                  <a:srgbClr val="FF00FF"/>
                </a:solidFill>
              </a:rPr>
              <a:t>-</a:t>
            </a:r>
            <a:endParaRPr lang="en-US" sz="13800" dirty="0"/>
          </a:p>
        </p:txBody>
      </p:sp>
      <p:sp>
        <p:nvSpPr>
          <p:cNvPr id="16" name="Rectangle 15">
            <a:extLst>
              <a:ext uri="{C183D7F6-B498-43B3-948B-1728B52AA6E4}">
                <adec:decorative xmlns:adec="http://schemas.microsoft.com/office/drawing/2017/decorative" val="1"/>
              </a:ext>
            </a:extLst>
          </p:cNvPr>
          <p:cNvSpPr/>
          <p:nvPr/>
        </p:nvSpPr>
        <p:spPr>
          <a:xfrm>
            <a:off x="10520806" y="1186734"/>
            <a:ext cx="644728" cy="1200329"/>
          </a:xfrm>
          <a:prstGeom prst="rect">
            <a:avLst/>
          </a:prstGeom>
        </p:spPr>
        <p:txBody>
          <a:bodyPr wrap="none">
            <a:spAutoFit/>
          </a:bodyPr>
          <a:lstStyle/>
          <a:p>
            <a:r>
              <a:rPr lang="en-US" sz="7200" b="1" dirty="0">
                <a:solidFill>
                  <a:schemeClr val="accent6">
                    <a:lumMod val="40000"/>
                    <a:lumOff val="60000"/>
                  </a:schemeClr>
                </a:solidFill>
              </a:rPr>
              <a:t>+</a:t>
            </a:r>
            <a:endParaRPr lang="en-US" sz="7200" dirty="0">
              <a:solidFill>
                <a:schemeClr val="accent6">
                  <a:lumMod val="40000"/>
                  <a:lumOff val="60000"/>
                </a:schemeClr>
              </a:solidFill>
            </a:endParaRPr>
          </a:p>
        </p:txBody>
      </p:sp>
      <p:sp>
        <p:nvSpPr>
          <p:cNvPr id="17" name="Rectangle 16">
            <a:extLst>
              <a:ext uri="{C183D7F6-B498-43B3-948B-1728B52AA6E4}">
                <adec:decorative xmlns:adec="http://schemas.microsoft.com/office/drawing/2017/decorative" val="1"/>
              </a:ext>
            </a:extLst>
          </p:cNvPr>
          <p:cNvSpPr/>
          <p:nvPr/>
        </p:nvSpPr>
        <p:spPr>
          <a:xfrm>
            <a:off x="6879969" y="518822"/>
            <a:ext cx="726481" cy="2215991"/>
          </a:xfrm>
          <a:prstGeom prst="rect">
            <a:avLst/>
          </a:prstGeom>
        </p:spPr>
        <p:txBody>
          <a:bodyPr wrap="none">
            <a:spAutoFit/>
          </a:bodyPr>
          <a:lstStyle/>
          <a:p>
            <a:r>
              <a:rPr lang="en-US" sz="13800" b="1" dirty="0">
                <a:solidFill>
                  <a:srgbClr val="FF00FF"/>
                </a:solidFill>
              </a:rPr>
              <a:t>-</a:t>
            </a:r>
            <a:endParaRPr lang="en-US" sz="13800" dirty="0"/>
          </a:p>
        </p:txBody>
      </p:sp>
      <p:sp>
        <p:nvSpPr>
          <p:cNvPr id="19" name="Rectangle 18">
            <a:extLst>
              <a:ext uri="{C183D7F6-B498-43B3-948B-1728B52AA6E4}">
                <adec:decorative xmlns:adec="http://schemas.microsoft.com/office/drawing/2017/decorative" val="1"/>
              </a:ext>
            </a:extLst>
          </p:cNvPr>
          <p:cNvSpPr/>
          <p:nvPr/>
        </p:nvSpPr>
        <p:spPr>
          <a:xfrm>
            <a:off x="4639887" y="4182824"/>
            <a:ext cx="3338459" cy="461665"/>
          </a:xfrm>
          <a:prstGeom prst="rect">
            <a:avLst/>
          </a:prstGeom>
        </p:spPr>
        <p:txBody>
          <a:bodyPr wrap="square">
            <a:spAutoFit/>
          </a:bodyPr>
          <a:lstStyle/>
          <a:p>
            <a:r>
              <a:rPr lang="en-US" sz="2400" b="1" dirty="0">
                <a:solidFill>
                  <a:schemeClr val="accent3"/>
                </a:solidFill>
                <a:latin typeface="Calibri" charset="0"/>
                <a:ea typeface="Calibri" charset="0"/>
                <a:cs typeface="Calibri" charset="0"/>
              </a:rPr>
              <a:t>Interspecific competition</a:t>
            </a:r>
            <a:endParaRPr lang="en-US" sz="2400" dirty="0">
              <a:solidFill>
                <a:schemeClr val="accent3"/>
              </a:solidFill>
              <a:latin typeface="Calibri" charset="0"/>
              <a:ea typeface="Calibri" charset="0"/>
              <a:cs typeface="Calibri" charset="0"/>
            </a:endParaRPr>
          </a:p>
        </p:txBody>
      </p:sp>
      <p:sp>
        <p:nvSpPr>
          <p:cNvPr id="20" name="Rectangle 19">
            <a:extLst>
              <a:ext uri="{C183D7F6-B498-43B3-948B-1728B52AA6E4}">
                <adec:decorative xmlns:adec="http://schemas.microsoft.com/office/drawing/2017/decorative" val="1"/>
              </a:ext>
            </a:extLst>
          </p:cNvPr>
          <p:cNvSpPr/>
          <p:nvPr/>
        </p:nvSpPr>
        <p:spPr>
          <a:xfrm>
            <a:off x="1445373" y="4182824"/>
            <a:ext cx="3504288" cy="461665"/>
          </a:xfrm>
          <a:prstGeom prst="rect">
            <a:avLst/>
          </a:prstGeom>
        </p:spPr>
        <p:txBody>
          <a:bodyPr wrap="square">
            <a:spAutoFit/>
          </a:bodyPr>
          <a:lstStyle/>
          <a:p>
            <a:r>
              <a:rPr lang="en-US" sz="2400" b="1" dirty="0">
                <a:solidFill>
                  <a:schemeClr val="accent1">
                    <a:lumMod val="75000"/>
                  </a:schemeClr>
                </a:solidFill>
                <a:latin typeface="Calibri" charset="0"/>
                <a:ea typeface="Calibri" charset="0"/>
                <a:cs typeface="Calibri" charset="0"/>
              </a:rPr>
              <a:t>Predation</a:t>
            </a:r>
            <a:endParaRPr lang="en-US" sz="2400" dirty="0">
              <a:solidFill>
                <a:schemeClr val="accent1">
                  <a:lumMod val="75000"/>
                </a:schemeClr>
              </a:solidFill>
              <a:latin typeface="Calibri" charset="0"/>
              <a:ea typeface="Calibri" charset="0"/>
              <a:cs typeface="Calibri" charset="0"/>
            </a:endParaRPr>
          </a:p>
        </p:txBody>
      </p:sp>
      <p:sp>
        <p:nvSpPr>
          <p:cNvPr id="21" name="Rectangle 20">
            <a:extLst>
              <a:ext uri="{C183D7F6-B498-43B3-948B-1728B52AA6E4}">
                <adec:decorative xmlns:adec="http://schemas.microsoft.com/office/drawing/2017/decorative" val="1"/>
              </a:ext>
            </a:extLst>
          </p:cNvPr>
          <p:cNvSpPr/>
          <p:nvPr/>
        </p:nvSpPr>
        <p:spPr>
          <a:xfrm>
            <a:off x="9154101" y="4141389"/>
            <a:ext cx="1613399" cy="461665"/>
          </a:xfrm>
          <a:prstGeom prst="rect">
            <a:avLst/>
          </a:prstGeom>
        </p:spPr>
        <p:txBody>
          <a:bodyPr wrap="square">
            <a:spAutoFit/>
          </a:bodyPr>
          <a:lstStyle/>
          <a:p>
            <a:r>
              <a:rPr lang="en-US" sz="2400" b="1" dirty="0">
                <a:solidFill>
                  <a:schemeClr val="accent6">
                    <a:lumMod val="75000"/>
                  </a:schemeClr>
                </a:solidFill>
                <a:latin typeface="Calibri" charset="0"/>
                <a:ea typeface="Calibri" charset="0"/>
                <a:cs typeface="Calibri" charset="0"/>
              </a:rPr>
              <a:t>Mutualism</a:t>
            </a:r>
            <a:endParaRPr lang="en-US" sz="2400" dirty="0">
              <a:solidFill>
                <a:schemeClr val="accent6">
                  <a:lumMod val="75000"/>
                </a:schemeClr>
              </a:solidFill>
              <a:latin typeface="Calibri" charset="0"/>
              <a:ea typeface="Calibri" charset="0"/>
              <a:cs typeface="Calibri" charset="0"/>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20</a:t>
            </a:fld>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5" grpId="0"/>
      <p:bldP spid="16" grpId="0"/>
      <p:bldP spid="17"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ex coyote abund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013" y="740474"/>
            <a:ext cx="5510212" cy="5024017"/>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title"/>
          </p:nvPr>
        </p:nvSpPr>
        <p:spPr>
          <a:xfrm>
            <a:off x="439270" y="-1"/>
            <a:ext cx="9870142" cy="1502389"/>
          </a:xfrm>
        </p:spPr>
        <p:txBody>
          <a:bodyPr>
            <a:normAutofit/>
          </a:bodyPr>
          <a:lstStyle/>
          <a:p>
            <a:r>
              <a:rPr lang="en-US" sz="3200" b="1" dirty="0">
                <a:uFillTx/>
              </a:rPr>
              <a:t>CQ#2: </a:t>
            </a:r>
            <a:r>
              <a:rPr lang="en-US" sz="3200" dirty="0">
                <a:uFillTx/>
              </a:rPr>
              <a:t>What type of interaction occurs between gray foxes and coyotes? </a:t>
            </a:r>
            <a:endParaRPr lang="en-US" sz="3200" b="1" dirty="0">
              <a:solidFill>
                <a:schemeClr val="accent2"/>
              </a:solidFill>
              <a:uFillTx/>
            </a:endParaRPr>
          </a:p>
        </p:txBody>
      </p:sp>
      <p:sp>
        <p:nvSpPr>
          <p:cNvPr id="27" name="TextBox 26">
            <a:extLst>
              <a:ext uri="{C183D7F6-B498-43B3-948B-1728B52AA6E4}">
                <adec:decorative xmlns:adec="http://schemas.microsoft.com/office/drawing/2017/decorative" val="1"/>
              </a:ext>
            </a:extLst>
          </p:cNvPr>
          <p:cNvSpPr txBox="1">
            <a:spLocks/>
          </p:cNvSpPr>
          <p:nvPr/>
        </p:nvSpPr>
        <p:spPr>
          <a:xfrm>
            <a:off x="1567694" y="6479238"/>
            <a:ext cx="2031646" cy="276999"/>
          </a:xfrm>
          <a:prstGeom prst="rect">
            <a:avLst/>
          </a:prstGeom>
          <a:noFill/>
        </p:spPr>
        <p:txBody>
          <a:bodyPr wrap="none" rtlCol="0">
            <a:spAutoFit/>
          </a:bodyPr>
          <a:lstStyle/>
          <a:p>
            <a:r>
              <a:rPr lang="en-US" sz="1200" dirty="0">
                <a:uFillTx/>
              </a:rPr>
              <a:t>redrawn </a:t>
            </a:r>
            <a:r>
              <a:rPr lang="en-US" sz="1200" dirty="0" err="1">
                <a:uFillTx/>
              </a:rPr>
              <a:t>Fedriani</a:t>
            </a:r>
            <a:r>
              <a:rPr lang="en-US" sz="1200" dirty="0">
                <a:uFillTx/>
              </a:rPr>
              <a:t> </a:t>
            </a:r>
            <a:r>
              <a:rPr lang="en-US" sz="1200" i="1" dirty="0">
                <a:uFillTx/>
              </a:rPr>
              <a:t>et al. </a:t>
            </a:r>
            <a:r>
              <a:rPr lang="en-US" sz="1200" dirty="0">
                <a:uFillTx/>
              </a:rPr>
              <a:t>(2000)</a:t>
            </a:r>
          </a:p>
        </p:txBody>
      </p:sp>
      <p:pic>
        <p:nvPicPr>
          <p:cNvPr id="30" name="Picture 2" descr="mage result for fox silhouette vec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2853" y="2667869"/>
            <a:ext cx="794432" cy="545510"/>
          </a:xfrm>
          <a:prstGeom prst="rect">
            <a:avLst/>
          </a:prstGeom>
          <a:noFill/>
        </p:spPr>
      </p:pic>
      <p:pic>
        <p:nvPicPr>
          <p:cNvPr id="31" name="Picture 4" descr="mage result for coyote silhouette vec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36407" y="5237476"/>
            <a:ext cx="670924" cy="1054031"/>
          </a:xfrm>
          <a:prstGeom prst="rect">
            <a:avLst/>
          </a:prstGeom>
          <a:noFill/>
        </p:spPr>
      </p:pic>
      <p:sp>
        <p:nvSpPr>
          <p:cNvPr id="3" name="TextBox 2">
            <a:extLst>
              <a:ext uri="{C183D7F6-B498-43B3-948B-1728B52AA6E4}">
                <adec:decorative xmlns:adec="http://schemas.microsoft.com/office/drawing/2017/decorative" val="1"/>
              </a:ext>
            </a:extLst>
          </p:cNvPr>
          <p:cNvSpPr txBox="1"/>
          <p:nvPr/>
        </p:nvSpPr>
        <p:spPr>
          <a:xfrm>
            <a:off x="7233595" y="2382502"/>
            <a:ext cx="4816768" cy="1569660"/>
          </a:xfrm>
          <a:prstGeom prst="rect">
            <a:avLst/>
          </a:prstGeom>
        </p:spPr>
        <p:txBody>
          <a:bodyPr wrap="none" rtlCol="0">
            <a:spAutoFit/>
          </a:bodyPr>
          <a:lstStyle/>
          <a:p>
            <a:pPr marL="471488" indent="-454025">
              <a:buAutoNum type="alphaUcPeriod"/>
            </a:pPr>
            <a:r>
              <a:rPr lang="en-US" sz="3200" dirty="0"/>
              <a:t>interspecific competition</a:t>
            </a:r>
          </a:p>
          <a:p>
            <a:pPr marL="471488" indent="-454025">
              <a:buAutoNum type="alphaUcPeriod"/>
            </a:pPr>
            <a:r>
              <a:rPr lang="en-US" sz="3200" dirty="0"/>
              <a:t>predation</a:t>
            </a:r>
          </a:p>
          <a:p>
            <a:pPr marL="471488" indent="-454025">
              <a:buAutoNum type="alphaUcPeriod"/>
            </a:pPr>
            <a:r>
              <a:rPr lang="en-US" sz="3200" dirty="0"/>
              <a:t>mutualism</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21</a:t>
            </a:fld>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dex of gray fox abund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746" y="693855"/>
            <a:ext cx="5425959" cy="4947198"/>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title"/>
          </p:nvPr>
        </p:nvSpPr>
        <p:spPr>
          <a:xfrm>
            <a:off x="0" y="-1"/>
            <a:ext cx="6892188" cy="1557339"/>
          </a:xfrm>
        </p:spPr>
        <p:txBody>
          <a:bodyPr>
            <a:normAutofit/>
          </a:bodyPr>
          <a:lstStyle/>
          <a:p>
            <a:r>
              <a:rPr lang="en-US" sz="3200" b="1" dirty="0">
                <a:uFillTx/>
              </a:rPr>
              <a:t>CQ#3:  </a:t>
            </a:r>
            <a:r>
              <a:rPr lang="en-US" sz="3200" dirty="0">
                <a:uFillTx/>
              </a:rPr>
              <a:t>What do you conclude regarding foxes, coyotes, and Lyme disease?</a:t>
            </a:r>
            <a:endParaRPr lang="en-US" sz="3200" b="1" dirty="0">
              <a:solidFill>
                <a:schemeClr val="accent2"/>
              </a:solidFill>
              <a:uFillTx/>
            </a:endParaRPr>
          </a:p>
        </p:txBody>
      </p:sp>
      <p:sp>
        <p:nvSpPr>
          <p:cNvPr id="62" name="TextBox 61">
            <a:extLst>
              <a:ext uri="{C183D7F6-B498-43B3-948B-1728B52AA6E4}">
                <adec:decorative xmlns:adec="http://schemas.microsoft.com/office/drawing/2017/decorative" val="1"/>
              </a:ext>
            </a:extLst>
          </p:cNvPr>
          <p:cNvSpPr txBox="1">
            <a:spLocks/>
          </p:cNvSpPr>
          <p:nvPr/>
        </p:nvSpPr>
        <p:spPr>
          <a:xfrm>
            <a:off x="9226657" y="6555930"/>
            <a:ext cx="2112373" cy="276999"/>
          </a:xfrm>
          <a:prstGeom prst="rect">
            <a:avLst/>
          </a:prstGeom>
          <a:noFill/>
        </p:spPr>
        <p:txBody>
          <a:bodyPr wrap="none" rtlCol="0">
            <a:spAutoFit/>
          </a:bodyPr>
          <a:lstStyle/>
          <a:p>
            <a:r>
              <a:rPr lang="en-US" sz="1200" dirty="0">
                <a:uFillTx/>
              </a:rPr>
              <a:t>redrawn from Levi </a:t>
            </a:r>
            <a:r>
              <a:rPr lang="en-US" sz="1200" i="1" dirty="0">
                <a:uFillTx/>
              </a:rPr>
              <a:t>et al. </a:t>
            </a:r>
            <a:r>
              <a:rPr lang="en-US" sz="1200" dirty="0">
                <a:uFillTx/>
              </a:rPr>
              <a:t>(2012)</a:t>
            </a:r>
          </a:p>
        </p:txBody>
      </p:sp>
      <p:grpSp>
        <p:nvGrpSpPr>
          <p:cNvPr id="8" name="Group 7">
            <a:extLst>
              <a:ext uri="{C183D7F6-B498-43B3-948B-1728B52AA6E4}">
                <adec:decorative xmlns:adec="http://schemas.microsoft.com/office/drawing/2017/decorative" val="1"/>
              </a:ext>
            </a:extLst>
          </p:cNvPr>
          <p:cNvGrpSpPr/>
          <p:nvPr/>
        </p:nvGrpSpPr>
        <p:grpSpPr>
          <a:xfrm>
            <a:off x="7925892" y="1"/>
            <a:ext cx="3424257" cy="6857999"/>
            <a:chOff x="7925892" y="1"/>
            <a:chExt cx="3424257" cy="6857999"/>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892" y="1"/>
              <a:ext cx="3424257" cy="6857999"/>
            </a:xfrm>
            <a:prstGeom prst="rect">
              <a:avLst/>
            </a:prstGeom>
          </p:spPr>
        </p:pic>
        <p:pic>
          <p:nvPicPr>
            <p:cNvPr id="50" name="Picture 2" descr="mage result for fox silhouette vec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10963" y="4629964"/>
              <a:ext cx="955579" cy="607512"/>
            </a:xfrm>
            <a:prstGeom prst="rect">
              <a:avLst/>
            </a:prstGeom>
            <a:noFill/>
          </p:spPr>
        </p:pic>
        <p:pic>
          <p:nvPicPr>
            <p:cNvPr id="51" name="Picture 4" descr="mage result for coyote silhouette vecto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55577" y="1684831"/>
              <a:ext cx="533656" cy="776218"/>
            </a:xfrm>
            <a:prstGeom prst="rect">
              <a:avLst/>
            </a:prstGeom>
            <a:noFill/>
          </p:spPr>
        </p:pic>
      </p:grpSp>
      <p:pic>
        <p:nvPicPr>
          <p:cNvPr id="29" name="Picture 28" descr="mage result for fox silhouette vecto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2853" y="2667869"/>
            <a:ext cx="794432" cy="545510"/>
          </a:xfrm>
          <a:prstGeom prst="rect">
            <a:avLst/>
          </a:prstGeom>
          <a:noFill/>
        </p:spPr>
      </p:pic>
      <p:pic>
        <p:nvPicPr>
          <p:cNvPr id="32" name="Picture 4" descr="mage result for coyote silhouette vecto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36407" y="5237476"/>
            <a:ext cx="670924" cy="1054031"/>
          </a:xfrm>
          <a:prstGeom prst="rect">
            <a:avLst/>
          </a:prstGeom>
          <a:noFill/>
        </p:spPr>
      </p:pic>
      <p:sp>
        <p:nvSpPr>
          <p:cNvPr id="33" name="TextBox 32">
            <a:extLst>
              <a:ext uri="{C183D7F6-B498-43B3-948B-1728B52AA6E4}">
                <adec:decorative xmlns:adec="http://schemas.microsoft.com/office/drawing/2017/decorative" val="1"/>
              </a:ext>
            </a:extLst>
          </p:cNvPr>
          <p:cNvSpPr txBox="1">
            <a:spLocks/>
          </p:cNvSpPr>
          <p:nvPr/>
        </p:nvSpPr>
        <p:spPr>
          <a:xfrm>
            <a:off x="1567694" y="6479238"/>
            <a:ext cx="2033249" cy="276999"/>
          </a:xfrm>
          <a:prstGeom prst="rect">
            <a:avLst/>
          </a:prstGeom>
          <a:noFill/>
        </p:spPr>
        <p:txBody>
          <a:bodyPr wrap="none" rtlCol="0">
            <a:spAutoFit/>
          </a:bodyPr>
          <a:lstStyle/>
          <a:p>
            <a:r>
              <a:rPr lang="en-US" sz="1200" dirty="0">
                <a:uFillTx/>
              </a:rPr>
              <a:t>redrawn </a:t>
            </a:r>
            <a:r>
              <a:rPr lang="en-US" sz="1200" dirty="0" err="1">
                <a:uFillTx/>
              </a:rPr>
              <a:t>Fedriani</a:t>
            </a:r>
            <a:r>
              <a:rPr lang="en-US" sz="1200" dirty="0">
                <a:uFillTx/>
              </a:rPr>
              <a:t> </a:t>
            </a:r>
            <a:r>
              <a:rPr lang="en-US" sz="1200" i="1" dirty="0">
                <a:uFillTx/>
              </a:rPr>
              <a:t>et al</a:t>
            </a:r>
            <a:r>
              <a:rPr lang="en-US" sz="1200" dirty="0">
                <a:uFillTx/>
              </a:rPr>
              <a:t>. (2000)</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22</a:t>
            </a:fld>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0" y="-1"/>
            <a:ext cx="6892188" cy="1557339"/>
          </a:xfrm>
        </p:spPr>
        <p:txBody>
          <a:bodyPr>
            <a:normAutofit/>
          </a:bodyPr>
          <a:lstStyle/>
          <a:p>
            <a:r>
              <a:rPr lang="en-US" sz="3200" b="1" dirty="0">
                <a:uFillTx/>
              </a:rPr>
              <a:t>CQ#3:  </a:t>
            </a:r>
            <a:r>
              <a:rPr lang="en-US" sz="3200" dirty="0">
                <a:uFillTx/>
              </a:rPr>
              <a:t>What do you conclude regarding foxes, coyotes, and Lyme disease?</a:t>
            </a:r>
            <a:endParaRPr lang="en-US" sz="3200" b="1" dirty="0">
              <a:solidFill>
                <a:schemeClr val="accent2"/>
              </a:solidFill>
              <a:uFillTx/>
            </a:endParaRPr>
          </a:p>
        </p:txBody>
      </p:sp>
      <p:sp>
        <p:nvSpPr>
          <p:cNvPr id="3" name="Freeform 2">
            <a:extLst>
              <a:ext uri="{C183D7F6-B498-43B3-948B-1728B52AA6E4}">
                <adec:decorative xmlns:adec="http://schemas.microsoft.com/office/drawing/2017/decorative" val="1"/>
              </a:ext>
            </a:extLst>
          </p:cNvPr>
          <p:cNvSpPr>
            <a:spLocks/>
          </p:cNvSpPr>
          <p:nvPr/>
        </p:nvSpPr>
        <p:spPr>
          <a:xfrm>
            <a:off x="9844088" y="1557338"/>
            <a:ext cx="1771650" cy="1314450"/>
          </a:xfrm>
          <a:custGeom>
            <a:avLst/>
            <a:gdLst>
              <a:gd name="connsiteX0" fmla="*/ 1771650 w 1771650"/>
              <a:gd name="connsiteY0" fmla="*/ 0 h 1314450"/>
              <a:gd name="connsiteX1" fmla="*/ 1100137 w 1771650"/>
              <a:gd name="connsiteY1" fmla="*/ 100012 h 1314450"/>
              <a:gd name="connsiteX2" fmla="*/ 857250 w 1771650"/>
              <a:gd name="connsiteY2" fmla="*/ 542925 h 1314450"/>
              <a:gd name="connsiteX3" fmla="*/ 357187 w 1771650"/>
              <a:gd name="connsiteY3" fmla="*/ 600075 h 1314450"/>
              <a:gd name="connsiteX4" fmla="*/ 300037 w 1771650"/>
              <a:gd name="connsiteY4" fmla="*/ 828675 h 1314450"/>
              <a:gd name="connsiteX5" fmla="*/ 0 w 1771650"/>
              <a:gd name="connsiteY5" fmla="*/ 1114425 h 1314450"/>
              <a:gd name="connsiteX6" fmla="*/ 114300 w 1771650"/>
              <a:gd name="connsiteY6" fmla="*/ 1200150 h 1314450"/>
              <a:gd name="connsiteX7" fmla="*/ 1214437 w 1771650"/>
              <a:gd name="connsiteY7" fmla="*/ 1200150 h 1314450"/>
              <a:gd name="connsiteX8" fmla="*/ 1471612 w 1771650"/>
              <a:gd name="connsiteY8" fmla="*/ 1314450 h 1314450"/>
              <a:gd name="connsiteX9" fmla="*/ 1628775 w 1771650"/>
              <a:gd name="connsiteY9" fmla="*/ 1243012 h 1314450"/>
              <a:gd name="connsiteX10" fmla="*/ 1771650 w 1771650"/>
              <a:gd name="connsiteY10"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1650" h="1314450">
                <a:moveTo>
                  <a:pt x="1771650" y="0"/>
                </a:moveTo>
                <a:lnTo>
                  <a:pt x="1100137" y="100012"/>
                </a:lnTo>
                <a:lnTo>
                  <a:pt x="857250" y="542925"/>
                </a:lnTo>
                <a:lnTo>
                  <a:pt x="357187" y="600075"/>
                </a:lnTo>
                <a:lnTo>
                  <a:pt x="300037" y="828675"/>
                </a:lnTo>
                <a:lnTo>
                  <a:pt x="0" y="1114425"/>
                </a:lnTo>
                <a:lnTo>
                  <a:pt x="114300" y="1200150"/>
                </a:lnTo>
                <a:lnTo>
                  <a:pt x="1214437" y="1200150"/>
                </a:lnTo>
                <a:lnTo>
                  <a:pt x="1471612" y="1314450"/>
                </a:lnTo>
                <a:lnTo>
                  <a:pt x="1628775" y="1243012"/>
                </a:lnTo>
                <a:lnTo>
                  <a:pt x="177165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64" name="Freeform 63">
            <a:extLst>
              <a:ext uri="{C183D7F6-B498-43B3-948B-1728B52AA6E4}">
                <adec:decorative xmlns:adec="http://schemas.microsoft.com/office/drawing/2017/decorative" val="1"/>
              </a:ext>
            </a:extLst>
          </p:cNvPr>
          <p:cNvSpPr>
            <a:spLocks/>
          </p:cNvSpPr>
          <p:nvPr/>
        </p:nvSpPr>
        <p:spPr>
          <a:xfrm>
            <a:off x="9596965" y="3168142"/>
            <a:ext cx="1771650" cy="1707652"/>
          </a:xfrm>
          <a:custGeom>
            <a:avLst/>
            <a:gdLst>
              <a:gd name="connsiteX0" fmla="*/ 1771650 w 1771650"/>
              <a:gd name="connsiteY0" fmla="*/ 0 h 1314450"/>
              <a:gd name="connsiteX1" fmla="*/ 1100137 w 1771650"/>
              <a:gd name="connsiteY1" fmla="*/ 100012 h 1314450"/>
              <a:gd name="connsiteX2" fmla="*/ 857250 w 1771650"/>
              <a:gd name="connsiteY2" fmla="*/ 542925 h 1314450"/>
              <a:gd name="connsiteX3" fmla="*/ 357187 w 1771650"/>
              <a:gd name="connsiteY3" fmla="*/ 600075 h 1314450"/>
              <a:gd name="connsiteX4" fmla="*/ 300037 w 1771650"/>
              <a:gd name="connsiteY4" fmla="*/ 828675 h 1314450"/>
              <a:gd name="connsiteX5" fmla="*/ 0 w 1771650"/>
              <a:gd name="connsiteY5" fmla="*/ 1114425 h 1314450"/>
              <a:gd name="connsiteX6" fmla="*/ 114300 w 1771650"/>
              <a:gd name="connsiteY6" fmla="*/ 1200150 h 1314450"/>
              <a:gd name="connsiteX7" fmla="*/ 1214437 w 1771650"/>
              <a:gd name="connsiteY7" fmla="*/ 1200150 h 1314450"/>
              <a:gd name="connsiteX8" fmla="*/ 1471612 w 1771650"/>
              <a:gd name="connsiteY8" fmla="*/ 1314450 h 1314450"/>
              <a:gd name="connsiteX9" fmla="*/ 1628775 w 1771650"/>
              <a:gd name="connsiteY9" fmla="*/ 1243012 h 1314450"/>
              <a:gd name="connsiteX10" fmla="*/ 1771650 w 1771650"/>
              <a:gd name="connsiteY10"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1650" h="1314450">
                <a:moveTo>
                  <a:pt x="1771650" y="0"/>
                </a:moveTo>
                <a:lnTo>
                  <a:pt x="1100137" y="100012"/>
                </a:lnTo>
                <a:lnTo>
                  <a:pt x="857250" y="542925"/>
                </a:lnTo>
                <a:lnTo>
                  <a:pt x="357187" y="600075"/>
                </a:lnTo>
                <a:lnTo>
                  <a:pt x="300037" y="828675"/>
                </a:lnTo>
                <a:lnTo>
                  <a:pt x="0" y="1114425"/>
                </a:lnTo>
                <a:lnTo>
                  <a:pt x="114300" y="1200150"/>
                </a:lnTo>
                <a:lnTo>
                  <a:pt x="1214437" y="1200150"/>
                </a:lnTo>
                <a:lnTo>
                  <a:pt x="1471612" y="1314450"/>
                </a:lnTo>
                <a:lnTo>
                  <a:pt x="1628775" y="1243012"/>
                </a:lnTo>
                <a:lnTo>
                  <a:pt x="177165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28" name="TextBox 27">
            <a:extLst>
              <a:ext uri="{C183D7F6-B498-43B3-948B-1728B52AA6E4}">
                <adec:decorative xmlns:adec="http://schemas.microsoft.com/office/drawing/2017/decorative" val="1"/>
              </a:ext>
            </a:extLst>
          </p:cNvPr>
          <p:cNvSpPr txBox="1"/>
          <p:nvPr/>
        </p:nvSpPr>
        <p:spPr>
          <a:xfrm>
            <a:off x="255208" y="1833107"/>
            <a:ext cx="6624395" cy="4031873"/>
          </a:xfrm>
          <a:prstGeom prst="rect">
            <a:avLst/>
          </a:prstGeom>
        </p:spPr>
        <p:txBody>
          <a:bodyPr wrap="square" rtlCol="0">
            <a:spAutoFit/>
          </a:bodyPr>
          <a:lstStyle/>
          <a:p>
            <a:pPr marL="471488" indent="-471488">
              <a:buAutoNum type="alphaUcPeriod"/>
            </a:pPr>
            <a:r>
              <a:rPr lang="en-US" sz="3200" dirty="0"/>
              <a:t>When coyotes outnumber foxes, Lyme disease is more likely</a:t>
            </a:r>
          </a:p>
          <a:p>
            <a:pPr marL="471488" indent="-471488">
              <a:buAutoNum type="alphaUcPeriod"/>
            </a:pPr>
            <a:r>
              <a:rPr lang="en-US" sz="3200" dirty="0"/>
              <a:t>When coyotes outnumber foxes, Lyme disease is less likely</a:t>
            </a:r>
          </a:p>
          <a:p>
            <a:pPr marL="471488" indent="-471488">
              <a:buAutoNum type="alphaUcPeriod"/>
            </a:pPr>
            <a:r>
              <a:rPr lang="en-US" sz="3200" dirty="0"/>
              <a:t>When foxes outnumber coyotes, Lyme disease is more likely</a:t>
            </a:r>
          </a:p>
          <a:p>
            <a:pPr marL="471488" indent="-471488">
              <a:buAutoNum type="alphaUcPeriod"/>
            </a:pPr>
            <a:r>
              <a:rPr lang="en-US" sz="3200" dirty="0"/>
              <a:t>There are no relationships among foxes, coyotes, and Lyme disease</a:t>
            </a:r>
          </a:p>
        </p:txBody>
      </p:sp>
      <p:sp>
        <p:nvSpPr>
          <p:cNvPr id="24" name="TextBox 23">
            <a:extLst>
              <a:ext uri="{C183D7F6-B498-43B3-948B-1728B52AA6E4}">
                <adec:decorative xmlns:adec="http://schemas.microsoft.com/office/drawing/2017/decorative" val="1"/>
              </a:ext>
            </a:extLst>
          </p:cNvPr>
          <p:cNvSpPr txBox="1">
            <a:spLocks/>
          </p:cNvSpPr>
          <p:nvPr/>
        </p:nvSpPr>
        <p:spPr>
          <a:xfrm>
            <a:off x="9226657" y="6555930"/>
            <a:ext cx="2112373" cy="276999"/>
          </a:xfrm>
          <a:prstGeom prst="rect">
            <a:avLst/>
          </a:prstGeom>
          <a:noFill/>
        </p:spPr>
        <p:txBody>
          <a:bodyPr wrap="none" rtlCol="0">
            <a:spAutoFit/>
          </a:bodyPr>
          <a:lstStyle/>
          <a:p>
            <a:r>
              <a:rPr lang="en-US" sz="1200" dirty="0">
                <a:uFillTx/>
              </a:rPr>
              <a:t>redrawn from Levi </a:t>
            </a:r>
            <a:r>
              <a:rPr lang="en-US" sz="1200" i="1" dirty="0">
                <a:uFillTx/>
              </a:rPr>
              <a:t>et al. </a:t>
            </a:r>
            <a:r>
              <a:rPr lang="en-US" sz="1200" dirty="0">
                <a:uFillTx/>
              </a:rPr>
              <a:t>(2012)</a:t>
            </a:r>
          </a:p>
        </p:txBody>
      </p:sp>
      <p:grpSp>
        <p:nvGrpSpPr>
          <p:cNvPr id="25" name="Group 24">
            <a:extLst>
              <a:ext uri="{C183D7F6-B498-43B3-948B-1728B52AA6E4}">
                <adec:decorative xmlns:adec="http://schemas.microsoft.com/office/drawing/2017/decorative" val="1"/>
              </a:ext>
            </a:extLst>
          </p:cNvPr>
          <p:cNvGrpSpPr/>
          <p:nvPr/>
        </p:nvGrpSpPr>
        <p:grpSpPr>
          <a:xfrm>
            <a:off x="7925892" y="1"/>
            <a:ext cx="3424257" cy="6857999"/>
            <a:chOff x="7925892" y="1"/>
            <a:chExt cx="3424257" cy="6857999"/>
          </a:xfrm>
        </p:grpSpPr>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892" y="1"/>
              <a:ext cx="3424257" cy="6857999"/>
            </a:xfrm>
            <a:prstGeom prst="rect">
              <a:avLst/>
            </a:prstGeom>
          </p:spPr>
        </p:pic>
        <p:pic>
          <p:nvPicPr>
            <p:cNvPr id="29" name="Picture 2" descr="mage result for fox silhouette vecto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10963" y="4629964"/>
              <a:ext cx="955579" cy="607512"/>
            </a:xfrm>
            <a:prstGeom prst="rect">
              <a:avLst/>
            </a:prstGeom>
            <a:noFill/>
          </p:spPr>
        </p:pic>
        <p:pic>
          <p:nvPicPr>
            <p:cNvPr id="30" name="Picture 4" descr="mage result for coyote silhouette vecto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55577" y="1684831"/>
              <a:ext cx="533656" cy="776218"/>
            </a:xfrm>
            <a:prstGeom prst="rect">
              <a:avLst/>
            </a:prstGeom>
            <a:noFill/>
          </p:spPr>
        </p:pic>
      </p:gr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23</a:t>
            </a:fld>
            <a:endParaRPr lang="en-US">
              <a:uFillTx/>
            </a:endParaRPr>
          </a:p>
        </p:txBody>
      </p:sp>
    </p:spTree>
    <p:extLst>
      <p:ext uri="{BB962C8B-B14F-4D97-AF65-F5344CB8AC3E}">
        <p14:creationId xmlns:p14="http://schemas.microsoft.com/office/powerpoint/2010/main" val="2030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dirty="0">
                <a:uFillTx/>
              </a:rPr>
              <a:t>Cases of Lyme disease have been</a:t>
            </a:r>
            <a:br>
              <a:rPr lang="en-US" dirty="0">
                <a:uFillTx/>
              </a:rPr>
            </a:br>
            <a:r>
              <a:rPr lang="en-US" dirty="0">
                <a:uFillTx/>
              </a:rPr>
              <a:t>increasing in number.</a:t>
            </a:r>
          </a:p>
        </p:txBody>
      </p:sp>
      <p:pic>
        <p:nvPicPr>
          <p:cNvPr id="8196" name="Picture 4" descr="ine graph showing the annual incidence of Lyme disease, which is calculated "/>
          <p:cNvPicPr>
            <a:picLocks noChangeAspect="1" noChangeArrowheads="1"/>
          </p:cNvPicPr>
          <p:nvPr/>
        </p:nvPicPr>
        <p:blipFill>
          <a:blip r:embed="rId3"/>
          <a:srcRect/>
          <a:stretch>
            <a:fillRect/>
          </a:stretch>
        </p:blipFill>
        <p:spPr bwMode="auto">
          <a:xfrm>
            <a:off x="1444447" y="1200150"/>
            <a:ext cx="9052558" cy="5657850"/>
          </a:xfrm>
          <a:prstGeom prst="rect">
            <a:avLst/>
          </a:prstGeom>
          <a:noFill/>
        </p:spPr>
      </p:pic>
      <p:sp>
        <p:nvSpPr>
          <p:cNvPr id="3" name="TextBox 2">
            <a:extLst>
              <a:ext uri="{C183D7F6-B498-43B3-948B-1728B52AA6E4}">
                <adec:decorative xmlns:adec="http://schemas.microsoft.com/office/drawing/2017/decorative" val="1"/>
              </a:ext>
            </a:extLst>
          </p:cNvPr>
          <p:cNvSpPr txBox="1"/>
          <p:nvPr/>
        </p:nvSpPr>
        <p:spPr>
          <a:xfrm>
            <a:off x="438912" y="6236208"/>
            <a:ext cx="672748" cy="369332"/>
          </a:xfrm>
          <a:prstGeom prst="rect">
            <a:avLst/>
          </a:prstGeom>
        </p:spPr>
        <p:txBody>
          <a:bodyPr wrap="none" rtlCol="0">
            <a:spAutoFit/>
          </a:bodyPr>
          <a:lstStyle/>
          <a:p>
            <a:r>
              <a:rPr lang="en-US" dirty="0"/>
              <a:t>(EPA)</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24</a:t>
            </a:fld>
            <a:endParaRPr lang="en-US">
              <a:uFillTx/>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Picture 6" descr="Webster, ny on the map">
            <a:extLst>
              <a:ext uri="{FF2B5EF4-FFF2-40B4-BE49-F238E27FC236}">
                <a16:creationId xmlns:a16="http://schemas.microsoft.com/office/drawing/2014/main" id="{C65BC7EC-11C8-544B-B568-B728E845C7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5900" y="-27992"/>
            <a:ext cx="9834738" cy="6885992"/>
          </a:xfrm>
          <a:prstGeom prst="rect">
            <a:avLst/>
          </a:prstGeom>
        </p:spPr>
      </p:pic>
      <p:sp>
        <p:nvSpPr>
          <p:cNvPr id="2" name="TextBox 1">
            <a:extLst>
              <a:ext uri="{C183D7F6-B498-43B3-948B-1728B52AA6E4}">
                <adec:decorative xmlns:adec="http://schemas.microsoft.com/office/drawing/2017/decorative" val="1"/>
              </a:ext>
            </a:extLst>
          </p:cNvPr>
          <p:cNvSpPr txBox="1">
            <a:spLocks/>
          </p:cNvSpPr>
          <p:nvPr/>
        </p:nvSpPr>
        <p:spPr>
          <a:xfrm>
            <a:off x="0" y="16630"/>
            <a:ext cx="7388433" cy="646331"/>
          </a:xfrm>
          <a:prstGeom prst="rect">
            <a:avLst/>
          </a:prstGeom>
          <a:solidFill>
            <a:srgbClr val="FFFFFF">
              <a:alpha val="49020"/>
            </a:srgbClr>
          </a:solidFill>
        </p:spPr>
        <p:txBody>
          <a:bodyPr wrap="none" rtlCol="0">
            <a:spAutoFit/>
          </a:bodyPr>
          <a:lstStyle/>
          <a:p>
            <a:r>
              <a:rPr lang="en-US" sz="3600" b="1" dirty="0">
                <a:uFillTx/>
              </a:rPr>
              <a:t>Reported cases of Lyme disease–2001</a:t>
            </a:r>
          </a:p>
        </p:txBody>
      </p:sp>
      <p:sp>
        <p:nvSpPr>
          <p:cNvPr id="4" name="TextBox 3">
            <a:extLst>
              <a:ext uri="{C183D7F6-B498-43B3-948B-1728B52AA6E4}">
                <adec:decorative xmlns:adec="http://schemas.microsoft.com/office/drawing/2017/decorative" val="1"/>
              </a:ext>
            </a:extLst>
          </p:cNvPr>
          <p:cNvSpPr txBox="1">
            <a:spLocks/>
          </p:cNvSpPr>
          <p:nvPr/>
        </p:nvSpPr>
        <p:spPr>
          <a:xfrm>
            <a:off x="10326866" y="2377730"/>
            <a:ext cx="1327543" cy="369332"/>
          </a:xfrm>
          <a:prstGeom prst="rect">
            <a:avLst/>
          </a:prstGeom>
          <a:noFill/>
        </p:spPr>
        <p:txBody>
          <a:bodyPr wrap="none" rtlCol="0">
            <a:spAutoFit/>
          </a:bodyPr>
          <a:lstStyle/>
          <a:p>
            <a:r>
              <a:rPr lang="en-US">
                <a:uFillTx/>
              </a:rPr>
              <a:t>Webster, NY</a:t>
            </a:r>
          </a:p>
        </p:txBody>
      </p:sp>
      <p:sp>
        <p:nvSpPr>
          <p:cNvPr id="5" name="Freeform 4">
            <a:extLst>
              <a:ext uri="{C183D7F6-B498-43B3-948B-1728B52AA6E4}">
                <adec:decorative xmlns:adec="http://schemas.microsoft.com/office/drawing/2017/decorative" val="1"/>
              </a:ext>
            </a:extLst>
          </p:cNvPr>
          <p:cNvSpPr>
            <a:spLocks/>
          </p:cNvSpPr>
          <p:nvPr/>
        </p:nvSpPr>
        <p:spPr>
          <a:xfrm>
            <a:off x="9340304" y="1834805"/>
            <a:ext cx="985837" cy="700087"/>
          </a:xfrm>
          <a:custGeom>
            <a:avLst/>
            <a:gdLst>
              <a:gd name="connsiteX0" fmla="*/ 985837 w 985837"/>
              <a:gd name="connsiteY0" fmla="*/ 700087 h 700087"/>
              <a:gd name="connsiteX1" fmla="*/ 214312 w 985837"/>
              <a:gd name="connsiteY1" fmla="*/ 285750 h 700087"/>
              <a:gd name="connsiteX2" fmla="*/ 0 w 985837"/>
              <a:gd name="connsiteY2" fmla="*/ 0 h 700087"/>
            </a:gdLst>
            <a:ahLst/>
            <a:cxnLst>
              <a:cxn ang="0">
                <a:pos x="connsiteX0" y="connsiteY0"/>
              </a:cxn>
              <a:cxn ang="0">
                <a:pos x="connsiteX1" y="connsiteY1"/>
              </a:cxn>
              <a:cxn ang="0">
                <a:pos x="connsiteX2" y="connsiteY2"/>
              </a:cxn>
            </a:cxnLst>
            <a:rect l="l" t="t" r="r" b="b"/>
            <a:pathLst>
              <a:path w="985837" h="700087">
                <a:moveTo>
                  <a:pt x="985837" y="700087"/>
                </a:moveTo>
                <a:cubicBezTo>
                  <a:pt x="682227" y="551259"/>
                  <a:pt x="378618" y="402431"/>
                  <a:pt x="214312" y="285750"/>
                </a:cubicBezTo>
                <a:cubicBezTo>
                  <a:pt x="50006" y="169069"/>
                  <a:pt x="25003" y="84534"/>
                  <a:pt x="0" y="0"/>
                </a:cubicBezTo>
              </a:path>
            </a:pathLst>
          </a:custGeom>
          <a:noFill/>
          <a:ln w="57150">
            <a:solidFill>
              <a:srgbClr val="FFC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3" name="TextBox 2">
            <a:extLst>
              <a:ext uri="{FF2B5EF4-FFF2-40B4-BE49-F238E27FC236}">
                <a16:creationId xmlns:a16="http://schemas.microsoft.com/office/drawing/2014/main" id="{35C01CEA-E67E-6A43-BE9E-E4A84071E2D4}"/>
              </a:ext>
              <a:ext uri="{C183D7F6-B498-43B3-948B-1728B52AA6E4}">
                <adec:decorative xmlns:adec="http://schemas.microsoft.com/office/drawing/2017/decorative" val="1"/>
              </a:ext>
            </a:extLst>
          </p:cNvPr>
          <p:cNvSpPr txBox="1"/>
          <p:nvPr/>
        </p:nvSpPr>
        <p:spPr>
          <a:xfrm>
            <a:off x="9891411" y="4414120"/>
            <a:ext cx="2198451" cy="1477328"/>
          </a:xfrm>
          <a:prstGeom prst="rect">
            <a:avLst/>
          </a:prstGeom>
        </p:spPr>
        <p:txBody>
          <a:bodyPr wrap="square" rtlCol="0">
            <a:spAutoFit/>
          </a:bodyPr>
          <a:lstStyle/>
          <a:p>
            <a:r>
              <a:rPr lang="en-US" dirty="0"/>
              <a:t>1 dot placed randomly within county of residence for each confirmed case</a:t>
            </a:r>
          </a:p>
        </p:txBody>
      </p:sp>
      <p:sp>
        <p:nvSpPr>
          <p:cNvPr id="8" name="Slide Number Placeholder 7">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25</a:t>
            </a:fld>
            <a:endParaRPr lang="en-US">
              <a:uFillTx/>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2" name="Picture 1" descr="reported cases of lyme disease 20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1077" y="34560"/>
            <a:ext cx="9744262" cy="6778617"/>
          </a:xfrm>
          <a:prstGeom prst="rect">
            <a:avLst/>
          </a:prstGeom>
        </p:spPr>
      </p:pic>
      <p:sp>
        <p:nvSpPr>
          <p:cNvPr id="23" name="TextBox 22">
            <a:extLst>
              <a:ext uri="{FF2B5EF4-FFF2-40B4-BE49-F238E27FC236}">
                <a16:creationId xmlns:a16="http://schemas.microsoft.com/office/drawing/2014/main" id="{BEA081DC-5D44-C047-8059-F44B3652A12A}"/>
              </a:ext>
              <a:ext uri="{C183D7F6-B498-43B3-948B-1728B52AA6E4}">
                <adec:decorative xmlns:adec="http://schemas.microsoft.com/office/drawing/2017/decorative" val="1"/>
              </a:ext>
            </a:extLst>
          </p:cNvPr>
          <p:cNvSpPr txBox="1">
            <a:spLocks/>
          </p:cNvSpPr>
          <p:nvPr/>
        </p:nvSpPr>
        <p:spPr>
          <a:xfrm>
            <a:off x="10326866" y="2377730"/>
            <a:ext cx="1327543" cy="369332"/>
          </a:xfrm>
          <a:prstGeom prst="rect">
            <a:avLst/>
          </a:prstGeom>
          <a:noFill/>
        </p:spPr>
        <p:txBody>
          <a:bodyPr wrap="none" rtlCol="0">
            <a:spAutoFit/>
          </a:bodyPr>
          <a:lstStyle/>
          <a:p>
            <a:r>
              <a:rPr lang="en-US">
                <a:uFillTx/>
              </a:rPr>
              <a:t>Webster, NY</a:t>
            </a:r>
          </a:p>
        </p:txBody>
      </p:sp>
      <p:sp>
        <p:nvSpPr>
          <p:cNvPr id="24" name="Freeform 23">
            <a:extLst>
              <a:ext uri="{FF2B5EF4-FFF2-40B4-BE49-F238E27FC236}">
                <a16:creationId xmlns:a16="http://schemas.microsoft.com/office/drawing/2014/main" id="{EC4BE513-8E75-4A48-A50F-BBB6F2B28541}"/>
              </a:ext>
              <a:ext uri="{C183D7F6-B498-43B3-948B-1728B52AA6E4}">
                <adec:decorative xmlns:adec="http://schemas.microsoft.com/office/drawing/2017/decorative" val="1"/>
              </a:ext>
            </a:extLst>
          </p:cNvPr>
          <p:cNvSpPr>
            <a:spLocks/>
          </p:cNvSpPr>
          <p:nvPr/>
        </p:nvSpPr>
        <p:spPr>
          <a:xfrm>
            <a:off x="9340304" y="1834805"/>
            <a:ext cx="985837" cy="700087"/>
          </a:xfrm>
          <a:custGeom>
            <a:avLst/>
            <a:gdLst>
              <a:gd name="connsiteX0" fmla="*/ 985837 w 985837"/>
              <a:gd name="connsiteY0" fmla="*/ 700087 h 700087"/>
              <a:gd name="connsiteX1" fmla="*/ 214312 w 985837"/>
              <a:gd name="connsiteY1" fmla="*/ 285750 h 700087"/>
              <a:gd name="connsiteX2" fmla="*/ 0 w 985837"/>
              <a:gd name="connsiteY2" fmla="*/ 0 h 700087"/>
            </a:gdLst>
            <a:ahLst/>
            <a:cxnLst>
              <a:cxn ang="0">
                <a:pos x="connsiteX0" y="connsiteY0"/>
              </a:cxn>
              <a:cxn ang="0">
                <a:pos x="connsiteX1" y="connsiteY1"/>
              </a:cxn>
              <a:cxn ang="0">
                <a:pos x="connsiteX2" y="connsiteY2"/>
              </a:cxn>
            </a:cxnLst>
            <a:rect l="l" t="t" r="r" b="b"/>
            <a:pathLst>
              <a:path w="985837" h="700087">
                <a:moveTo>
                  <a:pt x="985837" y="700087"/>
                </a:moveTo>
                <a:cubicBezTo>
                  <a:pt x="682227" y="551259"/>
                  <a:pt x="378618" y="402431"/>
                  <a:pt x="214312" y="285750"/>
                </a:cubicBezTo>
                <a:cubicBezTo>
                  <a:pt x="50006" y="169069"/>
                  <a:pt x="25003" y="84534"/>
                  <a:pt x="0" y="0"/>
                </a:cubicBezTo>
              </a:path>
            </a:pathLst>
          </a:custGeom>
          <a:noFill/>
          <a:ln w="57150">
            <a:solidFill>
              <a:srgbClr val="FFC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25" name="TextBox 24">
            <a:extLst>
              <a:ext uri="{FF2B5EF4-FFF2-40B4-BE49-F238E27FC236}">
                <a16:creationId xmlns:a16="http://schemas.microsoft.com/office/drawing/2014/main" id="{4FEC100A-2A6C-6D4C-8CD3-1A20A3CE592E}"/>
              </a:ext>
              <a:ext uri="{C183D7F6-B498-43B3-948B-1728B52AA6E4}">
                <adec:decorative xmlns:adec="http://schemas.microsoft.com/office/drawing/2017/decorative" val="1"/>
              </a:ext>
            </a:extLst>
          </p:cNvPr>
          <p:cNvSpPr txBox="1"/>
          <p:nvPr/>
        </p:nvSpPr>
        <p:spPr>
          <a:xfrm>
            <a:off x="9891411" y="4414120"/>
            <a:ext cx="2198451" cy="1477328"/>
          </a:xfrm>
          <a:prstGeom prst="rect">
            <a:avLst/>
          </a:prstGeom>
        </p:spPr>
        <p:txBody>
          <a:bodyPr wrap="square" rtlCol="0">
            <a:spAutoFit/>
          </a:bodyPr>
          <a:lstStyle/>
          <a:p>
            <a:r>
              <a:rPr lang="en-US" dirty="0"/>
              <a:t>1 dot placed randomly within county of residence for each confirmed case</a:t>
            </a:r>
          </a:p>
        </p:txBody>
      </p:sp>
      <p:sp>
        <p:nvSpPr>
          <p:cNvPr id="26" name="TextBox 25">
            <a:extLst>
              <a:ext uri="{FF2B5EF4-FFF2-40B4-BE49-F238E27FC236}">
                <a16:creationId xmlns:a16="http://schemas.microsoft.com/office/drawing/2014/main" id="{0DFEF533-6E29-4C40-821B-84EC98838B80}"/>
              </a:ext>
              <a:ext uri="{C183D7F6-B498-43B3-948B-1728B52AA6E4}">
                <adec:decorative xmlns:adec="http://schemas.microsoft.com/office/drawing/2017/decorative" val="1"/>
              </a:ext>
            </a:extLst>
          </p:cNvPr>
          <p:cNvSpPr txBox="1">
            <a:spLocks/>
          </p:cNvSpPr>
          <p:nvPr/>
        </p:nvSpPr>
        <p:spPr>
          <a:xfrm>
            <a:off x="0" y="16630"/>
            <a:ext cx="7388433" cy="646331"/>
          </a:xfrm>
          <a:prstGeom prst="rect">
            <a:avLst/>
          </a:prstGeom>
          <a:solidFill>
            <a:srgbClr val="FFFFFF">
              <a:alpha val="49020"/>
            </a:srgbClr>
          </a:solidFill>
        </p:spPr>
        <p:txBody>
          <a:bodyPr wrap="none" rtlCol="0">
            <a:spAutoFit/>
          </a:bodyPr>
          <a:lstStyle/>
          <a:p>
            <a:r>
              <a:rPr lang="en-US" sz="3600" b="1" dirty="0">
                <a:uFillTx/>
              </a:rPr>
              <a:t>Reported cases of Lyme disease–2015</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26</a:t>
            </a:fld>
            <a:endParaRPr lang="en-US">
              <a:uFillTx/>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2" name="Picture 1" descr="reportred 20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047" y="-26896"/>
            <a:ext cx="11149772" cy="6791739"/>
          </a:xfrm>
          <a:prstGeom prst="rect">
            <a:avLst/>
          </a:prstGeom>
        </p:spPr>
      </p:pic>
      <p:sp>
        <p:nvSpPr>
          <p:cNvPr id="11" name="TextBox 10">
            <a:extLst>
              <a:ext uri="{FF2B5EF4-FFF2-40B4-BE49-F238E27FC236}">
                <a16:creationId xmlns:a16="http://schemas.microsoft.com/office/drawing/2014/main" id="{D4D973C8-2243-5E47-BF30-5B774B776937}"/>
              </a:ext>
              <a:ext uri="{C183D7F6-B498-43B3-948B-1728B52AA6E4}">
                <adec:decorative xmlns:adec="http://schemas.microsoft.com/office/drawing/2017/decorative" val="1"/>
              </a:ext>
            </a:extLst>
          </p:cNvPr>
          <p:cNvSpPr txBox="1">
            <a:spLocks/>
          </p:cNvSpPr>
          <p:nvPr/>
        </p:nvSpPr>
        <p:spPr>
          <a:xfrm>
            <a:off x="10326866" y="2377730"/>
            <a:ext cx="1327543" cy="369332"/>
          </a:xfrm>
          <a:prstGeom prst="rect">
            <a:avLst/>
          </a:prstGeom>
          <a:noFill/>
        </p:spPr>
        <p:txBody>
          <a:bodyPr wrap="none" rtlCol="0">
            <a:spAutoFit/>
          </a:bodyPr>
          <a:lstStyle/>
          <a:p>
            <a:r>
              <a:rPr lang="en-US">
                <a:uFillTx/>
              </a:rPr>
              <a:t>Webster, NY</a:t>
            </a:r>
          </a:p>
        </p:txBody>
      </p:sp>
      <p:sp>
        <p:nvSpPr>
          <p:cNvPr id="12" name="Freeform 11">
            <a:extLst>
              <a:ext uri="{FF2B5EF4-FFF2-40B4-BE49-F238E27FC236}">
                <a16:creationId xmlns:a16="http://schemas.microsoft.com/office/drawing/2014/main" id="{012F255F-8AA6-954F-AB8D-336E62065D5A}"/>
              </a:ext>
              <a:ext uri="{C183D7F6-B498-43B3-948B-1728B52AA6E4}">
                <adec:decorative xmlns:adec="http://schemas.microsoft.com/office/drawing/2017/decorative" val="1"/>
              </a:ext>
            </a:extLst>
          </p:cNvPr>
          <p:cNvSpPr>
            <a:spLocks/>
          </p:cNvSpPr>
          <p:nvPr/>
        </p:nvSpPr>
        <p:spPr>
          <a:xfrm>
            <a:off x="9340304" y="1834805"/>
            <a:ext cx="985837" cy="700087"/>
          </a:xfrm>
          <a:custGeom>
            <a:avLst/>
            <a:gdLst>
              <a:gd name="connsiteX0" fmla="*/ 985837 w 985837"/>
              <a:gd name="connsiteY0" fmla="*/ 700087 h 700087"/>
              <a:gd name="connsiteX1" fmla="*/ 214312 w 985837"/>
              <a:gd name="connsiteY1" fmla="*/ 285750 h 700087"/>
              <a:gd name="connsiteX2" fmla="*/ 0 w 985837"/>
              <a:gd name="connsiteY2" fmla="*/ 0 h 700087"/>
            </a:gdLst>
            <a:ahLst/>
            <a:cxnLst>
              <a:cxn ang="0">
                <a:pos x="connsiteX0" y="connsiteY0"/>
              </a:cxn>
              <a:cxn ang="0">
                <a:pos x="connsiteX1" y="connsiteY1"/>
              </a:cxn>
              <a:cxn ang="0">
                <a:pos x="connsiteX2" y="connsiteY2"/>
              </a:cxn>
            </a:cxnLst>
            <a:rect l="l" t="t" r="r" b="b"/>
            <a:pathLst>
              <a:path w="985837" h="700087">
                <a:moveTo>
                  <a:pt x="985837" y="700087"/>
                </a:moveTo>
                <a:cubicBezTo>
                  <a:pt x="682227" y="551259"/>
                  <a:pt x="378618" y="402431"/>
                  <a:pt x="214312" y="285750"/>
                </a:cubicBezTo>
                <a:cubicBezTo>
                  <a:pt x="50006" y="169069"/>
                  <a:pt x="25003" y="84534"/>
                  <a:pt x="0" y="0"/>
                </a:cubicBezTo>
              </a:path>
            </a:pathLst>
          </a:custGeom>
          <a:noFill/>
          <a:ln w="57150">
            <a:solidFill>
              <a:srgbClr val="FFC00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13" name="TextBox 12">
            <a:extLst>
              <a:ext uri="{FF2B5EF4-FFF2-40B4-BE49-F238E27FC236}">
                <a16:creationId xmlns:a16="http://schemas.microsoft.com/office/drawing/2014/main" id="{17AAC7FF-FE91-C54E-A627-193B4223B7D8}"/>
              </a:ext>
              <a:ext uri="{C183D7F6-B498-43B3-948B-1728B52AA6E4}">
                <adec:decorative xmlns:adec="http://schemas.microsoft.com/office/drawing/2017/decorative" val="1"/>
              </a:ext>
            </a:extLst>
          </p:cNvPr>
          <p:cNvSpPr txBox="1"/>
          <p:nvPr/>
        </p:nvSpPr>
        <p:spPr>
          <a:xfrm>
            <a:off x="9891411" y="4414120"/>
            <a:ext cx="2198451" cy="1477328"/>
          </a:xfrm>
          <a:prstGeom prst="rect">
            <a:avLst/>
          </a:prstGeom>
        </p:spPr>
        <p:txBody>
          <a:bodyPr wrap="square" rtlCol="0">
            <a:spAutoFit/>
          </a:bodyPr>
          <a:lstStyle/>
          <a:p>
            <a:r>
              <a:rPr lang="en-US" dirty="0"/>
              <a:t>1 dot placed randomly within county of residence for each confirmed case</a:t>
            </a:r>
          </a:p>
        </p:txBody>
      </p:sp>
      <p:sp>
        <p:nvSpPr>
          <p:cNvPr id="14" name="TextBox 13">
            <a:extLst>
              <a:ext uri="{FF2B5EF4-FFF2-40B4-BE49-F238E27FC236}">
                <a16:creationId xmlns:a16="http://schemas.microsoft.com/office/drawing/2014/main" id="{319388E4-145B-804C-AE57-E67725CDD7B7}"/>
              </a:ext>
              <a:ext uri="{C183D7F6-B498-43B3-948B-1728B52AA6E4}">
                <adec:decorative xmlns:adec="http://schemas.microsoft.com/office/drawing/2017/decorative" val="1"/>
              </a:ext>
            </a:extLst>
          </p:cNvPr>
          <p:cNvSpPr txBox="1">
            <a:spLocks/>
          </p:cNvSpPr>
          <p:nvPr/>
        </p:nvSpPr>
        <p:spPr>
          <a:xfrm>
            <a:off x="0" y="16630"/>
            <a:ext cx="7388433" cy="646331"/>
          </a:xfrm>
          <a:prstGeom prst="rect">
            <a:avLst/>
          </a:prstGeom>
          <a:solidFill>
            <a:srgbClr val="FFFFFF">
              <a:alpha val="49020"/>
            </a:srgbClr>
          </a:solidFill>
        </p:spPr>
        <p:txBody>
          <a:bodyPr wrap="none" rtlCol="0">
            <a:spAutoFit/>
          </a:bodyPr>
          <a:lstStyle/>
          <a:p>
            <a:r>
              <a:rPr lang="en-US" sz="3600" b="1" dirty="0">
                <a:uFillTx/>
              </a:rPr>
              <a:t>Reported cases of Lyme disease–2017</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27</a:t>
            </a:fld>
            <a:endParaRPr lang="en-US">
              <a:uFillTx/>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1"/>
              </a:ext>
            </a:extLst>
          </p:cNvPr>
          <p:cNvSpPr>
            <a:spLocks noGrp="1"/>
          </p:cNvSpPr>
          <p:nvPr>
            <p:ph type="title"/>
          </p:nvPr>
        </p:nvSpPr>
        <p:spPr>
          <a:xfrm>
            <a:off x="555812" y="0"/>
            <a:ext cx="11636188" cy="1304640"/>
          </a:xfrm>
        </p:spPr>
        <p:txBody>
          <a:bodyPr>
            <a:normAutofit/>
          </a:bodyPr>
          <a:lstStyle/>
          <a:p>
            <a:r>
              <a:rPr lang="en-US" dirty="0"/>
              <a:t>The ecological model of Lyme disease also</a:t>
            </a:r>
            <a:br>
              <a:rPr lang="en-US" dirty="0"/>
            </a:br>
            <a:r>
              <a:rPr lang="en-US" dirty="0"/>
              <a:t>includes abiotic factors.</a:t>
            </a:r>
            <a:endParaRPr lang="en-US" dirty="0">
              <a:uFillTx/>
            </a:endParaRPr>
          </a:p>
        </p:txBody>
      </p:sp>
      <p:pic>
        <p:nvPicPr>
          <p:cNvPr id="24" name="Picture 8" descr="mage result for sun clip art">
            <a:extLst>
              <a:ext uri="{FF2B5EF4-FFF2-40B4-BE49-F238E27FC236}">
                <a16:creationId xmlns:a16="http://schemas.microsoft.com/office/drawing/2014/main" id="{5EF2FE4A-2F79-264B-B3F8-7D5A2B55C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1133" y="1049862"/>
            <a:ext cx="1432670" cy="1432670"/>
          </a:xfrm>
          <a:prstGeom prst="rect">
            <a:avLst/>
          </a:prstGeom>
          <a:noFill/>
        </p:spPr>
      </p:pic>
      <p:pic>
        <p:nvPicPr>
          <p:cNvPr id="29" name="Picture 28" descr="clouds">
            <a:extLst>
              <a:ext uri="{FF2B5EF4-FFF2-40B4-BE49-F238E27FC236}">
                <a16:creationId xmlns:a16="http://schemas.microsoft.com/office/drawing/2014/main" id="{26294B87-FFD9-674C-A730-8728156AA4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708" y="1169849"/>
            <a:ext cx="1778000" cy="1676400"/>
          </a:xfrm>
          <a:prstGeom prst="rect">
            <a:avLst/>
          </a:prstGeom>
        </p:spPr>
      </p:pic>
      <p:pic>
        <p:nvPicPr>
          <p:cNvPr id="2" name="Picture 1">
            <a:extLst>
              <a:ext uri="{FF2B5EF4-FFF2-40B4-BE49-F238E27FC236}">
                <a16:creationId xmlns:a16="http://schemas.microsoft.com/office/drawing/2014/main" id="{350FC2BE-8E6D-344B-875E-A5E0C6CB8F8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6060" y="1304640"/>
            <a:ext cx="8123958" cy="5553360"/>
          </a:xfrm>
          <a:prstGeom prst="rect">
            <a:avLst/>
          </a:prstGeom>
        </p:spPr>
      </p:pic>
      <p:sp>
        <p:nvSpPr>
          <p:cNvPr id="10" name="Left-Right Arrow 9">
            <a:extLst>
              <a:ext uri="{FF2B5EF4-FFF2-40B4-BE49-F238E27FC236}">
                <a16:creationId xmlns:a16="http://schemas.microsoft.com/office/drawing/2014/main" id="{58272D0D-C8D9-FF45-A884-6A9892EC9C08}"/>
              </a:ext>
              <a:ext uri="{C183D7F6-B498-43B3-948B-1728B52AA6E4}">
                <adec:decorative xmlns:adec="http://schemas.microsoft.com/office/drawing/2017/decorative" val="1"/>
              </a:ext>
            </a:extLst>
          </p:cNvPr>
          <p:cNvSpPr/>
          <p:nvPr/>
        </p:nvSpPr>
        <p:spPr>
          <a:xfrm rot="20247564">
            <a:off x="2443052" y="2474326"/>
            <a:ext cx="1694547" cy="743845"/>
          </a:xfrm>
          <a:prstGeom prst="leftRightArrow">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uFillTx/>
              </a:rPr>
              <a:t>competition</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28</a:t>
            </a:fld>
            <a:endParaRPr lang="en-US">
              <a:uFillTx/>
            </a:endParaRPr>
          </a:p>
        </p:txBody>
      </p:sp>
    </p:spTree>
    <p:extLst>
      <p:ext uri="{BB962C8B-B14F-4D97-AF65-F5344CB8AC3E}">
        <p14:creationId xmlns:p14="http://schemas.microsoft.com/office/powerpoint/2010/main" val="4468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1"/>
              </a:ext>
            </a:extLst>
          </p:cNvPr>
          <p:cNvSpPr>
            <a:spLocks noGrp="1"/>
          </p:cNvSpPr>
          <p:nvPr>
            <p:ph type="title"/>
          </p:nvPr>
        </p:nvSpPr>
        <p:spPr>
          <a:xfrm>
            <a:off x="412376" y="0"/>
            <a:ext cx="11421036" cy="1304640"/>
          </a:xfrm>
        </p:spPr>
        <p:txBody>
          <a:bodyPr>
            <a:normAutofit fontScale="90000"/>
          </a:bodyPr>
          <a:lstStyle/>
          <a:p>
            <a:r>
              <a:rPr lang="en-US" b="1" dirty="0"/>
              <a:t>Discuss with your neighbor:  </a:t>
            </a:r>
            <a:r>
              <a:rPr lang="en-US" dirty="0"/>
              <a:t>Using our ecological model of Lyme disease what are possible explanations for the increase of Lyme disease cases? </a:t>
            </a:r>
            <a:r>
              <a:rPr lang="en-US" b="1" dirty="0">
                <a:solidFill>
                  <a:schemeClr val="accent2"/>
                </a:solidFill>
              </a:rPr>
              <a:t>(5 min)</a:t>
            </a:r>
            <a:r>
              <a:rPr lang="en-US" dirty="0"/>
              <a:t> </a:t>
            </a:r>
            <a:endParaRPr lang="en-US" dirty="0">
              <a:uFillTx/>
            </a:endParaRPr>
          </a:p>
        </p:txBody>
      </p:sp>
      <p:pic>
        <p:nvPicPr>
          <p:cNvPr id="24" name="Picture 8" descr="mage result for sun clip art">
            <a:extLst>
              <a:ext uri="{FF2B5EF4-FFF2-40B4-BE49-F238E27FC236}">
                <a16:creationId xmlns:a16="http://schemas.microsoft.com/office/drawing/2014/main" id="{5EF2FE4A-2F79-264B-B3F8-7D5A2B55C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1133" y="1049862"/>
            <a:ext cx="1432670" cy="1432670"/>
          </a:xfrm>
          <a:prstGeom prst="rect">
            <a:avLst/>
          </a:prstGeom>
          <a:noFill/>
        </p:spPr>
      </p:pic>
      <p:pic>
        <p:nvPicPr>
          <p:cNvPr id="29" name="Picture 28">
            <a:extLst>
              <a:ext uri="{FF2B5EF4-FFF2-40B4-BE49-F238E27FC236}">
                <a16:creationId xmlns:a16="http://schemas.microsoft.com/office/drawing/2014/main" id="{26294B87-FFD9-674C-A730-8728156AA47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708" y="1169849"/>
            <a:ext cx="1778000" cy="1676400"/>
          </a:xfrm>
          <a:prstGeom prst="rect">
            <a:avLst/>
          </a:prstGeom>
        </p:spPr>
      </p:pic>
      <p:pic>
        <p:nvPicPr>
          <p:cNvPr id="2" name="Picture 1">
            <a:extLst>
              <a:ext uri="{FF2B5EF4-FFF2-40B4-BE49-F238E27FC236}">
                <a16:creationId xmlns:a16="http://schemas.microsoft.com/office/drawing/2014/main" id="{350FC2BE-8E6D-344B-875E-A5E0C6CB8F8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6060" y="1304640"/>
            <a:ext cx="8123958" cy="5553360"/>
          </a:xfrm>
          <a:prstGeom prst="rect">
            <a:avLst/>
          </a:prstGeom>
        </p:spPr>
      </p:pic>
      <p:sp>
        <p:nvSpPr>
          <p:cNvPr id="10" name="Left-Right Arrow 9">
            <a:extLst>
              <a:ext uri="{FF2B5EF4-FFF2-40B4-BE49-F238E27FC236}">
                <a16:creationId xmlns:a16="http://schemas.microsoft.com/office/drawing/2014/main" id="{58272D0D-C8D9-FF45-A884-6A9892EC9C08}"/>
              </a:ext>
              <a:ext uri="{C183D7F6-B498-43B3-948B-1728B52AA6E4}">
                <adec:decorative xmlns:adec="http://schemas.microsoft.com/office/drawing/2017/decorative" val="1"/>
              </a:ext>
            </a:extLst>
          </p:cNvPr>
          <p:cNvSpPr/>
          <p:nvPr/>
        </p:nvSpPr>
        <p:spPr>
          <a:xfrm rot="20247564">
            <a:off x="2443052" y="2474326"/>
            <a:ext cx="1694547" cy="743845"/>
          </a:xfrm>
          <a:prstGeom prst="leftRightArrow">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uFillTx/>
              </a:rPr>
              <a:t>competition</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29</a:t>
            </a:fld>
            <a:endParaRPr lang="en-US">
              <a:uFillTx/>
            </a:endParaRPr>
          </a:p>
        </p:txBody>
      </p:sp>
    </p:spTree>
    <p:extLst>
      <p:ext uri="{BB962C8B-B14F-4D97-AF65-F5344CB8AC3E}">
        <p14:creationId xmlns:p14="http://schemas.microsoft.com/office/powerpoint/2010/main" val="169760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a:spLocks/>
          </p:cNvSpPr>
          <p:nvPr/>
        </p:nvSpPr>
        <p:spPr>
          <a:xfrm>
            <a:off x="394447" y="424962"/>
            <a:ext cx="7628965" cy="3539430"/>
          </a:xfrm>
          <a:prstGeom prst="rect">
            <a:avLst/>
          </a:prstGeom>
        </p:spPr>
        <p:txBody>
          <a:bodyPr wrap="square">
            <a:spAutoFit/>
          </a:bodyPr>
          <a:lstStyle/>
          <a:p>
            <a:r>
              <a:rPr lang="en-US" sz="2800" dirty="0">
                <a:solidFill>
                  <a:srgbClr val="000000"/>
                </a:solidFill>
                <a:uFillTx/>
                <a:latin typeface="Calibri" charset="0"/>
              </a:rPr>
              <a:t>Pain is a constant for Ella and can flare to unbearable levels, interrupting her life in unexpected ways. She sometimes has to be picked up in the middle of sleepovers. Over the course of the last two years, Ella missed a considerable number of school days. Other symptoms include tiredness and sensitivity to noise. For example, if the lunch room is too noisy, she eats lunch alone. </a:t>
            </a:r>
            <a:endParaRPr lang="en-US" sz="2800" dirty="0">
              <a:uFillTx/>
            </a:endParaRPr>
          </a:p>
        </p:txBody>
      </p:sp>
      <p:pic>
        <p:nvPicPr>
          <p:cNvPr id="5124" name="Picture 4" descr="fter Ella Buss was out of school for several days"/>
          <p:cNvPicPr>
            <a:picLocks noChangeAspect="1" noChangeArrowheads="1"/>
          </p:cNvPicPr>
          <p:nvPr/>
        </p:nvPicPr>
        <p:blipFill>
          <a:blip r:embed="rId2"/>
          <a:srcRect/>
          <a:stretch>
            <a:fillRect/>
          </a:stretch>
        </p:blipFill>
        <p:spPr bwMode="auto">
          <a:xfrm>
            <a:off x="8609409" y="281284"/>
            <a:ext cx="3193256" cy="4257675"/>
          </a:xfrm>
          <a:prstGeom prst="rect">
            <a:avLst/>
          </a:prstGeom>
          <a:noFill/>
        </p:spPr>
      </p:pic>
      <p:sp>
        <p:nvSpPr>
          <p:cNvPr id="3" name="Rectangle 2">
            <a:extLst>
              <a:ext uri="{C183D7F6-B498-43B3-948B-1728B52AA6E4}">
                <adec:decorative xmlns:adec="http://schemas.microsoft.com/office/drawing/2017/decorative" val="1"/>
              </a:ext>
            </a:extLst>
          </p:cNvPr>
          <p:cNvSpPr>
            <a:spLocks/>
          </p:cNvSpPr>
          <p:nvPr/>
        </p:nvSpPr>
        <p:spPr>
          <a:xfrm>
            <a:off x="8609409" y="4538959"/>
            <a:ext cx="3582591" cy="369332"/>
          </a:xfrm>
          <a:prstGeom prst="rect">
            <a:avLst/>
          </a:prstGeom>
        </p:spPr>
        <p:txBody>
          <a:bodyPr wrap="square">
            <a:spAutoFit/>
          </a:bodyPr>
          <a:lstStyle/>
          <a:p>
            <a:r>
              <a:rPr lang="en-US" dirty="0">
                <a:uFillTx/>
                <a:latin typeface="arial" charset="0"/>
              </a:rPr>
              <a:t>Letter to Ella from her sister Lucy</a:t>
            </a:r>
            <a:endParaRPr lang="en-US" dirty="0">
              <a:uFillTx/>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a:t>
            </a:fld>
            <a:endParaRPr lang="en-US">
              <a:uFillTx/>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224118" y="37729"/>
            <a:ext cx="10999694" cy="1441395"/>
          </a:xfrm>
        </p:spPr>
        <p:txBody>
          <a:bodyPr>
            <a:noAutofit/>
          </a:bodyPr>
          <a:lstStyle/>
          <a:p>
            <a:r>
              <a:rPr lang="en-US" sz="3200" b="1" dirty="0">
                <a:uFillTx/>
              </a:rPr>
              <a:t>CQ#4:  </a:t>
            </a:r>
            <a:r>
              <a:rPr lang="en-US" sz="3200" dirty="0">
                <a:uFillTx/>
              </a:rPr>
              <a:t>What is the relationship between deer abundance and Lyme disease? </a:t>
            </a:r>
            <a:endParaRPr lang="en-US" sz="3200" b="1" dirty="0">
              <a:solidFill>
                <a:schemeClr val="accent2"/>
              </a:solidFill>
              <a:uFillTx/>
            </a:endParaRPr>
          </a:p>
        </p:txBody>
      </p:sp>
      <p:sp>
        <p:nvSpPr>
          <p:cNvPr id="28" name="TextBox 27">
            <a:extLst>
              <a:ext uri="{C183D7F6-B498-43B3-948B-1728B52AA6E4}">
                <adec:decorative xmlns:adec="http://schemas.microsoft.com/office/drawing/2017/decorative" val="1"/>
              </a:ext>
            </a:extLst>
          </p:cNvPr>
          <p:cNvSpPr txBox="1">
            <a:spLocks/>
          </p:cNvSpPr>
          <p:nvPr/>
        </p:nvSpPr>
        <p:spPr>
          <a:xfrm rot="16200000">
            <a:off x="-536259" y="3195466"/>
            <a:ext cx="2809503" cy="338554"/>
          </a:xfrm>
          <a:prstGeom prst="rect">
            <a:avLst/>
          </a:prstGeom>
          <a:noFill/>
        </p:spPr>
        <p:txBody>
          <a:bodyPr wrap="square" rtlCol="0">
            <a:spAutoFit/>
          </a:bodyPr>
          <a:lstStyle/>
          <a:p>
            <a:r>
              <a:rPr lang="en-US" sz="1600">
                <a:uFillTx/>
                <a:latin typeface="Arial" charset="0"/>
                <a:ea typeface="Arial" charset="0"/>
                <a:cs typeface="Arial" charset="0"/>
              </a:rPr>
              <a:t>Lyme incidence (2006-2008)</a:t>
            </a:r>
          </a:p>
        </p:txBody>
      </p:sp>
      <p:pic>
        <p:nvPicPr>
          <p:cNvPr id="29" name="Picture 4" descr="mage result for deer silhouette no backgrou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2344" y="1959991"/>
            <a:ext cx="1228092" cy="1415718"/>
          </a:xfrm>
          <a:prstGeom prst="rect">
            <a:avLst/>
          </a:prstGeom>
          <a:noFill/>
        </p:spPr>
      </p:pic>
      <p:sp>
        <p:nvSpPr>
          <p:cNvPr id="71" name="TextBox 70">
            <a:extLst>
              <a:ext uri="{C183D7F6-B498-43B3-948B-1728B52AA6E4}">
                <adec:decorative xmlns:adec="http://schemas.microsoft.com/office/drawing/2017/decorative" val="1"/>
              </a:ext>
            </a:extLst>
          </p:cNvPr>
          <p:cNvSpPr txBox="1">
            <a:spLocks/>
          </p:cNvSpPr>
          <p:nvPr/>
        </p:nvSpPr>
        <p:spPr>
          <a:xfrm>
            <a:off x="376517" y="6308190"/>
            <a:ext cx="2112373" cy="276999"/>
          </a:xfrm>
          <a:prstGeom prst="rect">
            <a:avLst/>
          </a:prstGeom>
          <a:noFill/>
        </p:spPr>
        <p:txBody>
          <a:bodyPr wrap="none" rtlCol="0">
            <a:spAutoFit/>
          </a:bodyPr>
          <a:lstStyle/>
          <a:p>
            <a:r>
              <a:rPr lang="en-US" sz="1200" dirty="0">
                <a:uFillTx/>
              </a:rPr>
              <a:t>redrawn from Levi </a:t>
            </a:r>
            <a:r>
              <a:rPr lang="en-US" sz="1200" i="1" dirty="0">
                <a:uFillTx/>
              </a:rPr>
              <a:t>et al. </a:t>
            </a:r>
            <a:r>
              <a:rPr lang="en-US" sz="1200" dirty="0">
                <a:uFillTx/>
              </a:rPr>
              <a:t>(2012)</a:t>
            </a:r>
          </a:p>
        </p:txBody>
      </p:sp>
      <p:sp>
        <p:nvSpPr>
          <p:cNvPr id="14" name="TextBox 13">
            <a:extLst>
              <a:ext uri="{C183D7F6-B498-43B3-948B-1728B52AA6E4}">
                <adec:decorative xmlns:adec="http://schemas.microsoft.com/office/drawing/2017/decorative" val="1"/>
              </a:ext>
            </a:extLst>
          </p:cNvPr>
          <p:cNvSpPr txBox="1"/>
          <p:nvPr/>
        </p:nvSpPr>
        <p:spPr>
          <a:xfrm>
            <a:off x="5567605" y="1792863"/>
            <a:ext cx="6624395" cy="3046988"/>
          </a:xfrm>
          <a:prstGeom prst="rect">
            <a:avLst/>
          </a:prstGeom>
        </p:spPr>
        <p:txBody>
          <a:bodyPr wrap="square" rtlCol="0">
            <a:spAutoFit/>
          </a:bodyPr>
          <a:lstStyle/>
          <a:p>
            <a:pPr marL="471488" indent="-471488">
              <a:buAutoNum type="alphaUcPeriod"/>
            </a:pPr>
            <a:r>
              <a:rPr lang="en-US" sz="3200" dirty="0"/>
              <a:t>Greater Lyme incidence with more deer</a:t>
            </a:r>
          </a:p>
          <a:p>
            <a:pPr marL="471488" indent="-471488">
              <a:buAutoNum type="alphaUcPeriod"/>
            </a:pPr>
            <a:r>
              <a:rPr lang="en-US" sz="3200" dirty="0"/>
              <a:t>Greater Lyme incidence with fewer deer</a:t>
            </a:r>
          </a:p>
          <a:p>
            <a:pPr marL="471488" indent="-471488">
              <a:buAutoNum type="alphaUcPeriod"/>
            </a:pPr>
            <a:r>
              <a:rPr lang="en-US" sz="3200" dirty="0"/>
              <a:t>No relationship between Lyme incidence and deer population size</a:t>
            </a:r>
          </a:p>
        </p:txBody>
      </p:sp>
      <p:pic>
        <p:nvPicPr>
          <p:cNvPr id="3" name="Picture 2" descr="Deer vs lyme incidenc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305" y="1109849"/>
            <a:ext cx="4572000" cy="4572000"/>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30</a:t>
            </a:fld>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16580" y="37729"/>
            <a:ext cx="7091849" cy="1441395"/>
          </a:xfrm>
        </p:spPr>
        <p:txBody>
          <a:bodyPr>
            <a:noAutofit/>
          </a:bodyPr>
          <a:lstStyle/>
          <a:p>
            <a:r>
              <a:rPr lang="en-US" sz="3200" dirty="0"/>
              <a:t>Fewer deer does not always lead to lower </a:t>
            </a:r>
            <a:br>
              <a:rPr lang="en-US" sz="3200" dirty="0"/>
            </a:br>
            <a:r>
              <a:rPr lang="en-US" sz="3200" dirty="0"/>
              <a:t>incidence of Lyme disease.</a:t>
            </a:r>
          </a:p>
        </p:txBody>
      </p:sp>
      <p:sp>
        <p:nvSpPr>
          <p:cNvPr id="69" name="Freeform 68">
            <a:extLst>
              <a:ext uri="{C183D7F6-B498-43B3-948B-1728B52AA6E4}">
                <adec:decorative xmlns:adec="http://schemas.microsoft.com/office/drawing/2017/decorative" val="1"/>
              </a:ext>
            </a:extLst>
          </p:cNvPr>
          <p:cNvSpPr>
            <a:spLocks/>
          </p:cNvSpPr>
          <p:nvPr/>
        </p:nvSpPr>
        <p:spPr>
          <a:xfrm>
            <a:off x="9844088" y="1557338"/>
            <a:ext cx="1771650" cy="1314450"/>
          </a:xfrm>
          <a:custGeom>
            <a:avLst/>
            <a:gdLst>
              <a:gd name="connsiteX0" fmla="*/ 1771650 w 1771650"/>
              <a:gd name="connsiteY0" fmla="*/ 0 h 1314450"/>
              <a:gd name="connsiteX1" fmla="*/ 1100137 w 1771650"/>
              <a:gd name="connsiteY1" fmla="*/ 100012 h 1314450"/>
              <a:gd name="connsiteX2" fmla="*/ 857250 w 1771650"/>
              <a:gd name="connsiteY2" fmla="*/ 542925 h 1314450"/>
              <a:gd name="connsiteX3" fmla="*/ 357187 w 1771650"/>
              <a:gd name="connsiteY3" fmla="*/ 600075 h 1314450"/>
              <a:gd name="connsiteX4" fmla="*/ 300037 w 1771650"/>
              <a:gd name="connsiteY4" fmla="*/ 828675 h 1314450"/>
              <a:gd name="connsiteX5" fmla="*/ 0 w 1771650"/>
              <a:gd name="connsiteY5" fmla="*/ 1114425 h 1314450"/>
              <a:gd name="connsiteX6" fmla="*/ 114300 w 1771650"/>
              <a:gd name="connsiteY6" fmla="*/ 1200150 h 1314450"/>
              <a:gd name="connsiteX7" fmla="*/ 1214437 w 1771650"/>
              <a:gd name="connsiteY7" fmla="*/ 1200150 h 1314450"/>
              <a:gd name="connsiteX8" fmla="*/ 1471612 w 1771650"/>
              <a:gd name="connsiteY8" fmla="*/ 1314450 h 1314450"/>
              <a:gd name="connsiteX9" fmla="*/ 1628775 w 1771650"/>
              <a:gd name="connsiteY9" fmla="*/ 1243012 h 1314450"/>
              <a:gd name="connsiteX10" fmla="*/ 1771650 w 1771650"/>
              <a:gd name="connsiteY10"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1650" h="1314450">
                <a:moveTo>
                  <a:pt x="1771650" y="0"/>
                </a:moveTo>
                <a:lnTo>
                  <a:pt x="1100137" y="100012"/>
                </a:lnTo>
                <a:lnTo>
                  <a:pt x="857250" y="542925"/>
                </a:lnTo>
                <a:lnTo>
                  <a:pt x="357187" y="600075"/>
                </a:lnTo>
                <a:lnTo>
                  <a:pt x="300037" y="828675"/>
                </a:lnTo>
                <a:lnTo>
                  <a:pt x="0" y="1114425"/>
                </a:lnTo>
                <a:lnTo>
                  <a:pt x="114300" y="1200150"/>
                </a:lnTo>
                <a:lnTo>
                  <a:pt x="1214437" y="1200150"/>
                </a:lnTo>
                <a:lnTo>
                  <a:pt x="1471612" y="1314450"/>
                </a:lnTo>
                <a:lnTo>
                  <a:pt x="1628775" y="1243012"/>
                </a:lnTo>
                <a:lnTo>
                  <a:pt x="177165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70" name="Freeform 69">
            <a:extLst>
              <a:ext uri="{C183D7F6-B498-43B3-948B-1728B52AA6E4}">
                <adec:decorative xmlns:adec="http://schemas.microsoft.com/office/drawing/2017/decorative" val="1"/>
              </a:ext>
            </a:extLst>
          </p:cNvPr>
          <p:cNvSpPr>
            <a:spLocks/>
          </p:cNvSpPr>
          <p:nvPr/>
        </p:nvSpPr>
        <p:spPr>
          <a:xfrm>
            <a:off x="9596965" y="3168142"/>
            <a:ext cx="1771650" cy="1707652"/>
          </a:xfrm>
          <a:custGeom>
            <a:avLst/>
            <a:gdLst>
              <a:gd name="connsiteX0" fmla="*/ 1771650 w 1771650"/>
              <a:gd name="connsiteY0" fmla="*/ 0 h 1314450"/>
              <a:gd name="connsiteX1" fmla="*/ 1100137 w 1771650"/>
              <a:gd name="connsiteY1" fmla="*/ 100012 h 1314450"/>
              <a:gd name="connsiteX2" fmla="*/ 857250 w 1771650"/>
              <a:gd name="connsiteY2" fmla="*/ 542925 h 1314450"/>
              <a:gd name="connsiteX3" fmla="*/ 357187 w 1771650"/>
              <a:gd name="connsiteY3" fmla="*/ 600075 h 1314450"/>
              <a:gd name="connsiteX4" fmla="*/ 300037 w 1771650"/>
              <a:gd name="connsiteY4" fmla="*/ 828675 h 1314450"/>
              <a:gd name="connsiteX5" fmla="*/ 0 w 1771650"/>
              <a:gd name="connsiteY5" fmla="*/ 1114425 h 1314450"/>
              <a:gd name="connsiteX6" fmla="*/ 114300 w 1771650"/>
              <a:gd name="connsiteY6" fmla="*/ 1200150 h 1314450"/>
              <a:gd name="connsiteX7" fmla="*/ 1214437 w 1771650"/>
              <a:gd name="connsiteY7" fmla="*/ 1200150 h 1314450"/>
              <a:gd name="connsiteX8" fmla="*/ 1471612 w 1771650"/>
              <a:gd name="connsiteY8" fmla="*/ 1314450 h 1314450"/>
              <a:gd name="connsiteX9" fmla="*/ 1628775 w 1771650"/>
              <a:gd name="connsiteY9" fmla="*/ 1243012 h 1314450"/>
              <a:gd name="connsiteX10" fmla="*/ 1771650 w 1771650"/>
              <a:gd name="connsiteY10"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1650" h="1314450">
                <a:moveTo>
                  <a:pt x="1771650" y="0"/>
                </a:moveTo>
                <a:lnTo>
                  <a:pt x="1100137" y="100012"/>
                </a:lnTo>
                <a:lnTo>
                  <a:pt x="857250" y="542925"/>
                </a:lnTo>
                <a:lnTo>
                  <a:pt x="357187" y="600075"/>
                </a:lnTo>
                <a:lnTo>
                  <a:pt x="300037" y="828675"/>
                </a:lnTo>
                <a:lnTo>
                  <a:pt x="0" y="1114425"/>
                </a:lnTo>
                <a:lnTo>
                  <a:pt x="114300" y="1200150"/>
                </a:lnTo>
                <a:lnTo>
                  <a:pt x="1214437" y="1200150"/>
                </a:lnTo>
                <a:lnTo>
                  <a:pt x="1471612" y="1314450"/>
                </a:lnTo>
                <a:lnTo>
                  <a:pt x="1628775" y="1243012"/>
                </a:lnTo>
                <a:lnTo>
                  <a:pt x="177165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71" name="TextBox 70">
            <a:extLst>
              <a:ext uri="{C183D7F6-B498-43B3-948B-1728B52AA6E4}">
                <adec:decorative xmlns:adec="http://schemas.microsoft.com/office/drawing/2017/decorative" val="1"/>
              </a:ext>
            </a:extLst>
          </p:cNvPr>
          <p:cNvSpPr txBox="1">
            <a:spLocks/>
          </p:cNvSpPr>
          <p:nvPr/>
        </p:nvSpPr>
        <p:spPr>
          <a:xfrm>
            <a:off x="0" y="6446690"/>
            <a:ext cx="2110771" cy="276999"/>
          </a:xfrm>
          <a:prstGeom prst="rect">
            <a:avLst/>
          </a:prstGeom>
          <a:noFill/>
        </p:spPr>
        <p:txBody>
          <a:bodyPr wrap="none" rtlCol="0">
            <a:spAutoFit/>
          </a:bodyPr>
          <a:lstStyle/>
          <a:p>
            <a:r>
              <a:rPr lang="en-US" sz="1200" dirty="0">
                <a:uFillTx/>
              </a:rPr>
              <a:t>redrawn from Levi </a:t>
            </a:r>
            <a:r>
              <a:rPr lang="en-US" sz="1200" i="1" dirty="0">
                <a:uFillTx/>
              </a:rPr>
              <a:t>et al. </a:t>
            </a:r>
            <a:r>
              <a:rPr lang="en-US" sz="1200" dirty="0">
                <a:uFillTx/>
              </a:rPr>
              <a:t>(2012)</a:t>
            </a:r>
          </a:p>
        </p:txBody>
      </p:sp>
      <p:sp>
        <p:nvSpPr>
          <p:cNvPr id="73" name="TextBox 72">
            <a:extLst>
              <a:ext uri="{C183D7F6-B498-43B3-948B-1728B52AA6E4}">
                <adec:decorative xmlns:adec="http://schemas.microsoft.com/office/drawing/2017/decorative" val="1"/>
              </a:ext>
            </a:extLst>
          </p:cNvPr>
          <p:cNvSpPr txBox="1">
            <a:spLocks/>
          </p:cNvSpPr>
          <p:nvPr/>
        </p:nvSpPr>
        <p:spPr>
          <a:xfrm>
            <a:off x="7959751" y="6435549"/>
            <a:ext cx="4232249" cy="369332"/>
          </a:xfrm>
          <a:prstGeom prst="rect">
            <a:avLst/>
          </a:prstGeom>
          <a:noFill/>
        </p:spPr>
        <p:txBody>
          <a:bodyPr wrap="none" rtlCol="0">
            <a:spAutoFit/>
          </a:bodyPr>
          <a:lstStyle/>
          <a:p>
            <a:r>
              <a:rPr lang="en-US" dirty="0">
                <a:uFillTx/>
              </a:rPr>
              <a:t>Daniels </a:t>
            </a:r>
            <a:r>
              <a:rPr lang="en-US" i="1" dirty="0">
                <a:uFillTx/>
              </a:rPr>
              <a:t>et al. </a:t>
            </a:r>
            <a:r>
              <a:rPr lang="en-US" dirty="0">
                <a:uFillTx/>
              </a:rPr>
              <a:t>(1993) vs. Wilson </a:t>
            </a:r>
            <a:r>
              <a:rPr lang="en-US" i="1" dirty="0">
                <a:uFillTx/>
              </a:rPr>
              <a:t>et al. </a:t>
            </a:r>
            <a:r>
              <a:rPr lang="en-US" dirty="0">
                <a:uFillTx/>
              </a:rPr>
              <a:t>(1984)</a:t>
            </a:r>
          </a:p>
        </p:txBody>
      </p:sp>
      <p:grpSp>
        <p:nvGrpSpPr>
          <p:cNvPr id="4" name="Group 3">
            <a:extLst>
              <a:ext uri="{C183D7F6-B498-43B3-948B-1728B52AA6E4}">
                <adec:decorative xmlns:adec="http://schemas.microsoft.com/office/drawing/2017/decorative" val="1"/>
              </a:ext>
            </a:extLst>
          </p:cNvPr>
          <p:cNvGrpSpPr/>
          <p:nvPr/>
        </p:nvGrpSpPr>
        <p:grpSpPr>
          <a:xfrm>
            <a:off x="6603588" y="1573910"/>
            <a:ext cx="5043165" cy="4196488"/>
            <a:chOff x="6603588" y="1573910"/>
            <a:chExt cx="5043165" cy="4196488"/>
          </a:xfrm>
        </p:grpSpPr>
        <p:pic>
          <p:nvPicPr>
            <p:cNvPr id="8194" name="Picture 2" descr="https://2.bp.blogspot.com/-xlSBjegkhWA/VtX5z67qxxI/AAAAAAAAElc/6Aq8t3MzQ2M/s400/exclosure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3588" y="1573910"/>
              <a:ext cx="5043165" cy="37823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03588" y="5401066"/>
              <a:ext cx="3193503" cy="369332"/>
            </a:xfrm>
            <a:prstGeom prst="rect">
              <a:avLst/>
            </a:prstGeom>
          </p:spPr>
          <p:txBody>
            <a:bodyPr wrap="none" rtlCol="0">
              <a:spAutoFit/>
            </a:bodyPr>
            <a:lstStyle/>
            <a:p>
              <a:r>
                <a:rPr lang="en-US" dirty="0"/>
                <a:t>Photo: Living Alongside Wildlife </a:t>
              </a:r>
            </a:p>
          </p:txBody>
        </p:sp>
      </p:grpSp>
      <p:sp>
        <p:nvSpPr>
          <p:cNvPr id="15" name="TextBox 14">
            <a:extLst>
              <a:ext uri="{C183D7F6-B498-43B3-948B-1728B52AA6E4}">
                <adec:decorative xmlns:adec="http://schemas.microsoft.com/office/drawing/2017/decorative" val="1"/>
              </a:ext>
            </a:extLst>
          </p:cNvPr>
          <p:cNvSpPr txBox="1">
            <a:spLocks/>
          </p:cNvSpPr>
          <p:nvPr/>
        </p:nvSpPr>
        <p:spPr>
          <a:xfrm rot="16200000">
            <a:off x="-536259" y="3195466"/>
            <a:ext cx="2809503" cy="338554"/>
          </a:xfrm>
          <a:prstGeom prst="rect">
            <a:avLst/>
          </a:prstGeom>
          <a:noFill/>
        </p:spPr>
        <p:txBody>
          <a:bodyPr wrap="square" rtlCol="0">
            <a:spAutoFit/>
          </a:bodyPr>
          <a:lstStyle/>
          <a:p>
            <a:r>
              <a:rPr lang="en-US" sz="1600">
                <a:uFillTx/>
                <a:latin typeface="Arial" charset="0"/>
                <a:ea typeface="Arial" charset="0"/>
                <a:cs typeface="Arial" charset="0"/>
              </a:rPr>
              <a:t>Lyme incidence (2006-2008)</a:t>
            </a:r>
          </a:p>
        </p:txBody>
      </p:sp>
      <p:pic>
        <p:nvPicPr>
          <p:cNvPr id="16" name="Picture 4" descr="mage result for deer silhouette no backgroun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2344" y="1959991"/>
            <a:ext cx="1228092" cy="1415718"/>
          </a:xfrm>
          <a:prstGeom prst="rect">
            <a:avLst/>
          </a:prstGeom>
          <a:noFill/>
        </p:spPr>
      </p:pic>
      <p:pic>
        <p:nvPicPr>
          <p:cNvPr id="17" name="Picture 16" descr="data ch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305" y="1109849"/>
            <a:ext cx="4572000" cy="4572000"/>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31</a:t>
            </a:fld>
            <a:endParaRPr lang="en-US">
              <a:uFillTx/>
            </a:endParaRPr>
          </a:p>
        </p:txBody>
      </p:sp>
    </p:spTree>
    <p:extLst>
      <p:ext uri="{BB962C8B-B14F-4D97-AF65-F5344CB8AC3E}">
        <p14:creationId xmlns:p14="http://schemas.microsoft.com/office/powerpoint/2010/main" val="50243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376518" y="0"/>
            <a:ext cx="11815482" cy="1304640"/>
          </a:xfrm>
        </p:spPr>
        <p:txBody>
          <a:bodyPr/>
          <a:lstStyle/>
          <a:p>
            <a:r>
              <a:rPr lang="en-US" dirty="0">
                <a:uFillTx/>
              </a:rPr>
              <a:t>Webster, NY is a typical Rochester suburb – </a:t>
            </a:r>
            <a:br>
              <a:rPr lang="en-US" dirty="0">
                <a:uFillTx/>
              </a:rPr>
            </a:br>
            <a:r>
              <a:rPr lang="en-US" dirty="0">
                <a:uFillTx/>
              </a:rPr>
              <a:t>homes separate forest fragments.</a:t>
            </a:r>
          </a:p>
        </p:txBody>
      </p:sp>
      <p:pic>
        <p:nvPicPr>
          <p:cNvPr id="9218" name="Picture 2" descr="mage result for webster, ny aerial"/>
          <p:cNvPicPr>
            <a:picLocks noChangeAspect="1" noChangeArrowheads="1"/>
          </p:cNvPicPr>
          <p:nvPr/>
        </p:nvPicPr>
        <p:blipFill>
          <a:blip r:embed="rId3"/>
          <a:srcRect/>
          <a:stretch>
            <a:fillRect/>
          </a:stretch>
        </p:blipFill>
        <p:spPr bwMode="auto">
          <a:xfrm>
            <a:off x="1386254" y="1181548"/>
            <a:ext cx="9525000" cy="5353050"/>
          </a:xfrm>
          <a:prstGeom prst="rect">
            <a:avLst/>
          </a:prstGeom>
          <a:noFill/>
        </p:spPr>
      </p:pic>
      <p:pic>
        <p:nvPicPr>
          <p:cNvPr id="4" name="Picture 2" descr="uss famil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01199" y="154321"/>
            <a:ext cx="2446827" cy="1837411"/>
          </a:xfrm>
          <a:prstGeom prst="rect">
            <a:avLst/>
          </a:prstGeom>
          <a:noFill/>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32</a:t>
            </a:fld>
            <a:endParaRPr lang="en-US">
              <a:uFillTx/>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a:spLocks/>
          </p:cNvSpPr>
          <p:nvPr/>
        </p:nvSpPr>
        <p:spPr>
          <a:xfrm>
            <a:off x="4775929" y="1691069"/>
            <a:ext cx="6254200" cy="3785652"/>
          </a:xfrm>
          <a:prstGeom prst="rect">
            <a:avLst/>
          </a:prstGeom>
          <a:noFill/>
        </p:spPr>
        <p:txBody>
          <a:bodyPr wrap="square" rtlCol="0">
            <a:spAutoFit/>
          </a:bodyPr>
          <a:lstStyle/>
          <a:p>
            <a:pPr marL="471488" indent="-471488">
              <a:buFont typeface="+mj-lt"/>
              <a:buAutoNum type="arabicPeriod"/>
            </a:pPr>
            <a:endParaRPr lang="en-US" sz="3200" dirty="0">
              <a:uFillTx/>
            </a:endParaRPr>
          </a:p>
          <a:p>
            <a:pPr marL="471488" indent="-471488">
              <a:buFont typeface="+mj-lt"/>
              <a:buAutoNum type="arabicPeriod"/>
            </a:pPr>
            <a:r>
              <a:rPr lang="en-US" sz="3200" dirty="0">
                <a:uFillTx/>
              </a:rPr>
              <a:t>Selected forest patches (fragments) of different sizes</a:t>
            </a:r>
          </a:p>
          <a:p>
            <a:pPr marL="471488" indent="-471488">
              <a:buFont typeface="+mj-lt"/>
              <a:buAutoNum type="arabicPeriod"/>
            </a:pPr>
            <a:r>
              <a:rPr lang="en-US" sz="3200" dirty="0">
                <a:uFillTx/>
              </a:rPr>
              <a:t>Counted the number of nymphs</a:t>
            </a:r>
          </a:p>
          <a:p>
            <a:pPr marL="471488" indent="-471488">
              <a:buFont typeface="+mj-lt"/>
              <a:buAutoNum type="arabicPeriod"/>
            </a:pPr>
            <a:r>
              <a:rPr lang="en-US" sz="3200" dirty="0">
                <a:uFillTx/>
              </a:rPr>
              <a:t>Counted the number of nymphs with </a:t>
            </a:r>
            <a:r>
              <a:rPr lang="en-US" sz="3200" i="1" dirty="0">
                <a:uFillTx/>
              </a:rPr>
              <a:t>B. </a:t>
            </a:r>
            <a:r>
              <a:rPr lang="en-US" sz="3200" i="1" dirty="0" err="1">
                <a:uFillTx/>
              </a:rPr>
              <a:t>burgdorferi</a:t>
            </a:r>
            <a:endParaRPr lang="en-US" sz="3200" dirty="0">
              <a:uFillTx/>
            </a:endParaRPr>
          </a:p>
          <a:p>
            <a:endParaRPr lang="en-US" sz="2400" dirty="0">
              <a:uFillTx/>
            </a:endParaRPr>
          </a:p>
          <a:p>
            <a:endParaRPr lang="en-US" sz="2400" dirty="0">
              <a:uFillTx/>
            </a:endParaRPr>
          </a:p>
        </p:txBody>
      </p:sp>
      <p:pic>
        <p:nvPicPr>
          <p:cNvPr id="4098" name="Picture 2" descr="Atlantic Forest SPOT 123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909" y="1871827"/>
            <a:ext cx="2943226" cy="29432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2FE6FC9-0579-3147-9E3C-B473DED67717}"/>
              </a:ext>
              <a:ext uri="{C183D7F6-B498-43B3-948B-1728B52AA6E4}">
                <adec:decorative xmlns:adec="http://schemas.microsoft.com/office/drawing/2017/decorative" val="1"/>
              </a:ext>
            </a:extLst>
          </p:cNvPr>
          <p:cNvSpPr/>
          <p:nvPr/>
        </p:nvSpPr>
        <p:spPr>
          <a:xfrm>
            <a:off x="457200" y="152400"/>
            <a:ext cx="11367247" cy="1200329"/>
          </a:xfrm>
          <a:prstGeom prst="rect">
            <a:avLst/>
          </a:prstGeom>
        </p:spPr>
        <p:txBody>
          <a:bodyPr wrap="square">
            <a:spAutoFit/>
          </a:bodyPr>
          <a:lstStyle/>
          <a:p>
            <a:r>
              <a:rPr lang="en-US" sz="3600" dirty="0"/>
              <a:t>Allan </a:t>
            </a:r>
            <a:r>
              <a:rPr lang="en-US" sz="3600" i="1" dirty="0"/>
              <a:t>et al.</a:t>
            </a:r>
            <a:r>
              <a:rPr lang="en-US" sz="3600" dirty="0"/>
              <a:t> (2003) conducted an experiment to examine how forest fragmentation might affect Lyme disease risk.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33</a:t>
            </a:fld>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C183D7F6-B498-43B3-948B-1728B52AA6E4}">
                <adec:decorative xmlns:adec="http://schemas.microsoft.com/office/drawing/2017/decorative" val="1"/>
              </a:ext>
            </a:extLst>
          </p:cNvPr>
          <p:cNvSpPr txBox="1">
            <a:spLocks/>
          </p:cNvSpPr>
          <p:nvPr/>
        </p:nvSpPr>
        <p:spPr>
          <a:xfrm>
            <a:off x="270209" y="150204"/>
            <a:ext cx="7038822" cy="2004248"/>
          </a:xfrm>
          <a:prstGeom prst="rect">
            <a:avLst/>
          </a:prstGeom>
        </p:spPr>
        <p:txBody>
          <a:bodyPr>
            <a:normAutofit fontScale="97500"/>
          </a:bodyPr>
          <a:lstStyle>
            <a:lvl1pPr algn="l" defTabSz="457200" rtl="0" eaLnBrk="1" latinLnBrk="0" hangingPunct="1">
              <a:spcBef>
                <a:spcPct val="0"/>
              </a:spcBef>
              <a:buNone/>
              <a:defRPr sz="3000" kern="1200">
                <a:solidFill>
                  <a:schemeClr val="tx1"/>
                </a:solidFill>
                <a:uFillTx/>
                <a:latin typeface="+mj-lt"/>
                <a:ea typeface="+mj-ea"/>
                <a:cs typeface="+mj-cs"/>
              </a:defRPr>
            </a:lvl1pPr>
          </a:lstStyle>
          <a:p>
            <a:r>
              <a:rPr lang="en-US" b="1" dirty="0"/>
              <a:t>Work </a:t>
            </a:r>
            <a:r>
              <a:rPr lang="en-US" b="1" u="sng" dirty="0"/>
              <a:t>separately</a:t>
            </a:r>
            <a:r>
              <a:rPr lang="en-US" b="1" dirty="0"/>
              <a:t> with a neighbor: </a:t>
            </a:r>
            <a:r>
              <a:rPr lang="en-US" dirty="0"/>
              <a:t>Split up the two graphs. Each person makes a prediction and sketches their graph to represent the prediction. </a:t>
            </a:r>
            <a:r>
              <a:rPr lang="en-US" b="1" dirty="0">
                <a:solidFill>
                  <a:schemeClr val="accent2"/>
                </a:solidFill>
              </a:rPr>
              <a:t>(3 min)</a:t>
            </a:r>
          </a:p>
        </p:txBody>
      </p:sp>
      <p:grpSp>
        <p:nvGrpSpPr>
          <p:cNvPr id="6" name="Group 5">
            <a:extLst>
              <a:ext uri="{C183D7F6-B498-43B3-948B-1728B52AA6E4}">
                <adec:decorative xmlns:adec="http://schemas.microsoft.com/office/drawing/2017/decorative" val="1"/>
              </a:ext>
            </a:extLst>
          </p:cNvPr>
          <p:cNvGrpSpPr/>
          <p:nvPr/>
        </p:nvGrpSpPr>
        <p:grpSpPr>
          <a:xfrm>
            <a:off x="6780463" y="150204"/>
            <a:ext cx="5215827" cy="3247727"/>
            <a:chOff x="6780463" y="150204"/>
            <a:chExt cx="5215827" cy="3247727"/>
          </a:xfrm>
        </p:grpSpPr>
        <p:grpSp>
          <p:nvGrpSpPr>
            <p:cNvPr id="19" name="Group 18"/>
            <p:cNvGrpSpPr/>
            <p:nvPr/>
          </p:nvGrpSpPr>
          <p:grpSpPr>
            <a:xfrm>
              <a:off x="8267258" y="150204"/>
              <a:ext cx="3729032" cy="3247727"/>
              <a:chOff x="8267258" y="150204"/>
              <a:chExt cx="3729032" cy="3247727"/>
            </a:xfrm>
          </p:grpSpPr>
          <p:sp>
            <p:nvSpPr>
              <p:cNvPr id="7" name="Rectangle 6"/>
              <p:cNvSpPr>
                <a:spLocks/>
              </p:cNvSpPr>
              <p:nvPr/>
            </p:nvSpPr>
            <p:spPr>
              <a:xfrm>
                <a:off x="8682749" y="150204"/>
                <a:ext cx="3313541" cy="278606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8" name="TextBox 7"/>
              <p:cNvSpPr txBox="1">
                <a:spLocks/>
              </p:cNvSpPr>
              <p:nvPr/>
            </p:nvSpPr>
            <p:spPr>
              <a:xfrm>
                <a:off x="8837962" y="2936266"/>
                <a:ext cx="3003130" cy="461665"/>
              </a:xfrm>
              <a:prstGeom prst="rect">
                <a:avLst/>
              </a:prstGeom>
              <a:noFill/>
            </p:spPr>
            <p:txBody>
              <a:bodyPr wrap="none" rtlCol="0">
                <a:spAutoFit/>
              </a:bodyPr>
              <a:lstStyle/>
              <a:p>
                <a:pPr algn="ctr"/>
                <a:r>
                  <a:rPr lang="en-US" sz="2400" dirty="0">
                    <a:uFillTx/>
                  </a:rPr>
                  <a:t>Size of forest fragment</a:t>
                </a:r>
              </a:p>
            </p:txBody>
          </p:sp>
          <p:sp>
            <p:nvSpPr>
              <p:cNvPr id="9" name="TextBox 8"/>
              <p:cNvSpPr txBox="1">
                <a:spLocks/>
              </p:cNvSpPr>
              <p:nvPr/>
            </p:nvSpPr>
            <p:spPr>
              <a:xfrm rot="16200000">
                <a:off x="7247139" y="1312403"/>
                <a:ext cx="2501903" cy="461665"/>
              </a:xfrm>
              <a:prstGeom prst="rect">
                <a:avLst/>
              </a:prstGeom>
              <a:noFill/>
            </p:spPr>
            <p:txBody>
              <a:bodyPr wrap="none" rtlCol="0">
                <a:spAutoFit/>
              </a:bodyPr>
              <a:lstStyle/>
              <a:p>
                <a:r>
                  <a:rPr lang="en-US" sz="2400" dirty="0">
                    <a:uFillTx/>
                  </a:rPr>
                  <a:t>Density of nymphs</a:t>
                </a:r>
              </a:p>
            </p:txBody>
          </p:sp>
        </p:gr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0463" y="982254"/>
              <a:ext cx="1041821" cy="1121961"/>
            </a:xfrm>
            <a:prstGeom prst="rect">
              <a:avLst/>
            </a:prstGeom>
          </p:spPr>
        </p:pic>
      </p:grpSp>
      <p:grpSp>
        <p:nvGrpSpPr>
          <p:cNvPr id="5" name="Group 4">
            <a:extLst>
              <a:ext uri="{C183D7F6-B498-43B3-948B-1728B52AA6E4}">
                <adec:decorative xmlns:adec="http://schemas.microsoft.com/office/drawing/2017/decorative" val="1"/>
              </a:ext>
            </a:extLst>
          </p:cNvPr>
          <p:cNvGrpSpPr/>
          <p:nvPr/>
        </p:nvGrpSpPr>
        <p:grpSpPr>
          <a:xfrm>
            <a:off x="6485138" y="3532307"/>
            <a:ext cx="5511152" cy="3247727"/>
            <a:chOff x="6485138" y="3532307"/>
            <a:chExt cx="5511152" cy="3247727"/>
          </a:xfrm>
        </p:grpSpPr>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3367" y="4354769"/>
              <a:ext cx="1041821" cy="1121961"/>
            </a:xfrm>
            <a:prstGeom prst="rect">
              <a:avLst/>
            </a:prstGeom>
          </p:spPr>
        </p:pic>
        <p:grpSp>
          <p:nvGrpSpPr>
            <p:cNvPr id="20" name="Group 19"/>
            <p:cNvGrpSpPr/>
            <p:nvPr/>
          </p:nvGrpSpPr>
          <p:grpSpPr>
            <a:xfrm>
              <a:off x="6577723" y="3532307"/>
              <a:ext cx="5418567" cy="3247727"/>
              <a:chOff x="6571142" y="3520567"/>
              <a:chExt cx="5418567" cy="3247727"/>
            </a:xfrm>
          </p:grpSpPr>
          <p:sp>
            <p:nvSpPr>
              <p:cNvPr id="10" name="Rectangle 9"/>
              <p:cNvSpPr>
                <a:spLocks/>
              </p:cNvSpPr>
              <p:nvPr/>
            </p:nvSpPr>
            <p:spPr>
              <a:xfrm>
                <a:off x="8676168" y="3520567"/>
                <a:ext cx="3313541" cy="278606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11" name="TextBox 10"/>
              <p:cNvSpPr txBox="1">
                <a:spLocks/>
              </p:cNvSpPr>
              <p:nvPr/>
            </p:nvSpPr>
            <p:spPr>
              <a:xfrm>
                <a:off x="8779860" y="6306629"/>
                <a:ext cx="3106171" cy="461665"/>
              </a:xfrm>
              <a:prstGeom prst="rect">
                <a:avLst/>
              </a:prstGeom>
              <a:noFill/>
            </p:spPr>
            <p:txBody>
              <a:bodyPr wrap="none" rtlCol="0">
                <a:spAutoFit/>
              </a:bodyPr>
              <a:lstStyle/>
              <a:p>
                <a:pPr algn="ctr"/>
                <a:r>
                  <a:rPr lang="en-US" sz="2400" dirty="0"/>
                  <a:t>Size </a:t>
                </a:r>
                <a:r>
                  <a:rPr lang="en-US" sz="2400" dirty="0">
                    <a:uFillTx/>
                  </a:rPr>
                  <a:t>of forest fragment</a:t>
                </a:r>
              </a:p>
            </p:txBody>
          </p:sp>
          <p:sp>
            <p:nvSpPr>
              <p:cNvPr id="12" name="TextBox 11"/>
              <p:cNvSpPr txBox="1">
                <a:spLocks/>
              </p:cNvSpPr>
              <p:nvPr/>
            </p:nvSpPr>
            <p:spPr>
              <a:xfrm rot="16200000">
                <a:off x="7068800" y="4567550"/>
                <a:ext cx="2324804" cy="830997"/>
              </a:xfrm>
              <a:prstGeom prst="rect">
                <a:avLst/>
              </a:prstGeom>
              <a:noFill/>
            </p:spPr>
            <p:txBody>
              <a:bodyPr wrap="none" rtlCol="0">
                <a:spAutoFit/>
              </a:bodyPr>
              <a:lstStyle/>
              <a:p>
                <a:pPr algn="ctr"/>
                <a:r>
                  <a:rPr lang="en-US" sz="2400">
                    <a:uFillTx/>
                  </a:rPr>
                  <a:t>Density of</a:t>
                </a:r>
              </a:p>
              <a:p>
                <a:pPr algn="ctr"/>
                <a:r>
                  <a:rPr lang="en-US" sz="2400" dirty="0">
                    <a:uFillTx/>
                  </a:rPr>
                  <a:t> infected nymphs</a:t>
                </a:r>
              </a:p>
            </p:txBody>
          </p:sp>
          <p:sp>
            <p:nvSpPr>
              <p:cNvPr id="17" name="TextBox 16"/>
              <p:cNvSpPr txBox="1">
                <a:spLocks/>
              </p:cNvSpPr>
              <p:nvPr/>
            </p:nvSpPr>
            <p:spPr>
              <a:xfrm>
                <a:off x="6571142" y="4563999"/>
                <a:ext cx="465192" cy="769441"/>
              </a:xfrm>
              <a:prstGeom prst="rect">
                <a:avLst/>
              </a:prstGeom>
              <a:noFill/>
            </p:spPr>
            <p:txBody>
              <a:bodyPr wrap="none" rtlCol="0">
                <a:spAutoFit/>
              </a:bodyPr>
              <a:lstStyle/>
              <a:p>
                <a:r>
                  <a:rPr lang="en-US" sz="4400">
                    <a:uFillTx/>
                  </a:rPr>
                  <a:t>+</a:t>
                </a:r>
              </a:p>
            </p:txBody>
          </p:sp>
        </p:gr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661825">
              <a:off x="5742188" y="4480488"/>
              <a:ext cx="1676400" cy="190500"/>
            </a:xfrm>
            <a:prstGeom prst="rect">
              <a:avLst/>
            </a:prstGeom>
          </p:spPr>
        </p:pic>
      </p:grpSp>
      <p:pic>
        <p:nvPicPr>
          <p:cNvPr id="3" name="Picture 2">
            <a:extLst>
              <a:ext uri="{FF2B5EF4-FFF2-40B4-BE49-F238E27FC236}">
                <a16:creationId xmlns:a16="http://schemas.microsoft.com/office/drawing/2014/main" id="{BDB83CD1-B6AA-4745-870C-A9CAB1CCE18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209" y="3570098"/>
            <a:ext cx="4103531" cy="3225119"/>
          </a:xfrm>
          <a:prstGeom prst="rect">
            <a:avLst/>
          </a:prstGeom>
        </p:spPr>
      </p:pic>
      <p:sp>
        <p:nvSpPr>
          <p:cNvPr id="13" name="TextBox 12">
            <a:extLst>
              <a:ext uri="{FF2B5EF4-FFF2-40B4-BE49-F238E27FC236}">
                <a16:creationId xmlns:a16="http://schemas.microsoft.com/office/drawing/2014/main" id="{D038E249-5AA8-654D-A5D1-CF9218F34958}"/>
              </a:ext>
              <a:ext uri="{C183D7F6-B498-43B3-948B-1728B52AA6E4}">
                <adec:decorative xmlns:adec="http://schemas.microsoft.com/office/drawing/2017/decorative" val="1"/>
              </a:ext>
            </a:extLst>
          </p:cNvPr>
          <p:cNvSpPr txBox="1"/>
          <p:nvPr/>
        </p:nvSpPr>
        <p:spPr>
          <a:xfrm>
            <a:off x="132724" y="2794187"/>
            <a:ext cx="4378499" cy="646331"/>
          </a:xfrm>
          <a:prstGeom prst="rect">
            <a:avLst/>
          </a:prstGeom>
        </p:spPr>
        <p:txBody>
          <a:bodyPr wrap="square" rtlCol="0">
            <a:spAutoFit/>
          </a:bodyPr>
          <a:lstStyle/>
          <a:p>
            <a:r>
              <a:rPr lang="en-US" i="1" dirty="0"/>
              <a:t>Hint:  Consider how forest fragment size could affect the components of our model</a:t>
            </a:r>
          </a:p>
        </p:txBody>
      </p:sp>
      <p:sp>
        <p:nvSpPr>
          <p:cNvPr id="15" name="Slide Number Placeholder 1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34</a:t>
            </a:fld>
            <a:endParaRPr lang="en-US">
              <a:uFillTx/>
            </a:endParaRPr>
          </a:p>
        </p:txBody>
      </p:sp>
    </p:spTree>
    <p:extLst>
      <p:ext uri="{BB962C8B-B14F-4D97-AF65-F5344CB8AC3E}">
        <p14:creationId xmlns:p14="http://schemas.microsoft.com/office/powerpoint/2010/main" val="574626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a:spLocks/>
          </p:cNvSpPr>
          <p:nvPr/>
        </p:nvSpPr>
        <p:spPr>
          <a:xfrm>
            <a:off x="322729" y="197797"/>
            <a:ext cx="6625927" cy="5509200"/>
          </a:xfrm>
          <a:prstGeom prst="rect">
            <a:avLst/>
          </a:prstGeom>
          <a:noFill/>
        </p:spPr>
        <p:txBody>
          <a:bodyPr wrap="square" rtlCol="0">
            <a:spAutoFit/>
          </a:bodyPr>
          <a:lstStyle/>
          <a:p>
            <a:r>
              <a:rPr lang="en-US" sz="3200" b="1" dirty="0">
                <a:uFillTx/>
              </a:rPr>
              <a:t>Share graphs with a neighbor: </a:t>
            </a:r>
          </a:p>
          <a:p>
            <a:pPr marL="342900" indent="-342900">
              <a:buFont typeface="+mj-lt"/>
              <a:buAutoNum type="arabicPeriod"/>
            </a:pPr>
            <a:r>
              <a:rPr lang="en-US" sz="3200" dirty="0">
                <a:uFillTx/>
              </a:rPr>
              <a:t>Compare/contrast your predictions.</a:t>
            </a:r>
          </a:p>
          <a:p>
            <a:pPr marL="342900" indent="-342900">
              <a:buFont typeface="+mj-lt"/>
              <a:buAutoNum type="arabicPeriod"/>
            </a:pPr>
            <a:r>
              <a:rPr lang="en-US" sz="3200" dirty="0">
                <a:uFillTx/>
              </a:rPr>
              <a:t>Share your reasoning for your predictions.</a:t>
            </a:r>
          </a:p>
          <a:p>
            <a:pPr marL="342900" indent="-342900">
              <a:buFont typeface="+mj-lt"/>
              <a:buAutoNum type="arabicPeriod"/>
            </a:pPr>
            <a:r>
              <a:rPr lang="en-US" sz="3200" dirty="0">
                <a:uFillTx/>
              </a:rPr>
              <a:t>Make changes if necessary and be ready to report your ideas to the rest of the class.</a:t>
            </a:r>
          </a:p>
          <a:p>
            <a:r>
              <a:rPr lang="en-US" sz="3200" b="1" dirty="0">
                <a:solidFill>
                  <a:schemeClr val="accent2"/>
                </a:solidFill>
              </a:rPr>
              <a:t>						(5 min)</a:t>
            </a:r>
            <a:endParaRPr lang="en-US" sz="3200" b="1" dirty="0">
              <a:solidFill>
                <a:schemeClr val="accent2"/>
              </a:solidFill>
              <a:uFillTx/>
            </a:endParaRPr>
          </a:p>
          <a:p>
            <a:pPr marL="342900" indent="-342900">
              <a:buFont typeface="+mj-lt"/>
              <a:buAutoNum type="arabicPeriod"/>
            </a:pPr>
            <a:endParaRPr lang="en-US" sz="3200" dirty="0">
              <a:uFillTx/>
            </a:endParaRPr>
          </a:p>
          <a:p>
            <a:endParaRPr lang="en-US" sz="3200" dirty="0">
              <a:uFillTx/>
            </a:endParaRPr>
          </a:p>
          <a:p>
            <a:endParaRPr lang="en-US" sz="3200" dirty="0">
              <a:uFillTx/>
            </a:endParaRPr>
          </a:p>
        </p:txBody>
      </p:sp>
      <p:grpSp>
        <p:nvGrpSpPr>
          <p:cNvPr id="20" name="Group 19">
            <a:extLst>
              <a:ext uri="{C183D7F6-B498-43B3-948B-1728B52AA6E4}">
                <adec:decorative xmlns:adec="http://schemas.microsoft.com/office/drawing/2017/decorative" val="1"/>
              </a:ext>
            </a:extLst>
          </p:cNvPr>
          <p:cNvGrpSpPr/>
          <p:nvPr/>
        </p:nvGrpSpPr>
        <p:grpSpPr>
          <a:xfrm>
            <a:off x="6780463" y="150204"/>
            <a:ext cx="5215827" cy="3247727"/>
            <a:chOff x="6780463" y="150204"/>
            <a:chExt cx="5215827" cy="3247727"/>
          </a:xfrm>
        </p:grpSpPr>
        <p:grpSp>
          <p:nvGrpSpPr>
            <p:cNvPr id="21" name="Group 20"/>
            <p:cNvGrpSpPr/>
            <p:nvPr/>
          </p:nvGrpSpPr>
          <p:grpSpPr>
            <a:xfrm>
              <a:off x="8267258" y="150204"/>
              <a:ext cx="3729032" cy="3247727"/>
              <a:chOff x="8267258" y="150204"/>
              <a:chExt cx="3729032" cy="3247727"/>
            </a:xfrm>
          </p:grpSpPr>
          <p:sp>
            <p:nvSpPr>
              <p:cNvPr id="23" name="Rectangle 22"/>
              <p:cNvSpPr>
                <a:spLocks/>
              </p:cNvSpPr>
              <p:nvPr/>
            </p:nvSpPr>
            <p:spPr>
              <a:xfrm>
                <a:off x="8682749" y="150204"/>
                <a:ext cx="3313541" cy="278606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24" name="TextBox 23"/>
              <p:cNvSpPr txBox="1">
                <a:spLocks/>
              </p:cNvSpPr>
              <p:nvPr/>
            </p:nvSpPr>
            <p:spPr>
              <a:xfrm>
                <a:off x="8786441" y="2936266"/>
                <a:ext cx="3106171" cy="461665"/>
              </a:xfrm>
              <a:prstGeom prst="rect">
                <a:avLst/>
              </a:prstGeom>
              <a:noFill/>
            </p:spPr>
            <p:txBody>
              <a:bodyPr wrap="none" rtlCol="0">
                <a:spAutoFit/>
              </a:bodyPr>
              <a:lstStyle/>
              <a:p>
                <a:pPr algn="ctr"/>
                <a:r>
                  <a:rPr lang="en-US" sz="2400" dirty="0"/>
                  <a:t>Size </a:t>
                </a:r>
                <a:r>
                  <a:rPr lang="en-US" sz="2400" dirty="0">
                    <a:uFillTx/>
                  </a:rPr>
                  <a:t>of forest fragment</a:t>
                </a:r>
              </a:p>
            </p:txBody>
          </p:sp>
          <p:sp>
            <p:nvSpPr>
              <p:cNvPr id="25" name="TextBox 24"/>
              <p:cNvSpPr txBox="1">
                <a:spLocks/>
              </p:cNvSpPr>
              <p:nvPr/>
            </p:nvSpPr>
            <p:spPr>
              <a:xfrm rot="16200000">
                <a:off x="7247139" y="1312403"/>
                <a:ext cx="2501903" cy="461665"/>
              </a:xfrm>
              <a:prstGeom prst="rect">
                <a:avLst/>
              </a:prstGeom>
              <a:noFill/>
            </p:spPr>
            <p:txBody>
              <a:bodyPr wrap="none" rtlCol="0">
                <a:spAutoFit/>
              </a:bodyPr>
              <a:lstStyle/>
              <a:p>
                <a:r>
                  <a:rPr lang="en-US" sz="2400" dirty="0">
                    <a:uFillTx/>
                  </a:rPr>
                  <a:t>Density of nymphs</a:t>
                </a:r>
              </a:p>
            </p:txBody>
          </p:sp>
        </p:grpSp>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0463" y="982254"/>
              <a:ext cx="1041821" cy="1121961"/>
            </a:xfrm>
            <a:prstGeom prst="rect">
              <a:avLst/>
            </a:prstGeom>
          </p:spPr>
        </p:pic>
      </p:grpSp>
      <p:grpSp>
        <p:nvGrpSpPr>
          <p:cNvPr id="26" name="Group 25">
            <a:extLst>
              <a:ext uri="{C183D7F6-B498-43B3-948B-1728B52AA6E4}">
                <adec:decorative xmlns:adec="http://schemas.microsoft.com/office/drawing/2017/decorative" val="1"/>
              </a:ext>
            </a:extLst>
          </p:cNvPr>
          <p:cNvGrpSpPr/>
          <p:nvPr/>
        </p:nvGrpSpPr>
        <p:grpSpPr>
          <a:xfrm>
            <a:off x="6485138" y="3532307"/>
            <a:ext cx="5511152" cy="3247727"/>
            <a:chOff x="6485138" y="3532307"/>
            <a:chExt cx="5511152" cy="3247727"/>
          </a:xfrm>
        </p:grpSpPr>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3367" y="4354769"/>
              <a:ext cx="1041821" cy="1121961"/>
            </a:xfrm>
            <a:prstGeom prst="rect">
              <a:avLst/>
            </a:prstGeom>
          </p:spPr>
        </p:pic>
        <p:grpSp>
          <p:nvGrpSpPr>
            <p:cNvPr id="28" name="Group 27"/>
            <p:cNvGrpSpPr/>
            <p:nvPr/>
          </p:nvGrpSpPr>
          <p:grpSpPr>
            <a:xfrm>
              <a:off x="6577723" y="3532307"/>
              <a:ext cx="5418567" cy="3247727"/>
              <a:chOff x="6571142" y="3520567"/>
              <a:chExt cx="5418567" cy="3247727"/>
            </a:xfrm>
          </p:grpSpPr>
          <p:sp>
            <p:nvSpPr>
              <p:cNvPr id="30" name="Rectangle 29"/>
              <p:cNvSpPr>
                <a:spLocks/>
              </p:cNvSpPr>
              <p:nvPr/>
            </p:nvSpPr>
            <p:spPr>
              <a:xfrm>
                <a:off x="8676168" y="3520567"/>
                <a:ext cx="3313541" cy="278606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uFillTx/>
                </a:endParaRPr>
              </a:p>
            </p:txBody>
          </p:sp>
          <p:sp>
            <p:nvSpPr>
              <p:cNvPr id="31" name="TextBox 30"/>
              <p:cNvSpPr txBox="1">
                <a:spLocks/>
              </p:cNvSpPr>
              <p:nvPr/>
            </p:nvSpPr>
            <p:spPr>
              <a:xfrm>
                <a:off x="8779860" y="6306629"/>
                <a:ext cx="3106171" cy="461665"/>
              </a:xfrm>
              <a:prstGeom prst="rect">
                <a:avLst/>
              </a:prstGeom>
              <a:noFill/>
            </p:spPr>
            <p:txBody>
              <a:bodyPr wrap="none" rtlCol="0">
                <a:spAutoFit/>
              </a:bodyPr>
              <a:lstStyle/>
              <a:p>
                <a:pPr algn="ctr"/>
                <a:r>
                  <a:rPr lang="en-US" sz="2400" dirty="0"/>
                  <a:t>Size </a:t>
                </a:r>
                <a:r>
                  <a:rPr lang="en-US" sz="2400" dirty="0">
                    <a:uFillTx/>
                  </a:rPr>
                  <a:t>of forest fragment</a:t>
                </a:r>
              </a:p>
            </p:txBody>
          </p:sp>
          <p:sp>
            <p:nvSpPr>
              <p:cNvPr id="32" name="TextBox 31"/>
              <p:cNvSpPr txBox="1">
                <a:spLocks/>
              </p:cNvSpPr>
              <p:nvPr/>
            </p:nvSpPr>
            <p:spPr>
              <a:xfrm rot="16200000">
                <a:off x="7068800" y="4567550"/>
                <a:ext cx="2324804" cy="830997"/>
              </a:xfrm>
              <a:prstGeom prst="rect">
                <a:avLst/>
              </a:prstGeom>
              <a:noFill/>
            </p:spPr>
            <p:txBody>
              <a:bodyPr wrap="none" rtlCol="0">
                <a:spAutoFit/>
              </a:bodyPr>
              <a:lstStyle/>
              <a:p>
                <a:pPr algn="ctr"/>
                <a:r>
                  <a:rPr lang="en-US" sz="2400">
                    <a:uFillTx/>
                  </a:rPr>
                  <a:t>Density of</a:t>
                </a:r>
              </a:p>
              <a:p>
                <a:pPr algn="ctr"/>
                <a:r>
                  <a:rPr lang="en-US" sz="2400" dirty="0">
                    <a:uFillTx/>
                  </a:rPr>
                  <a:t> infected nymphs</a:t>
                </a:r>
              </a:p>
            </p:txBody>
          </p:sp>
          <p:sp>
            <p:nvSpPr>
              <p:cNvPr id="33" name="TextBox 32"/>
              <p:cNvSpPr txBox="1">
                <a:spLocks/>
              </p:cNvSpPr>
              <p:nvPr/>
            </p:nvSpPr>
            <p:spPr>
              <a:xfrm>
                <a:off x="6571142" y="4563999"/>
                <a:ext cx="465192" cy="769441"/>
              </a:xfrm>
              <a:prstGeom prst="rect">
                <a:avLst/>
              </a:prstGeom>
              <a:noFill/>
            </p:spPr>
            <p:txBody>
              <a:bodyPr wrap="none" rtlCol="0">
                <a:spAutoFit/>
              </a:bodyPr>
              <a:lstStyle/>
              <a:p>
                <a:r>
                  <a:rPr lang="en-US" sz="4400">
                    <a:uFillTx/>
                  </a:rPr>
                  <a:t>+</a:t>
                </a:r>
              </a:p>
            </p:txBody>
          </p:sp>
        </p:grpSp>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661825">
              <a:off x="5742188" y="4480488"/>
              <a:ext cx="1676400" cy="190500"/>
            </a:xfrm>
            <a:prstGeom prst="rect">
              <a:avLst/>
            </a:prstGeom>
          </p:spPr>
        </p:pic>
      </p:gr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35</a:t>
            </a:fld>
            <a:endParaRPr lang="en-US">
              <a:uFillTx/>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C183D7F6-B498-43B3-948B-1728B52AA6E4}">
                <adec:decorative xmlns:adec="http://schemas.microsoft.com/office/drawing/2017/decorative" val="1"/>
              </a:ext>
            </a:extLst>
          </p:cNvPr>
          <p:cNvSpPr txBox="1">
            <a:spLocks/>
          </p:cNvSpPr>
          <p:nvPr/>
        </p:nvSpPr>
        <p:spPr>
          <a:xfrm>
            <a:off x="9126599" y="6488668"/>
            <a:ext cx="3181192" cy="369332"/>
          </a:xfrm>
          <a:prstGeom prst="rect">
            <a:avLst/>
          </a:prstGeom>
          <a:noFill/>
        </p:spPr>
        <p:txBody>
          <a:bodyPr wrap="none" rtlCol="0">
            <a:spAutoFit/>
          </a:bodyPr>
          <a:lstStyle/>
          <a:p>
            <a:r>
              <a:rPr lang="en-US">
                <a:uFillTx/>
              </a:rPr>
              <a:t>redrawn from Allan </a:t>
            </a:r>
            <a:r>
              <a:rPr lang="en-US" dirty="0">
                <a:uFillTx/>
              </a:rPr>
              <a:t>et al. (2003)</a:t>
            </a:r>
          </a:p>
        </p:txBody>
      </p:sp>
      <p:pic>
        <p:nvPicPr>
          <p:cNvPr id="15" name="Picture 2" descr="Fore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945" y="308841"/>
            <a:ext cx="4269372" cy="42693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aptive-White-Footed-Mouse"/>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805149" y="2209276"/>
            <a:ext cx="3868801" cy="40599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wo data chart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33045" y="0"/>
            <a:ext cx="4059499" cy="6334218"/>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3367" y="4402362"/>
            <a:ext cx="1041821" cy="1121961"/>
          </a:xfrm>
          <a:prstGeom prst="rect">
            <a:avLst/>
          </a:prstGeom>
        </p:spPr>
      </p:pic>
      <p:sp>
        <p:nvSpPr>
          <p:cNvPr id="17" name="TextBox 16">
            <a:extLst>
              <a:ext uri="{C183D7F6-B498-43B3-948B-1728B52AA6E4}">
                <adec:decorative xmlns:adec="http://schemas.microsoft.com/office/drawing/2017/decorative" val="1"/>
              </a:ext>
            </a:extLst>
          </p:cNvPr>
          <p:cNvSpPr txBox="1">
            <a:spLocks/>
          </p:cNvSpPr>
          <p:nvPr/>
        </p:nvSpPr>
        <p:spPr>
          <a:xfrm>
            <a:off x="6577723" y="4623332"/>
            <a:ext cx="465192" cy="769441"/>
          </a:xfrm>
          <a:prstGeom prst="rect">
            <a:avLst/>
          </a:prstGeom>
          <a:noFill/>
        </p:spPr>
        <p:txBody>
          <a:bodyPr wrap="none" rtlCol="0">
            <a:spAutoFit/>
          </a:bodyPr>
          <a:lstStyle/>
          <a:p>
            <a:r>
              <a:rPr lang="en-US" sz="4400">
                <a:uFillTx/>
              </a:rPr>
              <a:t>+</a:t>
            </a:r>
          </a:p>
        </p:txBody>
      </p:sp>
      <p:pic>
        <p:nvPicPr>
          <p:cNvPr id="18" name="Picture 17">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7661825">
            <a:off x="5742188" y="4528081"/>
            <a:ext cx="1676400" cy="190500"/>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80463" y="982254"/>
            <a:ext cx="1041821" cy="1121961"/>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36</a:t>
            </a:fld>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8" descr="mage result for sun clip art">
            <a:extLst>
              <a:ext uri="{FF2B5EF4-FFF2-40B4-BE49-F238E27FC236}">
                <a16:creationId xmlns:a16="http://schemas.microsoft.com/office/drawing/2014/main" id="{D872AF4C-7B88-EC4A-9F86-C3CEB335BA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81133" y="1049862"/>
            <a:ext cx="1432670" cy="1432670"/>
          </a:xfrm>
          <a:prstGeom prst="rect">
            <a:avLst/>
          </a:prstGeom>
          <a:noFill/>
        </p:spPr>
      </p:pic>
      <p:pic>
        <p:nvPicPr>
          <p:cNvPr id="43" name="Picture 42">
            <a:extLst>
              <a:ext uri="{FF2B5EF4-FFF2-40B4-BE49-F238E27FC236}">
                <a16:creationId xmlns:a16="http://schemas.microsoft.com/office/drawing/2014/main" id="{23F7A615-49E3-6D4F-A50C-A0B59284187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6708" y="1169849"/>
            <a:ext cx="1778000" cy="1676400"/>
          </a:xfrm>
          <a:prstGeom prst="rect">
            <a:avLst/>
          </a:prstGeom>
        </p:spPr>
      </p:pic>
      <p:pic>
        <p:nvPicPr>
          <p:cNvPr id="44" name="Picture 43">
            <a:extLst>
              <a:ext uri="{FF2B5EF4-FFF2-40B4-BE49-F238E27FC236}">
                <a16:creationId xmlns:a16="http://schemas.microsoft.com/office/drawing/2014/main" id="{A98C6FA9-EF64-DE44-84FC-4199669C49E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6060" y="1304640"/>
            <a:ext cx="8123958" cy="5553360"/>
          </a:xfrm>
          <a:prstGeom prst="rect">
            <a:avLst/>
          </a:prstGeom>
        </p:spPr>
      </p:pic>
      <p:sp>
        <p:nvSpPr>
          <p:cNvPr id="45" name="Left-Right Arrow 44">
            <a:extLst>
              <a:ext uri="{FF2B5EF4-FFF2-40B4-BE49-F238E27FC236}">
                <a16:creationId xmlns:a16="http://schemas.microsoft.com/office/drawing/2014/main" id="{BF1BF2D5-74C4-F743-86A6-991FAF5931FF}"/>
              </a:ext>
              <a:ext uri="{C183D7F6-B498-43B3-948B-1728B52AA6E4}">
                <adec:decorative xmlns:adec="http://schemas.microsoft.com/office/drawing/2017/decorative" val="1"/>
              </a:ext>
            </a:extLst>
          </p:cNvPr>
          <p:cNvSpPr/>
          <p:nvPr/>
        </p:nvSpPr>
        <p:spPr>
          <a:xfrm rot="20247564">
            <a:off x="2443052" y="2474326"/>
            <a:ext cx="1694547" cy="743845"/>
          </a:xfrm>
          <a:prstGeom prst="leftRightArrow">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b="1" dirty="0">
                <a:uFillTx/>
              </a:rPr>
              <a:t>competition</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37</a:t>
            </a:fld>
            <a:endParaRPr lang="en-US">
              <a:uFillTx/>
            </a:endParaRPr>
          </a:p>
        </p:txBody>
      </p:sp>
    </p:spTree>
    <p:extLst>
      <p:ext uri="{BB962C8B-B14F-4D97-AF65-F5344CB8AC3E}">
        <p14:creationId xmlns:p14="http://schemas.microsoft.com/office/powerpoint/2010/main" val="55219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9861" y="361121"/>
            <a:ext cx="8521148" cy="6390861"/>
          </a:xfrm>
          <a:prstGeom prst="rect">
            <a:avLst/>
          </a:prstGeom>
        </p:spPr>
      </p:pic>
      <p:sp>
        <p:nvSpPr>
          <p:cNvPr id="4" name="Title 3">
            <a:extLs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dirty="0">
                <a:uFillTx/>
              </a:rPr>
              <a:t>Can you classify interactions between species based on the effect that the interaction has on each species’ fitness?</a:t>
            </a:r>
          </a:p>
        </p:txBody>
      </p:sp>
      <p:sp>
        <p:nvSpPr>
          <p:cNvPr id="6" name="Rounded Rectangle 5">
            <a:extLst>
              <a:ext uri="{C183D7F6-B498-43B3-948B-1728B52AA6E4}">
                <adec:decorative xmlns:adec="http://schemas.microsoft.com/office/drawing/2017/decorative" val="1"/>
              </a:ext>
            </a:extLst>
          </p:cNvPr>
          <p:cNvSpPr>
            <a:spLocks/>
          </p:cNvSpPr>
          <p:nvPr/>
        </p:nvSpPr>
        <p:spPr>
          <a:xfrm>
            <a:off x="2769704" y="1130571"/>
            <a:ext cx="5961064" cy="1244262"/>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7" name="TextBox 6">
            <a:extLst>
              <a:ext uri="{C183D7F6-B498-43B3-948B-1728B52AA6E4}">
                <adec:decorative xmlns:adec="http://schemas.microsoft.com/office/drawing/2017/decorative" val="1"/>
              </a:ext>
            </a:extLst>
          </p:cNvPr>
          <p:cNvSpPr txBox="1">
            <a:spLocks/>
          </p:cNvSpPr>
          <p:nvPr/>
        </p:nvSpPr>
        <p:spPr>
          <a:xfrm>
            <a:off x="2349263" y="4811045"/>
            <a:ext cx="3068661" cy="1015663"/>
          </a:xfrm>
          <a:prstGeom prst="rect">
            <a:avLst/>
          </a:prstGeom>
          <a:noFill/>
        </p:spPr>
        <p:txBody>
          <a:bodyPr wrap="none" rtlCol="0">
            <a:spAutoFit/>
          </a:bodyPr>
          <a:lstStyle/>
          <a:p>
            <a:r>
              <a:rPr lang="en-US" sz="6000" b="1" dirty="0">
                <a:solidFill>
                  <a:srgbClr val="FF00FF"/>
                </a:solidFill>
                <a:uFillTx/>
              </a:rPr>
              <a:t>- </a:t>
            </a:r>
            <a:r>
              <a:rPr lang="en-US" sz="3600" b="1" dirty="0">
                <a:solidFill>
                  <a:srgbClr val="FF00FF"/>
                </a:solidFill>
                <a:uFillTx/>
              </a:rPr>
              <a:t>fitness effect</a:t>
            </a:r>
          </a:p>
        </p:txBody>
      </p:sp>
      <p:sp>
        <p:nvSpPr>
          <p:cNvPr id="8" name="TextBox 7">
            <a:extLst>
              <a:ext uri="{C183D7F6-B498-43B3-948B-1728B52AA6E4}">
                <adec:decorative xmlns:adec="http://schemas.microsoft.com/office/drawing/2017/decorative" val="1"/>
              </a:ext>
            </a:extLst>
          </p:cNvPr>
          <p:cNvSpPr txBox="1">
            <a:spLocks/>
          </p:cNvSpPr>
          <p:nvPr/>
        </p:nvSpPr>
        <p:spPr>
          <a:xfrm>
            <a:off x="8753538" y="985743"/>
            <a:ext cx="3216137" cy="1015663"/>
          </a:xfrm>
          <a:prstGeom prst="rect">
            <a:avLst/>
          </a:prstGeom>
          <a:noFill/>
        </p:spPr>
        <p:txBody>
          <a:bodyPr wrap="none" rtlCol="0">
            <a:spAutoFit/>
          </a:bodyPr>
          <a:lstStyle/>
          <a:p>
            <a:r>
              <a:rPr lang="en-US" sz="6000" b="1" dirty="0">
                <a:solidFill>
                  <a:schemeClr val="accent6"/>
                </a:solidFill>
                <a:uFillTx/>
              </a:rPr>
              <a:t>+ </a:t>
            </a:r>
            <a:r>
              <a:rPr lang="en-US" sz="3600" b="1" dirty="0">
                <a:solidFill>
                  <a:schemeClr val="accent6"/>
                </a:solidFill>
                <a:uFillTx/>
              </a:rPr>
              <a:t>fitness effect</a:t>
            </a:r>
          </a:p>
        </p:txBody>
      </p:sp>
      <p:sp>
        <p:nvSpPr>
          <p:cNvPr id="9" name="Rounded Rectangle 8">
            <a:extLst>
              <a:ext uri="{C183D7F6-B498-43B3-948B-1728B52AA6E4}">
                <adec:decorative xmlns:adec="http://schemas.microsoft.com/office/drawing/2017/decorative" val="1"/>
              </a:ext>
            </a:extLst>
          </p:cNvPr>
          <p:cNvSpPr>
            <a:spLocks/>
          </p:cNvSpPr>
          <p:nvPr/>
        </p:nvSpPr>
        <p:spPr>
          <a:xfrm>
            <a:off x="2199861" y="3246783"/>
            <a:ext cx="8123582" cy="3021495"/>
          </a:xfrm>
          <a:prstGeom prst="roundRect">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11" name="TextBox 10">
            <a:extLst>
              <a:ext uri="{C183D7F6-B498-43B3-948B-1728B52AA6E4}">
                <adec:decorative xmlns:adec="http://schemas.microsoft.com/office/drawing/2017/decorative" val="1"/>
              </a:ext>
            </a:extLst>
          </p:cNvPr>
          <p:cNvSpPr txBox="1"/>
          <p:nvPr/>
        </p:nvSpPr>
        <p:spPr>
          <a:xfrm>
            <a:off x="8405431" y="6515172"/>
            <a:ext cx="3912353" cy="369332"/>
          </a:xfrm>
          <a:prstGeom prst="rect">
            <a:avLst/>
          </a:prstGeom>
        </p:spPr>
        <p:txBody>
          <a:bodyPr wrap="none" rtlCol="0">
            <a:spAutoFit/>
          </a:bodyPr>
          <a:lstStyle/>
          <a:p>
            <a:r>
              <a:rPr lang="en-US" dirty="0"/>
              <a:t>(</a:t>
            </a:r>
            <a:r>
              <a:rPr lang="en-US"/>
              <a:t>redrawn from Barbour </a:t>
            </a:r>
            <a:r>
              <a:rPr lang="en-US" dirty="0"/>
              <a:t>&amp; </a:t>
            </a:r>
            <a:r>
              <a:rPr lang="en-US" dirty="0" err="1"/>
              <a:t>Zückert</a:t>
            </a:r>
            <a:r>
              <a:rPr lang="en-US" dirty="0"/>
              <a:t> 1997)</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38</a:t>
            </a:fld>
            <a:endParaRPr lang="en-US">
              <a:uFillTx/>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dirty="0">
                <a:uFillTx/>
              </a:rPr>
              <a:t>Can you predict how interacting species influence each other’s population abundance and distribution?</a:t>
            </a:r>
          </a:p>
        </p:txBody>
      </p:sp>
      <p:sp>
        <p:nvSpPr>
          <p:cNvPr id="3" name="Rectangle 2">
            <a:extLst>
              <a:ext uri="{C183D7F6-B498-43B3-948B-1728B52AA6E4}">
                <adec:decorative xmlns:adec="http://schemas.microsoft.com/office/drawing/2017/decorative" val="1"/>
              </a:ext>
            </a:extLst>
          </p:cNvPr>
          <p:cNvSpPr>
            <a:spLocks/>
          </p:cNvSpPr>
          <p:nvPr/>
        </p:nvSpPr>
        <p:spPr>
          <a:xfrm>
            <a:off x="3801774" y="1783340"/>
            <a:ext cx="3771900" cy="2786062"/>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uFillTx/>
            </a:endParaRPr>
          </a:p>
        </p:txBody>
      </p:sp>
      <p:sp>
        <p:nvSpPr>
          <p:cNvPr id="4" name="TextBox 3">
            <a:extLst>
              <a:ext uri="{C183D7F6-B498-43B3-948B-1728B52AA6E4}">
                <adec:decorative xmlns:adec="http://schemas.microsoft.com/office/drawing/2017/decorative" val="1"/>
              </a:ext>
            </a:extLst>
          </p:cNvPr>
          <p:cNvSpPr txBox="1">
            <a:spLocks/>
          </p:cNvSpPr>
          <p:nvPr/>
        </p:nvSpPr>
        <p:spPr>
          <a:xfrm>
            <a:off x="4186319" y="4569402"/>
            <a:ext cx="3002810" cy="461665"/>
          </a:xfrm>
          <a:prstGeom prst="rect">
            <a:avLst/>
          </a:prstGeom>
          <a:noFill/>
        </p:spPr>
        <p:txBody>
          <a:bodyPr wrap="none" rtlCol="0">
            <a:spAutoFit/>
          </a:bodyPr>
          <a:lstStyle/>
          <a:p>
            <a:r>
              <a:rPr lang="en-US" sz="2400">
                <a:uFillTx/>
              </a:rPr>
              <a:t>Mouse population size</a:t>
            </a:r>
          </a:p>
        </p:txBody>
      </p:sp>
      <p:sp>
        <p:nvSpPr>
          <p:cNvPr id="5" name="TextBox 4">
            <a:extLst>
              <a:ext uri="{C183D7F6-B498-43B3-948B-1728B52AA6E4}">
                <adec:decorative xmlns:adec="http://schemas.microsoft.com/office/drawing/2017/decorative" val="1"/>
              </a:ext>
            </a:extLst>
          </p:cNvPr>
          <p:cNvSpPr txBox="1">
            <a:spLocks/>
          </p:cNvSpPr>
          <p:nvPr/>
        </p:nvSpPr>
        <p:spPr>
          <a:xfrm rot="16200000">
            <a:off x="2300851" y="2945539"/>
            <a:ext cx="2632516" cy="461665"/>
          </a:xfrm>
          <a:prstGeom prst="rect">
            <a:avLst/>
          </a:prstGeom>
          <a:noFill/>
        </p:spPr>
        <p:txBody>
          <a:bodyPr wrap="none" rtlCol="0">
            <a:spAutoFit/>
          </a:bodyPr>
          <a:lstStyle/>
          <a:p>
            <a:r>
              <a:rPr lang="en-US" sz="2400" dirty="0">
                <a:uFillTx/>
              </a:rPr>
              <a:t>Tick population size</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4455" y="2492400"/>
            <a:ext cx="1041821" cy="1121961"/>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0532" y="5048102"/>
            <a:ext cx="2120900" cy="736600"/>
          </a:xfrm>
          <a:prstGeom prst="rect">
            <a:avLst/>
          </a:prstGeom>
        </p:spPr>
      </p:pic>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39</a:t>
            </a:fld>
            <a:endParaRPr lang="en-US">
              <a:uFillTx/>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a:spLocks/>
          </p:cNvSpPr>
          <p:nvPr/>
        </p:nvSpPr>
        <p:spPr>
          <a:xfrm>
            <a:off x="345377" y="304800"/>
            <a:ext cx="7011241" cy="4832092"/>
          </a:xfrm>
          <a:prstGeom prst="rect">
            <a:avLst/>
          </a:prstGeom>
        </p:spPr>
        <p:txBody>
          <a:bodyPr wrap="square">
            <a:spAutoFit/>
          </a:bodyPr>
          <a:lstStyle/>
          <a:p>
            <a:r>
              <a:rPr lang="en-US" sz="2800" dirty="0">
                <a:uFillTx/>
              </a:rPr>
              <a:t>The diagnosis was a surprise for the family, who lives in Webster, New York, a busy suburb of Rochester. Ella’s mother, Jamie Buss, says that Lyme disease education in Western New York is lacking. People like the Buss family, who enjoy spending time outside camping and hiking, know about prevention (tick checks), but not about long term therapy. This lack of public knowledge is a concern because the number of cases of Lyme disease has been on the rise in suburban areas such as Webster.</a:t>
            </a:r>
          </a:p>
        </p:txBody>
      </p:sp>
      <p:pic>
        <p:nvPicPr>
          <p:cNvPr id="5122" name="Picture 2" descr="uss famil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8088" y="541183"/>
            <a:ext cx="4419600" cy="3318838"/>
          </a:xfrm>
          <a:prstGeom prst="rect">
            <a:avLst/>
          </a:prstGeom>
          <a:noFill/>
        </p:spPr>
      </p:pic>
      <p:sp>
        <p:nvSpPr>
          <p:cNvPr id="4" name="Rectangle 3">
            <a:extLst>
              <a:ext uri="{C183D7F6-B498-43B3-948B-1728B52AA6E4}">
                <adec:decorative xmlns:adec="http://schemas.microsoft.com/office/drawing/2017/decorative" val="1"/>
              </a:ext>
            </a:extLst>
          </p:cNvPr>
          <p:cNvSpPr>
            <a:spLocks/>
          </p:cNvSpPr>
          <p:nvPr/>
        </p:nvSpPr>
        <p:spPr>
          <a:xfrm>
            <a:off x="7356618" y="3860021"/>
            <a:ext cx="2285882" cy="369332"/>
          </a:xfrm>
          <a:prstGeom prst="rect">
            <a:avLst/>
          </a:prstGeom>
        </p:spPr>
        <p:txBody>
          <a:bodyPr wrap="none">
            <a:spAutoFit/>
          </a:bodyPr>
          <a:lstStyle/>
          <a:p>
            <a:r>
              <a:rPr lang="en-US" dirty="0">
                <a:uFillTx/>
              </a:rPr>
              <a:t>(Photo</a:t>
            </a:r>
            <a:r>
              <a:rPr lang="en-US" dirty="0"/>
              <a:t> of Buss family.</a:t>
            </a:r>
            <a:r>
              <a:rPr lang="en-US" dirty="0">
                <a:uFillTx/>
              </a:rPr>
              <a:t>)</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4</a:t>
            </a:fld>
            <a:endParaRPr lang="en-US">
              <a:uFillTx/>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dirty="0">
                <a:uFillTx/>
              </a:rPr>
              <a:t>Can you use models to represent biological systems </a:t>
            </a:r>
            <a:br>
              <a:rPr lang="en-US" dirty="0">
                <a:uFillTx/>
              </a:rPr>
            </a:br>
            <a:r>
              <a:rPr lang="en-US" dirty="0">
                <a:uFillTx/>
              </a:rPr>
              <a:t>and make predictions of outcomes?</a:t>
            </a:r>
          </a:p>
        </p:txBody>
      </p:sp>
      <p:pic>
        <p:nvPicPr>
          <p:cNvPr id="3" name="Picture 2">
            <a:extLst>
              <a:ext uri="{FF2B5EF4-FFF2-40B4-BE49-F238E27FC236}">
                <a16:creationId xmlns:a16="http://schemas.microsoft.com/office/drawing/2014/main" id="{330E6A2C-2114-AC40-80D5-7DE995C87D1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250" y="1054100"/>
            <a:ext cx="11493500" cy="5803900"/>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40</a:t>
            </a:fld>
            <a:endParaRPr lang="en-US">
              <a:uFillTx/>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421340" y="0"/>
            <a:ext cx="11304495" cy="1304640"/>
          </a:xfrm>
        </p:spPr>
        <p:txBody>
          <a:bodyPr/>
          <a:lstStyle/>
          <a:p>
            <a:r>
              <a:rPr lang="en-US" dirty="0">
                <a:uFillTx/>
              </a:rPr>
              <a:t>Can you interpret graphs of data from biological experiments?</a:t>
            </a:r>
          </a:p>
        </p:txBody>
      </p:sp>
      <p:pic>
        <p:nvPicPr>
          <p:cNvPr id="3" name="Picture 2" descr="graph"/>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86152" y="1231259"/>
            <a:ext cx="3464574" cy="5553360"/>
          </a:xfrm>
          <a:prstGeom prst="rect">
            <a:avLst/>
          </a:prstGeom>
        </p:spPr>
      </p:pic>
      <p:pic>
        <p:nvPicPr>
          <p:cNvPr id="50" name="Picture 49" descr="two graph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9400" y="1194568"/>
            <a:ext cx="4979871" cy="5626741"/>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41</a:t>
            </a:fld>
            <a:endParaRPr lang="en-US">
              <a:uFillTx/>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53EDE2-2D1F-8849-90ED-5B6D20AA6B5F}"/>
              </a:ext>
              <a:ext uri="{C183D7F6-B498-43B3-948B-1728B52AA6E4}">
                <adec:decorative xmlns:adec="http://schemas.microsoft.com/office/drawing/2017/decorative" val="1"/>
              </a:ext>
            </a:extLst>
          </p:cNvPr>
          <p:cNvSpPr txBox="1"/>
          <p:nvPr/>
        </p:nvSpPr>
        <p:spPr>
          <a:xfrm>
            <a:off x="92765" y="106019"/>
            <a:ext cx="12099235" cy="6871112"/>
          </a:xfrm>
          <a:prstGeom prst="rect">
            <a:avLst/>
          </a:prstGeom>
        </p:spPr>
        <p:txBody>
          <a:bodyPr wrap="square" rtlCol="0">
            <a:spAutoFit/>
          </a:bodyPr>
          <a:lstStyle/>
          <a:p>
            <a:r>
              <a:rPr lang="en-US" sz="2000" b="1" dirty="0"/>
              <a:t>References</a:t>
            </a:r>
            <a:endParaRPr lang="en-US" sz="1450" b="1" dirty="0"/>
          </a:p>
          <a:p>
            <a:r>
              <a:rPr lang="en-US" sz="1450" dirty="0"/>
              <a:t>Allan, B. F., F. </a:t>
            </a:r>
            <a:r>
              <a:rPr lang="en-US" sz="1450" dirty="0" err="1"/>
              <a:t>Keesing</a:t>
            </a:r>
            <a:r>
              <a:rPr lang="en-US" sz="1450" dirty="0"/>
              <a:t>, and R. S. </a:t>
            </a:r>
            <a:r>
              <a:rPr lang="en-US" sz="1450" dirty="0" err="1"/>
              <a:t>Ostfeld</a:t>
            </a:r>
            <a:r>
              <a:rPr lang="en-US" sz="1450" dirty="0"/>
              <a:t>. 2003. Effect of forest fragmentation on Lyme disease risk. Conservation Biology 17:267–272.</a:t>
            </a:r>
          </a:p>
          <a:p>
            <a:r>
              <a:rPr lang="en-US" sz="1450" dirty="0"/>
              <a:t>Anderson, J. F., R. C. Johnson, and L. A. </a:t>
            </a:r>
            <a:r>
              <a:rPr lang="en-US" sz="1450" dirty="0" err="1"/>
              <a:t>Magnarelli</a:t>
            </a:r>
            <a:r>
              <a:rPr lang="en-US" sz="1450" dirty="0"/>
              <a:t>. 1987. Seasonal prevalence of </a:t>
            </a:r>
            <a:r>
              <a:rPr lang="en-US" sz="1450" i="1" dirty="0"/>
              <a:t>Borrelia burgdorferi </a:t>
            </a:r>
            <a:r>
              <a:rPr lang="en-US" sz="1450" dirty="0"/>
              <a:t>in natural populations of white-footed mice, </a:t>
            </a:r>
            <a:r>
              <a:rPr lang="en-US" sz="1450" i="1" dirty="0" err="1"/>
              <a:t>Peromyscus</a:t>
            </a:r>
            <a:r>
              <a:rPr lang="en-US" sz="1450" i="1" dirty="0"/>
              <a:t> </a:t>
            </a:r>
            <a:r>
              <a:rPr lang="en-US" sz="1450" i="1" dirty="0" err="1"/>
              <a:t>leucopus</a:t>
            </a:r>
            <a:r>
              <a:rPr lang="en-US" sz="1450" dirty="0"/>
              <a:t>. Journal of Clinical Microbiology 25:1564–1566.</a:t>
            </a:r>
          </a:p>
          <a:p>
            <a:r>
              <a:rPr lang="en-US" sz="1450" dirty="0"/>
              <a:t>Barbour, A.G. and </a:t>
            </a:r>
            <a:r>
              <a:rPr lang="en-US" sz="1450" dirty="0" err="1"/>
              <a:t>Zückert</a:t>
            </a:r>
            <a:r>
              <a:rPr lang="en-US" sz="1450" dirty="0"/>
              <a:t>, W.R., 1997. Genome sequencing: New tricks of tick-borne pathogen. Nature 390(6660):553.</a:t>
            </a:r>
          </a:p>
          <a:p>
            <a:r>
              <a:rPr lang="en-US" sz="1450" dirty="0"/>
              <a:t>Buss, J. 2017, May 17. A cautionary tale about Lyme disease. https://</a:t>
            </a:r>
            <a:r>
              <a:rPr lang="en-US" sz="1450" dirty="0" err="1"/>
              <a:t>www.democratandchronicle.com</a:t>
            </a:r>
            <a:r>
              <a:rPr lang="en-US" sz="1450" dirty="0"/>
              <a:t>/story/lifestyle/2017/05/17/webster-girls-lyme-disease-started-headaches-and-things-got-worse/101788856/.</a:t>
            </a:r>
          </a:p>
          <a:p>
            <a:r>
              <a:rPr lang="en-US" sz="1450" dirty="0"/>
              <a:t>CDC. 2017. Signs and Symptoms | Lyme Disease | CDC. https://</a:t>
            </a:r>
            <a:r>
              <a:rPr lang="en-US" sz="1450" dirty="0" err="1"/>
              <a:t>www.cdc.gov</a:t>
            </a:r>
            <a:r>
              <a:rPr lang="en-US" sz="1450" dirty="0"/>
              <a:t>/</a:t>
            </a:r>
            <a:r>
              <a:rPr lang="en-US" sz="1450" dirty="0" err="1"/>
              <a:t>lyme</a:t>
            </a:r>
            <a:r>
              <a:rPr lang="en-US" sz="1450" dirty="0"/>
              <a:t>/</a:t>
            </a:r>
            <a:r>
              <a:rPr lang="en-US" sz="1450" dirty="0" err="1"/>
              <a:t>signs_symptoms</a:t>
            </a:r>
            <a:r>
              <a:rPr lang="en-US" sz="1450" dirty="0"/>
              <a:t>/</a:t>
            </a:r>
            <a:r>
              <a:rPr lang="en-US" sz="1450" dirty="0" err="1"/>
              <a:t>index.html</a:t>
            </a:r>
            <a:r>
              <a:rPr lang="en-US" sz="1450" dirty="0"/>
              <a:t>.</a:t>
            </a:r>
          </a:p>
          <a:p>
            <a:r>
              <a:rPr lang="en-US" sz="1450" dirty="0"/>
              <a:t>Daniels, T. J., D. Fish, and I. Schwartz. 1993. Reduced abundance of </a:t>
            </a:r>
            <a:r>
              <a:rPr lang="en-US" sz="1450" i="1" dirty="0" err="1"/>
              <a:t>Ixodes</a:t>
            </a:r>
            <a:r>
              <a:rPr lang="en-US" sz="1450" i="1" dirty="0"/>
              <a:t> </a:t>
            </a:r>
            <a:r>
              <a:rPr lang="en-US" sz="1450" i="1" dirty="0" err="1"/>
              <a:t>scapularis</a:t>
            </a:r>
            <a:r>
              <a:rPr lang="en-US" sz="1450" i="1" dirty="0"/>
              <a:t> </a:t>
            </a:r>
            <a:r>
              <a:rPr lang="en-US" sz="1450" dirty="0"/>
              <a:t>(</a:t>
            </a:r>
            <a:r>
              <a:rPr lang="en-US" sz="1450" dirty="0" err="1"/>
              <a:t>Acari</a:t>
            </a:r>
            <a:r>
              <a:rPr lang="en-US" sz="1450" dirty="0"/>
              <a:t>: </a:t>
            </a:r>
            <a:r>
              <a:rPr lang="en-US" sz="1450" dirty="0" err="1"/>
              <a:t>Ixodidae</a:t>
            </a:r>
            <a:r>
              <a:rPr lang="en-US" sz="1450" dirty="0"/>
              <a:t>) and Lyme disease risk by deer exclusion. Journal of Medical Entomology 30:1043–1049.</a:t>
            </a:r>
          </a:p>
          <a:p>
            <a:r>
              <a:rPr lang="en-US" sz="1450" dirty="0" err="1"/>
              <a:t>Fedriani</a:t>
            </a:r>
            <a:r>
              <a:rPr lang="en-US" sz="1450" dirty="0"/>
              <a:t>, J. M., Fuller, T. K., </a:t>
            </a:r>
            <a:r>
              <a:rPr lang="en-US" sz="1450" dirty="0" err="1"/>
              <a:t>Sauvajot</a:t>
            </a:r>
            <a:r>
              <a:rPr lang="en-US" sz="1450" dirty="0"/>
              <a:t>, R. M., and York, E. C. 2000. Competition and intraguild predation among three sympatric carnivores. </a:t>
            </a:r>
            <a:r>
              <a:rPr lang="en-US" sz="1450" dirty="0" err="1"/>
              <a:t>Oecologia</a:t>
            </a:r>
            <a:r>
              <a:rPr lang="en-US" sz="1450" dirty="0"/>
              <a:t>, 125:258-270.</a:t>
            </a:r>
          </a:p>
          <a:p>
            <a:r>
              <a:rPr lang="en-US" sz="1450" dirty="0" err="1"/>
              <a:t>Keirans</a:t>
            </a:r>
            <a:r>
              <a:rPr lang="en-US" sz="1450" dirty="0"/>
              <a:t>, J. E., H. J. Hutcheson, L. A. Durden, and J. S. H. </a:t>
            </a:r>
            <a:r>
              <a:rPr lang="en-US" sz="1450" dirty="0" err="1"/>
              <a:t>Klompen</a:t>
            </a:r>
            <a:r>
              <a:rPr lang="en-US" sz="1450" dirty="0"/>
              <a:t>. 1996. </a:t>
            </a:r>
            <a:r>
              <a:rPr lang="en-US" sz="1450" i="1" dirty="0" err="1"/>
              <a:t>Ixodes</a:t>
            </a:r>
            <a:r>
              <a:rPr lang="en-US" sz="1450" dirty="0"/>
              <a:t> (</a:t>
            </a:r>
            <a:r>
              <a:rPr lang="en-US" sz="1450" dirty="0" err="1"/>
              <a:t>Ixodes</a:t>
            </a:r>
            <a:r>
              <a:rPr lang="en-US" sz="1450" dirty="0"/>
              <a:t>) </a:t>
            </a:r>
            <a:r>
              <a:rPr lang="en-US" sz="1450" i="1" dirty="0" err="1"/>
              <a:t>scapularis</a:t>
            </a:r>
            <a:r>
              <a:rPr lang="en-US" sz="1450" dirty="0"/>
              <a:t> (</a:t>
            </a:r>
            <a:r>
              <a:rPr lang="en-US" sz="1450" dirty="0" err="1"/>
              <a:t>Acari</a:t>
            </a:r>
            <a:r>
              <a:rPr lang="en-US" sz="1450" dirty="0"/>
              <a:t>: </a:t>
            </a:r>
            <a:r>
              <a:rPr lang="en-US" sz="1450" dirty="0" err="1"/>
              <a:t>Ixodidae</a:t>
            </a:r>
            <a:r>
              <a:rPr lang="en-US" sz="1450" dirty="0"/>
              <a:t>): </a:t>
            </a:r>
            <a:r>
              <a:rPr lang="en-US" sz="1450" dirty="0" err="1"/>
              <a:t>redescription</a:t>
            </a:r>
            <a:r>
              <a:rPr lang="en-US" sz="1450" dirty="0"/>
              <a:t> of all active stages, distribution, hosts, geographical variation, and medical and veterinary importance. Journal of Medical Entomology 33:297–318.</a:t>
            </a:r>
          </a:p>
          <a:p>
            <a:r>
              <a:rPr lang="en-US" sz="1450" dirty="0"/>
              <a:t>Kilpatrick, A. M., A. D. M. Dobson, T. Levi, D. J. </a:t>
            </a:r>
            <a:r>
              <a:rPr lang="en-US" sz="1450" dirty="0" err="1"/>
              <a:t>Salkeld</a:t>
            </a:r>
            <a:r>
              <a:rPr lang="en-US" sz="1450" dirty="0"/>
              <a:t>, A. </a:t>
            </a:r>
            <a:r>
              <a:rPr lang="en-US" sz="1450" dirty="0" err="1"/>
              <a:t>Swei</a:t>
            </a:r>
            <a:r>
              <a:rPr lang="en-US" sz="1450" dirty="0"/>
              <a:t>, H. S. Ginsberg, A. </a:t>
            </a:r>
            <a:r>
              <a:rPr lang="en-US" sz="1450" dirty="0" err="1"/>
              <a:t>Kjemtrup</a:t>
            </a:r>
            <a:r>
              <a:rPr lang="en-US" sz="1450" dirty="0"/>
              <a:t>, K. A. Padgett, P. M. Jensen, D. Fish, N. H. Ogden, and M. A. </a:t>
            </a:r>
            <a:r>
              <a:rPr lang="en-US" sz="1450" dirty="0" err="1"/>
              <a:t>Diuk</a:t>
            </a:r>
            <a:r>
              <a:rPr lang="en-US" sz="1450" dirty="0"/>
              <a:t>-Wasser. 2017. Lyme disease ecology in a changing world: consensus, uncertainty and critical gaps for improving control. Phil. Trans. R. Soc. B 372:20160117.</a:t>
            </a:r>
          </a:p>
          <a:p>
            <a:r>
              <a:rPr lang="en-US" sz="1450" dirty="0"/>
              <a:t>Levi, T., Kilpatrick, A. M., </a:t>
            </a:r>
            <a:r>
              <a:rPr lang="en-US" sz="1450" dirty="0" err="1"/>
              <a:t>Mangel</a:t>
            </a:r>
            <a:r>
              <a:rPr lang="en-US" sz="1450" dirty="0"/>
              <a:t>, M., &amp; </a:t>
            </a:r>
            <a:r>
              <a:rPr lang="en-US" sz="1450" dirty="0" err="1"/>
              <a:t>Wilmers</a:t>
            </a:r>
            <a:r>
              <a:rPr lang="en-US" sz="1450" dirty="0"/>
              <a:t>, C. C. (2012). Deer, predators, and the emergence of Lyme disease. Proceedings of the National Academy of Sciences 109:10942-10947.</a:t>
            </a:r>
          </a:p>
          <a:p>
            <a:r>
              <a:rPr lang="en-US" sz="1450" dirty="0" err="1"/>
              <a:t>Ostfeld</a:t>
            </a:r>
            <a:r>
              <a:rPr lang="en-US" sz="1450" dirty="0"/>
              <a:t>, R. S., C. D. </a:t>
            </a:r>
            <a:r>
              <a:rPr lang="en-US" sz="1450" dirty="0" err="1"/>
              <a:t>Canham</a:t>
            </a:r>
            <a:r>
              <a:rPr lang="en-US" sz="1450" dirty="0"/>
              <a:t>, K. </a:t>
            </a:r>
            <a:r>
              <a:rPr lang="en-US" sz="1450" dirty="0" err="1"/>
              <a:t>Oggenfuss</a:t>
            </a:r>
            <a:r>
              <a:rPr lang="en-US" sz="1450" dirty="0"/>
              <a:t>, R. J. Winchcombe, and F. </a:t>
            </a:r>
            <a:r>
              <a:rPr lang="en-US" sz="1450" dirty="0" err="1"/>
              <a:t>Keesing</a:t>
            </a:r>
            <a:r>
              <a:rPr lang="en-US" sz="1450" dirty="0"/>
              <a:t>. 2006. Climate, deer, rodents, and acorns as determinants of variation in Lyme-disease risk. PLOS Biology 4:e145.</a:t>
            </a:r>
          </a:p>
          <a:p>
            <a:r>
              <a:rPr lang="en-US" sz="1450" dirty="0" err="1"/>
              <a:t>Ostfeld</a:t>
            </a:r>
            <a:r>
              <a:rPr lang="en-US" sz="1450" dirty="0"/>
              <a:t>, R. S., T. Levi, F. </a:t>
            </a:r>
            <a:r>
              <a:rPr lang="en-US" sz="1450" dirty="0" err="1"/>
              <a:t>Keesing</a:t>
            </a:r>
            <a:r>
              <a:rPr lang="en-US" sz="1450" dirty="0"/>
              <a:t>, K. </a:t>
            </a:r>
            <a:r>
              <a:rPr lang="en-US" sz="1450" dirty="0" err="1"/>
              <a:t>Oggenfuss</a:t>
            </a:r>
            <a:r>
              <a:rPr lang="en-US" sz="1450" dirty="0"/>
              <a:t>, and C. D. </a:t>
            </a:r>
            <a:r>
              <a:rPr lang="en-US" sz="1450" dirty="0" err="1"/>
              <a:t>Canham</a:t>
            </a:r>
            <a:r>
              <a:rPr lang="en-US" sz="1450" dirty="0"/>
              <a:t>. 2018. Tick-borne disease risk in a forest food web. Ecology 99:1562–1573.</a:t>
            </a:r>
          </a:p>
          <a:p>
            <a:r>
              <a:rPr lang="en-US" sz="1450" dirty="0" err="1"/>
              <a:t>Ostfeld</a:t>
            </a:r>
            <a:r>
              <a:rPr lang="en-US" sz="1450" dirty="0"/>
              <a:t>, R.S., T. Levi, F. </a:t>
            </a:r>
            <a:r>
              <a:rPr lang="en-US" sz="1450" dirty="0" err="1"/>
              <a:t>Keesing</a:t>
            </a:r>
            <a:r>
              <a:rPr lang="en-US" sz="1450" dirty="0"/>
              <a:t>, K. </a:t>
            </a:r>
            <a:r>
              <a:rPr lang="en-US" sz="1450" dirty="0" err="1"/>
              <a:t>Oggenfuss</a:t>
            </a:r>
            <a:r>
              <a:rPr lang="en-US" sz="1450" dirty="0"/>
              <a:t>, and C.D. </a:t>
            </a:r>
            <a:r>
              <a:rPr lang="en-US" sz="1450" dirty="0" err="1"/>
              <a:t>Canham</a:t>
            </a:r>
            <a:r>
              <a:rPr lang="en-US" sz="1450" dirty="0"/>
              <a:t>. 2019. Data from: Tick-borne disease risk in a forest food web [dataset]. Dryad. DOI: 10.5061/dryad.d1c8046. </a:t>
            </a:r>
          </a:p>
          <a:p>
            <a:r>
              <a:rPr lang="en-US" sz="1450" dirty="0"/>
              <a:t>Schmidt, K. A., and R. S. </a:t>
            </a:r>
            <a:r>
              <a:rPr lang="en-US" sz="1450" dirty="0" err="1"/>
              <a:t>Ostfeld</a:t>
            </a:r>
            <a:r>
              <a:rPr lang="en-US" sz="1450" dirty="0"/>
              <a:t>. 2001. Biodiversity and the dilution effect in disease ecology. Ecology 82:609–619.</a:t>
            </a:r>
          </a:p>
          <a:p>
            <a:r>
              <a:rPr lang="en-US" sz="1450" dirty="0"/>
              <a:t>Telford, S. R., T. N. Mather, S. I. Moore, M. L. Wilson, and A. Spielman. 1988. Incompetence of deer as reservoirs of the Lyme disease spirochete. The American Journal of Tropical Medicine and Hygiene 39:105–109.</a:t>
            </a:r>
          </a:p>
          <a:p>
            <a:r>
              <a:rPr lang="en-US" sz="1450" dirty="0"/>
              <a:t>Wilson, M. L., J. F. Levine, and A. Spielman. 1984. Effect of deer reduction on abundance of the deer tick (</a:t>
            </a:r>
            <a:r>
              <a:rPr lang="en-US" sz="1450" i="1" dirty="0" err="1"/>
              <a:t>Ixodes</a:t>
            </a:r>
            <a:r>
              <a:rPr lang="en-US" sz="1450" i="1" dirty="0"/>
              <a:t> </a:t>
            </a:r>
            <a:r>
              <a:rPr lang="en-US" sz="1450" i="1" dirty="0" err="1"/>
              <a:t>dammini</a:t>
            </a:r>
            <a:r>
              <a:rPr lang="en-US" sz="1450" dirty="0"/>
              <a:t>). The Yale Journal of Biology and Medicine 57:697–705.</a:t>
            </a:r>
          </a:p>
          <a:p>
            <a:r>
              <a:rPr lang="en-US" sz="1450" dirty="0"/>
              <a:t>Wu, A. 2018, April 16. Young girl supported by Lyme Disease advocate, her mom. https://</a:t>
            </a:r>
            <a:r>
              <a:rPr lang="en-US" sz="1450" dirty="0" err="1"/>
              <a:t>www.poughkeepsiejournal.com</a:t>
            </a:r>
            <a:r>
              <a:rPr lang="en-US" sz="1450" dirty="0"/>
              <a:t>/story/tech/science/environment/2018/04/16/</a:t>
            </a:r>
            <a:r>
              <a:rPr lang="en-US" sz="1450" dirty="0" err="1"/>
              <a:t>lyme</a:t>
            </a:r>
            <a:r>
              <a:rPr lang="en-US" sz="1450" dirty="0"/>
              <a:t>-disease-mothers-journey-accidental-advocate/502103002/.</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42</a:t>
            </a:fld>
            <a:endParaRPr lang="en-US">
              <a:uFillTx/>
            </a:endParaRPr>
          </a:p>
        </p:txBody>
      </p:sp>
    </p:spTree>
    <p:extLst>
      <p:ext uri="{BB962C8B-B14F-4D97-AF65-F5344CB8AC3E}">
        <p14:creationId xmlns:p14="http://schemas.microsoft.com/office/powerpoint/2010/main" val="257555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254251" y="118872"/>
            <a:ext cx="11386062" cy="1285875"/>
          </a:xfrm>
        </p:spPr>
        <p:txBody>
          <a:bodyPr>
            <a:noAutofit/>
          </a:bodyPr>
          <a:lstStyle/>
          <a:p>
            <a:r>
              <a:rPr lang="en-US" sz="4000" dirty="0">
                <a:uFillTx/>
              </a:rPr>
              <a:t>What </a:t>
            </a:r>
            <a:r>
              <a:rPr lang="en-US" sz="4000" dirty="0"/>
              <a:t>questions do you have about Lyme disease and the ticks that carry it</a:t>
            </a:r>
            <a:r>
              <a:rPr lang="en-US" sz="4000" dirty="0">
                <a:uFillTx/>
              </a:rPr>
              <a:t>? </a:t>
            </a:r>
          </a:p>
        </p:txBody>
      </p:sp>
      <p:sp>
        <p:nvSpPr>
          <p:cNvPr id="3" name="TextBox 2">
            <a:extLst>
              <a:ext uri="{C183D7F6-B498-43B3-948B-1728B52AA6E4}">
                <adec:decorative xmlns:adec="http://schemas.microsoft.com/office/drawing/2017/decorative" val="1"/>
              </a:ext>
            </a:extLst>
          </p:cNvPr>
          <p:cNvSpPr txBox="1">
            <a:spLocks/>
          </p:cNvSpPr>
          <p:nvPr/>
        </p:nvSpPr>
        <p:spPr>
          <a:xfrm>
            <a:off x="2027582" y="1512825"/>
            <a:ext cx="8286307" cy="430887"/>
          </a:xfrm>
          <a:prstGeom prst="rect">
            <a:avLst/>
          </a:prstGeom>
          <a:noFill/>
        </p:spPr>
        <p:txBody>
          <a:bodyPr wrap="none" rtlCol="0">
            <a:spAutoFit/>
          </a:bodyPr>
          <a:lstStyle/>
          <a:p>
            <a:r>
              <a:rPr lang="en-US" sz="2200" dirty="0">
                <a:solidFill>
                  <a:srgbClr val="7030A0"/>
                </a:solidFill>
                <a:uFillTx/>
              </a:rPr>
              <a:t>On your own, write down one or more questions that you have </a:t>
            </a:r>
            <a:r>
              <a:rPr lang="en-US" sz="2200" b="1" dirty="0">
                <a:solidFill>
                  <a:srgbClr val="7030A0"/>
                </a:solidFill>
                <a:uFillTx/>
              </a:rPr>
              <a:t>(2 min)</a:t>
            </a:r>
          </a:p>
        </p:txBody>
      </p:sp>
      <p:pic>
        <p:nvPicPr>
          <p:cNvPr id="7172" name="Picture 4" descr="mage result for webster, ny map"/>
          <p:cNvPicPr>
            <a:picLocks noChangeAspect="1" noChangeArrowheads="1"/>
          </p:cNvPicPr>
          <p:nvPr/>
        </p:nvPicPr>
        <p:blipFill>
          <a:blip r:embed="rId3"/>
          <a:srcRect/>
          <a:stretch>
            <a:fillRect/>
          </a:stretch>
        </p:blipFill>
        <p:spPr bwMode="auto">
          <a:xfrm>
            <a:off x="8251890" y="2427171"/>
            <a:ext cx="3810000" cy="2381250"/>
          </a:xfrm>
          <a:prstGeom prst="rect">
            <a:avLst/>
          </a:prstGeom>
          <a:noFill/>
        </p:spPr>
      </p:pic>
      <p:pic>
        <p:nvPicPr>
          <p:cNvPr id="7174" name="Picture 6" descr="mage result for webster, ny map"/>
          <p:cNvPicPr>
            <a:picLocks noChangeAspect="1" noChangeArrowheads="1"/>
          </p:cNvPicPr>
          <p:nvPr/>
        </p:nvPicPr>
        <p:blipFill>
          <a:blip r:embed="rId4"/>
          <a:srcRect/>
          <a:stretch>
            <a:fillRect/>
          </a:stretch>
        </p:blipFill>
        <p:spPr bwMode="auto">
          <a:xfrm>
            <a:off x="7857090" y="3357012"/>
            <a:ext cx="2819400" cy="2143125"/>
          </a:xfrm>
          <a:prstGeom prst="rect">
            <a:avLst/>
          </a:prstGeom>
          <a:noFill/>
        </p:spPr>
      </p:pic>
      <p:sp>
        <p:nvSpPr>
          <p:cNvPr id="7" name="TextBox 6">
            <a:extLst>
              <a:ext uri="{C183D7F6-B498-43B3-948B-1728B52AA6E4}">
                <adec:decorative xmlns:adec="http://schemas.microsoft.com/office/drawing/2017/decorative" val="1"/>
              </a:ext>
            </a:extLst>
          </p:cNvPr>
          <p:cNvSpPr txBox="1">
            <a:spLocks/>
          </p:cNvSpPr>
          <p:nvPr/>
        </p:nvSpPr>
        <p:spPr>
          <a:xfrm>
            <a:off x="254251" y="5656088"/>
            <a:ext cx="6853717" cy="369332"/>
          </a:xfrm>
          <a:prstGeom prst="rect">
            <a:avLst/>
          </a:prstGeom>
          <a:noFill/>
        </p:spPr>
        <p:txBody>
          <a:bodyPr wrap="square" rtlCol="0">
            <a:spAutoFit/>
          </a:bodyPr>
          <a:lstStyle/>
          <a:p>
            <a:r>
              <a:rPr lang="en-US" dirty="0">
                <a:uFillTx/>
              </a:rPr>
              <a:t>Ticks that carry Lyme disease become engorged after 48 to 72 hours</a:t>
            </a:r>
          </a:p>
        </p:txBody>
      </p:sp>
      <p:sp>
        <p:nvSpPr>
          <p:cNvPr id="8" name="TextBox 7">
            <a:extLst>
              <a:ext uri="{C183D7F6-B498-43B3-948B-1728B52AA6E4}">
                <adec:decorative xmlns:adec="http://schemas.microsoft.com/office/drawing/2017/decorative" val="1"/>
              </a:ext>
            </a:extLst>
          </p:cNvPr>
          <p:cNvSpPr txBox="1">
            <a:spLocks/>
          </p:cNvSpPr>
          <p:nvPr/>
        </p:nvSpPr>
        <p:spPr>
          <a:xfrm>
            <a:off x="3443926" y="2372044"/>
            <a:ext cx="1624484" cy="400110"/>
          </a:xfrm>
          <a:prstGeom prst="rect">
            <a:avLst/>
          </a:prstGeom>
          <a:noFill/>
        </p:spPr>
        <p:txBody>
          <a:bodyPr wrap="none" rtlCol="0">
            <a:spAutoFit/>
          </a:bodyPr>
          <a:lstStyle/>
          <a:p>
            <a:r>
              <a:rPr lang="en-US" sz="2000" b="1">
                <a:uFillTx/>
              </a:rPr>
              <a:t>engorged tick</a:t>
            </a:r>
          </a:p>
        </p:txBody>
      </p:sp>
      <p:pic>
        <p:nvPicPr>
          <p:cNvPr id="1026" name="Picture 2" descr="ile Deer Tick geograph org uk 10550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251" y="2789718"/>
            <a:ext cx="3117994" cy="25051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C183D7F6-B498-43B3-948B-1728B52AA6E4}">
                <adec:decorative xmlns:adec="http://schemas.microsoft.com/office/drawing/2017/decorative" val="1"/>
              </a:ext>
            </a:extLst>
          </p:cNvPr>
          <p:cNvSpPr txBox="1"/>
          <p:nvPr/>
        </p:nvSpPr>
        <p:spPr>
          <a:xfrm>
            <a:off x="182570" y="5294865"/>
            <a:ext cx="1534587" cy="276999"/>
          </a:xfrm>
          <a:prstGeom prst="rect">
            <a:avLst/>
          </a:prstGeom>
        </p:spPr>
        <p:txBody>
          <a:bodyPr wrap="none" rtlCol="0">
            <a:spAutoFit/>
          </a:bodyPr>
          <a:lstStyle/>
          <a:p>
            <a:r>
              <a:rPr lang="en-US" sz="1200" dirty="0"/>
              <a:t>(Photo:  </a:t>
            </a:r>
            <a:r>
              <a:rPr lang="en-US" sz="1200"/>
              <a:t>Stuart Meek)</a:t>
            </a:r>
          </a:p>
        </p:txBody>
      </p:sp>
      <p:pic>
        <p:nvPicPr>
          <p:cNvPr id="1028" name="Picture 4" descr="Engorged Adult Deer Tick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3926" y="2784257"/>
            <a:ext cx="3460457" cy="252063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C183D7F6-B498-43B3-948B-1728B52AA6E4}">
                <adec:decorative xmlns:adec="http://schemas.microsoft.com/office/drawing/2017/decorative" val="1"/>
              </a:ext>
            </a:extLst>
          </p:cNvPr>
          <p:cNvSpPr txBox="1"/>
          <p:nvPr/>
        </p:nvSpPr>
        <p:spPr>
          <a:xfrm>
            <a:off x="3372245" y="5294864"/>
            <a:ext cx="1124219" cy="276999"/>
          </a:xfrm>
          <a:prstGeom prst="rect">
            <a:avLst/>
          </a:prstGeom>
        </p:spPr>
        <p:txBody>
          <a:bodyPr wrap="none" rtlCol="0">
            <a:spAutoFit/>
          </a:bodyPr>
          <a:lstStyle/>
          <a:p>
            <a:r>
              <a:rPr lang="en-US" sz="1200" dirty="0"/>
              <a:t>(Photo:  NIAID)</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5</a:t>
            </a:fld>
            <a:endParaRPr lang="en-US">
              <a:uFillTx/>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394446" y="0"/>
            <a:ext cx="11797553" cy="1304640"/>
          </a:xfrm>
        </p:spPr>
        <p:txBody>
          <a:bodyPr/>
          <a:lstStyle/>
          <a:p>
            <a:r>
              <a:rPr lang="en-US" dirty="0">
                <a:uFillTx/>
              </a:rPr>
              <a:t>This case study will address:</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normAutofit/>
          </a:bodyPr>
          <a:lstStyle/>
          <a:p>
            <a:pPr marL="457200" indent="-457200">
              <a:spcBef>
                <a:spcPts val="0"/>
              </a:spcBef>
              <a:buFont typeface="+mj-lt"/>
              <a:buAutoNum type="arabicPeriod"/>
              <a:defRPr>
                <a:uFillTx/>
              </a:defRPr>
            </a:pPr>
            <a:r>
              <a:rPr lang="en-US" sz="2800" dirty="0"/>
              <a:t>What kind of ticks carry the disease? </a:t>
            </a:r>
          </a:p>
          <a:p>
            <a:pPr marL="457200" indent="-457200">
              <a:spcBef>
                <a:spcPts val="0"/>
              </a:spcBef>
              <a:buFont typeface="+mj-lt"/>
              <a:buAutoNum type="arabicPeriod"/>
              <a:defRPr>
                <a:uFillTx/>
              </a:defRPr>
            </a:pPr>
            <a:endParaRPr lang="en-US" sz="2800" dirty="0"/>
          </a:p>
          <a:p>
            <a:pPr marL="457200" indent="-457200">
              <a:spcBef>
                <a:spcPts val="0"/>
              </a:spcBef>
              <a:buFont typeface="+mj-lt"/>
              <a:buAutoNum type="arabicPeriod"/>
              <a:defRPr>
                <a:uFillTx/>
              </a:defRPr>
            </a:pPr>
            <a:r>
              <a:rPr lang="en-US" sz="2800" dirty="0"/>
              <a:t>How do people get Lyme disease from ticks?</a:t>
            </a:r>
          </a:p>
          <a:p>
            <a:pPr marL="457200" indent="-457200">
              <a:spcBef>
                <a:spcPts val="0"/>
              </a:spcBef>
              <a:buFont typeface="+mj-lt"/>
              <a:buAutoNum type="arabicPeriod"/>
              <a:defRPr>
                <a:uFillTx/>
              </a:defRPr>
            </a:pPr>
            <a:endParaRPr lang="en-US" sz="2800" dirty="0"/>
          </a:p>
          <a:p>
            <a:pPr marL="457200" indent="-457200">
              <a:spcBef>
                <a:spcPts val="0"/>
              </a:spcBef>
              <a:buFont typeface="+mj-lt"/>
              <a:buAutoNum type="arabicPeriod"/>
              <a:defRPr>
                <a:uFillTx/>
              </a:defRPr>
            </a:pPr>
            <a:r>
              <a:rPr lang="en-US" sz="2800" dirty="0"/>
              <a:t>Why are Lyme disease cases increasing?</a:t>
            </a:r>
          </a:p>
          <a:p>
            <a:pPr marL="0" indent="0">
              <a:spcBef>
                <a:spcPts val="0"/>
              </a:spcBef>
              <a:defRPr>
                <a:uFillTx/>
              </a:defRPr>
            </a:pPr>
            <a:endParaRPr lang="en-US" sz="2800"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6</a:t>
            </a:fld>
            <a:endParaRPr lang="en-US">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510988" y="80685"/>
            <a:ext cx="11681012" cy="1304640"/>
          </a:xfrm>
        </p:spPr>
        <p:txBody>
          <a:bodyPr/>
          <a:lstStyle/>
          <a:p>
            <a:r>
              <a:rPr lang="en-US" i="1" dirty="0" err="1">
                <a:uFillTx/>
              </a:rPr>
              <a:t>Ixodes</a:t>
            </a:r>
            <a:r>
              <a:rPr lang="en-US" i="1" dirty="0">
                <a:uFillTx/>
              </a:rPr>
              <a:t> </a:t>
            </a:r>
            <a:r>
              <a:rPr lang="en-US" i="1" dirty="0" err="1">
                <a:uFillTx/>
              </a:rPr>
              <a:t>scapularis</a:t>
            </a:r>
            <a:r>
              <a:rPr lang="en-US" dirty="0">
                <a:uFillTx/>
              </a:rPr>
              <a:t> (black-legged tick or deer tick) transmits</a:t>
            </a:r>
            <a:br>
              <a:rPr lang="en-US" dirty="0">
                <a:uFillTx/>
              </a:rPr>
            </a:br>
            <a:r>
              <a:rPr lang="en-US" dirty="0">
                <a:uFillTx/>
              </a:rPr>
              <a:t>Lyme disease to humans</a:t>
            </a:r>
            <a:endParaRPr lang="en-US" i="1" dirty="0">
              <a:uFillTx/>
            </a:endParaRPr>
          </a:p>
        </p:txBody>
      </p:sp>
      <p:sp>
        <p:nvSpPr>
          <p:cNvPr id="6" name="TextBox 5">
            <a:extLst>
              <a:ext uri="{C183D7F6-B498-43B3-948B-1728B52AA6E4}">
                <adec:decorative xmlns:adec="http://schemas.microsoft.com/office/drawing/2017/decorative" val="1"/>
              </a:ext>
            </a:extLst>
          </p:cNvPr>
          <p:cNvSpPr txBox="1">
            <a:spLocks/>
          </p:cNvSpPr>
          <p:nvPr/>
        </p:nvSpPr>
        <p:spPr>
          <a:xfrm>
            <a:off x="2772164" y="4827692"/>
            <a:ext cx="6853717" cy="369332"/>
          </a:xfrm>
          <a:prstGeom prst="rect">
            <a:avLst/>
          </a:prstGeom>
          <a:noFill/>
        </p:spPr>
        <p:txBody>
          <a:bodyPr wrap="square" rtlCol="0">
            <a:spAutoFit/>
          </a:bodyPr>
          <a:lstStyle/>
          <a:p>
            <a:r>
              <a:rPr lang="en-US" dirty="0">
                <a:uFillTx/>
              </a:rPr>
              <a:t>Ticks that carry Lyme disease become engorged after 48 to 72 hours</a:t>
            </a:r>
          </a:p>
        </p:txBody>
      </p:sp>
      <p:sp>
        <p:nvSpPr>
          <p:cNvPr id="7" name="TextBox 6">
            <a:extLst>
              <a:ext uri="{C183D7F6-B498-43B3-948B-1728B52AA6E4}">
                <adec:decorative xmlns:adec="http://schemas.microsoft.com/office/drawing/2017/decorative" val="1"/>
              </a:ext>
            </a:extLst>
          </p:cNvPr>
          <p:cNvSpPr txBox="1">
            <a:spLocks/>
          </p:cNvSpPr>
          <p:nvPr/>
        </p:nvSpPr>
        <p:spPr>
          <a:xfrm>
            <a:off x="5961839" y="1543648"/>
            <a:ext cx="1624484" cy="400110"/>
          </a:xfrm>
          <a:prstGeom prst="rect">
            <a:avLst/>
          </a:prstGeom>
          <a:noFill/>
        </p:spPr>
        <p:txBody>
          <a:bodyPr wrap="none" rtlCol="0">
            <a:spAutoFit/>
          </a:bodyPr>
          <a:lstStyle/>
          <a:p>
            <a:r>
              <a:rPr lang="en-US" sz="2000" b="1">
                <a:uFillTx/>
              </a:rPr>
              <a:t>engorged tick</a:t>
            </a:r>
          </a:p>
        </p:txBody>
      </p:sp>
      <p:pic>
        <p:nvPicPr>
          <p:cNvPr id="8" name="Picture 2" descr="Deer Tick - geograph.org.u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2164" y="1961322"/>
            <a:ext cx="3117994" cy="25051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C183D7F6-B498-43B3-948B-1728B52AA6E4}">
                <adec:decorative xmlns:adec="http://schemas.microsoft.com/office/drawing/2017/decorative" val="1"/>
              </a:ext>
            </a:extLst>
          </p:cNvPr>
          <p:cNvSpPr txBox="1"/>
          <p:nvPr/>
        </p:nvSpPr>
        <p:spPr>
          <a:xfrm>
            <a:off x="2700483" y="4466469"/>
            <a:ext cx="1534587" cy="276999"/>
          </a:xfrm>
          <a:prstGeom prst="rect">
            <a:avLst/>
          </a:prstGeom>
        </p:spPr>
        <p:txBody>
          <a:bodyPr wrap="none" rtlCol="0">
            <a:spAutoFit/>
          </a:bodyPr>
          <a:lstStyle/>
          <a:p>
            <a:r>
              <a:rPr lang="en-US" sz="1200" dirty="0"/>
              <a:t>(Photo:  </a:t>
            </a:r>
            <a:r>
              <a:rPr lang="en-US" sz="1200"/>
              <a:t>Stuart Meek)</a:t>
            </a:r>
          </a:p>
        </p:txBody>
      </p:sp>
      <p:pic>
        <p:nvPicPr>
          <p:cNvPr id="10" name="Picture 4" descr="Engorged Adult Deer Tick (3322439324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1839" y="1955861"/>
            <a:ext cx="3460457" cy="25206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C183D7F6-B498-43B3-948B-1728B52AA6E4}">
                <adec:decorative xmlns:adec="http://schemas.microsoft.com/office/drawing/2017/decorative" val="1"/>
              </a:ext>
            </a:extLst>
          </p:cNvPr>
          <p:cNvSpPr txBox="1"/>
          <p:nvPr/>
        </p:nvSpPr>
        <p:spPr>
          <a:xfrm>
            <a:off x="5890158" y="4466468"/>
            <a:ext cx="1124219" cy="276999"/>
          </a:xfrm>
          <a:prstGeom prst="rect">
            <a:avLst/>
          </a:prstGeom>
        </p:spPr>
        <p:txBody>
          <a:bodyPr wrap="none" rtlCol="0">
            <a:spAutoFit/>
          </a:bodyPr>
          <a:lstStyle/>
          <a:p>
            <a:r>
              <a:rPr lang="en-US" sz="1200" dirty="0"/>
              <a:t>(Photo:  NIAID)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7</a:t>
            </a:fld>
            <a:endParaRPr lang="en-US">
              <a:uFillTx/>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1026" name="Picture 2" descr="icks at different life stag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12161522" cy="46085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C183D7F6-B498-43B3-948B-1728B52AA6E4}">
                <adec:decorative xmlns:adec="http://schemas.microsoft.com/office/drawing/2017/decorative" val="1"/>
              </a:ext>
            </a:extLst>
          </p:cNvPr>
          <p:cNvSpPr txBox="1"/>
          <p:nvPr/>
        </p:nvSpPr>
        <p:spPr>
          <a:xfrm>
            <a:off x="0" y="6488668"/>
            <a:ext cx="4286686" cy="369332"/>
          </a:xfrm>
          <a:prstGeom prst="rect">
            <a:avLst/>
          </a:prstGeom>
        </p:spPr>
        <p:txBody>
          <a:bodyPr wrap="none" rtlCol="0">
            <a:spAutoFit/>
          </a:bodyPr>
          <a:lstStyle/>
          <a:p>
            <a:r>
              <a:rPr lang="en-US" dirty="0"/>
              <a:t>Image credit:  CDC via Wikimedia Commons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8</a:t>
            </a:fld>
            <a:endParaRPr lang="en-US">
              <a:uFillTx/>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788894" y="0"/>
            <a:ext cx="10067364" cy="1280160"/>
          </a:xfrm>
        </p:spPr>
        <p:txBody>
          <a:bodyPr/>
          <a:lstStyle/>
          <a:p>
            <a:r>
              <a:rPr lang="en-US" i="1" dirty="0" err="1">
                <a:uFillTx/>
              </a:rPr>
              <a:t>Borrelia</a:t>
            </a:r>
            <a:r>
              <a:rPr lang="en-US" i="1" dirty="0">
                <a:uFillTx/>
              </a:rPr>
              <a:t> </a:t>
            </a:r>
            <a:r>
              <a:rPr lang="en-US" i="1" dirty="0" err="1">
                <a:uFillTx/>
              </a:rPr>
              <a:t>burgdorferi</a:t>
            </a:r>
            <a:r>
              <a:rPr lang="en-US" dirty="0">
                <a:uFillTx/>
              </a:rPr>
              <a:t> is the bacterium that causes Lyme disease.</a:t>
            </a:r>
            <a:endParaRPr lang="en-US" i="1" dirty="0">
              <a:uFillTx/>
            </a:endParaRPr>
          </a:p>
        </p:txBody>
      </p:sp>
      <p:pic>
        <p:nvPicPr>
          <p:cNvPr id="2050" name="Picture 2" descr="rouping, gram, negative, anaerobic, borrelia burgdorferi, bacter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6420" y="1280160"/>
            <a:ext cx="6905625" cy="46958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121559E0-279A-3C47-9F9D-FCE846BBAE78}" type="slidenum">
              <a:rPr lang="en-US" smtClean="0">
                <a:uFillTx/>
              </a:rPr>
              <a:pPr/>
              <a:t>9</a:t>
            </a:fld>
            <a:endParaRPr lang="en-US">
              <a:uFillTx/>
            </a:endParaRPr>
          </a:p>
        </p:txBody>
      </p:sp>
    </p:spTree>
  </p:cSld>
  <p:clrMapOvr>
    <a:masterClrMapping/>
  </p:clrMapOvr>
</p:sld>
</file>

<file path=ppt/theme/theme1.xml><?xml version="1.0" encoding="utf-8"?>
<a:theme xmlns:a="http://schemas.openxmlformats.org/drawingml/2006/main" name="Office Theme">
  <a:themeElements>
    <a:clrScheme name="Story">
      <a:dk1>
        <a:srgbClr val="000000"/>
      </a:dk1>
      <a:lt1>
        <a:srgbClr val="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uFillTx/>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10780</TotalTime>
  <Words>3450</Words>
  <Application>Microsoft Macintosh PowerPoint</Application>
  <PresentationFormat>Widescreen</PresentationFormat>
  <Paragraphs>273</Paragraphs>
  <Slides>42</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vt:lpstr>
      <vt:lpstr>Calibri</vt:lpstr>
      <vt:lpstr>Monotype Corsiva</vt:lpstr>
      <vt:lpstr>Palatino Linotype</vt:lpstr>
      <vt:lpstr>Office Theme</vt:lpstr>
      <vt:lpstr>Taking the Time to Understand the Uptick in  Lyme </vt:lpstr>
      <vt:lpstr>PowerPoint Presentation</vt:lpstr>
      <vt:lpstr>PowerPoint Presentation</vt:lpstr>
      <vt:lpstr>PowerPoint Presentation</vt:lpstr>
      <vt:lpstr>What questions do you have about Lyme disease and the ticks that carry it? </vt:lpstr>
      <vt:lpstr>This case study will address:</vt:lpstr>
      <vt:lpstr>Ixodes scapularis (black-legged tick or deer tick) transmits Lyme disease to humans</vt:lpstr>
      <vt:lpstr>PowerPoint Presentation</vt:lpstr>
      <vt:lpstr>Borrelia burgdorferi is the bacterium that causes Lyme disease.</vt:lpstr>
      <vt:lpstr>Symptoms of Lyme infection are wide-ranging</vt:lpstr>
      <vt:lpstr>Ecological model of Lyme disease</vt:lpstr>
      <vt:lpstr>Interactions between species are classified by the effect  that the interaction has on fitness.</vt:lpstr>
      <vt:lpstr>In parasitism, a parasite derives its nourishment from a second organism, its host, which is harmed.</vt:lpstr>
      <vt:lpstr>Work with a neighbor: Sketch a graph to predict how population sizes of interacting species are related to one another (3 min).</vt:lpstr>
      <vt:lpstr>CQ#1:  Which graph best matches your predictions?</vt:lpstr>
      <vt:lpstr>PowerPoint Presentation</vt:lpstr>
      <vt:lpstr>The species in the Lyme disease model  make up part of a food web.</vt:lpstr>
      <vt:lpstr>In herbivory, a herbivore eats part of a  plant or alga.</vt:lpstr>
      <vt:lpstr>Additional species include foxes, coyotes,  and different bird species.</vt:lpstr>
      <vt:lpstr>More types of interactions between species!</vt:lpstr>
      <vt:lpstr>CQ#2: What type of interaction occurs between gray foxes and coyotes? </vt:lpstr>
      <vt:lpstr>CQ#3:  What do you conclude regarding foxes, coyotes, and Lyme disease?</vt:lpstr>
      <vt:lpstr>CQ#3:  What do you conclude regarding foxes, coyotes, and Lyme disease?</vt:lpstr>
      <vt:lpstr>Cases of Lyme disease have been increasing in number.</vt:lpstr>
      <vt:lpstr>PowerPoint Presentation</vt:lpstr>
      <vt:lpstr>PowerPoint Presentation</vt:lpstr>
      <vt:lpstr>PowerPoint Presentation</vt:lpstr>
      <vt:lpstr>The ecological model of Lyme disease also includes abiotic factors.</vt:lpstr>
      <vt:lpstr>Discuss with your neighbor:  Using our ecological model of Lyme disease what are possible explanations for the increase of Lyme disease cases? (5 min) </vt:lpstr>
      <vt:lpstr>CQ#4:  What is the relationship between deer abundance and Lyme disease? </vt:lpstr>
      <vt:lpstr>Fewer deer does not always lead to lower  incidence of Lyme disease.</vt:lpstr>
      <vt:lpstr>Webster, NY is a typical Rochester suburb –  homes separate forest fragments.</vt:lpstr>
      <vt:lpstr>PowerPoint Presentation</vt:lpstr>
      <vt:lpstr>PowerPoint Presentation</vt:lpstr>
      <vt:lpstr>PowerPoint Presentation</vt:lpstr>
      <vt:lpstr>PowerPoint Presentation</vt:lpstr>
      <vt:lpstr>PowerPoint Presentation</vt:lpstr>
      <vt:lpstr>Can you classify interactions between species based on the effect that the interaction has on each species’ fitness?</vt:lpstr>
      <vt:lpstr>Can you predict how interacting species influence each other’s population abundance and distribution?</vt:lpstr>
      <vt:lpstr>Can you use models to represent biological systems  and make predictions of outcomes?</vt:lpstr>
      <vt:lpstr>Can you interpret graphs of data from biological experiments?</vt:lpstr>
      <vt:lpstr>PowerPoint Presentation</vt:lpstr>
    </vt:vector>
  </TitlesOfParts>
  <Manager/>
  <Company>SUNY Geneseo, Geneseo 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the time to understand the uptick in lyme</dc:title>
  <dc:subject/>
  <dc:creator>Suann Yang</dc:creator>
  <cp:keywords/>
  <dc:description/>
  <cp:lastModifiedBy>James Gordon</cp:lastModifiedBy>
  <cp:revision>485</cp:revision>
  <cp:lastPrinted>2018-12-21T16:49:55Z</cp:lastPrinted>
  <dcterms:created xsi:type="dcterms:W3CDTF">2016-04-30T14:05:48Z</dcterms:created>
  <dcterms:modified xsi:type="dcterms:W3CDTF">2020-02-12T21:15:50Z</dcterms:modified>
  <cp:category/>
</cp:coreProperties>
</file>