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662" r:id="rId2"/>
    <p:sldMasterId id="2147483674" r:id="rId3"/>
  </p:sldMasterIdLst>
  <p:notesMasterIdLst>
    <p:notesMasterId r:id="rId34"/>
  </p:notesMasterIdLst>
  <p:handoutMasterIdLst>
    <p:handoutMasterId r:id="rId35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8" r:id="rId13"/>
    <p:sldId id="269" r:id="rId14"/>
    <p:sldId id="270" r:id="rId15"/>
    <p:sldId id="271" r:id="rId16"/>
    <p:sldId id="273" r:id="rId17"/>
    <p:sldId id="272" r:id="rId18"/>
    <p:sldId id="275" r:id="rId19"/>
    <p:sldId id="276" r:id="rId20"/>
    <p:sldId id="277" r:id="rId21"/>
    <p:sldId id="279" r:id="rId22"/>
    <p:sldId id="280" r:id="rId23"/>
    <p:sldId id="281" r:id="rId24"/>
    <p:sldId id="282" r:id="rId25"/>
    <p:sldId id="288" r:id="rId26"/>
    <p:sldId id="291" r:id="rId27"/>
    <p:sldId id="290" r:id="rId28"/>
    <p:sldId id="283" r:id="rId29"/>
    <p:sldId id="289" r:id="rId30"/>
    <p:sldId id="285" r:id="rId31"/>
    <p:sldId id="286" r:id="rId32"/>
    <p:sldId id="287" r:id="rId3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-11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-11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-11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-11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-112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omic Sans MS" pitchFamily="-112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omic Sans MS" pitchFamily="-112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omic Sans MS" pitchFamily="-112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omic Sans MS" pitchFamily="-11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5A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5" autoAdjust="0"/>
    <p:restoredTop sz="94380" autoAdjust="0"/>
  </p:normalViewPr>
  <p:slideViewPr>
    <p:cSldViewPr snapToGrid="0" snapToObjects="1">
      <p:cViewPr varScale="1">
        <p:scale>
          <a:sx n="88" d="100"/>
          <a:sy n="88" d="100"/>
        </p:scale>
        <p:origin x="-151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21" Type="http://schemas.openxmlformats.org/officeDocument/2006/relationships/slide" Target="slides/slide18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CF09AB8-854C-9246-95F0-403A6FD47B26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45B9FB2-4C43-174D-B379-0B543FC7F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0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7799CD5-84E7-C146-8768-DB5F4F280F19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67EE0C5-6D52-8848-BF4B-04F10BF0B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3887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800" dirty="0" smtClean="0"/>
              <a:t>Licensed image ©</a:t>
            </a:r>
            <a:r>
              <a:rPr lang="en-US" sz="800" dirty="0" err="1" smtClean="0"/>
              <a:t>aleutie|Fotolia</a:t>
            </a:r>
            <a:r>
              <a:rPr lang="en-US" sz="800" dirty="0" smtClean="0"/>
              <a:t>, https://us.fotolia.com/id/64121171.</a:t>
            </a:r>
            <a:endParaRPr lang="en-US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EE0C5-6D52-8848-BF4B-04F10BF0B9C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2100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9538" y="930275"/>
            <a:ext cx="4249737" cy="3187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9602" y="4425181"/>
            <a:ext cx="4876924" cy="218627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97430" indent="-197430">
              <a:lnSpc>
                <a:spcPct val="97000"/>
              </a:lnSpc>
              <a:spcBef>
                <a:spcPct val="0"/>
              </a:spcBef>
              <a:buSzPct val="45000"/>
              <a:tabLst>
                <a:tab pos="661971" algn="l"/>
                <a:tab pos="1323942" algn="l"/>
                <a:tab pos="1985913" algn="l"/>
                <a:tab pos="2647883" algn="l"/>
                <a:tab pos="3309854" algn="l"/>
                <a:tab pos="3971825" algn="l"/>
                <a:tab pos="4633796" algn="l"/>
              </a:tabLst>
            </a:pPr>
            <a:endParaRPr lang="en-GB" dirty="0">
              <a:latin typeface="Arial" charset="0"/>
              <a:ea typeface="Gothic" charset="0"/>
              <a:cs typeface="Gothic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EE0C5-6D52-8848-BF4B-04F10BF0B9C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8552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EE0C5-6D52-8848-BF4B-04F10BF0B9C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986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800" dirty="0" smtClean="0"/>
              <a:t>Licensed image ©</a:t>
            </a:r>
            <a:r>
              <a:rPr lang="en-US" sz="800" dirty="0" err="1" smtClean="0"/>
              <a:t>Squirrel|Fotolia</a:t>
            </a:r>
            <a:r>
              <a:rPr lang="en-US" sz="800" dirty="0" smtClean="0"/>
              <a:t>, https://us.fotolia.com/id/117838736.</a:t>
            </a:r>
            <a:endParaRPr lang="en-US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EE0C5-6D52-8848-BF4B-04F10BF0B9C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7212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EE0C5-6D52-8848-BF4B-04F10BF0B9C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112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EE0C5-6D52-8848-BF4B-04F10BF0B9C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528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EE0C5-6D52-8848-BF4B-04F10BF0B9C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100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EE0C5-6D52-8848-BF4B-04F10BF0B9C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159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EE0C5-6D52-8848-BF4B-04F10BF0B9C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6657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2943" indent="-232943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EE0C5-6D52-8848-BF4B-04F10BF0B9C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567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EE0C5-6D52-8848-BF4B-04F10BF0B9C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9159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EE0C5-6D52-8848-BF4B-04F10BF0B9C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6140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EE0C5-6D52-8848-BF4B-04F10BF0B9C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1536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EE0C5-6D52-8848-BF4B-04F10BF0B9C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95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EE0C5-6D52-8848-BF4B-04F10BF0B9C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507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EE0C5-6D52-8848-BF4B-04F10BF0B9C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507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EE0C5-6D52-8848-BF4B-04F10BF0B9C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413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EE0C5-6D52-8848-BF4B-04F10BF0B9C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86758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EE0C5-6D52-8848-BF4B-04F10BF0B9C7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48386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EE0C5-6D52-8848-BF4B-04F10BF0B9C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87470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EE0C5-6D52-8848-BF4B-04F10BF0B9C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72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EE0C5-6D52-8848-BF4B-04F10BF0B9C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46468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EE0C5-6D52-8848-BF4B-04F10BF0B9C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76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EE0C5-6D52-8848-BF4B-04F10BF0B9C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141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EE0C5-6D52-8848-BF4B-04F10BF0B9C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3730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EE0C5-6D52-8848-BF4B-04F10BF0B9C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3855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EE0C5-6D52-8848-BF4B-04F10BF0B9C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6142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EE0C5-6D52-8848-BF4B-04F10BF0B9C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4841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EE0C5-6D52-8848-BF4B-04F10BF0B9C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260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ED5A350-9A77-AB43-ABE5-3972D8F04E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9C9ABEB-B0EF-A04C-BEED-56E49B1383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DB2ACD0-7BA1-D44F-9908-5F97E4DACD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06FB59A8-62E3-FC4A-B4F2-EA323C8F3D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4B3CD-4DD1-FC4D-8295-A437386BE6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2765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9252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0609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726" indent="0">
              <a:buNone/>
              <a:defRPr sz="1600"/>
            </a:lvl2pPr>
            <a:lvl3pPr marL="829452" indent="0">
              <a:buNone/>
              <a:defRPr sz="1500"/>
            </a:lvl3pPr>
            <a:lvl4pPr marL="1244178" indent="0">
              <a:buNone/>
              <a:defRPr sz="1300"/>
            </a:lvl4pPr>
            <a:lvl5pPr marL="1658904" indent="0">
              <a:buNone/>
              <a:defRPr sz="1300"/>
            </a:lvl5pPr>
            <a:lvl6pPr marL="2073631" indent="0">
              <a:buNone/>
              <a:defRPr sz="1300"/>
            </a:lvl6pPr>
            <a:lvl7pPr marL="2488357" indent="0">
              <a:buNone/>
              <a:defRPr sz="1300"/>
            </a:lvl7pPr>
            <a:lvl8pPr marL="2903083" indent="0">
              <a:buNone/>
              <a:defRPr sz="1300"/>
            </a:lvl8pPr>
            <a:lvl9pPr marL="331780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64597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1040" y="1906761"/>
            <a:ext cx="3833280" cy="4319014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561" y="1906761"/>
            <a:ext cx="3834720" cy="4319014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144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599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437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C0BBDD8-4289-EC4F-B469-1064DEBE9A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03594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7339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57695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3755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6081" y="568860"/>
            <a:ext cx="1951200" cy="565691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1040" y="568860"/>
            <a:ext cx="5716800" cy="565691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3535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ED5A350-9A77-AB43-ABE5-3972D8F04E3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7174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C0BBDD8-4289-EC4F-B469-1064DEBE9A31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6023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F29EF48-DC99-DA4C-B2DE-B3D52FCC125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7065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310422A-32B1-6740-A564-16A52E600CD6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9908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623F336-791B-EA4F-9D83-7F99F419D12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260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F29EF48-DC99-DA4C-B2DE-B3D52FCC12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7A172BC-4E89-9D43-9FE9-D1EB86C7C988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652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AE2F227-1A2C-AC49-9916-BB27D085B4C1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0320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13965FB-7207-6045-8960-8AFBDA94C57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6212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3E8D4B7-4A2E-FF4B-8EE7-766B52E9C9AD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4970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9C9ABEB-B0EF-A04C-BEED-56E49B138348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2255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DB2ACD0-7BA1-D44F-9908-5F97E4DACDC3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0545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06FB59A8-62E3-FC4A-B4F2-EA323C8F3DA4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15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310422A-32B1-6740-A564-16A52E600C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623F336-791B-EA4F-9D83-7F99F419D1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7A172BC-4E89-9D43-9FE9-D1EB86C7C9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AE2F227-1A2C-AC49-9916-BB27D085B4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13965FB-7207-6045-8960-8AFBDA94C5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3E8D4B7-4A2E-FF4B-8EE7-766B52E9C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pitchFamily="-112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pitchFamily="-112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6B54B3CD-4DD1-FC4D-8295-A437386BE6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87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-11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-11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-11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-11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-11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-11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-11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-11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71040" y="568861"/>
            <a:ext cx="7806240" cy="1143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1040" y="1906761"/>
            <a:ext cx="7806240" cy="4319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  <p:extLst>
      <p:ext uri="{BB962C8B-B14F-4D97-AF65-F5344CB8AC3E}">
        <p14:creationId xmlns:p14="http://schemas.microsoft.com/office/powerpoint/2010/main" val="1387163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ctr" defTabSz="414726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2500" b="1">
          <a:solidFill>
            <a:srgbClr val="FFFFFF"/>
          </a:solidFill>
          <a:latin typeface="+mj-lt"/>
          <a:ea typeface="+mj-ea"/>
          <a:cs typeface="+mj-cs"/>
        </a:defRPr>
      </a:lvl1pPr>
      <a:lvl2pPr marL="391686" indent="-195843" algn="l" defTabSz="414726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000">
          <a:solidFill>
            <a:srgbClr val="000000"/>
          </a:solidFill>
          <a:latin typeface="Times New Roman" pitchFamily="16" charset="0"/>
          <a:ea typeface="Gothic" charset="0"/>
          <a:cs typeface="Gothic" charset="0"/>
        </a:defRPr>
      </a:lvl2pPr>
      <a:lvl3pPr marL="587529" indent="-195843" algn="l" defTabSz="414726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000">
          <a:solidFill>
            <a:srgbClr val="000000"/>
          </a:solidFill>
          <a:latin typeface="Times New Roman" pitchFamily="16" charset="0"/>
          <a:ea typeface="Gothic" charset="0"/>
          <a:cs typeface="Gothic" charset="0"/>
        </a:defRPr>
      </a:lvl3pPr>
      <a:lvl4pPr marL="783372" indent="-195843" algn="l" defTabSz="414726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000">
          <a:solidFill>
            <a:srgbClr val="000000"/>
          </a:solidFill>
          <a:latin typeface="Times New Roman" pitchFamily="16" charset="0"/>
          <a:ea typeface="Gothic" charset="0"/>
          <a:cs typeface="Gothic" charset="0"/>
        </a:defRPr>
      </a:lvl4pPr>
      <a:lvl5pPr marL="979214" indent="-195843" algn="l" defTabSz="414726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000">
          <a:solidFill>
            <a:srgbClr val="000000"/>
          </a:solidFill>
          <a:latin typeface="Times New Roman" pitchFamily="16" charset="0"/>
          <a:ea typeface="Gothic" charset="0"/>
          <a:cs typeface="Gothic" charset="0"/>
        </a:defRPr>
      </a:lvl5pPr>
      <a:lvl6pPr marL="1393941" indent="-195843" algn="l" defTabSz="414726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000">
          <a:solidFill>
            <a:srgbClr val="000000"/>
          </a:solidFill>
          <a:latin typeface="Times New Roman" pitchFamily="16" charset="0"/>
          <a:ea typeface="Gothic" charset="0"/>
          <a:cs typeface="Gothic" charset="0"/>
        </a:defRPr>
      </a:lvl6pPr>
      <a:lvl7pPr marL="1808667" indent="-195843" algn="l" defTabSz="414726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000">
          <a:solidFill>
            <a:srgbClr val="000000"/>
          </a:solidFill>
          <a:latin typeface="Times New Roman" pitchFamily="16" charset="0"/>
          <a:ea typeface="Gothic" charset="0"/>
          <a:cs typeface="Gothic" charset="0"/>
        </a:defRPr>
      </a:lvl7pPr>
      <a:lvl8pPr marL="2223393" indent="-195843" algn="l" defTabSz="414726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000">
          <a:solidFill>
            <a:srgbClr val="000000"/>
          </a:solidFill>
          <a:latin typeface="Times New Roman" pitchFamily="16" charset="0"/>
          <a:ea typeface="Gothic" charset="0"/>
          <a:cs typeface="Gothic" charset="0"/>
        </a:defRPr>
      </a:lvl8pPr>
      <a:lvl9pPr marL="2638119" indent="-195843" algn="l" defTabSz="414726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000">
          <a:solidFill>
            <a:srgbClr val="000000"/>
          </a:solidFill>
          <a:latin typeface="Times New Roman" pitchFamily="16" charset="0"/>
          <a:ea typeface="Gothic" charset="0"/>
          <a:cs typeface="Gothic" charset="0"/>
        </a:defRPr>
      </a:lvl9pPr>
    </p:titleStyle>
    <p:bodyStyle>
      <a:lvl1pPr marL="391686" indent="-293764" algn="l" defTabSz="414726" rtl="0" fontAlgn="base" hangingPunct="0">
        <a:lnSpc>
          <a:spcPct val="97000"/>
        </a:lnSpc>
        <a:spcBef>
          <a:spcPct val="0"/>
        </a:spcBef>
        <a:spcAft>
          <a:spcPts val="806"/>
        </a:spcAft>
        <a:buClr>
          <a:srgbClr val="FFFFFF"/>
        </a:buClr>
        <a:buSzPct val="100000"/>
        <a:buFont typeface="Arial" charset="0"/>
        <a:buChar char="•"/>
        <a:defRPr sz="1800">
          <a:solidFill>
            <a:srgbClr val="FFFFFF"/>
          </a:solidFill>
          <a:latin typeface="+mn-lt"/>
          <a:ea typeface="+mn-ea"/>
          <a:cs typeface="+mn-cs"/>
        </a:defRPr>
      </a:lvl1pPr>
      <a:lvl2pPr marL="783372" indent="-260644" algn="l" defTabSz="414726" rtl="0" fontAlgn="base" hangingPunct="0">
        <a:lnSpc>
          <a:spcPct val="97000"/>
        </a:lnSpc>
        <a:spcBef>
          <a:spcPct val="0"/>
        </a:spcBef>
        <a:spcAft>
          <a:spcPts val="1032"/>
        </a:spcAft>
        <a:buClr>
          <a:srgbClr val="FFFFFF"/>
        </a:buClr>
        <a:buSzPct val="75000"/>
        <a:buFont typeface="StarSymbol" charset="0"/>
        <a:buChar char="–"/>
        <a:defRPr sz="2400">
          <a:solidFill>
            <a:srgbClr val="FFFFFF"/>
          </a:solidFill>
          <a:latin typeface="+mn-lt"/>
          <a:ea typeface="+mn-ea"/>
          <a:cs typeface="+mn-cs"/>
        </a:defRPr>
      </a:lvl2pPr>
      <a:lvl3pPr marL="1175057" indent="-195843" algn="l" defTabSz="414726" rtl="0" fontAlgn="base" hangingPunct="0">
        <a:lnSpc>
          <a:spcPct val="97000"/>
        </a:lnSpc>
        <a:spcBef>
          <a:spcPct val="0"/>
        </a:spcBef>
        <a:spcAft>
          <a:spcPts val="771"/>
        </a:spcAft>
        <a:buClr>
          <a:srgbClr val="FFFFFF"/>
        </a:buClr>
        <a:buSzPct val="45000"/>
        <a:buFont typeface="StarSymbol" charset="0"/>
        <a:buChar char="●"/>
        <a:defRPr sz="2200">
          <a:solidFill>
            <a:srgbClr val="FFFFFF"/>
          </a:solidFill>
          <a:latin typeface="+mn-lt"/>
          <a:ea typeface="+mn-ea"/>
          <a:cs typeface="+mn-cs"/>
        </a:defRPr>
      </a:lvl3pPr>
      <a:lvl4pPr marL="1566743" indent="-195843" algn="l" defTabSz="414726" rtl="0" fontAlgn="base" hangingPunct="0">
        <a:lnSpc>
          <a:spcPct val="97000"/>
        </a:lnSpc>
        <a:spcBef>
          <a:spcPct val="0"/>
        </a:spcBef>
        <a:spcAft>
          <a:spcPts val="522"/>
        </a:spcAft>
        <a:buClr>
          <a:srgbClr val="FFFFFF"/>
        </a:buClr>
        <a:buSzPct val="75000"/>
        <a:buFont typeface="StarSymbol" charset="0"/>
        <a:buChar char="–"/>
        <a:defRPr sz="1800">
          <a:solidFill>
            <a:srgbClr val="FFFFFF"/>
          </a:solidFill>
          <a:latin typeface="+mn-lt"/>
          <a:ea typeface="+mn-ea"/>
          <a:cs typeface="+mn-cs"/>
        </a:defRPr>
      </a:lvl4pPr>
      <a:lvl5pPr marL="1958429" indent="-195843" algn="l" defTabSz="414726" rtl="0" fontAlgn="base" hangingPunct="0">
        <a:lnSpc>
          <a:spcPct val="97000"/>
        </a:lnSpc>
        <a:spcBef>
          <a:spcPct val="0"/>
        </a:spcBef>
        <a:spcAft>
          <a:spcPts val="261"/>
        </a:spcAft>
        <a:buClr>
          <a:srgbClr val="FFFFFF"/>
        </a:buClr>
        <a:buSzPct val="45000"/>
        <a:buFont typeface="StarSymbol" charset="0"/>
        <a:buChar char="●"/>
        <a:defRPr sz="1800">
          <a:solidFill>
            <a:srgbClr val="FFFFFF"/>
          </a:solidFill>
          <a:latin typeface="+mn-lt"/>
          <a:ea typeface="+mn-ea"/>
          <a:cs typeface="+mn-cs"/>
        </a:defRPr>
      </a:lvl5pPr>
      <a:lvl6pPr marL="2373155" indent="-195843" algn="l" defTabSz="414726" rtl="0" fontAlgn="base" hangingPunct="0">
        <a:lnSpc>
          <a:spcPct val="97000"/>
        </a:lnSpc>
        <a:spcBef>
          <a:spcPct val="0"/>
        </a:spcBef>
        <a:spcAft>
          <a:spcPts val="261"/>
        </a:spcAft>
        <a:buClr>
          <a:srgbClr val="FFFFFF"/>
        </a:buClr>
        <a:buSzPct val="45000"/>
        <a:buFont typeface="StarSymbol" charset="0"/>
        <a:buChar char="●"/>
        <a:defRPr sz="1800">
          <a:solidFill>
            <a:srgbClr val="FFFFFF"/>
          </a:solidFill>
          <a:latin typeface="+mn-lt"/>
          <a:ea typeface="+mn-ea"/>
          <a:cs typeface="+mn-cs"/>
        </a:defRPr>
      </a:lvl6pPr>
      <a:lvl7pPr marL="2787881" indent="-195843" algn="l" defTabSz="414726" rtl="0" fontAlgn="base" hangingPunct="0">
        <a:lnSpc>
          <a:spcPct val="97000"/>
        </a:lnSpc>
        <a:spcBef>
          <a:spcPct val="0"/>
        </a:spcBef>
        <a:spcAft>
          <a:spcPts val="261"/>
        </a:spcAft>
        <a:buClr>
          <a:srgbClr val="FFFFFF"/>
        </a:buClr>
        <a:buSzPct val="45000"/>
        <a:buFont typeface="StarSymbol" charset="0"/>
        <a:buChar char="●"/>
        <a:defRPr sz="1800">
          <a:solidFill>
            <a:srgbClr val="FFFFFF"/>
          </a:solidFill>
          <a:latin typeface="+mn-lt"/>
          <a:ea typeface="+mn-ea"/>
          <a:cs typeface="+mn-cs"/>
        </a:defRPr>
      </a:lvl7pPr>
      <a:lvl8pPr marL="3202607" indent="-195843" algn="l" defTabSz="414726" rtl="0" fontAlgn="base" hangingPunct="0">
        <a:lnSpc>
          <a:spcPct val="97000"/>
        </a:lnSpc>
        <a:spcBef>
          <a:spcPct val="0"/>
        </a:spcBef>
        <a:spcAft>
          <a:spcPts val="261"/>
        </a:spcAft>
        <a:buClr>
          <a:srgbClr val="FFFFFF"/>
        </a:buClr>
        <a:buSzPct val="45000"/>
        <a:buFont typeface="StarSymbol" charset="0"/>
        <a:buChar char="●"/>
        <a:defRPr sz="1800">
          <a:solidFill>
            <a:srgbClr val="FFFFFF"/>
          </a:solidFill>
          <a:latin typeface="+mn-lt"/>
          <a:ea typeface="+mn-ea"/>
          <a:cs typeface="+mn-cs"/>
        </a:defRPr>
      </a:lvl8pPr>
      <a:lvl9pPr marL="3617333" indent="-195843" algn="l" defTabSz="414726" rtl="0" fontAlgn="base" hangingPunct="0">
        <a:lnSpc>
          <a:spcPct val="97000"/>
        </a:lnSpc>
        <a:spcBef>
          <a:spcPct val="0"/>
        </a:spcBef>
        <a:spcAft>
          <a:spcPts val="261"/>
        </a:spcAft>
        <a:buClr>
          <a:srgbClr val="FFFFFF"/>
        </a:buClr>
        <a:buSzPct val="45000"/>
        <a:buFont typeface="StarSymbol" charset="0"/>
        <a:buChar char="●"/>
        <a:defRPr sz="18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pitchFamily="-112" charset="0"/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pitchFamily="-112" charset="0"/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" pitchFamily="-112" charset="0"/>
              </a:defRPr>
            </a:lvl1pPr>
          </a:lstStyle>
          <a:p>
            <a:fld id="{6B54B3CD-4DD1-FC4D-8295-A437386BE67C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603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-11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-11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-11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-11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-11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-11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-11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-11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3.tif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13" Type="http://schemas.openxmlformats.org/officeDocument/2006/relationships/image" Target="../media/image14.gif"/><Relationship Id="rId3" Type="http://schemas.openxmlformats.org/officeDocument/2006/relationships/image" Target="../media/image4.gif"/><Relationship Id="rId7" Type="http://schemas.openxmlformats.org/officeDocument/2006/relationships/image" Target="../media/image8.gif"/><Relationship Id="rId12" Type="http://schemas.openxmlformats.org/officeDocument/2006/relationships/image" Target="../media/image13.gif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17.gif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7.gif"/><Relationship Id="rId11" Type="http://schemas.openxmlformats.org/officeDocument/2006/relationships/image" Target="../media/image12.gif"/><Relationship Id="rId5" Type="http://schemas.openxmlformats.org/officeDocument/2006/relationships/image" Target="../media/image6.gif"/><Relationship Id="rId15" Type="http://schemas.openxmlformats.org/officeDocument/2006/relationships/image" Target="../media/image16.gif"/><Relationship Id="rId10" Type="http://schemas.openxmlformats.org/officeDocument/2006/relationships/image" Target="../media/image11.gif"/><Relationship Id="rId4" Type="http://schemas.openxmlformats.org/officeDocument/2006/relationships/image" Target="../media/image5.gif"/><Relationship Id="rId9" Type="http://schemas.openxmlformats.org/officeDocument/2006/relationships/image" Target="../media/image10.gif"/><Relationship Id="rId14" Type="http://schemas.openxmlformats.org/officeDocument/2006/relationships/image" Target="../media/image15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82" r="33608"/>
          <a:stretch/>
        </p:blipFill>
        <p:spPr>
          <a:xfrm>
            <a:off x="0" y="1863320"/>
            <a:ext cx="9144000" cy="51314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2292" y="818445"/>
            <a:ext cx="8101376" cy="1044875"/>
          </a:xfrm>
        </p:spPr>
        <p:txBody>
          <a:bodyPr/>
          <a:lstStyle/>
          <a:p>
            <a:pPr algn="l"/>
            <a:r>
              <a:rPr lang="en-US" sz="5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Eating </a:t>
            </a:r>
            <a:r>
              <a:rPr lang="en-US" sz="5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Himself to Death:</a:t>
            </a:r>
            <a:endParaRPr lang="en-US" sz="5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3056" y="4248641"/>
            <a:ext cx="3551068" cy="828595"/>
          </a:xfrm>
        </p:spPr>
        <p:txBody>
          <a:bodyPr/>
          <a:lstStyle/>
          <a:p>
            <a:pPr algn="l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anose="03010101010201010101" pitchFamily="66" charset="0"/>
              </a:rPr>
              <a:t>by</a:t>
            </a:r>
          </a:p>
          <a:p>
            <a:pPr algn="l"/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Michèle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I. Shuster</a:t>
            </a:r>
          </a:p>
          <a:p>
            <a:pPr algn="l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Department of Biology</a:t>
            </a:r>
          </a:p>
          <a:p>
            <a:pPr algn="l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New Mexico State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University</a:t>
            </a:r>
          </a:p>
          <a:p>
            <a:pPr algn="l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Las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Cruces, NM 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8170" y="385208"/>
            <a:ext cx="907297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NATIONAL CENTER FOR CASE STUDY TEACHING IN SCIENCE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568170" y="1863320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Leptin Signaling </a:t>
            </a:r>
            <a:b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Gone Wrong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5688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1522" y="6270418"/>
            <a:ext cx="2566080" cy="432045"/>
          </a:xfrm>
          <a:prstGeom prst="rect">
            <a:avLst/>
          </a:prstGeom>
          <a:noFill/>
        </p:spPr>
      </p:pic>
      <p:pic>
        <p:nvPicPr>
          <p:cNvPr id="6" name="Picture 5" descr="Image"/>
          <p:cNvPicPr>
            <a:picLocks noChangeAspect="1"/>
          </p:cNvPicPr>
          <p:nvPr/>
        </p:nvPicPr>
        <p:blipFill rotWithShape="1">
          <a:blip r:embed="rId4" cstate="print"/>
          <a:srcRect l="54637" t="3866" r="2491" b="5090"/>
          <a:stretch/>
        </p:blipFill>
        <p:spPr>
          <a:xfrm>
            <a:off x="2552108" y="933219"/>
            <a:ext cx="2887465" cy="453137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 bwMode="auto">
          <a:xfrm>
            <a:off x="1" y="933219"/>
            <a:ext cx="2552108" cy="4977163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Times New Roman" pitchFamily="1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5433" y="150858"/>
            <a:ext cx="5896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Observations and Questions?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3681" y="5755341"/>
            <a:ext cx="8867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From </a:t>
            </a:r>
            <a:r>
              <a:rPr lang="en-US" sz="1000" i="1" dirty="0" smtClean="0">
                <a:solidFill>
                  <a:schemeClr val="bg1"/>
                </a:solidFill>
              </a:rPr>
              <a:t>New England Journal of Medicine</a:t>
            </a:r>
            <a:r>
              <a:rPr lang="en-US" sz="1000" dirty="0" smtClean="0">
                <a:solidFill>
                  <a:schemeClr val="bg1"/>
                </a:solidFill>
              </a:rPr>
              <a:t>, </a:t>
            </a:r>
            <a:r>
              <a:rPr lang="en-US" sz="1000" dirty="0">
                <a:solidFill>
                  <a:schemeClr val="bg1"/>
                </a:solidFill>
              </a:rPr>
              <a:t>Martin </a:t>
            </a:r>
            <a:r>
              <a:rPr lang="en-US" sz="1000" dirty="0" err="1">
                <a:solidFill>
                  <a:schemeClr val="bg1"/>
                </a:solidFill>
              </a:rPr>
              <a:t>Wabitsch</a:t>
            </a:r>
            <a:r>
              <a:rPr lang="en-US" sz="1000" dirty="0">
                <a:solidFill>
                  <a:schemeClr val="bg1"/>
                </a:solidFill>
              </a:rPr>
              <a:t>, Jan-Bernd </a:t>
            </a:r>
            <a:r>
              <a:rPr lang="en-US" sz="1000" dirty="0" err="1">
                <a:solidFill>
                  <a:schemeClr val="bg1"/>
                </a:solidFill>
              </a:rPr>
              <a:t>Funcke</a:t>
            </a:r>
            <a:r>
              <a:rPr lang="en-US" sz="1000" dirty="0">
                <a:solidFill>
                  <a:schemeClr val="bg1"/>
                </a:solidFill>
              </a:rPr>
              <a:t>, Belinda </a:t>
            </a:r>
            <a:r>
              <a:rPr lang="en-US" sz="1000" dirty="0" err="1">
                <a:solidFill>
                  <a:schemeClr val="bg1"/>
                </a:solidFill>
              </a:rPr>
              <a:t>Lennerz</a:t>
            </a:r>
            <a:r>
              <a:rPr lang="en-US" sz="1000" dirty="0">
                <a:solidFill>
                  <a:schemeClr val="bg1"/>
                </a:solidFill>
              </a:rPr>
              <a:t>, et al</a:t>
            </a:r>
            <a:r>
              <a:rPr lang="en-US" sz="1000" dirty="0" smtClean="0">
                <a:solidFill>
                  <a:schemeClr val="bg1"/>
                </a:solidFill>
              </a:rPr>
              <a:t>, </a:t>
            </a:r>
            <a:r>
              <a:rPr lang="en-US" sz="1000" dirty="0">
                <a:solidFill>
                  <a:schemeClr val="bg1"/>
                </a:solidFill>
              </a:rPr>
              <a:t>Biologically Inactive Leptin and Early-Onset Extreme Obesity</a:t>
            </a:r>
            <a:r>
              <a:rPr lang="en-US" sz="1000" dirty="0" smtClean="0">
                <a:solidFill>
                  <a:schemeClr val="bg1"/>
                </a:solidFill>
              </a:rPr>
              <a:t>, 372, 48, Copyright © 2015 Massachusetts </a:t>
            </a:r>
            <a:r>
              <a:rPr lang="en-US" sz="1000" dirty="0">
                <a:solidFill>
                  <a:schemeClr val="bg1"/>
                </a:solidFill>
              </a:rPr>
              <a:t>Medical Society. Reprinted with permission from </a:t>
            </a:r>
            <a:r>
              <a:rPr lang="en-US" sz="1000" dirty="0" smtClean="0">
                <a:solidFill>
                  <a:schemeClr val="bg1"/>
                </a:solidFill>
              </a:rPr>
              <a:t>Massachusetts Medical </a:t>
            </a:r>
            <a:r>
              <a:rPr lang="en-US" sz="1000" dirty="0">
                <a:solidFill>
                  <a:schemeClr val="bg1"/>
                </a:solidFill>
              </a:rPr>
              <a:t>Society</a:t>
            </a:r>
            <a:r>
              <a:rPr lang="en-US" sz="1000" dirty="0" smtClean="0">
                <a:solidFill>
                  <a:schemeClr val="bg1"/>
                </a:solidFill>
              </a:rPr>
              <a:t>.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0900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Born at 40 </a:t>
            </a:r>
            <a:r>
              <a:rPr lang="en-US" dirty="0" err="1" smtClean="0"/>
              <a:t>wks</a:t>
            </a:r>
            <a:r>
              <a:rPr lang="en-US" dirty="0" smtClean="0"/>
              <a:t> of gestation (normal)</a:t>
            </a:r>
          </a:p>
          <a:p>
            <a:r>
              <a:rPr lang="en-US" dirty="0" smtClean="0"/>
              <a:t>Normal birth weight</a:t>
            </a:r>
          </a:p>
          <a:p>
            <a:pPr lvl="1"/>
            <a:r>
              <a:rPr lang="en-US" dirty="0" smtClean="0"/>
              <a:t>3680 grams</a:t>
            </a:r>
          </a:p>
          <a:p>
            <a:r>
              <a:rPr lang="en-US" dirty="0" smtClean="0"/>
              <a:t>Began to gain weight rapidly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BDD8-4289-EC4F-B469-1064DEBE9A31}" type="slidenum">
              <a:rPr lang="en-US" smtClean="0">
                <a:solidFill>
                  <a:prstClr val="black"/>
                </a:solidFill>
                <a:latin typeface="+mj-lt"/>
              </a:rPr>
              <a:pPr/>
              <a:t>11</a:t>
            </a:fld>
            <a:endParaRPr lang="en-US" dirty="0">
              <a:solidFill>
                <a:prstClr val="black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73015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392" y="609600"/>
            <a:ext cx="7851808" cy="1143000"/>
          </a:xfrm>
        </p:spPr>
        <p:txBody>
          <a:bodyPr/>
          <a:lstStyle/>
          <a:p>
            <a:r>
              <a:rPr lang="en-US" dirty="0" smtClean="0"/>
              <a:t>Eating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392" y="1884947"/>
            <a:ext cx="8053514" cy="4114800"/>
          </a:xfrm>
        </p:spPr>
        <p:txBody>
          <a:bodyPr/>
          <a:lstStyle/>
          <a:p>
            <a:r>
              <a:rPr lang="en-US" dirty="0"/>
              <a:t>As an infant</a:t>
            </a:r>
          </a:p>
          <a:p>
            <a:pPr lvl="1"/>
            <a:r>
              <a:rPr lang="en-US" dirty="0" smtClean="0"/>
              <a:t>Cried (hard!) </a:t>
            </a:r>
            <a:r>
              <a:rPr lang="en-US" dirty="0"/>
              <a:t>if not breast fed every hour </a:t>
            </a:r>
            <a:r>
              <a:rPr lang="en-US" dirty="0" smtClean="0"/>
              <a:t>during the day and </a:t>
            </a:r>
            <a:r>
              <a:rPr lang="en-US" dirty="0"/>
              <a:t>once </a:t>
            </a:r>
            <a:r>
              <a:rPr lang="en-US" dirty="0" smtClean="0"/>
              <a:t>every night.</a:t>
            </a:r>
          </a:p>
          <a:p>
            <a:r>
              <a:rPr lang="en-US" dirty="0" smtClean="0"/>
              <a:t>As a toddler</a:t>
            </a:r>
          </a:p>
          <a:p>
            <a:pPr lvl="1"/>
            <a:r>
              <a:rPr lang="en-US" dirty="0" smtClean="0"/>
              <a:t>More interested in food than friends/play.</a:t>
            </a:r>
          </a:p>
          <a:p>
            <a:pPr lvl="1"/>
            <a:r>
              <a:rPr lang="en-US" dirty="0" smtClean="0"/>
              <a:t>Family had to hide food.</a:t>
            </a:r>
          </a:p>
          <a:p>
            <a:pPr lvl="1"/>
            <a:r>
              <a:rPr lang="en-US" dirty="0" smtClean="0"/>
              <a:t>Family had to be very strict about diet.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BDD8-4289-EC4F-B469-1064DEBE9A31}" type="slidenum">
              <a:rPr lang="en-US" smtClean="0">
                <a:solidFill>
                  <a:prstClr val="black"/>
                </a:solidFill>
                <a:latin typeface="+mn-lt"/>
              </a:rPr>
              <a:pPr/>
              <a:t>12</a:t>
            </a:fld>
            <a:endParaRPr lang="en-US" dirty="0">
              <a:solidFill>
                <a:prstClr val="blac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8540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141" y="609600"/>
            <a:ext cx="7871059" cy="1143000"/>
          </a:xfrm>
        </p:spPr>
        <p:txBody>
          <a:bodyPr/>
          <a:lstStyle/>
          <a:p>
            <a:r>
              <a:rPr lang="en-US" dirty="0" smtClean="0"/>
              <a:t>Eating Trial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Allowed to eat as much as he wanted</a:t>
            </a:r>
          </a:p>
          <a:p>
            <a:pPr lvl="1"/>
            <a:r>
              <a:rPr lang="en-US" dirty="0" smtClean="0"/>
              <a:t>From array of breakfast foods</a:t>
            </a:r>
          </a:p>
          <a:p>
            <a:pPr lvl="1"/>
            <a:r>
              <a:rPr lang="en-US" dirty="0" smtClean="0"/>
              <a:t>Ate 680 Calories </a:t>
            </a:r>
          </a:p>
          <a:p>
            <a:pPr lvl="1"/>
            <a:r>
              <a:rPr lang="en-US" dirty="0" smtClean="0"/>
              <a:t>279 </a:t>
            </a:r>
            <a:r>
              <a:rPr lang="en-US" dirty="0" err="1" smtClean="0"/>
              <a:t>Cals</a:t>
            </a:r>
            <a:r>
              <a:rPr lang="en-US" dirty="0"/>
              <a:t>  </a:t>
            </a:r>
            <a:r>
              <a:rPr lang="en-US" dirty="0" smtClean="0"/>
              <a:t>is average for that age</a:t>
            </a:r>
          </a:p>
          <a:p>
            <a:r>
              <a:rPr lang="en-US" dirty="0" smtClean="0"/>
              <a:t>Clear case of </a:t>
            </a:r>
            <a:r>
              <a:rPr lang="en-US" dirty="0" err="1" smtClean="0"/>
              <a:t>hyperphagia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BDD8-4289-EC4F-B469-1064DEBE9A31}" type="slidenum">
              <a:rPr lang="en-US" smtClean="0">
                <a:solidFill>
                  <a:prstClr val="black"/>
                </a:solidFill>
                <a:latin typeface="+mj-lt"/>
              </a:rPr>
              <a:pPr/>
              <a:t>13</a:t>
            </a:fld>
            <a:endParaRPr lang="en-US" dirty="0">
              <a:solidFill>
                <a:prstClr val="black"/>
              </a:solidFill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2869" y="1413726"/>
            <a:ext cx="487680" cy="4343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24" y="5911826"/>
            <a:ext cx="579120" cy="5638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385" y="5154930"/>
            <a:ext cx="594360" cy="4343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193" y="609600"/>
            <a:ext cx="769620" cy="6781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4170" y="5372100"/>
            <a:ext cx="548640" cy="5943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957" y="5421630"/>
            <a:ext cx="883920" cy="4953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249" y="3407434"/>
            <a:ext cx="495300" cy="48006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113" y="4952425"/>
            <a:ext cx="647700" cy="73152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290" y="3996043"/>
            <a:ext cx="830580" cy="48768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24" y="1204392"/>
            <a:ext cx="670560" cy="60198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805" y="839566"/>
            <a:ext cx="495300" cy="71628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490" y="5554980"/>
            <a:ext cx="487680" cy="54102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320" y="609600"/>
            <a:ext cx="685800" cy="52578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8791" y="5554980"/>
            <a:ext cx="548640" cy="58674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73" y="3398808"/>
            <a:ext cx="487680" cy="434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his weight?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it compare to other boys?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BDD8-4289-EC4F-B469-1064DEBE9A31}" type="slidenum">
              <a:rPr lang="en-US" smtClean="0">
                <a:solidFill>
                  <a:prstClr val="black"/>
                </a:solidFill>
                <a:latin typeface="+mj-lt"/>
              </a:rPr>
              <a:pPr/>
              <a:t>14</a:t>
            </a:fld>
            <a:endParaRPr lang="en-US" dirty="0">
              <a:solidFill>
                <a:prstClr val="black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7151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695522" y="757082"/>
            <a:ext cx="2448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145" y="757082"/>
            <a:ext cx="8775749" cy="528484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411176" y="6170029"/>
            <a:ext cx="46302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Data from: http</a:t>
            </a:r>
            <a:r>
              <a:rPr lang="en-US" sz="1200" dirty="0"/>
              <a:t>://</a:t>
            </a:r>
            <a:r>
              <a:rPr lang="en-US" sz="1200" dirty="0" err="1"/>
              <a:t>www.cdc.gov</a:t>
            </a:r>
            <a:r>
              <a:rPr lang="en-US" sz="1200" dirty="0"/>
              <a:t>/</a:t>
            </a:r>
            <a:r>
              <a:rPr lang="en-US" sz="1200" dirty="0" err="1"/>
              <a:t>growthcharts</a:t>
            </a:r>
            <a:r>
              <a:rPr lang="en-US" sz="1200" dirty="0"/>
              <a:t>/</a:t>
            </a:r>
            <a:r>
              <a:rPr lang="en-US" sz="1200" dirty="0" err="1"/>
              <a:t>cdc_charts.htm</a:t>
            </a:r>
            <a:endParaRPr lang="en-US" sz="1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DAE2F227-1A2C-AC49-9916-BB27D085B4C1}" type="slidenum">
              <a:rPr lang="en-US" smtClean="0">
                <a:solidFill>
                  <a:prstClr val="black"/>
                </a:solidFill>
                <a:latin typeface="+mj-lt"/>
              </a:rPr>
              <a:pPr/>
              <a:t>15</a:t>
            </a:fld>
            <a:endParaRPr lang="en-US" dirty="0">
              <a:solidFill>
                <a:prstClr val="black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5342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child’s weight by age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9591478"/>
              </p:ext>
            </p:extLst>
          </p:nvPr>
        </p:nvGraphicFramePr>
        <p:xfrm>
          <a:off x="685800" y="16764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Age (</a:t>
                      </a:r>
                      <a:r>
                        <a:rPr lang="en-US" sz="2400" dirty="0" err="1" smtClean="0"/>
                        <a:t>mos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Weight (kg)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18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26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973330" y="6587926"/>
            <a:ext cx="4484870" cy="180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1">
              <a:lnSpc>
                <a:spcPct val="97000"/>
              </a:lnSpc>
              <a:buClr>
                <a:srgbClr val="FFFFFF"/>
              </a:buClr>
              <a:buSzPct val="45000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</a:tabLst>
            </a:pPr>
            <a:r>
              <a:rPr lang="en-GB" sz="1200" dirty="0" smtClean="0">
                <a:latin typeface="+mn-lt"/>
                <a:ea typeface="Gothic"/>
                <a:cs typeface="Gothic"/>
              </a:rPr>
              <a:t> Data from </a:t>
            </a:r>
            <a:r>
              <a:rPr lang="en-GB" sz="1200" dirty="0" err="1" smtClean="0">
                <a:latin typeface="+mn-lt"/>
                <a:ea typeface="Gothic"/>
                <a:cs typeface="Gothic"/>
              </a:rPr>
              <a:t>Wabitsch</a:t>
            </a:r>
            <a:r>
              <a:rPr lang="en-GB" sz="1200" dirty="0" smtClean="0">
                <a:latin typeface="+mn-lt"/>
                <a:ea typeface="Gothic"/>
                <a:cs typeface="Gothic"/>
              </a:rPr>
              <a:t> </a:t>
            </a:r>
            <a:r>
              <a:rPr lang="en-GB" sz="1200" dirty="0">
                <a:latin typeface="+mn-lt"/>
                <a:ea typeface="Gothic"/>
                <a:cs typeface="Gothic"/>
              </a:rPr>
              <a:t>M et al. N </a:t>
            </a:r>
            <a:r>
              <a:rPr lang="en-GB" sz="1200" dirty="0" err="1">
                <a:latin typeface="+mn-lt"/>
                <a:ea typeface="Gothic"/>
                <a:cs typeface="Gothic"/>
              </a:rPr>
              <a:t>Engl</a:t>
            </a:r>
            <a:r>
              <a:rPr lang="en-GB" sz="1200" dirty="0">
                <a:latin typeface="+mn-lt"/>
                <a:ea typeface="Gothic"/>
                <a:cs typeface="Gothic"/>
              </a:rPr>
              <a:t> J Med 2015;372:48-54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BDD8-4289-EC4F-B469-1064DEBE9A31}" type="slidenum">
              <a:rPr lang="en-US" smtClean="0">
                <a:solidFill>
                  <a:prstClr val="black"/>
                </a:solidFill>
                <a:latin typeface="+mj-lt"/>
              </a:rPr>
              <a:pPr/>
              <a:t>16</a:t>
            </a:fld>
            <a:endParaRPr lang="en-US" dirty="0">
              <a:solidFill>
                <a:prstClr val="black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809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47" y="878394"/>
            <a:ext cx="8881159" cy="53483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09399" y="6311714"/>
            <a:ext cx="5252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Data from: http</a:t>
            </a:r>
            <a:r>
              <a:rPr lang="en-US" sz="1200" dirty="0"/>
              <a:t>://</a:t>
            </a:r>
            <a:r>
              <a:rPr lang="en-US" sz="1200" dirty="0" err="1"/>
              <a:t>www.cdc.gov</a:t>
            </a:r>
            <a:r>
              <a:rPr lang="en-US" sz="1200" dirty="0"/>
              <a:t>/</a:t>
            </a:r>
            <a:r>
              <a:rPr lang="en-US" sz="1200" dirty="0" err="1"/>
              <a:t>growthcharts</a:t>
            </a:r>
            <a:r>
              <a:rPr lang="en-US" sz="1200" dirty="0"/>
              <a:t>/</a:t>
            </a:r>
            <a:r>
              <a:rPr lang="en-US" sz="1200" dirty="0" err="1"/>
              <a:t>cdc_charts.htm</a:t>
            </a:r>
            <a:endParaRPr lang="en-US" sz="120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776235" y="6596311"/>
            <a:ext cx="4439207" cy="180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1">
              <a:lnSpc>
                <a:spcPct val="97000"/>
              </a:lnSpc>
              <a:buClr>
                <a:srgbClr val="FFFFFF"/>
              </a:buClr>
              <a:buSzPct val="45000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</a:tabLst>
            </a:pPr>
            <a:r>
              <a:rPr lang="en-GB" sz="1200" dirty="0" smtClean="0">
                <a:latin typeface="+mn-lt"/>
                <a:ea typeface="Gothic"/>
                <a:cs typeface="Gothic"/>
              </a:rPr>
              <a:t> Data from: </a:t>
            </a:r>
            <a:r>
              <a:rPr lang="en-GB" sz="1200" dirty="0" err="1" smtClean="0">
                <a:latin typeface="+mn-lt"/>
                <a:ea typeface="Gothic"/>
                <a:cs typeface="Gothic"/>
              </a:rPr>
              <a:t>Wabitsch</a:t>
            </a:r>
            <a:r>
              <a:rPr lang="en-GB" sz="1200" dirty="0" smtClean="0">
                <a:latin typeface="+mn-lt"/>
                <a:ea typeface="Gothic"/>
                <a:cs typeface="Gothic"/>
              </a:rPr>
              <a:t> </a:t>
            </a:r>
            <a:r>
              <a:rPr lang="en-GB" sz="1200" dirty="0">
                <a:latin typeface="+mn-lt"/>
                <a:ea typeface="Gothic"/>
                <a:cs typeface="Gothic"/>
              </a:rPr>
              <a:t>M et al. N </a:t>
            </a:r>
            <a:r>
              <a:rPr lang="en-GB" sz="1200" dirty="0" err="1">
                <a:latin typeface="+mn-lt"/>
                <a:ea typeface="Gothic"/>
                <a:cs typeface="Gothic"/>
              </a:rPr>
              <a:t>Engl</a:t>
            </a:r>
            <a:r>
              <a:rPr lang="en-GB" sz="1200" dirty="0">
                <a:latin typeface="+mn-lt"/>
                <a:ea typeface="Gothic"/>
                <a:cs typeface="Gothic"/>
              </a:rPr>
              <a:t> J Med 2015;372:48-54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35442" y="6139111"/>
            <a:ext cx="1905000" cy="457200"/>
          </a:xfrm>
        </p:spPr>
        <p:txBody>
          <a:bodyPr/>
          <a:lstStyle/>
          <a:p>
            <a:fld id="{DAE2F227-1A2C-AC49-9916-BB27D085B4C1}" type="slidenum">
              <a:rPr lang="en-US" smtClean="0">
                <a:solidFill>
                  <a:prstClr val="black"/>
                </a:solidFill>
                <a:latin typeface="+mj-lt"/>
              </a:rPr>
              <a:pPr/>
              <a:t>17</a:t>
            </a:fld>
            <a:endParaRPr lang="en-US" dirty="0">
              <a:solidFill>
                <a:prstClr val="black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1115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6764"/>
            <a:ext cx="7772400" cy="1143000"/>
          </a:xfrm>
        </p:spPr>
        <p:txBody>
          <a:bodyPr/>
          <a:lstStyle/>
          <a:p>
            <a:r>
              <a:rPr lang="en-US" dirty="0" smtClean="0"/>
              <a:t>What about his BMI?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35420"/>
            <a:ext cx="7772400" cy="4114800"/>
          </a:xfrm>
        </p:spPr>
        <p:txBody>
          <a:bodyPr/>
          <a:lstStyle/>
          <a:p>
            <a:r>
              <a:rPr lang="en-US" dirty="0"/>
              <a:t>What is his BMI?</a:t>
            </a:r>
          </a:p>
          <a:p>
            <a:pPr lvl="1"/>
            <a:r>
              <a:rPr lang="en-US" dirty="0" smtClean="0"/>
              <a:t>Overweight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Obese?</a:t>
            </a:r>
          </a:p>
          <a:p>
            <a:r>
              <a:rPr lang="en-US" dirty="0" smtClean="0"/>
              <a:t>At age 2.5 </a:t>
            </a:r>
            <a:r>
              <a:rPr lang="en-US" dirty="0" err="1" smtClean="0"/>
              <a:t>yrs</a:t>
            </a:r>
            <a:endParaRPr lang="en-US" dirty="0" smtClean="0"/>
          </a:p>
          <a:p>
            <a:pPr lvl="1"/>
            <a:r>
              <a:rPr lang="en-US" dirty="0" smtClean="0"/>
              <a:t>33 kg</a:t>
            </a:r>
          </a:p>
          <a:p>
            <a:pPr lvl="1"/>
            <a:r>
              <a:rPr lang="en-US" dirty="0" smtClean="0"/>
              <a:t>93.5 cm tall (69</a:t>
            </a:r>
            <a:r>
              <a:rPr lang="en-US" baseline="30000" dirty="0" smtClean="0"/>
              <a:t>th</a:t>
            </a:r>
            <a:r>
              <a:rPr lang="en-US" dirty="0" smtClean="0"/>
              <a:t> percentile for height)</a:t>
            </a:r>
          </a:p>
          <a:p>
            <a:r>
              <a:rPr lang="en-US" dirty="0" smtClean="0"/>
              <a:t>BMI = weight in kg/(height</a:t>
            </a:r>
            <a:r>
              <a:rPr lang="en-US" dirty="0"/>
              <a:t> </a:t>
            </a:r>
            <a:r>
              <a:rPr lang="en-US" dirty="0" smtClean="0"/>
              <a:t>in meters)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BDD8-4289-EC4F-B469-1064DEBE9A31}" type="slidenum">
              <a:rPr lang="en-US" smtClean="0">
                <a:solidFill>
                  <a:prstClr val="black"/>
                </a:solidFill>
                <a:latin typeface="+mn-lt"/>
              </a:rPr>
              <a:pPr/>
              <a:t>18</a:t>
            </a:fld>
            <a:endParaRPr lang="en-US" dirty="0">
              <a:solidFill>
                <a:prstClr val="blac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7097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let’s assume there is a problem with </a:t>
            </a:r>
            <a:r>
              <a:rPr lang="en-US" dirty="0" err="1" smtClean="0"/>
              <a:t>leptin</a:t>
            </a:r>
            <a:r>
              <a:rPr lang="en-US" dirty="0" smtClean="0"/>
              <a:t> signaling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Work with your neighbors to: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Generate specific hypotheses </a:t>
            </a:r>
            <a:r>
              <a:rPr lang="en-US" dirty="0" smtClean="0"/>
              <a:t>about the problem in leptin signaling in this child </a:t>
            </a:r>
            <a:r>
              <a:rPr lang="en-US" dirty="0" smtClean="0">
                <a:solidFill>
                  <a:srgbClr val="0070C0"/>
                </a:solidFill>
              </a:rPr>
              <a:t>as well as ideas for how you could test your hypotheses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BDD8-4289-EC4F-B469-1064DEBE9A31}" type="slidenum">
              <a:rPr lang="en-US" smtClean="0">
                <a:solidFill>
                  <a:prstClr val="black"/>
                </a:solidFill>
                <a:latin typeface="+mn-lt"/>
              </a:rPr>
              <a:pPr/>
              <a:t>19</a:t>
            </a:fld>
            <a:endParaRPr lang="en-US" dirty="0">
              <a:solidFill>
                <a:prstClr val="blac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6568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Review your assignment with your neighbors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2582"/>
            <a:ext cx="7772400" cy="4114800"/>
          </a:xfrm>
        </p:spPr>
        <p:txBody>
          <a:bodyPr/>
          <a:lstStyle/>
          <a:p>
            <a:r>
              <a:rPr lang="en-US" dirty="0" smtClean="0"/>
              <a:t>What can go wrong with leptin signaling?</a:t>
            </a:r>
          </a:p>
          <a:p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Weight gain?</a:t>
            </a:r>
          </a:p>
          <a:p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Weight loss?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BDD8-4289-EC4F-B469-1064DEBE9A3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15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 </a:t>
            </a:r>
            <a:r>
              <a:rPr lang="en-US" dirty="0" err="1" smtClean="0"/>
              <a:t>leptin</a:t>
            </a:r>
            <a:r>
              <a:rPr lang="en-US" dirty="0" smtClean="0"/>
              <a:t>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 (for amount of adipose tissue)</a:t>
            </a:r>
          </a:p>
          <a:p>
            <a:pPr lvl="1"/>
            <a:r>
              <a:rPr lang="en-US" dirty="0" smtClean="0"/>
              <a:t>i.e. elevated due to high adipose </a:t>
            </a:r>
          </a:p>
          <a:p>
            <a:r>
              <a:rPr lang="en-US" dirty="0" smtClean="0"/>
              <a:t>Which hypothesis does this rule out?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BDD8-4289-EC4F-B469-1064DEBE9A31}" type="slidenum">
              <a:rPr lang="en-US" smtClean="0">
                <a:solidFill>
                  <a:prstClr val="black"/>
                </a:solidFill>
                <a:latin typeface="+mn-lt"/>
              </a:rPr>
              <a:pPr/>
              <a:t>20</a:t>
            </a:fld>
            <a:endParaRPr lang="en-US" dirty="0">
              <a:solidFill>
                <a:prstClr val="blac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5340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we left with?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Non-functional </a:t>
            </a:r>
            <a:r>
              <a:rPr lang="en-US" dirty="0" err="1" smtClean="0"/>
              <a:t>leptin</a:t>
            </a:r>
            <a:endParaRPr lang="en-US" dirty="0" smtClean="0"/>
          </a:p>
          <a:p>
            <a:r>
              <a:rPr lang="en-US" dirty="0" smtClean="0"/>
              <a:t>Non-functional receptor</a:t>
            </a:r>
          </a:p>
          <a:p>
            <a:r>
              <a:rPr lang="en-US" dirty="0" smtClean="0"/>
              <a:t>How to distinguish?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BDD8-4289-EC4F-B469-1064DEBE9A31}" type="slidenum">
              <a:rPr lang="en-US" smtClean="0">
                <a:solidFill>
                  <a:prstClr val="black"/>
                </a:solidFill>
                <a:latin typeface="+mn-lt"/>
              </a:rPr>
              <a:pPr/>
              <a:t>21</a:t>
            </a:fld>
            <a:endParaRPr lang="en-US" dirty="0">
              <a:solidFill>
                <a:prstClr val="blac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104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Receptor</a:t>
            </a:r>
          </a:p>
          <a:p>
            <a:pPr lvl="1"/>
            <a:r>
              <a:rPr lang="en-US" dirty="0" smtClean="0"/>
              <a:t>No mutations</a:t>
            </a:r>
          </a:p>
          <a:p>
            <a:r>
              <a:rPr lang="en-US" dirty="0" err="1" smtClean="0"/>
              <a:t>Leptin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BDD8-4289-EC4F-B469-1064DEBE9A31}" type="slidenum">
              <a:rPr lang="en-US" smtClean="0">
                <a:solidFill>
                  <a:prstClr val="black"/>
                </a:solidFill>
                <a:latin typeface="+mn-lt"/>
              </a:rPr>
              <a:pPr/>
              <a:t>22</a:t>
            </a:fld>
            <a:endParaRPr lang="en-US" dirty="0">
              <a:solidFill>
                <a:prstClr val="blac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5040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Leptin</a:t>
            </a:r>
            <a:r>
              <a:rPr lang="en-US" dirty="0" smtClean="0"/>
              <a:t> Sequences</a:t>
            </a:r>
            <a:br>
              <a:rPr lang="en-US" dirty="0" smtClean="0"/>
            </a:br>
            <a:r>
              <a:rPr lang="en-US" dirty="0" smtClean="0"/>
              <a:t>(portion of the </a:t>
            </a:r>
            <a:r>
              <a:rPr lang="en-US" dirty="0" err="1" smtClean="0"/>
              <a:t>leptin</a:t>
            </a:r>
            <a:r>
              <a:rPr lang="en-US" dirty="0" smtClean="0"/>
              <a:t> gene)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Patient on top; wild type beneath</a:t>
            </a:r>
          </a:p>
          <a:p>
            <a:pPr lvl="1"/>
            <a:r>
              <a:rPr lang="en-US" dirty="0"/>
              <a:t>CAA ATA TCC AAC TAC CTG GAG AAC</a:t>
            </a:r>
          </a:p>
          <a:p>
            <a:pPr lvl="1"/>
            <a:r>
              <a:rPr lang="en-US" dirty="0"/>
              <a:t>CAA ATA TCC AAC GAC CTG GAG AAC</a:t>
            </a:r>
          </a:p>
          <a:p>
            <a:r>
              <a:rPr lang="en-US" dirty="0"/>
              <a:t>Can you find a difference?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510429" y="6581974"/>
            <a:ext cx="4439207" cy="180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1">
              <a:lnSpc>
                <a:spcPct val="97000"/>
              </a:lnSpc>
              <a:buClr>
                <a:srgbClr val="FFFFFF"/>
              </a:buClr>
              <a:buSzPct val="45000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</a:tabLst>
            </a:pPr>
            <a:r>
              <a:rPr lang="en-GB" sz="1200" dirty="0" smtClean="0">
                <a:latin typeface="+mn-lt"/>
                <a:ea typeface="Gothic"/>
                <a:cs typeface="Gothic"/>
              </a:rPr>
              <a:t> Data from </a:t>
            </a:r>
            <a:r>
              <a:rPr lang="en-GB" sz="1200" dirty="0" err="1" smtClean="0">
                <a:latin typeface="+mn-lt"/>
                <a:ea typeface="Gothic"/>
                <a:cs typeface="Gothic"/>
              </a:rPr>
              <a:t>Wabitsch</a:t>
            </a:r>
            <a:r>
              <a:rPr lang="en-GB" sz="1200" dirty="0" smtClean="0">
                <a:latin typeface="+mn-lt"/>
                <a:ea typeface="Gothic"/>
                <a:cs typeface="Gothic"/>
              </a:rPr>
              <a:t> </a:t>
            </a:r>
            <a:r>
              <a:rPr lang="en-GB" sz="1200" dirty="0">
                <a:latin typeface="+mn-lt"/>
                <a:ea typeface="Gothic"/>
                <a:cs typeface="Gothic"/>
              </a:rPr>
              <a:t>M et al. N </a:t>
            </a:r>
            <a:r>
              <a:rPr lang="en-GB" sz="1200" dirty="0" err="1">
                <a:latin typeface="+mn-lt"/>
                <a:ea typeface="Gothic"/>
                <a:cs typeface="Gothic"/>
              </a:rPr>
              <a:t>Engl</a:t>
            </a:r>
            <a:r>
              <a:rPr lang="en-GB" sz="1200" dirty="0">
                <a:latin typeface="+mn-lt"/>
                <a:ea typeface="Gothic"/>
                <a:cs typeface="Gothic"/>
              </a:rPr>
              <a:t> J Med 2015;372:48-54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BDD8-4289-EC4F-B469-1064DEBE9A31}" type="slidenum">
              <a:rPr lang="en-US" smtClean="0">
                <a:solidFill>
                  <a:prstClr val="black"/>
                </a:solidFill>
                <a:latin typeface="+mj-lt"/>
              </a:rPr>
              <a:pPr/>
              <a:t>23</a:t>
            </a:fld>
            <a:endParaRPr lang="en-US" dirty="0">
              <a:solidFill>
                <a:prstClr val="black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9851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Leptin</a:t>
            </a:r>
            <a:r>
              <a:rPr lang="en-US" dirty="0" smtClean="0"/>
              <a:t> Sequences</a:t>
            </a:r>
            <a:br>
              <a:rPr lang="en-US" dirty="0" smtClean="0"/>
            </a:br>
            <a:r>
              <a:rPr lang="en-US" dirty="0" smtClean="0"/>
              <a:t>(portion of the </a:t>
            </a:r>
            <a:r>
              <a:rPr lang="en-US" dirty="0" err="1" smtClean="0"/>
              <a:t>leptin</a:t>
            </a:r>
            <a:r>
              <a:rPr lang="en-US" dirty="0" smtClean="0"/>
              <a:t> gene)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Patient on top; wild type beneath</a:t>
            </a:r>
          </a:p>
          <a:p>
            <a:pPr lvl="1"/>
            <a:r>
              <a:rPr lang="en-US" dirty="0"/>
              <a:t>CAA ATA TCC AAC </a:t>
            </a: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dirty="0"/>
              <a:t>AC CTG GAG AAC</a:t>
            </a:r>
          </a:p>
          <a:p>
            <a:pPr lvl="1"/>
            <a:r>
              <a:rPr lang="en-US" dirty="0"/>
              <a:t>CAA ATA TCC AAC </a:t>
            </a:r>
            <a:r>
              <a:rPr lang="en-US" dirty="0">
                <a:solidFill>
                  <a:srgbClr val="0000FF"/>
                </a:solidFill>
              </a:rPr>
              <a:t>G</a:t>
            </a:r>
            <a:r>
              <a:rPr lang="en-US" dirty="0"/>
              <a:t>AC CTG GAG AAC</a:t>
            </a:r>
          </a:p>
          <a:p>
            <a:r>
              <a:rPr lang="en-US" dirty="0"/>
              <a:t>Can you find a difference?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510429" y="6581974"/>
            <a:ext cx="4439207" cy="180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1">
              <a:lnSpc>
                <a:spcPct val="97000"/>
              </a:lnSpc>
              <a:buClr>
                <a:srgbClr val="FFFFFF"/>
              </a:buClr>
              <a:buSzPct val="45000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</a:tabLst>
            </a:pPr>
            <a:r>
              <a:rPr lang="en-GB" sz="1200" dirty="0" smtClean="0">
                <a:latin typeface="+mn-lt"/>
                <a:ea typeface="Gothic"/>
                <a:cs typeface="Gothic"/>
              </a:rPr>
              <a:t> Data from </a:t>
            </a:r>
            <a:r>
              <a:rPr lang="en-GB" sz="1200" dirty="0" err="1" smtClean="0">
                <a:latin typeface="+mn-lt"/>
                <a:ea typeface="Gothic"/>
                <a:cs typeface="Gothic"/>
              </a:rPr>
              <a:t>Wabitsch</a:t>
            </a:r>
            <a:r>
              <a:rPr lang="en-GB" sz="1200" dirty="0" smtClean="0">
                <a:latin typeface="+mn-lt"/>
                <a:ea typeface="Gothic"/>
                <a:cs typeface="Gothic"/>
              </a:rPr>
              <a:t> </a:t>
            </a:r>
            <a:r>
              <a:rPr lang="en-GB" sz="1200" dirty="0">
                <a:latin typeface="+mn-lt"/>
                <a:ea typeface="Gothic"/>
                <a:cs typeface="Gothic"/>
              </a:rPr>
              <a:t>M et al. </a:t>
            </a:r>
            <a:r>
              <a:rPr lang="en-GB" sz="1200" i="1" dirty="0">
                <a:latin typeface="+mn-lt"/>
                <a:ea typeface="Gothic"/>
                <a:cs typeface="Gothic"/>
              </a:rPr>
              <a:t>N </a:t>
            </a:r>
            <a:r>
              <a:rPr lang="en-GB" sz="1200" i="1" dirty="0" err="1">
                <a:latin typeface="+mn-lt"/>
                <a:ea typeface="Gothic"/>
                <a:cs typeface="Gothic"/>
              </a:rPr>
              <a:t>Engl</a:t>
            </a:r>
            <a:r>
              <a:rPr lang="en-GB" sz="1200" i="1" dirty="0">
                <a:latin typeface="+mn-lt"/>
                <a:ea typeface="Gothic"/>
                <a:cs typeface="Gothic"/>
              </a:rPr>
              <a:t> J Med </a:t>
            </a:r>
            <a:r>
              <a:rPr lang="en-GB" sz="1200" dirty="0">
                <a:latin typeface="+mn-lt"/>
                <a:ea typeface="Gothic"/>
                <a:cs typeface="Gothic"/>
              </a:rPr>
              <a:t>2015;372:48-54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333574"/>
          </a:xfrm>
        </p:spPr>
        <p:txBody>
          <a:bodyPr/>
          <a:lstStyle/>
          <a:p>
            <a:fld id="{BC0BBDD8-4289-EC4F-B469-1064DEBE9A31}" type="slidenum">
              <a:rPr lang="en-US" smtClean="0">
                <a:solidFill>
                  <a:prstClr val="black"/>
                </a:solidFill>
                <a:latin typeface="+mn-lt"/>
              </a:rPr>
              <a:pPr/>
              <a:t>24</a:t>
            </a:fld>
            <a:endParaRPr lang="en-US" dirty="0">
              <a:solidFill>
                <a:prstClr val="blac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456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Leptin</a:t>
            </a:r>
            <a:endParaRPr lang="en-US" dirty="0" smtClean="0"/>
          </a:p>
          <a:p>
            <a:pPr lvl="1"/>
            <a:r>
              <a:rPr lang="en-US" dirty="0" smtClean="0"/>
              <a:t>Mutation prevents binding to receptor</a:t>
            </a:r>
          </a:p>
          <a:p>
            <a:r>
              <a:rPr lang="en-US" dirty="0" smtClean="0"/>
              <a:t>If leptin can’t bind receptor:</a:t>
            </a:r>
          </a:p>
          <a:p>
            <a:pPr lvl="1"/>
            <a:r>
              <a:rPr lang="en-US" dirty="0" smtClean="0"/>
              <a:t>Is satiety signal received?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BDD8-4289-EC4F-B469-1064DEBE9A31}" type="slidenum">
              <a:rPr lang="en-US" smtClean="0">
                <a:solidFill>
                  <a:prstClr val="black"/>
                </a:solidFill>
                <a:latin typeface="+mn-lt"/>
              </a:rPr>
              <a:pPr/>
              <a:t>25</a:t>
            </a:fld>
            <a:endParaRPr lang="en-US" dirty="0">
              <a:solidFill>
                <a:prstClr val="blac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947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strategies may work?</a:t>
            </a:r>
          </a:p>
          <a:p>
            <a:pPr lvl="1"/>
            <a:r>
              <a:rPr lang="en-US" dirty="0" smtClean="0"/>
              <a:t>General strategies for obesity &amp; weight-loss</a:t>
            </a:r>
          </a:p>
          <a:p>
            <a:pPr lvl="1"/>
            <a:r>
              <a:rPr lang="en-US" dirty="0"/>
              <a:t>Specific/tailored to his situation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BDD8-4289-EC4F-B469-1064DEBE9A31}" type="slidenum">
              <a:rPr lang="en-US" smtClean="0">
                <a:solidFill>
                  <a:prstClr val="black"/>
                </a:solidFill>
                <a:latin typeface="+mn-lt"/>
              </a:rPr>
              <a:pPr/>
              <a:t>26</a:t>
            </a:fld>
            <a:endParaRPr lang="en-US" dirty="0">
              <a:solidFill>
                <a:prstClr val="blac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60317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47" y="878394"/>
            <a:ext cx="8881159" cy="53483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59779" y="6311714"/>
            <a:ext cx="51017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Data from: http</a:t>
            </a:r>
            <a:r>
              <a:rPr lang="en-US" sz="1200" dirty="0"/>
              <a:t>://</a:t>
            </a:r>
            <a:r>
              <a:rPr lang="en-US" sz="1200" dirty="0" err="1"/>
              <a:t>www.cdc.gov</a:t>
            </a:r>
            <a:r>
              <a:rPr lang="en-US" sz="1200" dirty="0"/>
              <a:t>/</a:t>
            </a:r>
            <a:r>
              <a:rPr lang="en-US" sz="1200" dirty="0" err="1"/>
              <a:t>growthcharts</a:t>
            </a:r>
            <a:r>
              <a:rPr lang="en-US" sz="1200" dirty="0"/>
              <a:t>/</a:t>
            </a:r>
            <a:r>
              <a:rPr lang="en-US" sz="1200" dirty="0" err="1"/>
              <a:t>cdc_charts.htm</a:t>
            </a:r>
            <a:endParaRPr lang="en-US" sz="120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925614" y="6588713"/>
            <a:ext cx="4439207" cy="180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1">
              <a:lnSpc>
                <a:spcPct val="97000"/>
              </a:lnSpc>
              <a:buClr>
                <a:srgbClr val="FFFFFF"/>
              </a:buClr>
              <a:buSzPct val="45000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</a:tabLst>
            </a:pPr>
            <a:r>
              <a:rPr lang="en-GB" sz="1200" dirty="0" smtClean="0">
                <a:latin typeface="+mn-lt"/>
                <a:ea typeface="Gothic"/>
                <a:cs typeface="Gothic"/>
              </a:rPr>
              <a:t> Data from: </a:t>
            </a:r>
            <a:r>
              <a:rPr lang="en-GB" sz="1200" dirty="0" err="1" smtClean="0">
                <a:latin typeface="+mn-lt"/>
                <a:ea typeface="Gothic"/>
                <a:cs typeface="Gothic"/>
              </a:rPr>
              <a:t>Wabitsch</a:t>
            </a:r>
            <a:r>
              <a:rPr lang="en-GB" sz="1200" dirty="0" smtClean="0">
                <a:latin typeface="+mn-lt"/>
                <a:ea typeface="Gothic"/>
                <a:cs typeface="Gothic"/>
              </a:rPr>
              <a:t> </a:t>
            </a:r>
            <a:r>
              <a:rPr lang="en-GB" sz="1200" dirty="0">
                <a:latin typeface="+mn-lt"/>
                <a:ea typeface="Gothic"/>
                <a:cs typeface="Gothic"/>
              </a:rPr>
              <a:t>M et al. </a:t>
            </a:r>
            <a:r>
              <a:rPr lang="en-GB" sz="1200" i="1" dirty="0">
                <a:latin typeface="+mn-lt"/>
                <a:ea typeface="Gothic"/>
                <a:cs typeface="Gothic"/>
              </a:rPr>
              <a:t>N </a:t>
            </a:r>
            <a:r>
              <a:rPr lang="en-GB" sz="1200" i="1" dirty="0" err="1">
                <a:latin typeface="+mn-lt"/>
                <a:ea typeface="Gothic"/>
                <a:cs typeface="Gothic"/>
              </a:rPr>
              <a:t>Engl</a:t>
            </a:r>
            <a:r>
              <a:rPr lang="en-GB" sz="1200" i="1" dirty="0">
                <a:latin typeface="+mn-lt"/>
                <a:ea typeface="Gothic"/>
                <a:cs typeface="Gothic"/>
              </a:rPr>
              <a:t> J Med</a:t>
            </a:r>
            <a:r>
              <a:rPr lang="en-GB" sz="1200" dirty="0">
                <a:latin typeface="+mn-lt"/>
                <a:ea typeface="Gothic"/>
                <a:cs typeface="Gothic"/>
              </a:rPr>
              <a:t> 2015;372:48-54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348" y="261144"/>
            <a:ext cx="888115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Predict child’s outcome with </a:t>
            </a:r>
            <a:r>
              <a:rPr lang="en-US" sz="3200" dirty="0" err="1" smtClean="0"/>
              <a:t>leptin</a:t>
            </a:r>
            <a:r>
              <a:rPr lang="en-US" sz="3200" dirty="0" smtClean="0"/>
              <a:t> treatment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61100" y="6226716"/>
            <a:ext cx="1905000" cy="457200"/>
          </a:xfrm>
        </p:spPr>
        <p:txBody>
          <a:bodyPr/>
          <a:lstStyle/>
          <a:p>
            <a:fld id="{DAE2F227-1A2C-AC49-9916-BB27D085B4C1}" type="slidenum">
              <a:rPr lang="en-US" smtClean="0">
                <a:solidFill>
                  <a:prstClr val="black"/>
                </a:solidFill>
                <a:latin typeface="+mn-lt"/>
              </a:rPr>
              <a:pPr/>
              <a:t>27</a:t>
            </a:fld>
            <a:endParaRPr lang="en-US" dirty="0">
              <a:solidFill>
                <a:prstClr val="blac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3629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95" y="830913"/>
            <a:ext cx="8971821" cy="53890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6086" y="154314"/>
            <a:ext cx="764398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Child’s weight after leptin treatment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859779" y="6311714"/>
            <a:ext cx="51017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Data from: http</a:t>
            </a:r>
            <a:r>
              <a:rPr lang="en-US" sz="1200" dirty="0"/>
              <a:t>://www.cdc.gov/growthcharts/cdc_charts.htm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925614" y="6588713"/>
            <a:ext cx="4439207" cy="180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1">
              <a:lnSpc>
                <a:spcPct val="97000"/>
              </a:lnSpc>
              <a:buClr>
                <a:srgbClr val="FFFFFF"/>
              </a:buClr>
              <a:buSzPct val="45000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</a:tabLst>
            </a:pPr>
            <a:r>
              <a:rPr lang="en-GB" sz="1200" dirty="0" smtClean="0">
                <a:latin typeface="+mn-lt"/>
                <a:ea typeface="Gothic"/>
                <a:cs typeface="Gothic"/>
              </a:rPr>
              <a:t> Data from: </a:t>
            </a:r>
            <a:r>
              <a:rPr lang="en-GB" sz="1200" dirty="0" err="1" smtClean="0">
                <a:latin typeface="+mn-lt"/>
                <a:ea typeface="Gothic"/>
                <a:cs typeface="Gothic"/>
              </a:rPr>
              <a:t>Wabitsch</a:t>
            </a:r>
            <a:r>
              <a:rPr lang="en-GB" sz="1200" dirty="0" smtClean="0">
                <a:latin typeface="+mn-lt"/>
                <a:ea typeface="Gothic"/>
                <a:cs typeface="Gothic"/>
              </a:rPr>
              <a:t> </a:t>
            </a:r>
            <a:r>
              <a:rPr lang="en-GB" sz="1200" dirty="0">
                <a:latin typeface="+mn-lt"/>
                <a:ea typeface="Gothic"/>
                <a:cs typeface="Gothic"/>
              </a:rPr>
              <a:t>M et al. </a:t>
            </a:r>
            <a:r>
              <a:rPr lang="en-GB" sz="1200" i="1" dirty="0">
                <a:latin typeface="+mn-lt"/>
                <a:ea typeface="Gothic"/>
                <a:cs typeface="Gothic"/>
              </a:rPr>
              <a:t>N </a:t>
            </a:r>
            <a:r>
              <a:rPr lang="en-GB" sz="1200" i="1" dirty="0" err="1">
                <a:latin typeface="+mn-lt"/>
                <a:ea typeface="Gothic"/>
                <a:cs typeface="Gothic"/>
              </a:rPr>
              <a:t>Engl</a:t>
            </a:r>
            <a:r>
              <a:rPr lang="en-GB" sz="1200" i="1" dirty="0">
                <a:latin typeface="+mn-lt"/>
                <a:ea typeface="Gothic"/>
                <a:cs typeface="Gothic"/>
              </a:rPr>
              <a:t> J Med </a:t>
            </a:r>
            <a:r>
              <a:rPr lang="en-GB" sz="1200" dirty="0">
                <a:latin typeface="+mn-lt"/>
                <a:ea typeface="Gothic"/>
                <a:cs typeface="Gothic"/>
              </a:rPr>
              <a:t>2015;372:48-54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7573" y="6219977"/>
            <a:ext cx="1905000" cy="457200"/>
          </a:xfrm>
        </p:spPr>
        <p:txBody>
          <a:bodyPr/>
          <a:lstStyle/>
          <a:p>
            <a:fld id="{DAE2F227-1A2C-AC49-9916-BB27D085B4C1}" type="slidenum">
              <a:rPr lang="en-US" smtClean="0">
                <a:solidFill>
                  <a:prstClr val="black"/>
                </a:solidFill>
                <a:latin typeface="+mj-lt"/>
              </a:rPr>
              <a:pPr/>
              <a:t>28</a:t>
            </a:fld>
            <a:endParaRPr lang="en-US" dirty="0">
              <a:solidFill>
                <a:prstClr val="black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6332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he had a </a:t>
            </a:r>
            <a:r>
              <a:rPr lang="en-US" dirty="0" err="1" smtClean="0"/>
              <a:t>leptin</a:t>
            </a:r>
            <a:r>
              <a:rPr lang="en-US" dirty="0" smtClean="0"/>
              <a:t> receptor 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097" y="1981200"/>
            <a:ext cx="8544646" cy="4114800"/>
          </a:xfrm>
        </p:spPr>
        <p:txBody>
          <a:bodyPr/>
          <a:lstStyle/>
          <a:p>
            <a:r>
              <a:rPr lang="en-US" dirty="0" smtClean="0"/>
              <a:t>Changes binding site</a:t>
            </a:r>
          </a:p>
          <a:p>
            <a:pPr lvl="1"/>
            <a:r>
              <a:rPr lang="en-US" dirty="0" err="1" smtClean="0"/>
              <a:t>Leptin</a:t>
            </a:r>
            <a:r>
              <a:rPr lang="en-US" dirty="0" smtClean="0"/>
              <a:t> can’t bind</a:t>
            </a:r>
          </a:p>
          <a:p>
            <a:pPr marL="0" indent="0">
              <a:buNone/>
            </a:pPr>
            <a:r>
              <a:rPr lang="en-US" b="1" dirty="0" smtClean="0"/>
              <a:t>CQ#8: Would leptin be a viable therapy?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Y</a:t>
            </a:r>
            <a:r>
              <a:rPr lang="en-US" dirty="0" smtClean="0"/>
              <a:t>es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N</a:t>
            </a:r>
            <a:r>
              <a:rPr lang="en-US" dirty="0" smtClean="0"/>
              <a:t>o</a:t>
            </a:r>
          </a:p>
          <a:p>
            <a:pPr marL="457200" lvl="1" indent="0">
              <a:buNone/>
            </a:pPr>
            <a:r>
              <a:rPr lang="en-US" dirty="0"/>
              <a:t>[</a:t>
            </a:r>
            <a:r>
              <a:rPr lang="en-US" dirty="0" smtClean="0"/>
              <a:t>be prepared to explain]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BDD8-4289-EC4F-B469-1064DEBE9A31}" type="slidenum">
              <a:rPr lang="en-US" smtClean="0">
                <a:solidFill>
                  <a:prstClr val="black"/>
                </a:solidFill>
                <a:latin typeface="+mj-lt"/>
              </a:rPr>
              <a:pPr/>
              <a:t>29</a:t>
            </a:fld>
            <a:endParaRPr lang="en-US" dirty="0">
              <a:solidFill>
                <a:prstClr val="black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898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383" y="532598"/>
            <a:ext cx="8643486" cy="1143000"/>
          </a:xfrm>
        </p:spPr>
        <p:txBody>
          <a:bodyPr/>
          <a:lstStyle/>
          <a:p>
            <a:pPr algn="l"/>
            <a:r>
              <a:rPr lang="en-US" sz="4000" b="1" dirty="0" smtClean="0"/>
              <a:t>CQ#1: Which of the following could cause a mouse to be obese?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I</a:t>
            </a:r>
            <a:r>
              <a:rPr lang="en-US" sz="2800" dirty="0" smtClean="0"/>
              <a:t>nability to produce leptin.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L</a:t>
            </a:r>
            <a:r>
              <a:rPr lang="en-US" sz="2800" dirty="0" smtClean="0"/>
              <a:t>eptin is produced, but mutated so that it doesn’t work.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T</a:t>
            </a:r>
            <a:r>
              <a:rPr lang="en-US" sz="2800" dirty="0" smtClean="0"/>
              <a:t>oo much leptin is produced.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L</a:t>
            </a:r>
            <a:r>
              <a:rPr lang="en-US" sz="2800" dirty="0" smtClean="0"/>
              <a:t>eptin receptor is altered and can’t bind leptin.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M</a:t>
            </a:r>
            <a:r>
              <a:rPr lang="en-US" sz="2800" dirty="0" smtClean="0"/>
              <a:t>ore than one answer above is correct. [be prepared to discuss and justify]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BDD8-4289-EC4F-B469-1064DEBE9A3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93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he had a </a:t>
            </a:r>
            <a:r>
              <a:rPr lang="en-US" dirty="0" err="1" smtClean="0"/>
              <a:t>leptin</a:t>
            </a:r>
            <a:r>
              <a:rPr lang="en-US" dirty="0" smtClean="0"/>
              <a:t> receptor 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391" y="1981200"/>
            <a:ext cx="8168775" cy="4114800"/>
          </a:xfrm>
        </p:spPr>
        <p:txBody>
          <a:bodyPr/>
          <a:lstStyle/>
          <a:p>
            <a:r>
              <a:rPr lang="en-US" dirty="0" err="1" smtClean="0"/>
              <a:t>Leptin</a:t>
            </a:r>
            <a:r>
              <a:rPr lang="en-US" dirty="0" smtClean="0"/>
              <a:t> can bind</a:t>
            </a:r>
          </a:p>
          <a:p>
            <a:pPr lvl="1"/>
            <a:r>
              <a:rPr lang="en-US" dirty="0" smtClean="0"/>
              <a:t>But receptor can’t activate</a:t>
            </a:r>
          </a:p>
          <a:p>
            <a:pPr marL="0" indent="0">
              <a:buNone/>
            </a:pPr>
            <a:r>
              <a:rPr lang="en-US" b="1" dirty="0" smtClean="0"/>
              <a:t>CQ#9: Will leptin be a viable therapy?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Y</a:t>
            </a:r>
            <a:r>
              <a:rPr lang="en-US" dirty="0" smtClean="0"/>
              <a:t>es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N</a:t>
            </a:r>
            <a:r>
              <a:rPr lang="en-US" dirty="0" smtClean="0"/>
              <a:t>o</a:t>
            </a:r>
          </a:p>
          <a:p>
            <a:pPr marL="457200" lvl="1" indent="0">
              <a:buNone/>
            </a:pPr>
            <a:r>
              <a:rPr lang="en-US" dirty="0"/>
              <a:t>[</a:t>
            </a:r>
            <a:r>
              <a:rPr lang="en-US" dirty="0" smtClean="0"/>
              <a:t>be prepared to explain]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BDD8-4289-EC4F-B469-1064DEBE9A31}" type="slidenum">
              <a:rPr lang="en-US" smtClean="0">
                <a:solidFill>
                  <a:prstClr val="black"/>
                </a:solidFill>
                <a:latin typeface="+mn-lt"/>
              </a:rPr>
              <a:pPr/>
              <a:t>30</a:t>
            </a:fld>
            <a:endParaRPr lang="en-US" dirty="0">
              <a:solidFill>
                <a:prstClr val="blac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869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b="1" dirty="0" smtClean="0"/>
              <a:t>CQ#2: If no leptin, then…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O</a:t>
            </a:r>
            <a:r>
              <a:rPr lang="en-US" dirty="0" smtClean="0"/>
              <a:t>bese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N</a:t>
            </a:r>
            <a:r>
              <a:rPr lang="en-US" dirty="0" smtClean="0"/>
              <a:t>ormal weight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U</a:t>
            </a:r>
            <a:r>
              <a:rPr lang="en-US" dirty="0" smtClean="0"/>
              <a:t>nder weight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BDD8-4289-EC4F-B469-1064DEBE9A3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02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001000" cy="1143000"/>
          </a:xfrm>
        </p:spPr>
        <p:txBody>
          <a:bodyPr/>
          <a:lstStyle/>
          <a:p>
            <a:pPr algn="l"/>
            <a:r>
              <a:rPr lang="en-US" sz="4000" b="1" dirty="0" smtClean="0"/>
              <a:t>CQ#3: If leptin is made, but can’t bind its receptor, then …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O</a:t>
            </a:r>
            <a:r>
              <a:rPr lang="en-US" dirty="0" smtClean="0"/>
              <a:t>bese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N</a:t>
            </a:r>
            <a:r>
              <a:rPr lang="en-US" dirty="0" smtClean="0"/>
              <a:t>ormal </a:t>
            </a:r>
            <a:r>
              <a:rPr lang="en-US" dirty="0"/>
              <a:t>weight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U</a:t>
            </a:r>
            <a:r>
              <a:rPr lang="en-US" dirty="0" smtClean="0"/>
              <a:t>nder </a:t>
            </a:r>
            <a:r>
              <a:rPr lang="en-US" dirty="0"/>
              <a:t>weight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BDD8-4289-EC4F-B469-1064DEBE9A3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86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64" y="609600"/>
            <a:ext cx="7938436" cy="1143000"/>
          </a:xfrm>
        </p:spPr>
        <p:txBody>
          <a:bodyPr/>
          <a:lstStyle/>
          <a:p>
            <a:pPr algn="l"/>
            <a:r>
              <a:rPr lang="en-US" sz="4000" b="1" dirty="0" smtClean="0"/>
              <a:t>CQ#4: If leptin is made, but can’t bind its receptor, then leptin levels will be …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200" dirty="0" smtClean="0"/>
          </a:p>
          <a:p>
            <a:pPr marL="914400" lvl="1" indent="-514350">
              <a:buFont typeface="+mj-lt"/>
              <a:buAutoNum type="alphaUcPeriod"/>
            </a:pPr>
            <a:r>
              <a:rPr lang="en-US" sz="3200" dirty="0"/>
              <a:t>H</a:t>
            </a:r>
            <a:r>
              <a:rPr lang="en-US" sz="3200" dirty="0" smtClean="0"/>
              <a:t>igh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3200" dirty="0"/>
              <a:t>L</a:t>
            </a:r>
            <a:r>
              <a:rPr lang="en-US" sz="3200" dirty="0" smtClean="0"/>
              <a:t>ow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/>
              <a:t>[</a:t>
            </a:r>
            <a:r>
              <a:rPr lang="en-US" dirty="0" smtClean="0"/>
              <a:t>be prepared to explain]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BDD8-4289-EC4F-B469-1064DEBE9A3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00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725" y="609600"/>
            <a:ext cx="6754267" cy="1143000"/>
          </a:xfrm>
        </p:spPr>
        <p:txBody>
          <a:bodyPr/>
          <a:lstStyle/>
          <a:p>
            <a:pPr algn="l"/>
            <a:r>
              <a:rPr lang="en-US" sz="4000" b="1" dirty="0" smtClean="0"/>
              <a:t>CQ#5: If leptin is overexpressed, then …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O</a:t>
            </a:r>
            <a:r>
              <a:rPr lang="en-US" dirty="0" smtClean="0"/>
              <a:t>bese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N</a:t>
            </a:r>
            <a:r>
              <a:rPr lang="en-US" dirty="0" smtClean="0"/>
              <a:t>ormal weight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U</a:t>
            </a:r>
            <a:r>
              <a:rPr lang="en-US" dirty="0" smtClean="0"/>
              <a:t>nder weight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BDD8-4289-EC4F-B469-1064DEBE9A3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56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962" y="768402"/>
            <a:ext cx="8266099" cy="984197"/>
          </a:xfrm>
        </p:spPr>
        <p:txBody>
          <a:bodyPr/>
          <a:lstStyle/>
          <a:p>
            <a:pPr algn="l"/>
            <a:r>
              <a:rPr lang="en-US" sz="3600" b="1" dirty="0" smtClean="0"/>
              <a:t>CQ#6: If leptin receptors are altered and can’t bind leptin, then…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66792"/>
            <a:ext cx="7772400" cy="3445008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Obese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N</a:t>
            </a:r>
            <a:r>
              <a:rPr lang="en-US" dirty="0" smtClean="0"/>
              <a:t>ormal weight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U</a:t>
            </a:r>
            <a:r>
              <a:rPr lang="en-US" dirty="0" smtClean="0"/>
              <a:t>nder weight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BDD8-4289-EC4F-B469-1064DEBE9A3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57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b="1" dirty="0" smtClean="0"/>
              <a:t>CQ#7: If leptin receptors are altered and can’t bind leptin, then leptin levels will be 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200" dirty="0" smtClean="0"/>
          </a:p>
          <a:p>
            <a:pPr marL="914400" lvl="1" indent="-514350">
              <a:buFont typeface="+mj-lt"/>
              <a:buAutoNum type="alphaUcPeriod"/>
            </a:pPr>
            <a:r>
              <a:rPr lang="en-US" sz="3200" dirty="0"/>
              <a:t>H</a:t>
            </a:r>
            <a:r>
              <a:rPr lang="en-US" sz="3200" dirty="0" smtClean="0"/>
              <a:t>igh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3200" dirty="0"/>
              <a:t>L</a:t>
            </a:r>
            <a:r>
              <a:rPr lang="en-US" sz="3200" dirty="0" smtClean="0"/>
              <a:t>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BDD8-4289-EC4F-B469-1064DEBE9A3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49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msblank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pitchFamily="-112" charset="0"/>
          </a:defRPr>
        </a:defPPr>
      </a:lstStyle>
    </a:lnDef>
  </a:objectDefaults>
  <a:extraClrSchemeLst>
    <a:extraClrScheme>
      <a:clrScheme name="ms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Gothic"/>
        <a:cs typeface="Gothic"/>
      </a:majorFont>
      <a:minorFont>
        <a:latin typeface="Times New Roman"/>
        <a:ea typeface="Gothic"/>
        <a:cs typeface="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effectLst/>
            <a:latin typeface="Times New Roman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Theme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msblank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pitchFamily="-112" charset="0"/>
          </a:defRPr>
        </a:defPPr>
      </a:lstStyle>
    </a:lnDef>
  </a:objectDefaults>
  <a:extraClrSchemeLst>
    <a:extraClrScheme>
      <a:clrScheme name="ms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3362</TotalTime>
  <Words>890</Words>
  <Application>Microsoft Office PowerPoint</Application>
  <PresentationFormat>On-screen Show (4:3)</PresentationFormat>
  <Paragraphs>215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Default Theme</vt:lpstr>
      <vt:lpstr>Office Theme</vt:lpstr>
      <vt:lpstr>1_Default Theme</vt:lpstr>
      <vt:lpstr>Eating Himself to Death:</vt:lpstr>
      <vt:lpstr>Review your assignment with your neighbors</vt:lpstr>
      <vt:lpstr>CQ#1: Which of the following could cause a mouse to be obese?</vt:lpstr>
      <vt:lpstr>CQ#2: If no leptin, then…</vt:lpstr>
      <vt:lpstr>CQ#3: If leptin is made, but can’t bind its receptor, then …</vt:lpstr>
      <vt:lpstr>CQ#4: If leptin is made, but can’t bind its receptor, then leptin levels will be …</vt:lpstr>
      <vt:lpstr>CQ#5: If leptin is overexpressed, then …</vt:lpstr>
      <vt:lpstr>CQ#6: If leptin receptors are altered and can’t bind leptin, then…</vt:lpstr>
      <vt:lpstr>CQ#7: If leptin receptors are altered and can’t bind leptin, then leptin levels will be …</vt:lpstr>
      <vt:lpstr>PowerPoint Presentation</vt:lpstr>
      <vt:lpstr>Additional Information</vt:lpstr>
      <vt:lpstr>Eating Behavior</vt:lpstr>
      <vt:lpstr>Eating Trial</vt:lpstr>
      <vt:lpstr>What about his weight?</vt:lpstr>
      <vt:lpstr>PowerPoint Presentation</vt:lpstr>
      <vt:lpstr>Our child’s weight by age</vt:lpstr>
      <vt:lpstr>PowerPoint Presentation</vt:lpstr>
      <vt:lpstr>What about his BMI?</vt:lpstr>
      <vt:lpstr>So let’s assume there is a problem with leptin signaling</vt:lpstr>
      <vt:lpstr>Measure leptin levels</vt:lpstr>
      <vt:lpstr>What are we left with?</vt:lpstr>
      <vt:lpstr>Sequencing</vt:lpstr>
      <vt:lpstr>Leptin Sequences (portion of the leptin gene)</vt:lpstr>
      <vt:lpstr>Leptin Sequences (portion of the leptin gene)</vt:lpstr>
      <vt:lpstr>Sequencing</vt:lpstr>
      <vt:lpstr>Treatment?</vt:lpstr>
      <vt:lpstr>PowerPoint Presentation</vt:lpstr>
      <vt:lpstr>PowerPoint Presentation</vt:lpstr>
      <vt:lpstr>If he had a leptin receptor mutation</vt:lpstr>
      <vt:lpstr>If he had a leptin receptor mutation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can’t stop eating? (or: Eating himself to death?)</dc:title>
  <dc:creator>Michèle</dc:creator>
  <cp:lastModifiedBy>Ky</cp:lastModifiedBy>
  <cp:revision>157</cp:revision>
  <cp:lastPrinted>2016-10-31T18:16:45Z</cp:lastPrinted>
  <dcterms:created xsi:type="dcterms:W3CDTF">2015-07-06T21:45:03Z</dcterms:created>
  <dcterms:modified xsi:type="dcterms:W3CDTF">2016-11-07T19:19:17Z</dcterms:modified>
</cp:coreProperties>
</file>