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8"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6" r:id="rId28"/>
    <p:sldId id="281" r:id="rId29"/>
    <p:sldId id="297" r:id="rId30"/>
    <p:sldId id="298" r:id="rId31"/>
    <p:sldId id="283" r:id="rId32"/>
    <p:sldId id="284" r:id="rId33"/>
    <p:sldId id="285" r:id="rId34"/>
    <p:sldId id="286" r:id="rId35"/>
    <p:sldId id="287" r:id="rId36"/>
    <p:sldId id="288" r:id="rId37"/>
    <p:sldId id="295" r:id="rId38"/>
    <p:sldId id="289" r:id="rId39"/>
    <p:sldId id="290" r:id="rId40"/>
    <p:sldId id="291" r:id="rId41"/>
    <p:sldId id="292" r:id="rId42"/>
    <p:sldId id="293" r:id="rId43"/>
    <p:sldId id="294" r:id="rId44"/>
  </p:sldIdLst>
  <p:sldSz cx="9144000" cy="5143500" type="screen16x9"/>
  <p:notesSz cx="6858000" cy="9144000"/>
  <p:embeddedFontLst>
    <p:embeddedFont>
      <p:font typeface="MS PGothic" panose="020B0600070205080204" pitchFamily="34" charset="-128"/>
      <p:regular r:id="rId46"/>
    </p:embeddedFont>
    <p:embeddedFont>
      <p:font typeface="Palatino Linotype" panose="02040502050505030304" pitchFamily="18" charset="0"/>
      <p:regular r:id="rId47"/>
      <p:bold r:id="rId48"/>
      <p:italic r:id="rId49"/>
      <p:boldItalic r:id="rId50"/>
    </p:embeddedFont>
    <p:embeddedFont>
      <p:font typeface="Comic Sans MS" panose="030F0702030302020204" pitchFamily="66" charset="0"/>
      <p:regular r:id="rId51"/>
      <p:bold r:id="rId52"/>
      <p:italic r:id="rId53"/>
      <p:boldItalic r:id="rId54"/>
    </p:embeddedFont>
    <p:embeddedFont>
      <p:font typeface="Roboto" panose="020B0604020202020204" charset="0"/>
      <p:regular r:id="rId55"/>
      <p:bold r:id="rId56"/>
      <p:italic r:id="rId57"/>
      <p:boldItalic r:id="rId58"/>
    </p:embeddedFont>
    <p:embeddedFont>
      <p:font typeface="Cambria Math" panose="02040503050406030204" pitchFamily="18" charset="0"/>
      <p:regular r:id="rId59"/>
    </p:embeddedFont>
    <p:embeddedFont>
      <p:font typeface="Calibri" panose="020F0502020204030204" pitchFamily="34" charset="0"/>
      <p:regular r:id="rId60"/>
      <p:bold r:id="rId61"/>
      <p:italic r:id="rId62"/>
      <p:boldItalic r:id="rId63"/>
    </p:embeddedFont>
    <p:embeddedFont>
      <p:font typeface="Monotype Corsiva" panose="03010101010201010101" pitchFamily="66" charset="0"/>
      <p:italic r:id="rId64"/>
    </p:embeddedFont>
    <p:embeddedFont>
      <p:font typeface="MV Boli" panose="02000500030200090000" pitchFamily="2"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9C5"/>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3842" autoAdjust="0"/>
  </p:normalViewPr>
  <p:slideViewPr>
    <p:cSldViewPr snapToGrid="0">
      <p:cViewPr varScale="1">
        <p:scale>
          <a:sx n="106" d="100"/>
          <a:sy n="106" d="100"/>
        </p:scale>
        <p:origin x="-111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4037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5582f4d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5582f4d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c00d9617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c00d9617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ee3686c6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ee3686c6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c00d9617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c00d9617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41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4254c900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4254c900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ed8f4f10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ed8f4f10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2d211bf8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2d211bf8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d211bf8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d211bf8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c9171566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c9171566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2e53c38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2e53c38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2e53c38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2e53c38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2edaffd6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2edaffd6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2ea02763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2ea0276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2edaffd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2edaffd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80d1a38c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80d1a38c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80d1a38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80d1a38c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e53c38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e53c38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2edaffd6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2edaffd6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2edaffd6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2edaffd6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71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80d1a38c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80d1a38c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80d1a38c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80d1a38c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29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3ee2583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3ee2583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2f42675d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2f42675d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19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04bf8a9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04bf8a9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e53c384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e53c384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2f42675d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2f42675d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04deb1bb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04deb1bb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04bf8a9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04bf8a9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c9171566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c9171566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c9171566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c9171566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62e53c384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62e53c384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83344cd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83344cd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2e53c38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2e53c38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2e53c384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2e53c384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83344cd5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83344cd5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8430a90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8430a90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ed8f4f10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ed8f4f10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2e53c384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2e53c384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1600"/>
              </a:spcAft>
              <a:buClr>
                <a:schemeClr val="dk1"/>
              </a:buClr>
              <a:buSzPts val="1100"/>
              <a:buFont typeface="Arial"/>
              <a:buNone/>
            </a:pPr>
            <a:endParaRPr sz="1800" dirty="0">
              <a:solidFill>
                <a:schemeClr val="dk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c00d961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c00d961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c00d9617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c00d9617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80d1a38c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80d1a38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nuccore/NC_000007.14?report=genbank&amp;from=128241201&amp;to=12825762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DA%AF%D8%B1%DB%8C%D9%87_%DA%A9%D8%B1%D8%AF%D9%86_%D8%AF%D8%AE%D8%AA%D8%B1_%D8%A8%DA%86%D9%87_Cry_baby_girl_06.jp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pexels.com/photo/action-activity-boy-children-296301/" TargetMode="External"/><Relationship Id="rId5" Type="http://schemas.openxmlformats.org/officeDocument/2006/relationships/hyperlink" Target="https://www.pexels.com/photo/blue-tape-measuring-on-clear-glass-square-weighing-scale-53404/" TargetMode="External"/><Relationship Id="rId4" Type="http://schemas.openxmlformats.org/officeDocument/2006/relationships/hyperlink" Target="https://www.mdpi.com/2073-4425/10/5/342"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ghr.nlm.nih.gov/primer/howgeneswork/genelocation" TargetMode="External"/><Relationship Id="rId3" Type="http://schemas.openxmlformats.org/officeDocument/2006/relationships/hyperlink" Target="https://www.pikist.com/free-photo-ssdxj" TargetMode="External"/><Relationship Id="rId7" Type="http://schemas.openxmlformats.org/officeDocument/2006/relationships/hyperlink" Target="https://commons.wikimedia.org/wiki/File:Fatmouse.jp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pxhere.com/en/photo/1451109" TargetMode="External"/><Relationship Id="rId11" Type="http://schemas.openxmlformats.org/officeDocument/2006/relationships/hyperlink" Target="https://pixabay.com/photos/puzzle-dna-research-genetic-piece-2500333/" TargetMode="External"/><Relationship Id="rId5" Type="http://schemas.openxmlformats.org/officeDocument/2006/relationships/hyperlink" Target="https://www.pexels.com/photo/apple-norms-size-standards-3301/" TargetMode="External"/><Relationship Id="rId10" Type="http://schemas.openxmlformats.org/officeDocument/2006/relationships/hyperlink" Target="https://www.uniprot.org/uniprot/P41159" TargetMode="External"/><Relationship Id="rId4" Type="http://schemas.openxmlformats.org/officeDocument/2006/relationships/hyperlink" Target="https://www.pexels.com/@breakingpic" TargetMode="External"/><Relationship Id="rId9" Type="http://schemas.openxmlformats.org/officeDocument/2006/relationships/hyperlink" Target="https://ghr.nlm.nih.gov/gene/LEPR#loca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dpi.com/2073-4425/10/5/342" TargetMode="External"/><Relationship Id="rId7" Type="http://schemas.openxmlformats.org/officeDocument/2006/relationships/hyperlink" Target="https://pixabay.com/photos/people-women-talking-laugh-happy-2567915/"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pixabay.com/vectors/pedigree-icon-pedigree-icon-2316458/" TargetMode="External"/><Relationship Id="rId5" Type="http://schemas.openxmlformats.org/officeDocument/2006/relationships/hyperlink" Target="https://commons.wikimedia.org/wiki/File:Frameshift_mutations_(13080927393).jpg" TargetMode="External"/><Relationship Id="rId4" Type="http://schemas.openxmlformats.org/officeDocument/2006/relationships/hyperlink" Target="https://commons.wikimedia.org/wiki/File:Point_mutations-e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7" name="Google Shape;57;p13"/>
          <p:cNvSpPr txBox="1">
            <a:spLocks noGrp="1"/>
          </p:cNvSpPr>
          <p:nvPr>
            <p:ph type="ctrTitle"/>
          </p:nvPr>
        </p:nvSpPr>
        <p:spPr>
          <a:xfrm>
            <a:off x="182292" y="1061525"/>
            <a:ext cx="3900000" cy="13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latin typeface="+mj-lt"/>
                <a:ea typeface="Comic Sans MS"/>
                <a:cs typeface="Comic Sans MS"/>
                <a:sym typeface="Comic Sans MS"/>
              </a:rPr>
              <a:t>Small </a:t>
            </a:r>
            <a:r>
              <a:rPr lang="en" sz="4000" b="1" dirty="0" smtClean="0">
                <a:latin typeface="+mj-lt"/>
                <a:ea typeface="Comic Sans MS"/>
                <a:cs typeface="Comic Sans MS"/>
                <a:sym typeface="Comic Sans MS"/>
              </a:rPr>
              <a:t>Girl,</a:t>
            </a:r>
            <a:br>
              <a:rPr lang="en" sz="4000" b="1" dirty="0" smtClean="0">
                <a:latin typeface="+mj-lt"/>
                <a:ea typeface="Comic Sans MS"/>
                <a:cs typeface="Comic Sans MS"/>
                <a:sym typeface="Comic Sans MS"/>
              </a:rPr>
            </a:br>
            <a:r>
              <a:rPr lang="en" sz="4000" b="1" dirty="0" smtClean="0">
                <a:latin typeface="+mj-lt"/>
                <a:ea typeface="Comic Sans MS"/>
                <a:cs typeface="Comic Sans MS"/>
                <a:sym typeface="Comic Sans MS"/>
              </a:rPr>
              <a:t>Huge </a:t>
            </a:r>
            <a:r>
              <a:rPr lang="en" sz="4000" b="1" dirty="0">
                <a:latin typeface="+mj-lt"/>
                <a:ea typeface="Comic Sans MS"/>
                <a:cs typeface="Comic Sans MS"/>
                <a:sym typeface="Comic Sans MS"/>
              </a:rPr>
              <a:t>Appetite</a:t>
            </a:r>
            <a:endParaRPr sz="4000" b="1" dirty="0">
              <a:latin typeface="+mj-lt"/>
              <a:ea typeface="Comic Sans MS"/>
              <a:cs typeface="Comic Sans MS"/>
              <a:sym typeface="Comic Sans MS"/>
            </a:endParaRPr>
          </a:p>
          <a:p>
            <a:pPr marL="0" lvl="0" indent="0" algn="ctr" rtl="0">
              <a:spcBef>
                <a:spcPts val="0"/>
              </a:spcBef>
              <a:spcAft>
                <a:spcPts val="0"/>
              </a:spcAft>
              <a:buNone/>
            </a:pPr>
            <a:endParaRPr sz="4100" dirty="0">
              <a:latin typeface="+mj-lt"/>
              <a:ea typeface="Comic Sans MS"/>
              <a:cs typeface="Comic Sans MS"/>
              <a:sym typeface="Comic Sans MS"/>
            </a:endParaRPr>
          </a:p>
        </p:txBody>
      </p:sp>
      <p:sp>
        <p:nvSpPr>
          <p:cNvPr id="58" name="Google Shape;58;p13"/>
          <p:cNvSpPr txBox="1">
            <a:spLocks noGrp="1"/>
          </p:cNvSpPr>
          <p:nvPr>
            <p:ph type="subTitle" idx="1"/>
          </p:nvPr>
        </p:nvSpPr>
        <p:spPr>
          <a:xfrm>
            <a:off x="194720" y="3596209"/>
            <a:ext cx="9144001" cy="657386"/>
          </a:xfrm>
          <a:prstGeom prst="rect">
            <a:avLst/>
          </a:prstGeom>
        </p:spPr>
        <p:txBody>
          <a:bodyPr spcFirstLastPara="1" wrap="square" lIns="91425" tIns="91425" rIns="91425" bIns="91425" anchor="t" anchorCtr="0">
            <a:noAutofit/>
          </a:bodyPr>
          <a:lstStyle/>
          <a:p>
            <a:pPr marL="0" lvl="0" indent="0" algn="l"/>
            <a:r>
              <a:rPr lang="en-US" sz="1600" dirty="0" smtClean="0">
                <a:solidFill>
                  <a:srgbClr val="000000"/>
                </a:solidFill>
                <a:latin typeface="Arial" panose="020B0604020202020204" pitchFamily="34" charset="0"/>
                <a:ea typeface="Comic Sans MS"/>
                <a:cs typeface="Comic Sans MS"/>
                <a:sym typeface="Comic Sans MS"/>
              </a:rPr>
              <a:t>Sciences Division</a:t>
            </a:r>
          </a:p>
          <a:p>
            <a:pPr marL="0" lvl="0" indent="0" algn="l"/>
            <a:r>
              <a:rPr lang="en-US" sz="1600" dirty="0" smtClean="0">
                <a:solidFill>
                  <a:srgbClr val="000000"/>
                </a:solidFill>
                <a:latin typeface="Arial" panose="020B0604020202020204" pitchFamily="34" charset="0"/>
                <a:ea typeface="Comic Sans MS"/>
                <a:cs typeface="Comic Sans MS"/>
                <a:sym typeface="Comic Sans MS"/>
              </a:rPr>
              <a:t>Central Piedmont Community College</a:t>
            </a:r>
            <a:br>
              <a:rPr lang="en-US" sz="1600" dirty="0" smtClean="0">
                <a:solidFill>
                  <a:srgbClr val="000000"/>
                </a:solidFill>
                <a:latin typeface="Arial" panose="020B0604020202020204" pitchFamily="34" charset="0"/>
                <a:ea typeface="Comic Sans MS"/>
                <a:cs typeface="Comic Sans MS"/>
                <a:sym typeface="Comic Sans MS"/>
              </a:rPr>
            </a:br>
            <a:r>
              <a:rPr lang="en-US" sz="1600" dirty="0" smtClean="0">
                <a:solidFill>
                  <a:srgbClr val="000000"/>
                </a:solidFill>
                <a:latin typeface="Arial" panose="020B0604020202020204" pitchFamily="34" charset="0"/>
                <a:ea typeface="Comic Sans MS"/>
                <a:cs typeface="Comic Sans MS"/>
                <a:sym typeface="Comic Sans MS"/>
              </a:rPr>
              <a:t>Charlotte</a:t>
            </a:r>
            <a:r>
              <a:rPr lang="en-US" sz="1600" dirty="0">
                <a:solidFill>
                  <a:srgbClr val="000000"/>
                </a:solidFill>
                <a:latin typeface="Arial" panose="020B0604020202020204" pitchFamily="34" charset="0"/>
                <a:ea typeface="Comic Sans MS"/>
                <a:cs typeface="Comic Sans MS"/>
                <a:sym typeface="Comic Sans MS"/>
              </a:rPr>
              <a:t>, </a:t>
            </a:r>
            <a:r>
              <a:rPr lang="en-US" sz="1600" dirty="0" smtClean="0">
                <a:solidFill>
                  <a:srgbClr val="000000"/>
                </a:solidFill>
                <a:latin typeface="Arial" panose="020B0604020202020204" pitchFamily="34" charset="0"/>
                <a:ea typeface="Comic Sans MS"/>
                <a:cs typeface="Comic Sans MS"/>
                <a:sym typeface="Comic Sans MS"/>
              </a:rPr>
              <a:t>North Carolina</a:t>
            </a:r>
            <a:endParaRPr sz="1600" dirty="0">
              <a:solidFill>
                <a:srgbClr val="000000"/>
              </a:solidFill>
              <a:latin typeface="Arial" panose="020B0604020202020204" pitchFamily="34" charset="0"/>
              <a:ea typeface="Comic Sans MS"/>
              <a:cs typeface="Comic Sans MS"/>
              <a:sym typeface="Comic Sans MS"/>
            </a:endParaRPr>
          </a:p>
        </p:txBody>
      </p:sp>
      <p:sp>
        <p:nvSpPr>
          <p:cNvPr id="17" name="Rectangle 10">
            <a:extLst>
              <a:ext uri="{C183D7F6-B498-43B3-948B-1728B52AA6E4}">
                <adec:decorative xmlns:adec="http://schemas.microsoft.com/office/drawing/2017/decorative" xmlns="" val="1"/>
              </a:ext>
            </a:extLst>
          </p:cNvPr>
          <p:cNvSpPr>
            <a:spLocks noChangeArrowheads="1"/>
          </p:cNvSpPr>
          <p:nvPr/>
        </p:nvSpPr>
        <p:spPr bwMode="auto">
          <a:xfrm>
            <a:off x="194720" y="84849"/>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ln w="0">
                  <a:solidFill>
                    <a:schemeClr val="tx1">
                      <a:alpha val="59000"/>
                    </a:schemeClr>
                  </a:solidFill>
                </a:ln>
                <a:solidFill>
                  <a:srgbClr val="BC89C5"/>
                </a:solidFill>
                <a:latin typeface="Calibri" pitchFamily="34" charset="0"/>
                <a:cs typeface="Calibri" pitchFamily="34" charset="0"/>
              </a:rPr>
              <a:t>NATIONAL CENTER FOR CASE STUDY TEACHING IN SCIENCE</a:t>
            </a:r>
            <a:endParaRPr lang="en-US" altLang="en-US" sz="1400" b="1" dirty="0">
              <a:ln w="0">
                <a:solidFill>
                  <a:schemeClr val="tx1">
                    <a:alpha val="59000"/>
                  </a:schemeClr>
                </a:solidFill>
              </a:ln>
              <a:solidFill>
                <a:srgbClr val="BC89C5"/>
              </a:solidFill>
              <a:latin typeface="Palatino Linotype" pitchFamily="18" charset="0"/>
              <a:cs typeface="Calibri" pitchFamily="34" charset="0"/>
            </a:endParaRPr>
          </a:p>
        </p:txBody>
      </p:sp>
      <p:sp>
        <p:nvSpPr>
          <p:cNvPr id="14" name="Rectangle 13"/>
          <p:cNvSpPr/>
          <p:nvPr/>
        </p:nvSpPr>
        <p:spPr>
          <a:xfrm>
            <a:off x="194720" y="2194693"/>
            <a:ext cx="4580718" cy="830997"/>
          </a:xfrm>
          <a:prstGeom prst="rect">
            <a:avLst/>
          </a:prstGeom>
        </p:spPr>
        <p:txBody>
          <a:bodyPr wrap="square">
            <a:spAutoFit/>
          </a:bodyPr>
          <a:lstStyle/>
          <a:p>
            <a:pPr lvl="0">
              <a:buClr>
                <a:srgbClr val="595959"/>
              </a:buClr>
              <a:buSzPts val="2800"/>
            </a:pPr>
            <a:r>
              <a:rPr lang="en-US" sz="1600" dirty="0">
                <a:latin typeface="Monotype Corsiva" panose="03010101010201010101" pitchFamily="66" charset="0"/>
                <a:ea typeface="Comic Sans MS"/>
                <a:cs typeface="Comic Sans MS"/>
                <a:sym typeface="Comic Sans MS"/>
              </a:rPr>
              <a:t>by</a:t>
            </a:r>
          </a:p>
          <a:p>
            <a:pPr lvl="0">
              <a:buClr>
                <a:srgbClr val="595959"/>
              </a:buClr>
              <a:buSzPts val="2800"/>
            </a:pPr>
            <a:r>
              <a:rPr lang="en-US" sz="1600" dirty="0" err="1">
                <a:latin typeface="Arial" panose="020B0604020202020204" pitchFamily="34" charset="0"/>
                <a:ea typeface="Comic Sans MS"/>
                <a:cs typeface="Comic Sans MS"/>
                <a:sym typeface="Comic Sans MS"/>
              </a:rPr>
              <a:t>Shuangying</a:t>
            </a:r>
            <a:r>
              <a:rPr lang="en-US" sz="1600" dirty="0">
                <a:latin typeface="Arial" panose="020B0604020202020204" pitchFamily="34" charset="0"/>
                <a:ea typeface="Comic Sans MS"/>
                <a:cs typeface="Comic Sans MS"/>
                <a:sym typeface="Comic Sans MS"/>
              </a:rPr>
              <a:t> Yu </a:t>
            </a:r>
            <a:r>
              <a:rPr lang="en-US" sz="1600" dirty="0" smtClean="0">
                <a:latin typeface="Monotype Corsiva" panose="03010101010201010101" pitchFamily="66" charset="0"/>
                <a:ea typeface="Comic Sans MS"/>
                <a:cs typeface="Comic Sans MS"/>
                <a:sym typeface="Comic Sans MS"/>
              </a:rPr>
              <a:t>and</a:t>
            </a:r>
          </a:p>
          <a:p>
            <a:pPr lvl="0">
              <a:buClr>
                <a:srgbClr val="595959"/>
              </a:buClr>
              <a:buSzPts val="2800"/>
            </a:pPr>
            <a:r>
              <a:rPr lang="en-US" sz="1600" dirty="0" smtClean="0">
                <a:latin typeface="Arial" panose="020B0604020202020204" pitchFamily="34" charset="0"/>
                <a:ea typeface="Comic Sans MS"/>
                <a:cs typeface="Comic Sans MS"/>
                <a:sym typeface="Comic Sans MS"/>
              </a:rPr>
              <a:t>Weston </a:t>
            </a:r>
            <a:r>
              <a:rPr lang="en-US" sz="1600" dirty="0">
                <a:latin typeface="Arial" panose="020B0604020202020204" pitchFamily="34" charset="0"/>
                <a:ea typeface="Comic Sans MS"/>
                <a:cs typeface="Comic Sans MS"/>
                <a:sym typeface="Comic Sans MS"/>
              </a:rPr>
              <a:t>McNeely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723675" y="0"/>
            <a:ext cx="4155900" cy="572700"/>
          </a:xfrm>
          <a:prstGeom prst="rect">
            <a:avLst/>
          </a:prstGeom>
        </p:spPr>
        <p:txBody>
          <a:bodyPr spcFirstLastPara="1" wrap="square" lIns="91425" tIns="91425" rIns="91425" bIns="91425" anchor="t" anchorCtr="0">
            <a:noAutofit/>
          </a:bodyPr>
          <a:lstStyle/>
          <a:p>
            <a:pPr lvl="0" algn="ctr"/>
            <a:r>
              <a:rPr lang="en" sz="1100" b="1" dirty="0" smtClean="0"/>
              <a:t>2</a:t>
            </a:r>
            <a:r>
              <a:rPr lang="en" sz="1100" dirty="0">
                <a:highlight>
                  <a:schemeClr val="lt1"/>
                </a:highlight>
              </a:rPr>
              <a:t>–</a:t>
            </a:r>
            <a:r>
              <a:rPr lang="en" sz="1100" b="1" dirty="0" smtClean="0"/>
              <a:t>20 </a:t>
            </a:r>
            <a:r>
              <a:rPr lang="en" sz="1100" b="1" dirty="0"/>
              <a:t>years: Girls Body </a:t>
            </a:r>
            <a:r>
              <a:rPr lang="en-US" sz="1100" b="1" dirty="0"/>
              <a:t>M</a:t>
            </a:r>
            <a:r>
              <a:rPr lang="en" sz="1100" b="1" dirty="0"/>
              <a:t>ass Index-for-</a:t>
            </a:r>
            <a:r>
              <a:rPr lang="en-US" sz="1100" b="1" dirty="0"/>
              <a:t>A</a:t>
            </a:r>
            <a:r>
              <a:rPr lang="en" sz="1100" b="1" dirty="0"/>
              <a:t>ge Percentiles</a:t>
            </a:r>
            <a:endParaRPr sz="1100" b="1" dirty="0"/>
          </a:p>
        </p:txBody>
      </p:sp>
      <p:sp>
        <p:nvSpPr>
          <p:cNvPr id="119" name="Google Shape;119;p22"/>
          <p:cNvSpPr txBox="1">
            <a:spLocks noGrp="1"/>
          </p:cNvSpPr>
          <p:nvPr>
            <p:ph type="body" idx="1"/>
          </p:nvPr>
        </p:nvSpPr>
        <p:spPr>
          <a:xfrm>
            <a:off x="143725" y="3682050"/>
            <a:ext cx="3017700" cy="112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solidFill>
                  <a:schemeClr val="dk1"/>
                </a:solidFill>
              </a:rPr>
              <a:t>Note that the chart shown here is not complete. BMI percentile ranking for age 16 and higher with BMI of 28.6 or higher is not shown due to limited space of the slide. </a:t>
            </a:r>
            <a:endParaRPr sz="1400"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a:p>
            <a:pPr marL="0" lvl="0" indent="0" algn="l" rtl="0">
              <a:lnSpc>
                <a:spcPct val="100000"/>
              </a:lnSpc>
              <a:spcBef>
                <a:spcPts val="0"/>
              </a:spcBef>
              <a:spcAft>
                <a:spcPts val="0"/>
              </a:spcAft>
              <a:buNone/>
            </a:pPr>
            <a:r>
              <a:rPr lang="en" sz="1300" dirty="0">
                <a:solidFill>
                  <a:schemeClr val="dk1"/>
                </a:solidFill>
              </a:rPr>
              <a:t> </a:t>
            </a:r>
            <a:endParaRPr sz="1300" dirty="0">
              <a:solidFill>
                <a:schemeClr val="dk1"/>
              </a:solidFill>
            </a:endParaRPr>
          </a:p>
          <a:p>
            <a:pPr marL="0" lvl="0" indent="0" algn="l" rtl="0">
              <a:spcBef>
                <a:spcPts val="0"/>
              </a:spcBef>
              <a:spcAft>
                <a:spcPts val="1600"/>
              </a:spcAft>
              <a:buNone/>
            </a:pPr>
            <a:endParaRPr sz="1300" dirty="0">
              <a:solidFill>
                <a:schemeClr val="dk1"/>
              </a:solidFill>
            </a:endParaRPr>
          </a:p>
        </p:txBody>
      </p:sp>
      <p:pic>
        <p:nvPicPr>
          <p:cNvPr id="120" name="Google Shape;120;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79250" y="425450"/>
            <a:ext cx="5589424" cy="4704976"/>
          </a:xfrm>
          <a:prstGeom prst="rect">
            <a:avLst/>
          </a:prstGeom>
          <a:noFill/>
          <a:ln>
            <a:noFill/>
          </a:ln>
        </p:spPr>
      </p:pic>
      <p:sp>
        <p:nvSpPr>
          <p:cNvPr id="121" name="Google Shape;121;p22"/>
          <p:cNvSpPr txBox="1"/>
          <p:nvPr/>
        </p:nvSpPr>
        <p:spPr>
          <a:xfrm>
            <a:off x="6870725" y="511600"/>
            <a:ext cx="3285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95</a:t>
            </a:r>
            <a:endParaRPr sz="800"/>
          </a:p>
        </p:txBody>
      </p:sp>
      <p:sp>
        <p:nvSpPr>
          <p:cNvPr id="122" name="Google Shape;122;p22"/>
          <p:cNvSpPr txBox="1">
            <a:spLocks noGrp="1"/>
          </p:cNvSpPr>
          <p:nvPr>
            <p:ph type="body" idx="1"/>
          </p:nvPr>
        </p:nvSpPr>
        <p:spPr>
          <a:xfrm>
            <a:off x="219575" y="811125"/>
            <a:ext cx="2768100" cy="11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chemeClr val="dk1"/>
                </a:solidFill>
              </a:rPr>
              <a:t>10-year-old </a:t>
            </a:r>
            <a:r>
              <a:rPr lang="en" sz="2000" dirty="0">
                <a:solidFill>
                  <a:schemeClr val="dk1"/>
                </a:solidFill>
              </a:rPr>
              <a:t>girl</a:t>
            </a:r>
            <a:endParaRPr sz="2000" dirty="0">
              <a:solidFill>
                <a:schemeClr val="dk1"/>
              </a:solidFill>
            </a:endParaRPr>
          </a:p>
          <a:p>
            <a:pPr marL="0" lvl="0" indent="0" algn="l" rtl="0">
              <a:spcBef>
                <a:spcPts val="1600"/>
              </a:spcBef>
              <a:spcAft>
                <a:spcPts val="1600"/>
              </a:spcAft>
              <a:buNone/>
            </a:pPr>
            <a:r>
              <a:rPr lang="en" sz="2000" dirty="0">
                <a:solidFill>
                  <a:schemeClr val="dk1"/>
                </a:solidFill>
              </a:rPr>
              <a:t>BMI = 24.3</a:t>
            </a:r>
            <a:endParaRPr sz="2000" dirty="0">
              <a:solidFill>
                <a:schemeClr val="dk1"/>
              </a:solidFill>
            </a:endParaRPr>
          </a:p>
        </p:txBody>
      </p:sp>
      <p:sp>
        <p:nvSpPr>
          <p:cNvPr id="123" name="Google Shape;123;p22"/>
          <p:cNvSpPr txBox="1"/>
          <p:nvPr/>
        </p:nvSpPr>
        <p:spPr>
          <a:xfrm>
            <a:off x="4811425" y="149213"/>
            <a:ext cx="2532600" cy="1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http</a:t>
            </a:r>
            <a:r>
              <a:rPr lang="en" sz="1200" dirty="0" smtClean="0">
                <a:solidFill>
                  <a:schemeClr val="dk1"/>
                </a:solidFill>
              </a:rPr>
              <a:t>://www.cdc.gov/growthcharts</a:t>
            </a:r>
            <a:endParaRPr dirty="0"/>
          </a:p>
        </p:txBody>
      </p:sp>
      <p:sp>
        <p:nvSpPr>
          <p:cNvPr id="2" name="Slide Number Placeholder 1">
            <a:extLst>
              <a:ext uri="{FF2B5EF4-FFF2-40B4-BE49-F238E27FC236}">
                <a16:creationId xmlns:a16="http://schemas.microsoft.com/office/drawing/2014/main" xmlns="" id="{104450FB-C12A-4A5B-BD3D-E217BCE8DD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723675" y="0"/>
            <a:ext cx="4155900" cy="572700"/>
          </a:xfrm>
          <a:prstGeom prst="rect">
            <a:avLst/>
          </a:prstGeom>
        </p:spPr>
        <p:txBody>
          <a:bodyPr spcFirstLastPara="1" wrap="square" lIns="91425" tIns="91425" rIns="91425" bIns="91425" anchor="t" anchorCtr="0">
            <a:noAutofit/>
          </a:bodyPr>
          <a:lstStyle/>
          <a:p>
            <a:pPr lvl="0" algn="ctr"/>
            <a:r>
              <a:rPr lang="en" sz="1100" b="1" dirty="0" smtClean="0"/>
              <a:t>2</a:t>
            </a:r>
            <a:r>
              <a:rPr lang="en" sz="1100" dirty="0" smtClean="0">
                <a:highlight>
                  <a:schemeClr val="lt1"/>
                </a:highlight>
              </a:rPr>
              <a:t>–</a:t>
            </a:r>
            <a:r>
              <a:rPr lang="en" sz="1100" b="1" dirty="0" smtClean="0"/>
              <a:t>20 </a:t>
            </a:r>
            <a:r>
              <a:rPr lang="en" sz="1100" b="1" dirty="0"/>
              <a:t>years: Girls Body </a:t>
            </a:r>
            <a:r>
              <a:rPr lang="en-US" sz="1100" b="1" dirty="0"/>
              <a:t>M</a:t>
            </a:r>
            <a:r>
              <a:rPr lang="en" sz="1100" b="1" dirty="0"/>
              <a:t>ass </a:t>
            </a:r>
            <a:r>
              <a:rPr lang="en-US" sz="1100" b="1" dirty="0"/>
              <a:t>I</a:t>
            </a:r>
            <a:r>
              <a:rPr lang="en" sz="1100" b="1" dirty="0"/>
              <a:t>ndex-for-</a:t>
            </a:r>
            <a:r>
              <a:rPr lang="en-US" sz="1100" b="1" dirty="0"/>
              <a:t>A</a:t>
            </a:r>
            <a:r>
              <a:rPr lang="en" sz="1100" b="1" dirty="0"/>
              <a:t>ge </a:t>
            </a:r>
            <a:r>
              <a:rPr lang="en-US" sz="1100" b="1" dirty="0"/>
              <a:t>P</a:t>
            </a:r>
            <a:r>
              <a:rPr lang="en" sz="1100" b="1" dirty="0"/>
              <a:t>ercentiles</a:t>
            </a:r>
            <a:endParaRPr sz="1100" b="1" dirty="0"/>
          </a:p>
        </p:txBody>
      </p:sp>
      <p:sp>
        <p:nvSpPr>
          <p:cNvPr id="129" name="Google Shape;129;p23"/>
          <p:cNvSpPr txBox="1">
            <a:spLocks noGrp="1"/>
          </p:cNvSpPr>
          <p:nvPr>
            <p:ph type="body" idx="1"/>
          </p:nvPr>
        </p:nvSpPr>
        <p:spPr>
          <a:xfrm>
            <a:off x="113075" y="1041450"/>
            <a:ext cx="2768100" cy="11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highlight>
                  <a:schemeClr val="lt1"/>
                </a:highlight>
              </a:rPr>
              <a:t>A BMI of 24.3 would place the girl above the 95</a:t>
            </a:r>
            <a:r>
              <a:rPr lang="en" sz="1150" baseline="30000" dirty="0">
                <a:solidFill>
                  <a:schemeClr val="dk1"/>
                </a:solidFill>
                <a:highlight>
                  <a:schemeClr val="lt1"/>
                </a:highlight>
              </a:rPr>
              <a:t>th</a:t>
            </a:r>
            <a:r>
              <a:rPr lang="en" sz="1600" dirty="0">
                <a:solidFill>
                  <a:schemeClr val="dk1"/>
                </a:solidFill>
                <a:highlight>
                  <a:schemeClr val="lt1"/>
                </a:highlight>
              </a:rPr>
              <a:t> percentile for age 10 </a:t>
            </a:r>
            <a:r>
              <a:rPr lang="en" sz="1600" dirty="0" smtClean="0">
                <a:solidFill>
                  <a:schemeClr val="dk1"/>
                </a:solidFill>
                <a:highlight>
                  <a:schemeClr val="lt1"/>
                </a:highlight>
              </a:rPr>
              <a:t>(meaning </a:t>
            </a:r>
            <a:r>
              <a:rPr lang="en" sz="1600" dirty="0">
                <a:solidFill>
                  <a:schemeClr val="dk1"/>
                </a:solidFill>
                <a:highlight>
                  <a:schemeClr val="lt1"/>
                </a:highlight>
              </a:rPr>
              <a:t>that her BMI is greater than that of 95% of girls in this </a:t>
            </a:r>
            <a:r>
              <a:rPr lang="en-US" sz="1600" dirty="0">
                <a:solidFill>
                  <a:schemeClr val="dk1"/>
                </a:solidFill>
                <a:highlight>
                  <a:schemeClr val="lt1"/>
                </a:highlight>
              </a:rPr>
              <a:t>age </a:t>
            </a:r>
            <a:r>
              <a:rPr lang="en-US" sz="1600" dirty="0" smtClean="0">
                <a:solidFill>
                  <a:schemeClr val="dk1"/>
                </a:solidFill>
                <a:highlight>
                  <a:schemeClr val="lt1"/>
                </a:highlight>
              </a:rPr>
              <a:t>group)</a:t>
            </a:r>
            <a:r>
              <a:rPr lang="en" sz="1600" dirty="0" smtClean="0">
                <a:solidFill>
                  <a:schemeClr val="dk1"/>
                </a:solidFill>
                <a:highlight>
                  <a:schemeClr val="lt1"/>
                </a:highlight>
              </a:rPr>
              <a:t> </a:t>
            </a:r>
            <a:r>
              <a:rPr lang="en" sz="1600" dirty="0">
                <a:solidFill>
                  <a:schemeClr val="dk1"/>
                </a:solidFill>
                <a:highlight>
                  <a:schemeClr val="lt1"/>
                </a:highlight>
              </a:rPr>
              <a:t>and she would be considered to be obese. </a:t>
            </a:r>
            <a:endParaRPr sz="1600" dirty="0">
              <a:solidFill>
                <a:schemeClr val="dk1"/>
              </a:solidFill>
              <a:highlight>
                <a:schemeClr val="lt1"/>
              </a:highlight>
            </a:endParaRPr>
          </a:p>
          <a:p>
            <a:pPr marL="0" lvl="0" indent="0" algn="l" rtl="0">
              <a:lnSpc>
                <a:spcPct val="100000"/>
              </a:lnSpc>
              <a:spcBef>
                <a:spcPts val="1600"/>
              </a:spcBef>
              <a:spcAft>
                <a:spcPts val="0"/>
              </a:spcAft>
              <a:buNone/>
            </a:pPr>
            <a:endParaRPr sz="1400" dirty="0">
              <a:solidFill>
                <a:schemeClr val="dk1"/>
              </a:solidFill>
            </a:endParaRPr>
          </a:p>
          <a:p>
            <a:pPr marL="0" lvl="0" indent="0" algn="l" rtl="0">
              <a:spcBef>
                <a:spcPts val="0"/>
              </a:spcBef>
              <a:spcAft>
                <a:spcPts val="1600"/>
              </a:spcAft>
              <a:buNone/>
            </a:pPr>
            <a:endParaRPr sz="1400" dirty="0">
              <a:solidFill>
                <a:schemeClr val="dk1"/>
              </a:solidFill>
            </a:endParaRPr>
          </a:p>
        </p:txBody>
      </p:sp>
      <p:pic>
        <p:nvPicPr>
          <p:cNvPr id="130" name="Google Shape;13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79250" y="425450"/>
            <a:ext cx="5589424" cy="4704976"/>
          </a:xfrm>
          <a:prstGeom prst="rect">
            <a:avLst/>
          </a:prstGeom>
          <a:noFill/>
          <a:ln>
            <a:noFill/>
          </a:ln>
        </p:spPr>
      </p:pic>
      <p:sp>
        <p:nvSpPr>
          <p:cNvPr id="131" name="Google Shape;131;p23"/>
          <p:cNvSpPr/>
          <p:nvPr/>
        </p:nvSpPr>
        <p:spPr>
          <a:xfrm>
            <a:off x="5789625" y="696540"/>
            <a:ext cx="211200" cy="7338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txBox="1"/>
          <p:nvPr/>
        </p:nvSpPr>
        <p:spPr>
          <a:xfrm>
            <a:off x="6870725" y="511600"/>
            <a:ext cx="3285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95</a:t>
            </a:r>
            <a:endParaRPr sz="800"/>
          </a:p>
        </p:txBody>
      </p:sp>
      <p:cxnSp>
        <p:nvCxnSpPr>
          <p:cNvPr id="133" name="Google Shape;133;p23"/>
          <p:cNvCxnSpPr/>
          <p:nvPr/>
        </p:nvCxnSpPr>
        <p:spPr>
          <a:xfrm>
            <a:off x="3808450" y="1485600"/>
            <a:ext cx="4722000" cy="0"/>
          </a:xfrm>
          <a:prstGeom prst="straightConnector1">
            <a:avLst/>
          </a:prstGeom>
          <a:noFill/>
          <a:ln w="19050" cap="flat" cmpd="sng">
            <a:solidFill>
              <a:srgbClr val="FF0000"/>
            </a:solidFill>
            <a:prstDash val="solid"/>
            <a:round/>
            <a:headEnd type="none" w="med" len="med"/>
            <a:tailEnd type="none" w="med" len="med"/>
          </a:ln>
        </p:spPr>
      </p:cxnSp>
      <p:cxnSp>
        <p:nvCxnSpPr>
          <p:cNvPr id="134" name="Google Shape;134;p23"/>
          <p:cNvCxnSpPr/>
          <p:nvPr/>
        </p:nvCxnSpPr>
        <p:spPr>
          <a:xfrm>
            <a:off x="5888325" y="1461550"/>
            <a:ext cx="13800" cy="3527400"/>
          </a:xfrm>
          <a:prstGeom prst="straightConnector1">
            <a:avLst/>
          </a:prstGeom>
          <a:noFill/>
          <a:ln w="19050" cap="flat" cmpd="sng">
            <a:solidFill>
              <a:srgbClr val="FF0000"/>
            </a:solidFill>
            <a:prstDash val="solid"/>
            <a:round/>
            <a:headEnd type="none" w="med" len="med"/>
            <a:tailEnd type="none" w="med" len="med"/>
          </a:ln>
        </p:spPr>
      </p:cxnSp>
      <p:cxnSp>
        <p:nvCxnSpPr>
          <p:cNvPr id="9" name="Google Shape;133;p23">
            <a:extLst>
              <a:ext uri="{FF2B5EF4-FFF2-40B4-BE49-F238E27FC236}">
                <a16:creationId xmlns:a16="http://schemas.microsoft.com/office/drawing/2014/main" xmlns="" id="{5D401CC5-D539-485B-B0E3-2D36B48A35DB}"/>
              </a:ext>
            </a:extLst>
          </p:cNvPr>
          <p:cNvCxnSpPr/>
          <p:nvPr/>
        </p:nvCxnSpPr>
        <p:spPr>
          <a:xfrm>
            <a:off x="3825114" y="1814217"/>
            <a:ext cx="4722000" cy="0"/>
          </a:xfrm>
          <a:prstGeom prst="straightConnector1">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 name="TextBox 1">
            <a:extLst>
              <a:ext uri="{FF2B5EF4-FFF2-40B4-BE49-F238E27FC236}">
                <a16:creationId xmlns:a16="http://schemas.microsoft.com/office/drawing/2014/main" xmlns="" id="{E43A8563-A03B-4BCA-9386-65587603AA38}"/>
              </a:ext>
            </a:extLst>
          </p:cNvPr>
          <p:cNvSpPr txBox="1"/>
          <p:nvPr/>
        </p:nvSpPr>
        <p:spPr>
          <a:xfrm>
            <a:off x="4061648" y="1510857"/>
            <a:ext cx="1220206" cy="276999"/>
          </a:xfrm>
          <a:prstGeom prst="rect">
            <a:avLst/>
          </a:prstGeom>
          <a:noFill/>
        </p:spPr>
        <p:txBody>
          <a:bodyPr wrap="none" rtlCol="0">
            <a:spAutoFit/>
          </a:bodyPr>
          <a:lstStyle/>
          <a:p>
            <a:r>
              <a:rPr lang="en-US" sz="1200" b="1" dirty="0"/>
              <a:t>95</a:t>
            </a:r>
            <a:r>
              <a:rPr lang="en-US" sz="1200" b="1" baseline="30000" dirty="0"/>
              <a:t>th</a:t>
            </a:r>
            <a:r>
              <a:rPr lang="en-US" sz="1200" b="1" dirty="0"/>
              <a:t> percentile</a:t>
            </a:r>
          </a:p>
        </p:txBody>
      </p:sp>
      <p:cxnSp>
        <p:nvCxnSpPr>
          <p:cNvPr id="4" name="Straight Arrow Connector 3">
            <a:extLst>
              <a:ext uri="{FF2B5EF4-FFF2-40B4-BE49-F238E27FC236}">
                <a16:creationId xmlns:a16="http://schemas.microsoft.com/office/drawing/2014/main" xmlns="" id="{F6F3BAEA-0788-4564-8A1E-10D0B2556C1F}"/>
              </a:ext>
            </a:extLst>
          </p:cNvPr>
          <p:cNvCxnSpPr>
            <a:cxnSpLocks/>
            <a:stCxn id="2" idx="3"/>
          </p:cNvCxnSpPr>
          <p:nvPr/>
        </p:nvCxnSpPr>
        <p:spPr>
          <a:xfrm>
            <a:off x="5281854" y="1649357"/>
            <a:ext cx="620759" cy="1222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xmlns="" id="{A2326BE4-9B13-4D2F-AA24-66E1BF373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13" name="TextBox 12">
            <a:extLst>
              <a:ext uri="{FF2B5EF4-FFF2-40B4-BE49-F238E27FC236}">
                <a16:creationId xmlns:a16="http://schemas.microsoft.com/office/drawing/2014/main" xmlns="" id="{DE900646-6AC5-4B51-AC2A-59E2EB9DA2DE}"/>
              </a:ext>
            </a:extLst>
          </p:cNvPr>
          <p:cNvSpPr txBox="1"/>
          <p:nvPr/>
        </p:nvSpPr>
        <p:spPr>
          <a:xfrm>
            <a:off x="4725594" y="1137893"/>
            <a:ext cx="466794" cy="276999"/>
          </a:xfrm>
          <a:prstGeom prst="rect">
            <a:avLst/>
          </a:prstGeom>
          <a:noFill/>
        </p:spPr>
        <p:txBody>
          <a:bodyPr wrap="none" rtlCol="0">
            <a:spAutoFit/>
          </a:bodyPr>
          <a:lstStyle/>
          <a:p>
            <a:r>
              <a:rPr lang="en-US" sz="1200" b="1" dirty="0"/>
              <a:t>BMI</a:t>
            </a:r>
          </a:p>
        </p:txBody>
      </p:sp>
      <p:cxnSp>
        <p:nvCxnSpPr>
          <p:cNvPr id="14" name="Straight Arrow Connector 13">
            <a:extLst>
              <a:ext uri="{FF2B5EF4-FFF2-40B4-BE49-F238E27FC236}">
                <a16:creationId xmlns:a16="http://schemas.microsoft.com/office/drawing/2014/main" xmlns="" id="{8E753097-E2E4-4444-8D2C-810EE93553FA}"/>
              </a:ext>
            </a:extLst>
          </p:cNvPr>
          <p:cNvCxnSpPr>
            <a:cxnSpLocks/>
          </p:cNvCxnSpPr>
          <p:nvPr/>
        </p:nvCxnSpPr>
        <p:spPr>
          <a:xfrm>
            <a:off x="5175174" y="1291217"/>
            <a:ext cx="620759" cy="1222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body" idx="1"/>
          </p:nvPr>
        </p:nvSpPr>
        <p:spPr>
          <a:xfrm>
            <a:off x="57075" y="52006"/>
            <a:ext cx="3337475" cy="41303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b="1" dirty="0" smtClean="0"/>
              <a:t>CQ</a:t>
            </a:r>
            <a:r>
              <a:rPr lang="en" sz="1600" b="1" smtClean="0"/>
              <a:t>3: </a:t>
            </a:r>
            <a:r>
              <a:rPr lang="en" sz="1600" b="1" dirty="0"/>
              <a:t>Now, calculate the BMI for Hannah and determine </a:t>
            </a:r>
            <a:r>
              <a:rPr lang="en-US" sz="1600" b="1" dirty="0"/>
              <a:t>her weight </a:t>
            </a:r>
            <a:r>
              <a:rPr lang="en-US" sz="1600" b="1" dirty="0" smtClean="0"/>
              <a:t>status. </a:t>
            </a:r>
            <a:r>
              <a:rPr lang="en-US" sz="1600" b="1" dirty="0"/>
              <a:t>(</a:t>
            </a:r>
            <a:r>
              <a:rPr lang="en-US" sz="1600" b="1" i="1" dirty="0"/>
              <a:t>Hint: </a:t>
            </a:r>
            <a:r>
              <a:rPr lang="en-US" sz="1600" b="1" dirty="0"/>
              <a:t>c</a:t>
            </a:r>
            <a:r>
              <a:rPr lang="en-US" sz="1600" b="1" dirty="0" smtClean="0"/>
              <a:t>onvert </a:t>
            </a:r>
            <a:r>
              <a:rPr lang="en-US" sz="1600" b="1" dirty="0"/>
              <a:t>weight and height to kg and m and then calculate BMI to determine weight </a:t>
            </a:r>
            <a:r>
              <a:rPr lang="en-US" sz="1600" b="1" dirty="0" smtClean="0"/>
              <a:t>status.)</a:t>
            </a:r>
            <a:endParaRPr lang="en-US" sz="1600" b="1" dirty="0"/>
          </a:p>
          <a:p>
            <a:pPr marL="0" lvl="0" indent="0" algn="l" rtl="0">
              <a:spcBef>
                <a:spcPts val="0"/>
              </a:spcBef>
              <a:spcAft>
                <a:spcPts val="0"/>
              </a:spcAft>
              <a:buClr>
                <a:schemeClr val="dk1"/>
              </a:buClr>
              <a:buSzPts val="1100"/>
              <a:buFont typeface="Arial"/>
              <a:buNone/>
            </a:pPr>
            <a:endParaRPr lang="en-US" sz="1600" b="1" dirty="0"/>
          </a:p>
          <a:p>
            <a:pPr marL="0" lvl="0" indent="0" algn="l" rtl="0">
              <a:spcBef>
                <a:spcPts val="0"/>
              </a:spcBef>
              <a:spcAft>
                <a:spcPts val="0"/>
              </a:spcAft>
              <a:buClr>
                <a:schemeClr val="dk1"/>
              </a:buClr>
              <a:buSzPts val="1100"/>
              <a:buFont typeface="Arial"/>
              <a:buNone/>
            </a:pPr>
            <a:r>
              <a:rPr lang="en" sz="1700" dirty="0">
                <a:solidFill>
                  <a:schemeClr val="dk1"/>
                </a:solidFill>
              </a:rPr>
              <a:t>Age: 11</a:t>
            </a:r>
          </a:p>
          <a:p>
            <a:pPr marL="0" lvl="0" indent="0" algn="l" rtl="0">
              <a:spcBef>
                <a:spcPts val="0"/>
              </a:spcBef>
              <a:spcAft>
                <a:spcPts val="0"/>
              </a:spcAft>
              <a:buClr>
                <a:schemeClr val="dk1"/>
              </a:buClr>
              <a:buSzPts val="1100"/>
              <a:buFont typeface="Arial"/>
              <a:buNone/>
            </a:pPr>
            <a:r>
              <a:rPr lang="en" sz="1700" dirty="0">
                <a:solidFill>
                  <a:schemeClr val="dk1"/>
                </a:solidFill>
              </a:rPr>
              <a:t>Weight: 183 lbs; Height: </a:t>
            </a:r>
            <a:r>
              <a:rPr lang="en" sz="1700" dirty="0" smtClean="0">
                <a:solidFill>
                  <a:schemeClr val="dk1"/>
                </a:solidFill>
              </a:rPr>
              <a:t>4</a:t>
            </a:r>
            <a:r>
              <a:rPr lang="en" sz="1700" i="1" dirty="0" smtClean="0">
                <a:solidFill>
                  <a:schemeClr val="dk1"/>
                </a:solidFill>
              </a:rPr>
              <a:t>'</a:t>
            </a:r>
            <a:r>
              <a:rPr lang="en" sz="1700" dirty="0" smtClean="0">
                <a:solidFill>
                  <a:schemeClr val="dk1"/>
                </a:solidFill>
              </a:rPr>
              <a:t> 5</a:t>
            </a:r>
            <a:r>
              <a:rPr lang="en" sz="1700" i="1" dirty="0" smtClean="0">
                <a:solidFill>
                  <a:schemeClr val="dk1"/>
                </a:solidFill>
              </a:rPr>
              <a:t>"</a:t>
            </a:r>
            <a:endParaRPr lang="en" sz="1700" i="1" dirty="0">
              <a:solidFill>
                <a:schemeClr val="dk1"/>
              </a:solidFill>
            </a:endParaRPr>
          </a:p>
          <a:p>
            <a:pPr marL="0" lvl="0" indent="0" algn="l" rtl="0">
              <a:lnSpc>
                <a:spcPct val="80000"/>
              </a:lnSpc>
              <a:spcBef>
                <a:spcPts val="0"/>
              </a:spcBef>
              <a:spcAft>
                <a:spcPts val="0"/>
              </a:spcAft>
              <a:buNone/>
            </a:pPr>
            <a:r>
              <a:rPr lang="en" sz="1700" dirty="0">
                <a:solidFill>
                  <a:schemeClr val="dk1"/>
                </a:solidFill>
              </a:rPr>
              <a:t>W</a:t>
            </a:r>
            <a:r>
              <a:rPr lang="en-US" sz="1700" dirty="0">
                <a:solidFill>
                  <a:schemeClr val="dk1"/>
                </a:solidFill>
              </a:rPr>
              <a:t>eight Status:__________?</a:t>
            </a:r>
          </a:p>
          <a:p>
            <a:pPr marL="342900" lvl="0" algn="l" rtl="0">
              <a:lnSpc>
                <a:spcPct val="80000"/>
              </a:lnSpc>
              <a:spcBef>
                <a:spcPts val="1600"/>
              </a:spcBef>
              <a:spcAft>
                <a:spcPts val="0"/>
              </a:spcAft>
              <a:buFont typeface="+mj-lt"/>
              <a:buAutoNum type="alphaUcPeriod"/>
            </a:pPr>
            <a:r>
              <a:rPr lang="de-DE" dirty="0" smtClean="0"/>
              <a:t>underweight </a:t>
            </a:r>
            <a:endParaRPr lang="de-DE" dirty="0"/>
          </a:p>
          <a:p>
            <a:pPr marL="342900" lvl="0" algn="l" rtl="0">
              <a:lnSpc>
                <a:spcPct val="80000"/>
              </a:lnSpc>
              <a:spcBef>
                <a:spcPts val="1600"/>
              </a:spcBef>
              <a:spcAft>
                <a:spcPts val="0"/>
              </a:spcAft>
              <a:buFont typeface="+mj-lt"/>
              <a:buAutoNum type="alphaUcPeriod"/>
            </a:pPr>
            <a:r>
              <a:rPr lang="de-DE" dirty="0"/>
              <a:t>normal </a:t>
            </a:r>
            <a:r>
              <a:rPr lang="de-DE" dirty="0" smtClean="0"/>
              <a:t>weight </a:t>
            </a:r>
            <a:endParaRPr lang="de-DE" dirty="0"/>
          </a:p>
          <a:p>
            <a:pPr marL="342900" lvl="0" algn="l" rtl="0">
              <a:lnSpc>
                <a:spcPct val="80000"/>
              </a:lnSpc>
              <a:spcBef>
                <a:spcPts val="1600"/>
              </a:spcBef>
              <a:spcAft>
                <a:spcPts val="0"/>
              </a:spcAft>
              <a:buFont typeface="+mj-lt"/>
              <a:buAutoNum type="alphaUcPeriod"/>
            </a:pPr>
            <a:r>
              <a:rPr lang="de-DE" dirty="0" smtClean="0"/>
              <a:t>overweight </a:t>
            </a:r>
            <a:endParaRPr lang="de-DE" dirty="0"/>
          </a:p>
          <a:p>
            <a:pPr marL="342900" lvl="0" algn="l" rtl="0">
              <a:lnSpc>
                <a:spcPct val="80000"/>
              </a:lnSpc>
              <a:spcBef>
                <a:spcPts val="1600"/>
              </a:spcBef>
              <a:spcAft>
                <a:spcPts val="0"/>
              </a:spcAft>
              <a:buFont typeface="+mj-lt"/>
              <a:buAutoNum type="alphaUcPeriod"/>
            </a:pPr>
            <a:r>
              <a:rPr lang="de-DE" dirty="0" smtClean="0"/>
              <a:t>obese </a:t>
            </a:r>
            <a:endParaRPr lang="de-DE" dirty="0"/>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700" dirty="0">
              <a:solidFill>
                <a:schemeClr val="dk1"/>
              </a:solidFill>
              <a:highlight>
                <a:schemeClr val="lt1"/>
              </a:highlight>
            </a:endParaRPr>
          </a:p>
        </p:txBody>
      </p:sp>
      <p:sp>
        <p:nvSpPr>
          <p:cNvPr id="142" name="Google Shape;142;p24"/>
          <p:cNvSpPr txBox="1"/>
          <p:nvPr/>
        </p:nvSpPr>
        <p:spPr>
          <a:xfrm>
            <a:off x="6870725" y="511600"/>
            <a:ext cx="3285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95</a:t>
            </a:r>
            <a:endParaRPr sz="800"/>
          </a:p>
        </p:txBody>
      </p:sp>
      <p:sp>
        <p:nvSpPr>
          <p:cNvPr id="143" name="Google Shape;143;p24"/>
          <p:cNvSpPr txBox="1">
            <a:spLocks noGrp="1"/>
          </p:cNvSpPr>
          <p:nvPr>
            <p:ph type="title"/>
          </p:nvPr>
        </p:nvSpPr>
        <p:spPr>
          <a:xfrm>
            <a:off x="3784800" y="30575"/>
            <a:ext cx="4260300" cy="572700"/>
          </a:xfrm>
          <a:prstGeom prst="rect">
            <a:avLst/>
          </a:prstGeom>
        </p:spPr>
        <p:txBody>
          <a:bodyPr spcFirstLastPara="1" wrap="square" lIns="91425" tIns="91425" rIns="91425" bIns="91425" anchor="t" anchorCtr="0">
            <a:noAutofit/>
          </a:bodyPr>
          <a:lstStyle/>
          <a:p>
            <a:pPr lvl="0" algn="ctr"/>
            <a:r>
              <a:rPr lang="en" sz="1100" b="1" dirty="0" smtClean="0"/>
              <a:t>2</a:t>
            </a:r>
            <a:r>
              <a:rPr lang="en" sz="1100" dirty="0" smtClean="0">
                <a:highlight>
                  <a:schemeClr val="lt1"/>
                </a:highlight>
              </a:rPr>
              <a:t>–</a:t>
            </a:r>
            <a:r>
              <a:rPr lang="en" sz="1100" b="1" dirty="0" smtClean="0"/>
              <a:t>20 </a:t>
            </a:r>
            <a:r>
              <a:rPr lang="en" sz="1100" b="1" dirty="0"/>
              <a:t>years: Girls Body mass index-for-age percentiles</a:t>
            </a:r>
            <a:endParaRPr sz="1100" b="1" dirty="0"/>
          </a:p>
        </p:txBody>
      </p:sp>
      <p:sp>
        <p:nvSpPr>
          <p:cNvPr id="2" name="Slide Number Placeholder 1">
            <a:extLst>
              <a:ext uri="{FF2B5EF4-FFF2-40B4-BE49-F238E27FC236}">
                <a16:creationId xmlns:a16="http://schemas.microsoft.com/office/drawing/2014/main" xmlns="" id="{ECCDDD93-67C2-467C-9B88-4CB27E5DFA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141" name="Google Shape;141;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94550" y="438525"/>
            <a:ext cx="5589424" cy="470497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723675" y="0"/>
            <a:ext cx="4155900" cy="572700"/>
          </a:xfrm>
          <a:prstGeom prst="rect">
            <a:avLst/>
          </a:prstGeom>
        </p:spPr>
        <p:txBody>
          <a:bodyPr spcFirstLastPara="1" wrap="square" lIns="91425" tIns="91425" rIns="91425" bIns="91425" anchor="t" anchorCtr="0">
            <a:noAutofit/>
          </a:bodyPr>
          <a:lstStyle/>
          <a:p>
            <a:pPr lvl="0" algn="ctr"/>
            <a:r>
              <a:rPr lang="en" sz="1100" b="1" dirty="0" smtClean="0"/>
              <a:t>2</a:t>
            </a:r>
            <a:r>
              <a:rPr lang="en" sz="1100" dirty="0" smtClean="0">
                <a:highlight>
                  <a:schemeClr val="lt1"/>
                </a:highlight>
              </a:rPr>
              <a:t>–</a:t>
            </a:r>
            <a:r>
              <a:rPr lang="en" sz="1100" b="1" dirty="0" smtClean="0"/>
              <a:t>20 </a:t>
            </a:r>
            <a:r>
              <a:rPr lang="en" sz="1100" b="1" dirty="0"/>
              <a:t>years: Girls Body </a:t>
            </a:r>
            <a:r>
              <a:rPr lang="en-US" sz="1100" b="1" dirty="0"/>
              <a:t>M</a:t>
            </a:r>
            <a:r>
              <a:rPr lang="en" sz="1100" b="1" dirty="0"/>
              <a:t>ass </a:t>
            </a:r>
            <a:r>
              <a:rPr lang="en-US" sz="1100" b="1" dirty="0"/>
              <a:t>I</a:t>
            </a:r>
            <a:r>
              <a:rPr lang="en" sz="1100" b="1" dirty="0"/>
              <a:t>ndex-for-</a:t>
            </a:r>
            <a:r>
              <a:rPr lang="en-US" sz="1100" b="1" dirty="0"/>
              <a:t>A</a:t>
            </a:r>
            <a:r>
              <a:rPr lang="en" sz="1100" b="1" dirty="0"/>
              <a:t>ge </a:t>
            </a:r>
            <a:r>
              <a:rPr lang="en-US" sz="1100" b="1" dirty="0"/>
              <a:t>P</a:t>
            </a:r>
            <a:r>
              <a:rPr lang="en" sz="1100" b="1" dirty="0"/>
              <a:t>ercentiles</a:t>
            </a:r>
            <a:endParaRPr sz="1100" b="1" dirty="0"/>
          </a:p>
        </p:txBody>
      </p:sp>
      <p:sp>
        <p:nvSpPr>
          <p:cNvPr id="129" name="Google Shape;129;p23"/>
          <p:cNvSpPr txBox="1">
            <a:spLocks noGrp="1"/>
          </p:cNvSpPr>
          <p:nvPr>
            <p:ph type="body" idx="1"/>
          </p:nvPr>
        </p:nvSpPr>
        <p:spPr>
          <a:xfrm>
            <a:off x="113075" y="1041450"/>
            <a:ext cx="3079994" cy="11223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183 </a:t>
            </a:r>
            <a:r>
              <a:rPr lang="en-US" sz="1800" dirty="0" err="1">
                <a:effectLst/>
                <a:latin typeface="Arial" panose="020B0604020202020204" pitchFamily="34" charset="0"/>
                <a:ea typeface="Arial" panose="020B0604020202020204" pitchFamily="34" charset="0"/>
              </a:rPr>
              <a:t>lbs</a:t>
            </a:r>
            <a:r>
              <a:rPr lang="en-US" sz="1800" dirty="0">
                <a:effectLst/>
                <a:latin typeface="Arial" panose="020B0604020202020204" pitchFamily="34" charset="0"/>
                <a:ea typeface="Arial" panose="020B0604020202020204" pitchFamily="34" charset="0"/>
              </a:rPr>
              <a:t> = 83.00 kg</a:t>
            </a:r>
          </a:p>
          <a:p>
            <a:pPr marL="0" marR="0" indent="0">
              <a:lnSpc>
                <a:spcPct val="115000"/>
              </a:lnSpc>
              <a:spcBef>
                <a:spcPts val="0"/>
              </a:spcBef>
              <a:spcAft>
                <a:spcPts val="0"/>
              </a:spcAft>
              <a:buNone/>
            </a:pPr>
            <a:r>
              <a:rPr lang="en-US" dirty="0" smtClean="0">
                <a:latin typeface="Arial" panose="020B0604020202020204" pitchFamily="34" charset="0"/>
                <a:ea typeface="Arial" panose="020B0604020202020204" pitchFamily="34" charset="0"/>
              </a:rPr>
              <a:t>4</a:t>
            </a:r>
            <a:r>
              <a:rPr lang="en-US" i="1" dirty="0" smtClean="0">
                <a:latin typeface="Arial" panose="020B0604020202020204" pitchFamily="34" charset="0"/>
                <a:ea typeface="Arial" panose="020B0604020202020204" pitchFamily="34" charset="0"/>
              </a:rPr>
              <a:t>'</a:t>
            </a:r>
            <a:r>
              <a:rPr lang="en-US" dirty="0" smtClean="0">
                <a:latin typeface="Arial" panose="020B0604020202020204" pitchFamily="34" charset="0"/>
                <a:ea typeface="Arial" panose="020B0604020202020204" pitchFamily="34" charset="0"/>
              </a:rPr>
              <a:t> </a:t>
            </a:r>
            <a:r>
              <a:rPr lang="en-US" sz="1800" dirty="0" smtClean="0">
                <a:effectLst/>
                <a:latin typeface="Arial" panose="020B0604020202020204" pitchFamily="34" charset="0"/>
                <a:ea typeface="Arial" panose="020B0604020202020204" pitchFamily="34" charset="0"/>
              </a:rPr>
              <a:t>5</a:t>
            </a:r>
            <a:r>
              <a:rPr lang="en-US" sz="1800" i="1" dirty="0" smtClean="0">
                <a:effectLst/>
                <a:latin typeface="Arial" panose="020B0604020202020204" pitchFamily="34" charset="0"/>
                <a:ea typeface="Arial" panose="020B0604020202020204" pitchFamily="34" charset="0"/>
              </a:rPr>
              <a:t>"</a:t>
            </a:r>
            <a:r>
              <a:rPr lang="en-US" sz="1800" dirty="0" smtClean="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 53 in = 1.35 m </a:t>
            </a:r>
          </a:p>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BMI = 83.00/(1.35)</a:t>
            </a:r>
            <a:r>
              <a:rPr lang="en-US" sz="1800" baseline="30000" dirty="0">
                <a:effectLst/>
                <a:latin typeface="Arial" panose="020B0604020202020204" pitchFamily="34" charset="0"/>
                <a:ea typeface="Arial" panose="020B0604020202020204" pitchFamily="34" charset="0"/>
              </a:rPr>
              <a:t>2</a:t>
            </a:r>
            <a:r>
              <a:rPr lang="en-US" sz="1800" dirty="0">
                <a:effectLst/>
                <a:latin typeface="Arial" panose="020B0604020202020204" pitchFamily="34" charset="0"/>
                <a:ea typeface="Arial" panose="020B0604020202020204" pitchFamily="34" charset="0"/>
              </a:rPr>
              <a:t> = 45.5</a:t>
            </a:r>
          </a:p>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A BMI of 45.5 is above the 95</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percentile for age 11 (95</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percentile = 24.2).</a:t>
            </a:r>
            <a:endParaRPr sz="1400" dirty="0">
              <a:solidFill>
                <a:schemeClr val="dk1"/>
              </a:solidFill>
            </a:endParaRPr>
          </a:p>
          <a:p>
            <a:pPr marL="0" lvl="0" indent="0" algn="l" rtl="0">
              <a:spcBef>
                <a:spcPts val="0"/>
              </a:spcBef>
              <a:spcAft>
                <a:spcPts val="1600"/>
              </a:spcAft>
              <a:buNone/>
            </a:pPr>
            <a:endParaRPr sz="1400" dirty="0">
              <a:solidFill>
                <a:schemeClr val="dk1"/>
              </a:solidFill>
            </a:endParaRPr>
          </a:p>
        </p:txBody>
      </p:sp>
      <p:pic>
        <p:nvPicPr>
          <p:cNvPr id="130" name="Google Shape;13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79250" y="425450"/>
            <a:ext cx="5589424" cy="4704976"/>
          </a:xfrm>
          <a:prstGeom prst="rect">
            <a:avLst/>
          </a:prstGeom>
          <a:noFill/>
          <a:ln>
            <a:noFill/>
          </a:ln>
        </p:spPr>
      </p:pic>
      <p:sp>
        <p:nvSpPr>
          <p:cNvPr id="132" name="Google Shape;132;p23"/>
          <p:cNvSpPr txBox="1"/>
          <p:nvPr/>
        </p:nvSpPr>
        <p:spPr>
          <a:xfrm>
            <a:off x="6870725" y="511600"/>
            <a:ext cx="3285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95</a:t>
            </a:r>
            <a:endParaRPr sz="800"/>
          </a:p>
        </p:txBody>
      </p:sp>
      <p:cxnSp>
        <p:nvCxnSpPr>
          <p:cNvPr id="134" name="Google Shape;134;p23"/>
          <p:cNvCxnSpPr>
            <a:cxnSpLocks/>
          </p:cNvCxnSpPr>
          <p:nvPr/>
        </p:nvCxnSpPr>
        <p:spPr>
          <a:xfrm>
            <a:off x="6166451" y="1537488"/>
            <a:ext cx="0" cy="3451462"/>
          </a:xfrm>
          <a:prstGeom prst="straightConnector1">
            <a:avLst/>
          </a:prstGeom>
          <a:noFill/>
          <a:ln w="19050" cap="flat" cmpd="sng">
            <a:solidFill>
              <a:srgbClr val="FF0000"/>
            </a:solidFill>
            <a:prstDash val="solid"/>
            <a:round/>
            <a:headEnd type="none" w="med" len="med"/>
            <a:tailEnd type="none" w="med" len="med"/>
          </a:ln>
        </p:spPr>
      </p:cxnSp>
      <p:cxnSp>
        <p:nvCxnSpPr>
          <p:cNvPr id="9" name="Google Shape;133;p23">
            <a:extLst>
              <a:ext uri="{FF2B5EF4-FFF2-40B4-BE49-F238E27FC236}">
                <a16:creationId xmlns:a16="http://schemas.microsoft.com/office/drawing/2014/main" xmlns="" id="{5D401CC5-D539-485B-B0E3-2D36B48A35DB}"/>
              </a:ext>
            </a:extLst>
          </p:cNvPr>
          <p:cNvCxnSpPr/>
          <p:nvPr/>
        </p:nvCxnSpPr>
        <p:spPr>
          <a:xfrm>
            <a:off x="3819327" y="1537488"/>
            <a:ext cx="4722000" cy="0"/>
          </a:xfrm>
          <a:prstGeom prst="straightConnector1">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 name="TextBox 1">
            <a:extLst>
              <a:ext uri="{FF2B5EF4-FFF2-40B4-BE49-F238E27FC236}">
                <a16:creationId xmlns:a16="http://schemas.microsoft.com/office/drawing/2014/main" xmlns="" id="{E43A8563-A03B-4BCA-9386-65587603AA38}"/>
              </a:ext>
            </a:extLst>
          </p:cNvPr>
          <p:cNvSpPr txBox="1"/>
          <p:nvPr/>
        </p:nvSpPr>
        <p:spPr>
          <a:xfrm>
            <a:off x="4316289" y="1196164"/>
            <a:ext cx="1220206" cy="276999"/>
          </a:xfrm>
          <a:prstGeom prst="rect">
            <a:avLst/>
          </a:prstGeom>
          <a:noFill/>
        </p:spPr>
        <p:txBody>
          <a:bodyPr wrap="none" rtlCol="0">
            <a:spAutoFit/>
          </a:bodyPr>
          <a:lstStyle/>
          <a:p>
            <a:r>
              <a:rPr lang="en-US" sz="1200" b="1" dirty="0"/>
              <a:t>95</a:t>
            </a:r>
            <a:r>
              <a:rPr lang="en-US" sz="1200" b="1" baseline="30000" dirty="0"/>
              <a:t>th</a:t>
            </a:r>
            <a:r>
              <a:rPr lang="en-US" sz="1200" b="1" dirty="0"/>
              <a:t> percentile</a:t>
            </a:r>
          </a:p>
        </p:txBody>
      </p:sp>
      <p:sp>
        <p:nvSpPr>
          <p:cNvPr id="3" name="Slide Number Placeholder 2">
            <a:extLst>
              <a:ext uri="{FF2B5EF4-FFF2-40B4-BE49-F238E27FC236}">
                <a16:creationId xmlns:a16="http://schemas.microsoft.com/office/drawing/2014/main" xmlns="" id="{A2326BE4-9B13-4D2F-AA24-66E1BF373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cxnSp>
        <p:nvCxnSpPr>
          <p:cNvPr id="16" name="Straight Arrow Connector 15">
            <a:extLst>
              <a:ext uri="{FF2B5EF4-FFF2-40B4-BE49-F238E27FC236}">
                <a16:creationId xmlns:a16="http://schemas.microsoft.com/office/drawing/2014/main" xmlns="" id="{A24D84C7-68E9-49A1-945C-20748EE476DF}"/>
              </a:ext>
            </a:extLst>
          </p:cNvPr>
          <p:cNvCxnSpPr>
            <a:cxnSpLocks/>
          </p:cNvCxnSpPr>
          <p:nvPr/>
        </p:nvCxnSpPr>
        <p:spPr>
          <a:xfrm>
            <a:off x="5495986" y="1359590"/>
            <a:ext cx="620759" cy="1222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08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311700" y="231150"/>
            <a:ext cx="8520600" cy="433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Now age 16, after Hannah had a gastric bypass surgery, Vanessa and Maria hired a personal trainer to work with Hannah on exercising and learning proper nutrition. After a thorough search for the best possible fit, the parents found Sam, one of the most highly rated and established personal trainers in their city.</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49" name="Google Shape;149;p25"/>
          <p:cNvSpPr txBox="1"/>
          <p:nvPr/>
        </p:nvSpPr>
        <p:spPr>
          <a:xfrm>
            <a:off x="4089500" y="2097985"/>
            <a:ext cx="4801200" cy="247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2"/>
                </a:solidFill>
              </a:rPr>
              <a:t>They invited Sam and his husband over for dinner to get to know the professional. Dinner was wonderful and so was the conversation, but one story stood out as particularly </a:t>
            </a:r>
            <a:r>
              <a:rPr lang="en" sz="1800" dirty="0" smtClean="0">
                <a:solidFill>
                  <a:schemeClr val="dk2"/>
                </a:solidFill>
              </a:rPr>
              <a:t>interesting ...</a:t>
            </a:r>
            <a:endParaRPr sz="1800" dirty="0">
              <a:solidFill>
                <a:schemeClr val="dk2"/>
              </a:solidFill>
            </a:endParaRPr>
          </a:p>
          <a:p>
            <a:pPr marL="0" lvl="0" indent="0" algn="l" rtl="0">
              <a:lnSpc>
                <a:spcPct val="115000"/>
              </a:lnSpc>
              <a:spcBef>
                <a:spcPts val="0"/>
              </a:spcBef>
              <a:spcAft>
                <a:spcPts val="0"/>
              </a:spcAft>
              <a:buNone/>
            </a:pPr>
            <a:endParaRPr sz="1800" dirty="0">
              <a:solidFill>
                <a:schemeClr val="dk2"/>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2"/>
              </a:solidFill>
            </a:endParaRPr>
          </a:p>
        </p:txBody>
      </p:sp>
      <p:pic>
        <p:nvPicPr>
          <p:cNvPr id="150" name="Google Shape;150;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21109680">
            <a:off x="311703" y="2258882"/>
            <a:ext cx="3722248" cy="2479800"/>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xmlns="" id="{51FAFF01-38CE-4C0A-B7DB-2E4BC96FB3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311700" y="3166000"/>
            <a:ext cx="8520600" cy="18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Alas, it had been to no avail. She lost no weight and, feeling hopeless, spiraled into a depression. He had a feeling that there was more to the issue than his client’s behavior and lifestyle.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p:txBody>
      </p:sp>
      <p:sp>
        <p:nvSpPr>
          <p:cNvPr id="156" name="Google Shape;156;p26"/>
          <p:cNvSpPr txBox="1"/>
          <p:nvPr/>
        </p:nvSpPr>
        <p:spPr>
          <a:xfrm>
            <a:off x="311700" y="242150"/>
            <a:ext cx="5502600" cy="335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dk2"/>
                </a:solidFill>
              </a:rPr>
              <a:t>Sam recalled an experience he had with a former client some years ago. One of his former clients came to him in tears, confused and unable to figure out why she couldn’t lose any body fat or control her appetite. For two months straight, Sam put his client on a very strict diet and trained her using the most rigorous techniques he could think of to help her lose weight. </a:t>
            </a:r>
            <a:endParaRPr dirty="0"/>
          </a:p>
        </p:txBody>
      </p:sp>
      <p:pic>
        <p:nvPicPr>
          <p:cNvPr id="157" name="Google Shape;157;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46475" y="242150"/>
            <a:ext cx="1967099" cy="2969896"/>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xmlns="" id="{67929CF1-FEA6-419A-BBF2-AD4A0BA6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2764650" y="191125"/>
            <a:ext cx="6071100" cy="1658100"/>
          </a:xfrm>
          <a:prstGeom prst="rect">
            <a:avLst/>
          </a:prstGeom>
        </p:spPr>
        <p:txBody>
          <a:bodyPr spcFirstLastPara="1" wrap="square" lIns="91425" tIns="91425" rIns="91425" bIns="91425" anchor="t" anchorCtr="0">
            <a:noAutofit/>
          </a:bodyPr>
          <a:lstStyle/>
          <a:p>
            <a:pPr marL="0" lvl="0" indent="0">
              <a:buNone/>
            </a:pPr>
            <a:r>
              <a:rPr lang="en" sz="1700" dirty="0"/>
              <a:t>Sam’s instinct that the client had a more serious medical condition led him to recommend </a:t>
            </a:r>
            <a:r>
              <a:rPr lang="en" sz="1700" dirty="0" smtClean="0"/>
              <a:t>that she </a:t>
            </a:r>
            <a:r>
              <a:rPr lang="en" sz="1700" dirty="0"/>
              <a:t>be seen by clinicians who specialize in obesity </a:t>
            </a:r>
            <a:r>
              <a:rPr lang="en-US" sz="1700" dirty="0"/>
              <a:t>and endocrinology</a:t>
            </a:r>
            <a:r>
              <a:rPr lang="en" sz="1700" dirty="0"/>
              <a:t>. </a:t>
            </a:r>
            <a:r>
              <a:rPr lang="en-US" sz="1700" dirty="0" smtClean="0"/>
              <a:t>After </a:t>
            </a:r>
            <a:r>
              <a:rPr lang="en-US" sz="1700" dirty="0"/>
              <a:t>some laboratory tests and even a collection of pedigree information, the specialists were finally able to explain why </a:t>
            </a:r>
            <a:r>
              <a:rPr lang="en-US" sz="1700" dirty="0" smtClean="0"/>
              <a:t>Sam’s </a:t>
            </a:r>
            <a:r>
              <a:rPr lang="en-US" sz="1700" dirty="0"/>
              <a:t>client was suffering from obesity. It was due to a rare genetic condition!</a:t>
            </a:r>
            <a:r>
              <a:rPr lang="en" sz="1700" dirty="0" smtClean="0"/>
              <a:t> </a:t>
            </a:r>
            <a:r>
              <a:rPr lang="en" sz="1700" dirty="0"/>
              <a:t>Considering this past experience, Sam suggested the mothers take Hannah to the same specialists. </a:t>
            </a:r>
            <a:endParaRPr sz="1700" dirty="0"/>
          </a:p>
        </p:txBody>
      </p:sp>
      <p:sp>
        <p:nvSpPr>
          <p:cNvPr id="163" name="Google Shape;163;p27"/>
          <p:cNvSpPr txBox="1">
            <a:spLocks noGrp="1"/>
          </p:cNvSpPr>
          <p:nvPr>
            <p:ph type="body" idx="1"/>
          </p:nvPr>
        </p:nvSpPr>
        <p:spPr>
          <a:xfrm>
            <a:off x="256850" y="2937366"/>
            <a:ext cx="8707200" cy="2003400"/>
          </a:xfrm>
          <a:prstGeom prst="rect">
            <a:avLst/>
          </a:prstGeom>
        </p:spPr>
        <p:txBody>
          <a:bodyPr spcFirstLastPara="1" wrap="square" lIns="91425" tIns="91425" rIns="91425" bIns="91425" anchor="t" anchorCtr="0">
            <a:noAutofit/>
          </a:bodyPr>
          <a:lstStyle/>
          <a:p>
            <a:pPr marL="0" indent="0">
              <a:buNone/>
            </a:pPr>
            <a:r>
              <a:rPr lang="en" sz="1700" dirty="0"/>
              <a:t>It was discovered that Hannah </a:t>
            </a:r>
            <a:r>
              <a:rPr lang="en" sz="1700" dirty="0" smtClean="0"/>
              <a:t>had an </a:t>
            </a:r>
            <a:r>
              <a:rPr lang="en" sz="1700" dirty="0"/>
              <a:t>extremely low level of </a:t>
            </a:r>
            <a:r>
              <a:rPr lang="en" sz="1700" b="1" dirty="0"/>
              <a:t>leptin</a:t>
            </a:r>
            <a:r>
              <a:rPr lang="en" sz="1700" dirty="0"/>
              <a:t>, a hormone produced by fat cells that regulates appetite and body weight. The reference </a:t>
            </a:r>
            <a:r>
              <a:rPr lang="en" sz="1700" dirty="0" smtClean="0"/>
              <a:t>value range </a:t>
            </a:r>
            <a:r>
              <a:rPr lang="en" sz="1700" dirty="0"/>
              <a:t>of circulating leptin </a:t>
            </a:r>
            <a:r>
              <a:rPr lang="en" sz="1700" dirty="0" smtClean="0"/>
              <a:t>for </a:t>
            </a:r>
            <a:r>
              <a:rPr lang="en" sz="1700" dirty="0"/>
              <a:t>females </a:t>
            </a:r>
            <a:r>
              <a:rPr lang="en" sz="1700" dirty="0" smtClean="0"/>
              <a:t>is 3.7</a:t>
            </a:r>
            <a:r>
              <a:rPr lang="en" sz="1600" dirty="0" smtClean="0">
                <a:solidFill>
                  <a:schemeClr val="dk1"/>
                </a:solidFill>
                <a:highlight>
                  <a:schemeClr val="lt1"/>
                </a:highlight>
              </a:rPr>
              <a:t>–</a:t>
            </a:r>
            <a:r>
              <a:rPr lang="en" sz="1700" dirty="0" smtClean="0"/>
              <a:t>11.1 ng/ml, </a:t>
            </a:r>
            <a:r>
              <a:rPr lang="en" sz="1700" dirty="0"/>
              <a:t>but </a:t>
            </a:r>
            <a:r>
              <a:rPr lang="en" sz="1700" dirty="0" smtClean="0"/>
              <a:t>the level of leptin in Hannah was undetectable (</a:t>
            </a:r>
            <a:r>
              <a:rPr lang="en" sz="1700" dirty="0"/>
              <a:t>below the detection limit of the assay kit). </a:t>
            </a:r>
            <a:endParaRPr sz="1700" dirty="0"/>
          </a:p>
        </p:txBody>
      </p:sp>
      <p:pic>
        <p:nvPicPr>
          <p:cNvPr id="164" name="Google Shape;164;p27"/>
          <p:cNvPicPr preferRelativeResize="0"/>
          <p:nvPr/>
        </p:nvPicPr>
        <p:blipFill rotWithShape="1">
          <a:blip r:embed="rId3" cstate="email">
            <a:alphaModFix/>
            <a:extLst>
              <a:ext uri="{28A0092B-C50C-407E-A947-70E740481C1C}">
                <a14:useLocalDpi xmlns:a14="http://schemas.microsoft.com/office/drawing/2010/main"/>
              </a:ext>
            </a:extLst>
          </a:blip>
          <a:srcRect l="17491" r="2566"/>
          <a:stretch/>
        </p:blipFill>
        <p:spPr>
          <a:xfrm>
            <a:off x="256850" y="191125"/>
            <a:ext cx="2240075" cy="2232175"/>
          </a:xfrm>
          <a:prstGeom prst="rect">
            <a:avLst/>
          </a:prstGeom>
          <a:noFill/>
          <a:ln>
            <a:noFill/>
          </a:ln>
        </p:spPr>
      </p:pic>
      <p:sp>
        <p:nvSpPr>
          <p:cNvPr id="2" name="Slide Number Placeholder 1">
            <a:extLst>
              <a:ext uri="{FF2B5EF4-FFF2-40B4-BE49-F238E27FC236}">
                <a16:creationId xmlns:a16="http://schemas.microsoft.com/office/drawing/2014/main" xmlns="" id="{EF483E02-380A-4AA3-AC9A-C1A29B98F1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body" idx="1"/>
          </p:nvPr>
        </p:nvSpPr>
        <p:spPr>
          <a:xfrm>
            <a:off x="232187" y="1424935"/>
            <a:ext cx="8520600" cy="41181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Clr>
                <a:schemeClr val="dk1"/>
              </a:buClr>
              <a:buSzPts val="1100"/>
              <a:buFont typeface="Arial"/>
              <a:buNone/>
            </a:pPr>
            <a:r>
              <a:rPr lang="en-US" b="1" dirty="0" smtClean="0"/>
              <a:t>CQ</a:t>
            </a:r>
            <a:r>
              <a:rPr lang="en" b="1" dirty="0" smtClean="0"/>
              <a:t>4</a:t>
            </a:r>
            <a:r>
              <a:rPr lang="en" b="1" dirty="0"/>
              <a:t>: What does it mean for an illness to be </a:t>
            </a:r>
            <a:r>
              <a:rPr lang="en" b="1" i="1" dirty="0"/>
              <a:t>congenital</a:t>
            </a:r>
            <a:r>
              <a:rPr lang="en" b="1" dirty="0"/>
              <a:t>?</a:t>
            </a:r>
            <a:endParaRPr b="1" dirty="0"/>
          </a:p>
          <a:p>
            <a:pPr marL="914400" lvl="1" indent="-355600" algn="l" rtl="0">
              <a:lnSpc>
                <a:spcPct val="150000"/>
              </a:lnSpc>
              <a:spcBef>
                <a:spcPts val="1600"/>
              </a:spcBef>
              <a:spcAft>
                <a:spcPts val="0"/>
              </a:spcAft>
              <a:buClr>
                <a:schemeClr val="dk2"/>
              </a:buClr>
              <a:buSzPts val="2000"/>
              <a:buFont typeface="+mj-lt"/>
              <a:buAutoNum type="alphaUcPeriod"/>
            </a:pPr>
            <a:r>
              <a:rPr lang="en" sz="1800" dirty="0"/>
              <a:t>It causes irreparable harm to the genitals</a:t>
            </a:r>
            <a:endParaRPr sz="1800" dirty="0"/>
          </a:p>
          <a:p>
            <a:pPr marL="914400" lvl="1" indent="-355600" algn="l" rtl="0">
              <a:lnSpc>
                <a:spcPct val="150000"/>
              </a:lnSpc>
              <a:spcBef>
                <a:spcPts val="0"/>
              </a:spcBef>
              <a:spcAft>
                <a:spcPts val="0"/>
              </a:spcAft>
              <a:buClr>
                <a:schemeClr val="dk2"/>
              </a:buClr>
              <a:buSzPts val="2000"/>
              <a:buFont typeface="+mj-lt"/>
              <a:buAutoNum type="alphaUcPeriod"/>
            </a:pPr>
            <a:r>
              <a:rPr lang="en" sz="1800" dirty="0"/>
              <a:t>It is given to the patient for the sake of research</a:t>
            </a:r>
            <a:endParaRPr sz="1800" dirty="0"/>
          </a:p>
          <a:p>
            <a:pPr marL="914400" lvl="1" indent="-355600" algn="l" rtl="0">
              <a:lnSpc>
                <a:spcPct val="150000"/>
              </a:lnSpc>
              <a:spcBef>
                <a:spcPts val="0"/>
              </a:spcBef>
              <a:spcAft>
                <a:spcPts val="0"/>
              </a:spcAft>
              <a:buClr>
                <a:schemeClr val="dk2"/>
              </a:buClr>
              <a:buSzPts val="2000"/>
              <a:buFont typeface="+mj-lt"/>
              <a:buAutoNum type="alphaUcPeriod"/>
            </a:pPr>
            <a:r>
              <a:rPr lang="en" sz="1800" dirty="0"/>
              <a:t>It is present at birth</a:t>
            </a:r>
            <a:endParaRPr sz="1800" dirty="0"/>
          </a:p>
          <a:p>
            <a:pPr marL="914400" lvl="1" indent="-355600" algn="l" rtl="0">
              <a:lnSpc>
                <a:spcPct val="150000"/>
              </a:lnSpc>
              <a:spcBef>
                <a:spcPts val="0"/>
              </a:spcBef>
              <a:spcAft>
                <a:spcPts val="0"/>
              </a:spcAft>
              <a:buClr>
                <a:schemeClr val="dk2"/>
              </a:buClr>
              <a:buSzPts val="2000"/>
              <a:buFont typeface="+mj-lt"/>
              <a:buAutoNum type="alphaUcPeriod"/>
            </a:pPr>
            <a:r>
              <a:rPr lang="en" sz="1800" dirty="0"/>
              <a:t>It is incurable and deadly</a:t>
            </a:r>
            <a:endParaRPr sz="1200" dirty="0"/>
          </a:p>
        </p:txBody>
      </p:sp>
      <p:sp>
        <p:nvSpPr>
          <p:cNvPr id="3" name="Google Shape;163;p27">
            <a:extLst>
              <a:ext uri="{FF2B5EF4-FFF2-40B4-BE49-F238E27FC236}">
                <a16:creationId xmlns:a16="http://schemas.microsoft.com/office/drawing/2014/main" xmlns="" id="{B8135D11-C7A8-44DB-BA78-3E4A4DFE6129}"/>
              </a:ext>
            </a:extLst>
          </p:cNvPr>
          <p:cNvSpPr txBox="1">
            <a:spLocks/>
          </p:cNvSpPr>
          <p:nvPr/>
        </p:nvSpPr>
        <p:spPr>
          <a:xfrm>
            <a:off x="311700" y="312501"/>
            <a:ext cx="8707200" cy="1009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dirty="0"/>
              <a:t>The condition is called </a:t>
            </a:r>
            <a:r>
              <a:rPr lang="en-US" b="1" dirty="0"/>
              <a:t>congenital leptin deficiency</a:t>
            </a:r>
            <a:r>
              <a:rPr lang="en-US" dirty="0"/>
              <a:t>, caused by a genetic mutation that </a:t>
            </a:r>
            <a:r>
              <a:rPr lang="en-US" dirty="0" smtClean="0"/>
              <a:t>resulted </a:t>
            </a:r>
            <a:r>
              <a:rPr lang="en-US" dirty="0"/>
              <a:t>in Hannah’s inability to produce functional circulating leptin.</a:t>
            </a:r>
          </a:p>
        </p:txBody>
      </p:sp>
      <p:sp>
        <p:nvSpPr>
          <p:cNvPr id="2" name="Slide Number Placeholder 1">
            <a:extLst>
              <a:ext uri="{FF2B5EF4-FFF2-40B4-BE49-F238E27FC236}">
                <a16:creationId xmlns:a16="http://schemas.microsoft.com/office/drawing/2014/main" xmlns="" id="{1C03BE28-2FBB-4B97-9523-1CC92C10277E}"/>
              </a:ext>
            </a:extLst>
          </p:cNvPr>
          <p:cNvSpPr>
            <a:spLocks noGrp="1"/>
          </p:cNvSpPr>
          <p:nvPr>
            <p:ph type="sldNum" idx="12"/>
          </p:nvPr>
        </p:nvSpPr>
        <p:spPr>
          <a:xfrm>
            <a:off x="8472458" y="4670361"/>
            <a:ext cx="548700" cy="393600"/>
          </a:xfrm>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311700" y="771475"/>
            <a:ext cx="8520600" cy="37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The amount of leptin released depends upon how much adipose (fat) tissue is present </a:t>
            </a:r>
            <a:r>
              <a:rPr lang="en" sz="1600" dirty="0" smtClean="0"/>
              <a:t>and generally </a:t>
            </a:r>
            <a:r>
              <a:rPr lang="en" sz="1600" dirty="0"/>
              <a:t>shows a positive correlation with the amount of fat tissue. The more adipose tissue there is, the more leptin is released, effectively delivering a feeling of satiety (fullness). This feeling is achieved by </a:t>
            </a:r>
            <a:r>
              <a:rPr lang="en" sz="1600" b="1" dirty="0"/>
              <a:t>the binding of leptin to leptin receptors</a:t>
            </a:r>
            <a:r>
              <a:rPr lang="en" sz="1600" dirty="0"/>
              <a:t>, located on the surface of cells throughout the body and in particular</a:t>
            </a:r>
            <a:r>
              <a:rPr lang="en" sz="1600" dirty="0" smtClean="0"/>
              <a:t>, the </a:t>
            </a:r>
            <a:r>
              <a:rPr lang="en" sz="1600" b="1" dirty="0"/>
              <a:t>hypothalamus</a:t>
            </a:r>
            <a:r>
              <a:rPr lang="en" sz="1600" dirty="0"/>
              <a:t> that controls appetite. </a:t>
            </a:r>
            <a:endParaRPr sz="1600" dirty="0"/>
          </a:p>
          <a:p>
            <a:pPr marL="0" lvl="0" indent="0" algn="l" rtl="0">
              <a:spcBef>
                <a:spcPts val="1600"/>
              </a:spcBef>
              <a:spcAft>
                <a:spcPts val="0"/>
              </a:spcAft>
              <a:buNone/>
            </a:pPr>
            <a:r>
              <a:rPr lang="en" sz="1600" dirty="0"/>
              <a:t>Leptin deficiency </a:t>
            </a:r>
            <a:r>
              <a:rPr lang="en-US" sz="1600" dirty="0"/>
              <a:t>may</a:t>
            </a:r>
            <a:r>
              <a:rPr lang="en" sz="1600" dirty="0"/>
              <a:t> lead to:</a:t>
            </a:r>
            <a:endParaRPr sz="1600" dirty="0"/>
          </a:p>
          <a:p>
            <a:pPr marL="457200" lvl="0" indent="-330200" algn="l" rtl="0">
              <a:spcBef>
                <a:spcPts val="0"/>
              </a:spcBef>
              <a:spcAft>
                <a:spcPts val="0"/>
              </a:spcAft>
              <a:buSzPts val="1600"/>
              <a:buChar char="●"/>
            </a:pPr>
            <a:r>
              <a:rPr lang="en" sz="1600" dirty="0"/>
              <a:t>Severe obesity</a:t>
            </a:r>
            <a:endParaRPr sz="1600" dirty="0"/>
          </a:p>
          <a:p>
            <a:pPr marL="457200" lvl="0" indent="-330200" algn="l" rtl="0">
              <a:spcBef>
                <a:spcPts val="0"/>
              </a:spcBef>
              <a:spcAft>
                <a:spcPts val="0"/>
              </a:spcAft>
              <a:buSzPts val="1600"/>
              <a:buChar char="●"/>
            </a:pPr>
            <a:r>
              <a:rPr lang="en" sz="1600" dirty="0"/>
              <a:t>Hyperphagia</a:t>
            </a:r>
            <a:endParaRPr sz="1600" dirty="0"/>
          </a:p>
          <a:p>
            <a:pPr marL="457200" lvl="0" indent="-330200" algn="l" rtl="0">
              <a:spcBef>
                <a:spcPts val="0"/>
              </a:spcBef>
              <a:spcAft>
                <a:spcPts val="0"/>
              </a:spcAft>
              <a:buSzPts val="1600"/>
              <a:buChar char="●"/>
            </a:pPr>
            <a:r>
              <a:rPr lang="en" sz="1600" dirty="0"/>
              <a:t>Hyperinsulinemia</a:t>
            </a:r>
            <a:endParaRPr sz="1600" dirty="0"/>
          </a:p>
          <a:p>
            <a:pPr marL="457200" lvl="0" indent="-330200" algn="l" rtl="0">
              <a:spcBef>
                <a:spcPts val="0"/>
              </a:spcBef>
              <a:spcAft>
                <a:spcPts val="0"/>
              </a:spcAft>
              <a:buSzPts val="1600"/>
              <a:buChar char="●"/>
            </a:pPr>
            <a:r>
              <a:rPr lang="en" sz="1600" dirty="0"/>
              <a:t>Insulin resistance</a:t>
            </a:r>
            <a:endParaRPr sz="1600" dirty="0"/>
          </a:p>
          <a:p>
            <a:pPr marL="0" lvl="0" indent="0" algn="l" rtl="0">
              <a:spcBef>
                <a:spcPts val="1600"/>
              </a:spcBef>
              <a:spcAft>
                <a:spcPts val="1600"/>
              </a:spcAft>
              <a:buNone/>
            </a:pPr>
            <a:endParaRPr sz="1600" dirty="0"/>
          </a:p>
        </p:txBody>
      </p:sp>
      <p:sp>
        <p:nvSpPr>
          <p:cNvPr id="175" name="Google Shape;175;p2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Leptin</a:t>
            </a:r>
            <a:r>
              <a:rPr lang="en" sz="2600" i="1" dirty="0" smtClean="0"/>
              <a:t> </a:t>
            </a:r>
            <a:endParaRPr sz="2600" dirty="0"/>
          </a:p>
        </p:txBody>
      </p:sp>
      <p:pic>
        <p:nvPicPr>
          <p:cNvPr id="2" name="Picture 1">
            <a:extLst>
              <a:ext uri="{FF2B5EF4-FFF2-40B4-BE49-F238E27FC236}">
                <a16:creationId xmlns:a16="http://schemas.microsoft.com/office/drawing/2014/main" xmlns="" id="{0A5D22F3-ADB2-4A8E-972A-D33B3B14D3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2241"/>
          <a:stretch/>
        </p:blipFill>
        <p:spPr>
          <a:xfrm>
            <a:off x="4900610" y="2377250"/>
            <a:ext cx="3355181" cy="1773269"/>
          </a:xfrm>
          <a:prstGeom prst="rect">
            <a:avLst/>
          </a:prstGeom>
        </p:spPr>
      </p:pic>
      <p:sp>
        <p:nvSpPr>
          <p:cNvPr id="3" name="TextBox 2">
            <a:extLst>
              <a:ext uri="{FF2B5EF4-FFF2-40B4-BE49-F238E27FC236}">
                <a16:creationId xmlns:a16="http://schemas.microsoft.com/office/drawing/2014/main" xmlns="" id="{D136C667-269A-4F30-8840-93C0E62D000A}"/>
              </a:ext>
            </a:extLst>
          </p:cNvPr>
          <p:cNvSpPr txBox="1"/>
          <p:nvPr/>
        </p:nvSpPr>
        <p:spPr>
          <a:xfrm>
            <a:off x="4736307" y="4170946"/>
            <a:ext cx="4000499"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latin typeface="MV Boli" panose="02000500030200090000" pitchFamily="2" charset="0"/>
                <a:cs typeface="MV Boli" panose="02000500030200090000" pitchFamily="2" charset="0"/>
              </a:rPr>
              <a:t>The image demonstrates the effect of leptin deficiency. Compared to the control on the right, the mouse on the left develops severe obesity due to a lack of functional leptin.</a:t>
            </a:r>
          </a:p>
        </p:txBody>
      </p:sp>
      <p:sp>
        <p:nvSpPr>
          <p:cNvPr id="4" name="Slide Number Placeholder 3">
            <a:extLst>
              <a:ext uri="{FF2B5EF4-FFF2-40B4-BE49-F238E27FC236}">
                <a16:creationId xmlns:a16="http://schemas.microsoft.com/office/drawing/2014/main" xmlns="" id="{999CA5E2-2E26-4EC8-A032-CDA96C348B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i="1"/>
              <a:t>LEP</a:t>
            </a:r>
            <a:r>
              <a:rPr lang="en" sz="2500"/>
              <a:t> Gene </a:t>
            </a:r>
            <a:endParaRPr sz="2500"/>
          </a:p>
        </p:txBody>
      </p:sp>
      <p:sp>
        <p:nvSpPr>
          <p:cNvPr id="181" name="Google Shape;181;p30"/>
          <p:cNvSpPr txBox="1">
            <a:spLocks noGrp="1"/>
          </p:cNvSpPr>
          <p:nvPr>
            <p:ph type="body" idx="1"/>
          </p:nvPr>
        </p:nvSpPr>
        <p:spPr>
          <a:xfrm>
            <a:off x="172554" y="1017725"/>
            <a:ext cx="2699857" cy="36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Leptin is encoded by the </a:t>
            </a:r>
            <a:r>
              <a:rPr lang="en" sz="1600" i="1" dirty="0"/>
              <a:t>LEP</a:t>
            </a:r>
            <a:r>
              <a:rPr lang="en" sz="1600" dirty="0"/>
              <a:t> </a:t>
            </a:r>
            <a:r>
              <a:rPr lang="en" sz="1600" dirty="0" smtClean="0"/>
              <a:t>gene, </a:t>
            </a:r>
            <a:r>
              <a:rPr lang="en" sz="1600" dirty="0"/>
              <a:t>which is located on chromosome 7q31.3. </a:t>
            </a:r>
            <a:endParaRPr sz="1600" dirty="0"/>
          </a:p>
          <a:p>
            <a:pPr marL="0" lvl="0" indent="0" algn="l" rtl="0">
              <a:spcBef>
                <a:spcPts val="1600"/>
              </a:spcBef>
              <a:spcAft>
                <a:spcPts val="0"/>
              </a:spcAft>
              <a:buNone/>
            </a:pPr>
            <a:r>
              <a:rPr lang="en" sz="1600" dirty="0"/>
              <a:t>Use the image on the right to learn how 7q31.3 indicates the cytogenetic location of the </a:t>
            </a:r>
            <a:r>
              <a:rPr lang="en" sz="1600" i="1" dirty="0"/>
              <a:t>LEP</a:t>
            </a:r>
            <a:r>
              <a:rPr lang="en" sz="1600" dirty="0"/>
              <a:t> gene.</a:t>
            </a:r>
            <a:endParaRPr sz="1600" dirty="0"/>
          </a:p>
          <a:p>
            <a:pPr marL="0" lvl="0" indent="0" algn="l" rtl="0">
              <a:spcBef>
                <a:spcPts val="1600"/>
              </a:spcBef>
              <a:spcAft>
                <a:spcPts val="1600"/>
              </a:spcAft>
              <a:buNone/>
            </a:pPr>
            <a:endParaRPr dirty="0"/>
          </a:p>
        </p:txBody>
      </p:sp>
      <p:pic>
        <p:nvPicPr>
          <p:cNvPr id="182" name="Google Shape;182;p30"/>
          <p:cNvPicPr preferRelativeResize="0"/>
          <p:nvPr/>
        </p:nvPicPr>
        <p:blipFill rotWithShape="1">
          <a:blip r:embed="rId3">
            <a:alphaModFix/>
          </a:blip>
          <a:srcRect l="1191" r="2952"/>
          <a:stretch/>
        </p:blipFill>
        <p:spPr>
          <a:xfrm>
            <a:off x="3309731" y="0"/>
            <a:ext cx="5834270" cy="5143500"/>
          </a:xfrm>
          <a:prstGeom prst="rect">
            <a:avLst/>
          </a:prstGeom>
          <a:noFill/>
          <a:ln>
            <a:noFill/>
          </a:ln>
        </p:spPr>
      </p:pic>
      <p:sp>
        <p:nvSpPr>
          <p:cNvPr id="2" name="Slide Number Placeholder 1">
            <a:extLst>
              <a:ext uri="{FF2B5EF4-FFF2-40B4-BE49-F238E27FC236}">
                <a16:creationId xmlns:a16="http://schemas.microsoft.com/office/drawing/2014/main" xmlns="" id="{41243EC5-04C5-489E-842C-A5FD499646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1593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Meet the Family</a:t>
            </a:r>
            <a:endParaRPr dirty="0"/>
          </a:p>
        </p:txBody>
      </p:sp>
      <p:sp>
        <p:nvSpPr>
          <p:cNvPr id="65" name="Google Shape;65;p14"/>
          <p:cNvSpPr txBox="1">
            <a:spLocks noGrp="1"/>
          </p:cNvSpPr>
          <p:nvPr>
            <p:ph type="body" idx="1"/>
          </p:nvPr>
        </p:nvSpPr>
        <p:spPr>
          <a:xfrm>
            <a:off x="149850" y="1106000"/>
            <a:ext cx="8844300" cy="13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Maria and Vanessa were so excited to receive the news that they had been approved for the adoption of a baby girl, a newborn whom they would name Hannah. After what seemed like an eternity of paperwork, negotiations, and anticipation, their dream of starting their own family had finally come true.</a:t>
            </a:r>
            <a:endParaRPr dirty="0"/>
          </a:p>
          <a:p>
            <a:pPr marL="0" lvl="0" indent="0" algn="l" rtl="0">
              <a:spcBef>
                <a:spcPts val="1600"/>
              </a:spcBef>
              <a:spcAft>
                <a:spcPts val="1600"/>
              </a:spcAft>
              <a:buNone/>
            </a:pPr>
            <a:endParaRPr dirty="0"/>
          </a:p>
        </p:txBody>
      </p:sp>
      <p:sp>
        <p:nvSpPr>
          <p:cNvPr id="66" name="Google Shape;66;p14"/>
          <p:cNvSpPr txBox="1">
            <a:spLocks noGrp="1"/>
          </p:cNvSpPr>
          <p:nvPr>
            <p:ph type="body" idx="1"/>
          </p:nvPr>
        </p:nvSpPr>
        <p:spPr>
          <a:xfrm>
            <a:off x="191075" y="2738550"/>
            <a:ext cx="4638900" cy="13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About a year after their daughter was settled into her new home, the new parents noticed that Hannah behaved strangely when it came time for her to eat. As the girl grew into childhood, these problems continued to get worse. </a:t>
            </a:r>
            <a:endParaRPr/>
          </a:p>
          <a:p>
            <a:pPr marL="0" lvl="0" indent="0" algn="l" rtl="0">
              <a:spcBef>
                <a:spcPts val="1600"/>
              </a:spcBef>
              <a:spcAft>
                <a:spcPts val="1600"/>
              </a:spcAft>
              <a:buNone/>
            </a:pPr>
            <a:endParaRPr/>
          </a:p>
        </p:txBody>
      </p:sp>
      <p:sp>
        <p:nvSpPr>
          <p:cNvPr id="2" name="Slide Number Placeholder 1">
            <a:extLst>
              <a:ext uri="{FF2B5EF4-FFF2-40B4-BE49-F238E27FC236}">
                <a16:creationId xmlns:a16="http://schemas.microsoft.com/office/drawing/2014/main" xmlns="" id="{D148F68C-DDBB-4514-B840-0E6475EDF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3" name="Picture 2">
            <a:extLst>
              <a:ext uri="{FF2B5EF4-FFF2-40B4-BE49-F238E27FC236}">
                <a16:creationId xmlns:a16="http://schemas.microsoft.com/office/drawing/2014/main" xmlns="" id="{B99D265C-DCF7-4E51-A85F-58A46D89B42C}"/>
              </a:ext>
            </a:extLst>
          </p:cNvPr>
          <p:cNvPicPr>
            <a:picLocks noChangeAspect="1"/>
          </p:cNvPicPr>
          <p:nvPr/>
        </p:nvPicPr>
        <p:blipFill>
          <a:blip r:embed="rId3"/>
          <a:stretch>
            <a:fillRect/>
          </a:stretch>
        </p:blipFill>
        <p:spPr>
          <a:xfrm rot="743893">
            <a:off x="5234172" y="2503174"/>
            <a:ext cx="3238286" cy="21600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body" idx="1"/>
          </p:nvPr>
        </p:nvSpPr>
        <p:spPr>
          <a:xfrm>
            <a:off x="311688" y="318840"/>
            <a:ext cx="8520600" cy="3416400"/>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buNone/>
            </a:pPr>
            <a:r>
              <a:rPr lang="en-US" sz="1700" b="1" dirty="0" smtClean="0"/>
              <a:t>CQ</a:t>
            </a:r>
            <a:r>
              <a:rPr lang="en" sz="1700" b="1" dirty="0" smtClean="0"/>
              <a:t>5</a:t>
            </a:r>
            <a:r>
              <a:rPr lang="en" sz="1700" b="1" dirty="0"/>
              <a:t>: </a:t>
            </a:r>
            <a:r>
              <a:rPr lang="en-US" sz="1700" b="1" dirty="0"/>
              <a:t>Cells of many organs and tissues possess leptin receptors on their surface and respond to leptin secreted by fat cells. Mutations of this gene (</a:t>
            </a:r>
            <a:r>
              <a:rPr lang="en-US" sz="1700" b="1" i="1" dirty="0"/>
              <a:t>LEPR</a:t>
            </a:r>
            <a:r>
              <a:rPr lang="en-US" sz="1700" b="1" dirty="0"/>
              <a:t>) have been linked to obesity and dysfunction of the pituitary gland. </a:t>
            </a:r>
            <a:r>
              <a:rPr lang="en" sz="1700" b="1" dirty="0"/>
              <a:t>The cytogenetic location for the </a:t>
            </a:r>
            <a:r>
              <a:rPr lang="en" sz="1700" b="1" i="1" dirty="0"/>
              <a:t>LEPR</a:t>
            </a:r>
            <a:r>
              <a:rPr lang="en" sz="1700" b="1" dirty="0"/>
              <a:t> gene is 1p31.3. Based on what you just learned, where can you find this gene? </a:t>
            </a:r>
            <a:endParaRPr sz="1700" b="1" dirty="0"/>
          </a:p>
          <a:p>
            <a:pPr marL="457200" lvl="0" indent="-342900" algn="l" rtl="0">
              <a:lnSpc>
                <a:spcPct val="100000"/>
              </a:lnSpc>
              <a:spcBef>
                <a:spcPts val="1600"/>
              </a:spcBef>
              <a:spcAft>
                <a:spcPts val="0"/>
              </a:spcAft>
              <a:buSzPts val="1800"/>
              <a:buFont typeface="+mj-lt"/>
              <a:buAutoNum type="alphaUcPeriod"/>
            </a:pPr>
            <a:r>
              <a:rPr lang="en" sz="1700" dirty="0"/>
              <a:t>Chromosome 1, long arm, region 31, band 3</a:t>
            </a:r>
            <a:endParaRPr sz="1700" dirty="0"/>
          </a:p>
          <a:p>
            <a:pPr marL="457200" lvl="0" indent="-342900" algn="l" rtl="0">
              <a:lnSpc>
                <a:spcPct val="100000"/>
              </a:lnSpc>
              <a:spcBef>
                <a:spcPts val="0"/>
              </a:spcBef>
              <a:spcAft>
                <a:spcPts val="0"/>
              </a:spcAft>
              <a:buSzPts val="1800"/>
              <a:buFont typeface="+mj-lt"/>
              <a:buAutoNum type="alphaUcPeriod"/>
            </a:pPr>
            <a:r>
              <a:rPr lang="en" sz="1700" dirty="0"/>
              <a:t>Chromosome 1, short arm, region 3, band 3, </a:t>
            </a:r>
            <a:r>
              <a:rPr lang="en-US" sz="1700" dirty="0"/>
              <a:t>sub-band 1</a:t>
            </a:r>
            <a:endParaRPr sz="1700" dirty="0"/>
          </a:p>
          <a:p>
            <a:pPr marL="457200" lvl="0" indent="-342900" algn="l" rtl="0">
              <a:lnSpc>
                <a:spcPct val="100000"/>
              </a:lnSpc>
              <a:spcBef>
                <a:spcPts val="0"/>
              </a:spcBef>
              <a:spcAft>
                <a:spcPts val="0"/>
              </a:spcAft>
              <a:buSzPts val="1800"/>
              <a:buFont typeface="+mj-lt"/>
              <a:buAutoNum type="alphaUcPeriod"/>
            </a:pPr>
            <a:r>
              <a:rPr lang="en" sz="1700" dirty="0"/>
              <a:t>Chromosome 1, short arm, region 31, band 3</a:t>
            </a:r>
            <a:endParaRPr sz="1700" dirty="0"/>
          </a:p>
          <a:p>
            <a:pPr marL="457200" lvl="0" indent="-342900" algn="l" rtl="0">
              <a:lnSpc>
                <a:spcPct val="100000"/>
              </a:lnSpc>
              <a:spcBef>
                <a:spcPts val="0"/>
              </a:spcBef>
              <a:spcAft>
                <a:spcPts val="0"/>
              </a:spcAft>
              <a:buSzPts val="1800"/>
              <a:buFont typeface="+mj-lt"/>
              <a:buAutoNum type="alphaUcPeriod"/>
            </a:pPr>
            <a:r>
              <a:rPr lang="en" sz="1700" dirty="0"/>
              <a:t>Chromosome 1, short arm, region 3, band 1, sub-band 3</a:t>
            </a:r>
            <a:endParaRPr sz="1700" dirty="0"/>
          </a:p>
          <a:p>
            <a:pPr marL="0" lvl="0" indent="0" algn="l" rtl="0">
              <a:spcBef>
                <a:spcPts val="1600"/>
              </a:spcBef>
              <a:spcAft>
                <a:spcPts val="1600"/>
              </a:spcAft>
              <a:buNone/>
            </a:pPr>
            <a:endParaRPr sz="1700" dirty="0"/>
          </a:p>
        </p:txBody>
      </p:sp>
      <p:pic>
        <p:nvPicPr>
          <p:cNvPr id="1026" name="Picture 2" descr="Cytogenetic Location: 1p31.3, which is the short (p) arm of chromosome 1 at position 31.3">
            <a:extLst>
              <a:ext uri="{FF2B5EF4-FFF2-40B4-BE49-F238E27FC236}">
                <a16:creationId xmlns:a16="http://schemas.microsoft.com/office/drawing/2014/main" xmlns="" id="{D5A77669-A246-43A5-8D82-24CB370B724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30600"/>
          <a:stretch/>
        </p:blipFill>
        <p:spPr bwMode="auto">
          <a:xfrm>
            <a:off x="776288" y="3303270"/>
            <a:ext cx="7319564" cy="165735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C0DE20CE-68A2-433B-A64B-378AA40AF9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LEP s</a:t>
            </a:r>
            <a:r>
              <a:rPr lang="en"/>
              <a:t>equence</a:t>
            </a:r>
            <a:endParaRPr/>
          </a:p>
        </p:txBody>
      </p:sp>
      <p:sp>
        <p:nvSpPr>
          <p:cNvPr id="194" name="Google Shape;194;p32"/>
          <p:cNvSpPr txBox="1">
            <a:spLocks noGrp="1"/>
          </p:cNvSpPr>
          <p:nvPr>
            <p:ph type="body" idx="1"/>
          </p:nvPr>
        </p:nvSpPr>
        <p:spPr>
          <a:xfrm>
            <a:off x="311700" y="1152475"/>
            <a:ext cx="8675138" cy="3416400"/>
          </a:xfrm>
          <a:prstGeom prst="rect">
            <a:avLst/>
          </a:prstGeom>
        </p:spPr>
        <p:txBody>
          <a:bodyPr spcFirstLastPara="1" wrap="square" lIns="91425" tIns="91425" rIns="91425" bIns="91425" anchor="t" anchorCtr="0">
            <a:noAutofit/>
          </a:bodyPr>
          <a:lstStyle/>
          <a:p>
            <a:pPr marL="0" lvl="0" indent="0">
              <a:buNone/>
            </a:pPr>
            <a:r>
              <a:rPr lang="en-US" dirty="0" smtClean="0"/>
              <a:t>View </a:t>
            </a:r>
            <a:r>
              <a:rPr lang="en" dirty="0" smtClean="0"/>
              <a:t>the </a:t>
            </a:r>
            <a:r>
              <a:rPr lang="en" dirty="0"/>
              <a:t>NCBI GenBank </a:t>
            </a:r>
            <a:r>
              <a:rPr lang="en-US" dirty="0"/>
              <a:t>page with information on </a:t>
            </a:r>
            <a:r>
              <a:rPr lang="en" dirty="0"/>
              <a:t>the </a:t>
            </a:r>
            <a:r>
              <a:rPr lang="en" i="1" dirty="0"/>
              <a:t>LEP</a:t>
            </a:r>
            <a:r>
              <a:rPr lang="en" dirty="0"/>
              <a:t> gene </a:t>
            </a:r>
            <a:r>
              <a:rPr lang="en" dirty="0" smtClean="0"/>
              <a:t>(use </a:t>
            </a:r>
            <a:r>
              <a:rPr lang="en" dirty="0"/>
              <a:t>the link </a:t>
            </a:r>
            <a:r>
              <a:rPr lang="en" dirty="0" smtClean="0"/>
              <a:t>below). </a:t>
            </a:r>
            <a:r>
              <a:rPr lang="en-US" dirty="0"/>
              <a:t>Use the information on the webpage to answer the </a:t>
            </a:r>
            <a:r>
              <a:rPr lang="en-US" dirty="0" smtClean="0"/>
              <a:t>following question. </a:t>
            </a:r>
            <a:endParaRPr dirty="0"/>
          </a:p>
          <a:p>
            <a:pPr marL="0" lvl="0" indent="0" algn="l" rtl="0">
              <a:spcBef>
                <a:spcPts val="1600"/>
              </a:spcBef>
              <a:spcAft>
                <a:spcPts val="0"/>
              </a:spcAft>
              <a:buNone/>
            </a:pPr>
            <a:r>
              <a:rPr lang="en" sz="1400" u="sng" dirty="0">
                <a:solidFill>
                  <a:schemeClr val="hlink"/>
                </a:solidFill>
                <a:hlinkClick r:id="rId3"/>
              </a:rPr>
              <a:t>https://www.ncbi.nlm.nih.gov/nuccore/NC_000007.14?report=genbank&amp;from=128241201&amp;to=128257629</a:t>
            </a:r>
            <a:endParaRPr sz="2400" dirty="0"/>
          </a:p>
          <a:p>
            <a:pPr marL="0" lvl="0" indent="0" algn="l" rtl="0">
              <a:spcBef>
                <a:spcPts val="1600"/>
              </a:spcBef>
              <a:spcAft>
                <a:spcPts val="0"/>
              </a:spcAft>
              <a:buNone/>
            </a:pPr>
            <a:r>
              <a:rPr lang="en" b="1" dirty="0"/>
              <a:t>CQ6: How many nucleotides are there in the </a:t>
            </a:r>
            <a:r>
              <a:rPr lang="en" b="1" i="1" dirty="0"/>
              <a:t>LEP</a:t>
            </a:r>
            <a:r>
              <a:rPr lang="en" b="1" dirty="0"/>
              <a:t> gene based on the information on the NCBI website? </a:t>
            </a:r>
            <a:endParaRPr b="1" dirty="0"/>
          </a:p>
          <a:p>
            <a:pPr marL="457200" lvl="0" indent="-342900" algn="l" rtl="0">
              <a:spcBef>
                <a:spcPts val="1600"/>
              </a:spcBef>
              <a:spcAft>
                <a:spcPts val="0"/>
              </a:spcAft>
              <a:buSzPts val="1800"/>
              <a:buFont typeface="+mj-lt"/>
              <a:buAutoNum type="alphaUcPeriod"/>
            </a:pPr>
            <a:r>
              <a:rPr lang="en" dirty="0"/>
              <a:t>16429 bp</a:t>
            </a:r>
            <a:endParaRPr dirty="0"/>
          </a:p>
          <a:p>
            <a:pPr marL="457200" lvl="0" indent="-342900" algn="l" rtl="0">
              <a:spcBef>
                <a:spcPts val="0"/>
              </a:spcBef>
              <a:spcAft>
                <a:spcPts val="0"/>
              </a:spcAft>
              <a:buSzPts val="1800"/>
              <a:buFont typeface="+mj-lt"/>
              <a:buAutoNum type="alphaUcPeriod"/>
            </a:pPr>
            <a:r>
              <a:rPr lang="en" dirty="0"/>
              <a:t>128241201 bp</a:t>
            </a:r>
            <a:endParaRPr dirty="0"/>
          </a:p>
          <a:p>
            <a:pPr marL="457200" lvl="0" indent="-342900" algn="l" rtl="0">
              <a:spcBef>
                <a:spcPts val="0"/>
              </a:spcBef>
              <a:spcAft>
                <a:spcPts val="0"/>
              </a:spcAft>
              <a:buSzPts val="1800"/>
              <a:buFont typeface="+mj-lt"/>
              <a:buAutoNum type="alphaUcPeriod"/>
            </a:pPr>
            <a:r>
              <a:rPr lang="en" dirty="0"/>
              <a:t>128257629 bp</a:t>
            </a:r>
            <a:endParaRPr dirty="0"/>
          </a:p>
          <a:p>
            <a:pPr marL="0" lvl="0" indent="0" algn="l" rtl="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xmlns="" id="{914A7B12-B94F-4169-865B-FB9DE3799E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311700" y="141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CQ</a:t>
            </a:r>
            <a:r>
              <a:rPr lang="en" b="1" dirty="0" smtClean="0"/>
              <a:t>7</a:t>
            </a:r>
            <a:r>
              <a:rPr lang="en" b="1" dirty="0"/>
              <a:t>: Below is a screenshot of the amino acid sequence of leptin. How many amino acids is leptin composed of? </a:t>
            </a:r>
            <a:r>
              <a:rPr lang="en" b="1" dirty="0" smtClean="0"/>
              <a:t>(Amino </a:t>
            </a:r>
            <a:r>
              <a:rPr lang="en" b="1" dirty="0"/>
              <a:t>acids can be represented by single </a:t>
            </a:r>
            <a:r>
              <a:rPr lang="en" b="1" dirty="0" smtClean="0"/>
              <a:t>letters, </a:t>
            </a:r>
            <a:r>
              <a:rPr lang="en" b="1" dirty="0"/>
              <a:t>which is shown in t</a:t>
            </a:r>
            <a:r>
              <a:rPr lang="en-US" b="1" dirty="0"/>
              <a:t>he</a:t>
            </a:r>
            <a:r>
              <a:rPr lang="en" b="1" dirty="0"/>
              <a:t> figure below</a:t>
            </a:r>
            <a:r>
              <a:rPr lang="en" b="1" dirty="0" smtClean="0"/>
              <a:t>.)</a:t>
            </a:r>
            <a:endParaRPr b="1" dirty="0"/>
          </a:p>
          <a:p>
            <a:pPr marL="457200" lvl="0" indent="-342900" algn="l" rtl="0">
              <a:spcBef>
                <a:spcPts val="1600"/>
              </a:spcBef>
              <a:spcAft>
                <a:spcPts val="0"/>
              </a:spcAft>
              <a:buSzPts val="1800"/>
              <a:buFont typeface="+mj-lt"/>
              <a:buAutoNum type="alphaUcPeriod"/>
            </a:pPr>
            <a:r>
              <a:rPr lang="en" dirty="0"/>
              <a:t>160</a:t>
            </a:r>
            <a:endParaRPr dirty="0"/>
          </a:p>
          <a:p>
            <a:pPr marL="457200" lvl="0" indent="-342900" algn="l" rtl="0">
              <a:spcBef>
                <a:spcPts val="0"/>
              </a:spcBef>
              <a:spcAft>
                <a:spcPts val="0"/>
              </a:spcAft>
              <a:buSzPts val="1800"/>
              <a:buFont typeface="+mj-lt"/>
              <a:buAutoNum type="alphaUcPeriod"/>
            </a:pPr>
            <a:r>
              <a:rPr lang="en" dirty="0"/>
              <a:t>165</a:t>
            </a:r>
            <a:endParaRPr dirty="0"/>
          </a:p>
          <a:p>
            <a:pPr marL="457200" lvl="0" indent="-342900" algn="l" rtl="0">
              <a:spcBef>
                <a:spcPts val="0"/>
              </a:spcBef>
              <a:spcAft>
                <a:spcPts val="0"/>
              </a:spcAft>
              <a:buSzPts val="1800"/>
              <a:buFont typeface="+mj-lt"/>
              <a:buAutoNum type="alphaUcPeriod"/>
            </a:pPr>
            <a:r>
              <a:rPr lang="en" dirty="0"/>
              <a:t>167</a:t>
            </a:r>
            <a:endParaRPr dirty="0"/>
          </a:p>
          <a:p>
            <a:pPr marL="457200" lvl="0" indent="-342900" algn="l" rtl="0">
              <a:spcBef>
                <a:spcPts val="0"/>
              </a:spcBef>
              <a:spcAft>
                <a:spcPts val="0"/>
              </a:spcAft>
              <a:buSzPts val="1800"/>
              <a:buFont typeface="+mj-lt"/>
              <a:buAutoNum type="alphaUcPeriod"/>
            </a:pPr>
            <a:r>
              <a:rPr lang="en" dirty="0"/>
              <a:t>180</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 </a:t>
            </a:r>
            <a:endParaRPr dirty="0"/>
          </a:p>
        </p:txBody>
      </p:sp>
      <p:pic>
        <p:nvPicPr>
          <p:cNvPr id="200" name="Google Shape;200;p33"/>
          <p:cNvPicPr preferRelativeResize="0"/>
          <p:nvPr/>
        </p:nvPicPr>
        <p:blipFill>
          <a:blip r:embed="rId3">
            <a:alphaModFix/>
          </a:blip>
          <a:stretch>
            <a:fillRect/>
          </a:stretch>
        </p:blipFill>
        <p:spPr>
          <a:xfrm>
            <a:off x="1723649" y="2432025"/>
            <a:ext cx="6241631" cy="2475731"/>
          </a:xfrm>
          <a:prstGeom prst="rect">
            <a:avLst/>
          </a:prstGeom>
          <a:noFill/>
          <a:ln w="9525" cap="flat" cmpd="sng">
            <a:solidFill>
              <a:srgbClr val="434343"/>
            </a:solidFill>
            <a:prstDash val="solid"/>
            <a:round/>
            <a:headEnd type="none" w="sm" len="sm"/>
            <a:tailEnd type="none" w="sm" len="sm"/>
          </a:ln>
        </p:spPr>
      </p:pic>
      <p:sp>
        <p:nvSpPr>
          <p:cNvPr id="201" name="Google Shape;201;p33"/>
          <p:cNvSpPr txBox="1"/>
          <p:nvPr/>
        </p:nvSpPr>
        <p:spPr>
          <a:xfrm>
            <a:off x="0" y="4771500"/>
            <a:ext cx="6984600" cy="37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900">
              <a:solidFill>
                <a:schemeClr val="dk2"/>
              </a:solidFill>
            </a:endParaRPr>
          </a:p>
        </p:txBody>
      </p:sp>
      <p:sp>
        <p:nvSpPr>
          <p:cNvPr id="2" name="Slide Number Placeholder 1">
            <a:extLst>
              <a:ext uri="{FF2B5EF4-FFF2-40B4-BE49-F238E27FC236}">
                <a16:creationId xmlns:a16="http://schemas.microsoft.com/office/drawing/2014/main" xmlns="" id="{63653755-7901-4938-9ADC-A65B96756E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4"/>
          <p:cNvPicPr preferRelativeResize="0"/>
          <p:nvPr/>
        </p:nvPicPr>
        <p:blipFill>
          <a:blip r:embed="rId3">
            <a:alphaModFix/>
          </a:blip>
          <a:stretch>
            <a:fillRect/>
          </a:stretch>
        </p:blipFill>
        <p:spPr>
          <a:xfrm>
            <a:off x="1123575" y="119558"/>
            <a:ext cx="6677400" cy="2637930"/>
          </a:xfrm>
          <a:prstGeom prst="rect">
            <a:avLst/>
          </a:prstGeom>
          <a:noFill/>
          <a:ln w="9525" cap="flat" cmpd="sng">
            <a:solidFill>
              <a:srgbClr val="666666"/>
            </a:solidFill>
            <a:prstDash val="solid"/>
            <a:round/>
            <a:headEnd type="none" w="sm" len="sm"/>
            <a:tailEnd type="none" w="sm" len="sm"/>
          </a:ln>
        </p:spPr>
      </p:pic>
      <p:sp>
        <p:nvSpPr>
          <p:cNvPr id="207" name="Google Shape;207;p34"/>
          <p:cNvSpPr txBox="1">
            <a:spLocks noGrp="1"/>
          </p:cNvSpPr>
          <p:nvPr>
            <p:ph type="body" idx="1"/>
          </p:nvPr>
        </p:nvSpPr>
        <p:spPr>
          <a:xfrm>
            <a:off x="283575" y="2864643"/>
            <a:ext cx="8724600" cy="28877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b="1" dirty="0" smtClean="0"/>
              <a:t>CQ</a:t>
            </a:r>
            <a:r>
              <a:rPr lang="en" sz="1700" b="1" dirty="0" smtClean="0"/>
              <a:t>8</a:t>
            </a:r>
            <a:r>
              <a:rPr lang="en" sz="1700" b="1" dirty="0"/>
              <a:t>: The 18</a:t>
            </a:r>
            <a:r>
              <a:rPr lang="en" sz="1700" b="1" baseline="30000" dirty="0"/>
              <a:t>th</a:t>
            </a:r>
            <a:r>
              <a:rPr lang="en" sz="1700" b="1" dirty="0"/>
              <a:t>, 19</a:t>
            </a:r>
            <a:r>
              <a:rPr lang="en" sz="1700" b="1" baseline="30000" dirty="0"/>
              <a:t>th</a:t>
            </a:r>
            <a:r>
              <a:rPr lang="en" sz="1700" b="1" dirty="0"/>
              <a:t>, and 20</a:t>
            </a:r>
            <a:r>
              <a:rPr lang="en" sz="1700" b="1" baseline="30000" dirty="0"/>
              <a:t>th</a:t>
            </a:r>
            <a:r>
              <a:rPr lang="en" sz="1700" b="1" dirty="0"/>
              <a:t> amino acids of leptin are_________.</a:t>
            </a:r>
            <a:endParaRPr sz="1700" b="1" dirty="0"/>
          </a:p>
          <a:p>
            <a:pPr marL="457200" lvl="0" indent="-342900" algn="l" rtl="0">
              <a:spcBef>
                <a:spcPts val="1600"/>
              </a:spcBef>
              <a:spcAft>
                <a:spcPts val="0"/>
              </a:spcAft>
              <a:buSzPts val="1800"/>
              <a:buFont typeface="+mj-lt"/>
              <a:buAutoNum type="alphaUcPeriod"/>
            </a:pPr>
            <a:r>
              <a:rPr lang="en-US" sz="1700" dirty="0"/>
              <a:t>a</a:t>
            </a:r>
            <a:r>
              <a:rPr lang="en" sz="1700" dirty="0"/>
              <a:t>rginine, serine, glutamine</a:t>
            </a:r>
            <a:endParaRPr sz="1700" dirty="0"/>
          </a:p>
          <a:p>
            <a:pPr marL="457200" lvl="0" indent="-342900" algn="l" rtl="0">
              <a:spcBef>
                <a:spcPts val="0"/>
              </a:spcBef>
              <a:spcAft>
                <a:spcPts val="0"/>
              </a:spcAft>
              <a:buSzPts val="1800"/>
              <a:buFont typeface="+mj-lt"/>
              <a:buAutoNum type="alphaUcPeriod"/>
            </a:pPr>
            <a:r>
              <a:rPr lang="en-US" sz="1700" dirty="0"/>
              <a:t>t</a:t>
            </a:r>
            <a:r>
              <a:rPr lang="en" sz="1700" dirty="0"/>
              <a:t>hreonine, valine, glutamic acid</a:t>
            </a:r>
            <a:endParaRPr sz="1700" dirty="0"/>
          </a:p>
          <a:p>
            <a:pPr marL="457200" lvl="0" indent="-342900" algn="l" rtl="0">
              <a:spcBef>
                <a:spcPts val="0"/>
              </a:spcBef>
              <a:spcAft>
                <a:spcPts val="0"/>
              </a:spcAft>
              <a:buSzPts val="1800"/>
              <a:buFont typeface="+mj-lt"/>
              <a:buAutoNum type="alphaUcPeriod"/>
            </a:pPr>
            <a:r>
              <a:rPr lang="en-US" sz="1700" dirty="0"/>
              <a:t>t</a:t>
            </a:r>
            <a:r>
              <a:rPr lang="en" sz="1700" dirty="0"/>
              <a:t>yrosine, valine, glutamine</a:t>
            </a:r>
            <a:endParaRPr sz="1700" dirty="0"/>
          </a:p>
          <a:p>
            <a:pPr marL="457200" lvl="0" indent="-342900" algn="l" rtl="0">
              <a:spcBef>
                <a:spcPts val="0"/>
              </a:spcBef>
              <a:spcAft>
                <a:spcPts val="0"/>
              </a:spcAft>
              <a:buSzPts val="1800"/>
              <a:buFont typeface="+mj-lt"/>
              <a:buAutoNum type="alphaUcPeriod"/>
            </a:pPr>
            <a:r>
              <a:rPr lang="en-US" sz="1700" dirty="0"/>
              <a:t>t</a:t>
            </a:r>
            <a:r>
              <a:rPr lang="en" sz="1700" dirty="0"/>
              <a:t>ryptophan, valine, glutamic acid</a:t>
            </a:r>
            <a:endParaRPr sz="1700" dirty="0"/>
          </a:p>
          <a:p>
            <a:pPr marL="0" lvl="0" indent="0" algn="l" rtl="0">
              <a:spcBef>
                <a:spcPts val="1600"/>
              </a:spcBef>
              <a:spcAft>
                <a:spcPts val="0"/>
              </a:spcAft>
              <a:buNone/>
            </a:pPr>
            <a:endParaRPr sz="1700" dirty="0"/>
          </a:p>
          <a:p>
            <a:pPr marL="0" lvl="0" indent="0" algn="l" rtl="0">
              <a:spcBef>
                <a:spcPts val="1600"/>
              </a:spcBef>
              <a:spcAft>
                <a:spcPts val="0"/>
              </a:spcAft>
              <a:buNone/>
            </a:pPr>
            <a:endParaRPr sz="1700" dirty="0"/>
          </a:p>
          <a:p>
            <a:pPr marL="0" lvl="0" indent="0" algn="l" rtl="0">
              <a:spcBef>
                <a:spcPts val="1600"/>
              </a:spcBef>
              <a:spcAft>
                <a:spcPts val="1600"/>
              </a:spcAft>
              <a:buNone/>
            </a:pPr>
            <a:r>
              <a:rPr lang="en" sz="1700" dirty="0"/>
              <a:t> </a:t>
            </a:r>
            <a:endParaRPr sz="1700" dirty="0"/>
          </a:p>
        </p:txBody>
      </p:sp>
      <p:sp>
        <p:nvSpPr>
          <p:cNvPr id="2" name="Slide Number Placeholder 1">
            <a:extLst>
              <a:ext uri="{FF2B5EF4-FFF2-40B4-BE49-F238E27FC236}">
                <a16:creationId xmlns:a16="http://schemas.microsoft.com/office/drawing/2014/main" xmlns="" id="{13DB2DB2-FBED-41F1-9657-F5F4B3B061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body" idx="1"/>
          </p:nvPr>
        </p:nvSpPr>
        <p:spPr>
          <a:xfrm>
            <a:off x="311700" y="330150"/>
            <a:ext cx="8520600" cy="20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CQ</a:t>
            </a:r>
            <a:r>
              <a:rPr lang="en" b="1" dirty="0" smtClean="0"/>
              <a:t>9</a:t>
            </a:r>
            <a:r>
              <a:rPr lang="en" b="1" dirty="0"/>
              <a:t>: </a:t>
            </a:r>
            <a:r>
              <a:rPr lang="en" dirty="0"/>
              <a:t>As you might recall, each genetic codon is composed of three nucleotides and codes for one amino acid. For leptin, which consists of 167 amino acids, the size </a:t>
            </a:r>
            <a:r>
              <a:rPr lang="en" dirty="0" smtClean="0"/>
              <a:t>of the </a:t>
            </a:r>
            <a:r>
              <a:rPr lang="en" dirty="0"/>
              <a:t>gene would be 167 × 3 = 501 bp. </a:t>
            </a:r>
            <a:r>
              <a:rPr lang="en-US" dirty="0"/>
              <a:t>This is much </a:t>
            </a:r>
            <a:r>
              <a:rPr lang="en-US" dirty="0" smtClean="0"/>
              <a:t>less than </a:t>
            </a:r>
            <a:r>
              <a:rPr lang="en-US" dirty="0"/>
              <a:t>the 16429 bp</a:t>
            </a:r>
            <a:r>
              <a:rPr lang="en" dirty="0"/>
              <a:t> you learned earlier regarding the size of </a:t>
            </a:r>
            <a:r>
              <a:rPr lang="en-US" dirty="0"/>
              <a:t>the </a:t>
            </a:r>
            <a:r>
              <a:rPr lang="en" i="1" dirty="0"/>
              <a:t>LEP</a:t>
            </a:r>
            <a:r>
              <a:rPr lang="en" dirty="0"/>
              <a:t> gene. What do you think </a:t>
            </a:r>
            <a:r>
              <a:rPr lang="en-US" dirty="0"/>
              <a:t>may explain </a:t>
            </a:r>
            <a:r>
              <a:rPr lang="en" dirty="0"/>
              <a:t>the discrepanc</a:t>
            </a:r>
            <a:r>
              <a:rPr lang="en-US" dirty="0"/>
              <a:t>y</a:t>
            </a:r>
            <a:r>
              <a:rPr lang="en" dirty="0"/>
              <a:t>?</a:t>
            </a:r>
          </a:p>
          <a:p>
            <a:pPr marL="0" lvl="0" indent="0" algn="l" rtl="0">
              <a:spcBef>
                <a:spcPts val="0"/>
              </a:spcBef>
              <a:spcAft>
                <a:spcPts val="0"/>
              </a:spcAft>
              <a:buNone/>
            </a:pPr>
            <a:endParaRPr lang="en" dirty="0"/>
          </a:p>
          <a:p>
            <a:pPr marL="457200" lvl="0" indent="-342900" algn="l" rtl="0">
              <a:spcBef>
                <a:spcPts val="1600"/>
              </a:spcBef>
              <a:spcAft>
                <a:spcPts val="0"/>
              </a:spcAft>
              <a:buSzPts val="1800"/>
              <a:buFont typeface="+mj-lt"/>
              <a:buAutoNum type="alphaUcPeriod"/>
            </a:pPr>
            <a:r>
              <a:rPr lang="en-US" sz="1800" dirty="0"/>
              <a:t>Presence of introns</a:t>
            </a:r>
          </a:p>
          <a:p>
            <a:pPr marL="457200" lvl="0" indent="-342900" algn="l" rtl="0">
              <a:spcBef>
                <a:spcPts val="0"/>
              </a:spcBef>
              <a:spcAft>
                <a:spcPts val="0"/>
              </a:spcAft>
              <a:buSzPts val="1800"/>
              <a:buFont typeface="+mj-lt"/>
              <a:buAutoNum type="alphaUcPeriod"/>
            </a:pPr>
            <a:r>
              <a:rPr lang="en-US" sz="1800" dirty="0"/>
              <a:t>Presence of the promoter region</a:t>
            </a:r>
          </a:p>
          <a:p>
            <a:pPr>
              <a:spcBef>
                <a:spcPts val="0"/>
              </a:spcBef>
              <a:buFont typeface="+mj-lt"/>
              <a:buAutoNum type="alphaUcPeriod"/>
            </a:pPr>
            <a:r>
              <a:rPr lang="en-US" dirty="0"/>
              <a:t>Presence of noncoding </a:t>
            </a:r>
            <a:r>
              <a:rPr lang="en-US" dirty="0" smtClean="0"/>
              <a:t>5</a:t>
            </a:r>
            <a:r>
              <a:rPr lang="en-US" i="1" dirty="0" smtClean="0"/>
              <a:t>'</a:t>
            </a:r>
            <a:r>
              <a:rPr lang="en-US" dirty="0" smtClean="0"/>
              <a:t> </a:t>
            </a:r>
            <a:r>
              <a:rPr lang="en-US" dirty="0"/>
              <a:t>and </a:t>
            </a:r>
            <a:r>
              <a:rPr lang="en-US" dirty="0" smtClean="0"/>
              <a:t>3</a:t>
            </a:r>
            <a:r>
              <a:rPr lang="en-US" i="1" dirty="0" smtClean="0"/>
              <a:t>'</a:t>
            </a:r>
            <a:r>
              <a:rPr lang="en-US" dirty="0" smtClean="0"/>
              <a:t> </a:t>
            </a:r>
            <a:r>
              <a:rPr lang="en-US" dirty="0"/>
              <a:t>regions</a:t>
            </a:r>
          </a:p>
          <a:p>
            <a:pPr>
              <a:spcBef>
                <a:spcPts val="0"/>
              </a:spcBef>
              <a:buFont typeface="+mj-lt"/>
              <a:buAutoNum type="alphaUcPeriod"/>
            </a:pPr>
            <a:r>
              <a:rPr lang="en-US" dirty="0"/>
              <a:t>All of the </a:t>
            </a:r>
            <a:r>
              <a:rPr lang="en-US" dirty="0" smtClean="0"/>
              <a:t>above</a:t>
            </a:r>
            <a:endParaRPr dirty="0"/>
          </a:p>
          <a:p>
            <a:pPr marL="0" lvl="0" indent="0" algn="l" rtl="0">
              <a:spcBef>
                <a:spcPts val="1600"/>
              </a:spcBef>
              <a:spcAft>
                <a:spcPts val="1600"/>
              </a:spcAft>
              <a:buNone/>
            </a:pPr>
            <a:r>
              <a:rPr lang="en" dirty="0"/>
              <a:t> </a:t>
            </a:r>
            <a:endParaRPr dirty="0"/>
          </a:p>
        </p:txBody>
      </p:sp>
      <p:sp>
        <p:nvSpPr>
          <p:cNvPr id="2" name="Slide Number Placeholder 1">
            <a:extLst>
              <a:ext uri="{FF2B5EF4-FFF2-40B4-BE49-F238E27FC236}">
                <a16:creationId xmlns:a16="http://schemas.microsoft.com/office/drawing/2014/main" xmlns="" id="{B2843D7C-86CE-4851-8A09-602565B082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Figuring out the genetic cause...</a:t>
            </a:r>
            <a:endParaRPr sz="2400" dirty="0"/>
          </a:p>
        </p:txBody>
      </p:sp>
      <p:sp>
        <p:nvSpPr>
          <p:cNvPr id="218" name="Google Shape;218;p36"/>
          <p:cNvSpPr txBox="1">
            <a:spLocks noGrp="1"/>
          </p:cNvSpPr>
          <p:nvPr>
            <p:ph type="body" idx="1"/>
          </p:nvPr>
        </p:nvSpPr>
        <p:spPr>
          <a:xfrm>
            <a:off x="311700" y="1003390"/>
            <a:ext cx="8632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The next few slides will walk you through a novel mutation discovered in Hannah’s </a:t>
            </a:r>
            <a:r>
              <a:rPr lang="en" sz="1600" i="1" dirty="0"/>
              <a:t>LEP</a:t>
            </a:r>
            <a:r>
              <a:rPr lang="en" sz="1600" dirty="0"/>
              <a:t> gene which led to her ferocious appetite that never seemed to be satisfied. </a:t>
            </a:r>
            <a:endParaRPr sz="1600" dirty="0"/>
          </a:p>
        </p:txBody>
      </p:sp>
      <p:pic>
        <p:nvPicPr>
          <p:cNvPr id="219" name="Google Shape;219;p36"/>
          <p:cNvPicPr preferRelativeResize="0"/>
          <p:nvPr/>
        </p:nvPicPr>
        <p:blipFill>
          <a:blip r:embed="rId3">
            <a:alphaModFix amt="71000"/>
          </a:blip>
          <a:stretch>
            <a:fillRect/>
          </a:stretch>
        </p:blipFill>
        <p:spPr>
          <a:xfrm>
            <a:off x="1452300" y="1933563"/>
            <a:ext cx="6096000" cy="3209925"/>
          </a:xfrm>
          <a:prstGeom prst="rect">
            <a:avLst/>
          </a:prstGeom>
          <a:noFill/>
          <a:ln>
            <a:noFill/>
          </a:ln>
        </p:spPr>
      </p:pic>
      <p:sp>
        <p:nvSpPr>
          <p:cNvPr id="2" name="Slide Number Placeholder 1">
            <a:extLst>
              <a:ext uri="{FF2B5EF4-FFF2-40B4-BE49-F238E27FC236}">
                <a16:creationId xmlns:a16="http://schemas.microsoft.com/office/drawing/2014/main" xmlns="" id="{E50EB2FB-066C-4364-9A0E-CFF48877F4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
        <p:nvSpPr>
          <p:cNvPr id="225" name="Google Shape;225;p37"/>
          <p:cNvSpPr txBox="1">
            <a:spLocks noGrp="1"/>
          </p:cNvSpPr>
          <p:nvPr>
            <p:ph type="body" idx="1"/>
          </p:nvPr>
        </p:nvSpPr>
        <p:spPr>
          <a:xfrm>
            <a:off x="220000" y="113075"/>
            <a:ext cx="8668500" cy="3416400"/>
          </a:xfrm>
          <a:prstGeom prst="rect">
            <a:avLst/>
          </a:prstGeom>
        </p:spPr>
        <p:txBody>
          <a:bodyPr spcFirstLastPara="1" wrap="square" lIns="91425" tIns="91425" rIns="91425" bIns="91425" anchor="t" anchorCtr="0">
            <a:noAutofit/>
          </a:bodyPr>
          <a:lstStyle/>
          <a:p>
            <a:pPr marL="0" lvl="0" indent="0">
              <a:buNone/>
            </a:pPr>
            <a:r>
              <a:rPr lang="en-US" sz="1600" b="1" dirty="0" smtClean="0"/>
              <a:t>CQ</a:t>
            </a:r>
            <a:r>
              <a:rPr lang="en" sz="1600" b="1" dirty="0" smtClean="0"/>
              <a:t>10</a:t>
            </a:r>
            <a:r>
              <a:rPr lang="en" sz="1600" dirty="0"/>
              <a:t>: </a:t>
            </a:r>
            <a:r>
              <a:rPr lang="en" sz="1600" b="1" dirty="0"/>
              <a:t>Based on the results (see figure below) of Yupanqui-Lozno </a:t>
            </a:r>
            <a:r>
              <a:rPr lang="en" sz="1600" b="1" i="1" dirty="0"/>
              <a:t>et al. </a:t>
            </a:r>
            <a:r>
              <a:rPr lang="en" sz="1600" b="1" dirty="0"/>
              <a:t>(2019), how many exons are present in the </a:t>
            </a:r>
            <a:r>
              <a:rPr lang="en" sz="1600" b="1" i="1" dirty="0"/>
              <a:t>LEP</a:t>
            </a:r>
            <a:r>
              <a:rPr lang="en" sz="1600" b="1" dirty="0"/>
              <a:t> gene</a:t>
            </a:r>
            <a:r>
              <a:rPr lang="en" sz="1600" b="1" dirty="0" smtClean="0"/>
              <a:t>?</a:t>
            </a:r>
            <a:endParaRPr sz="1600" b="1" dirty="0"/>
          </a:p>
          <a:p>
            <a:pPr marL="127000" lvl="0" indent="0" algn="l" rtl="0">
              <a:spcBef>
                <a:spcPts val="0"/>
              </a:spcBef>
              <a:spcAft>
                <a:spcPts val="0"/>
              </a:spcAft>
              <a:buSzPts val="1600"/>
              <a:buNone/>
            </a:pPr>
            <a:r>
              <a:rPr lang="en" sz="1600" dirty="0" smtClean="0"/>
              <a:t>A. 1	B. 2	C. 3	D. </a:t>
            </a:r>
            <a:r>
              <a:rPr lang="en" sz="1600" dirty="0"/>
              <a:t>4</a:t>
            </a:r>
            <a:endParaRPr sz="1600" dirty="0"/>
          </a:p>
          <a:p>
            <a:pPr marL="0" lvl="0" indent="0" algn="l" rtl="0">
              <a:spcBef>
                <a:spcPts val="1600"/>
              </a:spcBef>
              <a:spcAft>
                <a:spcPts val="1600"/>
              </a:spcAft>
              <a:buClr>
                <a:schemeClr val="dk1"/>
              </a:buClr>
              <a:buSzPts val="1100"/>
              <a:buFont typeface="Arial"/>
              <a:buNone/>
            </a:pPr>
            <a:endParaRPr sz="1600" dirty="0"/>
          </a:p>
        </p:txBody>
      </p:sp>
      <p:pic>
        <p:nvPicPr>
          <p:cNvPr id="226" name="Google Shape;226;p37"/>
          <p:cNvPicPr preferRelativeResize="0"/>
          <p:nvPr/>
        </p:nvPicPr>
        <p:blipFill rotWithShape="1">
          <a:blip r:embed="rId3">
            <a:alphaModFix/>
          </a:blip>
          <a:srcRect l="1242" t="1876" r="51941" b="47524"/>
          <a:stretch/>
        </p:blipFill>
        <p:spPr>
          <a:xfrm>
            <a:off x="2528888" y="2000249"/>
            <a:ext cx="3923950" cy="2662967"/>
          </a:xfrm>
          <a:prstGeom prst="rect">
            <a:avLst/>
          </a:prstGeom>
          <a:noFill/>
          <a:ln>
            <a:solidFill>
              <a:schemeClr val="tx1"/>
            </a:solidFill>
          </a:ln>
        </p:spPr>
      </p:pic>
      <p:sp>
        <p:nvSpPr>
          <p:cNvPr id="2" name="Slide Number Placeholder 1">
            <a:extLst>
              <a:ext uri="{FF2B5EF4-FFF2-40B4-BE49-F238E27FC236}">
                <a16:creationId xmlns:a16="http://schemas.microsoft.com/office/drawing/2014/main" xmlns="" id="{849F680B-F464-444E-A1E7-0EE0FD6E3D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
        <p:nvSpPr>
          <p:cNvPr id="225" name="Google Shape;225;p37"/>
          <p:cNvSpPr txBox="1">
            <a:spLocks noGrp="1"/>
          </p:cNvSpPr>
          <p:nvPr>
            <p:ph type="body" idx="1"/>
          </p:nvPr>
        </p:nvSpPr>
        <p:spPr>
          <a:xfrm>
            <a:off x="220000" y="113075"/>
            <a:ext cx="866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t>CQ</a:t>
            </a:r>
            <a:r>
              <a:rPr lang="en" sz="1600" b="1" dirty="0" smtClean="0"/>
              <a:t>11</a:t>
            </a:r>
            <a:r>
              <a:rPr lang="en" sz="1600" dirty="0" smtClean="0"/>
              <a:t>: </a:t>
            </a:r>
            <a:r>
              <a:rPr lang="en" sz="1600" b="1" dirty="0" smtClean="0"/>
              <a:t>What </a:t>
            </a:r>
            <a:r>
              <a:rPr lang="en" sz="1600" b="1" dirty="0"/>
              <a:t>are the segments of sequence</a:t>
            </a:r>
            <a:r>
              <a:rPr lang="en-US" sz="1600" b="1" dirty="0"/>
              <a:t>s</a:t>
            </a:r>
            <a:r>
              <a:rPr lang="en" sz="1600" b="1" dirty="0"/>
              <a:t> between exons</a:t>
            </a:r>
            <a:r>
              <a:rPr lang="en" sz="1600" b="1" dirty="0" smtClean="0"/>
              <a:t>? </a:t>
            </a:r>
            <a:endParaRPr sz="1600" b="1" dirty="0"/>
          </a:p>
          <a:p>
            <a:pPr marL="127000" lvl="0" indent="0" algn="l" rtl="0">
              <a:spcBef>
                <a:spcPts val="0"/>
              </a:spcBef>
              <a:spcAft>
                <a:spcPts val="0"/>
              </a:spcAft>
              <a:buSzPts val="1600"/>
              <a:buNone/>
            </a:pPr>
            <a:r>
              <a:rPr lang="en" sz="1600" dirty="0" smtClean="0"/>
              <a:t>A. Promoter	B. Introns		C. 5</a:t>
            </a:r>
            <a:r>
              <a:rPr lang="en" sz="1600" i="1" dirty="0" smtClean="0"/>
              <a:t>' </a:t>
            </a:r>
            <a:r>
              <a:rPr lang="en" sz="1600" dirty="0" smtClean="0"/>
              <a:t>cap		D. 3</a:t>
            </a:r>
            <a:r>
              <a:rPr lang="en" sz="1600" i="1" dirty="0" smtClean="0"/>
              <a:t>'</a:t>
            </a:r>
            <a:r>
              <a:rPr lang="en" sz="1600" dirty="0" smtClean="0"/>
              <a:t> </a:t>
            </a:r>
            <a:r>
              <a:rPr lang="en" sz="1600" dirty="0"/>
              <a:t>poly A tail</a:t>
            </a:r>
            <a:endParaRPr sz="1600" dirty="0"/>
          </a:p>
          <a:p>
            <a:pPr marL="0" lvl="0" indent="0" algn="l" rtl="0">
              <a:spcBef>
                <a:spcPts val="1600"/>
              </a:spcBef>
              <a:spcAft>
                <a:spcPts val="1600"/>
              </a:spcAft>
              <a:buClr>
                <a:schemeClr val="dk1"/>
              </a:buClr>
              <a:buSzPts val="1100"/>
              <a:buFont typeface="Arial"/>
              <a:buNone/>
            </a:pPr>
            <a:endParaRPr sz="1600" dirty="0"/>
          </a:p>
        </p:txBody>
      </p:sp>
      <p:sp>
        <p:nvSpPr>
          <p:cNvPr id="2" name="Slide Number Placeholder 1">
            <a:extLst>
              <a:ext uri="{FF2B5EF4-FFF2-40B4-BE49-F238E27FC236}">
                <a16:creationId xmlns:a16="http://schemas.microsoft.com/office/drawing/2014/main" xmlns="" id="{849F680B-F464-444E-A1E7-0EE0FD6E3D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3" name="Google Shape;226;p37">
            <a:extLst>
              <a:ext uri="{FF2B5EF4-FFF2-40B4-BE49-F238E27FC236}">
                <a16:creationId xmlns:a16="http://schemas.microsoft.com/office/drawing/2014/main" xmlns="" id="{07CED8FA-D683-4F11-A34B-719267F51FB1}"/>
              </a:ext>
            </a:extLst>
          </p:cNvPr>
          <p:cNvPicPr preferRelativeResize="0"/>
          <p:nvPr/>
        </p:nvPicPr>
        <p:blipFill rotWithShape="1">
          <a:blip r:embed="rId3">
            <a:alphaModFix/>
          </a:blip>
          <a:srcRect l="1242" t="1876" r="51941" b="47524"/>
          <a:stretch/>
        </p:blipFill>
        <p:spPr>
          <a:xfrm>
            <a:off x="2307431" y="1750219"/>
            <a:ext cx="4145407" cy="2912998"/>
          </a:xfrm>
          <a:prstGeom prst="rect">
            <a:avLst/>
          </a:prstGeom>
          <a:noFill/>
          <a:ln>
            <a:solidFill>
              <a:schemeClr val="tx1"/>
            </a:solidFill>
          </a:ln>
        </p:spPr>
      </p:pic>
    </p:spTree>
    <p:extLst>
      <p:ext uri="{BB962C8B-B14F-4D97-AF65-F5344CB8AC3E}">
        <p14:creationId xmlns:p14="http://schemas.microsoft.com/office/powerpoint/2010/main" val="121256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
        <p:nvSpPr>
          <p:cNvPr id="232" name="Google Shape;232;p38"/>
          <p:cNvSpPr txBox="1">
            <a:spLocks noGrp="1"/>
          </p:cNvSpPr>
          <p:nvPr>
            <p:ph type="body" idx="1"/>
          </p:nvPr>
        </p:nvSpPr>
        <p:spPr>
          <a:xfrm>
            <a:off x="220000" y="113075"/>
            <a:ext cx="866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t>CQ</a:t>
            </a:r>
            <a:r>
              <a:rPr lang="en" sz="1600" b="1" dirty="0" smtClean="0"/>
              <a:t>12</a:t>
            </a:r>
            <a:r>
              <a:rPr lang="en" sz="1600" b="1" dirty="0"/>
              <a:t>: It turned out that Hannah had a mutation in her </a:t>
            </a:r>
            <a:r>
              <a:rPr lang="en" sz="1600" b="1" i="1" dirty="0"/>
              <a:t>LEP</a:t>
            </a:r>
            <a:r>
              <a:rPr lang="en" sz="1600" b="1" dirty="0"/>
              <a:t> gene (Fig. B </a:t>
            </a:r>
            <a:r>
              <a:rPr lang="en-US" sz="1600" b="1" dirty="0"/>
              <a:t>below</a:t>
            </a:r>
            <a:r>
              <a:rPr lang="en" sz="1600" b="1" dirty="0"/>
              <a:t>). Can you identify the point mutation in the coding DNA strand shown below? </a:t>
            </a:r>
            <a:endParaRPr sz="1600" b="1" dirty="0"/>
          </a:p>
          <a:p>
            <a:pPr marL="469900" lvl="0" algn="l" rtl="0">
              <a:spcBef>
                <a:spcPts val="0"/>
              </a:spcBef>
              <a:spcAft>
                <a:spcPts val="0"/>
              </a:spcAft>
              <a:buSzPts val="1600"/>
              <a:buFont typeface="+mj-lt"/>
              <a:buAutoNum type="alphaUcPeriod"/>
            </a:pPr>
            <a:r>
              <a:rPr lang="en" sz="1600" dirty="0"/>
              <a:t>G is substituted by C</a:t>
            </a:r>
            <a:endParaRPr sz="1600" dirty="0"/>
          </a:p>
          <a:p>
            <a:pPr marL="469900" lvl="0" algn="l" rtl="0">
              <a:spcBef>
                <a:spcPts val="0"/>
              </a:spcBef>
              <a:spcAft>
                <a:spcPts val="0"/>
              </a:spcAft>
              <a:buSzPts val="1600"/>
              <a:buFont typeface="+mj-lt"/>
              <a:buAutoNum type="alphaUcPeriod"/>
            </a:pPr>
            <a:r>
              <a:rPr lang="en" sz="1600" dirty="0"/>
              <a:t>C is substituted by </a:t>
            </a:r>
            <a:r>
              <a:rPr lang="en-US" sz="1600" dirty="0"/>
              <a:t>G</a:t>
            </a:r>
            <a:endParaRPr sz="1600" dirty="0"/>
          </a:p>
          <a:p>
            <a:pPr marL="469900" lvl="0" algn="l" rtl="0">
              <a:spcBef>
                <a:spcPts val="0"/>
              </a:spcBef>
              <a:spcAft>
                <a:spcPts val="0"/>
              </a:spcAft>
              <a:buSzPts val="1600"/>
              <a:buFont typeface="+mj-lt"/>
              <a:buAutoNum type="alphaUcPeriod"/>
            </a:pPr>
            <a:r>
              <a:rPr lang="en" sz="1600" dirty="0"/>
              <a:t>A is substituted by T</a:t>
            </a:r>
          </a:p>
          <a:p>
            <a:pPr marL="469900" lvl="0" algn="l" rtl="0">
              <a:spcBef>
                <a:spcPts val="0"/>
              </a:spcBef>
              <a:spcAft>
                <a:spcPts val="0"/>
              </a:spcAft>
              <a:buSzPts val="1600"/>
              <a:buFont typeface="+mj-lt"/>
              <a:buAutoNum type="alphaUcPeriod"/>
            </a:pPr>
            <a:r>
              <a:rPr lang="en" sz="1600" dirty="0"/>
              <a:t>G is substituted by T</a:t>
            </a:r>
            <a:endParaRPr sz="1600" dirty="0"/>
          </a:p>
          <a:p>
            <a:pPr marL="457200" lvl="0" indent="-330200" algn="l" rtl="0">
              <a:spcBef>
                <a:spcPts val="1600"/>
              </a:spcBef>
              <a:spcAft>
                <a:spcPts val="0"/>
              </a:spcAft>
              <a:buSzPts val="1600"/>
              <a:buAutoNum type="alphaUcPeriod"/>
            </a:pPr>
            <a:endParaRPr sz="1600" dirty="0"/>
          </a:p>
        </p:txBody>
      </p:sp>
      <p:pic>
        <p:nvPicPr>
          <p:cNvPr id="233" name="Google Shape;233;p38"/>
          <p:cNvPicPr preferRelativeResize="0"/>
          <p:nvPr/>
        </p:nvPicPr>
        <p:blipFill rotWithShape="1">
          <a:blip r:embed="rId3">
            <a:alphaModFix/>
          </a:blip>
          <a:srcRect b="47525"/>
          <a:stretch/>
        </p:blipFill>
        <p:spPr>
          <a:xfrm>
            <a:off x="62128" y="2388700"/>
            <a:ext cx="9031869" cy="2754800"/>
          </a:xfrm>
          <a:prstGeom prst="rect">
            <a:avLst/>
          </a:prstGeom>
          <a:noFill/>
          <a:ln>
            <a:noFill/>
          </a:ln>
        </p:spPr>
      </p:pic>
      <p:cxnSp>
        <p:nvCxnSpPr>
          <p:cNvPr id="234" name="Google Shape;234;p38"/>
          <p:cNvCxnSpPr/>
          <p:nvPr/>
        </p:nvCxnSpPr>
        <p:spPr>
          <a:xfrm>
            <a:off x="1946400" y="3095500"/>
            <a:ext cx="7800" cy="273600"/>
          </a:xfrm>
          <a:prstGeom prst="straightConnector1">
            <a:avLst/>
          </a:prstGeom>
          <a:noFill/>
          <a:ln w="28575" cap="flat" cmpd="sng">
            <a:solidFill>
              <a:schemeClr val="dk2"/>
            </a:solidFill>
            <a:prstDash val="solid"/>
            <a:round/>
            <a:headEnd type="none" w="med" len="med"/>
            <a:tailEnd type="triangle" w="med" len="med"/>
          </a:ln>
        </p:spPr>
      </p:cxnSp>
      <p:cxnSp>
        <p:nvCxnSpPr>
          <p:cNvPr id="235" name="Google Shape;235;p38"/>
          <p:cNvCxnSpPr/>
          <p:nvPr/>
        </p:nvCxnSpPr>
        <p:spPr>
          <a:xfrm>
            <a:off x="6273000" y="3029050"/>
            <a:ext cx="7800" cy="273600"/>
          </a:xfrm>
          <a:prstGeom prst="straightConnector1">
            <a:avLst/>
          </a:prstGeom>
          <a:noFill/>
          <a:ln w="28575" cap="flat" cmpd="sng">
            <a:solidFill>
              <a:schemeClr val="dk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xmlns="" id="{FBEE9B8C-5A41-46E7-881C-5A9AACC7EA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
        <p:nvSpPr>
          <p:cNvPr id="232" name="Google Shape;232;p38"/>
          <p:cNvSpPr txBox="1">
            <a:spLocks noGrp="1"/>
          </p:cNvSpPr>
          <p:nvPr>
            <p:ph type="body" idx="1"/>
          </p:nvPr>
        </p:nvSpPr>
        <p:spPr>
          <a:xfrm>
            <a:off x="220000" y="113075"/>
            <a:ext cx="866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t>CQ</a:t>
            </a:r>
            <a:r>
              <a:rPr lang="en" sz="1600" b="1" dirty="0" smtClean="0"/>
              <a:t>13</a:t>
            </a:r>
            <a:r>
              <a:rPr lang="en" sz="1600" b="1" dirty="0"/>
              <a:t>: The mutation occurred in Exon</a:t>
            </a:r>
            <a:r>
              <a:rPr lang="en" sz="1600" b="1" dirty="0" smtClean="0"/>
              <a:t>_______. </a:t>
            </a:r>
            <a:endParaRPr lang="en" sz="1600" b="1" dirty="0"/>
          </a:p>
          <a:p>
            <a:pPr marL="342900" lvl="0" algn="l" rtl="0">
              <a:spcBef>
                <a:spcPts val="0"/>
              </a:spcBef>
              <a:spcAft>
                <a:spcPts val="0"/>
              </a:spcAft>
              <a:buFont typeface="+mj-lt"/>
              <a:buAutoNum type="alphaUcPeriod"/>
            </a:pPr>
            <a:r>
              <a:rPr lang="en" sz="1600" dirty="0" smtClean="0"/>
              <a:t>1</a:t>
            </a:r>
            <a:endParaRPr lang="en" sz="1600" dirty="0"/>
          </a:p>
          <a:p>
            <a:pPr marL="342900" lvl="0" algn="l" rtl="0">
              <a:spcBef>
                <a:spcPts val="0"/>
              </a:spcBef>
              <a:spcAft>
                <a:spcPts val="0"/>
              </a:spcAft>
              <a:buFont typeface="+mj-lt"/>
              <a:buAutoNum type="alphaUcPeriod"/>
            </a:pPr>
            <a:r>
              <a:rPr lang="en" sz="1600" dirty="0" smtClean="0"/>
              <a:t>2</a:t>
            </a:r>
            <a:endParaRPr lang="en" sz="1600" dirty="0"/>
          </a:p>
          <a:p>
            <a:pPr marL="342900" lvl="0" algn="l" rtl="0">
              <a:spcBef>
                <a:spcPts val="0"/>
              </a:spcBef>
              <a:spcAft>
                <a:spcPts val="0"/>
              </a:spcAft>
              <a:buFont typeface="+mj-lt"/>
              <a:buAutoNum type="alphaUcPeriod"/>
            </a:pPr>
            <a:r>
              <a:rPr lang="en" sz="1600" dirty="0"/>
              <a:t>3</a:t>
            </a:r>
          </a:p>
          <a:p>
            <a:pPr marL="342900" lvl="0" algn="l" rtl="0">
              <a:spcBef>
                <a:spcPts val="0"/>
              </a:spcBef>
              <a:spcAft>
                <a:spcPts val="0"/>
              </a:spcAft>
              <a:buFont typeface="+mj-lt"/>
              <a:buAutoNum type="alphaUcPeriod"/>
            </a:pPr>
            <a:r>
              <a:rPr lang="en" sz="1600" dirty="0" smtClean="0"/>
              <a:t>4</a:t>
            </a:r>
            <a:endParaRPr sz="1600" dirty="0"/>
          </a:p>
          <a:p>
            <a:pPr marL="457200" lvl="0" indent="-330200" algn="l" rtl="0">
              <a:spcBef>
                <a:spcPts val="1600"/>
              </a:spcBef>
              <a:spcAft>
                <a:spcPts val="0"/>
              </a:spcAft>
              <a:buSzPts val="1600"/>
              <a:buAutoNum type="alphaUcPeriod"/>
            </a:pPr>
            <a:endParaRPr sz="1600" dirty="0"/>
          </a:p>
        </p:txBody>
      </p:sp>
      <p:pic>
        <p:nvPicPr>
          <p:cNvPr id="233" name="Google Shape;233;p38"/>
          <p:cNvPicPr preferRelativeResize="0"/>
          <p:nvPr/>
        </p:nvPicPr>
        <p:blipFill rotWithShape="1">
          <a:blip r:embed="rId3">
            <a:alphaModFix/>
          </a:blip>
          <a:srcRect b="47525"/>
          <a:stretch/>
        </p:blipFill>
        <p:spPr>
          <a:xfrm>
            <a:off x="62128" y="2388700"/>
            <a:ext cx="9031869" cy="2754800"/>
          </a:xfrm>
          <a:prstGeom prst="rect">
            <a:avLst/>
          </a:prstGeom>
          <a:noFill/>
          <a:ln>
            <a:noFill/>
          </a:ln>
        </p:spPr>
      </p:pic>
      <p:cxnSp>
        <p:nvCxnSpPr>
          <p:cNvPr id="234" name="Google Shape;234;p38"/>
          <p:cNvCxnSpPr/>
          <p:nvPr/>
        </p:nvCxnSpPr>
        <p:spPr>
          <a:xfrm>
            <a:off x="1946400" y="3095500"/>
            <a:ext cx="7800" cy="273600"/>
          </a:xfrm>
          <a:prstGeom prst="straightConnector1">
            <a:avLst/>
          </a:prstGeom>
          <a:noFill/>
          <a:ln w="28575" cap="flat" cmpd="sng">
            <a:solidFill>
              <a:schemeClr val="dk2"/>
            </a:solidFill>
            <a:prstDash val="solid"/>
            <a:round/>
            <a:headEnd type="none" w="med" len="med"/>
            <a:tailEnd type="triangle" w="med" len="med"/>
          </a:ln>
        </p:spPr>
      </p:cxnSp>
      <p:cxnSp>
        <p:nvCxnSpPr>
          <p:cNvPr id="235" name="Google Shape;235;p38"/>
          <p:cNvCxnSpPr/>
          <p:nvPr/>
        </p:nvCxnSpPr>
        <p:spPr>
          <a:xfrm>
            <a:off x="6273000" y="3029050"/>
            <a:ext cx="7800" cy="273600"/>
          </a:xfrm>
          <a:prstGeom prst="straightConnector1">
            <a:avLst/>
          </a:prstGeom>
          <a:noFill/>
          <a:ln w="28575" cap="flat" cmpd="sng">
            <a:solidFill>
              <a:schemeClr val="dk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xmlns="" id="{FBEE9B8C-5A41-46E7-881C-5A9AACC7EA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24949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064650" y="264750"/>
            <a:ext cx="6044700" cy="23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She would scream and cry for more food after every meal and experience temper tantrums throughout the day if food was not provided. Somehow, she was always hungry no matter how much or how recently she’d eaten.</a:t>
            </a:r>
            <a:endParaRPr dirty="0"/>
          </a:p>
          <a:p>
            <a:pPr marL="0" lvl="0" indent="0" algn="l" rtl="0">
              <a:spcBef>
                <a:spcPts val="1600"/>
              </a:spcBef>
              <a:spcAft>
                <a:spcPts val="0"/>
              </a:spcAft>
              <a:buClr>
                <a:schemeClr val="dk1"/>
              </a:buClr>
              <a:buSzPts val="1100"/>
              <a:buFont typeface="Arial"/>
              <a:buNone/>
            </a:pPr>
            <a:r>
              <a:rPr lang="en" dirty="0"/>
              <a:t>In fact, her weight increased rapidly right alongside her abnormal eating habits, a sign that she could possibly be experiencing hyperphagia.</a:t>
            </a:r>
            <a:endParaRPr i="1"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Clr>
                <a:schemeClr val="dk1"/>
              </a:buClr>
              <a:buSzPts val="1100"/>
              <a:buFont typeface="Arial"/>
              <a:buNone/>
            </a:pPr>
            <a:endParaRPr dirty="0"/>
          </a:p>
        </p:txBody>
      </p:sp>
      <p:sp>
        <p:nvSpPr>
          <p:cNvPr id="73" name="Google Shape;73;p15"/>
          <p:cNvSpPr txBox="1">
            <a:spLocks noGrp="1"/>
          </p:cNvSpPr>
          <p:nvPr>
            <p:ph type="body" idx="1"/>
          </p:nvPr>
        </p:nvSpPr>
        <p:spPr>
          <a:xfrm>
            <a:off x="60960" y="2851100"/>
            <a:ext cx="9048390" cy="23715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b="1" dirty="0" smtClean="0"/>
              <a:t>Clicker Question </a:t>
            </a:r>
            <a:r>
              <a:rPr lang="en" b="1" dirty="0" smtClean="0"/>
              <a:t>1 (CQ1): </a:t>
            </a:r>
            <a:r>
              <a:rPr lang="en" b="1" dirty="0"/>
              <a:t>What might be the symptoms of someone who is experiencing hyperphagia?</a:t>
            </a:r>
            <a:endParaRPr b="1" dirty="0"/>
          </a:p>
          <a:p>
            <a:pPr marL="914400" lvl="1" indent="-342900" algn="l" rtl="0">
              <a:lnSpc>
                <a:spcPct val="115000"/>
              </a:lnSpc>
              <a:spcBef>
                <a:spcPts val="1600"/>
              </a:spcBef>
              <a:spcAft>
                <a:spcPts val="0"/>
              </a:spcAft>
              <a:buSzPts val="1800"/>
              <a:buFont typeface="+mj-lt"/>
              <a:buAutoNum type="alphaUcPeriod"/>
            </a:pPr>
            <a:r>
              <a:rPr lang="en" sz="1800" dirty="0"/>
              <a:t>Increased body temperature and excessive sweating</a:t>
            </a:r>
            <a:endParaRPr sz="1800" dirty="0"/>
          </a:p>
          <a:p>
            <a:pPr marL="914400" lvl="1" indent="-342900" algn="l" rtl="0">
              <a:lnSpc>
                <a:spcPct val="115000"/>
              </a:lnSpc>
              <a:spcBef>
                <a:spcPts val="0"/>
              </a:spcBef>
              <a:spcAft>
                <a:spcPts val="0"/>
              </a:spcAft>
              <a:buSzPts val="1800"/>
              <a:buFont typeface="+mj-lt"/>
              <a:buAutoNum type="alphaUcPeriod"/>
            </a:pPr>
            <a:r>
              <a:rPr lang="en" sz="1800" dirty="0"/>
              <a:t>Extreme hunger with an intense appetite</a:t>
            </a:r>
            <a:endParaRPr sz="1800" dirty="0"/>
          </a:p>
          <a:p>
            <a:pPr marL="914400" lvl="1" indent="-342900" algn="l" rtl="0">
              <a:lnSpc>
                <a:spcPct val="115000"/>
              </a:lnSpc>
              <a:spcBef>
                <a:spcPts val="0"/>
              </a:spcBef>
              <a:spcAft>
                <a:spcPts val="0"/>
              </a:spcAft>
              <a:buSzPts val="1800"/>
              <a:buFont typeface="+mj-lt"/>
              <a:buAutoNum type="alphaUcPeriod"/>
            </a:pPr>
            <a:r>
              <a:rPr lang="en" sz="1800" dirty="0"/>
              <a:t>Short term memory loss and acute fatigue</a:t>
            </a:r>
            <a:endParaRPr sz="1800" dirty="0"/>
          </a:p>
          <a:p>
            <a:pPr marL="914400" lvl="1" indent="-342900" algn="l" rtl="0">
              <a:lnSpc>
                <a:spcPct val="115000"/>
              </a:lnSpc>
              <a:spcBef>
                <a:spcPts val="0"/>
              </a:spcBef>
              <a:spcAft>
                <a:spcPts val="0"/>
              </a:spcAft>
              <a:buSzPts val="1800"/>
              <a:buFont typeface="+mj-lt"/>
              <a:buAutoNum type="alphaUcPeriod"/>
            </a:pPr>
            <a:r>
              <a:rPr lang="en" sz="1800" dirty="0"/>
              <a:t>Irregular heartbeat and seizures</a:t>
            </a:r>
            <a:endParaRPr sz="1800" dirty="0"/>
          </a:p>
        </p:txBody>
      </p:sp>
      <p:pic>
        <p:nvPicPr>
          <p:cNvPr id="74" name="Google Shape;74;p15"/>
          <p:cNvPicPr preferRelativeResize="0"/>
          <p:nvPr/>
        </p:nvPicPr>
        <p:blipFill rotWithShape="1">
          <a:blip r:embed="rId3" cstate="email">
            <a:alphaModFix/>
            <a:extLst>
              <a:ext uri="{28A0092B-C50C-407E-A947-70E740481C1C}">
                <a14:useLocalDpi xmlns:a14="http://schemas.microsoft.com/office/drawing/2010/main"/>
              </a:ext>
            </a:extLst>
          </a:blip>
          <a:srcRect l="21089" t="10936" r="3779"/>
          <a:stretch/>
        </p:blipFill>
        <p:spPr>
          <a:xfrm>
            <a:off x="169275" y="319526"/>
            <a:ext cx="2780601" cy="2307000"/>
          </a:xfrm>
          <a:prstGeom prst="rect">
            <a:avLst/>
          </a:prstGeom>
          <a:noFill/>
          <a:ln>
            <a:noFill/>
          </a:ln>
        </p:spPr>
      </p:pic>
      <p:sp>
        <p:nvSpPr>
          <p:cNvPr id="2" name="Slide Number Placeholder 1">
            <a:extLst>
              <a:ext uri="{FF2B5EF4-FFF2-40B4-BE49-F238E27FC236}">
                <a16:creationId xmlns:a16="http://schemas.microsoft.com/office/drawing/2014/main" xmlns="" id="{71F379A9-CB10-4754-89BE-04E49EE51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dirty="0" smtClean="0">
                <a:solidFill>
                  <a:schemeClr val="dk2"/>
                </a:solidFill>
              </a:rPr>
              <a:t>Using the sequence of the </a:t>
            </a:r>
            <a:r>
              <a:rPr lang="en" sz="1700" b="1" u="sng" dirty="0" smtClean="0">
                <a:solidFill>
                  <a:schemeClr val="dk2"/>
                </a:solidFill>
              </a:rPr>
              <a:t>coding DNA strand (sense </a:t>
            </a:r>
            <a:r>
              <a:rPr lang="en-US" sz="1700" b="1" u="sng" dirty="0" smtClean="0">
                <a:solidFill>
                  <a:schemeClr val="dk2"/>
                </a:solidFill>
              </a:rPr>
              <a:t>strand</a:t>
            </a:r>
            <a:r>
              <a:rPr lang="en" sz="1700" b="1" u="sng" dirty="0" smtClean="0">
                <a:solidFill>
                  <a:schemeClr val="dk2"/>
                </a:solidFill>
              </a:rPr>
              <a:t>) </a:t>
            </a:r>
            <a:r>
              <a:rPr lang="en-US" sz="1700" b="1" dirty="0" smtClean="0">
                <a:solidFill>
                  <a:schemeClr val="dk2"/>
                </a:solidFill>
              </a:rPr>
              <a:t>provided below, d</a:t>
            </a:r>
            <a:r>
              <a:rPr lang="en" sz="1700" b="1" dirty="0" smtClean="0">
                <a:solidFill>
                  <a:schemeClr val="dk2"/>
                </a:solidFill>
              </a:rPr>
              <a:t>etermine how the wild type and Hannah’s </a:t>
            </a:r>
            <a:r>
              <a:rPr lang="en" sz="1700" b="1" i="1" dirty="0" smtClean="0">
                <a:solidFill>
                  <a:schemeClr val="dk2"/>
                </a:solidFill>
              </a:rPr>
              <a:t>LEP</a:t>
            </a:r>
            <a:r>
              <a:rPr lang="en" sz="1700" b="1" dirty="0" smtClean="0">
                <a:solidFill>
                  <a:schemeClr val="dk2"/>
                </a:solidFill>
              </a:rPr>
              <a:t> gene differ in the amino acid sequence due to </a:t>
            </a:r>
            <a:r>
              <a:rPr lang="en-US" sz="1700" b="1" dirty="0" smtClean="0">
                <a:solidFill>
                  <a:schemeClr val="dk2"/>
                </a:solidFill>
              </a:rPr>
              <a:t>the</a:t>
            </a:r>
            <a:r>
              <a:rPr lang="en" sz="1700" b="1" dirty="0" smtClean="0">
                <a:solidFill>
                  <a:schemeClr val="dk2"/>
                </a:solidFill>
              </a:rPr>
              <a:t> single nucleotide mutation shown in the previous slide. </a:t>
            </a:r>
            <a:endParaRPr sz="1700" b="1" dirty="0" smtClean="0">
              <a:solidFill>
                <a:schemeClr val="dk2"/>
              </a:solidFill>
            </a:endParaRPr>
          </a:p>
          <a:p>
            <a:pPr marL="0" lvl="0" indent="0" algn="l" rtl="0">
              <a:lnSpc>
                <a:spcPct val="115000"/>
              </a:lnSpc>
              <a:spcBef>
                <a:spcPts val="1600"/>
              </a:spcBef>
              <a:spcAft>
                <a:spcPts val="0"/>
              </a:spcAft>
              <a:buClr>
                <a:schemeClr val="dk1"/>
              </a:buClr>
              <a:buSzPts val="1100"/>
              <a:buFont typeface="Arial"/>
              <a:buNone/>
            </a:pPr>
            <a:r>
              <a:rPr lang="en-US" sz="1700" b="1" dirty="0" smtClean="0">
                <a:solidFill>
                  <a:schemeClr val="dk2"/>
                </a:solidFill>
              </a:rPr>
              <a:t>CQ</a:t>
            </a:r>
            <a:r>
              <a:rPr lang="en" sz="1700" b="1" dirty="0" smtClean="0">
                <a:solidFill>
                  <a:schemeClr val="dk2"/>
                </a:solidFill>
              </a:rPr>
              <a:t>14. Wild type</a:t>
            </a:r>
            <a:br>
              <a:rPr lang="en" sz="1700" b="1" dirty="0" smtClean="0">
                <a:solidFill>
                  <a:schemeClr val="dk2"/>
                </a:solidFill>
              </a:rPr>
            </a:br>
            <a:r>
              <a:rPr lang="en" sz="1700" b="1" dirty="0" smtClean="0">
                <a:solidFill>
                  <a:schemeClr val="dk2"/>
                </a:solidFill>
              </a:rPr>
              <a:t>DNA</a:t>
            </a:r>
            <a:r>
              <a:rPr lang="en" sz="1700" dirty="0" smtClean="0">
                <a:solidFill>
                  <a:schemeClr val="dk2"/>
                </a:solidFill>
              </a:rPr>
              <a:t>: AAG AGC TGC CAC TTG; </a:t>
            </a:r>
            <a:r>
              <a:rPr lang="en" sz="1700" b="1" dirty="0" smtClean="0">
                <a:solidFill>
                  <a:schemeClr val="dk2"/>
                </a:solidFill>
              </a:rPr>
              <a:t>Amino acid</a:t>
            </a:r>
            <a:r>
              <a:rPr lang="en-US" sz="1700" dirty="0" smtClean="0">
                <a:solidFill>
                  <a:schemeClr val="dk2"/>
                </a:solidFill>
              </a:rPr>
              <a:t> sequence:_________?</a:t>
            </a:r>
            <a:endParaRPr sz="1800" dirty="0">
              <a:solidFill>
                <a:schemeClr val="dk2"/>
              </a:solidFill>
            </a:endParaRPr>
          </a:p>
        </p:txBody>
      </p:sp>
      <p:sp>
        <p:nvSpPr>
          <p:cNvPr id="2" name="Slide Number Placeholder 1">
            <a:extLst>
              <a:ext uri="{FF2B5EF4-FFF2-40B4-BE49-F238E27FC236}">
                <a16:creationId xmlns:a16="http://schemas.microsoft.com/office/drawing/2014/main" xmlns="" id="{5D0485FE-9C9D-4366-A158-2B5462E000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3" name="Rectangle 2"/>
          <p:cNvSpPr/>
          <p:nvPr/>
        </p:nvSpPr>
        <p:spPr>
          <a:xfrm>
            <a:off x="440263" y="1917756"/>
            <a:ext cx="4572000" cy="923330"/>
          </a:xfrm>
          <a:prstGeom prst="rect">
            <a:avLst/>
          </a:prstGeom>
        </p:spPr>
        <p:txBody>
          <a:bodyPr>
            <a:spAutoFit/>
          </a:bodyPr>
          <a:lstStyle/>
          <a:p>
            <a:pPr marL="342900" indent="-342900">
              <a:buFont typeface="+mj-lt"/>
              <a:buAutoNum type="alphaUcPeriod"/>
            </a:pPr>
            <a:r>
              <a:rPr lang="en-US" sz="1800" dirty="0" err="1" smtClean="0">
                <a:solidFill>
                  <a:schemeClr val="dk2"/>
                </a:solidFill>
              </a:rPr>
              <a:t>Phe</a:t>
            </a:r>
            <a:r>
              <a:rPr lang="en-US" sz="1800" dirty="0" smtClean="0">
                <a:solidFill>
                  <a:schemeClr val="dk2"/>
                </a:solidFill>
              </a:rPr>
              <a:t>-</a:t>
            </a:r>
            <a:r>
              <a:rPr lang="en-US" sz="1800" dirty="0" err="1" smtClean="0">
                <a:solidFill>
                  <a:schemeClr val="dk2"/>
                </a:solidFill>
              </a:rPr>
              <a:t>Ser</a:t>
            </a:r>
            <a:r>
              <a:rPr lang="en-US" sz="1800" dirty="0" smtClean="0">
                <a:solidFill>
                  <a:schemeClr val="dk2"/>
                </a:solidFill>
              </a:rPr>
              <a:t>-</a:t>
            </a:r>
            <a:r>
              <a:rPr lang="en-US" sz="1800" dirty="0" err="1" smtClean="0">
                <a:solidFill>
                  <a:schemeClr val="dk2"/>
                </a:solidFill>
              </a:rPr>
              <a:t>Thr</a:t>
            </a:r>
            <a:r>
              <a:rPr lang="en-US" sz="1800" dirty="0" smtClean="0">
                <a:solidFill>
                  <a:schemeClr val="dk2"/>
                </a:solidFill>
              </a:rPr>
              <a:t>-Val-</a:t>
            </a:r>
            <a:r>
              <a:rPr lang="en-US" sz="1800" dirty="0" err="1" smtClean="0">
                <a:solidFill>
                  <a:schemeClr val="dk2"/>
                </a:solidFill>
              </a:rPr>
              <a:t>Asn</a:t>
            </a:r>
            <a:endParaRPr lang="en-US" sz="1800" dirty="0" smtClean="0">
              <a:solidFill>
                <a:schemeClr val="dk2"/>
              </a:solidFill>
            </a:endParaRPr>
          </a:p>
          <a:p>
            <a:pPr marL="342900" indent="-342900">
              <a:buFont typeface="+mj-lt"/>
              <a:buAutoNum type="alphaUcPeriod"/>
            </a:pPr>
            <a:r>
              <a:rPr lang="en-US" sz="1800" dirty="0" smtClean="0">
                <a:solidFill>
                  <a:schemeClr val="dk2"/>
                </a:solidFill>
              </a:rPr>
              <a:t>Lys-</a:t>
            </a:r>
            <a:r>
              <a:rPr lang="en-US" sz="1800" dirty="0" err="1" smtClean="0">
                <a:solidFill>
                  <a:schemeClr val="dk2"/>
                </a:solidFill>
              </a:rPr>
              <a:t>Ser</a:t>
            </a:r>
            <a:r>
              <a:rPr lang="en-US" sz="1800" dirty="0" smtClean="0">
                <a:solidFill>
                  <a:schemeClr val="dk2"/>
                </a:solidFill>
              </a:rPr>
              <a:t>-</a:t>
            </a:r>
            <a:r>
              <a:rPr lang="en-US" sz="1800" dirty="0" err="1" smtClean="0">
                <a:solidFill>
                  <a:schemeClr val="dk2"/>
                </a:solidFill>
              </a:rPr>
              <a:t>Cys</a:t>
            </a:r>
            <a:r>
              <a:rPr lang="en-US" sz="1800" dirty="0" smtClean="0">
                <a:solidFill>
                  <a:schemeClr val="dk2"/>
                </a:solidFill>
              </a:rPr>
              <a:t>-His-</a:t>
            </a:r>
            <a:r>
              <a:rPr lang="en-US" sz="1800" dirty="0" err="1" smtClean="0">
                <a:solidFill>
                  <a:schemeClr val="dk2"/>
                </a:solidFill>
              </a:rPr>
              <a:t>Leu</a:t>
            </a:r>
            <a:endParaRPr lang="en-US" sz="1800" dirty="0" smtClean="0">
              <a:solidFill>
                <a:schemeClr val="dk2"/>
              </a:solidFill>
            </a:endParaRPr>
          </a:p>
          <a:p>
            <a:pPr marL="342900" indent="-342900">
              <a:buFont typeface="+mj-lt"/>
              <a:buAutoNum type="alphaUcPeriod"/>
            </a:pPr>
            <a:r>
              <a:rPr lang="en-US" sz="1800" dirty="0" err="1" smtClean="0">
                <a:solidFill>
                  <a:schemeClr val="dk2"/>
                </a:solidFill>
              </a:rPr>
              <a:t>Gln</a:t>
            </a:r>
            <a:r>
              <a:rPr lang="en-US" sz="1800" dirty="0" smtClean="0">
                <a:solidFill>
                  <a:schemeClr val="dk2"/>
                </a:solidFill>
              </a:rPr>
              <a:t>-Val-Ala-Ala-</a:t>
            </a:r>
            <a:r>
              <a:rPr lang="en-US" sz="1800" dirty="0" err="1" smtClean="0">
                <a:solidFill>
                  <a:schemeClr val="dk2"/>
                </a:solidFill>
              </a:rPr>
              <a:t>Leu</a:t>
            </a:r>
            <a:endParaRPr lang="en-US" sz="1800" dirty="0"/>
          </a:p>
        </p:txBody>
      </p:sp>
      <p:sp>
        <p:nvSpPr>
          <p:cNvPr id="4" name="Rectangle 3"/>
          <p:cNvSpPr/>
          <p:nvPr/>
        </p:nvSpPr>
        <p:spPr>
          <a:xfrm>
            <a:off x="160866" y="2959159"/>
            <a:ext cx="8119534" cy="729430"/>
          </a:xfrm>
          <a:prstGeom prst="rect">
            <a:avLst/>
          </a:prstGeom>
        </p:spPr>
        <p:txBody>
          <a:bodyPr wrap="square">
            <a:spAutoFit/>
          </a:bodyPr>
          <a:lstStyle/>
          <a:p>
            <a:pPr lvl="0">
              <a:lnSpc>
                <a:spcPct val="115000"/>
              </a:lnSpc>
              <a:buClr>
                <a:schemeClr val="dk1"/>
              </a:buClr>
              <a:buSzPts val="1100"/>
            </a:pPr>
            <a:r>
              <a:rPr lang="en-US" sz="1800" b="1" dirty="0">
                <a:solidFill>
                  <a:schemeClr val="dk2"/>
                </a:solidFill>
              </a:rPr>
              <a:t>CQ15. Mutant type </a:t>
            </a:r>
          </a:p>
          <a:p>
            <a:pPr lvl="0">
              <a:lnSpc>
                <a:spcPct val="115000"/>
              </a:lnSpc>
              <a:buClr>
                <a:schemeClr val="dk1"/>
              </a:buClr>
              <a:buSzPts val="1100"/>
            </a:pPr>
            <a:r>
              <a:rPr lang="en-US" sz="1800" b="1" dirty="0">
                <a:solidFill>
                  <a:schemeClr val="dk2"/>
                </a:solidFill>
              </a:rPr>
              <a:t>DNA</a:t>
            </a:r>
            <a:r>
              <a:rPr lang="en-US" sz="1800" dirty="0">
                <a:solidFill>
                  <a:schemeClr val="dk2"/>
                </a:solidFill>
              </a:rPr>
              <a:t>: AAG AGC TTC CAC TTG; </a:t>
            </a:r>
            <a:r>
              <a:rPr lang="en-US" sz="1800" b="1" dirty="0">
                <a:solidFill>
                  <a:schemeClr val="dk2"/>
                </a:solidFill>
              </a:rPr>
              <a:t>Amino acid</a:t>
            </a:r>
            <a:r>
              <a:rPr lang="en-US" sz="1800" dirty="0">
                <a:solidFill>
                  <a:schemeClr val="dk2"/>
                </a:solidFill>
              </a:rPr>
              <a:t> sequence</a:t>
            </a:r>
            <a:r>
              <a:rPr lang="en-US" sz="1800" dirty="0" smtClean="0">
                <a:solidFill>
                  <a:schemeClr val="dk2"/>
                </a:solidFill>
              </a:rPr>
              <a:t>:_________?</a:t>
            </a:r>
            <a:endParaRPr lang="en-US" sz="1800" dirty="0">
              <a:solidFill>
                <a:schemeClr val="dk2"/>
              </a:solidFill>
            </a:endParaRPr>
          </a:p>
        </p:txBody>
      </p:sp>
      <p:sp>
        <p:nvSpPr>
          <p:cNvPr id="5" name="Rectangle 4"/>
          <p:cNvSpPr/>
          <p:nvPr/>
        </p:nvSpPr>
        <p:spPr>
          <a:xfrm>
            <a:off x="440263" y="3745666"/>
            <a:ext cx="4572000" cy="1047979"/>
          </a:xfrm>
          <a:prstGeom prst="rect">
            <a:avLst/>
          </a:prstGeom>
        </p:spPr>
        <p:txBody>
          <a:bodyPr>
            <a:spAutoFit/>
          </a:bodyPr>
          <a:lstStyle/>
          <a:p>
            <a:pPr marL="342900" lvl="0" indent="-342900">
              <a:lnSpc>
                <a:spcPct val="115000"/>
              </a:lnSpc>
              <a:buClr>
                <a:schemeClr val="dk1"/>
              </a:buClr>
              <a:buSzPct val="100000"/>
              <a:buFont typeface="+mj-lt"/>
              <a:buAutoNum type="alphaUcPeriod"/>
            </a:pPr>
            <a:r>
              <a:rPr lang="en-US" sz="1800" dirty="0" err="1">
                <a:solidFill>
                  <a:schemeClr val="dk2"/>
                </a:solidFill>
              </a:rPr>
              <a:t>Gln</a:t>
            </a:r>
            <a:r>
              <a:rPr lang="en-US" sz="1800" dirty="0">
                <a:solidFill>
                  <a:schemeClr val="dk2"/>
                </a:solidFill>
              </a:rPr>
              <a:t>-Val-</a:t>
            </a:r>
            <a:r>
              <a:rPr lang="en-US" sz="1800" dirty="0" err="1">
                <a:solidFill>
                  <a:schemeClr val="dk2"/>
                </a:solidFill>
              </a:rPr>
              <a:t>Glu</a:t>
            </a:r>
            <a:r>
              <a:rPr lang="en-US" sz="1800" dirty="0">
                <a:solidFill>
                  <a:schemeClr val="dk2"/>
                </a:solidFill>
              </a:rPr>
              <a:t>-Ala-</a:t>
            </a:r>
            <a:r>
              <a:rPr lang="en-US" sz="1800" dirty="0" err="1">
                <a:solidFill>
                  <a:schemeClr val="dk2"/>
                </a:solidFill>
              </a:rPr>
              <a:t>Leu</a:t>
            </a:r>
            <a:endParaRPr lang="en-US" sz="1800" dirty="0">
              <a:solidFill>
                <a:schemeClr val="dk2"/>
              </a:solidFill>
            </a:endParaRPr>
          </a:p>
          <a:p>
            <a:pPr marL="342900" lvl="0" indent="-342900">
              <a:lnSpc>
                <a:spcPct val="115000"/>
              </a:lnSpc>
              <a:buClr>
                <a:schemeClr val="dk1"/>
              </a:buClr>
              <a:buSzPct val="100000"/>
              <a:buFont typeface="+mj-lt"/>
              <a:buAutoNum type="alphaUcPeriod"/>
            </a:pPr>
            <a:r>
              <a:rPr lang="en-US" sz="1800" dirty="0">
                <a:solidFill>
                  <a:schemeClr val="dk2"/>
                </a:solidFill>
              </a:rPr>
              <a:t>Lys-</a:t>
            </a:r>
            <a:r>
              <a:rPr lang="en-US" sz="1800" dirty="0" err="1">
                <a:solidFill>
                  <a:schemeClr val="dk2"/>
                </a:solidFill>
              </a:rPr>
              <a:t>Ser</a:t>
            </a:r>
            <a:r>
              <a:rPr lang="en-US" sz="1800" dirty="0">
                <a:solidFill>
                  <a:schemeClr val="dk2"/>
                </a:solidFill>
              </a:rPr>
              <a:t>-</a:t>
            </a:r>
            <a:r>
              <a:rPr lang="en-US" sz="1800" dirty="0" err="1">
                <a:solidFill>
                  <a:schemeClr val="dk2"/>
                </a:solidFill>
              </a:rPr>
              <a:t>Phe</a:t>
            </a:r>
            <a:r>
              <a:rPr lang="en-US" sz="1800" dirty="0">
                <a:solidFill>
                  <a:schemeClr val="dk2"/>
                </a:solidFill>
              </a:rPr>
              <a:t>-His-</a:t>
            </a:r>
            <a:r>
              <a:rPr lang="en-US" sz="1800" dirty="0" err="1">
                <a:solidFill>
                  <a:schemeClr val="dk2"/>
                </a:solidFill>
              </a:rPr>
              <a:t>Leu</a:t>
            </a:r>
            <a:endParaRPr lang="en-US" sz="1800" dirty="0">
              <a:solidFill>
                <a:schemeClr val="dk2"/>
              </a:solidFill>
            </a:endParaRPr>
          </a:p>
          <a:p>
            <a:pPr marL="342900" lvl="0" indent="-342900">
              <a:lnSpc>
                <a:spcPct val="115000"/>
              </a:lnSpc>
              <a:buClr>
                <a:schemeClr val="dk1"/>
              </a:buClr>
              <a:buSzPct val="100000"/>
              <a:buFont typeface="+mj-lt"/>
              <a:buAutoNum type="alphaUcPeriod"/>
            </a:pPr>
            <a:r>
              <a:rPr lang="en-US" sz="1800" dirty="0" err="1">
                <a:solidFill>
                  <a:schemeClr val="dk2"/>
                </a:solidFill>
              </a:rPr>
              <a:t>Phe</a:t>
            </a:r>
            <a:r>
              <a:rPr lang="en-US" sz="1800" dirty="0">
                <a:solidFill>
                  <a:schemeClr val="dk2"/>
                </a:solidFill>
              </a:rPr>
              <a:t>-</a:t>
            </a:r>
            <a:r>
              <a:rPr lang="en-US" sz="1800" dirty="0" err="1">
                <a:solidFill>
                  <a:schemeClr val="dk2"/>
                </a:solidFill>
              </a:rPr>
              <a:t>Ser</a:t>
            </a:r>
            <a:r>
              <a:rPr lang="en-US" sz="1800" dirty="0">
                <a:solidFill>
                  <a:schemeClr val="dk2"/>
                </a:solidFill>
              </a:rPr>
              <a:t>-Lys-Val-</a:t>
            </a:r>
            <a:r>
              <a:rPr lang="en-US" sz="1800" dirty="0" err="1">
                <a:solidFill>
                  <a:schemeClr val="dk2"/>
                </a:solidFill>
              </a:rPr>
              <a:t>Asn</a:t>
            </a:r>
            <a:endParaRPr lang="en-US" sz="1800" dirty="0">
              <a:solidFill>
                <a:schemeClr val="dk2"/>
              </a:solidFill>
            </a:endParaRPr>
          </a:p>
        </p:txBody>
      </p:sp>
    </p:spTree>
    <p:extLst>
      <p:ext uri="{BB962C8B-B14F-4D97-AF65-F5344CB8AC3E}">
        <p14:creationId xmlns:p14="http://schemas.microsoft.com/office/powerpoint/2010/main" val="359253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7" name="Google Shape;247;p40"/>
          <p:cNvPicPr preferRelativeResize="0"/>
          <p:nvPr/>
        </p:nvPicPr>
        <p:blipFill rotWithShape="1">
          <a:blip r:embed="rId3" cstate="email">
            <a:alphaModFix/>
            <a:extLst>
              <a:ext uri="{28A0092B-C50C-407E-A947-70E740481C1C}">
                <a14:useLocalDpi xmlns:a14="http://schemas.microsoft.com/office/drawing/2010/main"/>
              </a:ext>
            </a:extLst>
          </a:blip>
          <a:srcRect b="42082"/>
          <a:stretch/>
        </p:blipFill>
        <p:spPr>
          <a:xfrm>
            <a:off x="3185676" y="156625"/>
            <a:ext cx="5908300" cy="1817920"/>
          </a:xfrm>
          <a:prstGeom prst="rect">
            <a:avLst/>
          </a:prstGeom>
          <a:noFill/>
          <a:ln>
            <a:solidFill>
              <a:schemeClr val="bg2"/>
            </a:solidFill>
          </a:ln>
        </p:spPr>
      </p:pic>
      <p:sp>
        <p:nvSpPr>
          <p:cNvPr id="248" name="Google Shape;248;p40"/>
          <p:cNvSpPr txBox="1">
            <a:spLocks noGrp="1"/>
          </p:cNvSpPr>
          <p:nvPr>
            <p:ph type="title"/>
          </p:nvPr>
        </p:nvSpPr>
        <p:spPr>
          <a:xfrm>
            <a:off x="157550" y="468700"/>
            <a:ext cx="26454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00" b="1" dirty="0" smtClean="0">
                <a:solidFill>
                  <a:schemeClr val="dk2"/>
                </a:solidFill>
              </a:rPr>
              <a:t>CQ</a:t>
            </a:r>
            <a:r>
              <a:rPr lang="en" sz="1700" b="1" dirty="0" smtClean="0">
                <a:solidFill>
                  <a:schemeClr val="dk2"/>
                </a:solidFill>
              </a:rPr>
              <a:t>16</a:t>
            </a:r>
            <a:r>
              <a:rPr lang="en" sz="1700" b="1" dirty="0">
                <a:solidFill>
                  <a:schemeClr val="dk2"/>
                </a:solidFill>
              </a:rPr>
              <a:t>: Based on the information you have learned so far, what type of point mutation </a:t>
            </a:r>
            <a:r>
              <a:rPr lang="en-US" sz="1700" b="1" dirty="0">
                <a:solidFill>
                  <a:schemeClr val="dk2"/>
                </a:solidFill>
              </a:rPr>
              <a:t>occurred in Hannah’s </a:t>
            </a:r>
            <a:r>
              <a:rPr lang="en-US" sz="1700" b="1" i="1" dirty="0">
                <a:solidFill>
                  <a:schemeClr val="dk2"/>
                </a:solidFill>
              </a:rPr>
              <a:t>LEP</a:t>
            </a:r>
            <a:r>
              <a:rPr lang="en-US" sz="1700" b="1" dirty="0">
                <a:solidFill>
                  <a:schemeClr val="dk2"/>
                </a:solidFill>
              </a:rPr>
              <a:t> gene</a:t>
            </a:r>
            <a:r>
              <a:rPr lang="en" sz="1700" b="1" dirty="0">
                <a:solidFill>
                  <a:schemeClr val="dk2"/>
                </a:solidFill>
              </a:rPr>
              <a:t>? </a:t>
            </a:r>
            <a:endParaRPr sz="1700" b="1" dirty="0">
              <a:solidFill>
                <a:schemeClr val="dk2"/>
              </a:solidFill>
            </a:endParaRPr>
          </a:p>
          <a:p>
            <a:pPr marL="457200" lvl="0" indent="-342900" algn="l" rtl="0">
              <a:lnSpc>
                <a:spcPct val="115000"/>
              </a:lnSpc>
              <a:spcBef>
                <a:spcPts val="1600"/>
              </a:spcBef>
              <a:spcAft>
                <a:spcPts val="0"/>
              </a:spcAft>
              <a:buClr>
                <a:schemeClr val="dk2"/>
              </a:buClr>
              <a:buSzPts val="1800"/>
              <a:buFont typeface="+mj-lt"/>
              <a:buAutoNum type="alphaUcPeriod"/>
            </a:pPr>
            <a:r>
              <a:rPr lang="en" sz="1700" dirty="0" smtClean="0">
                <a:solidFill>
                  <a:schemeClr val="dk2"/>
                </a:solidFill>
              </a:rPr>
              <a:t>silent </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smtClean="0">
                <a:solidFill>
                  <a:schemeClr val="dk2"/>
                </a:solidFill>
              </a:rPr>
              <a:t>nonsense </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smtClean="0">
                <a:solidFill>
                  <a:schemeClr val="dk2"/>
                </a:solidFill>
              </a:rPr>
              <a:t>missense </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frameshift</a:t>
            </a:r>
            <a:endParaRPr sz="1700" dirty="0">
              <a:solidFill>
                <a:schemeClr val="dk2"/>
              </a:solidFill>
            </a:endParaRPr>
          </a:p>
        </p:txBody>
      </p:sp>
      <p:pic>
        <p:nvPicPr>
          <p:cNvPr id="2" name="Picture 1">
            <a:extLst>
              <a:ext uri="{FF2B5EF4-FFF2-40B4-BE49-F238E27FC236}">
                <a16:creationId xmlns:a16="http://schemas.microsoft.com/office/drawing/2014/main" xmlns="" id="{B4CF6685-C88C-4200-8A9E-EBC5F6CD82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61" r="1332" b="3198"/>
          <a:stretch/>
        </p:blipFill>
        <p:spPr>
          <a:xfrm>
            <a:off x="2180212" y="2146852"/>
            <a:ext cx="6910448" cy="2905208"/>
          </a:xfrm>
          <a:prstGeom prst="rect">
            <a:avLst/>
          </a:prstGeom>
          <a:ln>
            <a:solidFill>
              <a:schemeClr val="bg2"/>
            </a:solidFill>
          </a:ln>
        </p:spPr>
      </p:pic>
      <p:sp>
        <p:nvSpPr>
          <p:cNvPr id="3" name="Slide Number Placeholder 2">
            <a:extLst>
              <a:ext uri="{FF2B5EF4-FFF2-40B4-BE49-F238E27FC236}">
                <a16:creationId xmlns:a16="http://schemas.microsoft.com/office/drawing/2014/main" xmlns="" id="{79250EA7-7CA8-4595-8722-4A9EB9732F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body" idx="1"/>
          </p:nvPr>
        </p:nvSpPr>
        <p:spPr>
          <a:xfrm>
            <a:off x="311700" y="321390"/>
            <a:ext cx="8520600" cy="352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Another type of mutation has also been documented to cause congenital leptin deficiency, found in two patients from a consanguineous (</a:t>
            </a:r>
            <a:r>
              <a:rPr lang="en-US" dirty="0"/>
              <a:t>inbred)</a:t>
            </a:r>
            <a:r>
              <a:rPr lang="en" dirty="0"/>
              <a:t> family of Pakistani origin (Montague </a:t>
            </a:r>
            <a:r>
              <a:rPr lang="en" i="1" dirty="0"/>
              <a:t>et al</a:t>
            </a:r>
            <a:r>
              <a:rPr lang="en" i="1" dirty="0" smtClean="0"/>
              <a:t>., </a:t>
            </a:r>
            <a:r>
              <a:rPr lang="en" dirty="0"/>
              <a:t>1997). Below is part of the nucleotide sequence between nucleotides 387 and 407. Note: The sequence is grouped in sets of </a:t>
            </a:r>
            <a:r>
              <a:rPr lang="en" dirty="0" smtClean="0"/>
              <a:t>three </a:t>
            </a:r>
            <a:r>
              <a:rPr lang="en" dirty="0"/>
              <a:t>nucleotides for easy </a:t>
            </a:r>
            <a:r>
              <a:rPr lang="en" dirty="0" smtClean="0"/>
              <a:t>comparison, </a:t>
            </a:r>
            <a:r>
              <a:rPr lang="en" dirty="0"/>
              <a:t>and transcription and translation begins at GTC.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Wild type</a:t>
            </a:r>
            <a:r>
              <a:rPr lang="en" dirty="0" smtClean="0"/>
              <a:t>:	</a:t>
            </a:r>
            <a:r>
              <a:rPr lang="en" sz="2000" dirty="0" smtClean="0"/>
              <a:t>5</a:t>
            </a:r>
            <a:r>
              <a:rPr lang="en" sz="2000" i="1" dirty="0" smtClean="0"/>
              <a:t>'</a:t>
            </a:r>
            <a:r>
              <a:rPr lang="en" sz="2000" dirty="0" smtClean="0"/>
              <a:t> </a:t>
            </a:r>
            <a:r>
              <a:rPr lang="en" sz="2000" dirty="0"/>
              <a:t>GTC GGA CCC CCC ACA GGA CCT </a:t>
            </a:r>
            <a:r>
              <a:rPr lang="en" sz="2000" dirty="0" smtClean="0"/>
              <a:t>3</a:t>
            </a:r>
            <a:r>
              <a:rPr lang="en" sz="2000" i="1" dirty="0" smtClean="0"/>
              <a:t>'</a:t>
            </a:r>
            <a:endParaRPr sz="2000" i="1" dirty="0"/>
          </a:p>
          <a:p>
            <a:pPr marL="0" lvl="0" indent="0" algn="l" rtl="0">
              <a:spcBef>
                <a:spcPts val="1600"/>
              </a:spcBef>
              <a:spcAft>
                <a:spcPts val="0"/>
              </a:spcAft>
              <a:buNone/>
            </a:pPr>
            <a:r>
              <a:rPr lang="en" dirty="0"/>
              <a:t>Mutant type</a:t>
            </a:r>
            <a:r>
              <a:rPr lang="en" dirty="0" smtClean="0"/>
              <a:t>:	</a:t>
            </a:r>
            <a:r>
              <a:rPr lang="en" sz="2000" dirty="0" smtClean="0"/>
              <a:t>5</a:t>
            </a:r>
            <a:r>
              <a:rPr lang="en" sz="2000" i="1" dirty="0" smtClean="0"/>
              <a:t>'</a:t>
            </a:r>
            <a:r>
              <a:rPr lang="en" sz="2000" dirty="0" smtClean="0"/>
              <a:t> </a:t>
            </a:r>
            <a:r>
              <a:rPr lang="en" sz="2000" dirty="0"/>
              <a:t>GTC GGA CCC CCA CAG GAC CTT </a:t>
            </a:r>
            <a:r>
              <a:rPr lang="en" sz="2000" dirty="0" smtClean="0"/>
              <a:t>3</a:t>
            </a:r>
            <a:r>
              <a:rPr lang="en" sz="2000" i="1" dirty="0" smtClean="0"/>
              <a:t>'</a:t>
            </a:r>
            <a:endParaRPr sz="2000" i="1" dirty="0"/>
          </a:p>
          <a:p>
            <a:pPr marL="0" lvl="0" indent="0" algn="l" rtl="0">
              <a:spcBef>
                <a:spcPts val="1600"/>
              </a:spcBef>
              <a:spcAft>
                <a:spcPts val="0"/>
              </a:spcAft>
              <a:buNone/>
            </a:pPr>
            <a:r>
              <a:rPr lang="en-US" b="1" dirty="0" smtClean="0"/>
              <a:t>CQ</a:t>
            </a:r>
            <a:r>
              <a:rPr lang="en" b="1" dirty="0" smtClean="0"/>
              <a:t>17: What </a:t>
            </a:r>
            <a:r>
              <a:rPr lang="en" b="1" dirty="0"/>
              <a:t>type of point mutation is shown above?</a:t>
            </a:r>
            <a:endParaRPr b="1" dirty="0"/>
          </a:p>
          <a:p>
            <a:pPr marL="457200" lvl="0" indent="-342900" algn="l" rtl="0">
              <a:spcBef>
                <a:spcPts val="1600"/>
              </a:spcBef>
              <a:spcAft>
                <a:spcPts val="0"/>
              </a:spcAft>
              <a:buSzPts val="1800"/>
              <a:buAutoNum type="alphaUcPeriod"/>
            </a:pPr>
            <a:r>
              <a:rPr lang="en" dirty="0" smtClean="0"/>
              <a:t>silent</a:t>
            </a:r>
          </a:p>
          <a:p>
            <a:pPr marL="457200" lvl="0" indent="-342900" algn="l" rtl="0">
              <a:spcBef>
                <a:spcPts val="1600"/>
              </a:spcBef>
              <a:spcAft>
                <a:spcPts val="0"/>
              </a:spcAft>
              <a:buSzPts val="1800"/>
              <a:buAutoNum type="alphaUcPeriod"/>
            </a:pPr>
            <a:r>
              <a:rPr lang="en" dirty="0" smtClean="0"/>
              <a:t>nonsense</a:t>
            </a:r>
            <a:endParaRPr dirty="0"/>
          </a:p>
        </p:txBody>
      </p:sp>
      <p:sp>
        <p:nvSpPr>
          <p:cNvPr id="2" name="Slide Number Placeholder 1">
            <a:extLst>
              <a:ext uri="{FF2B5EF4-FFF2-40B4-BE49-F238E27FC236}">
                <a16:creationId xmlns:a16="http://schemas.microsoft.com/office/drawing/2014/main" xmlns="" id="{C5A14E06-6221-4732-886D-41677AD61F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Rectangle 2"/>
          <p:cNvSpPr/>
          <p:nvPr/>
        </p:nvSpPr>
        <p:spPr>
          <a:xfrm>
            <a:off x="3583209" y="3950389"/>
            <a:ext cx="1749197" cy="851515"/>
          </a:xfrm>
          <a:prstGeom prst="rect">
            <a:avLst/>
          </a:prstGeom>
        </p:spPr>
        <p:txBody>
          <a:bodyPr wrap="none">
            <a:spAutoFit/>
          </a:bodyPr>
          <a:lstStyle/>
          <a:p>
            <a:pPr marL="457200" lvl="0" indent="-342900">
              <a:spcBef>
                <a:spcPts val="1600"/>
              </a:spcBef>
              <a:buSzPts val="1800"/>
              <a:buFont typeface="+mj-lt"/>
              <a:buAutoNum type="alphaUcPeriod" startAt="3"/>
            </a:pPr>
            <a:r>
              <a:rPr lang="en-US" sz="1800" dirty="0" smtClean="0"/>
              <a:t>missense </a:t>
            </a:r>
          </a:p>
          <a:p>
            <a:pPr marL="457200" lvl="0" indent="-342900">
              <a:spcBef>
                <a:spcPts val="1600"/>
              </a:spcBef>
              <a:buSzPts val="1800"/>
              <a:buFont typeface="+mj-lt"/>
              <a:buAutoNum type="alphaUcPeriod" startAt="3"/>
            </a:pPr>
            <a:r>
              <a:rPr lang="en-US" sz="1800" dirty="0" smtClean="0"/>
              <a:t>frameshift</a:t>
            </a:r>
            <a:endParaRPr 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200556" y="336122"/>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b="1" dirty="0" smtClean="0">
                <a:solidFill>
                  <a:schemeClr val="dk2"/>
                </a:solidFill>
              </a:rPr>
              <a:t>CQ</a:t>
            </a:r>
            <a:r>
              <a:rPr lang="en" sz="1700" b="1" dirty="0" smtClean="0">
                <a:solidFill>
                  <a:schemeClr val="dk2"/>
                </a:solidFill>
              </a:rPr>
              <a:t>18</a:t>
            </a:r>
            <a:r>
              <a:rPr lang="en" sz="1700" dirty="0">
                <a:solidFill>
                  <a:schemeClr val="dk2"/>
                </a:solidFill>
              </a:rPr>
              <a:t>: </a:t>
            </a:r>
            <a:r>
              <a:rPr lang="en" sz="1700" b="1" dirty="0">
                <a:solidFill>
                  <a:schemeClr val="dk2"/>
                </a:solidFill>
              </a:rPr>
              <a:t>As you learned earlier, t</a:t>
            </a:r>
            <a:r>
              <a:rPr lang="en-US" sz="1700" b="1" dirty="0">
                <a:solidFill>
                  <a:schemeClr val="dk2"/>
                </a:solidFill>
              </a:rPr>
              <a:t>he mutation </a:t>
            </a:r>
            <a:r>
              <a:rPr lang="en-US" sz="1700" b="1" dirty="0" smtClean="0">
                <a:solidFill>
                  <a:schemeClr val="dk2"/>
                </a:solidFill>
              </a:rPr>
              <a:t>that occurred </a:t>
            </a:r>
            <a:r>
              <a:rPr lang="en-US" sz="1700" b="1" dirty="0">
                <a:solidFill>
                  <a:schemeClr val="dk2"/>
                </a:solidFill>
              </a:rPr>
              <a:t>in Hannah’s </a:t>
            </a:r>
            <a:r>
              <a:rPr lang="en-US" sz="1700" b="1" i="1" dirty="0">
                <a:solidFill>
                  <a:schemeClr val="dk2"/>
                </a:solidFill>
              </a:rPr>
              <a:t>LEP</a:t>
            </a:r>
            <a:r>
              <a:rPr lang="en-US" sz="1700" b="1" dirty="0">
                <a:solidFill>
                  <a:schemeClr val="dk2"/>
                </a:solidFill>
              </a:rPr>
              <a:t> gene leads to t</a:t>
            </a:r>
            <a:r>
              <a:rPr lang="en" sz="1700" b="1" dirty="0">
                <a:solidFill>
                  <a:schemeClr val="dk2"/>
                </a:solidFill>
              </a:rPr>
              <a:t>he substitution of one amino acid with a different amino acid. </a:t>
            </a:r>
            <a:r>
              <a:rPr lang="en-US" sz="1700" b="1" dirty="0">
                <a:solidFill>
                  <a:schemeClr val="dk2"/>
                </a:solidFill>
              </a:rPr>
              <a:t>This</a:t>
            </a:r>
            <a:r>
              <a:rPr lang="en" sz="1700" b="1" dirty="0">
                <a:solidFill>
                  <a:schemeClr val="dk2"/>
                </a:solidFill>
              </a:rPr>
              <a:t> is </a:t>
            </a:r>
            <a:r>
              <a:rPr lang="en-US" sz="1700" b="1" dirty="0">
                <a:solidFill>
                  <a:schemeClr val="dk2"/>
                </a:solidFill>
              </a:rPr>
              <a:t>an </a:t>
            </a:r>
            <a:r>
              <a:rPr lang="en" sz="1700" b="1" dirty="0">
                <a:solidFill>
                  <a:schemeClr val="dk2"/>
                </a:solidFill>
              </a:rPr>
              <a:t>alteration of the _________structure of </a:t>
            </a:r>
            <a:r>
              <a:rPr lang="en" sz="1700" b="1" dirty="0" smtClean="0">
                <a:solidFill>
                  <a:schemeClr val="dk2"/>
                </a:solidFill>
              </a:rPr>
              <a:t>protein.</a:t>
            </a:r>
            <a:endParaRPr sz="1700" dirty="0"/>
          </a:p>
        </p:txBody>
      </p:sp>
      <p:sp>
        <p:nvSpPr>
          <p:cNvPr id="2" name="Slide Number Placeholder 1">
            <a:extLst>
              <a:ext uri="{FF2B5EF4-FFF2-40B4-BE49-F238E27FC236}">
                <a16:creationId xmlns:a16="http://schemas.microsoft.com/office/drawing/2014/main" xmlns="" id="{C1968CE1-1A20-455C-8A23-7FAC9F0132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3" name="Rectangle 2"/>
          <p:cNvSpPr/>
          <p:nvPr/>
        </p:nvSpPr>
        <p:spPr>
          <a:xfrm>
            <a:off x="347133" y="1493564"/>
            <a:ext cx="4572000" cy="1200329"/>
          </a:xfrm>
          <a:prstGeom prst="rect">
            <a:avLst/>
          </a:prstGeom>
        </p:spPr>
        <p:txBody>
          <a:bodyPr>
            <a:spAutoFit/>
          </a:bodyPr>
          <a:lstStyle/>
          <a:p>
            <a:pPr marL="342900" indent="-342900">
              <a:buFont typeface="+mj-lt"/>
              <a:buAutoNum type="alphaUcPeriod"/>
            </a:pPr>
            <a:r>
              <a:rPr lang="en-US" sz="1800" dirty="0"/>
              <a:t>p</a:t>
            </a:r>
            <a:r>
              <a:rPr lang="en-US" sz="1800" dirty="0" smtClean="0"/>
              <a:t>rimary</a:t>
            </a:r>
          </a:p>
          <a:p>
            <a:pPr marL="342900" indent="-342900">
              <a:buFont typeface="+mj-lt"/>
              <a:buAutoNum type="alphaUcPeriod"/>
            </a:pPr>
            <a:r>
              <a:rPr lang="en-US" sz="1800" dirty="0" smtClean="0"/>
              <a:t>secondary</a:t>
            </a:r>
          </a:p>
          <a:p>
            <a:pPr marL="342900" indent="-342900">
              <a:buFont typeface="+mj-lt"/>
              <a:buAutoNum type="alphaUcPeriod"/>
            </a:pPr>
            <a:r>
              <a:rPr lang="en-US" sz="1800" dirty="0"/>
              <a:t>t</a:t>
            </a:r>
            <a:r>
              <a:rPr lang="en-US" sz="1800" dirty="0" smtClean="0"/>
              <a:t>ertiary</a:t>
            </a:r>
          </a:p>
          <a:p>
            <a:pPr marL="342900" indent="-342900">
              <a:buFont typeface="+mj-lt"/>
              <a:buAutoNum type="alphaUcPeriod"/>
            </a:pPr>
            <a:r>
              <a:rPr lang="en-US" sz="1800" dirty="0" smtClean="0"/>
              <a:t>quaternary </a:t>
            </a:r>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b="1" dirty="0" smtClean="0">
                <a:solidFill>
                  <a:schemeClr val="dk2"/>
                </a:solidFill>
              </a:rPr>
              <a:t>CQ</a:t>
            </a:r>
            <a:r>
              <a:rPr lang="en" sz="1700" b="1" dirty="0" smtClean="0">
                <a:solidFill>
                  <a:schemeClr val="dk2"/>
                </a:solidFill>
              </a:rPr>
              <a:t>19</a:t>
            </a:r>
            <a:r>
              <a:rPr lang="en" sz="1700" dirty="0">
                <a:solidFill>
                  <a:schemeClr val="dk2"/>
                </a:solidFill>
              </a:rPr>
              <a:t>: </a:t>
            </a:r>
            <a:r>
              <a:rPr lang="en-US" sz="1700" b="1" dirty="0">
                <a:solidFill>
                  <a:schemeClr val="dk2"/>
                </a:solidFill>
              </a:rPr>
              <a:t>Using the figure provided, identify </a:t>
            </a:r>
            <a:r>
              <a:rPr lang="en" sz="1700" b="1" dirty="0">
                <a:solidFill>
                  <a:schemeClr val="dk2"/>
                </a:solidFill>
              </a:rPr>
              <a:t>the impact of the mutation on the protein </a:t>
            </a:r>
            <a:r>
              <a:rPr lang="en" sz="1700" b="1" dirty="0" smtClean="0">
                <a:solidFill>
                  <a:schemeClr val="dk2"/>
                </a:solidFill>
              </a:rPr>
              <a:t>structure. </a:t>
            </a:r>
            <a:r>
              <a:rPr lang="en" sz="1700" b="1" dirty="0">
                <a:solidFill>
                  <a:schemeClr val="dk2"/>
                </a:solidFill>
              </a:rPr>
              <a:t>The mutant leptin lacks___________.</a:t>
            </a:r>
            <a:endParaRPr sz="1700" b="1" dirty="0">
              <a:solidFill>
                <a:schemeClr val="dk2"/>
              </a:solidFill>
            </a:endParaRPr>
          </a:p>
          <a:p>
            <a:pPr marL="457200" lvl="0" indent="-342900" algn="l" rtl="0">
              <a:lnSpc>
                <a:spcPct val="115000"/>
              </a:lnSpc>
              <a:spcBef>
                <a:spcPts val="1600"/>
              </a:spcBef>
              <a:spcAft>
                <a:spcPts val="0"/>
              </a:spcAft>
              <a:buClr>
                <a:schemeClr val="dk2"/>
              </a:buClr>
              <a:buSzPts val="1800"/>
              <a:buFont typeface="+mj-lt"/>
              <a:buAutoNum type="alphaUcPeriod"/>
            </a:pPr>
            <a:r>
              <a:rPr lang="en" sz="1700" dirty="0">
                <a:solidFill>
                  <a:schemeClr val="dk2"/>
                </a:solidFill>
              </a:rPr>
              <a:t>hydrogen bond between two cysteines</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disulfide bond between two cysteines</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hydrophobic force between cysteine and phenylalanine</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disulfide bond between cysteine and phenylalanine</a:t>
            </a:r>
            <a:endParaRPr sz="1700" dirty="0">
              <a:solidFill>
                <a:schemeClr val="dk2"/>
              </a:solidFill>
            </a:endParaRPr>
          </a:p>
          <a:p>
            <a:pPr marL="0" lvl="0" indent="0" algn="l" rtl="0">
              <a:spcBef>
                <a:spcPts val="1600"/>
              </a:spcBef>
              <a:spcAft>
                <a:spcPts val="0"/>
              </a:spcAft>
              <a:buNone/>
            </a:pPr>
            <a:endParaRPr dirty="0"/>
          </a:p>
        </p:txBody>
      </p:sp>
      <p:pic>
        <p:nvPicPr>
          <p:cNvPr id="266" name="Google Shape;266;p43"/>
          <p:cNvPicPr preferRelativeResize="0"/>
          <p:nvPr/>
        </p:nvPicPr>
        <p:blipFill rotWithShape="1">
          <a:blip r:embed="rId3">
            <a:alphaModFix/>
          </a:blip>
          <a:srcRect l="3680" t="54222" r="3131"/>
          <a:stretch/>
        </p:blipFill>
        <p:spPr>
          <a:xfrm>
            <a:off x="84075" y="2568000"/>
            <a:ext cx="9059925" cy="2526378"/>
          </a:xfrm>
          <a:prstGeom prst="rect">
            <a:avLst/>
          </a:prstGeom>
          <a:noFill/>
          <a:ln>
            <a:noFill/>
          </a:ln>
        </p:spPr>
      </p:pic>
      <p:sp>
        <p:nvSpPr>
          <p:cNvPr id="2" name="Slide Number Placeholder 1">
            <a:extLst>
              <a:ext uri="{FF2B5EF4-FFF2-40B4-BE49-F238E27FC236}">
                <a16:creationId xmlns:a16="http://schemas.microsoft.com/office/drawing/2014/main" xmlns="" id="{149340B5-E09A-4A43-93E0-ED519E4BC2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150550" y="824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b="1" dirty="0" smtClean="0">
                <a:solidFill>
                  <a:schemeClr val="dk2"/>
                </a:solidFill>
              </a:rPr>
              <a:t>CQ</a:t>
            </a:r>
            <a:r>
              <a:rPr lang="en" sz="1700" b="1" dirty="0" smtClean="0">
                <a:solidFill>
                  <a:schemeClr val="dk2"/>
                </a:solidFill>
              </a:rPr>
              <a:t>20</a:t>
            </a:r>
            <a:r>
              <a:rPr lang="en" sz="1700" dirty="0">
                <a:solidFill>
                  <a:schemeClr val="dk2"/>
                </a:solidFill>
              </a:rPr>
              <a:t>: </a:t>
            </a:r>
            <a:r>
              <a:rPr lang="en-US" sz="1700" b="1" dirty="0">
                <a:solidFill>
                  <a:schemeClr val="dk2"/>
                </a:solidFill>
              </a:rPr>
              <a:t>The l</a:t>
            </a:r>
            <a:r>
              <a:rPr lang="en" sz="1700" b="1" dirty="0">
                <a:solidFill>
                  <a:schemeClr val="dk2"/>
                </a:solidFill>
              </a:rPr>
              <a:t>ack of disulfide bond between amino acid 117 and 167 due to the mutation will most likely affect which level of </a:t>
            </a:r>
            <a:r>
              <a:rPr lang="en-US" sz="1700" b="1" dirty="0">
                <a:solidFill>
                  <a:schemeClr val="dk2"/>
                </a:solidFill>
              </a:rPr>
              <a:t>the</a:t>
            </a:r>
            <a:r>
              <a:rPr lang="en" sz="1700" b="1" dirty="0">
                <a:solidFill>
                  <a:schemeClr val="dk2"/>
                </a:solidFill>
              </a:rPr>
              <a:t> leptin structure?</a:t>
            </a:r>
            <a:endParaRPr sz="1700" b="1"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primary</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secondary</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tertiary</a:t>
            </a:r>
            <a:endParaRPr sz="1700" dirty="0">
              <a:solidFill>
                <a:schemeClr val="dk2"/>
              </a:solidFill>
            </a:endParaRPr>
          </a:p>
          <a:p>
            <a:pPr marL="457200" lvl="0" indent="-342900" algn="l" rtl="0">
              <a:lnSpc>
                <a:spcPct val="115000"/>
              </a:lnSpc>
              <a:spcBef>
                <a:spcPts val="0"/>
              </a:spcBef>
              <a:spcAft>
                <a:spcPts val="0"/>
              </a:spcAft>
              <a:buClr>
                <a:schemeClr val="dk2"/>
              </a:buClr>
              <a:buSzPts val="1800"/>
              <a:buFont typeface="+mj-lt"/>
              <a:buAutoNum type="alphaUcPeriod"/>
            </a:pPr>
            <a:r>
              <a:rPr lang="en" sz="1700" dirty="0">
                <a:solidFill>
                  <a:schemeClr val="dk2"/>
                </a:solidFill>
              </a:rPr>
              <a:t>quaternary</a:t>
            </a:r>
            <a:endParaRPr sz="1700" dirty="0">
              <a:solidFill>
                <a:schemeClr val="dk2"/>
              </a:solidFill>
            </a:endParaRPr>
          </a:p>
          <a:p>
            <a:pPr marL="0" lvl="0" indent="0" algn="l" rtl="0">
              <a:spcBef>
                <a:spcPts val="1600"/>
              </a:spcBef>
              <a:spcAft>
                <a:spcPts val="0"/>
              </a:spcAft>
              <a:buNone/>
            </a:pPr>
            <a:endParaRPr dirty="0"/>
          </a:p>
        </p:txBody>
      </p:sp>
      <p:pic>
        <p:nvPicPr>
          <p:cNvPr id="272" name="Google Shape;272;p44"/>
          <p:cNvPicPr preferRelativeResize="0"/>
          <p:nvPr/>
        </p:nvPicPr>
        <p:blipFill rotWithShape="1">
          <a:blip r:embed="rId3">
            <a:alphaModFix/>
          </a:blip>
          <a:srcRect l="3680" t="54222" r="3131"/>
          <a:stretch/>
        </p:blipFill>
        <p:spPr>
          <a:xfrm>
            <a:off x="84075" y="2568000"/>
            <a:ext cx="9059925" cy="2526378"/>
          </a:xfrm>
          <a:prstGeom prst="rect">
            <a:avLst/>
          </a:prstGeom>
          <a:noFill/>
          <a:ln>
            <a:noFill/>
          </a:ln>
        </p:spPr>
      </p:pic>
      <p:sp>
        <p:nvSpPr>
          <p:cNvPr id="2" name="Slide Number Placeholder 1">
            <a:extLst>
              <a:ext uri="{FF2B5EF4-FFF2-40B4-BE49-F238E27FC236}">
                <a16:creationId xmlns:a16="http://schemas.microsoft.com/office/drawing/2014/main" xmlns="" id="{91A57A89-D500-4273-BE33-EC7241590A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body" idx="1"/>
          </p:nvPr>
        </p:nvSpPr>
        <p:spPr>
          <a:xfrm>
            <a:off x="235500" y="251837"/>
            <a:ext cx="8520600" cy="431693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US" dirty="0"/>
              <a:t>Researchers suggest that the lack of </a:t>
            </a:r>
            <a:r>
              <a:rPr lang="en-US" dirty="0" smtClean="0"/>
              <a:t>a disulfide </a:t>
            </a:r>
            <a:r>
              <a:rPr lang="en-US" dirty="0"/>
              <a:t>bond due to Hannah’s mutation may impair the normal secretion of leptin, as disulfide bonds have been documented to prevent the undesired aggregation of protein molecules.</a:t>
            </a:r>
          </a:p>
          <a:p>
            <a:pPr marL="0" lvl="0" indent="0" algn="l" rtl="0">
              <a:spcBef>
                <a:spcPts val="0"/>
              </a:spcBef>
              <a:spcAft>
                <a:spcPts val="1600"/>
              </a:spcAft>
              <a:buClr>
                <a:schemeClr val="dk1"/>
              </a:buClr>
              <a:buSzPts val="1100"/>
              <a:buFont typeface="Arial"/>
              <a:buNone/>
            </a:pPr>
            <a:r>
              <a:rPr lang="en" dirty="0"/>
              <a:t>Hannah’s diagnosis sparked the interest of the specialists involved in her treatment and care. </a:t>
            </a:r>
            <a:r>
              <a:rPr lang="en" dirty="0" smtClean="0"/>
              <a:t>They suggested </a:t>
            </a:r>
            <a:r>
              <a:rPr lang="en" dirty="0"/>
              <a:t>Hannah’s moms obtain information on Hannah’s birth parents and family medical history as research has shown that mutations of the leptin gene are </a:t>
            </a:r>
            <a:r>
              <a:rPr lang="en-US" dirty="0"/>
              <a:t>often </a:t>
            </a:r>
            <a:r>
              <a:rPr lang="en" dirty="0"/>
              <a:t>associated with higher rate of consanguinity. </a:t>
            </a:r>
            <a:endParaRPr dirty="0"/>
          </a:p>
        </p:txBody>
      </p:sp>
      <p:pic>
        <p:nvPicPr>
          <p:cNvPr id="279" name="Google Shape;279;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8650" y="3004577"/>
            <a:ext cx="1883856" cy="1840200"/>
          </a:xfrm>
          <a:prstGeom prst="rect">
            <a:avLst/>
          </a:prstGeom>
          <a:noFill/>
          <a:ln>
            <a:noFill/>
          </a:ln>
        </p:spPr>
      </p:pic>
      <p:sp>
        <p:nvSpPr>
          <p:cNvPr id="2" name="Slide Number Placeholder 1">
            <a:extLst>
              <a:ext uri="{FF2B5EF4-FFF2-40B4-BE49-F238E27FC236}">
                <a16:creationId xmlns:a16="http://schemas.microsoft.com/office/drawing/2014/main" xmlns="" id="{6203A991-4631-40A7-8AD5-CA5436924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05E5F5A-08BA-435A-93AC-2D16DB1A5F9F}"/>
              </a:ext>
            </a:extLst>
          </p:cNvPr>
          <p:cNvSpPr>
            <a:spLocks noGrp="1"/>
          </p:cNvSpPr>
          <p:nvPr>
            <p:ph type="body" idx="1"/>
          </p:nvPr>
        </p:nvSpPr>
        <p:spPr>
          <a:xfrm>
            <a:off x="311700" y="523825"/>
            <a:ext cx="8520600" cy="3416400"/>
          </a:xfrm>
        </p:spPr>
        <p:txBody>
          <a:bodyPr/>
          <a:lstStyle/>
          <a:p>
            <a:pPr marL="114300" indent="0">
              <a:buNone/>
            </a:pPr>
            <a:r>
              <a:rPr lang="en-US" sz="1800" b="1" dirty="0" smtClean="0">
                <a:sym typeface="Comic Sans MS"/>
              </a:rPr>
              <a:t>CQ</a:t>
            </a:r>
            <a:r>
              <a:rPr lang="en-US" b="1" dirty="0" smtClean="0">
                <a:sym typeface="Comic Sans MS"/>
              </a:rPr>
              <a:t>21</a:t>
            </a:r>
            <a:r>
              <a:rPr lang="en-US" sz="1800" b="1" dirty="0">
                <a:sym typeface="Comic Sans MS"/>
              </a:rPr>
              <a:t>: Using your knowledge of genetics and inheritance, can you explain why inbreeding increases the likelihood of genetic disorders?</a:t>
            </a:r>
          </a:p>
          <a:p>
            <a:pPr marL="114300" indent="0">
              <a:buNone/>
            </a:pPr>
            <a:endParaRPr lang="en-US" b="1" dirty="0">
              <a:sym typeface="Comic Sans MS"/>
            </a:endParaRPr>
          </a:p>
          <a:p>
            <a:pPr>
              <a:buFont typeface="+mj-lt"/>
              <a:buAutoNum type="alphaUcPeriod"/>
            </a:pPr>
            <a:r>
              <a:rPr lang="en-US" sz="1600" dirty="0" smtClean="0">
                <a:sym typeface="Comic Sans MS"/>
              </a:rPr>
              <a:t>Parents </a:t>
            </a:r>
            <a:r>
              <a:rPr lang="en-US" sz="1600" dirty="0">
                <a:sym typeface="Comic Sans MS"/>
              </a:rPr>
              <a:t>that are closely related tend to develop similar lifestyles and </a:t>
            </a:r>
            <a:r>
              <a:rPr lang="en-US" sz="1600" dirty="0" smtClean="0">
                <a:sym typeface="Comic Sans MS"/>
              </a:rPr>
              <a:t>behavior, which </a:t>
            </a:r>
            <a:r>
              <a:rPr lang="en-US" sz="1600" dirty="0">
                <a:sym typeface="Comic Sans MS"/>
              </a:rPr>
              <a:t>may increase the risk of certain diseases, such as smoking and lung diseases, sedentary lifestyle and obesity, etc. Children under the influence of their parents are more likely to show such behavior and develop the diseases.</a:t>
            </a:r>
          </a:p>
          <a:p>
            <a:pPr>
              <a:buFont typeface="+mj-lt"/>
              <a:buAutoNum type="alphaUcPeriod"/>
            </a:pPr>
            <a:endParaRPr lang="en-US" sz="1600" dirty="0">
              <a:sym typeface="Comic Sans MS"/>
            </a:endParaRPr>
          </a:p>
          <a:p>
            <a:pPr>
              <a:buFont typeface="+mj-lt"/>
              <a:buAutoNum type="alphaUcPeriod"/>
            </a:pPr>
            <a:r>
              <a:rPr lang="en-US" sz="1600" dirty="0" smtClean="0">
                <a:sym typeface="Comic Sans MS"/>
              </a:rPr>
              <a:t>Parents </a:t>
            </a:r>
            <a:r>
              <a:rPr lang="en-US" sz="1600" dirty="0">
                <a:sym typeface="Comic Sans MS"/>
              </a:rPr>
              <a:t>that are closely related are more likely to both carry a copy of the same defective gene and pass it to the offspring, increasing </a:t>
            </a:r>
            <a:r>
              <a:rPr lang="en-US" sz="1600" dirty="0" smtClean="0">
                <a:sym typeface="Comic Sans MS"/>
              </a:rPr>
              <a:t>the likelihood </a:t>
            </a:r>
            <a:r>
              <a:rPr lang="en-US" sz="1600" dirty="0">
                <a:sym typeface="Comic Sans MS"/>
              </a:rPr>
              <a:t>that the child carries two copies of the defective gene (homozygous mutations) causing the disease to manifest.</a:t>
            </a:r>
          </a:p>
          <a:p>
            <a:endParaRPr lang="en-US" dirty="0"/>
          </a:p>
        </p:txBody>
      </p:sp>
      <p:sp>
        <p:nvSpPr>
          <p:cNvPr id="4" name="Slide Number Placeholder 3">
            <a:extLst>
              <a:ext uri="{FF2B5EF4-FFF2-40B4-BE49-F238E27FC236}">
                <a16:creationId xmlns:a16="http://schemas.microsoft.com/office/drawing/2014/main" xmlns="" id="{57D8DEA7-29AC-4E8D-8A02-966DE3B145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489432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body" idx="1"/>
          </p:nvPr>
        </p:nvSpPr>
        <p:spPr>
          <a:xfrm>
            <a:off x="3790700" y="243550"/>
            <a:ext cx="4935000" cy="41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the help of the adoption agency and some friends, Maria and Vanessa finally got a hold of some information of Hannah’s biological parents. </a:t>
            </a:r>
            <a:endParaRPr dirty="0"/>
          </a:p>
          <a:p>
            <a:pPr marL="0" lvl="0" indent="0" algn="l" rtl="0">
              <a:spcBef>
                <a:spcPts val="1600"/>
              </a:spcBef>
              <a:spcAft>
                <a:spcPts val="1600"/>
              </a:spcAft>
              <a:buNone/>
            </a:pPr>
            <a:r>
              <a:rPr lang="en" dirty="0"/>
              <a:t>It turned out that Hannah came from a highly consanguineous family in Columbia. Her parents were first cousins and her maternal and paternal grandmothers were sisters. Hannah had two paternal aunts who were also extremely obese and one of them had passed away</a:t>
            </a:r>
            <a:r>
              <a:rPr lang="en" dirty="0" smtClean="0"/>
              <a:t>. </a:t>
            </a:r>
            <a:endParaRPr dirty="0"/>
          </a:p>
        </p:txBody>
      </p:sp>
      <p:pic>
        <p:nvPicPr>
          <p:cNvPr id="285" name="Google Shape;285;p46"/>
          <p:cNvPicPr preferRelativeResize="0"/>
          <p:nvPr/>
        </p:nvPicPr>
        <p:blipFill rotWithShape="1">
          <a:blip r:embed="rId3">
            <a:alphaModFix/>
          </a:blip>
          <a:srcRect r="44784"/>
          <a:stretch/>
        </p:blipFill>
        <p:spPr>
          <a:xfrm>
            <a:off x="143000" y="112725"/>
            <a:ext cx="3365875" cy="4487850"/>
          </a:xfrm>
          <a:prstGeom prst="rect">
            <a:avLst/>
          </a:prstGeom>
          <a:noFill/>
          <a:ln>
            <a:noFill/>
          </a:ln>
        </p:spPr>
      </p:pic>
      <p:sp>
        <p:nvSpPr>
          <p:cNvPr id="2" name="Slide Number Placeholder 1">
            <a:extLst>
              <a:ext uri="{FF2B5EF4-FFF2-40B4-BE49-F238E27FC236}">
                <a16:creationId xmlns:a16="http://schemas.microsoft.com/office/drawing/2014/main" xmlns="" id="{378A2DB7-8058-40F0-B9E4-54C6E217D6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Happy Ending...</a:t>
            </a:r>
            <a:endParaRPr/>
          </a:p>
        </p:txBody>
      </p:sp>
      <p:sp>
        <p:nvSpPr>
          <p:cNvPr id="291" name="Google Shape;291;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92" name="Google Shape;292;p47"/>
          <p:cNvSpPr txBox="1">
            <a:spLocks noGrp="1"/>
          </p:cNvSpPr>
          <p:nvPr>
            <p:ph type="body" idx="1"/>
          </p:nvPr>
        </p:nvSpPr>
        <p:spPr>
          <a:xfrm>
            <a:off x="235500" y="854121"/>
            <a:ext cx="8677500" cy="136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It’s not often that a diagnosis provides more good than bad, but Maria and Vanessa were extremely relieved upon learning of their daughter’s medical condition and that there was a solution! Doctors prescribed leptin replacement therapy, a medical regimen of daily leptin injections. </a:t>
            </a:r>
            <a:endParaRPr dirty="0"/>
          </a:p>
        </p:txBody>
      </p:sp>
      <p:sp>
        <p:nvSpPr>
          <p:cNvPr id="293" name="Google Shape;293;p47"/>
          <p:cNvSpPr txBox="1">
            <a:spLocks noGrp="1"/>
          </p:cNvSpPr>
          <p:nvPr>
            <p:ph type="body" idx="1"/>
          </p:nvPr>
        </p:nvSpPr>
        <p:spPr>
          <a:xfrm>
            <a:off x="212125" y="2190775"/>
            <a:ext cx="4596300" cy="154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 improvement in Hannah’s condition was immediate and drastic! Along with proper nutrition and exercise, her weight eventually dropped to the normal weight category. At long last after years of turmoil, the family was finally at ease and able to start their happy and healthy journey together.</a:t>
            </a:r>
            <a:endParaRPr dirty="0"/>
          </a:p>
        </p:txBody>
      </p:sp>
      <p:pic>
        <p:nvPicPr>
          <p:cNvPr id="294" name="Google Shape;294;p47"/>
          <p:cNvPicPr preferRelativeResize="0"/>
          <p:nvPr/>
        </p:nvPicPr>
        <p:blipFill>
          <a:blip r:embed="rId3" cstate="email">
            <a:alphaModFix amt="90000"/>
            <a:extLst>
              <a:ext uri="{28A0092B-C50C-407E-A947-70E740481C1C}">
                <a14:useLocalDpi xmlns:a14="http://schemas.microsoft.com/office/drawing/2010/main"/>
              </a:ext>
            </a:extLst>
          </a:blip>
          <a:stretch>
            <a:fillRect/>
          </a:stretch>
        </p:blipFill>
        <p:spPr>
          <a:xfrm rot="262010">
            <a:off x="4755101" y="2242443"/>
            <a:ext cx="4004900" cy="2665773"/>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xmlns="" id="{CA7DB032-9434-4802-A22E-5BE1B8B051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311700" y="292625"/>
            <a:ext cx="5761109"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700" dirty="0"/>
              <a:t>Hannah’s extreme obsession with food was affecting her life and the lives of everyone around her. Hannah’s weight increased rapidly and she developed insulin resistence. Her mothers tried everything to help their daughter, from visits to pediatricians and mental health </a:t>
            </a:r>
            <a:r>
              <a:rPr lang="en-US" sz="1700" dirty="0"/>
              <a:t>professionals</a:t>
            </a:r>
            <a:r>
              <a:rPr lang="en" sz="1700" dirty="0"/>
              <a:t> to enrollment in a local weight loss institute. Various examinations for thyroid disorder and abnormal adrenal gland and pituitary gland revealed nothing out of </a:t>
            </a:r>
            <a:r>
              <a:rPr lang="en" sz="1700" dirty="0" smtClean="0"/>
              <a:t>the ordinary</a:t>
            </a:r>
            <a:r>
              <a:rPr lang="en" sz="1700" dirty="0"/>
              <a:t>.</a:t>
            </a:r>
          </a:p>
          <a:p>
            <a:pPr marL="0" lvl="0" indent="457200" algn="l" rtl="0">
              <a:spcBef>
                <a:spcPts val="0"/>
              </a:spcBef>
              <a:spcAft>
                <a:spcPts val="0"/>
              </a:spcAft>
              <a:buClr>
                <a:schemeClr val="dk1"/>
              </a:buClr>
              <a:buSzPts val="1100"/>
              <a:buFont typeface="Arial"/>
              <a:buNone/>
            </a:pPr>
            <a:r>
              <a:rPr lang="en" sz="1700" dirty="0"/>
              <a:t>By this point, </a:t>
            </a:r>
            <a:r>
              <a:rPr lang="en" sz="1700" dirty="0" smtClean="0"/>
              <a:t>Hannah had </a:t>
            </a:r>
            <a:r>
              <a:rPr lang="en" sz="1700" dirty="0"/>
              <a:t>reached the age of eleven and was being tormented by bullies at her middle school. Hannah would come home from school in tears because she just couldn’t escape the meanness and social isolation.</a:t>
            </a:r>
            <a:endParaRPr sz="1700" dirty="0"/>
          </a:p>
        </p:txBody>
      </p:sp>
      <p:pic>
        <p:nvPicPr>
          <p:cNvPr id="80" name="Google Shape;80;p16"/>
          <p:cNvPicPr preferRelativeResize="0"/>
          <p:nvPr/>
        </p:nvPicPr>
        <p:blipFill rotWithShape="1">
          <a:blip r:embed="rId3" cstate="email">
            <a:alphaModFix/>
            <a:extLst>
              <a:ext uri="{28A0092B-C50C-407E-A947-70E740481C1C}">
                <a14:useLocalDpi xmlns:a14="http://schemas.microsoft.com/office/drawing/2010/main"/>
              </a:ext>
            </a:extLst>
          </a:blip>
          <a:srcRect r="52921"/>
          <a:stretch/>
        </p:blipFill>
        <p:spPr>
          <a:xfrm>
            <a:off x="6072809" y="471487"/>
            <a:ext cx="2828304" cy="4007643"/>
          </a:xfrm>
          <a:prstGeom prst="rect">
            <a:avLst/>
          </a:prstGeom>
          <a:noFill/>
          <a:ln>
            <a:noFill/>
          </a:ln>
        </p:spPr>
      </p:pic>
      <p:sp>
        <p:nvSpPr>
          <p:cNvPr id="2" name="Slide Number Placeholder 1">
            <a:extLst>
              <a:ext uri="{FF2B5EF4-FFF2-40B4-BE49-F238E27FC236}">
                <a16:creationId xmlns:a16="http://schemas.microsoft.com/office/drawing/2014/main" xmlns="" id="{EA6E0C8D-BB90-41A5-A3BB-DF22969A9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 </a:t>
            </a:r>
            <a:endParaRPr/>
          </a:p>
        </p:txBody>
      </p:sp>
      <p:sp>
        <p:nvSpPr>
          <p:cNvPr id="300" name="Google Shape;30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1600"/>
              </a:spcBef>
              <a:buNone/>
            </a:pPr>
            <a:r>
              <a:rPr lang="en-US" dirty="0" smtClean="0"/>
              <a:t>Montague</a:t>
            </a:r>
            <a:r>
              <a:rPr lang="en-US" dirty="0"/>
              <a:t>, C.T., I.S. </a:t>
            </a:r>
            <a:r>
              <a:rPr lang="en-US" dirty="0" err="1"/>
              <a:t>Farooqi</a:t>
            </a:r>
            <a:r>
              <a:rPr lang="en-US" dirty="0"/>
              <a:t>, J.P. Whitehead, </a:t>
            </a:r>
            <a:r>
              <a:rPr lang="en-US" i="1" dirty="0"/>
              <a:t>et al. </a:t>
            </a:r>
            <a:r>
              <a:rPr lang="en-US" dirty="0"/>
              <a:t>(1997). Congenital leptin deficiency is associated with severe early-onset obesity in humans. </a:t>
            </a:r>
            <a:r>
              <a:rPr lang="en-US" i="1" dirty="0"/>
              <a:t>Nature</a:t>
            </a:r>
            <a:r>
              <a:rPr lang="en-US" dirty="0"/>
              <a:t> 387(6636): 903–8. </a:t>
            </a:r>
            <a:r>
              <a:rPr lang="en-US" dirty="0" smtClean="0"/>
              <a:t>https</a:t>
            </a:r>
            <a:r>
              <a:rPr lang="en-US" dirty="0"/>
              <a:t>://</a:t>
            </a:r>
            <a:r>
              <a:rPr lang="en-US" dirty="0" smtClean="0"/>
              <a:t>doi.org/10.1038/43185</a:t>
            </a:r>
            <a:endParaRPr lang="en-US" dirty="0"/>
          </a:p>
          <a:p>
            <a:pPr marL="0" lvl="0" indent="0">
              <a:spcBef>
                <a:spcPts val="1600"/>
              </a:spcBef>
              <a:buNone/>
            </a:pPr>
            <a:r>
              <a:rPr lang="en-US" dirty="0" err="1" smtClean="0"/>
              <a:t>Yupanqui-Lozno</a:t>
            </a:r>
            <a:r>
              <a:rPr lang="en-US" dirty="0" smtClean="0"/>
              <a:t>, H., R.A. </a:t>
            </a:r>
            <a:r>
              <a:rPr lang="en-US" dirty="0" err="1" smtClean="0"/>
              <a:t>Bastarrachea</a:t>
            </a:r>
            <a:r>
              <a:rPr lang="en-US" dirty="0" smtClean="0"/>
              <a:t>, M.E. </a:t>
            </a:r>
            <a:r>
              <a:rPr lang="en-US" dirty="0" err="1" smtClean="0"/>
              <a:t>Yupanqui-Velazco</a:t>
            </a:r>
            <a:r>
              <a:rPr lang="en-US" dirty="0" smtClean="0"/>
              <a:t> </a:t>
            </a:r>
            <a:r>
              <a:rPr lang="en-US" i="1" dirty="0"/>
              <a:t>et al.</a:t>
            </a:r>
            <a:r>
              <a:rPr lang="en-US" dirty="0"/>
              <a:t> </a:t>
            </a:r>
            <a:r>
              <a:rPr lang="en-US" dirty="0" smtClean="0"/>
              <a:t>(2019). </a:t>
            </a:r>
            <a:r>
              <a:rPr lang="en-US" dirty="0"/>
              <a:t>Congenital leptin deficiency and leptin gene missense mutation found in two Colombian sisters with severe obesity. </a:t>
            </a:r>
            <a:r>
              <a:rPr lang="en-US" i="1" dirty="0"/>
              <a:t>Genes</a:t>
            </a:r>
            <a:r>
              <a:rPr lang="en-US" dirty="0"/>
              <a:t> 10: 342. </a:t>
            </a:r>
            <a:r>
              <a:rPr lang="en-US" dirty="0" smtClean="0"/>
              <a:t>https</a:t>
            </a:r>
            <a:r>
              <a:rPr lang="en-US" dirty="0"/>
              <a:t>://</a:t>
            </a:r>
            <a:r>
              <a:rPr lang="en-US" dirty="0" smtClean="0"/>
              <a:t>doi.org/10.3390/genes10050342</a:t>
            </a:r>
          </a:p>
        </p:txBody>
      </p:sp>
      <p:sp>
        <p:nvSpPr>
          <p:cNvPr id="2" name="Slide Number Placeholder 1">
            <a:extLst>
              <a:ext uri="{FF2B5EF4-FFF2-40B4-BE49-F238E27FC236}">
                <a16:creationId xmlns:a16="http://schemas.microsoft.com/office/drawing/2014/main" xmlns="" id="{5022BBAA-FA40-4D63-81D1-7347AC93E8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Image Credits</a:t>
            </a:r>
            <a:endParaRPr sz="2000"/>
          </a:p>
        </p:txBody>
      </p:sp>
      <p:sp>
        <p:nvSpPr>
          <p:cNvPr id="306" name="Google Shape;306;p49"/>
          <p:cNvSpPr txBox="1">
            <a:spLocks noGrp="1"/>
          </p:cNvSpPr>
          <p:nvPr>
            <p:ph type="body" idx="1"/>
          </p:nvPr>
        </p:nvSpPr>
        <p:spPr>
          <a:xfrm>
            <a:off x="311700" y="466675"/>
            <a:ext cx="8832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t>Slide 1: Obesity in children</a:t>
            </a:r>
            <a:endParaRPr sz="1200" dirty="0"/>
          </a:p>
          <a:p>
            <a:pPr marL="0" lvl="0" indent="0" algn="l" rtl="0">
              <a:lnSpc>
                <a:spcPct val="100000"/>
              </a:lnSpc>
              <a:spcBef>
                <a:spcPts val="0"/>
              </a:spcBef>
              <a:spcAft>
                <a:spcPts val="0"/>
              </a:spcAft>
              <a:buClr>
                <a:schemeClr val="dk1"/>
              </a:buClr>
              <a:buSzPts val="1100"/>
              <a:buFont typeface="Arial"/>
              <a:buNone/>
            </a:pPr>
            <a:r>
              <a:rPr lang="en" sz="1200" dirty="0"/>
              <a:t>Source: From Pixabay by </a:t>
            </a:r>
            <a:r>
              <a:rPr lang="en-US" sz="1200" dirty="0" err="1"/>
              <a:t>SerenaWong</a:t>
            </a:r>
            <a:r>
              <a:rPr lang="en" sz="1200" dirty="0"/>
              <a:t>, </a:t>
            </a:r>
            <a:r>
              <a:rPr lang="en-US" sz="1200" u="sng" dirty="0">
                <a:solidFill>
                  <a:schemeClr val="hlink"/>
                </a:solidFill>
              </a:rPr>
              <a:t>https://pixabay.com/illustrations/weight-fat-diet-health-overweight-3949588/</a:t>
            </a:r>
            <a:endParaRPr sz="1200" dirty="0"/>
          </a:p>
          <a:p>
            <a:pPr marL="0" lvl="0" indent="0" algn="l" rtl="0">
              <a:lnSpc>
                <a:spcPct val="100000"/>
              </a:lnSpc>
              <a:spcBef>
                <a:spcPts val="0"/>
              </a:spcBef>
              <a:spcAft>
                <a:spcPts val="0"/>
              </a:spcAft>
              <a:buNone/>
            </a:pPr>
            <a:r>
              <a:rPr lang="en" sz="1200" dirty="0"/>
              <a:t>Clearance: Used in accordance with Pixabay </a:t>
            </a:r>
            <a:r>
              <a:rPr lang="en" sz="1200" dirty="0" smtClean="0"/>
              <a:t>license</a:t>
            </a:r>
            <a:r>
              <a:rPr lang="en" sz="1200" dirty="0"/>
              <a:t>. </a:t>
            </a:r>
            <a:endParaRPr sz="1200" dirty="0"/>
          </a:p>
          <a:p>
            <a:pPr marL="0" lvl="0" indent="0" algn="l" rtl="0">
              <a:lnSpc>
                <a:spcPct val="100000"/>
              </a:lnSpc>
              <a:spcBef>
                <a:spcPts val="0"/>
              </a:spcBef>
              <a:spcAft>
                <a:spcPts val="0"/>
              </a:spcAft>
              <a:buNone/>
            </a:pPr>
            <a:r>
              <a:rPr lang="en" sz="1200" dirty="0"/>
              <a:t>Slide 2: Newborn baby</a:t>
            </a:r>
            <a:endParaRPr sz="1200" dirty="0"/>
          </a:p>
          <a:p>
            <a:pPr marL="0" lvl="0" indent="0" algn="l" rtl="0">
              <a:lnSpc>
                <a:spcPct val="100000"/>
              </a:lnSpc>
              <a:spcBef>
                <a:spcPts val="0"/>
              </a:spcBef>
              <a:spcAft>
                <a:spcPts val="0"/>
              </a:spcAft>
              <a:buNone/>
            </a:pPr>
            <a:r>
              <a:rPr lang="en" sz="1200" dirty="0"/>
              <a:t>Source: From pxfuel, </a:t>
            </a:r>
            <a:r>
              <a:rPr lang="en-US" sz="1200" u="sng" dirty="0">
                <a:solidFill>
                  <a:schemeClr val="hlink"/>
                </a:solidFill>
              </a:rPr>
              <a:t>https://www.pxfuel.com/en/free-photo-elpyg</a:t>
            </a:r>
            <a:endParaRPr sz="1200" dirty="0"/>
          </a:p>
          <a:p>
            <a:pPr marL="0" lvl="0" indent="0" algn="l" rtl="0">
              <a:lnSpc>
                <a:spcPct val="100000"/>
              </a:lnSpc>
              <a:spcBef>
                <a:spcPts val="0"/>
              </a:spcBef>
              <a:spcAft>
                <a:spcPts val="0"/>
              </a:spcAft>
              <a:buNone/>
            </a:pPr>
            <a:r>
              <a:rPr lang="en" sz="1200" dirty="0"/>
              <a:t>Clearance: </a:t>
            </a:r>
            <a:r>
              <a:rPr lang="en-US" sz="1200" dirty="0"/>
              <a:t>Free for commercial use</a:t>
            </a:r>
          </a:p>
          <a:p>
            <a:pPr marL="0" lvl="0" indent="0" algn="l" rtl="0">
              <a:lnSpc>
                <a:spcPct val="100000"/>
              </a:lnSpc>
              <a:spcBef>
                <a:spcPts val="0"/>
              </a:spcBef>
              <a:spcAft>
                <a:spcPts val="0"/>
              </a:spcAft>
              <a:buNone/>
            </a:pPr>
            <a:r>
              <a:rPr lang="en-US" sz="1200" dirty="0"/>
              <a:t>Slide 3: A crying baby</a:t>
            </a:r>
          </a:p>
          <a:p>
            <a:pPr marL="0" lvl="0" indent="0" algn="l" rtl="0">
              <a:lnSpc>
                <a:spcPct val="100000"/>
              </a:lnSpc>
              <a:spcBef>
                <a:spcPts val="0"/>
              </a:spcBef>
              <a:spcAft>
                <a:spcPts val="0"/>
              </a:spcAft>
              <a:buNone/>
            </a:pPr>
            <a:r>
              <a:rPr lang="en" sz="1200" dirty="0"/>
              <a:t>Source: From Wikipedia Commons by Mostafameraji </a:t>
            </a:r>
            <a:r>
              <a:rPr lang="en" sz="1200" u="sng" dirty="0">
                <a:solidFill>
                  <a:schemeClr val="hlink"/>
                </a:solidFill>
                <a:hlinkClick r:id="rId3"/>
              </a:rPr>
              <a:t>https://commons.wikimedia.org/wiki/File:%DA%AF%D8%B1%DB%8C%D9%87_%DA%A9%D8%B1%D8%AF%D9%86_%D8%AF%D8%AE%D8%AA%D8%B1_%D8%A8%DA%86%D9%87_Cry_baby_girl_06.jpg</a:t>
            </a:r>
            <a:r>
              <a:rPr lang="en" sz="1200" dirty="0"/>
              <a:t>,</a:t>
            </a:r>
            <a:endParaRPr sz="1200" dirty="0"/>
          </a:p>
          <a:p>
            <a:pPr marL="0" lvl="0" indent="0" algn="l" rtl="0">
              <a:lnSpc>
                <a:spcPct val="100000"/>
              </a:lnSpc>
              <a:spcBef>
                <a:spcPts val="0"/>
              </a:spcBef>
              <a:spcAft>
                <a:spcPts val="0"/>
              </a:spcAft>
              <a:buNone/>
            </a:pPr>
            <a:r>
              <a:rPr lang="en" sz="1200" dirty="0"/>
              <a:t>Clearance</a:t>
            </a:r>
            <a:r>
              <a:rPr lang="en" sz="1200" dirty="0" smtClean="0"/>
              <a:t>: Creative </a:t>
            </a:r>
            <a:r>
              <a:rPr lang="en" sz="1200" dirty="0"/>
              <a:t>Commons Attribution-Share Alike 4.0 International license.</a:t>
            </a:r>
            <a:endParaRPr sz="1200" dirty="0"/>
          </a:p>
          <a:p>
            <a:pPr marL="0" lvl="0" indent="0" algn="l" rtl="0">
              <a:lnSpc>
                <a:spcPct val="100000"/>
              </a:lnSpc>
              <a:spcBef>
                <a:spcPts val="0"/>
              </a:spcBef>
              <a:spcAft>
                <a:spcPts val="0"/>
              </a:spcAft>
              <a:buNone/>
            </a:pPr>
            <a:r>
              <a:rPr lang="en" sz="1200" dirty="0"/>
              <a:t>Slide 4: Image of an obese girl, supposedly the fictional character of the case, Hannah. The girl in the image is a patient documented in a real medical case </a:t>
            </a:r>
            <a:r>
              <a:rPr lang="en-US" sz="1200" dirty="0"/>
              <a:t>of</a:t>
            </a:r>
            <a:r>
              <a:rPr lang="en" sz="1200" dirty="0"/>
              <a:t> congenital leptin deficiency </a:t>
            </a:r>
            <a:r>
              <a:rPr lang="en-US" sz="1200" dirty="0"/>
              <a:t>published </a:t>
            </a:r>
            <a:r>
              <a:rPr lang="en" sz="1200" dirty="0"/>
              <a:t>by Yupanqui-Lozno et al. (2019) in the Journal </a:t>
            </a:r>
            <a:r>
              <a:rPr lang="en" sz="1200" i="1" dirty="0"/>
              <a:t>Genes</a:t>
            </a:r>
            <a:r>
              <a:rPr lang="en" sz="1200" dirty="0" smtClean="0"/>
              <a:t>. </a:t>
            </a:r>
            <a:endParaRPr sz="1200" dirty="0"/>
          </a:p>
          <a:p>
            <a:pPr marL="0" lvl="0" indent="0" algn="l" rtl="0">
              <a:lnSpc>
                <a:spcPct val="100000"/>
              </a:lnSpc>
              <a:spcBef>
                <a:spcPts val="0"/>
              </a:spcBef>
              <a:spcAft>
                <a:spcPts val="0"/>
              </a:spcAft>
              <a:buNone/>
            </a:pPr>
            <a:r>
              <a:rPr lang="en" sz="1200" dirty="0"/>
              <a:t>Source: </a:t>
            </a:r>
            <a:r>
              <a:rPr lang="en" sz="1200" u="sng" dirty="0">
                <a:solidFill>
                  <a:schemeClr val="hlink"/>
                </a:solidFill>
                <a:hlinkClick r:id="rId4"/>
              </a:rPr>
              <a:t>https://www.mdpi.com/2073-4425/10/5/342</a:t>
            </a:r>
            <a:endParaRPr sz="1200" dirty="0"/>
          </a:p>
          <a:p>
            <a:pPr marL="0" lvl="0" indent="0" algn="l" rtl="0">
              <a:lnSpc>
                <a:spcPct val="100000"/>
              </a:lnSpc>
              <a:spcBef>
                <a:spcPts val="0"/>
              </a:spcBef>
              <a:spcAft>
                <a:spcPts val="0"/>
              </a:spcAft>
              <a:buNone/>
            </a:pPr>
            <a:r>
              <a:rPr lang="en" sz="1200" dirty="0"/>
              <a:t>Clearance: Used in accordance with the Creative Commons Attribution 4.0 International (CC by 4.0) </a:t>
            </a:r>
            <a:endParaRPr sz="1200" dirty="0"/>
          </a:p>
          <a:p>
            <a:pPr marL="0" lvl="0" indent="0" algn="l" rtl="0">
              <a:lnSpc>
                <a:spcPct val="100000"/>
              </a:lnSpc>
              <a:spcBef>
                <a:spcPts val="0"/>
              </a:spcBef>
              <a:spcAft>
                <a:spcPts val="0"/>
              </a:spcAft>
              <a:buClr>
                <a:schemeClr val="dk1"/>
              </a:buClr>
              <a:buSzPts val="1100"/>
              <a:buFont typeface="Arial"/>
              <a:buNone/>
            </a:pPr>
            <a:r>
              <a:rPr lang="en" sz="1200" dirty="0"/>
              <a:t>Slide 5: Blue measuring tape on a scale</a:t>
            </a:r>
            <a:endParaRPr sz="1200" dirty="0"/>
          </a:p>
          <a:p>
            <a:pPr marL="0" lvl="0" indent="0" algn="l" rtl="0">
              <a:lnSpc>
                <a:spcPct val="100000"/>
              </a:lnSpc>
              <a:spcBef>
                <a:spcPts val="0"/>
              </a:spcBef>
              <a:spcAft>
                <a:spcPts val="0"/>
              </a:spcAft>
              <a:buClr>
                <a:schemeClr val="dk1"/>
              </a:buClr>
              <a:buSzPts val="1100"/>
              <a:buFont typeface="Arial"/>
              <a:buNone/>
            </a:pPr>
            <a:r>
              <a:rPr lang="en" sz="1200" dirty="0"/>
              <a:t>Source: From Pexels, </a:t>
            </a:r>
            <a:r>
              <a:rPr lang="en" sz="1200" u="sng" dirty="0">
                <a:solidFill>
                  <a:schemeClr val="accent5"/>
                </a:solidFill>
                <a:hlinkClick r:id="rId5"/>
              </a:rPr>
              <a:t>https://www.pexels.com/photo/blue-tape-measuring-on-clear-glass-square-weighing-scale-53404</a:t>
            </a:r>
            <a:endParaRPr sz="1200" dirty="0"/>
          </a:p>
          <a:p>
            <a:pPr marL="0" lvl="0" indent="0" algn="l" rtl="0">
              <a:lnSpc>
                <a:spcPct val="100000"/>
              </a:lnSpc>
              <a:spcBef>
                <a:spcPts val="0"/>
              </a:spcBef>
              <a:spcAft>
                <a:spcPts val="0"/>
              </a:spcAft>
              <a:buNone/>
            </a:pPr>
            <a:r>
              <a:rPr lang="en" sz="1200" dirty="0"/>
              <a:t>Clearance: Used in accordance with Pexels License</a:t>
            </a:r>
            <a:endParaRPr sz="1200" dirty="0"/>
          </a:p>
          <a:p>
            <a:pPr marL="0" lvl="0" indent="0" algn="l" rtl="0">
              <a:lnSpc>
                <a:spcPct val="100000"/>
              </a:lnSpc>
              <a:spcBef>
                <a:spcPts val="0"/>
              </a:spcBef>
              <a:spcAft>
                <a:spcPts val="0"/>
              </a:spcAft>
              <a:buNone/>
            </a:pPr>
            <a:r>
              <a:rPr lang="en" sz="1200" dirty="0"/>
              <a:t>Slide 8: School children doing outdoor activities</a:t>
            </a:r>
            <a:endParaRPr sz="1200" dirty="0"/>
          </a:p>
          <a:p>
            <a:pPr marL="0" lvl="0" indent="0" algn="l" rtl="0">
              <a:lnSpc>
                <a:spcPct val="100000"/>
              </a:lnSpc>
              <a:spcBef>
                <a:spcPts val="0"/>
              </a:spcBef>
              <a:spcAft>
                <a:spcPts val="0"/>
              </a:spcAft>
              <a:buNone/>
            </a:pPr>
            <a:r>
              <a:rPr lang="en" sz="1200" dirty="0"/>
              <a:t>Source: From Pexels by Lucas, </a:t>
            </a:r>
            <a:r>
              <a:rPr lang="en" sz="1200" u="sng" dirty="0">
                <a:solidFill>
                  <a:schemeClr val="accent5"/>
                </a:solidFill>
                <a:hlinkClick r:id="rId6"/>
              </a:rPr>
              <a:t>https://www.pexels.com/photo/action-activity-boy-children-296301/</a:t>
            </a:r>
            <a:endParaRPr sz="1200" dirty="0"/>
          </a:p>
          <a:p>
            <a:pPr marL="0" lvl="0" indent="0" algn="l" rtl="0">
              <a:lnSpc>
                <a:spcPct val="100000"/>
              </a:lnSpc>
              <a:spcBef>
                <a:spcPts val="0"/>
              </a:spcBef>
              <a:spcAft>
                <a:spcPts val="0"/>
              </a:spcAft>
              <a:buNone/>
            </a:pPr>
            <a:r>
              <a:rPr lang="en" sz="1200" dirty="0"/>
              <a:t>Clearance: Used in accordance with Pexels License</a:t>
            </a: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1600"/>
              </a:spcBef>
              <a:spcAft>
                <a:spcPts val="0"/>
              </a:spcAft>
              <a:buNone/>
            </a:pPr>
            <a:endParaRPr sz="1200" dirty="0"/>
          </a:p>
          <a:p>
            <a:pPr marL="0" lvl="0" indent="0" algn="l" rtl="0">
              <a:lnSpc>
                <a:spcPct val="100000"/>
              </a:lnSpc>
              <a:spcBef>
                <a:spcPts val="1600"/>
              </a:spcBef>
              <a:spcAft>
                <a:spcPts val="1600"/>
              </a:spcAft>
              <a:buNone/>
            </a:pPr>
            <a:endParaRPr sz="1200" dirty="0"/>
          </a:p>
        </p:txBody>
      </p:sp>
      <p:sp>
        <p:nvSpPr>
          <p:cNvPr id="2" name="Slide Number Placeholder 1">
            <a:extLst>
              <a:ext uri="{FF2B5EF4-FFF2-40B4-BE49-F238E27FC236}">
                <a16:creationId xmlns:a16="http://schemas.microsoft.com/office/drawing/2014/main" xmlns="" id="{CECC0C82-B430-4FA9-82E8-C7C3A6ABB7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body" idx="1"/>
          </p:nvPr>
        </p:nvSpPr>
        <p:spPr>
          <a:xfrm>
            <a:off x="311700" y="220179"/>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t>Slide 14: Exercise equipment and scale</a:t>
            </a:r>
            <a:endParaRPr sz="1200" dirty="0"/>
          </a:p>
          <a:p>
            <a:pPr marL="0" lvl="0" indent="0" algn="l" rtl="0">
              <a:lnSpc>
                <a:spcPct val="100000"/>
              </a:lnSpc>
              <a:spcBef>
                <a:spcPts val="0"/>
              </a:spcBef>
              <a:spcAft>
                <a:spcPts val="0"/>
              </a:spcAft>
              <a:buNone/>
            </a:pPr>
            <a:r>
              <a:rPr lang="en" sz="1200" dirty="0"/>
              <a:t>Source: </a:t>
            </a:r>
            <a:r>
              <a:rPr lang="en" sz="1200" u="sng" dirty="0">
                <a:solidFill>
                  <a:schemeClr val="accent5"/>
                </a:solidFill>
                <a:hlinkClick r:id="rId3"/>
              </a:rPr>
              <a:t>https://www.pikist.com/free-photo-ssdxj</a:t>
            </a:r>
            <a:endParaRPr sz="1200" dirty="0"/>
          </a:p>
          <a:p>
            <a:pPr marL="0" lvl="0" indent="0" algn="l" rtl="0">
              <a:lnSpc>
                <a:spcPct val="100000"/>
              </a:lnSpc>
              <a:spcBef>
                <a:spcPts val="0"/>
              </a:spcBef>
              <a:spcAft>
                <a:spcPts val="0"/>
              </a:spcAft>
              <a:buNone/>
            </a:pPr>
            <a:r>
              <a:rPr lang="en" sz="1200" dirty="0"/>
              <a:t>Clearance: Used in accordance under Pekist</a:t>
            </a:r>
            <a:r>
              <a:rPr lang="en" sz="1200" dirty="0">
                <a:sym typeface="Roboto"/>
              </a:rPr>
              <a:t> </a:t>
            </a:r>
            <a:r>
              <a:rPr lang="en" sz="1200" dirty="0"/>
              <a:t>public domain license</a:t>
            </a:r>
            <a:endParaRPr sz="1200" dirty="0"/>
          </a:p>
          <a:p>
            <a:pPr marL="0" lvl="0" indent="0" algn="l" rtl="0">
              <a:lnSpc>
                <a:spcPct val="100000"/>
              </a:lnSpc>
              <a:spcBef>
                <a:spcPts val="0"/>
              </a:spcBef>
              <a:spcAft>
                <a:spcPts val="0"/>
              </a:spcAft>
              <a:buClr>
                <a:schemeClr val="dk1"/>
              </a:buClr>
              <a:buSzPts val="1100"/>
              <a:buFont typeface="Arial"/>
              <a:buNone/>
            </a:pPr>
            <a:r>
              <a:rPr lang="en" sz="1200" dirty="0"/>
              <a:t>Slide 15: Green apple beside measuring tape</a:t>
            </a:r>
            <a:endParaRPr sz="1200" dirty="0"/>
          </a:p>
          <a:p>
            <a:pPr marL="0" lvl="0" indent="0" algn="l" rtl="0">
              <a:lnSpc>
                <a:spcPct val="100000"/>
              </a:lnSpc>
              <a:spcBef>
                <a:spcPts val="0"/>
              </a:spcBef>
              <a:spcAft>
                <a:spcPts val="0"/>
              </a:spcAft>
              <a:buClr>
                <a:schemeClr val="dk1"/>
              </a:buClr>
              <a:buSzPts val="1100"/>
              <a:buFont typeface="Arial"/>
              <a:buNone/>
            </a:pPr>
            <a:r>
              <a:rPr lang="en" sz="1200" dirty="0"/>
              <a:t>Source: From Pexel.com, by Breakingpic</a:t>
            </a:r>
            <a:r>
              <a:rPr lang="en" sz="1200" b="1" dirty="0">
                <a:solidFill>
                  <a:schemeClr val="accent5"/>
                </a:solidFill>
                <a:highlight>
                  <a:schemeClr val="lt1"/>
                </a:highlight>
                <a:uFill>
                  <a:noFill/>
                </a:uFill>
                <a:latin typeface="Roboto"/>
                <a:ea typeface="Roboto"/>
                <a:cs typeface="Roboto"/>
                <a:sym typeface="Roboto"/>
                <a:hlinkClick r:id="rId4"/>
              </a:rPr>
              <a:t>, </a:t>
            </a:r>
            <a:r>
              <a:rPr lang="en" sz="1200" u="sng" dirty="0">
                <a:solidFill>
                  <a:schemeClr val="accent5"/>
                </a:solidFill>
                <a:hlinkClick r:id="rId5"/>
              </a:rPr>
              <a:t>https://www.pexels.com/photo/apple-norms-size-standards-3301/</a:t>
            </a:r>
            <a:endParaRPr sz="1200" dirty="0"/>
          </a:p>
          <a:p>
            <a:pPr marL="0" lvl="0" indent="0" algn="l" rtl="0">
              <a:lnSpc>
                <a:spcPct val="100000"/>
              </a:lnSpc>
              <a:spcBef>
                <a:spcPts val="0"/>
              </a:spcBef>
              <a:spcAft>
                <a:spcPts val="0"/>
              </a:spcAft>
              <a:buClr>
                <a:schemeClr val="dk1"/>
              </a:buClr>
              <a:buSzPts val="1100"/>
              <a:buFont typeface="Arial"/>
              <a:buNone/>
            </a:pPr>
            <a:r>
              <a:rPr lang="en" sz="1200" dirty="0"/>
              <a:t>Clearance: Used in accordance with Pexels License</a:t>
            </a:r>
            <a:endParaRPr sz="1200" dirty="0"/>
          </a:p>
          <a:p>
            <a:pPr marL="0" lvl="0" indent="0" algn="l" rtl="0">
              <a:lnSpc>
                <a:spcPct val="100000"/>
              </a:lnSpc>
              <a:spcBef>
                <a:spcPts val="0"/>
              </a:spcBef>
              <a:spcAft>
                <a:spcPts val="0"/>
              </a:spcAft>
              <a:buClr>
                <a:schemeClr val="dk1"/>
              </a:buClr>
              <a:buSzPts val="1100"/>
              <a:buFont typeface="Arial"/>
              <a:buNone/>
            </a:pPr>
            <a:r>
              <a:rPr lang="en" sz="1200" dirty="0"/>
              <a:t>Slide 16: Doctor </a:t>
            </a:r>
            <a:endParaRPr sz="1200" dirty="0"/>
          </a:p>
          <a:p>
            <a:pPr marL="0" lvl="0" indent="0" algn="l" rtl="0">
              <a:lnSpc>
                <a:spcPct val="100000"/>
              </a:lnSpc>
              <a:spcBef>
                <a:spcPts val="0"/>
              </a:spcBef>
              <a:spcAft>
                <a:spcPts val="0"/>
              </a:spcAft>
              <a:buClr>
                <a:schemeClr val="dk1"/>
              </a:buClr>
              <a:buSzPts val="1100"/>
              <a:buFont typeface="Arial"/>
              <a:buNone/>
            </a:pPr>
            <a:r>
              <a:rPr lang="en" sz="1200" dirty="0"/>
              <a:t>Source: From Pxhere, by Mohamed Hassan </a:t>
            </a:r>
            <a:r>
              <a:rPr lang="en" sz="1200" u="sng" dirty="0">
                <a:solidFill>
                  <a:schemeClr val="accent5"/>
                </a:solidFill>
                <a:hlinkClick r:id="rId6"/>
              </a:rPr>
              <a:t>https://pxhere.com/en/photo/1451109</a:t>
            </a:r>
            <a:endParaRPr sz="1200" dirty="0"/>
          </a:p>
          <a:p>
            <a:pPr marL="0" lvl="0" indent="0" algn="l" rtl="0">
              <a:lnSpc>
                <a:spcPct val="100000"/>
              </a:lnSpc>
              <a:spcBef>
                <a:spcPts val="0"/>
              </a:spcBef>
              <a:spcAft>
                <a:spcPts val="0"/>
              </a:spcAft>
              <a:buNone/>
            </a:pPr>
            <a:r>
              <a:rPr lang="en" sz="1200" dirty="0"/>
              <a:t>Clearance: Used in accordance with Creative Commons CC0 </a:t>
            </a:r>
          </a:p>
          <a:p>
            <a:pPr marL="0" lvl="0" indent="0">
              <a:lnSpc>
                <a:spcPct val="100000"/>
              </a:lnSpc>
              <a:buClr>
                <a:schemeClr val="dk1"/>
              </a:buClr>
              <a:buSzPts val="1100"/>
              <a:buNone/>
            </a:pPr>
            <a:r>
              <a:rPr lang="en-US" sz="1200" dirty="0"/>
              <a:t>Slide 18: Obese vs normal mice </a:t>
            </a:r>
          </a:p>
          <a:p>
            <a:pPr marL="0" lvl="0" indent="0">
              <a:lnSpc>
                <a:spcPct val="100000"/>
              </a:lnSpc>
              <a:buClr>
                <a:schemeClr val="dk1"/>
              </a:buClr>
              <a:buSzPts val="1100"/>
              <a:buNone/>
            </a:pPr>
            <a:r>
              <a:rPr lang="en-US" sz="1200" dirty="0"/>
              <a:t>Source: Human Genome wall for SC99 on ornl.gov, </a:t>
            </a:r>
            <a:r>
              <a:rPr lang="en-US" sz="1200" dirty="0">
                <a:hlinkClick r:id="rId7"/>
              </a:rPr>
              <a:t>https://commons.wikimedia.org/wiki/File:Fatmouse.jpg</a:t>
            </a:r>
            <a:endParaRPr lang="en-US" sz="1200" dirty="0"/>
          </a:p>
          <a:p>
            <a:pPr marL="0" lvl="0" indent="0">
              <a:lnSpc>
                <a:spcPct val="100000"/>
              </a:lnSpc>
              <a:buNone/>
            </a:pPr>
            <a:r>
              <a:rPr lang="en-US" sz="1200" dirty="0"/>
              <a:t>Clearance: This work is in the public domain in the United States</a:t>
            </a:r>
          </a:p>
          <a:p>
            <a:pPr marL="0" lvl="0" indent="0" algn="l" rtl="0">
              <a:spcBef>
                <a:spcPts val="0"/>
              </a:spcBef>
              <a:spcAft>
                <a:spcPts val="0"/>
              </a:spcAft>
              <a:buNone/>
            </a:pPr>
            <a:r>
              <a:rPr lang="en" sz="1200" dirty="0"/>
              <a:t>Slide 19: Cytogenic location of the </a:t>
            </a:r>
            <a:r>
              <a:rPr lang="en" sz="1200" i="1" dirty="0"/>
              <a:t>LEP</a:t>
            </a:r>
            <a:r>
              <a:rPr lang="en" sz="1200" dirty="0"/>
              <a:t> gene</a:t>
            </a:r>
            <a:endParaRPr sz="1200" dirty="0"/>
          </a:p>
          <a:p>
            <a:pPr marL="0" lvl="0" indent="0" algn="l" rtl="0">
              <a:spcBef>
                <a:spcPts val="0"/>
              </a:spcBef>
              <a:spcAft>
                <a:spcPts val="0"/>
              </a:spcAft>
              <a:buNone/>
            </a:pPr>
            <a:r>
              <a:rPr lang="en" sz="1200" dirty="0"/>
              <a:t>Source: </a:t>
            </a:r>
            <a:r>
              <a:rPr lang="en" sz="1200" u="sng" dirty="0">
                <a:solidFill>
                  <a:schemeClr val="accent5"/>
                </a:solidFill>
                <a:hlinkClick r:id="rId8"/>
              </a:rPr>
              <a:t>https://ghr.nlm.nih.gov/primer/howgeneswork/genelocation</a:t>
            </a:r>
            <a:endParaRPr lang="en" sz="1200" u="sng" dirty="0">
              <a:solidFill>
                <a:schemeClr val="accent5"/>
              </a:solidFill>
            </a:endParaRPr>
          </a:p>
          <a:p>
            <a:pPr marL="0" indent="0">
              <a:buNone/>
            </a:pPr>
            <a:r>
              <a:rPr lang="en-US" sz="1200" dirty="0"/>
              <a:t>Clearance: This work is in the public domain in the United States</a:t>
            </a:r>
          </a:p>
          <a:p>
            <a:pPr marL="0" lvl="0" indent="0">
              <a:lnSpc>
                <a:spcPct val="100000"/>
              </a:lnSpc>
              <a:buNone/>
            </a:pPr>
            <a:r>
              <a:rPr lang="en" sz="1200" dirty="0"/>
              <a:t>Slide 20: LEPR gene location </a:t>
            </a:r>
          </a:p>
          <a:p>
            <a:pPr marL="0" indent="0">
              <a:buNone/>
            </a:pPr>
            <a:r>
              <a:rPr lang="en" sz="1200" dirty="0"/>
              <a:t>Source: </a:t>
            </a:r>
            <a:r>
              <a:rPr lang="en-US" sz="1200" dirty="0"/>
              <a:t>T</a:t>
            </a:r>
            <a:r>
              <a:rPr lang="en" sz="1200" dirty="0"/>
              <a:t>he U.S. National Library of Medicine, </a:t>
            </a:r>
            <a:r>
              <a:rPr lang="en-US" sz="1200" u="sng" dirty="0">
                <a:solidFill>
                  <a:schemeClr val="accent5"/>
                </a:solidFill>
                <a:hlinkClick r:id="rId9"/>
              </a:rPr>
              <a:t>https://ghr.nlm.nih.gov/gene/LEPR#location</a:t>
            </a:r>
            <a:endParaRPr lang="en-US" sz="1200" u="sng" dirty="0">
              <a:solidFill>
                <a:schemeClr val="accent5"/>
              </a:solidFill>
            </a:endParaRPr>
          </a:p>
          <a:p>
            <a:pPr marL="0" lvl="0" indent="0">
              <a:lnSpc>
                <a:spcPct val="100000"/>
              </a:lnSpc>
              <a:buNone/>
            </a:pPr>
            <a:r>
              <a:rPr lang="en-US" sz="1200" dirty="0"/>
              <a:t>Clearance: This work is in the public domain in the United States</a:t>
            </a:r>
          </a:p>
          <a:p>
            <a:pPr marL="0" lvl="0" indent="0" algn="l" rtl="0">
              <a:spcBef>
                <a:spcPts val="0"/>
              </a:spcBef>
              <a:spcAft>
                <a:spcPts val="0"/>
              </a:spcAft>
              <a:buNone/>
            </a:pPr>
            <a:r>
              <a:rPr lang="en" sz="1200" dirty="0"/>
              <a:t>Slides 22 and 23: Amino acid sequence of LEP gene</a:t>
            </a:r>
            <a:endParaRPr sz="1200" dirty="0"/>
          </a:p>
          <a:p>
            <a:pPr marL="0" lvl="0" indent="0" algn="l" rtl="0">
              <a:spcBef>
                <a:spcPts val="0"/>
              </a:spcBef>
              <a:spcAft>
                <a:spcPts val="0"/>
              </a:spcAft>
              <a:buNone/>
            </a:pPr>
            <a:r>
              <a:rPr lang="en" sz="1200" dirty="0"/>
              <a:t>Source: From uniprot.org, </a:t>
            </a:r>
            <a:r>
              <a:rPr lang="en" sz="1200" u="sng" dirty="0">
                <a:solidFill>
                  <a:schemeClr val="accent5"/>
                </a:solidFill>
                <a:hlinkClick r:id="rId10"/>
              </a:rPr>
              <a:t>https://www.uniprot.org/uniprot/P41159</a:t>
            </a:r>
            <a:r>
              <a:rPr lang="en" sz="1200" dirty="0"/>
              <a:t> </a:t>
            </a:r>
            <a:endParaRPr sz="1200" dirty="0"/>
          </a:p>
          <a:p>
            <a:pPr marL="0" lvl="0" indent="0" algn="l" rtl="0">
              <a:spcBef>
                <a:spcPts val="0"/>
              </a:spcBef>
              <a:spcAft>
                <a:spcPts val="0"/>
              </a:spcAft>
              <a:buNone/>
            </a:pPr>
            <a:r>
              <a:rPr lang="en" sz="1200" dirty="0"/>
              <a:t>Clearance: Used in accordance with Creative Commons Attribution (CC BY 4.0) License</a:t>
            </a:r>
            <a:endParaRPr sz="1200" dirty="0"/>
          </a:p>
          <a:p>
            <a:pPr marL="0" lvl="0" indent="0" algn="l" rtl="0">
              <a:spcBef>
                <a:spcPts val="0"/>
              </a:spcBef>
              <a:spcAft>
                <a:spcPts val="0"/>
              </a:spcAft>
              <a:buNone/>
            </a:pPr>
            <a:r>
              <a:rPr lang="en" sz="1200" dirty="0"/>
              <a:t>Slide 25: Puzzle DNA research</a:t>
            </a:r>
            <a:endParaRPr sz="1200" dirty="0"/>
          </a:p>
          <a:p>
            <a:pPr marL="0" lvl="0" indent="0" algn="l" rtl="0">
              <a:spcBef>
                <a:spcPts val="0"/>
              </a:spcBef>
              <a:spcAft>
                <a:spcPts val="0"/>
              </a:spcAft>
              <a:buNone/>
            </a:pPr>
            <a:r>
              <a:rPr lang="en" sz="1200" dirty="0"/>
              <a:t>Soure: From Pixabay by qimono, </a:t>
            </a:r>
            <a:r>
              <a:rPr lang="en" sz="1200" u="sng" dirty="0">
                <a:solidFill>
                  <a:schemeClr val="accent5"/>
                </a:solidFill>
                <a:hlinkClick r:id="rId11"/>
              </a:rPr>
              <a:t>https://pixabay.com/photos/puzzle-dna-research-genetic-piece-2500333</a:t>
            </a:r>
            <a:r>
              <a:rPr lang="en" sz="1200" u="sng" dirty="0" smtClean="0">
                <a:solidFill>
                  <a:schemeClr val="accent5"/>
                </a:solidFill>
                <a:hlinkClick r:id="rId11"/>
              </a:rPr>
              <a:t>/</a:t>
            </a:r>
            <a:endParaRPr lang="en" sz="1200" u="sng" dirty="0" smtClean="0">
              <a:solidFill>
                <a:schemeClr val="accent5"/>
              </a:solidFill>
            </a:endParaRPr>
          </a:p>
          <a:p>
            <a:pPr marL="0" lvl="0" indent="0">
              <a:buNone/>
            </a:pPr>
            <a:r>
              <a:rPr lang="en-US" sz="1200" dirty="0" err="1"/>
              <a:t>Clearance:Used</a:t>
            </a:r>
            <a:r>
              <a:rPr lang="en-US" sz="1200" dirty="0"/>
              <a:t> in accordance with </a:t>
            </a:r>
            <a:r>
              <a:rPr lang="en-US" sz="1200" dirty="0" err="1"/>
              <a:t>Pixabay</a:t>
            </a:r>
            <a:r>
              <a:rPr lang="en-US" sz="1200" dirty="0"/>
              <a:t> license. </a:t>
            </a:r>
            <a:endParaRPr sz="1200" dirty="0"/>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None/>
            </a:pP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600"/>
              </a:spcBef>
              <a:spcAft>
                <a:spcPts val="0"/>
              </a:spcAft>
              <a:buNone/>
            </a:pPr>
            <a:endParaRPr sz="1200" dirty="0"/>
          </a:p>
          <a:p>
            <a:pPr marL="0" lvl="0" indent="0" algn="l" rtl="0">
              <a:lnSpc>
                <a:spcPct val="100000"/>
              </a:lnSpc>
              <a:spcBef>
                <a:spcPts val="1600"/>
              </a:spcBef>
              <a:spcAft>
                <a:spcPts val="1600"/>
              </a:spcAft>
              <a:buNone/>
            </a:pPr>
            <a:endParaRPr sz="1200" dirty="0"/>
          </a:p>
        </p:txBody>
      </p:sp>
      <p:sp>
        <p:nvSpPr>
          <p:cNvPr id="2" name="Slide Number Placeholder 1">
            <a:extLst>
              <a:ext uri="{FF2B5EF4-FFF2-40B4-BE49-F238E27FC236}">
                <a16:creationId xmlns:a16="http://schemas.microsoft.com/office/drawing/2014/main" xmlns="" id="{2B76D723-DE71-469D-ACD2-D4061D62C5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body" idx="1"/>
          </p:nvPr>
        </p:nvSpPr>
        <p:spPr>
          <a:xfrm>
            <a:off x="258125" y="515100"/>
            <a:ext cx="8520600" cy="4101300"/>
          </a:xfrm>
          <a:prstGeom prst="rect">
            <a:avLst/>
          </a:prstGeom>
        </p:spPr>
        <p:txBody>
          <a:bodyPr spcFirstLastPara="1" wrap="square" lIns="91425" tIns="91425" rIns="91425" bIns="91425" anchor="t" anchorCtr="0">
            <a:noAutofit/>
          </a:bodyPr>
          <a:lstStyle/>
          <a:p>
            <a:pPr marL="0" lvl="0" indent="0">
              <a:lnSpc>
                <a:spcPct val="100000"/>
              </a:lnSpc>
              <a:buNone/>
            </a:pPr>
            <a:r>
              <a:rPr lang="en-US" sz="1200" dirty="0" smtClean="0"/>
              <a:t>Slides 26</a:t>
            </a:r>
            <a:r>
              <a:rPr lang="en" sz="1200" dirty="0" smtClean="0">
                <a:solidFill>
                  <a:schemeClr val="dk1"/>
                </a:solidFill>
                <a:highlight>
                  <a:schemeClr val="lt1"/>
                </a:highlight>
              </a:rPr>
              <a:t>–</a:t>
            </a:r>
            <a:r>
              <a:rPr lang="en-US" sz="1200" dirty="0" smtClean="0"/>
              <a:t>29</a:t>
            </a:r>
            <a:r>
              <a:rPr lang="en-US" sz="1200" dirty="0"/>
              <a:t>: Figures of wild type and mutant type sequences from </a:t>
            </a:r>
            <a:r>
              <a:rPr lang="en-US" sz="1200" dirty="0" err="1"/>
              <a:t>Yupanqui-Lozno</a:t>
            </a:r>
            <a:r>
              <a:rPr lang="en-US" sz="1200" dirty="0"/>
              <a:t> et al. (2019)</a:t>
            </a:r>
          </a:p>
          <a:p>
            <a:pPr marL="0" lvl="0" indent="0">
              <a:lnSpc>
                <a:spcPct val="100000"/>
              </a:lnSpc>
              <a:buNone/>
            </a:pPr>
            <a:r>
              <a:rPr lang="en-US" sz="1200" dirty="0"/>
              <a:t>Source: </a:t>
            </a:r>
            <a:r>
              <a:rPr lang="en-US" sz="1200" u="sng" dirty="0">
                <a:solidFill>
                  <a:schemeClr val="accent5"/>
                </a:solidFill>
                <a:hlinkClick r:id="rId3"/>
              </a:rPr>
              <a:t>https://www.mdpi.com/2073-4425/10/5/342</a:t>
            </a:r>
            <a:endParaRPr lang="en-US" sz="1200" dirty="0"/>
          </a:p>
          <a:p>
            <a:pPr marL="0" lvl="0" indent="0">
              <a:lnSpc>
                <a:spcPct val="100000"/>
              </a:lnSpc>
              <a:buNone/>
            </a:pPr>
            <a:r>
              <a:rPr lang="en-US" sz="1200" dirty="0"/>
              <a:t>Clearance: Used in accordance with the Creative Commons Attribution 4.0 International (CC by 4.0) </a:t>
            </a:r>
          </a:p>
          <a:p>
            <a:pPr marL="0" lvl="0" indent="0" algn="l" rtl="0">
              <a:lnSpc>
                <a:spcPct val="100000"/>
              </a:lnSpc>
              <a:spcBef>
                <a:spcPts val="0"/>
              </a:spcBef>
              <a:spcAft>
                <a:spcPts val="0"/>
              </a:spcAft>
              <a:buNone/>
            </a:pPr>
            <a:r>
              <a:rPr lang="en" sz="1200" dirty="0"/>
              <a:t>Slide 31:</a:t>
            </a:r>
            <a:endParaRPr sz="1200" dirty="0"/>
          </a:p>
          <a:p>
            <a:pPr marL="0" lvl="0" indent="0" algn="l" rtl="0">
              <a:lnSpc>
                <a:spcPct val="100000"/>
              </a:lnSpc>
              <a:spcBef>
                <a:spcPts val="0"/>
              </a:spcBef>
              <a:spcAft>
                <a:spcPts val="0"/>
              </a:spcAft>
              <a:buNone/>
            </a:pPr>
            <a:r>
              <a:rPr lang="en" sz="1200" dirty="0"/>
              <a:t>Top image: Different types of point mutations</a:t>
            </a:r>
            <a:endParaRPr sz="1200" dirty="0"/>
          </a:p>
          <a:p>
            <a:pPr marL="0" lvl="0" indent="0" algn="l" rtl="0">
              <a:lnSpc>
                <a:spcPct val="100000"/>
              </a:lnSpc>
              <a:spcBef>
                <a:spcPts val="0"/>
              </a:spcBef>
              <a:spcAft>
                <a:spcPts val="0"/>
              </a:spcAft>
              <a:buNone/>
            </a:pPr>
            <a:r>
              <a:rPr lang="en" sz="1200" dirty="0"/>
              <a:t>Source: From Wikipedia Commons, </a:t>
            </a:r>
            <a:r>
              <a:rPr lang="en" sz="1200" u="sng" dirty="0">
                <a:solidFill>
                  <a:schemeClr val="accent5"/>
                </a:solidFill>
                <a:hlinkClick r:id="rId4"/>
              </a:rPr>
              <a:t>https://commons.wikimedia.org/wiki/File:Point_mutations-en.png</a:t>
            </a:r>
            <a:endParaRPr sz="1200" dirty="0"/>
          </a:p>
          <a:p>
            <a:pPr marL="0" lvl="0" indent="0" algn="l" rtl="0">
              <a:lnSpc>
                <a:spcPct val="100000"/>
              </a:lnSpc>
              <a:spcBef>
                <a:spcPts val="0"/>
              </a:spcBef>
              <a:spcAft>
                <a:spcPts val="0"/>
              </a:spcAft>
              <a:buNone/>
            </a:pPr>
            <a:r>
              <a:rPr lang="en" sz="1200" dirty="0"/>
              <a:t>Clearance: Used in accordance with Creative Commons Attribution-Share Alike 4.0 International, 3.0 Unported, 2.5 Generic, 2.0 Generic and 1.0 Generic license.</a:t>
            </a:r>
            <a:endParaRPr sz="1200" dirty="0"/>
          </a:p>
          <a:p>
            <a:pPr marL="0" lvl="0" indent="0" algn="l" rtl="0">
              <a:lnSpc>
                <a:spcPct val="100000"/>
              </a:lnSpc>
              <a:spcBef>
                <a:spcPts val="0"/>
              </a:spcBef>
              <a:spcAft>
                <a:spcPts val="0"/>
              </a:spcAft>
              <a:buNone/>
            </a:pPr>
            <a:r>
              <a:rPr lang="en" sz="1200" dirty="0"/>
              <a:t>Bottom image: Frameshift mutation</a:t>
            </a:r>
            <a:endParaRPr sz="1200" dirty="0"/>
          </a:p>
          <a:p>
            <a:pPr marL="0" lvl="0" indent="0" algn="l" rtl="0">
              <a:lnSpc>
                <a:spcPct val="100000"/>
              </a:lnSpc>
              <a:spcBef>
                <a:spcPts val="0"/>
              </a:spcBef>
              <a:spcAft>
                <a:spcPts val="0"/>
              </a:spcAft>
              <a:buNone/>
            </a:pPr>
            <a:r>
              <a:rPr lang="en" sz="1200" dirty="0"/>
              <a:t>Source: From Wikipedia Commons, </a:t>
            </a:r>
            <a:r>
              <a:rPr lang="en" sz="1200" u="sng" dirty="0">
                <a:solidFill>
                  <a:schemeClr val="accent5"/>
                </a:solidFill>
                <a:hlinkClick r:id="rId5"/>
              </a:rPr>
              <a:t>https://commons.wikimedia.org/wiki/File:Frameshift_mutations_(13080927393).jpg</a:t>
            </a:r>
            <a:endParaRPr sz="1200" dirty="0"/>
          </a:p>
          <a:p>
            <a:pPr marL="0" lvl="0" indent="0" algn="l" rtl="0">
              <a:lnSpc>
                <a:spcPct val="100000"/>
              </a:lnSpc>
              <a:spcBef>
                <a:spcPts val="0"/>
              </a:spcBef>
              <a:spcAft>
                <a:spcPts val="0"/>
              </a:spcAft>
              <a:buNone/>
            </a:pPr>
            <a:r>
              <a:rPr lang="en" sz="1200" dirty="0"/>
              <a:t>Clearance</a:t>
            </a:r>
            <a:r>
              <a:rPr lang="en" sz="1200" dirty="0" smtClean="0"/>
              <a:t>: Used </a:t>
            </a:r>
            <a:r>
              <a:rPr lang="en" sz="1200" dirty="0"/>
              <a:t>in accordance with Creative Commons Attribution-Share Alike 2.0 Generic license.</a:t>
            </a:r>
            <a:endParaRPr sz="1200" dirty="0"/>
          </a:p>
          <a:p>
            <a:pPr marL="0" lvl="0" indent="0">
              <a:lnSpc>
                <a:spcPct val="100000"/>
              </a:lnSpc>
              <a:buClr>
                <a:schemeClr val="dk1"/>
              </a:buClr>
              <a:buSzPts val="1100"/>
              <a:buNone/>
            </a:pPr>
            <a:r>
              <a:rPr lang="en" sz="1200" dirty="0" smtClean="0"/>
              <a:t>Slides 34</a:t>
            </a:r>
            <a:r>
              <a:rPr lang="en" sz="1200" dirty="0" smtClean="0">
                <a:solidFill>
                  <a:schemeClr val="dk1"/>
                </a:solidFill>
                <a:highlight>
                  <a:schemeClr val="lt1"/>
                </a:highlight>
              </a:rPr>
              <a:t>–</a:t>
            </a:r>
            <a:r>
              <a:rPr lang="en" sz="1200" dirty="0" smtClean="0"/>
              <a:t>35</a:t>
            </a:r>
            <a:r>
              <a:rPr lang="en" sz="1200" dirty="0"/>
              <a:t>: Protein sequences of wild type and mutant </a:t>
            </a:r>
            <a:r>
              <a:rPr lang="en-US" sz="1200" dirty="0"/>
              <a:t>type published by Y</a:t>
            </a:r>
            <a:r>
              <a:rPr lang="en" sz="1200" dirty="0"/>
              <a:t>upanqui-Lozno et al. (2019)</a:t>
            </a:r>
            <a:endParaRPr sz="1200" dirty="0"/>
          </a:p>
          <a:p>
            <a:pPr marL="0" lvl="0" indent="0" algn="l" rtl="0">
              <a:lnSpc>
                <a:spcPct val="100000"/>
              </a:lnSpc>
              <a:spcBef>
                <a:spcPts val="0"/>
              </a:spcBef>
              <a:spcAft>
                <a:spcPts val="0"/>
              </a:spcAft>
              <a:buClr>
                <a:schemeClr val="dk1"/>
              </a:buClr>
              <a:buSzPts val="1100"/>
              <a:buFont typeface="Arial"/>
              <a:buNone/>
            </a:pPr>
            <a:r>
              <a:rPr lang="en" sz="1200" dirty="0"/>
              <a:t>Source: </a:t>
            </a:r>
            <a:r>
              <a:rPr lang="en" sz="1200" u="sng" dirty="0">
                <a:solidFill>
                  <a:schemeClr val="accent5"/>
                </a:solidFill>
                <a:hlinkClick r:id="rId3"/>
              </a:rPr>
              <a:t>https://www.mdpi.com/2073-4425/10/5/342</a:t>
            </a:r>
            <a:endParaRPr sz="1200" dirty="0"/>
          </a:p>
          <a:p>
            <a:pPr marL="0" lvl="0" indent="0" algn="l" rtl="0">
              <a:lnSpc>
                <a:spcPct val="100000"/>
              </a:lnSpc>
              <a:spcBef>
                <a:spcPts val="0"/>
              </a:spcBef>
              <a:spcAft>
                <a:spcPts val="0"/>
              </a:spcAft>
              <a:buClr>
                <a:schemeClr val="dk1"/>
              </a:buClr>
              <a:buSzPts val="1100"/>
              <a:buFont typeface="Arial"/>
              <a:buNone/>
            </a:pPr>
            <a:r>
              <a:rPr lang="en" sz="1200" dirty="0"/>
              <a:t>Clearance: Used in accordance with the Creative Commons Attribution 4.0 International (CC by 4.0) </a:t>
            </a:r>
            <a:endParaRPr sz="1200" dirty="0"/>
          </a:p>
          <a:p>
            <a:pPr marL="0" lvl="0" indent="0" algn="l" rtl="0">
              <a:lnSpc>
                <a:spcPct val="100000"/>
              </a:lnSpc>
              <a:spcBef>
                <a:spcPts val="0"/>
              </a:spcBef>
              <a:spcAft>
                <a:spcPts val="0"/>
              </a:spcAft>
              <a:buNone/>
            </a:pPr>
            <a:r>
              <a:rPr lang="en" sz="1200" dirty="0"/>
              <a:t>Slide 36: Pedigree icon</a:t>
            </a:r>
            <a:endParaRPr sz="1200" dirty="0"/>
          </a:p>
          <a:p>
            <a:pPr marL="0" lvl="0" indent="0" algn="l" rtl="0">
              <a:lnSpc>
                <a:spcPct val="100000"/>
              </a:lnSpc>
              <a:spcBef>
                <a:spcPts val="0"/>
              </a:spcBef>
              <a:spcAft>
                <a:spcPts val="0"/>
              </a:spcAft>
              <a:buNone/>
            </a:pPr>
            <a:r>
              <a:rPr lang="en" sz="1200" dirty="0"/>
              <a:t>Source: From Pixabay by mcmurryjulie, </a:t>
            </a:r>
            <a:r>
              <a:rPr lang="en" sz="1200" u="sng" dirty="0">
                <a:solidFill>
                  <a:schemeClr val="hlink"/>
                </a:solidFill>
                <a:hlinkClick r:id="rId6"/>
              </a:rPr>
              <a:t>https://pixabay.com/vectors/pedigree-icon-pedigree-icon-2316458/</a:t>
            </a:r>
            <a:endParaRPr sz="1200" dirty="0"/>
          </a:p>
          <a:p>
            <a:pPr marL="0" lvl="0" indent="0" algn="l" rtl="0">
              <a:lnSpc>
                <a:spcPct val="100000"/>
              </a:lnSpc>
              <a:spcBef>
                <a:spcPts val="0"/>
              </a:spcBef>
              <a:spcAft>
                <a:spcPts val="0"/>
              </a:spcAft>
              <a:buNone/>
            </a:pPr>
            <a:r>
              <a:rPr lang="en" sz="1200" dirty="0"/>
              <a:t>Clearance: Used in accordance with Pixabay License</a:t>
            </a:r>
            <a:endParaRPr sz="1200" dirty="0"/>
          </a:p>
          <a:p>
            <a:pPr marL="0" lvl="0" indent="0" algn="l" rtl="0">
              <a:lnSpc>
                <a:spcPct val="100000"/>
              </a:lnSpc>
              <a:spcBef>
                <a:spcPts val="0"/>
              </a:spcBef>
              <a:spcAft>
                <a:spcPts val="0"/>
              </a:spcAft>
              <a:buNone/>
            </a:pPr>
            <a:r>
              <a:rPr lang="en" sz="1200" dirty="0"/>
              <a:t>Slide 38: DNA</a:t>
            </a:r>
            <a:endParaRPr sz="1200" dirty="0"/>
          </a:p>
          <a:p>
            <a:pPr marL="0" lvl="0" indent="0" algn="l" rtl="0">
              <a:lnSpc>
                <a:spcPct val="100000"/>
              </a:lnSpc>
              <a:spcBef>
                <a:spcPts val="0"/>
              </a:spcBef>
              <a:spcAft>
                <a:spcPts val="0"/>
              </a:spcAft>
              <a:buNone/>
            </a:pPr>
            <a:r>
              <a:rPr lang="en" sz="1200" dirty="0"/>
              <a:t>Source: From Pixabay, </a:t>
            </a:r>
            <a:r>
              <a:rPr lang="en" sz="1200" u="sng" dirty="0">
                <a:solidFill>
                  <a:schemeClr val="accent5"/>
                </a:solidFill>
                <a:hlinkClick r:id="rId6"/>
              </a:rPr>
              <a:t>https://pixabay.com/vectors/pedigree-icon-pedigree-icon-2316458/</a:t>
            </a:r>
            <a:endParaRPr sz="1200" dirty="0"/>
          </a:p>
          <a:p>
            <a:pPr marL="0" lvl="0" indent="0" algn="l" rtl="0">
              <a:lnSpc>
                <a:spcPct val="100000"/>
              </a:lnSpc>
              <a:spcBef>
                <a:spcPts val="0"/>
              </a:spcBef>
              <a:spcAft>
                <a:spcPts val="0"/>
              </a:spcAft>
              <a:buNone/>
            </a:pPr>
            <a:r>
              <a:rPr lang="en" sz="1200" dirty="0"/>
              <a:t>Clearance: Used in accordance with Pixabay License</a:t>
            </a:r>
            <a:endParaRPr sz="1200" dirty="0"/>
          </a:p>
          <a:p>
            <a:pPr marL="0" lvl="0" indent="0" algn="l" rtl="0">
              <a:lnSpc>
                <a:spcPct val="100000"/>
              </a:lnSpc>
              <a:spcBef>
                <a:spcPts val="0"/>
              </a:spcBef>
              <a:spcAft>
                <a:spcPts val="0"/>
              </a:spcAft>
              <a:buNone/>
            </a:pPr>
            <a:r>
              <a:rPr lang="en" sz="1200" dirty="0"/>
              <a:t>Slide 39: People-family</a:t>
            </a:r>
            <a:endParaRPr sz="1200" dirty="0"/>
          </a:p>
          <a:p>
            <a:pPr marL="0" lvl="0" indent="0" algn="l" rtl="0">
              <a:lnSpc>
                <a:spcPct val="100000"/>
              </a:lnSpc>
              <a:spcBef>
                <a:spcPts val="0"/>
              </a:spcBef>
              <a:spcAft>
                <a:spcPts val="0"/>
              </a:spcAft>
              <a:buNone/>
            </a:pPr>
            <a:r>
              <a:rPr lang="en" sz="1200" dirty="0"/>
              <a:t>Source: From Pixabay by StockSnap, </a:t>
            </a:r>
            <a:r>
              <a:rPr lang="en" sz="1200" u="sng" dirty="0">
                <a:solidFill>
                  <a:schemeClr val="hlink"/>
                </a:solidFill>
                <a:hlinkClick r:id="rId7"/>
              </a:rPr>
              <a:t>https://pixabay.com/photos/people-women-talking-laugh-happy-2567915/</a:t>
            </a:r>
            <a:endParaRPr sz="1200" dirty="0"/>
          </a:p>
          <a:p>
            <a:pPr marL="0" lvl="0" indent="0" algn="l" rtl="0">
              <a:lnSpc>
                <a:spcPct val="100000"/>
              </a:lnSpc>
              <a:spcBef>
                <a:spcPts val="0"/>
              </a:spcBef>
              <a:spcAft>
                <a:spcPts val="0"/>
              </a:spcAft>
              <a:buClr>
                <a:schemeClr val="dk1"/>
              </a:buClr>
              <a:buSzPts val="1100"/>
              <a:buFont typeface="Arial"/>
              <a:buNone/>
            </a:pPr>
            <a:r>
              <a:rPr lang="en" sz="1200" dirty="0"/>
              <a:t>Clearance: Used in accordance with Pixabay License</a:t>
            </a:r>
            <a:endParaRPr sz="1200" dirty="0"/>
          </a:p>
          <a:p>
            <a:pPr marL="0" lvl="0" indent="0" algn="l" rtl="0">
              <a:spcBef>
                <a:spcPts val="0"/>
              </a:spcBef>
              <a:spcAft>
                <a:spcPts val="0"/>
              </a:spcAft>
              <a:buNone/>
            </a:pP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None/>
            </a:pPr>
            <a:endParaRPr sz="1200" dirty="0"/>
          </a:p>
          <a:p>
            <a:pPr marL="0" lvl="0" indent="0" algn="l" rtl="0">
              <a:spcBef>
                <a:spcPts val="1600"/>
              </a:spcBef>
              <a:spcAft>
                <a:spcPts val="0"/>
              </a:spcAft>
              <a:buNone/>
            </a:pPr>
            <a:endParaRPr sz="1200" dirty="0"/>
          </a:p>
          <a:p>
            <a:pPr marL="0" lvl="0" indent="0" algn="l" rtl="0">
              <a:spcBef>
                <a:spcPts val="1600"/>
              </a:spcBef>
              <a:spcAft>
                <a:spcPts val="1600"/>
              </a:spcAft>
              <a:buNone/>
            </a:pPr>
            <a:endParaRPr sz="1200" dirty="0"/>
          </a:p>
        </p:txBody>
      </p:sp>
      <p:sp>
        <p:nvSpPr>
          <p:cNvPr id="2" name="Slide Number Placeholder 1">
            <a:extLst>
              <a:ext uri="{FF2B5EF4-FFF2-40B4-BE49-F238E27FC236}">
                <a16:creationId xmlns:a16="http://schemas.microsoft.com/office/drawing/2014/main" xmlns="" id="{5ADD4F46-57BE-413F-AA58-30E291BCA4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4572000" y="951900"/>
            <a:ext cx="4260300" cy="323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Hannah was due for an annual physical with her pediatrician, a fact that worsened her distressed state even further. Her doctor decided that the girl was old enough to understand the issues of obesity and nutrition, especially considering her ever increasing weight. The girl’s weight and height were measured, and the doctor calculated her BMI. </a:t>
            </a:r>
            <a:endParaRPr dirty="0"/>
          </a:p>
        </p:txBody>
      </p:sp>
      <p:pic>
        <p:nvPicPr>
          <p:cNvPr id="86" name="Google Shape;86;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3355" y="1285875"/>
            <a:ext cx="3864895" cy="2571753"/>
          </a:xfrm>
          <a:prstGeom prst="rect">
            <a:avLst/>
          </a:prstGeom>
          <a:noFill/>
          <a:ln>
            <a:noFill/>
          </a:ln>
        </p:spPr>
      </p:pic>
      <p:sp>
        <p:nvSpPr>
          <p:cNvPr id="2" name="Slide Number Placeholder 1">
            <a:extLst>
              <a:ext uri="{FF2B5EF4-FFF2-40B4-BE49-F238E27FC236}">
                <a16:creationId xmlns:a16="http://schemas.microsoft.com/office/drawing/2014/main" xmlns="" id="{E6088521-0A3C-41C7-BEF5-E506B8668C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30786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Body mass index (BMI) – Indicator of body fat content</a:t>
            </a:r>
            <a:endParaRPr sz="2400" dirty="0"/>
          </a:p>
        </p:txBody>
      </p:sp>
      <mc:AlternateContent xmlns:mc="http://schemas.openxmlformats.org/markup-compatibility/2006">
        <mc:Choice xmlns:a14="http://schemas.microsoft.com/office/drawing/2010/main" Requires="a14">
          <p:sp>
            <p:nvSpPr>
              <p:cNvPr id="92" name="Google Shape;92;p18"/>
              <p:cNvSpPr txBox="1">
                <a:spLocks noGrp="1"/>
              </p:cNvSpPr>
              <p:nvPr>
                <p:ph type="body" idx="1"/>
              </p:nvPr>
            </p:nvSpPr>
            <p:spPr>
              <a:xfrm>
                <a:off x="311700" y="804364"/>
                <a:ext cx="8520600" cy="4156256"/>
              </a:xfrm>
              <a:prstGeom prst="rect">
                <a:avLst/>
              </a:prstGeom>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smtClean="0"/>
                  <a:t>BMI is commonly used to determine a person’s weight category, </a:t>
                </a:r>
                <a:r>
                  <a:rPr lang="en-US" sz="1500" dirty="0"/>
                  <a:t>which may be associated with health problems. It is calculated based on a person’s mass (weight) and height. </a:t>
                </a:r>
              </a:p>
              <a:p>
                <a:pPr marL="0" lvl="0" indent="0" algn="l" rtl="0">
                  <a:spcBef>
                    <a:spcPts val="0"/>
                  </a:spcBef>
                  <a:spcAft>
                    <a:spcPts val="0"/>
                  </a:spcAft>
                  <a:buNone/>
                </a:pPr>
                <a:r>
                  <a:rPr lang="en-US" sz="1500" b="1" dirty="0"/>
                  <a:t>For adults 20 </a:t>
                </a:r>
                <a:r>
                  <a:rPr lang="en-US" sz="1500" b="1" dirty="0" smtClean="0"/>
                  <a:t>years </a:t>
                </a:r>
                <a:r>
                  <a:rPr lang="en-US" sz="1500" b="1" dirty="0"/>
                  <a:t>or older, BMI = </a:t>
                </a:r>
                <a14:m>
                  <m:oMath xmlns:m="http://schemas.openxmlformats.org/officeDocument/2006/math">
                    <m:f>
                      <m:fPr>
                        <m:ctrlPr>
                          <a:rPr lang="ar-AE" sz="2400" b="1" i="1">
                            <a:latin typeface="Cambria Math"/>
                          </a:rPr>
                        </m:ctrlPr>
                      </m:fPr>
                      <m:num>
                        <m:r>
                          <a:rPr lang="ar-AE" sz="2400" b="1">
                            <a:latin typeface="Cambria Math" panose="02040503050406030204" pitchFamily="18" charset="0"/>
                          </a:rPr>
                          <m:t>𝒘𝒆𝒊𝒈𝒉𝒕</m:t>
                        </m:r>
                        <m:r>
                          <a:rPr lang="ar-AE" sz="2400" b="1">
                            <a:latin typeface="Cambria Math" panose="02040503050406030204" pitchFamily="18" charset="0"/>
                          </a:rPr>
                          <m:t> (</m:t>
                        </m:r>
                        <m:r>
                          <a:rPr lang="ar-AE" sz="2400" b="1">
                            <a:latin typeface="Cambria Math" panose="02040503050406030204" pitchFamily="18" charset="0"/>
                          </a:rPr>
                          <m:t>𝒌𝒈</m:t>
                        </m:r>
                        <m:r>
                          <a:rPr lang="ar-AE" sz="2400" b="1">
                            <a:latin typeface="Cambria Math" panose="02040503050406030204" pitchFamily="18" charset="0"/>
                          </a:rPr>
                          <m:t>)</m:t>
                        </m:r>
                      </m:num>
                      <m:den>
                        <m:d>
                          <m:dPr>
                            <m:begChr m:val="["/>
                            <m:endChr m:val="]"/>
                            <m:ctrlPr>
                              <a:rPr lang="ar-AE" sz="2400" b="1" i="1">
                                <a:latin typeface="Cambria Math"/>
                              </a:rPr>
                            </m:ctrlPr>
                          </m:dPr>
                          <m:e>
                            <m:r>
                              <a:rPr lang="ar-AE" sz="2400" b="1">
                                <a:latin typeface="Cambria Math" panose="02040503050406030204" pitchFamily="18" charset="0"/>
                              </a:rPr>
                              <m:t>𝒉𝒆𝒊𝒈𝒉𝒕</m:t>
                            </m:r>
                            <m:r>
                              <a:rPr lang="ar-AE" sz="2400" b="1">
                                <a:latin typeface="Cambria Math" panose="02040503050406030204" pitchFamily="18" charset="0"/>
                              </a:rPr>
                              <m:t> </m:t>
                            </m:r>
                            <m:d>
                              <m:dPr>
                                <m:ctrlPr>
                                  <a:rPr lang="ar-AE" sz="2400" b="1" i="1">
                                    <a:latin typeface="Cambria Math"/>
                                  </a:rPr>
                                </m:ctrlPr>
                              </m:dPr>
                              <m:e>
                                <m:r>
                                  <a:rPr lang="ar-AE" sz="2400" b="1">
                                    <a:latin typeface="Cambria Math" panose="02040503050406030204" pitchFamily="18" charset="0"/>
                                  </a:rPr>
                                  <m:t>𝒎</m:t>
                                </m:r>
                              </m:e>
                            </m:d>
                          </m:e>
                        </m:d>
                        <m:r>
                          <a:rPr lang="ar-AE" sz="2400" b="1" baseline="30000">
                            <a:latin typeface="Cambria Math" panose="02040503050406030204" pitchFamily="18" charset="0"/>
                          </a:rPr>
                          <m:t>𝟐</m:t>
                        </m:r>
                        <m:r>
                          <a:rPr lang="ar-AE" sz="2400" b="1" i="1" smtClean="0">
                            <a:latin typeface="Cambria Math" panose="02040503050406030204" pitchFamily="18" charset="0"/>
                          </a:rPr>
                          <m:t> </m:t>
                        </m:r>
                      </m:den>
                    </m:f>
                  </m:oMath>
                </a14:m>
                <a:endParaRPr lang="en-US" sz="1500" dirty="0"/>
              </a:p>
              <a:p>
                <a:pPr marL="0" indent="0">
                  <a:spcBef>
                    <a:spcPts val="600"/>
                  </a:spcBef>
                  <a:buNone/>
                </a:pPr>
                <a:r>
                  <a:rPr lang="en-US" sz="1500" b="1" dirty="0"/>
                  <a:t>Quick note</a:t>
                </a:r>
                <a:r>
                  <a:rPr lang="en-US" sz="1500" dirty="0"/>
                  <a:t>: In the </a:t>
                </a:r>
                <a:r>
                  <a:rPr lang="en-US" sz="1500" dirty="0" smtClean="0"/>
                  <a:t>United States, </a:t>
                </a:r>
                <a:r>
                  <a:rPr lang="en-US" sz="1500" dirty="0"/>
                  <a:t>weight and height are not usually measured in metric units. Thus, you need to convert the units before calculating the BMI. </a:t>
                </a:r>
                <a:endParaRPr lang="en-US" sz="1400" dirty="0"/>
              </a:p>
              <a:p>
                <a:pPr marL="0" indent="0">
                  <a:spcBef>
                    <a:spcPts val="1600"/>
                  </a:spcBef>
                  <a:buNone/>
                </a:pPr>
                <a:r>
                  <a:rPr lang="en-US" sz="1500" b="1" dirty="0"/>
                  <a:t>Example</a:t>
                </a:r>
                <a:r>
                  <a:rPr lang="en-US" sz="1500" dirty="0" smtClean="0"/>
                  <a:t>: weight </a:t>
                </a:r>
                <a:r>
                  <a:rPr lang="en-US" sz="1500" dirty="0"/>
                  <a:t>= 150 </a:t>
                </a:r>
                <a:r>
                  <a:rPr lang="en-US" sz="1500" dirty="0" err="1"/>
                  <a:t>lbs</a:t>
                </a:r>
                <a:r>
                  <a:rPr lang="en-US" sz="1500" dirty="0"/>
                  <a:t> = 150 </a:t>
                </a:r>
                <a:r>
                  <a:rPr lang="en-US" sz="1500" dirty="0" err="1"/>
                  <a:t>lbs</a:t>
                </a:r>
                <a:r>
                  <a:rPr lang="en-US" sz="1500" dirty="0"/>
                  <a:t> × </a:t>
                </a:r>
                <a14:m>
                  <m:oMath xmlns:m="http://schemas.openxmlformats.org/officeDocument/2006/math">
                    <m:f>
                      <m:fPr>
                        <m:ctrlPr>
                          <a:rPr lang="ar-AE" sz="2000" i="1" smtClean="0">
                            <a:latin typeface="Cambria Math"/>
                          </a:rPr>
                        </m:ctrlPr>
                      </m:fPr>
                      <m:num>
                        <m:r>
                          <a:rPr lang="ar-AE"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4536</m:t>
                        </m:r>
                        <m:r>
                          <a:rPr lang="en-US" sz="2000" b="0" i="1" smtClean="0">
                            <a:latin typeface="Cambria Math" panose="02040503050406030204" pitchFamily="18" charset="0"/>
                          </a:rPr>
                          <m:t> </m:t>
                        </m:r>
                        <m:r>
                          <a:rPr lang="en-US" sz="2000" b="0" i="1" smtClean="0">
                            <a:latin typeface="Cambria Math" panose="02040503050406030204" pitchFamily="18" charset="0"/>
                          </a:rPr>
                          <m:t>𝑘𝑔</m:t>
                        </m:r>
                      </m:num>
                      <m:den>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𝑙𝑏</m:t>
                        </m:r>
                      </m:den>
                    </m:f>
                  </m:oMath>
                </a14:m>
                <a:r>
                  <a:rPr lang="en-US" sz="1500" dirty="0"/>
                  <a:t> = </a:t>
                </a:r>
                <a:r>
                  <a:rPr lang="ar-AE" sz="1500" dirty="0"/>
                  <a:t>68</a:t>
                </a:r>
                <a:r>
                  <a:rPr lang="en-US" sz="1500" dirty="0"/>
                  <a:t>.04 kg </a:t>
                </a:r>
              </a:p>
              <a:p>
                <a:pPr marL="0" indent="0">
                  <a:spcBef>
                    <a:spcPts val="1600"/>
                  </a:spcBef>
                  <a:buNone/>
                </a:pPr>
                <a:r>
                  <a:rPr lang="en-US" sz="1500" dirty="0"/>
                  <a:t>height = </a:t>
                </a:r>
                <a:r>
                  <a:rPr lang="en-US" sz="1500" dirty="0" smtClean="0"/>
                  <a:t>5</a:t>
                </a:r>
                <a:r>
                  <a:rPr lang="en-US" sz="1500" i="1" dirty="0" smtClean="0"/>
                  <a:t>' </a:t>
                </a:r>
                <a:r>
                  <a:rPr lang="en-US" sz="1500" dirty="0" smtClean="0"/>
                  <a:t>5</a:t>
                </a:r>
                <a:r>
                  <a:rPr lang="en-US" sz="1500" i="1" dirty="0" smtClean="0"/>
                  <a:t>"</a:t>
                </a:r>
                <a:r>
                  <a:rPr lang="en-US" sz="1500" dirty="0" smtClean="0"/>
                  <a:t> = </a:t>
                </a:r>
                <a:r>
                  <a:rPr lang="en-US" sz="1500" dirty="0"/>
                  <a:t>65 in </a:t>
                </a:r>
                <a:r>
                  <a:rPr lang="en-US" sz="1100" dirty="0"/>
                  <a:t>× </a:t>
                </a:r>
                <a14:m>
                  <m:oMath xmlns:m="http://schemas.openxmlformats.org/officeDocument/2006/math">
                    <m:f>
                      <m:fPr>
                        <m:ctrlPr>
                          <a:rPr lang="ar-AE" sz="2000" i="1" smtClean="0">
                            <a:latin typeface="Cambria Math"/>
                          </a:rPr>
                        </m:ctrlPr>
                      </m:fPr>
                      <m:num>
                        <m:r>
                          <a:rPr lang="ar-AE"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0254</m:t>
                        </m:r>
                        <m:r>
                          <a:rPr lang="en-US" sz="2000" b="0" i="1" smtClean="0">
                            <a:latin typeface="Cambria Math" panose="02040503050406030204" pitchFamily="18" charset="0"/>
                          </a:rPr>
                          <m:t> </m:t>
                        </m:r>
                        <m:r>
                          <a:rPr lang="en-US" sz="2000" b="0" i="1" smtClean="0">
                            <a:latin typeface="Cambria Math" panose="02040503050406030204" pitchFamily="18" charset="0"/>
                          </a:rPr>
                          <m:t>𝑚</m:t>
                        </m:r>
                      </m:num>
                      <m:den>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𝑖𝑛</m:t>
                        </m:r>
                      </m:den>
                    </m:f>
                    <m:r>
                      <a:rPr lang="en-US" sz="2000" b="0" i="1" smtClean="0">
                        <a:latin typeface="Cambria Math" panose="02040503050406030204" pitchFamily="18" charset="0"/>
                      </a:rPr>
                      <m:t> </m:t>
                    </m:r>
                  </m:oMath>
                </a14:m>
                <a:r>
                  <a:rPr lang="en-US" sz="1500" dirty="0"/>
                  <a:t>= 1.65 m</a:t>
                </a:r>
              </a:p>
              <a:p>
                <a:pPr marL="0" lvl="0" indent="0" algn="l" rtl="0">
                  <a:spcBef>
                    <a:spcPts val="1600"/>
                  </a:spcBef>
                  <a:spcAft>
                    <a:spcPts val="0"/>
                  </a:spcAft>
                  <a:buNone/>
                </a:pPr>
                <a:r>
                  <a:rPr lang="en-US" sz="1500" dirty="0"/>
                  <a:t>BMI = 68.04 ÷ (1.65)</a:t>
                </a:r>
                <a:r>
                  <a:rPr lang="en-US" sz="1500" baseline="30000" dirty="0"/>
                  <a:t>2 </a:t>
                </a:r>
                <a:r>
                  <a:rPr lang="en-US" sz="1500" dirty="0"/>
                  <a:t>= </a:t>
                </a:r>
                <a:r>
                  <a:rPr lang="en-US" sz="1500" dirty="0" smtClean="0"/>
                  <a:t>25.0</a:t>
                </a:r>
                <a:endParaRPr lang="en-US" sz="1500" dirty="0"/>
              </a:p>
              <a:p>
                <a:pPr marL="0" lvl="0" indent="0" algn="l" rtl="0">
                  <a:spcBef>
                    <a:spcPts val="1600"/>
                  </a:spcBef>
                  <a:spcAft>
                    <a:spcPts val="1600"/>
                  </a:spcAft>
                  <a:buNone/>
                </a:pPr>
                <a:endParaRPr sz="1400" dirty="0"/>
              </a:p>
            </p:txBody>
          </p:sp>
        </mc:Choice>
        <mc:Fallback>
          <p:sp>
            <p:nvSpPr>
              <p:cNvPr id="92" name="Google Shape;92;p18"/>
              <p:cNvSpPr txBox="1">
                <a:spLocks noGrp="1" noRot="1" noChangeAspect="1" noMove="1" noResize="1" noEditPoints="1" noAdjustHandles="1" noChangeArrowheads="1" noChangeShapeType="1" noTextEdit="1"/>
              </p:cNvSpPr>
              <p:nvPr>
                <p:ph type="body" idx="1"/>
              </p:nvPr>
            </p:nvSpPr>
            <p:spPr>
              <a:xfrm>
                <a:off x="311700" y="804364"/>
                <a:ext cx="8520600" cy="4156256"/>
              </a:xfrm>
              <a:prstGeom prst="rect">
                <a:avLst/>
              </a:prstGeom>
              <a:blipFill rotWithShape="1">
                <a:blip r:embed="rId3"/>
                <a:stretch>
                  <a:fillRect l="-143"/>
                </a:stretch>
              </a:blipFill>
              <a:ln w="9525" cap="flat" cmpd="sng">
                <a:solidFill>
                  <a:srgbClr val="FF9900"/>
                </a:solidFill>
                <a:prstDash val="solid"/>
                <a:round/>
                <a:headEnd type="none" w="sm" len="sm"/>
                <a:tailEnd type="none" w="sm" len="sm"/>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xmlns="" id="{D6CA4FA6-2D15-427C-9199-F29CF24157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9"/>
          <p:cNvSpPr txBox="1">
            <a:spLocks noGrp="1"/>
          </p:cNvSpPr>
          <p:nvPr>
            <p:ph type="body" idx="1"/>
          </p:nvPr>
        </p:nvSpPr>
        <p:spPr>
          <a:xfrm>
            <a:off x="311700" y="16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CQ</a:t>
            </a:r>
            <a:r>
              <a:rPr lang="en" b="1" dirty="0" smtClean="0"/>
              <a:t>2</a:t>
            </a:r>
            <a:r>
              <a:rPr lang="en" dirty="0"/>
              <a:t>: </a:t>
            </a:r>
            <a:r>
              <a:rPr lang="en" b="1" dirty="0"/>
              <a:t>Calculate Maria’s BMI and determine her weight status using the standard weight status categories from </a:t>
            </a:r>
            <a:r>
              <a:rPr lang="en-US" b="1" dirty="0"/>
              <a:t>the </a:t>
            </a:r>
            <a:r>
              <a:rPr lang="en" b="1" dirty="0" smtClean="0"/>
              <a:t>United States </a:t>
            </a:r>
            <a:r>
              <a:rPr lang="en" b="1" dirty="0"/>
              <a:t>CDC</a:t>
            </a:r>
            <a:r>
              <a:rPr lang="en" dirty="0"/>
              <a:t>.</a:t>
            </a:r>
            <a:endParaRPr dirty="0"/>
          </a:p>
          <a:p>
            <a:pPr marL="0" lvl="0" indent="0" algn="l" rtl="0">
              <a:spcBef>
                <a:spcPts val="1600"/>
              </a:spcBef>
              <a:spcAft>
                <a:spcPts val="0"/>
              </a:spcAft>
              <a:buNone/>
            </a:pPr>
            <a:r>
              <a:rPr lang="en" b="1" dirty="0"/>
              <a:t>Maria: age 32, weight 113 lb, height </a:t>
            </a:r>
            <a:r>
              <a:rPr lang="en" b="1" dirty="0" smtClean="0"/>
              <a:t>5</a:t>
            </a:r>
            <a:r>
              <a:rPr lang="en" b="1" i="1" dirty="0" smtClean="0"/>
              <a:t>' </a:t>
            </a:r>
            <a:r>
              <a:rPr lang="en" b="1" dirty="0" smtClean="0"/>
              <a:t>3</a:t>
            </a:r>
            <a:r>
              <a:rPr lang="en" b="1" i="1" dirty="0" smtClean="0"/>
              <a:t>"</a:t>
            </a:r>
            <a:endParaRPr lang="en" b="1" i="1" dirty="0"/>
          </a:p>
          <a:p>
            <a:pPr marL="0" lvl="0" indent="0" algn="l" rtl="0">
              <a:spcBef>
                <a:spcPts val="1600"/>
              </a:spcBef>
              <a:spcAft>
                <a:spcPts val="0"/>
              </a:spcAft>
              <a:buNone/>
            </a:pPr>
            <a:r>
              <a:rPr lang="en" dirty="0"/>
              <a:t>(Convert units first: Weight = 113 lbs = ___kg; Height = </a:t>
            </a:r>
            <a:r>
              <a:rPr lang="en" dirty="0" smtClean="0"/>
              <a:t>5</a:t>
            </a:r>
            <a:r>
              <a:rPr lang="en" i="1" dirty="0" smtClean="0"/>
              <a:t>' </a:t>
            </a:r>
            <a:r>
              <a:rPr lang="en" dirty="0" smtClean="0"/>
              <a:t>3</a:t>
            </a:r>
            <a:r>
              <a:rPr lang="en" i="1" dirty="0" smtClean="0"/>
              <a:t>"</a:t>
            </a:r>
            <a:r>
              <a:rPr lang="en" dirty="0" smtClean="0"/>
              <a:t> </a:t>
            </a:r>
            <a:r>
              <a:rPr lang="en" dirty="0"/>
              <a:t>= ___m. Then calculate BMI = Weight/Height</a:t>
            </a:r>
            <a:r>
              <a:rPr lang="en" baseline="30000" dirty="0"/>
              <a:t>2</a:t>
            </a:r>
            <a:r>
              <a:rPr lang="en" dirty="0"/>
              <a:t> = ___)</a:t>
            </a:r>
            <a:endParaRPr dirty="0"/>
          </a:p>
          <a:p>
            <a:pPr marL="342900" lvl="0" algn="l" rtl="0">
              <a:spcBef>
                <a:spcPts val="1600"/>
              </a:spcBef>
              <a:spcAft>
                <a:spcPts val="0"/>
              </a:spcAft>
              <a:buFont typeface="+mj-lt"/>
              <a:buAutoNum type="alphaUcPeriod"/>
            </a:pPr>
            <a:r>
              <a:rPr lang="en" dirty="0" smtClean="0"/>
              <a:t>underweight </a:t>
            </a:r>
            <a:endParaRPr lang="en" dirty="0"/>
          </a:p>
          <a:p>
            <a:pPr marL="342900" lvl="0" algn="l" rtl="0">
              <a:spcBef>
                <a:spcPts val="1600"/>
              </a:spcBef>
              <a:spcAft>
                <a:spcPts val="0"/>
              </a:spcAft>
              <a:buFont typeface="+mj-lt"/>
              <a:buAutoNum type="alphaUcPeriod"/>
            </a:pPr>
            <a:r>
              <a:rPr lang="en" dirty="0"/>
              <a:t>normal </a:t>
            </a:r>
            <a:r>
              <a:rPr lang="en" dirty="0" smtClean="0"/>
              <a:t>weight </a:t>
            </a:r>
            <a:endParaRPr lang="en" dirty="0"/>
          </a:p>
          <a:p>
            <a:pPr marL="342900" lvl="0" algn="l" rtl="0">
              <a:spcBef>
                <a:spcPts val="1600"/>
              </a:spcBef>
              <a:spcAft>
                <a:spcPts val="0"/>
              </a:spcAft>
              <a:buFont typeface="+mj-lt"/>
              <a:buAutoNum type="alphaUcPeriod"/>
            </a:pPr>
            <a:r>
              <a:rPr lang="en" dirty="0" smtClean="0"/>
              <a:t>overweight </a:t>
            </a:r>
            <a:endParaRPr lang="en" dirty="0"/>
          </a:p>
          <a:p>
            <a:pPr marL="342900" lvl="0" algn="l" rtl="0">
              <a:spcBef>
                <a:spcPts val="1600"/>
              </a:spcBef>
              <a:spcAft>
                <a:spcPts val="0"/>
              </a:spcAft>
              <a:buFont typeface="+mj-lt"/>
              <a:buAutoNum type="alphaUcPeriod"/>
            </a:pPr>
            <a:r>
              <a:rPr lang="en" dirty="0" smtClean="0"/>
              <a:t>obese </a:t>
            </a:r>
            <a:endParaRPr dirty="0"/>
          </a:p>
          <a:p>
            <a:pPr marL="0" lvl="0" indent="0" algn="l" rtl="0">
              <a:spcBef>
                <a:spcPts val="1600"/>
              </a:spcBef>
              <a:spcAft>
                <a:spcPts val="0"/>
              </a:spcAft>
              <a:buNone/>
            </a:pPr>
            <a:endParaRPr dirty="0"/>
          </a:p>
          <a:p>
            <a:pPr marL="0" lvl="0" indent="0" algn="l" rtl="0">
              <a:spcBef>
                <a:spcPts val="1600"/>
              </a:spcBef>
              <a:spcAft>
                <a:spcPts val="1600"/>
              </a:spcAft>
              <a:buClr>
                <a:schemeClr val="dk1"/>
              </a:buClr>
              <a:buSzPts val="1100"/>
              <a:buFont typeface="Arial"/>
              <a:buNone/>
            </a:pPr>
            <a:endParaRPr b="1" dirty="0"/>
          </a:p>
        </p:txBody>
      </p:sp>
      <p:pic>
        <p:nvPicPr>
          <p:cNvPr id="99" name="Google Shape;99;p19"/>
          <p:cNvPicPr preferRelativeResize="0"/>
          <p:nvPr/>
        </p:nvPicPr>
        <p:blipFill>
          <a:blip r:embed="rId3">
            <a:alphaModFix/>
          </a:blip>
          <a:stretch>
            <a:fillRect/>
          </a:stretch>
        </p:blipFill>
        <p:spPr>
          <a:xfrm>
            <a:off x="3720466" y="2425537"/>
            <a:ext cx="5026342" cy="2631280"/>
          </a:xfrm>
          <a:prstGeom prst="rect">
            <a:avLst/>
          </a:prstGeom>
          <a:noFill/>
          <a:ln>
            <a:solidFill>
              <a:schemeClr val="tx1"/>
            </a:solidFill>
          </a:ln>
        </p:spPr>
      </p:pic>
      <p:sp>
        <p:nvSpPr>
          <p:cNvPr id="2" name="Slide Number Placeholder 1">
            <a:extLst>
              <a:ext uri="{FF2B5EF4-FFF2-40B4-BE49-F238E27FC236}">
                <a16:creationId xmlns:a16="http://schemas.microsoft.com/office/drawing/2014/main" xmlns="" id="{20914D6C-986B-4FE3-92A2-32C0DA0C31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BMI for children and teens (</a:t>
            </a:r>
            <a:r>
              <a:rPr lang="en" dirty="0" smtClean="0"/>
              <a:t>2</a:t>
            </a:r>
            <a:r>
              <a:rPr lang="en" dirty="0" smtClean="0">
                <a:highlight>
                  <a:schemeClr val="lt1"/>
                </a:highlight>
              </a:rPr>
              <a:t>–</a:t>
            </a:r>
            <a:r>
              <a:rPr lang="en" dirty="0" smtClean="0"/>
              <a:t>19 yea</a:t>
            </a:r>
            <a:r>
              <a:rPr lang="en-US" dirty="0" err="1" smtClean="0"/>
              <a:t>rs</a:t>
            </a:r>
            <a:r>
              <a:rPr lang="en" dirty="0" smtClean="0"/>
              <a:t> </a:t>
            </a:r>
            <a:r>
              <a:rPr lang="en" dirty="0"/>
              <a:t>old)</a:t>
            </a:r>
            <a:endParaRPr dirty="0"/>
          </a:p>
          <a:p>
            <a:pPr marL="0" lvl="0" indent="0" algn="l" rtl="0">
              <a:spcBef>
                <a:spcPts val="0"/>
              </a:spcBef>
              <a:spcAft>
                <a:spcPts val="0"/>
              </a:spcAft>
              <a:buNone/>
            </a:pPr>
            <a:endParaRPr dirty="0"/>
          </a:p>
        </p:txBody>
      </p:sp>
      <p:sp>
        <p:nvSpPr>
          <p:cNvPr id="105" name="Google Shape;105;p20"/>
          <p:cNvSpPr txBox="1">
            <a:spLocks noGrp="1"/>
          </p:cNvSpPr>
          <p:nvPr>
            <p:ph type="body" idx="1"/>
          </p:nvPr>
        </p:nvSpPr>
        <p:spPr>
          <a:xfrm>
            <a:off x="3091725" y="1152475"/>
            <a:ext cx="5902500" cy="35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highlight>
                  <a:schemeClr val="lt1"/>
                </a:highlight>
              </a:rPr>
              <a:t>BMI for children and teens is </a:t>
            </a:r>
            <a:r>
              <a:rPr lang="en" sz="1700" dirty="0" smtClean="0">
                <a:solidFill>
                  <a:schemeClr val="dk1"/>
                </a:solidFill>
                <a:highlight>
                  <a:schemeClr val="lt1"/>
                </a:highlight>
              </a:rPr>
              <a:t>age </a:t>
            </a:r>
            <a:r>
              <a:rPr lang="en" sz="1700" dirty="0">
                <a:solidFill>
                  <a:schemeClr val="dk1"/>
                </a:solidFill>
                <a:highlight>
                  <a:schemeClr val="lt1"/>
                </a:highlight>
              </a:rPr>
              <a:t>and </a:t>
            </a:r>
            <a:r>
              <a:rPr lang="en" sz="1700" dirty="0" smtClean="0">
                <a:solidFill>
                  <a:schemeClr val="dk1"/>
                </a:solidFill>
                <a:highlight>
                  <a:schemeClr val="lt1"/>
                </a:highlight>
              </a:rPr>
              <a:t>sex specific </a:t>
            </a:r>
            <a:r>
              <a:rPr lang="en" sz="1700" dirty="0">
                <a:solidFill>
                  <a:schemeClr val="dk1"/>
                </a:solidFill>
                <a:highlight>
                  <a:schemeClr val="lt1"/>
                </a:highlight>
              </a:rPr>
              <a:t>because their body fat changes with age and differs between girls and boys. BMI for </a:t>
            </a:r>
            <a:r>
              <a:rPr lang="en-US" sz="1700" dirty="0">
                <a:solidFill>
                  <a:schemeClr val="dk1"/>
                </a:solidFill>
                <a:highlight>
                  <a:schemeClr val="lt1"/>
                </a:highlight>
              </a:rPr>
              <a:t>children and teens is</a:t>
            </a:r>
            <a:r>
              <a:rPr lang="en" sz="1700" dirty="0">
                <a:solidFill>
                  <a:schemeClr val="dk1"/>
                </a:solidFill>
                <a:highlight>
                  <a:schemeClr val="lt1"/>
                </a:highlight>
              </a:rPr>
              <a:t> calculated using the same formula for adults but it is interpreted differently. </a:t>
            </a:r>
            <a:endParaRPr sz="1700" dirty="0">
              <a:solidFill>
                <a:schemeClr val="dk1"/>
              </a:solidFill>
              <a:highlight>
                <a:schemeClr val="lt1"/>
              </a:highlight>
            </a:endParaRPr>
          </a:p>
          <a:p>
            <a:pPr marL="0" lvl="0" indent="0" algn="l" rtl="0">
              <a:spcBef>
                <a:spcPts val="1600"/>
              </a:spcBef>
              <a:spcAft>
                <a:spcPts val="0"/>
              </a:spcAft>
              <a:buNone/>
            </a:pPr>
            <a:r>
              <a:rPr lang="en" sz="1700" dirty="0">
                <a:solidFill>
                  <a:schemeClr val="dk1"/>
                </a:solidFill>
                <a:highlight>
                  <a:schemeClr val="lt1"/>
                </a:highlight>
              </a:rPr>
              <a:t>A specific BMI value will be compared against BMI data from the rest of the population </a:t>
            </a:r>
            <a:r>
              <a:rPr lang="en" sz="1700" i="1" dirty="0">
                <a:solidFill>
                  <a:schemeClr val="dk1"/>
                </a:solidFill>
                <a:highlight>
                  <a:schemeClr val="lt1"/>
                </a:highlight>
              </a:rPr>
              <a:t>in the same age and sex group as a percentile ranking. </a:t>
            </a:r>
            <a:endParaRPr sz="1700" i="1" dirty="0">
              <a:solidFill>
                <a:schemeClr val="dk1"/>
              </a:solidFill>
              <a:highlight>
                <a:schemeClr val="lt1"/>
              </a:highlight>
            </a:endParaRPr>
          </a:p>
          <a:p>
            <a:pPr marL="0" lvl="0" indent="0" algn="l" rtl="0">
              <a:spcBef>
                <a:spcPts val="1600"/>
              </a:spcBef>
              <a:spcAft>
                <a:spcPts val="0"/>
              </a:spcAft>
              <a:buNone/>
            </a:pPr>
            <a:endParaRPr sz="1600" dirty="0">
              <a:solidFill>
                <a:schemeClr val="dk1"/>
              </a:solidFill>
              <a:highlight>
                <a:schemeClr val="lt1"/>
              </a:highlight>
            </a:endParaRPr>
          </a:p>
          <a:p>
            <a:pPr marL="0" lvl="0" indent="0" algn="l" rtl="0">
              <a:spcBef>
                <a:spcPts val="1600"/>
              </a:spcBef>
              <a:spcAft>
                <a:spcPts val="0"/>
              </a:spcAft>
              <a:buNone/>
            </a:pPr>
            <a:endParaRPr sz="1300" dirty="0">
              <a:solidFill>
                <a:schemeClr val="dk1"/>
              </a:solidFill>
              <a:highlight>
                <a:schemeClr val="lt1"/>
              </a:highlight>
            </a:endParaRPr>
          </a:p>
          <a:p>
            <a:pPr marL="0" lvl="0" indent="0" algn="l" rtl="0">
              <a:spcBef>
                <a:spcPts val="1600"/>
              </a:spcBef>
              <a:spcAft>
                <a:spcPts val="1600"/>
              </a:spcAft>
              <a:buNone/>
            </a:pPr>
            <a:endParaRPr dirty="0"/>
          </a:p>
        </p:txBody>
      </p:sp>
      <p:pic>
        <p:nvPicPr>
          <p:cNvPr id="106" name="Google Shape;106;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8275" y="1375400"/>
            <a:ext cx="2786918" cy="2066523"/>
          </a:xfrm>
          <a:prstGeom prst="rect">
            <a:avLst/>
          </a:prstGeom>
          <a:noFill/>
          <a:ln>
            <a:noFill/>
          </a:ln>
        </p:spPr>
      </p:pic>
      <p:sp>
        <p:nvSpPr>
          <p:cNvPr id="107" name="Google Shape;107;p20"/>
          <p:cNvSpPr txBox="1"/>
          <p:nvPr/>
        </p:nvSpPr>
        <p:spPr>
          <a:xfrm>
            <a:off x="931650" y="3913904"/>
            <a:ext cx="7280700" cy="8196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700" dirty="0">
                <a:solidFill>
                  <a:schemeClr val="dk1"/>
                </a:solidFill>
                <a:highlight>
                  <a:schemeClr val="lt1"/>
                </a:highlight>
              </a:rPr>
              <a:t>Obesity is defined if the BMI is at or above the 95</a:t>
            </a:r>
            <a:r>
              <a:rPr lang="en" sz="1700" b="1" baseline="30000" dirty="0">
                <a:solidFill>
                  <a:schemeClr val="dk2"/>
                </a:solidFill>
              </a:rPr>
              <a:t>th</a:t>
            </a:r>
            <a:r>
              <a:rPr lang="en" sz="1700" dirty="0">
                <a:solidFill>
                  <a:schemeClr val="dk1"/>
                </a:solidFill>
                <a:highlight>
                  <a:schemeClr val="lt1"/>
                </a:highlight>
              </a:rPr>
              <a:t> percentile of children of the same age and sex from the reference population. </a:t>
            </a:r>
            <a:endParaRPr sz="1700" dirty="0">
              <a:solidFill>
                <a:schemeClr val="dk1"/>
              </a:solidFill>
              <a:highlight>
                <a:schemeClr val="lt1"/>
              </a:highlight>
            </a:endParaRPr>
          </a:p>
        </p:txBody>
      </p:sp>
      <p:sp>
        <p:nvSpPr>
          <p:cNvPr id="2" name="Slide Number Placeholder 1">
            <a:extLst>
              <a:ext uri="{FF2B5EF4-FFF2-40B4-BE49-F238E27FC236}">
                <a16:creationId xmlns:a16="http://schemas.microsoft.com/office/drawing/2014/main" xmlns="" id="{023F7EE3-AA3D-4417-9498-C9DAAA2D62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BMI for children and teens (</a:t>
            </a:r>
            <a:r>
              <a:rPr lang="en" dirty="0" smtClean="0"/>
              <a:t>2</a:t>
            </a:r>
            <a:r>
              <a:rPr lang="en" dirty="0" smtClean="0">
                <a:highlight>
                  <a:schemeClr val="lt1"/>
                </a:highlight>
              </a:rPr>
              <a:t>–</a:t>
            </a:r>
            <a:r>
              <a:rPr lang="en" dirty="0" smtClean="0"/>
              <a:t>19 yea</a:t>
            </a:r>
            <a:r>
              <a:rPr lang="en-US" dirty="0" err="1" smtClean="0"/>
              <a:t>rs</a:t>
            </a:r>
            <a:r>
              <a:rPr lang="en" dirty="0" smtClean="0"/>
              <a:t> </a:t>
            </a:r>
            <a:r>
              <a:rPr lang="en" dirty="0"/>
              <a:t>old) </a:t>
            </a:r>
            <a:r>
              <a:rPr lang="en" i="1" dirty="0" smtClean="0"/>
              <a:t>cont.</a:t>
            </a:r>
            <a:endParaRPr i="1" dirty="0"/>
          </a:p>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chemeClr val="dk1"/>
                    </a:solidFill>
                    <a:highlight>
                      <a:schemeClr val="lt1"/>
                    </a:highlight>
                  </a:rPr>
                  <a:t>Example</a:t>
                </a:r>
                <a:r>
                  <a:rPr lang="en-US" sz="1600" dirty="0">
                    <a:solidFill>
                      <a:schemeClr val="dk1"/>
                    </a:solidFill>
                    <a:highlight>
                      <a:schemeClr val="lt1"/>
                    </a:highlight>
                  </a:rPr>
                  <a:t>:</a:t>
                </a:r>
              </a:p>
              <a:p>
                <a:pPr marL="0" lvl="0" indent="0" algn="l" rtl="0">
                  <a:spcBef>
                    <a:spcPts val="0"/>
                  </a:spcBef>
                  <a:spcAft>
                    <a:spcPts val="0"/>
                  </a:spcAft>
                  <a:buNone/>
                </a:pPr>
                <a:endParaRPr lang="en-US" sz="1600" dirty="0">
                  <a:solidFill>
                    <a:schemeClr val="dk1"/>
                  </a:solidFill>
                  <a:highlight>
                    <a:schemeClr val="lt1"/>
                  </a:highlight>
                </a:endParaRPr>
              </a:p>
              <a:p>
                <a:pPr marL="0" lvl="0" indent="0" algn="l" rtl="0">
                  <a:spcBef>
                    <a:spcPts val="0"/>
                  </a:spcBef>
                  <a:spcAft>
                    <a:spcPts val="0"/>
                  </a:spcAft>
                  <a:buNone/>
                </a:pPr>
                <a:r>
                  <a:rPr lang="en-US" sz="1600" dirty="0">
                    <a:solidFill>
                      <a:schemeClr val="dk1"/>
                    </a:solidFill>
                    <a:highlight>
                      <a:schemeClr val="lt1"/>
                    </a:highlight>
                  </a:rPr>
                  <a:t>A 10-year-old girl of average height (</a:t>
                </a:r>
                <a:r>
                  <a:rPr lang="en-US" sz="1600" dirty="0" smtClean="0">
                    <a:solidFill>
                      <a:schemeClr val="dk1"/>
                    </a:solidFill>
                    <a:highlight>
                      <a:schemeClr val="lt1"/>
                    </a:highlight>
                  </a:rPr>
                  <a:t>4</a:t>
                </a:r>
                <a:r>
                  <a:rPr lang="en-US" sz="1600" i="1" dirty="0" smtClean="0">
                    <a:solidFill>
                      <a:schemeClr val="dk1"/>
                    </a:solidFill>
                    <a:highlight>
                      <a:schemeClr val="lt1"/>
                    </a:highlight>
                  </a:rPr>
                  <a:t>' </a:t>
                </a:r>
                <a:r>
                  <a:rPr lang="en-US" sz="1600" dirty="0" smtClean="0">
                    <a:solidFill>
                      <a:schemeClr val="dk1"/>
                    </a:solidFill>
                    <a:highlight>
                      <a:schemeClr val="lt1"/>
                    </a:highlight>
                  </a:rPr>
                  <a:t>8</a:t>
                </a:r>
                <a:r>
                  <a:rPr lang="en-US" sz="1600" i="1" dirty="0" smtClean="0">
                    <a:solidFill>
                      <a:schemeClr val="dk1"/>
                    </a:solidFill>
                    <a:highlight>
                      <a:schemeClr val="lt1"/>
                    </a:highlight>
                  </a:rPr>
                  <a:t>"</a:t>
                </a:r>
                <a:r>
                  <a:rPr lang="en-US" sz="1600" dirty="0" smtClean="0">
                    <a:solidFill>
                      <a:schemeClr val="dk1"/>
                    </a:solidFill>
                    <a:highlight>
                      <a:schemeClr val="lt1"/>
                    </a:highlight>
                  </a:rPr>
                  <a:t>) </a:t>
                </a:r>
                <a:r>
                  <a:rPr lang="en-US" sz="1600" dirty="0">
                    <a:solidFill>
                      <a:schemeClr val="dk1"/>
                    </a:solidFill>
                    <a:highlight>
                      <a:schemeClr val="lt1"/>
                    </a:highlight>
                  </a:rPr>
                  <a:t>who weighs 108 pounds would have a BMI of 24.3 kg/m</a:t>
                </a:r>
                <a:r>
                  <a:rPr lang="en-US" sz="1400" baseline="30000" dirty="0">
                    <a:solidFill>
                      <a:schemeClr val="dk1"/>
                    </a:solidFill>
                    <a:highlight>
                      <a:schemeClr val="lt1"/>
                    </a:highlight>
                  </a:rPr>
                  <a:t>2</a:t>
                </a:r>
                <a:r>
                  <a:rPr lang="en-US" sz="1600" dirty="0">
                    <a:solidFill>
                      <a:schemeClr val="dk1"/>
                    </a:solidFill>
                    <a:highlight>
                      <a:schemeClr val="lt1"/>
                    </a:highlight>
                  </a:rPr>
                  <a:t>.</a:t>
                </a:r>
              </a:p>
              <a:p>
                <a:pPr marL="0" lvl="0" indent="0" algn="l" rtl="0">
                  <a:spcBef>
                    <a:spcPts val="1600"/>
                  </a:spcBef>
                  <a:spcAft>
                    <a:spcPts val="0"/>
                  </a:spcAft>
                  <a:buNone/>
                </a:pPr>
                <a:r>
                  <a:rPr lang="en-US" sz="1600" dirty="0">
                    <a:solidFill>
                      <a:schemeClr val="dk1"/>
                    </a:solidFill>
                    <a:highlight>
                      <a:schemeClr val="lt1"/>
                    </a:highlight>
                  </a:rPr>
                  <a:t>Unit conversion: </a:t>
                </a:r>
                <a:r>
                  <a:rPr lang="en-US" sz="1600" dirty="0" smtClean="0">
                    <a:solidFill>
                      <a:schemeClr val="dk1"/>
                    </a:solidFill>
                    <a:highlight>
                      <a:schemeClr val="lt1"/>
                    </a:highlight>
                  </a:rPr>
                  <a:t>4</a:t>
                </a:r>
                <a:r>
                  <a:rPr lang="en-US" sz="1600" i="1" dirty="0" smtClean="0">
                    <a:solidFill>
                      <a:schemeClr val="dk1"/>
                    </a:solidFill>
                    <a:highlight>
                      <a:schemeClr val="lt1"/>
                    </a:highlight>
                  </a:rPr>
                  <a:t>'</a:t>
                </a:r>
                <a:r>
                  <a:rPr lang="en-US" sz="1600" dirty="0" smtClean="0">
                    <a:solidFill>
                      <a:schemeClr val="dk1"/>
                    </a:solidFill>
                    <a:highlight>
                      <a:schemeClr val="lt1"/>
                    </a:highlight>
                  </a:rPr>
                  <a:t> 8</a:t>
                </a:r>
                <a:r>
                  <a:rPr lang="en-US" sz="1600" i="1" dirty="0" smtClean="0">
                    <a:solidFill>
                      <a:schemeClr val="dk1"/>
                    </a:solidFill>
                    <a:highlight>
                      <a:schemeClr val="lt1"/>
                    </a:highlight>
                  </a:rPr>
                  <a:t>"</a:t>
                </a:r>
                <a:r>
                  <a:rPr lang="en-US" sz="1600" dirty="0" smtClean="0">
                    <a:solidFill>
                      <a:schemeClr val="dk1"/>
                    </a:solidFill>
                    <a:highlight>
                      <a:schemeClr val="lt1"/>
                    </a:highlight>
                  </a:rPr>
                  <a:t> </a:t>
                </a:r>
                <a:r>
                  <a:rPr lang="en-US" sz="1600" dirty="0">
                    <a:solidFill>
                      <a:schemeClr val="dk1"/>
                    </a:solidFill>
                    <a:highlight>
                      <a:schemeClr val="lt1"/>
                    </a:highlight>
                  </a:rPr>
                  <a:t>= 56 in = 1.42 m, 108 </a:t>
                </a:r>
                <a:r>
                  <a:rPr lang="en-US" sz="1600" dirty="0" err="1">
                    <a:solidFill>
                      <a:schemeClr val="dk1"/>
                    </a:solidFill>
                    <a:highlight>
                      <a:schemeClr val="lt1"/>
                    </a:highlight>
                  </a:rPr>
                  <a:t>lbs</a:t>
                </a:r>
                <a:r>
                  <a:rPr lang="en-US" sz="1600" dirty="0">
                    <a:solidFill>
                      <a:schemeClr val="dk1"/>
                    </a:solidFill>
                    <a:highlight>
                      <a:schemeClr val="lt1"/>
                    </a:highlight>
                  </a:rPr>
                  <a:t> = 49.00 kg</a:t>
                </a:r>
              </a:p>
              <a:p>
                <a:pPr marL="0" lvl="0" indent="0">
                  <a:spcBef>
                    <a:spcPts val="1600"/>
                  </a:spcBef>
                  <a:buNone/>
                </a:pPr>
                <a:r>
                  <a:rPr lang="en-US" sz="1600" b="1" dirty="0"/>
                  <a:t>BMI </a:t>
                </a:r>
                <a:r>
                  <a:rPr lang="en-US" b="1" dirty="0"/>
                  <a:t>= </a:t>
                </a:r>
                <a14:m>
                  <m:oMath xmlns:m="http://schemas.openxmlformats.org/officeDocument/2006/math">
                    <m:f>
                      <m:fPr>
                        <m:ctrlPr>
                          <a:rPr lang="ar-AE" sz="2000" b="1" i="1">
                            <a:latin typeface="Cambria Math"/>
                          </a:rPr>
                        </m:ctrlPr>
                      </m:fPr>
                      <m:num>
                        <m:r>
                          <a:rPr lang="ar-AE" sz="2000" b="1">
                            <a:latin typeface="Cambria Math" panose="02040503050406030204" pitchFamily="18" charset="0"/>
                          </a:rPr>
                          <m:t>𝒘</m:t>
                        </m:r>
                        <m:r>
                          <a:rPr lang="en-US" sz="2000" b="1">
                            <a:latin typeface="Cambria Math" panose="02040503050406030204" pitchFamily="18" charset="0"/>
                          </a:rPr>
                          <m:t>𝒆𝒊𝒈𝒉𝒕</m:t>
                        </m:r>
                        <m:r>
                          <a:rPr lang="en-US" sz="2000" b="1">
                            <a:latin typeface="Cambria Math" panose="02040503050406030204" pitchFamily="18" charset="0"/>
                          </a:rPr>
                          <m:t> (</m:t>
                        </m:r>
                        <m:r>
                          <a:rPr lang="en-US" sz="2000" b="1">
                            <a:latin typeface="Cambria Math" panose="02040503050406030204" pitchFamily="18" charset="0"/>
                          </a:rPr>
                          <m:t>𝒌𝒈</m:t>
                        </m:r>
                        <m:r>
                          <a:rPr lang="en-US" sz="2000" b="1">
                            <a:latin typeface="Cambria Math" panose="02040503050406030204" pitchFamily="18" charset="0"/>
                          </a:rPr>
                          <m:t>)</m:t>
                        </m:r>
                      </m:num>
                      <m:den>
                        <m:d>
                          <m:dPr>
                            <m:begChr m:val="["/>
                            <m:endChr m:val="]"/>
                            <m:ctrlPr>
                              <a:rPr lang="en-US" sz="2000" b="1" i="1">
                                <a:latin typeface="Cambria Math"/>
                              </a:rPr>
                            </m:ctrlPr>
                          </m:dPr>
                          <m:e>
                            <m:r>
                              <a:rPr lang="en-US" sz="2000" b="1">
                                <a:latin typeface="Cambria Math" panose="02040503050406030204" pitchFamily="18" charset="0"/>
                              </a:rPr>
                              <m:t>𝒉𝒆𝒊𝒈𝒉𝒕</m:t>
                            </m:r>
                            <m:r>
                              <a:rPr lang="en-US" sz="2000" b="1">
                                <a:latin typeface="Cambria Math" panose="02040503050406030204" pitchFamily="18" charset="0"/>
                              </a:rPr>
                              <m:t> </m:t>
                            </m:r>
                            <m:d>
                              <m:dPr>
                                <m:ctrlPr>
                                  <a:rPr lang="en-US" sz="2000" b="1" i="1">
                                    <a:latin typeface="Cambria Math"/>
                                  </a:rPr>
                                </m:ctrlPr>
                              </m:dPr>
                              <m:e>
                                <m:r>
                                  <a:rPr lang="en-US" sz="2000" b="1">
                                    <a:latin typeface="Cambria Math" panose="02040503050406030204" pitchFamily="18" charset="0"/>
                                  </a:rPr>
                                  <m:t>𝒎</m:t>
                                </m:r>
                              </m:e>
                            </m:d>
                          </m:e>
                        </m:d>
                        <m:r>
                          <a:rPr lang="en-US" sz="2000" b="1" baseline="30000">
                            <a:latin typeface="Cambria Math" panose="02040503050406030204" pitchFamily="18" charset="0"/>
                          </a:rPr>
                          <m:t>𝟐</m:t>
                        </m:r>
                        <m:r>
                          <a:rPr lang="en-US" sz="2000" b="1" i="1" smtClean="0">
                            <a:latin typeface="Cambria Math" panose="02040503050406030204" pitchFamily="18" charset="0"/>
                          </a:rPr>
                          <m:t> </m:t>
                        </m:r>
                      </m:den>
                    </m:f>
                    <m:r>
                      <a:rPr lang="en-US" sz="2000" b="1" i="1">
                        <a:latin typeface="Cambria Math" panose="02040503050406030204" pitchFamily="18" charset="0"/>
                      </a:rPr>
                      <m:t> </m:t>
                    </m:r>
                  </m:oMath>
                </a14:m>
                <a:r>
                  <a:rPr lang="en-US" sz="1600" b="1" dirty="0"/>
                  <a:t>= 49.00/(1.42)</a:t>
                </a:r>
                <a:r>
                  <a:rPr lang="en-US" sz="1600" b="1" baseline="30000" dirty="0"/>
                  <a:t>2</a:t>
                </a:r>
                <a:r>
                  <a:rPr lang="en-US" sz="1600" b="1" dirty="0"/>
                  <a:t> = 24.3</a:t>
                </a:r>
              </a:p>
              <a:p>
                <a:pPr marL="0" lvl="0" indent="0" algn="l" rtl="0">
                  <a:spcBef>
                    <a:spcPts val="1600"/>
                  </a:spcBef>
                  <a:spcAft>
                    <a:spcPts val="0"/>
                  </a:spcAft>
                  <a:buNone/>
                </a:pPr>
                <a:r>
                  <a:rPr lang="en-US" sz="1600" b="1" dirty="0">
                    <a:solidFill>
                      <a:schemeClr val="accent1">
                        <a:lumMod val="50000"/>
                      </a:schemeClr>
                    </a:solidFill>
                    <a:highlight>
                      <a:schemeClr val="lt1"/>
                    </a:highlight>
                  </a:rPr>
                  <a:t>Use the girls growth chart on the next page to determine her weight status.</a:t>
                </a:r>
                <a:endParaRPr lang="en-US" sz="1300" b="1" dirty="0">
                  <a:solidFill>
                    <a:schemeClr val="accent1">
                      <a:lumMod val="50000"/>
                    </a:schemeClr>
                  </a:solidFill>
                  <a:highlight>
                    <a:schemeClr val="lt1"/>
                  </a:highlight>
                </a:endParaRPr>
              </a:p>
              <a:p>
                <a:pPr marL="0" lvl="0" indent="0" algn="l" rtl="0">
                  <a:spcBef>
                    <a:spcPts val="1600"/>
                  </a:spcBef>
                  <a:spcAft>
                    <a:spcPts val="1600"/>
                  </a:spcAft>
                  <a:buNone/>
                </a:pPr>
                <a:endParaRPr dirty="0"/>
              </a:p>
            </p:txBody>
          </p:sp>
        </mc:Choice>
        <mc:Fallback xmlns="">
          <p:sp>
            <p:nvSpPr>
              <p:cNvPr id="113" name="Google Shape;113;p21"/>
              <p:cNvSpPr txBox="1">
                <a:spLocks noGrp="1" noRot="1" noChangeAspect="1" noMove="1" noResize="1" noEditPoints="1" noAdjustHandles="1" noChangeArrowheads="1" noChangeShapeType="1" noTextEdit="1"/>
              </p:cNvSpPr>
              <p:nvPr>
                <p:ph type="body" idx="1"/>
              </p:nvPr>
            </p:nvSpPr>
            <p:spPr>
              <a:xfrm>
                <a:off x="311700" y="1152475"/>
                <a:ext cx="8520600" cy="3416400"/>
              </a:xfrm>
              <a:prstGeom prst="rect">
                <a:avLst/>
              </a:prstGeom>
              <a:blipFill rotWithShape="1">
                <a:blip r:embed="rId3"/>
                <a:stretch>
                  <a:fillRect l="-35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xmlns="" id="{798BFB4A-28F3-45B4-A929-37DE03B9B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Arrow: Right 2">
            <a:extLst>
              <a:ext uri="{FF2B5EF4-FFF2-40B4-BE49-F238E27FC236}">
                <a16:creationId xmlns:a16="http://schemas.microsoft.com/office/drawing/2014/main" xmlns="" id="{C19E81CE-1033-4F6D-AF4A-7E9531C4451B}"/>
              </a:ext>
            </a:extLst>
          </p:cNvPr>
          <p:cNvSpPr/>
          <p:nvPr/>
        </p:nvSpPr>
        <p:spPr>
          <a:xfrm>
            <a:off x="7700963" y="3764756"/>
            <a:ext cx="771495"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3637</Words>
  <Application>Microsoft Office PowerPoint</Application>
  <PresentationFormat>On-screen Show (16:9)</PresentationFormat>
  <Paragraphs>327</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MS PGothic</vt:lpstr>
      <vt:lpstr>Palatino Linotype</vt:lpstr>
      <vt:lpstr>Comic Sans MS</vt:lpstr>
      <vt:lpstr>Roboto</vt:lpstr>
      <vt:lpstr>Cambria Math</vt:lpstr>
      <vt:lpstr>Calibri</vt:lpstr>
      <vt:lpstr>Monotype Corsiva</vt:lpstr>
      <vt:lpstr>MV Boli</vt:lpstr>
      <vt:lpstr>Simple Light</vt:lpstr>
      <vt:lpstr>Small Girl, Huge Appetite </vt:lpstr>
      <vt:lpstr>Meet the Family</vt:lpstr>
      <vt:lpstr>PowerPoint Presentation</vt:lpstr>
      <vt:lpstr>PowerPoint Presentation</vt:lpstr>
      <vt:lpstr>PowerPoint Presentation</vt:lpstr>
      <vt:lpstr>Body mass index (BMI) – Indicator of body fat content</vt:lpstr>
      <vt:lpstr>PowerPoint Presentation</vt:lpstr>
      <vt:lpstr>BMI for children and teens (2–19 years old) </vt:lpstr>
      <vt:lpstr>BMI for children and teens (2–19 years old) cont. </vt:lpstr>
      <vt:lpstr>2–20 years: Girls Body Mass Index-for-Age Percentiles</vt:lpstr>
      <vt:lpstr>2–20 years: Girls Body Mass Index-for-Age Percentiles</vt:lpstr>
      <vt:lpstr>2–20 years: Girls Body mass index-for-age percentiles</vt:lpstr>
      <vt:lpstr>2–20 years: Girls Body Mass Index-for-Age Percentiles</vt:lpstr>
      <vt:lpstr>PowerPoint Presentation</vt:lpstr>
      <vt:lpstr>PowerPoint Presentation</vt:lpstr>
      <vt:lpstr>PowerPoint Presentation</vt:lpstr>
      <vt:lpstr>PowerPoint Presentation</vt:lpstr>
      <vt:lpstr>Leptin </vt:lpstr>
      <vt:lpstr>LEP Gene </vt:lpstr>
      <vt:lpstr>PowerPoint Presentation</vt:lpstr>
      <vt:lpstr>LEP sequence</vt:lpstr>
      <vt:lpstr>PowerPoint Presentation</vt:lpstr>
      <vt:lpstr>PowerPoint Presentation</vt:lpstr>
      <vt:lpstr>PowerPoint Presentation</vt:lpstr>
      <vt:lpstr>Figuring out the genetic cause...</vt:lpstr>
      <vt:lpstr> </vt:lpstr>
      <vt:lpstr> </vt:lpstr>
      <vt:lpstr> </vt:lpstr>
      <vt:lpstr> </vt:lpstr>
      <vt:lpstr>Using the sequence of the coding DNA strand (sense strand) provided below, determine how the wild type and Hannah’s LEP gene differ in the amino acid sequence due to the single nucleotide mutation shown in the previous slide.  CQ14. Wild type DNA: AAG AGC TGC CAC TTG; Amino acid sequence:_________?</vt:lpstr>
      <vt:lpstr>CQ16: Based on the information you have learned so far, what type of point mutation occurred in Hannah’s LEP gene?  silent  nonsense  missense  frameshift</vt:lpstr>
      <vt:lpstr>PowerPoint Presentation</vt:lpstr>
      <vt:lpstr>CQ18: As you learned earlier, the mutation that occurred in Hannah’s LEP gene leads to the substitution of one amino acid with a different amino acid. This is an alteration of the _________structure of protein.</vt:lpstr>
      <vt:lpstr>CQ19: Using the figure provided, identify the impact of the mutation on the protein structure. The mutant leptin lacks___________. hydrogen bond between two cysteines disulfide bond between two cysteines hydrophobic force between cysteine and phenylalanine disulfide bond between cysteine and phenylalanine </vt:lpstr>
      <vt:lpstr>CQ20: The lack of disulfide bond between amino acid 117 and 167 due to the mutation will most likely affect which level of the leptin structure? primary secondary tertiary quaternary </vt:lpstr>
      <vt:lpstr>PowerPoint Presentation</vt:lpstr>
      <vt:lpstr>PowerPoint Presentation</vt:lpstr>
      <vt:lpstr>PowerPoint Presentation</vt:lpstr>
      <vt:lpstr>A Happy Ending...</vt:lpstr>
      <vt:lpstr>References </vt:lpstr>
      <vt:lpstr>Image Credits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2022-01-11T16:18:07Z</dcterms:modified>
</cp:coreProperties>
</file>