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50A"/>
    <a:srgbClr val="9B6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1" autoAdjust="0"/>
  </p:normalViewPr>
  <p:slideViewPr>
    <p:cSldViewPr>
      <p:cViewPr varScale="1">
        <p:scale>
          <a:sx n="81" d="100"/>
          <a:sy n="81" d="100"/>
        </p:scale>
        <p:origin x="-1488" y="-67"/>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3077"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C87BC5-417E-449D-9537-0DB2E74803CF}" type="datetimeFigureOut">
              <a:rPr lang="en-US" smtClean="0"/>
              <a:t>9/7/2015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75405D-8699-4C95-BE76-D3E2344F755C}" type="slidenum">
              <a:rPr lang="en-US" smtClean="0"/>
              <a:t>‹#›</a:t>
            </a:fld>
            <a:endParaRPr lang="en-US"/>
          </a:p>
        </p:txBody>
      </p:sp>
    </p:spTree>
    <p:extLst>
      <p:ext uri="{BB962C8B-B14F-4D97-AF65-F5344CB8AC3E}">
        <p14:creationId xmlns:p14="http://schemas.microsoft.com/office/powerpoint/2010/main" val="353431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967E6-651E-489A-824B-2DC1F0B53594}" type="datetimeFigureOut">
              <a:rPr lang="en-US" smtClean="0"/>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23D37-DCCC-442E-8239-45963230D5CC}" type="slidenum">
              <a:rPr lang="en-US" smtClean="0"/>
              <a:t>‹#›</a:t>
            </a:fld>
            <a:endParaRPr lang="en-US"/>
          </a:p>
        </p:txBody>
      </p:sp>
    </p:spTree>
    <p:extLst>
      <p:ext uri="{BB962C8B-B14F-4D97-AF65-F5344CB8AC3E}">
        <p14:creationId xmlns:p14="http://schemas.microsoft.com/office/powerpoint/2010/main" val="288812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1</a:t>
            </a:fld>
            <a:endParaRPr lang="en-US"/>
          </a:p>
        </p:txBody>
      </p:sp>
    </p:spTree>
    <p:extLst>
      <p:ext uri="{BB962C8B-B14F-4D97-AF65-F5344CB8AC3E}">
        <p14:creationId xmlns:p14="http://schemas.microsoft.com/office/powerpoint/2010/main" val="331213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2</a:t>
            </a:fld>
            <a:endParaRPr lang="en-US"/>
          </a:p>
        </p:txBody>
      </p:sp>
    </p:spTree>
    <p:extLst>
      <p:ext uri="{BB962C8B-B14F-4D97-AF65-F5344CB8AC3E}">
        <p14:creationId xmlns:p14="http://schemas.microsoft.com/office/powerpoint/2010/main" val="22573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3</a:t>
            </a:fld>
            <a:endParaRPr lang="en-US"/>
          </a:p>
        </p:txBody>
      </p:sp>
    </p:spTree>
    <p:extLst>
      <p:ext uri="{BB962C8B-B14F-4D97-AF65-F5344CB8AC3E}">
        <p14:creationId xmlns:p14="http://schemas.microsoft.com/office/powerpoint/2010/main" val="266409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paragraphs were e</a:t>
            </a:r>
            <a:r>
              <a:rPr lang="en-US" dirty="0" smtClean="0"/>
              <a:t>xcerpted from “Japanese Knotweed: The Invasive Plant That Eats the Value of Your Home” by Christopher Middleton,  </a:t>
            </a:r>
            <a:r>
              <a:rPr lang="en-US" i="1" dirty="0" smtClean="0"/>
              <a:t>Newsweek,</a:t>
            </a:r>
            <a:r>
              <a:rPr lang="en-US" dirty="0" smtClean="0"/>
              <a:t> July 5, 2014. http://europe.newsweek.com/japanese-knotweed-driving-men-murder-257257 </a:t>
            </a:r>
          </a:p>
          <a:p>
            <a:r>
              <a:rPr lang="en-US" dirty="0" smtClean="0"/>
              <a:t>The</a:t>
            </a:r>
            <a:r>
              <a:rPr lang="en-US" baseline="0" dirty="0" smtClean="0"/>
              <a:t> photo is from Wikimedia Commons, </a:t>
            </a:r>
            <a:r>
              <a:rPr lang="en-US" dirty="0" smtClean="0"/>
              <a:t>https://commons.wikimedia.org/wiki/File:Riesenknoeterich.jpg. </a:t>
            </a:r>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6</a:t>
            </a:fld>
            <a:endParaRPr lang="en-US"/>
          </a:p>
        </p:txBody>
      </p:sp>
    </p:spTree>
    <p:extLst>
      <p:ext uri="{BB962C8B-B14F-4D97-AF65-F5344CB8AC3E}">
        <p14:creationId xmlns:p14="http://schemas.microsoft.com/office/powerpoint/2010/main" val="383317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http://www.wiseknotweed.com/media/resources/galleries/45/fullsize.jpg</a:t>
            </a:r>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7</a:t>
            </a:fld>
            <a:endParaRPr lang="en-US"/>
          </a:p>
        </p:txBody>
      </p:sp>
    </p:spTree>
    <p:extLst>
      <p:ext uri="{BB962C8B-B14F-4D97-AF65-F5344CB8AC3E}">
        <p14:creationId xmlns:p14="http://schemas.microsoft.com/office/powerpoint/2010/main" val="68249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8</a:t>
            </a:fld>
            <a:endParaRPr lang="en-US"/>
          </a:p>
        </p:txBody>
      </p:sp>
    </p:spTree>
    <p:extLst>
      <p:ext uri="{BB962C8B-B14F-4D97-AF65-F5344CB8AC3E}">
        <p14:creationId xmlns:p14="http://schemas.microsoft.com/office/powerpoint/2010/main" val="398849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9</a:t>
            </a:fld>
            <a:endParaRPr lang="en-US"/>
          </a:p>
        </p:txBody>
      </p:sp>
    </p:spTree>
    <p:extLst>
      <p:ext uri="{BB962C8B-B14F-4D97-AF65-F5344CB8AC3E}">
        <p14:creationId xmlns:p14="http://schemas.microsoft.com/office/powerpoint/2010/main" val="159246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https://www.flickr.com/photos/kwixted0/2649178187/in/photolist-pTuFG9-8V4N51-536JnZ-apMwyq-nKLoGp-K37nQ-bAqF3b</a:t>
            </a:r>
            <a:endParaRPr lang="en-US" dirty="0"/>
          </a:p>
        </p:txBody>
      </p:sp>
      <p:sp>
        <p:nvSpPr>
          <p:cNvPr id="4" name="Slide Number Placeholder 3"/>
          <p:cNvSpPr>
            <a:spLocks noGrp="1"/>
          </p:cNvSpPr>
          <p:nvPr>
            <p:ph type="sldNum" sz="quarter" idx="10"/>
          </p:nvPr>
        </p:nvSpPr>
        <p:spPr/>
        <p:txBody>
          <a:bodyPr/>
          <a:lstStyle/>
          <a:p>
            <a:fld id="{81C23D37-DCCC-442E-8239-45963230D5CC}" type="slidenum">
              <a:rPr lang="en-US" smtClean="0"/>
              <a:t>11</a:t>
            </a:fld>
            <a:endParaRPr lang="en-US"/>
          </a:p>
        </p:txBody>
      </p:sp>
    </p:spTree>
    <p:extLst>
      <p:ext uri="{BB962C8B-B14F-4D97-AF65-F5344CB8AC3E}">
        <p14:creationId xmlns:p14="http://schemas.microsoft.com/office/powerpoint/2010/main" val="137118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0565E-13A2-4165-92AC-50E74BB28F7A}" type="datetime1">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A08E69-DB33-43EB-879F-90DA36861856}" type="slidenum">
              <a:rPr lang="en-US" smtClean="0"/>
              <a:pPr/>
              <a:t>‹#›</a:t>
            </a:fld>
            <a:endParaRPr lang="en-US" dirty="0"/>
          </a:p>
        </p:txBody>
      </p:sp>
    </p:spTree>
    <p:extLst>
      <p:ext uri="{BB962C8B-B14F-4D97-AF65-F5344CB8AC3E}">
        <p14:creationId xmlns:p14="http://schemas.microsoft.com/office/powerpoint/2010/main" val="3562490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AF7C3-74EF-4468-BA3F-765B8A669F46}" type="datetime1">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157426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52BEC-500E-4609-AF9D-0686A33D9AAB}" type="datetime1">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176618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CB1D7-FF80-4872-AAE9-94A6C5CA0C87}" type="datetime1">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309455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C9F3C-888E-4BB1-A827-F694E9E0257A}" type="datetime1">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244237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5C8D0E-610D-4770-8B45-1D4C6FD97FC4}" type="datetime1">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352991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F94F8-92AB-47D1-80F6-9F91171C6BE2}" type="datetime1">
              <a:rPr lang="en-US" smtClean="0"/>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424702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A88D8-1F74-469C-AC69-E768F66B6B86}" type="datetime1">
              <a:rPr lang="en-US" smtClean="0"/>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228843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03AF9-F792-43C7-80E5-8AD47AA0D7E2}" type="datetime1">
              <a:rPr lang="en-US" smtClean="0"/>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390741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C626A-F24B-4766-9469-C690052C680A}" type="datetime1">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413504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2AE77-8BC1-47E0-9D6B-B478AA4B0E54}" type="datetime1">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8E69-DB33-43EB-879F-90DA36861856}" type="slidenum">
              <a:rPr lang="en-US" smtClean="0"/>
              <a:t>‹#›</a:t>
            </a:fld>
            <a:endParaRPr lang="en-US"/>
          </a:p>
        </p:txBody>
      </p:sp>
    </p:spTree>
    <p:extLst>
      <p:ext uri="{BB962C8B-B14F-4D97-AF65-F5344CB8AC3E}">
        <p14:creationId xmlns:p14="http://schemas.microsoft.com/office/powerpoint/2010/main" val="50016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5B5B-A816-49D9-85C2-127ED1173DC1}" type="datetime1">
              <a:rPr lang="en-US" smtClean="0"/>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08E69-DB33-43EB-879F-90DA36861856}" type="slidenum">
              <a:rPr lang="en-US" smtClean="0"/>
              <a:t>‹#›</a:t>
            </a:fld>
            <a:endParaRPr lang="en-US"/>
          </a:p>
        </p:txBody>
      </p:sp>
    </p:spTree>
    <p:extLst>
      <p:ext uri="{BB962C8B-B14F-4D97-AF65-F5344CB8AC3E}">
        <p14:creationId xmlns:p14="http://schemas.microsoft.com/office/powerpoint/2010/main" val="395833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28030"/>
          <a:stretch/>
        </p:blipFill>
        <p:spPr>
          <a:xfrm>
            <a:off x="-21336" y="914401"/>
            <a:ext cx="9196252" cy="5943600"/>
          </a:xfrm>
          <a:prstGeom prst="rect">
            <a:avLst/>
          </a:prstGeom>
        </p:spPr>
      </p:pic>
      <p:sp>
        <p:nvSpPr>
          <p:cNvPr id="3" name="Subtitle 2"/>
          <p:cNvSpPr>
            <a:spLocks noGrp="1"/>
          </p:cNvSpPr>
          <p:nvPr>
            <p:ph type="subTitle" idx="1"/>
          </p:nvPr>
        </p:nvSpPr>
        <p:spPr>
          <a:xfrm>
            <a:off x="1600200" y="5410200"/>
            <a:ext cx="3962400" cy="1447800"/>
          </a:xfrm>
        </p:spPr>
        <p:txBody>
          <a:bodyPr>
            <a:normAutofit/>
          </a:bodyPr>
          <a:lstStyle/>
          <a:p>
            <a:pPr algn="l"/>
            <a:r>
              <a:rPr lang="en-US" sz="1800" dirty="0" smtClean="0">
                <a:solidFill>
                  <a:schemeClr val="bg1"/>
                </a:solidFill>
                <a:latin typeface="Monotype Corsiva" panose="03010101010201010101" pitchFamily="66" charset="0"/>
              </a:rPr>
              <a:t>by</a:t>
            </a:r>
            <a:br>
              <a:rPr lang="en-US" sz="1800" dirty="0" smtClean="0">
                <a:solidFill>
                  <a:schemeClr val="bg1"/>
                </a:solidFill>
                <a:latin typeface="Monotype Corsiva" panose="03010101010201010101" pitchFamily="66" charset="0"/>
              </a:rPr>
            </a:br>
            <a:r>
              <a:rPr lang="en-US" sz="1800" dirty="0" smtClean="0">
                <a:solidFill>
                  <a:schemeClr val="bg1"/>
                </a:solidFill>
              </a:rPr>
              <a:t>Eric Ribbens</a:t>
            </a:r>
            <a:br>
              <a:rPr lang="en-US" sz="1800" dirty="0" smtClean="0">
                <a:solidFill>
                  <a:schemeClr val="bg1"/>
                </a:solidFill>
              </a:rPr>
            </a:br>
            <a:r>
              <a:rPr lang="en-US" sz="1800" dirty="0" smtClean="0">
                <a:solidFill>
                  <a:schemeClr val="bg1"/>
                </a:solidFill>
              </a:rPr>
              <a:t>Department </a:t>
            </a:r>
            <a:r>
              <a:rPr lang="en-US" sz="1800" dirty="0">
                <a:solidFill>
                  <a:schemeClr val="bg1"/>
                </a:solidFill>
              </a:rPr>
              <a:t>of Biological </a:t>
            </a:r>
            <a:r>
              <a:rPr lang="en-US" sz="1800" dirty="0" smtClean="0">
                <a:solidFill>
                  <a:schemeClr val="bg1"/>
                </a:solidFill>
              </a:rPr>
              <a:t>Sciences</a:t>
            </a:r>
            <a:br>
              <a:rPr lang="en-US" sz="1800" dirty="0" smtClean="0">
                <a:solidFill>
                  <a:schemeClr val="bg1"/>
                </a:solidFill>
              </a:rPr>
            </a:br>
            <a:r>
              <a:rPr lang="en-US" sz="1800" dirty="0" smtClean="0">
                <a:solidFill>
                  <a:schemeClr val="bg1"/>
                </a:solidFill>
              </a:rPr>
              <a:t>Western </a:t>
            </a:r>
            <a:r>
              <a:rPr lang="en-US" sz="1800" dirty="0">
                <a:solidFill>
                  <a:schemeClr val="bg1"/>
                </a:solidFill>
              </a:rPr>
              <a:t>Illinois University, Macomb, IL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990600"/>
          </a:xfrm>
          <a:prstGeom prst="rect">
            <a:avLst/>
          </a:prstGeom>
        </p:spPr>
      </p:pic>
      <p:sp>
        <p:nvSpPr>
          <p:cNvPr id="9" name="Rectangle 8"/>
          <p:cNvSpPr/>
          <p:nvPr/>
        </p:nvSpPr>
        <p:spPr>
          <a:xfrm>
            <a:off x="1524000" y="3297936"/>
            <a:ext cx="2848793" cy="1569660"/>
          </a:xfrm>
          <a:prstGeom prst="rect">
            <a:avLst/>
          </a:prstGeom>
        </p:spPr>
        <p:txBody>
          <a:bodyPr wrap="none">
            <a:spAutoFit/>
          </a:bodyPr>
          <a:lstStyle/>
          <a:p>
            <a:r>
              <a:rPr lang="en-US" sz="4800" b="1" dirty="0">
                <a:solidFill>
                  <a:srgbClr val="78A50A"/>
                </a:solidFill>
                <a:latin typeface="Gnuolane Rg" panose="020B0506040000020004" pitchFamily="34" charset="0"/>
                <a:ea typeface="+mj-ea"/>
                <a:cs typeface="+mj-cs"/>
              </a:rPr>
              <a:t>Knot </a:t>
            </a:r>
            <a:r>
              <a:rPr lang="en-US" sz="4800" b="1" dirty="0" smtClean="0">
                <a:solidFill>
                  <a:schemeClr val="bg1"/>
                </a:solidFill>
                <a:latin typeface="Gnuolane Rg" panose="020B0506040000020004" pitchFamily="34" charset="0"/>
                <a:ea typeface="+mj-ea"/>
                <a:cs typeface="+mj-cs"/>
              </a:rPr>
              <a:t>Your </a:t>
            </a:r>
          </a:p>
          <a:p>
            <a:r>
              <a:rPr lang="en-US" sz="4800" b="1" dirty="0" smtClean="0">
                <a:solidFill>
                  <a:schemeClr val="bg1"/>
                </a:solidFill>
                <a:latin typeface="Gnuolane Rg" panose="020B0506040000020004" pitchFamily="34" charset="0"/>
                <a:ea typeface="+mj-ea"/>
                <a:cs typeface="+mj-cs"/>
              </a:rPr>
              <a:t>Typical </a:t>
            </a:r>
            <a:r>
              <a:rPr lang="en-US" sz="4800" b="1" dirty="0" smtClean="0">
                <a:solidFill>
                  <a:srgbClr val="78A50A"/>
                </a:solidFill>
                <a:latin typeface="Gnuolane Rg" panose="020B0506040000020004" pitchFamily="34" charset="0"/>
                <a:ea typeface="+mj-ea"/>
                <a:cs typeface="+mj-cs"/>
              </a:rPr>
              <a:t>Weed</a:t>
            </a:r>
            <a:endParaRPr lang="en-US" sz="4800" b="1" dirty="0">
              <a:solidFill>
                <a:srgbClr val="78A50A"/>
              </a:solidFill>
              <a:latin typeface="Gnuolane Rg" panose="020B0506040000020004" pitchFamily="34" charset="0"/>
              <a:ea typeface="+mj-ea"/>
              <a:cs typeface="+mj-cs"/>
            </a:endParaRPr>
          </a:p>
        </p:txBody>
      </p:sp>
    </p:spTree>
    <p:extLst>
      <p:ext uri="{BB962C8B-B14F-4D97-AF65-F5344CB8AC3E}">
        <p14:creationId xmlns:p14="http://schemas.microsoft.com/office/powerpoint/2010/main" val="361392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52400"/>
            <a:ext cx="3352800" cy="3352800"/>
          </a:xfrm>
          <a:prstGeom prst="rect">
            <a:avLst/>
          </a:prstGeom>
        </p:spPr>
      </p:pic>
      <p:sp>
        <p:nvSpPr>
          <p:cNvPr id="3" name="Content Placeholder 2"/>
          <p:cNvSpPr>
            <a:spLocks noGrp="1"/>
          </p:cNvSpPr>
          <p:nvPr>
            <p:ph idx="1"/>
          </p:nvPr>
        </p:nvSpPr>
        <p:spPr>
          <a:xfrm>
            <a:off x="609600" y="3170237"/>
            <a:ext cx="7924800" cy="3001963"/>
          </a:xfrm>
        </p:spPr>
        <p:txBody>
          <a:bodyPr>
            <a:normAutofit/>
          </a:bodyPr>
          <a:lstStyle/>
          <a:p>
            <a:pPr marL="0" indent="0">
              <a:buNone/>
            </a:pPr>
            <a:r>
              <a:rPr lang="en-US" dirty="0"/>
              <a:t>“Sorry, but yep, you are going to be spending some serious money. Actually</a:t>
            </a:r>
            <a:r>
              <a:rPr lang="en-US" dirty="0" smtClean="0"/>
              <a:t>, I think you are getting off fairly cheaply. People have spent well over $200,000 to deal with knotweed sometimes.”</a:t>
            </a:r>
            <a:endParaRPr lang="en-US" dirty="0"/>
          </a:p>
        </p:txBody>
      </p:sp>
      <p:sp>
        <p:nvSpPr>
          <p:cNvPr id="4" name="Slide Number Placeholder 3"/>
          <p:cNvSpPr>
            <a:spLocks noGrp="1"/>
          </p:cNvSpPr>
          <p:nvPr>
            <p:ph type="sldNum" sz="quarter" idx="12"/>
          </p:nvPr>
        </p:nvSpPr>
        <p:spPr/>
        <p:txBody>
          <a:bodyPr/>
          <a:lstStyle/>
          <a:p>
            <a:fld id="{A7A08E69-DB33-43EB-879F-90DA36861856}" type="slidenum">
              <a:rPr lang="en-US" smtClean="0"/>
              <a:t>10</a:t>
            </a:fld>
            <a:endParaRPr lang="en-US"/>
          </a:p>
        </p:txBody>
      </p:sp>
      <p:sp>
        <p:nvSpPr>
          <p:cNvPr id="6" name="Rectangle 5"/>
          <p:cNvSpPr/>
          <p:nvPr/>
        </p:nvSpPr>
        <p:spPr>
          <a:xfrm>
            <a:off x="609600" y="1447800"/>
            <a:ext cx="5809488" cy="1415772"/>
          </a:xfrm>
          <a:prstGeom prst="rect">
            <a:avLst/>
          </a:prstGeom>
        </p:spPr>
        <p:txBody>
          <a:bodyPr wrap="square">
            <a:spAutoFit/>
          </a:bodyPr>
          <a:lstStyle/>
          <a:p>
            <a:r>
              <a:rPr lang="en-US" sz="5400" dirty="0"/>
              <a:t>“</a:t>
            </a:r>
            <a:r>
              <a:rPr lang="en-US" sz="5400" i="1" dirty="0"/>
              <a:t>What?” </a:t>
            </a:r>
            <a:endParaRPr lang="en-US" sz="5400" i="1" dirty="0" smtClean="0"/>
          </a:p>
          <a:p>
            <a:r>
              <a:rPr lang="en-US" sz="3200" dirty="0" smtClean="0"/>
              <a:t>Dave </a:t>
            </a:r>
            <a:r>
              <a:rPr lang="en-US" sz="3200" dirty="0"/>
              <a:t>was incredulous</a:t>
            </a:r>
            <a:r>
              <a:rPr lang="en-US" sz="3200" dirty="0" smtClean="0"/>
              <a:t>. </a:t>
            </a:r>
            <a:endParaRPr lang="en-US" sz="3200" dirty="0"/>
          </a:p>
        </p:txBody>
      </p:sp>
    </p:spTree>
    <p:extLst>
      <p:ext uri="{BB962C8B-B14F-4D97-AF65-F5344CB8AC3E}">
        <p14:creationId xmlns:p14="http://schemas.microsoft.com/office/powerpoint/2010/main" val="367548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304800"/>
            <a:ext cx="8229600" cy="1143000"/>
          </a:xfrm>
          <a:solidFill>
            <a:schemeClr val="accent3">
              <a:lumMod val="50000"/>
              <a:alpha val="50000"/>
            </a:schemeClr>
          </a:solidFill>
          <a:ln>
            <a:noFill/>
          </a:ln>
        </p:spPr>
        <p:txBody>
          <a:bodyPr>
            <a:normAutofit fontScale="90000"/>
          </a:bodyPr>
          <a:lstStyle/>
          <a:p>
            <a:pPr algn="l"/>
            <a:r>
              <a:rPr lang="en-US" dirty="0" smtClean="0">
                <a:solidFill>
                  <a:schemeClr val="bg1"/>
                </a:solidFill>
              </a:rPr>
              <a:t>Why is Japanese knotweed such a problem to eradicate?</a:t>
            </a:r>
            <a:endParaRPr lang="en-US" dirty="0">
              <a:solidFill>
                <a:schemeClr val="bg1"/>
              </a:solidFill>
            </a:endParaRPr>
          </a:p>
        </p:txBody>
      </p:sp>
      <p:sp>
        <p:nvSpPr>
          <p:cNvPr id="3" name="Content Placeholder 2"/>
          <p:cNvSpPr>
            <a:spLocks noGrp="1"/>
          </p:cNvSpPr>
          <p:nvPr>
            <p:ph idx="1"/>
          </p:nvPr>
        </p:nvSpPr>
        <p:spPr>
          <a:xfrm>
            <a:off x="234696" y="5029200"/>
            <a:ext cx="8839200" cy="1676400"/>
          </a:xfrm>
          <a:solidFill>
            <a:schemeClr val="accent3">
              <a:lumMod val="50000"/>
              <a:alpha val="50000"/>
            </a:schemeClr>
          </a:solidFill>
        </p:spPr>
        <p:txBody>
          <a:bodyPr>
            <a:normAutofit fontScale="77500" lnSpcReduction="20000"/>
          </a:bodyPr>
          <a:lstStyle/>
          <a:p>
            <a:pPr marL="514350" indent="-514350">
              <a:buFont typeface="+mj-lt"/>
              <a:buAutoNum type="alphaUcPeriod"/>
            </a:pPr>
            <a:r>
              <a:rPr lang="en-US" sz="2800" dirty="0" smtClean="0">
                <a:solidFill>
                  <a:schemeClr val="bg1"/>
                </a:solidFill>
              </a:rPr>
              <a:t>It grows quickly.</a:t>
            </a:r>
          </a:p>
          <a:p>
            <a:pPr marL="514350" indent="-514350">
              <a:buFont typeface="+mj-lt"/>
              <a:buAutoNum type="alphaUcPeriod"/>
            </a:pPr>
            <a:r>
              <a:rPr lang="en-US" sz="2800" dirty="0" smtClean="0">
                <a:solidFill>
                  <a:schemeClr val="bg1"/>
                </a:solidFill>
              </a:rPr>
              <a:t>It can regrow from any leftover piece of the plant.</a:t>
            </a:r>
          </a:p>
          <a:p>
            <a:pPr marL="514350" indent="-514350">
              <a:buFont typeface="+mj-lt"/>
              <a:buAutoNum type="alphaUcPeriod" startAt="3"/>
            </a:pPr>
            <a:r>
              <a:rPr lang="en-US" sz="2800" dirty="0">
                <a:solidFill>
                  <a:schemeClr val="bg1"/>
                </a:solidFill>
              </a:rPr>
              <a:t>People often don’t realize it is a problem until real damage has already happened.</a:t>
            </a:r>
          </a:p>
          <a:p>
            <a:pPr marL="514350" indent="-514350">
              <a:buFont typeface="+mj-lt"/>
              <a:buAutoNum type="alphaUcPeriod" startAt="3"/>
            </a:pPr>
            <a:r>
              <a:rPr lang="en-US" sz="2800" dirty="0">
                <a:solidFill>
                  <a:schemeClr val="bg1"/>
                </a:solidFill>
              </a:rPr>
              <a:t>All of the above</a:t>
            </a:r>
            <a:r>
              <a:rPr lang="en-US" sz="2800" dirty="0" smtClean="0">
                <a:solidFill>
                  <a:schemeClr val="bg1"/>
                </a:solidFill>
              </a:rPr>
              <a:t>.</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A7A08E69-DB33-43EB-879F-90DA36861856}"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389034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
            <a:ext cx="8229600" cy="920496"/>
          </a:xfrm>
        </p:spPr>
        <p:txBody>
          <a:bodyPr>
            <a:normAutofit/>
          </a:bodyPr>
          <a:lstStyle/>
          <a:p>
            <a:r>
              <a:rPr lang="en-US" sz="3200" dirty="0" smtClean="0"/>
              <a:t>Image Credits</a:t>
            </a:r>
            <a:endParaRPr lang="en-US" sz="3200" dirty="0"/>
          </a:p>
        </p:txBody>
      </p:sp>
      <p:sp>
        <p:nvSpPr>
          <p:cNvPr id="3" name="Content Placeholder 2"/>
          <p:cNvSpPr>
            <a:spLocks noGrp="1"/>
          </p:cNvSpPr>
          <p:nvPr>
            <p:ph idx="1"/>
          </p:nvPr>
        </p:nvSpPr>
        <p:spPr>
          <a:xfrm>
            <a:off x="457200" y="685800"/>
            <a:ext cx="8229600" cy="5943600"/>
          </a:xfrm>
        </p:spPr>
        <p:txBody>
          <a:bodyPr>
            <a:normAutofit fontScale="55000" lnSpcReduction="20000"/>
          </a:bodyPr>
          <a:lstStyle/>
          <a:p>
            <a:pPr marL="0" indent="0">
              <a:buNone/>
            </a:pPr>
            <a:endParaRPr lang="en-US" sz="1200" dirty="0" smtClean="0"/>
          </a:p>
          <a:p>
            <a:pPr marL="0" indent="0">
              <a:buNone/>
            </a:pPr>
            <a:endParaRPr lang="en-US" sz="1200" dirty="0"/>
          </a:p>
          <a:p>
            <a:pPr marL="0" indent="0">
              <a:buNone/>
            </a:pPr>
            <a:endParaRPr lang="en-US" sz="1200" dirty="0"/>
          </a:p>
          <a:p>
            <a:pPr marL="0" indent="0">
              <a:buNone/>
            </a:pPr>
            <a:r>
              <a:rPr lang="en-US" sz="1200" dirty="0"/>
              <a:t>Slide 1</a:t>
            </a:r>
          </a:p>
          <a:p>
            <a:pPr marL="0" indent="0">
              <a:buNone/>
            </a:pPr>
            <a:r>
              <a:rPr lang="en-US" sz="1200" i="1" dirty="0"/>
              <a:t>Description: </a:t>
            </a:r>
            <a:r>
              <a:rPr lang="en-US" sz="1200" dirty="0"/>
              <a:t>Photo of </a:t>
            </a:r>
            <a:r>
              <a:rPr lang="en-US" sz="1200" i="1" dirty="0" err="1"/>
              <a:t>Fallopia</a:t>
            </a:r>
            <a:r>
              <a:rPr lang="en-US" sz="1200" i="1" dirty="0"/>
              <a:t> japonica</a:t>
            </a:r>
            <a:r>
              <a:rPr lang="en-US" sz="1200" dirty="0"/>
              <a:t>.</a:t>
            </a:r>
          </a:p>
          <a:p>
            <a:pPr marL="0" indent="0">
              <a:buNone/>
            </a:pPr>
            <a:r>
              <a:rPr lang="en-US" sz="1200" i="1" dirty="0">
                <a:solidFill>
                  <a:prstClr val="black"/>
                </a:solidFill>
              </a:rPr>
              <a:t>Source: </a:t>
            </a:r>
            <a:r>
              <a:rPr lang="en-US" sz="1200" dirty="0">
                <a:solidFill>
                  <a:prstClr val="black"/>
                </a:solidFill>
              </a:rPr>
              <a:t>Photo by Frank </a:t>
            </a:r>
            <a:r>
              <a:rPr lang="en-US" sz="1200" dirty="0" err="1">
                <a:solidFill>
                  <a:prstClr val="black"/>
                </a:solidFill>
              </a:rPr>
              <a:t>Vincentz</a:t>
            </a:r>
            <a:r>
              <a:rPr lang="en-US" sz="1200" dirty="0">
                <a:solidFill>
                  <a:prstClr val="black"/>
                </a:solidFill>
              </a:rPr>
              <a:t>,  downloaded from Wikimedia Commons at https://commons.wikimedia.org/wiki/File:Fallopia_japonica2_ies.jpg. </a:t>
            </a:r>
          </a:p>
          <a:p>
            <a:pPr marL="0" lvl="0" indent="0">
              <a:buNone/>
            </a:pPr>
            <a:r>
              <a:rPr lang="en-US" sz="1200" i="1" dirty="0">
                <a:solidFill>
                  <a:prstClr val="black"/>
                </a:solidFill>
              </a:rPr>
              <a:t>Clearance: </a:t>
            </a:r>
            <a:r>
              <a:rPr lang="en-US" sz="1200" dirty="0">
                <a:solidFill>
                  <a:prstClr val="black"/>
                </a:solidFill>
              </a:rPr>
              <a:t>Used in accordance with CC BY-SA 3.0 (https://creativecommons.org/licenses/by-sa/3.0/deed.en).</a:t>
            </a:r>
          </a:p>
          <a:p>
            <a:pPr marL="0" indent="0">
              <a:buNone/>
            </a:pPr>
            <a:endParaRPr lang="en-US" sz="1200" dirty="0" smtClean="0"/>
          </a:p>
          <a:p>
            <a:pPr marL="0" indent="0">
              <a:buNone/>
            </a:pPr>
            <a:endParaRPr lang="en-US" sz="1200" dirty="0">
              <a:solidFill>
                <a:srgbClr val="FF0000"/>
              </a:solidFill>
            </a:endParaRPr>
          </a:p>
          <a:p>
            <a:pPr marL="0" indent="0">
              <a:buNone/>
            </a:pPr>
            <a:r>
              <a:rPr lang="en-US" sz="1300" dirty="0">
                <a:solidFill>
                  <a:prstClr val="black"/>
                </a:solidFill>
              </a:rPr>
              <a:t>Slide </a:t>
            </a:r>
            <a:r>
              <a:rPr lang="en-US" sz="1300" dirty="0">
                <a:solidFill>
                  <a:prstClr val="black"/>
                </a:solidFill>
              </a:rPr>
              <a:t>2</a:t>
            </a:r>
            <a:endParaRPr lang="en-US" sz="1300" dirty="0">
              <a:solidFill>
                <a:prstClr val="black"/>
              </a:solidFill>
            </a:endParaRPr>
          </a:p>
          <a:p>
            <a:pPr marL="0" indent="0">
              <a:buNone/>
            </a:pPr>
            <a:r>
              <a:rPr lang="en-US" sz="1300" dirty="0">
                <a:solidFill>
                  <a:prstClr val="black"/>
                </a:solidFill>
              </a:rPr>
              <a:t>Description: Photo of </a:t>
            </a:r>
            <a:r>
              <a:rPr lang="en-US" sz="1300" dirty="0" err="1">
                <a:solidFill>
                  <a:prstClr val="black"/>
                </a:solidFill>
              </a:rPr>
              <a:t>Fallopia</a:t>
            </a:r>
            <a:r>
              <a:rPr lang="en-US" sz="1300" dirty="0">
                <a:solidFill>
                  <a:prstClr val="black"/>
                </a:solidFill>
              </a:rPr>
              <a:t> japonica </a:t>
            </a:r>
            <a:r>
              <a:rPr lang="en-US" sz="1300" dirty="0">
                <a:solidFill>
                  <a:prstClr val="black"/>
                </a:solidFill>
              </a:rPr>
              <a:t>stalk growing next to building.</a:t>
            </a:r>
            <a:endParaRPr lang="en-US" sz="1300" dirty="0">
              <a:solidFill>
                <a:prstClr val="black"/>
              </a:solidFill>
            </a:endParaRPr>
          </a:p>
          <a:p>
            <a:pPr marL="0" indent="0">
              <a:buNone/>
            </a:pPr>
            <a:r>
              <a:rPr lang="en-US" sz="1300" dirty="0">
                <a:solidFill>
                  <a:prstClr val="black"/>
                </a:solidFill>
              </a:rPr>
              <a:t>Source: Photo by </a:t>
            </a:r>
            <a:r>
              <a:rPr lang="en-US" sz="1300" dirty="0">
                <a:solidFill>
                  <a:prstClr val="black"/>
                </a:solidFill>
              </a:rPr>
              <a:t>Ancatdubh43, downloaded from Wikimedia Commons at </a:t>
            </a:r>
            <a:r>
              <a:rPr lang="en-US" sz="1300" dirty="0">
                <a:solidFill>
                  <a:prstClr val="black"/>
                </a:solidFill>
              </a:rPr>
              <a:t>https://commons.wikimedia.org/wiki/File:Knotweed.jpg. </a:t>
            </a:r>
          </a:p>
          <a:p>
            <a:pPr marL="0" indent="0">
              <a:buNone/>
            </a:pPr>
            <a:r>
              <a:rPr lang="en-US" sz="1300" dirty="0">
                <a:solidFill>
                  <a:prstClr val="black"/>
                </a:solidFill>
              </a:rPr>
              <a:t>Clearance: </a:t>
            </a:r>
            <a:r>
              <a:rPr lang="en-US" sz="1300" dirty="0">
                <a:solidFill>
                  <a:prstClr val="black"/>
                </a:solidFill>
              </a:rPr>
              <a:t>Released to the public domain by the photographer.</a:t>
            </a:r>
            <a:endParaRPr lang="en-US" sz="1300" dirty="0">
              <a:solidFill>
                <a:prstClr val="black"/>
              </a:solidFill>
            </a:endParaRPr>
          </a:p>
          <a:p>
            <a:pPr marL="0" indent="0">
              <a:buNone/>
            </a:pPr>
            <a:endParaRPr lang="en-US" sz="1200" dirty="0" smtClean="0"/>
          </a:p>
          <a:p>
            <a:pPr marL="0" indent="0">
              <a:buNone/>
            </a:pPr>
            <a:r>
              <a:rPr lang="en-US" sz="1200" dirty="0"/>
              <a:t>Slide </a:t>
            </a:r>
            <a:r>
              <a:rPr lang="en-US" sz="1200" dirty="0" smtClean="0"/>
              <a:t>3</a:t>
            </a:r>
            <a:endParaRPr lang="en-US" sz="1200" dirty="0"/>
          </a:p>
          <a:p>
            <a:pPr marL="0" indent="0">
              <a:buNone/>
            </a:pPr>
            <a:r>
              <a:rPr lang="en-US" sz="1200" i="1" dirty="0"/>
              <a:t>Description: </a:t>
            </a:r>
            <a:r>
              <a:rPr lang="en-US" sz="1200" dirty="0"/>
              <a:t>Photo of </a:t>
            </a:r>
            <a:r>
              <a:rPr lang="en-US" sz="1200" i="1" dirty="0" err="1"/>
              <a:t>Fallopia</a:t>
            </a:r>
            <a:r>
              <a:rPr lang="en-US" sz="1200" i="1" dirty="0"/>
              <a:t> japonica</a:t>
            </a:r>
            <a:r>
              <a:rPr lang="en-US" sz="1200" dirty="0"/>
              <a:t>.</a:t>
            </a:r>
          </a:p>
          <a:p>
            <a:pPr marL="0" indent="0">
              <a:buNone/>
            </a:pPr>
            <a:r>
              <a:rPr lang="en-US" sz="1200" i="1" dirty="0"/>
              <a:t>Source: </a:t>
            </a:r>
            <a:r>
              <a:rPr lang="en-US" sz="1200" dirty="0"/>
              <a:t>Photo by Michael </a:t>
            </a:r>
            <a:r>
              <a:rPr lang="en-US" sz="1200" dirty="0" err="1"/>
              <a:t>Gasperl</a:t>
            </a:r>
            <a:r>
              <a:rPr lang="en-US" sz="1200" dirty="0"/>
              <a:t>,  downloaded from Wikimedia Commons at https://commons.wikimedia.org/wiki/File:Fallopia-japonica%28Blaetter%29.jpg. </a:t>
            </a:r>
          </a:p>
          <a:p>
            <a:pPr marL="0" lvl="0" indent="0">
              <a:buNone/>
            </a:pPr>
            <a:r>
              <a:rPr lang="en-US" sz="1200" i="1" dirty="0"/>
              <a:t>Clearance: </a:t>
            </a:r>
            <a:r>
              <a:rPr lang="en-US" sz="1200" dirty="0"/>
              <a:t>Used in accordance with CC BY-SA 3.0 (https://creativecommons.org/licenses/by-sa/3.0/deed.en).</a:t>
            </a:r>
          </a:p>
          <a:p>
            <a:pPr marL="0" indent="0">
              <a:buNone/>
            </a:pPr>
            <a:endParaRPr lang="en-US" sz="1200" dirty="0" smtClean="0"/>
          </a:p>
          <a:p>
            <a:pPr marL="0" indent="0">
              <a:buNone/>
            </a:pPr>
            <a:r>
              <a:rPr lang="en-US" sz="1200" dirty="0" smtClean="0"/>
              <a:t>Slide 4</a:t>
            </a:r>
            <a:endParaRPr lang="en-US" sz="1200" dirty="0"/>
          </a:p>
          <a:p>
            <a:pPr marL="0" indent="0">
              <a:buNone/>
            </a:pPr>
            <a:r>
              <a:rPr lang="en-US" sz="1200" i="1" dirty="0"/>
              <a:t>Description: </a:t>
            </a:r>
            <a:r>
              <a:rPr lang="en-US" sz="1200" dirty="0" smtClean="0"/>
              <a:t>Map showing distribution of </a:t>
            </a:r>
            <a:r>
              <a:rPr lang="en-US" sz="1200" i="1" dirty="0" err="1" smtClean="0"/>
              <a:t>Fallopia</a:t>
            </a:r>
            <a:r>
              <a:rPr lang="en-US" sz="1200" i="1" dirty="0" smtClean="0"/>
              <a:t> </a:t>
            </a:r>
            <a:r>
              <a:rPr lang="en-US" sz="1200" i="1" dirty="0"/>
              <a:t>japonica</a:t>
            </a:r>
            <a:r>
              <a:rPr lang="en-US" sz="1200" dirty="0" smtClean="0"/>
              <a:t>. Throughout U.S.A. and Canada.</a:t>
            </a:r>
            <a:endParaRPr lang="en-US" sz="1200" dirty="0"/>
          </a:p>
          <a:p>
            <a:pPr marL="0" indent="0">
              <a:buNone/>
            </a:pPr>
            <a:r>
              <a:rPr lang="en-US" sz="1200" i="1" dirty="0">
                <a:solidFill>
                  <a:prstClr val="black"/>
                </a:solidFill>
              </a:rPr>
              <a:t>Source: </a:t>
            </a:r>
            <a:r>
              <a:rPr lang="en-US" sz="1200" dirty="0">
                <a:solidFill>
                  <a:prstClr val="black"/>
                </a:solidFill>
              </a:rPr>
              <a:t>USDA, NRCS. 2015. The PLANTS </a:t>
            </a:r>
            <a:r>
              <a:rPr lang="en-US" sz="1200" dirty="0" smtClean="0">
                <a:solidFill>
                  <a:prstClr val="black"/>
                </a:solidFill>
              </a:rPr>
              <a:t>Database (http://plants.usda.gov). National </a:t>
            </a:r>
            <a:r>
              <a:rPr lang="en-US" sz="1200" dirty="0">
                <a:solidFill>
                  <a:prstClr val="black"/>
                </a:solidFill>
              </a:rPr>
              <a:t>Plant Data Team, Greensboro, NC 27401-4901 USA</a:t>
            </a:r>
            <a:r>
              <a:rPr lang="en-US" sz="1200" dirty="0" smtClean="0">
                <a:solidFill>
                  <a:prstClr val="black"/>
                </a:solidFill>
              </a:rPr>
              <a:t>. </a:t>
            </a:r>
          </a:p>
          <a:p>
            <a:pPr marL="0" indent="0">
              <a:buNone/>
            </a:pPr>
            <a:r>
              <a:rPr lang="en-US" sz="1200" i="1" dirty="0" smtClean="0">
                <a:solidFill>
                  <a:prstClr val="black"/>
                </a:solidFill>
              </a:rPr>
              <a:t>Clearance</a:t>
            </a:r>
            <a:r>
              <a:rPr lang="en-US" sz="1200" i="1" dirty="0">
                <a:solidFill>
                  <a:prstClr val="black"/>
                </a:solidFill>
              </a:rPr>
              <a:t>: </a:t>
            </a:r>
            <a:r>
              <a:rPr lang="en-US" sz="1200" dirty="0" smtClean="0">
                <a:solidFill>
                  <a:prstClr val="black"/>
                </a:solidFill>
              </a:rPr>
              <a:t> </a:t>
            </a:r>
            <a:r>
              <a:rPr lang="en-US" sz="1200" dirty="0">
                <a:solidFill>
                  <a:prstClr val="black"/>
                </a:solidFill>
              </a:rPr>
              <a:t>Public domain (http://</a:t>
            </a:r>
            <a:r>
              <a:rPr lang="en-US" sz="1200" dirty="0" smtClean="0">
                <a:solidFill>
                  <a:prstClr val="black"/>
                </a:solidFill>
              </a:rPr>
              <a:t>www.usda.gov/wps/portal/usda/usdahome?navtype=FT&amp;navid=POLICY_LINK)</a:t>
            </a:r>
            <a:endParaRPr lang="en-US" sz="1200" dirty="0"/>
          </a:p>
          <a:p>
            <a:pPr marL="0" indent="0">
              <a:buNone/>
            </a:pPr>
            <a:endParaRPr lang="en-US" sz="1200" dirty="0"/>
          </a:p>
          <a:p>
            <a:pPr marL="0" indent="0">
              <a:buNone/>
            </a:pPr>
            <a:endParaRPr lang="en-US" sz="1200" dirty="0" smtClean="0"/>
          </a:p>
          <a:p>
            <a:pPr marL="0" indent="0">
              <a:buNone/>
            </a:pPr>
            <a:r>
              <a:rPr lang="en-US" sz="1200" dirty="0" smtClean="0"/>
              <a:t>Slide 6</a:t>
            </a:r>
            <a:endParaRPr lang="en-US" sz="1200" dirty="0"/>
          </a:p>
          <a:p>
            <a:pPr marL="0" indent="0">
              <a:buNone/>
            </a:pPr>
            <a:r>
              <a:rPr lang="en-US" sz="1200" i="1" dirty="0"/>
              <a:t>Description: </a:t>
            </a:r>
            <a:r>
              <a:rPr lang="en-US" sz="1200" dirty="0"/>
              <a:t>Photo of </a:t>
            </a:r>
            <a:r>
              <a:rPr lang="en-US" sz="1200" i="1" dirty="0" err="1"/>
              <a:t>Fallopia</a:t>
            </a:r>
            <a:r>
              <a:rPr lang="en-US" sz="1200" i="1" dirty="0"/>
              <a:t> </a:t>
            </a:r>
            <a:r>
              <a:rPr lang="en-US" sz="1200" i="1" dirty="0" smtClean="0"/>
              <a:t>japonica</a:t>
            </a:r>
            <a:r>
              <a:rPr lang="en-US" sz="1200" dirty="0"/>
              <a:t> </a:t>
            </a:r>
            <a:r>
              <a:rPr lang="en-US" sz="1200" dirty="0" smtClean="0"/>
              <a:t>with child who is </a:t>
            </a:r>
            <a:r>
              <a:rPr lang="en-US" sz="1200" dirty="0"/>
              <a:t>about 90cm in </a:t>
            </a:r>
            <a:r>
              <a:rPr lang="en-US" sz="1200" dirty="0" smtClean="0"/>
              <a:t>height.</a:t>
            </a:r>
            <a:endParaRPr lang="en-US" sz="1200" dirty="0"/>
          </a:p>
          <a:p>
            <a:pPr marL="0" indent="0">
              <a:buNone/>
            </a:pPr>
            <a:r>
              <a:rPr lang="en-US" sz="1200" i="1" dirty="0"/>
              <a:t>Source: </a:t>
            </a:r>
            <a:r>
              <a:rPr lang="en-US" sz="1200" dirty="0" smtClean="0"/>
              <a:t>Photo by </a:t>
            </a:r>
            <a:r>
              <a:rPr lang="en-US" sz="1200" dirty="0" err="1" smtClean="0"/>
              <a:t>gerald_at_volp_dot_com</a:t>
            </a:r>
            <a:r>
              <a:rPr lang="en-US" sz="1200" dirty="0" smtClean="0"/>
              <a:t>,  downloaded from Wikimedia Commons at https</a:t>
            </a:r>
            <a:r>
              <a:rPr lang="en-US" sz="1200" dirty="0"/>
              <a:t>://</a:t>
            </a:r>
            <a:r>
              <a:rPr lang="en-US" sz="1200" dirty="0" smtClean="0"/>
              <a:t>commons.wikimedia.org/wiki/File:Riesenknoeterich.jpg. </a:t>
            </a:r>
            <a:endParaRPr lang="en-US" sz="1200" dirty="0"/>
          </a:p>
          <a:p>
            <a:pPr marL="0" indent="0">
              <a:buNone/>
            </a:pPr>
            <a:r>
              <a:rPr lang="en-US" sz="1200" i="1" dirty="0" smtClean="0"/>
              <a:t>Clearance: </a:t>
            </a:r>
            <a:r>
              <a:rPr lang="en-US" sz="1200" dirty="0" smtClean="0"/>
              <a:t>Used in accordance with CC BY-SA 3.0 (https</a:t>
            </a:r>
            <a:r>
              <a:rPr lang="en-US" sz="1200" dirty="0"/>
              <a:t>://</a:t>
            </a:r>
            <a:r>
              <a:rPr lang="en-US" sz="1200" dirty="0" smtClean="0"/>
              <a:t>creativecommons.org/licenses/by-sa/3.0/deed.en).</a:t>
            </a:r>
          </a:p>
          <a:p>
            <a:pPr marL="0" indent="0">
              <a:buNone/>
            </a:pPr>
            <a:endParaRPr lang="en-US" sz="1200" dirty="0"/>
          </a:p>
          <a:p>
            <a:pPr marL="0" indent="0">
              <a:buNone/>
            </a:pPr>
            <a:r>
              <a:rPr lang="en-US" sz="1200" dirty="0"/>
              <a:t> Slide 7</a:t>
            </a:r>
          </a:p>
          <a:p>
            <a:pPr marL="0" indent="0">
              <a:buNone/>
            </a:pPr>
            <a:r>
              <a:rPr lang="en-US" sz="1200" i="1" dirty="0"/>
              <a:t>Description: </a:t>
            </a:r>
            <a:r>
              <a:rPr lang="en-US" sz="1200" dirty="0"/>
              <a:t>Photo of </a:t>
            </a:r>
            <a:r>
              <a:rPr lang="en-US" sz="1200" dirty="0" err="1"/>
              <a:t>knotwood</a:t>
            </a:r>
            <a:r>
              <a:rPr lang="en-US" sz="1200" dirty="0"/>
              <a:t> growing through brick wall.</a:t>
            </a:r>
          </a:p>
          <a:p>
            <a:pPr marL="0" indent="0">
              <a:buNone/>
            </a:pPr>
            <a:r>
              <a:rPr lang="en-US" sz="1200" i="1" dirty="0"/>
              <a:t>Source: </a:t>
            </a:r>
            <a:r>
              <a:rPr lang="en-US" sz="1200" dirty="0"/>
              <a:t>Image courtesy of Wise Knotweed Solutions (http://www.wiseknotweed.com/), downloaded from http://www.wiseknotweed.com/media/resources/galleries/45/fullsize.jpg</a:t>
            </a:r>
          </a:p>
          <a:p>
            <a:pPr marL="0" indent="0">
              <a:buNone/>
            </a:pPr>
            <a:r>
              <a:rPr lang="en-US" sz="1200" i="1" dirty="0"/>
              <a:t>Clearance: </a:t>
            </a:r>
            <a:r>
              <a:rPr lang="en-US" sz="1200" dirty="0"/>
              <a:t>Used with permission.</a:t>
            </a:r>
          </a:p>
          <a:p>
            <a:pPr marL="0" indent="0">
              <a:buNone/>
            </a:pPr>
            <a:endParaRPr lang="en-US" sz="1200" dirty="0"/>
          </a:p>
          <a:p>
            <a:pPr marL="0" indent="0">
              <a:buNone/>
            </a:pPr>
            <a:r>
              <a:rPr lang="en-US" sz="1200" dirty="0"/>
              <a:t> Slide </a:t>
            </a:r>
            <a:r>
              <a:rPr lang="en-US" sz="1200" dirty="0" smtClean="0"/>
              <a:t>8</a:t>
            </a:r>
            <a:endParaRPr lang="en-US" sz="1200" dirty="0"/>
          </a:p>
          <a:p>
            <a:pPr marL="0" indent="0">
              <a:buNone/>
            </a:pPr>
            <a:r>
              <a:rPr lang="en-US" sz="1200" i="1" dirty="0"/>
              <a:t>Description: </a:t>
            </a:r>
            <a:r>
              <a:rPr lang="en-US" sz="1200" dirty="0"/>
              <a:t>Photo of </a:t>
            </a:r>
            <a:r>
              <a:rPr lang="en-US" sz="1200" dirty="0" err="1"/>
              <a:t>knotwood</a:t>
            </a:r>
            <a:r>
              <a:rPr lang="en-US" sz="1200" dirty="0"/>
              <a:t> </a:t>
            </a:r>
            <a:r>
              <a:rPr lang="en-US" sz="1200" dirty="0" smtClean="0"/>
              <a:t>shoot pushing up through tarmac.</a:t>
            </a:r>
            <a:endParaRPr lang="en-US" sz="1200" dirty="0"/>
          </a:p>
          <a:p>
            <a:pPr marL="0" indent="0">
              <a:buNone/>
            </a:pPr>
            <a:r>
              <a:rPr lang="en-US" sz="1200" i="1" dirty="0"/>
              <a:t>Source: </a:t>
            </a:r>
            <a:r>
              <a:rPr lang="en-US" sz="1200" dirty="0"/>
              <a:t>Photo by </a:t>
            </a:r>
            <a:r>
              <a:rPr lang="en-US" sz="1200" dirty="0" err="1"/>
              <a:t>Lamiot</a:t>
            </a:r>
            <a:r>
              <a:rPr lang="en-US" sz="1200" dirty="0"/>
              <a:t>,  downloaded from Wikimedia Commons at https://commons.wikimedia.org/wiki/File:Renou%C3%A9e_macadam1FL_Lille.jpg. </a:t>
            </a:r>
          </a:p>
          <a:p>
            <a:pPr marL="0" indent="0">
              <a:buNone/>
            </a:pPr>
            <a:r>
              <a:rPr lang="en-US" sz="1200" dirty="0"/>
              <a:t>Clearance: Used in accordance with CC BY-SA 3.0 (https://creativecommons.org/licenses/by-sa/3.0/deed.en).</a:t>
            </a:r>
          </a:p>
          <a:p>
            <a:pPr marL="0" indent="0">
              <a:buNone/>
            </a:pPr>
            <a:endParaRPr lang="en-US" sz="1200" dirty="0"/>
          </a:p>
          <a:p>
            <a:pPr marL="0" indent="0">
              <a:buNone/>
            </a:pPr>
            <a:r>
              <a:rPr lang="en-US" sz="1200" dirty="0"/>
              <a:t> Slide </a:t>
            </a:r>
            <a:r>
              <a:rPr lang="en-US" sz="1200" dirty="0" smtClean="0"/>
              <a:t>10</a:t>
            </a:r>
            <a:endParaRPr lang="en-US" sz="1200" dirty="0"/>
          </a:p>
          <a:p>
            <a:pPr marL="0" indent="0">
              <a:buNone/>
            </a:pPr>
            <a:r>
              <a:rPr lang="en-US" sz="1200" i="1" dirty="0"/>
              <a:t>Description: </a:t>
            </a:r>
            <a:r>
              <a:rPr lang="en-US" sz="1200" dirty="0"/>
              <a:t>Photo of  </a:t>
            </a:r>
            <a:r>
              <a:rPr lang="en-US" sz="1200" dirty="0" smtClean="0"/>
              <a:t>money going down the drain.</a:t>
            </a:r>
            <a:endParaRPr lang="en-US" sz="1200" dirty="0"/>
          </a:p>
          <a:p>
            <a:pPr marL="0" indent="0">
              <a:buNone/>
            </a:pPr>
            <a:r>
              <a:rPr lang="en-US" sz="1200" i="1" dirty="0"/>
              <a:t>Source: </a:t>
            </a:r>
            <a:r>
              <a:rPr lang="en-US" sz="1200" dirty="0" smtClean="0"/>
              <a:t>Copyright </a:t>
            </a:r>
            <a:r>
              <a:rPr lang="en-US" sz="1200" dirty="0" err="1" smtClean="0"/>
              <a:t>stymbox</a:t>
            </a:r>
            <a:r>
              <a:rPr lang="en-US" sz="1200" dirty="0" smtClean="0"/>
              <a:t> | </a:t>
            </a:r>
            <a:r>
              <a:rPr lang="en-US" sz="1200" dirty="0" err="1" smtClean="0"/>
              <a:t>Fotolia</a:t>
            </a:r>
            <a:r>
              <a:rPr lang="en-US" sz="1200" dirty="0" smtClean="0"/>
              <a:t>, image </a:t>
            </a:r>
            <a:r>
              <a:rPr lang="en-US" sz="1200" dirty="0"/>
              <a:t>ID #</a:t>
            </a:r>
            <a:r>
              <a:rPr lang="en-US" sz="1200" dirty="0" smtClean="0"/>
              <a:t>42730620.</a:t>
            </a:r>
            <a:endParaRPr lang="en-US" sz="1200" dirty="0"/>
          </a:p>
          <a:p>
            <a:pPr marL="0" indent="0">
              <a:buNone/>
            </a:pPr>
            <a:r>
              <a:rPr lang="en-US" sz="1200" i="1" dirty="0"/>
              <a:t>Clearance: </a:t>
            </a:r>
            <a:r>
              <a:rPr lang="en-US" sz="1200" dirty="0" smtClean="0"/>
              <a:t>Licensed stock image.</a:t>
            </a:r>
            <a:endParaRPr lang="en-US" sz="1200" dirty="0"/>
          </a:p>
          <a:p>
            <a:pPr marL="0" indent="0">
              <a:buNone/>
            </a:pPr>
            <a:endParaRPr lang="en-US" sz="1200" dirty="0" smtClean="0"/>
          </a:p>
          <a:p>
            <a:pPr marL="0" indent="0">
              <a:buNone/>
            </a:pPr>
            <a:r>
              <a:rPr lang="en-US" sz="1200" dirty="0" smtClean="0"/>
              <a:t>Slide 11</a:t>
            </a:r>
            <a:endParaRPr lang="en-US" sz="1200" dirty="0"/>
          </a:p>
          <a:p>
            <a:pPr marL="0" indent="0">
              <a:buNone/>
            </a:pPr>
            <a:r>
              <a:rPr lang="en-US" sz="1200" i="1" dirty="0"/>
              <a:t>Description: </a:t>
            </a:r>
            <a:r>
              <a:rPr lang="en-US" sz="1200" dirty="0"/>
              <a:t>Photo of  abandoned house </a:t>
            </a:r>
            <a:r>
              <a:rPr lang="en-US" sz="1200" dirty="0" smtClean="0"/>
              <a:t>in </a:t>
            </a:r>
            <a:r>
              <a:rPr lang="en-US" sz="1200" dirty="0"/>
              <a:t>a sea of knotweed</a:t>
            </a:r>
            <a:r>
              <a:rPr lang="en-US" sz="1200" dirty="0" smtClean="0"/>
              <a:t>.</a:t>
            </a:r>
            <a:endParaRPr lang="en-US" sz="1200" dirty="0"/>
          </a:p>
          <a:p>
            <a:pPr marL="0" indent="0">
              <a:buNone/>
            </a:pPr>
            <a:r>
              <a:rPr lang="en-US" sz="1200" i="1" dirty="0"/>
              <a:t>Source: </a:t>
            </a:r>
            <a:r>
              <a:rPr lang="en-US" sz="1200" dirty="0" smtClean="0"/>
              <a:t>Photo by </a:t>
            </a:r>
            <a:r>
              <a:rPr lang="en-US" sz="1200" dirty="0"/>
              <a:t>Kerry </a:t>
            </a:r>
            <a:r>
              <a:rPr lang="en-US" sz="1200" dirty="0" err="1"/>
              <a:t>Wixted</a:t>
            </a:r>
            <a:r>
              <a:rPr lang="en-US" sz="1200" dirty="0"/>
              <a:t> </a:t>
            </a:r>
            <a:r>
              <a:rPr lang="en-US" sz="1200" dirty="0" smtClean="0"/>
              <a:t>, downloaded from Flickr </a:t>
            </a:r>
            <a:r>
              <a:rPr lang="en-US" sz="1200" dirty="0"/>
              <a:t>at https://</a:t>
            </a:r>
            <a:r>
              <a:rPr lang="en-US" sz="1200" dirty="0" smtClean="0"/>
              <a:t>www.flickr.com/photos/kwixted0/2649178187/in/photolist-pTuFG9-8V4N51-536JnZ-apMwyq-nKLoGp-K37nQ-bAqF3b.</a:t>
            </a:r>
            <a:endParaRPr lang="en-US" sz="1200" dirty="0"/>
          </a:p>
          <a:p>
            <a:pPr marL="0" indent="0">
              <a:buNone/>
            </a:pPr>
            <a:r>
              <a:rPr lang="en-US" sz="1200" i="1" dirty="0"/>
              <a:t>Clearance: </a:t>
            </a:r>
            <a:r>
              <a:rPr lang="en-US" sz="1200" dirty="0" smtClean="0"/>
              <a:t>Used </a:t>
            </a:r>
            <a:r>
              <a:rPr lang="en-US" sz="1200" dirty="0"/>
              <a:t>in accordance with CC </a:t>
            </a:r>
            <a:r>
              <a:rPr lang="en-US" sz="1200" dirty="0" smtClean="0"/>
              <a:t>BY-NC </a:t>
            </a:r>
            <a:r>
              <a:rPr lang="en-US" sz="1200" dirty="0"/>
              <a:t>2.0 (https://creativecommons.org/licenses/by-nc/2.0/).</a:t>
            </a:r>
          </a:p>
          <a:p>
            <a:pPr marL="0" indent="0">
              <a:buNone/>
            </a:pPr>
            <a:r>
              <a:rPr lang="en-US" sz="1200" dirty="0" smtClean="0"/>
              <a:t> </a:t>
            </a:r>
            <a:endParaRPr lang="en-US" sz="1200" dirty="0"/>
          </a:p>
          <a:p>
            <a:pPr marL="0" indent="0">
              <a:buNone/>
            </a:pPr>
            <a:endParaRPr lang="en-US" sz="1200" dirty="0"/>
          </a:p>
        </p:txBody>
      </p:sp>
      <p:sp>
        <p:nvSpPr>
          <p:cNvPr id="4" name="Slide Number Placeholder 3"/>
          <p:cNvSpPr>
            <a:spLocks noGrp="1"/>
          </p:cNvSpPr>
          <p:nvPr>
            <p:ph type="sldNum" sz="quarter" idx="12"/>
          </p:nvPr>
        </p:nvSpPr>
        <p:spPr/>
        <p:txBody>
          <a:bodyPr/>
          <a:lstStyle/>
          <a:p>
            <a:fld id="{A7A08E69-DB33-43EB-879F-90DA36861856}" type="slidenum">
              <a:rPr lang="en-US" smtClean="0"/>
              <a:t>12</a:t>
            </a:fld>
            <a:endParaRPr lang="en-US"/>
          </a:p>
        </p:txBody>
      </p:sp>
    </p:spTree>
    <p:extLst>
      <p:ext uri="{BB962C8B-B14F-4D97-AF65-F5344CB8AC3E}">
        <p14:creationId xmlns:p14="http://schemas.microsoft.com/office/powerpoint/2010/main" val="368039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819400"/>
            <a:ext cx="5283200" cy="3962400"/>
          </a:xfrm>
          <a:prstGeom prst="rect">
            <a:avLst/>
          </a:prstGeom>
        </p:spPr>
      </p:pic>
      <p:sp>
        <p:nvSpPr>
          <p:cNvPr id="3" name="Content Placeholder 2"/>
          <p:cNvSpPr>
            <a:spLocks noGrp="1"/>
          </p:cNvSpPr>
          <p:nvPr>
            <p:ph idx="1"/>
          </p:nvPr>
        </p:nvSpPr>
        <p:spPr>
          <a:xfrm>
            <a:off x="228600" y="304801"/>
            <a:ext cx="8610600" cy="1981199"/>
          </a:xfrm>
        </p:spPr>
        <p:txBody>
          <a:bodyPr>
            <a:noAutofit/>
          </a:bodyPr>
          <a:lstStyle/>
          <a:p>
            <a:pPr marL="0" indent="0">
              <a:buNone/>
            </a:pPr>
            <a:r>
              <a:rPr lang="en-US" sz="2800" dirty="0" smtClean="0"/>
              <a:t>Jeff </a:t>
            </a:r>
            <a:r>
              <a:rPr lang="en-US" sz="2800" dirty="0" smtClean="0"/>
              <a:t>stopped abruptly as the two friends carried the ladder around the corner of Dave’s house. </a:t>
            </a:r>
          </a:p>
          <a:p>
            <a:pPr marL="0" indent="0">
              <a:buNone/>
            </a:pPr>
            <a:r>
              <a:rPr lang="en-US" sz="2800" dirty="0" smtClean="0"/>
              <a:t>“Uh oh! Dave, you’ve got a real problem here.”</a:t>
            </a:r>
          </a:p>
          <a:p>
            <a:pPr marL="0" indent="0">
              <a:buNone/>
            </a:pPr>
            <a:r>
              <a:rPr lang="en-US" sz="2800" dirty="0" smtClean="0"/>
              <a:t>“What’s wrong</a:t>
            </a:r>
            <a:r>
              <a:rPr lang="en-US" sz="2800" dirty="0" smtClean="0"/>
              <a:t>?”</a:t>
            </a:r>
          </a:p>
          <a:p>
            <a:pPr marL="0" indent="0">
              <a:buNone/>
            </a:pPr>
            <a:r>
              <a:rPr lang="en-US" sz="2800" dirty="0"/>
              <a:t>“See that plant? That’s Japanese knotweed. You probably </a:t>
            </a:r>
            <a:endParaRPr lang="en-US" sz="2800" dirty="0" smtClean="0"/>
          </a:p>
        </p:txBody>
      </p:sp>
      <p:sp>
        <p:nvSpPr>
          <p:cNvPr id="2" name="Slide Number Placeholder 1"/>
          <p:cNvSpPr>
            <a:spLocks noGrp="1"/>
          </p:cNvSpPr>
          <p:nvPr>
            <p:ph type="sldNum" sz="quarter" idx="12"/>
          </p:nvPr>
        </p:nvSpPr>
        <p:spPr/>
        <p:txBody>
          <a:bodyPr/>
          <a:lstStyle/>
          <a:p>
            <a:fld id="{A7A08E69-DB33-43EB-879F-90DA36861856}" type="slidenum">
              <a:rPr lang="en-US" smtClean="0">
                <a:solidFill>
                  <a:schemeClr val="bg1"/>
                </a:solidFill>
              </a:rPr>
              <a:t>2</a:t>
            </a:fld>
            <a:endParaRPr lang="en-US" dirty="0">
              <a:solidFill>
                <a:schemeClr val="bg1"/>
              </a:solidFill>
            </a:endParaRPr>
          </a:p>
        </p:txBody>
      </p:sp>
      <p:sp>
        <p:nvSpPr>
          <p:cNvPr id="5" name="Rectangle 4"/>
          <p:cNvSpPr/>
          <p:nvPr/>
        </p:nvSpPr>
        <p:spPr>
          <a:xfrm>
            <a:off x="304800" y="2708970"/>
            <a:ext cx="3276600" cy="3539430"/>
          </a:xfrm>
          <a:prstGeom prst="rect">
            <a:avLst/>
          </a:prstGeom>
        </p:spPr>
        <p:txBody>
          <a:bodyPr wrap="square">
            <a:spAutoFit/>
          </a:bodyPr>
          <a:lstStyle/>
          <a:p>
            <a:r>
              <a:rPr lang="en-US" sz="2800" dirty="0" smtClean="0"/>
              <a:t>won’t </a:t>
            </a:r>
            <a:r>
              <a:rPr lang="en-US" sz="2800" dirty="0"/>
              <a:t>be able to sell this place until it’s gone.”</a:t>
            </a:r>
          </a:p>
          <a:p>
            <a:r>
              <a:rPr lang="en-US" sz="2800" dirty="0"/>
              <a:t>“Wow, really? So I guess I need to dig out my </a:t>
            </a:r>
            <a:r>
              <a:rPr lang="en-US" sz="2800" dirty="0" err="1"/>
              <a:t>RoundUp</a:t>
            </a:r>
            <a:r>
              <a:rPr lang="en-US" sz="2800" dirty="0"/>
              <a:t>?</a:t>
            </a:r>
          </a:p>
          <a:p>
            <a:r>
              <a:rPr lang="en-US" sz="2800" dirty="0"/>
              <a:t>“Sorry, dude. This is hard to get rid of.”</a:t>
            </a:r>
          </a:p>
        </p:txBody>
      </p:sp>
    </p:spTree>
    <p:extLst>
      <p:ext uri="{BB962C8B-B14F-4D97-AF65-F5344CB8AC3E}">
        <p14:creationId xmlns:p14="http://schemas.microsoft.com/office/powerpoint/2010/main" val="2906468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2400"/>
            <a:ext cx="8229600" cy="639762"/>
          </a:xfrm>
          <a:solidFill>
            <a:schemeClr val="bg1">
              <a:alpha val="75000"/>
            </a:schemeClr>
          </a:solidFill>
        </p:spPr>
        <p:txBody>
          <a:bodyPr>
            <a:normAutofit fontScale="90000"/>
          </a:bodyPr>
          <a:lstStyle/>
          <a:p>
            <a:r>
              <a:rPr lang="en-US" i="1" dirty="0" err="1" smtClean="0"/>
              <a:t>Fallopia</a:t>
            </a:r>
            <a:r>
              <a:rPr lang="en-US" i="1" dirty="0" smtClean="0"/>
              <a:t> japonica</a:t>
            </a:r>
            <a:r>
              <a:rPr lang="en-US" dirty="0" smtClean="0"/>
              <a:t>: Japanese knotweed</a:t>
            </a:r>
            <a:endParaRPr lang="en-US" i="1" dirty="0"/>
          </a:p>
        </p:txBody>
      </p:sp>
      <p:sp>
        <p:nvSpPr>
          <p:cNvPr id="3" name="Content Placeholder 2"/>
          <p:cNvSpPr>
            <a:spLocks noGrp="1"/>
          </p:cNvSpPr>
          <p:nvPr>
            <p:ph idx="1"/>
          </p:nvPr>
        </p:nvSpPr>
        <p:spPr>
          <a:xfrm>
            <a:off x="266700" y="4953000"/>
            <a:ext cx="8610600" cy="1752600"/>
          </a:xfrm>
          <a:solidFill>
            <a:schemeClr val="bg1">
              <a:alpha val="75000"/>
            </a:schemeClr>
          </a:solidFill>
        </p:spPr>
        <p:txBody>
          <a:bodyPr>
            <a:normAutofit/>
          </a:bodyPr>
          <a:lstStyle/>
          <a:p>
            <a:pPr marL="0" indent="0">
              <a:buNone/>
            </a:pPr>
            <a:r>
              <a:rPr lang="en-US" sz="2800" dirty="0" smtClean="0"/>
              <a:t>The German botanist Philipp von </a:t>
            </a:r>
            <a:r>
              <a:rPr lang="en-US" sz="2800" dirty="0" err="1" smtClean="0"/>
              <a:t>Siebold</a:t>
            </a:r>
            <a:r>
              <a:rPr lang="en-US" sz="2800" dirty="0" smtClean="0"/>
              <a:t> sent specimens to the Royal Botanical Gardens at Kew in August 1850.</a:t>
            </a:r>
          </a:p>
        </p:txBody>
      </p:sp>
      <p:sp>
        <p:nvSpPr>
          <p:cNvPr id="4" name="Slide Number Placeholder 3"/>
          <p:cNvSpPr>
            <a:spLocks noGrp="1"/>
          </p:cNvSpPr>
          <p:nvPr>
            <p:ph type="sldNum" sz="quarter" idx="12"/>
          </p:nvPr>
        </p:nvSpPr>
        <p:spPr/>
        <p:txBody>
          <a:bodyPr/>
          <a:lstStyle/>
          <a:p>
            <a:fld id="{A7A08E69-DB33-43EB-879F-90DA36861856}" type="slidenum">
              <a:rPr lang="en-US" smtClean="0"/>
              <a:t>3</a:t>
            </a:fld>
            <a:endParaRPr lang="en-US"/>
          </a:p>
        </p:txBody>
      </p:sp>
      <p:sp>
        <p:nvSpPr>
          <p:cNvPr id="7" name="Rectangle 6"/>
          <p:cNvSpPr/>
          <p:nvPr/>
        </p:nvSpPr>
        <p:spPr>
          <a:xfrm>
            <a:off x="4419600" y="5874603"/>
            <a:ext cx="3962400" cy="830997"/>
          </a:xfrm>
          <a:prstGeom prst="rect">
            <a:avLst/>
          </a:prstGeom>
        </p:spPr>
        <p:txBody>
          <a:bodyPr wrap="square">
            <a:spAutoFit/>
          </a:bodyPr>
          <a:lstStyle/>
          <a:p>
            <a:pPr lvl="1">
              <a:buFont typeface="Arial" panose="020B0604020202020204" pitchFamily="34" charset="0"/>
              <a:buChar char="•"/>
            </a:pPr>
            <a:r>
              <a:rPr lang="en-US" sz="2400" dirty="0" smtClean="0"/>
              <a:t>   Bamboo-like stems</a:t>
            </a:r>
          </a:p>
          <a:p>
            <a:pPr lvl="1">
              <a:buFont typeface="Arial" panose="020B0604020202020204" pitchFamily="34" charset="0"/>
              <a:buChar char="•"/>
            </a:pPr>
            <a:r>
              <a:rPr lang="en-US" sz="2400" dirty="0" smtClean="0"/>
              <a:t>   Native </a:t>
            </a:r>
            <a:r>
              <a:rPr lang="en-US" sz="2400" dirty="0"/>
              <a:t>to Japan</a:t>
            </a:r>
          </a:p>
        </p:txBody>
      </p:sp>
      <p:sp>
        <p:nvSpPr>
          <p:cNvPr id="8" name="Rectangle 7"/>
          <p:cNvSpPr/>
          <p:nvPr/>
        </p:nvSpPr>
        <p:spPr>
          <a:xfrm>
            <a:off x="362712" y="5874603"/>
            <a:ext cx="4191000" cy="830997"/>
          </a:xfrm>
          <a:prstGeom prst="rect">
            <a:avLst/>
          </a:prstGeom>
        </p:spPr>
        <p:txBody>
          <a:bodyPr wrap="square">
            <a:spAutoFit/>
          </a:bodyPr>
          <a:lstStyle/>
          <a:p>
            <a:pPr lvl="1">
              <a:buFont typeface="Arial" panose="020B0604020202020204" pitchFamily="34" charset="0"/>
              <a:buChar char="•"/>
            </a:pPr>
            <a:r>
              <a:rPr lang="en-US" sz="2400" dirty="0"/>
              <a:t>Heart-shaped leaves</a:t>
            </a:r>
          </a:p>
          <a:p>
            <a:pPr lvl="1">
              <a:buFont typeface="Arial" panose="020B0604020202020204" pitchFamily="34" charset="0"/>
              <a:buChar char="•"/>
            </a:pPr>
            <a:r>
              <a:rPr lang="en-US" sz="2400" dirty="0"/>
              <a:t>Lacy trails of white flowers</a:t>
            </a:r>
          </a:p>
        </p:txBody>
      </p:sp>
    </p:spTree>
    <p:extLst>
      <p:ext uri="{BB962C8B-B14F-4D97-AF65-F5344CB8AC3E}">
        <p14:creationId xmlns:p14="http://schemas.microsoft.com/office/powerpoint/2010/main" val="309981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Invasive:</a:t>
            </a:r>
            <a:endParaRPr lang="en-US" dirty="0"/>
          </a:p>
        </p:txBody>
      </p:sp>
      <p:sp>
        <p:nvSpPr>
          <p:cNvPr id="3" name="Content Placeholder 2"/>
          <p:cNvSpPr>
            <a:spLocks noGrp="1"/>
          </p:cNvSpPr>
          <p:nvPr>
            <p:ph idx="1"/>
          </p:nvPr>
        </p:nvSpPr>
        <p:spPr>
          <a:xfrm>
            <a:off x="457200" y="990600"/>
            <a:ext cx="8229600" cy="4525963"/>
          </a:xfrm>
        </p:spPr>
        <p:txBody>
          <a:bodyPr/>
          <a:lstStyle/>
          <a:p>
            <a:pPr marL="0" indent="0">
              <a:buNone/>
            </a:pPr>
            <a:r>
              <a:rPr lang="en-US" dirty="0" smtClean="0"/>
              <a:t>Japanese knotweed grows today in 26 European countries, many Canadian provinces, and throughout the United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666999"/>
            <a:ext cx="4733460" cy="3962399"/>
          </a:xfrm>
          <a:prstGeom prst="rect">
            <a:avLst/>
          </a:prstGeom>
        </p:spPr>
      </p:pic>
      <p:sp>
        <p:nvSpPr>
          <p:cNvPr id="5" name="Slide Number Placeholder 4"/>
          <p:cNvSpPr>
            <a:spLocks noGrp="1"/>
          </p:cNvSpPr>
          <p:nvPr>
            <p:ph type="sldNum" sz="quarter" idx="12"/>
          </p:nvPr>
        </p:nvSpPr>
        <p:spPr/>
        <p:txBody>
          <a:bodyPr/>
          <a:lstStyle/>
          <a:p>
            <a:fld id="{A7A08E69-DB33-43EB-879F-90DA36861856}" type="slidenum">
              <a:rPr lang="en-US" smtClean="0"/>
              <a:t>4</a:t>
            </a:fld>
            <a:endParaRPr lang="en-US"/>
          </a:p>
        </p:txBody>
      </p:sp>
    </p:spTree>
    <p:extLst>
      <p:ext uri="{BB962C8B-B14F-4D97-AF65-F5344CB8AC3E}">
        <p14:creationId xmlns:p14="http://schemas.microsoft.com/office/powerpoint/2010/main" val="726280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your assignment:</a:t>
            </a:r>
            <a:endParaRPr lang="en-US" dirty="0"/>
          </a:p>
        </p:txBody>
      </p:sp>
      <p:sp>
        <p:nvSpPr>
          <p:cNvPr id="3" name="Content Placeholder 2"/>
          <p:cNvSpPr>
            <a:spLocks noGrp="1"/>
          </p:cNvSpPr>
          <p:nvPr>
            <p:ph idx="1"/>
          </p:nvPr>
        </p:nvSpPr>
        <p:spPr/>
        <p:txBody>
          <a:bodyPr/>
          <a:lstStyle/>
          <a:p>
            <a:pPr marL="0" indent="0">
              <a:buNone/>
            </a:pPr>
            <a:r>
              <a:rPr lang="en-US" dirty="0" smtClean="0"/>
              <a:t>Research Japanese knotweed control. Why is this plant a problem, and what can be done to eliminate it?</a:t>
            </a:r>
          </a:p>
          <a:p>
            <a:endParaRPr lang="en-US" dirty="0" smtClean="0"/>
          </a:p>
          <a:p>
            <a:pPr marL="0" indent="0">
              <a:buNone/>
            </a:pPr>
            <a:r>
              <a:rPr lang="en-US" dirty="0" smtClean="0"/>
              <a:t>Prepare a two-page  paper explaining the problem to Dave and your recommendations for a solution. Turn it in at the beginning of next class.</a:t>
            </a:r>
            <a:endParaRPr lang="en-US" dirty="0"/>
          </a:p>
        </p:txBody>
      </p:sp>
      <p:sp>
        <p:nvSpPr>
          <p:cNvPr id="4" name="Slide Number Placeholder 3"/>
          <p:cNvSpPr>
            <a:spLocks noGrp="1"/>
          </p:cNvSpPr>
          <p:nvPr>
            <p:ph type="sldNum" sz="quarter" idx="12"/>
          </p:nvPr>
        </p:nvSpPr>
        <p:spPr/>
        <p:txBody>
          <a:bodyPr/>
          <a:lstStyle/>
          <a:p>
            <a:fld id="{A7A08E69-DB33-43EB-879F-90DA36861856}" type="slidenum">
              <a:rPr lang="en-US" smtClean="0"/>
              <a:t>5</a:t>
            </a:fld>
            <a:endParaRPr lang="en-US"/>
          </a:p>
        </p:txBody>
      </p:sp>
    </p:spTree>
    <p:extLst>
      <p:ext uri="{BB962C8B-B14F-4D97-AF65-F5344CB8AC3E}">
        <p14:creationId xmlns:p14="http://schemas.microsoft.com/office/powerpoint/2010/main" val="190227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9144000" cy="6858000"/>
          </a:xfrm>
          <a:prstGeom prst="rect">
            <a:avLst/>
          </a:prstGeom>
        </p:spPr>
      </p:pic>
      <p:sp>
        <p:nvSpPr>
          <p:cNvPr id="3" name="Content Placeholder 2"/>
          <p:cNvSpPr>
            <a:spLocks noGrp="1"/>
          </p:cNvSpPr>
          <p:nvPr>
            <p:ph idx="1"/>
          </p:nvPr>
        </p:nvSpPr>
        <p:spPr>
          <a:xfrm>
            <a:off x="228600" y="466344"/>
            <a:ext cx="8481060" cy="1447800"/>
          </a:xfrm>
          <a:solidFill>
            <a:schemeClr val="accent3">
              <a:lumMod val="50000"/>
              <a:alpha val="75000"/>
            </a:schemeClr>
          </a:solidFill>
        </p:spPr>
        <p:txBody>
          <a:bodyPr>
            <a:noAutofit/>
          </a:bodyPr>
          <a:lstStyle/>
          <a:p>
            <a:pPr marL="0" indent="0">
              <a:buNone/>
            </a:pPr>
            <a:r>
              <a:rPr lang="en-US" sz="2000" dirty="0" smtClean="0">
                <a:solidFill>
                  <a:schemeClr val="bg1"/>
                </a:solidFill>
              </a:rPr>
              <a:t>“Eradication requires steely determination,” warns the U.K.’s Royal Horticultural Society, stressing that it has cost £70 million ($120 million U.S. dollars) just to remove knotweed from the site of the London Olympic Games. “Its rapid annual growth and relentless spread allows it to overwhelm other garden plants.”</a:t>
            </a:r>
          </a:p>
          <a:p>
            <a:pPr marL="0" indent="0">
              <a:buNone/>
            </a:pPr>
            <a:endParaRPr lang="en-US" sz="2000" dirty="0" smtClean="0">
              <a:solidFill>
                <a:schemeClr val="bg1"/>
              </a:solidFill>
            </a:endParaRPr>
          </a:p>
        </p:txBody>
      </p:sp>
      <p:sp>
        <p:nvSpPr>
          <p:cNvPr id="2" name="Slide Number Placeholder 1"/>
          <p:cNvSpPr>
            <a:spLocks noGrp="1"/>
          </p:cNvSpPr>
          <p:nvPr>
            <p:ph type="sldNum" sz="quarter" idx="12"/>
          </p:nvPr>
        </p:nvSpPr>
        <p:spPr/>
        <p:txBody>
          <a:bodyPr/>
          <a:lstStyle/>
          <a:p>
            <a:fld id="{A7A08E69-DB33-43EB-879F-90DA36861856}" type="slidenum">
              <a:rPr lang="en-US" smtClean="0">
                <a:solidFill>
                  <a:schemeClr val="bg1"/>
                </a:solidFill>
              </a:rPr>
              <a:t>6</a:t>
            </a:fld>
            <a:endParaRPr lang="en-US" dirty="0">
              <a:solidFill>
                <a:schemeClr val="bg1"/>
              </a:solidFill>
            </a:endParaRPr>
          </a:p>
        </p:txBody>
      </p:sp>
      <p:sp>
        <p:nvSpPr>
          <p:cNvPr id="6" name="Rectangle 5"/>
          <p:cNvSpPr/>
          <p:nvPr/>
        </p:nvSpPr>
        <p:spPr>
          <a:xfrm>
            <a:off x="228600" y="1905000"/>
            <a:ext cx="2743200" cy="3877985"/>
          </a:xfrm>
          <a:prstGeom prst="rect">
            <a:avLst/>
          </a:prstGeom>
          <a:solidFill>
            <a:schemeClr val="accent3">
              <a:lumMod val="50000"/>
              <a:alpha val="75000"/>
            </a:schemeClr>
          </a:solidFill>
        </p:spPr>
        <p:txBody>
          <a:bodyPr wrap="square">
            <a:spAutoFit/>
          </a:bodyPr>
          <a:lstStyle/>
          <a:p>
            <a:r>
              <a:rPr lang="en-US" dirty="0">
                <a:solidFill>
                  <a:schemeClr val="bg1"/>
                </a:solidFill>
              </a:rPr>
              <a:t>All over Europe nations are on knotweed alert; they’ve got it in Latvia, Germany, Hungary, Austria  and Switzerland. Meanwhile across the other side of the world in Staten Island, New York, residents have been telling TV crews how the weed is “Frightening, scary and taking over everything</a:t>
            </a:r>
            <a:r>
              <a:rPr lang="en-US" dirty="0" smtClean="0">
                <a:solidFill>
                  <a:schemeClr val="bg1"/>
                </a:solidFill>
              </a:rPr>
              <a:t>.”</a:t>
            </a:r>
          </a:p>
          <a:p>
            <a:endParaRPr lang="en-US"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2404651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grow right through walls …</a:t>
            </a:r>
            <a:endParaRPr lang="en-US" dirty="0"/>
          </a:p>
        </p:txBody>
      </p:sp>
      <p:pic>
        <p:nvPicPr>
          <p:cNvPr id="5122" name="Picture 2" descr="http://www.wiseknotweed.com/media/resources/galleries/45/full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7315200" cy="54878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7A08E69-DB33-43EB-879F-90DA36861856}" type="slidenum">
              <a:rPr lang="en-US" smtClean="0"/>
              <a:t>7</a:t>
            </a:fld>
            <a:endParaRPr lang="en-US"/>
          </a:p>
        </p:txBody>
      </p:sp>
    </p:spTree>
    <p:extLst>
      <p:ext uri="{BB962C8B-B14F-4D97-AF65-F5344CB8AC3E}">
        <p14:creationId xmlns:p14="http://schemas.microsoft.com/office/powerpoint/2010/main" val="115498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asphalt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8355" y="1600200"/>
            <a:ext cx="3927290" cy="4525963"/>
          </a:xfrm>
        </p:spPr>
      </p:pic>
      <p:sp>
        <p:nvSpPr>
          <p:cNvPr id="4" name="Slide Number Placeholder 3"/>
          <p:cNvSpPr>
            <a:spLocks noGrp="1"/>
          </p:cNvSpPr>
          <p:nvPr>
            <p:ph type="sldNum" sz="quarter" idx="12"/>
          </p:nvPr>
        </p:nvSpPr>
        <p:spPr/>
        <p:txBody>
          <a:bodyPr/>
          <a:lstStyle/>
          <a:p>
            <a:fld id="{A7A08E69-DB33-43EB-879F-90DA36861856}" type="slidenum">
              <a:rPr lang="en-US" smtClean="0"/>
              <a:t>8</a:t>
            </a:fld>
            <a:endParaRPr lang="en-US"/>
          </a:p>
        </p:txBody>
      </p:sp>
    </p:spTree>
    <p:extLst>
      <p:ext uri="{BB962C8B-B14F-4D97-AF65-F5344CB8AC3E}">
        <p14:creationId xmlns:p14="http://schemas.microsoft.com/office/powerpoint/2010/main" val="2804804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day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“Well, you have a nice little problem here, Dave!”</a:t>
            </a:r>
          </a:p>
          <a:p>
            <a:pPr marL="0" indent="0">
              <a:buNone/>
            </a:pPr>
            <a:r>
              <a:rPr lang="en-US" dirty="0" smtClean="0"/>
              <a:t>Joe, from Joe’s Weed Control, sounded cheerful.</a:t>
            </a:r>
          </a:p>
          <a:p>
            <a:pPr marL="0" indent="0">
              <a:buNone/>
            </a:pPr>
            <a:r>
              <a:rPr lang="en-US" dirty="0" smtClean="0"/>
              <a:t>“Look here. The knotweed has gotten under your foundation. I can see cracks in the foundation, and the wall has been weakened. What I recommend is we dig out this whole area, make sure we have all of the plant out, and have someone rebuild this part of your house. My guess is you are looking at $10,000 to $15,000, including the money to treat all that material removed as hazardous waste.”</a:t>
            </a:r>
            <a:endParaRPr lang="en-US" dirty="0"/>
          </a:p>
        </p:txBody>
      </p:sp>
      <p:sp>
        <p:nvSpPr>
          <p:cNvPr id="4" name="Slide Number Placeholder 3"/>
          <p:cNvSpPr>
            <a:spLocks noGrp="1"/>
          </p:cNvSpPr>
          <p:nvPr>
            <p:ph type="sldNum" sz="quarter" idx="12"/>
          </p:nvPr>
        </p:nvSpPr>
        <p:spPr/>
        <p:txBody>
          <a:bodyPr/>
          <a:lstStyle/>
          <a:p>
            <a:fld id="{A7A08E69-DB33-43EB-879F-90DA36861856}" type="slidenum">
              <a:rPr lang="en-US" smtClean="0"/>
              <a:t>9</a:t>
            </a:fld>
            <a:endParaRPr lang="en-US"/>
          </a:p>
        </p:txBody>
      </p:sp>
    </p:spTree>
    <p:extLst>
      <p:ext uri="{BB962C8B-B14F-4D97-AF65-F5344CB8AC3E}">
        <p14:creationId xmlns:p14="http://schemas.microsoft.com/office/powerpoint/2010/main" val="2098597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TotalTime>
  <Words>972</Words>
  <Application>Microsoft Office PowerPoint</Application>
  <PresentationFormat>On-screen Show (4:3)</PresentationFormat>
  <Paragraphs>112</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Fallopia japonica: Japanese knotweed</vt:lpstr>
      <vt:lpstr>Invasive:</vt:lpstr>
      <vt:lpstr>Here’s your assignment:</vt:lpstr>
      <vt:lpstr>PowerPoint Presentation</vt:lpstr>
      <vt:lpstr>It can grow right through walls …</vt:lpstr>
      <vt:lpstr>and asphalt</vt:lpstr>
      <vt:lpstr>The next day …</vt:lpstr>
      <vt:lpstr>PowerPoint Presentation</vt:lpstr>
      <vt:lpstr>Why is Japanese knotweed such a problem to eradicate?</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Knotweed Case</dc:title>
  <dc:creator>Eric</dc:creator>
  <cp:lastModifiedBy>Ky</cp:lastModifiedBy>
  <cp:revision>49</cp:revision>
  <dcterms:created xsi:type="dcterms:W3CDTF">2014-07-13T19:03:07Z</dcterms:created>
  <dcterms:modified xsi:type="dcterms:W3CDTF">2015-09-07T11:05:24Z</dcterms:modified>
</cp:coreProperties>
</file>