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2.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3.xml" ContentType="application/vnd.openxmlformats-officedocument.presentationml.tags+xml"/>
  <Override PartName="/ppt/notesSlides/notesSlide43.xml" ContentType="application/vnd.openxmlformats-officedocument.presentationml.notesSlide+xml"/>
  <Override PartName="/ppt/tags/tag14.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15.xml" ContentType="application/vnd.openxmlformats-officedocument.presentationml.tags+xml"/>
  <Override PartName="/ppt/notesSlides/notesSlide58.xml" ContentType="application/vnd.openxmlformats-officedocument.presentationml.notesSlide+xml"/>
  <Override PartName="/ppt/tags/tag16.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17.xml" ContentType="application/vnd.openxmlformats-officedocument.presentationml.tags+xml"/>
  <Override PartName="/ppt/notesSlides/notesSlide66.xml" ContentType="application/vnd.openxmlformats-officedocument.presentationml.notesSlide+xml"/>
  <Override PartName="/ppt/tags/tag18.xml" ContentType="application/vnd.openxmlformats-officedocument.presentationml.tags+xml"/>
  <Override PartName="/ppt/notesSlides/notesSlide67.xml" ContentType="application/vnd.openxmlformats-officedocument.presentationml.notesSlide+xml"/>
  <Override PartName="/ppt/tags/tag19.xml" ContentType="application/vnd.openxmlformats-officedocument.presentationml.tag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tags/tag20.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85"/>
  </p:notesMasterIdLst>
  <p:sldIdLst>
    <p:sldId id="514" r:id="rId3"/>
    <p:sldId id="395" r:id="rId4"/>
    <p:sldId id="396" r:id="rId5"/>
    <p:sldId id="397" r:id="rId6"/>
    <p:sldId id="398" r:id="rId7"/>
    <p:sldId id="399" r:id="rId8"/>
    <p:sldId id="406" r:id="rId9"/>
    <p:sldId id="400" r:id="rId10"/>
    <p:sldId id="401" r:id="rId11"/>
    <p:sldId id="402" r:id="rId12"/>
    <p:sldId id="403" r:id="rId13"/>
    <p:sldId id="404" r:id="rId14"/>
    <p:sldId id="405" r:id="rId15"/>
    <p:sldId id="407" r:id="rId16"/>
    <p:sldId id="408" r:id="rId17"/>
    <p:sldId id="409" r:id="rId18"/>
    <p:sldId id="410" r:id="rId19"/>
    <p:sldId id="411" r:id="rId20"/>
    <p:sldId id="412" r:id="rId21"/>
    <p:sldId id="446" r:id="rId22"/>
    <p:sldId id="462" r:id="rId23"/>
    <p:sldId id="463" r:id="rId24"/>
    <p:sldId id="416" r:id="rId25"/>
    <p:sldId id="417" r:id="rId26"/>
    <p:sldId id="439" r:id="rId27"/>
    <p:sldId id="455" r:id="rId28"/>
    <p:sldId id="448" r:id="rId29"/>
    <p:sldId id="420" r:id="rId30"/>
    <p:sldId id="423" r:id="rId31"/>
    <p:sldId id="424" r:id="rId32"/>
    <p:sldId id="425" r:id="rId33"/>
    <p:sldId id="426" r:id="rId34"/>
    <p:sldId id="464" r:id="rId35"/>
    <p:sldId id="465" r:id="rId36"/>
    <p:sldId id="466" r:id="rId37"/>
    <p:sldId id="467" r:id="rId38"/>
    <p:sldId id="468" r:id="rId39"/>
    <p:sldId id="469" r:id="rId40"/>
    <p:sldId id="470" r:id="rId41"/>
    <p:sldId id="471" r:id="rId42"/>
    <p:sldId id="472" r:id="rId43"/>
    <p:sldId id="473" r:id="rId44"/>
    <p:sldId id="474" r:id="rId45"/>
    <p:sldId id="475" r:id="rId46"/>
    <p:sldId id="476" r:id="rId47"/>
    <p:sldId id="477" r:id="rId48"/>
    <p:sldId id="478" r:id="rId49"/>
    <p:sldId id="479" r:id="rId50"/>
    <p:sldId id="480" r:id="rId51"/>
    <p:sldId id="481" r:id="rId52"/>
    <p:sldId id="482" r:id="rId53"/>
    <p:sldId id="483" r:id="rId54"/>
    <p:sldId id="484" r:id="rId55"/>
    <p:sldId id="485" r:id="rId56"/>
    <p:sldId id="486" r:id="rId57"/>
    <p:sldId id="487" r:id="rId58"/>
    <p:sldId id="488" r:id="rId59"/>
    <p:sldId id="489" r:id="rId60"/>
    <p:sldId id="490" r:id="rId61"/>
    <p:sldId id="491" r:id="rId62"/>
    <p:sldId id="492" r:id="rId63"/>
    <p:sldId id="493" r:id="rId64"/>
    <p:sldId id="494" r:id="rId65"/>
    <p:sldId id="495" r:id="rId66"/>
    <p:sldId id="496" r:id="rId67"/>
    <p:sldId id="497" r:id="rId68"/>
    <p:sldId id="498" r:id="rId69"/>
    <p:sldId id="499" r:id="rId70"/>
    <p:sldId id="500" r:id="rId71"/>
    <p:sldId id="501" r:id="rId72"/>
    <p:sldId id="502" r:id="rId73"/>
    <p:sldId id="503" r:id="rId74"/>
    <p:sldId id="504" r:id="rId75"/>
    <p:sldId id="505" r:id="rId76"/>
    <p:sldId id="506" r:id="rId77"/>
    <p:sldId id="507" r:id="rId78"/>
    <p:sldId id="508" r:id="rId79"/>
    <p:sldId id="509" r:id="rId80"/>
    <p:sldId id="510" r:id="rId81"/>
    <p:sldId id="511" r:id="rId82"/>
    <p:sldId id="512" r:id="rId83"/>
    <p:sldId id="513" r:id="rId84"/>
  </p:sldIdLst>
  <p:sldSz cx="12192000" cy="6858000"/>
  <p:notesSz cx="6858000" cy="9144000"/>
  <p:custDataLst>
    <p:tags r:id="rId8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5907BE4-1EE7-441B-B5B6-D23F3FD4DB5B}">
          <p14:sldIdLst>
            <p14:sldId id="514"/>
            <p14:sldId id="395"/>
            <p14:sldId id="396"/>
            <p14:sldId id="397"/>
            <p14:sldId id="398"/>
            <p14:sldId id="399"/>
            <p14:sldId id="406"/>
            <p14:sldId id="400"/>
            <p14:sldId id="401"/>
            <p14:sldId id="402"/>
            <p14:sldId id="403"/>
            <p14:sldId id="404"/>
            <p14:sldId id="405"/>
            <p14:sldId id="407"/>
            <p14:sldId id="408"/>
            <p14:sldId id="409"/>
            <p14:sldId id="410"/>
            <p14:sldId id="411"/>
            <p14:sldId id="412"/>
            <p14:sldId id="446"/>
            <p14:sldId id="462"/>
            <p14:sldId id="463"/>
            <p14:sldId id="416"/>
            <p14:sldId id="417"/>
            <p14:sldId id="439"/>
            <p14:sldId id="455"/>
            <p14:sldId id="448"/>
            <p14:sldId id="420"/>
            <p14:sldId id="423"/>
            <p14:sldId id="424"/>
            <p14:sldId id="425"/>
            <p14:sldId id="426"/>
            <p14:sldId id="464"/>
            <p14:sldId id="465"/>
            <p14:sldId id="466"/>
            <p14:sldId id="467"/>
            <p14:sldId id="468"/>
            <p14:sldId id="469"/>
            <p14:sldId id="470"/>
            <p14:sldId id="471"/>
            <p14:sldId id="472"/>
            <p14:sldId id="473"/>
            <p14:sldId id="474"/>
            <p14:sldId id="475"/>
            <p14:sldId id="476"/>
            <p14:sldId id="477"/>
            <p14:sldId id="478"/>
            <p14:sldId id="479"/>
            <p14:sldId id="480"/>
            <p14:sldId id="481"/>
            <p14:sldId id="482"/>
            <p14:sldId id="483"/>
            <p14:sldId id="484"/>
            <p14:sldId id="485"/>
            <p14:sldId id="486"/>
            <p14:sldId id="487"/>
            <p14:sldId id="488"/>
            <p14:sldId id="489"/>
            <p14:sldId id="490"/>
            <p14:sldId id="491"/>
            <p14:sldId id="492"/>
            <p14:sldId id="493"/>
            <p14:sldId id="494"/>
            <p14:sldId id="495"/>
            <p14:sldId id="496"/>
            <p14:sldId id="497"/>
            <p14:sldId id="498"/>
            <p14:sldId id="499"/>
            <p14:sldId id="500"/>
            <p14:sldId id="501"/>
            <p14:sldId id="502"/>
            <p14:sldId id="503"/>
            <p14:sldId id="504"/>
            <p14:sldId id="505"/>
            <p14:sldId id="506"/>
            <p14:sldId id="507"/>
            <p14:sldId id="508"/>
            <p14:sldId id="509"/>
            <p14:sldId id="510"/>
            <p14:sldId id="511"/>
            <p14:sldId id="512"/>
            <p14:sldId id="513"/>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50"/>
    <a:srgbClr val="DEE3EA"/>
    <a:srgbClr val="FDF2E3"/>
    <a:srgbClr val="91BCE3"/>
    <a:srgbClr val="2F76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2" autoAdjust="0"/>
    <p:restoredTop sz="80594" autoAdjust="0"/>
  </p:normalViewPr>
  <p:slideViewPr>
    <p:cSldViewPr snapToGrid="0">
      <p:cViewPr varScale="1">
        <p:scale>
          <a:sx n="85" d="100"/>
          <a:sy n="85" d="100"/>
        </p:scale>
        <p:origin x="-763" y="-6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1" d="100"/>
          <a:sy n="71" d="100"/>
        </p:scale>
        <p:origin x="-3014"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4D72A-43CE-496E-9459-D1277176798E}" type="datetimeFigureOut">
              <a:rPr lang="en-US" smtClean="0"/>
              <a:t>11/16/2020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B10DE-E0DD-44A5-8143-2F9E0245E4A1}" type="slidenum">
              <a:rPr lang="en-US" smtClean="0"/>
              <a:t>‹#›</a:t>
            </a:fld>
            <a:endParaRPr lang="en-US"/>
          </a:p>
        </p:txBody>
      </p:sp>
    </p:spTree>
    <p:extLst>
      <p:ext uri="{BB962C8B-B14F-4D97-AF65-F5344CB8AC3E}">
        <p14:creationId xmlns:p14="http://schemas.microsoft.com/office/powerpoint/2010/main" val="84564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Licensed image #76016323 © </a:t>
            </a:r>
            <a:r>
              <a:rPr lang="en-US" dirty="0" err="1" smtClean="0"/>
              <a:t>Feydzhet</a:t>
            </a:r>
            <a:r>
              <a:rPr lang="en-US" dirty="0" smtClean="0"/>
              <a:t> </a:t>
            </a:r>
            <a:r>
              <a:rPr lang="en-US" dirty="0" err="1" smtClean="0"/>
              <a:t>Shabanov|fotolia</a:t>
            </a:r>
            <a:r>
              <a:rPr lang="en-US" dirty="0" smtClean="0"/>
              <a:t>.</a:t>
            </a:r>
            <a:endParaRPr lang="en-US" dirty="0"/>
          </a:p>
        </p:txBody>
      </p:sp>
      <p:sp>
        <p:nvSpPr>
          <p:cNvPr id="4" name="Slide Number Placeholder 3"/>
          <p:cNvSpPr>
            <a:spLocks noGrp="1"/>
          </p:cNvSpPr>
          <p:nvPr>
            <p:ph type="sldNum" sz="quarter" idx="10"/>
          </p:nvPr>
        </p:nvSpPr>
        <p:spPr/>
        <p:txBody>
          <a:bodyPr/>
          <a:lstStyle/>
          <a:p>
            <a:fld id="{856B10DE-E0DD-44A5-8143-2F9E0245E4A1}" type="slidenum">
              <a:rPr lang="en-US" smtClean="0"/>
              <a:t>1</a:t>
            </a:fld>
            <a:endParaRPr lang="en-US"/>
          </a:p>
        </p:txBody>
      </p:sp>
    </p:spTree>
    <p:extLst>
      <p:ext uri="{BB962C8B-B14F-4D97-AF65-F5344CB8AC3E}">
        <p14:creationId xmlns:p14="http://schemas.microsoft.com/office/powerpoint/2010/main" val="654203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10</a:t>
            </a:fld>
            <a:endParaRPr lang="en-US"/>
          </a:p>
        </p:txBody>
      </p:sp>
    </p:spTree>
    <p:extLst>
      <p:ext uri="{BB962C8B-B14F-4D97-AF65-F5344CB8AC3E}">
        <p14:creationId xmlns:p14="http://schemas.microsoft.com/office/powerpoint/2010/main" val="1628829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11</a:t>
            </a:fld>
            <a:endParaRPr lang="en-US"/>
          </a:p>
        </p:txBody>
      </p:sp>
    </p:spTree>
    <p:extLst>
      <p:ext uri="{BB962C8B-B14F-4D97-AF65-F5344CB8AC3E}">
        <p14:creationId xmlns:p14="http://schemas.microsoft.com/office/powerpoint/2010/main" val="823191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12</a:t>
            </a:fld>
            <a:endParaRPr lang="en-US"/>
          </a:p>
        </p:txBody>
      </p:sp>
    </p:spTree>
    <p:extLst>
      <p:ext uri="{BB962C8B-B14F-4D97-AF65-F5344CB8AC3E}">
        <p14:creationId xmlns:p14="http://schemas.microsoft.com/office/powerpoint/2010/main" val="1894543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13</a:t>
            </a:fld>
            <a:endParaRPr lang="en-US"/>
          </a:p>
        </p:txBody>
      </p:sp>
    </p:spTree>
    <p:extLst>
      <p:ext uri="{BB962C8B-B14F-4D97-AF65-F5344CB8AC3E}">
        <p14:creationId xmlns:p14="http://schemas.microsoft.com/office/powerpoint/2010/main" val="770530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14</a:t>
            </a:fld>
            <a:endParaRPr lang="en-US"/>
          </a:p>
        </p:txBody>
      </p:sp>
    </p:spTree>
    <p:extLst>
      <p:ext uri="{BB962C8B-B14F-4D97-AF65-F5344CB8AC3E}">
        <p14:creationId xmlns:p14="http://schemas.microsoft.com/office/powerpoint/2010/main" val="1867894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15</a:t>
            </a:fld>
            <a:endParaRPr lang="en-US"/>
          </a:p>
        </p:txBody>
      </p:sp>
    </p:spTree>
    <p:extLst>
      <p:ext uri="{BB962C8B-B14F-4D97-AF65-F5344CB8AC3E}">
        <p14:creationId xmlns:p14="http://schemas.microsoft.com/office/powerpoint/2010/main" val="2945835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16</a:t>
            </a:fld>
            <a:endParaRPr lang="en-US"/>
          </a:p>
        </p:txBody>
      </p:sp>
    </p:spTree>
    <p:extLst>
      <p:ext uri="{BB962C8B-B14F-4D97-AF65-F5344CB8AC3E}">
        <p14:creationId xmlns:p14="http://schemas.microsoft.com/office/powerpoint/2010/main" val="987093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17</a:t>
            </a:fld>
            <a:endParaRPr lang="en-US"/>
          </a:p>
        </p:txBody>
      </p:sp>
    </p:spTree>
    <p:extLst>
      <p:ext uri="{BB962C8B-B14F-4D97-AF65-F5344CB8AC3E}">
        <p14:creationId xmlns:p14="http://schemas.microsoft.com/office/powerpoint/2010/main" val="1556656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18</a:t>
            </a:fld>
            <a:endParaRPr lang="en-US"/>
          </a:p>
        </p:txBody>
      </p:sp>
    </p:spTree>
    <p:extLst>
      <p:ext uri="{BB962C8B-B14F-4D97-AF65-F5344CB8AC3E}">
        <p14:creationId xmlns:p14="http://schemas.microsoft.com/office/powerpoint/2010/main" val="3345409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19</a:t>
            </a:fld>
            <a:endParaRPr lang="en-US"/>
          </a:p>
        </p:txBody>
      </p:sp>
    </p:spTree>
    <p:extLst>
      <p:ext uri="{BB962C8B-B14F-4D97-AF65-F5344CB8AC3E}">
        <p14:creationId xmlns:p14="http://schemas.microsoft.com/office/powerpoint/2010/main" val="3966386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2</a:t>
            </a:fld>
            <a:endParaRPr lang="en-US"/>
          </a:p>
        </p:txBody>
      </p:sp>
    </p:spTree>
    <p:extLst>
      <p:ext uri="{BB962C8B-B14F-4D97-AF65-F5344CB8AC3E}">
        <p14:creationId xmlns:p14="http://schemas.microsoft.com/office/powerpoint/2010/main" val="305082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20</a:t>
            </a:fld>
            <a:endParaRPr lang="en-US"/>
          </a:p>
        </p:txBody>
      </p:sp>
    </p:spTree>
    <p:extLst>
      <p:ext uri="{BB962C8B-B14F-4D97-AF65-F5344CB8AC3E}">
        <p14:creationId xmlns:p14="http://schemas.microsoft.com/office/powerpoint/2010/main" val="1071223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628225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535396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23</a:t>
            </a:fld>
            <a:endParaRPr lang="en-US"/>
          </a:p>
        </p:txBody>
      </p:sp>
    </p:spTree>
    <p:extLst>
      <p:ext uri="{BB962C8B-B14F-4D97-AF65-F5344CB8AC3E}">
        <p14:creationId xmlns:p14="http://schemas.microsoft.com/office/powerpoint/2010/main" val="1436148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24</a:t>
            </a:fld>
            <a:endParaRPr lang="en-US"/>
          </a:p>
        </p:txBody>
      </p:sp>
    </p:spTree>
    <p:extLst>
      <p:ext uri="{BB962C8B-B14F-4D97-AF65-F5344CB8AC3E}">
        <p14:creationId xmlns:p14="http://schemas.microsoft.com/office/powerpoint/2010/main" val="3142187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25</a:t>
            </a:fld>
            <a:endParaRPr lang="en-US"/>
          </a:p>
        </p:txBody>
      </p:sp>
    </p:spTree>
    <p:extLst>
      <p:ext uri="{BB962C8B-B14F-4D97-AF65-F5344CB8AC3E}">
        <p14:creationId xmlns:p14="http://schemas.microsoft.com/office/powerpoint/2010/main" val="697849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26</a:t>
            </a:fld>
            <a:endParaRPr lang="en-US"/>
          </a:p>
        </p:txBody>
      </p:sp>
    </p:spTree>
    <p:extLst>
      <p:ext uri="{BB962C8B-B14F-4D97-AF65-F5344CB8AC3E}">
        <p14:creationId xmlns:p14="http://schemas.microsoft.com/office/powerpoint/2010/main" val="2117378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27</a:t>
            </a:fld>
            <a:endParaRPr lang="en-US"/>
          </a:p>
        </p:txBody>
      </p:sp>
    </p:spTree>
    <p:extLst>
      <p:ext uri="{BB962C8B-B14F-4D97-AF65-F5344CB8AC3E}">
        <p14:creationId xmlns:p14="http://schemas.microsoft.com/office/powerpoint/2010/main" val="4245299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28</a:t>
            </a:fld>
            <a:endParaRPr lang="en-US"/>
          </a:p>
        </p:txBody>
      </p:sp>
    </p:spTree>
    <p:extLst>
      <p:ext uri="{BB962C8B-B14F-4D97-AF65-F5344CB8AC3E}">
        <p14:creationId xmlns:p14="http://schemas.microsoft.com/office/powerpoint/2010/main" val="3870227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29</a:t>
            </a:fld>
            <a:endParaRPr lang="en-US"/>
          </a:p>
        </p:txBody>
      </p:sp>
    </p:spTree>
    <p:extLst>
      <p:ext uri="{BB962C8B-B14F-4D97-AF65-F5344CB8AC3E}">
        <p14:creationId xmlns:p14="http://schemas.microsoft.com/office/powerpoint/2010/main" val="160301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3</a:t>
            </a:fld>
            <a:endParaRPr lang="en-US"/>
          </a:p>
        </p:txBody>
      </p:sp>
    </p:spTree>
    <p:extLst>
      <p:ext uri="{BB962C8B-B14F-4D97-AF65-F5344CB8AC3E}">
        <p14:creationId xmlns:p14="http://schemas.microsoft.com/office/powerpoint/2010/main" val="3389884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30</a:t>
            </a:fld>
            <a:endParaRPr lang="en-US"/>
          </a:p>
        </p:txBody>
      </p:sp>
    </p:spTree>
    <p:extLst>
      <p:ext uri="{BB962C8B-B14F-4D97-AF65-F5344CB8AC3E}">
        <p14:creationId xmlns:p14="http://schemas.microsoft.com/office/powerpoint/2010/main" val="3509380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31</a:t>
            </a:fld>
            <a:endParaRPr lang="en-US"/>
          </a:p>
        </p:txBody>
      </p:sp>
    </p:spTree>
    <p:extLst>
      <p:ext uri="{BB962C8B-B14F-4D97-AF65-F5344CB8AC3E}">
        <p14:creationId xmlns:p14="http://schemas.microsoft.com/office/powerpoint/2010/main" val="4160974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32</a:t>
            </a:fld>
            <a:endParaRPr lang="en-US"/>
          </a:p>
        </p:txBody>
      </p:sp>
    </p:spTree>
    <p:extLst>
      <p:ext uri="{BB962C8B-B14F-4D97-AF65-F5344CB8AC3E}">
        <p14:creationId xmlns:p14="http://schemas.microsoft.com/office/powerpoint/2010/main" val="3689615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33</a:t>
            </a:fld>
            <a:endParaRPr lang="en-US"/>
          </a:p>
        </p:txBody>
      </p:sp>
    </p:spTree>
    <p:extLst>
      <p:ext uri="{BB962C8B-B14F-4D97-AF65-F5344CB8AC3E}">
        <p14:creationId xmlns:p14="http://schemas.microsoft.com/office/powerpoint/2010/main" val="1793345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34</a:t>
            </a:fld>
            <a:endParaRPr lang="en-US"/>
          </a:p>
        </p:txBody>
      </p:sp>
    </p:spTree>
    <p:extLst>
      <p:ext uri="{BB962C8B-B14F-4D97-AF65-F5344CB8AC3E}">
        <p14:creationId xmlns:p14="http://schemas.microsoft.com/office/powerpoint/2010/main" val="1349896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35</a:t>
            </a:fld>
            <a:endParaRPr lang="en-US"/>
          </a:p>
        </p:txBody>
      </p:sp>
    </p:spTree>
    <p:extLst>
      <p:ext uri="{BB962C8B-B14F-4D97-AF65-F5344CB8AC3E}">
        <p14:creationId xmlns:p14="http://schemas.microsoft.com/office/powerpoint/2010/main" val="2995895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36</a:t>
            </a:fld>
            <a:endParaRPr lang="en-US"/>
          </a:p>
        </p:txBody>
      </p:sp>
    </p:spTree>
    <p:extLst>
      <p:ext uri="{BB962C8B-B14F-4D97-AF65-F5344CB8AC3E}">
        <p14:creationId xmlns:p14="http://schemas.microsoft.com/office/powerpoint/2010/main" val="1747876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37</a:t>
            </a:fld>
            <a:endParaRPr lang="en-US"/>
          </a:p>
        </p:txBody>
      </p:sp>
    </p:spTree>
    <p:extLst>
      <p:ext uri="{BB962C8B-B14F-4D97-AF65-F5344CB8AC3E}">
        <p14:creationId xmlns:p14="http://schemas.microsoft.com/office/powerpoint/2010/main" val="639602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38</a:t>
            </a:fld>
            <a:endParaRPr lang="en-US"/>
          </a:p>
        </p:txBody>
      </p:sp>
    </p:spTree>
    <p:extLst>
      <p:ext uri="{BB962C8B-B14F-4D97-AF65-F5344CB8AC3E}">
        <p14:creationId xmlns:p14="http://schemas.microsoft.com/office/powerpoint/2010/main" val="9037524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39</a:t>
            </a:fld>
            <a:endParaRPr lang="en-US"/>
          </a:p>
        </p:txBody>
      </p:sp>
    </p:spTree>
    <p:extLst>
      <p:ext uri="{BB962C8B-B14F-4D97-AF65-F5344CB8AC3E}">
        <p14:creationId xmlns:p14="http://schemas.microsoft.com/office/powerpoint/2010/main" val="273878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4</a:t>
            </a:fld>
            <a:endParaRPr lang="en-US"/>
          </a:p>
        </p:txBody>
      </p:sp>
    </p:spTree>
    <p:extLst>
      <p:ext uri="{BB962C8B-B14F-4D97-AF65-F5344CB8AC3E}">
        <p14:creationId xmlns:p14="http://schemas.microsoft.com/office/powerpoint/2010/main" val="36182803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40</a:t>
            </a:fld>
            <a:endParaRPr lang="en-US"/>
          </a:p>
        </p:txBody>
      </p:sp>
    </p:spTree>
    <p:extLst>
      <p:ext uri="{BB962C8B-B14F-4D97-AF65-F5344CB8AC3E}">
        <p14:creationId xmlns:p14="http://schemas.microsoft.com/office/powerpoint/2010/main" val="27623452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41</a:t>
            </a:fld>
            <a:endParaRPr lang="en-US"/>
          </a:p>
        </p:txBody>
      </p:sp>
    </p:spTree>
    <p:extLst>
      <p:ext uri="{BB962C8B-B14F-4D97-AF65-F5344CB8AC3E}">
        <p14:creationId xmlns:p14="http://schemas.microsoft.com/office/powerpoint/2010/main" val="15606659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42</a:t>
            </a:fld>
            <a:endParaRPr lang="en-US"/>
          </a:p>
        </p:txBody>
      </p:sp>
    </p:spTree>
    <p:extLst>
      <p:ext uri="{BB962C8B-B14F-4D97-AF65-F5344CB8AC3E}">
        <p14:creationId xmlns:p14="http://schemas.microsoft.com/office/powerpoint/2010/main" val="5920511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8477718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8477718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45</a:t>
            </a:fld>
            <a:endParaRPr lang="en-US"/>
          </a:p>
        </p:txBody>
      </p:sp>
    </p:spTree>
    <p:extLst>
      <p:ext uri="{BB962C8B-B14F-4D97-AF65-F5344CB8AC3E}">
        <p14:creationId xmlns:p14="http://schemas.microsoft.com/office/powerpoint/2010/main" val="16200771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46</a:t>
            </a:fld>
            <a:endParaRPr lang="en-US"/>
          </a:p>
        </p:txBody>
      </p:sp>
    </p:spTree>
    <p:extLst>
      <p:ext uri="{BB962C8B-B14F-4D97-AF65-F5344CB8AC3E}">
        <p14:creationId xmlns:p14="http://schemas.microsoft.com/office/powerpoint/2010/main" val="2761935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47</a:t>
            </a:fld>
            <a:endParaRPr lang="en-US"/>
          </a:p>
        </p:txBody>
      </p:sp>
    </p:spTree>
    <p:extLst>
      <p:ext uri="{BB962C8B-B14F-4D97-AF65-F5344CB8AC3E}">
        <p14:creationId xmlns:p14="http://schemas.microsoft.com/office/powerpoint/2010/main" val="11202700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48</a:t>
            </a:fld>
            <a:endParaRPr lang="en-US"/>
          </a:p>
        </p:txBody>
      </p:sp>
    </p:spTree>
    <p:extLst>
      <p:ext uri="{BB962C8B-B14F-4D97-AF65-F5344CB8AC3E}">
        <p14:creationId xmlns:p14="http://schemas.microsoft.com/office/powerpoint/2010/main" val="20516117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03194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5</a:t>
            </a:fld>
            <a:endParaRPr lang="en-US"/>
          </a:p>
        </p:txBody>
      </p:sp>
    </p:spTree>
    <p:extLst>
      <p:ext uri="{BB962C8B-B14F-4D97-AF65-F5344CB8AC3E}">
        <p14:creationId xmlns:p14="http://schemas.microsoft.com/office/powerpoint/2010/main" val="27032480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2046026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51</a:t>
            </a:fld>
            <a:endParaRPr lang="en-US"/>
          </a:p>
        </p:txBody>
      </p:sp>
    </p:spTree>
    <p:extLst>
      <p:ext uri="{BB962C8B-B14F-4D97-AF65-F5344CB8AC3E}">
        <p14:creationId xmlns:p14="http://schemas.microsoft.com/office/powerpoint/2010/main" val="12944390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52</a:t>
            </a:fld>
            <a:endParaRPr lang="en-US"/>
          </a:p>
        </p:txBody>
      </p:sp>
    </p:spTree>
    <p:extLst>
      <p:ext uri="{BB962C8B-B14F-4D97-AF65-F5344CB8AC3E}">
        <p14:creationId xmlns:p14="http://schemas.microsoft.com/office/powerpoint/2010/main" val="25240451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53</a:t>
            </a:fld>
            <a:endParaRPr lang="en-US"/>
          </a:p>
        </p:txBody>
      </p:sp>
    </p:spTree>
    <p:extLst>
      <p:ext uri="{BB962C8B-B14F-4D97-AF65-F5344CB8AC3E}">
        <p14:creationId xmlns:p14="http://schemas.microsoft.com/office/powerpoint/2010/main" val="15006165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775875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0567104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2944390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23709252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38477718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847771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6</a:t>
            </a:fld>
            <a:endParaRPr lang="en-US"/>
          </a:p>
        </p:txBody>
      </p:sp>
    </p:spTree>
    <p:extLst>
      <p:ext uri="{BB962C8B-B14F-4D97-AF65-F5344CB8AC3E}">
        <p14:creationId xmlns:p14="http://schemas.microsoft.com/office/powerpoint/2010/main" val="1717778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60</a:t>
            </a:fld>
            <a:endParaRPr lang="en-US"/>
          </a:p>
        </p:txBody>
      </p:sp>
    </p:spTree>
    <p:extLst>
      <p:ext uri="{BB962C8B-B14F-4D97-AF65-F5344CB8AC3E}">
        <p14:creationId xmlns:p14="http://schemas.microsoft.com/office/powerpoint/2010/main" val="24832346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36152362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8287056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6342859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22804059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65</a:t>
            </a:fld>
            <a:endParaRPr lang="en-US"/>
          </a:p>
        </p:txBody>
      </p:sp>
    </p:spTree>
    <p:extLst>
      <p:ext uri="{BB962C8B-B14F-4D97-AF65-F5344CB8AC3E}">
        <p14:creationId xmlns:p14="http://schemas.microsoft.com/office/powerpoint/2010/main" val="3525230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26600625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23578782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10381005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70</a:t>
            </a:fld>
            <a:endParaRPr lang="en-US"/>
          </a:p>
        </p:txBody>
      </p:sp>
    </p:spTree>
    <p:extLst>
      <p:ext uri="{BB962C8B-B14F-4D97-AF65-F5344CB8AC3E}">
        <p14:creationId xmlns:p14="http://schemas.microsoft.com/office/powerpoint/2010/main" val="3971522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7</a:t>
            </a:fld>
            <a:endParaRPr lang="en-US"/>
          </a:p>
        </p:txBody>
      </p:sp>
    </p:spTree>
    <p:extLst>
      <p:ext uri="{BB962C8B-B14F-4D97-AF65-F5344CB8AC3E}">
        <p14:creationId xmlns:p14="http://schemas.microsoft.com/office/powerpoint/2010/main" val="12567736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71</a:t>
            </a:fld>
            <a:endParaRPr lang="en-US"/>
          </a:p>
        </p:txBody>
      </p:sp>
    </p:spTree>
    <p:extLst>
      <p:ext uri="{BB962C8B-B14F-4D97-AF65-F5344CB8AC3E}">
        <p14:creationId xmlns:p14="http://schemas.microsoft.com/office/powerpoint/2010/main" val="23252659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72</a:t>
            </a:fld>
            <a:endParaRPr lang="en-US"/>
          </a:p>
        </p:txBody>
      </p:sp>
    </p:spTree>
    <p:extLst>
      <p:ext uri="{BB962C8B-B14F-4D97-AF65-F5344CB8AC3E}">
        <p14:creationId xmlns:p14="http://schemas.microsoft.com/office/powerpoint/2010/main" val="12969677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73</a:t>
            </a:fld>
            <a:endParaRPr lang="en-US"/>
          </a:p>
        </p:txBody>
      </p:sp>
    </p:spTree>
    <p:extLst>
      <p:ext uri="{BB962C8B-B14F-4D97-AF65-F5344CB8AC3E}">
        <p14:creationId xmlns:p14="http://schemas.microsoft.com/office/powerpoint/2010/main" val="11838366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215908465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13890864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77</a:t>
            </a:fld>
            <a:endParaRPr lang="en-US"/>
          </a:p>
        </p:txBody>
      </p:sp>
    </p:spTree>
    <p:extLst>
      <p:ext uri="{BB962C8B-B14F-4D97-AF65-F5344CB8AC3E}">
        <p14:creationId xmlns:p14="http://schemas.microsoft.com/office/powerpoint/2010/main" val="26728276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23182220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4524973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81</a:t>
            </a:fld>
            <a:endParaRPr lang="en-US"/>
          </a:p>
        </p:txBody>
      </p:sp>
    </p:spTree>
    <p:extLst>
      <p:ext uri="{BB962C8B-B14F-4D97-AF65-F5344CB8AC3E}">
        <p14:creationId xmlns:p14="http://schemas.microsoft.com/office/powerpoint/2010/main" val="26728276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3521757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8</a:t>
            </a:fld>
            <a:endParaRPr lang="en-US"/>
          </a:p>
        </p:txBody>
      </p:sp>
    </p:spTree>
    <p:extLst>
      <p:ext uri="{BB962C8B-B14F-4D97-AF65-F5344CB8AC3E}">
        <p14:creationId xmlns:p14="http://schemas.microsoft.com/office/powerpoint/2010/main" val="3299245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B10DE-E0DD-44A5-8143-2F9E0245E4A1}" type="slidenum">
              <a:rPr lang="en-US" smtClean="0"/>
              <a:t>9</a:t>
            </a:fld>
            <a:endParaRPr lang="en-US"/>
          </a:p>
        </p:txBody>
      </p:sp>
    </p:spTree>
    <p:extLst>
      <p:ext uri="{BB962C8B-B14F-4D97-AF65-F5344CB8AC3E}">
        <p14:creationId xmlns:p14="http://schemas.microsoft.com/office/powerpoint/2010/main" val="2903039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B67658-D09E-4CF6-8EA5-18E6CFE52839}"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F434D3-08FE-486B-9AB0-C8B367A6CCBE}" type="slidenum">
              <a:rPr lang="en-US" smtClean="0"/>
              <a:t>‹#›</a:t>
            </a:fld>
            <a:endParaRPr lang="en-US"/>
          </a:p>
        </p:txBody>
      </p:sp>
    </p:spTree>
    <p:extLst>
      <p:ext uri="{BB962C8B-B14F-4D97-AF65-F5344CB8AC3E}">
        <p14:creationId xmlns:p14="http://schemas.microsoft.com/office/powerpoint/2010/main" val="2213984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A8680-2A1C-4B18-8389-8D8BB7E61E78}"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F434D3-08FE-486B-9AB0-C8B367A6CCBE}" type="slidenum">
              <a:rPr lang="en-US" smtClean="0"/>
              <a:t>‹#›</a:t>
            </a:fld>
            <a:endParaRPr lang="en-US"/>
          </a:p>
        </p:txBody>
      </p:sp>
    </p:spTree>
    <p:extLst>
      <p:ext uri="{BB962C8B-B14F-4D97-AF65-F5344CB8AC3E}">
        <p14:creationId xmlns:p14="http://schemas.microsoft.com/office/powerpoint/2010/main" val="2634289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6860D-6ED5-4480-90EB-F0226D23FF1B}"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F434D3-08FE-486B-9AB0-C8B367A6CCBE}" type="slidenum">
              <a:rPr lang="en-US" smtClean="0"/>
              <a:t>‹#›</a:t>
            </a:fld>
            <a:endParaRPr lang="en-US"/>
          </a:p>
        </p:txBody>
      </p:sp>
    </p:spTree>
    <p:extLst>
      <p:ext uri="{BB962C8B-B14F-4D97-AF65-F5344CB8AC3E}">
        <p14:creationId xmlns:p14="http://schemas.microsoft.com/office/powerpoint/2010/main" val="2543206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A2F42E-4BD4-4D68-B984-D68542776B8B}"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a:lvl1pPr>
          </a:lstStyle>
          <a:p>
            <a:fld id="{DCF434D3-08FE-486B-9AB0-C8B367A6CCBE}" type="slidenum">
              <a:rPr lang="en-US" smtClean="0"/>
              <a:pPr/>
              <a:t>‹#›</a:t>
            </a:fld>
            <a:endParaRPr lang="en-US" dirty="0"/>
          </a:p>
        </p:txBody>
      </p:sp>
    </p:spTree>
    <p:extLst>
      <p:ext uri="{BB962C8B-B14F-4D97-AF65-F5344CB8AC3E}">
        <p14:creationId xmlns:p14="http://schemas.microsoft.com/office/powerpoint/2010/main" val="3155618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7DF10-A288-4592-BEDA-C56F9B9510D6}" type="datetime1">
              <a:rPr lang="en-US" smtClean="0">
                <a:solidFill>
                  <a:prstClr val="black">
                    <a:tint val="75000"/>
                  </a:prstClr>
                </a:solidFill>
              </a:rPr>
              <a:t>11/16/2020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34D3-08FE-486B-9AB0-C8B367A6CC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047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4FA045-7AF2-4171-A3D3-FD3495AEB80F}" type="datetime1">
              <a:rPr lang="en-US" smtClean="0">
                <a:solidFill>
                  <a:prstClr val="black">
                    <a:tint val="75000"/>
                  </a:prstClr>
                </a:solidFill>
              </a:rPr>
              <a:t>11/16/2020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34D3-08FE-486B-9AB0-C8B367A6CC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39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7119A1-8903-4C6C-B857-DBCEF9E792B1}" type="datetime1">
              <a:rPr lang="en-US" smtClean="0">
                <a:solidFill>
                  <a:prstClr val="black">
                    <a:tint val="75000"/>
                  </a:prstClr>
                </a:solidFill>
              </a:rPr>
              <a:t>11/16/2020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34D3-08FE-486B-9AB0-C8B367A6CC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635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C24A3B-00D9-44E4-B101-B8D3166BB72D}" type="datetime1">
              <a:rPr lang="en-US" smtClean="0">
                <a:solidFill>
                  <a:prstClr val="black">
                    <a:tint val="75000"/>
                  </a:prstClr>
                </a:solidFill>
              </a:rPr>
              <a:t>11/16/2020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34D3-08FE-486B-9AB0-C8B367A6CC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41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F8CE04-33AA-4818-8FF4-1F12E71CA752}" type="datetime1">
              <a:rPr lang="en-US" smtClean="0">
                <a:solidFill>
                  <a:prstClr val="black">
                    <a:tint val="75000"/>
                  </a:prstClr>
                </a:solidFill>
              </a:rPr>
              <a:t>11/16/2020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F434D3-08FE-486B-9AB0-C8B367A6CC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035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7AC7ED-A570-4CF2-A6AD-758A2BCE7F3C}" type="datetime1">
              <a:rPr lang="en-US" smtClean="0">
                <a:solidFill>
                  <a:prstClr val="black">
                    <a:tint val="75000"/>
                  </a:prstClr>
                </a:solidFill>
              </a:rPr>
              <a:t>11/16/2020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F434D3-08FE-486B-9AB0-C8B367A6CC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915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3E1ED-AAB3-4E19-B291-1847501F1DC7}" type="datetime1">
              <a:rPr lang="en-US" smtClean="0">
                <a:solidFill>
                  <a:prstClr val="black">
                    <a:tint val="75000"/>
                  </a:prstClr>
                </a:solidFill>
              </a:rPr>
              <a:t>11/16/2020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F434D3-08FE-486B-9AB0-C8B367A6CC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0D1AFC-798D-4611-B862-DCD6D6B185D5}"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F434D3-08FE-486B-9AB0-C8B367A6CCBE}" type="slidenum">
              <a:rPr lang="en-US" smtClean="0"/>
              <a:t>‹#›</a:t>
            </a:fld>
            <a:endParaRPr lang="en-US" dirty="0"/>
          </a:p>
        </p:txBody>
      </p:sp>
    </p:spTree>
    <p:extLst>
      <p:ext uri="{BB962C8B-B14F-4D97-AF65-F5344CB8AC3E}">
        <p14:creationId xmlns:p14="http://schemas.microsoft.com/office/powerpoint/2010/main" val="3908418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4A0660-F275-44C9-A892-FC04DD464681}" type="datetime1">
              <a:rPr lang="en-US" smtClean="0">
                <a:solidFill>
                  <a:prstClr val="black">
                    <a:tint val="75000"/>
                  </a:prstClr>
                </a:solidFill>
              </a:rPr>
              <a:t>11/16/2020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34D3-08FE-486B-9AB0-C8B367A6CC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504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9B05FF-36D9-4C7D-8CD4-4B17FEEF7D09}" type="datetime1">
              <a:rPr lang="en-US" smtClean="0">
                <a:solidFill>
                  <a:prstClr val="black">
                    <a:tint val="75000"/>
                  </a:prstClr>
                </a:solidFill>
              </a:rPr>
              <a:t>11/16/2020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F434D3-08FE-486B-9AB0-C8B367A6CC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094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16429-A571-417D-967A-1FFB503A8410}" type="datetime1">
              <a:rPr lang="en-US" smtClean="0">
                <a:solidFill>
                  <a:prstClr val="black">
                    <a:tint val="75000"/>
                  </a:prstClr>
                </a:solidFill>
              </a:rPr>
              <a:t>11/16/2020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34D3-08FE-486B-9AB0-C8B367A6CC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506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A1B25-E4B6-40A9-AE43-ED63FBCCDC88}" type="datetime1">
              <a:rPr lang="en-US" smtClean="0">
                <a:solidFill>
                  <a:prstClr val="black">
                    <a:tint val="75000"/>
                  </a:prstClr>
                </a:solidFill>
              </a:rPr>
              <a:t>11/16/2020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34D3-08FE-486B-9AB0-C8B367A6CC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552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02B64F-1A02-45CF-8B0B-8B8F4BA9E80D}" type="datetime1">
              <a:rPr lang="en-US" smtClean="0">
                <a:solidFill>
                  <a:prstClr val="black">
                    <a:tint val="75000"/>
                  </a:prstClr>
                </a:solidFill>
              </a:rPr>
              <a:t>11/16/2020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F434D3-08FE-486B-9AB0-C8B367A6CC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546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E7E36C-1E4D-4E87-A869-C19C5642431F}"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F434D3-08FE-486B-9AB0-C8B367A6CCBE}" type="slidenum">
              <a:rPr lang="en-US" smtClean="0"/>
              <a:t>‹#›</a:t>
            </a:fld>
            <a:endParaRPr lang="en-US"/>
          </a:p>
        </p:txBody>
      </p:sp>
    </p:spTree>
    <p:extLst>
      <p:ext uri="{BB962C8B-B14F-4D97-AF65-F5344CB8AC3E}">
        <p14:creationId xmlns:p14="http://schemas.microsoft.com/office/powerpoint/2010/main" val="366389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69F507-611A-4B30-8410-82F6E623CDC9}" type="datetime1">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F434D3-08FE-486B-9AB0-C8B367A6CCBE}" type="slidenum">
              <a:rPr lang="en-US" smtClean="0"/>
              <a:t>‹#›</a:t>
            </a:fld>
            <a:endParaRPr lang="en-US"/>
          </a:p>
        </p:txBody>
      </p:sp>
    </p:spTree>
    <p:extLst>
      <p:ext uri="{BB962C8B-B14F-4D97-AF65-F5344CB8AC3E}">
        <p14:creationId xmlns:p14="http://schemas.microsoft.com/office/powerpoint/2010/main" val="298985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A99362-0D17-4BFC-9270-12F80EAB3ADE}" type="datetime1">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F434D3-08FE-486B-9AB0-C8B367A6CCBE}" type="slidenum">
              <a:rPr lang="en-US" smtClean="0"/>
              <a:t>‹#›</a:t>
            </a:fld>
            <a:endParaRPr lang="en-US"/>
          </a:p>
        </p:txBody>
      </p:sp>
    </p:spTree>
    <p:extLst>
      <p:ext uri="{BB962C8B-B14F-4D97-AF65-F5344CB8AC3E}">
        <p14:creationId xmlns:p14="http://schemas.microsoft.com/office/powerpoint/2010/main" val="368544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FF6E93-18A9-4834-AF6B-A2B833C3D69F}" type="datetime1">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F434D3-08FE-486B-9AB0-C8B367A6CCBE}" type="slidenum">
              <a:rPr lang="en-US" smtClean="0"/>
              <a:t>‹#›</a:t>
            </a:fld>
            <a:endParaRPr lang="en-US"/>
          </a:p>
        </p:txBody>
      </p:sp>
    </p:spTree>
    <p:extLst>
      <p:ext uri="{BB962C8B-B14F-4D97-AF65-F5344CB8AC3E}">
        <p14:creationId xmlns:p14="http://schemas.microsoft.com/office/powerpoint/2010/main" val="111122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CA11E-6A4F-4788-BB4E-B53842A582D1}" type="datetime1">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F434D3-08FE-486B-9AB0-C8B367A6CCBE}" type="slidenum">
              <a:rPr lang="en-US" smtClean="0"/>
              <a:t>‹#›</a:t>
            </a:fld>
            <a:endParaRPr lang="en-US"/>
          </a:p>
        </p:txBody>
      </p:sp>
    </p:spTree>
    <p:extLst>
      <p:ext uri="{BB962C8B-B14F-4D97-AF65-F5344CB8AC3E}">
        <p14:creationId xmlns:p14="http://schemas.microsoft.com/office/powerpoint/2010/main" val="1915969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83AE56-0849-473E-9F57-E12D3AC4BB9F}" type="datetime1">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F434D3-08FE-486B-9AB0-C8B367A6CCBE}" type="slidenum">
              <a:rPr lang="en-US" smtClean="0"/>
              <a:t>‹#›</a:t>
            </a:fld>
            <a:endParaRPr lang="en-US"/>
          </a:p>
        </p:txBody>
      </p:sp>
    </p:spTree>
    <p:extLst>
      <p:ext uri="{BB962C8B-B14F-4D97-AF65-F5344CB8AC3E}">
        <p14:creationId xmlns:p14="http://schemas.microsoft.com/office/powerpoint/2010/main" val="2147921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B0EE24-86B5-4784-B4D5-B4800EB3D34C}" type="datetime1">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F434D3-08FE-486B-9AB0-C8B367A6CCBE}" type="slidenum">
              <a:rPr lang="en-US" smtClean="0"/>
              <a:t>‹#›</a:t>
            </a:fld>
            <a:endParaRPr lang="en-US"/>
          </a:p>
        </p:txBody>
      </p:sp>
    </p:spTree>
    <p:extLst>
      <p:ext uri="{BB962C8B-B14F-4D97-AF65-F5344CB8AC3E}">
        <p14:creationId xmlns:p14="http://schemas.microsoft.com/office/powerpoint/2010/main" val="34158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E64FD-E1C3-49CA-B751-CDCE52AC277B}" type="datetime1">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DCF434D3-08FE-486B-9AB0-C8B367A6CCBE}" type="slidenum">
              <a:rPr lang="en-US" smtClean="0"/>
              <a:pPr/>
              <a:t>‹#›</a:t>
            </a:fld>
            <a:endParaRPr lang="en-US" dirty="0"/>
          </a:p>
        </p:txBody>
      </p:sp>
    </p:spTree>
    <p:extLst>
      <p:ext uri="{BB962C8B-B14F-4D97-AF65-F5344CB8AC3E}">
        <p14:creationId xmlns:p14="http://schemas.microsoft.com/office/powerpoint/2010/main" val="4248867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0D2A6-BB0B-4291-B112-66E70AA4EBEA}" type="datetime1">
              <a:rPr lang="en-US" smtClean="0">
                <a:solidFill>
                  <a:prstClr val="black">
                    <a:tint val="75000"/>
                  </a:prstClr>
                </a:solidFill>
              </a:rPr>
              <a:t>11/16/2020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434D3-08FE-486B-9AB0-C8B367A6CC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86218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ciencecases.lib.buffalo.edu/files/Supplemental/UploadFolder/influenza_modeling_ani1.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dc.gov/flu/news.ht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www.who.int/topics/influenza/en/" TargetMode="External"/><Relationship Id="rId4" Type="http://schemas.openxmlformats.org/officeDocument/2006/relationships/hyperlink" Target="http://www.cdc.gov/flu/index.htm"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historyofvaccines.org/content/how-vaccines-work"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www.cdc.gov/flu/about/qa/flushot.htm" TargetMode="External"/><Relationship Id="rId4" Type="http://schemas.openxmlformats.org/officeDocument/2006/relationships/hyperlink" Target="http://www.pbslearningmedia.org/resource/nvvs-sci-immunity/immunity-vaccines/"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tools.cdc.gov/medialibrary/index.aspx#/media/id/121591" TargetMode="External"/><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hyperlink" Target="https://sciencecases.lib.buffalo.edu/files/Supplemental/UploadFolder/influenza_modeling_ani2.mp4"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69.xml.rels><?xml version="1.0" encoding="UTF-8" standalone="yes"?>
<Relationships xmlns="http://schemas.openxmlformats.org/package/2006/relationships"><Relationship Id="rId3" Type="http://schemas.openxmlformats.org/officeDocument/2006/relationships/hyperlink" Target="http://www.plosone.org/article/info:doi/10.1371/journal.pone.0060343" TargetMode="External"/><Relationship Id="rId2" Type="http://schemas.openxmlformats.org/officeDocument/2006/relationships/hyperlink" Target="http://www.cdc.gov/flu/pastseasons/0910season.htm"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7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www.cdc.gov/flu/pastseasons/0910season.htm" TargetMode="External"/><Relationship Id="rId5" Type="http://schemas.openxmlformats.org/officeDocument/2006/relationships/hyperlink" Target="http://www.cdc.gov/flu/weekly/weeklyarchives2013-2014/weekly39.html" TargetMode="External"/><Relationship Id="rId4" Type="http://schemas.openxmlformats.org/officeDocument/2006/relationships/image" Target="../media/image8.png"/></Relationships>
</file>

<file path=ppt/slides/_rels/slide76.xml.rels><?xml version="1.0" encoding="UTF-8" standalone="yes"?>
<Relationships xmlns="http://schemas.openxmlformats.org/package/2006/relationships"><Relationship Id="rId3" Type="http://schemas.openxmlformats.org/officeDocument/2006/relationships/hyperlink" Target="http://www.plosone.org/article/info:doi/10.1371/journal.pone.0060343"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7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7.xml"/><Relationship Id="rId1" Type="http://schemas.openxmlformats.org/officeDocument/2006/relationships/slideLayout" Target="../slideLayouts/slideLayout1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8079" b="14347"/>
          <a:stretch/>
        </p:blipFill>
        <p:spPr>
          <a:xfrm>
            <a:off x="0" y="-2796"/>
            <a:ext cx="12252960" cy="6858000"/>
          </a:xfrm>
          <a:prstGeom prst="rect">
            <a:avLst/>
          </a:prstGeom>
        </p:spPr>
      </p:pic>
      <p:sp>
        <p:nvSpPr>
          <p:cNvPr id="2" name="Title 1"/>
          <p:cNvSpPr>
            <a:spLocks noGrp="1"/>
          </p:cNvSpPr>
          <p:nvPr>
            <p:ph type="title"/>
          </p:nvPr>
        </p:nvSpPr>
        <p:spPr>
          <a:xfrm>
            <a:off x="615350" y="2166771"/>
            <a:ext cx="10515600" cy="1325563"/>
          </a:xfrm>
        </p:spPr>
        <p:txBody>
          <a:bodyPr>
            <a:noAutofit/>
          </a:bodyPr>
          <a:lstStyle/>
          <a:p>
            <a:r>
              <a:rPr lang="en-US" sz="5400" b="1" i="1" dirty="0" smtClean="0">
                <a:solidFill>
                  <a:schemeClr val="bg1"/>
                </a:solidFill>
                <a:latin typeface="Arial" panose="020B0604020202020204" pitchFamily="34" charset="0"/>
                <a:cs typeface="Arial" panose="020B0604020202020204" pitchFamily="34" charset="0"/>
              </a:rPr>
              <a:t>Campus Outbreak! </a:t>
            </a:r>
            <a:br>
              <a:rPr lang="en-US" sz="5400" b="1" i="1" dirty="0" smtClean="0">
                <a:solidFill>
                  <a:schemeClr val="bg1"/>
                </a:solidFill>
                <a:latin typeface="Arial" panose="020B0604020202020204" pitchFamily="34" charset="0"/>
                <a:cs typeface="Arial" panose="020B0604020202020204" pitchFamily="34" charset="0"/>
              </a:rPr>
            </a:br>
            <a:r>
              <a:rPr lang="en-US" sz="5400" b="1" dirty="0" smtClean="0">
                <a:solidFill>
                  <a:schemeClr val="bg1"/>
                </a:solidFill>
                <a:latin typeface="Arial" panose="020B0604020202020204" pitchFamily="34" charset="0"/>
                <a:cs typeface="Arial" panose="020B0604020202020204" pitchFamily="34" charset="0"/>
              </a:rPr>
              <a:t>Modeling Seasonal </a:t>
            </a:r>
            <a:br>
              <a:rPr lang="en-US" sz="5400" b="1" dirty="0" smtClean="0">
                <a:solidFill>
                  <a:schemeClr val="bg1"/>
                </a:solidFill>
                <a:latin typeface="Arial" panose="020B0604020202020204" pitchFamily="34" charset="0"/>
                <a:cs typeface="Arial" panose="020B0604020202020204" pitchFamily="34" charset="0"/>
              </a:rPr>
            </a:br>
            <a:r>
              <a:rPr lang="en-US" sz="5400" b="1" dirty="0" smtClean="0">
                <a:solidFill>
                  <a:schemeClr val="bg1"/>
                </a:solidFill>
                <a:latin typeface="Arial" panose="020B0604020202020204" pitchFamily="34" charset="0"/>
                <a:cs typeface="Arial" panose="020B0604020202020204" pitchFamily="34" charset="0"/>
              </a:rPr>
              <a:t>Influenza</a:t>
            </a:r>
            <a:endParaRPr lang="en-US" sz="5400" b="1"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CF434D3-08FE-486B-9AB0-C8B367A6CCBE}" type="slidenum">
              <a:rPr lang="en-US" smtClean="0"/>
              <a:t>1</a:t>
            </a:fld>
            <a:endParaRPr lang="en-US"/>
          </a:p>
        </p:txBody>
      </p:sp>
      <p:sp>
        <p:nvSpPr>
          <p:cNvPr id="5" name="Rectangle 4"/>
          <p:cNvSpPr/>
          <p:nvPr/>
        </p:nvSpPr>
        <p:spPr>
          <a:xfrm>
            <a:off x="574890" y="5239156"/>
            <a:ext cx="11972544" cy="1323439"/>
          </a:xfrm>
          <a:prstGeom prst="rect">
            <a:avLst/>
          </a:prstGeom>
        </p:spPr>
        <p:txBody>
          <a:bodyPr wrap="square">
            <a:spAutoFit/>
          </a:bodyPr>
          <a:lstStyle/>
          <a:p>
            <a:r>
              <a:rPr lang="en-US" altLang="en-US" sz="2000" b="1" dirty="0">
                <a:solidFill>
                  <a:schemeClr val="bg2"/>
                </a:solidFill>
                <a:latin typeface="Monotype Corsiva" panose="03010101010201010101" pitchFamily="66" charset="0"/>
                <a:cs typeface="Arial" panose="020B0604020202020204" pitchFamily="34" charset="0"/>
              </a:rPr>
              <a:t>by </a:t>
            </a:r>
          </a:p>
          <a:p>
            <a:r>
              <a:rPr lang="en-US" altLang="en-US" sz="2000" b="1" dirty="0">
                <a:solidFill>
                  <a:schemeClr val="bg2"/>
                </a:solidFill>
                <a:latin typeface="Arial" panose="020B0604020202020204" pitchFamily="34" charset="0"/>
                <a:cs typeface="Arial" panose="020B0604020202020204" pitchFamily="34" charset="0"/>
              </a:rPr>
              <a:t>Marcia Harrison-</a:t>
            </a:r>
            <a:r>
              <a:rPr lang="en-US" altLang="en-US" sz="2000" b="1" dirty="0" err="1">
                <a:solidFill>
                  <a:schemeClr val="bg2"/>
                </a:solidFill>
                <a:latin typeface="Arial" panose="020B0604020202020204" pitchFamily="34" charset="0"/>
                <a:cs typeface="Arial" panose="020B0604020202020204" pitchFamily="34" charset="0"/>
              </a:rPr>
              <a:t>Pitaniello</a:t>
            </a:r>
            <a:r>
              <a:rPr lang="en-US" altLang="en-US" sz="2000" b="1" dirty="0">
                <a:solidFill>
                  <a:schemeClr val="bg2"/>
                </a:solidFill>
                <a:latin typeface="Arial" panose="020B0604020202020204" pitchFamily="34" charset="0"/>
                <a:cs typeface="Arial" panose="020B0604020202020204" pitchFamily="34" charset="0"/>
              </a:rPr>
              <a:t>, Jessica L. </a:t>
            </a:r>
            <a:r>
              <a:rPr lang="en-US" altLang="en-US" sz="2000" b="1" dirty="0" err="1">
                <a:solidFill>
                  <a:schemeClr val="bg2"/>
                </a:solidFill>
                <a:latin typeface="Arial" panose="020B0604020202020204" pitchFamily="34" charset="0"/>
                <a:cs typeface="Arial" panose="020B0604020202020204" pitchFamily="34" charset="0"/>
              </a:rPr>
              <a:t>Shiltz</a:t>
            </a:r>
            <a:r>
              <a:rPr lang="en-US" altLang="en-US" sz="2000" b="1" dirty="0">
                <a:solidFill>
                  <a:schemeClr val="bg2"/>
                </a:solidFill>
                <a:latin typeface="Arial" panose="020B0604020202020204" pitchFamily="34" charset="0"/>
                <a:cs typeface="Arial" panose="020B0604020202020204" pitchFamily="34" charset="0"/>
              </a:rPr>
              <a:t>, Robert E. Hughes, </a:t>
            </a:r>
            <a:r>
              <a:rPr lang="en-US" altLang="en-US" sz="2000" b="1" dirty="0" smtClean="0">
                <a:solidFill>
                  <a:schemeClr val="bg2"/>
                </a:solidFill>
                <a:latin typeface="Arial" panose="020B0604020202020204" pitchFamily="34" charset="0"/>
                <a:cs typeface="Arial" panose="020B0604020202020204" pitchFamily="34" charset="0"/>
              </a:rPr>
              <a:t/>
            </a:r>
            <a:br>
              <a:rPr lang="en-US" altLang="en-US" sz="2000" b="1" dirty="0" smtClean="0">
                <a:solidFill>
                  <a:schemeClr val="bg2"/>
                </a:solidFill>
                <a:latin typeface="Arial" panose="020B0604020202020204" pitchFamily="34" charset="0"/>
                <a:cs typeface="Arial" panose="020B0604020202020204" pitchFamily="34" charset="0"/>
              </a:rPr>
            </a:br>
            <a:r>
              <a:rPr lang="en-US" altLang="en-US" sz="2000" b="1" dirty="0" smtClean="0">
                <a:solidFill>
                  <a:schemeClr val="bg2"/>
                </a:solidFill>
                <a:latin typeface="Arial" panose="020B0604020202020204" pitchFamily="34" charset="0"/>
                <a:cs typeface="Arial" panose="020B0604020202020204" pitchFamily="34" charset="0"/>
              </a:rPr>
              <a:t>Roger </a:t>
            </a:r>
            <a:r>
              <a:rPr lang="en-US" altLang="en-US" sz="2000" b="1" dirty="0">
                <a:solidFill>
                  <a:schemeClr val="bg2"/>
                </a:solidFill>
                <a:latin typeface="Arial" panose="020B0604020202020204" pitchFamily="34" charset="0"/>
                <a:cs typeface="Arial" panose="020B0604020202020204" pitchFamily="34" charset="0"/>
              </a:rPr>
              <a:t>L. Estep, and Anna B. </a:t>
            </a:r>
            <a:r>
              <a:rPr lang="en-US" altLang="en-US" sz="2000" b="1" dirty="0" err="1" smtClean="0">
                <a:solidFill>
                  <a:schemeClr val="bg2"/>
                </a:solidFill>
                <a:latin typeface="Arial" panose="020B0604020202020204" pitchFamily="34" charset="0"/>
                <a:cs typeface="Arial" panose="020B0604020202020204" pitchFamily="34" charset="0"/>
              </a:rPr>
              <a:t>Mummert</a:t>
            </a:r>
            <a:r>
              <a:rPr lang="en-US" altLang="en-US" sz="2000" b="1" dirty="0" smtClean="0">
                <a:solidFill>
                  <a:schemeClr val="bg2"/>
                </a:solidFill>
                <a:latin typeface="Arial" panose="020B0604020202020204" pitchFamily="34" charset="0"/>
                <a:cs typeface="Arial" panose="020B0604020202020204" pitchFamily="34" charset="0"/>
              </a:rPr>
              <a:t/>
            </a:r>
            <a:br>
              <a:rPr lang="en-US" altLang="en-US" sz="2000" b="1" dirty="0" smtClean="0">
                <a:solidFill>
                  <a:schemeClr val="bg2"/>
                </a:solidFill>
                <a:latin typeface="Arial" panose="020B0604020202020204" pitchFamily="34" charset="0"/>
                <a:cs typeface="Arial" panose="020B0604020202020204" pitchFamily="34" charset="0"/>
              </a:rPr>
            </a:br>
            <a:r>
              <a:rPr lang="en-US" altLang="en-US" sz="2000" b="1" dirty="0" smtClean="0">
                <a:solidFill>
                  <a:schemeClr val="bg2"/>
                </a:solidFill>
                <a:latin typeface="Arial" panose="020B0604020202020204" pitchFamily="34" charset="0"/>
                <a:cs typeface="Arial" panose="020B0604020202020204" pitchFamily="34" charset="0"/>
              </a:rPr>
              <a:t>Marshall </a:t>
            </a:r>
            <a:r>
              <a:rPr lang="en-US" altLang="en-US" sz="2000" b="1" dirty="0">
                <a:solidFill>
                  <a:schemeClr val="bg2"/>
                </a:solidFill>
                <a:latin typeface="Arial" panose="020B0604020202020204" pitchFamily="34" charset="0"/>
                <a:cs typeface="Arial" panose="020B0604020202020204" pitchFamily="34" charset="0"/>
              </a:rPr>
              <a:t>University, Huntington, WV</a:t>
            </a:r>
          </a:p>
        </p:txBody>
      </p:sp>
      <p:sp>
        <p:nvSpPr>
          <p:cNvPr id="6" name="Rectangle 5"/>
          <p:cNvSpPr/>
          <p:nvPr/>
        </p:nvSpPr>
        <p:spPr>
          <a:xfrm>
            <a:off x="574890" y="276301"/>
            <a:ext cx="6172200" cy="246221"/>
          </a:xfrm>
          <a:prstGeom prst="rect">
            <a:avLst/>
          </a:prstGeom>
        </p:spPr>
        <p:txBody>
          <a:bodyPr wrap="square">
            <a:spAutoFit/>
          </a:bodyPr>
          <a:lstStyle/>
          <a:p>
            <a:r>
              <a:rPr lang="en-US" sz="1000" b="1" kern="0" dirty="0">
                <a:solidFill>
                  <a:schemeClr val="bg1">
                    <a:lumMod val="85000"/>
                  </a:schemeClr>
                </a:solidFill>
                <a:latin typeface="Arial"/>
                <a:cs typeface="Arial"/>
                <a:sym typeface="Arial"/>
                <a:rtl val="0"/>
              </a:rPr>
              <a:t>NATIONAL CENTER FOR CASE STUDY TEACHING IN SCIENCE</a:t>
            </a:r>
          </a:p>
        </p:txBody>
      </p:sp>
    </p:spTree>
    <p:extLst>
      <p:ext uri="{BB962C8B-B14F-4D97-AF65-F5344CB8AC3E}">
        <p14:creationId xmlns:p14="http://schemas.microsoft.com/office/powerpoint/2010/main" val="4273997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32700" y="228338"/>
            <a:ext cx="11723947" cy="1325563"/>
          </a:xfrm>
        </p:spPr>
        <p:txBody>
          <a:bodyPr>
            <a:normAutofit/>
          </a:bodyPr>
          <a:lstStyle/>
          <a:p>
            <a:r>
              <a:rPr lang="en-US" sz="3600" dirty="0" smtClean="0">
                <a:latin typeface="Arial" panose="020B0604020202020204" pitchFamily="34" charset="0"/>
                <a:cs typeface="Arial" panose="020B0604020202020204" pitchFamily="34" charset="0"/>
              </a:rPr>
              <a:t>CQ#3: What is the </a:t>
            </a:r>
            <a:r>
              <a:rPr lang="en-US" sz="3600" i="1" dirty="0" smtClean="0">
                <a:latin typeface="Arial" panose="020B0604020202020204" pitchFamily="34" charset="0"/>
                <a:cs typeface="Arial" panose="020B0604020202020204" pitchFamily="34" charset="0"/>
              </a:rPr>
              <a:t>primary</a:t>
            </a:r>
            <a:r>
              <a:rPr lang="en-US" sz="3600" dirty="0" smtClean="0">
                <a:latin typeface="Arial" panose="020B0604020202020204" pitchFamily="34" charset="0"/>
                <a:cs typeface="Arial" panose="020B0604020202020204" pitchFamily="34" charset="0"/>
              </a:rPr>
              <a:t> transmission route that would </a:t>
            </a:r>
            <a:r>
              <a:rPr lang="en-US" sz="3600" dirty="0">
                <a:latin typeface="Arial" panose="020B0604020202020204" pitchFamily="34" charset="0"/>
                <a:cs typeface="Arial" panose="020B0604020202020204" pitchFamily="34" charset="0"/>
              </a:rPr>
              <a:t>allow </a:t>
            </a:r>
            <a:r>
              <a:rPr lang="en-US" sz="3600" dirty="0" smtClean="0">
                <a:latin typeface="Arial" panose="020B0604020202020204" pitchFamily="34" charset="0"/>
                <a:cs typeface="Arial" panose="020B0604020202020204" pitchFamily="34" charset="0"/>
              </a:rPr>
              <a:t>influenza to </a:t>
            </a:r>
            <a:r>
              <a:rPr lang="en-US" sz="3600" dirty="0">
                <a:latin typeface="Arial" panose="020B0604020202020204" pitchFamily="34" charset="0"/>
                <a:cs typeface="Arial" panose="020B0604020202020204" pitchFamily="34" charset="0"/>
              </a:rPr>
              <a:t>spread throughout the campus?</a:t>
            </a:r>
          </a:p>
        </p:txBody>
      </p:sp>
      <p:sp>
        <p:nvSpPr>
          <p:cNvPr id="3" name="TPAnswers"/>
          <p:cNvSpPr>
            <a:spLocks noGrp="1"/>
          </p:cNvSpPr>
          <p:nvPr>
            <p:ph type="body" idx="1"/>
            <p:custDataLst>
              <p:tags r:id="rId2"/>
            </p:custDataLst>
          </p:nvPr>
        </p:nvSpPr>
        <p:spPr>
          <a:xfrm>
            <a:off x="607671" y="1768515"/>
            <a:ext cx="11360552" cy="4351338"/>
          </a:xfrm>
        </p:spPr>
        <p:txBody>
          <a:bodyPr>
            <a:normAutofit/>
          </a:bodyPr>
          <a:lstStyle/>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The virus spreads by contact </a:t>
            </a:r>
            <a:r>
              <a:rPr lang="en-US" sz="3200" dirty="0">
                <a:latin typeface="Arial" panose="020B0604020202020204" pitchFamily="34" charset="0"/>
                <a:cs typeface="Arial" panose="020B0604020202020204" pitchFamily="34" charset="0"/>
              </a:rPr>
              <a:t>with bodily fluids</a:t>
            </a:r>
          </a:p>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The virus spreads by air-borne </a:t>
            </a:r>
            <a:r>
              <a:rPr lang="en-US" sz="3200" dirty="0">
                <a:latin typeface="Arial" panose="020B0604020202020204" pitchFamily="34" charset="0"/>
                <a:cs typeface="Arial" panose="020B0604020202020204" pitchFamily="34" charset="0"/>
              </a:rPr>
              <a:t>droplets</a:t>
            </a:r>
          </a:p>
          <a:p>
            <a:pPr marL="514350" indent="-514350">
              <a:lnSpc>
                <a:spcPct val="100000"/>
              </a:lnSpc>
              <a:buFont typeface="+mj-lt"/>
              <a:buAutoNum type="alphaUcPeriod"/>
            </a:pPr>
            <a:r>
              <a:rPr lang="en-US" sz="3200" dirty="0">
                <a:latin typeface="Arial" panose="020B0604020202020204" pitchFamily="34" charset="0"/>
                <a:cs typeface="Arial" panose="020B0604020202020204" pitchFamily="34" charset="0"/>
              </a:rPr>
              <a:t>The virus </a:t>
            </a:r>
            <a:r>
              <a:rPr lang="en-US" sz="3200" dirty="0" smtClean="0">
                <a:latin typeface="Arial" panose="020B0604020202020204" pitchFamily="34" charset="0"/>
                <a:cs typeface="Arial" panose="020B0604020202020204" pitchFamily="34" charset="0"/>
              </a:rPr>
              <a:t>can </a:t>
            </a:r>
            <a:r>
              <a:rPr lang="en-US" sz="3200" dirty="0">
                <a:latin typeface="Arial" panose="020B0604020202020204" pitchFamily="34" charset="0"/>
                <a:cs typeface="Arial" panose="020B0604020202020204" pitchFamily="34" charset="0"/>
              </a:rPr>
              <a:t>survive on inanimate objects</a:t>
            </a:r>
          </a:p>
        </p:txBody>
      </p:sp>
      <p:sp>
        <p:nvSpPr>
          <p:cNvPr id="5" name="Slide Number Placeholder 4"/>
          <p:cNvSpPr>
            <a:spLocks noGrp="1"/>
          </p:cNvSpPr>
          <p:nvPr>
            <p:ph type="sldNum" sz="quarter" idx="12"/>
          </p:nvPr>
        </p:nvSpPr>
        <p:spPr/>
        <p:txBody>
          <a:bodyPr/>
          <a:lstStyle/>
          <a:p>
            <a:fld id="{DCF434D3-08FE-486B-9AB0-C8B367A6CCBE}" type="slidenum">
              <a:rPr lang="en-US" smtClean="0"/>
              <a:t>10</a:t>
            </a:fld>
            <a:endParaRPr lang="en-US"/>
          </a:p>
        </p:txBody>
      </p:sp>
    </p:spTree>
    <p:custDataLst>
      <p:tags r:id="rId1"/>
    </p:custDataLst>
    <p:extLst>
      <p:ext uri="{BB962C8B-B14F-4D97-AF65-F5344CB8AC3E}">
        <p14:creationId xmlns:p14="http://schemas.microsoft.com/office/powerpoint/2010/main" val="411280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183" y="6499926"/>
            <a:ext cx="5134804" cy="369332"/>
          </a:xfrm>
          <a:prstGeom prst="rect">
            <a:avLst/>
          </a:prstGeom>
        </p:spPr>
        <p:txBody>
          <a:bodyPr wrap="none">
            <a:spAutoFit/>
          </a:bodyPr>
          <a:lstStyle/>
          <a:p>
            <a:r>
              <a:rPr lang="en-US" dirty="0" smtClean="0">
                <a:solidFill>
                  <a:prstClr val="black"/>
                </a:solidFill>
                <a:latin typeface="Arial" panose="020B0604020202020204" pitchFamily="34" charset="0"/>
                <a:cs typeface="Arial" panose="020B0604020202020204" pitchFamily="34" charset="0"/>
              </a:rPr>
              <a:t>http</a:t>
            </a:r>
            <a:r>
              <a:rPr lang="en-US" dirty="0">
                <a:solidFill>
                  <a:prstClr val="black"/>
                </a:solidFill>
                <a:latin typeface="Arial" panose="020B0604020202020204" pitchFamily="34" charset="0"/>
                <a:cs typeface="Arial" panose="020B0604020202020204" pitchFamily="34" charset="0"/>
              </a:rPr>
              <a:t>://www.cdc.gov/flu/about/disease/spread.htm</a:t>
            </a:r>
          </a:p>
        </p:txBody>
      </p:sp>
      <p:pic>
        <p:nvPicPr>
          <p:cNvPr id="5" name="Picture 4"/>
          <p:cNvPicPr>
            <a:picLocks noChangeAspect="1"/>
          </p:cNvPicPr>
          <p:nvPr/>
        </p:nvPicPr>
        <p:blipFill rotWithShape="1">
          <a:blip r:embed="rId3"/>
          <a:srcRect l="20162" t="14879"/>
          <a:stretch/>
        </p:blipFill>
        <p:spPr>
          <a:xfrm>
            <a:off x="304800" y="335279"/>
            <a:ext cx="11673947" cy="6158900"/>
          </a:xfrm>
          <a:prstGeom prst="rect">
            <a:avLst/>
          </a:prstGeom>
        </p:spPr>
      </p:pic>
      <p:sp>
        <p:nvSpPr>
          <p:cNvPr id="3" name="Slide Number Placeholder 2"/>
          <p:cNvSpPr>
            <a:spLocks noGrp="1"/>
          </p:cNvSpPr>
          <p:nvPr>
            <p:ph type="sldNum" sz="quarter" idx="12"/>
          </p:nvPr>
        </p:nvSpPr>
        <p:spPr/>
        <p:txBody>
          <a:bodyPr/>
          <a:lstStyle/>
          <a:p>
            <a:fld id="{DCF434D3-08FE-486B-9AB0-C8B367A6CCBE}" type="slidenum">
              <a:rPr lang="en-US" smtClean="0"/>
              <a:t>11</a:t>
            </a:fld>
            <a:endParaRPr lang="en-US"/>
          </a:p>
        </p:txBody>
      </p:sp>
    </p:spTree>
    <p:extLst>
      <p:ext uri="{BB962C8B-B14F-4D97-AF65-F5344CB8AC3E}">
        <p14:creationId xmlns:p14="http://schemas.microsoft.com/office/powerpoint/2010/main" val="3223937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219257" y="0"/>
            <a:ext cx="89700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0" y="-1"/>
            <a:ext cx="2775579" cy="1365813"/>
          </a:xfrm>
        </p:spPr>
        <p:txBody>
          <a:bodyPr>
            <a:noAutofit/>
          </a:bodyPr>
          <a:lstStyle/>
          <a:p>
            <a:r>
              <a:rPr lang="en-US" dirty="0" smtClean="0">
                <a:latin typeface="Arial" panose="020B0604020202020204" pitchFamily="34" charset="0"/>
                <a:cs typeface="Arial" panose="020B0604020202020204" pitchFamily="34" charset="0"/>
              </a:rPr>
              <a:t>Seasonal Influenza</a:t>
            </a:r>
            <a:endParaRPr lang="en-US" dirty="0">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0" y="1356573"/>
            <a:ext cx="3368233" cy="4676967"/>
          </a:xfrm>
        </p:spPr>
        <p:txBody>
          <a:bodyPr>
            <a:noAutofit/>
          </a:bodyPr>
          <a:lstStyle/>
          <a:p>
            <a:pPr marL="0" indent="0">
              <a:lnSpc>
                <a:spcPct val="120000"/>
              </a:lnSpc>
              <a:spcBef>
                <a:spcPts val="0"/>
              </a:spcBef>
              <a:spcAft>
                <a:spcPts val="1800"/>
              </a:spcAft>
              <a:buNone/>
            </a:pPr>
            <a:r>
              <a:rPr lang="en-US" sz="2600" dirty="0" smtClean="0">
                <a:latin typeface="Arial" panose="020B0604020202020204" pitchFamily="34" charset="0"/>
                <a:cs typeface="Arial" panose="020B0604020202020204" pitchFamily="34" charset="0"/>
              </a:rPr>
              <a:t>A respiratory disease caused by a virus.</a:t>
            </a:r>
          </a:p>
          <a:p>
            <a:pPr marL="0" indent="0">
              <a:lnSpc>
                <a:spcPct val="120000"/>
              </a:lnSpc>
              <a:spcBef>
                <a:spcPts val="0"/>
              </a:spcBef>
              <a:spcAft>
                <a:spcPts val="1800"/>
              </a:spcAft>
              <a:buNone/>
            </a:pPr>
            <a:r>
              <a:rPr lang="en-US" sz="2600" dirty="0" smtClean="0">
                <a:latin typeface="Arial" panose="020B0604020202020204" pitchFamily="34" charset="0"/>
                <a:cs typeface="Arial" panose="020B0604020202020204" pitchFamily="34" charset="0"/>
              </a:rPr>
              <a:t>Influenza is most common in the colder months. The number of infected individuals usually peaks between December and February.</a:t>
            </a:r>
            <a:endParaRPr lang="en-US" sz="26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CF434D3-08FE-486B-9AB0-C8B367A6CCBE}" type="slidenum">
              <a:rPr lang="en-US" smtClean="0"/>
              <a:t>12</a:t>
            </a:fld>
            <a:endParaRPr lang="en-US"/>
          </a:p>
        </p:txBody>
      </p:sp>
      <p:sp>
        <p:nvSpPr>
          <p:cNvPr id="2" name="Rectangle 1"/>
          <p:cNvSpPr/>
          <p:nvPr/>
        </p:nvSpPr>
        <p:spPr>
          <a:xfrm>
            <a:off x="572684" y="6482494"/>
            <a:ext cx="6847447" cy="387798"/>
          </a:xfrm>
          <a:prstGeom prst="rect">
            <a:avLst/>
          </a:prstGeom>
        </p:spPr>
        <p:txBody>
          <a:bodyPr wrap="square">
            <a:spAutoFit/>
          </a:bodyPr>
          <a:lstStyle/>
          <a:p>
            <a:pPr>
              <a:lnSpc>
                <a:spcPct val="120000"/>
              </a:lnSpc>
              <a:spcAft>
                <a:spcPts val="1800"/>
              </a:spcAft>
            </a:pPr>
            <a:r>
              <a:rPr lang="en-US" sz="1600" dirty="0">
                <a:latin typeface="Arial" panose="020B0604020202020204" pitchFamily="34" charset="0"/>
                <a:cs typeface="Arial" panose="020B0604020202020204" pitchFamily="34" charset="0"/>
              </a:rPr>
              <a:t>http://www.cdc.gov/flu/weekly/weeklyarchives2013-2014/weekly39.html</a:t>
            </a:r>
          </a:p>
        </p:txBody>
      </p:sp>
    </p:spTree>
    <p:extLst>
      <p:ext uri="{BB962C8B-B14F-4D97-AF65-F5344CB8AC3E}">
        <p14:creationId xmlns:p14="http://schemas.microsoft.com/office/powerpoint/2010/main" val="1506067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2775579" cy="1388962"/>
          </a:xfrm>
        </p:spPr>
        <p:txBody>
          <a:bodyPr>
            <a:noAutofit/>
          </a:bodyPr>
          <a:lstStyle/>
          <a:p>
            <a:r>
              <a:rPr lang="en-US" dirty="0" smtClean="0">
                <a:latin typeface="Arial" panose="020B0604020202020204" pitchFamily="34" charset="0"/>
                <a:cs typeface="Arial" panose="020B0604020202020204" pitchFamily="34" charset="0"/>
              </a:rPr>
              <a:t>Seasonal Influenza</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 y="1504058"/>
            <a:ext cx="3365394" cy="4351338"/>
          </a:xfrm>
        </p:spPr>
        <p:txBody>
          <a:bodyPr>
            <a:normAutofit/>
          </a:bodyPr>
          <a:lstStyle/>
          <a:p>
            <a:pPr marL="0" indent="0">
              <a:lnSpc>
                <a:spcPct val="100000"/>
              </a:lnSpc>
              <a:spcBef>
                <a:spcPts val="0"/>
              </a:spcBef>
              <a:spcAft>
                <a:spcPts val="1800"/>
              </a:spcAft>
              <a:buNone/>
            </a:pPr>
            <a:r>
              <a:rPr lang="en-US" sz="2600" dirty="0" smtClean="0">
                <a:latin typeface="Arial" panose="020B0604020202020204" pitchFamily="34" charset="0"/>
                <a:cs typeface="Arial" panose="020B0604020202020204" pitchFamily="34" charset="0"/>
              </a:rPr>
              <a:t>In the United States, seasonal influenza causes anywhere from 3,000 to 49,000 deaths each year.</a:t>
            </a:r>
          </a:p>
        </p:txBody>
      </p:sp>
      <p:sp>
        <p:nvSpPr>
          <p:cNvPr id="2" name="Slide Number Placeholder 1"/>
          <p:cNvSpPr>
            <a:spLocks noGrp="1"/>
          </p:cNvSpPr>
          <p:nvPr>
            <p:ph type="sldNum" sz="quarter" idx="12"/>
          </p:nvPr>
        </p:nvSpPr>
        <p:spPr/>
        <p:txBody>
          <a:bodyPr/>
          <a:lstStyle/>
          <a:p>
            <a:fld id="{DCF434D3-08FE-486B-9AB0-C8B367A6CCBE}" type="slidenum">
              <a:rPr lang="en-US" smtClean="0"/>
              <a:t>13</a:t>
            </a:fld>
            <a:endParaRPr lang="en-US"/>
          </a:p>
        </p:txBody>
      </p:sp>
      <p:sp>
        <p:nvSpPr>
          <p:cNvPr id="6" name="Rectangle 5"/>
          <p:cNvSpPr/>
          <p:nvPr/>
        </p:nvSpPr>
        <p:spPr>
          <a:xfrm>
            <a:off x="572684" y="6482494"/>
            <a:ext cx="6847447" cy="387798"/>
          </a:xfrm>
          <a:prstGeom prst="rect">
            <a:avLst/>
          </a:prstGeom>
        </p:spPr>
        <p:txBody>
          <a:bodyPr wrap="square">
            <a:spAutoFit/>
          </a:bodyPr>
          <a:lstStyle/>
          <a:p>
            <a:pPr>
              <a:lnSpc>
                <a:spcPct val="120000"/>
              </a:lnSpc>
              <a:spcAft>
                <a:spcPts val="1800"/>
              </a:spcAft>
            </a:pPr>
            <a:r>
              <a:rPr lang="en-US" sz="1600" dirty="0" smtClean="0">
                <a:latin typeface="Arial" panose="020B0604020202020204" pitchFamily="34" charset="0"/>
                <a:cs typeface="Arial" panose="020B0604020202020204" pitchFamily="34" charset="0"/>
              </a:rPr>
              <a:t>http://www.cdc.gov/flu/weekly/weeklyarchives2013-2014/weekly39.html</a:t>
            </a:r>
            <a:endParaRPr lang="en-US" sz="1600" dirty="0">
              <a:latin typeface="Arial" panose="020B0604020202020204" pitchFamily="34" charset="0"/>
              <a:cs typeface="Arial" panose="020B0604020202020204" pitchFamily="34" charset="0"/>
            </a:endParaRPr>
          </a:p>
        </p:txBody>
      </p:sp>
      <p:pic>
        <p:nvPicPr>
          <p:cNvPr id="7" name="Picture 6"/>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470223" y="50394"/>
            <a:ext cx="8684299" cy="64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505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1" y="-9102"/>
            <a:ext cx="10515600" cy="914400"/>
          </a:xfrm>
        </p:spPr>
        <p:txBody>
          <a:bodyPr>
            <a:noAutofit/>
          </a:bodyPr>
          <a:lstStyle/>
          <a:p>
            <a:r>
              <a:rPr lang="en-US" dirty="0" smtClean="0">
                <a:latin typeface="Arial" panose="020B0604020202020204" pitchFamily="34" charset="0"/>
                <a:cs typeface="Arial" panose="020B0604020202020204" pitchFamily="34" charset="0"/>
              </a:rPr>
              <a:t>Base Seasonal Model</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CF434D3-08FE-486B-9AB0-C8B367A6CCBE}" type="slidenum">
              <a:rPr lang="en-US" smtClean="0"/>
              <a:t>14</a:t>
            </a:fld>
            <a:endParaRPr lang="en-US"/>
          </a:p>
        </p:txBody>
      </p:sp>
      <p:grpSp>
        <p:nvGrpSpPr>
          <p:cNvPr id="13" name="Group 12"/>
          <p:cNvGrpSpPr/>
          <p:nvPr/>
        </p:nvGrpSpPr>
        <p:grpSpPr>
          <a:xfrm>
            <a:off x="436865" y="834472"/>
            <a:ext cx="11318270" cy="2435811"/>
            <a:chOff x="392839" y="1424812"/>
            <a:chExt cx="11318270" cy="2435811"/>
          </a:xfrm>
        </p:grpSpPr>
        <p:sp>
          <p:nvSpPr>
            <p:cNvPr id="4" name="Rounded Rectangle 3"/>
            <p:cNvSpPr/>
            <p:nvPr/>
          </p:nvSpPr>
          <p:spPr>
            <a:xfrm>
              <a:off x="392839" y="2225375"/>
              <a:ext cx="2057400" cy="902135"/>
            </a:xfrm>
            <a:prstGeom prst="roundRect">
              <a:avLst/>
            </a:prstGeom>
            <a:solidFill>
              <a:srgbClr val="91BCE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Susceptible</a:t>
              </a:r>
            </a:p>
          </p:txBody>
        </p:sp>
        <p:sp>
          <p:nvSpPr>
            <p:cNvPr id="5" name="Rounded Rectangle 4"/>
            <p:cNvSpPr/>
            <p:nvPr/>
          </p:nvSpPr>
          <p:spPr>
            <a:xfrm>
              <a:off x="6658797" y="2220774"/>
              <a:ext cx="1848775" cy="902134"/>
            </a:xfrm>
            <a:prstGeom prst="roundRect">
              <a:avLst/>
            </a:prstGeom>
            <a:solidFill>
              <a:srgbClr val="91BCE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Infectious</a:t>
              </a:r>
            </a:p>
          </p:txBody>
        </p:sp>
        <p:sp>
          <p:nvSpPr>
            <p:cNvPr id="6" name="Rounded Rectangle 5"/>
            <p:cNvSpPr/>
            <p:nvPr/>
          </p:nvSpPr>
          <p:spPr>
            <a:xfrm>
              <a:off x="3653657" y="2231312"/>
              <a:ext cx="1772152" cy="902134"/>
            </a:xfrm>
            <a:prstGeom prst="roundRect">
              <a:avLst/>
            </a:prstGeom>
            <a:solidFill>
              <a:srgbClr val="91BCE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Exposed</a:t>
              </a:r>
            </a:p>
          </p:txBody>
        </p:sp>
        <p:sp>
          <p:nvSpPr>
            <p:cNvPr id="7" name="Rounded Rectangle 6"/>
            <p:cNvSpPr/>
            <p:nvPr/>
          </p:nvSpPr>
          <p:spPr>
            <a:xfrm>
              <a:off x="9866834" y="2225375"/>
              <a:ext cx="1844275" cy="902134"/>
            </a:xfrm>
            <a:prstGeom prst="roundRect">
              <a:avLst/>
            </a:prstGeom>
            <a:solidFill>
              <a:srgbClr val="91BCE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Recovered</a:t>
              </a:r>
            </a:p>
          </p:txBody>
        </p:sp>
        <p:cxnSp>
          <p:nvCxnSpPr>
            <p:cNvPr id="9" name="Straight Arrow Connector 8"/>
            <p:cNvCxnSpPr>
              <a:stCxn id="4" idx="3"/>
              <a:endCxn id="6" idx="1"/>
            </p:cNvCxnSpPr>
            <p:nvPr/>
          </p:nvCxnSpPr>
          <p:spPr>
            <a:xfrm>
              <a:off x="2450239" y="2676443"/>
              <a:ext cx="1203418" cy="59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3"/>
              <a:endCxn id="7" idx="1"/>
            </p:cNvCxnSpPr>
            <p:nvPr/>
          </p:nvCxnSpPr>
          <p:spPr>
            <a:xfrm>
              <a:off x="8507572" y="2671841"/>
              <a:ext cx="1359262" cy="46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3"/>
              <a:endCxn id="5" idx="1"/>
            </p:cNvCxnSpPr>
            <p:nvPr/>
          </p:nvCxnSpPr>
          <p:spPr>
            <a:xfrm flipV="1">
              <a:off x="5425809" y="2671841"/>
              <a:ext cx="1232988" cy="105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727613" y="1424812"/>
              <a:ext cx="2391475" cy="646331"/>
            </a:xfrm>
            <a:prstGeom prst="rect">
              <a:avLst/>
            </a:prstGeom>
            <a:noFill/>
          </p:spPr>
          <p:txBody>
            <a:bodyPr wrap="square" rtlCol="0">
              <a:spAutoFit/>
            </a:bodyPr>
            <a:lstStyle/>
            <a:p>
              <a:pPr algn="ctr"/>
              <a:r>
                <a:rPr lang="en-US" dirty="0">
                  <a:solidFill>
                    <a:prstClr val="black"/>
                  </a:solidFill>
                  <a:latin typeface="Arial" panose="020B0604020202020204" pitchFamily="34" charset="0"/>
                  <a:cs typeface="Arial" panose="020B0604020202020204" pitchFamily="34" charset="0"/>
                </a:rPr>
                <a:t>Contact with Infectious </a:t>
              </a:r>
              <a:r>
                <a:rPr lang="en-US" dirty="0" smtClean="0">
                  <a:solidFill>
                    <a:prstClr val="black"/>
                  </a:solidFill>
                  <a:latin typeface="Arial" panose="020B0604020202020204" pitchFamily="34" charset="0"/>
                  <a:cs typeface="Arial" panose="020B0604020202020204" pitchFamily="34" charset="0"/>
                </a:rPr>
                <a:t>Individual</a:t>
              </a:r>
              <a:endParaRPr lang="en-US" dirty="0">
                <a:solidFill>
                  <a:prstClr val="black"/>
                </a:solidFill>
                <a:latin typeface="Arial" panose="020B0604020202020204" pitchFamily="34" charset="0"/>
                <a:cs typeface="Arial" panose="020B0604020202020204" pitchFamily="34" charset="0"/>
              </a:endParaRPr>
            </a:p>
          </p:txBody>
        </p:sp>
        <p:sp>
          <p:nvSpPr>
            <p:cNvPr id="18" name="TextBox 17"/>
            <p:cNvSpPr txBox="1"/>
            <p:nvPr/>
          </p:nvSpPr>
          <p:spPr>
            <a:xfrm>
              <a:off x="1844853" y="3214292"/>
              <a:ext cx="2437687" cy="646331"/>
            </a:xfrm>
            <a:prstGeom prst="rect">
              <a:avLst/>
            </a:prstGeom>
            <a:noFill/>
          </p:spPr>
          <p:txBody>
            <a:bodyPr wrap="square" rtlCol="0">
              <a:spAutoFit/>
            </a:bodyPr>
            <a:lstStyle/>
            <a:p>
              <a:pPr algn="ctr"/>
              <a:r>
                <a:rPr lang="en-US" dirty="0" smtClean="0">
                  <a:solidFill>
                    <a:prstClr val="black"/>
                  </a:solidFill>
                  <a:latin typeface="Arial" panose="020B0604020202020204" pitchFamily="34" charset="0"/>
                  <a:cs typeface="Arial" panose="020B0604020202020204" pitchFamily="34" charset="0"/>
                </a:rPr>
                <a:t>Chance </a:t>
              </a:r>
              <a:r>
                <a:rPr lang="en-US" dirty="0">
                  <a:solidFill>
                    <a:prstClr val="black"/>
                  </a:solidFill>
                  <a:latin typeface="Arial" panose="020B0604020202020204" pitchFamily="34" charset="0"/>
                  <a:cs typeface="Arial" panose="020B0604020202020204" pitchFamily="34" charset="0"/>
                </a:rPr>
                <a:t>of Transmission</a:t>
              </a:r>
            </a:p>
          </p:txBody>
        </p:sp>
        <p:sp>
          <p:nvSpPr>
            <p:cNvPr id="19" name="TextBox 18"/>
            <p:cNvSpPr txBox="1"/>
            <p:nvPr/>
          </p:nvSpPr>
          <p:spPr>
            <a:xfrm>
              <a:off x="4863357" y="1743716"/>
              <a:ext cx="2182432" cy="369332"/>
            </a:xfrm>
            <a:prstGeom prst="rect">
              <a:avLst/>
            </a:prstGeom>
            <a:noFill/>
          </p:spPr>
          <p:txBody>
            <a:bodyPr wrap="square" rtlCol="0">
              <a:spAutoFit/>
            </a:bodyPr>
            <a:lstStyle/>
            <a:p>
              <a:pPr algn="ctr"/>
              <a:r>
                <a:rPr lang="en-US" dirty="0" smtClean="0">
                  <a:solidFill>
                    <a:prstClr val="black"/>
                  </a:solidFill>
                  <a:latin typeface="Arial" panose="020B0604020202020204" pitchFamily="34" charset="0"/>
                  <a:cs typeface="Arial" panose="020B0604020202020204" pitchFamily="34" charset="0"/>
                </a:rPr>
                <a:t>Time </a:t>
              </a:r>
              <a:r>
                <a:rPr lang="en-US" dirty="0">
                  <a:solidFill>
                    <a:prstClr val="black"/>
                  </a:solidFill>
                  <a:latin typeface="Arial" panose="020B0604020202020204" pitchFamily="34" charset="0"/>
                  <a:cs typeface="Arial" panose="020B0604020202020204" pitchFamily="34" charset="0"/>
                </a:rPr>
                <a:t>Length</a:t>
              </a:r>
            </a:p>
          </p:txBody>
        </p:sp>
        <p:sp>
          <p:nvSpPr>
            <p:cNvPr id="20" name="TextBox 19"/>
            <p:cNvSpPr txBox="1"/>
            <p:nvPr/>
          </p:nvSpPr>
          <p:spPr>
            <a:xfrm>
              <a:off x="8008573" y="1700384"/>
              <a:ext cx="2182432" cy="369332"/>
            </a:xfrm>
            <a:prstGeom prst="rect">
              <a:avLst/>
            </a:prstGeom>
            <a:noFill/>
          </p:spPr>
          <p:txBody>
            <a:bodyPr wrap="square" rtlCol="0">
              <a:spAutoFit/>
            </a:bodyPr>
            <a:lstStyle/>
            <a:p>
              <a:pPr algn="ctr"/>
              <a:r>
                <a:rPr lang="en-US" dirty="0" smtClean="0">
                  <a:solidFill>
                    <a:prstClr val="black"/>
                  </a:solidFill>
                  <a:latin typeface="Arial" panose="020B0604020202020204" pitchFamily="34" charset="0"/>
                  <a:cs typeface="Arial" panose="020B0604020202020204" pitchFamily="34" charset="0"/>
                </a:rPr>
                <a:t>Time </a:t>
              </a:r>
              <a:r>
                <a:rPr lang="en-US" dirty="0">
                  <a:solidFill>
                    <a:prstClr val="black"/>
                  </a:solidFill>
                  <a:latin typeface="Arial" panose="020B0604020202020204" pitchFamily="34" charset="0"/>
                  <a:cs typeface="Arial" panose="020B0604020202020204" pitchFamily="34" charset="0"/>
                </a:rPr>
                <a:t>Length</a:t>
              </a:r>
            </a:p>
          </p:txBody>
        </p:sp>
        <p:cxnSp>
          <p:nvCxnSpPr>
            <p:cNvPr id="12" name="Straight Connector 11"/>
            <p:cNvCxnSpPr/>
            <p:nvPr/>
          </p:nvCxnSpPr>
          <p:spPr>
            <a:xfrm>
              <a:off x="2884966" y="2183251"/>
              <a:ext cx="0" cy="3934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84966" y="2734097"/>
              <a:ext cx="0" cy="3934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099789" y="2182744"/>
              <a:ext cx="0" cy="3934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954573" y="2184245"/>
              <a:ext cx="0" cy="3934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Content Placeholder 2"/>
          <p:cNvSpPr txBox="1">
            <a:spLocks/>
          </p:cNvSpPr>
          <p:nvPr/>
        </p:nvSpPr>
        <p:spPr>
          <a:xfrm>
            <a:off x="232473" y="3355599"/>
            <a:ext cx="11724175" cy="32899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2400" b="1" dirty="0" smtClean="0">
                <a:solidFill>
                  <a:prstClr val="black"/>
                </a:solidFill>
                <a:latin typeface="Arial" panose="020B0604020202020204" pitchFamily="34" charset="0"/>
                <a:cs typeface="Arial" panose="020B0604020202020204" pitchFamily="34" charset="0"/>
              </a:rPr>
              <a:t>Susceptible</a:t>
            </a:r>
            <a:r>
              <a:rPr lang="en-US" sz="2400" dirty="0" smtClean="0">
                <a:solidFill>
                  <a:prstClr val="black"/>
                </a:solidFill>
                <a:latin typeface="Arial" panose="020B0604020202020204" pitchFamily="34" charset="0"/>
                <a:cs typeface="Arial" panose="020B0604020202020204" pitchFamily="34" charset="0"/>
              </a:rPr>
              <a:t>: Individuals do not have an immune response and do not produce antibodies against the influenza proteins. </a:t>
            </a:r>
          </a:p>
          <a:p>
            <a:pPr>
              <a:lnSpc>
                <a:spcPct val="100000"/>
              </a:lnSpc>
              <a:spcBef>
                <a:spcPts val="600"/>
              </a:spcBef>
            </a:pPr>
            <a:r>
              <a:rPr lang="en-US" sz="2400" b="1" dirty="0" smtClean="0">
                <a:solidFill>
                  <a:prstClr val="black"/>
                </a:solidFill>
                <a:latin typeface="Arial" panose="020B0604020202020204" pitchFamily="34" charset="0"/>
                <a:cs typeface="Arial" panose="020B0604020202020204" pitchFamily="34" charset="0"/>
              </a:rPr>
              <a:t>Exposed</a:t>
            </a:r>
            <a:r>
              <a:rPr lang="en-US" sz="2400" dirty="0" smtClean="0">
                <a:solidFill>
                  <a:prstClr val="black"/>
                </a:solidFill>
                <a:latin typeface="Arial" panose="020B0604020202020204" pitchFamily="34" charset="0"/>
                <a:cs typeface="Arial" panose="020B0604020202020204" pitchFamily="34" charset="0"/>
              </a:rPr>
              <a:t>: Usually influenza is spread by droplets from coughing or sneezing. The droplets can enter the mouth or nasal passage with potential to attach to the tissue. </a:t>
            </a:r>
          </a:p>
          <a:p>
            <a:pPr>
              <a:lnSpc>
                <a:spcPct val="100000"/>
              </a:lnSpc>
              <a:spcBef>
                <a:spcPts val="600"/>
              </a:spcBef>
            </a:pPr>
            <a:r>
              <a:rPr lang="en-US" sz="2400" b="1" dirty="0" smtClean="0">
                <a:solidFill>
                  <a:prstClr val="black"/>
                </a:solidFill>
                <a:latin typeface="Arial" panose="020B0604020202020204" pitchFamily="34" charset="0"/>
                <a:cs typeface="Arial" panose="020B0604020202020204" pitchFamily="34" charset="0"/>
              </a:rPr>
              <a:t>Infectious</a:t>
            </a:r>
            <a:r>
              <a:rPr lang="en-US" sz="2400" dirty="0" smtClean="0">
                <a:solidFill>
                  <a:prstClr val="black"/>
                </a:solidFill>
                <a:latin typeface="Arial" panose="020B0604020202020204" pitchFamily="34" charset="0"/>
                <a:cs typeface="Arial" panose="020B0604020202020204" pitchFamily="34" charset="0"/>
              </a:rPr>
              <a:t>: For seasonal flu, people may become infectious within the first day of exposure and up to 5-7 days after they are symptomatic. </a:t>
            </a:r>
          </a:p>
          <a:p>
            <a:pPr>
              <a:lnSpc>
                <a:spcPct val="100000"/>
              </a:lnSpc>
              <a:spcBef>
                <a:spcPts val="600"/>
              </a:spcBef>
            </a:pPr>
            <a:r>
              <a:rPr lang="en-US" sz="2400" b="1" dirty="0" smtClean="0">
                <a:solidFill>
                  <a:prstClr val="black"/>
                </a:solidFill>
                <a:latin typeface="Arial" panose="020B0604020202020204" pitchFamily="34" charset="0"/>
                <a:cs typeface="Arial" panose="020B0604020202020204" pitchFamily="34" charset="0"/>
              </a:rPr>
              <a:t>Recovered</a:t>
            </a:r>
            <a:r>
              <a:rPr lang="en-US" sz="2400" dirty="0" smtClean="0">
                <a:solidFill>
                  <a:prstClr val="black"/>
                </a:solidFill>
                <a:latin typeface="Arial" panose="020B0604020202020204" pitchFamily="34" charset="0"/>
                <a:cs typeface="Arial" panose="020B0604020202020204" pitchFamily="34" charset="0"/>
              </a:rPr>
              <a:t>: Antibodies recognize and destroy the virus. This results in permanent immunity to that strain of influenza.</a:t>
            </a:r>
          </a:p>
          <a:p>
            <a:pPr>
              <a:lnSpc>
                <a:spcPct val="100000"/>
              </a:lnSpc>
              <a:spcBef>
                <a:spcPts val="600"/>
              </a:spcBef>
            </a:pPr>
            <a:endParaRPr lang="en-US" sz="2400" dirty="0" smtClean="0">
              <a:solidFill>
                <a:prstClr val="black"/>
              </a:solidFill>
              <a:latin typeface="Arial" panose="020B0604020202020204" pitchFamily="34" charset="0"/>
              <a:cs typeface="Arial" panose="020B0604020202020204" pitchFamily="34" charset="0"/>
            </a:endParaRPr>
          </a:p>
          <a:p>
            <a:pPr>
              <a:lnSpc>
                <a:spcPct val="100000"/>
              </a:lnSpc>
              <a:spcBef>
                <a:spcPts val="600"/>
              </a:spcBef>
            </a:pPr>
            <a:endParaRPr 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9817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1440" y="1442720"/>
            <a:ext cx="6441440" cy="1600438"/>
          </a:xfrm>
          <a:prstGeom prst="rect">
            <a:avLst/>
          </a:prstGeom>
          <a:noFill/>
        </p:spPr>
        <p:txBody>
          <a:bodyPr wrap="square" rtlCol="0">
            <a:spAutoFit/>
          </a:bodyPr>
          <a:lstStyle/>
          <a:p>
            <a:pPr algn="ctr"/>
            <a:r>
              <a:rPr lang="en-US" sz="4000" dirty="0" smtClean="0">
                <a:hlinkClick r:id="rId3"/>
              </a:rPr>
              <a:t>Click to view animation on influenza SEIR model</a:t>
            </a:r>
            <a:endParaRPr lang="en-US" sz="4000" dirty="0" smtClean="0"/>
          </a:p>
          <a:p>
            <a:pPr algn="ctr"/>
            <a:r>
              <a:rPr lang="en-US" dirty="0" smtClean="0"/>
              <a:t>(Internet connection required)</a:t>
            </a:r>
            <a:endParaRPr lang="en-US" dirty="0"/>
          </a:p>
        </p:txBody>
      </p:sp>
      <p:sp>
        <p:nvSpPr>
          <p:cNvPr id="3" name="Slide Number Placeholder 2"/>
          <p:cNvSpPr>
            <a:spLocks noGrp="1"/>
          </p:cNvSpPr>
          <p:nvPr>
            <p:ph type="sldNum" sz="quarter" idx="12"/>
          </p:nvPr>
        </p:nvSpPr>
        <p:spPr/>
        <p:txBody>
          <a:bodyPr/>
          <a:lstStyle/>
          <a:p>
            <a:fld id="{DCF434D3-08FE-486B-9AB0-C8B367A6CCBE}" type="slidenum">
              <a:rPr lang="en-US" smtClean="0"/>
              <a:t>15</a:t>
            </a:fld>
            <a:endParaRPr lang="en-US"/>
          </a:p>
        </p:txBody>
      </p:sp>
    </p:spTree>
    <p:extLst>
      <p:ext uri="{BB962C8B-B14F-4D97-AF65-F5344CB8AC3E}">
        <p14:creationId xmlns:p14="http://schemas.microsoft.com/office/powerpoint/2010/main" val="1837987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ChangeAspect="1"/>
          </p:cNvSpPr>
          <p:nvPr>
            <p:ph idx="1"/>
          </p:nvPr>
        </p:nvSpPr>
        <p:spPr>
          <a:xfrm>
            <a:off x="0" y="358"/>
            <a:ext cx="12192000" cy="1515926"/>
          </a:xfrm>
        </p:spPr>
        <p:txBody>
          <a:bodyPr>
            <a:noAutofit/>
          </a:bodyPr>
          <a:lstStyle/>
          <a:p>
            <a:pPr marL="114300" indent="0">
              <a:buNone/>
            </a:pPr>
            <a:r>
              <a:rPr lang="en-US" sz="4400" dirty="0" err="1" smtClean="0">
                <a:latin typeface="Arial" panose="020B0604020202020204" pitchFamily="34" charset="0"/>
                <a:cs typeface="Arial" panose="020B0604020202020204" pitchFamily="34" charset="0"/>
              </a:rPr>
              <a:t>NetLogo</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interface of the Base Seasonal </a:t>
            </a:r>
            <a:r>
              <a:rPr lang="en-US" sz="4400" dirty="0" smtClean="0">
                <a:latin typeface="Arial" panose="020B0604020202020204" pitchFamily="34" charset="0"/>
                <a:cs typeface="Arial" panose="020B0604020202020204" pitchFamily="34" charset="0"/>
              </a:rPr>
              <a:t>Model </a:t>
            </a:r>
          </a:p>
          <a:p>
            <a:pPr marL="114300" indent="0">
              <a:buNone/>
            </a:pPr>
            <a:r>
              <a:rPr lang="en-US" dirty="0" err="1" smtClean="0">
                <a:latin typeface="Arial" panose="020B0604020202020204" pitchFamily="34" charset="0"/>
                <a:cs typeface="Arial" panose="020B0604020202020204" pitchFamily="34" charset="0"/>
              </a:rPr>
              <a:t>NetLogo</a:t>
            </a:r>
            <a:r>
              <a:rPr lang="en-US" dirty="0" smtClean="0">
                <a:latin typeface="Arial" panose="020B0604020202020204" pitchFamily="34" charset="0"/>
                <a:cs typeface="Arial" panose="020B0604020202020204" pitchFamily="34" charset="0"/>
              </a:rPr>
              <a:t> is a modeling tool that can help predict trends in outbreaks. </a:t>
            </a:r>
          </a:p>
        </p:txBody>
      </p:sp>
      <p:sp>
        <p:nvSpPr>
          <p:cNvPr id="2" name="Slide Number Placeholder 1"/>
          <p:cNvSpPr>
            <a:spLocks noGrp="1"/>
          </p:cNvSpPr>
          <p:nvPr>
            <p:ph type="sldNum" sz="quarter" idx="12"/>
          </p:nvPr>
        </p:nvSpPr>
        <p:spPr/>
        <p:txBody>
          <a:bodyPr/>
          <a:lstStyle/>
          <a:p>
            <a:fld id="{DCF434D3-08FE-486B-9AB0-C8B367A6CCBE}" type="slidenum">
              <a:rPr lang="en-US" smtClean="0"/>
              <a:t>16</a:t>
            </a:fld>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301" r="11848" b="14385"/>
          <a:stretch/>
        </p:blipFill>
        <p:spPr bwMode="auto">
          <a:xfrm>
            <a:off x="1180536" y="1131535"/>
            <a:ext cx="9823374" cy="573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96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114" b="3754"/>
          <a:stretch/>
        </p:blipFill>
        <p:spPr bwMode="auto">
          <a:xfrm>
            <a:off x="5647691" y="91359"/>
            <a:ext cx="6544309" cy="669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a:xfrm>
            <a:off x="3970" y="840865"/>
            <a:ext cx="5368105" cy="5723582"/>
          </a:xfrm>
        </p:spPr>
        <p:txBody>
          <a:bodyPr>
            <a:noAutofit/>
          </a:bodyPr>
          <a:lstStyle/>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Initial population: </a:t>
            </a:r>
          </a:p>
          <a:p>
            <a:pPr marL="0" indent="0" defTabSz="463550">
              <a:lnSpc>
                <a:spcPct val="100000"/>
              </a:lnSpc>
              <a:spcBef>
                <a:spcPts val="0"/>
              </a:spcBef>
              <a:spcAft>
                <a:spcPts val="1200"/>
              </a:spcAft>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1000 within the world space</a:t>
            </a:r>
          </a:p>
          <a:p>
            <a:pPr marL="457200" lvl="1" indent="0">
              <a:lnSpc>
                <a:spcPct val="100000"/>
              </a:lnSpc>
              <a:spcBef>
                <a:spcPts val="1800"/>
              </a:spcBef>
              <a:spcAft>
                <a:spcPts val="2400"/>
              </a:spcAft>
              <a:buNone/>
            </a:pPr>
            <a:r>
              <a:rPr lang="en-US" dirty="0" smtClean="0">
                <a:latin typeface="Arial" panose="020B0604020202020204" pitchFamily="34" charset="0"/>
                <a:cs typeface="Arial" panose="020B0604020202020204" pitchFamily="34" charset="0"/>
              </a:rPr>
              <a:t>    Susceptible</a:t>
            </a:r>
          </a:p>
          <a:p>
            <a:pPr marL="457200" lvl="1" indent="0">
              <a:lnSpc>
                <a:spcPct val="100000"/>
              </a:lnSpc>
              <a:spcBef>
                <a:spcPts val="0"/>
              </a:spcBef>
              <a:spcAft>
                <a:spcPts val="2400"/>
              </a:spcAft>
              <a:buNone/>
            </a:pPr>
            <a:r>
              <a:rPr lang="en-US" dirty="0" smtClean="0">
                <a:latin typeface="Arial" panose="020B0604020202020204" pitchFamily="34" charset="0"/>
                <a:cs typeface="Arial" panose="020B0604020202020204" pitchFamily="34" charset="0"/>
              </a:rPr>
              <a:t>    Exposed</a:t>
            </a:r>
          </a:p>
          <a:p>
            <a:pPr marL="457200" lvl="1" indent="0">
              <a:lnSpc>
                <a:spcPct val="100000"/>
              </a:lnSpc>
              <a:spcBef>
                <a:spcPts val="0"/>
              </a:spcBef>
              <a:spcAft>
                <a:spcPts val="2400"/>
              </a:spcAft>
              <a:buNone/>
            </a:pPr>
            <a:r>
              <a:rPr lang="en-US" dirty="0" smtClean="0">
                <a:latin typeface="Arial" panose="020B0604020202020204" pitchFamily="34" charset="0"/>
                <a:cs typeface="Arial" panose="020B0604020202020204" pitchFamily="34" charset="0"/>
              </a:rPr>
              <a:t>    Infectious</a:t>
            </a:r>
          </a:p>
          <a:p>
            <a:pPr marL="457200" lvl="1"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    Recovered and immune</a:t>
            </a:r>
          </a:p>
          <a:p>
            <a:pPr marL="0" indent="0" algn="r">
              <a:lnSpc>
                <a:spcPct val="100000"/>
              </a:lnSpc>
              <a:spcBef>
                <a:spcPts val="0"/>
              </a:spcBef>
              <a:spcAft>
                <a:spcPts val="1200"/>
              </a:spcAft>
              <a:buNone/>
            </a:pPr>
            <a:endParaRPr lang="en-US" dirty="0" smtClean="0">
              <a:latin typeface="Arial" panose="020B0604020202020204" pitchFamily="34" charset="0"/>
              <a:cs typeface="Arial" panose="020B0604020202020204" pitchFamily="34" charset="0"/>
            </a:endParaRPr>
          </a:p>
          <a:p>
            <a:pPr marL="0" indent="0" algn="r">
              <a:lnSpc>
                <a:spcPct val="100000"/>
              </a:lnSpc>
              <a:spcBef>
                <a:spcPts val="2400"/>
              </a:spcBef>
              <a:spcAft>
                <a:spcPts val="1200"/>
              </a:spcAft>
              <a:buNone/>
            </a:pPr>
            <a:r>
              <a:rPr lang="en-US" dirty="0" smtClean="0">
                <a:latin typeface="Arial" panose="020B0604020202020204" pitchFamily="34" charset="0"/>
                <a:cs typeface="Arial" panose="020B0604020202020204" pitchFamily="34" charset="0"/>
              </a:rPr>
              <a:t> </a:t>
            </a:r>
          </a:p>
        </p:txBody>
      </p:sp>
      <p:sp>
        <p:nvSpPr>
          <p:cNvPr id="3" name="Slide Number Placeholder 2"/>
          <p:cNvSpPr>
            <a:spLocks noGrp="1"/>
          </p:cNvSpPr>
          <p:nvPr>
            <p:ph type="sldNum" sz="quarter" idx="12"/>
          </p:nvPr>
        </p:nvSpPr>
        <p:spPr>
          <a:xfrm>
            <a:off x="8803640" y="6419514"/>
            <a:ext cx="2743200" cy="365125"/>
          </a:xfrm>
        </p:spPr>
        <p:txBody>
          <a:bodyPr/>
          <a:lstStyle/>
          <a:p>
            <a:fld id="{DCF434D3-08FE-486B-9AB0-C8B367A6CCBE}" type="slidenum">
              <a:rPr lang="en-US" smtClean="0">
                <a:solidFill>
                  <a:schemeClr val="bg1"/>
                </a:solidFill>
              </a:rPr>
              <a:t>17</a:t>
            </a:fld>
            <a:endParaRPr lang="en-US" dirty="0">
              <a:solidFill>
                <a:schemeClr val="bg1"/>
              </a:solidFill>
            </a:endParaRPr>
          </a:p>
        </p:txBody>
      </p:sp>
      <p:pic>
        <p:nvPicPr>
          <p:cNvPr id="12" name="Picture 11"/>
          <p:cNvPicPr>
            <a:picLocks noChangeAspect="1"/>
          </p:cNvPicPr>
          <p:nvPr/>
        </p:nvPicPr>
        <p:blipFill>
          <a:blip r:embed="rId4"/>
          <a:stretch>
            <a:fillRect/>
          </a:stretch>
        </p:blipFill>
        <p:spPr>
          <a:xfrm>
            <a:off x="396321" y="2113478"/>
            <a:ext cx="419100" cy="695325"/>
          </a:xfrm>
          <a:prstGeom prst="rect">
            <a:avLst/>
          </a:prstGeom>
        </p:spPr>
      </p:pic>
      <p:pic>
        <p:nvPicPr>
          <p:cNvPr id="13" name="Picture 12"/>
          <p:cNvPicPr>
            <a:picLocks noChangeAspect="1"/>
          </p:cNvPicPr>
          <p:nvPr/>
        </p:nvPicPr>
        <p:blipFill>
          <a:blip r:embed="rId5"/>
          <a:stretch>
            <a:fillRect/>
          </a:stretch>
        </p:blipFill>
        <p:spPr>
          <a:xfrm>
            <a:off x="396321" y="2858158"/>
            <a:ext cx="428625" cy="619125"/>
          </a:xfrm>
          <a:prstGeom prst="rect">
            <a:avLst/>
          </a:prstGeom>
        </p:spPr>
      </p:pic>
      <p:pic>
        <p:nvPicPr>
          <p:cNvPr id="14" name="Picture 13"/>
          <p:cNvPicPr>
            <a:picLocks noChangeAspect="1"/>
          </p:cNvPicPr>
          <p:nvPr/>
        </p:nvPicPr>
        <p:blipFill rotWithShape="1">
          <a:blip r:embed="rId6"/>
          <a:srcRect r="5780"/>
          <a:stretch/>
        </p:blipFill>
        <p:spPr>
          <a:xfrm>
            <a:off x="377022" y="3529805"/>
            <a:ext cx="457698" cy="628650"/>
          </a:xfrm>
          <a:prstGeom prst="rect">
            <a:avLst/>
          </a:prstGeom>
        </p:spPr>
      </p:pic>
      <p:pic>
        <p:nvPicPr>
          <p:cNvPr id="15" name="Picture 14"/>
          <p:cNvPicPr>
            <a:picLocks noChangeAspect="1"/>
          </p:cNvPicPr>
          <p:nvPr/>
        </p:nvPicPr>
        <p:blipFill>
          <a:blip r:embed="rId7"/>
          <a:stretch>
            <a:fillRect/>
          </a:stretch>
        </p:blipFill>
        <p:spPr>
          <a:xfrm>
            <a:off x="371832" y="4218642"/>
            <a:ext cx="476250" cy="581025"/>
          </a:xfrm>
          <a:prstGeom prst="rect">
            <a:avLst/>
          </a:prstGeom>
        </p:spPr>
      </p:pic>
      <p:sp>
        <p:nvSpPr>
          <p:cNvPr id="2" name="Rectangle 1"/>
          <p:cNvSpPr/>
          <p:nvPr/>
        </p:nvSpPr>
        <p:spPr>
          <a:xfrm>
            <a:off x="6830" y="13935"/>
            <a:ext cx="3563220" cy="914400"/>
          </a:xfrm>
          <a:prstGeom prst="rect">
            <a:avLst/>
          </a:prstGeom>
        </p:spPr>
        <p:txBody>
          <a:bodyPr wrap="none">
            <a:spAutoFit/>
          </a:bodyPr>
          <a:lstStyle/>
          <a:p>
            <a:pPr lvl="0"/>
            <a:r>
              <a:rPr lang="en-US" sz="4400" dirty="0" smtClean="0">
                <a:solidFill>
                  <a:prstClr val="black"/>
                </a:solidFill>
                <a:latin typeface="Arial" panose="020B0604020202020204" pitchFamily="34" charset="0"/>
                <a:cs typeface="Arial" panose="020B0604020202020204" pitchFamily="34" charset="0"/>
              </a:rPr>
              <a:t>World Space </a:t>
            </a:r>
            <a:endParaRPr lang="en-US" sz="4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394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198"/>
            <a:ext cx="12191998" cy="914400"/>
          </a:xfrm>
        </p:spPr>
        <p:txBody>
          <a:bodyPr>
            <a:noAutofit/>
          </a:bodyPr>
          <a:lstStyle/>
          <a:p>
            <a:pPr marL="0" indent="0">
              <a:lnSpc>
                <a:spcPct val="100000"/>
              </a:lnSpc>
              <a:spcBef>
                <a:spcPts val="0"/>
              </a:spcBef>
              <a:buNone/>
            </a:pPr>
            <a:r>
              <a:rPr lang="en-US" sz="4400" dirty="0" smtClean="0">
                <a:latin typeface="Arial" panose="020B0604020202020204" pitchFamily="34" charset="0"/>
                <a:cs typeface="Arial" panose="020B0604020202020204" pitchFamily="34" charset="0"/>
              </a:rPr>
              <a:t>Fixed Parameters – Influenza</a:t>
            </a:r>
            <a:endParaRPr lang="en-US" sz="4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CF434D3-08FE-486B-9AB0-C8B367A6CCBE}" type="slidenum">
              <a:rPr lang="en-US" smtClean="0"/>
              <a:t>18</a:t>
            </a:fld>
            <a:endParaRPr lang="en-US"/>
          </a:p>
        </p:txBody>
      </p:sp>
      <p:sp>
        <p:nvSpPr>
          <p:cNvPr id="10" name="Content Placeholder 4"/>
          <p:cNvSpPr txBox="1">
            <a:spLocks/>
          </p:cNvSpPr>
          <p:nvPr/>
        </p:nvSpPr>
        <p:spPr>
          <a:xfrm>
            <a:off x="220668" y="4768773"/>
            <a:ext cx="11747556" cy="1992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r>
              <a:rPr lang="en-US" sz="2600" dirty="0" smtClean="0">
                <a:solidFill>
                  <a:prstClr val="black"/>
                </a:solidFill>
                <a:latin typeface="Arial" panose="020B0604020202020204" pitchFamily="34" charset="0"/>
                <a:cs typeface="Arial" panose="020B0604020202020204" pitchFamily="34" charset="0"/>
              </a:rPr>
              <a:t>Average infectious period and incubation period were based on the values </a:t>
            </a:r>
            <a:r>
              <a:rPr lang="en-US" sz="2600" dirty="0">
                <a:solidFill>
                  <a:prstClr val="black"/>
                </a:solidFill>
                <a:latin typeface="Arial" panose="020B0604020202020204" pitchFamily="34" charset="0"/>
                <a:cs typeface="Arial" panose="020B0604020202020204" pitchFamily="34" charset="0"/>
              </a:rPr>
              <a:t>provided in Pandemic Influenza Preparedness and Response</a:t>
            </a:r>
            <a:r>
              <a:rPr lang="en-US" sz="2600" dirty="0" smtClean="0">
                <a:solidFill>
                  <a:prstClr val="black"/>
                </a:solidFill>
                <a:latin typeface="Arial" panose="020B0604020202020204" pitchFamily="34" charset="0"/>
                <a:cs typeface="Arial" panose="020B0604020202020204" pitchFamily="34" charset="0"/>
              </a:rPr>
              <a:t>: A </a:t>
            </a:r>
            <a:r>
              <a:rPr lang="en-US" sz="2600" dirty="0">
                <a:solidFill>
                  <a:prstClr val="black"/>
                </a:solidFill>
                <a:latin typeface="Arial" panose="020B0604020202020204" pitchFamily="34" charset="0"/>
                <a:cs typeface="Arial" panose="020B0604020202020204" pitchFamily="34" charset="0"/>
              </a:rPr>
              <a:t>WHO Guidance Document</a:t>
            </a:r>
            <a:r>
              <a:rPr lang="en-US" sz="2600" dirty="0" smtClean="0">
                <a:solidFill>
                  <a:prstClr val="black"/>
                </a:solidFill>
                <a:latin typeface="Arial" panose="020B0604020202020204" pitchFamily="34" charset="0"/>
                <a:cs typeface="Arial" panose="020B0604020202020204" pitchFamily="34" charset="0"/>
              </a:rPr>
              <a:t>. Geneva</a:t>
            </a:r>
            <a:r>
              <a:rPr lang="en-US" sz="2600" dirty="0">
                <a:solidFill>
                  <a:prstClr val="black"/>
                </a:solidFill>
                <a:latin typeface="Arial" panose="020B0604020202020204" pitchFamily="34" charset="0"/>
                <a:cs typeface="Arial" panose="020B0604020202020204" pitchFamily="34" charset="0"/>
              </a:rPr>
              <a:t>, World Health Organization, 2009</a:t>
            </a:r>
            <a:r>
              <a:rPr lang="en-US" sz="2600" dirty="0" smtClean="0">
                <a:solidFill>
                  <a:prstClr val="black"/>
                </a:solidFill>
                <a:latin typeface="Arial" panose="020B0604020202020204" pitchFamily="34" charset="0"/>
                <a:cs typeface="Arial" panose="020B0604020202020204" pitchFamily="34" charset="0"/>
              </a:rPr>
              <a:t>.</a:t>
            </a:r>
            <a:r>
              <a:rPr lang="en-US" sz="2600" dirty="0" smtClean="0">
                <a:solidFill>
                  <a:srgbClr val="FF0000"/>
                </a:solidFill>
                <a:latin typeface="Arial" panose="020B0604020202020204" pitchFamily="34" charset="0"/>
                <a:cs typeface="Arial" panose="020B0604020202020204" pitchFamily="34" charset="0"/>
              </a:rPr>
              <a:t> </a:t>
            </a:r>
          </a:p>
          <a:p>
            <a:pPr marL="0" indent="0">
              <a:lnSpc>
                <a:spcPct val="100000"/>
              </a:lnSpc>
              <a:spcBef>
                <a:spcPts val="0"/>
              </a:spcBef>
              <a:spcAft>
                <a:spcPts val="1200"/>
              </a:spcAft>
              <a:buFont typeface="Arial" panose="020B0604020202020204" pitchFamily="34" charset="0"/>
              <a:buNone/>
            </a:pPr>
            <a:r>
              <a:rPr lang="en-US" sz="2600" dirty="0" smtClean="0">
                <a:solidFill>
                  <a:prstClr val="black"/>
                </a:solidFill>
                <a:latin typeface="Arial" panose="020B0604020202020204" pitchFamily="34" charset="0"/>
                <a:cs typeface="Arial" panose="020B0604020202020204" pitchFamily="34" charset="0"/>
              </a:rPr>
              <a:t>Standard deviations were based on 95% confidence levels. </a:t>
            </a:r>
            <a:endParaRPr lang="en-US" sz="2600" dirty="0">
              <a:solidFill>
                <a:prstClr val="black"/>
              </a:solidFill>
              <a:latin typeface="Arial" panose="020B0604020202020204" pitchFamily="34" charset="0"/>
              <a:cs typeface="Arial" panose="020B0604020202020204" pitchFamily="34" charset="0"/>
            </a:endParaRPr>
          </a:p>
        </p:txBody>
      </p:sp>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8" y="871785"/>
            <a:ext cx="468630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93" y="2010826"/>
            <a:ext cx="462915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18" y="2713788"/>
            <a:ext cx="46958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93" y="3822309"/>
            <a:ext cx="46863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99141" y="906510"/>
            <a:ext cx="7492857" cy="3508653"/>
          </a:xfrm>
          <a:prstGeom prst="rect">
            <a:avLst/>
          </a:prstGeom>
          <a:noFill/>
        </p:spPr>
        <p:txBody>
          <a:bodyPr wrap="square" rtlCol="0">
            <a:spAutoFit/>
          </a:bodyPr>
          <a:lstStyle/>
          <a:p>
            <a:pPr marL="285750" indent="-285750">
              <a:buFontTx/>
              <a:buChar char="-"/>
            </a:pPr>
            <a:r>
              <a:rPr lang="en-US" sz="2800" dirty="0" smtClean="0">
                <a:latin typeface="Arial" panose="020B0604020202020204" pitchFamily="34" charset="0"/>
                <a:cs typeface="Arial" panose="020B0604020202020204" pitchFamily="34" charset="0"/>
              </a:rPr>
              <a:t>mean </a:t>
            </a:r>
            <a:r>
              <a:rPr lang="en-US" sz="2800" dirty="0">
                <a:latin typeface="Arial" panose="020B0604020202020204" pitchFamily="34" charset="0"/>
                <a:cs typeface="Arial" panose="020B0604020202020204" pitchFamily="34" charset="0"/>
              </a:rPr>
              <a:t>value of the incubation (latency) time </a:t>
            </a:r>
            <a:r>
              <a:rPr lang="en-US" sz="2800" dirty="0" smtClean="0">
                <a:latin typeface="Arial" panose="020B0604020202020204" pitchFamily="34" charset="0"/>
                <a:cs typeface="Arial" panose="020B0604020202020204" pitchFamily="34" charset="0"/>
              </a:rPr>
              <a:t>for </a:t>
            </a:r>
            <a:r>
              <a:rPr lang="en-US" sz="2800" dirty="0">
                <a:latin typeface="Arial" panose="020B0604020202020204" pitchFamily="34" charset="0"/>
                <a:cs typeface="Arial" panose="020B0604020202020204" pitchFamily="34" charset="0"/>
              </a:rPr>
              <a:t>the exposed </a:t>
            </a:r>
            <a:r>
              <a:rPr lang="en-US" sz="2800" dirty="0" smtClean="0">
                <a:latin typeface="Arial" panose="020B0604020202020204" pitchFamily="34" charset="0"/>
                <a:cs typeface="Arial" panose="020B0604020202020204" pitchFamily="34" charset="0"/>
              </a:rPr>
              <a:t>class.</a:t>
            </a:r>
          </a:p>
          <a:p>
            <a:endParaRPr lang="en-US" dirty="0" smtClean="0">
              <a:latin typeface="Arial" panose="020B0604020202020204" pitchFamily="34" charset="0"/>
              <a:cs typeface="Arial" panose="020B0604020202020204" pitchFamily="34" charset="0"/>
            </a:endParaRPr>
          </a:p>
          <a:p>
            <a:pPr marL="285750" indent="-285750">
              <a:buFontTx/>
              <a:buChar char="-"/>
            </a:pPr>
            <a:r>
              <a:rPr lang="en-US" sz="2800" dirty="0" smtClean="0">
                <a:latin typeface="Arial" panose="020B0604020202020204" pitchFamily="34" charset="0"/>
                <a:cs typeface="Arial" panose="020B0604020202020204" pitchFamily="34" charset="0"/>
              </a:rPr>
              <a:t>standard </a:t>
            </a:r>
            <a:r>
              <a:rPr lang="en-US" sz="2800" dirty="0">
                <a:latin typeface="Arial" panose="020B0604020202020204" pitchFamily="34" charset="0"/>
                <a:cs typeface="Arial" panose="020B0604020202020204" pitchFamily="34" charset="0"/>
              </a:rPr>
              <a:t>deviation of the incubation </a:t>
            </a:r>
            <a:r>
              <a:rPr lang="en-US" sz="2800" dirty="0" smtClean="0">
                <a:latin typeface="Arial" panose="020B0604020202020204" pitchFamily="34" charset="0"/>
                <a:cs typeface="Arial" panose="020B0604020202020204" pitchFamily="34" charset="0"/>
              </a:rPr>
              <a:t>period.</a:t>
            </a:r>
          </a:p>
          <a:p>
            <a:endParaRPr lang="en-US" dirty="0" smtClean="0">
              <a:latin typeface="Arial" panose="020B0604020202020204" pitchFamily="34" charset="0"/>
              <a:cs typeface="Arial" panose="020B0604020202020204" pitchFamily="34" charset="0"/>
            </a:endParaRPr>
          </a:p>
          <a:p>
            <a:pPr marL="285750" indent="-285750">
              <a:buFontTx/>
              <a:buChar char="-"/>
            </a:pPr>
            <a:r>
              <a:rPr lang="en-US" sz="2800" dirty="0" smtClean="0">
                <a:latin typeface="Arial" panose="020B0604020202020204" pitchFamily="34" charset="0"/>
                <a:cs typeface="Arial" panose="020B0604020202020204" pitchFamily="34" charset="0"/>
              </a:rPr>
              <a:t>mean value of the infectious period for the infectious class.</a:t>
            </a:r>
          </a:p>
          <a:p>
            <a:endParaRPr lang="en-US" dirty="0" smtClean="0">
              <a:latin typeface="Arial" panose="020B0604020202020204" pitchFamily="34" charset="0"/>
              <a:cs typeface="Arial" panose="020B0604020202020204" pitchFamily="34" charset="0"/>
            </a:endParaRPr>
          </a:p>
          <a:p>
            <a:pPr marL="285750" indent="-285750">
              <a:spcAft>
                <a:spcPts val="2600"/>
              </a:spcAft>
              <a:buFontTx/>
              <a:buChar char="-"/>
            </a:pPr>
            <a:r>
              <a:rPr lang="en-US" sz="2800" dirty="0" smtClean="0">
                <a:latin typeface="Arial" panose="020B0604020202020204" pitchFamily="34" charset="0"/>
                <a:cs typeface="Arial" panose="020B0604020202020204" pitchFamily="34" charset="0"/>
              </a:rPr>
              <a:t>standard </a:t>
            </a:r>
            <a:r>
              <a:rPr lang="en-US" sz="2800" dirty="0">
                <a:latin typeface="Arial" panose="020B0604020202020204" pitchFamily="34" charset="0"/>
                <a:cs typeface="Arial" panose="020B0604020202020204" pitchFamily="34" charset="0"/>
              </a:rPr>
              <a:t>deviation of infectious </a:t>
            </a:r>
            <a:r>
              <a:rPr lang="en-US" sz="2800" dirty="0" smtClean="0">
                <a:latin typeface="Arial" panose="020B0604020202020204" pitchFamily="34" charset="0"/>
                <a:cs typeface="Arial" panose="020B0604020202020204" pitchFamily="34" charset="0"/>
              </a:rPr>
              <a:t>period.</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2293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66321" y="1258868"/>
            <a:ext cx="7425679" cy="4982074"/>
          </a:xfrm>
          <a:ln w="25400">
            <a:noFill/>
          </a:ln>
        </p:spPr>
        <p:txBody>
          <a:bodyPr lIns="0" tIns="0" rIns="0" bIns="0">
            <a:noAutofit/>
          </a:bodyPr>
          <a:lstStyle/>
          <a:p>
            <a:pPr>
              <a:lnSpc>
                <a:spcPct val="100000"/>
              </a:lnSpc>
              <a:spcBef>
                <a:spcPts val="0"/>
              </a:spcBef>
              <a:buFontTx/>
              <a:buChar char="-"/>
            </a:pPr>
            <a:r>
              <a:rPr lang="en-US" dirty="0" smtClean="0">
                <a:latin typeface="Arial" panose="020B0604020202020204" pitchFamily="34" charset="0"/>
                <a:cs typeface="Arial" panose="020B0604020202020204" pitchFamily="34" charset="0"/>
              </a:rPr>
              <a:t>population size within the world space. This parameter defines the population density on campus.</a:t>
            </a:r>
          </a:p>
          <a:p>
            <a:pPr marL="0" indent="0">
              <a:lnSpc>
                <a:spcPct val="100000"/>
              </a:lnSpc>
              <a:spcBef>
                <a:spcPts val="0"/>
              </a:spcBef>
              <a:buNone/>
            </a:pPr>
            <a:endParaRPr lang="en-US" sz="1800" dirty="0" smtClean="0">
              <a:latin typeface="Arial" panose="020B0604020202020204" pitchFamily="34" charset="0"/>
              <a:cs typeface="Arial" panose="020B0604020202020204" pitchFamily="34" charset="0"/>
            </a:endParaRPr>
          </a:p>
          <a:p>
            <a:pPr>
              <a:lnSpc>
                <a:spcPct val="100000"/>
              </a:lnSpc>
              <a:spcBef>
                <a:spcPts val="0"/>
              </a:spcBef>
              <a:buFontTx/>
              <a:buChar char="-"/>
            </a:pPr>
            <a:r>
              <a:rPr lang="en-US" dirty="0" smtClean="0">
                <a:solidFill>
                  <a:prstClr val="black"/>
                </a:solidFill>
                <a:latin typeface="Arial" panose="020B0604020202020204" pitchFamily="34" charset="0"/>
                <a:cs typeface="Arial" panose="020B0604020202020204" pitchFamily="34" charset="0"/>
              </a:rPr>
              <a:t>indicates </a:t>
            </a:r>
            <a:r>
              <a:rPr lang="en-US" dirty="0">
                <a:solidFill>
                  <a:prstClr val="black"/>
                </a:solidFill>
                <a:latin typeface="Arial" panose="020B0604020202020204" pitchFamily="34" charset="0"/>
                <a:cs typeface="Arial" panose="020B0604020202020204" pitchFamily="34" charset="0"/>
              </a:rPr>
              <a:t>the number of encounters with potential to contract influenza per day</a:t>
            </a:r>
            <a:r>
              <a:rPr lang="en-US" dirty="0">
                <a:ln w="6350">
                  <a:noFill/>
                </a:ln>
                <a:solidFill>
                  <a:prstClr val="black"/>
                </a:solidFill>
                <a:latin typeface="Arial" panose="020B0604020202020204" pitchFamily="34" charset="0"/>
                <a:cs typeface="Arial" panose="020B0604020202020204" pitchFamily="34" charset="0"/>
              </a:rPr>
              <a:t>. E.g. number of classes and/or campus activities per </a:t>
            </a:r>
            <a:r>
              <a:rPr lang="en-US" dirty="0" smtClean="0">
                <a:ln w="6350">
                  <a:noFill/>
                </a:ln>
                <a:solidFill>
                  <a:prstClr val="black"/>
                </a:solidFill>
                <a:latin typeface="Arial" panose="020B0604020202020204" pitchFamily="34" charset="0"/>
                <a:cs typeface="Arial" panose="020B0604020202020204" pitchFamily="34" charset="0"/>
              </a:rPr>
              <a:t>day.</a:t>
            </a:r>
          </a:p>
          <a:p>
            <a:pPr marL="0" indent="0">
              <a:lnSpc>
                <a:spcPct val="100000"/>
              </a:lnSpc>
              <a:spcBef>
                <a:spcPts val="0"/>
              </a:spcBef>
              <a:buNone/>
            </a:pPr>
            <a:endParaRPr lang="en-US" sz="1800" dirty="0" smtClean="0">
              <a:ln w="6350">
                <a:noFill/>
              </a:ln>
              <a:solidFill>
                <a:prstClr val="black"/>
              </a:solidFill>
              <a:latin typeface="Arial" panose="020B0604020202020204" pitchFamily="34" charset="0"/>
              <a:cs typeface="Arial" panose="020B0604020202020204" pitchFamily="34" charset="0"/>
            </a:endParaRPr>
          </a:p>
          <a:p>
            <a:pPr>
              <a:lnSpc>
                <a:spcPct val="100000"/>
              </a:lnSpc>
              <a:spcBef>
                <a:spcPts val="0"/>
              </a:spcBef>
              <a:buFontTx/>
              <a:buChar char="-"/>
            </a:pPr>
            <a:r>
              <a:rPr lang="en-US" dirty="0" smtClean="0">
                <a:ln w="6350">
                  <a:noFill/>
                </a:ln>
                <a:solidFill>
                  <a:prstClr val="black"/>
                </a:solidFill>
                <a:latin typeface="Arial" panose="020B0604020202020204" pitchFamily="34" charset="0"/>
                <a:cs typeface="Arial" panose="020B0604020202020204" pitchFamily="34" charset="0"/>
              </a:rPr>
              <a:t>indicates </a:t>
            </a:r>
            <a:r>
              <a:rPr lang="en-US" dirty="0">
                <a:ln w="6350">
                  <a:noFill/>
                </a:ln>
                <a:solidFill>
                  <a:prstClr val="black"/>
                </a:solidFill>
                <a:latin typeface="Arial" panose="020B0604020202020204" pitchFamily="34" charset="0"/>
                <a:cs typeface="Arial" panose="020B0604020202020204" pitchFamily="34" charset="0"/>
              </a:rPr>
              <a:t>the likelihood of the infected </a:t>
            </a:r>
            <a:r>
              <a:rPr lang="en-US" dirty="0" smtClean="0">
                <a:ln w="6350">
                  <a:noFill/>
                </a:ln>
                <a:solidFill>
                  <a:prstClr val="black"/>
                </a:solidFill>
                <a:latin typeface="Arial" panose="020B0604020202020204" pitchFamily="34" charset="0"/>
                <a:cs typeface="Arial" panose="020B0604020202020204" pitchFamily="34" charset="0"/>
              </a:rPr>
              <a:t>individuals </a:t>
            </a:r>
            <a:r>
              <a:rPr lang="en-US" dirty="0">
                <a:ln w="6350">
                  <a:noFill/>
                </a:ln>
                <a:solidFill>
                  <a:prstClr val="black"/>
                </a:solidFill>
                <a:latin typeface="Arial" panose="020B0604020202020204" pitchFamily="34" charset="0"/>
                <a:cs typeface="Arial" panose="020B0604020202020204" pitchFamily="34" charset="0"/>
              </a:rPr>
              <a:t>to cause infection</a:t>
            </a:r>
            <a:r>
              <a:rPr lang="en-US" dirty="0" smtClean="0">
                <a:ln w="6350">
                  <a:noFill/>
                </a:ln>
                <a:solidFill>
                  <a:prstClr val="black"/>
                </a:solidFill>
                <a:latin typeface="Arial" panose="020B0604020202020204" pitchFamily="34" charset="0"/>
                <a:cs typeface="Arial" panose="020B0604020202020204" pitchFamily="34" charset="0"/>
              </a:rPr>
              <a:t>. Higher </a:t>
            </a:r>
            <a:r>
              <a:rPr lang="en-US" dirty="0">
                <a:ln w="6350">
                  <a:noFill/>
                </a:ln>
                <a:solidFill>
                  <a:prstClr val="black"/>
                </a:solidFill>
                <a:latin typeface="Arial" panose="020B0604020202020204" pitchFamily="34" charset="0"/>
                <a:cs typeface="Arial" panose="020B0604020202020204" pitchFamily="34" charset="0"/>
              </a:rPr>
              <a:t>values indicate greater chance of transmission</a:t>
            </a:r>
            <a:r>
              <a:rPr lang="en-US" dirty="0" smtClean="0">
                <a:ln w="6350">
                  <a:noFill/>
                </a:ln>
                <a:solidFill>
                  <a:prstClr val="black"/>
                </a:solidFill>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marL="0" indent="0" algn="r">
              <a:lnSpc>
                <a:spcPct val="100000"/>
              </a:lnSpc>
              <a:spcBef>
                <a:spcPts val="2400"/>
              </a:spcBef>
              <a:spcAft>
                <a:spcPts val="1200"/>
              </a:spcAft>
              <a:buNone/>
            </a:pPr>
            <a:r>
              <a:rPr lang="en-US" dirty="0" smtClean="0">
                <a:latin typeface="Arial" panose="020B0604020202020204" pitchFamily="34" charset="0"/>
                <a:cs typeface="Arial" panose="020B0604020202020204" pitchFamily="34" charset="0"/>
              </a:rPr>
              <a:t> </a:t>
            </a:r>
          </a:p>
        </p:txBody>
      </p:sp>
      <p:sp>
        <p:nvSpPr>
          <p:cNvPr id="2" name="Slide Number Placeholder 1"/>
          <p:cNvSpPr>
            <a:spLocks noGrp="1"/>
          </p:cNvSpPr>
          <p:nvPr>
            <p:ph type="sldNum" sz="quarter" idx="12"/>
          </p:nvPr>
        </p:nvSpPr>
        <p:spPr/>
        <p:txBody>
          <a:bodyPr/>
          <a:lstStyle/>
          <a:p>
            <a:fld id="{DCF434D3-08FE-486B-9AB0-C8B367A6CCBE}" type="slidenum">
              <a:rPr lang="en-US" smtClean="0"/>
              <a:t>19</a:t>
            </a:fld>
            <a:endParaRPr lang="en-US"/>
          </a:p>
        </p:txBody>
      </p:sp>
      <p:sp>
        <p:nvSpPr>
          <p:cNvPr id="4" name="Rectangle 3"/>
          <p:cNvSpPr/>
          <p:nvPr/>
        </p:nvSpPr>
        <p:spPr>
          <a:xfrm>
            <a:off x="1791" y="8849"/>
            <a:ext cx="12190209" cy="914400"/>
          </a:xfrm>
          <a:prstGeom prst="rect">
            <a:avLst/>
          </a:prstGeom>
        </p:spPr>
        <p:txBody>
          <a:bodyPr wrap="square">
            <a:spAutoFit/>
          </a:bodyPr>
          <a:lstStyle/>
          <a:p>
            <a:r>
              <a:rPr lang="en-US" sz="4400" dirty="0">
                <a:solidFill>
                  <a:prstClr val="black"/>
                </a:solidFill>
                <a:latin typeface="Arial" panose="020B0604020202020204" pitchFamily="34" charset="0"/>
                <a:cs typeface="Arial" panose="020B0604020202020204" pitchFamily="34" charset="0"/>
              </a:rPr>
              <a:t>Variable P</a:t>
            </a:r>
            <a:r>
              <a:rPr lang="en-US" sz="4400" dirty="0" smtClean="0">
                <a:solidFill>
                  <a:prstClr val="black"/>
                </a:solidFill>
                <a:latin typeface="Arial" panose="020B0604020202020204" pitchFamily="34" charset="0"/>
                <a:cs typeface="Arial" panose="020B0604020202020204" pitchFamily="34" charset="0"/>
              </a:rPr>
              <a:t>arameters – Initial </a:t>
            </a:r>
            <a:r>
              <a:rPr lang="en-US" sz="4400" dirty="0">
                <a:solidFill>
                  <a:prstClr val="black"/>
                </a:solidFill>
                <a:latin typeface="Arial" panose="020B0604020202020204" pitchFamily="34" charset="0"/>
                <a:cs typeface="Arial" panose="020B0604020202020204" pitchFamily="34" charset="0"/>
              </a:rPr>
              <a:t>s</a:t>
            </a:r>
            <a:r>
              <a:rPr lang="en-US" sz="4400" dirty="0" smtClean="0">
                <a:solidFill>
                  <a:prstClr val="black"/>
                </a:solidFill>
                <a:latin typeface="Arial" panose="020B0604020202020204" pitchFamily="34" charset="0"/>
                <a:cs typeface="Arial" panose="020B0604020202020204" pitchFamily="34" charset="0"/>
              </a:rPr>
              <a:t>ettings </a:t>
            </a:r>
            <a:endParaRPr lang="en-US" sz="4400" dirty="0">
              <a:solidFill>
                <a:prstClr val="black"/>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5" y="1189584"/>
            <a:ext cx="465772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77" y="2734692"/>
            <a:ext cx="46005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26" y="4738119"/>
            <a:ext cx="460057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4374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53812" y="871615"/>
            <a:ext cx="8598997" cy="1569758"/>
          </a:xfrm>
        </p:spPr>
        <p:txBody>
          <a:bodyPr>
            <a:noAutofit/>
          </a:bodyPr>
          <a:lstStyle/>
          <a:p>
            <a:r>
              <a:rPr lang="en-US" b="1" dirty="0" smtClean="0">
                <a:latin typeface="Arial" panose="020B0604020202020204" pitchFamily="34" charset="0"/>
                <a:cs typeface="Arial" panose="020B0604020202020204" pitchFamily="34" charset="0"/>
              </a:rPr>
              <a:t>Part I: How Fast Can It Spread?</a:t>
            </a:r>
            <a:endParaRPr lang="en-US"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525440" y="2774632"/>
            <a:ext cx="10114421" cy="2134647"/>
          </a:xfrm>
        </p:spPr>
        <p:txBody>
          <a:bodyPr>
            <a:normAutofit/>
          </a:bodyPr>
          <a:lstStyle/>
          <a:p>
            <a:pPr marL="0" indent="0">
              <a:buNone/>
            </a:pPr>
            <a:r>
              <a:rPr lang="en-US" u="sng" dirty="0" smtClean="0">
                <a:latin typeface="Arial" panose="020B0604020202020204" pitchFamily="34" charset="0"/>
                <a:cs typeface="Arial" panose="020B0604020202020204" pitchFamily="34" charset="0"/>
              </a:rPr>
              <a:t>Overview</a:t>
            </a:r>
            <a:r>
              <a:rPr lang="en-US" dirty="0" smtClean="0">
                <a:latin typeface="Arial" panose="020B0604020202020204" pitchFamily="34" charset="0"/>
                <a:cs typeface="Arial" panose="020B0604020202020204" pitchFamily="34" charset="0"/>
              </a:rPr>
              <a:t>:</a:t>
            </a:r>
          </a:p>
          <a:p>
            <a:pPr marL="0" indent="0">
              <a:buNone/>
            </a:pPr>
            <a:r>
              <a:rPr lang="en-US" dirty="0">
                <a:latin typeface="Arial" panose="020B0604020202020204" pitchFamily="34" charset="0"/>
                <a:cs typeface="Arial" panose="020B0604020202020204" pitchFamily="34" charset="0"/>
              </a:rPr>
              <a:t>Robert, Roger and Jessie </a:t>
            </a:r>
            <a:r>
              <a:rPr lang="en-US" dirty="0" smtClean="0">
                <a:latin typeface="Arial" panose="020B0604020202020204" pitchFamily="34" charset="0"/>
                <a:cs typeface="Arial" panose="020B0604020202020204" pitchFamily="34" charset="0"/>
              </a:rPr>
              <a:t>explore a campus outbreak of influenza using a basic mathematic model that was developed to simulate an influenza outbreak and its progression.</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CF434D3-08FE-486B-9AB0-C8B367A6CCBE}" type="slidenum">
              <a:rPr lang="en-US" smtClean="0"/>
              <a:t>2</a:t>
            </a:fld>
            <a:endParaRPr lang="en-US"/>
          </a:p>
        </p:txBody>
      </p:sp>
    </p:spTree>
    <p:extLst>
      <p:ext uri="{BB962C8B-B14F-4D97-AF65-F5344CB8AC3E}">
        <p14:creationId xmlns:p14="http://schemas.microsoft.com/office/powerpoint/2010/main" val="2395861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31494" y="1551008"/>
            <a:ext cx="11725154" cy="5104625"/>
          </a:xfrm>
          <a:ln w="25400">
            <a:noFill/>
          </a:ln>
        </p:spPr>
        <p:txBody>
          <a:bodyPr lIns="0" tIns="0" rIns="0" bIns="0">
            <a:noAutofit/>
          </a:bodyPr>
          <a:lstStyle/>
          <a:p>
            <a:pPr marL="463550" indent="-463550">
              <a:lnSpc>
                <a:spcPct val="100000"/>
              </a:lnSpc>
              <a:spcBef>
                <a:spcPts val="0"/>
              </a:spcBef>
              <a:spcAft>
                <a:spcPts val="600"/>
              </a:spcAft>
              <a:buFont typeface="Wingdings" panose="05000000000000000000" pitchFamily="2" charset="2"/>
              <a:buChar char="q"/>
            </a:pPr>
            <a:r>
              <a:rPr lang="en-US" sz="2500" dirty="0" smtClean="0">
                <a:latin typeface="Arial" panose="020B0604020202020204" pitchFamily="34" charset="0"/>
                <a:cs typeface="Arial" panose="020B0604020202020204" pitchFamily="34" charset="0"/>
              </a:rPr>
              <a:t>A </a:t>
            </a:r>
            <a:r>
              <a:rPr lang="en-US" sz="2500" dirty="0">
                <a:latin typeface="Arial" panose="020B0604020202020204" pitchFamily="34" charset="0"/>
                <a:cs typeface="Arial" panose="020B0604020202020204" pitchFamily="34" charset="0"/>
              </a:rPr>
              <a:t>single </a:t>
            </a:r>
            <a:r>
              <a:rPr lang="en-US" sz="2500" dirty="0" smtClean="0">
                <a:latin typeface="Arial" panose="020B0604020202020204" pitchFamily="34" charset="0"/>
                <a:cs typeface="Arial" panose="020B0604020202020204" pitchFamily="34" charset="0"/>
              </a:rPr>
              <a:t>individual </a:t>
            </a:r>
            <a:r>
              <a:rPr lang="en-US" sz="2500" dirty="0">
                <a:latin typeface="Arial" panose="020B0604020202020204" pitchFamily="34" charset="0"/>
                <a:cs typeface="Arial" panose="020B0604020202020204" pitchFamily="34" charset="0"/>
              </a:rPr>
              <a:t>begins </a:t>
            </a:r>
            <a:r>
              <a:rPr lang="en-US" sz="2500" dirty="0" smtClean="0">
                <a:latin typeface="Arial" panose="020B0604020202020204" pitchFamily="34" charset="0"/>
                <a:cs typeface="Arial" panose="020B0604020202020204" pitchFamily="34" charset="0"/>
              </a:rPr>
              <a:t>the outbreak. All </a:t>
            </a:r>
            <a:r>
              <a:rPr lang="en-US" sz="2500" dirty="0">
                <a:latin typeface="Arial" panose="020B0604020202020204" pitchFamily="34" charset="0"/>
                <a:cs typeface="Arial" panose="020B0604020202020204" pitchFamily="34" charset="0"/>
              </a:rPr>
              <a:t>others </a:t>
            </a:r>
            <a:r>
              <a:rPr lang="en-US" sz="2500" dirty="0" smtClean="0">
                <a:latin typeface="Arial" panose="020B0604020202020204" pitchFamily="34" charset="0"/>
                <a:cs typeface="Arial" panose="020B0604020202020204" pitchFamily="34" charset="0"/>
              </a:rPr>
              <a:t>in the population are  </a:t>
            </a:r>
            <a:r>
              <a:rPr lang="en-US" sz="2500" b="1" dirty="0" smtClean="0">
                <a:latin typeface="Arial" panose="020B0604020202020204" pitchFamily="34" charset="0"/>
                <a:cs typeface="Arial" panose="020B0604020202020204" pitchFamily="34" charset="0"/>
              </a:rPr>
              <a:t>susceptible</a:t>
            </a:r>
            <a:r>
              <a:rPr lang="en-US" sz="2500" dirty="0">
                <a:latin typeface="Arial" panose="020B0604020202020204" pitchFamily="34" charset="0"/>
                <a:cs typeface="Arial" panose="020B0604020202020204" pitchFamily="34" charset="0"/>
              </a:rPr>
              <a:t>. </a:t>
            </a:r>
            <a:endParaRPr lang="en-US" sz="2500" dirty="0" smtClean="0">
              <a:latin typeface="Arial" panose="020B0604020202020204" pitchFamily="34" charset="0"/>
              <a:cs typeface="Arial" panose="020B0604020202020204" pitchFamily="34" charset="0"/>
            </a:endParaRPr>
          </a:p>
          <a:p>
            <a:pPr marL="463550" indent="-463550">
              <a:lnSpc>
                <a:spcPct val="100000"/>
              </a:lnSpc>
              <a:spcBef>
                <a:spcPts val="0"/>
              </a:spcBef>
              <a:spcAft>
                <a:spcPts val="600"/>
              </a:spcAft>
              <a:buFont typeface="Wingdings" panose="05000000000000000000" pitchFamily="2" charset="2"/>
              <a:buChar char="q"/>
            </a:pPr>
            <a:r>
              <a:rPr lang="en-US" sz="2500" dirty="0" smtClean="0">
                <a:latin typeface="Arial" panose="020B0604020202020204" pitchFamily="34" charset="0"/>
                <a:cs typeface="Arial" panose="020B0604020202020204" pitchFamily="34" charset="0"/>
              </a:rPr>
              <a:t>Individuals </a:t>
            </a:r>
            <a:r>
              <a:rPr lang="en-US" sz="2500" dirty="0">
                <a:latin typeface="Arial" panose="020B0604020202020204" pitchFamily="34" charset="0"/>
                <a:cs typeface="Arial" panose="020B0604020202020204" pitchFamily="34" charset="0"/>
              </a:rPr>
              <a:t>move randomly in the world</a:t>
            </a:r>
            <a:r>
              <a:rPr lang="en-US" sz="2500" dirty="0" smtClean="0">
                <a:latin typeface="Arial" panose="020B0604020202020204" pitchFamily="34" charset="0"/>
                <a:cs typeface="Arial" panose="020B0604020202020204" pitchFamily="34" charset="0"/>
              </a:rPr>
              <a:t>. When </a:t>
            </a:r>
            <a:r>
              <a:rPr lang="en-US" sz="2500" dirty="0">
                <a:latin typeface="Arial" panose="020B0604020202020204" pitchFamily="34" charset="0"/>
                <a:cs typeface="Arial" panose="020B0604020202020204" pitchFamily="34" charset="0"/>
              </a:rPr>
              <a:t>a susceptible individual </a:t>
            </a:r>
            <a:r>
              <a:rPr lang="en-US" sz="2500" dirty="0" smtClean="0">
                <a:latin typeface="Arial" panose="020B0604020202020204" pitchFamily="34" charset="0"/>
                <a:cs typeface="Arial" panose="020B0604020202020204" pitchFamily="34" charset="0"/>
              </a:rPr>
              <a:t>comes  into </a:t>
            </a:r>
            <a:r>
              <a:rPr lang="en-US" sz="2500" dirty="0">
                <a:latin typeface="Arial" panose="020B0604020202020204" pitchFamily="34" charset="0"/>
                <a:cs typeface="Arial" panose="020B0604020202020204" pitchFamily="34" charset="0"/>
              </a:rPr>
              <a:t>contact with an infectious individual there is a probability (chance) that the susceptible individual will become infected. </a:t>
            </a:r>
            <a:endParaRPr lang="en-US" sz="2500" dirty="0" smtClean="0">
              <a:latin typeface="Arial" panose="020B0604020202020204" pitchFamily="34" charset="0"/>
              <a:cs typeface="Arial" panose="020B0604020202020204" pitchFamily="34" charset="0"/>
            </a:endParaRPr>
          </a:p>
          <a:p>
            <a:pPr marL="463550" indent="-463550">
              <a:lnSpc>
                <a:spcPct val="100000"/>
              </a:lnSpc>
              <a:spcBef>
                <a:spcPts val="0"/>
              </a:spcBef>
              <a:spcAft>
                <a:spcPts val="600"/>
              </a:spcAft>
              <a:buFont typeface="Wingdings" panose="05000000000000000000" pitchFamily="2" charset="2"/>
              <a:buChar char="q"/>
            </a:pPr>
            <a:r>
              <a:rPr lang="en-US" sz="2500" dirty="0" smtClean="0">
                <a:latin typeface="Arial" panose="020B0604020202020204" pitchFamily="34" charset="0"/>
                <a:cs typeface="Arial" panose="020B0604020202020204" pitchFamily="34" charset="0"/>
              </a:rPr>
              <a:t>If </a:t>
            </a:r>
            <a:r>
              <a:rPr lang="en-US" sz="2500" dirty="0">
                <a:latin typeface="Arial" panose="020B0604020202020204" pitchFamily="34" charset="0"/>
                <a:cs typeface="Arial" panose="020B0604020202020204" pitchFamily="34" charset="0"/>
              </a:rPr>
              <a:t>a susceptible </a:t>
            </a:r>
            <a:r>
              <a:rPr lang="en-US" sz="2500" dirty="0" smtClean="0">
                <a:latin typeface="Arial" panose="020B0604020202020204" pitchFamily="34" charset="0"/>
                <a:cs typeface="Arial" panose="020B0604020202020204" pitchFamily="34" charset="0"/>
              </a:rPr>
              <a:t>individual </a:t>
            </a:r>
            <a:r>
              <a:rPr lang="en-US" sz="2500" dirty="0">
                <a:latin typeface="Arial" panose="020B0604020202020204" pitchFamily="34" charset="0"/>
                <a:cs typeface="Arial" panose="020B0604020202020204" pitchFamily="34" charset="0"/>
              </a:rPr>
              <a:t>becomes infected, </a:t>
            </a:r>
            <a:r>
              <a:rPr lang="en-US" sz="2500" dirty="0" smtClean="0">
                <a:latin typeface="Arial" panose="020B0604020202020204" pitchFamily="34" charset="0"/>
                <a:cs typeface="Arial" panose="020B0604020202020204" pitchFamily="34" charset="0"/>
              </a:rPr>
              <a:t>the individual moves </a:t>
            </a:r>
            <a:r>
              <a:rPr lang="en-US" sz="2500" dirty="0">
                <a:latin typeface="Arial" panose="020B0604020202020204" pitchFamily="34" charset="0"/>
                <a:cs typeface="Arial" panose="020B0604020202020204" pitchFamily="34" charset="0"/>
              </a:rPr>
              <a:t>into the </a:t>
            </a:r>
            <a:r>
              <a:rPr lang="en-US" sz="2500" b="1" dirty="0">
                <a:latin typeface="Arial" panose="020B0604020202020204" pitchFamily="34" charset="0"/>
                <a:cs typeface="Arial" panose="020B0604020202020204" pitchFamily="34" charset="0"/>
              </a:rPr>
              <a:t>exposed</a:t>
            </a:r>
            <a:r>
              <a:rPr lang="en-US" sz="2500" dirty="0">
                <a:latin typeface="Arial" panose="020B0604020202020204" pitchFamily="34" charset="0"/>
                <a:cs typeface="Arial" panose="020B0604020202020204" pitchFamily="34" charset="0"/>
              </a:rPr>
              <a:t> class. </a:t>
            </a:r>
            <a:endParaRPr lang="en-US" sz="2500" dirty="0" smtClean="0">
              <a:latin typeface="Arial" panose="020B0604020202020204" pitchFamily="34" charset="0"/>
              <a:cs typeface="Arial" panose="020B0604020202020204" pitchFamily="34" charset="0"/>
            </a:endParaRPr>
          </a:p>
          <a:p>
            <a:pPr marL="463550" indent="-463550">
              <a:lnSpc>
                <a:spcPct val="100000"/>
              </a:lnSpc>
              <a:spcBef>
                <a:spcPts val="0"/>
              </a:spcBef>
              <a:spcAft>
                <a:spcPts val="600"/>
              </a:spcAft>
              <a:buFont typeface="Wingdings" panose="05000000000000000000" pitchFamily="2" charset="2"/>
              <a:buChar char="q"/>
            </a:pPr>
            <a:r>
              <a:rPr lang="en-US" sz="2500" dirty="0" smtClean="0">
                <a:latin typeface="Arial" panose="020B0604020202020204" pitchFamily="34" charset="0"/>
                <a:cs typeface="Arial" panose="020B0604020202020204" pitchFamily="34" charset="0"/>
              </a:rPr>
              <a:t>After a time, exposed individuals move </a:t>
            </a:r>
            <a:r>
              <a:rPr lang="en-US" sz="2500" dirty="0">
                <a:latin typeface="Arial" panose="020B0604020202020204" pitchFamily="34" charset="0"/>
                <a:cs typeface="Arial" panose="020B0604020202020204" pitchFamily="34" charset="0"/>
              </a:rPr>
              <a:t>into the </a:t>
            </a:r>
            <a:r>
              <a:rPr lang="en-US" sz="2500" b="1" dirty="0">
                <a:latin typeface="Arial" panose="020B0604020202020204" pitchFamily="34" charset="0"/>
                <a:cs typeface="Arial" panose="020B0604020202020204" pitchFamily="34" charset="0"/>
              </a:rPr>
              <a:t>infectious</a:t>
            </a:r>
            <a:r>
              <a:rPr lang="en-US" sz="2500" dirty="0">
                <a:latin typeface="Arial" panose="020B0604020202020204" pitchFamily="34" charset="0"/>
                <a:cs typeface="Arial" panose="020B0604020202020204" pitchFamily="34" charset="0"/>
              </a:rPr>
              <a:t> class where they are able to infect others</a:t>
            </a:r>
            <a:r>
              <a:rPr lang="en-US" sz="2500" dirty="0" smtClean="0">
                <a:latin typeface="Arial" panose="020B0604020202020204" pitchFamily="34" charset="0"/>
                <a:cs typeface="Arial" panose="020B0604020202020204" pitchFamily="34" charset="0"/>
              </a:rPr>
              <a:t>. </a:t>
            </a:r>
          </a:p>
          <a:p>
            <a:pPr marL="463550" indent="-463550">
              <a:lnSpc>
                <a:spcPct val="100000"/>
              </a:lnSpc>
              <a:spcBef>
                <a:spcPts val="0"/>
              </a:spcBef>
              <a:spcAft>
                <a:spcPts val="600"/>
              </a:spcAft>
              <a:buFont typeface="Wingdings" panose="05000000000000000000" pitchFamily="2" charset="2"/>
              <a:buChar char="q"/>
            </a:pPr>
            <a:r>
              <a:rPr lang="en-US" sz="2500" dirty="0" smtClean="0">
                <a:latin typeface="Arial" panose="020B0604020202020204" pitchFamily="34" charset="0"/>
                <a:cs typeface="Arial" panose="020B0604020202020204" pitchFamily="34" charset="0"/>
              </a:rPr>
              <a:t>Then, after another time interval, infectious individuals recover </a:t>
            </a:r>
            <a:r>
              <a:rPr lang="en-US" sz="2500" dirty="0">
                <a:latin typeface="Arial" panose="020B0604020202020204" pitchFamily="34" charset="0"/>
                <a:cs typeface="Arial" panose="020B0604020202020204" pitchFamily="34" charset="0"/>
              </a:rPr>
              <a:t>and </a:t>
            </a:r>
            <a:r>
              <a:rPr lang="en-US" sz="2500" dirty="0" smtClean="0">
                <a:latin typeface="Arial" panose="020B0604020202020204" pitchFamily="34" charset="0"/>
                <a:cs typeface="Arial" panose="020B0604020202020204" pitchFamily="34" charset="0"/>
              </a:rPr>
              <a:t>move </a:t>
            </a:r>
            <a:r>
              <a:rPr lang="en-US" sz="2500" dirty="0">
                <a:latin typeface="Arial" panose="020B0604020202020204" pitchFamily="34" charset="0"/>
                <a:cs typeface="Arial" panose="020B0604020202020204" pitchFamily="34" charset="0"/>
              </a:rPr>
              <a:t>into the </a:t>
            </a:r>
            <a:r>
              <a:rPr lang="en-US" sz="2500" b="1" dirty="0">
                <a:latin typeface="Arial" panose="020B0604020202020204" pitchFamily="34" charset="0"/>
                <a:cs typeface="Arial" panose="020B0604020202020204" pitchFamily="34" charset="0"/>
              </a:rPr>
              <a:t>recovered</a:t>
            </a:r>
            <a:r>
              <a:rPr lang="en-US" sz="2500" dirty="0">
                <a:latin typeface="Arial" panose="020B0604020202020204" pitchFamily="34" charset="0"/>
                <a:cs typeface="Arial" panose="020B0604020202020204" pitchFamily="34" charset="0"/>
              </a:rPr>
              <a:t> class. Recovered individuals gain permanent </a:t>
            </a:r>
            <a:r>
              <a:rPr lang="en-US" sz="2500" dirty="0" smtClean="0">
                <a:latin typeface="Arial" panose="020B0604020202020204" pitchFamily="34" charset="0"/>
                <a:cs typeface="Arial" panose="020B0604020202020204" pitchFamily="34" charset="0"/>
              </a:rPr>
              <a:t>immunity</a:t>
            </a:r>
            <a:endParaRPr lang="en-US" sz="2500" dirty="0">
              <a:latin typeface="Arial" panose="020B0604020202020204" pitchFamily="34" charset="0"/>
              <a:cs typeface="Arial" panose="020B0604020202020204" pitchFamily="34" charset="0"/>
            </a:endParaRPr>
          </a:p>
          <a:p>
            <a:pPr marL="463550" indent="-463550">
              <a:lnSpc>
                <a:spcPct val="100000"/>
              </a:lnSpc>
              <a:spcBef>
                <a:spcPts val="0"/>
              </a:spcBef>
              <a:spcAft>
                <a:spcPts val="600"/>
              </a:spcAft>
              <a:buFont typeface="Wingdings" panose="05000000000000000000" pitchFamily="2" charset="2"/>
              <a:buChar char="q"/>
            </a:pPr>
            <a:r>
              <a:rPr lang="en-US" sz="2500" dirty="0" smtClean="0">
                <a:latin typeface="Arial" panose="020B0604020202020204" pitchFamily="34" charset="0"/>
                <a:cs typeface="Arial" panose="020B0604020202020204" pitchFamily="34" charset="0"/>
              </a:rPr>
              <a:t>The </a:t>
            </a:r>
            <a:r>
              <a:rPr lang="en-US" sz="2500" dirty="0">
                <a:latin typeface="Arial" panose="020B0604020202020204" pitchFamily="34" charset="0"/>
                <a:cs typeface="Arial" panose="020B0604020202020204" pitchFamily="34" charset="0"/>
              </a:rPr>
              <a:t>model simulation ends when no </a:t>
            </a:r>
            <a:r>
              <a:rPr lang="en-US" sz="2500" dirty="0" smtClean="0">
                <a:latin typeface="Arial" panose="020B0604020202020204" pitchFamily="34" charset="0"/>
                <a:cs typeface="Arial" panose="020B0604020202020204" pitchFamily="34" charset="0"/>
              </a:rPr>
              <a:t>individuals are exposed </a:t>
            </a:r>
            <a:r>
              <a:rPr lang="en-US" sz="2500" dirty="0">
                <a:latin typeface="Arial" panose="020B0604020202020204" pitchFamily="34" charset="0"/>
                <a:cs typeface="Arial" panose="020B0604020202020204" pitchFamily="34" charset="0"/>
              </a:rPr>
              <a:t>or </a:t>
            </a:r>
            <a:r>
              <a:rPr lang="en-US" sz="2500" dirty="0" smtClean="0">
                <a:latin typeface="Arial" panose="020B0604020202020204" pitchFamily="34" charset="0"/>
                <a:cs typeface="Arial" panose="020B0604020202020204" pitchFamily="34" charset="0"/>
              </a:rPr>
              <a:t>infectious. </a:t>
            </a:r>
          </a:p>
        </p:txBody>
      </p:sp>
      <p:sp>
        <p:nvSpPr>
          <p:cNvPr id="2" name="Slide Number Placeholder 1"/>
          <p:cNvSpPr>
            <a:spLocks noGrp="1"/>
          </p:cNvSpPr>
          <p:nvPr>
            <p:ph type="sldNum" sz="quarter" idx="12"/>
          </p:nvPr>
        </p:nvSpPr>
        <p:spPr/>
        <p:txBody>
          <a:bodyPr/>
          <a:lstStyle/>
          <a:p>
            <a:fld id="{DCF434D3-08FE-486B-9AB0-C8B367A6CCBE}" type="slidenum">
              <a:rPr lang="en-US" smtClean="0"/>
              <a:t>20</a:t>
            </a:fld>
            <a:endParaRPr lang="en-US"/>
          </a:p>
        </p:txBody>
      </p:sp>
      <p:sp>
        <p:nvSpPr>
          <p:cNvPr id="4" name="Rectangle 3"/>
          <p:cNvSpPr/>
          <p:nvPr/>
        </p:nvSpPr>
        <p:spPr>
          <a:xfrm>
            <a:off x="8038" y="1072"/>
            <a:ext cx="12183961" cy="914400"/>
          </a:xfrm>
          <a:prstGeom prst="rect">
            <a:avLst/>
          </a:prstGeom>
        </p:spPr>
        <p:txBody>
          <a:bodyPr wrap="square">
            <a:spAutoFit/>
          </a:bodyPr>
          <a:lstStyle/>
          <a:p>
            <a:r>
              <a:rPr lang="en-US" sz="4400" dirty="0" smtClean="0">
                <a:latin typeface="Arial" panose="020B0604020202020204" pitchFamily="34" charset="0"/>
                <a:cs typeface="Arial" panose="020B0604020202020204" pitchFamily="34" charset="0"/>
              </a:rPr>
              <a:t>Base Model – How it works</a:t>
            </a:r>
            <a:endParaRPr lang="en-US" sz="4400" dirty="0">
              <a:latin typeface="Arial" panose="020B0604020202020204" pitchFamily="34" charset="0"/>
              <a:cs typeface="Arial" panose="020B0604020202020204" pitchFamily="34" charset="0"/>
            </a:endParaRPr>
          </a:p>
        </p:txBody>
      </p:sp>
      <p:grpSp>
        <p:nvGrpSpPr>
          <p:cNvPr id="6" name="Group 5"/>
          <p:cNvGrpSpPr/>
          <p:nvPr/>
        </p:nvGrpSpPr>
        <p:grpSpPr>
          <a:xfrm>
            <a:off x="1014216" y="706272"/>
            <a:ext cx="9893507" cy="693571"/>
            <a:chOff x="392839" y="2220774"/>
            <a:chExt cx="11318270" cy="912672"/>
          </a:xfrm>
        </p:grpSpPr>
        <p:sp>
          <p:nvSpPr>
            <p:cNvPr id="7" name="Rounded Rectangle 6"/>
            <p:cNvSpPr/>
            <p:nvPr/>
          </p:nvSpPr>
          <p:spPr>
            <a:xfrm>
              <a:off x="392839" y="2225375"/>
              <a:ext cx="2057400" cy="902135"/>
            </a:xfrm>
            <a:prstGeom prst="roundRect">
              <a:avLst/>
            </a:prstGeom>
            <a:solidFill>
              <a:srgbClr val="91BCE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Susceptible</a:t>
              </a:r>
            </a:p>
          </p:txBody>
        </p:sp>
        <p:sp>
          <p:nvSpPr>
            <p:cNvPr id="8" name="Rounded Rectangle 7"/>
            <p:cNvSpPr/>
            <p:nvPr/>
          </p:nvSpPr>
          <p:spPr>
            <a:xfrm>
              <a:off x="6658797" y="2220774"/>
              <a:ext cx="1848775" cy="902134"/>
            </a:xfrm>
            <a:prstGeom prst="roundRect">
              <a:avLst/>
            </a:prstGeom>
            <a:solidFill>
              <a:srgbClr val="91BCE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Infectious</a:t>
              </a:r>
            </a:p>
          </p:txBody>
        </p:sp>
        <p:sp>
          <p:nvSpPr>
            <p:cNvPr id="9" name="Rounded Rectangle 8"/>
            <p:cNvSpPr/>
            <p:nvPr/>
          </p:nvSpPr>
          <p:spPr>
            <a:xfrm>
              <a:off x="3653657" y="2231312"/>
              <a:ext cx="1772152" cy="902134"/>
            </a:xfrm>
            <a:prstGeom prst="roundRect">
              <a:avLst/>
            </a:prstGeom>
            <a:solidFill>
              <a:srgbClr val="91BCE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Exposed</a:t>
              </a:r>
            </a:p>
          </p:txBody>
        </p:sp>
        <p:sp>
          <p:nvSpPr>
            <p:cNvPr id="10" name="Rounded Rectangle 9"/>
            <p:cNvSpPr/>
            <p:nvPr/>
          </p:nvSpPr>
          <p:spPr>
            <a:xfrm>
              <a:off x="9866834" y="2225375"/>
              <a:ext cx="1844275" cy="902134"/>
            </a:xfrm>
            <a:prstGeom prst="roundRect">
              <a:avLst/>
            </a:prstGeom>
            <a:solidFill>
              <a:srgbClr val="91BCE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Recovered</a:t>
              </a:r>
            </a:p>
          </p:txBody>
        </p:sp>
        <p:cxnSp>
          <p:nvCxnSpPr>
            <p:cNvPr id="11" name="Straight Arrow Connector 10"/>
            <p:cNvCxnSpPr>
              <a:stCxn id="7" idx="3"/>
              <a:endCxn id="9" idx="1"/>
            </p:cNvCxnSpPr>
            <p:nvPr/>
          </p:nvCxnSpPr>
          <p:spPr>
            <a:xfrm>
              <a:off x="2450239" y="2676443"/>
              <a:ext cx="1203418" cy="59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3"/>
              <a:endCxn id="10" idx="1"/>
            </p:cNvCxnSpPr>
            <p:nvPr/>
          </p:nvCxnSpPr>
          <p:spPr>
            <a:xfrm>
              <a:off x="8507572" y="2671841"/>
              <a:ext cx="1359262" cy="46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3"/>
              <a:endCxn id="8" idx="1"/>
            </p:cNvCxnSpPr>
            <p:nvPr/>
          </p:nvCxnSpPr>
          <p:spPr>
            <a:xfrm flipV="1">
              <a:off x="5425809" y="2671841"/>
              <a:ext cx="1232988" cy="105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1921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962" y="248262"/>
            <a:ext cx="5555436" cy="1800457"/>
          </a:xfrm>
        </p:spPr>
        <p:txBody>
          <a:bodyPr>
            <a:noAutofit/>
          </a:bodyPr>
          <a:lstStyle/>
          <a:p>
            <a:r>
              <a:rPr lang="en-US" sz="3600" b="1" dirty="0">
                <a:solidFill>
                  <a:prstClr val="black"/>
                </a:solidFill>
                <a:latin typeface="Arial" panose="020B0604020202020204" pitchFamily="34" charset="0"/>
                <a:cs typeface="Arial" panose="020B0604020202020204" pitchFamily="34" charset="0"/>
              </a:rPr>
              <a:t>Run the </a:t>
            </a:r>
            <a:r>
              <a:rPr lang="en-US" sz="3600" b="1" dirty="0" smtClean="0">
                <a:solidFill>
                  <a:prstClr val="black"/>
                </a:solidFill>
                <a:latin typeface="Arial" panose="020B0604020202020204" pitchFamily="34" charset="0"/>
                <a:cs typeface="Arial" panose="020B0604020202020204" pitchFamily="34" charset="0"/>
              </a:rPr>
              <a:t>program</a:t>
            </a:r>
            <a:br>
              <a:rPr lang="en-US" sz="3600" b="1" dirty="0" smtClean="0">
                <a:solidFill>
                  <a:prstClr val="black"/>
                </a:solidFill>
                <a:latin typeface="Arial" panose="020B0604020202020204" pitchFamily="34" charset="0"/>
                <a:cs typeface="Arial" panose="020B0604020202020204" pitchFamily="34" charset="0"/>
              </a:rPr>
            </a:br>
            <a:r>
              <a:rPr lang="en-US" sz="2600" b="1" i="1" dirty="0" smtClean="0">
                <a:solidFill>
                  <a:prstClr val="black"/>
                </a:solidFill>
                <a:latin typeface="Arial" panose="020B0604020202020204" pitchFamily="34" charset="0"/>
                <a:cs typeface="Arial" panose="020B0604020202020204" pitchFamily="34" charset="0"/>
              </a:rPr>
              <a:t>SEIR-Model-Base-</a:t>
            </a:r>
            <a:r>
              <a:rPr lang="en-US" sz="2600" b="1" i="1" dirty="0" err="1" smtClean="0">
                <a:solidFill>
                  <a:prstClr val="black"/>
                </a:solidFill>
                <a:latin typeface="Arial" panose="020B0604020202020204" pitchFamily="34" charset="0"/>
                <a:cs typeface="Arial" panose="020B0604020202020204" pitchFamily="34" charset="0"/>
              </a:rPr>
              <a:t>Seasonal.nlogo</a:t>
            </a:r>
            <a:r>
              <a:rPr lang="en-US" sz="2500" b="1" i="1" dirty="0" smtClean="0">
                <a:solidFill>
                  <a:prstClr val="black"/>
                </a:solidFill>
                <a:latin typeface="Arial" panose="020B0604020202020204" pitchFamily="34" charset="0"/>
                <a:cs typeface="Arial" panose="020B0604020202020204" pitchFamily="34" charset="0"/>
              </a:rPr>
              <a:t> </a:t>
            </a:r>
            <a:r>
              <a:rPr lang="en-US" sz="3600" b="1" i="1" dirty="0" smtClean="0">
                <a:solidFill>
                  <a:prstClr val="black"/>
                </a:solidFill>
                <a:latin typeface="Arial" panose="020B0604020202020204" pitchFamily="34" charset="0"/>
                <a:cs typeface="Arial" panose="020B0604020202020204" pitchFamily="34" charset="0"/>
              </a:rPr>
              <a:t/>
            </a:r>
            <a:br>
              <a:rPr lang="en-US" sz="3600" b="1" i="1" dirty="0" smtClean="0">
                <a:solidFill>
                  <a:prstClr val="black"/>
                </a:solidFill>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14962" y="3634450"/>
            <a:ext cx="5618679" cy="2339746"/>
          </a:xfrm>
        </p:spPr>
        <p:txBody>
          <a:bodyPr>
            <a:noAutofit/>
          </a:bodyPr>
          <a:lstStyle/>
          <a:p>
            <a:pPr marL="0" indent="0">
              <a:lnSpc>
                <a:spcPct val="100000"/>
              </a:lnSpc>
              <a:buNone/>
            </a:pPr>
            <a:r>
              <a:rPr lang="en-US" dirty="0">
                <a:latin typeface="Arial" panose="020B0604020202020204" pitchFamily="34" charset="0"/>
                <a:cs typeface="Arial" panose="020B0604020202020204" pitchFamily="34" charset="0"/>
              </a:rPr>
              <a:t>Initially, one </a:t>
            </a:r>
            <a:r>
              <a:rPr lang="en-US" dirty="0" smtClean="0">
                <a:latin typeface="Arial" panose="020B0604020202020204" pitchFamily="34" charset="0"/>
                <a:cs typeface="Arial" panose="020B0604020202020204" pitchFamily="34" charset="0"/>
              </a:rPr>
              <a:t>individual </a:t>
            </a:r>
            <a:r>
              <a:rPr lang="en-US" dirty="0">
                <a:latin typeface="Arial" panose="020B0604020202020204" pitchFamily="34" charset="0"/>
                <a:cs typeface="Arial" panose="020B0604020202020204" pitchFamily="34" charset="0"/>
              </a:rPr>
              <a:t>is in the infectious class </a:t>
            </a:r>
            <a:r>
              <a:rPr lang="en-US" dirty="0" smtClean="0">
                <a:latin typeface="Arial" panose="020B0604020202020204" pitchFamily="34" charset="0"/>
                <a:cs typeface="Arial" panose="020B0604020202020204" pitchFamily="34" charset="0"/>
              </a:rPr>
              <a:t>(red) and </a:t>
            </a:r>
            <a:r>
              <a:rPr lang="en-US" dirty="0">
                <a:latin typeface="Arial" panose="020B0604020202020204" pitchFamily="34" charset="0"/>
                <a:cs typeface="Arial" panose="020B0604020202020204" pitchFamily="34" charset="0"/>
              </a:rPr>
              <a:t>the remaining </a:t>
            </a:r>
            <a:r>
              <a:rPr lang="en-US" dirty="0" smtClean="0">
                <a:latin typeface="Arial" panose="020B0604020202020204" pitchFamily="34" charset="0"/>
                <a:cs typeface="Arial" panose="020B0604020202020204" pitchFamily="34" charset="0"/>
              </a:rPr>
              <a:t>individual </a:t>
            </a:r>
            <a:r>
              <a:rPr lang="en-US" dirty="0">
                <a:latin typeface="Arial" panose="020B0604020202020204" pitchFamily="34" charset="0"/>
                <a:cs typeface="Arial" panose="020B0604020202020204" pitchFamily="34" charset="0"/>
              </a:rPr>
              <a:t>are </a:t>
            </a:r>
            <a:r>
              <a:rPr lang="en-US" dirty="0" smtClean="0">
                <a:latin typeface="Arial" panose="020B0604020202020204" pitchFamily="34" charset="0"/>
                <a:cs typeface="Arial" panose="020B0604020202020204" pitchFamily="34" charset="0"/>
              </a:rPr>
              <a:t>susceptible (white).</a:t>
            </a:r>
          </a:p>
          <a:p>
            <a:pPr marL="0" indent="0">
              <a:lnSpc>
                <a:spcPct val="100000"/>
              </a:lnSpc>
              <a:buNone/>
            </a:pPr>
            <a:endParaRPr lang="en-US" dirty="0" smtClean="0">
              <a:latin typeface="Arial" panose="020B0604020202020204" pitchFamily="34" charset="0"/>
              <a:cs typeface="Arial" panose="020B0604020202020204" pitchFamily="34" charset="0"/>
            </a:endParaRPr>
          </a:p>
          <a:p>
            <a:pPr marL="0" indent="0">
              <a:lnSpc>
                <a:spcPct val="100000"/>
              </a:lnSpc>
              <a:buNone/>
            </a:pP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marL="0" indent="0">
              <a:lnSpc>
                <a:spcPct val="100000"/>
              </a:lnSpc>
              <a:buNone/>
            </a:pP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12"/>
          </p:nvPr>
        </p:nvSpPr>
        <p:spPr/>
        <p:txBody>
          <a:bodyPr/>
          <a:lstStyle/>
          <a:p>
            <a:fld id="{DCF434D3-08FE-486B-9AB0-C8B367A6CCBE}" type="slidenum">
              <a:rPr lang="en-US" smtClean="0"/>
              <a:t>21</a:t>
            </a:fld>
            <a:endParaRPr lang="en-US"/>
          </a:p>
        </p:txBody>
      </p:sp>
      <p:pic>
        <p:nvPicPr>
          <p:cNvPr id="5" name="Picture 4"/>
          <p:cNvPicPr>
            <a:picLocks noChangeAspect="1"/>
          </p:cNvPicPr>
          <p:nvPr/>
        </p:nvPicPr>
        <p:blipFill>
          <a:blip r:embed="rId3"/>
          <a:stretch>
            <a:fillRect/>
          </a:stretch>
        </p:blipFill>
        <p:spPr>
          <a:xfrm>
            <a:off x="5833641" y="220449"/>
            <a:ext cx="6189169" cy="6320621"/>
          </a:xfrm>
          <a:prstGeom prst="rect">
            <a:avLst/>
          </a:prstGeom>
        </p:spPr>
      </p:pic>
      <p:cxnSp>
        <p:nvCxnSpPr>
          <p:cNvPr id="6" name="Straight Arrow Connector 5"/>
          <p:cNvCxnSpPr/>
          <p:nvPr/>
        </p:nvCxnSpPr>
        <p:spPr>
          <a:xfrm flipV="1">
            <a:off x="5244973" y="2261442"/>
            <a:ext cx="2366158" cy="475377"/>
          </a:xfrm>
          <a:prstGeom prst="straightConnector1">
            <a:avLst/>
          </a:prstGeom>
          <a:ln w="50800">
            <a:solidFill>
              <a:schemeClr val="accent4">
                <a:lumMod val="60000"/>
                <a:lumOff val="40000"/>
              </a:schemeClr>
            </a:solidFill>
            <a:headEnd type="none" w="lg" len="lg"/>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184076" y="2648834"/>
            <a:ext cx="1651221" cy="523220"/>
          </a:xfrm>
          <a:prstGeom prst="rect">
            <a:avLst/>
          </a:prstGeom>
          <a:noFill/>
        </p:spPr>
        <p:txBody>
          <a:bodyPr wrap="none" rtlCol="0">
            <a:spAutoFit/>
          </a:bodyPr>
          <a:lstStyle/>
          <a:p>
            <a:r>
              <a:rPr lang="en-US" sz="2800" b="1" dirty="0" smtClean="0">
                <a:solidFill>
                  <a:schemeClr val="accent4">
                    <a:lumMod val="60000"/>
                    <a:lumOff val="40000"/>
                  </a:schemeClr>
                </a:solidFill>
                <a:effectLst>
                  <a:outerShdw blurRad="38100" dist="38100" dir="2700000" algn="tl">
                    <a:srgbClr val="000000">
                      <a:alpha val="43137"/>
                    </a:srgbClr>
                  </a:outerShdw>
                </a:effectLst>
              </a:rPr>
              <a:t>Infectious</a:t>
            </a:r>
            <a:endParaRPr lang="en-US" sz="2800" b="1" dirty="0">
              <a:solidFill>
                <a:schemeClr val="accent4">
                  <a:lumMod val="60000"/>
                  <a:lumOff val="40000"/>
                </a:schemeClr>
              </a:solidFill>
              <a:effectLst>
                <a:outerShdw blurRad="38100" dist="38100" dir="2700000" algn="tl">
                  <a:srgbClr val="000000">
                    <a:alpha val="43137"/>
                  </a:srgbClr>
                </a:outerShdw>
              </a:effectLst>
            </a:endParaRPr>
          </a:p>
        </p:txBody>
      </p:sp>
      <p:sp>
        <p:nvSpPr>
          <p:cNvPr id="8" name="Text Placeholder 2"/>
          <p:cNvSpPr txBox="1">
            <a:spLocks/>
          </p:cNvSpPr>
          <p:nvPr/>
        </p:nvSpPr>
        <p:spPr>
          <a:xfrm>
            <a:off x="214962" y="1447104"/>
            <a:ext cx="5618679" cy="1052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dirty="0" smtClean="0">
                <a:latin typeface="Arial" panose="020B0604020202020204" pitchFamily="34" charset="0"/>
                <a:cs typeface="Arial" panose="020B0604020202020204" pitchFamily="34" charset="0"/>
              </a:rPr>
              <a:t>Use the initial parameter values set upon opening the program.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7520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45895" y="2367360"/>
            <a:ext cx="5902905" cy="4243078"/>
          </a:xfrm>
          <a:prstGeom prst="rect">
            <a:avLst/>
          </a:prstGeom>
        </p:spPr>
      </p:pic>
      <p:pic>
        <p:nvPicPr>
          <p:cNvPr id="3" name="Picture 2"/>
          <p:cNvPicPr>
            <a:picLocks noChangeAspect="1"/>
          </p:cNvPicPr>
          <p:nvPr/>
        </p:nvPicPr>
        <p:blipFill>
          <a:blip r:embed="rId4"/>
          <a:stretch>
            <a:fillRect/>
          </a:stretch>
        </p:blipFill>
        <p:spPr>
          <a:xfrm>
            <a:off x="800378" y="1224821"/>
            <a:ext cx="4800600" cy="4648200"/>
          </a:xfrm>
          <a:prstGeom prst="rect">
            <a:avLst/>
          </a:prstGeom>
        </p:spPr>
      </p:pic>
      <p:sp>
        <p:nvSpPr>
          <p:cNvPr id="7" name="TextBox 6"/>
          <p:cNvSpPr txBox="1"/>
          <p:nvPr/>
        </p:nvSpPr>
        <p:spPr>
          <a:xfrm>
            <a:off x="0" y="16519"/>
            <a:ext cx="12192000" cy="914400"/>
          </a:xfrm>
          <a:prstGeom prst="rect">
            <a:avLst/>
          </a:prstGeom>
          <a:noFill/>
        </p:spPr>
        <p:txBody>
          <a:bodyPr wrap="square" rtlCol="0">
            <a:spAutoFit/>
          </a:bodyPr>
          <a:lstStyle/>
          <a:p>
            <a:pPr>
              <a:tabLst>
                <a:tab pos="1030288" algn="l"/>
              </a:tabLst>
            </a:pPr>
            <a:r>
              <a:rPr lang="en-US" sz="4400" dirty="0" smtClean="0">
                <a:latin typeface="Arial" panose="020B0604020202020204" pitchFamily="34" charset="0"/>
                <a:cs typeface="Arial" panose="020B0604020202020204" pitchFamily="34" charset="0"/>
              </a:rPr>
              <a:t>Example output – Base Seasonal Model</a:t>
            </a:r>
            <a:endParaRPr lang="en-US" sz="4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8610600" y="6579870"/>
            <a:ext cx="2743200" cy="365125"/>
          </a:xfrm>
        </p:spPr>
        <p:txBody>
          <a:bodyPr/>
          <a:lstStyle/>
          <a:p>
            <a:fld id="{DCF434D3-08FE-486B-9AB0-C8B367A6CCBE}" type="slidenum">
              <a:rPr lang="en-US" sz="1400" smtClean="0">
                <a:solidFill>
                  <a:prstClr val="black">
                    <a:tint val="75000"/>
                  </a:prstClr>
                </a:solidFill>
              </a:rPr>
              <a:pPr/>
              <a:t>22</a:t>
            </a:fld>
            <a:endParaRPr lang="en-US" sz="1400" dirty="0">
              <a:solidFill>
                <a:prstClr val="black">
                  <a:tint val="75000"/>
                </a:prstClr>
              </a:solidFill>
            </a:endParaRPr>
          </a:p>
        </p:txBody>
      </p:sp>
    </p:spTree>
    <p:extLst>
      <p:ext uri="{BB962C8B-B14F-4D97-AF65-F5344CB8AC3E}">
        <p14:creationId xmlns:p14="http://schemas.microsoft.com/office/powerpoint/2010/main" val="2834104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86" y="1031743"/>
            <a:ext cx="5346290" cy="4653032"/>
          </a:xfrm>
        </p:spPr>
        <p:txBody>
          <a:bodyPr/>
          <a:lstStyle/>
          <a:p>
            <a:pPr>
              <a:lnSpc>
                <a:spcPct val="100000"/>
              </a:lnSpc>
              <a:spcBef>
                <a:spcPts val="600"/>
              </a:spcBef>
              <a:spcAft>
                <a:spcPts val="1200"/>
              </a:spcAft>
            </a:pPr>
            <a:r>
              <a:rPr lang="en-US" dirty="0" smtClean="0">
                <a:latin typeface="Arial" panose="020B0604020202020204" pitchFamily="34" charset="0"/>
                <a:cs typeface="Arial" panose="020B0604020202020204" pitchFamily="34" charset="0"/>
              </a:rPr>
              <a:t>R0 </a:t>
            </a:r>
            <a:r>
              <a:rPr lang="en-US" dirty="0">
                <a:latin typeface="Arial" panose="020B0604020202020204" pitchFamily="34" charset="0"/>
                <a:cs typeface="Arial" panose="020B0604020202020204" pitchFamily="34" charset="0"/>
              </a:rPr>
              <a:t>= basic reproduction </a:t>
            </a:r>
            <a:r>
              <a:rPr lang="en-US" dirty="0" smtClean="0">
                <a:latin typeface="Arial" panose="020B0604020202020204" pitchFamily="34" charset="0"/>
                <a:cs typeface="Arial" panose="020B0604020202020204" pitchFamily="34" charset="0"/>
              </a:rPr>
              <a:t>number. </a:t>
            </a:r>
          </a:p>
          <a:p>
            <a:pPr lvl="1">
              <a:lnSpc>
                <a:spcPct val="100000"/>
              </a:lnSpc>
              <a:spcBef>
                <a:spcPts val="600"/>
              </a:spcBef>
              <a:spcAft>
                <a:spcPts val="1200"/>
              </a:spcAft>
            </a:pPr>
            <a:r>
              <a:rPr lang="en-US" sz="2800" dirty="0" smtClean="0">
                <a:latin typeface="Arial" panose="020B0604020202020204" pitchFamily="34" charset="0"/>
                <a:cs typeface="Arial" panose="020B0604020202020204" pitchFamily="34" charset="0"/>
              </a:rPr>
              <a:t>If R0 is less than 1, then the infection will not progress. </a:t>
            </a:r>
          </a:p>
          <a:p>
            <a:pPr lvl="1">
              <a:lnSpc>
                <a:spcPct val="100000"/>
              </a:lnSpc>
              <a:spcBef>
                <a:spcPts val="600"/>
              </a:spcBef>
              <a:spcAft>
                <a:spcPts val="1200"/>
              </a:spcAft>
            </a:pPr>
            <a:r>
              <a:rPr lang="en-US" sz="2800" dirty="0" smtClean="0">
                <a:latin typeface="Arial" panose="020B0604020202020204" pitchFamily="34" charset="0"/>
                <a:cs typeface="Arial" panose="020B0604020202020204" pitchFamily="34" charset="0"/>
              </a:rPr>
              <a:t>If R0 greater than 1, then the infection will spread through the population.</a:t>
            </a:r>
          </a:p>
          <a:p>
            <a:pPr>
              <a:lnSpc>
                <a:spcPct val="100000"/>
              </a:lnSpc>
              <a:spcBef>
                <a:spcPts val="600"/>
              </a:spcBef>
              <a:spcAft>
                <a:spcPts val="1200"/>
              </a:spcAft>
            </a:pPr>
            <a:r>
              <a:rPr lang="en-US" dirty="0" smtClean="0">
                <a:latin typeface="Arial" panose="020B0604020202020204" pitchFamily="34" charset="0"/>
                <a:cs typeface="Arial" panose="020B0604020202020204" pitchFamily="34" charset="0"/>
              </a:rPr>
              <a:t>Attack rate = percent of the population that was infected.</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CF434D3-08FE-486B-9AB0-C8B367A6CCBE}" type="slidenum">
              <a:rPr lang="en-US" smtClean="0"/>
              <a:t>23</a:t>
            </a:fld>
            <a:endParaRPr lang="en-US"/>
          </a:p>
        </p:txBody>
      </p:sp>
      <p:pic>
        <p:nvPicPr>
          <p:cNvPr id="2" name="Picture 1"/>
          <p:cNvPicPr>
            <a:picLocks noChangeAspect="1"/>
          </p:cNvPicPr>
          <p:nvPr/>
        </p:nvPicPr>
        <p:blipFill>
          <a:blip r:embed="rId3"/>
          <a:stretch>
            <a:fillRect/>
          </a:stretch>
        </p:blipFill>
        <p:spPr>
          <a:xfrm>
            <a:off x="5555226" y="370382"/>
            <a:ext cx="5679902" cy="5499588"/>
          </a:xfrm>
          <a:prstGeom prst="rect">
            <a:avLst/>
          </a:prstGeom>
        </p:spPr>
      </p:pic>
    </p:spTree>
    <p:extLst>
      <p:ext uri="{BB962C8B-B14F-4D97-AF65-F5344CB8AC3E}">
        <p14:creationId xmlns:p14="http://schemas.microsoft.com/office/powerpoint/2010/main" val="1701072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475" y="239913"/>
            <a:ext cx="11739747" cy="1507864"/>
          </a:xfrm>
        </p:spPr>
        <p:txBody>
          <a:bodyPr>
            <a:noAutofit/>
          </a:bodyPr>
          <a:lstStyle/>
          <a:p>
            <a:r>
              <a:rPr lang="en-US" sz="3600" dirty="0" smtClean="0">
                <a:latin typeface="Arial" panose="020B0604020202020204" pitchFamily="34" charset="0"/>
                <a:cs typeface="Arial" panose="020B0604020202020204" pitchFamily="34" charset="0"/>
              </a:rPr>
              <a:t>CQ#4: Based </a:t>
            </a:r>
            <a:r>
              <a:rPr lang="en-US" sz="3600" dirty="0">
                <a:latin typeface="Arial" panose="020B0604020202020204" pitchFamily="34" charset="0"/>
                <a:cs typeface="Arial" panose="020B0604020202020204" pitchFamily="34" charset="0"/>
              </a:rPr>
              <a:t>on </a:t>
            </a:r>
            <a:r>
              <a:rPr lang="en-US" sz="3600" dirty="0" smtClean="0">
                <a:latin typeface="Arial" panose="020B0604020202020204" pitchFamily="34" charset="0"/>
                <a:cs typeface="Arial" panose="020B0604020202020204" pitchFamily="34" charset="0"/>
              </a:rPr>
              <a:t>the </a:t>
            </a:r>
            <a:r>
              <a:rPr lang="en-US" sz="3600" u="sng" dirty="0" smtClean="0">
                <a:latin typeface="Arial" panose="020B0604020202020204" pitchFamily="34" charset="0"/>
                <a:cs typeface="Arial" panose="020B0604020202020204" pitchFamily="34" charset="0"/>
              </a:rPr>
              <a:t>initial</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NetLogo</a:t>
            </a:r>
            <a:r>
              <a:rPr lang="en-US" sz="3600" dirty="0" smtClean="0">
                <a:latin typeface="Arial" panose="020B0604020202020204" pitchFamily="34" charset="0"/>
                <a:cs typeface="Arial" panose="020B0604020202020204" pitchFamily="34" charset="0"/>
              </a:rPr>
              <a:t> simulation, </a:t>
            </a:r>
            <a:r>
              <a:rPr lang="en-US" sz="3600" dirty="0">
                <a:latin typeface="Arial" panose="020B0604020202020204" pitchFamily="34" charset="0"/>
                <a:cs typeface="Arial" panose="020B0604020202020204" pitchFamily="34" charset="0"/>
              </a:rPr>
              <a:t>would an influenza outbreak affect 40% of campus within only </a:t>
            </a:r>
            <a:r>
              <a:rPr lang="en-US" sz="3600" dirty="0" smtClean="0">
                <a:latin typeface="Arial" panose="020B0604020202020204" pitchFamily="34" charset="0"/>
                <a:cs typeface="Arial" panose="020B0604020202020204" pitchFamily="34" charset="0"/>
              </a:rPr>
              <a:t>two </a:t>
            </a:r>
            <a:r>
              <a:rPr lang="en-US" sz="3600" dirty="0">
                <a:latin typeface="Arial" panose="020B0604020202020204" pitchFamily="34" charset="0"/>
                <a:cs typeface="Arial" panose="020B0604020202020204" pitchFamily="34" charset="0"/>
              </a:rPr>
              <a:t>weeks?</a:t>
            </a:r>
          </a:p>
        </p:txBody>
      </p:sp>
      <p:sp>
        <p:nvSpPr>
          <p:cNvPr id="3" name="TPAnswers"/>
          <p:cNvSpPr>
            <a:spLocks noGrp="1"/>
          </p:cNvSpPr>
          <p:nvPr>
            <p:ph type="body" idx="1"/>
            <p:custDataLst>
              <p:tags r:id="rId2"/>
            </p:custDataLst>
          </p:nvPr>
        </p:nvSpPr>
        <p:spPr>
          <a:xfrm>
            <a:off x="612049" y="2141984"/>
            <a:ext cx="3368035" cy="1753208"/>
          </a:xfrm>
        </p:spPr>
        <p:txBody>
          <a:bodyPr>
            <a:normAutofit/>
          </a:bodyPr>
          <a:lstStyle/>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Yes</a:t>
            </a:r>
            <a:endParaRPr lang="en-US" sz="3200" dirty="0">
              <a:latin typeface="Arial" panose="020B0604020202020204" pitchFamily="34" charset="0"/>
              <a:cs typeface="Arial" panose="020B0604020202020204" pitchFamily="34" charset="0"/>
            </a:endParaRPr>
          </a:p>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No</a:t>
            </a:r>
            <a:endParaRPr lang="en-US" sz="32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CF434D3-08FE-486B-9AB0-C8B367A6CCBE}" type="slidenum">
              <a:rPr lang="en-US" sz="1400" smtClean="0"/>
              <a:t>24</a:t>
            </a:fld>
            <a:endParaRPr lang="en-US" sz="1400" dirty="0"/>
          </a:p>
        </p:txBody>
      </p:sp>
    </p:spTree>
    <p:custDataLst>
      <p:tags r:id="rId1"/>
    </p:custDataLst>
    <p:extLst>
      <p:ext uri="{BB962C8B-B14F-4D97-AF65-F5344CB8AC3E}">
        <p14:creationId xmlns:p14="http://schemas.microsoft.com/office/powerpoint/2010/main" val="1092713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4699" y="231017"/>
            <a:ext cx="11721949" cy="5723582"/>
          </a:xfrm>
        </p:spPr>
        <p:txBody>
          <a:bodyPr>
            <a:noAutofit/>
          </a:bodyPr>
          <a:lstStyle/>
          <a:p>
            <a:pPr marL="0" indent="0">
              <a:lnSpc>
                <a:spcPct val="100000"/>
              </a:lnSpc>
              <a:spcBef>
                <a:spcPts val="0"/>
              </a:spcBef>
              <a:spcAft>
                <a:spcPts val="1200"/>
              </a:spcAft>
              <a:buNone/>
            </a:pPr>
            <a:r>
              <a:rPr lang="en-US" u="sng" dirty="0">
                <a:latin typeface="Arial" panose="020B0604020202020204" pitchFamily="34" charset="0"/>
                <a:cs typeface="Arial" panose="020B0604020202020204" pitchFamily="34" charset="0"/>
              </a:rPr>
              <a:t>Robbie</a:t>
            </a:r>
            <a:r>
              <a:rPr lang="en-US" dirty="0">
                <a:latin typeface="Arial" panose="020B0604020202020204" pitchFamily="34" charset="0"/>
                <a:cs typeface="Arial" panose="020B0604020202020204" pitchFamily="34" charset="0"/>
              </a:rPr>
              <a:t>: </a:t>
            </a: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“How </a:t>
            </a:r>
            <a:r>
              <a:rPr lang="en-US" dirty="0">
                <a:latin typeface="Arial" panose="020B0604020202020204" pitchFamily="34" charset="0"/>
                <a:cs typeface="Arial" panose="020B0604020202020204" pitchFamily="34" charset="0"/>
              </a:rPr>
              <a:t>can we use </a:t>
            </a:r>
            <a:r>
              <a:rPr lang="en-US" dirty="0" err="1">
                <a:latin typeface="Arial" panose="020B0604020202020204" pitchFamily="34" charset="0"/>
                <a:cs typeface="Arial" panose="020B0604020202020204" pitchFamily="34" charset="0"/>
              </a:rPr>
              <a:t>NetLogo</a:t>
            </a:r>
            <a:r>
              <a:rPr lang="en-US" dirty="0">
                <a:latin typeface="Arial" panose="020B0604020202020204" pitchFamily="34" charset="0"/>
                <a:cs typeface="Arial" panose="020B0604020202020204" pitchFamily="34" charset="0"/>
              </a:rPr>
              <a:t> to simulate the </a:t>
            </a:r>
            <a:r>
              <a:rPr lang="en-US" dirty="0" smtClean="0">
                <a:latin typeface="Arial" panose="020B0604020202020204" pitchFamily="34" charset="0"/>
                <a:cs typeface="Arial" panose="020B0604020202020204" pitchFamily="34" charset="0"/>
              </a:rPr>
              <a:t>outbreak and test the newspaper’s claim?” </a:t>
            </a:r>
          </a:p>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Roger</a:t>
            </a:r>
            <a:r>
              <a:rPr lang="en-US" dirty="0" smtClean="0">
                <a:latin typeface="Arial" panose="020B0604020202020204" pitchFamily="34" charset="0"/>
                <a:cs typeface="Arial" panose="020B0604020202020204" pitchFamily="34" charset="0"/>
              </a:rPr>
              <a:t>: </a:t>
            </a:r>
          </a:p>
          <a:p>
            <a:pPr marL="0" indent="0">
              <a:lnSpc>
                <a:spcPct val="100000"/>
              </a:lnSpc>
              <a:spcBef>
                <a:spcPts val="0"/>
              </a:spcBef>
              <a:spcAft>
                <a:spcPts val="1200"/>
              </a:spcAft>
              <a:buNone/>
            </a:pPr>
            <a:r>
              <a:rPr lang="en-US" dirty="0">
                <a:latin typeface="Arial" panose="020B0604020202020204" pitchFamily="34" charset="0"/>
                <a:cs typeface="Arial" panose="020B0604020202020204" pitchFamily="34" charset="0"/>
              </a:rPr>
              <a:t>“Can’t we just adjust the three variable parameters and see what the pattern is?”</a:t>
            </a:r>
          </a:p>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Jessie</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“But</a:t>
            </a:r>
            <a:r>
              <a:rPr lang="en-US" dirty="0">
                <a:latin typeface="Arial" panose="020B0604020202020204" pitchFamily="34" charset="0"/>
                <a:cs typeface="Arial" panose="020B0604020202020204" pitchFamily="34" charset="0"/>
              </a:rPr>
              <a:t>, if we change them all at once, how will we know which really has the most influence</a:t>
            </a:r>
            <a:r>
              <a:rPr lang="en-US" dirty="0" smtClean="0">
                <a:latin typeface="Arial" panose="020B0604020202020204" pitchFamily="34" charset="0"/>
                <a:cs typeface="Arial" panose="020B0604020202020204" pitchFamily="34" charset="0"/>
              </a:rPr>
              <a:t>?"</a:t>
            </a:r>
          </a:p>
        </p:txBody>
      </p:sp>
      <p:sp>
        <p:nvSpPr>
          <p:cNvPr id="2" name="Slide Number Placeholder 1"/>
          <p:cNvSpPr>
            <a:spLocks noGrp="1"/>
          </p:cNvSpPr>
          <p:nvPr>
            <p:ph type="sldNum" sz="quarter" idx="12"/>
          </p:nvPr>
        </p:nvSpPr>
        <p:spPr/>
        <p:txBody>
          <a:bodyPr/>
          <a:lstStyle/>
          <a:p>
            <a:fld id="{DCF434D3-08FE-486B-9AB0-C8B367A6CCBE}" type="slidenum">
              <a:rPr lang="en-US" smtClean="0"/>
              <a:t>25</a:t>
            </a:fld>
            <a:endParaRPr lang="en-US"/>
          </a:p>
        </p:txBody>
      </p:sp>
    </p:spTree>
    <p:extLst>
      <p:ext uri="{BB962C8B-B14F-4D97-AF65-F5344CB8AC3E}">
        <p14:creationId xmlns:p14="http://schemas.microsoft.com/office/powerpoint/2010/main" val="576926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4699" y="231017"/>
            <a:ext cx="11710374" cy="5723582"/>
          </a:xfrm>
        </p:spPr>
        <p:txBody>
          <a:bodyPr>
            <a:noAutofit/>
          </a:bodyPr>
          <a:lstStyle/>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Robbie</a:t>
            </a:r>
            <a:r>
              <a:rPr lang="en-US" dirty="0" smtClean="0">
                <a:latin typeface="Arial" panose="020B0604020202020204" pitchFamily="34" charset="0"/>
                <a:cs typeface="Arial" panose="020B0604020202020204" pitchFamily="34" charset="0"/>
              </a:rPr>
              <a:t>: </a:t>
            </a: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And even if we separately try 5 different settings for </a:t>
            </a:r>
            <a:r>
              <a:rPr lang="en-US" dirty="0" smtClean="0">
                <a:latin typeface="Arial" panose="020B0604020202020204" pitchFamily="34" charset="0"/>
                <a:cs typeface="Arial" panose="020B0604020202020204" pitchFamily="34" charset="0"/>
              </a:rPr>
              <a:t>each, </a:t>
            </a:r>
            <a:r>
              <a:rPr lang="en-US" dirty="0">
                <a:latin typeface="Arial" panose="020B0604020202020204" pitchFamily="34" charset="0"/>
                <a:cs typeface="Arial" panose="020B0604020202020204" pitchFamily="34" charset="0"/>
              </a:rPr>
              <a:t>won’t we have to run over 100 tests</a:t>
            </a:r>
            <a:r>
              <a:rPr lang="en-US" dirty="0" smtClean="0">
                <a:latin typeface="Arial" panose="020B0604020202020204" pitchFamily="34" charset="0"/>
                <a:cs typeface="Arial" panose="020B0604020202020204" pitchFamily="34" charset="0"/>
              </a:rPr>
              <a:t>?”</a:t>
            </a:r>
            <a:endParaRPr lang="en-US" u="sng" dirty="0" smtClean="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Roger</a:t>
            </a:r>
            <a:r>
              <a:rPr lang="en-US" dirty="0" smtClean="0">
                <a:latin typeface="Arial" panose="020B0604020202020204" pitchFamily="34" charset="0"/>
                <a:cs typeface="Arial" panose="020B0604020202020204" pitchFamily="34" charset="0"/>
              </a:rPr>
              <a:t>:</a:t>
            </a: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“Maybe….. I have math class next, I’ll ask my math professor.</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F434D3-08FE-486B-9AB0-C8B367A6CCBE}" type="slidenum">
              <a:rPr lang="en-US" smtClean="0"/>
              <a:t>26</a:t>
            </a:fld>
            <a:endParaRPr lang="en-US"/>
          </a:p>
        </p:txBody>
      </p:sp>
    </p:spTree>
    <p:extLst>
      <p:ext uri="{BB962C8B-B14F-4D97-AF65-F5344CB8AC3E}">
        <p14:creationId xmlns:p14="http://schemas.microsoft.com/office/powerpoint/2010/main" val="4020524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066" y="227131"/>
            <a:ext cx="11751731" cy="6303179"/>
          </a:xfrm>
        </p:spPr>
        <p:txBody>
          <a:bodyPr>
            <a:noAutofit/>
          </a:bodyPr>
          <a:lstStyle/>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Later that day</a:t>
            </a:r>
          </a:p>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Robbie</a:t>
            </a:r>
            <a:r>
              <a:rPr lang="en-US" dirty="0">
                <a:latin typeface="Arial" panose="020B0604020202020204" pitchFamily="34" charset="0"/>
                <a:cs typeface="Arial" panose="020B0604020202020204" pitchFamily="34" charset="0"/>
              </a:rPr>
              <a:t>: </a:t>
            </a: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“Hi Roger, did you get ideas on how to use </a:t>
            </a:r>
            <a:r>
              <a:rPr lang="en-US" dirty="0" err="1" smtClean="0">
                <a:latin typeface="Arial" panose="020B0604020202020204" pitchFamily="34" charset="0"/>
                <a:cs typeface="Arial" panose="020B0604020202020204" pitchFamily="34" charset="0"/>
              </a:rPr>
              <a:t>NetLogo</a:t>
            </a:r>
            <a:r>
              <a:rPr lang="en-US" dirty="0" smtClean="0">
                <a:latin typeface="Arial" panose="020B0604020202020204" pitchFamily="34" charset="0"/>
                <a:cs typeface="Arial" panose="020B0604020202020204" pitchFamily="34" charset="0"/>
              </a:rPr>
              <a:t> to simulate the outbreak?” </a:t>
            </a:r>
            <a:endParaRPr lang="en-US" dirty="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Roger</a:t>
            </a:r>
            <a:r>
              <a:rPr lang="en-US" dirty="0" smtClean="0">
                <a:latin typeface="Arial" panose="020B0604020202020204" pitchFamily="34" charset="0"/>
                <a:cs typeface="Arial" panose="020B0604020202020204" pitchFamily="34" charset="0"/>
              </a:rPr>
              <a:t>: </a:t>
            </a: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“According </a:t>
            </a:r>
            <a:r>
              <a:rPr lang="en-US" dirty="0">
                <a:latin typeface="Arial" panose="020B0604020202020204" pitchFamily="34" charset="0"/>
                <a:cs typeface="Arial" panose="020B0604020202020204" pitchFamily="34" charset="0"/>
              </a:rPr>
              <a:t>to my math </a:t>
            </a:r>
            <a:r>
              <a:rPr lang="en-US" dirty="0" smtClean="0">
                <a:latin typeface="Arial" panose="020B0604020202020204" pitchFamily="34" charset="0"/>
                <a:cs typeface="Arial" panose="020B0604020202020204" pitchFamily="34" charset="0"/>
              </a:rPr>
              <a:t>professor, </a:t>
            </a:r>
            <a:r>
              <a:rPr lang="en-US" dirty="0">
                <a:latin typeface="Arial" panose="020B0604020202020204" pitchFamily="34" charset="0"/>
                <a:cs typeface="Arial" panose="020B0604020202020204" pitchFamily="34" charset="0"/>
              </a:rPr>
              <a:t>we need to </a:t>
            </a:r>
            <a:r>
              <a:rPr lang="en-US" dirty="0" smtClean="0">
                <a:latin typeface="Arial" panose="020B0604020202020204" pitchFamily="34" charset="0"/>
                <a:cs typeface="Arial" panose="020B0604020202020204" pitchFamily="34" charset="0"/>
              </a:rPr>
              <a:t>vary </a:t>
            </a:r>
            <a:r>
              <a:rPr lang="en-US" dirty="0">
                <a:latin typeface="Arial" panose="020B0604020202020204" pitchFamily="34" charset="0"/>
                <a:cs typeface="Arial" panose="020B0604020202020204" pitchFamily="34" charset="0"/>
              </a:rPr>
              <a:t>each parameter one at a time and always return to the base parameter value before changing another parameter</a:t>
            </a:r>
            <a:r>
              <a:rPr lang="en-US" dirty="0" smtClean="0">
                <a:latin typeface="Arial" panose="020B0604020202020204" pitchFamily="34" charset="0"/>
                <a:cs typeface="Arial" panose="020B0604020202020204" pitchFamily="34" charset="0"/>
              </a:rPr>
              <a:t>. And Robbie, you </a:t>
            </a:r>
            <a:r>
              <a:rPr lang="en-US" dirty="0">
                <a:latin typeface="Arial" panose="020B0604020202020204" pitchFamily="34" charset="0"/>
                <a:cs typeface="Arial" panose="020B0604020202020204" pitchFamily="34" charset="0"/>
              </a:rPr>
              <a:t>were right, testing 5 values for each parameter would mean </a:t>
            </a:r>
            <a:r>
              <a:rPr lang="en-US" dirty="0" smtClean="0">
                <a:latin typeface="Arial" panose="020B0604020202020204" pitchFamily="34" charset="0"/>
                <a:cs typeface="Arial" panose="020B0604020202020204" pitchFamily="34" charset="0"/>
              </a:rPr>
              <a:t>125 (5^3) tests.” </a:t>
            </a:r>
          </a:p>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Robbie</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“OK</a:t>
            </a:r>
            <a:r>
              <a:rPr lang="en-US" dirty="0">
                <a:latin typeface="Arial" panose="020B0604020202020204" pitchFamily="34" charset="0"/>
                <a:cs typeface="Arial" panose="020B0604020202020204" pitchFamily="34" charset="0"/>
              </a:rPr>
              <a:t>, then let’s </a:t>
            </a:r>
            <a:r>
              <a:rPr lang="en-US" dirty="0" smtClean="0">
                <a:latin typeface="Arial" panose="020B0604020202020204" pitchFamily="34" charset="0"/>
                <a:cs typeface="Arial" panose="020B0604020202020204" pitchFamily="34" charset="0"/>
              </a:rPr>
              <a:t>work with each </a:t>
            </a:r>
            <a:r>
              <a:rPr lang="en-US" dirty="0">
                <a:latin typeface="Arial" panose="020B0604020202020204" pitchFamily="34" charset="0"/>
                <a:cs typeface="Arial" panose="020B0604020202020204" pitchFamily="34" charset="0"/>
              </a:rPr>
              <a:t>parameter individually, and </a:t>
            </a:r>
            <a:r>
              <a:rPr lang="en-US" dirty="0" smtClean="0">
                <a:latin typeface="Arial" panose="020B0604020202020204" pitchFamily="34" charset="0"/>
                <a:cs typeface="Arial" panose="020B0604020202020204" pitchFamily="34" charset="0"/>
              </a:rPr>
              <a:t>compare </a:t>
            </a:r>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simulations.”</a:t>
            </a:r>
            <a:endParaRPr lang="en-US" dirty="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endParaRPr lang="en-US"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F434D3-08FE-486B-9AB0-C8B367A6CCBE}" type="slidenum">
              <a:rPr lang="en-US" smtClean="0"/>
              <a:t>27</a:t>
            </a:fld>
            <a:endParaRPr lang="en-US"/>
          </a:p>
        </p:txBody>
      </p:sp>
    </p:spTree>
    <p:extLst>
      <p:ext uri="{BB962C8B-B14F-4D97-AF65-F5344CB8AC3E}">
        <p14:creationId xmlns:p14="http://schemas.microsoft.com/office/powerpoint/2010/main" val="3424877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110" y="1598277"/>
            <a:ext cx="11741686" cy="4351122"/>
          </a:xfrm>
        </p:spPr>
        <p:txBody>
          <a:bodyPr anchor="t" anchorCtr="0">
            <a:noAutofit/>
          </a:bodyPr>
          <a:lstStyle/>
          <a:p>
            <a:pPr>
              <a:lnSpc>
                <a:spcPct val="100000"/>
              </a:lnSpc>
            </a:pPr>
            <a:r>
              <a:rPr lang="en-US" sz="3200" dirty="0" smtClean="0">
                <a:latin typeface="Arial" panose="020B0604020202020204" pitchFamily="34" charset="0"/>
                <a:cs typeface="Arial" panose="020B0604020202020204" pitchFamily="34" charset="0"/>
              </a:rPr>
              <a:t>Use different parameter values to run the </a:t>
            </a:r>
            <a:r>
              <a:rPr lang="en-US" sz="3200" dirty="0" err="1" smtClean="0">
                <a:latin typeface="Arial" panose="020B0604020202020204" pitchFamily="34" charset="0"/>
                <a:cs typeface="Arial" panose="020B0604020202020204" pitchFamily="34" charset="0"/>
              </a:rPr>
              <a:t>simulaiton</a:t>
            </a:r>
            <a:r>
              <a:rPr lang="en-US" sz="3200" dirty="0" smtClean="0">
                <a:latin typeface="Arial" panose="020B0604020202020204" pitchFamily="34" charset="0"/>
                <a:cs typeface="Arial" panose="020B0604020202020204" pitchFamily="34" charset="0"/>
              </a:rPr>
              <a:t>.</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Keep track of:</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	-Attack rate</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	-Time of maximum number of infectious (days)</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Which settings speed the infection so it spreads within two weeks? Also, test settings that would slow the outbreak.</a:t>
            </a:r>
            <a:endParaRPr lang="en-US" sz="32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CF434D3-08FE-486B-9AB0-C8B367A6CCBE}" type="slidenum">
              <a:rPr lang="en-US" smtClean="0"/>
              <a:t>28</a:t>
            </a:fld>
            <a:endParaRPr lang="en-US"/>
          </a:p>
        </p:txBody>
      </p:sp>
      <p:sp>
        <p:nvSpPr>
          <p:cNvPr id="4" name="TextBox 3"/>
          <p:cNvSpPr txBox="1"/>
          <p:nvPr/>
        </p:nvSpPr>
        <p:spPr>
          <a:xfrm>
            <a:off x="-1" y="11575"/>
            <a:ext cx="12192001" cy="1200329"/>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Run the program</a:t>
            </a:r>
            <a:br>
              <a:rPr lang="en-US" sz="3600" b="1" dirty="0">
                <a:latin typeface="Arial" panose="020B0604020202020204" pitchFamily="34" charset="0"/>
                <a:cs typeface="Arial" panose="020B0604020202020204" pitchFamily="34" charset="0"/>
              </a:rPr>
            </a:br>
            <a:r>
              <a:rPr lang="en-US" sz="3600" b="1" i="1" dirty="0">
                <a:solidFill>
                  <a:prstClr val="black"/>
                </a:solidFill>
                <a:latin typeface="Arial" panose="020B0604020202020204" pitchFamily="34" charset="0"/>
                <a:cs typeface="Arial" panose="020B0604020202020204" pitchFamily="34" charset="0"/>
              </a:rPr>
              <a:t>SEIR-Model-Base-</a:t>
            </a:r>
            <a:r>
              <a:rPr lang="en-US" sz="3600" b="1" i="1" dirty="0" err="1">
                <a:solidFill>
                  <a:prstClr val="black"/>
                </a:solidFill>
                <a:latin typeface="Arial" panose="020B0604020202020204" pitchFamily="34" charset="0"/>
                <a:cs typeface="Arial" panose="020B0604020202020204" pitchFamily="34" charset="0"/>
              </a:rPr>
              <a:t>Seasonal.nlogo</a:t>
            </a:r>
            <a:endParaRPr lang="en-US" sz="3600" dirty="0"/>
          </a:p>
        </p:txBody>
      </p:sp>
    </p:spTree>
    <p:extLst>
      <p:ext uri="{BB962C8B-B14F-4D97-AF65-F5344CB8AC3E}">
        <p14:creationId xmlns:p14="http://schemas.microsoft.com/office/powerpoint/2010/main" val="22905023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588153" y="0"/>
            <a:ext cx="8603848" cy="686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5506" y="921945"/>
            <a:ext cx="3593660" cy="5723582"/>
          </a:xfrm>
        </p:spPr>
        <p:txBody>
          <a:bodyPr>
            <a:noAutofit/>
          </a:bodyPr>
          <a:lstStyle/>
          <a:p>
            <a:pPr>
              <a:lnSpc>
                <a:spcPct val="100000"/>
              </a:lnSpc>
              <a:spcBef>
                <a:spcPts val="0"/>
              </a:spcBef>
              <a:spcAft>
                <a:spcPts val="1200"/>
              </a:spcAft>
            </a:pPr>
            <a:r>
              <a:rPr lang="en-US" dirty="0" smtClean="0">
                <a:latin typeface="Arial" panose="020B0604020202020204" pitchFamily="34" charset="0"/>
                <a:cs typeface="Arial" panose="020B0604020202020204" pitchFamily="34" charset="0"/>
              </a:rPr>
              <a:t>How </a:t>
            </a:r>
            <a:r>
              <a:rPr lang="en-US" dirty="0">
                <a:latin typeface="Arial" panose="020B0604020202020204" pitchFamily="34" charset="0"/>
                <a:cs typeface="Arial" panose="020B0604020202020204" pitchFamily="34" charset="0"/>
              </a:rPr>
              <a:t>well does the </a:t>
            </a:r>
            <a:r>
              <a:rPr lang="en-US" dirty="0" smtClean="0">
                <a:latin typeface="Arial" panose="020B0604020202020204" pitchFamily="34" charset="0"/>
                <a:cs typeface="Arial" panose="020B0604020202020204" pitchFamily="34" charset="0"/>
              </a:rPr>
              <a:t>base model </a:t>
            </a:r>
            <a:r>
              <a:rPr lang="en-US" dirty="0">
                <a:latin typeface="Arial" panose="020B0604020202020204" pitchFamily="34" charset="0"/>
                <a:cs typeface="Arial" panose="020B0604020202020204" pitchFamily="34" charset="0"/>
              </a:rPr>
              <a:t>mimic seasonal flu </a:t>
            </a:r>
            <a:r>
              <a:rPr lang="en-US" dirty="0" smtClean="0">
                <a:latin typeface="Arial" panose="020B0604020202020204" pitchFamily="34" charset="0"/>
                <a:cs typeface="Arial" panose="020B0604020202020204" pitchFamily="34" charset="0"/>
              </a:rPr>
              <a:t>data?</a:t>
            </a:r>
          </a:p>
          <a:p>
            <a:pPr>
              <a:lnSpc>
                <a:spcPct val="100000"/>
              </a:lnSpc>
              <a:spcBef>
                <a:spcPts val="0"/>
              </a:spcBef>
              <a:spcAft>
                <a:spcPts val="1200"/>
              </a:spcAft>
            </a:pPr>
            <a:r>
              <a:rPr lang="en-US" dirty="0" smtClean="0">
                <a:latin typeface="Arial" panose="020B0604020202020204" pitchFamily="34" charset="0"/>
                <a:cs typeface="Arial" panose="020B0604020202020204" pitchFamily="34" charset="0"/>
              </a:rPr>
              <a:t>What might appropriate values be for a campus outbreak?</a:t>
            </a:r>
          </a:p>
          <a:p>
            <a:pPr>
              <a:lnSpc>
                <a:spcPct val="100000"/>
              </a:lnSpc>
              <a:spcBef>
                <a:spcPts val="0"/>
              </a:spcBef>
              <a:spcAft>
                <a:spcPts val="1200"/>
              </a:spcAft>
            </a:pPr>
            <a:r>
              <a:rPr lang="en-US" dirty="0">
                <a:latin typeface="Arial" panose="020B0604020202020204" pitchFamily="34" charset="0"/>
                <a:cs typeface="Arial" panose="020B0604020202020204" pitchFamily="34" charset="0"/>
              </a:rPr>
              <a:t>What other </a:t>
            </a:r>
            <a:r>
              <a:rPr lang="en-US" dirty="0" smtClean="0">
                <a:latin typeface="Arial" panose="020B0604020202020204" pitchFamily="34" charset="0"/>
                <a:cs typeface="Arial" panose="020B0604020202020204" pitchFamily="34" charset="0"/>
              </a:rPr>
              <a:t>factors </a:t>
            </a:r>
            <a:r>
              <a:rPr lang="en-US" dirty="0">
                <a:latin typeface="Arial" panose="020B0604020202020204" pitchFamily="34" charset="0"/>
                <a:cs typeface="Arial" panose="020B0604020202020204" pitchFamily="34" charset="0"/>
              </a:rPr>
              <a:t>should be considered in </a:t>
            </a: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campus outbreak?</a:t>
            </a:r>
          </a:p>
          <a:p>
            <a:pPr marL="0" indent="0">
              <a:lnSpc>
                <a:spcPct val="100000"/>
              </a:lnSpc>
              <a:spcBef>
                <a:spcPts val="0"/>
              </a:spcBef>
              <a:spcAft>
                <a:spcPts val="1200"/>
              </a:spcAft>
              <a:buNone/>
            </a:pPr>
            <a:endParaRPr lang="en-US" dirty="0" smtClean="0">
              <a:latin typeface="Arial" panose="020B0604020202020204" pitchFamily="34" charset="0"/>
              <a:cs typeface="Arial" panose="020B0604020202020204" pitchFamily="34" charset="0"/>
            </a:endParaRPr>
          </a:p>
          <a:p>
            <a:pPr>
              <a:lnSpc>
                <a:spcPct val="100000"/>
              </a:lnSpc>
              <a:spcBef>
                <a:spcPts val="0"/>
              </a:spcBef>
              <a:spcAft>
                <a:spcPts val="1200"/>
              </a:spcAft>
            </a:pP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F434D3-08FE-486B-9AB0-C8B367A6CCBE}" type="slidenum">
              <a:rPr lang="en-US" smtClean="0"/>
              <a:t>29</a:t>
            </a:fld>
            <a:endParaRPr lang="en-US"/>
          </a:p>
        </p:txBody>
      </p:sp>
      <p:sp>
        <p:nvSpPr>
          <p:cNvPr id="6" name="Rectangle 5"/>
          <p:cNvSpPr/>
          <p:nvPr/>
        </p:nvSpPr>
        <p:spPr>
          <a:xfrm>
            <a:off x="11057" y="14018"/>
            <a:ext cx="7794171" cy="914400"/>
          </a:xfrm>
          <a:prstGeom prst="rect">
            <a:avLst/>
          </a:prstGeom>
        </p:spPr>
        <p:txBody>
          <a:bodyPr wrap="square">
            <a:spAutoFit/>
          </a:bodyPr>
          <a:lstStyle/>
          <a:p>
            <a:pPr lvl="0">
              <a:spcAft>
                <a:spcPts val="1200"/>
              </a:spcAft>
            </a:pPr>
            <a:r>
              <a:rPr lang="en-US" sz="4400" dirty="0" smtClean="0">
                <a:solidFill>
                  <a:prstClr val="black"/>
                </a:solidFill>
                <a:latin typeface="Arial" panose="020B0604020202020204" pitchFamily="34" charset="0"/>
                <a:cs typeface="Arial" panose="020B0604020202020204" pitchFamily="34" charset="0"/>
              </a:rPr>
              <a:t>Discussion</a:t>
            </a:r>
            <a:endParaRPr lang="en-US" sz="4400" dirty="0">
              <a:solidFill>
                <a:prstClr val="black"/>
              </a:solidFill>
              <a:latin typeface="Arial" panose="020B0604020202020204" pitchFamily="34" charset="0"/>
              <a:cs typeface="Arial" panose="020B0604020202020204" pitchFamily="34" charset="0"/>
            </a:endParaRPr>
          </a:p>
        </p:txBody>
      </p:sp>
      <p:sp>
        <p:nvSpPr>
          <p:cNvPr id="8" name="Rectangle 7"/>
          <p:cNvSpPr/>
          <p:nvPr/>
        </p:nvSpPr>
        <p:spPr>
          <a:xfrm>
            <a:off x="572684" y="6489989"/>
            <a:ext cx="6847447" cy="387798"/>
          </a:xfrm>
          <a:prstGeom prst="rect">
            <a:avLst/>
          </a:prstGeom>
        </p:spPr>
        <p:txBody>
          <a:bodyPr wrap="square">
            <a:spAutoFit/>
          </a:bodyPr>
          <a:lstStyle/>
          <a:p>
            <a:pPr>
              <a:lnSpc>
                <a:spcPct val="120000"/>
              </a:lnSpc>
              <a:spcAft>
                <a:spcPts val="1800"/>
              </a:spcAft>
            </a:pPr>
            <a:r>
              <a:rPr lang="en-US" sz="1600" dirty="0">
                <a:latin typeface="Arial" panose="020B0604020202020204" pitchFamily="34" charset="0"/>
                <a:cs typeface="Arial" panose="020B0604020202020204" pitchFamily="34" charset="0"/>
              </a:rPr>
              <a:t>http://</a:t>
            </a:r>
            <a:r>
              <a:rPr lang="en-US" sz="1600" dirty="0" err="1">
                <a:latin typeface="Arial" panose="020B0604020202020204" pitchFamily="34" charset="0"/>
                <a:cs typeface="Arial" panose="020B0604020202020204" pitchFamily="34" charset="0"/>
              </a:rPr>
              <a:t>www.cdc.gov</a:t>
            </a:r>
            <a:r>
              <a:rPr lang="en-US" sz="1600" dirty="0">
                <a:latin typeface="Arial" panose="020B0604020202020204" pitchFamily="34" charset="0"/>
                <a:cs typeface="Arial" panose="020B0604020202020204" pitchFamily="34" charset="0"/>
              </a:rPr>
              <a:t>/flu/weekly/</a:t>
            </a:r>
            <a:r>
              <a:rPr lang="en-US" sz="1600" dirty="0" err="1">
                <a:latin typeface="Arial" panose="020B0604020202020204" pitchFamily="34" charset="0"/>
                <a:cs typeface="Arial" panose="020B0604020202020204" pitchFamily="34" charset="0"/>
              </a:rPr>
              <a:t>weeklyarchives2013</a:t>
            </a:r>
            <a:r>
              <a:rPr lang="en-US" sz="1600" dirty="0">
                <a:latin typeface="Arial" panose="020B0604020202020204" pitchFamily="34" charset="0"/>
                <a:cs typeface="Arial" panose="020B0604020202020204" pitchFamily="34" charset="0"/>
              </a:rPr>
              <a:t>-2014/</a:t>
            </a:r>
            <a:r>
              <a:rPr lang="en-US" sz="1600" dirty="0" err="1">
                <a:latin typeface="Arial" panose="020B0604020202020204" pitchFamily="34" charset="0"/>
                <a:cs typeface="Arial" panose="020B0604020202020204" pitchFamily="34" charset="0"/>
              </a:rPr>
              <a:t>weekly39.html</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1913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9007" y="237132"/>
            <a:ext cx="11758850" cy="6360437"/>
          </a:xfrm>
        </p:spPr>
        <p:txBody>
          <a:bodyPr>
            <a:noAutofit/>
          </a:bodyPr>
          <a:lstStyle/>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Narrator</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Robert</a:t>
            </a:r>
            <a:r>
              <a:rPr lang="en-US" dirty="0">
                <a:latin typeface="Arial" panose="020B0604020202020204" pitchFamily="34" charset="0"/>
                <a:cs typeface="Arial" panose="020B0604020202020204" pitchFamily="34" charset="0"/>
              </a:rPr>
              <a:t>, Roger and Jessie were walking to their Microbiology class one November afternoon. </a:t>
            </a:r>
            <a:endParaRPr lang="en-US" dirty="0" smtClean="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When </a:t>
            </a:r>
            <a:r>
              <a:rPr lang="en-US" dirty="0">
                <a:latin typeface="Arial" panose="020B0604020202020204" pitchFamily="34" charset="0"/>
                <a:cs typeface="Arial" panose="020B0604020202020204" pitchFamily="34" charset="0"/>
              </a:rPr>
              <a:t>they </a:t>
            </a:r>
            <a:r>
              <a:rPr lang="en-US" dirty="0" smtClean="0">
                <a:latin typeface="Arial" panose="020B0604020202020204" pitchFamily="34" charset="0"/>
                <a:cs typeface="Arial" panose="020B0604020202020204" pitchFamily="34" charset="0"/>
              </a:rPr>
              <a:t>arrived, they </a:t>
            </a:r>
            <a:r>
              <a:rPr lang="en-US" dirty="0">
                <a:latin typeface="Arial" panose="020B0604020202020204" pitchFamily="34" charset="0"/>
                <a:cs typeface="Arial" panose="020B0604020202020204" pitchFamily="34" charset="0"/>
              </a:rPr>
              <a:t>noticed a </a:t>
            </a:r>
            <a:r>
              <a:rPr lang="en-US" dirty="0" smtClean="0">
                <a:latin typeface="Arial" panose="020B0604020202020204" pitchFamily="34" charset="0"/>
                <a:cs typeface="Arial" panose="020B0604020202020204" pitchFamily="34" charset="0"/>
              </a:rPr>
              <a:t>sign </a:t>
            </a:r>
            <a:r>
              <a:rPr lang="en-US" dirty="0">
                <a:latin typeface="Arial" panose="020B0604020202020204" pitchFamily="34" charset="0"/>
                <a:cs typeface="Arial" panose="020B0604020202020204" pitchFamily="34" charset="0"/>
              </a:rPr>
              <a:t>on the door that said </a:t>
            </a: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Micro is cancelled </a:t>
            </a:r>
            <a:r>
              <a:rPr lang="en-US" dirty="0" smtClean="0">
                <a:latin typeface="Arial" panose="020B0604020202020204" pitchFamily="34" charset="0"/>
                <a:cs typeface="Arial" panose="020B0604020202020204" pitchFamily="34" charset="0"/>
              </a:rPr>
              <a:t>today because the </a:t>
            </a:r>
            <a:r>
              <a:rPr lang="en-US" dirty="0">
                <a:latin typeface="Arial" panose="020B0604020202020204" pitchFamily="34" charset="0"/>
                <a:cs typeface="Arial" panose="020B0604020202020204" pitchFamily="34" charset="0"/>
              </a:rPr>
              <a:t>professor and several students </a:t>
            </a:r>
            <a:r>
              <a:rPr lang="en-US" dirty="0" smtClean="0">
                <a:latin typeface="Arial" panose="020B0604020202020204" pitchFamily="34" charset="0"/>
                <a:cs typeface="Arial" panose="020B0604020202020204" pitchFamily="34" charset="0"/>
              </a:rPr>
              <a:t>are </a:t>
            </a:r>
            <a:r>
              <a:rPr lang="en-US" dirty="0">
                <a:latin typeface="Arial" panose="020B0604020202020204" pitchFamily="34" charset="0"/>
                <a:cs typeface="Arial" panose="020B0604020202020204" pitchFamily="34" charset="0"/>
              </a:rPr>
              <a:t>infected with influenza</a:t>
            </a:r>
            <a:r>
              <a:rPr lang="en-US" dirty="0" smtClean="0">
                <a:latin typeface="Arial" panose="020B0604020202020204" pitchFamily="34" charset="0"/>
                <a:cs typeface="Arial" panose="020B0604020202020204" pitchFamily="34" charset="0"/>
              </a:rPr>
              <a:t>.” </a:t>
            </a:r>
          </a:p>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Roger</a:t>
            </a:r>
            <a:r>
              <a:rPr lang="en-US" dirty="0" smtClean="0">
                <a:latin typeface="Arial" panose="020B0604020202020204" pitchFamily="34" charset="0"/>
                <a:cs typeface="Arial" panose="020B0604020202020204" pitchFamily="34" charset="0"/>
              </a:rPr>
              <a:t>: </a:t>
            </a: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“Um, now what are we supposed to do?”</a:t>
            </a:r>
          </a:p>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Jessie</a:t>
            </a:r>
            <a:r>
              <a:rPr lang="en-US" dirty="0" smtClean="0">
                <a:latin typeface="Arial" panose="020B0604020202020204" pitchFamily="34" charset="0"/>
                <a:cs typeface="Arial" panose="020B0604020202020204" pitchFamily="34" charset="0"/>
              </a:rPr>
              <a:t>: </a:t>
            </a: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“I don’t know about you guys, but, I’m kind of hungry. Want to grab some lunch at the cafeteria?”</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F434D3-08FE-486B-9AB0-C8B367A6CCBE}" type="slidenum">
              <a:rPr lang="en-US" smtClean="0"/>
              <a:t>3</a:t>
            </a:fld>
            <a:endParaRPr lang="en-US"/>
          </a:p>
        </p:txBody>
      </p:sp>
    </p:spTree>
    <p:extLst>
      <p:ext uri="{BB962C8B-B14F-4D97-AF65-F5344CB8AC3E}">
        <p14:creationId xmlns:p14="http://schemas.microsoft.com/office/powerpoint/2010/main" val="3955780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DCF434D3-08FE-486B-9AB0-C8B367A6CCBE}" type="slidenum">
              <a:rPr lang="en-US" smtClean="0"/>
              <a:t>30</a:t>
            </a:fld>
            <a:endParaRPr lang="en-US"/>
          </a:p>
        </p:txBody>
      </p:sp>
      <p:pic>
        <p:nvPicPr>
          <p:cNvPr id="7" name="Picture 6"/>
          <p:cNvPicPr>
            <a:picLocks noChangeAspect="1"/>
          </p:cNvPicPr>
          <p:nvPr/>
        </p:nvPicPr>
        <p:blipFill>
          <a:blip r:embed="rId3"/>
          <a:stretch>
            <a:fillRect/>
          </a:stretch>
        </p:blipFill>
        <p:spPr>
          <a:xfrm>
            <a:off x="373626" y="615680"/>
            <a:ext cx="11674852" cy="5345281"/>
          </a:xfrm>
          <a:prstGeom prst="rect">
            <a:avLst/>
          </a:prstGeom>
        </p:spPr>
      </p:pic>
      <p:sp>
        <p:nvSpPr>
          <p:cNvPr id="8" name="Rectangle 7"/>
          <p:cNvSpPr/>
          <p:nvPr/>
        </p:nvSpPr>
        <p:spPr>
          <a:xfrm>
            <a:off x="595034" y="6497196"/>
            <a:ext cx="7305368" cy="369332"/>
          </a:xfrm>
          <a:prstGeom prst="rect">
            <a:avLst/>
          </a:prstGeom>
        </p:spPr>
        <p:txBody>
          <a:bodyPr wrap="square">
            <a:spAutoFit/>
          </a:bodyPr>
          <a:lstStyle/>
          <a:p>
            <a:r>
              <a:rPr lang="en-US" dirty="0">
                <a:solidFill>
                  <a:prstClr val="black"/>
                </a:solidFill>
                <a:latin typeface="Arial" panose="020B0604020202020204" pitchFamily="34" charset="0"/>
                <a:cs typeface="Arial" panose="020B0604020202020204" pitchFamily="34" charset="0"/>
              </a:rPr>
              <a:t>http://www.cdc.gov/flu/news/predict-flu-challenge-winner.htm </a:t>
            </a:r>
          </a:p>
        </p:txBody>
      </p:sp>
    </p:spTree>
    <p:extLst>
      <p:ext uri="{BB962C8B-B14F-4D97-AF65-F5344CB8AC3E}">
        <p14:creationId xmlns:p14="http://schemas.microsoft.com/office/powerpoint/2010/main" val="387444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4231" y="859975"/>
            <a:ext cx="11702581" cy="5723582"/>
          </a:xfrm>
        </p:spPr>
        <p:txBody>
          <a:bodyPr>
            <a:noAutofit/>
          </a:bodyPr>
          <a:lstStyle/>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Narrator</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r>
              <a:rPr lang="en-US" dirty="0">
                <a:latin typeface="Arial" panose="020B0604020202020204" pitchFamily="34" charset="0"/>
                <a:cs typeface="Arial" panose="020B0604020202020204" pitchFamily="34" charset="0"/>
              </a:rPr>
              <a:t>A few days later, </a:t>
            </a:r>
            <a:r>
              <a:rPr lang="en-US" dirty="0" smtClean="0">
                <a:latin typeface="Arial" panose="020B0604020202020204" pitchFamily="34" charset="0"/>
                <a:cs typeface="Arial" panose="020B0604020202020204" pitchFamily="34" charset="0"/>
              </a:rPr>
              <a:t>it </a:t>
            </a:r>
            <a:r>
              <a:rPr lang="en-US" dirty="0">
                <a:latin typeface="Arial" panose="020B0604020202020204" pitchFamily="34" charset="0"/>
                <a:cs typeface="Arial" panose="020B0604020202020204" pitchFamily="34" charset="0"/>
              </a:rPr>
              <a:t>was </a:t>
            </a:r>
            <a:r>
              <a:rPr lang="en-US" dirty="0" smtClean="0">
                <a:latin typeface="Arial" panose="020B0604020202020204" pitchFamily="34" charset="0"/>
                <a:cs typeface="Arial" panose="020B0604020202020204" pitchFamily="34" charset="0"/>
              </a:rPr>
              <a:t>time </a:t>
            </a:r>
            <a:r>
              <a:rPr lang="en-US" dirty="0">
                <a:latin typeface="Arial" panose="020B0604020202020204" pitchFamily="34" charset="0"/>
                <a:cs typeface="Arial" panose="020B0604020202020204" pitchFamily="34" charset="0"/>
              </a:rPr>
              <a:t>for Robbie, Roger, and Jessie to </a:t>
            </a:r>
            <a:r>
              <a:rPr lang="en-US" dirty="0" smtClean="0">
                <a:latin typeface="Arial" panose="020B0604020202020204" pitchFamily="34" charset="0"/>
                <a:cs typeface="Arial" panose="020B0604020202020204" pitchFamily="34" charset="0"/>
              </a:rPr>
              <a:t>go back to their microbiology class. Robbie </a:t>
            </a:r>
            <a:r>
              <a:rPr lang="en-US" dirty="0">
                <a:latin typeface="Arial" panose="020B0604020202020204" pitchFamily="34" charset="0"/>
                <a:cs typeface="Arial" panose="020B0604020202020204" pitchFamily="34" charset="0"/>
              </a:rPr>
              <a:t>decided that it would probably be a good idea to check their email before making the long trek to the Science </a:t>
            </a:r>
            <a:r>
              <a:rPr lang="en-US" dirty="0" smtClean="0">
                <a:latin typeface="Arial" panose="020B0604020202020204" pitchFamily="34" charset="0"/>
                <a:cs typeface="Arial" panose="020B0604020202020204" pitchFamily="34" charset="0"/>
              </a:rPr>
              <a:t>Building</a:t>
            </a:r>
            <a:r>
              <a:rPr lang="en-US" dirty="0">
                <a:latin typeface="Arial" panose="020B0604020202020204" pitchFamily="34" charset="0"/>
                <a:cs typeface="Arial" panose="020B0604020202020204" pitchFamily="34" charset="0"/>
              </a:rPr>
              <a:t>. </a:t>
            </a:r>
          </a:p>
          <a:p>
            <a:pPr marL="0" indent="0">
              <a:lnSpc>
                <a:spcPct val="100000"/>
              </a:lnSpc>
              <a:spcBef>
                <a:spcPts val="0"/>
              </a:spcBef>
              <a:spcAft>
                <a:spcPts val="1200"/>
              </a:spcAft>
              <a:buNone/>
            </a:pPr>
            <a:r>
              <a:rPr lang="en-US" dirty="0">
                <a:latin typeface="Arial" panose="020B0604020202020204" pitchFamily="34" charset="0"/>
                <a:cs typeface="Arial" panose="020B0604020202020204" pitchFamily="34" charset="0"/>
              </a:rPr>
              <a:t>Sure enough, there was an email from the professor that stated, “I have received several emails from students informing me that they are still experiencing influenza symptoms and won’t be able to attend class today. Unfortunately, I am experiencing these symptoms as well, therefore, class is canceled again</a:t>
            </a:r>
            <a:r>
              <a:rPr lang="en-US" dirty="0" smtClean="0">
                <a:latin typeface="Arial" panose="020B0604020202020204" pitchFamily="34" charset="0"/>
                <a:cs typeface="Arial" panose="020B0604020202020204" pitchFamily="34" charset="0"/>
              </a:rPr>
              <a:t>.”</a:t>
            </a:r>
          </a:p>
        </p:txBody>
      </p:sp>
      <p:sp>
        <p:nvSpPr>
          <p:cNvPr id="3" name="Slide Number Placeholder 2"/>
          <p:cNvSpPr>
            <a:spLocks noGrp="1"/>
          </p:cNvSpPr>
          <p:nvPr>
            <p:ph type="sldNum" sz="quarter" idx="12"/>
          </p:nvPr>
        </p:nvSpPr>
        <p:spPr/>
        <p:txBody>
          <a:bodyPr/>
          <a:lstStyle/>
          <a:p>
            <a:fld id="{DCF434D3-08FE-486B-9AB0-C8B367A6CCBE}" type="slidenum">
              <a:rPr lang="en-US" smtClean="0"/>
              <a:t>31</a:t>
            </a:fld>
            <a:endParaRPr lang="en-US"/>
          </a:p>
        </p:txBody>
      </p:sp>
      <p:grpSp>
        <p:nvGrpSpPr>
          <p:cNvPr id="2" name="Group 1"/>
          <p:cNvGrpSpPr/>
          <p:nvPr/>
        </p:nvGrpSpPr>
        <p:grpSpPr>
          <a:xfrm>
            <a:off x="111151" y="22869"/>
            <a:ext cx="12115800" cy="539926"/>
            <a:chOff x="22681" y="6286377"/>
            <a:chExt cx="12115800" cy="539926"/>
          </a:xfrm>
        </p:grpSpPr>
        <p:sp>
          <p:nvSpPr>
            <p:cNvPr id="4" name="Title 3"/>
            <p:cNvSpPr txBox="1">
              <a:spLocks/>
            </p:cNvSpPr>
            <p:nvPr/>
          </p:nvSpPr>
          <p:spPr>
            <a:xfrm>
              <a:off x="22681" y="6286377"/>
              <a:ext cx="12115800" cy="539926"/>
            </a:xfrm>
            <a:prstGeom prst="rect">
              <a:avLst/>
            </a:prstGeom>
            <a:solidFill>
              <a:schemeClr val="bg1">
                <a:lumMod val="85000"/>
              </a:schemeClr>
            </a:solidFill>
            <a:ln w="254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FF0000"/>
                  </a:solidFill>
                </a:rPr>
                <a:t>       </a:t>
              </a:r>
              <a:r>
                <a:rPr lang="en-US" sz="3200" b="1" dirty="0" smtClean="0">
                  <a:solidFill>
                    <a:srgbClr val="C00000"/>
                  </a:solidFill>
                </a:rPr>
                <a:t> </a:t>
              </a:r>
              <a:r>
                <a:rPr lang="en-US" sz="3200" b="1" dirty="0" smtClean="0">
                  <a:solidFill>
                    <a:srgbClr val="C00000"/>
                  </a:solidFill>
                  <a:effectLst>
                    <a:outerShdw blurRad="38100" dist="38100" dir="2700000" algn="tl">
                      <a:srgbClr val="000000">
                        <a:alpha val="43137"/>
                      </a:srgbClr>
                    </a:outerShdw>
                  </a:effectLst>
                </a:rPr>
                <a:t>Modeling Seasonal Influenza – The Outbreak Continues</a:t>
              </a:r>
              <a:endParaRPr lang="en-US" sz="3200" b="1" kern="1400" spc="50" dirty="0">
                <a:solidFill>
                  <a:srgbClr val="C00000"/>
                </a:solidFill>
                <a:effectLst>
                  <a:outerShdw blurRad="38100" dist="38100" dir="2700000" algn="tl">
                    <a:srgbClr val="000000">
                      <a:alpha val="43137"/>
                    </a:srgbClr>
                  </a:outerShdw>
                </a:effectLst>
                <a:latin typeface="Eras Bold ITC" panose="020B0907030504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22681" y="6286377"/>
              <a:ext cx="1235831" cy="539926"/>
            </a:xfrm>
            <a:prstGeom prst="rect">
              <a:avLst/>
            </a:prstGeom>
          </p:spPr>
        </p:pic>
      </p:grpSp>
    </p:spTree>
    <p:extLst>
      <p:ext uri="{BB962C8B-B14F-4D97-AF65-F5344CB8AC3E}">
        <p14:creationId xmlns:p14="http://schemas.microsoft.com/office/powerpoint/2010/main" val="12791559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7772" y="237133"/>
            <a:ext cx="11728875" cy="5723582"/>
          </a:xfrm>
        </p:spPr>
        <p:txBody>
          <a:bodyPr>
            <a:noAutofit/>
          </a:bodyPr>
          <a:lstStyle/>
          <a:p>
            <a:pPr marL="0" indent="0">
              <a:lnSpc>
                <a:spcPct val="100000"/>
              </a:lnSpc>
              <a:spcBef>
                <a:spcPts val="0"/>
              </a:spcBef>
              <a:spcAft>
                <a:spcPts val="1200"/>
              </a:spcAft>
              <a:buNone/>
            </a:pPr>
            <a:r>
              <a:rPr lang="en-US" b="1" u="sng" dirty="0" smtClean="0">
                <a:latin typeface="Arial" panose="020B0604020202020204" pitchFamily="34" charset="0"/>
                <a:cs typeface="Arial" panose="020B0604020202020204" pitchFamily="34" charset="0"/>
              </a:rPr>
              <a:t>Assignment for next class:</a:t>
            </a:r>
            <a:endParaRPr lang="en-US" b="1" dirty="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Your </a:t>
            </a:r>
            <a:r>
              <a:rPr lang="en-US" dirty="0">
                <a:latin typeface="Arial" panose="020B0604020202020204" pitchFamily="34" charset="0"/>
                <a:cs typeface="Arial" panose="020B0604020202020204" pitchFamily="34" charset="0"/>
              </a:rPr>
              <a:t>assignment is to </a:t>
            </a:r>
            <a:r>
              <a:rPr lang="en-US" dirty="0" smtClean="0">
                <a:latin typeface="Arial" panose="020B0604020202020204" pitchFamily="34" charset="0"/>
                <a:cs typeface="Arial" panose="020B0604020202020204" pitchFamily="34" charset="0"/>
              </a:rPr>
              <a:t>research influenza and </a:t>
            </a:r>
            <a:r>
              <a:rPr lang="en-US" dirty="0">
                <a:latin typeface="Arial" panose="020B0604020202020204" pitchFamily="34" charset="0"/>
                <a:cs typeface="Arial" panose="020B0604020202020204" pitchFamily="34" charset="0"/>
              </a:rPr>
              <a:t>find two different influenza control strategies that are available to the </a:t>
            </a:r>
            <a:r>
              <a:rPr lang="en-US" dirty="0" smtClean="0">
                <a:latin typeface="Arial" panose="020B0604020202020204" pitchFamily="34" charset="0"/>
                <a:cs typeface="Arial" panose="020B0604020202020204" pitchFamily="34" charset="0"/>
              </a:rPr>
              <a:t>public. </a:t>
            </a: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Include </a:t>
            </a:r>
            <a:r>
              <a:rPr lang="en-US" dirty="0">
                <a:latin typeface="Arial" panose="020B0604020202020204" pitchFamily="34" charset="0"/>
                <a:cs typeface="Arial" panose="020B0604020202020204" pitchFamily="34" charset="0"/>
              </a:rPr>
              <a:t>a definition of what these control strategies are, how they reduce influenza cases, </a:t>
            </a:r>
            <a:r>
              <a:rPr lang="en-US" dirty="0" smtClean="0">
                <a:latin typeface="Arial" panose="020B0604020202020204" pitchFamily="34" charset="0"/>
                <a:cs typeface="Arial" panose="020B0604020202020204" pitchFamily="34" charset="0"/>
              </a:rPr>
              <a:t>and their </a:t>
            </a:r>
            <a:r>
              <a:rPr lang="en-US" dirty="0">
                <a:latin typeface="Arial" panose="020B0604020202020204" pitchFamily="34" charset="0"/>
                <a:cs typeface="Arial" panose="020B0604020202020204" pitchFamily="34" charset="0"/>
              </a:rPr>
              <a:t>effectiveness.</a:t>
            </a:r>
          </a:p>
          <a:p>
            <a:pPr marL="0" lvl="0" indent="0">
              <a:lnSpc>
                <a:spcPct val="100000"/>
              </a:lnSpc>
              <a:spcBef>
                <a:spcPts val="0"/>
              </a:spcBef>
              <a:spcAft>
                <a:spcPts val="1200"/>
              </a:spcAft>
              <a:buNone/>
            </a:pPr>
            <a:endParaRPr lang="en-US" u="sng" dirty="0" smtClean="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spcAft>
                <a:spcPts val="1200"/>
              </a:spcAft>
              <a:buNone/>
            </a:pPr>
            <a:r>
              <a:rPr lang="en-US" u="sng" dirty="0" smtClean="0">
                <a:solidFill>
                  <a:prstClr val="black"/>
                </a:solidFill>
                <a:latin typeface="Arial" panose="020B0604020202020204" pitchFamily="34" charset="0"/>
                <a:cs typeface="Arial" panose="020B0604020202020204" pitchFamily="34" charset="0"/>
              </a:rPr>
              <a:t>Suggested Websites:</a:t>
            </a:r>
            <a:endParaRPr lang="en-US" dirty="0">
              <a:solidFill>
                <a:srgbClr val="FF0000"/>
              </a:solidFill>
              <a:latin typeface="Arial" panose="020B0604020202020204" pitchFamily="34" charset="0"/>
              <a:cs typeface="Arial" panose="020B0604020202020204" pitchFamily="34" charset="0"/>
            </a:endParaRPr>
          </a:p>
          <a:p>
            <a:pPr lvl="0"/>
            <a:r>
              <a:rPr lang="en-US" u="sng" dirty="0" smtClean="0">
                <a:solidFill>
                  <a:prstClr val="black"/>
                </a:solidFill>
                <a:latin typeface="Arial" panose="020B0604020202020204" pitchFamily="34" charset="0"/>
                <a:cs typeface="Arial" panose="020B0604020202020204" pitchFamily="34" charset="0"/>
              </a:rPr>
              <a:t>Flu </a:t>
            </a:r>
            <a:r>
              <a:rPr lang="en-US" u="sng" dirty="0">
                <a:solidFill>
                  <a:prstClr val="black"/>
                </a:solidFill>
                <a:latin typeface="Arial" panose="020B0604020202020204" pitchFamily="34" charset="0"/>
                <a:cs typeface="Arial" panose="020B0604020202020204" pitchFamily="34" charset="0"/>
              </a:rPr>
              <a:t>News &amp; Spotlights (</a:t>
            </a:r>
            <a:r>
              <a:rPr lang="en-US" u="sng" dirty="0">
                <a:solidFill>
                  <a:prstClr val="black"/>
                </a:solidFill>
                <a:latin typeface="Arial" panose="020B0604020202020204" pitchFamily="34" charset="0"/>
                <a:cs typeface="Arial" panose="020B0604020202020204" pitchFamily="34" charset="0"/>
                <a:hlinkClick r:id="rId3"/>
              </a:rPr>
              <a:t>http://</a:t>
            </a:r>
            <a:r>
              <a:rPr lang="en-US" u="sng" dirty="0" err="1" smtClean="0">
                <a:solidFill>
                  <a:prstClr val="black"/>
                </a:solidFill>
                <a:latin typeface="Arial" panose="020B0604020202020204" pitchFamily="34" charset="0"/>
                <a:cs typeface="Arial" panose="020B0604020202020204" pitchFamily="34" charset="0"/>
                <a:hlinkClick r:id="rId3"/>
              </a:rPr>
              <a:t>www.cdc.gov</a:t>
            </a:r>
            <a:r>
              <a:rPr lang="en-US" u="sng" dirty="0" smtClean="0">
                <a:solidFill>
                  <a:prstClr val="black"/>
                </a:solidFill>
                <a:latin typeface="Arial" panose="020B0604020202020204" pitchFamily="34" charset="0"/>
                <a:cs typeface="Arial" panose="020B0604020202020204" pitchFamily="34" charset="0"/>
                <a:hlinkClick r:id="rId3"/>
              </a:rPr>
              <a:t>/flu/</a:t>
            </a:r>
            <a:r>
              <a:rPr lang="en-US" u="sng" dirty="0" err="1" smtClean="0">
                <a:solidFill>
                  <a:prstClr val="black"/>
                </a:solidFill>
                <a:latin typeface="Arial" panose="020B0604020202020204" pitchFamily="34" charset="0"/>
                <a:cs typeface="Arial" panose="020B0604020202020204" pitchFamily="34" charset="0"/>
                <a:hlinkClick r:id="rId3"/>
              </a:rPr>
              <a:t>news.htm</a:t>
            </a:r>
            <a:r>
              <a:rPr lang="en-US" u="sng" dirty="0" smtClean="0">
                <a:solidFill>
                  <a:prstClr val="black"/>
                </a:solidFill>
                <a:latin typeface="Arial" panose="020B0604020202020204" pitchFamily="34" charset="0"/>
                <a:cs typeface="Arial" panose="020B0604020202020204" pitchFamily="34" charset="0"/>
              </a:rPr>
              <a:t>)</a:t>
            </a:r>
            <a:endParaRPr lang="en-US" u="sng" dirty="0">
              <a:solidFill>
                <a:prstClr val="black"/>
              </a:solidFill>
              <a:latin typeface="Arial" panose="020B0604020202020204" pitchFamily="34" charset="0"/>
              <a:cs typeface="Arial" panose="020B0604020202020204" pitchFamily="34" charset="0"/>
            </a:endParaRPr>
          </a:p>
          <a:p>
            <a:pPr lvl="0"/>
            <a:r>
              <a:rPr lang="en-US" u="sng" dirty="0">
                <a:solidFill>
                  <a:prstClr val="black"/>
                </a:solidFill>
                <a:latin typeface="Arial" panose="020B0604020202020204" pitchFamily="34" charset="0"/>
                <a:cs typeface="Arial" panose="020B0604020202020204" pitchFamily="34" charset="0"/>
              </a:rPr>
              <a:t>CDC-Influenza (Flu) (</a:t>
            </a:r>
            <a:r>
              <a:rPr lang="en-US" u="sng" dirty="0">
                <a:solidFill>
                  <a:prstClr val="black"/>
                </a:solidFill>
                <a:latin typeface="Arial" panose="020B0604020202020204" pitchFamily="34" charset="0"/>
                <a:cs typeface="Arial" panose="020B0604020202020204" pitchFamily="34" charset="0"/>
                <a:hlinkClick r:id="rId4"/>
              </a:rPr>
              <a:t>http://</a:t>
            </a:r>
            <a:r>
              <a:rPr lang="en-US" u="sng" dirty="0" err="1" smtClean="0">
                <a:solidFill>
                  <a:prstClr val="black"/>
                </a:solidFill>
                <a:latin typeface="Arial" panose="020B0604020202020204" pitchFamily="34" charset="0"/>
                <a:cs typeface="Arial" panose="020B0604020202020204" pitchFamily="34" charset="0"/>
                <a:hlinkClick r:id="rId4"/>
              </a:rPr>
              <a:t>www.cdc.gov</a:t>
            </a:r>
            <a:r>
              <a:rPr lang="en-US" u="sng" dirty="0" smtClean="0">
                <a:solidFill>
                  <a:prstClr val="black"/>
                </a:solidFill>
                <a:latin typeface="Arial" panose="020B0604020202020204" pitchFamily="34" charset="0"/>
                <a:cs typeface="Arial" panose="020B0604020202020204" pitchFamily="34" charset="0"/>
                <a:hlinkClick r:id="rId4"/>
              </a:rPr>
              <a:t>/flu/</a:t>
            </a:r>
            <a:r>
              <a:rPr lang="en-US" u="sng" dirty="0" err="1" smtClean="0">
                <a:solidFill>
                  <a:prstClr val="black"/>
                </a:solidFill>
                <a:latin typeface="Arial" panose="020B0604020202020204" pitchFamily="34" charset="0"/>
                <a:cs typeface="Arial" panose="020B0604020202020204" pitchFamily="34" charset="0"/>
                <a:hlinkClick r:id="rId4"/>
              </a:rPr>
              <a:t>index.htm</a:t>
            </a:r>
            <a:r>
              <a:rPr lang="en-US" u="sng" dirty="0">
                <a:solidFill>
                  <a:prstClr val="black"/>
                </a:solidFill>
                <a:latin typeface="Arial" panose="020B0604020202020204" pitchFamily="34" charset="0"/>
                <a:cs typeface="Arial" panose="020B0604020202020204" pitchFamily="34" charset="0"/>
              </a:rPr>
              <a:t>)</a:t>
            </a:r>
          </a:p>
          <a:p>
            <a:pPr lvl="0"/>
            <a:r>
              <a:rPr lang="en-US" u="sng" dirty="0">
                <a:solidFill>
                  <a:prstClr val="black"/>
                </a:solidFill>
                <a:latin typeface="Arial" panose="020B0604020202020204" pitchFamily="34" charset="0"/>
                <a:cs typeface="Arial" panose="020B0604020202020204" pitchFamily="34" charset="0"/>
              </a:rPr>
              <a:t>WHO Health topics – Influenza (</a:t>
            </a:r>
            <a:r>
              <a:rPr lang="en-US" u="sng" dirty="0">
                <a:solidFill>
                  <a:prstClr val="black"/>
                </a:solidFill>
                <a:latin typeface="Arial" panose="020B0604020202020204" pitchFamily="34" charset="0"/>
                <a:cs typeface="Arial" panose="020B0604020202020204" pitchFamily="34" charset="0"/>
                <a:hlinkClick r:id="rId5"/>
              </a:rPr>
              <a:t>http://</a:t>
            </a:r>
            <a:r>
              <a:rPr lang="en-US" u="sng" dirty="0" err="1">
                <a:solidFill>
                  <a:prstClr val="black"/>
                </a:solidFill>
                <a:latin typeface="Arial" panose="020B0604020202020204" pitchFamily="34" charset="0"/>
                <a:cs typeface="Arial" panose="020B0604020202020204" pitchFamily="34" charset="0"/>
                <a:hlinkClick r:id="rId5"/>
              </a:rPr>
              <a:t>www.who.int</a:t>
            </a:r>
            <a:r>
              <a:rPr lang="en-US" u="sng" dirty="0">
                <a:solidFill>
                  <a:prstClr val="black"/>
                </a:solidFill>
                <a:latin typeface="Arial" panose="020B0604020202020204" pitchFamily="34" charset="0"/>
                <a:cs typeface="Arial" panose="020B0604020202020204" pitchFamily="34" charset="0"/>
                <a:hlinkClick r:id="rId5"/>
              </a:rPr>
              <a:t>/topics/influenza/</a:t>
            </a:r>
            <a:r>
              <a:rPr lang="en-US" u="sng" dirty="0" err="1">
                <a:solidFill>
                  <a:prstClr val="black"/>
                </a:solidFill>
                <a:latin typeface="Arial" panose="020B0604020202020204" pitchFamily="34" charset="0"/>
                <a:cs typeface="Arial" panose="020B0604020202020204" pitchFamily="34" charset="0"/>
                <a:hlinkClick r:id="rId5"/>
              </a:rPr>
              <a:t>en</a:t>
            </a:r>
            <a:r>
              <a:rPr lang="en-US" u="sng" dirty="0" smtClean="0">
                <a:solidFill>
                  <a:prstClr val="black"/>
                </a:solidFill>
                <a:latin typeface="Arial" panose="020B0604020202020204" pitchFamily="34" charset="0"/>
                <a:cs typeface="Arial" panose="020B0604020202020204" pitchFamily="34" charset="0"/>
                <a:hlinkClick r:id="rId5"/>
              </a:rPr>
              <a:t>/</a:t>
            </a:r>
            <a:r>
              <a:rPr lang="en-US" u="sng" dirty="0" smtClean="0">
                <a:solidFill>
                  <a:prstClr val="black"/>
                </a:solidFill>
                <a:latin typeface="Arial" panose="020B0604020202020204" pitchFamily="34" charset="0"/>
                <a:cs typeface="Arial" panose="020B0604020202020204" pitchFamily="34" charset="0"/>
              </a:rPr>
              <a:t>)</a:t>
            </a:r>
            <a:endParaRPr lang="en-US" u="sng" dirty="0">
              <a:solidFill>
                <a:prstClr val="black"/>
              </a:solidFill>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endParaRPr lang="en-US"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F434D3-08FE-486B-9AB0-C8B367A6CCBE}" type="slidenum">
              <a:rPr lang="en-US" smtClean="0"/>
              <a:t>32</a:t>
            </a:fld>
            <a:endParaRPr lang="en-US"/>
          </a:p>
        </p:txBody>
      </p:sp>
    </p:spTree>
    <p:extLst>
      <p:ext uri="{BB962C8B-B14F-4D97-AF65-F5344CB8AC3E}">
        <p14:creationId xmlns:p14="http://schemas.microsoft.com/office/powerpoint/2010/main" val="2553116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4859" y="885511"/>
            <a:ext cx="8598997" cy="1569758"/>
          </a:xfrm>
        </p:spPr>
        <p:txBody>
          <a:bodyPr>
            <a:noAutofit/>
          </a:bodyPr>
          <a:lstStyle/>
          <a:p>
            <a:pPr algn="ctr">
              <a:lnSpc>
                <a:spcPct val="100000"/>
              </a:lnSpc>
            </a:pPr>
            <a:r>
              <a:rPr lang="en-US" b="1" dirty="0" smtClean="0">
                <a:latin typeface="Arial" panose="020B0604020202020204" pitchFamily="34" charset="0"/>
                <a:cs typeface="Arial" panose="020B0604020202020204" pitchFamily="34" charset="0"/>
              </a:rPr>
              <a:t>Part II: How Do We </a:t>
            </a:r>
            <a:r>
              <a:rPr lang="en-US" b="1" dirty="0">
                <a:latin typeface="Arial" panose="020B0604020202020204" pitchFamily="34" charset="0"/>
                <a:cs typeface="Arial" panose="020B0604020202020204" pitchFamily="34" charset="0"/>
              </a:rPr>
              <a:t>C</a:t>
            </a:r>
            <a:r>
              <a:rPr lang="en-US" b="1" dirty="0" smtClean="0">
                <a:latin typeface="Arial" panose="020B0604020202020204" pitchFamily="34" charset="0"/>
                <a:cs typeface="Arial" panose="020B0604020202020204" pitchFamily="34" charset="0"/>
              </a:rPr>
              <a:t>ontrol It?</a:t>
            </a:r>
            <a:endParaRPr lang="en-US"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516284" y="2777351"/>
            <a:ext cx="9144000" cy="2107539"/>
          </a:xfrm>
        </p:spPr>
        <p:txBody>
          <a:bodyPr>
            <a:noAutofit/>
          </a:bodyPr>
          <a:lstStyle/>
          <a:p>
            <a:pPr marL="0" indent="0">
              <a:lnSpc>
                <a:spcPct val="100000"/>
              </a:lnSpc>
              <a:buNone/>
            </a:pPr>
            <a:r>
              <a:rPr lang="en-US" u="sng" dirty="0" smtClean="0">
                <a:latin typeface="Arial" panose="020B0604020202020204" pitchFamily="34" charset="0"/>
                <a:cs typeface="Arial" panose="020B0604020202020204" pitchFamily="34" charset="0"/>
              </a:rPr>
              <a:t>Overview</a:t>
            </a:r>
            <a:r>
              <a:rPr lang="en-US" dirty="0" smtClean="0">
                <a:latin typeface="Arial" panose="020B0604020202020204" pitchFamily="34" charset="0"/>
                <a:cs typeface="Arial" panose="020B0604020202020204" pitchFamily="34" charset="0"/>
              </a:rPr>
              <a:t>: </a:t>
            </a:r>
          </a:p>
          <a:p>
            <a:pPr marL="0" indent="0">
              <a:lnSpc>
                <a:spcPct val="100000"/>
              </a:lnSpc>
              <a:buNone/>
            </a:pPr>
            <a:r>
              <a:rPr lang="en-US" dirty="0" smtClean="0">
                <a:latin typeface="Arial" panose="020B0604020202020204" pitchFamily="34" charset="0"/>
                <a:cs typeface="Arial" panose="020B0604020202020204" pitchFamily="34" charset="0"/>
              </a:rPr>
              <a:t>Robert, Roger, and Jessie discuss control strategies and predict their potential effectiveness using adaptations of the SEIR Basic Seasonal model in </a:t>
            </a:r>
            <a:r>
              <a:rPr lang="en-US" dirty="0" err="1" smtClean="0">
                <a:latin typeface="Arial" panose="020B0604020202020204" pitchFamily="34" charset="0"/>
                <a:cs typeface="Arial" panose="020B0604020202020204" pitchFamily="34" charset="0"/>
              </a:rPr>
              <a:t>NetLogo</a:t>
            </a:r>
            <a:r>
              <a:rPr lang="en-US" dirty="0" smtClean="0">
                <a:latin typeface="Arial" panose="020B0604020202020204" pitchFamily="34" charset="0"/>
                <a:cs typeface="Arial" panose="020B0604020202020204" pitchFamily="34" charset="0"/>
              </a:rPr>
              <a:t>. </a:t>
            </a:r>
          </a:p>
          <a:p>
            <a:pPr>
              <a:lnSpc>
                <a:spcPct val="100000"/>
              </a:lnSpc>
            </a:pPr>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CF434D3-08FE-486B-9AB0-C8B367A6CCBE}" type="slidenum">
              <a:rPr lang="en-US" smtClean="0"/>
              <a:t>33</a:t>
            </a:fld>
            <a:endParaRPr lang="en-US"/>
          </a:p>
        </p:txBody>
      </p:sp>
    </p:spTree>
    <p:extLst>
      <p:ext uri="{BB962C8B-B14F-4D97-AF65-F5344CB8AC3E}">
        <p14:creationId xmlns:p14="http://schemas.microsoft.com/office/powerpoint/2010/main" val="28418010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59456" y="296604"/>
            <a:ext cx="9765100" cy="1242829"/>
          </a:xfrm>
        </p:spPr>
        <p:txBody>
          <a:bodyPr>
            <a:noAutofit/>
          </a:bodyPr>
          <a:lstStyle/>
          <a:p>
            <a:pPr marL="0" indent="0">
              <a:lnSpc>
                <a:spcPct val="100000"/>
              </a:lnSpc>
              <a:spcBef>
                <a:spcPts val="0"/>
              </a:spcBef>
              <a:spcAft>
                <a:spcPts val="1200"/>
              </a:spcAft>
              <a:buNone/>
            </a:pPr>
            <a:r>
              <a:rPr lang="en-US" sz="3600" b="1" dirty="0" smtClean="0">
                <a:latin typeface="Arial" panose="020B0604020202020204" pitchFamily="34" charset="0"/>
                <a:cs typeface="Arial" panose="020B0604020202020204" pitchFamily="34" charset="0"/>
              </a:rPr>
              <a:t>What control strategies are available </a:t>
            </a:r>
            <a:r>
              <a:rPr lang="en-US" sz="3600" b="1" dirty="0">
                <a:latin typeface="Arial" panose="020B0604020202020204" pitchFamily="34" charset="0"/>
                <a:cs typeface="Arial" panose="020B0604020202020204" pitchFamily="34" charset="0"/>
              </a:rPr>
              <a:t>to </a:t>
            </a:r>
            <a:r>
              <a:rPr lang="en-US" sz="3600" b="1" dirty="0" smtClean="0">
                <a:latin typeface="Arial" panose="020B0604020202020204" pitchFamily="34" charset="0"/>
                <a:cs typeface="Arial" panose="020B0604020202020204" pitchFamily="34" charset="0"/>
              </a:rPr>
              <a:t>reduce the number of influenza cases?</a:t>
            </a:r>
            <a:endParaRPr lang="en-US" b="1" dirty="0" smtClean="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CF434D3-08FE-486B-9AB0-C8B367A6CCBE}" type="slidenum">
              <a:rPr lang="en-US" smtClean="0"/>
              <a:t>34</a:t>
            </a:fld>
            <a:endParaRPr lang="en-US"/>
          </a:p>
        </p:txBody>
      </p:sp>
      <p:sp>
        <p:nvSpPr>
          <p:cNvPr id="2" name="TextBox 1"/>
          <p:cNvSpPr txBox="1"/>
          <p:nvPr/>
        </p:nvSpPr>
        <p:spPr>
          <a:xfrm>
            <a:off x="1259455" y="1777035"/>
            <a:ext cx="9765101" cy="3046988"/>
          </a:xfrm>
          <a:prstGeom prst="rect">
            <a:avLst/>
          </a:prstGeom>
          <a:noFill/>
        </p:spPr>
        <p:txBody>
          <a:bodyPr wrap="square" rtlCol="0">
            <a:spAutoFit/>
          </a:bodyPr>
          <a:lstStyle/>
          <a:p>
            <a:pPr marL="285750" indent="-285750">
              <a:buFont typeface="Arial" panose="020B0604020202020204" pitchFamily="34" charset="0"/>
              <a:buChar char="•"/>
            </a:pPr>
            <a:r>
              <a:rPr lang="en-US" sz="4800" dirty="0" smtClean="0"/>
              <a:t> </a:t>
            </a:r>
          </a:p>
          <a:p>
            <a:pPr marL="285750" indent="-285750">
              <a:buFont typeface="Arial" panose="020B0604020202020204" pitchFamily="34" charset="0"/>
              <a:buChar char="•"/>
            </a:pPr>
            <a:r>
              <a:rPr lang="en-US" sz="4800" dirty="0" smtClean="0"/>
              <a:t> </a:t>
            </a:r>
          </a:p>
          <a:p>
            <a:pPr marL="285750" indent="-285750">
              <a:buFont typeface="Arial" panose="020B0604020202020204" pitchFamily="34" charset="0"/>
              <a:buChar char="•"/>
            </a:pPr>
            <a:r>
              <a:rPr lang="en-US" sz="4800" dirty="0" smtClean="0"/>
              <a:t> </a:t>
            </a:r>
          </a:p>
          <a:p>
            <a:pPr marL="285750" indent="-285750">
              <a:buFont typeface="Arial" panose="020B0604020202020204" pitchFamily="34" charset="0"/>
              <a:buChar char="•"/>
            </a:pPr>
            <a:r>
              <a:rPr lang="en-US" sz="4800" dirty="0" smtClean="0"/>
              <a:t> </a:t>
            </a:r>
            <a:endParaRPr lang="en-US" sz="4800" dirty="0"/>
          </a:p>
        </p:txBody>
      </p:sp>
      <p:sp>
        <p:nvSpPr>
          <p:cNvPr id="4" name="Rectangle 3"/>
          <p:cNvSpPr/>
          <p:nvPr/>
        </p:nvSpPr>
        <p:spPr>
          <a:xfrm>
            <a:off x="1240824" y="5280168"/>
            <a:ext cx="6288901" cy="646331"/>
          </a:xfrm>
          <a:prstGeom prst="rect">
            <a:avLst/>
          </a:prstGeom>
        </p:spPr>
        <p:txBody>
          <a:bodyPr wrap="none">
            <a:spAutoFit/>
          </a:bodyPr>
          <a:lstStyle/>
          <a:p>
            <a:pPr>
              <a:spcAft>
                <a:spcPts val="1200"/>
              </a:spcAft>
            </a:pPr>
            <a:r>
              <a:rPr lang="en-US" sz="3600" b="1" dirty="0">
                <a:latin typeface="Arial" panose="020B0604020202020204" pitchFamily="34" charset="0"/>
                <a:cs typeface="Arial" panose="020B0604020202020204" pitchFamily="34" charset="0"/>
              </a:rPr>
              <a:t>What is their effectiveness?</a:t>
            </a:r>
          </a:p>
        </p:txBody>
      </p:sp>
    </p:spTree>
    <p:extLst>
      <p:ext uri="{BB962C8B-B14F-4D97-AF65-F5344CB8AC3E}">
        <p14:creationId xmlns:p14="http://schemas.microsoft.com/office/powerpoint/2010/main" val="28092692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31500" y="231500"/>
            <a:ext cx="10515600" cy="936970"/>
          </a:xfrm>
        </p:spPr>
        <p:txBody>
          <a:bodyPr>
            <a:noAutofit/>
          </a:bodyPr>
          <a:lstStyle/>
          <a:p>
            <a:r>
              <a:rPr lang="en-US" sz="3600" u="sng" dirty="0" smtClean="0">
                <a:latin typeface="Arial" panose="020B0604020202020204" pitchFamily="34" charset="0"/>
                <a:cs typeface="Arial" panose="020B0604020202020204" pitchFamily="34" charset="0"/>
              </a:rPr>
              <a:t>Review</a:t>
            </a:r>
            <a:r>
              <a:rPr lang="en-US" sz="3600" dirty="0" smtClean="0">
                <a:latin typeface="Arial" panose="020B0604020202020204" pitchFamily="34" charset="0"/>
                <a:cs typeface="Arial" panose="020B0604020202020204" pitchFamily="34" charset="0"/>
              </a:rPr>
              <a:t>: In the context of mathematical modeling of epidemics, what </a:t>
            </a:r>
            <a:r>
              <a:rPr lang="en-US" sz="3600" dirty="0">
                <a:latin typeface="Arial" panose="020B0604020202020204" pitchFamily="34" charset="0"/>
                <a:cs typeface="Arial" panose="020B0604020202020204" pitchFamily="34" charset="0"/>
              </a:rPr>
              <a:t>does S-E-I-R stand for?</a:t>
            </a:r>
          </a:p>
        </p:txBody>
      </p:sp>
      <p:sp>
        <p:nvSpPr>
          <p:cNvPr id="3" name="TPAnswers"/>
          <p:cNvSpPr>
            <a:spLocks noGrp="1"/>
          </p:cNvSpPr>
          <p:nvPr>
            <p:ph type="body" idx="1"/>
            <p:custDataLst>
              <p:tags r:id="rId2"/>
            </p:custDataLst>
          </p:nvPr>
        </p:nvSpPr>
        <p:spPr>
          <a:xfrm>
            <a:off x="613514" y="1411411"/>
            <a:ext cx="10961170" cy="2848073"/>
          </a:xfrm>
        </p:spPr>
        <p:txBody>
          <a:bodyPr>
            <a:normAutofit/>
          </a:bodyPr>
          <a:lstStyle/>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Stress-Enhanced </a:t>
            </a:r>
            <a:r>
              <a:rPr lang="en-US" sz="3200" dirty="0">
                <a:latin typeface="Arial" panose="020B0604020202020204" pitchFamily="34" charset="0"/>
                <a:cs typeface="Arial" panose="020B0604020202020204" pitchFamily="34" charset="0"/>
              </a:rPr>
              <a:t>Ion </a:t>
            </a:r>
            <a:r>
              <a:rPr lang="en-US" sz="3200" dirty="0" smtClean="0">
                <a:latin typeface="Arial" panose="020B0604020202020204" pitchFamily="34" charset="0"/>
                <a:cs typeface="Arial" panose="020B0604020202020204" pitchFamily="34" charset="0"/>
              </a:rPr>
              <a:t>Release</a:t>
            </a:r>
            <a:endParaRPr lang="en-US" sz="3200" dirty="0">
              <a:latin typeface="Arial" panose="020B0604020202020204" pitchFamily="34" charset="0"/>
              <a:cs typeface="Arial" panose="020B0604020202020204" pitchFamily="34" charset="0"/>
            </a:endParaRPr>
          </a:p>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Susceptible-Exposed-Infected-Recovered</a:t>
            </a:r>
            <a:endParaRPr lang="en-US" sz="3200" dirty="0">
              <a:latin typeface="Arial" panose="020B0604020202020204" pitchFamily="34" charset="0"/>
              <a:cs typeface="Arial" panose="020B0604020202020204" pitchFamily="34" charset="0"/>
            </a:endParaRPr>
          </a:p>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State </a:t>
            </a:r>
            <a:r>
              <a:rPr lang="en-US" sz="3200" dirty="0">
                <a:latin typeface="Arial" panose="020B0604020202020204" pitchFamily="34" charset="0"/>
                <a:cs typeface="Arial" panose="020B0604020202020204" pitchFamily="34" charset="0"/>
              </a:rPr>
              <a:t>Environmental Impact Report</a:t>
            </a:r>
          </a:p>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Social </a:t>
            </a:r>
            <a:r>
              <a:rPr lang="en-US" sz="3200" dirty="0">
                <a:latin typeface="Arial" panose="020B0604020202020204" pitchFamily="34" charset="0"/>
                <a:cs typeface="Arial" panose="020B0604020202020204" pitchFamily="34" charset="0"/>
              </a:rPr>
              <a:t>and Economic Indicator Resource</a:t>
            </a:r>
          </a:p>
        </p:txBody>
      </p:sp>
      <p:sp>
        <p:nvSpPr>
          <p:cNvPr id="5" name="Slide Number Placeholder 4"/>
          <p:cNvSpPr>
            <a:spLocks noGrp="1"/>
          </p:cNvSpPr>
          <p:nvPr>
            <p:ph type="sldNum" sz="quarter" idx="12"/>
          </p:nvPr>
        </p:nvSpPr>
        <p:spPr/>
        <p:txBody>
          <a:bodyPr/>
          <a:lstStyle/>
          <a:p>
            <a:fld id="{DCF434D3-08FE-486B-9AB0-C8B367A6CCBE}" type="slidenum">
              <a:rPr lang="en-US" smtClean="0"/>
              <a:t>35</a:t>
            </a:fld>
            <a:endParaRPr lang="en-US"/>
          </a:p>
        </p:txBody>
      </p:sp>
    </p:spTree>
    <p:custDataLst>
      <p:tags r:id="rId1"/>
    </p:custDataLst>
    <p:extLst>
      <p:ext uri="{BB962C8B-B14F-4D97-AF65-F5344CB8AC3E}">
        <p14:creationId xmlns:p14="http://schemas.microsoft.com/office/powerpoint/2010/main" val="25489124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5825" y="228491"/>
            <a:ext cx="11702581" cy="5723582"/>
          </a:xfrm>
        </p:spPr>
        <p:txBody>
          <a:bodyPr>
            <a:noAutofit/>
          </a:bodyPr>
          <a:lstStyle/>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Narrator</a:t>
            </a:r>
            <a:r>
              <a:rPr lang="en-US" dirty="0" smtClean="0">
                <a:latin typeface="Arial" panose="020B0604020202020204" pitchFamily="34" charset="0"/>
                <a:cs typeface="Arial" panose="020B0604020202020204" pitchFamily="34" charset="0"/>
              </a:rPr>
              <a:t>:</a:t>
            </a:r>
          </a:p>
          <a:p>
            <a:pPr marL="0" indent="0">
              <a:lnSpc>
                <a:spcPct val="100000"/>
              </a:lnSpc>
              <a:spcBef>
                <a:spcPts val="0"/>
              </a:spcBef>
              <a:spcAft>
                <a:spcPts val="1800"/>
              </a:spcAft>
              <a:buNone/>
            </a:pPr>
            <a:r>
              <a:rPr lang="en-US" dirty="0" smtClean="0">
                <a:latin typeface="Arial" panose="020B0604020202020204" pitchFamily="34" charset="0"/>
                <a:cs typeface="Arial" panose="020B0604020202020204" pitchFamily="34" charset="0"/>
              </a:rPr>
              <a:t>When we last saw our heroes, they had just received an email from their microbiology professor – class was cancelled and a research assignment was given. After reading the email, Robbie </a:t>
            </a:r>
            <a:r>
              <a:rPr lang="en-US" dirty="0">
                <a:latin typeface="Arial" panose="020B0604020202020204" pitchFamily="34" charset="0"/>
                <a:cs typeface="Arial" panose="020B0604020202020204" pitchFamily="34" charset="0"/>
              </a:rPr>
              <a:t>decided to call Roger and </a:t>
            </a:r>
            <a:r>
              <a:rPr lang="en-US" dirty="0" smtClean="0">
                <a:latin typeface="Arial" panose="020B0604020202020204" pitchFamily="34" charset="0"/>
                <a:cs typeface="Arial" panose="020B0604020202020204" pitchFamily="34" charset="0"/>
              </a:rPr>
              <a:t>Jessie.</a:t>
            </a:r>
          </a:p>
          <a:p>
            <a:pPr marL="0" indent="0">
              <a:lnSpc>
                <a:spcPct val="100000"/>
              </a:lnSpc>
              <a:spcBef>
                <a:spcPts val="0"/>
              </a:spcBef>
              <a:spcAft>
                <a:spcPts val="1200"/>
              </a:spcAft>
              <a:buNone/>
            </a:pPr>
            <a:r>
              <a:rPr lang="en-US" u="sng" dirty="0">
                <a:latin typeface="Arial" panose="020B0604020202020204" pitchFamily="34" charset="0"/>
                <a:cs typeface="Arial" panose="020B0604020202020204" pitchFamily="34" charset="0"/>
              </a:rPr>
              <a:t>Robbie</a:t>
            </a:r>
            <a:r>
              <a:rPr lang="en-US" dirty="0">
                <a:latin typeface="Arial" panose="020B0604020202020204" pitchFamily="34" charset="0"/>
                <a:cs typeface="Arial" panose="020B0604020202020204" pitchFamily="34" charset="0"/>
              </a:rPr>
              <a:t>: </a:t>
            </a:r>
          </a:p>
          <a:p>
            <a:pPr marL="0" indent="0">
              <a:lnSpc>
                <a:spcPct val="100000"/>
              </a:lnSpc>
              <a:spcBef>
                <a:spcPts val="0"/>
              </a:spcBef>
              <a:spcAft>
                <a:spcPts val="1800"/>
              </a:spcAft>
              <a:buNone/>
            </a:pPr>
            <a:r>
              <a:rPr lang="en-US" dirty="0" smtClean="0">
                <a:latin typeface="Arial" panose="020B0604020202020204" pitchFamily="34" charset="0"/>
                <a:cs typeface="Arial" panose="020B0604020202020204" pitchFamily="34" charset="0"/>
              </a:rPr>
              <a:t>“Hey, did </a:t>
            </a:r>
            <a:r>
              <a:rPr lang="en-US" dirty="0">
                <a:latin typeface="Arial" panose="020B0604020202020204" pitchFamily="34" charset="0"/>
                <a:cs typeface="Arial" panose="020B0604020202020204" pitchFamily="34" charset="0"/>
              </a:rPr>
              <a:t>you guys get the email about our M</a:t>
            </a:r>
            <a:r>
              <a:rPr lang="en-US" dirty="0" smtClean="0">
                <a:latin typeface="Arial" panose="020B0604020202020204" pitchFamily="34" charset="0"/>
                <a:cs typeface="Arial" panose="020B0604020202020204" pitchFamily="34" charset="0"/>
              </a:rPr>
              <a:t>icro </a:t>
            </a:r>
            <a:r>
              <a:rPr lang="en-US" dirty="0">
                <a:latin typeface="Arial" panose="020B0604020202020204" pitchFamily="34" charset="0"/>
                <a:cs typeface="Arial" panose="020B0604020202020204" pitchFamily="34" charset="0"/>
              </a:rPr>
              <a:t>class today</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Do you want to head to the library and get this report over with?”</a:t>
            </a:r>
          </a:p>
          <a:p>
            <a:pPr marL="0" indent="0">
              <a:lnSpc>
                <a:spcPct val="100000"/>
              </a:lnSpc>
              <a:spcBef>
                <a:spcPts val="0"/>
              </a:spcBef>
              <a:spcAft>
                <a:spcPts val="1200"/>
              </a:spcAft>
              <a:buNone/>
            </a:pPr>
            <a:r>
              <a:rPr lang="en-US" u="sng" dirty="0">
                <a:latin typeface="Arial" panose="020B0604020202020204" pitchFamily="34" charset="0"/>
                <a:cs typeface="Arial" panose="020B0604020202020204" pitchFamily="34" charset="0"/>
              </a:rPr>
              <a:t>Roger and Jessie</a:t>
            </a:r>
            <a:r>
              <a:rPr lang="en-US" dirty="0">
                <a:latin typeface="Arial" panose="020B0604020202020204" pitchFamily="34" charset="0"/>
                <a:cs typeface="Arial" panose="020B0604020202020204" pitchFamily="34" charset="0"/>
              </a:rPr>
              <a:t>:</a:t>
            </a: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“Yeah, that </a:t>
            </a:r>
            <a:r>
              <a:rPr lang="en-US" dirty="0">
                <a:latin typeface="Arial" panose="020B0604020202020204" pitchFamily="34" charset="0"/>
                <a:cs typeface="Arial" panose="020B0604020202020204" pitchFamily="34" charset="0"/>
              </a:rPr>
              <a:t>sounds good, meet you there in a minute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endParaRPr lang="en-US" dirty="0" smtClean="0">
              <a:latin typeface="Arial" panose="020B0604020202020204" pitchFamily="34" charset="0"/>
              <a:cs typeface="Arial" panose="020B0604020202020204" pitchFamily="34" charset="0"/>
            </a:endParaRPr>
          </a:p>
          <a:p>
            <a:pPr marL="0" lvl="0" indent="0">
              <a:buNone/>
            </a:pPr>
            <a:endParaRPr lang="en-US" dirty="0">
              <a:solidFill>
                <a:prstClr val="black"/>
              </a:solidFill>
            </a:endParaRPr>
          </a:p>
          <a:p>
            <a:pPr marL="0" lvl="0" indent="0">
              <a:buNone/>
            </a:pPr>
            <a:endParaRPr lang="en-US" dirty="0">
              <a:solidFill>
                <a:prstClr val="black"/>
              </a:solidFill>
            </a:endParaRPr>
          </a:p>
          <a:p>
            <a:pPr marL="0" indent="0">
              <a:lnSpc>
                <a:spcPct val="100000"/>
              </a:lnSpc>
              <a:spcBef>
                <a:spcPts val="0"/>
              </a:spcBef>
              <a:spcAft>
                <a:spcPts val="1200"/>
              </a:spcAft>
              <a:buNone/>
            </a:pPr>
            <a:endParaRPr lang="en-US"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F434D3-08FE-486B-9AB0-C8B367A6CCBE}" type="slidenum">
              <a:rPr lang="en-US" smtClean="0"/>
              <a:t>36</a:t>
            </a:fld>
            <a:endParaRPr lang="en-US"/>
          </a:p>
        </p:txBody>
      </p:sp>
    </p:spTree>
    <p:extLst>
      <p:ext uri="{BB962C8B-B14F-4D97-AF65-F5344CB8AC3E}">
        <p14:creationId xmlns:p14="http://schemas.microsoft.com/office/powerpoint/2010/main" val="9183566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0015" y="234558"/>
            <a:ext cx="11702581" cy="4768645"/>
          </a:xfrm>
        </p:spPr>
        <p:txBody>
          <a:bodyPr>
            <a:noAutofit/>
          </a:bodyPr>
          <a:lstStyle/>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Robbie</a:t>
            </a:r>
            <a:r>
              <a:rPr lang="en-US" dirty="0">
                <a:latin typeface="Arial" panose="020B0604020202020204" pitchFamily="34" charset="0"/>
                <a:cs typeface="Arial" panose="020B0604020202020204" pitchFamily="34" charset="0"/>
              </a:rPr>
              <a:t>: </a:t>
            </a:r>
          </a:p>
          <a:p>
            <a:pPr marL="0" indent="0">
              <a:lnSpc>
                <a:spcPct val="100000"/>
              </a:lnSpc>
              <a:spcBef>
                <a:spcPts val="0"/>
              </a:spcBef>
              <a:spcAft>
                <a:spcPts val="1800"/>
              </a:spcAft>
              <a:buNone/>
            </a:pPr>
            <a:r>
              <a:rPr lang="en-US" dirty="0">
                <a:latin typeface="Arial" panose="020B0604020202020204" pitchFamily="34" charset="0"/>
                <a:cs typeface="Arial" panose="020B0604020202020204" pitchFamily="34" charset="0"/>
              </a:rPr>
              <a:t>“First things first, we need to find what kind of different influenza control strategies are out there.”</a:t>
            </a:r>
          </a:p>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Jessie</a:t>
            </a:r>
            <a:r>
              <a:rPr lang="en-US" dirty="0" smtClean="0">
                <a:latin typeface="Arial" panose="020B0604020202020204" pitchFamily="34" charset="0"/>
                <a:cs typeface="Arial" panose="020B0604020202020204" pitchFamily="34" charset="0"/>
              </a:rPr>
              <a:t>: </a:t>
            </a:r>
          </a:p>
          <a:p>
            <a:pPr marL="0" indent="0">
              <a:lnSpc>
                <a:spcPct val="100000"/>
              </a:lnSpc>
              <a:spcBef>
                <a:spcPts val="0"/>
              </a:spcBef>
              <a:spcAft>
                <a:spcPts val="1800"/>
              </a:spcAft>
              <a:buNone/>
            </a:pP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That’s easy enough</a:t>
            </a:r>
            <a:r>
              <a:rPr lang="en-US" dirty="0" smtClean="0">
                <a:latin typeface="Arial" panose="020B0604020202020204" pitchFamily="34" charset="0"/>
                <a:cs typeface="Arial" panose="020B0604020202020204" pitchFamily="34" charset="0"/>
              </a:rPr>
              <a:t>. After a Google search, I found that there </a:t>
            </a:r>
            <a:r>
              <a:rPr lang="en-US" dirty="0">
                <a:latin typeface="Arial" panose="020B0604020202020204" pitchFamily="34" charset="0"/>
                <a:cs typeface="Arial" panose="020B0604020202020204" pitchFamily="34" charset="0"/>
              </a:rPr>
              <a:t>are two broad categories of control strategies, </a:t>
            </a:r>
            <a:r>
              <a:rPr lang="en-US" i="1" dirty="0">
                <a:latin typeface="Arial" panose="020B0604020202020204" pitchFamily="34" charset="0"/>
                <a:cs typeface="Arial" panose="020B0604020202020204" pitchFamily="34" charset="0"/>
              </a:rPr>
              <a:t>biologic</a:t>
            </a:r>
            <a:r>
              <a:rPr lang="en-US" dirty="0">
                <a:latin typeface="Arial" panose="020B0604020202020204" pitchFamily="34" charset="0"/>
                <a:cs typeface="Arial" panose="020B0604020202020204" pitchFamily="34" charset="0"/>
              </a:rPr>
              <a:t> and </a:t>
            </a:r>
            <a:r>
              <a:rPr lang="en-US" i="1" dirty="0" smtClean="0">
                <a:latin typeface="Arial" panose="020B0604020202020204" pitchFamily="34" charset="0"/>
                <a:cs typeface="Arial" panose="020B0604020202020204" pitchFamily="34" charset="0"/>
              </a:rPr>
              <a:t>behavioral</a:t>
            </a:r>
            <a:r>
              <a:rPr lang="en-US" dirty="0" smtClean="0">
                <a:latin typeface="Arial" panose="020B0604020202020204" pitchFamily="34" charset="0"/>
                <a:cs typeface="Arial" panose="020B0604020202020204" pitchFamily="34" charset="0"/>
              </a:rPr>
              <a:t>. The </a:t>
            </a:r>
            <a:r>
              <a:rPr lang="en-US" dirty="0">
                <a:latin typeface="Arial" panose="020B0604020202020204" pitchFamily="34" charset="0"/>
                <a:cs typeface="Arial" panose="020B0604020202020204" pitchFamily="34" charset="0"/>
              </a:rPr>
              <a:t>outbreak is pretty severe on campus</a:t>
            </a:r>
            <a:r>
              <a:rPr lang="en-US" dirty="0" smtClean="0">
                <a:latin typeface="Arial" panose="020B0604020202020204" pitchFamily="34" charset="0"/>
                <a:cs typeface="Arial" panose="020B0604020202020204" pitchFamily="34" charset="0"/>
              </a:rPr>
              <a:t>. I’m </a:t>
            </a:r>
            <a:r>
              <a:rPr lang="en-US" dirty="0">
                <a:latin typeface="Arial" panose="020B0604020202020204" pitchFamily="34" charset="0"/>
                <a:cs typeface="Arial" panose="020B0604020202020204" pitchFamily="34" charset="0"/>
              </a:rPr>
              <a:t>glad I got my flu shot before </a:t>
            </a:r>
            <a:r>
              <a:rPr lang="en-US" dirty="0" smtClean="0">
                <a:latin typeface="Arial" panose="020B0604020202020204" pitchFamily="34" charset="0"/>
                <a:cs typeface="Arial" panose="020B0604020202020204" pitchFamily="34" charset="0"/>
              </a:rPr>
              <a:t>the outbreak. That’s </a:t>
            </a:r>
            <a:r>
              <a:rPr lang="en-US" dirty="0">
                <a:latin typeface="Arial" panose="020B0604020202020204" pitchFamily="34" charset="0"/>
                <a:cs typeface="Arial" panose="020B0604020202020204" pitchFamily="34" charset="0"/>
              </a:rPr>
              <a:t>a </a:t>
            </a:r>
            <a:r>
              <a:rPr lang="en-US" i="1" dirty="0">
                <a:latin typeface="Arial" panose="020B0604020202020204" pitchFamily="34" charset="0"/>
                <a:cs typeface="Arial" panose="020B0604020202020204" pitchFamily="34" charset="0"/>
              </a:rPr>
              <a:t>biologic</a:t>
            </a:r>
            <a:r>
              <a:rPr lang="en-US" dirty="0">
                <a:latin typeface="Arial" panose="020B0604020202020204" pitchFamily="34" charset="0"/>
                <a:cs typeface="Arial" panose="020B0604020202020204" pitchFamily="34" charset="0"/>
              </a:rPr>
              <a:t> control.” </a:t>
            </a:r>
          </a:p>
          <a:p>
            <a:pPr marL="0" indent="0">
              <a:lnSpc>
                <a:spcPct val="100000"/>
              </a:lnSpc>
              <a:spcBef>
                <a:spcPts val="0"/>
              </a:spcBef>
              <a:spcAft>
                <a:spcPts val="1800"/>
              </a:spcAft>
              <a:buNone/>
            </a:pPr>
            <a:endParaRPr lang="en-US"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F434D3-08FE-486B-9AB0-C8B367A6CCBE}" type="slidenum">
              <a:rPr lang="en-US" smtClean="0"/>
              <a:t>37</a:t>
            </a:fld>
            <a:endParaRPr lang="en-US"/>
          </a:p>
        </p:txBody>
      </p:sp>
    </p:spTree>
    <p:extLst>
      <p:ext uri="{BB962C8B-B14F-4D97-AF65-F5344CB8AC3E}">
        <p14:creationId xmlns:p14="http://schemas.microsoft.com/office/powerpoint/2010/main" val="19213840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41590" y="236711"/>
            <a:ext cx="11702581" cy="5515907"/>
          </a:xfrm>
        </p:spPr>
        <p:txBody>
          <a:bodyPr>
            <a:noAutofit/>
          </a:bodyPr>
          <a:lstStyle/>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Roger</a:t>
            </a:r>
            <a:r>
              <a:rPr lang="en-US" dirty="0">
                <a:latin typeface="Arial" panose="020B0604020202020204" pitchFamily="34" charset="0"/>
                <a:cs typeface="Arial" panose="020B0604020202020204" pitchFamily="34" charset="0"/>
              </a:rPr>
              <a:t>: </a:t>
            </a:r>
          </a:p>
          <a:p>
            <a:pPr marL="0" indent="0">
              <a:lnSpc>
                <a:spcPct val="100000"/>
              </a:lnSpc>
              <a:spcBef>
                <a:spcPts val="0"/>
              </a:spcBef>
              <a:spcAft>
                <a:spcPts val="1800"/>
              </a:spcAft>
              <a:buNone/>
            </a:pPr>
            <a:r>
              <a:rPr lang="en-US" dirty="0" smtClean="0">
                <a:latin typeface="Arial" panose="020B0604020202020204" pitchFamily="34" charset="0"/>
                <a:cs typeface="Arial" panose="020B0604020202020204" pitchFamily="34" charset="0"/>
              </a:rPr>
              <a:t>“I got mine last year, so I’m OK.”</a:t>
            </a:r>
            <a:endParaRPr lang="en-US" dirty="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r>
              <a:rPr lang="en-US" u="sng" dirty="0">
                <a:latin typeface="Arial" panose="020B0604020202020204" pitchFamily="34" charset="0"/>
                <a:cs typeface="Arial" panose="020B0604020202020204" pitchFamily="34" charset="0"/>
              </a:rPr>
              <a:t>Robbie</a:t>
            </a:r>
            <a:r>
              <a:rPr lang="en-US" dirty="0">
                <a:latin typeface="Arial" panose="020B0604020202020204" pitchFamily="34" charset="0"/>
                <a:cs typeface="Arial" panose="020B0604020202020204" pitchFamily="34" charset="0"/>
              </a:rPr>
              <a:t>: </a:t>
            </a:r>
          </a:p>
          <a:p>
            <a:pPr marL="0" indent="0">
              <a:lnSpc>
                <a:spcPct val="100000"/>
              </a:lnSpc>
              <a:spcBef>
                <a:spcPts val="0"/>
              </a:spcBef>
              <a:spcAft>
                <a:spcPts val="1800"/>
              </a:spcAft>
              <a:buNone/>
            </a:pP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I’m just careful, you know. I follow the advice on all those signs around campus – wash my hands, sneeze into my arm, and stay away from sick people. That’s </a:t>
            </a:r>
            <a:r>
              <a:rPr lang="en-US" i="1" dirty="0" smtClean="0">
                <a:latin typeface="Arial" panose="020B0604020202020204" pitchFamily="34" charset="0"/>
                <a:cs typeface="Arial" panose="020B0604020202020204" pitchFamily="34" charset="0"/>
              </a:rPr>
              <a:t>behavioral</a:t>
            </a:r>
            <a:r>
              <a:rPr lang="en-US" dirty="0" smtClean="0">
                <a:latin typeface="Arial" panose="020B0604020202020204" pitchFamily="34" charset="0"/>
                <a:cs typeface="Arial" panose="020B0604020202020204" pitchFamily="34" charset="0"/>
              </a:rPr>
              <a:t> – right</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It’s worked for me so far.”</a:t>
            </a:r>
          </a:p>
          <a:p>
            <a:pPr marL="0" indent="0">
              <a:lnSpc>
                <a:spcPct val="100000"/>
              </a:lnSpc>
              <a:spcBef>
                <a:spcPts val="0"/>
              </a:spcBef>
              <a:spcAft>
                <a:spcPts val="1200"/>
              </a:spcAft>
              <a:buNone/>
            </a:pPr>
            <a:r>
              <a:rPr lang="en-US" u="sng" dirty="0">
                <a:latin typeface="Arial" panose="020B0604020202020204" pitchFamily="34" charset="0"/>
                <a:cs typeface="Arial" panose="020B0604020202020204" pitchFamily="34" charset="0"/>
              </a:rPr>
              <a:t>Jessie</a:t>
            </a:r>
            <a:r>
              <a:rPr lang="en-US" dirty="0">
                <a:latin typeface="Arial" panose="020B0604020202020204" pitchFamily="34" charset="0"/>
                <a:cs typeface="Arial" panose="020B0604020202020204" pitchFamily="34" charset="0"/>
              </a:rPr>
              <a:t>: </a:t>
            </a:r>
          </a:p>
          <a:p>
            <a:pPr marL="0" indent="0">
              <a:lnSpc>
                <a:spcPct val="100000"/>
              </a:lnSpc>
              <a:spcBef>
                <a:spcPts val="0"/>
              </a:spcBef>
              <a:spcAft>
                <a:spcPts val="1800"/>
              </a:spcAft>
              <a:buNone/>
            </a:pPr>
            <a:r>
              <a:rPr lang="en-US" dirty="0" smtClean="0">
                <a:latin typeface="Arial" panose="020B0604020202020204" pitchFamily="34" charset="0"/>
                <a:cs typeface="Arial" panose="020B0604020202020204" pitchFamily="34" charset="0"/>
              </a:rPr>
              <a:t>“I don’t know. My roommate is pretty careful, but she started to get sick. They gave her an antiviral medication. That seemed to help.” </a:t>
            </a:r>
            <a:endParaRPr lang="en-US" dirty="0">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endParaRPr lang="en-US" dirty="0" smtClean="0">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endParaRPr lang="en-US" dirty="0" smtClean="0">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endParaRPr lang="en-US" dirty="0" smtClean="0">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endParaRPr lang="en-US" dirty="0" smtClean="0">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endParaRPr lang="en-US" dirty="0" smtClean="0">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endParaRPr lang="en-US"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F434D3-08FE-486B-9AB0-C8B367A6CCBE}" type="slidenum">
              <a:rPr lang="en-US" smtClean="0"/>
              <a:t>38</a:t>
            </a:fld>
            <a:endParaRPr lang="en-US"/>
          </a:p>
        </p:txBody>
      </p:sp>
    </p:spTree>
    <p:extLst>
      <p:ext uri="{BB962C8B-B14F-4D97-AF65-F5344CB8AC3E}">
        <p14:creationId xmlns:p14="http://schemas.microsoft.com/office/powerpoint/2010/main" val="19539279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4760" y="227154"/>
            <a:ext cx="11702581" cy="1265979"/>
          </a:xfrm>
        </p:spPr>
        <p:txBody>
          <a:bodyPr>
            <a:noAutofit/>
          </a:bodyPr>
          <a:lstStyle/>
          <a:p>
            <a:pPr marL="0" indent="0">
              <a:lnSpc>
                <a:spcPct val="100000"/>
              </a:lnSpc>
              <a:spcBef>
                <a:spcPts val="0"/>
              </a:spcBef>
              <a:spcAft>
                <a:spcPts val="1200"/>
              </a:spcAft>
              <a:buNone/>
            </a:pPr>
            <a:r>
              <a:rPr lang="en-US" sz="3600" dirty="0" smtClean="0">
                <a:latin typeface="Arial" panose="020B0604020202020204" pitchFamily="34" charset="0"/>
                <a:cs typeface="Arial" panose="020B0604020202020204" pitchFamily="34" charset="0"/>
              </a:rPr>
              <a:t>CQ#5: Which control strategy do you think is the most effective?</a:t>
            </a:r>
          </a:p>
        </p:txBody>
      </p:sp>
      <p:sp>
        <p:nvSpPr>
          <p:cNvPr id="2" name="Slide Number Placeholder 1"/>
          <p:cNvSpPr>
            <a:spLocks noGrp="1"/>
          </p:cNvSpPr>
          <p:nvPr>
            <p:ph type="sldNum" sz="quarter" idx="12"/>
          </p:nvPr>
        </p:nvSpPr>
        <p:spPr/>
        <p:txBody>
          <a:bodyPr/>
          <a:lstStyle/>
          <a:p>
            <a:fld id="{DCF434D3-08FE-486B-9AB0-C8B367A6CCBE}" type="slidenum">
              <a:rPr lang="en-US" smtClean="0"/>
              <a:t>39</a:t>
            </a:fld>
            <a:endParaRPr lang="en-US"/>
          </a:p>
        </p:txBody>
      </p:sp>
      <p:sp>
        <p:nvSpPr>
          <p:cNvPr id="3" name="Content Placeholder 4"/>
          <p:cNvSpPr txBox="1">
            <a:spLocks/>
          </p:cNvSpPr>
          <p:nvPr/>
        </p:nvSpPr>
        <p:spPr>
          <a:xfrm>
            <a:off x="1527857" y="5329245"/>
            <a:ext cx="9144001" cy="1059989"/>
          </a:xfrm>
          <a:prstGeom prst="rect">
            <a:avLst/>
          </a:prstGeom>
          <a:ln w="25400">
            <a:solidFill>
              <a:schemeClr val="accent2">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r>
              <a:rPr lang="en-US" b="1" dirty="0" smtClean="0">
                <a:latin typeface="Arial" panose="020B0604020202020204" pitchFamily="34" charset="0"/>
                <a:cs typeface="Arial" panose="020B0604020202020204" pitchFamily="34" charset="0"/>
              </a:rPr>
              <a:t>From the class list of control strategies, indicate whether they are biologic or behavioral. </a:t>
            </a:r>
          </a:p>
        </p:txBody>
      </p:sp>
      <p:sp>
        <p:nvSpPr>
          <p:cNvPr id="6" name="TPAnswers"/>
          <p:cNvSpPr txBox="1">
            <a:spLocks/>
          </p:cNvSpPr>
          <p:nvPr>
            <p:custDataLst>
              <p:tags r:id="rId1"/>
            </p:custDataLst>
          </p:nvPr>
        </p:nvSpPr>
        <p:spPr>
          <a:xfrm>
            <a:off x="611847" y="1827715"/>
            <a:ext cx="10961170" cy="28480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This year’s flu shot (vaccination)</a:t>
            </a:r>
          </a:p>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A previous vaccination</a:t>
            </a:r>
          </a:p>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Antiviral medication</a:t>
            </a:r>
          </a:p>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Behavior (hand washing, covering sneezes, and avoiding sick people)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13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9006" y="227130"/>
            <a:ext cx="11729217" cy="5723582"/>
          </a:xfrm>
        </p:spPr>
        <p:txBody>
          <a:bodyPr>
            <a:noAutofit/>
          </a:bodyPr>
          <a:lstStyle/>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Robbie</a:t>
            </a:r>
            <a:r>
              <a:rPr lang="en-US" dirty="0" smtClean="0">
                <a:latin typeface="Arial" panose="020B0604020202020204" pitchFamily="34" charset="0"/>
                <a:cs typeface="Arial" panose="020B0604020202020204" pitchFamily="34" charset="0"/>
              </a:rPr>
              <a:t>: </a:t>
            </a: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“What time is it, 1:00? Won’t it be super crowded?”</a:t>
            </a:r>
          </a:p>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Roger</a:t>
            </a:r>
            <a:r>
              <a:rPr lang="en-US" dirty="0" smtClean="0">
                <a:latin typeface="Arial" panose="020B0604020202020204" pitchFamily="34" charset="0"/>
                <a:cs typeface="Arial" panose="020B0604020202020204" pitchFamily="34" charset="0"/>
              </a:rPr>
              <a:t>: </a:t>
            </a: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“Let’s grab lunch anyway. We have plenty of time, and I think they are having [</a:t>
            </a:r>
            <a:r>
              <a:rPr lang="en-US"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insert delicious food item</a:t>
            </a:r>
            <a:r>
              <a:rPr lang="en-US" dirty="0" smtClean="0">
                <a:latin typeface="Arial" panose="020B0604020202020204" pitchFamily="34" charset="0"/>
                <a:cs typeface="Arial" panose="020B0604020202020204" pitchFamily="34" charset="0"/>
              </a:rPr>
              <a:t>] today.”</a:t>
            </a:r>
            <a:endParaRPr lang="en-US" dirty="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Narrator</a:t>
            </a:r>
            <a:r>
              <a:rPr lang="en-US" dirty="0" smtClean="0">
                <a:latin typeface="Arial" panose="020B0604020202020204" pitchFamily="34" charset="0"/>
                <a:cs typeface="Arial" panose="020B0604020202020204" pitchFamily="34" charset="0"/>
              </a:rPr>
              <a:t>:</a:t>
            </a: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The three exit the Science Building and start to walk to the cafeteria. They are expecting to see a line out the door, but are surprised to see a practically empty dining room. The dining room attendant smiles and tells them that they she is happy to finally see someone show up for lunch as she swipes their ID cards.</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F434D3-08FE-486B-9AB0-C8B367A6CCBE}" type="slidenum">
              <a:rPr lang="en-US" smtClean="0"/>
              <a:t>4</a:t>
            </a:fld>
            <a:endParaRPr lang="en-US"/>
          </a:p>
        </p:txBody>
      </p:sp>
    </p:spTree>
    <p:extLst>
      <p:ext uri="{BB962C8B-B14F-4D97-AF65-F5344CB8AC3E}">
        <p14:creationId xmlns:p14="http://schemas.microsoft.com/office/powerpoint/2010/main" val="32556475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6302" y="232814"/>
            <a:ext cx="11731922" cy="5812485"/>
          </a:xfrm>
        </p:spPr>
        <p:txBody>
          <a:bodyPr>
            <a:noAutofit/>
          </a:bodyPr>
          <a:lstStyle/>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Jessie</a:t>
            </a:r>
            <a:r>
              <a:rPr lang="en-US" dirty="0" smtClean="0">
                <a:latin typeface="Arial" panose="020B0604020202020204" pitchFamily="34" charset="0"/>
                <a:cs typeface="Arial" panose="020B0604020202020204" pitchFamily="34" charset="0"/>
              </a:rPr>
              <a:t>: </a:t>
            </a:r>
          </a:p>
          <a:p>
            <a:pPr marL="0" indent="0">
              <a:lnSpc>
                <a:spcPct val="100000"/>
              </a:lnSpc>
              <a:spcBef>
                <a:spcPts val="0"/>
              </a:spcBef>
              <a:spcAft>
                <a:spcPts val="1800"/>
              </a:spcAft>
              <a:buNone/>
            </a:pPr>
            <a:r>
              <a:rPr lang="en-US" dirty="0" smtClean="0">
                <a:latin typeface="Arial" panose="020B0604020202020204" pitchFamily="34" charset="0"/>
                <a:cs typeface="Arial" panose="020B0604020202020204" pitchFamily="34" charset="0"/>
              </a:rPr>
              <a:t>“I got my flu vaccine in September when they had free shots at the student center. I bet if more students were vaccinated the outbreak would not be as bad.” </a:t>
            </a:r>
          </a:p>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Roger</a:t>
            </a:r>
            <a:r>
              <a:rPr lang="en-US" dirty="0">
                <a:latin typeface="Arial" panose="020B0604020202020204" pitchFamily="34" charset="0"/>
                <a:cs typeface="Arial" panose="020B0604020202020204" pitchFamily="34" charset="0"/>
              </a:rPr>
              <a:t>: </a:t>
            </a:r>
          </a:p>
          <a:p>
            <a:pPr marL="0" indent="0">
              <a:lnSpc>
                <a:spcPct val="100000"/>
              </a:lnSpc>
              <a:spcBef>
                <a:spcPts val="0"/>
              </a:spcBef>
              <a:spcAft>
                <a:spcPts val="1800"/>
              </a:spcAft>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“Well, there would be fewer students with the flu.”</a:t>
            </a:r>
            <a:endParaRPr lang="en-US" dirty="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r>
              <a:rPr lang="en-US" u="sng" dirty="0">
                <a:latin typeface="Arial" panose="020B0604020202020204" pitchFamily="34" charset="0"/>
                <a:cs typeface="Arial" panose="020B0604020202020204" pitchFamily="34" charset="0"/>
              </a:rPr>
              <a:t>Robbie</a:t>
            </a:r>
            <a:r>
              <a:rPr lang="en-US" dirty="0">
                <a:latin typeface="Arial" panose="020B0604020202020204" pitchFamily="34" charset="0"/>
                <a:cs typeface="Arial" panose="020B0604020202020204" pitchFamily="34" charset="0"/>
              </a:rPr>
              <a:t>: </a:t>
            </a: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“But, how many fewer? Is there anyway to find out?”</a:t>
            </a:r>
            <a:endParaRPr lang="en-US" dirty="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endParaRPr lang="en-US" dirty="0" smtClean="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endParaRPr lang="en-US" dirty="0" smtClean="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endParaRPr lang="en-US" dirty="0" smtClean="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endParaRPr lang="en-US" dirty="0" smtClean="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endParaRPr lang="en-US"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F434D3-08FE-486B-9AB0-C8B367A6CCBE}" type="slidenum">
              <a:rPr lang="en-US" smtClean="0"/>
              <a:t>40</a:t>
            </a:fld>
            <a:endParaRPr lang="en-US"/>
          </a:p>
        </p:txBody>
      </p:sp>
    </p:spTree>
    <p:extLst>
      <p:ext uri="{BB962C8B-B14F-4D97-AF65-F5344CB8AC3E}">
        <p14:creationId xmlns:p14="http://schemas.microsoft.com/office/powerpoint/2010/main" val="7045395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807" y="232273"/>
            <a:ext cx="11727841" cy="4849013"/>
          </a:xfrm>
        </p:spPr>
        <p:txBody>
          <a:bodyPr>
            <a:noAutofit/>
          </a:bodyPr>
          <a:lstStyle/>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Roger</a:t>
            </a:r>
            <a:r>
              <a:rPr lang="en-US" dirty="0">
                <a:latin typeface="Arial" panose="020B0604020202020204" pitchFamily="34" charset="0"/>
                <a:cs typeface="Arial" panose="020B0604020202020204" pitchFamily="34" charset="0"/>
              </a:rPr>
              <a:t>: </a:t>
            </a: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How are we supposed to find out how effective </a:t>
            </a:r>
            <a:r>
              <a:rPr lang="en-US" i="1" dirty="0" smtClean="0">
                <a:latin typeface="Arial" panose="020B0604020202020204" pitchFamily="34" charset="0"/>
                <a:cs typeface="Arial" panose="020B0604020202020204" pitchFamily="34" charset="0"/>
              </a:rPr>
              <a:t>any</a:t>
            </a:r>
            <a:r>
              <a:rPr lang="en-US" dirty="0" smtClean="0">
                <a:latin typeface="Arial" panose="020B0604020202020204" pitchFamily="34" charset="0"/>
                <a:cs typeface="Arial" panose="020B0604020202020204" pitchFamily="34" charset="0"/>
              </a:rPr>
              <a:t> of these </a:t>
            </a:r>
            <a:r>
              <a:rPr lang="en-US" dirty="0">
                <a:latin typeface="Arial" panose="020B0604020202020204" pitchFamily="34" charset="0"/>
                <a:cs typeface="Arial" panose="020B0604020202020204" pitchFamily="34" charset="0"/>
              </a:rPr>
              <a:t>strategies are</a:t>
            </a:r>
            <a:r>
              <a:rPr lang="en-US" dirty="0" smtClean="0">
                <a:latin typeface="Arial" panose="020B0604020202020204" pitchFamily="34" charset="0"/>
                <a:cs typeface="Arial" panose="020B0604020202020204" pitchFamily="34" charset="0"/>
              </a:rPr>
              <a:t>?”</a:t>
            </a:r>
            <a:endParaRPr lang="en-US" u="sng" dirty="0" smtClean="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Robbie</a:t>
            </a:r>
            <a:r>
              <a:rPr lang="en-US" dirty="0">
                <a:latin typeface="Arial" panose="020B0604020202020204" pitchFamily="34" charset="0"/>
                <a:cs typeface="Arial" panose="020B0604020202020204" pitchFamily="34" charset="0"/>
              </a:rPr>
              <a:t>: </a:t>
            </a:r>
          </a:p>
          <a:p>
            <a:pPr marL="0" indent="0">
              <a:lnSpc>
                <a:spcPct val="100000"/>
              </a:lnSpc>
              <a:spcBef>
                <a:spcPts val="0"/>
              </a:spcBef>
              <a:spcAft>
                <a:spcPts val="1200"/>
              </a:spcAft>
              <a:buNone/>
            </a:pPr>
            <a:r>
              <a:rPr lang="en-US" dirty="0">
                <a:latin typeface="Arial" panose="020B0604020202020204" pitchFamily="34" charset="0"/>
                <a:cs typeface="Arial" panose="020B0604020202020204" pitchFamily="34" charset="0"/>
              </a:rPr>
              <a:t>“I think </a:t>
            </a:r>
            <a:r>
              <a:rPr lang="en-US" dirty="0" err="1">
                <a:latin typeface="Arial" panose="020B0604020202020204" pitchFamily="34" charset="0"/>
                <a:cs typeface="Arial" panose="020B0604020202020204" pitchFamily="34" charset="0"/>
              </a:rPr>
              <a:t>NetLogo</a:t>
            </a:r>
            <a:r>
              <a:rPr lang="en-US" dirty="0">
                <a:latin typeface="Arial" panose="020B0604020202020204" pitchFamily="34" charset="0"/>
                <a:cs typeface="Arial" panose="020B0604020202020204" pitchFamily="34" charset="0"/>
              </a:rPr>
              <a:t> can help with this</a:t>
            </a:r>
            <a:r>
              <a:rPr lang="en-US" dirty="0" smtClean="0">
                <a:latin typeface="Arial" panose="020B0604020202020204" pitchFamily="34" charset="0"/>
                <a:cs typeface="Arial" panose="020B0604020202020204" pitchFamily="34" charset="0"/>
              </a:rPr>
              <a:t>. It </a:t>
            </a:r>
            <a:r>
              <a:rPr lang="en-US" dirty="0">
                <a:latin typeface="Arial" panose="020B0604020202020204" pitchFamily="34" charset="0"/>
                <a:cs typeface="Arial" panose="020B0604020202020204" pitchFamily="34" charset="0"/>
              </a:rPr>
              <a:t>has influenza control strategy models too</a:t>
            </a:r>
            <a:r>
              <a:rPr lang="en-US" dirty="0" smtClean="0">
                <a:latin typeface="Arial" panose="020B0604020202020204" pitchFamily="34" charset="0"/>
                <a:cs typeface="Arial" panose="020B0604020202020204" pitchFamily="34" charset="0"/>
              </a:rPr>
              <a:t>.”</a:t>
            </a:r>
          </a:p>
          <a:p>
            <a:pPr marL="0" indent="0">
              <a:lnSpc>
                <a:spcPct val="100000"/>
              </a:lnSpc>
              <a:spcBef>
                <a:spcPts val="0"/>
              </a:spcBef>
              <a:spcAft>
                <a:spcPts val="1200"/>
              </a:spcAft>
              <a:buNone/>
            </a:pPr>
            <a:endParaRPr lang="en-US" dirty="0" smtClean="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endParaRPr lang="en-US" dirty="0" smtClean="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endParaRPr lang="en-US"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F434D3-08FE-486B-9AB0-C8B367A6CCBE}" type="slidenum">
              <a:rPr lang="en-US" smtClean="0"/>
              <a:t>41</a:t>
            </a:fld>
            <a:endParaRPr lang="en-US"/>
          </a:p>
        </p:txBody>
      </p:sp>
    </p:spTree>
    <p:extLst>
      <p:ext uri="{BB962C8B-B14F-4D97-AF65-F5344CB8AC3E}">
        <p14:creationId xmlns:p14="http://schemas.microsoft.com/office/powerpoint/2010/main" val="12165806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14400"/>
          </a:xfrm>
        </p:spPr>
        <p:txBody>
          <a:bodyPr>
            <a:normAutofit/>
          </a:bodyPr>
          <a:lstStyle/>
          <a:p>
            <a:r>
              <a:rPr lang="en-US" dirty="0" smtClean="0">
                <a:latin typeface="Arial" panose="020B0604020202020204" pitchFamily="34" charset="0"/>
                <a:cs typeface="Arial" panose="020B0604020202020204" pitchFamily="34" charset="0"/>
              </a:rPr>
              <a:t>Vaccination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33644" y="1381950"/>
            <a:ext cx="11723004" cy="4351338"/>
          </a:xfrm>
        </p:spPr>
        <p:txBody>
          <a:bodyPr>
            <a:noAutofit/>
          </a:bodyPr>
          <a:lstStyle/>
          <a:p>
            <a:pPr marL="0" indent="0">
              <a:lnSpc>
                <a:spcPct val="100000"/>
              </a:lnSpc>
              <a:spcBef>
                <a:spcPts val="0"/>
              </a:spcBef>
              <a:buNone/>
            </a:pPr>
            <a:r>
              <a:rPr lang="en-US" dirty="0" smtClean="0">
                <a:latin typeface="Arial" panose="020B0604020202020204" pitchFamily="34" charset="0"/>
                <a:cs typeface="Arial" panose="020B0604020202020204" pitchFamily="34" charset="0"/>
              </a:rPr>
              <a:t>Overview (activity):</a:t>
            </a:r>
          </a:p>
          <a:p>
            <a:pPr marL="0" indent="0">
              <a:lnSpc>
                <a:spcPct val="100000"/>
              </a:lnSpc>
              <a:spcBef>
                <a:spcPts val="0"/>
              </a:spcBef>
              <a:buNone/>
            </a:pPr>
            <a:r>
              <a:rPr lang="en-US" dirty="0" smtClean="0">
                <a:latin typeface="Arial" panose="020B0604020202020204" pitchFamily="34" charset="0"/>
                <a:cs typeface="Arial" panose="020B0604020202020204" pitchFamily="34" charset="0"/>
                <a:hlinkClick r:id="rId3"/>
              </a:rPr>
              <a:t>http</a:t>
            </a:r>
            <a:r>
              <a:rPr lang="en-US" dirty="0">
                <a:latin typeface="Arial" panose="020B0604020202020204" pitchFamily="34" charset="0"/>
                <a:cs typeface="Arial" panose="020B0604020202020204" pitchFamily="34" charset="0"/>
                <a:hlinkClick r:id="rId3"/>
              </a:rPr>
              <a:t>://</a:t>
            </a:r>
            <a:r>
              <a:rPr lang="en-US" dirty="0" smtClean="0">
                <a:latin typeface="Arial" panose="020B0604020202020204" pitchFamily="34" charset="0"/>
                <a:cs typeface="Arial" panose="020B0604020202020204" pitchFamily="34" charset="0"/>
                <a:hlinkClick r:id="rId3"/>
              </a:rPr>
              <a:t>www.historyofvaccines.org/content/how-vaccines-work</a:t>
            </a:r>
            <a:endParaRPr lang="en-US"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US" dirty="0" smtClean="0">
              <a:latin typeface="Arial" panose="020B0604020202020204" pitchFamily="34" charset="0"/>
              <a:cs typeface="Arial" panose="020B0604020202020204" pitchFamily="34" charset="0"/>
            </a:endParaRPr>
          </a:p>
          <a:p>
            <a:pPr marL="0" indent="0">
              <a:lnSpc>
                <a:spcPct val="100000"/>
              </a:lnSpc>
              <a:spcBef>
                <a:spcPts val="0"/>
              </a:spcBef>
              <a:buNone/>
            </a:pPr>
            <a:r>
              <a:rPr lang="en-US" dirty="0" smtClean="0">
                <a:latin typeface="Arial" panose="020B0604020202020204" pitchFamily="34" charset="0"/>
                <a:cs typeface="Arial" panose="020B0604020202020204" pitchFamily="34" charset="0"/>
              </a:rPr>
              <a:t>PBS </a:t>
            </a:r>
            <a:r>
              <a:rPr lang="en-US" dirty="0" err="1" smtClean="0">
                <a:latin typeface="Arial" panose="020B0604020202020204" pitchFamily="34" charset="0"/>
                <a:cs typeface="Arial" panose="020B0604020202020204" pitchFamily="34" charset="0"/>
              </a:rPr>
              <a:t>LearningMedia</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Immunity &amp; </a:t>
            </a:r>
            <a:r>
              <a:rPr lang="en-US" dirty="0" smtClean="0">
                <a:latin typeface="Arial" panose="020B0604020202020204" pitchFamily="34" charset="0"/>
                <a:cs typeface="Arial" panose="020B0604020202020204" pitchFamily="34" charset="0"/>
              </a:rPr>
              <a:t>Vaccines (3:37 minutes)</a:t>
            </a:r>
          </a:p>
          <a:p>
            <a:pPr marL="0" indent="0">
              <a:lnSpc>
                <a:spcPct val="100000"/>
              </a:lnSpc>
              <a:spcBef>
                <a:spcPts val="0"/>
              </a:spcBef>
              <a:buNone/>
            </a:pPr>
            <a:r>
              <a:rPr lang="en-US" dirty="0" smtClean="0">
                <a:latin typeface="Arial" panose="020B0604020202020204" pitchFamily="34" charset="0"/>
                <a:cs typeface="Arial" panose="020B0604020202020204" pitchFamily="34" charset="0"/>
                <a:hlinkClick r:id="rId4"/>
              </a:rPr>
              <a:t>http</a:t>
            </a:r>
            <a:r>
              <a:rPr lang="en-US" dirty="0">
                <a:latin typeface="Arial" panose="020B0604020202020204" pitchFamily="34" charset="0"/>
                <a:cs typeface="Arial" panose="020B0604020202020204" pitchFamily="34" charset="0"/>
                <a:hlinkClick r:id="rId4"/>
              </a:rPr>
              <a:t>://</a:t>
            </a:r>
            <a:r>
              <a:rPr lang="en-US" dirty="0" err="1">
                <a:latin typeface="Arial" panose="020B0604020202020204" pitchFamily="34" charset="0"/>
                <a:cs typeface="Arial" panose="020B0604020202020204" pitchFamily="34" charset="0"/>
                <a:hlinkClick r:id="rId4"/>
              </a:rPr>
              <a:t>www.pbslearningmedia.org</a:t>
            </a:r>
            <a:r>
              <a:rPr lang="en-US" dirty="0">
                <a:latin typeface="Arial" panose="020B0604020202020204" pitchFamily="34" charset="0"/>
                <a:cs typeface="Arial" panose="020B0604020202020204" pitchFamily="34" charset="0"/>
                <a:hlinkClick r:id="rId4"/>
              </a:rPr>
              <a:t>/resource/</a:t>
            </a:r>
            <a:r>
              <a:rPr lang="en-US" dirty="0" err="1">
                <a:latin typeface="Arial" panose="020B0604020202020204" pitchFamily="34" charset="0"/>
                <a:cs typeface="Arial" panose="020B0604020202020204" pitchFamily="34" charset="0"/>
                <a:hlinkClick r:id="rId4"/>
              </a:rPr>
              <a:t>nvvs</a:t>
            </a:r>
            <a:r>
              <a:rPr lang="en-US" dirty="0">
                <a:latin typeface="Arial" panose="020B0604020202020204" pitchFamily="34" charset="0"/>
                <a:cs typeface="Arial" panose="020B0604020202020204" pitchFamily="34" charset="0"/>
                <a:hlinkClick r:id="rId4"/>
              </a:rPr>
              <a:t>-</a:t>
            </a:r>
            <a:r>
              <a:rPr lang="en-US" dirty="0" err="1">
                <a:latin typeface="Arial" panose="020B0604020202020204" pitchFamily="34" charset="0"/>
                <a:cs typeface="Arial" panose="020B0604020202020204" pitchFamily="34" charset="0"/>
                <a:hlinkClick r:id="rId4"/>
              </a:rPr>
              <a:t>sci</a:t>
            </a:r>
            <a:r>
              <a:rPr lang="en-US" dirty="0">
                <a:latin typeface="Arial" panose="020B0604020202020204" pitchFamily="34" charset="0"/>
                <a:cs typeface="Arial" panose="020B0604020202020204" pitchFamily="34" charset="0"/>
                <a:hlinkClick r:id="rId4"/>
              </a:rPr>
              <a:t>-immunity/immunity-vaccines</a:t>
            </a:r>
            <a:r>
              <a:rPr lang="en-US" dirty="0" smtClean="0">
                <a:latin typeface="Arial" panose="020B0604020202020204" pitchFamily="34" charset="0"/>
                <a:cs typeface="Arial" panose="020B0604020202020204" pitchFamily="34" charset="0"/>
                <a:hlinkClick r:id="rId4"/>
              </a:rPr>
              <a:t>/</a:t>
            </a:r>
            <a:endParaRPr lang="en-US"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US" dirty="0" smtClean="0">
              <a:latin typeface="Arial" panose="020B0604020202020204" pitchFamily="34" charset="0"/>
              <a:cs typeface="Arial" panose="020B0604020202020204" pitchFamily="34" charset="0"/>
            </a:endParaRPr>
          </a:p>
          <a:p>
            <a:pPr marL="0" indent="0">
              <a:lnSpc>
                <a:spcPct val="100000"/>
              </a:lnSpc>
              <a:spcBef>
                <a:spcPts val="0"/>
              </a:spcBef>
              <a:buNone/>
            </a:pPr>
            <a:r>
              <a:rPr lang="en-US" dirty="0" smtClean="0">
                <a:latin typeface="Arial" panose="020B0604020202020204" pitchFamily="34" charset="0"/>
                <a:cs typeface="Arial" panose="020B0604020202020204" pitchFamily="34" charset="0"/>
              </a:rPr>
              <a:t>For seasonal influenza vaccinations are developed annually based on the prominent types that are predicted for the upcoming year. Current vaccines protect against 3 (trivalent) or </a:t>
            </a:r>
            <a:r>
              <a:rPr lang="en-US" dirty="0">
                <a:latin typeface="Arial" panose="020B0604020202020204" pitchFamily="34" charset="0"/>
                <a:cs typeface="Arial" panose="020B0604020202020204" pitchFamily="34" charset="0"/>
              </a:rPr>
              <a:t>4 (</a:t>
            </a:r>
            <a:r>
              <a:rPr lang="en-US" dirty="0" err="1">
                <a:latin typeface="Arial" panose="020B0604020202020204" pitchFamily="34" charset="0"/>
                <a:cs typeface="Arial" panose="020B0604020202020204" pitchFamily="34" charset="0"/>
              </a:rPr>
              <a:t>quadrivalent</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types of flu virus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(From: </a:t>
            </a:r>
            <a:r>
              <a:rPr lang="en-US" dirty="0" smtClean="0">
                <a:latin typeface="Arial" panose="020B0604020202020204" pitchFamily="34" charset="0"/>
                <a:cs typeface="Arial" panose="020B0604020202020204" pitchFamily="34" charset="0"/>
                <a:hlinkClick r:id="rId5"/>
              </a:rPr>
              <a:t>http</a:t>
            </a:r>
            <a:r>
              <a:rPr lang="en-US" dirty="0">
                <a:latin typeface="Arial" panose="020B0604020202020204" pitchFamily="34" charset="0"/>
                <a:cs typeface="Arial" panose="020B0604020202020204" pitchFamily="34" charset="0"/>
                <a:hlinkClick r:id="rId5"/>
              </a:rPr>
              <a:t>://</a:t>
            </a:r>
            <a:r>
              <a:rPr lang="en-US" dirty="0" err="1" smtClean="0">
                <a:latin typeface="Arial" panose="020B0604020202020204" pitchFamily="34" charset="0"/>
                <a:cs typeface="Arial" panose="020B0604020202020204" pitchFamily="34" charset="0"/>
                <a:hlinkClick r:id="rId5"/>
              </a:rPr>
              <a:t>www.cdc.gov</a:t>
            </a:r>
            <a:r>
              <a:rPr lang="en-US" dirty="0" smtClean="0">
                <a:latin typeface="Arial" panose="020B0604020202020204" pitchFamily="34" charset="0"/>
                <a:cs typeface="Arial" panose="020B0604020202020204" pitchFamily="34" charset="0"/>
                <a:hlinkClick r:id="rId5"/>
              </a:rPr>
              <a:t>/flu/about/</a:t>
            </a:r>
            <a:r>
              <a:rPr lang="en-US" dirty="0" err="1" smtClean="0">
                <a:latin typeface="Arial" panose="020B0604020202020204" pitchFamily="34" charset="0"/>
                <a:cs typeface="Arial" panose="020B0604020202020204" pitchFamily="34" charset="0"/>
                <a:hlinkClick r:id="rId5"/>
              </a:rPr>
              <a:t>qa</a:t>
            </a:r>
            <a:r>
              <a:rPr lang="en-US" dirty="0" smtClean="0">
                <a:latin typeface="Arial" panose="020B0604020202020204" pitchFamily="34" charset="0"/>
                <a:cs typeface="Arial" panose="020B0604020202020204" pitchFamily="34" charset="0"/>
                <a:hlinkClick r:id="rId5"/>
              </a:rPr>
              <a:t>/</a:t>
            </a:r>
            <a:r>
              <a:rPr lang="en-US" dirty="0" err="1" smtClean="0">
                <a:latin typeface="Arial" panose="020B0604020202020204" pitchFamily="34" charset="0"/>
                <a:cs typeface="Arial" panose="020B0604020202020204" pitchFamily="34" charset="0"/>
                <a:hlinkClick r:id="rId5"/>
              </a:rPr>
              <a:t>flushot.htm</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0" indent="0">
              <a:lnSpc>
                <a:spcPct val="100000"/>
              </a:lnSpc>
              <a:spcBef>
                <a:spcPts val="0"/>
              </a:spcBef>
              <a:buNone/>
            </a:pPr>
            <a:endParaRPr lang="en-US" dirty="0" smtClean="0">
              <a:latin typeface="Arial" panose="020B0604020202020204" pitchFamily="34" charset="0"/>
              <a:cs typeface="Arial" panose="020B0604020202020204" pitchFamily="34" charset="0"/>
            </a:endParaRPr>
          </a:p>
          <a:p>
            <a:pPr marL="514350" indent="-514350">
              <a:lnSpc>
                <a:spcPct val="100000"/>
              </a:lnSpc>
              <a:spcBef>
                <a:spcPts val="1200"/>
              </a:spcBef>
              <a:buFont typeface="+mj-lt"/>
              <a:buAutoNum type="arabicPeriod"/>
            </a:pPr>
            <a:endParaRPr lang="en-US" dirty="0" smtClean="0">
              <a:latin typeface="Arial" panose="020B0604020202020204" pitchFamily="34" charset="0"/>
              <a:cs typeface="Arial" panose="020B0604020202020204" pitchFamily="34" charset="0"/>
              <a:hlinkClick r:id="rId5"/>
            </a:endParaRPr>
          </a:p>
          <a:p>
            <a:pPr>
              <a:lnSpc>
                <a:spcPct val="100000"/>
              </a:lnSpc>
              <a:spcBef>
                <a:spcPts val="1200"/>
              </a:spcBef>
            </a:pP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CF434D3-08FE-486B-9AB0-C8B367A6CCBE}" type="slidenum">
              <a:rPr lang="en-US" smtClean="0"/>
              <a:t>42</a:t>
            </a:fld>
            <a:endParaRPr lang="en-US"/>
          </a:p>
        </p:txBody>
      </p:sp>
    </p:spTree>
    <p:extLst>
      <p:ext uri="{BB962C8B-B14F-4D97-AF65-F5344CB8AC3E}">
        <p14:creationId xmlns:p14="http://schemas.microsoft.com/office/powerpoint/2010/main" val="28291279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4764" y="227167"/>
            <a:ext cx="11733459" cy="721957"/>
          </a:xfrm>
        </p:spPr>
        <p:txBody>
          <a:bodyPr>
            <a:noAutofit/>
          </a:bodyPr>
          <a:lstStyle/>
          <a:p>
            <a:pPr marL="0" indent="0">
              <a:lnSpc>
                <a:spcPct val="100000"/>
              </a:lnSpc>
              <a:spcBef>
                <a:spcPts val="0"/>
              </a:spcBef>
              <a:spcAft>
                <a:spcPts val="1200"/>
              </a:spcAft>
              <a:buNone/>
            </a:pPr>
            <a:r>
              <a:rPr lang="en-US" sz="3600" dirty="0" smtClean="0">
                <a:latin typeface="Arial" panose="020B0604020202020204" pitchFamily="34" charset="0"/>
                <a:cs typeface="Arial" panose="020B0604020202020204" pitchFamily="34" charset="0"/>
              </a:rPr>
              <a:t>CQ#6: Vaccinations are the injection of antigens into the body.</a:t>
            </a:r>
          </a:p>
        </p:txBody>
      </p:sp>
      <p:sp>
        <p:nvSpPr>
          <p:cNvPr id="2" name="Slide Number Placeholder 1"/>
          <p:cNvSpPr>
            <a:spLocks noGrp="1"/>
          </p:cNvSpPr>
          <p:nvPr>
            <p:ph type="sldNum" sz="quarter" idx="12"/>
          </p:nvPr>
        </p:nvSpPr>
        <p:spPr/>
        <p:txBody>
          <a:bodyPr/>
          <a:lstStyle/>
          <a:p>
            <a:fld id="{DCF434D3-08FE-486B-9AB0-C8B367A6CCBE}" type="slidenum">
              <a:rPr lang="en-US" smtClean="0"/>
              <a:t>43</a:t>
            </a:fld>
            <a:endParaRPr lang="en-US"/>
          </a:p>
        </p:txBody>
      </p:sp>
      <p:sp>
        <p:nvSpPr>
          <p:cNvPr id="4" name="TPAnswers"/>
          <p:cNvSpPr txBox="1">
            <a:spLocks/>
          </p:cNvSpPr>
          <p:nvPr>
            <p:custDataLst>
              <p:tags r:id="rId1"/>
            </p:custDataLst>
          </p:nvPr>
        </p:nvSpPr>
        <p:spPr>
          <a:xfrm>
            <a:off x="613514" y="1839062"/>
            <a:ext cx="10961170" cy="284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True</a:t>
            </a:r>
          </a:p>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False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53693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1233" y="227167"/>
            <a:ext cx="11736990" cy="1289117"/>
          </a:xfrm>
        </p:spPr>
        <p:txBody>
          <a:bodyPr>
            <a:noAutofit/>
          </a:bodyPr>
          <a:lstStyle/>
          <a:p>
            <a:pPr marL="0" indent="0">
              <a:lnSpc>
                <a:spcPct val="100000"/>
              </a:lnSpc>
              <a:spcBef>
                <a:spcPts val="0"/>
              </a:spcBef>
              <a:spcAft>
                <a:spcPts val="1200"/>
              </a:spcAft>
              <a:buNone/>
            </a:pPr>
            <a:r>
              <a:rPr lang="en-US" sz="3600" dirty="0" smtClean="0">
                <a:latin typeface="Arial" panose="020B0604020202020204" pitchFamily="34" charset="0"/>
                <a:cs typeface="Arial" panose="020B0604020202020204" pitchFamily="34" charset="0"/>
              </a:rPr>
              <a:t>CQ#7: The flu vaccination always targets four new viral types.</a:t>
            </a:r>
          </a:p>
          <a:p>
            <a:pPr marL="0" indent="0">
              <a:lnSpc>
                <a:spcPct val="100000"/>
              </a:lnSpc>
              <a:spcBef>
                <a:spcPts val="0"/>
              </a:spcBef>
              <a:spcAft>
                <a:spcPts val="1200"/>
              </a:spcAft>
              <a:buNone/>
            </a:pPr>
            <a:endParaRPr lang="en-US" sz="360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F434D3-08FE-486B-9AB0-C8B367A6CCBE}" type="slidenum">
              <a:rPr lang="en-US" smtClean="0"/>
              <a:t>44</a:t>
            </a:fld>
            <a:endParaRPr lang="en-US"/>
          </a:p>
        </p:txBody>
      </p:sp>
      <p:sp>
        <p:nvSpPr>
          <p:cNvPr id="4" name="TPAnswers"/>
          <p:cNvSpPr txBox="1">
            <a:spLocks/>
          </p:cNvSpPr>
          <p:nvPr>
            <p:custDataLst>
              <p:tags r:id="rId1"/>
            </p:custDataLst>
          </p:nvPr>
        </p:nvSpPr>
        <p:spPr>
          <a:xfrm>
            <a:off x="613514" y="1839062"/>
            <a:ext cx="10961170" cy="284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True</a:t>
            </a:r>
          </a:p>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False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12697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0" y="-1"/>
            <a:ext cx="12192000" cy="914400"/>
          </a:xfrm>
        </p:spPr>
        <p:txBody>
          <a:bodyPr>
            <a:normAutofit/>
          </a:bodyPr>
          <a:lstStyle/>
          <a:p>
            <a:r>
              <a:rPr lang="en-US" dirty="0" smtClean="0">
                <a:latin typeface="Arial" panose="020B0604020202020204" pitchFamily="34" charset="0"/>
                <a:cs typeface="Arial" panose="020B0604020202020204" pitchFamily="34" charset="0"/>
              </a:rPr>
              <a:t>Vaccination</a:t>
            </a:r>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47782" y="139673"/>
            <a:ext cx="12044218" cy="6500904"/>
          </a:xfrm>
        </p:spPr>
        <p:txBody>
          <a:bodyPr>
            <a:noAutofit/>
          </a:bodyPr>
          <a:lstStyle/>
          <a:p>
            <a:pPr marL="0" indent="0">
              <a:lnSpc>
                <a:spcPct val="100000"/>
              </a:lnSpc>
              <a:spcBef>
                <a:spcPts val="0"/>
              </a:spcBef>
              <a:spcAft>
                <a:spcPts val="1200"/>
              </a:spcAft>
              <a:buNone/>
            </a:pPr>
            <a:endParaRPr lang="en-US" dirty="0" smtClean="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endParaRPr lang="en-US" dirty="0" smtClean="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endParaRPr lang="en-US" dirty="0" smtClean="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endParaRPr lang="en-US"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F434D3-08FE-486B-9AB0-C8B367A6CCBE}" type="slidenum">
              <a:rPr lang="en-US" smtClean="0"/>
              <a:t>45</a:t>
            </a:fld>
            <a:endParaRPr lang="en-US"/>
          </a:p>
        </p:txBody>
      </p:sp>
      <p:grpSp>
        <p:nvGrpSpPr>
          <p:cNvPr id="3" name="Group 2"/>
          <p:cNvGrpSpPr/>
          <p:nvPr/>
        </p:nvGrpSpPr>
        <p:grpSpPr>
          <a:xfrm>
            <a:off x="472656" y="3846723"/>
            <a:ext cx="11318270" cy="2771486"/>
            <a:chOff x="392839" y="1262762"/>
            <a:chExt cx="11318270" cy="2771486"/>
          </a:xfrm>
        </p:grpSpPr>
        <p:sp>
          <p:nvSpPr>
            <p:cNvPr id="4" name="Rounded Rectangle 3"/>
            <p:cNvSpPr/>
            <p:nvPr/>
          </p:nvSpPr>
          <p:spPr>
            <a:xfrm>
              <a:off x="392839" y="2225375"/>
              <a:ext cx="2057400" cy="902135"/>
            </a:xfrm>
            <a:prstGeom prst="roundRect">
              <a:avLst/>
            </a:prstGeom>
            <a:solidFill>
              <a:srgbClr val="91BCE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Susceptible</a:t>
              </a:r>
            </a:p>
          </p:txBody>
        </p:sp>
        <p:sp>
          <p:nvSpPr>
            <p:cNvPr id="6" name="Rounded Rectangle 5"/>
            <p:cNvSpPr/>
            <p:nvPr/>
          </p:nvSpPr>
          <p:spPr>
            <a:xfrm>
              <a:off x="6658797" y="2220774"/>
              <a:ext cx="1848775" cy="902134"/>
            </a:xfrm>
            <a:prstGeom prst="roundRect">
              <a:avLst/>
            </a:prstGeom>
            <a:solidFill>
              <a:srgbClr val="91BCE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Infectious</a:t>
              </a:r>
            </a:p>
          </p:txBody>
        </p:sp>
        <p:sp>
          <p:nvSpPr>
            <p:cNvPr id="7" name="Rounded Rectangle 6"/>
            <p:cNvSpPr/>
            <p:nvPr/>
          </p:nvSpPr>
          <p:spPr>
            <a:xfrm>
              <a:off x="3653657" y="2231312"/>
              <a:ext cx="1772152" cy="902134"/>
            </a:xfrm>
            <a:prstGeom prst="roundRect">
              <a:avLst/>
            </a:prstGeom>
            <a:solidFill>
              <a:srgbClr val="91BCE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Exposed</a:t>
              </a:r>
            </a:p>
          </p:txBody>
        </p:sp>
        <p:sp>
          <p:nvSpPr>
            <p:cNvPr id="8" name="Rounded Rectangle 7"/>
            <p:cNvSpPr/>
            <p:nvPr/>
          </p:nvSpPr>
          <p:spPr>
            <a:xfrm>
              <a:off x="9866834" y="2225375"/>
              <a:ext cx="1844275" cy="902134"/>
            </a:xfrm>
            <a:prstGeom prst="roundRect">
              <a:avLst/>
            </a:prstGeom>
            <a:solidFill>
              <a:srgbClr val="91BCE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Recovered</a:t>
              </a:r>
            </a:p>
          </p:txBody>
        </p:sp>
        <p:cxnSp>
          <p:nvCxnSpPr>
            <p:cNvPr id="9" name="Straight Arrow Connector 8"/>
            <p:cNvCxnSpPr>
              <a:stCxn id="4" idx="3"/>
              <a:endCxn id="7" idx="1"/>
            </p:cNvCxnSpPr>
            <p:nvPr/>
          </p:nvCxnSpPr>
          <p:spPr>
            <a:xfrm>
              <a:off x="2450239" y="2676443"/>
              <a:ext cx="1203418" cy="59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3"/>
              <a:endCxn id="8" idx="1"/>
            </p:cNvCxnSpPr>
            <p:nvPr/>
          </p:nvCxnSpPr>
          <p:spPr>
            <a:xfrm>
              <a:off x="8507572" y="2671841"/>
              <a:ext cx="1359262" cy="46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3"/>
              <a:endCxn id="6" idx="1"/>
            </p:cNvCxnSpPr>
            <p:nvPr/>
          </p:nvCxnSpPr>
          <p:spPr>
            <a:xfrm flipV="1">
              <a:off x="5425809" y="2671841"/>
              <a:ext cx="1232988" cy="105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27613" y="1262762"/>
              <a:ext cx="2391475" cy="646331"/>
            </a:xfrm>
            <a:prstGeom prst="rect">
              <a:avLst/>
            </a:prstGeom>
            <a:noFill/>
          </p:spPr>
          <p:txBody>
            <a:bodyPr wrap="square" rtlCol="0">
              <a:spAutoFit/>
            </a:bodyPr>
            <a:lstStyle/>
            <a:p>
              <a:pPr algn="ctr"/>
              <a:r>
                <a:rPr lang="en-US" dirty="0">
                  <a:solidFill>
                    <a:prstClr val="black"/>
                  </a:solidFill>
                  <a:latin typeface="Arial" panose="020B0604020202020204" pitchFamily="34" charset="0"/>
                  <a:cs typeface="Arial" panose="020B0604020202020204" pitchFamily="34" charset="0"/>
                </a:rPr>
                <a:t>Contact with Infectious </a:t>
              </a:r>
              <a:r>
                <a:rPr lang="en-US" dirty="0" smtClean="0">
                  <a:solidFill>
                    <a:prstClr val="black"/>
                  </a:solidFill>
                  <a:latin typeface="Arial" panose="020B0604020202020204" pitchFamily="34" charset="0"/>
                  <a:cs typeface="Arial" panose="020B0604020202020204" pitchFamily="34" charset="0"/>
                </a:rPr>
                <a:t>Individual </a:t>
              </a:r>
              <a:endParaRPr lang="en-US" dirty="0">
                <a:solidFill>
                  <a:prstClr val="black"/>
                </a:solidFill>
                <a:latin typeface="Arial" panose="020B0604020202020204" pitchFamily="34" charset="0"/>
                <a:cs typeface="Arial" panose="020B0604020202020204" pitchFamily="34" charset="0"/>
              </a:endParaRPr>
            </a:p>
          </p:txBody>
        </p:sp>
        <p:sp>
          <p:nvSpPr>
            <p:cNvPr id="13" name="TextBox 12"/>
            <p:cNvSpPr txBox="1"/>
            <p:nvPr/>
          </p:nvSpPr>
          <p:spPr>
            <a:xfrm>
              <a:off x="1844853" y="3387917"/>
              <a:ext cx="2437687" cy="646331"/>
            </a:xfrm>
            <a:prstGeom prst="rect">
              <a:avLst/>
            </a:prstGeom>
            <a:noFill/>
          </p:spPr>
          <p:txBody>
            <a:bodyPr wrap="square" rtlCol="0">
              <a:spAutoFit/>
            </a:bodyPr>
            <a:lstStyle/>
            <a:p>
              <a:pPr algn="ctr"/>
              <a:r>
                <a:rPr lang="en-US" dirty="0" smtClean="0">
                  <a:solidFill>
                    <a:prstClr val="black"/>
                  </a:solidFill>
                  <a:latin typeface="Arial" panose="020B0604020202020204" pitchFamily="34" charset="0"/>
                  <a:cs typeface="Arial" panose="020B0604020202020204" pitchFamily="34" charset="0"/>
                </a:rPr>
                <a:t>Chance </a:t>
              </a:r>
              <a:r>
                <a:rPr lang="en-US" dirty="0">
                  <a:solidFill>
                    <a:prstClr val="black"/>
                  </a:solidFill>
                  <a:latin typeface="Arial" panose="020B0604020202020204" pitchFamily="34" charset="0"/>
                  <a:cs typeface="Arial" panose="020B0604020202020204" pitchFamily="34" charset="0"/>
                </a:rPr>
                <a:t>of Transmission</a:t>
              </a:r>
            </a:p>
          </p:txBody>
        </p:sp>
        <p:sp>
          <p:nvSpPr>
            <p:cNvPr id="14" name="TextBox 13"/>
            <p:cNvSpPr txBox="1"/>
            <p:nvPr/>
          </p:nvSpPr>
          <p:spPr>
            <a:xfrm>
              <a:off x="4863357" y="1743716"/>
              <a:ext cx="2182432" cy="369332"/>
            </a:xfrm>
            <a:prstGeom prst="rect">
              <a:avLst/>
            </a:prstGeom>
            <a:noFill/>
          </p:spPr>
          <p:txBody>
            <a:bodyPr wrap="square" rtlCol="0">
              <a:spAutoFit/>
            </a:bodyPr>
            <a:lstStyle/>
            <a:p>
              <a:pPr algn="ctr"/>
              <a:r>
                <a:rPr lang="en-US" dirty="0" smtClean="0">
                  <a:solidFill>
                    <a:prstClr val="black"/>
                  </a:solidFill>
                  <a:latin typeface="Arial" panose="020B0604020202020204" pitchFamily="34" charset="0"/>
                  <a:cs typeface="Arial" panose="020B0604020202020204" pitchFamily="34" charset="0"/>
                </a:rPr>
                <a:t>Time </a:t>
              </a:r>
              <a:r>
                <a:rPr lang="en-US" dirty="0">
                  <a:solidFill>
                    <a:prstClr val="black"/>
                  </a:solidFill>
                  <a:latin typeface="Arial" panose="020B0604020202020204" pitchFamily="34" charset="0"/>
                  <a:cs typeface="Arial" panose="020B0604020202020204" pitchFamily="34" charset="0"/>
                </a:rPr>
                <a:t>Length</a:t>
              </a:r>
            </a:p>
          </p:txBody>
        </p:sp>
        <p:sp>
          <p:nvSpPr>
            <p:cNvPr id="15" name="TextBox 14"/>
            <p:cNvSpPr txBox="1"/>
            <p:nvPr/>
          </p:nvSpPr>
          <p:spPr>
            <a:xfrm>
              <a:off x="8008573" y="1700384"/>
              <a:ext cx="2182432" cy="369332"/>
            </a:xfrm>
            <a:prstGeom prst="rect">
              <a:avLst/>
            </a:prstGeom>
            <a:noFill/>
          </p:spPr>
          <p:txBody>
            <a:bodyPr wrap="square" rtlCol="0">
              <a:spAutoFit/>
            </a:bodyPr>
            <a:lstStyle/>
            <a:p>
              <a:pPr algn="ctr"/>
              <a:r>
                <a:rPr lang="en-US" dirty="0" smtClean="0">
                  <a:solidFill>
                    <a:prstClr val="black"/>
                  </a:solidFill>
                  <a:latin typeface="Arial" panose="020B0604020202020204" pitchFamily="34" charset="0"/>
                  <a:cs typeface="Arial" panose="020B0604020202020204" pitchFamily="34" charset="0"/>
                </a:rPr>
                <a:t>Time </a:t>
              </a:r>
              <a:r>
                <a:rPr lang="en-US" dirty="0">
                  <a:solidFill>
                    <a:prstClr val="black"/>
                  </a:solidFill>
                  <a:latin typeface="Arial" panose="020B0604020202020204" pitchFamily="34" charset="0"/>
                  <a:cs typeface="Arial" panose="020B0604020202020204" pitchFamily="34" charset="0"/>
                </a:rPr>
                <a:t>Length</a:t>
              </a:r>
            </a:p>
          </p:txBody>
        </p:sp>
        <p:cxnSp>
          <p:nvCxnSpPr>
            <p:cNvPr id="16" name="Straight Connector 15"/>
            <p:cNvCxnSpPr/>
            <p:nvPr/>
          </p:nvCxnSpPr>
          <p:spPr>
            <a:xfrm>
              <a:off x="2884966" y="2183251"/>
              <a:ext cx="0" cy="3934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84966" y="2734097"/>
              <a:ext cx="0" cy="3934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099789" y="2182744"/>
              <a:ext cx="0" cy="3934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54573" y="2184245"/>
              <a:ext cx="0" cy="3934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Content Placeholder 4"/>
          <p:cNvSpPr txBox="1">
            <a:spLocks/>
          </p:cNvSpPr>
          <p:nvPr/>
        </p:nvSpPr>
        <p:spPr>
          <a:xfrm>
            <a:off x="605313" y="1116371"/>
            <a:ext cx="10980946" cy="2128228"/>
          </a:xfrm>
          <a:prstGeom prst="rect">
            <a:avLst/>
          </a:prstGeom>
          <a:ln w="25400">
            <a:solidFill>
              <a:schemeClr val="accent2">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Vaccination </a:t>
            </a:r>
            <a:r>
              <a:rPr lang="en-US" dirty="0">
                <a:latin typeface="Arial" panose="020B0604020202020204" pitchFamily="34" charset="0"/>
                <a:cs typeface="Arial" panose="020B0604020202020204" pitchFamily="34" charset="0"/>
              </a:rPr>
              <a:t>introduces an inactivated virus or antigen, which will trigger an immune response</a:t>
            </a:r>
            <a:r>
              <a:rPr lang="en-US" dirty="0" smtClean="0">
                <a:latin typeface="Arial" panose="020B0604020202020204" pitchFamily="34" charset="0"/>
                <a:cs typeface="Arial" panose="020B0604020202020204" pitchFamily="34" charset="0"/>
              </a:rPr>
              <a:t>. The </a:t>
            </a:r>
            <a:r>
              <a:rPr lang="en-US" dirty="0">
                <a:latin typeface="Arial" panose="020B0604020202020204" pitchFamily="34" charset="0"/>
                <a:cs typeface="Arial" panose="020B0604020202020204" pitchFamily="34" charset="0"/>
              </a:rPr>
              <a:t>immune response will then “remember” the viral type and destroy it before an infection occurs.</a:t>
            </a:r>
          </a:p>
          <a:p>
            <a:pPr marL="0" indent="0">
              <a:lnSpc>
                <a:spcPct val="100000"/>
              </a:lnSpc>
              <a:spcBef>
                <a:spcPts val="0"/>
              </a:spcBef>
              <a:spcAft>
                <a:spcPts val="1200"/>
              </a:spcAft>
              <a:buNone/>
            </a:pPr>
            <a:r>
              <a:rPr lang="en-US" b="1" dirty="0" smtClean="0">
                <a:solidFill>
                  <a:prstClr val="black"/>
                </a:solidFill>
                <a:latin typeface="Arial" panose="020B0604020202020204" pitchFamily="34" charset="0"/>
                <a:cs typeface="Arial" panose="020B0604020202020204" pitchFamily="34" charset="0"/>
              </a:rPr>
              <a:t>How </a:t>
            </a:r>
            <a:r>
              <a:rPr lang="en-US" b="1" dirty="0">
                <a:solidFill>
                  <a:prstClr val="black"/>
                </a:solidFill>
                <a:latin typeface="Arial" panose="020B0604020202020204" pitchFamily="34" charset="0"/>
                <a:cs typeface="Arial" panose="020B0604020202020204" pitchFamily="34" charset="0"/>
              </a:rPr>
              <a:t>would vaccination prior to an outbreak affect the model?</a:t>
            </a:r>
            <a:endParaRPr lang="en-US"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12204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914400"/>
          </a:xfrm>
        </p:spPr>
        <p:txBody>
          <a:bodyPr>
            <a:normAutofit/>
          </a:bodyPr>
          <a:lstStyle/>
          <a:p>
            <a:r>
              <a:rPr lang="en-US" dirty="0" smtClean="0">
                <a:latin typeface="Arial" panose="020B0604020202020204" pitchFamily="34" charset="0"/>
                <a:cs typeface="Arial" panose="020B0604020202020204" pitchFamily="34" charset="0"/>
              </a:rPr>
              <a:t>Vaccine Model – How it works</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F434D3-08FE-486B-9AB0-C8B367A6CCBE}" type="slidenum">
              <a:rPr lang="en-US" smtClean="0"/>
              <a:t>46</a:t>
            </a:fld>
            <a:endParaRPr lang="en-US"/>
          </a:p>
        </p:txBody>
      </p:sp>
      <p:pic>
        <p:nvPicPr>
          <p:cNvPr id="12" name="Picture 11"/>
          <p:cNvPicPr>
            <a:picLocks noChangeAspect="1"/>
          </p:cNvPicPr>
          <p:nvPr/>
        </p:nvPicPr>
        <p:blipFill rotWithShape="1">
          <a:blip r:embed="rId3"/>
          <a:srcRect l="12614" r="9396"/>
          <a:stretch/>
        </p:blipFill>
        <p:spPr>
          <a:xfrm>
            <a:off x="872943" y="4611938"/>
            <a:ext cx="632460" cy="634018"/>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9" y="3083549"/>
            <a:ext cx="4690502"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002" y="1144765"/>
            <a:ext cx="4521293" cy="545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05403" y="4451894"/>
            <a:ext cx="10445805" cy="954107"/>
          </a:xfrm>
          <a:prstGeom prst="rect">
            <a:avLst/>
          </a:prstGeom>
          <a:noFill/>
        </p:spPr>
        <p:txBody>
          <a:bodyPr wrap="square" rtlCol="0">
            <a:spAutoFit/>
          </a:bodyPr>
          <a:lstStyle/>
          <a:p>
            <a:pPr marL="228600" indent="-228600"/>
            <a:r>
              <a:rPr lang="en-US" sz="2800" dirty="0" smtClean="0">
                <a:latin typeface="Arial" panose="020B0604020202020204" pitchFamily="34" charset="0"/>
                <a:cs typeface="Arial" panose="020B0604020202020204" pitchFamily="34" charset="0"/>
              </a:rPr>
              <a:t>- a </a:t>
            </a:r>
            <a:r>
              <a:rPr lang="en-US" sz="2800" dirty="0">
                <a:latin typeface="Arial" panose="020B0604020202020204" pitchFamily="34" charset="0"/>
                <a:cs typeface="Arial" panose="020B0604020202020204" pitchFamily="34" charset="0"/>
              </a:rPr>
              <a:t>white shield indicates that an individual has received the vaccine but is still susceptible</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10" name="Content Placeholder 4"/>
          <p:cNvSpPr txBox="1">
            <a:spLocks/>
          </p:cNvSpPr>
          <p:nvPr/>
        </p:nvSpPr>
        <p:spPr>
          <a:xfrm>
            <a:off x="4766321" y="1164150"/>
            <a:ext cx="7425679" cy="3248071"/>
          </a:xfrm>
          <a:prstGeom prst="rect">
            <a:avLst/>
          </a:prstGeom>
          <a:ln w="25400">
            <a:noFill/>
          </a:ln>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Tx/>
              <a:buChar char="-"/>
            </a:pPr>
            <a:r>
              <a:rPr lang="en-US" dirty="0">
                <a:latin typeface="Arial" panose="020B0604020202020204" pitchFamily="34" charset="0"/>
                <a:cs typeface="Arial" panose="020B0604020202020204" pitchFamily="34" charset="0"/>
              </a:rPr>
              <a:t>s</a:t>
            </a:r>
            <a:r>
              <a:rPr lang="en-US" dirty="0" smtClean="0">
                <a:latin typeface="Arial" panose="020B0604020202020204" pitchFamily="34" charset="0"/>
                <a:cs typeface="Arial" panose="020B0604020202020204" pitchFamily="34" charset="0"/>
              </a:rPr>
              <a:t>ets the time when the first exposed individual appears in the world. Here, vaccines are given for 30 days before the outbreak begins.  </a:t>
            </a:r>
          </a:p>
          <a:p>
            <a:pPr marL="0" indent="0">
              <a:lnSpc>
                <a:spcPct val="100000"/>
              </a:lnSpc>
              <a:spcBef>
                <a:spcPts val="0"/>
              </a:spcBef>
              <a:buFont typeface="Arial" panose="020B0604020202020204" pitchFamily="34" charset="0"/>
              <a:buNone/>
            </a:pPr>
            <a:endParaRPr lang="en-US" sz="1800" dirty="0" smtClean="0">
              <a:latin typeface="Arial" panose="020B0604020202020204" pitchFamily="34" charset="0"/>
              <a:cs typeface="Arial" panose="020B0604020202020204" pitchFamily="34" charset="0"/>
            </a:endParaRPr>
          </a:p>
          <a:p>
            <a:pPr>
              <a:lnSpc>
                <a:spcPct val="100000"/>
              </a:lnSpc>
              <a:spcBef>
                <a:spcPts val="0"/>
              </a:spcBef>
              <a:buFontTx/>
              <a:buChar char="-"/>
            </a:pPr>
            <a:r>
              <a:rPr lang="en-US" dirty="0" smtClean="0">
                <a:solidFill>
                  <a:prstClr val="black"/>
                </a:solidFill>
                <a:latin typeface="Arial" panose="020B0604020202020204" pitchFamily="34" charset="0"/>
                <a:cs typeface="Arial" panose="020B0604020202020204" pitchFamily="34" charset="0"/>
              </a:rPr>
              <a:t>the probability that a susceptible or exposed individual gets vaccinated. </a:t>
            </a:r>
            <a:endParaRPr lang="en-US" dirty="0" smtClean="0">
              <a:ln w="6350">
                <a:noFill/>
              </a:ln>
              <a:solidFill>
                <a:prstClr val="black"/>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en-US" sz="1800" dirty="0" smtClean="0">
              <a:ln w="6350">
                <a:noFill/>
              </a:ln>
              <a:solidFill>
                <a:prstClr val="black"/>
              </a:solidFill>
              <a:latin typeface="Arial" panose="020B0604020202020204" pitchFamily="34" charset="0"/>
              <a:cs typeface="Arial" panose="020B0604020202020204" pitchFamily="34" charset="0"/>
            </a:endParaRPr>
          </a:p>
          <a:p>
            <a:pPr marL="0" indent="0" algn="r">
              <a:lnSpc>
                <a:spcPct val="100000"/>
              </a:lnSpc>
              <a:spcBef>
                <a:spcPts val="2400"/>
              </a:spcBef>
              <a:spcAft>
                <a:spcPts val="1200"/>
              </a:spcAft>
              <a:buFont typeface="Arial" panose="020B0604020202020204" pitchFamily="34" charset="0"/>
              <a:buNone/>
            </a:pPr>
            <a:r>
              <a:rPr lang="en-US"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520444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0515600" cy="914400"/>
          </a:xfrm>
        </p:spPr>
        <p:txBody>
          <a:bodyPr>
            <a:normAutofit/>
          </a:bodyPr>
          <a:lstStyle/>
          <a:p>
            <a:r>
              <a:rPr lang="en-US" dirty="0" smtClean="0">
                <a:latin typeface="Arial" panose="020B0604020202020204" pitchFamily="34" charset="0"/>
                <a:cs typeface="Arial" panose="020B0604020202020204" pitchFamily="34" charset="0"/>
              </a:rPr>
              <a:t>Vaccine Model – How it works</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F434D3-08FE-486B-9AB0-C8B367A6CCBE}" type="slidenum">
              <a:rPr lang="en-US" smtClean="0"/>
              <a:t>47</a:t>
            </a:fld>
            <a:endParaRPr lang="en-US"/>
          </a:p>
        </p:txBody>
      </p:sp>
      <p:pic>
        <p:nvPicPr>
          <p:cNvPr id="8" name="Picture 7"/>
          <p:cNvPicPr>
            <a:picLocks noChangeAspect="1"/>
          </p:cNvPicPr>
          <p:nvPr/>
        </p:nvPicPr>
        <p:blipFill>
          <a:blip r:embed="rId3"/>
          <a:stretch>
            <a:fillRect/>
          </a:stretch>
        </p:blipFill>
        <p:spPr>
          <a:xfrm>
            <a:off x="534771" y="2838959"/>
            <a:ext cx="529498" cy="572430"/>
          </a:xfrm>
          <a:prstGeom prst="rect">
            <a:avLst/>
          </a:prstGeom>
        </p:spPr>
      </p:pic>
      <p:grpSp>
        <p:nvGrpSpPr>
          <p:cNvPr id="14" name="Group 13"/>
          <p:cNvGrpSpPr/>
          <p:nvPr/>
        </p:nvGrpSpPr>
        <p:grpSpPr>
          <a:xfrm>
            <a:off x="184745" y="5235526"/>
            <a:ext cx="1865035" cy="519340"/>
            <a:chOff x="177125" y="5433646"/>
            <a:chExt cx="1865035" cy="519340"/>
          </a:xfrm>
        </p:grpSpPr>
        <p:pic>
          <p:nvPicPr>
            <p:cNvPr id="11" name="Picture 10"/>
            <p:cNvPicPr>
              <a:picLocks noChangeAspect="1"/>
            </p:cNvPicPr>
            <p:nvPr/>
          </p:nvPicPr>
          <p:blipFill rotWithShape="1">
            <a:blip r:embed="rId4"/>
            <a:srcRect l="8097" r="9617"/>
            <a:stretch/>
          </p:blipFill>
          <p:spPr>
            <a:xfrm>
              <a:off x="838200" y="5433646"/>
              <a:ext cx="579120" cy="488345"/>
            </a:xfrm>
            <a:prstGeom prst="rect">
              <a:avLst/>
            </a:prstGeom>
          </p:spPr>
        </p:pic>
        <p:pic>
          <p:nvPicPr>
            <p:cNvPr id="12" name="Picture 11"/>
            <p:cNvPicPr>
              <a:picLocks noChangeAspect="1"/>
            </p:cNvPicPr>
            <p:nvPr/>
          </p:nvPicPr>
          <p:blipFill rotWithShape="1">
            <a:blip r:embed="rId5"/>
            <a:srcRect l="18512"/>
            <a:stretch/>
          </p:blipFill>
          <p:spPr>
            <a:xfrm>
              <a:off x="1463040" y="5437196"/>
              <a:ext cx="579120" cy="492011"/>
            </a:xfrm>
            <a:prstGeom prst="rect">
              <a:avLst/>
            </a:prstGeom>
          </p:spPr>
        </p:pic>
        <p:pic>
          <p:nvPicPr>
            <p:cNvPr id="13" name="Picture 12"/>
            <p:cNvPicPr>
              <a:picLocks noChangeAspect="1"/>
            </p:cNvPicPr>
            <p:nvPr/>
          </p:nvPicPr>
          <p:blipFill rotWithShape="1">
            <a:blip r:embed="rId6"/>
            <a:srcRect l="7265" t="20620" r="4732" b="-5727"/>
            <a:stretch/>
          </p:blipFill>
          <p:spPr>
            <a:xfrm>
              <a:off x="177125" y="5436649"/>
              <a:ext cx="646297" cy="516337"/>
            </a:xfrm>
            <a:prstGeom prst="rect">
              <a:avLst/>
            </a:prstGeom>
          </p:spPr>
        </p:pic>
      </p:gr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745" y="937463"/>
            <a:ext cx="4468278" cy="608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148" y="4108303"/>
            <a:ext cx="4494876" cy="594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ontent Placeholder 4"/>
          <p:cNvSpPr txBox="1">
            <a:spLocks/>
          </p:cNvSpPr>
          <p:nvPr/>
        </p:nvSpPr>
        <p:spPr>
          <a:xfrm>
            <a:off x="4766321" y="995338"/>
            <a:ext cx="7425679" cy="1624035"/>
          </a:xfrm>
          <a:prstGeom prst="rect">
            <a:avLst/>
          </a:prstGeom>
          <a:ln w="25400">
            <a:noFill/>
          </a:ln>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Tx/>
              <a:buChar char="-"/>
            </a:pPr>
            <a:r>
              <a:rPr lang="en-US" dirty="0">
                <a:latin typeface="Arial" panose="020B0604020202020204" pitchFamily="34" charset="0"/>
                <a:cs typeface="Arial" panose="020B0604020202020204" pitchFamily="34" charset="0"/>
              </a:rPr>
              <a:t>s</a:t>
            </a:r>
            <a:r>
              <a:rPr lang="en-US" dirty="0" smtClean="0">
                <a:latin typeface="Arial" panose="020B0604020202020204" pitchFamily="34" charset="0"/>
                <a:cs typeface="Arial" panose="020B0604020202020204" pitchFamily="34" charset="0"/>
              </a:rPr>
              <a:t>ets the mean value for the seroconversion period of individuals for whom the vaccine is effective.  </a:t>
            </a:r>
          </a:p>
          <a:p>
            <a:pPr marL="0" indent="0">
              <a:lnSpc>
                <a:spcPct val="100000"/>
              </a:lnSpc>
              <a:spcBef>
                <a:spcPts val="0"/>
              </a:spcBef>
              <a:buFont typeface="Arial" panose="020B0604020202020204" pitchFamily="34" charset="0"/>
              <a:buNone/>
            </a:pPr>
            <a:endParaRPr lang="en-US" sz="1800" dirty="0" smtClean="0">
              <a:latin typeface="Arial" panose="020B0604020202020204" pitchFamily="34" charset="0"/>
              <a:cs typeface="Arial" panose="020B0604020202020204" pitchFamily="34" charset="0"/>
            </a:endParaRPr>
          </a:p>
          <a:p>
            <a:pPr marL="0" indent="0" algn="r">
              <a:lnSpc>
                <a:spcPct val="100000"/>
              </a:lnSpc>
              <a:spcBef>
                <a:spcPts val="2400"/>
              </a:spcBef>
              <a:spcAft>
                <a:spcPts val="1200"/>
              </a:spcAft>
              <a:buFont typeface="Arial" panose="020B0604020202020204" pitchFamily="34" charset="0"/>
              <a:buNone/>
            </a:pPr>
            <a:r>
              <a:rPr lang="en-US" dirty="0" smtClean="0">
                <a:latin typeface="Arial" panose="020B0604020202020204" pitchFamily="34" charset="0"/>
                <a:cs typeface="Arial" panose="020B0604020202020204" pitchFamily="34" charset="0"/>
              </a:rPr>
              <a:t> </a:t>
            </a:r>
          </a:p>
        </p:txBody>
      </p:sp>
      <p:sp>
        <p:nvSpPr>
          <p:cNvPr id="17" name="Content Placeholder 4"/>
          <p:cNvSpPr txBox="1">
            <a:spLocks/>
          </p:cNvSpPr>
          <p:nvPr/>
        </p:nvSpPr>
        <p:spPr>
          <a:xfrm>
            <a:off x="1135380" y="2691293"/>
            <a:ext cx="11056619" cy="1047340"/>
          </a:xfrm>
          <a:prstGeom prst="rect">
            <a:avLst/>
          </a:prstGeom>
          <a:ln w="25400">
            <a:noFill/>
          </a:ln>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Tx/>
              <a:buChar char="-"/>
            </a:pPr>
            <a:r>
              <a:rPr lang="en-US" dirty="0" smtClean="0">
                <a:latin typeface="Arial" panose="020B0604020202020204" pitchFamily="34" charset="0"/>
                <a:cs typeface="Arial" panose="020B0604020202020204" pitchFamily="34" charset="0"/>
              </a:rPr>
              <a:t>a blue shield indicates that an individual has received the vaccine and is now protected by the vaccine.   </a:t>
            </a:r>
          </a:p>
          <a:p>
            <a:pPr marL="0" indent="0">
              <a:lnSpc>
                <a:spcPct val="100000"/>
              </a:lnSpc>
              <a:spcBef>
                <a:spcPts val="0"/>
              </a:spcBef>
              <a:buFont typeface="Arial" panose="020B0604020202020204" pitchFamily="34" charset="0"/>
              <a:buNone/>
            </a:pPr>
            <a:endParaRPr lang="en-US" sz="1800" dirty="0" smtClean="0">
              <a:latin typeface="Arial" panose="020B0604020202020204" pitchFamily="34" charset="0"/>
              <a:cs typeface="Arial" panose="020B0604020202020204" pitchFamily="34" charset="0"/>
            </a:endParaRPr>
          </a:p>
          <a:p>
            <a:pPr marL="0" indent="0" algn="r">
              <a:lnSpc>
                <a:spcPct val="100000"/>
              </a:lnSpc>
              <a:spcBef>
                <a:spcPts val="2400"/>
              </a:spcBef>
              <a:spcAft>
                <a:spcPts val="1200"/>
              </a:spcAft>
              <a:buFont typeface="Arial" panose="020B0604020202020204" pitchFamily="34" charset="0"/>
              <a:buNone/>
            </a:pPr>
            <a:r>
              <a:rPr lang="en-US" dirty="0" smtClean="0">
                <a:latin typeface="Arial" panose="020B0604020202020204" pitchFamily="34" charset="0"/>
                <a:cs typeface="Arial" panose="020B0604020202020204" pitchFamily="34" charset="0"/>
              </a:rPr>
              <a:t> </a:t>
            </a:r>
          </a:p>
        </p:txBody>
      </p:sp>
      <p:sp>
        <p:nvSpPr>
          <p:cNvPr id="18" name="Content Placeholder 4"/>
          <p:cNvSpPr txBox="1">
            <a:spLocks/>
          </p:cNvSpPr>
          <p:nvPr/>
        </p:nvSpPr>
        <p:spPr>
          <a:xfrm>
            <a:off x="4766320" y="4168039"/>
            <a:ext cx="7425679" cy="553739"/>
          </a:xfrm>
          <a:prstGeom prst="rect">
            <a:avLst/>
          </a:prstGeom>
          <a:ln w="25400">
            <a:noFill/>
          </a:ln>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Tx/>
              <a:buChar char="-"/>
            </a:pPr>
            <a:r>
              <a:rPr lang="en-US" dirty="0">
                <a:latin typeface="Arial" panose="020B0604020202020204" pitchFamily="34" charset="0"/>
                <a:cs typeface="Arial" panose="020B0604020202020204" pitchFamily="34" charset="0"/>
              </a:rPr>
              <a:t>s</a:t>
            </a:r>
            <a:r>
              <a:rPr lang="en-US" dirty="0" smtClean="0">
                <a:latin typeface="Arial" panose="020B0604020202020204" pitchFamily="34" charset="0"/>
                <a:cs typeface="Arial" panose="020B0604020202020204" pitchFamily="34" charset="0"/>
              </a:rPr>
              <a:t>ets the efficacy of the vaccine.   </a:t>
            </a:r>
          </a:p>
          <a:p>
            <a:pPr marL="0" indent="0">
              <a:lnSpc>
                <a:spcPct val="100000"/>
              </a:lnSpc>
              <a:spcBef>
                <a:spcPts val="0"/>
              </a:spcBef>
              <a:buFont typeface="Arial" panose="020B0604020202020204" pitchFamily="34" charset="0"/>
              <a:buNone/>
            </a:pPr>
            <a:endParaRPr lang="en-US" sz="1800" dirty="0" smtClean="0">
              <a:latin typeface="Arial" panose="020B0604020202020204" pitchFamily="34" charset="0"/>
              <a:cs typeface="Arial" panose="020B0604020202020204" pitchFamily="34" charset="0"/>
            </a:endParaRPr>
          </a:p>
          <a:p>
            <a:pPr marL="0" indent="0" algn="r">
              <a:lnSpc>
                <a:spcPct val="100000"/>
              </a:lnSpc>
              <a:spcBef>
                <a:spcPts val="2400"/>
              </a:spcBef>
              <a:spcAft>
                <a:spcPts val="1200"/>
              </a:spcAft>
              <a:buFont typeface="Arial" panose="020B0604020202020204" pitchFamily="34" charset="0"/>
              <a:buNone/>
            </a:pPr>
            <a:r>
              <a:rPr lang="en-US" dirty="0" smtClean="0">
                <a:latin typeface="Arial" panose="020B0604020202020204" pitchFamily="34" charset="0"/>
                <a:cs typeface="Arial" panose="020B0604020202020204" pitchFamily="34" charset="0"/>
              </a:rPr>
              <a:t> </a:t>
            </a:r>
          </a:p>
        </p:txBody>
      </p:sp>
      <p:sp>
        <p:nvSpPr>
          <p:cNvPr id="19" name="Content Placeholder 4"/>
          <p:cNvSpPr txBox="1">
            <a:spLocks/>
          </p:cNvSpPr>
          <p:nvPr/>
        </p:nvSpPr>
        <p:spPr>
          <a:xfrm>
            <a:off x="2152891" y="5235526"/>
            <a:ext cx="10039109" cy="1803401"/>
          </a:xfrm>
          <a:prstGeom prst="rect">
            <a:avLst/>
          </a:prstGeom>
          <a:ln w="25400">
            <a:noFill/>
          </a:ln>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Tx/>
              <a:buChar char="-"/>
            </a:pPr>
            <a:r>
              <a:rPr lang="en-US" dirty="0">
                <a:latin typeface="Arial" panose="020B0604020202020204" pitchFamily="34" charset="0"/>
                <a:cs typeface="Arial" panose="020B0604020202020204" pitchFamily="34" charset="0"/>
              </a:rPr>
              <a:t>y</a:t>
            </a:r>
            <a:r>
              <a:rPr lang="en-US" dirty="0" smtClean="0">
                <a:latin typeface="Arial" panose="020B0604020202020204" pitchFamily="34" charset="0"/>
                <a:cs typeface="Arial" panose="020B0604020202020204" pitchFamily="34" charset="0"/>
              </a:rPr>
              <a:t>ellow, red, and green shields represent individuals that have received the vaccine but still contract influenza before they seroconvert and, therefore, progress to exposed, etc.</a:t>
            </a:r>
          </a:p>
        </p:txBody>
      </p:sp>
    </p:spTree>
    <p:extLst>
      <p:ext uri="{BB962C8B-B14F-4D97-AF65-F5344CB8AC3E}">
        <p14:creationId xmlns:p14="http://schemas.microsoft.com/office/powerpoint/2010/main" val="28249259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0515600" cy="914400"/>
          </a:xfrm>
        </p:spPr>
        <p:txBody>
          <a:bodyPr>
            <a:normAutofit/>
          </a:bodyPr>
          <a:lstStyle/>
          <a:p>
            <a:r>
              <a:rPr lang="en-US" dirty="0" smtClean="0">
                <a:latin typeface="Arial" panose="020B0604020202020204" pitchFamily="34" charset="0"/>
                <a:cs typeface="Arial" panose="020B0604020202020204" pitchFamily="34" charset="0"/>
              </a:rPr>
              <a:t>Vaccine Model – How it works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1336" y="912864"/>
            <a:ext cx="11632735" cy="5487935"/>
          </a:xfrm>
        </p:spPr>
        <p:txBody>
          <a:bodyPr>
            <a:noAutofit/>
          </a:bodyPr>
          <a:lstStyle/>
          <a:p>
            <a:pPr marL="463550" indent="-463550">
              <a:lnSpc>
                <a:spcPct val="100000"/>
              </a:lnSpc>
              <a:spcBef>
                <a:spcPts val="0"/>
              </a:spcBef>
              <a:spcAft>
                <a:spcPts val="1200"/>
              </a:spcAft>
              <a:buFont typeface="Wingdings" panose="05000000000000000000" pitchFamily="2" charset="2"/>
              <a:buChar char="q"/>
            </a:pPr>
            <a:r>
              <a:rPr lang="en-US" dirty="0">
                <a:latin typeface="Arial" panose="020B0604020202020204" pitchFamily="34" charset="0"/>
                <a:cs typeface="Arial" panose="020B0604020202020204" pitchFamily="34" charset="0"/>
              </a:rPr>
              <a:t>Vaccines are available before any </a:t>
            </a:r>
            <a:r>
              <a:rPr lang="en-US" dirty="0" smtClean="0">
                <a:latin typeface="Arial" panose="020B0604020202020204" pitchFamily="34" charset="0"/>
                <a:cs typeface="Arial" panose="020B0604020202020204" pitchFamily="34" charset="0"/>
              </a:rPr>
              <a:t>individuals </a:t>
            </a:r>
            <a:r>
              <a:rPr lang="en-US" dirty="0">
                <a:latin typeface="Arial" panose="020B0604020202020204" pitchFamily="34" charset="0"/>
                <a:cs typeface="Arial" panose="020B0604020202020204" pitchFamily="34" charset="0"/>
              </a:rPr>
              <a:t>are infected. </a:t>
            </a:r>
            <a:endParaRPr lang="en-US" dirty="0" smtClean="0">
              <a:latin typeface="Arial" panose="020B0604020202020204" pitchFamily="34" charset="0"/>
              <a:cs typeface="Arial" panose="020B0604020202020204" pitchFamily="34" charset="0"/>
            </a:endParaRPr>
          </a:p>
          <a:p>
            <a:pPr marL="463550" indent="-463550">
              <a:lnSpc>
                <a:spcPct val="100000"/>
              </a:lnSpc>
              <a:spcBef>
                <a:spcPts val="0"/>
              </a:spcBef>
              <a:spcAft>
                <a:spcPts val="12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Once </a:t>
            </a:r>
            <a:r>
              <a:rPr lang="en-US" dirty="0">
                <a:latin typeface="Arial" panose="020B0604020202020204" pitchFamily="34" charset="0"/>
                <a:cs typeface="Arial" panose="020B0604020202020204" pitchFamily="34" charset="0"/>
              </a:rPr>
              <a:t>each day, there is a chance that a susceptible (and later exposed) individual will take the </a:t>
            </a:r>
            <a:r>
              <a:rPr lang="en-US" dirty="0" smtClean="0">
                <a:latin typeface="Arial" panose="020B0604020202020204" pitchFamily="34" charset="0"/>
                <a:cs typeface="Arial" panose="020B0604020202020204" pitchFamily="34" charset="0"/>
              </a:rPr>
              <a:t>vaccination. </a:t>
            </a:r>
          </a:p>
          <a:p>
            <a:pPr marL="463550" indent="-463550">
              <a:lnSpc>
                <a:spcPct val="100000"/>
              </a:lnSpc>
              <a:spcBef>
                <a:spcPts val="0"/>
              </a:spcBef>
              <a:spcAft>
                <a:spcPts val="12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Each </a:t>
            </a:r>
            <a:r>
              <a:rPr lang="en-US" dirty="0">
                <a:latin typeface="Arial" panose="020B0604020202020204" pitchFamily="34" charset="0"/>
                <a:cs typeface="Arial" panose="020B0604020202020204" pitchFamily="34" charset="0"/>
              </a:rPr>
              <a:t>vaccination has a chance of being </a:t>
            </a:r>
            <a:r>
              <a:rPr lang="en-US" dirty="0" smtClean="0">
                <a:latin typeface="Arial" panose="020B0604020202020204" pitchFamily="34" charset="0"/>
                <a:cs typeface="Arial" panose="020B0604020202020204" pitchFamily="34" charset="0"/>
              </a:rPr>
              <a:t>effective. </a:t>
            </a:r>
          </a:p>
          <a:p>
            <a:pPr marL="463550" indent="-463550">
              <a:lnSpc>
                <a:spcPct val="100000"/>
              </a:lnSpc>
              <a:spcBef>
                <a:spcPts val="0"/>
              </a:spcBef>
              <a:spcAft>
                <a:spcPts val="12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Individuals </a:t>
            </a:r>
            <a:r>
              <a:rPr lang="en-US" dirty="0">
                <a:latin typeface="Arial" panose="020B0604020202020204" pitchFamily="34" charset="0"/>
                <a:cs typeface="Arial" panose="020B0604020202020204" pitchFamily="34" charset="0"/>
              </a:rPr>
              <a:t>who are not already exposed and who were given an </a:t>
            </a:r>
            <a:r>
              <a:rPr lang="en-US" dirty="0" smtClean="0">
                <a:latin typeface="Arial" panose="020B0604020202020204" pitchFamily="34" charset="0"/>
                <a:cs typeface="Arial" panose="020B0604020202020204" pitchFamily="34" charset="0"/>
              </a:rPr>
              <a:t>effective vaccine, after </a:t>
            </a:r>
            <a:r>
              <a:rPr lang="en-US" dirty="0">
                <a:latin typeface="Arial" panose="020B0604020202020204" pitchFamily="34" charset="0"/>
                <a:cs typeface="Arial" panose="020B0604020202020204" pitchFamily="34" charset="0"/>
              </a:rPr>
              <a:t>a </a:t>
            </a:r>
            <a:r>
              <a:rPr lang="en-US" dirty="0" smtClean="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will seroconvert [blue flag</a:t>
            </a:r>
            <a:r>
              <a:rPr lang="en-US" dirty="0" smtClean="0">
                <a:latin typeface="Arial" panose="020B0604020202020204" pitchFamily="34" charset="0"/>
                <a:cs typeface="Arial" panose="020B0604020202020204" pitchFamily="34" charset="0"/>
              </a:rPr>
              <a:t>]. </a:t>
            </a:r>
          </a:p>
          <a:p>
            <a:pPr marL="463550" indent="-463550">
              <a:lnSpc>
                <a:spcPct val="100000"/>
              </a:lnSpc>
              <a:spcBef>
                <a:spcPts val="0"/>
              </a:spcBef>
              <a:spcAft>
                <a:spcPts val="1200"/>
              </a:spcAft>
              <a:buFont typeface="Wingdings" panose="05000000000000000000" pitchFamily="2" charset="2"/>
              <a:buChar char="q"/>
            </a:pPr>
            <a:r>
              <a:rPr lang="en-US" dirty="0">
                <a:latin typeface="Arial" panose="020B0604020202020204" pitchFamily="34" charset="0"/>
                <a:cs typeface="Arial" panose="020B0604020202020204" pitchFamily="34" charset="0"/>
              </a:rPr>
              <a:t>Individuals who seroconvert gain permanent immunity; those who do not may become </a:t>
            </a:r>
            <a:r>
              <a:rPr lang="en-US" dirty="0" smtClean="0">
                <a:latin typeface="Arial" panose="020B0604020202020204" pitchFamily="34" charset="0"/>
                <a:cs typeface="Arial" panose="020B0604020202020204" pitchFamily="34" charset="0"/>
              </a:rPr>
              <a:t>infected [green flag].</a:t>
            </a:r>
          </a:p>
          <a:p>
            <a:pPr marL="463550" indent="-463550">
              <a:lnSpc>
                <a:spcPct val="100000"/>
              </a:lnSpc>
              <a:spcBef>
                <a:spcPts val="0"/>
              </a:spcBef>
              <a:spcAft>
                <a:spcPts val="12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The </a:t>
            </a:r>
            <a:r>
              <a:rPr lang="en-US" u="sng" dirty="0" smtClean="0">
                <a:latin typeface="Arial" panose="020B0604020202020204" pitchFamily="34" charset="0"/>
                <a:cs typeface="Arial" panose="020B0604020202020204" pitchFamily="34" charset="0"/>
              </a:rPr>
              <a:t>recovered</a:t>
            </a:r>
            <a:r>
              <a:rPr lang="en-US" dirty="0" smtClean="0">
                <a:latin typeface="Arial" panose="020B0604020202020204" pitchFamily="34" charset="0"/>
                <a:cs typeface="Arial" panose="020B0604020202020204" pitchFamily="34" charset="0"/>
              </a:rPr>
              <a:t> values indicates those that contracted influenza, both those that received the vaccine and those that did not.</a:t>
            </a:r>
            <a:endParaRPr lang="en-US" dirty="0">
              <a:latin typeface="Arial" panose="020B0604020202020204" pitchFamily="34" charset="0"/>
              <a:cs typeface="Arial" panose="020B0604020202020204" pitchFamily="34" charset="0"/>
            </a:endParaRPr>
          </a:p>
          <a:p>
            <a:pPr marL="463550" indent="-463550">
              <a:lnSpc>
                <a:spcPct val="100000"/>
              </a:lnSpc>
              <a:spcBef>
                <a:spcPts val="0"/>
              </a:spcBef>
              <a:spcAft>
                <a:spcPts val="1200"/>
              </a:spcAft>
              <a:buNone/>
            </a:pPr>
            <a:endParaRPr lang="en-US"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F434D3-08FE-486B-9AB0-C8B367A6CCBE}" type="slidenum">
              <a:rPr lang="en-US" smtClean="0"/>
              <a:t>48</a:t>
            </a:fld>
            <a:endParaRPr lang="en-US"/>
          </a:p>
        </p:txBody>
      </p:sp>
      <p:sp>
        <p:nvSpPr>
          <p:cNvPr id="7" name="Content Placeholder 2"/>
          <p:cNvSpPr txBox="1">
            <a:spLocks/>
          </p:cNvSpPr>
          <p:nvPr/>
        </p:nvSpPr>
        <p:spPr>
          <a:xfrm>
            <a:off x="4226755" y="1161235"/>
            <a:ext cx="534629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200"/>
              </a:spcAft>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72885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4990" y="14990"/>
            <a:ext cx="12192000" cy="996696"/>
          </a:xfrm>
        </p:spPr>
        <p:txBody>
          <a:bodyPr>
            <a:noAutofit/>
          </a:bodyPr>
          <a:lstStyle/>
          <a:p>
            <a:r>
              <a:rPr lang="en-US" sz="3600" b="1" dirty="0">
                <a:latin typeface="Arial" panose="020B0604020202020204" pitchFamily="34" charset="0"/>
                <a:cs typeface="Arial" panose="020B0604020202020204" pitchFamily="34" charset="0"/>
              </a:rPr>
              <a:t>Run the </a:t>
            </a:r>
            <a:r>
              <a:rPr lang="en-US" sz="3600" b="1" dirty="0" smtClean="0">
                <a:latin typeface="Arial" panose="020B0604020202020204" pitchFamily="34" charset="0"/>
                <a:cs typeface="Arial" panose="020B0604020202020204" pitchFamily="34" charset="0"/>
              </a:rPr>
              <a:t>program</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SEIR-Model-Vaccination-</a:t>
            </a:r>
            <a:r>
              <a:rPr lang="en-US" sz="3600" b="1" dirty="0" err="1" smtClean="0">
                <a:latin typeface="Arial" panose="020B0604020202020204" pitchFamily="34" charset="0"/>
                <a:cs typeface="Arial" panose="020B0604020202020204" pitchFamily="34" charset="0"/>
              </a:rPr>
              <a:t>Seasonal.nlogo</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8344" y="1124291"/>
            <a:ext cx="11748304" cy="5185070"/>
          </a:xfrm>
        </p:spPr>
        <p:txBody>
          <a:bodyPr>
            <a:noAutofit/>
          </a:bodyPr>
          <a:lstStyle/>
          <a:p>
            <a:pPr marL="0" indent="0">
              <a:lnSpc>
                <a:spcPct val="100000"/>
              </a:lnSpc>
              <a:spcBef>
                <a:spcPts val="0"/>
              </a:spcBef>
              <a:spcAft>
                <a:spcPts val="1800"/>
              </a:spcAft>
              <a:buNone/>
            </a:pPr>
            <a:r>
              <a:rPr lang="en-US" dirty="0" smtClean="0">
                <a:latin typeface="Arial" panose="020B0604020202020204" pitchFamily="34" charset="0"/>
                <a:cs typeface="Arial" panose="020B0604020202020204" pitchFamily="34" charset="0"/>
              </a:rPr>
              <a:t>Begin with the </a:t>
            </a:r>
            <a:r>
              <a:rPr lang="en-US" dirty="0">
                <a:latin typeface="Arial" panose="020B0604020202020204" pitchFamily="34" charset="0"/>
                <a:cs typeface="Arial" panose="020B0604020202020204" pitchFamily="34" charset="0"/>
              </a:rPr>
              <a:t>initial </a:t>
            </a:r>
            <a:r>
              <a:rPr lang="en-US" dirty="0" smtClean="0">
                <a:latin typeface="Arial" panose="020B0604020202020204" pitchFamily="34" charset="0"/>
                <a:cs typeface="Arial" panose="020B0604020202020204" pitchFamily="34" charset="0"/>
              </a:rPr>
              <a:t>parameter </a:t>
            </a:r>
            <a:r>
              <a:rPr lang="en-US" dirty="0">
                <a:latin typeface="Arial" panose="020B0604020202020204" pitchFamily="34" charset="0"/>
                <a:cs typeface="Arial" panose="020B0604020202020204" pitchFamily="34" charset="0"/>
              </a:rPr>
              <a:t>values set upon opening the program. .</a:t>
            </a:r>
          </a:p>
          <a:p>
            <a:pPr marL="0" indent="0">
              <a:lnSpc>
                <a:spcPct val="100000"/>
              </a:lnSpc>
              <a:spcBef>
                <a:spcPts val="0"/>
              </a:spcBef>
              <a:spcAft>
                <a:spcPts val="1800"/>
              </a:spcAft>
              <a:buNone/>
            </a:pPr>
            <a:r>
              <a:rPr lang="en-US" dirty="0" smtClean="0">
                <a:latin typeface="Arial" panose="020B0604020202020204" pitchFamily="34" charset="0"/>
                <a:cs typeface="Arial" panose="020B0604020202020204" pitchFamily="34" charset="0"/>
              </a:rPr>
              <a:t>Use </a:t>
            </a:r>
            <a:r>
              <a:rPr lang="en-US" dirty="0">
                <a:latin typeface="Arial" panose="020B0604020202020204" pitchFamily="34" charset="0"/>
                <a:cs typeface="Arial" panose="020B0604020202020204" pitchFamily="34" charset="0"/>
              </a:rPr>
              <a:t>alternate settings to test the effectiveness of vaccination on a seasonal influenza outbreak</a:t>
            </a:r>
            <a:r>
              <a:rPr lang="en-US" dirty="0" smtClean="0">
                <a:latin typeface="Arial" panose="020B0604020202020204" pitchFamily="34" charset="0"/>
                <a:cs typeface="Arial" panose="020B0604020202020204" pitchFamily="34" charset="0"/>
              </a:rPr>
              <a:t>.</a:t>
            </a:r>
          </a:p>
          <a:p>
            <a:pPr marL="0" indent="0">
              <a:lnSpc>
                <a:spcPct val="100000"/>
              </a:lnSpc>
              <a:spcBef>
                <a:spcPts val="0"/>
              </a:spcBef>
              <a:spcAft>
                <a:spcPts val="1800"/>
              </a:spcAft>
              <a:buNone/>
            </a:pPr>
            <a:r>
              <a:rPr lang="en-US" dirty="0" smtClean="0">
                <a:latin typeface="Arial" panose="020B0604020202020204" pitchFamily="34" charset="0"/>
                <a:cs typeface="Arial" panose="020B0604020202020204" pitchFamily="34" charset="0"/>
              </a:rPr>
              <a:t>Setting </a:t>
            </a:r>
            <a:r>
              <a:rPr lang="en-US" dirty="0">
                <a:latin typeface="Arial" panose="020B0604020202020204" pitchFamily="34" charset="0"/>
                <a:cs typeface="Arial" panose="020B0604020202020204" pitchFamily="34" charset="0"/>
              </a:rPr>
              <a:t>the DAILY-VACCINATION-CHANCE or the VACCINE-EFFICACY to 0 percent per day or percent, respectively, results in a model identical to the Base Model for seasonal influenza. </a:t>
            </a:r>
          </a:p>
          <a:p>
            <a:pPr marL="0" indent="0">
              <a:lnSpc>
                <a:spcPct val="100000"/>
              </a:lnSpc>
              <a:spcBef>
                <a:spcPts val="0"/>
              </a:spcBef>
              <a:spcAft>
                <a:spcPts val="1800"/>
              </a:spcAft>
              <a:buNone/>
            </a:pPr>
            <a:r>
              <a:rPr lang="en-US" dirty="0">
                <a:latin typeface="Arial" panose="020B0604020202020204" pitchFamily="34" charset="0"/>
                <a:cs typeface="Arial" panose="020B0604020202020204" pitchFamily="34" charset="0"/>
              </a:rPr>
              <a:t>DAY-OF-FIRST INFECTION, if an outbreak occurs, the length of the outbreak will increase, the attack rate will decrease, and the maximum number infected at one time will decrease. Similar results hold for decreasing the AVERAGE-SEROCONVERSION-PERIOD. </a:t>
            </a:r>
          </a:p>
        </p:txBody>
      </p:sp>
      <p:sp>
        <p:nvSpPr>
          <p:cNvPr id="2" name="Slide Number Placeholder 1"/>
          <p:cNvSpPr>
            <a:spLocks noGrp="1"/>
          </p:cNvSpPr>
          <p:nvPr>
            <p:ph type="sldNum" sz="quarter" idx="12"/>
          </p:nvPr>
        </p:nvSpPr>
        <p:spPr/>
        <p:txBody>
          <a:bodyPr/>
          <a:lstStyle/>
          <a:p>
            <a:fld id="{DCF434D3-08FE-486B-9AB0-C8B367A6CCBE}" type="slidenum">
              <a:rPr lang="en-US" smtClean="0"/>
              <a:t>49</a:t>
            </a:fld>
            <a:endParaRPr lang="en-US"/>
          </a:p>
        </p:txBody>
      </p:sp>
      <p:sp>
        <p:nvSpPr>
          <p:cNvPr id="7" name="Content Placeholder 2"/>
          <p:cNvSpPr txBox="1">
            <a:spLocks/>
          </p:cNvSpPr>
          <p:nvPr/>
        </p:nvSpPr>
        <p:spPr>
          <a:xfrm>
            <a:off x="4226755" y="1161235"/>
            <a:ext cx="534629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200"/>
              </a:spcAft>
            </a:pP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9108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9006" y="234567"/>
            <a:ext cx="11702581" cy="4768645"/>
          </a:xfrm>
        </p:spPr>
        <p:txBody>
          <a:bodyPr>
            <a:noAutofit/>
          </a:bodyPr>
          <a:lstStyle/>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Narrator</a:t>
            </a:r>
            <a:r>
              <a:rPr lang="en-US" dirty="0" smtClean="0">
                <a:latin typeface="Arial" panose="020B0604020202020204" pitchFamily="34" charset="0"/>
                <a:cs typeface="Arial" panose="020B0604020202020204" pitchFamily="34" charset="0"/>
              </a:rPr>
              <a:t>:</a:t>
            </a: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After they grab their food they sit down and begin to discuss if their class cancelation is related to the deserted dining hall that they are currently occupying.</a:t>
            </a:r>
          </a:p>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Jessie</a:t>
            </a:r>
            <a:r>
              <a:rPr lang="en-US" dirty="0">
                <a:latin typeface="Arial" panose="020B0604020202020204" pitchFamily="34" charset="0"/>
                <a:cs typeface="Arial" panose="020B0604020202020204" pitchFamily="34" charset="0"/>
              </a:rPr>
              <a:t>: </a:t>
            </a:r>
          </a:p>
          <a:p>
            <a:pPr marL="0" indent="0">
              <a:lnSpc>
                <a:spcPct val="100000"/>
              </a:lnSpc>
              <a:spcBef>
                <a:spcPts val="0"/>
              </a:spcBef>
              <a:spcAft>
                <a:spcPts val="1200"/>
              </a:spcAft>
              <a:buNone/>
            </a:pPr>
            <a:r>
              <a:rPr lang="en-US" dirty="0">
                <a:latin typeface="Arial" panose="020B0604020202020204" pitchFamily="34" charset="0"/>
                <a:cs typeface="Arial" panose="020B0604020202020204" pitchFamily="34" charset="0"/>
              </a:rPr>
              <a:t> “The cashier said that the </a:t>
            </a:r>
            <a:r>
              <a:rPr lang="en-US" dirty="0" smtClean="0">
                <a:latin typeface="Arial" panose="020B0604020202020204" pitchFamily="34" charset="0"/>
                <a:cs typeface="Arial" panose="020B0604020202020204" pitchFamily="34" charset="0"/>
              </a:rPr>
              <a:t>entire campus </a:t>
            </a:r>
            <a:r>
              <a:rPr lang="en-US" dirty="0">
                <a:latin typeface="Arial" panose="020B0604020202020204" pitchFamily="34" charset="0"/>
                <a:cs typeface="Arial" panose="020B0604020202020204" pitchFamily="34" charset="0"/>
              </a:rPr>
              <a:t>has a flu outbreak</a:t>
            </a:r>
            <a:r>
              <a:rPr lang="en-US" dirty="0" smtClean="0">
                <a:latin typeface="Arial" panose="020B0604020202020204" pitchFamily="34" charset="0"/>
                <a:cs typeface="Arial" panose="020B0604020202020204" pitchFamily="34" charset="0"/>
              </a:rPr>
              <a:t>. There’s </a:t>
            </a:r>
            <a:r>
              <a:rPr lang="en-US" dirty="0">
                <a:latin typeface="Arial" panose="020B0604020202020204" pitchFamily="34" charset="0"/>
                <a:cs typeface="Arial" panose="020B0604020202020204" pitchFamily="34" charset="0"/>
              </a:rPr>
              <a:t>an article in the student newspaper about it.”</a:t>
            </a:r>
          </a:p>
          <a:p>
            <a:pPr marL="0" indent="0">
              <a:lnSpc>
                <a:spcPct val="100000"/>
              </a:lnSpc>
              <a:spcBef>
                <a:spcPts val="0"/>
              </a:spcBef>
              <a:spcAft>
                <a:spcPts val="1200"/>
              </a:spcAft>
              <a:buNone/>
            </a:pPr>
            <a:endParaRPr lang="en-US" dirty="0" smtClean="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F434D3-08FE-486B-9AB0-C8B367A6CCBE}" type="slidenum">
              <a:rPr lang="en-US" smtClean="0"/>
              <a:t>5</a:t>
            </a:fld>
            <a:endParaRPr lang="en-US"/>
          </a:p>
        </p:txBody>
      </p:sp>
    </p:spTree>
    <p:extLst>
      <p:ext uri="{BB962C8B-B14F-4D97-AF65-F5344CB8AC3E}">
        <p14:creationId xmlns:p14="http://schemas.microsoft.com/office/powerpoint/2010/main" val="21635873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5" name="TextBox 4"/>
          <p:cNvSpPr txBox="1"/>
          <p:nvPr/>
        </p:nvSpPr>
        <p:spPr>
          <a:xfrm>
            <a:off x="0" y="16960"/>
            <a:ext cx="12192000"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Example output - Vaccination</a:t>
            </a:r>
            <a:endParaRPr lang="en-US" sz="4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8021626" y="236046"/>
            <a:ext cx="3990975" cy="2638425"/>
          </a:xfrm>
          <a:prstGeom prst="rect">
            <a:avLst/>
          </a:prstGeom>
        </p:spPr>
      </p:pic>
      <p:pic>
        <p:nvPicPr>
          <p:cNvPr id="3" name="Picture 2"/>
          <p:cNvPicPr>
            <a:picLocks noChangeAspect="1"/>
          </p:cNvPicPr>
          <p:nvPr/>
        </p:nvPicPr>
        <p:blipFill>
          <a:blip r:embed="rId4"/>
          <a:stretch>
            <a:fillRect/>
          </a:stretch>
        </p:blipFill>
        <p:spPr>
          <a:xfrm>
            <a:off x="5742051" y="3059668"/>
            <a:ext cx="4559150" cy="3352316"/>
          </a:xfrm>
          <a:prstGeom prst="rect">
            <a:avLst/>
          </a:prstGeom>
        </p:spPr>
      </p:pic>
      <p:pic>
        <p:nvPicPr>
          <p:cNvPr id="4" name="Picture 3"/>
          <p:cNvPicPr>
            <a:picLocks noChangeAspect="1"/>
          </p:cNvPicPr>
          <p:nvPr/>
        </p:nvPicPr>
        <p:blipFill>
          <a:blip r:embed="rId5"/>
          <a:stretch>
            <a:fillRect/>
          </a:stretch>
        </p:blipFill>
        <p:spPr>
          <a:xfrm>
            <a:off x="226880" y="743039"/>
            <a:ext cx="4855709" cy="5750496"/>
          </a:xfrm>
          <a:prstGeom prst="rect">
            <a:avLst/>
          </a:prstGeom>
        </p:spPr>
      </p:pic>
      <p:sp>
        <p:nvSpPr>
          <p:cNvPr id="6" name="Slide Number Placeholder 5"/>
          <p:cNvSpPr>
            <a:spLocks noGrp="1"/>
          </p:cNvSpPr>
          <p:nvPr>
            <p:ph type="sldNum" sz="quarter" idx="12"/>
          </p:nvPr>
        </p:nvSpPr>
        <p:spPr/>
        <p:txBody>
          <a:bodyPr/>
          <a:lstStyle/>
          <a:p>
            <a:fld id="{DCF434D3-08FE-486B-9AB0-C8B367A6CCBE}" type="slidenum">
              <a:rPr lang="en-US" smtClean="0"/>
              <a:t>50</a:t>
            </a:fld>
            <a:endParaRPr lang="en-US"/>
          </a:p>
        </p:txBody>
      </p:sp>
    </p:spTree>
    <p:extLst>
      <p:ext uri="{BB962C8B-B14F-4D97-AF65-F5344CB8AC3E}">
        <p14:creationId xmlns:p14="http://schemas.microsoft.com/office/powerpoint/2010/main" val="34182711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219919" y="998041"/>
            <a:ext cx="11748303" cy="43237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spcAft>
                <a:spcPts val="18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What is the average seroconversion time for the influenza vaccine?</a:t>
            </a:r>
          </a:p>
          <a:p>
            <a:pPr marL="457200" indent="-457200">
              <a:lnSpc>
                <a:spcPct val="100000"/>
              </a:lnSpc>
              <a:spcBef>
                <a:spcPts val="0"/>
              </a:spcBef>
              <a:spcAft>
                <a:spcPts val="18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What was the effectiveness of last year’s vaccine?</a:t>
            </a:r>
          </a:p>
          <a:p>
            <a:pPr marL="457200" indent="-457200">
              <a:lnSpc>
                <a:spcPct val="100000"/>
              </a:lnSpc>
              <a:spcBef>
                <a:spcPts val="0"/>
              </a:spcBef>
              <a:spcAft>
                <a:spcPts val="18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What percentage of the population gets vaccinated?</a:t>
            </a:r>
          </a:p>
          <a:p>
            <a:pPr marL="457200" indent="-457200">
              <a:lnSpc>
                <a:spcPct val="100000"/>
              </a:lnSpc>
              <a:spcBef>
                <a:spcPts val="0"/>
              </a:spcBef>
              <a:spcAft>
                <a:spcPts val="24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Was Jessie right, if more people received the vaccine prior to the outbreak, would it have affected the course of the outbreak</a:t>
            </a:r>
            <a:r>
              <a:rPr lang="en-US" dirty="0">
                <a:latin typeface="Arial" panose="020B0604020202020204" pitchFamily="34" charset="0"/>
                <a:cs typeface="Arial" panose="020B0604020202020204" pitchFamily="34" charset="0"/>
              </a:rPr>
              <a:t>? What percentage would have to be vaccinated to stop the outbreak</a:t>
            </a:r>
            <a:r>
              <a:rPr lang="en-US" dirty="0" smtClean="0">
                <a:latin typeface="Arial" panose="020B0604020202020204" pitchFamily="34" charset="0"/>
                <a:cs typeface="Arial" panose="020B0604020202020204" pitchFamily="34" charset="0"/>
              </a:rPr>
              <a:t>?</a:t>
            </a:r>
          </a:p>
          <a:p>
            <a:pPr marL="457200" indent="-457200">
              <a:lnSpc>
                <a:spcPct val="100000"/>
              </a:lnSpc>
              <a:spcBef>
                <a:spcPts val="0"/>
              </a:spcBef>
              <a:spcAft>
                <a:spcPts val="1200"/>
              </a:spcAft>
              <a:buFont typeface="Arial" panose="020B0604020202020204" pitchFamily="34" charset="0"/>
              <a:buNone/>
            </a:pPr>
            <a:endParaRPr lang="en-US" dirty="0" smtClean="0">
              <a:latin typeface="Arial" panose="020B0604020202020204" pitchFamily="34" charset="0"/>
              <a:cs typeface="Arial" panose="020B0604020202020204" pitchFamily="34" charset="0"/>
            </a:endParaRPr>
          </a:p>
        </p:txBody>
      </p:sp>
      <p:sp>
        <p:nvSpPr>
          <p:cNvPr id="5" name="Rectangle 4"/>
          <p:cNvSpPr/>
          <p:nvPr/>
        </p:nvSpPr>
        <p:spPr>
          <a:xfrm>
            <a:off x="10278" y="-1"/>
            <a:ext cx="7794171" cy="914400"/>
          </a:xfrm>
          <a:prstGeom prst="rect">
            <a:avLst/>
          </a:prstGeom>
        </p:spPr>
        <p:txBody>
          <a:bodyPr wrap="square">
            <a:spAutoFit/>
          </a:bodyPr>
          <a:lstStyle/>
          <a:p>
            <a:pPr lvl="0">
              <a:spcAft>
                <a:spcPts val="1200"/>
              </a:spcAft>
            </a:pPr>
            <a:r>
              <a:rPr lang="en-US" sz="4400" dirty="0" smtClean="0">
                <a:solidFill>
                  <a:prstClr val="black"/>
                </a:solidFill>
                <a:latin typeface="Arial" panose="020B0604020202020204" pitchFamily="34" charset="0"/>
                <a:cs typeface="Arial" panose="020B0604020202020204" pitchFamily="34" charset="0"/>
              </a:rPr>
              <a:t>Discussion</a:t>
            </a:r>
            <a:endParaRPr lang="en-US" sz="4400"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F434D3-08FE-486B-9AB0-C8B367A6CCBE}" type="slidenum">
              <a:rPr lang="en-US" smtClean="0"/>
              <a:t>51</a:t>
            </a:fld>
            <a:endParaRPr lang="en-US"/>
          </a:p>
        </p:txBody>
      </p:sp>
    </p:spTree>
    <p:extLst>
      <p:ext uri="{BB962C8B-B14F-4D97-AF65-F5344CB8AC3E}">
        <p14:creationId xmlns:p14="http://schemas.microsoft.com/office/powerpoint/2010/main" val="35055879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05121" y="4420032"/>
            <a:ext cx="11413478" cy="2183314"/>
            <a:chOff x="392839" y="1522637"/>
            <a:chExt cx="11318270" cy="2228112"/>
          </a:xfrm>
        </p:grpSpPr>
        <p:sp>
          <p:nvSpPr>
            <p:cNvPr id="4" name="Rounded Rectangle 3"/>
            <p:cNvSpPr/>
            <p:nvPr/>
          </p:nvSpPr>
          <p:spPr>
            <a:xfrm>
              <a:off x="392839" y="2225375"/>
              <a:ext cx="2057400" cy="902135"/>
            </a:xfrm>
            <a:prstGeom prst="roundRect">
              <a:avLst/>
            </a:prstGeom>
            <a:solidFill>
              <a:srgbClr val="91BCE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Susceptible</a:t>
              </a:r>
            </a:p>
          </p:txBody>
        </p:sp>
        <p:sp>
          <p:nvSpPr>
            <p:cNvPr id="6" name="Rounded Rectangle 5"/>
            <p:cNvSpPr/>
            <p:nvPr/>
          </p:nvSpPr>
          <p:spPr>
            <a:xfrm>
              <a:off x="6658797" y="2220774"/>
              <a:ext cx="1848775" cy="902134"/>
            </a:xfrm>
            <a:prstGeom prst="roundRect">
              <a:avLst/>
            </a:prstGeom>
            <a:solidFill>
              <a:srgbClr val="91BCE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Infectious</a:t>
              </a:r>
            </a:p>
          </p:txBody>
        </p:sp>
        <p:sp>
          <p:nvSpPr>
            <p:cNvPr id="7" name="Rounded Rectangle 6"/>
            <p:cNvSpPr/>
            <p:nvPr/>
          </p:nvSpPr>
          <p:spPr>
            <a:xfrm>
              <a:off x="3653657" y="2231312"/>
              <a:ext cx="1772152" cy="902134"/>
            </a:xfrm>
            <a:prstGeom prst="roundRect">
              <a:avLst/>
            </a:prstGeom>
            <a:solidFill>
              <a:srgbClr val="91BCE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Exposed</a:t>
              </a:r>
            </a:p>
          </p:txBody>
        </p:sp>
        <p:sp>
          <p:nvSpPr>
            <p:cNvPr id="8" name="Rounded Rectangle 7"/>
            <p:cNvSpPr/>
            <p:nvPr/>
          </p:nvSpPr>
          <p:spPr>
            <a:xfrm>
              <a:off x="9866834" y="2225375"/>
              <a:ext cx="1844275" cy="902134"/>
            </a:xfrm>
            <a:prstGeom prst="roundRect">
              <a:avLst/>
            </a:prstGeom>
            <a:solidFill>
              <a:srgbClr val="91BCE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Recovered</a:t>
              </a:r>
            </a:p>
          </p:txBody>
        </p:sp>
        <p:cxnSp>
          <p:nvCxnSpPr>
            <p:cNvPr id="9" name="Straight Arrow Connector 8"/>
            <p:cNvCxnSpPr>
              <a:stCxn id="4" idx="3"/>
              <a:endCxn id="7" idx="1"/>
            </p:cNvCxnSpPr>
            <p:nvPr/>
          </p:nvCxnSpPr>
          <p:spPr>
            <a:xfrm>
              <a:off x="2450239" y="2676443"/>
              <a:ext cx="1203418" cy="59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3"/>
              <a:endCxn id="8" idx="1"/>
            </p:cNvCxnSpPr>
            <p:nvPr/>
          </p:nvCxnSpPr>
          <p:spPr>
            <a:xfrm>
              <a:off x="8507572" y="2671841"/>
              <a:ext cx="1359262" cy="46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3"/>
              <a:endCxn id="6" idx="1"/>
            </p:cNvCxnSpPr>
            <p:nvPr/>
          </p:nvCxnSpPr>
          <p:spPr>
            <a:xfrm flipV="1">
              <a:off x="5425809" y="2671841"/>
              <a:ext cx="1232988" cy="105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27613" y="1522637"/>
              <a:ext cx="2391475" cy="659593"/>
            </a:xfrm>
            <a:prstGeom prst="rect">
              <a:avLst/>
            </a:prstGeom>
            <a:noFill/>
          </p:spPr>
          <p:txBody>
            <a:bodyPr wrap="square" rtlCol="0">
              <a:spAutoFit/>
            </a:bodyPr>
            <a:lstStyle/>
            <a:p>
              <a:pPr algn="ctr"/>
              <a:r>
                <a:rPr lang="en-US" dirty="0">
                  <a:solidFill>
                    <a:prstClr val="black"/>
                  </a:solidFill>
                  <a:latin typeface="Arial" panose="020B0604020202020204" pitchFamily="34" charset="0"/>
                  <a:cs typeface="Arial" panose="020B0604020202020204" pitchFamily="34" charset="0"/>
                </a:rPr>
                <a:t>Contact with Infectious </a:t>
              </a:r>
              <a:r>
                <a:rPr lang="en-US" dirty="0" smtClean="0">
                  <a:solidFill>
                    <a:prstClr val="black"/>
                  </a:solidFill>
                  <a:latin typeface="Arial" panose="020B0604020202020204" pitchFamily="34" charset="0"/>
                  <a:cs typeface="Arial" panose="020B0604020202020204" pitchFamily="34" charset="0"/>
                </a:rPr>
                <a:t>Individual </a:t>
              </a:r>
              <a:endParaRPr lang="en-US" dirty="0">
                <a:solidFill>
                  <a:prstClr val="black"/>
                </a:solidFill>
                <a:latin typeface="Arial" panose="020B0604020202020204" pitchFamily="34" charset="0"/>
                <a:cs typeface="Arial" panose="020B0604020202020204" pitchFamily="34" charset="0"/>
              </a:endParaRPr>
            </a:p>
          </p:txBody>
        </p:sp>
        <p:sp>
          <p:nvSpPr>
            <p:cNvPr id="13" name="TextBox 12"/>
            <p:cNvSpPr txBox="1"/>
            <p:nvPr/>
          </p:nvSpPr>
          <p:spPr>
            <a:xfrm>
              <a:off x="1844853" y="3104418"/>
              <a:ext cx="2437687" cy="646331"/>
            </a:xfrm>
            <a:prstGeom prst="rect">
              <a:avLst/>
            </a:prstGeom>
            <a:noFill/>
          </p:spPr>
          <p:txBody>
            <a:bodyPr wrap="square" rtlCol="0">
              <a:spAutoFit/>
            </a:bodyPr>
            <a:lstStyle/>
            <a:p>
              <a:pPr algn="ctr"/>
              <a:r>
                <a:rPr lang="en-US" dirty="0" smtClean="0">
                  <a:solidFill>
                    <a:prstClr val="black"/>
                  </a:solidFill>
                  <a:latin typeface="Arial" panose="020B0604020202020204" pitchFamily="34" charset="0"/>
                  <a:cs typeface="Arial" panose="020B0604020202020204" pitchFamily="34" charset="0"/>
                </a:rPr>
                <a:t>Chance </a:t>
              </a:r>
              <a:r>
                <a:rPr lang="en-US" dirty="0">
                  <a:solidFill>
                    <a:prstClr val="black"/>
                  </a:solidFill>
                  <a:latin typeface="Arial" panose="020B0604020202020204" pitchFamily="34" charset="0"/>
                  <a:cs typeface="Arial" panose="020B0604020202020204" pitchFamily="34" charset="0"/>
                </a:rPr>
                <a:t>of Transmission</a:t>
              </a:r>
            </a:p>
          </p:txBody>
        </p:sp>
        <p:sp>
          <p:nvSpPr>
            <p:cNvPr id="14" name="TextBox 13"/>
            <p:cNvSpPr txBox="1"/>
            <p:nvPr/>
          </p:nvSpPr>
          <p:spPr>
            <a:xfrm>
              <a:off x="4863357" y="1743716"/>
              <a:ext cx="2182432" cy="369332"/>
            </a:xfrm>
            <a:prstGeom prst="rect">
              <a:avLst/>
            </a:prstGeom>
            <a:noFill/>
          </p:spPr>
          <p:txBody>
            <a:bodyPr wrap="square" rtlCol="0">
              <a:spAutoFit/>
            </a:bodyPr>
            <a:lstStyle/>
            <a:p>
              <a:pPr algn="ctr"/>
              <a:r>
                <a:rPr lang="en-US" dirty="0" smtClean="0">
                  <a:solidFill>
                    <a:prstClr val="black"/>
                  </a:solidFill>
                  <a:latin typeface="Arial" panose="020B0604020202020204" pitchFamily="34" charset="0"/>
                  <a:cs typeface="Arial" panose="020B0604020202020204" pitchFamily="34" charset="0"/>
                </a:rPr>
                <a:t>Time </a:t>
              </a:r>
              <a:r>
                <a:rPr lang="en-US" dirty="0">
                  <a:solidFill>
                    <a:prstClr val="black"/>
                  </a:solidFill>
                  <a:latin typeface="Arial" panose="020B0604020202020204" pitchFamily="34" charset="0"/>
                  <a:cs typeface="Arial" panose="020B0604020202020204" pitchFamily="34" charset="0"/>
                </a:rPr>
                <a:t>Length</a:t>
              </a:r>
            </a:p>
          </p:txBody>
        </p:sp>
        <p:sp>
          <p:nvSpPr>
            <p:cNvPr id="15" name="TextBox 14"/>
            <p:cNvSpPr txBox="1"/>
            <p:nvPr/>
          </p:nvSpPr>
          <p:spPr>
            <a:xfrm>
              <a:off x="8008573" y="1700384"/>
              <a:ext cx="2182432" cy="369332"/>
            </a:xfrm>
            <a:prstGeom prst="rect">
              <a:avLst/>
            </a:prstGeom>
            <a:noFill/>
          </p:spPr>
          <p:txBody>
            <a:bodyPr wrap="square" rtlCol="0">
              <a:spAutoFit/>
            </a:bodyPr>
            <a:lstStyle/>
            <a:p>
              <a:pPr algn="ctr"/>
              <a:r>
                <a:rPr lang="en-US" dirty="0" smtClean="0">
                  <a:solidFill>
                    <a:prstClr val="black"/>
                  </a:solidFill>
                  <a:latin typeface="Arial" panose="020B0604020202020204" pitchFamily="34" charset="0"/>
                  <a:cs typeface="Arial" panose="020B0604020202020204" pitchFamily="34" charset="0"/>
                </a:rPr>
                <a:t>Time </a:t>
              </a:r>
              <a:r>
                <a:rPr lang="en-US" dirty="0">
                  <a:solidFill>
                    <a:prstClr val="black"/>
                  </a:solidFill>
                  <a:latin typeface="Arial" panose="020B0604020202020204" pitchFamily="34" charset="0"/>
                  <a:cs typeface="Arial" panose="020B0604020202020204" pitchFamily="34" charset="0"/>
                </a:rPr>
                <a:t>Length</a:t>
              </a:r>
            </a:p>
          </p:txBody>
        </p:sp>
        <p:cxnSp>
          <p:nvCxnSpPr>
            <p:cNvPr id="16" name="Straight Connector 15"/>
            <p:cNvCxnSpPr/>
            <p:nvPr/>
          </p:nvCxnSpPr>
          <p:spPr>
            <a:xfrm>
              <a:off x="2884966" y="2183251"/>
              <a:ext cx="0" cy="3934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84966" y="2734097"/>
              <a:ext cx="0" cy="3934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099789" y="2182744"/>
              <a:ext cx="0" cy="3934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54573" y="2184245"/>
              <a:ext cx="0" cy="3934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Content Placeholder 4"/>
          <p:cNvSpPr txBox="1">
            <a:spLocks/>
          </p:cNvSpPr>
          <p:nvPr/>
        </p:nvSpPr>
        <p:spPr>
          <a:xfrm>
            <a:off x="605313" y="1250066"/>
            <a:ext cx="10980135" cy="2407534"/>
          </a:xfrm>
          <a:prstGeom prst="rect">
            <a:avLst/>
          </a:prstGeom>
          <a:ln w="25400">
            <a:solidFill>
              <a:schemeClr val="accent2">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dirty="0" smtClean="0">
                <a:solidFill>
                  <a:prstClr val="black"/>
                </a:solidFill>
                <a:latin typeface="Arial" panose="020B0604020202020204" pitchFamily="34" charset="0"/>
                <a:cs typeface="Arial" panose="020B0604020202020204" pitchFamily="34" charset="0"/>
              </a:rPr>
              <a:t>The CDC recommends that individuals with flu-like symptoms should stay home and remain home until at </a:t>
            </a:r>
            <a:r>
              <a:rPr lang="en-US" dirty="0">
                <a:solidFill>
                  <a:prstClr val="black"/>
                </a:solidFill>
                <a:latin typeface="Arial" panose="020B0604020202020204" pitchFamily="34" charset="0"/>
                <a:cs typeface="Arial" panose="020B0604020202020204" pitchFamily="34" charset="0"/>
              </a:rPr>
              <a:t>least 24 hours after </a:t>
            </a:r>
            <a:r>
              <a:rPr lang="en-US" dirty="0" smtClean="0">
                <a:solidFill>
                  <a:prstClr val="black"/>
                </a:solidFill>
                <a:latin typeface="Arial" panose="020B0604020202020204" pitchFamily="34" charset="0"/>
                <a:cs typeface="Arial" panose="020B0604020202020204" pitchFamily="34" charset="0"/>
              </a:rPr>
              <a:t>the </a:t>
            </a:r>
            <a:r>
              <a:rPr lang="en-US" dirty="0">
                <a:solidFill>
                  <a:prstClr val="black"/>
                </a:solidFill>
                <a:latin typeface="Arial" panose="020B0604020202020204" pitchFamily="34" charset="0"/>
                <a:cs typeface="Arial" panose="020B0604020202020204" pitchFamily="34" charset="0"/>
              </a:rPr>
              <a:t>fever is gone, without the use of a fever-reducing </a:t>
            </a:r>
            <a:r>
              <a:rPr lang="en-US" dirty="0" smtClean="0">
                <a:solidFill>
                  <a:prstClr val="black"/>
                </a:solidFill>
                <a:latin typeface="Arial" panose="020B0604020202020204" pitchFamily="34" charset="0"/>
                <a:cs typeface="Arial" panose="020B0604020202020204" pitchFamily="34" charset="0"/>
              </a:rPr>
              <a:t>medicine.</a:t>
            </a:r>
            <a:endParaRPr lang="en-US" dirty="0">
              <a:solidFill>
                <a:prstClr val="black"/>
              </a:solidFill>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r>
              <a:rPr lang="en-US" b="1" dirty="0" smtClean="0">
                <a:solidFill>
                  <a:prstClr val="black"/>
                </a:solidFill>
                <a:latin typeface="Arial" panose="020B0604020202020204" pitchFamily="34" charset="0"/>
                <a:cs typeface="Arial" panose="020B0604020202020204" pitchFamily="34" charset="0"/>
              </a:rPr>
              <a:t>How would this type of isolation during an outbreak affect the model? </a:t>
            </a:r>
            <a:endParaRPr lang="en-US" b="1" dirty="0" smtClean="0">
              <a:latin typeface="Arial" panose="020B0604020202020204" pitchFamily="34" charset="0"/>
              <a:cs typeface="Arial" panose="020B0604020202020204" pitchFamily="34" charset="0"/>
            </a:endParaRPr>
          </a:p>
        </p:txBody>
      </p:sp>
      <p:sp>
        <p:nvSpPr>
          <p:cNvPr id="22" name="Title 1"/>
          <p:cNvSpPr>
            <a:spLocks noGrp="1"/>
          </p:cNvSpPr>
          <p:nvPr>
            <p:ph type="title"/>
          </p:nvPr>
        </p:nvSpPr>
        <p:spPr>
          <a:xfrm>
            <a:off x="10278" y="0"/>
            <a:ext cx="10515600" cy="914400"/>
          </a:xfrm>
        </p:spPr>
        <p:txBody>
          <a:bodyPr>
            <a:normAutofit/>
          </a:bodyPr>
          <a:lstStyle/>
          <a:p>
            <a:r>
              <a:rPr lang="en-US" dirty="0" smtClean="0">
                <a:latin typeface="Arial" panose="020B0604020202020204" pitchFamily="34" charset="0"/>
                <a:cs typeface="Arial" panose="020B0604020202020204" pitchFamily="34" charset="0"/>
              </a:rPr>
              <a:t>Isolation</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F434D3-08FE-486B-9AB0-C8B367A6CCBE}" type="slidenum">
              <a:rPr lang="en-US" smtClean="0"/>
              <a:t>52</a:t>
            </a:fld>
            <a:endParaRPr lang="en-US"/>
          </a:p>
        </p:txBody>
      </p:sp>
    </p:spTree>
    <p:extLst>
      <p:ext uri="{BB962C8B-B14F-4D97-AF65-F5344CB8AC3E}">
        <p14:creationId xmlns:p14="http://schemas.microsoft.com/office/powerpoint/2010/main" val="26220826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6063" y="2752730"/>
            <a:ext cx="11742160" cy="4001095"/>
          </a:xfrm>
          <a:prstGeom prst="rect">
            <a:avLst/>
          </a:prstGeom>
          <a:ln w="25400">
            <a:noFill/>
          </a:ln>
        </p:spPr>
        <p:txBody>
          <a:bodyPr wrap="square">
            <a:spAutoFit/>
          </a:bodyPr>
          <a:lstStyle/>
          <a:p>
            <a:pPr marL="463550" indent="-463550">
              <a:spcAft>
                <a:spcPts val="1200"/>
              </a:spcAft>
              <a:buFont typeface="Wingdings" panose="05000000000000000000" pitchFamily="2" charset="2"/>
              <a:buChar char="q"/>
            </a:pPr>
            <a:r>
              <a:rPr lang="en-US" sz="2800" dirty="0" smtClean="0">
                <a:latin typeface="Arial" panose="020B0604020202020204" pitchFamily="34" charset="0"/>
                <a:cs typeface="Arial" panose="020B0604020202020204" pitchFamily="34" charset="0"/>
              </a:rPr>
              <a:t>When </a:t>
            </a:r>
            <a:r>
              <a:rPr lang="en-US" sz="2800" dirty="0">
                <a:latin typeface="Arial" panose="020B0604020202020204" pitchFamily="34" charset="0"/>
                <a:cs typeface="Arial" panose="020B0604020202020204" pitchFamily="34" charset="0"/>
              </a:rPr>
              <a:t>the model starts the individuals in the infected class are able to expose those in the susceptible class. </a:t>
            </a:r>
            <a:endParaRPr lang="en-US" sz="2800" dirty="0" smtClean="0">
              <a:latin typeface="Arial" panose="020B0604020202020204" pitchFamily="34" charset="0"/>
              <a:cs typeface="Arial" panose="020B0604020202020204" pitchFamily="34" charset="0"/>
            </a:endParaRPr>
          </a:p>
          <a:p>
            <a:pPr marL="463550" indent="-463550">
              <a:spcAft>
                <a:spcPts val="1200"/>
              </a:spcAft>
              <a:buFont typeface="Wingdings" panose="05000000000000000000" pitchFamily="2" charset="2"/>
              <a:buChar char="q"/>
            </a:pPr>
            <a:r>
              <a:rPr lang="en-US" sz="2800" dirty="0" smtClean="0">
                <a:latin typeface="Arial" panose="020B0604020202020204" pitchFamily="34" charset="0"/>
                <a:cs typeface="Arial" panose="020B0604020202020204" pitchFamily="34" charset="0"/>
              </a:rPr>
              <a:t>Infectious </a:t>
            </a:r>
            <a:r>
              <a:rPr lang="en-US" sz="2800" dirty="0">
                <a:latin typeface="Arial" panose="020B0604020202020204" pitchFamily="34" charset="0"/>
                <a:cs typeface="Arial" panose="020B0604020202020204" pitchFamily="34" charset="0"/>
              </a:rPr>
              <a:t>individuals have a chance, determined on a daily basis, of entering isolation</a:t>
            </a:r>
            <a:r>
              <a:rPr lang="en-US" sz="2800" dirty="0" smtClean="0">
                <a:latin typeface="Arial" panose="020B0604020202020204" pitchFamily="34" charset="0"/>
                <a:cs typeface="Arial" panose="020B0604020202020204" pitchFamily="34" charset="0"/>
              </a:rPr>
              <a:t>.</a:t>
            </a:r>
          </a:p>
          <a:p>
            <a:pPr marL="463550" indent="-463550">
              <a:spcAft>
                <a:spcPts val="1200"/>
              </a:spcAft>
              <a:buFont typeface="Wingdings" panose="05000000000000000000" pitchFamily="2" charset="2"/>
              <a:buChar char="q"/>
            </a:pPr>
            <a:r>
              <a:rPr lang="en-US" sz="2800" dirty="0" smtClean="0">
                <a:latin typeface="Arial" panose="020B0604020202020204" pitchFamily="34" charset="0"/>
                <a:cs typeface="Arial" panose="020B0604020202020204" pitchFamily="34" charset="0"/>
              </a:rPr>
              <a:t>Each </a:t>
            </a:r>
            <a:r>
              <a:rPr lang="en-US" sz="2800" dirty="0">
                <a:latin typeface="Arial" panose="020B0604020202020204" pitchFamily="34" charset="0"/>
                <a:cs typeface="Arial" panose="020B0604020202020204" pitchFamily="34" charset="0"/>
              </a:rPr>
              <a:t>infected </a:t>
            </a:r>
            <a:r>
              <a:rPr lang="en-US" sz="2800" dirty="0" smtClean="0">
                <a:latin typeface="Arial" panose="020B0604020202020204" pitchFamily="34" charset="0"/>
                <a:cs typeface="Arial" panose="020B0604020202020204" pitchFamily="34" charset="0"/>
              </a:rPr>
              <a:t>individual </a:t>
            </a:r>
            <a:r>
              <a:rPr lang="en-US" sz="2800" dirty="0">
                <a:latin typeface="Arial" panose="020B0604020202020204" pitchFamily="34" charset="0"/>
                <a:cs typeface="Arial" panose="020B0604020202020204" pitchFamily="34" charset="0"/>
              </a:rPr>
              <a:t>has a chance </a:t>
            </a:r>
            <a:r>
              <a:rPr lang="en-US" sz="2800" dirty="0" smtClean="0">
                <a:latin typeface="Arial" panose="020B0604020202020204" pitchFamily="34" charset="0"/>
                <a:cs typeface="Arial" panose="020B0604020202020204" pitchFamily="34" charset="0"/>
              </a:rPr>
              <a:t>every encounter (tick) </a:t>
            </a:r>
            <a:r>
              <a:rPr lang="en-US" sz="2800" dirty="0">
                <a:latin typeface="Arial" panose="020B0604020202020204" pitchFamily="34" charset="0"/>
                <a:cs typeface="Arial" panose="020B0604020202020204" pitchFamily="34" charset="0"/>
              </a:rPr>
              <a:t>to move from the infected class to the recovered class.</a:t>
            </a:r>
          </a:p>
          <a:p>
            <a:pPr marL="463550" indent="-463550">
              <a:spcAft>
                <a:spcPts val="1800"/>
              </a:spcAft>
              <a:buFont typeface="Wingdings" panose="05000000000000000000" pitchFamily="2" charset="2"/>
              <a:buChar char="q"/>
            </a:pPr>
            <a:r>
              <a:rPr lang="en-US" sz="2800" dirty="0">
                <a:latin typeface="Arial" panose="020B0604020202020204" pitchFamily="34" charset="0"/>
                <a:cs typeface="Arial" panose="020B0604020202020204" pitchFamily="34" charset="0"/>
              </a:rPr>
              <a:t>Once the entire population is a member of the recovered or susceptible class, the model stops</a:t>
            </a:r>
            <a:r>
              <a:rPr lang="en-US" sz="2800" dirty="0" smtClean="0">
                <a:latin typeface="Arial" panose="020B0604020202020204" pitchFamily="34" charset="0"/>
                <a:cs typeface="Arial" panose="020B0604020202020204" pitchFamily="34" charset="0"/>
              </a:rPr>
              <a:t>.				  	</a:t>
            </a:r>
          </a:p>
        </p:txBody>
      </p:sp>
      <p:sp>
        <p:nvSpPr>
          <p:cNvPr id="2" name="Title 1"/>
          <p:cNvSpPr>
            <a:spLocks noGrp="1"/>
          </p:cNvSpPr>
          <p:nvPr>
            <p:ph type="title"/>
          </p:nvPr>
        </p:nvSpPr>
        <p:spPr>
          <a:xfrm>
            <a:off x="0" y="0"/>
            <a:ext cx="10515600" cy="914400"/>
          </a:xfrm>
        </p:spPr>
        <p:txBody>
          <a:bodyPr>
            <a:normAutofit/>
          </a:bodyPr>
          <a:lstStyle/>
          <a:p>
            <a:r>
              <a:rPr lang="en-US" dirty="0" smtClean="0">
                <a:latin typeface="Arial" panose="020B0604020202020204" pitchFamily="34" charset="0"/>
                <a:cs typeface="Arial" panose="020B0604020202020204" pitchFamily="34" charset="0"/>
              </a:rPr>
              <a:t>Isolation Model – How it works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CF434D3-08FE-486B-9AB0-C8B367A6CCBE}" type="slidenum">
              <a:rPr lang="en-US" smtClean="0"/>
              <a:t>53</a:t>
            </a:fld>
            <a:endParaRPr lang="en-US"/>
          </a:p>
        </p:txBody>
      </p:sp>
      <p:pic>
        <p:nvPicPr>
          <p:cNvPr id="3" name="Picture 2"/>
          <p:cNvPicPr>
            <a:picLocks noChangeAspect="1"/>
          </p:cNvPicPr>
          <p:nvPr/>
        </p:nvPicPr>
        <p:blipFill rotWithShape="1">
          <a:blip r:embed="rId3"/>
          <a:srcRect t="11168"/>
          <a:stretch/>
        </p:blipFill>
        <p:spPr>
          <a:xfrm>
            <a:off x="508459" y="1782284"/>
            <a:ext cx="852601" cy="86389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188" y="914664"/>
            <a:ext cx="4507984"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4"/>
          <p:cNvSpPr txBox="1">
            <a:spLocks/>
          </p:cNvSpPr>
          <p:nvPr/>
        </p:nvSpPr>
        <p:spPr>
          <a:xfrm>
            <a:off x="4766321" y="998921"/>
            <a:ext cx="7425679" cy="987159"/>
          </a:xfrm>
          <a:prstGeom prst="rect">
            <a:avLst/>
          </a:prstGeom>
          <a:ln w="25400">
            <a:noFill/>
          </a:ln>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Tx/>
              <a:buChar char="-"/>
            </a:pPr>
            <a:r>
              <a:rPr lang="en-US" dirty="0">
                <a:latin typeface="Arial" panose="020B0604020202020204" pitchFamily="34" charset="0"/>
                <a:cs typeface="Arial" panose="020B0604020202020204" pitchFamily="34" charset="0"/>
              </a:rPr>
              <a:t>s</a:t>
            </a:r>
            <a:r>
              <a:rPr lang="en-US" dirty="0" smtClean="0">
                <a:latin typeface="Arial" panose="020B0604020202020204" pitchFamily="34" charset="0"/>
                <a:cs typeface="Arial" panose="020B0604020202020204" pitchFamily="34" charset="0"/>
              </a:rPr>
              <a:t>ets the probability than an infectious individual will enter isolation per day. </a:t>
            </a:r>
          </a:p>
        </p:txBody>
      </p:sp>
      <p:sp>
        <p:nvSpPr>
          <p:cNvPr id="10" name="Content Placeholder 4"/>
          <p:cNvSpPr txBox="1">
            <a:spLocks/>
          </p:cNvSpPr>
          <p:nvPr/>
        </p:nvSpPr>
        <p:spPr>
          <a:xfrm>
            <a:off x="1469985" y="1948008"/>
            <a:ext cx="10722015" cy="584939"/>
          </a:xfrm>
          <a:prstGeom prst="rect">
            <a:avLst/>
          </a:prstGeom>
          <a:ln w="25400">
            <a:noFill/>
          </a:ln>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Tx/>
              <a:buChar char="-"/>
            </a:pPr>
            <a:r>
              <a:rPr lang="en-US" dirty="0" smtClean="0">
                <a:latin typeface="Arial" panose="020B0604020202020204" pitchFamily="34" charset="0"/>
                <a:cs typeface="Arial" panose="020B0604020202020204" pitchFamily="34" charset="0"/>
              </a:rPr>
              <a:t>indicates an individual in isolation </a:t>
            </a:r>
          </a:p>
        </p:txBody>
      </p:sp>
    </p:spTree>
    <p:extLst>
      <p:ext uri="{BB962C8B-B14F-4D97-AF65-F5344CB8AC3E}">
        <p14:creationId xmlns:p14="http://schemas.microsoft.com/office/powerpoint/2010/main" val="12297726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586" y="1863250"/>
            <a:ext cx="11712062" cy="4039840"/>
          </a:xfrm>
        </p:spPr>
        <p:txBody>
          <a:bodyPr anchor="t">
            <a:normAutofit fontScale="90000"/>
          </a:bodyPr>
          <a:lstStyle/>
          <a:p>
            <a:r>
              <a:rPr lang="en-US" sz="3200" dirty="0" smtClean="0">
                <a:latin typeface="Arial" panose="020B0604020202020204" pitchFamily="34" charset="0"/>
                <a:cs typeface="Arial" panose="020B0604020202020204" pitchFamily="34" charset="0"/>
              </a:rPr>
              <a:t>Test the effectiveness of isolation on the influenza outbreak.</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Setting the DAILY-ISOLATION-CHANCE to 0 percent per day results in a model identical to the Base Model for seasonal influenza with a high attack rate (usually &gt;90%).</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Isolation of 15% or greater usually is needed to impact the attack rate</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Increasing the DAILY-ISOLATION-CHANCE will increase the chance that the disease will die out quickly before causing an outbreak in the population. </a:t>
            </a: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endParaRPr lang="en-US" sz="3200" dirty="0"/>
          </a:p>
        </p:txBody>
      </p:sp>
      <p:sp>
        <p:nvSpPr>
          <p:cNvPr id="5" name="Slide Number Placeholder 4"/>
          <p:cNvSpPr>
            <a:spLocks noGrp="1"/>
          </p:cNvSpPr>
          <p:nvPr>
            <p:ph type="sldNum" sz="quarter" idx="12"/>
          </p:nvPr>
        </p:nvSpPr>
        <p:spPr/>
        <p:txBody>
          <a:bodyPr/>
          <a:lstStyle/>
          <a:p>
            <a:fld id="{DCF434D3-08FE-486B-9AB0-C8B367A6CCBE}" type="slidenum">
              <a:rPr lang="en-US" smtClean="0"/>
              <a:t>54</a:t>
            </a:fld>
            <a:endParaRPr lang="en-US"/>
          </a:p>
        </p:txBody>
      </p:sp>
      <p:sp>
        <p:nvSpPr>
          <p:cNvPr id="4" name="TextBox 3"/>
          <p:cNvSpPr txBox="1"/>
          <p:nvPr/>
        </p:nvSpPr>
        <p:spPr>
          <a:xfrm>
            <a:off x="0" y="0"/>
            <a:ext cx="12192000" cy="1200329"/>
          </a:xfrm>
          <a:prstGeom prst="rect">
            <a:avLst/>
          </a:prstGeom>
          <a:noFill/>
        </p:spPr>
        <p:txBody>
          <a:bodyPr wrap="square" rtlCol="0">
            <a:spAutoFit/>
          </a:bodyPr>
          <a:lstStyle/>
          <a:p>
            <a:r>
              <a:rPr lang="en-US" sz="3600" b="1" dirty="0">
                <a:solidFill>
                  <a:prstClr val="black"/>
                </a:solidFill>
                <a:latin typeface="Arial" panose="020B0604020202020204" pitchFamily="34" charset="0"/>
                <a:cs typeface="Arial" panose="020B0604020202020204" pitchFamily="34" charset="0"/>
              </a:rPr>
              <a:t>Run the program </a:t>
            </a:r>
            <a:endParaRPr lang="en-US" sz="3600" b="1" dirty="0" smtClean="0">
              <a:solidFill>
                <a:prstClr val="black"/>
              </a:solidFill>
              <a:latin typeface="Arial" panose="020B0604020202020204" pitchFamily="34" charset="0"/>
              <a:cs typeface="Arial" panose="020B0604020202020204" pitchFamily="34" charset="0"/>
            </a:endParaRPr>
          </a:p>
          <a:p>
            <a:r>
              <a:rPr lang="en-US" sz="3600" b="1" i="1" dirty="0" smtClean="0">
                <a:solidFill>
                  <a:prstClr val="black"/>
                </a:solidFill>
                <a:latin typeface="Arial" panose="020B0604020202020204" pitchFamily="34" charset="0"/>
                <a:cs typeface="Arial" panose="020B0604020202020204" pitchFamily="34" charset="0"/>
              </a:rPr>
              <a:t>SEIR-Model-</a:t>
            </a:r>
            <a:r>
              <a:rPr lang="en-US" sz="3600" b="1" i="1" dirty="0" err="1" smtClean="0">
                <a:solidFill>
                  <a:prstClr val="black"/>
                </a:solidFill>
                <a:latin typeface="Arial" panose="020B0604020202020204" pitchFamily="34" charset="0"/>
                <a:cs typeface="Arial" panose="020B0604020202020204" pitchFamily="34" charset="0"/>
              </a:rPr>
              <a:t>Isolation.nlogo</a:t>
            </a:r>
            <a:endParaRPr lang="en-US" sz="3600" dirty="0">
              <a:solidFill>
                <a:prstClr val="black"/>
              </a:solidFill>
            </a:endParaRPr>
          </a:p>
        </p:txBody>
      </p:sp>
    </p:spTree>
    <p:extLst>
      <p:ext uri="{BB962C8B-B14F-4D97-AF65-F5344CB8AC3E}">
        <p14:creationId xmlns:p14="http://schemas.microsoft.com/office/powerpoint/2010/main" val="12105945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TextBox 5"/>
          <p:cNvSpPr txBox="1"/>
          <p:nvPr/>
        </p:nvSpPr>
        <p:spPr>
          <a:xfrm>
            <a:off x="0" y="-1"/>
            <a:ext cx="12192000" cy="914400"/>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Example output - isolation</a:t>
            </a:r>
            <a:endParaRPr lang="en-US" sz="4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6096000" y="914399"/>
            <a:ext cx="4133850" cy="628650"/>
          </a:xfrm>
          <a:prstGeom prst="rect">
            <a:avLst/>
          </a:prstGeom>
        </p:spPr>
      </p:pic>
      <p:pic>
        <p:nvPicPr>
          <p:cNvPr id="4" name="Picture 3"/>
          <p:cNvPicPr>
            <a:picLocks noChangeAspect="1"/>
          </p:cNvPicPr>
          <p:nvPr/>
        </p:nvPicPr>
        <p:blipFill>
          <a:blip r:embed="rId4"/>
          <a:stretch>
            <a:fillRect/>
          </a:stretch>
        </p:blipFill>
        <p:spPr>
          <a:xfrm>
            <a:off x="6968088" y="2974524"/>
            <a:ext cx="5041765" cy="3634761"/>
          </a:xfrm>
          <a:prstGeom prst="rect">
            <a:avLst/>
          </a:prstGeom>
        </p:spPr>
      </p:pic>
      <p:pic>
        <p:nvPicPr>
          <p:cNvPr id="5" name="Picture 4"/>
          <p:cNvPicPr>
            <a:picLocks noChangeAspect="1"/>
          </p:cNvPicPr>
          <p:nvPr/>
        </p:nvPicPr>
        <p:blipFill>
          <a:blip r:embed="rId5"/>
          <a:stretch>
            <a:fillRect/>
          </a:stretch>
        </p:blipFill>
        <p:spPr>
          <a:xfrm>
            <a:off x="231854" y="1028394"/>
            <a:ext cx="4486275" cy="5343525"/>
          </a:xfrm>
          <a:prstGeom prst="rect">
            <a:avLst/>
          </a:prstGeom>
        </p:spPr>
      </p:pic>
      <p:sp>
        <p:nvSpPr>
          <p:cNvPr id="2" name="Slide Number Placeholder 1"/>
          <p:cNvSpPr>
            <a:spLocks noGrp="1"/>
          </p:cNvSpPr>
          <p:nvPr>
            <p:ph type="sldNum" sz="quarter" idx="12"/>
          </p:nvPr>
        </p:nvSpPr>
        <p:spPr/>
        <p:txBody>
          <a:bodyPr/>
          <a:lstStyle/>
          <a:p>
            <a:fld id="{DCF434D3-08FE-486B-9AB0-C8B367A6CCBE}" type="slidenum">
              <a:rPr lang="en-US" smtClean="0"/>
              <a:t>55</a:t>
            </a:fld>
            <a:endParaRPr lang="en-US"/>
          </a:p>
        </p:txBody>
      </p:sp>
    </p:spTree>
    <p:extLst>
      <p:ext uri="{BB962C8B-B14F-4D97-AF65-F5344CB8AC3E}">
        <p14:creationId xmlns:p14="http://schemas.microsoft.com/office/powerpoint/2010/main" val="4374442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219919" y="1225246"/>
            <a:ext cx="11725154" cy="35613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indent="-463550">
              <a:lnSpc>
                <a:spcPct val="100000"/>
              </a:lnSpc>
              <a:spcBef>
                <a:spcPts val="0"/>
              </a:spcBef>
              <a:spcAft>
                <a:spcPts val="1800"/>
              </a:spcAft>
              <a:buFont typeface="Wingdings" panose="05000000000000000000" pitchFamily="2" charset="2"/>
              <a:buChar char="q"/>
            </a:pPr>
            <a:r>
              <a:rPr lang="en-US" dirty="0" smtClean="0">
                <a:solidFill>
                  <a:prstClr val="black"/>
                </a:solidFill>
                <a:latin typeface="Arial" panose="020B0604020202020204" pitchFamily="34" charset="0"/>
                <a:cs typeface="Arial" panose="020B0604020202020204" pitchFamily="34" charset="0"/>
              </a:rPr>
              <a:t>At what setting will isolation stop the speed of the flu?</a:t>
            </a:r>
            <a:endParaRPr lang="en-US" dirty="0">
              <a:solidFill>
                <a:prstClr val="black"/>
              </a:solidFill>
              <a:latin typeface="Arial" panose="020B0604020202020204" pitchFamily="34" charset="0"/>
              <a:cs typeface="Arial" panose="020B0604020202020204" pitchFamily="34" charset="0"/>
            </a:endParaRPr>
          </a:p>
          <a:p>
            <a:pPr marL="463550" indent="-463550">
              <a:lnSpc>
                <a:spcPct val="100000"/>
              </a:lnSpc>
              <a:spcBef>
                <a:spcPts val="0"/>
              </a:spcBef>
              <a:spcAft>
                <a:spcPts val="1800"/>
              </a:spcAft>
              <a:buFont typeface="Wingdings" panose="05000000000000000000" pitchFamily="2" charset="2"/>
              <a:buChar char="q"/>
            </a:pPr>
            <a:r>
              <a:rPr lang="en-US" dirty="0" smtClean="0">
                <a:solidFill>
                  <a:prstClr val="black"/>
                </a:solidFill>
                <a:latin typeface="Arial" panose="020B0604020202020204" pitchFamily="34" charset="0"/>
                <a:cs typeface="Arial" panose="020B0604020202020204" pitchFamily="34" charset="0"/>
              </a:rPr>
              <a:t>Is this a realistic expectation for a behavioral strategy?</a:t>
            </a:r>
          </a:p>
          <a:p>
            <a:pPr marL="463550" indent="-463550">
              <a:lnSpc>
                <a:spcPct val="100000"/>
              </a:lnSpc>
              <a:spcBef>
                <a:spcPts val="0"/>
              </a:spcBef>
              <a:spcAft>
                <a:spcPts val="1200"/>
              </a:spcAft>
              <a:buFont typeface="Arial" panose="020B0604020202020204" pitchFamily="34" charset="0"/>
              <a:buNone/>
            </a:pPr>
            <a:endParaRPr lang="en-US" dirty="0" smtClean="0">
              <a:solidFill>
                <a:prstClr val="black"/>
              </a:solidFill>
              <a:latin typeface="Arial" panose="020B0604020202020204" pitchFamily="34" charset="0"/>
              <a:cs typeface="Arial" panose="020B0604020202020204" pitchFamily="34" charset="0"/>
            </a:endParaRPr>
          </a:p>
          <a:p>
            <a:pPr marL="0" indent="0">
              <a:lnSpc>
                <a:spcPct val="100000"/>
              </a:lnSpc>
              <a:spcBef>
                <a:spcPts val="0"/>
              </a:spcBef>
              <a:spcAft>
                <a:spcPts val="1200"/>
              </a:spcAft>
              <a:buFont typeface="Arial" panose="020B0604020202020204" pitchFamily="34" charset="0"/>
              <a:buNone/>
            </a:pPr>
            <a:endParaRPr lang="en-US" dirty="0" smtClean="0">
              <a:solidFill>
                <a:prstClr val="black"/>
              </a:solidFill>
              <a:latin typeface="Arial" panose="020B0604020202020204" pitchFamily="34" charset="0"/>
              <a:cs typeface="Arial" panose="020B0604020202020204" pitchFamily="34" charset="0"/>
            </a:endParaRPr>
          </a:p>
          <a:p>
            <a:pPr marL="0" indent="0">
              <a:lnSpc>
                <a:spcPct val="100000"/>
              </a:lnSpc>
              <a:spcBef>
                <a:spcPts val="0"/>
              </a:spcBef>
              <a:spcAft>
                <a:spcPts val="1200"/>
              </a:spcAft>
              <a:buFont typeface="Arial" panose="020B0604020202020204" pitchFamily="34" charset="0"/>
              <a:buNone/>
            </a:pPr>
            <a:endParaRPr lang="en-US" dirty="0" smtClean="0">
              <a:solidFill>
                <a:prstClr val="black"/>
              </a:solidFill>
              <a:latin typeface="Arial" panose="020B0604020202020204" pitchFamily="34" charset="0"/>
              <a:cs typeface="Arial" panose="020B0604020202020204" pitchFamily="34" charset="0"/>
            </a:endParaRPr>
          </a:p>
          <a:p>
            <a:pPr marL="0" indent="0">
              <a:lnSpc>
                <a:spcPct val="100000"/>
              </a:lnSpc>
              <a:spcBef>
                <a:spcPts val="0"/>
              </a:spcBef>
              <a:spcAft>
                <a:spcPts val="1200"/>
              </a:spcAft>
              <a:buFont typeface="Arial" panose="020B0604020202020204" pitchFamily="34" charset="0"/>
              <a:buNone/>
            </a:pPr>
            <a:endParaRPr lang="en-US" dirty="0" smtClean="0">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0" y="16465"/>
            <a:ext cx="7794171" cy="914400"/>
          </a:xfrm>
          <a:prstGeom prst="rect">
            <a:avLst/>
          </a:prstGeom>
        </p:spPr>
        <p:txBody>
          <a:bodyPr wrap="square">
            <a:spAutoFit/>
          </a:bodyPr>
          <a:lstStyle/>
          <a:p>
            <a:pPr lvl="0">
              <a:spcAft>
                <a:spcPts val="1200"/>
              </a:spcAft>
            </a:pPr>
            <a:r>
              <a:rPr lang="en-US" sz="4400" dirty="0" smtClean="0">
                <a:solidFill>
                  <a:prstClr val="black"/>
                </a:solidFill>
                <a:latin typeface="Arial" panose="020B0604020202020204" pitchFamily="34" charset="0"/>
                <a:cs typeface="Arial" panose="020B0604020202020204" pitchFamily="34" charset="0"/>
              </a:rPr>
              <a:t>Discussion</a:t>
            </a:r>
            <a:endParaRPr lang="en-US" sz="4400"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F434D3-08FE-486B-9AB0-C8B367A6CCBE}" type="slidenum">
              <a:rPr lang="en-US" smtClean="0"/>
              <a:t>56</a:t>
            </a:fld>
            <a:endParaRPr lang="en-US"/>
          </a:p>
        </p:txBody>
      </p:sp>
    </p:spTree>
    <p:extLst>
      <p:ext uri="{BB962C8B-B14F-4D97-AF65-F5344CB8AC3E}">
        <p14:creationId xmlns:p14="http://schemas.microsoft.com/office/powerpoint/2010/main" val="15530344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688" y="674981"/>
            <a:ext cx="9696090" cy="968829"/>
          </a:xfrm>
        </p:spPr>
        <p:txBody>
          <a:bodyPr>
            <a:normAutofit/>
          </a:bodyPr>
          <a:lstStyle/>
          <a:p>
            <a:r>
              <a:rPr lang="en-US" dirty="0" smtClean="0">
                <a:latin typeface="Arial" panose="020B0604020202020204" pitchFamily="34" charset="0"/>
                <a:cs typeface="Arial" panose="020B0604020202020204" pitchFamily="34" charset="0"/>
              </a:rPr>
              <a:t>Antiviral Medications</a:t>
            </a:r>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CF434D3-08FE-486B-9AB0-C8B367A6CCBE}" type="slidenum">
              <a:rPr lang="en-US" smtClean="0"/>
              <a:t>57</a:t>
            </a:fld>
            <a:endParaRPr lang="en-US"/>
          </a:p>
        </p:txBody>
      </p:sp>
      <p:sp>
        <p:nvSpPr>
          <p:cNvPr id="3" name="Rectangle 2"/>
          <p:cNvSpPr/>
          <p:nvPr/>
        </p:nvSpPr>
        <p:spPr>
          <a:xfrm>
            <a:off x="605313" y="1721489"/>
            <a:ext cx="10816062" cy="3062377"/>
          </a:xfrm>
          <a:prstGeom prst="rect">
            <a:avLst/>
          </a:prstGeom>
        </p:spPr>
        <p:txBody>
          <a:bodyPr wrap="square">
            <a:spAutoFit/>
          </a:bodyPr>
          <a:lstStyle/>
          <a:p>
            <a:pPr marL="457200" indent="-457200">
              <a:buAutoNum type="arabicPeriod"/>
            </a:pPr>
            <a:r>
              <a:rPr lang="en-US" sz="3200" smtClean="0">
                <a:solidFill>
                  <a:prstClr val="black"/>
                </a:solidFill>
                <a:latin typeface="Arial" panose="020B0604020202020204" pitchFamily="34" charset="0"/>
                <a:cs typeface="Arial" panose="020B0604020202020204" pitchFamily="34" charset="0"/>
              </a:rPr>
              <a:t>View the CDC video </a:t>
            </a:r>
            <a:r>
              <a:rPr lang="en-US" sz="3200" dirty="0" smtClean="0">
                <a:solidFill>
                  <a:prstClr val="black"/>
                </a:solidFill>
                <a:latin typeface="Arial" panose="020B0604020202020204" pitchFamily="34" charset="0"/>
                <a:cs typeface="Arial" panose="020B0604020202020204" pitchFamily="34" charset="0"/>
              </a:rPr>
              <a:t>“Antiviral </a:t>
            </a:r>
            <a:r>
              <a:rPr lang="en-US" sz="3200" dirty="0">
                <a:solidFill>
                  <a:prstClr val="black"/>
                </a:solidFill>
                <a:latin typeface="Arial" panose="020B0604020202020204" pitchFamily="34" charset="0"/>
                <a:cs typeface="Arial" panose="020B0604020202020204" pitchFamily="34" charset="0"/>
              </a:rPr>
              <a:t>Drugs: Seasonal </a:t>
            </a:r>
            <a:r>
              <a:rPr lang="en-US" sz="3200" dirty="0" smtClean="0">
                <a:solidFill>
                  <a:prstClr val="black"/>
                </a:solidFill>
                <a:latin typeface="Arial" panose="020B0604020202020204" pitchFamily="34" charset="0"/>
                <a:cs typeface="Arial" panose="020B0604020202020204" pitchFamily="34" charset="0"/>
              </a:rPr>
              <a:t>Flu” (1:19 </a:t>
            </a:r>
            <a:r>
              <a:rPr lang="en-US" sz="3200" dirty="0">
                <a:solidFill>
                  <a:prstClr val="black"/>
                </a:solidFill>
                <a:latin typeface="Arial" panose="020B0604020202020204" pitchFamily="34" charset="0"/>
                <a:cs typeface="Arial" panose="020B0604020202020204" pitchFamily="34" charset="0"/>
              </a:rPr>
              <a:t>minutes</a:t>
            </a:r>
            <a:r>
              <a:rPr lang="en-US" sz="3200" dirty="0" smtClean="0">
                <a:solidFill>
                  <a:prstClr val="black"/>
                </a:solidFill>
                <a:latin typeface="Arial" panose="020B0604020202020204" pitchFamily="34" charset="0"/>
                <a:cs typeface="Arial" panose="020B0604020202020204" pitchFamily="34" charset="0"/>
              </a:rPr>
              <a:t>):</a:t>
            </a:r>
            <a:br>
              <a:rPr lang="en-US" sz="3200" dirty="0" smtClean="0">
                <a:solidFill>
                  <a:prstClr val="black"/>
                </a:solidFill>
                <a:latin typeface="Arial" panose="020B0604020202020204" pitchFamily="34" charset="0"/>
                <a:cs typeface="Arial" panose="020B0604020202020204" pitchFamily="34" charset="0"/>
              </a:rPr>
            </a:br>
            <a:r>
              <a:rPr lang="en-US" sz="2600" dirty="0">
                <a:solidFill>
                  <a:prstClr val="black"/>
                </a:solidFill>
                <a:latin typeface="Arial" panose="020B0604020202020204" pitchFamily="34" charset="0"/>
                <a:cs typeface="Arial" panose="020B0604020202020204" pitchFamily="34" charset="0"/>
                <a:hlinkClick r:id="rId3"/>
              </a:rPr>
              <a:t>https://tools.cdc.gov/medialibrary/index.aspx#/</a:t>
            </a:r>
            <a:r>
              <a:rPr lang="en-US" sz="2600" dirty="0" smtClean="0">
                <a:solidFill>
                  <a:prstClr val="black"/>
                </a:solidFill>
                <a:latin typeface="Arial" panose="020B0604020202020204" pitchFamily="34" charset="0"/>
                <a:cs typeface="Arial" panose="020B0604020202020204" pitchFamily="34" charset="0"/>
                <a:hlinkClick r:id="rId3"/>
              </a:rPr>
              <a:t>media/id/121591</a:t>
            </a:r>
            <a:endParaRPr lang="en-US" sz="2600" dirty="0" smtClean="0">
              <a:solidFill>
                <a:prstClr val="black"/>
              </a:solidFill>
              <a:latin typeface="Arial" panose="020B0604020202020204" pitchFamily="34" charset="0"/>
              <a:cs typeface="Arial" panose="020B0604020202020204" pitchFamily="34" charset="0"/>
            </a:endParaRPr>
          </a:p>
          <a:p>
            <a:pPr marL="457200" indent="-457200">
              <a:spcBef>
                <a:spcPts val="1800"/>
              </a:spcBef>
              <a:buAutoNum type="arabicPeriod"/>
            </a:pPr>
            <a:r>
              <a:rPr lang="en-US" sz="3200" dirty="0" smtClean="0">
                <a:latin typeface="Arial" panose="020B0604020202020204" pitchFamily="34" charset="0"/>
                <a:cs typeface="Arial" panose="020B0604020202020204" pitchFamily="34" charset="0"/>
                <a:hlinkClick r:id="rId4"/>
              </a:rPr>
              <a:t>Click to view animation on antiviral medications</a:t>
            </a:r>
            <a:r>
              <a:rPr lang="en-US" sz="3200" dirty="0" smtClean="0">
                <a:latin typeface="Arial" panose="020B0604020202020204" pitchFamily="34" charset="0"/>
                <a:cs typeface="Arial" panose="020B0604020202020204" pitchFamily="34" charset="0"/>
              </a:rPr>
              <a:t> (1:05 minutes, Internet connection required)</a:t>
            </a:r>
          </a:p>
          <a:p>
            <a:pPr marL="457200" indent="-457200">
              <a:buAutoNum type="arabicPeriod"/>
            </a:pPr>
            <a:endParaRPr 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93354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1233" y="227166"/>
            <a:ext cx="11702581" cy="1809978"/>
          </a:xfrm>
        </p:spPr>
        <p:txBody>
          <a:bodyPr>
            <a:noAutofit/>
          </a:bodyPr>
          <a:lstStyle/>
          <a:p>
            <a:pPr marL="0" indent="0">
              <a:lnSpc>
                <a:spcPct val="100000"/>
              </a:lnSpc>
              <a:spcBef>
                <a:spcPts val="0"/>
              </a:spcBef>
              <a:spcAft>
                <a:spcPts val="1200"/>
              </a:spcAft>
              <a:buNone/>
            </a:pPr>
            <a:r>
              <a:rPr lang="en-US" sz="3600" dirty="0" smtClean="0">
                <a:latin typeface="Arial" panose="020B0604020202020204" pitchFamily="34" charset="0"/>
                <a:cs typeface="Arial" panose="020B0604020202020204" pitchFamily="34" charset="0"/>
              </a:rPr>
              <a:t>CQ#8: Antivirals reduce the flu symptoms, shorten the time of infection, and are effective any time after the onset of the symptoms.</a:t>
            </a:r>
          </a:p>
        </p:txBody>
      </p:sp>
      <p:sp>
        <p:nvSpPr>
          <p:cNvPr id="2" name="Slide Number Placeholder 1"/>
          <p:cNvSpPr>
            <a:spLocks noGrp="1"/>
          </p:cNvSpPr>
          <p:nvPr>
            <p:ph type="sldNum" sz="quarter" idx="12"/>
          </p:nvPr>
        </p:nvSpPr>
        <p:spPr/>
        <p:txBody>
          <a:bodyPr/>
          <a:lstStyle/>
          <a:p>
            <a:fld id="{DCF434D3-08FE-486B-9AB0-C8B367A6CCBE}" type="slidenum">
              <a:rPr lang="en-US" smtClean="0"/>
              <a:t>58</a:t>
            </a:fld>
            <a:endParaRPr lang="en-US"/>
          </a:p>
        </p:txBody>
      </p:sp>
      <p:sp>
        <p:nvSpPr>
          <p:cNvPr id="4" name="TPAnswers"/>
          <p:cNvSpPr txBox="1">
            <a:spLocks/>
          </p:cNvSpPr>
          <p:nvPr>
            <p:custDataLst>
              <p:tags r:id="rId1"/>
            </p:custDataLst>
          </p:nvPr>
        </p:nvSpPr>
        <p:spPr>
          <a:xfrm>
            <a:off x="613514" y="2232612"/>
            <a:ext cx="10961170" cy="284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True</a:t>
            </a:r>
          </a:p>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False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316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1233" y="227162"/>
            <a:ext cx="11702581" cy="1809981"/>
          </a:xfrm>
        </p:spPr>
        <p:txBody>
          <a:bodyPr>
            <a:noAutofit/>
          </a:bodyPr>
          <a:lstStyle/>
          <a:p>
            <a:pPr marL="0" indent="0">
              <a:lnSpc>
                <a:spcPct val="100000"/>
              </a:lnSpc>
              <a:spcBef>
                <a:spcPts val="0"/>
              </a:spcBef>
              <a:spcAft>
                <a:spcPts val="1200"/>
              </a:spcAft>
              <a:buNone/>
            </a:pPr>
            <a:r>
              <a:rPr lang="en-US" sz="3600" dirty="0" smtClean="0">
                <a:latin typeface="Arial" panose="020B0604020202020204" pitchFamily="34" charset="0"/>
                <a:cs typeface="Arial" panose="020B0604020202020204" pitchFamily="34" charset="0"/>
              </a:rPr>
              <a:t>CQ#9: Antivirals act by inhibiting viral </a:t>
            </a:r>
            <a:r>
              <a:rPr lang="en-US" sz="3600" dirty="0" err="1" smtClean="0">
                <a:latin typeface="Arial" panose="020B0604020202020204" pitchFamily="34" charset="0"/>
                <a:cs typeface="Arial" panose="020B0604020202020204" pitchFamily="34" charset="0"/>
              </a:rPr>
              <a:t>uncoating</a:t>
            </a:r>
            <a:r>
              <a:rPr lang="en-US" sz="3600" dirty="0" smtClean="0">
                <a:latin typeface="Arial" panose="020B0604020202020204" pitchFamily="34" charset="0"/>
                <a:cs typeface="Arial" panose="020B0604020202020204" pitchFamily="34" charset="0"/>
              </a:rPr>
              <a:t>, blocking nucleic acid biosynthesis, or by preventing the assembly and release of viral particles.</a:t>
            </a:r>
          </a:p>
        </p:txBody>
      </p:sp>
      <p:sp>
        <p:nvSpPr>
          <p:cNvPr id="2" name="Slide Number Placeholder 1"/>
          <p:cNvSpPr>
            <a:spLocks noGrp="1"/>
          </p:cNvSpPr>
          <p:nvPr>
            <p:ph type="sldNum" sz="quarter" idx="12"/>
          </p:nvPr>
        </p:nvSpPr>
        <p:spPr/>
        <p:txBody>
          <a:bodyPr/>
          <a:lstStyle/>
          <a:p>
            <a:fld id="{DCF434D3-08FE-486B-9AB0-C8B367A6CCBE}" type="slidenum">
              <a:rPr lang="en-US" smtClean="0"/>
              <a:t>59</a:t>
            </a:fld>
            <a:endParaRPr lang="en-US"/>
          </a:p>
        </p:txBody>
      </p:sp>
      <p:sp>
        <p:nvSpPr>
          <p:cNvPr id="4" name="TPAnswers"/>
          <p:cNvSpPr txBox="1">
            <a:spLocks/>
          </p:cNvSpPr>
          <p:nvPr>
            <p:custDataLst>
              <p:tags r:id="rId1"/>
            </p:custDataLst>
          </p:nvPr>
        </p:nvSpPr>
        <p:spPr>
          <a:xfrm>
            <a:off x="613514" y="2197887"/>
            <a:ext cx="10961170" cy="284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True</a:t>
            </a:r>
          </a:p>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False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3225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9006" y="212470"/>
            <a:ext cx="11702581" cy="5024475"/>
          </a:xfrm>
        </p:spPr>
        <p:txBody>
          <a:bodyPr>
            <a:noAutofit/>
          </a:bodyPr>
          <a:lstStyle/>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Roger</a:t>
            </a:r>
            <a:r>
              <a:rPr lang="en-US" dirty="0" smtClean="0">
                <a:latin typeface="Arial" panose="020B0604020202020204" pitchFamily="34" charset="0"/>
                <a:cs typeface="Arial" panose="020B0604020202020204" pitchFamily="34" charset="0"/>
              </a:rPr>
              <a:t>: </a:t>
            </a: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According to the newspaper, </a:t>
            </a:r>
          </a:p>
          <a:p>
            <a:pPr marL="182880" indent="-18288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“State University had a severe outbreak in October. It is believed that the source of the outbreak on our campus was from contact with students from State at the away game two weeks ago. It is estimated that 40% of campus has contracted the flu since then.”</a:t>
            </a:r>
          </a:p>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Robbie</a:t>
            </a:r>
            <a:r>
              <a:rPr lang="en-US" dirty="0" smtClean="0">
                <a:latin typeface="Arial" panose="020B0604020202020204" pitchFamily="34" charset="0"/>
                <a:cs typeface="Arial" panose="020B0604020202020204" pitchFamily="34" charset="0"/>
              </a:rPr>
              <a:t>: </a:t>
            </a: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“Really? Could that many people on campus be infected in only two weeks?”</a:t>
            </a:r>
          </a:p>
        </p:txBody>
      </p:sp>
      <p:sp>
        <p:nvSpPr>
          <p:cNvPr id="2" name="Slide Number Placeholder 1"/>
          <p:cNvSpPr>
            <a:spLocks noGrp="1"/>
          </p:cNvSpPr>
          <p:nvPr>
            <p:ph type="sldNum" sz="quarter" idx="12"/>
          </p:nvPr>
        </p:nvSpPr>
        <p:spPr/>
        <p:txBody>
          <a:bodyPr/>
          <a:lstStyle/>
          <a:p>
            <a:fld id="{DCF434D3-08FE-486B-9AB0-C8B367A6CCBE}" type="slidenum">
              <a:rPr lang="en-US" smtClean="0"/>
              <a:t>6</a:t>
            </a:fld>
            <a:endParaRPr lang="en-US"/>
          </a:p>
        </p:txBody>
      </p:sp>
    </p:spTree>
    <p:extLst>
      <p:ext uri="{BB962C8B-B14F-4D97-AF65-F5344CB8AC3E}">
        <p14:creationId xmlns:p14="http://schemas.microsoft.com/office/powerpoint/2010/main" val="24595573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7782" y="139673"/>
            <a:ext cx="12044218" cy="6500904"/>
          </a:xfrm>
        </p:spPr>
        <p:txBody>
          <a:bodyPr>
            <a:noAutofit/>
          </a:bodyPr>
          <a:lstStyle/>
          <a:p>
            <a:pPr marL="0" indent="0">
              <a:lnSpc>
                <a:spcPct val="100000"/>
              </a:lnSpc>
              <a:spcBef>
                <a:spcPts val="0"/>
              </a:spcBef>
              <a:spcAft>
                <a:spcPts val="1200"/>
              </a:spcAft>
              <a:buNone/>
            </a:pPr>
            <a:endParaRPr lang="en-US" dirty="0" smtClean="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endParaRPr lang="en-US" dirty="0" smtClean="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endParaRPr lang="en-US" dirty="0" smtClean="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endParaRPr lang="en-US" dirty="0" smtClean="0">
              <a:latin typeface="Arial" panose="020B0604020202020204" pitchFamily="34" charset="0"/>
              <a:cs typeface="Arial" panose="020B0604020202020204" pitchFamily="34" charset="0"/>
            </a:endParaRPr>
          </a:p>
        </p:txBody>
      </p:sp>
      <p:sp>
        <p:nvSpPr>
          <p:cNvPr id="22" name="Slide Number Placeholder 21"/>
          <p:cNvSpPr>
            <a:spLocks noGrp="1"/>
          </p:cNvSpPr>
          <p:nvPr>
            <p:ph type="sldNum" sz="quarter" idx="12"/>
          </p:nvPr>
        </p:nvSpPr>
        <p:spPr/>
        <p:txBody>
          <a:bodyPr/>
          <a:lstStyle/>
          <a:p>
            <a:fld id="{DCF434D3-08FE-486B-9AB0-C8B367A6CCBE}" type="slidenum">
              <a:rPr lang="en-US" smtClean="0"/>
              <a:t>60</a:t>
            </a:fld>
            <a:endParaRPr lang="en-US"/>
          </a:p>
        </p:txBody>
      </p:sp>
      <p:grpSp>
        <p:nvGrpSpPr>
          <p:cNvPr id="3" name="Group 2"/>
          <p:cNvGrpSpPr/>
          <p:nvPr/>
        </p:nvGrpSpPr>
        <p:grpSpPr>
          <a:xfrm>
            <a:off x="399731" y="3695000"/>
            <a:ext cx="11318270" cy="2771486"/>
            <a:chOff x="392839" y="1262762"/>
            <a:chExt cx="11318270" cy="2771486"/>
          </a:xfrm>
        </p:grpSpPr>
        <p:sp>
          <p:nvSpPr>
            <p:cNvPr id="4" name="Rounded Rectangle 3"/>
            <p:cNvSpPr/>
            <p:nvPr/>
          </p:nvSpPr>
          <p:spPr>
            <a:xfrm>
              <a:off x="392839" y="2225375"/>
              <a:ext cx="2057400" cy="902135"/>
            </a:xfrm>
            <a:prstGeom prst="roundRect">
              <a:avLst/>
            </a:prstGeom>
            <a:solidFill>
              <a:srgbClr val="91BCE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Susceptible</a:t>
              </a:r>
            </a:p>
          </p:txBody>
        </p:sp>
        <p:sp>
          <p:nvSpPr>
            <p:cNvPr id="6" name="Rounded Rectangle 5"/>
            <p:cNvSpPr/>
            <p:nvPr/>
          </p:nvSpPr>
          <p:spPr>
            <a:xfrm>
              <a:off x="6658797" y="2220774"/>
              <a:ext cx="1848775" cy="902134"/>
            </a:xfrm>
            <a:prstGeom prst="roundRect">
              <a:avLst/>
            </a:prstGeom>
            <a:solidFill>
              <a:srgbClr val="91BCE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Infectious</a:t>
              </a:r>
            </a:p>
          </p:txBody>
        </p:sp>
        <p:sp>
          <p:nvSpPr>
            <p:cNvPr id="7" name="Rounded Rectangle 6"/>
            <p:cNvSpPr/>
            <p:nvPr/>
          </p:nvSpPr>
          <p:spPr>
            <a:xfrm>
              <a:off x="3653657" y="2231312"/>
              <a:ext cx="1772152" cy="902134"/>
            </a:xfrm>
            <a:prstGeom prst="roundRect">
              <a:avLst/>
            </a:prstGeom>
            <a:solidFill>
              <a:srgbClr val="91BCE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Exposed</a:t>
              </a:r>
            </a:p>
          </p:txBody>
        </p:sp>
        <p:sp>
          <p:nvSpPr>
            <p:cNvPr id="8" name="Rounded Rectangle 7"/>
            <p:cNvSpPr/>
            <p:nvPr/>
          </p:nvSpPr>
          <p:spPr>
            <a:xfrm>
              <a:off x="9866834" y="2225375"/>
              <a:ext cx="1844275" cy="902134"/>
            </a:xfrm>
            <a:prstGeom prst="roundRect">
              <a:avLst/>
            </a:prstGeom>
            <a:solidFill>
              <a:srgbClr val="91BCE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Recovered</a:t>
              </a:r>
            </a:p>
          </p:txBody>
        </p:sp>
        <p:cxnSp>
          <p:nvCxnSpPr>
            <p:cNvPr id="9" name="Straight Arrow Connector 8"/>
            <p:cNvCxnSpPr>
              <a:stCxn id="4" idx="3"/>
              <a:endCxn id="7" idx="1"/>
            </p:cNvCxnSpPr>
            <p:nvPr/>
          </p:nvCxnSpPr>
          <p:spPr>
            <a:xfrm>
              <a:off x="2450239" y="2676443"/>
              <a:ext cx="1203418" cy="59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3"/>
              <a:endCxn id="8" idx="1"/>
            </p:cNvCxnSpPr>
            <p:nvPr/>
          </p:nvCxnSpPr>
          <p:spPr>
            <a:xfrm>
              <a:off x="8507572" y="2671841"/>
              <a:ext cx="1359262" cy="46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3"/>
              <a:endCxn id="6" idx="1"/>
            </p:cNvCxnSpPr>
            <p:nvPr/>
          </p:nvCxnSpPr>
          <p:spPr>
            <a:xfrm flipV="1">
              <a:off x="5425809" y="2671841"/>
              <a:ext cx="1232988" cy="105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27613" y="1262762"/>
              <a:ext cx="2391475" cy="646331"/>
            </a:xfrm>
            <a:prstGeom prst="rect">
              <a:avLst/>
            </a:prstGeom>
            <a:noFill/>
          </p:spPr>
          <p:txBody>
            <a:bodyPr wrap="square" rtlCol="0">
              <a:spAutoFit/>
            </a:bodyPr>
            <a:lstStyle/>
            <a:p>
              <a:pPr algn="ctr"/>
              <a:r>
                <a:rPr lang="en-US" dirty="0">
                  <a:solidFill>
                    <a:prstClr val="black"/>
                  </a:solidFill>
                  <a:latin typeface="Arial" panose="020B0604020202020204" pitchFamily="34" charset="0"/>
                  <a:cs typeface="Arial" panose="020B0604020202020204" pitchFamily="34" charset="0"/>
                </a:rPr>
                <a:t>Contact with </a:t>
              </a:r>
              <a:r>
                <a:rPr lang="en-US">
                  <a:solidFill>
                    <a:prstClr val="black"/>
                  </a:solidFill>
                  <a:latin typeface="Arial" panose="020B0604020202020204" pitchFamily="34" charset="0"/>
                  <a:cs typeface="Arial" panose="020B0604020202020204" pitchFamily="34" charset="0"/>
                </a:rPr>
                <a:t>Infectious </a:t>
              </a:r>
              <a:r>
                <a:rPr lang="en-US" smtClean="0">
                  <a:solidFill>
                    <a:prstClr val="black"/>
                  </a:solidFill>
                  <a:latin typeface="Arial" panose="020B0604020202020204" pitchFamily="34" charset="0"/>
                  <a:cs typeface="Arial" panose="020B0604020202020204" pitchFamily="34" charset="0"/>
                </a:rPr>
                <a:t>Individual </a:t>
              </a:r>
              <a:endParaRPr lang="en-US" dirty="0">
                <a:solidFill>
                  <a:prstClr val="black"/>
                </a:solidFill>
                <a:latin typeface="Arial" panose="020B0604020202020204" pitchFamily="34" charset="0"/>
                <a:cs typeface="Arial" panose="020B0604020202020204" pitchFamily="34" charset="0"/>
              </a:endParaRPr>
            </a:p>
          </p:txBody>
        </p:sp>
        <p:sp>
          <p:nvSpPr>
            <p:cNvPr id="13" name="TextBox 12"/>
            <p:cNvSpPr txBox="1"/>
            <p:nvPr/>
          </p:nvSpPr>
          <p:spPr>
            <a:xfrm>
              <a:off x="1844853" y="3387917"/>
              <a:ext cx="2437687" cy="646331"/>
            </a:xfrm>
            <a:prstGeom prst="rect">
              <a:avLst/>
            </a:prstGeom>
            <a:noFill/>
          </p:spPr>
          <p:txBody>
            <a:bodyPr wrap="square" rtlCol="0">
              <a:spAutoFit/>
            </a:bodyPr>
            <a:lstStyle/>
            <a:p>
              <a:pPr algn="ctr"/>
              <a:r>
                <a:rPr lang="en-US" dirty="0" smtClean="0">
                  <a:solidFill>
                    <a:prstClr val="black"/>
                  </a:solidFill>
                  <a:latin typeface="Arial" panose="020B0604020202020204" pitchFamily="34" charset="0"/>
                  <a:cs typeface="Arial" panose="020B0604020202020204" pitchFamily="34" charset="0"/>
                </a:rPr>
                <a:t>Chance </a:t>
              </a:r>
              <a:r>
                <a:rPr lang="en-US" dirty="0">
                  <a:solidFill>
                    <a:prstClr val="black"/>
                  </a:solidFill>
                  <a:latin typeface="Arial" panose="020B0604020202020204" pitchFamily="34" charset="0"/>
                  <a:cs typeface="Arial" panose="020B0604020202020204" pitchFamily="34" charset="0"/>
                </a:rPr>
                <a:t>of Transmission</a:t>
              </a:r>
            </a:p>
          </p:txBody>
        </p:sp>
        <p:sp>
          <p:nvSpPr>
            <p:cNvPr id="14" name="TextBox 13"/>
            <p:cNvSpPr txBox="1"/>
            <p:nvPr/>
          </p:nvSpPr>
          <p:spPr>
            <a:xfrm>
              <a:off x="4863357" y="1743716"/>
              <a:ext cx="2182432" cy="369332"/>
            </a:xfrm>
            <a:prstGeom prst="rect">
              <a:avLst/>
            </a:prstGeom>
            <a:noFill/>
          </p:spPr>
          <p:txBody>
            <a:bodyPr wrap="square" rtlCol="0">
              <a:spAutoFit/>
            </a:bodyPr>
            <a:lstStyle/>
            <a:p>
              <a:pPr algn="ctr"/>
              <a:r>
                <a:rPr lang="en-US" dirty="0" smtClean="0">
                  <a:solidFill>
                    <a:prstClr val="black"/>
                  </a:solidFill>
                  <a:latin typeface="Arial" panose="020B0604020202020204" pitchFamily="34" charset="0"/>
                  <a:cs typeface="Arial" panose="020B0604020202020204" pitchFamily="34" charset="0"/>
                </a:rPr>
                <a:t>Time </a:t>
              </a:r>
              <a:r>
                <a:rPr lang="en-US" dirty="0">
                  <a:solidFill>
                    <a:prstClr val="black"/>
                  </a:solidFill>
                  <a:latin typeface="Arial" panose="020B0604020202020204" pitchFamily="34" charset="0"/>
                  <a:cs typeface="Arial" panose="020B0604020202020204" pitchFamily="34" charset="0"/>
                </a:rPr>
                <a:t>Length</a:t>
              </a:r>
            </a:p>
          </p:txBody>
        </p:sp>
        <p:sp>
          <p:nvSpPr>
            <p:cNvPr id="15" name="TextBox 14"/>
            <p:cNvSpPr txBox="1"/>
            <p:nvPr/>
          </p:nvSpPr>
          <p:spPr>
            <a:xfrm>
              <a:off x="8008573" y="1700384"/>
              <a:ext cx="2182432" cy="369332"/>
            </a:xfrm>
            <a:prstGeom prst="rect">
              <a:avLst/>
            </a:prstGeom>
            <a:noFill/>
          </p:spPr>
          <p:txBody>
            <a:bodyPr wrap="square" rtlCol="0">
              <a:spAutoFit/>
            </a:bodyPr>
            <a:lstStyle/>
            <a:p>
              <a:pPr algn="ctr"/>
              <a:r>
                <a:rPr lang="en-US" dirty="0" smtClean="0">
                  <a:solidFill>
                    <a:prstClr val="black"/>
                  </a:solidFill>
                  <a:latin typeface="Arial" panose="020B0604020202020204" pitchFamily="34" charset="0"/>
                  <a:cs typeface="Arial" panose="020B0604020202020204" pitchFamily="34" charset="0"/>
                </a:rPr>
                <a:t>Time </a:t>
              </a:r>
              <a:r>
                <a:rPr lang="en-US" dirty="0">
                  <a:solidFill>
                    <a:prstClr val="black"/>
                  </a:solidFill>
                  <a:latin typeface="Arial" panose="020B0604020202020204" pitchFamily="34" charset="0"/>
                  <a:cs typeface="Arial" panose="020B0604020202020204" pitchFamily="34" charset="0"/>
                </a:rPr>
                <a:t>Length</a:t>
              </a:r>
            </a:p>
          </p:txBody>
        </p:sp>
        <p:cxnSp>
          <p:nvCxnSpPr>
            <p:cNvPr id="16" name="Straight Connector 15"/>
            <p:cNvCxnSpPr/>
            <p:nvPr/>
          </p:nvCxnSpPr>
          <p:spPr>
            <a:xfrm>
              <a:off x="2884966" y="2183251"/>
              <a:ext cx="0" cy="3934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84966" y="2734097"/>
              <a:ext cx="0" cy="3934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099789" y="2182744"/>
              <a:ext cx="0" cy="3934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54573" y="2184245"/>
              <a:ext cx="0" cy="3934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Content Placeholder 4"/>
          <p:cNvSpPr txBox="1">
            <a:spLocks/>
          </p:cNvSpPr>
          <p:nvPr/>
        </p:nvSpPr>
        <p:spPr>
          <a:xfrm>
            <a:off x="605313" y="1174286"/>
            <a:ext cx="10992520" cy="1999526"/>
          </a:xfrm>
          <a:prstGeom prst="rect">
            <a:avLst/>
          </a:prstGeom>
          <a:ln w="25400">
            <a:solidFill>
              <a:schemeClr val="accent2">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dirty="0" smtClean="0">
                <a:solidFill>
                  <a:prstClr val="black"/>
                </a:solidFill>
                <a:latin typeface="Arial" panose="020B0604020202020204" pitchFamily="34" charset="0"/>
                <a:cs typeface="Arial" panose="020B0604020202020204" pitchFamily="34" charset="0"/>
              </a:rPr>
              <a:t>Antivirals are used for treating </a:t>
            </a:r>
            <a:r>
              <a:rPr lang="en-US" dirty="0">
                <a:solidFill>
                  <a:prstClr val="black"/>
                </a:solidFill>
                <a:latin typeface="Arial" panose="020B0604020202020204" pitchFamily="34" charset="0"/>
                <a:cs typeface="Arial" panose="020B0604020202020204" pitchFamily="34" charset="0"/>
              </a:rPr>
              <a:t>the </a:t>
            </a:r>
            <a:r>
              <a:rPr lang="en-US" dirty="0" smtClean="0">
                <a:solidFill>
                  <a:prstClr val="black"/>
                </a:solidFill>
                <a:latin typeface="Arial" panose="020B0604020202020204" pitchFamily="34" charset="0"/>
                <a:cs typeface="Arial" panose="020B0604020202020204" pitchFamily="34" charset="0"/>
              </a:rPr>
              <a:t>flu. These reduce the symptoms, shorten the time of the illness, and reduce complications. </a:t>
            </a:r>
          </a:p>
          <a:p>
            <a:pPr marL="0" indent="0">
              <a:lnSpc>
                <a:spcPct val="100000"/>
              </a:lnSpc>
              <a:spcBef>
                <a:spcPts val="0"/>
              </a:spcBef>
              <a:spcAft>
                <a:spcPts val="1200"/>
              </a:spcAft>
              <a:buNone/>
            </a:pPr>
            <a:r>
              <a:rPr lang="en-US" b="1" dirty="0" smtClean="0">
                <a:solidFill>
                  <a:prstClr val="black"/>
                </a:solidFill>
                <a:latin typeface="Arial" panose="020B0604020202020204" pitchFamily="34" charset="0"/>
                <a:cs typeface="Arial" panose="020B0604020202020204" pitchFamily="34" charset="0"/>
              </a:rPr>
              <a:t>How </a:t>
            </a:r>
            <a:r>
              <a:rPr lang="en-US" b="1" dirty="0">
                <a:solidFill>
                  <a:prstClr val="black"/>
                </a:solidFill>
                <a:latin typeface="Arial" panose="020B0604020202020204" pitchFamily="34" charset="0"/>
                <a:cs typeface="Arial" panose="020B0604020202020204" pitchFamily="34" charset="0"/>
              </a:rPr>
              <a:t>would </a:t>
            </a:r>
            <a:r>
              <a:rPr lang="en-US" b="1" dirty="0" smtClean="0">
                <a:solidFill>
                  <a:prstClr val="black"/>
                </a:solidFill>
                <a:latin typeface="Arial" panose="020B0604020202020204" pitchFamily="34" charset="0"/>
                <a:cs typeface="Arial" panose="020B0604020202020204" pitchFamily="34" charset="0"/>
              </a:rPr>
              <a:t>antiviral treatment during an outbreak </a:t>
            </a:r>
            <a:r>
              <a:rPr lang="en-US" b="1" dirty="0">
                <a:solidFill>
                  <a:prstClr val="black"/>
                </a:solidFill>
                <a:latin typeface="Arial" panose="020B0604020202020204" pitchFamily="34" charset="0"/>
                <a:cs typeface="Arial" panose="020B0604020202020204" pitchFamily="34" charset="0"/>
              </a:rPr>
              <a:t>affect the model?</a:t>
            </a:r>
            <a:endParaRPr lang="en-US" b="1" dirty="0" smtClean="0">
              <a:latin typeface="Arial" panose="020B0604020202020204" pitchFamily="34" charset="0"/>
              <a:cs typeface="Arial" panose="020B0604020202020204" pitchFamily="34" charset="0"/>
            </a:endParaRPr>
          </a:p>
        </p:txBody>
      </p:sp>
      <p:sp>
        <p:nvSpPr>
          <p:cNvPr id="2" name="Rectangle 1"/>
          <p:cNvSpPr/>
          <p:nvPr/>
        </p:nvSpPr>
        <p:spPr>
          <a:xfrm>
            <a:off x="13458" y="14444"/>
            <a:ext cx="12178542" cy="769441"/>
          </a:xfrm>
          <a:prstGeom prst="rect">
            <a:avLst/>
          </a:prstGeom>
        </p:spPr>
        <p:txBody>
          <a:bodyPr wrap="square">
            <a:spAutoFit/>
          </a:bodyPr>
          <a:lstStyle/>
          <a:p>
            <a:r>
              <a:rPr lang="en-US" sz="4400" dirty="0">
                <a:solidFill>
                  <a:prstClr val="black"/>
                </a:solidFill>
                <a:latin typeface="Arial" panose="020B0604020202020204" pitchFamily="34" charset="0"/>
                <a:cs typeface="Arial" panose="020B0604020202020204" pitchFamily="34" charset="0"/>
              </a:rPr>
              <a:t>Antivirals</a:t>
            </a:r>
            <a:endParaRPr lang="en-US" sz="4400" dirty="0"/>
          </a:p>
        </p:txBody>
      </p:sp>
    </p:spTree>
    <p:extLst>
      <p:ext uri="{BB962C8B-B14F-4D97-AF65-F5344CB8AC3E}">
        <p14:creationId xmlns:p14="http://schemas.microsoft.com/office/powerpoint/2010/main" val="10028245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7230" y="5534259"/>
            <a:ext cx="11535669" cy="954107"/>
          </a:xfrm>
          <a:prstGeom prst="rect">
            <a:avLst/>
          </a:prstGeom>
          <a:ln w="25400">
            <a:noFill/>
          </a:ln>
        </p:spPr>
        <p:txBody>
          <a:bodyPr wrap="square">
            <a:spAutoFit/>
          </a:bodyPr>
          <a:lstStyle/>
          <a:p>
            <a:pPr marL="463550" indent="-463550">
              <a:spcBef>
                <a:spcPts val="2400"/>
              </a:spcBef>
              <a:spcAft>
                <a:spcPts val="600"/>
              </a:spcAft>
              <a:buFont typeface="Wingdings" panose="05000000000000000000" pitchFamily="2" charset="2"/>
              <a:buChar char="q"/>
            </a:pPr>
            <a:r>
              <a:rPr lang="en-US" sz="2800" dirty="0" smtClean="0">
                <a:solidFill>
                  <a:prstClr val="black"/>
                </a:solidFill>
                <a:latin typeface="Arial" panose="020B0604020202020204" pitchFamily="34" charset="0"/>
                <a:cs typeface="Arial" panose="020B0604020202020204" pitchFamily="34" charset="0"/>
              </a:rPr>
              <a:t>Once </a:t>
            </a:r>
            <a:r>
              <a:rPr lang="en-US" sz="2800" dirty="0">
                <a:solidFill>
                  <a:prstClr val="black"/>
                </a:solidFill>
                <a:latin typeface="Arial" panose="020B0604020202020204" pitchFamily="34" charset="0"/>
                <a:cs typeface="Arial" panose="020B0604020202020204" pitchFamily="34" charset="0"/>
              </a:rPr>
              <a:t>each day, an infectious </a:t>
            </a:r>
            <a:r>
              <a:rPr lang="en-US" sz="2800" dirty="0" smtClean="0">
                <a:solidFill>
                  <a:prstClr val="black"/>
                </a:solidFill>
                <a:latin typeface="Arial" panose="020B0604020202020204" pitchFamily="34" charset="0"/>
                <a:cs typeface="Arial" panose="020B0604020202020204" pitchFamily="34" charset="0"/>
              </a:rPr>
              <a:t>individual, </a:t>
            </a:r>
            <a:r>
              <a:rPr lang="en-US" sz="2800" dirty="0">
                <a:solidFill>
                  <a:prstClr val="black"/>
                </a:solidFill>
                <a:latin typeface="Arial" panose="020B0604020202020204" pitchFamily="34" charset="0"/>
                <a:cs typeface="Arial" panose="020B0604020202020204" pitchFamily="34" charset="0"/>
              </a:rPr>
              <a:t>who has not been infectious too long, may be treated with antivirals. </a:t>
            </a:r>
          </a:p>
        </p:txBody>
      </p:sp>
      <p:sp>
        <p:nvSpPr>
          <p:cNvPr id="2" name="Title 1"/>
          <p:cNvSpPr>
            <a:spLocks noGrp="1"/>
          </p:cNvSpPr>
          <p:nvPr>
            <p:ph type="title"/>
          </p:nvPr>
        </p:nvSpPr>
        <p:spPr>
          <a:xfrm>
            <a:off x="0" y="-1"/>
            <a:ext cx="12192000" cy="914400"/>
          </a:xfrm>
        </p:spPr>
        <p:txBody>
          <a:bodyPr/>
          <a:lstStyle/>
          <a:p>
            <a:r>
              <a:rPr lang="en-US" dirty="0" smtClean="0">
                <a:latin typeface="Arial" panose="020B0604020202020204" pitchFamily="34" charset="0"/>
                <a:cs typeface="Arial" panose="020B0604020202020204" pitchFamily="34" charset="0"/>
              </a:rPr>
              <a:t>Antiviral Model – How it works</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CF434D3-08FE-486B-9AB0-C8B367A6CCBE}" type="slidenum">
              <a:rPr lang="en-US" smtClean="0"/>
              <a:t>61</a:t>
            </a:fld>
            <a:endParaRPr lang="en-US"/>
          </a:p>
        </p:txBody>
      </p:sp>
      <p:pic>
        <p:nvPicPr>
          <p:cNvPr id="9" name="Picture 8"/>
          <p:cNvPicPr>
            <a:picLocks noChangeAspect="1"/>
          </p:cNvPicPr>
          <p:nvPr/>
        </p:nvPicPr>
        <p:blipFill rotWithShape="1">
          <a:blip r:embed="rId3"/>
          <a:srcRect t="8256" b="-1"/>
          <a:stretch/>
        </p:blipFill>
        <p:spPr>
          <a:xfrm>
            <a:off x="966358" y="4886254"/>
            <a:ext cx="528038" cy="413551"/>
          </a:xfrm>
          <a:prstGeom prst="rect">
            <a:avLst/>
          </a:prstGeom>
        </p:spPr>
      </p:pic>
      <p:pic>
        <p:nvPicPr>
          <p:cNvPr id="10" name="Picture 9"/>
          <p:cNvPicPr>
            <a:picLocks noChangeAspect="1"/>
          </p:cNvPicPr>
          <p:nvPr/>
        </p:nvPicPr>
        <p:blipFill>
          <a:blip r:embed="rId4"/>
          <a:stretch>
            <a:fillRect/>
          </a:stretch>
        </p:blipFill>
        <p:spPr>
          <a:xfrm>
            <a:off x="307795" y="4875354"/>
            <a:ext cx="475483" cy="432257"/>
          </a:xfrm>
          <a:prstGeom prst="rect">
            <a:avLst/>
          </a:prstGeom>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205" y="1925185"/>
            <a:ext cx="4463818" cy="564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863" y="3340952"/>
            <a:ext cx="4505160" cy="569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870" y="879826"/>
            <a:ext cx="4476153"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4"/>
          <p:cNvSpPr txBox="1">
            <a:spLocks/>
          </p:cNvSpPr>
          <p:nvPr/>
        </p:nvSpPr>
        <p:spPr>
          <a:xfrm>
            <a:off x="4766321" y="912125"/>
            <a:ext cx="7425679" cy="1090304"/>
          </a:xfrm>
          <a:prstGeom prst="rect">
            <a:avLst/>
          </a:prstGeom>
          <a:ln w="25400">
            <a:noFill/>
          </a:ln>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Tx/>
              <a:buChar char="-"/>
            </a:pPr>
            <a:r>
              <a:rPr lang="en-US" dirty="0">
                <a:latin typeface="Arial" panose="020B0604020202020204" pitchFamily="34" charset="0"/>
                <a:cs typeface="Arial" panose="020B0604020202020204" pitchFamily="34" charset="0"/>
              </a:rPr>
              <a:t>d</a:t>
            </a:r>
            <a:r>
              <a:rPr lang="en-US" dirty="0" smtClean="0">
                <a:latin typeface="Arial" panose="020B0604020202020204" pitchFamily="34" charset="0"/>
                <a:cs typeface="Arial" panose="020B0604020202020204" pitchFamily="34" charset="0"/>
              </a:rPr>
              <a:t>etermines the probability that an individual in the infectious class will receive treatment. </a:t>
            </a:r>
          </a:p>
        </p:txBody>
      </p:sp>
      <p:sp>
        <p:nvSpPr>
          <p:cNvPr id="13" name="Content Placeholder 4"/>
          <p:cNvSpPr txBox="1">
            <a:spLocks/>
          </p:cNvSpPr>
          <p:nvPr/>
        </p:nvSpPr>
        <p:spPr>
          <a:xfrm>
            <a:off x="4766320" y="1955961"/>
            <a:ext cx="7425679" cy="1296439"/>
          </a:xfrm>
          <a:prstGeom prst="rect">
            <a:avLst/>
          </a:prstGeom>
          <a:ln w="25400">
            <a:noFill/>
          </a:ln>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Tx/>
              <a:buChar char="-"/>
            </a:pPr>
            <a:r>
              <a:rPr lang="en-US" dirty="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he length of the infectious period past which antivirals are no longer effective and thus not given. </a:t>
            </a:r>
            <a:endParaRPr lang="en-US" sz="1800" dirty="0" smtClean="0">
              <a:latin typeface="Arial" panose="020B0604020202020204" pitchFamily="34" charset="0"/>
              <a:cs typeface="Arial" panose="020B0604020202020204" pitchFamily="34" charset="0"/>
            </a:endParaRPr>
          </a:p>
          <a:p>
            <a:pPr marL="0" indent="0" algn="r">
              <a:lnSpc>
                <a:spcPct val="100000"/>
              </a:lnSpc>
              <a:spcBef>
                <a:spcPts val="2400"/>
              </a:spcBef>
              <a:spcAft>
                <a:spcPts val="1200"/>
              </a:spcAft>
              <a:buFont typeface="Arial" panose="020B0604020202020204" pitchFamily="34" charset="0"/>
              <a:buNone/>
            </a:pPr>
            <a:r>
              <a:rPr lang="en-US" dirty="0" smtClean="0">
                <a:latin typeface="Arial" panose="020B0604020202020204" pitchFamily="34" charset="0"/>
                <a:cs typeface="Arial" panose="020B0604020202020204" pitchFamily="34" charset="0"/>
              </a:rPr>
              <a:t> </a:t>
            </a:r>
          </a:p>
        </p:txBody>
      </p:sp>
      <p:sp>
        <p:nvSpPr>
          <p:cNvPr id="14" name="Content Placeholder 4"/>
          <p:cNvSpPr txBox="1">
            <a:spLocks/>
          </p:cNvSpPr>
          <p:nvPr/>
        </p:nvSpPr>
        <p:spPr>
          <a:xfrm>
            <a:off x="4766321" y="3383221"/>
            <a:ext cx="7425679" cy="1385804"/>
          </a:xfrm>
          <a:prstGeom prst="rect">
            <a:avLst/>
          </a:prstGeom>
          <a:ln w="25400">
            <a:noFill/>
          </a:ln>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Tx/>
              <a:buChar char="-"/>
            </a:pPr>
            <a:r>
              <a:rPr lang="en-US" dirty="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he benefit of taking antivirals in terms of the reduction in time an infectious individual will be infectious. </a:t>
            </a:r>
          </a:p>
        </p:txBody>
      </p:sp>
      <p:sp>
        <p:nvSpPr>
          <p:cNvPr id="15" name="Content Placeholder 4"/>
          <p:cNvSpPr txBox="1">
            <a:spLocks/>
          </p:cNvSpPr>
          <p:nvPr/>
        </p:nvSpPr>
        <p:spPr>
          <a:xfrm>
            <a:off x="1713053" y="4827883"/>
            <a:ext cx="10478947" cy="521371"/>
          </a:xfrm>
          <a:prstGeom prst="rect">
            <a:avLst/>
          </a:prstGeom>
          <a:ln w="25400">
            <a:noFill/>
          </a:ln>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Tx/>
              <a:buChar char="-"/>
            </a:pPr>
            <a:r>
              <a:rPr lang="en-US" dirty="0" smtClean="0">
                <a:latin typeface="Arial" panose="020B0604020202020204" pitchFamily="34" charset="0"/>
                <a:cs typeface="Arial" panose="020B0604020202020204" pitchFamily="34" charset="0"/>
              </a:rPr>
              <a:t>treated infectious (red) and recovered (green). </a:t>
            </a:r>
            <a:endParaRPr lang="en-US" sz="1800" dirty="0" smtClean="0">
              <a:latin typeface="Arial" panose="020B0604020202020204" pitchFamily="34" charset="0"/>
              <a:cs typeface="Arial" panose="020B0604020202020204" pitchFamily="34" charset="0"/>
            </a:endParaRPr>
          </a:p>
          <a:p>
            <a:pPr marL="0" indent="0" algn="r">
              <a:lnSpc>
                <a:spcPct val="100000"/>
              </a:lnSpc>
              <a:spcBef>
                <a:spcPts val="2400"/>
              </a:spcBef>
              <a:spcAft>
                <a:spcPts val="1200"/>
              </a:spcAft>
              <a:buFont typeface="Arial" panose="020B0604020202020204" pitchFamily="34" charset="0"/>
              <a:buNone/>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76795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88720"/>
          </a:xfrm>
        </p:spPr>
        <p:txBody>
          <a:bodyPr>
            <a:normAutofit/>
          </a:bodyPr>
          <a:lstStyle/>
          <a:p>
            <a:r>
              <a:rPr lang="en-US" sz="3600" b="1" dirty="0" smtClean="0">
                <a:latin typeface="Arial" panose="020B0604020202020204" pitchFamily="34" charset="0"/>
                <a:cs typeface="Arial" panose="020B0604020202020204" pitchFamily="34" charset="0"/>
              </a:rPr>
              <a:t>Run the program </a:t>
            </a:r>
            <a:br>
              <a:rPr lang="en-US" sz="3600" b="1" dirty="0" smtClean="0">
                <a:latin typeface="Arial" panose="020B0604020202020204" pitchFamily="34" charset="0"/>
                <a:cs typeface="Arial" panose="020B0604020202020204" pitchFamily="34" charset="0"/>
              </a:rPr>
            </a:br>
            <a:r>
              <a:rPr lang="en-US" sz="3600" b="1" i="1" dirty="0" smtClean="0">
                <a:solidFill>
                  <a:prstClr val="black"/>
                </a:solidFill>
                <a:latin typeface="Arial" panose="020B0604020202020204" pitchFamily="34" charset="0"/>
                <a:cs typeface="Arial" panose="020B0604020202020204" pitchFamily="34" charset="0"/>
              </a:rPr>
              <a:t>SEIR-Model-</a:t>
            </a:r>
            <a:r>
              <a:rPr lang="en-US" sz="3600" b="1" i="1" dirty="0" err="1" smtClean="0">
                <a:solidFill>
                  <a:prstClr val="black"/>
                </a:solidFill>
                <a:latin typeface="Arial" panose="020B0604020202020204" pitchFamily="34" charset="0"/>
                <a:cs typeface="Arial" panose="020B0604020202020204" pitchFamily="34" charset="0"/>
              </a:rPr>
              <a:t>Antivirals.nlogo</a:t>
            </a:r>
            <a:endParaRPr lang="en-US" sz="36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CF434D3-08FE-486B-9AB0-C8B367A6CCBE}" type="slidenum">
              <a:rPr lang="en-US" smtClean="0"/>
              <a:t>62</a:t>
            </a:fld>
            <a:endParaRPr lang="en-US"/>
          </a:p>
        </p:txBody>
      </p:sp>
      <p:sp>
        <p:nvSpPr>
          <p:cNvPr id="5" name="Rectangle 4"/>
          <p:cNvSpPr/>
          <p:nvPr/>
        </p:nvSpPr>
        <p:spPr>
          <a:xfrm>
            <a:off x="225241" y="1504919"/>
            <a:ext cx="11757891" cy="5139869"/>
          </a:xfrm>
          <a:prstGeom prst="rect">
            <a:avLst/>
          </a:prstGeom>
        </p:spPr>
        <p:txBody>
          <a:bodyPr wrap="square">
            <a:spAutoFit/>
          </a:bodyPr>
          <a:lstStyle/>
          <a:p>
            <a:pPr>
              <a:spcAft>
                <a:spcPts val="1200"/>
              </a:spcAft>
            </a:pPr>
            <a:r>
              <a:rPr lang="en-US" sz="2800" dirty="0" smtClean="0">
                <a:solidFill>
                  <a:prstClr val="black"/>
                </a:solidFill>
                <a:latin typeface="Arial" panose="020B0604020202020204" pitchFamily="34" charset="0"/>
                <a:cs typeface="Arial" panose="020B0604020202020204" pitchFamily="34" charset="0"/>
              </a:rPr>
              <a:t>Compare </a:t>
            </a:r>
            <a:r>
              <a:rPr lang="en-US" sz="2800" dirty="0">
                <a:solidFill>
                  <a:prstClr val="black"/>
                </a:solidFill>
                <a:latin typeface="Arial" panose="020B0604020202020204" pitchFamily="34" charset="0"/>
                <a:cs typeface="Arial" panose="020B0604020202020204" pitchFamily="34" charset="0"/>
              </a:rPr>
              <a:t>the peak of infection when no </a:t>
            </a:r>
            <a:r>
              <a:rPr lang="en-US" sz="2800" dirty="0" smtClean="0">
                <a:solidFill>
                  <a:prstClr val="black"/>
                </a:solidFill>
                <a:latin typeface="Arial" panose="020B0604020202020204" pitchFamily="34" charset="0"/>
                <a:cs typeface="Arial" panose="020B0604020202020204" pitchFamily="34" charset="0"/>
              </a:rPr>
              <a:t>individuals receive </a:t>
            </a:r>
            <a:r>
              <a:rPr lang="en-US" sz="2800" dirty="0">
                <a:solidFill>
                  <a:prstClr val="black"/>
                </a:solidFill>
                <a:latin typeface="Arial" panose="020B0604020202020204" pitchFamily="34" charset="0"/>
                <a:cs typeface="Arial" panose="020B0604020202020204" pitchFamily="34" charset="0"/>
              </a:rPr>
              <a:t>treatment to the peak of infection produced when antivirals are made available to the </a:t>
            </a:r>
            <a:r>
              <a:rPr lang="en-US" sz="2800" dirty="0" smtClean="0">
                <a:solidFill>
                  <a:prstClr val="black"/>
                </a:solidFill>
                <a:latin typeface="Arial" panose="020B0604020202020204" pitchFamily="34" charset="0"/>
                <a:cs typeface="Arial" panose="020B0604020202020204" pitchFamily="34" charset="0"/>
              </a:rPr>
              <a:t>individuals</a:t>
            </a:r>
            <a:r>
              <a:rPr lang="en-US" sz="2800" dirty="0">
                <a:solidFill>
                  <a:prstClr val="black"/>
                </a:solidFill>
                <a:latin typeface="Arial" panose="020B0604020202020204" pitchFamily="34" charset="0"/>
                <a:cs typeface="Arial" panose="020B0604020202020204" pitchFamily="34" charset="0"/>
              </a:rPr>
              <a:t>. </a:t>
            </a:r>
            <a:endParaRPr lang="en-US" sz="2800" dirty="0" smtClean="0">
              <a:solidFill>
                <a:prstClr val="black"/>
              </a:solidFill>
              <a:latin typeface="Arial" panose="020B0604020202020204" pitchFamily="34" charset="0"/>
              <a:cs typeface="Arial" panose="020B0604020202020204" pitchFamily="34" charset="0"/>
            </a:endParaRPr>
          </a:p>
          <a:p>
            <a:pPr>
              <a:spcAft>
                <a:spcPts val="1200"/>
              </a:spcAft>
            </a:pPr>
            <a:r>
              <a:rPr lang="en-US" sz="2800" dirty="0" smtClean="0">
                <a:solidFill>
                  <a:prstClr val="black"/>
                </a:solidFill>
                <a:latin typeface="Arial" panose="020B0604020202020204" pitchFamily="34" charset="0"/>
                <a:cs typeface="Arial" panose="020B0604020202020204" pitchFamily="34" charset="0"/>
              </a:rPr>
              <a:t>Setting </a:t>
            </a:r>
            <a:r>
              <a:rPr lang="en-US" sz="2800" dirty="0">
                <a:solidFill>
                  <a:prstClr val="black"/>
                </a:solidFill>
                <a:latin typeface="Arial" panose="020B0604020202020204" pitchFamily="34" charset="0"/>
                <a:cs typeface="Arial" panose="020B0604020202020204" pitchFamily="34" charset="0"/>
              </a:rPr>
              <a:t>the ANTIVIRAL-TREATMENT-CHANCE or the LATEST-ANTIVIRALS-GIVEN to 0 percent per day or days, respectively, results in a model identical to the Base Model for seasonal influenza. </a:t>
            </a:r>
          </a:p>
          <a:p>
            <a:pPr>
              <a:spcAft>
                <a:spcPts val="1200"/>
              </a:spcAft>
            </a:pPr>
            <a:r>
              <a:rPr lang="en-US" sz="2800" dirty="0">
                <a:solidFill>
                  <a:prstClr val="black"/>
                </a:solidFill>
                <a:latin typeface="Arial" panose="020B0604020202020204" pitchFamily="34" charset="0"/>
                <a:cs typeface="Arial" panose="020B0604020202020204" pitchFamily="34" charset="0"/>
              </a:rPr>
              <a:t>When increasing the ANTIVIRAL-TREATMENT-CHANCE, the LATEST-ANTIVIRALS-GIVEN, or the AVERAGE-ANTIVIRAL-EFFECT-PERIOD, if an outbreak occurs, the length of the outbreak will increase, the attack rate will decrease, and the maximum number infected at one time will decrease. </a:t>
            </a:r>
            <a:endParaRPr lang="en-US" sz="2800"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4795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5" name="TextBox 4"/>
          <p:cNvSpPr txBox="1"/>
          <p:nvPr/>
        </p:nvSpPr>
        <p:spPr>
          <a:xfrm>
            <a:off x="0" y="0"/>
            <a:ext cx="12192000"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Example output- antivirals</a:t>
            </a:r>
            <a:endParaRPr lang="en-US" sz="4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7156002" y="245825"/>
            <a:ext cx="4862388" cy="2961401"/>
          </a:xfrm>
          <a:prstGeom prst="rect">
            <a:avLst/>
          </a:prstGeom>
        </p:spPr>
      </p:pic>
      <p:pic>
        <p:nvPicPr>
          <p:cNvPr id="3" name="Picture 2"/>
          <p:cNvPicPr>
            <a:picLocks noChangeAspect="1"/>
          </p:cNvPicPr>
          <p:nvPr/>
        </p:nvPicPr>
        <p:blipFill>
          <a:blip r:embed="rId4"/>
          <a:stretch>
            <a:fillRect/>
          </a:stretch>
        </p:blipFill>
        <p:spPr>
          <a:xfrm>
            <a:off x="5202614" y="3565385"/>
            <a:ext cx="4162425" cy="3067050"/>
          </a:xfrm>
          <a:prstGeom prst="rect">
            <a:avLst/>
          </a:prstGeom>
        </p:spPr>
      </p:pic>
      <p:pic>
        <p:nvPicPr>
          <p:cNvPr id="4" name="Picture 3"/>
          <p:cNvPicPr>
            <a:picLocks noChangeAspect="1"/>
          </p:cNvPicPr>
          <p:nvPr/>
        </p:nvPicPr>
        <p:blipFill>
          <a:blip r:embed="rId5"/>
          <a:stretch>
            <a:fillRect/>
          </a:stretch>
        </p:blipFill>
        <p:spPr>
          <a:xfrm>
            <a:off x="236816" y="1112074"/>
            <a:ext cx="4466660" cy="5148360"/>
          </a:xfrm>
          <a:prstGeom prst="rect">
            <a:avLst/>
          </a:prstGeom>
        </p:spPr>
      </p:pic>
      <p:sp>
        <p:nvSpPr>
          <p:cNvPr id="6" name="Slide Number Placeholder 5"/>
          <p:cNvSpPr>
            <a:spLocks noGrp="1"/>
          </p:cNvSpPr>
          <p:nvPr>
            <p:ph type="sldNum" sz="quarter" idx="12"/>
          </p:nvPr>
        </p:nvSpPr>
        <p:spPr/>
        <p:txBody>
          <a:bodyPr/>
          <a:lstStyle/>
          <a:p>
            <a:fld id="{DCF434D3-08FE-486B-9AB0-C8B367A6CCBE}" type="slidenum">
              <a:rPr lang="en-US" smtClean="0"/>
              <a:t>63</a:t>
            </a:fld>
            <a:endParaRPr lang="en-US"/>
          </a:p>
        </p:txBody>
      </p:sp>
    </p:spTree>
    <p:extLst>
      <p:ext uri="{BB962C8B-B14F-4D97-AF65-F5344CB8AC3E}">
        <p14:creationId xmlns:p14="http://schemas.microsoft.com/office/powerpoint/2010/main" val="20664534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246498" y="1225246"/>
            <a:ext cx="11710149" cy="35613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indent="-463550">
              <a:lnSpc>
                <a:spcPct val="100000"/>
              </a:lnSpc>
              <a:spcBef>
                <a:spcPts val="0"/>
              </a:spcBef>
              <a:spcAft>
                <a:spcPts val="1800"/>
              </a:spcAft>
              <a:buFont typeface="Wingdings" panose="05000000000000000000" pitchFamily="2" charset="2"/>
              <a:buChar char="q"/>
            </a:pPr>
            <a:r>
              <a:rPr lang="en-US" dirty="0" smtClean="0">
                <a:solidFill>
                  <a:prstClr val="black"/>
                </a:solidFill>
                <a:latin typeface="Arial" panose="020B0604020202020204" pitchFamily="34" charset="0"/>
                <a:cs typeface="Arial" panose="020B0604020202020204" pitchFamily="34" charset="0"/>
              </a:rPr>
              <a:t>Based on the model, what percentage of the infected population needs to be treated in order to reduce the attack rate </a:t>
            </a:r>
            <a:r>
              <a:rPr lang="en-US" dirty="0">
                <a:solidFill>
                  <a:prstClr val="black"/>
                </a:solidFill>
                <a:latin typeface="Arial" panose="020B0604020202020204" pitchFamily="34" charset="0"/>
                <a:cs typeface="Arial" panose="020B0604020202020204" pitchFamily="34" charset="0"/>
              </a:rPr>
              <a:t>during an </a:t>
            </a:r>
            <a:r>
              <a:rPr lang="en-US" dirty="0" smtClean="0">
                <a:solidFill>
                  <a:prstClr val="black"/>
                </a:solidFill>
                <a:latin typeface="Arial" panose="020B0604020202020204" pitchFamily="34" charset="0"/>
                <a:cs typeface="Arial" panose="020B0604020202020204" pitchFamily="34" charset="0"/>
              </a:rPr>
              <a:t>outbreak? </a:t>
            </a:r>
            <a:endParaRPr lang="en-US" dirty="0">
              <a:solidFill>
                <a:prstClr val="black"/>
              </a:solidFill>
              <a:latin typeface="Arial" panose="020B0604020202020204" pitchFamily="34" charset="0"/>
              <a:cs typeface="Arial" panose="020B0604020202020204" pitchFamily="34" charset="0"/>
            </a:endParaRPr>
          </a:p>
          <a:p>
            <a:pPr marL="463550" indent="-463550">
              <a:lnSpc>
                <a:spcPct val="100000"/>
              </a:lnSpc>
              <a:spcBef>
                <a:spcPts val="0"/>
              </a:spcBef>
              <a:spcAft>
                <a:spcPts val="1800"/>
              </a:spcAft>
              <a:buFont typeface="Wingdings" panose="05000000000000000000" pitchFamily="2" charset="2"/>
              <a:buChar char="q"/>
            </a:pPr>
            <a:r>
              <a:rPr lang="en-US" dirty="0" smtClean="0">
                <a:solidFill>
                  <a:prstClr val="black"/>
                </a:solidFill>
                <a:latin typeface="Arial" panose="020B0604020202020204" pitchFamily="34" charset="0"/>
                <a:cs typeface="Arial" panose="020B0604020202020204" pitchFamily="34" charset="0"/>
              </a:rPr>
              <a:t>Based on the model, when is the </a:t>
            </a:r>
            <a:r>
              <a:rPr lang="en-US" dirty="0">
                <a:solidFill>
                  <a:prstClr val="black"/>
                </a:solidFill>
                <a:latin typeface="Arial" panose="020B0604020202020204" pitchFamily="34" charset="0"/>
                <a:cs typeface="Arial" panose="020B0604020202020204" pitchFamily="34" charset="0"/>
              </a:rPr>
              <a:t>ideal time to administer </a:t>
            </a:r>
            <a:r>
              <a:rPr lang="en-US" dirty="0" smtClean="0">
                <a:solidFill>
                  <a:prstClr val="black"/>
                </a:solidFill>
                <a:latin typeface="Arial" panose="020B0604020202020204" pitchFamily="34" charset="0"/>
                <a:cs typeface="Arial" panose="020B0604020202020204" pitchFamily="34" charset="0"/>
              </a:rPr>
              <a:t>antivirals? Is this a feasible goal?</a:t>
            </a:r>
          </a:p>
          <a:p>
            <a:pPr marL="463550" indent="-463550">
              <a:lnSpc>
                <a:spcPct val="100000"/>
              </a:lnSpc>
              <a:spcBef>
                <a:spcPts val="0"/>
              </a:spcBef>
              <a:spcAft>
                <a:spcPts val="1800"/>
              </a:spcAft>
              <a:buFont typeface="Wingdings" panose="05000000000000000000" pitchFamily="2" charset="2"/>
              <a:buChar char="q"/>
            </a:pPr>
            <a:r>
              <a:rPr lang="en-US" dirty="0" smtClean="0">
                <a:solidFill>
                  <a:prstClr val="black"/>
                </a:solidFill>
                <a:latin typeface="Arial" panose="020B0604020202020204" pitchFamily="34" charset="0"/>
                <a:cs typeface="Arial" panose="020B0604020202020204" pitchFamily="34" charset="0"/>
              </a:rPr>
              <a:t>What would you advise a student who has been experiencing flu-like symptoms for the past 3 days? </a:t>
            </a:r>
          </a:p>
          <a:p>
            <a:pPr marL="0" indent="0">
              <a:lnSpc>
                <a:spcPct val="100000"/>
              </a:lnSpc>
              <a:spcBef>
                <a:spcPts val="0"/>
              </a:spcBef>
              <a:spcAft>
                <a:spcPts val="1200"/>
              </a:spcAft>
              <a:buFont typeface="Arial" panose="020B0604020202020204" pitchFamily="34" charset="0"/>
              <a:buNone/>
            </a:pPr>
            <a:endParaRPr lang="en-US" dirty="0" smtClean="0">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0" y="-1"/>
            <a:ext cx="7794171" cy="914400"/>
          </a:xfrm>
          <a:prstGeom prst="rect">
            <a:avLst/>
          </a:prstGeom>
        </p:spPr>
        <p:txBody>
          <a:bodyPr wrap="square">
            <a:spAutoFit/>
          </a:bodyPr>
          <a:lstStyle/>
          <a:p>
            <a:pPr lvl="0">
              <a:spcAft>
                <a:spcPts val="1200"/>
              </a:spcAft>
            </a:pPr>
            <a:r>
              <a:rPr lang="en-US" sz="4400" dirty="0" smtClean="0">
                <a:solidFill>
                  <a:prstClr val="black"/>
                </a:solidFill>
                <a:latin typeface="Arial" panose="020B0604020202020204" pitchFamily="34" charset="0"/>
                <a:cs typeface="Arial" panose="020B0604020202020204" pitchFamily="34" charset="0"/>
              </a:rPr>
              <a:t>Discussion</a:t>
            </a:r>
            <a:endParaRPr lang="en-US" sz="4400"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F434D3-08FE-486B-9AB0-C8B367A6CCBE}" type="slidenum">
              <a:rPr lang="en-US" smtClean="0"/>
              <a:t>64</a:t>
            </a:fld>
            <a:endParaRPr lang="en-US"/>
          </a:p>
        </p:txBody>
      </p:sp>
    </p:spTree>
    <p:extLst>
      <p:ext uri="{BB962C8B-B14F-4D97-AF65-F5344CB8AC3E}">
        <p14:creationId xmlns:p14="http://schemas.microsoft.com/office/powerpoint/2010/main" val="1477360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605313" y="6437260"/>
            <a:ext cx="10515600" cy="420740"/>
          </a:xfrm>
        </p:spPr>
        <p:txBody>
          <a:bodyPr>
            <a:normAutofit/>
          </a:bodyPr>
          <a:lstStyle/>
          <a:p>
            <a:pPr marL="0" indent="0">
              <a:buNone/>
            </a:pPr>
            <a:r>
              <a:rPr lang="en-US" sz="1800" dirty="0">
                <a:latin typeface="Arial" panose="020B0604020202020204" pitchFamily="34" charset="0"/>
                <a:cs typeface="Arial" panose="020B0604020202020204" pitchFamily="34" charset="0"/>
              </a:rPr>
              <a:t>http://</a:t>
            </a:r>
            <a:r>
              <a:rPr lang="en-US" sz="1800" dirty="0" err="1" smtClean="0">
                <a:latin typeface="Arial" panose="020B0604020202020204" pitchFamily="34" charset="0"/>
                <a:cs typeface="Arial" panose="020B0604020202020204" pitchFamily="34" charset="0"/>
              </a:rPr>
              <a:t>www.cdc.gov</a:t>
            </a:r>
            <a:r>
              <a:rPr lang="en-US" sz="1800" dirty="0" smtClean="0">
                <a:latin typeface="Arial" panose="020B0604020202020204" pitchFamily="34" charset="0"/>
                <a:cs typeface="Arial" panose="020B0604020202020204" pitchFamily="34" charset="0"/>
              </a:rPr>
              <a:t>/flu/news/influenza-prescribing-</a:t>
            </a:r>
            <a:r>
              <a:rPr lang="en-US" sz="1800" dirty="0" err="1" smtClean="0">
                <a:latin typeface="Arial" panose="020B0604020202020204" pitchFamily="34" charset="0"/>
                <a:cs typeface="Arial" panose="020B0604020202020204" pitchFamily="34" charset="0"/>
              </a:rPr>
              <a:t>study.htm</a:t>
            </a: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CF434D3-08FE-486B-9AB0-C8B367A6CCBE}" type="slidenum">
              <a:rPr lang="en-US" smtClean="0"/>
              <a:t>65</a:t>
            </a:fld>
            <a:endParaRPr lang="en-US"/>
          </a:p>
        </p:txBody>
      </p:sp>
      <p:pic>
        <p:nvPicPr>
          <p:cNvPr id="4" name="Picture 3"/>
          <p:cNvPicPr>
            <a:picLocks noChangeAspect="1"/>
          </p:cNvPicPr>
          <p:nvPr/>
        </p:nvPicPr>
        <p:blipFill>
          <a:blip r:embed="rId3"/>
          <a:stretch>
            <a:fillRect/>
          </a:stretch>
        </p:blipFill>
        <p:spPr>
          <a:xfrm>
            <a:off x="237463" y="230442"/>
            <a:ext cx="11719185" cy="5394852"/>
          </a:xfrm>
          <a:prstGeom prst="rect">
            <a:avLst/>
          </a:prstGeom>
        </p:spPr>
      </p:pic>
    </p:spTree>
    <p:extLst>
      <p:ext uri="{BB962C8B-B14F-4D97-AF65-F5344CB8AC3E}">
        <p14:creationId xmlns:p14="http://schemas.microsoft.com/office/powerpoint/2010/main" val="3711616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4760" y="227154"/>
            <a:ext cx="11702581" cy="1902575"/>
          </a:xfrm>
        </p:spPr>
        <p:txBody>
          <a:bodyPr>
            <a:noAutofit/>
          </a:bodyPr>
          <a:lstStyle/>
          <a:p>
            <a:pPr marL="0" indent="0">
              <a:lnSpc>
                <a:spcPct val="100000"/>
              </a:lnSpc>
              <a:spcBef>
                <a:spcPts val="0"/>
              </a:spcBef>
              <a:spcAft>
                <a:spcPts val="1200"/>
              </a:spcAft>
              <a:buNone/>
            </a:pPr>
            <a:r>
              <a:rPr lang="en-US" sz="3600" dirty="0" smtClean="0">
                <a:latin typeface="Arial" panose="020B0604020202020204" pitchFamily="34" charset="0"/>
                <a:cs typeface="Arial" panose="020B0604020202020204" pitchFamily="34" charset="0"/>
              </a:rPr>
              <a:t>CQ#10: Receiving an antiviral medication after potential exposure to influenza is considered a _________ control strategy.</a:t>
            </a:r>
          </a:p>
        </p:txBody>
      </p:sp>
      <p:sp>
        <p:nvSpPr>
          <p:cNvPr id="2" name="Slide Number Placeholder 1"/>
          <p:cNvSpPr>
            <a:spLocks noGrp="1"/>
          </p:cNvSpPr>
          <p:nvPr>
            <p:ph type="sldNum" sz="quarter" idx="12"/>
          </p:nvPr>
        </p:nvSpPr>
        <p:spPr/>
        <p:txBody>
          <a:bodyPr/>
          <a:lstStyle/>
          <a:p>
            <a:fld id="{DCF434D3-08FE-486B-9AB0-C8B367A6CCBE}" type="slidenum">
              <a:rPr lang="en-US" smtClean="0"/>
              <a:t>66</a:t>
            </a:fld>
            <a:endParaRPr lang="en-US"/>
          </a:p>
        </p:txBody>
      </p:sp>
      <p:sp>
        <p:nvSpPr>
          <p:cNvPr id="4" name="TPAnswers"/>
          <p:cNvSpPr txBox="1">
            <a:spLocks/>
          </p:cNvSpPr>
          <p:nvPr>
            <p:custDataLst>
              <p:tags r:id="rId1"/>
            </p:custDataLst>
          </p:nvPr>
        </p:nvSpPr>
        <p:spPr>
          <a:xfrm>
            <a:off x="613514" y="2521987"/>
            <a:ext cx="10961170" cy="284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Biologic</a:t>
            </a:r>
          </a:p>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Behavioral</a:t>
            </a:r>
          </a:p>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Could be either biologic or behavioral</a:t>
            </a:r>
          </a:p>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Neither biologic nor behavioral</a:t>
            </a:r>
          </a:p>
        </p:txBody>
      </p:sp>
    </p:spTree>
    <p:extLst>
      <p:ext uri="{BB962C8B-B14F-4D97-AF65-F5344CB8AC3E}">
        <p14:creationId xmlns:p14="http://schemas.microsoft.com/office/powerpoint/2010/main" val="40521371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1233" y="227162"/>
            <a:ext cx="11713840" cy="2272970"/>
          </a:xfrm>
        </p:spPr>
        <p:txBody>
          <a:bodyPr>
            <a:noAutofit/>
          </a:bodyPr>
          <a:lstStyle/>
          <a:p>
            <a:pPr marL="0" indent="0">
              <a:lnSpc>
                <a:spcPct val="100000"/>
              </a:lnSpc>
              <a:spcBef>
                <a:spcPts val="0"/>
              </a:spcBef>
              <a:spcAft>
                <a:spcPts val="1200"/>
              </a:spcAft>
              <a:buNone/>
            </a:pPr>
            <a:r>
              <a:rPr lang="en-US" sz="3600" dirty="0" smtClean="0">
                <a:latin typeface="Arial" panose="020B0604020202020204" pitchFamily="34" charset="0"/>
                <a:cs typeface="Arial" panose="020B0604020202020204" pitchFamily="34" charset="0"/>
              </a:rPr>
              <a:t>CQ#11: A child comes into a clinic with acute respiratory illness. You suspect that it is a case of influenza. What would be the best treatment for the child?</a:t>
            </a:r>
          </a:p>
        </p:txBody>
      </p:sp>
      <p:sp>
        <p:nvSpPr>
          <p:cNvPr id="2" name="Slide Number Placeholder 1"/>
          <p:cNvSpPr>
            <a:spLocks noGrp="1"/>
          </p:cNvSpPr>
          <p:nvPr>
            <p:ph type="sldNum" sz="quarter" idx="12"/>
          </p:nvPr>
        </p:nvSpPr>
        <p:spPr/>
        <p:txBody>
          <a:bodyPr/>
          <a:lstStyle/>
          <a:p>
            <a:fld id="{DCF434D3-08FE-486B-9AB0-C8B367A6CCBE}" type="slidenum">
              <a:rPr lang="en-US" smtClean="0"/>
              <a:t>67</a:t>
            </a:fld>
            <a:endParaRPr lang="en-US"/>
          </a:p>
        </p:txBody>
      </p:sp>
      <p:sp>
        <p:nvSpPr>
          <p:cNvPr id="4" name="TPAnswers"/>
          <p:cNvSpPr txBox="1">
            <a:spLocks/>
          </p:cNvSpPr>
          <p:nvPr>
            <p:custDataLst>
              <p:tags r:id="rId1"/>
            </p:custDataLst>
          </p:nvPr>
        </p:nvSpPr>
        <p:spPr>
          <a:xfrm>
            <a:off x="613514" y="2811362"/>
            <a:ext cx="10961170" cy="284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Antibiotics</a:t>
            </a:r>
          </a:p>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Antiviral medication</a:t>
            </a:r>
          </a:p>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Both antibiotics and antiviral medications</a:t>
            </a:r>
          </a:p>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Bed rest and isolation</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3488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4760" y="227154"/>
            <a:ext cx="11702581" cy="1485887"/>
          </a:xfrm>
        </p:spPr>
        <p:txBody>
          <a:bodyPr>
            <a:noAutofit/>
          </a:bodyPr>
          <a:lstStyle/>
          <a:p>
            <a:pPr marL="0" indent="0">
              <a:lnSpc>
                <a:spcPct val="100000"/>
              </a:lnSpc>
              <a:spcBef>
                <a:spcPts val="0"/>
              </a:spcBef>
              <a:spcAft>
                <a:spcPts val="1200"/>
              </a:spcAft>
              <a:buNone/>
            </a:pPr>
            <a:r>
              <a:rPr lang="en-US" sz="3600" dirty="0" smtClean="0">
                <a:latin typeface="Arial" panose="020B0604020202020204" pitchFamily="34" charset="0"/>
                <a:cs typeface="Arial" panose="020B0604020202020204" pitchFamily="34" charset="0"/>
              </a:rPr>
              <a:t>CQ#12: Isolating yourself after potential exposure to influenza is considered a _________ control strategy.</a:t>
            </a:r>
          </a:p>
        </p:txBody>
      </p:sp>
      <p:sp>
        <p:nvSpPr>
          <p:cNvPr id="2" name="Slide Number Placeholder 1"/>
          <p:cNvSpPr>
            <a:spLocks noGrp="1"/>
          </p:cNvSpPr>
          <p:nvPr>
            <p:ph type="sldNum" sz="quarter" idx="12"/>
          </p:nvPr>
        </p:nvSpPr>
        <p:spPr/>
        <p:txBody>
          <a:bodyPr/>
          <a:lstStyle/>
          <a:p>
            <a:fld id="{DCF434D3-08FE-486B-9AB0-C8B367A6CCBE}" type="slidenum">
              <a:rPr lang="en-US" smtClean="0"/>
              <a:t>68</a:t>
            </a:fld>
            <a:endParaRPr lang="en-US"/>
          </a:p>
        </p:txBody>
      </p:sp>
      <p:sp>
        <p:nvSpPr>
          <p:cNvPr id="4" name="TPAnswers"/>
          <p:cNvSpPr txBox="1">
            <a:spLocks/>
          </p:cNvSpPr>
          <p:nvPr>
            <p:custDataLst>
              <p:tags r:id="rId1"/>
            </p:custDataLst>
          </p:nvPr>
        </p:nvSpPr>
        <p:spPr>
          <a:xfrm>
            <a:off x="613514" y="1839062"/>
            <a:ext cx="10961170" cy="284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Biologic</a:t>
            </a:r>
          </a:p>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Behavioral</a:t>
            </a:r>
          </a:p>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Could be either biologic or behavioral</a:t>
            </a:r>
          </a:p>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Neither biologic nor behavioral</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40933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0337" y="1540812"/>
            <a:ext cx="11721947" cy="4351338"/>
          </a:xfrm>
        </p:spPr>
        <p:txBody>
          <a:bodyPr>
            <a:normAutofit fontScale="92500" lnSpcReduction="10000"/>
          </a:bodyPr>
          <a:lstStyle/>
          <a:p>
            <a:pPr>
              <a:lnSpc>
                <a:spcPct val="110000"/>
              </a:lnSpc>
              <a:spcBef>
                <a:spcPts val="0"/>
              </a:spcBef>
            </a:pPr>
            <a:r>
              <a:rPr lang="en-US" dirty="0" smtClean="0">
                <a:latin typeface="Arial" panose="020B0604020202020204" pitchFamily="34" charset="0"/>
                <a:cs typeface="Arial" panose="020B0604020202020204" pitchFamily="34" charset="0"/>
              </a:rPr>
              <a:t>Review </a:t>
            </a:r>
            <a:r>
              <a:rPr lang="en-US" dirty="0">
                <a:latin typeface="Arial" panose="020B0604020202020204" pitchFamily="34" charset="0"/>
                <a:cs typeface="Arial" panose="020B0604020202020204" pitchFamily="34" charset="0"/>
              </a:rPr>
              <a:t>the conditions and outbreak data for the </a:t>
            </a:r>
            <a:r>
              <a:rPr lang="en-US" dirty="0" smtClean="0">
                <a:latin typeface="Arial" panose="020B0604020202020204" pitchFamily="34" charset="0"/>
                <a:cs typeface="Arial" panose="020B0604020202020204" pitchFamily="34" charset="0"/>
              </a:rPr>
              <a:t>2009-2010 </a:t>
            </a:r>
            <a:r>
              <a:rPr lang="en-US" dirty="0">
                <a:latin typeface="Arial" panose="020B0604020202020204" pitchFamily="34" charset="0"/>
                <a:cs typeface="Arial" panose="020B0604020202020204" pitchFamily="34" charset="0"/>
              </a:rPr>
              <a:t>influenza pandemic (e.g., </a:t>
            </a:r>
            <a:r>
              <a:rPr lang="en-US" dirty="0">
                <a:latin typeface="Arial" panose="020B0604020202020204" pitchFamily="34" charset="0"/>
                <a:cs typeface="Arial" panose="020B0604020202020204" pitchFamily="34" charset="0"/>
                <a:hlinkClick r:id="rId2"/>
              </a:rPr>
              <a:t>http://</a:t>
            </a:r>
            <a:r>
              <a:rPr lang="en-US" dirty="0" smtClean="0">
                <a:latin typeface="Arial" panose="020B0604020202020204" pitchFamily="34" charset="0"/>
                <a:cs typeface="Arial" panose="020B0604020202020204" pitchFamily="34" charset="0"/>
                <a:hlinkClick r:id="rId2"/>
              </a:rPr>
              <a:t>www.cdc.gov/flu/pastseasons/0910season.htm</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lnSpc>
                <a:spcPct val="110000"/>
              </a:lnSpc>
              <a:spcBef>
                <a:spcPts val="0"/>
              </a:spcBef>
            </a:pPr>
            <a:r>
              <a:rPr lang="en-US" dirty="0" smtClean="0">
                <a:latin typeface="Arial" panose="020B0604020202020204" pitchFamily="34" charset="0"/>
                <a:cs typeface="Arial" panose="020B0604020202020204" pitchFamily="34" charset="0"/>
              </a:rPr>
              <a:t>Read </a:t>
            </a:r>
            <a:r>
              <a:rPr lang="en-US" dirty="0">
                <a:latin typeface="Arial" panose="020B0604020202020204" pitchFamily="34" charset="0"/>
                <a:cs typeface="Arial" panose="020B0604020202020204" pitchFamily="34" charset="0"/>
              </a:rPr>
              <a:t>the article, “A Perspective on Multiple Waves of Influenza Pandemics” (</a:t>
            </a:r>
            <a:r>
              <a:rPr lang="en-US" dirty="0">
                <a:latin typeface="Arial" panose="020B0604020202020204" pitchFamily="34" charset="0"/>
                <a:cs typeface="Arial" panose="020B0604020202020204" pitchFamily="34" charset="0"/>
                <a:hlinkClick r:id="rId3"/>
              </a:rPr>
              <a:t>http://</a:t>
            </a:r>
            <a:r>
              <a:rPr lang="en-US" dirty="0" err="1" smtClean="0">
                <a:latin typeface="Arial" panose="020B0604020202020204" pitchFamily="34" charset="0"/>
                <a:cs typeface="Arial" panose="020B0604020202020204" pitchFamily="34" charset="0"/>
                <a:hlinkClick r:id="rId3"/>
              </a:rPr>
              <a:t>www.plosone.org</a:t>
            </a:r>
            <a:r>
              <a:rPr lang="en-US" dirty="0" smtClean="0">
                <a:latin typeface="Arial" panose="020B0604020202020204" pitchFamily="34" charset="0"/>
                <a:cs typeface="Arial" panose="020B0604020202020204" pitchFamily="34" charset="0"/>
                <a:hlinkClick r:id="rId3"/>
              </a:rPr>
              <a:t>/article/</a:t>
            </a:r>
            <a:r>
              <a:rPr lang="en-US" dirty="0" err="1" smtClean="0">
                <a:latin typeface="Arial" panose="020B0604020202020204" pitchFamily="34" charset="0"/>
                <a:cs typeface="Arial" panose="020B0604020202020204" pitchFamily="34" charset="0"/>
                <a:hlinkClick r:id="rId3"/>
              </a:rPr>
              <a:t>info%3Adoi%2F10.1371%2Fjournal.pone.0060343</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nSpc>
                <a:spcPct val="110000"/>
              </a:lnSpc>
              <a:spcBef>
                <a:spcPts val="0"/>
              </a:spcBef>
            </a:pPr>
            <a:r>
              <a:rPr lang="en-US" dirty="0" smtClean="0">
                <a:latin typeface="Arial" panose="020B0604020202020204" pitchFamily="34" charset="0"/>
                <a:cs typeface="Arial" panose="020B0604020202020204" pitchFamily="34" charset="0"/>
              </a:rPr>
              <a:t>Keep </a:t>
            </a:r>
            <a:r>
              <a:rPr lang="en-US" dirty="0">
                <a:latin typeface="Arial" panose="020B0604020202020204" pitchFamily="34" charset="0"/>
                <a:cs typeface="Arial" panose="020B0604020202020204" pitchFamily="34" charset="0"/>
              </a:rPr>
              <a:t>in mind the following questions for class </a:t>
            </a:r>
            <a:r>
              <a:rPr lang="en-US" dirty="0" smtClean="0">
                <a:latin typeface="Arial" panose="020B0604020202020204" pitchFamily="34" charset="0"/>
                <a:cs typeface="Arial" panose="020B0604020202020204" pitchFamily="34" charset="0"/>
              </a:rPr>
              <a:t>discussion.</a:t>
            </a:r>
          </a:p>
          <a:p>
            <a:pPr lvl="1">
              <a:lnSpc>
                <a:spcPct val="110000"/>
              </a:lnSpc>
              <a:spcBef>
                <a:spcPts val="0"/>
              </a:spcBef>
            </a:pPr>
            <a:r>
              <a:rPr lang="en-US" sz="2800" dirty="0" smtClean="0">
                <a:latin typeface="Arial" panose="020B0604020202020204" pitchFamily="34" charset="0"/>
                <a:cs typeface="Arial" panose="020B0604020202020204" pitchFamily="34" charset="0"/>
              </a:rPr>
              <a:t>What </a:t>
            </a:r>
            <a:r>
              <a:rPr lang="en-US" sz="2800" dirty="0">
                <a:latin typeface="Arial" panose="020B0604020202020204" pitchFamily="34" charset="0"/>
                <a:cs typeface="Arial" panose="020B0604020202020204" pitchFamily="34" charset="0"/>
              </a:rPr>
              <a:t>was unique about the </a:t>
            </a:r>
            <a:r>
              <a:rPr lang="en-US" sz="2800" dirty="0" smtClean="0">
                <a:latin typeface="Arial" panose="020B0604020202020204" pitchFamily="34" charset="0"/>
                <a:cs typeface="Arial" panose="020B0604020202020204" pitchFamily="34" charset="0"/>
              </a:rPr>
              <a:t>2009-2010 </a:t>
            </a:r>
            <a:r>
              <a:rPr lang="en-US" sz="2800" dirty="0">
                <a:latin typeface="Arial" panose="020B0604020202020204" pitchFamily="34" charset="0"/>
                <a:cs typeface="Arial" panose="020B0604020202020204" pitchFamily="34" charset="0"/>
              </a:rPr>
              <a:t>pandemic compared to a normal flu </a:t>
            </a:r>
            <a:r>
              <a:rPr lang="en-US" sz="2800" dirty="0" smtClean="0">
                <a:latin typeface="Arial" panose="020B0604020202020204" pitchFamily="34" charset="0"/>
                <a:cs typeface="Arial" panose="020B0604020202020204" pitchFamily="34" charset="0"/>
              </a:rPr>
              <a:t>season?</a:t>
            </a:r>
          </a:p>
          <a:p>
            <a:pPr lvl="1">
              <a:lnSpc>
                <a:spcPct val="110000"/>
              </a:lnSpc>
              <a:spcBef>
                <a:spcPts val="0"/>
              </a:spcBef>
            </a:pPr>
            <a:r>
              <a:rPr lang="en-US" sz="2800" dirty="0" smtClean="0">
                <a:latin typeface="Arial" panose="020B0604020202020204" pitchFamily="34" charset="0"/>
                <a:cs typeface="Arial" panose="020B0604020202020204" pitchFamily="34" charset="0"/>
              </a:rPr>
              <a:t>What </a:t>
            </a:r>
            <a:r>
              <a:rPr lang="en-US" sz="2800" dirty="0">
                <a:latin typeface="Arial" panose="020B0604020202020204" pitchFamily="34" charset="0"/>
                <a:cs typeface="Arial" panose="020B0604020202020204" pitchFamily="34" charset="0"/>
              </a:rPr>
              <a:t>factors could have caused the change in the outbreak pattern that </a:t>
            </a:r>
            <a:r>
              <a:rPr lang="en-US" sz="2800" dirty="0" smtClean="0">
                <a:latin typeface="Arial" panose="020B0604020202020204" pitchFamily="34" charset="0"/>
                <a:cs typeface="Arial" panose="020B0604020202020204" pitchFamily="34" charset="0"/>
              </a:rPr>
              <a:t>caused </a:t>
            </a:r>
            <a:r>
              <a:rPr lang="en-US" sz="2800" dirty="0">
                <a:latin typeface="Arial" panose="020B0604020202020204" pitchFamily="34" charset="0"/>
                <a:cs typeface="Arial" panose="020B0604020202020204" pitchFamily="34" charset="0"/>
              </a:rPr>
              <a:t>the pandemic</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CF434D3-08FE-486B-9AB0-C8B367A6CCBE}" type="slidenum">
              <a:rPr lang="en-US" sz="1400" smtClean="0"/>
              <a:t>69</a:t>
            </a:fld>
            <a:endParaRPr lang="en-US" sz="1400" dirty="0"/>
          </a:p>
        </p:txBody>
      </p:sp>
      <p:sp>
        <p:nvSpPr>
          <p:cNvPr id="6" name="Rectangle 5"/>
          <p:cNvSpPr/>
          <p:nvPr/>
        </p:nvSpPr>
        <p:spPr>
          <a:xfrm>
            <a:off x="424264" y="541774"/>
            <a:ext cx="7449736" cy="584775"/>
          </a:xfrm>
          <a:prstGeom prst="rect">
            <a:avLst/>
          </a:prstGeom>
        </p:spPr>
        <p:txBody>
          <a:bodyPr wrap="square">
            <a:spAutoFit/>
          </a:bodyPr>
          <a:lstStyle/>
          <a:p>
            <a:pPr>
              <a:spcAft>
                <a:spcPts val="1200"/>
              </a:spcAft>
            </a:pPr>
            <a:r>
              <a:rPr lang="en-US" sz="3200" b="1" u="sng" dirty="0">
                <a:latin typeface="Arial" panose="020B0604020202020204" pitchFamily="34" charset="0"/>
                <a:cs typeface="Arial" panose="020B0604020202020204" pitchFamily="34" charset="0"/>
              </a:rPr>
              <a:t>Assignment for next class:</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1162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48850" y="228338"/>
            <a:ext cx="11707798" cy="1325563"/>
          </a:xfrm>
        </p:spPr>
        <p:txBody>
          <a:bodyPr>
            <a:normAutofit/>
          </a:bodyPr>
          <a:lstStyle/>
          <a:p>
            <a:r>
              <a:rPr lang="en-US" sz="3600" dirty="0" smtClean="0">
                <a:latin typeface="Arial" panose="020B0604020202020204" pitchFamily="34" charset="0"/>
                <a:cs typeface="Arial" panose="020B0604020202020204" pitchFamily="34" charset="0"/>
              </a:rPr>
              <a:t>CQ#1: Do you think an </a:t>
            </a:r>
            <a:r>
              <a:rPr lang="en-US" sz="3600" dirty="0">
                <a:latin typeface="Arial" panose="020B0604020202020204" pitchFamily="34" charset="0"/>
                <a:cs typeface="Arial" panose="020B0604020202020204" pitchFamily="34" charset="0"/>
              </a:rPr>
              <a:t>influenza outbreak </a:t>
            </a:r>
            <a:r>
              <a:rPr lang="en-US" sz="3600" dirty="0" smtClean="0">
                <a:latin typeface="Arial" panose="020B0604020202020204" pitchFamily="34" charset="0"/>
                <a:cs typeface="Arial" panose="020B0604020202020204" pitchFamily="34" charset="0"/>
              </a:rPr>
              <a:t>could affect </a:t>
            </a:r>
            <a:r>
              <a:rPr lang="en-US" sz="3600" dirty="0">
                <a:latin typeface="Arial" panose="020B0604020202020204" pitchFamily="34" charset="0"/>
                <a:cs typeface="Arial" panose="020B0604020202020204" pitchFamily="34" charset="0"/>
              </a:rPr>
              <a:t>40% of campus within only </a:t>
            </a:r>
            <a:r>
              <a:rPr lang="en-US" sz="3600" dirty="0" smtClean="0">
                <a:latin typeface="Arial" panose="020B0604020202020204" pitchFamily="34" charset="0"/>
                <a:cs typeface="Arial" panose="020B0604020202020204" pitchFamily="34" charset="0"/>
              </a:rPr>
              <a:t>two weeks?</a:t>
            </a:r>
            <a:endParaRPr lang="en-US" sz="3600" dirty="0">
              <a:latin typeface="Arial" panose="020B0604020202020204" pitchFamily="34" charset="0"/>
              <a:cs typeface="Arial" panose="020B0604020202020204" pitchFamily="34" charset="0"/>
            </a:endParaRPr>
          </a:p>
        </p:txBody>
      </p:sp>
      <p:sp>
        <p:nvSpPr>
          <p:cNvPr id="3" name="TPAnswers"/>
          <p:cNvSpPr>
            <a:spLocks noGrp="1"/>
          </p:cNvSpPr>
          <p:nvPr>
            <p:ph type="body" idx="1"/>
            <p:custDataLst>
              <p:tags r:id="rId2"/>
            </p:custDataLst>
          </p:nvPr>
        </p:nvSpPr>
        <p:spPr>
          <a:xfrm>
            <a:off x="618996" y="1984696"/>
            <a:ext cx="2256503" cy="1273137"/>
          </a:xfrm>
        </p:spPr>
        <p:txBody>
          <a:bodyPr>
            <a:normAutofit/>
          </a:bodyPr>
          <a:lstStyle/>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Yes</a:t>
            </a:r>
            <a:endParaRPr lang="en-US" sz="3200" dirty="0">
              <a:latin typeface="Arial" panose="020B0604020202020204" pitchFamily="34" charset="0"/>
              <a:cs typeface="Arial" panose="020B0604020202020204" pitchFamily="34" charset="0"/>
            </a:endParaRPr>
          </a:p>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No</a:t>
            </a:r>
            <a:endParaRPr lang="en-US" sz="32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CF434D3-08FE-486B-9AB0-C8B367A6CCBE}" type="slidenum">
              <a:rPr lang="en-US" smtClean="0"/>
              <a:t>7</a:t>
            </a:fld>
            <a:endParaRPr lang="en-US"/>
          </a:p>
        </p:txBody>
      </p:sp>
    </p:spTree>
    <p:custDataLst>
      <p:tags r:id="rId1"/>
    </p:custDataLst>
    <p:extLst>
      <p:ext uri="{BB962C8B-B14F-4D97-AF65-F5344CB8AC3E}">
        <p14:creationId xmlns:p14="http://schemas.microsoft.com/office/powerpoint/2010/main" val="1219661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3504" y="624646"/>
            <a:ext cx="10494784" cy="2335365"/>
          </a:xfrm>
        </p:spPr>
        <p:txBody>
          <a:bodyPr>
            <a:noAutofit/>
          </a:bodyPr>
          <a:lstStyle/>
          <a:p>
            <a:r>
              <a:rPr lang="en-US" b="1" dirty="0" smtClean="0">
                <a:latin typeface="Arial" panose="020B0604020202020204" pitchFamily="34" charset="0"/>
                <a:cs typeface="Arial" panose="020B0604020202020204" pitchFamily="34" charset="0"/>
              </a:rPr>
              <a:t>Part III: </a:t>
            </a:r>
            <a:r>
              <a:rPr lang="en-US" b="1" dirty="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he Beginning of a Pandemic?</a:t>
            </a:r>
            <a:endParaRPr lang="en-US"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928791" y="2941723"/>
            <a:ext cx="10785423" cy="1904618"/>
          </a:xfrm>
        </p:spPr>
        <p:txBody>
          <a:bodyPr>
            <a:normAutofit lnSpcReduction="10000"/>
          </a:bodyPr>
          <a:lstStyle/>
          <a:p>
            <a:pPr marL="0" indent="0">
              <a:lnSpc>
                <a:spcPct val="100000"/>
              </a:lnSpc>
              <a:buNone/>
            </a:pPr>
            <a:r>
              <a:rPr lang="en-US" u="sng" dirty="0" smtClean="0">
                <a:latin typeface="Arial" panose="020B0604020202020204" pitchFamily="34" charset="0"/>
                <a:cs typeface="Arial" panose="020B0604020202020204" pitchFamily="34" charset="0"/>
              </a:rPr>
              <a:t>Overview</a:t>
            </a:r>
            <a:r>
              <a:rPr lang="en-US" dirty="0" smtClean="0">
                <a:latin typeface="Arial" panose="020B0604020202020204" pitchFamily="34" charset="0"/>
                <a:cs typeface="Arial" panose="020B0604020202020204" pitchFamily="34" charset="0"/>
              </a:rPr>
              <a:t>: </a:t>
            </a:r>
          </a:p>
          <a:p>
            <a:pPr marL="0" indent="0">
              <a:lnSpc>
                <a:spcPct val="100000"/>
              </a:lnSpc>
              <a:buNone/>
            </a:pPr>
            <a:r>
              <a:rPr lang="en-US" dirty="0" smtClean="0">
                <a:latin typeface="Arial" panose="020B0604020202020204" pitchFamily="34" charset="0"/>
                <a:cs typeface="Arial" panose="020B0604020202020204" pitchFamily="34" charset="0"/>
              </a:rPr>
              <a:t>Robert, Roger and Jessie explore the difference between seasonal and </a:t>
            </a:r>
            <a:r>
              <a:rPr lang="en-US" dirty="0">
                <a:latin typeface="Arial" panose="020B0604020202020204" pitchFamily="34" charset="0"/>
                <a:cs typeface="Arial" panose="020B0604020202020204" pitchFamily="34" charset="0"/>
              </a:rPr>
              <a:t>pandemic </a:t>
            </a:r>
            <a:r>
              <a:rPr lang="en-US" dirty="0" smtClean="0">
                <a:latin typeface="Arial" panose="020B0604020202020204" pitchFamily="34" charset="0"/>
                <a:cs typeface="Arial" panose="020B0604020202020204" pitchFamily="34" charset="0"/>
              </a:rPr>
              <a:t>outbreaks using data from known pandemics and an adaptation of the SEIR Basic Seasonal model in </a:t>
            </a:r>
            <a:r>
              <a:rPr lang="en-US" dirty="0" err="1" smtClean="0">
                <a:latin typeface="Arial" panose="020B0604020202020204" pitchFamily="34" charset="0"/>
                <a:cs typeface="Arial" panose="020B0604020202020204" pitchFamily="34" charset="0"/>
              </a:rPr>
              <a:t>NetLogo</a:t>
            </a:r>
            <a:r>
              <a:rPr lang="en-US" dirty="0" smtClean="0">
                <a:latin typeface="Arial" panose="020B0604020202020204" pitchFamily="34" charset="0"/>
                <a:cs typeface="Arial" panose="020B0604020202020204" pitchFamily="34" charset="0"/>
              </a:rPr>
              <a:t>. </a:t>
            </a:r>
          </a:p>
        </p:txBody>
      </p:sp>
      <p:sp>
        <p:nvSpPr>
          <p:cNvPr id="2" name="Slide Number Placeholder 1"/>
          <p:cNvSpPr>
            <a:spLocks noGrp="1"/>
          </p:cNvSpPr>
          <p:nvPr>
            <p:ph type="sldNum" sz="quarter" idx="12"/>
          </p:nvPr>
        </p:nvSpPr>
        <p:spPr/>
        <p:txBody>
          <a:bodyPr/>
          <a:lstStyle/>
          <a:p>
            <a:fld id="{DCF434D3-08FE-486B-9AB0-C8B367A6CCBE}" type="slidenum">
              <a:rPr lang="en-US" smtClean="0"/>
              <a:t>70</a:t>
            </a:fld>
            <a:endParaRPr lang="en-US"/>
          </a:p>
        </p:txBody>
      </p:sp>
    </p:spTree>
    <p:extLst>
      <p:ext uri="{BB962C8B-B14F-4D97-AF65-F5344CB8AC3E}">
        <p14:creationId xmlns:p14="http://schemas.microsoft.com/office/powerpoint/2010/main" val="25910033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7990" y="231270"/>
            <a:ext cx="11725311" cy="4542605"/>
          </a:xfrm>
        </p:spPr>
        <p:txBody>
          <a:bodyPr>
            <a:noAutofit/>
          </a:bodyPr>
          <a:lstStyle/>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Narrator</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Robbie</a:t>
            </a:r>
            <a:r>
              <a:rPr lang="en-US" dirty="0">
                <a:latin typeface="Arial" panose="020B0604020202020204" pitchFamily="34" charset="0"/>
                <a:cs typeface="Arial" panose="020B0604020202020204" pitchFamily="34" charset="0"/>
              </a:rPr>
              <a:t>, Roger, and Jessie survived their Micro class and had a great winter break with their </a:t>
            </a:r>
            <a:r>
              <a:rPr lang="en-US" dirty="0" smtClean="0">
                <a:latin typeface="Arial" panose="020B0604020202020204" pitchFamily="34" charset="0"/>
                <a:cs typeface="Arial" panose="020B0604020202020204" pitchFamily="34" charset="0"/>
              </a:rPr>
              <a:t>families, but </a:t>
            </a:r>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re </a:t>
            </a:r>
            <a:r>
              <a:rPr lang="en-US" dirty="0">
                <a:latin typeface="Arial" panose="020B0604020202020204" pitchFamily="34" charset="0"/>
                <a:cs typeface="Arial" panose="020B0604020202020204" pitchFamily="34" charset="0"/>
              </a:rPr>
              <a:t>excited to start the next semester. </a:t>
            </a:r>
            <a:endParaRPr lang="en-US" dirty="0" smtClean="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All </a:t>
            </a:r>
            <a:r>
              <a:rPr lang="en-US" dirty="0">
                <a:latin typeface="Arial" panose="020B0604020202020204" pitchFamily="34" charset="0"/>
                <a:cs typeface="Arial" panose="020B0604020202020204" pitchFamily="34" charset="0"/>
              </a:rPr>
              <a:t>three of them </a:t>
            </a:r>
            <a:r>
              <a:rPr lang="en-US" dirty="0" smtClean="0">
                <a:latin typeface="Arial" panose="020B0604020202020204" pitchFamily="34" charset="0"/>
                <a:cs typeface="Arial" panose="020B0604020202020204" pitchFamily="34" charset="0"/>
              </a:rPr>
              <a:t>are enrolled </a:t>
            </a:r>
            <a:r>
              <a:rPr lang="en-US" dirty="0">
                <a:latin typeface="Arial" panose="020B0604020202020204" pitchFamily="34" charset="0"/>
                <a:cs typeface="Arial" panose="020B0604020202020204" pitchFamily="34" charset="0"/>
              </a:rPr>
              <a:t>in Emerging Infectious </a:t>
            </a:r>
            <a:r>
              <a:rPr lang="en-US" dirty="0" smtClean="0">
                <a:latin typeface="Arial" panose="020B0604020202020204" pitchFamily="34" charset="0"/>
                <a:cs typeface="Arial" panose="020B0604020202020204" pitchFamily="34" charset="0"/>
              </a:rPr>
              <a:t>Diseases</a:t>
            </a:r>
            <a:r>
              <a:rPr lang="en-US" dirty="0">
                <a:latin typeface="Arial" panose="020B0604020202020204" pitchFamily="34" charset="0"/>
                <a:cs typeface="Arial" panose="020B0604020202020204" pitchFamily="34" charset="0"/>
              </a:rPr>
              <a:t>. They </a:t>
            </a:r>
            <a:r>
              <a:rPr lang="en-US" dirty="0" smtClean="0">
                <a:latin typeface="Arial" panose="020B0604020202020204" pitchFamily="34" charset="0"/>
                <a:cs typeface="Arial" panose="020B0604020202020204" pitchFamily="34" charset="0"/>
              </a:rPr>
              <a:t>are all </a:t>
            </a:r>
            <a:r>
              <a:rPr lang="en-US" dirty="0">
                <a:latin typeface="Arial" panose="020B0604020202020204" pitchFamily="34" charset="0"/>
                <a:cs typeface="Arial" panose="020B0604020202020204" pitchFamily="34" charset="0"/>
              </a:rPr>
              <a:t>shocked when they </a:t>
            </a:r>
            <a:r>
              <a:rPr lang="en-US" dirty="0" smtClean="0">
                <a:latin typeface="Arial" panose="020B0604020202020204" pitchFamily="34" charset="0"/>
                <a:cs typeface="Arial" panose="020B0604020202020204" pitchFamily="34" charset="0"/>
              </a:rPr>
              <a:t>walk </a:t>
            </a:r>
            <a:r>
              <a:rPr lang="en-US" dirty="0">
                <a:latin typeface="Arial" panose="020B0604020202020204" pitchFamily="34" charset="0"/>
                <a:cs typeface="Arial" panose="020B0604020202020204" pitchFamily="34" charset="0"/>
              </a:rPr>
              <a:t>into the lecture and </a:t>
            </a:r>
            <a:r>
              <a:rPr lang="en-US" dirty="0" smtClean="0">
                <a:latin typeface="Arial" panose="020B0604020202020204" pitchFamily="34" charset="0"/>
                <a:cs typeface="Arial" panose="020B0604020202020204" pitchFamily="34" charset="0"/>
              </a:rPr>
              <a:t>see </a:t>
            </a:r>
            <a:r>
              <a:rPr lang="en-US" dirty="0">
                <a:latin typeface="Arial" panose="020B0604020202020204" pitchFamily="34" charset="0"/>
                <a:cs typeface="Arial" panose="020B0604020202020204" pitchFamily="34" charset="0"/>
              </a:rPr>
              <a:t>“Breaking News: Unrelenting Influenza Outbreak Rears Its Ugly Head Yet Again” written on the white board. </a:t>
            </a:r>
            <a:endParaRPr lang="en-US"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F434D3-08FE-486B-9AB0-C8B367A6CCBE}" type="slidenum">
              <a:rPr lang="en-US" smtClean="0"/>
              <a:t>71</a:t>
            </a:fld>
            <a:endParaRPr lang="en-US"/>
          </a:p>
        </p:txBody>
      </p:sp>
    </p:spTree>
    <p:extLst>
      <p:ext uri="{BB962C8B-B14F-4D97-AF65-F5344CB8AC3E}">
        <p14:creationId xmlns:p14="http://schemas.microsoft.com/office/powerpoint/2010/main" val="7788814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6973" y="232140"/>
            <a:ext cx="11726328" cy="4585871"/>
          </a:xfrm>
          <a:prstGeom prst="rect">
            <a:avLst/>
          </a:prstGeom>
        </p:spPr>
        <p:txBody>
          <a:bodyPr wrap="square">
            <a:spAutoFit/>
          </a:bodyPr>
          <a:lstStyle/>
          <a:p>
            <a:pPr>
              <a:spcAft>
                <a:spcPts val="1200"/>
              </a:spcAft>
            </a:pPr>
            <a:r>
              <a:rPr lang="en-US" sz="2800" u="sng" dirty="0">
                <a:latin typeface="Arial" panose="020B0604020202020204" pitchFamily="34" charset="0"/>
                <a:cs typeface="Arial" panose="020B0604020202020204" pitchFamily="34" charset="0"/>
              </a:rPr>
              <a:t>Narrator</a:t>
            </a:r>
            <a:r>
              <a:rPr lang="en-US" sz="2800" dirty="0">
                <a:latin typeface="Arial" panose="020B0604020202020204" pitchFamily="34" charset="0"/>
                <a:cs typeface="Arial" panose="020B0604020202020204" pitchFamily="34" charset="0"/>
              </a:rPr>
              <a:t>:</a:t>
            </a:r>
          </a:p>
          <a:p>
            <a:pPr>
              <a:spcAft>
                <a:spcPts val="1200"/>
              </a:spcAft>
            </a:pPr>
            <a:r>
              <a:rPr lang="en-US" sz="2800" dirty="0" smtClean="0">
                <a:latin typeface="Arial" panose="020B0604020202020204" pitchFamily="34" charset="0"/>
                <a:cs typeface="Arial" panose="020B0604020202020204" pitchFamily="34" charset="0"/>
              </a:rPr>
              <a:t>In class, Robbie</a:t>
            </a:r>
            <a:r>
              <a:rPr lang="en-US" sz="2800" dirty="0">
                <a:latin typeface="Arial" panose="020B0604020202020204" pitchFamily="34" charset="0"/>
                <a:cs typeface="Arial" panose="020B0604020202020204" pitchFamily="34" charset="0"/>
              </a:rPr>
              <a:t>, Roger, and Jessie </a:t>
            </a:r>
            <a:r>
              <a:rPr lang="en-US" sz="2800" dirty="0" smtClean="0">
                <a:latin typeface="Arial" panose="020B0604020202020204" pitchFamily="34" charset="0"/>
                <a:cs typeface="Arial" panose="020B0604020202020204" pitchFamily="34" charset="0"/>
              </a:rPr>
              <a:t>learn that there was a pandemic in 2009.</a:t>
            </a:r>
          </a:p>
          <a:p>
            <a:pPr>
              <a:spcAft>
                <a:spcPts val="1200"/>
              </a:spcAft>
            </a:pPr>
            <a:r>
              <a:rPr lang="en-US" sz="2800" dirty="0" smtClean="0">
                <a:latin typeface="Arial" panose="020B0604020202020204" pitchFamily="34" charset="0"/>
                <a:cs typeface="Arial" panose="020B0604020202020204" pitchFamily="34" charset="0"/>
              </a:rPr>
              <a:t>The Professor asks the students to compare the spread of the 2009 infection with the pattern they studied using the </a:t>
            </a:r>
            <a:r>
              <a:rPr lang="en-US" sz="2800" dirty="0" err="1" smtClean="0">
                <a:latin typeface="Arial" panose="020B0604020202020204" pitchFamily="34" charset="0"/>
                <a:cs typeface="Arial" panose="020B0604020202020204" pitchFamily="34" charset="0"/>
              </a:rPr>
              <a:t>NetLogo</a:t>
            </a:r>
            <a:r>
              <a:rPr lang="en-US" sz="2800" dirty="0" smtClean="0">
                <a:latin typeface="Arial" panose="020B0604020202020204" pitchFamily="34" charset="0"/>
                <a:cs typeface="Arial" panose="020B0604020202020204" pitchFamily="34" charset="0"/>
              </a:rPr>
              <a:t> Base Seasonal model.</a:t>
            </a:r>
          </a:p>
          <a:p>
            <a:pPr>
              <a:spcAft>
                <a:spcPts val="1200"/>
              </a:spcAft>
            </a:pPr>
            <a:r>
              <a:rPr lang="en-US" sz="2800" u="sng" dirty="0">
                <a:latin typeface="Arial" panose="020B0604020202020204" pitchFamily="34" charset="0"/>
                <a:cs typeface="Arial" panose="020B0604020202020204" pitchFamily="34" charset="0"/>
              </a:rPr>
              <a:t>Roger</a:t>
            </a:r>
            <a:r>
              <a:rPr lang="en-US" sz="2800" dirty="0">
                <a:latin typeface="Arial" panose="020B0604020202020204" pitchFamily="34" charset="0"/>
                <a:cs typeface="Arial" panose="020B0604020202020204" pitchFamily="34" charset="0"/>
              </a:rPr>
              <a:t>: </a:t>
            </a:r>
          </a:p>
          <a:p>
            <a:pPr>
              <a:spcAft>
                <a:spcPts val="1200"/>
              </a:spcAft>
            </a:pPr>
            <a:r>
              <a:rPr lang="en-US" sz="2800" dirty="0">
                <a:latin typeface="Arial" panose="020B0604020202020204" pitchFamily="34" charset="0"/>
                <a:cs typeface="Arial" panose="020B0604020202020204" pitchFamily="34" charset="0"/>
              </a:rPr>
              <a:t>“I remember </a:t>
            </a:r>
            <a:r>
              <a:rPr lang="en-US" sz="2800" dirty="0" smtClean="0">
                <a:latin typeface="Arial" panose="020B0604020202020204" pitchFamily="34" charset="0"/>
                <a:cs typeface="Arial" panose="020B0604020202020204" pitchFamily="34" charset="0"/>
              </a:rPr>
              <a:t>the 2009 </a:t>
            </a:r>
            <a:r>
              <a:rPr lang="en-US" sz="2800" dirty="0">
                <a:latin typeface="Arial" panose="020B0604020202020204" pitchFamily="34" charset="0"/>
                <a:cs typeface="Arial" panose="020B0604020202020204" pitchFamily="34" charset="0"/>
              </a:rPr>
              <a:t>outbreak</a:t>
            </a:r>
            <a:r>
              <a:rPr lang="en-US" sz="2800" dirty="0" smtClean="0">
                <a:latin typeface="Arial" panose="020B0604020202020204" pitchFamily="34" charset="0"/>
                <a:cs typeface="Arial" panose="020B0604020202020204" pitchFamily="34" charset="0"/>
              </a:rPr>
              <a:t>! There </a:t>
            </a:r>
            <a:r>
              <a:rPr lang="en-US" sz="2800" dirty="0">
                <a:latin typeface="Arial" panose="020B0604020202020204" pitchFamily="34" charset="0"/>
                <a:cs typeface="Arial" panose="020B0604020202020204" pitchFamily="34" charset="0"/>
              </a:rPr>
              <a:t>were so many kids sick in my little brother’s school, they cancelled classes for an entire week in October</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F434D3-08FE-486B-9AB0-C8B367A6CCBE}" type="slidenum">
              <a:rPr lang="en-US" smtClean="0"/>
              <a:t>72</a:t>
            </a:fld>
            <a:endParaRPr lang="en-US" dirty="0"/>
          </a:p>
        </p:txBody>
      </p:sp>
    </p:spTree>
    <p:extLst>
      <p:ext uri="{BB962C8B-B14F-4D97-AF65-F5344CB8AC3E}">
        <p14:creationId xmlns:p14="http://schemas.microsoft.com/office/powerpoint/2010/main" val="341703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3921" y="228148"/>
            <a:ext cx="11702581" cy="5566839"/>
          </a:xfrm>
        </p:spPr>
        <p:txBody>
          <a:bodyPr>
            <a:noAutofit/>
          </a:bodyPr>
          <a:lstStyle/>
          <a:p>
            <a:pPr marL="0" indent="0">
              <a:spcAft>
                <a:spcPts val="1200"/>
              </a:spcAft>
              <a:buNone/>
            </a:pPr>
            <a:r>
              <a:rPr lang="en-US" u="sng" dirty="0">
                <a:latin typeface="Arial" panose="020B0604020202020204" pitchFamily="34" charset="0"/>
                <a:cs typeface="Arial" panose="020B0604020202020204" pitchFamily="34" charset="0"/>
              </a:rPr>
              <a:t>Jessie</a:t>
            </a:r>
            <a:r>
              <a:rPr lang="en-US" dirty="0">
                <a:latin typeface="Arial" panose="020B0604020202020204" pitchFamily="34" charset="0"/>
                <a:cs typeface="Arial" panose="020B0604020202020204" pitchFamily="34" charset="0"/>
              </a:rPr>
              <a:t>: </a:t>
            </a:r>
          </a:p>
          <a:p>
            <a:pPr marL="0" indent="0">
              <a:spcAft>
                <a:spcPts val="1200"/>
              </a:spcAft>
              <a:buNone/>
            </a:pP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I wonder if the professor thinks that our campus is experiencing a pandemic?”</a:t>
            </a:r>
          </a:p>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Robbie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r>
              <a:rPr lang="en-US" dirty="0">
                <a:latin typeface="Arial" panose="020B0604020202020204" pitchFamily="34" charset="0"/>
                <a:cs typeface="Arial" panose="020B0604020202020204" pitchFamily="34" charset="0"/>
              </a:rPr>
              <a:t>“If </a:t>
            </a:r>
            <a:r>
              <a:rPr lang="en-US" dirty="0" smtClean="0">
                <a:latin typeface="Arial" panose="020B0604020202020204" pitchFamily="34" charset="0"/>
                <a:cs typeface="Arial" panose="020B0604020202020204" pitchFamily="34" charset="0"/>
              </a:rPr>
              <a:t>so, we </a:t>
            </a:r>
            <a:r>
              <a:rPr lang="en-US" dirty="0">
                <a:latin typeface="Arial" panose="020B0604020202020204" pitchFamily="34" charset="0"/>
                <a:cs typeface="Arial" panose="020B0604020202020204" pitchFamily="34" charset="0"/>
              </a:rPr>
              <a:t>can count on Google to help us find and explanation for why a large portion of the people on campus have influenza and our old pal </a:t>
            </a:r>
            <a:r>
              <a:rPr lang="en-US" dirty="0" err="1">
                <a:latin typeface="Arial" panose="020B0604020202020204" pitchFamily="34" charset="0"/>
                <a:cs typeface="Arial" panose="020B0604020202020204" pitchFamily="34" charset="0"/>
              </a:rPr>
              <a:t>NetLogo</a:t>
            </a:r>
            <a:r>
              <a:rPr lang="en-US" dirty="0">
                <a:latin typeface="Arial" panose="020B0604020202020204" pitchFamily="34" charset="0"/>
                <a:cs typeface="Arial" panose="020B0604020202020204" pitchFamily="34" charset="0"/>
              </a:rPr>
              <a:t> can help us estimate how </a:t>
            </a:r>
            <a:r>
              <a:rPr lang="en-US" dirty="0" smtClean="0">
                <a:latin typeface="Arial" panose="020B0604020202020204" pitchFamily="34" charset="0"/>
                <a:cs typeface="Arial" panose="020B0604020202020204" pitchFamily="34" charset="0"/>
              </a:rPr>
              <a:t>influenza might be affecting </a:t>
            </a:r>
            <a:r>
              <a:rPr lang="en-US" dirty="0">
                <a:latin typeface="Arial" panose="020B0604020202020204" pitchFamily="34" charset="0"/>
                <a:cs typeface="Arial" panose="020B0604020202020204" pitchFamily="34" charset="0"/>
              </a:rPr>
              <a:t>the campus</a:t>
            </a:r>
            <a:r>
              <a:rPr lang="en-US" dirty="0" smtClean="0">
                <a:latin typeface="Arial" panose="020B0604020202020204" pitchFamily="34" charset="0"/>
                <a:cs typeface="Arial" panose="020B0604020202020204" pitchFamily="34" charset="0"/>
              </a:rPr>
              <a:t>.”</a:t>
            </a:r>
          </a:p>
          <a:p>
            <a:pPr marL="0" lvl="0" indent="0">
              <a:lnSpc>
                <a:spcPct val="100000"/>
              </a:lnSpc>
              <a:spcBef>
                <a:spcPts val="0"/>
              </a:spcBef>
              <a:spcAft>
                <a:spcPts val="1200"/>
              </a:spcAft>
              <a:buNone/>
            </a:pPr>
            <a:r>
              <a:rPr lang="en-US" u="sng" dirty="0">
                <a:solidFill>
                  <a:prstClr val="black"/>
                </a:solidFill>
                <a:latin typeface="Arial" panose="020B0604020202020204" pitchFamily="34" charset="0"/>
                <a:cs typeface="Arial" panose="020B0604020202020204" pitchFamily="34" charset="0"/>
              </a:rPr>
              <a:t>Jessie</a:t>
            </a:r>
            <a:r>
              <a:rPr lang="en-US" dirty="0">
                <a:solidFill>
                  <a:prstClr val="black"/>
                </a:solidFill>
                <a:latin typeface="Arial" panose="020B0604020202020204" pitchFamily="34" charset="0"/>
                <a:cs typeface="Arial" panose="020B0604020202020204" pitchFamily="34" charset="0"/>
              </a:rPr>
              <a:t>: </a:t>
            </a:r>
          </a:p>
          <a:p>
            <a:pPr marL="0" lvl="0" indent="0">
              <a:lnSpc>
                <a:spcPct val="100000"/>
              </a:lnSpc>
              <a:spcBef>
                <a:spcPts val="0"/>
              </a:spcBef>
              <a:spcAft>
                <a:spcPts val="1800"/>
              </a:spcAft>
              <a:buNone/>
            </a:pPr>
            <a:r>
              <a:rPr lang="en-US" dirty="0" smtClean="0">
                <a:solidFill>
                  <a:prstClr val="black"/>
                </a:solidFill>
                <a:latin typeface="Arial" panose="020B0604020202020204" pitchFamily="34" charset="0"/>
                <a:cs typeface="Arial" panose="020B0604020202020204" pitchFamily="34" charset="0"/>
              </a:rPr>
              <a:t>“</a:t>
            </a:r>
            <a:r>
              <a:rPr lang="en-US" dirty="0">
                <a:solidFill>
                  <a:prstClr val="black"/>
                </a:solidFill>
                <a:latin typeface="Arial" panose="020B0604020202020204" pitchFamily="34" charset="0"/>
                <a:cs typeface="Arial" panose="020B0604020202020204" pitchFamily="34" charset="0"/>
              </a:rPr>
              <a:t>What would cause those </a:t>
            </a:r>
            <a:r>
              <a:rPr lang="en-US" dirty="0" smtClean="0">
                <a:solidFill>
                  <a:prstClr val="black"/>
                </a:solidFill>
                <a:latin typeface="Arial" panose="020B0604020202020204" pitchFamily="34" charset="0"/>
                <a:cs typeface="Arial" panose="020B0604020202020204" pitchFamily="34" charset="0"/>
              </a:rPr>
              <a:t>two </a:t>
            </a:r>
            <a:r>
              <a:rPr lang="en-US" dirty="0">
                <a:solidFill>
                  <a:prstClr val="black"/>
                </a:solidFill>
                <a:latin typeface="Arial" panose="020B0604020202020204" pitchFamily="34" charset="0"/>
                <a:cs typeface="Arial" panose="020B0604020202020204" pitchFamily="34" charset="0"/>
              </a:rPr>
              <a:t>peaks?”</a:t>
            </a:r>
          </a:p>
          <a:p>
            <a:pPr marL="0" indent="0">
              <a:lnSpc>
                <a:spcPct val="100000"/>
              </a:lnSpc>
              <a:spcBef>
                <a:spcPts val="0"/>
              </a:spcBef>
              <a:spcAft>
                <a:spcPts val="1200"/>
              </a:spcAft>
              <a:buNone/>
            </a:pPr>
            <a:endParaRPr lang="en-US"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F434D3-08FE-486B-9AB0-C8B367A6CCBE}" type="slidenum">
              <a:rPr lang="en-US" smtClean="0"/>
              <a:t>73</a:t>
            </a:fld>
            <a:endParaRPr lang="en-US"/>
          </a:p>
        </p:txBody>
      </p:sp>
    </p:spTree>
    <p:extLst>
      <p:ext uri="{BB962C8B-B14F-4D97-AF65-F5344CB8AC3E}">
        <p14:creationId xmlns:p14="http://schemas.microsoft.com/office/powerpoint/2010/main" val="3937054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90" y="221904"/>
            <a:ext cx="11714294" cy="914400"/>
          </a:xfrm>
        </p:spPr>
        <p:txBody>
          <a:bodyPr/>
          <a:lstStyle/>
          <a:p>
            <a:r>
              <a:rPr lang="en-US" dirty="0" smtClean="0">
                <a:latin typeface="Arial" panose="020B0604020202020204" pitchFamily="34" charset="0"/>
                <a:cs typeface="Arial" panose="020B0604020202020204" pitchFamily="34" charset="0"/>
              </a:rPr>
              <a:t>CQ#13: What is a pandemic?</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CF434D3-08FE-486B-9AB0-C8B367A6CCBE}" type="slidenum">
              <a:rPr lang="en-US" smtClean="0"/>
              <a:t>74</a:t>
            </a:fld>
            <a:endParaRPr lang="en-US"/>
          </a:p>
        </p:txBody>
      </p:sp>
      <p:sp>
        <p:nvSpPr>
          <p:cNvPr id="5" name="TPAnswers"/>
          <p:cNvSpPr txBox="1">
            <a:spLocks/>
          </p:cNvSpPr>
          <p:nvPr>
            <p:custDataLst>
              <p:tags r:id="rId1"/>
            </p:custDataLst>
          </p:nvPr>
        </p:nvSpPr>
        <p:spPr>
          <a:xfrm>
            <a:off x="592853" y="1369208"/>
            <a:ext cx="10961170" cy="41712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An outbreak that is above the epidemic threshold.</a:t>
            </a:r>
          </a:p>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An outbreak caused by an old viral strain that continually reappears. </a:t>
            </a:r>
          </a:p>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An outbreak caused by a new viral strain.</a:t>
            </a:r>
          </a:p>
          <a:p>
            <a:pPr marL="514350" indent="-514350">
              <a:lnSpc>
                <a:spcPct val="100000"/>
              </a:lnSpc>
              <a:buFont typeface="+mj-lt"/>
              <a:buAutoNum type="alphaUcPeriod"/>
            </a:pPr>
            <a:r>
              <a:rPr lang="en-US" sz="3200" dirty="0">
                <a:latin typeface="Arial" panose="020B0604020202020204" pitchFamily="34" charset="0"/>
                <a:cs typeface="Arial" panose="020B0604020202020204" pitchFamily="34" charset="0"/>
              </a:rPr>
              <a:t>An especially pathogenic viral </a:t>
            </a:r>
            <a:r>
              <a:rPr lang="en-US" sz="3200" dirty="0" smtClean="0">
                <a:latin typeface="Arial" panose="020B0604020202020204" pitchFamily="34" charset="0"/>
                <a:cs typeface="Arial" panose="020B0604020202020204" pitchFamily="34" charset="0"/>
              </a:rPr>
              <a:t>strain.</a:t>
            </a:r>
          </a:p>
          <a:p>
            <a:pPr marL="514350" indent="-514350">
              <a:lnSpc>
                <a:spcPct val="100000"/>
              </a:lnSpc>
              <a:buFont typeface="+mj-lt"/>
              <a:buAutoNum type="alphaUcPeriod"/>
            </a:pPr>
            <a:r>
              <a:rPr lang="en-US" sz="3200" dirty="0">
                <a:latin typeface="Arial" panose="020B0604020202020204" pitchFamily="34" charset="0"/>
                <a:cs typeface="Arial" panose="020B0604020202020204" pitchFamily="34" charset="0"/>
              </a:rPr>
              <a:t>An outbreak that spreads on a global level. </a:t>
            </a:r>
          </a:p>
        </p:txBody>
      </p:sp>
    </p:spTree>
    <p:extLst>
      <p:ext uri="{BB962C8B-B14F-4D97-AF65-F5344CB8AC3E}">
        <p14:creationId xmlns:p14="http://schemas.microsoft.com/office/powerpoint/2010/main" val="41571453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lide1.gif"/>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458" b="2314"/>
          <a:stretch/>
        </p:blipFill>
        <p:spPr bwMode="auto">
          <a:xfrm>
            <a:off x="231386" y="1521960"/>
            <a:ext cx="6281305" cy="450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rotWithShape="1">
          <a:blip r:embed="rId4">
            <a:extLst>
              <a:ext uri="{28A0092B-C50C-407E-A947-70E740481C1C}">
                <a14:useLocalDpi xmlns:a14="http://schemas.microsoft.com/office/drawing/2010/main" val="0"/>
              </a:ext>
            </a:extLst>
          </a:blip>
          <a:srcRect l="1875" t="23650" r="2390"/>
          <a:stretch/>
        </p:blipFill>
        <p:spPr bwMode="auto">
          <a:xfrm>
            <a:off x="6512692" y="1327468"/>
            <a:ext cx="5466938" cy="460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4"/>
          <p:cNvSpPr>
            <a:spLocks noGrp="1"/>
          </p:cNvSpPr>
          <p:nvPr>
            <p:ph idx="1"/>
          </p:nvPr>
        </p:nvSpPr>
        <p:spPr>
          <a:xfrm>
            <a:off x="-1" y="-1"/>
            <a:ext cx="12192001" cy="670561"/>
          </a:xfrm>
        </p:spPr>
        <p:txBody>
          <a:bodyPr>
            <a:noAutofit/>
          </a:bodyPr>
          <a:lstStyle/>
          <a:p>
            <a:pPr marL="0" indent="0">
              <a:lnSpc>
                <a:spcPct val="100000"/>
              </a:lnSpc>
              <a:spcBef>
                <a:spcPts val="0"/>
              </a:spcBef>
              <a:spcAft>
                <a:spcPts val="1200"/>
              </a:spcAft>
              <a:buNone/>
            </a:pPr>
            <a:r>
              <a:rPr lang="en-US" sz="3600" dirty="0" smtClean="0">
                <a:latin typeface="Arial" panose="020B0604020202020204" pitchFamily="34" charset="0"/>
                <a:cs typeface="Arial" panose="020B0604020202020204" pitchFamily="34" charset="0"/>
              </a:rPr>
              <a:t>Comparison of the 2009-2010 and 2013-2014 flu seasons</a:t>
            </a:r>
            <a:endParaRPr lang="en-US" sz="3600" dirty="0">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fld id="{DCF434D3-08FE-486B-9AB0-C8B367A6CCBE}" type="slidenum">
              <a:rPr lang="en-US" smtClean="0"/>
              <a:t>75</a:t>
            </a:fld>
            <a:endParaRPr lang="en-US"/>
          </a:p>
        </p:txBody>
      </p:sp>
      <p:sp>
        <p:nvSpPr>
          <p:cNvPr id="2" name="TextBox 1"/>
          <p:cNvSpPr txBox="1"/>
          <p:nvPr/>
        </p:nvSpPr>
        <p:spPr>
          <a:xfrm>
            <a:off x="2111853" y="693345"/>
            <a:ext cx="1976823" cy="584775"/>
          </a:xfrm>
          <a:prstGeom prst="rect">
            <a:avLst/>
          </a:prstGeom>
          <a:noFill/>
        </p:spPr>
        <p:txBody>
          <a:bodyPr wrap="none" rtlCol="0">
            <a:spAutoFit/>
          </a:bodyPr>
          <a:lstStyle/>
          <a:p>
            <a:r>
              <a:rPr lang="en-US" sz="3200" dirty="0" smtClean="0"/>
              <a:t>2009-2010</a:t>
            </a:r>
            <a:endParaRPr lang="en-US" sz="3200" dirty="0"/>
          </a:p>
        </p:txBody>
      </p:sp>
      <p:sp>
        <p:nvSpPr>
          <p:cNvPr id="7" name="TextBox 6"/>
          <p:cNvSpPr txBox="1"/>
          <p:nvPr/>
        </p:nvSpPr>
        <p:spPr>
          <a:xfrm>
            <a:off x="8348246" y="693344"/>
            <a:ext cx="1976823" cy="584775"/>
          </a:xfrm>
          <a:prstGeom prst="rect">
            <a:avLst/>
          </a:prstGeom>
          <a:noFill/>
        </p:spPr>
        <p:txBody>
          <a:bodyPr wrap="none" rtlCol="0">
            <a:spAutoFit/>
          </a:bodyPr>
          <a:lstStyle/>
          <a:p>
            <a:r>
              <a:rPr lang="en-US" sz="3200" dirty="0" smtClean="0"/>
              <a:t>2013-2014</a:t>
            </a:r>
            <a:endParaRPr lang="en-US" sz="3200" dirty="0"/>
          </a:p>
        </p:txBody>
      </p:sp>
      <p:sp>
        <p:nvSpPr>
          <p:cNvPr id="3" name="Rectangle 2"/>
          <p:cNvSpPr/>
          <p:nvPr/>
        </p:nvSpPr>
        <p:spPr>
          <a:xfrm>
            <a:off x="569454" y="6141048"/>
            <a:ext cx="8368805" cy="646331"/>
          </a:xfrm>
          <a:prstGeom prst="rect">
            <a:avLst/>
          </a:prstGeom>
        </p:spPr>
        <p:txBody>
          <a:bodyPr wrap="square">
            <a:spAutoFit/>
          </a:bodyPr>
          <a:lstStyle/>
          <a:p>
            <a:r>
              <a:rPr lang="en-US" dirty="0" smtClean="0">
                <a:latin typeface="Arial" panose="020B0604020202020204" pitchFamily="34" charset="0"/>
                <a:ea typeface="Calibri" panose="020F0502020204030204" pitchFamily="34" charset="0"/>
                <a:hlinkClick r:id="rId5"/>
              </a:rPr>
              <a:t>http</a:t>
            </a:r>
            <a:r>
              <a:rPr lang="en-US" dirty="0">
                <a:latin typeface="Arial" panose="020B0604020202020204" pitchFamily="34" charset="0"/>
                <a:ea typeface="Calibri" panose="020F0502020204030204" pitchFamily="34" charset="0"/>
                <a:hlinkClick r:id="rId5"/>
              </a:rPr>
              <a:t>://</a:t>
            </a:r>
            <a:r>
              <a:rPr lang="en-US" dirty="0" err="1" smtClean="0">
                <a:latin typeface="Arial" panose="020B0604020202020204" pitchFamily="34" charset="0"/>
                <a:ea typeface="Calibri" panose="020F0502020204030204" pitchFamily="34" charset="0"/>
                <a:hlinkClick r:id="rId5"/>
              </a:rPr>
              <a:t>www.cdc.gov</a:t>
            </a:r>
            <a:r>
              <a:rPr lang="en-US" dirty="0" smtClean="0">
                <a:latin typeface="Arial" panose="020B0604020202020204" pitchFamily="34" charset="0"/>
                <a:ea typeface="Calibri" panose="020F0502020204030204" pitchFamily="34" charset="0"/>
                <a:hlinkClick r:id="rId5"/>
              </a:rPr>
              <a:t>/flu/weekly/</a:t>
            </a:r>
            <a:r>
              <a:rPr lang="en-US" dirty="0" err="1" smtClean="0">
                <a:latin typeface="Arial" panose="020B0604020202020204" pitchFamily="34" charset="0"/>
                <a:ea typeface="Calibri" panose="020F0502020204030204" pitchFamily="34" charset="0"/>
                <a:hlinkClick r:id="rId5"/>
              </a:rPr>
              <a:t>weeklyarchives2013</a:t>
            </a:r>
            <a:r>
              <a:rPr lang="en-US" dirty="0" smtClean="0">
                <a:latin typeface="Arial" panose="020B0604020202020204" pitchFamily="34" charset="0"/>
                <a:ea typeface="Calibri" panose="020F0502020204030204" pitchFamily="34" charset="0"/>
                <a:hlinkClick r:id="rId5"/>
              </a:rPr>
              <a:t>-2014/</a:t>
            </a:r>
            <a:r>
              <a:rPr lang="en-US" dirty="0" err="1" smtClean="0">
                <a:latin typeface="Arial" panose="020B0604020202020204" pitchFamily="34" charset="0"/>
                <a:ea typeface="Calibri" panose="020F0502020204030204" pitchFamily="34" charset="0"/>
                <a:hlinkClick r:id="rId5"/>
              </a:rPr>
              <a:t>weekly39.html</a:t>
            </a:r>
            <a:r>
              <a:rPr lang="en-US" dirty="0" smtClean="0">
                <a:latin typeface="Arial" panose="020B0604020202020204" pitchFamily="34" charset="0"/>
                <a:ea typeface="Calibri" panose="020F0502020204030204" pitchFamily="34" charset="0"/>
              </a:rPr>
              <a:t>; </a:t>
            </a:r>
            <a:r>
              <a:rPr lang="en-US" dirty="0" smtClean="0">
                <a:latin typeface="Arial" panose="020B0604020202020204" pitchFamily="34" charset="0"/>
                <a:ea typeface="Calibri" panose="020F0502020204030204" pitchFamily="34" charset="0"/>
                <a:cs typeface="Times New Roman" panose="02020603050405020304" pitchFamily="18" charset="0"/>
                <a:hlinkClick r:id="rId6"/>
              </a:rPr>
              <a:t>http</a:t>
            </a:r>
            <a:r>
              <a:rPr lang="en-US" dirty="0">
                <a:latin typeface="Arial" panose="020B0604020202020204" pitchFamily="34" charset="0"/>
                <a:ea typeface="Calibri" panose="020F0502020204030204" pitchFamily="34" charset="0"/>
                <a:cs typeface="Times New Roman" panose="02020603050405020304" pitchFamily="18" charset="0"/>
                <a:hlinkClick r:id="rId6"/>
              </a:rPr>
              <a:t>://</a:t>
            </a:r>
            <a:r>
              <a:rPr lang="en-US" dirty="0" err="1" smtClean="0">
                <a:latin typeface="Arial" panose="020B0604020202020204" pitchFamily="34" charset="0"/>
                <a:ea typeface="Calibri" panose="020F0502020204030204" pitchFamily="34" charset="0"/>
                <a:cs typeface="Times New Roman" panose="02020603050405020304" pitchFamily="18" charset="0"/>
                <a:hlinkClick r:id="rId6"/>
              </a:rPr>
              <a:t>www.cdc.gov</a:t>
            </a:r>
            <a:r>
              <a:rPr lang="en-US" dirty="0" smtClean="0">
                <a:latin typeface="Arial" panose="020B0604020202020204" pitchFamily="34" charset="0"/>
                <a:ea typeface="Calibri" panose="020F0502020204030204" pitchFamily="34" charset="0"/>
                <a:cs typeface="Times New Roman" panose="02020603050405020304" pitchFamily="18" charset="0"/>
                <a:hlinkClick r:id="rId6"/>
              </a:rPr>
              <a:t>/flu/</a:t>
            </a:r>
            <a:r>
              <a:rPr lang="en-US" dirty="0" err="1" smtClean="0">
                <a:latin typeface="Arial" panose="020B0604020202020204" pitchFamily="34" charset="0"/>
                <a:ea typeface="Calibri" panose="020F0502020204030204" pitchFamily="34" charset="0"/>
                <a:cs typeface="Times New Roman" panose="02020603050405020304" pitchFamily="18" charset="0"/>
                <a:hlinkClick r:id="rId6"/>
              </a:rPr>
              <a:t>pastseasons</a:t>
            </a:r>
            <a:r>
              <a:rPr lang="en-US" dirty="0" smtClean="0">
                <a:latin typeface="Arial" panose="020B0604020202020204" pitchFamily="34" charset="0"/>
                <a:ea typeface="Calibri" panose="020F0502020204030204" pitchFamily="34" charset="0"/>
                <a:cs typeface="Times New Roman" panose="02020603050405020304" pitchFamily="18" charset="0"/>
                <a:hlinkClick r:id="rId6"/>
              </a:rPr>
              <a:t>/</a:t>
            </a:r>
            <a:r>
              <a:rPr lang="en-US" dirty="0" err="1" smtClean="0">
                <a:latin typeface="Arial" panose="020B0604020202020204" pitchFamily="34" charset="0"/>
                <a:ea typeface="Calibri" panose="020F0502020204030204" pitchFamily="34" charset="0"/>
                <a:cs typeface="Times New Roman" panose="02020603050405020304" pitchFamily="18" charset="0"/>
                <a:hlinkClick r:id="rId6"/>
              </a:rPr>
              <a:t>0910season.htm</a:t>
            </a:r>
            <a:r>
              <a:rPr lang="en-US" dirty="0" smtClean="0">
                <a:latin typeface="Arial" panose="020B0604020202020204" pitchFamily="34"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402257752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45810" y="227140"/>
            <a:ext cx="11702581" cy="5420029"/>
          </a:xfrm>
        </p:spPr>
        <p:txBody>
          <a:bodyPr>
            <a:noAutofit/>
          </a:bodyPr>
          <a:lstStyle/>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In a research study, the following mathematical </a:t>
            </a:r>
            <a:r>
              <a:rPr lang="en-US" dirty="0">
                <a:latin typeface="Arial" panose="020B0604020202020204" pitchFamily="34" charset="0"/>
                <a:cs typeface="Arial" panose="020B0604020202020204" pitchFamily="34" charset="0"/>
              </a:rPr>
              <a:t>models </a:t>
            </a:r>
            <a:r>
              <a:rPr lang="en-US" dirty="0" smtClean="0">
                <a:latin typeface="Arial" panose="020B0604020202020204" pitchFamily="34" charset="0"/>
                <a:cs typeface="Arial" panose="020B0604020202020204" pitchFamily="34" charset="0"/>
              </a:rPr>
              <a:t>reproduced the two </a:t>
            </a:r>
            <a:r>
              <a:rPr lang="en-US" dirty="0">
                <a:latin typeface="Arial" panose="020B0604020202020204" pitchFamily="34" charset="0"/>
                <a:cs typeface="Arial" panose="020B0604020202020204" pitchFamily="34" charset="0"/>
              </a:rPr>
              <a:t>waves of acute </a:t>
            </a:r>
            <a:r>
              <a:rPr lang="en-US" dirty="0" smtClean="0">
                <a:latin typeface="Arial" panose="020B0604020202020204" pitchFamily="34" charset="0"/>
                <a:cs typeface="Arial" panose="020B0604020202020204" pitchFamily="34" charset="0"/>
              </a:rPr>
              <a:t>infections </a:t>
            </a:r>
            <a:r>
              <a:rPr lang="en-US" dirty="0">
                <a:latin typeface="Arial" panose="020B0604020202020204" pitchFamily="34" charset="0"/>
                <a:cs typeface="Arial" panose="020B0604020202020204" pitchFamily="34" charset="0"/>
              </a:rPr>
              <a:t>waves of the 2009 H1N1 influenza pandemic, quantitatively</a:t>
            </a:r>
            <a:r>
              <a:rPr lang="en-US" dirty="0" smtClean="0">
                <a:latin typeface="Arial" panose="020B0604020202020204" pitchFamily="34" charset="0"/>
                <a:cs typeface="Arial" panose="020B0604020202020204" pitchFamily="34" charset="0"/>
              </a:rPr>
              <a:t>. The models include:</a:t>
            </a:r>
          </a:p>
          <a:p>
            <a:pPr marL="514350" indent="-514350">
              <a:lnSpc>
                <a:spcPct val="100000"/>
              </a:lnSpc>
              <a:spcBef>
                <a:spcPts val="0"/>
              </a:spcBef>
              <a:spcAft>
                <a:spcPts val="600"/>
              </a:spcAft>
              <a:buFont typeface="+mj-lt"/>
              <a:buAutoNum type="arabicPeriod"/>
            </a:pPr>
            <a:r>
              <a:rPr lang="en-US" dirty="0" smtClean="0">
                <a:latin typeface="Arial" panose="020B0604020202020204" pitchFamily="34" charset="0"/>
                <a:cs typeface="Arial" panose="020B0604020202020204" pitchFamily="34" charset="0"/>
              </a:rPr>
              <a:t>a </a:t>
            </a:r>
            <a:r>
              <a:rPr lang="en-US" i="1" dirty="0" smtClean="0">
                <a:latin typeface="Arial" panose="020B0604020202020204" pitchFamily="34" charset="0"/>
                <a:cs typeface="Arial" panose="020B0604020202020204" pitchFamily="34" charset="0"/>
              </a:rPr>
              <a:t>periodic </a:t>
            </a:r>
            <a:r>
              <a:rPr lang="en-US" i="1" dirty="0">
                <a:latin typeface="Arial" panose="020B0604020202020204" pitchFamily="34" charset="0"/>
                <a:cs typeface="Arial" panose="020B0604020202020204" pitchFamily="34" charset="0"/>
              </a:rPr>
              <a:t>transmission rate </a:t>
            </a:r>
            <a:r>
              <a:rPr lang="en-US" dirty="0">
                <a:latin typeface="Arial" panose="020B0604020202020204" pitchFamily="34" charset="0"/>
                <a:cs typeface="Arial" panose="020B0604020202020204" pitchFamily="34" charset="0"/>
              </a:rPr>
              <a:t>to capture the seasonal contact </a:t>
            </a:r>
            <a:r>
              <a:rPr lang="en-US" dirty="0" smtClean="0">
                <a:latin typeface="Arial" panose="020B0604020202020204" pitchFamily="34" charset="0"/>
                <a:cs typeface="Arial" panose="020B0604020202020204" pitchFamily="34" charset="0"/>
              </a:rPr>
              <a:t>rate; </a:t>
            </a:r>
          </a:p>
          <a:p>
            <a:pPr marL="514350" indent="-514350">
              <a:lnSpc>
                <a:spcPct val="100000"/>
              </a:lnSpc>
              <a:spcBef>
                <a:spcPts val="0"/>
              </a:spcBef>
              <a:spcAft>
                <a:spcPts val="600"/>
              </a:spcAft>
              <a:buFont typeface="+mj-lt"/>
              <a:buAutoNum type="arabicPeriod"/>
            </a:pPr>
            <a:r>
              <a:rPr lang="en-US" dirty="0" smtClean="0">
                <a:latin typeface="Arial" panose="020B0604020202020204" pitchFamily="34" charset="0"/>
                <a:cs typeface="Arial" panose="020B0604020202020204" pitchFamily="34" charset="0"/>
              </a:rPr>
              <a:t>all </a:t>
            </a:r>
            <a:r>
              <a:rPr lang="en-US" dirty="0">
                <a:latin typeface="Arial" panose="020B0604020202020204" pitchFamily="34" charset="0"/>
                <a:cs typeface="Arial" panose="020B0604020202020204" pitchFamily="34" charset="0"/>
              </a:rPr>
              <a:t>sources of variability in contacts and transmissibility </a:t>
            </a:r>
            <a:r>
              <a:rPr lang="en-US" dirty="0" smtClean="0">
                <a:latin typeface="Arial" panose="020B0604020202020204" pitchFamily="34" charset="0"/>
                <a:cs typeface="Arial" panose="020B0604020202020204" pitchFamily="34" charset="0"/>
              </a:rPr>
              <a:t>using a </a:t>
            </a:r>
            <a:r>
              <a:rPr lang="en-US" i="1" dirty="0" smtClean="0">
                <a:latin typeface="Arial" panose="020B0604020202020204" pitchFamily="34" charset="0"/>
                <a:cs typeface="Arial" panose="020B0604020202020204" pitchFamily="34" charset="0"/>
              </a:rPr>
              <a:t>time-dependent </a:t>
            </a:r>
            <a:r>
              <a:rPr lang="en-US" i="1" dirty="0">
                <a:latin typeface="Arial" panose="020B0604020202020204" pitchFamily="34" charset="0"/>
                <a:cs typeface="Arial" panose="020B0604020202020204" pitchFamily="34" charset="0"/>
              </a:rPr>
              <a:t>transmission </a:t>
            </a:r>
            <a:r>
              <a:rPr lang="en-US" i="1" dirty="0" smtClean="0">
                <a:latin typeface="Arial" panose="020B0604020202020204" pitchFamily="34" charset="0"/>
                <a:cs typeface="Arial" panose="020B0604020202020204" pitchFamily="34" charset="0"/>
              </a:rPr>
              <a:t>rate</a:t>
            </a:r>
            <a:r>
              <a:rPr lang="en-US" u="sng"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514350" indent="-514350">
              <a:lnSpc>
                <a:spcPct val="100000"/>
              </a:lnSpc>
              <a:spcBef>
                <a:spcPts val="0"/>
              </a:spcBef>
              <a:spcAft>
                <a:spcPts val="600"/>
              </a:spcAft>
              <a:buFont typeface="+mj-lt"/>
              <a:buAutoNum type="arabicPeriod"/>
            </a:pPr>
            <a:r>
              <a:rPr lang="en-US" dirty="0" smtClean="0">
                <a:latin typeface="Arial" panose="020B0604020202020204" pitchFamily="34" charset="0"/>
                <a:cs typeface="Arial" panose="020B0604020202020204" pitchFamily="34" charset="0"/>
              </a:rPr>
              <a:t>a </a:t>
            </a:r>
            <a:r>
              <a:rPr lang="en-US" i="1" dirty="0">
                <a:latin typeface="Arial" panose="020B0604020202020204" pitchFamily="34" charset="0"/>
                <a:cs typeface="Arial" panose="020B0604020202020204" pitchFamily="34" charset="0"/>
              </a:rPr>
              <a:t>heterogeneous population </a:t>
            </a:r>
            <a:r>
              <a:rPr lang="en-US" dirty="0">
                <a:latin typeface="Arial" panose="020B0604020202020204" pitchFamily="34" charset="0"/>
                <a:cs typeface="Arial" panose="020B0604020202020204" pitchFamily="34" charset="0"/>
              </a:rPr>
              <a:t>with individuals split into two weakly interacting </a:t>
            </a:r>
            <a:r>
              <a:rPr lang="en-US" dirty="0" smtClean="0">
                <a:latin typeface="Arial" panose="020B0604020202020204" pitchFamily="34" charset="0"/>
                <a:cs typeface="Arial" panose="020B0604020202020204" pitchFamily="34" charset="0"/>
              </a:rPr>
              <a:t>sub-populations; and </a:t>
            </a:r>
            <a:endParaRPr lang="en-US" dirty="0">
              <a:latin typeface="Arial" panose="020B0604020202020204" pitchFamily="34" charset="0"/>
              <a:cs typeface="Arial" panose="020B0604020202020204" pitchFamily="34" charset="0"/>
            </a:endParaRPr>
          </a:p>
          <a:p>
            <a:pPr marL="514350" indent="-514350">
              <a:lnSpc>
                <a:spcPct val="100000"/>
              </a:lnSpc>
              <a:spcBef>
                <a:spcPts val="0"/>
              </a:spcBef>
              <a:spcAft>
                <a:spcPts val="600"/>
              </a:spcAft>
              <a:buFont typeface="+mj-lt"/>
              <a:buAutoNum type="arabicPeriod"/>
            </a:pPr>
            <a:r>
              <a:rPr lang="en-US" i="1" dirty="0" smtClean="0">
                <a:latin typeface="Arial" panose="020B0604020202020204" pitchFamily="34" charset="0"/>
                <a:cs typeface="Arial" panose="020B0604020202020204" pitchFamily="34" charset="0"/>
              </a:rPr>
              <a:t>waning immunity </a:t>
            </a:r>
            <a:r>
              <a:rPr lang="en-US" dirty="0">
                <a:latin typeface="Arial" panose="020B0604020202020204" pitchFamily="34" charset="0"/>
                <a:cs typeface="Arial" panose="020B0604020202020204" pitchFamily="34" charset="0"/>
              </a:rPr>
              <a:t>where recovered individuals lose immunity to the influenza virus at which point they again become susceptible to </a:t>
            </a:r>
            <a:r>
              <a:rPr lang="en-US" dirty="0" smtClean="0">
                <a:latin typeface="Arial" panose="020B0604020202020204" pitchFamily="34" charset="0"/>
                <a:cs typeface="Arial" panose="020B0604020202020204" pitchFamily="34" charset="0"/>
              </a:rPr>
              <a:t>infection.</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CF434D3-08FE-486B-9AB0-C8B367A6CCBE}" type="slidenum">
              <a:rPr lang="en-US" smtClean="0"/>
              <a:t>76</a:t>
            </a:fld>
            <a:endParaRPr lang="en-US" dirty="0"/>
          </a:p>
        </p:txBody>
      </p:sp>
      <p:sp>
        <p:nvSpPr>
          <p:cNvPr id="2" name="Rectangle 1"/>
          <p:cNvSpPr/>
          <p:nvPr/>
        </p:nvSpPr>
        <p:spPr>
          <a:xfrm>
            <a:off x="240271" y="5709685"/>
            <a:ext cx="11713985" cy="646331"/>
          </a:xfrm>
          <a:prstGeom prst="rect">
            <a:avLst/>
          </a:prstGeom>
        </p:spPr>
        <p:txBody>
          <a:bodyPr wrap="square">
            <a:spAutoFit/>
          </a:bodyPr>
          <a:lstStyle/>
          <a:p>
            <a:pPr>
              <a:spcAft>
                <a:spcPts val="1200"/>
              </a:spcAft>
            </a:pPr>
            <a:r>
              <a:rPr lang="en-US" dirty="0">
                <a:latin typeface="Arial" panose="020B0604020202020204" pitchFamily="34" charset="0"/>
                <a:cs typeface="Arial" panose="020B0604020202020204" pitchFamily="34" charset="0"/>
              </a:rPr>
              <a:t>From</a:t>
            </a:r>
            <a:r>
              <a:rPr lang="en-US"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A </a:t>
            </a:r>
            <a:r>
              <a:rPr lang="en-US" i="1" dirty="0">
                <a:latin typeface="Arial" panose="020B0604020202020204" pitchFamily="34" charset="0"/>
                <a:cs typeface="Arial" panose="020B0604020202020204" pitchFamily="34" charset="0"/>
              </a:rPr>
              <a:t>Perspective on Multiple Waves of Influenza </a:t>
            </a:r>
            <a:r>
              <a:rPr lang="en-US" i="1" dirty="0" smtClean="0">
                <a:latin typeface="Arial" panose="020B0604020202020204" pitchFamily="34" charset="0"/>
                <a:cs typeface="Arial" panose="020B0604020202020204" pitchFamily="34" charset="0"/>
              </a:rPr>
              <a:t>Pandemics, </a:t>
            </a:r>
            <a:r>
              <a:rPr lang="en-US" dirty="0" smtClean="0">
                <a:latin typeface="Arial" panose="020B0604020202020204" pitchFamily="34" charset="0"/>
                <a:cs typeface="Arial" panose="020B0604020202020204" pitchFamily="34" charset="0"/>
              </a:rPr>
              <a:t>Anna </a:t>
            </a:r>
            <a:r>
              <a:rPr lang="en-US" dirty="0">
                <a:latin typeface="Arial" panose="020B0604020202020204" pitchFamily="34" charset="0"/>
                <a:cs typeface="Arial" panose="020B0604020202020204" pitchFamily="34" charset="0"/>
              </a:rPr>
              <a:t>Mummert, Howard Weiss, Li-Ping Long, José M. </a:t>
            </a:r>
            <a:r>
              <a:rPr lang="en-US" dirty="0" err="1">
                <a:latin typeface="Arial" panose="020B0604020202020204" pitchFamily="34" charset="0"/>
                <a:cs typeface="Arial" panose="020B0604020202020204" pitchFamily="34" charset="0"/>
              </a:rPr>
              <a:t>Amigó</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Xiu</a:t>
            </a:r>
            <a:r>
              <a:rPr lang="en-US" dirty="0" smtClean="0">
                <a:latin typeface="Arial" panose="020B0604020202020204" pitchFamily="34" charset="0"/>
                <a:cs typeface="Arial" panose="020B0604020202020204" pitchFamily="34" charset="0"/>
              </a:rPr>
              <a:t>-Feng Wan, </a:t>
            </a:r>
            <a:r>
              <a:rPr lang="en-US" dirty="0" smtClean="0">
                <a:latin typeface="Arial" panose="020B0604020202020204" pitchFamily="34" charset="0"/>
                <a:cs typeface="Arial" panose="020B0604020202020204" pitchFamily="34" charset="0"/>
                <a:hlinkClick r:id="rId3"/>
              </a:rPr>
              <a:t>http</a:t>
            </a:r>
            <a:r>
              <a:rPr lang="en-US" dirty="0">
                <a:latin typeface="Arial" panose="020B0604020202020204" pitchFamily="34" charset="0"/>
                <a:cs typeface="Arial" panose="020B0604020202020204" pitchFamily="34" charset="0"/>
                <a:hlinkClick r:id="rId3"/>
              </a:rPr>
              <a:t>://</a:t>
            </a:r>
            <a:r>
              <a:rPr lang="en-US" dirty="0" smtClean="0">
                <a:latin typeface="Arial" panose="020B0604020202020204" pitchFamily="34" charset="0"/>
                <a:cs typeface="Arial" panose="020B0604020202020204" pitchFamily="34" charset="0"/>
                <a:hlinkClick r:id="rId3"/>
              </a:rPr>
              <a:t>www.plosone.org/article/info%3Adoi%2F10.1371%2Fjournal.pone.0060343</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68847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p:spPr>
        <p:txBody>
          <a:bodyPr>
            <a:normAutofit/>
          </a:bodyPr>
          <a:lstStyle/>
          <a:p>
            <a:r>
              <a:rPr lang="en-US" dirty="0">
                <a:latin typeface="Arial" panose="020B0604020202020204" pitchFamily="34" charset="0"/>
                <a:cs typeface="Arial" panose="020B0604020202020204" pitchFamily="34" charset="0"/>
              </a:rPr>
              <a:t>Periodic </a:t>
            </a:r>
            <a:r>
              <a:rPr lang="en-US" dirty="0" smtClean="0">
                <a:latin typeface="Arial" panose="020B0604020202020204" pitchFamily="34" charset="0"/>
                <a:cs typeface="Arial" panose="020B0604020202020204" pitchFamily="34" charset="0"/>
              </a:rPr>
              <a:t>transmission model – How it works</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CF434D3-08FE-486B-9AB0-C8B367A6CCBE}" type="slidenum">
              <a:rPr lang="en-US" smtClean="0"/>
              <a:t>77</a:t>
            </a:fld>
            <a:endParaRPr lang="en-US"/>
          </a:p>
        </p:txBody>
      </p:sp>
      <p:sp>
        <p:nvSpPr>
          <p:cNvPr id="8" name="Rectangle 7"/>
          <p:cNvSpPr/>
          <p:nvPr/>
        </p:nvSpPr>
        <p:spPr>
          <a:xfrm>
            <a:off x="352159" y="3428182"/>
            <a:ext cx="11646613" cy="2616101"/>
          </a:xfrm>
          <a:prstGeom prst="rect">
            <a:avLst/>
          </a:prstGeom>
          <a:ln w="25400">
            <a:noFill/>
          </a:ln>
        </p:spPr>
        <p:txBody>
          <a:bodyPr wrap="square">
            <a:spAutoFit/>
          </a:bodyPr>
          <a:lstStyle/>
          <a:p>
            <a:r>
              <a:rPr lang="en-US" sz="2800" dirty="0" smtClean="0">
                <a:latin typeface="Arial" panose="020B0604020202020204" pitchFamily="34" charset="0"/>
                <a:cs typeface="Arial" panose="020B0604020202020204" pitchFamily="34" charset="0"/>
              </a:rPr>
              <a:t>Month 1 </a:t>
            </a:r>
            <a:r>
              <a:rPr lang="en-US" sz="2800" dirty="0">
                <a:latin typeface="Arial" panose="020B0604020202020204" pitchFamily="34" charset="0"/>
                <a:cs typeface="Arial" panose="020B0604020202020204" pitchFamily="34" charset="0"/>
              </a:rPr>
              <a:t>will have the maximum starting at day 1; </a:t>
            </a:r>
            <a:r>
              <a:rPr lang="en-US" sz="2800" dirty="0" smtClean="0">
                <a:latin typeface="Arial" panose="020B0604020202020204" pitchFamily="34" charset="0"/>
                <a:cs typeface="Arial" panose="020B0604020202020204" pitchFamily="34" charset="0"/>
              </a:rPr>
              <a:t>month 7 </a:t>
            </a:r>
            <a:r>
              <a:rPr lang="en-US" sz="2800" dirty="0">
                <a:latin typeface="Arial" panose="020B0604020202020204" pitchFamily="34" charset="0"/>
                <a:cs typeface="Arial" panose="020B0604020202020204" pitchFamily="34" charset="0"/>
              </a:rPr>
              <a:t>will have the maximum half way through the year; units = </a:t>
            </a:r>
            <a:r>
              <a:rPr lang="en-US" sz="2800" dirty="0" smtClean="0">
                <a:latin typeface="Arial" panose="020B0604020202020204" pitchFamily="34" charset="0"/>
                <a:cs typeface="Arial" panose="020B0604020202020204" pitchFamily="34" charset="0"/>
              </a:rPr>
              <a:t>month.</a:t>
            </a:r>
          </a:p>
          <a:p>
            <a:endParaRPr lang="en-US" sz="2800" dirty="0" smtClean="0">
              <a:latin typeface="Arial" panose="020B0604020202020204" pitchFamily="34" charset="0"/>
              <a:cs typeface="Arial" panose="020B0604020202020204" pitchFamily="34" charset="0"/>
            </a:endParaRPr>
          </a:p>
          <a:p>
            <a:r>
              <a:rPr lang="en-US" sz="2800" b="1" i="1" dirty="0" smtClean="0">
                <a:latin typeface="Arial" panose="020B0604020202020204" pitchFamily="34" charset="0"/>
                <a:cs typeface="Arial" panose="020B0604020202020204" pitchFamily="34" charset="0"/>
              </a:rPr>
              <a:t>Which settings for these parameters or the base model parameters result in a double peak for the periodic transmission model?</a:t>
            </a:r>
            <a:endParaRPr lang="en-US" sz="2800" b="1" i="1"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30" y="1112424"/>
            <a:ext cx="4624591" cy="648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893"/>
          <a:stretch/>
        </p:blipFill>
        <p:spPr bwMode="auto">
          <a:xfrm>
            <a:off x="211487" y="2265058"/>
            <a:ext cx="4554834" cy="603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4"/>
          <p:cNvSpPr txBox="1">
            <a:spLocks/>
          </p:cNvSpPr>
          <p:nvPr/>
        </p:nvSpPr>
        <p:spPr>
          <a:xfrm>
            <a:off x="4766321" y="1188740"/>
            <a:ext cx="7425679" cy="2302532"/>
          </a:xfrm>
          <a:prstGeom prst="rect">
            <a:avLst/>
          </a:prstGeom>
          <a:ln w="25400">
            <a:noFill/>
          </a:ln>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Tx/>
              <a:buChar char="-"/>
            </a:pPr>
            <a:r>
              <a:rPr lang="en-US" dirty="0">
                <a:latin typeface="Arial" panose="020B0604020202020204" pitchFamily="34" charset="0"/>
                <a:cs typeface="Arial" panose="020B0604020202020204" pitchFamily="34" charset="0"/>
              </a:rPr>
              <a:t>s</a:t>
            </a:r>
            <a:r>
              <a:rPr lang="en-US" dirty="0" smtClean="0">
                <a:latin typeface="Arial" panose="020B0604020202020204" pitchFamily="34" charset="0"/>
                <a:cs typeface="Arial" panose="020B0604020202020204" pitchFamily="34" charset="0"/>
              </a:rPr>
              <a:t>ets the minimum value for the periodic transmission chance function.   </a:t>
            </a:r>
          </a:p>
          <a:p>
            <a:pPr marL="0" indent="0">
              <a:lnSpc>
                <a:spcPct val="100000"/>
              </a:lnSpc>
              <a:spcBef>
                <a:spcPts val="0"/>
              </a:spcBef>
              <a:buFont typeface="Arial" panose="020B0604020202020204" pitchFamily="34" charset="0"/>
              <a:buNone/>
            </a:pPr>
            <a:endParaRPr lang="en-US" sz="1800" dirty="0" smtClean="0">
              <a:latin typeface="Arial" panose="020B0604020202020204" pitchFamily="34" charset="0"/>
              <a:cs typeface="Arial" panose="020B0604020202020204" pitchFamily="34" charset="0"/>
            </a:endParaRPr>
          </a:p>
          <a:p>
            <a:pPr>
              <a:lnSpc>
                <a:spcPct val="100000"/>
              </a:lnSpc>
              <a:spcBef>
                <a:spcPts val="0"/>
              </a:spcBef>
              <a:buFontTx/>
              <a:buChar char="-"/>
            </a:pPr>
            <a:r>
              <a:rPr lang="en-US" dirty="0">
                <a:solidFill>
                  <a:prstClr val="black"/>
                </a:solidFill>
                <a:latin typeface="Arial" panose="020B0604020202020204" pitchFamily="34" charset="0"/>
                <a:cs typeface="Arial" panose="020B0604020202020204" pitchFamily="34" charset="0"/>
              </a:rPr>
              <a:t>s</a:t>
            </a:r>
            <a:r>
              <a:rPr lang="en-US" dirty="0" smtClean="0">
                <a:solidFill>
                  <a:prstClr val="black"/>
                </a:solidFill>
                <a:latin typeface="Arial" panose="020B0604020202020204" pitchFamily="34" charset="0"/>
                <a:cs typeface="Arial" panose="020B0604020202020204" pitchFamily="34" charset="0"/>
              </a:rPr>
              <a:t>ets the month where the maximum value for the transmission chance will occur. </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2424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63161"/>
          </a:xfrm>
        </p:spPr>
        <p:txBody>
          <a:bodyPr>
            <a:normAutofit/>
          </a:bodyPr>
          <a:lstStyle/>
          <a:p>
            <a:r>
              <a:rPr lang="en-US" dirty="0" smtClean="0">
                <a:latin typeface="Arial" panose="020B0604020202020204" pitchFamily="34" charset="0"/>
                <a:cs typeface="Arial" panose="020B0604020202020204" pitchFamily="34" charset="0"/>
              </a:rPr>
              <a:t>Example periodic </a:t>
            </a:r>
            <a:r>
              <a:rPr lang="en-US" dirty="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ransmission functions both with average transmission chance of 5%</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9302750" y="6258533"/>
            <a:ext cx="2743200" cy="365125"/>
          </a:xfrm>
        </p:spPr>
        <p:txBody>
          <a:bodyPr/>
          <a:lstStyle/>
          <a:p>
            <a:fld id="{DCF434D3-08FE-486B-9AB0-C8B367A6CCBE}" type="slidenum">
              <a:rPr lang="en-US" smtClean="0"/>
              <a:t>78</a:t>
            </a:fld>
            <a:endParaRPr lang="en-US" dirty="0"/>
          </a:p>
        </p:txBody>
      </p:sp>
      <p:pic>
        <p:nvPicPr>
          <p:cNvPr id="1026" name="Picture 2" descr="C:\Users\mummerta\Desktop\PeriodicTransmissionFunction-Min2-Month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51" y="1363703"/>
            <a:ext cx="5354692"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ummerta\Desktop\PeriodicTransmissionFunction-Min2-Month9-Paramet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97" y="5609127"/>
            <a:ext cx="4114800" cy="10072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ummerta\Desktop\PeriodicTransmissionFunction-Min0-Month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6464" y="1363161"/>
            <a:ext cx="5312573"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ummerta\Desktop\PeriodicTransmissionFunction-Min0-Month2-Parameter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9942" y="5609127"/>
            <a:ext cx="4114800" cy="1014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7238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496" y="1367024"/>
            <a:ext cx="11749356" cy="5093837"/>
          </a:xfrm>
        </p:spPr>
        <p:txBody>
          <a:bodyPr anchor="t">
            <a:noAutofit/>
          </a:bodyPr>
          <a:lstStyle/>
          <a:p>
            <a:r>
              <a:rPr lang="en-US" sz="2800" dirty="0">
                <a:latin typeface="Arial" panose="020B0604020202020204" pitchFamily="34" charset="0"/>
                <a:cs typeface="Arial" panose="020B0604020202020204" pitchFamily="34" charset="0"/>
              </a:rPr>
              <a:t>Setting the MINIMUM-TRANSMISSION-CHANCE to 0 percent and the MONTH-OF-MAXIMUM-TRANS-CHANCE to 1 will result in an outbreak profile resembling that of the Base Model for seasonal influenza. </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Run the initial settings, then identify parameters to test. Change the </a:t>
            </a:r>
            <a:r>
              <a:rPr lang="en-US" sz="2800" dirty="0">
                <a:latin typeface="Arial" panose="020B0604020202020204" pitchFamily="34" charset="0"/>
                <a:cs typeface="Arial" panose="020B0604020202020204" pitchFamily="34" charset="0"/>
              </a:rPr>
              <a:t>MINIMUM-TRANSMISSION-CHANCE </a:t>
            </a:r>
            <a:r>
              <a:rPr lang="en-US" sz="2800" dirty="0" smtClean="0">
                <a:latin typeface="Arial" panose="020B0604020202020204" pitchFamily="34" charset="0"/>
                <a:cs typeface="Arial" panose="020B0604020202020204" pitchFamily="34" charset="0"/>
              </a:rPr>
              <a:t>and The </a:t>
            </a:r>
            <a:r>
              <a:rPr lang="en-US" sz="2800" dirty="0">
                <a:latin typeface="Arial" panose="020B0604020202020204" pitchFamily="34" charset="0"/>
                <a:cs typeface="Arial" panose="020B0604020202020204" pitchFamily="34" charset="0"/>
              </a:rPr>
              <a:t>MONTH-OF-MAXIMUM-TRANS-CHANCE slide sets </a:t>
            </a:r>
            <a:r>
              <a:rPr lang="en-US" sz="2800" dirty="0" smtClean="0">
                <a:latin typeface="Arial" panose="020B0604020202020204" pitchFamily="34" charset="0"/>
                <a:cs typeface="Arial" panose="020B0604020202020204" pitchFamily="34" charset="0"/>
              </a:rPr>
              <a:t>independently to see how they affect the base model.</a:t>
            </a:r>
            <a:br>
              <a:rPr lang="en-US" sz="2800" dirty="0" smtClean="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When the MONTH-OF-MAXIMUM-TRAN-CHANCE is larger than 6, the transmission chance function will begin moderately high and immediately decrease. In these situations it is possible that the resulting outbreak profile will have two peaks.</a:t>
            </a:r>
          </a:p>
        </p:txBody>
      </p:sp>
      <p:sp>
        <p:nvSpPr>
          <p:cNvPr id="6" name="Slide Number Placeholder 5"/>
          <p:cNvSpPr>
            <a:spLocks noGrp="1"/>
          </p:cNvSpPr>
          <p:nvPr>
            <p:ph type="sldNum" sz="quarter" idx="12"/>
          </p:nvPr>
        </p:nvSpPr>
        <p:spPr/>
        <p:txBody>
          <a:bodyPr/>
          <a:lstStyle/>
          <a:p>
            <a:fld id="{DCF434D3-08FE-486B-9AB0-C8B367A6CCBE}" type="slidenum">
              <a:rPr lang="en-US" smtClean="0"/>
              <a:t>79</a:t>
            </a:fld>
            <a:endParaRPr lang="en-US"/>
          </a:p>
        </p:txBody>
      </p:sp>
      <p:sp>
        <p:nvSpPr>
          <p:cNvPr id="4" name="TextBox 3"/>
          <p:cNvSpPr txBox="1"/>
          <p:nvPr/>
        </p:nvSpPr>
        <p:spPr>
          <a:xfrm>
            <a:off x="1410159" y="528810"/>
            <a:ext cx="184731" cy="369332"/>
          </a:xfrm>
          <a:prstGeom prst="rect">
            <a:avLst/>
          </a:prstGeom>
          <a:noFill/>
        </p:spPr>
        <p:txBody>
          <a:bodyPr wrap="none" rtlCol="0">
            <a:spAutoFit/>
          </a:bodyPr>
          <a:lstStyle/>
          <a:p>
            <a:endParaRPr lang="en-US" dirty="0">
              <a:solidFill>
                <a:prstClr val="black"/>
              </a:solidFill>
            </a:endParaRPr>
          </a:p>
        </p:txBody>
      </p:sp>
      <p:sp>
        <p:nvSpPr>
          <p:cNvPr id="5" name="TextBox 4"/>
          <p:cNvSpPr txBox="1"/>
          <p:nvPr/>
        </p:nvSpPr>
        <p:spPr>
          <a:xfrm>
            <a:off x="-1" y="0"/>
            <a:ext cx="12192001" cy="1200329"/>
          </a:xfrm>
          <a:prstGeom prst="rect">
            <a:avLst/>
          </a:prstGeom>
          <a:noFill/>
        </p:spPr>
        <p:txBody>
          <a:bodyPr wrap="square" rtlCol="0">
            <a:spAutoFit/>
          </a:bodyPr>
          <a:lstStyle/>
          <a:p>
            <a:r>
              <a:rPr lang="en-US" sz="3600" b="1" dirty="0">
                <a:solidFill>
                  <a:prstClr val="black"/>
                </a:solidFill>
                <a:latin typeface="Arial" panose="020B0604020202020204" pitchFamily="34" charset="0"/>
                <a:cs typeface="Arial" panose="020B0604020202020204" pitchFamily="34" charset="0"/>
              </a:rPr>
              <a:t>Run the program</a:t>
            </a:r>
            <a:br>
              <a:rPr lang="en-US" sz="3600" b="1" dirty="0">
                <a:solidFill>
                  <a:prstClr val="black"/>
                </a:solidFill>
                <a:latin typeface="Arial" panose="020B0604020202020204" pitchFamily="34" charset="0"/>
                <a:cs typeface="Arial" panose="020B0604020202020204" pitchFamily="34" charset="0"/>
              </a:rPr>
            </a:br>
            <a:r>
              <a:rPr lang="en-US" sz="3600" b="1" i="1" dirty="0">
                <a:solidFill>
                  <a:prstClr val="black"/>
                </a:solidFill>
                <a:latin typeface="Arial" panose="020B0604020202020204" pitchFamily="34" charset="0"/>
                <a:cs typeface="Arial" panose="020B0604020202020204" pitchFamily="34" charset="0"/>
              </a:rPr>
              <a:t>SEIR-Model-Periodic-</a:t>
            </a:r>
            <a:r>
              <a:rPr lang="en-US" sz="3600" b="1" i="1" dirty="0" err="1">
                <a:solidFill>
                  <a:prstClr val="black"/>
                </a:solidFill>
                <a:latin typeface="Arial" panose="020B0604020202020204" pitchFamily="34" charset="0"/>
                <a:cs typeface="Arial" panose="020B0604020202020204" pitchFamily="34" charset="0"/>
              </a:rPr>
              <a:t>Transmission.nlogo</a:t>
            </a:r>
            <a:endParaRPr lang="en-US" sz="3600" dirty="0">
              <a:solidFill>
                <a:prstClr val="black"/>
              </a:solidFill>
            </a:endParaRPr>
          </a:p>
        </p:txBody>
      </p:sp>
    </p:spTree>
    <p:extLst>
      <p:ext uri="{BB962C8B-B14F-4D97-AF65-F5344CB8AC3E}">
        <p14:creationId xmlns:p14="http://schemas.microsoft.com/office/powerpoint/2010/main" val="3984820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48849" y="228338"/>
            <a:ext cx="11696223" cy="1325563"/>
          </a:xfrm>
        </p:spPr>
        <p:txBody>
          <a:bodyPr>
            <a:normAutofit/>
          </a:bodyPr>
          <a:lstStyle/>
          <a:p>
            <a:r>
              <a:rPr lang="en-US" sz="3600" dirty="0" smtClean="0">
                <a:latin typeface="Arial" panose="020B0604020202020204" pitchFamily="34" charset="0"/>
                <a:cs typeface="Arial" panose="020B0604020202020204" pitchFamily="34" charset="0"/>
              </a:rPr>
              <a:t>CQ#2: What </a:t>
            </a:r>
            <a:r>
              <a:rPr lang="en-US" sz="3600" dirty="0">
                <a:latin typeface="Arial" panose="020B0604020202020204" pitchFamily="34" charset="0"/>
                <a:cs typeface="Arial" panose="020B0604020202020204" pitchFamily="34" charset="0"/>
              </a:rPr>
              <a:t>is influenza? </a:t>
            </a:r>
          </a:p>
        </p:txBody>
      </p:sp>
      <p:sp>
        <p:nvSpPr>
          <p:cNvPr id="3" name="TPAnswers"/>
          <p:cNvSpPr>
            <a:spLocks noGrp="1"/>
          </p:cNvSpPr>
          <p:nvPr>
            <p:ph type="body" idx="1"/>
            <p:custDataLst>
              <p:tags r:id="rId2"/>
            </p:custDataLst>
          </p:nvPr>
        </p:nvSpPr>
        <p:spPr>
          <a:xfrm>
            <a:off x="607671" y="1600201"/>
            <a:ext cx="5638800" cy="4351338"/>
          </a:xfrm>
        </p:spPr>
        <p:txBody>
          <a:bodyPr>
            <a:normAutofit/>
          </a:bodyPr>
          <a:lstStyle/>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A viral infection</a:t>
            </a:r>
            <a:endParaRPr lang="en-US" sz="3200" dirty="0">
              <a:latin typeface="Arial" panose="020B0604020202020204" pitchFamily="34" charset="0"/>
              <a:cs typeface="Arial" panose="020B0604020202020204" pitchFamily="34" charset="0"/>
            </a:endParaRPr>
          </a:p>
          <a:p>
            <a:pPr marL="514350" indent="-514350">
              <a:lnSpc>
                <a:spcPct val="100000"/>
              </a:lnSpc>
              <a:buFont typeface="+mj-lt"/>
              <a:buAutoNum type="alphaUcPeriod"/>
            </a:pPr>
            <a:r>
              <a:rPr lang="en-US" sz="3200" dirty="0">
                <a:latin typeface="Arial" panose="020B0604020202020204" pitchFamily="34" charset="0"/>
                <a:cs typeface="Arial" panose="020B0604020202020204" pitchFamily="34" charset="0"/>
              </a:rPr>
              <a:t>A </a:t>
            </a:r>
            <a:r>
              <a:rPr lang="en-US" sz="3200" dirty="0" smtClean="0">
                <a:latin typeface="Arial" panose="020B0604020202020204" pitchFamily="34" charset="0"/>
                <a:cs typeface="Arial" panose="020B0604020202020204" pitchFamily="34" charset="0"/>
              </a:rPr>
              <a:t>bacterial infection</a:t>
            </a:r>
            <a:endParaRPr lang="en-US" sz="3200" dirty="0">
              <a:latin typeface="Arial" panose="020B0604020202020204" pitchFamily="34" charset="0"/>
              <a:cs typeface="Arial" panose="020B0604020202020204" pitchFamily="34" charset="0"/>
            </a:endParaRPr>
          </a:p>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An amoebic infection</a:t>
            </a:r>
            <a:endParaRPr lang="en-US" sz="3200" dirty="0">
              <a:latin typeface="Arial" panose="020B0604020202020204" pitchFamily="34" charset="0"/>
              <a:cs typeface="Arial" panose="020B0604020202020204" pitchFamily="34" charset="0"/>
            </a:endParaRPr>
          </a:p>
          <a:p>
            <a:pPr marL="514350" indent="-514350">
              <a:lnSpc>
                <a:spcPct val="100000"/>
              </a:lnSpc>
              <a:buFont typeface="+mj-lt"/>
              <a:buAutoNum type="alphaUcPeriod"/>
            </a:pPr>
            <a:r>
              <a:rPr lang="en-US" sz="3200" dirty="0">
                <a:latin typeface="Arial" panose="020B0604020202020204" pitchFamily="34" charset="0"/>
                <a:cs typeface="Arial" panose="020B0604020202020204" pitchFamily="34" charset="0"/>
              </a:rPr>
              <a:t>A </a:t>
            </a:r>
            <a:r>
              <a:rPr lang="en-US" sz="3200" dirty="0" smtClean="0">
                <a:latin typeface="Arial" panose="020B0604020202020204" pitchFamily="34" charset="0"/>
                <a:cs typeface="Arial" panose="020B0604020202020204" pitchFamily="34" charset="0"/>
              </a:rPr>
              <a:t>parasitic infection</a:t>
            </a:r>
          </a:p>
          <a:p>
            <a:pPr marL="514350" indent="-514350">
              <a:lnSpc>
                <a:spcPct val="100000"/>
              </a:lnSpc>
              <a:buFont typeface="+mj-lt"/>
              <a:buAutoNum type="alphaUcPeriod"/>
            </a:pPr>
            <a:r>
              <a:rPr lang="en-US" sz="3200" dirty="0" smtClean="0">
                <a:latin typeface="Arial" panose="020B0604020202020204" pitchFamily="34" charset="0"/>
                <a:cs typeface="Arial" panose="020B0604020202020204" pitchFamily="34" charset="0"/>
              </a:rPr>
              <a:t>None of the above</a:t>
            </a:r>
            <a:endParaRPr lang="en-US" sz="32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CF434D3-08FE-486B-9AB0-C8B367A6CCBE}" type="slidenum">
              <a:rPr lang="en-US" smtClean="0"/>
              <a:t>8</a:t>
            </a:fld>
            <a:endParaRPr lang="en-US"/>
          </a:p>
        </p:txBody>
      </p:sp>
    </p:spTree>
    <p:custDataLst>
      <p:tags r:id="rId1"/>
    </p:custDataLst>
    <p:extLst>
      <p:ext uri="{BB962C8B-B14F-4D97-AF65-F5344CB8AC3E}">
        <p14:creationId xmlns:p14="http://schemas.microsoft.com/office/powerpoint/2010/main" val="9204960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3"/>
            <a:ext cx="12192000" cy="914400"/>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Example output – Periodic Transmission</a:t>
            </a:r>
            <a:endParaRPr lang="en-US" sz="4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8343461" y="799420"/>
            <a:ext cx="3604577" cy="1206146"/>
          </a:xfrm>
          <a:prstGeom prst="rect">
            <a:avLst/>
          </a:prstGeom>
        </p:spPr>
      </p:pic>
      <p:pic>
        <p:nvPicPr>
          <p:cNvPr id="5" name="Picture 4"/>
          <p:cNvPicPr>
            <a:picLocks noChangeAspect="1"/>
          </p:cNvPicPr>
          <p:nvPr/>
        </p:nvPicPr>
        <p:blipFill>
          <a:blip r:embed="rId4"/>
          <a:stretch>
            <a:fillRect/>
          </a:stretch>
        </p:blipFill>
        <p:spPr>
          <a:xfrm>
            <a:off x="4415706" y="786378"/>
            <a:ext cx="3426690" cy="2812954"/>
          </a:xfrm>
          <a:prstGeom prst="rect">
            <a:avLst/>
          </a:prstGeom>
        </p:spPr>
      </p:pic>
      <p:pic>
        <p:nvPicPr>
          <p:cNvPr id="6" name="Picture 5"/>
          <p:cNvPicPr>
            <a:picLocks noChangeAspect="1"/>
          </p:cNvPicPr>
          <p:nvPr/>
        </p:nvPicPr>
        <p:blipFill>
          <a:blip r:embed="rId5"/>
          <a:stretch>
            <a:fillRect/>
          </a:stretch>
        </p:blipFill>
        <p:spPr>
          <a:xfrm>
            <a:off x="7846537" y="3569366"/>
            <a:ext cx="4106100" cy="2951670"/>
          </a:xfrm>
          <a:prstGeom prst="rect">
            <a:avLst/>
          </a:prstGeom>
        </p:spPr>
      </p:pic>
      <p:pic>
        <p:nvPicPr>
          <p:cNvPr id="7" name="Picture 6"/>
          <p:cNvPicPr>
            <a:picLocks noChangeAspect="1"/>
          </p:cNvPicPr>
          <p:nvPr/>
        </p:nvPicPr>
        <p:blipFill>
          <a:blip r:embed="rId6"/>
          <a:stretch>
            <a:fillRect/>
          </a:stretch>
        </p:blipFill>
        <p:spPr>
          <a:xfrm>
            <a:off x="232679" y="2387516"/>
            <a:ext cx="4027953" cy="3989953"/>
          </a:xfrm>
          <a:prstGeom prst="rect">
            <a:avLst/>
          </a:prstGeom>
        </p:spPr>
      </p:pic>
      <p:sp>
        <p:nvSpPr>
          <p:cNvPr id="8" name="Slide Number Placeholder 7"/>
          <p:cNvSpPr>
            <a:spLocks noGrp="1"/>
          </p:cNvSpPr>
          <p:nvPr>
            <p:ph type="sldNum" sz="quarter" idx="12"/>
          </p:nvPr>
        </p:nvSpPr>
        <p:spPr>
          <a:xfrm>
            <a:off x="8610600" y="6502654"/>
            <a:ext cx="2743200" cy="365125"/>
          </a:xfrm>
        </p:spPr>
        <p:txBody>
          <a:bodyPr/>
          <a:lstStyle/>
          <a:p>
            <a:fld id="{DCF434D3-08FE-486B-9AB0-C8B367A6CCBE}" type="slidenum">
              <a:rPr lang="en-US" smtClean="0"/>
              <a:t>80</a:t>
            </a:fld>
            <a:endParaRPr lang="en-US"/>
          </a:p>
        </p:txBody>
      </p:sp>
    </p:spTree>
    <p:extLst>
      <p:ext uri="{BB962C8B-B14F-4D97-AF65-F5344CB8AC3E}">
        <p14:creationId xmlns:p14="http://schemas.microsoft.com/office/powerpoint/2010/main" val="339155589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0" y="-855"/>
            <a:ext cx="12195109" cy="914400"/>
          </a:xfrm>
        </p:spPr>
        <p:txBody>
          <a:bodyPr>
            <a:normAutofit/>
          </a:bodyPr>
          <a:lstStyle/>
          <a:p>
            <a:r>
              <a:rPr lang="en-US" dirty="0" smtClean="0">
                <a:latin typeface="Arial" panose="020B0604020202020204" pitchFamily="34" charset="0"/>
                <a:cs typeface="Arial" panose="020B0604020202020204" pitchFamily="34" charset="0"/>
              </a:rPr>
              <a:t>Discussion</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CF434D3-08FE-486B-9AB0-C8B367A6CCBE}" type="slidenum">
              <a:rPr lang="en-US" smtClean="0"/>
              <a:t>81</a:t>
            </a:fld>
            <a:endParaRPr lang="en-US"/>
          </a:p>
        </p:txBody>
      </p:sp>
      <p:sp>
        <p:nvSpPr>
          <p:cNvPr id="8" name="Rectangle 7"/>
          <p:cNvSpPr/>
          <p:nvPr/>
        </p:nvSpPr>
        <p:spPr>
          <a:xfrm>
            <a:off x="239008" y="1290786"/>
            <a:ext cx="11725310" cy="3108543"/>
          </a:xfrm>
          <a:prstGeom prst="rect">
            <a:avLst/>
          </a:prstGeom>
          <a:ln w="25400">
            <a:noFill/>
          </a:ln>
        </p:spPr>
        <p:txBody>
          <a:bodyPr wrap="square">
            <a:spAutoFit/>
          </a:bodyPr>
          <a:lstStyle/>
          <a:p>
            <a:pPr marL="461963" indent="-461963">
              <a:buFont typeface="Wingdings" panose="05000000000000000000" pitchFamily="2" charset="2"/>
              <a:buChar char="q"/>
            </a:pPr>
            <a:r>
              <a:rPr lang="en-US" sz="2800" dirty="0" smtClean="0">
                <a:latin typeface="Arial" panose="020B0604020202020204" pitchFamily="34" charset="0"/>
                <a:cs typeface="Arial" panose="020B0604020202020204" pitchFamily="34" charset="0"/>
              </a:rPr>
              <a:t>Which settings for these parameters or the base model parameters result in a double peak for the periodic transmission model?</a:t>
            </a:r>
          </a:p>
          <a:p>
            <a:pPr marL="461963" indent="-461963"/>
            <a:endParaRPr lang="en-US" sz="2800" dirty="0">
              <a:latin typeface="Arial" panose="020B0604020202020204" pitchFamily="34" charset="0"/>
              <a:cs typeface="Arial" panose="020B0604020202020204" pitchFamily="34" charset="0"/>
            </a:endParaRPr>
          </a:p>
          <a:p>
            <a:pPr marL="461963" indent="-461963">
              <a:buFont typeface="Wingdings" panose="05000000000000000000" pitchFamily="2" charset="2"/>
              <a:buChar char="q"/>
            </a:pPr>
            <a:r>
              <a:rPr lang="en-US" sz="2800" dirty="0" smtClean="0">
                <a:latin typeface="Arial" panose="020B0604020202020204" pitchFamily="34" charset="0"/>
                <a:cs typeface="Arial" panose="020B0604020202020204" pitchFamily="34" charset="0"/>
              </a:rPr>
              <a:t>Do you think these realistic parameters? </a:t>
            </a:r>
          </a:p>
          <a:p>
            <a:pPr marL="461963" indent="-461963">
              <a:buFont typeface="Wingdings" panose="05000000000000000000" pitchFamily="2" charset="2"/>
              <a:buChar char="q"/>
            </a:pPr>
            <a:endParaRPr lang="en-US" sz="2800" dirty="0">
              <a:latin typeface="Arial" panose="020B0604020202020204" pitchFamily="34" charset="0"/>
              <a:cs typeface="Arial" panose="020B0604020202020204" pitchFamily="34" charset="0"/>
            </a:endParaRPr>
          </a:p>
          <a:p>
            <a:pPr marL="461963" indent="-461963">
              <a:buFont typeface="Wingdings" panose="05000000000000000000" pitchFamily="2" charset="2"/>
              <a:buChar char="q"/>
            </a:pPr>
            <a:r>
              <a:rPr lang="en-US" sz="2800" dirty="0" smtClean="0">
                <a:latin typeface="Arial" panose="020B0604020202020204" pitchFamily="34" charset="0"/>
                <a:cs typeface="Arial" panose="020B0604020202020204" pitchFamily="34" charset="0"/>
              </a:rPr>
              <a:t>How might control measures affect the pattern of the outbreak?</a:t>
            </a:r>
          </a:p>
          <a:p>
            <a:pPr marL="514350" indent="-514350">
              <a:buFont typeface="Wingdings" panose="05000000000000000000" pitchFamily="2" charset="2"/>
              <a:buChar char="q"/>
            </a:pPr>
            <a:endParaRPr 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39729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9007" y="239397"/>
            <a:ext cx="11725311" cy="6378760"/>
          </a:xfrm>
        </p:spPr>
        <p:txBody>
          <a:bodyPr>
            <a:noAutofit/>
          </a:bodyPr>
          <a:lstStyle/>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Narrator</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Robbie</a:t>
            </a:r>
            <a:r>
              <a:rPr lang="en-US" dirty="0">
                <a:latin typeface="Arial" panose="020B0604020202020204" pitchFamily="34" charset="0"/>
                <a:cs typeface="Arial" panose="020B0604020202020204" pitchFamily="34" charset="0"/>
              </a:rPr>
              <a:t>, Roger, and Jessie </a:t>
            </a:r>
            <a:r>
              <a:rPr lang="en-US" dirty="0" smtClean="0">
                <a:latin typeface="Arial" panose="020B0604020202020204" pitchFamily="34" charset="0"/>
                <a:cs typeface="Arial" panose="020B0604020202020204" pitchFamily="34" charset="0"/>
              </a:rPr>
              <a:t>are enjoying their class in infectious diseases. They are now making summer plans.</a:t>
            </a:r>
          </a:p>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Roger</a:t>
            </a:r>
            <a:r>
              <a:rPr lang="en-US" dirty="0">
                <a:latin typeface="Arial" panose="020B0604020202020204" pitchFamily="34" charset="0"/>
                <a:cs typeface="Arial" panose="020B0604020202020204" pitchFamily="34" charset="0"/>
              </a:rPr>
              <a:t>: </a:t>
            </a: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“Did you see the flyer for the summer undergraduate research projects? My math professor is looking for a team for a mathematical biology project on modeling infectious outbreaks.”</a:t>
            </a:r>
          </a:p>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Jessie</a:t>
            </a:r>
            <a:r>
              <a:rPr lang="en-US" dirty="0">
                <a:latin typeface="Arial" panose="020B0604020202020204" pitchFamily="34" charset="0"/>
                <a:cs typeface="Arial" panose="020B0604020202020204" pitchFamily="34" charset="0"/>
              </a:rPr>
              <a:t>: </a:t>
            </a: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“Great! I plan to apply for graduate work in public health. This sounds like a perfect fit for me.”</a:t>
            </a:r>
          </a:p>
          <a:p>
            <a:pPr marL="0" indent="0">
              <a:lnSpc>
                <a:spcPct val="100000"/>
              </a:lnSpc>
              <a:spcBef>
                <a:spcPts val="0"/>
              </a:spcBef>
              <a:spcAft>
                <a:spcPts val="1200"/>
              </a:spcAft>
              <a:buNone/>
            </a:pPr>
            <a:r>
              <a:rPr lang="en-US" u="sng" dirty="0" smtClean="0">
                <a:latin typeface="Arial" panose="020B0604020202020204" pitchFamily="34" charset="0"/>
                <a:cs typeface="Arial" panose="020B0604020202020204" pitchFamily="34" charset="0"/>
              </a:rPr>
              <a:t>Robbie</a:t>
            </a:r>
            <a:r>
              <a:rPr lang="en-US" dirty="0">
                <a:latin typeface="Arial" panose="020B0604020202020204" pitchFamily="34" charset="0"/>
                <a:cs typeface="Arial" panose="020B0604020202020204" pitchFamily="34" charset="0"/>
              </a:rPr>
              <a:t>:</a:t>
            </a:r>
          </a:p>
          <a:p>
            <a:pPr marL="0" indent="0">
              <a:lnSpc>
                <a:spcPct val="100000"/>
              </a:lnSpc>
              <a:spcBef>
                <a:spcPts val="0"/>
              </a:spcBef>
              <a:spcAft>
                <a:spcPts val="1200"/>
              </a:spcAft>
              <a:buNone/>
            </a:pPr>
            <a:r>
              <a:rPr lang="en-US" dirty="0" smtClean="0">
                <a:latin typeface="Arial" panose="020B0604020202020204" pitchFamily="34" charset="0"/>
                <a:cs typeface="Arial" panose="020B0604020202020204" pitchFamily="34" charset="0"/>
              </a:rPr>
              <a:t>“I agree. Let’s all apply!”</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F434D3-08FE-486B-9AB0-C8B367A6CCBE}" type="slidenum">
              <a:rPr lang="en-US" smtClean="0"/>
              <a:t>82</a:t>
            </a:fld>
            <a:endParaRPr lang="en-US"/>
          </a:p>
        </p:txBody>
      </p:sp>
    </p:spTree>
    <p:extLst>
      <p:ext uri="{BB962C8B-B14F-4D97-AF65-F5344CB8AC3E}">
        <p14:creationId xmlns:p14="http://schemas.microsoft.com/office/powerpoint/2010/main" val="4244283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309" y="6287726"/>
            <a:ext cx="8186432" cy="589351"/>
          </a:xfrm>
        </p:spPr>
        <p:txBody>
          <a:bodyPr>
            <a:normAutofit/>
          </a:bodyPr>
          <a:lstStyle/>
          <a:p>
            <a:r>
              <a:rPr lang="en-US" sz="1800" dirty="0" smtClean="0">
                <a:latin typeface="Arial" panose="020B0604020202020204" pitchFamily="34" charset="0"/>
                <a:cs typeface="Arial" panose="020B0604020202020204" pitchFamily="34" charset="0"/>
              </a:rPr>
              <a:t>CDC Public </a:t>
            </a:r>
            <a:r>
              <a:rPr lang="en-US" sz="1800" dirty="0">
                <a:latin typeface="Arial" panose="020B0604020202020204" pitchFamily="34" charset="0"/>
                <a:cs typeface="Arial" panose="020B0604020202020204" pitchFamily="34" charset="0"/>
              </a:rPr>
              <a:t>Health Image </a:t>
            </a:r>
            <a:r>
              <a:rPr lang="en-US" sz="1800" dirty="0" smtClean="0">
                <a:latin typeface="Arial" panose="020B0604020202020204" pitchFamily="34" charset="0"/>
                <a:cs typeface="Arial" panose="020B0604020202020204" pitchFamily="34" charset="0"/>
              </a:rPr>
              <a:t>Library (http</a:t>
            </a:r>
            <a:r>
              <a:rPr lang="en-US" sz="1800" dirty="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phil.cdc.gov/phil/home.asp). ID# 17346 (</a:t>
            </a:r>
            <a:r>
              <a:rPr lang="en-US" sz="1800" dirty="0">
                <a:latin typeface="Arial" panose="020B0604020202020204" pitchFamily="34" charset="0"/>
                <a:cs typeface="Arial" panose="020B0604020202020204" pitchFamily="34" charset="0"/>
              </a:rPr>
              <a:t>Photo credit: Dan </a:t>
            </a:r>
            <a:r>
              <a:rPr lang="en-US" sz="1800" dirty="0" smtClean="0">
                <a:latin typeface="Arial" panose="020B0604020202020204" pitchFamily="34" charset="0"/>
                <a:cs typeface="Arial" panose="020B0604020202020204" pitchFamily="34" charset="0"/>
              </a:rPr>
              <a:t>Higgins); </a:t>
            </a:r>
            <a:r>
              <a:rPr lang="en-US" sz="1800" dirty="0">
                <a:latin typeface="Arial" panose="020B0604020202020204" pitchFamily="34" charset="0"/>
                <a:cs typeface="Arial" panose="020B0604020202020204" pitchFamily="34" charset="0"/>
              </a:rPr>
              <a:t>ID# 8432 (Photo credit: Dr. F. A. </a:t>
            </a:r>
            <a:r>
              <a:rPr lang="en-US" sz="1800" dirty="0" smtClean="0">
                <a:latin typeface="Arial" panose="020B0604020202020204" pitchFamily="34" charset="0"/>
                <a:cs typeface="Arial" panose="020B0604020202020204" pitchFamily="34" charset="0"/>
              </a:rPr>
              <a:t>Murphy</a:t>
            </a:r>
            <a:r>
              <a:rPr lang="en-US" sz="1800" dirty="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4365" r="25700" b="6234"/>
          <a:stretch/>
        </p:blipFill>
        <p:spPr>
          <a:xfrm>
            <a:off x="4478" y="91007"/>
            <a:ext cx="4945626" cy="5840362"/>
          </a:xfrm>
        </p:spPr>
      </p:pic>
      <p:sp>
        <p:nvSpPr>
          <p:cNvPr id="5" name="Slide Number Placeholder 4"/>
          <p:cNvSpPr>
            <a:spLocks noGrp="1"/>
          </p:cNvSpPr>
          <p:nvPr>
            <p:ph type="sldNum" sz="quarter" idx="12"/>
          </p:nvPr>
        </p:nvSpPr>
        <p:spPr>
          <a:xfrm>
            <a:off x="9350773" y="6492875"/>
            <a:ext cx="2743200" cy="365125"/>
          </a:xfrm>
        </p:spPr>
        <p:txBody>
          <a:bodyPr/>
          <a:lstStyle/>
          <a:p>
            <a:fld id="{DCF434D3-08FE-486B-9AB0-C8B367A6CCBE}" type="slidenum">
              <a:rPr lang="en-US" smtClean="0"/>
              <a:t>9</a:t>
            </a:fld>
            <a:endParaRPr lang="en-US"/>
          </a:p>
        </p:txBody>
      </p:sp>
      <p:sp>
        <p:nvSpPr>
          <p:cNvPr id="3" name="TextBox 2"/>
          <p:cNvSpPr txBox="1"/>
          <p:nvPr/>
        </p:nvSpPr>
        <p:spPr>
          <a:xfrm>
            <a:off x="4945627" y="157316"/>
            <a:ext cx="1736629" cy="369332"/>
          </a:xfrm>
          <a:prstGeom prst="rect">
            <a:avLst/>
          </a:prstGeom>
          <a:noFill/>
        </p:spPr>
        <p:txBody>
          <a:bodyPr wrap="none" rtlCol="0">
            <a:spAutoFit/>
          </a:bodyPr>
          <a:lstStyle/>
          <a:p>
            <a:r>
              <a:rPr lang="en-US" b="1" dirty="0" smtClean="0">
                <a:solidFill>
                  <a:prstClr val="black"/>
                </a:solidFill>
              </a:rPr>
              <a:t>Surface Proteins</a:t>
            </a:r>
            <a:endParaRPr lang="en-US" b="1" dirty="0">
              <a:solidFill>
                <a:prstClr val="black"/>
              </a:solidFill>
            </a:endParaRPr>
          </a:p>
        </p:txBody>
      </p:sp>
      <p:sp>
        <p:nvSpPr>
          <p:cNvPr id="8" name="TextBox 7"/>
          <p:cNvSpPr txBox="1"/>
          <p:nvPr/>
        </p:nvSpPr>
        <p:spPr>
          <a:xfrm>
            <a:off x="4894806" y="1620363"/>
            <a:ext cx="1579343" cy="369332"/>
          </a:xfrm>
          <a:prstGeom prst="rect">
            <a:avLst/>
          </a:prstGeom>
          <a:solidFill>
            <a:schemeClr val="bg1"/>
          </a:solidFill>
        </p:spPr>
        <p:txBody>
          <a:bodyPr wrap="none" rtlCol="0">
            <a:spAutoFit/>
          </a:bodyPr>
          <a:lstStyle/>
          <a:p>
            <a:r>
              <a:rPr lang="en-US" dirty="0" smtClean="0">
                <a:solidFill>
                  <a:prstClr val="black"/>
                </a:solidFill>
              </a:rPr>
              <a:t>neuraminidase</a:t>
            </a:r>
            <a:endParaRPr lang="en-US" dirty="0">
              <a:solidFill>
                <a:prstClr val="black"/>
              </a:solidFill>
            </a:endParaRPr>
          </a:p>
        </p:txBody>
      </p:sp>
      <p:pic>
        <p:nvPicPr>
          <p:cNvPr id="10" name="Picture 9"/>
          <p:cNvPicPr>
            <a:picLocks noChangeAspect="1"/>
          </p:cNvPicPr>
          <p:nvPr/>
        </p:nvPicPr>
        <p:blipFill>
          <a:blip r:embed="rId4"/>
          <a:stretch>
            <a:fillRect/>
          </a:stretch>
        </p:blipFill>
        <p:spPr>
          <a:xfrm>
            <a:off x="5151078" y="506957"/>
            <a:ext cx="1066800" cy="1104900"/>
          </a:xfrm>
          <a:prstGeom prst="rect">
            <a:avLst/>
          </a:prstGeom>
        </p:spPr>
      </p:pic>
      <p:sp>
        <p:nvSpPr>
          <p:cNvPr id="11" name="TextBox 10"/>
          <p:cNvSpPr txBox="1"/>
          <p:nvPr/>
        </p:nvSpPr>
        <p:spPr>
          <a:xfrm>
            <a:off x="5292876" y="3503333"/>
            <a:ext cx="1591013" cy="369332"/>
          </a:xfrm>
          <a:prstGeom prst="rect">
            <a:avLst/>
          </a:prstGeom>
          <a:solidFill>
            <a:schemeClr val="bg1"/>
          </a:solidFill>
        </p:spPr>
        <p:txBody>
          <a:bodyPr wrap="none" rtlCol="0">
            <a:spAutoFit/>
          </a:bodyPr>
          <a:lstStyle/>
          <a:p>
            <a:r>
              <a:rPr lang="en-US" dirty="0" err="1">
                <a:solidFill>
                  <a:prstClr val="black"/>
                </a:solidFill>
              </a:rPr>
              <a:t>h</a:t>
            </a:r>
            <a:r>
              <a:rPr lang="en-US" dirty="0" err="1" smtClean="0">
                <a:solidFill>
                  <a:prstClr val="black"/>
                </a:solidFill>
              </a:rPr>
              <a:t>emagglutinin</a:t>
            </a:r>
            <a:r>
              <a:rPr lang="en-US" dirty="0" smtClean="0">
                <a:solidFill>
                  <a:prstClr val="black"/>
                </a:solidFill>
              </a:rPr>
              <a:t> </a:t>
            </a:r>
            <a:endParaRPr lang="en-US" dirty="0">
              <a:solidFill>
                <a:prstClr val="black"/>
              </a:solidFill>
            </a:endParaRPr>
          </a:p>
        </p:txBody>
      </p:sp>
      <p:pic>
        <p:nvPicPr>
          <p:cNvPr id="12" name="Picture 11"/>
          <p:cNvPicPr>
            <a:picLocks noChangeAspect="1"/>
          </p:cNvPicPr>
          <p:nvPr/>
        </p:nvPicPr>
        <p:blipFill>
          <a:blip r:embed="rId5"/>
          <a:stretch>
            <a:fillRect/>
          </a:stretch>
        </p:blipFill>
        <p:spPr>
          <a:xfrm>
            <a:off x="5516500" y="2091176"/>
            <a:ext cx="1095375" cy="1400175"/>
          </a:xfrm>
          <a:prstGeom prst="rect">
            <a:avLst/>
          </a:prstGeom>
        </p:spPr>
      </p:pic>
      <p:sp>
        <p:nvSpPr>
          <p:cNvPr id="17" name="TextBox 16"/>
          <p:cNvSpPr txBox="1"/>
          <p:nvPr/>
        </p:nvSpPr>
        <p:spPr>
          <a:xfrm>
            <a:off x="5107385" y="4075497"/>
            <a:ext cx="1427442" cy="369332"/>
          </a:xfrm>
          <a:prstGeom prst="rect">
            <a:avLst/>
          </a:prstGeom>
          <a:noFill/>
        </p:spPr>
        <p:txBody>
          <a:bodyPr wrap="none" rtlCol="0">
            <a:spAutoFit/>
          </a:bodyPr>
          <a:lstStyle/>
          <a:p>
            <a:r>
              <a:rPr lang="en-US" b="1" dirty="0" smtClean="0">
                <a:solidFill>
                  <a:prstClr val="black"/>
                </a:solidFill>
              </a:rPr>
              <a:t>Genetic code</a:t>
            </a:r>
            <a:endParaRPr lang="en-US" b="1" dirty="0">
              <a:solidFill>
                <a:prstClr val="black"/>
              </a:solidFill>
            </a:endParaRPr>
          </a:p>
        </p:txBody>
      </p:sp>
      <p:pic>
        <p:nvPicPr>
          <p:cNvPr id="18" name="Picture 17"/>
          <p:cNvPicPr>
            <a:picLocks noChangeAspect="1"/>
          </p:cNvPicPr>
          <p:nvPr/>
        </p:nvPicPr>
        <p:blipFill>
          <a:blip r:embed="rId6"/>
          <a:stretch>
            <a:fillRect/>
          </a:stretch>
        </p:blipFill>
        <p:spPr>
          <a:xfrm>
            <a:off x="5309817" y="4446877"/>
            <a:ext cx="1038225" cy="1095375"/>
          </a:xfrm>
          <a:prstGeom prst="rect">
            <a:avLst/>
          </a:prstGeom>
        </p:spPr>
      </p:pic>
      <p:sp>
        <p:nvSpPr>
          <p:cNvPr id="19" name="TextBox 18"/>
          <p:cNvSpPr txBox="1"/>
          <p:nvPr/>
        </p:nvSpPr>
        <p:spPr>
          <a:xfrm>
            <a:off x="4568350" y="5555540"/>
            <a:ext cx="2752805" cy="646331"/>
          </a:xfrm>
          <a:prstGeom prst="rect">
            <a:avLst/>
          </a:prstGeom>
          <a:solidFill>
            <a:schemeClr val="bg1"/>
          </a:solidFill>
        </p:spPr>
        <p:txBody>
          <a:bodyPr wrap="none" rtlCol="0">
            <a:spAutoFit/>
          </a:bodyPr>
          <a:lstStyle/>
          <a:p>
            <a:r>
              <a:rPr lang="en-US" dirty="0" smtClean="0">
                <a:solidFill>
                  <a:prstClr val="black"/>
                </a:solidFill>
              </a:rPr>
              <a:t>RNA surrounded by protein</a:t>
            </a:r>
          </a:p>
          <a:p>
            <a:r>
              <a:rPr lang="en-US" dirty="0" smtClean="0">
                <a:solidFill>
                  <a:prstClr val="black"/>
                </a:solidFill>
              </a:rPr>
              <a:t>(</a:t>
            </a:r>
            <a:r>
              <a:rPr lang="en-US" dirty="0" err="1" smtClean="0">
                <a:solidFill>
                  <a:prstClr val="black"/>
                </a:solidFill>
              </a:rPr>
              <a:t>ribonucleoprotein</a:t>
            </a:r>
            <a:r>
              <a:rPr lang="en-US" dirty="0" smtClean="0">
                <a:solidFill>
                  <a:prstClr val="black"/>
                </a:solidFill>
              </a:rPr>
              <a:t>)</a:t>
            </a:r>
            <a:endParaRPr lang="en-US" dirty="0">
              <a:solidFill>
                <a:prstClr val="black"/>
              </a:solidFill>
            </a:endParaRPr>
          </a:p>
        </p:txBody>
      </p:sp>
      <p:sp>
        <p:nvSpPr>
          <p:cNvPr id="20" name="TextBox 19"/>
          <p:cNvSpPr txBox="1"/>
          <p:nvPr/>
        </p:nvSpPr>
        <p:spPr>
          <a:xfrm>
            <a:off x="7064477" y="1554218"/>
            <a:ext cx="2185946" cy="1477328"/>
          </a:xfrm>
          <a:prstGeom prst="rect">
            <a:avLst/>
          </a:prstGeom>
          <a:solidFill>
            <a:schemeClr val="bg1"/>
          </a:solidFill>
        </p:spPr>
        <p:txBody>
          <a:bodyPr wrap="square" rtlCol="0">
            <a:spAutoFit/>
          </a:bodyPr>
          <a:lstStyle/>
          <a:p>
            <a:r>
              <a:rPr lang="en-US" dirty="0" smtClean="0">
                <a:solidFill>
                  <a:prstClr val="black"/>
                </a:solidFill>
              </a:rPr>
              <a:t>Antigen sites</a:t>
            </a:r>
          </a:p>
          <a:p>
            <a:r>
              <a:rPr lang="en-US" dirty="0" smtClean="0">
                <a:solidFill>
                  <a:prstClr val="black"/>
                </a:solidFill>
              </a:rPr>
              <a:t>(Recognized by human antibodies) which will lead to virus destruction. </a:t>
            </a:r>
            <a:endParaRPr lang="en-US" dirty="0">
              <a:solidFill>
                <a:prstClr val="black"/>
              </a:solidFill>
            </a:endParaRPr>
          </a:p>
        </p:txBody>
      </p:sp>
      <p:cxnSp>
        <p:nvCxnSpPr>
          <p:cNvPr id="21" name="Straight Arrow Connector 20"/>
          <p:cNvCxnSpPr/>
          <p:nvPr/>
        </p:nvCxnSpPr>
        <p:spPr>
          <a:xfrm flipH="1">
            <a:off x="6442646" y="2072885"/>
            <a:ext cx="640080" cy="381383"/>
          </a:xfrm>
          <a:prstGeom prst="straightConnector1">
            <a:avLst/>
          </a:prstGeom>
          <a:ln w="50800">
            <a:solidFill>
              <a:schemeClr val="accent2"/>
            </a:solidFill>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257342" y="1336770"/>
            <a:ext cx="1052475" cy="563012"/>
          </a:xfrm>
          <a:prstGeom prst="straightConnector1">
            <a:avLst/>
          </a:prstGeom>
          <a:ln w="50800">
            <a:solidFill>
              <a:schemeClr val="accent2"/>
            </a:solidFill>
            <a:headEnd type="none" w="lg" len="lg"/>
            <a:tailEnd type="arrow"/>
          </a:ln>
        </p:spPr>
        <p:style>
          <a:lnRef idx="1">
            <a:schemeClr val="accent1"/>
          </a:lnRef>
          <a:fillRef idx="0">
            <a:schemeClr val="accent1"/>
          </a:fillRef>
          <a:effectRef idx="0">
            <a:schemeClr val="accent1"/>
          </a:effectRef>
          <a:fontRef idx="minor">
            <a:schemeClr val="tx1"/>
          </a:fontRef>
        </p:style>
      </p:cxnSp>
      <p:pic>
        <p:nvPicPr>
          <p:cNvPr id="30" name="Content Placeholder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76741" y="2838154"/>
            <a:ext cx="3408672" cy="3359977"/>
          </a:xfrm>
          <a:prstGeom prst="rect">
            <a:avLst/>
          </a:prstGeom>
        </p:spPr>
      </p:pic>
      <p:sp>
        <p:nvSpPr>
          <p:cNvPr id="31" name="TextBox 30"/>
          <p:cNvSpPr txBox="1"/>
          <p:nvPr/>
        </p:nvSpPr>
        <p:spPr>
          <a:xfrm>
            <a:off x="8776741" y="6188583"/>
            <a:ext cx="3408672" cy="646331"/>
          </a:xfrm>
          <a:prstGeom prst="rect">
            <a:avLst/>
          </a:prstGeom>
          <a:noFill/>
          <a:ln>
            <a:solidFill>
              <a:schemeClr val="tx1"/>
            </a:solidFill>
          </a:ln>
        </p:spPr>
        <p:txBody>
          <a:bodyPr wrap="square" rtlCol="0">
            <a:spAutoFit/>
          </a:bodyPr>
          <a:lstStyle/>
          <a:p>
            <a:r>
              <a:rPr lang="en-US" b="1" dirty="0" smtClean="0">
                <a:solidFill>
                  <a:prstClr val="black"/>
                </a:solidFill>
              </a:rPr>
              <a:t>Electron </a:t>
            </a:r>
            <a:r>
              <a:rPr lang="en-US" b="1" dirty="0">
                <a:solidFill>
                  <a:prstClr val="black"/>
                </a:solidFill>
              </a:rPr>
              <a:t>micrograph </a:t>
            </a:r>
            <a:r>
              <a:rPr lang="en-US" b="1" dirty="0" smtClean="0">
                <a:solidFill>
                  <a:prstClr val="black"/>
                </a:solidFill>
              </a:rPr>
              <a:t>of a group of influenza </a:t>
            </a:r>
            <a:r>
              <a:rPr lang="en-US" b="1" dirty="0">
                <a:solidFill>
                  <a:prstClr val="black"/>
                </a:solidFill>
              </a:rPr>
              <a:t>virus </a:t>
            </a:r>
            <a:r>
              <a:rPr lang="en-US" b="1" dirty="0" smtClean="0">
                <a:solidFill>
                  <a:prstClr val="black"/>
                </a:solidFill>
              </a:rPr>
              <a:t>particles</a:t>
            </a:r>
            <a:r>
              <a:rPr lang="en-US" dirty="0" smtClean="0">
                <a:solidFill>
                  <a:prstClr val="black"/>
                </a:solidFill>
              </a:rPr>
              <a:t>.</a:t>
            </a:r>
            <a:endParaRPr lang="en-US" dirty="0">
              <a:solidFill>
                <a:prstClr val="black"/>
              </a:solidFill>
            </a:endParaRPr>
          </a:p>
        </p:txBody>
      </p:sp>
      <p:cxnSp>
        <p:nvCxnSpPr>
          <p:cNvPr id="23" name="Straight Arrow Connector 22"/>
          <p:cNvCxnSpPr/>
          <p:nvPr/>
        </p:nvCxnSpPr>
        <p:spPr>
          <a:xfrm flipH="1" flipV="1">
            <a:off x="3573686" y="3802324"/>
            <a:ext cx="1889177" cy="1496563"/>
          </a:xfrm>
          <a:prstGeom prst="straightConnector1">
            <a:avLst/>
          </a:prstGeom>
          <a:ln w="50800">
            <a:solidFill>
              <a:schemeClr val="accent2"/>
            </a:solidFill>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4914223" y="3096675"/>
            <a:ext cx="548640" cy="486"/>
          </a:xfrm>
          <a:prstGeom prst="straightConnector1">
            <a:avLst/>
          </a:prstGeom>
          <a:ln w="50800">
            <a:solidFill>
              <a:schemeClr val="accent2"/>
            </a:solidFill>
            <a:headEnd type="none" w="lg" len="lg"/>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5048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2.1.3179"/>
  <p:tag name="PPTVERSION" val="15"/>
  <p:tag name="TPOS" val="2"/>
</p:tagLst>
</file>

<file path=ppt/tags/tag10.xml><?xml version="1.0" encoding="utf-8"?>
<p:tagLst xmlns:a="http://schemas.openxmlformats.org/drawingml/2006/main" xmlns:r="http://schemas.openxmlformats.org/officeDocument/2006/relationships" xmlns:p="http://schemas.openxmlformats.org/presentationml/2006/main">
  <p:tag name="HASRESULTS" val="False"/>
  <p:tag name="LIVECHARTING" val="False"/>
  <p:tag name="AUTOOPENPOLL" val="True"/>
  <p:tag name="AUTOFORMATCHART" val="False"/>
  <p:tag name="TYPE" val="MultiChoiceSlide"/>
  <p:tag name="TPQUESTIONXML" val="﻿&lt;?xml version=&quot;1.0&quot; encoding=&quot;utf-8&quot;?&gt;&#10;&lt;questionlist&gt;&#10;    &lt;properties&gt;&#10;        &lt;guid&gt;6F14412BCC71461F8A39FFC8F698EC3A&lt;/guid&gt;&#10;        &lt;description /&gt;&#10;        &lt;date&gt;9/3/2014 9:50:26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49E1EC2098D4C39865BBF8D305F6E83&lt;/guid&gt;&#10;            &lt;repollguid&gt;3BE570B6D6F242A1ABCB3235E01F4B8F&lt;/repollguid&gt;&#10;            &lt;sourceid&gt;B6A60B1927F6406F9B5B8F66DABD3DE4&lt;/sourceid&gt;&#10;            &lt;questiontext&gt;Review: What does S-E-I-R stand for?&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972CF097F64941FEBF412FF1816EB1B4&lt;/guid&gt;&#10;                    &lt;answertext&gt;Spreads via contact with a. Stress-enhanced Ion Release&lt;/answertext&gt;&#10;                    &lt;valuetype&gt;1&lt;/valuetype&gt;&#10;                &lt;/answer&gt;&#10;                &lt;answer&gt;&#10;                    &lt;guid&gt;E102F691CD634933BEED197B7FB1EE5A&lt;/guid&gt;&#10;                    &lt;answertext&gt;Susceptible-Exposed-Infected-Recovered&lt;/answertext&gt;&#10;                    &lt;valuetype&gt;-1&lt;/valuetype&gt;&#10;                &lt;/answer&gt;&#10;                &lt;answer&gt;&#10;                    &lt;guid&gt;952EFD32B7E54126B31A6B9D9253F349&lt;/guid&gt;&#10;                    &lt;answertext&gt;State Environmental Impact Report&lt;/answertext&gt;&#10;                    &lt;valuetype&gt;-1&lt;/valuetype&gt;&#10;                &lt;/answer&gt;&#10;                &lt;answer&gt;&#10;                    &lt;guid&gt;2AF4CD5CC32C40B28D00F11C065E1D1B&lt;/guid&gt;&#10;                    &lt;answertext&gt;Social and Economic Indicator Resource&lt;/answertext&gt;&#10;                    &lt;valuetype&gt;-1&lt;/valuetype&gt;&#10;                &lt;/answer&gt;&#10;            &lt;/answers&gt;&#10;        &lt;/multichoice&gt;&#10;    &lt;/questions&gt;&#10;&lt;/questionlist&gt;"/>
</p:tagLst>
</file>

<file path=ppt/tags/tag11.xml><?xml version="1.0" encoding="utf-8"?>
<p:tagLst xmlns:a="http://schemas.openxmlformats.org/drawingml/2006/main" xmlns:r="http://schemas.openxmlformats.org/officeDocument/2006/relationships" xmlns:p="http://schemas.openxmlformats.org/presentationml/2006/main">
  <p:tag name="ZEROBASED" val="False"/>
</p:tagLst>
</file>

<file path=ppt/tags/tag12.xml><?xml version="1.0" encoding="utf-8"?>
<p:tagLst xmlns:a="http://schemas.openxmlformats.org/drawingml/2006/main" xmlns:r="http://schemas.openxmlformats.org/officeDocument/2006/relationships" xmlns:p="http://schemas.openxmlformats.org/presentationml/2006/main">
  <p:tag name="ZEROBASED" val="False"/>
</p:tagLst>
</file>

<file path=ppt/tags/tag13.xml><?xml version="1.0" encoding="utf-8"?>
<p:tagLst xmlns:a="http://schemas.openxmlformats.org/drawingml/2006/main" xmlns:r="http://schemas.openxmlformats.org/officeDocument/2006/relationships" xmlns:p="http://schemas.openxmlformats.org/presentationml/2006/main">
  <p:tag name="ZEROBASED" val="False"/>
</p:tagLst>
</file>

<file path=ppt/tags/tag14.xml><?xml version="1.0" encoding="utf-8"?>
<p:tagLst xmlns:a="http://schemas.openxmlformats.org/drawingml/2006/main" xmlns:r="http://schemas.openxmlformats.org/officeDocument/2006/relationships" xmlns:p="http://schemas.openxmlformats.org/presentationml/2006/main">
  <p:tag name="ZEROBASED" val="False"/>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ZEROBASED" val="False"/>
</p:tagLst>
</file>

<file path=ppt/tags/tag17.xml><?xml version="1.0" encoding="utf-8"?>
<p:tagLst xmlns:a="http://schemas.openxmlformats.org/drawingml/2006/main" xmlns:r="http://schemas.openxmlformats.org/officeDocument/2006/relationships" xmlns:p="http://schemas.openxmlformats.org/presentationml/2006/main">
  <p:tag name="ZEROBASED" val="False"/>
</p:tagLst>
</file>

<file path=ppt/tags/tag18.xml><?xml version="1.0" encoding="utf-8"?>
<p:tagLst xmlns:a="http://schemas.openxmlformats.org/drawingml/2006/main" xmlns:r="http://schemas.openxmlformats.org/officeDocument/2006/relationships" xmlns:p="http://schemas.openxmlformats.org/presentationml/2006/main">
  <p:tag name="ZEROBASED" val="False"/>
</p:tagLst>
</file>

<file path=ppt/tags/tag19.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HASRESULTS" val="False"/>
  <p:tag name="LIVECHARTING" val="False"/>
  <p:tag name="AUTOOPENPOLL" val="True"/>
  <p:tag name="AUTOFORMATCHART" val="False"/>
  <p:tag name="TYPE" val="MultiChoiceSlide"/>
  <p:tag name="TPQUESTIONXML" val="﻿&lt;?xml version=&quot;1.0&quot; encoding=&quot;utf-8&quot;?&gt;&#10;&lt;questionlist&gt;&#10;    &lt;properties&gt;&#10;        &lt;guid&gt;6F14412BCC71461F8A39FFC8F698EC3A&lt;/guid&gt;&#10;        &lt;description /&gt;&#10;        &lt;date&gt;9/3/2014 9:50:26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5D2F367C8494DAC9151219B03F0A405&lt;/guid&gt;&#10;            &lt;repollguid&gt;3BE570B6D6F242A1ABCB3235E01F4B8F&lt;/repollguid&gt;&#10;            &lt;sourceid&gt;B6A60B1927F6406F9B5B8F66DABD3DE4&lt;/sourceid&gt;&#10;            &lt;questiontext&gt;Do you think an influenza outbreak could affect 40% of campus within only 2 week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972CF097F64941FEBF412FF1816EB1B4&lt;/guid&gt;&#10;                    &lt;answertext&gt;Yes&lt;/answertext&gt;&#10;                    &lt;valuetype&gt;0&lt;/valuetype&gt;&#10;                &lt;/answer&gt;&#10;                &lt;answer&gt;&#10;                    &lt;guid&gt;E102F691CD634933BEED197B7FB1EE5A&lt;/guid&gt;&#10;                    &lt;answertext&gt;No&lt;/answertext&gt;&#10;                    &lt;valuetype&gt;-1&lt;/valuetype&gt;&#10;                &lt;/answer&gt;&#10;            &lt;/answers&gt;&#10;        &lt;/multichoice&gt;&#10;    &lt;/questions&gt;&#10;&lt;/questionlist&gt;"/>
</p:tagLst>
</file>

<file path=ppt/tags/tag20.xml><?xml version="1.0" encoding="utf-8"?>
<p:tagLst xmlns:a="http://schemas.openxmlformats.org/drawingml/2006/main" xmlns:r="http://schemas.openxmlformats.org/officeDocument/2006/relationships" xmlns:p="http://schemas.openxmlformats.org/presentationml/2006/main">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HASRESULTS" val="False"/>
  <p:tag name="LIVECHARTING" val="False"/>
  <p:tag name="AUTOOPENPOLL" val="True"/>
  <p:tag name="AUTOFORMATCHART" val="False"/>
  <p:tag name="TYPE" val="MultiChoiceSlide"/>
  <p:tag name="TPQUESTIONXML" val="﻿&lt;?xml version=&quot;1.0&quot; encoding=&quot;utf-8&quot;?&gt;&#10;&lt;questionlist&gt;&#10;    &lt;properties&gt;&#10;        &lt;guid&gt;6F14412BCC71461F8A39FFC8F698EC3A&lt;/guid&gt;&#10;        &lt;description /&gt;&#10;        &lt;date&gt;9/3/2014 9:50:26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5D2F367C8494DAC9151219B03F0A405&lt;/guid&gt;&#10;            &lt;repollguid&gt;3BE570B6D6F242A1ABCB3235E01F4B8F&lt;/repollguid&gt;&#10;            &lt;sourceid&gt;B6A60B1927F6406F9B5B8F66DABD3DE4&lt;/sourceid&gt;&#10;            &lt;questiontext&gt;What is influenza?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972CF097F64941FEBF412FF1816EB1B4&lt;/guid&gt;&#10;                    &lt;answertext&gt;A viral infection&lt;/answertext&gt;&#10;                    &lt;valuetype&gt;1&lt;/valuetype&gt;&#10;                &lt;/answer&gt;&#10;                &lt;answer&gt;&#10;                    &lt;guid&gt;E102F691CD634933BEED197B7FB1EE5A&lt;/guid&gt;&#10;                    &lt;answertext&gt;A bacterial infection&lt;/answertext&gt;&#10;                    &lt;valuetype&gt;-1&lt;/valuetype&gt;&#10;                &lt;/answer&gt;&#10;                &lt;answer&gt;&#10;                    &lt;guid&gt;952EFD32B7E54126B31A6B9D9253F349&lt;/guid&gt;&#10;                    &lt;answertext&gt;A amoebic infection&lt;/answertext&gt;&#10;                    &lt;valuetype&gt;-1&lt;/valuetype&gt;&#10;                &lt;/answer&gt;&#10;                &lt;answer&gt;&#10;                    &lt;guid&gt;7DBCFC62BCEA49F4BA1D81F26381A959&lt;/guid&gt;&#10;                    &lt;answertext&gt;A parasitic infection&lt;/answertext&gt;&#10;                    &lt;valuetype&gt;-1&lt;/valuetype&gt;&#10;                &lt;/answer&gt;&#10;                &lt;answer&gt;&#10;                    &lt;guid&gt;62B68842571F4BEFADCEEAA3B4CD7571&lt;/guid&gt;&#10;                    &lt;answertext&gt;None of the above&lt;/answertext&gt;&#10;                    &lt;valuetype&gt;-1&lt;/valuetype&gt;&#10;                &lt;/answer&gt;&#10;            &lt;/answers&gt;&#10;        &lt;/multichoice&gt;&#10;    &lt;/questions&gt;&#10;&lt;/questionlist&gt;"/>
</p:tagLst>
</file>

<file path=ppt/tags/tag5.xml><?xml version="1.0" encoding="utf-8"?>
<p:tagLst xmlns:a="http://schemas.openxmlformats.org/drawingml/2006/main" xmlns:r="http://schemas.openxmlformats.org/officeDocument/2006/relationships" xmlns:p="http://schemas.openxmlformats.org/presentationml/2006/main">
  <p:tag name="ZEROBASED" val="False"/>
</p:tagLst>
</file>

<file path=ppt/tags/tag6.xml><?xml version="1.0" encoding="utf-8"?>
<p:tagLst xmlns:a="http://schemas.openxmlformats.org/drawingml/2006/main" xmlns:r="http://schemas.openxmlformats.org/officeDocument/2006/relationships" xmlns:p="http://schemas.openxmlformats.org/presentationml/2006/main">
  <p:tag name="HASRESULTS" val="False"/>
  <p:tag name="LIVECHARTING" val="False"/>
  <p:tag name="AUTOOPENPOLL" val="True"/>
  <p:tag name="AUTOFORMATCHART" val="False"/>
  <p:tag name="TYPE" val="MultiChoiceSlide"/>
  <p:tag name="TPQUESTIONXML" val="﻿&lt;?xml version=&quot;1.0&quot; encoding=&quot;utf-8&quot;?&gt;&#10;&lt;questionlist&gt;&#10;    &lt;properties&gt;&#10;        &lt;guid&gt;6F14412BCC71461F8A39FFC8F698EC3A&lt;/guid&gt;&#10;        &lt;description /&gt;&#10;        &lt;date&gt;9/3/2014 9:50:26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5D2F367C8494DAC9151219B03F0A405&lt;/guid&gt;&#10;            &lt;repollguid&gt;3BE570B6D6F242A1ABCB3235E01F4B8F&lt;/repollguid&gt;&#10;            &lt;sourceid&gt;B6A60B1927F6406F9B5B8F66DABD3DE4&lt;/sourceid&gt;&#10;            &lt;questiontext&gt;What is the primary transmission route that would allow influenza to spread throughout the campu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972CF097F64941FEBF412FF1816EB1B4&lt;/guid&gt;&#10;                    &lt;answertext&gt;The virus spreads by contact with bodily fluids&lt;/answertext&gt;&#10;                    &lt;valuetype&gt;-1&lt;/valuetype&gt;&#10;                &lt;/answer&gt;&#10;                &lt;answer&gt;&#10;                    &lt;guid&gt;E102F691CD634933BEED197B7FB1EE5A&lt;/guid&gt;&#10;                    &lt;answertext&gt;The virus spreads by air droplets&lt;/answertext&gt;&#10;                    &lt;valuetype&gt;1&lt;/valuetype&gt;&#10;                &lt;/answer&gt;&#10;                &lt;answer&gt;&#10;                    &lt;guid&gt;952EFD32B7E54126B31A6B9D9253F349&lt;/guid&gt;&#10;                    &lt;answertext&gt;The virus can survive on inanimate objects&lt;/answertext&gt;&#10;                    &lt;valuetype&gt;-1&lt;/valuetype&gt;&#10;                &lt;/answer&gt;&#10;            &lt;/answers&gt;&#10;        &lt;/multichoice&gt;&#10;    &lt;/questions&gt;&#10;&lt;/questionlist&gt;"/>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HASRESULTS" val="False"/>
  <p:tag name="LIVECHARTING" val="False"/>
  <p:tag name="AUTOOPENPOLL" val="True"/>
  <p:tag name="AUTOFORMATCHART" val="False"/>
  <p:tag name="TYPE" val="MultiChoiceSlide"/>
  <p:tag name="TPQUESTIONXML" val="﻿&lt;?xml version=&quot;1.0&quot; encoding=&quot;utf-8&quot;?&gt;&#10;&lt;questionlist&gt;&#10;    &lt;properties&gt;&#10;        &lt;guid&gt;6F14412BCC71461F8A39FFC8F698EC3A&lt;/guid&gt;&#10;        &lt;description /&gt;&#10;        &lt;date&gt;9/3/2014 9:50:26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451EE5FDFBF472B8E5121267E419DD8&lt;/guid&gt;&#10;            &lt;repollguid&gt;3BE570B6D6F242A1ABCB3235E01F4B8F&lt;/repollguid&gt;&#10;            &lt;sourceid&gt;B6A60B1927F6406F9B5B8F66DABD3DE4&lt;/sourceid&gt;&#10;            &lt;questiontext&gt;Based on the initial settings, would an influenza outbreak affect 40% of campus within only 2 week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972CF097F64941FEBF412FF1816EB1B4&lt;/guid&gt;&#10;                    &lt;answertext&gt;Yes&lt;/answertext&gt;&#10;                    &lt;valuetype&gt;-1&lt;/valuetype&gt;&#10;                &lt;/answer&gt;&#10;                &lt;answer&gt;&#10;                    &lt;guid&gt;E102F691CD634933BEED197B7FB1EE5A&lt;/guid&gt;&#10;                    &lt;answertext&gt;No&lt;/answertext&gt;&#10;                    &lt;valuetype&gt;1&lt;/valuetype&gt;&#10;                &lt;/answer&gt;&#10;            &lt;/answers&gt;&#10;        &lt;/multichoice&gt;&#10;    &lt;/questions&gt;&#10;&lt;/questionlist&gt;"/>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14719</TotalTime>
  <Words>4320</Words>
  <Application>Microsoft Office PowerPoint</Application>
  <PresentationFormat>Custom</PresentationFormat>
  <Paragraphs>594</Paragraphs>
  <Slides>82</Slides>
  <Notes>79</Notes>
  <HiddenSlides>0</HiddenSlides>
  <MMClips>0</MMClips>
  <ScaleCrop>false</ScaleCrop>
  <HeadingPairs>
    <vt:vector size="4" baseType="variant">
      <vt:variant>
        <vt:lpstr>Theme</vt:lpstr>
      </vt:variant>
      <vt:variant>
        <vt:i4>2</vt:i4>
      </vt:variant>
      <vt:variant>
        <vt:lpstr>Slide Titles</vt:lpstr>
      </vt:variant>
      <vt:variant>
        <vt:i4>82</vt:i4>
      </vt:variant>
    </vt:vector>
  </HeadingPairs>
  <TitlesOfParts>
    <vt:vector size="84" baseType="lpstr">
      <vt:lpstr>Office Theme</vt:lpstr>
      <vt:lpstr>1_Office Theme</vt:lpstr>
      <vt:lpstr>Campus Outbreak!  Modeling Seasonal  Influenza</vt:lpstr>
      <vt:lpstr>Part I: How Fast Can It Spread?</vt:lpstr>
      <vt:lpstr>PowerPoint Presentation</vt:lpstr>
      <vt:lpstr>PowerPoint Presentation</vt:lpstr>
      <vt:lpstr>PowerPoint Presentation</vt:lpstr>
      <vt:lpstr>PowerPoint Presentation</vt:lpstr>
      <vt:lpstr>CQ#1: Do you think an influenza outbreak could affect 40% of campus within only two weeks?</vt:lpstr>
      <vt:lpstr>CQ#2: What is influenza? </vt:lpstr>
      <vt:lpstr>CDC Public Health Image Library (http://phil.cdc.gov/phil/home.asp). ID# 17346 (Photo credit: Dan Higgins); ID# 8432 (Photo credit: Dr. F. A. Murphy) </vt:lpstr>
      <vt:lpstr>CQ#3: What is the primary transmission route that would allow influenza to spread throughout the campus?</vt:lpstr>
      <vt:lpstr>PowerPoint Presentation</vt:lpstr>
      <vt:lpstr>Seasonal Influenza</vt:lpstr>
      <vt:lpstr>Seasonal Influenza</vt:lpstr>
      <vt:lpstr>Base Seasonal Model</vt:lpstr>
      <vt:lpstr>PowerPoint Presentation</vt:lpstr>
      <vt:lpstr>PowerPoint Presentation</vt:lpstr>
      <vt:lpstr>PowerPoint Presentation</vt:lpstr>
      <vt:lpstr>PowerPoint Presentation</vt:lpstr>
      <vt:lpstr>PowerPoint Presentation</vt:lpstr>
      <vt:lpstr>PowerPoint Presentation</vt:lpstr>
      <vt:lpstr>Run the program SEIR-Model-Base-Seasonal.nlogo  </vt:lpstr>
      <vt:lpstr>PowerPoint Presentation</vt:lpstr>
      <vt:lpstr>PowerPoint Presentation</vt:lpstr>
      <vt:lpstr>CQ#4: Based on the initial NetLogo simulation, would an influenza outbreak affect 40% of campus within only two weeks?</vt:lpstr>
      <vt:lpstr>PowerPoint Presentation</vt:lpstr>
      <vt:lpstr>PowerPoint Presentation</vt:lpstr>
      <vt:lpstr>PowerPoint Presentation</vt:lpstr>
      <vt:lpstr>Use different parameter values to run the simulaiton.  Keep track of:  -Attack rate  -Time of maximum number of infectious (days)  Which settings speed the infection so it spreads within two weeks? Also, test settings that would slow the outbreak.</vt:lpstr>
      <vt:lpstr>PowerPoint Presentation</vt:lpstr>
      <vt:lpstr> </vt:lpstr>
      <vt:lpstr>PowerPoint Presentation</vt:lpstr>
      <vt:lpstr>PowerPoint Presentation</vt:lpstr>
      <vt:lpstr>Part II: How Do We Control It?</vt:lpstr>
      <vt:lpstr>PowerPoint Presentation</vt:lpstr>
      <vt:lpstr>Review: In the context of mathematical modeling of epidemics, what does S-E-I-R stand for?</vt:lpstr>
      <vt:lpstr>PowerPoint Presentation</vt:lpstr>
      <vt:lpstr>PowerPoint Presentation</vt:lpstr>
      <vt:lpstr>PowerPoint Presentation</vt:lpstr>
      <vt:lpstr>PowerPoint Presentation</vt:lpstr>
      <vt:lpstr>PowerPoint Presentation</vt:lpstr>
      <vt:lpstr>PowerPoint Presentation</vt:lpstr>
      <vt:lpstr>Vaccination</vt:lpstr>
      <vt:lpstr>PowerPoint Presentation</vt:lpstr>
      <vt:lpstr>PowerPoint Presentation</vt:lpstr>
      <vt:lpstr>Vaccination</vt:lpstr>
      <vt:lpstr>Vaccine Model – How it works</vt:lpstr>
      <vt:lpstr>Vaccine Model – How it works</vt:lpstr>
      <vt:lpstr>Vaccine Model – How it works</vt:lpstr>
      <vt:lpstr>Run the program SEIR-Model-Vaccination-Seasonal.nlogo</vt:lpstr>
      <vt:lpstr>PowerPoint Presentation</vt:lpstr>
      <vt:lpstr>PowerPoint Presentation</vt:lpstr>
      <vt:lpstr>Isolation</vt:lpstr>
      <vt:lpstr>Isolation Model – How it works</vt:lpstr>
      <vt:lpstr>Test the effectiveness of isolation on the influenza outbreak.  Setting the DAILY-ISOLATION-CHANCE to 0 percent per day results in a model identical to the Base Model for seasonal influenza with a high attack rate (usually &gt;90%).  Isolation of 15% or greater usually is needed to impact the attack rate.  Increasing the DAILY-ISOLATION-CHANCE will increase the chance that the disease will die out quickly before causing an outbreak in the population.  </vt:lpstr>
      <vt:lpstr>PowerPoint Presentation</vt:lpstr>
      <vt:lpstr>PowerPoint Presentation</vt:lpstr>
      <vt:lpstr>Antiviral Medications</vt:lpstr>
      <vt:lpstr>PowerPoint Presentation</vt:lpstr>
      <vt:lpstr>PowerPoint Presentation</vt:lpstr>
      <vt:lpstr>PowerPoint Presentation</vt:lpstr>
      <vt:lpstr>Antiviral Model – How it works</vt:lpstr>
      <vt:lpstr>Run the program  SEIR-Model-Antivirals.nlogo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III: The Beginning of a Pandemic?</vt:lpstr>
      <vt:lpstr>PowerPoint Presentation</vt:lpstr>
      <vt:lpstr>PowerPoint Presentation</vt:lpstr>
      <vt:lpstr>PowerPoint Presentation</vt:lpstr>
      <vt:lpstr>CQ#13: What is a pandemic?</vt:lpstr>
      <vt:lpstr>PowerPoint Presentation</vt:lpstr>
      <vt:lpstr>PowerPoint Presentation</vt:lpstr>
      <vt:lpstr>Periodic transmission model – How it works</vt:lpstr>
      <vt:lpstr>Example periodic transmission functions both with average transmission chance of 5%</vt:lpstr>
      <vt:lpstr>Setting the MINIMUM-TRANSMISSION-CHANCE to 0 percent and the MONTH-OF-MAXIMUM-TRANS-CHANCE to 1 will result in an outbreak profile resembling that of the Base Model for seasonal influenza.   Run the initial settings, then identify parameters to test. Change the MINIMUM-TRANSMISSION-CHANCE and The MONTH-OF-MAXIMUM-TRANS-CHANCE slide sets independently to see how they affect the base model.  When the MONTH-OF-MAXIMUM-TRAN-CHANCE is larger than 6, the transmission chance function will begin moderately high and immediately decrease. In these situations it is possible that the resulting outbreak profile will have two peaks.</vt:lpstr>
      <vt:lpstr>PowerPoint Presentation</vt:lpstr>
      <vt:lpstr>Discussion</vt:lpstr>
      <vt:lpstr>PowerPoint Presentation</vt:lpstr>
    </vt:vector>
  </TitlesOfParts>
  <Company>Marshall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Marcia</dc:creator>
  <cp:lastModifiedBy>Ky</cp:lastModifiedBy>
  <cp:revision>443</cp:revision>
  <dcterms:created xsi:type="dcterms:W3CDTF">2014-08-12T19:02:27Z</dcterms:created>
  <dcterms:modified xsi:type="dcterms:W3CDTF">2020-11-16T21:30:31Z</dcterms:modified>
</cp:coreProperties>
</file>