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saveSubsetFonts="1">
  <p:sldMasterIdLst>
    <p:sldMasterId id="2147483648" r:id="rId1"/>
  </p:sldMasterIdLst>
  <p:notesMasterIdLst>
    <p:notesMasterId r:id="rId35"/>
  </p:notesMasterIdLst>
  <p:sldIdLst>
    <p:sldId id="256" r:id="rId2"/>
    <p:sldId id="257" r:id="rId3"/>
    <p:sldId id="258" r:id="rId4"/>
    <p:sldId id="259" r:id="rId5"/>
    <p:sldId id="260" r:id="rId6"/>
    <p:sldId id="261" r:id="rId7"/>
    <p:sldId id="279" r:id="rId8"/>
    <p:sldId id="262" r:id="rId9"/>
    <p:sldId id="263" r:id="rId10"/>
    <p:sldId id="291" r:id="rId11"/>
    <p:sldId id="264" r:id="rId12"/>
    <p:sldId id="265" r:id="rId13"/>
    <p:sldId id="283" r:id="rId14"/>
    <p:sldId id="282" r:id="rId15"/>
    <p:sldId id="266" r:id="rId16"/>
    <p:sldId id="267" r:id="rId17"/>
    <p:sldId id="268" r:id="rId18"/>
    <p:sldId id="269" r:id="rId19"/>
    <p:sldId id="270" r:id="rId20"/>
    <p:sldId id="271" r:id="rId21"/>
    <p:sldId id="272" r:id="rId22"/>
    <p:sldId id="273" r:id="rId23"/>
    <p:sldId id="274" r:id="rId24"/>
    <p:sldId id="275" r:id="rId25"/>
    <p:sldId id="288" r:id="rId26"/>
    <p:sldId id="276" r:id="rId27"/>
    <p:sldId id="287" r:id="rId28"/>
    <p:sldId id="289" r:id="rId29"/>
    <p:sldId id="290" r:id="rId30"/>
    <p:sldId id="285" r:id="rId31"/>
    <p:sldId id="277" r:id="rId32"/>
    <p:sldId id="286" r:id="rId33"/>
    <p:sldId id="292" r:id="rId3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8" roundtripDataSignature="AMtx7mj/Ac20wVi/f2MrmpWGRzne4TgrO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CB83"/>
    <a:srgbClr val="C8B156"/>
    <a:srgbClr val="D8C182"/>
    <a:srgbClr val="C3A13C"/>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AE35A1-4ADD-42FF-B05B-E5A9668E4EAA}" v="41" dt="2025-04-08T16:11:04.5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809" autoAdjust="0"/>
  </p:normalViewPr>
  <p:slideViewPr>
    <p:cSldViewPr snapToGrid="0">
      <p:cViewPr varScale="1">
        <p:scale>
          <a:sx n="44" d="100"/>
          <a:sy n="44" d="100"/>
        </p:scale>
        <p:origin x="1920" y="2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niaaa.nih.gov/publications/brochures-and-fact-sheets/understanding-dangers-of-alcohol-overdos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niaaa.nih.gov/publications/brochures-and-fact-sheets/understanding-dangers-of-alcohol-overdos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i="1" dirty="0"/>
              <a:t>Image credit: </a:t>
            </a:r>
            <a:r>
              <a:rPr lang="en-US" dirty="0"/>
              <a:t>Licensed, © </a:t>
            </a:r>
            <a:r>
              <a:rPr lang="en-US" dirty="0" err="1"/>
              <a:t>Oblickstudio</a:t>
            </a:r>
            <a:r>
              <a:rPr lang="en-US" dirty="0"/>
              <a:t> | Dreamstime.com, ID 18140651.</a:t>
            </a:r>
            <a:endParaRPr dirty="0"/>
          </a:p>
        </p:txBody>
      </p:sp>
      <p:sp>
        <p:nvSpPr>
          <p:cNvPr id="84" name="Google Shape;84;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i="1" dirty="0"/>
              <a:t>Image credit: </a:t>
            </a:r>
            <a:r>
              <a:rPr lang="en-US" sz="1100" dirty="0">
                <a:solidFill>
                  <a:srgbClr val="000000"/>
                </a:solidFill>
                <a:latin typeface="Arial"/>
                <a:ea typeface="Arial"/>
                <a:cs typeface="Arial"/>
                <a:sym typeface="Arial"/>
              </a:rPr>
              <a:t>National Institute on Alcohol Abuse and Alcoholism. (2023). </a:t>
            </a:r>
            <a:r>
              <a:rPr lang="en-US" sz="1100" i="1" dirty="0">
                <a:solidFill>
                  <a:srgbClr val="000000"/>
                </a:solidFill>
                <a:latin typeface="Arial"/>
                <a:ea typeface="Arial"/>
                <a:cs typeface="Arial"/>
                <a:sym typeface="Arial"/>
              </a:rPr>
              <a:t>Understanding the dangers of alcohol overdose</a:t>
            </a:r>
            <a:r>
              <a:rPr lang="en-US" sz="1100" dirty="0">
                <a:solidFill>
                  <a:srgbClr val="000000"/>
                </a:solidFill>
                <a:latin typeface="Arial"/>
                <a:ea typeface="Arial"/>
                <a:cs typeface="Arial"/>
                <a:sym typeface="Arial"/>
              </a:rPr>
              <a:t>. U.S. Department of Health and Human Services.</a:t>
            </a:r>
            <a:r>
              <a:rPr lang="en-US" sz="1100" dirty="0">
                <a:solidFill>
                  <a:srgbClr val="000000"/>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 </a:t>
            </a:r>
            <a:r>
              <a:rPr lang="en-US" sz="1100" u="sng" dirty="0">
                <a:solidFill>
                  <a:schemeClr val="hlink"/>
                </a:solidFill>
                <a:latin typeface="Arial"/>
                <a:ea typeface="Arial"/>
                <a:cs typeface="Arial"/>
                <a:sym typeface="Arial"/>
                <a:hlinkClick r:id="rId3"/>
              </a:rPr>
              <a:t>https://www.niaaa.nih.gov/publications/brochures-and-fact-sheets/understanding-dangers-of-alcohol-overdose</a:t>
            </a:r>
            <a:endParaRPr lang="en-US" dirty="0"/>
          </a:p>
          <a:p>
            <a:pPr marL="0" lvl="0" indent="0" algn="l" rtl="0">
              <a:lnSpc>
                <a:spcPct val="100000"/>
              </a:lnSpc>
              <a:spcBef>
                <a:spcPts val="0"/>
              </a:spcBef>
              <a:spcAft>
                <a:spcPts val="0"/>
              </a:spcAft>
              <a:buSzPts val="1100"/>
              <a:buNone/>
            </a:pPr>
            <a:endParaRPr dirty="0"/>
          </a:p>
        </p:txBody>
      </p:sp>
      <p:sp>
        <p:nvSpPr>
          <p:cNvPr id="138" name="Google Shape;138;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a:extLst>
            <a:ext uri="{FF2B5EF4-FFF2-40B4-BE49-F238E27FC236}">
              <a16:creationId xmlns:a16="http://schemas.microsoft.com/office/drawing/2014/main" id="{7EBEDA30-4357-169F-5912-D98069684689}"/>
            </a:ext>
          </a:extLst>
        </p:cNvPr>
        <p:cNvGrpSpPr/>
        <p:nvPr/>
      </p:nvGrpSpPr>
      <p:grpSpPr>
        <a:xfrm>
          <a:off x="0" y="0"/>
          <a:ext cx="0" cy="0"/>
          <a:chOff x="0" y="0"/>
          <a:chExt cx="0" cy="0"/>
        </a:xfrm>
      </p:grpSpPr>
      <p:sp>
        <p:nvSpPr>
          <p:cNvPr id="107" name="Google Shape;107;g308bf2d41fb_0_17:notes">
            <a:extLst>
              <a:ext uri="{FF2B5EF4-FFF2-40B4-BE49-F238E27FC236}">
                <a16:creationId xmlns:a16="http://schemas.microsoft.com/office/drawing/2014/main" id="{5D48282B-1C60-776B-C1B8-DA2B7C772AF1}"/>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08bf2d41fb_0_17:notes">
            <a:extLst>
              <a:ext uri="{FF2B5EF4-FFF2-40B4-BE49-F238E27FC236}">
                <a16:creationId xmlns:a16="http://schemas.microsoft.com/office/drawing/2014/main" id="{8DC08465-8E9C-2A6A-3E4F-4A79CB3139F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i="1" dirty="0"/>
              <a:t>Image credit: </a:t>
            </a:r>
            <a:r>
              <a:rPr lang="en-US" sz="1100" dirty="0">
                <a:solidFill>
                  <a:srgbClr val="000000"/>
                </a:solidFill>
                <a:latin typeface="Arial"/>
                <a:ea typeface="Arial"/>
                <a:cs typeface="Arial"/>
                <a:sym typeface="Arial"/>
              </a:rPr>
              <a:t>National Institute on Alcohol Abuse and Alcoholism. (2023). </a:t>
            </a:r>
            <a:r>
              <a:rPr lang="en-US" sz="1100" i="1" dirty="0">
                <a:solidFill>
                  <a:srgbClr val="000000"/>
                </a:solidFill>
                <a:latin typeface="Arial"/>
                <a:ea typeface="Arial"/>
                <a:cs typeface="Arial"/>
                <a:sym typeface="Arial"/>
              </a:rPr>
              <a:t>Understanding the dangers of alcohol overdose</a:t>
            </a:r>
            <a:r>
              <a:rPr lang="en-US" sz="1100" dirty="0">
                <a:solidFill>
                  <a:srgbClr val="000000"/>
                </a:solidFill>
                <a:latin typeface="Arial"/>
                <a:ea typeface="Arial"/>
                <a:cs typeface="Arial"/>
                <a:sym typeface="Arial"/>
              </a:rPr>
              <a:t>. U.S. Department of Health and Human Services.</a:t>
            </a:r>
            <a:r>
              <a:rPr lang="en-US" sz="1100" dirty="0">
                <a:solidFill>
                  <a:srgbClr val="000000"/>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 </a:t>
            </a:r>
            <a:r>
              <a:rPr lang="en-US" sz="1100" u="sng" dirty="0">
                <a:solidFill>
                  <a:schemeClr val="hlink"/>
                </a:solidFill>
                <a:latin typeface="Arial"/>
                <a:ea typeface="Arial"/>
                <a:cs typeface="Arial"/>
                <a:sym typeface="Arial"/>
                <a:hlinkClick r:id="rId3"/>
              </a:rPr>
              <a:t>https://www.niaaa.nih.gov/publications/brochures-and-fact-sheets/understanding-dangers-of-alcohol-overdose</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583288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a:extLst>
            <a:ext uri="{FF2B5EF4-FFF2-40B4-BE49-F238E27FC236}">
              <a16:creationId xmlns:a16="http://schemas.microsoft.com/office/drawing/2014/main" id="{85D9B667-FBAC-9B17-C18C-2D5C10B50DA4}"/>
            </a:ext>
          </a:extLst>
        </p:cNvPr>
        <p:cNvGrpSpPr/>
        <p:nvPr/>
      </p:nvGrpSpPr>
      <p:grpSpPr>
        <a:xfrm>
          <a:off x="0" y="0"/>
          <a:ext cx="0" cy="0"/>
          <a:chOff x="0" y="0"/>
          <a:chExt cx="0" cy="0"/>
        </a:xfrm>
      </p:grpSpPr>
      <p:sp>
        <p:nvSpPr>
          <p:cNvPr id="137" name="Google Shape;137;p7:notes">
            <a:extLst>
              <a:ext uri="{FF2B5EF4-FFF2-40B4-BE49-F238E27FC236}">
                <a16:creationId xmlns:a16="http://schemas.microsoft.com/office/drawing/2014/main" id="{FB864910-640C-D912-A5E2-A857BCBC644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8" name="Google Shape;138;p7:notes">
            <a:extLst>
              <a:ext uri="{FF2B5EF4-FFF2-40B4-BE49-F238E27FC236}">
                <a16:creationId xmlns:a16="http://schemas.microsoft.com/office/drawing/2014/main" id="{FF926FD5-9C92-20BB-D639-2959A76738B9}"/>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61860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6" name="Google Shape;146;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08bf2d41fb_0_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08bf2d41fb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8" name="Google Shape;158;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08bf2d41fb_0_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308bf2d41fb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0" name="Google Shape;170;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08bf2d41fb_0_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08bf2d41fb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4" name="Google Shape;184;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08bf2d41fb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08bf2d41f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308bf2d41fb_0_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308bf2d41fb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6" name="Google Shape;196;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2" name="Google Shape;202;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9" name="Google Shape;209;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a:extLst>
            <a:ext uri="{FF2B5EF4-FFF2-40B4-BE49-F238E27FC236}">
              <a16:creationId xmlns:a16="http://schemas.microsoft.com/office/drawing/2014/main" id="{318AA2BC-ACC2-679C-39E5-7B30D32FAE10}"/>
            </a:ext>
          </a:extLst>
        </p:cNvPr>
        <p:cNvGrpSpPr/>
        <p:nvPr/>
      </p:nvGrpSpPr>
      <p:grpSpPr>
        <a:xfrm>
          <a:off x="0" y="0"/>
          <a:ext cx="0" cy="0"/>
          <a:chOff x="0" y="0"/>
          <a:chExt cx="0" cy="0"/>
        </a:xfrm>
      </p:grpSpPr>
      <p:sp>
        <p:nvSpPr>
          <p:cNvPr id="151" name="Google Shape;151;g308bf2d41fb_0_22:notes">
            <a:extLst>
              <a:ext uri="{FF2B5EF4-FFF2-40B4-BE49-F238E27FC236}">
                <a16:creationId xmlns:a16="http://schemas.microsoft.com/office/drawing/2014/main" id="{E60E195E-3D73-2E3C-5DE8-DAEA86AAE77A}"/>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08bf2d41fb_0_22:notes">
            <a:extLst>
              <a:ext uri="{FF2B5EF4-FFF2-40B4-BE49-F238E27FC236}">
                <a16:creationId xmlns:a16="http://schemas.microsoft.com/office/drawing/2014/main" id="{F329B440-E642-2016-BB8A-C574C2283B4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16042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5" name="Google Shape;215;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a:extLst>
            <a:ext uri="{FF2B5EF4-FFF2-40B4-BE49-F238E27FC236}">
              <a16:creationId xmlns:a16="http://schemas.microsoft.com/office/drawing/2014/main" id="{27DED30E-3544-1BBE-F970-A9F3574F6D1F}"/>
            </a:ext>
          </a:extLst>
        </p:cNvPr>
        <p:cNvGrpSpPr/>
        <p:nvPr/>
      </p:nvGrpSpPr>
      <p:grpSpPr>
        <a:xfrm>
          <a:off x="0" y="0"/>
          <a:ext cx="0" cy="0"/>
          <a:chOff x="0" y="0"/>
          <a:chExt cx="0" cy="0"/>
        </a:xfrm>
      </p:grpSpPr>
      <p:sp>
        <p:nvSpPr>
          <p:cNvPr id="220" name="Google Shape;220;p16:notes">
            <a:extLst>
              <a:ext uri="{FF2B5EF4-FFF2-40B4-BE49-F238E27FC236}">
                <a16:creationId xmlns:a16="http://schemas.microsoft.com/office/drawing/2014/main" id="{4A1DA15F-AAA5-9A7A-0D9A-947EF16C37D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1" name="Google Shape;221;p16:notes">
            <a:extLst>
              <a:ext uri="{FF2B5EF4-FFF2-40B4-BE49-F238E27FC236}">
                <a16:creationId xmlns:a16="http://schemas.microsoft.com/office/drawing/2014/main" id="{271DEC01-37E8-879F-21DD-C517E70A2F96}"/>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30974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6" name="Google Shape;96;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2" name="Google Shape;102;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08bf2d41fb_0_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08bf2d41fb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08bf2d41fb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08bf2d41f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0" name="Google Shape;120;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6" name="Google Shape;126;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2" name="Google Shape;132;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18"/>
          <p:cNvSpPr txBox="1">
            <a:spLocks noGrp="1"/>
          </p:cNvSpPr>
          <p:nvPr>
            <p:ph type="ctrTitle"/>
          </p:nvPr>
        </p:nvSpPr>
        <p:spPr>
          <a:xfrm>
            <a:off x="685800" y="1905000"/>
            <a:ext cx="7543800" cy="259397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2"/>
              </a:buClr>
              <a:buSzPts val="6600"/>
              <a:buFont typeface="Cambria"/>
              <a:buNone/>
              <a:defRPr sz="66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8"/>
          <p:cNvSpPr txBox="1">
            <a:spLocks noGrp="1"/>
          </p:cNvSpPr>
          <p:nvPr>
            <p:ph type="subTitle" idx="1"/>
          </p:nvPr>
        </p:nvSpPr>
        <p:spPr>
          <a:xfrm>
            <a:off x="685800" y="4572000"/>
            <a:ext cx="6461760" cy="1066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400"/>
              </a:spcBef>
              <a:spcAft>
                <a:spcPts val="0"/>
              </a:spcAft>
              <a:buSzPts val="2000"/>
              <a:buNone/>
              <a:defRPr sz="2000">
                <a:solidFill>
                  <a:srgbClr val="8C8B8A"/>
                </a:solidFill>
              </a:defRPr>
            </a:lvl1pPr>
            <a:lvl2pPr lvl="1" algn="ctr">
              <a:lnSpc>
                <a:spcPct val="100000"/>
              </a:lnSpc>
              <a:spcBef>
                <a:spcPts val="400"/>
              </a:spcBef>
              <a:spcAft>
                <a:spcPts val="0"/>
              </a:spcAft>
              <a:buSzPts val="2000"/>
              <a:buNone/>
              <a:defRPr>
                <a:solidFill>
                  <a:srgbClr val="8C8B8A"/>
                </a:solidFill>
              </a:defRPr>
            </a:lvl2pPr>
            <a:lvl3pPr lvl="2" algn="ctr">
              <a:lnSpc>
                <a:spcPct val="100000"/>
              </a:lnSpc>
              <a:spcBef>
                <a:spcPts val="360"/>
              </a:spcBef>
              <a:spcAft>
                <a:spcPts val="0"/>
              </a:spcAft>
              <a:buSzPts val="1800"/>
              <a:buNone/>
              <a:defRPr>
                <a:solidFill>
                  <a:srgbClr val="8C8B8A"/>
                </a:solidFill>
              </a:defRPr>
            </a:lvl3pPr>
            <a:lvl4pPr lvl="3" algn="ctr">
              <a:lnSpc>
                <a:spcPct val="100000"/>
              </a:lnSpc>
              <a:spcBef>
                <a:spcPts val="320"/>
              </a:spcBef>
              <a:spcAft>
                <a:spcPts val="0"/>
              </a:spcAft>
              <a:buSzPts val="1600"/>
              <a:buNone/>
              <a:defRPr>
                <a:solidFill>
                  <a:srgbClr val="8C8B8A"/>
                </a:solidFill>
              </a:defRPr>
            </a:lvl4pPr>
            <a:lvl5pPr lvl="4" algn="ctr">
              <a:lnSpc>
                <a:spcPct val="100000"/>
              </a:lnSpc>
              <a:spcBef>
                <a:spcPts val="280"/>
              </a:spcBef>
              <a:spcAft>
                <a:spcPts val="0"/>
              </a:spcAft>
              <a:buSzPts val="1400"/>
              <a:buNone/>
              <a:defRPr>
                <a:solidFill>
                  <a:srgbClr val="8C8B8A"/>
                </a:solidFill>
              </a:defRPr>
            </a:lvl5pPr>
            <a:lvl6pPr lvl="5" algn="ctr">
              <a:lnSpc>
                <a:spcPct val="100000"/>
              </a:lnSpc>
              <a:spcBef>
                <a:spcPts val="280"/>
              </a:spcBef>
              <a:spcAft>
                <a:spcPts val="0"/>
              </a:spcAft>
              <a:buSzPts val="1400"/>
              <a:buNone/>
              <a:defRPr>
                <a:solidFill>
                  <a:srgbClr val="8C8B8A"/>
                </a:solidFill>
              </a:defRPr>
            </a:lvl6pPr>
            <a:lvl7pPr lvl="6" algn="ctr">
              <a:lnSpc>
                <a:spcPct val="100000"/>
              </a:lnSpc>
              <a:spcBef>
                <a:spcPts val="280"/>
              </a:spcBef>
              <a:spcAft>
                <a:spcPts val="0"/>
              </a:spcAft>
              <a:buSzPts val="1400"/>
              <a:buNone/>
              <a:defRPr>
                <a:solidFill>
                  <a:srgbClr val="8C8B8A"/>
                </a:solidFill>
              </a:defRPr>
            </a:lvl7pPr>
            <a:lvl8pPr lvl="7" algn="ctr">
              <a:lnSpc>
                <a:spcPct val="100000"/>
              </a:lnSpc>
              <a:spcBef>
                <a:spcPts val="280"/>
              </a:spcBef>
              <a:spcAft>
                <a:spcPts val="0"/>
              </a:spcAft>
              <a:buSzPts val="1400"/>
              <a:buNone/>
              <a:defRPr>
                <a:solidFill>
                  <a:srgbClr val="8C8B8A"/>
                </a:solidFill>
              </a:defRPr>
            </a:lvl8pPr>
            <a:lvl9pPr lvl="8" algn="ctr">
              <a:lnSpc>
                <a:spcPct val="100000"/>
              </a:lnSpc>
              <a:spcBef>
                <a:spcPts val="280"/>
              </a:spcBef>
              <a:spcAft>
                <a:spcPts val="0"/>
              </a:spcAft>
              <a:buSzPts val="1400"/>
              <a:buNone/>
              <a:defRPr>
                <a:solidFill>
                  <a:srgbClr val="8C8B8A"/>
                </a:solidFill>
              </a:defRPr>
            </a:lvl9pPr>
          </a:lstStyle>
          <a:p>
            <a:endParaRPr/>
          </a:p>
        </p:txBody>
      </p:sp>
      <p:sp>
        <p:nvSpPr>
          <p:cNvPr id="16" name="Google Shape;16;p18"/>
          <p:cNvSpPr txBox="1">
            <a:spLocks noGrp="1"/>
          </p:cNvSpPr>
          <p:nvPr>
            <p:ph type="dt" idx="10"/>
          </p:nvPr>
        </p:nvSpPr>
        <p:spPr>
          <a:xfrm rot="-5400000">
            <a:off x="7551351" y="1645920"/>
            <a:ext cx="2438399" cy="36576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8"/>
          <p:cNvSpPr txBox="1">
            <a:spLocks noGrp="1"/>
          </p:cNvSpPr>
          <p:nvPr>
            <p:ph type="ftr" idx="11"/>
          </p:nvPr>
        </p:nvSpPr>
        <p:spPr>
          <a:xfrm rot="-5400000">
            <a:off x="7586910" y="4048760"/>
            <a:ext cx="2367281" cy="36576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8"/>
          <p:cNvSpPr>
            <a:spLocks noGrp="1"/>
          </p:cNvSpPr>
          <p:nvPr>
            <p:ph type="sldNum" idx="12"/>
          </p:nvPr>
        </p:nvSpPr>
        <p:spPr>
          <a:xfrm>
            <a:off x="8531788" y="5648960"/>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0"/>
        <p:cNvGrpSpPr/>
        <p:nvPr/>
      </p:nvGrpSpPr>
      <p:grpSpPr>
        <a:xfrm>
          <a:off x="0" y="0"/>
          <a:ext cx="0" cy="0"/>
          <a:chOff x="0" y="0"/>
          <a:chExt cx="0" cy="0"/>
        </a:xfrm>
      </p:grpSpPr>
      <p:sp>
        <p:nvSpPr>
          <p:cNvPr id="71" name="Google Shape;71;p27"/>
          <p:cNvSpPr txBox="1">
            <a:spLocks noGrp="1"/>
          </p:cNvSpPr>
          <p:nvPr>
            <p:ph type="title"/>
          </p:nvPr>
        </p:nvSpPr>
        <p:spPr>
          <a:xfrm>
            <a:off x="457200" y="274638"/>
            <a:ext cx="7620000" cy="1143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7"/>
          <p:cNvSpPr txBox="1">
            <a:spLocks noGrp="1"/>
          </p:cNvSpPr>
          <p:nvPr>
            <p:ph type="body" idx="1"/>
          </p:nvPr>
        </p:nvSpPr>
        <p:spPr>
          <a:xfrm rot="5400000">
            <a:off x="1866900" y="190500"/>
            <a:ext cx="4800600" cy="76200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73" name="Google Shape;73;p27"/>
          <p:cNvSpPr txBox="1">
            <a:spLocks noGrp="1"/>
          </p:cNvSpPr>
          <p:nvPr>
            <p:ph type="dt" idx="10"/>
          </p:nvPr>
        </p:nvSpPr>
        <p:spPr>
          <a:xfrm rot="-5400000">
            <a:off x="7551351" y="1645920"/>
            <a:ext cx="2438399" cy="36576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7"/>
          <p:cNvSpPr txBox="1">
            <a:spLocks noGrp="1"/>
          </p:cNvSpPr>
          <p:nvPr>
            <p:ph type="ftr" idx="11"/>
          </p:nvPr>
        </p:nvSpPr>
        <p:spPr>
          <a:xfrm rot="-5400000">
            <a:off x="7586910" y="4048760"/>
            <a:ext cx="2367281" cy="36576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27"/>
          <p:cNvSpPr>
            <a:spLocks noGrp="1"/>
          </p:cNvSpPr>
          <p:nvPr>
            <p:ph type="sldNum" idx="12"/>
          </p:nvPr>
        </p:nvSpPr>
        <p:spPr>
          <a:xfrm>
            <a:off x="8531788" y="5648960"/>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6"/>
        <p:cNvGrpSpPr/>
        <p:nvPr/>
      </p:nvGrpSpPr>
      <p:grpSpPr>
        <a:xfrm>
          <a:off x="0" y="0"/>
          <a:ext cx="0" cy="0"/>
          <a:chOff x="0" y="0"/>
          <a:chExt cx="0" cy="0"/>
        </a:xfrm>
      </p:grpSpPr>
      <p:sp>
        <p:nvSpPr>
          <p:cNvPr id="77" name="Google Shape;77;p28"/>
          <p:cNvSpPr txBox="1">
            <a:spLocks noGrp="1"/>
          </p:cNvSpPr>
          <p:nvPr>
            <p:ph type="title"/>
          </p:nvPr>
        </p:nvSpPr>
        <p:spPr>
          <a:xfrm rot="5400000">
            <a:off x="4579938" y="2324101"/>
            <a:ext cx="5851525" cy="17526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8"/>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79" name="Google Shape;79;p28"/>
          <p:cNvSpPr txBox="1">
            <a:spLocks noGrp="1"/>
          </p:cNvSpPr>
          <p:nvPr>
            <p:ph type="dt" idx="10"/>
          </p:nvPr>
        </p:nvSpPr>
        <p:spPr>
          <a:xfrm rot="-5400000">
            <a:off x="7551351" y="1645920"/>
            <a:ext cx="2438399" cy="36576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8"/>
          <p:cNvSpPr txBox="1">
            <a:spLocks noGrp="1"/>
          </p:cNvSpPr>
          <p:nvPr>
            <p:ph type="ftr" idx="11"/>
          </p:nvPr>
        </p:nvSpPr>
        <p:spPr>
          <a:xfrm rot="-5400000">
            <a:off x="7586910" y="4048760"/>
            <a:ext cx="2367281" cy="36576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28"/>
          <p:cNvSpPr>
            <a:spLocks noGrp="1"/>
          </p:cNvSpPr>
          <p:nvPr>
            <p:ph type="sldNum" idx="12"/>
          </p:nvPr>
        </p:nvSpPr>
        <p:spPr>
          <a:xfrm>
            <a:off x="8531788" y="5648960"/>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19"/>
          <p:cNvSpPr txBox="1">
            <a:spLocks noGrp="1"/>
          </p:cNvSpPr>
          <p:nvPr>
            <p:ph type="title"/>
          </p:nvPr>
        </p:nvSpPr>
        <p:spPr>
          <a:xfrm>
            <a:off x="457200" y="274638"/>
            <a:ext cx="7620000" cy="1143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9"/>
          <p:cNvSpPr txBox="1">
            <a:spLocks noGrp="1"/>
          </p:cNvSpPr>
          <p:nvPr>
            <p:ph type="body" idx="1"/>
          </p:nvPr>
        </p:nvSpPr>
        <p:spPr>
          <a:xfrm>
            <a:off x="457200" y="1600200"/>
            <a:ext cx="7620000" cy="4800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2" name="Google Shape;22;p19"/>
          <p:cNvSpPr txBox="1">
            <a:spLocks noGrp="1"/>
          </p:cNvSpPr>
          <p:nvPr>
            <p:ph type="dt" idx="10"/>
          </p:nvPr>
        </p:nvSpPr>
        <p:spPr>
          <a:xfrm rot="-5400000">
            <a:off x="7551351" y="1645920"/>
            <a:ext cx="2438399" cy="36576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9"/>
          <p:cNvSpPr txBox="1">
            <a:spLocks noGrp="1"/>
          </p:cNvSpPr>
          <p:nvPr>
            <p:ph type="ftr" idx="11"/>
          </p:nvPr>
        </p:nvSpPr>
        <p:spPr>
          <a:xfrm rot="-5400000">
            <a:off x="7586910" y="4048760"/>
            <a:ext cx="2367281" cy="36576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9"/>
          <p:cNvSpPr>
            <a:spLocks noGrp="1"/>
          </p:cNvSpPr>
          <p:nvPr>
            <p:ph type="sldNum" idx="12"/>
          </p:nvPr>
        </p:nvSpPr>
        <p:spPr>
          <a:xfrm>
            <a:off x="8531788" y="5648960"/>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5"/>
        <p:cNvGrpSpPr/>
        <p:nvPr/>
      </p:nvGrpSpPr>
      <p:grpSpPr>
        <a:xfrm>
          <a:off x="0" y="0"/>
          <a:ext cx="0" cy="0"/>
          <a:chOff x="0" y="0"/>
          <a:chExt cx="0" cy="0"/>
        </a:xfrm>
      </p:grpSpPr>
      <p:sp>
        <p:nvSpPr>
          <p:cNvPr id="26" name="Google Shape;26;p20"/>
          <p:cNvSpPr txBox="1">
            <a:spLocks noGrp="1"/>
          </p:cNvSpPr>
          <p:nvPr>
            <p:ph type="title"/>
          </p:nvPr>
        </p:nvSpPr>
        <p:spPr>
          <a:xfrm>
            <a:off x="457200" y="274638"/>
            <a:ext cx="7620000" cy="1143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0"/>
          <p:cNvSpPr txBox="1">
            <a:spLocks noGrp="1"/>
          </p:cNvSpPr>
          <p:nvPr>
            <p:ph type="body" idx="1"/>
          </p:nvPr>
        </p:nvSpPr>
        <p:spPr>
          <a:xfrm>
            <a:off x="457200" y="1536192"/>
            <a:ext cx="3657600" cy="4590288"/>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SzPts val="2800"/>
              <a:buChar char="•"/>
              <a:defRPr sz="2800"/>
            </a:lvl1pPr>
            <a:lvl2pPr marL="914400" lvl="1" indent="-381000" algn="l">
              <a:lnSpc>
                <a:spcPct val="100000"/>
              </a:lnSpc>
              <a:spcBef>
                <a:spcPts val="480"/>
              </a:spcBef>
              <a:spcAft>
                <a:spcPts val="0"/>
              </a:spcAft>
              <a:buSzPts val="2400"/>
              <a:buChar char="•"/>
              <a:defRPr sz="2400"/>
            </a:lvl2pPr>
            <a:lvl3pPr marL="1371600" lvl="2" indent="-355600" algn="l">
              <a:lnSpc>
                <a:spcPct val="100000"/>
              </a:lnSpc>
              <a:spcBef>
                <a:spcPts val="400"/>
              </a:spcBef>
              <a:spcAft>
                <a:spcPts val="0"/>
              </a:spcAft>
              <a:buSzPts val="2000"/>
              <a:buChar char="•"/>
              <a:defRPr sz="2000"/>
            </a:lvl3pPr>
            <a:lvl4pPr marL="1828800" lvl="3" indent="-342900" algn="l">
              <a:lnSpc>
                <a:spcPct val="100000"/>
              </a:lnSpc>
              <a:spcBef>
                <a:spcPts val="360"/>
              </a:spcBef>
              <a:spcAft>
                <a:spcPts val="0"/>
              </a:spcAft>
              <a:buSzPts val="1800"/>
              <a:buChar char="•"/>
              <a:defRPr sz="1800"/>
            </a:lvl4pPr>
            <a:lvl5pPr marL="2286000" lvl="4" indent="-342900" algn="l">
              <a:lnSpc>
                <a:spcPct val="100000"/>
              </a:lnSpc>
              <a:spcBef>
                <a:spcPts val="360"/>
              </a:spcBef>
              <a:spcAft>
                <a:spcPts val="0"/>
              </a:spcAft>
              <a:buSzPts val="1800"/>
              <a:buChar char="•"/>
              <a:defRPr sz="1800"/>
            </a:lvl5pPr>
            <a:lvl6pPr marL="2743200" lvl="5" indent="-342900" algn="l">
              <a:lnSpc>
                <a:spcPct val="100000"/>
              </a:lnSpc>
              <a:spcBef>
                <a:spcPts val="360"/>
              </a:spcBef>
              <a:spcAft>
                <a:spcPts val="0"/>
              </a:spcAft>
              <a:buSzPts val="1800"/>
              <a:buChar char="•"/>
              <a:defRPr sz="1800"/>
            </a:lvl6pPr>
            <a:lvl7pPr marL="3200400" lvl="6" indent="-342900" algn="l">
              <a:lnSpc>
                <a:spcPct val="100000"/>
              </a:lnSpc>
              <a:spcBef>
                <a:spcPts val="360"/>
              </a:spcBef>
              <a:spcAft>
                <a:spcPts val="0"/>
              </a:spcAft>
              <a:buSzPts val="1800"/>
              <a:buChar char="•"/>
              <a:defRPr sz="1800"/>
            </a:lvl7pPr>
            <a:lvl8pPr marL="3657600" lvl="7" indent="-342900" algn="l">
              <a:lnSpc>
                <a:spcPct val="100000"/>
              </a:lnSpc>
              <a:spcBef>
                <a:spcPts val="360"/>
              </a:spcBef>
              <a:spcAft>
                <a:spcPts val="0"/>
              </a:spcAft>
              <a:buSzPts val="1800"/>
              <a:buChar char="•"/>
              <a:defRPr sz="1800"/>
            </a:lvl8pPr>
            <a:lvl9pPr marL="4114800" lvl="8" indent="-342900" algn="l">
              <a:lnSpc>
                <a:spcPct val="100000"/>
              </a:lnSpc>
              <a:spcBef>
                <a:spcPts val="360"/>
              </a:spcBef>
              <a:spcAft>
                <a:spcPts val="0"/>
              </a:spcAft>
              <a:buSzPts val="1800"/>
              <a:buChar char="•"/>
              <a:defRPr sz="1800"/>
            </a:lvl9pPr>
          </a:lstStyle>
          <a:p>
            <a:endParaRPr/>
          </a:p>
        </p:txBody>
      </p:sp>
      <p:sp>
        <p:nvSpPr>
          <p:cNvPr id="28" name="Google Shape;28;p20"/>
          <p:cNvSpPr txBox="1">
            <a:spLocks noGrp="1"/>
          </p:cNvSpPr>
          <p:nvPr>
            <p:ph type="body" idx="2"/>
          </p:nvPr>
        </p:nvSpPr>
        <p:spPr>
          <a:xfrm>
            <a:off x="4419600" y="1536192"/>
            <a:ext cx="3657600" cy="4590288"/>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SzPts val="2800"/>
              <a:buChar char="•"/>
              <a:defRPr sz="2800"/>
            </a:lvl1pPr>
            <a:lvl2pPr marL="914400" lvl="1" indent="-381000" algn="l">
              <a:lnSpc>
                <a:spcPct val="100000"/>
              </a:lnSpc>
              <a:spcBef>
                <a:spcPts val="480"/>
              </a:spcBef>
              <a:spcAft>
                <a:spcPts val="0"/>
              </a:spcAft>
              <a:buSzPts val="2400"/>
              <a:buChar char="•"/>
              <a:defRPr sz="2400"/>
            </a:lvl2pPr>
            <a:lvl3pPr marL="1371600" lvl="2" indent="-355600" algn="l">
              <a:lnSpc>
                <a:spcPct val="100000"/>
              </a:lnSpc>
              <a:spcBef>
                <a:spcPts val="400"/>
              </a:spcBef>
              <a:spcAft>
                <a:spcPts val="0"/>
              </a:spcAft>
              <a:buSzPts val="2000"/>
              <a:buChar char="•"/>
              <a:defRPr sz="2000"/>
            </a:lvl3pPr>
            <a:lvl4pPr marL="1828800" lvl="3" indent="-342900" algn="l">
              <a:lnSpc>
                <a:spcPct val="100000"/>
              </a:lnSpc>
              <a:spcBef>
                <a:spcPts val="360"/>
              </a:spcBef>
              <a:spcAft>
                <a:spcPts val="0"/>
              </a:spcAft>
              <a:buSzPts val="1800"/>
              <a:buChar char="•"/>
              <a:defRPr sz="1800"/>
            </a:lvl4pPr>
            <a:lvl5pPr marL="2286000" lvl="4" indent="-342900" algn="l">
              <a:lnSpc>
                <a:spcPct val="100000"/>
              </a:lnSpc>
              <a:spcBef>
                <a:spcPts val="360"/>
              </a:spcBef>
              <a:spcAft>
                <a:spcPts val="0"/>
              </a:spcAft>
              <a:buSzPts val="1800"/>
              <a:buChar char="•"/>
              <a:defRPr sz="1800"/>
            </a:lvl5pPr>
            <a:lvl6pPr marL="2743200" lvl="5" indent="-342900" algn="l">
              <a:lnSpc>
                <a:spcPct val="100000"/>
              </a:lnSpc>
              <a:spcBef>
                <a:spcPts val="360"/>
              </a:spcBef>
              <a:spcAft>
                <a:spcPts val="0"/>
              </a:spcAft>
              <a:buSzPts val="1800"/>
              <a:buChar char="•"/>
              <a:defRPr sz="1800"/>
            </a:lvl6pPr>
            <a:lvl7pPr marL="3200400" lvl="6" indent="-342900" algn="l">
              <a:lnSpc>
                <a:spcPct val="100000"/>
              </a:lnSpc>
              <a:spcBef>
                <a:spcPts val="360"/>
              </a:spcBef>
              <a:spcAft>
                <a:spcPts val="0"/>
              </a:spcAft>
              <a:buSzPts val="1800"/>
              <a:buChar char="•"/>
              <a:defRPr sz="1800"/>
            </a:lvl7pPr>
            <a:lvl8pPr marL="3657600" lvl="7" indent="-342900" algn="l">
              <a:lnSpc>
                <a:spcPct val="100000"/>
              </a:lnSpc>
              <a:spcBef>
                <a:spcPts val="360"/>
              </a:spcBef>
              <a:spcAft>
                <a:spcPts val="0"/>
              </a:spcAft>
              <a:buSzPts val="1800"/>
              <a:buChar char="•"/>
              <a:defRPr sz="1800"/>
            </a:lvl8pPr>
            <a:lvl9pPr marL="4114800" lvl="8" indent="-342900" algn="l">
              <a:lnSpc>
                <a:spcPct val="100000"/>
              </a:lnSpc>
              <a:spcBef>
                <a:spcPts val="360"/>
              </a:spcBef>
              <a:spcAft>
                <a:spcPts val="0"/>
              </a:spcAft>
              <a:buSzPts val="1800"/>
              <a:buChar char="•"/>
              <a:defRPr sz="1800"/>
            </a:lvl9pPr>
          </a:lstStyle>
          <a:p>
            <a:endParaRPr/>
          </a:p>
        </p:txBody>
      </p:sp>
      <p:sp>
        <p:nvSpPr>
          <p:cNvPr id="29" name="Google Shape;29;p20"/>
          <p:cNvSpPr txBox="1">
            <a:spLocks noGrp="1"/>
          </p:cNvSpPr>
          <p:nvPr>
            <p:ph type="dt" idx="10"/>
          </p:nvPr>
        </p:nvSpPr>
        <p:spPr>
          <a:xfrm rot="-5400000">
            <a:off x="7551351" y="1645920"/>
            <a:ext cx="2438399" cy="36576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0"/>
          <p:cNvSpPr txBox="1">
            <a:spLocks noGrp="1"/>
          </p:cNvSpPr>
          <p:nvPr>
            <p:ph type="ftr" idx="11"/>
          </p:nvPr>
        </p:nvSpPr>
        <p:spPr>
          <a:xfrm rot="-5400000">
            <a:off x="7586910" y="4048760"/>
            <a:ext cx="2367281" cy="36576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0"/>
          <p:cNvSpPr>
            <a:spLocks noGrp="1"/>
          </p:cNvSpPr>
          <p:nvPr>
            <p:ph type="sldNum" idx="12"/>
          </p:nvPr>
        </p:nvSpPr>
        <p:spPr>
          <a:xfrm>
            <a:off x="8531788" y="5648960"/>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21"/>
          <p:cNvSpPr txBox="1">
            <a:spLocks noGrp="1"/>
          </p:cNvSpPr>
          <p:nvPr>
            <p:ph type="title"/>
          </p:nvPr>
        </p:nvSpPr>
        <p:spPr>
          <a:xfrm>
            <a:off x="722313" y="5486400"/>
            <a:ext cx="7659687" cy="11684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2"/>
              </a:buClr>
              <a:buSzPts val="3600"/>
              <a:buFont typeface="Cambria"/>
              <a:buNone/>
              <a:defRPr sz="36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1"/>
          <p:cNvSpPr txBox="1">
            <a:spLocks noGrp="1"/>
          </p:cNvSpPr>
          <p:nvPr>
            <p:ph type="body" idx="1"/>
          </p:nvPr>
        </p:nvSpPr>
        <p:spPr>
          <a:xfrm>
            <a:off x="722313" y="3852863"/>
            <a:ext cx="6135687" cy="1633538"/>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SzPts val="2000"/>
              <a:buNone/>
              <a:defRPr sz="2000">
                <a:solidFill>
                  <a:srgbClr val="8C8B8A"/>
                </a:solidFill>
              </a:defRPr>
            </a:lvl1pPr>
            <a:lvl2pPr marL="914400" lvl="1" indent="-228600" algn="l">
              <a:lnSpc>
                <a:spcPct val="100000"/>
              </a:lnSpc>
              <a:spcBef>
                <a:spcPts val="360"/>
              </a:spcBef>
              <a:spcAft>
                <a:spcPts val="0"/>
              </a:spcAft>
              <a:buSzPts val="1800"/>
              <a:buNone/>
              <a:defRPr sz="1800">
                <a:solidFill>
                  <a:srgbClr val="8C8B8A"/>
                </a:solidFill>
              </a:defRPr>
            </a:lvl2pPr>
            <a:lvl3pPr marL="1371600" lvl="2" indent="-228600" algn="l">
              <a:lnSpc>
                <a:spcPct val="100000"/>
              </a:lnSpc>
              <a:spcBef>
                <a:spcPts val="320"/>
              </a:spcBef>
              <a:spcAft>
                <a:spcPts val="0"/>
              </a:spcAft>
              <a:buSzPts val="1600"/>
              <a:buNone/>
              <a:defRPr sz="1600">
                <a:solidFill>
                  <a:srgbClr val="8C8B8A"/>
                </a:solidFill>
              </a:defRPr>
            </a:lvl3pPr>
            <a:lvl4pPr marL="1828800" lvl="3" indent="-228600" algn="l">
              <a:lnSpc>
                <a:spcPct val="100000"/>
              </a:lnSpc>
              <a:spcBef>
                <a:spcPts val="280"/>
              </a:spcBef>
              <a:spcAft>
                <a:spcPts val="0"/>
              </a:spcAft>
              <a:buSzPts val="1400"/>
              <a:buNone/>
              <a:defRPr sz="1400">
                <a:solidFill>
                  <a:srgbClr val="8C8B8A"/>
                </a:solidFill>
              </a:defRPr>
            </a:lvl4pPr>
            <a:lvl5pPr marL="2286000" lvl="4" indent="-228600" algn="l">
              <a:lnSpc>
                <a:spcPct val="100000"/>
              </a:lnSpc>
              <a:spcBef>
                <a:spcPts val="280"/>
              </a:spcBef>
              <a:spcAft>
                <a:spcPts val="0"/>
              </a:spcAft>
              <a:buSzPts val="1400"/>
              <a:buNone/>
              <a:defRPr sz="1400">
                <a:solidFill>
                  <a:srgbClr val="8C8B8A"/>
                </a:solidFill>
              </a:defRPr>
            </a:lvl5pPr>
            <a:lvl6pPr marL="2743200" lvl="5" indent="-228600" algn="l">
              <a:lnSpc>
                <a:spcPct val="100000"/>
              </a:lnSpc>
              <a:spcBef>
                <a:spcPts val="280"/>
              </a:spcBef>
              <a:spcAft>
                <a:spcPts val="0"/>
              </a:spcAft>
              <a:buSzPts val="1400"/>
              <a:buNone/>
              <a:defRPr sz="1400">
                <a:solidFill>
                  <a:srgbClr val="8C8B8A"/>
                </a:solidFill>
              </a:defRPr>
            </a:lvl6pPr>
            <a:lvl7pPr marL="3200400" lvl="6" indent="-228600" algn="l">
              <a:lnSpc>
                <a:spcPct val="100000"/>
              </a:lnSpc>
              <a:spcBef>
                <a:spcPts val="280"/>
              </a:spcBef>
              <a:spcAft>
                <a:spcPts val="0"/>
              </a:spcAft>
              <a:buSzPts val="1400"/>
              <a:buNone/>
              <a:defRPr sz="1400">
                <a:solidFill>
                  <a:srgbClr val="8C8B8A"/>
                </a:solidFill>
              </a:defRPr>
            </a:lvl7pPr>
            <a:lvl8pPr marL="3657600" lvl="7" indent="-228600" algn="l">
              <a:lnSpc>
                <a:spcPct val="100000"/>
              </a:lnSpc>
              <a:spcBef>
                <a:spcPts val="280"/>
              </a:spcBef>
              <a:spcAft>
                <a:spcPts val="0"/>
              </a:spcAft>
              <a:buSzPts val="1400"/>
              <a:buNone/>
              <a:defRPr sz="1400">
                <a:solidFill>
                  <a:srgbClr val="8C8B8A"/>
                </a:solidFill>
              </a:defRPr>
            </a:lvl8pPr>
            <a:lvl9pPr marL="4114800" lvl="8" indent="-228600" algn="l">
              <a:lnSpc>
                <a:spcPct val="100000"/>
              </a:lnSpc>
              <a:spcBef>
                <a:spcPts val="280"/>
              </a:spcBef>
              <a:spcAft>
                <a:spcPts val="0"/>
              </a:spcAft>
              <a:buSzPts val="1400"/>
              <a:buNone/>
              <a:defRPr sz="1400">
                <a:solidFill>
                  <a:srgbClr val="8C8B8A"/>
                </a:solidFill>
              </a:defRPr>
            </a:lvl9pPr>
          </a:lstStyle>
          <a:p>
            <a:endParaRPr/>
          </a:p>
        </p:txBody>
      </p:sp>
      <p:sp>
        <p:nvSpPr>
          <p:cNvPr id="35" name="Google Shape;35;p21"/>
          <p:cNvSpPr txBox="1">
            <a:spLocks noGrp="1"/>
          </p:cNvSpPr>
          <p:nvPr>
            <p:ph type="dt" idx="10"/>
          </p:nvPr>
        </p:nvSpPr>
        <p:spPr>
          <a:xfrm rot="-5400000">
            <a:off x="7551351" y="1645920"/>
            <a:ext cx="2438399" cy="36576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1"/>
          <p:cNvSpPr txBox="1">
            <a:spLocks noGrp="1"/>
          </p:cNvSpPr>
          <p:nvPr>
            <p:ph type="ftr" idx="11"/>
          </p:nvPr>
        </p:nvSpPr>
        <p:spPr>
          <a:xfrm rot="-5400000">
            <a:off x="7586910" y="4048760"/>
            <a:ext cx="2367281" cy="36576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1"/>
          <p:cNvSpPr>
            <a:spLocks noGrp="1"/>
          </p:cNvSpPr>
          <p:nvPr>
            <p:ph type="sldNum" idx="12"/>
          </p:nvPr>
        </p:nvSpPr>
        <p:spPr>
          <a:xfrm>
            <a:off x="8531788" y="5648960"/>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8"/>
        <p:cNvGrpSpPr/>
        <p:nvPr/>
      </p:nvGrpSpPr>
      <p:grpSpPr>
        <a:xfrm>
          <a:off x="0" y="0"/>
          <a:ext cx="0" cy="0"/>
          <a:chOff x="0" y="0"/>
          <a:chExt cx="0" cy="0"/>
        </a:xfrm>
      </p:grpSpPr>
      <p:sp>
        <p:nvSpPr>
          <p:cNvPr id="39" name="Google Shape;39;p22"/>
          <p:cNvSpPr txBox="1">
            <a:spLocks noGrp="1"/>
          </p:cNvSpPr>
          <p:nvPr>
            <p:ph type="title"/>
          </p:nvPr>
        </p:nvSpPr>
        <p:spPr>
          <a:xfrm>
            <a:off x="457200" y="274638"/>
            <a:ext cx="7620000" cy="1143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2"/>
              </a:buClr>
              <a:buSzPts val="4600"/>
              <a:buFont typeface="Cambri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2"/>
          <p:cNvSpPr txBox="1">
            <a:spLocks noGrp="1"/>
          </p:cNvSpPr>
          <p:nvPr>
            <p:ph type="body" idx="1"/>
          </p:nvPr>
        </p:nvSpPr>
        <p:spPr>
          <a:xfrm>
            <a:off x="457200" y="1535113"/>
            <a:ext cx="3657600" cy="639762"/>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400"/>
              </a:spcBef>
              <a:spcAft>
                <a:spcPts val="0"/>
              </a:spcAft>
              <a:buSzPts val="2000"/>
              <a:buNone/>
              <a:defRPr sz="2000" b="1">
                <a:solidFill>
                  <a:schemeClr val="dk2"/>
                </a:solidFill>
              </a:defRPr>
            </a:lvl1pPr>
            <a:lvl2pPr marL="914400" lvl="1" indent="-228600" algn="l">
              <a:lnSpc>
                <a:spcPct val="100000"/>
              </a:lnSpc>
              <a:spcBef>
                <a:spcPts val="400"/>
              </a:spcBef>
              <a:spcAft>
                <a:spcPts val="0"/>
              </a:spcAft>
              <a:buSzPts val="2000"/>
              <a:buNone/>
              <a:defRPr sz="2000" b="1"/>
            </a:lvl2pPr>
            <a:lvl3pPr marL="1371600" lvl="2" indent="-228600" algn="l">
              <a:lnSpc>
                <a:spcPct val="100000"/>
              </a:lnSpc>
              <a:spcBef>
                <a:spcPts val="360"/>
              </a:spcBef>
              <a:spcAft>
                <a:spcPts val="0"/>
              </a:spcAft>
              <a:buSzPts val="1800"/>
              <a:buNone/>
              <a:defRPr sz="1800" b="1"/>
            </a:lvl3pPr>
            <a:lvl4pPr marL="1828800" lvl="3" indent="-228600" algn="l">
              <a:lnSpc>
                <a:spcPct val="100000"/>
              </a:lnSpc>
              <a:spcBef>
                <a:spcPts val="320"/>
              </a:spcBef>
              <a:spcAft>
                <a:spcPts val="0"/>
              </a:spcAft>
              <a:buSzPts val="1600"/>
              <a:buNone/>
              <a:defRPr sz="1600" b="1"/>
            </a:lvl4pPr>
            <a:lvl5pPr marL="2286000" lvl="4" indent="-228600" algn="l">
              <a:lnSpc>
                <a:spcPct val="100000"/>
              </a:lnSpc>
              <a:spcBef>
                <a:spcPts val="320"/>
              </a:spcBef>
              <a:spcAft>
                <a:spcPts val="0"/>
              </a:spcAft>
              <a:buSzPts val="1600"/>
              <a:buNone/>
              <a:defRPr sz="1600" b="1"/>
            </a:lvl5pPr>
            <a:lvl6pPr marL="2743200" lvl="5" indent="-228600" algn="l">
              <a:lnSpc>
                <a:spcPct val="100000"/>
              </a:lnSpc>
              <a:spcBef>
                <a:spcPts val="320"/>
              </a:spcBef>
              <a:spcAft>
                <a:spcPts val="0"/>
              </a:spcAft>
              <a:buSzPts val="1600"/>
              <a:buNone/>
              <a:defRPr sz="1600" b="1"/>
            </a:lvl6pPr>
            <a:lvl7pPr marL="3200400" lvl="6" indent="-228600" algn="l">
              <a:lnSpc>
                <a:spcPct val="100000"/>
              </a:lnSpc>
              <a:spcBef>
                <a:spcPts val="320"/>
              </a:spcBef>
              <a:spcAft>
                <a:spcPts val="0"/>
              </a:spcAft>
              <a:buSzPts val="1600"/>
              <a:buNone/>
              <a:defRPr sz="1600" b="1"/>
            </a:lvl7pPr>
            <a:lvl8pPr marL="3657600" lvl="7" indent="-228600" algn="l">
              <a:lnSpc>
                <a:spcPct val="100000"/>
              </a:lnSpc>
              <a:spcBef>
                <a:spcPts val="320"/>
              </a:spcBef>
              <a:spcAft>
                <a:spcPts val="0"/>
              </a:spcAft>
              <a:buSzPts val="1600"/>
              <a:buNone/>
              <a:defRPr sz="1600" b="1"/>
            </a:lvl8pPr>
            <a:lvl9pPr marL="4114800" lvl="8" indent="-228600" algn="l">
              <a:lnSpc>
                <a:spcPct val="100000"/>
              </a:lnSpc>
              <a:spcBef>
                <a:spcPts val="320"/>
              </a:spcBef>
              <a:spcAft>
                <a:spcPts val="0"/>
              </a:spcAft>
              <a:buSzPts val="1600"/>
              <a:buNone/>
              <a:defRPr sz="1600" b="1"/>
            </a:lvl9pPr>
          </a:lstStyle>
          <a:p>
            <a:endParaRPr/>
          </a:p>
        </p:txBody>
      </p:sp>
      <p:sp>
        <p:nvSpPr>
          <p:cNvPr id="41" name="Google Shape;41;p22"/>
          <p:cNvSpPr txBox="1">
            <a:spLocks noGrp="1"/>
          </p:cNvSpPr>
          <p:nvPr>
            <p:ph type="body" idx="2"/>
          </p:nvPr>
        </p:nvSpPr>
        <p:spPr>
          <a:xfrm>
            <a:off x="457200" y="2174875"/>
            <a:ext cx="3657600"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Char char="•"/>
              <a:defRPr sz="2000"/>
            </a:lvl2pPr>
            <a:lvl3pPr marL="1371600" lvl="2" indent="-342900" algn="l">
              <a:lnSpc>
                <a:spcPct val="100000"/>
              </a:lnSpc>
              <a:spcBef>
                <a:spcPts val="360"/>
              </a:spcBef>
              <a:spcAft>
                <a:spcPts val="0"/>
              </a:spcAft>
              <a:buSzPts val="1800"/>
              <a:buChar char="•"/>
              <a:defRPr sz="1800"/>
            </a:lvl3pPr>
            <a:lvl4pPr marL="1828800" lvl="3" indent="-330200" algn="l">
              <a:lnSpc>
                <a:spcPct val="100000"/>
              </a:lnSpc>
              <a:spcBef>
                <a:spcPts val="320"/>
              </a:spcBef>
              <a:spcAft>
                <a:spcPts val="0"/>
              </a:spcAft>
              <a:buSzPts val="1600"/>
              <a:buChar char="•"/>
              <a:defRPr sz="1600"/>
            </a:lvl4pPr>
            <a:lvl5pPr marL="2286000" lvl="4" indent="-330200" algn="l">
              <a:lnSpc>
                <a:spcPct val="100000"/>
              </a:lnSpc>
              <a:spcBef>
                <a:spcPts val="320"/>
              </a:spcBef>
              <a:spcAft>
                <a:spcPts val="0"/>
              </a:spcAft>
              <a:buSzPts val="1600"/>
              <a:buChar char="•"/>
              <a:defRPr sz="1600"/>
            </a:lvl5pPr>
            <a:lvl6pPr marL="2743200" lvl="5" indent="-330200" algn="l">
              <a:lnSpc>
                <a:spcPct val="100000"/>
              </a:lnSpc>
              <a:spcBef>
                <a:spcPts val="320"/>
              </a:spcBef>
              <a:spcAft>
                <a:spcPts val="0"/>
              </a:spcAft>
              <a:buSzPts val="1600"/>
              <a:buChar char="•"/>
              <a:defRPr sz="1600"/>
            </a:lvl6pPr>
            <a:lvl7pPr marL="3200400" lvl="6" indent="-330200" algn="l">
              <a:lnSpc>
                <a:spcPct val="100000"/>
              </a:lnSpc>
              <a:spcBef>
                <a:spcPts val="320"/>
              </a:spcBef>
              <a:spcAft>
                <a:spcPts val="0"/>
              </a:spcAft>
              <a:buSzPts val="1600"/>
              <a:buChar char="•"/>
              <a:defRPr sz="1600"/>
            </a:lvl7pPr>
            <a:lvl8pPr marL="3657600" lvl="7" indent="-330200" algn="l">
              <a:lnSpc>
                <a:spcPct val="100000"/>
              </a:lnSpc>
              <a:spcBef>
                <a:spcPts val="320"/>
              </a:spcBef>
              <a:spcAft>
                <a:spcPts val="0"/>
              </a:spcAft>
              <a:buSzPts val="1600"/>
              <a:buChar char="•"/>
              <a:defRPr sz="1600"/>
            </a:lvl8pPr>
            <a:lvl9pPr marL="4114800" lvl="8" indent="-330200" algn="l">
              <a:lnSpc>
                <a:spcPct val="100000"/>
              </a:lnSpc>
              <a:spcBef>
                <a:spcPts val="320"/>
              </a:spcBef>
              <a:spcAft>
                <a:spcPts val="0"/>
              </a:spcAft>
              <a:buSzPts val="1600"/>
              <a:buChar char="•"/>
              <a:defRPr sz="1600"/>
            </a:lvl9pPr>
          </a:lstStyle>
          <a:p>
            <a:endParaRPr/>
          </a:p>
        </p:txBody>
      </p:sp>
      <p:sp>
        <p:nvSpPr>
          <p:cNvPr id="42" name="Google Shape;42;p22"/>
          <p:cNvSpPr txBox="1">
            <a:spLocks noGrp="1"/>
          </p:cNvSpPr>
          <p:nvPr>
            <p:ph type="body" idx="3"/>
          </p:nvPr>
        </p:nvSpPr>
        <p:spPr>
          <a:xfrm>
            <a:off x="4419600" y="1535113"/>
            <a:ext cx="3657600" cy="639762"/>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400"/>
              </a:spcBef>
              <a:spcAft>
                <a:spcPts val="0"/>
              </a:spcAft>
              <a:buSzPts val="2000"/>
              <a:buNone/>
              <a:defRPr sz="2000" b="1">
                <a:solidFill>
                  <a:schemeClr val="dk2"/>
                </a:solidFill>
              </a:defRPr>
            </a:lvl1pPr>
            <a:lvl2pPr marL="914400" lvl="1" indent="-228600" algn="l">
              <a:lnSpc>
                <a:spcPct val="100000"/>
              </a:lnSpc>
              <a:spcBef>
                <a:spcPts val="400"/>
              </a:spcBef>
              <a:spcAft>
                <a:spcPts val="0"/>
              </a:spcAft>
              <a:buSzPts val="2000"/>
              <a:buNone/>
              <a:defRPr sz="2000" b="1"/>
            </a:lvl2pPr>
            <a:lvl3pPr marL="1371600" lvl="2" indent="-228600" algn="l">
              <a:lnSpc>
                <a:spcPct val="100000"/>
              </a:lnSpc>
              <a:spcBef>
                <a:spcPts val="360"/>
              </a:spcBef>
              <a:spcAft>
                <a:spcPts val="0"/>
              </a:spcAft>
              <a:buSzPts val="1800"/>
              <a:buNone/>
              <a:defRPr sz="1800" b="1"/>
            </a:lvl3pPr>
            <a:lvl4pPr marL="1828800" lvl="3" indent="-228600" algn="l">
              <a:lnSpc>
                <a:spcPct val="100000"/>
              </a:lnSpc>
              <a:spcBef>
                <a:spcPts val="320"/>
              </a:spcBef>
              <a:spcAft>
                <a:spcPts val="0"/>
              </a:spcAft>
              <a:buSzPts val="1600"/>
              <a:buNone/>
              <a:defRPr sz="1600" b="1"/>
            </a:lvl4pPr>
            <a:lvl5pPr marL="2286000" lvl="4" indent="-228600" algn="l">
              <a:lnSpc>
                <a:spcPct val="100000"/>
              </a:lnSpc>
              <a:spcBef>
                <a:spcPts val="320"/>
              </a:spcBef>
              <a:spcAft>
                <a:spcPts val="0"/>
              </a:spcAft>
              <a:buSzPts val="1600"/>
              <a:buNone/>
              <a:defRPr sz="1600" b="1"/>
            </a:lvl5pPr>
            <a:lvl6pPr marL="2743200" lvl="5" indent="-228600" algn="l">
              <a:lnSpc>
                <a:spcPct val="100000"/>
              </a:lnSpc>
              <a:spcBef>
                <a:spcPts val="320"/>
              </a:spcBef>
              <a:spcAft>
                <a:spcPts val="0"/>
              </a:spcAft>
              <a:buSzPts val="1600"/>
              <a:buNone/>
              <a:defRPr sz="1600" b="1"/>
            </a:lvl6pPr>
            <a:lvl7pPr marL="3200400" lvl="6" indent="-228600" algn="l">
              <a:lnSpc>
                <a:spcPct val="100000"/>
              </a:lnSpc>
              <a:spcBef>
                <a:spcPts val="320"/>
              </a:spcBef>
              <a:spcAft>
                <a:spcPts val="0"/>
              </a:spcAft>
              <a:buSzPts val="1600"/>
              <a:buNone/>
              <a:defRPr sz="1600" b="1"/>
            </a:lvl7pPr>
            <a:lvl8pPr marL="3657600" lvl="7" indent="-228600" algn="l">
              <a:lnSpc>
                <a:spcPct val="100000"/>
              </a:lnSpc>
              <a:spcBef>
                <a:spcPts val="320"/>
              </a:spcBef>
              <a:spcAft>
                <a:spcPts val="0"/>
              </a:spcAft>
              <a:buSzPts val="1600"/>
              <a:buNone/>
              <a:defRPr sz="1600" b="1"/>
            </a:lvl8pPr>
            <a:lvl9pPr marL="4114800" lvl="8" indent="-228600" algn="l">
              <a:lnSpc>
                <a:spcPct val="100000"/>
              </a:lnSpc>
              <a:spcBef>
                <a:spcPts val="320"/>
              </a:spcBef>
              <a:spcAft>
                <a:spcPts val="0"/>
              </a:spcAft>
              <a:buSzPts val="1600"/>
              <a:buNone/>
              <a:defRPr sz="1600" b="1"/>
            </a:lvl9pPr>
          </a:lstStyle>
          <a:p>
            <a:endParaRPr/>
          </a:p>
        </p:txBody>
      </p:sp>
      <p:sp>
        <p:nvSpPr>
          <p:cNvPr id="43" name="Google Shape;43;p22"/>
          <p:cNvSpPr txBox="1">
            <a:spLocks noGrp="1"/>
          </p:cNvSpPr>
          <p:nvPr>
            <p:ph type="body" idx="4"/>
          </p:nvPr>
        </p:nvSpPr>
        <p:spPr>
          <a:xfrm>
            <a:off x="4419600" y="2174875"/>
            <a:ext cx="3657600"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Char char="•"/>
              <a:defRPr sz="2000"/>
            </a:lvl2pPr>
            <a:lvl3pPr marL="1371600" lvl="2" indent="-342900" algn="l">
              <a:lnSpc>
                <a:spcPct val="100000"/>
              </a:lnSpc>
              <a:spcBef>
                <a:spcPts val="360"/>
              </a:spcBef>
              <a:spcAft>
                <a:spcPts val="0"/>
              </a:spcAft>
              <a:buSzPts val="1800"/>
              <a:buChar char="•"/>
              <a:defRPr sz="1800"/>
            </a:lvl3pPr>
            <a:lvl4pPr marL="1828800" lvl="3" indent="-330200" algn="l">
              <a:lnSpc>
                <a:spcPct val="100000"/>
              </a:lnSpc>
              <a:spcBef>
                <a:spcPts val="320"/>
              </a:spcBef>
              <a:spcAft>
                <a:spcPts val="0"/>
              </a:spcAft>
              <a:buSzPts val="1600"/>
              <a:buChar char="•"/>
              <a:defRPr sz="1600"/>
            </a:lvl4pPr>
            <a:lvl5pPr marL="2286000" lvl="4" indent="-330200" algn="l">
              <a:lnSpc>
                <a:spcPct val="100000"/>
              </a:lnSpc>
              <a:spcBef>
                <a:spcPts val="320"/>
              </a:spcBef>
              <a:spcAft>
                <a:spcPts val="0"/>
              </a:spcAft>
              <a:buSzPts val="1600"/>
              <a:buChar char="•"/>
              <a:defRPr sz="1600"/>
            </a:lvl5pPr>
            <a:lvl6pPr marL="2743200" lvl="5" indent="-330200" algn="l">
              <a:lnSpc>
                <a:spcPct val="100000"/>
              </a:lnSpc>
              <a:spcBef>
                <a:spcPts val="320"/>
              </a:spcBef>
              <a:spcAft>
                <a:spcPts val="0"/>
              </a:spcAft>
              <a:buSzPts val="1600"/>
              <a:buChar char="•"/>
              <a:defRPr sz="1600"/>
            </a:lvl6pPr>
            <a:lvl7pPr marL="3200400" lvl="6" indent="-330200" algn="l">
              <a:lnSpc>
                <a:spcPct val="100000"/>
              </a:lnSpc>
              <a:spcBef>
                <a:spcPts val="320"/>
              </a:spcBef>
              <a:spcAft>
                <a:spcPts val="0"/>
              </a:spcAft>
              <a:buSzPts val="1600"/>
              <a:buChar char="•"/>
              <a:defRPr sz="1600"/>
            </a:lvl7pPr>
            <a:lvl8pPr marL="3657600" lvl="7" indent="-330200" algn="l">
              <a:lnSpc>
                <a:spcPct val="100000"/>
              </a:lnSpc>
              <a:spcBef>
                <a:spcPts val="320"/>
              </a:spcBef>
              <a:spcAft>
                <a:spcPts val="0"/>
              </a:spcAft>
              <a:buSzPts val="1600"/>
              <a:buChar char="•"/>
              <a:defRPr sz="1600"/>
            </a:lvl8pPr>
            <a:lvl9pPr marL="4114800" lvl="8" indent="-330200" algn="l">
              <a:lnSpc>
                <a:spcPct val="100000"/>
              </a:lnSpc>
              <a:spcBef>
                <a:spcPts val="320"/>
              </a:spcBef>
              <a:spcAft>
                <a:spcPts val="0"/>
              </a:spcAft>
              <a:buSzPts val="1600"/>
              <a:buChar char="•"/>
              <a:defRPr sz="1600"/>
            </a:lvl9pPr>
          </a:lstStyle>
          <a:p>
            <a:endParaRPr/>
          </a:p>
        </p:txBody>
      </p:sp>
      <p:sp>
        <p:nvSpPr>
          <p:cNvPr id="44" name="Google Shape;44;p22"/>
          <p:cNvSpPr txBox="1">
            <a:spLocks noGrp="1"/>
          </p:cNvSpPr>
          <p:nvPr>
            <p:ph type="dt" idx="10"/>
          </p:nvPr>
        </p:nvSpPr>
        <p:spPr>
          <a:xfrm rot="-5400000">
            <a:off x="7551351" y="1645920"/>
            <a:ext cx="2438399" cy="36576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2"/>
          <p:cNvSpPr txBox="1">
            <a:spLocks noGrp="1"/>
          </p:cNvSpPr>
          <p:nvPr>
            <p:ph type="ftr" idx="11"/>
          </p:nvPr>
        </p:nvSpPr>
        <p:spPr>
          <a:xfrm rot="-5400000">
            <a:off x="7586910" y="4048760"/>
            <a:ext cx="2367281" cy="36576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2"/>
          <p:cNvSpPr>
            <a:spLocks noGrp="1"/>
          </p:cNvSpPr>
          <p:nvPr>
            <p:ph type="sldNum" idx="12"/>
          </p:nvPr>
        </p:nvSpPr>
        <p:spPr>
          <a:xfrm>
            <a:off x="8531788" y="5648960"/>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
        <p:cNvGrpSpPr/>
        <p:nvPr/>
      </p:nvGrpSpPr>
      <p:grpSpPr>
        <a:xfrm>
          <a:off x="0" y="0"/>
          <a:ext cx="0" cy="0"/>
          <a:chOff x="0" y="0"/>
          <a:chExt cx="0" cy="0"/>
        </a:xfrm>
      </p:grpSpPr>
      <p:sp>
        <p:nvSpPr>
          <p:cNvPr id="48" name="Google Shape;48;p23"/>
          <p:cNvSpPr txBox="1">
            <a:spLocks noGrp="1"/>
          </p:cNvSpPr>
          <p:nvPr>
            <p:ph type="title"/>
          </p:nvPr>
        </p:nvSpPr>
        <p:spPr>
          <a:xfrm>
            <a:off x="457200" y="274638"/>
            <a:ext cx="7620000" cy="1143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3"/>
          <p:cNvSpPr txBox="1">
            <a:spLocks noGrp="1"/>
          </p:cNvSpPr>
          <p:nvPr>
            <p:ph type="dt" idx="10"/>
          </p:nvPr>
        </p:nvSpPr>
        <p:spPr>
          <a:xfrm rot="-5400000">
            <a:off x="7551351" y="1645920"/>
            <a:ext cx="2438399" cy="36576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3"/>
          <p:cNvSpPr txBox="1">
            <a:spLocks noGrp="1"/>
          </p:cNvSpPr>
          <p:nvPr>
            <p:ph type="ftr" idx="11"/>
          </p:nvPr>
        </p:nvSpPr>
        <p:spPr>
          <a:xfrm rot="-5400000">
            <a:off x="7586910" y="4048760"/>
            <a:ext cx="2367281" cy="36576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3"/>
          <p:cNvSpPr>
            <a:spLocks noGrp="1"/>
          </p:cNvSpPr>
          <p:nvPr>
            <p:ph type="sldNum" idx="12"/>
          </p:nvPr>
        </p:nvSpPr>
        <p:spPr>
          <a:xfrm>
            <a:off x="8531788" y="5648960"/>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24"/>
          <p:cNvSpPr txBox="1">
            <a:spLocks noGrp="1"/>
          </p:cNvSpPr>
          <p:nvPr>
            <p:ph type="dt" idx="10"/>
          </p:nvPr>
        </p:nvSpPr>
        <p:spPr>
          <a:xfrm rot="-5400000">
            <a:off x="7551351" y="1645920"/>
            <a:ext cx="2438399" cy="36576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4"/>
          <p:cNvSpPr txBox="1">
            <a:spLocks noGrp="1"/>
          </p:cNvSpPr>
          <p:nvPr>
            <p:ph type="ftr" idx="11"/>
          </p:nvPr>
        </p:nvSpPr>
        <p:spPr>
          <a:xfrm rot="-5400000">
            <a:off x="7586910" y="4048760"/>
            <a:ext cx="2367281" cy="36576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4"/>
          <p:cNvSpPr>
            <a:spLocks noGrp="1"/>
          </p:cNvSpPr>
          <p:nvPr>
            <p:ph type="sldNum" idx="12"/>
          </p:nvPr>
        </p:nvSpPr>
        <p:spPr>
          <a:xfrm>
            <a:off x="8531788" y="5648960"/>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6"/>
        <p:cNvGrpSpPr/>
        <p:nvPr/>
      </p:nvGrpSpPr>
      <p:grpSpPr>
        <a:xfrm>
          <a:off x="0" y="0"/>
          <a:ext cx="0" cy="0"/>
          <a:chOff x="0" y="0"/>
          <a:chExt cx="0" cy="0"/>
        </a:xfrm>
      </p:grpSpPr>
      <p:sp>
        <p:nvSpPr>
          <p:cNvPr id="57" name="Google Shape;57;p25"/>
          <p:cNvSpPr txBox="1">
            <a:spLocks noGrp="1"/>
          </p:cNvSpPr>
          <p:nvPr>
            <p:ph type="title"/>
          </p:nvPr>
        </p:nvSpPr>
        <p:spPr>
          <a:xfrm>
            <a:off x="304801" y="5495544"/>
            <a:ext cx="7772400" cy="59436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chemeClr val="dk2"/>
              </a:buClr>
              <a:buSzPts val="2200"/>
              <a:buFont typeface="Cambria"/>
              <a:buNone/>
              <a:defRPr sz="22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5"/>
          <p:cNvSpPr txBox="1">
            <a:spLocks noGrp="1"/>
          </p:cNvSpPr>
          <p:nvPr>
            <p:ph type="body" idx="1"/>
          </p:nvPr>
        </p:nvSpPr>
        <p:spPr>
          <a:xfrm>
            <a:off x="304799" y="6096000"/>
            <a:ext cx="7772401" cy="6096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320"/>
              </a:spcBef>
              <a:spcAft>
                <a:spcPts val="0"/>
              </a:spcAft>
              <a:buSzPts val="1600"/>
              <a:buNone/>
              <a:defRPr sz="1600"/>
            </a:lvl1pPr>
            <a:lvl2pPr marL="914400" lvl="1" indent="-228600" algn="l">
              <a:lnSpc>
                <a:spcPct val="100000"/>
              </a:lnSpc>
              <a:spcBef>
                <a:spcPts val="240"/>
              </a:spcBef>
              <a:spcAft>
                <a:spcPts val="0"/>
              </a:spcAft>
              <a:buSzPts val="1200"/>
              <a:buNone/>
              <a:defRPr sz="1200"/>
            </a:lvl2pPr>
            <a:lvl3pPr marL="1371600" lvl="2" indent="-228600" algn="l">
              <a:lnSpc>
                <a:spcPct val="100000"/>
              </a:lnSpc>
              <a:spcBef>
                <a:spcPts val="200"/>
              </a:spcBef>
              <a:spcAft>
                <a:spcPts val="0"/>
              </a:spcAft>
              <a:buSzPts val="1000"/>
              <a:buNone/>
              <a:defRPr sz="1000"/>
            </a:lvl3pPr>
            <a:lvl4pPr marL="1828800" lvl="3" indent="-228600" algn="l">
              <a:lnSpc>
                <a:spcPct val="100000"/>
              </a:lnSpc>
              <a:spcBef>
                <a:spcPts val="180"/>
              </a:spcBef>
              <a:spcAft>
                <a:spcPts val="0"/>
              </a:spcAft>
              <a:buSzPts val="900"/>
              <a:buNone/>
              <a:defRPr sz="900"/>
            </a:lvl4pPr>
            <a:lvl5pPr marL="2286000" lvl="4" indent="-228600" algn="l">
              <a:lnSpc>
                <a:spcPct val="100000"/>
              </a:lnSpc>
              <a:spcBef>
                <a:spcPts val="180"/>
              </a:spcBef>
              <a:spcAft>
                <a:spcPts val="0"/>
              </a:spcAft>
              <a:buSzPts val="900"/>
              <a:buNone/>
              <a:defRPr sz="900"/>
            </a:lvl5pPr>
            <a:lvl6pPr marL="2743200" lvl="5" indent="-228600" algn="l">
              <a:lnSpc>
                <a:spcPct val="100000"/>
              </a:lnSpc>
              <a:spcBef>
                <a:spcPts val="180"/>
              </a:spcBef>
              <a:spcAft>
                <a:spcPts val="0"/>
              </a:spcAft>
              <a:buSzPts val="900"/>
              <a:buNone/>
              <a:defRPr sz="900"/>
            </a:lvl6pPr>
            <a:lvl7pPr marL="3200400" lvl="6" indent="-228600" algn="l">
              <a:lnSpc>
                <a:spcPct val="100000"/>
              </a:lnSpc>
              <a:spcBef>
                <a:spcPts val="180"/>
              </a:spcBef>
              <a:spcAft>
                <a:spcPts val="0"/>
              </a:spcAft>
              <a:buSzPts val="900"/>
              <a:buNone/>
              <a:defRPr sz="900"/>
            </a:lvl7pPr>
            <a:lvl8pPr marL="3657600" lvl="7" indent="-228600" algn="l">
              <a:lnSpc>
                <a:spcPct val="100000"/>
              </a:lnSpc>
              <a:spcBef>
                <a:spcPts val="180"/>
              </a:spcBef>
              <a:spcAft>
                <a:spcPts val="0"/>
              </a:spcAft>
              <a:buSzPts val="900"/>
              <a:buNone/>
              <a:defRPr sz="900"/>
            </a:lvl8pPr>
            <a:lvl9pPr marL="4114800" lvl="8" indent="-228600" algn="l">
              <a:lnSpc>
                <a:spcPct val="100000"/>
              </a:lnSpc>
              <a:spcBef>
                <a:spcPts val="180"/>
              </a:spcBef>
              <a:spcAft>
                <a:spcPts val="0"/>
              </a:spcAft>
              <a:buSzPts val="900"/>
              <a:buNone/>
              <a:defRPr sz="900"/>
            </a:lvl9pPr>
          </a:lstStyle>
          <a:p>
            <a:endParaRPr/>
          </a:p>
        </p:txBody>
      </p:sp>
      <p:sp>
        <p:nvSpPr>
          <p:cNvPr id="59" name="Google Shape;59;p25"/>
          <p:cNvSpPr txBox="1">
            <a:spLocks noGrp="1"/>
          </p:cNvSpPr>
          <p:nvPr>
            <p:ph type="dt" idx="10"/>
          </p:nvPr>
        </p:nvSpPr>
        <p:spPr>
          <a:xfrm rot="-5400000">
            <a:off x="7551351" y="1645920"/>
            <a:ext cx="2438399" cy="36576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5"/>
          <p:cNvSpPr txBox="1">
            <a:spLocks noGrp="1"/>
          </p:cNvSpPr>
          <p:nvPr>
            <p:ph type="ftr" idx="11"/>
          </p:nvPr>
        </p:nvSpPr>
        <p:spPr>
          <a:xfrm rot="-5400000">
            <a:off x="7586910" y="4048760"/>
            <a:ext cx="2367281" cy="36576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5"/>
          <p:cNvSpPr>
            <a:spLocks noGrp="1"/>
          </p:cNvSpPr>
          <p:nvPr>
            <p:ph type="sldNum" idx="12"/>
          </p:nvPr>
        </p:nvSpPr>
        <p:spPr>
          <a:xfrm>
            <a:off x="8531788" y="5648960"/>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62" name="Google Shape;62;p25"/>
          <p:cNvSpPr txBox="1">
            <a:spLocks noGrp="1"/>
          </p:cNvSpPr>
          <p:nvPr>
            <p:ph type="body" idx="2"/>
          </p:nvPr>
        </p:nvSpPr>
        <p:spPr>
          <a:xfrm>
            <a:off x="304800" y="381000"/>
            <a:ext cx="7772400" cy="4942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3"/>
        <p:cNvGrpSpPr/>
        <p:nvPr/>
      </p:nvGrpSpPr>
      <p:grpSpPr>
        <a:xfrm>
          <a:off x="0" y="0"/>
          <a:ext cx="0" cy="0"/>
          <a:chOff x="0" y="0"/>
          <a:chExt cx="0" cy="0"/>
        </a:xfrm>
      </p:grpSpPr>
      <p:sp>
        <p:nvSpPr>
          <p:cNvPr id="64" name="Google Shape;64;p26"/>
          <p:cNvSpPr txBox="1">
            <a:spLocks noGrp="1"/>
          </p:cNvSpPr>
          <p:nvPr>
            <p:ph type="title"/>
          </p:nvPr>
        </p:nvSpPr>
        <p:spPr>
          <a:xfrm>
            <a:off x="301752" y="5495278"/>
            <a:ext cx="7772400" cy="594626"/>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chemeClr val="dk2"/>
              </a:buClr>
              <a:buSzPts val="2200"/>
              <a:buFont typeface="Cambria"/>
              <a:buNone/>
              <a:defRPr sz="2200" b="1">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6"/>
          <p:cNvSpPr>
            <a:spLocks noGrp="1"/>
          </p:cNvSpPr>
          <p:nvPr>
            <p:ph type="pic" idx="2"/>
          </p:nvPr>
        </p:nvSpPr>
        <p:spPr>
          <a:xfrm>
            <a:off x="0" y="0"/>
            <a:ext cx="8458200" cy="5486400"/>
          </a:xfrm>
          <a:prstGeom prst="rect">
            <a:avLst/>
          </a:prstGeom>
          <a:noFill/>
          <a:ln>
            <a:noFill/>
          </a:ln>
        </p:spPr>
      </p:sp>
      <p:sp>
        <p:nvSpPr>
          <p:cNvPr id="66" name="Google Shape;66;p26"/>
          <p:cNvSpPr txBox="1">
            <a:spLocks noGrp="1"/>
          </p:cNvSpPr>
          <p:nvPr>
            <p:ph type="body" idx="1"/>
          </p:nvPr>
        </p:nvSpPr>
        <p:spPr>
          <a:xfrm>
            <a:off x="301752" y="6096000"/>
            <a:ext cx="7772400" cy="612648"/>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320"/>
              </a:spcBef>
              <a:spcAft>
                <a:spcPts val="0"/>
              </a:spcAft>
              <a:buSzPts val="1600"/>
              <a:buNone/>
              <a:defRPr sz="1600"/>
            </a:lvl1pPr>
            <a:lvl2pPr marL="914400" lvl="1" indent="-228600" algn="l">
              <a:lnSpc>
                <a:spcPct val="100000"/>
              </a:lnSpc>
              <a:spcBef>
                <a:spcPts val="240"/>
              </a:spcBef>
              <a:spcAft>
                <a:spcPts val="0"/>
              </a:spcAft>
              <a:buSzPts val="1200"/>
              <a:buNone/>
              <a:defRPr sz="1200"/>
            </a:lvl2pPr>
            <a:lvl3pPr marL="1371600" lvl="2" indent="-228600" algn="l">
              <a:lnSpc>
                <a:spcPct val="100000"/>
              </a:lnSpc>
              <a:spcBef>
                <a:spcPts val="200"/>
              </a:spcBef>
              <a:spcAft>
                <a:spcPts val="0"/>
              </a:spcAft>
              <a:buSzPts val="1000"/>
              <a:buNone/>
              <a:defRPr sz="1000"/>
            </a:lvl3pPr>
            <a:lvl4pPr marL="1828800" lvl="3" indent="-228600" algn="l">
              <a:lnSpc>
                <a:spcPct val="100000"/>
              </a:lnSpc>
              <a:spcBef>
                <a:spcPts val="180"/>
              </a:spcBef>
              <a:spcAft>
                <a:spcPts val="0"/>
              </a:spcAft>
              <a:buSzPts val="900"/>
              <a:buNone/>
              <a:defRPr sz="900"/>
            </a:lvl4pPr>
            <a:lvl5pPr marL="2286000" lvl="4" indent="-228600" algn="l">
              <a:lnSpc>
                <a:spcPct val="100000"/>
              </a:lnSpc>
              <a:spcBef>
                <a:spcPts val="180"/>
              </a:spcBef>
              <a:spcAft>
                <a:spcPts val="0"/>
              </a:spcAft>
              <a:buSzPts val="900"/>
              <a:buNone/>
              <a:defRPr sz="900"/>
            </a:lvl5pPr>
            <a:lvl6pPr marL="2743200" lvl="5" indent="-228600" algn="l">
              <a:lnSpc>
                <a:spcPct val="100000"/>
              </a:lnSpc>
              <a:spcBef>
                <a:spcPts val="180"/>
              </a:spcBef>
              <a:spcAft>
                <a:spcPts val="0"/>
              </a:spcAft>
              <a:buSzPts val="900"/>
              <a:buNone/>
              <a:defRPr sz="900"/>
            </a:lvl6pPr>
            <a:lvl7pPr marL="3200400" lvl="6" indent="-228600" algn="l">
              <a:lnSpc>
                <a:spcPct val="100000"/>
              </a:lnSpc>
              <a:spcBef>
                <a:spcPts val="180"/>
              </a:spcBef>
              <a:spcAft>
                <a:spcPts val="0"/>
              </a:spcAft>
              <a:buSzPts val="900"/>
              <a:buNone/>
              <a:defRPr sz="900"/>
            </a:lvl7pPr>
            <a:lvl8pPr marL="3657600" lvl="7" indent="-228600" algn="l">
              <a:lnSpc>
                <a:spcPct val="100000"/>
              </a:lnSpc>
              <a:spcBef>
                <a:spcPts val="180"/>
              </a:spcBef>
              <a:spcAft>
                <a:spcPts val="0"/>
              </a:spcAft>
              <a:buSzPts val="900"/>
              <a:buNone/>
              <a:defRPr sz="900"/>
            </a:lvl8pPr>
            <a:lvl9pPr marL="4114800" lvl="8" indent="-228600" algn="l">
              <a:lnSpc>
                <a:spcPct val="100000"/>
              </a:lnSpc>
              <a:spcBef>
                <a:spcPts val="180"/>
              </a:spcBef>
              <a:spcAft>
                <a:spcPts val="0"/>
              </a:spcAft>
              <a:buSzPts val="900"/>
              <a:buNone/>
              <a:defRPr sz="900"/>
            </a:lvl9pPr>
          </a:lstStyle>
          <a:p>
            <a:endParaRPr/>
          </a:p>
        </p:txBody>
      </p:sp>
      <p:sp>
        <p:nvSpPr>
          <p:cNvPr id="67" name="Google Shape;67;p26"/>
          <p:cNvSpPr txBox="1">
            <a:spLocks noGrp="1"/>
          </p:cNvSpPr>
          <p:nvPr>
            <p:ph type="dt" idx="10"/>
          </p:nvPr>
        </p:nvSpPr>
        <p:spPr>
          <a:xfrm rot="-5400000">
            <a:off x="7551351" y="1645920"/>
            <a:ext cx="2438399" cy="36576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6"/>
          <p:cNvSpPr>
            <a:spLocks noGrp="1"/>
          </p:cNvSpPr>
          <p:nvPr>
            <p:ph type="sldNum" idx="12"/>
          </p:nvPr>
        </p:nvSpPr>
        <p:spPr>
          <a:xfrm>
            <a:off x="8531788" y="5648960"/>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69" name="Google Shape;69;p26"/>
          <p:cNvSpPr txBox="1">
            <a:spLocks noGrp="1"/>
          </p:cNvSpPr>
          <p:nvPr>
            <p:ph type="ftr" idx="11"/>
          </p:nvPr>
        </p:nvSpPr>
        <p:spPr>
          <a:xfrm rot="-5400000">
            <a:off x="7586910" y="4048760"/>
            <a:ext cx="2367281" cy="36576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75000">
              <a:schemeClr val="lt1"/>
            </a:gs>
            <a:gs pos="100000">
              <a:srgbClr val="D8D8D8"/>
            </a:gs>
          </a:gsLst>
          <a:path path="circle">
            <a:fillToRect l="50000" t="50000" r="50000" b="50000"/>
          </a:path>
          <a:tileRect/>
        </a:gradFill>
        <a:effectLst/>
      </p:bgPr>
    </p:bg>
    <p:spTree>
      <p:nvGrpSpPr>
        <p:cNvPr id="1" name="Shape 5"/>
        <p:cNvGrpSpPr/>
        <p:nvPr/>
      </p:nvGrpSpPr>
      <p:grpSpPr>
        <a:xfrm>
          <a:off x="0" y="0"/>
          <a:ext cx="0" cy="0"/>
          <a:chOff x="0" y="0"/>
          <a:chExt cx="0" cy="0"/>
        </a:xfrm>
      </p:grpSpPr>
      <p:sp>
        <p:nvSpPr>
          <p:cNvPr id="6" name="Google Shape;6;p17"/>
          <p:cNvSpPr txBox="1">
            <a:spLocks noGrp="1"/>
          </p:cNvSpPr>
          <p:nvPr>
            <p:ph type="title"/>
          </p:nvPr>
        </p:nvSpPr>
        <p:spPr>
          <a:xfrm>
            <a:off x="457200" y="274638"/>
            <a:ext cx="7620000" cy="11430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dk2"/>
              </a:buClr>
              <a:buSzPts val="4600"/>
              <a:buFont typeface="Cambria"/>
              <a:buNone/>
              <a:defRPr sz="4600" b="0" i="0" u="none" strike="noStrike" cap="none">
                <a:solidFill>
                  <a:schemeClr val="dk2"/>
                </a:solidFill>
                <a:latin typeface="Cambria"/>
                <a:ea typeface="Cambria"/>
                <a:cs typeface="Cambria"/>
                <a:sym typeface="Cambr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7"/>
          <p:cNvSpPr txBox="1">
            <a:spLocks noGrp="1"/>
          </p:cNvSpPr>
          <p:nvPr>
            <p:ph type="body" idx="1"/>
          </p:nvPr>
        </p:nvSpPr>
        <p:spPr>
          <a:xfrm>
            <a:off x="457200" y="1600200"/>
            <a:ext cx="7620000" cy="4800600"/>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440"/>
              </a:spcBef>
              <a:spcAft>
                <a:spcPts val="0"/>
              </a:spcAft>
              <a:buClr>
                <a:schemeClr val="accent1"/>
              </a:buClr>
              <a:buSzPts val="2200"/>
              <a:buFont typeface="Arial"/>
              <a:buChar char="•"/>
              <a:defRPr sz="22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accent2"/>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accent3"/>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accent4"/>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17500" algn="l" rtl="0">
              <a:lnSpc>
                <a:spcPct val="100000"/>
              </a:lnSpc>
              <a:spcBef>
                <a:spcPts val="280"/>
              </a:spcBef>
              <a:spcAft>
                <a:spcPts val="0"/>
              </a:spcAft>
              <a:buClr>
                <a:schemeClr val="accent5"/>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100000"/>
              </a:lnSpc>
              <a:spcBef>
                <a:spcPts val="280"/>
              </a:spcBef>
              <a:spcAft>
                <a:spcPts val="0"/>
              </a:spcAft>
              <a:buClr>
                <a:schemeClr val="accent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100000"/>
              </a:lnSpc>
              <a:spcBef>
                <a:spcPts val="280"/>
              </a:spcBef>
              <a:spcAft>
                <a:spcPts val="0"/>
              </a:spcAft>
              <a:buClr>
                <a:schemeClr val="accent2"/>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100000"/>
              </a:lnSpc>
              <a:spcBef>
                <a:spcPts val="280"/>
              </a:spcBef>
              <a:spcAft>
                <a:spcPts val="0"/>
              </a:spcAft>
              <a:buClr>
                <a:schemeClr val="accent3"/>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100000"/>
              </a:lnSpc>
              <a:spcBef>
                <a:spcPts val="280"/>
              </a:spcBef>
              <a:spcAft>
                <a:spcPts val="0"/>
              </a:spcAft>
              <a:buClr>
                <a:schemeClr val="accent4"/>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 name="Google Shape;8;p17"/>
          <p:cNvSpPr/>
          <p:nvPr/>
        </p:nvSpPr>
        <p:spPr>
          <a:xfrm>
            <a:off x="8458200" y="0"/>
            <a:ext cx="6858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 name="Google Shape;9;p17"/>
          <p:cNvSpPr/>
          <p:nvPr/>
        </p:nvSpPr>
        <p:spPr>
          <a:xfrm>
            <a:off x="8458200" y="5486400"/>
            <a:ext cx="685800" cy="6858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 name="Google Shape;10;p17"/>
          <p:cNvSpPr>
            <a:spLocks noGrp="1"/>
          </p:cNvSpPr>
          <p:nvPr>
            <p:ph type="sldNum" idx="12"/>
          </p:nvPr>
        </p:nvSpPr>
        <p:spPr>
          <a:xfrm>
            <a:off x="8531788" y="5648960"/>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11" name="Google Shape;11;p17"/>
          <p:cNvSpPr txBox="1">
            <a:spLocks noGrp="1"/>
          </p:cNvSpPr>
          <p:nvPr>
            <p:ph type="ftr" idx="11"/>
          </p:nvPr>
        </p:nvSpPr>
        <p:spPr>
          <a:xfrm rot="-5400000">
            <a:off x="7586910" y="4048760"/>
            <a:ext cx="2367281" cy="36576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l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2" name="Google Shape;12;p17"/>
          <p:cNvSpPr txBox="1">
            <a:spLocks noGrp="1"/>
          </p:cNvSpPr>
          <p:nvPr>
            <p:ph type="dt" idx="10"/>
          </p:nvPr>
        </p:nvSpPr>
        <p:spPr>
          <a:xfrm rot="-5400000">
            <a:off x="7551351" y="1645920"/>
            <a:ext cx="2438399" cy="36576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youtube.com/watch?v=EYpOrB1FsgM"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3" name="Picture 2" descr="A plate of pasta and a glass of wine">
            <a:extLst>
              <a:ext uri="{FF2B5EF4-FFF2-40B4-BE49-F238E27FC236}">
                <a16:creationId xmlns:a16="http://schemas.microsoft.com/office/drawing/2014/main" id="{0D7A2DA5-A9A7-17F3-18E3-A155D90BED6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 y="0"/>
            <a:ext cx="9144001" cy="6857999"/>
          </a:xfrm>
          <a:prstGeom prst="rect">
            <a:avLst/>
          </a:prstGeom>
        </p:spPr>
      </p:pic>
      <p:sp>
        <p:nvSpPr>
          <p:cNvPr id="86" name="Google Shape;86;p1"/>
          <p:cNvSpPr txBox="1">
            <a:spLocks noGrp="1"/>
          </p:cNvSpPr>
          <p:nvPr>
            <p:ph type="ctrTitle"/>
          </p:nvPr>
        </p:nvSpPr>
        <p:spPr>
          <a:xfrm>
            <a:off x="663431" y="2226206"/>
            <a:ext cx="8418887" cy="1655762"/>
          </a:xfrm>
          <a:prstGeom prst="rect">
            <a:avLst/>
          </a:prstGeom>
          <a:noFill/>
          <a:ln>
            <a:noFill/>
          </a:ln>
          <a:effectLst/>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6600"/>
              <a:buFont typeface="Cambria"/>
              <a:buNone/>
            </a:pPr>
            <a:r>
              <a:rPr lang="en-US" sz="6000" b="1" i="1" dirty="0">
                <a:ln w="9525">
                  <a:solidFill>
                    <a:schemeClr val="tx1"/>
                  </a:solidFill>
                </a:ln>
                <a:solidFill>
                  <a:schemeClr val="bg1"/>
                </a:solidFill>
                <a:effectLst>
                  <a:outerShdw blurRad="50800" dist="38100" dir="2700000" algn="tl" rotWithShape="0">
                    <a:prstClr val="black">
                      <a:alpha val="40000"/>
                    </a:prstClr>
                  </a:outerShdw>
                </a:effectLst>
                <a:latin typeface="Calibri" panose="020F0502020204030204" pitchFamily="34" charset="0"/>
                <a:ea typeface="Calibri" panose="020F0502020204030204" pitchFamily="34" charset="0"/>
                <a:cs typeface="Calibri" panose="020F0502020204030204" pitchFamily="34" charset="0"/>
              </a:rPr>
              <a:t>Date Night Gone Wrong:</a:t>
            </a:r>
            <a:br>
              <a:rPr lang="en-US" sz="4800" b="1" i="1" dirty="0">
                <a:ln w="9525">
                  <a:solidFill>
                    <a:schemeClr val="tx1"/>
                  </a:solidFill>
                </a:ln>
                <a:solidFill>
                  <a:schemeClr val="bg1"/>
                </a:solidFill>
                <a:effectLst>
                  <a:outerShdw blurRad="50800" dist="38100" dir="2700000" algn="tl" rotWithShape="0">
                    <a:prstClr val="black">
                      <a:alpha val="40000"/>
                    </a:prstClr>
                  </a:outerShdw>
                </a:effectLst>
                <a:latin typeface="Calibri" panose="020F0502020204030204" pitchFamily="34" charset="0"/>
                <a:ea typeface="Calibri" panose="020F0502020204030204" pitchFamily="34" charset="0"/>
                <a:cs typeface="Calibri" panose="020F0502020204030204" pitchFamily="34" charset="0"/>
              </a:rPr>
            </a:br>
            <a:r>
              <a:rPr lang="en-US" sz="4400" b="1" i="1" dirty="0">
                <a:ln w="9525">
                  <a:solidFill>
                    <a:schemeClr val="tx1"/>
                  </a:solidFill>
                </a:ln>
                <a:solidFill>
                  <a:schemeClr val="bg1"/>
                </a:solidFill>
                <a:effectLst>
                  <a:outerShdw blurRad="50800" dist="38100" dir="2700000" algn="tl" rotWithShape="0">
                    <a:prstClr val="black">
                      <a:alpha val="40000"/>
                    </a:prstClr>
                  </a:outerShdw>
                </a:effectLst>
                <a:latin typeface="Calibri" panose="020F0502020204030204" pitchFamily="34" charset="0"/>
                <a:ea typeface="Calibri" panose="020F0502020204030204" pitchFamily="34" charset="0"/>
                <a:cs typeface="Calibri" panose="020F0502020204030204" pitchFamily="34" charset="0"/>
              </a:rPr>
              <a:t>An Unusual Case of </a:t>
            </a:r>
            <a:br>
              <a:rPr lang="en-US" sz="4400" b="1" i="1" dirty="0">
                <a:ln w="9525">
                  <a:solidFill>
                    <a:schemeClr val="tx1"/>
                  </a:solidFill>
                </a:ln>
                <a:solidFill>
                  <a:schemeClr val="bg1"/>
                </a:solidFill>
                <a:effectLst>
                  <a:outerShdw blurRad="50800" dist="38100" dir="2700000" algn="tl" rotWithShape="0">
                    <a:prstClr val="black">
                      <a:alpha val="40000"/>
                    </a:prstClr>
                  </a:outerShdw>
                </a:effectLst>
                <a:latin typeface="Calibri" panose="020F0502020204030204" pitchFamily="34" charset="0"/>
                <a:ea typeface="Calibri" panose="020F0502020204030204" pitchFamily="34" charset="0"/>
                <a:cs typeface="Calibri" panose="020F0502020204030204" pitchFamily="34" charset="0"/>
              </a:rPr>
            </a:br>
            <a:r>
              <a:rPr lang="en-US" sz="4400" b="1" i="1" dirty="0">
                <a:ln w="9525">
                  <a:solidFill>
                    <a:schemeClr val="tx1"/>
                  </a:solidFill>
                </a:ln>
                <a:solidFill>
                  <a:schemeClr val="bg1"/>
                </a:solidFill>
                <a:effectLst>
                  <a:outerShdw blurRad="50800" dist="38100" dir="2700000" algn="tl" rotWithShape="0">
                    <a:prstClr val="black">
                      <a:alpha val="40000"/>
                    </a:prstClr>
                  </a:outerShdw>
                </a:effectLst>
                <a:latin typeface="Calibri" panose="020F0502020204030204" pitchFamily="34" charset="0"/>
                <a:ea typeface="Calibri" panose="020F0502020204030204" pitchFamily="34" charset="0"/>
                <a:cs typeface="Calibri" panose="020F0502020204030204" pitchFamily="34" charset="0"/>
              </a:rPr>
              <a:t>Alcoholic Fermentation</a:t>
            </a:r>
            <a:br>
              <a:rPr lang="en-US" sz="4800" b="1" i="1" dirty="0">
                <a:ln w="9525">
                  <a:solidFill>
                    <a:schemeClr val="tx1"/>
                  </a:solidFill>
                </a:ln>
                <a:solidFill>
                  <a:schemeClr val="bg1"/>
                </a:solidFill>
                <a:effectLst>
                  <a:outerShdw blurRad="50800" dist="38100" dir="2700000" algn="tl" rotWithShape="0">
                    <a:prstClr val="black">
                      <a:alpha val="40000"/>
                    </a:prstClr>
                  </a:outerShdw>
                </a:effectLst>
                <a:latin typeface="Calibri" panose="020F0502020204030204" pitchFamily="34" charset="0"/>
                <a:ea typeface="Calibri" panose="020F0502020204030204" pitchFamily="34" charset="0"/>
                <a:cs typeface="Calibri" panose="020F0502020204030204" pitchFamily="34" charset="0"/>
              </a:rPr>
            </a:br>
            <a:endParaRPr sz="4800" b="1" i="1" dirty="0">
              <a:ln w="12700">
                <a:noFill/>
              </a:ln>
              <a:solidFill>
                <a:schemeClr val="bg1"/>
              </a:solidFill>
              <a:effectLst>
                <a:outerShdw blurRad="50800" dist="38100" dir="2700000" algn="tl" rotWithShape="0">
                  <a:prstClr val="black">
                    <a:alpha val="40000"/>
                  </a:prstClr>
                </a:outerShdw>
              </a:effectLst>
              <a:latin typeface="Calibri" panose="020F0502020204030204" pitchFamily="34" charset="0"/>
              <a:ea typeface="Calibri" panose="020F0502020204030204" pitchFamily="34" charset="0"/>
              <a:cs typeface="Calibri" panose="020F0502020204030204" pitchFamily="34" charset="0"/>
            </a:endParaRPr>
          </a:p>
        </p:txBody>
      </p:sp>
      <p:sp>
        <p:nvSpPr>
          <p:cNvPr id="8" name="Rectangle 10">
            <a:extLst>
              <a:ext uri="{FF2B5EF4-FFF2-40B4-BE49-F238E27FC236}">
                <a16:creationId xmlns:a16="http://schemas.microsoft.com/office/drawing/2014/main" id="{B14ACBD2-39E8-902A-1DF4-24256DAB68F5}"/>
              </a:ext>
              <a:ext uri="{C183D7F6-B498-43B3-948B-1728B52AA6E4}">
                <adec:decorative xmlns:adec="http://schemas.microsoft.com/office/drawing/2017/decorative" val="1"/>
              </a:ext>
            </a:extLst>
          </p:cNvPr>
          <p:cNvSpPr>
            <a:spLocks noChangeArrowheads="1"/>
          </p:cNvSpPr>
          <p:nvPr/>
        </p:nvSpPr>
        <p:spPr bwMode="auto">
          <a:xfrm>
            <a:off x="588328" y="422875"/>
            <a:ext cx="4711823" cy="30797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2400">
                <a:solidFill>
                  <a:srgbClr val="7F7F7F"/>
                </a:solidFill>
                <a:latin typeface="Century Gothic" pitchFamily="34" charset="0"/>
                <a:ea typeface="MS PGothic" pitchFamily="34" charset="-128"/>
              </a:defRPr>
            </a:lvl1pPr>
            <a:lvl2pPr marL="742950" indent="-285750">
              <a:spcBef>
                <a:spcPct val="20000"/>
              </a:spcBef>
              <a:buFont typeface="Courier New" pitchFamily="49" charset="0"/>
              <a:buChar char="o"/>
              <a:defRPr sz="1600">
                <a:solidFill>
                  <a:srgbClr val="7F7F7F"/>
                </a:solidFill>
                <a:latin typeface="Century Gothic" pitchFamily="34" charset="0"/>
                <a:ea typeface="MS PGothic" pitchFamily="34" charset="-128"/>
              </a:defRPr>
            </a:lvl2pPr>
            <a:lvl3pPr marL="1143000" indent="-228600">
              <a:spcBef>
                <a:spcPct val="20000"/>
              </a:spcBef>
              <a:buFont typeface="Arial" charset="0"/>
              <a:buChar char="•"/>
              <a:defRPr sz="1600">
                <a:solidFill>
                  <a:srgbClr val="7F7F7F"/>
                </a:solidFill>
                <a:latin typeface="Century Gothic" pitchFamily="34" charset="0"/>
                <a:ea typeface="MS PGothic" pitchFamily="34" charset="-128"/>
              </a:defRPr>
            </a:lvl3pPr>
            <a:lvl4pPr marL="1600200" indent="-228600">
              <a:spcBef>
                <a:spcPct val="20000"/>
              </a:spcBef>
              <a:buFont typeface="Courier New" pitchFamily="49" charset="0"/>
              <a:buChar char="o"/>
              <a:defRPr sz="1600">
                <a:solidFill>
                  <a:srgbClr val="7F7F7F"/>
                </a:solidFill>
                <a:latin typeface="Century Gothic" pitchFamily="34" charset="0"/>
                <a:ea typeface="MS PGothic" pitchFamily="34" charset="-128"/>
              </a:defRPr>
            </a:lvl4pPr>
            <a:lvl5pPr marL="2057400" indent="-228600">
              <a:spcBef>
                <a:spcPct val="20000"/>
              </a:spcBef>
              <a:buFont typeface="Arial" charset="0"/>
              <a:buChar char="•"/>
              <a:defRPr sz="1600">
                <a:solidFill>
                  <a:srgbClr val="7F7F7F"/>
                </a:solidFill>
                <a:latin typeface="Century Gothic"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9pPr>
          </a:lstStyle>
          <a:p>
            <a:pPr>
              <a:spcBef>
                <a:spcPct val="0"/>
              </a:spcBef>
              <a:buFontTx/>
              <a:buNone/>
            </a:pPr>
            <a:r>
              <a:rPr lang="en-US" altLang="en-US" sz="1400" b="1" dirty="0">
                <a:solidFill>
                  <a:schemeClr val="accent4"/>
                </a:solidFill>
                <a:latin typeface="Calibri" pitchFamily="34" charset="0"/>
                <a:cs typeface="Calibri" pitchFamily="34" charset="0"/>
              </a:rPr>
              <a:t>NATIONAL CENTER FOR CASE STUDY TEACHING IN SCIENCE</a:t>
            </a:r>
            <a:endParaRPr lang="en-US" altLang="en-US" sz="1400" b="1" dirty="0">
              <a:solidFill>
                <a:schemeClr val="accent4"/>
              </a:solidFill>
              <a:latin typeface="Palatino Linotype" pitchFamily="18" charset="0"/>
              <a:cs typeface="Calibri" pitchFamily="34" charset="0"/>
            </a:endParaRPr>
          </a:p>
        </p:txBody>
      </p:sp>
      <p:sp>
        <p:nvSpPr>
          <p:cNvPr id="9" name="Subtitle 2">
            <a:extLst>
              <a:ext uri="{FF2B5EF4-FFF2-40B4-BE49-F238E27FC236}">
                <a16:creationId xmlns:a16="http://schemas.microsoft.com/office/drawing/2014/main" id="{9ECCEB27-A53D-1EB1-C700-118F309E9282}"/>
              </a:ext>
              <a:ext uri="{C183D7F6-B498-43B3-948B-1728B52AA6E4}">
                <adec:decorative xmlns:adec="http://schemas.microsoft.com/office/drawing/2017/decorative" val="1"/>
              </a:ext>
            </a:extLst>
          </p:cNvPr>
          <p:cNvSpPr txBox="1">
            <a:spLocks/>
          </p:cNvSpPr>
          <p:nvPr/>
        </p:nvSpPr>
        <p:spPr>
          <a:xfrm>
            <a:off x="529619" y="4166322"/>
            <a:ext cx="7810932" cy="1655762"/>
          </a:xfrm>
          <a:prstGeom prst="rect">
            <a:avLst/>
          </a:prstGeom>
          <a:noFill/>
          <a:ln>
            <a:noFill/>
          </a:ln>
          <a:effectLst>
            <a:outerShdw blurRad="50800" dist="38100" dir="2700000" algn="tl" rotWithShape="0">
              <a:prstClr val="black">
                <a:alpha val="40000"/>
              </a:prstClr>
            </a:outerShdw>
          </a:effectLst>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68300" algn="l" rtl="0">
              <a:lnSpc>
                <a:spcPct val="100000"/>
              </a:lnSpc>
              <a:spcBef>
                <a:spcPts val="400"/>
              </a:spcBef>
              <a:spcAft>
                <a:spcPts val="0"/>
              </a:spcAft>
              <a:buClr>
                <a:schemeClr val="accent1"/>
              </a:buClr>
              <a:buSzPts val="2000"/>
              <a:buFont typeface="Arial"/>
              <a:buNone/>
              <a:defRPr sz="2000" b="0" i="0" u="none" strike="noStrike" cap="none">
                <a:solidFill>
                  <a:srgbClr val="8C8B8A"/>
                </a:solidFill>
                <a:latin typeface="Calibri"/>
                <a:ea typeface="Calibri"/>
                <a:cs typeface="Calibri"/>
                <a:sym typeface="Calibri"/>
              </a:defRPr>
            </a:lvl1pPr>
            <a:lvl2pPr marL="914400" marR="0" lvl="1" indent="-355600" algn="ctr" rtl="0">
              <a:lnSpc>
                <a:spcPct val="100000"/>
              </a:lnSpc>
              <a:spcBef>
                <a:spcPts val="400"/>
              </a:spcBef>
              <a:spcAft>
                <a:spcPts val="0"/>
              </a:spcAft>
              <a:buClr>
                <a:schemeClr val="accent2"/>
              </a:buClr>
              <a:buSzPts val="2000"/>
              <a:buFont typeface="Arial"/>
              <a:buNone/>
              <a:defRPr sz="2000" b="0" i="0" u="none" strike="noStrike" cap="none">
                <a:solidFill>
                  <a:srgbClr val="8C8B8A"/>
                </a:solidFill>
                <a:latin typeface="Calibri"/>
                <a:ea typeface="Calibri"/>
                <a:cs typeface="Calibri"/>
                <a:sym typeface="Calibri"/>
              </a:defRPr>
            </a:lvl2pPr>
            <a:lvl3pPr marL="1371600" marR="0" lvl="2" indent="-342900" algn="ctr" rtl="0">
              <a:lnSpc>
                <a:spcPct val="100000"/>
              </a:lnSpc>
              <a:spcBef>
                <a:spcPts val="360"/>
              </a:spcBef>
              <a:spcAft>
                <a:spcPts val="0"/>
              </a:spcAft>
              <a:buClr>
                <a:schemeClr val="accent3"/>
              </a:buClr>
              <a:buSzPts val="1800"/>
              <a:buFont typeface="Arial"/>
              <a:buNone/>
              <a:defRPr sz="1800" b="0" i="0" u="none" strike="noStrike" cap="none">
                <a:solidFill>
                  <a:srgbClr val="8C8B8A"/>
                </a:solidFill>
                <a:latin typeface="Calibri"/>
                <a:ea typeface="Calibri"/>
                <a:cs typeface="Calibri"/>
                <a:sym typeface="Calibri"/>
              </a:defRPr>
            </a:lvl3pPr>
            <a:lvl4pPr marL="1828800" marR="0" lvl="3" indent="-330200" algn="ctr" rtl="0">
              <a:lnSpc>
                <a:spcPct val="100000"/>
              </a:lnSpc>
              <a:spcBef>
                <a:spcPts val="320"/>
              </a:spcBef>
              <a:spcAft>
                <a:spcPts val="0"/>
              </a:spcAft>
              <a:buClr>
                <a:schemeClr val="accent4"/>
              </a:buClr>
              <a:buSzPts val="1600"/>
              <a:buFont typeface="Arial"/>
              <a:buNone/>
              <a:defRPr sz="1600" b="0" i="0" u="none" strike="noStrike" cap="none">
                <a:solidFill>
                  <a:srgbClr val="8C8B8A"/>
                </a:solidFill>
                <a:latin typeface="Calibri"/>
                <a:ea typeface="Calibri"/>
                <a:cs typeface="Calibri"/>
                <a:sym typeface="Calibri"/>
              </a:defRPr>
            </a:lvl4pPr>
            <a:lvl5pPr marL="2286000" marR="0" lvl="4" indent="-317500" algn="ctr" rtl="0">
              <a:lnSpc>
                <a:spcPct val="100000"/>
              </a:lnSpc>
              <a:spcBef>
                <a:spcPts val="280"/>
              </a:spcBef>
              <a:spcAft>
                <a:spcPts val="0"/>
              </a:spcAft>
              <a:buClr>
                <a:schemeClr val="accent5"/>
              </a:buClr>
              <a:buSzPts val="1400"/>
              <a:buFont typeface="Arial"/>
              <a:buNone/>
              <a:defRPr sz="1400" b="0" i="0" u="none" strike="noStrike" cap="none">
                <a:solidFill>
                  <a:srgbClr val="8C8B8A"/>
                </a:solidFill>
                <a:latin typeface="Calibri"/>
                <a:ea typeface="Calibri"/>
                <a:cs typeface="Calibri"/>
                <a:sym typeface="Calibri"/>
              </a:defRPr>
            </a:lvl5pPr>
            <a:lvl6pPr marL="2743200" marR="0" lvl="5" indent="-317500" algn="ctr" rtl="0">
              <a:lnSpc>
                <a:spcPct val="100000"/>
              </a:lnSpc>
              <a:spcBef>
                <a:spcPts val="280"/>
              </a:spcBef>
              <a:spcAft>
                <a:spcPts val="0"/>
              </a:spcAft>
              <a:buClr>
                <a:schemeClr val="accent1"/>
              </a:buClr>
              <a:buSzPts val="1400"/>
              <a:buFont typeface="Arial"/>
              <a:buNone/>
              <a:defRPr sz="1400" b="0" i="0" u="none" strike="noStrike" cap="none">
                <a:solidFill>
                  <a:srgbClr val="8C8B8A"/>
                </a:solidFill>
                <a:latin typeface="Calibri"/>
                <a:ea typeface="Calibri"/>
                <a:cs typeface="Calibri"/>
                <a:sym typeface="Calibri"/>
              </a:defRPr>
            </a:lvl6pPr>
            <a:lvl7pPr marL="3200400" marR="0" lvl="6" indent="-317500" algn="ctr" rtl="0">
              <a:lnSpc>
                <a:spcPct val="100000"/>
              </a:lnSpc>
              <a:spcBef>
                <a:spcPts val="280"/>
              </a:spcBef>
              <a:spcAft>
                <a:spcPts val="0"/>
              </a:spcAft>
              <a:buClr>
                <a:schemeClr val="accent2"/>
              </a:buClr>
              <a:buSzPts val="1400"/>
              <a:buFont typeface="Arial"/>
              <a:buNone/>
              <a:defRPr sz="1400" b="0" i="0" u="none" strike="noStrike" cap="none">
                <a:solidFill>
                  <a:srgbClr val="8C8B8A"/>
                </a:solidFill>
                <a:latin typeface="Calibri"/>
                <a:ea typeface="Calibri"/>
                <a:cs typeface="Calibri"/>
                <a:sym typeface="Calibri"/>
              </a:defRPr>
            </a:lvl7pPr>
            <a:lvl8pPr marL="3657600" marR="0" lvl="7" indent="-317500" algn="ctr" rtl="0">
              <a:lnSpc>
                <a:spcPct val="100000"/>
              </a:lnSpc>
              <a:spcBef>
                <a:spcPts val="280"/>
              </a:spcBef>
              <a:spcAft>
                <a:spcPts val="0"/>
              </a:spcAft>
              <a:buClr>
                <a:schemeClr val="accent3"/>
              </a:buClr>
              <a:buSzPts val="1400"/>
              <a:buFont typeface="Arial"/>
              <a:buNone/>
              <a:defRPr sz="1400" b="0" i="0" u="none" strike="noStrike" cap="none">
                <a:solidFill>
                  <a:srgbClr val="8C8B8A"/>
                </a:solidFill>
                <a:latin typeface="Calibri"/>
                <a:ea typeface="Calibri"/>
                <a:cs typeface="Calibri"/>
                <a:sym typeface="Calibri"/>
              </a:defRPr>
            </a:lvl8pPr>
            <a:lvl9pPr marL="4114800" marR="0" lvl="8" indent="-317500" algn="ctr" rtl="0">
              <a:lnSpc>
                <a:spcPct val="100000"/>
              </a:lnSpc>
              <a:spcBef>
                <a:spcPts val="280"/>
              </a:spcBef>
              <a:spcAft>
                <a:spcPts val="0"/>
              </a:spcAft>
              <a:buClr>
                <a:schemeClr val="accent4"/>
              </a:buClr>
              <a:buSzPts val="1400"/>
              <a:buFont typeface="Arial"/>
              <a:buNone/>
              <a:defRPr sz="1400" b="0" i="0" u="none" strike="noStrike" cap="none">
                <a:solidFill>
                  <a:srgbClr val="8C8B8A"/>
                </a:solidFill>
                <a:latin typeface="Calibri"/>
                <a:ea typeface="Calibri"/>
                <a:cs typeface="Calibri"/>
                <a:sym typeface="Calibri"/>
              </a:defRPr>
            </a:lvl9pPr>
          </a:lstStyle>
          <a:p>
            <a:r>
              <a:rPr lang="en-US" sz="2800" b="1" dirty="0">
                <a:ln w="3175">
                  <a:solidFill>
                    <a:schemeClr val="tx1"/>
                  </a:solidFill>
                </a:ln>
                <a:solidFill>
                  <a:schemeClr val="bg1"/>
                </a:solidFill>
                <a:effectLst>
                  <a:outerShdw blurRad="50800" dist="38100" dir="2700000" algn="tl" rotWithShape="0">
                    <a:prstClr val="black">
                      <a:alpha val="40000"/>
                    </a:prstClr>
                  </a:outerShdw>
                </a:effectLst>
                <a:latin typeface="Monotype Corsiva" panose="03010101010201010101" pitchFamily="66" charset="0"/>
              </a:rPr>
              <a:t>by</a:t>
            </a:r>
          </a:p>
          <a:p>
            <a:r>
              <a:rPr lang="en-US" sz="2800" b="1" dirty="0">
                <a:ln w="6350">
                  <a:solidFill>
                    <a:schemeClr val="tx1"/>
                  </a:solidFill>
                </a:ln>
                <a:solidFill>
                  <a:schemeClr val="bg1"/>
                </a:solidFill>
                <a:effectLst>
                  <a:outerShdw blurRad="50800" dist="38100" dir="2700000" algn="tl" rotWithShape="0">
                    <a:prstClr val="black">
                      <a:alpha val="40000"/>
                    </a:prstClr>
                  </a:outerShdw>
                </a:effectLst>
              </a:rPr>
              <a:t>Cocoa T. Dixon</a:t>
            </a:r>
          </a:p>
          <a:p>
            <a:r>
              <a:rPr lang="en-US" sz="2800" b="1" dirty="0">
                <a:ln w="6350">
                  <a:solidFill>
                    <a:schemeClr val="tx1"/>
                  </a:solidFill>
                </a:ln>
                <a:solidFill>
                  <a:schemeClr val="bg1"/>
                </a:solidFill>
                <a:effectLst>
                  <a:outerShdw blurRad="50800" dist="38100" dir="2700000" algn="tl" rotWithShape="0">
                    <a:prstClr val="black">
                      <a:alpha val="40000"/>
                    </a:prstClr>
                  </a:outerShdw>
                </a:effectLst>
              </a:rPr>
              <a:t>Department of Life Sciences</a:t>
            </a:r>
          </a:p>
          <a:p>
            <a:r>
              <a:rPr lang="en-US" sz="2800" b="1" dirty="0">
                <a:ln w="6350">
                  <a:solidFill>
                    <a:schemeClr val="tx1"/>
                  </a:solidFill>
                </a:ln>
                <a:solidFill>
                  <a:schemeClr val="bg1"/>
                </a:solidFill>
                <a:effectLst>
                  <a:outerShdw blurRad="50800" dist="38100" dir="2700000" algn="tl" rotWithShape="0">
                    <a:prstClr val="black">
                      <a:alpha val="40000"/>
                    </a:prstClr>
                  </a:outerShdw>
                </a:effectLst>
              </a:rPr>
              <a:t>Wake Technical Community College, Raleigh, NC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91923-3D3C-A3CE-C514-61C842A51F94}"/>
              </a:ext>
            </a:extLst>
          </p:cNvPr>
          <p:cNvSpPr>
            <a:spLocks noGrp="1"/>
          </p:cNvSpPr>
          <p:nvPr>
            <p:ph type="title"/>
          </p:nvPr>
        </p:nvSpPr>
        <p:spPr/>
        <p:txBody>
          <a:bodyPr/>
          <a:lstStyle/>
          <a:p>
            <a:r>
              <a:rPr lang="en-US" dirty="0"/>
              <a:t>Discussion 1: Tests</a:t>
            </a:r>
          </a:p>
        </p:txBody>
      </p:sp>
      <p:sp>
        <p:nvSpPr>
          <p:cNvPr id="3" name="Text Placeholder 2">
            <a:extLst>
              <a:ext uri="{FF2B5EF4-FFF2-40B4-BE49-F238E27FC236}">
                <a16:creationId xmlns:a16="http://schemas.microsoft.com/office/drawing/2014/main" id="{F353FF63-3789-AF9D-4A1E-DAEA4A6B950D}"/>
              </a:ext>
            </a:extLst>
          </p:cNvPr>
          <p:cNvSpPr>
            <a:spLocks noGrp="1"/>
          </p:cNvSpPr>
          <p:nvPr>
            <p:ph type="body" idx="1"/>
          </p:nvPr>
        </p:nvSpPr>
        <p:spPr/>
        <p:txBody>
          <a:bodyPr>
            <a:normAutofit/>
          </a:bodyPr>
          <a:lstStyle/>
          <a:p>
            <a:pPr marL="114300" indent="0">
              <a:buNone/>
            </a:pPr>
            <a:r>
              <a:rPr lang="en-US" dirty="0">
                <a:solidFill>
                  <a:srgbClr val="0070C0"/>
                </a:solidFill>
              </a:rPr>
              <a:t>Based on Natasha’s medical history and symptoms, what tests do you think the ER team should order to determine what is wrong?</a:t>
            </a:r>
          </a:p>
        </p:txBody>
      </p:sp>
      <p:sp>
        <p:nvSpPr>
          <p:cNvPr id="6" name="Slide Number Placeholder 5">
            <a:extLst>
              <a:ext uri="{FF2B5EF4-FFF2-40B4-BE49-F238E27FC236}">
                <a16:creationId xmlns:a16="http://schemas.microsoft.com/office/drawing/2014/main" id="{7CAC28EA-42DE-AD53-DCAB-A27FA8FCE6C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10</a:t>
            </a:fld>
            <a:endParaRPr lang="en-US"/>
          </a:p>
        </p:txBody>
      </p:sp>
    </p:spTree>
    <p:extLst>
      <p:ext uri="{BB962C8B-B14F-4D97-AF65-F5344CB8AC3E}">
        <p14:creationId xmlns:p14="http://schemas.microsoft.com/office/powerpoint/2010/main" val="541545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4600"/>
              <a:buFont typeface="Cambria"/>
              <a:buNone/>
            </a:pPr>
            <a:r>
              <a:rPr lang="en-US" dirty="0"/>
              <a:t>More Tests Ordered</a:t>
            </a:r>
            <a:endParaRPr dirty="0"/>
          </a:p>
        </p:txBody>
      </p:sp>
      <p:sp>
        <p:nvSpPr>
          <p:cNvPr id="135" name="Google Shape;135;p6"/>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342900" lvl="0" indent="-228600" algn="l" rtl="0">
              <a:lnSpc>
                <a:spcPct val="100000"/>
              </a:lnSpc>
              <a:spcBef>
                <a:spcPts val="0"/>
              </a:spcBef>
              <a:spcAft>
                <a:spcPts val="0"/>
              </a:spcAft>
              <a:buSzPts val="2200"/>
              <a:buChar char="•"/>
            </a:pPr>
            <a:r>
              <a:rPr lang="en-US" dirty="0"/>
              <a:t>The triage nurse completed her assessment, which indicated intoxication, and Natasha was placed in a room to await the ER physician.</a:t>
            </a:r>
            <a:endParaRPr dirty="0"/>
          </a:p>
          <a:p>
            <a:pPr marL="342900" lvl="0" indent="-228600" algn="l" rtl="0">
              <a:lnSpc>
                <a:spcPct val="100000"/>
              </a:lnSpc>
              <a:spcBef>
                <a:spcPts val="440"/>
              </a:spcBef>
              <a:spcAft>
                <a:spcPts val="0"/>
              </a:spcAft>
              <a:buSzPts val="2200"/>
              <a:buChar char="•"/>
            </a:pPr>
            <a:r>
              <a:rPr lang="en-US" dirty="0"/>
              <a:t>While waiting for the ER physician, Natasha was asked for a urine sample to rule out a pregnancy and infection.</a:t>
            </a:r>
            <a:endParaRPr dirty="0"/>
          </a:p>
          <a:p>
            <a:pPr marL="342900" lvl="0" indent="-228600" algn="l" rtl="0">
              <a:lnSpc>
                <a:spcPct val="100000"/>
              </a:lnSpc>
              <a:spcBef>
                <a:spcPts val="440"/>
              </a:spcBef>
              <a:spcAft>
                <a:spcPts val="0"/>
              </a:spcAft>
              <a:buSzPts val="2200"/>
              <a:buChar char="•"/>
            </a:pPr>
            <a:r>
              <a:rPr lang="en-US" dirty="0"/>
              <a:t>The pregnancy test results came back negative and there were no signs of infection.</a:t>
            </a:r>
            <a:endParaRPr dirty="0"/>
          </a:p>
          <a:p>
            <a:pPr marL="342900" lvl="0" indent="-228600" algn="l" rtl="0">
              <a:lnSpc>
                <a:spcPct val="100000"/>
              </a:lnSpc>
              <a:spcBef>
                <a:spcPts val="440"/>
              </a:spcBef>
              <a:spcAft>
                <a:spcPts val="0"/>
              </a:spcAft>
              <a:buSzPts val="2200"/>
              <a:buChar char="•"/>
            </a:pPr>
            <a:r>
              <a:rPr lang="en-US" dirty="0"/>
              <a:t>The physician later ordered a series of additional blood tests, including a test to check Natasha’s blood alcohol level.</a:t>
            </a:r>
            <a:endParaRPr dirty="0"/>
          </a:p>
          <a:p>
            <a:pPr marL="342900" lvl="0" indent="-88900" algn="l" rtl="0">
              <a:lnSpc>
                <a:spcPct val="100000"/>
              </a:lnSpc>
              <a:spcBef>
                <a:spcPts val="440"/>
              </a:spcBef>
              <a:spcAft>
                <a:spcPts val="0"/>
              </a:spcAft>
              <a:buSzPts val="2200"/>
              <a:buNone/>
            </a:pPr>
            <a:endParaRPr dirty="0"/>
          </a:p>
        </p:txBody>
      </p:sp>
      <p:sp>
        <p:nvSpPr>
          <p:cNvPr id="4" name="Slide Number Placeholder 3">
            <a:extLst>
              <a:ext uri="{FF2B5EF4-FFF2-40B4-BE49-F238E27FC236}">
                <a16:creationId xmlns:a16="http://schemas.microsoft.com/office/drawing/2014/main" id="{75F77C92-742D-E510-6672-D674D4AD674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7"/>
          <p:cNvSpPr txBox="1">
            <a:spLocks noGrp="1"/>
          </p:cNvSpPr>
          <p:nvPr>
            <p:ph type="title"/>
          </p:nvPr>
        </p:nvSpPr>
        <p:spPr>
          <a:xfrm>
            <a:off x="457200" y="274638"/>
            <a:ext cx="4724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4600"/>
              <a:buFont typeface="Cambria"/>
              <a:buNone/>
            </a:pPr>
            <a:r>
              <a:rPr lang="en-US" dirty="0"/>
              <a:t>Blood Alcohol Concentration</a:t>
            </a:r>
            <a:endParaRPr dirty="0"/>
          </a:p>
        </p:txBody>
      </p:sp>
      <p:sp>
        <p:nvSpPr>
          <p:cNvPr id="141" name="Google Shape;141;p7"/>
          <p:cNvSpPr txBox="1">
            <a:spLocks noGrp="1"/>
          </p:cNvSpPr>
          <p:nvPr>
            <p:ph type="body" idx="1"/>
          </p:nvPr>
        </p:nvSpPr>
        <p:spPr>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100000"/>
              </a:lnSpc>
              <a:spcBef>
                <a:spcPts val="0"/>
              </a:spcBef>
              <a:spcAft>
                <a:spcPts val="0"/>
              </a:spcAft>
              <a:buNone/>
            </a:pPr>
            <a:endParaRPr sz="9600" dirty="0"/>
          </a:p>
          <a:p>
            <a:r>
              <a:rPr lang="en-US" sz="8800" dirty="0"/>
              <a:t>Blood alcohol concentration (BAC) is the amount of alcohol in the blood due to the consumption of products like beer and wine that contain alcohol.</a:t>
            </a:r>
          </a:p>
          <a:p>
            <a:r>
              <a:rPr lang="en-US" sz="8800" dirty="0"/>
              <a:t>BAC levels can range from 0% to over 0.40%. A BAC over 0.40% is potentially fatal.</a:t>
            </a:r>
          </a:p>
          <a:p>
            <a:r>
              <a:rPr lang="en-US" sz="8800" dirty="0"/>
              <a:t>If a person drinks alcohol faster than their liver can break it down, they become intoxicated.</a:t>
            </a:r>
          </a:p>
          <a:p>
            <a:pPr marL="342900" lvl="0" indent="-184150" algn="l" rtl="0">
              <a:lnSpc>
                <a:spcPct val="100000"/>
              </a:lnSpc>
              <a:spcBef>
                <a:spcPts val="140"/>
              </a:spcBef>
              <a:spcAft>
                <a:spcPts val="0"/>
              </a:spcAft>
              <a:buSzPct val="100000"/>
              <a:buNone/>
            </a:pPr>
            <a:endParaRPr dirty="0"/>
          </a:p>
        </p:txBody>
      </p:sp>
      <p:sp>
        <p:nvSpPr>
          <p:cNvPr id="4" name="Slide Number Placeholder 3">
            <a:extLst>
              <a:ext uri="{FF2B5EF4-FFF2-40B4-BE49-F238E27FC236}">
                <a16:creationId xmlns:a16="http://schemas.microsoft.com/office/drawing/2014/main" id="{CA1B9136-9511-6126-DDBB-AE14CB8A0E5D}"/>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12</a:t>
            </a:fld>
            <a:endParaRPr lang="en-US"/>
          </a:p>
        </p:txBody>
      </p:sp>
      <p:pic>
        <p:nvPicPr>
          <p:cNvPr id="2" name="Google Shape;143;p7">
            <a:extLst>
              <a:ext uri="{FF2B5EF4-FFF2-40B4-BE49-F238E27FC236}">
                <a16:creationId xmlns:a16="http://schemas.microsoft.com/office/drawing/2014/main" id="{AA4271BB-227D-5B4F-C15D-6BCF89C8F65A}"/>
              </a:ext>
            </a:extLst>
          </p:cNvPr>
          <p:cNvPicPr preferRelativeResize="0"/>
          <p:nvPr/>
        </p:nvPicPr>
        <p:blipFill rotWithShape="1">
          <a:blip r:embed="rId3">
            <a:alphaModFix/>
          </a:blip>
          <a:srcRect l="2290" r="2290"/>
          <a:stretch/>
        </p:blipFill>
        <p:spPr>
          <a:xfrm>
            <a:off x="4270122" y="149060"/>
            <a:ext cx="4180377" cy="652138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9">
          <a:extLst>
            <a:ext uri="{FF2B5EF4-FFF2-40B4-BE49-F238E27FC236}">
              <a16:creationId xmlns:a16="http://schemas.microsoft.com/office/drawing/2014/main" id="{A63C44B7-A821-F00E-D44A-74F0BBD3F29F}"/>
            </a:ext>
          </a:extLst>
        </p:cNvPr>
        <p:cNvGrpSpPr/>
        <p:nvPr/>
      </p:nvGrpSpPr>
      <p:grpSpPr>
        <a:xfrm>
          <a:off x="0" y="0"/>
          <a:ext cx="0" cy="0"/>
          <a:chOff x="0" y="0"/>
          <a:chExt cx="0" cy="0"/>
        </a:xfrm>
      </p:grpSpPr>
      <p:sp>
        <p:nvSpPr>
          <p:cNvPr id="110" name="Google Shape;110;g308bf2d41fb_0_17">
            <a:extLst>
              <a:ext uri="{FF2B5EF4-FFF2-40B4-BE49-F238E27FC236}">
                <a16:creationId xmlns:a16="http://schemas.microsoft.com/office/drawing/2014/main" id="{65BF7B7B-ECF6-E59E-749E-6467B6FD407B}"/>
              </a:ext>
            </a:extLst>
          </p:cNvPr>
          <p:cNvSpPr txBox="1">
            <a:spLocks noGrp="1"/>
          </p:cNvSpPr>
          <p:nvPr>
            <p:ph type="title"/>
          </p:nvPr>
        </p:nvSpPr>
        <p:spPr>
          <a:xfrm>
            <a:off x="4314824" y="274638"/>
            <a:ext cx="3762375" cy="1143000"/>
          </a:xfrm>
        </p:spPr>
        <p:txBody>
          <a:bodyPr spcFirstLastPara="1" wrap="square" lIns="91425" tIns="45700" rIns="91425" bIns="45700" anchor="ctr" anchorCtr="0">
            <a:normAutofit fontScale="90000"/>
          </a:bodyPr>
          <a:lstStyle/>
          <a:p>
            <a:pPr marL="0" lvl="0" indent="0" rtl="0">
              <a:spcBef>
                <a:spcPts val="0"/>
              </a:spcBef>
              <a:spcAft>
                <a:spcPts val="0"/>
              </a:spcAft>
              <a:buNone/>
            </a:pPr>
            <a:r>
              <a:rPr lang="en-US" dirty="0"/>
              <a:t>Clicker Question 2</a:t>
            </a:r>
          </a:p>
        </p:txBody>
      </p:sp>
      <p:sp>
        <p:nvSpPr>
          <p:cNvPr id="6" name="Slide Number Placeholder 5">
            <a:extLst>
              <a:ext uri="{FF2B5EF4-FFF2-40B4-BE49-F238E27FC236}">
                <a16:creationId xmlns:a16="http://schemas.microsoft.com/office/drawing/2014/main" id="{002D48F1-53C5-1E00-75C0-9A2A9B1A805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13</a:t>
            </a:fld>
            <a:endParaRPr lang="en-US"/>
          </a:p>
        </p:txBody>
      </p:sp>
      <p:sp>
        <p:nvSpPr>
          <p:cNvPr id="111" name="Google Shape;111;g308bf2d41fb_0_17">
            <a:extLst>
              <a:ext uri="{FF2B5EF4-FFF2-40B4-BE49-F238E27FC236}">
                <a16:creationId xmlns:a16="http://schemas.microsoft.com/office/drawing/2014/main" id="{374BD966-B45A-0C8B-BC29-F04F659ED164}"/>
              </a:ext>
            </a:extLst>
          </p:cNvPr>
          <p:cNvSpPr txBox="1">
            <a:spLocks noGrp="1"/>
          </p:cNvSpPr>
          <p:nvPr>
            <p:ph type="body" idx="4294967295"/>
          </p:nvPr>
        </p:nvSpPr>
        <p:spPr>
          <a:xfrm>
            <a:off x="4248373" y="1692275"/>
            <a:ext cx="3894137" cy="4352925"/>
          </a:xfrm>
        </p:spPr>
        <p:txBody>
          <a:bodyPr spcFirstLastPara="1" lIns="91425" tIns="45700" rIns="91425" bIns="45700" anchor="t" anchorCtr="0">
            <a:normAutofit/>
          </a:bodyPr>
          <a:lstStyle/>
          <a:p>
            <a:pPr marL="0" lvl="0" indent="0">
              <a:lnSpc>
                <a:spcPct val="90000"/>
              </a:lnSpc>
              <a:spcBef>
                <a:spcPts val="0"/>
              </a:spcBef>
              <a:spcAft>
                <a:spcPts val="600"/>
              </a:spcAft>
              <a:buClr>
                <a:srgbClr val="000000"/>
              </a:buClr>
              <a:buFont typeface="Arial"/>
              <a:buNone/>
            </a:pPr>
            <a:r>
              <a:rPr lang="en-US" sz="2000" b="0" i="0" u="none" strike="noStrike" cap="none" dirty="0">
                <a:solidFill>
                  <a:schemeClr val="dk2"/>
                </a:solidFill>
              </a:rPr>
              <a:t>Natasha’s husband claims she has not been drinking; however, her symptoms indicate intoxication. Given Natasha’s symptoms, what BAC should the doctor expect?</a:t>
            </a:r>
          </a:p>
          <a:p>
            <a:pPr marL="914400" lvl="0" indent="-368300">
              <a:lnSpc>
                <a:spcPct val="90000"/>
              </a:lnSpc>
              <a:spcBef>
                <a:spcPts val="0"/>
              </a:spcBef>
              <a:spcAft>
                <a:spcPts val="600"/>
              </a:spcAft>
              <a:buClr>
                <a:srgbClr val="000000"/>
              </a:buClr>
              <a:buSzPts val="2200"/>
              <a:buFont typeface="Arial"/>
              <a:buAutoNum type="alphaUcPeriod"/>
            </a:pPr>
            <a:r>
              <a:rPr lang="en-US" sz="2000" b="0" i="0" u="none" strike="noStrike" cap="none" dirty="0">
                <a:solidFill>
                  <a:schemeClr val="dk2"/>
                </a:solidFill>
              </a:rPr>
              <a:t>BAC between 0 – 0.05%</a:t>
            </a:r>
          </a:p>
          <a:p>
            <a:pPr marL="914400" lvl="0" indent="-368300">
              <a:lnSpc>
                <a:spcPct val="90000"/>
              </a:lnSpc>
              <a:spcBef>
                <a:spcPts val="0"/>
              </a:spcBef>
              <a:spcAft>
                <a:spcPts val="600"/>
              </a:spcAft>
              <a:buClr>
                <a:srgbClr val="000000"/>
              </a:buClr>
              <a:buSzPts val="2200"/>
              <a:buFont typeface="Arial"/>
              <a:buAutoNum type="alphaUcPeriod"/>
            </a:pPr>
            <a:r>
              <a:rPr lang="en-US" sz="2000" b="0" i="0" u="none" strike="noStrike" cap="none" dirty="0">
                <a:solidFill>
                  <a:schemeClr val="dk2"/>
                </a:solidFill>
              </a:rPr>
              <a:t>BAC between 0.06% - 0.15%</a:t>
            </a:r>
          </a:p>
          <a:p>
            <a:pPr marL="914400" lvl="0" indent="-368300">
              <a:lnSpc>
                <a:spcPct val="90000"/>
              </a:lnSpc>
              <a:spcBef>
                <a:spcPts val="0"/>
              </a:spcBef>
              <a:spcAft>
                <a:spcPts val="600"/>
              </a:spcAft>
              <a:buClr>
                <a:srgbClr val="000000"/>
              </a:buClr>
              <a:buSzPts val="2200"/>
              <a:buFont typeface="Arial"/>
              <a:buAutoNum type="alphaUcPeriod"/>
            </a:pPr>
            <a:r>
              <a:rPr lang="en-US" sz="2000" b="0" i="0" u="none" strike="noStrike" cap="none" dirty="0">
                <a:solidFill>
                  <a:schemeClr val="dk2"/>
                </a:solidFill>
              </a:rPr>
              <a:t>BAC between 0.16 – 0.30%</a:t>
            </a:r>
          </a:p>
          <a:p>
            <a:pPr marL="914400" lvl="0" indent="-368300">
              <a:lnSpc>
                <a:spcPct val="90000"/>
              </a:lnSpc>
              <a:spcBef>
                <a:spcPts val="0"/>
              </a:spcBef>
              <a:spcAft>
                <a:spcPts val="600"/>
              </a:spcAft>
              <a:buClr>
                <a:srgbClr val="000000"/>
              </a:buClr>
              <a:buSzPts val="2200"/>
              <a:buFont typeface="Arial"/>
              <a:buAutoNum type="alphaUcPeriod"/>
            </a:pPr>
            <a:r>
              <a:rPr lang="en-US" sz="2000" b="0" i="0" u="none" strike="noStrike" cap="none" dirty="0">
                <a:solidFill>
                  <a:schemeClr val="dk2"/>
                </a:solidFill>
              </a:rPr>
              <a:t>BAC between 0.31 – 0.45%</a:t>
            </a:r>
          </a:p>
        </p:txBody>
      </p:sp>
      <p:pic>
        <p:nvPicPr>
          <p:cNvPr id="2" name="Google Shape;143;p7">
            <a:extLst>
              <a:ext uri="{FF2B5EF4-FFF2-40B4-BE49-F238E27FC236}">
                <a16:creationId xmlns:a16="http://schemas.microsoft.com/office/drawing/2014/main" id="{E23B307E-302B-F94F-6140-4034D1F7B71B}"/>
              </a:ext>
            </a:extLst>
          </p:cNvPr>
          <p:cNvPicPr preferRelativeResize="0"/>
          <p:nvPr/>
        </p:nvPicPr>
        <p:blipFill rotWithShape="1">
          <a:blip r:embed="rId3">
            <a:alphaModFix/>
          </a:blip>
          <a:srcRect l="2290" r="2290"/>
          <a:stretch/>
        </p:blipFill>
        <p:spPr>
          <a:xfrm>
            <a:off x="0" y="168306"/>
            <a:ext cx="4180377" cy="6521387"/>
          </a:xfrm>
          <a:prstGeom prst="rect">
            <a:avLst/>
          </a:prstGeom>
          <a:noFill/>
          <a:ln>
            <a:noFill/>
          </a:ln>
        </p:spPr>
      </p:pic>
    </p:spTree>
    <p:extLst>
      <p:ext uri="{BB962C8B-B14F-4D97-AF65-F5344CB8AC3E}">
        <p14:creationId xmlns:p14="http://schemas.microsoft.com/office/powerpoint/2010/main" val="767332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9">
          <a:extLst>
            <a:ext uri="{FF2B5EF4-FFF2-40B4-BE49-F238E27FC236}">
              <a16:creationId xmlns:a16="http://schemas.microsoft.com/office/drawing/2014/main" id="{4C779F69-EB21-FDDF-6A1E-DCE446440AD2}"/>
            </a:ext>
          </a:extLst>
        </p:cNvPr>
        <p:cNvGrpSpPr/>
        <p:nvPr/>
      </p:nvGrpSpPr>
      <p:grpSpPr>
        <a:xfrm>
          <a:off x="0" y="0"/>
          <a:ext cx="0" cy="0"/>
          <a:chOff x="0" y="0"/>
          <a:chExt cx="0" cy="0"/>
        </a:xfrm>
      </p:grpSpPr>
      <p:sp>
        <p:nvSpPr>
          <p:cNvPr id="140" name="Google Shape;140;p7">
            <a:extLst>
              <a:ext uri="{FF2B5EF4-FFF2-40B4-BE49-F238E27FC236}">
                <a16:creationId xmlns:a16="http://schemas.microsoft.com/office/drawing/2014/main" id="{22931FF5-BA6E-7FAF-C436-8F4509EEF4A5}"/>
              </a:ext>
            </a:extLst>
          </p:cNvPr>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4600"/>
              <a:buFont typeface="Cambria"/>
              <a:buNone/>
            </a:pPr>
            <a:r>
              <a:rPr lang="en-US"/>
              <a:t>Blood Test Results</a:t>
            </a:r>
            <a:endParaRPr/>
          </a:p>
        </p:txBody>
      </p:sp>
      <p:sp>
        <p:nvSpPr>
          <p:cNvPr id="141" name="Google Shape;141;p7">
            <a:extLst>
              <a:ext uri="{FF2B5EF4-FFF2-40B4-BE49-F238E27FC236}">
                <a16:creationId xmlns:a16="http://schemas.microsoft.com/office/drawing/2014/main" id="{91432567-E723-60C0-3683-15E158F06F69}"/>
              </a:ext>
            </a:extLst>
          </p:cNvPr>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342900" lvl="0" indent="-228600" algn="l" rtl="0">
              <a:lnSpc>
                <a:spcPct val="100000"/>
              </a:lnSpc>
              <a:spcBef>
                <a:spcPts val="0"/>
              </a:spcBef>
              <a:spcAft>
                <a:spcPts val="0"/>
              </a:spcAft>
              <a:buSzPct val="100000"/>
              <a:buChar char="•"/>
            </a:pPr>
            <a:r>
              <a:rPr lang="en-US" dirty="0"/>
              <a:t>Natasha’s blood test results revealed one major abnormality. Her blood ethanol concentration was unusually high at 0.26%.</a:t>
            </a:r>
          </a:p>
          <a:p>
            <a:pPr marL="114300" lvl="0" indent="0" algn="l" rtl="0">
              <a:lnSpc>
                <a:spcPct val="100000"/>
              </a:lnSpc>
              <a:spcBef>
                <a:spcPts val="0"/>
              </a:spcBef>
              <a:spcAft>
                <a:spcPts val="0"/>
              </a:spcAft>
              <a:buSzPct val="100000"/>
              <a:buNone/>
            </a:pPr>
            <a:r>
              <a:rPr lang="en-US" dirty="0"/>
              <a:t> </a:t>
            </a:r>
            <a:endParaRPr dirty="0"/>
          </a:p>
          <a:p>
            <a:pPr marL="342900" lvl="0" indent="-228600" algn="l" rtl="0">
              <a:lnSpc>
                <a:spcPct val="100000"/>
              </a:lnSpc>
              <a:spcBef>
                <a:spcPts val="0"/>
              </a:spcBef>
              <a:spcAft>
                <a:spcPts val="0"/>
              </a:spcAft>
              <a:buSzPct val="100000"/>
              <a:buChar char="•"/>
            </a:pPr>
            <a:r>
              <a:rPr lang="en-US" dirty="0"/>
              <a:t>This was extremely strange since Greg had confirmed that Natasha never drinks.</a:t>
            </a:r>
            <a:endParaRPr dirty="0"/>
          </a:p>
          <a:p>
            <a:pPr marL="342900" lvl="0" indent="-184150" algn="l" rtl="0">
              <a:lnSpc>
                <a:spcPct val="100000"/>
              </a:lnSpc>
              <a:spcBef>
                <a:spcPts val="140"/>
              </a:spcBef>
              <a:spcAft>
                <a:spcPts val="0"/>
              </a:spcAft>
              <a:buSzPct val="100000"/>
              <a:buNone/>
            </a:pPr>
            <a:endParaRPr dirty="0"/>
          </a:p>
        </p:txBody>
      </p:sp>
      <p:sp>
        <p:nvSpPr>
          <p:cNvPr id="4" name="Slide Number Placeholder 3">
            <a:extLst>
              <a:ext uri="{FF2B5EF4-FFF2-40B4-BE49-F238E27FC236}">
                <a16:creationId xmlns:a16="http://schemas.microsoft.com/office/drawing/2014/main" id="{3CA059A7-F9A9-2D01-AA5D-C4F7A60CD60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14</a:t>
            </a:fld>
            <a:endParaRPr lang="en-US"/>
          </a:p>
        </p:txBody>
      </p:sp>
    </p:spTree>
    <p:extLst>
      <p:ext uri="{BB962C8B-B14F-4D97-AF65-F5344CB8AC3E}">
        <p14:creationId xmlns:p14="http://schemas.microsoft.com/office/powerpoint/2010/main" val="3813565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8"/>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4600"/>
              <a:buFont typeface="Cambria"/>
              <a:buNone/>
            </a:pPr>
            <a:r>
              <a:rPr lang="en-US" dirty="0"/>
              <a:t>Natasha Admitted</a:t>
            </a:r>
            <a:endParaRPr dirty="0"/>
          </a:p>
        </p:txBody>
      </p:sp>
      <p:sp>
        <p:nvSpPr>
          <p:cNvPr id="149" name="Google Shape;149;p8"/>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342900" lvl="0" indent="-228600" algn="l" rtl="0">
              <a:lnSpc>
                <a:spcPct val="100000"/>
              </a:lnSpc>
              <a:spcBef>
                <a:spcPts val="0"/>
              </a:spcBef>
              <a:spcAft>
                <a:spcPts val="0"/>
              </a:spcAft>
              <a:buSzPts val="2200"/>
              <a:buChar char="•"/>
            </a:pPr>
            <a:r>
              <a:rPr lang="en-US" dirty="0"/>
              <a:t>Natasha was admitted to the hospital while the medical staff try to determine what was causing her BAC to be so high. </a:t>
            </a:r>
            <a:endParaRPr dirty="0"/>
          </a:p>
          <a:p>
            <a:pPr marL="342900" lvl="0" indent="-228600" algn="l" rtl="0">
              <a:lnSpc>
                <a:spcPct val="100000"/>
              </a:lnSpc>
              <a:spcBef>
                <a:spcPts val="440"/>
              </a:spcBef>
              <a:spcAft>
                <a:spcPts val="0"/>
              </a:spcAft>
              <a:buSzPts val="2200"/>
              <a:buChar char="•"/>
            </a:pPr>
            <a:r>
              <a:rPr lang="en-US" dirty="0"/>
              <a:t>The ER team was having a hard time believing that Natasha had not been drinking, but they gathered to discuss other possibilities that could result in a such an elevated BAC.</a:t>
            </a:r>
            <a:endParaRPr dirty="0">
              <a:solidFill>
                <a:srgbClr val="0070C0"/>
              </a:solidFill>
            </a:endParaRPr>
          </a:p>
        </p:txBody>
      </p:sp>
      <p:sp>
        <p:nvSpPr>
          <p:cNvPr id="4" name="Slide Number Placeholder 3">
            <a:extLst>
              <a:ext uri="{FF2B5EF4-FFF2-40B4-BE49-F238E27FC236}">
                <a16:creationId xmlns:a16="http://schemas.microsoft.com/office/drawing/2014/main" id="{5CBFE24A-55B8-D1FB-1D58-4F70F5C28E3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308bf2d41fb_0_22"/>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Discussion 2: Causes</a:t>
            </a:r>
            <a:endParaRPr dirty="0"/>
          </a:p>
        </p:txBody>
      </p:sp>
      <p:sp>
        <p:nvSpPr>
          <p:cNvPr id="155" name="Google Shape;155;g308bf2d41fb_0_22"/>
          <p:cNvSpPr txBox="1">
            <a:spLocks noGrp="1"/>
          </p:cNvSpPr>
          <p:nvPr>
            <p:ph type="body" idx="1"/>
          </p:nvPr>
        </p:nvSpPr>
        <p:spPr>
          <a:prstGeom prst="rect">
            <a:avLst/>
          </a:prstGeom>
        </p:spPr>
        <p:txBody>
          <a:bodyPr spcFirstLastPara="1" wrap="square" lIns="91425" tIns="45700" rIns="91425" bIns="45700" anchor="t" anchorCtr="0">
            <a:normAutofit/>
          </a:bodyPr>
          <a:lstStyle/>
          <a:p>
            <a:pPr marL="0" lvl="0" indent="0" algn="l" rtl="0">
              <a:spcBef>
                <a:spcPts val="440"/>
              </a:spcBef>
              <a:spcAft>
                <a:spcPts val="0"/>
              </a:spcAft>
              <a:buNone/>
            </a:pPr>
            <a:r>
              <a:rPr lang="en-US" dirty="0">
                <a:solidFill>
                  <a:srgbClr val="0070C0"/>
                </a:solidFill>
              </a:rPr>
              <a:t>Given Natasha’s symptoms and test results, what other possibilities do you think could be causing such a high BAC? </a:t>
            </a:r>
          </a:p>
          <a:p>
            <a:pPr marL="0" lvl="0" indent="0" algn="l" rtl="0">
              <a:spcBef>
                <a:spcPts val="440"/>
              </a:spcBef>
              <a:spcAft>
                <a:spcPts val="0"/>
              </a:spcAft>
              <a:buNone/>
            </a:pPr>
            <a:endParaRPr lang="en-US" dirty="0">
              <a:solidFill>
                <a:srgbClr val="0070C0"/>
              </a:solidFill>
            </a:endParaRPr>
          </a:p>
          <a:p>
            <a:pPr marL="0" marR="0" lvl="0" indent="0" algn="l" defTabSz="914400" rtl="0" eaLnBrk="1" fontAlgn="auto" latinLnBrk="0" hangingPunct="1">
              <a:lnSpc>
                <a:spcPct val="100000"/>
              </a:lnSpc>
              <a:spcBef>
                <a:spcPts val="440"/>
              </a:spcBef>
              <a:spcAft>
                <a:spcPts val="0"/>
              </a:spcAft>
              <a:buClr>
                <a:srgbClr val="A9A57C"/>
              </a:buClr>
              <a:buSzPts val="1800"/>
              <a:buFont typeface="Arial"/>
              <a:buNone/>
              <a:tabLst/>
              <a:defRPr/>
            </a:pPr>
            <a:r>
              <a:rPr kumimoji="0" lang="en-US" sz="2200" b="0" i="0" u="none" strike="noStrike" kern="0" cap="none" spc="0" normalizeH="0" baseline="0" noProof="0" dirty="0">
                <a:ln>
                  <a:noFill/>
                </a:ln>
                <a:solidFill>
                  <a:srgbClr val="0070C0"/>
                </a:solidFill>
                <a:effectLst/>
                <a:uLnTx/>
                <a:uFillTx/>
                <a:latin typeface="Calibri"/>
                <a:ea typeface="Calibri"/>
                <a:cs typeface="Calibri"/>
                <a:sym typeface="Calibri"/>
              </a:rPr>
              <a:t>Consider the metabolic processes we have been discussing in class. Could any of these processes contribute to Natasha’s unusually high BAC? What additional tests </a:t>
            </a:r>
            <a:r>
              <a:rPr lang="en-US" dirty="0">
                <a:solidFill>
                  <a:srgbClr val="0070C0"/>
                </a:solidFill>
              </a:rPr>
              <a:t>should</a:t>
            </a:r>
            <a:r>
              <a:rPr kumimoji="0" lang="en-US" sz="2200" b="0" i="0" u="none" strike="noStrike" kern="0" cap="none" spc="0" normalizeH="0" baseline="0" noProof="0" dirty="0">
                <a:ln>
                  <a:noFill/>
                </a:ln>
                <a:solidFill>
                  <a:srgbClr val="0070C0"/>
                </a:solidFill>
                <a:effectLst/>
                <a:uLnTx/>
                <a:uFillTx/>
                <a:latin typeface="Calibri"/>
                <a:ea typeface="Calibri"/>
                <a:cs typeface="Calibri"/>
                <a:sym typeface="Calibri"/>
              </a:rPr>
              <a:t> the doctors order</a:t>
            </a:r>
            <a:r>
              <a:rPr lang="en-US" dirty="0">
                <a:solidFill>
                  <a:srgbClr val="0070C0"/>
                </a:solidFill>
              </a:rPr>
              <a:t> to narrow down the diagnosis?</a:t>
            </a:r>
          </a:p>
          <a:p>
            <a:pPr marL="0" lvl="0" indent="0" algn="l" rtl="0">
              <a:spcBef>
                <a:spcPts val="440"/>
              </a:spcBef>
              <a:spcAft>
                <a:spcPts val="0"/>
              </a:spcAft>
              <a:buNone/>
            </a:pPr>
            <a:endParaRPr dirty="0">
              <a:solidFill>
                <a:srgbClr val="0070C0"/>
              </a:solidFill>
            </a:endParaRPr>
          </a:p>
        </p:txBody>
      </p:sp>
      <p:sp>
        <p:nvSpPr>
          <p:cNvPr id="4" name="Slide Number Placeholder 3">
            <a:extLst>
              <a:ext uri="{FF2B5EF4-FFF2-40B4-BE49-F238E27FC236}">
                <a16:creationId xmlns:a16="http://schemas.microsoft.com/office/drawing/2014/main" id="{63963CFF-A846-0446-6FC4-50982679A9CD}"/>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4600"/>
              <a:buFont typeface="Cambria"/>
              <a:buNone/>
            </a:pPr>
            <a:r>
              <a:rPr lang="en-US" dirty="0"/>
              <a:t>Yeast Overgrowth</a:t>
            </a:r>
            <a:endParaRPr dirty="0"/>
          </a:p>
        </p:txBody>
      </p:sp>
      <p:sp>
        <p:nvSpPr>
          <p:cNvPr id="161" name="Google Shape;161;p9"/>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457200" lvl="0" indent="0" algn="l" rtl="0">
              <a:lnSpc>
                <a:spcPct val="100000"/>
              </a:lnSpc>
              <a:spcBef>
                <a:spcPts val="0"/>
              </a:spcBef>
              <a:spcAft>
                <a:spcPts val="0"/>
              </a:spcAft>
              <a:buNone/>
            </a:pPr>
            <a:endParaRPr dirty="0"/>
          </a:p>
          <a:p>
            <a:pPr marL="342900" lvl="0" indent="-228600" algn="l" rtl="0">
              <a:lnSpc>
                <a:spcPct val="100000"/>
              </a:lnSpc>
              <a:spcBef>
                <a:spcPts val="0"/>
              </a:spcBef>
              <a:spcAft>
                <a:spcPts val="0"/>
              </a:spcAft>
              <a:buSzPts val="2200"/>
              <a:buChar char="•"/>
            </a:pPr>
            <a:r>
              <a:rPr lang="en-US" dirty="0"/>
              <a:t>Since Greg mentioned Natasha had eaten an extreme amount of pasta (carbohydrates), the ER Team had an idea of what might be causing Natasha’s high BAC levels. </a:t>
            </a:r>
          </a:p>
          <a:p>
            <a:pPr marL="114300" lvl="0" indent="0" algn="l" rtl="0">
              <a:lnSpc>
                <a:spcPct val="100000"/>
              </a:lnSpc>
              <a:spcBef>
                <a:spcPts val="0"/>
              </a:spcBef>
              <a:spcAft>
                <a:spcPts val="0"/>
              </a:spcAft>
              <a:buSzPts val="2200"/>
              <a:buNone/>
            </a:pPr>
            <a:endParaRPr dirty="0"/>
          </a:p>
          <a:p>
            <a:pPr marL="342900" lvl="0" indent="-228600" algn="l" rtl="0">
              <a:lnSpc>
                <a:spcPct val="100000"/>
              </a:lnSpc>
              <a:spcBef>
                <a:spcPts val="0"/>
              </a:spcBef>
              <a:spcAft>
                <a:spcPts val="0"/>
              </a:spcAft>
              <a:buSzPts val="2200"/>
              <a:buChar char="•"/>
            </a:pPr>
            <a:r>
              <a:rPr lang="en-US" dirty="0"/>
              <a:t>They tested Natasha’s stool for yeast overgrowth. She was tested for the presence of five common yeast strains: </a:t>
            </a:r>
            <a:endParaRPr dirty="0"/>
          </a:p>
          <a:p>
            <a:pPr marL="914400" lvl="1" indent="-381000" algn="l" rtl="0">
              <a:lnSpc>
                <a:spcPct val="100000"/>
              </a:lnSpc>
              <a:spcBef>
                <a:spcPts val="0"/>
              </a:spcBef>
              <a:spcAft>
                <a:spcPts val="0"/>
              </a:spcAft>
              <a:buClr>
                <a:schemeClr val="accent6"/>
              </a:buClr>
              <a:buSzPts val="2400"/>
              <a:buChar char="•"/>
            </a:pPr>
            <a:r>
              <a:rPr lang="en-US" sz="2200" i="1" dirty="0"/>
              <a:t>Candida utilis</a:t>
            </a:r>
            <a:endParaRPr sz="2200" dirty="0"/>
          </a:p>
          <a:p>
            <a:pPr lvl="1" indent="-381000">
              <a:spcBef>
                <a:spcPts val="0"/>
              </a:spcBef>
              <a:buClr>
                <a:schemeClr val="accent6"/>
              </a:buClr>
              <a:buSzPts val="2400"/>
            </a:pPr>
            <a:r>
              <a:rPr lang="en-US" sz="2200" i="1" dirty="0"/>
              <a:t>Candida </a:t>
            </a:r>
            <a:r>
              <a:rPr lang="en-US" sz="2200" i="1" dirty="0" err="1"/>
              <a:t>krusei</a:t>
            </a:r>
            <a:endParaRPr lang="en-US" sz="2200" i="1" dirty="0"/>
          </a:p>
          <a:p>
            <a:pPr lvl="1" indent="-381000">
              <a:spcBef>
                <a:spcPts val="0"/>
              </a:spcBef>
              <a:buClr>
                <a:schemeClr val="accent6"/>
              </a:buClr>
              <a:buSzPts val="2400"/>
            </a:pPr>
            <a:r>
              <a:rPr lang="en-US" sz="2200" i="1" dirty="0" err="1"/>
              <a:t>Kluyveromyces</a:t>
            </a:r>
            <a:r>
              <a:rPr lang="en-US" sz="2200" i="1" dirty="0"/>
              <a:t> lactis</a:t>
            </a:r>
          </a:p>
          <a:p>
            <a:pPr marL="914400" lvl="1" indent="-381000" algn="l" rtl="0">
              <a:lnSpc>
                <a:spcPct val="100000"/>
              </a:lnSpc>
              <a:spcBef>
                <a:spcPts val="0"/>
              </a:spcBef>
              <a:spcAft>
                <a:spcPts val="0"/>
              </a:spcAft>
              <a:buClr>
                <a:schemeClr val="accent6"/>
              </a:buClr>
              <a:buSzPts val="2400"/>
              <a:buChar char="•"/>
            </a:pPr>
            <a:r>
              <a:rPr lang="en-US" sz="2200" i="1" dirty="0"/>
              <a:t>Saccharomyces cerevisiae</a:t>
            </a:r>
            <a:endParaRPr lang="en-US" sz="2200" dirty="0"/>
          </a:p>
          <a:p>
            <a:pPr marL="914400" lvl="1" indent="-381000" algn="l" rtl="0">
              <a:lnSpc>
                <a:spcPct val="100000"/>
              </a:lnSpc>
              <a:spcBef>
                <a:spcPts val="0"/>
              </a:spcBef>
              <a:spcAft>
                <a:spcPts val="0"/>
              </a:spcAft>
              <a:buClr>
                <a:schemeClr val="accent6"/>
              </a:buClr>
              <a:buSzPts val="2400"/>
              <a:buChar char="•"/>
            </a:pPr>
            <a:r>
              <a:rPr lang="en-US" sz="2200" i="1" dirty="0"/>
              <a:t>Saccharomyces </a:t>
            </a:r>
            <a:r>
              <a:rPr lang="en-US" sz="2200" i="1" dirty="0" err="1"/>
              <a:t>boulardii</a:t>
            </a:r>
            <a:endParaRPr sz="2200" i="1" dirty="0"/>
          </a:p>
          <a:p>
            <a:pPr marL="0" lvl="0" indent="0" algn="l" rtl="0">
              <a:lnSpc>
                <a:spcPct val="100000"/>
              </a:lnSpc>
              <a:spcBef>
                <a:spcPts val="440"/>
              </a:spcBef>
              <a:spcAft>
                <a:spcPts val="0"/>
              </a:spcAft>
              <a:buSzPts val="2200"/>
              <a:buNone/>
            </a:pPr>
            <a:endParaRPr dirty="0">
              <a:solidFill>
                <a:srgbClr val="0070C0"/>
              </a:solidFill>
            </a:endParaRPr>
          </a:p>
        </p:txBody>
      </p:sp>
      <p:sp>
        <p:nvSpPr>
          <p:cNvPr id="4" name="Slide Number Placeholder 3">
            <a:extLst>
              <a:ext uri="{FF2B5EF4-FFF2-40B4-BE49-F238E27FC236}">
                <a16:creationId xmlns:a16="http://schemas.microsoft.com/office/drawing/2014/main" id="{D75B5F4C-70AF-5722-4A64-76520DD47F8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308bf2d41fb_0_38"/>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Clicker Question 3</a:t>
            </a:r>
            <a:endParaRPr dirty="0"/>
          </a:p>
        </p:txBody>
      </p:sp>
      <p:sp>
        <p:nvSpPr>
          <p:cNvPr id="167" name="Google Shape;167;g308bf2d41fb_0_38"/>
          <p:cNvSpPr txBox="1">
            <a:spLocks noGrp="1"/>
          </p:cNvSpPr>
          <p:nvPr>
            <p:ph type="body" idx="1"/>
          </p:nvPr>
        </p:nvSpPr>
        <p:spPr>
          <a:prstGeom prst="rect">
            <a:avLst/>
          </a:prstGeom>
        </p:spPr>
        <p:txBody>
          <a:bodyPr spcFirstLastPara="1" wrap="square" lIns="91425" tIns="45700" rIns="91425" bIns="45700" anchor="t" anchorCtr="0">
            <a:normAutofit/>
          </a:bodyPr>
          <a:lstStyle/>
          <a:p>
            <a:pPr marL="0" lvl="0" indent="0" algn="l" rtl="0">
              <a:spcBef>
                <a:spcPts val="360"/>
              </a:spcBef>
              <a:spcAft>
                <a:spcPts val="0"/>
              </a:spcAft>
              <a:buNone/>
            </a:pPr>
            <a:r>
              <a:rPr lang="en-US" dirty="0">
                <a:solidFill>
                  <a:srgbClr val="0070C0"/>
                </a:solidFill>
              </a:rPr>
              <a:t>Which of the following processes do yeasts undergo that produces alcohol as a byproduct?</a:t>
            </a:r>
            <a:endParaRPr dirty="0">
              <a:solidFill>
                <a:srgbClr val="0070C0"/>
              </a:solidFill>
            </a:endParaRPr>
          </a:p>
          <a:p>
            <a:pPr marL="914400" lvl="0" indent="-342900" algn="l" rtl="0">
              <a:spcBef>
                <a:spcPts val="360"/>
              </a:spcBef>
              <a:spcAft>
                <a:spcPts val="0"/>
              </a:spcAft>
              <a:buClr>
                <a:srgbClr val="0070C0"/>
              </a:buClr>
              <a:buSzPts val="1800"/>
              <a:buAutoNum type="alphaUcPeriod"/>
            </a:pPr>
            <a:r>
              <a:rPr lang="en-US" dirty="0">
                <a:solidFill>
                  <a:srgbClr val="0070C0"/>
                </a:solidFill>
              </a:rPr>
              <a:t>Aerobic respiration</a:t>
            </a:r>
            <a:endParaRPr dirty="0">
              <a:solidFill>
                <a:srgbClr val="0070C0"/>
              </a:solidFill>
            </a:endParaRPr>
          </a:p>
          <a:p>
            <a:pPr marL="914400" lvl="0" indent="-342900" algn="l" rtl="0">
              <a:spcBef>
                <a:spcPts val="0"/>
              </a:spcBef>
              <a:spcAft>
                <a:spcPts val="0"/>
              </a:spcAft>
              <a:buClr>
                <a:srgbClr val="0070C0"/>
              </a:buClr>
              <a:buSzPts val="1800"/>
              <a:buAutoNum type="alphaUcPeriod"/>
            </a:pPr>
            <a:r>
              <a:rPr lang="en-US" dirty="0">
                <a:solidFill>
                  <a:srgbClr val="0070C0"/>
                </a:solidFill>
              </a:rPr>
              <a:t>Anaerobic respiration</a:t>
            </a:r>
            <a:endParaRPr dirty="0">
              <a:solidFill>
                <a:srgbClr val="0070C0"/>
              </a:solidFill>
            </a:endParaRPr>
          </a:p>
          <a:p>
            <a:pPr marL="914400" lvl="0" indent="-342900" algn="l" rtl="0">
              <a:spcBef>
                <a:spcPts val="0"/>
              </a:spcBef>
              <a:spcAft>
                <a:spcPts val="0"/>
              </a:spcAft>
              <a:buClr>
                <a:srgbClr val="0070C0"/>
              </a:buClr>
              <a:buSzPts val="1800"/>
              <a:buAutoNum type="alphaUcPeriod"/>
            </a:pPr>
            <a:r>
              <a:rPr lang="en-US" dirty="0">
                <a:solidFill>
                  <a:srgbClr val="0070C0"/>
                </a:solidFill>
              </a:rPr>
              <a:t>Lactic acid fermentation</a:t>
            </a:r>
            <a:endParaRPr dirty="0">
              <a:solidFill>
                <a:srgbClr val="0070C0"/>
              </a:solidFill>
            </a:endParaRPr>
          </a:p>
          <a:p>
            <a:pPr marL="914400" lvl="0" indent="-342900" algn="l" rtl="0">
              <a:spcBef>
                <a:spcPts val="0"/>
              </a:spcBef>
              <a:spcAft>
                <a:spcPts val="0"/>
              </a:spcAft>
              <a:buClr>
                <a:srgbClr val="0070C0"/>
              </a:buClr>
              <a:buSzPts val="1800"/>
              <a:buAutoNum type="alphaUcPeriod"/>
            </a:pPr>
            <a:r>
              <a:rPr lang="en-US" dirty="0">
                <a:solidFill>
                  <a:srgbClr val="0070C0"/>
                </a:solidFill>
              </a:rPr>
              <a:t>Alcoholic fermentation</a:t>
            </a:r>
            <a:endParaRPr dirty="0">
              <a:solidFill>
                <a:srgbClr val="0070C0"/>
              </a:solidFill>
            </a:endParaRPr>
          </a:p>
          <a:p>
            <a:pPr marL="914400" lvl="0" indent="-342900" algn="l" rtl="0">
              <a:spcBef>
                <a:spcPts val="0"/>
              </a:spcBef>
              <a:spcAft>
                <a:spcPts val="0"/>
              </a:spcAft>
              <a:buClr>
                <a:srgbClr val="0070C0"/>
              </a:buClr>
              <a:buSzPts val="1800"/>
              <a:buAutoNum type="alphaUcPeriod"/>
            </a:pPr>
            <a:r>
              <a:rPr lang="en-US" dirty="0">
                <a:solidFill>
                  <a:srgbClr val="0070C0"/>
                </a:solidFill>
              </a:rPr>
              <a:t>None of the above</a:t>
            </a:r>
            <a:endParaRPr dirty="0">
              <a:solidFill>
                <a:srgbClr val="0070C0"/>
              </a:solidFill>
            </a:endParaRPr>
          </a:p>
          <a:p>
            <a:pPr marL="0" lvl="0" indent="0" algn="l" rtl="0">
              <a:spcBef>
                <a:spcPts val="360"/>
              </a:spcBef>
              <a:spcAft>
                <a:spcPts val="0"/>
              </a:spcAft>
              <a:buNone/>
            </a:pPr>
            <a:endParaRPr dirty="0"/>
          </a:p>
        </p:txBody>
      </p:sp>
      <p:sp>
        <p:nvSpPr>
          <p:cNvPr id="4" name="Slide Number Placeholder 3">
            <a:extLst>
              <a:ext uri="{FF2B5EF4-FFF2-40B4-BE49-F238E27FC236}">
                <a16:creationId xmlns:a16="http://schemas.microsoft.com/office/drawing/2014/main" id="{0A7BC72D-420E-E442-070B-EAC496C64B5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4600"/>
              <a:buFont typeface="Cambria"/>
              <a:buNone/>
            </a:pPr>
            <a:r>
              <a:rPr lang="en-US" dirty="0"/>
              <a:t>Alcoholic Fermentation</a:t>
            </a:r>
            <a:endParaRPr dirty="0"/>
          </a:p>
        </p:txBody>
      </p:sp>
      <p:pic>
        <p:nvPicPr>
          <p:cNvPr id="173" name="Google Shape;173;p13"/>
          <p:cNvPicPr preferRelativeResize="0">
            <a:picLocks noGrp="1"/>
          </p:cNvPicPr>
          <p:nvPr>
            <p:ph type="body" idx="1"/>
          </p:nvPr>
        </p:nvPicPr>
        <p:blipFill rotWithShape="1">
          <a:blip r:embed="rId3">
            <a:alphaModFix/>
          </a:blip>
          <a:stretch/>
        </p:blipFill>
        <p:spPr>
          <a:xfrm>
            <a:off x="1093462" y="2279550"/>
            <a:ext cx="6236515" cy="4303812"/>
          </a:xfrm>
          <a:prstGeom prst="rect">
            <a:avLst/>
          </a:prstGeom>
          <a:noFill/>
          <a:ln>
            <a:noFill/>
          </a:ln>
        </p:spPr>
      </p:pic>
      <p:sp>
        <p:nvSpPr>
          <p:cNvPr id="4" name="Slide Number Placeholder 3">
            <a:extLst>
              <a:ext uri="{FF2B5EF4-FFF2-40B4-BE49-F238E27FC236}">
                <a16:creationId xmlns:a16="http://schemas.microsoft.com/office/drawing/2014/main" id="{1488F2AB-6F89-E8BD-94E4-1D6D67F3B3C7}"/>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19</a:t>
            </a:fld>
            <a:endParaRPr lang="en-US"/>
          </a:p>
        </p:txBody>
      </p:sp>
      <p:sp>
        <p:nvSpPr>
          <p:cNvPr id="175" name="Google Shape;175;p13"/>
          <p:cNvSpPr txBox="1"/>
          <p:nvPr/>
        </p:nvSpPr>
        <p:spPr>
          <a:xfrm>
            <a:off x="751650" y="1417650"/>
            <a:ext cx="7640700" cy="86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dirty="0">
                <a:solidFill>
                  <a:schemeClr val="dk1"/>
                </a:solidFill>
                <a:latin typeface="Calibri"/>
                <a:ea typeface="Calibri"/>
                <a:cs typeface="Calibri"/>
                <a:sym typeface="Calibri"/>
              </a:rPr>
              <a:t>Some yeasts undergo alcoholic fermentation. During this process, glucose is converted into ethanol.</a:t>
            </a:r>
            <a:endParaRPr sz="2200" dirty="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g308bf2d41fb_0_0"/>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Learning Outcomes</a:t>
            </a:r>
          </a:p>
        </p:txBody>
      </p:sp>
      <p:sp>
        <p:nvSpPr>
          <p:cNvPr id="93" name="Google Shape;93;g308bf2d41fb_0_0"/>
          <p:cNvSpPr txBox="1">
            <a:spLocks noGrp="1"/>
          </p:cNvSpPr>
          <p:nvPr>
            <p:ph type="body" idx="1"/>
          </p:nvPr>
        </p:nvSpPr>
        <p:spPr>
          <a:prstGeom prst="rect">
            <a:avLst/>
          </a:prstGeom>
        </p:spPr>
        <p:txBody>
          <a:bodyPr spcFirstLastPara="1" wrap="square" lIns="91425" tIns="45700" rIns="91425" bIns="45700" anchor="t" anchorCtr="0">
            <a:normAutofit/>
          </a:bodyPr>
          <a:lstStyle/>
          <a:p>
            <a:pPr marL="0" lvl="0" indent="0" algn="l" rtl="0">
              <a:spcBef>
                <a:spcPts val="360"/>
              </a:spcBef>
              <a:spcAft>
                <a:spcPts val="0"/>
              </a:spcAft>
              <a:buNone/>
            </a:pPr>
            <a:r>
              <a:rPr lang="en-US" dirty="0"/>
              <a:t>By the end of this case study, you should be able to:</a:t>
            </a:r>
            <a:endParaRPr dirty="0"/>
          </a:p>
          <a:p>
            <a:pPr marL="457200" lvl="0" indent="-342900" algn="l" rtl="0">
              <a:spcBef>
                <a:spcPts val="360"/>
              </a:spcBef>
              <a:spcAft>
                <a:spcPts val="0"/>
              </a:spcAft>
              <a:buSzPts val="1800"/>
              <a:buChar char="•"/>
            </a:pPr>
            <a:r>
              <a:rPr lang="en-US" dirty="0">
                <a:solidFill>
                  <a:srgbClr val="4A4A4A"/>
                </a:solidFill>
                <a:highlight>
                  <a:srgbClr val="FFFFFF"/>
                </a:highlight>
              </a:rPr>
              <a:t>Recognize the starting materials and products of alcoholic fermentation.</a:t>
            </a:r>
            <a:endParaRPr dirty="0">
              <a:solidFill>
                <a:srgbClr val="4A4A4A"/>
              </a:solidFill>
              <a:highlight>
                <a:srgbClr val="FFFFFF"/>
              </a:highlight>
            </a:endParaRPr>
          </a:p>
          <a:p>
            <a:pPr marL="457200" lvl="0" indent="-342900" algn="l" rtl="0">
              <a:spcBef>
                <a:spcPts val="0"/>
              </a:spcBef>
              <a:spcAft>
                <a:spcPts val="0"/>
              </a:spcAft>
              <a:buSzPts val="1800"/>
              <a:buChar char="•"/>
            </a:pPr>
            <a:r>
              <a:rPr lang="en-US" dirty="0"/>
              <a:t>Explain the alcoholic fermentation process.</a:t>
            </a:r>
            <a:endParaRPr dirty="0"/>
          </a:p>
          <a:p>
            <a:pPr marL="457200" lvl="0" indent="-342900" algn="l" rtl="0">
              <a:spcBef>
                <a:spcPts val="0"/>
              </a:spcBef>
              <a:spcAft>
                <a:spcPts val="0"/>
              </a:spcAft>
              <a:buSzPts val="1800"/>
              <a:buChar char="•"/>
            </a:pPr>
            <a:r>
              <a:rPr lang="en-US" dirty="0"/>
              <a:t>List organisms that carry out alcoholic fermentation.</a:t>
            </a:r>
            <a:endParaRPr dirty="0"/>
          </a:p>
          <a:p>
            <a:pPr marL="457200" lvl="0" indent="-342900" algn="l" rtl="0">
              <a:spcBef>
                <a:spcPts val="0"/>
              </a:spcBef>
              <a:spcAft>
                <a:spcPts val="0"/>
              </a:spcAft>
              <a:buSzPts val="1800"/>
              <a:buChar char="•"/>
            </a:pPr>
            <a:r>
              <a:rPr lang="en-US" dirty="0"/>
              <a:t>Explain how anaerobic conditions in the human body contribute to health issues when yeast such as </a:t>
            </a:r>
            <a:r>
              <a:rPr lang="en-US" i="1" dirty="0"/>
              <a:t>Saccharomyces cerevisiae</a:t>
            </a:r>
            <a:r>
              <a:rPr lang="en-US" dirty="0"/>
              <a:t> proliferate.</a:t>
            </a:r>
            <a:endParaRPr dirty="0"/>
          </a:p>
          <a:p>
            <a:pPr marL="457200" lvl="0" indent="-342900" algn="l" rtl="0">
              <a:spcBef>
                <a:spcPts val="0"/>
              </a:spcBef>
              <a:spcAft>
                <a:spcPts val="0"/>
              </a:spcAft>
              <a:buSzPts val="1800"/>
              <a:buChar char="•"/>
            </a:pPr>
            <a:r>
              <a:rPr lang="en-US" dirty="0"/>
              <a:t>Describe a health issue that results from the overgrowth of yeast in the gut.</a:t>
            </a:r>
          </a:p>
          <a:p>
            <a:pPr marL="457200" lvl="0" indent="-342900" algn="l" rtl="0">
              <a:spcBef>
                <a:spcPts val="0"/>
              </a:spcBef>
              <a:spcAft>
                <a:spcPts val="0"/>
              </a:spcAft>
              <a:buSzPts val="1800"/>
              <a:buChar char="•"/>
            </a:pPr>
            <a:r>
              <a:rPr lang="en-US" dirty="0"/>
              <a:t>Apply theoretical knowledge and critical thinking skills to a real-world healthcare scenario.</a:t>
            </a:r>
          </a:p>
        </p:txBody>
      </p:sp>
      <p:sp>
        <p:nvSpPr>
          <p:cNvPr id="4" name="Slide Number Placeholder 3">
            <a:extLst>
              <a:ext uri="{FF2B5EF4-FFF2-40B4-BE49-F238E27FC236}">
                <a16:creationId xmlns:a16="http://schemas.microsoft.com/office/drawing/2014/main" id="{CE66EBC1-13AC-3AF6-637D-9790CCA9D48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308bf2d41fb_0_27"/>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Clicker Question 4</a:t>
            </a:r>
            <a:endParaRPr dirty="0"/>
          </a:p>
        </p:txBody>
      </p:sp>
      <p:sp>
        <p:nvSpPr>
          <p:cNvPr id="181" name="Google Shape;181;g308bf2d41fb_0_27"/>
          <p:cNvSpPr txBox="1">
            <a:spLocks noGrp="1"/>
          </p:cNvSpPr>
          <p:nvPr>
            <p:ph type="body" idx="1"/>
          </p:nvPr>
        </p:nvSpPr>
        <p:spPr>
          <a:prstGeom prst="rect">
            <a:avLst/>
          </a:prstGeom>
        </p:spPr>
        <p:txBody>
          <a:bodyPr spcFirstLastPara="1" wrap="square" lIns="91425" tIns="45700" rIns="91425" bIns="45700" anchor="t" anchorCtr="0">
            <a:normAutofit/>
          </a:bodyPr>
          <a:lstStyle/>
          <a:p>
            <a:pPr marL="0" lvl="0" indent="0" algn="l" rtl="0">
              <a:spcBef>
                <a:spcPts val="440"/>
              </a:spcBef>
              <a:spcAft>
                <a:spcPts val="0"/>
              </a:spcAft>
              <a:buNone/>
            </a:pPr>
            <a:r>
              <a:rPr lang="en-US" dirty="0">
                <a:solidFill>
                  <a:srgbClr val="0070C0"/>
                </a:solidFill>
              </a:rPr>
              <a:t>Take some time to research each of the yeast strains identified. Use a chart to guide your research.</a:t>
            </a:r>
            <a:endParaRPr dirty="0">
              <a:solidFill>
                <a:srgbClr val="0070C0"/>
              </a:solidFill>
            </a:endParaRPr>
          </a:p>
          <a:p>
            <a:pPr marL="0" lvl="0" indent="0" algn="l" rtl="0">
              <a:spcBef>
                <a:spcPts val="440"/>
              </a:spcBef>
              <a:spcAft>
                <a:spcPts val="0"/>
              </a:spcAft>
              <a:buNone/>
            </a:pPr>
            <a:endParaRPr dirty="0">
              <a:solidFill>
                <a:srgbClr val="0070C0"/>
              </a:solidFill>
            </a:endParaRPr>
          </a:p>
          <a:p>
            <a:pPr marL="0" lvl="0" indent="0" algn="l" rtl="0">
              <a:spcBef>
                <a:spcPts val="440"/>
              </a:spcBef>
              <a:spcAft>
                <a:spcPts val="0"/>
              </a:spcAft>
              <a:buNone/>
            </a:pPr>
            <a:r>
              <a:rPr lang="en-US" dirty="0">
                <a:solidFill>
                  <a:srgbClr val="0070C0"/>
                </a:solidFill>
              </a:rPr>
              <a:t>Which of the following yeast strains do you think will appear in abundance when the test results come back? </a:t>
            </a:r>
            <a:endParaRPr dirty="0">
              <a:solidFill>
                <a:srgbClr val="0070C0"/>
              </a:solidFill>
            </a:endParaRPr>
          </a:p>
          <a:p>
            <a:pPr marL="800100" lvl="0" indent="-228600" algn="l" rtl="0">
              <a:spcBef>
                <a:spcPts val="0"/>
              </a:spcBef>
              <a:spcAft>
                <a:spcPts val="0"/>
              </a:spcAft>
              <a:buClr>
                <a:srgbClr val="0070C0"/>
              </a:buClr>
              <a:buSzPts val="2200"/>
              <a:buFont typeface="Calibri"/>
              <a:buAutoNum type="alphaUcPeriod"/>
            </a:pPr>
            <a:r>
              <a:rPr lang="en-US" i="1" dirty="0">
                <a:solidFill>
                  <a:srgbClr val="0070C0"/>
                </a:solidFill>
              </a:rPr>
              <a:t>Candida utilis</a:t>
            </a:r>
            <a:r>
              <a:rPr lang="en-US" dirty="0">
                <a:solidFill>
                  <a:srgbClr val="0070C0"/>
                </a:solidFill>
              </a:rPr>
              <a:t> </a:t>
            </a:r>
          </a:p>
          <a:p>
            <a:pPr marL="800100" indent="-228600">
              <a:spcBef>
                <a:spcPts val="0"/>
              </a:spcBef>
              <a:buClr>
                <a:srgbClr val="0070C0"/>
              </a:buClr>
              <a:buSzPts val="2200"/>
              <a:buFont typeface="Calibri"/>
              <a:buAutoNum type="alphaUcPeriod"/>
            </a:pPr>
            <a:r>
              <a:rPr lang="en-US" i="1" dirty="0">
                <a:solidFill>
                  <a:srgbClr val="0070C0"/>
                </a:solidFill>
              </a:rPr>
              <a:t>Candida </a:t>
            </a:r>
            <a:r>
              <a:rPr lang="en-US" i="1" dirty="0" err="1">
                <a:solidFill>
                  <a:srgbClr val="0070C0"/>
                </a:solidFill>
              </a:rPr>
              <a:t>krusei</a:t>
            </a:r>
            <a:endParaRPr lang="en-US" i="1" dirty="0">
              <a:solidFill>
                <a:srgbClr val="0070C0"/>
              </a:solidFill>
            </a:endParaRPr>
          </a:p>
          <a:p>
            <a:pPr marL="800100" indent="-228600">
              <a:spcBef>
                <a:spcPts val="0"/>
              </a:spcBef>
              <a:buClr>
                <a:srgbClr val="0070C0"/>
              </a:buClr>
              <a:buSzPts val="2200"/>
              <a:buFont typeface="Calibri"/>
              <a:buAutoNum type="alphaUcPeriod"/>
            </a:pPr>
            <a:r>
              <a:rPr lang="en-US" i="1" dirty="0" err="1">
                <a:solidFill>
                  <a:srgbClr val="0070C0"/>
                </a:solidFill>
              </a:rPr>
              <a:t>Kluyveromyces</a:t>
            </a:r>
            <a:r>
              <a:rPr lang="en-US" i="1" dirty="0">
                <a:solidFill>
                  <a:srgbClr val="0070C0"/>
                </a:solidFill>
              </a:rPr>
              <a:t> lactis</a:t>
            </a:r>
          </a:p>
          <a:p>
            <a:pPr marL="800100" lvl="0" indent="-228600" algn="l" rtl="0">
              <a:spcBef>
                <a:spcPts val="0"/>
              </a:spcBef>
              <a:spcAft>
                <a:spcPts val="0"/>
              </a:spcAft>
              <a:buClr>
                <a:srgbClr val="0070C0"/>
              </a:buClr>
              <a:buSzPts val="2200"/>
              <a:buFont typeface="Calibri"/>
              <a:buAutoNum type="alphaUcPeriod"/>
            </a:pPr>
            <a:r>
              <a:rPr lang="en-US" i="1" dirty="0">
                <a:solidFill>
                  <a:srgbClr val="0070C0"/>
                </a:solidFill>
              </a:rPr>
              <a:t>Saccharomyces cerevisiae</a:t>
            </a:r>
            <a:endParaRPr lang="en-US" dirty="0">
              <a:solidFill>
                <a:srgbClr val="0070C0"/>
              </a:solidFill>
            </a:endParaRPr>
          </a:p>
          <a:p>
            <a:pPr marL="800100" indent="-228600">
              <a:spcBef>
                <a:spcPts val="0"/>
              </a:spcBef>
              <a:buClr>
                <a:srgbClr val="0070C0"/>
              </a:buClr>
              <a:buSzPts val="2200"/>
              <a:buFont typeface="Calibri"/>
              <a:buAutoNum type="alphaUcPeriod"/>
            </a:pPr>
            <a:r>
              <a:rPr lang="en-US" sz="2200" i="1" dirty="0">
                <a:solidFill>
                  <a:srgbClr val="0070C0"/>
                </a:solidFill>
              </a:rPr>
              <a:t>Saccharomyces </a:t>
            </a:r>
            <a:r>
              <a:rPr lang="en-US" sz="2200" i="1" dirty="0" err="1">
                <a:solidFill>
                  <a:srgbClr val="0070C0"/>
                </a:solidFill>
              </a:rPr>
              <a:t>boulardii</a:t>
            </a:r>
            <a:endParaRPr lang="en-US" i="1" dirty="0">
              <a:solidFill>
                <a:srgbClr val="0070C0"/>
              </a:solidFill>
            </a:endParaRPr>
          </a:p>
        </p:txBody>
      </p:sp>
      <p:sp>
        <p:nvSpPr>
          <p:cNvPr id="4" name="Slide Number Placeholder 3">
            <a:extLst>
              <a:ext uri="{FF2B5EF4-FFF2-40B4-BE49-F238E27FC236}">
                <a16:creationId xmlns:a16="http://schemas.microsoft.com/office/drawing/2014/main" id="{61C4507A-5987-A788-8D47-C264F9CED36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4600"/>
              <a:buFont typeface="Cambria"/>
              <a:buNone/>
            </a:pPr>
            <a:r>
              <a:rPr lang="en-US" dirty="0"/>
              <a:t>Test Results</a:t>
            </a:r>
            <a:endParaRPr dirty="0"/>
          </a:p>
        </p:txBody>
      </p:sp>
      <p:sp>
        <p:nvSpPr>
          <p:cNvPr id="187" name="Google Shape;187;p10"/>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342900" lvl="0" indent="-228600" algn="l" rtl="0">
              <a:lnSpc>
                <a:spcPct val="100000"/>
              </a:lnSpc>
              <a:spcBef>
                <a:spcPts val="0"/>
              </a:spcBef>
              <a:spcAft>
                <a:spcPts val="0"/>
              </a:spcAft>
              <a:buSzPts val="2200"/>
              <a:buChar char="•"/>
            </a:pPr>
            <a:r>
              <a:rPr lang="en-US" dirty="0"/>
              <a:t>All five yeast strains were found in Natasha’s stool sample. However, </a:t>
            </a:r>
            <a:r>
              <a:rPr lang="en-US" i="1" dirty="0"/>
              <a:t>Saccharomyces cerevisiae </a:t>
            </a:r>
            <a:r>
              <a:rPr lang="en-US" dirty="0"/>
              <a:t>proliferation was the highest.</a:t>
            </a:r>
            <a:endParaRPr dirty="0"/>
          </a:p>
        </p:txBody>
      </p:sp>
      <p:sp>
        <p:nvSpPr>
          <p:cNvPr id="4" name="Slide Number Placeholder 3">
            <a:extLst>
              <a:ext uri="{FF2B5EF4-FFF2-40B4-BE49-F238E27FC236}">
                <a16:creationId xmlns:a16="http://schemas.microsoft.com/office/drawing/2014/main" id="{D3040164-3E3F-1B3D-001A-A9D92EE49B6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g308bf2d41fb_0_43"/>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Clicker Question 5</a:t>
            </a:r>
            <a:endParaRPr dirty="0"/>
          </a:p>
        </p:txBody>
      </p:sp>
      <p:sp>
        <p:nvSpPr>
          <p:cNvPr id="193" name="Google Shape;193;g308bf2d41fb_0_43"/>
          <p:cNvSpPr txBox="1">
            <a:spLocks noGrp="1"/>
          </p:cNvSpPr>
          <p:nvPr>
            <p:ph type="body" idx="1"/>
          </p:nvPr>
        </p:nvSpPr>
        <p:spPr>
          <a:prstGeom prst="rect">
            <a:avLst/>
          </a:prstGeom>
        </p:spPr>
        <p:txBody>
          <a:bodyPr spcFirstLastPara="1" wrap="square" lIns="91425" tIns="45700" rIns="91425" bIns="45700" anchor="t" anchorCtr="0">
            <a:normAutofit/>
          </a:bodyPr>
          <a:lstStyle/>
          <a:p>
            <a:pPr marL="0" lvl="0" indent="0" algn="l" rtl="0">
              <a:spcBef>
                <a:spcPts val="360"/>
              </a:spcBef>
              <a:spcAft>
                <a:spcPts val="0"/>
              </a:spcAft>
              <a:buNone/>
            </a:pPr>
            <a:r>
              <a:rPr lang="en-US" dirty="0">
                <a:solidFill>
                  <a:srgbClr val="0070C0"/>
                </a:solidFill>
              </a:rPr>
              <a:t>Which of the following health conditions is a consequence of high alcohol production in the human body?</a:t>
            </a:r>
            <a:endParaRPr dirty="0">
              <a:solidFill>
                <a:srgbClr val="0070C0"/>
              </a:solidFill>
            </a:endParaRPr>
          </a:p>
          <a:p>
            <a:pPr marL="914400" lvl="0" indent="-342900" algn="l" rtl="0">
              <a:spcBef>
                <a:spcPts val="360"/>
              </a:spcBef>
              <a:spcAft>
                <a:spcPts val="0"/>
              </a:spcAft>
              <a:buClr>
                <a:srgbClr val="0070C0"/>
              </a:buClr>
              <a:buSzPts val="1800"/>
              <a:buAutoNum type="alphaUcPeriod"/>
            </a:pPr>
            <a:r>
              <a:rPr lang="en-US" dirty="0">
                <a:solidFill>
                  <a:srgbClr val="0070C0"/>
                </a:solidFill>
              </a:rPr>
              <a:t>Cystic fibrosis</a:t>
            </a:r>
            <a:endParaRPr dirty="0">
              <a:solidFill>
                <a:srgbClr val="0070C0"/>
              </a:solidFill>
            </a:endParaRPr>
          </a:p>
          <a:p>
            <a:pPr marL="914400" lvl="0" indent="-342900" algn="l" rtl="0">
              <a:spcBef>
                <a:spcPts val="0"/>
              </a:spcBef>
              <a:spcAft>
                <a:spcPts val="0"/>
              </a:spcAft>
              <a:buClr>
                <a:srgbClr val="0070C0"/>
              </a:buClr>
              <a:buSzPts val="1800"/>
              <a:buAutoNum type="alphaUcPeriod"/>
            </a:pPr>
            <a:r>
              <a:rPr lang="en-US" dirty="0">
                <a:solidFill>
                  <a:srgbClr val="0070C0"/>
                </a:solidFill>
              </a:rPr>
              <a:t>Pompe disease</a:t>
            </a:r>
            <a:endParaRPr dirty="0">
              <a:solidFill>
                <a:srgbClr val="0070C0"/>
              </a:solidFill>
            </a:endParaRPr>
          </a:p>
          <a:p>
            <a:pPr marL="914400" lvl="0" indent="-342900" algn="l" rtl="0">
              <a:spcBef>
                <a:spcPts val="0"/>
              </a:spcBef>
              <a:spcAft>
                <a:spcPts val="0"/>
              </a:spcAft>
              <a:buClr>
                <a:srgbClr val="0070C0"/>
              </a:buClr>
              <a:buSzPts val="1800"/>
              <a:buAutoNum type="alphaUcPeriod"/>
            </a:pPr>
            <a:r>
              <a:rPr lang="en-US" dirty="0">
                <a:solidFill>
                  <a:srgbClr val="0070C0"/>
                </a:solidFill>
              </a:rPr>
              <a:t>Pyruvate dehydrogenase complex disease</a:t>
            </a:r>
            <a:endParaRPr dirty="0">
              <a:solidFill>
                <a:srgbClr val="0070C0"/>
              </a:solidFill>
            </a:endParaRPr>
          </a:p>
          <a:p>
            <a:pPr marL="914400" lvl="0" indent="-342900" algn="l" rtl="0">
              <a:spcBef>
                <a:spcPts val="0"/>
              </a:spcBef>
              <a:spcAft>
                <a:spcPts val="0"/>
              </a:spcAft>
              <a:buClr>
                <a:srgbClr val="0070C0"/>
              </a:buClr>
              <a:buSzPts val="1800"/>
              <a:buAutoNum type="alphaUcPeriod"/>
            </a:pPr>
            <a:r>
              <a:rPr lang="en-US" dirty="0">
                <a:solidFill>
                  <a:srgbClr val="0070C0"/>
                </a:solidFill>
              </a:rPr>
              <a:t>Phenylketonuria</a:t>
            </a:r>
            <a:endParaRPr dirty="0">
              <a:solidFill>
                <a:srgbClr val="0070C0"/>
              </a:solidFill>
            </a:endParaRPr>
          </a:p>
          <a:p>
            <a:pPr marL="914400" lvl="0" indent="-342900" algn="l" rtl="0">
              <a:spcBef>
                <a:spcPts val="0"/>
              </a:spcBef>
              <a:spcAft>
                <a:spcPts val="0"/>
              </a:spcAft>
              <a:buClr>
                <a:srgbClr val="0070C0"/>
              </a:buClr>
              <a:buSzPts val="1800"/>
              <a:buAutoNum type="alphaUcPeriod"/>
            </a:pPr>
            <a:r>
              <a:rPr lang="en-US" dirty="0">
                <a:solidFill>
                  <a:srgbClr val="0070C0"/>
                </a:solidFill>
              </a:rPr>
              <a:t>Auto-brewery syndrome </a:t>
            </a:r>
            <a:endParaRPr dirty="0">
              <a:solidFill>
                <a:srgbClr val="0070C0"/>
              </a:solidFill>
            </a:endParaRPr>
          </a:p>
        </p:txBody>
      </p:sp>
      <p:sp>
        <p:nvSpPr>
          <p:cNvPr id="4" name="Slide Number Placeholder 3">
            <a:extLst>
              <a:ext uri="{FF2B5EF4-FFF2-40B4-BE49-F238E27FC236}">
                <a16:creationId xmlns:a16="http://schemas.microsoft.com/office/drawing/2014/main" id="{16BC89AF-7D3B-4055-DFBD-529B3A05BEE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4600"/>
              <a:buFont typeface="Cambria"/>
              <a:buNone/>
            </a:pPr>
            <a:r>
              <a:rPr lang="en-US" dirty="0"/>
              <a:t>What’s Wrong with Natasha?</a:t>
            </a:r>
            <a:endParaRPr dirty="0"/>
          </a:p>
        </p:txBody>
      </p:sp>
      <p:sp>
        <p:nvSpPr>
          <p:cNvPr id="199" name="Google Shape;199;p11"/>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342900" lvl="0" indent="-228600" algn="l" rtl="0">
              <a:lnSpc>
                <a:spcPct val="100000"/>
              </a:lnSpc>
              <a:spcBef>
                <a:spcPts val="0"/>
              </a:spcBef>
              <a:spcAft>
                <a:spcPts val="0"/>
              </a:spcAft>
              <a:buSzPts val="2200"/>
              <a:buChar char="•"/>
            </a:pPr>
            <a:r>
              <a:rPr lang="en-US" dirty="0"/>
              <a:t>The medical staff suspected that Natasha had auto-brewery syndrome, also known as gut fermentation syndrome. </a:t>
            </a:r>
          </a:p>
          <a:p>
            <a:pPr marL="114300" lvl="0" indent="0" algn="l" rtl="0">
              <a:lnSpc>
                <a:spcPct val="100000"/>
              </a:lnSpc>
              <a:spcBef>
                <a:spcPts val="0"/>
              </a:spcBef>
              <a:spcAft>
                <a:spcPts val="0"/>
              </a:spcAft>
              <a:buSzPts val="2200"/>
              <a:buNone/>
            </a:pPr>
            <a:endParaRPr dirty="0"/>
          </a:p>
          <a:p>
            <a:pPr marL="342900" lvl="0" indent="-228600" algn="l" rtl="0">
              <a:lnSpc>
                <a:spcPct val="100000"/>
              </a:lnSpc>
              <a:spcBef>
                <a:spcPts val="0"/>
              </a:spcBef>
              <a:spcAft>
                <a:spcPts val="0"/>
              </a:spcAft>
              <a:buSzPts val="2200"/>
              <a:buChar char="•"/>
            </a:pPr>
            <a:r>
              <a:rPr lang="en-US" b="1" dirty="0"/>
              <a:t>Auto-brewery syndrome (ABS)</a:t>
            </a:r>
            <a:r>
              <a:rPr lang="en-US" dirty="0"/>
              <a:t> is a condition in which ethanol is produced in the gut by over-active yeasts through fermentation. </a:t>
            </a:r>
          </a:p>
          <a:p>
            <a:pPr marL="114300" lvl="0" indent="0" algn="l" rtl="0">
              <a:lnSpc>
                <a:spcPct val="100000"/>
              </a:lnSpc>
              <a:spcBef>
                <a:spcPts val="0"/>
              </a:spcBef>
              <a:spcAft>
                <a:spcPts val="0"/>
              </a:spcAft>
              <a:buSzPts val="2200"/>
              <a:buNone/>
            </a:pPr>
            <a:endParaRPr dirty="0"/>
          </a:p>
          <a:p>
            <a:pPr marL="342900" lvl="0" indent="-228600" algn="l" rtl="0">
              <a:lnSpc>
                <a:spcPct val="100000"/>
              </a:lnSpc>
              <a:spcBef>
                <a:spcPts val="0"/>
              </a:spcBef>
              <a:spcAft>
                <a:spcPts val="0"/>
              </a:spcAft>
              <a:buSzPts val="2200"/>
              <a:buChar char="•"/>
            </a:pPr>
            <a:r>
              <a:rPr lang="en-US" dirty="0"/>
              <a:t>Natasha’s high carbohydrate meal mixed with her overgrowth of yeast resulted in the production of ethanol that caused her elevated BAC.</a:t>
            </a:r>
            <a:endParaRPr dirty="0"/>
          </a:p>
          <a:p>
            <a:pPr marL="0" lvl="0" indent="0" algn="l" rtl="0">
              <a:lnSpc>
                <a:spcPct val="100000"/>
              </a:lnSpc>
              <a:spcBef>
                <a:spcPts val="440"/>
              </a:spcBef>
              <a:spcAft>
                <a:spcPts val="0"/>
              </a:spcAft>
              <a:buSzPts val="2200"/>
              <a:buNone/>
            </a:pPr>
            <a:endParaRPr dirty="0"/>
          </a:p>
        </p:txBody>
      </p:sp>
      <p:sp>
        <p:nvSpPr>
          <p:cNvPr id="4" name="Slide Number Placeholder 3">
            <a:extLst>
              <a:ext uri="{FF2B5EF4-FFF2-40B4-BE49-F238E27FC236}">
                <a16:creationId xmlns:a16="http://schemas.microsoft.com/office/drawing/2014/main" id="{F3E1AC12-2494-EE6B-9B08-D97B77E608F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4600"/>
              <a:buFont typeface="Cambria"/>
              <a:buNone/>
            </a:pPr>
            <a:r>
              <a:rPr lang="en-US" dirty="0"/>
              <a:t>This Has Happened Before</a:t>
            </a:r>
            <a:endParaRPr dirty="0"/>
          </a:p>
        </p:txBody>
      </p:sp>
      <p:sp>
        <p:nvSpPr>
          <p:cNvPr id="205" name="Google Shape;205;p12"/>
          <p:cNvSpPr txBox="1">
            <a:spLocks noGrp="1"/>
          </p:cNvSpPr>
          <p:nvPr>
            <p:ph type="body" idx="1"/>
          </p:nvPr>
        </p:nvSpPr>
        <p:spPr>
          <a:xfrm>
            <a:off x="457200" y="1600200"/>
            <a:ext cx="7848600" cy="4525963"/>
          </a:xfrm>
          <a:prstGeom prst="rect">
            <a:avLst/>
          </a:prstGeom>
          <a:noFill/>
          <a:ln>
            <a:noFill/>
          </a:ln>
        </p:spPr>
        <p:txBody>
          <a:bodyPr spcFirstLastPara="1" wrap="square" lIns="91425" tIns="45700" rIns="91425" bIns="45700" anchor="t" anchorCtr="0">
            <a:normAutofit/>
          </a:bodyPr>
          <a:lstStyle/>
          <a:p>
            <a:pPr marL="342900" lvl="0" indent="-190500" algn="l" rtl="0">
              <a:lnSpc>
                <a:spcPct val="100000"/>
              </a:lnSpc>
              <a:spcBef>
                <a:spcPts val="0"/>
              </a:spcBef>
              <a:spcAft>
                <a:spcPts val="0"/>
              </a:spcAft>
              <a:buSzPts val="2200"/>
              <a:buChar char="•"/>
            </a:pPr>
            <a:r>
              <a:rPr lang="en-US" sz="2200" dirty="0"/>
              <a:t>The ER physician remembered a similar case from a few years back. A women facing a DUI charge claimed that she had not been drinking. However, her breathalyzer results demonstrated a high blood alcohol content.</a:t>
            </a:r>
          </a:p>
          <a:p>
            <a:pPr marL="342900" lvl="0" indent="-190500" algn="l" rtl="0">
              <a:lnSpc>
                <a:spcPct val="100000"/>
              </a:lnSpc>
              <a:spcBef>
                <a:spcPts val="0"/>
              </a:spcBef>
              <a:spcAft>
                <a:spcPts val="0"/>
              </a:spcAft>
              <a:buSzPts val="2200"/>
              <a:buChar char="•"/>
            </a:pPr>
            <a:endParaRPr lang="en-US" sz="2200" dirty="0"/>
          </a:p>
          <a:p>
            <a:pPr marL="342900" indent="-190500">
              <a:spcBef>
                <a:spcPts val="0"/>
              </a:spcBef>
              <a:buSzPts val="2200"/>
            </a:pPr>
            <a:r>
              <a:rPr lang="en-US" sz="2200" b="0" i="0" dirty="0">
                <a:solidFill>
                  <a:srgbClr val="474747"/>
                </a:solidFill>
                <a:effectLst/>
                <a:latin typeface="Calibri" panose="020F0502020204030204" pitchFamily="34" charset="0"/>
                <a:ea typeface="Calibri" panose="020F0502020204030204" pitchFamily="34" charset="0"/>
                <a:cs typeface="Calibri" panose="020F0502020204030204" pitchFamily="34" charset="0"/>
              </a:rPr>
              <a:t>A breathalyzer is a </a:t>
            </a:r>
            <a:r>
              <a:rPr lang="en-US" sz="2200" dirty="0">
                <a:solidFill>
                  <a:srgbClr val="474747"/>
                </a:solidFill>
                <a:latin typeface="Calibri" panose="020F0502020204030204" pitchFamily="34" charset="0"/>
                <a:ea typeface="Calibri" panose="020F0502020204030204" pitchFamily="34" charset="0"/>
                <a:cs typeface="Calibri" panose="020F0502020204030204" pitchFamily="34" charset="0"/>
              </a:rPr>
              <a:t>handheld </a:t>
            </a:r>
            <a:r>
              <a:rPr lang="en-US" sz="2200" b="0" i="0" dirty="0">
                <a:solidFill>
                  <a:srgbClr val="474747"/>
                </a:solidFill>
                <a:effectLst/>
                <a:latin typeface="Calibri" panose="020F0502020204030204" pitchFamily="34" charset="0"/>
                <a:ea typeface="Calibri" panose="020F0502020204030204" pitchFamily="34" charset="0"/>
                <a:cs typeface="Calibri" panose="020F0502020204030204" pitchFamily="34" charset="0"/>
              </a:rPr>
              <a:t>device commonly used by law enforcement to measure a person’s BAC.</a:t>
            </a:r>
            <a:r>
              <a:rPr lang="en-US" sz="2200" b="0" i="0" dirty="0">
                <a:effectLst/>
                <a:latin typeface="Calibri" panose="020F0502020204030204" pitchFamily="34" charset="0"/>
                <a:ea typeface="Calibri" panose="020F0502020204030204" pitchFamily="34" charset="0"/>
                <a:cs typeface="Calibri" panose="020F0502020204030204" pitchFamily="34" charset="0"/>
              </a:rPr>
              <a:t> </a:t>
            </a:r>
            <a:r>
              <a:rPr lang="en-US" sz="2200" dirty="0">
                <a:solidFill>
                  <a:srgbClr val="474747"/>
                </a:solidFill>
                <a:latin typeface="Calibri" panose="020F0502020204030204" pitchFamily="34" charset="0"/>
                <a:ea typeface="Calibri" panose="020F0502020204030204" pitchFamily="34" charset="0"/>
                <a:cs typeface="Calibri" panose="020F0502020204030204" pitchFamily="34" charset="0"/>
              </a:rPr>
              <a:t>On average, in the United States, a driver must not exceed a BAC of 0.08% while driving</a:t>
            </a:r>
            <a:r>
              <a:rPr lang="en-US" sz="2200" b="0" i="0" dirty="0">
                <a:solidFill>
                  <a:srgbClr val="474747"/>
                </a:solidFill>
                <a:effectLst/>
                <a:latin typeface="Calibri" panose="020F0502020204030204" pitchFamily="34" charset="0"/>
                <a:ea typeface="Calibri" panose="020F0502020204030204" pitchFamily="34" charset="0"/>
                <a:cs typeface="Calibri" panose="020F0502020204030204" pitchFamily="34" charset="0"/>
              </a:rPr>
              <a:t>. </a:t>
            </a:r>
          </a:p>
          <a:p>
            <a:pPr marL="152400" indent="0">
              <a:spcBef>
                <a:spcPts val="0"/>
              </a:spcBef>
              <a:buSzPts val="2200"/>
              <a:buNone/>
            </a:pPr>
            <a:endParaRPr sz="2200" dirty="0"/>
          </a:p>
          <a:p>
            <a:pPr marL="342900" lvl="0" indent="-190500" algn="l" rtl="0">
              <a:lnSpc>
                <a:spcPct val="100000"/>
              </a:lnSpc>
              <a:spcBef>
                <a:spcPts val="0"/>
              </a:spcBef>
              <a:spcAft>
                <a:spcPts val="0"/>
              </a:spcAft>
              <a:buSzPts val="2200"/>
              <a:buChar char="•"/>
            </a:pPr>
            <a:r>
              <a:rPr lang="en-US" sz="2200" dirty="0"/>
              <a:t>Let’s take a look at the following video:</a:t>
            </a:r>
            <a:endParaRPr sz="2200" dirty="0"/>
          </a:p>
          <a:p>
            <a:pPr marL="342900" lvl="0" indent="-50800" algn="l" rtl="0">
              <a:lnSpc>
                <a:spcPct val="100000"/>
              </a:lnSpc>
              <a:spcBef>
                <a:spcPts val="560"/>
              </a:spcBef>
              <a:spcAft>
                <a:spcPts val="0"/>
              </a:spcAft>
              <a:buSzPts val="2800"/>
              <a:buNone/>
            </a:pPr>
            <a:endParaRPr dirty="0"/>
          </a:p>
        </p:txBody>
      </p:sp>
      <p:sp>
        <p:nvSpPr>
          <p:cNvPr id="4" name="Slide Number Placeholder 3">
            <a:extLst>
              <a:ext uri="{FF2B5EF4-FFF2-40B4-BE49-F238E27FC236}">
                <a16:creationId xmlns:a16="http://schemas.microsoft.com/office/drawing/2014/main" id="{BD9EEB5E-7F0D-580A-CD9A-91973976D720}"/>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24</a:t>
            </a:fld>
            <a:endParaRPr lang="en-US"/>
          </a:p>
        </p:txBody>
      </p:sp>
      <p:sp>
        <p:nvSpPr>
          <p:cNvPr id="206" name="Google Shape;206;p12"/>
          <p:cNvSpPr txBox="1"/>
          <p:nvPr/>
        </p:nvSpPr>
        <p:spPr>
          <a:xfrm>
            <a:off x="1716567" y="5439697"/>
            <a:ext cx="532986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sng" strike="noStrike" cap="none" dirty="0">
                <a:solidFill>
                  <a:schemeClr val="hlink"/>
                </a:solidFill>
                <a:latin typeface="Calibri"/>
                <a:ea typeface="Calibri"/>
                <a:cs typeface="Calibri"/>
                <a:sym typeface="Calibri"/>
                <a:hlinkClick r:id="rId3"/>
              </a:rPr>
              <a:t>https://youtu.be/EYpOrB1FsgM</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FCE52C-5709-FE3E-9AB1-32A7163EE122}"/>
              </a:ext>
            </a:extLst>
          </p:cNvPr>
          <p:cNvSpPr>
            <a:spLocks noGrp="1"/>
          </p:cNvSpPr>
          <p:nvPr>
            <p:ph type="title"/>
          </p:nvPr>
        </p:nvSpPr>
        <p:spPr/>
        <p:txBody>
          <a:bodyPr/>
          <a:lstStyle/>
          <a:p>
            <a:r>
              <a:rPr lang="en-US" dirty="0"/>
              <a:t>Clicker Question 6</a:t>
            </a:r>
          </a:p>
        </p:txBody>
      </p:sp>
      <p:sp>
        <p:nvSpPr>
          <p:cNvPr id="6" name="Text Placeholder 5">
            <a:extLst>
              <a:ext uri="{FF2B5EF4-FFF2-40B4-BE49-F238E27FC236}">
                <a16:creationId xmlns:a16="http://schemas.microsoft.com/office/drawing/2014/main" id="{C0BA4218-99E4-5195-10B5-A4BBD813AA79}"/>
              </a:ext>
            </a:extLst>
          </p:cNvPr>
          <p:cNvSpPr>
            <a:spLocks noGrp="1"/>
          </p:cNvSpPr>
          <p:nvPr>
            <p:ph type="body" idx="1"/>
          </p:nvPr>
        </p:nvSpPr>
        <p:spPr/>
        <p:txBody>
          <a:bodyPr/>
          <a:lstStyle/>
          <a:p>
            <a:pPr marL="114300" indent="0">
              <a:buNone/>
            </a:pPr>
            <a:r>
              <a:rPr lang="en-US" dirty="0">
                <a:solidFill>
                  <a:srgbClr val="0070C0"/>
                </a:solidFill>
              </a:rPr>
              <a:t>Why might breathalyzer tests be problematic for people with auto-brewery syndrome?</a:t>
            </a:r>
          </a:p>
          <a:p>
            <a:pPr marL="1028700" lvl="1" indent="-457200">
              <a:buClr>
                <a:srgbClr val="0070C0"/>
              </a:buClr>
              <a:buFont typeface="+mj-lt"/>
              <a:buAutoNum type="alphaUcPeriod"/>
            </a:pPr>
            <a:r>
              <a:rPr lang="en-US" sz="2200" dirty="0">
                <a:solidFill>
                  <a:srgbClr val="0070C0"/>
                </a:solidFill>
              </a:rPr>
              <a:t>Breathalyzers cannot detect blood alcohol concentration.</a:t>
            </a:r>
          </a:p>
          <a:p>
            <a:pPr marL="1028700" lvl="1" indent="-457200">
              <a:buClr>
                <a:srgbClr val="0070C0"/>
              </a:buClr>
              <a:buFont typeface="+mj-lt"/>
              <a:buAutoNum type="alphaUcPeriod"/>
            </a:pPr>
            <a:r>
              <a:rPr lang="en-US" sz="2200" dirty="0">
                <a:solidFill>
                  <a:srgbClr val="0070C0"/>
                </a:solidFill>
              </a:rPr>
              <a:t>Breathalyzers are unable to differentiate between alcohol consumption and internal alcoholic fermentation.</a:t>
            </a:r>
          </a:p>
          <a:p>
            <a:pPr marL="1028700" lvl="1" indent="-457200">
              <a:buClr>
                <a:srgbClr val="0070C0"/>
              </a:buClr>
              <a:buFont typeface="+mj-lt"/>
              <a:buAutoNum type="alphaUcPeriod"/>
            </a:pPr>
            <a:r>
              <a:rPr lang="en-US" sz="2200" dirty="0">
                <a:solidFill>
                  <a:srgbClr val="0070C0"/>
                </a:solidFill>
              </a:rPr>
              <a:t>Breathalyzers can only measure a blood alcohol concentration of 0.01% or less.</a:t>
            </a:r>
          </a:p>
          <a:p>
            <a:pPr marL="1028700" lvl="1" indent="-457200">
              <a:buClr>
                <a:srgbClr val="0070C0"/>
              </a:buClr>
              <a:buFont typeface="+mj-lt"/>
              <a:buAutoNum type="alphaUcPeriod"/>
            </a:pPr>
            <a:r>
              <a:rPr lang="en-US" sz="2200" dirty="0">
                <a:solidFill>
                  <a:srgbClr val="0070C0"/>
                </a:solidFill>
              </a:rPr>
              <a:t>Breathalyzers are large devices that can only be used in emergency situations.</a:t>
            </a:r>
            <a:endParaRPr lang="en-US" dirty="0">
              <a:solidFill>
                <a:srgbClr val="0070C0"/>
              </a:solidFill>
            </a:endParaRPr>
          </a:p>
          <a:p>
            <a:pPr marL="114300" indent="0">
              <a:buNone/>
            </a:pPr>
            <a:endParaRPr lang="en-US" dirty="0"/>
          </a:p>
        </p:txBody>
      </p:sp>
      <p:sp>
        <p:nvSpPr>
          <p:cNvPr id="4" name="Slide Number Placeholder 3">
            <a:extLst>
              <a:ext uri="{FF2B5EF4-FFF2-40B4-BE49-F238E27FC236}">
                <a16:creationId xmlns:a16="http://schemas.microsoft.com/office/drawing/2014/main" id="{D11B3BB5-820D-CB75-950F-C532FE547C1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25</a:t>
            </a:fld>
            <a:endParaRPr lang="en-US"/>
          </a:p>
        </p:txBody>
      </p:sp>
    </p:spTree>
    <p:extLst>
      <p:ext uri="{BB962C8B-B14F-4D97-AF65-F5344CB8AC3E}">
        <p14:creationId xmlns:p14="http://schemas.microsoft.com/office/powerpoint/2010/main" val="613039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4600"/>
              <a:buFont typeface="Cambria"/>
              <a:buNone/>
            </a:pPr>
            <a:r>
              <a:rPr lang="en-US" dirty="0"/>
              <a:t>Confirming the Diagnosis</a:t>
            </a:r>
            <a:endParaRPr dirty="0"/>
          </a:p>
        </p:txBody>
      </p:sp>
      <p:sp>
        <p:nvSpPr>
          <p:cNvPr id="212" name="Google Shape;212;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342900" lvl="0" indent="-228600" algn="l" rtl="0">
              <a:lnSpc>
                <a:spcPct val="100000"/>
              </a:lnSpc>
              <a:spcBef>
                <a:spcPts val="0"/>
              </a:spcBef>
              <a:spcAft>
                <a:spcPts val="0"/>
              </a:spcAft>
              <a:buSzPts val="2200"/>
              <a:buChar char="•"/>
            </a:pPr>
            <a:r>
              <a:rPr lang="en-US" dirty="0"/>
              <a:t>By this time, Natasha had been in the hospital for a few days. Her symptoms had improved. To confirm their diagnosis, the medical staff waited until Natasha’s BAC returned to normal levels. Then she was administered a 200 g oral glucose solution that should elevate her blood alcohol levels just enough to confirm the diagnosis, but not enough to produce the symptoms she had experienced beforehand. </a:t>
            </a:r>
          </a:p>
          <a:p>
            <a:pPr marL="342900" lvl="0" indent="-228600" algn="l" rtl="0">
              <a:lnSpc>
                <a:spcPct val="100000"/>
              </a:lnSpc>
              <a:spcBef>
                <a:spcPts val="0"/>
              </a:spcBef>
              <a:spcAft>
                <a:spcPts val="0"/>
              </a:spcAft>
              <a:buSzPts val="2200"/>
              <a:buChar char="•"/>
            </a:pPr>
            <a:endParaRPr lang="en-US" dirty="0"/>
          </a:p>
          <a:p>
            <a:pPr marL="342900" lvl="0" indent="-228600" algn="l" rtl="0">
              <a:lnSpc>
                <a:spcPct val="100000"/>
              </a:lnSpc>
              <a:spcBef>
                <a:spcPts val="0"/>
              </a:spcBef>
              <a:spcAft>
                <a:spcPts val="0"/>
              </a:spcAft>
              <a:buSzPts val="2200"/>
              <a:buChar char="•"/>
            </a:pPr>
            <a:r>
              <a:rPr lang="en-US" dirty="0"/>
              <a:t>The doctors monitored her BAC for the next 48 hours. </a:t>
            </a:r>
            <a:endParaRPr dirty="0"/>
          </a:p>
        </p:txBody>
      </p:sp>
      <p:sp>
        <p:nvSpPr>
          <p:cNvPr id="4" name="Slide Number Placeholder 3">
            <a:extLst>
              <a:ext uri="{FF2B5EF4-FFF2-40B4-BE49-F238E27FC236}">
                <a16:creationId xmlns:a16="http://schemas.microsoft.com/office/drawing/2014/main" id="{56911D33-EF47-288A-F45D-E2FE5E38B51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23D8C-02F9-AFC0-C550-934440956326}"/>
              </a:ext>
            </a:extLst>
          </p:cNvPr>
          <p:cNvSpPr>
            <a:spLocks noGrp="1"/>
          </p:cNvSpPr>
          <p:nvPr>
            <p:ph type="title"/>
          </p:nvPr>
        </p:nvSpPr>
        <p:spPr/>
        <p:txBody>
          <a:bodyPr/>
          <a:lstStyle/>
          <a:p>
            <a:r>
              <a:rPr lang="en-US" dirty="0"/>
              <a:t>Glucose Test Results</a:t>
            </a:r>
          </a:p>
        </p:txBody>
      </p:sp>
      <p:sp>
        <p:nvSpPr>
          <p:cNvPr id="3" name="Text Placeholder 2">
            <a:extLst>
              <a:ext uri="{FF2B5EF4-FFF2-40B4-BE49-F238E27FC236}">
                <a16:creationId xmlns:a16="http://schemas.microsoft.com/office/drawing/2014/main" id="{4535936E-6C70-76BD-1A32-BDE16BF71375}"/>
              </a:ext>
            </a:extLst>
          </p:cNvPr>
          <p:cNvSpPr>
            <a:spLocks noGrp="1"/>
          </p:cNvSpPr>
          <p:nvPr>
            <p:ph type="body" idx="1"/>
          </p:nvPr>
        </p:nvSpPr>
        <p:spPr>
          <a:xfrm>
            <a:off x="457200" y="1600200"/>
            <a:ext cx="7620000" cy="789039"/>
          </a:xfrm>
        </p:spPr>
        <p:txBody>
          <a:bodyPr>
            <a:normAutofit fontScale="85000" lnSpcReduction="10000"/>
          </a:bodyPr>
          <a:lstStyle/>
          <a:p>
            <a:pPr marL="114300" indent="0">
              <a:buNone/>
            </a:pPr>
            <a:r>
              <a:rPr lang="en-US" i="1" dirty="0"/>
              <a:t>Table 1</a:t>
            </a:r>
            <a:r>
              <a:rPr lang="en-US" dirty="0"/>
              <a:t>: Blood alcohol concentrations were measured using a validated headspace gas chromatograph-mass spectrometry (HS-GC-MS) method.</a:t>
            </a:r>
          </a:p>
        </p:txBody>
      </p:sp>
      <p:sp>
        <p:nvSpPr>
          <p:cNvPr id="7" name="Slide Number Placeholder 6">
            <a:extLst>
              <a:ext uri="{FF2B5EF4-FFF2-40B4-BE49-F238E27FC236}">
                <a16:creationId xmlns:a16="http://schemas.microsoft.com/office/drawing/2014/main" id="{1B10C1D8-7E58-08EE-F0C9-B0F823E73D5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27</a:t>
            </a:fld>
            <a:endParaRPr lang="en-US"/>
          </a:p>
        </p:txBody>
      </p:sp>
      <p:graphicFrame>
        <p:nvGraphicFramePr>
          <p:cNvPr id="4" name="Table 3">
            <a:extLst>
              <a:ext uri="{FF2B5EF4-FFF2-40B4-BE49-F238E27FC236}">
                <a16:creationId xmlns:a16="http://schemas.microsoft.com/office/drawing/2014/main" id="{F982D9AA-0351-E8E0-E1E3-7F15AD5F6069}"/>
              </a:ext>
            </a:extLst>
          </p:cNvPr>
          <p:cNvGraphicFramePr>
            <a:graphicFrameLocks noGrp="1"/>
          </p:cNvGraphicFramePr>
          <p:nvPr>
            <p:extLst>
              <p:ext uri="{D42A27DB-BD31-4B8C-83A1-F6EECF244321}">
                <p14:modId xmlns:p14="http://schemas.microsoft.com/office/powerpoint/2010/main" val="954333622"/>
              </p:ext>
            </p:extLst>
          </p:nvPr>
        </p:nvGraphicFramePr>
        <p:xfrm>
          <a:off x="667512" y="2389239"/>
          <a:ext cx="7050024" cy="3726423"/>
        </p:xfrm>
        <a:graphic>
          <a:graphicData uri="http://schemas.openxmlformats.org/drawingml/2006/table">
            <a:tbl>
              <a:tblPr firstRow="1" bandRow="1">
                <a:tableStyleId>{5C22544A-7EE6-4342-B048-85BDC9FD1C3A}</a:tableStyleId>
              </a:tblPr>
              <a:tblGrid>
                <a:gridCol w="3525012">
                  <a:extLst>
                    <a:ext uri="{9D8B030D-6E8A-4147-A177-3AD203B41FA5}">
                      <a16:colId xmlns:a16="http://schemas.microsoft.com/office/drawing/2014/main" val="1438412773"/>
                    </a:ext>
                  </a:extLst>
                </a:gridCol>
                <a:gridCol w="3525012">
                  <a:extLst>
                    <a:ext uri="{9D8B030D-6E8A-4147-A177-3AD203B41FA5}">
                      <a16:colId xmlns:a16="http://schemas.microsoft.com/office/drawing/2014/main" val="1749408947"/>
                    </a:ext>
                  </a:extLst>
                </a:gridCol>
              </a:tblGrid>
              <a:tr h="414047">
                <a:tc>
                  <a:txBody>
                    <a:bodyPr/>
                    <a:lstStyle/>
                    <a:p>
                      <a:pPr algn="ctr"/>
                      <a:r>
                        <a:rPr lang="en-US" dirty="0"/>
                        <a:t>Time (hour)</a:t>
                      </a:r>
                    </a:p>
                  </a:txBody>
                  <a:tcPr anchor="ctr"/>
                </a:tc>
                <a:tc>
                  <a:txBody>
                    <a:bodyPr/>
                    <a:lstStyle/>
                    <a:p>
                      <a:pPr algn="ctr"/>
                      <a:r>
                        <a:rPr lang="en-US" dirty="0"/>
                        <a:t>Ethanol (mg/dL)</a:t>
                      </a:r>
                    </a:p>
                  </a:txBody>
                  <a:tcPr anchor="ctr"/>
                </a:tc>
                <a:extLst>
                  <a:ext uri="{0D108BD9-81ED-4DB2-BD59-A6C34878D82A}">
                    <a16:rowId xmlns:a16="http://schemas.microsoft.com/office/drawing/2014/main" val="121754508"/>
                  </a:ext>
                </a:extLst>
              </a:tr>
              <a:tr h="414047">
                <a:tc>
                  <a:txBody>
                    <a:bodyPr/>
                    <a:lstStyle/>
                    <a:p>
                      <a:pPr algn="ctr"/>
                      <a:r>
                        <a:rPr lang="en-US" dirty="0"/>
                        <a:t>0</a:t>
                      </a:r>
                    </a:p>
                  </a:txBody>
                  <a:tcPr anchor="ctr"/>
                </a:tc>
                <a:tc>
                  <a:txBody>
                    <a:bodyPr/>
                    <a:lstStyle/>
                    <a:p>
                      <a:pPr algn="ctr"/>
                      <a:r>
                        <a:rPr lang="en-US" dirty="0"/>
                        <a:t>0.00</a:t>
                      </a:r>
                    </a:p>
                  </a:txBody>
                  <a:tcPr anchor="ctr"/>
                </a:tc>
                <a:extLst>
                  <a:ext uri="{0D108BD9-81ED-4DB2-BD59-A6C34878D82A}">
                    <a16:rowId xmlns:a16="http://schemas.microsoft.com/office/drawing/2014/main" val="2974003895"/>
                  </a:ext>
                </a:extLst>
              </a:tr>
              <a:tr h="414047">
                <a:tc>
                  <a:txBody>
                    <a:bodyPr/>
                    <a:lstStyle/>
                    <a:p>
                      <a:pPr algn="ctr"/>
                      <a:r>
                        <a:rPr lang="en-US" dirty="0"/>
                        <a:t>0.5</a:t>
                      </a:r>
                    </a:p>
                  </a:txBody>
                  <a:tcPr anchor="ctr"/>
                </a:tc>
                <a:tc>
                  <a:txBody>
                    <a:bodyPr/>
                    <a:lstStyle/>
                    <a:p>
                      <a:pPr algn="ctr"/>
                      <a:r>
                        <a:rPr lang="en-US" dirty="0"/>
                        <a:t>0.02</a:t>
                      </a:r>
                    </a:p>
                  </a:txBody>
                  <a:tcPr anchor="ctr"/>
                </a:tc>
                <a:extLst>
                  <a:ext uri="{0D108BD9-81ED-4DB2-BD59-A6C34878D82A}">
                    <a16:rowId xmlns:a16="http://schemas.microsoft.com/office/drawing/2014/main" val="3932458900"/>
                  </a:ext>
                </a:extLst>
              </a:tr>
              <a:tr h="414047">
                <a:tc>
                  <a:txBody>
                    <a:bodyPr/>
                    <a:lstStyle/>
                    <a:p>
                      <a:pPr algn="ctr"/>
                      <a:r>
                        <a:rPr lang="en-US" dirty="0"/>
                        <a:t>1</a:t>
                      </a:r>
                    </a:p>
                  </a:txBody>
                  <a:tcPr anchor="ctr"/>
                </a:tc>
                <a:tc>
                  <a:txBody>
                    <a:bodyPr/>
                    <a:lstStyle/>
                    <a:p>
                      <a:pPr algn="ctr"/>
                      <a:r>
                        <a:rPr lang="en-US" dirty="0"/>
                        <a:t>0.02</a:t>
                      </a:r>
                    </a:p>
                  </a:txBody>
                  <a:tcPr anchor="ctr"/>
                </a:tc>
                <a:extLst>
                  <a:ext uri="{0D108BD9-81ED-4DB2-BD59-A6C34878D82A}">
                    <a16:rowId xmlns:a16="http://schemas.microsoft.com/office/drawing/2014/main" val="2634242345"/>
                  </a:ext>
                </a:extLst>
              </a:tr>
              <a:tr h="414047">
                <a:tc>
                  <a:txBody>
                    <a:bodyPr/>
                    <a:lstStyle/>
                    <a:p>
                      <a:pPr algn="ctr"/>
                      <a:r>
                        <a:rPr lang="en-US" dirty="0"/>
                        <a:t>4</a:t>
                      </a:r>
                    </a:p>
                  </a:txBody>
                  <a:tcPr anchor="ctr"/>
                </a:tc>
                <a:tc>
                  <a:txBody>
                    <a:bodyPr/>
                    <a:lstStyle/>
                    <a:p>
                      <a:pPr algn="ctr"/>
                      <a:r>
                        <a:rPr lang="en-US" dirty="0"/>
                        <a:t>0.03</a:t>
                      </a:r>
                    </a:p>
                  </a:txBody>
                  <a:tcPr anchor="ctr"/>
                </a:tc>
                <a:extLst>
                  <a:ext uri="{0D108BD9-81ED-4DB2-BD59-A6C34878D82A}">
                    <a16:rowId xmlns:a16="http://schemas.microsoft.com/office/drawing/2014/main" val="1195937351"/>
                  </a:ext>
                </a:extLst>
              </a:tr>
              <a:tr h="414047">
                <a:tc>
                  <a:txBody>
                    <a:bodyPr/>
                    <a:lstStyle/>
                    <a:p>
                      <a:pPr algn="ctr"/>
                      <a:r>
                        <a:rPr lang="en-US" dirty="0"/>
                        <a:t>8</a:t>
                      </a:r>
                    </a:p>
                  </a:txBody>
                  <a:tcPr anchor="ctr"/>
                </a:tc>
                <a:tc>
                  <a:txBody>
                    <a:bodyPr/>
                    <a:lstStyle/>
                    <a:p>
                      <a:pPr algn="ctr"/>
                      <a:r>
                        <a:rPr lang="en-US" dirty="0"/>
                        <a:t>0.05</a:t>
                      </a:r>
                    </a:p>
                  </a:txBody>
                  <a:tcPr anchor="ctr"/>
                </a:tc>
                <a:extLst>
                  <a:ext uri="{0D108BD9-81ED-4DB2-BD59-A6C34878D82A}">
                    <a16:rowId xmlns:a16="http://schemas.microsoft.com/office/drawing/2014/main" val="2351537065"/>
                  </a:ext>
                </a:extLst>
              </a:tr>
              <a:tr h="414047">
                <a:tc>
                  <a:txBody>
                    <a:bodyPr/>
                    <a:lstStyle/>
                    <a:p>
                      <a:pPr algn="ctr"/>
                      <a:r>
                        <a:rPr lang="en-US" dirty="0"/>
                        <a:t>24</a:t>
                      </a:r>
                    </a:p>
                  </a:txBody>
                  <a:tcPr anchor="ctr"/>
                </a:tc>
                <a:tc>
                  <a:txBody>
                    <a:bodyPr/>
                    <a:lstStyle/>
                    <a:p>
                      <a:pPr algn="ctr"/>
                      <a:r>
                        <a:rPr lang="en-US" dirty="0"/>
                        <a:t>6.98</a:t>
                      </a:r>
                    </a:p>
                  </a:txBody>
                  <a:tcPr anchor="ctr"/>
                </a:tc>
                <a:extLst>
                  <a:ext uri="{0D108BD9-81ED-4DB2-BD59-A6C34878D82A}">
                    <a16:rowId xmlns:a16="http://schemas.microsoft.com/office/drawing/2014/main" val="2369221046"/>
                  </a:ext>
                </a:extLst>
              </a:tr>
              <a:tr h="414047">
                <a:tc>
                  <a:txBody>
                    <a:bodyPr/>
                    <a:lstStyle/>
                    <a:p>
                      <a:pPr algn="ctr"/>
                      <a:r>
                        <a:rPr lang="en-US" dirty="0"/>
                        <a:t>36</a:t>
                      </a:r>
                    </a:p>
                  </a:txBody>
                  <a:tcPr anchor="ctr"/>
                </a:tc>
                <a:tc>
                  <a:txBody>
                    <a:bodyPr/>
                    <a:lstStyle/>
                    <a:p>
                      <a:pPr algn="ctr"/>
                      <a:r>
                        <a:rPr lang="en-US" dirty="0"/>
                        <a:t>15.13</a:t>
                      </a:r>
                    </a:p>
                  </a:txBody>
                  <a:tcPr anchor="ctr"/>
                </a:tc>
                <a:extLst>
                  <a:ext uri="{0D108BD9-81ED-4DB2-BD59-A6C34878D82A}">
                    <a16:rowId xmlns:a16="http://schemas.microsoft.com/office/drawing/2014/main" val="1396716768"/>
                  </a:ext>
                </a:extLst>
              </a:tr>
              <a:tr h="414047">
                <a:tc>
                  <a:txBody>
                    <a:bodyPr/>
                    <a:lstStyle/>
                    <a:p>
                      <a:pPr algn="ctr"/>
                      <a:r>
                        <a:rPr lang="en-US" dirty="0"/>
                        <a:t>48</a:t>
                      </a:r>
                    </a:p>
                  </a:txBody>
                  <a:tcPr anchor="ctr"/>
                </a:tc>
                <a:tc>
                  <a:txBody>
                    <a:bodyPr/>
                    <a:lstStyle/>
                    <a:p>
                      <a:pPr algn="ctr"/>
                      <a:r>
                        <a:rPr lang="en-US" dirty="0"/>
                        <a:t>0.2</a:t>
                      </a:r>
                    </a:p>
                  </a:txBody>
                  <a:tcPr anchor="ctr"/>
                </a:tc>
                <a:extLst>
                  <a:ext uri="{0D108BD9-81ED-4DB2-BD59-A6C34878D82A}">
                    <a16:rowId xmlns:a16="http://schemas.microsoft.com/office/drawing/2014/main" val="2770242000"/>
                  </a:ext>
                </a:extLst>
              </a:tr>
            </a:tbl>
          </a:graphicData>
        </a:graphic>
      </p:graphicFrame>
    </p:spTree>
    <p:extLst>
      <p:ext uri="{BB962C8B-B14F-4D97-AF65-F5344CB8AC3E}">
        <p14:creationId xmlns:p14="http://schemas.microsoft.com/office/powerpoint/2010/main" val="17375587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D81C5-8B2B-E995-1C87-101AA7F6489A}"/>
              </a:ext>
            </a:extLst>
          </p:cNvPr>
          <p:cNvSpPr>
            <a:spLocks noGrp="1"/>
          </p:cNvSpPr>
          <p:nvPr>
            <p:ph type="title"/>
          </p:nvPr>
        </p:nvSpPr>
        <p:spPr/>
        <p:txBody>
          <a:bodyPr/>
          <a:lstStyle/>
          <a:p>
            <a:r>
              <a:rPr lang="en-US" dirty="0"/>
              <a:t>Clicker Question 7</a:t>
            </a:r>
          </a:p>
        </p:txBody>
      </p:sp>
      <p:sp>
        <p:nvSpPr>
          <p:cNvPr id="3" name="Text Placeholder 2">
            <a:extLst>
              <a:ext uri="{FF2B5EF4-FFF2-40B4-BE49-F238E27FC236}">
                <a16:creationId xmlns:a16="http://schemas.microsoft.com/office/drawing/2014/main" id="{41CCE081-B158-6389-0A62-9B40027E5C57}"/>
              </a:ext>
            </a:extLst>
          </p:cNvPr>
          <p:cNvSpPr>
            <a:spLocks noGrp="1"/>
          </p:cNvSpPr>
          <p:nvPr>
            <p:ph type="body" idx="1"/>
          </p:nvPr>
        </p:nvSpPr>
        <p:spPr/>
        <p:txBody>
          <a:bodyPr/>
          <a:lstStyle/>
          <a:p>
            <a:pPr marL="114300" indent="0">
              <a:buNone/>
            </a:pPr>
            <a:r>
              <a:rPr lang="en-US" dirty="0">
                <a:solidFill>
                  <a:srgbClr val="0070C0"/>
                </a:solidFill>
              </a:rPr>
              <a:t>Analyze the results of Natasha’s glucose test. Did Natasha’s BAC increase at any point?</a:t>
            </a:r>
          </a:p>
          <a:p>
            <a:pPr marL="1028700" lvl="1" indent="-457200">
              <a:buClr>
                <a:srgbClr val="0070C0"/>
              </a:buClr>
              <a:buFont typeface="+mj-lt"/>
              <a:buAutoNum type="alphaUcPeriod"/>
            </a:pPr>
            <a:r>
              <a:rPr lang="en-US" sz="2200" dirty="0">
                <a:solidFill>
                  <a:srgbClr val="0070C0"/>
                </a:solidFill>
              </a:rPr>
              <a:t>Yes</a:t>
            </a:r>
          </a:p>
          <a:p>
            <a:pPr marL="1028700" lvl="1" indent="-457200">
              <a:buClr>
                <a:srgbClr val="0070C0"/>
              </a:buClr>
              <a:buFont typeface="+mj-lt"/>
              <a:buAutoNum type="alphaUcPeriod"/>
            </a:pPr>
            <a:r>
              <a:rPr lang="en-US" sz="2200" dirty="0">
                <a:solidFill>
                  <a:srgbClr val="0070C0"/>
                </a:solidFill>
              </a:rPr>
              <a:t>No</a:t>
            </a:r>
          </a:p>
        </p:txBody>
      </p:sp>
      <p:sp>
        <p:nvSpPr>
          <p:cNvPr id="6" name="Slide Number Placeholder 5">
            <a:extLst>
              <a:ext uri="{FF2B5EF4-FFF2-40B4-BE49-F238E27FC236}">
                <a16:creationId xmlns:a16="http://schemas.microsoft.com/office/drawing/2014/main" id="{5756E9D4-BEDF-75EF-432C-2109F006EE8B}"/>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28</a:t>
            </a:fld>
            <a:endParaRPr lang="en-US"/>
          </a:p>
        </p:txBody>
      </p:sp>
    </p:spTree>
    <p:extLst>
      <p:ext uri="{BB962C8B-B14F-4D97-AF65-F5344CB8AC3E}">
        <p14:creationId xmlns:p14="http://schemas.microsoft.com/office/powerpoint/2010/main" val="30510322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61F75-93C4-CAF3-3F3B-967E6E2FF61B}"/>
              </a:ext>
            </a:extLst>
          </p:cNvPr>
          <p:cNvSpPr>
            <a:spLocks noGrp="1"/>
          </p:cNvSpPr>
          <p:nvPr>
            <p:ph type="title"/>
          </p:nvPr>
        </p:nvSpPr>
        <p:spPr/>
        <p:txBody>
          <a:bodyPr/>
          <a:lstStyle/>
          <a:p>
            <a:r>
              <a:rPr lang="en-US" dirty="0"/>
              <a:t>Glucose Test Conclusion</a:t>
            </a:r>
          </a:p>
        </p:txBody>
      </p:sp>
      <p:sp>
        <p:nvSpPr>
          <p:cNvPr id="3" name="Text Placeholder 2">
            <a:extLst>
              <a:ext uri="{FF2B5EF4-FFF2-40B4-BE49-F238E27FC236}">
                <a16:creationId xmlns:a16="http://schemas.microsoft.com/office/drawing/2014/main" id="{E1CD07B9-1C81-D1D2-2B81-D68C41228C15}"/>
              </a:ext>
            </a:extLst>
          </p:cNvPr>
          <p:cNvSpPr>
            <a:spLocks noGrp="1"/>
          </p:cNvSpPr>
          <p:nvPr>
            <p:ph type="body" idx="1"/>
          </p:nvPr>
        </p:nvSpPr>
        <p:spPr/>
        <p:txBody>
          <a:bodyPr/>
          <a:lstStyle/>
          <a:p>
            <a:r>
              <a:rPr lang="en-US" dirty="0"/>
              <a:t>Sure enough, Natasha’s BAC increased over time.</a:t>
            </a:r>
          </a:p>
          <a:p>
            <a:pPr marL="114300" indent="0">
              <a:buNone/>
            </a:pPr>
            <a:endParaRPr lang="en-US" dirty="0"/>
          </a:p>
          <a:p>
            <a:r>
              <a:rPr lang="en-US" dirty="0"/>
              <a:t>The medical team members concluded that Natasha was suffering from auto-brewery syndrome.</a:t>
            </a:r>
          </a:p>
          <a:p>
            <a:endParaRPr lang="en-US" dirty="0"/>
          </a:p>
          <a:p>
            <a:r>
              <a:rPr lang="en-US" dirty="0"/>
              <a:t>They next needed to determine the best treatment plan for her.</a:t>
            </a:r>
          </a:p>
          <a:p>
            <a:pPr marL="114300" indent="0">
              <a:buNone/>
            </a:pPr>
            <a:endParaRPr lang="en-US" dirty="0"/>
          </a:p>
        </p:txBody>
      </p:sp>
      <p:sp>
        <p:nvSpPr>
          <p:cNvPr id="6" name="Slide Number Placeholder 5">
            <a:extLst>
              <a:ext uri="{FF2B5EF4-FFF2-40B4-BE49-F238E27FC236}">
                <a16:creationId xmlns:a16="http://schemas.microsoft.com/office/drawing/2014/main" id="{B8C47D6E-69AD-35FA-B999-767BD3B0B65D}"/>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29</a:t>
            </a:fld>
            <a:endParaRPr lang="en-US"/>
          </a:p>
        </p:txBody>
      </p:sp>
    </p:spTree>
    <p:extLst>
      <p:ext uri="{BB962C8B-B14F-4D97-AF65-F5344CB8AC3E}">
        <p14:creationId xmlns:p14="http://schemas.microsoft.com/office/powerpoint/2010/main" val="315018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4600"/>
              <a:buFont typeface="Cambria"/>
              <a:buNone/>
            </a:pPr>
            <a:r>
              <a:rPr lang="en-US" dirty="0"/>
              <a:t>Case Scenario</a:t>
            </a:r>
            <a:endParaRPr dirty="0"/>
          </a:p>
        </p:txBody>
      </p:sp>
      <p:sp>
        <p:nvSpPr>
          <p:cNvPr id="99" name="Google Shape;99;p2"/>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342900" lvl="0" indent="-228600" algn="l" rtl="0">
              <a:lnSpc>
                <a:spcPct val="100000"/>
              </a:lnSpc>
              <a:spcBef>
                <a:spcPts val="0"/>
              </a:spcBef>
              <a:spcAft>
                <a:spcPts val="0"/>
              </a:spcAft>
              <a:buSzPts val="2200"/>
              <a:buChar char="•"/>
            </a:pPr>
            <a:r>
              <a:rPr lang="en-US" dirty="0"/>
              <a:t>Natasha had taken a late nap. She woke up around 8 p.m. Tuesday evening with a throbbing headache and some nausea. The room and hall seemed to be spinning as she walked from her bedroom to the bathroom. On her way back to bed, she asked her husband, Greg, if he could bring her some water, because her mouth was unusually dry. Greg hurried to grab the water. Natasha drank the water and tried to go back to bed. However, only a few minutes later she found herself vomiting. Unsure of what was going on, Natasha and Greg headed to the emergency room.</a:t>
            </a:r>
            <a:endParaRPr dirty="0"/>
          </a:p>
        </p:txBody>
      </p:sp>
      <p:sp>
        <p:nvSpPr>
          <p:cNvPr id="4" name="Slide Number Placeholder 3">
            <a:extLst>
              <a:ext uri="{FF2B5EF4-FFF2-40B4-BE49-F238E27FC236}">
                <a16:creationId xmlns:a16="http://schemas.microsoft.com/office/drawing/2014/main" id="{D17B3EA5-E050-7277-C701-DFE4F3A7293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53">
          <a:extLst>
            <a:ext uri="{FF2B5EF4-FFF2-40B4-BE49-F238E27FC236}">
              <a16:creationId xmlns:a16="http://schemas.microsoft.com/office/drawing/2014/main" id="{8076301A-76AC-D134-C94F-079D895FC57E}"/>
            </a:ext>
          </a:extLst>
        </p:cNvPr>
        <p:cNvGrpSpPr/>
        <p:nvPr/>
      </p:nvGrpSpPr>
      <p:grpSpPr>
        <a:xfrm>
          <a:off x="0" y="0"/>
          <a:ext cx="0" cy="0"/>
          <a:chOff x="0" y="0"/>
          <a:chExt cx="0" cy="0"/>
        </a:xfrm>
      </p:grpSpPr>
      <p:sp>
        <p:nvSpPr>
          <p:cNvPr id="154" name="Google Shape;154;g308bf2d41fb_0_22">
            <a:extLst>
              <a:ext uri="{FF2B5EF4-FFF2-40B4-BE49-F238E27FC236}">
                <a16:creationId xmlns:a16="http://schemas.microsoft.com/office/drawing/2014/main" id="{9ED638E4-F528-7323-C053-77D267A688F1}"/>
              </a:ext>
            </a:extLst>
          </p:cNvPr>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800" dirty="0"/>
              <a:t>Discussion 3: Treatment</a:t>
            </a:r>
            <a:endParaRPr sz="4800" dirty="0"/>
          </a:p>
        </p:txBody>
      </p:sp>
      <p:sp>
        <p:nvSpPr>
          <p:cNvPr id="155" name="Google Shape;155;g308bf2d41fb_0_22">
            <a:extLst>
              <a:ext uri="{FF2B5EF4-FFF2-40B4-BE49-F238E27FC236}">
                <a16:creationId xmlns:a16="http://schemas.microsoft.com/office/drawing/2014/main" id="{FFCFA309-A96C-4D3C-A9E8-D6FEF96E8A0C}"/>
              </a:ext>
            </a:extLst>
          </p:cNvPr>
          <p:cNvSpPr txBox="1">
            <a:spLocks noGrp="1"/>
          </p:cNvSpPr>
          <p:nvPr>
            <p:ph type="body" idx="1"/>
          </p:nvPr>
        </p:nvSpPr>
        <p:spPr>
          <a:prstGeom prst="rect">
            <a:avLst/>
          </a:prstGeom>
        </p:spPr>
        <p:txBody>
          <a:bodyPr spcFirstLastPara="1" wrap="square" lIns="91425" tIns="45700" rIns="91425" bIns="45700" anchor="t" anchorCtr="0">
            <a:normAutofit/>
          </a:bodyPr>
          <a:lstStyle/>
          <a:p>
            <a:pPr marL="0" lvl="0" indent="0" algn="l" rtl="0">
              <a:spcBef>
                <a:spcPts val="440"/>
              </a:spcBef>
              <a:spcAft>
                <a:spcPts val="0"/>
              </a:spcAft>
              <a:buNone/>
            </a:pPr>
            <a:r>
              <a:rPr lang="en-US" dirty="0">
                <a:solidFill>
                  <a:srgbClr val="0070C0"/>
                </a:solidFill>
              </a:rPr>
              <a:t>Now that we know the Natasha is suffering from auto-brewery syndrome, what are the most appropriate treatment options for Natasha?</a:t>
            </a:r>
          </a:p>
        </p:txBody>
      </p:sp>
      <p:sp>
        <p:nvSpPr>
          <p:cNvPr id="4" name="Slide Number Placeholder 3">
            <a:extLst>
              <a:ext uri="{FF2B5EF4-FFF2-40B4-BE49-F238E27FC236}">
                <a16:creationId xmlns:a16="http://schemas.microsoft.com/office/drawing/2014/main" id="{D8FCF470-D3E5-E168-58A1-40D0197BBA3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30</a:t>
            </a:fld>
            <a:endParaRPr lang="en-US"/>
          </a:p>
        </p:txBody>
      </p:sp>
    </p:spTree>
    <p:extLst>
      <p:ext uri="{BB962C8B-B14F-4D97-AF65-F5344CB8AC3E}">
        <p14:creationId xmlns:p14="http://schemas.microsoft.com/office/powerpoint/2010/main" val="20682798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4600"/>
              <a:buFont typeface="Cambria"/>
              <a:buNone/>
            </a:pPr>
            <a:r>
              <a:rPr lang="en-US"/>
              <a:t>Prognosis</a:t>
            </a:r>
            <a:endParaRPr/>
          </a:p>
        </p:txBody>
      </p:sp>
      <p:sp>
        <p:nvSpPr>
          <p:cNvPr id="218" name="Google Shape;218;p15"/>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342900" lvl="0" indent="-228600" algn="l" rtl="0">
              <a:lnSpc>
                <a:spcPct val="100000"/>
              </a:lnSpc>
              <a:spcBef>
                <a:spcPts val="0"/>
              </a:spcBef>
              <a:spcAft>
                <a:spcPts val="0"/>
              </a:spcAft>
              <a:buSzPts val="2200"/>
              <a:buChar char="•"/>
            </a:pPr>
            <a:r>
              <a:rPr lang="en-US" dirty="0"/>
              <a:t>It is recommended that Natasha modify her diet. She should adopt a high-protein diet and avoid sugary foods and alcohol. She will also need to take an antifungal to regulate the growth of yeast in her gut.</a:t>
            </a:r>
          </a:p>
          <a:p>
            <a:pPr marL="114300" lvl="0" indent="0" algn="l" rtl="0">
              <a:lnSpc>
                <a:spcPct val="100000"/>
              </a:lnSpc>
              <a:spcBef>
                <a:spcPts val="0"/>
              </a:spcBef>
              <a:spcAft>
                <a:spcPts val="0"/>
              </a:spcAft>
              <a:buSzPts val="2200"/>
              <a:buNone/>
            </a:pPr>
            <a:endParaRPr lang="en-US" dirty="0"/>
          </a:p>
          <a:p>
            <a:pPr marL="342900" lvl="0" indent="-228600" algn="l" rtl="0">
              <a:lnSpc>
                <a:spcPct val="100000"/>
              </a:lnSpc>
              <a:spcBef>
                <a:spcPts val="0"/>
              </a:spcBef>
              <a:spcAft>
                <a:spcPts val="0"/>
              </a:spcAft>
              <a:buSzPts val="2200"/>
              <a:buChar char="•"/>
            </a:pPr>
            <a:r>
              <a:rPr lang="en-US" dirty="0"/>
              <a:t>If she sticks to this treatment plan, her symptoms should subside.</a:t>
            </a:r>
            <a:endParaRPr dirty="0"/>
          </a:p>
        </p:txBody>
      </p:sp>
      <p:sp>
        <p:nvSpPr>
          <p:cNvPr id="4" name="Slide Number Placeholder 3">
            <a:extLst>
              <a:ext uri="{FF2B5EF4-FFF2-40B4-BE49-F238E27FC236}">
                <a16:creationId xmlns:a16="http://schemas.microsoft.com/office/drawing/2014/main" id="{2004B012-C166-E5A7-81D7-2F95FB14DD50}"/>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463CA-F36D-83B6-66DC-CB4E39A879F8}"/>
              </a:ext>
            </a:extLst>
          </p:cNvPr>
          <p:cNvSpPr>
            <a:spLocks noGrp="1"/>
          </p:cNvSpPr>
          <p:nvPr>
            <p:ph type="title"/>
          </p:nvPr>
        </p:nvSpPr>
        <p:spPr/>
        <p:txBody>
          <a:bodyPr/>
          <a:lstStyle/>
          <a:p>
            <a:r>
              <a:rPr lang="en-US" dirty="0"/>
              <a:t>Discussion 4: Implications</a:t>
            </a:r>
          </a:p>
        </p:txBody>
      </p:sp>
      <p:sp>
        <p:nvSpPr>
          <p:cNvPr id="3" name="Text Placeholder 2">
            <a:extLst>
              <a:ext uri="{FF2B5EF4-FFF2-40B4-BE49-F238E27FC236}">
                <a16:creationId xmlns:a16="http://schemas.microsoft.com/office/drawing/2014/main" id="{7C9C0735-2D9E-8705-F1E9-CB37FC089666}"/>
              </a:ext>
            </a:extLst>
          </p:cNvPr>
          <p:cNvSpPr>
            <a:spLocks noGrp="1"/>
          </p:cNvSpPr>
          <p:nvPr>
            <p:ph type="body" idx="1"/>
          </p:nvPr>
        </p:nvSpPr>
        <p:spPr/>
        <p:txBody>
          <a:bodyPr>
            <a:normAutofit lnSpcReduction="10000"/>
          </a:bodyPr>
          <a:lstStyle/>
          <a:p>
            <a:pPr marL="114300" indent="0">
              <a:buNone/>
            </a:pPr>
            <a:r>
              <a:rPr lang="en-US" dirty="0">
                <a:solidFill>
                  <a:srgbClr val="0070C0"/>
                </a:solidFill>
              </a:rPr>
              <a:t>Auto-brewery syndrome (ABS) can have serious social, legal, and medical consequences, often causing patients and their families significant distress. Due to its rarity and the challenges of diagnosing it, many individuals with ABS may be mistakenly thought to be secretly consuming alcohol, leading to multiple trips to the hospital or doctor before the correct diagnosis is made. Given these challenges,</a:t>
            </a:r>
          </a:p>
          <a:p>
            <a:pPr marL="571500" indent="-457200">
              <a:buFont typeface="+mj-lt"/>
              <a:buAutoNum type="alphaLcParenR"/>
            </a:pPr>
            <a:r>
              <a:rPr lang="en-US" dirty="0">
                <a:solidFill>
                  <a:srgbClr val="0070C0"/>
                </a:solidFill>
              </a:rPr>
              <a:t>How might ABS impact a patient’s social relationships, legal standing (e.g., in cases of DUI or alcohol-related offenses), and overall quality of life? </a:t>
            </a:r>
          </a:p>
          <a:p>
            <a:pPr marL="571500" indent="-457200">
              <a:buFont typeface="+mj-lt"/>
              <a:buAutoNum type="alphaLcParenR"/>
            </a:pPr>
            <a:r>
              <a:rPr lang="en-US" dirty="0">
                <a:solidFill>
                  <a:srgbClr val="0070C0"/>
                </a:solidFill>
              </a:rPr>
              <a:t>What are the potential consequences for both patients and healthcare providers when ABS is misdiagnosed?</a:t>
            </a:r>
          </a:p>
          <a:p>
            <a:pPr marL="571500" indent="-457200">
              <a:buFont typeface="+mj-lt"/>
              <a:buAutoNum type="alphaLcParenR"/>
            </a:pPr>
            <a:r>
              <a:rPr lang="en-US" dirty="0">
                <a:solidFill>
                  <a:srgbClr val="0070C0"/>
                </a:solidFill>
              </a:rPr>
              <a:t>How can healthcare professionals improve awareness and diagnosis of this condition?</a:t>
            </a:r>
          </a:p>
        </p:txBody>
      </p:sp>
      <p:sp>
        <p:nvSpPr>
          <p:cNvPr id="6" name="Slide Number Placeholder 5">
            <a:extLst>
              <a:ext uri="{FF2B5EF4-FFF2-40B4-BE49-F238E27FC236}">
                <a16:creationId xmlns:a16="http://schemas.microsoft.com/office/drawing/2014/main" id="{3AAC1CE9-A59B-96F7-693F-CC944597429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32</a:t>
            </a:fld>
            <a:endParaRPr lang="en-US"/>
          </a:p>
        </p:txBody>
      </p:sp>
    </p:spTree>
    <p:extLst>
      <p:ext uri="{BB962C8B-B14F-4D97-AF65-F5344CB8AC3E}">
        <p14:creationId xmlns:p14="http://schemas.microsoft.com/office/powerpoint/2010/main" val="17404255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22">
          <a:extLst>
            <a:ext uri="{FF2B5EF4-FFF2-40B4-BE49-F238E27FC236}">
              <a16:creationId xmlns:a16="http://schemas.microsoft.com/office/drawing/2014/main" id="{2D0E2197-6897-60C2-F633-4CB8B412F356}"/>
            </a:ext>
          </a:extLst>
        </p:cNvPr>
        <p:cNvGrpSpPr/>
        <p:nvPr/>
      </p:nvGrpSpPr>
      <p:grpSpPr>
        <a:xfrm>
          <a:off x="0" y="0"/>
          <a:ext cx="0" cy="0"/>
          <a:chOff x="0" y="0"/>
          <a:chExt cx="0" cy="0"/>
        </a:xfrm>
      </p:grpSpPr>
      <p:sp>
        <p:nvSpPr>
          <p:cNvPr id="223" name="Google Shape;223;p16">
            <a:extLst>
              <a:ext uri="{FF2B5EF4-FFF2-40B4-BE49-F238E27FC236}">
                <a16:creationId xmlns:a16="http://schemas.microsoft.com/office/drawing/2014/main" id="{D5ECB5E5-A43F-D7F4-A25D-CF4E527E1E90}"/>
              </a:ext>
            </a:extLst>
          </p:cNvPr>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4600"/>
              <a:buFont typeface="Cambria"/>
              <a:buNone/>
            </a:pPr>
            <a:r>
              <a:rPr lang="en-US"/>
              <a:t>References</a:t>
            </a:r>
            <a:endParaRPr/>
          </a:p>
        </p:txBody>
      </p:sp>
      <p:sp>
        <p:nvSpPr>
          <p:cNvPr id="224" name="Google Shape;224;p16">
            <a:extLst>
              <a:ext uri="{FF2B5EF4-FFF2-40B4-BE49-F238E27FC236}">
                <a16:creationId xmlns:a16="http://schemas.microsoft.com/office/drawing/2014/main" id="{BA863BFE-B75D-31BD-6C16-C87A5D65D0DC}"/>
              </a:ext>
            </a:extLst>
          </p:cNvPr>
          <p:cNvSpPr txBox="1">
            <a:spLocks noGrp="1"/>
          </p:cNvSpPr>
          <p:nvPr>
            <p:ph type="body" idx="1"/>
          </p:nvPr>
        </p:nvSpPr>
        <p:spPr>
          <a:xfrm>
            <a:off x="457200" y="1232208"/>
            <a:ext cx="7620000" cy="4800600"/>
          </a:xfrm>
          <a:prstGeom prst="rect">
            <a:avLst/>
          </a:prstGeom>
          <a:noFill/>
          <a:ln>
            <a:noFill/>
          </a:ln>
        </p:spPr>
        <p:txBody>
          <a:bodyPr spcFirstLastPara="1" wrap="square" lIns="91425" tIns="45700" rIns="91425" bIns="45700" anchor="t" anchorCtr="0">
            <a:noAutofit/>
          </a:bodyPr>
          <a:lstStyle/>
          <a:p>
            <a:pPr marR="0" rtl="0">
              <a:buFont typeface="Arial" panose="020B0604020202020204" pitchFamily="34" charset="0"/>
              <a:buChar char="•"/>
            </a:pPr>
            <a:r>
              <a:rPr lang="en-US" sz="2400" b="0" i="0" u="none" strike="noStrike"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Akhavan, B.J., L. Ostrosky-Zeichner, &amp; E.J. Thomas. (2019). Drunk without drinking: a case of auto-brewery syndrome. 6(9), e00208. https://doi.org/10.14309/crj.0000000000000208</a:t>
            </a:r>
          </a:p>
          <a:p>
            <a:pPr marR="0" rtl="0">
              <a:buFont typeface="Arial" panose="020B0604020202020204" pitchFamily="34" charset="0"/>
              <a:buChar char="•"/>
            </a:pPr>
            <a:r>
              <a:rPr lang="en-US" sz="2400" b="0" i="0" u="none" strike="noStrike"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Centers for Disease Control and Prevention. (2024, June 25).  Symptoms of COVID-19. CDC. https://www.cdc.gov/covid/signs-symptoms/index.html</a:t>
            </a:r>
          </a:p>
          <a:p>
            <a:pPr marR="0" rtl="0">
              <a:buFont typeface="Arial" panose="020B0604020202020204" pitchFamily="34" charset="0"/>
              <a:buChar char="•"/>
            </a:pPr>
            <a:r>
              <a:rPr lang="en-US" sz="2400" b="0" i="0" u="none" strike="noStrike"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Centers for Disease Control and Prevention. (2024, August 26).  Signs and symptoms of flu. CDC. https://www.cdc.gov/flu/signs-symptoms/index.html</a:t>
            </a:r>
          </a:p>
          <a:p>
            <a:pPr marR="0" rtl="0">
              <a:buFont typeface="Arial" panose="020B0604020202020204" pitchFamily="34" charset="0"/>
              <a:buChar char="•"/>
            </a:pPr>
            <a:r>
              <a:rPr lang="en-US" sz="2400" b="0" i="0" u="none" strike="noStrike"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Iftikhar, N. (2018, November 2). Auto-brewery syndrome: can you really make beer in your gut? [Webpage]. Healthline. https://www.healthline.com/health/auto-brewery-syndrome</a:t>
            </a:r>
          </a:p>
          <a:p>
            <a:pPr marR="0" rtl="0">
              <a:buFont typeface="Arial" panose="020B0604020202020204" pitchFamily="34" charset="0"/>
              <a:buChar char="•"/>
            </a:pPr>
            <a:r>
              <a:rPr lang="en-US" sz="2400" b="0" i="0" u="none" strike="noStrike"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Painter, K., B.J. Cordell, &amp; K.L. Sticco. (2025). Auto-brewery syndrome. </a:t>
            </a:r>
            <a:r>
              <a:rPr lang="en-US" sz="2400" b="0" i="0" u="none" strike="noStrike" baseline="30000" dirty="0" err="1">
                <a:solidFill>
                  <a:srgbClr val="000000"/>
                </a:solidFill>
                <a:latin typeface="Calibri" panose="020F0502020204030204" pitchFamily="34" charset="0"/>
                <a:ea typeface="Calibri" panose="020F0502020204030204" pitchFamily="34" charset="0"/>
                <a:cs typeface="Calibri" panose="020F0502020204030204" pitchFamily="34" charset="0"/>
              </a:rPr>
              <a:t>StatPearls</a:t>
            </a:r>
            <a:r>
              <a:rPr lang="en-US" sz="2400" b="0" i="0" u="none" strike="noStrike"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 [Internet]. Treasure Island (FL): </a:t>
            </a:r>
            <a:r>
              <a:rPr lang="en-US" sz="2400" b="0" i="0" u="none" strike="noStrike" baseline="30000" dirty="0" err="1">
                <a:solidFill>
                  <a:srgbClr val="000000"/>
                </a:solidFill>
                <a:latin typeface="Calibri" panose="020F0502020204030204" pitchFamily="34" charset="0"/>
                <a:ea typeface="Calibri" panose="020F0502020204030204" pitchFamily="34" charset="0"/>
                <a:cs typeface="Calibri" panose="020F0502020204030204" pitchFamily="34" charset="0"/>
              </a:rPr>
              <a:t>StatPearls</a:t>
            </a:r>
            <a:r>
              <a:rPr lang="en-US" sz="2400" b="0" i="0" u="none" strike="noStrike"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 Publishing. https://www.ncbi.nlm.nih.gov/books/NBK513346/</a:t>
            </a:r>
          </a:p>
          <a:p>
            <a:pPr marR="0" rtl="0">
              <a:buFont typeface="Arial" panose="020B0604020202020204" pitchFamily="34" charset="0"/>
              <a:buChar char="•"/>
            </a:pPr>
            <a:r>
              <a:rPr lang="en-US" sz="2400" b="0" i="0" u="none" strike="noStrike" baseline="30000" dirty="0" err="1">
                <a:solidFill>
                  <a:srgbClr val="000000"/>
                </a:solidFill>
                <a:latin typeface="Calibri" panose="020F0502020204030204" pitchFamily="34" charset="0"/>
                <a:ea typeface="Calibri" panose="020F0502020204030204" pitchFamily="34" charset="0"/>
                <a:cs typeface="Calibri" panose="020F0502020204030204" pitchFamily="34" charset="0"/>
              </a:rPr>
              <a:t>Parapouli</a:t>
            </a:r>
            <a:r>
              <a:rPr lang="en-US" sz="2400" b="0" i="0" u="none" strike="noStrike"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 M., A. Vasileiadis, A.S. </a:t>
            </a:r>
            <a:r>
              <a:rPr lang="en-US" sz="2400" b="0" i="0" u="none" strike="noStrike" baseline="30000" dirty="0" err="1">
                <a:solidFill>
                  <a:srgbClr val="000000"/>
                </a:solidFill>
                <a:latin typeface="Calibri" panose="020F0502020204030204" pitchFamily="34" charset="0"/>
                <a:ea typeface="Calibri" panose="020F0502020204030204" pitchFamily="34" charset="0"/>
                <a:cs typeface="Calibri" panose="020F0502020204030204" pitchFamily="34" charset="0"/>
              </a:rPr>
              <a:t>Afendra</a:t>
            </a:r>
            <a:r>
              <a:rPr lang="en-US" sz="2400" b="0" i="0" u="none" strike="noStrike"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 &amp; E. </a:t>
            </a:r>
            <a:r>
              <a:rPr lang="en-US" sz="2400" b="0" i="0" u="none" strike="noStrike" baseline="30000" dirty="0" err="1">
                <a:solidFill>
                  <a:srgbClr val="000000"/>
                </a:solidFill>
                <a:latin typeface="Calibri" panose="020F0502020204030204" pitchFamily="34" charset="0"/>
                <a:ea typeface="Calibri" panose="020F0502020204030204" pitchFamily="34" charset="0"/>
                <a:cs typeface="Calibri" panose="020F0502020204030204" pitchFamily="34" charset="0"/>
              </a:rPr>
              <a:t>Hatziloukas</a:t>
            </a:r>
            <a:r>
              <a:rPr lang="en-US" sz="2400" b="0" i="0" u="none" strike="noStrike"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 (2020). and its industrial applications. 6(1): 1–31. https://doi.org/10.3934/microbiol.2020001</a:t>
            </a:r>
          </a:p>
          <a:p>
            <a:pPr marR="0" rtl="0">
              <a:buFont typeface="Arial" panose="020B0604020202020204" pitchFamily="34" charset="0"/>
              <a:buChar char="•"/>
            </a:pPr>
            <a:r>
              <a:rPr lang="en-US" sz="2400" b="0" i="0" u="none" strike="noStrike"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Ser, M.H., F.Z. </a:t>
            </a:r>
            <a:r>
              <a:rPr lang="en-US" sz="2400" b="0" i="0" u="none" strike="noStrike" baseline="30000" dirty="0" err="1">
                <a:solidFill>
                  <a:srgbClr val="000000"/>
                </a:solidFill>
                <a:latin typeface="Calibri" panose="020F0502020204030204" pitchFamily="34" charset="0"/>
                <a:ea typeface="Calibri" panose="020F0502020204030204" pitchFamily="34" charset="0"/>
                <a:cs typeface="Calibri" panose="020F0502020204030204" pitchFamily="34" charset="0"/>
              </a:rPr>
              <a:t>Çalıkuşu</a:t>
            </a:r>
            <a:r>
              <a:rPr lang="en-US" sz="2400" b="0" i="0" u="none" strike="noStrike"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 N. </a:t>
            </a:r>
            <a:r>
              <a:rPr lang="en-US" sz="2400" b="0" i="0" u="none" strike="noStrike" baseline="30000" dirty="0" err="1">
                <a:solidFill>
                  <a:srgbClr val="000000"/>
                </a:solidFill>
                <a:latin typeface="Calibri" panose="020F0502020204030204" pitchFamily="34" charset="0"/>
                <a:ea typeface="Calibri" panose="020F0502020204030204" pitchFamily="34" charset="0"/>
                <a:cs typeface="Calibri" panose="020F0502020204030204" pitchFamily="34" charset="0"/>
              </a:rPr>
              <a:t>Erener</a:t>
            </a:r>
            <a:r>
              <a:rPr lang="en-US" sz="2400" b="0" i="0" u="none" strike="noStrike"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 O. </a:t>
            </a:r>
            <a:r>
              <a:rPr lang="en-US" sz="2400" b="0" i="0" u="none" strike="noStrike" baseline="30000" dirty="0" err="1">
                <a:solidFill>
                  <a:srgbClr val="000000"/>
                </a:solidFill>
                <a:latin typeface="Calibri" panose="020F0502020204030204" pitchFamily="34" charset="0"/>
                <a:ea typeface="Calibri" panose="020F0502020204030204" pitchFamily="34" charset="0"/>
                <a:cs typeface="Calibri" panose="020F0502020204030204" pitchFamily="34" charset="0"/>
              </a:rPr>
              <a:t>Destanoğlu</a:t>
            </a:r>
            <a:r>
              <a:rPr lang="en-US" sz="2400" b="0" i="0" u="none" strike="noStrike"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 E. </a:t>
            </a:r>
            <a:r>
              <a:rPr lang="en-US" sz="2400" b="0" i="0" u="none" strike="noStrike" baseline="30000" dirty="0" err="1">
                <a:solidFill>
                  <a:srgbClr val="000000"/>
                </a:solidFill>
                <a:latin typeface="Calibri" panose="020F0502020204030204" pitchFamily="34" charset="0"/>
                <a:ea typeface="Calibri" panose="020F0502020204030204" pitchFamily="34" charset="0"/>
                <a:cs typeface="Calibri" panose="020F0502020204030204" pitchFamily="34" charset="0"/>
              </a:rPr>
              <a:t>Kıykım</a:t>
            </a:r>
            <a:r>
              <a:rPr lang="en-US" sz="2400" b="0" i="0" u="none" strike="noStrike"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 &amp; A. Siva. (2023). Auto brewery syndrome from the perspective of the neurologist.  96, 102514. https://doi.org/10.1016/j.jflm.2023.102514</a:t>
            </a:r>
          </a:p>
          <a:p>
            <a:pPr marR="0" rtl="0">
              <a:buFont typeface="Arial" panose="020B0604020202020204" pitchFamily="34" charset="0"/>
              <a:buChar char="•"/>
            </a:pPr>
            <a:r>
              <a:rPr lang="en-US" sz="2400"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WKBW TV, Buffalo, NY. (2019, December 10) What is auto brewery syndrome? [Video]. Running time: 2:39 min. YouTube. https://youtu.be/EYpOrB1FsgM</a:t>
            </a:r>
            <a:endParaRPr sz="2400" baseline="300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B2028EB8-DC4D-0FD2-2A2E-1ED3D4B8954D}"/>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33</a:t>
            </a:fld>
            <a:endParaRPr lang="en-US"/>
          </a:p>
        </p:txBody>
      </p:sp>
    </p:spTree>
    <p:extLst>
      <p:ext uri="{BB962C8B-B14F-4D97-AF65-F5344CB8AC3E}">
        <p14:creationId xmlns:p14="http://schemas.microsoft.com/office/powerpoint/2010/main" val="3963031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4600"/>
              <a:buFont typeface="Cambria"/>
              <a:buNone/>
            </a:pPr>
            <a:r>
              <a:rPr lang="en-US" dirty="0"/>
              <a:t>At the ER</a:t>
            </a:r>
            <a:endParaRPr dirty="0"/>
          </a:p>
        </p:txBody>
      </p:sp>
      <p:sp>
        <p:nvSpPr>
          <p:cNvPr id="105" name="Google Shape;105;p3"/>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342900" lvl="0" indent="-228600" algn="l" rtl="0">
              <a:lnSpc>
                <a:spcPct val="100000"/>
              </a:lnSpc>
              <a:spcBef>
                <a:spcPts val="0"/>
              </a:spcBef>
              <a:spcAft>
                <a:spcPts val="0"/>
              </a:spcAft>
              <a:buSzPts val="2200"/>
              <a:buChar char="•"/>
            </a:pPr>
            <a:r>
              <a:rPr lang="en-US" dirty="0"/>
              <a:t>Once in triage, the triage nurse asked Natasha about her symptoms. </a:t>
            </a:r>
          </a:p>
          <a:p>
            <a:pPr marL="114300" lvl="0" indent="0" algn="l" rtl="0">
              <a:lnSpc>
                <a:spcPct val="100000"/>
              </a:lnSpc>
              <a:spcBef>
                <a:spcPts val="0"/>
              </a:spcBef>
              <a:spcAft>
                <a:spcPts val="0"/>
              </a:spcAft>
              <a:buSzPts val="2200"/>
              <a:buNone/>
            </a:pPr>
            <a:endParaRPr dirty="0"/>
          </a:p>
          <a:p>
            <a:pPr marL="342900" lvl="0" indent="-228600" algn="l" rtl="0">
              <a:lnSpc>
                <a:spcPct val="100000"/>
              </a:lnSpc>
              <a:spcBef>
                <a:spcPts val="0"/>
              </a:spcBef>
              <a:spcAft>
                <a:spcPts val="0"/>
              </a:spcAft>
              <a:buSzPts val="2200"/>
              <a:buChar char="•"/>
            </a:pPr>
            <a:r>
              <a:rPr lang="en-US" dirty="0"/>
              <a:t>Her symptoms included:</a:t>
            </a:r>
            <a:endParaRPr dirty="0"/>
          </a:p>
          <a:p>
            <a:pPr marL="640080" lvl="1" indent="-228600" algn="l" rtl="0">
              <a:lnSpc>
                <a:spcPct val="100000"/>
              </a:lnSpc>
              <a:spcBef>
                <a:spcPts val="400"/>
              </a:spcBef>
              <a:spcAft>
                <a:spcPts val="0"/>
              </a:spcAft>
              <a:buSzPts val="2000"/>
              <a:buChar char="•"/>
            </a:pPr>
            <a:r>
              <a:rPr lang="en-US" dirty="0"/>
              <a:t>Headache</a:t>
            </a:r>
            <a:endParaRPr dirty="0"/>
          </a:p>
          <a:p>
            <a:pPr marL="640080" lvl="1" indent="-228600" algn="l" rtl="0">
              <a:lnSpc>
                <a:spcPct val="100000"/>
              </a:lnSpc>
              <a:spcBef>
                <a:spcPts val="400"/>
              </a:spcBef>
              <a:spcAft>
                <a:spcPts val="0"/>
              </a:spcAft>
              <a:buSzPts val="2000"/>
              <a:buChar char="•"/>
            </a:pPr>
            <a:r>
              <a:rPr lang="en-US" dirty="0"/>
              <a:t>Dizziness</a:t>
            </a:r>
            <a:endParaRPr dirty="0"/>
          </a:p>
          <a:p>
            <a:pPr marL="640080" lvl="1" indent="-228600" algn="l" rtl="0">
              <a:lnSpc>
                <a:spcPct val="100000"/>
              </a:lnSpc>
              <a:spcBef>
                <a:spcPts val="400"/>
              </a:spcBef>
              <a:spcAft>
                <a:spcPts val="0"/>
              </a:spcAft>
              <a:buSzPts val="2000"/>
              <a:buChar char="•"/>
            </a:pPr>
            <a:r>
              <a:rPr lang="en-US" dirty="0"/>
              <a:t>Nausea and vomiting </a:t>
            </a:r>
            <a:endParaRPr dirty="0"/>
          </a:p>
          <a:p>
            <a:pPr marL="640080" lvl="1" indent="-228600" algn="l" rtl="0">
              <a:lnSpc>
                <a:spcPct val="100000"/>
              </a:lnSpc>
              <a:spcBef>
                <a:spcPts val="400"/>
              </a:spcBef>
              <a:spcAft>
                <a:spcPts val="0"/>
              </a:spcAft>
              <a:buSzPts val="2000"/>
              <a:buChar char="•"/>
            </a:pPr>
            <a:r>
              <a:rPr lang="en-US" dirty="0"/>
              <a:t>Dry mouth</a:t>
            </a:r>
          </a:p>
        </p:txBody>
      </p:sp>
      <p:sp>
        <p:nvSpPr>
          <p:cNvPr id="4" name="Slide Number Placeholder 3">
            <a:extLst>
              <a:ext uri="{FF2B5EF4-FFF2-40B4-BE49-F238E27FC236}">
                <a16:creationId xmlns:a16="http://schemas.microsoft.com/office/drawing/2014/main" id="{E24107AC-0067-08D3-073E-20E41ED1212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g308bf2d41fb_0_17"/>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Clicker Question 1</a:t>
            </a:r>
            <a:endParaRPr dirty="0"/>
          </a:p>
        </p:txBody>
      </p:sp>
      <p:sp>
        <p:nvSpPr>
          <p:cNvPr id="111" name="Google Shape;111;g308bf2d41fb_0_17"/>
          <p:cNvSpPr txBox="1">
            <a:spLocks noGrp="1"/>
          </p:cNvSpPr>
          <p:nvPr>
            <p:ph type="body" idx="1"/>
          </p:nvPr>
        </p:nvSpPr>
        <p:spPr>
          <a:prstGeom prst="rect">
            <a:avLst/>
          </a:prstGeom>
        </p:spPr>
        <p:txBody>
          <a:bodyPr spcFirstLastPara="1" wrap="square" lIns="91425" tIns="45700" rIns="91425" bIns="45700" anchor="t" anchorCtr="0">
            <a:normAutofit/>
          </a:bodyPr>
          <a:lstStyle/>
          <a:p>
            <a:pPr marL="0" lvl="0" indent="0" algn="l" rtl="0">
              <a:spcBef>
                <a:spcPts val="400"/>
              </a:spcBef>
              <a:spcAft>
                <a:spcPts val="0"/>
              </a:spcAft>
              <a:buNone/>
            </a:pPr>
            <a:r>
              <a:rPr lang="en-US" dirty="0">
                <a:solidFill>
                  <a:srgbClr val="0070C0"/>
                </a:solidFill>
              </a:rPr>
              <a:t>What do you think is wrong with Natasha?</a:t>
            </a:r>
            <a:endParaRPr dirty="0">
              <a:solidFill>
                <a:srgbClr val="0070C0"/>
              </a:solidFill>
            </a:endParaRPr>
          </a:p>
          <a:p>
            <a:pPr marL="914400" lvl="0" indent="-368300" algn="l" rtl="0">
              <a:spcBef>
                <a:spcPts val="400"/>
              </a:spcBef>
              <a:spcAft>
                <a:spcPts val="0"/>
              </a:spcAft>
              <a:buClr>
                <a:srgbClr val="0070C0"/>
              </a:buClr>
              <a:buSzPts val="2200"/>
              <a:buFont typeface="Calibri"/>
              <a:buAutoNum type="alphaUcPeriod"/>
            </a:pPr>
            <a:r>
              <a:rPr lang="en-US" dirty="0">
                <a:solidFill>
                  <a:srgbClr val="0070C0"/>
                </a:solidFill>
              </a:rPr>
              <a:t>Natasha could have COVID or the flu.</a:t>
            </a:r>
            <a:endParaRPr dirty="0">
              <a:solidFill>
                <a:srgbClr val="0070C0"/>
              </a:solidFill>
            </a:endParaRPr>
          </a:p>
          <a:p>
            <a:pPr marL="914400" lvl="0" indent="-368300" algn="l" rtl="0">
              <a:spcBef>
                <a:spcPts val="0"/>
              </a:spcBef>
              <a:spcAft>
                <a:spcPts val="0"/>
              </a:spcAft>
              <a:buClr>
                <a:srgbClr val="0070C0"/>
              </a:buClr>
              <a:buSzPts val="2200"/>
              <a:buFont typeface="Calibri"/>
              <a:buAutoNum type="alphaUcPeriod"/>
            </a:pPr>
            <a:r>
              <a:rPr lang="en-US" dirty="0">
                <a:solidFill>
                  <a:srgbClr val="0070C0"/>
                </a:solidFill>
              </a:rPr>
              <a:t>Natasha could have food poisoning.</a:t>
            </a:r>
            <a:endParaRPr dirty="0">
              <a:solidFill>
                <a:srgbClr val="0070C0"/>
              </a:solidFill>
            </a:endParaRPr>
          </a:p>
          <a:p>
            <a:pPr marL="914400" lvl="0" indent="-368300" algn="l" rtl="0">
              <a:spcBef>
                <a:spcPts val="0"/>
              </a:spcBef>
              <a:spcAft>
                <a:spcPts val="0"/>
              </a:spcAft>
              <a:buClr>
                <a:srgbClr val="0070C0"/>
              </a:buClr>
              <a:buSzPts val="2200"/>
              <a:buFont typeface="Calibri"/>
              <a:buAutoNum type="alphaUcPeriod"/>
            </a:pPr>
            <a:r>
              <a:rPr lang="en-US" dirty="0">
                <a:solidFill>
                  <a:srgbClr val="0070C0"/>
                </a:solidFill>
              </a:rPr>
              <a:t>Natasha could be pregnant.</a:t>
            </a:r>
            <a:endParaRPr dirty="0">
              <a:solidFill>
                <a:srgbClr val="0070C0"/>
              </a:solidFill>
            </a:endParaRPr>
          </a:p>
          <a:p>
            <a:pPr marL="914400" lvl="0" indent="-368300" algn="l" rtl="0">
              <a:spcBef>
                <a:spcPts val="0"/>
              </a:spcBef>
              <a:spcAft>
                <a:spcPts val="0"/>
              </a:spcAft>
              <a:buClr>
                <a:srgbClr val="0070C0"/>
              </a:buClr>
              <a:buSzPts val="2200"/>
              <a:buFont typeface="Calibri"/>
              <a:buAutoNum type="alphaUcPeriod"/>
            </a:pPr>
            <a:r>
              <a:rPr lang="en-US" dirty="0">
                <a:solidFill>
                  <a:srgbClr val="0070C0"/>
                </a:solidFill>
              </a:rPr>
              <a:t>Not sure yet.</a:t>
            </a:r>
            <a:endParaRPr dirty="0"/>
          </a:p>
        </p:txBody>
      </p:sp>
      <p:sp>
        <p:nvSpPr>
          <p:cNvPr id="4" name="Slide Number Placeholder 3">
            <a:extLst>
              <a:ext uri="{FF2B5EF4-FFF2-40B4-BE49-F238E27FC236}">
                <a16:creationId xmlns:a16="http://schemas.microsoft.com/office/drawing/2014/main" id="{9FAC43A5-D612-E798-A045-06921233E0A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g308bf2d41fb_0_5"/>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Testing for COVID and Flu</a:t>
            </a:r>
            <a:endParaRPr dirty="0"/>
          </a:p>
        </p:txBody>
      </p:sp>
      <p:sp>
        <p:nvSpPr>
          <p:cNvPr id="117" name="Google Shape;117;g308bf2d41fb_0_5"/>
          <p:cNvSpPr txBox="1">
            <a:spLocks noGrp="1"/>
          </p:cNvSpPr>
          <p:nvPr>
            <p:ph type="body" idx="1"/>
          </p:nvPr>
        </p:nvSpPr>
        <p:spPr>
          <a:prstGeom prst="rect">
            <a:avLst/>
          </a:prstGeom>
        </p:spPr>
        <p:txBody>
          <a:bodyPr spcFirstLastPara="1" wrap="square" lIns="91425" tIns="45700" rIns="91425" bIns="45700" anchor="t" anchorCtr="0">
            <a:normAutofit/>
          </a:bodyPr>
          <a:lstStyle/>
          <a:p>
            <a:pPr marL="0" lvl="0" indent="0" algn="l" rtl="0">
              <a:spcBef>
                <a:spcPts val="360"/>
              </a:spcBef>
              <a:spcAft>
                <a:spcPts val="0"/>
              </a:spcAft>
              <a:buNone/>
            </a:pPr>
            <a:endParaRPr dirty="0"/>
          </a:p>
          <a:p>
            <a:pPr marL="0" lvl="0" indent="0" algn="l" rtl="0">
              <a:spcBef>
                <a:spcPts val="360"/>
              </a:spcBef>
              <a:spcAft>
                <a:spcPts val="0"/>
              </a:spcAft>
              <a:buNone/>
            </a:pPr>
            <a:r>
              <a:rPr lang="en-US" dirty="0"/>
              <a:t>The triage nurse put in an order to have Natasha tested for COVID and the flu. The results came back negative.</a:t>
            </a:r>
            <a:endParaRPr dirty="0"/>
          </a:p>
        </p:txBody>
      </p:sp>
      <p:sp>
        <p:nvSpPr>
          <p:cNvPr id="4" name="Slide Number Placeholder 3">
            <a:extLst>
              <a:ext uri="{FF2B5EF4-FFF2-40B4-BE49-F238E27FC236}">
                <a16:creationId xmlns:a16="http://schemas.microsoft.com/office/drawing/2014/main" id="{B805B383-655E-06BF-CAA1-2DEFE7D7F382}"/>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76FFF-E894-50F7-9CD5-7A70A977A750}"/>
              </a:ext>
            </a:extLst>
          </p:cNvPr>
          <p:cNvSpPr>
            <a:spLocks noGrp="1"/>
          </p:cNvSpPr>
          <p:nvPr>
            <p:ph type="title"/>
          </p:nvPr>
        </p:nvSpPr>
        <p:spPr/>
        <p:txBody>
          <a:bodyPr/>
          <a:lstStyle/>
          <a:p>
            <a:r>
              <a:rPr lang="en-US" dirty="0"/>
              <a:t>New Symptoms</a:t>
            </a:r>
          </a:p>
        </p:txBody>
      </p:sp>
      <p:sp>
        <p:nvSpPr>
          <p:cNvPr id="3" name="Text Placeholder 2">
            <a:extLst>
              <a:ext uri="{FF2B5EF4-FFF2-40B4-BE49-F238E27FC236}">
                <a16:creationId xmlns:a16="http://schemas.microsoft.com/office/drawing/2014/main" id="{584E95FB-D333-69CC-4382-61DC30195909}"/>
              </a:ext>
            </a:extLst>
          </p:cNvPr>
          <p:cNvSpPr>
            <a:spLocks noGrp="1"/>
          </p:cNvSpPr>
          <p:nvPr>
            <p:ph type="body" idx="1"/>
          </p:nvPr>
        </p:nvSpPr>
        <p:spPr/>
        <p:txBody>
          <a:bodyPr/>
          <a:lstStyle/>
          <a:p>
            <a:r>
              <a:rPr lang="en-US" dirty="0"/>
              <a:t>As the night progressed, Natasha’s speech began to slur, and she became visibly disoriented.</a:t>
            </a:r>
          </a:p>
        </p:txBody>
      </p:sp>
      <p:sp>
        <p:nvSpPr>
          <p:cNvPr id="6" name="Slide Number Placeholder 5">
            <a:extLst>
              <a:ext uri="{FF2B5EF4-FFF2-40B4-BE49-F238E27FC236}">
                <a16:creationId xmlns:a16="http://schemas.microsoft.com/office/drawing/2014/main" id="{B0FFA921-9D3E-03A7-B2A1-26AF75FA875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7</a:t>
            </a:fld>
            <a:endParaRPr lang="en-US"/>
          </a:p>
        </p:txBody>
      </p:sp>
    </p:spTree>
    <p:extLst>
      <p:ext uri="{BB962C8B-B14F-4D97-AF65-F5344CB8AC3E}">
        <p14:creationId xmlns:p14="http://schemas.microsoft.com/office/powerpoint/2010/main" val="139827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4600"/>
              <a:buFont typeface="Cambria"/>
              <a:buNone/>
            </a:pPr>
            <a:r>
              <a:rPr lang="en-US" dirty="0"/>
              <a:t>More Questions</a:t>
            </a:r>
            <a:endParaRPr dirty="0"/>
          </a:p>
        </p:txBody>
      </p:sp>
      <p:sp>
        <p:nvSpPr>
          <p:cNvPr id="123" name="Google Shape;123;p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a:spcBef>
                <a:spcPts val="0"/>
              </a:spcBef>
              <a:buSzPts val="2200"/>
              <a:buFont typeface="Arial" panose="020B0604020202020204" pitchFamily="34" charset="0"/>
              <a:buChar char="•"/>
            </a:pPr>
            <a:r>
              <a:rPr lang="en-US" dirty="0"/>
              <a:t>Due to Natasha’s slurred speech and disorientation, Greg jumped in to answer the nurse’s questions regarding alcohol consumption and pregnancy. Greg told the nurse that Natasha never drinks, and that he is pretty sure she is not pregnant since they have been trying for years with no success.</a:t>
            </a:r>
          </a:p>
          <a:p>
            <a:pPr marL="114300" indent="0">
              <a:spcBef>
                <a:spcPts val="0"/>
              </a:spcBef>
              <a:buSzPts val="2200"/>
              <a:buNone/>
            </a:pPr>
            <a:endParaRPr lang="en-US" dirty="0"/>
          </a:p>
          <a:p>
            <a:pPr>
              <a:spcBef>
                <a:spcPts val="0"/>
              </a:spcBef>
              <a:buSzPts val="2200"/>
            </a:pPr>
            <a:r>
              <a:rPr lang="en-US" dirty="0"/>
              <a:t>The nurse asked if Natasha had any allergies. She also asked if she was currently taking any medications and if she had any pre-existing conditions. Greg responded that Natasha has a history of recurrent urinary tract infections and that she is pre-diabetic.</a:t>
            </a:r>
          </a:p>
          <a:p>
            <a:pPr marL="342900" lvl="0" indent="-228600" algn="l" rtl="0">
              <a:lnSpc>
                <a:spcPct val="100000"/>
              </a:lnSpc>
              <a:spcBef>
                <a:spcPts val="0"/>
              </a:spcBef>
              <a:spcAft>
                <a:spcPts val="0"/>
              </a:spcAft>
              <a:buSzPts val="2200"/>
              <a:buChar char="•"/>
            </a:pPr>
            <a:endParaRPr lang="en-US" dirty="0"/>
          </a:p>
          <a:p>
            <a:pPr marL="342900" lvl="0" indent="-88900" algn="l" rtl="0">
              <a:lnSpc>
                <a:spcPct val="100000"/>
              </a:lnSpc>
              <a:spcBef>
                <a:spcPts val="440"/>
              </a:spcBef>
              <a:spcAft>
                <a:spcPts val="0"/>
              </a:spcAft>
              <a:buSzPts val="2200"/>
              <a:buNone/>
            </a:pPr>
            <a:endParaRPr dirty="0"/>
          </a:p>
        </p:txBody>
      </p:sp>
      <p:sp>
        <p:nvSpPr>
          <p:cNvPr id="4" name="Slide Number Placeholder 3">
            <a:extLst>
              <a:ext uri="{FF2B5EF4-FFF2-40B4-BE49-F238E27FC236}">
                <a16:creationId xmlns:a16="http://schemas.microsoft.com/office/drawing/2014/main" id="{5DE10475-6198-8CED-AB79-051443567F4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600"/>
              <a:buFont typeface="Cambria"/>
              <a:buNone/>
            </a:pPr>
            <a:r>
              <a:rPr lang="en-US" dirty="0"/>
              <a:t>More Questions </a:t>
            </a:r>
            <a:r>
              <a:rPr lang="en-US" i="1" dirty="0"/>
              <a:t>cont.</a:t>
            </a:r>
            <a:endParaRPr i="1" dirty="0"/>
          </a:p>
        </p:txBody>
      </p:sp>
      <p:sp>
        <p:nvSpPr>
          <p:cNvPr id="129" name="Google Shape;129;p5"/>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457200" lvl="0" indent="0" algn="l" rtl="0">
              <a:lnSpc>
                <a:spcPct val="100000"/>
              </a:lnSpc>
              <a:spcBef>
                <a:spcPts val="0"/>
              </a:spcBef>
              <a:spcAft>
                <a:spcPts val="0"/>
              </a:spcAft>
              <a:buNone/>
            </a:pPr>
            <a:endParaRPr dirty="0"/>
          </a:p>
          <a:p>
            <a:pPr marL="342900" lvl="0" indent="-228600" algn="l" rtl="0">
              <a:lnSpc>
                <a:spcPct val="100000"/>
              </a:lnSpc>
              <a:spcBef>
                <a:spcPts val="0"/>
              </a:spcBef>
              <a:spcAft>
                <a:spcPts val="0"/>
              </a:spcAft>
              <a:buSzPts val="2200"/>
              <a:buChar char="•"/>
            </a:pPr>
            <a:r>
              <a:rPr lang="en-US" dirty="0"/>
              <a:t>The triage nurse proceeded to ask when was the last time Natasha had eaten. Greg stated that she hadn’t eaten much since the other night. </a:t>
            </a:r>
          </a:p>
          <a:p>
            <a:pPr marL="342900" lvl="0" indent="-228600" algn="l" rtl="0">
              <a:lnSpc>
                <a:spcPct val="100000"/>
              </a:lnSpc>
              <a:spcBef>
                <a:spcPts val="0"/>
              </a:spcBef>
              <a:spcAft>
                <a:spcPts val="0"/>
              </a:spcAft>
              <a:buSzPts val="2200"/>
              <a:buChar char="•"/>
            </a:pPr>
            <a:endParaRPr lang="en-US" dirty="0"/>
          </a:p>
          <a:p>
            <a:pPr marL="342900" lvl="0" indent="-228600" algn="l" rtl="0">
              <a:lnSpc>
                <a:spcPct val="100000"/>
              </a:lnSpc>
              <a:spcBef>
                <a:spcPts val="0"/>
              </a:spcBef>
              <a:spcAft>
                <a:spcPts val="0"/>
              </a:spcAft>
              <a:buSzPts val="2200"/>
              <a:buChar char="•"/>
            </a:pPr>
            <a:r>
              <a:rPr lang="en-US" dirty="0"/>
              <a:t>Natasha and Greg had gone to an Italian restaurant the evening before for a date night. Natasha had ordered the never-ending chicken alfredo pasta bowl. She had three refills and had even sampled some of Greg’s shrimp linguine. Natasha typically limited her carbohydrate intake due to her being pre-diabetic, but this date night had been an exception.</a:t>
            </a:r>
            <a:endParaRPr dirty="0"/>
          </a:p>
        </p:txBody>
      </p:sp>
      <p:sp>
        <p:nvSpPr>
          <p:cNvPr id="4" name="Slide Number Placeholder 3">
            <a:extLst>
              <a:ext uri="{FF2B5EF4-FFF2-40B4-BE49-F238E27FC236}">
                <a16:creationId xmlns:a16="http://schemas.microsoft.com/office/drawing/2014/main" id="{F13558BE-F7B6-3155-1E9B-7FB98080144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9</a:t>
            </a:fld>
            <a:endParaRPr lang="en-US"/>
          </a:p>
        </p:txBody>
      </p:sp>
    </p:spTree>
  </p:cSld>
  <p:clrMapOvr>
    <a:masterClrMapping/>
  </p:clrMapOvr>
</p:sld>
</file>

<file path=ppt/theme/theme1.xml><?xml version="1.0" encoding="utf-8"?>
<a:theme xmlns:a="http://schemas.openxmlformats.org/drawingml/2006/main" name="Adjacency">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2275</Words>
  <Application>Microsoft Office PowerPoint</Application>
  <PresentationFormat>On-screen Show (4:3)</PresentationFormat>
  <Paragraphs>218</Paragraphs>
  <Slides>33</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Cambria</vt:lpstr>
      <vt:lpstr>Monotype Corsiva</vt:lpstr>
      <vt:lpstr>Palatino Linotype</vt:lpstr>
      <vt:lpstr>Adjacency</vt:lpstr>
      <vt:lpstr>Date Night Gone Wrong: An Unusual Case of  Alcoholic Fermentation </vt:lpstr>
      <vt:lpstr>Learning Outcomes</vt:lpstr>
      <vt:lpstr>Case Scenario</vt:lpstr>
      <vt:lpstr>At the ER</vt:lpstr>
      <vt:lpstr>Clicker Question 1</vt:lpstr>
      <vt:lpstr>Testing for COVID and Flu</vt:lpstr>
      <vt:lpstr>New Symptoms</vt:lpstr>
      <vt:lpstr>More Questions</vt:lpstr>
      <vt:lpstr>More Questions cont.</vt:lpstr>
      <vt:lpstr>Discussion 1: Tests</vt:lpstr>
      <vt:lpstr>More Tests Ordered</vt:lpstr>
      <vt:lpstr>Blood Alcohol Concentration</vt:lpstr>
      <vt:lpstr>Clicker Question 2</vt:lpstr>
      <vt:lpstr>Blood Test Results</vt:lpstr>
      <vt:lpstr>Natasha Admitted</vt:lpstr>
      <vt:lpstr>Discussion 2: Causes</vt:lpstr>
      <vt:lpstr>Yeast Overgrowth</vt:lpstr>
      <vt:lpstr>Clicker Question 3</vt:lpstr>
      <vt:lpstr>Alcoholic Fermentation</vt:lpstr>
      <vt:lpstr>Clicker Question 4</vt:lpstr>
      <vt:lpstr>Test Results</vt:lpstr>
      <vt:lpstr>Clicker Question 5</vt:lpstr>
      <vt:lpstr>What’s Wrong with Natasha?</vt:lpstr>
      <vt:lpstr>This Has Happened Before</vt:lpstr>
      <vt:lpstr>Clicker Question 6</vt:lpstr>
      <vt:lpstr>Confirming the Diagnosis</vt:lpstr>
      <vt:lpstr>Glucose Test Results</vt:lpstr>
      <vt:lpstr>Clicker Question 7</vt:lpstr>
      <vt:lpstr>Glucose Test Conclusion</vt:lpstr>
      <vt:lpstr>Discussion 3: Treatment</vt:lpstr>
      <vt:lpstr>Prognosis</vt:lpstr>
      <vt:lpstr>Discussion 4: Implications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2025-04-15T12:18:16Z</dcterms:modified>
</cp:coreProperties>
</file>