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9" r:id="rId4"/>
    <p:sldId id="268" r:id="rId5"/>
    <p:sldId id="269" r:id="rId6"/>
    <p:sldId id="257" r:id="rId7"/>
    <p:sldId id="258" r:id="rId8"/>
    <p:sldId id="261" r:id="rId9"/>
    <p:sldId id="262" r:id="rId10"/>
    <p:sldId id="263" r:id="rId11"/>
    <p:sldId id="265" r:id="rId12"/>
    <p:sldId id="264" r:id="rId13"/>
    <p:sldId id="267" r:id="rId14"/>
    <p:sldId id="260" r:id="rId15"/>
    <p:sldId id="266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93" autoAdjust="0"/>
  </p:normalViewPr>
  <p:slideViewPr>
    <p:cSldViewPr snapToGrid="0" snapToObjects="1">
      <p:cViewPr varScale="1">
        <p:scale>
          <a:sx n="74" d="100"/>
          <a:sy n="74" d="100"/>
        </p:scale>
        <p:origin x="-1384" y="-104"/>
      </p:cViewPr>
      <p:guideLst>
        <p:guide orient="horz" pos="2160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erings:Documents:Teaching:Case%20Study: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erings:Documents:Teaching:Case%20Study: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erings:Documents:Teaching:Case%20Study: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00699478322"/>
          <c:y val="0.0442176870748299"/>
          <c:w val="0.778697563548973"/>
          <c:h val="0.770691520702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Sheet1!$C$79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Sheet1!$B$80:$B$89</c:f>
              <c:numCache>
                <c:formatCode>General</c:formatCode>
                <c:ptCount val="10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4.0</c:v>
                </c:pt>
                <c:pt idx="8">
                  <c:v>5.0</c:v>
                </c:pt>
                <c:pt idx="9">
                  <c:v>6.0</c:v>
                </c:pt>
              </c:numCache>
            </c:numRef>
          </c:xVal>
          <c:yVal>
            <c:numRef>
              <c:f>Sheet1!$C$80:$C$89</c:f>
              <c:numCache>
                <c:formatCode>General</c:formatCode>
                <c:ptCount val="10"/>
                <c:pt idx="0">
                  <c:v>0.0</c:v>
                </c:pt>
                <c:pt idx="1">
                  <c:v>2.0</c:v>
                </c:pt>
                <c:pt idx="2">
                  <c:v>14.0</c:v>
                </c:pt>
                <c:pt idx="3">
                  <c:v>21.5</c:v>
                </c:pt>
                <c:pt idx="4">
                  <c:v>26.0</c:v>
                </c:pt>
                <c:pt idx="5">
                  <c:v>23.5</c:v>
                </c:pt>
                <c:pt idx="6">
                  <c:v>5.5</c:v>
                </c:pt>
                <c:pt idx="7">
                  <c:v>6.5</c:v>
                </c:pt>
                <c:pt idx="8">
                  <c:v>1.0</c:v>
                </c:pt>
                <c:pt idx="9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Sheet1!$D$79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Sheet1!$B$80:$B$89</c:f>
              <c:numCache>
                <c:formatCode>General</c:formatCode>
                <c:ptCount val="10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4.0</c:v>
                </c:pt>
                <c:pt idx="8">
                  <c:v>5.0</c:v>
                </c:pt>
                <c:pt idx="9">
                  <c:v>6.0</c:v>
                </c:pt>
              </c:numCache>
            </c:numRef>
          </c:xVal>
          <c:yVal>
            <c:numRef>
              <c:f>Sheet1!$D$80:$D$89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4.5</c:v>
                </c:pt>
                <c:pt idx="4">
                  <c:v>17.5</c:v>
                </c:pt>
                <c:pt idx="5">
                  <c:v>11.0</c:v>
                </c:pt>
                <c:pt idx="6">
                  <c:v>22.0</c:v>
                </c:pt>
                <c:pt idx="7">
                  <c:v>14.5</c:v>
                </c:pt>
                <c:pt idx="8">
                  <c:v>23.0</c:v>
                </c:pt>
                <c:pt idx="9">
                  <c:v>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7159544"/>
        <c:axId val="-2139444104"/>
      </c:scatterChart>
      <c:valAx>
        <c:axId val="-2147159544"/>
        <c:scaling>
          <c:orientation val="minMax"/>
          <c:max val="6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Feeding 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9444104"/>
        <c:crosses val="autoZero"/>
        <c:crossBetween val="midCat"/>
      </c:valAx>
      <c:valAx>
        <c:axId val="-2139444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</a:t>
                </a:r>
                <a:r>
                  <a:rPr lang="en-US" sz="1200" baseline="0"/>
                  <a:t> Feeding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7159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3619311854008"/>
          <c:y val="0.0881533558305212"/>
          <c:w val="0.168734491315136"/>
          <c:h val="0.14562138470555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Green Season</c:v>
                </c:pt>
                <c:pt idx="1">
                  <c:v>Dry Season</c:v>
                </c:pt>
                <c:pt idx="2">
                  <c:v>Overall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67.0</c:v>
                </c:pt>
                <c:pt idx="1">
                  <c:v>37.0</c:v>
                </c:pt>
                <c:pt idx="2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941640"/>
        <c:axId val="-2144028200"/>
      </c:barChart>
      <c:catAx>
        <c:axId val="2039941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028200"/>
        <c:crosses val="autoZero"/>
        <c:auto val="1"/>
        <c:lblAlgn val="ctr"/>
        <c:lblOffset val="100"/>
        <c:noMultiLvlLbl val="0"/>
      </c:catAx>
      <c:valAx>
        <c:axId val="-214402820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39941640"/>
        <c:crosses val="autoZero"/>
        <c:crossBetween val="between"/>
        <c:majorUnit val="20.0"/>
        <c:minorUnit val="5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A Bulls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A Bull</c:v>
                </c:pt>
                <c:pt idx="1">
                  <c:v>B Bull</c:v>
                </c:pt>
                <c:pt idx="2">
                  <c:v>C Bull</c:v>
                </c:pt>
              </c:strCache>
            </c:strRef>
          </c:cat>
          <c:val>
            <c:numRef>
              <c:f>Sheet1!$B$31:$D$31</c:f>
              <c:numCache>
                <c:formatCode>General</c:formatCode>
                <c:ptCount val="3"/>
                <c:pt idx="0">
                  <c:v>8.0</c:v>
                </c:pt>
                <c:pt idx="1">
                  <c:v>5.0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B Bulls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A Bull</c:v>
                </c:pt>
                <c:pt idx="1">
                  <c:v>B Bull</c:v>
                </c:pt>
                <c:pt idx="2">
                  <c:v>C Bull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28.0</c:v>
                </c:pt>
                <c:pt idx="1">
                  <c:v>28.0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C Bulls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A Bull</c:v>
                </c:pt>
                <c:pt idx="1">
                  <c:v>B Bull</c:v>
                </c:pt>
                <c:pt idx="2">
                  <c:v>C Bull</c:v>
                </c:pt>
              </c:strCache>
            </c:str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37.0</c:v>
                </c:pt>
                <c:pt idx="1">
                  <c:v>17.0</c:v>
                </c:pt>
                <c:pt idx="2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758008"/>
        <c:axId val="-2138787096"/>
      </c:barChart>
      <c:catAx>
        <c:axId val="-2138758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Dominant Bull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38787096"/>
        <c:crosses val="autoZero"/>
        <c:auto val="1"/>
        <c:lblAlgn val="ctr"/>
        <c:lblOffset val="100"/>
        <c:noMultiLvlLbl val="0"/>
      </c:catAx>
      <c:valAx>
        <c:axId val="-2138787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Displaced</a:t>
                </a:r>
                <a:r>
                  <a:rPr lang="en-US" baseline="0"/>
                  <a:t> Bulls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758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951401482978"/>
          <c:y val="0.0671192452294814"/>
          <c:w val="0.219185050848236"/>
          <c:h val="0.239623465985671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Sheet1!$A$46:$A$48</c:f>
              <c:strCache>
                <c:ptCount val="3"/>
                <c:pt idx="0">
                  <c:v>A Bulls</c:v>
                </c:pt>
                <c:pt idx="1">
                  <c:v>B Bulls</c:v>
                </c:pt>
                <c:pt idx="2">
                  <c:v>C Bulls</c:v>
                </c:pt>
              </c:strCache>
            </c:strRef>
          </c:cat>
          <c:val>
            <c:numRef>
              <c:f>Sheet1!$B$46:$B$48</c:f>
              <c:numCache>
                <c:formatCode>General</c:formatCode>
                <c:ptCount val="3"/>
                <c:pt idx="0">
                  <c:v>9.700000000000001</c:v>
                </c:pt>
                <c:pt idx="1">
                  <c:v>4.6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448712"/>
        <c:axId val="-2144053000"/>
      </c:barChart>
      <c:catAx>
        <c:axId val="-2139448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Bull</a:t>
                </a:r>
                <a:r>
                  <a:rPr lang="en-US" baseline="0"/>
                  <a:t> Type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-2144053000"/>
        <c:crosses val="autoZero"/>
        <c:auto val="1"/>
        <c:lblAlgn val="ctr"/>
        <c:lblOffset val="100"/>
        <c:noMultiLvlLbl val="0"/>
      </c:catAx>
      <c:valAx>
        <c:axId val="-2144053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Courting Cows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9448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5185F-B3AE-1F48-9DEB-A7632488A0A2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16DE-93E2-5E42-ABDB-811C76521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EE90-5EAD-2A49-BDEB-D3C511F2E4FD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B3AE-ABB0-C544-AC11-D3C827F9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7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case study is based on the following article:</a:t>
            </a:r>
          </a:p>
          <a:p>
            <a:r>
              <a:rPr lang="en-US" dirty="0" smtClean="0"/>
              <a:t>Simmons, R.E., and L. </a:t>
            </a:r>
            <a:r>
              <a:rPr lang="en-US" dirty="0" err="1" smtClean="0"/>
              <a:t>Scheepers</a:t>
            </a:r>
            <a:r>
              <a:rPr lang="en-US" dirty="0" smtClean="0"/>
              <a:t>. 1996. Winning by a neck: sexual selection in the evolution of giraffe</a:t>
            </a:r>
            <a:r>
              <a:rPr lang="en-US" i="1" dirty="0" smtClean="0"/>
              <a:t>. The American Naturalist</a:t>
            </a:r>
            <a:r>
              <a:rPr lang="en-US" dirty="0" smtClean="0"/>
              <a:t> 148(5):771–786.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credit: </a:t>
            </a:r>
            <a:r>
              <a:rPr lang="en-US" sz="1200" dirty="0" smtClean="0"/>
              <a:t>Miroslav </a:t>
            </a:r>
            <a:r>
              <a:rPr lang="en-US" sz="1200" dirty="0" err="1" smtClean="0"/>
              <a:t>Duchacek</a:t>
            </a:r>
            <a:r>
              <a:rPr lang="en-US" sz="1200" dirty="0" smtClean="0"/>
              <a:t>, CC BY-SA 3.0,</a:t>
            </a:r>
            <a:r>
              <a:rPr lang="en-US" sz="1200" baseline="0" dirty="0" smtClean="0"/>
              <a:t> </a:t>
            </a:r>
            <a:r>
              <a:rPr lang="en-US" dirty="0" smtClean="0"/>
              <a:t>https://en.wikipedia.org/wiki/File:Giraffe_standing.jpg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condensed from Figures 5 and 6 of </a:t>
            </a:r>
            <a:r>
              <a:rPr lang="en-US" dirty="0" smtClean="0"/>
              <a:t>Young and Isbell 1991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7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Table 4 of </a:t>
            </a:r>
            <a:r>
              <a:rPr lang="en-US" dirty="0" err="1" smtClean="0"/>
              <a:t>Leuthold</a:t>
            </a:r>
            <a:r>
              <a:rPr lang="en-US" dirty="0" smtClean="0"/>
              <a:t> and </a:t>
            </a:r>
            <a:r>
              <a:rPr lang="en-US" dirty="0" err="1" smtClean="0"/>
              <a:t>Leuthold</a:t>
            </a:r>
            <a:r>
              <a:rPr lang="en-US" baseline="0" dirty="0" smtClean="0"/>
              <a:t> 1972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from the YouTube video. Click on the image in Slide Show mode to go to the video on You Tube.</a:t>
            </a:r>
            <a:r>
              <a:rPr lang="en-US" baseline="0" dirty="0" smtClean="0"/>
              <a:t> This video has no commentary and just shows giraffes sparring. (Link: https://youtu.be/m9hcvIxASAI)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other professionally done videos with commentary are available:</a:t>
            </a:r>
          </a:p>
          <a:p>
            <a:r>
              <a:rPr lang="en-US" baseline="0" dirty="0" smtClean="0"/>
              <a:t>from </a:t>
            </a:r>
            <a:r>
              <a:rPr lang="en-US" i="1" baseline="0" dirty="0" smtClean="0"/>
              <a:t>National Geographic</a:t>
            </a:r>
            <a:r>
              <a:rPr lang="en-US" baseline="0" dirty="0" smtClean="0"/>
              <a:t>: https://www.youtu.be/JWsPrvQRNqo</a:t>
            </a:r>
          </a:p>
          <a:p>
            <a:r>
              <a:rPr lang="en-US" baseline="0" dirty="0" smtClean="0"/>
              <a:t>from </a:t>
            </a:r>
            <a:r>
              <a:rPr lang="en-US" i="1" baseline="0" dirty="0" smtClean="0"/>
              <a:t>Good Morning America</a:t>
            </a:r>
            <a:r>
              <a:rPr lang="en-US" baseline="0" dirty="0" smtClean="0"/>
              <a:t>: https://youtu.be/VDhNutbXpFE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Table 4 of Pratt and Anderson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Table 8 of Pratt and Anderson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B3AE-ABB0-C544-AC11-D3C827F92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71A9-39D6-4479-A21D-4227B6F7DC1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78A8-150A-4BE0-B9F9-870571BF400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7A03-3882-4F0D-AA0B-84043194629D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FEF9-61E1-4780-AD9D-2007F23486C5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E4-82A3-4A5E-A608-A9B5042D9CCD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827-9DAE-4D64-A064-D1B4F4BCE849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03B8-2F69-454B-A4F9-0DF951EDF863}" type="datetime1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394C-5D6D-4AEE-9991-6B7DB5630595}" type="datetime1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C60-BAB7-40D9-9E00-D8D016B89E7C}" type="datetime1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608B-BDD8-46BD-8E5E-571AD41BC6CE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7CEA-4EBF-454A-A65B-AA6DF5C35561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2EB4-EBE2-4432-8F41-FCDD676105DB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280F-6430-AF48-8311-2A43849D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9hcvIxASAI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8" y="1606172"/>
            <a:ext cx="797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Case </a:t>
            </a:r>
            <a:r>
              <a:rPr lang="en-US" sz="4000" b="1" dirty="0" smtClean="0">
                <a:solidFill>
                  <a:srgbClr val="215968"/>
                </a:solidFill>
              </a:rPr>
              <a:t>Study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in the Scientific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649" y="642942"/>
            <a:ext cx="6932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Winning by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a Neck: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798" y="5023505"/>
            <a:ext cx="4572000" cy="1405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aseline="30000" dirty="0">
                <a:latin typeface="Monotype Corsiva" panose="03010101010201010101" pitchFamily="66" charset="0"/>
              </a:rPr>
              <a:t>by</a:t>
            </a:r>
          </a:p>
          <a:p>
            <a:r>
              <a:rPr lang="en-US" sz="3200" baseline="30000" dirty="0"/>
              <a:t>Stephanie J. </a:t>
            </a:r>
            <a:r>
              <a:rPr lang="en-US" sz="3200" baseline="30000" dirty="0" err="1"/>
              <a:t>Toering</a:t>
            </a:r>
            <a:r>
              <a:rPr lang="en-US" sz="3200" baseline="30000" dirty="0"/>
              <a:t> Peters</a:t>
            </a:r>
            <a:br>
              <a:rPr lang="en-US" sz="3200" baseline="30000" dirty="0"/>
            </a:br>
            <a:r>
              <a:rPr lang="en-US" sz="3200" baseline="30000" dirty="0"/>
              <a:t>Department of Biology</a:t>
            </a:r>
            <a:br>
              <a:rPr lang="en-US" sz="3200" baseline="30000" dirty="0"/>
            </a:br>
            <a:r>
              <a:rPr lang="en-US" sz="3200" baseline="30000" dirty="0"/>
              <a:t>Wartburg College, Waverly, 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649" y="299276"/>
            <a:ext cx="457200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NATIONAL CENTER FOR CASE STUDY TEACHING IN 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7" y="2612572"/>
            <a:ext cx="7097486" cy="4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272014"/>
            <a:ext cx="8479972" cy="1399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As you observed giraffe feeding, you also noticed that males would frequently spar (and sometimes fight) by swinging their heads and necks at each other.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3: Design a Scientific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31" y="6055369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2: Hypothesis Development</a:t>
            </a:r>
          </a:p>
        </p:txBody>
      </p:sp>
      <p:pic>
        <p:nvPicPr>
          <p:cNvPr id="6" name="Picture 5" descr="Screen Shot 2016-08-04 at 10.29.43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77" y="2804041"/>
            <a:ext cx="2247900" cy="16192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Direction 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7456" y="4656650"/>
            <a:ext cx="8349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Develop a new hypothesis based on these observations.</a:t>
            </a:r>
          </a:p>
          <a:p>
            <a:pPr algn="ctr"/>
            <a:r>
              <a:rPr lang="en-US" sz="2800" i="1" dirty="0"/>
              <a:t>Propose an experiment to test your hypothesis.</a:t>
            </a:r>
          </a:p>
        </p:txBody>
      </p:sp>
    </p:spTree>
    <p:extLst>
      <p:ext uri="{BB962C8B-B14F-4D97-AF65-F5344CB8AC3E}">
        <p14:creationId xmlns:p14="http://schemas.microsoft.com/office/powerpoint/2010/main" val="156971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4748"/>
            <a:ext cx="8055430" cy="3220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Experiment 3:  </a:t>
            </a:r>
            <a:r>
              <a:rPr lang="en-US" sz="2400" dirty="0" smtClean="0"/>
              <a:t>Field observations of giraffes (Pratt and Anderson, 1985)</a:t>
            </a:r>
          </a:p>
          <a:p>
            <a:pPr marL="0" indent="0">
              <a:buNone/>
            </a:pPr>
            <a:r>
              <a:rPr lang="en-US" sz="2400" dirty="0" smtClean="0"/>
              <a:t>Classify all males as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A (large, thick necks, and massive horns</a:t>
            </a:r>
            <a:r>
              <a:rPr lang="en-US" sz="2400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B (thicker necks and longer horns than C)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C (young, narrow necks, small horns)</a:t>
            </a:r>
          </a:p>
          <a:p>
            <a:pPr marL="0" indent="0">
              <a:buNone/>
            </a:pPr>
            <a:r>
              <a:rPr lang="en-US" sz="2400" dirty="0" smtClean="0"/>
              <a:t>Record dominance interactions between males and courting behavior with females.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34324" y="5469335"/>
            <a:ext cx="6462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What do you expect to see based on your hypothesis?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4: Make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37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Hypothesis 2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81000" y="934873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Male giraffes have long necks in order to compete for females.</a:t>
            </a:r>
          </a:p>
        </p:txBody>
      </p:sp>
    </p:spTree>
    <p:extLst>
      <p:ext uri="{BB962C8B-B14F-4D97-AF65-F5344CB8AC3E}">
        <p14:creationId xmlns:p14="http://schemas.microsoft.com/office/powerpoint/2010/main" val="26952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532" y="5541456"/>
            <a:ext cx="885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Do these data support your hypothesis?</a:t>
            </a:r>
            <a:endParaRPr lang="en-US" sz="32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566144"/>
              </p:ext>
            </p:extLst>
          </p:nvPr>
        </p:nvGraphicFramePr>
        <p:xfrm>
          <a:off x="369981" y="1858820"/>
          <a:ext cx="472496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531" y="6424701"/>
            <a:ext cx="566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5: Collect Data and Draw Conclusions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9191" y="1858820"/>
            <a:ext cx="3756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bulls displaced by A, B, and C bulls.</a:t>
            </a:r>
            <a:r>
              <a:rPr lang="en-US" dirty="0" smtClean="0"/>
              <a:t> A bulls are the largest, B bulls are intermediate, and C bulls are the smallest.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ability of a bull to displace another bull indicates dominance.</a:t>
            </a:r>
          </a:p>
          <a:p>
            <a:endParaRPr lang="en-US" dirty="0"/>
          </a:p>
          <a:p>
            <a:r>
              <a:rPr lang="en-US" dirty="0" smtClean="0"/>
              <a:t>(based on Pratt and Anderson 1985)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3: Dominance Interactions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499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530" y="5378166"/>
            <a:ext cx="885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Do these data support your hypothesis?</a:t>
            </a:r>
            <a:endParaRPr lang="en-US" sz="3200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573896"/>
              </p:ext>
            </p:extLst>
          </p:nvPr>
        </p:nvGraphicFramePr>
        <p:xfrm>
          <a:off x="316635" y="1727127"/>
          <a:ext cx="4902556" cy="32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530" y="6424701"/>
            <a:ext cx="534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5: Collect Data and Draw 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191" y="1727127"/>
            <a:ext cx="3756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bulls observed courting cows.</a:t>
            </a:r>
            <a:r>
              <a:rPr lang="en-US" dirty="0" smtClean="0"/>
              <a:t> A bulls are the largest, B bulls are intermediate, and C bulls are the smallest.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(based on Pratt and Anderson, 1985)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13</a:t>
            </a:fld>
            <a:endParaRPr lang="en-US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3: Dominance Interactions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59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8658"/>
          </a:xfrm>
        </p:spPr>
        <p:txBody>
          <a:bodyPr>
            <a:normAutofit/>
          </a:bodyPr>
          <a:lstStyle/>
          <a:p>
            <a:r>
              <a:rPr lang="en-US" sz="4000" dirty="0"/>
              <a:t>Why do giraffes have long necks?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Hypothesis 1:</a:t>
            </a:r>
            <a:r>
              <a:rPr lang="en-US" dirty="0" smtClean="0"/>
              <a:t> Giraffes have long necks in order to take advantage of high food sources.</a:t>
            </a:r>
            <a:endParaRPr lang="en-US" b="1" dirty="0" smtClean="0"/>
          </a:p>
          <a:p>
            <a:pPr marL="349250" lvl="1" indent="0" algn="ctr">
              <a:buNone/>
            </a:pPr>
            <a:r>
              <a:rPr lang="en-US" b="1" dirty="0" smtClean="0"/>
              <a:t>NOT SUPPORTED</a:t>
            </a:r>
          </a:p>
          <a:p>
            <a:pPr marL="349250" lvl="1" indent="0">
              <a:buNone/>
            </a:pPr>
            <a:endParaRPr lang="en-US" b="1" dirty="0"/>
          </a:p>
          <a:p>
            <a:r>
              <a:rPr lang="en-US" b="1" dirty="0" smtClean="0"/>
              <a:t>Hypothesis 2: </a:t>
            </a:r>
            <a:r>
              <a:rPr lang="en-US" dirty="0" smtClean="0"/>
              <a:t>Male giraffes have long necks in order to compete for females</a:t>
            </a:r>
            <a:endParaRPr lang="en-US" b="1" dirty="0"/>
          </a:p>
          <a:p>
            <a:pPr marL="349250" lvl="1" indent="0" algn="ctr">
              <a:buNone/>
            </a:pPr>
            <a:r>
              <a:rPr lang="en-US" b="1" dirty="0" smtClean="0"/>
              <a:t>SUPPORTED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5: Draw 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Hypotheses need to be tested to determine whether they should be accepted.</a:t>
            </a:r>
          </a:p>
          <a:p>
            <a:r>
              <a:rPr lang="en-US" dirty="0" smtClean="0"/>
              <a:t>Hypotheses are not always correct, but rejecting a hypothesis allows you to move on to the next hypothesis.</a:t>
            </a:r>
          </a:p>
          <a:p>
            <a:r>
              <a:rPr lang="en-US" dirty="0" smtClean="0"/>
              <a:t>A hypothesis that is tested in many ways and is supported by many experiments is elevated to a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210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have you learned about the scientific process in this exercise?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role of experiments/observations in the process of science?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a hypothesis help move science forward, even if it is not supported by the evidence?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Scientific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848" y="1567539"/>
            <a:ext cx="659674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Hypothesis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 Scientific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Predictions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Collect Data and</a:t>
            </a:r>
            <a:r>
              <a:rPr lang="en-US" dirty="0" smtClean="0"/>
              <a:t> Draw Conclusions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565" y="107576"/>
            <a:ext cx="8042276" cy="958658"/>
          </a:xfrm>
        </p:spPr>
        <p:txBody>
          <a:bodyPr>
            <a:normAutofit/>
          </a:bodyPr>
          <a:lstStyle/>
          <a:p>
            <a:r>
              <a:rPr lang="en-US" dirty="0" smtClean="0"/>
              <a:t>Giraffes have long necks …</a:t>
            </a:r>
            <a:endParaRPr lang="en-US" dirty="0"/>
          </a:p>
        </p:txBody>
      </p:sp>
      <p:pic>
        <p:nvPicPr>
          <p:cNvPr id="5" name="Picture 4" descr="Giraffe_stan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58" y="1284940"/>
            <a:ext cx="3622242" cy="4840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531" y="6392043"/>
            <a:ext cx="249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1: Observation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8014"/>
            <a:ext cx="8042276" cy="958658"/>
          </a:xfrm>
        </p:spPr>
        <p:txBody>
          <a:bodyPr>
            <a:normAutofit/>
          </a:bodyPr>
          <a:lstStyle/>
          <a:p>
            <a:r>
              <a:rPr lang="en-US" dirty="0" smtClean="0"/>
              <a:t>Why do giraffes have long necks?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79507"/>
            <a:ext cx="8042276" cy="3764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Develop at least two hypotheses that can answer the question above.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9531" y="6352143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2: Hypothesis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4528456"/>
            <a:ext cx="8042276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How can you test this hypothesis?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Stage 3: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Design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Scientific Study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7428" y="1777778"/>
            <a:ext cx="7108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Giraffes have long necks in order to take advantage of high food sources.</a:t>
            </a:r>
          </a:p>
        </p:txBody>
      </p:sp>
    </p:spTree>
    <p:extLst>
      <p:ext uri="{BB962C8B-B14F-4D97-AF65-F5344CB8AC3E}">
        <p14:creationId xmlns:p14="http://schemas.microsoft.com/office/powerpoint/2010/main" val="193287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2532"/>
            <a:ext cx="8042276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Field observations of giraffe feeding (Young and Isbell 1991)</a:t>
            </a:r>
          </a:p>
          <a:p>
            <a:pPr marL="0" indent="0">
              <a:buNone/>
            </a:pPr>
            <a:r>
              <a:rPr lang="en-US" dirty="0" smtClean="0"/>
              <a:t>15 minute samples (n=39)</a:t>
            </a:r>
          </a:p>
          <a:p>
            <a:pPr marL="0" indent="0">
              <a:buNone/>
            </a:pPr>
            <a:r>
              <a:rPr lang="en-US" dirty="0" smtClean="0"/>
              <a:t>Record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plant species</a:t>
            </a:r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plant height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# bites per eating bout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time per eating bout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giraffe identity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9859" y="5357775"/>
            <a:ext cx="691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What do you expect to see based on your hypothesis?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4: Make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85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Experiment 1: Feeding Habits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5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19191" y="1695530"/>
            <a:ext cx="3756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feeding at different feeding heights for adult male and females giraffes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Adult giraffes are 4.5-5.5 m tall.</a:t>
            </a:r>
          </a:p>
          <a:p>
            <a:endParaRPr lang="en-US" dirty="0"/>
          </a:p>
          <a:p>
            <a:r>
              <a:rPr lang="en-US" dirty="0" smtClean="0"/>
              <a:t>(based on Young and Isbell 1991)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531" y="6424701"/>
            <a:ext cx="526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5: Collect Data and Draw Conclusions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67317"/>
              </p:ext>
            </p:extLst>
          </p:nvPr>
        </p:nvGraphicFramePr>
        <p:xfrm>
          <a:off x="265393" y="1559112"/>
          <a:ext cx="51181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3919" y="5467812"/>
            <a:ext cx="779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Do </a:t>
            </a:r>
            <a:r>
              <a:rPr lang="en-US" sz="3200" i="1" dirty="0"/>
              <a:t>these data support your hypothesis?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7</a:t>
            </a:fld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1: Feeding Habits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13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2014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Field observations of giraffe feeding (Leuthold and Leuthold, 1972)</a:t>
            </a:r>
          </a:p>
          <a:p>
            <a:pPr marL="0" indent="0">
              <a:buNone/>
            </a:pPr>
            <a:r>
              <a:rPr lang="en-US" dirty="0" smtClean="0"/>
              <a:t>Performed in both green and dry seasons</a:t>
            </a:r>
          </a:p>
          <a:p>
            <a:pPr marL="0" indent="0">
              <a:buNone/>
            </a:pPr>
            <a:r>
              <a:rPr lang="en-US" dirty="0" smtClean="0"/>
              <a:t>For each time a giraffe feeds (n=3124), record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plant species</a:t>
            </a:r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browsing height:</a:t>
            </a:r>
            <a:r>
              <a:rPr lang="en-US" dirty="0" smtClean="0"/>
              <a:t> low (&lt;2 m) or high (&gt;2m)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4834" y="5049374"/>
            <a:ext cx="6478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What do you expect to see based on your hypothesis?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31" y="6424701"/>
            <a:ext cx="41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4: Make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8</a:t>
            </a:fld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2: Feeding Habits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54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10270"/>
              </p:ext>
            </p:extLst>
          </p:nvPr>
        </p:nvGraphicFramePr>
        <p:xfrm>
          <a:off x="549275" y="1625105"/>
          <a:ext cx="4762500" cy="30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3177" y="1734045"/>
            <a:ext cx="3310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feeding at low heights.</a:t>
            </a:r>
            <a:r>
              <a:rPr lang="en-US" dirty="0" smtClean="0"/>
              <a:t>  Every feeding observations was classified as low (&lt;2m) or high (&gt;2m).</a:t>
            </a:r>
          </a:p>
          <a:p>
            <a:endParaRPr lang="en-US" dirty="0" smtClean="0"/>
          </a:p>
          <a:p>
            <a:r>
              <a:rPr lang="en-US" dirty="0" smtClean="0"/>
              <a:t>(based on </a:t>
            </a:r>
            <a:r>
              <a:rPr lang="en-US" dirty="0" err="1" smtClean="0"/>
              <a:t>Leuthold</a:t>
            </a:r>
            <a:r>
              <a:rPr lang="en-US" dirty="0" smtClean="0"/>
              <a:t> and </a:t>
            </a:r>
            <a:r>
              <a:rPr lang="en-US" dirty="0" err="1" smtClean="0"/>
              <a:t>Leuthold</a:t>
            </a:r>
            <a:r>
              <a:rPr lang="en-US" dirty="0" smtClean="0"/>
              <a:t> 1972)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275" y="5378166"/>
            <a:ext cx="789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Do these </a:t>
            </a:r>
            <a:r>
              <a:rPr lang="en-US" sz="3200" i="1" dirty="0"/>
              <a:t>data</a:t>
            </a:r>
            <a:r>
              <a:rPr lang="en-US" sz="3200" i="1" dirty="0" smtClean="0"/>
              <a:t> support your hypothesis?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9531" y="6424701"/>
            <a:ext cx="542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Stage 5: Collect Data and Draw 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0F-6430-AF48-8311-2A43849D93A2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2: Feeding Habits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99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984</Words>
  <Application>Microsoft Macintosh PowerPoint</Application>
  <PresentationFormat>On-screen Show (4:3)</PresentationFormat>
  <Paragraphs>140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Scientific Process</vt:lpstr>
      <vt:lpstr>Giraffes have long necks …</vt:lpstr>
      <vt:lpstr>Why do giraffes have long necks?</vt:lpstr>
      <vt:lpstr>Hypothesis 1</vt:lpstr>
      <vt:lpstr>PowerPoint Presentation</vt:lpstr>
      <vt:lpstr>Experiment 1: Feeding Habits</vt:lpstr>
      <vt:lpstr>Experiment 2: Feeding Habits</vt:lpstr>
      <vt:lpstr>Experiment 2: Feeding Habits</vt:lpstr>
      <vt:lpstr>A New Direction …</vt:lpstr>
      <vt:lpstr>Hypothesis 2</vt:lpstr>
      <vt:lpstr>Experiment 3: Dominance Interactions</vt:lpstr>
      <vt:lpstr>Experiment 3: Dominance Interactions</vt:lpstr>
      <vt:lpstr>Why do giraffes have long necks?</vt:lpstr>
      <vt:lpstr>Conclusion</vt:lpstr>
      <vt:lpstr>Summary Questions</vt:lpstr>
    </vt:vector>
  </TitlesOfParts>
  <Company>Wartburg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Toering Peters</dc:creator>
  <cp:lastModifiedBy>Stephanie Toering Peters</cp:lastModifiedBy>
  <cp:revision>81</cp:revision>
  <cp:lastPrinted>2016-06-21T15:44:10Z</cp:lastPrinted>
  <dcterms:created xsi:type="dcterms:W3CDTF">2015-02-19T21:06:02Z</dcterms:created>
  <dcterms:modified xsi:type="dcterms:W3CDTF">2017-02-27T21:47:20Z</dcterms:modified>
</cp:coreProperties>
</file>