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7"/>
  </p:notesMasterIdLst>
  <p:sldIdLst>
    <p:sldId id="256" r:id="rId2"/>
    <p:sldId id="287" r:id="rId3"/>
    <p:sldId id="258" r:id="rId4"/>
    <p:sldId id="257" r:id="rId5"/>
    <p:sldId id="259" r:id="rId6"/>
    <p:sldId id="261" r:id="rId7"/>
    <p:sldId id="262" r:id="rId8"/>
    <p:sldId id="265" r:id="rId9"/>
    <p:sldId id="270" r:id="rId10"/>
    <p:sldId id="269" r:id="rId11"/>
    <p:sldId id="272" r:id="rId12"/>
    <p:sldId id="271" r:id="rId13"/>
    <p:sldId id="273" r:id="rId14"/>
    <p:sldId id="264" r:id="rId15"/>
    <p:sldId id="289" r:id="rId16"/>
    <p:sldId id="274" r:id="rId17"/>
    <p:sldId id="294" r:id="rId18"/>
    <p:sldId id="288" r:id="rId19"/>
    <p:sldId id="295" r:id="rId20"/>
    <p:sldId id="275" r:id="rId21"/>
    <p:sldId id="283" r:id="rId22"/>
    <p:sldId id="277" r:id="rId23"/>
    <p:sldId id="278" r:id="rId24"/>
    <p:sldId id="280" r:id="rId25"/>
    <p:sldId id="279" r:id="rId26"/>
    <p:sldId id="281" r:id="rId27"/>
    <p:sldId id="293" r:id="rId28"/>
    <p:sldId id="282" r:id="rId29"/>
    <p:sldId id="284" r:id="rId30"/>
    <p:sldId id="286" r:id="rId31"/>
    <p:sldId id="285" r:id="rId32"/>
    <p:sldId id="297" r:id="rId33"/>
    <p:sldId id="296" r:id="rId34"/>
    <p:sldId id="298" r:id="rId35"/>
    <p:sldId id="29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92" userDrawn="1">
          <p15:clr>
            <a:srgbClr val="A4A3A4"/>
          </p15:clr>
        </p15:guide>
        <p15:guide id="4" pos="1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2768" autoAdjust="0"/>
  </p:normalViewPr>
  <p:slideViewPr>
    <p:cSldViewPr snapToGrid="0">
      <p:cViewPr varScale="1">
        <p:scale>
          <a:sx n="87" d="100"/>
          <a:sy n="87" d="100"/>
        </p:scale>
        <p:origin x="-1171" y="-187"/>
      </p:cViewPr>
      <p:guideLst>
        <p:guide orient="horz" pos="2160"/>
        <p:guide orient="horz" pos="1092"/>
        <p:guide pos="2852"/>
        <p:guide pos="2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9A447-87B3-4E28-8F41-AEE24737584D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7AA7D-CC7F-418B-A9CF-55DF8AAA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eamstime.com/ehrlif_info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Licensed image © </a:t>
            </a:r>
            <a:r>
              <a:rPr lang="en-US" dirty="0" err="1" smtClean="0">
                <a:effectLst/>
                <a:hlinkClick r:id="rId3"/>
              </a:rPr>
              <a:t>Ehrlif</a:t>
            </a:r>
            <a:r>
              <a:rPr lang="en-US" dirty="0" smtClean="0">
                <a:effectLst/>
              </a:rPr>
              <a:t> | </a:t>
            </a:r>
            <a:r>
              <a:rPr lang="en-US" dirty="0" err="1" smtClean="0">
                <a:effectLst/>
              </a:rPr>
              <a:t>Dreamstime</a:t>
            </a:r>
            <a:r>
              <a:rPr lang="en-US" dirty="0" smtClean="0">
                <a:effectLst/>
              </a:rPr>
              <a:t>,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ID 66055181.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AA7D-CC7F-418B-A9CF-55DF8AAAA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1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7AA7D-CC7F-418B-A9CF-55DF8AAAA0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9015-ADB4-4515-9DDD-395CB3C935A4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8D56-407E-4DE4-A0C4-CC30041B73CE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4C56-322C-4340-83A4-55AF5F1614C0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8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D2C0-232A-48C4-9D86-196E4468FFFB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D1ED-69B9-441C-A37E-455D035A4AEE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4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1F41-59C5-4BBA-941A-E9BEFE35B784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3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0AEA-4DB1-4E86-B1DC-C1CC1DBFB50E}" type="datetime1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9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4C7-7F46-4BA8-9CCD-875DBE833AC9}" type="datetime1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5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AD5-5251-4000-806B-BCC7A5DB4634}" type="datetime1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243-D40D-43E8-8447-DB41945C669A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342D-47EC-473B-84DE-B05B54B02132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9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FFB92-B7B1-452F-BE02-870E59EB1735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C37E-B5CC-4EE8-95B9-DA7E5822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judystone/2016/01/14/legionnaires-disease-compounds-flints-lead-poisoning-water-crisis/#f82ea01702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en.acs.org/articles/94/i7/Lead-Ended-Flints-Tap-Water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bes.com/sites/judystone/2016/01/14/legionnaires-disease-compounds-flints-lead-poisoning-water-crisis/#f82ea01702df" TargetMode="External"/><Relationship Id="rId3" Type="http://schemas.openxmlformats.org/officeDocument/2006/relationships/hyperlink" Target="http://cen.acs.org/magazine/94/09416.html" TargetMode="External"/><Relationship Id="rId7" Type="http://schemas.openxmlformats.org/officeDocument/2006/relationships/hyperlink" Target="http://www.cnn.com/2016/10/03/health/flint-water-shigellosis-outbreak/" TargetMode="External"/><Relationship Id="rId2" Type="http://schemas.openxmlformats.org/officeDocument/2006/relationships/hyperlink" Target="http://cen.acs.org/articles/94/i7/Lead-Ended-Flints-Tap-Wat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cnews.com/storyline/flint-water-crisis/water-lead-level-falls-below-federal-limit-flint-n711716" TargetMode="External"/><Relationship Id="rId11" Type="http://schemas.openxmlformats.org/officeDocument/2006/relationships/hyperlink" Target="https://www.nytimes.com/2016/08/21/magazine/flints-water-crisis-and-the-troublemaker-scientist.html?_r=0" TargetMode="External"/><Relationship Id="rId5" Type="http://schemas.openxmlformats.org/officeDocument/2006/relationships/hyperlink" Target="http://flintwaterstudy.org/" TargetMode="External"/><Relationship Id="rId10" Type="http://schemas.openxmlformats.org/officeDocument/2006/relationships/hyperlink" Target="http://www.sedimentaryores.net/Pipe%20Scales/Lead%20Solubility.html" TargetMode="External"/><Relationship Id="rId4" Type="http://schemas.openxmlformats.org/officeDocument/2006/relationships/hyperlink" Target="http://cen.acs.org/articles/94/i16/Lead-levels-remain-high-Flints.html" TargetMode="External"/><Relationship Id="rId9" Type="http://schemas.openxmlformats.org/officeDocument/2006/relationships/hyperlink" Target="http://www.sedimentaryores.net/Pipe%20Scales/Lead%20Scale%20Formation%20and%20Solubility%20-%20overview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3" y="815811"/>
            <a:ext cx="9150723" cy="610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259" y="19002"/>
            <a:ext cx="9144000" cy="984155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/>
              <a:t>The </a:t>
            </a:r>
            <a:r>
              <a:rPr lang="en-US" sz="6600" b="1" dirty="0" smtClean="0">
                <a:solidFill>
                  <a:srgbClr val="FF0000"/>
                </a:solidFill>
              </a:rPr>
              <a:t>Flint </a:t>
            </a:r>
            <a:r>
              <a:rPr lang="en-US" sz="6600" b="1" dirty="0" smtClean="0"/>
              <a:t>Water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smtClean="0"/>
              <a:t>Crisis: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0196" y="761102"/>
            <a:ext cx="7833894" cy="67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90" dirty="0"/>
              <a:t>An Introduction to Chemical Reactions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5880848" y="1302199"/>
            <a:ext cx="3128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Monotype Corsiva" panose="03010101010201010101" pitchFamily="66" charset="0"/>
              </a:rPr>
              <a:t>by</a:t>
            </a:r>
          </a:p>
          <a:p>
            <a:r>
              <a:rPr lang="en-US" sz="1600" dirty="0"/>
              <a:t>Tracy J. </a:t>
            </a:r>
            <a:r>
              <a:rPr lang="en-US" sz="1600" dirty="0" smtClean="0"/>
              <a:t>Terry</a:t>
            </a:r>
            <a:br>
              <a:rPr lang="en-US" sz="1600" dirty="0" smtClean="0"/>
            </a:br>
            <a:r>
              <a:rPr lang="en-US" sz="1600" dirty="0" smtClean="0"/>
              <a:t>The University </a:t>
            </a:r>
            <a:r>
              <a:rPr lang="en-US" sz="1600" dirty="0"/>
              <a:t>of New </a:t>
            </a:r>
            <a:r>
              <a:rPr lang="en-US" sz="1600" dirty="0" smtClean="0"/>
              <a:t>Mexico–Valencia Campus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39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628774"/>
            <a:ext cx="8321040" cy="47275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Classify the following unbalanced </a:t>
            </a:r>
            <a:r>
              <a:rPr lang="en-US" b="1" dirty="0" smtClean="0"/>
              <a:t>precipitation reaction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Fe</a:t>
            </a:r>
            <a:r>
              <a:rPr lang="en-US" baseline="30000" dirty="0" smtClean="0"/>
              <a:t>2+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Fe(OH)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(s)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Complete Ionic Equation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Molecular Equation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Net Ionic Equation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Spectator Ion Equation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383115"/>
            <a:ext cx="8707271" cy="45955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Which of the following was NOT a problem seen in Flint after the water source was changed?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High levels of lead in the water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Water-born bacterial disease outbreaks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High levels of rust (iron) in the water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Drought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High levels of toxic </a:t>
            </a:r>
            <a:r>
              <a:rPr lang="en-US" sz="3200" dirty="0" err="1" smtClean="0"/>
              <a:t>trihalomethanes</a:t>
            </a:r>
            <a:r>
              <a:rPr lang="en-US" sz="3200" dirty="0" smtClean="0"/>
              <a:t> in the water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1" y="1628774"/>
            <a:ext cx="8375905" cy="47275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What was the </a:t>
            </a:r>
            <a:r>
              <a:rPr lang="en-US" b="1" dirty="0" smtClean="0"/>
              <a:t>MAIN</a:t>
            </a:r>
            <a:r>
              <a:rPr lang="en-US" dirty="0" smtClean="0"/>
              <a:t> issue that led to </a:t>
            </a:r>
            <a:r>
              <a:rPr lang="en-US" b="1" dirty="0" smtClean="0"/>
              <a:t>ALL</a:t>
            </a:r>
            <a:r>
              <a:rPr lang="en-US" dirty="0" smtClean="0"/>
              <a:t> the problems seen in the Flint water supply?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The high lead content in the Flint River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Not controlling for the corrosion ability of Flint River water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Lead containing pipes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Iron containing pipes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03" y="1628775"/>
            <a:ext cx="8577072" cy="41624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 Dissolved oxygen and chlorine molecules act as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Bases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Reducing agents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Oxidizing agents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Insoluble 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6846595" cy="1113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818251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Flint’s water was supplied by Detroit.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Detroit added phosphate (PO</a:t>
            </a:r>
            <a:r>
              <a:rPr lang="en-US" sz="2800" baseline="-25000" dirty="0"/>
              <a:t>4</a:t>
            </a:r>
            <a:r>
              <a:rPr lang="en-US" sz="2800" baseline="30000" dirty="0"/>
              <a:t>3-</a:t>
            </a:r>
            <a:r>
              <a:rPr lang="en-US" sz="2800" dirty="0"/>
              <a:t>) to the water to precipitate all metal cations.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These solids coat the inside of the pipes creating a passivation layer that protects the pipes from corrosion.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No exposed metal in pipes allows chlorine (Cl</a:t>
            </a:r>
            <a:r>
              <a:rPr lang="en-US" sz="2800" baseline="-25000" dirty="0"/>
              <a:t>2</a:t>
            </a:r>
            <a:r>
              <a:rPr lang="en-US" sz="2800" dirty="0"/>
              <a:t>) levels to remain stable.</a:t>
            </a:r>
          </a:p>
        </p:txBody>
      </p:sp>
      <p:pic>
        <p:nvPicPr>
          <p:cNvPr id="6" name="Picture 5" descr="09407-scitech1-pipescx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465" y="259615"/>
            <a:ext cx="2208200" cy="145885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ounded Rectangle 21"/>
          <p:cNvSpPr/>
          <p:nvPr/>
        </p:nvSpPr>
        <p:spPr>
          <a:xfrm>
            <a:off x="124698" y="974139"/>
            <a:ext cx="6601828" cy="2705751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 cmpd="sng"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70022" y="989329"/>
            <a:ext cx="5325978" cy="387614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0800000">
            <a:off x="834188" y="3356331"/>
            <a:ext cx="5261811" cy="342459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3163659" y="1454953"/>
            <a:ext cx="398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Mineral Passivation Layer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3638068" y="1127168"/>
            <a:ext cx="768658" cy="41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4697" y="2648110"/>
            <a:ext cx="314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Phosphate Corrosion</a:t>
            </a:r>
          </a:p>
          <a:p>
            <a:pPr algn="ctr"/>
            <a:r>
              <a:rPr lang="en-US" sz="2400" dirty="0"/>
              <a:t> Inhibitor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6349" y="1895899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48636" y="1577726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164506" y="285045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949875" y="2382530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37772" y="2902584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808612" y="1944970"/>
            <a:ext cx="2335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Passivation layer in metal pipes.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33356" y="181633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753962" y="1950026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315446" y="2303291"/>
            <a:ext cx="174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7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04"/>
            <a:ext cx="9144000" cy="90630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Solubility Rules for Aqueous Ionic Compounds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86823"/>
              </p:ext>
            </p:extLst>
          </p:nvPr>
        </p:nvGraphicFramePr>
        <p:xfrm>
          <a:off x="0" y="903403"/>
          <a:ext cx="9144001" cy="265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38400"/>
                <a:gridCol w="6705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Generally Soluble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Exceptions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</a:t>
                      </a:r>
                      <a:r>
                        <a:rPr lang="en-US" sz="2400" baseline="30000" dirty="0" smtClean="0"/>
                        <a:t>+</a:t>
                      </a:r>
                      <a:r>
                        <a:rPr lang="en-US" sz="2400" baseline="0" dirty="0" smtClean="0"/>
                        <a:t>, Na</a:t>
                      </a:r>
                      <a:r>
                        <a:rPr lang="en-US" sz="2400" baseline="30000" dirty="0" smtClean="0"/>
                        <a:t>+</a:t>
                      </a:r>
                      <a:r>
                        <a:rPr lang="en-US" sz="2400" baseline="0" dirty="0" smtClean="0"/>
                        <a:t>, K</a:t>
                      </a:r>
                      <a:r>
                        <a:rPr lang="en-US" sz="2400" baseline="30000" dirty="0" smtClean="0"/>
                        <a:t>+</a:t>
                      </a:r>
                      <a:r>
                        <a:rPr lang="en-US" sz="2400" baseline="0" dirty="0" smtClean="0"/>
                        <a:t>, and NH</a:t>
                      </a:r>
                      <a:r>
                        <a:rPr lang="en-US" sz="2400" baseline="-25000" dirty="0" smtClean="0"/>
                        <a:t>4</a:t>
                      </a:r>
                      <a:r>
                        <a:rPr lang="en-US" sz="2400" baseline="30000" dirty="0" smtClean="0"/>
                        <a:t>+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baseline="0" dirty="0" smtClean="0"/>
                        <a:t> and C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H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0" dirty="0" smtClean="0"/>
                        <a:t>O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baseline="0" dirty="0" smtClean="0"/>
                        <a:t>, Br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baseline="0" dirty="0" smtClean="0"/>
                        <a:t>, and I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Compounds</a:t>
                      </a:r>
                      <a:r>
                        <a:rPr lang="en-US" sz="2000" baseline="0" dirty="0" smtClean="0"/>
                        <a:t> with </a:t>
                      </a:r>
                      <a:r>
                        <a:rPr lang="en-US" sz="2000" dirty="0" smtClean="0"/>
                        <a:t>Ag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Hg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or Pb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 are insoluble.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</a:t>
                      </a:r>
                      <a:r>
                        <a:rPr lang="en-US" sz="2400" baseline="-25000" dirty="0" smtClean="0"/>
                        <a:t>4</a:t>
                      </a:r>
                      <a:r>
                        <a:rPr lang="en-US" sz="2400" baseline="30000" dirty="0" smtClean="0"/>
                        <a:t>2-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Compounds with Sr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Ba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Pb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Ag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or Ca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 are insoluble.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535175"/>
              </p:ext>
            </p:extLst>
          </p:nvPr>
        </p:nvGraphicFramePr>
        <p:xfrm>
          <a:off x="0" y="3703957"/>
          <a:ext cx="9144000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10063"/>
                <a:gridCol w="68339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Generally Insoluble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Exceptions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30000" dirty="0" smtClean="0"/>
                        <a:t>2-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76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Compounds with Li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Na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K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NH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Ca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Sr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and Ba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re soluble.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OH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76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Compounds with Li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Na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K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and NH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re soluble.</a:t>
                      </a:r>
                    </a:p>
                    <a:p>
                      <a:pPr marL="0" marR="0" indent="0" algn="l" defTabSz="376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Compounds with </a:t>
                      </a:r>
                      <a:r>
                        <a:rPr lang="en-US" sz="2000" baseline="0" dirty="0" smtClean="0"/>
                        <a:t>Ca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Sr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, and Ba</a:t>
                      </a:r>
                      <a:r>
                        <a:rPr lang="en-US" sz="2000" baseline="30000" dirty="0" smtClean="0"/>
                        <a:t>2+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re </a:t>
                      </a:r>
                      <a:r>
                        <a:rPr lang="en-US" sz="2000" i="1" dirty="0" smtClean="0"/>
                        <a:t>slightly</a:t>
                      </a:r>
                      <a:r>
                        <a:rPr lang="en-US" sz="2000" dirty="0" smtClean="0"/>
                        <a:t> soluble.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30000" dirty="0" smtClean="0"/>
                        <a:t>2-</a:t>
                      </a:r>
                      <a:r>
                        <a:rPr lang="en-US" sz="2400" baseline="0" dirty="0" smtClean="0"/>
                        <a:t> and</a:t>
                      </a:r>
                      <a:r>
                        <a:rPr lang="en-US" sz="2800" b="1" baseline="0" dirty="0" smtClean="0"/>
                        <a:t> PO</a:t>
                      </a:r>
                      <a:r>
                        <a:rPr lang="en-US" sz="2800" b="1" baseline="-25000" dirty="0" smtClean="0"/>
                        <a:t>4</a:t>
                      </a:r>
                      <a:r>
                        <a:rPr lang="en-US" sz="2800" b="1" baseline="30000" dirty="0" smtClean="0"/>
                        <a:t>3-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76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Compounds with Li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Na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K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, and NH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re soluble.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932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3247"/>
          </a:xfrm>
        </p:spPr>
        <p:txBody>
          <a:bodyPr/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433" y="1394391"/>
            <a:ext cx="84616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sz="3200" dirty="0" smtClean="0"/>
              <a:t> Predict </a:t>
            </a:r>
            <a:r>
              <a:rPr lang="en-US" sz="3200" dirty="0"/>
              <a:t>the precipitation product of the following reaction:</a:t>
            </a:r>
          </a:p>
          <a:p>
            <a:r>
              <a:rPr lang="en-US" sz="3200" dirty="0"/>
              <a:t>	Na</a:t>
            </a:r>
            <a:r>
              <a:rPr lang="en-US" sz="3200" baseline="-25000" dirty="0"/>
              <a:t>3</a:t>
            </a:r>
            <a:r>
              <a:rPr lang="en-US" sz="3200" dirty="0"/>
              <a:t>PO</a:t>
            </a:r>
            <a:r>
              <a:rPr lang="en-US" sz="3200" baseline="-25000" dirty="0"/>
              <a:t>4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+ FeCl</a:t>
            </a:r>
            <a:r>
              <a:rPr lang="en-US" sz="3200" baseline="-25000" dirty="0"/>
              <a:t>3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pPr marL="971550" lvl="1" indent="-514350">
              <a:buFontTx/>
              <a:buAutoNum type="alphaLcPeriod"/>
            </a:pPr>
            <a:r>
              <a:rPr lang="en-US" sz="2800" dirty="0">
                <a:sym typeface="Wingdings" panose="05000000000000000000" pitchFamily="2" charset="2"/>
              </a:rPr>
              <a:t>Fe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(PO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	 </a:t>
            </a:r>
            <a:r>
              <a:rPr lang="en-US" sz="2800" dirty="0" smtClean="0">
                <a:sym typeface="Wingdings" panose="05000000000000000000" pitchFamily="2" charset="2"/>
              </a:rPr>
              <a:t>	b</a:t>
            </a:r>
            <a:r>
              <a:rPr lang="en-US" sz="2800" dirty="0">
                <a:sym typeface="Wingdings" panose="05000000000000000000" pitchFamily="2" charset="2"/>
              </a:rPr>
              <a:t>.  FePO</a:t>
            </a:r>
            <a:r>
              <a:rPr lang="en-US" sz="2800" baseline="-25000" dirty="0">
                <a:sym typeface="Wingdings" panose="05000000000000000000" pitchFamily="2" charset="2"/>
              </a:rPr>
              <a:t>4	 </a:t>
            </a:r>
            <a:r>
              <a:rPr lang="en-US" sz="2800" baseline="-25000" dirty="0" smtClean="0">
                <a:sym typeface="Wingdings" panose="05000000000000000000" pitchFamily="2" charset="2"/>
              </a:rPr>
              <a:t>   </a:t>
            </a:r>
            <a:r>
              <a:rPr lang="en-US" sz="2800" dirty="0" smtClean="0">
                <a:sym typeface="Wingdings" panose="05000000000000000000" pitchFamily="2" charset="2"/>
              </a:rPr>
              <a:t>c. Fe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(PO</a:t>
            </a:r>
            <a:r>
              <a:rPr lang="en-US" sz="2800" baseline="-25000" dirty="0" smtClean="0">
                <a:sym typeface="Wingdings" panose="05000000000000000000" pitchFamily="2" charset="2"/>
              </a:rPr>
              <a:t>4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endParaRPr lang="en-US" sz="2800" baseline="-25000" dirty="0">
              <a:sym typeface="Wingdings" panose="05000000000000000000" pitchFamily="2" charset="2"/>
            </a:endParaRPr>
          </a:p>
          <a:p>
            <a:pPr lvl="1"/>
            <a:endParaRPr lang="en-US" sz="2800" dirty="0" smtClean="0">
              <a:sym typeface="Wingdings" panose="05000000000000000000" pitchFamily="2" charset="2"/>
            </a:endParaRP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d. 	</a:t>
            </a:r>
            <a:r>
              <a:rPr lang="en-US" sz="2800" dirty="0" err="1" smtClean="0">
                <a:sym typeface="Wingdings" panose="05000000000000000000" pitchFamily="2" charset="2"/>
              </a:rPr>
              <a:t>NaCl</a:t>
            </a:r>
            <a:r>
              <a:rPr lang="en-US" sz="2800" dirty="0" smtClean="0">
                <a:sym typeface="Wingdings" panose="05000000000000000000" pitchFamily="2" charset="2"/>
              </a:rPr>
              <a:t>			e. PO</a:t>
            </a:r>
            <a:r>
              <a:rPr lang="en-US" sz="2800" baseline="-25000" dirty="0" smtClean="0">
                <a:sym typeface="Wingdings" panose="05000000000000000000" pitchFamily="2" charset="2"/>
              </a:rPr>
              <a:t>4</a:t>
            </a:r>
            <a:r>
              <a:rPr lang="en-US" sz="2800" dirty="0" smtClean="0">
                <a:sym typeface="Wingdings" panose="05000000000000000000" pitchFamily="2" charset="2"/>
              </a:rPr>
              <a:t>Cl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endParaRPr lang="en-US" sz="2800" baseline="-25000" dirty="0">
              <a:sym typeface="Wingdings" panose="05000000000000000000" pitchFamily="2" charset="2"/>
            </a:endParaRPr>
          </a:p>
          <a:p>
            <a:pPr lvl="1"/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578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/>
              <a:t>Flint Water Supply: Before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558463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 </a:t>
            </a:r>
            <a:r>
              <a:rPr lang="en-US" dirty="0"/>
              <a:t>Select the coefficients to balance the following chemical reaction:</a:t>
            </a:r>
          </a:p>
          <a:p>
            <a:pPr marL="0" indent="0">
              <a:buNone/>
            </a:pPr>
            <a:r>
              <a:rPr lang="en-US" dirty="0"/>
              <a:t>Na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FeCl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Fe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(s) +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aq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1, 1, 1, 3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2, 3, 1, 6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2, 3, 1, 3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2, 3, 1, 2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5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/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197" y="1678515"/>
            <a:ext cx="77035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3200" dirty="0"/>
              <a:t> </a:t>
            </a:r>
            <a:r>
              <a:rPr lang="en-US" sz="3200" dirty="0" smtClean="0"/>
              <a:t>Predict </a:t>
            </a:r>
            <a:r>
              <a:rPr lang="en-US" sz="3200" dirty="0"/>
              <a:t>the precipitation product of the following reaction</a:t>
            </a:r>
            <a:r>
              <a:rPr lang="en-US" sz="3200" dirty="0" smtClean="0"/>
              <a:t>:</a:t>
            </a:r>
          </a:p>
          <a:p>
            <a:r>
              <a:rPr lang="en-US" sz="3200" dirty="0"/>
              <a:t>	Na</a:t>
            </a:r>
            <a:r>
              <a:rPr lang="en-US" sz="3200" baseline="-25000" dirty="0"/>
              <a:t>3</a:t>
            </a:r>
            <a:r>
              <a:rPr lang="en-US" sz="3200" dirty="0"/>
              <a:t>PO</a:t>
            </a:r>
            <a:r>
              <a:rPr lang="en-US" sz="3200" baseline="-25000" dirty="0"/>
              <a:t>4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+ </a:t>
            </a:r>
            <a:r>
              <a:rPr lang="en-US" sz="3200" dirty="0" err="1"/>
              <a:t>Pb</a:t>
            </a:r>
            <a:r>
              <a:rPr lang="en-US" sz="3200" dirty="0"/>
              <a:t>(NO</a:t>
            </a:r>
            <a:r>
              <a:rPr lang="en-US" sz="3200" baseline="-25000" dirty="0">
                <a:sym typeface="Wingdings" panose="05000000000000000000" pitchFamily="2" charset="2"/>
              </a:rPr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971550" lvl="1" indent="-514350">
              <a:buAutoNum type="alphaLcPeriod"/>
            </a:pPr>
            <a:r>
              <a:rPr lang="en-US" sz="2800" dirty="0">
                <a:sym typeface="Wingdings" panose="05000000000000000000" pitchFamily="2" charset="2"/>
              </a:rPr>
              <a:t>Pb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(PO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	 b.  PbPO</a:t>
            </a:r>
            <a:r>
              <a:rPr lang="en-US" sz="2800" baseline="-25000" dirty="0">
                <a:sym typeface="Wingdings" panose="05000000000000000000" pitchFamily="2" charset="2"/>
              </a:rPr>
              <a:t>4	  </a:t>
            </a:r>
            <a:r>
              <a:rPr lang="en-US" sz="2800" dirty="0">
                <a:sym typeface="Wingdings" panose="05000000000000000000" pitchFamily="2" charset="2"/>
              </a:rPr>
              <a:t>c.  Pb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    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marL="971550" lvl="1" indent="-514350">
              <a:buAutoNum type="alphaLcPeriod"/>
            </a:pPr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d</a:t>
            </a:r>
            <a:r>
              <a:rPr lang="en-US" sz="2800" dirty="0">
                <a:sym typeface="Wingdings" panose="05000000000000000000" pitchFamily="2" charset="2"/>
              </a:rPr>
              <a:t>.  Na</a:t>
            </a:r>
            <a:r>
              <a:rPr lang="en-US" sz="2800" dirty="0"/>
              <a:t>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     </a:t>
            </a:r>
            <a:r>
              <a:rPr lang="en-US" sz="2800" dirty="0" smtClean="0">
                <a:sym typeface="Wingdings" panose="05000000000000000000" pitchFamily="2" charset="2"/>
              </a:rPr>
              <a:t>	 e</a:t>
            </a:r>
            <a:r>
              <a:rPr lang="en-US" sz="2800" dirty="0">
                <a:sym typeface="Wingdings" panose="05000000000000000000" pitchFamily="2" charset="2"/>
              </a:rPr>
              <a:t>. 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dirty="0">
                <a:sym typeface="Wingdings" panose="05000000000000000000" pitchFamily="2" charset="2"/>
              </a:rPr>
              <a:t>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71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Flint Water Supply: Before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10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err="1"/>
              <a:t>Pb</a:t>
            </a:r>
            <a:r>
              <a:rPr lang="en-US" dirty="0"/>
              <a:t>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dirty="0"/>
              <a:t> </a:t>
            </a:r>
            <a:r>
              <a:rPr lang="en-US" dirty="0" smtClean="0"/>
              <a:t>Identify </a:t>
            </a:r>
            <a:r>
              <a:rPr lang="en-US" dirty="0"/>
              <a:t>the spectator ions in the chemical equation above.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800" dirty="0"/>
              <a:t>    a. </a:t>
            </a:r>
            <a:r>
              <a:rPr lang="en-US" sz="2800" dirty="0" err="1"/>
              <a:t>NaPb</a:t>
            </a:r>
            <a:r>
              <a:rPr lang="en-US" sz="2800" dirty="0"/>
              <a:t>      b.  NaNO</a:t>
            </a:r>
            <a:r>
              <a:rPr lang="en-US" sz="2800" baseline="-25000" dirty="0"/>
              <a:t>3</a:t>
            </a:r>
            <a:r>
              <a:rPr lang="en-US" sz="2800" dirty="0"/>
              <a:t>     c. Na</a:t>
            </a:r>
            <a:r>
              <a:rPr lang="en-US" sz="2800" baseline="-25000" dirty="0"/>
              <a:t>3</a:t>
            </a:r>
            <a:r>
              <a:rPr lang="en-US" sz="2800" dirty="0"/>
              <a:t>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      d.   PbPO</a:t>
            </a:r>
            <a:r>
              <a:rPr lang="en-US" sz="2800" baseline="-25000" dirty="0"/>
              <a:t>4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</a:t>
            </a:r>
            <a:r>
              <a:rPr lang="en-US" dirty="0"/>
              <a:t>Write </a:t>
            </a:r>
            <a:r>
              <a:rPr lang="en-US" dirty="0" smtClean="0"/>
              <a:t>net </a:t>
            </a:r>
            <a:r>
              <a:rPr lang="en-US" dirty="0"/>
              <a:t>i</a:t>
            </a:r>
            <a:r>
              <a:rPr lang="en-US" dirty="0" smtClean="0"/>
              <a:t>onic equations </a:t>
            </a:r>
            <a:r>
              <a:rPr lang="en-US" dirty="0"/>
              <a:t>for the chemical equation above . </a:t>
            </a:r>
            <a:r>
              <a:rPr lang="en-US" dirty="0" smtClean="0"/>
              <a:t>(Worksheet </a:t>
            </a:r>
            <a:r>
              <a:rPr lang="en-US" dirty="0"/>
              <a:t>only)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182682"/>
            <a:ext cx="8355106" cy="147857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By the end of this activity, you should be able to…</a:t>
            </a:r>
            <a:endParaRPr lang="en-US" sz="4000" dirty="0"/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502024" y="1752976"/>
            <a:ext cx="7951694" cy="35417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Identify </a:t>
            </a:r>
            <a:r>
              <a:rPr lang="en-US" sz="2800" dirty="0">
                <a:solidFill>
                  <a:srgbClr val="000000"/>
                </a:solidFill>
              </a:rPr>
              <a:t>the chemical </a:t>
            </a:r>
            <a:r>
              <a:rPr lang="en-US" sz="2800" dirty="0" smtClean="0">
                <a:solidFill>
                  <a:srgbClr val="000000"/>
                </a:solidFill>
              </a:rPr>
              <a:t>reaction </a:t>
            </a:r>
            <a:r>
              <a:rPr lang="en-US" sz="2800" dirty="0">
                <a:solidFill>
                  <a:srgbClr val="000000"/>
                </a:solidFill>
              </a:rPr>
              <a:t>as </a:t>
            </a:r>
            <a:r>
              <a:rPr lang="en-US" sz="2800" b="1" dirty="0">
                <a:solidFill>
                  <a:srgbClr val="000000"/>
                </a:solidFill>
              </a:rPr>
              <a:t>precipitation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b="1" dirty="0">
                <a:solidFill>
                  <a:srgbClr val="000000"/>
                </a:solidFill>
              </a:rPr>
              <a:t>acid-base</a:t>
            </a:r>
            <a:r>
              <a:rPr lang="en-US" sz="2800" dirty="0">
                <a:solidFill>
                  <a:srgbClr val="000000"/>
                </a:solidFill>
              </a:rPr>
              <a:t>, or </a:t>
            </a:r>
            <a:r>
              <a:rPr lang="en-US" sz="2800" b="1" dirty="0">
                <a:solidFill>
                  <a:srgbClr val="000000"/>
                </a:solidFill>
              </a:rPr>
              <a:t>oxidation-reduction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Write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balanced chemical equations </a:t>
            </a:r>
            <a:r>
              <a:rPr lang="en-US" sz="2800" dirty="0">
                <a:solidFill>
                  <a:srgbClr val="000000"/>
                </a:solidFill>
              </a:rPr>
              <a:t>for each type of chemical reaction.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Use</a:t>
            </a:r>
            <a:r>
              <a:rPr lang="en-US" sz="2800" dirty="0">
                <a:solidFill>
                  <a:srgbClr val="000000"/>
                </a:solidFill>
              </a:rPr>
              <a:t> a </a:t>
            </a:r>
            <a:r>
              <a:rPr lang="en-US" sz="2800" b="1" dirty="0">
                <a:solidFill>
                  <a:srgbClr val="000000"/>
                </a:solidFill>
              </a:rPr>
              <a:t>solubility table </a:t>
            </a:r>
            <a:r>
              <a:rPr lang="en-US" sz="2800" dirty="0">
                <a:solidFill>
                  <a:srgbClr val="000000"/>
                </a:solidFill>
              </a:rPr>
              <a:t>to </a:t>
            </a:r>
            <a:r>
              <a:rPr lang="en-US" sz="2800" b="1" dirty="0">
                <a:solidFill>
                  <a:srgbClr val="000000"/>
                </a:solidFill>
              </a:rPr>
              <a:t>identify</a:t>
            </a:r>
            <a:r>
              <a:rPr lang="en-US" sz="2800" dirty="0">
                <a:solidFill>
                  <a:srgbClr val="000000"/>
                </a:solidFill>
              </a:rPr>
              <a:t> the </a:t>
            </a:r>
            <a:r>
              <a:rPr lang="en-US" sz="2800" b="1" dirty="0">
                <a:solidFill>
                  <a:srgbClr val="000000"/>
                </a:solidFill>
              </a:rPr>
              <a:t>products</a:t>
            </a:r>
            <a:r>
              <a:rPr lang="en-US" sz="2800" dirty="0">
                <a:solidFill>
                  <a:srgbClr val="000000"/>
                </a:solidFill>
              </a:rPr>
              <a:t> and </a:t>
            </a:r>
            <a:r>
              <a:rPr lang="en-US" sz="2800" b="1" dirty="0">
                <a:solidFill>
                  <a:srgbClr val="000000"/>
                </a:solidFill>
              </a:rPr>
              <a:t>spectator ions </a:t>
            </a:r>
            <a:r>
              <a:rPr lang="en-US" sz="2800" dirty="0">
                <a:solidFill>
                  <a:srgbClr val="000000"/>
                </a:solidFill>
              </a:rPr>
              <a:t>of </a:t>
            </a:r>
            <a:r>
              <a:rPr lang="en-US" sz="2800" b="1" dirty="0">
                <a:solidFill>
                  <a:srgbClr val="000000"/>
                </a:solidFill>
              </a:rPr>
              <a:t>precipitation reactions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Identify</a:t>
            </a:r>
            <a:r>
              <a:rPr lang="en-US" sz="2800" dirty="0">
                <a:solidFill>
                  <a:srgbClr val="000000"/>
                </a:solidFill>
              </a:rPr>
              <a:t> the </a:t>
            </a:r>
            <a:r>
              <a:rPr lang="en-US" sz="2800" b="1" dirty="0">
                <a:solidFill>
                  <a:srgbClr val="000000"/>
                </a:solidFill>
              </a:rPr>
              <a:t>oxidation state </a:t>
            </a:r>
            <a:r>
              <a:rPr lang="en-US" sz="2800" dirty="0">
                <a:solidFill>
                  <a:srgbClr val="000000"/>
                </a:solidFill>
              </a:rPr>
              <a:t>of simple species (metals and simple non-metals).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Identify</a:t>
            </a:r>
            <a:r>
              <a:rPr lang="en-US" sz="2800" dirty="0">
                <a:solidFill>
                  <a:srgbClr val="000000"/>
                </a:solidFill>
              </a:rPr>
              <a:t> the </a:t>
            </a:r>
            <a:r>
              <a:rPr lang="en-US" sz="2800" b="1" dirty="0">
                <a:solidFill>
                  <a:srgbClr val="000000"/>
                </a:solidFill>
              </a:rPr>
              <a:t>oxidizing agent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  <a:r>
              <a:rPr lang="en-US" sz="2800" b="1" dirty="0">
                <a:solidFill>
                  <a:srgbClr val="000000"/>
                </a:solidFill>
              </a:rPr>
              <a:t>reducing agent </a:t>
            </a:r>
            <a:r>
              <a:rPr lang="en-US" sz="2800" dirty="0">
                <a:solidFill>
                  <a:srgbClr val="000000"/>
                </a:solidFill>
              </a:rPr>
              <a:t>of redox reactions.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40"/>
            <a:ext cx="9144000" cy="976172"/>
          </a:xfrm>
        </p:spPr>
        <p:txBody>
          <a:bodyPr/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78466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Phosphate in the water also reduced the acidity of the water.</a:t>
            </a:r>
          </a:p>
          <a:p>
            <a:endParaRPr lang="en-US" sz="2800" dirty="0"/>
          </a:p>
          <a:p>
            <a:r>
              <a:rPr lang="en-US" sz="2800" dirty="0"/>
              <a:t>PO</a:t>
            </a:r>
            <a:r>
              <a:rPr lang="en-US" sz="2800" baseline="-25000" dirty="0"/>
              <a:t>4</a:t>
            </a:r>
            <a:r>
              <a:rPr lang="en-US" sz="2800" baseline="30000" dirty="0"/>
              <a:t>3-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+  H</a:t>
            </a:r>
            <a:r>
              <a:rPr lang="en-US" sz="2800" baseline="-25000" dirty="0"/>
              <a:t>2</a:t>
            </a:r>
            <a:r>
              <a:rPr lang="en-US" sz="2800" dirty="0"/>
              <a:t>O(l)  </a:t>
            </a:r>
            <a:r>
              <a:rPr lang="en-US" sz="2800" dirty="0">
                <a:sym typeface="Wingdings" panose="05000000000000000000" pitchFamily="2" charset="2"/>
              </a:rPr>
              <a:t>  HPO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2-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+  OH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    </a:t>
            </a:r>
            <a:r>
              <a:rPr lang="en-US" sz="2800" dirty="0" smtClean="0">
                <a:sym typeface="Wingdings" panose="05000000000000000000" pitchFamily="2" charset="2"/>
              </a:rPr>
              <a:t>  </a:t>
            </a:r>
            <a:r>
              <a:rPr lang="en-US" sz="2800" dirty="0">
                <a:sym typeface="Wingdings" panose="05000000000000000000" pitchFamily="2" charset="2"/>
              </a:rPr>
              <a:t>creating OH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3-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+ H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 HPO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2-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	     </a:t>
            </a:r>
            <a:r>
              <a:rPr lang="en-US" sz="2800" dirty="0" smtClean="0">
                <a:sym typeface="Wingdings" panose="05000000000000000000" pitchFamily="2" charset="2"/>
              </a:rPr>
              <a:t>               removing </a:t>
            </a:r>
            <a:r>
              <a:rPr lang="en-US" sz="2800" dirty="0">
                <a:sym typeface="Wingdings" panose="05000000000000000000" pitchFamily="2" charset="2"/>
              </a:rPr>
              <a:t>H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</a:p>
          <a:p>
            <a:r>
              <a:rPr lang="en-US" sz="2800" dirty="0">
                <a:sym typeface="Wingdings" panose="05000000000000000000" pitchFamily="2" charset="2"/>
              </a:rPr>
              <a:t>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3-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+ H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O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 HPO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2-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</a:t>
            </a:r>
            <a:r>
              <a:rPr lang="en-US" sz="2800" dirty="0"/>
              <a:t>+  H</a:t>
            </a:r>
            <a:r>
              <a:rPr lang="en-US" sz="2800" baseline="-25000" dirty="0"/>
              <a:t>2</a:t>
            </a:r>
            <a:r>
              <a:rPr lang="en-US" sz="2800" dirty="0"/>
              <a:t>O(l)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65923" y="1765359"/>
            <a:ext cx="2378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Metal pipe with passivation layer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124698" y="974139"/>
            <a:ext cx="6601828" cy="2705751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 cmpd="sng"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70022" y="989329"/>
            <a:ext cx="5325978" cy="387614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0800000">
            <a:off x="834188" y="3356331"/>
            <a:ext cx="5261811" cy="342459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3638068" y="1127168"/>
            <a:ext cx="768658" cy="41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4697" y="2648110"/>
            <a:ext cx="314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Phosphate Corrosion</a:t>
            </a:r>
          </a:p>
          <a:p>
            <a:pPr algn="ctr"/>
            <a:r>
              <a:rPr lang="en-US" sz="2400" b="1" dirty="0"/>
              <a:t> Inhibitor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9885" y="2103149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61663" y="1601502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164506" y="285045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949875" y="2382530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937772" y="2902584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233356" y="181633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753962" y="1950026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315446" y="2303291"/>
            <a:ext cx="174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692476" y="1460645"/>
            <a:ext cx="356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Mineral Passivation Layer</a:t>
            </a:r>
          </a:p>
        </p:txBody>
      </p:sp>
    </p:spTree>
    <p:extLst>
      <p:ext uri="{BB962C8B-B14F-4D97-AF65-F5344CB8AC3E}">
        <p14:creationId xmlns:p14="http://schemas.microsoft.com/office/powerpoint/2010/main" val="4377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/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80245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Basic conditions protect the passivation layer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Acidic conditions dissolve the passivation layer.</a:t>
            </a:r>
          </a:p>
          <a:p>
            <a:endParaRPr lang="en-US" sz="2800" dirty="0"/>
          </a:p>
          <a:p>
            <a:r>
              <a:rPr lang="en-US" sz="2800" dirty="0"/>
              <a:t>Basic conditions: 	</a:t>
            </a:r>
            <a:r>
              <a:rPr lang="en-US" sz="2800" dirty="0" smtClean="0"/>
              <a:t>Pb</a:t>
            </a:r>
            <a:r>
              <a:rPr lang="en-US" sz="2800" baseline="30000" dirty="0" smtClean="0"/>
              <a:t>2</a:t>
            </a:r>
            <a:r>
              <a:rPr lang="en-US" sz="2800" baseline="30000" dirty="0"/>
              <a:t>+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+ 2</a:t>
            </a:r>
            <a:r>
              <a:rPr lang="en-US" sz="2800" dirty="0">
                <a:sym typeface="Wingdings" panose="05000000000000000000" pitchFamily="2" charset="2"/>
              </a:rPr>
              <a:t>OH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/>
              <a:t>)  </a:t>
            </a:r>
            <a:r>
              <a:rPr lang="en-US" sz="2800" dirty="0">
                <a:sym typeface="Wingdings" panose="05000000000000000000" pitchFamily="2" charset="2"/>
              </a:rPr>
              <a:t>  </a:t>
            </a:r>
            <a:r>
              <a:rPr lang="en-US" sz="2800" dirty="0" err="1">
                <a:sym typeface="Wingdings" panose="05000000000000000000" pitchFamily="2" charset="2"/>
              </a:rPr>
              <a:t>Pb</a:t>
            </a:r>
            <a:r>
              <a:rPr lang="en-US" sz="2800" dirty="0">
                <a:sym typeface="Wingdings" panose="05000000000000000000" pitchFamily="2" charset="2"/>
              </a:rPr>
              <a:t>(OH)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(s)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/>
              <a:t>Acidic conditions:	</a:t>
            </a:r>
            <a:r>
              <a:rPr lang="en-US" sz="2800" dirty="0" err="1" smtClean="0">
                <a:sym typeface="Wingdings" panose="05000000000000000000" pitchFamily="2" charset="2"/>
              </a:rPr>
              <a:t>Pb</a:t>
            </a:r>
            <a:r>
              <a:rPr lang="en-US" sz="2800" dirty="0" smtClean="0">
                <a:sym typeface="Wingdings" panose="05000000000000000000" pitchFamily="2" charset="2"/>
              </a:rPr>
              <a:t>(OH)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(s</a:t>
            </a:r>
            <a:r>
              <a:rPr lang="en-US" sz="2800" dirty="0">
                <a:sym typeface="Wingdings" panose="05000000000000000000" pitchFamily="2" charset="2"/>
              </a:rPr>
              <a:t>) + </a:t>
            </a:r>
            <a:r>
              <a:rPr lang="en-US" sz="2800" dirty="0" smtClean="0">
                <a:sym typeface="Wingdings" panose="05000000000000000000" pitchFamily="2" charset="2"/>
              </a:rPr>
              <a:t>2H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  Pb</a:t>
            </a:r>
            <a:r>
              <a:rPr lang="en-US" sz="2800" baseline="30000" dirty="0">
                <a:sym typeface="Wingdings" panose="05000000000000000000" pitchFamily="2" charset="2"/>
              </a:rPr>
              <a:t>2+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+ </a:t>
            </a:r>
            <a:r>
              <a:rPr lang="en-US" sz="2800" dirty="0" smtClean="0">
                <a:sym typeface="Wingdings" panose="05000000000000000000" pitchFamily="2" charset="2"/>
              </a:rPr>
              <a:t>2H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O(l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65923" y="1765359"/>
            <a:ext cx="2378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Metal pipe with passivation layer</a:t>
            </a:r>
            <a:endParaRPr lang="en-US" sz="2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24698" y="974139"/>
            <a:ext cx="6601828" cy="2705751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 cmpd="sng"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770022" y="989329"/>
            <a:ext cx="5325978" cy="387614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0800000">
            <a:off x="834188" y="3356331"/>
            <a:ext cx="5261811" cy="342459"/>
          </a:xfrm>
          <a:custGeom>
            <a:avLst/>
            <a:gdLst>
              <a:gd name="connsiteX0" fmla="*/ 0 w 6523435"/>
              <a:gd name="connsiteY0" fmla="*/ 134103 h 299760"/>
              <a:gd name="connsiteX1" fmla="*/ 141985 w 6523435"/>
              <a:gd name="connsiteY1" fmla="*/ 70996 h 299760"/>
              <a:gd name="connsiteX2" fmla="*/ 260306 w 6523435"/>
              <a:gd name="connsiteY2" fmla="*/ 39442 h 299760"/>
              <a:gd name="connsiteX3" fmla="*/ 394403 w 6523435"/>
              <a:gd name="connsiteY3" fmla="*/ 7888 h 299760"/>
              <a:gd name="connsiteX4" fmla="*/ 6089591 w 6523435"/>
              <a:gd name="connsiteY4" fmla="*/ 0 h 299760"/>
              <a:gd name="connsiteX5" fmla="*/ 6357785 w 6523435"/>
              <a:gd name="connsiteY5" fmla="*/ 39442 h 299760"/>
              <a:gd name="connsiteX6" fmla="*/ 6523435 w 6523435"/>
              <a:gd name="connsiteY6" fmla="*/ 118326 h 299760"/>
              <a:gd name="connsiteX7" fmla="*/ 6207912 w 6523435"/>
              <a:gd name="connsiteY7" fmla="*/ 118326 h 299760"/>
              <a:gd name="connsiteX8" fmla="*/ 6002822 w 6523435"/>
              <a:gd name="connsiteY8" fmla="*/ 205099 h 299760"/>
              <a:gd name="connsiteX9" fmla="*/ 5561090 w 6523435"/>
              <a:gd name="connsiteY9" fmla="*/ 134103 h 299760"/>
              <a:gd name="connsiteX10" fmla="*/ 4890604 w 6523435"/>
              <a:gd name="connsiteY10" fmla="*/ 260318 h 299760"/>
              <a:gd name="connsiteX11" fmla="*/ 4582969 w 6523435"/>
              <a:gd name="connsiteY11" fmla="*/ 94661 h 299760"/>
              <a:gd name="connsiteX12" fmla="*/ 3999252 w 6523435"/>
              <a:gd name="connsiteY12" fmla="*/ 228764 h 299760"/>
              <a:gd name="connsiteX13" fmla="*/ 3376094 w 6523435"/>
              <a:gd name="connsiteY13" fmla="*/ 118326 h 299760"/>
              <a:gd name="connsiteX14" fmla="*/ 3021131 w 6523435"/>
              <a:gd name="connsiteY14" fmla="*/ 173545 h 299760"/>
              <a:gd name="connsiteX15" fmla="*/ 2910698 w 6523435"/>
              <a:gd name="connsiteY15" fmla="*/ 94661 h 299760"/>
              <a:gd name="connsiteX16" fmla="*/ 2587287 w 6523435"/>
              <a:gd name="connsiteY16" fmla="*/ 268206 h 299760"/>
              <a:gd name="connsiteX17" fmla="*/ 2129779 w 6523435"/>
              <a:gd name="connsiteY17" fmla="*/ 268206 h 299760"/>
              <a:gd name="connsiteX18" fmla="*/ 2035122 w 6523435"/>
              <a:gd name="connsiteY18" fmla="*/ 126215 h 299760"/>
              <a:gd name="connsiteX19" fmla="*/ 1680159 w 6523435"/>
              <a:gd name="connsiteY19" fmla="*/ 173545 h 299760"/>
              <a:gd name="connsiteX20" fmla="*/ 1475069 w 6523435"/>
              <a:gd name="connsiteY20" fmla="*/ 299760 h 299760"/>
              <a:gd name="connsiteX21" fmla="*/ 1159546 w 6523435"/>
              <a:gd name="connsiteY21" fmla="*/ 236653 h 299760"/>
              <a:gd name="connsiteX22" fmla="*/ 859800 w 6523435"/>
              <a:gd name="connsiteY22" fmla="*/ 189322 h 299760"/>
              <a:gd name="connsiteX23" fmla="*/ 465396 w 6523435"/>
              <a:gd name="connsiteY23" fmla="*/ 252430 h 299760"/>
              <a:gd name="connsiteX24" fmla="*/ 276082 w 6523435"/>
              <a:gd name="connsiteY24" fmla="*/ 134103 h 299760"/>
              <a:gd name="connsiteX25" fmla="*/ 0 w 6523435"/>
              <a:gd name="connsiteY25" fmla="*/ 134103 h 2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23435" h="299760">
                <a:moveTo>
                  <a:pt x="0" y="134103"/>
                </a:moveTo>
                <a:lnTo>
                  <a:pt x="141985" y="70996"/>
                </a:lnTo>
                <a:lnTo>
                  <a:pt x="260306" y="39442"/>
                </a:lnTo>
                <a:lnTo>
                  <a:pt x="394403" y="7888"/>
                </a:lnTo>
                <a:lnTo>
                  <a:pt x="6089591" y="0"/>
                </a:lnTo>
                <a:lnTo>
                  <a:pt x="6357785" y="39442"/>
                </a:lnTo>
                <a:lnTo>
                  <a:pt x="6523435" y="118326"/>
                </a:lnTo>
                <a:lnTo>
                  <a:pt x="6207912" y="118326"/>
                </a:lnTo>
                <a:lnTo>
                  <a:pt x="6002822" y="205099"/>
                </a:lnTo>
                <a:lnTo>
                  <a:pt x="5561090" y="134103"/>
                </a:lnTo>
                <a:lnTo>
                  <a:pt x="4890604" y="260318"/>
                </a:lnTo>
                <a:lnTo>
                  <a:pt x="4582969" y="94661"/>
                </a:lnTo>
                <a:lnTo>
                  <a:pt x="3999252" y="228764"/>
                </a:lnTo>
                <a:lnTo>
                  <a:pt x="3376094" y="118326"/>
                </a:lnTo>
                <a:lnTo>
                  <a:pt x="3021131" y="173545"/>
                </a:lnTo>
                <a:lnTo>
                  <a:pt x="2910698" y="94661"/>
                </a:lnTo>
                <a:lnTo>
                  <a:pt x="2587287" y="268206"/>
                </a:lnTo>
                <a:lnTo>
                  <a:pt x="2129779" y="268206"/>
                </a:lnTo>
                <a:lnTo>
                  <a:pt x="2035122" y="126215"/>
                </a:lnTo>
                <a:lnTo>
                  <a:pt x="1680159" y="173545"/>
                </a:lnTo>
                <a:lnTo>
                  <a:pt x="1475069" y="299760"/>
                </a:lnTo>
                <a:lnTo>
                  <a:pt x="1159546" y="236653"/>
                </a:lnTo>
                <a:lnTo>
                  <a:pt x="859800" y="189322"/>
                </a:lnTo>
                <a:lnTo>
                  <a:pt x="465396" y="252430"/>
                </a:lnTo>
                <a:lnTo>
                  <a:pt x="276082" y="134103"/>
                </a:lnTo>
                <a:lnTo>
                  <a:pt x="0" y="134103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638068" y="1127168"/>
            <a:ext cx="768658" cy="41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4697" y="2648110"/>
            <a:ext cx="314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Phosphate Corrosion</a:t>
            </a:r>
          </a:p>
          <a:p>
            <a:pPr algn="ctr"/>
            <a:r>
              <a:rPr lang="en-US" sz="2400" b="1" dirty="0"/>
              <a:t> Inhibitor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59885" y="2103149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61663" y="1601502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164506" y="285045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9875" y="2382530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937772" y="2902584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233356" y="1816333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753962" y="1950026"/>
            <a:ext cx="7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1315446" y="2303291"/>
            <a:ext cx="174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2692476" y="1460645"/>
            <a:ext cx="356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Mineral Passivation Layer</a:t>
            </a:r>
          </a:p>
        </p:txBody>
      </p:sp>
    </p:spTree>
    <p:extLst>
      <p:ext uri="{BB962C8B-B14F-4D97-AF65-F5344CB8AC3E}">
        <p14:creationId xmlns:p14="http://schemas.microsoft.com/office/powerpoint/2010/main" val="4959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/>
          <a:lstStyle/>
          <a:p>
            <a:r>
              <a:rPr lang="en-US" dirty="0" smtClean="0"/>
              <a:t>Flint Water Supply: Before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416" y="1407599"/>
            <a:ext cx="75746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(Worksheet only)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3200" dirty="0"/>
              <a:t> </a:t>
            </a:r>
            <a:r>
              <a:rPr lang="en-US" sz="3200" dirty="0" smtClean="0"/>
              <a:t>Predict </a:t>
            </a:r>
            <a:r>
              <a:rPr lang="en-US" sz="3200" dirty="0"/>
              <a:t>the products and balance the following reactions: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>
                <a:sym typeface="Wingdings" panose="05000000000000000000" pitchFamily="2" charset="2"/>
              </a:rPr>
              <a:t>Na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PO</a:t>
            </a:r>
            <a:r>
              <a:rPr lang="en-US" sz="2800" baseline="-25000" dirty="0" smtClean="0">
                <a:sym typeface="Wingdings" panose="05000000000000000000" pitchFamily="2" charset="2"/>
              </a:rPr>
              <a:t>4</a:t>
            </a:r>
            <a:r>
              <a:rPr lang="en-US" sz="2800" dirty="0" smtClean="0">
                <a:sym typeface="Wingdings" panose="05000000000000000000" pitchFamily="2" charset="2"/>
              </a:rPr>
              <a:t>(</a:t>
            </a:r>
            <a:r>
              <a:rPr lang="en-US" sz="2800" dirty="0" err="1" smtClean="0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+  </a:t>
            </a:r>
            <a:r>
              <a:rPr lang="en-US" sz="2800" dirty="0" err="1" smtClean="0">
                <a:sym typeface="Wingdings" panose="05000000000000000000" pitchFamily="2" charset="2"/>
              </a:rPr>
              <a:t>HCl</a:t>
            </a:r>
            <a:r>
              <a:rPr lang="en-US" sz="2800" dirty="0" smtClean="0">
                <a:sym typeface="Wingdings" panose="05000000000000000000" pitchFamily="2" charset="2"/>
              </a:rPr>
              <a:t>(</a:t>
            </a:r>
            <a:r>
              <a:rPr lang="en-US" sz="2800" dirty="0" err="1" smtClean="0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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Pb</a:t>
            </a:r>
            <a:r>
              <a:rPr lang="en-US" sz="2800" dirty="0" smtClean="0"/>
              <a:t>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(s)  +  </a:t>
            </a:r>
            <a:r>
              <a:rPr lang="en-US" sz="2800" dirty="0" err="1" smtClean="0"/>
              <a:t>HCl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 smtClean="0"/>
              <a:t>) 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>
                <a:sym typeface="Wingdings" panose="05000000000000000000" pitchFamily="2" charset="2"/>
              </a:rPr>
              <a:t>Fe(OH)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(s)  + </a:t>
            </a:r>
            <a:r>
              <a:rPr lang="en-US" sz="2800" dirty="0" err="1" smtClean="0">
                <a:sym typeface="Wingdings" panose="05000000000000000000" pitchFamily="2" charset="2"/>
              </a:rPr>
              <a:t>HCl</a:t>
            </a:r>
            <a:r>
              <a:rPr lang="en-US" sz="2800" dirty="0" smtClean="0">
                <a:sym typeface="Wingdings" panose="05000000000000000000" pitchFamily="2" charset="2"/>
              </a:rPr>
              <a:t>(</a:t>
            </a:r>
            <a:r>
              <a:rPr lang="en-US" sz="2800" dirty="0" err="1" smtClean="0">
                <a:sym typeface="Wingdings" panose="05000000000000000000" pitchFamily="2" charset="2"/>
              </a:rPr>
              <a:t>aq</a:t>
            </a:r>
            <a:r>
              <a:rPr lang="en-US" sz="2800" dirty="0" smtClean="0">
                <a:sym typeface="Wingdings" panose="05000000000000000000" pitchFamily="2" charset="2"/>
              </a:rPr>
              <a:t>)  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03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39"/>
            <a:ext cx="9144000" cy="1113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Flint Water Supply: After switching to Flint </a:t>
            </a:r>
            <a:r>
              <a:rPr lang="en-US" dirty="0"/>
              <a:t>R</a:t>
            </a:r>
            <a:r>
              <a:rPr lang="en-US" dirty="0" smtClean="0"/>
              <a:t>iver water – April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6" y="1292470"/>
            <a:ext cx="8631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Flint’s water supply was switched to the city’s own water treatment plant on the Flint River.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Phosphate (PO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</a:rPr>
              <a:t>3-</a:t>
            </a:r>
            <a:r>
              <a:rPr lang="en-US" sz="3200" dirty="0">
                <a:solidFill>
                  <a:srgbClr val="000000"/>
                </a:solidFill>
              </a:rPr>
              <a:t>) was NOT added to the Flint River water in the new plant.</a:t>
            </a:r>
          </a:p>
          <a:p>
            <a:pPr lvl="1"/>
            <a:r>
              <a:rPr lang="en-US" sz="2800" dirty="0"/>
              <a:t>Affects on passivation layer: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Lack of phosphate (PO</a:t>
            </a:r>
            <a:r>
              <a:rPr lang="en-US" sz="2800" baseline="-25000" dirty="0"/>
              <a:t>4</a:t>
            </a:r>
            <a:r>
              <a:rPr lang="en-US" sz="2800" baseline="30000" dirty="0"/>
              <a:t>3-</a:t>
            </a:r>
            <a:r>
              <a:rPr lang="en-US" sz="2800" dirty="0"/>
              <a:t>) prevents removal of dissolved </a:t>
            </a:r>
            <a:r>
              <a:rPr lang="en-US" sz="2800" dirty="0" smtClean="0"/>
              <a:t>Fe</a:t>
            </a:r>
            <a:r>
              <a:rPr lang="en-US" sz="2800" baseline="30000" dirty="0" smtClean="0"/>
              <a:t>2+/3+</a:t>
            </a:r>
            <a:r>
              <a:rPr lang="en-US" sz="2800" dirty="0" smtClean="0"/>
              <a:t> &amp; Pb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+/4+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Acidic river water directly dissolves passivation layer by </a:t>
            </a:r>
            <a:r>
              <a:rPr lang="en-US" sz="2800" dirty="0" smtClean="0"/>
              <a:t>neutralizing OH</a:t>
            </a:r>
            <a:r>
              <a:rPr lang="en-US" sz="2800" baseline="30000" dirty="0" smtClean="0"/>
              <a:t>- 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Result:  The </a:t>
            </a:r>
            <a:r>
              <a:rPr lang="en-US" sz="3200" dirty="0"/>
              <a:t>passivation layer dissolved, exposing the metal pipes.</a:t>
            </a:r>
          </a:p>
        </p:txBody>
      </p:sp>
    </p:spTree>
    <p:extLst>
      <p:ext uri="{BB962C8B-B14F-4D97-AF65-F5344CB8AC3E}">
        <p14:creationId xmlns:p14="http://schemas.microsoft.com/office/powerpoint/2010/main" val="89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38"/>
            <a:ext cx="9144000" cy="911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Exposed metal pipes react with Cl</a:t>
            </a:r>
            <a:r>
              <a:rPr lang="en-US" baseline="-25000" dirty="0" smtClean="0"/>
              <a:t>2</a:t>
            </a:r>
            <a:r>
              <a:rPr lang="en-US" dirty="0" smtClean="0"/>
              <a:t> &amp; 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587996" y="6356352"/>
            <a:ext cx="2133600" cy="365125"/>
          </a:xfrm>
        </p:spPr>
        <p:txBody>
          <a:bodyPr/>
          <a:lstStyle/>
          <a:p>
            <a:fld id="{B996C37E-B5CC-4EE8-95B9-DA7E5822BC19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161831" y="3016516"/>
            <a:ext cx="913917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2Pb(s)  + O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+ 4H</a:t>
            </a:r>
            <a:r>
              <a:rPr lang="en-US" sz="2400" baseline="30000" dirty="0">
                <a:sym typeface="Wingdings" panose="05000000000000000000" pitchFamily="2" charset="2"/>
              </a:rPr>
              <a:t>+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   2Pb</a:t>
            </a:r>
            <a:r>
              <a:rPr lang="en-US" sz="2400" baseline="30000" dirty="0">
                <a:sym typeface="Wingdings" panose="05000000000000000000" pitchFamily="2" charset="2"/>
              </a:rPr>
              <a:t>2+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+ 2H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O(l)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2Fe(s)  + O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+ 4H</a:t>
            </a:r>
            <a:r>
              <a:rPr lang="en-US" sz="2400" baseline="30000" dirty="0">
                <a:sym typeface="Wingdings" panose="05000000000000000000" pitchFamily="2" charset="2"/>
              </a:rPr>
              <a:t>+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   2Fe</a:t>
            </a:r>
            <a:r>
              <a:rPr lang="en-US" sz="2400" baseline="30000" dirty="0">
                <a:sym typeface="Wingdings" panose="05000000000000000000" pitchFamily="2" charset="2"/>
              </a:rPr>
              <a:t>2+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 + 2H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O(l)</a:t>
            </a:r>
          </a:p>
          <a:p>
            <a:pPr algn="ctr">
              <a:spcAft>
                <a:spcPts val="1200"/>
              </a:spcAft>
            </a:pPr>
            <a:r>
              <a:rPr lang="en-US" sz="2400" dirty="0"/>
              <a:t>Fe(s)  + Cl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 </a:t>
            </a:r>
            <a:r>
              <a:rPr lang="en-US" sz="2400" dirty="0">
                <a:sym typeface="Wingdings" panose="05000000000000000000" pitchFamily="2" charset="2"/>
              </a:rPr>
              <a:t>  FeCl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aq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79" y="924674"/>
            <a:ext cx="6294904" cy="2083600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75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n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2505" y="2229525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70027" y="1322981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2806120" y="939343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Freeform 11"/>
          <p:cNvSpPr/>
          <p:nvPr/>
        </p:nvSpPr>
        <p:spPr>
          <a:xfrm>
            <a:off x="4463863" y="939344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Freeform 12"/>
          <p:cNvSpPr/>
          <p:nvPr/>
        </p:nvSpPr>
        <p:spPr>
          <a:xfrm flipH="1">
            <a:off x="1209900" y="93907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Freeform 13"/>
          <p:cNvSpPr/>
          <p:nvPr/>
        </p:nvSpPr>
        <p:spPr>
          <a:xfrm>
            <a:off x="1653784" y="94574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4837894" y="1598671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46803" y="1142498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48299" y="1709632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15653" y="2042514"/>
            <a:ext cx="89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Pb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sp>
        <p:nvSpPr>
          <p:cNvPr id="21" name="Freeform 20"/>
          <p:cNvSpPr/>
          <p:nvPr/>
        </p:nvSpPr>
        <p:spPr>
          <a:xfrm rot="10800000">
            <a:off x="2958520" y="2867117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Freeform 21"/>
          <p:cNvSpPr/>
          <p:nvPr/>
        </p:nvSpPr>
        <p:spPr>
          <a:xfrm rot="10800000">
            <a:off x="4492960" y="2928763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Freeform 22"/>
          <p:cNvSpPr/>
          <p:nvPr/>
        </p:nvSpPr>
        <p:spPr>
          <a:xfrm rot="10800000">
            <a:off x="1707536" y="292283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Freeform 23"/>
          <p:cNvSpPr/>
          <p:nvPr/>
        </p:nvSpPr>
        <p:spPr>
          <a:xfrm rot="10800000">
            <a:off x="884486" y="2933215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Curved Connector 24"/>
          <p:cNvCxnSpPr>
            <a:endCxn id="20" idx="2"/>
          </p:cNvCxnSpPr>
          <p:nvPr/>
        </p:nvCxnSpPr>
        <p:spPr>
          <a:xfrm flipV="1">
            <a:off x="2601671" y="2504178"/>
            <a:ext cx="663474" cy="44075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082138" y="2499375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01128" y="1049520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cxnSp>
        <p:nvCxnSpPr>
          <p:cNvPr id="29" name="Curved Connector 28"/>
          <p:cNvCxnSpPr/>
          <p:nvPr/>
        </p:nvCxnSpPr>
        <p:spPr>
          <a:xfrm flipV="1">
            <a:off x="4332407" y="2416298"/>
            <a:ext cx="570248" cy="53308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3812874" y="2503827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80908" y="2246307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69695" y="2059295"/>
            <a:ext cx="1154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Pb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78637" y="4636414"/>
            <a:ext cx="6294904" cy="2083600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alpha val="75000"/>
                </a:schemeClr>
              </a:gs>
              <a:gs pos="100000">
                <a:schemeClr val="accent6">
                  <a:lumMod val="75000"/>
                </a:schemeClr>
              </a:gs>
              <a:gs pos="24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26763" y="5876117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134285" y="4998527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3" name="Freeform 42"/>
          <p:cNvSpPr/>
          <p:nvPr/>
        </p:nvSpPr>
        <p:spPr>
          <a:xfrm>
            <a:off x="2770378" y="4651083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428121" y="4651084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flipH="1">
            <a:off x="1174158" y="465081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618042" y="465748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371789" y="5237230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02152" y="5274217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11061" y="4818044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45346" y="5915324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312557" y="5385178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779912" y="5718060"/>
            <a:ext cx="154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sp>
        <p:nvSpPr>
          <p:cNvPr id="53" name="Freeform 52"/>
          <p:cNvSpPr/>
          <p:nvPr/>
        </p:nvSpPr>
        <p:spPr>
          <a:xfrm rot="10800000">
            <a:off x="2922778" y="6578857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0800000">
            <a:off x="4457218" y="6640503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1671794" y="663457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0800000">
            <a:off x="848744" y="6644955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urved Connector 57"/>
          <p:cNvCxnSpPr/>
          <p:nvPr/>
        </p:nvCxnSpPr>
        <p:spPr>
          <a:xfrm rot="16200000" flipH="1">
            <a:off x="2046396" y="6211115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65386" y="4761260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5312143" y="4761259"/>
            <a:ext cx="51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Cl</a:t>
            </a:r>
            <a:r>
              <a:rPr lang="en-US" sz="2000" baseline="30000" dirty="0"/>
              <a:t>-</a:t>
            </a:r>
            <a:endParaRPr lang="en-US" sz="2000" dirty="0"/>
          </a:p>
        </p:txBody>
      </p:sp>
      <p:cxnSp>
        <p:nvCxnSpPr>
          <p:cNvPr id="61" name="Curved Connector 60"/>
          <p:cNvCxnSpPr/>
          <p:nvPr/>
        </p:nvCxnSpPr>
        <p:spPr>
          <a:xfrm flipV="1">
            <a:off x="4296665" y="6128038"/>
            <a:ext cx="570248" cy="53308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6200000" flipH="1">
            <a:off x="3777132" y="6215567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45166" y="5921853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633954" y="5734841"/>
            <a:ext cx="154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522969" y="999525"/>
            <a:ext cx="25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Lead Pipe</a:t>
            </a:r>
            <a:endParaRPr lang="en-US" sz="2400" dirty="0"/>
          </a:p>
          <a:p>
            <a:pPr algn="ctr"/>
            <a:r>
              <a:rPr lang="en-US" sz="2400" dirty="0"/>
              <a:t>Lead is oxidized by dissolved oxygen (O</a:t>
            </a:r>
            <a:r>
              <a:rPr lang="en-US" sz="2400" baseline="-25000" dirty="0"/>
              <a:t>2</a:t>
            </a:r>
            <a:r>
              <a:rPr lang="en-US" sz="2400" dirty="0"/>
              <a:t>) and it is difficult to detect.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50763" y="1505339"/>
            <a:ext cx="7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388969" y="1078037"/>
            <a:ext cx="78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7024" y="2269710"/>
            <a:ext cx="933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6450217" y="4431003"/>
            <a:ext cx="2598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Iron Pipe</a:t>
            </a:r>
            <a:endParaRPr lang="en-US" sz="2400" dirty="0"/>
          </a:p>
          <a:p>
            <a:pPr algn="ctr"/>
            <a:r>
              <a:rPr lang="en-US" sz="2400" dirty="0"/>
              <a:t>Iron is oxidized by dissolved oxygen (O</a:t>
            </a:r>
            <a:r>
              <a:rPr lang="en-US" sz="2400" baseline="-25000" dirty="0"/>
              <a:t>2</a:t>
            </a:r>
            <a:r>
              <a:rPr lang="en-US" sz="2400" dirty="0"/>
              <a:t>) and chlorine (Cl</a:t>
            </a:r>
            <a:r>
              <a:rPr lang="en-US" sz="2400" baseline="-25000" dirty="0"/>
              <a:t>2</a:t>
            </a:r>
            <a:r>
              <a:rPr lang="en-US" sz="2400" dirty="0"/>
              <a:t>). It turns the water rust colored.</a:t>
            </a:r>
          </a:p>
        </p:txBody>
      </p:sp>
      <p:cxnSp>
        <p:nvCxnSpPr>
          <p:cNvPr id="71" name="Curved Connector 70"/>
          <p:cNvCxnSpPr/>
          <p:nvPr/>
        </p:nvCxnSpPr>
        <p:spPr>
          <a:xfrm flipV="1">
            <a:off x="2561079" y="6139516"/>
            <a:ext cx="570248" cy="53308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>
            <a:normAutofit/>
          </a:bodyPr>
          <a:lstStyle/>
          <a:p>
            <a:r>
              <a:rPr lang="en-US" dirty="0" smtClean="0"/>
              <a:t>Flint Water Supply: After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832" y="1355346"/>
            <a:ext cx="84174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sz="3200" dirty="0"/>
              <a:t> </a:t>
            </a:r>
            <a:r>
              <a:rPr lang="en-US" sz="3200" dirty="0" smtClean="0"/>
              <a:t>Identify </a:t>
            </a:r>
            <a:r>
              <a:rPr lang="en-US" sz="3200" dirty="0"/>
              <a:t>the oxidation state of each species in the balanced chemical equation:</a:t>
            </a:r>
          </a:p>
          <a:p>
            <a:r>
              <a:rPr lang="en-US" sz="3200" dirty="0"/>
              <a:t>	Fe(s)  + Cl</a:t>
            </a:r>
            <a:r>
              <a:rPr lang="en-US" sz="3200" baseline="-25000" dirty="0"/>
              <a:t>2</a:t>
            </a:r>
            <a:r>
              <a:rPr lang="en-US" sz="3200" dirty="0"/>
              <a:t>(</a:t>
            </a:r>
            <a:r>
              <a:rPr lang="en-US" sz="3200" dirty="0" err="1"/>
              <a:t>aq</a:t>
            </a:r>
            <a:r>
              <a:rPr lang="en-US" sz="3200" dirty="0"/>
              <a:t>)  </a:t>
            </a:r>
            <a:r>
              <a:rPr lang="en-US" sz="3200" dirty="0">
                <a:sym typeface="Wingdings" panose="05000000000000000000" pitchFamily="2" charset="2"/>
              </a:rPr>
              <a:t>  FeCl</a:t>
            </a:r>
            <a:r>
              <a:rPr lang="en-US" sz="3200" baseline="-25000" dirty="0">
                <a:sym typeface="Wingdings" panose="05000000000000000000" pitchFamily="2" charset="2"/>
              </a:rPr>
              <a:t>2</a:t>
            </a:r>
            <a:r>
              <a:rPr lang="en-US" sz="3200" dirty="0">
                <a:sym typeface="Wingdings" panose="05000000000000000000" pitchFamily="2" charset="2"/>
              </a:rPr>
              <a:t>(</a:t>
            </a:r>
            <a:r>
              <a:rPr lang="en-US" sz="3200" dirty="0" err="1">
                <a:sym typeface="Wingdings" panose="05000000000000000000" pitchFamily="2" charset="2"/>
              </a:rPr>
              <a:t>aq</a:t>
            </a:r>
            <a:r>
              <a:rPr lang="en-US" sz="3200" dirty="0">
                <a:sym typeface="Wingdings" panose="05000000000000000000" pitchFamily="2" charset="2"/>
              </a:rPr>
              <a:t>)</a:t>
            </a:r>
            <a:endParaRPr lang="en-US" sz="2800" dirty="0">
              <a:sym typeface="Wingdings" panose="05000000000000000000" pitchFamily="2" charset="2"/>
            </a:endParaRPr>
          </a:p>
          <a:p>
            <a:pPr marL="571500" indent="-571500">
              <a:lnSpc>
                <a:spcPct val="200000"/>
              </a:lnSpc>
              <a:buFontTx/>
              <a:buAutoNum type="romanLcPeriod"/>
            </a:pPr>
            <a:r>
              <a:rPr lang="en-US" sz="2600" dirty="0" smtClean="0">
                <a:sym typeface="Wingdings" panose="05000000000000000000" pitchFamily="2" charset="2"/>
              </a:rPr>
              <a:t>Fe(s</a:t>
            </a:r>
            <a:r>
              <a:rPr lang="en-US" sz="2600" dirty="0">
                <a:sym typeface="Wingdings" panose="05000000000000000000" pitchFamily="2" charset="2"/>
              </a:rPr>
              <a:t>)		a.  0     b.  1+     c. 2+     d.  1-     e.  </a:t>
            </a:r>
            <a:r>
              <a:rPr lang="en-US" sz="2600" dirty="0" smtClean="0">
                <a:sym typeface="Wingdings" panose="05000000000000000000" pitchFamily="2" charset="2"/>
              </a:rPr>
              <a:t>2-</a:t>
            </a:r>
          </a:p>
          <a:p>
            <a:pPr marL="571500" indent="-571500">
              <a:lnSpc>
                <a:spcPct val="200000"/>
              </a:lnSpc>
              <a:buAutoNum type="romanLcPeriod"/>
            </a:pPr>
            <a:r>
              <a:rPr lang="en-US" sz="2600" dirty="0" smtClean="0">
                <a:sym typeface="Wingdings" panose="05000000000000000000" pitchFamily="2" charset="2"/>
              </a:rPr>
              <a:t>Cl</a:t>
            </a:r>
            <a:r>
              <a:rPr 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en-US" sz="2600" dirty="0" smtClean="0">
                <a:sym typeface="Wingdings" panose="05000000000000000000" pitchFamily="2" charset="2"/>
              </a:rPr>
              <a:t>(</a:t>
            </a:r>
            <a:r>
              <a:rPr lang="en-US" sz="2600" dirty="0" err="1" smtClean="0">
                <a:sym typeface="Wingdings" panose="05000000000000000000" pitchFamily="2" charset="2"/>
              </a:rPr>
              <a:t>aq</a:t>
            </a:r>
            <a:r>
              <a:rPr lang="en-US" sz="2600" dirty="0">
                <a:sym typeface="Wingdings" panose="05000000000000000000" pitchFamily="2" charset="2"/>
              </a:rPr>
              <a:t>)		a.  0     b.  1+     c. 2+     d.  1-     e.  </a:t>
            </a:r>
            <a:r>
              <a:rPr lang="en-US" sz="2600" dirty="0" smtClean="0">
                <a:sym typeface="Wingdings" panose="05000000000000000000" pitchFamily="2" charset="2"/>
              </a:rPr>
              <a:t>2-</a:t>
            </a:r>
          </a:p>
          <a:p>
            <a:pPr marL="571500" indent="-571500">
              <a:lnSpc>
                <a:spcPct val="200000"/>
              </a:lnSpc>
              <a:buAutoNum type="romanLcPeriod"/>
            </a:pPr>
            <a:r>
              <a:rPr lang="en-US" sz="2600" dirty="0" smtClean="0">
                <a:sym typeface="Wingdings" panose="05000000000000000000" pitchFamily="2" charset="2"/>
              </a:rPr>
              <a:t>Fe </a:t>
            </a:r>
            <a:r>
              <a:rPr lang="en-US" sz="2600" dirty="0">
                <a:sym typeface="Wingdings" panose="05000000000000000000" pitchFamily="2" charset="2"/>
              </a:rPr>
              <a:t>in FeCl</a:t>
            </a:r>
            <a:r>
              <a:rPr lang="en-US" sz="2600" baseline="-25000" dirty="0">
                <a:sym typeface="Wingdings" panose="05000000000000000000" pitchFamily="2" charset="2"/>
              </a:rPr>
              <a:t>2</a:t>
            </a:r>
            <a:r>
              <a:rPr lang="en-US" sz="2600" dirty="0">
                <a:sym typeface="Wingdings" panose="05000000000000000000" pitchFamily="2" charset="2"/>
              </a:rPr>
              <a:t>(</a:t>
            </a:r>
            <a:r>
              <a:rPr lang="en-US" sz="2600" dirty="0" err="1">
                <a:sym typeface="Wingdings" panose="05000000000000000000" pitchFamily="2" charset="2"/>
              </a:rPr>
              <a:t>aq</a:t>
            </a:r>
            <a:r>
              <a:rPr lang="en-US" sz="2600" dirty="0">
                <a:sym typeface="Wingdings" panose="05000000000000000000" pitchFamily="2" charset="2"/>
              </a:rPr>
              <a:t>)	a.  0     b.  1+     c. 2+     d.  1-     e.  </a:t>
            </a:r>
            <a:r>
              <a:rPr lang="en-US" sz="2600" dirty="0" smtClean="0">
                <a:sym typeface="Wingdings" panose="05000000000000000000" pitchFamily="2" charset="2"/>
              </a:rPr>
              <a:t>2-</a:t>
            </a:r>
          </a:p>
          <a:p>
            <a:pPr marL="571500" indent="-571500">
              <a:lnSpc>
                <a:spcPct val="200000"/>
              </a:lnSpc>
              <a:buAutoNum type="romanLcPeriod"/>
            </a:pPr>
            <a:r>
              <a:rPr lang="en-US" sz="2600" dirty="0" smtClean="0">
                <a:sym typeface="Wingdings" panose="05000000000000000000" pitchFamily="2" charset="2"/>
              </a:rPr>
              <a:t>Cl </a:t>
            </a:r>
            <a:r>
              <a:rPr lang="en-US" sz="2600" dirty="0">
                <a:sym typeface="Wingdings" panose="05000000000000000000" pitchFamily="2" charset="2"/>
              </a:rPr>
              <a:t>in FeCl</a:t>
            </a:r>
            <a:r>
              <a:rPr lang="en-US" sz="2600" baseline="-25000" dirty="0">
                <a:sym typeface="Wingdings" panose="05000000000000000000" pitchFamily="2" charset="2"/>
              </a:rPr>
              <a:t>2</a:t>
            </a:r>
            <a:r>
              <a:rPr lang="en-US" sz="2600" dirty="0">
                <a:sym typeface="Wingdings" panose="05000000000000000000" pitchFamily="2" charset="2"/>
              </a:rPr>
              <a:t>(</a:t>
            </a:r>
            <a:r>
              <a:rPr lang="en-US" sz="2600" dirty="0" err="1">
                <a:sym typeface="Wingdings" panose="05000000000000000000" pitchFamily="2" charset="2"/>
              </a:rPr>
              <a:t>aq</a:t>
            </a:r>
            <a:r>
              <a:rPr lang="en-US" sz="2600" dirty="0">
                <a:sym typeface="Wingdings" panose="05000000000000000000" pitchFamily="2" charset="2"/>
              </a:rPr>
              <a:t>)	a.  0     b.  1+     c. 2+     d.  1-     e.  2-</a:t>
            </a:r>
          </a:p>
        </p:txBody>
      </p:sp>
    </p:spTree>
    <p:extLst>
      <p:ext uri="{BB962C8B-B14F-4D97-AF65-F5344CB8AC3E}">
        <p14:creationId xmlns:p14="http://schemas.microsoft.com/office/powerpoint/2010/main" val="26128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>
            <a:normAutofit/>
          </a:bodyPr>
          <a:lstStyle/>
          <a:p>
            <a:r>
              <a:rPr lang="en-US" dirty="0" smtClean="0"/>
              <a:t>Flint Water Supply: After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125" y="1185690"/>
            <a:ext cx="865268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Identify redox species in the redox equation:</a:t>
            </a:r>
          </a:p>
          <a:p>
            <a:r>
              <a:rPr lang="en-US" sz="2800" dirty="0"/>
              <a:t>	Fe(s)  + Cl</a:t>
            </a:r>
            <a:r>
              <a:rPr lang="en-US" sz="2800" baseline="-25000" dirty="0"/>
              <a:t>2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</a:t>
            </a:r>
            <a:r>
              <a:rPr lang="en-US" sz="2800" dirty="0">
                <a:sym typeface="Wingdings" panose="05000000000000000000" pitchFamily="2" charset="2"/>
              </a:rPr>
              <a:t> 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18"/>
            </a:pPr>
            <a:r>
              <a:rPr lang="en-US" sz="2800" dirty="0" smtClean="0">
                <a:sym typeface="Wingdings" panose="05000000000000000000" pitchFamily="2" charset="2"/>
              </a:rPr>
              <a:t>The </a:t>
            </a:r>
            <a:r>
              <a:rPr lang="en-US" sz="2800" dirty="0">
                <a:sym typeface="Wingdings" panose="05000000000000000000" pitchFamily="2" charset="2"/>
              </a:rPr>
              <a:t>species that gets reduced is the</a:t>
            </a:r>
          </a:p>
          <a:p>
            <a:r>
              <a:rPr lang="en-US" sz="2800" dirty="0">
                <a:sym typeface="Wingdings" panose="05000000000000000000" pitchFamily="2" charset="2"/>
              </a:rPr>
              <a:t>	a. Fe(s)     b.  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   c.  Fe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    d.  Cl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2800" dirty="0" smtClean="0">
                <a:sym typeface="Wingdings" panose="05000000000000000000" pitchFamily="2" charset="2"/>
              </a:rPr>
              <a:t>The </a:t>
            </a:r>
            <a:r>
              <a:rPr lang="en-US" sz="2800" dirty="0">
                <a:sym typeface="Wingdings" panose="05000000000000000000" pitchFamily="2" charset="2"/>
              </a:rPr>
              <a:t>species that gets oxidized is the</a:t>
            </a:r>
          </a:p>
          <a:p>
            <a:r>
              <a:rPr lang="en-US" sz="2800" dirty="0">
                <a:sym typeface="Wingdings" panose="05000000000000000000" pitchFamily="2" charset="2"/>
              </a:rPr>
              <a:t>	a. Fe(s)     b.  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   c.  Fe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    d.  Cl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51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9"/>
            <a:ext cx="9905998" cy="1113247"/>
          </a:xfrm>
        </p:spPr>
        <p:txBody>
          <a:bodyPr>
            <a:normAutofit/>
          </a:bodyPr>
          <a:lstStyle/>
          <a:p>
            <a:r>
              <a:rPr lang="en-US" dirty="0" smtClean="0"/>
              <a:t>Flint Water Supply: After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194" y="1233815"/>
            <a:ext cx="857079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Identify redox species in the redox equation:</a:t>
            </a:r>
          </a:p>
          <a:p>
            <a:r>
              <a:rPr lang="en-US" sz="2800" dirty="0"/>
              <a:t>	Fe(s)  + Cl</a:t>
            </a:r>
            <a:r>
              <a:rPr lang="en-US" sz="2800" baseline="-25000" dirty="0"/>
              <a:t>2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</a:t>
            </a:r>
            <a:r>
              <a:rPr lang="en-US" sz="2800" dirty="0">
                <a:sym typeface="Wingdings" panose="05000000000000000000" pitchFamily="2" charset="2"/>
              </a:rPr>
              <a:t> 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20"/>
            </a:pPr>
            <a:r>
              <a:rPr lang="en-US" sz="2800" dirty="0" smtClean="0">
                <a:sym typeface="Wingdings" panose="05000000000000000000" pitchFamily="2" charset="2"/>
              </a:rPr>
              <a:t>The </a:t>
            </a:r>
            <a:r>
              <a:rPr lang="en-US" sz="2800" dirty="0">
                <a:sym typeface="Wingdings" panose="05000000000000000000" pitchFamily="2" charset="2"/>
              </a:rPr>
              <a:t>oxidizing agent is the </a:t>
            </a:r>
          </a:p>
          <a:p>
            <a:r>
              <a:rPr lang="en-US" sz="2800" dirty="0">
                <a:sym typeface="Wingdings" panose="05000000000000000000" pitchFamily="2" charset="2"/>
              </a:rPr>
              <a:t>	a. Fe(s)     b.  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   c.  Fe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    d.  Cl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21"/>
            </a:pPr>
            <a:r>
              <a:rPr lang="en-US" sz="2800" dirty="0" smtClean="0">
                <a:sym typeface="Wingdings" panose="05000000000000000000" pitchFamily="2" charset="2"/>
              </a:rPr>
              <a:t>The </a:t>
            </a:r>
            <a:r>
              <a:rPr lang="en-US" sz="2800" dirty="0">
                <a:sym typeface="Wingdings" panose="05000000000000000000" pitchFamily="2" charset="2"/>
              </a:rPr>
              <a:t>reducing agent is the</a:t>
            </a:r>
          </a:p>
          <a:p>
            <a:r>
              <a:rPr lang="en-US" sz="2800" dirty="0">
                <a:sym typeface="Wingdings" panose="05000000000000000000" pitchFamily="2" charset="2"/>
              </a:rPr>
              <a:t>	a. Fe(s)     b.  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(</a:t>
            </a:r>
            <a:r>
              <a:rPr lang="en-US" sz="2800" dirty="0" err="1">
                <a:sym typeface="Wingdings" panose="05000000000000000000" pitchFamily="2" charset="2"/>
              </a:rPr>
              <a:t>aq</a:t>
            </a:r>
            <a:r>
              <a:rPr lang="en-US" sz="2800" dirty="0">
                <a:sym typeface="Wingdings" panose="05000000000000000000" pitchFamily="2" charset="2"/>
              </a:rPr>
              <a:t>)     c.  Fe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    d.  Cl in FeCl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19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911330"/>
          </a:xfrm>
        </p:spPr>
        <p:txBody>
          <a:bodyPr/>
          <a:lstStyle/>
          <a:p>
            <a:r>
              <a:rPr lang="en-US" dirty="0"/>
              <a:t>The Switch to Flint River Water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3983518"/>
            <a:ext cx="91440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Chorine (Cl</a:t>
            </a:r>
            <a:r>
              <a:rPr lang="en-US" sz="2400" baseline="-25000" dirty="0"/>
              <a:t>2</a:t>
            </a:r>
            <a:r>
              <a:rPr lang="en-US" sz="2400" dirty="0"/>
              <a:t>) is added to water to kill bacteria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Cl</a:t>
            </a:r>
            <a:r>
              <a:rPr lang="en-US" sz="2400" baseline="-25000" dirty="0"/>
              <a:t>2 </a:t>
            </a:r>
            <a:r>
              <a:rPr lang="en-US" sz="2400" dirty="0" smtClean="0"/>
              <a:t>is </a:t>
            </a:r>
            <a:r>
              <a:rPr lang="en-US" sz="2400" dirty="0"/>
              <a:t>being reduced by the exposed iron </a:t>
            </a:r>
            <a:r>
              <a:rPr lang="en-US" sz="2400" dirty="0" smtClean="0"/>
              <a:t>pipes:   	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+ 2e</a:t>
            </a:r>
            <a:r>
              <a:rPr lang="en-US" sz="2400" baseline="30000" dirty="0"/>
              <a:t>-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 2Cl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iron is </a:t>
            </a:r>
            <a:r>
              <a:rPr lang="en-US" sz="2400" dirty="0"/>
              <a:t>being oxidized by the chlorine:                 </a:t>
            </a:r>
            <a:r>
              <a:rPr lang="en-US" sz="2400" dirty="0" smtClean="0"/>
              <a:t>  </a:t>
            </a:r>
            <a:r>
              <a:rPr lang="en-US" sz="2400" dirty="0">
                <a:sym typeface="Wingdings" panose="05000000000000000000" pitchFamily="2" charset="2"/>
              </a:rPr>
              <a:t>Fe(s) </a:t>
            </a:r>
            <a:r>
              <a:rPr lang="en-US" sz="2400" dirty="0">
                <a:sym typeface="Wingdings"/>
              </a:rPr>
              <a:t> Fe</a:t>
            </a:r>
            <a:r>
              <a:rPr lang="en-US" sz="2400" baseline="30000" dirty="0">
                <a:sym typeface="Wingdings"/>
              </a:rPr>
              <a:t>2+</a:t>
            </a:r>
            <a:r>
              <a:rPr lang="en-US" sz="2400" dirty="0">
                <a:sym typeface="Wingdings"/>
              </a:rPr>
              <a:t> + 2e</a:t>
            </a:r>
            <a:r>
              <a:rPr lang="en-US" sz="2400" baseline="30000" dirty="0">
                <a:sym typeface="Wingdings"/>
              </a:rPr>
              <a:t>-</a:t>
            </a:r>
            <a:endParaRPr lang="en-US" sz="2400" baseline="300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Both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Legionnaires </a:t>
            </a:r>
            <a:r>
              <a:rPr lang="en-US" sz="2400" dirty="0">
                <a:sym typeface="Wingdings" panose="05000000000000000000" pitchFamily="2" charset="2"/>
              </a:rPr>
              <a:t>and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E coli </a:t>
            </a:r>
            <a:r>
              <a:rPr lang="en-US" sz="2400" dirty="0">
                <a:sym typeface="Wingdings" panose="05000000000000000000" pitchFamily="2" charset="2"/>
              </a:rPr>
              <a:t>bacterial infections increase in Flint.</a:t>
            </a:r>
          </a:p>
          <a:p>
            <a:r>
              <a:rPr lang="en-US" sz="2400" dirty="0">
                <a:sym typeface="Wingdings" panose="05000000000000000000" pitchFamily="2" charset="2"/>
              </a:rPr>
              <a:t>Bacteria thrive in a high Fe</a:t>
            </a:r>
            <a:r>
              <a:rPr lang="en-US" sz="2400" baseline="30000" dirty="0">
                <a:sym typeface="Wingdings" panose="05000000000000000000" pitchFamily="2" charset="2"/>
              </a:rPr>
              <a:t>2+</a:t>
            </a:r>
            <a:r>
              <a:rPr lang="en-US" sz="2400" dirty="0">
                <a:sym typeface="Wingdings" panose="05000000000000000000" pitchFamily="2" charset="2"/>
              </a:rPr>
              <a:t>/Fe</a:t>
            </a:r>
            <a:r>
              <a:rPr lang="en-US" sz="2400" baseline="30000" dirty="0">
                <a:sym typeface="Wingdings" panose="05000000000000000000" pitchFamily="2" charset="2"/>
              </a:rPr>
              <a:t>3+</a:t>
            </a:r>
            <a:r>
              <a:rPr lang="en-US" sz="2400" dirty="0">
                <a:sym typeface="Wingdings" panose="05000000000000000000" pitchFamily="2" charset="2"/>
              </a:rPr>
              <a:t> environment.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32510" y="1039579"/>
            <a:ext cx="2711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Iron Pipe</a:t>
            </a:r>
            <a:endParaRPr lang="en-US" sz="2400" dirty="0"/>
          </a:p>
          <a:p>
            <a:pPr algn="ctr"/>
            <a:r>
              <a:rPr lang="en-US" sz="2400" dirty="0"/>
              <a:t>The reduction of chlorine (Cl</a:t>
            </a:r>
            <a:r>
              <a:rPr lang="en-US" sz="2400" baseline="-25000" dirty="0"/>
              <a:t>2</a:t>
            </a:r>
            <a:r>
              <a:rPr lang="en-US" sz="2400" dirty="0"/>
              <a:t>) and oxidation of iron (Fe) encourages bacterial growth.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2105" y="3007882"/>
            <a:ext cx="2405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Exposed iron reduces chlorine.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65584" y="3043265"/>
            <a:ext cx="2499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Water becomes rust colored.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0176" y="900937"/>
            <a:ext cx="6294904" cy="2083600"/>
          </a:xfrm>
          <a:prstGeom prst="roundRect">
            <a:avLst>
              <a:gd name="adj" fmla="val 43137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6">
                  <a:lumMod val="75000"/>
                  <a:alpha val="75000"/>
                </a:schemeClr>
              </a:gs>
              <a:gs pos="24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18302" y="2140640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125824" y="1263050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2" name="Freeform 41"/>
          <p:cNvSpPr/>
          <p:nvPr/>
        </p:nvSpPr>
        <p:spPr>
          <a:xfrm>
            <a:off x="2761917" y="915606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419660" y="915607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flipH="1">
            <a:off x="1165697" y="915336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609581" y="922006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63328" y="1501753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793691" y="1538740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02600" y="1082567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736885" y="2179847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1304096" y="1649701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2771451" y="1982583"/>
            <a:ext cx="154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sp>
        <p:nvSpPr>
          <p:cNvPr id="52" name="Freeform 51"/>
          <p:cNvSpPr/>
          <p:nvPr/>
        </p:nvSpPr>
        <p:spPr>
          <a:xfrm rot="10800000">
            <a:off x="2914317" y="2843380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0800000">
            <a:off x="4448757" y="2905026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0800000">
            <a:off x="1663333" y="2899096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840283" y="2909478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urved Connector 55"/>
          <p:cNvCxnSpPr/>
          <p:nvPr/>
        </p:nvCxnSpPr>
        <p:spPr>
          <a:xfrm rot="16200000" flipH="1">
            <a:off x="2037935" y="2475638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56925" y="1025783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303682" y="1025782"/>
            <a:ext cx="51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Cl</a:t>
            </a:r>
            <a:r>
              <a:rPr lang="en-US" sz="2000" baseline="30000" dirty="0"/>
              <a:t>-</a:t>
            </a:r>
            <a:endParaRPr lang="en-US" sz="2000" dirty="0"/>
          </a:p>
        </p:txBody>
      </p:sp>
      <p:cxnSp>
        <p:nvCxnSpPr>
          <p:cNvPr id="59" name="Curved Connector 58"/>
          <p:cNvCxnSpPr/>
          <p:nvPr/>
        </p:nvCxnSpPr>
        <p:spPr>
          <a:xfrm flipV="1">
            <a:off x="4288204" y="2392561"/>
            <a:ext cx="570248" cy="53308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6200000" flipH="1">
            <a:off x="3768671" y="2480090"/>
            <a:ext cx="384759" cy="50974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36705" y="2186376"/>
            <a:ext cx="110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625493" y="1999364"/>
            <a:ext cx="154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</a:t>
            </a:r>
            <a:r>
              <a:rPr lang="en-US" sz="2400" b="1" baseline="30000" dirty="0"/>
              <a:t>2+</a:t>
            </a:r>
            <a:endParaRPr lang="en-US" sz="2400" b="1" dirty="0"/>
          </a:p>
        </p:txBody>
      </p:sp>
      <p:cxnSp>
        <p:nvCxnSpPr>
          <p:cNvPr id="64" name="Curved Connector 63"/>
          <p:cNvCxnSpPr/>
          <p:nvPr/>
        </p:nvCxnSpPr>
        <p:spPr>
          <a:xfrm flipV="1">
            <a:off x="2552618" y="2404039"/>
            <a:ext cx="570248" cy="53308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16233" y="2071974"/>
            <a:ext cx="72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12982" y="2111651"/>
            <a:ext cx="45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854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8438"/>
            <a:ext cx="9144001" cy="911330"/>
          </a:xfrm>
        </p:spPr>
        <p:txBody>
          <a:bodyPr/>
          <a:lstStyle/>
          <a:p>
            <a:r>
              <a:rPr lang="en-US" dirty="0" smtClean="0"/>
              <a:t>After switching to Flint </a:t>
            </a:r>
            <a:r>
              <a:rPr lang="en-US" dirty="0"/>
              <a:t>R</a:t>
            </a:r>
            <a:r>
              <a:rPr lang="en-US" dirty="0" smtClean="0"/>
              <a:t>iver water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256" y="3259798"/>
            <a:ext cx="89595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June 2014 – Legionnaires infections begin appearing in Flint.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	Flint 2014	 </a:t>
            </a:r>
            <a:r>
              <a:rPr lang="en-US" sz="2400" dirty="0" smtClean="0">
                <a:sym typeface="Wingdings" panose="05000000000000000000" pitchFamily="2" charset="2"/>
              </a:rPr>
              <a:t>	87 </a:t>
            </a:r>
            <a:r>
              <a:rPr lang="en-US" sz="2400" dirty="0">
                <a:sym typeface="Wingdings" panose="05000000000000000000" pitchFamily="2" charset="2"/>
              </a:rPr>
              <a:t>people infected - 10 died</a:t>
            </a:r>
          </a:p>
          <a:p>
            <a:r>
              <a:rPr lang="en-US" sz="2400" dirty="0">
                <a:sym typeface="Wingdings" panose="05000000000000000000" pitchFamily="2" charset="2"/>
              </a:rPr>
              <a:t>	Flint annual normally:   6-13 infections</a:t>
            </a:r>
          </a:p>
          <a:p>
            <a:r>
              <a:rPr lang="en-US" sz="1600" dirty="0">
                <a:sym typeface="Wingdings" panose="05000000000000000000" pitchFamily="2" charset="2"/>
                <a:hlinkClick r:id="rId2"/>
              </a:rPr>
              <a:t>*http://www.forbes.com/sites/judystone/2016/01/14/legionnaires-disease-compounds-flints-lead-poisoning-water-crisis/#f82ea01702df</a:t>
            </a:r>
            <a:endParaRPr lang="en-US" sz="16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Other bacterial outbreaks occur during 2016 due to lack of hand washing by residents suspicious of the water.</a:t>
            </a:r>
          </a:p>
          <a:p>
            <a:r>
              <a:rPr lang="en-US" sz="1600" dirty="0">
                <a:sym typeface="Wingdings" panose="05000000000000000000" pitchFamily="2" charset="2"/>
              </a:rPr>
              <a:t>*http://www.cnn.com/2016/10/03/health/flint-water-shigellosis-outbreak/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1065" y="1003074"/>
            <a:ext cx="6294904" cy="2083600"/>
          </a:xfrm>
          <a:prstGeom prst="roundRect">
            <a:avLst>
              <a:gd name="adj" fmla="val 43137"/>
            </a:avLst>
          </a:prstGeom>
          <a:solidFill>
            <a:schemeClr val="accent6">
              <a:lumMod val="75000"/>
              <a:alpha val="50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  <a:solidFill>
                <a:srgbClr val="1025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713" y="1401382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3112806" y="1017743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70549" y="1017744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reeform 9"/>
          <p:cNvSpPr/>
          <p:nvPr/>
        </p:nvSpPr>
        <p:spPr>
          <a:xfrm flipH="1">
            <a:off x="1516586" y="101747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60470" y="102414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14217" y="1640085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4580" y="1677072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53489" y="1220899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87774" y="2318179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54985" y="1788033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17" name="Freeform 16"/>
          <p:cNvSpPr/>
          <p:nvPr/>
        </p:nvSpPr>
        <p:spPr>
          <a:xfrm rot="10800000">
            <a:off x="3265206" y="2945517"/>
            <a:ext cx="895271" cy="104093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0800000">
            <a:off x="4799646" y="3007163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0800000">
            <a:off x="2014222" y="3001233"/>
            <a:ext cx="610445" cy="62726"/>
          </a:xfrm>
          <a:custGeom>
            <a:avLst/>
            <a:gdLst>
              <a:gd name="connsiteX0" fmla="*/ 0 w 895271"/>
              <a:gd name="connsiteY0" fmla="*/ 6940 h 104093"/>
              <a:gd name="connsiteX1" fmla="*/ 895271 w 895271"/>
              <a:gd name="connsiteY1" fmla="*/ 0 h 104093"/>
              <a:gd name="connsiteX2" fmla="*/ 818930 w 895271"/>
              <a:gd name="connsiteY2" fmla="*/ 76335 h 104093"/>
              <a:gd name="connsiteX3" fmla="*/ 645428 w 895271"/>
              <a:gd name="connsiteY3" fmla="*/ 97154 h 104093"/>
              <a:gd name="connsiteX4" fmla="*/ 548267 w 895271"/>
              <a:gd name="connsiteY4" fmla="*/ 62456 h 104093"/>
              <a:gd name="connsiteX5" fmla="*/ 395585 w 895271"/>
              <a:gd name="connsiteY5" fmla="*/ 97154 h 104093"/>
              <a:gd name="connsiteX6" fmla="*/ 312304 w 895271"/>
              <a:gd name="connsiteY6" fmla="*/ 90214 h 104093"/>
              <a:gd name="connsiteX7" fmla="*/ 97161 w 895271"/>
              <a:gd name="connsiteY7" fmla="*/ 104093 h 104093"/>
              <a:gd name="connsiteX8" fmla="*/ 111041 w 895271"/>
              <a:gd name="connsiteY8" fmla="*/ 0 h 104093"/>
              <a:gd name="connsiteX9" fmla="*/ 111041 w 895271"/>
              <a:gd name="connsiteY9" fmla="*/ 0 h 1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5271" h="104093">
                <a:moveTo>
                  <a:pt x="0" y="6940"/>
                </a:moveTo>
                <a:lnTo>
                  <a:pt x="895271" y="0"/>
                </a:lnTo>
                <a:lnTo>
                  <a:pt x="818930" y="76335"/>
                </a:lnTo>
                <a:lnTo>
                  <a:pt x="645428" y="97154"/>
                </a:lnTo>
                <a:lnTo>
                  <a:pt x="548267" y="62456"/>
                </a:lnTo>
                <a:lnTo>
                  <a:pt x="395585" y="97154"/>
                </a:lnTo>
                <a:lnTo>
                  <a:pt x="312304" y="90214"/>
                </a:lnTo>
                <a:lnTo>
                  <a:pt x="97161" y="104093"/>
                </a:lnTo>
                <a:lnTo>
                  <a:pt x="111041" y="0"/>
                </a:lnTo>
                <a:lnTo>
                  <a:pt x="111041" y="0"/>
                </a:lnTo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0800000">
            <a:off x="1191172" y="3011615"/>
            <a:ext cx="1117355" cy="69395"/>
          </a:xfrm>
          <a:custGeom>
            <a:avLst/>
            <a:gdLst>
              <a:gd name="connsiteX0" fmla="*/ 0 w 1117355"/>
              <a:gd name="connsiteY0" fmla="*/ 6939 h 69395"/>
              <a:gd name="connsiteX1" fmla="*/ 152682 w 1117355"/>
              <a:gd name="connsiteY1" fmla="*/ 55516 h 69395"/>
              <a:gd name="connsiteX2" fmla="*/ 333125 w 1117355"/>
              <a:gd name="connsiteY2" fmla="*/ 69395 h 69395"/>
              <a:gd name="connsiteX3" fmla="*/ 499687 w 1117355"/>
              <a:gd name="connsiteY3" fmla="*/ 34697 h 69395"/>
              <a:gd name="connsiteX4" fmla="*/ 728710 w 1117355"/>
              <a:gd name="connsiteY4" fmla="*/ 69395 h 69395"/>
              <a:gd name="connsiteX5" fmla="*/ 929972 w 1117355"/>
              <a:gd name="connsiteY5" fmla="*/ 69395 h 69395"/>
              <a:gd name="connsiteX6" fmla="*/ 1117355 w 1117355"/>
              <a:gd name="connsiteY6" fmla="*/ 34697 h 69395"/>
              <a:gd name="connsiteX7" fmla="*/ 1117355 w 1117355"/>
              <a:gd name="connsiteY7" fmla="*/ 34697 h 69395"/>
              <a:gd name="connsiteX8" fmla="*/ 1117355 w 1117355"/>
              <a:gd name="connsiteY8" fmla="*/ 34697 h 69395"/>
              <a:gd name="connsiteX9" fmla="*/ 1006313 w 1117355"/>
              <a:gd name="connsiteY9" fmla="*/ 0 h 69395"/>
              <a:gd name="connsiteX10" fmla="*/ 0 w 1117355"/>
              <a:gd name="connsiteY10" fmla="*/ 6939 h 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355" h="69395">
                <a:moveTo>
                  <a:pt x="0" y="6939"/>
                </a:moveTo>
                <a:lnTo>
                  <a:pt x="152682" y="55516"/>
                </a:lnTo>
                <a:lnTo>
                  <a:pt x="333125" y="69395"/>
                </a:lnTo>
                <a:lnTo>
                  <a:pt x="499687" y="34697"/>
                </a:lnTo>
                <a:lnTo>
                  <a:pt x="728710" y="69395"/>
                </a:lnTo>
                <a:lnTo>
                  <a:pt x="929972" y="69395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117355" y="34697"/>
                </a:lnTo>
                <a:lnTo>
                  <a:pt x="1006313" y="0"/>
                </a:lnTo>
                <a:lnTo>
                  <a:pt x="0" y="6939"/>
                </a:lnTo>
                <a:close/>
              </a:path>
            </a:pathLst>
          </a:cu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07814" y="1127920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4571" y="1127920"/>
            <a:ext cx="51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5042" y="2400497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22392" y="2384818"/>
            <a:ext cx="81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326835" y="1972742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50779" y="1811952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247482" y="1262747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26794" y="2454420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482659" y="2297620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Pb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340592" y="1811951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Pb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61407" y="1811951"/>
            <a:ext cx="110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Pb</a:t>
            </a:r>
            <a:r>
              <a:rPr lang="en-US" sz="2400" baseline="30000" dirty="0"/>
              <a:t>2+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17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your text about types of chemical reactions.</a:t>
            </a:r>
          </a:p>
          <a:p>
            <a:r>
              <a:rPr lang="en-US" dirty="0" smtClean="0"/>
              <a:t>Read </a:t>
            </a:r>
            <a:r>
              <a:rPr lang="en-US" i="1" dirty="0" smtClean="0"/>
              <a:t>Chemical &amp; Engineering News </a:t>
            </a:r>
            <a:r>
              <a:rPr lang="en-US" dirty="0" smtClean="0"/>
              <a:t>article from February 2016: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://cen.acs.org/articles/94/i7/Lead-Ended-Flints-Tap-Water.html</a:t>
            </a:r>
            <a:endParaRPr lang="en-US" sz="2000" dirty="0" smtClean="0"/>
          </a:p>
          <a:p>
            <a:r>
              <a:rPr lang="en-US" dirty="0" smtClean="0"/>
              <a:t>Answer the Reading Quiz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analysis before and after return to Detroit water supply in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2" descr="09416-notw13-tab1-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95" y="1445406"/>
            <a:ext cx="5512756" cy="404793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796" y="1426083"/>
            <a:ext cx="2633467" cy="4093428"/>
          </a:xfrm>
          <a:prstGeom prst="rect">
            <a:avLst/>
          </a:prstGeom>
          <a:solidFill>
            <a:srgbClr val="FFCC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EPA </a:t>
            </a:r>
            <a:r>
              <a:rPr lang="en-US" sz="2000" b="1" dirty="0" smtClean="0"/>
              <a:t>action limit:</a:t>
            </a:r>
          </a:p>
          <a:p>
            <a:r>
              <a:rPr lang="en-US" sz="2000" dirty="0" smtClean="0"/>
              <a:t>90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percentile lead </a:t>
            </a:r>
            <a:r>
              <a:rPr lang="en-US" sz="2000" dirty="0" smtClean="0"/>
              <a:t>levels below </a:t>
            </a:r>
            <a:r>
              <a:rPr lang="en-US" sz="2000" dirty="0"/>
              <a:t>15 </a:t>
            </a:r>
            <a:r>
              <a:rPr lang="en-US" sz="2000" dirty="0" smtClean="0"/>
              <a:t>ppb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In </a:t>
            </a:r>
            <a:r>
              <a:rPr lang="en-US" sz="2000" b="1" i="1" dirty="0"/>
              <a:t>other words</a:t>
            </a:r>
            <a:r>
              <a:rPr lang="en-US" sz="2000" b="1" i="1" dirty="0" smtClean="0"/>
              <a:t>:</a:t>
            </a:r>
            <a:endParaRPr lang="en-US" sz="2000" dirty="0" smtClean="0"/>
          </a:p>
          <a:p>
            <a:r>
              <a:rPr lang="en-US" sz="2000" dirty="0" smtClean="0"/>
              <a:t>90% of samples below 15 ppm</a:t>
            </a:r>
            <a:endParaRPr lang="en-US" sz="2000" dirty="0"/>
          </a:p>
          <a:p>
            <a:r>
              <a:rPr lang="en-US" sz="2000" b="1" i="1" dirty="0"/>
              <a:t>In other words</a:t>
            </a:r>
            <a:r>
              <a:rPr lang="en-US" sz="2000" b="1" i="1" dirty="0" smtClean="0"/>
              <a:t>:</a:t>
            </a:r>
            <a:endParaRPr lang="en-US" sz="2000" dirty="0"/>
          </a:p>
          <a:p>
            <a:r>
              <a:rPr lang="en-US" sz="2000" dirty="0" smtClean="0"/>
              <a:t>If &gt;10% of tap water samples have lead levels over 15 ppb, the EPA requires the water provider to take action.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789" y="5675037"/>
            <a:ext cx="854242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Jan 2017 </a:t>
            </a:r>
            <a:r>
              <a:rPr lang="en-US" sz="2400" b="1" dirty="0" smtClean="0"/>
              <a:t>study </a:t>
            </a:r>
            <a:r>
              <a:rPr lang="en-US" sz="2400" b="1" dirty="0"/>
              <a:t>resulted in a 90</a:t>
            </a:r>
            <a:r>
              <a:rPr lang="en-US" sz="2400" b="1" baseline="30000" dirty="0"/>
              <a:t>th</a:t>
            </a:r>
            <a:r>
              <a:rPr lang="en-US" sz="2400" b="1" dirty="0"/>
              <a:t> percentile lead level of 12 ppm for </a:t>
            </a:r>
            <a:r>
              <a:rPr lang="en-US" sz="2400" b="1" dirty="0" smtClean="0"/>
              <a:t>Flint.    </a:t>
            </a:r>
            <a:r>
              <a:rPr lang="en-US" sz="2400" b="1" i="1" dirty="0" smtClean="0">
                <a:solidFill>
                  <a:srgbClr val="FF0000"/>
                </a:solidFill>
              </a:rPr>
              <a:t>-   under the EPA action limit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1400" dirty="0"/>
              <a:t>*http://</a:t>
            </a:r>
            <a:r>
              <a:rPr lang="en-US" sz="1400" dirty="0" smtClean="0"/>
              <a:t>www.nbcnews.com/storyline/flint-water-crisis/water-lead-level-falls-below-federal-limit-flint-n711716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03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0" y="1436676"/>
            <a:ext cx="9088427" cy="53972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39"/>
            <a:ext cx="8958121" cy="890997"/>
          </a:xfrm>
        </p:spPr>
        <p:txBody>
          <a:bodyPr>
            <a:normAutofit/>
          </a:bodyPr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1398" y="2497795"/>
            <a:ext cx="401723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Oct 2014 </a:t>
            </a:r>
            <a:r>
              <a:rPr lang="en-US" sz="2000" dirty="0">
                <a:solidFill>
                  <a:srgbClr val="000000"/>
                </a:solidFill>
              </a:rPr>
              <a:t>– General Motors quit using Flint, MI water due to high levels of corrosion.</a:t>
            </a:r>
          </a:p>
        </p:txBody>
      </p:sp>
      <p:cxnSp>
        <p:nvCxnSpPr>
          <p:cNvPr id="7" name="Straight Connector 6"/>
          <p:cNvCxnSpPr>
            <a:endCxn id="6" idx="1"/>
          </p:cNvCxnSpPr>
          <p:nvPr/>
        </p:nvCxnSpPr>
        <p:spPr>
          <a:xfrm flipH="1">
            <a:off x="39530" y="3042765"/>
            <a:ext cx="2263086" cy="10925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3504" y="506392"/>
            <a:ext cx="3254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Sept 2015 </a:t>
            </a:r>
            <a:r>
              <a:rPr lang="en-US" sz="2000" dirty="0">
                <a:solidFill>
                  <a:srgbClr val="000000"/>
                </a:solidFill>
              </a:rPr>
              <a:t>– Flint pediatrician reports increases in lead poisoning of Flint children.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66021" y="1577246"/>
            <a:ext cx="2277978" cy="45508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572" y="733052"/>
            <a:ext cx="4655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April 2014 </a:t>
            </a:r>
            <a:r>
              <a:rPr lang="en-US" sz="2000" dirty="0">
                <a:solidFill>
                  <a:srgbClr val="000000"/>
                </a:solidFill>
              </a:rPr>
              <a:t>– City of Flint, MI switches water supplies to Flint River.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9952" y="1577246"/>
            <a:ext cx="4256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June 2014 </a:t>
            </a:r>
            <a:r>
              <a:rPr lang="en-US" sz="2000" dirty="0">
                <a:solidFill>
                  <a:srgbClr val="000000"/>
                </a:solidFill>
              </a:rPr>
              <a:t>– Cases of Legionnaires disease begin occurring in Flint.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5572" y="2242452"/>
            <a:ext cx="1367761" cy="9413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572" y="1439376"/>
            <a:ext cx="1155951" cy="843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83372" y="3852665"/>
            <a:ext cx="391526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Feb 2015 </a:t>
            </a:r>
            <a:r>
              <a:rPr lang="en-US" sz="2000" dirty="0" smtClean="0">
                <a:solidFill>
                  <a:srgbClr val="000000"/>
                </a:solidFill>
              </a:rPr>
              <a:t>– City finds &gt;100 ppb lead levels in one resident’s home.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731" y="5140290"/>
            <a:ext cx="291341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Jan 2015 </a:t>
            </a:r>
            <a:r>
              <a:rPr lang="en-US" sz="2000" dirty="0" smtClean="0">
                <a:solidFill>
                  <a:srgbClr val="000000"/>
                </a:solidFill>
              </a:rPr>
              <a:t>– Detroit offers to reconnect water supply with Flint – offer declined.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24981" y="5607124"/>
            <a:ext cx="394584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March 2015 </a:t>
            </a:r>
            <a:r>
              <a:rPr lang="en-US" sz="2000" dirty="0" smtClean="0">
                <a:solidFill>
                  <a:srgbClr val="000000"/>
                </a:solidFill>
              </a:rPr>
              <a:t>– Environmental review recommends Flint add corrosion inhibitor to water.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66021" y="4332033"/>
            <a:ext cx="226193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Aug 2015 </a:t>
            </a:r>
            <a:r>
              <a:rPr lang="en-US" sz="2000" dirty="0">
                <a:solidFill>
                  <a:srgbClr val="000000"/>
                </a:solidFill>
              </a:rPr>
              <a:t>– </a:t>
            </a:r>
            <a:r>
              <a:rPr lang="en-US" sz="2000" dirty="0" smtClean="0">
                <a:solidFill>
                  <a:srgbClr val="000000"/>
                </a:solidFill>
              </a:rPr>
              <a:t>VA Tech group:  Flint’s 90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 percentile lead level is 25 ppb.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36"/>
            <a:ext cx="8229600" cy="50951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2"/>
            </a:pPr>
            <a:r>
              <a:rPr lang="en-US" sz="2800" dirty="0" smtClean="0"/>
              <a:t>What led to the dissolution of the passivation layer, exposing of the metal (</a:t>
            </a:r>
            <a:r>
              <a:rPr lang="en-US" sz="2800" dirty="0" err="1" smtClean="0"/>
              <a:t>Pb</a:t>
            </a:r>
            <a:r>
              <a:rPr lang="en-US" sz="2800" dirty="0" smtClean="0"/>
              <a:t> and Fe) pipes?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Less phosphate = fewer insoluble anions in solution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Less phosphate = more soluble anions in solution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i="1" dirty="0" smtClean="0"/>
              <a:t>Put </a:t>
            </a:r>
            <a:r>
              <a:rPr lang="en-US" sz="2400" i="1" dirty="0"/>
              <a:t>a </a:t>
            </a:r>
            <a:r>
              <a:rPr lang="en-US" sz="2400" i="1" dirty="0" smtClean="0"/>
              <a:t>theta (θ) next </a:t>
            </a:r>
            <a:r>
              <a:rPr lang="en-US" sz="2400" i="1" dirty="0"/>
              <a:t>to the relevant </a:t>
            </a:r>
            <a:r>
              <a:rPr lang="en-US" sz="2400" i="1" dirty="0" smtClean="0"/>
              <a:t>reactions </a:t>
            </a:r>
            <a:r>
              <a:rPr lang="en-US" sz="2400" i="1" dirty="0"/>
              <a:t>on your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66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941"/>
          </a:xfrm>
        </p:spPr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1294"/>
            <a:ext cx="8229600" cy="58121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3"/>
            </a:pPr>
            <a:r>
              <a:rPr lang="en-US" sz="2800" dirty="0" smtClean="0"/>
              <a:t>What led to the dissolution of the passivation layer, exposing of the metal (</a:t>
            </a:r>
            <a:r>
              <a:rPr lang="en-US" sz="2800" dirty="0" err="1" smtClean="0"/>
              <a:t>Pb</a:t>
            </a:r>
            <a:r>
              <a:rPr lang="en-US" sz="2800" dirty="0" smtClean="0"/>
              <a:t> and Fe) pipes?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Less phosphate = more acidic water, acids dissolve passivation layer by neutralizing OH</a:t>
            </a:r>
            <a:r>
              <a:rPr lang="en-US" baseline="30000" dirty="0" smtClean="0"/>
              <a:t>-</a:t>
            </a:r>
            <a:r>
              <a:rPr lang="en-US" dirty="0" smtClean="0"/>
              <a:t>, a mostly insoluble anion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Less phosphate = more basic water, bases dissolve passivation layer because OH</a:t>
            </a:r>
            <a:r>
              <a:rPr lang="en-US" baseline="30000" dirty="0" smtClean="0"/>
              <a:t>-</a:t>
            </a:r>
            <a:r>
              <a:rPr lang="en-US" dirty="0" smtClean="0"/>
              <a:t> is a mostly soluble anion</a:t>
            </a:r>
            <a:endParaRPr lang="en-US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2400" i="1" dirty="0" smtClean="0"/>
              <a:t>Put </a:t>
            </a:r>
            <a:r>
              <a:rPr lang="en-US" sz="2400" i="1" dirty="0"/>
              <a:t>a pi (π) next to the relevant </a:t>
            </a:r>
            <a:r>
              <a:rPr lang="en-US" sz="2400" i="1" dirty="0" smtClean="0"/>
              <a:t>reactions </a:t>
            </a:r>
            <a:r>
              <a:rPr lang="en-US" sz="2400" i="1" dirty="0"/>
              <a:t>on your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4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338"/>
            <a:ext cx="8229600" cy="53871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en-US" sz="2800" dirty="0" smtClean="0"/>
              <a:t>What led to the release of Fe and </a:t>
            </a:r>
            <a:r>
              <a:rPr lang="en-US" sz="2800" dirty="0" err="1" smtClean="0"/>
              <a:t>Pb</a:t>
            </a:r>
            <a:r>
              <a:rPr lang="en-US" sz="2800" dirty="0" smtClean="0"/>
              <a:t> from the exposed pipes?</a:t>
            </a:r>
          </a:p>
          <a:p>
            <a:pPr marL="914400" indent="-514350">
              <a:buFont typeface="+mj-lt"/>
              <a:buAutoNum type="alphaLcPeriod"/>
            </a:pPr>
            <a:r>
              <a:rPr lang="en-US" sz="2800" dirty="0" smtClean="0"/>
              <a:t>dissolution with increased acid (H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) content</a:t>
            </a:r>
          </a:p>
          <a:p>
            <a:pPr marL="914400" indent="-514350">
              <a:buFont typeface="+mj-lt"/>
              <a:buAutoNum type="alphaLcPeriod"/>
            </a:pPr>
            <a:r>
              <a:rPr lang="en-US" sz="2800" dirty="0" smtClean="0"/>
              <a:t>dissolution with soluble anions </a:t>
            </a:r>
            <a:r>
              <a:rPr lang="en-US" sz="2400" dirty="0" smtClean="0"/>
              <a:t>(more 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, less 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3-</a:t>
            </a:r>
            <a:r>
              <a:rPr lang="en-US" sz="2400" dirty="0" smtClean="0"/>
              <a:t>)</a:t>
            </a:r>
          </a:p>
          <a:p>
            <a:pPr marL="914400" indent="-514350">
              <a:buFont typeface="+mj-lt"/>
              <a:buAutoNum type="alphaLcPeriod"/>
            </a:pPr>
            <a:r>
              <a:rPr lang="en-US" sz="2800" dirty="0" smtClean="0"/>
              <a:t>dissolution by oxidation with chlorine and oxygen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Put a star (*) next to the relevant reactions on your worksheet.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0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0"/>
            <a:ext cx="8229600" cy="791882"/>
          </a:xfrm>
        </p:spPr>
        <p:txBody>
          <a:bodyPr>
            <a:normAutofit/>
          </a:bodyPr>
          <a:lstStyle/>
          <a:p>
            <a:r>
              <a:rPr lang="en-US" sz="3600" smtClean="0"/>
              <a:t>Related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471"/>
            <a:ext cx="8229600" cy="59615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 err="1"/>
              <a:t>Torrice</a:t>
            </a:r>
            <a:r>
              <a:rPr lang="en-US" sz="5600" dirty="0"/>
              <a:t>, Cecil Michael “How Lead Ended Up In Flint’s Tap Water”, </a:t>
            </a:r>
            <a:r>
              <a:rPr lang="en-US" sz="5600" b="1" dirty="0"/>
              <a:t>C &amp; E News</a:t>
            </a:r>
            <a:r>
              <a:rPr lang="en-US" sz="5600" dirty="0"/>
              <a:t>, </a:t>
            </a:r>
            <a:r>
              <a:rPr lang="en-US" sz="5600" dirty="0" err="1"/>
              <a:t>Vol</a:t>
            </a:r>
            <a:r>
              <a:rPr lang="en-US" sz="5600" dirty="0"/>
              <a:t> 94(7), </a:t>
            </a:r>
            <a:r>
              <a:rPr lang="en-US" sz="5600" dirty="0" err="1"/>
              <a:t>pp</a:t>
            </a:r>
            <a:r>
              <a:rPr lang="en-US" sz="5600" dirty="0"/>
              <a:t> 26-29.  Web Date: Feb 11, 2016.</a:t>
            </a:r>
          </a:p>
          <a:p>
            <a:pPr marL="0" indent="0">
              <a:buNone/>
            </a:pPr>
            <a:r>
              <a:rPr lang="en-US" sz="5600" u="sng" dirty="0" smtClean="0">
                <a:hlinkClick r:id="rId2"/>
              </a:rPr>
              <a:t>http://cen.acs.org/articles/94/i7/Lead-Ended-Flints-Tap-Water.html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/>
              <a:t> http://</a:t>
            </a:r>
            <a:r>
              <a:rPr lang="en-US" sz="5600" dirty="0" err="1"/>
              <a:t>cen.acs.org</a:t>
            </a:r>
            <a:r>
              <a:rPr lang="en-US" sz="5600" dirty="0"/>
              <a:t>/articles/94/i7/</a:t>
            </a:r>
            <a:r>
              <a:rPr lang="en-US" sz="5600" dirty="0" err="1"/>
              <a:t>Lead-Ended-Flints-Tap-</a:t>
            </a:r>
            <a:r>
              <a:rPr lang="en-US" sz="5600" dirty="0" err="1" smtClean="0"/>
              <a:t>Water.html?utm_source</a:t>
            </a:r>
            <a:r>
              <a:rPr lang="en-US" sz="5600" dirty="0"/>
              <a:t>=</a:t>
            </a:r>
            <a:r>
              <a:rPr lang="en-US" sz="5600" dirty="0" err="1"/>
              <a:t>UNM&amp;utm_medium</a:t>
            </a:r>
            <a:r>
              <a:rPr lang="en-US" sz="5600" dirty="0"/>
              <a:t>=</a:t>
            </a:r>
            <a:r>
              <a:rPr lang="en-US" sz="5600" dirty="0" err="1"/>
              <a:t>Partner&amp;utm_campaign</a:t>
            </a:r>
            <a:r>
              <a:rPr lang="en-US" sz="5600"/>
              <a:t>=</a:t>
            </a:r>
            <a:r>
              <a:rPr lang="en-US" sz="5600" smtClean="0"/>
              <a:t>CEN</a:t>
            </a:r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Davenport, Matt “Lead levels remain high in Flint’s water”, </a:t>
            </a:r>
            <a:r>
              <a:rPr lang="en-US" sz="5600" b="1" dirty="0" smtClean="0"/>
              <a:t>C &amp; E </a:t>
            </a:r>
            <a:r>
              <a:rPr lang="en-US" sz="5600" b="1" dirty="0"/>
              <a:t>News, </a:t>
            </a:r>
            <a:r>
              <a:rPr lang="en-US" sz="5600" dirty="0">
                <a:hlinkClick r:id="rId3"/>
              </a:rPr>
              <a:t>94(16)</a:t>
            </a:r>
            <a:r>
              <a:rPr lang="en-US" sz="5600" dirty="0"/>
              <a:t>, April 15, 2016</a:t>
            </a:r>
          </a:p>
          <a:p>
            <a:pPr marL="0" indent="0">
              <a:buNone/>
            </a:pPr>
            <a:r>
              <a:rPr lang="en-US" sz="5600" dirty="0">
                <a:hlinkClick r:id="rId4"/>
              </a:rPr>
              <a:t>http://cen.acs.org/articles/94/i16/Lead-levels-remain-high-</a:t>
            </a:r>
            <a:r>
              <a:rPr lang="en-US" sz="5600" dirty="0" smtClean="0">
                <a:hlinkClick r:id="rId4"/>
              </a:rPr>
              <a:t>Flints.html</a:t>
            </a:r>
            <a:endParaRPr lang="en-US" sz="5600" dirty="0" smtClean="0"/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u="sng" dirty="0">
                <a:hlinkClick r:id="rId5"/>
              </a:rPr>
              <a:t>http://flintwaterstudy.org/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 </a:t>
            </a:r>
          </a:p>
          <a:p>
            <a:pPr marL="0" indent="0">
              <a:buNone/>
            </a:pPr>
            <a:r>
              <a:rPr lang="en-US" sz="5600" u="sng" dirty="0">
                <a:hlinkClick r:id="rId6"/>
              </a:rPr>
              <a:t>http://www.nbcnews.com/storyline/flint-water-crisis/water-lead-level-falls-below-federal-limit-flint-n711716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 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Bacterial outbreaks:</a:t>
            </a:r>
            <a:endParaRPr lang="en-US" sz="5600" dirty="0"/>
          </a:p>
          <a:p>
            <a:pPr marL="0" indent="0">
              <a:buNone/>
            </a:pPr>
            <a:r>
              <a:rPr lang="en-US" sz="5600" u="sng" dirty="0">
                <a:hlinkClick r:id="rId7"/>
              </a:rPr>
              <a:t>http://www.cnn.com/2016/10/03/health/flint-water-shigellosis-outbreak</a:t>
            </a:r>
            <a:r>
              <a:rPr lang="en-US" sz="5600" u="sng" dirty="0" smtClean="0">
                <a:hlinkClick r:id="rId7"/>
              </a:rPr>
              <a:t>/</a:t>
            </a:r>
            <a:endParaRPr lang="en-US" sz="5600" dirty="0"/>
          </a:p>
          <a:p>
            <a:pPr marL="0" indent="0">
              <a:buNone/>
            </a:pPr>
            <a:r>
              <a:rPr lang="en-US" sz="5600" u="sng" dirty="0">
                <a:hlinkClick r:id="rId8"/>
              </a:rPr>
              <a:t>http://www.forbes.com/sites/judystone/2016/01/14/legionnaires-disease-compounds-flints-lead-poisoning-water-crisis/#f82ea01702df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 </a:t>
            </a:r>
          </a:p>
          <a:p>
            <a:pPr marL="0" indent="0">
              <a:buNone/>
            </a:pPr>
            <a:r>
              <a:rPr lang="en-US" sz="5600" dirty="0"/>
              <a:t>Maynard, J. B. “Overview of Lead Scale Formation and Water </a:t>
            </a:r>
            <a:r>
              <a:rPr lang="en-US" sz="5600" dirty="0" smtClean="0"/>
              <a:t>Solubility:</a:t>
            </a:r>
            <a:endParaRPr lang="en-US" sz="5600" dirty="0"/>
          </a:p>
          <a:p>
            <a:pPr marL="0" indent="0">
              <a:buNone/>
            </a:pPr>
            <a:r>
              <a:rPr lang="en-US" sz="5600" u="sng" dirty="0">
                <a:hlinkClick r:id="rId9"/>
              </a:rPr>
              <a:t>http://www.sedimentaryores.net/Pipe%20Scales/Lead%20Scale%20Formation%20and%20Solubility%20-%</a:t>
            </a:r>
            <a:r>
              <a:rPr lang="en-US" sz="5600" u="sng" dirty="0" smtClean="0">
                <a:hlinkClick r:id="rId9"/>
              </a:rPr>
              <a:t>20overview.pdf</a:t>
            </a:r>
            <a:endParaRPr lang="en-US" sz="5600" dirty="0"/>
          </a:p>
          <a:p>
            <a:pPr marL="0" indent="0">
              <a:buNone/>
            </a:pPr>
            <a:r>
              <a:rPr lang="en-US" sz="5600" u="sng" dirty="0">
                <a:hlinkClick r:id="rId10"/>
              </a:rPr>
              <a:t>http://www.sedimentaryores.net/Pipe%20Scales/Lead%20Solubility.html</a:t>
            </a:r>
            <a:endParaRPr lang="en-US" sz="5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600" dirty="0" smtClean="0"/>
              <a:t>Flint’s Water Crisis and the ‘Troublemaker Scientist’</a:t>
            </a:r>
            <a:endParaRPr lang="en-US" sz="5600" dirty="0"/>
          </a:p>
          <a:p>
            <a:pPr marL="0" indent="0">
              <a:buNone/>
            </a:pPr>
            <a:r>
              <a:rPr lang="en-US" sz="5600" dirty="0">
                <a:hlinkClick r:id="rId11"/>
              </a:rPr>
              <a:t>https://www.nytimes.com/2016/08/21/magazine/flints-water-crisis-and-the-troublemaker-scientist.html?_r=</a:t>
            </a:r>
            <a:r>
              <a:rPr lang="en-US" sz="5600" dirty="0" smtClean="0">
                <a:hlinkClick r:id="rId11"/>
              </a:rPr>
              <a:t>0</a:t>
            </a:r>
            <a:endParaRPr lang="en-US" sz="5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0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628775"/>
            <a:ext cx="7915702" cy="416242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Which type of reaction involves the exchange of electrons between species?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Combustion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628775"/>
            <a:ext cx="8321040" cy="41624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Which type of reaction involves the exchange of hydrogen cations (H</a:t>
            </a:r>
            <a:r>
              <a:rPr lang="en-US" baseline="30000" dirty="0" smtClean="0"/>
              <a:t>+</a:t>
            </a:r>
            <a:r>
              <a:rPr lang="en-US" dirty="0" smtClean="0"/>
              <a:t>) between species?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Combustion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73" y="1628775"/>
            <a:ext cx="8390644" cy="416242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Which type of reaction involves the formation of solid species from a homogeneous aqueous solution?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Combustion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7" y="1505943"/>
            <a:ext cx="8631937" cy="4563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Classify </a:t>
            </a:r>
            <a:r>
              <a:rPr lang="en-US" dirty="0"/>
              <a:t>the following unbalanced chemical reaction:</a:t>
            </a:r>
          </a:p>
          <a:p>
            <a:pPr marL="0" indent="0">
              <a:buNone/>
            </a:pPr>
            <a:r>
              <a:rPr lang="en-US" dirty="0" smtClean="0"/>
              <a:t> 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/>
              <a:t>) + FeCl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Fe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(s) +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/>
              <a:t>Combustion </a:t>
            </a:r>
            <a:r>
              <a:rPr lang="en-US" sz="3200" dirty="0" smtClean="0"/>
              <a:t>Reactions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1" y="1628774"/>
            <a:ext cx="8522209" cy="47275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Classify the following unbalanced chemical reaction:</a:t>
            </a:r>
          </a:p>
          <a:p>
            <a:pPr marL="0" indent="0">
              <a:buNone/>
            </a:pPr>
            <a:r>
              <a:rPr lang="en-US" dirty="0" smtClean="0"/>
              <a:t>   Fe(s) + Cl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 Fe</a:t>
            </a:r>
            <a:r>
              <a:rPr lang="en-US" baseline="30000" dirty="0" smtClean="0">
                <a:sym typeface="Wingdings" panose="05000000000000000000" pitchFamily="2" charset="2"/>
              </a:rPr>
              <a:t>2+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+ Cl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Combustion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2587" y="18438"/>
            <a:ext cx="9905998" cy="1478570"/>
          </a:xfrm>
        </p:spPr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5" y="1628774"/>
            <a:ext cx="8193025" cy="47275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Classify the following unbalanced chemical reaction:</a:t>
            </a:r>
          </a:p>
          <a:p>
            <a:pPr marL="0" indent="0">
              <a:buNone/>
            </a:pPr>
            <a:r>
              <a:rPr lang="en-US" dirty="0" smtClean="0"/>
              <a:t>     Fe(OH)</a:t>
            </a:r>
            <a:r>
              <a:rPr lang="en-US" baseline="-25000" dirty="0" smtClean="0"/>
              <a:t>2</a:t>
            </a:r>
            <a:r>
              <a:rPr lang="en-US" dirty="0" smtClean="0"/>
              <a:t>(s) + </a:t>
            </a:r>
            <a:r>
              <a:rPr lang="en-US" dirty="0" err="1" smtClean="0"/>
              <a:t>HCl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 FeCl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+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O(l)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Acid-Base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Precipitation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Oxidation-Reduction Reactions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 smtClean="0"/>
              <a:t>Combustion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C37E-B5CC-4EE8-95B9-DA7E5822B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34938</TotalTime>
  <Words>1737</Words>
  <Application>Microsoft Office PowerPoint</Application>
  <PresentationFormat>On-screen Show (4:3)</PresentationFormat>
  <Paragraphs>420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The Flint Water Crisis:</vt:lpstr>
      <vt:lpstr>By the end of this activity, you should be able to…</vt:lpstr>
      <vt:lpstr>Pre-class assignment</vt:lpstr>
      <vt:lpstr>Reading Questions</vt:lpstr>
      <vt:lpstr>Reading Questions</vt:lpstr>
      <vt:lpstr>Reading Questions</vt:lpstr>
      <vt:lpstr>Reading Questions</vt:lpstr>
      <vt:lpstr>Reading Questions</vt:lpstr>
      <vt:lpstr>Reading Questions</vt:lpstr>
      <vt:lpstr>Reading Questions</vt:lpstr>
      <vt:lpstr>Reading Questions</vt:lpstr>
      <vt:lpstr>Reading Questions</vt:lpstr>
      <vt:lpstr>Reading Questions</vt:lpstr>
      <vt:lpstr>Flint Water Supply: Before 2014</vt:lpstr>
      <vt:lpstr>Solubility Rules for Aqueous Ionic Compounds</vt:lpstr>
      <vt:lpstr>Flint Water Supply: Before 2014</vt:lpstr>
      <vt:lpstr>Flint Water Supply: Before 2014</vt:lpstr>
      <vt:lpstr>Flint Water Supply: Before 2014</vt:lpstr>
      <vt:lpstr>Flint Water Supply: Before 2014</vt:lpstr>
      <vt:lpstr>Flint Water Supply: Before 2014</vt:lpstr>
      <vt:lpstr>Flint Water Supply: Before 2014</vt:lpstr>
      <vt:lpstr>Flint Water Supply: Before 2014</vt:lpstr>
      <vt:lpstr>Flint Water Supply: After switching to Flint River water – April 2014</vt:lpstr>
      <vt:lpstr>Exposed metal pipes react with Cl2 &amp; O2</vt:lpstr>
      <vt:lpstr>Flint Water Supply: After 2014</vt:lpstr>
      <vt:lpstr>Flint Water Supply: After 2014</vt:lpstr>
      <vt:lpstr>Flint Water Supply: After 2014</vt:lpstr>
      <vt:lpstr>The Switch to Flint River Water</vt:lpstr>
      <vt:lpstr>After switching to Flint River water</vt:lpstr>
      <vt:lpstr>Water analysis before and after return to Detroit water supply in 2016.</vt:lpstr>
      <vt:lpstr>Timeline</vt:lpstr>
      <vt:lpstr>Review Questions</vt:lpstr>
      <vt:lpstr>Review Questions</vt:lpstr>
      <vt:lpstr>Review Questions</vt:lpstr>
      <vt:lpstr>Related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Water Crisis: A study in chemical reactions</dc:title>
  <dc:creator>Tracy Terry</dc:creator>
  <cp:lastModifiedBy>Ky</cp:lastModifiedBy>
  <cp:revision>122</cp:revision>
  <dcterms:created xsi:type="dcterms:W3CDTF">2016-05-24T17:58:59Z</dcterms:created>
  <dcterms:modified xsi:type="dcterms:W3CDTF">2017-12-05T16:55:23Z</dcterms:modified>
</cp:coreProperties>
</file>