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352" r:id="rId4"/>
    <p:sldId id="373" r:id="rId5"/>
    <p:sldId id="259" r:id="rId6"/>
    <p:sldId id="364" r:id="rId7"/>
    <p:sldId id="269" r:id="rId8"/>
    <p:sldId id="260" r:id="rId9"/>
    <p:sldId id="264" r:id="rId10"/>
    <p:sldId id="261" r:id="rId11"/>
    <p:sldId id="265" r:id="rId12"/>
    <p:sldId id="270" r:id="rId13"/>
    <p:sldId id="271" r:id="rId14"/>
    <p:sldId id="272" r:id="rId15"/>
    <p:sldId id="274" r:id="rId16"/>
    <p:sldId id="275" r:id="rId17"/>
    <p:sldId id="353" r:id="rId18"/>
    <p:sldId id="356" r:id="rId19"/>
    <p:sldId id="362" r:id="rId20"/>
    <p:sldId id="277" r:id="rId21"/>
    <p:sldId id="278" r:id="rId22"/>
    <p:sldId id="280" r:id="rId23"/>
    <p:sldId id="282" r:id="rId24"/>
    <p:sldId id="284" r:id="rId25"/>
    <p:sldId id="285" r:id="rId26"/>
    <p:sldId id="348" r:id="rId27"/>
    <p:sldId id="330" r:id="rId28"/>
    <p:sldId id="363" r:id="rId29"/>
    <p:sldId id="286" r:id="rId30"/>
    <p:sldId id="290" r:id="rId31"/>
    <p:sldId id="291" r:id="rId32"/>
    <p:sldId id="288" r:id="rId33"/>
    <p:sldId id="293" r:id="rId34"/>
    <p:sldId id="294" r:id="rId35"/>
    <p:sldId id="296" r:id="rId36"/>
    <p:sldId id="351" r:id="rId37"/>
    <p:sldId id="350" r:id="rId38"/>
    <p:sldId id="297" r:id="rId39"/>
    <p:sldId id="299" r:id="rId40"/>
    <p:sldId id="322" r:id="rId41"/>
    <p:sldId id="301" r:id="rId42"/>
    <p:sldId id="302" r:id="rId43"/>
    <p:sldId id="304" r:id="rId44"/>
    <p:sldId id="303" r:id="rId45"/>
    <p:sldId id="307" r:id="rId46"/>
    <p:sldId id="319" r:id="rId47"/>
    <p:sldId id="312" r:id="rId48"/>
    <p:sldId id="313" r:id="rId49"/>
    <p:sldId id="325" r:id="rId50"/>
    <p:sldId id="315" r:id="rId51"/>
    <p:sldId id="365" r:id="rId52"/>
    <p:sldId id="366" r:id="rId53"/>
    <p:sldId id="368" r:id="rId54"/>
    <p:sldId id="370" r:id="rId55"/>
    <p:sldId id="374" r:id="rId56"/>
    <p:sldId id="372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9D2EB02-FE1D-8E14-36C3-AEE1FD04D361}" name="KN" initials="KN" userId="KN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han Ward" initials="MW" lastIdx="2" clrIdx="0">
    <p:extLst>
      <p:ext uri="{19B8F6BF-5375-455C-9EA6-DF929625EA0E}">
        <p15:presenceInfo xmlns:p15="http://schemas.microsoft.com/office/powerpoint/2012/main" userId="Meghan War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3F3"/>
    <a:srgbClr val="B4C7E7"/>
    <a:srgbClr val="C5E0B4"/>
    <a:srgbClr val="2F5597"/>
    <a:srgbClr val="E9EDEF"/>
    <a:srgbClr val="FF0000"/>
    <a:srgbClr val="C00000"/>
    <a:srgbClr val="D863C5"/>
    <a:srgbClr val="D7A3DD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79" autoAdjust="0"/>
    <p:restoredTop sz="83525" autoAdjust="0"/>
  </p:normalViewPr>
  <p:slideViewPr>
    <p:cSldViewPr snapToGrid="0">
      <p:cViewPr varScale="1">
        <p:scale>
          <a:sx n="92" d="100"/>
          <a:sy n="92" d="100"/>
        </p:scale>
        <p:origin x="9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 Herreid" userId="89c5ceb6862fbc66" providerId="LiveId" clId="{55DC7E36-D318-48DE-8EF6-03EC38C0BF47}"/>
    <pc:docChg chg="modSld">
      <pc:chgData name="Ky Herreid" userId="89c5ceb6862fbc66" providerId="LiveId" clId="{55DC7E36-D318-48DE-8EF6-03EC38C0BF47}" dt="2024-08-06T15:03:52.791" v="56" actId="14100"/>
      <pc:docMkLst>
        <pc:docMk/>
      </pc:docMkLst>
      <pc:sldChg chg="modSp mod">
        <pc:chgData name="Ky Herreid" userId="89c5ceb6862fbc66" providerId="LiveId" clId="{55DC7E36-D318-48DE-8EF6-03EC38C0BF47}" dt="2024-08-06T15:03:52.791" v="56" actId="14100"/>
        <pc:sldMkLst>
          <pc:docMk/>
          <pc:sldMk cId="2083143035" sldId="256"/>
        </pc:sldMkLst>
        <pc:spChg chg="mod">
          <ac:chgData name="Ky Herreid" userId="89c5ceb6862fbc66" providerId="LiveId" clId="{55DC7E36-D318-48DE-8EF6-03EC38C0BF47}" dt="2024-08-06T15:03:52.791" v="56" actId="14100"/>
          <ac:spMkLst>
            <pc:docMk/>
            <pc:sldMk cId="2083143035" sldId="256"/>
            <ac:spMk id="4" creationId="{A69B1927-8C4C-5758-2350-9FC810242A71}"/>
          </ac:spMkLst>
        </pc:spChg>
      </pc:sldChg>
    </pc:docChg>
  </pc:docChgLst>
  <pc:docChgLst>
    <pc:chgData name="Ky Herreid" userId="89c5ceb6862fbc66" providerId="LiveId" clId="{1EC0E600-314A-4CC9-8357-A251E8825D74}"/>
    <pc:docChg chg="undo custSel addSld modSld">
      <pc:chgData name="Ky Herreid" userId="89c5ceb6862fbc66" providerId="LiveId" clId="{1EC0E600-314A-4CC9-8357-A251E8825D74}" dt="2024-06-22T18:30:06.580" v="597" actId="20577"/>
      <pc:docMkLst>
        <pc:docMk/>
      </pc:docMkLst>
      <pc:sldChg chg="addSp delSp modSp mod setBg modNotesTx">
        <pc:chgData name="Ky Herreid" userId="89c5ceb6862fbc66" providerId="LiveId" clId="{1EC0E600-314A-4CC9-8357-A251E8825D74}" dt="2024-06-22T18:05:00.348" v="521" actId="692"/>
        <pc:sldMkLst>
          <pc:docMk/>
          <pc:sldMk cId="2083143035" sldId="256"/>
        </pc:sldMkLst>
        <pc:spChg chg="mod">
          <ac:chgData name="Ky Herreid" userId="89c5ceb6862fbc66" providerId="LiveId" clId="{1EC0E600-314A-4CC9-8357-A251E8825D74}" dt="2024-06-22T18:03:41.648" v="516" actId="692"/>
          <ac:spMkLst>
            <pc:docMk/>
            <pc:sldMk cId="2083143035" sldId="256"/>
            <ac:spMk id="2" creationId="{B8F92110-914A-4624-8D19-8169895A76E4}"/>
          </ac:spMkLst>
        </pc:spChg>
        <pc:spChg chg="add mod">
          <ac:chgData name="Ky Herreid" userId="89c5ceb6862fbc66" providerId="LiveId" clId="{1EC0E600-314A-4CC9-8357-A251E8825D74}" dt="2024-06-22T18:05:00.348" v="521" actId="692"/>
          <ac:spMkLst>
            <pc:docMk/>
            <pc:sldMk cId="2083143035" sldId="256"/>
            <ac:spMk id="4" creationId="{A69B1927-8C4C-5758-2350-9FC810242A71}"/>
          </ac:spMkLst>
        </pc:spChg>
        <pc:spChg chg="add del">
          <ac:chgData name="Ky Herreid" userId="89c5ceb6862fbc66" providerId="LiveId" clId="{1EC0E600-314A-4CC9-8357-A251E8825D74}" dt="2024-06-21T20:48:55.707" v="136" actId="478"/>
          <ac:spMkLst>
            <pc:docMk/>
            <pc:sldMk cId="2083143035" sldId="256"/>
            <ac:spMk id="6" creationId="{DC581FFD-33EE-B3E0-6316-7991F52BE673}"/>
          </ac:spMkLst>
        </pc:spChg>
        <pc:spChg chg="add mod">
          <ac:chgData name="Ky Herreid" userId="89c5ceb6862fbc66" providerId="LiveId" clId="{1EC0E600-314A-4CC9-8357-A251E8825D74}" dt="2024-06-22T18:04:56.984" v="520" actId="692"/>
          <ac:spMkLst>
            <pc:docMk/>
            <pc:sldMk cId="2083143035" sldId="256"/>
            <ac:spMk id="8" creationId="{CBE98F2B-0CCE-A432-5323-8CAA7323A5C4}"/>
          </ac:spMkLst>
        </pc:spChg>
        <pc:picChg chg="add del mod ord modCrop">
          <ac:chgData name="Ky Herreid" userId="89c5ceb6862fbc66" providerId="LiveId" clId="{1EC0E600-314A-4CC9-8357-A251E8825D74}" dt="2024-06-22T17:51:51.488" v="512" actId="478"/>
          <ac:picMkLst>
            <pc:docMk/>
            <pc:sldMk cId="2083143035" sldId="256"/>
            <ac:picMk id="5" creationId="{FFBD2AFB-8B10-8710-9EC2-6773A4451DEC}"/>
          </ac:picMkLst>
        </pc:picChg>
        <pc:picChg chg="add mod ord">
          <ac:chgData name="Ky Herreid" userId="89c5ceb6862fbc66" providerId="LiveId" clId="{1EC0E600-314A-4CC9-8357-A251E8825D74}" dt="2024-06-22T17:52:19.102" v="514" actId="1076"/>
          <ac:picMkLst>
            <pc:docMk/>
            <pc:sldMk cId="2083143035" sldId="256"/>
            <ac:picMk id="6" creationId="{6FBF1EC3-EC8D-CC92-E4D6-3C451A9D4F94}"/>
          </ac:picMkLst>
        </pc:picChg>
        <pc:picChg chg="add del mod ord">
          <ac:chgData name="Ky Herreid" userId="89c5ceb6862fbc66" providerId="LiveId" clId="{1EC0E600-314A-4CC9-8357-A251E8825D74}" dt="2024-06-22T16:41:38.565" v="169" actId="478"/>
          <ac:picMkLst>
            <pc:docMk/>
            <pc:sldMk cId="2083143035" sldId="256"/>
            <ac:picMk id="10" creationId="{59B0A2E3-F651-0A88-8B97-3737FD034A08}"/>
          </ac:picMkLst>
        </pc:picChg>
      </pc:sldChg>
      <pc:sldChg chg="modSp mod">
        <pc:chgData name="Ky Herreid" userId="89c5ceb6862fbc66" providerId="LiveId" clId="{1EC0E600-314A-4CC9-8357-A251E8825D74}" dt="2024-06-14T17:31:39.980" v="29" actId="20577"/>
        <pc:sldMkLst>
          <pc:docMk/>
          <pc:sldMk cId="902341464" sldId="260"/>
        </pc:sldMkLst>
        <pc:spChg chg="mod">
          <ac:chgData name="Ky Herreid" userId="89c5ceb6862fbc66" providerId="LiveId" clId="{1EC0E600-314A-4CC9-8357-A251E8825D74}" dt="2024-06-14T17:31:39.980" v="29" actId="20577"/>
          <ac:spMkLst>
            <pc:docMk/>
            <pc:sldMk cId="902341464" sldId="260"/>
            <ac:spMk id="3" creationId="{627D9826-D11C-40E0-A997-12E32D4977D0}"/>
          </ac:spMkLst>
        </pc:spChg>
      </pc:sldChg>
      <pc:sldChg chg="modSp mod">
        <pc:chgData name="Ky Herreid" userId="89c5ceb6862fbc66" providerId="LiveId" clId="{1EC0E600-314A-4CC9-8357-A251E8825D74}" dt="2024-06-14T17:32:29.967" v="35" actId="20577"/>
        <pc:sldMkLst>
          <pc:docMk/>
          <pc:sldMk cId="2937033931" sldId="264"/>
        </pc:sldMkLst>
        <pc:spChg chg="mod">
          <ac:chgData name="Ky Herreid" userId="89c5ceb6862fbc66" providerId="LiveId" clId="{1EC0E600-314A-4CC9-8357-A251E8825D74}" dt="2024-06-14T17:32:29.967" v="35" actId="20577"/>
          <ac:spMkLst>
            <pc:docMk/>
            <pc:sldMk cId="2937033931" sldId="264"/>
            <ac:spMk id="3" creationId="{95F2CABB-F77A-4193-8203-3641C9D1C40B}"/>
          </ac:spMkLst>
        </pc:spChg>
      </pc:sldChg>
      <pc:sldChg chg="modSp mod">
        <pc:chgData name="Ky Herreid" userId="89c5ceb6862fbc66" providerId="LiveId" clId="{1EC0E600-314A-4CC9-8357-A251E8825D74}" dt="2024-06-22T18:30:06.580" v="597" actId="20577"/>
        <pc:sldMkLst>
          <pc:docMk/>
          <pc:sldMk cId="3737177620" sldId="265"/>
        </pc:sldMkLst>
        <pc:spChg chg="mod">
          <ac:chgData name="Ky Herreid" userId="89c5ceb6862fbc66" providerId="LiveId" clId="{1EC0E600-314A-4CC9-8357-A251E8825D74}" dt="2024-06-22T18:30:06.580" v="597" actId="20577"/>
          <ac:spMkLst>
            <pc:docMk/>
            <pc:sldMk cId="3737177620" sldId="265"/>
            <ac:spMk id="3" creationId="{D8356EFA-EA02-44D1-A3A3-4029DE0621AF}"/>
          </ac:spMkLst>
        </pc:spChg>
      </pc:sldChg>
      <pc:sldChg chg="modSp mod">
        <pc:chgData name="Ky Herreid" userId="89c5ceb6862fbc66" providerId="LiveId" clId="{1EC0E600-314A-4CC9-8357-A251E8825D74}" dt="2024-06-14T17:30:19.231" v="26" actId="20577"/>
        <pc:sldMkLst>
          <pc:docMk/>
          <pc:sldMk cId="3398737036" sldId="269"/>
        </pc:sldMkLst>
        <pc:spChg chg="mod">
          <ac:chgData name="Ky Herreid" userId="89c5ceb6862fbc66" providerId="LiveId" clId="{1EC0E600-314A-4CC9-8357-A251E8825D74}" dt="2024-06-14T17:30:19.231" v="26" actId="20577"/>
          <ac:spMkLst>
            <pc:docMk/>
            <pc:sldMk cId="3398737036" sldId="269"/>
            <ac:spMk id="4" creationId="{5BCA84F7-9A3B-48B5-843D-19D96F454444}"/>
          </ac:spMkLst>
        </pc:spChg>
      </pc:sldChg>
      <pc:sldChg chg="modSp mod">
        <pc:chgData name="Ky Herreid" userId="89c5ceb6862fbc66" providerId="LiveId" clId="{1EC0E600-314A-4CC9-8357-A251E8825D74}" dt="2024-06-14T17:38:28.222" v="38" actId="20577"/>
        <pc:sldMkLst>
          <pc:docMk/>
          <pc:sldMk cId="3926318731" sldId="270"/>
        </pc:sldMkLst>
        <pc:spChg chg="mod">
          <ac:chgData name="Ky Herreid" userId="89c5ceb6862fbc66" providerId="LiveId" clId="{1EC0E600-314A-4CC9-8357-A251E8825D74}" dt="2024-06-14T17:38:28.222" v="38" actId="20577"/>
          <ac:spMkLst>
            <pc:docMk/>
            <pc:sldMk cId="3926318731" sldId="270"/>
            <ac:spMk id="3" creationId="{B3F3AC89-ED34-4454-A353-FC3BD42A7858}"/>
          </ac:spMkLst>
        </pc:spChg>
      </pc:sldChg>
      <pc:sldChg chg="modSp mod">
        <pc:chgData name="Ky Herreid" userId="89c5ceb6862fbc66" providerId="LiveId" clId="{1EC0E600-314A-4CC9-8357-A251E8825D74}" dt="2024-06-21T19:37:32.674" v="42" actId="20577"/>
        <pc:sldMkLst>
          <pc:docMk/>
          <pc:sldMk cId="905027851" sldId="272"/>
        </pc:sldMkLst>
        <pc:spChg chg="mod">
          <ac:chgData name="Ky Herreid" userId="89c5ceb6862fbc66" providerId="LiveId" clId="{1EC0E600-314A-4CC9-8357-A251E8825D74}" dt="2024-06-21T19:37:32.674" v="42" actId="20577"/>
          <ac:spMkLst>
            <pc:docMk/>
            <pc:sldMk cId="905027851" sldId="272"/>
            <ac:spMk id="6" creationId="{0CADC1BB-F5E4-CB14-3B7F-8CC9071E95BE}"/>
          </ac:spMkLst>
        </pc:spChg>
      </pc:sldChg>
      <pc:sldChg chg="modSp mod">
        <pc:chgData name="Ky Herreid" userId="89c5ceb6862fbc66" providerId="LiveId" clId="{1EC0E600-314A-4CC9-8357-A251E8825D74}" dt="2024-06-21T19:38:19.711" v="50" actId="20577"/>
        <pc:sldMkLst>
          <pc:docMk/>
          <pc:sldMk cId="1747488322" sldId="274"/>
        </pc:sldMkLst>
        <pc:spChg chg="mod">
          <ac:chgData name="Ky Herreid" userId="89c5ceb6862fbc66" providerId="LiveId" clId="{1EC0E600-314A-4CC9-8357-A251E8825D74}" dt="2024-06-21T19:38:19.711" v="50" actId="20577"/>
          <ac:spMkLst>
            <pc:docMk/>
            <pc:sldMk cId="1747488322" sldId="274"/>
            <ac:spMk id="3" creationId="{E23D2037-86FF-42CA-9BE8-89F4578051E0}"/>
          </ac:spMkLst>
        </pc:spChg>
      </pc:sldChg>
      <pc:sldChg chg="modSp mod">
        <pc:chgData name="Ky Herreid" userId="89c5ceb6862fbc66" providerId="LiveId" clId="{1EC0E600-314A-4CC9-8357-A251E8825D74}" dt="2024-06-21T19:41:21.121" v="51" actId="20577"/>
        <pc:sldMkLst>
          <pc:docMk/>
          <pc:sldMk cId="4053223456" sldId="275"/>
        </pc:sldMkLst>
        <pc:spChg chg="mod">
          <ac:chgData name="Ky Herreid" userId="89c5ceb6862fbc66" providerId="LiveId" clId="{1EC0E600-314A-4CC9-8357-A251E8825D74}" dt="2024-06-21T19:41:21.121" v="51" actId="20577"/>
          <ac:spMkLst>
            <pc:docMk/>
            <pc:sldMk cId="4053223456" sldId="275"/>
            <ac:spMk id="2" creationId="{072CC875-DE70-49B1-A354-51BA94ADD3B5}"/>
          </ac:spMkLst>
        </pc:spChg>
      </pc:sldChg>
      <pc:sldChg chg="modSp mod">
        <pc:chgData name="Ky Herreid" userId="89c5ceb6862fbc66" providerId="LiveId" clId="{1EC0E600-314A-4CC9-8357-A251E8825D74}" dt="2024-06-21T19:46:10.144" v="56" actId="20577"/>
        <pc:sldMkLst>
          <pc:docMk/>
          <pc:sldMk cId="873644557" sldId="277"/>
        </pc:sldMkLst>
        <pc:spChg chg="mod">
          <ac:chgData name="Ky Herreid" userId="89c5ceb6862fbc66" providerId="LiveId" clId="{1EC0E600-314A-4CC9-8357-A251E8825D74}" dt="2024-06-21T19:46:10.144" v="56" actId="20577"/>
          <ac:spMkLst>
            <pc:docMk/>
            <pc:sldMk cId="873644557" sldId="277"/>
            <ac:spMk id="8" creationId="{7B73B8D3-3F33-429C-A80F-8385DC1EA8BA}"/>
          </ac:spMkLst>
        </pc:spChg>
      </pc:sldChg>
      <pc:sldChg chg="modSp mod">
        <pc:chgData name="Ky Herreid" userId="89c5ceb6862fbc66" providerId="LiveId" clId="{1EC0E600-314A-4CC9-8357-A251E8825D74}" dt="2024-06-21T19:46:52.566" v="58" actId="20577"/>
        <pc:sldMkLst>
          <pc:docMk/>
          <pc:sldMk cId="1927213845" sldId="278"/>
        </pc:sldMkLst>
        <pc:spChg chg="mod">
          <ac:chgData name="Ky Herreid" userId="89c5ceb6862fbc66" providerId="LiveId" clId="{1EC0E600-314A-4CC9-8357-A251E8825D74}" dt="2024-06-21T19:46:46.490" v="57" actId="20577"/>
          <ac:spMkLst>
            <pc:docMk/>
            <pc:sldMk cId="1927213845" sldId="278"/>
            <ac:spMk id="2" creationId="{65B9C375-4698-447D-8158-A93EEF6D2F3A}"/>
          </ac:spMkLst>
        </pc:spChg>
        <pc:spChg chg="mod">
          <ac:chgData name="Ky Herreid" userId="89c5ceb6862fbc66" providerId="LiveId" clId="{1EC0E600-314A-4CC9-8357-A251E8825D74}" dt="2024-06-21T19:46:52.566" v="58" actId="20577"/>
          <ac:spMkLst>
            <pc:docMk/>
            <pc:sldMk cId="1927213845" sldId="278"/>
            <ac:spMk id="5" creationId="{FA52C37B-C76F-4A2B-818B-40AF2D57378E}"/>
          </ac:spMkLst>
        </pc:spChg>
      </pc:sldChg>
      <pc:sldChg chg="modSp mod">
        <pc:chgData name="Ky Herreid" userId="89c5ceb6862fbc66" providerId="LiveId" clId="{1EC0E600-314A-4CC9-8357-A251E8825D74}" dt="2024-06-21T19:49:02.361" v="67" actId="20577"/>
        <pc:sldMkLst>
          <pc:docMk/>
          <pc:sldMk cId="4135921067" sldId="280"/>
        </pc:sldMkLst>
        <pc:spChg chg="mod">
          <ac:chgData name="Ky Herreid" userId="89c5ceb6862fbc66" providerId="LiveId" clId="{1EC0E600-314A-4CC9-8357-A251E8825D74}" dt="2024-06-21T19:49:02.361" v="67" actId="20577"/>
          <ac:spMkLst>
            <pc:docMk/>
            <pc:sldMk cId="4135921067" sldId="280"/>
            <ac:spMk id="7" creationId="{C18832CF-6A23-4B45-8D56-EC1BDC6AC48D}"/>
          </ac:spMkLst>
        </pc:spChg>
      </pc:sldChg>
      <pc:sldChg chg="modSp mod">
        <pc:chgData name="Ky Herreid" userId="89c5ceb6862fbc66" providerId="LiveId" clId="{1EC0E600-314A-4CC9-8357-A251E8825D74}" dt="2024-06-21T19:49:26.191" v="68" actId="20577"/>
        <pc:sldMkLst>
          <pc:docMk/>
          <pc:sldMk cId="3833537158" sldId="282"/>
        </pc:sldMkLst>
        <pc:spChg chg="mod">
          <ac:chgData name="Ky Herreid" userId="89c5ceb6862fbc66" providerId="LiveId" clId="{1EC0E600-314A-4CC9-8357-A251E8825D74}" dt="2024-06-21T19:49:26.191" v="68" actId="20577"/>
          <ac:spMkLst>
            <pc:docMk/>
            <pc:sldMk cId="3833537158" sldId="282"/>
            <ac:spMk id="4" creationId="{39F2FB8F-6B9F-448C-A225-486136CD470C}"/>
          </ac:spMkLst>
        </pc:spChg>
      </pc:sldChg>
      <pc:sldChg chg="modSp mod">
        <pc:chgData name="Ky Herreid" userId="89c5ceb6862fbc66" providerId="LiveId" clId="{1EC0E600-314A-4CC9-8357-A251E8825D74}" dt="2024-06-21T19:55:54.191" v="78" actId="20577"/>
        <pc:sldMkLst>
          <pc:docMk/>
          <pc:sldMk cId="1450045733" sldId="288"/>
        </pc:sldMkLst>
        <pc:spChg chg="mod">
          <ac:chgData name="Ky Herreid" userId="89c5ceb6862fbc66" providerId="LiveId" clId="{1EC0E600-314A-4CC9-8357-A251E8825D74}" dt="2024-06-21T19:55:54.191" v="78" actId="20577"/>
          <ac:spMkLst>
            <pc:docMk/>
            <pc:sldMk cId="1450045733" sldId="288"/>
            <ac:spMk id="4" creationId="{9C458E1B-E23D-49A5-BED1-A7B34B5765AF}"/>
          </ac:spMkLst>
        </pc:spChg>
      </pc:sldChg>
      <pc:sldChg chg="modSp mod">
        <pc:chgData name="Ky Herreid" userId="89c5ceb6862fbc66" providerId="LiveId" clId="{1EC0E600-314A-4CC9-8357-A251E8825D74}" dt="2024-06-21T19:53:52.898" v="73" actId="20577"/>
        <pc:sldMkLst>
          <pc:docMk/>
          <pc:sldMk cId="3578648612" sldId="290"/>
        </pc:sldMkLst>
        <pc:spChg chg="mod">
          <ac:chgData name="Ky Herreid" userId="89c5ceb6862fbc66" providerId="LiveId" clId="{1EC0E600-314A-4CC9-8357-A251E8825D74}" dt="2024-06-21T19:53:48.026" v="72" actId="20577"/>
          <ac:spMkLst>
            <pc:docMk/>
            <pc:sldMk cId="3578648612" sldId="290"/>
            <ac:spMk id="11" creationId="{0830F7F1-FA28-88B3-1481-447CB0F2035B}"/>
          </ac:spMkLst>
        </pc:spChg>
        <pc:spChg chg="mod">
          <ac:chgData name="Ky Herreid" userId="89c5ceb6862fbc66" providerId="LiveId" clId="{1EC0E600-314A-4CC9-8357-A251E8825D74}" dt="2024-06-21T19:53:52.898" v="73" actId="20577"/>
          <ac:spMkLst>
            <pc:docMk/>
            <pc:sldMk cId="3578648612" sldId="290"/>
            <ac:spMk id="12" creationId="{9C24119F-FD44-2EF1-D530-31B0D30451A3}"/>
          </ac:spMkLst>
        </pc:spChg>
      </pc:sldChg>
      <pc:sldChg chg="modSp mod">
        <pc:chgData name="Ky Herreid" userId="89c5ceb6862fbc66" providerId="LiveId" clId="{1EC0E600-314A-4CC9-8357-A251E8825D74}" dt="2024-06-21T19:55:37.363" v="77" actId="20577"/>
        <pc:sldMkLst>
          <pc:docMk/>
          <pc:sldMk cId="2806901074" sldId="291"/>
        </pc:sldMkLst>
        <pc:spChg chg="mod">
          <ac:chgData name="Ky Herreid" userId="89c5ceb6862fbc66" providerId="LiveId" clId="{1EC0E600-314A-4CC9-8357-A251E8825D74}" dt="2024-06-21T19:55:37.363" v="77" actId="20577"/>
          <ac:spMkLst>
            <pc:docMk/>
            <pc:sldMk cId="2806901074" sldId="291"/>
            <ac:spMk id="24" creationId="{4E3D3C08-F523-2B90-E5F3-DB29BEA6E42D}"/>
          </ac:spMkLst>
        </pc:spChg>
      </pc:sldChg>
      <pc:sldChg chg="modSp mod">
        <pc:chgData name="Ky Herreid" userId="89c5ceb6862fbc66" providerId="LiveId" clId="{1EC0E600-314A-4CC9-8357-A251E8825D74}" dt="2024-06-21T19:56:31.018" v="80" actId="20577"/>
        <pc:sldMkLst>
          <pc:docMk/>
          <pc:sldMk cId="3664835888" sldId="296"/>
        </pc:sldMkLst>
        <pc:spChg chg="mod">
          <ac:chgData name="Ky Herreid" userId="89c5ceb6862fbc66" providerId="LiveId" clId="{1EC0E600-314A-4CC9-8357-A251E8825D74}" dt="2024-06-21T19:56:31.018" v="80" actId="20577"/>
          <ac:spMkLst>
            <pc:docMk/>
            <pc:sldMk cId="3664835888" sldId="296"/>
            <ac:spMk id="3" creationId="{6F9F2699-A056-4B02-89E8-E9427AFFAEC1}"/>
          </ac:spMkLst>
        </pc:spChg>
      </pc:sldChg>
      <pc:sldChg chg="modSp mod">
        <pc:chgData name="Ky Herreid" userId="89c5ceb6862fbc66" providerId="LiveId" clId="{1EC0E600-314A-4CC9-8357-A251E8825D74}" dt="2024-06-21T20:00:15.773" v="88" actId="20577"/>
        <pc:sldMkLst>
          <pc:docMk/>
          <pc:sldMk cId="4214705315" sldId="297"/>
        </pc:sldMkLst>
        <pc:spChg chg="mod">
          <ac:chgData name="Ky Herreid" userId="89c5ceb6862fbc66" providerId="LiveId" clId="{1EC0E600-314A-4CC9-8357-A251E8825D74}" dt="2024-06-21T20:00:15.773" v="88" actId="20577"/>
          <ac:spMkLst>
            <pc:docMk/>
            <pc:sldMk cId="4214705315" sldId="297"/>
            <ac:spMk id="5" creationId="{9D23F509-85C6-48EE-BF47-BF3B4777FB37}"/>
          </ac:spMkLst>
        </pc:spChg>
      </pc:sldChg>
      <pc:sldChg chg="modSp mod">
        <pc:chgData name="Ky Herreid" userId="89c5ceb6862fbc66" providerId="LiveId" clId="{1EC0E600-314A-4CC9-8357-A251E8825D74}" dt="2024-06-21T20:02:15.993" v="92" actId="20577"/>
        <pc:sldMkLst>
          <pc:docMk/>
          <pc:sldMk cId="2117693745" sldId="301"/>
        </pc:sldMkLst>
        <pc:spChg chg="mod">
          <ac:chgData name="Ky Herreid" userId="89c5ceb6862fbc66" providerId="LiveId" clId="{1EC0E600-314A-4CC9-8357-A251E8825D74}" dt="2024-06-21T20:02:15.993" v="92" actId="20577"/>
          <ac:spMkLst>
            <pc:docMk/>
            <pc:sldMk cId="2117693745" sldId="301"/>
            <ac:spMk id="7" creationId="{614B3892-67F8-41F2-9BE9-E166FB4243FC}"/>
          </ac:spMkLst>
        </pc:spChg>
      </pc:sldChg>
      <pc:sldChg chg="modSp mod">
        <pc:chgData name="Ky Herreid" userId="89c5ceb6862fbc66" providerId="LiveId" clId="{1EC0E600-314A-4CC9-8357-A251E8825D74}" dt="2024-06-21T20:03:43.584" v="98" actId="20577"/>
        <pc:sldMkLst>
          <pc:docMk/>
          <pc:sldMk cId="1768457562" sldId="302"/>
        </pc:sldMkLst>
        <pc:spChg chg="mod">
          <ac:chgData name="Ky Herreid" userId="89c5ceb6862fbc66" providerId="LiveId" clId="{1EC0E600-314A-4CC9-8357-A251E8825D74}" dt="2024-06-21T20:03:43.584" v="98" actId="20577"/>
          <ac:spMkLst>
            <pc:docMk/>
            <pc:sldMk cId="1768457562" sldId="302"/>
            <ac:spMk id="3" creationId="{4D9EEA42-D745-4989-8FFB-790372C2F456}"/>
          </ac:spMkLst>
        </pc:spChg>
      </pc:sldChg>
      <pc:sldChg chg="modSp mod">
        <pc:chgData name="Ky Herreid" userId="89c5ceb6862fbc66" providerId="LiveId" clId="{1EC0E600-314A-4CC9-8357-A251E8825D74}" dt="2024-06-21T20:04:28.363" v="99" actId="20577"/>
        <pc:sldMkLst>
          <pc:docMk/>
          <pc:sldMk cId="2406631825" sldId="303"/>
        </pc:sldMkLst>
        <pc:spChg chg="mod">
          <ac:chgData name="Ky Herreid" userId="89c5ceb6862fbc66" providerId="LiveId" clId="{1EC0E600-314A-4CC9-8357-A251E8825D74}" dt="2024-06-21T20:04:28.363" v="99" actId="20577"/>
          <ac:spMkLst>
            <pc:docMk/>
            <pc:sldMk cId="2406631825" sldId="303"/>
            <ac:spMk id="4" creationId="{6D1A2A61-C85D-4DFE-AFFF-10DFA1A4D4B3}"/>
          </ac:spMkLst>
        </pc:spChg>
      </pc:sldChg>
      <pc:sldChg chg="modSp mod">
        <pc:chgData name="Ky Herreid" userId="89c5ceb6862fbc66" providerId="LiveId" clId="{1EC0E600-314A-4CC9-8357-A251E8825D74}" dt="2024-06-21T20:05:23.225" v="104" actId="6549"/>
        <pc:sldMkLst>
          <pc:docMk/>
          <pc:sldMk cId="2671293508" sldId="307"/>
        </pc:sldMkLst>
        <pc:spChg chg="mod">
          <ac:chgData name="Ky Herreid" userId="89c5ceb6862fbc66" providerId="LiveId" clId="{1EC0E600-314A-4CC9-8357-A251E8825D74}" dt="2024-06-21T20:05:23.225" v="104" actId="6549"/>
          <ac:spMkLst>
            <pc:docMk/>
            <pc:sldMk cId="2671293508" sldId="307"/>
            <ac:spMk id="5" creationId="{5E511656-DB0F-47BA-9030-7C8701911502}"/>
          </ac:spMkLst>
        </pc:spChg>
      </pc:sldChg>
      <pc:sldChg chg="modSp mod">
        <pc:chgData name="Ky Herreid" userId="89c5ceb6862fbc66" providerId="LiveId" clId="{1EC0E600-314A-4CC9-8357-A251E8825D74}" dt="2024-06-21T20:07:43" v="115" actId="20577"/>
        <pc:sldMkLst>
          <pc:docMk/>
          <pc:sldMk cId="1103112441" sldId="312"/>
        </pc:sldMkLst>
        <pc:spChg chg="mod">
          <ac:chgData name="Ky Herreid" userId="89c5ceb6862fbc66" providerId="LiveId" clId="{1EC0E600-314A-4CC9-8357-A251E8825D74}" dt="2024-06-21T20:07:43" v="115" actId="20577"/>
          <ac:spMkLst>
            <pc:docMk/>
            <pc:sldMk cId="1103112441" sldId="312"/>
            <ac:spMk id="10" creationId="{148F90F7-F933-450E-92B0-F5BE68E303DC}"/>
          </ac:spMkLst>
        </pc:spChg>
        <pc:spChg chg="mod">
          <ac:chgData name="Ky Herreid" userId="89c5ceb6862fbc66" providerId="LiveId" clId="{1EC0E600-314A-4CC9-8357-A251E8825D74}" dt="2024-06-21T20:07:22.918" v="114" actId="20577"/>
          <ac:spMkLst>
            <pc:docMk/>
            <pc:sldMk cId="1103112441" sldId="312"/>
            <ac:spMk id="16" creationId="{441BD83C-33C4-8F49-76D1-9BB46AF1FD25}"/>
          </ac:spMkLst>
        </pc:spChg>
        <pc:spChg chg="mod">
          <ac:chgData name="Ky Herreid" userId="89c5ceb6862fbc66" providerId="LiveId" clId="{1EC0E600-314A-4CC9-8357-A251E8825D74}" dt="2024-06-21T20:07:15.977" v="113" actId="20577"/>
          <ac:spMkLst>
            <pc:docMk/>
            <pc:sldMk cId="1103112441" sldId="312"/>
            <ac:spMk id="18" creationId="{8B8C928A-0E4A-3CE1-F5D2-4CC8D761DD29}"/>
          </ac:spMkLst>
        </pc:spChg>
      </pc:sldChg>
      <pc:sldChg chg="modSp mod">
        <pc:chgData name="Ky Herreid" userId="89c5ceb6862fbc66" providerId="LiveId" clId="{1EC0E600-314A-4CC9-8357-A251E8825D74}" dt="2024-06-21T20:08:14.194" v="118" actId="20577"/>
        <pc:sldMkLst>
          <pc:docMk/>
          <pc:sldMk cId="3452760118" sldId="313"/>
        </pc:sldMkLst>
        <pc:spChg chg="mod">
          <ac:chgData name="Ky Herreid" userId="89c5ceb6862fbc66" providerId="LiveId" clId="{1EC0E600-314A-4CC9-8357-A251E8825D74}" dt="2024-06-21T20:08:14.194" v="118" actId="20577"/>
          <ac:spMkLst>
            <pc:docMk/>
            <pc:sldMk cId="3452760118" sldId="313"/>
            <ac:spMk id="7" creationId="{9452770E-765B-4947-924E-C50FCA534D3C}"/>
          </ac:spMkLst>
        </pc:spChg>
      </pc:sldChg>
      <pc:sldChg chg="delSp modSp mod">
        <pc:chgData name="Ky Herreid" userId="89c5ceb6862fbc66" providerId="LiveId" clId="{1EC0E600-314A-4CC9-8357-A251E8825D74}" dt="2024-06-21T20:06:00.754" v="111" actId="14100"/>
        <pc:sldMkLst>
          <pc:docMk/>
          <pc:sldMk cId="852688714" sldId="319"/>
        </pc:sldMkLst>
        <pc:spChg chg="del">
          <ac:chgData name="Ky Herreid" userId="89c5ceb6862fbc66" providerId="LiveId" clId="{1EC0E600-314A-4CC9-8357-A251E8825D74}" dt="2024-06-21T20:05:53.815" v="108" actId="478"/>
          <ac:spMkLst>
            <pc:docMk/>
            <pc:sldMk cId="852688714" sldId="319"/>
            <ac:spMk id="3" creationId="{F1BE6AA3-B8B8-5227-EAC6-0702BF491C2A}"/>
          </ac:spMkLst>
        </pc:spChg>
        <pc:spChg chg="mod">
          <ac:chgData name="Ky Herreid" userId="89c5ceb6862fbc66" providerId="LiveId" clId="{1EC0E600-314A-4CC9-8357-A251E8825D74}" dt="2024-06-21T20:05:41.763" v="107" actId="20577"/>
          <ac:spMkLst>
            <pc:docMk/>
            <pc:sldMk cId="852688714" sldId="319"/>
            <ac:spMk id="5" creationId="{431CA104-C24E-4FCF-9616-D2001FBBE5C4}"/>
          </ac:spMkLst>
        </pc:spChg>
        <pc:spChg chg="mod">
          <ac:chgData name="Ky Herreid" userId="89c5ceb6862fbc66" providerId="LiveId" clId="{1EC0E600-314A-4CC9-8357-A251E8825D74}" dt="2024-06-21T20:06:00.754" v="111" actId="14100"/>
          <ac:spMkLst>
            <pc:docMk/>
            <pc:sldMk cId="852688714" sldId="319"/>
            <ac:spMk id="64" creationId="{C04E583E-240A-465E-AB79-1275B5385FF4}"/>
          </ac:spMkLst>
        </pc:spChg>
      </pc:sldChg>
      <pc:sldChg chg="modSp mod">
        <pc:chgData name="Ky Herreid" userId="89c5ceb6862fbc66" providerId="LiveId" clId="{1EC0E600-314A-4CC9-8357-A251E8825D74}" dt="2024-06-21T20:00:37.585" v="89" actId="20577"/>
        <pc:sldMkLst>
          <pc:docMk/>
          <pc:sldMk cId="2470834146" sldId="322"/>
        </pc:sldMkLst>
        <pc:spChg chg="mod">
          <ac:chgData name="Ky Herreid" userId="89c5ceb6862fbc66" providerId="LiveId" clId="{1EC0E600-314A-4CC9-8357-A251E8825D74}" dt="2024-06-21T20:00:37.585" v="89" actId="20577"/>
          <ac:spMkLst>
            <pc:docMk/>
            <pc:sldMk cId="2470834146" sldId="322"/>
            <ac:spMk id="5" creationId="{BFB79E69-224D-4877-8F64-5AD2B101D777}"/>
          </ac:spMkLst>
        </pc:spChg>
      </pc:sldChg>
      <pc:sldChg chg="modSp mod">
        <pc:chgData name="Ky Herreid" userId="89c5ceb6862fbc66" providerId="LiveId" clId="{1EC0E600-314A-4CC9-8357-A251E8825D74}" dt="2024-06-21T19:51:02.776" v="71" actId="6549"/>
        <pc:sldMkLst>
          <pc:docMk/>
          <pc:sldMk cId="898622389" sldId="348"/>
        </pc:sldMkLst>
        <pc:spChg chg="mod">
          <ac:chgData name="Ky Herreid" userId="89c5ceb6862fbc66" providerId="LiveId" clId="{1EC0E600-314A-4CC9-8357-A251E8825D74}" dt="2024-06-21T19:51:02.776" v="71" actId="6549"/>
          <ac:spMkLst>
            <pc:docMk/>
            <pc:sldMk cId="898622389" sldId="348"/>
            <ac:spMk id="16" creationId="{EC39C09F-C7A6-409A-88E4-6FBC91BFAC70}"/>
          </ac:spMkLst>
        </pc:spChg>
      </pc:sldChg>
      <pc:sldChg chg="modSp mod">
        <pc:chgData name="Ky Herreid" userId="89c5ceb6862fbc66" providerId="LiveId" clId="{1EC0E600-314A-4CC9-8357-A251E8825D74}" dt="2024-06-21T19:57:49.093" v="82" actId="20577"/>
        <pc:sldMkLst>
          <pc:docMk/>
          <pc:sldMk cId="395080857" sldId="351"/>
        </pc:sldMkLst>
        <pc:spChg chg="mod">
          <ac:chgData name="Ky Herreid" userId="89c5ceb6862fbc66" providerId="LiveId" clId="{1EC0E600-314A-4CC9-8357-A251E8825D74}" dt="2024-06-21T19:57:49.093" v="82" actId="20577"/>
          <ac:spMkLst>
            <pc:docMk/>
            <pc:sldMk cId="395080857" sldId="351"/>
            <ac:spMk id="36" creationId="{EB896D32-D2FF-49EA-96BD-C86BF1D227BE}"/>
          </ac:spMkLst>
        </pc:spChg>
      </pc:sldChg>
      <pc:sldChg chg="modSp mod">
        <pc:chgData name="Ky Herreid" userId="89c5ceb6862fbc66" providerId="LiveId" clId="{1EC0E600-314A-4CC9-8357-A251E8825D74}" dt="2024-06-14T16:32:39.488" v="10" actId="20577"/>
        <pc:sldMkLst>
          <pc:docMk/>
          <pc:sldMk cId="2786329860" sldId="352"/>
        </pc:sldMkLst>
        <pc:spChg chg="mod">
          <ac:chgData name="Ky Herreid" userId="89c5ceb6862fbc66" providerId="LiveId" clId="{1EC0E600-314A-4CC9-8357-A251E8825D74}" dt="2024-06-14T16:31:32.941" v="3" actId="313"/>
          <ac:spMkLst>
            <pc:docMk/>
            <pc:sldMk cId="2786329860" sldId="352"/>
            <ac:spMk id="2" creationId="{7C3B33CE-6B20-4D31-B459-18109496269B}"/>
          </ac:spMkLst>
        </pc:spChg>
        <pc:spChg chg="mod">
          <ac:chgData name="Ky Herreid" userId="89c5ceb6862fbc66" providerId="LiveId" clId="{1EC0E600-314A-4CC9-8357-A251E8825D74}" dt="2024-06-14T16:32:39.488" v="10" actId="20577"/>
          <ac:spMkLst>
            <pc:docMk/>
            <pc:sldMk cId="2786329860" sldId="352"/>
            <ac:spMk id="3" creationId="{3369DB72-C62A-47E6-9E98-65512AFD7264}"/>
          </ac:spMkLst>
        </pc:spChg>
      </pc:sldChg>
      <pc:sldChg chg="delSp modSp mod">
        <pc:chgData name="Ky Herreid" userId="89c5ceb6862fbc66" providerId="LiveId" clId="{1EC0E600-314A-4CC9-8357-A251E8825D74}" dt="2024-06-21T19:45:50.249" v="55" actId="478"/>
        <pc:sldMkLst>
          <pc:docMk/>
          <pc:sldMk cId="1299211422" sldId="362"/>
        </pc:sldMkLst>
        <pc:spChg chg="del mod">
          <ac:chgData name="Ky Herreid" userId="89c5ceb6862fbc66" providerId="LiveId" clId="{1EC0E600-314A-4CC9-8357-A251E8825D74}" dt="2024-06-21T19:45:50.249" v="55" actId="478"/>
          <ac:spMkLst>
            <pc:docMk/>
            <pc:sldMk cId="1299211422" sldId="362"/>
            <ac:spMk id="2" creationId="{D36AC4FC-E376-531A-0B93-06486D2F71FD}"/>
          </ac:spMkLst>
        </pc:spChg>
        <pc:spChg chg="mod">
          <ac:chgData name="Ky Herreid" userId="89c5ceb6862fbc66" providerId="LiveId" clId="{1EC0E600-314A-4CC9-8357-A251E8825D74}" dt="2024-06-21T19:45:39.275" v="53" actId="20577"/>
          <ac:spMkLst>
            <pc:docMk/>
            <pc:sldMk cId="1299211422" sldId="362"/>
            <ac:spMk id="7" creationId="{F6D19041-1DFD-492F-B754-4D308B33F056}"/>
          </ac:spMkLst>
        </pc:spChg>
      </pc:sldChg>
      <pc:sldChg chg="modSp mod">
        <pc:chgData name="Ky Herreid" userId="89c5ceb6862fbc66" providerId="LiveId" clId="{1EC0E600-314A-4CC9-8357-A251E8825D74}" dt="2024-06-22T18:12:33.512" v="586" actId="20577"/>
        <pc:sldMkLst>
          <pc:docMk/>
          <pc:sldMk cId="1837996918" sldId="366"/>
        </pc:sldMkLst>
        <pc:spChg chg="mod">
          <ac:chgData name="Ky Herreid" userId="89c5ceb6862fbc66" providerId="LiveId" clId="{1EC0E600-314A-4CC9-8357-A251E8825D74}" dt="2024-06-22T18:12:33.512" v="586" actId="20577"/>
          <ac:spMkLst>
            <pc:docMk/>
            <pc:sldMk cId="1837996918" sldId="366"/>
            <ac:spMk id="4" creationId="{85105029-2BA5-D472-1F36-5B1C957012FB}"/>
          </ac:spMkLst>
        </pc:spChg>
      </pc:sldChg>
      <pc:sldChg chg="modSp mod">
        <pc:chgData name="Ky Herreid" userId="89c5ceb6862fbc66" providerId="LiveId" clId="{1EC0E600-314A-4CC9-8357-A251E8825D74}" dt="2024-06-22T18:09:10.283" v="534" actId="21"/>
        <pc:sldMkLst>
          <pc:docMk/>
          <pc:sldMk cId="1134892010" sldId="368"/>
        </pc:sldMkLst>
        <pc:spChg chg="mod">
          <ac:chgData name="Ky Herreid" userId="89c5ceb6862fbc66" providerId="LiveId" clId="{1EC0E600-314A-4CC9-8357-A251E8825D74}" dt="2024-06-22T18:09:10.283" v="534" actId="21"/>
          <ac:spMkLst>
            <pc:docMk/>
            <pc:sldMk cId="1134892010" sldId="368"/>
            <ac:spMk id="4" creationId="{F6107C2B-02CA-05A3-F37A-F90691DEAB13}"/>
          </ac:spMkLst>
        </pc:spChg>
      </pc:sldChg>
      <pc:sldChg chg="modSp mod">
        <pc:chgData name="Ky Herreid" userId="89c5ceb6862fbc66" providerId="LiveId" clId="{1EC0E600-314A-4CC9-8357-A251E8825D74}" dt="2024-06-22T18:10:15.061" v="539" actId="20577"/>
        <pc:sldMkLst>
          <pc:docMk/>
          <pc:sldMk cId="910535955" sldId="370"/>
        </pc:sldMkLst>
        <pc:spChg chg="mod">
          <ac:chgData name="Ky Herreid" userId="89c5ceb6862fbc66" providerId="LiveId" clId="{1EC0E600-314A-4CC9-8357-A251E8825D74}" dt="2024-06-22T18:10:15.061" v="539" actId="20577"/>
          <ac:spMkLst>
            <pc:docMk/>
            <pc:sldMk cId="910535955" sldId="370"/>
            <ac:spMk id="4" creationId="{0CEF769D-ACC5-3E59-2CDB-9B9E17D61364}"/>
          </ac:spMkLst>
        </pc:spChg>
      </pc:sldChg>
      <pc:sldChg chg="modSp mod">
        <pc:chgData name="Ky Herreid" userId="89c5ceb6862fbc66" providerId="LiveId" clId="{1EC0E600-314A-4CC9-8357-A251E8825D74}" dt="2024-06-22T17:28:47.651" v="505" actId="6549"/>
        <pc:sldMkLst>
          <pc:docMk/>
          <pc:sldMk cId="979195773" sldId="372"/>
        </pc:sldMkLst>
        <pc:spChg chg="mod">
          <ac:chgData name="Ky Herreid" userId="89c5ceb6862fbc66" providerId="LiveId" clId="{1EC0E600-314A-4CC9-8357-A251E8825D74}" dt="2024-06-22T17:28:47.651" v="505" actId="6549"/>
          <ac:spMkLst>
            <pc:docMk/>
            <pc:sldMk cId="979195773" sldId="372"/>
            <ac:spMk id="4" creationId="{60C35299-7505-FE90-799F-00654D529309}"/>
          </ac:spMkLst>
        </pc:spChg>
      </pc:sldChg>
      <pc:sldChg chg="modSp mod">
        <pc:chgData name="Ky Herreid" userId="89c5ceb6862fbc66" providerId="LiveId" clId="{1EC0E600-314A-4CC9-8357-A251E8825D74}" dt="2024-06-14T16:33:27.726" v="12" actId="1076"/>
        <pc:sldMkLst>
          <pc:docMk/>
          <pc:sldMk cId="1795768257" sldId="373"/>
        </pc:sldMkLst>
        <pc:spChg chg="mod">
          <ac:chgData name="Ky Herreid" userId="89c5ceb6862fbc66" providerId="LiveId" clId="{1EC0E600-314A-4CC9-8357-A251E8825D74}" dt="2024-06-14T16:33:27.726" v="12" actId="1076"/>
          <ac:spMkLst>
            <pc:docMk/>
            <pc:sldMk cId="1795768257" sldId="373"/>
            <ac:spMk id="7" creationId="{57BF0138-AF4D-28CA-F1B3-D30F8FA3C4E2}"/>
          </ac:spMkLst>
        </pc:spChg>
      </pc:sldChg>
      <pc:sldChg chg="modSp new mod">
        <pc:chgData name="Ky Herreid" userId="89c5ceb6862fbc66" providerId="LiveId" clId="{1EC0E600-314A-4CC9-8357-A251E8825D74}" dt="2024-06-22T18:13:57.820" v="590" actId="1076"/>
        <pc:sldMkLst>
          <pc:docMk/>
          <pc:sldMk cId="817612962" sldId="374"/>
        </pc:sldMkLst>
        <pc:spChg chg="mod">
          <ac:chgData name="Ky Herreid" userId="89c5ceb6862fbc66" providerId="LiveId" clId="{1EC0E600-314A-4CC9-8357-A251E8825D74}" dt="2024-06-22T18:13:49.318" v="589" actId="1076"/>
          <ac:spMkLst>
            <pc:docMk/>
            <pc:sldMk cId="817612962" sldId="374"/>
            <ac:spMk id="2" creationId="{DF6660B3-458C-178D-D4B2-F4595A4A9F5B}"/>
          </ac:spMkLst>
        </pc:spChg>
        <pc:spChg chg="mod">
          <ac:chgData name="Ky Herreid" userId="89c5ceb6862fbc66" providerId="LiveId" clId="{1EC0E600-314A-4CC9-8357-A251E8825D74}" dt="2024-06-22T18:13:57.820" v="590" actId="1076"/>
          <ac:spMkLst>
            <pc:docMk/>
            <pc:sldMk cId="817612962" sldId="374"/>
            <ac:spMk id="3" creationId="{966A271A-8D37-1728-4A73-3341FC49801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671758059498636E-2"/>
          <c:y val="4.341621157658701E-2"/>
          <c:w val="0.89923663819308286"/>
          <c:h val="0.690133422672729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Lethargic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Sheet1!$B$2:$C$2</c:f>
              <c:strCache>
                <c:ptCount val="2"/>
                <c:pt idx="0">
                  <c:v>Stormwater Exposure </c:v>
                </c:pt>
                <c:pt idx="1">
                  <c:v>Clean Well Water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10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30-49A7-8F82-7B253CABB476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Active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Sheet1!$B$2:$C$2</c:f>
              <c:strCache>
                <c:ptCount val="2"/>
                <c:pt idx="0">
                  <c:v>Stormwater Exposure </c:v>
                </c:pt>
                <c:pt idx="1">
                  <c:v>Clean Well Water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2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30-49A7-8F82-7B253CABB476}"/>
            </c:ext>
          </c:extLst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Dead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Sheet1!$B$2:$C$2</c:f>
              <c:strCache>
                <c:ptCount val="2"/>
                <c:pt idx="0">
                  <c:v>Stormwater Exposure </c:v>
                </c:pt>
                <c:pt idx="1">
                  <c:v>Clean Well Water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30-49A7-8F82-7B253CABB4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2613087"/>
        <c:axId val="962613503"/>
      </c:barChart>
      <c:catAx>
        <c:axId val="962613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2613503"/>
        <c:crosses val="autoZero"/>
        <c:auto val="1"/>
        <c:lblAlgn val="ctr"/>
        <c:lblOffset val="100"/>
        <c:noMultiLvlLbl val="0"/>
      </c:catAx>
      <c:valAx>
        <c:axId val="962613503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2000" dirty="0">
                    <a:solidFill>
                      <a:schemeClr val="tx1"/>
                    </a:solidFill>
                  </a:rPr>
                  <a:t># of Fish</a:t>
                </a:r>
              </a:p>
            </c:rich>
          </c:tx>
          <c:layout>
            <c:manualLayout>
              <c:xMode val="edge"/>
              <c:yMode val="edge"/>
              <c:x val="1.3823391050772106E-2"/>
              <c:y val="0.335448219133269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962613087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0843618766713312"/>
          <c:y val="0.89923836236469246"/>
          <c:w val="0.58732593278012657"/>
          <c:h val="0.10076163763530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Lethargic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Sheet1!$B$2:$D$2</c:f>
              <c:strCache>
                <c:ptCount val="3"/>
                <c:pt idx="0">
                  <c:v>Stormwater Exposure </c:v>
                </c:pt>
                <c:pt idx="1">
                  <c:v>Clean Well Water</c:v>
                </c:pt>
                <c:pt idx="2">
                  <c:v>TWP Leachate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10</c:v>
                </c:pt>
                <c:pt idx="1">
                  <c:v>2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EA-4A6B-8822-E68D5C3C4F5A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Active</c:v>
                </c:pt>
              </c:strCache>
            </c:strRef>
          </c:tx>
          <c:spPr>
            <a:solidFill>
              <a:srgbClr val="C5E0B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Sheet1!$B$2:$D$2</c:f>
              <c:strCache>
                <c:ptCount val="3"/>
                <c:pt idx="0">
                  <c:v>Stormwater Exposure </c:v>
                </c:pt>
                <c:pt idx="1">
                  <c:v>Clean Well Water</c:v>
                </c:pt>
                <c:pt idx="2">
                  <c:v>TWP Leachate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2</c:v>
                </c:pt>
                <c:pt idx="1">
                  <c:v>10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EA-4A6B-8822-E68D5C3C4F5A}"/>
            </c:ext>
          </c:extLst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Dead</c:v>
                </c:pt>
              </c:strCache>
            </c:strRef>
          </c:tx>
          <c:spPr>
            <a:solidFill>
              <a:srgbClr val="B4C7E7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Sheet1!$B$2:$D$2</c:f>
              <c:strCache>
                <c:ptCount val="3"/>
                <c:pt idx="0">
                  <c:v>Stormwater Exposure </c:v>
                </c:pt>
                <c:pt idx="1">
                  <c:v>Clean Well Water</c:v>
                </c:pt>
                <c:pt idx="2">
                  <c:v>TWP Leachate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6</c:v>
                </c:pt>
                <c:pt idx="1">
                  <c:v>0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EA-4A6B-8822-E68D5C3C4F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3456719"/>
        <c:axId val="1093457551"/>
      </c:barChart>
      <c:catAx>
        <c:axId val="1093456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3457551"/>
        <c:crosses val="autoZero"/>
        <c:auto val="1"/>
        <c:lblAlgn val="ctr"/>
        <c:lblOffset val="100"/>
        <c:noMultiLvlLbl val="0"/>
      </c:catAx>
      <c:valAx>
        <c:axId val="1093457551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sz="2000" dirty="0">
                    <a:solidFill>
                      <a:schemeClr val="tx1"/>
                    </a:solidFill>
                  </a:rPr>
                  <a:t># of Fish</a:t>
                </a:r>
              </a:p>
            </c:rich>
          </c:tx>
          <c:layout>
            <c:manualLayout>
              <c:xMode val="edge"/>
              <c:yMode val="edge"/>
              <c:x val="1.4701345636160218E-2"/>
              <c:y val="0.306507612912021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09345671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Sheet1!$A$8</c:f>
              <c:strCache>
                <c:ptCount val="1"/>
                <c:pt idx="0">
                  <c:v>Blood Analysis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Sheet1!$B$7:$C$7</c:f>
              <c:strCache>
                <c:ptCount val="2"/>
                <c:pt idx="0">
                  <c:v>Stormwater Exposure</c:v>
                </c:pt>
                <c:pt idx="1">
                  <c:v>6PPD-quinone</c:v>
                </c:pt>
              </c:strCache>
            </c:strRef>
          </c:cat>
          <c:val>
            <c:numRef>
              <c:f>Sheet1!$B$8:$C$8</c:f>
              <c:numCache>
                <c:formatCode>General</c:formatCode>
                <c:ptCount val="2"/>
                <c:pt idx="0">
                  <c:v>10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C7-4372-8B0C-CEB3B2071A7A}"/>
            </c:ext>
          </c:extLst>
        </c:ser>
        <c:ser>
          <c:idx val="1"/>
          <c:order val="1"/>
          <c:tx>
            <c:strRef>
              <c:f>Sheet1!$A$9</c:f>
              <c:strCache>
                <c:ptCount val="1"/>
                <c:pt idx="0">
                  <c:v>Equilibrium 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Sheet1!$B$7:$C$7</c:f>
              <c:strCache>
                <c:ptCount val="2"/>
                <c:pt idx="0">
                  <c:v>Stormwater Exposure</c:v>
                </c:pt>
                <c:pt idx="1">
                  <c:v>6PPD-quinone</c:v>
                </c:pt>
              </c:strCache>
            </c:strRef>
          </c:cat>
          <c:val>
            <c:numRef>
              <c:f>Sheet1!$B$9:$C$9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C7-4372-8B0C-CEB3B2071A7A}"/>
            </c:ext>
          </c:extLst>
        </c:ser>
        <c:ser>
          <c:idx val="2"/>
          <c:order val="2"/>
          <c:tx>
            <c:strRef>
              <c:f>Sheet1!$A$10</c:f>
              <c:strCache>
                <c:ptCount val="1"/>
                <c:pt idx="0">
                  <c:v>Swimming Pattern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Sheet1!$B$7:$C$7</c:f>
              <c:strCache>
                <c:ptCount val="2"/>
                <c:pt idx="0">
                  <c:v>Stormwater Exposure</c:v>
                </c:pt>
                <c:pt idx="1">
                  <c:v>6PPD-quinone</c:v>
                </c:pt>
              </c:strCache>
            </c:strRef>
          </c:cat>
          <c:val>
            <c:numRef>
              <c:f>Sheet1!$B$10:$C$10</c:f>
              <c:numCache>
                <c:formatCode>General</c:formatCode>
                <c:ptCount val="2"/>
                <c:pt idx="0">
                  <c:v>7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C7-4372-8B0C-CEB3B2071A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9386287"/>
        <c:axId val="909387119"/>
      </c:barChart>
      <c:catAx>
        <c:axId val="909386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9387119"/>
        <c:crosses val="autoZero"/>
        <c:auto val="1"/>
        <c:lblAlgn val="ctr"/>
        <c:lblOffset val="100"/>
        <c:noMultiLvlLbl val="0"/>
      </c:catAx>
      <c:valAx>
        <c:axId val="90938711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093862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910172685389199E-3"/>
          <c:y val="0.84481072077528774"/>
          <c:w val="0.97418096773237217"/>
          <c:h val="0.132228195033313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1CE42-9626-4AD7-83FF-C07C375331F8}" type="datetimeFigureOut">
              <a:rPr lang="en-CA" smtClean="0"/>
              <a:t>2024-08-06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1351E-B941-410F-99D1-7B805FDA4D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118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Credit: </a:t>
            </a:r>
            <a:r>
              <a:rPr lang="en-US" i="0" dirty="0"/>
              <a:t> Licensed photo </a:t>
            </a:r>
            <a:r>
              <a:rPr lang="en-US" dirty="0"/>
              <a:t>© </a:t>
            </a:r>
            <a:r>
              <a:rPr lang="en-US" dirty="0" err="1"/>
              <a:t>Yisi</a:t>
            </a:r>
            <a:r>
              <a:rPr lang="en-US" dirty="0"/>
              <a:t> Li | Dreamstime.com, ID 208770258.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1351E-B941-410F-99D1-7B805FDA4D46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9685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1351E-B941-410F-99D1-7B805FDA4D46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8425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1351E-B941-410F-99D1-7B805FDA4D46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8962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1351E-B941-410F-99D1-7B805FDA4D46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410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1351E-B941-410F-99D1-7B805FDA4D46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93890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1351E-B941-410F-99D1-7B805FDA4D46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0426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1351E-B941-410F-99D1-7B805FDA4D46}" type="slidenum">
              <a:rPr lang="en-CA" smtClean="0"/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0318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1351E-B941-410F-99D1-7B805FDA4D46}" type="slidenum">
              <a:rPr lang="en-CA" smtClean="0"/>
              <a:t>46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0684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1351E-B941-410F-99D1-7B805FDA4D46}" type="slidenum">
              <a:rPr lang="en-CA" smtClean="0"/>
              <a:t>49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15318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BD4E4-0EB1-6A78-88E2-7D3E266EC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43BC60-0563-02ED-FCCC-2CB4302DEC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9B5031-659D-702F-7467-325DCE3FA1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5CF21-16B6-47C0-31CF-C1158EF407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1351E-B941-410F-99D1-7B805FDA4D46}" type="slidenum">
              <a:rPr lang="en-CA" smtClean="0"/>
              <a:t>52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26721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62CC3-C1E8-B959-1F27-23072EDC6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44EAB8-1AED-0C57-BC6B-A4C5C2F3A6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B7C5C3-0FD7-4945-5140-D0FAA7E99D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EAECC-D82F-FDA7-892E-189F15939E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1351E-B941-410F-99D1-7B805FDA4D46}" type="slidenum">
              <a:rPr lang="en-CA" smtClean="0"/>
              <a:t>53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2139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1351E-B941-410F-99D1-7B805FDA4D46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23820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7275B-3133-0E99-AAC9-CE5FC6ABC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038D22-346D-D71D-5B4E-B905C08FAE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4021E8-9CF3-CD45-4BA9-61476000AD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A1CD7-510D-E0AB-A4DA-D981F85FA6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1351E-B941-410F-99D1-7B805FDA4D46}" type="slidenum">
              <a:rPr lang="en-CA" smtClean="0"/>
              <a:t>54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03254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B4ABD-5F3B-45C2-5FED-8854FE0A5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A0418C-3640-70A7-28D7-2C4A8E20BC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47DAC1-A8D4-DC9B-F465-95EE5C6560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947C61-1A49-C214-FF25-19476E18E7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1351E-B941-410F-99D1-7B805FDA4D46}" type="slidenum">
              <a:rPr lang="en-CA" smtClean="0"/>
              <a:t>56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8911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1351E-B941-410F-99D1-7B805FDA4D46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1573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1351E-B941-410F-99D1-7B805FDA4D46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9770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1351E-B941-410F-99D1-7B805FDA4D46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4749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1351E-B941-410F-99D1-7B805FDA4D46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328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Note: NOAA = National Oceanic and Atmospheric Administration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1351E-B941-410F-99D1-7B805FDA4D46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5375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1351E-B941-410F-99D1-7B805FDA4D46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2672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1351E-B941-410F-99D1-7B805FDA4D46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6785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2DF54-659B-4FE6-B880-8B92F104A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A46F5E-B7FF-4CED-8B29-08577A64F9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72946-B82E-4120-B267-DD43729C1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6A8FF-FB80-4018-B28C-A2A1565A83DF}" type="datetime1">
              <a:rPr lang="en-CA" smtClean="0"/>
              <a:t>2024-08-06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A9516-388D-4351-995C-C0677B2BD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4A560-5C20-4DED-89F9-76C2F5ADE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AB03-3DDB-4049-9348-13746F9C93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9033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0403C-DDF7-45A9-9D78-1110D0E60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315B5B-0B4C-4E4E-A632-C117099B6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59AE9-9928-403A-879E-555865615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DB8D1-C7F6-4556-BAF7-FC42E9F7C09A}" type="datetime1">
              <a:rPr lang="en-CA" smtClean="0"/>
              <a:t>2024-08-06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CCA70-DEFA-4CA3-B68D-400BB1D03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7F4A5-437A-4796-9F07-ACF36B9C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AB03-3DDB-4049-9348-13746F9C93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0465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B38542-3A2C-403E-95BF-198D49768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0D121A-56EA-4838-980D-F08DCB8A9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97E8B-2B7E-406F-AC14-F9A39D04B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1FB6-5568-4F5E-96DF-E700AA03596E}" type="datetime1">
              <a:rPr lang="en-CA" smtClean="0"/>
              <a:t>2024-08-06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A62DE-B23E-4BAA-9859-869338293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70105-494A-42D1-9F50-5FF74B803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AB03-3DDB-4049-9348-13746F9C93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6898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2F709-DCD5-4C49-A44C-B5BEF4D60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F66A3-C4F9-49B5-B2D3-8D754745A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8395D-E957-4291-BA33-E591CA961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6110-989F-455A-B0F0-2571B1FA59EB}" type="datetime1">
              <a:rPr lang="en-CA" smtClean="0"/>
              <a:t>2024-08-06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96324-743F-4760-8241-9C8716560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92D91-D674-415E-A259-F4BB6DB3A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AB03-3DDB-4049-9348-13746F9C93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9381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139A8-1381-4758-9057-DB79A64A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F2C2-B81F-4BF3-86EB-5E2F83A6A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6B28F-1989-4990-890A-81E8FF459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51FF-3243-4086-B21A-C64874EEF223}" type="datetime1">
              <a:rPr lang="en-CA" smtClean="0"/>
              <a:t>2024-08-06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F4C4F-1512-4B13-BCDD-08C5FB5C5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CF750-9314-4BE6-A3F1-01764B3D1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AB03-3DDB-4049-9348-13746F9C93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6376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E0166-ABB9-4893-A3B7-B2AC5C2D6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93EC3-D25F-47B5-8B17-C843FD058F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97C447-AB42-43D7-825C-1329603C7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C46A0-77CE-4AC5-A32A-98D8602DB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158A-7156-484F-845F-3761B1A3D4BA}" type="datetime1">
              <a:rPr lang="en-CA" smtClean="0"/>
              <a:t>2024-08-06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B52E4-3365-4A48-B3F1-4C90D05F5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F87DDD-2848-4733-9EAA-0D5298120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AB03-3DDB-4049-9348-13746F9C93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233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8ED62-CB96-418C-9494-201A51279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A7C74-9953-4FCA-8949-1B89564FD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BE505A-8FDB-4052-85C3-FC5AC0B73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5B1729-3037-4F79-98AB-F33F7D4F8B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F79E4B-D393-4648-A19E-22EF6B3630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F7D490-F8C9-4214-A6E9-B70EB7319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A1E5-039C-47A1-AB87-44DE8A45EF75}" type="datetime1">
              <a:rPr lang="en-CA" smtClean="0"/>
              <a:t>2024-08-06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DCDC2A-FFB0-407E-9BC4-CC38A3B70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08E00A-F317-45B3-8DC1-EF67C3359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AB03-3DDB-4049-9348-13746F9C93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1511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28164-C885-48CC-8480-57F59BAC1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B02B5A-6D3D-4AD6-ACE2-E237BDF3C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7226-CEDD-4C9E-954F-9A33A1107DA3}" type="datetime1">
              <a:rPr lang="en-CA" smtClean="0"/>
              <a:t>2024-08-06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1C095F-BB8E-4DC6-A6AB-9B2B14A7B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8A01CF-4A22-478A-A86B-E726CD762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AB03-3DDB-4049-9348-13746F9C93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9193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FCB10B-56D0-4DEF-AA50-6A534518B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A852-A56A-4AB3-A3E2-1528C339DEB5}" type="datetime1">
              <a:rPr lang="en-CA" smtClean="0"/>
              <a:t>2024-08-06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3B9D7D-8A31-4B86-83B9-9A8842333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A7718-B7F0-4C8C-8609-846A01D67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AB03-3DDB-4049-9348-13746F9C93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1792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C1DEE-6D70-4275-BD7A-F1F2F539B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24CEA-2F89-4EB2-8340-35AAE856E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ABD6B7-77FD-4193-B4E7-49857E66B4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41F945-A95B-46D2-A5B6-D365BFD13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508F4-1A04-4A45-B249-69E45D00C635}" type="datetime1">
              <a:rPr lang="en-CA" smtClean="0"/>
              <a:t>2024-08-06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6211A3-ECBC-41F4-993E-9EE132A31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BF6974-08D7-441E-AF4E-084B9DCEC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AB03-3DDB-4049-9348-13746F9C93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166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B61F2-E277-47F8-BAED-35086C53F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490243-211F-4F2D-8E5B-99DA3D240E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239A35-E27F-4D59-96BE-36AE59CAFB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721F2F-29FF-459C-9C17-2760E5455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6CCD7-C205-47E0-98BE-841EF104CEDF}" type="datetime1">
              <a:rPr lang="en-CA" smtClean="0"/>
              <a:t>2024-08-06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C34466-C0EA-4FB1-B15B-58CE41FA6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AE1A59-C569-4F83-B383-814EABD05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FAB03-3DDB-4049-9348-13746F9C93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09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2D4950-42BF-4A87-BDCE-6EDD6454B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FA5DB9-F4C4-41DD-BF50-C5FCB156F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7FE3E-91C9-4DCA-AF16-174F5E1FB9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DDC56-39E3-4296-95C2-058E2DAB1C61}" type="datetime1">
              <a:rPr lang="en-CA" smtClean="0"/>
              <a:t>2024-08-06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160DD-0D6B-4B29-8E41-7091DE3D11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A2FEC-25D9-4119-825B-C84B439312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FAB03-3DDB-4049-9348-13746F9C93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818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17" Type="http://schemas.openxmlformats.org/officeDocument/2006/relationships/image" Target="../media/image54.sv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sv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Relationship Id="rId14" Type="http://schemas.openxmlformats.org/officeDocument/2006/relationships/image" Target="../media/image51.sv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Oncorhynchus_nerka.jpg" TargetMode="External"/><Relationship Id="rId3" Type="http://schemas.openxmlformats.org/officeDocument/2006/relationships/hyperlink" Target="https://commons.wikimedia.org/wiki/File:Coho_Spawning_on_the_Salmon_River_(16335492972).jpg" TargetMode="External"/><Relationship Id="rId7" Type="http://schemas.openxmlformats.org/officeDocument/2006/relationships/hyperlink" Target="https://commons.wikimedia.org/wiki/File:Pink_salmon_FWS.jp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Salmon_chum_fish_oncorhynchus_keta.jpg" TargetMode="External"/><Relationship Id="rId5" Type="http://schemas.openxmlformats.org/officeDocument/2006/relationships/hyperlink" Target="https://commons.wikimedia.org/wiki/File:Oncorhynchus_tshawytscha.png" TargetMode="External"/><Relationship Id="rId10" Type="http://schemas.openxmlformats.org/officeDocument/2006/relationships/hyperlink" Target="https://commons.wikimedia.org/wiki/File:GFNMS_-_coho_salmon_(27551306402).jpg" TargetMode="External"/><Relationship Id="rId4" Type="http://schemas.openxmlformats.org/officeDocument/2006/relationships/hyperlink" Target="https://commons.wikimedia.org/wiki/File:Salmon_coho_fish_oncorhynchus_kisutch.jpg" TargetMode="External"/><Relationship Id="rId9" Type="http://schemas.openxmlformats.org/officeDocument/2006/relationships/hyperlink" Target="https://commons.wikimedia.org/wiki/File:Bear_predation_on_salmon_can_be_high_in_many_Alaskan_rivers.jpg" TargetMode="Externa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Coho_Spawning_on_the_Salmon_River_(16335492972).jpg" TargetMode="External"/><Relationship Id="rId3" Type="http://schemas.openxmlformats.org/officeDocument/2006/relationships/hyperlink" Target="https://commons.wikimedia.org/wiki/File:Cartography_of_North_America.svg" TargetMode="External"/><Relationship Id="rId7" Type="http://schemas.openxmlformats.org/officeDocument/2006/relationships/hyperlink" Target="https://commons.wikimedia.org/wiki/File:Homestead_coho_salmon_Tillamook_Forest.jpg" TargetMode="External"/><Relationship Id="rId12" Type="http://schemas.openxmlformats.org/officeDocument/2006/relationships/hyperlink" Target="https://commons.wikimedia.org/wiki/File:Discharge_pipe.jp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Ocean_from_the_Wild_Pacific_Trail_4.jpg" TargetMode="External"/><Relationship Id="rId11" Type="http://schemas.openxmlformats.org/officeDocument/2006/relationships/hyperlink" Target="https://commons.wikimedia.org/wiki/File:Sol_Duc_river_salmon_cascades.jpg" TargetMode="External"/><Relationship Id="rId5" Type="http://schemas.openxmlformats.org/officeDocument/2006/relationships/hyperlink" Target="https://www.centralcoastbiodiversity.org/chinook-salmon-bull-oncorhynchus-tshawytscha.html" TargetMode="External"/><Relationship Id="rId10" Type="http://schemas.openxmlformats.org/officeDocument/2006/relationships/hyperlink" Target="https://commons.wikimedia.org/wiki/File:City_Mill_River_near_Stratford_-_geograph.org.uk_-_3487391.jpg" TargetMode="External"/><Relationship Id="rId4" Type="http://schemas.openxmlformats.org/officeDocument/2006/relationships/hyperlink" Target="https://commons.wikimedia.org/wiki/File:North_America_laea_location_map.svg" TargetMode="External"/><Relationship Id="rId9" Type="http://schemas.openxmlformats.org/officeDocument/2006/relationships/hyperlink" Target="https://commons.wikimedia.org/wiki/File:Puget_Sound_by_Sentinel-2,_2018-09-28_(small_version).jpg" TargetMode="Externa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Rust_on_iron.jpg" TargetMode="External"/><Relationship Id="rId3" Type="http://schemas.openxmlformats.org/officeDocument/2006/relationships/hyperlink" Target="https://commons.wikimedia.org/wiki/File:Salmon_coho_fish_oncorhynchus_kisutch.jpg" TargetMode="External"/><Relationship Id="rId7" Type="http://schemas.openxmlformats.org/officeDocument/2006/relationships/hyperlink" Target="https://commons.wikimedia.org/wiki/File:Thermo_-_Finnigan_LCQ_Mass_Spectrometer_(15797493459).jp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Test_Tube_-_The_Noun_Project.svg" TargetMode="External"/><Relationship Id="rId5" Type="http://schemas.openxmlformats.org/officeDocument/2006/relationships/hyperlink" Target="https://commons.wikimedia.org/wiki/File:Storm_Drain.JPG" TargetMode="External"/><Relationship Id="rId10" Type="http://schemas.openxmlformats.org/officeDocument/2006/relationships/hyperlink" Target="https://commons.wikimedia.org/wiki/File:Rain_Garden_%2815455930908%29.jpg" TargetMode="External"/><Relationship Id="rId4" Type="http://schemas.openxmlformats.org/officeDocument/2006/relationships/hyperlink" Target="https://commons.wikimedia.org/wiki/File:NOCBD_Rain_Poydras.jpg" TargetMode="External"/><Relationship Id="rId9" Type="http://schemas.openxmlformats.org/officeDocument/2006/relationships/hyperlink" Target="https://commons.wikimedia.org/wiki/File:2012-12-04_Stormwater_Bio-Treatment_Area_View3.jpg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ons.wikimedia.org/wiki/File:Salmon_coho_fish_oncorhynchus_kisutch.jpg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fish swimming in the water&#10;&#10;Description automatically generated">
            <a:extLst>
              <a:ext uri="{FF2B5EF4-FFF2-40B4-BE49-F238E27FC236}">
                <a16:creationId xmlns:a16="http://schemas.microsoft.com/office/drawing/2014/main" id="{6FBF1EC3-EC8D-CC92-E4D6-3C451A9D4F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F92110-914A-4624-8D19-8169895A7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9941" y="644729"/>
            <a:ext cx="9839144" cy="1651183"/>
          </a:xfrm>
        </p:spPr>
        <p:txBody>
          <a:bodyPr>
            <a:noAutofit/>
          </a:bodyPr>
          <a:lstStyle/>
          <a:p>
            <a:r>
              <a:rPr lang="en-US" sz="5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How Failing in Science Helped Solve the Coho Salmon Mystery</a:t>
            </a:r>
            <a:endParaRPr lang="en-CA" sz="5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9B1927-8C4C-5758-2350-9FC810242A71}"/>
              </a:ext>
            </a:extLst>
          </p:cNvPr>
          <p:cNvSpPr txBox="1"/>
          <p:nvPr/>
        </p:nvSpPr>
        <p:spPr>
          <a:xfrm>
            <a:off x="0" y="4372550"/>
            <a:ext cx="12191999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by</a:t>
            </a:r>
            <a:b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Meghan Ward</a:t>
            </a:r>
            <a:r>
              <a:rPr lang="en-US" sz="3200" b="1" baseline="30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Krystal Nunes</a:t>
            </a:r>
            <a:r>
              <a:rPr lang="en-US" sz="3200" b="1" baseline="30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Nicole Laliberté</a:t>
            </a:r>
            <a:r>
              <a:rPr lang="en-US" sz="3200" b="1" baseline="30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Fiona Rawle</a:t>
            </a:r>
            <a:r>
              <a:rPr lang="en-US" sz="3200" b="1" baseline="300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Biology, Trent University, Peterborough ON Canada</a:t>
            </a:r>
          </a:p>
          <a:p>
            <a:pPr algn="ctr"/>
            <a:r>
              <a:rPr lang="en-US" sz="1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Chemistry and Biology, Toronto Metropolitan University, Toronto ON Canada</a:t>
            </a:r>
          </a:p>
          <a:p>
            <a:pPr algn="ctr"/>
            <a:r>
              <a:rPr lang="en-US" sz="1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Geography, Geomatics, and Environment, University of Toronto Mississauga, Mississauga ON Canada</a:t>
            </a:r>
          </a:p>
          <a:p>
            <a:pPr algn="ctr"/>
            <a:r>
              <a:rPr lang="en-US" sz="16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Biology, University of Toronto Mississauga, Mississauga ON Canada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E98F2B-0CCE-A432-5323-8CAA7323A5C4}"/>
              </a:ext>
            </a:extLst>
          </p:cNvPr>
          <p:cNvSpPr txBox="1"/>
          <p:nvPr/>
        </p:nvSpPr>
        <p:spPr>
          <a:xfrm>
            <a:off x="2791513" y="25778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NATIONAL CENTER FOR CASE STUDY TEACHING IN SCIENCE</a:t>
            </a:r>
          </a:p>
        </p:txBody>
      </p:sp>
    </p:spTree>
    <p:extLst>
      <p:ext uri="{BB962C8B-B14F-4D97-AF65-F5344CB8AC3E}">
        <p14:creationId xmlns:p14="http://schemas.microsoft.com/office/powerpoint/2010/main" val="2083143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CCEA6-022E-4B86-B7ED-6071B9E60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8839" y="0"/>
            <a:ext cx="6914322" cy="1325563"/>
          </a:xfrm>
        </p:spPr>
        <p:txBody>
          <a:bodyPr/>
          <a:lstStyle/>
          <a:p>
            <a:r>
              <a:rPr lang="en-US" b="1" dirty="0"/>
              <a:t>Where Can We Find Salmon? </a:t>
            </a:r>
            <a:endParaRPr lang="en-CA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9E8008-4E41-4F39-BCB1-AF5B690FAA4D}"/>
              </a:ext>
            </a:extLst>
          </p:cNvPr>
          <p:cNvSpPr txBox="1"/>
          <p:nvPr/>
        </p:nvSpPr>
        <p:spPr>
          <a:xfrm>
            <a:off x="8910365" y="1822168"/>
            <a:ext cx="3061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Freshwater Spawning Sites </a:t>
            </a:r>
            <a:endParaRPr lang="en-CA" sz="2800" b="1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30D37D3-EBB7-810A-6193-1F80EF5DA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4139" y="1762472"/>
            <a:ext cx="3126221" cy="2800414"/>
          </a:xfrm>
          <a:custGeom>
            <a:avLst/>
            <a:gdLst>
              <a:gd name="connsiteX0" fmla="*/ 3126221 w 3126221"/>
              <a:gd name="connsiteY0" fmla="*/ 2598094 h 2800414"/>
              <a:gd name="connsiteX1" fmla="*/ 3018645 w 3126221"/>
              <a:gd name="connsiteY1" fmla="*/ 2624988 h 2800414"/>
              <a:gd name="connsiteX2" fmla="*/ 3027610 w 3126221"/>
              <a:gd name="connsiteY2" fmla="*/ 2795318 h 2800414"/>
              <a:gd name="connsiteX3" fmla="*/ 2462833 w 3126221"/>
              <a:gd name="connsiteY3" fmla="*/ 2732565 h 2800414"/>
              <a:gd name="connsiteX4" fmla="*/ 1826339 w 3126221"/>
              <a:gd name="connsiteY4" fmla="*/ 2499483 h 2800414"/>
              <a:gd name="connsiteX5" fmla="*/ 1279492 w 3126221"/>
              <a:gd name="connsiteY5" fmla="*/ 2131930 h 2800414"/>
              <a:gd name="connsiteX6" fmla="*/ 463704 w 3126221"/>
              <a:gd name="connsiteY6" fmla="*/ 1325106 h 2800414"/>
              <a:gd name="connsiteX7" fmla="*/ 24433 w 3126221"/>
              <a:gd name="connsiteY7" fmla="*/ 536212 h 2800414"/>
              <a:gd name="connsiteX8" fmla="*/ 87186 w 3126221"/>
              <a:gd name="connsiteY8" fmla="*/ 70047 h 2800414"/>
              <a:gd name="connsiteX9" fmla="*/ 347162 w 3126221"/>
              <a:gd name="connsiteY9" fmla="*/ 34188 h 2800414"/>
              <a:gd name="connsiteX10" fmla="*/ 732645 w 3126221"/>
              <a:gd name="connsiteY10" fmla="*/ 383812 h 2800414"/>
              <a:gd name="connsiteX11" fmla="*/ 1360174 w 3126221"/>
              <a:gd name="connsiteY11" fmla="*/ 760330 h 2800414"/>
              <a:gd name="connsiteX12" fmla="*/ 1933915 w 3126221"/>
              <a:gd name="connsiteY12" fmla="*/ 948588 h 2800414"/>
              <a:gd name="connsiteX13" fmla="*/ 2355257 w 3126221"/>
              <a:gd name="connsiteY13" fmla="*/ 939624 h 2800414"/>
              <a:gd name="connsiteX14" fmla="*/ 2561445 w 3126221"/>
              <a:gd name="connsiteY14" fmla="*/ 1011341 h 2800414"/>
              <a:gd name="connsiteX15" fmla="*/ 2785562 w 3126221"/>
              <a:gd name="connsiteY15" fmla="*/ 1289247 h 2800414"/>
              <a:gd name="connsiteX16" fmla="*/ 2839351 w 3126221"/>
              <a:gd name="connsiteY16" fmla="*/ 1620941 h 2800414"/>
              <a:gd name="connsiteX17" fmla="*/ 2875210 w 3126221"/>
              <a:gd name="connsiteY17" fmla="*/ 1782306 h 2800414"/>
              <a:gd name="connsiteX18" fmla="*/ 3054504 w 3126221"/>
              <a:gd name="connsiteY18" fmla="*/ 1809200 h 280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26221" h="2800414">
                <a:moveTo>
                  <a:pt x="3126221" y="2598094"/>
                </a:moveTo>
                <a:cubicBezTo>
                  <a:pt x="3080650" y="2595105"/>
                  <a:pt x="3035080" y="2592117"/>
                  <a:pt x="3018645" y="2624988"/>
                </a:cubicBezTo>
                <a:cubicBezTo>
                  <a:pt x="3002210" y="2657859"/>
                  <a:pt x="3120245" y="2777389"/>
                  <a:pt x="3027610" y="2795318"/>
                </a:cubicBezTo>
                <a:cubicBezTo>
                  <a:pt x="2934975" y="2813247"/>
                  <a:pt x="2663045" y="2781871"/>
                  <a:pt x="2462833" y="2732565"/>
                </a:cubicBezTo>
                <a:cubicBezTo>
                  <a:pt x="2262621" y="2683259"/>
                  <a:pt x="2023562" y="2599589"/>
                  <a:pt x="1826339" y="2499483"/>
                </a:cubicBezTo>
                <a:cubicBezTo>
                  <a:pt x="1629116" y="2399377"/>
                  <a:pt x="1506598" y="2327659"/>
                  <a:pt x="1279492" y="2131930"/>
                </a:cubicBezTo>
                <a:cubicBezTo>
                  <a:pt x="1052386" y="1936201"/>
                  <a:pt x="672880" y="1591059"/>
                  <a:pt x="463704" y="1325106"/>
                </a:cubicBezTo>
                <a:cubicBezTo>
                  <a:pt x="254528" y="1059153"/>
                  <a:pt x="87186" y="745388"/>
                  <a:pt x="24433" y="536212"/>
                </a:cubicBezTo>
                <a:cubicBezTo>
                  <a:pt x="-38320" y="327035"/>
                  <a:pt x="33398" y="153718"/>
                  <a:pt x="87186" y="70047"/>
                </a:cubicBezTo>
                <a:cubicBezTo>
                  <a:pt x="140974" y="-13624"/>
                  <a:pt x="239585" y="-18106"/>
                  <a:pt x="347162" y="34188"/>
                </a:cubicBezTo>
                <a:cubicBezTo>
                  <a:pt x="454738" y="86482"/>
                  <a:pt x="563810" y="262788"/>
                  <a:pt x="732645" y="383812"/>
                </a:cubicBezTo>
                <a:cubicBezTo>
                  <a:pt x="901480" y="504836"/>
                  <a:pt x="1159962" y="666201"/>
                  <a:pt x="1360174" y="760330"/>
                </a:cubicBezTo>
                <a:cubicBezTo>
                  <a:pt x="1560386" y="854459"/>
                  <a:pt x="1768068" y="918706"/>
                  <a:pt x="1933915" y="948588"/>
                </a:cubicBezTo>
                <a:cubicBezTo>
                  <a:pt x="2099762" y="978470"/>
                  <a:pt x="2250669" y="929165"/>
                  <a:pt x="2355257" y="939624"/>
                </a:cubicBezTo>
                <a:cubicBezTo>
                  <a:pt x="2459845" y="950083"/>
                  <a:pt x="2489727" y="953070"/>
                  <a:pt x="2561445" y="1011341"/>
                </a:cubicBezTo>
                <a:cubicBezTo>
                  <a:pt x="2633162" y="1069611"/>
                  <a:pt x="2739244" y="1187647"/>
                  <a:pt x="2785562" y="1289247"/>
                </a:cubicBezTo>
                <a:cubicBezTo>
                  <a:pt x="2831880" y="1390847"/>
                  <a:pt x="2824410" y="1538765"/>
                  <a:pt x="2839351" y="1620941"/>
                </a:cubicBezTo>
                <a:cubicBezTo>
                  <a:pt x="2854292" y="1703117"/>
                  <a:pt x="2839351" y="1750930"/>
                  <a:pt x="2875210" y="1782306"/>
                </a:cubicBezTo>
                <a:cubicBezTo>
                  <a:pt x="2911069" y="1813682"/>
                  <a:pt x="2982786" y="1811441"/>
                  <a:pt x="3054504" y="1809200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758B434-FA52-7096-56D9-4FFC4DE0C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12565" y="2413178"/>
            <a:ext cx="2289424" cy="2388244"/>
          </a:xfrm>
          <a:custGeom>
            <a:avLst/>
            <a:gdLst>
              <a:gd name="connsiteX0" fmla="*/ 2289424 w 2289424"/>
              <a:gd name="connsiteY0" fmla="*/ 1954335 h 2388244"/>
              <a:gd name="connsiteX1" fmla="*/ 2137024 w 2289424"/>
              <a:gd name="connsiteY1" fmla="*/ 1945371 h 2388244"/>
              <a:gd name="connsiteX2" fmla="*/ 2011518 w 2289424"/>
              <a:gd name="connsiteY2" fmla="*/ 2169488 h 2388244"/>
              <a:gd name="connsiteX3" fmla="*/ 1751541 w 2289424"/>
              <a:gd name="connsiteY3" fmla="*/ 2330853 h 2388244"/>
              <a:gd name="connsiteX4" fmla="*/ 1482600 w 2289424"/>
              <a:gd name="connsiteY4" fmla="*/ 2366712 h 2388244"/>
              <a:gd name="connsiteX5" fmla="*/ 1141941 w 2289424"/>
              <a:gd name="connsiteY5" fmla="*/ 2017088 h 2388244"/>
              <a:gd name="connsiteX6" fmla="*/ 980577 w 2289424"/>
              <a:gd name="connsiteY6" fmla="*/ 1515065 h 2388244"/>
              <a:gd name="connsiteX7" fmla="*/ 908859 w 2289424"/>
              <a:gd name="connsiteY7" fmla="*/ 1075794 h 2388244"/>
              <a:gd name="connsiteX8" fmla="*/ 666812 w 2289424"/>
              <a:gd name="connsiteY8" fmla="*/ 609629 h 2388244"/>
              <a:gd name="connsiteX9" fmla="*/ 155824 w 2289424"/>
              <a:gd name="connsiteY9" fmla="*/ 206218 h 2388244"/>
              <a:gd name="connsiteX10" fmla="*/ 39283 w 2289424"/>
              <a:gd name="connsiteY10" fmla="*/ 98641 h 2388244"/>
              <a:gd name="connsiteX11" fmla="*/ 30318 w 2289424"/>
              <a:gd name="connsiteY11" fmla="*/ 29 h 2388244"/>
              <a:gd name="connsiteX12" fmla="*/ 415800 w 2289424"/>
              <a:gd name="connsiteY12" fmla="*/ 89676 h 2388244"/>
              <a:gd name="connsiteX13" fmla="*/ 783353 w 2289424"/>
              <a:gd name="connsiteY13" fmla="*/ 215182 h 2388244"/>
              <a:gd name="connsiteX14" fmla="*/ 1079188 w 2289424"/>
              <a:gd name="connsiteY14" fmla="*/ 331723 h 2388244"/>
              <a:gd name="connsiteX15" fmla="*/ 1527424 w 2289424"/>
              <a:gd name="connsiteY15" fmla="*/ 331723 h 2388244"/>
              <a:gd name="connsiteX16" fmla="*/ 1751541 w 2289424"/>
              <a:gd name="connsiteY16" fmla="*/ 412406 h 2388244"/>
              <a:gd name="connsiteX17" fmla="*/ 1939800 w 2289424"/>
              <a:gd name="connsiteY17" fmla="*/ 672382 h 2388244"/>
              <a:gd name="connsiteX18" fmla="*/ 2020483 w 2289424"/>
              <a:gd name="connsiteY18" fmla="*/ 1013041 h 2388244"/>
              <a:gd name="connsiteX19" fmla="*/ 2029447 w 2289424"/>
              <a:gd name="connsiteY19" fmla="*/ 1111653 h 2388244"/>
              <a:gd name="connsiteX20" fmla="*/ 2208741 w 2289424"/>
              <a:gd name="connsiteY20" fmla="*/ 1165441 h 2388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89424" h="2388244">
                <a:moveTo>
                  <a:pt x="2289424" y="1954335"/>
                </a:moveTo>
                <a:cubicBezTo>
                  <a:pt x="2236383" y="1931923"/>
                  <a:pt x="2183342" y="1909512"/>
                  <a:pt x="2137024" y="1945371"/>
                </a:cubicBezTo>
                <a:cubicBezTo>
                  <a:pt x="2090706" y="1981230"/>
                  <a:pt x="2075765" y="2105241"/>
                  <a:pt x="2011518" y="2169488"/>
                </a:cubicBezTo>
                <a:cubicBezTo>
                  <a:pt x="1947271" y="2233735"/>
                  <a:pt x="1839694" y="2297982"/>
                  <a:pt x="1751541" y="2330853"/>
                </a:cubicBezTo>
                <a:cubicBezTo>
                  <a:pt x="1663388" y="2363724"/>
                  <a:pt x="1584200" y="2419006"/>
                  <a:pt x="1482600" y="2366712"/>
                </a:cubicBezTo>
                <a:cubicBezTo>
                  <a:pt x="1381000" y="2314418"/>
                  <a:pt x="1225611" y="2159029"/>
                  <a:pt x="1141941" y="2017088"/>
                </a:cubicBezTo>
                <a:cubicBezTo>
                  <a:pt x="1058270" y="1875147"/>
                  <a:pt x="1019424" y="1671947"/>
                  <a:pt x="980577" y="1515065"/>
                </a:cubicBezTo>
                <a:cubicBezTo>
                  <a:pt x="941730" y="1358183"/>
                  <a:pt x="961153" y="1226700"/>
                  <a:pt x="908859" y="1075794"/>
                </a:cubicBezTo>
                <a:cubicBezTo>
                  <a:pt x="856565" y="924888"/>
                  <a:pt x="792318" y="754558"/>
                  <a:pt x="666812" y="609629"/>
                </a:cubicBezTo>
                <a:cubicBezTo>
                  <a:pt x="541306" y="464700"/>
                  <a:pt x="260412" y="291383"/>
                  <a:pt x="155824" y="206218"/>
                </a:cubicBezTo>
                <a:cubicBezTo>
                  <a:pt x="51236" y="121053"/>
                  <a:pt x="60201" y="133006"/>
                  <a:pt x="39283" y="98641"/>
                </a:cubicBezTo>
                <a:cubicBezTo>
                  <a:pt x="18365" y="64276"/>
                  <a:pt x="-32435" y="1523"/>
                  <a:pt x="30318" y="29"/>
                </a:cubicBezTo>
                <a:cubicBezTo>
                  <a:pt x="93071" y="-1465"/>
                  <a:pt x="290294" y="53817"/>
                  <a:pt x="415800" y="89676"/>
                </a:cubicBezTo>
                <a:cubicBezTo>
                  <a:pt x="541306" y="125535"/>
                  <a:pt x="672789" y="174841"/>
                  <a:pt x="783353" y="215182"/>
                </a:cubicBezTo>
                <a:cubicBezTo>
                  <a:pt x="893917" y="255523"/>
                  <a:pt x="955176" y="312299"/>
                  <a:pt x="1079188" y="331723"/>
                </a:cubicBezTo>
                <a:cubicBezTo>
                  <a:pt x="1203200" y="351146"/>
                  <a:pt x="1415365" y="318276"/>
                  <a:pt x="1527424" y="331723"/>
                </a:cubicBezTo>
                <a:cubicBezTo>
                  <a:pt x="1639483" y="345170"/>
                  <a:pt x="1682812" y="355630"/>
                  <a:pt x="1751541" y="412406"/>
                </a:cubicBezTo>
                <a:cubicBezTo>
                  <a:pt x="1820270" y="469182"/>
                  <a:pt x="1894976" y="572276"/>
                  <a:pt x="1939800" y="672382"/>
                </a:cubicBezTo>
                <a:cubicBezTo>
                  <a:pt x="1984624" y="772488"/>
                  <a:pt x="2005542" y="939829"/>
                  <a:pt x="2020483" y="1013041"/>
                </a:cubicBezTo>
                <a:cubicBezTo>
                  <a:pt x="2035424" y="1086253"/>
                  <a:pt x="1998071" y="1086253"/>
                  <a:pt x="2029447" y="1111653"/>
                </a:cubicBezTo>
                <a:cubicBezTo>
                  <a:pt x="2060823" y="1137053"/>
                  <a:pt x="2134782" y="1151247"/>
                  <a:pt x="2208741" y="1165441"/>
                </a:cubicBezTo>
              </a:path>
            </a:pathLst>
          </a:cu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675103F-1414-4D3C-8F5A-34CB10712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23092" y="2752774"/>
            <a:ext cx="1061423" cy="1801714"/>
          </a:xfrm>
          <a:custGeom>
            <a:avLst/>
            <a:gdLst>
              <a:gd name="connsiteX0" fmla="*/ 944882 w 1061423"/>
              <a:gd name="connsiteY0" fmla="*/ 831725 h 1801714"/>
              <a:gd name="connsiteX1" fmla="*/ 765588 w 1061423"/>
              <a:gd name="connsiteY1" fmla="*/ 786901 h 1801714"/>
              <a:gd name="connsiteX2" fmla="*/ 711799 w 1061423"/>
              <a:gd name="connsiteY2" fmla="*/ 526925 h 1801714"/>
              <a:gd name="connsiteX3" fmla="*/ 649047 w 1061423"/>
              <a:gd name="connsiteY3" fmla="*/ 222125 h 1801714"/>
              <a:gd name="connsiteX4" fmla="*/ 505611 w 1061423"/>
              <a:gd name="connsiteY4" fmla="*/ 33866 h 1801714"/>
              <a:gd name="connsiteX5" fmla="*/ 317352 w 1061423"/>
              <a:gd name="connsiteY5" fmla="*/ 6972 h 1801714"/>
              <a:gd name="connsiteX6" fmla="*/ 111164 w 1061423"/>
              <a:gd name="connsiteY6" fmla="*/ 114548 h 1801714"/>
              <a:gd name="connsiteX7" fmla="*/ 3588 w 1061423"/>
              <a:gd name="connsiteY7" fmla="*/ 419348 h 1801714"/>
              <a:gd name="connsiteX8" fmla="*/ 39447 w 1061423"/>
              <a:gd name="connsiteY8" fmla="*/ 939301 h 1801714"/>
              <a:gd name="connsiteX9" fmla="*/ 173917 w 1061423"/>
              <a:gd name="connsiteY9" fmla="*/ 1351678 h 1801714"/>
              <a:gd name="connsiteX10" fmla="*/ 451823 w 1061423"/>
              <a:gd name="connsiteY10" fmla="*/ 1683372 h 1801714"/>
              <a:gd name="connsiteX11" fmla="*/ 631117 w 1061423"/>
              <a:gd name="connsiteY11" fmla="*/ 1799913 h 1801714"/>
              <a:gd name="connsiteX12" fmla="*/ 864199 w 1061423"/>
              <a:gd name="connsiteY12" fmla="*/ 1746125 h 1801714"/>
              <a:gd name="connsiteX13" fmla="*/ 944882 w 1061423"/>
              <a:gd name="connsiteY13" fmla="*/ 1638548 h 1801714"/>
              <a:gd name="connsiteX14" fmla="*/ 1061423 w 1061423"/>
              <a:gd name="connsiteY14" fmla="*/ 1575796 h 180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61423" h="1801714">
                <a:moveTo>
                  <a:pt x="944882" y="831725"/>
                </a:moveTo>
                <a:cubicBezTo>
                  <a:pt x="874658" y="834713"/>
                  <a:pt x="804435" y="837701"/>
                  <a:pt x="765588" y="786901"/>
                </a:cubicBezTo>
                <a:cubicBezTo>
                  <a:pt x="726741" y="736101"/>
                  <a:pt x="731222" y="621054"/>
                  <a:pt x="711799" y="526925"/>
                </a:cubicBezTo>
                <a:cubicBezTo>
                  <a:pt x="692376" y="432796"/>
                  <a:pt x="683412" y="304301"/>
                  <a:pt x="649047" y="222125"/>
                </a:cubicBezTo>
                <a:cubicBezTo>
                  <a:pt x="614682" y="139949"/>
                  <a:pt x="560893" y="69725"/>
                  <a:pt x="505611" y="33866"/>
                </a:cubicBezTo>
                <a:cubicBezTo>
                  <a:pt x="450329" y="-1993"/>
                  <a:pt x="383093" y="-6475"/>
                  <a:pt x="317352" y="6972"/>
                </a:cubicBezTo>
                <a:cubicBezTo>
                  <a:pt x="251611" y="20419"/>
                  <a:pt x="163458" y="45819"/>
                  <a:pt x="111164" y="114548"/>
                </a:cubicBezTo>
                <a:cubicBezTo>
                  <a:pt x="58870" y="183277"/>
                  <a:pt x="15541" y="281889"/>
                  <a:pt x="3588" y="419348"/>
                </a:cubicBezTo>
                <a:cubicBezTo>
                  <a:pt x="-8365" y="556807"/>
                  <a:pt x="11059" y="783913"/>
                  <a:pt x="39447" y="939301"/>
                </a:cubicBezTo>
                <a:cubicBezTo>
                  <a:pt x="67835" y="1094689"/>
                  <a:pt x="105188" y="1227666"/>
                  <a:pt x="173917" y="1351678"/>
                </a:cubicBezTo>
                <a:cubicBezTo>
                  <a:pt x="242646" y="1475690"/>
                  <a:pt x="375623" y="1608666"/>
                  <a:pt x="451823" y="1683372"/>
                </a:cubicBezTo>
                <a:cubicBezTo>
                  <a:pt x="528023" y="1758078"/>
                  <a:pt x="562388" y="1789454"/>
                  <a:pt x="631117" y="1799913"/>
                </a:cubicBezTo>
                <a:cubicBezTo>
                  <a:pt x="699846" y="1810372"/>
                  <a:pt x="811905" y="1773019"/>
                  <a:pt x="864199" y="1746125"/>
                </a:cubicBezTo>
                <a:cubicBezTo>
                  <a:pt x="916493" y="1719231"/>
                  <a:pt x="912011" y="1666936"/>
                  <a:pt x="944882" y="1638548"/>
                </a:cubicBezTo>
                <a:cubicBezTo>
                  <a:pt x="977753" y="1610160"/>
                  <a:pt x="1019588" y="1592978"/>
                  <a:pt x="1061423" y="1575796"/>
                </a:cubicBezTo>
              </a:path>
            </a:pathLst>
          </a:custGeom>
          <a:noFill/>
          <a:ln w="57150">
            <a:solidFill>
              <a:srgbClr val="D863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E303125-D16A-A3EB-02B6-BB1CA124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80516" y="2629452"/>
            <a:ext cx="1354324" cy="2043622"/>
          </a:xfrm>
          <a:custGeom>
            <a:avLst/>
            <a:gdLst>
              <a:gd name="connsiteX0" fmla="*/ 1255713 w 1354324"/>
              <a:gd name="connsiteY0" fmla="*/ 914400 h 2043622"/>
              <a:gd name="connsiteX1" fmla="*/ 959877 w 1354324"/>
              <a:gd name="connsiteY1" fmla="*/ 340659 h 2043622"/>
              <a:gd name="connsiteX2" fmla="*/ 789548 w 1354324"/>
              <a:gd name="connsiteY2" fmla="*/ 80683 h 2043622"/>
              <a:gd name="connsiteX3" fmla="*/ 583360 w 1354324"/>
              <a:gd name="connsiteY3" fmla="*/ 0 h 2043622"/>
              <a:gd name="connsiteX4" fmla="*/ 251666 w 1354324"/>
              <a:gd name="connsiteY4" fmla="*/ 80683 h 2043622"/>
              <a:gd name="connsiteX5" fmla="*/ 63407 w 1354324"/>
              <a:gd name="connsiteY5" fmla="*/ 313765 h 2043622"/>
              <a:gd name="connsiteX6" fmla="*/ 654 w 1354324"/>
              <a:gd name="connsiteY6" fmla="*/ 690283 h 2043622"/>
              <a:gd name="connsiteX7" fmla="*/ 45477 w 1354324"/>
              <a:gd name="connsiteY7" fmla="*/ 1111624 h 2043622"/>
              <a:gd name="connsiteX8" fmla="*/ 251666 w 1354324"/>
              <a:gd name="connsiteY8" fmla="*/ 1550895 h 2043622"/>
              <a:gd name="connsiteX9" fmla="*/ 395101 w 1354324"/>
              <a:gd name="connsiteY9" fmla="*/ 1819836 h 2043622"/>
              <a:gd name="connsiteX10" fmla="*/ 708866 w 1354324"/>
              <a:gd name="connsiteY10" fmla="*/ 2017059 h 2043622"/>
              <a:gd name="connsiteX11" fmla="*/ 977807 w 1354324"/>
              <a:gd name="connsiteY11" fmla="*/ 2034989 h 2043622"/>
              <a:gd name="connsiteX12" fmla="*/ 1148136 w 1354324"/>
              <a:gd name="connsiteY12" fmla="*/ 1954306 h 2043622"/>
              <a:gd name="connsiteX13" fmla="*/ 1273642 w 1354324"/>
              <a:gd name="connsiteY13" fmla="*/ 1828800 h 2043622"/>
              <a:gd name="connsiteX14" fmla="*/ 1291572 w 1354324"/>
              <a:gd name="connsiteY14" fmla="*/ 1685365 h 2043622"/>
              <a:gd name="connsiteX15" fmla="*/ 1354324 w 1354324"/>
              <a:gd name="connsiteY15" fmla="*/ 1640542 h 2043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54324" h="2043622">
                <a:moveTo>
                  <a:pt x="1255713" y="914400"/>
                </a:moveTo>
                <a:cubicBezTo>
                  <a:pt x="1146642" y="697006"/>
                  <a:pt x="1037571" y="479612"/>
                  <a:pt x="959877" y="340659"/>
                </a:cubicBezTo>
                <a:cubicBezTo>
                  <a:pt x="882183" y="201706"/>
                  <a:pt x="852301" y="137459"/>
                  <a:pt x="789548" y="80683"/>
                </a:cubicBezTo>
                <a:cubicBezTo>
                  <a:pt x="726795" y="23906"/>
                  <a:pt x="673007" y="0"/>
                  <a:pt x="583360" y="0"/>
                </a:cubicBezTo>
                <a:cubicBezTo>
                  <a:pt x="493713" y="0"/>
                  <a:pt x="338325" y="28389"/>
                  <a:pt x="251666" y="80683"/>
                </a:cubicBezTo>
                <a:cubicBezTo>
                  <a:pt x="165007" y="132977"/>
                  <a:pt x="105242" y="212165"/>
                  <a:pt x="63407" y="313765"/>
                </a:cubicBezTo>
                <a:cubicBezTo>
                  <a:pt x="21572" y="415365"/>
                  <a:pt x="3642" y="557307"/>
                  <a:pt x="654" y="690283"/>
                </a:cubicBezTo>
                <a:cubicBezTo>
                  <a:pt x="-2334" y="823259"/>
                  <a:pt x="3642" y="968189"/>
                  <a:pt x="45477" y="1111624"/>
                </a:cubicBezTo>
                <a:cubicBezTo>
                  <a:pt x="87312" y="1255059"/>
                  <a:pt x="193395" y="1432860"/>
                  <a:pt x="251666" y="1550895"/>
                </a:cubicBezTo>
                <a:cubicBezTo>
                  <a:pt x="309937" y="1668930"/>
                  <a:pt x="318901" y="1742142"/>
                  <a:pt x="395101" y="1819836"/>
                </a:cubicBezTo>
                <a:cubicBezTo>
                  <a:pt x="471301" y="1897530"/>
                  <a:pt x="611748" y="1981200"/>
                  <a:pt x="708866" y="2017059"/>
                </a:cubicBezTo>
                <a:cubicBezTo>
                  <a:pt x="805984" y="2052918"/>
                  <a:pt x="904595" y="2045448"/>
                  <a:pt x="977807" y="2034989"/>
                </a:cubicBezTo>
                <a:cubicBezTo>
                  <a:pt x="1051019" y="2024530"/>
                  <a:pt x="1098830" y="1988671"/>
                  <a:pt x="1148136" y="1954306"/>
                </a:cubicBezTo>
                <a:cubicBezTo>
                  <a:pt x="1197442" y="1919941"/>
                  <a:pt x="1249736" y="1873624"/>
                  <a:pt x="1273642" y="1828800"/>
                </a:cubicBezTo>
                <a:cubicBezTo>
                  <a:pt x="1297548" y="1783977"/>
                  <a:pt x="1278125" y="1716741"/>
                  <a:pt x="1291572" y="1685365"/>
                </a:cubicBezTo>
                <a:cubicBezTo>
                  <a:pt x="1305019" y="1653989"/>
                  <a:pt x="1329671" y="1647265"/>
                  <a:pt x="1354324" y="1640542"/>
                </a:cubicBezTo>
              </a:path>
            </a:pathLst>
          </a:cu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E214A6-B721-9907-57AF-688DEB806E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39947" y="1380158"/>
            <a:ext cx="82785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500" b="1" dirty="0">
                <a:solidFill>
                  <a:schemeClr val="accent1"/>
                </a:solidFill>
              </a:rPr>
              <a:t>Sockeye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4F90EF-856D-34C9-F759-1C7F7BFC0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3385" y="2704201"/>
            <a:ext cx="64953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500" b="1" dirty="0">
                <a:solidFill>
                  <a:schemeClr val="accent2"/>
                </a:solidFill>
              </a:rPr>
              <a:t>Chum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88667-5E5A-7A8A-FF03-8CBFD14FC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41727" y="3482202"/>
            <a:ext cx="5982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500" b="1" dirty="0">
                <a:solidFill>
                  <a:schemeClr val="accent6"/>
                </a:solidFill>
              </a:rPr>
              <a:t>Coho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E3C28A-D20F-F812-AA6E-AC56B069E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37119" y="1748147"/>
            <a:ext cx="84029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500" b="1" dirty="0">
                <a:solidFill>
                  <a:srgbClr val="002060"/>
                </a:solidFill>
              </a:rPr>
              <a:t>Chinook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60A55B-30ED-2207-F053-7907D3485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468379" y="2971179"/>
            <a:ext cx="5293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500" b="1" dirty="0">
                <a:solidFill>
                  <a:srgbClr val="D863C5"/>
                </a:solidFill>
              </a:rPr>
              <a:t>Pink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CA42F57-3530-A6C5-CA51-FDA00DE5C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28339" y="2101613"/>
            <a:ext cx="2080080" cy="2388147"/>
          </a:xfrm>
          <a:custGeom>
            <a:avLst/>
            <a:gdLst>
              <a:gd name="connsiteX0" fmla="*/ 1945609 w 2080080"/>
              <a:gd name="connsiteY0" fmla="*/ 1497937 h 2388147"/>
              <a:gd name="connsiteX1" fmla="*/ 1811139 w 2080080"/>
              <a:gd name="connsiteY1" fmla="*/ 1480008 h 2388147"/>
              <a:gd name="connsiteX2" fmla="*/ 1748386 w 2080080"/>
              <a:gd name="connsiteY2" fmla="*/ 1318643 h 2388147"/>
              <a:gd name="connsiteX3" fmla="*/ 1649774 w 2080080"/>
              <a:gd name="connsiteY3" fmla="*/ 1013843 h 2388147"/>
              <a:gd name="connsiteX4" fmla="*/ 1461515 w 2080080"/>
              <a:gd name="connsiteY4" fmla="*/ 673184 h 2388147"/>
              <a:gd name="connsiteX5" fmla="*/ 1246362 w 2080080"/>
              <a:gd name="connsiteY5" fmla="*/ 556643 h 2388147"/>
              <a:gd name="connsiteX6" fmla="*/ 1040174 w 2080080"/>
              <a:gd name="connsiteY6" fmla="*/ 466996 h 2388147"/>
              <a:gd name="connsiteX7" fmla="*/ 502291 w 2080080"/>
              <a:gd name="connsiteY7" fmla="*/ 422173 h 2388147"/>
              <a:gd name="connsiteX8" fmla="*/ 296103 w 2080080"/>
              <a:gd name="connsiteY8" fmla="*/ 323561 h 2388147"/>
              <a:gd name="connsiteX9" fmla="*/ 260244 w 2080080"/>
              <a:gd name="connsiteY9" fmla="*/ 215984 h 2388147"/>
              <a:gd name="connsiteX10" fmla="*/ 269209 w 2080080"/>
              <a:gd name="connsiteY10" fmla="*/ 45655 h 2388147"/>
              <a:gd name="connsiteX11" fmla="*/ 152668 w 2080080"/>
              <a:gd name="connsiteY11" fmla="*/ 831 h 2388147"/>
              <a:gd name="connsiteX12" fmla="*/ 45091 w 2080080"/>
              <a:gd name="connsiteY12" fmla="*/ 72549 h 2388147"/>
              <a:gd name="connsiteX13" fmla="*/ 268 w 2080080"/>
              <a:gd name="connsiteY13" fmla="*/ 224949 h 2388147"/>
              <a:gd name="connsiteX14" fmla="*/ 63021 w 2080080"/>
              <a:gd name="connsiteY14" fmla="*/ 395279 h 2388147"/>
              <a:gd name="connsiteX15" fmla="*/ 475397 w 2080080"/>
              <a:gd name="connsiteY15" fmla="*/ 942126 h 2388147"/>
              <a:gd name="connsiteX16" fmla="*/ 780197 w 2080080"/>
              <a:gd name="connsiteY16" fmla="*/ 1175208 h 2388147"/>
              <a:gd name="connsiteX17" fmla="*/ 995350 w 2080080"/>
              <a:gd name="connsiteY17" fmla="*/ 1372431 h 2388147"/>
              <a:gd name="connsiteX18" fmla="*/ 1318080 w 2080080"/>
              <a:gd name="connsiteY18" fmla="*/ 1793773 h 2388147"/>
              <a:gd name="connsiteX19" fmla="*/ 1569091 w 2080080"/>
              <a:gd name="connsiteY19" fmla="*/ 2179255 h 2388147"/>
              <a:gd name="connsiteX20" fmla="*/ 1739421 w 2080080"/>
              <a:gd name="connsiteY20" fmla="*/ 2340620 h 2388147"/>
              <a:gd name="connsiteX21" fmla="*/ 1909750 w 2080080"/>
              <a:gd name="connsiteY21" fmla="*/ 2385443 h 2388147"/>
              <a:gd name="connsiteX22" fmla="*/ 1963539 w 2080080"/>
              <a:gd name="connsiteY22" fmla="*/ 2277867 h 2388147"/>
              <a:gd name="connsiteX23" fmla="*/ 2053186 w 2080080"/>
              <a:gd name="connsiteY23" fmla="*/ 2233043 h 2388147"/>
              <a:gd name="connsiteX24" fmla="*/ 2080080 w 2080080"/>
              <a:gd name="connsiteY24" fmla="*/ 2233043 h 238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80080" h="2388147">
                <a:moveTo>
                  <a:pt x="1945609" y="1497937"/>
                </a:moveTo>
                <a:cubicBezTo>
                  <a:pt x="1894809" y="1503913"/>
                  <a:pt x="1844009" y="1509890"/>
                  <a:pt x="1811139" y="1480008"/>
                </a:cubicBezTo>
                <a:cubicBezTo>
                  <a:pt x="1778268" y="1450126"/>
                  <a:pt x="1775280" y="1396337"/>
                  <a:pt x="1748386" y="1318643"/>
                </a:cubicBezTo>
                <a:cubicBezTo>
                  <a:pt x="1721492" y="1240949"/>
                  <a:pt x="1697586" y="1121419"/>
                  <a:pt x="1649774" y="1013843"/>
                </a:cubicBezTo>
                <a:cubicBezTo>
                  <a:pt x="1601962" y="906267"/>
                  <a:pt x="1528750" y="749384"/>
                  <a:pt x="1461515" y="673184"/>
                </a:cubicBezTo>
                <a:cubicBezTo>
                  <a:pt x="1394280" y="596984"/>
                  <a:pt x="1316585" y="591008"/>
                  <a:pt x="1246362" y="556643"/>
                </a:cubicBezTo>
                <a:cubicBezTo>
                  <a:pt x="1176139" y="522278"/>
                  <a:pt x="1164186" y="489408"/>
                  <a:pt x="1040174" y="466996"/>
                </a:cubicBezTo>
                <a:cubicBezTo>
                  <a:pt x="916162" y="444584"/>
                  <a:pt x="626303" y="446079"/>
                  <a:pt x="502291" y="422173"/>
                </a:cubicBezTo>
                <a:cubicBezTo>
                  <a:pt x="378279" y="398267"/>
                  <a:pt x="336444" y="357926"/>
                  <a:pt x="296103" y="323561"/>
                </a:cubicBezTo>
                <a:cubicBezTo>
                  <a:pt x="255762" y="289196"/>
                  <a:pt x="264726" y="262302"/>
                  <a:pt x="260244" y="215984"/>
                </a:cubicBezTo>
                <a:cubicBezTo>
                  <a:pt x="255762" y="169666"/>
                  <a:pt x="287138" y="81514"/>
                  <a:pt x="269209" y="45655"/>
                </a:cubicBezTo>
                <a:cubicBezTo>
                  <a:pt x="251280" y="9796"/>
                  <a:pt x="190021" y="-3651"/>
                  <a:pt x="152668" y="831"/>
                </a:cubicBezTo>
                <a:cubicBezTo>
                  <a:pt x="115315" y="5313"/>
                  <a:pt x="70491" y="35196"/>
                  <a:pt x="45091" y="72549"/>
                </a:cubicBezTo>
                <a:cubicBezTo>
                  <a:pt x="19691" y="109902"/>
                  <a:pt x="-2720" y="171161"/>
                  <a:pt x="268" y="224949"/>
                </a:cubicBezTo>
                <a:cubicBezTo>
                  <a:pt x="3256" y="278737"/>
                  <a:pt x="-16167" y="275750"/>
                  <a:pt x="63021" y="395279"/>
                </a:cubicBezTo>
                <a:cubicBezTo>
                  <a:pt x="142209" y="514808"/>
                  <a:pt x="355868" y="812138"/>
                  <a:pt x="475397" y="942126"/>
                </a:cubicBezTo>
                <a:cubicBezTo>
                  <a:pt x="594926" y="1072114"/>
                  <a:pt x="693538" y="1103490"/>
                  <a:pt x="780197" y="1175208"/>
                </a:cubicBezTo>
                <a:cubicBezTo>
                  <a:pt x="866856" y="1246925"/>
                  <a:pt x="905703" y="1269337"/>
                  <a:pt x="995350" y="1372431"/>
                </a:cubicBezTo>
                <a:cubicBezTo>
                  <a:pt x="1084997" y="1475525"/>
                  <a:pt x="1222457" y="1659302"/>
                  <a:pt x="1318080" y="1793773"/>
                </a:cubicBezTo>
                <a:cubicBezTo>
                  <a:pt x="1413703" y="1928244"/>
                  <a:pt x="1498867" y="2088114"/>
                  <a:pt x="1569091" y="2179255"/>
                </a:cubicBezTo>
                <a:cubicBezTo>
                  <a:pt x="1639315" y="2270396"/>
                  <a:pt x="1682645" y="2306255"/>
                  <a:pt x="1739421" y="2340620"/>
                </a:cubicBezTo>
                <a:cubicBezTo>
                  <a:pt x="1796197" y="2374985"/>
                  <a:pt x="1872397" y="2395902"/>
                  <a:pt x="1909750" y="2385443"/>
                </a:cubicBezTo>
                <a:cubicBezTo>
                  <a:pt x="1947103" y="2374984"/>
                  <a:pt x="1939633" y="2303267"/>
                  <a:pt x="1963539" y="2277867"/>
                </a:cubicBezTo>
                <a:cubicBezTo>
                  <a:pt x="1987445" y="2252467"/>
                  <a:pt x="2053186" y="2233043"/>
                  <a:pt x="2053186" y="2233043"/>
                </a:cubicBezTo>
                <a:cubicBezTo>
                  <a:pt x="2072610" y="2225572"/>
                  <a:pt x="2076345" y="2229307"/>
                  <a:pt x="2080080" y="2233043"/>
                </a:cubicBezTo>
              </a:path>
            </a:pathLst>
          </a:cu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28" name="Picture 4" descr="Map of Seattle, Washington">
            <a:extLst>
              <a:ext uri="{FF2B5EF4-FFF2-40B4-BE49-F238E27FC236}">
                <a16:creationId xmlns:a16="http://schemas.microsoft.com/office/drawing/2014/main" id="{33A4270A-1AA3-DCF6-462D-A1B394B551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7" t="41268" r="63741" b="47968"/>
          <a:stretch/>
        </p:blipFill>
        <p:spPr bwMode="auto">
          <a:xfrm>
            <a:off x="9303159" y="3505228"/>
            <a:ext cx="2274700" cy="2170356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3E49BA1-6069-D825-A5E8-B8146FC3C28F}"/>
              </a:ext>
            </a:extLst>
          </p:cNvPr>
          <p:cNvSpPr txBox="1"/>
          <p:nvPr/>
        </p:nvSpPr>
        <p:spPr>
          <a:xfrm>
            <a:off x="8910365" y="2823046"/>
            <a:ext cx="3061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Puget Sound, Washington</a:t>
            </a:r>
            <a:endParaRPr lang="en-CA" sz="2000" dirty="0"/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id="{27B178B4-8144-9A13-13C5-E9A60165AA85}"/>
              </a:ext>
            </a:extLst>
          </p:cNvPr>
          <p:cNvSpPr/>
          <p:nvPr/>
        </p:nvSpPr>
        <p:spPr>
          <a:xfrm>
            <a:off x="10539604" y="4477036"/>
            <a:ext cx="323734" cy="32373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052" name="Picture 4" descr="Map of North America with salmon saltwater migration routes shown along west coast">
            <a:extLst>
              <a:ext uri="{FF2B5EF4-FFF2-40B4-BE49-F238E27FC236}">
                <a16:creationId xmlns:a16="http://schemas.microsoft.com/office/drawing/2014/main" id="{3E604BCC-9FD4-F78F-94F6-DAF13F4E47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7" b="22289"/>
          <a:stretch/>
        </p:blipFill>
        <p:spPr bwMode="auto">
          <a:xfrm>
            <a:off x="1501818" y="1159563"/>
            <a:ext cx="7519646" cy="574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99EA68-2026-5FD4-57E2-6612281FB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3824197" y="3480968"/>
            <a:ext cx="5431283" cy="61662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23D9016-5278-A152-4888-6AF437924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824197" y="4796396"/>
            <a:ext cx="5480391" cy="90204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5660420F-8D63-ABED-1076-BC9F35C8B2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72177" y="4097591"/>
            <a:ext cx="652020" cy="69880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61514E-8E4B-85EC-6405-B957A8615BF5}"/>
              </a:ext>
            </a:extLst>
          </p:cNvPr>
          <p:cNvSpPr txBox="1"/>
          <p:nvPr/>
        </p:nvSpPr>
        <p:spPr>
          <a:xfrm>
            <a:off x="3720393" y="6641546"/>
            <a:ext cx="41829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>
                <a:solidFill>
                  <a:schemeClr val="bg1">
                    <a:lumMod val="75000"/>
                  </a:schemeClr>
                </a:solidFill>
              </a:rPr>
              <a:t>(Heraldry, Wikimedia Commons)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79D46C3-9201-38D2-FB93-F7A61B230400}"/>
              </a:ext>
            </a:extLst>
          </p:cNvPr>
          <p:cNvSpPr txBox="1"/>
          <p:nvPr/>
        </p:nvSpPr>
        <p:spPr>
          <a:xfrm>
            <a:off x="8343627" y="5696046"/>
            <a:ext cx="41829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>
                <a:solidFill>
                  <a:schemeClr val="bg1">
                    <a:lumMod val="75000"/>
                  </a:schemeClr>
                </a:solidFill>
              </a:rPr>
              <a:t>(Uwe </a:t>
            </a:r>
            <a:r>
              <a:rPr lang="en-CA" sz="1100" dirty="0" err="1">
                <a:solidFill>
                  <a:schemeClr val="bg1">
                    <a:lumMod val="75000"/>
                  </a:schemeClr>
                </a:solidFill>
              </a:rPr>
              <a:t>Dedering</a:t>
            </a:r>
            <a:r>
              <a:rPr lang="en-CA" sz="1100" dirty="0">
                <a:solidFill>
                  <a:schemeClr val="bg1">
                    <a:lumMod val="75000"/>
                  </a:schemeClr>
                </a:solidFill>
              </a:rPr>
              <a:t>, Wikimedia Commons)</a:t>
            </a:r>
          </a:p>
        </p:txBody>
      </p:sp>
    </p:spTree>
    <p:extLst>
      <p:ext uri="{BB962C8B-B14F-4D97-AF65-F5344CB8AC3E}">
        <p14:creationId xmlns:p14="http://schemas.microsoft.com/office/powerpoint/2010/main" val="288649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AD8BD-0CAF-45BF-B82A-F35FC4EDF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4711" y="115926"/>
            <a:ext cx="7642578" cy="1325563"/>
          </a:xfrm>
        </p:spPr>
        <p:txBody>
          <a:bodyPr/>
          <a:lstStyle/>
          <a:p>
            <a:pPr algn="ctr"/>
            <a:r>
              <a:rPr lang="en-US" b="1" dirty="0"/>
              <a:t>Coho Salmon Habitat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356EFA-EA02-44D1-A3A3-4029DE062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4189" y="5163671"/>
            <a:ext cx="5616388" cy="1483642"/>
          </a:xfrm>
          <a:ln w="127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5616388"/>
                      <a:gd name="connsiteY0" fmla="*/ 0 h 1578403"/>
                      <a:gd name="connsiteX1" fmla="*/ 5616388 w 5616388"/>
                      <a:gd name="connsiteY1" fmla="*/ 0 h 1578403"/>
                      <a:gd name="connsiteX2" fmla="*/ 5616388 w 5616388"/>
                      <a:gd name="connsiteY2" fmla="*/ 1578403 h 1578403"/>
                      <a:gd name="connsiteX3" fmla="*/ 0 w 5616388"/>
                      <a:gd name="connsiteY3" fmla="*/ 1578403 h 1578403"/>
                      <a:gd name="connsiteX4" fmla="*/ 0 w 5616388"/>
                      <a:gd name="connsiteY4" fmla="*/ 0 h 1578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16388" h="1578403" fill="none" extrusionOk="0">
                        <a:moveTo>
                          <a:pt x="0" y="0"/>
                        </a:moveTo>
                        <a:cubicBezTo>
                          <a:pt x="1237671" y="-33775"/>
                          <a:pt x="3819551" y="138873"/>
                          <a:pt x="5616388" y="0"/>
                        </a:cubicBezTo>
                        <a:cubicBezTo>
                          <a:pt x="5736365" y="737839"/>
                          <a:pt x="5653503" y="830490"/>
                          <a:pt x="5616388" y="1578403"/>
                        </a:cubicBezTo>
                        <a:cubicBezTo>
                          <a:pt x="4902057" y="1441073"/>
                          <a:pt x="1445004" y="1440547"/>
                          <a:pt x="0" y="1578403"/>
                        </a:cubicBezTo>
                        <a:cubicBezTo>
                          <a:pt x="133926" y="1329877"/>
                          <a:pt x="-87649" y="431486"/>
                          <a:pt x="0" y="0"/>
                        </a:cubicBezTo>
                        <a:close/>
                      </a:path>
                      <a:path w="5616388" h="1578403" stroke="0" extrusionOk="0">
                        <a:moveTo>
                          <a:pt x="0" y="0"/>
                        </a:moveTo>
                        <a:cubicBezTo>
                          <a:pt x="1737050" y="-101487"/>
                          <a:pt x="4516191" y="-162162"/>
                          <a:pt x="5616388" y="0"/>
                        </a:cubicBezTo>
                        <a:cubicBezTo>
                          <a:pt x="5605071" y="638964"/>
                          <a:pt x="5528234" y="1100427"/>
                          <a:pt x="5616388" y="1578403"/>
                        </a:cubicBezTo>
                        <a:cubicBezTo>
                          <a:pt x="3062783" y="1628468"/>
                          <a:pt x="1393978" y="1419954"/>
                          <a:pt x="0" y="1578403"/>
                        </a:cubicBezTo>
                        <a:cubicBezTo>
                          <a:pt x="25319" y="1416606"/>
                          <a:pt x="90181" y="5423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300" b="1" dirty="0">
                <a:solidFill>
                  <a:srgbClr val="0070C0"/>
                </a:solidFill>
              </a:rPr>
              <a:t>Q: </a:t>
            </a:r>
            <a:r>
              <a:rPr lang="en-US" sz="3300" b="1">
                <a:solidFill>
                  <a:srgbClr val="0070C0"/>
                </a:solidFill>
              </a:rPr>
              <a:t>What issues might </a:t>
            </a:r>
            <a:r>
              <a:rPr lang="en-US" sz="3300" b="1" dirty="0">
                <a:solidFill>
                  <a:srgbClr val="0070C0"/>
                </a:solidFill>
              </a:rPr>
              <a:t>prevent adult coho salmon from being able to spawn?</a:t>
            </a:r>
            <a:endParaRPr lang="en-CA" b="1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1EA211-6CD2-4AAC-84F0-1303CFC9903A}"/>
              </a:ext>
            </a:extLst>
          </p:cNvPr>
          <p:cNvSpPr txBox="1"/>
          <p:nvPr/>
        </p:nvSpPr>
        <p:spPr>
          <a:xfrm>
            <a:off x="633134" y="1110896"/>
            <a:ext cx="4302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Saltwater: Pacific Ocean</a:t>
            </a:r>
            <a:endParaRPr lang="en-CA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9A4B2F-7792-4933-8627-339EADAC5C8E}"/>
              </a:ext>
            </a:extLst>
          </p:cNvPr>
          <p:cNvSpPr txBox="1"/>
          <p:nvPr/>
        </p:nvSpPr>
        <p:spPr>
          <a:xfrm>
            <a:off x="330991" y="3755627"/>
            <a:ext cx="49070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Freshwater: Streams and Rivers</a:t>
            </a:r>
            <a:endParaRPr lang="en-CA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B24534-A195-469E-A0E5-26FDF88789CC}"/>
              </a:ext>
            </a:extLst>
          </p:cNvPr>
          <p:cNvSpPr txBox="1"/>
          <p:nvPr/>
        </p:nvSpPr>
        <p:spPr>
          <a:xfrm>
            <a:off x="6161076" y="1110896"/>
            <a:ext cx="4302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Spawning: Loose Gravel Pits</a:t>
            </a:r>
            <a:endParaRPr lang="en-CA" sz="2200" dirty="0"/>
          </a:p>
        </p:txBody>
      </p:sp>
      <p:pic>
        <p:nvPicPr>
          <p:cNvPr id="3074" name="Picture 2" descr="Pacific Ocean">
            <a:extLst>
              <a:ext uri="{FF2B5EF4-FFF2-40B4-BE49-F238E27FC236}">
                <a16:creationId xmlns:a16="http://schemas.microsoft.com/office/drawing/2014/main" id="{8CE9AC02-32C7-A2E4-D087-643599B89B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53"/>
          <a:stretch/>
        </p:blipFill>
        <p:spPr bwMode="auto">
          <a:xfrm>
            <a:off x="948973" y="1552624"/>
            <a:ext cx="3671088" cy="1845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ho salmon moving upstream">
            <a:extLst>
              <a:ext uri="{FF2B5EF4-FFF2-40B4-BE49-F238E27FC236}">
                <a16:creationId xmlns:a16="http://schemas.microsoft.com/office/drawing/2014/main" id="{9BBE1436-FC31-F65B-3EB0-8DD16D5FEC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8" b="7577"/>
          <a:stretch/>
        </p:blipFill>
        <p:spPr bwMode="auto">
          <a:xfrm>
            <a:off x="948505" y="4186832"/>
            <a:ext cx="3672025" cy="2381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oho salmon at a loose gravel pit spawning site">
            <a:extLst>
              <a:ext uri="{FF2B5EF4-FFF2-40B4-BE49-F238E27FC236}">
                <a16:creationId xmlns:a16="http://schemas.microsoft.com/office/drawing/2014/main" id="{3F082BEC-B164-3796-BA16-BF1B96066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686" y="1541783"/>
            <a:ext cx="5672891" cy="3191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99EF1A-1035-361E-FCCB-96EE4FD685A8}"/>
              </a:ext>
            </a:extLst>
          </p:cNvPr>
          <p:cNvSpPr txBox="1"/>
          <p:nvPr/>
        </p:nvSpPr>
        <p:spPr>
          <a:xfrm>
            <a:off x="5480002" y="4814488"/>
            <a:ext cx="50976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>
                <a:solidFill>
                  <a:schemeClr val="bg1">
                    <a:lumMod val="65000"/>
                  </a:schemeClr>
                </a:solidFill>
              </a:rPr>
              <a:t>(Bureau of Land Management Oregon and Washington, Wikimedia Commons)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B8C679-2AE0-63E1-1E28-008B886FAF5A}"/>
              </a:ext>
            </a:extLst>
          </p:cNvPr>
          <p:cNvSpPr txBox="1"/>
          <p:nvPr/>
        </p:nvSpPr>
        <p:spPr>
          <a:xfrm>
            <a:off x="948505" y="3464654"/>
            <a:ext cx="50976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CA" sz="1100" dirty="0" err="1">
                <a:solidFill>
                  <a:schemeClr val="bg1">
                    <a:lumMod val="65000"/>
                  </a:schemeClr>
                </a:solidFill>
              </a:rPr>
              <a:t>Ymblanter</a:t>
            </a:r>
            <a:r>
              <a:rPr lang="en-CA" sz="1100" dirty="0">
                <a:solidFill>
                  <a:schemeClr val="bg1">
                    <a:lumMod val="65000"/>
                  </a:schemeClr>
                </a:solidFill>
              </a:rPr>
              <a:t>, Wikimedia Commons)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E4E227-63AB-F189-8090-887F6CDF4755}"/>
              </a:ext>
            </a:extLst>
          </p:cNvPr>
          <p:cNvSpPr txBox="1"/>
          <p:nvPr/>
        </p:nvSpPr>
        <p:spPr>
          <a:xfrm>
            <a:off x="868491" y="6625495"/>
            <a:ext cx="50976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>
                <a:solidFill>
                  <a:schemeClr val="bg1">
                    <a:lumMod val="65000"/>
                  </a:schemeClr>
                </a:solidFill>
              </a:rPr>
              <a:t>(Oregon Department of Forestry, Wikimedia Commons)</a:t>
            </a:r>
          </a:p>
        </p:txBody>
      </p:sp>
    </p:spTree>
    <p:extLst>
      <p:ext uri="{BB962C8B-B14F-4D97-AF65-F5344CB8AC3E}">
        <p14:creationId xmlns:p14="http://schemas.microsoft.com/office/powerpoint/2010/main" val="3737177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F719A-0B24-4638-A7D8-D0D08F281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356" y="191830"/>
            <a:ext cx="106680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Coho Conservation in Washington:</a:t>
            </a:r>
            <a:br>
              <a:rPr lang="en-US" b="1" dirty="0"/>
            </a:br>
            <a:r>
              <a:rPr lang="en-US" b="1" dirty="0"/>
              <a:t>A Difficult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3AC89-ED34-4454-A353-FC3BD42A7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8756" y="1639861"/>
            <a:ext cx="6886222" cy="333854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For 20+ years, scientists in Puget Sound, Washington observed mass coho salmon die-offs during spawning migration.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In some years, all the female coho salmon died before being able to spawn.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/>
              <a:t>Cause unknown.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F97CE71-14BF-FA12-77EF-9A092945DD66}"/>
              </a:ext>
            </a:extLst>
          </p:cNvPr>
          <p:cNvSpPr txBox="1">
            <a:spLocks/>
          </p:cNvSpPr>
          <p:nvPr/>
        </p:nvSpPr>
        <p:spPr>
          <a:xfrm>
            <a:off x="5531556" y="5103541"/>
            <a:ext cx="5712178" cy="1239105"/>
          </a:xfrm>
          <a:prstGeom prst="rect">
            <a:avLst/>
          </a:prstGeom>
          <a:ln w="127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5616388"/>
                      <a:gd name="connsiteY0" fmla="*/ 0 h 1578403"/>
                      <a:gd name="connsiteX1" fmla="*/ 5616388 w 5616388"/>
                      <a:gd name="connsiteY1" fmla="*/ 0 h 1578403"/>
                      <a:gd name="connsiteX2" fmla="*/ 5616388 w 5616388"/>
                      <a:gd name="connsiteY2" fmla="*/ 1578403 h 1578403"/>
                      <a:gd name="connsiteX3" fmla="*/ 0 w 5616388"/>
                      <a:gd name="connsiteY3" fmla="*/ 1578403 h 1578403"/>
                      <a:gd name="connsiteX4" fmla="*/ 0 w 5616388"/>
                      <a:gd name="connsiteY4" fmla="*/ 0 h 1578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16388" h="1578403" fill="none" extrusionOk="0">
                        <a:moveTo>
                          <a:pt x="0" y="0"/>
                        </a:moveTo>
                        <a:cubicBezTo>
                          <a:pt x="1237671" y="-33775"/>
                          <a:pt x="3819551" y="138873"/>
                          <a:pt x="5616388" y="0"/>
                        </a:cubicBezTo>
                        <a:cubicBezTo>
                          <a:pt x="5736365" y="737839"/>
                          <a:pt x="5653503" y="830490"/>
                          <a:pt x="5616388" y="1578403"/>
                        </a:cubicBezTo>
                        <a:cubicBezTo>
                          <a:pt x="4902057" y="1441073"/>
                          <a:pt x="1445004" y="1440547"/>
                          <a:pt x="0" y="1578403"/>
                        </a:cubicBezTo>
                        <a:cubicBezTo>
                          <a:pt x="133926" y="1329877"/>
                          <a:pt x="-87649" y="431486"/>
                          <a:pt x="0" y="0"/>
                        </a:cubicBezTo>
                        <a:close/>
                      </a:path>
                      <a:path w="5616388" h="1578403" stroke="0" extrusionOk="0">
                        <a:moveTo>
                          <a:pt x="0" y="0"/>
                        </a:moveTo>
                        <a:cubicBezTo>
                          <a:pt x="1737050" y="-101487"/>
                          <a:pt x="4516191" y="-162162"/>
                          <a:pt x="5616388" y="0"/>
                        </a:cubicBezTo>
                        <a:cubicBezTo>
                          <a:pt x="5605071" y="638964"/>
                          <a:pt x="5528234" y="1100427"/>
                          <a:pt x="5616388" y="1578403"/>
                        </a:cubicBezTo>
                        <a:cubicBezTo>
                          <a:pt x="3062783" y="1628468"/>
                          <a:pt x="1393978" y="1419954"/>
                          <a:pt x="0" y="1578403"/>
                        </a:cubicBezTo>
                        <a:cubicBezTo>
                          <a:pt x="25319" y="1416606"/>
                          <a:pt x="90181" y="5423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300" b="1" dirty="0">
                <a:solidFill>
                  <a:srgbClr val="0070C0"/>
                </a:solidFill>
              </a:rPr>
              <a:t>Brainstorm: What might be causing the coho salmon to die?</a:t>
            </a:r>
            <a:endParaRPr lang="en-CA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Satellite image of Puget Sound, Washington">
            <a:extLst>
              <a:ext uri="{FF2B5EF4-FFF2-40B4-BE49-F238E27FC236}">
                <a16:creationId xmlns:a16="http://schemas.microsoft.com/office/drawing/2014/main" id="{D4520B92-F46B-5751-34A3-0945971FA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44" y="1639861"/>
            <a:ext cx="3461937" cy="4767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0BB49D-6483-FA6A-8449-665B25D5E54F}"/>
              </a:ext>
            </a:extLst>
          </p:cNvPr>
          <p:cNvSpPr txBox="1"/>
          <p:nvPr/>
        </p:nvSpPr>
        <p:spPr>
          <a:xfrm>
            <a:off x="666044" y="6506131"/>
            <a:ext cx="50976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>
                <a:solidFill>
                  <a:schemeClr val="bg1">
                    <a:lumMod val="65000"/>
                  </a:schemeClr>
                </a:solidFill>
              </a:rPr>
              <a:t>(Copernicus Sentinel-2 2018, ESA, Wikimedia Commons)</a:t>
            </a:r>
          </a:p>
        </p:txBody>
      </p:sp>
    </p:spTree>
    <p:extLst>
      <p:ext uri="{BB962C8B-B14F-4D97-AF65-F5344CB8AC3E}">
        <p14:creationId xmlns:p14="http://schemas.microsoft.com/office/powerpoint/2010/main" val="3926318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021FA-03D2-471E-8322-9FB65619B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694" y="2093259"/>
            <a:ext cx="10004612" cy="2671482"/>
          </a:xfrm>
        </p:spPr>
        <p:txBody>
          <a:bodyPr>
            <a:normAutofit/>
          </a:bodyPr>
          <a:lstStyle/>
          <a:p>
            <a:pPr algn="ctr"/>
            <a:r>
              <a:rPr lang="en-US" sz="13000" dirty="0"/>
              <a:t>5 Major Clues</a:t>
            </a:r>
            <a:endParaRPr lang="en-CA" sz="13000" dirty="0"/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54A5CE6F-CC3A-454A-8F81-2F67B745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9571" y="199505"/>
            <a:ext cx="2128058" cy="897775"/>
          </a:xfrm>
          <a:prstGeom prst="chevr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939867FE-8D83-4020-A6E4-B9019B9C3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50771" y="199504"/>
            <a:ext cx="2128058" cy="897775"/>
          </a:xfrm>
          <a:prstGeom prst="chevr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4F702ECC-7047-47A2-985C-AF6F51115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31971" y="199503"/>
            <a:ext cx="2128058" cy="897775"/>
          </a:xfrm>
          <a:prstGeom prst="chevr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31852C52-4FB3-4DEA-82A2-B4EFD6AC6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99317" y="199502"/>
            <a:ext cx="2128058" cy="897775"/>
          </a:xfrm>
          <a:prstGeom prst="chevr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3056E23C-C94D-410B-B24D-13AA1CB75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66663" y="199502"/>
            <a:ext cx="2128058" cy="897775"/>
          </a:xfrm>
          <a:prstGeom prst="chevr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D336ECF-BBD5-41FF-AF42-B0E8F2837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83327" y="223668"/>
            <a:ext cx="914400" cy="9144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91183A83-5364-4BD9-9645-23D4052EF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3711" y="223668"/>
            <a:ext cx="914400" cy="9144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6FDF44FB-EF26-411D-BAE4-A72843A05F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24946" y="191189"/>
            <a:ext cx="914400" cy="9144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06059F61-630A-4F50-8F84-57BAC614E6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039" y="199501"/>
            <a:ext cx="914400" cy="9144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7F4EBB29-F89C-4A4E-9A01-65C9CA95C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3848" y="22366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05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D2A4B-493B-40A3-9518-F84D71938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308" y="752525"/>
            <a:ext cx="10363200" cy="1325563"/>
          </a:xfrm>
        </p:spPr>
        <p:txBody>
          <a:bodyPr/>
          <a:lstStyle/>
          <a:p>
            <a:pPr algn="ctr"/>
            <a:r>
              <a:rPr lang="en-US" b="1" dirty="0"/>
              <a:t>   Urban Streams     vs.       Natural Streams</a:t>
            </a:r>
            <a:endParaRPr lang="en-CA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F60075A-4443-0F5C-AF19-4B04A06AB26B}"/>
              </a:ext>
            </a:extLst>
          </p:cNvPr>
          <p:cNvGrpSpPr/>
          <p:nvPr/>
        </p:nvGrpSpPr>
        <p:grpSpPr>
          <a:xfrm>
            <a:off x="124893" y="32965"/>
            <a:ext cx="1873240" cy="737886"/>
            <a:chOff x="124893" y="32965"/>
            <a:chExt cx="1873240" cy="73788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7AFE907-72EB-4E18-BB19-9F418BC5FDC9}"/>
                </a:ext>
              </a:extLst>
            </p:cNvPr>
            <p:cNvSpPr txBox="1"/>
            <p:nvPr/>
          </p:nvSpPr>
          <p:spPr>
            <a:xfrm>
              <a:off x="485422" y="116619"/>
              <a:ext cx="15127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>
                      <a:lumMod val="50000"/>
                    </a:schemeClr>
                  </a:solidFill>
                </a:rPr>
                <a:t>Clue 1</a:t>
              </a:r>
              <a:endParaRPr lang="en-CA" sz="3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" name="Arrow: Chevron 4">
              <a:extLst>
                <a:ext uri="{FF2B5EF4-FFF2-40B4-BE49-F238E27FC236}">
                  <a16:creationId xmlns:a16="http://schemas.microsoft.com/office/drawing/2014/main" id="{5ECA7BA5-CA65-0D6C-2384-151BD6759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24893" y="32965"/>
              <a:ext cx="1749063" cy="737886"/>
            </a:xfrm>
            <a:prstGeom prst="chevron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chemeClr val="tx1"/>
                </a:solidFill>
              </a:endParaRPr>
            </a:p>
          </p:txBody>
        </p:sp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CADC1BB-F5E4-CB14-3B7F-8CC9071E95BE}"/>
              </a:ext>
            </a:extLst>
          </p:cNvPr>
          <p:cNvSpPr txBox="1">
            <a:spLocks/>
          </p:cNvSpPr>
          <p:nvPr/>
        </p:nvSpPr>
        <p:spPr>
          <a:xfrm>
            <a:off x="338667" y="5731501"/>
            <a:ext cx="11514665" cy="998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Scientists from Washington State University and the NOAA observed coho salmon death rates of </a:t>
            </a:r>
            <a:r>
              <a:rPr lang="en-US" b="1" dirty="0"/>
              <a:t>60-90% in urban streams</a:t>
            </a:r>
            <a:r>
              <a:rPr lang="en-US" dirty="0"/>
              <a:t> and </a:t>
            </a:r>
            <a:r>
              <a:rPr lang="en-US" b="1" dirty="0"/>
              <a:t>&lt;1% in natural streams.</a:t>
            </a:r>
            <a:r>
              <a:rPr lang="en-US" dirty="0"/>
              <a:t> </a:t>
            </a:r>
            <a:endParaRPr lang="en-CA" dirty="0"/>
          </a:p>
        </p:txBody>
      </p:sp>
      <p:pic>
        <p:nvPicPr>
          <p:cNvPr id="6148" name="Picture 4" descr="Natural stream surrounded by vegetation">
            <a:extLst>
              <a:ext uri="{FF2B5EF4-FFF2-40B4-BE49-F238E27FC236}">
                <a16:creationId xmlns:a16="http://schemas.microsoft.com/office/drawing/2014/main" id="{E52BCBE0-32ED-551F-848C-14B7AE83D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711" y="1919111"/>
            <a:ext cx="4318000" cy="323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Urban stream with man-made, concrete banks">
            <a:extLst>
              <a:ext uri="{FF2B5EF4-FFF2-40B4-BE49-F238E27FC236}">
                <a16:creationId xmlns:a16="http://schemas.microsoft.com/office/drawing/2014/main" id="{4003694E-0D71-B7F4-52C7-E660CDD88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492" y="1919108"/>
            <a:ext cx="4318001" cy="3238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B90F5F-6E30-8113-DDC3-B981E28F463A}"/>
              </a:ext>
            </a:extLst>
          </p:cNvPr>
          <p:cNvSpPr txBox="1"/>
          <p:nvPr/>
        </p:nvSpPr>
        <p:spPr>
          <a:xfrm>
            <a:off x="6592711" y="5223438"/>
            <a:ext cx="50976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>
                <a:solidFill>
                  <a:schemeClr val="bg1">
                    <a:lumMod val="65000"/>
                  </a:schemeClr>
                </a:solidFill>
              </a:rPr>
              <a:t>(Sea Cow, Wikimedia Commons)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0700F8-22EB-E7C6-9167-41F26312E529}"/>
              </a:ext>
            </a:extLst>
          </p:cNvPr>
          <p:cNvSpPr txBox="1"/>
          <p:nvPr/>
        </p:nvSpPr>
        <p:spPr>
          <a:xfrm>
            <a:off x="1093492" y="5215860"/>
            <a:ext cx="50976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>
                <a:solidFill>
                  <a:schemeClr val="bg1">
                    <a:lumMod val="65000"/>
                  </a:schemeClr>
                </a:solidFill>
              </a:rPr>
              <a:t>(Malc McDonald, Wikimedia Commons)</a:t>
            </a:r>
          </a:p>
        </p:txBody>
      </p:sp>
    </p:spTree>
    <p:extLst>
      <p:ext uri="{BB962C8B-B14F-4D97-AF65-F5344CB8AC3E}">
        <p14:creationId xmlns:p14="http://schemas.microsoft.com/office/powerpoint/2010/main" val="905027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D2037-86FF-42CA-9BE8-89F457805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5291" y="1611312"/>
            <a:ext cx="5249333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Urban streams can be used as draining source for stormwater runoff, wastewater treatment effluent, and sanitary sewer overflow.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Toxins and pollutants enter streams near urban centers.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Natural streams do not contain the same toxins and pollutants.</a:t>
            </a:r>
            <a:endParaRPr lang="en-CA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CE8BA0A-FB40-4129-B6A1-75A187CE2BE5}"/>
              </a:ext>
            </a:extLst>
          </p:cNvPr>
          <p:cNvSpPr txBox="1">
            <a:spLocks/>
          </p:cNvSpPr>
          <p:nvPr/>
        </p:nvSpPr>
        <p:spPr>
          <a:xfrm>
            <a:off x="3000935" y="0"/>
            <a:ext cx="61901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Urban vs. Natural Streams</a:t>
            </a:r>
            <a:endParaRPr lang="en-CA"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E089D9-6697-DC63-22EF-EF68FE8E63CC}"/>
              </a:ext>
            </a:extLst>
          </p:cNvPr>
          <p:cNvGrpSpPr/>
          <p:nvPr/>
        </p:nvGrpSpPr>
        <p:grpSpPr>
          <a:xfrm>
            <a:off x="124893" y="32965"/>
            <a:ext cx="1873240" cy="737886"/>
            <a:chOff x="124893" y="32965"/>
            <a:chExt cx="1873240" cy="737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B69A7E-32D9-D1D1-A737-BA6F16F73661}"/>
                </a:ext>
              </a:extLst>
            </p:cNvPr>
            <p:cNvSpPr txBox="1"/>
            <p:nvPr/>
          </p:nvSpPr>
          <p:spPr>
            <a:xfrm>
              <a:off x="485422" y="116619"/>
              <a:ext cx="15127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>
                      <a:lumMod val="50000"/>
                    </a:schemeClr>
                  </a:solidFill>
                </a:rPr>
                <a:t>Clue 1</a:t>
              </a:r>
              <a:endParaRPr lang="en-CA" sz="3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6B2D3775-E90A-F15D-1F92-CAD134275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24893" y="32965"/>
              <a:ext cx="1749063" cy="737886"/>
            </a:xfrm>
            <a:prstGeom prst="chevron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chemeClr val="tx1"/>
                </a:solidFill>
              </a:endParaRPr>
            </a:p>
          </p:txBody>
        </p:sp>
      </p:grpSp>
      <p:pic>
        <p:nvPicPr>
          <p:cNvPr id="7172" name="Picture 4" descr="Stormwater drain emptying into a stream">
            <a:extLst>
              <a:ext uri="{FF2B5EF4-FFF2-40B4-BE49-F238E27FC236}">
                <a16:creationId xmlns:a16="http://schemas.microsoft.com/office/drawing/2014/main" id="{9F6FEDBA-17BB-4F2D-E6E3-E5F17EF294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03" y="1611312"/>
            <a:ext cx="5827200" cy="3875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C056ABA-F9DA-3524-8A09-B71276DE92BC}"/>
              </a:ext>
            </a:extLst>
          </p:cNvPr>
          <p:cNvSpPr txBox="1"/>
          <p:nvPr/>
        </p:nvSpPr>
        <p:spPr>
          <a:xfrm>
            <a:off x="452091" y="5607477"/>
            <a:ext cx="50976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>
                <a:solidFill>
                  <a:schemeClr val="bg1">
                    <a:lumMod val="65000"/>
                  </a:schemeClr>
                </a:solidFill>
              </a:rPr>
              <a:t>(USDA, Wikimedia Commons)</a:t>
            </a:r>
          </a:p>
        </p:txBody>
      </p:sp>
    </p:spTree>
    <p:extLst>
      <p:ext uri="{BB962C8B-B14F-4D97-AF65-F5344CB8AC3E}">
        <p14:creationId xmlns:p14="http://schemas.microsoft.com/office/powerpoint/2010/main" val="1747488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CC875-DE70-49B1-A354-51BA94ADD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346" y="1367393"/>
            <a:ext cx="10515600" cy="5121275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Clue #1:</a:t>
            </a:r>
            <a:br>
              <a:rPr lang="en-US" sz="6000" dirty="0"/>
            </a:br>
            <a:r>
              <a:rPr lang="en-US" sz="6000" dirty="0"/>
              <a:t>Mass die-offs of coho salmon observed in urban streams, not in natural streams.</a:t>
            </a:r>
            <a:endParaRPr lang="en-CA" sz="6000" dirty="0"/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EEAC11C3-CC49-434D-801D-50DD0B888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9571" y="199505"/>
            <a:ext cx="2128058" cy="897775"/>
          </a:xfrm>
          <a:prstGeom prst="chevr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411CFA6F-6872-49DD-B36C-5CA8B0F16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50771" y="199504"/>
            <a:ext cx="2128058" cy="897775"/>
          </a:xfrm>
          <a:prstGeom prst="chevr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DE8AB2C9-15C1-4AC4-A8F0-8460A2CE5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31971" y="199503"/>
            <a:ext cx="2128058" cy="897775"/>
          </a:xfrm>
          <a:prstGeom prst="chevr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FA9590F9-3067-4B70-A9BD-8467699DD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99317" y="199502"/>
            <a:ext cx="2128058" cy="897775"/>
          </a:xfrm>
          <a:prstGeom prst="chevr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1CD5AF19-A876-463B-802D-1E83E88C6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66663" y="199502"/>
            <a:ext cx="2128058" cy="897775"/>
          </a:xfrm>
          <a:prstGeom prst="chevr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2EBDC95-7956-4848-856C-3A28D2C8FC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13711" y="223668"/>
            <a:ext cx="914400" cy="9144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8D76249-D5C3-4D00-8E0A-54753A937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24946" y="191189"/>
            <a:ext cx="914400" cy="9144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C7DD7D1-1D3A-4C5A-AE12-19071C458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039" y="199501"/>
            <a:ext cx="914400" cy="9144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C7D881C-9760-4077-9DE9-596B674AA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3848" y="223668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F62B240-5D3D-41FD-A74A-83719D9CE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19325" y="47203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Urban Streams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53223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oho salmon">
            <a:extLst>
              <a:ext uri="{FF2B5EF4-FFF2-40B4-BE49-F238E27FC236}">
                <a16:creationId xmlns:a16="http://schemas.microsoft.com/office/drawing/2014/main" id="{82AC22C2-5D37-C7A1-85E6-EABB25A6E3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9" b="16974"/>
          <a:stretch/>
        </p:blipFill>
        <p:spPr bwMode="auto">
          <a:xfrm>
            <a:off x="2385084" y="2993002"/>
            <a:ext cx="6967797" cy="304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A3A086-0D7C-4D64-8C2F-EC00E210A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59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Potential Causes of High Mortality</a:t>
            </a:r>
            <a:endParaRPr lang="en-CA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A591D-C7E1-5834-64E9-029928BEFBD9}"/>
              </a:ext>
            </a:extLst>
          </p:cNvPr>
          <p:cNvSpPr txBox="1"/>
          <p:nvPr/>
        </p:nvSpPr>
        <p:spPr>
          <a:xfrm>
            <a:off x="4126033" y="6173634"/>
            <a:ext cx="34859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>
                <a:solidFill>
                  <a:schemeClr val="bg1">
                    <a:lumMod val="75000"/>
                  </a:schemeClr>
                </a:solidFill>
              </a:rPr>
              <a:t>(US Fish and Wildlife Service, Wikimedia Commons)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9B48997-7D75-7AC4-AA84-209DA25E0C68}"/>
              </a:ext>
            </a:extLst>
          </p:cNvPr>
          <p:cNvSpPr txBox="1">
            <a:spLocks/>
          </p:cNvSpPr>
          <p:nvPr/>
        </p:nvSpPr>
        <p:spPr>
          <a:xfrm>
            <a:off x="1049866" y="1420502"/>
            <a:ext cx="9836411" cy="1712164"/>
          </a:xfrm>
          <a:prstGeom prst="rect">
            <a:avLst/>
          </a:prstGeom>
          <a:ln w="127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5616388"/>
                      <a:gd name="connsiteY0" fmla="*/ 0 h 1578403"/>
                      <a:gd name="connsiteX1" fmla="*/ 5616388 w 5616388"/>
                      <a:gd name="connsiteY1" fmla="*/ 0 h 1578403"/>
                      <a:gd name="connsiteX2" fmla="*/ 5616388 w 5616388"/>
                      <a:gd name="connsiteY2" fmla="*/ 1578403 h 1578403"/>
                      <a:gd name="connsiteX3" fmla="*/ 0 w 5616388"/>
                      <a:gd name="connsiteY3" fmla="*/ 1578403 h 1578403"/>
                      <a:gd name="connsiteX4" fmla="*/ 0 w 5616388"/>
                      <a:gd name="connsiteY4" fmla="*/ 0 h 15784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16388" h="1578403" fill="none" extrusionOk="0">
                        <a:moveTo>
                          <a:pt x="0" y="0"/>
                        </a:moveTo>
                        <a:cubicBezTo>
                          <a:pt x="1237671" y="-33775"/>
                          <a:pt x="3819551" y="138873"/>
                          <a:pt x="5616388" y="0"/>
                        </a:cubicBezTo>
                        <a:cubicBezTo>
                          <a:pt x="5736365" y="737839"/>
                          <a:pt x="5653503" y="830490"/>
                          <a:pt x="5616388" y="1578403"/>
                        </a:cubicBezTo>
                        <a:cubicBezTo>
                          <a:pt x="4902057" y="1441073"/>
                          <a:pt x="1445004" y="1440547"/>
                          <a:pt x="0" y="1578403"/>
                        </a:cubicBezTo>
                        <a:cubicBezTo>
                          <a:pt x="133926" y="1329877"/>
                          <a:pt x="-87649" y="431486"/>
                          <a:pt x="0" y="0"/>
                        </a:cubicBezTo>
                        <a:close/>
                      </a:path>
                      <a:path w="5616388" h="1578403" stroke="0" extrusionOk="0">
                        <a:moveTo>
                          <a:pt x="0" y="0"/>
                        </a:moveTo>
                        <a:cubicBezTo>
                          <a:pt x="1737050" y="-101487"/>
                          <a:pt x="4516191" y="-162162"/>
                          <a:pt x="5616388" y="0"/>
                        </a:cubicBezTo>
                        <a:cubicBezTo>
                          <a:pt x="5605071" y="638964"/>
                          <a:pt x="5528234" y="1100427"/>
                          <a:pt x="5616388" y="1578403"/>
                        </a:cubicBezTo>
                        <a:cubicBezTo>
                          <a:pt x="3062783" y="1628468"/>
                          <a:pt x="1393978" y="1419954"/>
                          <a:pt x="0" y="1578403"/>
                        </a:cubicBezTo>
                        <a:cubicBezTo>
                          <a:pt x="25319" y="1416606"/>
                          <a:pt x="90181" y="5423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300" b="1" dirty="0">
                <a:solidFill>
                  <a:srgbClr val="0070C0"/>
                </a:solidFill>
              </a:rPr>
              <a:t>Brainstorm: If you were a scientist investigating this issue, what physical/chemical properties of the water would you measure? Why?</a:t>
            </a:r>
            <a:endParaRPr lang="en-CA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498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3A086-0D7C-4D64-8C2F-EC00E210A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Common Causes of Pre-Spawner Mortality in Coho Salmon</a:t>
            </a:r>
            <a:endParaRPr lang="en-CA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DE9B25-AEC4-4733-A58B-AD7EE56BFAA4}"/>
              </a:ext>
            </a:extLst>
          </p:cNvPr>
          <p:cNvSpPr txBox="1"/>
          <p:nvPr/>
        </p:nvSpPr>
        <p:spPr>
          <a:xfrm>
            <a:off x="8355921" y="1973712"/>
            <a:ext cx="25483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Warmer temperatures</a:t>
            </a:r>
            <a:endParaRPr lang="en-CA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6068AB-D9B5-42BA-B03F-33E3C2A196C4}"/>
              </a:ext>
            </a:extLst>
          </p:cNvPr>
          <p:cNvSpPr txBox="1"/>
          <p:nvPr/>
        </p:nvSpPr>
        <p:spPr>
          <a:xfrm>
            <a:off x="8155933" y="5558524"/>
            <a:ext cx="25483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Exposure to metals </a:t>
            </a:r>
            <a:endParaRPr lang="en-CA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FC1529-3DAE-4B08-8F94-AB7D7E9CD896}"/>
              </a:ext>
            </a:extLst>
          </p:cNvPr>
          <p:cNvSpPr txBox="1"/>
          <p:nvPr/>
        </p:nvSpPr>
        <p:spPr>
          <a:xfrm>
            <a:off x="1586226" y="5520222"/>
            <a:ext cx="32490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Increased pathogen</a:t>
            </a:r>
            <a:br>
              <a:rPr lang="en-US" sz="2800" dirty="0"/>
            </a:br>
            <a:r>
              <a:rPr lang="en-US" sz="2800" dirty="0"/>
              <a:t>presence </a:t>
            </a:r>
            <a:endParaRPr lang="en-CA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DA63A6-8248-4B60-A6A1-855D4EE360A5}"/>
              </a:ext>
            </a:extLst>
          </p:cNvPr>
          <p:cNvSpPr txBox="1"/>
          <p:nvPr/>
        </p:nvSpPr>
        <p:spPr>
          <a:xfrm>
            <a:off x="838200" y="3613819"/>
            <a:ext cx="1966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Increased fish stress</a:t>
            </a:r>
            <a:endParaRPr lang="en-CA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3D0DB8-4F59-40ED-B462-19C20DF45A92}"/>
              </a:ext>
            </a:extLst>
          </p:cNvPr>
          <p:cNvSpPr txBox="1"/>
          <p:nvPr/>
        </p:nvSpPr>
        <p:spPr>
          <a:xfrm>
            <a:off x="9430097" y="3565625"/>
            <a:ext cx="25483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Insecticide exposure</a:t>
            </a:r>
            <a:endParaRPr lang="en-CA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F908B9-44EF-4FF9-AD28-1F82301E2C59}"/>
              </a:ext>
            </a:extLst>
          </p:cNvPr>
          <p:cNvSpPr txBox="1"/>
          <p:nvPr/>
        </p:nvSpPr>
        <p:spPr>
          <a:xfrm>
            <a:off x="1285811" y="1884557"/>
            <a:ext cx="30058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Reduced dissolved O</a:t>
            </a:r>
            <a:r>
              <a:rPr lang="en-US" sz="2800" baseline="-25000" dirty="0"/>
              <a:t>2</a:t>
            </a:r>
            <a:r>
              <a:rPr lang="en-US" sz="2800" dirty="0"/>
              <a:t> concentrations</a:t>
            </a:r>
            <a:endParaRPr lang="en-CA" sz="28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2D572DE-4865-149B-136F-5A130E1C0609}"/>
              </a:ext>
            </a:extLst>
          </p:cNvPr>
          <p:cNvCxnSpPr/>
          <p:nvPr/>
        </p:nvCxnSpPr>
        <p:spPr>
          <a:xfrm flipH="1">
            <a:off x="8040388" y="3978621"/>
            <a:ext cx="132422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BCBB16-1551-D46E-5BDD-DCFAE7FAD013}"/>
              </a:ext>
            </a:extLst>
          </p:cNvPr>
          <p:cNvCxnSpPr/>
          <p:nvPr/>
        </p:nvCxnSpPr>
        <p:spPr>
          <a:xfrm flipH="1">
            <a:off x="2788739" y="3956648"/>
            <a:ext cx="132422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FE8D47B-2450-5977-71D2-DEAA45A038B6}"/>
              </a:ext>
            </a:extLst>
          </p:cNvPr>
          <p:cNvCxnSpPr>
            <a:cxnSpLocks/>
          </p:cNvCxnSpPr>
          <p:nvPr/>
        </p:nvCxnSpPr>
        <p:spPr>
          <a:xfrm flipH="1">
            <a:off x="7249610" y="2535094"/>
            <a:ext cx="1015680" cy="75145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DD92180-30C4-EB23-A626-A450CC31D5A5}"/>
              </a:ext>
            </a:extLst>
          </p:cNvPr>
          <p:cNvCxnSpPr>
            <a:cxnSpLocks/>
          </p:cNvCxnSpPr>
          <p:nvPr/>
        </p:nvCxnSpPr>
        <p:spPr>
          <a:xfrm flipH="1">
            <a:off x="3888064" y="4672765"/>
            <a:ext cx="1015680" cy="75145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736F455-837C-D3DF-920A-97EA3D86F603}"/>
              </a:ext>
            </a:extLst>
          </p:cNvPr>
          <p:cNvCxnSpPr>
            <a:cxnSpLocks/>
          </p:cNvCxnSpPr>
          <p:nvPr/>
        </p:nvCxnSpPr>
        <p:spPr>
          <a:xfrm>
            <a:off x="7137159" y="4707943"/>
            <a:ext cx="1015680" cy="75145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8BA2E4D-7F0F-7625-7E52-07AA4A3246D6}"/>
              </a:ext>
            </a:extLst>
          </p:cNvPr>
          <p:cNvCxnSpPr>
            <a:cxnSpLocks/>
          </p:cNvCxnSpPr>
          <p:nvPr/>
        </p:nvCxnSpPr>
        <p:spPr>
          <a:xfrm>
            <a:off x="4163946" y="2467584"/>
            <a:ext cx="1015680" cy="75145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FE35974A-AF15-4D4A-A777-197E526F4C1A}"/>
              </a:ext>
            </a:extLst>
          </p:cNvPr>
          <p:cNvSpPr/>
          <p:nvPr/>
        </p:nvSpPr>
        <p:spPr>
          <a:xfrm>
            <a:off x="4112966" y="3109192"/>
            <a:ext cx="3927422" cy="1738859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2A6A73-4144-45A5-9B97-2711239465A1}"/>
              </a:ext>
            </a:extLst>
          </p:cNvPr>
          <p:cNvSpPr txBox="1"/>
          <p:nvPr/>
        </p:nvSpPr>
        <p:spPr>
          <a:xfrm>
            <a:off x="4763791" y="3479766"/>
            <a:ext cx="25483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Urban Streams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28609138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095DC2E-9B93-4FB3-BD09-4A115315D5C0}"/>
              </a:ext>
            </a:extLst>
          </p:cNvPr>
          <p:cNvSpPr txBox="1">
            <a:spLocks/>
          </p:cNvSpPr>
          <p:nvPr/>
        </p:nvSpPr>
        <p:spPr>
          <a:xfrm>
            <a:off x="1030574" y="1632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Common Causes of Pre-Spawner </a:t>
            </a:r>
            <a:br>
              <a:rPr lang="en-US" b="1" dirty="0"/>
            </a:br>
            <a:r>
              <a:rPr lang="en-US" b="1" dirty="0"/>
              <a:t>Mortality in Coho Salmon</a:t>
            </a:r>
            <a:endParaRPr lang="en-CA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D19041-1DFD-492F-B754-4D308B33F056}"/>
              </a:ext>
            </a:extLst>
          </p:cNvPr>
          <p:cNvSpPr txBox="1"/>
          <p:nvPr/>
        </p:nvSpPr>
        <p:spPr>
          <a:xfrm>
            <a:off x="9313889" y="6463180"/>
            <a:ext cx="287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Scholz </a:t>
            </a:r>
            <a:r>
              <a:rPr lang="en-US" i="1" dirty="0"/>
              <a:t>et al., </a:t>
            </a:r>
            <a:r>
              <a:rPr lang="en-US" dirty="0"/>
              <a:t>2011</a:t>
            </a:r>
            <a:endParaRPr lang="en-CA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1A6CE0-890D-4BA0-9EFF-D100046E8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05" y="2492245"/>
            <a:ext cx="553494" cy="5534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A7A6692-BF3D-44E3-AE9D-72CE33A0D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05" y="3318383"/>
            <a:ext cx="553494" cy="5534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C2D2C21-6477-4DCA-B3E8-1C2233FAD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05" y="1666107"/>
            <a:ext cx="553494" cy="5534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76488B-A820-4ABD-BA0A-144D326F8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05" y="4144521"/>
            <a:ext cx="553494" cy="5534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7EF7684-7216-46E3-B2C2-9847DCFE9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05" y="4970659"/>
            <a:ext cx="553494" cy="55349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5E794DC-C3B2-4F72-A3FD-AE104245B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05" y="5796796"/>
            <a:ext cx="553494" cy="553494"/>
          </a:xfrm>
          <a:prstGeom prst="rect">
            <a:avLst/>
          </a:prstGeom>
        </p:spPr>
      </p:pic>
      <p:sp>
        <p:nvSpPr>
          <p:cNvPr id="22" name="AutoShape 3">
            <a:extLst>
              <a:ext uri="{FF2B5EF4-FFF2-40B4-BE49-F238E27FC236}">
                <a16:creationId xmlns:a16="http://schemas.microsoft.com/office/drawing/2014/main" id="{CFB72F72-A0E6-A2F3-C4A0-D2D15AC7077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30288" y="1550988"/>
            <a:ext cx="10731500" cy="49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693AB5AF-1061-5160-193C-3D196DD9A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76" y="2420938"/>
            <a:ext cx="5553075" cy="823912"/>
          </a:xfrm>
          <a:prstGeom prst="rect">
            <a:avLst/>
          </a:prstGeom>
          <a:solidFill>
            <a:srgbClr val="A5A5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198" name="Picture 6">
            <a:extLst>
              <a:ext uri="{FF2B5EF4-FFF2-40B4-BE49-F238E27FC236}">
                <a16:creationId xmlns:a16="http://schemas.microsoft.com/office/drawing/2014/main" id="{EE6DBE5A-071B-63FE-7B86-4214ADAA3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2422525"/>
            <a:ext cx="5553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7">
            <a:extLst>
              <a:ext uri="{FF2B5EF4-FFF2-40B4-BE49-F238E27FC236}">
                <a16:creationId xmlns:a16="http://schemas.microsoft.com/office/drawing/2014/main" id="{99CC5770-9585-5D47-7C50-61AEE0925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76" y="2420938"/>
            <a:ext cx="5553075" cy="8239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552EEDD6-043E-BE5E-6B9F-1B0F4691A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3363" y="2420938"/>
            <a:ext cx="5178425" cy="823912"/>
          </a:xfrm>
          <a:prstGeom prst="rect">
            <a:avLst/>
          </a:prstGeom>
          <a:solidFill>
            <a:srgbClr val="A5A5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201" name="Picture 9">
            <a:extLst>
              <a:ext uri="{FF2B5EF4-FFF2-40B4-BE49-F238E27FC236}">
                <a16:creationId xmlns:a16="http://schemas.microsoft.com/office/drawing/2014/main" id="{CA84A3F9-4729-6477-9495-2D544C001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2422525"/>
            <a:ext cx="51784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10">
            <a:extLst>
              <a:ext uri="{FF2B5EF4-FFF2-40B4-BE49-F238E27FC236}">
                <a16:creationId xmlns:a16="http://schemas.microsoft.com/office/drawing/2014/main" id="{E166C793-155C-3808-310D-7B133C245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3363" y="2420938"/>
            <a:ext cx="5178425" cy="8239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id="{ACCCAA51-12D4-3D28-EDB1-6999B27F9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76" y="4067175"/>
            <a:ext cx="5553075" cy="823912"/>
          </a:xfrm>
          <a:prstGeom prst="rect">
            <a:avLst/>
          </a:prstGeom>
          <a:solidFill>
            <a:srgbClr val="A5A5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204" name="Picture 12">
            <a:extLst>
              <a:ext uri="{FF2B5EF4-FFF2-40B4-BE49-F238E27FC236}">
                <a16:creationId xmlns:a16="http://schemas.microsoft.com/office/drawing/2014/main" id="{D53CD098-5DCE-E9A6-C9BC-03462DA50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4068763"/>
            <a:ext cx="5553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13">
            <a:extLst>
              <a:ext uri="{FF2B5EF4-FFF2-40B4-BE49-F238E27FC236}">
                <a16:creationId xmlns:a16="http://schemas.microsoft.com/office/drawing/2014/main" id="{BF09ACE8-921E-1D58-2CA3-1FAB902C2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76" y="4067175"/>
            <a:ext cx="5553075" cy="8239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9" name="Rectangle 14">
            <a:extLst>
              <a:ext uri="{FF2B5EF4-FFF2-40B4-BE49-F238E27FC236}">
                <a16:creationId xmlns:a16="http://schemas.microsoft.com/office/drawing/2014/main" id="{27FDDA5A-FA5F-8372-AC3E-9AA6A5F4A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3363" y="4067175"/>
            <a:ext cx="5178425" cy="823912"/>
          </a:xfrm>
          <a:prstGeom prst="rect">
            <a:avLst/>
          </a:prstGeom>
          <a:solidFill>
            <a:srgbClr val="A5A5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207" name="Picture 15">
            <a:extLst>
              <a:ext uri="{FF2B5EF4-FFF2-40B4-BE49-F238E27FC236}">
                <a16:creationId xmlns:a16="http://schemas.microsoft.com/office/drawing/2014/main" id="{2AABC4B8-2E9E-EBB2-9C88-56D1C4FD8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4068763"/>
            <a:ext cx="51784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16">
            <a:extLst>
              <a:ext uri="{FF2B5EF4-FFF2-40B4-BE49-F238E27FC236}">
                <a16:creationId xmlns:a16="http://schemas.microsoft.com/office/drawing/2014/main" id="{E69404A5-E6BF-82A2-CE49-B1C7C0CF4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3363" y="4067175"/>
            <a:ext cx="5178425" cy="8239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1" name="Rectangle 17">
            <a:extLst>
              <a:ext uri="{FF2B5EF4-FFF2-40B4-BE49-F238E27FC236}">
                <a16:creationId xmlns:a16="http://schemas.microsoft.com/office/drawing/2014/main" id="{473CA117-1BB4-7985-C2E6-89F9C0731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76" y="5713413"/>
            <a:ext cx="5553075" cy="823912"/>
          </a:xfrm>
          <a:prstGeom prst="rect">
            <a:avLst/>
          </a:prstGeom>
          <a:solidFill>
            <a:srgbClr val="A5A5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210" name="Picture 18">
            <a:extLst>
              <a:ext uri="{FF2B5EF4-FFF2-40B4-BE49-F238E27FC236}">
                <a16:creationId xmlns:a16="http://schemas.microsoft.com/office/drawing/2014/main" id="{CAE31416-4B12-6B12-9F53-6BFCE757A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5715000"/>
            <a:ext cx="5553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19">
            <a:extLst>
              <a:ext uri="{FF2B5EF4-FFF2-40B4-BE49-F238E27FC236}">
                <a16:creationId xmlns:a16="http://schemas.microsoft.com/office/drawing/2014/main" id="{D5CEB945-7E1E-F9D0-4148-AE336C421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76" y="5713413"/>
            <a:ext cx="5553075" cy="8239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3" name="Rectangle 20">
            <a:extLst>
              <a:ext uri="{FF2B5EF4-FFF2-40B4-BE49-F238E27FC236}">
                <a16:creationId xmlns:a16="http://schemas.microsoft.com/office/drawing/2014/main" id="{138618AE-BB80-2BAF-5D3E-E7652FDA0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3363" y="5713413"/>
            <a:ext cx="5178425" cy="823912"/>
          </a:xfrm>
          <a:prstGeom prst="rect">
            <a:avLst/>
          </a:prstGeom>
          <a:solidFill>
            <a:srgbClr val="A5A5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213" name="Picture 21">
            <a:extLst>
              <a:ext uri="{FF2B5EF4-FFF2-40B4-BE49-F238E27FC236}">
                <a16:creationId xmlns:a16="http://schemas.microsoft.com/office/drawing/2014/main" id="{017CA6A9-D256-1881-7F65-E10668296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5715000"/>
            <a:ext cx="51784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22">
            <a:extLst>
              <a:ext uri="{FF2B5EF4-FFF2-40B4-BE49-F238E27FC236}">
                <a16:creationId xmlns:a16="http://schemas.microsoft.com/office/drawing/2014/main" id="{8A13518B-E20F-606F-9A4A-F7197F726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3363" y="5713413"/>
            <a:ext cx="5178425" cy="8239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id="{D0112F03-F302-F212-73CD-8296676F8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951" y="1639888"/>
            <a:ext cx="2205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Dissolved oxygen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24">
            <a:extLst>
              <a:ext uri="{FF2B5EF4-FFF2-40B4-BE49-F238E27FC236}">
                <a16:creationId xmlns:a16="http://schemas.microsoft.com/office/drawing/2014/main" id="{A6D426FD-D842-05DC-CDE0-3042D3F2D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951" y="2003425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concentrations in decline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25">
            <a:extLst>
              <a:ext uri="{FF2B5EF4-FFF2-40B4-BE49-F238E27FC236}">
                <a16:creationId xmlns:a16="http://schemas.microsoft.com/office/drawing/2014/main" id="{7AAD7736-096C-BCF1-00F9-54F2A744B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5438" y="1762125"/>
            <a:ext cx="54768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26">
            <a:extLst>
              <a:ext uri="{FF2B5EF4-FFF2-40B4-BE49-F238E27FC236}">
                <a16:creationId xmlns:a16="http://schemas.microsoft.com/office/drawing/2014/main" id="{61BC4278-EE1E-7B26-5E40-83A859208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4376" y="1933575"/>
            <a:ext cx="207963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Rectangle 27">
            <a:extLst>
              <a:ext uri="{FF2B5EF4-FFF2-40B4-BE49-F238E27FC236}">
                <a16:creationId xmlns:a16="http://schemas.microsoft.com/office/drawing/2014/main" id="{C6F53C4D-1B50-097A-B3F3-4573ECA320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6" y="1762125"/>
            <a:ext cx="3043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levels normal at all sites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29">
            <a:extLst>
              <a:ext uri="{FF2B5EF4-FFF2-40B4-BE49-F238E27FC236}">
                <a16:creationId xmlns:a16="http://schemas.microsoft.com/office/drawing/2014/main" id="{0FAC0F0E-553B-7547-4191-7A1C695A7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951" y="2646363"/>
            <a:ext cx="3713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Warmer water temperatures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30">
            <a:extLst>
              <a:ext uri="{FF2B5EF4-FFF2-40B4-BE49-F238E27FC236}">
                <a16:creationId xmlns:a16="http://schemas.microsoft.com/office/drawing/2014/main" id="{4D752B70-7734-19D2-FA1B-54119D2F0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5438" y="2649538"/>
            <a:ext cx="4878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Water temperatures normal 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at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all sites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Rectangle 32">
            <a:extLst>
              <a:ext uri="{FF2B5EF4-FFF2-40B4-BE49-F238E27FC236}">
                <a16:creationId xmlns:a16="http://schemas.microsoft.com/office/drawing/2014/main" id="{4EE41020-530A-07D8-9C03-D56B3C552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951" y="3468688"/>
            <a:ext cx="2614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Insecticide exposure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33">
            <a:extLst>
              <a:ext uri="{FF2B5EF4-FFF2-40B4-BE49-F238E27FC236}">
                <a16:creationId xmlns:a16="http://schemas.microsoft.com/office/drawing/2014/main" id="{31BF0C01-8F16-31E2-7D07-E58009915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5438" y="3468688"/>
            <a:ext cx="472598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 indication of insecticide exposure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34">
            <a:extLst>
              <a:ext uri="{FF2B5EF4-FFF2-40B4-BE49-F238E27FC236}">
                <a16:creationId xmlns:a16="http://schemas.microsoft.com/office/drawing/2014/main" id="{64EFB968-0965-9DEE-FE9D-F051DB527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951" y="4292600"/>
            <a:ext cx="2449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Exposure to metals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35">
            <a:extLst>
              <a:ext uri="{FF2B5EF4-FFF2-40B4-BE49-F238E27FC236}">
                <a16:creationId xmlns:a16="http://schemas.microsoft.com/office/drawing/2014/main" id="{F1F69467-D4D1-DA66-6AE1-09E4508C1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5438" y="4292600"/>
            <a:ext cx="4038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Some exposure, but no causality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36">
            <a:extLst>
              <a:ext uri="{FF2B5EF4-FFF2-40B4-BE49-F238E27FC236}">
                <a16:creationId xmlns:a16="http://schemas.microsoft.com/office/drawing/2014/main" id="{9584FF45-D456-D1AE-EAE6-4BD77A5D7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951" y="5114925"/>
            <a:ext cx="3744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Increased pathogen 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resence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37">
            <a:extLst>
              <a:ext uri="{FF2B5EF4-FFF2-40B4-BE49-F238E27FC236}">
                <a16:creationId xmlns:a16="http://schemas.microsoft.com/office/drawing/2014/main" id="{88A8E10D-DB11-B0A3-3187-5C8A8C292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5438" y="5114925"/>
            <a:ext cx="446563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 increase in pathogens detected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Rectangle 38">
            <a:extLst>
              <a:ext uri="{FF2B5EF4-FFF2-40B4-BE49-F238E27FC236}">
                <a16:creationId xmlns:a16="http://schemas.microsoft.com/office/drawing/2014/main" id="{D69B9193-6471-3A08-B2F1-6D6E7612C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3951" y="5938838"/>
            <a:ext cx="25114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Increased fish 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tress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39">
            <a:extLst>
              <a:ext uri="{FF2B5EF4-FFF2-40B4-BE49-F238E27FC236}">
                <a16:creationId xmlns:a16="http://schemas.microsoft.com/office/drawing/2014/main" id="{069460B8-1394-26E8-229F-2E3C88A38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5438" y="5938838"/>
            <a:ext cx="420528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Physiological stress not detected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6E3EA22-D5D1-4D3B-BF43-313AA721D8A4}"/>
              </a:ext>
            </a:extLst>
          </p:cNvPr>
          <p:cNvSpPr/>
          <p:nvPr/>
        </p:nvSpPr>
        <p:spPr>
          <a:xfrm>
            <a:off x="5376472" y="1736133"/>
            <a:ext cx="978408" cy="484632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55C1931-B40E-4AB6-B171-2D8F275A8D7E}"/>
              </a:ext>
            </a:extLst>
          </p:cNvPr>
          <p:cNvSpPr/>
          <p:nvPr/>
        </p:nvSpPr>
        <p:spPr>
          <a:xfrm>
            <a:off x="5376472" y="2566322"/>
            <a:ext cx="978408" cy="484632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A821F39-5828-4586-BBCD-630DAAC40FF9}"/>
              </a:ext>
            </a:extLst>
          </p:cNvPr>
          <p:cNvSpPr/>
          <p:nvPr/>
        </p:nvSpPr>
        <p:spPr>
          <a:xfrm>
            <a:off x="5376472" y="3396511"/>
            <a:ext cx="978408" cy="484632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E68FB17-304F-4340-8A05-90B2F2F8D592}"/>
              </a:ext>
            </a:extLst>
          </p:cNvPr>
          <p:cNvSpPr/>
          <p:nvPr/>
        </p:nvSpPr>
        <p:spPr>
          <a:xfrm>
            <a:off x="5376472" y="4226700"/>
            <a:ext cx="978408" cy="484632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D315CE8-7261-4173-BA81-D9BFDD737C11}"/>
              </a:ext>
            </a:extLst>
          </p:cNvPr>
          <p:cNvSpPr/>
          <p:nvPr/>
        </p:nvSpPr>
        <p:spPr>
          <a:xfrm>
            <a:off x="5376472" y="5056889"/>
            <a:ext cx="978408" cy="484632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4260CAD-F757-40A5-974E-7D0452F80A71}"/>
              </a:ext>
            </a:extLst>
          </p:cNvPr>
          <p:cNvSpPr/>
          <p:nvPr/>
        </p:nvSpPr>
        <p:spPr>
          <a:xfrm>
            <a:off x="5376472" y="5887078"/>
            <a:ext cx="978408" cy="484632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921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2" grpId="0"/>
      <p:bldP spid="45" grpId="0"/>
      <p:bldP spid="47" grpId="0"/>
      <p:bldP spid="49" grpId="0"/>
      <p:bldP spid="51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CD0E2-9CBE-46D9-96D6-9000BB92F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34297"/>
            <a:ext cx="5461686" cy="1325563"/>
          </a:xfrm>
        </p:spPr>
        <p:txBody>
          <a:bodyPr/>
          <a:lstStyle/>
          <a:p>
            <a:r>
              <a:rPr lang="en-US" b="1" dirty="0"/>
              <a:t>Learning Objectives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CCD8F-7D83-4C42-A32E-DB99331EB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54366"/>
            <a:ext cx="10422197" cy="276623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Re-evaluate the stigma associated with failure in science.</a:t>
            </a:r>
          </a:p>
          <a:p>
            <a:pPr marL="514350" indent="-514350">
              <a:buAutoNum type="arabicPeriod"/>
            </a:pPr>
            <a:r>
              <a:rPr lang="en-US" dirty="0"/>
              <a:t>Examine how failure is a key component of the scientific method in the context of salmon die offs.</a:t>
            </a:r>
          </a:p>
          <a:p>
            <a:pPr marL="514350" indent="-514350">
              <a:buAutoNum type="arabicPeriod"/>
            </a:pPr>
            <a:r>
              <a:rPr lang="en-US" dirty="0"/>
              <a:t>Recognize how negative results inform research direction and the revision of hypotheses.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E8C323-5B91-4774-AF51-5004BF07666B}"/>
              </a:ext>
            </a:extLst>
          </p:cNvPr>
          <p:cNvSpPr txBox="1"/>
          <p:nvPr/>
        </p:nvSpPr>
        <p:spPr>
          <a:xfrm>
            <a:off x="1743634" y="3886863"/>
            <a:ext cx="8307981" cy="2215991"/>
          </a:xfrm>
          <a:custGeom>
            <a:avLst/>
            <a:gdLst>
              <a:gd name="connsiteX0" fmla="*/ 0 w 8307981"/>
              <a:gd name="connsiteY0" fmla="*/ 0 h 2215991"/>
              <a:gd name="connsiteX1" fmla="*/ 8307981 w 8307981"/>
              <a:gd name="connsiteY1" fmla="*/ 0 h 2215991"/>
              <a:gd name="connsiteX2" fmla="*/ 8307981 w 8307981"/>
              <a:gd name="connsiteY2" fmla="*/ 2215991 h 2215991"/>
              <a:gd name="connsiteX3" fmla="*/ 0 w 8307981"/>
              <a:gd name="connsiteY3" fmla="*/ 2215991 h 2215991"/>
              <a:gd name="connsiteX4" fmla="*/ 0 w 8307981"/>
              <a:gd name="connsiteY4" fmla="*/ 0 h 2215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7981" h="2215991" fill="none" extrusionOk="0">
                <a:moveTo>
                  <a:pt x="0" y="0"/>
                </a:moveTo>
                <a:cubicBezTo>
                  <a:pt x="2552296" y="-33775"/>
                  <a:pt x="6393128" y="138873"/>
                  <a:pt x="8307981" y="0"/>
                </a:cubicBezTo>
                <a:cubicBezTo>
                  <a:pt x="8234210" y="384246"/>
                  <a:pt x="8152098" y="1567741"/>
                  <a:pt x="8307981" y="2215991"/>
                </a:cubicBezTo>
                <a:cubicBezTo>
                  <a:pt x="4965521" y="2078661"/>
                  <a:pt x="976170" y="2078135"/>
                  <a:pt x="0" y="2215991"/>
                </a:cubicBezTo>
                <a:cubicBezTo>
                  <a:pt x="152408" y="1554401"/>
                  <a:pt x="73868" y="641886"/>
                  <a:pt x="0" y="0"/>
                </a:cubicBezTo>
                <a:close/>
              </a:path>
              <a:path w="8307981" h="2215991" stroke="0" extrusionOk="0">
                <a:moveTo>
                  <a:pt x="0" y="0"/>
                </a:moveTo>
                <a:cubicBezTo>
                  <a:pt x="3552800" y="-101487"/>
                  <a:pt x="6946184" y="-162162"/>
                  <a:pt x="8307981" y="0"/>
                </a:cubicBezTo>
                <a:cubicBezTo>
                  <a:pt x="8368694" y="429893"/>
                  <a:pt x="8246909" y="1693371"/>
                  <a:pt x="8307981" y="2215991"/>
                </a:cubicBezTo>
                <a:cubicBezTo>
                  <a:pt x="6954581" y="2266056"/>
                  <a:pt x="2320358" y="2057542"/>
                  <a:pt x="0" y="2215991"/>
                </a:cubicBezTo>
                <a:cubicBezTo>
                  <a:pt x="-24452" y="1600996"/>
                  <a:pt x="-67663" y="82553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spcAft>
                <a:spcPts val="1200"/>
              </a:spcAft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“We learn from failure and should not be discouraged by failure”</a:t>
            </a:r>
          </a:p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– Dave Sowden (Mohawk), Educator in Six Nations</a:t>
            </a:r>
          </a:p>
          <a:p>
            <a:pPr algn="ctr"/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733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67ABD95-4633-4831-84C5-AE9201FA800D}"/>
              </a:ext>
            </a:extLst>
          </p:cNvPr>
          <p:cNvSpPr txBox="1">
            <a:spLocks/>
          </p:cNvSpPr>
          <p:nvPr/>
        </p:nvSpPr>
        <p:spPr>
          <a:xfrm>
            <a:off x="246673" y="661756"/>
            <a:ext cx="11663105" cy="1253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An observation:</a:t>
            </a:r>
          </a:p>
          <a:p>
            <a:pPr algn="ctr"/>
            <a:r>
              <a:rPr lang="en-US" b="1" dirty="0"/>
              <a:t> Most of the mass die-offs followed rainfall events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73B8D3-3F33-429C-A80F-8385DC1EA8BA}"/>
              </a:ext>
            </a:extLst>
          </p:cNvPr>
          <p:cNvSpPr txBox="1"/>
          <p:nvPr/>
        </p:nvSpPr>
        <p:spPr>
          <a:xfrm>
            <a:off x="6253143" y="2554605"/>
            <a:ext cx="555503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Chemicals and pollutants are released onto roadways daily (driving, biking, emptying residential pools, cleaning cars, etc.) and are washed into streams during rainfall events.</a:t>
            </a:r>
            <a:endParaRPr lang="en-CA" sz="3200" dirty="0"/>
          </a:p>
          <a:p>
            <a:endParaRPr lang="en-CA" sz="2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0B50E49-9946-A83A-768B-C4A2B18DEF4E}"/>
              </a:ext>
            </a:extLst>
          </p:cNvPr>
          <p:cNvGrpSpPr/>
          <p:nvPr/>
        </p:nvGrpSpPr>
        <p:grpSpPr>
          <a:xfrm>
            <a:off x="124893" y="32965"/>
            <a:ext cx="1873240" cy="737886"/>
            <a:chOff x="124893" y="32965"/>
            <a:chExt cx="1873240" cy="737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13AB587-7626-E744-20D2-57CD3CF4933D}"/>
                </a:ext>
              </a:extLst>
            </p:cNvPr>
            <p:cNvSpPr txBox="1"/>
            <p:nvPr/>
          </p:nvSpPr>
          <p:spPr>
            <a:xfrm>
              <a:off x="485422" y="116619"/>
              <a:ext cx="15127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>
                      <a:lumMod val="50000"/>
                    </a:schemeClr>
                  </a:solidFill>
                </a:rPr>
                <a:t>Clue 2</a:t>
              </a:r>
              <a:endParaRPr lang="en-CA" sz="3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8254AB95-19C4-AEA8-4B36-BC3778727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24893" y="32965"/>
              <a:ext cx="1749063" cy="737886"/>
            </a:xfrm>
            <a:prstGeom prst="chevron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chemeClr val="tx1"/>
                </a:solidFill>
              </a:endParaRPr>
            </a:p>
          </p:txBody>
        </p:sp>
      </p:grpSp>
      <p:pic>
        <p:nvPicPr>
          <p:cNvPr id="9220" name="Picture 4" descr="Rain collecting on roadway">
            <a:extLst>
              <a:ext uri="{FF2B5EF4-FFF2-40B4-BE49-F238E27FC236}">
                <a16:creationId xmlns:a16="http://schemas.microsoft.com/office/drawing/2014/main" id="{F6068FCF-71C3-8CD7-DEE5-76C359C80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3" y="2202815"/>
            <a:ext cx="5453436" cy="4090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04D9C0-9CF4-5F08-FA94-55636734CBDC}"/>
              </a:ext>
            </a:extLst>
          </p:cNvPr>
          <p:cNvSpPr txBox="1"/>
          <p:nvPr/>
        </p:nvSpPr>
        <p:spPr>
          <a:xfrm>
            <a:off x="255182" y="6381985"/>
            <a:ext cx="34859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CA" sz="1100" dirty="0" err="1">
                <a:solidFill>
                  <a:schemeClr val="bg1">
                    <a:lumMod val="75000"/>
                  </a:schemeClr>
                </a:solidFill>
              </a:rPr>
              <a:t>Infrogmation</a:t>
            </a:r>
            <a:r>
              <a:rPr lang="en-CA" sz="1100" dirty="0">
                <a:solidFill>
                  <a:schemeClr val="bg1">
                    <a:lumMod val="75000"/>
                  </a:schemeClr>
                </a:solidFill>
              </a:rPr>
              <a:t> of New Orleans, Wikimedia Commons)</a:t>
            </a:r>
          </a:p>
        </p:txBody>
      </p:sp>
    </p:spTree>
    <p:extLst>
      <p:ext uri="{BB962C8B-B14F-4D97-AF65-F5344CB8AC3E}">
        <p14:creationId xmlns:p14="http://schemas.microsoft.com/office/powerpoint/2010/main" val="873644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9C375-4698-447D-8158-A93EEF6D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1843168"/>
            <a:ext cx="10247486" cy="216145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Scientists’ Hypothesis:</a:t>
            </a:r>
            <a:br>
              <a:rPr lang="en-US" sz="3600" b="1" dirty="0"/>
            </a:br>
            <a:r>
              <a:rPr lang="en-US" sz="3600" dirty="0"/>
              <a:t>Rainfall is causing stormwater runoff to enter urban streams, which causes coho salmon to become lethargic and die.</a:t>
            </a:r>
            <a:endParaRPr lang="en-CA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52C37B-C76F-4A2B-818B-40AF2D57378E}"/>
              </a:ext>
            </a:extLst>
          </p:cNvPr>
          <p:cNvSpPr txBox="1"/>
          <p:nvPr/>
        </p:nvSpPr>
        <p:spPr>
          <a:xfrm>
            <a:off x="1548937" y="4537259"/>
            <a:ext cx="9094123" cy="113877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70C0"/>
                </a:solidFill>
              </a:rPr>
              <a:t>Break into small groups and design an experiment to test the above hypothesis.</a:t>
            </a:r>
            <a:endParaRPr lang="en-CA" sz="3400" b="1" dirty="0">
              <a:solidFill>
                <a:srgbClr val="0070C0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BAB08E-7D88-797C-7B7D-FD4B6AB2A514}"/>
              </a:ext>
            </a:extLst>
          </p:cNvPr>
          <p:cNvSpPr txBox="1">
            <a:spLocks/>
          </p:cNvSpPr>
          <p:nvPr/>
        </p:nvSpPr>
        <p:spPr>
          <a:xfrm>
            <a:off x="1683123" y="386907"/>
            <a:ext cx="8825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/>
              <a:t>Coho Salmon Death Following Rainfall</a:t>
            </a:r>
            <a:endParaRPr lang="en-CA" b="1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6DC5104-0C1D-2BE1-048D-65EEF6B24A80}"/>
              </a:ext>
            </a:extLst>
          </p:cNvPr>
          <p:cNvGrpSpPr/>
          <p:nvPr/>
        </p:nvGrpSpPr>
        <p:grpSpPr>
          <a:xfrm>
            <a:off x="124893" y="32965"/>
            <a:ext cx="1873240" cy="737886"/>
            <a:chOff x="124893" y="32965"/>
            <a:chExt cx="1873240" cy="73788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8C4E530-925C-71CA-8A49-648FC960E260}"/>
                </a:ext>
              </a:extLst>
            </p:cNvPr>
            <p:cNvSpPr txBox="1"/>
            <p:nvPr/>
          </p:nvSpPr>
          <p:spPr>
            <a:xfrm>
              <a:off x="485422" y="116619"/>
              <a:ext cx="15127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>
                      <a:lumMod val="50000"/>
                    </a:schemeClr>
                  </a:solidFill>
                </a:rPr>
                <a:t>Clue 2</a:t>
              </a:r>
              <a:endParaRPr lang="en-CA" sz="3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699BE3DD-25AF-9A30-7FEF-185095ECF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24893" y="32965"/>
              <a:ext cx="1749063" cy="737886"/>
            </a:xfrm>
            <a:prstGeom prst="chevron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7213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46D9E-B4CB-4DAE-BC04-B050BCF7F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6112" y="332450"/>
            <a:ext cx="6279776" cy="737887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The Scientists’ Experiment </a:t>
            </a:r>
            <a:endParaRPr lang="en-CA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8832CF-6A23-4B45-8D56-EC1BDC6AC48D}"/>
              </a:ext>
            </a:extLst>
          </p:cNvPr>
          <p:cNvSpPr txBox="1"/>
          <p:nvPr/>
        </p:nvSpPr>
        <p:spPr>
          <a:xfrm>
            <a:off x="317806" y="1611312"/>
            <a:ext cx="52363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Methods: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Treatments: Clean well water (control)  and stormwater runoff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Coho salmon exposed to well water or stormwater runoff for 3.5 hours.</a:t>
            </a:r>
          </a:p>
          <a:p>
            <a:endParaRPr lang="en-US" sz="2400" dirty="0"/>
          </a:p>
          <a:p>
            <a:r>
              <a:rPr lang="en-US" sz="2400" b="1" dirty="0"/>
              <a:t>Results: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Coho salmon exposed to well water were active and swimming.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Coho salmon exposed to stormwater runoff  were lethargic, could no longer swim, and some died.</a:t>
            </a:r>
            <a:endParaRPr lang="en-CA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04867A-A1F9-4F0F-9394-205992EF69C5}"/>
              </a:ext>
            </a:extLst>
          </p:cNvPr>
          <p:cNvSpPr txBox="1"/>
          <p:nvPr/>
        </p:nvSpPr>
        <p:spPr>
          <a:xfrm>
            <a:off x="5998011" y="5143027"/>
            <a:ext cx="5747703" cy="14773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Q: Was the hypothesis supported? </a:t>
            </a:r>
          </a:p>
          <a:p>
            <a:r>
              <a:rPr lang="en-US" sz="3000" b="1" dirty="0">
                <a:solidFill>
                  <a:srgbClr val="0070C0"/>
                </a:solidFill>
              </a:rPr>
              <a:t>	A: Yes</a:t>
            </a:r>
          </a:p>
          <a:p>
            <a:r>
              <a:rPr lang="en-US" sz="3000" b="1" dirty="0">
                <a:solidFill>
                  <a:srgbClr val="0070C0"/>
                </a:solidFill>
              </a:rPr>
              <a:t>	B: No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A3DD83F-AEB9-F829-E6B2-DC3863312770}"/>
              </a:ext>
            </a:extLst>
          </p:cNvPr>
          <p:cNvGrpSpPr/>
          <p:nvPr/>
        </p:nvGrpSpPr>
        <p:grpSpPr>
          <a:xfrm>
            <a:off x="124893" y="32965"/>
            <a:ext cx="1873240" cy="737886"/>
            <a:chOff x="124893" y="32965"/>
            <a:chExt cx="1873240" cy="73788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6E4CC98-638D-5294-D70A-75C5F0FC7078}"/>
                </a:ext>
              </a:extLst>
            </p:cNvPr>
            <p:cNvSpPr txBox="1"/>
            <p:nvPr/>
          </p:nvSpPr>
          <p:spPr>
            <a:xfrm>
              <a:off x="485422" y="116619"/>
              <a:ext cx="15127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>
                      <a:lumMod val="50000"/>
                    </a:schemeClr>
                  </a:solidFill>
                </a:rPr>
                <a:t>Clue 2</a:t>
              </a:r>
              <a:endParaRPr lang="en-CA" sz="3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3A36292D-449E-33A3-324F-6D9A8716A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24893" y="32965"/>
              <a:ext cx="1749063" cy="737886"/>
            </a:xfrm>
            <a:prstGeom prst="chevron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09C0AB9-12C8-1A9F-74BC-ECDBE149A8BA}"/>
              </a:ext>
            </a:extLst>
          </p:cNvPr>
          <p:cNvGrpSpPr/>
          <p:nvPr/>
        </p:nvGrpSpPr>
        <p:grpSpPr>
          <a:xfrm>
            <a:off x="5711831" y="920069"/>
            <a:ext cx="6320061" cy="4137353"/>
            <a:chOff x="5711831" y="920069"/>
            <a:chExt cx="6320061" cy="413735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7C23DEB-EE12-444F-C3DC-C146EE355490}"/>
                </a:ext>
              </a:extLst>
            </p:cNvPr>
            <p:cNvGrpSpPr/>
            <p:nvPr/>
          </p:nvGrpSpPr>
          <p:grpSpPr>
            <a:xfrm>
              <a:off x="5711831" y="920069"/>
              <a:ext cx="6320061" cy="4137353"/>
              <a:chOff x="5892110" y="1070337"/>
              <a:chExt cx="6049818" cy="3802727"/>
            </a:xfrm>
          </p:grpSpPr>
          <p:graphicFrame>
            <p:nvGraphicFramePr>
              <p:cNvPr id="8" name="Chart 7">
                <a:extLst>
                  <a:ext uri="{FF2B5EF4-FFF2-40B4-BE49-F238E27FC236}">
                    <a16:creationId xmlns:a16="http://schemas.microsoft.com/office/drawing/2014/main" id="{847E4C3E-AE1C-4968-AEC5-9FC15D6A3AB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49263407"/>
                  </p:ext>
                </p:extLst>
              </p:nvPr>
            </p:nvGraphicFramePr>
            <p:xfrm>
              <a:off x="5892110" y="1070337"/>
              <a:ext cx="6049818" cy="380272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6ACFD98-5457-2434-1290-D30C04756814}"/>
                  </a:ext>
                </a:extLst>
              </p:cNvPr>
              <p:cNvCxnSpPr/>
              <p:nvPr/>
            </p:nvCxnSpPr>
            <p:spPr>
              <a:xfrm flipV="1">
                <a:off x="6355645" y="1444978"/>
                <a:ext cx="0" cy="240453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BA26702-1D55-8175-64FD-434EA723FFE1}"/>
                </a:ext>
              </a:extLst>
            </p:cNvPr>
            <p:cNvSpPr/>
            <p:nvPr/>
          </p:nvSpPr>
          <p:spPr>
            <a:xfrm>
              <a:off x="10859911" y="3941203"/>
              <a:ext cx="500400" cy="36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4135921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9F2FB8F-6B9F-448C-A225-486136CD470C}"/>
              </a:ext>
            </a:extLst>
          </p:cNvPr>
          <p:cNvSpPr txBox="1">
            <a:spLocks/>
          </p:cNvSpPr>
          <p:nvPr/>
        </p:nvSpPr>
        <p:spPr>
          <a:xfrm>
            <a:off x="824346" y="1113897"/>
            <a:ext cx="10515600" cy="5121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/>
              <a:t>Clue #2:</a:t>
            </a:r>
          </a:p>
          <a:p>
            <a:pPr algn="ctr"/>
            <a:r>
              <a:rPr lang="en-US" sz="6000" dirty="0"/>
              <a:t>Something in the stormwater runoff is killing coho salmon.</a:t>
            </a:r>
            <a:endParaRPr lang="en-CA" sz="6000" dirty="0"/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FFF9E927-94D3-4F2C-BB03-60480EFCD177}"/>
              </a:ext>
            </a:extLst>
          </p:cNvPr>
          <p:cNvSpPr/>
          <p:nvPr/>
        </p:nvSpPr>
        <p:spPr>
          <a:xfrm>
            <a:off x="1069571" y="199505"/>
            <a:ext cx="2128058" cy="897775"/>
          </a:xfrm>
          <a:prstGeom prst="chevr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EC809C4A-81C1-43D1-BF2E-47F3D2A03875}"/>
              </a:ext>
            </a:extLst>
          </p:cNvPr>
          <p:cNvSpPr/>
          <p:nvPr/>
        </p:nvSpPr>
        <p:spPr>
          <a:xfrm>
            <a:off x="3050771" y="199504"/>
            <a:ext cx="2128058" cy="897775"/>
          </a:xfrm>
          <a:prstGeom prst="chevr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8A4DC812-8D3E-4D40-90E9-5642AC385A23}"/>
              </a:ext>
            </a:extLst>
          </p:cNvPr>
          <p:cNvSpPr/>
          <p:nvPr/>
        </p:nvSpPr>
        <p:spPr>
          <a:xfrm>
            <a:off x="5031971" y="199503"/>
            <a:ext cx="2128058" cy="897775"/>
          </a:xfrm>
          <a:prstGeom prst="chevr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4C277C4D-1B52-4AFA-89F4-A949B0B1A488}"/>
              </a:ext>
            </a:extLst>
          </p:cNvPr>
          <p:cNvSpPr/>
          <p:nvPr/>
        </p:nvSpPr>
        <p:spPr>
          <a:xfrm>
            <a:off x="6999317" y="199502"/>
            <a:ext cx="2128058" cy="897775"/>
          </a:xfrm>
          <a:prstGeom prst="chevr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B9B3BBF8-3D1B-4476-B988-5A7F208B916F}"/>
              </a:ext>
            </a:extLst>
          </p:cNvPr>
          <p:cNvSpPr/>
          <p:nvPr/>
        </p:nvSpPr>
        <p:spPr>
          <a:xfrm>
            <a:off x="8966663" y="199502"/>
            <a:ext cx="2128058" cy="897775"/>
          </a:xfrm>
          <a:prstGeom prst="chevr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pic>
        <p:nvPicPr>
          <p:cNvPr id="10" name="Graphic 9" descr="Badge Question Mark with solid fill">
            <a:extLst>
              <a:ext uri="{FF2B5EF4-FFF2-40B4-BE49-F238E27FC236}">
                <a16:creationId xmlns:a16="http://schemas.microsoft.com/office/drawing/2014/main" id="{AAD176D1-6564-4108-B5C8-A5E883B9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24946" y="191189"/>
            <a:ext cx="914400" cy="914400"/>
          </a:xfrm>
          <a:prstGeom prst="rect">
            <a:avLst/>
          </a:prstGeom>
        </p:spPr>
      </p:pic>
      <p:pic>
        <p:nvPicPr>
          <p:cNvPr id="11" name="Graphic 10" descr="Badge Question Mark with solid fill">
            <a:extLst>
              <a:ext uri="{FF2B5EF4-FFF2-40B4-BE49-F238E27FC236}">
                <a16:creationId xmlns:a16="http://schemas.microsoft.com/office/drawing/2014/main" id="{FA30125C-7D38-461C-A9C6-A71134DBE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039" y="199501"/>
            <a:ext cx="914400" cy="914400"/>
          </a:xfrm>
          <a:prstGeom prst="rect">
            <a:avLst/>
          </a:prstGeom>
        </p:spPr>
      </p:pic>
      <p:pic>
        <p:nvPicPr>
          <p:cNvPr id="12" name="Graphic 11" descr="Badge Question Mark with solid fill">
            <a:extLst>
              <a:ext uri="{FF2B5EF4-FFF2-40B4-BE49-F238E27FC236}">
                <a16:creationId xmlns:a16="http://schemas.microsoft.com/office/drawing/2014/main" id="{EC1E0606-B62A-4AA5-8F73-48F9456B1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3848" y="223668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0B0767C-23DC-4668-AA7C-5ED0009C0C0B}"/>
              </a:ext>
            </a:extLst>
          </p:cNvPr>
          <p:cNvSpPr txBox="1"/>
          <p:nvPr/>
        </p:nvSpPr>
        <p:spPr>
          <a:xfrm>
            <a:off x="1519325" y="47203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Urban Streams</a:t>
            </a:r>
            <a:endParaRPr lang="en-C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E37D74-766E-410B-A3B1-8FCD099470FF}"/>
              </a:ext>
            </a:extLst>
          </p:cNvPr>
          <p:cNvSpPr txBox="1"/>
          <p:nvPr/>
        </p:nvSpPr>
        <p:spPr>
          <a:xfrm>
            <a:off x="3610147" y="357702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Stormwater</a:t>
            </a:r>
          </a:p>
          <a:p>
            <a:r>
              <a:rPr lang="en-US" dirty="0"/>
              <a:t>Runoff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33537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90B80-C41F-481A-A351-B24FEC908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947" y="386907"/>
            <a:ext cx="8736106" cy="1325563"/>
          </a:xfrm>
        </p:spPr>
        <p:txBody>
          <a:bodyPr/>
          <a:lstStyle/>
          <a:p>
            <a:pPr algn="ctr"/>
            <a:r>
              <a:rPr lang="en-US" b="1" dirty="0"/>
              <a:t>The Ingredients in Stormwater Runoff 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1B481-2962-486E-B22A-B5387981F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0687" y="2296596"/>
            <a:ext cx="4835891" cy="2753280"/>
          </a:xfrm>
          <a:ln>
            <a:solidFill>
              <a:srgbClr val="0070C0"/>
            </a:solidFill>
          </a:ln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Q: What pollutants might be present on roadways that could be washed away during a rainfall event? </a:t>
            </a:r>
            <a:endParaRPr lang="en-CA" sz="3600" dirty="0">
              <a:solidFill>
                <a:srgbClr val="0070C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3087E39-AE39-BACD-00EA-25C48C40BE10}"/>
              </a:ext>
            </a:extLst>
          </p:cNvPr>
          <p:cNvGrpSpPr/>
          <p:nvPr/>
        </p:nvGrpSpPr>
        <p:grpSpPr>
          <a:xfrm>
            <a:off x="124893" y="32965"/>
            <a:ext cx="1873240" cy="737886"/>
            <a:chOff x="124893" y="32965"/>
            <a:chExt cx="1873240" cy="73788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C511E36-E34D-F04C-0A2D-8853AC7049C7}"/>
                </a:ext>
              </a:extLst>
            </p:cNvPr>
            <p:cNvSpPr txBox="1"/>
            <p:nvPr/>
          </p:nvSpPr>
          <p:spPr>
            <a:xfrm>
              <a:off x="485422" y="116619"/>
              <a:ext cx="15127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>
                      <a:lumMod val="50000"/>
                    </a:schemeClr>
                  </a:solidFill>
                </a:rPr>
                <a:t>Clue 3</a:t>
              </a:r>
              <a:endParaRPr lang="en-CA" sz="3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259B91DA-93EE-43C3-80A3-E6636F6A79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24893" y="32965"/>
              <a:ext cx="1749063" cy="737886"/>
            </a:xfrm>
            <a:prstGeom prst="chevron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chemeClr val="tx1"/>
                </a:solidFill>
              </a:endParaRPr>
            </a:p>
          </p:txBody>
        </p:sp>
      </p:grpSp>
      <p:pic>
        <p:nvPicPr>
          <p:cNvPr id="1026" name="Picture 2" descr="Rainwater running into storm drain">
            <a:extLst>
              <a:ext uri="{FF2B5EF4-FFF2-40B4-BE49-F238E27FC236}">
                <a16:creationId xmlns:a16="http://schemas.microsoft.com/office/drawing/2014/main" id="{4E72568E-46D0-6C51-36B5-36A4A27EC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2" y="1841903"/>
            <a:ext cx="5904089" cy="3933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264961-9E06-46F8-3A4F-C254138CF08B}"/>
              </a:ext>
            </a:extLst>
          </p:cNvPr>
          <p:cNvSpPr txBox="1"/>
          <p:nvPr/>
        </p:nvSpPr>
        <p:spPr>
          <a:xfrm>
            <a:off x="497458" y="5904935"/>
            <a:ext cx="34859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>
                <a:solidFill>
                  <a:schemeClr val="bg1">
                    <a:lumMod val="75000"/>
                  </a:schemeClr>
                </a:solidFill>
              </a:rPr>
              <a:t>(Robert Lawton, Wikimedia Commons)</a:t>
            </a:r>
          </a:p>
        </p:txBody>
      </p:sp>
    </p:spTree>
    <p:extLst>
      <p:ext uri="{BB962C8B-B14F-4D97-AF65-F5344CB8AC3E}">
        <p14:creationId xmlns:p14="http://schemas.microsoft.com/office/powerpoint/2010/main" val="28376423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4CC7D35-1AD6-95C0-1A5E-8A5DFA2CAF3E}"/>
              </a:ext>
            </a:extLst>
          </p:cNvPr>
          <p:cNvSpPr txBox="1"/>
          <p:nvPr/>
        </p:nvSpPr>
        <p:spPr>
          <a:xfrm>
            <a:off x="8517145" y="2030157"/>
            <a:ext cx="25483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Power steering fluid</a:t>
            </a:r>
            <a:endParaRPr lang="en-CA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912D18-19A3-8361-21D8-C8FFFC6891C4}"/>
              </a:ext>
            </a:extLst>
          </p:cNvPr>
          <p:cNvSpPr txBox="1"/>
          <p:nvPr/>
        </p:nvSpPr>
        <p:spPr>
          <a:xfrm>
            <a:off x="8317157" y="5614969"/>
            <a:ext cx="2548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Gear oil</a:t>
            </a:r>
            <a:endParaRPr lang="en-CA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8DB296-1208-63CD-08CD-94B3B3A562AB}"/>
              </a:ext>
            </a:extLst>
          </p:cNvPr>
          <p:cNvSpPr txBox="1"/>
          <p:nvPr/>
        </p:nvSpPr>
        <p:spPr>
          <a:xfrm>
            <a:off x="1984661" y="5377667"/>
            <a:ext cx="32490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Automatic transmission fluid</a:t>
            </a:r>
            <a:endParaRPr lang="en-CA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24D169-8379-ED2B-C788-ED7F542F553F}"/>
              </a:ext>
            </a:extLst>
          </p:cNvPr>
          <p:cNvSpPr txBox="1"/>
          <p:nvPr/>
        </p:nvSpPr>
        <p:spPr>
          <a:xfrm>
            <a:off x="1236493" y="3557374"/>
            <a:ext cx="1966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Tire wear particles</a:t>
            </a:r>
            <a:endParaRPr lang="en-CA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7215BD-9F62-8275-E036-A67A231E60A1}"/>
              </a:ext>
            </a:extLst>
          </p:cNvPr>
          <p:cNvSpPr txBox="1"/>
          <p:nvPr/>
        </p:nvSpPr>
        <p:spPr>
          <a:xfrm>
            <a:off x="9591321" y="3622070"/>
            <a:ext cx="2548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Motor oil</a:t>
            </a:r>
            <a:endParaRPr lang="en-CA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F2DE86-899F-CD20-DB3E-A666C67944C1}"/>
              </a:ext>
            </a:extLst>
          </p:cNvPr>
          <p:cNvSpPr txBox="1"/>
          <p:nvPr/>
        </p:nvSpPr>
        <p:spPr>
          <a:xfrm>
            <a:off x="2308083" y="1938458"/>
            <a:ext cx="2602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Windshield wiper fluid</a:t>
            </a:r>
            <a:endParaRPr lang="en-CA" sz="28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5E9802D-E52B-E341-0797-694F59711A84}"/>
              </a:ext>
            </a:extLst>
          </p:cNvPr>
          <p:cNvCxnSpPr/>
          <p:nvPr/>
        </p:nvCxnSpPr>
        <p:spPr>
          <a:xfrm flipH="1">
            <a:off x="8201612" y="4035066"/>
            <a:ext cx="132422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C6F8EDF-713E-1049-D504-A51734F126E7}"/>
              </a:ext>
            </a:extLst>
          </p:cNvPr>
          <p:cNvCxnSpPr/>
          <p:nvPr/>
        </p:nvCxnSpPr>
        <p:spPr>
          <a:xfrm flipH="1">
            <a:off x="2949963" y="4013093"/>
            <a:ext cx="132422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090D44E-E413-04A9-9905-8ED90F277387}"/>
              </a:ext>
            </a:extLst>
          </p:cNvPr>
          <p:cNvCxnSpPr>
            <a:cxnSpLocks/>
          </p:cNvCxnSpPr>
          <p:nvPr/>
        </p:nvCxnSpPr>
        <p:spPr>
          <a:xfrm flipH="1">
            <a:off x="7410834" y="2591539"/>
            <a:ext cx="1015680" cy="75145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CE2649D-1A05-767D-09FC-4E63786ECD92}"/>
              </a:ext>
            </a:extLst>
          </p:cNvPr>
          <p:cNvCxnSpPr>
            <a:cxnSpLocks/>
          </p:cNvCxnSpPr>
          <p:nvPr/>
        </p:nvCxnSpPr>
        <p:spPr>
          <a:xfrm flipH="1">
            <a:off x="4049288" y="4729210"/>
            <a:ext cx="1015680" cy="75145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DA10523-1949-BEC4-ADE4-3E735D666A87}"/>
              </a:ext>
            </a:extLst>
          </p:cNvPr>
          <p:cNvCxnSpPr>
            <a:cxnSpLocks/>
          </p:cNvCxnSpPr>
          <p:nvPr/>
        </p:nvCxnSpPr>
        <p:spPr>
          <a:xfrm>
            <a:off x="7298383" y="4764388"/>
            <a:ext cx="1015680" cy="75145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B42DF08-CB0F-D435-09D8-BBECF1834447}"/>
              </a:ext>
            </a:extLst>
          </p:cNvPr>
          <p:cNvCxnSpPr>
            <a:cxnSpLocks/>
          </p:cNvCxnSpPr>
          <p:nvPr/>
        </p:nvCxnSpPr>
        <p:spPr>
          <a:xfrm>
            <a:off x="4325170" y="2524029"/>
            <a:ext cx="1015680" cy="75145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4C2BAEED-C945-E502-52E8-4AD544DA748C}"/>
              </a:ext>
            </a:extLst>
          </p:cNvPr>
          <p:cNvSpPr/>
          <p:nvPr/>
        </p:nvSpPr>
        <p:spPr>
          <a:xfrm>
            <a:off x="4274190" y="3165637"/>
            <a:ext cx="3927422" cy="1738859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7338D6-FBE9-6AE1-CA93-D1115E713FB0}"/>
              </a:ext>
            </a:extLst>
          </p:cNvPr>
          <p:cNvSpPr txBox="1"/>
          <p:nvPr/>
        </p:nvSpPr>
        <p:spPr>
          <a:xfrm>
            <a:off x="4925015" y="3536211"/>
            <a:ext cx="25483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Stormwater Runoff</a:t>
            </a:r>
            <a:endParaRPr lang="en-CA" sz="3200" b="1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41E9B7D-2480-AEBD-CAF2-D9872E50411D}"/>
              </a:ext>
            </a:extLst>
          </p:cNvPr>
          <p:cNvGrpSpPr/>
          <p:nvPr/>
        </p:nvGrpSpPr>
        <p:grpSpPr>
          <a:xfrm>
            <a:off x="124893" y="32965"/>
            <a:ext cx="1873240" cy="737886"/>
            <a:chOff x="124893" y="32965"/>
            <a:chExt cx="1873240" cy="73788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218982-6BB1-2A87-1986-DD6DC27E3A05}"/>
                </a:ext>
              </a:extLst>
            </p:cNvPr>
            <p:cNvSpPr txBox="1"/>
            <p:nvPr/>
          </p:nvSpPr>
          <p:spPr>
            <a:xfrm>
              <a:off x="485422" y="116619"/>
              <a:ext cx="15127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>
                      <a:lumMod val="50000"/>
                    </a:schemeClr>
                  </a:solidFill>
                </a:rPr>
                <a:t>Clue 3</a:t>
              </a:r>
              <a:endParaRPr lang="en-CA" sz="3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" name="Arrow: Chevron 28">
              <a:extLst>
                <a:ext uri="{FF2B5EF4-FFF2-40B4-BE49-F238E27FC236}">
                  <a16:creationId xmlns:a16="http://schemas.microsoft.com/office/drawing/2014/main" id="{6131DED5-4069-8AD9-6846-714990B9BA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24893" y="32965"/>
              <a:ext cx="1749063" cy="737886"/>
            </a:xfrm>
            <a:prstGeom prst="chevron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chemeClr val="tx1"/>
                </a:solidFill>
              </a:endParaRPr>
            </a:p>
          </p:txBody>
        </p: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4BD7924-3DC4-7BFF-F9A8-2B672F5A18A9}"/>
              </a:ext>
            </a:extLst>
          </p:cNvPr>
          <p:cNvCxnSpPr>
            <a:cxnSpLocks/>
          </p:cNvCxnSpPr>
          <p:nvPr/>
        </p:nvCxnSpPr>
        <p:spPr>
          <a:xfrm rot="5400000" flipH="1">
            <a:off x="5595110" y="2503523"/>
            <a:ext cx="132422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EB53184-D85B-39D0-D466-15EF2D17F347}"/>
              </a:ext>
            </a:extLst>
          </p:cNvPr>
          <p:cNvSpPr txBox="1"/>
          <p:nvPr/>
        </p:nvSpPr>
        <p:spPr>
          <a:xfrm>
            <a:off x="4734973" y="1215139"/>
            <a:ext cx="3005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Antifreeze</a:t>
            </a:r>
            <a:endParaRPr lang="en-CA" sz="2800" dirty="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1B1A20AB-211F-B2A5-5923-DD93F4243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947" y="205553"/>
            <a:ext cx="8736106" cy="751460"/>
          </a:xfrm>
        </p:spPr>
        <p:txBody>
          <a:bodyPr/>
          <a:lstStyle/>
          <a:p>
            <a:pPr algn="ctr"/>
            <a:r>
              <a:rPr lang="en-US" b="1" dirty="0"/>
              <a:t>Pollutants in Stormwater Runoff 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489606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D4DDB-FCB7-42C9-A706-F93EDB069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16619"/>
            <a:ext cx="7315200" cy="1325563"/>
          </a:xfrm>
        </p:spPr>
        <p:txBody>
          <a:bodyPr/>
          <a:lstStyle/>
          <a:p>
            <a:pPr algn="ctr"/>
            <a:r>
              <a:rPr lang="en-US" b="1" dirty="0"/>
              <a:t>Comparing Stormwater Runoff to Potential Contaminants</a:t>
            </a:r>
            <a:endParaRPr lang="en-CA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94FF49-3C8A-43AD-9D38-71E622FD2977}"/>
              </a:ext>
            </a:extLst>
          </p:cNvPr>
          <p:cNvSpPr txBox="1"/>
          <p:nvPr/>
        </p:nvSpPr>
        <p:spPr>
          <a:xfrm>
            <a:off x="10581333" y="5205847"/>
            <a:ext cx="1241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Absent</a:t>
            </a:r>
            <a:endParaRPr lang="en-CA" sz="2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65FE640-3F83-8E1F-372B-9398C1DDBF0B}"/>
              </a:ext>
            </a:extLst>
          </p:cNvPr>
          <p:cNvGrpSpPr/>
          <p:nvPr/>
        </p:nvGrpSpPr>
        <p:grpSpPr>
          <a:xfrm>
            <a:off x="9753601" y="1639145"/>
            <a:ext cx="727336" cy="4308039"/>
            <a:chOff x="10778446" y="2101989"/>
            <a:chExt cx="504001" cy="430803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3052E05-B849-42EB-9FA5-20317F3CA9A6}"/>
                </a:ext>
              </a:extLst>
            </p:cNvPr>
            <p:cNvSpPr txBox="1"/>
            <p:nvPr/>
          </p:nvSpPr>
          <p:spPr>
            <a:xfrm rot="5400000">
              <a:off x="10497364" y="5624946"/>
              <a:ext cx="1066164" cy="50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741BA62-ABDF-43E8-A74E-E6EF4BEDEA31}"/>
                </a:ext>
              </a:extLst>
            </p:cNvPr>
            <p:cNvSpPr txBox="1"/>
            <p:nvPr/>
          </p:nvSpPr>
          <p:spPr>
            <a:xfrm rot="5400000">
              <a:off x="10483697" y="3476571"/>
              <a:ext cx="1093499" cy="50400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7CC1A25-5C35-423F-888D-2DEFE4496402}"/>
                </a:ext>
              </a:extLst>
            </p:cNvPr>
            <p:cNvSpPr txBox="1"/>
            <p:nvPr/>
          </p:nvSpPr>
          <p:spPr>
            <a:xfrm rot="5400000">
              <a:off x="10497365" y="4556403"/>
              <a:ext cx="1066164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FF7F744-8F21-4F6B-834E-AB4A909E4765}"/>
                </a:ext>
              </a:extLst>
            </p:cNvPr>
            <p:cNvSpPr txBox="1"/>
            <p:nvPr/>
          </p:nvSpPr>
          <p:spPr>
            <a:xfrm rot="5400000">
              <a:off x="10483697" y="2396739"/>
              <a:ext cx="1093499" cy="50400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C39C09F-C7A6-409A-88E4-6FBC91BFAC70}"/>
              </a:ext>
            </a:extLst>
          </p:cNvPr>
          <p:cNvSpPr txBox="1"/>
          <p:nvPr/>
        </p:nvSpPr>
        <p:spPr>
          <a:xfrm>
            <a:off x="576917" y="1907951"/>
            <a:ext cx="917668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b="1" dirty="0"/>
              <a:t>Hierarchical Cluster Analysis </a:t>
            </a:r>
          </a:p>
          <a:p>
            <a:pPr marL="514350" indent="-514350">
              <a:spcAft>
                <a:spcPts val="1800"/>
              </a:spcAft>
              <a:buAutoNum type="arabicPeriod"/>
            </a:pPr>
            <a:r>
              <a:rPr lang="en-US" sz="3200" dirty="0"/>
              <a:t>Obtain chemical profiles of potential contaminants (i.e., antifreeze, gear oil, transmission fluid, etc.) that might cause coho salmon death.</a:t>
            </a:r>
          </a:p>
          <a:p>
            <a:pPr marL="514350" indent="-514350">
              <a:spcAft>
                <a:spcPts val="1800"/>
              </a:spcAft>
              <a:buAutoNum type="arabicPeriod"/>
            </a:pPr>
            <a:r>
              <a:rPr lang="en-US" sz="3200" dirty="0"/>
              <a:t>Compare known chemical profiles to the chemical profile of stormwater runoff.</a:t>
            </a:r>
            <a:endParaRPr lang="en-CA" sz="32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81A52FB-49CC-8BC9-932E-1840BD2B8D86}"/>
              </a:ext>
            </a:extLst>
          </p:cNvPr>
          <p:cNvGrpSpPr/>
          <p:nvPr/>
        </p:nvGrpSpPr>
        <p:grpSpPr>
          <a:xfrm>
            <a:off x="124893" y="32965"/>
            <a:ext cx="1873240" cy="737886"/>
            <a:chOff x="124893" y="32965"/>
            <a:chExt cx="1873240" cy="7378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D113EBB-7F08-A57A-CA38-3E5416250FC7}"/>
                </a:ext>
              </a:extLst>
            </p:cNvPr>
            <p:cNvSpPr txBox="1"/>
            <p:nvPr/>
          </p:nvSpPr>
          <p:spPr>
            <a:xfrm>
              <a:off x="485422" y="116619"/>
              <a:ext cx="15127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>
                      <a:lumMod val="50000"/>
                    </a:schemeClr>
                  </a:solidFill>
                </a:rPr>
                <a:t>Clue 3</a:t>
              </a:r>
              <a:endParaRPr lang="en-CA" sz="3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" name="Arrow: Chevron 5">
              <a:extLst>
                <a:ext uri="{FF2B5EF4-FFF2-40B4-BE49-F238E27FC236}">
                  <a16:creationId xmlns:a16="http://schemas.microsoft.com/office/drawing/2014/main" id="{85C8601A-9111-DAF8-E9CB-C37235256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24893" y="32965"/>
              <a:ext cx="1749063" cy="737886"/>
            </a:xfrm>
            <a:prstGeom prst="chevron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A7A8C20-9078-2E19-7711-65C93633E4AA}"/>
              </a:ext>
            </a:extLst>
          </p:cNvPr>
          <p:cNvSpPr txBox="1"/>
          <p:nvPr/>
        </p:nvSpPr>
        <p:spPr>
          <a:xfrm>
            <a:off x="10581333" y="1736529"/>
            <a:ext cx="1487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Highly abundant</a:t>
            </a:r>
            <a:endParaRPr lang="en-CA" sz="24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96FCE6E-7F1D-F682-52AF-D168B59C2EFC}"/>
              </a:ext>
            </a:extLst>
          </p:cNvPr>
          <p:cNvCxnSpPr/>
          <p:nvPr/>
        </p:nvCxnSpPr>
        <p:spPr>
          <a:xfrm flipV="1">
            <a:off x="11202263" y="2718977"/>
            <a:ext cx="0" cy="24480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622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D4DDB-FCB7-42C9-A706-F93EDB069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69060"/>
            <a:ext cx="11988800" cy="830998"/>
          </a:xfrm>
        </p:spPr>
        <p:txBody>
          <a:bodyPr/>
          <a:lstStyle/>
          <a:p>
            <a:pPr algn="ctr"/>
            <a:r>
              <a:rPr lang="en-US" b="1" dirty="0"/>
              <a:t>Comparing Chemical Profiles</a:t>
            </a:r>
            <a:endParaRPr lang="en-CA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303D32-4B37-4BBB-BF3C-F55FFBAF6190}"/>
              </a:ext>
            </a:extLst>
          </p:cNvPr>
          <p:cNvSpPr txBox="1"/>
          <p:nvPr/>
        </p:nvSpPr>
        <p:spPr>
          <a:xfrm rot="18876485">
            <a:off x="7815150" y="1409010"/>
            <a:ext cx="2354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Power steering fluid</a:t>
            </a:r>
            <a:endParaRPr lang="en-C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1F04C8-8CAC-4153-ACD4-3B633C4D4654}"/>
              </a:ext>
            </a:extLst>
          </p:cNvPr>
          <p:cNvSpPr txBox="1"/>
          <p:nvPr/>
        </p:nvSpPr>
        <p:spPr>
          <a:xfrm rot="18876485">
            <a:off x="8845668" y="1418394"/>
            <a:ext cx="232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Wiper fluid</a:t>
            </a:r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2B4D29-6313-75E2-58B3-25246F39C490}"/>
              </a:ext>
            </a:extLst>
          </p:cNvPr>
          <p:cNvSpPr txBox="1"/>
          <p:nvPr/>
        </p:nvSpPr>
        <p:spPr>
          <a:xfrm>
            <a:off x="840803" y="5738758"/>
            <a:ext cx="1241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Absent</a:t>
            </a:r>
            <a:endParaRPr lang="en-CA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F778BE-130C-AEE5-C3D0-3757E5B25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0063" y="2075828"/>
            <a:ext cx="407767" cy="4308039"/>
            <a:chOff x="10778446" y="2101989"/>
            <a:chExt cx="504001" cy="430803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3C1B4CF-E12F-3F97-C50D-EE2E9B7DE834}"/>
                </a:ext>
              </a:extLst>
            </p:cNvPr>
            <p:cNvSpPr txBox="1"/>
            <p:nvPr/>
          </p:nvSpPr>
          <p:spPr>
            <a:xfrm rot="5400000">
              <a:off x="10497364" y="5624946"/>
              <a:ext cx="1066164" cy="50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200E87-A4DF-6FE9-83FA-4E21AADEB103}"/>
                </a:ext>
              </a:extLst>
            </p:cNvPr>
            <p:cNvSpPr txBox="1"/>
            <p:nvPr/>
          </p:nvSpPr>
          <p:spPr>
            <a:xfrm rot="5400000">
              <a:off x="10483697" y="3476571"/>
              <a:ext cx="1093499" cy="50400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F1E561-22F4-9E06-B03A-9A0788ED5158}"/>
                </a:ext>
              </a:extLst>
            </p:cNvPr>
            <p:cNvSpPr txBox="1"/>
            <p:nvPr/>
          </p:nvSpPr>
          <p:spPr>
            <a:xfrm rot="5400000">
              <a:off x="10497365" y="4556403"/>
              <a:ext cx="1066164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9D73511-A651-881F-78DC-C3BA4036BA2A}"/>
                </a:ext>
              </a:extLst>
            </p:cNvPr>
            <p:cNvSpPr txBox="1"/>
            <p:nvPr/>
          </p:nvSpPr>
          <p:spPr>
            <a:xfrm rot="5400000">
              <a:off x="10483697" y="2396739"/>
              <a:ext cx="1093499" cy="50400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DC69A66-19DD-EDAE-BB31-709DC865C046}"/>
              </a:ext>
            </a:extLst>
          </p:cNvPr>
          <p:cNvSpPr txBox="1"/>
          <p:nvPr/>
        </p:nvSpPr>
        <p:spPr>
          <a:xfrm>
            <a:off x="840803" y="2269440"/>
            <a:ext cx="1487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Highly abundant</a:t>
            </a:r>
            <a:endParaRPr lang="en-CA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781429C-244E-F7C4-AA1B-5FBB05CEA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998888" y="3155660"/>
            <a:ext cx="0" cy="24480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B95905F-F220-0607-2BD3-EF0697B7D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00">
            <a:off x="2709420" y="5846936"/>
            <a:ext cx="540000" cy="1008000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A1B2930-A291-ED60-B8FB-3D633E857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00">
            <a:off x="2709420" y="5266501"/>
            <a:ext cx="540000" cy="1008000"/>
          </a:xfrm>
          <a:prstGeom prst="rect">
            <a:avLst/>
          </a:prstGeom>
          <a:solidFill>
            <a:srgbClr val="DAE3F3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5D706DE-0AF0-40A4-E5BC-68E5BAAD5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00">
            <a:off x="2709420" y="4686066"/>
            <a:ext cx="540000" cy="1008000"/>
          </a:xfrm>
          <a:prstGeom prst="rect">
            <a:avLst/>
          </a:prstGeom>
          <a:solidFill>
            <a:srgbClr val="DAE3F3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2F31CC9-D1E9-93AF-B860-6FC5151F6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00">
            <a:off x="2709420" y="4105631"/>
            <a:ext cx="540000" cy="1008000"/>
          </a:xfrm>
          <a:prstGeom prst="rect">
            <a:avLst/>
          </a:prstGeom>
          <a:solidFill>
            <a:srgbClr val="C000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25FAA8C-63F6-35F5-F866-3EFD09CE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00">
            <a:off x="2709420" y="3525195"/>
            <a:ext cx="540000" cy="1008000"/>
          </a:xfrm>
          <a:prstGeom prst="rect">
            <a:avLst/>
          </a:prstGeom>
          <a:solidFill>
            <a:srgbClr val="DAE3F3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D50BF47-2430-039F-2981-BFF79A32A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00">
            <a:off x="2709420" y="2944760"/>
            <a:ext cx="540000" cy="1008000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799463B2-66C9-E813-692E-4B938337D7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00">
            <a:off x="2704218" y="2364325"/>
            <a:ext cx="540000" cy="1008000"/>
          </a:xfrm>
          <a:prstGeom prst="rect">
            <a:avLst/>
          </a:prstGeom>
          <a:solidFill>
            <a:srgbClr val="C000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BBDC1E5D-5136-442D-6880-C78EB0F2C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824821" y="2598325"/>
            <a:ext cx="1013202" cy="4022611"/>
            <a:chOff x="3824821" y="2598325"/>
            <a:chExt cx="1013202" cy="402261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DD07644-966F-7E01-44A0-A6853C328E0E}"/>
                </a:ext>
              </a:extLst>
            </p:cNvPr>
            <p:cNvSpPr txBox="1"/>
            <p:nvPr/>
          </p:nvSpPr>
          <p:spPr>
            <a:xfrm rot="5400000">
              <a:off x="4064023" y="5846936"/>
              <a:ext cx="540000" cy="1008000"/>
            </a:xfrm>
            <a:prstGeom prst="rect">
              <a:avLst/>
            </a:prstGeom>
            <a:solidFill>
              <a:srgbClr val="2F5597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540AA70-1573-4D6E-9ED0-B26464E6882E}"/>
                </a:ext>
              </a:extLst>
            </p:cNvPr>
            <p:cNvSpPr txBox="1"/>
            <p:nvPr/>
          </p:nvSpPr>
          <p:spPr>
            <a:xfrm rot="5400000">
              <a:off x="4064023" y="5266501"/>
              <a:ext cx="540000" cy="1008000"/>
            </a:xfrm>
            <a:prstGeom prst="rect">
              <a:avLst/>
            </a:prstGeom>
            <a:solidFill>
              <a:srgbClr val="DAE3F3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B3E006C-A30C-5D79-D163-CDB003D0FDC9}"/>
                </a:ext>
              </a:extLst>
            </p:cNvPr>
            <p:cNvSpPr txBox="1"/>
            <p:nvPr/>
          </p:nvSpPr>
          <p:spPr>
            <a:xfrm rot="5400000">
              <a:off x="4064023" y="4686066"/>
              <a:ext cx="540000" cy="100800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24C559B-0E06-A0EF-DCA3-06E6BFE16D54}"/>
                </a:ext>
              </a:extLst>
            </p:cNvPr>
            <p:cNvSpPr txBox="1"/>
            <p:nvPr/>
          </p:nvSpPr>
          <p:spPr>
            <a:xfrm rot="5400000">
              <a:off x="4064023" y="4105631"/>
              <a:ext cx="540000" cy="100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D74A5AA-10A2-4D3B-C334-FE91EA534470}"/>
                </a:ext>
              </a:extLst>
            </p:cNvPr>
            <p:cNvSpPr txBox="1"/>
            <p:nvPr/>
          </p:nvSpPr>
          <p:spPr>
            <a:xfrm rot="5400000">
              <a:off x="4064023" y="3525195"/>
              <a:ext cx="540000" cy="1008000"/>
            </a:xfrm>
            <a:prstGeom prst="rect">
              <a:avLst/>
            </a:prstGeom>
            <a:solidFill>
              <a:srgbClr val="DAE3F3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3D1845FA-9019-89D9-CCE6-7E7B0B9FB119}"/>
                </a:ext>
              </a:extLst>
            </p:cNvPr>
            <p:cNvSpPr txBox="1"/>
            <p:nvPr/>
          </p:nvSpPr>
          <p:spPr>
            <a:xfrm rot="5400000">
              <a:off x="4064023" y="2944760"/>
              <a:ext cx="540000" cy="1008000"/>
            </a:xfrm>
            <a:prstGeom prst="rect">
              <a:avLst/>
            </a:prstGeom>
            <a:solidFill>
              <a:srgbClr val="DAE3F3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DBD11934-1FBE-C848-A76A-B7B81A287A53}"/>
                </a:ext>
              </a:extLst>
            </p:cNvPr>
            <p:cNvSpPr txBox="1"/>
            <p:nvPr/>
          </p:nvSpPr>
          <p:spPr>
            <a:xfrm rot="5400000">
              <a:off x="4058821" y="2364325"/>
              <a:ext cx="540000" cy="100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25CD5DE7-DD83-2780-8E11-8E70F1936F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63332" y="2598325"/>
            <a:ext cx="1013202" cy="4022611"/>
            <a:chOff x="4863332" y="2598325"/>
            <a:chExt cx="1013202" cy="402261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8F44C2A-5558-82B4-895B-A577FF44F11E}"/>
                </a:ext>
              </a:extLst>
            </p:cNvPr>
            <p:cNvSpPr txBox="1"/>
            <p:nvPr/>
          </p:nvSpPr>
          <p:spPr>
            <a:xfrm rot="5400000">
              <a:off x="5102534" y="5846936"/>
              <a:ext cx="540000" cy="1008000"/>
            </a:xfrm>
            <a:prstGeom prst="rect">
              <a:avLst/>
            </a:prstGeom>
            <a:solidFill>
              <a:srgbClr val="DAE3F3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CBBCC40-6688-AB39-24BB-545112015706}"/>
                </a:ext>
              </a:extLst>
            </p:cNvPr>
            <p:cNvSpPr txBox="1"/>
            <p:nvPr/>
          </p:nvSpPr>
          <p:spPr>
            <a:xfrm rot="5400000">
              <a:off x="5102534" y="5266501"/>
              <a:ext cx="540000" cy="1008000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EE52B11-4669-1780-AB30-4A70D47DC4AB}"/>
                </a:ext>
              </a:extLst>
            </p:cNvPr>
            <p:cNvSpPr txBox="1"/>
            <p:nvPr/>
          </p:nvSpPr>
          <p:spPr>
            <a:xfrm rot="5400000">
              <a:off x="5102534" y="4686066"/>
              <a:ext cx="540000" cy="100800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50974FA-E6C6-54AB-6C86-4162B597B606}"/>
                </a:ext>
              </a:extLst>
            </p:cNvPr>
            <p:cNvSpPr txBox="1"/>
            <p:nvPr/>
          </p:nvSpPr>
          <p:spPr>
            <a:xfrm rot="5400000">
              <a:off x="5102534" y="4105631"/>
              <a:ext cx="540000" cy="1008000"/>
            </a:xfrm>
            <a:prstGeom prst="rect">
              <a:avLst/>
            </a:prstGeom>
            <a:solidFill>
              <a:srgbClr val="DAE3F3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E8E797F-B1B5-28B4-B504-1C4F940CABA7}"/>
                </a:ext>
              </a:extLst>
            </p:cNvPr>
            <p:cNvSpPr txBox="1"/>
            <p:nvPr/>
          </p:nvSpPr>
          <p:spPr>
            <a:xfrm rot="5400000">
              <a:off x="5102534" y="3525195"/>
              <a:ext cx="540000" cy="1008000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BE9A9BE-8BB2-EBB3-8018-21DFF716A29D}"/>
                </a:ext>
              </a:extLst>
            </p:cNvPr>
            <p:cNvSpPr txBox="1"/>
            <p:nvPr/>
          </p:nvSpPr>
          <p:spPr>
            <a:xfrm rot="5400000">
              <a:off x="5102534" y="2944760"/>
              <a:ext cx="540000" cy="100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59B3FFFF-A50B-7BD3-82EF-A4D8BEFA9982}"/>
                </a:ext>
              </a:extLst>
            </p:cNvPr>
            <p:cNvSpPr txBox="1"/>
            <p:nvPr/>
          </p:nvSpPr>
          <p:spPr>
            <a:xfrm rot="5400000">
              <a:off x="5097332" y="2364325"/>
              <a:ext cx="540000" cy="100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AAE4E2EF-478F-0B06-848A-67D7C867F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901843" y="2598325"/>
            <a:ext cx="1013202" cy="4022611"/>
            <a:chOff x="5901843" y="2598325"/>
            <a:chExt cx="1013202" cy="402261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04CC130-A1B0-4BBE-CBB1-7DF061C405DC}"/>
                </a:ext>
              </a:extLst>
            </p:cNvPr>
            <p:cNvSpPr txBox="1"/>
            <p:nvPr/>
          </p:nvSpPr>
          <p:spPr>
            <a:xfrm rot="5400000">
              <a:off x="6141045" y="5846936"/>
              <a:ext cx="540000" cy="1008000"/>
            </a:xfrm>
            <a:prstGeom prst="rect">
              <a:avLst/>
            </a:prstGeom>
            <a:solidFill>
              <a:srgbClr val="DAE3F3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C5DA622-8928-A758-52DA-845077F50618}"/>
                </a:ext>
              </a:extLst>
            </p:cNvPr>
            <p:cNvSpPr txBox="1"/>
            <p:nvPr/>
          </p:nvSpPr>
          <p:spPr>
            <a:xfrm rot="5400000">
              <a:off x="6141045" y="5266501"/>
              <a:ext cx="540000" cy="1008000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8043FF7-71F7-8714-12D3-177767420FEA}"/>
                </a:ext>
              </a:extLst>
            </p:cNvPr>
            <p:cNvSpPr txBox="1"/>
            <p:nvPr/>
          </p:nvSpPr>
          <p:spPr>
            <a:xfrm rot="5400000">
              <a:off x="6141045" y="4686066"/>
              <a:ext cx="540000" cy="100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C3FB1B7-7C07-2FDB-FC8D-8A3C52C7729E}"/>
                </a:ext>
              </a:extLst>
            </p:cNvPr>
            <p:cNvSpPr txBox="1"/>
            <p:nvPr/>
          </p:nvSpPr>
          <p:spPr>
            <a:xfrm rot="5400000">
              <a:off x="6141045" y="4105631"/>
              <a:ext cx="540000" cy="1008000"/>
            </a:xfrm>
            <a:prstGeom prst="rect">
              <a:avLst/>
            </a:prstGeom>
            <a:solidFill>
              <a:srgbClr val="DAE3F3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A2DC951-54B3-53CF-BA2D-8AE4DCF255CC}"/>
                </a:ext>
              </a:extLst>
            </p:cNvPr>
            <p:cNvSpPr txBox="1"/>
            <p:nvPr/>
          </p:nvSpPr>
          <p:spPr>
            <a:xfrm rot="5400000">
              <a:off x="6141045" y="3525195"/>
              <a:ext cx="540000" cy="1008000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BFAAF6B8-4713-1514-23CB-A85F32FFC3B4}"/>
                </a:ext>
              </a:extLst>
            </p:cNvPr>
            <p:cNvSpPr txBox="1"/>
            <p:nvPr/>
          </p:nvSpPr>
          <p:spPr>
            <a:xfrm rot="5400000">
              <a:off x="6141045" y="2944760"/>
              <a:ext cx="540000" cy="1008000"/>
            </a:xfrm>
            <a:prstGeom prst="rect">
              <a:avLst/>
            </a:prstGeom>
            <a:solidFill>
              <a:srgbClr val="DAE3F3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7AC8D628-9E6D-F7DF-934A-2CB5C8DF884F}"/>
                </a:ext>
              </a:extLst>
            </p:cNvPr>
            <p:cNvSpPr txBox="1"/>
            <p:nvPr/>
          </p:nvSpPr>
          <p:spPr>
            <a:xfrm rot="5400000">
              <a:off x="6135843" y="2364325"/>
              <a:ext cx="540000" cy="1008000"/>
            </a:xfrm>
            <a:prstGeom prst="rect">
              <a:avLst/>
            </a:prstGeom>
            <a:solidFill>
              <a:srgbClr val="2F5597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0EF932C2-8E38-6362-57EB-F9F2ADE89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40354" y="2598325"/>
            <a:ext cx="1013202" cy="4022611"/>
            <a:chOff x="6940354" y="2598325"/>
            <a:chExt cx="1013202" cy="402261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0C94009-4016-9261-8C3F-3C52D720752B}"/>
                </a:ext>
              </a:extLst>
            </p:cNvPr>
            <p:cNvSpPr txBox="1"/>
            <p:nvPr/>
          </p:nvSpPr>
          <p:spPr>
            <a:xfrm rot="5400000">
              <a:off x="7179556" y="5846936"/>
              <a:ext cx="540000" cy="100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D0D09F7-ECC4-F528-3431-97468179231A}"/>
                </a:ext>
              </a:extLst>
            </p:cNvPr>
            <p:cNvSpPr txBox="1"/>
            <p:nvPr/>
          </p:nvSpPr>
          <p:spPr>
            <a:xfrm rot="5400000">
              <a:off x="7179556" y="5266501"/>
              <a:ext cx="540000" cy="1008000"/>
            </a:xfrm>
            <a:prstGeom prst="rect">
              <a:avLst/>
            </a:prstGeom>
            <a:solidFill>
              <a:srgbClr val="DAE3F3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85FEF39-0454-55AA-6FBE-9DD967AF2F43}"/>
                </a:ext>
              </a:extLst>
            </p:cNvPr>
            <p:cNvSpPr txBox="1"/>
            <p:nvPr/>
          </p:nvSpPr>
          <p:spPr>
            <a:xfrm rot="5400000">
              <a:off x="7179556" y="4686066"/>
              <a:ext cx="540000" cy="1008000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54DD1DE-BF77-3881-F77C-3E8EA57A8289}"/>
                </a:ext>
              </a:extLst>
            </p:cNvPr>
            <p:cNvSpPr txBox="1"/>
            <p:nvPr/>
          </p:nvSpPr>
          <p:spPr>
            <a:xfrm rot="5400000">
              <a:off x="7179556" y="4105631"/>
              <a:ext cx="540000" cy="100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6AABF780-C435-DD63-0C4A-39F5D2ADA038}"/>
                </a:ext>
              </a:extLst>
            </p:cNvPr>
            <p:cNvSpPr txBox="1"/>
            <p:nvPr/>
          </p:nvSpPr>
          <p:spPr>
            <a:xfrm rot="5400000">
              <a:off x="7179556" y="3525195"/>
              <a:ext cx="540000" cy="1008000"/>
            </a:xfrm>
            <a:prstGeom prst="rect">
              <a:avLst/>
            </a:prstGeom>
            <a:solidFill>
              <a:srgbClr val="DAE3F3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A47D0132-730F-1B3F-588C-2C0C278657D3}"/>
                </a:ext>
              </a:extLst>
            </p:cNvPr>
            <p:cNvSpPr txBox="1"/>
            <p:nvPr/>
          </p:nvSpPr>
          <p:spPr>
            <a:xfrm rot="5400000">
              <a:off x="7179556" y="2944760"/>
              <a:ext cx="540000" cy="100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2D47337D-21C9-769D-8C58-3F8012734DA2}"/>
                </a:ext>
              </a:extLst>
            </p:cNvPr>
            <p:cNvSpPr txBox="1"/>
            <p:nvPr/>
          </p:nvSpPr>
          <p:spPr>
            <a:xfrm rot="5400000">
              <a:off x="7174354" y="2364325"/>
              <a:ext cx="540000" cy="100800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212C69C3-DE16-4856-227C-265AECEDD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78865" y="2598325"/>
            <a:ext cx="1013202" cy="4022611"/>
            <a:chOff x="7978865" y="2598325"/>
            <a:chExt cx="1013202" cy="402261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353718E-94A8-36F7-3310-405F9D7C0CB8}"/>
                </a:ext>
              </a:extLst>
            </p:cNvPr>
            <p:cNvSpPr txBox="1"/>
            <p:nvPr/>
          </p:nvSpPr>
          <p:spPr>
            <a:xfrm rot="5400000">
              <a:off x="8218067" y="5846936"/>
              <a:ext cx="540000" cy="100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F22995F-7CF4-7D6D-F01B-CE4262593E4B}"/>
                </a:ext>
              </a:extLst>
            </p:cNvPr>
            <p:cNvSpPr txBox="1"/>
            <p:nvPr/>
          </p:nvSpPr>
          <p:spPr>
            <a:xfrm rot="5400000">
              <a:off x="8218067" y="5266501"/>
              <a:ext cx="540000" cy="1008000"/>
            </a:xfrm>
            <a:prstGeom prst="rect">
              <a:avLst/>
            </a:prstGeom>
            <a:solidFill>
              <a:srgbClr val="DAE3F3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E8FBD0A-AB85-1BA0-AC0C-FB082B8E64DD}"/>
                </a:ext>
              </a:extLst>
            </p:cNvPr>
            <p:cNvSpPr txBox="1"/>
            <p:nvPr/>
          </p:nvSpPr>
          <p:spPr>
            <a:xfrm rot="5400000">
              <a:off x="8218067" y="4686066"/>
              <a:ext cx="540000" cy="100800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4F75DFE-9118-ECED-E147-3E6DFBB1ED1C}"/>
                </a:ext>
              </a:extLst>
            </p:cNvPr>
            <p:cNvSpPr txBox="1"/>
            <p:nvPr/>
          </p:nvSpPr>
          <p:spPr>
            <a:xfrm rot="5400000">
              <a:off x="8218067" y="4105631"/>
              <a:ext cx="540000" cy="100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D55B4421-9E75-C18F-4330-1090E9F37CF9}"/>
                </a:ext>
              </a:extLst>
            </p:cNvPr>
            <p:cNvSpPr txBox="1"/>
            <p:nvPr/>
          </p:nvSpPr>
          <p:spPr>
            <a:xfrm rot="5400000">
              <a:off x="8218067" y="3525195"/>
              <a:ext cx="540000" cy="100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2AB46111-D0A2-6228-A606-4B5AE4242CA5}"/>
                </a:ext>
              </a:extLst>
            </p:cNvPr>
            <p:cNvSpPr txBox="1"/>
            <p:nvPr/>
          </p:nvSpPr>
          <p:spPr>
            <a:xfrm rot="5400000">
              <a:off x="8218067" y="2944760"/>
              <a:ext cx="540000" cy="100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C4234626-5943-A6F1-CFD3-D5019EB8EC40}"/>
                </a:ext>
              </a:extLst>
            </p:cNvPr>
            <p:cNvSpPr txBox="1"/>
            <p:nvPr/>
          </p:nvSpPr>
          <p:spPr>
            <a:xfrm rot="5400000">
              <a:off x="8212865" y="2364325"/>
              <a:ext cx="540000" cy="1008000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1DCFAE0D-8A17-C315-30B2-B420E82B8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17378" y="2598325"/>
            <a:ext cx="1013202" cy="4022611"/>
            <a:chOff x="9017378" y="2598325"/>
            <a:chExt cx="1013202" cy="402261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1968B2C-3452-038F-7AF8-4434DB90781A}"/>
                </a:ext>
              </a:extLst>
            </p:cNvPr>
            <p:cNvSpPr txBox="1"/>
            <p:nvPr/>
          </p:nvSpPr>
          <p:spPr>
            <a:xfrm rot="5400000">
              <a:off x="9256580" y="5846936"/>
              <a:ext cx="540000" cy="100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F071A9B-1002-C46D-92F2-6413537A55A2}"/>
                </a:ext>
              </a:extLst>
            </p:cNvPr>
            <p:cNvSpPr txBox="1"/>
            <p:nvPr/>
          </p:nvSpPr>
          <p:spPr>
            <a:xfrm rot="5400000">
              <a:off x="9256580" y="5266501"/>
              <a:ext cx="540000" cy="100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F10A715-BA60-36C1-014D-7F9F2A1FB03A}"/>
                </a:ext>
              </a:extLst>
            </p:cNvPr>
            <p:cNvSpPr txBox="1"/>
            <p:nvPr/>
          </p:nvSpPr>
          <p:spPr>
            <a:xfrm rot="5400000">
              <a:off x="9256580" y="4686066"/>
              <a:ext cx="540000" cy="1008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DD49E96-4D2A-3596-7E76-944EF85EB650}"/>
                </a:ext>
              </a:extLst>
            </p:cNvPr>
            <p:cNvSpPr txBox="1"/>
            <p:nvPr/>
          </p:nvSpPr>
          <p:spPr>
            <a:xfrm rot="5400000">
              <a:off x="9256580" y="4105631"/>
              <a:ext cx="540000" cy="1008000"/>
            </a:xfrm>
            <a:prstGeom prst="rect">
              <a:avLst/>
            </a:prstGeom>
            <a:solidFill>
              <a:srgbClr val="DAE3F3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8365E9B-625F-1019-BCFD-28BACB59F311}"/>
                </a:ext>
              </a:extLst>
            </p:cNvPr>
            <p:cNvSpPr txBox="1"/>
            <p:nvPr/>
          </p:nvSpPr>
          <p:spPr>
            <a:xfrm rot="5400000">
              <a:off x="9256580" y="3525195"/>
              <a:ext cx="540000" cy="1008000"/>
            </a:xfrm>
            <a:prstGeom prst="rect">
              <a:avLst/>
            </a:prstGeom>
            <a:solidFill>
              <a:srgbClr val="DAE3F3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93421794-4615-001C-BD21-D9633CBD76BB}"/>
                </a:ext>
              </a:extLst>
            </p:cNvPr>
            <p:cNvSpPr txBox="1"/>
            <p:nvPr/>
          </p:nvSpPr>
          <p:spPr>
            <a:xfrm rot="5400000">
              <a:off x="9256580" y="2944760"/>
              <a:ext cx="540000" cy="1008000"/>
            </a:xfrm>
            <a:prstGeom prst="rect">
              <a:avLst/>
            </a:prstGeom>
            <a:solidFill>
              <a:srgbClr val="DAE3F3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37F7E4DA-85D3-A400-1BB6-A8A47DA5026E}"/>
                </a:ext>
              </a:extLst>
            </p:cNvPr>
            <p:cNvSpPr txBox="1"/>
            <p:nvPr/>
          </p:nvSpPr>
          <p:spPr>
            <a:xfrm rot="5400000">
              <a:off x="9251378" y="2364325"/>
              <a:ext cx="540000" cy="100800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EEB9716B-D10A-2C6F-008E-BFEB2CF6D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055891" y="2598325"/>
            <a:ext cx="1013202" cy="4022611"/>
            <a:chOff x="10055891" y="2598325"/>
            <a:chExt cx="1013202" cy="402261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CCA8E97-A99B-B533-4D65-B147DDA2F16B}"/>
                </a:ext>
              </a:extLst>
            </p:cNvPr>
            <p:cNvSpPr txBox="1"/>
            <p:nvPr/>
          </p:nvSpPr>
          <p:spPr>
            <a:xfrm rot="5400000">
              <a:off x="10295093" y="5846936"/>
              <a:ext cx="540000" cy="100800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FA39152-3020-A9BC-A309-D5DB74DB7D62}"/>
                </a:ext>
              </a:extLst>
            </p:cNvPr>
            <p:cNvSpPr txBox="1"/>
            <p:nvPr/>
          </p:nvSpPr>
          <p:spPr>
            <a:xfrm rot="5400000">
              <a:off x="10295093" y="5266501"/>
              <a:ext cx="540000" cy="1008000"/>
            </a:xfrm>
            <a:prstGeom prst="rect">
              <a:avLst/>
            </a:prstGeom>
            <a:solidFill>
              <a:srgbClr val="DAE3F3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B5ECDE2-90DB-3360-FD2C-36EB76A96FBE}"/>
                </a:ext>
              </a:extLst>
            </p:cNvPr>
            <p:cNvSpPr txBox="1"/>
            <p:nvPr/>
          </p:nvSpPr>
          <p:spPr>
            <a:xfrm rot="5400000">
              <a:off x="10295093" y="4686066"/>
              <a:ext cx="540000" cy="1008000"/>
            </a:xfrm>
            <a:prstGeom prst="rect">
              <a:avLst/>
            </a:prstGeom>
            <a:solidFill>
              <a:srgbClr val="DAE3F3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BA5AB09-0D0D-00AD-F3D5-288EC484320B}"/>
                </a:ext>
              </a:extLst>
            </p:cNvPr>
            <p:cNvSpPr txBox="1"/>
            <p:nvPr/>
          </p:nvSpPr>
          <p:spPr>
            <a:xfrm rot="5400000">
              <a:off x="10295093" y="4105631"/>
              <a:ext cx="540000" cy="1008000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7ACD10B-C973-836B-B9F8-A4FE8CB79D6F}"/>
                </a:ext>
              </a:extLst>
            </p:cNvPr>
            <p:cNvSpPr txBox="1"/>
            <p:nvPr/>
          </p:nvSpPr>
          <p:spPr>
            <a:xfrm rot="5400000">
              <a:off x="10295093" y="3525195"/>
              <a:ext cx="540000" cy="1008000"/>
            </a:xfrm>
            <a:prstGeom prst="rect">
              <a:avLst/>
            </a:prstGeom>
            <a:solidFill>
              <a:srgbClr val="DAE3F3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71B04828-C382-AC3A-E27E-01C7EB08D7AA}"/>
                </a:ext>
              </a:extLst>
            </p:cNvPr>
            <p:cNvSpPr txBox="1"/>
            <p:nvPr/>
          </p:nvSpPr>
          <p:spPr>
            <a:xfrm rot="5400000">
              <a:off x="10295093" y="2944760"/>
              <a:ext cx="540000" cy="100800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A7A62E07-A978-958B-5032-7E13930F8F3D}"/>
                </a:ext>
              </a:extLst>
            </p:cNvPr>
            <p:cNvSpPr txBox="1"/>
            <p:nvPr/>
          </p:nvSpPr>
          <p:spPr>
            <a:xfrm rot="5400000">
              <a:off x="10289891" y="2364325"/>
              <a:ext cx="540000" cy="1008000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515D3746-37B3-EFE2-46AC-EFE0FEA3DC33}"/>
              </a:ext>
            </a:extLst>
          </p:cNvPr>
          <p:cNvSpPr txBox="1"/>
          <p:nvPr/>
        </p:nvSpPr>
        <p:spPr>
          <a:xfrm rot="18876485">
            <a:off x="2492312" y="1506203"/>
            <a:ext cx="2081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Stormwater Runoff </a:t>
            </a:r>
            <a:endParaRPr lang="en-CA" b="1" dirty="0"/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E83AA6EE-CFD6-AF6E-2898-E81A21E8A544}"/>
              </a:ext>
            </a:extLst>
          </p:cNvPr>
          <p:cNvSpPr txBox="1"/>
          <p:nvPr/>
        </p:nvSpPr>
        <p:spPr>
          <a:xfrm rot="18876485">
            <a:off x="3806901" y="1506203"/>
            <a:ext cx="2081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Antifreeze</a:t>
            </a:r>
            <a:endParaRPr lang="en-CA" dirty="0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23C7C738-2C7F-0C7D-3AEE-AFA77504B5D0}"/>
              </a:ext>
            </a:extLst>
          </p:cNvPr>
          <p:cNvSpPr txBox="1"/>
          <p:nvPr/>
        </p:nvSpPr>
        <p:spPr>
          <a:xfrm rot="18876485">
            <a:off x="4812357" y="1506203"/>
            <a:ext cx="2081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Gear oil</a:t>
            </a:r>
            <a:endParaRPr lang="en-CA" dirty="0"/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B267544C-26A1-8EDB-E2E1-C3EA3BB616AC}"/>
              </a:ext>
            </a:extLst>
          </p:cNvPr>
          <p:cNvSpPr txBox="1"/>
          <p:nvPr/>
        </p:nvSpPr>
        <p:spPr>
          <a:xfrm rot="18876485">
            <a:off x="5826267" y="1506203"/>
            <a:ext cx="2081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Motor oil</a:t>
            </a:r>
            <a:endParaRPr lang="en-CA" dirty="0"/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A47545A0-F8FE-43C7-831A-4564117D0045}"/>
              </a:ext>
            </a:extLst>
          </p:cNvPr>
          <p:cNvSpPr txBox="1"/>
          <p:nvPr/>
        </p:nvSpPr>
        <p:spPr>
          <a:xfrm rot="18876485">
            <a:off x="6878854" y="1506203"/>
            <a:ext cx="2081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Transmission fluid</a:t>
            </a:r>
            <a:endParaRPr lang="en-CA" dirty="0"/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A54B22AF-E430-D44F-DE2B-9893DE70500A}"/>
              </a:ext>
            </a:extLst>
          </p:cNvPr>
          <p:cNvSpPr txBox="1"/>
          <p:nvPr/>
        </p:nvSpPr>
        <p:spPr>
          <a:xfrm rot="18876485">
            <a:off x="9861579" y="1506203"/>
            <a:ext cx="2081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Tire wear particles</a:t>
            </a:r>
            <a:endParaRPr lang="en-CA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00412BFB-AC9F-DF3C-BE9D-18389F838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79906" y="2519302"/>
            <a:ext cx="1188000" cy="4176000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E40B88A2-E422-C85B-1115-365F315799B4}"/>
              </a:ext>
            </a:extLst>
          </p:cNvPr>
          <p:cNvGrpSpPr/>
          <p:nvPr/>
        </p:nvGrpSpPr>
        <p:grpSpPr>
          <a:xfrm>
            <a:off x="124893" y="32965"/>
            <a:ext cx="1873240" cy="737886"/>
            <a:chOff x="124893" y="32965"/>
            <a:chExt cx="1873240" cy="737886"/>
          </a:xfrm>
        </p:grpSpPr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841F14C7-57A7-8A6F-20C7-F03B1D319295}"/>
                </a:ext>
              </a:extLst>
            </p:cNvPr>
            <p:cNvSpPr txBox="1"/>
            <p:nvPr/>
          </p:nvSpPr>
          <p:spPr>
            <a:xfrm>
              <a:off x="485422" y="116619"/>
              <a:ext cx="15127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>
                      <a:lumMod val="50000"/>
                    </a:schemeClr>
                  </a:solidFill>
                </a:rPr>
                <a:t>Clue 3</a:t>
              </a:r>
              <a:endParaRPr lang="en-CA" sz="3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06" name="Arrow: Chevron 205">
              <a:extLst>
                <a:ext uri="{FF2B5EF4-FFF2-40B4-BE49-F238E27FC236}">
                  <a16:creationId xmlns:a16="http://schemas.microsoft.com/office/drawing/2014/main" id="{297ABE9A-AD62-320E-EEDE-E3720FE7A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24893" y="32965"/>
              <a:ext cx="1749063" cy="737886"/>
            </a:xfrm>
            <a:prstGeom prst="chevron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31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7" grpId="0"/>
      <p:bldP spid="189" grpId="0"/>
      <p:bldP spid="191" grpId="0"/>
      <p:bldP spid="193" grpId="0"/>
      <p:bldP spid="19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D4DDB-FCB7-42C9-A706-F93EDB069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274489"/>
            <a:ext cx="11988800" cy="830998"/>
          </a:xfrm>
        </p:spPr>
        <p:txBody>
          <a:bodyPr/>
          <a:lstStyle/>
          <a:p>
            <a:pPr algn="ctr"/>
            <a:r>
              <a:rPr lang="en-US" b="1" dirty="0"/>
              <a:t>Matching Chemical Profiles</a:t>
            </a:r>
            <a:endParaRPr lang="en-CA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2B4D29-6313-75E2-58B3-25246F39C490}"/>
              </a:ext>
            </a:extLst>
          </p:cNvPr>
          <p:cNvSpPr txBox="1"/>
          <p:nvPr/>
        </p:nvSpPr>
        <p:spPr>
          <a:xfrm>
            <a:off x="2957931" y="5685510"/>
            <a:ext cx="1241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Absent</a:t>
            </a:r>
            <a:endParaRPr lang="en-CA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F778BE-130C-AEE5-C3D0-3757E5B25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397191" y="2022580"/>
            <a:ext cx="407767" cy="4308039"/>
            <a:chOff x="10778446" y="2101989"/>
            <a:chExt cx="504001" cy="430803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3C1B4CF-E12F-3F97-C50D-EE2E9B7DE834}"/>
                </a:ext>
              </a:extLst>
            </p:cNvPr>
            <p:cNvSpPr txBox="1"/>
            <p:nvPr/>
          </p:nvSpPr>
          <p:spPr>
            <a:xfrm rot="5400000">
              <a:off x="10497364" y="5624946"/>
              <a:ext cx="1066164" cy="504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F200E87-A4DF-6FE9-83FA-4E21AADEB103}"/>
                </a:ext>
              </a:extLst>
            </p:cNvPr>
            <p:cNvSpPr txBox="1"/>
            <p:nvPr/>
          </p:nvSpPr>
          <p:spPr>
            <a:xfrm rot="5400000">
              <a:off x="10483697" y="3476571"/>
              <a:ext cx="1093499" cy="50400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F1E561-22F4-9E06-B03A-9A0788ED5158}"/>
                </a:ext>
              </a:extLst>
            </p:cNvPr>
            <p:cNvSpPr txBox="1"/>
            <p:nvPr/>
          </p:nvSpPr>
          <p:spPr>
            <a:xfrm rot="5400000">
              <a:off x="10497365" y="4556403"/>
              <a:ext cx="1066164" cy="504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9D73511-A651-881F-78DC-C3BA4036BA2A}"/>
                </a:ext>
              </a:extLst>
            </p:cNvPr>
            <p:cNvSpPr txBox="1"/>
            <p:nvPr/>
          </p:nvSpPr>
          <p:spPr>
            <a:xfrm rot="5400000">
              <a:off x="10483697" y="2396739"/>
              <a:ext cx="1093499" cy="50400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DC69A66-19DD-EDAE-BB31-709DC865C046}"/>
              </a:ext>
            </a:extLst>
          </p:cNvPr>
          <p:cNvSpPr txBox="1"/>
          <p:nvPr/>
        </p:nvSpPr>
        <p:spPr>
          <a:xfrm>
            <a:off x="2957931" y="2216192"/>
            <a:ext cx="1487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Highly abundant</a:t>
            </a:r>
            <a:endParaRPr lang="en-CA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781429C-244E-F7C4-AA1B-5FBB05CEA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3116016" y="3102412"/>
            <a:ext cx="0" cy="24480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B95905F-F220-0607-2BD3-EF0697B7D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00">
            <a:off x="5705972" y="5558948"/>
            <a:ext cx="540000" cy="1008000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A1B2930-A291-ED60-B8FB-3D633E857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00">
            <a:off x="5705972" y="4978513"/>
            <a:ext cx="540000" cy="1008000"/>
          </a:xfrm>
          <a:prstGeom prst="rect">
            <a:avLst/>
          </a:prstGeom>
          <a:solidFill>
            <a:srgbClr val="DAE3F3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5D706DE-0AF0-40A4-E5BC-68E5BAAD5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00">
            <a:off x="5705972" y="4398078"/>
            <a:ext cx="540000" cy="1008000"/>
          </a:xfrm>
          <a:prstGeom prst="rect">
            <a:avLst/>
          </a:prstGeom>
          <a:solidFill>
            <a:srgbClr val="DAE3F3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2F31CC9-D1E9-93AF-B860-6FC5151F66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00">
            <a:off x="5705972" y="3817643"/>
            <a:ext cx="540000" cy="1008000"/>
          </a:xfrm>
          <a:prstGeom prst="rect">
            <a:avLst/>
          </a:prstGeom>
          <a:solidFill>
            <a:srgbClr val="C000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25FAA8C-63F6-35F5-F866-3EFD09CE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00">
            <a:off x="5705972" y="3237207"/>
            <a:ext cx="540000" cy="1008000"/>
          </a:xfrm>
          <a:prstGeom prst="rect">
            <a:avLst/>
          </a:prstGeom>
          <a:solidFill>
            <a:srgbClr val="DAE3F3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D50BF47-2430-039F-2981-BFF79A32A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00">
            <a:off x="5705972" y="2656772"/>
            <a:ext cx="540000" cy="1008000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799463B2-66C9-E813-692E-4B938337D7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5400000">
            <a:off x="5700770" y="2076337"/>
            <a:ext cx="540000" cy="1008000"/>
          </a:xfrm>
          <a:prstGeom prst="rect">
            <a:avLst/>
          </a:prstGeom>
          <a:solidFill>
            <a:srgbClr val="C000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EEB9716B-D10A-2C6F-008E-BFEB2CF6D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01179" y="2308008"/>
            <a:ext cx="1013202" cy="4022611"/>
            <a:chOff x="10055891" y="2598325"/>
            <a:chExt cx="1013202" cy="402261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CCA8E97-A99B-B533-4D65-B147DDA2F16B}"/>
                </a:ext>
              </a:extLst>
            </p:cNvPr>
            <p:cNvSpPr txBox="1"/>
            <p:nvPr/>
          </p:nvSpPr>
          <p:spPr>
            <a:xfrm rot="5400000">
              <a:off x="10295093" y="5846936"/>
              <a:ext cx="540000" cy="100800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FA39152-3020-A9BC-A309-D5DB74DB7D62}"/>
                </a:ext>
              </a:extLst>
            </p:cNvPr>
            <p:cNvSpPr txBox="1"/>
            <p:nvPr/>
          </p:nvSpPr>
          <p:spPr>
            <a:xfrm rot="5400000">
              <a:off x="10295093" y="5266501"/>
              <a:ext cx="540000" cy="1008000"/>
            </a:xfrm>
            <a:prstGeom prst="rect">
              <a:avLst/>
            </a:prstGeom>
            <a:solidFill>
              <a:srgbClr val="DAE3F3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B5ECDE2-90DB-3360-FD2C-36EB76A96FBE}"/>
                </a:ext>
              </a:extLst>
            </p:cNvPr>
            <p:cNvSpPr txBox="1"/>
            <p:nvPr/>
          </p:nvSpPr>
          <p:spPr>
            <a:xfrm rot="5400000">
              <a:off x="10295093" y="4686066"/>
              <a:ext cx="540000" cy="1008000"/>
            </a:xfrm>
            <a:prstGeom prst="rect">
              <a:avLst/>
            </a:prstGeom>
            <a:solidFill>
              <a:srgbClr val="DAE3F3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BA5AB09-0D0D-00AD-F3D5-288EC484320B}"/>
                </a:ext>
              </a:extLst>
            </p:cNvPr>
            <p:cNvSpPr txBox="1"/>
            <p:nvPr/>
          </p:nvSpPr>
          <p:spPr>
            <a:xfrm rot="5400000">
              <a:off x="10295093" y="4105631"/>
              <a:ext cx="540000" cy="1008000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7ACD10B-C973-836B-B9F8-A4FE8CB79D6F}"/>
                </a:ext>
              </a:extLst>
            </p:cNvPr>
            <p:cNvSpPr txBox="1"/>
            <p:nvPr/>
          </p:nvSpPr>
          <p:spPr>
            <a:xfrm rot="5400000">
              <a:off x="10295093" y="3525195"/>
              <a:ext cx="540000" cy="1008000"/>
            </a:xfrm>
            <a:prstGeom prst="rect">
              <a:avLst/>
            </a:prstGeom>
            <a:solidFill>
              <a:srgbClr val="DAE3F3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71B04828-C382-AC3A-E27E-01C7EB08D7AA}"/>
                </a:ext>
              </a:extLst>
            </p:cNvPr>
            <p:cNvSpPr txBox="1"/>
            <p:nvPr/>
          </p:nvSpPr>
          <p:spPr>
            <a:xfrm rot="5400000">
              <a:off x="10295093" y="2944760"/>
              <a:ext cx="540000" cy="100800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A7A62E07-A978-958B-5032-7E13930F8F3D}"/>
                </a:ext>
              </a:extLst>
            </p:cNvPr>
            <p:cNvSpPr txBox="1"/>
            <p:nvPr/>
          </p:nvSpPr>
          <p:spPr>
            <a:xfrm rot="5400000">
              <a:off x="10289891" y="2364325"/>
              <a:ext cx="540000" cy="1008000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CA" dirty="0"/>
            </a:p>
          </p:txBody>
        </p:sp>
      </p:grpSp>
      <p:sp>
        <p:nvSpPr>
          <p:cNvPr id="185" name="TextBox 184">
            <a:extLst>
              <a:ext uri="{FF2B5EF4-FFF2-40B4-BE49-F238E27FC236}">
                <a16:creationId xmlns:a16="http://schemas.microsoft.com/office/drawing/2014/main" id="{515D3746-37B3-EFE2-46AC-EFE0FEA3DC33}"/>
              </a:ext>
            </a:extLst>
          </p:cNvPr>
          <p:cNvSpPr txBox="1"/>
          <p:nvPr/>
        </p:nvSpPr>
        <p:spPr>
          <a:xfrm>
            <a:off x="4929622" y="1360805"/>
            <a:ext cx="2081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Stormwater Runoff </a:t>
            </a:r>
            <a:endParaRPr lang="en-CA" sz="2400" b="1" dirty="0"/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A54B22AF-E430-D44F-DE2B-9893DE70500A}"/>
              </a:ext>
            </a:extLst>
          </p:cNvPr>
          <p:cNvSpPr txBox="1"/>
          <p:nvPr/>
        </p:nvSpPr>
        <p:spPr>
          <a:xfrm>
            <a:off x="7664343" y="1365259"/>
            <a:ext cx="2081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Tire wear particles</a:t>
            </a:r>
            <a:endParaRPr lang="en-CA" sz="2400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00412BFB-AC9F-DF3C-BE9D-18389F838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76458" y="2231314"/>
            <a:ext cx="1188000" cy="4176000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926F823-0A17-32D9-A828-7CE04D8F7762}"/>
              </a:ext>
            </a:extLst>
          </p:cNvPr>
          <p:cNvGrpSpPr/>
          <p:nvPr/>
        </p:nvGrpSpPr>
        <p:grpSpPr>
          <a:xfrm>
            <a:off x="124893" y="32965"/>
            <a:ext cx="1873240" cy="737886"/>
            <a:chOff x="124893" y="32965"/>
            <a:chExt cx="1873240" cy="73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5AA60CA-8933-63FE-6EC7-B318D399FD3F}"/>
                </a:ext>
              </a:extLst>
            </p:cNvPr>
            <p:cNvSpPr txBox="1"/>
            <p:nvPr/>
          </p:nvSpPr>
          <p:spPr>
            <a:xfrm>
              <a:off x="485422" y="116619"/>
              <a:ext cx="15127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>
                      <a:lumMod val="50000"/>
                    </a:schemeClr>
                  </a:solidFill>
                </a:rPr>
                <a:t>Clue 3</a:t>
              </a:r>
              <a:endParaRPr lang="en-CA" sz="3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1359982E-E296-8185-40B8-660CBA1DC7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24893" y="32965"/>
              <a:ext cx="1749063" cy="737886"/>
            </a:xfrm>
            <a:prstGeom prst="chevron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86292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3F365EC-9E7A-5E41-6C6D-DE8664AC63A2}"/>
              </a:ext>
            </a:extLst>
          </p:cNvPr>
          <p:cNvSpPr txBox="1"/>
          <p:nvPr/>
        </p:nvSpPr>
        <p:spPr>
          <a:xfrm>
            <a:off x="2308083" y="1938458"/>
            <a:ext cx="2602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Windshield wiper fluid</a:t>
            </a:r>
            <a:endParaRPr lang="en-CA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39A865-7AF4-2BC7-59A9-72CB6E640C01}"/>
              </a:ext>
            </a:extLst>
          </p:cNvPr>
          <p:cNvSpPr txBox="1"/>
          <p:nvPr/>
        </p:nvSpPr>
        <p:spPr>
          <a:xfrm>
            <a:off x="8517145" y="2030157"/>
            <a:ext cx="25483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Power steering fluid</a:t>
            </a:r>
            <a:endParaRPr lang="en-CA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93E6BB-7782-4CF7-42B8-0D0B852A29D5}"/>
              </a:ext>
            </a:extLst>
          </p:cNvPr>
          <p:cNvSpPr txBox="1"/>
          <p:nvPr/>
        </p:nvSpPr>
        <p:spPr>
          <a:xfrm>
            <a:off x="8317157" y="5614969"/>
            <a:ext cx="2548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Gear oil</a:t>
            </a:r>
            <a:endParaRPr lang="en-CA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9A43F8-87C7-2F79-7AB2-9316607D4624}"/>
              </a:ext>
            </a:extLst>
          </p:cNvPr>
          <p:cNvSpPr txBox="1"/>
          <p:nvPr/>
        </p:nvSpPr>
        <p:spPr>
          <a:xfrm>
            <a:off x="1984661" y="5377667"/>
            <a:ext cx="32490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Automatic transmission fluid</a:t>
            </a:r>
            <a:endParaRPr lang="en-CA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04FEA7-3733-6FBB-84A2-0FCEF8D1BC3B}"/>
              </a:ext>
            </a:extLst>
          </p:cNvPr>
          <p:cNvSpPr txBox="1"/>
          <p:nvPr/>
        </p:nvSpPr>
        <p:spPr>
          <a:xfrm>
            <a:off x="1388892" y="3557374"/>
            <a:ext cx="19662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Tire wear particles</a:t>
            </a:r>
            <a:endParaRPr lang="en-CA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D8A725-21F3-BDF0-3890-4A00F04C9839}"/>
              </a:ext>
            </a:extLst>
          </p:cNvPr>
          <p:cNvSpPr txBox="1"/>
          <p:nvPr/>
        </p:nvSpPr>
        <p:spPr>
          <a:xfrm>
            <a:off x="9591320" y="3751482"/>
            <a:ext cx="2548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Motor oil</a:t>
            </a:r>
            <a:endParaRPr lang="en-CA" sz="28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291998-EEAD-C046-6742-1583AD96C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8201612" y="4035066"/>
            <a:ext cx="132422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647A17-72E1-D1A0-2DCC-0C9EC0355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2949963" y="4013093"/>
            <a:ext cx="132422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BDA10C-3D25-0466-3027-DF113CAD2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7410834" y="2591539"/>
            <a:ext cx="1015680" cy="75145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3F631C-FCA4-3744-1F83-DA982E1BC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4049288" y="4729210"/>
            <a:ext cx="1015680" cy="75145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8FDAF8-2466-2647-C009-C6415D4FE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298383" y="4764388"/>
            <a:ext cx="1015680" cy="75145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225FDD-AFDC-AC02-2E2A-24BBB0316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25170" y="2524029"/>
            <a:ext cx="1015680" cy="75145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49363561-F7F5-82FF-F782-1C10B3400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74190" y="3165637"/>
            <a:ext cx="3927422" cy="1738859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0107FD-AF60-8364-06F5-31FF9186C1A4}"/>
              </a:ext>
            </a:extLst>
          </p:cNvPr>
          <p:cNvSpPr txBox="1"/>
          <p:nvPr/>
        </p:nvSpPr>
        <p:spPr>
          <a:xfrm>
            <a:off x="4925015" y="3536211"/>
            <a:ext cx="25483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Stormwater Runoff</a:t>
            </a:r>
            <a:endParaRPr lang="en-CA" sz="3200" b="1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4BB71D8-AFD1-0D6C-4C27-003A7D14E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 flipH="1">
            <a:off x="5595110" y="2503523"/>
            <a:ext cx="132422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71CB667-4956-AC5D-E18E-4F5DFB11CF6B}"/>
              </a:ext>
            </a:extLst>
          </p:cNvPr>
          <p:cNvSpPr txBox="1"/>
          <p:nvPr/>
        </p:nvSpPr>
        <p:spPr>
          <a:xfrm>
            <a:off x="4734973" y="1215139"/>
            <a:ext cx="3005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Antifreeze</a:t>
            </a:r>
            <a:endParaRPr lang="en-CA" sz="2800" dirty="0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FA4A8624-B4F3-6AE8-B8F8-719165A23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" y="274489"/>
            <a:ext cx="11988800" cy="830998"/>
          </a:xfrm>
        </p:spPr>
        <p:txBody>
          <a:bodyPr/>
          <a:lstStyle/>
          <a:p>
            <a:pPr algn="ctr"/>
            <a:r>
              <a:rPr lang="en-US" b="1" dirty="0"/>
              <a:t>Matching Chemical Profiles</a:t>
            </a:r>
            <a:endParaRPr lang="en-CA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7A042E4-254E-CCC3-5090-39181EFAFC8D}"/>
              </a:ext>
            </a:extLst>
          </p:cNvPr>
          <p:cNvGrpSpPr/>
          <p:nvPr/>
        </p:nvGrpSpPr>
        <p:grpSpPr>
          <a:xfrm>
            <a:off x="124893" y="32965"/>
            <a:ext cx="1873240" cy="737886"/>
            <a:chOff x="124893" y="32965"/>
            <a:chExt cx="1873240" cy="73788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D3CE02D-760A-ED0F-DCE5-DA0E0F0CA3FA}"/>
                </a:ext>
              </a:extLst>
            </p:cNvPr>
            <p:cNvSpPr txBox="1"/>
            <p:nvPr/>
          </p:nvSpPr>
          <p:spPr>
            <a:xfrm>
              <a:off x="485422" y="116619"/>
              <a:ext cx="15127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>
                      <a:lumMod val="50000"/>
                    </a:schemeClr>
                  </a:solidFill>
                </a:rPr>
                <a:t>Clue 3</a:t>
              </a:r>
              <a:endParaRPr lang="en-CA" sz="3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Arrow: Chevron 39">
              <a:extLst>
                <a:ext uri="{FF2B5EF4-FFF2-40B4-BE49-F238E27FC236}">
                  <a16:creationId xmlns:a16="http://schemas.microsoft.com/office/drawing/2014/main" id="{C7FB6D05-BFA2-28A0-B7AC-2CBDEA8BAF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24893" y="32965"/>
              <a:ext cx="1749063" cy="737886"/>
            </a:xfrm>
            <a:prstGeom prst="chevron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chemeClr val="tx1"/>
                </a:solidFill>
              </a:endParaRP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DE26D125-1050-EBD8-57A6-69E804512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2536589" y="1699890"/>
            <a:ext cx="1359097" cy="135909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92DB594-CCF1-282A-A06E-C1EF444FD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2301361" y="5224414"/>
            <a:ext cx="1359097" cy="135909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C2F8BE6-DF0C-EE5F-3CB2-FE81261A94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5558351" y="888274"/>
            <a:ext cx="1359097" cy="135909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6C33D70-178B-F20A-001D-89DB46E9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8580113" y="1775615"/>
            <a:ext cx="1359097" cy="135909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06365F6-D167-1D44-DAB3-2E6B93E30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9506387" y="3333544"/>
            <a:ext cx="1359097" cy="135909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65ABE33-65E2-59DD-38B5-089774DE4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8141956" y="5197030"/>
            <a:ext cx="1359097" cy="1359097"/>
          </a:xfrm>
          <a:prstGeom prst="rect">
            <a:avLst/>
          </a:prstGeom>
        </p:spPr>
      </p:pic>
      <p:pic>
        <p:nvPicPr>
          <p:cNvPr id="48" name="Graphic 47">
            <a:extLst>
              <a:ext uri="{FF2B5EF4-FFF2-40B4-BE49-F238E27FC236}">
                <a16:creationId xmlns:a16="http://schemas.microsoft.com/office/drawing/2014/main" id="{3D0C9C28-A61A-1DAB-8D94-3A8CDCC86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2041" y="3507875"/>
            <a:ext cx="914400" cy="110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1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4">
            <a:extLst>
              <a:ext uri="{FF2B5EF4-FFF2-40B4-BE49-F238E27FC236}">
                <a16:creationId xmlns:a16="http://schemas.microsoft.com/office/drawing/2014/main" id="{D09C7707-2A13-4267-9F0A-940132EF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25151" y="2674819"/>
            <a:ext cx="5135574" cy="5135574"/>
          </a:xfrm>
          <a:custGeom>
            <a:avLst/>
            <a:gdLst>
              <a:gd name="connsiteX0" fmla="*/ 2069847 w 4139584"/>
              <a:gd name="connsiteY0" fmla="*/ 0 h 4139584"/>
              <a:gd name="connsiteX1" fmla="*/ 0 w 4139584"/>
              <a:gd name="connsiteY1" fmla="*/ 2069738 h 4139584"/>
              <a:gd name="connsiteX2" fmla="*/ 2069738 w 4139584"/>
              <a:gd name="connsiteY2" fmla="*/ 4139585 h 4139584"/>
              <a:gd name="connsiteX3" fmla="*/ 4139584 w 4139584"/>
              <a:gd name="connsiteY3" fmla="*/ 2069847 h 4139584"/>
              <a:gd name="connsiteX4" fmla="*/ 4139584 w 4139584"/>
              <a:gd name="connsiteY4" fmla="*/ 2069629 h 4139584"/>
              <a:gd name="connsiteX5" fmla="*/ 2071482 w 4139584"/>
              <a:gd name="connsiteY5" fmla="*/ 0 h 4139584"/>
              <a:gd name="connsiteX6" fmla="*/ 2069847 w 4139584"/>
              <a:gd name="connsiteY6" fmla="*/ 0 h 4139584"/>
              <a:gd name="connsiteX7" fmla="*/ 2994659 w 4139584"/>
              <a:gd name="connsiteY7" fmla="*/ 2734055 h 4139584"/>
              <a:gd name="connsiteX8" fmla="*/ 2734109 w 4139584"/>
              <a:gd name="connsiteY8" fmla="*/ 2994605 h 4139584"/>
              <a:gd name="connsiteX9" fmla="*/ 2069847 w 4139584"/>
              <a:gd name="connsiteY9" fmla="*/ 2330233 h 4139584"/>
              <a:gd name="connsiteX10" fmla="*/ 1405802 w 4139584"/>
              <a:gd name="connsiteY10" fmla="*/ 2994496 h 4139584"/>
              <a:gd name="connsiteX11" fmla="*/ 1145252 w 4139584"/>
              <a:gd name="connsiteY11" fmla="*/ 2733946 h 4139584"/>
              <a:gd name="connsiteX12" fmla="*/ 1809079 w 4139584"/>
              <a:gd name="connsiteY12" fmla="*/ 2069629 h 4139584"/>
              <a:gd name="connsiteX13" fmla="*/ 1144980 w 4139584"/>
              <a:gd name="connsiteY13" fmla="*/ 1405366 h 4139584"/>
              <a:gd name="connsiteX14" fmla="*/ 1405802 w 4139584"/>
              <a:gd name="connsiteY14" fmla="*/ 1144817 h 4139584"/>
              <a:gd name="connsiteX15" fmla="*/ 2069847 w 4139584"/>
              <a:gd name="connsiteY15" fmla="*/ 1809297 h 4139584"/>
              <a:gd name="connsiteX16" fmla="*/ 2734109 w 4139584"/>
              <a:gd name="connsiteY16" fmla="*/ 1144817 h 4139584"/>
              <a:gd name="connsiteX17" fmla="*/ 2994659 w 4139584"/>
              <a:gd name="connsiteY17" fmla="*/ 1405366 h 4139584"/>
              <a:gd name="connsiteX18" fmla="*/ 2330396 w 4139584"/>
              <a:gd name="connsiteY18" fmla="*/ 2069629 h 413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39584" h="4139584">
                <a:moveTo>
                  <a:pt x="2069847" y="0"/>
                </a:moveTo>
                <a:cubicBezTo>
                  <a:pt x="926731" y="-30"/>
                  <a:pt x="33" y="926622"/>
                  <a:pt x="0" y="2069738"/>
                </a:cubicBezTo>
                <a:cubicBezTo>
                  <a:pt x="-33" y="3212854"/>
                  <a:pt x="926622" y="4139552"/>
                  <a:pt x="2069738" y="4139585"/>
                </a:cubicBezTo>
                <a:cubicBezTo>
                  <a:pt x="3212854" y="4139612"/>
                  <a:pt x="4139552" y="3212963"/>
                  <a:pt x="4139584" y="2069847"/>
                </a:cubicBezTo>
                <a:cubicBezTo>
                  <a:pt x="4139584" y="2069776"/>
                  <a:pt x="4139584" y="2069700"/>
                  <a:pt x="4139584" y="2069629"/>
                </a:cubicBezTo>
                <a:cubicBezTo>
                  <a:pt x="4140004" y="927025"/>
                  <a:pt x="3214085" y="420"/>
                  <a:pt x="2071482" y="0"/>
                </a:cubicBezTo>
                <a:cubicBezTo>
                  <a:pt x="2070937" y="0"/>
                  <a:pt x="2070392" y="0"/>
                  <a:pt x="2069847" y="0"/>
                </a:cubicBezTo>
                <a:close/>
                <a:moveTo>
                  <a:pt x="2994659" y="2734055"/>
                </a:moveTo>
                <a:lnTo>
                  <a:pt x="2734109" y="2994605"/>
                </a:lnTo>
                <a:lnTo>
                  <a:pt x="2069847" y="2330233"/>
                </a:lnTo>
                <a:lnTo>
                  <a:pt x="1405802" y="2994496"/>
                </a:lnTo>
                <a:lnTo>
                  <a:pt x="1145252" y="2733946"/>
                </a:lnTo>
                <a:lnTo>
                  <a:pt x="1809079" y="2069629"/>
                </a:lnTo>
                <a:lnTo>
                  <a:pt x="1144980" y="1405366"/>
                </a:lnTo>
                <a:lnTo>
                  <a:pt x="1405802" y="1144817"/>
                </a:lnTo>
                <a:lnTo>
                  <a:pt x="2069847" y="1809297"/>
                </a:lnTo>
                <a:lnTo>
                  <a:pt x="2734109" y="1144817"/>
                </a:lnTo>
                <a:lnTo>
                  <a:pt x="2994659" y="1405366"/>
                </a:lnTo>
                <a:lnTo>
                  <a:pt x="2330396" y="2069629"/>
                </a:lnTo>
                <a:close/>
              </a:path>
            </a:pathLst>
          </a:custGeom>
          <a:solidFill>
            <a:srgbClr val="FF0000">
              <a:alpha val="40000"/>
            </a:srgbClr>
          </a:solidFill>
          <a:ln w="54471" cap="flat">
            <a:noFill/>
            <a:prstDash val="solid"/>
            <a:miter/>
          </a:ln>
        </p:spPr>
        <p:txBody>
          <a:bodyPr rtlCol="0" anchor="ctr"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3B33CE-6B20-4D31-B459-181094962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205" y="290984"/>
            <a:ext cx="10515600" cy="1325563"/>
          </a:xfrm>
        </p:spPr>
        <p:txBody>
          <a:bodyPr/>
          <a:lstStyle/>
          <a:p>
            <a:r>
              <a:rPr lang="en-US" b="1" dirty="0"/>
              <a:t>What is “Failure” in Science? 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9DB72-C62A-47E6-9E98-65512AFD7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205" y="1492979"/>
            <a:ext cx="9590903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Negative results; trial and error.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Failing in science is very common but holds a negative stigma in the scientific community.</a:t>
            </a:r>
            <a:br>
              <a:rPr lang="en-US" sz="3200" dirty="0"/>
            </a:b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(Nunes et al., 2021; Simpson &amp; Maltese, 2017)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Negative results build knowledge, inform </a:t>
            </a:r>
            <a:br>
              <a:rPr lang="en-US" sz="3200" dirty="0"/>
            </a:br>
            <a:r>
              <a:rPr lang="en-US" sz="3200" dirty="0"/>
              <a:t>revision of hypotheses, and redirect future </a:t>
            </a:r>
            <a:br>
              <a:rPr lang="en-US" sz="3200" dirty="0"/>
            </a:br>
            <a:r>
              <a:rPr lang="en-US" sz="3200" dirty="0"/>
              <a:t>research efforts.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3200" dirty="0"/>
              <a:t>This leads to scientific innovations!</a:t>
            </a:r>
          </a:p>
        </p:txBody>
      </p:sp>
    </p:spTree>
    <p:extLst>
      <p:ext uri="{BB962C8B-B14F-4D97-AF65-F5344CB8AC3E}">
        <p14:creationId xmlns:p14="http://schemas.microsoft.com/office/powerpoint/2010/main" val="2786329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24B43C-4C10-4576-B8FF-BEF2F64DB045}"/>
              </a:ext>
            </a:extLst>
          </p:cNvPr>
          <p:cNvSpPr txBox="1">
            <a:spLocks/>
          </p:cNvSpPr>
          <p:nvPr/>
        </p:nvSpPr>
        <p:spPr>
          <a:xfrm>
            <a:off x="1745461" y="575395"/>
            <a:ext cx="8825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Tire Wear Particles as the Source of Toxins Killing Coho Salmon </a:t>
            </a:r>
            <a:endParaRPr lang="en-CA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1329ADE-5285-3924-B2B5-7C665EF876C6}"/>
              </a:ext>
            </a:extLst>
          </p:cNvPr>
          <p:cNvGrpSpPr/>
          <p:nvPr/>
        </p:nvGrpSpPr>
        <p:grpSpPr>
          <a:xfrm>
            <a:off x="124893" y="32965"/>
            <a:ext cx="1873240" cy="737886"/>
            <a:chOff x="124893" y="32965"/>
            <a:chExt cx="1873240" cy="73788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31F9480-26F8-1F5C-34F4-83C1C250134D}"/>
                </a:ext>
              </a:extLst>
            </p:cNvPr>
            <p:cNvSpPr txBox="1"/>
            <p:nvPr/>
          </p:nvSpPr>
          <p:spPr>
            <a:xfrm>
              <a:off x="485422" y="116619"/>
              <a:ext cx="15127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>
                      <a:lumMod val="50000"/>
                    </a:schemeClr>
                  </a:solidFill>
                </a:rPr>
                <a:t>Clue 3</a:t>
              </a:r>
              <a:endParaRPr lang="en-CA" sz="3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FAE3D674-F6D6-0495-604C-637CC6ED1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24893" y="32965"/>
              <a:ext cx="1749063" cy="737886"/>
            </a:xfrm>
            <a:prstGeom prst="chevron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chemeClr val="tx1"/>
                </a:solidFill>
              </a:endParaRP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0830F7F1-FA28-88B3-1481-447CB0F20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594" y="2320786"/>
            <a:ext cx="10247486" cy="216145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Scientists’ Hypothesis:</a:t>
            </a:r>
            <a:br>
              <a:rPr lang="en-US" sz="3600" b="1" dirty="0"/>
            </a:br>
            <a:r>
              <a:rPr lang="en-US" sz="3600" dirty="0"/>
              <a:t>Tire wear particles in urban streams cause coho salmon to become lethargic and die.</a:t>
            </a:r>
            <a:endParaRPr lang="en-CA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24119F-FD44-2EF1-D530-31B0D30451A3}"/>
              </a:ext>
            </a:extLst>
          </p:cNvPr>
          <p:cNvSpPr txBox="1"/>
          <p:nvPr/>
        </p:nvSpPr>
        <p:spPr>
          <a:xfrm>
            <a:off x="1611276" y="5066189"/>
            <a:ext cx="9094123" cy="113877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0070C0"/>
                </a:solidFill>
              </a:rPr>
              <a:t>Break into small groups and design an experiment to test the above hypothesis.</a:t>
            </a:r>
            <a:endParaRPr lang="en-CA" sz="3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486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EBB9A7C-0A0C-4DE8-B0D8-DDEFAAE66E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5624804"/>
              </p:ext>
            </p:extLst>
          </p:nvPr>
        </p:nvGraphicFramePr>
        <p:xfrm>
          <a:off x="5040923" y="1070338"/>
          <a:ext cx="6910932" cy="4166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EA1475CF-9D6E-B4AB-6CDD-7F358FB57CDD}"/>
              </a:ext>
            </a:extLst>
          </p:cNvPr>
          <p:cNvGrpSpPr/>
          <p:nvPr/>
        </p:nvGrpSpPr>
        <p:grpSpPr>
          <a:xfrm>
            <a:off x="124893" y="32965"/>
            <a:ext cx="1873240" cy="737886"/>
            <a:chOff x="124893" y="32965"/>
            <a:chExt cx="1873240" cy="73788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8DA70EC-C542-6042-E421-A6DDA84279CB}"/>
                </a:ext>
              </a:extLst>
            </p:cNvPr>
            <p:cNvSpPr txBox="1"/>
            <p:nvPr/>
          </p:nvSpPr>
          <p:spPr>
            <a:xfrm>
              <a:off x="485422" y="116619"/>
              <a:ext cx="15127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>
                      <a:lumMod val="50000"/>
                    </a:schemeClr>
                  </a:solidFill>
                </a:rPr>
                <a:t>Clue 3</a:t>
              </a:r>
              <a:endParaRPr lang="en-CA" sz="3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F9B716BE-7E22-F6E3-4250-B1AB12A395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24893" y="32965"/>
              <a:ext cx="1749063" cy="737886"/>
            </a:xfrm>
            <a:prstGeom prst="chevron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E65DAC8-30D7-F374-7F6D-18D75766C2C9}"/>
              </a:ext>
            </a:extLst>
          </p:cNvPr>
          <p:cNvSpPr txBox="1"/>
          <p:nvPr/>
        </p:nvSpPr>
        <p:spPr>
          <a:xfrm>
            <a:off x="5998011" y="5236811"/>
            <a:ext cx="5747703" cy="14773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Q: Was the hypothesis supported? </a:t>
            </a:r>
          </a:p>
          <a:p>
            <a:r>
              <a:rPr lang="en-US" sz="3000" b="1" dirty="0">
                <a:solidFill>
                  <a:srgbClr val="0070C0"/>
                </a:solidFill>
              </a:rPr>
              <a:t>	A: Yes</a:t>
            </a:r>
          </a:p>
          <a:p>
            <a:r>
              <a:rPr lang="en-US" sz="3000" b="1" dirty="0">
                <a:solidFill>
                  <a:srgbClr val="0070C0"/>
                </a:solidFill>
              </a:rPr>
              <a:t>	B: No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6F58C63-CCB4-EA25-705D-95DD24437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6112" y="332450"/>
            <a:ext cx="6279776" cy="737887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The Scientists’ Experiment </a:t>
            </a:r>
            <a:endParaRPr lang="en-CA" b="1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9490951-1AD7-08FE-8D2B-29AF4046A1C8}"/>
              </a:ext>
            </a:extLst>
          </p:cNvPr>
          <p:cNvCxnSpPr/>
          <p:nvPr/>
        </p:nvCxnSpPr>
        <p:spPr>
          <a:xfrm flipV="1">
            <a:off x="5525514" y="1384943"/>
            <a:ext cx="0" cy="252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1971BF6E-68FB-8F77-50CB-333A6916E3F5}"/>
              </a:ext>
            </a:extLst>
          </p:cNvPr>
          <p:cNvSpPr/>
          <p:nvPr/>
        </p:nvSpPr>
        <p:spPr>
          <a:xfrm>
            <a:off x="8993130" y="3895559"/>
            <a:ext cx="468000" cy="3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3D3C08-F523-2B90-E5F3-DB29BEA6E42D}"/>
              </a:ext>
            </a:extLst>
          </p:cNvPr>
          <p:cNvSpPr txBox="1"/>
          <p:nvPr/>
        </p:nvSpPr>
        <p:spPr>
          <a:xfrm>
            <a:off x="337949" y="1384942"/>
            <a:ext cx="47029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Methods: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Scientists created tire wear particle leachate in lab.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Treatments: Clean well water (control), stormwater runoff, and tire wear particle leachate.</a:t>
            </a:r>
          </a:p>
          <a:p>
            <a:endParaRPr lang="en-US" sz="2400" dirty="0"/>
          </a:p>
          <a:p>
            <a:r>
              <a:rPr lang="en-US" sz="2400" b="1" dirty="0"/>
              <a:t>Results: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Coho salmon exposed to TWP leachate showed same negative side effects as stormwater runoff.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Coho salmon exposed to the well water showed no negative effects.</a:t>
            </a:r>
          </a:p>
        </p:txBody>
      </p:sp>
    </p:spTree>
    <p:extLst>
      <p:ext uri="{BB962C8B-B14F-4D97-AF65-F5344CB8AC3E}">
        <p14:creationId xmlns:p14="http://schemas.microsoft.com/office/powerpoint/2010/main" val="28069010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458E1B-E23D-49A5-BED1-A7B34B5765AF}"/>
              </a:ext>
            </a:extLst>
          </p:cNvPr>
          <p:cNvSpPr txBox="1">
            <a:spLocks/>
          </p:cNvSpPr>
          <p:nvPr/>
        </p:nvSpPr>
        <p:spPr>
          <a:xfrm>
            <a:off x="838200" y="1410598"/>
            <a:ext cx="10515600" cy="5121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/>
              <a:t>Clue #3:</a:t>
            </a:r>
          </a:p>
          <a:p>
            <a:pPr algn="ctr"/>
            <a:r>
              <a:rPr lang="en-US" sz="6000" dirty="0"/>
              <a:t>Tire wear particles were the source of toxins causing mass mortality in coho salmon.</a:t>
            </a:r>
            <a:endParaRPr lang="en-CA" sz="6000" dirty="0"/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5EAAAA02-F4DA-4645-89AB-6ED2A73D6625}"/>
              </a:ext>
            </a:extLst>
          </p:cNvPr>
          <p:cNvSpPr/>
          <p:nvPr/>
        </p:nvSpPr>
        <p:spPr>
          <a:xfrm>
            <a:off x="1069571" y="199505"/>
            <a:ext cx="2128058" cy="897775"/>
          </a:xfrm>
          <a:prstGeom prst="chevr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569677AB-6A2F-46AA-AF57-EB3580ACA804}"/>
              </a:ext>
            </a:extLst>
          </p:cNvPr>
          <p:cNvSpPr/>
          <p:nvPr/>
        </p:nvSpPr>
        <p:spPr>
          <a:xfrm>
            <a:off x="3050771" y="199504"/>
            <a:ext cx="2128058" cy="897775"/>
          </a:xfrm>
          <a:prstGeom prst="chevr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C94F6779-C661-4209-B71C-BF380D72F72F}"/>
              </a:ext>
            </a:extLst>
          </p:cNvPr>
          <p:cNvSpPr/>
          <p:nvPr/>
        </p:nvSpPr>
        <p:spPr>
          <a:xfrm>
            <a:off x="5031971" y="199503"/>
            <a:ext cx="2128058" cy="897775"/>
          </a:xfrm>
          <a:prstGeom prst="chevr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FBECFABE-0AC8-4A75-B400-F70E4DCEF335}"/>
              </a:ext>
            </a:extLst>
          </p:cNvPr>
          <p:cNvSpPr/>
          <p:nvPr/>
        </p:nvSpPr>
        <p:spPr>
          <a:xfrm>
            <a:off x="6999317" y="199502"/>
            <a:ext cx="2128058" cy="897775"/>
          </a:xfrm>
          <a:prstGeom prst="chevr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F444C18B-5DA6-44FE-AD66-33579CD96F6F}"/>
              </a:ext>
            </a:extLst>
          </p:cNvPr>
          <p:cNvSpPr/>
          <p:nvPr/>
        </p:nvSpPr>
        <p:spPr>
          <a:xfrm>
            <a:off x="8966663" y="199502"/>
            <a:ext cx="2128058" cy="897775"/>
          </a:xfrm>
          <a:prstGeom prst="chevr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pic>
        <p:nvPicPr>
          <p:cNvPr id="10" name="Graphic 9" descr="Badge Question Mark with solid fill">
            <a:extLst>
              <a:ext uri="{FF2B5EF4-FFF2-40B4-BE49-F238E27FC236}">
                <a16:creationId xmlns:a16="http://schemas.microsoft.com/office/drawing/2014/main" id="{7E405E6F-6AEF-4708-A001-500888EA1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039" y="199501"/>
            <a:ext cx="914400" cy="914400"/>
          </a:xfrm>
          <a:prstGeom prst="rect">
            <a:avLst/>
          </a:prstGeom>
        </p:spPr>
      </p:pic>
      <p:pic>
        <p:nvPicPr>
          <p:cNvPr id="11" name="Graphic 10" descr="Badge Question Mark with solid fill">
            <a:extLst>
              <a:ext uri="{FF2B5EF4-FFF2-40B4-BE49-F238E27FC236}">
                <a16:creationId xmlns:a16="http://schemas.microsoft.com/office/drawing/2014/main" id="{019CEAD1-5B89-47C5-A952-48B62BA43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3848" y="223668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A8F8CA4-72B7-47DA-8ABB-2021D6912CFA}"/>
              </a:ext>
            </a:extLst>
          </p:cNvPr>
          <p:cNvSpPr txBox="1"/>
          <p:nvPr/>
        </p:nvSpPr>
        <p:spPr>
          <a:xfrm>
            <a:off x="1519325" y="47203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Urban Streams</a:t>
            </a:r>
            <a:endParaRPr lang="en-C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6CE728-4E76-41BF-86B8-3321C402DE79}"/>
              </a:ext>
            </a:extLst>
          </p:cNvPr>
          <p:cNvSpPr txBox="1"/>
          <p:nvPr/>
        </p:nvSpPr>
        <p:spPr>
          <a:xfrm>
            <a:off x="3610147" y="357702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Stormwater</a:t>
            </a:r>
          </a:p>
          <a:p>
            <a:r>
              <a:rPr lang="en-US" dirty="0"/>
              <a:t>Runoff </a:t>
            </a:r>
            <a:endParaRPr lang="en-C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C495B9-9A11-404E-AC5D-13411D661EA6}"/>
              </a:ext>
            </a:extLst>
          </p:cNvPr>
          <p:cNvSpPr txBox="1"/>
          <p:nvPr/>
        </p:nvSpPr>
        <p:spPr>
          <a:xfrm>
            <a:off x="5577493" y="357702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Tire Wear </a:t>
            </a:r>
          </a:p>
          <a:p>
            <a:r>
              <a:rPr lang="en-US" dirty="0"/>
              <a:t>Particles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500457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6752-A8DC-4F23-948C-BCBD86EA7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817" y="199338"/>
            <a:ext cx="9686365" cy="1325563"/>
          </a:xfrm>
        </p:spPr>
        <p:txBody>
          <a:bodyPr/>
          <a:lstStyle/>
          <a:p>
            <a:pPr algn="ctr"/>
            <a:r>
              <a:rPr lang="en-US" b="1" dirty="0"/>
              <a:t>Individual Chemicals in Tire Wear Particles 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D6EC9-3A2A-471D-B190-EE4D176E3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24901"/>
            <a:ext cx="10515600" cy="223200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200" dirty="0"/>
              <a:t>Tires consist of over 2000 chemicals. One, or some combination of these chemicals, are causing coho salmon to die. 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b="1" dirty="0"/>
              <a:t>Which chemical is responsible?</a:t>
            </a:r>
            <a:r>
              <a:rPr lang="en-US" sz="3200" dirty="0"/>
              <a:t> 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CA" sz="3200" dirty="0"/>
          </a:p>
        </p:txBody>
      </p:sp>
      <p:sp>
        <p:nvSpPr>
          <p:cNvPr id="6" name="Plus Sign 5">
            <a:extLst>
              <a:ext uri="{FF2B5EF4-FFF2-40B4-BE49-F238E27FC236}">
                <a16:creationId xmlns:a16="http://schemas.microsoft.com/office/drawing/2014/main" id="{B11AA51A-7DAD-41C8-933B-0F8FBB61A04A}"/>
              </a:ext>
            </a:extLst>
          </p:cNvPr>
          <p:cNvSpPr/>
          <p:nvPr/>
        </p:nvSpPr>
        <p:spPr>
          <a:xfrm>
            <a:off x="3754012" y="4510545"/>
            <a:ext cx="1201960" cy="114383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Equals 6">
            <a:extLst>
              <a:ext uri="{FF2B5EF4-FFF2-40B4-BE49-F238E27FC236}">
                <a16:creationId xmlns:a16="http://schemas.microsoft.com/office/drawing/2014/main" id="{7C821117-98E6-424C-B91C-616683C44008}"/>
              </a:ext>
            </a:extLst>
          </p:cNvPr>
          <p:cNvSpPr/>
          <p:nvPr/>
        </p:nvSpPr>
        <p:spPr>
          <a:xfrm>
            <a:off x="8000267" y="4625264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F015B1-D4F1-40ED-8ABA-1AFF9FC45D1B}"/>
              </a:ext>
            </a:extLst>
          </p:cNvPr>
          <p:cNvSpPr txBox="1"/>
          <p:nvPr/>
        </p:nvSpPr>
        <p:spPr>
          <a:xfrm>
            <a:off x="838199" y="4343800"/>
            <a:ext cx="27873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Fractionation using chemical analysis </a:t>
            </a:r>
            <a:endParaRPr lang="en-CA" sz="3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E05C49-9CA7-420B-8F57-D11FA0C61463}"/>
              </a:ext>
            </a:extLst>
          </p:cNvPr>
          <p:cNvSpPr txBox="1"/>
          <p:nvPr/>
        </p:nvSpPr>
        <p:spPr>
          <a:xfrm>
            <a:off x="9043148" y="4574633"/>
            <a:ext cx="24204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Find the chemical! </a:t>
            </a:r>
            <a:endParaRPr lang="en-CA" sz="3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32B041-ACDB-4EF6-A008-066880BD77B1}"/>
              </a:ext>
            </a:extLst>
          </p:cNvPr>
          <p:cNvSpPr txBox="1"/>
          <p:nvPr/>
        </p:nvSpPr>
        <p:spPr>
          <a:xfrm>
            <a:off x="5084454" y="4343800"/>
            <a:ext cx="27873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High resolution mass spectrometry </a:t>
            </a:r>
            <a:endParaRPr lang="en-CA" sz="3000" dirty="0"/>
          </a:p>
        </p:txBody>
      </p:sp>
    </p:spTree>
    <p:extLst>
      <p:ext uri="{BB962C8B-B14F-4D97-AF65-F5344CB8AC3E}">
        <p14:creationId xmlns:p14="http://schemas.microsoft.com/office/powerpoint/2010/main" val="1534114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D8927-5467-4AEB-B64F-0BBCB0436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0" y="353943"/>
            <a:ext cx="5257800" cy="1325563"/>
          </a:xfrm>
        </p:spPr>
        <p:txBody>
          <a:bodyPr/>
          <a:lstStyle/>
          <a:p>
            <a:r>
              <a:rPr lang="en-US" b="1" dirty="0"/>
              <a:t>What is Fractionation? 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71071-0E19-4AF6-835F-BE93D7F9C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5343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Fractionation organizes the individual chemicals into groups based on their response to a chemical stimuli</a:t>
            </a:r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A95A3C-79B7-4EF8-B1AB-E6AB8DA18CEC}"/>
              </a:ext>
            </a:extLst>
          </p:cNvPr>
          <p:cNvSpPr txBox="1"/>
          <p:nvPr/>
        </p:nvSpPr>
        <p:spPr>
          <a:xfrm>
            <a:off x="3783793" y="4054804"/>
            <a:ext cx="2377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Fractionation Chamber</a:t>
            </a:r>
            <a:endParaRPr lang="en-CA" sz="3000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83CF900-0920-4D33-BA68-4E96420845F5}"/>
              </a:ext>
            </a:extLst>
          </p:cNvPr>
          <p:cNvSpPr/>
          <p:nvPr/>
        </p:nvSpPr>
        <p:spPr>
          <a:xfrm>
            <a:off x="2425420" y="4320320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Plus Sign 10">
            <a:extLst>
              <a:ext uri="{FF2B5EF4-FFF2-40B4-BE49-F238E27FC236}">
                <a16:creationId xmlns:a16="http://schemas.microsoft.com/office/drawing/2014/main" id="{8F0DE352-6C5C-40F6-9A41-DEF5EF1BBC1B}"/>
              </a:ext>
            </a:extLst>
          </p:cNvPr>
          <p:cNvSpPr/>
          <p:nvPr/>
        </p:nvSpPr>
        <p:spPr>
          <a:xfrm>
            <a:off x="8887170" y="4105435"/>
            <a:ext cx="914400" cy="914400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Equals 11">
            <a:extLst>
              <a:ext uri="{FF2B5EF4-FFF2-40B4-BE49-F238E27FC236}">
                <a16:creationId xmlns:a16="http://schemas.microsoft.com/office/drawing/2014/main" id="{EF6812B3-7B2A-49FD-A089-7C4839A783D4}"/>
              </a:ext>
            </a:extLst>
          </p:cNvPr>
          <p:cNvSpPr/>
          <p:nvPr/>
        </p:nvSpPr>
        <p:spPr>
          <a:xfrm>
            <a:off x="6245725" y="4105435"/>
            <a:ext cx="914400" cy="914400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041B41-1A61-6196-BC15-633CDF7B6F82}"/>
              </a:ext>
            </a:extLst>
          </p:cNvPr>
          <p:cNvSpPr txBox="1"/>
          <p:nvPr/>
        </p:nvSpPr>
        <p:spPr>
          <a:xfrm>
            <a:off x="0" y="6596390"/>
            <a:ext cx="34859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>
                <a:solidFill>
                  <a:schemeClr val="bg1">
                    <a:lumMod val="75000"/>
                  </a:schemeClr>
                </a:solidFill>
              </a:rPr>
              <a:t>(Test tube: Timothy </a:t>
            </a:r>
            <a:r>
              <a:rPr lang="en-CA" sz="1100" dirty="0" err="1">
                <a:solidFill>
                  <a:schemeClr val="bg1">
                    <a:lumMod val="75000"/>
                  </a:schemeClr>
                </a:solidFill>
              </a:rPr>
              <a:t>Dilich</a:t>
            </a:r>
            <a:r>
              <a:rPr lang="en-CA" sz="1100" dirty="0">
                <a:solidFill>
                  <a:schemeClr val="bg1">
                    <a:lumMod val="75000"/>
                  </a:schemeClr>
                </a:solidFill>
              </a:rPr>
              <a:t>, Wikimedia Commons)</a:t>
            </a:r>
          </a:p>
        </p:txBody>
      </p:sp>
      <p:pic>
        <p:nvPicPr>
          <p:cNvPr id="11268" name="Picture 4" descr="Green test tube">
            <a:extLst>
              <a:ext uri="{FF2B5EF4-FFF2-40B4-BE49-F238E27FC236}">
                <a16:creationId xmlns:a16="http://schemas.microsoft.com/office/drawing/2014/main" id="{37782BB0-1C03-C415-990F-AA7EAA9D6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22" y="3394107"/>
            <a:ext cx="2090810" cy="209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Blue test tube">
            <a:extLst>
              <a:ext uri="{FF2B5EF4-FFF2-40B4-BE49-F238E27FC236}">
                <a16:creationId xmlns:a16="http://schemas.microsoft.com/office/drawing/2014/main" id="{0DD13AE7-5905-ADA8-2C74-1349FACD0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243" y="3394107"/>
            <a:ext cx="2090810" cy="209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Yellow test tube">
            <a:extLst>
              <a:ext uri="{FF2B5EF4-FFF2-40B4-BE49-F238E27FC236}">
                <a16:creationId xmlns:a16="http://schemas.microsoft.com/office/drawing/2014/main" id="{A38DB0F5-B27D-533F-397C-692C30812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587" y="3394107"/>
            <a:ext cx="2090810" cy="209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9393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E448A-3499-4A68-BB30-E351110E5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22" y="350866"/>
            <a:ext cx="11150356" cy="903504"/>
          </a:xfrm>
        </p:spPr>
        <p:txBody>
          <a:bodyPr/>
          <a:lstStyle/>
          <a:p>
            <a:pPr algn="ctr"/>
            <a:r>
              <a:rPr lang="en-US" b="1" dirty="0"/>
              <a:t>What is high resolution mass spectrometry? 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F2699-A056-4B02-89E8-E9427AFFA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4472" y="1887416"/>
            <a:ext cx="5138620" cy="31886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Determines elemental composition of unknown compounds using mass-to-charge ratio.</a:t>
            </a:r>
          </a:p>
          <a:p>
            <a:pPr>
              <a:lnSpc>
                <a:spcPct val="100000"/>
              </a:lnSpc>
            </a:pPr>
            <a:r>
              <a:rPr lang="en-US" dirty="0"/>
              <a:t>Molecular formula of chemicals can be determined.</a:t>
            </a:r>
            <a:endParaRPr lang="en-CA" dirty="0"/>
          </a:p>
        </p:txBody>
      </p:sp>
      <p:pic>
        <p:nvPicPr>
          <p:cNvPr id="2052" name="Picture 4" descr="Mass spectrometer">
            <a:extLst>
              <a:ext uri="{FF2B5EF4-FFF2-40B4-BE49-F238E27FC236}">
                <a16:creationId xmlns:a16="http://schemas.microsoft.com/office/drawing/2014/main" id="{2F00781D-D8BD-AFAA-045F-DC595FCB1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87416"/>
            <a:ext cx="5138620" cy="3857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86FC2E9-EE2E-41CD-E728-F6834796D95F}"/>
              </a:ext>
            </a:extLst>
          </p:cNvPr>
          <p:cNvSpPr txBox="1"/>
          <p:nvPr/>
        </p:nvSpPr>
        <p:spPr>
          <a:xfrm>
            <a:off x="738554" y="5893006"/>
            <a:ext cx="34859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CA" sz="1100" dirty="0" err="1">
                <a:solidFill>
                  <a:schemeClr val="bg1">
                    <a:lumMod val="75000"/>
                  </a:schemeClr>
                </a:solidFill>
              </a:rPr>
              <a:t>Kitmondo</a:t>
            </a:r>
            <a:r>
              <a:rPr lang="en-CA" sz="1100" dirty="0">
                <a:solidFill>
                  <a:schemeClr val="bg1">
                    <a:lumMod val="75000"/>
                  </a:schemeClr>
                </a:solidFill>
              </a:rPr>
              <a:t> Marketplace, Wikimedia Commons)</a:t>
            </a:r>
          </a:p>
        </p:txBody>
      </p:sp>
    </p:spTree>
    <p:extLst>
      <p:ext uri="{BB962C8B-B14F-4D97-AF65-F5344CB8AC3E}">
        <p14:creationId xmlns:p14="http://schemas.microsoft.com/office/powerpoint/2010/main" val="36648358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Dead Fish Skeleton outline">
            <a:extLst>
              <a:ext uri="{FF2B5EF4-FFF2-40B4-BE49-F238E27FC236}">
                <a16:creationId xmlns:a16="http://schemas.microsoft.com/office/drawing/2014/main" id="{B68D0EBE-C3ED-4110-ABDA-7440DC476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565" y="912255"/>
            <a:ext cx="914400" cy="914400"/>
          </a:xfrm>
          <a:prstGeom prst="rect">
            <a:avLst/>
          </a:prstGeom>
        </p:spPr>
      </p:pic>
      <p:pic>
        <p:nvPicPr>
          <p:cNvPr id="5" name="Graphic 4" descr="Fish outline">
            <a:extLst>
              <a:ext uri="{FF2B5EF4-FFF2-40B4-BE49-F238E27FC236}">
                <a16:creationId xmlns:a16="http://schemas.microsoft.com/office/drawing/2014/main" id="{AB540861-C314-440F-B7D3-00E530E896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9254" y="1456916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15B075-F78F-4436-BABA-67E5F7278D85}"/>
              </a:ext>
            </a:extLst>
          </p:cNvPr>
          <p:cNvSpPr txBox="1"/>
          <p:nvPr/>
        </p:nvSpPr>
        <p:spPr>
          <a:xfrm>
            <a:off x="1916533" y="1272250"/>
            <a:ext cx="3421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Potentially toxic to coho salmon</a:t>
            </a:r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2F0B9C-55E9-4B05-9F52-BAAF596018A1}"/>
              </a:ext>
            </a:extLst>
          </p:cNvPr>
          <p:cNvSpPr txBox="1"/>
          <p:nvPr/>
        </p:nvSpPr>
        <p:spPr>
          <a:xfrm>
            <a:off x="1916534" y="1729450"/>
            <a:ext cx="263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Non-toxic to coho salmon</a:t>
            </a:r>
            <a:endParaRPr lang="en-CA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311FCA-2DE4-4C14-9F13-7E07EE43A827}"/>
              </a:ext>
            </a:extLst>
          </p:cNvPr>
          <p:cNvCxnSpPr/>
          <p:nvPr/>
        </p:nvCxnSpPr>
        <p:spPr>
          <a:xfrm>
            <a:off x="1004681" y="2645351"/>
            <a:ext cx="0" cy="278892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BC17482-03AC-42C3-9584-9F94B03BC902}"/>
              </a:ext>
            </a:extLst>
          </p:cNvPr>
          <p:cNvCxnSpPr>
            <a:cxnSpLocks/>
          </p:cNvCxnSpPr>
          <p:nvPr/>
        </p:nvCxnSpPr>
        <p:spPr>
          <a:xfrm flipH="1">
            <a:off x="1004681" y="5434271"/>
            <a:ext cx="578104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F9DE3C7-D0E7-434D-A0AB-E69A7A1015A8}"/>
              </a:ext>
            </a:extLst>
          </p:cNvPr>
          <p:cNvSpPr/>
          <p:nvPr/>
        </p:nvSpPr>
        <p:spPr>
          <a:xfrm>
            <a:off x="1563481" y="2645351"/>
            <a:ext cx="487678" cy="2788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EF7C6-4CD6-4D9D-B58E-9CD67291884E}"/>
              </a:ext>
            </a:extLst>
          </p:cNvPr>
          <p:cNvSpPr/>
          <p:nvPr/>
        </p:nvSpPr>
        <p:spPr>
          <a:xfrm>
            <a:off x="2427080" y="2645351"/>
            <a:ext cx="487678" cy="2788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77E763-7A08-4194-BFAF-551DAD0E235E}"/>
              </a:ext>
            </a:extLst>
          </p:cNvPr>
          <p:cNvSpPr/>
          <p:nvPr/>
        </p:nvSpPr>
        <p:spPr>
          <a:xfrm>
            <a:off x="3290679" y="2645350"/>
            <a:ext cx="487678" cy="2788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3D809F-216F-4915-AC3C-E3617B3B6B84}"/>
              </a:ext>
            </a:extLst>
          </p:cNvPr>
          <p:cNvSpPr/>
          <p:nvPr/>
        </p:nvSpPr>
        <p:spPr>
          <a:xfrm>
            <a:off x="4179678" y="2645350"/>
            <a:ext cx="487678" cy="2788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2806F5-51B3-4EAE-957F-C670F99EA57A}"/>
              </a:ext>
            </a:extLst>
          </p:cNvPr>
          <p:cNvSpPr/>
          <p:nvPr/>
        </p:nvSpPr>
        <p:spPr>
          <a:xfrm>
            <a:off x="5068677" y="2645350"/>
            <a:ext cx="487678" cy="2788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A65C9C-A3DF-4BCE-84AC-6B68114CF7C7}"/>
              </a:ext>
            </a:extLst>
          </p:cNvPr>
          <p:cNvSpPr/>
          <p:nvPr/>
        </p:nvSpPr>
        <p:spPr>
          <a:xfrm>
            <a:off x="5957676" y="2645350"/>
            <a:ext cx="487678" cy="2788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75BB735-D7C9-436E-AA7E-2FF1336957AA}"/>
              </a:ext>
            </a:extLst>
          </p:cNvPr>
          <p:cNvSpPr/>
          <p:nvPr/>
        </p:nvSpPr>
        <p:spPr>
          <a:xfrm>
            <a:off x="1563481" y="2642064"/>
            <a:ext cx="487678" cy="27889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86090E-EB9C-4635-9090-58C6BCB693C3}"/>
              </a:ext>
            </a:extLst>
          </p:cNvPr>
          <p:cNvSpPr/>
          <p:nvPr/>
        </p:nvSpPr>
        <p:spPr>
          <a:xfrm>
            <a:off x="2427080" y="2642064"/>
            <a:ext cx="487678" cy="1673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B0D48A-07BB-4176-8379-1920CEF4624A}"/>
              </a:ext>
            </a:extLst>
          </p:cNvPr>
          <p:cNvSpPr/>
          <p:nvPr/>
        </p:nvSpPr>
        <p:spPr>
          <a:xfrm>
            <a:off x="3290679" y="2642064"/>
            <a:ext cx="487678" cy="111609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FF80E4-D415-4B96-BCE7-0B8EF32EF913}"/>
              </a:ext>
            </a:extLst>
          </p:cNvPr>
          <p:cNvSpPr/>
          <p:nvPr/>
        </p:nvSpPr>
        <p:spPr>
          <a:xfrm>
            <a:off x="4177139" y="2604567"/>
            <a:ext cx="487678" cy="8740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08AA55-68EF-4A22-8E45-8BAAE186C3C0}"/>
              </a:ext>
            </a:extLst>
          </p:cNvPr>
          <p:cNvSpPr/>
          <p:nvPr/>
        </p:nvSpPr>
        <p:spPr>
          <a:xfrm>
            <a:off x="5068677" y="2642064"/>
            <a:ext cx="487678" cy="6656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445DAF-8EBB-44FB-AC02-CAC81CDAB15C}"/>
              </a:ext>
            </a:extLst>
          </p:cNvPr>
          <p:cNvSpPr/>
          <p:nvPr/>
        </p:nvSpPr>
        <p:spPr>
          <a:xfrm>
            <a:off x="5957676" y="2642064"/>
            <a:ext cx="487678" cy="29149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C2DEA7-7A08-494A-8292-41EA2DDE04FD}"/>
              </a:ext>
            </a:extLst>
          </p:cNvPr>
          <p:cNvSpPr txBox="1"/>
          <p:nvPr/>
        </p:nvSpPr>
        <p:spPr>
          <a:xfrm>
            <a:off x="1466971" y="2330678"/>
            <a:ext cx="70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2216</a:t>
            </a:r>
            <a:endParaRPr lang="en-CA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785005-7C1A-4188-96AB-7FC3DCA4C87D}"/>
              </a:ext>
            </a:extLst>
          </p:cNvPr>
          <p:cNvSpPr txBox="1"/>
          <p:nvPr/>
        </p:nvSpPr>
        <p:spPr>
          <a:xfrm>
            <a:off x="2358510" y="2340838"/>
            <a:ext cx="70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1355</a:t>
            </a:r>
            <a:endParaRPr lang="en-CA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06C25F-EA38-4E0E-8EF5-78A5C840032C}"/>
              </a:ext>
            </a:extLst>
          </p:cNvPr>
          <p:cNvSpPr txBox="1"/>
          <p:nvPr/>
        </p:nvSpPr>
        <p:spPr>
          <a:xfrm>
            <a:off x="3310998" y="2316939"/>
            <a:ext cx="70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659</a:t>
            </a:r>
            <a:endParaRPr lang="en-CA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D6FF90-3DEA-4947-8C2D-FC3DCA75599F}"/>
              </a:ext>
            </a:extLst>
          </p:cNvPr>
          <p:cNvSpPr txBox="1"/>
          <p:nvPr/>
        </p:nvSpPr>
        <p:spPr>
          <a:xfrm>
            <a:off x="4177139" y="2274371"/>
            <a:ext cx="551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225</a:t>
            </a:r>
            <a:endParaRPr lang="en-CA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0A12D88-5FD3-4A0F-9E51-E3396A05D3AF}"/>
              </a:ext>
            </a:extLst>
          </p:cNvPr>
          <p:cNvSpPr txBox="1"/>
          <p:nvPr/>
        </p:nvSpPr>
        <p:spPr>
          <a:xfrm>
            <a:off x="5099153" y="2330678"/>
            <a:ext cx="487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26</a:t>
            </a:r>
            <a:endParaRPr lang="en-CA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D27935-4347-4BF3-A96D-4008DEF201F5}"/>
              </a:ext>
            </a:extLst>
          </p:cNvPr>
          <p:cNvSpPr txBox="1"/>
          <p:nvPr/>
        </p:nvSpPr>
        <p:spPr>
          <a:xfrm>
            <a:off x="6018629" y="2330678"/>
            <a:ext cx="487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endParaRPr lang="en-CA" dirty="0"/>
          </a:p>
        </p:txBody>
      </p:sp>
      <p:pic>
        <p:nvPicPr>
          <p:cNvPr id="28" name="Graphic 27" descr="Arrow Right with solid fill">
            <a:extLst>
              <a:ext uri="{FF2B5EF4-FFF2-40B4-BE49-F238E27FC236}">
                <a16:creationId xmlns:a16="http://schemas.microsoft.com/office/drawing/2014/main" id="{1FD5E66F-272D-45D1-9B60-A08BC2C279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1682" y="3295590"/>
            <a:ext cx="498119" cy="498119"/>
          </a:xfrm>
          <a:prstGeom prst="rect">
            <a:avLst/>
          </a:prstGeom>
        </p:spPr>
      </p:pic>
      <p:pic>
        <p:nvPicPr>
          <p:cNvPr id="29" name="Graphic 28" descr="Arrow Right with solid fill">
            <a:extLst>
              <a:ext uri="{FF2B5EF4-FFF2-40B4-BE49-F238E27FC236}">
                <a16:creationId xmlns:a16="http://schemas.microsoft.com/office/drawing/2014/main" id="{1F01464A-E554-4173-BF1B-9F6A06B3E5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40631" y="2974875"/>
            <a:ext cx="498119" cy="498119"/>
          </a:xfrm>
          <a:prstGeom prst="rect">
            <a:avLst/>
          </a:prstGeom>
        </p:spPr>
      </p:pic>
      <p:pic>
        <p:nvPicPr>
          <p:cNvPr id="30" name="Graphic 29" descr="Arrow Right with solid fill">
            <a:extLst>
              <a:ext uri="{FF2B5EF4-FFF2-40B4-BE49-F238E27FC236}">
                <a16:creationId xmlns:a16="http://schemas.microsoft.com/office/drawing/2014/main" id="{91571591-D9DC-4EB7-AB77-00607A7057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05362" y="2822723"/>
            <a:ext cx="498119" cy="498119"/>
          </a:xfrm>
          <a:prstGeom prst="rect">
            <a:avLst/>
          </a:prstGeom>
        </p:spPr>
      </p:pic>
      <p:pic>
        <p:nvPicPr>
          <p:cNvPr id="31" name="Graphic 30" descr="Arrow Right with solid fill">
            <a:extLst>
              <a:ext uri="{FF2B5EF4-FFF2-40B4-BE49-F238E27FC236}">
                <a16:creationId xmlns:a16="http://schemas.microsoft.com/office/drawing/2014/main" id="{99EA49AA-5B0E-4F63-A818-E6D5050EBD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76710" y="2724839"/>
            <a:ext cx="498119" cy="498119"/>
          </a:xfrm>
          <a:prstGeom prst="rect">
            <a:avLst/>
          </a:prstGeom>
        </p:spPr>
      </p:pic>
      <p:pic>
        <p:nvPicPr>
          <p:cNvPr id="32" name="Graphic 31" descr="Arrow Right with solid fill">
            <a:extLst>
              <a:ext uri="{FF2B5EF4-FFF2-40B4-BE49-F238E27FC236}">
                <a16:creationId xmlns:a16="http://schemas.microsoft.com/office/drawing/2014/main" id="{5A684795-FD25-4891-B99B-E1B38A58C3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37771" y="2573663"/>
            <a:ext cx="498119" cy="498119"/>
          </a:xfrm>
          <a:prstGeom prst="rect">
            <a:avLst/>
          </a:prstGeom>
        </p:spPr>
      </p:pic>
      <p:sp>
        <p:nvSpPr>
          <p:cNvPr id="33" name="Arrow: Right 32">
            <a:extLst>
              <a:ext uri="{FF2B5EF4-FFF2-40B4-BE49-F238E27FC236}">
                <a16:creationId xmlns:a16="http://schemas.microsoft.com/office/drawing/2014/main" id="{BB417120-7391-4236-98A2-7192CE5F1009}"/>
              </a:ext>
            </a:extLst>
          </p:cNvPr>
          <p:cNvSpPr/>
          <p:nvPr/>
        </p:nvSpPr>
        <p:spPr>
          <a:xfrm>
            <a:off x="1264929" y="5959919"/>
            <a:ext cx="5026855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75D510-77F1-45DF-ACEE-3E07D15E8DE8}"/>
              </a:ext>
            </a:extLst>
          </p:cNvPr>
          <p:cNvSpPr txBox="1"/>
          <p:nvPr/>
        </p:nvSpPr>
        <p:spPr>
          <a:xfrm>
            <a:off x="1971061" y="5538049"/>
            <a:ext cx="3630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Over a 2-Year Long Process! </a:t>
            </a:r>
            <a:endParaRPr lang="en-CA" sz="2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B896D32-D2FF-49EA-96BD-C86BF1D227BE}"/>
              </a:ext>
            </a:extLst>
          </p:cNvPr>
          <p:cNvSpPr txBox="1"/>
          <p:nvPr/>
        </p:nvSpPr>
        <p:spPr>
          <a:xfrm>
            <a:off x="7093072" y="1166506"/>
            <a:ext cx="461770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/>
              <a:t>Scientists tested hundreds of chemicals hypothesized</a:t>
            </a:r>
            <a:r>
              <a:rPr lang="en-US" sz="3400" i="1" dirty="0"/>
              <a:t> </a:t>
            </a:r>
            <a:r>
              <a:rPr lang="en-US" sz="3400" dirty="0"/>
              <a:t>to</a:t>
            </a:r>
            <a:r>
              <a:rPr lang="en-US" sz="3400" i="1" dirty="0"/>
              <a:t> </a:t>
            </a:r>
            <a:r>
              <a:rPr lang="en-US" sz="3400" dirty="0"/>
              <a:t>cause coho salmon death.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/>
              <a:t>Gradually ruled out as non-toxic over two years of testing.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 dirty="0"/>
              <a:t>Hundreds of negative results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dirty="0"/>
              <a:t>Science takes time!</a:t>
            </a:r>
            <a:endParaRPr lang="en-CA" sz="34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C3A4713-3027-4140-9A1E-AAC73099D383}"/>
              </a:ext>
            </a:extLst>
          </p:cNvPr>
          <p:cNvSpPr txBox="1"/>
          <p:nvPr/>
        </p:nvSpPr>
        <p:spPr>
          <a:xfrm>
            <a:off x="182880" y="6491041"/>
            <a:ext cx="4071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Adapted from Peter et al. 2018</a:t>
            </a:r>
            <a:endParaRPr lang="en-CA" sz="16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05925DF-2864-172A-4D5D-298527B99B71}"/>
              </a:ext>
            </a:extLst>
          </p:cNvPr>
          <p:cNvSpPr txBox="1">
            <a:spLocks/>
          </p:cNvSpPr>
          <p:nvPr/>
        </p:nvSpPr>
        <p:spPr>
          <a:xfrm>
            <a:off x="2140919" y="-96495"/>
            <a:ext cx="86469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A Long Process of Elimination</a:t>
            </a:r>
            <a:endParaRPr lang="en-CA" b="1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6DAB616-87CA-641E-2266-4A27CFAB63BF}"/>
              </a:ext>
            </a:extLst>
          </p:cNvPr>
          <p:cNvGrpSpPr/>
          <p:nvPr/>
        </p:nvGrpSpPr>
        <p:grpSpPr>
          <a:xfrm>
            <a:off x="124893" y="32965"/>
            <a:ext cx="1873240" cy="737886"/>
            <a:chOff x="124893" y="32965"/>
            <a:chExt cx="1873240" cy="73788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7241EEA-C483-9A1E-F7CF-72AD39EE4D14}"/>
                </a:ext>
              </a:extLst>
            </p:cNvPr>
            <p:cNvSpPr txBox="1"/>
            <p:nvPr/>
          </p:nvSpPr>
          <p:spPr>
            <a:xfrm>
              <a:off x="485422" y="116619"/>
              <a:ext cx="15127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>
                      <a:lumMod val="50000"/>
                    </a:schemeClr>
                  </a:solidFill>
                </a:rPr>
                <a:t>Clue 4</a:t>
              </a:r>
              <a:endParaRPr lang="en-CA" sz="3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Arrow: Chevron 41">
              <a:extLst>
                <a:ext uri="{FF2B5EF4-FFF2-40B4-BE49-F238E27FC236}">
                  <a16:creationId xmlns:a16="http://schemas.microsoft.com/office/drawing/2014/main" id="{F5BF9D44-F460-441D-8531-968B996A0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24893" y="32965"/>
              <a:ext cx="1749063" cy="737886"/>
            </a:xfrm>
            <a:prstGeom prst="chevron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chemeClr val="tx1"/>
                </a:solidFill>
              </a:endParaRP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F44E8CA5-F4E8-31F3-6C01-CA6BB19262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11066" y="5297878"/>
            <a:ext cx="553494" cy="55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08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49CB6-B64E-4939-851C-3E84B379E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9163" y="2822722"/>
            <a:ext cx="4681355" cy="29461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400" dirty="0"/>
              <a:t>The scientists identified the toxic chemical as</a:t>
            </a:r>
          </a:p>
          <a:p>
            <a:pPr marL="0" indent="0" algn="ctr">
              <a:buNone/>
            </a:pPr>
            <a:r>
              <a:rPr lang="en-CA" sz="40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</a:t>
            </a:r>
            <a:r>
              <a:rPr lang="en-CA" sz="4000" b="1" i="0" u="none" strike="noStrike" baseline="-2500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18</a:t>
            </a:r>
            <a:r>
              <a:rPr lang="en-CA" sz="40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H</a:t>
            </a:r>
            <a:r>
              <a:rPr lang="en-CA" sz="4000" b="1" i="0" u="none" strike="noStrike" baseline="-2500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22</a:t>
            </a:r>
            <a:r>
              <a:rPr lang="en-CA" sz="40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N</a:t>
            </a:r>
            <a:r>
              <a:rPr lang="en-CA" sz="4000" b="1" i="0" u="none" strike="noStrike" baseline="-2500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CA" sz="40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O</a:t>
            </a:r>
            <a:r>
              <a:rPr lang="en-CA" sz="4000" b="1" i="0" u="none" strike="noStrike" baseline="-2500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2</a:t>
            </a:r>
            <a:endParaRPr lang="en-CA" sz="4000" b="1" baseline="-25000" dirty="0">
              <a:solidFill>
                <a:srgbClr val="00206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1B6982B-F6A4-821E-70D5-F3A954CC371D}"/>
              </a:ext>
            </a:extLst>
          </p:cNvPr>
          <p:cNvGrpSpPr/>
          <p:nvPr/>
        </p:nvGrpSpPr>
        <p:grpSpPr>
          <a:xfrm>
            <a:off x="124893" y="32965"/>
            <a:ext cx="1873240" cy="737886"/>
            <a:chOff x="124893" y="32965"/>
            <a:chExt cx="1873240" cy="73788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146A7C4-8943-D2A9-C2F0-D969FDF290F0}"/>
                </a:ext>
              </a:extLst>
            </p:cNvPr>
            <p:cNvSpPr txBox="1"/>
            <p:nvPr/>
          </p:nvSpPr>
          <p:spPr>
            <a:xfrm>
              <a:off x="485422" y="116619"/>
              <a:ext cx="15127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>
                      <a:lumMod val="50000"/>
                    </a:schemeClr>
                  </a:solidFill>
                </a:rPr>
                <a:t>Clue 4</a:t>
              </a:r>
              <a:endParaRPr lang="en-CA" sz="3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Arrow: Chevron 39">
              <a:extLst>
                <a:ext uri="{FF2B5EF4-FFF2-40B4-BE49-F238E27FC236}">
                  <a16:creationId xmlns:a16="http://schemas.microsoft.com/office/drawing/2014/main" id="{C0DDE273-165C-7E3F-C7B1-3A6A383CF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24893" y="32965"/>
              <a:ext cx="1749063" cy="737886"/>
            </a:xfrm>
            <a:prstGeom prst="chevron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chemeClr val="tx1"/>
                </a:solidFill>
              </a:endParaRPr>
            </a:p>
          </p:txBody>
        </p:sp>
      </p:grpSp>
      <p:pic>
        <p:nvPicPr>
          <p:cNvPr id="41" name="Graphic 40" descr="Dead Fish Skeleton outline">
            <a:extLst>
              <a:ext uri="{FF2B5EF4-FFF2-40B4-BE49-F238E27FC236}">
                <a16:creationId xmlns:a16="http://schemas.microsoft.com/office/drawing/2014/main" id="{CCD6081D-2B87-8236-5084-857FFFF62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565" y="912255"/>
            <a:ext cx="914400" cy="914400"/>
          </a:xfrm>
          <a:prstGeom prst="rect">
            <a:avLst/>
          </a:prstGeom>
        </p:spPr>
      </p:pic>
      <p:pic>
        <p:nvPicPr>
          <p:cNvPr id="42" name="Graphic 41" descr="Fish outline">
            <a:extLst>
              <a:ext uri="{FF2B5EF4-FFF2-40B4-BE49-F238E27FC236}">
                <a16:creationId xmlns:a16="http://schemas.microsoft.com/office/drawing/2014/main" id="{F993AD98-F2C4-9F36-6004-9A48762C6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9254" y="1456916"/>
            <a:ext cx="914400" cy="914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0940B675-B828-B7D6-05EB-61EDB7852967}"/>
              </a:ext>
            </a:extLst>
          </p:cNvPr>
          <p:cNvSpPr txBox="1"/>
          <p:nvPr/>
        </p:nvSpPr>
        <p:spPr>
          <a:xfrm>
            <a:off x="1916533" y="1272250"/>
            <a:ext cx="3421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Potentially toxic to coho salmon</a:t>
            </a:r>
            <a:endParaRPr lang="en-CA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56F58F2-479E-DFE7-61E2-E28696016907}"/>
              </a:ext>
            </a:extLst>
          </p:cNvPr>
          <p:cNvSpPr txBox="1"/>
          <p:nvPr/>
        </p:nvSpPr>
        <p:spPr>
          <a:xfrm>
            <a:off x="1916534" y="1729450"/>
            <a:ext cx="263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Non-toxic to coho salmon</a:t>
            </a:r>
            <a:endParaRPr lang="en-CA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FA7154A-D60C-8A80-DF51-CD765361004E}"/>
              </a:ext>
            </a:extLst>
          </p:cNvPr>
          <p:cNvCxnSpPr/>
          <p:nvPr/>
        </p:nvCxnSpPr>
        <p:spPr>
          <a:xfrm>
            <a:off x="1004681" y="2645351"/>
            <a:ext cx="0" cy="278892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060976C-11DC-7472-8204-38F1FB81861E}"/>
              </a:ext>
            </a:extLst>
          </p:cNvPr>
          <p:cNvCxnSpPr>
            <a:cxnSpLocks/>
          </p:cNvCxnSpPr>
          <p:nvPr/>
        </p:nvCxnSpPr>
        <p:spPr>
          <a:xfrm flipH="1">
            <a:off x="1004681" y="5434271"/>
            <a:ext cx="578104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7E9CC178-ECE3-94F2-3A7F-9CA3AF3CC566}"/>
              </a:ext>
            </a:extLst>
          </p:cNvPr>
          <p:cNvSpPr/>
          <p:nvPr/>
        </p:nvSpPr>
        <p:spPr>
          <a:xfrm>
            <a:off x="1563481" y="2645351"/>
            <a:ext cx="487678" cy="2788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CCC1B7C-348F-3EBE-5B83-9BD737059847}"/>
              </a:ext>
            </a:extLst>
          </p:cNvPr>
          <p:cNvSpPr/>
          <p:nvPr/>
        </p:nvSpPr>
        <p:spPr>
          <a:xfrm>
            <a:off x="2427080" y="2645351"/>
            <a:ext cx="487678" cy="2788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1B37C2B-8F2A-AB83-3027-32B144B9A93E}"/>
              </a:ext>
            </a:extLst>
          </p:cNvPr>
          <p:cNvSpPr/>
          <p:nvPr/>
        </p:nvSpPr>
        <p:spPr>
          <a:xfrm>
            <a:off x="3290679" y="2645350"/>
            <a:ext cx="487678" cy="2788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57529A3-01D7-B662-2CD5-E1AD32CECF72}"/>
              </a:ext>
            </a:extLst>
          </p:cNvPr>
          <p:cNvSpPr/>
          <p:nvPr/>
        </p:nvSpPr>
        <p:spPr>
          <a:xfrm>
            <a:off x="4179678" y="2645350"/>
            <a:ext cx="487678" cy="2788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5BEE73B-0EFA-19B2-A2A3-3A6B1ADEEF32}"/>
              </a:ext>
            </a:extLst>
          </p:cNvPr>
          <p:cNvSpPr/>
          <p:nvPr/>
        </p:nvSpPr>
        <p:spPr>
          <a:xfrm>
            <a:off x="5068677" y="2645350"/>
            <a:ext cx="487678" cy="2788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FCDC400-F49A-C64D-4B0A-455DECB75DF9}"/>
              </a:ext>
            </a:extLst>
          </p:cNvPr>
          <p:cNvSpPr/>
          <p:nvPr/>
        </p:nvSpPr>
        <p:spPr>
          <a:xfrm>
            <a:off x="5957676" y="2645350"/>
            <a:ext cx="487678" cy="2788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F0BA452-2337-ED90-EE6E-6C8AD0BCC846}"/>
              </a:ext>
            </a:extLst>
          </p:cNvPr>
          <p:cNvSpPr/>
          <p:nvPr/>
        </p:nvSpPr>
        <p:spPr>
          <a:xfrm>
            <a:off x="1563481" y="2642064"/>
            <a:ext cx="487678" cy="27889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76B0EB0-A960-1FB5-2A37-20083F210A65}"/>
              </a:ext>
            </a:extLst>
          </p:cNvPr>
          <p:cNvSpPr/>
          <p:nvPr/>
        </p:nvSpPr>
        <p:spPr>
          <a:xfrm>
            <a:off x="2427080" y="2642064"/>
            <a:ext cx="487678" cy="167310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47493A4-75A5-2884-092D-DFD3881B38DC}"/>
              </a:ext>
            </a:extLst>
          </p:cNvPr>
          <p:cNvSpPr/>
          <p:nvPr/>
        </p:nvSpPr>
        <p:spPr>
          <a:xfrm>
            <a:off x="3290679" y="2642064"/>
            <a:ext cx="487678" cy="111609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53F6AAB-94F8-EAA7-3672-68D7042748E8}"/>
              </a:ext>
            </a:extLst>
          </p:cNvPr>
          <p:cNvSpPr/>
          <p:nvPr/>
        </p:nvSpPr>
        <p:spPr>
          <a:xfrm>
            <a:off x="4177139" y="2604567"/>
            <a:ext cx="487678" cy="8740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1571FD6-7995-A225-1993-9CD3B43CDF69}"/>
              </a:ext>
            </a:extLst>
          </p:cNvPr>
          <p:cNvSpPr/>
          <p:nvPr/>
        </p:nvSpPr>
        <p:spPr>
          <a:xfrm>
            <a:off x="5068677" y="2642064"/>
            <a:ext cx="487678" cy="66562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50E8F09-25AA-1136-FBE4-8472C09A977A}"/>
              </a:ext>
            </a:extLst>
          </p:cNvPr>
          <p:cNvSpPr/>
          <p:nvPr/>
        </p:nvSpPr>
        <p:spPr>
          <a:xfrm>
            <a:off x="5957676" y="2642064"/>
            <a:ext cx="487678" cy="29149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8843F5D-6FAE-E4A1-4AAB-CDBA2649C966}"/>
              </a:ext>
            </a:extLst>
          </p:cNvPr>
          <p:cNvSpPr txBox="1"/>
          <p:nvPr/>
        </p:nvSpPr>
        <p:spPr>
          <a:xfrm>
            <a:off x="1466971" y="2330678"/>
            <a:ext cx="70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2216</a:t>
            </a:r>
            <a:endParaRPr lang="en-CA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86A29B6-C5AE-7E6D-4701-D61F4653CFA0}"/>
              </a:ext>
            </a:extLst>
          </p:cNvPr>
          <p:cNvSpPr txBox="1"/>
          <p:nvPr/>
        </p:nvSpPr>
        <p:spPr>
          <a:xfrm>
            <a:off x="2358510" y="2340838"/>
            <a:ext cx="70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1355</a:t>
            </a:r>
            <a:endParaRPr lang="en-CA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B2269BC-1B33-34D7-95FE-B3FF7745059F}"/>
              </a:ext>
            </a:extLst>
          </p:cNvPr>
          <p:cNvSpPr txBox="1"/>
          <p:nvPr/>
        </p:nvSpPr>
        <p:spPr>
          <a:xfrm>
            <a:off x="3310998" y="2316939"/>
            <a:ext cx="70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659</a:t>
            </a:r>
            <a:endParaRPr lang="en-CA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E631AC8-1AF4-780A-589C-77BBF9862D7B}"/>
              </a:ext>
            </a:extLst>
          </p:cNvPr>
          <p:cNvSpPr txBox="1"/>
          <p:nvPr/>
        </p:nvSpPr>
        <p:spPr>
          <a:xfrm>
            <a:off x="4177139" y="2274371"/>
            <a:ext cx="551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225</a:t>
            </a:r>
            <a:endParaRPr lang="en-CA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8CD50FC-FB72-24D8-4F3A-2E1C6A1AA1C2}"/>
              </a:ext>
            </a:extLst>
          </p:cNvPr>
          <p:cNvSpPr txBox="1"/>
          <p:nvPr/>
        </p:nvSpPr>
        <p:spPr>
          <a:xfrm>
            <a:off x="5099153" y="2330678"/>
            <a:ext cx="487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26</a:t>
            </a:r>
            <a:endParaRPr lang="en-CA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4699A01-5F39-3303-E9A0-DA1D7EA6229A}"/>
              </a:ext>
            </a:extLst>
          </p:cNvPr>
          <p:cNvSpPr txBox="1"/>
          <p:nvPr/>
        </p:nvSpPr>
        <p:spPr>
          <a:xfrm>
            <a:off x="6018629" y="2330678"/>
            <a:ext cx="487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endParaRPr lang="en-CA" dirty="0"/>
          </a:p>
        </p:txBody>
      </p:sp>
      <p:pic>
        <p:nvPicPr>
          <p:cNvPr id="65" name="Graphic 64" descr="Arrow Right with solid fill">
            <a:extLst>
              <a:ext uri="{FF2B5EF4-FFF2-40B4-BE49-F238E27FC236}">
                <a16:creationId xmlns:a16="http://schemas.microsoft.com/office/drawing/2014/main" id="{31EC395C-B0E5-7857-B5C2-C99B279CA1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1682" y="3295590"/>
            <a:ext cx="498119" cy="498119"/>
          </a:xfrm>
          <a:prstGeom prst="rect">
            <a:avLst/>
          </a:prstGeom>
        </p:spPr>
      </p:pic>
      <p:pic>
        <p:nvPicPr>
          <p:cNvPr id="66" name="Graphic 65" descr="Arrow Right with solid fill">
            <a:extLst>
              <a:ext uri="{FF2B5EF4-FFF2-40B4-BE49-F238E27FC236}">
                <a16:creationId xmlns:a16="http://schemas.microsoft.com/office/drawing/2014/main" id="{1652CFC8-2AF2-5572-E028-90E4487FA3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40631" y="2974875"/>
            <a:ext cx="498119" cy="498119"/>
          </a:xfrm>
          <a:prstGeom prst="rect">
            <a:avLst/>
          </a:prstGeom>
        </p:spPr>
      </p:pic>
      <p:pic>
        <p:nvPicPr>
          <p:cNvPr id="67" name="Graphic 66" descr="Arrow Right with solid fill">
            <a:extLst>
              <a:ext uri="{FF2B5EF4-FFF2-40B4-BE49-F238E27FC236}">
                <a16:creationId xmlns:a16="http://schemas.microsoft.com/office/drawing/2014/main" id="{E74A883A-731F-8D84-339F-441BB61200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05362" y="2822723"/>
            <a:ext cx="498119" cy="498119"/>
          </a:xfrm>
          <a:prstGeom prst="rect">
            <a:avLst/>
          </a:prstGeom>
        </p:spPr>
      </p:pic>
      <p:pic>
        <p:nvPicPr>
          <p:cNvPr id="68" name="Graphic 67" descr="Arrow Right with solid fill">
            <a:extLst>
              <a:ext uri="{FF2B5EF4-FFF2-40B4-BE49-F238E27FC236}">
                <a16:creationId xmlns:a16="http://schemas.microsoft.com/office/drawing/2014/main" id="{C0564BA2-8BC9-A8BE-30C0-716AD22851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76710" y="2724839"/>
            <a:ext cx="498119" cy="498119"/>
          </a:xfrm>
          <a:prstGeom prst="rect">
            <a:avLst/>
          </a:prstGeom>
        </p:spPr>
      </p:pic>
      <p:pic>
        <p:nvPicPr>
          <p:cNvPr id="69" name="Graphic 68" descr="Arrow Right with solid fill">
            <a:extLst>
              <a:ext uri="{FF2B5EF4-FFF2-40B4-BE49-F238E27FC236}">
                <a16:creationId xmlns:a16="http://schemas.microsoft.com/office/drawing/2014/main" id="{35EB7663-7C64-6E3F-6786-D8367900FA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37771" y="2573663"/>
            <a:ext cx="498119" cy="498119"/>
          </a:xfrm>
          <a:prstGeom prst="rect">
            <a:avLst/>
          </a:prstGeom>
        </p:spPr>
      </p:pic>
      <p:sp>
        <p:nvSpPr>
          <p:cNvPr id="70" name="Arrow: Right 69">
            <a:extLst>
              <a:ext uri="{FF2B5EF4-FFF2-40B4-BE49-F238E27FC236}">
                <a16:creationId xmlns:a16="http://schemas.microsoft.com/office/drawing/2014/main" id="{CA163BEE-A0AF-1EEC-4278-5B7D54E50B9A}"/>
              </a:ext>
            </a:extLst>
          </p:cNvPr>
          <p:cNvSpPr/>
          <p:nvPr/>
        </p:nvSpPr>
        <p:spPr>
          <a:xfrm>
            <a:off x="1264929" y="5959919"/>
            <a:ext cx="5026855" cy="4616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1555108-D677-BBB1-B5A1-381F8650B214}"/>
              </a:ext>
            </a:extLst>
          </p:cNvPr>
          <p:cNvSpPr txBox="1"/>
          <p:nvPr/>
        </p:nvSpPr>
        <p:spPr>
          <a:xfrm>
            <a:off x="1971061" y="5538049"/>
            <a:ext cx="3630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Over a 2-Year Long Process! </a:t>
            </a:r>
            <a:endParaRPr lang="en-CA" sz="24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EA82311-0C74-2ED1-1857-E546524B3C77}"/>
              </a:ext>
            </a:extLst>
          </p:cNvPr>
          <p:cNvSpPr txBox="1"/>
          <p:nvPr/>
        </p:nvSpPr>
        <p:spPr>
          <a:xfrm>
            <a:off x="182880" y="6491041"/>
            <a:ext cx="40716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Adapted from Peter et al. 2018</a:t>
            </a:r>
            <a:endParaRPr lang="en-CA" sz="1600" dirty="0"/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FBDD583C-C673-DC2D-12F3-90E341ED61AE}"/>
              </a:ext>
            </a:extLst>
          </p:cNvPr>
          <p:cNvSpPr txBox="1">
            <a:spLocks/>
          </p:cNvSpPr>
          <p:nvPr/>
        </p:nvSpPr>
        <p:spPr>
          <a:xfrm>
            <a:off x="2148428" y="9899"/>
            <a:ext cx="86469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Identifying the Culprit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2577697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D23F509-85C6-48EE-BF47-BF3B4777FB37}"/>
              </a:ext>
            </a:extLst>
          </p:cNvPr>
          <p:cNvSpPr txBox="1">
            <a:spLocks/>
          </p:cNvSpPr>
          <p:nvPr/>
        </p:nvSpPr>
        <p:spPr>
          <a:xfrm>
            <a:off x="838200" y="1408998"/>
            <a:ext cx="10515600" cy="4722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/>
              <a:t>Clue #4:</a:t>
            </a:r>
          </a:p>
          <a:p>
            <a:pPr algn="ctr"/>
            <a:r>
              <a:rPr lang="en-US" sz="6000" dirty="0"/>
              <a:t>The chemical formula of the toxin causing coho salmon to die is </a:t>
            </a:r>
            <a:r>
              <a:rPr lang="en-CA" sz="6000" b="0" i="0" u="none" strike="noStrike" dirty="0">
                <a:solidFill>
                  <a:srgbClr val="000000"/>
                </a:solidFill>
                <a:effectLst/>
              </a:rPr>
              <a:t>C</a:t>
            </a:r>
            <a:r>
              <a:rPr lang="en-CA" sz="6000" b="0" i="0" u="none" strike="noStrike" baseline="-25000" dirty="0">
                <a:solidFill>
                  <a:srgbClr val="000000"/>
                </a:solidFill>
                <a:effectLst/>
              </a:rPr>
              <a:t>18</a:t>
            </a:r>
            <a:r>
              <a:rPr lang="en-CA" sz="6000" b="0" i="0" u="none" strike="noStrike" dirty="0">
                <a:solidFill>
                  <a:srgbClr val="000000"/>
                </a:solidFill>
                <a:effectLst/>
              </a:rPr>
              <a:t>H</a:t>
            </a:r>
            <a:r>
              <a:rPr lang="en-CA" sz="6000" b="0" i="0" u="none" strike="noStrike" baseline="-25000" dirty="0">
                <a:solidFill>
                  <a:srgbClr val="000000"/>
                </a:solidFill>
                <a:effectLst/>
              </a:rPr>
              <a:t>22</a:t>
            </a:r>
            <a:r>
              <a:rPr lang="en-CA" sz="6000" b="0" i="0" u="none" strike="noStrike" dirty="0">
                <a:solidFill>
                  <a:srgbClr val="000000"/>
                </a:solidFill>
                <a:effectLst/>
              </a:rPr>
              <a:t>N</a:t>
            </a:r>
            <a:r>
              <a:rPr lang="en-CA" sz="6000" b="0" i="0" u="none" strike="noStrike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CA" sz="6000" b="0" i="0" u="none" strike="noStrike" dirty="0">
                <a:solidFill>
                  <a:srgbClr val="000000"/>
                </a:solidFill>
                <a:effectLst/>
              </a:rPr>
              <a:t>O</a:t>
            </a:r>
            <a:r>
              <a:rPr lang="en-CA" sz="6000" b="0" i="0" u="none" strike="noStrike" baseline="-25000" dirty="0">
                <a:solidFill>
                  <a:srgbClr val="000000"/>
                </a:solidFill>
                <a:effectLst/>
              </a:rPr>
              <a:t>2</a:t>
            </a:r>
            <a:endParaRPr lang="en-CA" sz="6000" baseline="-25000" dirty="0"/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85EA1FD2-C481-4FEE-9680-25C0FBFE6295}"/>
              </a:ext>
            </a:extLst>
          </p:cNvPr>
          <p:cNvSpPr/>
          <p:nvPr/>
        </p:nvSpPr>
        <p:spPr>
          <a:xfrm>
            <a:off x="1069571" y="199505"/>
            <a:ext cx="2128058" cy="897775"/>
          </a:xfrm>
          <a:prstGeom prst="chevr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DBC4AECE-BB54-493C-A5AA-DE785AA81836}"/>
              </a:ext>
            </a:extLst>
          </p:cNvPr>
          <p:cNvSpPr/>
          <p:nvPr/>
        </p:nvSpPr>
        <p:spPr>
          <a:xfrm>
            <a:off x="3050771" y="199504"/>
            <a:ext cx="2128058" cy="897775"/>
          </a:xfrm>
          <a:prstGeom prst="chevr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37406D2A-92F9-4496-80ED-CD70998435A0}"/>
              </a:ext>
            </a:extLst>
          </p:cNvPr>
          <p:cNvSpPr/>
          <p:nvPr/>
        </p:nvSpPr>
        <p:spPr>
          <a:xfrm>
            <a:off x="5031971" y="199503"/>
            <a:ext cx="2128058" cy="897775"/>
          </a:xfrm>
          <a:prstGeom prst="chevr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0148DC3E-510D-43E8-883B-F01A31DE307A}"/>
              </a:ext>
            </a:extLst>
          </p:cNvPr>
          <p:cNvSpPr/>
          <p:nvPr/>
        </p:nvSpPr>
        <p:spPr>
          <a:xfrm>
            <a:off x="6999317" y="199502"/>
            <a:ext cx="2128058" cy="897775"/>
          </a:xfrm>
          <a:prstGeom prst="chevr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E38E483F-B442-48B1-A086-DFAEEE90F2FB}"/>
              </a:ext>
            </a:extLst>
          </p:cNvPr>
          <p:cNvSpPr/>
          <p:nvPr/>
        </p:nvSpPr>
        <p:spPr>
          <a:xfrm>
            <a:off x="8966663" y="199502"/>
            <a:ext cx="2128058" cy="897775"/>
          </a:xfrm>
          <a:prstGeom prst="chevr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pic>
        <p:nvPicPr>
          <p:cNvPr id="10" name="Graphic 9" descr="Badge Question Mark with solid fill">
            <a:extLst>
              <a:ext uri="{FF2B5EF4-FFF2-40B4-BE49-F238E27FC236}">
                <a16:creationId xmlns:a16="http://schemas.microsoft.com/office/drawing/2014/main" id="{51051FDB-D1DE-414A-B2CB-13C6D50F1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3848" y="223668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5DAA8A-C515-43B5-88E8-26BFD1E8D9CD}"/>
              </a:ext>
            </a:extLst>
          </p:cNvPr>
          <p:cNvSpPr txBox="1"/>
          <p:nvPr/>
        </p:nvSpPr>
        <p:spPr>
          <a:xfrm>
            <a:off x="1519325" y="47203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Urban Streams</a:t>
            </a:r>
            <a:endParaRPr lang="en-C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C2E922-D262-42E3-BD17-7BF8D26D0AE1}"/>
              </a:ext>
            </a:extLst>
          </p:cNvPr>
          <p:cNvSpPr txBox="1"/>
          <p:nvPr/>
        </p:nvSpPr>
        <p:spPr>
          <a:xfrm>
            <a:off x="3610147" y="357702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Stormwater</a:t>
            </a:r>
          </a:p>
          <a:p>
            <a:r>
              <a:rPr lang="en-US" dirty="0"/>
              <a:t>Runoff </a:t>
            </a:r>
            <a:endParaRPr lang="en-C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6AB4E0-EAA4-4C73-81FF-6E7ADC1028ED}"/>
              </a:ext>
            </a:extLst>
          </p:cNvPr>
          <p:cNvSpPr txBox="1"/>
          <p:nvPr/>
        </p:nvSpPr>
        <p:spPr>
          <a:xfrm>
            <a:off x="5577493" y="357702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Tire Wear </a:t>
            </a:r>
          </a:p>
          <a:p>
            <a:r>
              <a:rPr lang="en-US" dirty="0"/>
              <a:t>Particles</a:t>
            </a:r>
            <a:endParaRPr lang="en-C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CB42B6-4EF6-48CB-BA30-7986BC071F5A}"/>
              </a:ext>
            </a:extLst>
          </p:cNvPr>
          <p:cNvSpPr txBox="1"/>
          <p:nvPr/>
        </p:nvSpPr>
        <p:spPr>
          <a:xfrm>
            <a:off x="7609289" y="470431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0" i="0" u="none" strike="noStrike" dirty="0">
                <a:solidFill>
                  <a:srgbClr val="000000"/>
                </a:solidFill>
                <a:effectLst/>
              </a:rPr>
              <a:t>C</a:t>
            </a:r>
            <a:r>
              <a:rPr lang="en-CA" sz="1800" b="0" i="0" u="none" strike="noStrike" baseline="-25000" dirty="0">
                <a:solidFill>
                  <a:srgbClr val="000000"/>
                </a:solidFill>
                <a:effectLst/>
              </a:rPr>
              <a:t>18</a:t>
            </a:r>
            <a:r>
              <a:rPr lang="en-CA" sz="1800" b="0" i="0" u="none" strike="noStrike" dirty="0">
                <a:solidFill>
                  <a:srgbClr val="000000"/>
                </a:solidFill>
                <a:effectLst/>
              </a:rPr>
              <a:t>H</a:t>
            </a:r>
            <a:r>
              <a:rPr lang="en-CA" sz="1800" b="0" i="0" u="none" strike="noStrike" baseline="-25000" dirty="0">
                <a:solidFill>
                  <a:srgbClr val="000000"/>
                </a:solidFill>
                <a:effectLst/>
              </a:rPr>
              <a:t>22</a:t>
            </a:r>
            <a:r>
              <a:rPr lang="en-CA" sz="1800" b="0" i="0" u="none" strike="noStrike" dirty="0">
                <a:solidFill>
                  <a:srgbClr val="000000"/>
                </a:solidFill>
                <a:effectLst/>
              </a:rPr>
              <a:t>N</a:t>
            </a:r>
            <a:r>
              <a:rPr lang="en-CA" sz="1800" b="0" i="0" u="none" strike="noStrike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CA" sz="1800" b="0" i="0" u="none" strike="noStrike" dirty="0">
                <a:solidFill>
                  <a:srgbClr val="000000"/>
                </a:solidFill>
                <a:effectLst/>
              </a:rPr>
              <a:t>O</a:t>
            </a:r>
            <a:r>
              <a:rPr lang="en-CA" sz="1800" b="0" i="0" u="none" strike="noStrike" baseline="-25000" dirty="0">
                <a:solidFill>
                  <a:srgbClr val="000000"/>
                </a:solidFill>
                <a:effectLst/>
              </a:rPr>
              <a:t>2</a:t>
            </a:r>
            <a:endParaRPr lang="en-CA" baseline="-25000" dirty="0"/>
          </a:p>
        </p:txBody>
      </p:sp>
    </p:spTree>
    <p:extLst>
      <p:ext uri="{BB962C8B-B14F-4D97-AF65-F5344CB8AC3E}">
        <p14:creationId xmlns:p14="http://schemas.microsoft.com/office/powerpoint/2010/main" val="42147053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3F2B7-2D27-4F16-B182-20C734B46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8486"/>
            <a:ext cx="10515600" cy="5221028"/>
          </a:xfrm>
        </p:spPr>
        <p:txBody>
          <a:bodyPr>
            <a:noAutofit/>
          </a:bodyPr>
          <a:lstStyle/>
          <a:p>
            <a:pPr algn="ctr"/>
            <a:r>
              <a:rPr lang="en-US" sz="7500" b="1" dirty="0">
                <a:solidFill>
                  <a:srgbClr val="0070C0"/>
                </a:solidFill>
              </a:rPr>
              <a:t>Do you know the common name for the chemical formula </a:t>
            </a:r>
            <a:r>
              <a:rPr lang="en-CA" sz="7500" b="1" i="0" u="none" strike="noStrike" dirty="0">
                <a:solidFill>
                  <a:srgbClr val="0070C0"/>
                </a:solidFill>
                <a:effectLst/>
              </a:rPr>
              <a:t>C</a:t>
            </a:r>
            <a:r>
              <a:rPr lang="en-CA" sz="7500" b="1" i="0" u="none" strike="noStrike" baseline="-25000" dirty="0">
                <a:solidFill>
                  <a:srgbClr val="0070C0"/>
                </a:solidFill>
                <a:effectLst/>
              </a:rPr>
              <a:t>18</a:t>
            </a:r>
            <a:r>
              <a:rPr lang="en-CA" sz="7500" b="1" i="0" u="none" strike="noStrike" dirty="0">
                <a:solidFill>
                  <a:srgbClr val="0070C0"/>
                </a:solidFill>
                <a:effectLst/>
              </a:rPr>
              <a:t>H</a:t>
            </a:r>
            <a:r>
              <a:rPr lang="en-CA" sz="7500" b="1" i="0" u="none" strike="noStrike" baseline="-25000" dirty="0">
                <a:solidFill>
                  <a:srgbClr val="0070C0"/>
                </a:solidFill>
                <a:effectLst/>
              </a:rPr>
              <a:t>22</a:t>
            </a:r>
            <a:r>
              <a:rPr lang="en-CA" sz="7500" b="1" i="0" u="none" strike="noStrike" dirty="0">
                <a:solidFill>
                  <a:srgbClr val="0070C0"/>
                </a:solidFill>
                <a:effectLst/>
              </a:rPr>
              <a:t>N</a:t>
            </a:r>
            <a:r>
              <a:rPr lang="en-CA" sz="7500" b="1" i="0" u="none" strike="noStrike" baseline="-25000" dirty="0">
                <a:solidFill>
                  <a:srgbClr val="0070C0"/>
                </a:solidFill>
                <a:effectLst/>
              </a:rPr>
              <a:t>2</a:t>
            </a:r>
            <a:r>
              <a:rPr lang="en-CA" sz="7500" b="1" i="0" u="none" strike="noStrike" dirty="0">
                <a:solidFill>
                  <a:srgbClr val="0070C0"/>
                </a:solidFill>
                <a:effectLst/>
              </a:rPr>
              <a:t>O</a:t>
            </a:r>
            <a:r>
              <a:rPr lang="en-CA" sz="7500" b="1" i="0" u="none" strike="noStrike" baseline="-25000" dirty="0">
                <a:solidFill>
                  <a:srgbClr val="0070C0"/>
                </a:solidFill>
                <a:effectLst/>
              </a:rPr>
              <a:t>2</a:t>
            </a:r>
            <a:r>
              <a:rPr lang="en-US" sz="7500" b="1" dirty="0">
                <a:solidFill>
                  <a:srgbClr val="0070C0"/>
                </a:solidFill>
              </a:rPr>
              <a:t>?</a:t>
            </a:r>
            <a:endParaRPr lang="en-CA" sz="75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534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Arrow 4">
            <a:extLst>
              <a:ext uri="{FF2B5EF4-FFF2-40B4-BE49-F238E27FC236}">
                <a16:creationId xmlns:a16="http://schemas.microsoft.com/office/drawing/2014/main" id="{F92DD6A3-8DA4-7495-4D9D-A39052BA4474}"/>
              </a:ext>
            </a:extLst>
          </p:cNvPr>
          <p:cNvSpPr/>
          <p:nvPr/>
        </p:nvSpPr>
        <p:spPr>
          <a:xfrm rot="19986742">
            <a:off x="3808692" y="3191618"/>
            <a:ext cx="2301091" cy="731520"/>
          </a:xfrm>
          <a:prstGeom prst="curvedDownArrow">
            <a:avLst>
              <a:gd name="adj1" fmla="val 36299"/>
              <a:gd name="adj2" fmla="val 50000"/>
              <a:gd name="adj3" fmla="val 25000"/>
            </a:avLst>
          </a:prstGeom>
          <a:solidFill>
            <a:srgbClr val="8D6374">
              <a:lumMod val="40000"/>
              <a:lumOff val="60000"/>
            </a:srgbClr>
          </a:solidFill>
          <a:ln w="13970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Circular Arrow 7">
            <a:extLst>
              <a:ext uri="{FF2B5EF4-FFF2-40B4-BE49-F238E27FC236}">
                <a16:creationId xmlns:a16="http://schemas.microsoft.com/office/drawing/2014/main" id="{0D0E1DBA-6E9D-19B2-5F5F-5A1F3456BF79}"/>
              </a:ext>
            </a:extLst>
          </p:cNvPr>
          <p:cNvSpPr/>
          <p:nvPr/>
        </p:nvSpPr>
        <p:spPr>
          <a:xfrm>
            <a:off x="3148144" y="883795"/>
            <a:ext cx="5756380" cy="5756380"/>
          </a:xfrm>
          <a:prstGeom prst="circularArrow">
            <a:avLst>
              <a:gd name="adj1" fmla="val 5274"/>
              <a:gd name="adj2" fmla="val 312630"/>
              <a:gd name="adj3" fmla="val 14227567"/>
              <a:gd name="adj4" fmla="val 17127348"/>
              <a:gd name="adj5" fmla="val 5477"/>
            </a:avLst>
          </a:prstGeom>
          <a:solidFill>
            <a:srgbClr val="8D6374">
              <a:tint val="4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367AFA84-9DDC-0986-EAF1-A1A83B01980B}"/>
              </a:ext>
            </a:extLst>
          </p:cNvPr>
          <p:cNvSpPr/>
          <p:nvPr/>
        </p:nvSpPr>
        <p:spPr>
          <a:xfrm>
            <a:off x="4931719" y="872228"/>
            <a:ext cx="2189231" cy="1131767"/>
          </a:xfrm>
          <a:custGeom>
            <a:avLst/>
            <a:gdLst>
              <a:gd name="connsiteX0" fmla="*/ 0 w 2189231"/>
              <a:gd name="connsiteY0" fmla="*/ 188632 h 1131767"/>
              <a:gd name="connsiteX1" fmla="*/ 188632 w 2189231"/>
              <a:gd name="connsiteY1" fmla="*/ 0 h 1131767"/>
              <a:gd name="connsiteX2" fmla="*/ 2000599 w 2189231"/>
              <a:gd name="connsiteY2" fmla="*/ 0 h 1131767"/>
              <a:gd name="connsiteX3" fmla="*/ 2189231 w 2189231"/>
              <a:gd name="connsiteY3" fmla="*/ 188632 h 1131767"/>
              <a:gd name="connsiteX4" fmla="*/ 2189231 w 2189231"/>
              <a:gd name="connsiteY4" fmla="*/ 943135 h 1131767"/>
              <a:gd name="connsiteX5" fmla="*/ 2000599 w 2189231"/>
              <a:gd name="connsiteY5" fmla="*/ 1131767 h 1131767"/>
              <a:gd name="connsiteX6" fmla="*/ 188632 w 2189231"/>
              <a:gd name="connsiteY6" fmla="*/ 1131767 h 1131767"/>
              <a:gd name="connsiteX7" fmla="*/ 0 w 2189231"/>
              <a:gd name="connsiteY7" fmla="*/ 943135 h 1131767"/>
              <a:gd name="connsiteX8" fmla="*/ 0 w 2189231"/>
              <a:gd name="connsiteY8" fmla="*/ 188632 h 1131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9231" h="1131767">
                <a:moveTo>
                  <a:pt x="0" y="188632"/>
                </a:moveTo>
                <a:cubicBezTo>
                  <a:pt x="0" y="84453"/>
                  <a:pt x="84453" y="0"/>
                  <a:pt x="188632" y="0"/>
                </a:cubicBezTo>
                <a:lnTo>
                  <a:pt x="2000599" y="0"/>
                </a:lnTo>
                <a:cubicBezTo>
                  <a:pt x="2104778" y="0"/>
                  <a:pt x="2189231" y="84453"/>
                  <a:pt x="2189231" y="188632"/>
                </a:cubicBezTo>
                <a:lnTo>
                  <a:pt x="2189231" y="943135"/>
                </a:lnTo>
                <a:cubicBezTo>
                  <a:pt x="2189231" y="1047314"/>
                  <a:pt x="2104778" y="1131767"/>
                  <a:pt x="2000599" y="1131767"/>
                </a:cubicBezTo>
                <a:lnTo>
                  <a:pt x="188632" y="1131767"/>
                </a:lnTo>
                <a:cubicBezTo>
                  <a:pt x="84453" y="1131767"/>
                  <a:pt x="0" y="1047314"/>
                  <a:pt x="0" y="943135"/>
                </a:cubicBezTo>
                <a:lnTo>
                  <a:pt x="0" y="188632"/>
                </a:lnTo>
                <a:close/>
              </a:path>
            </a:pathLst>
          </a:custGeom>
          <a:solidFill>
            <a:srgbClr val="8D6374">
              <a:hueOff val="0"/>
              <a:satOff val="0"/>
              <a:lumOff val="0"/>
              <a:alphaOff val="0"/>
            </a:srgbClr>
          </a:solidFill>
          <a:ln w="1397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123828" tIns="123828" rIns="123828" bIns="123828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Make an Observation</a:t>
            </a:r>
          </a:p>
        </p:txBody>
      </p:sp>
      <p:sp>
        <p:nvSpPr>
          <p:cNvPr id="5" name="Freeform 9">
            <a:extLst>
              <a:ext uri="{FF2B5EF4-FFF2-40B4-BE49-F238E27FC236}">
                <a16:creationId xmlns:a16="http://schemas.microsoft.com/office/drawing/2014/main" id="{DF149F90-17DE-C314-6AAB-718A9FAF9945}"/>
              </a:ext>
            </a:extLst>
          </p:cNvPr>
          <p:cNvSpPr/>
          <p:nvPr/>
        </p:nvSpPr>
        <p:spPr>
          <a:xfrm>
            <a:off x="7549723" y="2462149"/>
            <a:ext cx="2374859" cy="1094615"/>
          </a:xfrm>
          <a:custGeom>
            <a:avLst/>
            <a:gdLst>
              <a:gd name="connsiteX0" fmla="*/ 0 w 2553695"/>
              <a:gd name="connsiteY0" fmla="*/ 227986 h 1367886"/>
              <a:gd name="connsiteX1" fmla="*/ 227986 w 2553695"/>
              <a:gd name="connsiteY1" fmla="*/ 0 h 1367886"/>
              <a:gd name="connsiteX2" fmla="*/ 2325709 w 2553695"/>
              <a:gd name="connsiteY2" fmla="*/ 0 h 1367886"/>
              <a:gd name="connsiteX3" fmla="*/ 2553695 w 2553695"/>
              <a:gd name="connsiteY3" fmla="*/ 227986 h 1367886"/>
              <a:gd name="connsiteX4" fmla="*/ 2553695 w 2553695"/>
              <a:gd name="connsiteY4" fmla="*/ 1139900 h 1367886"/>
              <a:gd name="connsiteX5" fmla="*/ 2325709 w 2553695"/>
              <a:gd name="connsiteY5" fmla="*/ 1367886 h 1367886"/>
              <a:gd name="connsiteX6" fmla="*/ 227986 w 2553695"/>
              <a:gd name="connsiteY6" fmla="*/ 1367886 h 1367886"/>
              <a:gd name="connsiteX7" fmla="*/ 0 w 2553695"/>
              <a:gd name="connsiteY7" fmla="*/ 1139900 h 1367886"/>
              <a:gd name="connsiteX8" fmla="*/ 0 w 2553695"/>
              <a:gd name="connsiteY8" fmla="*/ 227986 h 136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3695" h="1367886">
                <a:moveTo>
                  <a:pt x="0" y="227986"/>
                </a:moveTo>
                <a:cubicBezTo>
                  <a:pt x="0" y="102073"/>
                  <a:pt x="102073" y="0"/>
                  <a:pt x="227986" y="0"/>
                </a:cubicBezTo>
                <a:lnTo>
                  <a:pt x="2325709" y="0"/>
                </a:lnTo>
                <a:cubicBezTo>
                  <a:pt x="2451622" y="0"/>
                  <a:pt x="2553695" y="102073"/>
                  <a:pt x="2553695" y="227986"/>
                </a:cubicBezTo>
                <a:lnTo>
                  <a:pt x="2553695" y="1139900"/>
                </a:lnTo>
                <a:cubicBezTo>
                  <a:pt x="2553695" y="1265813"/>
                  <a:pt x="2451622" y="1367886"/>
                  <a:pt x="2325709" y="1367886"/>
                </a:cubicBezTo>
                <a:lnTo>
                  <a:pt x="227986" y="1367886"/>
                </a:lnTo>
                <a:cubicBezTo>
                  <a:pt x="102073" y="1367886"/>
                  <a:pt x="0" y="1265813"/>
                  <a:pt x="0" y="1139900"/>
                </a:cubicBezTo>
                <a:lnTo>
                  <a:pt x="0" y="227986"/>
                </a:lnTo>
                <a:close/>
              </a:path>
            </a:pathLst>
          </a:custGeom>
          <a:solidFill>
            <a:srgbClr val="8D6374">
              <a:hueOff val="-3813831"/>
              <a:satOff val="1006"/>
              <a:lumOff val="510"/>
              <a:alphaOff val="0"/>
            </a:srgbClr>
          </a:solidFill>
          <a:ln w="1397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135355" tIns="135355" rIns="135355" bIns="135355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Think of an Interesting Question</a:t>
            </a:r>
          </a:p>
        </p:txBody>
      </p:sp>
      <p:sp>
        <p:nvSpPr>
          <p:cNvPr id="6" name="Freeform 10">
            <a:extLst>
              <a:ext uri="{FF2B5EF4-FFF2-40B4-BE49-F238E27FC236}">
                <a16:creationId xmlns:a16="http://schemas.microsoft.com/office/drawing/2014/main" id="{0673B347-16F8-DC2B-0083-CDE6E477FC89}"/>
              </a:ext>
            </a:extLst>
          </p:cNvPr>
          <p:cNvSpPr/>
          <p:nvPr/>
        </p:nvSpPr>
        <p:spPr>
          <a:xfrm>
            <a:off x="7735351" y="4290296"/>
            <a:ext cx="2189231" cy="1094615"/>
          </a:xfrm>
          <a:custGeom>
            <a:avLst/>
            <a:gdLst>
              <a:gd name="connsiteX0" fmla="*/ 0 w 2189231"/>
              <a:gd name="connsiteY0" fmla="*/ 182439 h 1094615"/>
              <a:gd name="connsiteX1" fmla="*/ 182439 w 2189231"/>
              <a:gd name="connsiteY1" fmla="*/ 0 h 1094615"/>
              <a:gd name="connsiteX2" fmla="*/ 2006792 w 2189231"/>
              <a:gd name="connsiteY2" fmla="*/ 0 h 1094615"/>
              <a:gd name="connsiteX3" fmla="*/ 2189231 w 2189231"/>
              <a:gd name="connsiteY3" fmla="*/ 182439 h 1094615"/>
              <a:gd name="connsiteX4" fmla="*/ 2189231 w 2189231"/>
              <a:gd name="connsiteY4" fmla="*/ 912176 h 1094615"/>
              <a:gd name="connsiteX5" fmla="*/ 2006792 w 2189231"/>
              <a:gd name="connsiteY5" fmla="*/ 1094615 h 1094615"/>
              <a:gd name="connsiteX6" fmla="*/ 182439 w 2189231"/>
              <a:gd name="connsiteY6" fmla="*/ 1094615 h 1094615"/>
              <a:gd name="connsiteX7" fmla="*/ 0 w 2189231"/>
              <a:gd name="connsiteY7" fmla="*/ 912176 h 1094615"/>
              <a:gd name="connsiteX8" fmla="*/ 0 w 2189231"/>
              <a:gd name="connsiteY8" fmla="*/ 182439 h 1094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9231" h="1094615">
                <a:moveTo>
                  <a:pt x="0" y="182439"/>
                </a:moveTo>
                <a:cubicBezTo>
                  <a:pt x="0" y="81681"/>
                  <a:pt x="81681" y="0"/>
                  <a:pt x="182439" y="0"/>
                </a:cubicBezTo>
                <a:lnTo>
                  <a:pt x="2006792" y="0"/>
                </a:lnTo>
                <a:cubicBezTo>
                  <a:pt x="2107550" y="0"/>
                  <a:pt x="2189231" y="81681"/>
                  <a:pt x="2189231" y="182439"/>
                </a:cubicBezTo>
                <a:lnTo>
                  <a:pt x="2189231" y="912176"/>
                </a:lnTo>
                <a:cubicBezTo>
                  <a:pt x="2189231" y="1012934"/>
                  <a:pt x="2107550" y="1094615"/>
                  <a:pt x="2006792" y="1094615"/>
                </a:cubicBezTo>
                <a:lnTo>
                  <a:pt x="182439" y="1094615"/>
                </a:lnTo>
                <a:cubicBezTo>
                  <a:pt x="81681" y="1094615"/>
                  <a:pt x="0" y="1012934"/>
                  <a:pt x="0" y="912176"/>
                </a:cubicBezTo>
                <a:lnTo>
                  <a:pt x="0" y="182439"/>
                </a:lnTo>
                <a:close/>
              </a:path>
            </a:pathLst>
          </a:custGeom>
          <a:solidFill>
            <a:srgbClr val="8D6374">
              <a:hueOff val="-7627663"/>
              <a:satOff val="2012"/>
              <a:lumOff val="1020"/>
              <a:alphaOff val="0"/>
            </a:srgbClr>
          </a:solidFill>
          <a:ln w="1397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122015" tIns="122015" rIns="122015" bIns="122015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Formulate a Testable Hypothesis</a:t>
            </a:r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57BF0138-AF4D-28CA-F1B3-D30F8FA3C4E2}"/>
              </a:ext>
            </a:extLst>
          </p:cNvPr>
          <p:cNvSpPr/>
          <p:nvPr/>
        </p:nvSpPr>
        <p:spPr>
          <a:xfrm>
            <a:off x="4829372" y="5642826"/>
            <a:ext cx="2393925" cy="1169338"/>
          </a:xfrm>
          <a:custGeom>
            <a:avLst/>
            <a:gdLst>
              <a:gd name="connsiteX0" fmla="*/ 0 w 2393925"/>
              <a:gd name="connsiteY0" fmla="*/ 234526 h 1407128"/>
              <a:gd name="connsiteX1" fmla="*/ 234526 w 2393925"/>
              <a:gd name="connsiteY1" fmla="*/ 0 h 1407128"/>
              <a:gd name="connsiteX2" fmla="*/ 2159399 w 2393925"/>
              <a:gd name="connsiteY2" fmla="*/ 0 h 1407128"/>
              <a:gd name="connsiteX3" fmla="*/ 2393925 w 2393925"/>
              <a:gd name="connsiteY3" fmla="*/ 234526 h 1407128"/>
              <a:gd name="connsiteX4" fmla="*/ 2393925 w 2393925"/>
              <a:gd name="connsiteY4" fmla="*/ 1172602 h 1407128"/>
              <a:gd name="connsiteX5" fmla="*/ 2159399 w 2393925"/>
              <a:gd name="connsiteY5" fmla="*/ 1407128 h 1407128"/>
              <a:gd name="connsiteX6" fmla="*/ 234526 w 2393925"/>
              <a:gd name="connsiteY6" fmla="*/ 1407128 h 1407128"/>
              <a:gd name="connsiteX7" fmla="*/ 0 w 2393925"/>
              <a:gd name="connsiteY7" fmla="*/ 1172602 h 1407128"/>
              <a:gd name="connsiteX8" fmla="*/ 0 w 2393925"/>
              <a:gd name="connsiteY8" fmla="*/ 234526 h 140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93925" h="1407128">
                <a:moveTo>
                  <a:pt x="0" y="234526"/>
                </a:moveTo>
                <a:cubicBezTo>
                  <a:pt x="0" y="105001"/>
                  <a:pt x="105001" y="0"/>
                  <a:pt x="234526" y="0"/>
                </a:cubicBezTo>
                <a:lnTo>
                  <a:pt x="2159399" y="0"/>
                </a:lnTo>
                <a:cubicBezTo>
                  <a:pt x="2288924" y="0"/>
                  <a:pt x="2393925" y="105001"/>
                  <a:pt x="2393925" y="234526"/>
                </a:cubicBezTo>
                <a:lnTo>
                  <a:pt x="2393925" y="1172602"/>
                </a:lnTo>
                <a:cubicBezTo>
                  <a:pt x="2393925" y="1302127"/>
                  <a:pt x="2288924" y="1407128"/>
                  <a:pt x="2159399" y="1407128"/>
                </a:cubicBezTo>
                <a:lnTo>
                  <a:pt x="234526" y="1407128"/>
                </a:lnTo>
                <a:cubicBezTo>
                  <a:pt x="105001" y="1407128"/>
                  <a:pt x="0" y="1302127"/>
                  <a:pt x="0" y="1172602"/>
                </a:cubicBezTo>
                <a:lnTo>
                  <a:pt x="0" y="234526"/>
                </a:lnTo>
                <a:close/>
              </a:path>
            </a:pathLst>
          </a:custGeom>
          <a:solidFill>
            <a:srgbClr val="8D6374">
              <a:hueOff val="-11441494"/>
              <a:satOff val="3017"/>
              <a:lumOff val="1529"/>
              <a:alphaOff val="0"/>
            </a:srgbClr>
          </a:solidFill>
          <a:ln w="1397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137270" tIns="137270" rIns="137270" bIns="137270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 Testable</a:t>
            </a:r>
            <a:r>
              <a:rPr kumimoji="0" lang="en-CA" sz="18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CA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Predictions</a:t>
            </a:r>
          </a:p>
        </p:txBody>
      </p:sp>
      <p:sp>
        <p:nvSpPr>
          <p:cNvPr id="8" name="Freeform 12">
            <a:extLst>
              <a:ext uri="{FF2B5EF4-FFF2-40B4-BE49-F238E27FC236}">
                <a16:creationId xmlns:a16="http://schemas.microsoft.com/office/drawing/2014/main" id="{EAFC23FC-B4CE-261A-CFA6-904ECCB356B5}"/>
              </a:ext>
            </a:extLst>
          </p:cNvPr>
          <p:cNvSpPr/>
          <p:nvPr/>
        </p:nvSpPr>
        <p:spPr>
          <a:xfrm>
            <a:off x="2145990" y="4256558"/>
            <a:ext cx="2282396" cy="1365400"/>
          </a:xfrm>
          <a:custGeom>
            <a:avLst/>
            <a:gdLst>
              <a:gd name="connsiteX0" fmla="*/ 0 w 2414854"/>
              <a:gd name="connsiteY0" fmla="*/ 279067 h 1674368"/>
              <a:gd name="connsiteX1" fmla="*/ 279067 w 2414854"/>
              <a:gd name="connsiteY1" fmla="*/ 0 h 1674368"/>
              <a:gd name="connsiteX2" fmla="*/ 2135787 w 2414854"/>
              <a:gd name="connsiteY2" fmla="*/ 0 h 1674368"/>
              <a:gd name="connsiteX3" fmla="*/ 2414854 w 2414854"/>
              <a:gd name="connsiteY3" fmla="*/ 279067 h 1674368"/>
              <a:gd name="connsiteX4" fmla="*/ 2414854 w 2414854"/>
              <a:gd name="connsiteY4" fmla="*/ 1395301 h 1674368"/>
              <a:gd name="connsiteX5" fmla="*/ 2135787 w 2414854"/>
              <a:gd name="connsiteY5" fmla="*/ 1674368 h 1674368"/>
              <a:gd name="connsiteX6" fmla="*/ 279067 w 2414854"/>
              <a:gd name="connsiteY6" fmla="*/ 1674368 h 1674368"/>
              <a:gd name="connsiteX7" fmla="*/ 0 w 2414854"/>
              <a:gd name="connsiteY7" fmla="*/ 1395301 h 1674368"/>
              <a:gd name="connsiteX8" fmla="*/ 0 w 2414854"/>
              <a:gd name="connsiteY8" fmla="*/ 279067 h 167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4854" h="1674368">
                <a:moveTo>
                  <a:pt x="0" y="279067"/>
                </a:moveTo>
                <a:cubicBezTo>
                  <a:pt x="0" y="124943"/>
                  <a:pt x="124943" y="0"/>
                  <a:pt x="279067" y="0"/>
                </a:cubicBezTo>
                <a:lnTo>
                  <a:pt x="2135787" y="0"/>
                </a:lnTo>
                <a:cubicBezTo>
                  <a:pt x="2289911" y="0"/>
                  <a:pt x="2414854" y="124943"/>
                  <a:pt x="2414854" y="279067"/>
                </a:cubicBezTo>
                <a:lnTo>
                  <a:pt x="2414854" y="1395301"/>
                </a:lnTo>
                <a:cubicBezTo>
                  <a:pt x="2414854" y="1549425"/>
                  <a:pt x="2289911" y="1674368"/>
                  <a:pt x="2135787" y="1674368"/>
                </a:cubicBezTo>
                <a:lnTo>
                  <a:pt x="279067" y="1674368"/>
                </a:lnTo>
                <a:cubicBezTo>
                  <a:pt x="124943" y="1674368"/>
                  <a:pt x="0" y="1549425"/>
                  <a:pt x="0" y="1395301"/>
                </a:cubicBezTo>
                <a:lnTo>
                  <a:pt x="0" y="279067"/>
                </a:lnTo>
                <a:close/>
              </a:path>
            </a:pathLst>
          </a:custGeom>
          <a:solidFill>
            <a:srgbClr val="8D6374">
              <a:hueOff val="-15255325"/>
              <a:satOff val="4023"/>
              <a:lumOff val="2039"/>
              <a:alphaOff val="0"/>
            </a:srgbClr>
          </a:solidFill>
          <a:ln w="1397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150316" tIns="150316" rIns="150316" bIns="150316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Gather Data to Test Predictions</a:t>
            </a:r>
          </a:p>
        </p:txBody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0B3E9A99-0674-F431-20C5-FE2CB14D24D6}"/>
              </a:ext>
            </a:extLst>
          </p:cNvPr>
          <p:cNvSpPr/>
          <p:nvPr/>
        </p:nvSpPr>
        <p:spPr>
          <a:xfrm>
            <a:off x="2145990" y="2042961"/>
            <a:ext cx="2374860" cy="1365400"/>
          </a:xfrm>
          <a:custGeom>
            <a:avLst/>
            <a:gdLst>
              <a:gd name="connsiteX0" fmla="*/ 0 w 2552184"/>
              <a:gd name="connsiteY0" fmla="*/ 231295 h 1387743"/>
              <a:gd name="connsiteX1" fmla="*/ 231295 w 2552184"/>
              <a:gd name="connsiteY1" fmla="*/ 0 h 1387743"/>
              <a:gd name="connsiteX2" fmla="*/ 2320889 w 2552184"/>
              <a:gd name="connsiteY2" fmla="*/ 0 h 1387743"/>
              <a:gd name="connsiteX3" fmla="*/ 2552184 w 2552184"/>
              <a:gd name="connsiteY3" fmla="*/ 231295 h 1387743"/>
              <a:gd name="connsiteX4" fmla="*/ 2552184 w 2552184"/>
              <a:gd name="connsiteY4" fmla="*/ 1156448 h 1387743"/>
              <a:gd name="connsiteX5" fmla="*/ 2320889 w 2552184"/>
              <a:gd name="connsiteY5" fmla="*/ 1387743 h 1387743"/>
              <a:gd name="connsiteX6" fmla="*/ 231295 w 2552184"/>
              <a:gd name="connsiteY6" fmla="*/ 1387743 h 1387743"/>
              <a:gd name="connsiteX7" fmla="*/ 0 w 2552184"/>
              <a:gd name="connsiteY7" fmla="*/ 1156448 h 1387743"/>
              <a:gd name="connsiteX8" fmla="*/ 0 w 2552184"/>
              <a:gd name="connsiteY8" fmla="*/ 231295 h 138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2184" h="1387743">
                <a:moveTo>
                  <a:pt x="0" y="231295"/>
                </a:moveTo>
                <a:cubicBezTo>
                  <a:pt x="0" y="103554"/>
                  <a:pt x="103554" y="0"/>
                  <a:pt x="231295" y="0"/>
                </a:cubicBezTo>
                <a:lnTo>
                  <a:pt x="2320889" y="0"/>
                </a:lnTo>
                <a:cubicBezTo>
                  <a:pt x="2448630" y="0"/>
                  <a:pt x="2552184" y="103554"/>
                  <a:pt x="2552184" y="231295"/>
                </a:cubicBezTo>
                <a:lnTo>
                  <a:pt x="2552184" y="1156448"/>
                </a:lnTo>
                <a:cubicBezTo>
                  <a:pt x="2552184" y="1284189"/>
                  <a:pt x="2448630" y="1387743"/>
                  <a:pt x="2320889" y="1387743"/>
                </a:cubicBezTo>
                <a:lnTo>
                  <a:pt x="231295" y="1387743"/>
                </a:lnTo>
                <a:cubicBezTo>
                  <a:pt x="103554" y="1387743"/>
                  <a:pt x="0" y="1284189"/>
                  <a:pt x="0" y="1156448"/>
                </a:cubicBezTo>
                <a:lnTo>
                  <a:pt x="0" y="231295"/>
                </a:lnTo>
                <a:close/>
              </a:path>
            </a:pathLst>
          </a:custGeom>
          <a:solidFill>
            <a:srgbClr val="8D6374">
              <a:hueOff val="-19069156"/>
              <a:satOff val="5029"/>
              <a:lumOff val="2549"/>
              <a:alphaOff val="0"/>
            </a:srgbClr>
          </a:solidFill>
          <a:ln w="1397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136324" tIns="136324" rIns="136324" bIns="136324" numCol="1" spcCol="1270" anchor="ctr" anchorCtr="0">
            <a:noAutofit/>
          </a:bodyPr>
          <a:lstStyle/>
          <a:p>
            <a:pPr marL="0" marR="0" lvl="0" indent="0" algn="ctr" defTabSz="8001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 General Theories</a:t>
            </a:r>
          </a:p>
        </p:txBody>
      </p:sp>
      <p:sp>
        <p:nvSpPr>
          <p:cNvPr id="10" name="Curved Down Arrow 5">
            <a:extLst>
              <a:ext uri="{FF2B5EF4-FFF2-40B4-BE49-F238E27FC236}">
                <a16:creationId xmlns:a16="http://schemas.microsoft.com/office/drawing/2014/main" id="{367BF569-5F36-6C20-26D5-F0C8A47D2163}"/>
              </a:ext>
            </a:extLst>
          </p:cNvPr>
          <p:cNvSpPr/>
          <p:nvPr/>
        </p:nvSpPr>
        <p:spPr>
          <a:xfrm rot="9103471">
            <a:off x="4403709" y="4428432"/>
            <a:ext cx="2141630" cy="752000"/>
          </a:xfrm>
          <a:prstGeom prst="curvedDownArrow">
            <a:avLst/>
          </a:prstGeom>
          <a:solidFill>
            <a:srgbClr val="8D6374">
              <a:lumMod val="40000"/>
              <a:lumOff val="60000"/>
            </a:srgbClr>
          </a:solidFill>
          <a:ln w="13970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27CDA44C-32F1-2A23-349A-DBEA91655536}"/>
              </a:ext>
            </a:extLst>
          </p:cNvPr>
          <p:cNvSpPr/>
          <p:nvPr/>
        </p:nvSpPr>
        <p:spPr>
          <a:xfrm>
            <a:off x="5029655" y="3459561"/>
            <a:ext cx="2242322" cy="1057432"/>
          </a:xfrm>
          <a:prstGeom prst="roundRect">
            <a:avLst/>
          </a:prstGeom>
          <a:solidFill>
            <a:srgbClr val="6F6F74"/>
          </a:solidFill>
          <a:ln w="13970" cap="flat" cmpd="sng" algn="ctr">
            <a:solidFill>
              <a:srgbClr val="6F6F7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Refine, Expand, or Reject Hypothesis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FE35CC4-AF2E-B5BD-FACC-C28020E0CE3D}"/>
              </a:ext>
            </a:extLst>
          </p:cNvPr>
          <p:cNvSpPr txBox="1">
            <a:spLocks/>
          </p:cNvSpPr>
          <p:nvPr/>
        </p:nvSpPr>
        <p:spPr>
          <a:xfrm>
            <a:off x="522135" y="-1323953"/>
            <a:ext cx="11147730" cy="219874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8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panose="020B0604020202020204" pitchFamily="34" charset="0"/>
              </a:rPr>
              <a:t>   It’s part of the scientific process!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D206E5-9C7F-4344-8FDB-3A9A5DB08C81}"/>
              </a:ext>
            </a:extLst>
          </p:cNvPr>
          <p:cNvSpPr/>
          <p:nvPr/>
        </p:nvSpPr>
        <p:spPr>
          <a:xfrm>
            <a:off x="4891760" y="3167047"/>
            <a:ext cx="2565499" cy="1686959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7682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3F2B7-2D27-4F16-B182-20C734B46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07" y="318775"/>
            <a:ext cx="10516985" cy="2629992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/>
              <a:t>Do you know the common name for the chemical formula </a:t>
            </a:r>
            <a:r>
              <a:rPr lang="en-CA" sz="5400" b="1" i="0" u="none" strike="noStrike" dirty="0">
                <a:solidFill>
                  <a:srgbClr val="000000"/>
                </a:solidFill>
                <a:effectLst/>
              </a:rPr>
              <a:t>C</a:t>
            </a:r>
            <a:r>
              <a:rPr lang="en-CA" sz="5400" b="1" i="0" u="none" strike="noStrike" baseline="-25000" dirty="0">
                <a:solidFill>
                  <a:srgbClr val="000000"/>
                </a:solidFill>
                <a:effectLst/>
              </a:rPr>
              <a:t>18</a:t>
            </a:r>
            <a:r>
              <a:rPr lang="en-CA" sz="5400" b="1" i="0" u="none" strike="noStrike" dirty="0">
                <a:solidFill>
                  <a:srgbClr val="000000"/>
                </a:solidFill>
                <a:effectLst/>
              </a:rPr>
              <a:t>H</a:t>
            </a:r>
            <a:r>
              <a:rPr lang="en-CA" sz="5400" b="1" i="0" u="none" strike="noStrike" baseline="-25000" dirty="0">
                <a:solidFill>
                  <a:srgbClr val="000000"/>
                </a:solidFill>
                <a:effectLst/>
              </a:rPr>
              <a:t>22</a:t>
            </a:r>
            <a:r>
              <a:rPr lang="en-CA" sz="5400" b="1" i="0" u="none" strike="noStrike" dirty="0">
                <a:solidFill>
                  <a:srgbClr val="000000"/>
                </a:solidFill>
                <a:effectLst/>
              </a:rPr>
              <a:t>N</a:t>
            </a:r>
            <a:r>
              <a:rPr lang="en-CA" sz="5400" b="1" i="0" u="none" strike="noStrike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CA" sz="5400" b="1" i="0" u="none" strike="noStrike" dirty="0">
                <a:solidFill>
                  <a:srgbClr val="000000"/>
                </a:solidFill>
                <a:effectLst/>
              </a:rPr>
              <a:t>O</a:t>
            </a:r>
            <a:r>
              <a:rPr lang="en-CA" sz="5400" b="1" i="0" u="none" strike="noStrike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5400" b="1" dirty="0"/>
              <a:t>?</a:t>
            </a:r>
            <a:endParaRPr lang="en-CA" sz="5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B79E69-224D-4877-8F64-5AD2B101D777}"/>
              </a:ext>
            </a:extLst>
          </p:cNvPr>
          <p:cNvSpPr txBox="1"/>
          <p:nvPr/>
        </p:nvSpPr>
        <p:spPr>
          <a:xfrm>
            <a:off x="996027" y="4222195"/>
            <a:ext cx="10199946" cy="1754326"/>
          </a:xfrm>
          <a:prstGeom prst="rect">
            <a:avLst/>
          </a:prstGeom>
          <a:solidFill>
            <a:srgbClr val="B4C7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No mention of C</a:t>
            </a:r>
            <a:r>
              <a:rPr lang="en-US" sz="5400" baseline="-25000" dirty="0"/>
              <a:t>18</a:t>
            </a:r>
            <a:r>
              <a:rPr lang="en-US" sz="5400" dirty="0"/>
              <a:t>H</a:t>
            </a:r>
            <a:r>
              <a:rPr lang="en-US" sz="5400" baseline="-25000" dirty="0"/>
              <a:t>22</a:t>
            </a:r>
            <a:r>
              <a:rPr lang="en-US" sz="5400" dirty="0"/>
              <a:t>N</a:t>
            </a:r>
            <a:r>
              <a:rPr lang="en-US" sz="5400" baseline="-25000" dirty="0"/>
              <a:t>2</a:t>
            </a:r>
            <a:r>
              <a:rPr lang="en-US" sz="5400" dirty="0"/>
              <a:t>O</a:t>
            </a:r>
            <a:r>
              <a:rPr lang="en-US" sz="5400" baseline="-25000" dirty="0"/>
              <a:t>2</a:t>
            </a:r>
            <a:r>
              <a:rPr lang="en-US" sz="5400" dirty="0"/>
              <a:t> in the literature or any chemical database.</a:t>
            </a:r>
            <a:endParaRPr lang="en-CA" sz="5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F8F80E-EAF9-45A6-B064-D3E1FE6BB13D}"/>
              </a:ext>
            </a:extLst>
          </p:cNvPr>
          <p:cNvSpPr txBox="1"/>
          <p:nvPr/>
        </p:nvSpPr>
        <p:spPr>
          <a:xfrm>
            <a:off x="1824181" y="2718007"/>
            <a:ext cx="8543637" cy="11387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400" dirty="0"/>
              <a:t>Don’t worry, the scientists didn’t know the common name either! </a:t>
            </a:r>
            <a:endParaRPr lang="en-CA" sz="3400" dirty="0"/>
          </a:p>
        </p:txBody>
      </p:sp>
    </p:spTree>
    <p:extLst>
      <p:ext uri="{BB962C8B-B14F-4D97-AF65-F5344CB8AC3E}">
        <p14:creationId xmlns:p14="http://schemas.microsoft.com/office/powerpoint/2010/main" val="24708341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8893F-F8E0-4535-B65A-A1616D9BD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322" y="166314"/>
            <a:ext cx="8481646" cy="1325563"/>
          </a:xfrm>
        </p:spPr>
        <p:txBody>
          <a:bodyPr/>
          <a:lstStyle/>
          <a:p>
            <a:pPr algn="ctr"/>
            <a:r>
              <a:rPr lang="en-US" b="1" dirty="0"/>
              <a:t>After months of searching, the scientists made a discovery… </a:t>
            </a:r>
            <a:endParaRPr lang="en-CA" b="1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B2F6685-32C8-4C13-AF8B-0A2566E53547}"/>
              </a:ext>
            </a:extLst>
          </p:cNvPr>
          <p:cNvSpPr txBox="1">
            <a:spLocks/>
          </p:cNvSpPr>
          <p:nvPr/>
        </p:nvSpPr>
        <p:spPr>
          <a:xfrm>
            <a:off x="3505200" y="1491877"/>
            <a:ext cx="5181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2060"/>
                </a:solidFill>
              </a:rPr>
              <a:t>TRANSFORMATIONS!</a:t>
            </a:r>
            <a:endParaRPr lang="en-CA" b="1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4B3892-67F8-41F2-9BE9-E166FB4243FC}"/>
              </a:ext>
            </a:extLst>
          </p:cNvPr>
          <p:cNvSpPr txBox="1"/>
          <p:nvPr/>
        </p:nvSpPr>
        <p:spPr>
          <a:xfrm>
            <a:off x="5732586" y="3226759"/>
            <a:ext cx="626041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Occur when parent chemicals react with something in the environment.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Forms a new product.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E.g., iron (parent product) + oxygen = rust (transformed product).</a:t>
            </a:r>
            <a:endParaRPr lang="en-CA" sz="30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F9770B2-33DB-6375-C0EC-161E38717ED2}"/>
              </a:ext>
            </a:extLst>
          </p:cNvPr>
          <p:cNvGrpSpPr/>
          <p:nvPr/>
        </p:nvGrpSpPr>
        <p:grpSpPr>
          <a:xfrm>
            <a:off x="124893" y="32965"/>
            <a:ext cx="1873240" cy="737886"/>
            <a:chOff x="124893" y="32965"/>
            <a:chExt cx="1873240" cy="73788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6BFFDC-154B-8929-9A54-186734EB9590}"/>
                </a:ext>
              </a:extLst>
            </p:cNvPr>
            <p:cNvSpPr txBox="1"/>
            <p:nvPr/>
          </p:nvSpPr>
          <p:spPr>
            <a:xfrm>
              <a:off x="485422" y="116619"/>
              <a:ext cx="15127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>
                      <a:lumMod val="50000"/>
                    </a:schemeClr>
                  </a:solidFill>
                </a:rPr>
                <a:t>Clue 5</a:t>
              </a:r>
              <a:endParaRPr lang="en-CA" sz="3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13984554-DFE3-7497-9A9C-7B22AC21D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24893" y="32965"/>
              <a:ext cx="1749063" cy="737886"/>
            </a:xfrm>
            <a:prstGeom prst="chevron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chemeClr val="tx1"/>
                </a:solidFill>
              </a:endParaRPr>
            </a:p>
          </p:txBody>
        </p:sp>
      </p:grpSp>
      <p:pic>
        <p:nvPicPr>
          <p:cNvPr id="12290" name="Picture 2" descr="Rust">
            <a:extLst>
              <a:ext uri="{FF2B5EF4-FFF2-40B4-BE49-F238E27FC236}">
                <a16:creationId xmlns:a16="http://schemas.microsoft.com/office/drawing/2014/main" id="{18ABA3F3-7C16-17CB-B98A-285BA2104B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7"/>
          <a:stretch/>
        </p:blipFill>
        <p:spPr bwMode="auto">
          <a:xfrm>
            <a:off x="485422" y="2805152"/>
            <a:ext cx="4935415" cy="3551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31DAD58-02F1-D88E-2E70-D1591C84C5BC}"/>
              </a:ext>
            </a:extLst>
          </p:cNvPr>
          <p:cNvSpPr txBox="1"/>
          <p:nvPr/>
        </p:nvSpPr>
        <p:spPr>
          <a:xfrm>
            <a:off x="485422" y="6458177"/>
            <a:ext cx="34859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CA" sz="1100" dirty="0" err="1">
                <a:solidFill>
                  <a:schemeClr val="bg1">
                    <a:lumMod val="75000"/>
                  </a:schemeClr>
                </a:solidFill>
              </a:rPr>
              <a:t>Laitr</a:t>
            </a:r>
            <a:r>
              <a:rPr lang="en-CA" sz="11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CA" sz="1100" dirty="0" err="1">
                <a:solidFill>
                  <a:schemeClr val="bg1">
                    <a:lumMod val="75000"/>
                  </a:schemeClr>
                </a:solidFill>
              </a:rPr>
              <a:t>Keiows</a:t>
            </a:r>
            <a:r>
              <a:rPr lang="en-CA" sz="1100" dirty="0">
                <a:solidFill>
                  <a:schemeClr val="bg1">
                    <a:lumMod val="75000"/>
                  </a:schemeClr>
                </a:solidFill>
              </a:rPr>
              <a:t>, Wikimedia Commons)</a:t>
            </a:r>
          </a:p>
        </p:txBody>
      </p:sp>
    </p:spTree>
    <p:extLst>
      <p:ext uri="{BB962C8B-B14F-4D97-AF65-F5344CB8AC3E}">
        <p14:creationId xmlns:p14="http://schemas.microsoft.com/office/powerpoint/2010/main" val="21176937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5FD63-19F7-4EEA-A21D-E50B0D721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What is the parent chemical of </a:t>
            </a:r>
            <a:r>
              <a:rPr lang="en-CA" sz="4000" b="1" i="0" u="none" strike="noStrike" dirty="0">
                <a:solidFill>
                  <a:srgbClr val="000000"/>
                </a:solidFill>
                <a:effectLst/>
              </a:rPr>
              <a:t>C</a:t>
            </a:r>
            <a:r>
              <a:rPr lang="en-CA" sz="4000" b="1" i="0" u="none" strike="noStrike" baseline="-25000" dirty="0">
                <a:solidFill>
                  <a:srgbClr val="000000"/>
                </a:solidFill>
                <a:effectLst/>
              </a:rPr>
              <a:t>18</a:t>
            </a:r>
            <a:r>
              <a:rPr lang="en-CA" sz="4000" b="1" i="0" u="none" strike="noStrike" dirty="0">
                <a:solidFill>
                  <a:srgbClr val="000000"/>
                </a:solidFill>
                <a:effectLst/>
              </a:rPr>
              <a:t>H</a:t>
            </a:r>
            <a:r>
              <a:rPr lang="en-CA" sz="4000" b="1" i="0" u="none" strike="noStrike" baseline="-25000" dirty="0">
                <a:solidFill>
                  <a:srgbClr val="000000"/>
                </a:solidFill>
                <a:effectLst/>
              </a:rPr>
              <a:t>22</a:t>
            </a:r>
            <a:r>
              <a:rPr lang="en-CA" sz="4000" b="1" i="0" u="none" strike="noStrike" dirty="0">
                <a:solidFill>
                  <a:srgbClr val="000000"/>
                </a:solidFill>
                <a:effectLst/>
              </a:rPr>
              <a:t>N</a:t>
            </a:r>
            <a:r>
              <a:rPr lang="en-CA" sz="4000" b="1" i="0" u="none" strike="noStrike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CA" sz="4000" b="1" i="0" u="none" strike="noStrike" dirty="0">
                <a:solidFill>
                  <a:srgbClr val="000000"/>
                </a:solidFill>
                <a:effectLst/>
              </a:rPr>
              <a:t>O</a:t>
            </a:r>
            <a:r>
              <a:rPr lang="en-CA" sz="4000" b="1" i="0" u="none" strike="noStrike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CA" sz="4000" b="1" i="0" u="none" strike="noStrike" dirty="0">
                <a:solidFill>
                  <a:srgbClr val="000000"/>
                </a:solidFill>
                <a:effectLst/>
              </a:rPr>
              <a:t>?</a:t>
            </a:r>
            <a:endParaRPr lang="en-CA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EEA42-D745-4989-8FFB-790372C2F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1121"/>
            <a:ext cx="10515600" cy="405937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dirty="0"/>
              <a:t>A few key points: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3200" dirty="0"/>
              <a:t>The molecular formula of the parent and transformed products are similar.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3200" dirty="0"/>
              <a:t>The parent product is a chemical added to tires.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3200" dirty="0"/>
              <a:t>The parent product must have reacted with something in the environment to produce </a:t>
            </a:r>
            <a:r>
              <a:rPr lang="en-CA" sz="3200" b="0" i="0" u="none" strike="noStrike" dirty="0">
                <a:solidFill>
                  <a:srgbClr val="000000"/>
                </a:solidFill>
                <a:effectLst/>
              </a:rPr>
              <a:t>C</a:t>
            </a:r>
            <a:r>
              <a:rPr lang="en-CA" sz="3200" b="0" i="0" u="none" strike="noStrike" baseline="-25000" dirty="0">
                <a:solidFill>
                  <a:srgbClr val="000000"/>
                </a:solidFill>
                <a:effectLst/>
              </a:rPr>
              <a:t>18</a:t>
            </a:r>
            <a:r>
              <a:rPr lang="en-CA" sz="3200" b="0" i="0" u="none" strike="noStrike" dirty="0">
                <a:solidFill>
                  <a:srgbClr val="000000"/>
                </a:solidFill>
                <a:effectLst/>
              </a:rPr>
              <a:t>H</a:t>
            </a:r>
            <a:r>
              <a:rPr lang="en-CA" sz="3200" b="0" i="0" u="none" strike="noStrike" baseline="-25000" dirty="0">
                <a:solidFill>
                  <a:srgbClr val="000000"/>
                </a:solidFill>
                <a:effectLst/>
              </a:rPr>
              <a:t>22</a:t>
            </a:r>
            <a:r>
              <a:rPr lang="en-CA" sz="3200" b="0" i="0" u="none" strike="noStrike" dirty="0">
                <a:solidFill>
                  <a:srgbClr val="000000"/>
                </a:solidFill>
                <a:effectLst/>
              </a:rPr>
              <a:t>N</a:t>
            </a:r>
            <a:r>
              <a:rPr lang="en-CA" sz="3200" b="0" i="0" u="none" strike="noStrike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CA" sz="3200" b="0" i="0" u="none" strike="noStrike" dirty="0">
                <a:solidFill>
                  <a:srgbClr val="000000"/>
                </a:solidFill>
                <a:effectLst/>
              </a:rPr>
              <a:t>O</a:t>
            </a:r>
            <a:r>
              <a:rPr lang="en-CA" sz="3200" b="0" i="0" u="none" strike="noStrike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US" sz="3200" dirty="0"/>
              <a:t>.</a:t>
            </a:r>
            <a:endParaRPr lang="en-CA" sz="3200" baseline="-25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D0F9516-F1FB-B157-0E63-AEE4ABB1F1FB}"/>
              </a:ext>
            </a:extLst>
          </p:cNvPr>
          <p:cNvGrpSpPr/>
          <p:nvPr/>
        </p:nvGrpSpPr>
        <p:grpSpPr>
          <a:xfrm>
            <a:off x="124893" y="32965"/>
            <a:ext cx="1873240" cy="737886"/>
            <a:chOff x="124893" y="32965"/>
            <a:chExt cx="1873240" cy="73788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21A7D2F-8304-CB9B-3D86-C0734751B5D8}"/>
                </a:ext>
              </a:extLst>
            </p:cNvPr>
            <p:cNvSpPr txBox="1"/>
            <p:nvPr/>
          </p:nvSpPr>
          <p:spPr>
            <a:xfrm>
              <a:off x="485422" y="116619"/>
              <a:ext cx="15127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>
                      <a:lumMod val="50000"/>
                    </a:schemeClr>
                  </a:solidFill>
                </a:rPr>
                <a:t>Clue 5</a:t>
              </a:r>
              <a:endParaRPr lang="en-CA" sz="3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0C859A2B-6D71-3669-E309-152C9C5C5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24893" y="32965"/>
              <a:ext cx="1749063" cy="737886"/>
            </a:xfrm>
            <a:prstGeom prst="chevron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84575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BD4D-83C7-44F6-98AE-AB3BD9476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Scientists discovered… 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113FA-FF5A-4FE9-8C85-9862B69B5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2486"/>
            <a:ext cx="10515600" cy="6183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400" dirty="0"/>
              <a:t>C</a:t>
            </a:r>
            <a:r>
              <a:rPr lang="en-US" sz="3400" baseline="-25000" dirty="0"/>
              <a:t>18</a:t>
            </a:r>
            <a:r>
              <a:rPr lang="en-US" sz="3400" dirty="0"/>
              <a:t>H</a:t>
            </a:r>
            <a:r>
              <a:rPr lang="en-US" sz="3400" baseline="-25000" dirty="0"/>
              <a:t>24</a:t>
            </a:r>
            <a:r>
              <a:rPr lang="en-US" sz="3400" dirty="0"/>
              <a:t>N</a:t>
            </a:r>
            <a:r>
              <a:rPr lang="en-US" sz="3400" baseline="-25000" dirty="0"/>
              <a:t>2</a:t>
            </a:r>
            <a:r>
              <a:rPr lang="en-US" sz="3400" dirty="0"/>
              <a:t> is the parent product of C</a:t>
            </a:r>
            <a:r>
              <a:rPr lang="en-US" sz="3400" baseline="-25000" dirty="0"/>
              <a:t>18</a:t>
            </a:r>
            <a:r>
              <a:rPr lang="en-US" sz="3400" dirty="0"/>
              <a:t>H</a:t>
            </a:r>
            <a:r>
              <a:rPr lang="en-US" sz="3400" baseline="-25000" dirty="0"/>
              <a:t>22</a:t>
            </a:r>
            <a:r>
              <a:rPr lang="en-US" sz="3400" dirty="0"/>
              <a:t>N</a:t>
            </a:r>
            <a:r>
              <a:rPr lang="en-US" sz="3400" baseline="-25000" dirty="0"/>
              <a:t>2</a:t>
            </a:r>
            <a:r>
              <a:rPr lang="en-US" sz="3400" dirty="0"/>
              <a:t>O</a:t>
            </a:r>
            <a:r>
              <a:rPr lang="en-US" sz="3400" baseline="-25000" dirty="0"/>
              <a:t>2</a:t>
            </a:r>
            <a:endParaRPr lang="en-CA" sz="3400" baseline="-25000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29B48D2C-5DFC-4D35-84F2-D014EFAFD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94618" y="2830803"/>
            <a:ext cx="527858" cy="9850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DAC38DA3-D527-4EDD-8288-7D412E6A3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37014" y="2866115"/>
            <a:ext cx="527858" cy="9850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1DE65BD-A660-4CCD-A0C5-FE01F1350B3E}"/>
              </a:ext>
            </a:extLst>
          </p:cNvPr>
          <p:cNvSpPr txBox="1">
            <a:spLocks/>
          </p:cNvSpPr>
          <p:nvPr/>
        </p:nvSpPr>
        <p:spPr>
          <a:xfrm>
            <a:off x="838200" y="4124699"/>
            <a:ext cx="10515600" cy="618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400" dirty="0"/>
              <a:t>  6PPD	               ozone  		    6PPD-quinone</a:t>
            </a:r>
            <a:endParaRPr lang="en-CA" sz="3400" dirty="0"/>
          </a:p>
        </p:txBody>
      </p:sp>
      <p:sp>
        <p:nvSpPr>
          <p:cNvPr id="9" name="Plus Sign 8" descr="Plus sign">
            <a:extLst>
              <a:ext uri="{FF2B5EF4-FFF2-40B4-BE49-F238E27FC236}">
                <a16:creationId xmlns:a16="http://schemas.microsoft.com/office/drawing/2014/main" id="{197D4EC9-EF4F-42DE-8941-E7AAD237CC86}"/>
              </a:ext>
            </a:extLst>
          </p:cNvPr>
          <p:cNvSpPr/>
          <p:nvPr/>
        </p:nvSpPr>
        <p:spPr>
          <a:xfrm>
            <a:off x="3674225" y="4005431"/>
            <a:ext cx="914400" cy="85685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Equals 9" descr="Equals sign">
            <a:extLst>
              <a:ext uri="{FF2B5EF4-FFF2-40B4-BE49-F238E27FC236}">
                <a16:creationId xmlns:a16="http://schemas.microsoft.com/office/drawing/2014/main" id="{4A26FF1D-BD87-49F6-A3F3-87D001459953}"/>
              </a:ext>
            </a:extLst>
          </p:cNvPr>
          <p:cNvSpPr/>
          <p:nvPr/>
        </p:nvSpPr>
        <p:spPr>
          <a:xfrm>
            <a:off x="6591989" y="3976657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E60F53-7DDF-B8D6-1C68-C755DF2A0E60}"/>
              </a:ext>
            </a:extLst>
          </p:cNvPr>
          <p:cNvGrpSpPr/>
          <p:nvPr/>
        </p:nvGrpSpPr>
        <p:grpSpPr>
          <a:xfrm>
            <a:off x="124893" y="32965"/>
            <a:ext cx="1873240" cy="737886"/>
            <a:chOff x="124893" y="32965"/>
            <a:chExt cx="1873240" cy="7378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EDA710D-2F5D-CA65-93D1-905E332B5FDA}"/>
                </a:ext>
              </a:extLst>
            </p:cNvPr>
            <p:cNvSpPr txBox="1"/>
            <p:nvPr/>
          </p:nvSpPr>
          <p:spPr>
            <a:xfrm>
              <a:off x="485422" y="116619"/>
              <a:ext cx="15127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>
                      <a:lumMod val="50000"/>
                    </a:schemeClr>
                  </a:solidFill>
                </a:rPr>
                <a:t>Clue 5</a:t>
              </a:r>
              <a:endParaRPr lang="en-CA" sz="3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E841D78C-103C-44AA-5B80-CF52D234B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24893" y="32965"/>
              <a:ext cx="1749063" cy="737886"/>
            </a:xfrm>
            <a:prstGeom prst="chevron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b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25426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1A2A61-C85D-4DFE-AFFF-10DFA1A4D4B3}"/>
              </a:ext>
            </a:extLst>
          </p:cNvPr>
          <p:cNvSpPr txBox="1">
            <a:spLocks/>
          </p:cNvSpPr>
          <p:nvPr/>
        </p:nvSpPr>
        <p:spPr>
          <a:xfrm>
            <a:off x="838200" y="868362"/>
            <a:ext cx="10515600" cy="5121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/>
              <a:t>Clue #5:</a:t>
            </a:r>
          </a:p>
          <a:p>
            <a:pPr algn="ctr"/>
            <a:r>
              <a:rPr lang="en-US" sz="6000" dirty="0"/>
              <a:t>The parent compound is 6PPD.</a:t>
            </a:r>
            <a:endParaRPr lang="en-CA" sz="6000" dirty="0"/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3CF6E386-211E-447C-A8D0-D571BD779ED2}"/>
              </a:ext>
            </a:extLst>
          </p:cNvPr>
          <p:cNvSpPr/>
          <p:nvPr/>
        </p:nvSpPr>
        <p:spPr>
          <a:xfrm>
            <a:off x="1069571" y="199505"/>
            <a:ext cx="2128058" cy="897775"/>
          </a:xfrm>
          <a:prstGeom prst="chevr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B72BFFDB-5705-4417-A5C8-3AAA0909ABF8}"/>
              </a:ext>
            </a:extLst>
          </p:cNvPr>
          <p:cNvSpPr/>
          <p:nvPr/>
        </p:nvSpPr>
        <p:spPr>
          <a:xfrm>
            <a:off x="3050771" y="199504"/>
            <a:ext cx="2128058" cy="897775"/>
          </a:xfrm>
          <a:prstGeom prst="chevr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CE0939AC-A49A-4290-9F25-060594664337}"/>
              </a:ext>
            </a:extLst>
          </p:cNvPr>
          <p:cNvSpPr/>
          <p:nvPr/>
        </p:nvSpPr>
        <p:spPr>
          <a:xfrm>
            <a:off x="5031971" y="199503"/>
            <a:ext cx="2128058" cy="897775"/>
          </a:xfrm>
          <a:prstGeom prst="chevr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9403CEA3-A69D-48C5-A41E-B18D3C683861}"/>
              </a:ext>
            </a:extLst>
          </p:cNvPr>
          <p:cNvSpPr/>
          <p:nvPr/>
        </p:nvSpPr>
        <p:spPr>
          <a:xfrm>
            <a:off x="6999317" y="199502"/>
            <a:ext cx="2128058" cy="897775"/>
          </a:xfrm>
          <a:prstGeom prst="chevr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1A3EC321-18F9-41D6-8B31-EAF8C9856FA5}"/>
              </a:ext>
            </a:extLst>
          </p:cNvPr>
          <p:cNvSpPr/>
          <p:nvPr/>
        </p:nvSpPr>
        <p:spPr>
          <a:xfrm>
            <a:off x="8966663" y="199502"/>
            <a:ext cx="2128058" cy="897775"/>
          </a:xfrm>
          <a:prstGeom prst="chevr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CFCE22-21FC-402F-9C7E-1F2F33E57B24}"/>
              </a:ext>
            </a:extLst>
          </p:cNvPr>
          <p:cNvSpPr txBox="1"/>
          <p:nvPr/>
        </p:nvSpPr>
        <p:spPr>
          <a:xfrm>
            <a:off x="1519325" y="47203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Urban Streams</a:t>
            </a:r>
            <a:endParaRPr lang="en-C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F098D1-CFF6-4A8C-AFFD-BFB24E98494F}"/>
              </a:ext>
            </a:extLst>
          </p:cNvPr>
          <p:cNvSpPr txBox="1"/>
          <p:nvPr/>
        </p:nvSpPr>
        <p:spPr>
          <a:xfrm>
            <a:off x="3610147" y="357702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Stormwater</a:t>
            </a:r>
          </a:p>
          <a:p>
            <a:r>
              <a:rPr lang="en-US" dirty="0"/>
              <a:t>Runoff </a:t>
            </a:r>
            <a:endParaRPr lang="en-C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92513F-A2EA-4983-BE12-4772A6AA3F7C}"/>
              </a:ext>
            </a:extLst>
          </p:cNvPr>
          <p:cNvSpPr txBox="1"/>
          <p:nvPr/>
        </p:nvSpPr>
        <p:spPr>
          <a:xfrm>
            <a:off x="5577493" y="357702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Tire Wear </a:t>
            </a:r>
          </a:p>
          <a:p>
            <a:r>
              <a:rPr lang="en-US" dirty="0"/>
              <a:t>Particles</a:t>
            </a:r>
            <a:endParaRPr lang="en-C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FC840B-709F-4B93-8B76-285509732125}"/>
              </a:ext>
            </a:extLst>
          </p:cNvPr>
          <p:cNvSpPr txBox="1"/>
          <p:nvPr/>
        </p:nvSpPr>
        <p:spPr>
          <a:xfrm>
            <a:off x="9699916" y="463723"/>
            <a:ext cx="835429" cy="376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6</a:t>
            </a:r>
            <a:r>
              <a:rPr lang="en-CA" dirty="0">
                <a:solidFill>
                  <a:srgbClr val="000000"/>
                </a:solidFill>
              </a:rPr>
              <a:t>PPD</a:t>
            </a:r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D40D5C-4517-349D-9C0F-B6B62F4FE83D}"/>
              </a:ext>
            </a:extLst>
          </p:cNvPr>
          <p:cNvSpPr txBox="1"/>
          <p:nvPr/>
        </p:nvSpPr>
        <p:spPr>
          <a:xfrm>
            <a:off x="7609289" y="470431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b="0" i="0" u="none" strike="noStrike" dirty="0">
                <a:solidFill>
                  <a:srgbClr val="000000"/>
                </a:solidFill>
                <a:effectLst/>
              </a:rPr>
              <a:t>C</a:t>
            </a:r>
            <a:r>
              <a:rPr lang="en-CA" sz="1800" b="0" i="0" u="none" strike="noStrike" baseline="-25000" dirty="0">
                <a:solidFill>
                  <a:srgbClr val="000000"/>
                </a:solidFill>
                <a:effectLst/>
              </a:rPr>
              <a:t>18</a:t>
            </a:r>
            <a:r>
              <a:rPr lang="en-CA" sz="1800" b="0" i="0" u="none" strike="noStrike" dirty="0">
                <a:solidFill>
                  <a:srgbClr val="000000"/>
                </a:solidFill>
                <a:effectLst/>
              </a:rPr>
              <a:t>H</a:t>
            </a:r>
            <a:r>
              <a:rPr lang="en-CA" sz="1800" b="0" i="0" u="none" strike="noStrike" baseline="-25000" dirty="0">
                <a:solidFill>
                  <a:srgbClr val="000000"/>
                </a:solidFill>
                <a:effectLst/>
              </a:rPr>
              <a:t>22</a:t>
            </a:r>
            <a:r>
              <a:rPr lang="en-CA" sz="1800" b="0" i="0" u="none" strike="noStrike" dirty="0">
                <a:solidFill>
                  <a:srgbClr val="000000"/>
                </a:solidFill>
                <a:effectLst/>
              </a:rPr>
              <a:t>N</a:t>
            </a:r>
            <a:r>
              <a:rPr lang="en-CA" sz="1800" b="0" i="0" u="none" strike="noStrike" baseline="-25000" dirty="0">
                <a:solidFill>
                  <a:srgbClr val="000000"/>
                </a:solidFill>
                <a:effectLst/>
              </a:rPr>
              <a:t>2</a:t>
            </a:r>
            <a:r>
              <a:rPr lang="en-CA" sz="1800" b="0" i="0" u="none" strike="noStrike" dirty="0">
                <a:solidFill>
                  <a:srgbClr val="000000"/>
                </a:solidFill>
                <a:effectLst/>
              </a:rPr>
              <a:t>O</a:t>
            </a:r>
            <a:r>
              <a:rPr lang="en-CA" sz="1800" b="0" i="0" u="none" strike="noStrike" baseline="-25000" dirty="0">
                <a:solidFill>
                  <a:srgbClr val="000000"/>
                </a:solidFill>
                <a:effectLst/>
              </a:rPr>
              <a:t>2</a:t>
            </a:r>
            <a:endParaRPr lang="en-CA" baseline="-25000" dirty="0"/>
          </a:p>
        </p:txBody>
      </p:sp>
    </p:spTree>
    <p:extLst>
      <p:ext uri="{BB962C8B-B14F-4D97-AF65-F5344CB8AC3E}">
        <p14:creationId xmlns:p14="http://schemas.microsoft.com/office/powerpoint/2010/main" val="24066318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A24FE-9E85-4065-B5B5-6B1738650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3065"/>
            <a:ext cx="10515600" cy="741264"/>
          </a:xfrm>
        </p:spPr>
        <p:txBody>
          <a:bodyPr/>
          <a:lstStyle/>
          <a:p>
            <a:pPr algn="ctr"/>
            <a:r>
              <a:rPr lang="en-US" b="1" dirty="0"/>
              <a:t>Testing the Effects of 6PPD</a:t>
            </a:r>
            <a:endParaRPr lang="en-CA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511656-DB0F-47BA-9030-7C8701911502}"/>
              </a:ext>
            </a:extLst>
          </p:cNvPr>
          <p:cNvSpPr txBox="1"/>
          <p:nvPr/>
        </p:nvSpPr>
        <p:spPr>
          <a:xfrm>
            <a:off x="359211" y="1024329"/>
            <a:ext cx="574770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Hypothesis: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6PPD-quinone in stormwater causes coho salmon to become lethargic and die.</a:t>
            </a:r>
          </a:p>
          <a:p>
            <a:pPr>
              <a:spcBef>
                <a:spcPts val="1200"/>
              </a:spcBef>
            </a:pPr>
            <a:r>
              <a:rPr lang="en-US" sz="2600" b="1" dirty="0"/>
              <a:t>Methods: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Coho salmon exposed to stormwater runoff and 6PPD-quinone.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Behavior and blood analyses.</a:t>
            </a:r>
          </a:p>
          <a:p>
            <a:pPr>
              <a:spcBef>
                <a:spcPts val="1200"/>
              </a:spcBef>
            </a:pPr>
            <a:r>
              <a:rPr lang="en-US" sz="2600" b="1" dirty="0"/>
              <a:t>Results: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Identical results (blood analysis, equilibrium, swimming pattern) in coho salmon exposed to stormwater runoff and 6PPD-quinone.</a:t>
            </a:r>
            <a:endParaRPr lang="en-CA" sz="2600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432D321-9244-46F3-9157-C842CF51BD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4993532"/>
              </p:ext>
            </p:extLst>
          </p:nvPr>
        </p:nvGraphicFramePr>
        <p:xfrm>
          <a:off x="6097491" y="1184031"/>
          <a:ext cx="6004098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8755F62-1D4B-4FED-1E00-D43C0F2C16B8}"/>
              </a:ext>
            </a:extLst>
          </p:cNvPr>
          <p:cNvSpPr txBox="1"/>
          <p:nvPr/>
        </p:nvSpPr>
        <p:spPr>
          <a:xfrm>
            <a:off x="6255917" y="5236811"/>
            <a:ext cx="5747703" cy="147732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Q: Was the hypothesis supported? </a:t>
            </a:r>
          </a:p>
          <a:p>
            <a:r>
              <a:rPr lang="en-US" sz="3000" b="1" dirty="0">
                <a:solidFill>
                  <a:srgbClr val="0070C0"/>
                </a:solidFill>
              </a:rPr>
              <a:t>	A: Yes</a:t>
            </a:r>
          </a:p>
          <a:p>
            <a:r>
              <a:rPr lang="en-US" sz="3000" b="1" dirty="0">
                <a:solidFill>
                  <a:srgbClr val="0070C0"/>
                </a:solidFill>
              </a:rPr>
              <a:t>	B: No </a:t>
            </a:r>
          </a:p>
        </p:txBody>
      </p:sp>
    </p:spTree>
    <p:extLst>
      <p:ext uri="{BB962C8B-B14F-4D97-AF65-F5344CB8AC3E}">
        <p14:creationId xmlns:p14="http://schemas.microsoft.com/office/powerpoint/2010/main" val="26712935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0BBF1-0683-468E-A3DE-29D11C079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976" y="276864"/>
            <a:ext cx="3924263" cy="1325563"/>
          </a:xfrm>
        </p:spPr>
        <p:txBody>
          <a:bodyPr/>
          <a:lstStyle/>
          <a:p>
            <a:pPr algn="ctr"/>
            <a:r>
              <a:rPr lang="en-US" b="1" dirty="0"/>
              <a:t>What is 6PPD? </a:t>
            </a:r>
            <a:endParaRPr lang="en-CA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1CA104-C24E-4FCF-9616-D2001FBBE5C4}"/>
              </a:ext>
            </a:extLst>
          </p:cNvPr>
          <p:cNvSpPr txBox="1"/>
          <p:nvPr/>
        </p:nvSpPr>
        <p:spPr>
          <a:xfrm>
            <a:off x="351258" y="1710854"/>
            <a:ext cx="497482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Preservative added to tires to protect them from deterioration.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When 6PPD reacts with ozone in the environment, it produces 6PPD-quinone.</a:t>
            </a:r>
            <a:endParaRPr lang="en-CA" sz="3200" dirty="0"/>
          </a:p>
        </p:txBody>
      </p:sp>
      <p:pic>
        <p:nvPicPr>
          <p:cNvPr id="6" name="Graphic 5" descr="Car with solid fill">
            <a:extLst>
              <a:ext uri="{FF2B5EF4-FFF2-40B4-BE49-F238E27FC236}">
                <a16:creationId xmlns:a16="http://schemas.microsoft.com/office/drawing/2014/main" id="{00FE1A14-94CC-4719-AD67-0668A2F1B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06352" y="1905200"/>
            <a:ext cx="1316182" cy="1316182"/>
          </a:xfrm>
          <a:prstGeom prst="rect">
            <a:avLst/>
          </a:prstGeom>
        </p:spPr>
      </p:pic>
      <p:pic>
        <p:nvPicPr>
          <p:cNvPr id="8" name="Graphic 7" descr="Truck with solid fill">
            <a:extLst>
              <a:ext uri="{FF2B5EF4-FFF2-40B4-BE49-F238E27FC236}">
                <a16:creationId xmlns:a16="http://schemas.microsoft.com/office/drawing/2014/main" id="{C4A0B8DE-AF76-4F90-B59A-749ED71C97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68886" y="1900154"/>
            <a:ext cx="1316181" cy="1316181"/>
          </a:xfrm>
          <a:prstGeom prst="rect">
            <a:avLst/>
          </a:prstGeom>
        </p:spPr>
      </p:pic>
      <p:pic>
        <p:nvPicPr>
          <p:cNvPr id="10" name="Graphic 9" descr="Rain with solid fill">
            <a:extLst>
              <a:ext uri="{FF2B5EF4-FFF2-40B4-BE49-F238E27FC236}">
                <a16:creationId xmlns:a16="http://schemas.microsoft.com/office/drawing/2014/main" id="{B9680B6C-8E43-4C32-977D-1F14BCC8FF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06352" y="547039"/>
            <a:ext cx="1163815" cy="1163815"/>
          </a:xfrm>
          <a:prstGeom prst="rect">
            <a:avLst/>
          </a:prstGeom>
        </p:spPr>
      </p:pic>
      <p:pic>
        <p:nvPicPr>
          <p:cNvPr id="14" name="Graphic 13" descr="Rain with solid fill">
            <a:extLst>
              <a:ext uri="{FF2B5EF4-FFF2-40B4-BE49-F238E27FC236}">
                <a16:creationId xmlns:a16="http://schemas.microsoft.com/office/drawing/2014/main" id="{B69CB3F7-6274-4A9F-AA7B-7F2F5176E4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21252" y="533142"/>
            <a:ext cx="1163815" cy="1163815"/>
          </a:xfrm>
          <a:prstGeom prst="rect">
            <a:avLst/>
          </a:prstGeom>
        </p:spPr>
      </p:pic>
      <p:pic>
        <p:nvPicPr>
          <p:cNvPr id="15" name="Graphic 14" descr="Rain with solid fill">
            <a:extLst>
              <a:ext uri="{FF2B5EF4-FFF2-40B4-BE49-F238E27FC236}">
                <a16:creationId xmlns:a16="http://schemas.microsoft.com/office/drawing/2014/main" id="{7E82347D-296D-4AC2-9557-A50CBC54A3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46950" y="905021"/>
            <a:ext cx="997518" cy="99751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54AA86B-22F2-4974-99EA-85F87DAB885A}"/>
              </a:ext>
            </a:extLst>
          </p:cNvPr>
          <p:cNvCxnSpPr/>
          <p:nvPr/>
        </p:nvCxnSpPr>
        <p:spPr>
          <a:xfrm>
            <a:off x="7606352" y="3051770"/>
            <a:ext cx="40256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1C0F39E-54E5-4CE7-B8DE-0B0A34F4E670}"/>
              </a:ext>
            </a:extLst>
          </p:cNvPr>
          <p:cNvCxnSpPr/>
          <p:nvPr/>
        </p:nvCxnSpPr>
        <p:spPr>
          <a:xfrm>
            <a:off x="7606352" y="2834715"/>
            <a:ext cx="40256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E8C3AC1-5AE8-4C52-8BEF-5A820BDB7C2D}"/>
              </a:ext>
            </a:extLst>
          </p:cNvPr>
          <p:cNvCxnSpPr>
            <a:cxnSpLocks/>
          </p:cNvCxnSpPr>
          <p:nvPr/>
        </p:nvCxnSpPr>
        <p:spPr>
          <a:xfrm flipH="1">
            <a:off x="11493758" y="2940933"/>
            <a:ext cx="1382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96AA6AB-3811-41FF-9561-3F2ADBE3E5C0}"/>
              </a:ext>
            </a:extLst>
          </p:cNvPr>
          <p:cNvCxnSpPr>
            <a:cxnSpLocks/>
          </p:cNvCxnSpPr>
          <p:nvPr/>
        </p:nvCxnSpPr>
        <p:spPr>
          <a:xfrm flipH="1">
            <a:off x="11063545" y="2953984"/>
            <a:ext cx="2215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BF9D1F1-6E47-4C64-91DE-C29FE46A46B6}"/>
              </a:ext>
            </a:extLst>
          </p:cNvPr>
          <p:cNvCxnSpPr>
            <a:cxnSpLocks/>
          </p:cNvCxnSpPr>
          <p:nvPr/>
        </p:nvCxnSpPr>
        <p:spPr>
          <a:xfrm flipH="1">
            <a:off x="10626976" y="2953984"/>
            <a:ext cx="2215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024ED9E-A316-409D-B2F4-CFB636BDEBA6}"/>
              </a:ext>
            </a:extLst>
          </p:cNvPr>
          <p:cNvCxnSpPr>
            <a:cxnSpLocks/>
          </p:cNvCxnSpPr>
          <p:nvPr/>
        </p:nvCxnSpPr>
        <p:spPr>
          <a:xfrm flipH="1">
            <a:off x="10234430" y="2953984"/>
            <a:ext cx="2215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8D7F4C7-0C14-4B59-8651-9361B77EF069}"/>
              </a:ext>
            </a:extLst>
          </p:cNvPr>
          <p:cNvCxnSpPr>
            <a:cxnSpLocks/>
          </p:cNvCxnSpPr>
          <p:nvPr/>
        </p:nvCxnSpPr>
        <p:spPr>
          <a:xfrm flipH="1">
            <a:off x="9821213" y="2961613"/>
            <a:ext cx="2215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5A950A5-8896-452B-8734-9C15411FA357}"/>
              </a:ext>
            </a:extLst>
          </p:cNvPr>
          <p:cNvCxnSpPr>
            <a:cxnSpLocks/>
          </p:cNvCxnSpPr>
          <p:nvPr/>
        </p:nvCxnSpPr>
        <p:spPr>
          <a:xfrm flipH="1">
            <a:off x="9397655" y="2961613"/>
            <a:ext cx="2215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8C32A5E-E727-4C86-8906-77A8743DCDE2}"/>
              </a:ext>
            </a:extLst>
          </p:cNvPr>
          <p:cNvCxnSpPr>
            <a:cxnSpLocks/>
          </p:cNvCxnSpPr>
          <p:nvPr/>
        </p:nvCxnSpPr>
        <p:spPr>
          <a:xfrm flipH="1">
            <a:off x="8922534" y="2961613"/>
            <a:ext cx="2215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75735DA-13D0-4962-B677-461FB48B65A1}"/>
              </a:ext>
            </a:extLst>
          </p:cNvPr>
          <p:cNvCxnSpPr>
            <a:cxnSpLocks/>
          </p:cNvCxnSpPr>
          <p:nvPr/>
        </p:nvCxnSpPr>
        <p:spPr>
          <a:xfrm flipH="1">
            <a:off x="8479521" y="2960006"/>
            <a:ext cx="2215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034E8C-BFC6-4C06-9D94-AC0729A6ADA7}"/>
              </a:ext>
            </a:extLst>
          </p:cNvPr>
          <p:cNvCxnSpPr>
            <a:cxnSpLocks/>
          </p:cNvCxnSpPr>
          <p:nvPr/>
        </p:nvCxnSpPr>
        <p:spPr>
          <a:xfrm flipH="1">
            <a:off x="8042921" y="2961613"/>
            <a:ext cx="2215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D3C231D-3CC4-496E-B882-AF62708EC7FC}"/>
              </a:ext>
            </a:extLst>
          </p:cNvPr>
          <p:cNvCxnSpPr>
            <a:cxnSpLocks/>
          </p:cNvCxnSpPr>
          <p:nvPr/>
        </p:nvCxnSpPr>
        <p:spPr>
          <a:xfrm flipH="1">
            <a:off x="7606352" y="2961613"/>
            <a:ext cx="22152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Graphic 35" descr="Dead Fish Skeleton with solid fill">
            <a:extLst>
              <a:ext uri="{FF2B5EF4-FFF2-40B4-BE49-F238E27FC236}">
                <a16:creationId xmlns:a16="http://schemas.microsoft.com/office/drawing/2014/main" id="{3113FD8C-3676-436A-885F-CFCAA4439B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92935" y="5235774"/>
            <a:ext cx="914400" cy="914400"/>
          </a:xfrm>
          <a:prstGeom prst="rect">
            <a:avLst/>
          </a:prstGeom>
        </p:spPr>
      </p:pic>
      <p:pic>
        <p:nvPicPr>
          <p:cNvPr id="42" name="Graphic 41" descr="Dead Fish Skeleton with solid fill">
            <a:extLst>
              <a:ext uri="{FF2B5EF4-FFF2-40B4-BE49-F238E27FC236}">
                <a16:creationId xmlns:a16="http://schemas.microsoft.com/office/drawing/2014/main" id="{0329A401-7668-49B0-BD51-56643B683D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92572" y="5235774"/>
            <a:ext cx="914400" cy="914400"/>
          </a:xfrm>
          <a:prstGeom prst="rect">
            <a:avLst/>
          </a:prstGeom>
        </p:spPr>
      </p:pic>
      <p:pic>
        <p:nvPicPr>
          <p:cNvPr id="43" name="Graphic 42" descr="Dead Fish Skeleton with solid fill">
            <a:extLst>
              <a:ext uri="{FF2B5EF4-FFF2-40B4-BE49-F238E27FC236}">
                <a16:creationId xmlns:a16="http://schemas.microsoft.com/office/drawing/2014/main" id="{C5A728EA-9B16-4C44-B317-9BD0BFFD69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36332" y="5232194"/>
            <a:ext cx="914400" cy="914400"/>
          </a:xfrm>
          <a:prstGeom prst="rect">
            <a:avLst/>
          </a:prstGeom>
        </p:spPr>
      </p:pic>
      <p:pic>
        <p:nvPicPr>
          <p:cNvPr id="40" name="Graphic 39" descr="Wave outline">
            <a:extLst>
              <a:ext uri="{FF2B5EF4-FFF2-40B4-BE49-F238E27FC236}">
                <a16:creationId xmlns:a16="http://schemas.microsoft.com/office/drawing/2014/main" id="{66441556-9C03-48B5-9BCE-1B0A8295659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592935" y="4446498"/>
            <a:ext cx="914400" cy="914400"/>
          </a:xfrm>
          <a:prstGeom prst="rect">
            <a:avLst/>
          </a:prstGeom>
        </p:spPr>
      </p:pic>
      <p:pic>
        <p:nvPicPr>
          <p:cNvPr id="44" name="Graphic 43" descr="Water with solid fill">
            <a:extLst>
              <a:ext uri="{FF2B5EF4-FFF2-40B4-BE49-F238E27FC236}">
                <a16:creationId xmlns:a16="http://schemas.microsoft.com/office/drawing/2014/main" id="{DE99C58C-4C08-4FF4-A41F-E3848737C46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027363" y="3309425"/>
            <a:ext cx="581908" cy="581908"/>
          </a:xfrm>
          <a:prstGeom prst="rect">
            <a:avLst/>
          </a:prstGeom>
        </p:spPr>
      </p:pic>
      <p:pic>
        <p:nvPicPr>
          <p:cNvPr id="48" name="Graphic 47" descr="Wave outline">
            <a:extLst>
              <a:ext uri="{FF2B5EF4-FFF2-40B4-BE49-F238E27FC236}">
                <a16:creationId xmlns:a16="http://schemas.microsoft.com/office/drawing/2014/main" id="{F2A1E469-A5EC-4E3A-B3AB-66915E5A8D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109885" y="4457095"/>
            <a:ext cx="914400" cy="914400"/>
          </a:xfrm>
          <a:prstGeom prst="rect">
            <a:avLst/>
          </a:prstGeom>
        </p:spPr>
      </p:pic>
      <p:pic>
        <p:nvPicPr>
          <p:cNvPr id="49" name="Graphic 48" descr="Wave outline">
            <a:extLst>
              <a:ext uri="{FF2B5EF4-FFF2-40B4-BE49-F238E27FC236}">
                <a16:creationId xmlns:a16="http://schemas.microsoft.com/office/drawing/2014/main" id="{10191E38-CD48-4BD8-BF93-E3643C3D72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505816" y="4413982"/>
            <a:ext cx="914400" cy="914400"/>
          </a:xfrm>
          <a:prstGeom prst="rect">
            <a:avLst/>
          </a:prstGeom>
        </p:spPr>
      </p:pic>
      <p:pic>
        <p:nvPicPr>
          <p:cNvPr id="51" name="Graphic 50" descr="Water with solid fill">
            <a:extLst>
              <a:ext uri="{FF2B5EF4-FFF2-40B4-BE49-F238E27FC236}">
                <a16:creationId xmlns:a16="http://schemas.microsoft.com/office/drawing/2014/main" id="{5B84FA01-90A1-4F48-AF58-F4C2A0057D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007258" y="3170871"/>
            <a:ext cx="581908" cy="581908"/>
          </a:xfrm>
          <a:prstGeom prst="rect">
            <a:avLst/>
          </a:prstGeom>
        </p:spPr>
      </p:pic>
      <p:pic>
        <p:nvPicPr>
          <p:cNvPr id="52" name="Graphic 51" descr="Water with solid fill">
            <a:extLst>
              <a:ext uri="{FF2B5EF4-FFF2-40B4-BE49-F238E27FC236}">
                <a16:creationId xmlns:a16="http://schemas.microsoft.com/office/drawing/2014/main" id="{85524925-D632-479D-8CCF-90A9DE40345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843439" y="3647162"/>
            <a:ext cx="581908" cy="581908"/>
          </a:xfrm>
          <a:prstGeom prst="rect">
            <a:avLst/>
          </a:prstGeom>
        </p:spPr>
      </p:pic>
      <p:pic>
        <p:nvPicPr>
          <p:cNvPr id="53" name="Graphic 52" descr="Water with solid fill">
            <a:extLst>
              <a:ext uri="{FF2B5EF4-FFF2-40B4-BE49-F238E27FC236}">
                <a16:creationId xmlns:a16="http://schemas.microsoft.com/office/drawing/2014/main" id="{B61C3812-0C46-4190-B15A-9F53D3A4A4E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818808" y="3292146"/>
            <a:ext cx="581908" cy="581908"/>
          </a:xfrm>
          <a:prstGeom prst="rect">
            <a:avLst/>
          </a:prstGeom>
        </p:spPr>
      </p:pic>
      <p:pic>
        <p:nvPicPr>
          <p:cNvPr id="54" name="Graphic 53" descr="Water with solid fill">
            <a:extLst>
              <a:ext uri="{FF2B5EF4-FFF2-40B4-BE49-F238E27FC236}">
                <a16:creationId xmlns:a16="http://schemas.microsoft.com/office/drawing/2014/main" id="{39161EE3-458B-4276-AB61-9B8ED55E411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545773" y="3415468"/>
            <a:ext cx="381270" cy="381270"/>
          </a:xfrm>
          <a:prstGeom prst="rect">
            <a:avLst/>
          </a:prstGeom>
        </p:spPr>
      </p:pic>
      <p:pic>
        <p:nvPicPr>
          <p:cNvPr id="55" name="Graphic 54" descr="Water with solid fill">
            <a:extLst>
              <a:ext uri="{FF2B5EF4-FFF2-40B4-BE49-F238E27FC236}">
                <a16:creationId xmlns:a16="http://schemas.microsoft.com/office/drawing/2014/main" id="{F571EC28-8D38-4C80-8D90-29806521C9A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781251" y="3263946"/>
            <a:ext cx="381270" cy="381270"/>
          </a:xfrm>
          <a:prstGeom prst="rect">
            <a:avLst/>
          </a:prstGeom>
        </p:spPr>
      </p:pic>
      <p:pic>
        <p:nvPicPr>
          <p:cNvPr id="56" name="Graphic 55" descr="Water with solid fill">
            <a:extLst>
              <a:ext uri="{FF2B5EF4-FFF2-40B4-BE49-F238E27FC236}">
                <a16:creationId xmlns:a16="http://schemas.microsoft.com/office/drawing/2014/main" id="{AC3B31A3-73D1-4CC8-8770-6BF08333D66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364200" y="3735374"/>
            <a:ext cx="381270" cy="381270"/>
          </a:xfrm>
          <a:prstGeom prst="rect">
            <a:avLst/>
          </a:prstGeom>
        </p:spPr>
      </p:pic>
      <p:pic>
        <p:nvPicPr>
          <p:cNvPr id="58" name="Graphic 57" descr="Water with solid fill">
            <a:extLst>
              <a:ext uri="{FF2B5EF4-FFF2-40B4-BE49-F238E27FC236}">
                <a16:creationId xmlns:a16="http://schemas.microsoft.com/office/drawing/2014/main" id="{4C10A563-237E-4ECE-AC5E-01E0DE32EC1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464032" y="3956351"/>
            <a:ext cx="381270" cy="381270"/>
          </a:xfrm>
          <a:prstGeom prst="rect">
            <a:avLst/>
          </a:prstGeom>
        </p:spPr>
      </p:pic>
      <p:pic>
        <p:nvPicPr>
          <p:cNvPr id="59" name="Graphic 58" descr="Water with solid fill">
            <a:extLst>
              <a:ext uri="{FF2B5EF4-FFF2-40B4-BE49-F238E27FC236}">
                <a16:creationId xmlns:a16="http://schemas.microsoft.com/office/drawing/2014/main" id="{A79E4751-04D1-4133-BB6E-6027DF60A12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250732" y="3832074"/>
            <a:ext cx="381270" cy="381270"/>
          </a:xfrm>
          <a:prstGeom prst="rect">
            <a:avLst/>
          </a:prstGeom>
        </p:spPr>
      </p:pic>
      <p:pic>
        <p:nvPicPr>
          <p:cNvPr id="60" name="Graphic 59" descr="Water with solid fill">
            <a:extLst>
              <a:ext uri="{FF2B5EF4-FFF2-40B4-BE49-F238E27FC236}">
                <a16:creationId xmlns:a16="http://schemas.microsoft.com/office/drawing/2014/main" id="{7ECA5DF9-D21A-4AB2-BA02-D1B3AF76F7C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886085" y="3913231"/>
            <a:ext cx="381270" cy="381270"/>
          </a:xfrm>
          <a:prstGeom prst="rect">
            <a:avLst/>
          </a:prstGeom>
        </p:spPr>
      </p:pic>
      <p:pic>
        <p:nvPicPr>
          <p:cNvPr id="68" name="Graphic 67" descr="Chemicals outline">
            <a:extLst>
              <a:ext uri="{FF2B5EF4-FFF2-40B4-BE49-F238E27FC236}">
                <a16:creationId xmlns:a16="http://schemas.microsoft.com/office/drawing/2014/main" id="{30DF29F5-62A2-4582-882B-1C857E9960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442382" y="3138570"/>
            <a:ext cx="914400" cy="914400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390B9543-D0B2-46EE-9751-C44DA79601D4}"/>
              </a:ext>
            </a:extLst>
          </p:cNvPr>
          <p:cNvSpPr txBox="1"/>
          <p:nvPr/>
        </p:nvSpPr>
        <p:spPr>
          <a:xfrm>
            <a:off x="7652531" y="3337659"/>
            <a:ext cx="651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6PPD-quinone</a:t>
            </a:r>
            <a:endParaRPr lang="en-CA" sz="800" dirty="0"/>
          </a:p>
        </p:txBody>
      </p:sp>
      <p:pic>
        <p:nvPicPr>
          <p:cNvPr id="70" name="Graphic 69" descr="Chemicals outline">
            <a:extLst>
              <a:ext uri="{FF2B5EF4-FFF2-40B4-BE49-F238E27FC236}">
                <a16:creationId xmlns:a16="http://schemas.microsoft.com/office/drawing/2014/main" id="{55B81920-6728-47FD-8E88-56D7752D483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555598" y="3709843"/>
            <a:ext cx="914400" cy="914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B3A2452F-4812-4176-9A63-A629953EEFC5}"/>
              </a:ext>
            </a:extLst>
          </p:cNvPr>
          <p:cNvSpPr txBox="1"/>
          <p:nvPr/>
        </p:nvSpPr>
        <p:spPr>
          <a:xfrm>
            <a:off x="8766724" y="3898452"/>
            <a:ext cx="651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6PPD-quinone</a:t>
            </a:r>
            <a:endParaRPr lang="en-CA" sz="800" dirty="0"/>
          </a:p>
        </p:txBody>
      </p:sp>
      <p:pic>
        <p:nvPicPr>
          <p:cNvPr id="72" name="Graphic 71" descr="Chemicals outline">
            <a:extLst>
              <a:ext uri="{FF2B5EF4-FFF2-40B4-BE49-F238E27FC236}">
                <a16:creationId xmlns:a16="http://schemas.microsoft.com/office/drawing/2014/main" id="{37E3E230-63F3-4107-ACE5-ACCF614B3FA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102412" y="3138570"/>
            <a:ext cx="914400" cy="914400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0B1EF2A8-7DBC-4DBC-897A-20A26B0397BD}"/>
              </a:ext>
            </a:extLst>
          </p:cNvPr>
          <p:cNvSpPr txBox="1"/>
          <p:nvPr/>
        </p:nvSpPr>
        <p:spPr>
          <a:xfrm>
            <a:off x="10302744" y="3346082"/>
            <a:ext cx="651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6PPD-quinone</a:t>
            </a:r>
            <a:endParaRPr lang="en-CA" sz="8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A880EEE-7139-4C9F-BEC1-36B5FC58A2D4}"/>
              </a:ext>
            </a:extLst>
          </p:cNvPr>
          <p:cNvSpPr txBox="1"/>
          <p:nvPr/>
        </p:nvSpPr>
        <p:spPr>
          <a:xfrm>
            <a:off x="6142617" y="4356824"/>
            <a:ext cx="1547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Roadway runoff from rainfall</a:t>
            </a:r>
            <a:endParaRPr lang="en-CA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849B589-BE85-4AAE-89BE-449354B30201}"/>
              </a:ext>
            </a:extLst>
          </p:cNvPr>
          <p:cNvSpPr txBox="1"/>
          <p:nvPr/>
        </p:nvSpPr>
        <p:spPr>
          <a:xfrm>
            <a:off x="6172276" y="2303541"/>
            <a:ext cx="1441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Vehicles</a:t>
            </a:r>
            <a:endParaRPr lang="en-CA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04E583E-240A-465E-AB79-1275B5385FF4}"/>
              </a:ext>
            </a:extLst>
          </p:cNvPr>
          <p:cNvSpPr txBox="1"/>
          <p:nvPr/>
        </p:nvSpPr>
        <p:spPr>
          <a:xfrm>
            <a:off x="9007258" y="6384423"/>
            <a:ext cx="2809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Adapted from Tian et al., 2021</a:t>
            </a:r>
            <a:endParaRPr lang="en-CA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EBFE61-72FA-4137-EE75-862D8AF47EC3}"/>
              </a:ext>
            </a:extLst>
          </p:cNvPr>
          <p:cNvSpPr txBox="1"/>
          <p:nvPr/>
        </p:nvSpPr>
        <p:spPr>
          <a:xfrm>
            <a:off x="6142617" y="5441648"/>
            <a:ext cx="1547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Coho salmon mortality</a:t>
            </a:r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108E5B-6907-6CC8-2C85-C851692940E7}"/>
              </a:ext>
            </a:extLst>
          </p:cNvPr>
          <p:cNvSpPr txBox="1"/>
          <p:nvPr/>
        </p:nvSpPr>
        <p:spPr>
          <a:xfrm>
            <a:off x="6096000" y="3313453"/>
            <a:ext cx="1547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6PPD from tires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26887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F7CDAD-6C48-4949-B26D-C13655C54117}"/>
              </a:ext>
            </a:extLst>
          </p:cNvPr>
          <p:cNvSpPr txBox="1">
            <a:spLocks/>
          </p:cNvSpPr>
          <p:nvPr/>
        </p:nvSpPr>
        <p:spPr>
          <a:xfrm>
            <a:off x="838200" y="219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The Economy of Tires</a:t>
            </a:r>
            <a:endParaRPr lang="en-CA" b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5C79DD9-8C79-4C7C-BE23-AAA971F4DCA7}"/>
              </a:ext>
            </a:extLst>
          </p:cNvPr>
          <p:cNvSpPr txBox="1">
            <a:spLocks/>
          </p:cNvSpPr>
          <p:nvPr/>
        </p:nvSpPr>
        <p:spPr>
          <a:xfrm>
            <a:off x="156557" y="1288393"/>
            <a:ext cx="4696798" cy="484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000" b="1" dirty="0"/>
              <a:t>Possible Solutions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F2D4AC38-6629-48F6-8EB2-0250A61B0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17592" y="218518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6A4F5A1-D061-4EA7-B63B-9A5D66846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33092" y="408713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CF859B1-2648-4AFE-96C5-3F09FD546996}"/>
              </a:ext>
            </a:extLst>
          </p:cNvPr>
          <p:cNvSpPr txBox="1">
            <a:spLocks/>
          </p:cNvSpPr>
          <p:nvPr/>
        </p:nvSpPr>
        <p:spPr>
          <a:xfrm>
            <a:off x="6373093" y="1288393"/>
            <a:ext cx="5662353" cy="594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CA" sz="3000" b="1" dirty="0"/>
              <a:t>A Challenge of Feasibility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8F90F7-F933-450E-92B0-F5BE68E303DC}"/>
              </a:ext>
            </a:extLst>
          </p:cNvPr>
          <p:cNvSpPr txBox="1"/>
          <p:nvPr/>
        </p:nvSpPr>
        <p:spPr>
          <a:xfrm>
            <a:off x="1171737" y="5355154"/>
            <a:ext cx="10105079" cy="113877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0070C0"/>
                </a:solidFill>
              </a:rPr>
              <a:t>Brainstorm another solution for minimizing/preventing 6PPD contamination of urban streams.</a:t>
            </a:r>
            <a:endParaRPr lang="en-CA" sz="3400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1E56E1-41D5-373D-F291-038BBABA2162}"/>
              </a:ext>
            </a:extLst>
          </p:cNvPr>
          <p:cNvSpPr txBox="1"/>
          <p:nvPr/>
        </p:nvSpPr>
        <p:spPr>
          <a:xfrm>
            <a:off x="156556" y="2135794"/>
            <a:ext cx="61839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/>
              <a:t>Remove all cars from the road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3D26AF-133C-E368-FE57-15090958BAAA}"/>
              </a:ext>
            </a:extLst>
          </p:cNvPr>
          <p:cNvSpPr txBox="1"/>
          <p:nvPr/>
        </p:nvSpPr>
        <p:spPr>
          <a:xfrm>
            <a:off x="156556" y="4062693"/>
            <a:ext cx="61839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/>
              <a:t>Remove 6PPD from tires entirely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1BD83C-33C4-8F49-76D1-9BB46AF1FD25}"/>
              </a:ext>
            </a:extLst>
          </p:cNvPr>
          <p:cNvSpPr txBox="1"/>
          <p:nvPr/>
        </p:nvSpPr>
        <p:spPr>
          <a:xfrm>
            <a:off x="6490324" y="4111128"/>
            <a:ext cx="508035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Tires fall apart after ~5000km without 6PPD.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B8C928A-0E4A-3CE1-F5D2-4CC8D761DD29}"/>
              </a:ext>
            </a:extLst>
          </p:cNvPr>
          <p:cNvSpPr txBox="1"/>
          <p:nvPr/>
        </p:nvSpPr>
        <p:spPr>
          <a:xfrm>
            <a:off x="6402974" y="1951672"/>
            <a:ext cx="56623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Automotive is $2 trillion industry, 3.1B tires / year produced.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Many cities do not have infrastructure to effectively support alternative means of transportation.</a:t>
            </a:r>
          </a:p>
        </p:txBody>
      </p:sp>
    </p:spTree>
    <p:extLst>
      <p:ext uri="{BB962C8B-B14F-4D97-AF65-F5344CB8AC3E}">
        <p14:creationId xmlns:p14="http://schemas.microsoft.com/office/powerpoint/2010/main" val="11031124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8A18B-3C15-43FF-8C26-D02F4E480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58" y="380556"/>
            <a:ext cx="7801708" cy="1325563"/>
          </a:xfrm>
        </p:spPr>
        <p:txBody>
          <a:bodyPr>
            <a:normAutofit/>
          </a:bodyPr>
          <a:lstStyle/>
          <a:p>
            <a:r>
              <a:rPr lang="en-US" b="1" dirty="0"/>
              <a:t>One Possible Solution:</a:t>
            </a:r>
            <a:br>
              <a:rPr lang="en-US" b="1" dirty="0"/>
            </a:br>
            <a:r>
              <a:rPr lang="en-US" b="1" dirty="0"/>
              <a:t>Green Infrastructure</a:t>
            </a:r>
            <a:endParaRPr lang="en-CA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52770E-765B-4947-924E-C50FCA534D3C}"/>
              </a:ext>
            </a:extLst>
          </p:cNvPr>
          <p:cNvSpPr txBox="1"/>
          <p:nvPr/>
        </p:nvSpPr>
        <p:spPr>
          <a:xfrm>
            <a:off x="740258" y="1964085"/>
            <a:ext cx="56526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Replacing or modifying existing infrastructure to make it more sustainable and environmentally-conscious.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E.g., use vegetation for stormwater runoff prevention and biotreatment areas.</a:t>
            </a:r>
            <a:endParaRPr lang="en-CA" sz="3200" dirty="0"/>
          </a:p>
        </p:txBody>
      </p:sp>
      <p:pic>
        <p:nvPicPr>
          <p:cNvPr id="16388" name="Picture 4" descr="Vegetation and drainage next to roadway to mitigate storm runoff">
            <a:extLst>
              <a:ext uri="{FF2B5EF4-FFF2-40B4-BE49-F238E27FC236}">
                <a16:creationId xmlns:a16="http://schemas.microsoft.com/office/drawing/2014/main" id="{8983015F-D43D-C773-C4DC-E61875C97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062" y="226670"/>
            <a:ext cx="3958736" cy="316171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Rain garden">
            <a:extLst>
              <a:ext uri="{FF2B5EF4-FFF2-40B4-BE49-F238E27FC236}">
                <a16:creationId xmlns:a16="http://schemas.microsoft.com/office/drawing/2014/main" id="{208EE1C1-0D68-FF4F-2285-E2C94C08B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062" y="3663497"/>
            <a:ext cx="3956699" cy="29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30FF9F-A195-D084-9A10-FDDAA239D809}"/>
              </a:ext>
            </a:extLst>
          </p:cNvPr>
          <p:cNvSpPr txBox="1"/>
          <p:nvPr/>
        </p:nvSpPr>
        <p:spPr>
          <a:xfrm>
            <a:off x="7014062" y="6631022"/>
            <a:ext cx="34859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>
                <a:solidFill>
                  <a:schemeClr val="bg1">
                    <a:lumMod val="65000"/>
                  </a:schemeClr>
                </a:solidFill>
              </a:rPr>
              <a:t>(U.S. EPA, Wikimedia Commons)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7CA1E4-3DA8-083E-3703-D1CF7F448C4D}"/>
              </a:ext>
            </a:extLst>
          </p:cNvPr>
          <p:cNvSpPr txBox="1"/>
          <p:nvPr/>
        </p:nvSpPr>
        <p:spPr>
          <a:xfrm>
            <a:off x="7014062" y="3380256"/>
            <a:ext cx="34859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CA" sz="1100" dirty="0" err="1">
                <a:solidFill>
                  <a:schemeClr val="bg1">
                    <a:lumMod val="65000"/>
                  </a:schemeClr>
                </a:solidFill>
              </a:rPr>
              <a:t>Guzzardo</a:t>
            </a:r>
            <a:r>
              <a:rPr lang="en-CA" sz="1100" dirty="0">
                <a:solidFill>
                  <a:schemeClr val="bg1">
                    <a:lumMod val="65000"/>
                  </a:schemeClr>
                </a:solidFill>
              </a:rPr>
              <a:t> Partnership, Wikimedia Commons)</a:t>
            </a:r>
          </a:p>
        </p:txBody>
      </p:sp>
    </p:spTree>
    <p:extLst>
      <p:ext uri="{BB962C8B-B14F-4D97-AF65-F5344CB8AC3E}">
        <p14:creationId xmlns:p14="http://schemas.microsoft.com/office/powerpoint/2010/main" val="34527601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53B83-F1FA-46AD-BBBE-68A3471D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02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Science Always Leads to More Questions</a:t>
            </a:r>
            <a:endParaRPr lang="en-CA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F57562-5A6F-49D2-884D-F9E22D43D3BA}"/>
              </a:ext>
            </a:extLst>
          </p:cNvPr>
          <p:cNvSpPr txBox="1"/>
          <p:nvPr/>
        </p:nvSpPr>
        <p:spPr>
          <a:xfrm>
            <a:off x="342253" y="1336098"/>
            <a:ext cx="34686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How does 6PPD affect the circulatory system?</a:t>
            </a:r>
            <a:endParaRPr lang="en-CA" sz="3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A519C5-A4B1-4A78-A7AB-A5FB16304E6B}"/>
              </a:ext>
            </a:extLst>
          </p:cNvPr>
          <p:cNvSpPr txBox="1"/>
          <p:nvPr/>
        </p:nvSpPr>
        <p:spPr>
          <a:xfrm>
            <a:off x="342253" y="4616453"/>
            <a:ext cx="28850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Does 6PPD affect the brain?</a:t>
            </a:r>
            <a:endParaRPr lang="en-CA" sz="3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1314B0-5B92-4D42-9AAB-DFC1A8735DEB}"/>
              </a:ext>
            </a:extLst>
          </p:cNvPr>
          <p:cNvSpPr txBox="1"/>
          <p:nvPr/>
        </p:nvSpPr>
        <p:spPr>
          <a:xfrm>
            <a:off x="8067552" y="1299889"/>
            <a:ext cx="3886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How can we implement green infrastructure?</a:t>
            </a:r>
            <a:endParaRPr lang="en-CA" sz="3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BA29C-CCBF-410F-A608-596A292F27DA}"/>
              </a:ext>
            </a:extLst>
          </p:cNvPr>
          <p:cNvSpPr txBox="1"/>
          <p:nvPr/>
        </p:nvSpPr>
        <p:spPr>
          <a:xfrm>
            <a:off x="2257670" y="5818542"/>
            <a:ext cx="69380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How might this impact tire manufacturing, repurposing, and disposal?</a:t>
            </a:r>
            <a:endParaRPr lang="en-CA" sz="3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15EE6E-7303-4924-9E0A-8EA84BB3F5E6}"/>
              </a:ext>
            </a:extLst>
          </p:cNvPr>
          <p:cNvSpPr txBox="1"/>
          <p:nvPr/>
        </p:nvSpPr>
        <p:spPr>
          <a:xfrm>
            <a:off x="8537583" y="4164520"/>
            <a:ext cx="3404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What other species does 6PPD impact?</a:t>
            </a:r>
            <a:endParaRPr lang="en-CA" sz="30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157035-5512-73B2-E3C4-C028D4845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6984228" y="1769477"/>
            <a:ext cx="1015680" cy="75145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F1231A0-FE3A-5546-A95B-89C162377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336834" y="4174958"/>
            <a:ext cx="1200749" cy="44713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25A20AC-2F95-4BF5-0DEF-E06FC2C6A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898564" y="1701967"/>
            <a:ext cx="1015680" cy="75145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CBEADEC-C987-1DA5-348C-F983D286D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 flipH="1">
            <a:off x="5168504" y="5152401"/>
            <a:ext cx="132422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9F9E4CE-EAFE-FE32-4CFE-3900E362A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069998" y="4139963"/>
            <a:ext cx="1200749" cy="44713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B2338B81-412B-104C-BB06-EFD1622AA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23205" y="2309682"/>
            <a:ext cx="4389163" cy="2274041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2" name="Picture 2" descr="Coho salmon">
            <a:extLst>
              <a:ext uri="{FF2B5EF4-FFF2-40B4-BE49-F238E27FC236}">
                <a16:creationId xmlns:a16="http://schemas.microsoft.com/office/drawing/2014/main" id="{686853F9-16BD-59A8-2589-F4768E8365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9" b="16974"/>
          <a:stretch/>
        </p:blipFill>
        <p:spPr bwMode="auto">
          <a:xfrm>
            <a:off x="3898564" y="2398896"/>
            <a:ext cx="3868383" cy="169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46130BC-5C36-9AD0-6C4C-2C6A6A31AB6B}"/>
              </a:ext>
            </a:extLst>
          </p:cNvPr>
          <p:cNvSpPr txBox="1"/>
          <p:nvPr/>
        </p:nvSpPr>
        <p:spPr>
          <a:xfrm>
            <a:off x="4148420" y="3951718"/>
            <a:ext cx="34859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>
                <a:solidFill>
                  <a:schemeClr val="bg1">
                    <a:lumMod val="65000"/>
                  </a:schemeClr>
                </a:solidFill>
              </a:rPr>
              <a:t>(US Fish and Wildlife Service, Wikimedia Commons)</a:t>
            </a:r>
          </a:p>
        </p:txBody>
      </p:sp>
    </p:spTree>
    <p:extLst>
      <p:ext uri="{BB962C8B-B14F-4D97-AF65-F5344CB8AC3E}">
        <p14:creationId xmlns:p14="http://schemas.microsoft.com/office/powerpoint/2010/main" val="4105296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ho salmon">
            <a:extLst>
              <a:ext uri="{FF2B5EF4-FFF2-40B4-BE49-F238E27FC236}">
                <a16:creationId xmlns:a16="http://schemas.microsoft.com/office/drawing/2014/main" id="{FC7CA211-3AB7-35F1-D5C2-151E73EF74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9" b="16974"/>
          <a:stretch/>
        </p:blipFill>
        <p:spPr bwMode="auto">
          <a:xfrm>
            <a:off x="4161807" y="4535338"/>
            <a:ext cx="3868383" cy="169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1FFDFA-77AF-4236-A00F-EA1D24DD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410" y="1501329"/>
            <a:ext cx="906117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What is the connection between salmon and learning through failure?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(That’s what we’ll explore…)</a:t>
            </a:r>
            <a:endParaRPr lang="en-CA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A5BB6D-7BA3-4FCB-95E6-5D989A2EBAEC}"/>
              </a:ext>
            </a:extLst>
          </p:cNvPr>
          <p:cNvSpPr txBox="1"/>
          <p:nvPr/>
        </p:nvSpPr>
        <p:spPr>
          <a:xfrm>
            <a:off x="5312462" y="4031108"/>
            <a:ext cx="1567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Coho Salmon</a:t>
            </a:r>
            <a:endParaRPr lang="en-CA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1BC43F-A065-425C-B104-C35BF4AE3218}"/>
              </a:ext>
            </a:extLst>
          </p:cNvPr>
          <p:cNvSpPr txBox="1"/>
          <p:nvPr/>
        </p:nvSpPr>
        <p:spPr>
          <a:xfrm>
            <a:off x="4353049" y="6360644"/>
            <a:ext cx="34859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>
                <a:solidFill>
                  <a:schemeClr val="bg1">
                    <a:lumMod val="75000"/>
                  </a:schemeClr>
                </a:solidFill>
              </a:rPr>
              <a:t>(US Fish and Wildlife Service, Wikimedia Commons)</a:t>
            </a:r>
          </a:p>
        </p:txBody>
      </p:sp>
    </p:spTree>
    <p:extLst>
      <p:ext uri="{BB962C8B-B14F-4D97-AF65-F5344CB8AC3E}">
        <p14:creationId xmlns:p14="http://schemas.microsoft.com/office/powerpoint/2010/main" val="27564253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BF7D1-BBB0-4D8B-971E-569520CFD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 Value of Negative Results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49FD5-0E7B-4F17-8DFC-8EB3DA0EE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457" y="2212487"/>
            <a:ext cx="5867400" cy="3144960"/>
          </a:xfrm>
          <a:ln>
            <a:solidFill>
              <a:srgbClr val="0070C0"/>
            </a:solidFill>
          </a:ln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600" dirty="0">
                <a:solidFill>
                  <a:srgbClr val="0070C0"/>
                </a:solidFill>
              </a:rPr>
              <a:t>Q: Why is this case of salmon die-offs a good example of the value of failure to </a:t>
            </a:r>
            <a:r>
              <a:rPr lang="en-US" sz="3600">
                <a:solidFill>
                  <a:srgbClr val="0070C0"/>
                </a:solidFill>
              </a:rPr>
              <a:t>the scientific process?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5" name="Graphic 4">
            <a:extLst>
              <a:ext uri="{FF2B5EF4-FFF2-40B4-BE49-F238E27FC236}">
                <a16:creationId xmlns:a16="http://schemas.microsoft.com/office/drawing/2014/main" id="{A224329F-8173-6709-EBED-5CE7E0C7A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25151" y="2674819"/>
            <a:ext cx="5135574" cy="5135574"/>
          </a:xfrm>
          <a:custGeom>
            <a:avLst/>
            <a:gdLst>
              <a:gd name="connsiteX0" fmla="*/ 2069847 w 4139584"/>
              <a:gd name="connsiteY0" fmla="*/ 0 h 4139584"/>
              <a:gd name="connsiteX1" fmla="*/ 0 w 4139584"/>
              <a:gd name="connsiteY1" fmla="*/ 2069738 h 4139584"/>
              <a:gd name="connsiteX2" fmla="*/ 2069738 w 4139584"/>
              <a:gd name="connsiteY2" fmla="*/ 4139585 h 4139584"/>
              <a:gd name="connsiteX3" fmla="*/ 4139584 w 4139584"/>
              <a:gd name="connsiteY3" fmla="*/ 2069847 h 4139584"/>
              <a:gd name="connsiteX4" fmla="*/ 4139584 w 4139584"/>
              <a:gd name="connsiteY4" fmla="*/ 2069629 h 4139584"/>
              <a:gd name="connsiteX5" fmla="*/ 2071482 w 4139584"/>
              <a:gd name="connsiteY5" fmla="*/ 0 h 4139584"/>
              <a:gd name="connsiteX6" fmla="*/ 2069847 w 4139584"/>
              <a:gd name="connsiteY6" fmla="*/ 0 h 4139584"/>
              <a:gd name="connsiteX7" fmla="*/ 2994659 w 4139584"/>
              <a:gd name="connsiteY7" fmla="*/ 2734055 h 4139584"/>
              <a:gd name="connsiteX8" fmla="*/ 2734109 w 4139584"/>
              <a:gd name="connsiteY8" fmla="*/ 2994605 h 4139584"/>
              <a:gd name="connsiteX9" fmla="*/ 2069847 w 4139584"/>
              <a:gd name="connsiteY9" fmla="*/ 2330233 h 4139584"/>
              <a:gd name="connsiteX10" fmla="*/ 1405802 w 4139584"/>
              <a:gd name="connsiteY10" fmla="*/ 2994496 h 4139584"/>
              <a:gd name="connsiteX11" fmla="*/ 1145252 w 4139584"/>
              <a:gd name="connsiteY11" fmla="*/ 2733946 h 4139584"/>
              <a:gd name="connsiteX12" fmla="*/ 1809079 w 4139584"/>
              <a:gd name="connsiteY12" fmla="*/ 2069629 h 4139584"/>
              <a:gd name="connsiteX13" fmla="*/ 1144980 w 4139584"/>
              <a:gd name="connsiteY13" fmla="*/ 1405366 h 4139584"/>
              <a:gd name="connsiteX14" fmla="*/ 1405802 w 4139584"/>
              <a:gd name="connsiteY14" fmla="*/ 1144817 h 4139584"/>
              <a:gd name="connsiteX15" fmla="*/ 2069847 w 4139584"/>
              <a:gd name="connsiteY15" fmla="*/ 1809297 h 4139584"/>
              <a:gd name="connsiteX16" fmla="*/ 2734109 w 4139584"/>
              <a:gd name="connsiteY16" fmla="*/ 1144817 h 4139584"/>
              <a:gd name="connsiteX17" fmla="*/ 2994659 w 4139584"/>
              <a:gd name="connsiteY17" fmla="*/ 1405366 h 4139584"/>
              <a:gd name="connsiteX18" fmla="*/ 2330396 w 4139584"/>
              <a:gd name="connsiteY18" fmla="*/ 2069629 h 413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39584" h="4139584">
                <a:moveTo>
                  <a:pt x="2069847" y="0"/>
                </a:moveTo>
                <a:cubicBezTo>
                  <a:pt x="926731" y="-30"/>
                  <a:pt x="33" y="926622"/>
                  <a:pt x="0" y="2069738"/>
                </a:cubicBezTo>
                <a:cubicBezTo>
                  <a:pt x="-33" y="3212854"/>
                  <a:pt x="926622" y="4139552"/>
                  <a:pt x="2069738" y="4139585"/>
                </a:cubicBezTo>
                <a:cubicBezTo>
                  <a:pt x="3212854" y="4139612"/>
                  <a:pt x="4139552" y="3212963"/>
                  <a:pt x="4139584" y="2069847"/>
                </a:cubicBezTo>
                <a:cubicBezTo>
                  <a:pt x="4139584" y="2069776"/>
                  <a:pt x="4139584" y="2069700"/>
                  <a:pt x="4139584" y="2069629"/>
                </a:cubicBezTo>
                <a:cubicBezTo>
                  <a:pt x="4140004" y="927025"/>
                  <a:pt x="3214085" y="420"/>
                  <a:pt x="2071482" y="0"/>
                </a:cubicBezTo>
                <a:cubicBezTo>
                  <a:pt x="2070937" y="0"/>
                  <a:pt x="2070392" y="0"/>
                  <a:pt x="2069847" y="0"/>
                </a:cubicBezTo>
                <a:close/>
                <a:moveTo>
                  <a:pt x="2994659" y="2734055"/>
                </a:moveTo>
                <a:lnTo>
                  <a:pt x="2734109" y="2994605"/>
                </a:lnTo>
                <a:lnTo>
                  <a:pt x="2069847" y="2330233"/>
                </a:lnTo>
                <a:lnTo>
                  <a:pt x="1405802" y="2994496"/>
                </a:lnTo>
                <a:lnTo>
                  <a:pt x="1145252" y="2733946"/>
                </a:lnTo>
                <a:lnTo>
                  <a:pt x="1809079" y="2069629"/>
                </a:lnTo>
                <a:lnTo>
                  <a:pt x="1144980" y="1405366"/>
                </a:lnTo>
                <a:lnTo>
                  <a:pt x="1405802" y="1144817"/>
                </a:lnTo>
                <a:lnTo>
                  <a:pt x="2069847" y="1809297"/>
                </a:lnTo>
                <a:lnTo>
                  <a:pt x="2734109" y="1144817"/>
                </a:lnTo>
                <a:lnTo>
                  <a:pt x="2994659" y="1405366"/>
                </a:lnTo>
                <a:lnTo>
                  <a:pt x="2330396" y="2069629"/>
                </a:lnTo>
                <a:close/>
              </a:path>
            </a:pathLst>
          </a:custGeom>
          <a:solidFill>
            <a:srgbClr val="FF0000">
              <a:alpha val="40000"/>
            </a:srgbClr>
          </a:solidFill>
          <a:ln w="54471" cap="flat">
            <a:noFill/>
            <a:prstDash val="solid"/>
            <a:miter/>
          </a:ln>
        </p:spPr>
        <p:txBody>
          <a:bodyPr rtlCol="0" anchor="ctr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120296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71D04-076C-6F37-DC8D-599047713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C102F-45D0-3AB2-1C67-05AE6F0E6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799" y="2766218"/>
            <a:ext cx="675409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To learn more about learning through failure and additional resources, please see: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www.LearningFromFailure.ca</a:t>
            </a:r>
            <a:endParaRPr lang="en-CA" b="1" dirty="0"/>
          </a:p>
        </p:txBody>
      </p:sp>
      <p:pic>
        <p:nvPicPr>
          <p:cNvPr id="8" name="Picture 7" descr="A white square with blue text and a book in a circle&#10;&#10;Description automatically generated">
            <a:extLst>
              <a:ext uri="{FF2B5EF4-FFF2-40B4-BE49-F238E27FC236}">
                <a16:creationId xmlns:a16="http://schemas.microsoft.com/office/drawing/2014/main" id="{425D0180-82C7-C47A-ADDD-935478454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906" y="1084261"/>
            <a:ext cx="5163705" cy="516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466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2034FE-4284-ED96-080C-229603CB3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C56FC-62E9-A90A-540A-05A84EF02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0"/>
            <a:ext cx="10515600" cy="1325563"/>
          </a:xfrm>
        </p:spPr>
        <p:txBody>
          <a:bodyPr/>
          <a:lstStyle/>
          <a:p>
            <a:r>
              <a:rPr lang="en-US" b="1" dirty="0"/>
              <a:t>Image Sources:</a:t>
            </a:r>
            <a:endParaRPr lang="en-CA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105029-2BA5-D472-1F36-5B1C957012FB}"/>
              </a:ext>
            </a:extLst>
          </p:cNvPr>
          <p:cNvSpPr txBox="1"/>
          <p:nvPr/>
        </p:nvSpPr>
        <p:spPr>
          <a:xfrm>
            <a:off x="431800" y="1035934"/>
            <a:ext cx="11328400" cy="5228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Slide 1:</a:t>
            </a:r>
            <a:endParaRPr lang="en-CA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Coho spawning on the Salmon River. Wikimedia Commons. 2015. Author Bureau of Land Management Oregon and Washington. Creative Commons Attribution 2.0 Generic license. </a:t>
            </a:r>
            <a:r>
              <a:rPr lang="en-US" sz="1100" dirty="0">
                <a:hlinkClick r:id="rId3"/>
              </a:rPr>
              <a:t>https://commons.wikimedia.org/wiki/File:Coho_Spawning_on_the_Salmon_River_(16335492972).jpg</a:t>
            </a:r>
            <a:endParaRPr lang="en-US" sz="11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Slide 5:</a:t>
            </a:r>
            <a:endParaRPr lang="en-CA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Coho Salmon. Wikimedia Commons. 2013. Author Timothy </a:t>
            </a:r>
            <a:r>
              <a:rPr lang="en-CA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Knepp</a:t>
            </a:r>
            <a:r>
              <a:rPr lang="en-CA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U.S. Fish and Wildlife Service. Public domain. </a:t>
            </a:r>
            <a:r>
              <a:rPr lang="en-CA" sz="11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https://commons.wikimedia.org/wiki/File:Salmon_coho_fish_oncorhynchus_kisutch.jpg</a:t>
            </a:r>
            <a:r>
              <a:rPr lang="en-CA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CA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Slide 6:</a:t>
            </a:r>
            <a:endParaRPr lang="en-CA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CA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Coho Salmon. Wikimedia Commons. 2013. Author Timothy </a:t>
            </a:r>
            <a:r>
              <a:rPr lang="en-CA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Knepp</a:t>
            </a:r>
            <a:r>
              <a:rPr lang="en-CA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U.S. Fish and Wildlife Service. Public domain. </a:t>
            </a:r>
            <a:r>
              <a:rPr lang="en-CA" sz="11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https://commons.wikimedia.org/wiki/File:Salmon_coho_fish_oncorhynchus_kisutch.jpg</a:t>
            </a:r>
            <a:r>
              <a:rPr lang="en-CA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CA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Chinook Salmon. Wikimedia Commons. 2012. Author NOAA </a:t>
            </a:r>
            <a:r>
              <a:rPr lang="en-CA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FishWatch</a:t>
            </a:r>
            <a:r>
              <a:rPr lang="en-CA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Public domain. </a:t>
            </a:r>
            <a:r>
              <a:rPr lang="en-CA" sz="11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https://commons.wikimedia.org/wiki/File:Oncorhynchus_tshawytscha.png</a:t>
            </a:r>
            <a:r>
              <a:rPr lang="en-CA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CA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Chum Salmon. Wikimedia Commons. 2013. Author Timothy </a:t>
            </a:r>
            <a:r>
              <a:rPr lang="en-CA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Knepp</a:t>
            </a:r>
            <a:r>
              <a:rPr lang="en-CA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U.S. Fish and Wildlife Service. Public domain. </a:t>
            </a:r>
            <a:r>
              <a:rPr lang="en-CA" sz="11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https://commons.wikimedia.org/wiki/File:Salmon_chum_fish_oncorhynchus_keta.jpg</a:t>
            </a:r>
            <a:r>
              <a:rPr lang="en-CA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71450" lvl="0" indent="-1714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CA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Pink Salmon. Wikimedia Commons. 2001. Author Timothy </a:t>
            </a:r>
            <a:r>
              <a:rPr lang="en-CA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Knepp</a:t>
            </a:r>
            <a:r>
              <a:rPr lang="en-CA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U.S. Fish and Wildlife Service. Public domain. </a:t>
            </a:r>
            <a:r>
              <a:rPr lang="en-CA" sz="11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https://commons.wikimedia.org/wiki/File:Pink_salmon_FWS.jpg</a:t>
            </a:r>
            <a:r>
              <a:rPr lang="en-CA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Sockeye Salmon. Wikimedia Commons. 2001. Author Timothy </a:t>
            </a:r>
            <a:r>
              <a:rPr lang="en-CA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Knepp</a:t>
            </a:r>
            <a:r>
              <a:rPr lang="en-CA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U.S. Fish and Wildlife Service. Public domain. </a:t>
            </a:r>
            <a:r>
              <a:rPr lang="en-CA" sz="11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https://commons.wikimedia.org/wiki/File:Oncorhynchus_nerka.jpg</a:t>
            </a:r>
            <a:r>
              <a:rPr lang="en-CA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Slide 8:</a:t>
            </a:r>
            <a:endParaRPr lang="en-CA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Brown bear with chum salmon. Wikimedia Commons. 2006. Author United States Geological Survey. Public Domain. </a:t>
            </a:r>
            <a:r>
              <a:rPr lang="en-US" sz="11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https://commons.wikimedia.org/wiki/File:Bear_predation_on_salmon_can_be_high_in_many_Alaskan_rivers.jpg</a:t>
            </a:r>
            <a:endParaRPr lang="en-US" sz="1100" u="sng" dirty="0">
              <a:solidFill>
                <a:srgbClr val="0000FF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Slide 9: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Coho salmon (top image). Wikimedia Commons. 2016. Author National Oceanic and Atmospheric Administration (NOAA). Public Domain. </a:t>
            </a:r>
            <a:r>
              <a:rPr lang="en-US" sz="1100" dirty="0">
                <a:hlinkClick r:id="rId10"/>
              </a:rPr>
              <a:t>https://commons.wikimedia.org/wiki/File:GFNMS_-_coho_salmon_(27551306402).jpg</a:t>
            </a:r>
            <a:r>
              <a:rPr lang="en-US" sz="1100" dirty="0"/>
              <a:t>  </a:t>
            </a: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100" dirty="0"/>
              <a:t>Coho salmon spawning site (bottom image). Wikimedia Commons. 2015. Author Bureau of Land Management Oregon and Washington. Creative Commons Attribution 2.0 Generic license. </a:t>
            </a:r>
            <a:r>
              <a:rPr lang="en-US" sz="1100" dirty="0">
                <a:hlinkClick r:id="rId3"/>
              </a:rPr>
              <a:t>https://commons.wikimedia.org/wiki/File:Coho_Spawning_on_the_Salmon_River_(16335492972).jpg</a:t>
            </a:r>
            <a:endParaRPr lang="en-US" sz="11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9969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C46D2-FA21-1BAB-C9F2-DD29C4D60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DA139EB-4DFF-2704-FBD2-1CD51969F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0"/>
            <a:ext cx="10515600" cy="1325563"/>
          </a:xfrm>
        </p:spPr>
        <p:txBody>
          <a:bodyPr/>
          <a:lstStyle/>
          <a:p>
            <a:r>
              <a:rPr lang="en-US" b="1" dirty="0"/>
              <a:t>Image Sources:</a:t>
            </a:r>
            <a:endParaRPr lang="en-CA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107C2B-02CA-05A3-F37A-F90691DEAB13}"/>
              </a:ext>
            </a:extLst>
          </p:cNvPr>
          <p:cNvSpPr txBox="1"/>
          <p:nvPr/>
        </p:nvSpPr>
        <p:spPr>
          <a:xfrm>
            <a:off x="522111" y="998474"/>
            <a:ext cx="10855396" cy="5137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Slide 10: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North America base map. Wikimedia Commons. 2009. Author Heraldry. Creative Commons Attribution-Share Alike 3.0 </a:t>
            </a:r>
            <a:r>
              <a:rPr lang="en-US" sz="1100" dirty="0" err="1"/>
              <a:t>Unported</a:t>
            </a:r>
            <a:r>
              <a:rPr lang="en-US" sz="1100" dirty="0"/>
              <a:t> license. </a:t>
            </a:r>
            <a:r>
              <a:rPr lang="en-US" sz="1100" dirty="0">
                <a:hlinkClick r:id="rId3"/>
              </a:rPr>
              <a:t>https://commons.wikimedia.org/wiki/File:Cartography_of_North_America.svg</a:t>
            </a:r>
            <a:r>
              <a:rPr lang="en-US" sz="1100" dirty="0"/>
              <a:t> 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Inset map of Seattle, Washington. Wikimedia Commons. 2010. Author Uwe </a:t>
            </a:r>
            <a:r>
              <a:rPr lang="en-US" sz="1100" dirty="0" err="1"/>
              <a:t>Dedering</a:t>
            </a:r>
            <a:r>
              <a:rPr lang="en-US" sz="1100" dirty="0"/>
              <a:t>. Creative Commons Attribution-Share Alike 3.0 </a:t>
            </a:r>
            <a:r>
              <a:rPr lang="en-US" sz="1100" dirty="0" err="1"/>
              <a:t>Unported</a:t>
            </a:r>
            <a:r>
              <a:rPr lang="en-US" sz="1100" dirty="0"/>
              <a:t> license. </a:t>
            </a:r>
            <a:r>
              <a:rPr lang="en-US" sz="1100" dirty="0">
                <a:hlinkClick r:id="rId4"/>
              </a:rPr>
              <a:t>https://commons.wikimedia.org/wiki/File:North_America_laea_location_map.svg</a:t>
            </a:r>
            <a:r>
              <a:rPr lang="en-US" sz="1100" dirty="0"/>
              <a:t>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Saltwater migration routes drawn by author K. Nunes. Information on migration routes gathered from Central Coast Biodiversity. 2014. </a:t>
            </a:r>
            <a:r>
              <a:rPr lang="en-US" sz="1100" dirty="0">
                <a:hlinkClick r:id="rId5"/>
              </a:rPr>
              <a:t>https://www.centralcoastbiodiversity.org/chinook-salmon-bull-oncorhynchus-tshawytscha.html</a:t>
            </a:r>
            <a:endParaRPr lang="en-US" sz="1100" dirty="0"/>
          </a:p>
          <a:p>
            <a:pPr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Slide 11: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Pacific Ocean. Wikimedia Commons. 2019. Author </a:t>
            </a:r>
            <a:r>
              <a:rPr lang="en-US" sz="1100" dirty="0" err="1"/>
              <a:t>Ymblanter</a:t>
            </a:r>
            <a:r>
              <a:rPr lang="en-US" sz="1100" dirty="0"/>
              <a:t>. Creative Commons Attribution-Share Alike 4.0 International license. </a:t>
            </a:r>
            <a:r>
              <a:rPr lang="en-US" sz="1100" dirty="0">
                <a:hlinkClick r:id="rId6"/>
              </a:rPr>
              <a:t>https://commons.wikimedia.org/wiki/File:Ocean_from_the_Wild_Pacific_Trail_4.jpg</a:t>
            </a:r>
            <a:r>
              <a:rPr lang="en-US" sz="1100" dirty="0"/>
              <a:t>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Coho salmon swimming upstream. Wikimedia Commons. 2014. Author Oregon Department of Forestry. Creative Commons Attribution 2.0 Generic license. </a:t>
            </a:r>
            <a:r>
              <a:rPr lang="en-US" sz="1100" dirty="0">
                <a:hlinkClick r:id="rId7"/>
              </a:rPr>
              <a:t>https://commons.wikimedia.org/wiki/File:Homestead_coho_salmon_Tillamook_Forest.jpg</a:t>
            </a:r>
            <a:r>
              <a:rPr lang="en-US" sz="1100" dirty="0"/>
              <a:t>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Coho salmon spawning site. Wikimedia Commons. 2015. Author Bureau of Land Management Oregon and Washington. Creative Commons Attribution 2.0 Generic license. </a:t>
            </a:r>
            <a:r>
              <a:rPr lang="en-US" sz="1100" dirty="0">
                <a:hlinkClick r:id="rId8"/>
              </a:rPr>
              <a:t>https://commons.wikimedia.org/wiki/File:Coho_Spawning_on_the_Salmon_River_(16335492972).jpg</a:t>
            </a:r>
            <a:r>
              <a:rPr lang="en-US" sz="1100" dirty="0"/>
              <a:t>  </a:t>
            </a:r>
          </a:p>
          <a:p>
            <a:pPr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Slide 12: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Puget Sound, Washington. Wikimedia Commons. 2018. Author Copernicus Sentinel-2 ESA. Creative Commons Attribution-</a:t>
            </a:r>
            <a:r>
              <a:rPr lang="en-US" sz="1100" dirty="0" err="1"/>
              <a:t>ShareAlike</a:t>
            </a:r>
            <a:r>
              <a:rPr lang="en-US" sz="1100" dirty="0"/>
              <a:t> 3.0 IGO license. </a:t>
            </a:r>
            <a:r>
              <a:rPr lang="en-US" sz="1100" dirty="0">
                <a:hlinkClick r:id="rId9"/>
              </a:rPr>
              <a:t>https://commons.wikimedia.org/wiki/File:Puget_Sound_by_Sentinel-2,_2018-09-28_(small_version).jpg</a:t>
            </a:r>
            <a:r>
              <a:rPr lang="en-US" sz="1100" dirty="0"/>
              <a:t>  </a:t>
            </a:r>
          </a:p>
          <a:p>
            <a:pPr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Slide 14: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Urban stream. Wikimedia Commons. 2013. Author Malc McDonald. Creative Commons Attribution-Share Alike 2.0 Generic license. </a:t>
            </a:r>
            <a:r>
              <a:rPr lang="en-US" sz="1100" dirty="0">
                <a:hlinkClick r:id="rId10"/>
              </a:rPr>
              <a:t>https://commons.wikimedia.org/wiki/File:City_Mill_River_near_Stratford_-_geograph.org.uk_-_3487391.jpg</a:t>
            </a:r>
            <a:r>
              <a:rPr lang="en-US" sz="1100" dirty="0"/>
              <a:t>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Natural stream. Wikimedia Commons. 2022. Author Sea Cow. Creative Commons Attribution-Share Alike 4.0 International license. </a:t>
            </a:r>
            <a:r>
              <a:rPr lang="en-US" sz="1100" dirty="0">
                <a:hlinkClick r:id="rId11"/>
              </a:rPr>
              <a:t>https://commons.wikimedia.org/wiki/File:Sol_Duc_river_salmon_cascades.jpg</a:t>
            </a:r>
            <a:r>
              <a:rPr lang="en-US" sz="1100" dirty="0"/>
              <a:t>  </a:t>
            </a:r>
          </a:p>
          <a:p>
            <a:pPr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Slide 15: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Storm drain. Wikimedia Commons. 2007. Author United States Department of Agriculture. Public Domain. </a:t>
            </a:r>
            <a:r>
              <a:rPr lang="en-US" sz="1100" dirty="0">
                <a:hlinkClick r:id="rId12"/>
              </a:rPr>
              <a:t>https://commons.wikimedia.org/wiki/File:Discharge_pipe.jpg</a:t>
            </a:r>
            <a:r>
              <a:rPr lang="en-US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48920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0CA9A-0369-87EB-B276-4CA45C979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EF769D-ACC5-3E59-2CDB-9B9E17D61364}"/>
              </a:ext>
            </a:extLst>
          </p:cNvPr>
          <p:cNvSpPr txBox="1"/>
          <p:nvPr/>
        </p:nvSpPr>
        <p:spPr>
          <a:xfrm>
            <a:off x="668302" y="1080575"/>
            <a:ext cx="10855396" cy="5403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Slide 17:</a:t>
            </a:r>
            <a:endParaRPr lang="en-CA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CA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Coho Salmon. Wikimedia Commons. 2013. Author Timothy </a:t>
            </a:r>
            <a:r>
              <a:rPr lang="en-CA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Knepp</a:t>
            </a:r>
            <a:r>
              <a:rPr lang="en-CA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U.S. Fish and Wildlife Service. Public domain. </a:t>
            </a:r>
            <a:r>
              <a:rPr lang="en-CA" sz="11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https://commons.wikimedia.org/wiki/File:Salmon_coho_fish_oncorhynchus_kisutch.jpg</a:t>
            </a:r>
            <a:r>
              <a:rPr lang="en-CA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Slide 20:</a:t>
            </a:r>
            <a:endParaRPr lang="en-CA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CA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Rainy day on Poydras Street. Wikimedia Commons. 2014. Author </a:t>
            </a:r>
            <a:r>
              <a:rPr lang="en-CA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Infrogmation</a:t>
            </a:r>
            <a:r>
              <a:rPr lang="en-CA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of New Orleans. Creative Commons Attribution-Share Alike 2.0 Generic license. </a:t>
            </a:r>
            <a:r>
              <a:rPr lang="en-CA" sz="11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https://commons.wikimedia.org/wiki/File:NOCBD_Rain_Poydras.jpg</a:t>
            </a:r>
            <a:r>
              <a:rPr lang="en-CA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Slide 21:</a:t>
            </a:r>
            <a:endParaRPr lang="en-CA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CA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Storm drain. Wikimedia Commons. 2006. Author Robert Lawton. Creative Commons Attribution-Share Alike 2.5 Generic license. </a:t>
            </a:r>
            <a:r>
              <a:rPr lang="en-CA" sz="11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https://commons.wikimedia.org/wiki/File:Storm_Drain.JPG</a:t>
            </a:r>
            <a:r>
              <a:rPr lang="en-CA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Slide 33:</a:t>
            </a:r>
            <a:endParaRPr lang="en-CA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CA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Test tube. Wikimedia Commons. 2017. Author Timothy </a:t>
            </a:r>
            <a:r>
              <a:rPr lang="en-CA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Dilich</a:t>
            </a:r>
            <a:r>
              <a:rPr lang="en-CA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Creative Commons CC0 1.0 Universal Public Domain Dedication. </a:t>
            </a:r>
            <a:r>
              <a:rPr lang="en-CA" sz="11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https://commons.wikimedia.org/wiki/File:Test_Tube_-_The_Noun_Project.svg</a:t>
            </a:r>
            <a:r>
              <a:rPr lang="en-CA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Slide 35:</a:t>
            </a:r>
            <a:endParaRPr lang="en-CA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CA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Thermo-Finnigan Mass Spectrometer. Wikimedia Commons. 2014. Author </a:t>
            </a:r>
            <a:r>
              <a:rPr lang="en-CA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Kitmondo</a:t>
            </a:r>
            <a:r>
              <a:rPr lang="en-CA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Marketplace. Creative Commons Attribution 2.0 Generic license. </a:t>
            </a:r>
            <a:r>
              <a:rPr lang="en-CA" sz="11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https://commons.wikimedia.org/wiki/File:Thermo_-_Finnigan_LCQ_Mass_Spectrometer_(15797493459).jpg</a:t>
            </a:r>
            <a:r>
              <a:rPr lang="en-CA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Slide 41:</a:t>
            </a:r>
            <a:endParaRPr lang="en-CA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CA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Rust. Wikimedia Commons. 2010. Author </a:t>
            </a:r>
            <a:r>
              <a:rPr lang="en-CA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Laitr</a:t>
            </a:r>
            <a:r>
              <a:rPr lang="en-CA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Keiows</a:t>
            </a:r>
            <a:r>
              <a:rPr lang="en-CA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Creative Commons Attribution-Share Alike 3.0 </a:t>
            </a:r>
            <a:r>
              <a:rPr lang="en-CA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Unported</a:t>
            </a:r>
            <a:r>
              <a:rPr lang="en-CA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license. </a:t>
            </a:r>
            <a:r>
              <a:rPr lang="en-CA" sz="11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https://commons.wikimedia.org/wiki/File:Rust_on_iron.jpg</a:t>
            </a:r>
            <a:r>
              <a:rPr lang="en-CA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Slide 48:</a:t>
            </a:r>
            <a:endParaRPr lang="en-CA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CA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Stormwater management (top). Wikimedia Commons. 2012. Author </a:t>
            </a:r>
            <a:r>
              <a:rPr lang="en-CA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Guzzardo</a:t>
            </a:r>
            <a:r>
              <a:rPr lang="en-CA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Partnership. Creative Commons Attribution-Share Alike 4.0 International license. </a:t>
            </a:r>
            <a:r>
              <a:rPr lang="en-CA" sz="11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https://commons.wikimedia.org/wiki/File:2012-12-04_Stormwater_Bio-Treatment_Area_View3.jpg</a:t>
            </a:r>
            <a:r>
              <a:rPr lang="en-CA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CA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Rain garden (bottom). Wikimedia Commons. 2014. Author U.S. Environmental Protection Agency. Public Domain. </a:t>
            </a:r>
            <a:r>
              <a:rPr lang="en-CA" sz="1100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https://commons.wikimedia.org/wiki/File:Rain_Garden_%2815455930908%29.jpg</a:t>
            </a:r>
            <a:r>
              <a:rPr lang="en-CA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BDD6EEB-D206-CDD5-AD68-C4BBA9BF5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0"/>
            <a:ext cx="10515600" cy="1325563"/>
          </a:xfrm>
        </p:spPr>
        <p:txBody>
          <a:bodyPr/>
          <a:lstStyle/>
          <a:p>
            <a:r>
              <a:rPr lang="en-US" b="1" dirty="0"/>
              <a:t>Image Sources: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9105359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660B3-458C-178D-D4B2-F4595A4A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736" y="79990"/>
            <a:ext cx="10515600" cy="1325563"/>
          </a:xfrm>
        </p:spPr>
        <p:txBody>
          <a:bodyPr/>
          <a:lstStyle/>
          <a:p>
            <a:r>
              <a:rPr lang="en-US" b="1" dirty="0"/>
              <a:t>Image Sources: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A271A-8D37-1728-4A73-3341FC498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716" y="1253331"/>
            <a:ext cx="10515600" cy="4351338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CA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Slide 49: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CA" sz="1100" dirty="0"/>
              <a:t>Coho Salmon. Wikimedia Commons. 2013. Author Timothy </a:t>
            </a:r>
            <a:r>
              <a:rPr lang="en-CA" sz="1100" dirty="0" err="1"/>
              <a:t>Knepp</a:t>
            </a:r>
            <a:r>
              <a:rPr lang="en-CA" sz="1100" dirty="0"/>
              <a:t>, U.S. Fish and Wildlife Service. Public domain. </a:t>
            </a:r>
            <a:r>
              <a:rPr lang="en-CA" sz="1100" u="sng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https://commons.wikimedia.org/wiki/File:Salmon_coho_fish_oncorhynchus_kisutch.jpg</a:t>
            </a:r>
            <a:endParaRPr lang="en-CA" sz="1100" u="sng" dirty="0">
              <a:solidFill>
                <a:srgbClr val="0000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6129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A80DB-F466-3B13-65A0-E82732B24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2A040-373A-A263-BD87-A28DF73B5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644" y="127546"/>
            <a:ext cx="10515600" cy="1325563"/>
          </a:xfrm>
        </p:spPr>
        <p:txBody>
          <a:bodyPr/>
          <a:lstStyle/>
          <a:p>
            <a:r>
              <a:rPr lang="en-US" b="1" dirty="0"/>
              <a:t>Presentation References</a:t>
            </a:r>
            <a:endParaRPr lang="en-CA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C35299-7505-FE90-799F-00654D529309}"/>
              </a:ext>
            </a:extLst>
          </p:cNvPr>
          <p:cNvSpPr txBox="1"/>
          <p:nvPr/>
        </p:nvSpPr>
        <p:spPr>
          <a:xfrm>
            <a:off x="838200" y="1453109"/>
            <a:ext cx="10855396" cy="2464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Nunes, K. A., S. Du, R. Philip, M. M. Mourad, Z. Mansoor, N. 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Laliberte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and F. Rawle. 2021. Science students’ perspectives on how to decrease the stigma of </a:t>
            </a:r>
            <a:r>
              <a:rPr lang="en-US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failure. FEBS Open Bio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12:24-37.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Peter et al 2018. Using high-resolution mass spectrometry to identify organic contaminants linked to urban stormwater mortality syndrome in coho salmon. </a:t>
            </a:r>
            <a:r>
              <a:rPr lang="en-US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Environmental Science </a:t>
            </a:r>
            <a:r>
              <a:rPr lang="en-US" sz="1200" i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Technology</a:t>
            </a:r>
            <a:r>
              <a:rPr lang="en-US" sz="12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52 10317-10327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Scholz, N. L., M. S. Myers, S. G. McCarthy, J. S. 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Labenia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J. K. McIntyre, G. M. Ylitalo, L. D. Rhodes, C. A. 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Laetz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C. M. 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Stehr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B. L. French, B. McMillan, D. Wilson, L. Reed, K. D. Lynch, S. Damm, J. W. Davis, and T. K. Collier. 2011. Recurrent die-offs of adult coho salmon returning to spawn in Puget sound lowland urban streams. </a:t>
            </a:r>
            <a:r>
              <a:rPr lang="en-US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PLOS One 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6: e28013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Simpson, A. and A. Maltese. 2017. “Failure is a major component of learning anything”: the role of failure in the development of STEM </a:t>
            </a:r>
            <a:r>
              <a:rPr lang="en-US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professionals. Journal of Science Education and Technology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26:223-237.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Tian, Z., H. Zhao, and E. P. </a:t>
            </a:r>
            <a:r>
              <a:rPr lang="en-US" sz="12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Kolodziej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2021. A ubiquitous tire rubber-derived chemical induces active mortality in coho salmon. </a:t>
            </a:r>
            <a:r>
              <a:rPr lang="en-US" sz="12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371(6525):185-189.</a:t>
            </a:r>
          </a:p>
        </p:txBody>
      </p:sp>
    </p:spTree>
    <p:extLst>
      <p:ext uri="{BB962C8B-B14F-4D97-AF65-F5344CB8AC3E}">
        <p14:creationId xmlns:p14="http://schemas.microsoft.com/office/powerpoint/2010/main" val="979195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173B8-1015-BBAB-F86D-6EBDC59BF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Pink salmon">
            <a:extLst>
              <a:ext uri="{FF2B5EF4-FFF2-40B4-BE49-F238E27FC236}">
                <a16:creationId xmlns:a16="http://schemas.microsoft.com/office/drawing/2014/main" id="{D0CDD305-9534-9F99-9540-778D6D247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69810" y="1682368"/>
            <a:ext cx="4016235" cy="181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hum salmon">
            <a:extLst>
              <a:ext uri="{FF2B5EF4-FFF2-40B4-BE49-F238E27FC236}">
                <a16:creationId xmlns:a16="http://schemas.microsoft.com/office/drawing/2014/main" id="{97D020FF-27E6-CA94-4022-B599ABC10C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98"/>
          <a:stretch/>
        </p:blipFill>
        <p:spPr bwMode="auto">
          <a:xfrm flipH="1">
            <a:off x="4176415" y="2978515"/>
            <a:ext cx="4015962" cy="169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hinook Salmon">
            <a:extLst>
              <a:ext uri="{FF2B5EF4-FFF2-40B4-BE49-F238E27FC236}">
                <a16:creationId xmlns:a16="http://schemas.microsoft.com/office/drawing/2014/main" id="{227643EA-4569-5C3E-27F9-CFE32F6E9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89" y="3965643"/>
            <a:ext cx="3773698" cy="273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ho salmon">
            <a:extLst>
              <a:ext uri="{FF2B5EF4-FFF2-40B4-BE49-F238E27FC236}">
                <a16:creationId xmlns:a16="http://schemas.microsoft.com/office/drawing/2014/main" id="{D4BCFE72-5F84-4EAF-470D-86629B41A5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9" b="16974"/>
          <a:stretch/>
        </p:blipFill>
        <p:spPr bwMode="auto">
          <a:xfrm>
            <a:off x="220747" y="1608848"/>
            <a:ext cx="3868383" cy="169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ockeye salmon">
            <a:extLst>
              <a:ext uri="{FF2B5EF4-FFF2-40B4-BE49-F238E27FC236}">
                <a16:creationId xmlns:a16="http://schemas.microsoft.com/office/drawing/2014/main" id="{58E1B161-3A63-9BBA-6C13-DB31AC504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11083" y="4467025"/>
            <a:ext cx="3933689" cy="176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267808-03F5-7E0A-F6BF-FC94B85BC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413" y="159715"/>
            <a:ext cx="9061174" cy="1325563"/>
          </a:xfrm>
        </p:spPr>
        <p:txBody>
          <a:bodyPr/>
          <a:lstStyle/>
          <a:p>
            <a:pPr algn="ctr"/>
            <a:r>
              <a:rPr lang="en-US" b="1" dirty="0"/>
              <a:t>5 Species of West Coast Salmon</a:t>
            </a:r>
            <a:endParaRPr lang="en-CA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A31019-D4DE-ED24-F1F0-F53167C2C5C5}"/>
              </a:ext>
            </a:extLst>
          </p:cNvPr>
          <p:cNvSpPr txBox="1"/>
          <p:nvPr/>
        </p:nvSpPr>
        <p:spPr>
          <a:xfrm>
            <a:off x="1371403" y="1420972"/>
            <a:ext cx="1567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Coho Salmon</a:t>
            </a:r>
            <a:endParaRPr lang="en-CA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2CBBA5-82E0-A0C0-F078-3829E10473AF}"/>
              </a:ext>
            </a:extLst>
          </p:cNvPr>
          <p:cNvSpPr txBox="1"/>
          <p:nvPr/>
        </p:nvSpPr>
        <p:spPr>
          <a:xfrm>
            <a:off x="1244677" y="3987241"/>
            <a:ext cx="1820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Chinook Salmon</a:t>
            </a:r>
            <a:endParaRPr lang="en-CA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F4817F-1045-7CBA-4916-B63F05FAAC85}"/>
              </a:ext>
            </a:extLst>
          </p:cNvPr>
          <p:cNvSpPr txBox="1"/>
          <p:nvPr/>
        </p:nvSpPr>
        <p:spPr>
          <a:xfrm>
            <a:off x="5400861" y="2602246"/>
            <a:ext cx="1567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Chum Salmon</a:t>
            </a:r>
            <a:endParaRPr lang="en-CA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64EEAC-978B-C860-CDD3-342EC1D17C1B}"/>
              </a:ext>
            </a:extLst>
          </p:cNvPr>
          <p:cNvSpPr txBox="1"/>
          <p:nvPr/>
        </p:nvSpPr>
        <p:spPr>
          <a:xfrm>
            <a:off x="9190031" y="3987241"/>
            <a:ext cx="1775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Sockeye Salmon</a:t>
            </a:r>
            <a:endParaRPr lang="en-CA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798FFA-67C6-E646-3E23-5C4DA4F1E445}"/>
              </a:ext>
            </a:extLst>
          </p:cNvPr>
          <p:cNvSpPr txBox="1"/>
          <p:nvPr/>
        </p:nvSpPr>
        <p:spPr>
          <a:xfrm>
            <a:off x="9294392" y="1420972"/>
            <a:ext cx="1567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Pink Salmon</a:t>
            </a:r>
            <a:endParaRPr lang="en-CA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F40A56-BCD3-4ED7-F3BE-50B1DAFBCADF}"/>
              </a:ext>
            </a:extLst>
          </p:cNvPr>
          <p:cNvSpPr txBox="1"/>
          <p:nvPr/>
        </p:nvSpPr>
        <p:spPr>
          <a:xfrm>
            <a:off x="411988" y="3208562"/>
            <a:ext cx="34859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>
                <a:solidFill>
                  <a:schemeClr val="bg1">
                    <a:lumMod val="75000"/>
                  </a:schemeClr>
                </a:solidFill>
              </a:rPr>
              <a:t>(US Fish and Wildlife Service, Wikimedia Commons)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400CE8-5D80-6991-3D04-AA632A7D5306}"/>
              </a:ext>
            </a:extLst>
          </p:cNvPr>
          <p:cNvSpPr txBox="1"/>
          <p:nvPr/>
        </p:nvSpPr>
        <p:spPr>
          <a:xfrm>
            <a:off x="767451" y="6096546"/>
            <a:ext cx="2774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>
                <a:solidFill>
                  <a:schemeClr val="bg1">
                    <a:lumMod val="75000"/>
                  </a:schemeClr>
                </a:solidFill>
              </a:rPr>
              <a:t>(NOAA, Wikimedia Commons)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E29F78-36B6-F50E-CA11-25E0569EF411}"/>
              </a:ext>
            </a:extLst>
          </p:cNvPr>
          <p:cNvSpPr txBox="1"/>
          <p:nvPr/>
        </p:nvSpPr>
        <p:spPr>
          <a:xfrm>
            <a:off x="4092927" y="4595403"/>
            <a:ext cx="41829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>
                <a:solidFill>
                  <a:schemeClr val="bg1">
                    <a:lumMod val="75000"/>
                  </a:schemeClr>
                </a:solidFill>
              </a:rPr>
              <a:t>(US Fish and Wildlife Service, Wikimedia Commons)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6B97B-0384-82D1-F55A-53E23E75A12A}"/>
              </a:ext>
            </a:extLst>
          </p:cNvPr>
          <p:cNvSpPr txBox="1"/>
          <p:nvPr/>
        </p:nvSpPr>
        <p:spPr>
          <a:xfrm>
            <a:off x="8069946" y="3245406"/>
            <a:ext cx="40159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>
                <a:solidFill>
                  <a:schemeClr val="bg1">
                    <a:lumMod val="75000"/>
                  </a:schemeClr>
                </a:solidFill>
              </a:rPr>
              <a:t>(US Fish and Wildlife Service, Wikimedia Commons)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6D2FC2-EABB-B418-B4C8-FF8D42BF8420}"/>
              </a:ext>
            </a:extLst>
          </p:cNvPr>
          <p:cNvSpPr txBox="1"/>
          <p:nvPr/>
        </p:nvSpPr>
        <p:spPr>
          <a:xfrm>
            <a:off x="8325972" y="6114714"/>
            <a:ext cx="3503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>
                <a:solidFill>
                  <a:schemeClr val="bg1">
                    <a:lumMod val="75000"/>
                  </a:schemeClr>
                </a:solidFill>
              </a:rPr>
              <a:t>(US Fish and Wildlife Service, Wikimedia Commons)</a:t>
            </a:r>
          </a:p>
        </p:txBody>
      </p:sp>
    </p:spTree>
    <p:extLst>
      <p:ext uri="{BB962C8B-B14F-4D97-AF65-F5344CB8AC3E}">
        <p14:creationId xmlns:p14="http://schemas.microsoft.com/office/powerpoint/2010/main" val="4061268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96A07-BDB0-44D5-9956-E96CA5FC0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Cultural and Economic Importance of Salmon </a:t>
            </a:r>
            <a:endParaRPr lang="en-CA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CA84F7-9A3B-48B5-843D-19D96F454444}"/>
              </a:ext>
            </a:extLst>
          </p:cNvPr>
          <p:cNvSpPr txBox="1"/>
          <p:nvPr/>
        </p:nvSpPr>
        <p:spPr>
          <a:xfrm>
            <a:off x="727587" y="1882600"/>
            <a:ext cx="1096600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Play a critical role in indigenous cultures, traditions, and legends.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Have been sustainably harvested for generations by indigenous communities. 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Many common names for salmon species stem from indigenous languages.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Wild salmon fishing is a billion-dollar industry (from 2012-2015, $1.3B in Canada, $3.3B in United States).</a:t>
            </a:r>
            <a:br>
              <a:rPr lang="en-US" sz="2600" dirty="0"/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Gislason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&amp; Lam, 2017)</a:t>
            </a:r>
            <a:endParaRPr lang="en-US" dirty="0"/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Commercial and recreational salmon fisheries support ~40 000 full-time employment positions directly, many more positions indirectly (development, construction, research, etc.).</a:t>
            </a:r>
            <a:br>
              <a:rPr lang="en-US" sz="2600" dirty="0"/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Gislason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&amp; Lam, 2017)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8737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BE089-82C4-4710-B19C-3B3E4D289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22" y="126586"/>
            <a:ext cx="8729869" cy="1325563"/>
          </a:xfrm>
        </p:spPr>
        <p:txBody>
          <a:bodyPr/>
          <a:lstStyle/>
          <a:p>
            <a:r>
              <a:rPr lang="en-US" b="1" dirty="0"/>
              <a:t>The Biological Importance of Salmon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D9826-D11C-40E0-A997-12E32D497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1146" y="1608317"/>
            <a:ext cx="5075889" cy="4869629"/>
          </a:xfrm>
        </p:spPr>
        <p:txBody>
          <a:bodyPr>
            <a:normAutofit/>
          </a:bodyPr>
          <a:lstStyle/>
          <a:p>
            <a:r>
              <a:rPr lang="en-US" sz="2600" dirty="0"/>
              <a:t>Presence benefits aquatic and terrestrial ecosystems.</a:t>
            </a:r>
          </a:p>
          <a:p>
            <a:r>
              <a:rPr lang="en-US" sz="2600" dirty="0"/>
              <a:t>During spawning season, predators (bears, wolverines, etc.) pull salmon onto shore. </a:t>
            </a:r>
          </a:p>
          <a:p>
            <a:r>
              <a:rPr lang="en-US" sz="2600" dirty="0"/>
              <a:t>Salmon carcasses introduce marine nutrients to riparian terrestrial soils, which supports tree growth and feeds other organisms.</a:t>
            </a:r>
            <a:endParaRPr lang="en-CA" sz="2600" dirty="0"/>
          </a:p>
        </p:txBody>
      </p:sp>
      <p:pic>
        <p:nvPicPr>
          <p:cNvPr id="2052" name="Picture 4" descr="Brown bear carrying chum salmon in mouth">
            <a:extLst>
              <a:ext uri="{FF2B5EF4-FFF2-40B4-BE49-F238E27FC236}">
                <a16:creationId xmlns:a16="http://schemas.microsoft.com/office/drawing/2014/main" id="{6E334B64-9482-42F7-C345-C109A3F8B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57" y="1615891"/>
            <a:ext cx="5597408" cy="4198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 descr="Brown bear holding a chum salmon in its mouth">
            <a:extLst>
              <a:ext uri="{FF2B5EF4-FFF2-40B4-BE49-F238E27FC236}">
                <a16:creationId xmlns:a16="http://schemas.microsoft.com/office/drawing/2014/main" id="{0338F0DC-007F-916D-56EA-2F84F375563A}"/>
              </a:ext>
            </a:extLst>
          </p:cNvPr>
          <p:cNvSpPr txBox="1"/>
          <p:nvPr/>
        </p:nvSpPr>
        <p:spPr>
          <a:xfrm>
            <a:off x="670157" y="5970116"/>
            <a:ext cx="612986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effectLst/>
              </a:rPr>
              <a:t>Brown bear (</a:t>
            </a:r>
            <a:r>
              <a:rPr lang="en-US" sz="1600" b="0" i="1" dirty="0">
                <a:effectLst/>
              </a:rPr>
              <a:t>Ursus arctos</a:t>
            </a:r>
            <a:r>
              <a:rPr lang="en-US" sz="1600" b="0" i="0" dirty="0">
                <a:effectLst/>
              </a:rPr>
              <a:t>) with chum </a:t>
            </a:r>
            <a:r>
              <a:rPr lang="en-US" sz="1600" dirty="0"/>
              <a:t>s</a:t>
            </a:r>
            <a:r>
              <a:rPr lang="en-US" sz="1600" b="0" i="0" dirty="0">
                <a:effectLst/>
              </a:rPr>
              <a:t>almon (</a:t>
            </a:r>
            <a:r>
              <a:rPr lang="en-US" sz="1600" b="0" i="1" dirty="0">
                <a:effectLst/>
              </a:rPr>
              <a:t>Oncorhynchus keta</a:t>
            </a:r>
            <a:r>
              <a:rPr lang="en-US" sz="1600" b="0" i="0" dirty="0">
                <a:effectLst/>
              </a:rPr>
              <a:t>)</a:t>
            </a:r>
          </a:p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(United States Geological Survey, Wikimedia Commons)</a:t>
            </a:r>
            <a:endParaRPr lang="en-CA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341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2CABB-F77A-4193-8203-3641C9D1C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1870" y="1324762"/>
            <a:ext cx="6279776" cy="515532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Eggs laid in freshwater spawning sites.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Fry spend 1.5 years in freshwater before migrating to Pacific ocean.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After ~3 years, adults migrate to same spawning site where they were born.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Females lay eggs in loose gravel pits, males fertilize laid eggs.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 After spawning, adults die.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A14E21-BABD-4928-83E4-650D5FD63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870" y="281700"/>
            <a:ext cx="6064624" cy="996779"/>
          </a:xfrm>
        </p:spPr>
        <p:txBody>
          <a:bodyPr/>
          <a:lstStyle/>
          <a:p>
            <a:r>
              <a:rPr lang="en-US" b="1" dirty="0"/>
              <a:t>Coho Salmon Life History </a:t>
            </a:r>
            <a:endParaRPr lang="en-CA" b="1" dirty="0"/>
          </a:p>
        </p:txBody>
      </p:sp>
      <p:pic>
        <p:nvPicPr>
          <p:cNvPr id="4098" name="Picture 2" descr="Coho salmon in saltwater habitat">
            <a:extLst>
              <a:ext uri="{FF2B5EF4-FFF2-40B4-BE49-F238E27FC236}">
                <a16:creationId xmlns:a16="http://schemas.microsoft.com/office/drawing/2014/main" id="{DCEA3770-F2DB-F5A4-BD52-B9A8B1DC17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4" b="8045"/>
          <a:stretch/>
        </p:blipFill>
        <p:spPr bwMode="auto">
          <a:xfrm>
            <a:off x="640977" y="460023"/>
            <a:ext cx="4402778" cy="2701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oho salmon at a loose gravel pit spawning site">
            <a:extLst>
              <a:ext uri="{FF2B5EF4-FFF2-40B4-BE49-F238E27FC236}">
                <a16:creationId xmlns:a16="http://schemas.microsoft.com/office/drawing/2014/main" id="{7EB0AB9B-834A-A305-76AD-E5E3B91B6B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" r="-1"/>
          <a:stretch/>
        </p:blipFill>
        <p:spPr bwMode="auto">
          <a:xfrm>
            <a:off x="640977" y="3781784"/>
            <a:ext cx="4401474" cy="2477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90F158-01D9-5EFE-4169-6A4EFEDEDCDF}"/>
              </a:ext>
            </a:extLst>
          </p:cNvPr>
          <p:cNvSpPr txBox="1"/>
          <p:nvPr/>
        </p:nvSpPr>
        <p:spPr>
          <a:xfrm>
            <a:off x="560277" y="6349286"/>
            <a:ext cx="50976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>
                <a:solidFill>
                  <a:schemeClr val="bg1">
                    <a:lumMod val="65000"/>
                  </a:schemeClr>
                </a:solidFill>
              </a:rPr>
              <a:t>(Bureau of Land Management Oregon and Washington, Wikimedia Commons)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ECDF41-E91E-C000-26C7-56F9B0F445E2}"/>
              </a:ext>
            </a:extLst>
          </p:cNvPr>
          <p:cNvSpPr txBox="1"/>
          <p:nvPr/>
        </p:nvSpPr>
        <p:spPr>
          <a:xfrm>
            <a:off x="640977" y="3216625"/>
            <a:ext cx="50976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100" dirty="0">
                <a:solidFill>
                  <a:schemeClr val="bg1">
                    <a:lumMod val="65000"/>
                  </a:schemeClr>
                </a:solidFill>
              </a:rPr>
              <a:t>(NOAA, Wikimedia Commons)</a:t>
            </a:r>
          </a:p>
        </p:txBody>
      </p:sp>
    </p:spTree>
    <p:extLst>
      <p:ext uri="{BB962C8B-B14F-4D97-AF65-F5344CB8AC3E}">
        <p14:creationId xmlns:p14="http://schemas.microsoft.com/office/powerpoint/2010/main" val="2937033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45481</TotalTime>
  <Words>4023</Words>
  <Application>Microsoft Office PowerPoint</Application>
  <PresentationFormat>Widescreen</PresentationFormat>
  <Paragraphs>437</Paragraphs>
  <Slides>56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Arial</vt:lpstr>
      <vt:lpstr>Calibri</vt:lpstr>
      <vt:lpstr>Calibri Light</vt:lpstr>
      <vt:lpstr>Century Schoolbook</vt:lpstr>
      <vt:lpstr>Monotype Corsiva</vt:lpstr>
      <vt:lpstr>Symbol</vt:lpstr>
      <vt:lpstr>Office Theme</vt:lpstr>
      <vt:lpstr>How Failing in Science Helped Solve the Coho Salmon Mystery</vt:lpstr>
      <vt:lpstr>Learning Objectives</vt:lpstr>
      <vt:lpstr>What is “Failure” in Science? </vt:lpstr>
      <vt:lpstr>PowerPoint Presentation</vt:lpstr>
      <vt:lpstr>What is the connection between salmon and learning through failure?  (That’s what we’ll explore…)</vt:lpstr>
      <vt:lpstr>5 Species of West Coast Salmon</vt:lpstr>
      <vt:lpstr>The Cultural and Economic Importance of Salmon </vt:lpstr>
      <vt:lpstr>The Biological Importance of Salmon</vt:lpstr>
      <vt:lpstr>Coho Salmon Life History </vt:lpstr>
      <vt:lpstr>Where Can We Find Salmon? </vt:lpstr>
      <vt:lpstr>Coho Salmon Habitat</vt:lpstr>
      <vt:lpstr>Coho Conservation in Washington: A Difficult Problem</vt:lpstr>
      <vt:lpstr>5 Major Clues</vt:lpstr>
      <vt:lpstr>   Urban Streams     vs.       Natural Streams</vt:lpstr>
      <vt:lpstr>PowerPoint Presentation</vt:lpstr>
      <vt:lpstr>Clue #1: Mass die-offs of coho salmon observed in urban streams, not in natural streams.</vt:lpstr>
      <vt:lpstr>Potential Causes of High Mortality</vt:lpstr>
      <vt:lpstr>Common Causes of Pre-Spawner Mortality in Coho Salmon</vt:lpstr>
      <vt:lpstr>PowerPoint Presentation</vt:lpstr>
      <vt:lpstr>PowerPoint Presentation</vt:lpstr>
      <vt:lpstr>Scientists’ Hypothesis: Rainfall is causing stormwater runoff to enter urban streams, which causes coho salmon to become lethargic and die.</vt:lpstr>
      <vt:lpstr>The Scientists’ Experiment </vt:lpstr>
      <vt:lpstr>PowerPoint Presentation</vt:lpstr>
      <vt:lpstr>The Ingredients in Stormwater Runoff </vt:lpstr>
      <vt:lpstr>Pollutants in Stormwater Runoff </vt:lpstr>
      <vt:lpstr>Comparing Stormwater Runoff to Potential Contaminants</vt:lpstr>
      <vt:lpstr>Comparing Chemical Profiles</vt:lpstr>
      <vt:lpstr>Matching Chemical Profiles</vt:lpstr>
      <vt:lpstr>Matching Chemical Profiles</vt:lpstr>
      <vt:lpstr>Scientists’ Hypothesis: Tire wear particles in urban streams cause coho salmon to become lethargic and die.</vt:lpstr>
      <vt:lpstr>The Scientists’ Experiment </vt:lpstr>
      <vt:lpstr>PowerPoint Presentation</vt:lpstr>
      <vt:lpstr>Individual Chemicals in Tire Wear Particles </vt:lpstr>
      <vt:lpstr>What is Fractionation? </vt:lpstr>
      <vt:lpstr>What is high resolution mass spectrometry? </vt:lpstr>
      <vt:lpstr>PowerPoint Presentation</vt:lpstr>
      <vt:lpstr>PowerPoint Presentation</vt:lpstr>
      <vt:lpstr>PowerPoint Presentation</vt:lpstr>
      <vt:lpstr>Do you know the common name for the chemical formula C18H22N2O2?</vt:lpstr>
      <vt:lpstr>Do you know the common name for the chemical formula C18H22N2O2?</vt:lpstr>
      <vt:lpstr>After months of searching, the scientists made a discovery… </vt:lpstr>
      <vt:lpstr>What is the parent chemical of C18H22N2O2?</vt:lpstr>
      <vt:lpstr>Scientists discovered… </vt:lpstr>
      <vt:lpstr>PowerPoint Presentation</vt:lpstr>
      <vt:lpstr>Testing the Effects of 6PPD</vt:lpstr>
      <vt:lpstr>What is 6PPD? </vt:lpstr>
      <vt:lpstr>PowerPoint Presentation</vt:lpstr>
      <vt:lpstr>One Possible Solution: Green Infrastructure</vt:lpstr>
      <vt:lpstr>Science Always Leads to More Questions</vt:lpstr>
      <vt:lpstr>The Value of Negative Results</vt:lpstr>
      <vt:lpstr>To learn more about learning through failure and additional resources, please see:  www.LearningFromFailure.ca</vt:lpstr>
      <vt:lpstr>Image Sources:</vt:lpstr>
      <vt:lpstr>Image Sources:</vt:lpstr>
      <vt:lpstr>Image Sources:</vt:lpstr>
      <vt:lpstr>Image Sources:</vt:lpstr>
      <vt:lpstr>Presentation 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Failing in Science Helped Protect the Coho Salmon</dc:title>
  <dc:creator>Meghan Ward</dc:creator>
  <cp:lastModifiedBy>Ky Herreid</cp:lastModifiedBy>
  <cp:revision>296</cp:revision>
  <dcterms:created xsi:type="dcterms:W3CDTF">2021-06-01T19:13:57Z</dcterms:created>
  <dcterms:modified xsi:type="dcterms:W3CDTF">2024-08-06T15:03:59Z</dcterms:modified>
</cp:coreProperties>
</file>