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3"/>
  </p:notesMasterIdLst>
  <p:sldIdLst>
    <p:sldId id="376" r:id="rId2"/>
    <p:sldId id="360" r:id="rId3"/>
    <p:sldId id="363" r:id="rId4"/>
    <p:sldId id="348" r:id="rId5"/>
    <p:sldId id="361" r:id="rId6"/>
    <p:sldId id="346" r:id="rId7"/>
    <p:sldId id="277" r:id="rId8"/>
    <p:sldId id="281" r:id="rId9"/>
    <p:sldId id="276" r:id="rId10"/>
    <p:sldId id="275" r:id="rId11"/>
    <p:sldId id="278" r:id="rId12"/>
    <p:sldId id="279" r:id="rId13"/>
    <p:sldId id="349" r:id="rId14"/>
    <p:sldId id="350" r:id="rId15"/>
    <p:sldId id="351" r:id="rId16"/>
    <p:sldId id="352" r:id="rId17"/>
    <p:sldId id="353" r:id="rId18"/>
    <p:sldId id="284" r:id="rId19"/>
    <p:sldId id="301" r:id="rId20"/>
    <p:sldId id="306" r:id="rId21"/>
    <p:sldId id="307" r:id="rId22"/>
    <p:sldId id="308" r:id="rId23"/>
    <p:sldId id="286" r:id="rId24"/>
    <p:sldId id="331" r:id="rId25"/>
    <p:sldId id="365" r:id="rId26"/>
    <p:sldId id="366" r:id="rId27"/>
    <p:sldId id="370" r:id="rId28"/>
    <p:sldId id="356" r:id="rId29"/>
    <p:sldId id="327" r:id="rId30"/>
    <p:sldId id="329" r:id="rId31"/>
    <p:sldId id="371" r:id="rId32"/>
    <p:sldId id="319" r:id="rId33"/>
    <p:sldId id="295" r:id="rId34"/>
    <p:sldId id="372" r:id="rId35"/>
    <p:sldId id="373" r:id="rId36"/>
    <p:sldId id="336" r:id="rId37"/>
    <p:sldId id="367" r:id="rId38"/>
    <p:sldId id="374" r:id="rId39"/>
    <p:sldId id="375" r:id="rId40"/>
    <p:sldId id="362" r:id="rId41"/>
    <p:sldId id="37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BBB59"/>
    <a:srgbClr val="DC1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9" autoAdjust="0"/>
    <p:restoredTop sz="88320" autoAdjust="0"/>
  </p:normalViewPr>
  <p:slideViewPr>
    <p:cSldViewPr snapToGrid="0" snapToObjects="1">
      <p:cViewPr>
        <p:scale>
          <a:sx n="60" d="100"/>
          <a:sy n="60" d="100"/>
        </p:scale>
        <p:origin x="-2395" y="-5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CC120-F38C-B44D-8FAF-884A24B5FF16}"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548D5-6BBF-D44D-920E-0D805852C98A}" type="slidenum">
              <a:rPr lang="en-US" smtClean="0"/>
              <a:pPr/>
              <a:t>‹#›</a:t>
            </a:fld>
            <a:endParaRPr lang="en-US"/>
          </a:p>
        </p:txBody>
      </p:sp>
    </p:spTree>
    <p:extLst>
      <p:ext uri="{BB962C8B-B14F-4D97-AF65-F5344CB8AC3E}">
        <p14:creationId xmlns:p14="http://schemas.microsoft.com/office/powerpoint/2010/main" val="3018812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F548D5-6BBF-D44D-920E-0D805852C98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13</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14</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15</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16</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17</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18</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19</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20</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21</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22</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should be in office/clinic</a:t>
            </a:r>
            <a:endParaRPr lang="en-US" dirty="0"/>
          </a:p>
        </p:txBody>
      </p:sp>
      <p:sp>
        <p:nvSpPr>
          <p:cNvPr id="4" name="Slide Number Placeholder 3"/>
          <p:cNvSpPr>
            <a:spLocks noGrp="1"/>
          </p:cNvSpPr>
          <p:nvPr>
            <p:ph type="sldNum" sz="quarter" idx="10"/>
          </p:nvPr>
        </p:nvSpPr>
        <p:spPr/>
        <p:txBody>
          <a:bodyPr/>
          <a:lstStyle/>
          <a:p>
            <a:fld id="{2FF548D5-6BBF-D44D-920E-0D805852C98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23</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24</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25</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26</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27</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29</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30</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31</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32</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33</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should be in office/clinic</a:t>
            </a:r>
            <a:endParaRPr lang="en-US" dirty="0"/>
          </a:p>
        </p:txBody>
      </p:sp>
      <p:sp>
        <p:nvSpPr>
          <p:cNvPr id="4" name="Slide Number Placeholder 3"/>
          <p:cNvSpPr>
            <a:spLocks noGrp="1"/>
          </p:cNvSpPr>
          <p:nvPr>
            <p:ph type="sldNum" sz="quarter" idx="10"/>
          </p:nvPr>
        </p:nvSpPr>
        <p:spPr/>
        <p:txBody>
          <a:bodyPr/>
          <a:lstStyle/>
          <a:p>
            <a:fld id="{2FF548D5-6BBF-D44D-920E-0D805852C98A}"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34</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CA0BE0-684A-454B-811F-33682A949B32}" type="slidenum">
              <a:rPr lang="en-US" smtClean="0"/>
              <a:pPr/>
              <a:t>35</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36</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37</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38</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39</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F548D5-6BBF-D44D-920E-0D805852C98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2FF548D5-6BBF-D44D-920E-0D805852C98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7</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8</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10</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11</a:t>
            </a:fld>
            <a:endParaRPr lang="en-US"/>
          </a:p>
        </p:txBody>
      </p:sp>
    </p:spTree>
    <p:extLst>
      <p:ext uri="{BB962C8B-B14F-4D97-AF65-F5344CB8AC3E}">
        <p14:creationId xmlns:p14="http://schemas.microsoft.com/office/powerpoint/2010/main" val="3236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CA0BE0-684A-454B-811F-33682A949B32}" type="slidenum">
              <a:rPr lang="en-US" smtClean="0"/>
              <a:pPr/>
              <a:t>12</a:t>
            </a:fld>
            <a:endParaRPr lang="en-US"/>
          </a:p>
        </p:txBody>
      </p:sp>
    </p:spTree>
    <p:extLst>
      <p:ext uri="{BB962C8B-B14F-4D97-AF65-F5344CB8AC3E}">
        <p14:creationId xmlns:p14="http://schemas.microsoft.com/office/powerpoint/2010/main" val="3236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2F37A-8AB7-49CE-8D08-4A252861EEBC}"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41876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E4698-A70D-4CEA-BC50-85B56EB07FDA}"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48726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B65063-76E2-44B7-B20F-1DAE23754854}"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85541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8620CC-7925-4A47-8CA4-AAD2766D08FA}"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55984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1C943-CFF4-41A3-A7E7-CF464452B296}"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30285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DA782-C70B-4888-AD02-0658110FFB8C}" type="datetime1">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73087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BCFA92-490F-4FEC-9BF7-35A86B547A86}"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68252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A90F5-5018-4499-BBD1-74D0BB81B58A}" type="datetime1">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2350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9FB63-9668-471E-8CEA-0A8FC9DA3C82}"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262440"/>
            <a:ext cx="2133600" cy="365125"/>
          </a:xfrm>
        </p:spPr>
        <p:txBody>
          <a:bodyPr/>
          <a:lstStyle/>
          <a:p>
            <a:fld id="{FC46383A-861A-404F-8CED-F0600CC2D6A1}" type="slidenum">
              <a:rPr lang="en-US" smtClean="0"/>
              <a:pPr/>
              <a:t>‹#›</a:t>
            </a:fld>
            <a:endParaRPr lang="en-US"/>
          </a:p>
        </p:txBody>
      </p:sp>
      <p:sp>
        <p:nvSpPr>
          <p:cNvPr id="6" name="Rectangle 5"/>
          <p:cNvSpPr/>
          <p:nvPr userDrawn="1"/>
        </p:nvSpPr>
        <p:spPr>
          <a:xfrm>
            <a:off x="0" y="0"/>
            <a:ext cx="9144000" cy="57518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Ethnomedicine</a:t>
            </a:r>
            <a:r>
              <a:rPr lang="en-US" sz="240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Latino Communities of Madison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3505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9FB63-9668-471E-8CEA-0A8FC9DA3C82}" type="datetime1">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262440"/>
            <a:ext cx="2133600" cy="365125"/>
          </a:xfrm>
        </p:spPr>
        <p:txBody>
          <a:bodyPr/>
          <a:lstStyle/>
          <a:p>
            <a:fld id="{FC46383A-861A-404F-8CED-F0600CC2D6A1}" type="slidenum">
              <a:rPr lang="en-US" smtClean="0"/>
              <a:pPr/>
              <a:t>‹#›</a:t>
            </a:fld>
            <a:endParaRPr lang="en-US"/>
          </a:p>
        </p:txBody>
      </p:sp>
      <p:sp>
        <p:nvSpPr>
          <p:cNvPr id="6" name="Rectangle 5"/>
          <p:cNvSpPr/>
          <p:nvPr userDrawn="1"/>
        </p:nvSpPr>
        <p:spPr>
          <a:xfrm>
            <a:off x="0" y="0"/>
            <a:ext cx="9144000" cy="575188"/>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2841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29A55-1972-416F-A883-77F9E989C3A6}" type="datetime1">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86621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30087-00ED-4D0F-98F3-A14D24D51808}" type="datetime1">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383A-861A-404F-8CED-F0600CC2D6A1}" type="slidenum">
              <a:rPr lang="en-US" smtClean="0"/>
              <a:pPr/>
              <a:t>‹#›</a:t>
            </a:fld>
            <a:endParaRPr lang="en-US"/>
          </a:p>
        </p:txBody>
      </p:sp>
    </p:spTree>
    <p:extLst>
      <p:ext uri="{BB962C8B-B14F-4D97-AF65-F5344CB8AC3E}">
        <p14:creationId xmlns:p14="http://schemas.microsoft.com/office/powerpoint/2010/main" val="125313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C1F8C-F10B-4123-A02A-E13BA18549B3}" type="datetime1">
              <a:rPr lang="en-US" smtClean="0"/>
              <a:t>4/24/2015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383A-861A-404F-8CED-F0600CC2D6A1}" type="slidenum">
              <a:rPr lang="en-US" smtClean="0"/>
              <a:pPr/>
              <a:t>‹#›</a:t>
            </a:fld>
            <a:endParaRPr lang="en-US"/>
          </a:p>
        </p:txBody>
      </p:sp>
    </p:spTree>
    <p:extLst>
      <p:ext uri="{BB962C8B-B14F-4D97-AF65-F5344CB8AC3E}">
        <p14:creationId xmlns:p14="http://schemas.microsoft.com/office/powerpoint/2010/main" val="190201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68" r:id="rId9"/>
    <p:sldLayoutId id="2147483669" r:id="rId10"/>
    <p:sldLayoutId id="2147483670" r:id="rId11"/>
    <p:sldLayoutId id="214748367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7163" b="16385"/>
          <a:stretch/>
        </p:blipFill>
        <p:spPr>
          <a:xfrm>
            <a:off x="3548097" y="1817955"/>
            <a:ext cx="5595903" cy="5040045"/>
          </a:xfrm>
          <a:prstGeom prst="rect">
            <a:avLst/>
          </a:prstGeom>
        </p:spPr>
      </p:pic>
      <p:sp>
        <p:nvSpPr>
          <p:cNvPr id="2" name="Rectangle 1"/>
          <p:cNvSpPr/>
          <p:nvPr/>
        </p:nvSpPr>
        <p:spPr>
          <a:xfrm>
            <a:off x="209522" y="4663884"/>
            <a:ext cx="4572000" cy="1200329"/>
          </a:xfrm>
          <a:prstGeom prst="rect">
            <a:avLst/>
          </a:prstGeom>
        </p:spPr>
        <p:txBody>
          <a:bodyPr>
            <a:spAutoFit/>
          </a:bodyPr>
          <a:lstStyle/>
          <a:p>
            <a:r>
              <a:rPr lang="en-US" dirty="0" smtClean="0">
                <a:latin typeface="Monotype Corsiva" panose="03010101010201010101" pitchFamily="66" charset="0"/>
                <a:cs typeface="MoolBoran" panose="020B0100010101010101" pitchFamily="34" charset="0"/>
              </a:rPr>
              <a:t>by</a:t>
            </a:r>
            <a:endParaRPr lang="en-US" dirty="0">
              <a:latin typeface="Monotype Corsiva" panose="03010101010201010101" pitchFamily="66" charset="0"/>
              <a:cs typeface="MoolBoran" panose="020B0100010101010101" pitchFamily="34" charset="0"/>
            </a:endParaRPr>
          </a:p>
          <a:p>
            <a:r>
              <a:rPr lang="en-US" dirty="0"/>
              <a:t>David S. </a:t>
            </a:r>
            <a:r>
              <a:rPr lang="en-US" dirty="0" smtClean="0"/>
              <a:t>Kiefer</a:t>
            </a:r>
          </a:p>
          <a:p>
            <a:r>
              <a:rPr lang="en-US" dirty="0" smtClean="0"/>
              <a:t>Department </a:t>
            </a:r>
            <a:r>
              <a:rPr lang="en-US" dirty="0"/>
              <a:t>of Family </a:t>
            </a:r>
            <a:r>
              <a:rPr lang="en-US" dirty="0" smtClean="0"/>
              <a:t>Medicine</a:t>
            </a:r>
          </a:p>
          <a:p>
            <a:r>
              <a:rPr lang="en-US" dirty="0" smtClean="0"/>
              <a:t>University </a:t>
            </a:r>
            <a:r>
              <a:rPr lang="en-US" dirty="0"/>
              <a:t>of Wisconsin—Madison</a:t>
            </a:r>
          </a:p>
        </p:txBody>
      </p:sp>
      <p:sp>
        <p:nvSpPr>
          <p:cNvPr id="5" name="TextBox 4"/>
          <p:cNvSpPr txBox="1"/>
          <p:nvPr/>
        </p:nvSpPr>
        <p:spPr>
          <a:xfrm>
            <a:off x="209522" y="55146"/>
            <a:ext cx="6677149" cy="461665"/>
          </a:xfrm>
          <a:prstGeom prst="rect">
            <a:avLst/>
          </a:prstGeom>
          <a:noFill/>
        </p:spPr>
        <p:txBody>
          <a:bodyPr wrap="none" rtlCol="0">
            <a:spAutoFit/>
          </a:bodyPr>
          <a:lstStyle/>
          <a:p>
            <a:pPr lvl="0"/>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National Center for Case Study Teaching in Science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209521" y="991739"/>
            <a:ext cx="8565639" cy="2554545"/>
          </a:xfrm>
          <a:prstGeom prst="rect">
            <a:avLst/>
          </a:prstGeom>
        </p:spPr>
        <p:txBody>
          <a:bodyPr wrap="square">
            <a:spAutoFit/>
          </a:bodyPr>
          <a:lstStyle/>
          <a:p>
            <a:r>
              <a:rPr lang="en-US" sz="8000" b="1" baseline="30000" dirty="0" err="1" smtClean="0"/>
              <a:t>Ethnomedicine</a:t>
            </a:r>
            <a:r>
              <a:rPr lang="en-US" sz="8000" b="1" baseline="30000" dirty="0" smtClean="0"/>
              <a:t> in Latino Communities of </a:t>
            </a:r>
          </a:p>
          <a:p>
            <a:r>
              <a:rPr lang="en-US" sz="8000" b="1" baseline="30000" dirty="0" smtClean="0"/>
              <a:t>Madison</a:t>
            </a:r>
            <a:endParaRPr lang="en-US" sz="8000" b="1" baseline="30000" dirty="0"/>
          </a:p>
        </p:txBody>
      </p:sp>
    </p:spTree>
    <p:extLst>
      <p:ext uri="{BB962C8B-B14F-4D97-AF65-F5344CB8AC3E}">
        <p14:creationId xmlns:p14="http://schemas.microsoft.com/office/powerpoint/2010/main" val="1639179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0" y="1711922"/>
            <a:ext cx="9144000" cy="48234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a:r>
              <a:rPr lang="en-US" sz="2200" b="1" u="sng" dirty="0" smtClean="0">
                <a:solidFill>
                  <a:srgbClr val="000000"/>
                </a:solidFill>
              </a:rPr>
              <a:t>Population: </a:t>
            </a:r>
            <a:r>
              <a:rPr lang="en-US" sz="2200" dirty="0" smtClean="0">
                <a:solidFill>
                  <a:srgbClr val="000000"/>
                </a:solidFill>
              </a:rPr>
              <a:t>15,223,680 (67% urban, gains 2% annually)</a:t>
            </a:r>
          </a:p>
          <a:p>
            <a:pPr marL="365760"/>
            <a:r>
              <a:rPr lang="en-US" sz="2200" dirty="0" smtClean="0">
                <a:solidFill>
                  <a:srgbClr val="000000"/>
                </a:solidFill>
              </a:rPr>
              <a:t>65% mestizo </a:t>
            </a:r>
            <a:r>
              <a:rPr lang="en-US" sz="2200" dirty="0">
                <a:solidFill>
                  <a:srgbClr val="000000"/>
                </a:solidFill>
              </a:rPr>
              <a:t>(mixed </a:t>
            </a:r>
            <a:r>
              <a:rPr lang="en-US" sz="2200" dirty="0" smtClean="0">
                <a:solidFill>
                  <a:srgbClr val="000000"/>
                </a:solidFill>
              </a:rPr>
              <a:t>Amerindian, white), Amerindian </a:t>
            </a:r>
            <a:r>
              <a:rPr lang="en-US" sz="2200" dirty="0">
                <a:solidFill>
                  <a:srgbClr val="000000"/>
                </a:solidFill>
              </a:rPr>
              <a:t>25%, Spanish and others 7%</a:t>
            </a:r>
            <a:r>
              <a:rPr lang="en-US" sz="2200" dirty="0" smtClean="0">
                <a:solidFill>
                  <a:srgbClr val="000000"/>
                </a:solidFill>
              </a:rPr>
              <a:t>, 3% black</a:t>
            </a:r>
          </a:p>
          <a:p>
            <a:pPr marL="365760"/>
            <a:r>
              <a:rPr lang="en-US" sz="2200" b="1" u="sng" dirty="0" smtClean="0">
                <a:solidFill>
                  <a:srgbClr val="000000"/>
                </a:solidFill>
              </a:rPr>
              <a:t>Languages: </a:t>
            </a:r>
            <a:r>
              <a:rPr lang="en-US" sz="2200" dirty="0" smtClean="0">
                <a:solidFill>
                  <a:srgbClr val="000000"/>
                </a:solidFill>
              </a:rPr>
              <a:t>Spanish </a:t>
            </a:r>
            <a:r>
              <a:rPr lang="en-US" sz="2200" dirty="0">
                <a:solidFill>
                  <a:srgbClr val="000000"/>
                </a:solidFill>
              </a:rPr>
              <a:t>(official</a:t>
            </a:r>
            <a:r>
              <a:rPr lang="en-US" sz="2200" dirty="0" smtClean="0">
                <a:solidFill>
                  <a:srgbClr val="000000"/>
                </a:solidFill>
              </a:rPr>
              <a:t>), </a:t>
            </a:r>
            <a:r>
              <a:rPr lang="en-US" sz="2200" dirty="0" err="1" smtClean="0">
                <a:solidFill>
                  <a:srgbClr val="000000"/>
                </a:solidFill>
              </a:rPr>
              <a:t>Kichwa</a:t>
            </a:r>
            <a:r>
              <a:rPr lang="en-US" sz="2200" dirty="0" smtClean="0">
                <a:solidFill>
                  <a:srgbClr val="000000"/>
                </a:solidFill>
              </a:rPr>
              <a:t>, </a:t>
            </a:r>
            <a:r>
              <a:rPr lang="en-US" sz="2200" dirty="0" err="1" smtClean="0">
                <a:solidFill>
                  <a:srgbClr val="000000"/>
                </a:solidFill>
              </a:rPr>
              <a:t>Shuar</a:t>
            </a:r>
            <a:r>
              <a:rPr lang="en-US" sz="2200" dirty="0">
                <a:solidFill>
                  <a:srgbClr val="000000"/>
                </a:solidFill>
              </a:rPr>
              <a:t> </a:t>
            </a:r>
            <a:r>
              <a:rPr lang="en-US" sz="2200" dirty="0" err="1" smtClean="0">
                <a:solidFill>
                  <a:srgbClr val="000000"/>
                </a:solidFill>
              </a:rPr>
              <a:t>Chicham</a:t>
            </a:r>
            <a:r>
              <a:rPr lang="en-US" sz="2200" dirty="0" smtClean="0">
                <a:solidFill>
                  <a:srgbClr val="000000"/>
                </a:solidFill>
              </a:rPr>
              <a:t> (indigenous)</a:t>
            </a:r>
            <a:endParaRPr lang="en-US" sz="2200" dirty="0">
              <a:solidFill>
                <a:srgbClr val="000000"/>
              </a:solidFill>
            </a:endParaRPr>
          </a:p>
          <a:p>
            <a:pPr marL="365760"/>
            <a:r>
              <a:rPr lang="en-US" sz="2200" b="1" u="sng" dirty="0" smtClean="0">
                <a:solidFill>
                  <a:srgbClr val="000000"/>
                </a:solidFill>
              </a:rPr>
              <a:t>Life </a:t>
            </a:r>
            <a:r>
              <a:rPr lang="en-US" sz="2200" b="1" u="sng" dirty="0">
                <a:solidFill>
                  <a:srgbClr val="000000"/>
                </a:solidFill>
              </a:rPr>
              <a:t>expectancy at birth</a:t>
            </a:r>
            <a:r>
              <a:rPr lang="en-US" sz="2200" dirty="0">
                <a:solidFill>
                  <a:srgbClr val="000000"/>
                </a:solidFill>
              </a:rPr>
              <a:t>: </a:t>
            </a:r>
            <a:r>
              <a:rPr lang="en-US" sz="2200" dirty="0" smtClean="0">
                <a:solidFill>
                  <a:srgbClr val="000000"/>
                </a:solidFill>
              </a:rPr>
              <a:t>75.9 years (US = 78.5 years)</a:t>
            </a:r>
            <a:endParaRPr lang="en-US" sz="2200" dirty="0">
              <a:solidFill>
                <a:srgbClr val="000000"/>
              </a:solidFill>
            </a:endParaRPr>
          </a:p>
          <a:p>
            <a:pPr marL="365760"/>
            <a:r>
              <a:rPr lang="en-US" sz="2200" b="1" u="sng" dirty="0" smtClean="0">
                <a:solidFill>
                  <a:srgbClr val="000000"/>
                </a:solidFill>
              </a:rPr>
              <a:t>Infant mortality</a:t>
            </a:r>
            <a:r>
              <a:rPr lang="en-US" sz="2200" dirty="0" smtClean="0">
                <a:solidFill>
                  <a:srgbClr val="000000"/>
                </a:solidFill>
              </a:rPr>
              <a:t>: 19 deaths per 1000 live births (100</a:t>
            </a:r>
            <a:r>
              <a:rPr lang="en-US" sz="2200" baseline="30000" dirty="0" smtClean="0">
                <a:solidFill>
                  <a:srgbClr val="000000"/>
                </a:solidFill>
              </a:rPr>
              <a:t>th</a:t>
            </a:r>
            <a:r>
              <a:rPr lang="en-US" sz="2200" dirty="0" smtClean="0">
                <a:solidFill>
                  <a:srgbClr val="000000"/>
                </a:solidFill>
              </a:rPr>
              <a:t>  worst in the world) (US 6 deaths per 1000 live births)</a:t>
            </a:r>
          </a:p>
          <a:p>
            <a:pPr marL="365760"/>
            <a:r>
              <a:rPr lang="en-US" sz="2200" b="1" u="sng" dirty="0" smtClean="0">
                <a:solidFill>
                  <a:srgbClr val="000000"/>
                </a:solidFill>
              </a:rPr>
              <a:t>Health expenditures</a:t>
            </a:r>
            <a:r>
              <a:rPr lang="en-US" sz="2200" dirty="0" smtClean="0">
                <a:solidFill>
                  <a:srgbClr val="000000"/>
                </a:solidFill>
              </a:rPr>
              <a:t>: 5</a:t>
            </a:r>
            <a:r>
              <a:rPr lang="en-US" sz="2200" dirty="0">
                <a:solidFill>
                  <a:srgbClr val="000000"/>
                </a:solidFill>
              </a:rPr>
              <a:t>% of GDP (</a:t>
            </a:r>
            <a:r>
              <a:rPr lang="en-US" sz="2200" dirty="0" smtClean="0">
                <a:solidFill>
                  <a:srgbClr val="000000"/>
                </a:solidFill>
              </a:rPr>
              <a:t>2009) 139</a:t>
            </a:r>
            <a:r>
              <a:rPr lang="en-US" sz="2200" baseline="30000" dirty="0" smtClean="0">
                <a:solidFill>
                  <a:srgbClr val="000000"/>
                </a:solidFill>
              </a:rPr>
              <a:t>th</a:t>
            </a:r>
            <a:r>
              <a:rPr lang="en-US" sz="2200" dirty="0" smtClean="0">
                <a:solidFill>
                  <a:srgbClr val="000000"/>
                </a:solidFill>
              </a:rPr>
              <a:t> in world (US 16.2% GDP, 2</a:t>
            </a:r>
            <a:r>
              <a:rPr lang="en-US" sz="2200" baseline="30000" dirty="0" smtClean="0">
                <a:solidFill>
                  <a:srgbClr val="000000"/>
                </a:solidFill>
              </a:rPr>
              <a:t>nd</a:t>
            </a:r>
            <a:r>
              <a:rPr lang="en-US" sz="2200" dirty="0" smtClean="0">
                <a:solidFill>
                  <a:srgbClr val="000000"/>
                </a:solidFill>
              </a:rPr>
              <a:t> in world)</a:t>
            </a:r>
          </a:p>
          <a:p>
            <a:pPr marL="365760"/>
            <a:r>
              <a:rPr lang="en-US" sz="2200" b="1" u="sng" dirty="0" smtClean="0">
                <a:solidFill>
                  <a:srgbClr val="000000"/>
                </a:solidFill>
              </a:rPr>
              <a:t>Major causes of mortality (highest to lowest)</a:t>
            </a:r>
            <a:r>
              <a:rPr lang="en-US" sz="2200" dirty="0" smtClean="0">
                <a:solidFill>
                  <a:srgbClr val="000000"/>
                </a:solidFill>
              </a:rPr>
              <a:t>: circulatory diseases, cancer, communicable diseases, disease originating from perinatal period</a:t>
            </a:r>
          </a:p>
          <a:p>
            <a:endParaRPr lang="en-US" sz="2400" dirty="0">
              <a:solidFill>
                <a:srgbClr val="000000"/>
              </a:solidFill>
            </a:endParaRPr>
          </a:p>
          <a:p>
            <a:endParaRPr lang="en-US" sz="1200" dirty="0">
              <a:solidFill>
                <a:srgbClr val="000000"/>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p:cNvSpPr txBox="1"/>
          <p:nvPr/>
        </p:nvSpPr>
        <p:spPr>
          <a:xfrm>
            <a:off x="0" y="587068"/>
            <a:ext cx="9144000" cy="1569660"/>
          </a:xfrm>
          <a:prstGeom prst="rect">
            <a:avLst/>
          </a:prstGeom>
          <a:noFill/>
        </p:spPr>
        <p:txBody>
          <a:bodyPr wrap="square" rtlCol="0">
            <a:spAutoFit/>
          </a:bodyPr>
          <a:lstStyle/>
          <a:p>
            <a:pPr algn="ctr"/>
            <a:r>
              <a:rPr lang="en-US" sz="3200" b="1" u="sng" dirty="0" smtClean="0"/>
              <a:t>Ecuador demographics: </a:t>
            </a:r>
            <a:r>
              <a:rPr lang="en-US" sz="3200" b="1" u="sng" dirty="0" smtClean="0">
                <a:solidFill>
                  <a:srgbClr val="FF0000"/>
                </a:solidFill>
              </a:rPr>
              <a:t>take notes </a:t>
            </a:r>
            <a:r>
              <a:rPr lang="en-US" sz="3200" b="1" u="sng" smtClean="0">
                <a:solidFill>
                  <a:srgbClr val="FF0000"/>
                </a:solidFill>
              </a:rPr>
              <a:t>in the Homework </a:t>
            </a:r>
            <a:r>
              <a:rPr lang="en-US" sz="3200" b="1" u="sng" dirty="0" smtClean="0">
                <a:solidFill>
                  <a:srgbClr val="FF0000"/>
                </a:solidFill>
              </a:rPr>
              <a:t>Handout please</a:t>
            </a:r>
            <a:endParaRPr lang="en-US" sz="3200" b="1" u="sng" dirty="0">
              <a:solidFill>
                <a:srgbClr val="FF0000"/>
              </a:solidFill>
            </a:endParaRPr>
          </a:p>
          <a:p>
            <a:endParaRPr lang="en-US" sz="1600" dirty="0"/>
          </a:p>
          <a:p>
            <a:endParaRPr lang="en-US" sz="1600" dirty="0"/>
          </a:p>
        </p:txBody>
      </p:sp>
      <p:sp>
        <p:nvSpPr>
          <p:cNvPr id="2" name="Slide Number Placeholder 1"/>
          <p:cNvSpPr>
            <a:spLocks noGrp="1"/>
          </p:cNvSpPr>
          <p:nvPr>
            <p:ph type="sldNum" sz="quarter" idx="12"/>
          </p:nvPr>
        </p:nvSpPr>
        <p:spPr/>
        <p:txBody>
          <a:bodyPr/>
          <a:lstStyle/>
          <a:p>
            <a:fld id="{FC46383A-861A-404F-8CED-F0600CC2D6A1}" type="slidenum">
              <a:rPr lang="en-US" smtClean="0"/>
              <a:pPr/>
              <a:t>10</a:t>
            </a:fld>
            <a:endParaRPr lang="en-US"/>
          </a:p>
        </p:txBody>
      </p:sp>
    </p:spTree>
    <p:extLst>
      <p:ext uri="{BB962C8B-B14F-4D97-AF65-F5344CB8AC3E}">
        <p14:creationId xmlns:p14="http://schemas.microsoft.com/office/powerpoint/2010/main" val="2369802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0" y="604684"/>
            <a:ext cx="9144000"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000000"/>
              </a:solidFill>
            </a:endParaRPr>
          </a:p>
          <a:p>
            <a:endParaRPr lang="en-US" sz="1200" b="1" dirty="0">
              <a:solidFill>
                <a:srgbClr val="000000"/>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p:cNvSpPr txBox="1"/>
          <p:nvPr/>
        </p:nvSpPr>
        <p:spPr>
          <a:xfrm>
            <a:off x="1" y="593978"/>
            <a:ext cx="8934680" cy="6001643"/>
          </a:xfrm>
          <a:prstGeom prst="rect">
            <a:avLst/>
          </a:prstGeom>
          <a:noFill/>
        </p:spPr>
        <p:txBody>
          <a:bodyPr wrap="square" rtlCol="0">
            <a:spAutoFit/>
          </a:bodyPr>
          <a:lstStyle/>
          <a:p>
            <a:pPr algn="ctr"/>
            <a:r>
              <a:rPr lang="en-US" sz="2400" b="1" u="sng" dirty="0" smtClean="0">
                <a:solidFill>
                  <a:srgbClr val="000000"/>
                </a:solidFill>
              </a:rPr>
              <a:t>Madison’s Latino Community: </a:t>
            </a:r>
            <a:r>
              <a:rPr lang="en-US" sz="2400" b="1" u="sng" dirty="0">
                <a:solidFill>
                  <a:srgbClr val="FF0000"/>
                </a:solidFill>
              </a:rPr>
              <a:t>take </a:t>
            </a:r>
            <a:r>
              <a:rPr lang="en-US" sz="2400" b="1" u="sng" dirty="0" smtClean="0">
                <a:solidFill>
                  <a:srgbClr val="FF0000"/>
                </a:solidFill>
              </a:rPr>
              <a:t>notes (Homework Handout)</a:t>
            </a:r>
            <a:endParaRPr lang="en-US" sz="2400" dirty="0">
              <a:solidFill>
                <a:srgbClr val="000000"/>
              </a:solidFill>
            </a:endParaRPr>
          </a:p>
          <a:p>
            <a:pPr marL="742950" lvl="1" indent="-285750">
              <a:buFont typeface="Arial"/>
              <a:buChar char="•"/>
            </a:pPr>
            <a:r>
              <a:rPr lang="en-US" sz="2400" dirty="0">
                <a:solidFill>
                  <a:srgbClr val="000000"/>
                </a:solidFill>
              </a:rPr>
              <a:t>6.83% of Madison’s population is composed of people of Latin American </a:t>
            </a:r>
            <a:r>
              <a:rPr lang="en-US" sz="2400" dirty="0" smtClean="0">
                <a:solidFill>
                  <a:srgbClr val="000000"/>
                </a:solidFill>
              </a:rPr>
              <a:t>descent.</a:t>
            </a:r>
            <a:endParaRPr lang="en-US" sz="2400" dirty="0">
              <a:solidFill>
                <a:srgbClr val="000000"/>
              </a:solidFill>
            </a:endParaRPr>
          </a:p>
          <a:p>
            <a:pPr marL="742950" lvl="1" indent="-285750">
              <a:buFont typeface="Arial"/>
              <a:buChar char="•"/>
            </a:pPr>
            <a:r>
              <a:rPr lang="en-US" sz="2400" dirty="0">
                <a:solidFill>
                  <a:srgbClr val="000000"/>
                </a:solidFill>
              </a:rPr>
              <a:t>The primary area of town for Latino residences is the Southside, along the Beltline and South Transfer Point </a:t>
            </a:r>
            <a:r>
              <a:rPr lang="en-US" sz="2400" dirty="0" smtClean="0">
                <a:solidFill>
                  <a:srgbClr val="000000"/>
                </a:solidFill>
              </a:rPr>
              <a:t>(S</a:t>
            </a:r>
            <a:r>
              <a:rPr lang="en-US" sz="2400" dirty="0">
                <a:solidFill>
                  <a:srgbClr val="000000"/>
                </a:solidFill>
              </a:rPr>
              <a:t>. Park Street </a:t>
            </a:r>
            <a:r>
              <a:rPr lang="en-US" sz="2400" dirty="0" smtClean="0">
                <a:solidFill>
                  <a:srgbClr val="000000"/>
                </a:solidFill>
              </a:rPr>
              <a:t>area)</a:t>
            </a:r>
            <a:endParaRPr lang="en-US" sz="2400" dirty="0">
              <a:solidFill>
                <a:srgbClr val="000000"/>
              </a:solidFill>
            </a:endParaRPr>
          </a:p>
          <a:p>
            <a:pPr marL="742950" lvl="1" indent="-285750">
              <a:buFont typeface="Arial"/>
              <a:buChar char="•"/>
            </a:pPr>
            <a:r>
              <a:rPr lang="en-US" sz="2400" dirty="0">
                <a:solidFill>
                  <a:srgbClr val="000000"/>
                </a:solidFill>
              </a:rPr>
              <a:t>Latinos in Madison are predominantly Mexican, followed by Puerto </a:t>
            </a:r>
            <a:r>
              <a:rPr lang="en-US" sz="2400" dirty="0" smtClean="0">
                <a:solidFill>
                  <a:srgbClr val="000000"/>
                </a:solidFill>
              </a:rPr>
              <a:t>Rican </a:t>
            </a:r>
            <a:r>
              <a:rPr lang="en-US" sz="2400" dirty="0">
                <a:solidFill>
                  <a:srgbClr val="000000"/>
                </a:solidFill>
              </a:rPr>
              <a:t>and Cuban</a:t>
            </a:r>
            <a:r>
              <a:rPr lang="en-US" sz="2400" dirty="0" smtClean="0">
                <a:solidFill>
                  <a:srgbClr val="000000"/>
                </a:solidFill>
              </a:rPr>
              <a:t>. A small percentage of the Latino community is Ecuadorian.</a:t>
            </a:r>
            <a:endParaRPr lang="en-US" sz="2400" dirty="0">
              <a:solidFill>
                <a:srgbClr val="000000"/>
              </a:solidFill>
            </a:endParaRPr>
          </a:p>
          <a:p>
            <a:pPr marL="742950" lvl="1" indent="-285750">
              <a:buFont typeface="Arial"/>
              <a:buChar char="•"/>
            </a:pPr>
            <a:r>
              <a:rPr lang="en-US" sz="2400" dirty="0">
                <a:solidFill>
                  <a:srgbClr val="000000"/>
                </a:solidFill>
              </a:rPr>
              <a:t>Madison experienced 75% growth in its Latino community from 2000 – 2010. Over 80% of Latino households in Madison are estimated to be </a:t>
            </a:r>
            <a:r>
              <a:rPr lang="en-US" sz="2400" dirty="0" smtClean="0">
                <a:solidFill>
                  <a:srgbClr val="000000"/>
                </a:solidFill>
              </a:rPr>
              <a:t>1</a:t>
            </a:r>
            <a:r>
              <a:rPr lang="en-US" sz="2400" baseline="30000" dirty="0" smtClean="0">
                <a:solidFill>
                  <a:srgbClr val="000000"/>
                </a:solidFill>
              </a:rPr>
              <a:t>st</a:t>
            </a:r>
            <a:r>
              <a:rPr lang="en-US" sz="2400" dirty="0">
                <a:solidFill>
                  <a:srgbClr val="000000"/>
                </a:solidFill>
              </a:rPr>
              <a:t> </a:t>
            </a:r>
            <a:r>
              <a:rPr lang="en-US" sz="2400" dirty="0" smtClean="0">
                <a:solidFill>
                  <a:srgbClr val="000000"/>
                </a:solidFill>
              </a:rPr>
              <a:t>generation immigrants. About 50% of </a:t>
            </a:r>
            <a:r>
              <a:rPr lang="en-US" sz="2400" dirty="0">
                <a:solidFill>
                  <a:srgbClr val="000000"/>
                </a:solidFill>
              </a:rPr>
              <a:t>the Latino population growth is estimated to come from high birthrates.</a:t>
            </a:r>
          </a:p>
          <a:p>
            <a:pPr marL="742950" lvl="1" indent="-285750">
              <a:buFont typeface="Arial"/>
              <a:buChar char="•"/>
            </a:pPr>
            <a:r>
              <a:rPr lang="en-US" sz="2400" dirty="0">
                <a:solidFill>
                  <a:srgbClr val="000000"/>
                </a:solidFill>
              </a:rPr>
              <a:t>38% of adult Latinos responding to a 2011 Literacy Network survey stated that their </a:t>
            </a:r>
            <a:r>
              <a:rPr lang="en-US" sz="2400" dirty="0" smtClean="0">
                <a:solidFill>
                  <a:srgbClr val="000000"/>
                </a:solidFill>
              </a:rPr>
              <a:t>English as a Second </a:t>
            </a:r>
            <a:r>
              <a:rPr lang="en-US" sz="2400" dirty="0">
                <a:solidFill>
                  <a:srgbClr val="000000"/>
                </a:solidFill>
              </a:rPr>
              <a:t>L</a:t>
            </a:r>
            <a:r>
              <a:rPr lang="en-US" sz="2400" dirty="0" smtClean="0">
                <a:solidFill>
                  <a:srgbClr val="000000"/>
                </a:solidFill>
              </a:rPr>
              <a:t>anguage (ESL) needs </a:t>
            </a:r>
            <a:r>
              <a:rPr lang="en-US" sz="2400" dirty="0">
                <a:solidFill>
                  <a:srgbClr val="000000"/>
                </a:solidFill>
              </a:rPr>
              <a:t>are not met.</a:t>
            </a:r>
            <a:endParaRPr lang="en-US" sz="2400" dirty="0" smtClean="0">
              <a:solidFill>
                <a:srgbClr val="000000"/>
              </a:solidFill>
            </a:endParaRPr>
          </a:p>
        </p:txBody>
      </p:sp>
      <p:sp>
        <p:nvSpPr>
          <p:cNvPr id="2" name="Slide Number Placeholder 1"/>
          <p:cNvSpPr>
            <a:spLocks noGrp="1"/>
          </p:cNvSpPr>
          <p:nvPr>
            <p:ph type="sldNum" sz="quarter" idx="12"/>
          </p:nvPr>
        </p:nvSpPr>
        <p:spPr/>
        <p:txBody>
          <a:bodyPr/>
          <a:lstStyle/>
          <a:p>
            <a:fld id="{FC46383A-861A-404F-8CED-F0600CC2D6A1}" type="slidenum">
              <a:rPr lang="en-US" smtClean="0"/>
              <a:pPr/>
              <a:t>11</a:t>
            </a:fld>
            <a:endParaRPr lang="en-US"/>
          </a:p>
        </p:txBody>
      </p:sp>
    </p:spTree>
    <p:extLst>
      <p:ext uri="{BB962C8B-B14F-4D97-AF65-F5344CB8AC3E}">
        <p14:creationId xmlns:p14="http://schemas.microsoft.com/office/powerpoint/2010/main" val="61404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0" y="604684"/>
            <a:ext cx="9144000"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000000"/>
              </a:solidFill>
            </a:endParaRPr>
          </a:p>
          <a:p>
            <a:endParaRPr lang="en-US" sz="1200" b="1" dirty="0">
              <a:solidFill>
                <a:srgbClr val="000000"/>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TextBox 16"/>
          <p:cNvSpPr txBox="1"/>
          <p:nvPr/>
        </p:nvSpPr>
        <p:spPr>
          <a:xfrm>
            <a:off x="211014" y="936866"/>
            <a:ext cx="8691685" cy="4770537"/>
          </a:xfrm>
          <a:prstGeom prst="rect">
            <a:avLst/>
          </a:prstGeom>
          <a:noFill/>
        </p:spPr>
        <p:txBody>
          <a:bodyPr wrap="square" rtlCol="0">
            <a:spAutoFit/>
          </a:bodyPr>
          <a:lstStyle/>
          <a:p>
            <a:pPr algn="ctr"/>
            <a:r>
              <a:rPr lang="en-US" sz="2400" b="1" u="sng" dirty="0"/>
              <a:t>M</a:t>
            </a:r>
            <a:r>
              <a:rPr lang="en-US" sz="2400" b="1" u="sng" dirty="0" smtClean="0"/>
              <a:t>edicinal </a:t>
            </a:r>
            <a:r>
              <a:rPr lang="en-US" sz="2400" b="1" u="sng" dirty="0"/>
              <a:t>plants in </a:t>
            </a:r>
            <a:r>
              <a:rPr lang="en-US" sz="2400" b="1" u="sng" dirty="0" smtClean="0"/>
              <a:t>Madison: </a:t>
            </a:r>
            <a:r>
              <a:rPr lang="en-US" sz="2400" b="1" u="sng" dirty="0">
                <a:solidFill>
                  <a:srgbClr val="FF0000"/>
                </a:solidFill>
              </a:rPr>
              <a:t>take notes </a:t>
            </a:r>
            <a:r>
              <a:rPr lang="en-US" sz="2400" b="1" u="sng" dirty="0" smtClean="0">
                <a:solidFill>
                  <a:srgbClr val="FF0000"/>
                </a:solidFill>
              </a:rPr>
              <a:t>(Homework Handout)</a:t>
            </a:r>
            <a:endParaRPr lang="en-US" sz="2400" b="1" u="sng" dirty="0">
              <a:solidFill>
                <a:srgbClr val="FF0000"/>
              </a:solidFill>
            </a:endParaRPr>
          </a:p>
          <a:p>
            <a:endParaRPr lang="en-US" sz="1600" dirty="0"/>
          </a:p>
          <a:p>
            <a:r>
              <a:rPr lang="en-US" sz="2400" dirty="0" smtClean="0"/>
              <a:t>Latinos </a:t>
            </a:r>
            <a:r>
              <a:rPr lang="en-US" sz="2400" dirty="0"/>
              <a:t>in Madison find medicinal and food-medicinal plants in several places in Madison</a:t>
            </a:r>
            <a:r>
              <a:rPr lang="en-US" sz="2400" dirty="0" smtClean="0"/>
              <a:t>:</a:t>
            </a:r>
            <a:endParaRPr lang="en-US" sz="2400" dirty="0"/>
          </a:p>
          <a:p>
            <a:pPr marL="742950" lvl="1" indent="-285750">
              <a:lnSpc>
                <a:spcPct val="150000"/>
              </a:lnSpc>
              <a:buFont typeface="Arial"/>
              <a:buChar char="•"/>
            </a:pPr>
            <a:r>
              <a:rPr lang="en-US" sz="2400" dirty="0"/>
              <a:t>Grocery </a:t>
            </a:r>
            <a:r>
              <a:rPr lang="en-US" sz="2400" dirty="0" smtClean="0"/>
              <a:t>stores, also called “</a:t>
            </a:r>
            <a:r>
              <a:rPr lang="en-US" sz="2400" dirty="0" err="1" smtClean="0"/>
              <a:t>tiendas</a:t>
            </a:r>
            <a:r>
              <a:rPr lang="en-US" sz="2400" dirty="0" smtClean="0"/>
              <a:t>” or “</a:t>
            </a:r>
            <a:r>
              <a:rPr lang="en-US" sz="2400" dirty="0" err="1" smtClean="0"/>
              <a:t>botánicas</a:t>
            </a:r>
            <a:r>
              <a:rPr lang="en-US" sz="2400" dirty="0" smtClean="0"/>
              <a:t>”</a:t>
            </a:r>
            <a:endParaRPr lang="en-US" sz="2400" dirty="0"/>
          </a:p>
          <a:p>
            <a:pPr marL="742950" lvl="1" indent="-285750">
              <a:lnSpc>
                <a:spcPct val="150000"/>
              </a:lnSpc>
              <a:buFont typeface="Arial"/>
              <a:buChar char="•"/>
            </a:pPr>
            <a:r>
              <a:rPr lang="en-US" sz="2400" dirty="0" smtClean="0"/>
              <a:t>Local integrative and regular pharmacies</a:t>
            </a:r>
            <a:endParaRPr lang="en-US" sz="2400" dirty="0"/>
          </a:p>
          <a:p>
            <a:pPr marL="742950" lvl="1" indent="-285750">
              <a:lnSpc>
                <a:spcPct val="150000"/>
              </a:lnSpc>
              <a:buFont typeface="Arial"/>
              <a:buChar char="•"/>
            </a:pPr>
            <a:r>
              <a:rPr lang="en-US" sz="2400" dirty="0" smtClean="0"/>
              <a:t>Friend’s </a:t>
            </a:r>
            <a:r>
              <a:rPr lang="en-US" sz="2400" dirty="0"/>
              <a:t>gardens (http://</a:t>
            </a:r>
            <a:r>
              <a:rPr lang="en-US" sz="2400" dirty="0" err="1"/>
              <a:t>www.cityofmadison.com</a:t>
            </a:r>
            <a:r>
              <a:rPr lang="en-US" sz="2400" dirty="0"/>
              <a:t>/residents/</a:t>
            </a:r>
            <a:r>
              <a:rPr lang="en-US" sz="2400" dirty="0" err="1"/>
              <a:t>communitygardens</a:t>
            </a:r>
            <a:r>
              <a:rPr lang="en-US" sz="2400" dirty="0"/>
              <a:t>/</a:t>
            </a:r>
            <a:r>
              <a:rPr lang="en-US" sz="2400" dirty="0" err="1"/>
              <a:t>index.cfm</a:t>
            </a:r>
            <a:r>
              <a:rPr lang="en-US" sz="2400" dirty="0" smtClean="0"/>
              <a:t>)</a:t>
            </a:r>
            <a:endParaRPr lang="en-US" sz="2400" dirty="0"/>
          </a:p>
          <a:p>
            <a:pPr marL="742950" lvl="1" indent="-285750">
              <a:lnSpc>
                <a:spcPct val="150000"/>
              </a:lnSpc>
              <a:buFont typeface="Arial"/>
              <a:buChar char="•"/>
            </a:pPr>
            <a:r>
              <a:rPr lang="en-US" sz="2400" dirty="0" smtClean="0"/>
              <a:t>In packages sent </a:t>
            </a:r>
            <a:r>
              <a:rPr lang="en-US" sz="2400" dirty="0"/>
              <a:t>by </a:t>
            </a:r>
            <a:r>
              <a:rPr lang="en-US" sz="2400" dirty="0" smtClean="0"/>
              <a:t>relatives</a:t>
            </a:r>
          </a:p>
        </p:txBody>
      </p:sp>
      <p:sp>
        <p:nvSpPr>
          <p:cNvPr id="2" name="Slide Number Placeholder 1"/>
          <p:cNvSpPr>
            <a:spLocks noGrp="1"/>
          </p:cNvSpPr>
          <p:nvPr>
            <p:ph type="sldNum" sz="quarter" idx="12"/>
          </p:nvPr>
        </p:nvSpPr>
        <p:spPr/>
        <p:txBody>
          <a:bodyPr/>
          <a:lstStyle/>
          <a:p>
            <a:fld id="{FC46383A-861A-404F-8CED-F0600CC2D6A1}" type="slidenum">
              <a:rPr lang="en-US" smtClean="0"/>
              <a:pPr/>
              <a:t>12</a:t>
            </a:fld>
            <a:endParaRPr lang="en-US"/>
          </a:p>
        </p:txBody>
      </p:sp>
    </p:spTree>
    <p:extLst>
      <p:ext uri="{BB962C8B-B14F-4D97-AF65-F5344CB8AC3E}">
        <p14:creationId xmlns:p14="http://schemas.microsoft.com/office/powerpoint/2010/main" val="3636474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29495" cy="830997"/>
          </a:xfrm>
          <a:prstGeom prst="rect">
            <a:avLst/>
          </a:prstGeom>
          <a:noFill/>
        </p:spPr>
        <p:txBody>
          <a:bodyPr wrap="none" rtlCol="0">
            <a:spAutoFit/>
          </a:bodyPr>
          <a:lstStyle/>
          <a:p>
            <a:r>
              <a:rPr lang="en-US" sz="2400" b="1" dirty="0" smtClean="0">
                <a:solidFill>
                  <a:srgbClr val="000000"/>
                </a:solidFill>
              </a:rPr>
              <a:t>Interview </a:t>
            </a:r>
            <a:r>
              <a:rPr lang="en-US" sz="2400" b="1" dirty="0">
                <a:solidFill>
                  <a:srgbClr val="000000"/>
                </a:solidFill>
              </a:rPr>
              <a:t>Ecuadorians </a:t>
            </a:r>
            <a:endParaRPr lang="en-US" sz="2400" b="1" dirty="0" smtClean="0">
              <a:solidFill>
                <a:srgbClr val="000000"/>
              </a:solidFill>
            </a:endParaRPr>
          </a:p>
          <a:p>
            <a:r>
              <a:rPr lang="en-US" sz="2400" b="1" dirty="0" smtClean="0">
                <a:solidFill>
                  <a:srgbClr val="000000"/>
                </a:solidFill>
              </a:rPr>
              <a:t>in Madison</a:t>
            </a:r>
            <a:endParaRPr lang="en-US" sz="2400" b="1" dirty="0">
              <a:solidFill>
                <a:srgbClr val="000000"/>
              </a:solidFill>
            </a:endParaRPr>
          </a:p>
        </p:txBody>
      </p:sp>
      <p:sp>
        <p:nvSpPr>
          <p:cNvPr id="13" name="TextBox 12"/>
          <p:cNvSpPr txBox="1"/>
          <p:nvPr/>
        </p:nvSpPr>
        <p:spPr>
          <a:xfrm>
            <a:off x="107915" y="2082817"/>
            <a:ext cx="3141950" cy="3416320"/>
          </a:xfrm>
          <a:prstGeom prst="rect">
            <a:avLst/>
          </a:prstGeom>
          <a:noFill/>
        </p:spPr>
        <p:txBody>
          <a:bodyPr wrap="square" rtlCol="0">
            <a:spAutoFit/>
          </a:bodyPr>
          <a:lstStyle/>
          <a:p>
            <a:r>
              <a:rPr lang="en-US" sz="2400" dirty="0" smtClean="0"/>
              <a:t>You’re meeting with </a:t>
            </a:r>
            <a:r>
              <a:rPr lang="en-US" sz="2400" dirty="0" err="1" smtClean="0"/>
              <a:t>Señor</a:t>
            </a:r>
            <a:r>
              <a:rPr lang="en-US" sz="2400" dirty="0" smtClean="0"/>
              <a:t> and  </a:t>
            </a:r>
            <a:r>
              <a:rPr lang="en-US" sz="2400" dirty="0" err="1" smtClean="0"/>
              <a:t>Señora</a:t>
            </a:r>
            <a:r>
              <a:rPr lang="en-US" sz="2400" dirty="0" smtClean="0"/>
              <a:t> Alvarez</a:t>
            </a:r>
            <a:r>
              <a:rPr lang="en-US" sz="2400" dirty="0"/>
              <a:t> </a:t>
            </a:r>
            <a:r>
              <a:rPr lang="en-US" sz="2400" dirty="0" smtClean="0"/>
              <a:t>at a community center and asking them some questions. You hope that this lends some insight about the use of plants by people from South America.</a:t>
            </a:r>
            <a:endParaRPr lang="en-US" sz="2400" dirty="0"/>
          </a:p>
        </p:txBody>
      </p:sp>
      <p:sp>
        <p:nvSpPr>
          <p:cNvPr id="9" name="TextBox 8"/>
          <p:cNvSpPr txBox="1"/>
          <p:nvPr/>
        </p:nvSpPr>
        <p:spPr>
          <a:xfrm>
            <a:off x="3758268" y="3600170"/>
            <a:ext cx="5090181" cy="2554545"/>
          </a:xfrm>
          <a:prstGeom prst="rect">
            <a:avLst/>
          </a:prstGeom>
          <a:noFill/>
        </p:spPr>
        <p:txBody>
          <a:bodyPr wrap="square" rtlCol="0">
            <a:spAutoFit/>
          </a:bodyPr>
          <a:lstStyle/>
          <a:p>
            <a:r>
              <a:rPr lang="en-US" sz="2400" dirty="0" err="1" smtClean="0">
                <a:solidFill>
                  <a:srgbClr val="000000"/>
                </a:solidFill>
              </a:rPr>
              <a:t>Señor</a:t>
            </a:r>
            <a:r>
              <a:rPr lang="en-US" sz="2400" dirty="0" smtClean="0">
                <a:solidFill>
                  <a:srgbClr val="000000"/>
                </a:solidFill>
              </a:rPr>
              <a:t> and </a:t>
            </a:r>
            <a:r>
              <a:rPr lang="en-US" sz="2400" dirty="0" err="1" smtClean="0">
                <a:solidFill>
                  <a:srgbClr val="000000"/>
                </a:solidFill>
              </a:rPr>
              <a:t>Señora</a:t>
            </a:r>
            <a:r>
              <a:rPr lang="en-US" sz="2400" dirty="0" smtClean="0">
                <a:solidFill>
                  <a:srgbClr val="000000"/>
                </a:solidFill>
              </a:rPr>
              <a:t> Alvarez are from Quito, Ecuador and have been living in Madison for 10 years. They each regularly use medicinal plants to cure various ailments and love to talk about the topic.</a:t>
            </a:r>
          </a:p>
          <a:p>
            <a:endParaRPr lang="en-US" sz="1600" dirty="0">
              <a:solidFill>
                <a:srgbClr val="000000"/>
              </a:solidFill>
            </a:endParaRPr>
          </a:p>
        </p:txBody>
      </p:sp>
      <p:sp>
        <p:nvSpPr>
          <p:cNvPr id="4" name="Slide Number Placeholder 3"/>
          <p:cNvSpPr>
            <a:spLocks noGrp="1"/>
          </p:cNvSpPr>
          <p:nvPr>
            <p:ph type="sldNum" sz="quarter" idx="12"/>
          </p:nvPr>
        </p:nvSpPr>
        <p:spPr/>
        <p:txBody>
          <a:bodyPr/>
          <a:lstStyle/>
          <a:p>
            <a:fld id="{FC46383A-861A-404F-8CED-F0600CC2D6A1}" type="slidenum">
              <a:rPr lang="en-US" smtClean="0"/>
              <a:pPr/>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042" y="1189561"/>
            <a:ext cx="3240272" cy="2160181"/>
          </a:xfrm>
          <a:prstGeom prst="rect">
            <a:avLst/>
          </a:prstGeom>
        </p:spPr>
      </p:pic>
    </p:spTree>
    <p:extLst>
      <p:ext uri="{BB962C8B-B14F-4D97-AF65-F5344CB8AC3E}">
        <p14:creationId xmlns:p14="http://schemas.microsoft.com/office/powerpoint/2010/main" val="270115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9" name="Rectangle 8"/>
          <p:cNvSpPr/>
          <p:nvPr/>
        </p:nvSpPr>
        <p:spPr>
          <a:xfrm>
            <a:off x="107915" y="188733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Alvarez, thank you so much for agreeing to meet and talk about medicinal plants. What are some of your favorites?</a:t>
            </a:r>
          </a:p>
        </p:txBody>
      </p:sp>
      <p:sp>
        <p:nvSpPr>
          <p:cNvPr id="10" name="Rectangle 9"/>
          <p:cNvSpPr/>
          <p:nvPr/>
        </p:nvSpPr>
        <p:spPr>
          <a:xfrm>
            <a:off x="96676" y="2937265"/>
            <a:ext cx="3308385" cy="523220"/>
          </a:xfrm>
          <a:prstGeom prst="rect">
            <a:avLst/>
          </a:prstGeom>
        </p:spPr>
        <p:txBody>
          <a:bodyPr wrap="square">
            <a:spAutoFit/>
          </a:bodyPr>
          <a:lstStyle/>
          <a:p>
            <a:r>
              <a:rPr lang="en-US" sz="1400" dirty="0" smtClean="0"/>
              <a:t>Q2: I hear garlic mentioned often. What about garlic? </a:t>
            </a:r>
          </a:p>
        </p:txBody>
      </p:sp>
      <p:sp>
        <p:nvSpPr>
          <p:cNvPr id="11" name="Rectangle 10"/>
          <p:cNvSpPr/>
          <p:nvPr/>
        </p:nvSpPr>
        <p:spPr>
          <a:xfrm>
            <a:off x="112935" y="3602273"/>
            <a:ext cx="2733240" cy="307777"/>
          </a:xfrm>
          <a:prstGeom prst="rect">
            <a:avLst/>
          </a:prstGeom>
        </p:spPr>
        <p:txBody>
          <a:bodyPr wrap="none">
            <a:spAutoFit/>
          </a:bodyPr>
          <a:lstStyle/>
          <a:p>
            <a:r>
              <a:rPr lang="en-US" sz="1400" dirty="0" smtClean="0"/>
              <a:t>Q3: Does it have medicinal effects?</a:t>
            </a:r>
          </a:p>
        </p:txBody>
      </p:sp>
      <p:sp>
        <p:nvSpPr>
          <p:cNvPr id="12" name="Rectangle 11"/>
          <p:cNvSpPr/>
          <p:nvPr/>
        </p:nvSpPr>
        <p:spPr>
          <a:xfrm>
            <a:off x="124174" y="4077017"/>
            <a:ext cx="3206715" cy="307777"/>
          </a:xfrm>
          <a:prstGeom prst="rect">
            <a:avLst/>
          </a:prstGeom>
        </p:spPr>
        <p:txBody>
          <a:bodyPr wrap="none">
            <a:spAutoFit/>
          </a:bodyPr>
          <a:lstStyle/>
          <a:p>
            <a:r>
              <a:rPr lang="en-US" sz="1400" dirty="0" smtClean="0"/>
              <a:t>Q4: Is garlic the same here as in Ecuador?</a:t>
            </a:r>
          </a:p>
        </p:txBody>
      </p:sp>
      <p:sp>
        <p:nvSpPr>
          <p:cNvPr id="15" name="Rectangular Callout 14"/>
          <p:cNvSpPr/>
          <p:nvPr/>
        </p:nvSpPr>
        <p:spPr>
          <a:xfrm>
            <a:off x="4545526" y="3133176"/>
            <a:ext cx="3771900" cy="3038662"/>
          </a:xfrm>
          <a:prstGeom prst="wedgeRectCallout">
            <a:avLst>
              <a:gd name="adj1" fmla="val -13425"/>
              <a:gd name="adj2" fmla="val -49782"/>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solidFill>
                  <a:srgbClr val="000000"/>
                </a:solidFill>
              </a:rPr>
              <a:t>Señor</a:t>
            </a:r>
            <a:r>
              <a:rPr lang="en-US" sz="2400" dirty="0" smtClean="0">
                <a:solidFill>
                  <a:srgbClr val="000000"/>
                </a:solidFill>
              </a:rPr>
              <a:t> Alvarez: De nada. We commonly use </a:t>
            </a:r>
            <a:r>
              <a:rPr lang="es-ES" sz="2400" dirty="0" smtClean="0">
                <a:solidFill>
                  <a:srgbClr val="000000"/>
                </a:solidFill>
              </a:rPr>
              <a:t>manzanilla, mentha, gordolobo, and </a:t>
            </a:r>
            <a:r>
              <a:rPr lang="es-ES" sz="2400" dirty="0" err="1" smtClean="0">
                <a:solidFill>
                  <a:srgbClr val="000000"/>
                </a:solidFill>
              </a:rPr>
              <a:t>estafiate</a:t>
            </a:r>
            <a:r>
              <a:rPr lang="en-US" sz="2400" dirty="0">
                <a:solidFill>
                  <a:srgbClr val="000000"/>
                </a:solidFill>
              </a:rPr>
              <a:t>.</a:t>
            </a:r>
            <a:r>
              <a:rPr lang="en-US" sz="2400" dirty="0" smtClean="0">
                <a:solidFill>
                  <a:srgbClr val="000000"/>
                </a:solidFill>
              </a:rPr>
              <a:t> Although, we only use </a:t>
            </a:r>
            <a:r>
              <a:rPr lang="en-US" sz="2400" dirty="0" err="1" smtClean="0">
                <a:solidFill>
                  <a:srgbClr val="000000"/>
                </a:solidFill>
              </a:rPr>
              <a:t>estafiate</a:t>
            </a:r>
            <a:r>
              <a:rPr lang="en-US" sz="2400" dirty="0" smtClean="0">
                <a:solidFill>
                  <a:srgbClr val="000000"/>
                </a:solidFill>
              </a:rPr>
              <a:t> rarely.</a:t>
            </a:r>
          </a:p>
        </p:txBody>
      </p:sp>
      <p:sp>
        <p:nvSpPr>
          <p:cNvPr id="16" name="TextBox 15"/>
          <p:cNvSpPr txBox="1"/>
          <p:nvPr/>
        </p:nvSpPr>
        <p:spPr>
          <a:xfrm>
            <a:off x="4546600" y="816816"/>
            <a:ext cx="2768600" cy="2462213"/>
          </a:xfrm>
          <a:prstGeom prst="rect">
            <a:avLst/>
          </a:prstGeom>
          <a:noFill/>
        </p:spPr>
        <p:txBody>
          <a:bodyPr wrap="square" rtlCol="0">
            <a:spAutoFit/>
          </a:bodyPr>
          <a:lstStyle/>
          <a:p>
            <a:r>
              <a:rPr lang="en-US" sz="2000" dirty="0" smtClean="0"/>
              <a:t>Q1: </a:t>
            </a:r>
            <a:r>
              <a:rPr lang="en-US" sz="2000" dirty="0" err="1" smtClean="0"/>
              <a:t>Señor</a:t>
            </a:r>
            <a:r>
              <a:rPr lang="en-US" sz="2000" dirty="0" smtClean="0"/>
              <a:t> and </a:t>
            </a:r>
            <a:r>
              <a:rPr lang="en-US" sz="2000" dirty="0" err="1" smtClean="0"/>
              <a:t>Señora</a:t>
            </a:r>
            <a:r>
              <a:rPr lang="en-US" sz="2000" dirty="0" smtClean="0"/>
              <a:t> Alvarez, thank you so much for agreeing to meet and talk about medicinal plants. What are some of your favorites?</a:t>
            </a:r>
          </a:p>
          <a:p>
            <a:endParaRPr lang="en-US" sz="1400" dirty="0"/>
          </a:p>
        </p:txBody>
      </p:sp>
      <p:grpSp>
        <p:nvGrpSpPr>
          <p:cNvPr id="13" name="Group 12"/>
          <p:cNvGrpSpPr/>
          <p:nvPr/>
        </p:nvGrpSpPr>
        <p:grpSpPr>
          <a:xfrm>
            <a:off x="510197" y="4766578"/>
            <a:ext cx="2139416" cy="1690966"/>
            <a:chOff x="0" y="5336868"/>
            <a:chExt cx="2139416" cy="1690966"/>
          </a:xfrm>
        </p:grpSpPr>
        <p:pic>
          <p:nvPicPr>
            <p:cNvPr id="18" name="Picture 17" descr="icon.png"/>
            <p:cNvPicPr>
              <a:picLocks noChangeAspect="1"/>
            </p:cNvPicPr>
            <p:nvPr/>
          </p:nvPicPr>
          <p:blipFill>
            <a:blip r:embed="rId3"/>
            <a:stretch>
              <a:fillRect/>
            </a:stretch>
          </p:blipFill>
          <p:spPr>
            <a:xfrm>
              <a:off x="694137" y="5336868"/>
              <a:ext cx="674452" cy="802919"/>
            </a:xfrm>
            <a:prstGeom prst="rect">
              <a:avLst/>
            </a:prstGeom>
          </p:spPr>
        </p:pic>
        <p:sp>
          <p:nvSpPr>
            <p:cNvPr id="19" name="TextBox 18"/>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0" name="TextBox 19"/>
          <p:cNvSpPr txBox="1"/>
          <p:nvPr/>
        </p:nvSpPr>
        <p:spPr>
          <a:xfrm>
            <a:off x="211316" y="1517999"/>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FC46383A-861A-404F-8CED-F0600CC2D6A1}" type="slidenum">
              <a:rPr lang="en-US" smtClean="0"/>
              <a:pPr/>
              <a:t>14</a:t>
            </a:fld>
            <a:endParaRPr lang="en-US"/>
          </a:p>
        </p:txBody>
      </p:sp>
    </p:spTree>
    <p:extLst>
      <p:ext uri="{BB962C8B-B14F-4D97-AF65-F5344CB8AC3E}">
        <p14:creationId xmlns:p14="http://schemas.microsoft.com/office/powerpoint/2010/main" val="145926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9" name="Rectangle 8"/>
          <p:cNvSpPr/>
          <p:nvPr/>
        </p:nvSpPr>
        <p:spPr>
          <a:xfrm>
            <a:off x="107915" y="188733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Alvarez, thank you so much for agreeing to meet and talk about medicinal plants. What are some of your favorites?</a:t>
            </a:r>
          </a:p>
        </p:txBody>
      </p:sp>
      <p:sp>
        <p:nvSpPr>
          <p:cNvPr id="10" name="Rectangle 9"/>
          <p:cNvSpPr/>
          <p:nvPr/>
        </p:nvSpPr>
        <p:spPr>
          <a:xfrm>
            <a:off x="96676" y="2937265"/>
            <a:ext cx="3308385" cy="523220"/>
          </a:xfrm>
          <a:prstGeom prst="rect">
            <a:avLst/>
          </a:prstGeom>
        </p:spPr>
        <p:txBody>
          <a:bodyPr wrap="square">
            <a:spAutoFit/>
          </a:bodyPr>
          <a:lstStyle/>
          <a:p>
            <a:r>
              <a:rPr lang="en-US" sz="1400" dirty="0" smtClean="0"/>
              <a:t>Q2: I hear garlic mentioned often. What about garlic? </a:t>
            </a:r>
          </a:p>
        </p:txBody>
      </p:sp>
      <p:sp>
        <p:nvSpPr>
          <p:cNvPr id="11" name="Rectangle 10"/>
          <p:cNvSpPr/>
          <p:nvPr/>
        </p:nvSpPr>
        <p:spPr>
          <a:xfrm>
            <a:off x="101696" y="3557321"/>
            <a:ext cx="2733240" cy="307777"/>
          </a:xfrm>
          <a:prstGeom prst="rect">
            <a:avLst/>
          </a:prstGeom>
        </p:spPr>
        <p:txBody>
          <a:bodyPr wrap="none">
            <a:spAutoFit/>
          </a:bodyPr>
          <a:lstStyle/>
          <a:p>
            <a:r>
              <a:rPr lang="en-US" sz="1400" dirty="0" smtClean="0"/>
              <a:t>Q3: Does it have medicinal effects?</a:t>
            </a:r>
          </a:p>
        </p:txBody>
      </p:sp>
      <p:sp>
        <p:nvSpPr>
          <p:cNvPr id="12" name="Rectangle 11"/>
          <p:cNvSpPr/>
          <p:nvPr/>
        </p:nvSpPr>
        <p:spPr>
          <a:xfrm>
            <a:off x="112935" y="3964637"/>
            <a:ext cx="3206715" cy="307777"/>
          </a:xfrm>
          <a:prstGeom prst="rect">
            <a:avLst/>
          </a:prstGeom>
        </p:spPr>
        <p:txBody>
          <a:bodyPr wrap="none">
            <a:spAutoFit/>
          </a:bodyPr>
          <a:lstStyle/>
          <a:p>
            <a:r>
              <a:rPr lang="en-US" sz="1400" dirty="0" smtClean="0"/>
              <a:t>Q4: Is garlic the same here as in Ecuador?</a:t>
            </a:r>
          </a:p>
        </p:txBody>
      </p:sp>
      <p:sp>
        <p:nvSpPr>
          <p:cNvPr id="15" name="Rectangular Callout 14"/>
          <p:cNvSpPr/>
          <p:nvPr/>
        </p:nvSpPr>
        <p:spPr>
          <a:xfrm>
            <a:off x="4619785" y="2869559"/>
            <a:ext cx="3771900" cy="3038662"/>
          </a:xfrm>
          <a:prstGeom prst="wedgeRectCallout">
            <a:avLst>
              <a:gd name="adj1" fmla="val -12930"/>
              <a:gd name="adj2" fmla="val -48553"/>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solidFill>
                  <a:srgbClr val="000000"/>
                </a:solidFill>
              </a:rPr>
              <a:t>Señora</a:t>
            </a:r>
            <a:r>
              <a:rPr lang="en-US" sz="2400" dirty="0" smtClean="0">
                <a:solidFill>
                  <a:srgbClr val="000000"/>
                </a:solidFill>
              </a:rPr>
              <a:t> Alvarez: Well, I think of garlic more as a food, like onions and tomatoes.</a:t>
            </a:r>
            <a:endParaRPr lang="en-US" sz="2400" dirty="0">
              <a:solidFill>
                <a:srgbClr val="000000"/>
              </a:solidFill>
            </a:endParaRPr>
          </a:p>
        </p:txBody>
      </p:sp>
      <p:sp>
        <p:nvSpPr>
          <p:cNvPr id="16" name="TextBox 15"/>
          <p:cNvSpPr txBox="1"/>
          <p:nvPr/>
        </p:nvSpPr>
        <p:spPr>
          <a:xfrm>
            <a:off x="4783739" y="1271778"/>
            <a:ext cx="2768600" cy="1231106"/>
          </a:xfrm>
          <a:prstGeom prst="rect">
            <a:avLst/>
          </a:prstGeom>
          <a:noFill/>
        </p:spPr>
        <p:txBody>
          <a:bodyPr wrap="square" rtlCol="0">
            <a:spAutoFit/>
          </a:bodyPr>
          <a:lstStyle/>
          <a:p>
            <a:r>
              <a:rPr lang="en-US" sz="2000" dirty="0" smtClean="0"/>
              <a:t>Q2: I hear garlic mentioned often. What about garlic? </a:t>
            </a:r>
          </a:p>
          <a:p>
            <a:endParaRPr lang="en-US" sz="1400" dirty="0"/>
          </a:p>
        </p:txBody>
      </p:sp>
      <p:sp>
        <p:nvSpPr>
          <p:cNvPr id="20" name="TextBox 19"/>
          <p:cNvSpPr txBox="1"/>
          <p:nvPr/>
        </p:nvSpPr>
        <p:spPr>
          <a:xfrm>
            <a:off x="211316" y="1517999"/>
            <a:ext cx="965641" cy="369332"/>
          </a:xfrm>
          <a:prstGeom prst="rect">
            <a:avLst/>
          </a:prstGeom>
          <a:noFill/>
        </p:spPr>
        <p:txBody>
          <a:bodyPr wrap="none" rtlCol="0">
            <a:spAutoFit/>
          </a:bodyPr>
          <a:lstStyle/>
          <a:p>
            <a:r>
              <a:rPr lang="en-US" dirty="0" smtClean="0"/>
              <a:t>You Ask:</a:t>
            </a:r>
            <a:endParaRPr lang="en-US" dirty="0"/>
          </a:p>
        </p:txBody>
      </p:sp>
      <p:grpSp>
        <p:nvGrpSpPr>
          <p:cNvPr id="24" name="Group 23"/>
          <p:cNvGrpSpPr/>
          <p:nvPr/>
        </p:nvGrpSpPr>
        <p:grpSpPr>
          <a:xfrm>
            <a:off x="581485" y="4724014"/>
            <a:ext cx="2139416" cy="1690966"/>
            <a:chOff x="0" y="5336868"/>
            <a:chExt cx="2139416" cy="1690966"/>
          </a:xfrm>
        </p:grpSpPr>
        <p:pic>
          <p:nvPicPr>
            <p:cNvPr id="25" name="Picture 24" descr="icon.png"/>
            <p:cNvPicPr>
              <a:picLocks noChangeAspect="1"/>
            </p:cNvPicPr>
            <p:nvPr/>
          </p:nvPicPr>
          <p:blipFill>
            <a:blip r:embed="rId3"/>
            <a:stretch>
              <a:fillRect/>
            </a:stretch>
          </p:blipFill>
          <p:spPr>
            <a:xfrm>
              <a:off x="694137" y="5336868"/>
              <a:ext cx="674452" cy="802919"/>
            </a:xfrm>
            <a:prstGeom prst="rect">
              <a:avLst/>
            </a:prstGeom>
          </p:spPr>
        </p:pic>
        <p:sp>
          <p:nvSpPr>
            <p:cNvPr id="26" name="TextBox 25"/>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15</a:t>
            </a:fld>
            <a:endParaRPr lang="en-US"/>
          </a:p>
        </p:txBody>
      </p:sp>
    </p:spTree>
    <p:extLst>
      <p:ext uri="{BB962C8B-B14F-4D97-AF65-F5344CB8AC3E}">
        <p14:creationId xmlns:p14="http://schemas.microsoft.com/office/powerpoint/2010/main" val="1295488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9" name="Rectangle 8"/>
          <p:cNvSpPr/>
          <p:nvPr/>
        </p:nvSpPr>
        <p:spPr>
          <a:xfrm>
            <a:off x="107915" y="188733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Alvarez, thank you so much for agreeing to meet and talk about medicinal plants. What are some of your favorites?</a:t>
            </a:r>
          </a:p>
        </p:txBody>
      </p:sp>
      <p:sp>
        <p:nvSpPr>
          <p:cNvPr id="10" name="Rectangle 9"/>
          <p:cNvSpPr/>
          <p:nvPr/>
        </p:nvSpPr>
        <p:spPr>
          <a:xfrm>
            <a:off x="107915" y="3105835"/>
            <a:ext cx="3308385" cy="523220"/>
          </a:xfrm>
          <a:prstGeom prst="rect">
            <a:avLst/>
          </a:prstGeom>
        </p:spPr>
        <p:txBody>
          <a:bodyPr wrap="square">
            <a:spAutoFit/>
          </a:bodyPr>
          <a:lstStyle/>
          <a:p>
            <a:r>
              <a:rPr lang="en-US" sz="1400" dirty="0" smtClean="0"/>
              <a:t>Q2: I hear garlic mentioned often. What about garlic? </a:t>
            </a:r>
          </a:p>
        </p:txBody>
      </p:sp>
      <p:sp>
        <p:nvSpPr>
          <p:cNvPr id="11" name="Rectangle 10"/>
          <p:cNvSpPr/>
          <p:nvPr/>
        </p:nvSpPr>
        <p:spPr>
          <a:xfrm>
            <a:off x="157891" y="3883223"/>
            <a:ext cx="2733240" cy="307777"/>
          </a:xfrm>
          <a:prstGeom prst="rect">
            <a:avLst/>
          </a:prstGeom>
        </p:spPr>
        <p:txBody>
          <a:bodyPr wrap="none">
            <a:spAutoFit/>
          </a:bodyPr>
          <a:lstStyle/>
          <a:p>
            <a:r>
              <a:rPr lang="en-US" sz="1400" dirty="0" smtClean="0"/>
              <a:t>Q3: Does it have medicinal effects?</a:t>
            </a:r>
          </a:p>
        </p:txBody>
      </p:sp>
      <p:sp>
        <p:nvSpPr>
          <p:cNvPr id="12" name="Rectangle 11"/>
          <p:cNvSpPr/>
          <p:nvPr/>
        </p:nvSpPr>
        <p:spPr>
          <a:xfrm>
            <a:off x="157891" y="4492823"/>
            <a:ext cx="3206715" cy="307777"/>
          </a:xfrm>
          <a:prstGeom prst="rect">
            <a:avLst/>
          </a:prstGeom>
        </p:spPr>
        <p:txBody>
          <a:bodyPr wrap="none">
            <a:spAutoFit/>
          </a:bodyPr>
          <a:lstStyle/>
          <a:p>
            <a:r>
              <a:rPr lang="en-US" sz="1400" dirty="0" smtClean="0"/>
              <a:t>Q4: Is garlic the same here as in Ecuador?</a:t>
            </a:r>
          </a:p>
        </p:txBody>
      </p:sp>
      <p:sp>
        <p:nvSpPr>
          <p:cNvPr id="15" name="Rectangular Callout 14"/>
          <p:cNvSpPr/>
          <p:nvPr/>
        </p:nvSpPr>
        <p:spPr>
          <a:xfrm>
            <a:off x="3718444" y="2973492"/>
            <a:ext cx="5264293" cy="3038662"/>
          </a:xfrm>
          <a:prstGeom prst="wedgeRectCallout">
            <a:avLst>
              <a:gd name="adj1" fmla="val -12103"/>
              <a:gd name="adj2" fmla="val -50397"/>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solidFill>
                  <a:srgbClr val="000000"/>
                </a:solidFill>
              </a:rPr>
              <a:t>Señor</a:t>
            </a:r>
            <a:r>
              <a:rPr lang="en-US" sz="2400" dirty="0" smtClean="0">
                <a:solidFill>
                  <a:srgbClr val="000000"/>
                </a:solidFill>
              </a:rPr>
              <a:t> Alvarez: For example, my father used to eat garlic, sometimes raw, sometimes in a pill, every morning before breakfast, just as his dad did. He said that it prevented many different diseases, such as high blood pressure and heart problems.</a:t>
            </a:r>
          </a:p>
        </p:txBody>
      </p:sp>
      <p:sp>
        <p:nvSpPr>
          <p:cNvPr id="16" name="TextBox 15"/>
          <p:cNvSpPr txBox="1"/>
          <p:nvPr/>
        </p:nvSpPr>
        <p:spPr>
          <a:xfrm>
            <a:off x="4947619" y="1290055"/>
            <a:ext cx="2768600" cy="923330"/>
          </a:xfrm>
          <a:prstGeom prst="rect">
            <a:avLst/>
          </a:prstGeom>
          <a:noFill/>
        </p:spPr>
        <p:txBody>
          <a:bodyPr wrap="square" rtlCol="0">
            <a:spAutoFit/>
          </a:bodyPr>
          <a:lstStyle/>
          <a:p>
            <a:r>
              <a:rPr lang="en-US" sz="2000" dirty="0" smtClean="0"/>
              <a:t>Q3: Does it have medicinal effects?</a:t>
            </a:r>
          </a:p>
          <a:p>
            <a:endParaRPr lang="en-US" sz="1400" dirty="0"/>
          </a:p>
        </p:txBody>
      </p:sp>
      <p:sp>
        <p:nvSpPr>
          <p:cNvPr id="20" name="TextBox 19"/>
          <p:cNvSpPr txBox="1"/>
          <p:nvPr/>
        </p:nvSpPr>
        <p:spPr>
          <a:xfrm>
            <a:off x="211316" y="1517999"/>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21" name="Group 20"/>
          <p:cNvGrpSpPr/>
          <p:nvPr/>
        </p:nvGrpSpPr>
        <p:grpSpPr>
          <a:xfrm>
            <a:off x="211315" y="4844425"/>
            <a:ext cx="2679815" cy="1690966"/>
            <a:chOff x="0" y="5336868"/>
            <a:chExt cx="2139416" cy="1690966"/>
          </a:xfrm>
        </p:grpSpPr>
        <p:pic>
          <p:nvPicPr>
            <p:cNvPr id="22" name="Picture 21"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16</a:t>
            </a:fld>
            <a:endParaRPr lang="en-US"/>
          </a:p>
        </p:txBody>
      </p:sp>
    </p:spTree>
    <p:extLst>
      <p:ext uri="{BB962C8B-B14F-4D97-AF65-F5344CB8AC3E}">
        <p14:creationId xmlns:p14="http://schemas.microsoft.com/office/powerpoint/2010/main" val="2734206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9" name="Rectangle 8"/>
          <p:cNvSpPr/>
          <p:nvPr/>
        </p:nvSpPr>
        <p:spPr>
          <a:xfrm>
            <a:off x="107915" y="188733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Alvarez, thank you so much for agreeing to meet and talk about medicinal plants. What are some of your favorites?</a:t>
            </a:r>
          </a:p>
        </p:txBody>
      </p:sp>
      <p:sp>
        <p:nvSpPr>
          <p:cNvPr id="10" name="Rectangle 9"/>
          <p:cNvSpPr/>
          <p:nvPr/>
        </p:nvSpPr>
        <p:spPr>
          <a:xfrm>
            <a:off x="107915" y="3105835"/>
            <a:ext cx="3308385" cy="523220"/>
          </a:xfrm>
          <a:prstGeom prst="rect">
            <a:avLst/>
          </a:prstGeom>
        </p:spPr>
        <p:txBody>
          <a:bodyPr wrap="square">
            <a:spAutoFit/>
          </a:bodyPr>
          <a:lstStyle/>
          <a:p>
            <a:r>
              <a:rPr lang="en-US" sz="1400" dirty="0" smtClean="0"/>
              <a:t>Q2: I hear garlic mentioned often. What about garlic? </a:t>
            </a:r>
          </a:p>
        </p:txBody>
      </p:sp>
      <p:sp>
        <p:nvSpPr>
          <p:cNvPr id="11" name="Rectangle 10"/>
          <p:cNvSpPr/>
          <p:nvPr/>
        </p:nvSpPr>
        <p:spPr>
          <a:xfrm>
            <a:off x="157891" y="3883223"/>
            <a:ext cx="2733240" cy="307777"/>
          </a:xfrm>
          <a:prstGeom prst="rect">
            <a:avLst/>
          </a:prstGeom>
        </p:spPr>
        <p:txBody>
          <a:bodyPr wrap="none">
            <a:spAutoFit/>
          </a:bodyPr>
          <a:lstStyle/>
          <a:p>
            <a:r>
              <a:rPr lang="en-US" sz="1400" dirty="0" smtClean="0"/>
              <a:t>Q3: Does it have medicinal effects?</a:t>
            </a:r>
          </a:p>
        </p:txBody>
      </p:sp>
      <p:sp>
        <p:nvSpPr>
          <p:cNvPr id="12" name="Rectangle 11"/>
          <p:cNvSpPr/>
          <p:nvPr/>
        </p:nvSpPr>
        <p:spPr>
          <a:xfrm>
            <a:off x="157891" y="4492823"/>
            <a:ext cx="3206715" cy="307777"/>
          </a:xfrm>
          <a:prstGeom prst="rect">
            <a:avLst/>
          </a:prstGeom>
        </p:spPr>
        <p:txBody>
          <a:bodyPr wrap="none">
            <a:spAutoFit/>
          </a:bodyPr>
          <a:lstStyle/>
          <a:p>
            <a:r>
              <a:rPr lang="en-US" sz="1400" dirty="0" smtClean="0"/>
              <a:t>Q4: Is garlic the same here as in Ecuador?</a:t>
            </a:r>
          </a:p>
        </p:txBody>
      </p:sp>
      <p:sp>
        <p:nvSpPr>
          <p:cNvPr id="15" name="Rectangular Callout 14"/>
          <p:cNvSpPr/>
          <p:nvPr/>
        </p:nvSpPr>
        <p:spPr>
          <a:xfrm>
            <a:off x="3416301" y="2841438"/>
            <a:ext cx="5727698" cy="3561168"/>
          </a:xfrm>
          <a:prstGeom prst="wedgeRectCallout">
            <a:avLst>
              <a:gd name="adj1" fmla="val -19418"/>
              <a:gd name="adj2" fmla="val -49441"/>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solidFill>
                  <a:srgbClr val="000000"/>
                </a:solidFill>
              </a:rPr>
              <a:t>Señora</a:t>
            </a:r>
            <a:r>
              <a:rPr lang="en-US" dirty="0" smtClean="0">
                <a:solidFill>
                  <a:srgbClr val="000000"/>
                </a:solidFill>
              </a:rPr>
              <a:t> Alvarez: (To her husband) Mi </a:t>
            </a:r>
            <a:r>
              <a:rPr lang="en-US" dirty="0" err="1" smtClean="0">
                <a:solidFill>
                  <a:srgbClr val="000000"/>
                </a:solidFill>
              </a:rPr>
              <a:t>amor</a:t>
            </a:r>
            <a:r>
              <a:rPr lang="en-US" dirty="0" smtClean="0">
                <a:solidFill>
                  <a:srgbClr val="000000"/>
                </a:solidFill>
              </a:rPr>
              <a:t>, I can answer this. In Ecuador, we used to grow garlic, but sometimes we would buy it from the market. Here, because of the long winters and no space for a garden, I am always buying garlic. It seems reasonably fresh and the taste seems similar to what I was used to. Because of that, I assume that it has the same health benefits. However, for other plants like </a:t>
            </a:r>
            <a:r>
              <a:rPr lang="en-US" dirty="0" err="1" smtClean="0">
                <a:solidFill>
                  <a:srgbClr val="000000"/>
                </a:solidFill>
              </a:rPr>
              <a:t>manzanilla</a:t>
            </a:r>
            <a:r>
              <a:rPr lang="en-US" dirty="0" smtClean="0">
                <a:solidFill>
                  <a:srgbClr val="000000"/>
                </a:solidFill>
              </a:rPr>
              <a:t> and yerba </a:t>
            </a:r>
            <a:r>
              <a:rPr lang="en-US" dirty="0" err="1" smtClean="0">
                <a:solidFill>
                  <a:srgbClr val="000000"/>
                </a:solidFill>
              </a:rPr>
              <a:t>buena</a:t>
            </a:r>
            <a:r>
              <a:rPr lang="en-US" dirty="0" smtClean="0">
                <a:solidFill>
                  <a:srgbClr val="000000"/>
                </a:solidFill>
              </a:rPr>
              <a:t>, it is very hard to find fresh plants. This is mostly because it is hard to grow them for most of the year. The dried plants that I can find at some of the markets in Madison, or the capsules being sold in pharmacies, are just not the same. I don’t think those plants work as well. But at least I have my garlic.</a:t>
            </a:r>
            <a:endParaRPr lang="en-US" dirty="0">
              <a:solidFill>
                <a:srgbClr val="000000"/>
              </a:solidFill>
            </a:endParaRPr>
          </a:p>
        </p:txBody>
      </p:sp>
      <p:sp>
        <p:nvSpPr>
          <p:cNvPr id="16" name="TextBox 15"/>
          <p:cNvSpPr txBox="1"/>
          <p:nvPr/>
        </p:nvSpPr>
        <p:spPr>
          <a:xfrm>
            <a:off x="4546600" y="1034375"/>
            <a:ext cx="2768600" cy="923330"/>
          </a:xfrm>
          <a:prstGeom prst="rect">
            <a:avLst/>
          </a:prstGeom>
          <a:noFill/>
        </p:spPr>
        <p:txBody>
          <a:bodyPr wrap="square" rtlCol="0">
            <a:spAutoFit/>
          </a:bodyPr>
          <a:lstStyle/>
          <a:p>
            <a:r>
              <a:rPr lang="en-US" sz="2000" dirty="0" smtClean="0"/>
              <a:t>Q4: Is garlic the same here as in Ecuador?</a:t>
            </a:r>
          </a:p>
          <a:p>
            <a:endParaRPr lang="en-US" sz="1400" dirty="0"/>
          </a:p>
        </p:txBody>
      </p:sp>
      <p:sp>
        <p:nvSpPr>
          <p:cNvPr id="20" name="TextBox 19"/>
          <p:cNvSpPr txBox="1"/>
          <p:nvPr/>
        </p:nvSpPr>
        <p:spPr>
          <a:xfrm>
            <a:off x="211316" y="1517999"/>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19" name="Group 18"/>
          <p:cNvGrpSpPr/>
          <p:nvPr/>
        </p:nvGrpSpPr>
        <p:grpSpPr>
          <a:xfrm>
            <a:off x="510197" y="4844425"/>
            <a:ext cx="2139416" cy="1690966"/>
            <a:chOff x="0" y="5336868"/>
            <a:chExt cx="2139416" cy="1690966"/>
          </a:xfrm>
        </p:grpSpPr>
        <p:pic>
          <p:nvPicPr>
            <p:cNvPr id="22" name="Picture 21"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17</a:t>
            </a:fld>
            <a:endParaRPr lang="en-US"/>
          </a:p>
        </p:txBody>
      </p:sp>
    </p:spTree>
    <p:extLst>
      <p:ext uri="{BB962C8B-B14F-4D97-AF65-F5344CB8AC3E}">
        <p14:creationId xmlns:p14="http://schemas.microsoft.com/office/powerpoint/2010/main" val="3803968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4749800" y="585839"/>
            <a:ext cx="43941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09" y="685799"/>
            <a:ext cx="1729741" cy="2601115"/>
          </a:xfrm>
          <a:prstGeom prst="rect">
            <a:avLst/>
          </a:prstGeom>
        </p:spPr>
      </p:pic>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4" y="828390"/>
            <a:ext cx="3752885" cy="369332"/>
          </a:xfrm>
          <a:prstGeom prst="rect">
            <a:avLst/>
          </a:prstGeom>
          <a:noFill/>
        </p:spPr>
        <p:txBody>
          <a:bodyPr wrap="square" rtlCol="0">
            <a:spAutoFit/>
          </a:bodyPr>
          <a:lstStyle/>
          <a:p>
            <a:r>
              <a:rPr lang="en-US" b="1" dirty="0" smtClean="0">
                <a:solidFill>
                  <a:srgbClr val="000000"/>
                </a:solidFill>
              </a:rPr>
              <a:t>Interview a doctor in </a:t>
            </a:r>
            <a:r>
              <a:rPr lang="en-US" b="1" dirty="0">
                <a:solidFill>
                  <a:srgbClr val="000000"/>
                </a:solidFill>
              </a:rPr>
              <a:t>Madison</a:t>
            </a:r>
          </a:p>
        </p:txBody>
      </p:sp>
      <p:sp>
        <p:nvSpPr>
          <p:cNvPr id="13" name="TextBox 12"/>
          <p:cNvSpPr txBox="1"/>
          <p:nvPr/>
        </p:nvSpPr>
        <p:spPr>
          <a:xfrm>
            <a:off x="107914" y="2098328"/>
            <a:ext cx="4032286" cy="1938992"/>
          </a:xfrm>
          <a:prstGeom prst="rect">
            <a:avLst/>
          </a:prstGeom>
          <a:noFill/>
        </p:spPr>
        <p:txBody>
          <a:bodyPr wrap="square" rtlCol="0">
            <a:spAutoFit/>
          </a:bodyPr>
          <a:lstStyle/>
          <a:p>
            <a:r>
              <a:rPr lang="en-US" sz="2400" dirty="0"/>
              <a:t>Since garlic seems so important from your interviews, you decide to ask a doctor </a:t>
            </a:r>
            <a:r>
              <a:rPr lang="en-US" sz="2400" dirty="0" smtClean="0"/>
              <a:t>with expertise in integrative medicine.</a:t>
            </a:r>
            <a:endParaRPr lang="en-US" sz="2400" dirty="0"/>
          </a:p>
        </p:txBody>
      </p:sp>
      <p:sp>
        <p:nvSpPr>
          <p:cNvPr id="11" name="Rectangular Callout 10"/>
          <p:cNvSpPr/>
          <p:nvPr/>
        </p:nvSpPr>
        <p:spPr>
          <a:xfrm>
            <a:off x="5270500" y="3251746"/>
            <a:ext cx="3098800" cy="2704403"/>
          </a:xfrm>
          <a:prstGeom prst="wedgeRectCallout">
            <a:avLst>
              <a:gd name="adj1" fmla="val -4440"/>
              <a:gd name="adj2" fmla="val -59722"/>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Hello. I am Doctor </a:t>
            </a:r>
            <a:r>
              <a:rPr lang="en-US" dirty="0" err="1" smtClean="0">
                <a:solidFill>
                  <a:srgbClr val="000000"/>
                </a:solidFill>
              </a:rPr>
              <a:t>Junsy</a:t>
            </a:r>
            <a:r>
              <a:rPr lang="en-US" dirty="0" smtClean="0">
                <a:solidFill>
                  <a:srgbClr val="000000"/>
                </a:solidFill>
              </a:rPr>
              <a:t>, a family physician in Madison. I have an interest in integrative medicine, including medicinal plants. So, I have researched some of them and regularly talk to my patients about what they are taking. How can I be of help?</a:t>
            </a:r>
          </a:p>
          <a:p>
            <a:pPr algn="ctr"/>
            <a:endParaRPr lang="en-US" dirty="0">
              <a:solidFill>
                <a:srgbClr val="000000"/>
              </a:solidFill>
            </a:endParaRPr>
          </a:p>
        </p:txBody>
      </p:sp>
      <p:sp>
        <p:nvSpPr>
          <p:cNvPr id="2" name="Slide Number Placeholder 1"/>
          <p:cNvSpPr>
            <a:spLocks noGrp="1"/>
          </p:cNvSpPr>
          <p:nvPr>
            <p:ph type="sldNum" sz="quarter" idx="12"/>
          </p:nvPr>
        </p:nvSpPr>
        <p:spPr/>
        <p:txBody>
          <a:bodyPr/>
          <a:lstStyle/>
          <a:p>
            <a:fld id="{FC46383A-861A-404F-8CED-F0600CC2D6A1}" type="slidenum">
              <a:rPr lang="en-US" smtClean="0"/>
              <a:pPr/>
              <a:t>18</a:t>
            </a:fld>
            <a:endParaRPr lang="en-US"/>
          </a:p>
        </p:txBody>
      </p:sp>
    </p:spTree>
    <p:extLst>
      <p:ext uri="{BB962C8B-B14F-4D97-AF65-F5344CB8AC3E}">
        <p14:creationId xmlns:p14="http://schemas.microsoft.com/office/powerpoint/2010/main" val="2054880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4749800" y="585839"/>
            <a:ext cx="43941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4" y="828390"/>
            <a:ext cx="3752885" cy="369332"/>
          </a:xfrm>
          <a:prstGeom prst="rect">
            <a:avLst/>
          </a:prstGeom>
          <a:noFill/>
        </p:spPr>
        <p:txBody>
          <a:bodyPr wrap="square" rtlCol="0">
            <a:spAutoFit/>
          </a:bodyPr>
          <a:lstStyle/>
          <a:p>
            <a:r>
              <a:rPr lang="en-US" b="1" dirty="0" smtClean="0"/>
              <a:t>Interview a </a:t>
            </a:r>
            <a:r>
              <a:rPr lang="en-US" b="1" dirty="0"/>
              <a:t>D</a:t>
            </a:r>
            <a:r>
              <a:rPr lang="en-US" b="1" dirty="0" smtClean="0"/>
              <a:t>octor in </a:t>
            </a:r>
            <a:r>
              <a:rPr lang="en-US" b="1" dirty="0"/>
              <a:t>Madison</a:t>
            </a:r>
          </a:p>
        </p:txBody>
      </p:sp>
      <p:sp>
        <p:nvSpPr>
          <p:cNvPr id="13" name="TextBox 12"/>
          <p:cNvSpPr txBox="1"/>
          <p:nvPr/>
        </p:nvSpPr>
        <p:spPr>
          <a:xfrm>
            <a:off x="273014" y="1816735"/>
            <a:ext cx="3141950" cy="4031873"/>
          </a:xfrm>
          <a:prstGeom prst="rect">
            <a:avLst/>
          </a:prstGeom>
          <a:noFill/>
        </p:spPr>
        <p:txBody>
          <a:bodyPr wrap="square" rtlCol="0">
            <a:spAutoFit/>
          </a:bodyPr>
          <a:lstStyle/>
          <a:p>
            <a:r>
              <a:rPr lang="en-US" sz="1600" dirty="0" smtClean="0"/>
              <a:t>Q1: How common is the medicinal use of garlic?</a:t>
            </a:r>
          </a:p>
          <a:p>
            <a:endParaRPr lang="en-US" sz="1600" dirty="0" smtClean="0"/>
          </a:p>
          <a:p>
            <a:r>
              <a:rPr lang="en-US" sz="1600" dirty="0" smtClean="0"/>
              <a:t>Q2: How do your patients use garlic for healing?</a:t>
            </a:r>
          </a:p>
          <a:p>
            <a:endParaRPr lang="en-US" sz="1600" dirty="0" smtClean="0"/>
          </a:p>
          <a:p>
            <a:r>
              <a:rPr lang="en-US" sz="1600" dirty="0" smtClean="0"/>
              <a:t>Q3: Well, does it work?</a:t>
            </a:r>
          </a:p>
          <a:p>
            <a:endParaRPr lang="en-US" sz="1600" dirty="0" smtClean="0"/>
          </a:p>
          <a:p>
            <a:r>
              <a:rPr lang="en-US" sz="1600" dirty="0" smtClean="0">
                <a:solidFill>
                  <a:srgbClr val="000000"/>
                </a:solidFill>
              </a:rPr>
              <a:t>Q4: How much garlic does one need to eat to achieve these benefits?</a:t>
            </a:r>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11" name="Rectangular Callout 10"/>
          <p:cNvSpPr/>
          <p:nvPr/>
        </p:nvSpPr>
        <p:spPr>
          <a:xfrm>
            <a:off x="5270499" y="3251746"/>
            <a:ext cx="3431533" cy="2891924"/>
          </a:xfrm>
          <a:prstGeom prst="wedgeRectCallout">
            <a:avLst>
              <a:gd name="adj1" fmla="val -13576"/>
              <a:gd name="adj2" fmla="val -50054"/>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Well, the last I checked, it was one of the top 10 herbal products sold in the United States, and that doesn’t include people that purchase garlic in the grocery stores.</a:t>
            </a:r>
            <a:endParaRPr lang="en-US" sz="2400" dirty="0">
              <a:solidFill>
                <a:srgbClr val="000000"/>
              </a:solidFill>
            </a:endParaRPr>
          </a:p>
        </p:txBody>
      </p:sp>
      <p:sp>
        <p:nvSpPr>
          <p:cNvPr id="10" name="TextBox 9"/>
          <p:cNvSpPr txBox="1"/>
          <p:nvPr/>
        </p:nvSpPr>
        <p:spPr>
          <a:xfrm>
            <a:off x="6021362" y="1197722"/>
            <a:ext cx="1874130" cy="1600438"/>
          </a:xfrm>
          <a:prstGeom prst="rect">
            <a:avLst/>
          </a:prstGeom>
          <a:noFill/>
        </p:spPr>
        <p:txBody>
          <a:bodyPr wrap="square" rtlCol="0">
            <a:spAutoFit/>
          </a:bodyPr>
          <a:lstStyle/>
          <a:p>
            <a:r>
              <a:rPr lang="en-US" sz="2000" dirty="0" smtClean="0"/>
              <a:t>Q1: How common is the medicinal use of garlic?</a:t>
            </a:r>
          </a:p>
          <a:p>
            <a:endParaRPr lang="en-US" dirty="0"/>
          </a:p>
        </p:txBody>
      </p:sp>
      <p:sp>
        <p:nvSpPr>
          <p:cNvPr id="19" name="TextBox 18"/>
          <p:cNvSpPr txBox="1"/>
          <p:nvPr/>
        </p:nvSpPr>
        <p:spPr>
          <a:xfrm>
            <a:off x="402948" y="1405440"/>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18" name="Group 17"/>
          <p:cNvGrpSpPr/>
          <p:nvPr/>
        </p:nvGrpSpPr>
        <p:grpSpPr>
          <a:xfrm>
            <a:off x="814996" y="4766578"/>
            <a:ext cx="2139416" cy="1690966"/>
            <a:chOff x="0" y="5336868"/>
            <a:chExt cx="2139416" cy="1690966"/>
          </a:xfrm>
        </p:grpSpPr>
        <p:pic>
          <p:nvPicPr>
            <p:cNvPr id="21" name="Picture 20"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19</a:t>
            </a:fld>
            <a:endParaRPr lang="en-US"/>
          </a:p>
        </p:txBody>
      </p:sp>
    </p:spTree>
    <p:extLst>
      <p:ext uri="{BB962C8B-B14F-4D97-AF65-F5344CB8AC3E}">
        <p14:creationId xmlns:p14="http://schemas.microsoft.com/office/powerpoint/2010/main" val="205488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230" y="701773"/>
            <a:ext cx="4695435" cy="5632310"/>
          </a:xfrm>
          <a:prstGeom prst="rect">
            <a:avLst/>
          </a:prstGeom>
          <a:noFill/>
        </p:spPr>
        <p:txBody>
          <a:bodyPr wrap="square" rtlCol="0">
            <a:spAutoFit/>
          </a:bodyPr>
          <a:lstStyle/>
          <a:p>
            <a:r>
              <a:rPr lang="en-US" sz="2400" dirty="0" smtClean="0">
                <a:solidFill>
                  <a:srgbClr val="000000"/>
                </a:solidFill>
              </a:rPr>
              <a:t>Welcome! You are a student intern working with me, David Kiefer, MD,  a family physician and herbal medicine expert. I have a grant from The </a:t>
            </a:r>
            <a:r>
              <a:rPr lang="en-US" sz="2400" dirty="0">
                <a:solidFill>
                  <a:srgbClr val="000000"/>
                </a:solidFill>
              </a:rPr>
              <a:t>City of Madison Public Health </a:t>
            </a:r>
            <a:r>
              <a:rPr lang="en-US" sz="2400" dirty="0" smtClean="0">
                <a:solidFill>
                  <a:srgbClr val="000000"/>
                </a:solidFill>
              </a:rPr>
              <a:t>Department to </a:t>
            </a:r>
            <a:r>
              <a:rPr lang="en-US" sz="2400" dirty="0" smtClean="0"/>
              <a:t>investigate </a:t>
            </a:r>
            <a:r>
              <a:rPr lang="en-US" sz="2400" dirty="0"/>
              <a:t>the use of herbal medicines by Latinos living in </a:t>
            </a:r>
            <a:r>
              <a:rPr lang="en-US" sz="2400" dirty="0" smtClean="0"/>
              <a:t>Madison. </a:t>
            </a:r>
            <a:r>
              <a:rPr lang="en-US" sz="2400" dirty="0" smtClean="0">
                <a:solidFill>
                  <a:srgbClr val="000000"/>
                </a:solidFill>
              </a:rPr>
              <a:t>Herbs are a common and useful part of this culture, but may also be unsafe. </a:t>
            </a:r>
          </a:p>
          <a:p>
            <a:endParaRPr lang="en-US" sz="2400" dirty="0">
              <a:solidFill>
                <a:srgbClr val="000000"/>
              </a:solidFill>
            </a:endParaRPr>
          </a:p>
          <a:p>
            <a:r>
              <a:rPr lang="en-US" sz="2400" dirty="0" smtClean="0">
                <a:solidFill>
                  <a:srgbClr val="000000"/>
                </a:solidFill>
              </a:rPr>
              <a:t>I am aiming to help the city, clinics, and area stores learn about these plants. For example, there are unknowns about plant medicines:</a:t>
            </a:r>
          </a:p>
        </p:txBody>
      </p:sp>
      <p:sp>
        <p:nvSpPr>
          <p:cNvPr id="8" name="TextBox 7"/>
          <p:cNvSpPr txBox="1"/>
          <p:nvPr/>
        </p:nvSpPr>
        <p:spPr>
          <a:xfrm>
            <a:off x="6172004" y="4872229"/>
            <a:ext cx="2224238" cy="369332"/>
          </a:xfrm>
          <a:prstGeom prst="rect">
            <a:avLst/>
          </a:prstGeom>
          <a:noFill/>
        </p:spPr>
        <p:txBody>
          <a:bodyPr wrap="square" rtlCol="0">
            <a:spAutoFit/>
          </a:bodyPr>
          <a:lstStyle/>
          <a:p>
            <a:pPr algn="ctr"/>
            <a:r>
              <a:rPr lang="en-US" dirty="0" smtClean="0"/>
              <a:t>Dr. Kiefer</a:t>
            </a:r>
            <a:endParaRPr lang="en-US" dirty="0"/>
          </a:p>
        </p:txBody>
      </p:sp>
      <p:pic>
        <p:nvPicPr>
          <p:cNvPr id="4" name="Picture 3"/>
          <p:cNvPicPr>
            <a:picLocks noChangeAspect="1"/>
          </p:cNvPicPr>
          <p:nvPr/>
        </p:nvPicPr>
        <p:blipFill>
          <a:blip r:embed="rId3"/>
          <a:stretch>
            <a:fillRect/>
          </a:stretch>
        </p:blipFill>
        <p:spPr>
          <a:xfrm>
            <a:off x="6346875" y="1683921"/>
            <a:ext cx="1828800" cy="2743200"/>
          </a:xfrm>
          <a:prstGeom prst="rect">
            <a:avLst/>
          </a:prstGeom>
        </p:spPr>
      </p:pic>
      <p:sp>
        <p:nvSpPr>
          <p:cNvPr id="3" name="Slide Number Placeholder 2"/>
          <p:cNvSpPr>
            <a:spLocks noGrp="1"/>
          </p:cNvSpPr>
          <p:nvPr>
            <p:ph type="sldNum" sz="quarter" idx="12"/>
          </p:nvPr>
        </p:nvSpPr>
        <p:spPr/>
        <p:txBody>
          <a:bodyPr/>
          <a:lstStyle/>
          <a:p>
            <a:fld id="{FC46383A-861A-404F-8CED-F0600CC2D6A1}" type="slidenum">
              <a:rPr lang="en-US" smtClean="0"/>
              <a:pPr/>
              <a:t>2</a:t>
            </a:fld>
            <a:endParaRPr lang="en-US"/>
          </a:p>
        </p:txBody>
      </p:sp>
    </p:spTree>
    <p:extLst>
      <p:ext uri="{BB962C8B-B14F-4D97-AF65-F5344CB8AC3E}">
        <p14:creationId xmlns:p14="http://schemas.microsoft.com/office/powerpoint/2010/main" val="56945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4749800" y="585839"/>
            <a:ext cx="43941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4" y="828390"/>
            <a:ext cx="3752885" cy="369332"/>
          </a:xfrm>
          <a:prstGeom prst="rect">
            <a:avLst/>
          </a:prstGeom>
          <a:noFill/>
        </p:spPr>
        <p:txBody>
          <a:bodyPr wrap="square" rtlCol="0">
            <a:spAutoFit/>
          </a:bodyPr>
          <a:lstStyle/>
          <a:p>
            <a:r>
              <a:rPr lang="en-US" b="1" dirty="0" smtClean="0"/>
              <a:t>Interview a </a:t>
            </a:r>
            <a:r>
              <a:rPr lang="en-US" b="1" dirty="0"/>
              <a:t>Doctor in Madison</a:t>
            </a:r>
          </a:p>
        </p:txBody>
      </p:sp>
      <p:sp>
        <p:nvSpPr>
          <p:cNvPr id="13" name="TextBox 12"/>
          <p:cNvSpPr txBox="1"/>
          <p:nvPr/>
        </p:nvSpPr>
        <p:spPr>
          <a:xfrm>
            <a:off x="273014" y="1816735"/>
            <a:ext cx="3141950" cy="2800766"/>
          </a:xfrm>
          <a:prstGeom prst="rect">
            <a:avLst/>
          </a:prstGeom>
          <a:noFill/>
        </p:spPr>
        <p:txBody>
          <a:bodyPr wrap="square" rtlCol="0">
            <a:spAutoFit/>
          </a:bodyPr>
          <a:lstStyle/>
          <a:p>
            <a:r>
              <a:rPr lang="en-US" sz="1600" dirty="0" smtClean="0"/>
              <a:t>Q1: How common is the medicinal use of garlic?</a:t>
            </a:r>
          </a:p>
          <a:p>
            <a:endParaRPr lang="en-US" sz="1600" dirty="0" smtClean="0"/>
          </a:p>
          <a:p>
            <a:r>
              <a:rPr lang="en-US" sz="1600" dirty="0" smtClean="0"/>
              <a:t>Q2: How do your patients use garlic for healing?</a:t>
            </a:r>
          </a:p>
          <a:p>
            <a:endParaRPr lang="en-US" sz="1600" dirty="0" smtClean="0"/>
          </a:p>
          <a:p>
            <a:r>
              <a:rPr lang="en-US" sz="1600" dirty="0" smtClean="0"/>
              <a:t>Q3: Well, does it work?</a:t>
            </a:r>
          </a:p>
          <a:p>
            <a:endParaRPr lang="en-US" sz="1600" dirty="0" smtClean="0"/>
          </a:p>
          <a:p>
            <a:r>
              <a:rPr lang="en-US" sz="1600" dirty="0" smtClean="0">
                <a:solidFill>
                  <a:srgbClr val="000000"/>
                </a:solidFill>
              </a:rPr>
              <a:t>Q4: How much garlic does one need to eat to achieve these benefits?</a:t>
            </a:r>
          </a:p>
        </p:txBody>
      </p:sp>
      <p:sp>
        <p:nvSpPr>
          <p:cNvPr id="11" name="Rectangular Callout 10"/>
          <p:cNvSpPr/>
          <p:nvPr/>
        </p:nvSpPr>
        <p:spPr>
          <a:xfrm>
            <a:off x="5270500" y="3251746"/>
            <a:ext cx="3345714" cy="2891924"/>
          </a:xfrm>
          <a:prstGeom prst="wedgeRectCallout">
            <a:avLst>
              <a:gd name="adj1" fmla="val -10732"/>
              <a:gd name="adj2" fmla="val -49461"/>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Many of my patients will use garlic specifically for coronary artery disease, cholesterol, or high blood pressure. Other people regularly ingest garlic just for general preventive health.</a:t>
            </a:r>
            <a:endParaRPr lang="en-US" sz="2400" dirty="0">
              <a:solidFill>
                <a:srgbClr val="000000"/>
              </a:solidFill>
            </a:endParaRPr>
          </a:p>
        </p:txBody>
      </p:sp>
      <p:sp>
        <p:nvSpPr>
          <p:cNvPr id="10" name="TextBox 9"/>
          <p:cNvSpPr txBox="1"/>
          <p:nvPr/>
        </p:nvSpPr>
        <p:spPr>
          <a:xfrm>
            <a:off x="5984010" y="1308903"/>
            <a:ext cx="2192835" cy="1015663"/>
          </a:xfrm>
          <a:prstGeom prst="rect">
            <a:avLst/>
          </a:prstGeom>
          <a:noFill/>
        </p:spPr>
        <p:txBody>
          <a:bodyPr wrap="square" rtlCol="0">
            <a:spAutoFit/>
          </a:bodyPr>
          <a:lstStyle/>
          <a:p>
            <a:r>
              <a:rPr lang="en-US" sz="2000" dirty="0" smtClean="0"/>
              <a:t>Q2: How do your patients use garlic for healing?</a:t>
            </a:r>
          </a:p>
        </p:txBody>
      </p:sp>
      <p:sp>
        <p:nvSpPr>
          <p:cNvPr id="21" name="TextBox 20"/>
          <p:cNvSpPr txBox="1"/>
          <p:nvPr/>
        </p:nvSpPr>
        <p:spPr>
          <a:xfrm>
            <a:off x="402948" y="1405440"/>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18" name="Group 17"/>
          <p:cNvGrpSpPr/>
          <p:nvPr/>
        </p:nvGrpSpPr>
        <p:grpSpPr>
          <a:xfrm>
            <a:off x="905453" y="4742627"/>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20</a:t>
            </a:fld>
            <a:endParaRPr lang="en-US"/>
          </a:p>
        </p:txBody>
      </p:sp>
    </p:spTree>
    <p:extLst>
      <p:ext uri="{BB962C8B-B14F-4D97-AF65-F5344CB8AC3E}">
        <p14:creationId xmlns:p14="http://schemas.microsoft.com/office/powerpoint/2010/main" val="2054880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4749800" y="585839"/>
            <a:ext cx="43941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4" y="828390"/>
            <a:ext cx="3752885" cy="369332"/>
          </a:xfrm>
          <a:prstGeom prst="rect">
            <a:avLst/>
          </a:prstGeom>
          <a:noFill/>
        </p:spPr>
        <p:txBody>
          <a:bodyPr wrap="square" rtlCol="0">
            <a:spAutoFit/>
          </a:bodyPr>
          <a:lstStyle/>
          <a:p>
            <a:r>
              <a:rPr lang="en-US" b="1" dirty="0" smtClean="0"/>
              <a:t>Interview a </a:t>
            </a:r>
            <a:r>
              <a:rPr lang="en-US" b="1" dirty="0"/>
              <a:t>Doctor in Madison</a:t>
            </a:r>
          </a:p>
        </p:txBody>
      </p:sp>
      <p:sp>
        <p:nvSpPr>
          <p:cNvPr id="13" name="TextBox 12"/>
          <p:cNvSpPr txBox="1"/>
          <p:nvPr/>
        </p:nvSpPr>
        <p:spPr>
          <a:xfrm>
            <a:off x="273014" y="1816735"/>
            <a:ext cx="3141950" cy="2800766"/>
          </a:xfrm>
          <a:prstGeom prst="rect">
            <a:avLst/>
          </a:prstGeom>
          <a:noFill/>
        </p:spPr>
        <p:txBody>
          <a:bodyPr wrap="square" rtlCol="0">
            <a:spAutoFit/>
          </a:bodyPr>
          <a:lstStyle/>
          <a:p>
            <a:r>
              <a:rPr lang="en-US" sz="1600" dirty="0" smtClean="0"/>
              <a:t>Q1: How common is the medicinal use of garlic?</a:t>
            </a:r>
          </a:p>
          <a:p>
            <a:endParaRPr lang="en-US" sz="1600" dirty="0" smtClean="0"/>
          </a:p>
          <a:p>
            <a:r>
              <a:rPr lang="en-US" sz="1600" dirty="0" smtClean="0"/>
              <a:t>Q2: How do your patients use garlic for healing?</a:t>
            </a:r>
          </a:p>
          <a:p>
            <a:endParaRPr lang="en-US" sz="1600" dirty="0" smtClean="0"/>
          </a:p>
          <a:p>
            <a:r>
              <a:rPr lang="en-US" sz="1600" dirty="0" smtClean="0"/>
              <a:t>Q3: Well, does it work?</a:t>
            </a:r>
          </a:p>
          <a:p>
            <a:endParaRPr lang="en-US" sz="1600" dirty="0" smtClean="0"/>
          </a:p>
          <a:p>
            <a:r>
              <a:rPr lang="en-US" sz="1600" dirty="0" smtClean="0">
                <a:solidFill>
                  <a:srgbClr val="000000"/>
                </a:solidFill>
              </a:rPr>
              <a:t>Q4: How much garlic does one need to eat to achieve these benefits?</a:t>
            </a:r>
          </a:p>
        </p:txBody>
      </p:sp>
      <p:sp>
        <p:nvSpPr>
          <p:cNvPr id="11" name="Rectangular Callout 10"/>
          <p:cNvSpPr/>
          <p:nvPr/>
        </p:nvSpPr>
        <p:spPr>
          <a:xfrm>
            <a:off x="4749800" y="2549769"/>
            <a:ext cx="4165600" cy="3985621"/>
          </a:xfrm>
          <a:prstGeom prst="wedgeRectCallout">
            <a:avLst>
              <a:gd name="adj1" fmla="val -16097"/>
              <a:gd name="adj2" fmla="val -50054"/>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I’ve extensively reviewed the literature, and there are some interesting results. For example, regular intake of garlic once daily </a:t>
            </a:r>
            <a:r>
              <a:rPr lang="en-US" dirty="0">
                <a:solidFill>
                  <a:srgbClr val="000000"/>
                </a:solidFill>
              </a:rPr>
              <a:t>may </a:t>
            </a:r>
            <a:r>
              <a:rPr lang="en-US" dirty="0" smtClean="0">
                <a:solidFill>
                  <a:srgbClr val="000000"/>
                </a:solidFill>
              </a:rPr>
              <a:t>slightly lower blood pressure, say, 5-8 mmHg (the units of blood pressure readings). This is probably not clinically significant. However, after 2-3 months of treatment, garlic does seem to lower total cholesterol by 17, and triglycerides by 19. It does not seem to affect HDL cholesterol (a subset of cholesterol, often called “good” cholesterol) levels.</a:t>
            </a:r>
            <a:endParaRPr lang="en-US" dirty="0">
              <a:solidFill>
                <a:srgbClr val="000000"/>
              </a:solidFill>
            </a:endParaRPr>
          </a:p>
        </p:txBody>
      </p:sp>
      <p:sp>
        <p:nvSpPr>
          <p:cNvPr id="10" name="TextBox 9"/>
          <p:cNvSpPr txBox="1"/>
          <p:nvPr/>
        </p:nvSpPr>
        <p:spPr>
          <a:xfrm>
            <a:off x="5619261" y="1310631"/>
            <a:ext cx="2655276" cy="677108"/>
          </a:xfrm>
          <a:prstGeom prst="rect">
            <a:avLst/>
          </a:prstGeom>
          <a:noFill/>
        </p:spPr>
        <p:txBody>
          <a:bodyPr wrap="square" rtlCol="0">
            <a:spAutoFit/>
          </a:bodyPr>
          <a:lstStyle/>
          <a:p>
            <a:r>
              <a:rPr lang="en-US" sz="2000" dirty="0" smtClean="0"/>
              <a:t>Q3: Well, does it work?</a:t>
            </a:r>
          </a:p>
          <a:p>
            <a:endParaRPr lang="en-US" dirty="0"/>
          </a:p>
        </p:txBody>
      </p:sp>
      <p:sp>
        <p:nvSpPr>
          <p:cNvPr id="19" name="TextBox 18"/>
          <p:cNvSpPr txBox="1"/>
          <p:nvPr/>
        </p:nvSpPr>
        <p:spPr>
          <a:xfrm>
            <a:off x="402948" y="1405440"/>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18" name="Group 17"/>
          <p:cNvGrpSpPr/>
          <p:nvPr/>
        </p:nvGrpSpPr>
        <p:grpSpPr>
          <a:xfrm>
            <a:off x="1069505" y="4725466"/>
            <a:ext cx="2139416" cy="1690966"/>
            <a:chOff x="0" y="5336868"/>
            <a:chExt cx="2139416" cy="1690966"/>
          </a:xfrm>
        </p:grpSpPr>
        <p:pic>
          <p:nvPicPr>
            <p:cNvPr id="21" name="Picture 20"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21</a:t>
            </a:fld>
            <a:endParaRPr lang="en-US"/>
          </a:p>
        </p:txBody>
      </p:sp>
    </p:spTree>
    <p:extLst>
      <p:ext uri="{BB962C8B-B14F-4D97-AF65-F5344CB8AC3E}">
        <p14:creationId xmlns:p14="http://schemas.microsoft.com/office/powerpoint/2010/main" val="2054880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4749800" y="585839"/>
            <a:ext cx="43941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4" y="828390"/>
            <a:ext cx="3752885" cy="369332"/>
          </a:xfrm>
          <a:prstGeom prst="rect">
            <a:avLst/>
          </a:prstGeom>
          <a:noFill/>
        </p:spPr>
        <p:txBody>
          <a:bodyPr wrap="square" rtlCol="0">
            <a:spAutoFit/>
          </a:bodyPr>
          <a:lstStyle/>
          <a:p>
            <a:r>
              <a:rPr lang="en-US" b="1" dirty="0" smtClean="0"/>
              <a:t>Interview a </a:t>
            </a:r>
            <a:r>
              <a:rPr lang="en-US" b="1" dirty="0"/>
              <a:t>Doctor in Madison</a:t>
            </a:r>
          </a:p>
        </p:txBody>
      </p:sp>
      <p:sp>
        <p:nvSpPr>
          <p:cNvPr id="13" name="TextBox 12"/>
          <p:cNvSpPr txBox="1"/>
          <p:nvPr/>
        </p:nvSpPr>
        <p:spPr>
          <a:xfrm>
            <a:off x="273014" y="1816735"/>
            <a:ext cx="3141950" cy="2800766"/>
          </a:xfrm>
          <a:prstGeom prst="rect">
            <a:avLst/>
          </a:prstGeom>
          <a:noFill/>
        </p:spPr>
        <p:txBody>
          <a:bodyPr wrap="square" rtlCol="0">
            <a:spAutoFit/>
          </a:bodyPr>
          <a:lstStyle/>
          <a:p>
            <a:r>
              <a:rPr lang="en-US" sz="1600" dirty="0" smtClean="0"/>
              <a:t>Q1: How common is the medicinal use of garlic?</a:t>
            </a:r>
          </a:p>
          <a:p>
            <a:endParaRPr lang="en-US" sz="1600" dirty="0" smtClean="0"/>
          </a:p>
          <a:p>
            <a:r>
              <a:rPr lang="en-US" sz="1600" dirty="0" smtClean="0"/>
              <a:t>Q2: How do your patients use garlic for healing?</a:t>
            </a:r>
          </a:p>
          <a:p>
            <a:endParaRPr lang="en-US" sz="1600" dirty="0" smtClean="0"/>
          </a:p>
          <a:p>
            <a:r>
              <a:rPr lang="en-US" sz="1600" dirty="0" smtClean="0"/>
              <a:t>Q3: Well, does it work?</a:t>
            </a:r>
          </a:p>
          <a:p>
            <a:endParaRPr lang="en-US" sz="1600" dirty="0" smtClean="0"/>
          </a:p>
          <a:p>
            <a:r>
              <a:rPr lang="en-US" sz="1600" dirty="0" smtClean="0">
                <a:solidFill>
                  <a:srgbClr val="000000"/>
                </a:solidFill>
              </a:rPr>
              <a:t>Q4: How much garlic does one need to eat to achieve these benefits?</a:t>
            </a:r>
          </a:p>
        </p:txBody>
      </p:sp>
      <p:sp>
        <p:nvSpPr>
          <p:cNvPr id="11" name="Rectangular Callout 10"/>
          <p:cNvSpPr/>
          <p:nvPr/>
        </p:nvSpPr>
        <p:spPr>
          <a:xfrm>
            <a:off x="4749800" y="3251746"/>
            <a:ext cx="4165600" cy="2966194"/>
          </a:xfrm>
          <a:prstGeom prst="wedgeRectCallout">
            <a:avLst>
              <a:gd name="adj1" fmla="val -9820"/>
              <a:gd name="adj2" fmla="val -47131"/>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Two cloves a day is probably an adequate medicinal dose. It should be minced, diced, or chopped, or it won’t work medicinally. </a:t>
            </a:r>
            <a:r>
              <a:rPr lang="en-US" sz="1600" dirty="0">
                <a:solidFill>
                  <a:srgbClr val="000000"/>
                </a:solidFill>
              </a:rPr>
              <a:t>T</a:t>
            </a:r>
            <a:r>
              <a:rPr lang="en-US" sz="1600" dirty="0" smtClean="0">
                <a:solidFill>
                  <a:srgbClr val="000000"/>
                </a:solidFill>
              </a:rPr>
              <a:t>his is because of an enzymatic reaction that occurs when garlic is processed in that way. It causes a precursor chemical to be converted into the medicinally active molecule, </a:t>
            </a:r>
            <a:r>
              <a:rPr lang="en-US" sz="1600" dirty="0" err="1" smtClean="0">
                <a:solidFill>
                  <a:srgbClr val="000000"/>
                </a:solidFill>
              </a:rPr>
              <a:t>allicin</a:t>
            </a:r>
            <a:r>
              <a:rPr lang="en-US" sz="1600" dirty="0" smtClean="0">
                <a:solidFill>
                  <a:srgbClr val="000000"/>
                </a:solidFill>
              </a:rPr>
              <a:t>. Also, you shouldn’t overcook garlic or it will destroy some of the active compounds. It is possible to purchase garlic extracts in capsule form, which may have some of the medicinal effects but it depends on the specific product. </a:t>
            </a:r>
            <a:endParaRPr lang="en-US" sz="1600" dirty="0">
              <a:solidFill>
                <a:srgbClr val="000000"/>
              </a:solidFill>
            </a:endParaRPr>
          </a:p>
        </p:txBody>
      </p:sp>
      <p:sp>
        <p:nvSpPr>
          <p:cNvPr id="10" name="TextBox 9"/>
          <p:cNvSpPr txBox="1"/>
          <p:nvPr/>
        </p:nvSpPr>
        <p:spPr>
          <a:xfrm>
            <a:off x="5797256" y="1291957"/>
            <a:ext cx="2458721" cy="1323439"/>
          </a:xfrm>
          <a:prstGeom prst="rect">
            <a:avLst/>
          </a:prstGeom>
          <a:noFill/>
        </p:spPr>
        <p:txBody>
          <a:bodyPr wrap="square" rtlCol="0">
            <a:spAutoFit/>
          </a:bodyPr>
          <a:lstStyle/>
          <a:p>
            <a:r>
              <a:rPr lang="en-US" sz="2000" dirty="0" smtClean="0">
                <a:solidFill>
                  <a:srgbClr val="000000"/>
                </a:solidFill>
              </a:rPr>
              <a:t>Q4: How much garlic does one need to eat to achieve these benefits?</a:t>
            </a:r>
          </a:p>
        </p:txBody>
      </p:sp>
      <p:sp>
        <p:nvSpPr>
          <p:cNvPr id="19" name="TextBox 18"/>
          <p:cNvSpPr txBox="1"/>
          <p:nvPr/>
        </p:nvSpPr>
        <p:spPr>
          <a:xfrm>
            <a:off x="402948" y="1405440"/>
            <a:ext cx="959893" cy="369332"/>
          </a:xfrm>
          <a:prstGeom prst="rect">
            <a:avLst/>
          </a:prstGeom>
          <a:noFill/>
        </p:spPr>
        <p:txBody>
          <a:bodyPr wrap="none" rtlCol="0">
            <a:spAutoFit/>
          </a:bodyPr>
          <a:lstStyle/>
          <a:p>
            <a:r>
              <a:rPr lang="en-US" dirty="0" smtClean="0">
                <a:solidFill>
                  <a:srgbClr val="000000"/>
                </a:solidFill>
              </a:rPr>
              <a:t>You ask:</a:t>
            </a:r>
            <a:endParaRPr lang="en-US" dirty="0">
              <a:solidFill>
                <a:srgbClr val="000000"/>
              </a:solidFill>
            </a:endParaRPr>
          </a:p>
        </p:txBody>
      </p:sp>
      <p:grpSp>
        <p:nvGrpSpPr>
          <p:cNvPr id="18" name="Group 17"/>
          <p:cNvGrpSpPr/>
          <p:nvPr/>
        </p:nvGrpSpPr>
        <p:grpSpPr>
          <a:xfrm>
            <a:off x="1086669" y="4766578"/>
            <a:ext cx="2139416" cy="1690966"/>
            <a:chOff x="0" y="5336868"/>
            <a:chExt cx="2139416" cy="1690966"/>
          </a:xfrm>
        </p:grpSpPr>
        <p:pic>
          <p:nvPicPr>
            <p:cNvPr id="21" name="Picture 20"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22</a:t>
            </a:fld>
            <a:endParaRPr lang="en-US"/>
          </a:p>
        </p:txBody>
      </p:sp>
    </p:spTree>
    <p:extLst>
      <p:ext uri="{BB962C8B-B14F-4D97-AF65-F5344CB8AC3E}">
        <p14:creationId xmlns:p14="http://schemas.microsoft.com/office/powerpoint/2010/main" val="2054880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571785" cy="3416320"/>
          </a:xfrm>
          <a:prstGeom prst="rect">
            <a:avLst/>
          </a:prstGeom>
          <a:noFill/>
        </p:spPr>
        <p:txBody>
          <a:bodyPr wrap="square" rtlCol="0">
            <a:spAutoFit/>
          </a:bodyPr>
          <a:lstStyle/>
          <a:p>
            <a:r>
              <a:rPr lang="en-US" sz="2400" b="1" dirty="0" smtClean="0"/>
              <a:t>Video phone call: </a:t>
            </a:r>
            <a:r>
              <a:rPr lang="en-US" sz="2400" dirty="0" smtClean="0"/>
              <a:t>To understand more about plant use, specifically garlic, in Ecuador, you follow up on a contact in Quito, Ecuador, the </a:t>
            </a:r>
            <a:r>
              <a:rPr lang="en-US" sz="2400" dirty="0" err="1" smtClean="0"/>
              <a:t>Andi</a:t>
            </a:r>
            <a:r>
              <a:rPr lang="en-US" sz="2400" dirty="0" smtClean="0"/>
              <a:t> couple.</a:t>
            </a:r>
            <a:endParaRPr lang="en-US" sz="2400" dirty="0"/>
          </a:p>
        </p:txBody>
      </p:sp>
      <p:sp>
        <p:nvSpPr>
          <p:cNvPr id="9" name="TextBox 8"/>
          <p:cNvSpPr txBox="1"/>
          <p:nvPr/>
        </p:nvSpPr>
        <p:spPr>
          <a:xfrm>
            <a:off x="3747943" y="2997944"/>
            <a:ext cx="4718485" cy="3139321"/>
          </a:xfrm>
          <a:prstGeom prst="rect">
            <a:avLst/>
          </a:prstGeom>
          <a:noFill/>
        </p:spPr>
        <p:txBody>
          <a:bodyPr wrap="square" rtlCol="0">
            <a:spAutoFit/>
          </a:bodyPr>
          <a:lstStyle/>
          <a:p>
            <a:r>
              <a:rPr lang="en-US" sz="2000" dirty="0" err="1" smtClean="0">
                <a:solidFill>
                  <a:srgbClr val="000000"/>
                </a:solidFill>
              </a:rPr>
              <a:t>Señor</a:t>
            </a:r>
            <a:r>
              <a:rPr lang="en-US" sz="2000" dirty="0" smtClean="0">
                <a:solidFill>
                  <a:srgbClr val="000000"/>
                </a:solidFill>
              </a:rPr>
              <a:t> and </a:t>
            </a:r>
            <a:r>
              <a:rPr lang="en-US" sz="2000" dirty="0" err="1" smtClean="0">
                <a:solidFill>
                  <a:srgbClr val="000000"/>
                </a:solidFill>
              </a:rPr>
              <a:t>Señora</a:t>
            </a:r>
            <a:r>
              <a:rPr lang="en-US" sz="2000" dirty="0" smtClean="0">
                <a:solidFill>
                  <a:srgbClr val="000000"/>
                </a:solidFill>
              </a:rPr>
              <a:t> Andi are from Quito, Ecuador, although both grew up in the “</a:t>
            </a:r>
            <a:r>
              <a:rPr lang="en-US" sz="2000" dirty="0" err="1" smtClean="0">
                <a:solidFill>
                  <a:srgbClr val="000000"/>
                </a:solidFill>
              </a:rPr>
              <a:t>Oriente</a:t>
            </a:r>
            <a:r>
              <a:rPr lang="en-US" sz="2000" dirty="0" smtClean="0">
                <a:solidFill>
                  <a:srgbClr val="000000"/>
                </a:solidFill>
              </a:rPr>
              <a:t>,” or Eastern/Amazonian part of Ecuador. Each of their parents and grandparents knew a lot about medicinal plants, and took care of the entire family’s health with herbal remedies. The </a:t>
            </a:r>
            <a:r>
              <a:rPr lang="en-US" sz="2000" dirty="0" err="1" smtClean="0">
                <a:solidFill>
                  <a:srgbClr val="000000"/>
                </a:solidFill>
              </a:rPr>
              <a:t>Andis</a:t>
            </a:r>
            <a:r>
              <a:rPr lang="en-US" sz="2000" dirty="0" smtClean="0">
                <a:solidFill>
                  <a:srgbClr val="000000"/>
                </a:solidFill>
              </a:rPr>
              <a:t> picked up this expertise and made it a part of their lives and health care.</a:t>
            </a:r>
          </a:p>
          <a:p>
            <a:endParaRPr lang="en-US" dirty="0"/>
          </a:p>
        </p:txBody>
      </p:sp>
      <p:sp>
        <p:nvSpPr>
          <p:cNvPr id="2" name="Slide Number Placeholder 1"/>
          <p:cNvSpPr>
            <a:spLocks noGrp="1"/>
          </p:cNvSpPr>
          <p:nvPr>
            <p:ph type="sldNum" sz="quarter" idx="12"/>
          </p:nvPr>
        </p:nvSpPr>
        <p:spPr/>
        <p:txBody>
          <a:bodyPr/>
          <a:lstStyle/>
          <a:p>
            <a:fld id="{FC46383A-861A-404F-8CED-F0600CC2D6A1}"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32" y="828390"/>
            <a:ext cx="3046988" cy="2031325"/>
          </a:xfrm>
          <a:prstGeom prst="rect">
            <a:avLst/>
          </a:prstGeom>
        </p:spPr>
      </p:pic>
    </p:spTree>
    <p:extLst>
      <p:ext uri="{BB962C8B-B14F-4D97-AF65-F5344CB8AC3E}">
        <p14:creationId xmlns:p14="http://schemas.microsoft.com/office/powerpoint/2010/main" val="3959932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0" name="Rectangle 9"/>
          <p:cNvSpPr/>
          <p:nvPr/>
        </p:nvSpPr>
        <p:spPr>
          <a:xfrm>
            <a:off x="107915" y="1821371"/>
            <a:ext cx="3308385" cy="738664"/>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a:t>
            </a:r>
            <a:r>
              <a:rPr lang="en-US" sz="1400" dirty="0" err="1" smtClean="0"/>
              <a:t>Ajo</a:t>
            </a:r>
            <a:r>
              <a:rPr lang="en-US" sz="1400" dirty="0" smtClean="0"/>
              <a:t>, or garlic, is common in market stands. Why?</a:t>
            </a:r>
            <a:endParaRPr lang="en-US" sz="1400" dirty="0"/>
          </a:p>
        </p:txBody>
      </p:sp>
      <p:sp>
        <p:nvSpPr>
          <p:cNvPr id="11" name="Rectangle 10"/>
          <p:cNvSpPr/>
          <p:nvPr/>
        </p:nvSpPr>
        <p:spPr>
          <a:xfrm>
            <a:off x="107915" y="2721113"/>
            <a:ext cx="3047429" cy="307777"/>
          </a:xfrm>
          <a:prstGeom prst="rect">
            <a:avLst/>
          </a:prstGeom>
        </p:spPr>
        <p:txBody>
          <a:bodyPr wrap="none">
            <a:spAutoFit/>
          </a:bodyPr>
          <a:lstStyle/>
          <a:p>
            <a:r>
              <a:rPr lang="en-US" sz="1400" dirty="0" smtClean="0"/>
              <a:t>Q2: What are garlic’s medicinal effects?</a:t>
            </a:r>
            <a:endParaRPr lang="en-US" sz="1400" dirty="0"/>
          </a:p>
        </p:txBody>
      </p:sp>
      <p:sp>
        <p:nvSpPr>
          <p:cNvPr id="12" name="Rectangle 11"/>
          <p:cNvSpPr/>
          <p:nvPr/>
        </p:nvSpPr>
        <p:spPr>
          <a:xfrm>
            <a:off x="107915" y="3090446"/>
            <a:ext cx="3308385" cy="523220"/>
          </a:xfrm>
          <a:prstGeom prst="rect">
            <a:avLst/>
          </a:prstGeom>
        </p:spPr>
        <p:txBody>
          <a:bodyPr wrap="square">
            <a:spAutoFit/>
          </a:bodyPr>
          <a:lstStyle/>
          <a:p>
            <a:r>
              <a:rPr lang="en-US" sz="1400" dirty="0" smtClean="0"/>
              <a:t>Q3: Do you mean like cancer and infections?</a:t>
            </a:r>
            <a:endParaRPr lang="en-US" sz="1400" dirty="0"/>
          </a:p>
        </p:txBody>
      </p:sp>
      <p:sp>
        <p:nvSpPr>
          <p:cNvPr id="13" name="TextBox 12"/>
          <p:cNvSpPr txBox="1"/>
          <p:nvPr/>
        </p:nvSpPr>
        <p:spPr>
          <a:xfrm>
            <a:off x="4581020" y="1016000"/>
            <a:ext cx="3525488" cy="1323439"/>
          </a:xfrm>
          <a:prstGeom prst="rect">
            <a:avLst/>
          </a:prstGeom>
          <a:noFill/>
        </p:spPr>
        <p:txBody>
          <a:bodyPr wrap="square" rtlCol="0">
            <a:spAutoFit/>
          </a:bodyPr>
          <a:lstStyle/>
          <a:p>
            <a:r>
              <a:rPr lang="en-US" sz="2000" dirty="0" smtClean="0"/>
              <a:t>Q1: </a:t>
            </a:r>
            <a:r>
              <a:rPr lang="en-US" sz="2000" dirty="0" err="1" smtClean="0"/>
              <a:t>Señor</a:t>
            </a:r>
            <a:r>
              <a:rPr lang="en-US" sz="2000" dirty="0" smtClean="0"/>
              <a:t> and </a:t>
            </a:r>
            <a:r>
              <a:rPr lang="en-US" sz="2000" dirty="0" err="1" smtClean="0"/>
              <a:t>Señora</a:t>
            </a:r>
            <a:r>
              <a:rPr lang="en-US" sz="2000" dirty="0" smtClean="0"/>
              <a:t> </a:t>
            </a:r>
            <a:r>
              <a:rPr lang="en-US" sz="2000" dirty="0" err="1" smtClean="0"/>
              <a:t>Andi</a:t>
            </a:r>
            <a:r>
              <a:rPr lang="en-US" sz="2000" dirty="0" smtClean="0"/>
              <a:t>. Thank you for having this call. </a:t>
            </a:r>
            <a:r>
              <a:rPr lang="en-US" sz="2000" dirty="0" err="1" smtClean="0"/>
              <a:t>Ajo</a:t>
            </a:r>
            <a:r>
              <a:rPr lang="en-US" sz="2000" dirty="0" smtClean="0"/>
              <a:t>, or garlic, is common in market stands. Why?</a:t>
            </a:r>
          </a:p>
        </p:txBody>
      </p:sp>
      <p:sp>
        <p:nvSpPr>
          <p:cNvPr id="15" name="Rectangular Callout 14"/>
          <p:cNvSpPr/>
          <p:nvPr/>
        </p:nvSpPr>
        <p:spPr>
          <a:xfrm>
            <a:off x="3835400" y="2875002"/>
            <a:ext cx="4838700" cy="3158272"/>
          </a:xfrm>
          <a:prstGeom prst="wedgeRectCallout">
            <a:avLst>
              <a:gd name="adj1" fmla="val -29170"/>
              <a:gd name="adj2" fmla="val -48747"/>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solidFill>
                  <a:srgbClr val="000000"/>
                </a:solidFill>
              </a:rPr>
              <a:t>Señor</a:t>
            </a:r>
            <a:r>
              <a:rPr lang="en-US" sz="2400" dirty="0" smtClean="0">
                <a:solidFill>
                  <a:srgbClr val="000000"/>
                </a:solidFill>
              </a:rPr>
              <a:t> </a:t>
            </a:r>
            <a:r>
              <a:rPr lang="en-US" sz="2400" dirty="0" err="1" smtClean="0">
                <a:solidFill>
                  <a:srgbClr val="000000"/>
                </a:solidFill>
              </a:rPr>
              <a:t>Andi</a:t>
            </a:r>
            <a:r>
              <a:rPr lang="en-US" sz="2400" dirty="0" smtClean="0">
                <a:solidFill>
                  <a:srgbClr val="000000"/>
                </a:solidFill>
              </a:rPr>
              <a:t>: De nada. You’re welcome. Garlic is an important part of our diet, but it also has medicinal effects. We probably eat some garlic every day.</a:t>
            </a:r>
          </a:p>
        </p:txBody>
      </p:sp>
      <p:sp>
        <p:nvSpPr>
          <p:cNvPr id="16" name="Rectangle 15"/>
          <p:cNvSpPr/>
          <p:nvPr/>
        </p:nvSpPr>
        <p:spPr>
          <a:xfrm>
            <a:off x="107915" y="3748267"/>
            <a:ext cx="3308385" cy="523220"/>
          </a:xfrm>
          <a:prstGeom prst="rect">
            <a:avLst/>
          </a:prstGeom>
        </p:spPr>
        <p:txBody>
          <a:bodyPr wrap="square">
            <a:spAutoFit/>
          </a:bodyPr>
          <a:lstStyle/>
          <a:p>
            <a:r>
              <a:rPr lang="en-US" sz="1400" dirty="0" smtClean="0">
                <a:solidFill>
                  <a:srgbClr val="000000"/>
                </a:solidFill>
              </a:rPr>
              <a:t>Q4: How much garlic do you have to eat to obtain a medicinal effect?</a:t>
            </a:r>
            <a:endParaRPr lang="en-US" sz="1400" dirty="0">
              <a:solidFill>
                <a:srgbClr val="000000"/>
              </a:solidFill>
            </a:endParaRP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24</a:t>
            </a:fld>
            <a:endParaRPr lang="en-US"/>
          </a:p>
        </p:txBody>
      </p:sp>
    </p:spTree>
    <p:extLst>
      <p:ext uri="{BB962C8B-B14F-4D97-AF65-F5344CB8AC3E}">
        <p14:creationId xmlns:p14="http://schemas.microsoft.com/office/powerpoint/2010/main" val="3959932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0" name="Rectangle 9"/>
          <p:cNvSpPr/>
          <p:nvPr/>
        </p:nvSpPr>
        <p:spPr>
          <a:xfrm>
            <a:off x="107915" y="1821371"/>
            <a:ext cx="3308385" cy="738664"/>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a:t>
            </a:r>
            <a:r>
              <a:rPr lang="en-US" sz="1400" dirty="0" err="1" smtClean="0"/>
              <a:t>Ajo</a:t>
            </a:r>
            <a:r>
              <a:rPr lang="en-US" sz="1400" dirty="0" smtClean="0"/>
              <a:t>, or garlic, is common in market stands. Why?</a:t>
            </a:r>
            <a:endParaRPr lang="en-US" sz="1400" dirty="0"/>
          </a:p>
        </p:txBody>
      </p:sp>
      <p:sp>
        <p:nvSpPr>
          <p:cNvPr id="11" name="Rectangle 10"/>
          <p:cNvSpPr/>
          <p:nvPr/>
        </p:nvSpPr>
        <p:spPr>
          <a:xfrm>
            <a:off x="107915" y="2721113"/>
            <a:ext cx="3047429" cy="307777"/>
          </a:xfrm>
          <a:prstGeom prst="rect">
            <a:avLst/>
          </a:prstGeom>
        </p:spPr>
        <p:txBody>
          <a:bodyPr wrap="none">
            <a:spAutoFit/>
          </a:bodyPr>
          <a:lstStyle/>
          <a:p>
            <a:r>
              <a:rPr lang="en-US" sz="1400" dirty="0" smtClean="0"/>
              <a:t>Q2: What are garlic’s medicinal effects?</a:t>
            </a:r>
            <a:endParaRPr lang="en-US" sz="1400" dirty="0"/>
          </a:p>
        </p:txBody>
      </p:sp>
      <p:sp>
        <p:nvSpPr>
          <p:cNvPr id="12" name="Rectangle 11"/>
          <p:cNvSpPr/>
          <p:nvPr/>
        </p:nvSpPr>
        <p:spPr>
          <a:xfrm>
            <a:off x="107915" y="3090446"/>
            <a:ext cx="3308385" cy="523220"/>
          </a:xfrm>
          <a:prstGeom prst="rect">
            <a:avLst/>
          </a:prstGeom>
        </p:spPr>
        <p:txBody>
          <a:bodyPr wrap="square">
            <a:spAutoFit/>
          </a:bodyPr>
          <a:lstStyle/>
          <a:p>
            <a:r>
              <a:rPr lang="en-US" sz="1400" dirty="0" smtClean="0"/>
              <a:t>Q3: Do you mean like cancer and infections?</a:t>
            </a:r>
            <a:endParaRPr lang="en-US" sz="1400" dirty="0"/>
          </a:p>
        </p:txBody>
      </p:sp>
      <p:sp>
        <p:nvSpPr>
          <p:cNvPr id="13" name="TextBox 12"/>
          <p:cNvSpPr txBox="1"/>
          <p:nvPr/>
        </p:nvSpPr>
        <p:spPr>
          <a:xfrm>
            <a:off x="4543669" y="1158441"/>
            <a:ext cx="3175000" cy="707886"/>
          </a:xfrm>
          <a:prstGeom prst="rect">
            <a:avLst/>
          </a:prstGeom>
          <a:noFill/>
        </p:spPr>
        <p:txBody>
          <a:bodyPr wrap="square" rtlCol="0">
            <a:spAutoFit/>
          </a:bodyPr>
          <a:lstStyle/>
          <a:p>
            <a:r>
              <a:rPr lang="en-US" sz="2000" dirty="0" smtClean="0"/>
              <a:t>Q2: What are garlic’s medicinal effects?</a:t>
            </a:r>
          </a:p>
        </p:txBody>
      </p:sp>
      <p:sp>
        <p:nvSpPr>
          <p:cNvPr id="15" name="Rectangular Callout 14"/>
          <p:cNvSpPr/>
          <p:nvPr/>
        </p:nvSpPr>
        <p:spPr>
          <a:xfrm>
            <a:off x="3835400" y="2875002"/>
            <a:ext cx="4838700" cy="3158272"/>
          </a:xfrm>
          <a:prstGeom prst="wedgeRectCallout">
            <a:avLst>
              <a:gd name="adj1" fmla="val -26469"/>
              <a:gd name="adj2" fmla="val -49930"/>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a:solidFill>
                  <a:srgbClr val="000000"/>
                </a:solidFill>
              </a:rPr>
              <a:t>Señora</a:t>
            </a:r>
            <a:r>
              <a:rPr lang="en-US" sz="2400" dirty="0">
                <a:solidFill>
                  <a:srgbClr val="000000"/>
                </a:solidFill>
              </a:rPr>
              <a:t> </a:t>
            </a:r>
            <a:r>
              <a:rPr lang="en-US" sz="2400" dirty="0" err="1">
                <a:solidFill>
                  <a:srgbClr val="000000"/>
                </a:solidFill>
              </a:rPr>
              <a:t>Andi</a:t>
            </a:r>
            <a:r>
              <a:rPr lang="en-US" sz="2400" dirty="0">
                <a:solidFill>
                  <a:srgbClr val="000000"/>
                </a:solidFill>
              </a:rPr>
              <a:t>: For example, my father used to eat garlic, sometimes raw, sometimes in a pill, every morning before breakfast, just as his dad did, and he said that it prevented many different diseases.</a:t>
            </a:r>
          </a:p>
        </p:txBody>
      </p:sp>
      <p:sp>
        <p:nvSpPr>
          <p:cNvPr id="16" name="Rectangle 15"/>
          <p:cNvSpPr/>
          <p:nvPr/>
        </p:nvSpPr>
        <p:spPr>
          <a:xfrm>
            <a:off x="107915" y="3748267"/>
            <a:ext cx="3308385" cy="523220"/>
          </a:xfrm>
          <a:prstGeom prst="rect">
            <a:avLst/>
          </a:prstGeom>
        </p:spPr>
        <p:txBody>
          <a:bodyPr wrap="square">
            <a:spAutoFit/>
          </a:bodyPr>
          <a:lstStyle/>
          <a:p>
            <a:r>
              <a:rPr lang="en-US" sz="1400" dirty="0" smtClean="0">
                <a:solidFill>
                  <a:srgbClr val="000000"/>
                </a:solidFill>
              </a:rPr>
              <a:t>Q4: How much garlic do you have to eat to obtain a medicinal effect?</a:t>
            </a:r>
            <a:endParaRPr lang="en-US" sz="1400" dirty="0">
              <a:solidFill>
                <a:srgbClr val="000000"/>
              </a:solidFill>
            </a:endParaRP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a:xfrm>
            <a:off x="6553200" y="6294159"/>
            <a:ext cx="2133600" cy="365125"/>
          </a:xfrm>
        </p:spPr>
        <p:txBody>
          <a:bodyPr/>
          <a:lstStyle/>
          <a:p>
            <a:fld id="{FC46383A-861A-404F-8CED-F0600CC2D6A1}" type="slidenum">
              <a:rPr lang="en-US" smtClean="0"/>
              <a:pPr/>
              <a:t>25</a:t>
            </a:fld>
            <a:endParaRPr lang="en-US" dirty="0"/>
          </a:p>
        </p:txBody>
      </p:sp>
    </p:spTree>
    <p:extLst>
      <p:ext uri="{BB962C8B-B14F-4D97-AF65-F5344CB8AC3E}">
        <p14:creationId xmlns:p14="http://schemas.microsoft.com/office/powerpoint/2010/main" val="899726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0" name="Rectangle 9"/>
          <p:cNvSpPr/>
          <p:nvPr/>
        </p:nvSpPr>
        <p:spPr>
          <a:xfrm>
            <a:off x="107915" y="1821371"/>
            <a:ext cx="3308385" cy="738664"/>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a:t>
            </a:r>
            <a:r>
              <a:rPr lang="en-US" sz="1400" dirty="0" err="1" smtClean="0"/>
              <a:t>Ajo</a:t>
            </a:r>
            <a:r>
              <a:rPr lang="en-US" sz="1400" dirty="0" smtClean="0"/>
              <a:t>, or garlic, is common in market stands. Why?</a:t>
            </a:r>
            <a:endParaRPr lang="en-US" sz="1400" dirty="0"/>
          </a:p>
        </p:txBody>
      </p:sp>
      <p:sp>
        <p:nvSpPr>
          <p:cNvPr id="11" name="Rectangle 10"/>
          <p:cNvSpPr/>
          <p:nvPr/>
        </p:nvSpPr>
        <p:spPr>
          <a:xfrm>
            <a:off x="107915" y="2721113"/>
            <a:ext cx="3047429" cy="307777"/>
          </a:xfrm>
          <a:prstGeom prst="rect">
            <a:avLst/>
          </a:prstGeom>
        </p:spPr>
        <p:txBody>
          <a:bodyPr wrap="none">
            <a:spAutoFit/>
          </a:bodyPr>
          <a:lstStyle/>
          <a:p>
            <a:r>
              <a:rPr lang="en-US" sz="1400" dirty="0" smtClean="0"/>
              <a:t>Q2: What are garlic’s medicinal effects?</a:t>
            </a:r>
            <a:endParaRPr lang="en-US" sz="1400" dirty="0"/>
          </a:p>
        </p:txBody>
      </p:sp>
      <p:sp>
        <p:nvSpPr>
          <p:cNvPr id="12" name="Rectangle 11"/>
          <p:cNvSpPr/>
          <p:nvPr/>
        </p:nvSpPr>
        <p:spPr>
          <a:xfrm>
            <a:off x="107915" y="3090446"/>
            <a:ext cx="3308385" cy="523220"/>
          </a:xfrm>
          <a:prstGeom prst="rect">
            <a:avLst/>
          </a:prstGeom>
        </p:spPr>
        <p:txBody>
          <a:bodyPr wrap="square">
            <a:spAutoFit/>
          </a:bodyPr>
          <a:lstStyle/>
          <a:p>
            <a:r>
              <a:rPr lang="en-US" sz="1400" dirty="0" smtClean="0"/>
              <a:t>Q3: Do you mean like cancer and infections?</a:t>
            </a:r>
            <a:endParaRPr lang="en-US" sz="1400" dirty="0"/>
          </a:p>
        </p:txBody>
      </p:sp>
      <p:sp>
        <p:nvSpPr>
          <p:cNvPr id="13" name="TextBox 12"/>
          <p:cNvSpPr txBox="1"/>
          <p:nvPr/>
        </p:nvSpPr>
        <p:spPr>
          <a:xfrm>
            <a:off x="4618371" y="1242678"/>
            <a:ext cx="3175000" cy="707886"/>
          </a:xfrm>
          <a:prstGeom prst="rect">
            <a:avLst/>
          </a:prstGeom>
          <a:noFill/>
        </p:spPr>
        <p:txBody>
          <a:bodyPr wrap="square" rtlCol="0">
            <a:spAutoFit/>
          </a:bodyPr>
          <a:lstStyle/>
          <a:p>
            <a:r>
              <a:rPr lang="en-US" sz="2000" dirty="0" smtClean="0"/>
              <a:t>Q3: Do you mean like cancer and infections?</a:t>
            </a:r>
          </a:p>
        </p:txBody>
      </p:sp>
      <p:sp>
        <p:nvSpPr>
          <p:cNvPr id="15" name="Rectangular Callout 14"/>
          <p:cNvSpPr/>
          <p:nvPr/>
        </p:nvSpPr>
        <p:spPr>
          <a:xfrm>
            <a:off x="3835400" y="2875002"/>
            <a:ext cx="4838700" cy="3158272"/>
          </a:xfrm>
          <a:prstGeom prst="wedgeRectCallout">
            <a:avLst>
              <a:gd name="adj1" fmla="val -26083"/>
              <a:gd name="adj2" fmla="val -46973"/>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a:solidFill>
                  <a:srgbClr val="000000"/>
                </a:solidFill>
              </a:rPr>
              <a:t>Señor</a:t>
            </a:r>
            <a:r>
              <a:rPr lang="en-US" sz="2400" dirty="0">
                <a:solidFill>
                  <a:srgbClr val="000000"/>
                </a:solidFill>
              </a:rPr>
              <a:t> </a:t>
            </a:r>
            <a:r>
              <a:rPr lang="en-US" sz="2400" dirty="0" err="1">
                <a:solidFill>
                  <a:srgbClr val="000000"/>
                </a:solidFill>
              </a:rPr>
              <a:t>Andi</a:t>
            </a:r>
            <a:r>
              <a:rPr lang="en-US" sz="2400" dirty="0">
                <a:solidFill>
                  <a:srgbClr val="000000"/>
                </a:solidFill>
              </a:rPr>
              <a:t>: Yes. But it wasn’t always just for one specific disease, rather a variety of medical conditions, like high blood pressure, heart problems, angina, and rheumatism. This is what our ancestors thought and we continue to believe this to this day.</a:t>
            </a:r>
          </a:p>
        </p:txBody>
      </p:sp>
      <p:sp>
        <p:nvSpPr>
          <p:cNvPr id="16" name="Rectangle 15"/>
          <p:cNvSpPr/>
          <p:nvPr/>
        </p:nvSpPr>
        <p:spPr>
          <a:xfrm>
            <a:off x="107915" y="3748267"/>
            <a:ext cx="3308385" cy="523220"/>
          </a:xfrm>
          <a:prstGeom prst="rect">
            <a:avLst/>
          </a:prstGeom>
        </p:spPr>
        <p:txBody>
          <a:bodyPr wrap="square">
            <a:spAutoFit/>
          </a:bodyPr>
          <a:lstStyle/>
          <a:p>
            <a:r>
              <a:rPr lang="en-US" sz="1400" dirty="0" smtClean="0">
                <a:solidFill>
                  <a:srgbClr val="000000"/>
                </a:solidFill>
              </a:rPr>
              <a:t>Q4: How much garlic do you have to eat to obtain a medicinal effect?</a:t>
            </a:r>
            <a:endParaRPr lang="en-US" sz="1400" dirty="0">
              <a:solidFill>
                <a:srgbClr val="000000"/>
              </a:solidFill>
            </a:endParaRP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26</a:t>
            </a:fld>
            <a:endParaRPr lang="en-US"/>
          </a:p>
        </p:txBody>
      </p:sp>
    </p:spTree>
    <p:extLst>
      <p:ext uri="{BB962C8B-B14F-4D97-AF65-F5344CB8AC3E}">
        <p14:creationId xmlns:p14="http://schemas.microsoft.com/office/powerpoint/2010/main" val="899726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0" name="Rectangle 9"/>
          <p:cNvSpPr/>
          <p:nvPr/>
        </p:nvSpPr>
        <p:spPr>
          <a:xfrm>
            <a:off x="107915" y="1821371"/>
            <a:ext cx="3308385" cy="738664"/>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a:t>
            </a:r>
            <a:r>
              <a:rPr lang="en-US" sz="1400" dirty="0" err="1" smtClean="0"/>
              <a:t>Ajo</a:t>
            </a:r>
            <a:r>
              <a:rPr lang="en-US" sz="1400" dirty="0" smtClean="0"/>
              <a:t>, or garlic, is common in market stands. Why?</a:t>
            </a:r>
            <a:endParaRPr lang="en-US" sz="1400" dirty="0"/>
          </a:p>
        </p:txBody>
      </p:sp>
      <p:sp>
        <p:nvSpPr>
          <p:cNvPr id="11" name="Rectangle 10"/>
          <p:cNvSpPr/>
          <p:nvPr/>
        </p:nvSpPr>
        <p:spPr>
          <a:xfrm>
            <a:off x="107915" y="2721113"/>
            <a:ext cx="3047429" cy="307777"/>
          </a:xfrm>
          <a:prstGeom prst="rect">
            <a:avLst/>
          </a:prstGeom>
        </p:spPr>
        <p:txBody>
          <a:bodyPr wrap="none">
            <a:spAutoFit/>
          </a:bodyPr>
          <a:lstStyle/>
          <a:p>
            <a:r>
              <a:rPr lang="en-US" sz="1400" dirty="0" smtClean="0"/>
              <a:t>Q2: What are garlic’s medicinal effects?</a:t>
            </a:r>
            <a:endParaRPr lang="en-US" sz="1400" dirty="0"/>
          </a:p>
        </p:txBody>
      </p:sp>
      <p:sp>
        <p:nvSpPr>
          <p:cNvPr id="12" name="Rectangle 11"/>
          <p:cNvSpPr/>
          <p:nvPr/>
        </p:nvSpPr>
        <p:spPr>
          <a:xfrm>
            <a:off x="107915" y="3090446"/>
            <a:ext cx="3308385" cy="523220"/>
          </a:xfrm>
          <a:prstGeom prst="rect">
            <a:avLst/>
          </a:prstGeom>
        </p:spPr>
        <p:txBody>
          <a:bodyPr wrap="square">
            <a:spAutoFit/>
          </a:bodyPr>
          <a:lstStyle/>
          <a:p>
            <a:r>
              <a:rPr lang="en-US" sz="1400" dirty="0" smtClean="0"/>
              <a:t>Q3: Do you mean like cancer and infections?</a:t>
            </a:r>
            <a:endParaRPr lang="en-US" sz="1400" dirty="0"/>
          </a:p>
        </p:txBody>
      </p:sp>
      <p:sp>
        <p:nvSpPr>
          <p:cNvPr id="13" name="TextBox 12"/>
          <p:cNvSpPr txBox="1"/>
          <p:nvPr/>
        </p:nvSpPr>
        <p:spPr>
          <a:xfrm>
            <a:off x="4524993" y="1197722"/>
            <a:ext cx="3175000" cy="1015663"/>
          </a:xfrm>
          <a:prstGeom prst="rect">
            <a:avLst/>
          </a:prstGeom>
          <a:noFill/>
        </p:spPr>
        <p:txBody>
          <a:bodyPr wrap="square" rtlCol="0">
            <a:spAutoFit/>
          </a:bodyPr>
          <a:lstStyle/>
          <a:p>
            <a:r>
              <a:rPr lang="en-US" sz="2000" dirty="0" smtClean="0"/>
              <a:t>Q4: How much garlic do you have to eat to obtain a medicinal effect?</a:t>
            </a:r>
          </a:p>
        </p:txBody>
      </p:sp>
      <p:sp>
        <p:nvSpPr>
          <p:cNvPr id="15" name="Rectangular Callout 14"/>
          <p:cNvSpPr/>
          <p:nvPr/>
        </p:nvSpPr>
        <p:spPr>
          <a:xfrm>
            <a:off x="3835400" y="2875002"/>
            <a:ext cx="4838700" cy="3158272"/>
          </a:xfrm>
          <a:prstGeom prst="wedgeRectCallout">
            <a:avLst>
              <a:gd name="adj1" fmla="val -28784"/>
              <a:gd name="adj2" fmla="val -49338"/>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a:solidFill>
                  <a:srgbClr val="000000"/>
                </a:solidFill>
              </a:rPr>
              <a:t>Señora</a:t>
            </a:r>
            <a:r>
              <a:rPr lang="en-US" sz="2400" dirty="0">
                <a:solidFill>
                  <a:srgbClr val="000000"/>
                </a:solidFill>
              </a:rPr>
              <a:t> </a:t>
            </a:r>
            <a:r>
              <a:rPr lang="en-US" sz="2400" dirty="0" err="1">
                <a:solidFill>
                  <a:srgbClr val="000000"/>
                </a:solidFill>
              </a:rPr>
              <a:t>Andi</a:t>
            </a:r>
            <a:r>
              <a:rPr lang="en-US" sz="2400" dirty="0">
                <a:solidFill>
                  <a:srgbClr val="000000"/>
                </a:solidFill>
              </a:rPr>
              <a:t>: It depends on each person, but my grandfather used to say “take </a:t>
            </a:r>
            <a:r>
              <a:rPr lang="en-US" sz="2400" i="1" dirty="0">
                <a:solidFill>
                  <a:srgbClr val="000000"/>
                </a:solidFill>
              </a:rPr>
              <a:t>enough</a:t>
            </a:r>
            <a:r>
              <a:rPr lang="en-US" sz="2400" dirty="0">
                <a:solidFill>
                  <a:srgbClr val="000000"/>
                </a:solidFill>
              </a:rPr>
              <a:t> garlic.” Probably 1-2 </a:t>
            </a:r>
            <a:r>
              <a:rPr lang="en-US" sz="2400" i="1" dirty="0" err="1">
                <a:solidFill>
                  <a:srgbClr val="000000"/>
                </a:solidFill>
              </a:rPr>
              <a:t>dientes</a:t>
            </a:r>
            <a:r>
              <a:rPr lang="en-US" sz="2400" dirty="0">
                <a:solidFill>
                  <a:srgbClr val="000000"/>
                </a:solidFill>
              </a:rPr>
              <a:t>, or cloves a day.</a:t>
            </a:r>
          </a:p>
        </p:txBody>
      </p:sp>
      <p:sp>
        <p:nvSpPr>
          <p:cNvPr id="16" name="Rectangle 15"/>
          <p:cNvSpPr/>
          <p:nvPr/>
        </p:nvSpPr>
        <p:spPr>
          <a:xfrm>
            <a:off x="107915" y="3748267"/>
            <a:ext cx="3308385" cy="523220"/>
          </a:xfrm>
          <a:prstGeom prst="rect">
            <a:avLst/>
          </a:prstGeom>
        </p:spPr>
        <p:txBody>
          <a:bodyPr wrap="square">
            <a:spAutoFit/>
          </a:bodyPr>
          <a:lstStyle/>
          <a:p>
            <a:r>
              <a:rPr lang="en-US" sz="1400" dirty="0" smtClean="0">
                <a:solidFill>
                  <a:srgbClr val="000000"/>
                </a:solidFill>
              </a:rPr>
              <a:t>Q4: How much garlic do you have to eat to obtain a medicinal effect?</a:t>
            </a:r>
            <a:endParaRPr lang="en-US" sz="1400" dirty="0">
              <a:solidFill>
                <a:srgbClr val="000000"/>
              </a:solidFill>
            </a:endParaRP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27</a:t>
            </a:fld>
            <a:endParaRPr lang="en-US"/>
          </a:p>
        </p:txBody>
      </p:sp>
    </p:spTree>
    <p:extLst>
      <p:ext uri="{BB962C8B-B14F-4D97-AF65-F5344CB8AC3E}">
        <p14:creationId xmlns:p14="http://schemas.microsoft.com/office/powerpoint/2010/main" val="2298355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09049"/>
            <a:ext cx="8376320" cy="4893647"/>
          </a:xfrm>
          <a:prstGeom prst="rect">
            <a:avLst/>
          </a:prstGeom>
          <a:noFill/>
        </p:spPr>
        <p:txBody>
          <a:bodyPr wrap="square" rtlCol="0">
            <a:spAutoFit/>
          </a:bodyPr>
          <a:lstStyle/>
          <a:p>
            <a:r>
              <a:rPr lang="en-US" sz="2400" dirty="0" smtClean="0"/>
              <a:t>Very interesting. A lot of focus on garlic, huh?</a:t>
            </a:r>
          </a:p>
          <a:p>
            <a:endParaRPr lang="en-US" sz="2400" dirty="0"/>
          </a:p>
          <a:p>
            <a:r>
              <a:rPr lang="en-US" sz="2400" dirty="0" smtClean="0"/>
              <a:t>Well, my experience in international field research and with my Latino patients in Madison indicates that cayenne pepper (also called </a:t>
            </a:r>
            <a:r>
              <a:rPr lang="en-US" sz="2400" dirty="0" err="1" smtClean="0"/>
              <a:t>chile</a:t>
            </a:r>
            <a:r>
              <a:rPr lang="en-US" sz="2400" dirty="0" smtClean="0"/>
              <a:t> or </a:t>
            </a:r>
            <a:r>
              <a:rPr lang="en-US" sz="2400" dirty="0" err="1" smtClean="0"/>
              <a:t>ají</a:t>
            </a:r>
            <a:r>
              <a:rPr lang="en-US" sz="2400" dirty="0" smtClean="0"/>
              <a:t>) has </a:t>
            </a:r>
            <a:r>
              <a:rPr lang="en-US" sz="2400" dirty="0" err="1" smtClean="0"/>
              <a:t>ethnobotanical</a:t>
            </a:r>
            <a:r>
              <a:rPr lang="en-US" sz="2400" dirty="0" smtClean="0"/>
              <a:t> importance as well.</a:t>
            </a:r>
          </a:p>
          <a:p>
            <a:endParaRPr lang="en-US" sz="2400" dirty="0"/>
          </a:p>
          <a:p>
            <a:r>
              <a:rPr lang="en-US" sz="2400" dirty="0" smtClean="0"/>
              <a:t>Will you please interview the same people again and learn about a different plant?</a:t>
            </a:r>
          </a:p>
          <a:p>
            <a:endParaRPr lang="en-US" sz="2400" dirty="0"/>
          </a:p>
          <a:p>
            <a:r>
              <a:rPr lang="en-US" sz="2400" dirty="0" smtClean="0"/>
              <a:t>Thanks!</a:t>
            </a:r>
          </a:p>
          <a:p>
            <a:endParaRPr lang="en-US" sz="2400" dirty="0"/>
          </a:p>
          <a:p>
            <a:r>
              <a:rPr lang="en-US" sz="2400" dirty="0" smtClean="0"/>
              <a:t>Then, we’ll be just about ready to compile your information and prepare the report for the city. </a:t>
            </a:r>
            <a:endParaRPr lang="en-US" sz="2400" dirty="0"/>
          </a:p>
        </p:txBody>
      </p:sp>
      <p:sp>
        <p:nvSpPr>
          <p:cNvPr id="3" name="Slide Number Placeholder 2"/>
          <p:cNvSpPr>
            <a:spLocks noGrp="1"/>
          </p:cNvSpPr>
          <p:nvPr>
            <p:ph type="sldNum" sz="quarter" idx="12"/>
          </p:nvPr>
        </p:nvSpPr>
        <p:spPr/>
        <p:txBody>
          <a:bodyPr/>
          <a:lstStyle/>
          <a:p>
            <a:fld id="{FC46383A-861A-404F-8CED-F0600CC2D6A1}" type="slidenum">
              <a:rPr lang="en-US" smtClean="0"/>
              <a:pPr/>
              <a:t>28</a:t>
            </a:fld>
            <a:endParaRPr lang="en-US"/>
          </a:p>
        </p:txBody>
      </p:sp>
    </p:spTree>
    <p:extLst>
      <p:ext uri="{BB962C8B-B14F-4D97-AF65-F5344CB8AC3E}">
        <p14:creationId xmlns:p14="http://schemas.microsoft.com/office/powerpoint/2010/main" val="3566421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1"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Ecuadorians </a:t>
            </a:r>
          </a:p>
          <a:p>
            <a:r>
              <a:rPr lang="en-US" b="1" dirty="0" smtClean="0">
                <a:solidFill>
                  <a:srgbClr val="000000"/>
                </a:solidFill>
              </a:rPr>
              <a:t>in Madison</a:t>
            </a:r>
            <a:endParaRPr lang="en-US" b="1" dirty="0">
              <a:solidFill>
                <a:srgbClr val="000000"/>
              </a:solidFill>
            </a:endParaRPr>
          </a:p>
        </p:txBody>
      </p:sp>
      <p:sp>
        <p:nvSpPr>
          <p:cNvPr id="13" name="TextBox 12"/>
          <p:cNvSpPr txBox="1"/>
          <p:nvPr/>
        </p:nvSpPr>
        <p:spPr>
          <a:xfrm>
            <a:off x="107915" y="1521490"/>
            <a:ext cx="3141950" cy="3046988"/>
          </a:xfrm>
          <a:prstGeom prst="rect">
            <a:avLst/>
          </a:prstGeom>
          <a:noFill/>
        </p:spPr>
        <p:txBody>
          <a:bodyPr wrap="square" rtlCol="0">
            <a:spAutoFit/>
          </a:bodyPr>
          <a:lstStyle/>
          <a:p>
            <a:r>
              <a:rPr lang="en-US" sz="2400" dirty="0" smtClean="0"/>
              <a:t>You meet with </a:t>
            </a:r>
            <a:r>
              <a:rPr lang="en-US" sz="2400" dirty="0" err="1" smtClean="0"/>
              <a:t>Señor</a:t>
            </a:r>
            <a:r>
              <a:rPr lang="en-US" sz="2400" dirty="0" smtClean="0"/>
              <a:t> and  </a:t>
            </a:r>
            <a:r>
              <a:rPr lang="en-US" sz="2400" dirty="0" err="1" smtClean="0"/>
              <a:t>Señora</a:t>
            </a:r>
            <a:r>
              <a:rPr lang="en-US" sz="2400" dirty="0" smtClean="0"/>
              <a:t> Alvarez</a:t>
            </a:r>
            <a:r>
              <a:rPr lang="en-US" sz="2400" dirty="0"/>
              <a:t> </a:t>
            </a:r>
            <a:r>
              <a:rPr lang="en-US" sz="2400" dirty="0" smtClean="0"/>
              <a:t>again at a community center and ask them some more questions. This time, your focus is on </a:t>
            </a:r>
            <a:r>
              <a:rPr lang="en-US" sz="2400" dirty="0" err="1" smtClean="0"/>
              <a:t>chile</a:t>
            </a:r>
            <a:r>
              <a:rPr lang="en-US" sz="2400" dirty="0" smtClean="0"/>
              <a:t> pepper, also called cayenne.</a:t>
            </a:r>
            <a:endParaRPr lang="en-US" sz="2400" dirty="0"/>
          </a:p>
        </p:txBody>
      </p:sp>
      <p:sp>
        <p:nvSpPr>
          <p:cNvPr id="9" name="TextBox 8"/>
          <p:cNvSpPr txBox="1"/>
          <p:nvPr/>
        </p:nvSpPr>
        <p:spPr>
          <a:xfrm>
            <a:off x="3871842" y="2746297"/>
            <a:ext cx="4749459" cy="2215991"/>
          </a:xfrm>
          <a:prstGeom prst="rect">
            <a:avLst/>
          </a:prstGeom>
          <a:noFill/>
        </p:spPr>
        <p:txBody>
          <a:bodyPr wrap="square" rtlCol="0">
            <a:spAutoFit/>
          </a:bodyPr>
          <a:lstStyle/>
          <a:p>
            <a:r>
              <a:rPr lang="en-US" sz="2000" dirty="0" smtClean="0">
                <a:solidFill>
                  <a:srgbClr val="000000"/>
                </a:solidFill>
              </a:rPr>
              <a:t>Remember that </a:t>
            </a:r>
            <a:r>
              <a:rPr lang="en-US" sz="2000" dirty="0" err="1" smtClean="0">
                <a:solidFill>
                  <a:srgbClr val="000000"/>
                </a:solidFill>
              </a:rPr>
              <a:t>Señor</a:t>
            </a:r>
            <a:r>
              <a:rPr lang="en-US" sz="2000" dirty="0" smtClean="0">
                <a:solidFill>
                  <a:srgbClr val="000000"/>
                </a:solidFill>
              </a:rPr>
              <a:t> and </a:t>
            </a:r>
            <a:r>
              <a:rPr lang="en-US" sz="2000" dirty="0" err="1" smtClean="0">
                <a:solidFill>
                  <a:srgbClr val="000000"/>
                </a:solidFill>
              </a:rPr>
              <a:t>Señora</a:t>
            </a:r>
            <a:r>
              <a:rPr lang="en-US" sz="2000" dirty="0" smtClean="0">
                <a:solidFill>
                  <a:srgbClr val="000000"/>
                </a:solidFill>
              </a:rPr>
              <a:t> Alvarez are from Quito, Ecuador and have been living in Madison for 10 years. They each regularly use medicinal plants to cure various ailments and love to talk about the topic.</a:t>
            </a: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FC46383A-861A-404F-8CED-F0600CC2D6A1}" type="slidenum">
              <a:rPr lang="en-US" smtClean="0"/>
              <a:pPr/>
              <a:t>29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392" y="966613"/>
            <a:ext cx="2543807" cy="1695871"/>
          </a:xfrm>
          <a:prstGeom prst="rect">
            <a:avLst/>
          </a:prstGeom>
        </p:spPr>
      </p:pic>
    </p:spTree>
    <p:extLst>
      <p:ext uri="{BB962C8B-B14F-4D97-AF65-F5344CB8AC3E}">
        <p14:creationId xmlns:p14="http://schemas.microsoft.com/office/powerpoint/2010/main" val="2774254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Gaps in our knowledge about plant medicines:</a:t>
            </a:r>
            <a:endParaRPr lang="en-US" dirty="0"/>
          </a:p>
        </p:txBody>
      </p:sp>
      <p:sp>
        <p:nvSpPr>
          <p:cNvPr id="3" name="Slide Number Placeholder 2"/>
          <p:cNvSpPr>
            <a:spLocks noGrp="1"/>
          </p:cNvSpPr>
          <p:nvPr>
            <p:ph type="sldNum" sz="quarter" idx="12"/>
          </p:nvPr>
        </p:nvSpPr>
        <p:spPr/>
        <p:txBody>
          <a:bodyPr/>
          <a:lstStyle/>
          <a:p>
            <a:fld id="{FC46383A-861A-404F-8CED-F0600CC2D6A1}" type="slidenum">
              <a:rPr lang="en-US" smtClean="0"/>
              <a:pPr/>
              <a:t>3</a:t>
            </a:fld>
            <a:endParaRPr lang="en-US"/>
          </a:p>
        </p:txBody>
      </p:sp>
      <p:sp>
        <p:nvSpPr>
          <p:cNvPr id="7" name="Title 1"/>
          <p:cNvSpPr txBox="1">
            <a:spLocks/>
          </p:cNvSpPr>
          <p:nvPr/>
        </p:nvSpPr>
        <p:spPr>
          <a:xfrm>
            <a:off x="457200" y="2135890"/>
            <a:ext cx="7890756" cy="385333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a:buChar char="•"/>
            </a:pPr>
            <a:r>
              <a:rPr lang="en-US" sz="3300" dirty="0" smtClean="0">
                <a:latin typeface="+mn-lt"/>
              </a:rPr>
              <a:t>Which plants are being used as medicines?</a:t>
            </a:r>
          </a:p>
          <a:p>
            <a:pPr marL="342900" indent="-342900" algn="l">
              <a:buFont typeface="Arial"/>
              <a:buChar char="•"/>
            </a:pPr>
            <a:r>
              <a:rPr lang="en-US" sz="3300" dirty="0" smtClean="0">
                <a:latin typeface="+mn-lt"/>
              </a:rPr>
              <a:t>For what health conditions are plant medicines used?</a:t>
            </a:r>
          </a:p>
          <a:p>
            <a:pPr marL="342900" indent="-342900" algn="l">
              <a:buFont typeface="Arial"/>
              <a:buChar char="•"/>
            </a:pPr>
            <a:r>
              <a:rPr lang="en-US" sz="3300" dirty="0" smtClean="0">
                <a:latin typeface="+mn-lt"/>
              </a:rPr>
              <a:t>Are these plants safe and/or effective?</a:t>
            </a:r>
          </a:p>
          <a:p>
            <a:pPr marL="342900" indent="-342900" algn="l">
              <a:buFont typeface="Arial"/>
              <a:buChar char="•"/>
            </a:pPr>
            <a:r>
              <a:rPr lang="en-US" sz="3300" dirty="0" smtClean="0">
                <a:latin typeface="+mn-lt"/>
              </a:rPr>
              <a:t>Where do the plants come from?</a:t>
            </a:r>
          </a:p>
          <a:p>
            <a:pPr marL="342900" indent="-342900" algn="l">
              <a:buFont typeface="Arial"/>
              <a:buChar char="•"/>
            </a:pPr>
            <a:r>
              <a:rPr lang="en-US" sz="3300" dirty="0" smtClean="0">
                <a:latin typeface="+mn-lt"/>
              </a:rPr>
              <a:t>What are some of the beliefs surrounding plant medicines?</a:t>
            </a:r>
          </a:p>
          <a:p>
            <a:pPr algn="l"/>
            <a:endParaRPr lang="en-US" sz="2400" dirty="0">
              <a:latin typeface="+mn-lt"/>
            </a:endParaRPr>
          </a:p>
        </p:txBody>
      </p:sp>
    </p:spTree>
    <p:extLst>
      <p:ext uri="{BB962C8B-B14F-4D97-AF65-F5344CB8AC3E}">
        <p14:creationId xmlns:p14="http://schemas.microsoft.com/office/powerpoint/2010/main" val="4034973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10" name="Rectangle 9"/>
          <p:cNvSpPr/>
          <p:nvPr/>
        </p:nvSpPr>
        <p:spPr>
          <a:xfrm>
            <a:off x="70664" y="3105835"/>
            <a:ext cx="3308385" cy="523220"/>
          </a:xfrm>
          <a:prstGeom prst="rect">
            <a:avLst/>
          </a:prstGeom>
        </p:spPr>
        <p:txBody>
          <a:bodyPr wrap="square">
            <a:spAutoFit/>
          </a:bodyPr>
          <a:lstStyle/>
          <a:p>
            <a:r>
              <a:rPr lang="en-US" sz="1400" dirty="0" smtClean="0"/>
              <a:t>Q1: My boss would like to know about </a:t>
            </a:r>
            <a:r>
              <a:rPr lang="en-US" sz="1400" dirty="0" err="1" smtClean="0"/>
              <a:t>chile</a:t>
            </a:r>
            <a:r>
              <a:rPr lang="en-US" sz="1400" dirty="0" smtClean="0"/>
              <a:t> peppers, or </a:t>
            </a:r>
            <a:r>
              <a:rPr lang="en-US" sz="1400" i="1" dirty="0" err="1" smtClean="0"/>
              <a:t>chiles</a:t>
            </a:r>
            <a:r>
              <a:rPr lang="en-US" sz="1400" dirty="0" smtClean="0"/>
              <a:t>. Is it a medicine? </a:t>
            </a:r>
          </a:p>
        </p:txBody>
      </p:sp>
      <p:sp>
        <p:nvSpPr>
          <p:cNvPr id="11" name="Rectangle 10"/>
          <p:cNvSpPr/>
          <p:nvPr/>
        </p:nvSpPr>
        <p:spPr>
          <a:xfrm>
            <a:off x="157891" y="3883223"/>
            <a:ext cx="2733240" cy="307777"/>
          </a:xfrm>
          <a:prstGeom prst="rect">
            <a:avLst/>
          </a:prstGeom>
        </p:spPr>
        <p:txBody>
          <a:bodyPr wrap="none">
            <a:spAutoFit/>
          </a:bodyPr>
          <a:lstStyle/>
          <a:p>
            <a:r>
              <a:rPr lang="en-US" sz="1400" dirty="0" smtClean="0"/>
              <a:t>Q2: Does it have medicinal effects?</a:t>
            </a:r>
          </a:p>
        </p:txBody>
      </p:sp>
      <p:sp>
        <p:nvSpPr>
          <p:cNvPr id="15" name="Rectangular Callout 14"/>
          <p:cNvSpPr/>
          <p:nvPr/>
        </p:nvSpPr>
        <p:spPr>
          <a:xfrm>
            <a:off x="4191000" y="2841438"/>
            <a:ext cx="3771900" cy="3038662"/>
          </a:xfrm>
          <a:prstGeom prst="wedgeRectCallout">
            <a:avLst>
              <a:gd name="adj1" fmla="val -10454"/>
              <a:gd name="adj2" fmla="val -49167"/>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err="1" smtClean="0">
                <a:solidFill>
                  <a:srgbClr val="000000"/>
                </a:solidFill>
              </a:rPr>
              <a:t>Señora</a:t>
            </a:r>
            <a:r>
              <a:rPr lang="en-US" sz="2400" dirty="0" smtClean="0">
                <a:solidFill>
                  <a:srgbClr val="000000"/>
                </a:solidFill>
              </a:rPr>
              <a:t> Alvarez: Well, we think of </a:t>
            </a:r>
            <a:r>
              <a:rPr lang="en-US" sz="2400" i="1" dirty="0" err="1" smtClean="0">
                <a:solidFill>
                  <a:srgbClr val="000000"/>
                </a:solidFill>
              </a:rPr>
              <a:t>chiles</a:t>
            </a:r>
            <a:r>
              <a:rPr lang="en-US" sz="2400" dirty="0" smtClean="0">
                <a:solidFill>
                  <a:srgbClr val="000000"/>
                </a:solidFill>
              </a:rPr>
              <a:t> more as a food, like garlic, onions and tomatoes. We certainly don’t use </a:t>
            </a:r>
            <a:r>
              <a:rPr lang="en-US" sz="2400" i="1" dirty="0" err="1" smtClean="0">
                <a:solidFill>
                  <a:srgbClr val="000000"/>
                </a:solidFill>
              </a:rPr>
              <a:t>chiles</a:t>
            </a:r>
            <a:r>
              <a:rPr lang="en-US" sz="2400" dirty="0" smtClean="0">
                <a:solidFill>
                  <a:srgbClr val="000000"/>
                </a:solidFill>
              </a:rPr>
              <a:t> as much as our Mexican friends, but it is still important to us. </a:t>
            </a:r>
            <a:endParaRPr lang="en-US" sz="2400" dirty="0">
              <a:solidFill>
                <a:srgbClr val="000000"/>
              </a:solidFill>
            </a:endParaRPr>
          </a:p>
        </p:txBody>
      </p:sp>
      <p:sp>
        <p:nvSpPr>
          <p:cNvPr id="16" name="TextBox 15"/>
          <p:cNvSpPr txBox="1"/>
          <p:nvPr/>
        </p:nvSpPr>
        <p:spPr>
          <a:xfrm>
            <a:off x="4735667" y="835127"/>
            <a:ext cx="2768600" cy="1538883"/>
          </a:xfrm>
          <a:prstGeom prst="rect">
            <a:avLst/>
          </a:prstGeom>
          <a:noFill/>
        </p:spPr>
        <p:txBody>
          <a:bodyPr wrap="square" rtlCol="0">
            <a:spAutoFit/>
          </a:bodyPr>
          <a:lstStyle/>
          <a:p>
            <a:r>
              <a:rPr lang="en-US" sz="2000" dirty="0" smtClean="0"/>
              <a:t>Q1</a:t>
            </a:r>
            <a:r>
              <a:rPr lang="en-US" sz="2000" dirty="0"/>
              <a:t>: My boss would like to know about </a:t>
            </a:r>
            <a:r>
              <a:rPr lang="en-US" sz="2000" dirty="0" err="1"/>
              <a:t>chile</a:t>
            </a:r>
            <a:r>
              <a:rPr lang="en-US" sz="2000" dirty="0"/>
              <a:t> peppers, or </a:t>
            </a:r>
            <a:r>
              <a:rPr lang="en-US" sz="2000" i="1" dirty="0" err="1"/>
              <a:t>chiles</a:t>
            </a:r>
            <a:r>
              <a:rPr lang="en-US" sz="2000" dirty="0"/>
              <a:t>. Is it a medicine? </a:t>
            </a:r>
            <a:endParaRPr lang="en-US" sz="2000" dirty="0" smtClean="0"/>
          </a:p>
          <a:p>
            <a:endParaRPr lang="en-US" sz="1400" dirty="0"/>
          </a:p>
        </p:txBody>
      </p:sp>
      <p:sp>
        <p:nvSpPr>
          <p:cNvPr id="19" name="TextBox 18"/>
          <p:cNvSpPr txBox="1"/>
          <p:nvPr/>
        </p:nvSpPr>
        <p:spPr>
          <a:xfrm>
            <a:off x="885768" y="2656772"/>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518364"/>
            <a:ext cx="2139416" cy="1690966"/>
            <a:chOff x="0" y="5336868"/>
            <a:chExt cx="2139416" cy="1690966"/>
          </a:xfrm>
        </p:grpSpPr>
        <p:pic>
          <p:nvPicPr>
            <p:cNvPr id="21" name="Picture 20"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30</a:t>
            </a:fld>
            <a:endParaRPr lang="en-US"/>
          </a:p>
        </p:txBody>
      </p:sp>
    </p:spTree>
    <p:extLst>
      <p:ext uri="{BB962C8B-B14F-4D97-AF65-F5344CB8AC3E}">
        <p14:creationId xmlns:p14="http://schemas.microsoft.com/office/powerpoint/2010/main" val="2774254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318288" cy="646331"/>
          </a:xfrm>
          <a:prstGeom prst="rect">
            <a:avLst/>
          </a:prstGeom>
          <a:noFill/>
        </p:spPr>
        <p:txBody>
          <a:bodyPr wrap="none" rtlCol="0">
            <a:spAutoFit/>
          </a:bodyPr>
          <a:lstStyle/>
          <a:p>
            <a:r>
              <a:rPr lang="en-US" b="1" dirty="0" smtClean="0">
                <a:solidFill>
                  <a:srgbClr val="000000"/>
                </a:solidFill>
              </a:rPr>
              <a:t>Interview </a:t>
            </a:r>
            <a:r>
              <a:rPr lang="en-US" b="1" dirty="0">
                <a:solidFill>
                  <a:srgbClr val="000000"/>
                </a:solidFill>
              </a:rPr>
              <a:t>Ecuadorians </a:t>
            </a:r>
            <a:endParaRPr lang="en-US" b="1" dirty="0" smtClean="0">
              <a:solidFill>
                <a:srgbClr val="000000"/>
              </a:solidFill>
            </a:endParaRPr>
          </a:p>
          <a:p>
            <a:r>
              <a:rPr lang="en-US" b="1" dirty="0" smtClean="0">
                <a:solidFill>
                  <a:srgbClr val="000000"/>
                </a:solidFill>
              </a:rPr>
              <a:t>in Madison</a:t>
            </a:r>
            <a:endParaRPr lang="en-US" b="1" dirty="0">
              <a:solidFill>
                <a:srgbClr val="000000"/>
              </a:solidFill>
            </a:endParaRPr>
          </a:p>
        </p:txBody>
      </p:sp>
      <p:sp>
        <p:nvSpPr>
          <p:cNvPr id="10" name="Rectangle 9"/>
          <p:cNvSpPr/>
          <p:nvPr/>
        </p:nvSpPr>
        <p:spPr>
          <a:xfrm>
            <a:off x="70664" y="3105835"/>
            <a:ext cx="3308385" cy="523220"/>
          </a:xfrm>
          <a:prstGeom prst="rect">
            <a:avLst/>
          </a:prstGeom>
        </p:spPr>
        <p:txBody>
          <a:bodyPr wrap="square">
            <a:spAutoFit/>
          </a:bodyPr>
          <a:lstStyle/>
          <a:p>
            <a:r>
              <a:rPr lang="en-US" sz="1400" dirty="0" smtClean="0"/>
              <a:t>Q1: My boss would like to know about </a:t>
            </a:r>
            <a:r>
              <a:rPr lang="en-US" sz="1400" dirty="0" err="1" smtClean="0"/>
              <a:t>chile</a:t>
            </a:r>
            <a:r>
              <a:rPr lang="en-US" sz="1400" dirty="0" smtClean="0"/>
              <a:t> peppers, or </a:t>
            </a:r>
            <a:r>
              <a:rPr lang="en-US" sz="1400" i="1" dirty="0" err="1" smtClean="0"/>
              <a:t>chiles</a:t>
            </a:r>
            <a:r>
              <a:rPr lang="en-US" sz="1400" dirty="0" smtClean="0"/>
              <a:t>. Is it a medicine? </a:t>
            </a:r>
          </a:p>
        </p:txBody>
      </p:sp>
      <p:sp>
        <p:nvSpPr>
          <p:cNvPr id="11" name="Rectangle 10"/>
          <p:cNvSpPr/>
          <p:nvPr/>
        </p:nvSpPr>
        <p:spPr>
          <a:xfrm>
            <a:off x="157891" y="3883223"/>
            <a:ext cx="2733240" cy="307777"/>
          </a:xfrm>
          <a:prstGeom prst="rect">
            <a:avLst/>
          </a:prstGeom>
        </p:spPr>
        <p:txBody>
          <a:bodyPr wrap="none">
            <a:spAutoFit/>
          </a:bodyPr>
          <a:lstStyle/>
          <a:p>
            <a:r>
              <a:rPr lang="en-US" sz="1400" dirty="0" smtClean="0"/>
              <a:t>Q2: Does it have medicinal effects?</a:t>
            </a:r>
          </a:p>
        </p:txBody>
      </p:sp>
      <p:sp>
        <p:nvSpPr>
          <p:cNvPr id="15" name="Rectangular Callout 14"/>
          <p:cNvSpPr/>
          <p:nvPr/>
        </p:nvSpPr>
        <p:spPr>
          <a:xfrm>
            <a:off x="3416300" y="2490912"/>
            <a:ext cx="5526026" cy="4044479"/>
          </a:xfrm>
          <a:prstGeom prst="wedgeRectCallout">
            <a:avLst>
              <a:gd name="adj1" fmla="val -30961"/>
              <a:gd name="adj2" fmla="val -48935"/>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rgbClr val="000000"/>
                </a:solidFill>
              </a:rPr>
              <a:t>Señor</a:t>
            </a:r>
            <a:r>
              <a:rPr lang="en-US" sz="1400" b="1" dirty="0">
                <a:solidFill>
                  <a:srgbClr val="000000"/>
                </a:solidFill>
              </a:rPr>
              <a:t> Alvarez</a:t>
            </a:r>
            <a:r>
              <a:rPr lang="en-US" sz="1400" dirty="0">
                <a:solidFill>
                  <a:srgbClr val="000000"/>
                </a:solidFill>
              </a:rPr>
              <a:t>: Possibly. Although I have heard it used by my Latino friends as a gargle for sore throat, I disagree; I think </a:t>
            </a:r>
            <a:r>
              <a:rPr lang="en-US" sz="1400" i="1" dirty="0" err="1">
                <a:solidFill>
                  <a:srgbClr val="000000"/>
                </a:solidFill>
              </a:rPr>
              <a:t>chile</a:t>
            </a:r>
            <a:r>
              <a:rPr lang="en-US" sz="1400" dirty="0">
                <a:solidFill>
                  <a:srgbClr val="000000"/>
                </a:solidFill>
              </a:rPr>
              <a:t> irritates the throat.  I’ve heard that it can fight infections, and maybe even help with stomach problems. Though, again, too much </a:t>
            </a:r>
            <a:r>
              <a:rPr lang="en-US" sz="1400" dirty="0" err="1">
                <a:solidFill>
                  <a:srgbClr val="000000"/>
                </a:solidFill>
              </a:rPr>
              <a:t>chile</a:t>
            </a:r>
            <a:r>
              <a:rPr lang="en-US" sz="1400" dirty="0">
                <a:solidFill>
                  <a:srgbClr val="000000"/>
                </a:solidFill>
              </a:rPr>
              <a:t> can cause heartburn and gastritis. I treat this plant with respect and just add a little bit in my food for flavor</a:t>
            </a:r>
            <a:r>
              <a:rPr lang="en-US" sz="1400" dirty="0" smtClean="0">
                <a:solidFill>
                  <a:srgbClr val="000000"/>
                </a:solidFill>
              </a:rPr>
              <a:t>.</a:t>
            </a:r>
            <a:endParaRPr lang="en-US" sz="1400" dirty="0">
              <a:solidFill>
                <a:srgbClr val="000000"/>
              </a:solidFill>
            </a:endParaRPr>
          </a:p>
          <a:p>
            <a:r>
              <a:rPr lang="en-US" sz="1400" b="1" dirty="0" err="1">
                <a:solidFill>
                  <a:srgbClr val="000000"/>
                </a:solidFill>
              </a:rPr>
              <a:t>Señora</a:t>
            </a:r>
            <a:r>
              <a:rPr lang="en-US" sz="1400" b="1" dirty="0">
                <a:solidFill>
                  <a:srgbClr val="000000"/>
                </a:solidFill>
              </a:rPr>
              <a:t> Alvarez</a:t>
            </a:r>
            <a:r>
              <a:rPr lang="en-US" sz="1400" dirty="0">
                <a:solidFill>
                  <a:srgbClr val="000000"/>
                </a:solidFill>
              </a:rPr>
              <a:t>: I agree. I cook with </a:t>
            </a:r>
            <a:r>
              <a:rPr lang="en-US" sz="1400" i="1" dirty="0" err="1">
                <a:solidFill>
                  <a:srgbClr val="000000"/>
                </a:solidFill>
              </a:rPr>
              <a:t>chile</a:t>
            </a:r>
            <a:r>
              <a:rPr lang="en-US" sz="1400" dirty="0">
                <a:solidFill>
                  <a:srgbClr val="000000"/>
                </a:solidFill>
              </a:rPr>
              <a:t>, but just use a small amount. It’s funny, but the </a:t>
            </a:r>
            <a:r>
              <a:rPr lang="en-US" sz="1400" dirty="0" err="1">
                <a:solidFill>
                  <a:srgbClr val="000000"/>
                </a:solidFill>
              </a:rPr>
              <a:t>chiles</a:t>
            </a:r>
            <a:r>
              <a:rPr lang="en-US" sz="1400" dirty="0">
                <a:solidFill>
                  <a:srgbClr val="000000"/>
                </a:solidFill>
              </a:rPr>
              <a:t> here in America seem different than what I was used to. Maybe not as hot, with a slightly different taste. It makes me think about how the plants are not the same as in Ecuador.  The long winters and small yard (I don’t have a garden here) makes it tough to grow things. I buy almost everything (herbs, spices, vegetables) in the grocery store now, sometimes at the farmer’s market. The plants don’t seem as fresh when I do find the ones I was used in Ecuador. For example, it is very hard to find fresh </a:t>
            </a:r>
            <a:r>
              <a:rPr lang="en-US" sz="1400" dirty="0" err="1">
                <a:solidFill>
                  <a:srgbClr val="000000"/>
                </a:solidFill>
              </a:rPr>
              <a:t>manzanilla</a:t>
            </a:r>
            <a:r>
              <a:rPr lang="en-US" sz="1400" dirty="0">
                <a:solidFill>
                  <a:srgbClr val="000000"/>
                </a:solidFill>
              </a:rPr>
              <a:t> and yerba </a:t>
            </a:r>
            <a:r>
              <a:rPr lang="en-US" sz="1400" dirty="0" err="1">
                <a:solidFill>
                  <a:srgbClr val="000000"/>
                </a:solidFill>
              </a:rPr>
              <a:t>buena</a:t>
            </a:r>
            <a:r>
              <a:rPr lang="en-US" sz="1400" dirty="0">
                <a:solidFill>
                  <a:srgbClr val="000000"/>
                </a:solidFill>
              </a:rPr>
              <a:t>. Mostly because it is hard to grow them for most of the year. The dried plants that I can find at some of the markets in Madison, or the capsules being sold in pharmacies, are just not the same. I don’t think those plants work as well.</a:t>
            </a:r>
          </a:p>
        </p:txBody>
      </p:sp>
      <p:sp>
        <p:nvSpPr>
          <p:cNvPr id="16" name="TextBox 15"/>
          <p:cNvSpPr txBox="1"/>
          <p:nvPr/>
        </p:nvSpPr>
        <p:spPr>
          <a:xfrm>
            <a:off x="4847720" y="1120778"/>
            <a:ext cx="2768600" cy="707886"/>
          </a:xfrm>
          <a:prstGeom prst="rect">
            <a:avLst/>
          </a:prstGeom>
          <a:noFill/>
        </p:spPr>
        <p:txBody>
          <a:bodyPr wrap="square" rtlCol="0">
            <a:spAutoFit/>
          </a:bodyPr>
          <a:lstStyle/>
          <a:p>
            <a:r>
              <a:rPr lang="en-US" sz="2000" dirty="0" smtClean="0"/>
              <a:t>Q2: Does it have medicinal effects? </a:t>
            </a:r>
          </a:p>
        </p:txBody>
      </p:sp>
      <p:sp>
        <p:nvSpPr>
          <p:cNvPr id="19" name="TextBox 18"/>
          <p:cNvSpPr txBox="1"/>
          <p:nvPr/>
        </p:nvSpPr>
        <p:spPr>
          <a:xfrm>
            <a:off x="885768" y="2656772"/>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518364"/>
            <a:ext cx="2139416" cy="1690966"/>
            <a:chOff x="0" y="5336868"/>
            <a:chExt cx="2139416" cy="1690966"/>
          </a:xfrm>
        </p:grpSpPr>
        <p:pic>
          <p:nvPicPr>
            <p:cNvPr id="21" name="Picture 20" descr="icon.png"/>
            <p:cNvPicPr>
              <a:picLocks noChangeAspect="1"/>
            </p:cNvPicPr>
            <p:nvPr/>
          </p:nvPicPr>
          <p:blipFill>
            <a:blip r:embed="rId3"/>
            <a:stretch>
              <a:fillRect/>
            </a:stretch>
          </p:blipFill>
          <p:spPr>
            <a:xfrm>
              <a:off x="694137" y="5336868"/>
              <a:ext cx="674452" cy="802919"/>
            </a:xfrm>
            <a:prstGeom prst="rect">
              <a:avLst/>
            </a:prstGeom>
          </p:spPr>
        </p:pic>
        <p:sp>
          <p:nvSpPr>
            <p:cNvPr id="22" name="TextBox 21"/>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31</a:t>
            </a:fld>
            <a:endParaRPr lang="en-US"/>
          </a:p>
        </p:txBody>
      </p:sp>
    </p:spTree>
    <p:extLst>
      <p:ext uri="{BB962C8B-B14F-4D97-AF65-F5344CB8AC3E}">
        <p14:creationId xmlns:p14="http://schemas.microsoft.com/office/powerpoint/2010/main" val="471652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1"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6" y="828390"/>
            <a:ext cx="3141950" cy="923330"/>
          </a:xfrm>
          <a:prstGeom prst="rect">
            <a:avLst/>
          </a:prstGeom>
          <a:noFill/>
        </p:spPr>
        <p:txBody>
          <a:bodyPr wrap="square" rtlCol="0">
            <a:spAutoFit/>
          </a:bodyPr>
          <a:lstStyle/>
          <a:p>
            <a:r>
              <a:rPr lang="en-US" b="1" dirty="0" smtClean="0"/>
              <a:t>Interview Doctor </a:t>
            </a:r>
            <a:r>
              <a:rPr lang="en-US" b="1" dirty="0" err="1" smtClean="0"/>
              <a:t>Junsy</a:t>
            </a:r>
            <a:r>
              <a:rPr lang="en-US" b="1" dirty="0" smtClean="0"/>
              <a:t>, the integrative medicine doctor in Madison, again. </a:t>
            </a:r>
          </a:p>
        </p:txBody>
      </p:sp>
      <p:sp>
        <p:nvSpPr>
          <p:cNvPr id="13" name="TextBox 12"/>
          <p:cNvSpPr txBox="1"/>
          <p:nvPr/>
        </p:nvSpPr>
        <p:spPr>
          <a:xfrm>
            <a:off x="274350" y="3121630"/>
            <a:ext cx="3141950" cy="830997"/>
          </a:xfrm>
          <a:prstGeom prst="rect">
            <a:avLst/>
          </a:prstGeom>
          <a:noFill/>
        </p:spPr>
        <p:txBody>
          <a:bodyPr wrap="square" rtlCol="0">
            <a:spAutoFit/>
          </a:bodyPr>
          <a:lstStyle/>
          <a:p>
            <a:r>
              <a:rPr lang="en-US" sz="2400" dirty="0" smtClean="0"/>
              <a:t>This time you will be asking about cayenne.</a:t>
            </a:r>
            <a:endParaRPr lang="en-US" sz="2400" dirty="0"/>
          </a:p>
        </p:txBody>
      </p:sp>
      <p:sp>
        <p:nvSpPr>
          <p:cNvPr id="12" name="Rectangular Callout 11"/>
          <p:cNvSpPr/>
          <p:nvPr/>
        </p:nvSpPr>
        <p:spPr>
          <a:xfrm>
            <a:off x="4051300" y="3660239"/>
            <a:ext cx="3619500" cy="2425065"/>
          </a:xfrm>
          <a:prstGeom prst="wedgeRectCallout">
            <a:avLst>
              <a:gd name="adj1" fmla="val 8290"/>
              <a:gd name="adj2" fmla="val -71043"/>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Hello again. I hope that your research project has been going well. How </a:t>
            </a:r>
            <a:r>
              <a:rPr lang="en-US" sz="2400" dirty="0">
                <a:solidFill>
                  <a:schemeClr val="tx1"/>
                </a:solidFill>
              </a:rPr>
              <a:t>can I be of </a:t>
            </a:r>
            <a:r>
              <a:rPr lang="en-US" sz="2400" dirty="0" smtClean="0">
                <a:solidFill>
                  <a:schemeClr val="tx1"/>
                </a:solidFill>
              </a:rPr>
              <a:t>help this time?</a:t>
            </a:r>
            <a:endParaRPr lang="en-US" sz="2400" dirty="0">
              <a:solidFill>
                <a:schemeClr val="tx1"/>
              </a:solidFill>
            </a:endParaRPr>
          </a:p>
          <a:p>
            <a:pPr algn="ctr"/>
            <a:endParaRPr lang="en-US" dirty="0">
              <a:solidFill>
                <a:srgbClr val="000000"/>
              </a:solidFill>
            </a:endParaRPr>
          </a:p>
        </p:txBody>
      </p:sp>
      <p:sp>
        <p:nvSpPr>
          <p:cNvPr id="2" name="Slide Number Placeholder 1"/>
          <p:cNvSpPr>
            <a:spLocks noGrp="1"/>
          </p:cNvSpPr>
          <p:nvPr>
            <p:ph type="sldNum" sz="quarter" idx="12"/>
          </p:nvPr>
        </p:nvSpPr>
        <p:spPr/>
        <p:txBody>
          <a:bodyPr/>
          <a:lstStyle/>
          <a:p>
            <a:fld id="{FC46383A-861A-404F-8CED-F0600CC2D6A1}" type="slidenum">
              <a:rPr lang="en-US" smtClean="0"/>
              <a:pPr/>
              <a:t>32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977" y="627882"/>
            <a:ext cx="2016517" cy="3032357"/>
          </a:xfrm>
          <a:prstGeom prst="rect">
            <a:avLst/>
          </a:prstGeom>
        </p:spPr>
      </p:pic>
    </p:spTree>
    <p:extLst>
      <p:ext uri="{BB962C8B-B14F-4D97-AF65-F5344CB8AC3E}">
        <p14:creationId xmlns:p14="http://schemas.microsoft.com/office/powerpoint/2010/main" val="1241911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1973166" cy="646331"/>
          </a:xfrm>
          <a:prstGeom prst="rect">
            <a:avLst/>
          </a:prstGeom>
          <a:noFill/>
        </p:spPr>
        <p:txBody>
          <a:bodyPr wrap="none" rtlCol="0">
            <a:spAutoFit/>
          </a:bodyPr>
          <a:lstStyle/>
          <a:p>
            <a:r>
              <a:rPr lang="en-US" b="1" dirty="0" smtClean="0"/>
              <a:t>Interview a </a:t>
            </a:r>
            <a:r>
              <a:rPr lang="en-US" b="1" dirty="0"/>
              <a:t>Doctor </a:t>
            </a:r>
            <a:endParaRPr lang="en-US" b="1" dirty="0" smtClean="0"/>
          </a:p>
          <a:p>
            <a:r>
              <a:rPr lang="en-US" b="1" dirty="0" smtClean="0"/>
              <a:t>in </a:t>
            </a:r>
            <a:r>
              <a:rPr lang="en-US" b="1" dirty="0"/>
              <a:t>Madison</a:t>
            </a:r>
          </a:p>
        </p:txBody>
      </p:sp>
      <p:sp>
        <p:nvSpPr>
          <p:cNvPr id="12" name="Rectangle 11"/>
          <p:cNvSpPr/>
          <p:nvPr/>
        </p:nvSpPr>
        <p:spPr>
          <a:xfrm>
            <a:off x="107915" y="2459504"/>
            <a:ext cx="3308385" cy="523220"/>
          </a:xfrm>
          <a:prstGeom prst="rect">
            <a:avLst/>
          </a:prstGeom>
        </p:spPr>
        <p:txBody>
          <a:bodyPr wrap="square">
            <a:spAutoFit/>
          </a:bodyPr>
          <a:lstStyle/>
          <a:p>
            <a:r>
              <a:rPr lang="en-US" sz="1400" dirty="0" smtClean="0"/>
              <a:t>Q1: When we talk about cayenne, or </a:t>
            </a:r>
            <a:r>
              <a:rPr lang="en-US" sz="1400" dirty="0" err="1" smtClean="0"/>
              <a:t>chile</a:t>
            </a:r>
            <a:r>
              <a:rPr lang="en-US" sz="1400" dirty="0" smtClean="0"/>
              <a:t> peppers, what do we mean?</a:t>
            </a:r>
          </a:p>
        </p:txBody>
      </p:sp>
      <p:sp>
        <p:nvSpPr>
          <p:cNvPr id="15" name="Rectangle 14"/>
          <p:cNvSpPr/>
          <p:nvPr/>
        </p:nvSpPr>
        <p:spPr>
          <a:xfrm>
            <a:off x="101252" y="3275111"/>
            <a:ext cx="2236535" cy="307777"/>
          </a:xfrm>
          <a:prstGeom prst="rect">
            <a:avLst/>
          </a:prstGeom>
        </p:spPr>
        <p:txBody>
          <a:bodyPr wrap="none">
            <a:spAutoFit/>
          </a:bodyPr>
          <a:lstStyle/>
          <a:p>
            <a:r>
              <a:rPr lang="en-US" sz="1400" dirty="0" smtClean="0"/>
              <a:t>Q2: It has medicinal effects?</a:t>
            </a:r>
          </a:p>
        </p:txBody>
      </p:sp>
      <p:sp>
        <p:nvSpPr>
          <p:cNvPr id="16" name="Rectangle 15"/>
          <p:cNvSpPr/>
          <p:nvPr/>
        </p:nvSpPr>
        <p:spPr>
          <a:xfrm>
            <a:off x="113952" y="3959423"/>
            <a:ext cx="3391248" cy="307777"/>
          </a:xfrm>
          <a:prstGeom prst="rect">
            <a:avLst/>
          </a:prstGeom>
        </p:spPr>
        <p:txBody>
          <a:bodyPr wrap="none">
            <a:spAutoFit/>
          </a:bodyPr>
          <a:lstStyle/>
          <a:p>
            <a:r>
              <a:rPr lang="en-US" sz="1400" dirty="0" smtClean="0">
                <a:solidFill>
                  <a:srgbClr val="000000"/>
                </a:solidFill>
              </a:rPr>
              <a:t>Q3: Anything else to know about </a:t>
            </a:r>
            <a:r>
              <a:rPr lang="en-US" sz="1400" i="1" dirty="0" smtClean="0">
                <a:solidFill>
                  <a:srgbClr val="000000"/>
                </a:solidFill>
              </a:rPr>
              <a:t>Capsicum</a:t>
            </a:r>
            <a:r>
              <a:rPr lang="en-US" sz="1400" dirty="0" smtClean="0">
                <a:solidFill>
                  <a:srgbClr val="000000"/>
                </a:solidFill>
              </a:rPr>
              <a:t>?</a:t>
            </a:r>
          </a:p>
        </p:txBody>
      </p:sp>
      <p:sp>
        <p:nvSpPr>
          <p:cNvPr id="21" name="TextBox 20"/>
          <p:cNvSpPr txBox="1"/>
          <p:nvPr/>
        </p:nvSpPr>
        <p:spPr>
          <a:xfrm>
            <a:off x="4819650" y="1051929"/>
            <a:ext cx="3269273" cy="1231106"/>
          </a:xfrm>
          <a:prstGeom prst="rect">
            <a:avLst/>
          </a:prstGeom>
          <a:noFill/>
        </p:spPr>
        <p:txBody>
          <a:bodyPr wrap="square" rtlCol="0">
            <a:spAutoFit/>
          </a:bodyPr>
          <a:lstStyle/>
          <a:p>
            <a:r>
              <a:rPr lang="en-US" sz="2000" dirty="0" smtClean="0"/>
              <a:t>Q1: When we talk about cayenne, or </a:t>
            </a:r>
            <a:r>
              <a:rPr lang="en-US" sz="2000" dirty="0" err="1" smtClean="0"/>
              <a:t>chile</a:t>
            </a:r>
            <a:r>
              <a:rPr lang="en-US" sz="2000" dirty="0" smtClean="0"/>
              <a:t> peppers, what do we mean?</a:t>
            </a:r>
          </a:p>
          <a:p>
            <a:endParaRPr lang="en-US" sz="1400" dirty="0"/>
          </a:p>
        </p:txBody>
      </p:sp>
      <p:sp>
        <p:nvSpPr>
          <p:cNvPr id="22" name="Rectangular Callout 21"/>
          <p:cNvSpPr/>
          <p:nvPr/>
        </p:nvSpPr>
        <p:spPr>
          <a:xfrm>
            <a:off x="4254500" y="3582888"/>
            <a:ext cx="4267200" cy="2450386"/>
          </a:xfrm>
          <a:prstGeom prst="wedgeRectCallout">
            <a:avLst>
              <a:gd name="adj1" fmla="val -22217"/>
              <a:gd name="adj2" fmla="val -47714"/>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rgbClr val="000000"/>
                </a:solidFill>
              </a:rPr>
              <a:t>There are a variety of common names for this plant. Chile peppers and cayenne refer to the fruits or seeds, or powdered dried fruits or seeds, from plants in the genus </a:t>
            </a:r>
            <a:r>
              <a:rPr lang="en-US" sz="2000" i="1" dirty="0" smtClean="0">
                <a:solidFill>
                  <a:srgbClr val="000000"/>
                </a:solidFill>
              </a:rPr>
              <a:t>Capsicum</a:t>
            </a:r>
            <a:r>
              <a:rPr lang="en-US" sz="2000" dirty="0" smtClean="0">
                <a:solidFill>
                  <a:srgbClr val="000000"/>
                </a:solidFill>
              </a:rPr>
              <a:t> (Family </a:t>
            </a:r>
            <a:r>
              <a:rPr lang="en-US" sz="2000" dirty="0" err="1" smtClean="0">
                <a:solidFill>
                  <a:srgbClr val="000000"/>
                </a:solidFill>
              </a:rPr>
              <a:t>Solanaceae</a:t>
            </a:r>
            <a:r>
              <a:rPr lang="en-US" sz="2000" dirty="0" smtClean="0">
                <a:solidFill>
                  <a:srgbClr val="000000"/>
                </a:solidFill>
              </a:rPr>
              <a:t>), native to Central and South America but now part of cuisines throughout the world.</a:t>
            </a:r>
          </a:p>
        </p:txBody>
      </p:sp>
      <p:sp>
        <p:nvSpPr>
          <p:cNvPr id="20" name="TextBox 19"/>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9" name="Group 18"/>
          <p:cNvGrpSpPr/>
          <p:nvPr/>
        </p:nvGrpSpPr>
        <p:grpSpPr>
          <a:xfrm>
            <a:off x="520263" y="4766578"/>
            <a:ext cx="2139416" cy="1690966"/>
            <a:chOff x="0" y="5336868"/>
            <a:chExt cx="2139416" cy="1690966"/>
          </a:xfrm>
        </p:grpSpPr>
        <p:pic>
          <p:nvPicPr>
            <p:cNvPr id="24" name="Picture 23" descr="icon.png"/>
            <p:cNvPicPr>
              <a:picLocks noChangeAspect="1"/>
            </p:cNvPicPr>
            <p:nvPr/>
          </p:nvPicPr>
          <p:blipFill>
            <a:blip r:embed="rId3"/>
            <a:stretch>
              <a:fillRect/>
            </a:stretch>
          </p:blipFill>
          <p:spPr>
            <a:xfrm>
              <a:off x="694137" y="5336868"/>
              <a:ext cx="674452" cy="802919"/>
            </a:xfrm>
            <a:prstGeom prst="rect">
              <a:avLst/>
            </a:prstGeom>
          </p:spPr>
        </p:pic>
        <p:sp>
          <p:nvSpPr>
            <p:cNvPr id="25" name="TextBox 24"/>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33</a:t>
            </a:fld>
            <a:endParaRPr lang="en-US"/>
          </a:p>
        </p:txBody>
      </p:sp>
    </p:spTree>
    <p:extLst>
      <p:ext uri="{BB962C8B-B14F-4D97-AF65-F5344CB8AC3E}">
        <p14:creationId xmlns:p14="http://schemas.microsoft.com/office/powerpoint/2010/main" val="1241911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1973166" cy="646331"/>
          </a:xfrm>
          <a:prstGeom prst="rect">
            <a:avLst/>
          </a:prstGeom>
          <a:noFill/>
        </p:spPr>
        <p:txBody>
          <a:bodyPr wrap="none" rtlCol="0">
            <a:spAutoFit/>
          </a:bodyPr>
          <a:lstStyle/>
          <a:p>
            <a:r>
              <a:rPr lang="en-US" b="1" dirty="0" smtClean="0"/>
              <a:t>Interview a </a:t>
            </a:r>
            <a:r>
              <a:rPr lang="en-US" b="1" dirty="0"/>
              <a:t>Doctor </a:t>
            </a:r>
            <a:endParaRPr lang="en-US" b="1" dirty="0" smtClean="0"/>
          </a:p>
          <a:p>
            <a:r>
              <a:rPr lang="en-US" b="1" dirty="0" smtClean="0"/>
              <a:t>in </a:t>
            </a:r>
            <a:r>
              <a:rPr lang="en-US" b="1" dirty="0"/>
              <a:t>Madison</a:t>
            </a:r>
          </a:p>
        </p:txBody>
      </p:sp>
      <p:sp>
        <p:nvSpPr>
          <p:cNvPr id="12" name="Rectangle 11"/>
          <p:cNvSpPr/>
          <p:nvPr/>
        </p:nvSpPr>
        <p:spPr>
          <a:xfrm>
            <a:off x="107915" y="2459504"/>
            <a:ext cx="3308385" cy="523220"/>
          </a:xfrm>
          <a:prstGeom prst="rect">
            <a:avLst/>
          </a:prstGeom>
        </p:spPr>
        <p:txBody>
          <a:bodyPr wrap="square">
            <a:spAutoFit/>
          </a:bodyPr>
          <a:lstStyle/>
          <a:p>
            <a:r>
              <a:rPr lang="en-US" sz="1400" dirty="0" smtClean="0"/>
              <a:t>Q1: When we talk about cayenne, or </a:t>
            </a:r>
            <a:r>
              <a:rPr lang="en-US" sz="1400" dirty="0" err="1" smtClean="0"/>
              <a:t>chile</a:t>
            </a:r>
            <a:r>
              <a:rPr lang="en-US" sz="1400" dirty="0" smtClean="0"/>
              <a:t> peppers, what do we mean?</a:t>
            </a:r>
          </a:p>
        </p:txBody>
      </p:sp>
      <p:sp>
        <p:nvSpPr>
          <p:cNvPr id="15" name="Rectangle 14"/>
          <p:cNvSpPr/>
          <p:nvPr/>
        </p:nvSpPr>
        <p:spPr>
          <a:xfrm>
            <a:off x="101252" y="3275111"/>
            <a:ext cx="2236535" cy="307777"/>
          </a:xfrm>
          <a:prstGeom prst="rect">
            <a:avLst/>
          </a:prstGeom>
        </p:spPr>
        <p:txBody>
          <a:bodyPr wrap="none">
            <a:spAutoFit/>
          </a:bodyPr>
          <a:lstStyle/>
          <a:p>
            <a:r>
              <a:rPr lang="en-US" sz="1400" dirty="0" smtClean="0"/>
              <a:t>Q2: It has medicinal effects?</a:t>
            </a:r>
          </a:p>
        </p:txBody>
      </p:sp>
      <p:sp>
        <p:nvSpPr>
          <p:cNvPr id="16" name="Rectangle 15"/>
          <p:cNvSpPr/>
          <p:nvPr/>
        </p:nvSpPr>
        <p:spPr>
          <a:xfrm>
            <a:off x="113952" y="3959423"/>
            <a:ext cx="3391248" cy="307777"/>
          </a:xfrm>
          <a:prstGeom prst="rect">
            <a:avLst/>
          </a:prstGeom>
        </p:spPr>
        <p:txBody>
          <a:bodyPr wrap="none">
            <a:spAutoFit/>
          </a:bodyPr>
          <a:lstStyle/>
          <a:p>
            <a:r>
              <a:rPr lang="en-US" sz="1400" dirty="0" smtClean="0">
                <a:solidFill>
                  <a:srgbClr val="000000"/>
                </a:solidFill>
              </a:rPr>
              <a:t>Q3: Anything else to know about </a:t>
            </a:r>
            <a:r>
              <a:rPr lang="en-US" sz="1400" i="1" dirty="0" smtClean="0">
                <a:solidFill>
                  <a:srgbClr val="000000"/>
                </a:solidFill>
              </a:rPr>
              <a:t>Capsicum</a:t>
            </a:r>
            <a:r>
              <a:rPr lang="en-US" sz="1400" dirty="0" smtClean="0">
                <a:solidFill>
                  <a:srgbClr val="000000"/>
                </a:solidFill>
              </a:rPr>
              <a:t>?</a:t>
            </a:r>
          </a:p>
        </p:txBody>
      </p:sp>
      <p:sp>
        <p:nvSpPr>
          <p:cNvPr id="21" name="TextBox 20"/>
          <p:cNvSpPr txBox="1"/>
          <p:nvPr/>
        </p:nvSpPr>
        <p:spPr>
          <a:xfrm>
            <a:off x="4636330" y="867372"/>
            <a:ext cx="3707570" cy="400110"/>
          </a:xfrm>
          <a:prstGeom prst="rect">
            <a:avLst/>
          </a:prstGeom>
          <a:noFill/>
        </p:spPr>
        <p:txBody>
          <a:bodyPr wrap="square" rtlCol="0">
            <a:spAutoFit/>
          </a:bodyPr>
          <a:lstStyle/>
          <a:p>
            <a:r>
              <a:rPr lang="en-US" sz="2000" dirty="0" smtClean="0"/>
              <a:t>Q2: It has medicinal effects?</a:t>
            </a:r>
          </a:p>
        </p:txBody>
      </p:sp>
      <p:sp>
        <p:nvSpPr>
          <p:cNvPr id="22" name="Rectangular Callout 21"/>
          <p:cNvSpPr/>
          <p:nvPr/>
        </p:nvSpPr>
        <p:spPr>
          <a:xfrm>
            <a:off x="3505200" y="1636705"/>
            <a:ext cx="5638800" cy="4898685"/>
          </a:xfrm>
          <a:prstGeom prst="wedgeRectCallout">
            <a:avLst>
              <a:gd name="adj1" fmla="val -26930"/>
              <a:gd name="adj2" fmla="val -49238"/>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Yes. Most of cayenne’s medicinal effects come from a phytochemical called capsaicin, which is also responsible for the “heat” that we feel on our mucus membranes when we eat foods with </a:t>
            </a:r>
            <a:r>
              <a:rPr lang="en-US" sz="2000" dirty="0" err="1">
                <a:solidFill>
                  <a:srgbClr val="000000"/>
                </a:solidFill>
              </a:rPr>
              <a:t>chile</a:t>
            </a:r>
            <a:r>
              <a:rPr lang="en-US" sz="2000" dirty="0">
                <a:solidFill>
                  <a:srgbClr val="000000"/>
                </a:solidFill>
              </a:rPr>
              <a:t> peppers. Capsaicin dulls nerve endings by depleting a neurotransmitter called Substance P, leading to a decrease in pain. For this reason, this chemical is being put into lotions and creams that are used on the skin over areas of pain, like arthritic joints or irritated low back muscles. In addition, </a:t>
            </a:r>
            <a:r>
              <a:rPr lang="en-US" sz="2000" dirty="0" err="1">
                <a:solidFill>
                  <a:srgbClr val="000000"/>
                </a:solidFill>
              </a:rPr>
              <a:t>chile</a:t>
            </a:r>
            <a:r>
              <a:rPr lang="en-US" sz="2000" dirty="0">
                <a:solidFill>
                  <a:srgbClr val="000000"/>
                </a:solidFill>
              </a:rPr>
              <a:t> is </a:t>
            </a:r>
            <a:r>
              <a:rPr lang="en-US" sz="2000" dirty="0" smtClean="0">
                <a:solidFill>
                  <a:srgbClr val="000000"/>
                </a:solidFill>
              </a:rPr>
              <a:t>considered </a:t>
            </a:r>
            <a:r>
              <a:rPr lang="en-US" sz="2000" dirty="0">
                <a:solidFill>
                  <a:srgbClr val="000000"/>
                </a:solidFill>
              </a:rPr>
              <a:t>a diaphoretic herb, or one that causes us to sweat. No surprise here. This can be useful when someone has a cold virus, and sweating can be one method for helping the body to expel the infection</a:t>
            </a:r>
            <a:r>
              <a:rPr lang="en-US" sz="2000" dirty="0" smtClean="0">
                <a:solidFill>
                  <a:srgbClr val="000000"/>
                </a:solidFill>
              </a:rPr>
              <a:t>.</a:t>
            </a:r>
            <a:endParaRPr lang="en-US" sz="2000" dirty="0">
              <a:solidFill>
                <a:srgbClr val="000000"/>
              </a:solidFill>
            </a:endParaRPr>
          </a:p>
        </p:txBody>
      </p:sp>
      <p:sp>
        <p:nvSpPr>
          <p:cNvPr id="20" name="TextBox 19"/>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9" name="Group 18"/>
          <p:cNvGrpSpPr/>
          <p:nvPr/>
        </p:nvGrpSpPr>
        <p:grpSpPr>
          <a:xfrm>
            <a:off x="520263" y="4766578"/>
            <a:ext cx="2139416" cy="1690966"/>
            <a:chOff x="0" y="5336868"/>
            <a:chExt cx="2139416" cy="1690966"/>
          </a:xfrm>
        </p:grpSpPr>
        <p:pic>
          <p:nvPicPr>
            <p:cNvPr id="24" name="Picture 23" descr="icon.png"/>
            <p:cNvPicPr>
              <a:picLocks noChangeAspect="1"/>
            </p:cNvPicPr>
            <p:nvPr/>
          </p:nvPicPr>
          <p:blipFill>
            <a:blip r:embed="rId3"/>
            <a:stretch>
              <a:fillRect/>
            </a:stretch>
          </p:blipFill>
          <p:spPr>
            <a:xfrm>
              <a:off x="694137" y="5336868"/>
              <a:ext cx="674452" cy="802919"/>
            </a:xfrm>
            <a:prstGeom prst="rect">
              <a:avLst/>
            </a:prstGeom>
          </p:spPr>
        </p:pic>
        <p:sp>
          <p:nvSpPr>
            <p:cNvPr id="25" name="TextBox 24"/>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34</a:t>
            </a:fld>
            <a:endParaRPr lang="en-US"/>
          </a:p>
        </p:txBody>
      </p:sp>
    </p:spTree>
    <p:extLst>
      <p:ext uri="{BB962C8B-B14F-4D97-AF65-F5344CB8AC3E}">
        <p14:creationId xmlns:p14="http://schemas.microsoft.com/office/powerpoint/2010/main" val="3165585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1973166" cy="646331"/>
          </a:xfrm>
          <a:prstGeom prst="rect">
            <a:avLst/>
          </a:prstGeom>
          <a:noFill/>
        </p:spPr>
        <p:txBody>
          <a:bodyPr wrap="none" rtlCol="0">
            <a:spAutoFit/>
          </a:bodyPr>
          <a:lstStyle/>
          <a:p>
            <a:r>
              <a:rPr lang="en-US" b="1" dirty="0" smtClean="0"/>
              <a:t>Interview a </a:t>
            </a:r>
            <a:r>
              <a:rPr lang="en-US" b="1" dirty="0"/>
              <a:t>Doctor </a:t>
            </a:r>
            <a:endParaRPr lang="en-US" b="1" dirty="0" smtClean="0"/>
          </a:p>
          <a:p>
            <a:r>
              <a:rPr lang="en-US" b="1" dirty="0" smtClean="0"/>
              <a:t>in </a:t>
            </a:r>
            <a:r>
              <a:rPr lang="en-US" b="1" dirty="0"/>
              <a:t>Madison</a:t>
            </a:r>
          </a:p>
        </p:txBody>
      </p:sp>
      <p:sp>
        <p:nvSpPr>
          <p:cNvPr id="12" name="Rectangle 11"/>
          <p:cNvSpPr/>
          <p:nvPr/>
        </p:nvSpPr>
        <p:spPr>
          <a:xfrm>
            <a:off x="107915" y="2459504"/>
            <a:ext cx="3308385" cy="523220"/>
          </a:xfrm>
          <a:prstGeom prst="rect">
            <a:avLst/>
          </a:prstGeom>
        </p:spPr>
        <p:txBody>
          <a:bodyPr wrap="square">
            <a:spAutoFit/>
          </a:bodyPr>
          <a:lstStyle/>
          <a:p>
            <a:r>
              <a:rPr lang="en-US" sz="1400" dirty="0" smtClean="0"/>
              <a:t>Q1: When we talk about cayenne, or </a:t>
            </a:r>
            <a:r>
              <a:rPr lang="en-US" sz="1400" dirty="0" err="1" smtClean="0"/>
              <a:t>chile</a:t>
            </a:r>
            <a:r>
              <a:rPr lang="en-US" sz="1400" dirty="0" smtClean="0"/>
              <a:t> peppers, what do we mean?</a:t>
            </a:r>
          </a:p>
        </p:txBody>
      </p:sp>
      <p:sp>
        <p:nvSpPr>
          <p:cNvPr id="15" name="Rectangle 14"/>
          <p:cNvSpPr/>
          <p:nvPr/>
        </p:nvSpPr>
        <p:spPr>
          <a:xfrm>
            <a:off x="101252" y="3275111"/>
            <a:ext cx="2236535" cy="307777"/>
          </a:xfrm>
          <a:prstGeom prst="rect">
            <a:avLst/>
          </a:prstGeom>
        </p:spPr>
        <p:txBody>
          <a:bodyPr wrap="none">
            <a:spAutoFit/>
          </a:bodyPr>
          <a:lstStyle/>
          <a:p>
            <a:r>
              <a:rPr lang="en-US" sz="1400" dirty="0" smtClean="0"/>
              <a:t>Q2: It has medicinal effects?</a:t>
            </a:r>
          </a:p>
        </p:txBody>
      </p:sp>
      <p:sp>
        <p:nvSpPr>
          <p:cNvPr id="16" name="Rectangle 15"/>
          <p:cNvSpPr/>
          <p:nvPr/>
        </p:nvSpPr>
        <p:spPr>
          <a:xfrm>
            <a:off x="113952" y="3959423"/>
            <a:ext cx="3391248" cy="307777"/>
          </a:xfrm>
          <a:prstGeom prst="rect">
            <a:avLst/>
          </a:prstGeom>
        </p:spPr>
        <p:txBody>
          <a:bodyPr wrap="none">
            <a:spAutoFit/>
          </a:bodyPr>
          <a:lstStyle/>
          <a:p>
            <a:r>
              <a:rPr lang="en-US" sz="1400" dirty="0" smtClean="0">
                <a:solidFill>
                  <a:srgbClr val="000000"/>
                </a:solidFill>
              </a:rPr>
              <a:t>Q3: Anything else to know about </a:t>
            </a:r>
            <a:r>
              <a:rPr lang="en-US" sz="1400" i="1" dirty="0" smtClean="0">
                <a:solidFill>
                  <a:srgbClr val="000000"/>
                </a:solidFill>
              </a:rPr>
              <a:t>Capsicum</a:t>
            </a:r>
            <a:r>
              <a:rPr lang="en-US" sz="1400" dirty="0" smtClean="0">
                <a:solidFill>
                  <a:srgbClr val="000000"/>
                </a:solidFill>
              </a:rPr>
              <a:t>?</a:t>
            </a:r>
          </a:p>
        </p:txBody>
      </p:sp>
      <p:sp>
        <p:nvSpPr>
          <p:cNvPr id="21" name="TextBox 20"/>
          <p:cNvSpPr txBox="1"/>
          <p:nvPr/>
        </p:nvSpPr>
        <p:spPr>
          <a:xfrm>
            <a:off x="4673681" y="1098096"/>
            <a:ext cx="2882899" cy="707886"/>
          </a:xfrm>
          <a:prstGeom prst="rect">
            <a:avLst/>
          </a:prstGeom>
          <a:noFill/>
        </p:spPr>
        <p:txBody>
          <a:bodyPr wrap="square" rtlCol="0">
            <a:spAutoFit/>
          </a:bodyPr>
          <a:lstStyle/>
          <a:p>
            <a:r>
              <a:rPr lang="en-US" sz="2000" dirty="0" smtClean="0"/>
              <a:t>Q3: Anything else to know about </a:t>
            </a:r>
            <a:r>
              <a:rPr lang="en-US" sz="2000" i="1" dirty="0" smtClean="0"/>
              <a:t>Capsicum</a:t>
            </a:r>
            <a:r>
              <a:rPr lang="en-US" sz="2000" dirty="0" smtClean="0"/>
              <a:t>?</a:t>
            </a:r>
          </a:p>
        </p:txBody>
      </p:sp>
      <p:sp>
        <p:nvSpPr>
          <p:cNvPr id="22" name="Rectangular Callout 21"/>
          <p:cNvSpPr/>
          <p:nvPr/>
        </p:nvSpPr>
        <p:spPr>
          <a:xfrm>
            <a:off x="3416299" y="2780097"/>
            <a:ext cx="5727699" cy="3677448"/>
          </a:xfrm>
          <a:prstGeom prst="wedgeRectCallout">
            <a:avLst>
              <a:gd name="adj1" fmla="val -23975"/>
              <a:gd name="adj2" fmla="val -47996"/>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Well, it has good research to back it up. That is important to me as a clinician, that my patient’s use of a plant has data behind it. Also, a patient should know that their pain might get worse for a few days before it gets better; </a:t>
            </a:r>
            <a:r>
              <a:rPr lang="en-US" sz="2000" i="1" dirty="0" smtClean="0">
                <a:solidFill>
                  <a:srgbClr val="000000"/>
                </a:solidFill>
              </a:rPr>
              <a:t>Capsicum</a:t>
            </a:r>
            <a:r>
              <a:rPr lang="en-US" sz="2000" dirty="0" smtClean="0">
                <a:solidFill>
                  <a:srgbClr val="000000"/>
                </a:solidFill>
              </a:rPr>
              <a:t> </a:t>
            </a:r>
            <a:r>
              <a:rPr lang="en-US" sz="2000" dirty="0">
                <a:solidFill>
                  <a:srgbClr val="000000"/>
                </a:solidFill>
              </a:rPr>
              <a:t>depletes Substance P over time, but initially it causes more Substance P to be released and that can cause a flare in symptoms. Capsaicin creams and lotions can cause a rash on the skin for some people, and it is very important to wash your hands thoroughly after applying the product (or cooking with cayenne!), before touching your eyes or other sensitive body areas; it can burn!</a:t>
            </a:r>
          </a:p>
        </p:txBody>
      </p:sp>
      <p:sp>
        <p:nvSpPr>
          <p:cNvPr id="20" name="TextBox 19"/>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9" name="Group 18"/>
          <p:cNvGrpSpPr/>
          <p:nvPr/>
        </p:nvGrpSpPr>
        <p:grpSpPr>
          <a:xfrm>
            <a:off x="520263" y="4766578"/>
            <a:ext cx="2139416" cy="1690966"/>
            <a:chOff x="0" y="5336868"/>
            <a:chExt cx="2139416" cy="1690966"/>
          </a:xfrm>
        </p:grpSpPr>
        <p:pic>
          <p:nvPicPr>
            <p:cNvPr id="24" name="Picture 23" descr="icon.png"/>
            <p:cNvPicPr>
              <a:picLocks noChangeAspect="1"/>
            </p:cNvPicPr>
            <p:nvPr/>
          </p:nvPicPr>
          <p:blipFill>
            <a:blip r:embed="rId3"/>
            <a:stretch>
              <a:fillRect/>
            </a:stretch>
          </p:blipFill>
          <p:spPr>
            <a:xfrm>
              <a:off x="694137" y="5336868"/>
              <a:ext cx="674452" cy="802919"/>
            </a:xfrm>
            <a:prstGeom prst="rect">
              <a:avLst/>
            </a:prstGeom>
          </p:spPr>
        </p:pic>
        <p:sp>
          <p:nvSpPr>
            <p:cNvPr id="25" name="TextBox 24"/>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2" name="Slide Number Placeholder 1"/>
          <p:cNvSpPr>
            <a:spLocks noGrp="1"/>
          </p:cNvSpPr>
          <p:nvPr>
            <p:ph type="sldNum" sz="quarter" idx="12"/>
          </p:nvPr>
        </p:nvSpPr>
        <p:spPr/>
        <p:txBody>
          <a:bodyPr/>
          <a:lstStyle/>
          <a:p>
            <a:fld id="{FC46383A-861A-404F-8CED-F0600CC2D6A1}" type="slidenum">
              <a:rPr lang="en-US" smtClean="0"/>
              <a:pPr/>
              <a:t>35</a:t>
            </a:fld>
            <a:endParaRPr lang="en-US"/>
          </a:p>
        </p:txBody>
      </p:sp>
    </p:spTree>
    <p:extLst>
      <p:ext uri="{BB962C8B-B14F-4D97-AF65-F5344CB8AC3E}">
        <p14:creationId xmlns:p14="http://schemas.microsoft.com/office/powerpoint/2010/main" val="3165585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2571785" cy="3046988"/>
          </a:xfrm>
          <a:prstGeom prst="rect">
            <a:avLst/>
          </a:prstGeom>
          <a:noFill/>
        </p:spPr>
        <p:txBody>
          <a:bodyPr wrap="square" rtlCol="0">
            <a:spAutoFit/>
          </a:bodyPr>
          <a:lstStyle/>
          <a:p>
            <a:r>
              <a:rPr lang="en-US" sz="2400" b="1" dirty="0" smtClean="0">
                <a:solidFill>
                  <a:srgbClr val="000000"/>
                </a:solidFill>
              </a:rPr>
              <a:t>Video phone call: </a:t>
            </a:r>
            <a:r>
              <a:rPr lang="en-US" sz="2400" dirty="0" smtClean="0">
                <a:solidFill>
                  <a:srgbClr val="000000"/>
                </a:solidFill>
              </a:rPr>
              <a:t>To understand more about plant use, specifically cayenne in Ecuador, you follow up with the </a:t>
            </a:r>
            <a:r>
              <a:rPr lang="en-US" sz="2400" dirty="0" err="1" smtClean="0">
                <a:solidFill>
                  <a:srgbClr val="000000"/>
                </a:solidFill>
              </a:rPr>
              <a:t>Andi</a:t>
            </a:r>
            <a:r>
              <a:rPr lang="en-US" sz="2400" dirty="0" smtClean="0">
                <a:solidFill>
                  <a:srgbClr val="000000"/>
                </a:solidFill>
              </a:rPr>
              <a:t> couple.</a:t>
            </a:r>
            <a:endParaRPr lang="en-US" sz="2400" dirty="0">
              <a:solidFill>
                <a:srgbClr val="000000"/>
              </a:solidFill>
            </a:endParaRPr>
          </a:p>
        </p:txBody>
      </p:sp>
      <p:sp>
        <p:nvSpPr>
          <p:cNvPr id="9" name="TextBox 8"/>
          <p:cNvSpPr txBox="1"/>
          <p:nvPr/>
        </p:nvSpPr>
        <p:spPr>
          <a:xfrm>
            <a:off x="3706643" y="2846600"/>
            <a:ext cx="5028232" cy="3139321"/>
          </a:xfrm>
          <a:prstGeom prst="rect">
            <a:avLst/>
          </a:prstGeom>
          <a:noFill/>
        </p:spPr>
        <p:txBody>
          <a:bodyPr wrap="square" rtlCol="0">
            <a:spAutoFit/>
          </a:bodyPr>
          <a:lstStyle/>
          <a:p>
            <a:r>
              <a:rPr lang="en-US" sz="2000" dirty="0" smtClean="0">
                <a:solidFill>
                  <a:srgbClr val="000000"/>
                </a:solidFill>
              </a:rPr>
              <a:t>As you remember, </a:t>
            </a:r>
            <a:r>
              <a:rPr lang="en-US" sz="2000" dirty="0" err="1" smtClean="0">
                <a:solidFill>
                  <a:srgbClr val="000000"/>
                </a:solidFill>
              </a:rPr>
              <a:t>Señor</a:t>
            </a:r>
            <a:r>
              <a:rPr lang="en-US" sz="2000" dirty="0" smtClean="0">
                <a:solidFill>
                  <a:srgbClr val="000000"/>
                </a:solidFill>
              </a:rPr>
              <a:t> and </a:t>
            </a:r>
            <a:r>
              <a:rPr lang="en-US" sz="2000" dirty="0" err="1" smtClean="0">
                <a:solidFill>
                  <a:srgbClr val="000000"/>
                </a:solidFill>
              </a:rPr>
              <a:t>Señora</a:t>
            </a:r>
            <a:r>
              <a:rPr lang="en-US" sz="2000" dirty="0" smtClean="0">
                <a:solidFill>
                  <a:srgbClr val="000000"/>
                </a:solidFill>
              </a:rPr>
              <a:t> Andi are from Quito, Ecuador, although both grew up in the “</a:t>
            </a:r>
            <a:r>
              <a:rPr lang="en-US" sz="2000" dirty="0" err="1" smtClean="0">
                <a:solidFill>
                  <a:srgbClr val="000000"/>
                </a:solidFill>
              </a:rPr>
              <a:t>Oriente</a:t>
            </a:r>
            <a:r>
              <a:rPr lang="en-US" sz="2000" dirty="0" smtClean="0">
                <a:solidFill>
                  <a:srgbClr val="000000"/>
                </a:solidFill>
              </a:rPr>
              <a:t>,” or Eastern/Amazonian part of Ecuador. Each of their parents and grandparents knew a lot about medicinal plants, and took care of the entire family’s health with herbal remedies. The </a:t>
            </a:r>
            <a:r>
              <a:rPr lang="en-US" sz="2000" dirty="0" err="1" smtClean="0">
                <a:solidFill>
                  <a:srgbClr val="000000"/>
                </a:solidFill>
              </a:rPr>
              <a:t>Andis</a:t>
            </a:r>
            <a:r>
              <a:rPr lang="en-US" sz="2000" dirty="0" smtClean="0">
                <a:solidFill>
                  <a:srgbClr val="000000"/>
                </a:solidFill>
              </a:rPr>
              <a:t> picked up this expertise and made it a part of their lives and health care.</a:t>
            </a:r>
          </a:p>
          <a:p>
            <a:endParaRPr lang="en-US" dirty="0"/>
          </a:p>
        </p:txBody>
      </p:sp>
      <p:sp>
        <p:nvSpPr>
          <p:cNvPr id="2" name="Slide Number Placeholder 1"/>
          <p:cNvSpPr>
            <a:spLocks noGrp="1"/>
          </p:cNvSpPr>
          <p:nvPr>
            <p:ph type="sldNum" sz="quarter" idx="12"/>
          </p:nvPr>
        </p:nvSpPr>
        <p:spPr/>
        <p:txBody>
          <a:bodyPr/>
          <a:lstStyle/>
          <a:p>
            <a:fld id="{FC46383A-861A-404F-8CED-F0600CC2D6A1}" type="slidenum">
              <a:rPr lang="en-US" smtClean="0"/>
              <a:pPr/>
              <a:t>36</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08" y="828389"/>
            <a:ext cx="2786699" cy="1857799"/>
          </a:xfrm>
          <a:prstGeom prst="rect">
            <a:avLst/>
          </a:prstGeom>
        </p:spPr>
      </p:pic>
    </p:spTree>
    <p:extLst>
      <p:ext uri="{BB962C8B-B14F-4D97-AF65-F5344CB8AC3E}">
        <p14:creationId xmlns:p14="http://schemas.microsoft.com/office/powerpoint/2010/main" val="3959932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3" name="TextBox 12"/>
          <p:cNvSpPr txBox="1"/>
          <p:nvPr/>
        </p:nvSpPr>
        <p:spPr>
          <a:xfrm>
            <a:off x="4294552" y="790319"/>
            <a:ext cx="3971194" cy="1323439"/>
          </a:xfrm>
          <a:prstGeom prst="rect">
            <a:avLst/>
          </a:prstGeom>
          <a:noFill/>
        </p:spPr>
        <p:txBody>
          <a:bodyPr wrap="square" rtlCol="0">
            <a:spAutoFit/>
          </a:bodyPr>
          <a:lstStyle/>
          <a:p>
            <a:r>
              <a:rPr lang="en-US" sz="2000" dirty="0" smtClean="0"/>
              <a:t>Q1: </a:t>
            </a:r>
            <a:r>
              <a:rPr lang="en-US" sz="2000" dirty="0" err="1"/>
              <a:t>Señor</a:t>
            </a:r>
            <a:r>
              <a:rPr lang="en-US" sz="2000" dirty="0"/>
              <a:t> and </a:t>
            </a:r>
            <a:r>
              <a:rPr lang="en-US" sz="2000" dirty="0" err="1"/>
              <a:t>Señora</a:t>
            </a:r>
            <a:r>
              <a:rPr lang="en-US" sz="2000" dirty="0"/>
              <a:t> </a:t>
            </a:r>
            <a:r>
              <a:rPr lang="en-US" sz="2000" dirty="0" err="1"/>
              <a:t>Andi</a:t>
            </a:r>
            <a:r>
              <a:rPr lang="en-US" sz="2000" dirty="0"/>
              <a:t>. Thank you for having this call. I am interested in learning more about cayenne. Can you tell me about it?</a:t>
            </a:r>
          </a:p>
        </p:txBody>
      </p:sp>
      <p:sp>
        <p:nvSpPr>
          <p:cNvPr id="15" name="Rectangular Callout 14"/>
          <p:cNvSpPr/>
          <p:nvPr/>
        </p:nvSpPr>
        <p:spPr>
          <a:xfrm>
            <a:off x="3416299" y="2545488"/>
            <a:ext cx="5727699" cy="3989903"/>
          </a:xfrm>
          <a:prstGeom prst="wedgeRectCallout">
            <a:avLst>
              <a:gd name="adj1" fmla="val -29573"/>
              <a:gd name="adj2" fmla="val -48956"/>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rgbClr val="000000"/>
                </a:solidFill>
              </a:rPr>
              <a:t>Señor</a:t>
            </a:r>
            <a:r>
              <a:rPr lang="en-US" sz="2000" dirty="0">
                <a:solidFill>
                  <a:srgbClr val="000000"/>
                </a:solidFill>
              </a:rPr>
              <a:t> </a:t>
            </a:r>
            <a:r>
              <a:rPr lang="en-US" sz="2000" dirty="0" err="1">
                <a:solidFill>
                  <a:srgbClr val="000000"/>
                </a:solidFill>
              </a:rPr>
              <a:t>Andi</a:t>
            </a:r>
            <a:r>
              <a:rPr lang="en-US" sz="2400" dirty="0">
                <a:solidFill>
                  <a:srgbClr val="000000"/>
                </a:solidFill>
              </a:rPr>
              <a:t>: I </a:t>
            </a:r>
            <a:r>
              <a:rPr lang="en-US" sz="2000" dirty="0">
                <a:solidFill>
                  <a:srgbClr val="000000"/>
                </a:solidFill>
              </a:rPr>
              <a:t>don’t know what that is</a:t>
            </a:r>
            <a:r>
              <a:rPr lang="en-US" sz="2000" dirty="0" smtClean="0">
                <a:solidFill>
                  <a:srgbClr val="000000"/>
                </a:solidFill>
              </a:rPr>
              <a:t>.</a:t>
            </a:r>
          </a:p>
          <a:p>
            <a:endParaRPr lang="en-US" sz="2000" dirty="0">
              <a:solidFill>
                <a:srgbClr val="000000"/>
              </a:solidFill>
            </a:endParaRPr>
          </a:p>
          <a:p>
            <a:r>
              <a:rPr lang="en-US" sz="2000" dirty="0" smtClean="0">
                <a:solidFill>
                  <a:srgbClr val="000000"/>
                </a:solidFill>
              </a:rPr>
              <a:t>You: Umm, cayenne </a:t>
            </a:r>
            <a:r>
              <a:rPr lang="en-US" sz="2000" dirty="0">
                <a:solidFill>
                  <a:srgbClr val="000000"/>
                </a:solidFill>
              </a:rPr>
              <a:t>is a spice, probably better known as </a:t>
            </a:r>
            <a:r>
              <a:rPr lang="en-US" sz="2000" i="1" dirty="0" err="1">
                <a:solidFill>
                  <a:srgbClr val="000000"/>
                </a:solidFill>
              </a:rPr>
              <a:t>chile</a:t>
            </a:r>
            <a:r>
              <a:rPr lang="en-US" sz="2000" dirty="0">
                <a:solidFill>
                  <a:srgbClr val="000000"/>
                </a:solidFill>
              </a:rPr>
              <a:t>, </a:t>
            </a:r>
            <a:r>
              <a:rPr lang="en-US" sz="2000" i="1" dirty="0">
                <a:solidFill>
                  <a:srgbClr val="000000"/>
                </a:solidFill>
              </a:rPr>
              <a:t>picante, or </a:t>
            </a:r>
            <a:r>
              <a:rPr lang="en-US" sz="2000" i="1" dirty="0" err="1">
                <a:solidFill>
                  <a:srgbClr val="000000"/>
                </a:solidFill>
              </a:rPr>
              <a:t>ají</a:t>
            </a:r>
            <a:r>
              <a:rPr lang="en-US" sz="2000" dirty="0" smtClean="0">
                <a:solidFill>
                  <a:srgbClr val="000000"/>
                </a:solidFill>
              </a:rPr>
              <a:t>.</a:t>
            </a:r>
          </a:p>
          <a:p>
            <a:endParaRPr lang="en-US" sz="2000" dirty="0">
              <a:solidFill>
                <a:srgbClr val="000000"/>
              </a:solidFill>
            </a:endParaRPr>
          </a:p>
          <a:p>
            <a:r>
              <a:rPr lang="en-US" sz="2000" dirty="0" err="1">
                <a:solidFill>
                  <a:srgbClr val="000000"/>
                </a:solidFill>
              </a:rPr>
              <a:t>Señora</a:t>
            </a:r>
            <a:r>
              <a:rPr lang="en-US" sz="2000" dirty="0">
                <a:solidFill>
                  <a:srgbClr val="000000"/>
                </a:solidFill>
              </a:rPr>
              <a:t> </a:t>
            </a:r>
            <a:r>
              <a:rPr lang="en-US" sz="2000" dirty="0" err="1">
                <a:solidFill>
                  <a:srgbClr val="000000"/>
                </a:solidFill>
              </a:rPr>
              <a:t>Andi</a:t>
            </a:r>
            <a:r>
              <a:rPr lang="en-US" sz="2000" dirty="0">
                <a:solidFill>
                  <a:srgbClr val="000000"/>
                </a:solidFill>
              </a:rPr>
              <a:t>: Oh! </a:t>
            </a:r>
            <a:r>
              <a:rPr lang="en-US" sz="2000" i="1" dirty="0" err="1">
                <a:solidFill>
                  <a:srgbClr val="000000"/>
                </a:solidFill>
              </a:rPr>
              <a:t>Ají</a:t>
            </a:r>
            <a:r>
              <a:rPr lang="en-US" sz="2000" dirty="0">
                <a:solidFill>
                  <a:srgbClr val="000000"/>
                </a:solidFill>
              </a:rPr>
              <a:t>! Yes, I cook with that sometimes, and a small bowl of it (mixed with onions, lime and salt) is almost always on our kitchen table. There is always a little of it in the kitchen, dried, that I had picked from my backyard garden. We like a little bit of the “heat” from </a:t>
            </a:r>
            <a:r>
              <a:rPr lang="en-US" sz="2000" i="1" dirty="0" err="1">
                <a:solidFill>
                  <a:srgbClr val="000000"/>
                </a:solidFill>
              </a:rPr>
              <a:t>chiles</a:t>
            </a:r>
            <a:r>
              <a:rPr lang="en-US" sz="2000" dirty="0">
                <a:solidFill>
                  <a:srgbClr val="000000"/>
                </a:solidFill>
              </a:rPr>
              <a:t> in our food, but not too much. When we go to a restaurant, there is also always a little dish of </a:t>
            </a:r>
            <a:r>
              <a:rPr lang="en-US" sz="2000" dirty="0" err="1">
                <a:solidFill>
                  <a:srgbClr val="000000"/>
                </a:solidFill>
              </a:rPr>
              <a:t>ají</a:t>
            </a:r>
            <a:r>
              <a:rPr lang="en-US" sz="2000" dirty="0">
                <a:solidFill>
                  <a:srgbClr val="000000"/>
                </a:solidFill>
              </a:rPr>
              <a:t> that we add to our food</a:t>
            </a:r>
            <a:r>
              <a:rPr lang="en-US" sz="2400" dirty="0">
                <a:solidFill>
                  <a:srgbClr val="000000"/>
                </a:solidFill>
              </a:rPr>
              <a:t>.</a:t>
            </a: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17" name="Rectangle 16"/>
          <p:cNvSpPr/>
          <p:nvPr/>
        </p:nvSpPr>
        <p:spPr>
          <a:xfrm>
            <a:off x="211316" y="182137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I am interested in learning more about cayenne. Can you tell me about it?</a:t>
            </a:r>
            <a:endParaRPr lang="en-US" sz="1400" dirty="0"/>
          </a:p>
        </p:txBody>
      </p:sp>
      <p:sp>
        <p:nvSpPr>
          <p:cNvPr id="19" name="Rectangle 18"/>
          <p:cNvSpPr/>
          <p:nvPr/>
        </p:nvSpPr>
        <p:spPr>
          <a:xfrm>
            <a:off x="211316" y="2875002"/>
            <a:ext cx="3308385" cy="523220"/>
          </a:xfrm>
          <a:prstGeom prst="rect">
            <a:avLst/>
          </a:prstGeom>
        </p:spPr>
        <p:txBody>
          <a:bodyPr wrap="square">
            <a:spAutoFit/>
          </a:bodyPr>
          <a:lstStyle/>
          <a:p>
            <a:r>
              <a:rPr lang="en-US" sz="1400" dirty="0" smtClean="0"/>
              <a:t>Q2: In some cultures, it is considered a medicine. How about in Ecuador?</a:t>
            </a:r>
            <a:endParaRPr lang="en-US" sz="1400" dirty="0"/>
          </a:p>
        </p:txBody>
      </p:sp>
      <p:sp>
        <p:nvSpPr>
          <p:cNvPr id="22" name="Rectangle 21"/>
          <p:cNvSpPr/>
          <p:nvPr/>
        </p:nvSpPr>
        <p:spPr>
          <a:xfrm>
            <a:off x="211316" y="3572020"/>
            <a:ext cx="3308385" cy="738664"/>
          </a:xfrm>
          <a:prstGeom prst="rect">
            <a:avLst/>
          </a:prstGeom>
        </p:spPr>
        <p:txBody>
          <a:bodyPr wrap="square">
            <a:spAutoFit/>
          </a:bodyPr>
          <a:lstStyle/>
          <a:p>
            <a:r>
              <a:rPr lang="en-US" sz="1400" dirty="0" smtClean="0"/>
              <a:t>Q3: Is </a:t>
            </a:r>
            <a:r>
              <a:rPr lang="en-US" sz="1400" i="1" dirty="0" err="1" smtClean="0"/>
              <a:t>chile</a:t>
            </a:r>
            <a:r>
              <a:rPr lang="en-US" sz="1400" dirty="0" smtClean="0"/>
              <a:t> safe? Such as, with some medicines should we worry about adverse effects?</a:t>
            </a:r>
          </a:p>
        </p:txBody>
      </p:sp>
      <p:sp>
        <p:nvSpPr>
          <p:cNvPr id="2" name="Slide Number Placeholder 1"/>
          <p:cNvSpPr>
            <a:spLocks noGrp="1"/>
          </p:cNvSpPr>
          <p:nvPr>
            <p:ph type="sldNum" sz="quarter" idx="12"/>
          </p:nvPr>
        </p:nvSpPr>
        <p:spPr/>
        <p:txBody>
          <a:bodyPr/>
          <a:lstStyle/>
          <a:p>
            <a:fld id="{FC46383A-861A-404F-8CED-F0600CC2D6A1}" type="slidenum">
              <a:rPr lang="en-US" smtClean="0"/>
              <a:pPr/>
              <a:t>37</a:t>
            </a:fld>
            <a:endParaRPr lang="en-US"/>
          </a:p>
        </p:txBody>
      </p:sp>
    </p:spTree>
    <p:extLst>
      <p:ext uri="{BB962C8B-B14F-4D97-AF65-F5344CB8AC3E}">
        <p14:creationId xmlns:p14="http://schemas.microsoft.com/office/powerpoint/2010/main" val="899726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3" name="TextBox 12"/>
          <p:cNvSpPr txBox="1"/>
          <p:nvPr/>
        </p:nvSpPr>
        <p:spPr>
          <a:xfrm>
            <a:off x="4530983" y="828390"/>
            <a:ext cx="3175000" cy="1015663"/>
          </a:xfrm>
          <a:prstGeom prst="rect">
            <a:avLst/>
          </a:prstGeom>
          <a:noFill/>
        </p:spPr>
        <p:txBody>
          <a:bodyPr wrap="square" rtlCol="0">
            <a:spAutoFit/>
          </a:bodyPr>
          <a:lstStyle/>
          <a:p>
            <a:r>
              <a:rPr lang="en-US" sz="2000" dirty="0" smtClean="0"/>
              <a:t>Q2: In some cultures, it is considered a medicine. How about Ecuador?</a:t>
            </a:r>
            <a:endParaRPr lang="en-US" sz="2000" dirty="0"/>
          </a:p>
        </p:txBody>
      </p:sp>
      <p:sp>
        <p:nvSpPr>
          <p:cNvPr id="15" name="Rectangular Callout 14"/>
          <p:cNvSpPr/>
          <p:nvPr/>
        </p:nvSpPr>
        <p:spPr>
          <a:xfrm>
            <a:off x="3416299" y="2545488"/>
            <a:ext cx="5727699" cy="3989903"/>
          </a:xfrm>
          <a:prstGeom prst="wedgeRectCallout">
            <a:avLst>
              <a:gd name="adj1" fmla="val -26638"/>
              <a:gd name="adj2" fmla="val -48956"/>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rgbClr val="000000"/>
                </a:solidFill>
              </a:rPr>
              <a:t>Señor</a:t>
            </a:r>
            <a:r>
              <a:rPr lang="en-US" sz="2000" dirty="0">
                <a:solidFill>
                  <a:srgbClr val="000000"/>
                </a:solidFill>
              </a:rPr>
              <a:t> </a:t>
            </a:r>
            <a:r>
              <a:rPr lang="en-US" sz="2000" dirty="0" err="1">
                <a:solidFill>
                  <a:srgbClr val="000000"/>
                </a:solidFill>
              </a:rPr>
              <a:t>Andi</a:t>
            </a:r>
            <a:r>
              <a:rPr lang="en-US" sz="2000" dirty="0">
                <a:solidFill>
                  <a:srgbClr val="000000"/>
                </a:solidFill>
              </a:rPr>
              <a:t>: Hmmm. That is interesting. Maybe. I have read about that, such as how picante can kill bacteria. Maybe that is why we add it to our food, in case the food wasn’t safe. It makes me think of how we drink oregano tea after eating </a:t>
            </a:r>
            <a:r>
              <a:rPr lang="en-US" sz="2000" i="1" dirty="0">
                <a:solidFill>
                  <a:srgbClr val="000000"/>
                </a:solidFill>
              </a:rPr>
              <a:t>ceviche</a:t>
            </a:r>
            <a:r>
              <a:rPr lang="en-US" sz="2000" dirty="0">
                <a:solidFill>
                  <a:srgbClr val="000000"/>
                </a:solidFill>
              </a:rPr>
              <a:t>. </a:t>
            </a:r>
            <a:r>
              <a:rPr lang="en-US" sz="2000" i="1" dirty="0">
                <a:solidFill>
                  <a:srgbClr val="000000"/>
                </a:solidFill>
              </a:rPr>
              <a:t>Ceviche</a:t>
            </a:r>
            <a:r>
              <a:rPr lang="en-US" sz="2000" dirty="0">
                <a:solidFill>
                  <a:srgbClr val="000000"/>
                </a:solidFill>
              </a:rPr>
              <a:t> has raw fish, and although the acid in the lime juice that is always added to </a:t>
            </a:r>
            <a:r>
              <a:rPr lang="en-US" sz="2000" i="1" dirty="0">
                <a:solidFill>
                  <a:srgbClr val="000000"/>
                </a:solidFill>
              </a:rPr>
              <a:t>ceviche</a:t>
            </a:r>
            <a:r>
              <a:rPr lang="en-US" sz="2000" dirty="0">
                <a:solidFill>
                  <a:srgbClr val="000000"/>
                </a:solidFill>
              </a:rPr>
              <a:t> certainly helps to “clean” the fish, I bet that the anti-bacterial effects of oregano tea (that I heard mentioned in a TV ad) might be part of why that food is always paired up with that spice. Interesting. I’m glad you asked about that.</a:t>
            </a: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17" name="Rectangle 16"/>
          <p:cNvSpPr/>
          <p:nvPr/>
        </p:nvSpPr>
        <p:spPr>
          <a:xfrm>
            <a:off x="211316" y="182137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I am interested in learning more about cayenne. Can you tell me about it?</a:t>
            </a:r>
            <a:endParaRPr lang="en-US" sz="1400" dirty="0"/>
          </a:p>
        </p:txBody>
      </p:sp>
      <p:sp>
        <p:nvSpPr>
          <p:cNvPr id="19" name="Rectangle 18"/>
          <p:cNvSpPr/>
          <p:nvPr/>
        </p:nvSpPr>
        <p:spPr>
          <a:xfrm>
            <a:off x="211316" y="2875002"/>
            <a:ext cx="3308385" cy="523220"/>
          </a:xfrm>
          <a:prstGeom prst="rect">
            <a:avLst/>
          </a:prstGeom>
        </p:spPr>
        <p:txBody>
          <a:bodyPr wrap="square">
            <a:spAutoFit/>
          </a:bodyPr>
          <a:lstStyle/>
          <a:p>
            <a:r>
              <a:rPr lang="en-US" sz="1400" dirty="0" smtClean="0"/>
              <a:t>Q2: In some cultures, it is considered a medicine. How about in Ecuador?</a:t>
            </a:r>
            <a:endParaRPr lang="en-US" sz="1400" dirty="0"/>
          </a:p>
        </p:txBody>
      </p:sp>
      <p:sp>
        <p:nvSpPr>
          <p:cNvPr id="22" name="Rectangle 21"/>
          <p:cNvSpPr/>
          <p:nvPr/>
        </p:nvSpPr>
        <p:spPr>
          <a:xfrm>
            <a:off x="211316" y="3572020"/>
            <a:ext cx="3308385" cy="738664"/>
          </a:xfrm>
          <a:prstGeom prst="rect">
            <a:avLst/>
          </a:prstGeom>
        </p:spPr>
        <p:txBody>
          <a:bodyPr wrap="square">
            <a:spAutoFit/>
          </a:bodyPr>
          <a:lstStyle/>
          <a:p>
            <a:r>
              <a:rPr lang="en-US" sz="1400" dirty="0" smtClean="0"/>
              <a:t>Q3: Is </a:t>
            </a:r>
            <a:r>
              <a:rPr lang="en-US" sz="1400" i="1" dirty="0" err="1" smtClean="0"/>
              <a:t>chile</a:t>
            </a:r>
            <a:r>
              <a:rPr lang="en-US" sz="1400" dirty="0" smtClean="0"/>
              <a:t> safe? Such as, with some medicines should we worry about adverse effects?</a:t>
            </a:r>
          </a:p>
        </p:txBody>
      </p:sp>
      <p:sp>
        <p:nvSpPr>
          <p:cNvPr id="2" name="Slide Number Placeholder 1"/>
          <p:cNvSpPr>
            <a:spLocks noGrp="1"/>
          </p:cNvSpPr>
          <p:nvPr>
            <p:ph type="sldNum" sz="quarter" idx="12"/>
          </p:nvPr>
        </p:nvSpPr>
        <p:spPr/>
        <p:txBody>
          <a:bodyPr/>
          <a:lstStyle/>
          <a:p>
            <a:fld id="{FC46383A-861A-404F-8CED-F0600CC2D6A1}" type="slidenum">
              <a:rPr lang="en-US" smtClean="0"/>
              <a:pPr/>
              <a:t>38</a:t>
            </a:fld>
            <a:endParaRPr lang="en-US"/>
          </a:p>
        </p:txBody>
      </p:sp>
    </p:spTree>
    <p:extLst>
      <p:ext uri="{BB962C8B-B14F-4D97-AF65-F5344CB8AC3E}">
        <p14:creationId xmlns:p14="http://schemas.microsoft.com/office/powerpoint/2010/main" val="1235231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3416300" y="585839"/>
            <a:ext cx="5727699" cy="62975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tx1"/>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 name="TextBox 2"/>
          <p:cNvSpPr txBox="1"/>
          <p:nvPr/>
        </p:nvSpPr>
        <p:spPr>
          <a:xfrm>
            <a:off x="107915" y="828390"/>
            <a:ext cx="3047429" cy="369332"/>
          </a:xfrm>
          <a:prstGeom prst="rect">
            <a:avLst/>
          </a:prstGeom>
          <a:noFill/>
        </p:spPr>
        <p:txBody>
          <a:bodyPr wrap="square" rtlCol="0">
            <a:spAutoFit/>
          </a:bodyPr>
          <a:lstStyle/>
          <a:p>
            <a:r>
              <a:rPr lang="en-US" b="1" dirty="0" smtClean="0"/>
              <a:t>Video phone call: </a:t>
            </a:r>
            <a:r>
              <a:rPr lang="en-US" dirty="0" smtClean="0"/>
              <a:t>Questions</a:t>
            </a:r>
            <a:endParaRPr lang="en-US" dirty="0"/>
          </a:p>
        </p:txBody>
      </p:sp>
      <p:sp>
        <p:nvSpPr>
          <p:cNvPr id="13" name="TextBox 12"/>
          <p:cNvSpPr txBox="1"/>
          <p:nvPr/>
        </p:nvSpPr>
        <p:spPr>
          <a:xfrm>
            <a:off x="4549658" y="998648"/>
            <a:ext cx="3175000" cy="1323439"/>
          </a:xfrm>
          <a:prstGeom prst="rect">
            <a:avLst/>
          </a:prstGeom>
          <a:noFill/>
        </p:spPr>
        <p:txBody>
          <a:bodyPr wrap="square" rtlCol="0">
            <a:spAutoFit/>
          </a:bodyPr>
          <a:lstStyle/>
          <a:p>
            <a:r>
              <a:rPr lang="en-US" sz="2000" dirty="0" smtClean="0"/>
              <a:t>Q3: Is </a:t>
            </a:r>
            <a:r>
              <a:rPr lang="en-US" sz="2000" i="1" dirty="0" err="1" smtClean="0"/>
              <a:t>chile</a:t>
            </a:r>
            <a:r>
              <a:rPr lang="en-US" sz="2000" dirty="0" smtClean="0"/>
              <a:t> safe? Such as, with some medicines should we worry about adverse effects?</a:t>
            </a:r>
            <a:endParaRPr lang="en-US" sz="2000" dirty="0"/>
          </a:p>
        </p:txBody>
      </p:sp>
      <p:sp>
        <p:nvSpPr>
          <p:cNvPr id="15" name="Rectangular Callout 14"/>
          <p:cNvSpPr/>
          <p:nvPr/>
        </p:nvSpPr>
        <p:spPr>
          <a:xfrm>
            <a:off x="3416299" y="2875002"/>
            <a:ext cx="5727699" cy="2737059"/>
          </a:xfrm>
          <a:prstGeom prst="wedgeRectCallout">
            <a:avLst>
              <a:gd name="adj1" fmla="val -21342"/>
              <a:gd name="adj2" fmla="val -49359"/>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err="1">
                <a:solidFill>
                  <a:srgbClr val="000000"/>
                </a:solidFill>
              </a:rPr>
              <a:t>Señora</a:t>
            </a:r>
            <a:r>
              <a:rPr lang="en-US" sz="2000" dirty="0">
                <a:solidFill>
                  <a:srgbClr val="000000"/>
                </a:solidFill>
              </a:rPr>
              <a:t> </a:t>
            </a:r>
            <a:r>
              <a:rPr lang="en-US" sz="2000" dirty="0" err="1">
                <a:solidFill>
                  <a:srgbClr val="000000"/>
                </a:solidFill>
              </a:rPr>
              <a:t>Andi</a:t>
            </a:r>
            <a:r>
              <a:rPr lang="en-US" sz="2000" dirty="0">
                <a:solidFill>
                  <a:srgbClr val="000000"/>
                </a:solidFill>
              </a:rPr>
              <a:t>: Don’t be silly, it’s just a food. But, don’t eat too much of it or it can cause stomach problems. And after picking or chopping it, I always wash my hands well to get the “heat” off my fingers. Other than that, I don’t worry about </a:t>
            </a:r>
            <a:r>
              <a:rPr lang="en-US" sz="2000" i="1" dirty="0" err="1">
                <a:solidFill>
                  <a:srgbClr val="000000"/>
                </a:solidFill>
              </a:rPr>
              <a:t>chiles</a:t>
            </a:r>
            <a:r>
              <a:rPr lang="en-US" sz="2000" dirty="0">
                <a:solidFill>
                  <a:srgbClr val="000000"/>
                </a:solidFill>
              </a:rPr>
              <a:t>, and don’t really think of it like a medicine. I would never, for instance, tell my doctor or pharmacist about it. It’s just a food!</a:t>
            </a:r>
          </a:p>
        </p:txBody>
      </p:sp>
      <p:sp>
        <p:nvSpPr>
          <p:cNvPr id="21" name="TextBox 20"/>
          <p:cNvSpPr txBox="1"/>
          <p:nvPr/>
        </p:nvSpPr>
        <p:spPr>
          <a:xfrm>
            <a:off x="211316" y="1452039"/>
            <a:ext cx="965641" cy="369332"/>
          </a:xfrm>
          <a:prstGeom prst="rect">
            <a:avLst/>
          </a:prstGeom>
          <a:noFill/>
        </p:spPr>
        <p:txBody>
          <a:bodyPr wrap="none" rtlCol="0">
            <a:spAutoFit/>
          </a:bodyPr>
          <a:lstStyle/>
          <a:p>
            <a:r>
              <a:rPr lang="en-US" dirty="0" smtClean="0"/>
              <a:t>You Ask:</a:t>
            </a:r>
            <a:endParaRPr lang="en-US" dirty="0"/>
          </a:p>
        </p:txBody>
      </p:sp>
      <p:grpSp>
        <p:nvGrpSpPr>
          <p:cNvPr id="18" name="Group 17"/>
          <p:cNvGrpSpPr/>
          <p:nvPr/>
        </p:nvGrpSpPr>
        <p:grpSpPr>
          <a:xfrm>
            <a:off x="691901" y="4844425"/>
            <a:ext cx="2139416" cy="1690966"/>
            <a:chOff x="0" y="5336868"/>
            <a:chExt cx="2139416" cy="1690966"/>
          </a:xfrm>
        </p:grpSpPr>
        <p:pic>
          <p:nvPicPr>
            <p:cNvPr id="20" name="Picture 19" descr="icon.png"/>
            <p:cNvPicPr>
              <a:picLocks noChangeAspect="1"/>
            </p:cNvPicPr>
            <p:nvPr/>
          </p:nvPicPr>
          <p:blipFill>
            <a:blip r:embed="rId3"/>
            <a:stretch>
              <a:fillRect/>
            </a:stretch>
          </p:blipFill>
          <p:spPr>
            <a:xfrm>
              <a:off x="694137" y="5336868"/>
              <a:ext cx="674452" cy="802919"/>
            </a:xfrm>
            <a:prstGeom prst="rect">
              <a:avLst/>
            </a:prstGeom>
          </p:spPr>
        </p:pic>
        <p:sp>
          <p:nvSpPr>
            <p:cNvPr id="23" name="TextBox 22"/>
            <p:cNvSpPr txBox="1"/>
            <p:nvPr/>
          </p:nvSpPr>
          <p:spPr>
            <a:xfrm>
              <a:off x="0" y="6104504"/>
              <a:ext cx="2139416" cy="923330"/>
            </a:xfrm>
            <a:prstGeom prst="rect">
              <a:avLst/>
            </a:prstGeom>
            <a:noFill/>
          </p:spPr>
          <p:txBody>
            <a:bodyPr wrap="square" rtlCol="0">
              <a:spAutoFit/>
            </a:bodyPr>
            <a:lstStyle/>
            <a:p>
              <a:pPr algn="ctr"/>
              <a:r>
                <a:rPr lang="en-US" dirty="0" smtClean="0">
                  <a:solidFill>
                    <a:srgbClr val="FF0000"/>
                  </a:solidFill>
                </a:rPr>
                <a:t>Remember to keep taking notes in the Homework Handout</a:t>
              </a:r>
              <a:endParaRPr lang="en-US" dirty="0">
                <a:solidFill>
                  <a:srgbClr val="FF0000"/>
                </a:solidFill>
              </a:endParaRPr>
            </a:p>
          </p:txBody>
        </p:sp>
      </p:grpSp>
      <p:sp>
        <p:nvSpPr>
          <p:cNvPr id="17" name="Rectangle 16"/>
          <p:cNvSpPr/>
          <p:nvPr/>
        </p:nvSpPr>
        <p:spPr>
          <a:xfrm>
            <a:off x="211316" y="1821371"/>
            <a:ext cx="3308385" cy="954107"/>
          </a:xfrm>
          <a:prstGeom prst="rect">
            <a:avLst/>
          </a:prstGeom>
        </p:spPr>
        <p:txBody>
          <a:bodyPr wrap="square">
            <a:spAutoFit/>
          </a:bodyPr>
          <a:lstStyle/>
          <a:p>
            <a:r>
              <a:rPr lang="en-US" sz="1400" dirty="0" smtClean="0"/>
              <a:t>Q1: </a:t>
            </a:r>
            <a:r>
              <a:rPr lang="en-US" sz="1400" dirty="0" err="1" smtClean="0"/>
              <a:t>Señor</a:t>
            </a:r>
            <a:r>
              <a:rPr lang="en-US" sz="1400" dirty="0" smtClean="0"/>
              <a:t> and </a:t>
            </a:r>
            <a:r>
              <a:rPr lang="en-US" sz="1400" dirty="0" err="1" smtClean="0"/>
              <a:t>Señora</a:t>
            </a:r>
            <a:r>
              <a:rPr lang="en-US" sz="1400" dirty="0" smtClean="0"/>
              <a:t> </a:t>
            </a:r>
            <a:r>
              <a:rPr lang="en-US" sz="1400" dirty="0" err="1" smtClean="0"/>
              <a:t>Andi</a:t>
            </a:r>
            <a:r>
              <a:rPr lang="en-US" sz="1400" dirty="0" smtClean="0"/>
              <a:t>. Thank you for having this call. I am interested in learning more about cayenne. Can you tell me about it?</a:t>
            </a:r>
            <a:endParaRPr lang="en-US" sz="1400" dirty="0"/>
          </a:p>
        </p:txBody>
      </p:sp>
      <p:sp>
        <p:nvSpPr>
          <p:cNvPr id="19" name="Rectangle 18"/>
          <p:cNvSpPr/>
          <p:nvPr/>
        </p:nvSpPr>
        <p:spPr>
          <a:xfrm>
            <a:off x="211316" y="2875002"/>
            <a:ext cx="3308385" cy="523220"/>
          </a:xfrm>
          <a:prstGeom prst="rect">
            <a:avLst/>
          </a:prstGeom>
        </p:spPr>
        <p:txBody>
          <a:bodyPr wrap="square">
            <a:spAutoFit/>
          </a:bodyPr>
          <a:lstStyle/>
          <a:p>
            <a:r>
              <a:rPr lang="en-US" sz="1400" dirty="0" smtClean="0"/>
              <a:t>Q2: In some cultures, it is consider a medicine. How about in Ecuador?</a:t>
            </a:r>
            <a:endParaRPr lang="en-US" sz="1400" dirty="0"/>
          </a:p>
        </p:txBody>
      </p:sp>
      <p:sp>
        <p:nvSpPr>
          <p:cNvPr id="22" name="Rectangle 21"/>
          <p:cNvSpPr/>
          <p:nvPr/>
        </p:nvSpPr>
        <p:spPr>
          <a:xfrm>
            <a:off x="211316" y="3572020"/>
            <a:ext cx="3308385" cy="738664"/>
          </a:xfrm>
          <a:prstGeom prst="rect">
            <a:avLst/>
          </a:prstGeom>
        </p:spPr>
        <p:txBody>
          <a:bodyPr wrap="square">
            <a:spAutoFit/>
          </a:bodyPr>
          <a:lstStyle/>
          <a:p>
            <a:r>
              <a:rPr lang="en-US" sz="1400" dirty="0" smtClean="0"/>
              <a:t>Q3: Is </a:t>
            </a:r>
            <a:r>
              <a:rPr lang="en-US" sz="1400" i="1" dirty="0" err="1" smtClean="0"/>
              <a:t>chile</a:t>
            </a:r>
            <a:r>
              <a:rPr lang="en-US" sz="1400" dirty="0" smtClean="0"/>
              <a:t> safe? Such as, with some medicines should we worry about adverse effects?</a:t>
            </a:r>
          </a:p>
        </p:txBody>
      </p:sp>
      <p:sp>
        <p:nvSpPr>
          <p:cNvPr id="2" name="Slide Number Placeholder 1"/>
          <p:cNvSpPr>
            <a:spLocks noGrp="1"/>
          </p:cNvSpPr>
          <p:nvPr>
            <p:ph type="sldNum" sz="quarter" idx="12"/>
          </p:nvPr>
        </p:nvSpPr>
        <p:spPr/>
        <p:txBody>
          <a:bodyPr/>
          <a:lstStyle/>
          <a:p>
            <a:fld id="{FC46383A-861A-404F-8CED-F0600CC2D6A1}" type="slidenum">
              <a:rPr lang="en-US" smtClean="0"/>
              <a:pPr/>
              <a:t>39</a:t>
            </a:fld>
            <a:endParaRPr lang="en-US"/>
          </a:p>
        </p:txBody>
      </p:sp>
    </p:spTree>
    <p:extLst>
      <p:ext uri="{BB962C8B-B14F-4D97-AF65-F5344CB8AC3E}">
        <p14:creationId xmlns:p14="http://schemas.microsoft.com/office/powerpoint/2010/main" val="1235231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230" y="1871636"/>
            <a:ext cx="5055831" cy="4524315"/>
          </a:xfrm>
          <a:prstGeom prst="rect">
            <a:avLst/>
          </a:prstGeom>
          <a:noFill/>
        </p:spPr>
        <p:txBody>
          <a:bodyPr wrap="square" rtlCol="0">
            <a:spAutoFit/>
          </a:bodyPr>
          <a:lstStyle/>
          <a:p>
            <a:r>
              <a:rPr lang="en-US" sz="2400" dirty="0" smtClean="0">
                <a:solidFill>
                  <a:srgbClr val="000000"/>
                </a:solidFill>
              </a:rPr>
              <a:t>I have contacts from prior work in Ecuador, so you will be learning about plants and people from this country as an example of Latino herbal use. </a:t>
            </a:r>
          </a:p>
          <a:p>
            <a:r>
              <a:rPr lang="en-US" sz="2400" dirty="0" smtClean="0">
                <a:solidFill>
                  <a:srgbClr val="000000"/>
                </a:solidFill>
              </a:rPr>
              <a:t> </a:t>
            </a:r>
            <a:endParaRPr lang="en-US" sz="2400" dirty="0">
              <a:solidFill>
                <a:srgbClr val="000000"/>
              </a:solidFill>
            </a:endParaRPr>
          </a:p>
          <a:p>
            <a:r>
              <a:rPr lang="en-US" sz="2400" u="sng" dirty="0" smtClean="0">
                <a:solidFill>
                  <a:srgbClr val="000000"/>
                </a:solidFill>
              </a:rPr>
              <a:t>Your tasks will include</a:t>
            </a:r>
            <a:r>
              <a:rPr lang="en-US" sz="2400" dirty="0" smtClean="0">
                <a:solidFill>
                  <a:srgbClr val="000000"/>
                </a:solidFill>
              </a:rPr>
              <a:t>:</a:t>
            </a:r>
          </a:p>
          <a:p>
            <a:pPr marL="342900" indent="-342900">
              <a:buFont typeface="Arial"/>
              <a:buChar char="•"/>
            </a:pPr>
            <a:r>
              <a:rPr lang="en-US" sz="2400" dirty="0" smtClean="0">
                <a:solidFill>
                  <a:srgbClr val="000000"/>
                </a:solidFill>
              </a:rPr>
              <a:t>Reading a research paper and background information</a:t>
            </a:r>
          </a:p>
          <a:p>
            <a:pPr marL="342900" indent="-342900">
              <a:buFont typeface="Arial"/>
              <a:buChar char="•"/>
            </a:pPr>
            <a:r>
              <a:rPr lang="en-US" sz="2400" dirty="0" smtClean="0">
                <a:solidFill>
                  <a:srgbClr val="000000"/>
                </a:solidFill>
              </a:rPr>
              <a:t>Gleaning content from interviews</a:t>
            </a:r>
          </a:p>
          <a:p>
            <a:pPr marL="342900" indent="-342900">
              <a:buFont typeface="Arial"/>
              <a:buChar char="•"/>
            </a:pPr>
            <a:r>
              <a:rPr lang="en-US" sz="2400" dirty="0" smtClean="0">
                <a:solidFill>
                  <a:srgbClr val="000000"/>
                </a:solidFill>
              </a:rPr>
              <a:t>Taking notes in the Homework Handout throughout the process</a:t>
            </a:r>
          </a:p>
          <a:p>
            <a:pPr marL="342900" indent="-342900">
              <a:buFont typeface="Arial"/>
              <a:buChar char="•"/>
            </a:pPr>
            <a:r>
              <a:rPr lang="en-US" sz="2400" dirty="0" smtClean="0">
                <a:solidFill>
                  <a:srgbClr val="000000"/>
                </a:solidFill>
              </a:rPr>
              <a:t>And…</a:t>
            </a:r>
            <a:endParaRPr lang="en-US" sz="2400" dirty="0">
              <a:solidFill>
                <a:srgbClr val="000000"/>
              </a:solidFill>
            </a:endParaRPr>
          </a:p>
        </p:txBody>
      </p:sp>
      <p:sp>
        <p:nvSpPr>
          <p:cNvPr id="5" name="TextBox 4"/>
          <p:cNvSpPr txBox="1"/>
          <p:nvPr/>
        </p:nvSpPr>
        <p:spPr>
          <a:xfrm>
            <a:off x="505231" y="683239"/>
            <a:ext cx="5190794" cy="707886"/>
          </a:xfrm>
          <a:prstGeom prst="rect">
            <a:avLst/>
          </a:prstGeom>
          <a:noFill/>
        </p:spPr>
        <p:txBody>
          <a:bodyPr wrap="none" rtlCol="0">
            <a:spAutoFit/>
          </a:bodyPr>
          <a:lstStyle/>
          <a:p>
            <a:r>
              <a:rPr lang="en-US" sz="4000" b="1" dirty="0" smtClean="0">
                <a:latin typeface="+mj-lt"/>
              </a:rPr>
              <a:t>Your role in this project</a:t>
            </a:r>
            <a:endParaRPr lang="en-US" sz="4000" b="1" dirty="0">
              <a:latin typeface="+mj-lt"/>
            </a:endParaRPr>
          </a:p>
        </p:txBody>
      </p:sp>
      <p:sp>
        <p:nvSpPr>
          <p:cNvPr id="7" name="TextBox 6"/>
          <p:cNvSpPr txBox="1"/>
          <p:nvPr/>
        </p:nvSpPr>
        <p:spPr>
          <a:xfrm>
            <a:off x="5950429" y="3044927"/>
            <a:ext cx="2860981" cy="1323439"/>
          </a:xfrm>
          <a:prstGeom prst="rect">
            <a:avLst/>
          </a:prstGeom>
          <a:noFill/>
        </p:spPr>
        <p:txBody>
          <a:bodyPr wrap="square" rtlCol="0">
            <a:spAutoFit/>
          </a:bodyPr>
          <a:lstStyle/>
          <a:p>
            <a:pPr algn="ctr"/>
            <a:r>
              <a:rPr lang="en-US" sz="2000" dirty="0" smtClean="0">
                <a:solidFill>
                  <a:srgbClr val="FF0000"/>
                </a:solidFill>
              </a:rPr>
              <a:t>Please fill in the Homework Handout you have been given for each part of your work!</a:t>
            </a:r>
            <a:endParaRPr lang="en-US" sz="2000" dirty="0">
              <a:solidFill>
                <a:srgbClr val="FF0000"/>
              </a:solidFill>
            </a:endParaRPr>
          </a:p>
        </p:txBody>
      </p:sp>
      <p:sp>
        <p:nvSpPr>
          <p:cNvPr id="3" name="Slide Number Placeholder 2"/>
          <p:cNvSpPr>
            <a:spLocks noGrp="1"/>
          </p:cNvSpPr>
          <p:nvPr>
            <p:ph type="sldNum" sz="quarter" idx="12"/>
          </p:nvPr>
        </p:nvSpPr>
        <p:spPr/>
        <p:txBody>
          <a:bodyPr/>
          <a:lstStyle/>
          <a:p>
            <a:fld id="{FC46383A-861A-404F-8CED-F0600CC2D6A1}" type="slidenum">
              <a:rPr lang="en-US" smtClean="0"/>
              <a:pPr/>
              <a:t>4</a:t>
            </a:fld>
            <a:endParaRPr lang="en-US"/>
          </a:p>
        </p:txBody>
      </p:sp>
    </p:spTree>
    <p:extLst>
      <p:ext uri="{BB962C8B-B14F-4D97-AF65-F5344CB8AC3E}">
        <p14:creationId xmlns:p14="http://schemas.microsoft.com/office/powerpoint/2010/main" val="1975615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230" y="1391125"/>
            <a:ext cx="8328290" cy="4154983"/>
          </a:xfrm>
          <a:prstGeom prst="rect">
            <a:avLst/>
          </a:prstGeom>
          <a:noFill/>
        </p:spPr>
        <p:txBody>
          <a:bodyPr wrap="square" rtlCol="0">
            <a:spAutoFit/>
          </a:bodyPr>
          <a:lstStyle/>
          <a:p>
            <a:r>
              <a:rPr lang="en-US" sz="2400" dirty="0" smtClean="0">
                <a:solidFill>
                  <a:srgbClr val="000000"/>
                </a:solidFill>
              </a:rPr>
              <a:t>We have arrived at the end of your internship. It has been great working with you. A couple of things:</a:t>
            </a:r>
            <a:endParaRPr lang="en-US" sz="2400" dirty="0">
              <a:solidFill>
                <a:srgbClr val="000000"/>
              </a:solidFill>
            </a:endParaRPr>
          </a:p>
          <a:p>
            <a:pPr marL="342900" indent="-342900">
              <a:buAutoNum type="arabicParenR"/>
            </a:pPr>
            <a:r>
              <a:rPr lang="en-US" sz="2400" dirty="0" smtClean="0">
                <a:solidFill>
                  <a:srgbClr val="FF0000"/>
                </a:solidFill>
              </a:rPr>
              <a:t>Please complete the Homework Handout</a:t>
            </a:r>
            <a:r>
              <a:rPr lang="en-US" sz="2400" dirty="0" smtClean="0">
                <a:solidFill>
                  <a:srgbClr val="000000"/>
                </a:solidFill>
              </a:rPr>
              <a:t>. Then, your professor will tell you what to do with it.</a:t>
            </a:r>
          </a:p>
          <a:p>
            <a:pPr marL="342900" indent="-342900">
              <a:buAutoNum type="arabicParenR"/>
            </a:pPr>
            <a:r>
              <a:rPr lang="en-US" sz="2400" dirty="0" smtClean="0">
                <a:solidFill>
                  <a:srgbClr val="FF0000"/>
                </a:solidFill>
              </a:rPr>
              <a:t>Please answer the questions in the Final </a:t>
            </a:r>
            <a:r>
              <a:rPr lang="en-US" sz="2400" dirty="0">
                <a:solidFill>
                  <a:srgbClr val="FF0000"/>
                </a:solidFill>
              </a:rPr>
              <a:t>R</a:t>
            </a:r>
            <a:r>
              <a:rPr lang="en-US" sz="2400" dirty="0" smtClean="0">
                <a:solidFill>
                  <a:srgbClr val="FF0000"/>
                </a:solidFill>
              </a:rPr>
              <a:t>eport </a:t>
            </a:r>
            <a:r>
              <a:rPr lang="en-US" sz="2400" dirty="0" smtClean="0"/>
              <a:t>to the City of Madison. These questions draw on all of your work and encourage you take it one more step (you’ll see). Remember, I need your help in planning for the future phases of this grant; part of your report will guide the next interns!</a:t>
            </a:r>
          </a:p>
          <a:p>
            <a:endParaRPr lang="en-US" sz="2400" dirty="0" smtClean="0">
              <a:solidFill>
                <a:srgbClr val="000000"/>
              </a:solidFill>
            </a:endParaRPr>
          </a:p>
          <a:p>
            <a:r>
              <a:rPr lang="en-US" sz="2400" dirty="0" smtClean="0">
                <a:solidFill>
                  <a:srgbClr val="000000"/>
                </a:solidFill>
              </a:rPr>
              <a:t>Again, thank you for all of your work on my grant!</a:t>
            </a:r>
            <a:endParaRPr lang="en-US" sz="2400" dirty="0">
              <a:solidFill>
                <a:srgbClr val="000000"/>
              </a:solidFill>
            </a:endParaRPr>
          </a:p>
        </p:txBody>
      </p:sp>
      <p:sp>
        <p:nvSpPr>
          <p:cNvPr id="5" name="TextBox 4"/>
          <p:cNvSpPr txBox="1"/>
          <p:nvPr/>
        </p:nvSpPr>
        <p:spPr>
          <a:xfrm>
            <a:off x="505231" y="683239"/>
            <a:ext cx="5277206" cy="707886"/>
          </a:xfrm>
          <a:prstGeom prst="rect">
            <a:avLst/>
          </a:prstGeom>
          <a:noFill/>
        </p:spPr>
        <p:txBody>
          <a:bodyPr wrap="none" rtlCol="0">
            <a:spAutoFit/>
          </a:bodyPr>
          <a:lstStyle/>
          <a:p>
            <a:r>
              <a:rPr lang="en-US" sz="4000" b="1" dirty="0" smtClean="0">
                <a:latin typeface="+mj-lt"/>
              </a:rPr>
              <a:t>Our Last Tasks Together</a:t>
            </a:r>
            <a:endParaRPr lang="en-US" sz="4000" b="1" dirty="0">
              <a:latin typeface="+mj-lt"/>
            </a:endParaRPr>
          </a:p>
        </p:txBody>
      </p:sp>
      <p:sp>
        <p:nvSpPr>
          <p:cNvPr id="3" name="Slide Number Placeholder 2"/>
          <p:cNvSpPr>
            <a:spLocks noGrp="1"/>
          </p:cNvSpPr>
          <p:nvPr>
            <p:ph type="sldNum" sz="quarter" idx="12"/>
          </p:nvPr>
        </p:nvSpPr>
        <p:spPr/>
        <p:txBody>
          <a:bodyPr/>
          <a:lstStyle/>
          <a:p>
            <a:fld id="{FC46383A-861A-404F-8CED-F0600CC2D6A1}" type="slidenum">
              <a:rPr lang="en-US" smtClean="0"/>
              <a:pPr/>
              <a:t>40</a:t>
            </a:fld>
            <a:endParaRPr lang="en-US"/>
          </a:p>
        </p:txBody>
      </p:sp>
    </p:spTree>
    <p:extLst>
      <p:ext uri="{BB962C8B-B14F-4D97-AF65-F5344CB8AC3E}">
        <p14:creationId xmlns:p14="http://schemas.microsoft.com/office/powerpoint/2010/main" val="2930085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a:t>
            </a:r>
            <a:endParaRPr lang="en-US" dirty="0"/>
          </a:p>
        </p:txBody>
      </p:sp>
      <p:sp>
        <p:nvSpPr>
          <p:cNvPr id="3" name="Slide Number Placeholder 2"/>
          <p:cNvSpPr>
            <a:spLocks noGrp="1"/>
          </p:cNvSpPr>
          <p:nvPr>
            <p:ph type="sldNum" sz="quarter" idx="12"/>
          </p:nvPr>
        </p:nvSpPr>
        <p:spPr/>
        <p:txBody>
          <a:bodyPr/>
          <a:lstStyle/>
          <a:p>
            <a:fld id="{FC46383A-861A-404F-8CED-F0600CC2D6A1}" type="slidenum">
              <a:rPr lang="en-US" smtClean="0"/>
              <a:pPr/>
              <a:t>41</a:t>
            </a:fld>
            <a:endParaRPr lang="en-US"/>
          </a:p>
        </p:txBody>
      </p:sp>
      <p:sp>
        <p:nvSpPr>
          <p:cNvPr id="4" name="TextBox 3"/>
          <p:cNvSpPr txBox="1"/>
          <p:nvPr/>
        </p:nvSpPr>
        <p:spPr>
          <a:xfrm>
            <a:off x="292100" y="1184127"/>
            <a:ext cx="8547100" cy="6740307"/>
          </a:xfrm>
          <a:prstGeom prst="rect">
            <a:avLst/>
          </a:prstGeom>
          <a:noFill/>
        </p:spPr>
        <p:txBody>
          <a:bodyPr wrap="square" rtlCol="0">
            <a:spAutoFit/>
          </a:bodyPr>
          <a:lstStyle/>
          <a:p>
            <a:r>
              <a:rPr lang="en-US" dirty="0" smtClean="0"/>
              <a:t>Slide </a:t>
            </a:r>
            <a:r>
              <a:rPr lang="en-US" dirty="0"/>
              <a:t>1: Adapted from </a:t>
            </a:r>
            <a:r>
              <a:rPr lang="en-US" dirty="0" smtClean="0"/>
              <a:t>map of Ecuador by Wikipedia user Addicted04, http</a:t>
            </a:r>
            <a:r>
              <a:rPr lang="en-US" dirty="0"/>
              <a:t>://commons.wikimedia.org/wiki/File:Ecuador_%</a:t>
            </a:r>
            <a:r>
              <a:rPr lang="en-US" dirty="0" smtClean="0"/>
              <a:t>28orthographic_projection%29.svg, </a:t>
            </a:r>
            <a:r>
              <a:rPr lang="en-US" dirty="0"/>
              <a:t>CC BY-SA 3.0</a:t>
            </a:r>
            <a:endParaRPr lang="en-US" dirty="0" smtClean="0"/>
          </a:p>
          <a:p>
            <a:endParaRPr lang="en-US" dirty="0" smtClean="0"/>
          </a:p>
          <a:p>
            <a:r>
              <a:rPr lang="en-US" dirty="0" smtClean="0"/>
              <a:t>Slide 2: Photo of Dr. Kiefer, used with permission of case author, David </a:t>
            </a:r>
            <a:r>
              <a:rPr lang="en-US" dirty="0"/>
              <a:t>S. </a:t>
            </a:r>
            <a:r>
              <a:rPr lang="en-US" dirty="0" smtClean="0"/>
              <a:t>Kiefer.</a:t>
            </a:r>
          </a:p>
          <a:p>
            <a:endParaRPr lang="en-US" dirty="0"/>
          </a:p>
          <a:p>
            <a:r>
              <a:rPr lang="en-US" dirty="0" smtClean="0"/>
              <a:t>Slides 8, 9: Photo of </a:t>
            </a:r>
            <a:r>
              <a:rPr lang="en-US" i="1" dirty="0" err="1">
                <a:solidFill>
                  <a:srgbClr val="000000"/>
                </a:solidFill>
              </a:rPr>
              <a:t>Mentha</a:t>
            </a:r>
            <a:r>
              <a:rPr lang="en-US" i="1" dirty="0">
                <a:solidFill>
                  <a:srgbClr val="000000"/>
                </a:solidFill>
              </a:rPr>
              <a:t> x </a:t>
            </a:r>
            <a:r>
              <a:rPr lang="en-US" i="1" dirty="0" err="1" smtClean="0">
                <a:solidFill>
                  <a:srgbClr val="000000"/>
                </a:solidFill>
              </a:rPr>
              <a:t>piperita</a:t>
            </a:r>
            <a:r>
              <a:rPr lang="en-US" dirty="0" smtClean="0">
                <a:solidFill>
                  <a:srgbClr val="000000"/>
                </a:solidFill>
              </a:rPr>
              <a:t>, </a:t>
            </a:r>
          </a:p>
          <a:p>
            <a:endParaRPr lang="en-US" dirty="0">
              <a:solidFill>
                <a:srgbClr val="000000"/>
              </a:solidFill>
            </a:endParaRPr>
          </a:p>
          <a:p>
            <a:r>
              <a:rPr lang="en-US" dirty="0"/>
              <a:t>Slides 8, 9: Photo of </a:t>
            </a:r>
            <a:r>
              <a:rPr lang="en-US" i="1" dirty="0" err="1">
                <a:solidFill>
                  <a:srgbClr val="000000"/>
                </a:solidFill>
              </a:rPr>
              <a:t>Mentha</a:t>
            </a:r>
            <a:r>
              <a:rPr lang="en-US" i="1" dirty="0">
                <a:solidFill>
                  <a:srgbClr val="000000"/>
                </a:solidFill>
              </a:rPr>
              <a:t> </a:t>
            </a:r>
            <a:r>
              <a:rPr lang="en-US" i="1" dirty="0" err="1">
                <a:solidFill>
                  <a:srgbClr val="000000"/>
                </a:solidFill>
              </a:rPr>
              <a:t>spicata</a:t>
            </a:r>
            <a:r>
              <a:rPr lang="en-US" dirty="0">
                <a:solidFill>
                  <a:srgbClr val="000000"/>
                </a:solidFill>
              </a:rPr>
              <a:t>, </a:t>
            </a:r>
            <a:endParaRPr lang="en-US" dirty="0"/>
          </a:p>
          <a:p>
            <a:endParaRPr lang="en-US" dirty="0"/>
          </a:p>
          <a:p>
            <a:r>
              <a:rPr lang="en-US" dirty="0" smtClean="0"/>
              <a:t>Slides </a:t>
            </a:r>
            <a:r>
              <a:rPr lang="en-US" dirty="0"/>
              <a:t>13, </a:t>
            </a:r>
            <a:r>
              <a:rPr lang="en-US" dirty="0" smtClean="0"/>
              <a:t>29: </a:t>
            </a:r>
            <a:r>
              <a:rPr lang="en-US" dirty="0"/>
              <a:t>© Monkey Business - Fotolia.com, </a:t>
            </a:r>
            <a:r>
              <a:rPr lang="en-US" dirty="0" smtClean="0"/>
              <a:t> ID 17893106, licensed.</a:t>
            </a:r>
          </a:p>
          <a:p>
            <a:endParaRPr lang="en-US" dirty="0" smtClean="0"/>
          </a:p>
          <a:p>
            <a:r>
              <a:rPr lang="en-US" dirty="0" smtClean="0"/>
              <a:t>Slides 23, 36: </a:t>
            </a:r>
            <a:r>
              <a:rPr lang="en-US" dirty="0"/>
              <a:t>© </a:t>
            </a:r>
            <a:r>
              <a:rPr lang="en-US" dirty="0" err="1"/>
              <a:t>Jkha</a:t>
            </a:r>
            <a:r>
              <a:rPr lang="en-US" dirty="0"/>
              <a:t> | </a:t>
            </a:r>
            <a:r>
              <a:rPr lang="en-US" dirty="0" smtClean="0"/>
              <a:t>Dreamstime.com, ID 9478888, licensed.</a:t>
            </a:r>
            <a:endParaRPr lang="en-US" dirty="0"/>
          </a:p>
          <a:p>
            <a:endParaRPr lang="en-US" dirty="0"/>
          </a:p>
          <a:p>
            <a:r>
              <a:rPr lang="en-US" dirty="0" smtClean="0"/>
              <a:t>Slides 18, 32:</a:t>
            </a:r>
            <a:r>
              <a:rPr lang="en-US" dirty="0"/>
              <a:t>	</a:t>
            </a:r>
            <a:r>
              <a:rPr lang="en-US" dirty="0" smtClean="0"/>
              <a:t>© </a:t>
            </a:r>
            <a:r>
              <a:rPr lang="en-US" dirty="0" err="1"/>
              <a:t>Photographerlondon</a:t>
            </a:r>
            <a:r>
              <a:rPr lang="en-US" dirty="0"/>
              <a:t> | </a:t>
            </a:r>
            <a:r>
              <a:rPr lang="en-US" dirty="0" smtClean="0"/>
              <a:t>Dreamstime.com, ID 29663835, licensed.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17676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231" y="1391125"/>
            <a:ext cx="4985640" cy="4893647"/>
          </a:xfrm>
          <a:prstGeom prst="rect">
            <a:avLst/>
          </a:prstGeom>
          <a:noFill/>
        </p:spPr>
        <p:txBody>
          <a:bodyPr wrap="square" rtlCol="0">
            <a:spAutoFit/>
          </a:bodyPr>
          <a:lstStyle/>
          <a:p>
            <a:r>
              <a:rPr lang="en-US" sz="2400" dirty="0" smtClean="0">
                <a:solidFill>
                  <a:srgbClr val="000000"/>
                </a:solidFill>
              </a:rPr>
              <a:t>By the end of your work with me, I will need two things:</a:t>
            </a:r>
          </a:p>
          <a:p>
            <a:endParaRPr lang="en-US" sz="2400" dirty="0">
              <a:solidFill>
                <a:srgbClr val="000000"/>
              </a:solidFill>
            </a:endParaRPr>
          </a:p>
          <a:p>
            <a:pPr marL="342900" indent="-342900">
              <a:buAutoNum type="arabicParenR"/>
            </a:pPr>
            <a:r>
              <a:rPr lang="en-US" sz="2400" u="sng" dirty="0" smtClean="0">
                <a:solidFill>
                  <a:srgbClr val="FF0000"/>
                </a:solidFill>
              </a:rPr>
              <a:t>The Homework Handout</a:t>
            </a:r>
            <a:r>
              <a:rPr lang="en-US" sz="2400" dirty="0" smtClean="0">
                <a:solidFill>
                  <a:srgbClr val="000000"/>
                </a:solidFill>
              </a:rPr>
              <a:t>: I need all of the questions answered and blanks filled in.</a:t>
            </a:r>
          </a:p>
          <a:p>
            <a:pPr marL="342900" indent="-342900">
              <a:buAutoNum type="arabicParenR"/>
            </a:pPr>
            <a:r>
              <a:rPr lang="en-US" sz="2400" u="sng" dirty="0" smtClean="0">
                <a:solidFill>
                  <a:srgbClr val="FF0000"/>
                </a:solidFill>
              </a:rPr>
              <a:t>A final report to the City of Madison</a:t>
            </a:r>
            <a:r>
              <a:rPr lang="en-US" sz="2400" dirty="0" smtClean="0"/>
              <a:t>: </a:t>
            </a:r>
            <a:r>
              <a:rPr lang="en-US" sz="2400" b="1" dirty="0" smtClean="0"/>
              <a:t>Topics</a:t>
            </a:r>
            <a:r>
              <a:rPr lang="en-US" sz="2400" dirty="0" smtClean="0"/>
              <a:t> in this report</a:t>
            </a:r>
            <a:r>
              <a:rPr lang="en-US" sz="2400" dirty="0"/>
              <a:t> </a:t>
            </a:r>
            <a:r>
              <a:rPr lang="en-US" sz="2400" dirty="0" smtClean="0"/>
              <a:t>are:</a:t>
            </a:r>
          </a:p>
          <a:p>
            <a:pPr marL="800100" lvl="1" indent="-342900">
              <a:buFont typeface="Arial"/>
              <a:buChar char="•"/>
            </a:pPr>
            <a:r>
              <a:rPr lang="en-US" sz="2400" dirty="0" smtClean="0"/>
              <a:t>Summarize what you learned about Ecuadorians’ plant use.</a:t>
            </a:r>
          </a:p>
          <a:p>
            <a:pPr marL="800100" lvl="1" indent="-342900">
              <a:buFont typeface="Arial"/>
              <a:buChar char="•"/>
            </a:pPr>
            <a:r>
              <a:rPr lang="en-US" sz="2400" dirty="0" smtClean="0"/>
              <a:t>Make suggestions to clinics and stores about this topic</a:t>
            </a:r>
          </a:p>
          <a:p>
            <a:pPr marL="800100" lvl="1" indent="-342900">
              <a:buFont typeface="Arial"/>
              <a:buChar char="•"/>
            </a:pPr>
            <a:r>
              <a:rPr lang="en-US" sz="2400" dirty="0" smtClean="0"/>
              <a:t>Brainstorm about “next steps”</a:t>
            </a:r>
            <a:endParaRPr lang="en-US" sz="2400" dirty="0"/>
          </a:p>
        </p:txBody>
      </p:sp>
      <p:sp>
        <p:nvSpPr>
          <p:cNvPr id="5" name="TextBox 4"/>
          <p:cNvSpPr txBox="1"/>
          <p:nvPr/>
        </p:nvSpPr>
        <p:spPr>
          <a:xfrm>
            <a:off x="2723043" y="683239"/>
            <a:ext cx="3678210" cy="707886"/>
          </a:xfrm>
          <a:prstGeom prst="rect">
            <a:avLst/>
          </a:prstGeom>
          <a:noFill/>
        </p:spPr>
        <p:txBody>
          <a:bodyPr wrap="none" rtlCol="0">
            <a:spAutoFit/>
          </a:bodyPr>
          <a:lstStyle/>
          <a:p>
            <a:r>
              <a:rPr lang="en-US" sz="4000" b="1" dirty="0" smtClean="0">
                <a:latin typeface="+mj-lt"/>
              </a:rPr>
              <a:t>The Final Report</a:t>
            </a:r>
            <a:endParaRPr lang="en-US" sz="4000" b="1" dirty="0">
              <a:latin typeface="+mj-lt"/>
            </a:endParaRPr>
          </a:p>
        </p:txBody>
      </p:sp>
      <p:sp>
        <p:nvSpPr>
          <p:cNvPr id="4" name="TextBox 3"/>
          <p:cNvSpPr txBox="1"/>
          <p:nvPr/>
        </p:nvSpPr>
        <p:spPr>
          <a:xfrm>
            <a:off x="5922097" y="1391125"/>
            <a:ext cx="2929289" cy="3323987"/>
          </a:xfrm>
          <a:prstGeom prst="rect">
            <a:avLst/>
          </a:prstGeom>
          <a:noFill/>
        </p:spPr>
        <p:txBody>
          <a:bodyPr wrap="square" rtlCol="0">
            <a:spAutoFit/>
          </a:bodyPr>
          <a:lstStyle/>
          <a:p>
            <a:r>
              <a:rPr lang="en-US" sz="2400" dirty="0">
                <a:solidFill>
                  <a:srgbClr val="000000"/>
                </a:solidFill>
              </a:rPr>
              <a:t>Keep these </a:t>
            </a:r>
            <a:r>
              <a:rPr lang="en-US" sz="2400" b="1" dirty="0">
                <a:solidFill>
                  <a:srgbClr val="000000"/>
                </a:solidFill>
              </a:rPr>
              <a:t>Report topics </a:t>
            </a:r>
            <a:r>
              <a:rPr lang="en-US" sz="2400" dirty="0">
                <a:solidFill>
                  <a:srgbClr val="000000"/>
                </a:solidFill>
              </a:rPr>
              <a:t>in mind as you work with me on this grant. I’ll help you with the report at the end of your work.</a:t>
            </a:r>
          </a:p>
          <a:p>
            <a:endParaRPr lang="en-US" sz="2400" dirty="0">
              <a:solidFill>
                <a:srgbClr val="000000"/>
              </a:solidFill>
            </a:endParaRPr>
          </a:p>
          <a:p>
            <a:r>
              <a:rPr lang="en-US" sz="2400" dirty="0">
                <a:solidFill>
                  <a:srgbClr val="FF0000"/>
                </a:solidFill>
              </a:rPr>
              <a:t>OK, let’s get started…</a:t>
            </a:r>
          </a:p>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FC46383A-861A-404F-8CED-F0600CC2D6A1}" type="slidenum">
              <a:rPr lang="en-US" smtClean="0"/>
              <a:pPr/>
              <a:t>5</a:t>
            </a:fld>
            <a:endParaRPr lang="en-US"/>
          </a:p>
        </p:txBody>
      </p:sp>
    </p:spTree>
    <p:extLst>
      <p:ext uri="{BB962C8B-B14F-4D97-AF65-F5344CB8AC3E}">
        <p14:creationId xmlns:p14="http://schemas.microsoft.com/office/powerpoint/2010/main" val="308781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674" y="1427197"/>
            <a:ext cx="7850066" cy="5324535"/>
          </a:xfrm>
          <a:prstGeom prst="rect">
            <a:avLst/>
          </a:prstGeom>
          <a:noFill/>
        </p:spPr>
        <p:txBody>
          <a:bodyPr wrap="square" rtlCol="0">
            <a:spAutoFit/>
          </a:bodyPr>
          <a:lstStyle/>
          <a:p>
            <a:r>
              <a:rPr lang="en-US" sz="3200" b="1" dirty="0" smtClean="0"/>
              <a:t>Please read this article:</a:t>
            </a:r>
          </a:p>
          <a:p>
            <a:pPr marL="457200" indent="-457200">
              <a:buFont typeface="Arial"/>
              <a:buChar char="•"/>
            </a:pPr>
            <a:r>
              <a:rPr lang="en-US" sz="2800" dirty="0" smtClean="0"/>
              <a:t>Link:</a:t>
            </a:r>
            <a:endParaRPr lang="en-US" sz="2800" b="1" dirty="0"/>
          </a:p>
          <a:p>
            <a:pPr marL="914400" lvl="1" indent="-457200">
              <a:buFont typeface="Arial"/>
              <a:buChar char="•"/>
            </a:pPr>
            <a:r>
              <a:rPr lang="en-US" sz="2800" dirty="0" err="1" smtClean="0"/>
              <a:t>etnobotanica.de</a:t>
            </a:r>
            <a:r>
              <a:rPr lang="en-US" sz="2800" dirty="0"/>
              <a:t>/Ceuterick%20et%20al.,%202008.</a:t>
            </a:r>
            <a:r>
              <a:rPr lang="en-US" sz="2800" dirty="0" smtClean="0"/>
              <a:t>pdf</a:t>
            </a:r>
          </a:p>
          <a:p>
            <a:pPr marL="457200" indent="-457200">
              <a:buFont typeface="Arial"/>
              <a:buChar char="•"/>
            </a:pPr>
            <a:r>
              <a:rPr lang="en-US" sz="2800" dirty="0" smtClean="0"/>
              <a:t>It </a:t>
            </a:r>
            <a:r>
              <a:rPr lang="en-US" sz="2800" dirty="0"/>
              <a:t>is a long article so focus on these </a:t>
            </a:r>
            <a:r>
              <a:rPr lang="en-US" sz="2800" dirty="0" smtClean="0"/>
              <a:t>points:</a:t>
            </a:r>
          </a:p>
          <a:p>
            <a:pPr marL="914400" lvl="1" indent="-457200">
              <a:buFont typeface="Arial"/>
              <a:buChar char="•"/>
            </a:pPr>
            <a:r>
              <a:rPr lang="en-US" sz="2800" b="1" dirty="0" smtClean="0"/>
              <a:t>Introduction</a:t>
            </a:r>
            <a:r>
              <a:rPr lang="en-US" sz="2800" dirty="0" smtClean="0"/>
              <a:t>: understand </a:t>
            </a:r>
            <a:r>
              <a:rPr lang="en-US" sz="2800" dirty="0"/>
              <a:t>changes in plant use due to immigration</a:t>
            </a:r>
          </a:p>
          <a:p>
            <a:pPr marL="914400" lvl="1" indent="-457200">
              <a:buFont typeface="Arial"/>
              <a:buChar char="•"/>
            </a:pPr>
            <a:r>
              <a:rPr lang="en-US" sz="2800" b="1" dirty="0"/>
              <a:t>Table 1</a:t>
            </a:r>
            <a:r>
              <a:rPr lang="en-US" sz="2800" dirty="0"/>
              <a:t>: focus on the “garlic” entry.</a:t>
            </a:r>
          </a:p>
          <a:p>
            <a:pPr marL="914400" lvl="1" indent="-457200">
              <a:buFont typeface="Arial"/>
              <a:buChar char="•"/>
            </a:pPr>
            <a:r>
              <a:rPr lang="en-US" sz="2800" b="1" dirty="0" smtClean="0"/>
              <a:t>Discussion</a:t>
            </a:r>
            <a:r>
              <a:rPr lang="en-US" sz="2800" dirty="0" smtClean="0"/>
              <a:t>: skim this section </a:t>
            </a:r>
            <a:r>
              <a:rPr lang="en-US" sz="2800" dirty="0"/>
              <a:t>for </a:t>
            </a:r>
            <a:r>
              <a:rPr lang="en-US" sz="2800" dirty="0" smtClean="0"/>
              <a:t>general </a:t>
            </a:r>
            <a:r>
              <a:rPr lang="en-US" sz="2800" dirty="0"/>
              <a:t>conclusions about </a:t>
            </a:r>
            <a:r>
              <a:rPr lang="en-US" sz="2800" dirty="0" smtClean="0"/>
              <a:t>cross-cultural plant use.</a:t>
            </a:r>
          </a:p>
          <a:p>
            <a:pPr marL="457200" indent="-457200">
              <a:buFont typeface="Arial"/>
              <a:buChar char="•"/>
            </a:pPr>
            <a:r>
              <a:rPr lang="en-US" sz="2800" dirty="0" smtClean="0">
                <a:solidFill>
                  <a:srgbClr val="FF0000"/>
                </a:solidFill>
              </a:rPr>
              <a:t>Take notes about these points in the Homework Handout!</a:t>
            </a:r>
            <a:endParaRPr lang="en-US" sz="2800" dirty="0">
              <a:solidFill>
                <a:srgbClr val="FF0000"/>
              </a:solidFill>
            </a:endParaRPr>
          </a:p>
        </p:txBody>
      </p:sp>
      <p:sp>
        <p:nvSpPr>
          <p:cNvPr id="2" name="TextBox 1"/>
          <p:cNvSpPr txBox="1"/>
          <p:nvPr/>
        </p:nvSpPr>
        <p:spPr>
          <a:xfrm>
            <a:off x="3275025" y="719311"/>
            <a:ext cx="2184913" cy="707886"/>
          </a:xfrm>
          <a:prstGeom prst="rect">
            <a:avLst/>
          </a:prstGeom>
          <a:noFill/>
        </p:spPr>
        <p:txBody>
          <a:bodyPr wrap="none" rtlCol="0">
            <a:spAutoFit/>
          </a:bodyPr>
          <a:lstStyle/>
          <a:p>
            <a:r>
              <a:rPr lang="en-US" sz="4000" b="1" u="sng" dirty="0" smtClean="0"/>
              <a:t>First Task</a:t>
            </a:r>
            <a:endParaRPr lang="en-US" sz="4000" b="1" u="sng" dirty="0"/>
          </a:p>
        </p:txBody>
      </p:sp>
      <p:sp>
        <p:nvSpPr>
          <p:cNvPr id="3" name="Slide Number Placeholder 2"/>
          <p:cNvSpPr>
            <a:spLocks noGrp="1"/>
          </p:cNvSpPr>
          <p:nvPr>
            <p:ph type="sldNum" sz="quarter" idx="12"/>
          </p:nvPr>
        </p:nvSpPr>
        <p:spPr/>
        <p:txBody>
          <a:bodyPr/>
          <a:lstStyle/>
          <a:p>
            <a:fld id="{FC46383A-861A-404F-8CED-F0600CC2D6A1}" type="slidenum">
              <a:rPr lang="en-US" smtClean="0"/>
              <a:pPr/>
              <a:t>6</a:t>
            </a:fld>
            <a:endParaRPr lang="en-US"/>
          </a:p>
        </p:txBody>
      </p:sp>
    </p:spTree>
    <p:extLst>
      <p:ext uri="{BB962C8B-B14F-4D97-AF65-F5344CB8AC3E}">
        <p14:creationId xmlns:p14="http://schemas.microsoft.com/office/powerpoint/2010/main" val="609884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0" y="604684"/>
            <a:ext cx="9144000"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000000"/>
              </a:solidFill>
            </a:endParaRPr>
          </a:p>
          <a:p>
            <a:endParaRPr lang="en-US" sz="1200" b="1" dirty="0">
              <a:solidFill>
                <a:srgbClr val="000000"/>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5" name="TextBox 14"/>
          <p:cNvSpPr txBox="1"/>
          <p:nvPr/>
        </p:nvSpPr>
        <p:spPr>
          <a:xfrm>
            <a:off x="131905" y="787472"/>
            <a:ext cx="8226851" cy="584776"/>
          </a:xfrm>
          <a:prstGeom prst="rect">
            <a:avLst/>
          </a:prstGeom>
          <a:noFill/>
        </p:spPr>
        <p:txBody>
          <a:bodyPr wrap="square" rtlCol="0">
            <a:spAutoFit/>
          </a:bodyPr>
          <a:lstStyle/>
          <a:p>
            <a:pPr algn="ctr"/>
            <a:r>
              <a:rPr lang="en-US" sz="3200" b="1" dirty="0" smtClean="0"/>
              <a:t>Read the background information that follows</a:t>
            </a:r>
            <a:endParaRPr lang="en-US" sz="3200" b="1" dirty="0"/>
          </a:p>
        </p:txBody>
      </p:sp>
      <p:sp>
        <p:nvSpPr>
          <p:cNvPr id="19" name="TextBox 18"/>
          <p:cNvSpPr txBox="1"/>
          <p:nvPr/>
        </p:nvSpPr>
        <p:spPr>
          <a:xfrm>
            <a:off x="131906" y="1803651"/>
            <a:ext cx="7356976" cy="461665"/>
          </a:xfrm>
          <a:prstGeom prst="rect">
            <a:avLst/>
          </a:prstGeom>
          <a:noFill/>
        </p:spPr>
        <p:txBody>
          <a:bodyPr wrap="square" rtlCol="0">
            <a:spAutoFit/>
          </a:bodyPr>
          <a:lstStyle/>
          <a:p>
            <a:pPr algn="ctr"/>
            <a:r>
              <a:rPr lang="en-US" sz="2400" dirty="0" smtClean="0">
                <a:solidFill>
                  <a:srgbClr val="000000"/>
                </a:solidFill>
              </a:rPr>
              <a:t>Four topics relevant to our project:</a:t>
            </a:r>
            <a:endParaRPr lang="en-US" sz="2400" dirty="0">
              <a:solidFill>
                <a:srgbClr val="000000"/>
              </a:solidFill>
            </a:endParaRPr>
          </a:p>
        </p:txBody>
      </p:sp>
      <p:sp>
        <p:nvSpPr>
          <p:cNvPr id="20" name="Rounded Rectangle 19"/>
          <p:cNvSpPr/>
          <p:nvPr/>
        </p:nvSpPr>
        <p:spPr>
          <a:xfrm>
            <a:off x="2781300" y="4378805"/>
            <a:ext cx="2519709" cy="54569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Madison’s Latino Community</a:t>
            </a:r>
          </a:p>
        </p:txBody>
      </p:sp>
      <p:sp>
        <p:nvSpPr>
          <p:cNvPr id="22" name="Rounded Rectangle 21"/>
          <p:cNvSpPr/>
          <p:nvPr/>
        </p:nvSpPr>
        <p:spPr>
          <a:xfrm>
            <a:off x="2758733" y="5205896"/>
            <a:ext cx="2519709" cy="54569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Medicinal </a:t>
            </a:r>
            <a:r>
              <a:rPr lang="en-US" dirty="0">
                <a:solidFill>
                  <a:srgbClr val="000000"/>
                </a:solidFill>
              </a:rPr>
              <a:t>P</a:t>
            </a:r>
            <a:r>
              <a:rPr lang="en-US" dirty="0" smtClean="0">
                <a:solidFill>
                  <a:srgbClr val="000000"/>
                </a:solidFill>
              </a:rPr>
              <a:t>lants in Madison</a:t>
            </a:r>
            <a:endParaRPr lang="en-US" dirty="0">
              <a:solidFill>
                <a:srgbClr val="000000"/>
              </a:solidFill>
            </a:endParaRPr>
          </a:p>
        </p:txBody>
      </p:sp>
      <p:sp>
        <p:nvSpPr>
          <p:cNvPr id="23" name="Rounded Rectangle 22"/>
          <p:cNvSpPr/>
          <p:nvPr/>
        </p:nvSpPr>
        <p:spPr>
          <a:xfrm>
            <a:off x="2781300" y="2730618"/>
            <a:ext cx="2519709" cy="54569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Taxonomy Matters</a:t>
            </a:r>
            <a:endParaRPr lang="en-US" dirty="0">
              <a:solidFill>
                <a:srgbClr val="000000"/>
              </a:solidFill>
            </a:endParaRPr>
          </a:p>
        </p:txBody>
      </p:sp>
      <p:sp>
        <p:nvSpPr>
          <p:cNvPr id="24" name="Rounded Rectangle 23"/>
          <p:cNvSpPr/>
          <p:nvPr/>
        </p:nvSpPr>
        <p:spPr>
          <a:xfrm>
            <a:off x="2781300" y="3580566"/>
            <a:ext cx="2519709" cy="545690"/>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Ecuador demographics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FC46383A-861A-404F-8CED-F0600CC2D6A1}" type="slidenum">
              <a:rPr lang="en-US" smtClean="0"/>
              <a:pPr/>
              <a:t>7</a:t>
            </a:fld>
            <a:endParaRPr lang="en-US"/>
          </a:p>
        </p:txBody>
      </p:sp>
    </p:spTree>
    <p:extLst>
      <p:ext uri="{BB962C8B-B14F-4D97-AF65-F5344CB8AC3E}">
        <p14:creationId xmlns:p14="http://schemas.microsoft.com/office/powerpoint/2010/main" val="2205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a:xfrm>
            <a:off x="0" y="604684"/>
            <a:ext cx="9144000" cy="6209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rgbClr val="000000"/>
              </a:solidFill>
            </a:endParaRPr>
          </a:p>
          <a:p>
            <a:endParaRPr lang="en-US" sz="1200" b="1" dirty="0">
              <a:solidFill>
                <a:srgbClr val="000000"/>
              </a:solidFill>
            </a:endParaRPr>
          </a:p>
        </p:txBody>
      </p:sp>
      <p:sp>
        <p:nvSpPr>
          <p:cNvPr id="14" name="Rectangle 13"/>
          <p:cNvSpPr/>
          <p:nvPr/>
        </p:nvSpPr>
        <p:spPr>
          <a:xfrm>
            <a:off x="0" y="6535391"/>
            <a:ext cx="9144000" cy="33285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TextBox 16"/>
          <p:cNvSpPr txBox="1"/>
          <p:nvPr/>
        </p:nvSpPr>
        <p:spPr>
          <a:xfrm>
            <a:off x="2472870" y="763873"/>
            <a:ext cx="3517875" cy="584776"/>
          </a:xfrm>
          <a:prstGeom prst="rect">
            <a:avLst/>
          </a:prstGeom>
          <a:noFill/>
        </p:spPr>
        <p:txBody>
          <a:bodyPr wrap="square" rtlCol="0">
            <a:spAutoFit/>
          </a:bodyPr>
          <a:lstStyle/>
          <a:p>
            <a:pPr algn="ctr"/>
            <a:r>
              <a:rPr lang="en-US" sz="3200" b="1" u="sng" dirty="0" smtClean="0">
                <a:solidFill>
                  <a:srgbClr val="000000"/>
                </a:solidFill>
              </a:rPr>
              <a:t>Taxonomy Matters</a:t>
            </a:r>
            <a:endParaRPr lang="en-US" sz="3200" b="1" u="sng" dirty="0">
              <a:solidFill>
                <a:srgbClr val="000000"/>
              </a:solidFill>
            </a:endParaRPr>
          </a:p>
        </p:txBody>
      </p:sp>
      <p:sp>
        <p:nvSpPr>
          <p:cNvPr id="21" name="TextBox 20"/>
          <p:cNvSpPr txBox="1"/>
          <p:nvPr/>
        </p:nvSpPr>
        <p:spPr>
          <a:xfrm>
            <a:off x="703715" y="3518527"/>
            <a:ext cx="7612844" cy="2677656"/>
          </a:xfrm>
          <a:prstGeom prst="rect">
            <a:avLst/>
          </a:prstGeom>
          <a:noFill/>
        </p:spPr>
        <p:txBody>
          <a:bodyPr wrap="square" rtlCol="0">
            <a:spAutoFit/>
          </a:bodyPr>
          <a:lstStyle/>
          <a:p>
            <a:r>
              <a:rPr lang="en-US" sz="2800" dirty="0" smtClean="0"/>
              <a:t>These two plants are commonly used by Latinos. Each can be called either “</a:t>
            </a:r>
            <a:r>
              <a:rPr lang="en-US" sz="2800" dirty="0" err="1" smtClean="0"/>
              <a:t>mentha</a:t>
            </a:r>
            <a:r>
              <a:rPr lang="en-US" sz="2800" dirty="0" smtClean="0"/>
              <a:t>” or “</a:t>
            </a:r>
            <a:r>
              <a:rPr lang="en-US" sz="2800" dirty="0" err="1" smtClean="0"/>
              <a:t>hierba</a:t>
            </a:r>
            <a:r>
              <a:rPr lang="en-US" sz="2800" dirty="0" smtClean="0"/>
              <a:t> </a:t>
            </a:r>
            <a:r>
              <a:rPr lang="en-US" sz="2800" dirty="0" err="1" smtClean="0"/>
              <a:t>buena</a:t>
            </a:r>
            <a:r>
              <a:rPr lang="en-US" sz="2800" dirty="0" smtClean="0"/>
              <a:t>,” but they are actually different plants with different medicinal properties; the commonly used plant names can be confusing. Do you recognize them?</a:t>
            </a:r>
          </a:p>
        </p:txBody>
      </p:sp>
      <p:pic>
        <p:nvPicPr>
          <p:cNvPr id="26" name="Picture 25" descr="fal2007_spearmi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148" y="1555860"/>
            <a:ext cx="2494395" cy="1870797"/>
          </a:xfrm>
          <a:prstGeom prst="rect">
            <a:avLst/>
          </a:prstGeom>
        </p:spPr>
      </p:pic>
      <p:pic>
        <p:nvPicPr>
          <p:cNvPr id="2" name="Picture 1"/>
          <p:cNvPicPr>
            <a:picLocks noChangeAspect="1"/>
          </p:cNvPicPr>
          <p:nvPr/>
        </p:nvPicPr>
        <p:blipFill>
          <a:blip r:embed="rId4"/>
          <a:stretch>
            <a:fillRect/>
          </a:stretch>
        </p:blipFill>
        <p:spPr>
          <a:xfrm>
            <a:off x="1447148" y="1702816"/>
            <a:ext cx="2514600" cy="1638300"/>
          </a:xfrm>
          <a:prstGeom prst="rect">
            <a:avLst/>
          </a:prstGeom>
        </p:spPr>
      </p:pic>
      <p:sp>
        <p:nvSpPr>
          <p:cNvPr id="3" name="Slide Number Placeholder 2"/>
          <p:cNvSpPr>
            <a:spLocks noGrp="1"/>
          </p:cNvSpPr>
          <p:nvPr>
            <p:ph type="sldNum" sz="quarter" idx="12"/>
          </p:nvPr>
        </p:nvSpPr>
        <p:spPr/>
        <p:txBody>
          <a:bodyPr/>
          <a:lstStyle/>
          <a:p>
            <a:fld id="{FC46383A-861A-404F-8CED-F0600CC2D6A1}" type="slidenum">
              <a:rPr lang="en-US" smtClean="0"/>
              <a:pPr/>
              <a:t>8</a:t>
            </a:fld>
            <a:endParaRPr lang="en-US"/>
          </a:p>
        </p:txBody>
      </p:sp>
    </p:spTree>
    <p:extLst>
      <p:ext uri="{BB962C8B-B14F-4D97-AF65-F5344CB8AC3E}">
        <p14:creationId xmlns:p14="http://schemas.microsoft.com/office/powerpoint/2010/main" val="2767313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98" y="4525787"/>
            <a:ext cx="8229600" cy="2355019"/>
          </a:xfrm>
        </p:spPr>
        <p:txBody>
          <a:bodyPr>
            <a:noAutofit/>
          </a:bodyPr>
          <a:lstStyle/>
          <a:p>
            <a:pPr algn="l"/>
            <a:r>
              <a:rPr lang="en-US" sz="1600" dirty="0" smtClean="0">
                <a:solidFill>
                  <a:srgbClr val="000000"/>
                </a:solidFill>
              </a:rPr>
              <a:t>Although both are in the mint family (</a:t>
            </a:r>
            <a:r>
              <a:rPr lang="en-US" sz="1600" dirty="0" err="1" smtClean="0">
                <a:solidFill>
                  <a:srgbClr val="000000"/>
                </a:solidFill>
              </a:rPr>
              <a:t>Lamiaceae</a:t>
            </a:r>
            <a:r>
              <a:rPr lang="en-US" sz="1600" dirty="0" smtClean="0">
                <a:solidFill>
                  <a:srgbClr val="000000"/>
                </a:solidFill>
              </a:rPr>
              <a:t>) and have long histories of medicinal and culinary uses, their physiological actions are distinct. For example, peppermint has a particularly high concentration of menthol, which acts to calm the spasm of smooth muscle, making it adept at controlling some intestinal symptoms. It can be very easy to confuse these two species of </a:t>
            </a:r>
            <a:r>
              <a:rPr lang="en-US" sz="1600" dirty="0" err="1" smtClean="0">
                <a:solidFill>
                  <a:srgbClr val="000000"/>
                </a:solidFill>
              </a:rPr>
              <a:t>Lamiaceae</a:t>
            </a:r>
            <a:r>
              <a:rPr lang="en-US" sz="1600" dirty="0" smtClean="0">
                <a:solidFill>
                  <a:srgbClr val="000000"/>
                </a:solidFill>
              </a:rPr>
              <a:t>, and many people have developed their own methods for distinguishing them. </a:t>
            </a:r>
            <a:r>
              <a:rPr lang="en-US" sz="1600" dirty="0">
                <a:solidFill>
                  <a:srgbClr val="000000"/>
                </a:solidFill>
              </a:rPr>
              <a:t>F</a:t>
            </a:r>
            <a:r>
              <a:rPr lang="en-US" sz="1600" dirty="0" smtClean="0">
                <a:solidFill>
                  <a:srgbClr val="000000"/>
                </a:solidFill>
              </a:rPr>
              <a:t>or example, some Latinos use aroma to accurately distinguish </a:t>
            </a:r>
            <a:r>
              <a:rPr lang="en-US" sz="1600" dirty="0" err="1" smtClean="0">
                <a:solidFill>
                  <a:srgbClr val="000000"/>
                </a:solidFill>
              </a:rPr>
              <a:t>hierba</a:t>
            </a:r>
            <a:r>
              <a:rPr lang="en-US" sz="1600" dirty="0" smtClean="0">
                <a:solidFill>
                  <a:srgbClr val="000000"/>
                </a:solidFill>
              </a:rPr>
              <a:t> </a:t>
            </a:r>
            <a:r>
              <a:rPr lang="en-US" sz="1600" dirty="0" err="1" smtClean="0">
                <a:solidFill>
                  <a:srgbClr val="000000"/>
                </a:solidFill>
              </a:rPr>
              <a:t>buena</a:t>
            </a:r>
            <a:r>
              <a:rPr lang="en-US" sz="1600" dirty="0" smtClean="0">
                <a:solidFill>
                  <a:srgbClr val="000000"/>
                </a:solidFill>
              </a:rPr>
              <a:t> from </a:t>
            </a:r>
            <a:r>
              <a:rPr lang="en-US" sz="1600" dirty="0" err="1" smtClean="0">
                <a:solidFill>
                  <a:srgbClr val="000000"/>
                </a:solidFill>
              </a:rPr>
              <a:t>mentha</a:t>
            </a:r>
            <a:r>
              <a:rPr lang="en-US" sz="1600" dirty="0" smtClean="0">
                <a:solidFill>
                  <a:srgbClr val="000000"/>
                </a:solidFill>
              </a:rPr>
              <a:t>. Try this sometime at home and see if you can tell the difference between them!</a:t>
            </a:r>
            <a:endParaRPr lang="en-US" sz="1600" dirty="0">
              <a:solidFill>
                <a:srgbClr val="000000"/>
              </a:solidFill>
            </a:endParaRPr>
          </a:p>
        </p:txBody>
      </p:sp>
      <p:sp>
        <p:nvSpPr>
          <p:cNvPr id="4" name="Slide Number Placeholder 3"/>
          <p:cNvSpPr>
            <a:spLocks noGrp="1"/>
          </p:cNvSpPr>
          <p:nvPr>
            <p:ph type="sldNum" sz="quarter" idx="12"/>
          </p:nvPr>
        </p:nvSpPr>
        <p:spPr/>
        <p:txBody>
          <a:bodyPr/>
          <a:lstStyle/>
          <a:p>
            <a:fld id="{FC46383A-861A-404F-8CED-F0600CC2D6A1}" type="slidenum">
              <a:rPr lang="en-US" smtClean="0"/>
              <a:pPr/>
              <a:t>9</a:t>
            </a:fld>
            <a:endParaRPr lang="en-US"/>
          </a:p>
        </p:txBody>
      </p:sp>
      <p:sp>
        <p:nvSpPr>
          <p:cNvPr id="3" name="Title 1"/>
          <p:cNvSpPr txBox="1">
            <a:spLocks/>
          </p:cNvSpPr>
          <p:nvPr/>
        </p:nvSpPr>
        <p:spPr>
          <a:xfrm>
            <a:off x="609600" y="549154"/>
            <a:ext cx="8229600" cy="817683"/>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smtClean="0"/>
              <a:t>Taxonomy matters: </a:t>
            </a:r>
            <a:r>
              <a:rPr lang="en-US" b="1" u="sng" dirty="0">
                <a:solidFill>
                  <a:srgbClr val="FF0000"/>
                </a:solidFill>
              </a:rPr>
              <a:t>take notes in </a:t>
            </a:r>
            <a:r>
              <a:rPr lang="en-US" b="1" u="sng" dirty="0" smtClean="0">
                <a:solidFill>
                  <a:srgbClr val="FF0000"/>
                </a:solidFill>
              </a:rPr>
              <a:t>the Homework Handout </a:t>
            </a:r>
            <a:r>
              <a:rPr lang="en-US" b="1" u="sng" dirty="0">
                <a:solidFill>
                  <a:srgbClr val="FF0000"/>
                </a:solidFill>
              </a:rPr>
              <a:t>please</a:t>
            </a:r>
          </a:p>
          <a:p>
            <a:r>
              <a:rPr lang="en-US" b="1" u="sng" dirty="0" smtClean="0"/>
              <a:t> </a:t>
            </a:r>
            <a:endParaRPr lang="en-US" b="1" u="sng" dirty="0"/>
          </a:p>
        </p:txBody>
      </p:sp>
      <p:sp>
        <p:nvSpPr>
          <p:cNvPr id="5" name="TextBox 4"/>
          <p:cNvSpPr txBox="1"/>
          <p:nvPr/>
        </p:nvSpPr>
        <p:spPr>
          <a:xfrm>
            <a:off x="3845399" y="1555860"/>
            <a:ext cx="4993801" cy="1477328"/>
          </a:xfrm>
          <a:prstGeom prst="rect">
            <a:avLst/>
          </a:prstGeom>
          <a:noFill/>
        </p:spPr>
        <p:txBody>
          <a:bodyPr wrap="square" rtlCol="0">
            <a:spAutoFit/>
          </a:bodyPr>
          <a:lstStyle/>
          <a:p>
            <a:r>
              <a:rPr lang="en-US" dirty="0" smtClean="0">
                <a:solidFill>
                  <a:srgbClr val="000000"/>
                </a:solidFill>
              </a:rPr>
              <a:t>This is </a:t>
            </a:r>
            <a:r>
              <a:rPr lang="en-US" dirty="0">
                <a:solidFill>
                  <a:srgbClr val="000000"/>
                </a:solidFill>
              </a:rPr>
              <a:t>“</a:t>
            </a:r>
            <a:r>
              <a:rPr lang="en-US" dirty="0" err="1">
                <a:solidFill>
                  <a:srgbClr val="000000"/>
                </a:solidFill>
              </a:rPr>
              <a:t>Hierba</a:t>
            </a:r>
            <a:r>
              <a:rPr lang="en-US" dirty="0">
                <a:solidFill>
                  <a:srgbClr val="000000"/>
                </a:solidFill>
              </a:rPr>
              <a:t> </a:t>
            </a:r>
            <a:r>
              <a:rPr lang="en-US" dirty="0" err="1">
                <a:solidFill>
                  <a:srgbClr val="000000"/>
                </a:solidFill>
              </a:rPr>
              <a:t>buena</a:t>
            </a:r>
            <a:r>
              <a:rPr lang="en-US" dirty="0">
                <a:solidFill>
                  <a:srgbClr val="000000"/>
                </a:solidFill>
              </a:rPr>
              <a:t>” (aka “yerba </a:t>
            </a:r>
            <a:r>
              <a:rPr lang="en-US" dirty="0" err="1">
                <a:solidFill>
                  <a:srgbClr val="000000"/>
                </a:solidFill>
              </a:rPr>
              <a:t>buena</a:t>
            </a:r>
            <a:r>
              <a:rPr lang="en-US" dirty="0">
                <a:solidFill>
                  <a:srgbClr val="000000"/>
                </a:solidFill>
              </a:rPr>
              <a:t>” or peppermint</a:t>
            </a:r>
            <a:r>
              <a:rPr lang="en-US" dirty="0" smtClean="0">
                <a:solidFill>
                  <a:srgbClr val="000000"/>
                </a:solidFill>
              </a:rPr>
              <a:t>). </a:t>
            </a:r>
            <a:r>
              <a:rPr lang="en-US" dirty="0" err="1">
                <a:solidFill>
                  <a:srgbClr val="000000"/>
                </a:solidFill>
              </a:rPr>
              <a:t>Hierba</a:t>
            </a:r>
            <a:r>
              <a:rPr lang="en-US" dirty="0">
                <a:solidFill>
                  <a:srgbClr val="000000"/>
                </a:solidFill>
              </a:rPr>
              <a:t> </a:t>
            </a:r>
            <a:r>
              <a:rPr lang="en-US" dirty="0" err="1">
                <a:solidFill>
                  <a:srgbClr val="000000"/>
                </a:solidFill>
              </a:rPr>
              <a:t>buena</a:t>
            </a:r>
            <a:r>
              <a:rPr lang="en-US" dirty="0">
                <a:solidFill>
                  <a:srgbClr val="000000"/>
                </a:solidFill>
              </a:rPr>
              <a:t> has the scientific name of </a:t>
            </a:r>
            <a:r>
              <a:rPr lang="en-US" i="1" dirty="0" err="1">
                <a:solidFill>
                  <a:srgbClr val="000000"/>
                </a:solidFill>
              </a:rPr>
              <a:t>Mentha</a:t>
            </a:r>
            <a:r>
              <a:rPr lang="en-US" dirty="0">
                <a:solidFill>
                  <a:srgbClr val="000000"/>
                </a:solidFill>
              </a:rPr>
              <a:t> x </a:t>
            </a:r>
            <a:r>
              <a:rPr lang="en-US" i="1" dirty="0" err="1">
                <a:solidFill>
                  <a:srgbClr val="000000"/>
                </a:solidFill>
              </a:rPr>
              <a:t>piperita</a:t>
            </a:r>
            <a:r>
              <a:rPr lang="en-US" dirty="0">
                <a:solidFill>
                  <a:srgbClr val="000000"/>
                </a:solidFill>
              </a:rPr>
              <a:t> and is a cross between spearmint (“</a:t>
            </a:r>
            <a:r>
              <a:rPr lang="en-US" dirty="0" err="1" smtClean="0">
                <a:solidFill>
                  <a:srgbClr val="000000"/>
                </a:solidFill>
              </a:rPr>
              <a:t>mentha</a:t>
            </a:r>
            <a:r>
              <a:rPr lang="en-US" dirty="0" smtClean="0">
                <a:solidFill>
                  <a:srgbClr val="000000"/>
                </a:solidFill>
              </a:rPr>
              <a:t>,” </a:t>
            </a:r>
            <a:r>
              <a:rPr lang="en-US" i="1" dirty="0" err="1" smtClean="0">
                <a:solidFill>
                  <a:srgbClr val="000000"/>
                </a:solidFill>
              </a:rPr>
              <a:t>Mentha</a:t>
            </a:r>
            <a:r>
              <a:rPr lang="en-US" i="1" dirty="0" smtClean="0">
                <a:solidFill>
                  <a:srgbClr val="000000"/>
                </a:solidFill>
              </a:rPr>
              <a:t> </a:t>
            </a:r>
            <a:r>
              <a:rPr lang="en-US" i="1" dirty="0" err="1">
                <a:solidFill>
                  <a:srgbClr val="000000"/>
                </a:solidFill>
              </a:rPr>
              <a:t>spicata</a:t>
            </a:r>
            <a:r>
              <a:rPr lang="en-US" dirty="0">
                <a:solidFill>
                  <a:srgbClr val="000000"/>
                </a:solidFill>
              </a:rPr>
              <a:t>) and water mint (</a:t>
            </a:r>
            <a:r>
              <a:rPr lang="en-US" i="1" dirty="0" err="1">
                <a:solidFill>
                  <a:srgbClr val="000000"/>
                </a:solidFill>
              </a:rPr>
              <a:t>Mentha</a:t>
            </a:r>
            <a:r>
              <a:rPr lang="en-US" i="1" dirty="0">
                <a:solidFill>
                  <a:srgbClr val="000000"/>
                </a:solidFill>
              </a:rPr>
              <a:t> </a:t>
            </a:r>
            <a:r>
              <a:rPr lang="en-US" i="1" dirty="0" err="1">
                <a:solidFill>
                  <a:srgbClr val="000000"/>
                </a:solidFill>
              </a:rPr>
              <a:t>aquatica</a:t>
            </a:r>
            <a:r>
              <a:rPr lang="en-US" dirty="0">
                <a:solidFill>
                  <a:srgbClr val="000000"/>
                </a:solidFill>
              </a:rPr>
              <a:t>). </a:t>
            </a:r>
            <a:endParaRPr lang="en-US" dirty="0"/>
          </a:p>
        </p:txBody>
      </p:sp>
      <p:pic>
        <p:nvPicPr>
          <p:cNvPr id="6" name="Picture 5" descr="fal2007_spearm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53" y="3061299"/>
            <a:ext cx="1990998" cy="1493249"/>
          </a:xfrm>
          <a:prstGeom prst="rect">
            <a:avLst/>
          </a:prstGeom>
        </p:spPr>
      </p:pic>
      <p:sp>
        <p:nvSpPr>
          <p:cNvPr id="7" name="TextBox 6"/>
          <p:cNvSpPr txBox="1"/>
          <p:nvPr/>
        </p:nvSpPr>
        <p:spPr>
          <a:xfrm>
            <a:off x="3845399" y="3312090"/>
            <a:ext cx="4652599" cy="646331"/>
          </a:xfrm>
          <a:prstGeom prst="rect">
            <a:avLst/>
          </a:prstGeom>
          <a:noFill/>
        </p:spPr>
        <p:txBody>
          <a:bodyPr wrap="square" rtlCol="0">
            <a:spAutoFit/>
          </a:bodyPr>
          <a:lstStyle/>
          <a:p>
            <a:r>
              <a:rPr lang="en-US" dirty="0" smtClean="0">
                <a:solidFill>
                  <a:srgbClr val="000000"/>
                </a:solidFill>
              </a:rPr>
              <a:t>This is “</a:t>
            </a:r>
            <a:r>
              <a:rPr lang="en-US" dirty="0" err="1" smtClean="0">
                <a:solidFill>
                  <a:srgbClr val="000000"/>
                </a:solidFill>
              </a:rPr>
              <a:t>mentha</a:t>
            </a:r>
            <a:r>
              <a:rPr lang="en-US" dirty="0" smtClean="0">
                <a:solidFill>
                  <a:srgbClr val="000000"/>
                </a:solidFill>
              </a:rPr>
              <a:t>” or spearmint (scientific </a:t>
            </a:r>
            <a:r>
              <a:rPr lang="en-US" dirty="0">
                <a:solidFill>
                  <a:srgbClr val="000000"/>
                </a:solidFill>
              </a:rPr>
              <a:t>name </a:t>
            </a:r>
            <a:r>
              <a:rPr lang="en-US" i="1" dirty="0" err="1">
                <a:solidFill>
                  <a:srgbClr val="000000"/>
                </a:solidFill>
              </a:rPr>
              <a:t>Mentha</a:t>
            </a:r>
            <a:r>
              <a:rPr lang="en-US" i="1" dirty="0">
                <a:solidFill>
                  <a:srgbClr val="000000"/>
                </a:solidFill>
              </a:rPr>
              <a:t> </a:t>
            </a:r>
            <a:r>
              <a:rPr lang="en-US" i="1" dirty="0" err="1">
                <a:solidFill>
                  <a:srgbClr val="000000"/>
                </a:solidFill>
              </a:rPr>
              <a:t>spicata</a:t>
            </a:r>
            <a:r>
              <a:rPr lang="en-US" dirty="0" smtClean="0">
                <a:solidFill>
                  <a:srgbClr val="000000"/>
                </a:solidFill>
              </a:rPr>
              <a:t>).</a:t>
            </a:r>
            <a:endParaRPr lang="en-US" dirty="0"/>
          </a:p>
        </p:txBody>
      </p:sp>
      <p:pic>
        <p:nvPicPr>
          <p:cNvPr id="8" name="Picture 7"/>
          <p:cNvPicPr>
            <a:picLocks noChangeAspect="1"/>
          </p:cNvPicPr>
          <p:nvPr/>
        </p:nvPicPr>
        <p:blipFill>
          <a:blip r:embed="rId3"/>
          <a:stretch>
            <a:fillRect/>
          </a:stretch>
        </p:blipFill>
        <p:spPr>
          <a:xfrm>
            <a:off x="800100" y="1673632"/>
            <a:ext cx="2066251" cy="1218659"/>
          </a:xfrm>
          <a:prstGeom prst="rect">
            <a:avLst/>
          </a:prstGeom>
        </p:spPr>
      </p:pic>
    </p:spTree>
    <p:extLst>
      <p:ext uri="{BB962C8B-B14F-4D97-AF65-F5344CB8AC3E}">
        <p14:creationId xmlns:p14="http://schemas.microsoft.com/office/powerpoint/2010/main" val="1367259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5103</Words>
  <Application>Microsoft Office PowerPoint</Application>
  <PresentationFormat>On-screen Show (4:3)</PresentationFormat>
  <Paragraphs>412</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Gaps in our knowledge about plant medicines:</vt:lpstr>
      <vt:lpstr>PowerPoint Presentation</vt:lpstr>
      <vt:lpstr>PowerPoint Presentation</vt:lpstr>
      <vt:lpstr>PowerPoint Presentation</vt:lpstr>
      <vt:lpstr>PowerPoint Presentation</vt:lpstr>
      <vt:lpstr>PowerPoint Presentation</vt:lpstr>
      <vt:lpstr>Although both are in the mint family (Lamiaceae) and have long histories of medicinal and culinary uses, their physiological actions are distinct. For example, peppermint has a particularly high concentration of menthol, which acts to calm the spasm of smooth muscle, making it adept at controlling some intestinal symptoms. It can be very easy to confuse these two species of Lamiaceae, and many people have developed their own methods for distinguishing them. For example, some Latinos use aroma to accurately distinguish hierba buena from mentha. Try this sometime at home and see if you can tell the difference between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2015-04-24T20:01:50Z</dcterms:created>
  <dcterms:modified xsi:type="dcterms:W3CDTF">2015-04-24T20:02:00Z</dcterms:modified>
</cp:coreProperties>
</file>