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73" r:id="rId2"/>
    <p:sldId id="259" r:id="rId3"/>
    <p:sldId id="261" r:id="rId4"/>
    <p:sldId id="267" r:id="rId5"/>
    <p:sldId id="262" r:id="rId6"/>
    <p:sldId id="264" r:id="rId7"/>
    <p:sldId id="268" r:id="rId8"/>
    <p:sldId id="271" r:id="rId9"/>
    <p:sldId id="269" r:id="rId10"/>
    <p:sldId id="274" r:id="rId11"/>
    <p:sldId id="275" r:id="rId12"/>
    <p:sldId id="270" r:id="rId13"/>
    <p:sldId id="272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26">
          <p15:clr>
            <a:srgbClr val="A4A3A4"/>
          </p15:clr>
        </p15:guide>
        <p15:guide id="2" pos="29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50" autoAdjust="0"/>
  </p:normalViewPr>
  <p:slideViewPr>
    <p:cSldViewPr snapToGrid="0" snapToObjects="1" showGuides="1">
      <p:cViewPr varScale="1">
        <p:scale>
          <a:sx n="75" d="100"/>
          <a:sy n="75" d="100"/>
        </p:scale>
        <p:origin x="-1666" y="-86"/>
      </p:cViewPr>
      <p:guideLst>
        <p:guide orient="horz" pos="826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2B8FF-CE58-4BD8-AD8C-9F85DFD1582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86D88-0182-4BB8-8F53-7CFC49A5A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3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Licensed image ©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Maciej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Bledowski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| Dreamstime.com, ID 147899685.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86D88-0182-4BB8-8F53-7CFC49A5AE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35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text on this slide is </a:t>
            </a:r>
            <a:r>
              <a:rPr lang="en-US" baseline="0" dirty="0" smtClean="0"/>
              <a:t>from:</a:t>
            </a:r>
          </a:p>
          <a:p>
            <a:r>
              <a:rPr lang="en-US" dirty="0" smtClean="0"/>
              <a:t>NOAA—PMEL (National Oceanic and Atmospheric Administration—Pacific Marine Environmental Laboratory). </a:t>
            </a:r>
            <a:r>
              <a:rPr lang="en-US" i="1" dirty="0" err="1" smtClean="0"/>
              <a:t>n.d.</a:t>
            </a:r>
            <a:r>
              <a:rPr lang="en-US" dirty="0" smtClean="0"/>
              <a:t> Ocean acidification: the other carbon dioxide problem. [Webpage]. &lt;http://www.pmel.noaa.gov/co2/story/Ocean+Acidification&gt;.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86D88-0182-4BB8-8F53-7CFC49A5AE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89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NOAA—PMEL (National Oceanic and Atmospheric Administration—Pacific Marine Environmental Laboratory). </a:t>
            </a:r>
            <a:r>
              <a:rPr lang="en-US" i="1" dirty="0" err="1" smtClean="0"/>
              <a:t>n.d.</a:t>
            </a:r>
            <a:r>
              <a:rPr lang="en-US" dirty="0" smtClean="0"/>
              <a:t> Ocean acidification: the other carbon dioxide problem. [Webpage]. &lt;http://www.pmel.noaa.gov/co2/story/Ocean+Acidification&gt;.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86D88-0182-4BB8-8F53-7CFC49A5AE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3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86D88-0182-4BB8-8F53-7CFC49A5AE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31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and quote from: Lindsey, R. and M. Scott. 2010. What are phytoplankton? [Webpage]. Earth Observatory—NASA. &lt;https://earthobservatory.nasa.gov/features/Phytoplankton&gt;.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86D88-0182-4BB8-8F53-7CFC49A5AE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53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9F2C-C65E-46CD-9F30-C70663206ABC}" type="datetime1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109F-9A6B-8F49-BC3D-B4C34D26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6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FB38-9864-4E7A-9F2B-BB3AAF5AA31B}" type="datetime1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109F-9A6B-8F49-BC3D-B4C34D26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6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E684-E1F3-43FE-ABFD-8BBB3A94667D}" type="datetime1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109F-9A6B-8F49-BC3D-B4C34D26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0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65714-401B-45AB-8118-431DA9BC1270}" type="datetime1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109F-9A6B-8F49-BC3D-B4C34D26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9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8954-83C9-46E0-845A-C15BFD2ACEA3}" type="datetime1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109F-9A6B-8F49-BC3D-B4C34D26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4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57BD-3ED9-47C5-BB53-E72E4EC291B1}" type="datetime1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109F-9A6B-8F49-BC3D-B4C34D26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8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DA3-0F0D-49BC-9759-01475F3E603B}" type="datetime1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109F-9A6B-8F49-BC3D-B4C34D26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0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AC81-E0F7-4F12-8B41-E4649AAE2683}" type="datetime1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109F-9A6B-8F49-BC3D-B4C34D26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55EF-D83A-40EA-A99E-B90E0642F5CC}" type="datetime1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109F-9A6B-8F49-BC3D-B4C34D26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20A1-414D-476D-BCFB-1D233EFCCA7B}" type="datetime1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109F-9A6B-8F49-BC3D-B4C34D26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10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BB13-42F5-43AE-B46B-65CB812CC537}" type="datetime1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109F-9A6B-8F49-BC3D-B4C34D26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7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B88A2-7804-40F6-9D8B-F0494B256B94}" type="datetime1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F109F-9A6B-8F49-BC3D-B4C34D26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8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arthobservatory.nasa.gov/features/Phytoplankton/page1.php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mel.noaa.gov/co2/story/Ocean+Acidification" TargetMode="External"/><Relationship Id="rId7" Type="http://schemas.openxmlformats.org/officeDocument/2006/relationships/hyperlink" Target="http://www.edc.uri.edu/restoration/html/gallery/plants/phyto.htm" TargetMode="External"/><Relationship Id="rId2" Type="http://schemas.openxmlformats.org/officeDocument/2006/relationships/hyperlink" Target="http://www.physicalgeography.net/fundamentals/7aCO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029/2005GL023653" TargetMode="External"/><Relationship Id="rId5" Type="http://schemas.openxmlformats.org/officeDocument/2006/relationships/hyperlink" Target="https://earthobservatory.nasa.gov/features/Phytoplankton" TargetMode="External"/><Relationship Id="rId4" Type="http://schemas.openxmlformats.org/officeDocument/2006/relationships/hyperlink" Target="https://sos.noaa.gov/Datasets/view-movie.html?video=ocean_acid_arag_40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mel.noaa.gov/co2/story/Ocean+Carbon+Uptak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pmel.noaa.gov/co2/story/What+is+Ocean+Acidification?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ral" TargetMode="External"/><Relationship Id="rId2" Type="http://schemas.openxmlformats.org/officeDocument/2006/relationships/hyperlink" Target="https://en.wikipedia.org/wiki/Calcium_carbona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s.noaa.gov/Datasets/view-movie.html?video=ocean_acid_arag_4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83" t="-1" r="17283" b="-578"/>
          <a:stretch/>
        </p:blipFill>
        <p:spPr>
          <a:xfrm>
            <a:off x="-1920240" y="0"/>
            <a:ext cx="11108377" cy="6899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275" y="1650883"/>
            <a:ext cx="7043738" cy="11430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/>
              <a:t>Equilibria in the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>Environment</a:t>
            </a:r>
            <a:endParaRPr lang="en-US" sz="6000" b="1" dirty="0"/>
          </a:p>
        </p:txBody>
      </p:sp>
      <p:sp>
        <p:nvSpPr>
          <p:cNvPr id="3" name="Rectangle 2"/>
          <p:cNvSpPr/>
          <p:nvPr/>
        </p:nvSpPr>
        <p:spPr>
          <a:xfrm>
            <a:off x="659527" y="3359645"/>
            <a:ext cx="6229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Monotype Corsiva" panose="03010101010201010101" pitchFamily="66" charset="0"/>
              </a:rPr>
              <a:t>by</a:t>
            </a:r>
          </a:p>
          <a:p>
            <a:r>
              <a:rPr lang="en-US" dirty="0"/>
              <a:t>Tracy J. Terry</a:t>
            </a:r>
          </a:p>
          <a:p>
            <a:r>
              <a:rPr lang="en-US" dirty="0" smtClean="0"/>
              <a:t>Division </a:t>
            </a:r>
            <a:r>
              <a:rPr lang="en-US" dirty="0"/>
              <a:t>of Math, Engineering, and Computer Science</a:t>
            </a:r>
          </a:p>
          <a:p>
            <a:r>
              <a:rPr lang="en-US" dirty="0"/>
              <a:t>University of New Mexico—Valencia</a:t>
            </a:r>
            <a:r>
              <a:rPr lang="en-US" dirty="0" smtClean="0"/>
              <a:t>, Los </a:t>
            </a:r>
            <a:r>
              <a:rPr lang="en-US" dirty="0"/>
              <a:t>Lunas, NM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659527" y="508641"/>
            <a:ext cx="471182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NATIONAL CENTER FOR CASE STUDY TEACHING IN SCIENCE</a:t>
            </a:r>
            <a:endParaRPr lang="en-US" alt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Palatino Linotype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11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0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Plankton - “Biological carbon pump”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26" y="1078132"/>
            <a:ext cx="6156160" cy="4491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514" y="1328361"/>
            <a:ext cx="27048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Phytoplankton consume as much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smtClean="0"/>
              <a:t>as land plants.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Most of the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consumed by phytoplankton during photosynthesis is returned to near-surface waters, but some falls into the ocean depths.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3914" y="5751743"/>
            <a:ext cx="8708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“Even small changes in the growth of phytoplankton may affect atmospheric carbon dioxide concentrations</a:t>
            </a:r>
            <a:r>
              <a:rPr lang="en-US" sz="2400" b="1" dirty="0" smtClean="0"/>
              <a:t>…”</a:t>
            </a:r>
            <a:endParaRPr lang="en-US" sz="24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109F-9A6B-8F49-BC3D-B4C34D264B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8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454"/>
            <a:ext cx="8229600" cy="832518"/>
          </a:xfrm>
        </p:spPr>
        <p:txBody>
          <a:bodyPr/>
          <a:lstStyle/>
          <a:p>
            <a:r>
              <a:rPr lang="en-US" dirty="0" smtClean="0"/>
              <a:t>Effect of CO</a:t>
            </a:r>
            <a:r>
              <a:rPr lang="en-US" baseline="-25000" dirty="0" smtClean="0"/>
              <a:t>2</a:t>
            </a:r>
            <a:r>
              <a:rPr lang="en-US" dirty="0" smtClean="0"/>
              <a:t> on Plankton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84" y="4037951"/>
            <a:ext cx="2847507" cy="2277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38287" y="6315401"/>
            <a:ext cx="330571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By </a:t>
            </a:r>
            <a:r>
              <a:rPr lang="fr-FR" sz="900" dirty="0" err="1"/>
              <a:t>Psammophile</a:t>
            </a:r>
            <a:r>
              <a:rPr lang="fr-FR" sz="900" dirty="0"/>
              <a:t> - Microphotographie </a:t>
            </a:r>
            <a:r>
              <a:rPr lang="fr-FR" sz="900" dirty="0" smtClean="0"/>
              <a:t>personnelle</a:t>
            </a:r>
          </a:p>
          <a:p>
            <a:r>
              <a:rPr lang="fr-FR" sz="900" dirty="0" smtClean="0"/>
              <a:t>http</a:t>
            </a:r>
            <a:r>
              <a:rPr lang="fr-FR" sz="900" dirty="0"/>
              <a:t>://www.arenophile.fr/Pages_IMG/P2966e.html, CC BY-SA 3.0, </a:t>
            </a:r>
            <a:endParaRPr lang="fr-FR" sz="900" dirty="0" smtClean="0"/>
          </a:p>
          <a:p>
            <a:r>
              <a:rPr lang="fr-FR" sz="900" dirty="0" smtClean="0"/>
              <a:t>https</a:t>
            </a:r>
            <a:r>
              <a:rPr lang="fr-FR" sz="900" dirty="0"/>
              <a:t>://commons.wikimedia.org/w/index.php?curid=20886081</a:t>
            </a:r>
            <a:endParaRPr lang="en-US" sz="9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4440583"/>
            <a:ext cx="5935923" cy="2144607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Foraminifera – an amoeba-like marine plankton with calcium carbonate shells</a:t>
            </a:r>
          </a:p>
          <a:p>
            <a:r>
              <a:rPr lang="en-US" sz="2000" dirty="0" smtClean="0"/>
              <a:t>Foraminifera are predicted to be extinct by end of century due to decreased pH of oceans</a:t>
            </a:r>
          </a:p>
          <a:p>
            <a:pPr lvl="1"/>
            <a:r>
              <a:rPr lang="en-US" sz="1600" dirty="0" smtClean="0"/>
              <a:t>S. </a:t>
            </a:r>
            <a:r>
              <a:rPr lang="en-US" sz="1600" dirty="0" err="1" smtClean="0"/>
              <a:t>Uthicke</a:t>
            </a:r>
            <a:r>
              <a:rPr lang="en-US" sz="1600" dirty="0" smtClean="0"/>
              <a:t>, </a:t>
            </a:r>
            <a:r>
              <a:rPr lang="en-US" sz="1600" i="1" dirty="0" smtClean="0"/>
              <a:t>et </a:t>
            </a:r>
            <a:r>
              <a:rPr lang="en-US" sz="1600" i="1" dirty="0" smtClean="0"/>
              <a:t>al., </a:t>
            </a:r>
            <a:r>
              <a:rPr lang="en-US" sz="1600" dirty="0" smtClean="0"/>
              <a:t>“High risk of extinction of benthic foraminifera in this century due to ocean acidification”, </a:t>
            </a:r>
            <a:r>
              <a:rPr lang="en-US" sz="1600" i="1" dirty="0" smtClean="0"/>
              <a:t>Scientific Reports</a:t>
            </a:r>
            <a:r>
              <a:rPr lang="en-US" sz="1600" dirty="0" smtClean="0"/>
              <a:t>, </a:t>
            </a:r>
            <a:r>
              <a:rPr lang="en-US" sz="1600" b="1" dirty="0" smtClean="0"/>
              <a:t>3</a:t>
            </a:r>
            <a:r>
              <a:rPr lang="en-US" sz="1600" dirty="0" smtClean="0"/>
              <a:t>, 2013.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94354"/>
            <a:ext cx="5322627" cy="21725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6714" y="326692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hlinkClick r:id="rId4"/>
              </a:rPr>
              <a:t>https://earthobservatory.nasa.gov/features/Phytoplankton/page1.php</a:t>
            </a:r>
            <a:endParaRPr lang="en-US" sz="1000" dirty="0" smtClean="0"/>
          </a:p>
          <a:p>
            <a:r>
              <a:rPr lang="en-US" sz="1000" dirty="0" smtClean="0"/>
              <a:t>Graph adapted from Bopp 2005 by Robert </a:t>
            </a:r>
            <a:r>
              <a:rPr lang="en-US" sz="1000" dirty="0" err="1" smtClean="0"/>
              <a:t>Simmon</a:t>
            </a:r>
            <a:r>
              <a:rPr lang="en-US" sz="1000" dirty="0" smtClean="0"/>
              <a:t>.</a:t>
            </a:r>
          </a:p>
          <a:p>
            <a:r>
              <a:rPr lang="en-US" sz="1000" dirty="0" smtClean="0"/>
              <a:t>L. Bopp, </a:t>
            </a:r>
            <a:r>
              <a:rPr lang="en-US" sz="1000" i="1" dirty="0" smtClean="0"/>
              <a:t>et al. </a:t>
            </a:r>
            <a:r>
              <a:rPr lang="en-US" sz="1000" dirty="0" smtClean="0"/>
              <a:t>“Response of diatoms distribution to global warming and potential implications: A global model </a:t>
            </a:r>
            <a:r>
              <a:rPr lang="en-US" sz="1000" dirty="0" smtClean="0"/>
              <a:t>study,” </a:t>
            </a:r>
            <a:r>
              <a:rPr lang="en-US" sz="1000" i="1" dirty="0" smtClean="0"/>
              <a:t>Geophysical Research Letters</a:t>
            </a:r>
            <a:r>
              <a:rPr lang="en-US" sz="1000" dirty="0" smtClean="0"/>
              <a:t>, 2005</a:t>
            </a:r>
            <a:endParaRPr lang="en-US" sz="1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22627" y="1041128"/>
            <a:ext cx="3065934" cy="29336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The predominant form of phytoplankton in oceans are diatoms – single celled algae with silica shells</a:t>
            </a:r>
          </a:p>
          <a:p>
            <a:r>
              <a:rPr lang="en-US" sz="2000" dirty="0" smtClean="0"/>
              <a:t>Diatom populations are expected to decrease as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concentration increases</a:t>
            </a:r>
          </a:p>
          <a:p>
            <a:pPr marL="0" indent="0">
              <a:buNone/>
            </a:pPr>
            <a:r>
              <a:rPr lang="en-US" sz="1000" dirty="0" smtClean="0"/>
              <a:t>http</a:t>
            </a:r>
            <a:r>
              <a:rPr lang="en-US" sz="1000" dirty="0"/>
              <a:t>://www.edc.uri.edu/restoration/html/gallery/plants/phyto.htm</a:t>
            </a:r>
            <a:endParaRPr lang="en-US" sz="1000" dirty="0" smtClean="0"/>
          </a:p>
          <a:p>
            <a:endParaRPr lang="en-US" sz="2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109F-9A6B-8F49-BC3D-B4C34D264B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1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027" y="0"/>
            <a:ext cx="1938973" cy="196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824"/>
            <a:ext cx="8229600" cy="1143000"/>
          </a:xfrm>
        </p:spPr>
        <p:txBody>
          <a:bodyPr/>
          <a:lstStyle/>
          <a:p>
            <a:r>
              <a:rPr lang="en-US" dirty="0" smtClean="0"/>
              <a:t>Part III – Shell-lacked!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5743"/>
            <a:ext cx="8484566" cy="5618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1. Read the experimental </a:t>
            </a:r>
            <a:r>
              <a:rPr lang="en-US" sz="2400" b="1" dirty="0"/>
              <a:t>d</a:t>
            </a:r>
            <a:r>
              <a:rPr lang="en-US" sz="2400" b="1" dirty="0" smtClean="0"/>
              <a:t>escription</a:t>
            </a:r>
          </a:p>
          <a:p>
            <a:pPr marL="0" indent="0">
              <a:buNone/>
            </a:pPr>
            <a:r>
              <a:rPr lang="en-US" sz="2400" dirty="0" smtClean="0"/>
              <a:t>Beaker A contains sea shells soaked overnight in tap water.</a:t>
            </a:r>
          </a:p>
          <a:p>
            <a:pPr marL="0" indent="0">
              <a:buNone/>
            </a:pPr>
            <a:r>
              <a:rPr lang="en-US" sz="2400" dirty="0" smtClean="0"/>
              <a:t>Beaker B contains sea shells soaked overnight in vinegar (~4% acetic acid).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2. Answer questions #</a:t>
            </a:r>
            <a:r>
              <a:rPr lang="en-US" sz="2400" b="1" dirty="0"/>
              <a:t>1–5 </a:t>
            </a:r>
            <a:r>
              <a:rPr lang="en-US" sz="2400" b="1" dirty="0" smtClean="0"/>
              <a:t>on the student handout.</a:t>
            </a:r>
          </a:p>
          <a:p>
            <a:pPr marL="0" indent="0">
              <a:buNone/>
            </a:pPr>
            <a:r>
              <a:rPr lang="en-US" sz="2400" dirty="0" smtClean="0"/>
              <a:t>Work through the </a:t>
            </a:r>
            <a:r>
              <a:rPr lang="en-US" sz="2400" dirty="0" smtClean="0"/>
              <a:t>scientific method </a:t>
            </a:r>
            <a:r>
              <a:rPr lang="en-US" sz="2400" dirty="0" smtClean="0"/>
              <a:t>on the student worksheet in order to develop a hypothesis and an experiment to test it.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3. Perform a new experiment.</a:t>
            </a:r>
          </a:p>
          <a:p>
            <a:pPr marL="0" indent="0">
              <a:buNone/>
            </a:pPr>
            <a:r>
              <a:rPr lang="en-US" sz="2400" dirty="0" smtClean="0"/>
              <a:t>Propose experiments to the instructor. Perform a new experiment(s).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4. Answer questions #</a:t>
            </a:r>
            <a:r>
              <a:rPr lang="en-US" sz="2400" b="1" dirty="0"/>
              <a:t>6–8 </a:t>
            </a:r>
            <a:r>
              <a:rPr lang="en-US" sz="2400" b="1" dirty="0" smtClean="0"/>
              <a:t>on the student handout.</a:t>
            </a:r>
            <a:endParaRPr lang="en-US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109F-9A6B-8F49-BC3D-B4C34D264B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Answer questions #9-10 on the student handout.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dirty="0" smtClean="0"/>
              <a:t>9. Develop </a:t>
            </a:r>
            <a:r>
              <a:rPr lang="en-US" sz="2400" dirty="0"/>
              <a:t>a hypothesis </a:t>
            </a:r>
            <a:r>
              <a:rPr lang="en-US" sz="2400" dirty="0" smtClean="0"/>
              <a:t>related to ocean acidification that </a:t>
            </a:r>
            <a:r>
              <a:rPr lang="en-US" sz="2400" dirty="0"/>
              <a:t>applies to a broader situation than the one specifically tested during class.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10. Based on the information you have learned today, propose a method to slow or counter the process of ocean acidification.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109F-9A6B-8F49-BC3D-B4C34D264B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5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3"/>
            <a:ext cx="8229600" cy="638447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400" b="1" dirty="0"/>
              <a:t>References</a:t>
            </a:r>
            <a:endParaRPr lang="en-US" sz="1400" b="1" dirty="0" smtClean="0"/>
          </a:p>
          <a:p>
            <a:pPr marL="0" indent="0">
              <a:buNone/>
            </a:pPr>
            <a:r>
              <a:rPr lang="en-US" sz="1400" b="1" dirty="0" smtClean="0"/>
              <a:t>Atmospheric CO</a:t>
            </a:r>
            <a:r>
              <a:rPr lang="en-US" sz="1400" b="1" baseline="-25000" dirty="0" smtClean="0"/>
              <a:t>2</a:t>
            </a:r>
            <a:endParaRPr lang="en-US" sz="1400" b="1" dirty="0" smtClean="0"/>
          </a:p>
          <a:p>
            <a:pPr marL="0" indent="0">
              <a:buNone/>
            </a:pPr>
            <a:r>
              <a:rPr lang="en-US" sz="1400" dirty="0">
                <a:hlinkClick r:id="rId2"/>
              </a:rPr>
              <a:t>http</a:t>
            </a:r>
            <a:r>
              <a:rPr lang="en-US" sz="1400">
                <a:hlinkClick r:id="rId2"/>
              </a:rPr>
              <a:t>://</a:t>
            </a:r>
            <a:r>
              <a:rPr lang="en-US" sz="1400" smtClean="0">
                <a:hlinkClick r:id="rId2"/>
              </a:rPr>
              <a:t>www.physicalgeography.net/fundamentals/7aCO2.html</a:t>
            </a:r>
            <a:r>
              <a:rPr lang="en-US" sz="1400" smtClean="0"/>
              <a:t> </a:t>
            </a:r>
            <a:endParaRPr lang="en-US" sz="1400" dirty="0"/>
          </a:p>
          <a:p>
            <a:pPr marL="0" indent="0">
              <a:buNone/>
            </a:pPr>
            <a:r>
              <a:rPr lang="en-US" sz="1400" b="1" dirty="0" err="1"/>
              <a:t>Siple</a:t>
            </a:r>
            <a:r>
              <a:rPr lang="en-US" sz="1400" b="1" dirty="0"/>
              <a:t> Station Ice Core Data</a:t>
            </a:r>
            <a:endParaRPr lang="en-US" sz="1400" dirty="0"/>
          </a:p>
          <a:p>
            <a:pPr marL="0" indent="0">
              <a:buNone/>
            </a:pPr>
            <a:r>
              <a:rPr lang="en-US" sz="1400" dirty="0" err="1" smtClean="0"/>
              <a:t>Neftel</a:t>
            </a:r>
            <a:r>
              <a:rPr lang="en-US" sz="1400" dirty="0"/>
              <a:t>, A., H. </a:t>
            </a:r>
            <a:r>
              <a:rPr lang="en-US" sz="1400" dirty="0" err="1"/>
              <a:t>Friedli</a:t>
            </a:r>
            <a:r>
              <a:rPr lang="en-US" sz="1400" dirty="0"/>
              <a:t>, E. Moore, H. </a:t>
            </a:r>
            <a:r>
              <a:rPr lang="en-US" sz="1400" dirty="0" err="1"/>
              <a:t>Lotscher</a:t>
            </a:r>
            <a:r>
              <a:rPr lang="en-US" sz="1400" dirty="0"/>
              <a:t>, H. </a:t>
            </a:r>
            <a:r>
              <a:rPr lang="en-US" sz="1400" dirty="0" err="1"/>
              <a:t>Oeschger</a:t>
            </a:r>
            <a:r>
              <a:rPr lang="en-US" sz="1400" dirty="0"/>
              <a:t>, U. </a:t>
            </a:r>
            <a:r>
              <a:rPr lang="en-US" sz="1400" dirty="0" err="1"/>
              <a:t>Siegenthaler</a:t>
            </a:r>
            <a:r>
              <a:rPr lang="en-US" sz="1400" dirty="0"/>
              <a:t>, and B. Stauffer. 1994. Historical carbon dioxide record from the </a:t>
            </a:r>
            <a:r>
              <a:rPr lang="en-US" sz="1400" dirty="0" err="1"/>
              <a:t>Siple</a:t>
            </a:r>
            <a:r>
              <a:rPr lang="en-US" sz="1400" dirty="0"/>
              <a:t> Station ice core. pp. 11-14. In T.A. Boden, D.P. Kaiser, R.J. </a:t>
            </a:r>
            <a:r>
              <a:rPr lang="en-US" sz="1400" dirty="0" err="1"/>
              <a:t>Sepanski</a:t>
            </a:r>
            <a:r>
              <a:rPr lang="en-US" sz="1400" dirty="0"/>
              <a:t>, and F.W. </a:t>
            </a:r>
            <a:r>
              <a:rPr lang="en-US" sz="1400" dirty="0" err="1"/>
              <a:t>Stoss</a:t>
            </a:r>
            <a:r>
              <a:rPr lang="en-US" sz="1400" dirty="0"/>
              <a:t> (eds.) </a:t>
            </a:r>
            <a:r>
              <a:rPr lang="en-US" sz="1400" b="1" dirty="0"/>
              <a:t>Trends'93: A Compendium of Data on Global Change</a:t>
            </a:r>
            <a:r>
              <a:rPr lang="en-US" sz="1400" dirty="0"/>
              <a:t>. ORNL/CDIAC-65. Carbon Dioxide Information Analysis Center, Oak Ridge National Laboratory, Oak Ridge, Tenn. U.S.A. </a:t>
            </a:r>
          </a:p>
          <a:p>
            <a:pPr marL="0" indent="0">
              <a:buNone/>
            </a:pPr>
            <a:r>
              <a:rPr lang="en-US" sz="1400" b="1" dirty="0"/>
              <a:t>Mauna Loa Data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Keeling</a:t>
            </a:r>
            <a:r>
              <a:rPr lang="en-US" sz="1400" dirty="0"/>
              <a:t>, C.D. and T.P. Whorf. 2006. Atmospheric CO2 records from sites in the SIO air sampling network. In </a:t>
            </a:r>
            <a:r>
              <a:rPr lang="en-US" sz="1400" b="1" dirty="0"/>
              <a:t>Trends: A Compendium of Data on Global Change</a:t>
            </a:r>
            <a:r>
              <a:rPr lang="en-US" sz="1400" dirty="0"/>
              <a:t>. Carbon Dioxide Information Analysis Center, Oak Ridge National Laboratory, U.S. Department of Energy, Oak Ridge, Tenn., U.S.A</a:t>
            </a:r>
            <a:r>
              <a:rPr lang="en-US" sz="1400" dirty="0" smtClean="0"/>
              <a:t>.</a:t>
            </a:r>
            <a:endParaRPr lang="en-US" sz="1400" b="1" dirty="0" smtClean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 smtClean="0"/>
              <a:t>Ocean CO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 and pH</a:t>
            </a:r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www.pmel.noaa.gov/co2/story/Ocean+Acidification</a:t>
            </a:r>
            <a:endParaRPr lang="en-US" sz="1400" dirty="0" smtClean="0"/>
          </a:p>
          <a:p>
            <a:pPr marL="0" lvl="1" indent="0">
              <a:buNone/>
            </a:pPr>
            <a:r>
              <a:rPr lang="en-US" sz="1400" dirty="0" err="1"/>
              <a:t>Heltzel</a:t>
            </a:r>
            <a:r>
              <a:rPr lang="en-US" sz="1400" dirty="0"/>
              <a:t>, P. December 16, 2014. Ocean acidification causing Pacific oyster die-off.  Seeker. </a:t>
            </a:r>
            <a:r>
              <a:rPr lang="en-US" sz="1400" dirty="0" smtClean="0"/>
              <a:t>&lt;https</a:t>
            </a:r>
            <a:r>
              <a:rPr lang="en-US" sz="1400" dirty="0"/>
              <a:t>://www.seeker.com/ocean-acidification-causing-pacific-oyster-die-off-1769373751.html&gt;.</a:t>
            </a:r>
          </a:p>
          <a:p>
            <a:pPr marL="0" lvl="1" indent="0">
              <a:buNone/>
            </a:pPr>
            <a:r>
              <a:rPr lang="en-US" sz="1400" dirty="0"/>
              <a:t>Hume, M. February 27, 2014. Mystery surrounds massive die-off of oysters and scallops off of B.C. coast. The Globe and Mail. &lt;https://www.theglobeandmail.com/news/british-columbia/mystery-surrounds-massive-die-off-of-oysters-and-scallops-off-bc-coast/article17156108</a:t>
            </a:r>
            <a:r>
              <a:rPr lang="en-US" sz="1400" dirty="0" smtClean="0"/>
              <a:t>/&gt;.</a:t>
            </a:r>
          </a:p>
          <a:p>
            <a:pPr marL="0" lvl="1" indent="0">
              <a:buNone/>
            </a:pPr>
            <a:r>
              <a:rPr lang="en-US" sz="1400" dirty="0"/>
              <a:t>Tobias, L. April 13, 2012. Oregon State research traces oyster larvae die-off to increasing ocean acidity. The Oregonian. </a:t>
            </a:r>
            <a:r>
              <a:rPr lang="en-US" sz="1400" dirty="0" smtClean="0"/>
              <a:t>https</a:t>
            </a:r>
            <a:r>
              <a:rPr lang="en-US" sz="1400" dirty="0"/>
              <a:t>://</a:t>
            </a:r>
            <a:r>
              <a:rPr lang="en-US" sz="1400" dirty="0" smtClean="0"/>
              <a:t>www.oregonlive.com/pacific-northwest-news/2012/04/oregon_state_research_traces_o.html.</a:t>
            </a:r>
            <a:endParaRPr lang="en-US" sz="1400" dirty="0"/>
          </a:p>
          <a:p>
            <a:pPr marL="0" lvl="1" indent="0">
              <a:buNone/>
            </a:pPr>
            <a:r>
              <a:rPr lang="en-US" sz="1400" dirty="0" smtClean="0"/>
              <a:t>CaCO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 </a:t>
            </a:r>
            <a:r>
              <a:rPr lang="en-US" sz="1400" dirty="0" smtClean="0"/>
              <a:t>predictive video: </a:t>
            </a: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sos.noaa.gov/Datasets/view-movie.html?video=ocean_acid_arag_400</a:t>
            </a:r>
            <a:r>
              <a:rPr lang="en-US" sz="1400" dirty="0" smtClean="0"/>
              <a:t> </a:t>
            </a:r>
            <a:endParaRPr lang="en-US" sz="1400" b="1" dirty="0" smtClean="0"/>
          </a:p>
          <a:p>
            <a:pPr marL="0" indent="0">
              <a:buNone/>
            </a:pPr>
            <a:r>
              <a:rPr lang="en-US" sz="1400" b="1" dirty="0" smtClean="0"/>
              <a:t>Phytoplankton</a:t>
            </a:r>
          </a:p>
          <a:p>
            <a:pPr marL="0" indent="0">
              <a:buNone/>
            </a:pPr>
            <a:r>
              <a:rPr lang="en-US" sz="1400" dirty="0">
                <a:hlinkClick r:id="rId5"/>
              </a:rPr>
              <a:t>https://</a:t>
            </a:r>
            <a:r>
              <a:rPr lang="en-US" sz="1400" dirty="0" smtClean="0">
                <a:hlinkClick r:id="rId5"/>
              </a:rPr>
              <a:t>earthobservatory.nasa.gov/features/Phytoplankton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Bopp, L. (2005). </a:t>
            </a:r>
            <a:r>
              <a:rPr lang="en-US" sz="1400" dirty="0">
                <a:hlinkClick r:id="rId6"/>
              </a:rPr>
              <a:t>Response of diatoms distribution to global warming and potential implications: A global model study.</a:t>
            </a:r>
            <a:r>
              <a:rPr lang="en-US" sz="1400" dirty="0"/>
              <a:t> </a:t>
            </a:r>
            <a:r>
              <a:rPr lang="en-US" sz="1400" i="1" dirty="0"/>
              <a:t>Geophysical Research Letters,</a:t>
            </a:r>
            <a:r>
              <a:rPr lang="en-US" sz="1400" dirty="0"/>
              <a:t> 32(L19606</a:t>
            </a:r>
            <a:r>
              <a:rPr lang="en-US" sz="1400" dirty="0" smtClean="0"/>
              <a:t>).</a:t>
            </a:r>
          </a:p>
          <a:p>
            <a:pPr marL="0" lvl="1" indent="0">
              <a:buNone/>
            </a:pPr>
            <a:r>
              <a:rPr lang="en-US" sz="1400" dirty="0"/>
              <a:t>S. </a:t>
            </a:r>
            <a:r>
              <a:rPr lang="en-US" sz="1400" dirty="0" err="1"/>
              <a:t>Uthicke</a:t>
            </a:r>
            <a:r>
              <a:rPr lang="en-US" sz="1400" i="1" dirty="0"/>
              <a:t>, </a:t>
            </a:r>
            <a:r>
              <a:rPr lang="en-US" sz="1400" i="1" dirty="0" smtClean="0"/>
              <a:t>et </a:t>
            </a:r>
            <a:r>
              <a:rPr lang="en-US" sz="1400" i="1" dirty="0"/>
              <a:t>al</a:t>
            </a:r>
            <a:r>
              <a:rPr lang="en-US" sz="1400" dirty="0"/>
              <a:t>., “High risk of extinction of benthic foraminifera in this century due to ocean </a:t>
            </a:r>
            <a:r>
              <a:rPr lang="en-US" sz="1400" dirty="0" smtClean="0"/>
              <a:t>acidification,” </a:t>
            </a:r>
            <a:r>
              <a:rPr lang="en-US" sz="1400" i="1" dirty="0"/>
              <a:t>Scientific </a:t>
            </a:r>
            <a:r>
              <a:rPr lang="en-US" sz="1400" i="1" dirty="0" smtClean="0"/>
              <a:t>Reports</a:t>
            </a:r>
            <a:r>
              <a:rPr lang="en-US" sz="1400" dirty="0" smtClean="0"/>
              <a:t> </a:t>
            </a:r>
            <a:r>
              <a:rPr lang="en-US" sz="1400" b="1" dirty="0"/>
              <a:t>3</a:t>
            </a:r>
            <a:r>
              <a:rPr lang="en-US" sz="1400" dirty="0"/>
              <a:t>, 2013</a:t>
            </a:r>
            <a:r>
              <a:rPr lang="en-US" sz="1400" dirty="0" smtClean="0"/>
              <a:t>.</a:t>
            </a:r>
            <a:r>
              <a:rPr lang="en-US" sz="1400" dirty="0"/>
              <a:t> </a:t>
            </a:r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www.edc.uri.edu/restoration/html/gallery/plants/phyto.htm</a:t>
            </a:r>
            <a:r>
              <a:rPr lang="en-US" sz="1400" dirty="0" smtClean="0"/>
              <a:t> </a:t>
            </a:r>
            <a:endParaRPr lang="en-US" sz="1400" dirty="0"/>
          </a:p>
          <a:p>
            <a:pPr marL="0" lvl="1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109F-9A6B-8F49-BC3D-B4C34D264B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9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001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Part I – Bubble, Bubble, Toil and Trouble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4704"/>
            <a:ext cx="8229600" cy="546834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 smtClean="0"/>
              <a:t>1. Read the experiment description: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The 250 mL beaker contains a small amount of pH indicator in about 100 mL of neutral water. A student will exhale into a straw to blow bubbles into the solution. Then, ambient air will be pumped through the solution.</a:t>
            </a:r>
            <a:endParaRPr lang="en-US" sz="2400" b="1" dirty="0"/>
          </a:p>
          <a:p>
            <a:pPr marL="0" indent="0">
              <a:lnSpc>
                <a:spcPct val="90000"/>
              </a:lnSpc>
              <a:buNone/>
            </a:pPr>
            <a:endParaRPr lang="en-US" sz="2400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 smtClean="0"/>
              <a:t>2. Answer questions </a:t>
            </a:r>
            <a:r>
              <a:rPr lang="en-US" sz="2400" b="1" dirty="0"/>
              <a:t>#</a:t>
            </a:r>
            <a:r>
              <a:rPr lang="en-US" sz="2400" b="1" dirty="0" smtClean="0"/>
              <a:t>1–</a:t>
            </a:r>
            <a:r>
              <a:rPr lang="en-US" sz="2400" b="1" dirty="0" smtClean="0"/>
              <a:t>3 on the student handout.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 smtClean="0"/>
              <a:t>3. Perform the experiment: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First</a:t>
            </a:r>
            <a:r>
              <a:rPr lang="en-US" sz="2400" dirty="0" smtClean="0"/>
              <a:t>, blow bubbles through a straw into the solution</a:t>
            </a:r>
            <a:r>
              <a:rPr lang="en-US" sz="2400" dirty="0" smtClean="0"/>
              <a:t>. Note </a:t>
            </a:r>
            <a:r>
              <a:rPr lang="en-US" sz="2400" dirty="0" smtClean="0"/>
              <a:t>any pH changes. Next, pump ambient air into the same solution. Note any pH changes.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 smtClean="0"/>
              <a:t>4. Answer questions #</a:t>
            </a:r>
            <a:r>
              <a:rPr lang="en-US" sz="2400" b="1" dirty="0"/>
              <a:t>4–6 </a:t>
            </a:r>
            <a:r>
              <a:rPr lang="en-US" sz="2400" b="1" dirty="0" smtClean="0"/>
              <a:t>on the </a:t>
            </a:r>
            <a:r>
              <a:rPr lang="en-US" sz="2400" b="1" dirty="0" smtClean="0"/>
              <a:t>student handout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109F-9A6B-8F49-BC3D-B4C34D264B2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8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01" y="258137"/>
            <a:ext cx="3839719" cy="1143000"/>
          </a:xfrm>
          <a:noFill/>
        </p:spPr>
        <p:txBody>
          <a:bodyPr>
            <a:noAutofit/>
          </a:bodyPr>
          <a:lstStyle/>
          <a:p>
            <a:r>
              <a:rPr lang="en-US" sz="2400" b="1" dirty="0" smtClean="0"/>
              <a:t>Extrapolate </a:t>
            </a:r>
            <a:br>
              <a:rPr lang="en-US" sz="2400" b="1" dirty="0" smtClean="0"/>
            </a:br>
            <a:r>
              <a:rPr lang="en-US" sz="2400" dirty="0" smtClean="0"/>
              <a:t>Develop a new hypothesis based on your information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7680" y="3504013"/>
            <a:ext cx="3424086" cy="3305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</a:t>
            </a:r>
            <a:r>
              <a:rPr lang="en-US" sz="2400" dirty="0" smtClean="0"/>
              <a:t>s the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concentration in the atmosphere increases…</a:t>
            </a:r>
          </a:p>
          <a:p>
            <a:pPr marL="0" indent="0">
              <a:buNone/>
            </a:pPr>
            <a:r>
              <a:rPr lang="en-US" sz="2400" dirty="0" smtClean="0"/>
              <a:t>What do you think is happening to the pH of the oceans?</a:t>
            </a:r>
          </a:p>
          <a:p>
            <a:pPr marL="0" indent="0">
              <a:buNone/>
            </a:pPr>
            <a:r>
              <a:rPr lang="en-US" sz="2400" b="1" dirty="0"/>
              <a:t>Answer question #7 on the student handout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19" y="2660650"/>
            <a:ext cx="5517681" cy="4197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806" y="70829"/>
            <a:ext cx="4557587" cy="31276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11878" y="6600150"/>
            <a:ext cx="40855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http://www.physicalgeography.net/fundamentals/7aCO2.html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109F-9A6B-8F49-BC3D-B4C34D264B2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5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7044"/>
            <a:ext cx="3948987" cy="583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“</a:t>
            </a:r>
            <a:r>
              <a:rPr lang="en-US" sz="1800" dirty="0" smtClean="0"/>
              <a:t>Fundamental </a:t>
            </a:r>
            <a:r>
              <a:rPr lang="en-US" sz="1800" dirty="0" smtClean="0"/>
              <a:t>changes in seawater chemistry are occurring throughout the world's oceans. Since the beginning of the industrial revolution, the release of carbon dioxide (CO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 from humankind's industrial and agricultural activities has increased the amount of 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in the atmosphere. </a:t>
            </a:r>
            <a:r>
              <a:rPr lang="en-US" sz="1800" b="1" dirty="0" smtClean="0">
                <a:solidFill>
                  <a:srgbClr val="000000"/>
                </a:solidFill>
              </a:rPr>
              <a:t>The </a:t>
            </a:r>
            <a:r>
              <a:rPr lang="en-US" sz="1800" b="1" dirty="0" smtClean="0">
                <a:solidFill>
                  <a:srgbClr val="000000"/>
                </a:solidFill>
                <a:hlinkClick r:id="rId3" tooltip="Ocean Carbon Uptake"/>
              </a:rPr>
              <a:t>ocean </a:t>
            </a:r>
            <a:r>
              <a:rPr lang="en-US" sz="1800" b="1" dirty="0" smtClean="0">
                <a:hlinkClick r:id="rId3" tooltip="Ocean Carbon Uptake"/>
              </a:rPr>
              <a:t>absorbs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000000"/>
                </a:solidFill>
              </a:rPr>
              <a:t>about a quarter of the CO</a:t>
            </a:r>
            <a:r>
              <a:rPr lang="en-US" sz="1800" b="1" baseline="-25000" dirty="0" smtClean="0">
                <a:solidFill>
                  <a:srgbClr val="000000"/>
                </a:solidFill>
              </a:rPr>
              <a:t>2</a:t>
            </a:r>
            <a:r>
              <a:rPr lang="en-US" sz="1800" b="1" dirty="0" smtClean="0">
                <a:solidFill>
                  <a:srgbClr val="000000"/>
                </a:solidFill>
              </a:rPr>
              <a:t> we release into the atmosphere every year, so as atmospheric CO</a:t>
            </a:r>
            <a:r>
              <a:rPr lang="en-US" sz="1800" b="1" baseline="-25000" dirty="0" smtClean="0">
                <a:solidFill>
                  <a:srgbClr val="000000"/>
                </a:solidFill>
              </a:rPr>
              <a:t>2</a:t>
            </a:r>
            <a:r>
              <a:rPr lang="en-US" sz="1800" b="1" dirty="0" smtClean="0">
                <a:solidFill>
                  <a:srgbClr val="000000"/>
                </a:solidFill>
              </a:rPr>
              <a:t> levels increase, so do the levels in the ocean. </a:t>
            </a:r>
            <a:r>
              <a:rPr lang="en-US" sz="1800" dirty="0" smtClean="0"/>
              <a:t>Initially, many scientists focused on the benefits of the ocean removing this greenhouse gas from the atmosphere</a:t>
            </a:r>
            <a:r>
              <a:rPr lang="en-US" sz="1800" dirty="0" smtClean="0"/>
              <a:t>. However</a:t>
            </a:r>
            <a:r>
              <a:rPr lang="en-US" sz="1800" dirty="0" smtClean="0"/>
              <a:t>, decades of ocean observations now show that there is also a downside — the 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absorbed by the ocean is changing the chemistry of the seawater, a process called </a:t>
            </a:r>
            <a:r>
              <a:rPr lang="en-US" sz="1800" b="1" i="1" dirty="0" smtClean="0">
                <a:hlinkClick r:id="rId4" tooltip="What is Ocean Acidification"/>
              </a:rPr>
              <a:t>OCEAN ACIDIFICATION</a:t>
            </a:r>
            <a:r>
              <a:rPr lang="en-US" sz="1800" b="1" i="1" dirty="0"/>
              <a:t>.” NOAA—PMEL</a:t>
            </a:r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87" y="1084032"/>
            <a:ext cx="5172913" cy="51137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0232" y="179223"/>
            <a:ext cx="846000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Ocean Acidification: The Other Carbon Dioxide Problem</a:t>
            </a:r>
          </a:p>
          <a:p>
            <a:pPr algn="ctr"/>
            <a:endParaRPr lang="en-US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086225" y="6353425"/>
            <a:ext cx="503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Answer question </a:t>
            </a:r>
            <a:r>
              <a:rPr lang="en-US" b="1" dirty="0" smtClean="0"/>
              <a:t>#8 </a:t>
            </a:r>
            <a:r>
              <a:rPr lang="en-US" b="1" dirty="0"/>
              <a:t>on the student handout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109F-9A6B-8F49-BC3D-B4C34D264B2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96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5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Part II – Dissolution of Antacids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1159098"/>
            <a:ext cx="8229600" cy="56989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1. Read the experiment description:</a:t>
            </a:r>
          </a:p>
          <a:p>
            <a:pPr marL="0" indent="0">
              <a:buNone/>
            </a:pPr>
            <a:r>
              <a:rPr lang="en-US" sz="2400" dirty="0" smtClean="0"/>
              <a:t>There are three beakers containing solutions of different </a:t>
            </a:r>
            <a:r>
              <a:rPr lang="en-US" sz="2400" dirty="0" err="1" smtClean="0"/>
              <a:t>pH.</a:t>
            </a:r>
            <a:r>
              <a:rPr lang="en-US" sz="2400" dirty="0" smtClean="0"/>
              <a:t> Use a pH meter or universal pH indicator to determine the pH for each solution. One antacid tablet will be added to each beaker.</a:t>
            </a:r>
            <a:r>
              <a:rPr lang="en-US" sz="2400" dirty="0"/>
              <a:t> </a:t>
            </a:r>
            <a:r>
              <a:rPr lang="en-US" sz="2400" dirty="0" smtClean="0"/>
              <a:t>The active ingredient in the antacid tablet is calcium carbonate.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2. Answer questions #</a:t>
            </a:r>
            <a:r>
              <a:rPr lang="en-US" sz="2400" b="1" dirty="0"/>
              <a:t>1–5 </a:t>
            </a:r>
            <a:r>
              <a:rPr lang="en-US" sz="2400" b="1" dirty="0" smtClean="0"/>
              <a:t>on the student handout.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3</a:t>
            </a:r>
            <a:r>
              <a:rPr lang="en-US" sz="2400" b="1" dirty="0"/>
              <a:t>. Perform the experiment:</a:t>
            </a:r>
          </a:p>
          <a:p>
            <a:pPr marL="0" indent="0">
              <a:buNone/>
            </a:pPr>
            <a:r>
              <a:rPr lang="en-US" sz="2400" dirty="0"/>
              <a:t>	Drop one antacid in each of the beakers. Observe the results.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4. Answer questions #</a:t>
            </a:r>
            <a:r>
              <a:rPr lang="en-US" sz="2400" b="1" dirty="0"/>
              <a:t>6–9 </a:t>
            </a:r>
            <a:r>
              <a:rPr lang="en-US" sz="2400" b="1" dirty="0"/>
              <a:t>on the student handout.</a:t>
            </a:r>
            <a:endParaRPr lang="en-US" sz="2400" dirty="0"/>
          </a:p>
          <a:p>
            <a:pPr marL="0" indent="0">
              <a:buNone/>
            </a:pPr>
            <a:endParaRPr lang="en-US" sz="2400" b="1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1934410" y="2933548"/>
            <a:ext cx="4649813" cy="1252081"/>
            <a:chOff x="1699470" y="4164286"/>
            <a:chExt cx="5459243" cy="1512589"/>
          </a:xfrm>
        </p:grpSpPr>
        <p:pic>
          <p:nvPicPr>
            <p:cNvPr id="4" name="Picture 3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99470" y="4164286"/>
              <a:ext cx="1139207" cy="151258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06177" y="4164286"/>
              <a:ext cx="1139207" cy="151258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19506" y="4164286"/>
              <a:ext cx="1139207" cy="151258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952625" y="4746625"/>
              <a:ext cx="618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 2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37025" y="4714359"/>
              <a:ext cx="618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 7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00775" y="4746625"/>
              <a:ext cx="735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 10</a:t>
              </a:r>
              <a:endParaRPr lang="en-US" dirty="0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109F-9A6B-8F49-BC3D-B4C34D264B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9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7658"/>
            <a:ext cx="8229600" cy="50273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Recap…</a:t>
            </a:r>
          </a:p>
          <a:p>
            <a:r>
              <a:rPr lang="en-US" sz="2400" dirty="0" smtClean="0"/>
              <a:t>Increasing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concentrations in the atmosphere raises the 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concentration in the ocean, lowering ocean </a:t>
            </a:r>
            <a:r>
              <a:rPr lang="en-US" sz="2400" dirty="0" err="1" smtClean="0"/>
              <a:t>pH.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		</a:t>
            </a:r>
            <a:r>
              <a:rPr lang="en-US" sz="2400" dirty="0" smtClean="0">
                <a:latin typeface="+mj-lt"/>
                <a:ea typeface="Wingdings"/>
                <a:cs typeface="Wingdings"/>
                <a:sym typeface="Wingdings"/>
              </a:rPr>
              <a:t>[CO</a:t>
            </a:r>
            <a:r>
              <a:rPr lang="en-US" sz="2400" baseline="-25000" dirty="0" smtClean="0">
                <a:latin typeface="+mj-lt"/>
                <a:ea typeface="Wingdings"/>
                <a:cs typeface="Wingdings"/>
                <a:sym typeface="Wingdings"/>
              </a:rPr>
              <a:t>2</a:t>
            </a:r>
            <a:r>
              <a:rPr lang="en-US" sz="2400" dirty="0" smtClean="0">
                <a:latin typeface="+mj-lt"/>
                <a:ea typeface="Wingdings"/>
                <a:cs typeface="Wingdings"/>
                <a:sym typeface="Wingdings"/>
              </a:rPr>
              <a:t>]</a:t>
            </a:r>
            <a:r>
              <a:rPr lang="en-US" sz="2400" baseline="-25000" dirty="0" smtClean="0">
                <a:latin typeface="+mj-lt"/>
                <a:ea typeface="Wingdings"/>
                <a:cs typeface="Wingdings"/>
                <a:sym typeface="Wingdings"/>
              </a:rPr>
              <a:t>atmosphere</a:t>
            </a:r>
            <a:r>
              <a:rPr lang="en-US" sz="2400" dirty="0" smtClean="0">
                <a:latin typeface="+mj-lt"/>
                <a:ea typeface="Wingdings"/>
                <a:cs typeface="Wingdings"/>
                <a:sym typeface="Wingdings"/>
              </a:rPr>
              <a:t> 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 smtClean="0">
                <a:sym typeface="Wingdings"/>
              </a:rPr>
              <a:t>[H</a:t>
            </a:r>
            <a:r>
              <a:rPr lang="en-US" sz="2400" baseline="30000" dirty="0" smtClean="0">
                <a:sym typeface="Wingdings"/>
              </a:rPr>
              <a:t>+</a:t>
            </a:r>
            <a:r>
              <a:rPr lang="en-US" sz="2400" dirty="0" smtClean="0">
                <a:sym typeface="Wingdings"/>
              </a:rPr>
              <a:t>]</a:t>
            </a:r>
            <a:r>
              <a:rPr lang="en-US" sz="2400" baseline="-25000" dirty="0" smtClean="0">
                <a:sym typeface="Wingdings"/>
              </a:rPr>
              <a:t>ocean</a:t>
            </a:r>
            <a:r>
              <a:rPr lang="en-US" sz="2400" dirty="0" smtClean="0">
                <a:sym typeface="Wingdings"/>
              </a:rPr>
              <a:t> 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2400" dirty="0" err="1" smtClean="0">
                <a:sym typeface="Wingdings"/>
              </a:rPr>
              <a:t>pH</a:t>
            </a:r>
            <a:r>
              <a:rPr lang="en-US" sz="2400" baseline="-25000" dirty="0" err="1" smtClean="0">
                <a:sym typeface="Wingdings"/>
              </a:rPr>
              <a:t>ocean</a:t>
            </a:r>
            <a:endParaRPr lang="en-US" sz="2400" dirty="0" smtClean="0"/>
          </a:p>
          <a:p>
            <a:r>
              <a:rPr lang="en-US" sz="2400" dirty="0" smtClean="0"/>
              <a:t>Lower pH increases solubility of calcium carbonate.</a:t>
            </a:r>
          </a:p>
          <a:p>
            <a:pPr marL="0" indent="0">
              <a:buNone/>
            </a:pPr>
            <a:r>
              <a:rPr lang="en-US" sz="2400" dirty="0" smtClean="0"/>
              <a:t>		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2400" dirty="0" err="1" smtClean="0">
                <a:sym typeface="Wingdings"/>
              </a:rPr>
              <a:t>pH</a:t>
            </a:r>
            <a:r>
              <a:rPr lang="en-US" sz="2400" baseline="-25000" dirty="0" err="1" smtClean="0">
                <a:sym typeface="Wingdings"/>
              </a:rPr>
              <a:t>ocean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 smtClean="0">
                <a:sym typeface="Wingdings"/>
              </a:rPr>
              <a:t> solubility CaCO</a:t>
            </a:r>
            <a:r>
              <a:rPr lang="en-US" sz="2400" baseline="-25000" dirty="0" smtClean="0">
                <a:sym typeface="Wingdings"/>
              </a:rPr>
              <a:t>3</a:t>
            </a:r>
            <a:endParaRPr lang="en-US" sz="2400" dirty="0" smtClean="0">
              <a:sym typeface="Wingdings"/>
            </a:endParaRPr>
          </a:p>
          <a:p>
            <a:pPr marL="0" indent="0">
              <a:buNone/>
            </a:pPr>
            <a:r>
              <a:rPr lang="en-US" sz="2400" dirty="0" smtClean="0">
                <a:sym typeface="Wingdings"/>
              </a:rPr>
              <a:t>Given</a:t>
            </a:r>
            <a:endParaRPr lang="en-US" sz="2400" dirty="0" smtClean="0"/>
          </a:p>
          <a:p>
            <a:r>
              <a:rPr lang="en-US" sz="2400" b="1" dirty="0" smtClean="0"/>
              <a:t>Coral reefs</a:t>
            </a:r>
            <a:r>
              <a:rPr lang="en-US" sz="2400" dirty="0" smtClean="0"/>
              <a:t> are diverse underwater ecosystems held together by </a:t>
            </a:r>
            <a:r>
              <a:rPr lang="en-US" sz="2400" dirty="0" smtClean="0">
                <a:hlinkClick r:id="rId2" tooltip="Calcium carbonate"/>
              </a:rPr>
              <a:t>calcium carbonate</a:t>
            </a:r>
            <a:r>
              <a:rPr lang="en-US" sz="2400" dirty="0" smtClean="0"/>
              <a:t> structures secreted by </a:t>
            </a:r>
            <a:r>
              <a:rPr lang="en-US" sz="2400" dirty="0" smtClean="0">
                <a:hlinkClick r:id="rId3" tooltip="Coral"/>
              </a:rPr>
              <a:t>corals</a:t>
            </a:r>
            <a:r>
              <a:rPr lang="en-US" sz="2400" dirty="0" smtClean="0"/>
              <a:t>. </a:t>
            </a:r>
            <a:r>
              <a:rPr lang="en-US" sz="1800" dirty="0" smtClean="0"/>
              <a:t>-</a:t>
            </a:r>
            <a:r>
              <a:rPr lang="en-US" sz="1800" dirty="0" err="1" smtClean="0"/>
              <a:t>WIkipedia</a:t>
            </a:r>
            <a:endParaRPr lang="en-US" sz="1800" dirty="0" smtClean="0"/>
          </a:p>
          <a:p>
            <a:r>
              <a:rPr lang="en-US" sz="2400" dirty="0" smtClean="0"/>
              <a:t>Shells of </a:t>
            </a:r>
            <a:r>
              <a:rPr lang="en-US" sz="2400" b="1" dirty="0" smtClean="0"/>
              <a:t>mollusks</a:t>
            </a:r>
            <a:r>
              <a:rPr lang="en-US" sz="2400" dirty="0" smtClean="0"/>
              <a:t>, such as oysters, are held together by calcium carbonate structural secretions.</a:t>
            </a:r>
          </a:p>
          <a:p>
            <a:pPr marL="0" indent="0">
              <a:buNone/>
            </a:pPr>
            <a:r>
              <a:rPr lang="en-US" sz="2400" dirty="0" smtClean="0"/>
              <a:t>How is ocean acidification going to affect coral reefs and ocean mollusks?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9093" y="39746"/>
            <a:ext cx="3839719" cy="1143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Extrapolate </a:t>
            </a:r>
            <a:br>
              <a:rPr lang="en-US" sz="2400" b="1" dirty="0" smtClean="0"/>
            </a:br>
            <a:r>
              <a:rPr lang="en-US" sz="2400" dirty="0" smtClean="0"/>
              <a:t>Develop a new hypothesis based on your information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08" y="0"/>
            <a:ext cx="3368383" cy="18728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11709" y="6367838"/>
            <a:ext cx="5467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Answer question #10 </a:t>
            </a:r>
            <a:r>
              <a:rPr lang="en-US" sz="2000" b="1" dirty="0"/>
              <a:t>on the student handout.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109F-9A6B-8F49-BC3D-B4C34D264B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7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39826"/>
            <a:ext cx="8229600" cy="424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http://</a:t>
            </a:r>
            <a:r>
              <a:rPr lang="en-US" sz="1600" dirty="0" err="1" smtClean="0"/>
              <a:t>www.pmel.noaa.gov</a:t>
            </a:r>
            <a:r>
              <a:rPr lang="en-US" sz="1600" dirty="0" smtClean="0"/>
              <a:t>/co2/story/</a:t>
            </a:r>
            <a:r>
              <a:rPr lang="en-US" sz="1600" dirty="0" err="1" smtClean="0"/>
              <a:t>Ocean+Acidification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146478"/>
            <a:ext cx="8839200" cy="4978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109F-9A6B-8F49-BC3D-B4C34D264B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8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600"/>
            <a:ext cx="8229600" cy="5038902"/>
          </a:xfrm>
        </p:spPr>
        <p:txBody>
          <a:bodyPr>
            <a:normAutofit/>
          </a:bodyPr>
          <a:lstStyle/>
          <a:p>
            <a:r>
              <a:rPr lang="en-US" sz="2400" dirty="0"/>
              <a:t>“</a:t>
            </a:r>
            <a:r>
              <a:rPr lang="en-US" sz="2400" b="1" dirty="0"/>
              <a:t>Oregon State researchers trace oyster larvae die-off to increasing ocean acidity</a:t>
            </a:r>
            <a:r>
              <a:rPr lang="en-US" sz="2400" dirty="0"/>
              <a:t>”</a:t>
            </a:r>
          </a:p>
          <a:p>
            <a:pPr lvl="1"/>
            <a:r>
              <a:rPr lang="en-US" sz="2000" dirty="0" smtClean="0"/>
              <a:t>Headline of article from </a:t>
            </a:r>
            <a:r>
              <a:rPr lang="en-US" sz="2000" i="1" dirty="0" smtClean="0"/>
              <a:t>The </a:t>
            </a:r>
            <a:r>
              <a:rPr lang="en-US" sz="2000" i="1" dirty="0"/>
              <a:t>Oregonian</a:t>
            </a:r>
            <a:r>
              <a:rPr lang="en-US" sz="2000" dirty="0"/>
              <a:t>, April </a:t>
            </a:r>
            <a:r>
              <a:rPr lang="en-US" sz="2000" dirty="0" smtClean="0"/>
              <a:t>13, 2012.</a:t>
            </a:r>
            <a:endParaRPr lang="en-US" sz="2000" dirty="0"/>
          </a:p>
          <a:p>
            <a:r>
              <a:rPr lang="en-US" sz="2400" b="1" dirty="0" smtClean="0"/>
              <a:t>“Ocean acidification is the main suspect as some farms report mortality rates as high as 90%”</a:t>
            </a:r>
          </a:p>
          <a:p>
            <a:pPr lvl="1"/>
            <a:r>
              <a:rPr lang="en-US" sz="2000" dirty="0" smtClean="0"/>
              <a:t>“Mystery </a:t>
            </a:r>
            <a:r>
              <a:rPr lang="en-US" sz="2000" dirty="0" smtClean="0"/>
              <a:t>surrounds massive die-off of oysters and scallops off of B.C. </a:t>
            </a:r>
            <a:r>
              <a:rPr lang="en-US" sz="2000" dirty="0" smtClean="0"/>
              <a:t>coast,” </a:t>
            </a:r>
            <a:r>
              <a:rPr lang="en-US" sz="2000" i="1" dirty="0" smtClean="0"/>
              <a:t>The Globe and Mail</a:t>
            </a:r>
            <a:r>
              <a:rPr lang="en-US" sz="2000" dirty="0" smtClean="0"/>
              <a:t>, Feb 27, </a:t>
            </a:r>
            <a:r>
              <a:rPr lang="en-US" sz="2000" dirty="0" smtClean="0"/>
              <a:t>2014.</a:t>
            </a:r>
            <a:endParaRPr lang="en-US" sz="2000" dirty="0" smtClean="0"/>
          </a:p>
          <a:p>
            <a:r>
              <a:rPr lang="en-US" sz="2400" dirty="0" smtClean="0"/>
              <a:t>“</a:t>
            </a:r>
            <a:r>
              <a:rPr lang="en-US" sz="2400" b="1" dirty="0"/>
              <a:t>[</a:t>
            </a:r>
            <a:r>
              <a:rPr lang="en-US" sz="2400" b="1" dirty="0" smtClean="0"/>
              <a:t>T]he </a:t>
            </a:r>
            <a:r>
              <a:rPr lang="en-US" sz="2400" b="1" dirty="0" smtClean="0"/>
              <a:t>oyster [larvae] need to exert more energy for shell building and have less for swimming and getting food…these tiny oysters just sink in the water and stop swimming</a:t>
            </a:r>
            <a:r>
              <a:rPr lang="en-US" sz="2400" dirty="0" smtClean="0"/>
              <a:t>.”</a:t>
            </a:r>
          </a:p>
          <a:p>
            <a:pPr lvl="1"/>
            <a:r>
              <a:rPr lang="en-US" sz="2000" dirty="0" smtClean="0"/>
              <a:t>“Ocean </a:t>
            </a:r>
            <a:r>
              <a:rPr lang="en-US" sz="2000" dirty="0" smtClean="0"/>
              <a:t>acidification causing Pacific oyster </a:t>
            </a:r>
            <a:r>
              <a:rPr lang="en-US" sz="2000" dirty="0" smtClean="0"/>
              <a:t>die-off</a:t>
            </a:r>
            <a:r>
              <a:rPr lang="en-US" sz="2000" dirty="0" smtClean="0"/>
              <a:t>,”</a:t>
            </a:r>
            <a:r>
              <a:rPr lang="en-US" sz="2000" dirty="0" smtClean="0"/>
              <a:t> </a:t>
            </a:r>
            <a:r>
              <a:rPr lang="en-US" sz="2000" i="1" dirty="0" smtClean="0"/>
              <a:t>Seeker</a:t>
            </a:r>
            <a:r>
              <a:rPr lang="en-US" sz="2000" dirty="0" smtClean="0"/>
              <a:t>, </a:t>
            </a:r>
            <a:r>
              <a:rPr lang="en-US" sz="2000" dirty="0" smtClean="0"/>
              <a:t>Dec 16, 2014 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13813" y="6273588"/>
            <a:ext cx="4699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Answer question </a:t>
            </a:r>
            <a:r>
              <a:rPr lang="en-US" b="1" dirty="0" smtClean="0"/>
              <a:t>#11 </a:t>
            </a:r>
            <a:r>
              <a:rPr lang="en-US" b="1" dirty="0"/>
              <a:t>on the student handout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109F-9A6B-8F49-BC3D-B4C34D264B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3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20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Ocean Acidification and CaCO</a:t>
            </a:r>
            <a:r>
              <a:rPr lang="en-US" baseline="-25000" dirty="0" smtClean="0"/>
              <a:t>3</a:t>
            </a:r>
            <a:r>
              <a:rPr lang="en-US" dirty="0" smtClean="0"/>
              <a:t> Saturation</a:t>
            </a:r>
            <a:br>
              <a:rPr lang="en-US" dirty="0" smtClean="0"/>
            </a:br>
            <a:r>
              <a:rPr lang="en-US" sz="1400" dirty="0" smtClean="0"/>
              <a:t>Watch</a:t>
            </a:r>
            <a:r>
              <a:rPr lang="en-US" sz="1400" dirty="0" smtClean="0"/>
              <a:t>: </a:t>
            </a:r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sos.noaa.gov/Datasets/view-movie.html?video=ocean_acid_arag_400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924" y="1417638"/>
            <a:ext cx="2661076" cy="5440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28" y="1724222"/>
            <a:ext cx="4754391" cy="47543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109F-9A6B-8F49-BC3D-B4C34D264B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8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3763</TotalTime>
  <Words>1330</Words>
  <Application>Microsoft Office PowerPoint</Application>
  <PresentationFormat>On-screen Show (4:3)</PresentationFormat>
  <Paragraphs>136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Equilibria in the  Environment</vt:lpstr>
      <vt:lpstr>Part I – Bubble, Bubble, Toil and Trouble</vt:lpstr>
      <vt:lpstr>Extrapolate  Develop a new hypothesis based on your information</vt:lpstr>
      <vt:lpstr>PowerPoint Presentation</vt:lpstr>
      <vt:lpstr>Part II – Dissolution of Antacids</vt:lpstr>
      <vt:lpstr>Extrapolate  Develop a new hypothesis based on your information</vt:lpstr>
      <vt:lpstr>PowerPoint Presentation</vt:lpstr>
      <vt:lpstr>In the news…</vt:lpstr>
      <vt:lpstr>Ocean Acidification and CaCO3 Saturation Watch: https://sos.noaa.gov/Datasets/view-movie.html?video=ocean_acid_arag_400</vt:lpstr>
      <vt:lpstr>Plankton - “Biological carbon pump”</vt:lpstr>
      <vt:lpstr>Effect of CO2 on Plankton</vt:lpstr>
      <vt:lpstr>Part III – Shell-lacked!</vt:lpstr>
      <vt:lpstr>Homework</vt:lpstr>
      <vt:lpstr>PowerPoint Presentation</vt:lpstr>
    </vt:vector>
  </TitlesOfParts>
  <Company>UNM - Valencia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Terry</dc:creator>
  <cp:lastModifiedBy>Ky</cp:lastModifiedBy>
  <cp:revision>106</cp:revision>
  <dcterms:created xsi:type="dcterms:W3CDTF">2015-06-18T19:17:01Z</dcterms:created>
  <dcterms:modified xsi:type="dcterms:W3CDTF">2020-02-05T00:49:26Z</dcterms:modified>
</cp:coreProperties>
</file>