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63" r:id="rId4"/>
    <p:sldId id="264" r:id="rId5"/>
    <p:sldId id="265" r:id="rId6"/>
    <p:sldId id="283" r:id="rId7"/>
    <p:sldId id="258" r:id="rId8"/>
    <p:sldId id="266" r:id="rId9"/>
    <p:sldId id="270" r:id="rId10"/>
    <p:sldId id="271" r:id="rId11"/>
    <p:sldId id="269" r:id="rId12"/>
    <p:sldId id="268" r:id="rId13"/>
    <p:sldId id="267" r:id="rId14"/>
    <p:sldId id="273" r:id="rId15"/>
    <p:sldId id="274" r:id="rId16"/>
    <p:sldId id="259" r:id="rId17"/>
    <p:sldId id="275" r:id="rId18"/>
    <p:sldId id="276" r:id="rId19"/>
    <p:sldId id="277" r:id="rId20"/>
    <p:sldId id="288" r:id="rId21"/>
    <p:sldId id="278" r:id="rId22"/>
    <p:sldId id="279" r:id="rId23"/>
    <p:sldId id="280" r:id="rId24"/>
    <p:sldId id="260" r:id="rId25"/>
    <p:sldId id="281" r:id="rId26"/>
    <p:sldId id="261" r:id="rId27"/>
    <p:sldId id="284" r:id="rId28"/>
    <p:sldId id="282" r:id="rId29"/>
    <p:sldId id="285" r:id="rId30"/>
    <p:sldId id="262" r:id="rId31"/>
    <p:sldId id="272" r:id="rId32"/>
    <p:sldId id="286" r:id="rId33"/>
    <p:sldId id="287" r:id="rId34"/>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16ADF"/>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87" autoAdjust="0"/>
  </p:normalViewPr>
  <p:slideViewPr>
    <p:cSldViewPr>
      <p:cViewPr>
        <p:scale>
          <a:sx n="85" d="100"/>
          <a:sy n="85" d="100"/>
        </p:scale>
        <p:origin x="-1368" y="38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OldSarahWojiski:Dropbox:WBCmonitoring%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Oliver's Blood Test Results</a:t>
            </a:r>
          </a:p>
        </c:rich>
      </c:tx>
      <c:layout/>
      <c:overlay val="0"/>
    </c:title>
    <c:autoTitleDeleted val="0"/>
    <c:plotArea>
      <c:layout/>
      <c:scatterChart>
        <c:scatterStyle val="lineMarker"/>
        <c:varyColors val="0"/>
        <c:ser>
          <c:idx val="0"/>
          <c:order val="0"/>
          <c:spPr>
            <a:ln w="28575">
              <a:solidFill>
                <a:schemeClr val="tx1"/>
              </a:solidFill>
            </a:ln>
          </c:spPr>
          <c:xVal>
            <c:numRef>
              <c:f>Sheet1!$C$3:$C$11</c:f>
              <c:numCache>
                <c:formatCode>General</c:formatCode>
                <c:ptCount val="9"/>
                <c:pt idx="0">
                  <c:v>0</c:v>
                </c:pt>
                <c:pt idx="1">
                  <c:v>2</c:v>
                </c:pt>
                <c:pt idx="2">
                  <c:v>4</c:v>
                </c:pt>
                <c:pt idx="3">
                  <c:v>6</c:v>
                </c:pt>
                <c:pt idx="4">
                  <c:v>18</c:v>
                </c:pt>
                <c:pt idx="5">
                  <c:v>30</c:v>
                </c:pt>
                <c:pt idx="6">
                  <c:v>42</c:v>
                </c:pt>
                <c:pt idx="7">
                  <c:v>54</c:v>
                </c:pt>
                <c:pt idx="8">
                  <c:v>66</c:v>
                </c:pt>
              </c:numCache>
            </c:numRef>
          </c:xVal>
          <c:yVal>
            <c:numRef>
              <c:f>Sheet1!$D$3:$D$11</c:f>
              <c:numCache>
                <c:formatCode>General</c:formatCode>
                <c:ptCount val="9"/>
                <c:pt idx="0">
                  <c:v>225</c:v>
                </c:pt>
                <c:pt idx="1">
                  <c:v>102</c:v>
                </c:pt>
                <c:pt idx="2">
                  <c:v>55</c:v>
                </c:pt>
                <c:pt idx="3">
                  <c:v>18</c:v>
                </c:pt>
                <c:pt idx="4">
                  <c:v>10</c:v>
                </c:pt>
                <c:pt idx="5">
                  <c:v>9</c:v>
                </c:pt>
                <c:pt idx="6">
                  <c:v>8</c:v>
                </c:pt>
                <c:pt idx="7">
                  <c:v>9</c:v>
                </c:pt>
                <c:pt idx="8">
                  <c:v>7</c:v>
                </c:pt>
              </c:numCache>
            </c:numRef>
          </c:yVal>
          <c:smooth val="0"/>
        </c:ser>
        <c:dLbls>
          <c:showLegendKey val="0"/>
          <c:showVal val="0"/>
          <c:showCatName val="0"/>
          <c:showSerName val="0"/>
          <c:showPercent val="0"/>
          <c:showBubbleSize val="0"/>
        </c:dLbls>
        <c:axId val="165384128"/>
        <c:axId val="117778112"/>
      </c:scatterChart>
      <c:valAx>
        <c:axId val="165384128"/>
        <c:scaling>
          <c:orientation val="minMax"/>
        </c:scaling>
        <c:delete val="0"/>
        <c:axPos val="b"/>
        <c:title>
          <c:tx>
            <c:rich>
              <a:bodyPr/>
              <a:lstStyle/>
              <a:p>
                <a:pPr>
                  <a:defRPr/>
                </a:pPr>
                <a:r>
                  <a:rPr lang="en-US"/>
                  <a:t>Time After Start of Treatment </a:t>
                </a:r>
              </a:p>
              <a:p>
                <a:pPr>
                  <a:defRPr/>
                </a:pPr>
                <a:r>
                  <a:rPr lang="en-US"/>
                  <a:t>(weeks)</a:t>
                </a:r>
              </a:p>
            </c:rich>
          </c:tx>
          <c:layout/>
          <c:overlay val="0"/>
        </c:title>
        <c:numFmt formatCode="General" sourceLinked="1"/>
        <c:majorTickMark val="out"/>
        <c:minorTickMark val="none"/>
        <c:tickLblPos val="nextTo"/>
        <c:crossAx val="117778112"/>
        <c:crosses val="autoZero"/>
        <c:crossBetween val="midCat"/>
      </c:valAx>
      <c:valAx>
        <c:axId val="117778112"/>
        <c:scaling>
          <c:orientation val="minMax"/>
        </c:scaling>
        <c:delete val="0"/>
        <c:axPos val="l"/>
        <c:majorGridlines/>
        <c:title>
          <c:tx>
            <c:rich>
              <a:bodyPr/>
              <a:lstStyle/>
              <a:p>
                <a:pPr>
                  <a:defRPr/>
                </a:pPr>
                <a:r>
                  <a:rPr lang="en-US"/>
                  <a:t>White Blood Cell count (x 10</a:t>
                </a:r>
                <a:r>
                  <a:rPr lang="en-US" baseline="30000"/>
                  <a:t>9</a:t>
                </a:r>
                <a:r>
                  <a:rPr lang="en-US"/>
                  <a:t> cells/L)</a:t>
                </a:r>
              </a:p>
            </c:rich>
          </c:tx>
          <c:layout/>
          <c:overlay val="0"/>
        </c:title>
        <c:numFmt formatCode="General" sourceLinked="1"/>
        <c:majorTickMark val="out"/>
        <c:minorTickMark val="out"/>
        <c:tickLblPos val="nextTo"/>
        <c:crossAx val="165384128"/>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FF65A-FA46-41ED-AD68-D5212CC15DD1}" type="datetimeFigureOut">
              <a:rPr lang="en-US" smtClean="0"/>
              <a:pPr/>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9931D-D153-4558-B515-393252071822}" type="slidenum">
              <a:rPr lang="en-US" smtClean="0"/>
              <a:pPr/>
              <a:t>‹#›</a:t>
            </a:fld>
            <a:endParaRPr lang="en-US"/>
          </a:p>
        </p:txBody>
      </p:sp>
    </p:spTree>
    <p:extLst>
      <p:ext uri="{BB962C8B-B14F-4D97-AF65-F5344CB8AC3E}">
        <p14:creationId xmlns:p14="http://schemas.microsoft.com/office/powerpoint/2010/main" val="88228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Licensed image ©</a:t>
            </a:r>
            <a:r>
              <a:rPr lang="en-US" sz="800" dirty="0" err="1" smtClean="0"/>
              <a:t>Igrik</a:t>
            </a:r>
            <a:r>
              <a:rPr lang="en-US" sz="800" dirty="0" smtClean="0"/>
              <a:t> | </a:t>
            </a:r>
            <a:r>
              <a:rPr lang="en-US" sz="800" dirty="0" err="1" smtClean="0"/>
              <a:t>Fotolia</a:t>
            </a:r>
            <a:r>
              <a:rPr lang="en-US" sz="800" dirty="0" smtClean="0"/>
              <a:t>, ID#81131012.</a:t>
            </a:r>
            <a:endParaRPr lang="en-US" sz="800"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a:t>
            </a:fld>
            <a:endParaRPr lang="en-US"/>
          </a:p>
        </p:txBody>
      </p:sp>
    </p:spTree>
    <p:extLst>
      <p:ext uri="{BB962C8B-B14F-4D97-AF65-F5344CB8AC3E}">
        <p14:creationId xmlns:p14="http://schemas.microsoft.com/office/powerpoint/2010/main" val="758256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normal cells, there is a balance</a:t>
            </a:r>
            <a:r>
              <a:rPr lang="en-US" baseline="0" dirty="0" smtClean="0"/>
              <a:t> between ABL being active and able being inactive, which helps to controls the growth and proliferation of granulocytes.  </a:t>
            </a:r>
            <a:r>
              <a:rPr lang="en-US" dirty="0" smtClean="0"/>
              <a:t>Explain</a:t>
            </a:r>
            <a:r>
              <a:rPr lang="en-US" baseline="0" dirty="0" smtClean="0"/>
              <a:t> that constitutively active means that the kinase is always turned “On”, always in an active state, phosphorylating substrates.  Since ABL is responsible for phosphorylating substrates that tell </a:t>
            </a:r>
            <a:r>
              <a:rPr lang="en-US" baseline="0" dirty="0" err="1" smtClean="0"/>
              <a:t>WBCs</a:t>
            </a:r>
            <a:r>
              <a:rPr lang="en-US" baseline="0" dirty="0" smtClean="0"/>
              <a:t> to grow and divide, the mutated kinase is always telling the cell to grow and divide, and thus granulocyte proliferation </a:t>
            </a:r>
            <a:r>
              <a:rPr lang="en-US" baseline="0" smtClean="0"/>
              <a:t>becomes uncontrolled.  </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14</a:t>
            </a:fld>
            <a:endParaRPr lang="en-US"/>
          </a:p>
        </p:txBody>
      </p:sp>
    </p:spTree>
    <p:extLst>
      <p:ext uri="{BB962C8B-B14F-4D97-AF65-F5344CB8AC3E}">
        <p14:creationId xmlns:p14="http://schemas.microsoft.com/office/powerpoint/2010/main" val="3168597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video clip “</a:t>
            </a:r>
            <a:r>
              <a:rPr lang="en-US" baseline="0" dirty="0" err="1" smtClean="0"/>
              <a:t>Gleevec</a:t>
            </a:r>
            <a:r>
              <a:rPr lang="en-US" baseline="0" dirty="0" smtClean="0"/>
              <a:t> Inhibits BCR-ABL” by clicking on the link in the slide that will stream the video from YouTube. Alternatively, you can download and save the clip to your computer </a:t>
            </a:r>
            <a:r>
              <a:rPr lang="en-US" baseline="0" dirty="0" smtClean="0"/>
              <a:t>from http://sciencecases.lib.buffalo.edu/cs/videos/enzyme_inhib_flip_vid1.mp4 </a:t>
            </a:r>
          </a:p>
          <a:p>
            <a:r>
              <a:rPr lang="en-US" dirty="0" smtClean="0"/>
              <a:t>Used </a:t>
            </a:r>
            <a:r>
              <a:rPr lang="en-US" dirty="0" smtClean="0"/>
              <a:t>with permission from the Howard Hughes Medical Institute, copyright </a:t>
            </a:r>
            <a:r>
              <a:rPr lang="en-US" dirty="0" smtClean="0"/>
              <a:t>2013, </a:t>
            </a:r>
            <a:r>
              <a:rPr lang="en-US" dirty="0" smtClean="0"/>
              <a:t>all rights </a:t>
            </a:r>
            <a:r>
              <a:rPr lang="en-US" dirty="0" smtClean="0"/>
              <a:t>reserved, www.BioInteractive.org.</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15</a:t>
            </a:fld>
            <a:endParaRPr lang="en-US"/>
          </a:p>
        </p:txBody>
      </p:sp>
    </p:spTree>
    <p:extLst>
      <p:ext uri="{BB962C8B-B14F-4D97-AF65-F5344CB8AC3E}">
        <p14:creationId xmlns:p14="http://schemas.microsoft.com/office/powerpoint/2010/main" val="944678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BCR-ABL can still bind substrates in the presence of </a:t>
            </a:r>
            <a:r>
              <a:rPr lang="en-US" dirty="0" err="1" smtClean="0"/>
              <a:t>Gleevec</a:t>
            </a:r>
            <a:r>
              <a:rPr lang="en-US" dirty="0" smtClean="0"/>
              <a:t>; it just cannot phosphorylate them.  </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17</a:t>
            </a:fld>
            <a:endParaRPr lang="en-US"/>
          </a:p>
        </p:txBody>
      </p:sp>
    </p:spTree>
    <p:extLst>
      <p:ext uri="{BB962C8B-B14F-4D97-AF65-F5344CB8AC3E}">
        <p14:creationId xmlns:p14="http://schemas.microsoft.com/office/powerpoint/2010/main" val="1968968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19</a:t>
            </a:fld>
            <a:endParaRPr lang="en-US"/>
          </a:p>
        </p:txBody>
      </p:sp>
    </p:spTree>
    <p:extLst>
      <p:ext uri="{BB962C8B-B14F-4D97-AF65-F5344CB8AC3E}">
        <p14:creationId xmlns:p14="http://schemas.microsoft.com/office/powerpoint/2010/main" val="4090101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20</a:t>
            </a:fld>
            <a:endParaRPr lang="en-US"/>
          </a:p>
        </p:txBody>
      </p:sp>
    </p:spTree>
    <p:extLst>
      <p:ext uri="{BB962C8B-B14F-4D97-AF65-F5344CB8AC3E}">
        <p14:creationId xmlns:p14="http://schemas.microsoft.com/office/powerpoint/2010/main" val="623829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Students</a:t>
            </a:r>
            <a:r>
              <a:rPr lang="en-US" baseline="0" dirty="0" smtClean="0"/>
              <a:t> may ask why/how the drug reduces the detection of the BCR-ABL mutation in Oliver’s blood cells.  The BCR-ABL mutation is an </a:t>
            </a:r>
            <a:r>
              <a:rPr lang="en-US" i="1" baseline="0" dirty="0" smtClean="0"/>
              <a:t>acquired </a:t>
            </a:r>
            <a:r>
              <a:rPr lang="en-US" i="0" baseline="0" dirty="0" smtClean="0"/>
              <a:t>mutation.  At some point in Oliver’s life, this mutation arose in one of his blood cells, causing it, and all future daughter cells, to grow uncontrollably.  The drug </a:t>
            </a:r>
            <a:r>
              <a:rPr lang="en-US" i="0" baseline="0" dirty="0" err="1" smtClean="0"/>
              <a:t>Gleevec</a:t>
            </a:r>
            <a:r>
              <a:rPr lang="en-US" i="0" baseline="0" dirty="0" smtClean="0"/>
              <a:t> blocks the growth signal provided by BCR-ABL, ultimately leading to the death of blood cells that contain this specific mutation (the cancer cells become dependent on the growth signal from BCR-ABL for their survival).  If </a:t>
            </a:r>
            <a:r>
              <a:rPr lang="en-US" i="0" baseline="0" dirty="0" err="1" smtClean="0"/>
              <a:t>Gleevec</a:t>
            </a:r>
            <a:r>
              <a:rPr lang="en-US" i="0" baseline="0" dirty="0" smtClean="0"/>
              <a:t> is working in the patient’s body, only blood cells with non-mutated, normal versions of the ABL kinase will survive, while those cancerous blood cells that harbored the BCR-ABL mutation die.  Response to treatment is monitored in patients by measuring whether or not the BCR-ABL mutation is detectable in the blood.  No detectable BCR-ABL means that the cancer cells are dying and the drug is working.</a:t>
            </a:r>
          </a:p>
        </p:txBody>
      </p:sp>
      <p:sp>
        <p:nvSpPr>
          <p:cNvPr id="4" name="Slide Number Placeholder 3"/>
          <p:cNvSpPr>
            <a:spLocks noGrp="1"/>
          </p:cNvSpPr>
          <p:nvPr>
            <p:ph type="sldNum" sz="quarter" idx="10"/>
          </p:nvPr>
        </p:nvSpPr>
        <p:spPr/>
        <p:txBody>
          <a:bodyPr/>
          <a:lstStyle/>
          <a:p>
            <a:fld id="{70D9931D-D153-4558-B515-393252071822}" type="slidenum">
              <a:rPr lang="en-US" smtClean="0"/>
              <a:pPr/>
              <a:t>21</a:t>
            </a:fld>
            <a:endParaRPr lang="en-US"/>
          </a:p>
        </p:txBody>
      </p:sp>
    </p:spTree>
    <p:extLst>
      <p:ext uri="{BB962C8B-B14F-4D97-AF65-F5344CB8AC3E}">
        <p14:creationId xmlns:p14="http://schemas.microsoft.com/office/powerpoint/2010/main" val="2927644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Related to the notes given</a:t>
            </a:r>
            <a:r>
              <a:rPr lang="en-US" baseline="0" dirty="0" smtClean="0"/>
              <a:t> in the previous slide, a patient is considered to be relapsed if the BCR-ABL mutation reappears in the blood cells.  This means that some of the cancerous cells survived the treatment and are growing and dividing, making the mutation detectable once again in the patient’s blood.</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22</a:t>
            </a:fld>
            <a:endParaRPr lang="en-US"/>
          </a:p>
        </p:txBody>
      </p:sp>
    </p:spTree>
    <p:extLst>
      <p:ext uri="{BB962C8B-B14F-4D97-AF65-F5344CB8AC3E}">
        <p14:creationId xmlns:p14="http://schemas.microsoft.com/office/powerpoint/2010/main" val="3625178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video clip “</a:t>
            </a:r>
            <a:r>
              <a:rPr lang="en-US" dirty="0" err="1" smtClean="0"/>
              <a:t>Gleevec</a:t>
            </a:r>
            <a:r>
              <a:rPr lang="en-US" dirty="0" smtClean="0"/>
              <a:t> resistant BCR-ABL</a:t>
            </a:r>
            <a:r>
              <a:rPr lang="en-US" baseline="0" dirty="0" smtClean="0"/>
              <a:t> Part 1” by clicking on the link in the slide that will stream the video from YouTube. Alternatively, you can download and save the clip to your computer </a:t>
            </a:r>
            <a:r>
              <a:rPr lang="en-US" baseline="0" dirty="0" smtClean="0"/>
              <a:t>from http://sciencecases.lib.buffalo.edu/cs/videos/enzyme_inhib_flip_vid2.mp4</a:t>
            </a:r>
            <a:endParaRPr lang="en-US" baseline="0" dirty="0" smtClean="0"/>
          </a:p>
          <a:p>
            <a:r>
              <a:rPr lang="en-US" dirty="0" smtClean="0"/>
              <a:t>Used </a:t>
            </a:r>
            <a:r>
              <a:rPr lang="en-US" dirty="0" smtClean="0"/>
              <a:t>with permission from the Howard Hughes Medical Institute, copyright 2013, all rights </a:t>
            </a:r>
            <a:r>
              <a:rPr lang="en-US" dirty="0" smtClean="0"/>
              <a:t>reserved, www.BioInteractive.org.</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24</a:t>
            </a:fld>
            <a:endParaRPr lang="en-US"/>
          </a:p>
        </p:txBody>
      </p:sp>
    </p:spTree>
    <p:extLst>
      <p:ext uri="{BB962C8B-B14F-4D97-AF65-F5344CB8AC3E}">
        <p14:creationId xmlns:p14="http://schemas.microsoft.com/office/powerpoint/2010/main" val="1014201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blood smear, point out</a:t>
            </a:r>
            <a:r>
              <a:rPr lang="en-US" baseline="0" dirty="0" smtClean="0"/>
              <a:t> the fact that the pale-centered, smaller cells (showing up as beige in Oliver’s blood smear and pink in the normal blood smear) are the red blood cells, and the larger, purple cells with odd-shaped nuclei are the white blood cells.  The red blood cells contain hemoglobin and are responsible for transporting oxygen to tissues in the body, while the white blood cells are primarily involved in fighting infections.</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3</a:t>
            </a:fld>
            <a:endParaRPr lang="en-US"/>
          </a:p>
        </p:txBody>
      </p:sp>
    </p:spTree>
    <p:extLst>
      <p:ext uri="{BB962C8B-B14F-4D97-AF65-F5344CB8AC3E}">
        <p14:creationId xmlns:p14="http://schemas.microsoft.com/office/powerpoint/2010/main" val="120451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25</a:t>
            </a:fld>
            <a:endParaRPr lang="en-US"/>
          </a:p>
        </p:txBody>
      </p:sp>
    </p:spTree>
    <p:extLst>
      <p:ext uri="{BB962C8B-B14F-4D97-AF65-F5344CB8AC3E}">
        <p14:creationId xmlns:p14="http://schemas.microsoft.com/office/powerpoint/2010/main" val="518316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video clip “</a:t>
            </a:r>
            <a:r>
              <a:rPr lang="en-US" dirty="0" err="1" smtClean="0"/>
              <a:t>Gleevec</a:t>
            </a:r>
            <a:r>
              <a:rPr lang="en-US" baseline="0" dirty="0" smtClean="0"/>
              <a:t> resistant BCR-ABL Part 2” by clicking on the link in the slide that will stream the video from YouTube. Alternatively, you can download and save the clip to your computer from http://sciencecases.lib.buffalo.edu/cs/videos/enzyme_inhib_flip_vid3.mp4</a:t>
            </a:r>
          </a:p>
          <a:p>
            <a:r>
              <a:rPr lang="en-US" dirty="0" smtClean="0"/>
              <a:t>Used with permission from the Howard Hughes Medical Institute, copyright 2013, all rights reserved, www.BioInteractive.org.</a:t>
            </a:r>
            <a:endParaRPr lang="en-US" dirty="0" smtClean="0"/>
          </a:p>
        </p:txBody>
      </p:sp>
      <p:sp>
        <p:nvSpPr>
          <p:cNvPr id="4" name="Slide Number Placeholder 3"/>
          <p:cNvSpPr>
            <a:spLocks noGrp="1"/>
          </p:cNvSpPr>
          <p:nvPr>
            <p:ph type="sldNum" sz="quarter" idx="10"/>
          </p:nvPr>
        </p:nvSpPr>
        <p:spPr/>
        <p:txBody>
          <a:bodyPr/>
          <a:lstStyle/>
          <a:p>
            <a:fld id="{70D9931D-D153-4558-B515-393252071822}" type="slidenum">
              <a:rPr lang="en-US" smtClean="0"/>
              <a:pPr/>
              <a:t>27</a:t>
            </a:fld>
            <a:endParaRPr lang="en-US"/>
          </a:p>
        </p:txBody>
      </p:sp>
    </p:spTree>
    <p:extLst>
      <p:ext uri="{BB962C8B-B14F-4D97-AF65-F5344CB8AC3E}">
        <p14:creationId xmlns:p14="http://schemas.microsoft.com/office/powerpoint/2010/main" val="1587027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28</a:t>
            </a:fld>
            <a:endParaRPr lang="en-US"/>
          </a:p>
        </p:txBody>
      </p:sp>
    </p:spTree>
    <p:extLst>
      <p:ext uri="{BB962C8B-B14F-4D97-AF65-F5344CB8AC3E}">
        <p14:creationId xmlns:p14="http://schemas.microsoft.com/office/powerpoint/2010/main" val="10942494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29</a:t>
            </a:fld>
            <a:endParaRPr lang="en-US"/>
          </a:p>
        </p:txBody>
      </p:sp>
    </p:spTree>
    <p:extLst>
      <p:ext uri="{BB962C8B-B14F-4D97-AF65-F5344CB8AC3E}">
        <p14:creationId xmlns:p14="http://schemas.microsoft.com/office/powerpoint/2010/main" val="337064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4</a:t>
            </a:fld>
            <a:endParaRPr lang="en-US"/>
          </a:p>
        </p:txBody>
      </p:sp>
    </p:spTree>
    <p:extLst>
      <p:ext uri="{BB962C8B-B14F-4D97-AF65-F5344CB8AC3E}">
        <p14:creationId xmlns:p14="http://schemas.microsoft.com/office/powerpoint/2010/main" val="264267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Granulocytes are comprised of</a:t>
            </a:r>
            <a:r>
              <a:rPr lang="en-US" baseline="0" dirty="0" smtClean="0"/>
              <a:t> basophils, neutrophils, and eosinophils, important white blood cells required to fight bacterial infections.  The most abundant of these cell types is the neutrophil, a phagocytic cell of the innate immune system.  Neutrophils are easily identified by their oddly shaped segmented nuclei.  Note from the blood smear shown in Slide 3 that one can see a large number of neutrophils present in Oliver’s blood as compared to the normal control blood smear.</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6</a:t>
            </a:fld>
            <a:endParaRPr lang="en-US"/>
          </a:p>
        </p:txBody>
      </p:sp>
    </p:spTree>
    <p:extLst>
      <p:ext uri="{BB962C8B-B14F-4D97-AF65-F5344CB8AC3E}">
        <p14:creationId xmlns:p14="http://schemas.microsoft.com/office/powerpoint/2010/main" val="1300677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image shows chromosome</a:t>
            </a:r>
            <a:r>
              <a:rPr lang="en-US" baseline="0" dirty="0" smtClean="0"/>
              <a:t> ideograms denoting the approximate locations of the ABL and BCR genes on chromosomes 9 and 22, respectively.  The arrows indicate the sites of translocation between the two chromosomes, resulting in the juxtaposition of the ABL gene onto chromosome 22, adjacent to the BCR gene, generating the Philadelphia Chromosome that contains the BCR-ABL fusion gene.  This gene will lead to the expression of the BCR-ABL fusion protein.</a:t>
            </a:r>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7</a:t>
            </a:fld>
            <a:endParaRPr lang="en-US"/>
          </a:p>
        </p:txBody>
      </p:sp>
    </p:spTree>
    <p:extLst>
      <p:ext uri="{BB962C8B-B14F-4D97-AF65-F5344CB8AC3E}">
        <p14:creationId xmlns:p14="http://schemas.microsoft.com/office/powerpoint/2010/main" val="2181996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8</a:t>
            </a:fld>
            <a:endParaRPr lang="en-US"/>
          </a:p>
        </p:txBody>
      </p:sp>
    </p:spTree>
    <p:extLst>
      <p:ext uri="{BB962C8B-B14F-4D97-AF65-F5344CB8AC3E}">
        <p14:creationId xmlns:p14="http://schemas.microsoft.com/office/powerpoint/2010/main" val="1219339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9</a:t>
            </a:fld>
            <a:endParaRPr lang="en-US"/>
          </a:p>
        </p:txBody>
      </p:sp>
    </p:spTree>
    <p:extLst>
      <p:ext uri="{BB962C8B-B14F-4D97-AF65-F5344CB8AC3E}">
        <p14:creationId xmlns:p14="http://schemas.microsoft.com/office/powerpoint/2010/main" val="4219629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10</a:t>
            </a:fld>
            <a:endParaRPr lang="en-US"/>
          </a:p>
        </p:txBody>
      </p:sp>
    </p:spTree>
    <p:extLst>
      <p:ext uri="{BB962C8B-B14F-4D97-AF65-F5344CB8AC3E}">
        <p14:creationId xmlns:p14="http://schemas.microsoft.com/office/powerpoint/2010/main" val="290577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9931D-D153-4558-B515-393252071822}" type="slidenum">
              <a:rPr lang="en-US" smtClean="0"/>
              <a:pPr/>
              <a:t>11</a:t>
            </a:fld>
            <a:endParaRPr lang="en-US"/>
          </a:p>
        </p:txBody>
      </p:sp>
    </p:spTree>
    <p:extLst>
      <p:ext uri="{BB962C8B-B14F-4D97-AF65-F5344CB8AC3E}">
        <p14:creationId xmlns:p14="http://schemas.microsoft.com/office/powerpoint/2010/main" val="153016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CAB893-03B4-43D0-8022-D7D5E201FA82}"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12B45-4F40-4878-A3FB-A4C67E3AEC28}"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AB893-03B4-43D0-8022-D7D5E201FA82}"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CAB893-03B4-43D0-8022-D7D5E201FA82}"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AB893-03B4-43D0-8022-D7D5E201FA82}"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AB893-03B4-43D0-8022-D7D5E201FA82}"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12B45-4F40-4878-A3FB-A4C67E3AEC28}"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CAB893-03B4-43D0-8022-D7D5E201FA82}"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CAB893-03B4-43D0-8022-D7D5E201FA82}"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12B45-4F40-4878-A3FB-A4C67E3AEC28}"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AB893-03B4-43D0-8022-D7D5E201FA82}"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AB893-03B4-43D0-8022-D7D5E201FA82}"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AB893-03B4-43D0-8022-D7D5E201FA82}"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12B45-4F40-4878-A3FB-A4C67E3AEC28}"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AB893-03B4-43D0-8022-D7D5E201FA82}"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12B45-4F40-4878-A3FB-A4C67E3AEC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7CAB893-03B4-43D0-8022-D7D5E201FA82}" type="datetimeFigureOut">
              <a:rPr lang="en-US" smtClean="0"/>
              <a:pPr/>
              <a:t>1/28/2016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F12B45-4F40-4878-A3FB-A4C67E3AE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alsAk4pyWl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youtu.be/Jns9IiMrbeo"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youtu.be/3Tpz1et18g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hhmi.org/biointeractive/gleevec-resistant-form-kinase-bcr-abl" TargetMode="External"/><Relationship Id="rId2" Type="http://schemas.openxmlformats.org/officeDocument/2006/relationships/hyperlink" Target="http://www.hhmi.org/biointeractive/gleevec-inhibits-cancer-causing-kinase-bcr-ab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t="10911" b="7270"/>
          <a:stretch/>
        </p:blipFill>
        <p:spPr>
          <a:xfrm>
            <a:off x="6515100" y="533400"/>
            <a:ext cx="2514600" cy="2743200"/>
          </a:xfrm>
          <a:prstGeom prst="rect">
            <a:avLst/>
          </a:prstGeom>
        </p:spPr>
      </p:pic>
      <p:sp>
        <p:nvSpPr>
          <p:cNvPr id="2" name="Title 1"/>
          <p:cNvSpPr>
            <a:spLocks noGrp="1"/>
          </p:cNvSpPr>
          <p:nvPr>
            <p:ph type="ctrTitle"/>
          </p:nvPr>
        </p:nvSpPr>
        <p:spPr>
          <a:xfrm>
            <a:off x="685800" y="1245671"/>
            <a:ext cx="6019800" cy="1927225"/>
          </a:xfrm>
        </p:spPr>
        <p:txBody>
          <a:bodyPr/>
          <a:lstStyle/>
          <a:p>
            <a:r>
              <a:rPr lang="en-US" dirty="0" err="1" smtClean="0"/>
              <a:t>MaGic</a:t>
            </a:r>
            <a:r>
              <a:rPr lang="en-US" dirty="0" smtClean="0"/>
              <a:t> Bullets</a:t>
            </a:r>
            <a:br>
              <a:rPr lang="en-US" dirty="0" smtClean="0"/>
            </a:br>
            <a:r>
              <a:rPr lang="en-US" sz="1400" dirty="0" smtClean="0"/>
              <a:t>A Case on Enzyme inhibition</a:t>
            </a:r>
            <a:endParaRPr lang="en-US" sz="6000" dirty="0"/>
          </a:p>
        </p:txBody>
      </p:sp>
      <p:sp>
        <p:nvSpPr>
          <p:cNvPr id="3" name="Subtitle 2"/>
          <p:cNvSpPr>
            <a:spLocks noGrp="1"/>
          </p:cNvSpPr>
          <p:nvPr>
            <p:ph type="subTitle" idx="1"/>
          </p:nvPr>
        </p:nvSpPr>
        <p:spPr>
          <a:xfrm>
            <a:off x="685800" y="3733800"/>
            <a:ext cx="8229600" cy="1752600"/>
          </a:xfrm>
        </p:spPr>
        <p:txBody>
          <a:bodyPr/>
          <a:lstStyle/>
          <a:p>
            <a:r>
              <a:rPr lang="en-US" dirty="0" smtClean="0">
                <a:latin typeface="Monotype Corsiva" panose="03010101010201010101" pitchFamily="66" charset="0"/>
              </a:rPr>
              <a:t>by</a:t>
            </a:r>
            <a:br>
              <a:rPr lang="en-US" dirty="0" smtClean="0">
                <a:latin typeface="Monotype Corsiva" panose="03010101010201010101" pitchFamily="66" charset="0"/>
              </a:rPr>
            </a:br>
            <a:r>
              <a:rPr lang="en-US" dirty="0" smtClean="0"/>
              <a:t>Sarah </a:t>
            </a:r>
            <a:r>
              <a:rPr lang="en-US" dirty="0"/>
              <a:t>A. </a:t>
            </a:r>
            <a:r>
              <a:rPr lang="en-US" dirty="0" err="1" smtClean="0"/>
              <a:t>Wojiski</a:t>
            </a:r>
            <a:r>
              <a:rPr lang="en-US" dirty="0" smtClean="0"/>
              <a:t/>
            </a:r>
            <a:br>
              <a:rPr lang="en-US" dirty="0" smtClean="0"/>
            </a:br>
            <a:r>
              <a:rPr lang="en-US" dirty="0" smtClean="0"/>
              <a:t>School </a:t>
            </a:r>
            <a:r>
              <a:rPr lang="en-US" dirty="0"/>
              <a:t>of Arts and </a:t>
            </a:r>
            <a:r>
              <a:rPr lang="en-US" dirty="0" smtClean="0"/>
              <a:t>Sciences</a:t>
            </a:r>
            <a:br>
              <a:rPr lang="en-US" dirty="0" smtClean="0"/>
            </a:br>
            <a:r>
              <a:rPr lang="en-US" dirty="0"/>
              <a:t>MCPHS </a:t>
            </a:r>
            <a:r>
              <a:rPr lang="en-US" dirty="0" smtClean="0"/>
              <a:t>University</a:t>
            </a:r>
            <a:r>
              <a:rPr lang="en-US" dirty="0"/>
              <a:t>, Boston, MA</a:t>
            </a:r>
            <a:endParaRPr lang="en-US" dirty="0"/>
          </a:p>
        </p:txBody>
      </p:sp>
      <p:sp>
        <p:nvSpPr>
          <p:cNvPr id="4" name="TextBox 3"/>
          <p:cNvSpPr txBox="1"/>
          <p:nvPr/>
        </p:nvSpPr>
        <p:spPr>
          <a:xfrm>
            <a:off x="685800" y="907117"/>
            <a:ext cx="4876800" cy="338554"/>
          </a:xfrm>
          <a:prstGeom prst="rect">
            <a:avLst/>
          </a:prstGeom>
          <a:noFill/>
        </p:spPr>
        <p:txBody>
          <a:bodyPr wrap="square" rtlCol="0">
            <a:spAutoFit/>
          </a:bodyPr>
          <a:lstStyle/>
          <a:p>
            <a:r>
              <a:rPr lang="en-US" sz="2400" baseline="30000" dirty="0">
                <a:solidFill>
                  <a:schemeClr val="tx1">
                    <a:tint val="75000"/>
                  </a:schemeClr>
                </a:solidFill>
              </a:rPr>
              <a:t>National Center for Case Study Teaching in Science</a:t>
            </a:r>
          </a:p>
        </p:txBody>
      </p:sp>
    </p:spTree>
    <p:extLst>
      <p:ext uri="{BB962C8B-B14F-4D97-AF65-F5344CB8AC3E}">
        <p14:creationId xmlns:p14="http://schemas.microsoft.com/office/powerpoint/2010/main" val="2007421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#3</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statements is FALSE?</a:t>
            </a:r>
          </a:p>
          <a:p>
            <a:pPr marL="457200" indent="-457200">
              <a:buAutoNum type="alphaLcPeriod"/>
            </a:pPr>
            <a:r>
              <a:rPr lang="en-US" dirty="0" smtClean="0"/>
              <a:t>The shape of the active site is determined by the amino acid sequence of the enzyme.</a:t>
            </a:r>
          </a:p>
          <a:p>
            <a:pPr marL="457200" indent="-457200">
              <a:buAutoNum type="alphaLcPeriod"/>
            </a:pPr>
            <a:r>
              <a:rPr lang="en-US" dirty="0" smtClean="0"/>
              <a:t>The shape of the active site is constantly changing, allowing the enzyme to bind many different substrates, catalyzing many different chemical reactions.</a:t>
            </a:r>
          </a:p>
          <a:p>
            <a:pPr marL="457200" indent="-457200">
              <a:buAutoNum type="alphaLcPeriod"/>
            </a:pPr>
            <a:r>
              <a:rPr lang="en-US" dirty="0" smtClean="0"/>
              <a:t>When a substrate encounters the active site of its enzyme, the substrate and enzyme become held together by weak chemical bonds.</a:t>
            </a:r>
          </a:p>
          <a:p>
            <a:pPr marL="457200" indent="-457200">
              <a:buAutoNum type="alphaLcPeriod"/>
            </a:pPr>
            <a:r>
              <a:rPr lang="en-US" dirty="0" smtClean="0"/>
              <a:t>The active site of an enzyme is specific, recognizing only one particular substrate.</a:t>
            </a:r>
          </a:p>
          <a:p>
            <a:pPr marL="457200" indent="-457200">
              <a:buAutoNum type="alphaLcPeriod"/>
            </a:pPr>
            <a:endParaRPr lang="en-US" dirty="0"/>
          </a:p>
        </p:txBody>
      </p:sp>
    </p:spTree>
    <p:extLst>
      <p:ext uri="{BB962C8B-B14F-4D97-AF65-F5344CB8AC3E}">
        <p14:creationId xmlns:p14="http://schemas.microsoft.com/office/powerpoint/2010/main" val="3903356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#4</a:t>
            </a:r>
            <a:endParaRPr lang="en-US" dirty="0"/>
          </a:p>
        </p:txBody>
      </p:sp>
      <p:sp>
        <p:nvSpPr>
          <p:cNvPr id="3" name="Content Placeholder 2"/>
          <p:cNvSpPr>
            <a:spLocks noGrp="1"/>
          </p:cNvSpPr>
          <p:nvPr>
            <p:ph idx="1"/>
          </p:nvPr>
        </p:nvSpPr>
        <p:spPr/>
        <p:txBody>
          <a:bodyPr/>
          <a:lstStyle/>
          <a:p>
            <a:pPr marL="0" indent="0">
              <a:buNone/>
            </a:pPr>
            <a:r>
              <a:rPr lang="en-US" dirty="0"/>
              <a:t>One function of the ABL kinase is to phosphorylate substrates that tell white blood cells to grow and </a:t>
            </a:r>
            <a:r>
              <a:rPr lang="en-US" dirty="0" smtClean="0"/>
              <a:t>divide.</a:t>
            </a:r>
            <a:endParaRPr lang="en-US" dirty="0"/>
          </a:p>
          <a:p>
            <a:pPr marL="0" indent="0">
              <a:buNone/>
            </a:pPr>
            <a:r>
              <a:rPr lang="en-US" dirty="0" smtClean="0"/>
              <a:t>The ABL kinase is mutated in CML, giving rise to the BCR-ABL protein.  Based on the </a:t>
            </a:r>
            <a:r>
              <a:rPr lang="en-US" b="1" i="1" dirty="0" smtClean="0"/>
              <a:t>normal</a:t>
            </a:r>
            <a:r>
              <a:rPr lang="en-US" dirty="0" smtClean="0"/>
              <a:t> function of ABL in white blood cells, how do you think the </a:t>
            </a:r>
            <a:r>
              <a:rPr lang="en-US" b="1" i="1" dirty="0" smtClean="0"/>
              <a:t>mutated</a:t>
            </a:r>
            <a:r>
              <a:rPr lang="en-US" dirty="0" smtClean="0"/>
              <a:t> version of the kinase (BCR-ABL) contributes to the development of CML, a </a:t>
            </a:r>
            <a:r>
              <a:rPr lang="en-US" b="1" i="1" dirty="0" smtClean="0"/>
              <a:t>cancer</a:t>
            </a:r>
            <a:r>
              <a:rPr lang="en-US" dirty="0" smtClean="0"/>
              <a:t> of the white blood cells?</a:t>
            </a:r>
          </a:p>
          <a:p>
            <a:pPr marL="457200" indent="-457200">
              <a:buAutoNum type="alphaLcPeriod"/>
            </a:pPr>
            <a:r>
              <a:rPr lang="en-US" dirty="0" smtClean="0"/>
              <a:t>The kinase becomes overactive (too much enzyme activity)</a:t>
            </a:r>
          </a:p>
          <a:p>
            <a:pPr marL="457200" indent="-457200">
              <a:buAutoNum type="alphaLcPeriod"/>
            </a:pPr>
            <a:r>
              <a:rPr lang="en-US" dirty="0" smtClean="0"/>
              <a:t>The kinase becomes inactive (too little or no enzyme activity)</a:t>
            </a:r>
          </a:p>
          <a:p>
            <a:pPr marL="457200" indent="-457200">
              <a:buAutoNum type="alphaLcPeriod"/>
            </a:pPr>
            <a:r>
              <a:rPr lang="en-US" dirty="0" smtClean="0"/>
              <a:t>Not sure</a:t>
            </a:r>
            <a:endParaRPr lang="en-US" dirty="0"/>
          </a:p>
        </p:txBody>
      </p:sp>
    </p:spTree>
    <p:extLst>
      <p:ext uri="{BB962C8B-B14F-4D97-AF65-F5344CB8AC3E}">
        <p14:creationId xmlns:p14="http://schemas.microsoft.com/office/powerpoint/2010/main" val="1187903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of CML</a:t>
            </a:r>
            <a:endParaRPr lang="en-US" dirty="0"/>
          </a:p>
        </p:txBody>
      </p:sp>
      <p:sp>
        <p:nvSpPr>
          <p:cNvPr id="5" name="Text Placeholder 4"/>
          <p:cNvSpPr>
            <a:spLocks noGrp="1"/>
          </p:cNvSpPr>
          <p:nvPr>
            <p:ph type="body" idx="1"/>
          </p:nvPr>
        </p:nvSpPr>
        <p:spPr>
          <a:xfrm>
            <a:off x="457200" y="1524000"/>
            <a:ext cx="3931920" cy="639762"/>
          </a:xfrm>
        </p:spPr>
        <p:txBody>
          <a:bodyPr/>
          <a:lstStyle/>
          <a:p>
            <a:r>
              <a:rPr lang="en-US" dirty="0" smtClean="0"/>
              <a:t>Normal Granulocytes</a:t>
            </a:r>
            <a:endParaRPr lang="en-US" dirty="0"/>
          </a:p>
        </p:txBody>
      </p:sp>
      <p:sp>
        <p:nvSpPr>
          <p:cNvPr id="3" name="Content Placeholder 2"/>
          <p:cNvSpPr>
            <a:spLocks noGrp="1"/>
          </p:cNvSpPr>
          <p:nvPr>
            <p:ph sz="half" idx="2"/>
          </p:nvPr>
        </p:nvSpPr>
        <p:spPr>
          <a:xfrm>
            <a:off x="457200" y="2286000"/>
            <a:ext cx="3931920" cy="3951288"/>
          </a:xfrm>
        </p:spPr>
        <p:txBody>
          <a:bodyPr>
            <a:normAutofit/>
          </a:bodyPr>
          <a:lstStyle/>
          <a:p>
            <a:r>
              <a:rPr lang="en-US" dirty="0" smtClean="0"/>
              <a:t>ABL kinase is regulated</a:t>
            </a:r>
          </a:p>
          <a:p>
            <a:r>
              <a:rPr lang="en-US" dirty="0" smtClean="0"/>
              <a:t>Granulocyte proliferation is regulated</a:t>
            </a:r>
          </a:p>
        </p:txBody>
      </p:sp>
      <p:sp>
        <p:nvSpPr>
          <p:cNvPr id="6" name="Text Placeholder 5"/>
          <p:cNvSpPr>
            <a:spLocks noGrp="1"/>
          </p:cNvSpPr>
          <p:nvPr>
            <p:ph type="body" sz="quarter" idx="3"/>
          </p:nvPr>
        </p:nvSpPr>
        <p:spPr>
          <a:xfrm>
            <a:off x="4754880" y="1524000"/>
            <a:ext cx="3931920" cy="639762"/>
          </a:xfrm>
        </p:spPr>
        <p:txBody>
          <a:bodyPr/>
          <a:lstStyle/>
          <a:p>
            <a:r>
              <a:rPr lang="en-US" dirty="0" smtClean="0"/>
              <a:t>Cancerous Granulocytes</a:t>
            </a:r>
            <a:endParaRPr lang="en-US" dirty="0"/>
          </a:p>
        </p:txBody>
      </p:sp>
      <p:sp>
        <p:nvSpPr>
          <p:cNvPr id="7" name="Content Placeholder 6"/>
          <p:cNvSpPr>
            <a:spLocks noGrp="1"/>
          </p:cNvSpPr>
          <p:nvPr>
            <p:ph sz="quarter" idx="4"/>
          </p:nvPr>
        </p:nvSpPr>
        <p:spPr>
          <a:xfrm>
            <a:off x="4754880" y="2286000"/>
            <a:ext cx="3931920" cy="3951288"/>
          </a:xfrm>
        </p:spPr>
        <p:txBody>
          <a:bodyPr/>
          <a:lstStyle/>
          <a:p>
            <a:r>
              <a:rPr lang="en-US" dirty="0" smtClean="0"/>
              <a:t>BCR-ABL mutant kinase is </a:t>
            </a:r>
            <a:r>
              <a:rPr lang="en-US" b="1" i="1" dirty="0" smtClean="0"/>
              <a:t>constitutively active</a:t>
            </a:r>
          </a:p>
          <a:p>
            <a:r>
              <a:rPr lang="en-US" dirty="0" smtClean="0"/>
              <a:t>Granulocyte proliferation is unregulated</a:t>
            </a:r>
            <a:endParaRPr lang="en-US" dirty="0"/>
          </a:p>
        </p:txBody>
      </p:sp>
      <p:grpSp>
        <p:nvGrpSpPr>
          <p:cNvPr id="9" name="Group 8"/>
          <p:cNvGrpSpPr/>
          <p:nvPr/>
        </p:nvGrpSpPr>
        <p:grpSpPr>
          <a:xfrm>
            <a:off x="812800" y="4422422"/>
            <a:ext cx="2844800" cy="1292578"/>
            <a:chOff x="1828800" y="4549422"/>
            <a:chExt cx="1981200" cy="733778"/>
          </a:xfrm>
        </p:grpSpPr>
        <p:sp>
          <p:nvSpPr>
            <p:cNvPr id="10" name="Oval 9"/>
            <p:cNvSpPr/>
            <p:nvPr/>
          </p:nvSpPr>
          <p:spPr>
            <a:xfrm>
              <a:off x="3124200" y="4978400"/>
              <a:ext cx="685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1828800" y="4953000"/>
              <a:ext cx="685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Isosceles Triangle 11"/>
            <p:cNvSpPr/>
            <p:nvPr/>
          </p:nvSpPr>
          <p:spPr>
            <a:xfrm>
              <a:off x="1828800" y="4572000"/>
              <a:ext cx="685800" cy="533400"/>
            </a:xfrm>
            <a:prstGeom prst="triangle">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rgbClr val="FF0000"/>
                </a:solidFill>
              </a:endParaRPr>
            </a:p>
          </p:txBody>
        </p:sp>
        <p:sp>
          <p:nvSpPr>
            <p:cNvPr id="13" name="Isosceles Triangle 12"/>
            <p:cNvSpPr/>
            <p:nvPr/>
          </p:nvSpPr>
          <p:spPr>
            <a:xfrm>
              <a:off x="3124200" y="4572000"/>
              <a:ext cx="685800" cy="533400"/>
            </a:xfrm>
            <a:prstGeom prst="triangle">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4" name="Straight Connector 13"/>
            <p:cNvCxnSpPr>
              <a:stCxn id="12" idx="0"/>
              <a:endCxn id="13" idx="0"/>
            </p:cNvCxnSpPr>
            <p:nvPr/>
          </p:nvCxnSpPr>
          <p:spPr>
            <a:xfrm>
              <a:off x="2171700" y="4572000"/>
              <a:ext cx="1295400" cy="0"/>
            </a:xfrm>
            <a:prstGeom prst="line">
              <a:avLst/>
            </a:prstGeom>
            <a:ln/>
          </p:spPr>
          <p:style>
            <a:lnRef idx="2">
              <a:schemeClr val="dk1"/>
            </a:lnRef>
            <a:fillRef idx="0">
              <a:schemeClr val="dk1"/>
            </a:fillRef>
            <a:effectRef idx="1">
              <a:schemeClr val="dk1"/>
            </a:effectRef>
            <a:fontRef idx="minor">
              <a:schemeClr val="tx1"/>
            </a:fontRef>
          </p:style>
        </p:cxnSp>
        <p:sp>
          <p:nvSpPr>
            <p:cNvPr id="15" name="Oval 14"/>
            <p:cNvSpPr/>
            <p:nvPr/>
          </p:nvSpPr>
          <p:spPr>
            <a:xfrm>
              <a:off x="2796822" y="4549422"/>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6" name="Group 15"/>
          <p:cNvGrpSpPr/>
          <p:nvPr/>
        </p:nvGrpSpPr>
        <p:grpSpPr>
          <a:xfrm>
            <a:off x="5334000" y="4191000"/>
            <a:ext cx="2895600" cy="2130778"/>
            <a:chOff x="5257800" y="3657600"/>
            <a:chExt cx="1981200" cy="1270000"/>
          </a:xfrm>
        </p:grpSpPr>
        <p:sp>
          <p:nvSpPr>
            <p:cNvPr id="17" name="Oval 16"/>
            <p:cNvSpPr/>
            <p:nvPr/>
          </p:nvSpPr>
          <p:spPr>
            <a:xfrm>
              <a:off x="6553200" y="4038600"/>
              <a:ext cx="685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5257800" y="4622800"/>
              <a:ext cx="685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Isosceles Triangle 18"/>
            <p:cNvSpPr/>
            <p:nvPr/>
          </p:nvSpPr>
          <p:spPr>
            <a:xfrm>
              <a:off x="5257800" y="4241800"/>
              <a:ext cx="685800" cy="533400"/>
            </a:xfrm>
            <a:prstGeom prst="triangle">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Isosceles Triangle 19"/>
            <p:cNvSpPr/>
            <p:nvPr/>
          </p:nvSpPr>
          <p:spPr>
            <a:xfrm>
              <a:off x="6553200" y="3657600"/>
              <a:ext cx="685800" cy="533400"/>
            </a:xfrm>
            <a:prstGeom prst="triangle">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a:stCxn id="19" idx="0"/>
              <a:endCxn id="20" idx="0"/>
            </p:cNvCxnSpPr>
            <p:nvPr/>
          </p:nvCxnSpPr>
          <p:spPr>
            <a:xfrm flipV="1">
              <a:off x="5600700" y="3657600"/>
              <a:ext cx="1295400" cy="584200"/>
            </a:xfrm>
            <a:prstGeom prst="line">
              <a:avLst/>
            </a:prstGeom>
            <a:ln/>
          </p:spPr>
          <p:style>
            <a:lnRef idx="2">
              <a:schemeClr val="dk1"/>
            </a:lnRef>
            <a:fillRef idx="0">
              <a:schemeClr val="dk1"/>
            </a:fillRef>
            <a:effectRef idx="1">
              <a:schemeClr val="dk1"/>
            </a:effectRef>
            <a:fontRef idx="minor">
              <a:schemeClr val="tx1"/>
            </a:fontRef>
          </p:style>
        </p:cxnSp>
        <p:sp>
          <p:nvSpPr>
            <p:cNvPr id="22" name="Oval 21"/>
            <p:cNvSpPr/>
            <p:nvPr/>
          </p:nvSpPr>
          <p:spPr>
            <a:xfrm>
              <a:off x="6225822" y="3928533"/>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4" name="TextBox 23"/>
          <p:cNvSpPr txBox="1"/>
          <p:nvPr/>
        </p:nvSpPr>
        <p:spPr>
          <a:xfrm>
            <a:off x="925156" y="4763869"/>
            <a:ext cx="732066" cy="646331"/>
          </a:xfrm>
          <a:prstGeom prst="rect">
            <a:avLst/>
          </a:prstGeom>
          <a:noFill/>
        </p:spPr>
        <p:txBody>
          <a:bodyPr wrap="none" rtlCol="0">
            <a:spAutoFit/>
          </a:bodyPr>
          <a:lstStyle/>
          <a:p>
            <a:pPr algn="ctr"/>
            <a:r>
              <a:rPr lang="en-US" sz="1200" b="1" dirty="0" smtClean="0">
                <a:solidFill>
                  <a:srgbClr val="FF0000"/>
                </a:solidFill>
              </a:rPr>
              <a:t>ABL</a:t>
            </a:r>
          </a:p>
          <a:p>
            <a:pPr algn="ctr"/>
            <a:r>
              <a:rPr lang="en-US" sz="1200" b="1" dirty="0" smtClean="0">
                <a:solidFill>
                  <a:srgbClr val="FF0000"/>
                </a:solidFill>
              </a:rPr>
              <a:t> Kinase </a:t>
            </a:r>
          </a:p>
          <a:p>
            <a:pPr algn="ctr"/>
            <a:r>
              <a:rPr lang="en-US" sz="1200" b="1" dirty="0" smtClean="0">
                <a:solidFill>
                  <a:srgbClr val="FF0000"/>
                </a:solidFill>
              </a:rPr>
              <a:t>OFF</a:t>
            </a:r>
            <a:endParaRPr lang="en-US" sz="1200" b="1" dirty="0">
              <a:solidFill>
                <a:srgbClr val="FF0000"/>
              </a:solidFill>
            </a:endParaRPr>
          </a:p>
        </p:txBody>
      </p:sp>
      <p:sp>
        <p:nvSpPr>
          <p:cNvPr id="25" name="TextBox 24"/>
          <p:cNvSpPr txBox="1"/>
          <p:nvPr/>
        </p:nvSpPr>
        <p:spPr>
          <a:xfrm>
            <a:off x="2819400" y="4763869"/>
            <a:ext cx="732066" cy="646331"/>
          </a:xfrm>
          <a:prstGeom prst="rect">
            <a:avLst/>
          </a:prstGeom>
          <a:noFill/>
        </p:spPr>
        <p:txBody>
          <a:bodyPr wrap="none" rtlCol="0">
            <a:spAutoFit/>
          </a:bodyPr>
          <a:lstStyle/>
          <a:p>
            <a:pPr algn="ctr"/>
            <a:r>
              <a:rPr lang="en-US" sz="1200" b="1" dirty="0" smtClean="0">
                <a:solidFill>
                  <a:srgbClr val="008000"/>
                </a:solidFill>
              </a:rPr>
              <a:t>ABL</a:t>
            </a:r>
          </a:p>
          <a:p>
            <a:pPr algn="ctr"/>
            <a:r>
              <a:rPr lang="en-US" sz="1200" b="1" dirty="0" smtClean="0">
                <a:solidFill>
                  <a:srgbClr val="008000"/>
                </a:solidFill>
              </a:rPr>
              <a:t> Kinase </a:t>
            </a:r>
          </a:p>
          <a:p>
            <a:pPr algn="ctr"/>
            <a:r>
              <a:rPr lang="en-US" sz="1200" b="1" dirty="0" smtClean="0">
                <a:solidFill>
                  <a:srgbClr val="008000"/>
                </a:solidFill>
              </a:rPr>
              <a:t>ON</a:t>
            </a:r>
            <a:endParaRPr lang="en-US" sz="1200" b="1" dirty="0">
              <a:solidFill>
                <a:srgbClr val="008000"/>
              </a:solidFill>
            </a:endParaRPr>
          </a:p>
        </p:txBody>
      </p:sp>
      <p:sp>
        <p:nvSpPr>
          <p:cNvPr id="26" name="TextBox 25"/>
          <p:cNvSpPr txBox="1"/>
          <p:nvPr/>
        </p:nvSpPr>
        <p:spPr>
          <a:xfrm>
            <a:off x="5486400" y="5449669"/>
            <a:ext cx="732066" cy="646331"/>
          </a:xfrm>
          <a:prstGeom prst="rect">
            <a:avLst/>
          </a:prstGeom>
          <a:noFill/>
        </p:spPr>
        <p:txBody>
          <a:bodyPr wrap="none" rtlCol="0">
            <a:spAutoFit/>
          </a:bodyPr>
          <a:lstStyle/>
          <a:p>
            <a:pPr algn="ctr"/>
            <a:r>
              <a:rPr lang="en-US" sz="1200" b="1" dirty="0" smtClean="0">
                <a:solidFill>
                  <a:srgbClr val="FF0000"/>
                </a:solidFill>
              </a:rPr>
              <a:t>ABL</a:t>
            </a:r>
          </a:p>
          <a:p>
            <a:pPr algn="ctr"/>
            <a:r>
              <a:rPr lang="en-US" sz="1200" b="1" dirty="0" smtClean="0">
                <a:solidFill>
                  <a:srgbClr val="FF0000"/>
                </a:solidFill>
              </a:rPr>
              <a:t> Kinase </a:t>
            </a:r>
          </a:p>
          <a:p>
            <a:pPr algn="ctr"/>
            <a:r>
              <a:rPr lang="en-US" sz="1200" b="1" dirty="0" smtClean="0">
                <a:solidFill>
                  <a:srgbClr val="FF0000"/>
                </a:solidFill>
              </a:rPr>
              <a:t>OFF</a:t>
            </a:r>
            <a:endParaRPr lang="en-US" sz="1200" b="1" dirty="0">
              <a:solidFill>
                <a:srgbClr val="FF0000"/>
              </a:solidFill>
            </a:endParaRPr>
          </a:p>
        </p:txBody>
      </p:sp>
      <p:sp>
        <p:nvSpPr>
          <p:cNvPr id="27" name="TextBox 26"/>
          <p:cNvSpPr txBox="1"/>
          <p:nvPr/>
        </p:nvSpPr>
        <p:spPr>
          <a:xfrm>
            <a:off x="7356474" y="4464960"/>
            <a:ext cx="732066" cy="646331"/>
          </a:xfrm>
          <a:prstGeom prst="rect">
            <a:avLst/>
          </a:prstGeom>
          <a:noFill/>
        </p:spPr>
        <p:txBody>
          <a:bodyPr wrap="none" rtlCol="0">
            <a:spAutoFit/>
          </a:bodyPr>
          <a:lstStyle/>
          <a:p>
            <a:pPr algn="ctr"/>
            <a:r>
              <a:rPr lang="en-US" sz="1200" b="1" dirty="0" smtClean="0">
                <a:solidFill>
                  <a:srgbClr val="008000"/>
                </a:solidFill>
              </a:rPr>
              <a:t>ABL</a:t>
            </a:r>
          </a:p>
          <a:p>
            <a:pPr algn="ctr"/>
            <a:r>
              <a:rPr lang="en-US" sz="1200" b="1" dirty="0" smtClean="0">
                <a:solidFill>
                  <a:srgbClr val="008000"/>
                </a:solidFill>
              </a:rPr>
              <a:t> Kinase </a:t>
            </a:r>
          </a:p>
          <a:p>
            <a:pPr algn="ctr"/>
            <a:r>
              <a:rPr lang="en-US" sz="1200" b="1" dirty="0" smtClean="0">
                <a:solidFill>
                  <a:srgbClr val="008000"/>
                </a:solidFill>
              </a:rPr>
              <a:t>ON</a:t>
            </a:r>
            <a:endParaRPr lang="en-US" sz="1200" b="1" dirty="0">
              <a:solidFill>
                <a:srgbClr val="008000"/>
              </a:solidFill>
            </a:endParaRPr>
          </a:p>
        </p:txBody>
      </p:sp>
    </p:spTree>
    <p:extLst>
      <p:ext uri="{BB962C8B-B14F-4D97-AF65-F5344CB8AC3E}">
        <p14:creationId xmlns:p14="http://schemas.microsoft.com/office/powerpoint/2010/main" val="618702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 visit to the specialist</a:t>
            </a:r>
            <a:endParaRPr lang="en-US" dirty="0"/>
          </a:p>
        </p:txBody>
      </p:sp>
      <p:sp>
        <p:nvSpPr>
          <p:cNvPr id="5" name="Content Placeholder 4"/>
          <p:cNvSpPr>
            <a:spLocks noGrp="1"/>
          </p:cNvSpPr>
          <p:nvPr>
            <p:ph idx="1"/>
          </p:nvPr>
        </p:nvSpPr>
        <p:spPr/>
        <p:txBody>
          <a:bodyPr>
            <a:normAutofit fontScale="92500"/>
          </a:bodyPr>
          <a:lstStyle/>
          <a:p>
            <a:pPr marL="0" indent="0">
              <a:buNone/>
            </a:pPr>
            <a:r>
              <a:rPr lang="en-US" dirty="0" smtClean="0"/>
              <a:t>Oliver’s meeting with the hematologist, Dr. Clement, went well.  The doctor was optimistic about Oliver’s treatment options, particularly since they had caught the cancer at a relatively early stage.  </a:t>
            </a:r>
          </a:p>
          <a:p>
            <a:pPr marL="0" indent="0">
              <a:buNone/>
            </a:pPr>
            <a:endParaRPr lang="en-US" dirty="0"/>
          </a:p>
          <a:p>
            <a:pPr marL="0" indent="0">
              <a:buNone/>
            </a:pPr>
            <a:r>
              <a:rPr lang="en-US" dirty="0" smtClean="0"/>
              <a:t>“We will start you on a drug called </a:t>
            </a:r>
            <a:r>
              <a:rPr lang="en-US" dirty="0" err="1" smtClean="0"/>
              <a:t>imatinib</a:t>
            </a:r>
            <a:r>
              <a:rPr lang="en-US" dirty="0" smtClean="0"/>
              <a:t>, more commonly known as </a:t>
            </a:r>
            <a:r>
              <a:rPr lang="en-US" dirty="0" err="1" smtClean="0"/>
              <a:t>Gleevec</a:t>
            </a:r>
            <a:r>
              <a:rPr lang="en-US" dirty="0" smtClean="0"/>
              <a:t>, and we will monitor your white blood cell count to see how you respond to the drug,” Dr. Clement advised Oliver.  “Please see the receptionist to schedule a follow-up appointment, and call the office if you experience any negative side effects.”</a:t>
            </a:r>
          </a:p>
          <a:p>
            <a:pPr marL="0" indent="0">
              <a:buNone/>
            </a:pPr>
            <a:endParaRPr lang="en-US" dirty="0"/>
          </a:p>
          <a:p>
            <a:pPr marL="0" indent="0">
              <a:buNone/>
            </a:pPr>
            <a:r>
              <a:rPr lang="en-US" dirty="0" smtClean="0"/>
              <a:t>Oliver left the office and picked up his prescription for </a:t>
            </a:r>
            <a:r>
              <a:rPr lang="en-US" dirty="0" err="1" smtClean="0"/>
              <a:t>Gleevec</a:t>
            </a:r>
            <a:r>
              <a:rPr lang="en-US" dirty="0" smtClean="0"/>
              <a:t>.</a:t>
            </a:r>
          </a:p>
        </p:txBody>
      </p:sp>
    </p:spTree>
    <p:extLst>
      <p:ext uri="{BB962C8B-B14F-4D97-AF65-F5344CB8AC3E}">
        <p14:creationId xmlns:p14="http://schemas.microsoft.com/office/powerpoint/2010/main" val="2697822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#5</a:t>
            </a:r>
            <a:endParaRPr lang="en-US" dirty="0"/>
          </a:p>
        </p:txBody>
      </p:sp>
      <p:sp>
        <p:nvSpPr>
          <p:cNvPr id="3" name="Content Placeholder 2"/>
          <p:cNvSpPr>
            <a:spLocks noGrp="1"/>
          </p:cNvSpPr>
          <p:nvPr>
            <p:ph idx="1"/>
          </p:nvPr>
        </p:nvSpPr>
        <p:spPr/>
        <p:txBody>
          <a:bodyPr/>
          <a:lstStyle/>
          <a:p>
            <a:pPr marL="0" indent="0">
              <a:buNone/>
            </a:pPr>
            <a:r>
              <a:rPr lang="en-US" dirty="0" smtClean="0"/>
              <a:t>Predict the mechanism of action of </a:t>
            </a:r>
            <a:r>
              <a:rPr lang="en-US" dirty="0" err="1" smtClean="0"/>
              <a:t>imatinib</a:t>
            </a:r>
            <a:r>
              <a:rPr lang="en-US" dirty="0" smtClean="0"/>
              <a:t>.  Which of the following mechanisms would best treat Oliver’s cancer?</a:t>
            </a:r>
          </a:p>
          <a:p>
            <a:pPr marL="457200" indent="-457200">
              <a:buAutoNum type="alphaLcPeriod"/>
            </a:pPr>
            <a:r>
              <a:rPr lang="en-US" dirty="0" err="1" smtClean="0"/>
              <a:t>Imatinib</a:t>
            </a:r>
            <a:r>
              <a:rPr lang="en-US" dirty="0" smtClean="0"/>
              <a:t> inhibits the function of all kinase enzymes.</a:t>
            </a:r>
          </a:p>
          <a:p>
            <a:pPr marL="457200" indent="-457200">
              <a:buAutoNum type="alphaLcPeriod"/>
            </a:pPr>
            <a:r>
              <a:rPr lang="en-US" dirty="0" err="1" smtClean="0"/>
              <a:t>Imatinib</a:t>
            </a:r>
            <a:r>
              <a:rPr lang="en-US" dirty="0" smtClean="0"/>
              <a:t> promotes the function of all kinase enzymes.</a:t>
            </a:r>
          </a:p>
          <a:p>
            <a:pPr marL="457200" indent="-457200">
              <a:buAutoNum type="alphaLcPeriod"/>
            </a:pPr>
            <a:r>
              <a:rPr lang="en-US" dirty="0" err="1" smtClean="0"/>
              <a:t>Imatinib</a:t>
            </a:r>
            <a:r>
              <a:rPr lang="en-US" dirty="0" smtClean="0"/>
              <a:t> inhibits the function of the BCR-ABL kinase.</a:t>
            </a:r>
          </a:p>
          <a:p>
            <a:pPr marL="457200" indent="-457200">
              <a:buAutoNum type="alphaLcPeriod"/>
            </a:pPr>
            <a:r>
              <a:rPr lang="en-US" dirty="0" err="1" smtClean="0"/>
              <a:t>Imatinib</a:t>
            </a:r>
            <a:r>
              <a:rPr lang="en-US" dirty="0" smtClean="0"/>
              <a:t> promotes the function of the BCR-ABL kinase.</a:t>
            </a:r>
          </a:p>
          <a:p>
            <a:pPr marL="457200" indent="-457200">
              <a:buAutoNum type="alphaLcPeriod"/>
            </a:pPr>
            <a:endParaRPr lang="en-US" dirty="0"/>
          </a:p>
        </p:txBody>
      </p:sp>
    </p:spTree>
    <p:extLst>
      <p:ext uri="{BB962C8B-B14F-4D97-AF65-F5344CB8AC3E}">
        <p14:creationId xmlns:p14="http://schemas.microsoft.com/office/powerpoint/2010/main" val="57965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err="1"/>
              <a:t>i</a:t>
            </a:r>
            <a:r>
              <a:rPr lang="en-US" dirty="0" err="1" smtClean="0"/>
              <a:t>matinib</a:t>
            </a:r>
            <a:r>
              <a:rPr lang="en-US" dirty="0" smtClean="0"/>
              <a:t> work?</a:t>
            </a:r>
            <a:endParaRPr lang="en-US" dirty="0"/>
          </a:p>
        </p:txBody>
      </p:sp>
      <p:sp>
        <p:nvSpPr>
          <p:cNvPr id="3" name="Content Placeholder 2"/>
          <p:cNvSpPr>
            <a:spLocks noGrp="1"/>
          </p:cNvSpPr>
          <p:nvPr>
            <p:ph idx="1"/>
          </p:nvPr>
        </p:nvSpPr>
        <p:spPr/>
        <p:txBody>
          <a:bodyPr/>
          <a:lstStyle/>
          <a:p>
            <a:r>
              <a:rPr lang="en-US" dirty="0" smtClean="0"/>
              <a:t>Video: </a:t>
            </a:r>
            <a:r>
              <a:rPr lang="en-US" dirty="0" err="1" smtClean="0">
                <a:hlinkClick r:id="rId3"/>
              </a:rPr>
              <a:t>Gleevec</a:t>
            </a:r>
            <a:r>
              <a:rPr lang="en-US" baseline="30000" dirty="0" smtClean="0">
                <a:hlinkClick r:id="rId3"/>
              </a:rPr>
              <a:t>®</a:t>
            </a:r>
            <a:r>
              <a:rPr lang="en-US" dirty="0" smtClean="0">
                <a:hlinkClick r:id="rId3"/>
              </a:rPr>
              <a:t> mechanism of action</a:t>
            </a:r>
            <a:r>
              <a:rPr lang="en-US" dirty="0"/>
              <a:t/>
            </a:r>
            <a:br>
              <a:rPr lang="en-US" dirty="0"/>
            </a:br>
            <a:r>
              <a:rPr lang="en-US" sz="1200" dirty="0"/>
              <a:t>https</a:t>
            </a:r>
            <a:r>
              <a:rPr lang="en-US" sz="1200" dirty="0" smtClean="0"/>
              <a:t>://youtu.be/alsAk4pyWlE</a:t>
            </a:r>
            <a:endParaRPr lang="en-US" sz="1200" dirty="0"/>
          </a:p>
        </p:txBody>
      </p:sp>
    </p:spTree>
    <p:extLst>
      <p:ext uri="{BB962C8B-B14F-4D97-AF65-F5344CB8AC3E}">
        <p14:creationId xmlns:p14="http://schemas.microsoft.com/office/powerpoint/2010/main" val="2385667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#6</a:t>
            </a:r>
            <a:endParaRPr lang="en-US" dirty="0"/>
          </a:p>
        </p:txBody>
      </p:sp>
      <p:sp>
        <p:nvSpPr>
          <p:cNvPr id="3" name="Content Placeholder 2"/>
          <p:cNvSpPr>
            <a:spLocks noGrp="1"/>
          </p:cNvSpPr>
          <p:nvPr>
            <p:ph idx="1"/>
          </p:nvPr>
        </p:nvSpPr>
        <p:spPr/>
        <p:txBody>
          <a:bodyPr/>
          <a:lstStyle/>
          <a:p>
            <a:pPr>
              <a:buNone/>
            </a:pPr>
            <a:r>
              <a:rPr lang="en-US" dirty="0" smtClean="0"/>
              <a:t>What type of inhibitor is </a:t>
            </a:r>
            <a:r>
              <a:rPr lang="en-US" dirty="0" err="1"/>
              <a:t>i</a:t>
            </a:r>
            <a:r>
              <a:rPr lang="en-US" dirty="0" err="1" smtClean="0"/>
              <a:t>matinib</a:t>
            </a:r>
            <a:r>
              <a:rPr lang="en-US" dirty="0" smtClean="0"/>
              <a:t>/</a:t>
            </a:r>
            <a:r>
              <a:rPr lang="en-US" dirty="0" err="1" smtClean="0"/>
              <a:t>Gleevec</a:t>
            </a:r>
            <a:r>
              <a:rPr lang="en-US" dirty="0" smtClean="0"/>
              <a:t>?</a:t>
            </a:r>
          </a:p>
          <a:p>
            <a:pPr marL="457200" indent="-457200">
              <a:buAutoNum type="alphaLcPeriod"/>
            </a:pPr>
            <a:r>
              <a:rPr lang="en-US" dirty="0" smtClean="0"/>
              <a:t>Non-competitive inhibitor</a:t>
            </a:r>
          </a:p>
          <a:p>
            <a:pPr marL="457200" indent="-457200">
              <a:buAutoNum type="alphaLcPeriod"/>
            </a:pPr>
            <a:r>
              <a:rPr lang="en-US" dirty="0" smtClean="0"/>
              <a:t>Competitive inhibitor</a:t>
            </a:r>
          </a:p>
          <a:p>
            <a:pPr marL="457200" indent="-457200">
              <a:buAutoNum type="alphaLcPeriod"/>
            </a:pPr>
            <a:r>
              <a:rPr lang="en-US" dirty="0" smtClean="0"/>
              <a:t>Not sure</a:t>
            </a:r>
          </a:p>
        </p:txBody>
      </p:sp>
    </p:spTree>
    <p:extLst>
      <p:ext uri="{BB962C8B-B14F-4D97-AF65-F5344CB8AC3E}">
        <p14:creationId xmlns:p14="http://schemas.microsoft.com/office/powerpoint/2010/main" val="1425096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971799"/>
            <a:ext cx="6730894" cy="378022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normAutofit fontScale="90000"/>
          </a:bodyPr>
          <a:lstStyle/>
          <a:p>
            <a:r>
              <a:rPr lang="en-US" dirty="0" err="1" smtClean="0"/>
              <a:t>Gleevec</a:t>
            </a:r>
            <a:r>
              <a:rPr lang="en-US" dirty="0" smtClean="0"/>
              <a:t> is a competitive inhibitor of BCR-ABL</a:t>
            </a:r>
            <a:endParaRPr lang="en-US" dirty="0"/>
          </a:p>
        </p:txBody>
      </p:sp>
      <p:sp>
        <p:nvSpPr>
          <p:cNvPr id="4" name="Content Placeholder 3"/>
          <p:cNvSpPr>
            <a:spLocks noGrp="1"/>
          </p:cNvSpPr>
          <p:nvPr>
            <p:ph sz="half" idx="1"/>
          </p:nvPr>
        </p:nvSpPr>
        <p:spPr/>
        <p:txBody>
          <a:bodyPr>
            <a:normAutofit/>
          </a:bodyPr>
          <a:lstStyle/>
          <a:p>
            <a:r>
              <a:rPr lang="en-US" sz="2400" dirty="0" smtClean="0"/>
              <a:t>Competes with ATP for binding site</a:t>
            </a:r>
          </a:p>
          <a:p>
            <a:r>
              <a:rPr lang="en-US" sz="2400" dirty="0" smtClean="0"/>
              <a:t>Blocks ATP from binding to enzyme</a:t>
            </a:r>
            <a:endParaRPr lang="en-US" sz="2400" dirty="0"/>
          </a:p>
        </p:txBody>
      </p:sp>
      <p:sp>
        <p:nvSpPr>
          <p:cNvPr id="3" name="Rectangle 2"/>
          <p:cNvSpPr/>
          <p:nvPr/>
        </p:nvSpPr>
        <p:spPr>
          <a:xfrm>
            <a:off x="2514600" y="5867400"/>
            <a:ext cx="16764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           CML</a:t>
            </a:r>
            <a:endParaRPr lang="en-US" b="1" dirty="0">
              <a:solidFill>
                <a:schemeClr val="tx1"/>
              </a:solidFill>
            </a:endParaRPr>
          </a:p>
        </p:txBody>
      </p:sp>
      <p:sp>
        <p:nvSpPr>
          <p:cNvPr id="7" name="Rectangle 6"/>
          <p:cNvSpPr/>
          <p:nvPr/>
        </p:nvSpPr>
        <p:spPr>
          <a:xfrm>
            <a:off x="6096000" y="5867400"/>
            <a:ext cx="16764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         CML</a:t>
            </a:r>
            <a:endParaRPr lang="en-US" b="1" dirty="0">
              <a:solidFill>
                <a:schemeClr val="tx1"/>
              </a:solidFill>
            </a:endParaRPr>
          </a:p>
        </p:txBody>
      </p:sp>
      <p:sp>
        <p:nvSpPr>
          <p:cNvPr id="8" name="Rectangle 7"/>
          <p:cNvSpPr/>
          <p:nvPr/>
        </p:nvSpPr>
        <p:spPr>
          <a:xfrm>
            <a:off x="2514600" y="6400800"/>
            <a:ext cx="1905000" cy="35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086600" y="4005147"/>
            <a:ext cx="533400" cy="533400"/>
          </a:xfrm>
          <a:prstGeom prst="ellipse">
            <a:avLst/>
          </a:prstGeom>
          <a:gradFill flip="none" rotWithShape="1">
            <a:gsLst>
              <a:gs pos="11000">
                <a:schemeClr val="bg1"/>
              </a:gs>
              <a:gs pos="68000">
                <a:srgbClr val="416ADF"/>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78804" y="4191000"/>
            <a:ext cx="793596" cy="152400"/>
          </a:xfrm>
          <a:prstGeom prst="ellipse">
            <a:avLst/>
          </a:prstGeom>
          <a:gradFill>
            <a:gsLst>
              <a:gs pos="1000">
                <a:schemeClr val="bg1"/>
              </a:gs>
              <a:gs pos="100000">
                <a:schemeClr val="bg1">
                  <a:alpha val="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78804" y="4137102"/>
            <a:ext cx="760786" cy="261610"/>
          </a:xfrm>
          <a:prstGeom prst="rect">
            <a:avLst/>
          </a:prstGeom>
          <a:noFill/>
          <a:effectLst>
            <a:glow rad="101600">
              <a:schemeClr val="bg1">
                <a:alpha val="60000"/>
              </a:schemeClr>
            </a:glow>
          </a:effectLst>
        </p:spPr>
        <p:txBody>
          <a:bodyPr wrap="none" rtlCol="0">
            <a:spAutoFit/>
          </a:bodyPr>
          <a:lstStyle/>
          <a:p>
            <a:r>
              <a:rPr lang="en-US" sz="1100" b="1" spc="40" dirty="0" err="1" smtClean="0">
                <a:solidFill>
                  <a:srgbClr val="000000"/>
                </a:solidFill>
                <a:ea typeface="Adobe Gothic Std B" pitchFamily="34" charset="-128"/>
              </a:rPr>
              <a:t>Gleevec</a:t>
            </a:r>
            <a:endParaRPr lang="en-US" sz="1100" b="1" spc="40" dirty="0">
              <a:solidFill>
                <a:srgbClr val="000000"/>
              </a:solidFill>
              <a:ea typeface="Adobe Gothic Std B"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Blood tests, blood tests, and more blood tests!</a:t>
            </a:r>
            <a:endParaRPr lang="en-US" dirty="0"/>
          </a:p>
        </p:txBody>
      </p:sp>
      <p:sp>
        <p:nvSpPr>
          <p:cNvPr id="6" name="Content Placeholder 5"/>
          <p:cNvSpPr>
            <a:spLocks noGrp="1"/>
          </p:cNvSpPr>
          <p:nvPr>
            <p:ph idx="1"/>
          </p:nvPr>
        </p:nvSpPr>
        <p:spPr>
          <a:xfrm>
            <a:off x="457200" y="1676400"/>
            <a:ext cx="8229600" cy="4876800"/>
          </a:xfrm>
        </p:spPr>
        <p:txBody>
          <a:bodyPr wrap="square"/>
          <a:lstStyle/>
          <a:p>
            <a:pPr marL="0" indent="0">
              <a:buNone/>
            </a:pPr>
            <a:r>
              <a:rPr lang="en-US" dirty="0" smtClean="0"/>
              <a:t>Oliver had to admit it; he was getting used to the needle stick.  Eighteen months ago, Dr. Clement had warned Oliver that it would be crucial to routinely monitor Oliver’s blood to determine if the </a:t>
            </a:r>
            <a:r>
              <a:rPr lang="en-US" dirty="0" err="1" smtClean="0"/>
              <a:t>Gleevec</a:t>
            </a:r>
            <a:r>
              <a:rPr lang="en-US" dirty="0" smtClean="0"/>
              <a:t> was effectively fighting his cancer. And Dr. Clement was right!  There sure were a lot of blood tests!  And each time Oliver went to the phlebotomy lab, he hoped that his test results would reveal good news.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#7</a:t>
            </a:r>
            <a:endParaRPr lang="en-US" dirty="0"/>
          </a:p>
        </p:txBody>
      </p:sp>
      <p:sp>
        <p:nvSpPr>
          <p:cNvPr id="3" name="Content Placeholder 2"/>
          <p:cNvSpPr>
            <a:spLocks noGrp="1"/>
          </p:cNvSpPr>
          <p:nvPr>
            <p:ph idx="1"/>
          </p:nvPr>
        </p:nvSpPr>
        <p:spPr>
          <a:xfrm>
            <a:off x="457200" y="1371600"/>
            <a:ext cx="8229600" cy="4876800"/>
          </a:xfrm>
        </p:spPr>
        <p:txBody>
          <a:bodyPr/>
          <a:lstStyle/>
          <a:p>
            <a:pPr>
              <a:buNone/>
            </a:pPr>
            <a:r>
              <a:rPr lang="en-US" dirty="0" smtClean="0"/>
              <a:t>Refer to the graph below, charting some of Oliver’s blood test results over the past 18 months.  Based on this graph, is Oliver’s treatment working?</a:t>
            </a:r>
          </a:p>
          <a:p>
            <a:pPr marL="457200" indent="-457200">
              <a:buAutoNum type="alphaLcPeriod"/>
            </a:pPr>
            <a:r>
              <a:rPr lang="en-US" dirty="0" smtClean="0"/>
              <a:t>Yes</a:t>
            </a:r>
          </a:p>
          <a:p>
            <a:pPr marL="457200" indent="-457200">
              <a:buAutoNum type="alphaLcPeriod"/>
            </a:pPr>
            <a:r>
              <a:rPr lang="en-US" dirty="0" smtClean="0"/>
              <a:t>No</a:t>
            </a:r>
          </a:p>
          <a:p>
            <a:pPr marL="457200" indent="-457200">
              <a:buAutoNum type="alphaLcPeriod"/>
            </a:pPr>
            <a:r>
              <a:rPr lang="en-US" dirty="0" smtClean="0"/>
              <a:t>Not Sure</a:t>
            </a:r>
          </a:p>
        </p:txBody>
      </p:sp>
      <p:graphicFrame>
        <p:nvGraphicFramePr>
          <p:cNvPr id="4" name="Chart 3"/>
          <p:cNvGraphicFramePr/>
          <p:nvPr>
            <p:extLst>
              <p:ext uri="{D42A27DB-BD31-4B8C-83A1-F6EECF244321}">
                <p14:modId xmlns:p14="http://schemas.microsoft.com/office/powerpoint/2010/main" val="177825487"/>
              </p:ext>
            </p:extLst>
          </p:nvPr>
        </p:nvGraphicFramePr>
        <p:xfrm>
          <a:off x="3124200" y="2743200"/>
          <a:ext cx="5791200" cy="383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a routine checkup?</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Oliver Casey, age 53, was visiting his doctor, Ariana Kagan, for his annual physical.  Aside from feeling a little more tired than usual, which he attributed to increased responsibilities at work, Oliver thought he was in good health.  However, during the physical examination, Dr. Kagan noted that Oliver had an enlarged spleen.</a:t>
            </a:r>
          </a:p>
          <a:p>
            <a:pPr marL="0" indent="0">
              <a:buNone/>
            </a:pPr>
            <a:endParaRPr lang="en-US" sz="1700" dirty="0" smtClean="0"/>
          </a:p>
          <a:p>
            <a:pPr marL="0" indent="0">
              <a:buNone/>
            </a:pPr>
            <a:r>
              <a:rPr lang="en-US" dirty="0" smtClean="0"/>
              <a:t>“I’m going to order some blood work to see if we can figure out why your spleen is enlarged.  You may have an infection; it’s probably nothing serious,” Dr. Kagan told Oliver.</a:t>
            </a:r>
          </a:p>
          <a:p>
            <a:pPr marL="0" indent="0">
              <a:buNone/>
            </a:pPr>
            <a:endParaRPr lang="en-US" sz="1700" dirty="0" smtClean="0"/>
          </a:p>
          <a:p>
            <a:pPr marL="0" indent="0">
              <a:buNone/>
            </a:pPr>
            <a:r>
              <a:rPr lang="en-US" dirty="0" smtClean="0"/>
              <a:t>Oliver left the doctor’s office that day feeling a little unsettled, but hopeful that his enlarged spleen was caused by nothing more than a virus.</a:t>
            </a:r>
          </a:p>
          <a:p>
            <a:pPr marL="457200" lvl="1" indent="0">
              <a:buNone/>
            </a:pPr>
            <a:endParaRPr lang="en-US" dirty="0"/>
          </a:p>
        </p:txBody>
      </p:sp>
    </p:spTree>
    <p:extLst>
      <p:ext uri="{BB962C8B-B14F-4D97-AF65-F5344CB8AC3E}">
        <p14:creationId xmlns:p14="http://schemas.microsoft.com/office/powerpoint/2010/main" val="2430926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#8</a:t>
            </a:r>
            <a:endParaRPr lang="en-US" dirty="0"/>
          </a:p>
        </p:txBody>
      </p:sp>
      <p:sp>
        <p:nvSpPr>
          <p:cNvPr id="3" name="Content Placeholder 2"/>
          <p:cNvSpPr>
            <a:spLocks noGrp="1"/>
          </p:cNvSpPr>
          <p:nvPr>
            <p:ph idx="1"/>
          </p:nvPr>
        </p:nvSpPr>
        <p:spPr/>
        <p:txBody>
          <a:bodyPr/>
          <a:lstStyle/>
          <a:p>
            <a:pPr marL="0" indent="0">
              <a:buNone/>
            </a:pPr>
            <a:r>
              <a:rPr lang="en-US" dirty="0" smtClean="0"/>
              <a:t>Predict what would happen to Oliver’s white blood cell count if he stopped taking </a:t>
            </a:r>
            <a:r>
              <a:rPr lang="en-US" dirty="0" err="1" smtClean="0"/>
              <a:t>Gleevec</a:t>
            </a:r>
            <a:r>
              <a:rPr lang="en-US" dirty="0" smtClean="0"/>
              <a:t>.</a:t>
            </a:r>
          </a:p>
          <a:p>
            <a:pPr marL="457200" indent="-457200">
              <a:buAutoNum type="alphaLcPeriod"/>
            </a:pPr>
            <a:r>
              <a:rPr lang="en-US" dirty="0" smtClean="0"/>
              <a:t>His white blood cell count would stay within the normal and healthy range.</a:t>
            </a:r>
          </a:p>
          <a:p>
            <a:pPr marL="457200" indent="-457200">
              <a:buAutoNum type="alphaLcPeriod"/>
            </a:pPr>
            <a:r>
              <a:rPr lang="en-US" dirty="0" smtClean="0"/>
              <a:t>His white blood cell count would drop below the normal and healthy range.</a:t>
            </a:r>
          </a:p>
          <a:p>
            <a:pPr marL="457200" indent="-457200">
              <a:buAutoNum type="alphaLcPeriod"/>
            </a:pPr>
            <a:r>
              <a:rPr lang="en-US" dirty="0" smtClean="0"/>
              <a:t>His white blood cell count would rapidly increase above the normal and healthy range.</a:t>
            </a:r>
          </a:p>
          <a:p>
            <a:pPr marL="0" indent="0">
              <a:buNone/>
            </a:pPr>
            <a:endParaRPr lang="en-US" dirty="0"/>
          </a:p>
        </p:txBody>
      </p:sp>
    </p:spTree>
    <p:extLst>
      <p:ext uri="{BB962C8B-B14F-4D97-AF65-F5344CB8AC3E}">
        <p14:creationId xmlns:p14="http://schemas.microsoft.com/office/powerpoint/2010/main" val="2402129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Feeling good</a:t>
            </a:r>
            <a:endParaRPr lang="en-US" dirty="0"/>
          </a:p>
        </p:txBody>
      </p:sp>
      <p:sp>
        <p:nvSpPr>
          <p:cNvPr id="3" name="Content Placeholder 2"/>
          <p:cNvSpPr>
            <a:spLocks noGrp="1"/>
          </p:cNvSpPr>
          <p:nvPr>
            <p:ph idx="1"/>
          </p:nvPr>
        </p:nvSpPr>
        <p:spPr/>
        <p:txBody>
          <a:bodyPr/>
          <a:lstStyle/>
          <a:p>
            <a:pPr marL="60325" indent="-60325">
              <a:buNone/>
            </a:pPr>
            <a:r>
              <a:rPr lang="en-US" dirty="0" smtClean="0"/>
              <a:t>Oliver was pleased.  It had been about 18 months since his initial diagnosis of CML, and it appeared that the </a:t>
            </a:r>
            <a:r>
              <a:rPr lang="en-US" dirty="0" err="1" smtClean="0"/>
              <a:t>Gleevec</a:t>
            </a:r>
            <a:r>
              <a:rPr lang="en-US" dirty="0" smtClean="0"/>
              <a:t> was working.  His white blood cell counts were back to within normal range, and Dr. Clement indicated that other testing revealed that the BCR-ABL mutation was no longer detectable in his blood cells. </a:t>
            </a:r>
          </a:p>
          <a:p>
            <a:pPr>
              <a:buNone/>
            </a:pPr>
            <a:endParaRPr lang="en-US" dirty="0" smtClean="0"/>
          </a:p>
          <a:p>
            <a:pPr marL="0" indent="0">
              <a:buNone/>
            </a:pPr>
            <a:r>
              <a:rPr lang="en-US" dirty="0" smtClean="0"/>
              <a:t>He would continue to have his blood tested every three months, and was scheduled for a checkup with Dr. Clement in 6 months, provided everything continued to look good.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Troubling Results</a:t>
            </a:r>
            <a:endParaRPr lang="en-US" dirty="0"/>
          </a:p>
        </p:txBody>
      </p:sp>
      <p:sp>
        <p:nvSpPr>
          <p:cNvPr id="3" name="Content Placeholder 2"/>
          <p:cNvSpPr>
            <a:spLocks noGrp="1"/>
          </p:cNvSpPr>
          <p:nvPr>
            <p:ph idx="1"/>
          </p:nvPr>
        </p:nvSpPr>
        <p:spPr/>
        <p:txBody>
          <a:bodyPr/>
          <a:lstStyle/>
          <a:p>
            <a:pPr marL="0" indent="0">
              <a:buNone/>
            </a:pPr>
            <a:r>
              <a:rPr lang="en-US" dirty="0" smtClean="0"/>
              <a:t>Dr. Benjamin Clement frowned as he looked at the latest blood test results on his patient, Oliver Casey. Oliver had been taking </a:t>
            </a:r>
            <a:r>
              <a:rPr lang="en-US" dirty="0" err="1" smtClean="0"/>
              <a:t>imatinib</a:t>
            </a:r>
            <a:r>
              <a:rPr lang="en-US" dirty="0" smtClean="0"/>
              <a:t> for a little over 21 months now, and had responded beautifully. But the most recent blood work showed Oliver’s white blood cell count was very high again.  And genetic analysis revealed the presence of the BCR-ABL mutant kinase in his cells again.  It was time to call Oliver in for a discussion.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smtClean="0"/>
              <a:t>In groups of 2-3, discuss what could be the possible causes of Oliver’s relapse.  Be prepared to share at least one possible cause of Oliver’s relapse with the rest of the class.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Dr. Clement shared the bad news with his patient.  “I’m sorry, Oliver, but it appears that the </a:t>
            </a:r>
            <a:r>
              <a:rPr lang="en-US" dirty="0" err="1" smtClean="0"/>
              <a:t>Gleevec</a:t>
            </a:r>
            <a:r>
              <a:rPr lang="en-US" dirty="0" smtClean="0"/>
              <a:t> you have been taking is no longer working against your cancer, and your white blood cells are growing out of control again.  We’ll do some genetic testing to confirm, but the most likely cause of this relapse is that the BCR-ABL gene has mutated once again, and that mutation has rendered the protein resistant to the </a:t>
            </a:r>
            <a:r>
              <a:rPr lang="en-US" dirty="0" err="1" smtClean="0"/>
              <a:t>Gleevec</a:t>
            </a:r>
            <a:r>
              <a:rPr lang="en-US" dirty="0" smtClean="0"/>
              <a:t> you have been taking.”</a:t>
            </a:r>
          </a:p>
          <a:p>
            <a:pPr marL="0" indent="0">
              <a:buNone/>
            </a:pPr>
            <a:endParaRPr lang="en-US" dirty="0"/>
          </a:p>
          <a:p>
            <a:pPr marL="0" indent="0">
              <a:buNone/>
            </a:pPr>
            <a:r>
              <a:rPr lang="en-US" dirty="0" smtClean="0"/>
              <a:t>Video: </a:t>
            </a:r>
            <a:r>
              <a:rPr lang="en-US" dirty="0" smtClean="0">
                <a:hlinkClick r:id="rId3"/>
              </a:rPr>
              <a:t>mechanism of resistance to </a:t>
            </a:r>
            <a:r>
              <a:rPr lang="en-US" dirty="0" err="1" smtClean="0">
                <a:hlinkClick r:id="rId3"/>
              </a:rPr>
              <a:t>Gleevec</a:t>
            </a:r>
            <a:endParaRPr lang="en-US" dirty="0" smtClean="0"/>
          </a:p>
          <a:p>
            <a:pPr marL="0" indent="0">
              <a:buNone/>
            </a:pPr>
            <a:r>
              <a:rPr lang="en-US" sz="1200" dirty="0"/>
              <a:t>https://youtu.be/Jns9IiMrbeo</a:t>
            </a:r>
            <a:endParaRPr lang="en-US" sz="1200" dirty="0" smtClean="0"/>
          </a:p>
        </p:txBody>
      </p:sp>
    </p:spTree>
    <p:extLst>
      <p:ext uri="{BB962C8B-B14F-4D97-AF65-F5344CB8AC3E}">
        <p14:creationId xmlns:p14="http://schemas.microsoft.com/office/powerpoint/2010/main" val="756512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#9</a:t>
            </a:r>
            <a:endParaRPr lang="en-US" dirty="0"/>
          </a:p>
        </p:txBody>
      </p:sp>
      <p:sp>
        <p:nvSpPr>
          <p:cNvPr id="3" name="Content Placeholder 2"/>
          <p:cNvSpPr>
            <a:spLocks noGrp="1"/>
          </p:cNvSpPr>
          <p:nvPr>
            <p:ph idx="1"/>
          </p:nvPr>
        </p:nvSpPr>
        <p:spPr/>
        <p:txBody>
          <a:bodyPr/>
          <a:lstStyle/>
          <a:p>
            <a:pPr>
              <a:buNone/>
            </a:pPr>
            <a:r>
              <a:rPr lang="en-US" dirty="0" smtClean="0"/>
              <a:t>According to the video, what do “resistance mutations” do to render </a:t>
            </a:r>
            <a:r>
              <a:rPr lang="en-US" dirty="0" err="1" smtClean="0"/>
              <a:t>imatinib</a:t>
            </a:r>
            <a:r>
              <a:rPr lang="en-US" dirty="0" smtClean="0"/>
              <a:t>/</a:t>
            </a:r>
            <a:r>
              <a:rPr lang="en-US" dirty="0" err="1" smtClean="0"/>
              <a:t>Gleevec</a:t>
            </a:r>
            <a:r>
              <a:rPr lang="en-US" dirty="0" smtClean="0"/>
              <a:t> ineffective?</a:t>
            </a:r>
          </a:p>
          <a:p>
            <a:pPr marL="457200" indent="-457200">
              <a:buAutoNum type="alphaLcPeriod"/>
            </a:pPr>
            <a:r>
              <a:rPr lang="en-US" dirty="0" smtClean="0"/>
              <a:t>The resistance mutation allows </a:t>
            </a:r>
            <a:r>
              <a:rPr lang="en-US" dirty="0" err="1" smtClean="0"/>
              <a:t>Gleevec</a:t>
            </a:r>
            <a:r>
              <a:rPr lang="en-US" dirty="0" smtClean="0"/>
              <a:t> to bind to BCR-ABL, but not ATP.</a:t>
            </a:r>
          </a:p>
          <a:p>
            <a:pPr marL="457200" indent="-457200">
              <a:buAutoNum type="alphaLcPeriod"/>
            </a:pPr>
            <a:r>
              <a:rPr lang="en-US" dirty="0" smtClean="0"/>
              <a:t>The resistance mutation allows both </a:t>
            </a:r>
            <a:r>
              <a:rPr lang="en-US" dirty="0" err="1" smtClean="0"/>
              <a:t>Gleevec</a:t>
            </a:r>
            <a:r>
              <a:rPr lang="en-US" dirty="0" smtClean="0"/>
              <a:t> and ATP to bind to BCR-ABL.</a:t>
            </a:r>
          </a:p>
          <a:p>
            <a:pPr marL="457200" indent="-457200">
              <a:buAutoNum type="alphaLcPeriod"/>
            </a:pPr>
            <a:r>
              <a:rPr lang="en-US" dirty="0" smtClean="0"/>
              <a:t>The resistance mutation allows ATP to bind to BCR-ABL, but not </a:t>
            </a:r>
            <a:r>
              <a:rPr lang="en-US" dirty="0" err="1" smtClean="0"/>
              <a:t>Gleevec</a:t>
            </a:r>
            <a:r>
              <a:rPr lang="en-US" dirty="0" smtClean="0"/>
              <a:t>.</a:t>
            </a:r>
          </a:p>
          <a:p>
            <a:pPr marL="457200" indent="-457200">
              <a:buAutoNum type="alphaLcPeriod"/>
            </a:pPr>
            <a:r>
              <a:rPr lang="en-US" dirty="0" smtClean="0"/>
              <a:t>The resistance mutation does not allow </a:t>
            </a:r>
            <a:r>
              <a:rPr lang="en-US" dirty="0" err="1" smtClean="0"/>
              <a:t>Gleevec</a:t>
            </a:r>
            <a:r>
              <a:rPr lang="en-US" dirty="0" smtClean="0"/>
              <a:t> or ATP to bind to BCR-ABL.</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Dasatinib</a:t>
            </a:r>
            <a:r>
              <a:rPr lang="en-US" dirty="0" smtClean="0"/>
              <a:t> vs. </a:t>
            </a:r>
            <a:r>
              <a:rPr lang="en-US" dirty="0" err="1" smtClean="0"/>
              <a:t>Imatinib</a:t>
            </a:r>
            <a:endParaRPr lang="en-US" dirty="0"/>
          </a:p>
        </p:txBody>
      </p:sp>
      <p:sp>
        <p:nvSpPr>
          <p:cNvPr id="3" name="Content Placeholder 2"/>
          <p:cNvSpPr>
            <a:spLocks noGrp="1"/>
          </p:cNvSpPr>
          <p:nvPr>
            <p:ph idx="1"/>
          </p:nvPr>
        </p:nvSpPr>
        <p:spPr/>
        <p:txBody>
          <a:bodyPr/>
          <a:lstStyle/>
          <a:p>
            <a:pPr marL="0" indent="0">
              <a:buNone/>
            </a:pPr>
            <a:r>
              <a:rPr lang="en-US" dirty="0" smtClean="0"/>
              <a:t>Dr. Clement sat in his office reviewing the most recent genetic testing results with Oliver.  “As I expected,” he said, “you have acquired a resistance mutation in BCR-ABL that is preventing </a:t>
            </a:r>
            <a:r>
              <a:rPr lang="en-US" dirty="0" err="1" smtClean="0"/>
              <a:t>Gleevec</a:t>
            </a:r>
            <a:r>
              <a:rPr lang="en-US" dirty="0" smtClean="0"/>
              <a:t> from doing its job. But the good news is, we have another drug, </a:t>
            </a:r>
            <a:r>
              <a:rPr lang="en-US" dirty="0" err="1" smtClean="0"/>
              <a:t>dasatinib</a:t>
            </a:r>
            <a:r>
              <a:rPr lang="en-US" dirty="0" smtClean="0"/>
              <a:t>, that should be able to counteract this mutation.  I am going to call in a prescription for </a:t>
            </a:r>
            <a:r>
              <a:rPr lang="en-US" dirty="0" err="1" smtClean="0"/>
              <a:t>dasatinib</a:t>
            </a:r>
            <a:r>
              <a:rPr lang="en-US" dirty="0" smtClean="0"/>
              <a:t> that you should start right away.”</a:t>
            </a:r>
          </a:p>
          <a:p>
            <a:pPr marL="0" indent="0">
              <a:buNone/>
            </a:pPr>
            <a:endParaRPr lang="en-US" dirty="0"/>
          </a:p>
          <a:p>
            <a:pPr marL="0" indent="0">
              <a:buNone/>
            </a:pPr>
            <a:r>
              <a:rPr lang="en-US" dirty="0" smtClean="0"/>
              <a:t>Oliver was skeptical.  If </a:t>
            </a:r>
            <a:r>
              <a:rPr lang="en-US" dirty="0" err="1" smtClean="0"/>
              <a:t>Gleevec</a:t>
            </a:r>
            <a:r>
              <a:rPr lang="en-US" dirty="0" smtClean="0"/>
              <a:t> wasn’t working against his cancer, what was so magical about this new drug, </a:t>
            </a:r>
            <a:r>
              <a:rPr lang="en-US" dirty="0" err="1" smtClean="0"/>
              <a:t>dasatinib</a:t>
            </a:r>
            <a:r>
              <a:rPr lang="en-US" dirty="0" smtClean="0"/>
              <a:t>?</a:t>
            </a:r>
            <a:endParaRPr lang="en-US" dirty="0"/>
          </a:p>
        </p:txBody>
      </p:sp>
    </p:spTree>
    <p:extLst>
      <p:ext uri="{BB962C8B-B14F-4D97-AF65-F5344CB8AC3E}">
        <p14:creationId xmlns:p14="http://schemas.microsoft.com/office/powerpoint/2010/main" val="2213676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err="1" smtClean="0"/>
              <a:t>dasatinib</a:t>
            </a:r>
            <a:r>
              <a:rPr lang="en-US" dirty="0" smtClean="0"/>
              <a:t> work?</a:t>
            </a:r>
            <a:endParaRPr lang="en-US" dirty="0"/>
          </a:p>
        </p:txBody>
      </p:sp>
      <p:sp>
        <p:nvSpPr>
          <p:cNvPr id="3" name="Content Placeholder 2"/>
          <p:cNvSpPr>
            <a:spLocks noGrp="1"/>
          </p:cNvSpPr>
          <p:nvPr>
            <p:ph idx="1"/>
          </p:nvPr>
        </p:nvSpPr>
        <p:spPr/>
        <p:txBody>
          <a:bodyPr/>
          <a:lstStyle/>
          <a:p>
            <a:r>
              <a:rPr lang="en-US" dirty="0" smtClean="0"/>
              <a:t>Video: </a:t>
            </a:r>
            <a:r>
              <a:rPr lang="en-US" dirty="0" err="1" smtClean="0">
                <a:hlinkClick r:id="rId3"/>
              </a:rPr>
              <a:t>dasatinib</a:t>
            </a:r>
            <a:r>
              <a:rPr lang="en-US" dirty="0" smtClean="0">
                <a:hlinkClick r:id="rId3"/>
              </a:rPr>
              <a:t> mechanism of action </a:t>
            </a:r>
            <a:r>
              <a:rPr lang="en-US" dirty="0"/>
              <a:t/>
            </a:r>
            <a:br>
              <a:rPr lang="en-US" dirty="0"/>
            </a:br>
            <a:r>
              <a:rPr lang="en-US" sz="1200" dirty="0"/>
              <a:t>https://youtu.be/3Tpz1et18gM</a:t>
            </a:r>
          </a:p>
        </p:txBody>
      </p:sp>
    </p:spTree>
    <p:extLst>
      <p:ext uri="{BB962C8B-B14F-4D97-AF65-F5344CB8AC3E}">
        <p14:creationId xmlns:p14="http://schemas.microsoft.com/office/powerpoint/2010/main" val="3218616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Clicker Question #10</a:t>
            </a:r>
            <a:endParaRPr lang="en-US" dirty="0"/>
          </a:p>
        </p:txBody>
      </p:sp>
      <p:sp>
        <p:nvSpPr>
          <p:cNvPr id="3" name="Content Placeholder 2"/>
          <p:cNvSpPr>
            <a:spLocks noGrp="1"/>
          </p:cNvSpPr>
          <p:nvPr>
            <p:ph idx="1"/>
          </p:nvPr>
        </p:nvSpPr>
        <p:spPr/>
        <p:txBody>
          <a:bodyPr/>
          <a:lstStyle/>
          <a:p>
            <a:pPr>
              <a:buNone/>
            </a:pPr>
            <a:r>
              <a:rPr lang="en-US" dirty="0" smtClean="0"/>
              <a:t>What type of inhibitor is </a:t>
            </a:r>
            <a:r>
              <a:rPr lang="en-US" dirty="0" err="1" smtClean="0"/>
              <a:t>dasatinib</a:t>
            </a:r>
            <a:r>
              <a:rPr lang="en-US" dirty="0" smtClean="0"/>
              <a:t>?</a:t>
            </a:r>
          </a:p>
          <a:p>
            <a:pPr marL="457200" indent="-457200">
              <a:buAutoNum type="alphaLcPeriod"/>
            </a:pPr>
            <a:r>
              <a:rPr lang="en-US" dirty="0" smtClean="0"/>
              <a:t>Competitive inhibitor</a:t>
            </a:r>
          </a:p>
          <a:p>
            <a:pPr marL="457200" indent="-457200">
              <a:buAutoNum type="alphaLcPeriod"/>
            </a:pPr>
            <a:r>
              <a:rPr lang="en-US" dirty="0" smtClean="0"/>
              <a:t>Non-competitive inhibitor</a:t>
            </a:r>
          </a:p>
          <a:p>
            <a:pPr marL="457200" indent="-457200">
              <a:buAutoNum type="alphaLcPeriod"/>
            </a:pPr>
            <a:r>
              <a:rPr lang="en-US" dirty="0" smtClean="0"/>
              <a:t>Not sure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#11</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distinguishes the function of </a:t>
            </a:r>
            <a:r>
              <a:rPr lang="en-US" dirty="0" err="1" smtClean="0"/>
              <a:t>dasatinib</a:t>
            </a:r>
            <a:r>
              <a:rPr lang="en-US" dirty="0" smtClean="0"/>
              <a:t> from the function of </a:t>
            </a:r>
            <a:r>
              <a:rPr lang="en-US" dirty="0" err="1" smtClean="0"/>
              <a:t>imatinib</a:t>
            </a:r>
            <a:r>
              <a:rPr lang="en-US" dirty="0" smtClean="0"/>
              <a:t>?</a:t>
            </a:r>
          </a:p>
          <a:p>
            <a:pPr marL="457200" indent="-457200">
              <a:buAutoNum type="alphaLcPeriod"/>
            </a:pPr>
            <a:r>
              <a:rPr lang="en-US" dirty="0" err="1" smtClean="0"/>
              <a:t>Dasatinib</a:t>
            </a:r>
            <a:r>
              <a:rPr lang="en-US" dirty="0" smtClean="0"/>
              <a:t> binds in the ATP-binding pocket of BCR-ABL, while </a:t>
            </a:r>
            <a:r>
              <a:rPr lang="en-US" dirty="0" err="1" smtClean="0"/>
              <a:t>imatinib</a:t>
            </a:r>
            <a:r>
              <a:rPr lang="en-US" dirty="0" smtClean="0"/>
              <a:t> does not.</a:t>
            </a:r>
          </a:p>
          <a:p>
            <a:pPr marL="457200" indent="-457200">
              <a:buFont typeface="Arial" pitchFamily="34" charset="0"/>
              <a:buAutoNum type="alphaLcPeriod"/>
            </a:pPr>
            <a:r>
              <a:rPr lang="en-US" dirty="0" err="1" smtClean="0"/>
              <a:t>Dasatinib</a:t>
            </a:r>
            <a:r>
              <a:rPr lang="en-US" dirty="0" smtClean="0"/>
              <a:t> binds BCR-ABL in its inactive and active conformation, while </a:t>
            </a:r>
            <a:r>
              <a:rPr lang="en-US" dirty="0" err="1" smtClean="0"/>
              <a:t>imatinib</a:t>
            </a:r>
            <a:r>
              <a:rPr lang="en-US" dirty="0" smtClean="0"/>
              <a:t> binds BCR-ABL only in its inactive conformation.</a:t>
            </a:r>
          </a:p>
          <a:p>
            <a:pPr marL="457200" indent="-457200">
              <a:buFont typeface="Arial" pitchFamily="34" charset="0"/>
              <a:buAutoNum type="alphaLcPeriod"/>
            </a:pPr>
            <a:r>
              <a:rPr lang="en-US" dirty="0" err="1" smtClean="0"/>
              <a:t>Dasatinib</a:t>
            </a:r>
            <a:r>
              <a:rPr lang="en-US" dirty="0" smtClean="0"/>
              <a:t> is a competitive inhibitor of BCR-ABL, while </a:t>
            </a:r>
            <a:r>
              <a:rPr lang="en-US" dirty="0" err="1" smtClean="0"/>
              <a:t>imatinib</a:t>
            </a:r>
            <a:r>
              <a:rPr lang="en-US" dirty="0" smtClean="0"/>
              <a:t> is a noncompetitive inhibitor of BCR-ABL.</a:t>
            </a:r>
          </a:p>
          <a:p>
            <a:pPr marL="457200" indent="-457200">
              <a:buFont typeface="Arial" pitchFamily="34" charset="0"/>
              <a:buAutoNum type="alphaLcPeriod"/>
            </a:pPr>
            <a:r>
              <a:rPr lang="en-US" dirty="0" err="1" smtClean="0"/>
              <a:t>Dasatinib</a:t>
            </a:r>
            <a:r>
              <a:rPr lang="en-US" dirty="0" smtClean="0"/>
              <a:t> prevents BCR-ABL from phosphorylating substrates, while </a:t>
            </a:r>
            <a:r>
              <a:rPr lang="en-US" dirty="0" err="1" smtClean="0"/>
              <a:t>imatinib</a:t>
            </a:r>
            <a:r>
              <a:rPr lang="en-US" dirty="0" smtClean="0"/>
              <a:t> blocks other functions of BCR-ABL.</a:t>
            </a:r>
          </a:p>
          <a:p>
            <a:pPr marL="457200" indent="-457200">
              <a:buFont typeface="Arial" pitchFamily="34" charset="0"/>
              <a:buAutoNum type="alphaLcPeriod"/>
            </a:pPr>
            <a:endParaRPr lang="en-US" dirty="0"/>
          </a:p>
          <a:p>
            <a:pPr marL="457200" indent="-457200">
              <a:buAutoNum type="alphaLcPeriod"/>
            </a:pPr>
            <a:endParaRPr lang="en-US" dirty="0"/>
          </a:p>
        </p:txBody>
      </p:sp>
    </p:spTree>
    <p:extLst>
      <p:ext uri="{BB962C8B-B14F-4D97-AF65-F5344CB8AC3E}">
        <p14:creationId xmlns:p14="http://schemas.microsoft.com/office/powerpoint/2010/main" val="1173490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a:xfrm>
            <a:off x="457200" y="1295400"/>
            <a:ext cx="8229600" cy="4876800"/>
          </a:xfrm>
        </p:spPr>
        <p:txBody>
          <a:bodyPr/>
          <a:lstStyle/>
          <a:p>
            <a:pPr marL="0" indent="0">
              <a:buNone/>
            </a:pPr>
            <a:r>
              <a:rPr lang="en-US" dirty="0" smtClean="0"/>
              <a:t>Oliver’s palms were sweaty and his heart was racing as he sat across from Dr. Kagan in her office.  He knew it couldn’t be good news that he had been called in to discuss his blood test results in person.  Here are some of the findings:</a:t>
            </a:r>
          </a:p>
          <a:p>
            <a:pPr marL="0" indent="0" algn="ctr">
              <a:buNone/>
            </a:pP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856048585"/>
              </p:ext>
            </p:extLst>
          </p:nvPr>
        </p:nvGraphicFramePr>
        <p:xfrm>
          <a:off x="990600" y="2971800"/>
          <a:ext cx="7162800" cy="751840"/>
        </p:xfrm>
        <a:graphic>
          <a:graphicData uri="http://schemas.openxmlformats.org/drawingml/2006/table">
            <a:tbl>
              <a:tblPr firstRow="1" bandRow="1"/>
              <a:tblGrid>
                <a:gridCol w="3962400"/>
                <a:gridCol w="3200400"/>
              </a:tblGrid>
              <a:tr h="381000">
                <a:tc>
                  <a:txBody>
                    <a:bodyPr/>
                    <a:lstStyle/>
                    <a:p>
                      <a:r>
                        <a:rPr lang="en-US" dirty="0" smtClean="0"/>
                        <a:t>Oliver’s white blood cell count</a:t>
                      </a:r>
                      <a:endParaRPr lang="en-US" dirty="0"/>
                    </a:p>
                  </a:txBody>
                  <a:tcPr>
                    <a:solidFill>
                      <a:schemeClr val="accent1"/>
                    </a:solidFill>
                  </a:tcPr>
                </a:tc>
                <a:tc>
                  <a:txBody>
                    <a:bodyPr/>
                    <a:lstStyle/>
                    <a:p>
                      <a:r>
                        <a:rPr lang="en-US" dirty="0" smtClean="0"/>
                        <a:t>225 x 10</a:t>
                      </a:r>
                      <a:r>
                        <a:rPr lang="en-US" baseline="30000" dirty="0" smtClean="0"/>
                        <a:t>9 </a:t>
                      </a:r>
                      <a:r>
                        <a:rPr lang="en-US" baseline="0" dirty="0" smtClean="0"/>
                        <a:t>cells/L</a:t>
                      </a:r>
                      <a:endParaRPr lang="en-US" baseline="30000" dirty="0"/>
                    </a:p>
                  </a:txBody>
                  <a:tcPr>
                    <a:solidFill>
                      <a:schemeClr val="accent1"/>
                    </a:solidFill>
                  </a:tcPr>
                </a:tc>
              </a:tr>
              <a:tr h="370840">
                <a:tc>
                  <a:txBody>
                    <a:bodyPr/>
                    <a:lstStyle/>
                    <a:p>
                      <a:r>
                        <a:rPr lang="en-US" dirty="0" smtClean="0"/>
                        <a:t>Normal</a:t>
                      </a:r>
                      <a:r>
                        <a:rPr lang="en-US" baseline="0" dirty="0" smtClean="0"/>
                        <a:t> white blood cell count range</a:t>
                      </a:r>
                      <a:endParaRPr lang="en-US"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4.5</a:t>
                      </a:r>
                      <a:r>
                        <a:rPr lang="en-US" baseline="0" dirty="0" smtClean="0"/>
                        <a:t> - </a:t>
                      </a:r>
                      <a:r>
                        <a:rPr lang="en-US" dirty="0" smtClean="0"/>
                        <a:t>10</a:t>
                      </a:r>
                      <a:r>
                        <a:rPr lang="en-US" baseline="0" dirty="0" smtClean="0"/>
                        <a:t> x </a:t>
                      </a:r>
                      <a:r>
                        <a:rPr lang="en-US" dirty="0" smtClean="0"/>
                        <a:t>10</a:t>
                      </a:r>
                      <a:r>
                        <a:rPr lang="en-US" baseline="30000" dirty="0" smtClean="0"/>
                        <a:t>9 </a:t>
                      </a:r>
                      <a:r>
                        <a:rPr lang="en-US" baseline="0" dirty="0" smtClean="0"/>
                        <a:t>cells/L</a:t>
                      </a:r>
                      <a:endParaRPr lang="en-US" baseline="30000" dirty="0"/>
                    </a:p>
                  </a:txBody>
                  <a:tcPr>
                    <a:solidFill>
                      <a:schemeClr val="bg2"/>
                    </a:solidFill>
                  </a:tcPr>
                </a:tc>
              </a:tr>
            </a:tbl>
          </a:graphicData>
        </a:graphic>
      </p:graphicFrame>
      <p:grpSp>
        <p:nvGrpSpPr>
          <p:cNvPr id="4" name="Group 3"/>
          <p:cNvGrpSpPr/>
          <p:nvPr/>
        </p:nvGrpSpPr>
        <p:grpSpPr>
          <a:xfrm>
            <a:off x="914400" y="3859768"/>
            <a:ext cx="7340600" cy="2845832"/>
            <a:chOff x="914400" y="3859768"/>
            <a:chExt cx="7340600" cy="2845832"/>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4229100"/>
              <a:ext cx="3302000" cy="24765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3000" y="4229100"/>
              <a:ext cx="3302000" cy="2476500"/>
            </a:xfrm>
            <a:prstGeom prst="rect">
              <a:avLst/>
            </a:prstGeom>
          </p:spPr>
        </p:pic>
        <p:sp>
          <p:nvSpPr>
            <p:cNvPr id="9" name="TextBox 8"/>
            <p:cNvSpPr txBox="1"/>
            <p:nvPr/>
          </p:nvSpPr>
          <p:spPr>
            <a:xfrm>
              <a:off x="1387224" y="3859768"/>
              <a:ext cx="2356351" cy="369332"/>
            </a:xfrm>
            <a:prstGeom prst="rect">
              <a:avLst/>
            </a:prstGeom>
            <a:noFill/>
          </p:spPr>
          <p:txBody>
            <a:bodyPr wrap="none" rtlCol="0">
              <a:spAutoFit/>
            </a:bodyPr>
            <a:lstStyle/>
            <a:p>
              <a:r>
                <a:rPr lang="en-US" dirty="0" smtClean="0"/>
                <a:t>Oliver’s Blood Smear</a:t>
              </a:r>
              <a:endParaRPr lang="en-US" dirty="0"/>
            </a:p>
          </p:txBody>
        </p:sp>
        <p:sp>
          <p:nvSpPr>
            <p:cNvPr id="10" name="TextBox 9"/>
            <p:cNvSpPr txBox="1"/>
            <p:nvPr/>
          </p:nvSpPr>
          <p:spPr>
            <a:xfrm>
              <a:off x="5425824" y="3874636"/>
              <a:ext cx="2326278" cy="369332"/>
            </a:xfrm>
            <a:prstGeom prst="rect">
              <a:avLst/>
            </a:prstGeom>
            <a:noFill/>
          </p:spPr>
          <p:txBody>
            <a:bodyPr wrap="none" rtlCol="0">
              <a:spAutoFit/>
            </a:bodyPr>
            <a:lstStyle/>
            <a:p>
              <a:r>
                <a:rPr lang="en-US" dirty="0" smtClean="0"/>
                <a:t>Normal Blood Smear</a:t>
              </a:r>
              <a:endParaRPr lang="en-US" dirty="0"/>
            </a:p>
          </p:txBody>
        </p:sp>
      </p:grpSp>
    </p:spTree>
    <p:extLst>
      <p:ext uri="{BB962C8B-B14F-4D97-AF65-F5344CB8AC3E}">
        <p14:creationId xmlns:p14="http://schemas.microsoft.com/office/powerpoint/2010/main" val="180189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what does the future hold for Oliver?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development and use of tyrosine kinase inhibitors that specifically block the function of BCR-ABL has revolutionized the treatment of CML</a:t>
            </a:r>
          </a:p>
          <a:p>
            <a:pPr lvl="1"/>
            <a:r>
              <a:rPr lang="en-US" dirty="0" smtClean="0"/>
              <a:t>Mortality has dropped from 10-20% per year to 1-2% per year</a:t>
            </a:r>
          </a:p>
          <a:p>
            <a:pPr lvl="1"/>
            <a:r>
              <a:rPr lang="en-US" dirty="0" smtClean="0"/>
              <a:t>Treated as a chronic disease rather than life-threatening cancer</a:t>
            </a:r>
          </a:p>
          <a:p>
            <a:r>
              <a:rPr lang="en-US" dirty="0" smtClean="0"/>
              <a:t>Tyrosine kinase inhibitors are a lifelong treatment</a:t>
            </a:r>
          </a:p>
          <a:p>
            <a:pPr lvl="1"/>
            <a:r>
              <a:rPr lang="en-US" dirty="0" smtClean="0"/>
              <a:t>Stopping therapy often results in relapse</a:t>
            </a:r>
          </a:p>
          <a:p>
            <a:r>
              <a:rPr lang="en-US" dirty="0" smtClean="0"/>
              <a:t>Resistance mutations are always a threat; new tyrosine kinase inhibitors that are effective against known resistance mutations are currently in Clinical Trials</a:t>
            </a:r>
          </a:p>
          <a:p>
            <a:r>
              <a:rPr lang="en-US" dirty="0" smtClean="0"/>
              <a:t>Allogeneic bone marrow transplantation is the only truly “curative” treatment available, though this is often not an option due to patient age, other health issues, and lack of a suitable donor</a:t>
            </a:r>
            <a:endParaRPr lang="en-US" dirty="0"/>
          </a:p>
        </p:txBody>
      </p:sp>
    </p:spTree>
    <p:extLst>
      <p:ext uri="{BB962C8B-B14F-4D97-AF65-F5344CB8AC3E}">
        <p14:creationId xmlns:p14="http://schemas.microsoft.com/office/powerpoint/2010/main" val="1260264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err="1"/>
              <a:t>Jabbour</a:t>
            </a:r>
            <a:r>
              <a:rPr lang="en-US" sz="1600" dirty="0"/>
              <a:t>, E. &amp; </a:t>
            </a:r>
            <a:r>
              <a:rPr lang="en-US" sz="1600" dirty="0" err="1"/>
              <a:t>Kantarjian</a:t>
            </a:r>
            <a:r>
              <a:rPr lang="en-US" sz="1600" dirty="0"/>
              <a:t>, H. (2012). Chronic myeloid leukemia: 2012 update on diagnosis, monitoring, and management. </a:t>
            </a:r>
            <a:r>
              <a:rPr lang="en-US" sz="1600" i="1" dirty="0"/>
              <a:t>American Journal of Hematology, </a:t>
            </a:r>
            <a:r>
              <a:rPr lang="en-US" sz="1600" dirty="0"/>
              <a:t>87 (11), 1037-45</a:t>
            </a:r>
            <a:r>
              <a:rPr lang="en-US" sz="1600" dirty="0" smtClean="0"/>
              <a:t>.</a:t>
            </a:r>
          </a:p>
          <a:p>
            <a:pPr marL="0" indent="0">
              <a:buNone/>
            </a:pPr>
            <a:endParaRPr lang="en-US" sz="1600" dirty="0"/>
          </a:p>
          <a:p>
            <a:pPr marL="0" indent="0">
              <a:buNone/>
            </a:pPr>
            <a:r>
              <a:rPr lang="en-US" sz="1600" dirty="0" smtClean="0"/>
              <a:t>National Cancer Institute. (May 23, 2014). </a:t>
            </a:r>
            <a:r>
              <a:rPr lang="en-US" sz="1600" i="1" dirty="0" smtClean="0"/>
              <a:t>Chronic </a:t>
            </a:r>
            <a:r>
              <a:rPr lang="en-US" sz="1600" i="1" dirty="0" err="1" smtClean="0"/>
              <a:t>Myelogenous</a:t>
            </a:r>
            <a:r>
              <a:rPr lang="en-US" sz="1600" i="1" dirty="0" smtClean="0"/>
              <a:t> Leukemia Treatment (PDQ) Health Professional Version. </a:t>
            </a:r>
            <a:r>
              <a:rPr lang="en-US" sz="1600" dirty="0"/>
              <a:t>Retrieved from http://</a:t>
            </a:r>
            <a:r>
              <a:rPr lang="en-US" sz="1600" dirty="0" smtClean="0"/>
              <a:t>www.cancer.gov/cancertopics/pdq/treatment/CML/HealthProfessional.</a:t>
            </a:r>
          </a:p>
          <a:p>
            <a:pPr marL="0" indent="0">
              <a:buNone/>
            </a:pPr>
            <a:endParaRPr lang="en-US" sz="1600" dirty="0" smtClean="0"/>
          </a:p>
          <a:p>
            <a:pPr marL="0" indent="0">
              <a:buNone/>
            </a:pPr>
            <a:r>
              <a:rPr lang="en-US" sz="1600" dirty="0"/>
              <a:t>National Cancer Institute. </a:t>
            </a:r>
            <a:r>
              <a:rPr lang="en-US" sz="1600" dirty="0" smtClean="0"/>
              <a:t>(June 27, </a:t>
            </a:r>
            <a:r>
              <a:rPr lang="en-US" sz="1600" dirty="0"/>
              <a:t>2014). </a:t>
            </a:r>
            <a:r>
              <a:rPr lang="en-US" sz="1600" i="1" dirty="0"/>
              <a:t>Chronic </a:t>
            </a:r>
            <a:r>
              <a:rPr lang="en-US" sz="1600" i="1" dirty="0" err="1"/>
              <a:t>Myelogenous</a:t>
            </a:r>
            <a:r>
              <a:rPr lang="en-US" sz="1600" i="1" dirty="0"/>
              <a:t> Leukemia Treatment (PDQ) </a:t>
            </a:r>
            <a:r>
              <a:rPr lang="en-US" sz="1600" i="1" dirty="0" smtClean="0"/>
              <a:t>Patient Version</a:t>
            </a:r>
            <a:r>
              <a:rPr lang="en-US" sz="1600" i="1" dirty="0"/>
              <a:t>. </a:t>
            </a:r>
            <a:r>
              <a:rPr lang="en-US" sz="1600" dirty="0"/>
              <a:t>Retrieved </a:t>
            </a:r>
            <a:r>
              <a:rPr lang="en-US" sz="1600" dirty="0" smtClean="0"/>
              <a:t>from </a:t>
            </a:r>
            <a:r>
              <a:rPr lang="en-US" sz="1600" dirty="0"/>
              <a:t>http://www.cancer.gov/cancertopics/pdq/treatment/CML/HealthProfessional</a:t>
            </a:r>
            <a:endParaRPr lang="en-US" sz="1600" i="1" dirty="0" smtClean="0"/>
          </a:p>
          <a:p>
            <a:pPr marL="0" indent="0">
              <a:buNone/>
            </a:pPr>
            <a:endParaRPr lang="en-US" sz="1600" dirty="0" smtClean="0"/>
          </a:p>
          <a:p>
            <a:pPr marL="0" indent="0">
              <a:buNone/>
            </a:pPr>
            <a:r>
              <a:rPr lang="en-US" sz="1600" dirty="0" smtClean="0"/>
              <a:t>United States Food and Drug Administration. (August 26, 2013). </a:t>
            </a:r>
            <a:r>
              <a:rPr lang="en-US" sz="1600" i="1" dirty="0" err="1" smtClean="0"/>
              <a:t>Gleevec</a:t>
            </a:r>
            <a:r>
              <a:rPr lang="en-US" sz="1600" i="1" dirty="0" smtClean="0"/>
              <a:t> (</a:t>
            </a:r>
            <a:r>
              <a:rPr lang="en-US" sz="1600" i="1" dirty="0" err="1" smtClean="0"/>
              <a:t>Imatinib</a:t>
            </a:r>
            <a:r>
              <a:rPr lang="en-US" sz="1600" i="1" dirty="0" smtClean="0"/>
              <a:t> </a:t>
            </a:r>
            <a:r>
              <a:rPr lang="en-US" sz="1600" i="1" dirty="0" err="1" smtClean="0"/>
              <a:t>Mesylate</a:t>
            </a:r>
            <a:r>
              <a:rPr lang="en-US" sz="1600" i="1" dirty="0" smtClean="0"/>
              <a:t>) Questions and Answers. </a:t>
            </a:r>
            <a:r>
              <a:rPr lang="en-US" sz="1600" dirty="0" smtClean="0"/>
              <a:t>Retrieved from </a:t>
            </a:r>
            <a:r>
              <a:rPr lang="en-US" sz="1600" dirty="0"/>
              <a:t>http://www.fda.gov/Drugs/DrugSafety/PostmarketDrugSafetyInformationforPatientsandProviders/ucm110505.htm</a:t>
            </a:r>
          </a:p>
          <a:p>
            <a:pPr marL="0" indent="0">
              <a:buNone/>
            </a:pPr>
            <a:endParaRPr lang="en-US" sz="1600" dirty="0"/>
          </a:p>
        </p:txBody>
      </p:sp>
    </p:spTree>
    <p:extLst>
      <p:ext uri="{BB962C8B-B14F-4D97-AF65-F5344CB8AC3E}">
        <p14:creationId xmlns:p14="http://schemas.microsoft.com/office/powerpoint/2010/main" val="222170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Credits</a:t>
            </a:r>
            <a:endParaRPr lang="en-US" dirty="0"/>
          </a:p>
        </p:txBody>
      </p:sp>
      <p:sp>
        <p:nvSpPr>
          <p:cNvPr id="4" name="Text Box 4"/>
          <p:cNvSpPr txBox="1">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oAutofit/>
          </a:bodyPr>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pPr marL="0" indent="0">
              <a:buNone/>
            </a:pPr>
            <a:r>
              <a:rPr lang="en-GB" altLang="en-US" sz="1000" u="sng" dirty="0" smtClean="0">
                <a:latin typeface="+mj-lt"/>
              </a:rPr>
              <a:t>Slide 3</a:t>
            </a:r>
          </a:p>
          <a:p>
            <a:pPr marL="0" indent="0">
              <a:buNone/>
            </a:pPr>
            <a:r>
              <a:rPr lang="en-US" sz="1000" dirty="0" smtClean="0">
                <a:latin typeface="+mj-lt"/>
              </a:rPr>
              <a:t>Description: Chronic </a:t>
            </a:r>
            <a:r>
              <a:rPr lang="en-US" sz="1000" dirty="0">
                <a:latin typeface="+mj-lt"/>
              </a:rPr>
              <a:t>myeloid leukemia (CML): marked </a:t>
            </a:r>
            <a:r>
              <a:rPr lang="en-US" sz="1000" dirty="0" err="1">
                <a:latin typeface="+mj-lt"/>
              </a:rPr>
              <a:t>leucocytosis</a:t>
            </a:r>
            <a:r>
              <a:rPr lang="en-US" sz="1000" dirty="0">
                <a:latin typeface="+mj-lt"/>
              </a:rPr>
              <a:t> with granulocyte left shift</a:t>
            </a:r>
            <a:r>
              <a:rPr lang="en-US" sz="1000" dirty="0" smtClean="0">
                <a:latin typeface="+mj-lt"/>
              </a:rPr>
              <a:t>.</a:t>
            </a:r>
          </a:p>
          <a:p>
            <a:pPr marL="0" indent="0">
              <a:buNone/>
            </a:pPr>
            <a:r>
              <a:rPr lang="en-US" altLang="en-US" sz="1000" dirty="0" smtClean="0">
                <a:latin typeface="+mj-lt"/>
              </a:rPr>
              <a:t>Author: </a:t>
            </a:r>
            <a:r>
              <a:rPr lang="en-US" sz="1000" dirty="0">
                <a:latin typeface="+mj-lt"/>
              </a:rPr>
              <a:t>Paulo Henrique </a:t>
            </a:r>
            <a:r>
              <a:rPr lang="en-US" sz="1000" dirty="0" err="1">
                <a:latin typeface="+mj-lt"/>
              </a:rPr>
              <a:t>Orlandi</a:t>
            </a:r>
            <a:r>
              <a:rPr lang="en-US" sz="1000" dirty="0">
                <a:latin typeface="+mj-lt"/>
              </a:rPr>
              <a:t> </a:t>
            </a:r>
            <a:r>
              <a:rPr lang="en-US" sz="1000" dirty="0" err="1">
                <a:latin typeface="+mj-lt"/>
              </a:rPr>
              <a:t>Mourao</a:t>
            </a:r>
            <a:endParaRPr lang="en-GB" altLang="en-US" sz="1000" dirty="0" smtClean="0">
              <a:latin typeface="+mj-lt"/>
            </a:endParaRPr>
          </a:p>
          <a:p>
            <a:pPr marL="0" indent="0">
              <a:buNone/>
            </a:pPr>
            <a:r>
              <a:rPr lang="en-GB" altLang="en-US" sz="1000" dirty="0">
                <a:latin typeface="+mj-lt"/>
              </a:rPr>
              <a:t>Source: http://commons.wikimedia.org/wiki/File:Chronic_Myeloid_Leukemia_smear_2009-04-09.JPG</a:t>
            </a:r>
          </a:p>
          <a:p>
            <a:pPr marL="0" indent="0">
              <a:buNone/>
            </a:pPr>
            <a:r>
              <a:rPr lang="en-GB" altLang="en-US" sz="1000" dirty="0" smtClean="0">
                <a:latin typeface="+mj-lt"/>
              </a:rPr>
              <a:t>Clearance: </a:t>
            </a:r>
            <a:r>
              <a:rPr lang="en-US" sz="1000" dirty="0">
                <a:latin typeface="+mj-lt"/>
              </a:rPr>
              <a:t>This file is licensed under the Creative Commons Attribution-Share Alike 3.0 </a:t>
            </a:r>
            <a:r>
              <a:rPr lang="en-US" sz="1000" dirty="0" err="1">
                <a:latin typeface="+mj-lt"/>
              </a:rPr>
              <a:t>Unported</a:t>
            </a:r>
            <a:r>
              <a:rPr lang="en-US" sz="1000" dirty="0">
                <a:latin typeface="+mj-lt"/>
              </a:rPr>
              <a:t> license</a:t>
            </a:r>
            <a:r>
              <a:rPr lang="en-US" sz="1000" dirty="0" smtClean="0">
                <a:latin typeface="+mj-lt"/>
              </a:rPr>
              <a:t>.</a:t>
            </a:r>
          </a:p>
          <a:p>
            <a:pPr marL="0" indent="0">
              <a:buNone/>
            </a:pPr>
            <a:r>
              <a:rPr lang="en-US" sz="1000" dirty="0" smtClean="0">
                <a:latin typeface="+mj-lt"/>
              </a:rPr>
              <a:t>Description: Blood </a:t>
            </a:r>
            <a:r>
              <a:rPr lang="en-US" sz="1000" dirty="0">
                <a:latin typeface="+mj-lt"/>
              </a:rPr>
              <a:t>smear from a normal healthy adult. Stained with </a:t>
            </a:r>
            <a:r>
              <a:rPr lang="en-US" sz="1000" dirty="0" err="1">
                <a:latin typeface="+mj-lt"/>
              </a:rPr>
              <a:t>Giemsa</a:t>
            </a:r>
            <a:r>
              <a:rPr lang="en-US" sz="1000" dirty="0">
                <a:latin typeface="+mj-lt"/>
              </a:rPr>
              <a:t>. Note the uniform staining and size of cells.</a:t>
            </a:r>
            <a:endParaRPr lang="en-US" sz="1000" dirty="0" smtClean="0">
              <a:latin typeface="+mj-lt"/>
            </a:endParaRPr>
          </a:p>
          <a:p>
            <a:pPr marL="0" indent="0">
              <a:buNone/>
            </a:pPr>
            <a:r>
              <a:rPr lang="en-US" sz="1000" dirty="0" smtClean="0">
                <a:latin typeface="+mj-lt"/>
              </a:rPr>
              <a:t>Author: Keith Chambers</a:t>
            </a:r>
          </a:p>
          <a:p>
            <a:pPr marL="0" indent="0">
              <a:buNone/>
            </a:pPr>
            <a:r>
              <a:rPr lang="en-US" sz="1000" dirty="0" smtClean="0">
                <a:latin typeface="+mj-lt"/>
              </a:rPr>
              <a:t>Source: </a:t>
            </a:r>
            <a:r>
              <a:rPr lang="en-US" sz="1000" dirty="0">
                <a:latin typeface="+mj-lt"/>
              </a:rPr>
              <a:t>http://</a:t>
            </a:r>
            <a:r>
              <a:rPr lang="en-US" sz="1000" dirty="0" smtClean="0">
                <a:latin typeface="+mj-lt"/>
              </a:rPr>
              <a:t>commons.wikimedia.org/wiki/File:Normal_Adult_Blood_Smear.JPG</a:t>
            </a:r>
          </a:p>
          <a:p>
            <a:pPr marL="0" indent="0">
              <a:buNone/>
            </a:pPr>
            <a:r>
              <a:rPr lang="en-US" sz="1000" dirty="0" err="1" smtClean="0">
                <a:latin typeface="+mj-lt"/>
              </a:rPr>
              <a:t>Clearance:</a:t>
            </a:r>
            <a:r>
              <a:rPr lang="en-US" sz="1000" dirty="0" err="1">
                <a:latin typeface="+mj-lt"/>
              </a:rPr>
              <a:t>This</a:t>
            </a:r>
            <a:r>
              <a:rPr lang="en-US" sz="1000" dirty="0">
                <a:latin typeface="+mj-lt"/>
              </a:rPr>
              <a:t> file is licensed under the Creative Commons Attribution-Share Alike 3.0 </a:t>
            </a:r>
            <a:r>
              <a:rPr lang="en-US" sz="1000" dirty="0" err="1">
                <a:latin typeface="+mj-lt"/>
              </a:rPr>
              <a:t>Unported</a:t>
            </a:r>
            <a:r>
              <a:rPr lang="en-US" sz="1000" dirty="0">
                <a:latin typeface="+mj-lt"/>
              </a:rPr>
              <a:t> license</a:t>
            </a:r>
            <a:r>
              <a:rPr lang="en-US" sz="1000" dirty="0" smtClean="0">
                <a:latin typeface="+mj-lt"/>
              </a:rPr>
              <a:t>.</a:t>
            </a:r>
          </a:p>
          <a:p>
            <a:pPr marL="0" indent="0">
              <a:buNone/>
            </a:pPr>
            <a:r>
              <a:rPr lang="en-US" sz="1000" u="sng" dirty="0" smtClean="0">
                <a:latin typeface="+mj-lt"/>
              </a:rPr>
              <a:t>Slide 6</a:t>
            </a:r>
          </a:p>
          <a:p>
            <a:pPr marL="0" indent="0">
              <a:buNone/>
            </a:pPr>
            <a:r>
              <a:rPr lang="en-US" sz="1000" dirty="0" smtClean="0">
                <a:latin typeface="+mj-lt"/>
              </a:rPr>
              <a:t>Description: </a:t>
            </a:r>
            <a:r>
              <a:rPr lang="en-US" sz="1000" dirty="0">
                <a:latin typeface="+mj-lt"/>
              </a:rPr>
              <a:t>This diagram shows the hematopoiesis as it occurs in humans.</a:t>
            </a:r>
            <a:endParaRPr lang="en-US" sz="1000" dirty="0" smtClean="0">
              <a:latin typeface="+mj-lt"/>
            </a:endParaRPr>
          </a:p>
          <a:p>
            <a:pPr marL="0" indent="0">
              <a:buNone/>
            </a:pPr>
            <a:r>
              <a:rPr lang="en-US" sz="1000" dirty="0" smtClean="0">
                <a:latin typeface="+mj-lt"/>
              </a:rPr>
              <a:t>Author: A. Rad</a:t>
            </a:r>
          </a:p>
          <a:p>
            <a:pPr marL="0" indent="0">
              <a:buNone/>
            </a:pPr>
            <a:r>
              <a:rPr lang="en-US" sz="1000" dirty="0" smtClean="0">
                <a:latin typeface="+mj-lt"/>
              </a:rPr>
              <a:t>Source: http</a:t>
            </a:r>
            <a:r>
              <a:rPr lang="en-US" sz="1000" dirty="0">
                <a:latin typeface="+mj-lt"/>
              </a:rPr>
              <a:t>://commons.wikimedia.org/wiki/File:Hematopoiesis_%</a:t>
            </a:r>
            <a:r>
              <a:rPr lang="en-US" sz="1000" dirty="0" smtClean="0">
                <a:latin typeface="+mj-lt"/>
              </a:rPr>
              <a:t>28human%29_diagram.png</a:t>
            </a:r>
          </a:p>
          <a:p>
            <a:pPr marL="0" indent="0">
              <a:buNone/>
            </a:pPr>
            <a:r>
              <a:rPr lang="en-US" sz="1000" dirty="0" smtClean="0">
                <a:latin typeface="+mj-lt"/>
              </a:rPr>
              <a:t>Clearance: </a:t>
            </a:r>
            <a:r>
              <a:rPr lang="en-US" sz="1000" dirty="0">
                <a:latin typeface="+mj-lt"/>
              </a:rPr>
              <a:t>GFDL-self. This image is released under the GFDL-self license and is considered freely distributable. This image or any reproductions/customizations thereof (or any reproductions/customizations of its reproductions/customizations, and so forth) may NOT be sold without my explicit consent</a:t>
            </a:r>
            <a:r>
              <a:rPr lang="en-US" sz="1000" dirty="0" smtClean="0">
                <a:latin typeface="+mj-lt"/>
              </a:rPr>
              <a:t>.</a:t>
            </a:r>
          </a:p>
          <a:p>
            <a:pPr marL="0" indent="0">
              <a:buNone/>
            </a:pPr>
            <a:r>
              <a:rPr lang="en-US" sz="1000" u="sng" dirty="0" smtClean="0">
                <a:latin typeface="+mj-lt"/>
              </a:rPr>
              <a:t>Slide 7</a:t>
            </a:r>
          </a:p>
          <a:p>
            <a:pPr marL="0" indent="0">
              <a:buNone/>
            </a:pPr>
            <a:r>
              <a:rPr lang="en-US" sz="1000" dirty="0" smtClean="0">
                <a:latin typeface="+mj-lt"/>
              </a:rPr>
              <a:t>Description: </a:t>
            </a:r>
            <a:r>
              <a:rPr lang="en-US" sz="1000" dirty="0">
                <a:latin typeface="+mj-lt"/>
              </a:rPr>
              <a:t>Philadelphia Chromosome Translocation</a:t>
            </a:r>
            <a:endParaRPr lang="en-US" sz="1000" dirty="0" smtClean="0">
              <a:latin typeface="+mj-lt"/>
            </a:endParaRPr>
          </a:p>
          <a:p>
            <a:pPr marL="0" indent="0">
              <a:buNone/>
            </a:pPr>
            <a:r>
              <a:rPr lang="en-US" sz="1000" dirty="0" smtClean="0">
                <a:latin typeface="+mj-lt"/>
              </a:rPr>
              <a:t>Author: </a:t>
            </a:r>
            <a:r>
              <a:rPr lang="en-US" sz="1000" dirty="0">
                <a:latin typeface="+mj-lt"/>
              </a:rPr>
              <a:t>A </a:t>
            </a:r>
            <a:r>
              <a:rPr lang="en-US" sz="1000" dirty="0" err="1">
                <a:latin typeface="+mj-lt"/>
              </a:rPr>
              <a:t>Obeidat</a:t>
            </a:r>
            <a:endParaRPr lang="en-US" sz="1000" dirty="0" smtClean="0">
              <a:latin typeface="+mj-lt"/>
            </a:endParaRPr>
          </a:p>
          <a:p>
            <a:pPr marL="0" indent="0">
              <a:buNone/>
            </a:pPr>
            <a:r>
              <a:rPr lang="en-US" sz="1000" dirty="0" smtClean="0">
                <a:latin typeface="+mj-lt"/>
              </a:rPr>
              <a:t>Source: http</a:t>
            </a:r>
            <a:r>
              <a:rPr lang="en-US" sz="1000" dirty="0">
                <a:latin typeface="+mj-lt"/>
              </a:rPr>
              <a:t>://</a:t>
            </a:r>
            <a:r>
              <a:rPr lang="en-US" sz="1000" dirty="0" smtClean="0">
                <a:latin typeface="+mj-lt"/>
              </a:rPr>
              <a:t>commons.wikimedia.org/wiki/File:Philadelphia_chromosome.jpg</a:t>
            </a:r>
          </a:p>
          <a:p>
            <a:pPr marL="0" indent="0">
              <a:buNone/>
            </a:pPr>
            <a:r>
              <a:rPr lang="en-US" sz="1000" dirty="0" smtClean="0">
                <a:latin typeface="+mj-lt"/>
              </a:rPr>
              <a:t>Clearance: </a:t>
            </a:r>
            <a:r>
              <a:rPr lang="en-US" sz="1000" dirty="0">
                <a:latin typeface="+mj-lt"/>
              </a:rPr>
              <a:t>This file is licensed under the Creative Commons Attribution-Share Alike 3.0 </a:t>
            </a:r>
            <a:r>
              <a:rPr lang="en-US" sz="1000" dirty="0" err="1">
                <a:latin typeface="+mj-lt"/>
              </a:rPr>
              <a:t>Unported</a:t>
            </a:r>
            <a:r>
              <a:rPr lang="en-US" sz="1000" dirty="0">
                <a:latin typeface="+mj-lt"/>
              </a:rPr>
              <a:t> license.</a:t>
            </a:r>
          </a:p>
          <a:p>
            <a:pPr marL="0" indent="0">
              <a:buNone/>
            </a:pPr>
            <a:r>
              <a:rPr lang="en-US" sz="1000" u="sng" dirty="0" smtClean="0">
                <a:latin typeface="+mj-lt"/>
              </a:rPr>
              <a:t>Slide 8</a:t>
            </a:r>
          </a:p>
          <a:p>
            <a:pPr marL="0" indent="0">
              <a:buNone/>
            </a:pPr>
            <a:r>
              <a:rPr lang="en-US" sz="1000" dirty="0" smtClean="0">
                <a:latin typeface="+mj-lt"/>
              </a:rPr>
              <a:t>Description: </a:t>
            </a:r>
            <a:r>
              <a:rPr lang="en-US" sz="1000" dirty="0">
                <a:latin typeface="+mj-lt"/>
              </a:rPr>
              <a:t>B</a:t>
            </a:r>
            <a:r>
              <a:rPr lang="en-US" sz="1000" dirty="0" smtClean="0">
                <a:latin typeface="+mj-lt"/>
              </a:rPr>
              <a:t>asic Phosphorylation reaction</a:t>
            </a:r>
          </a:p>
          <a:p>
            <a:pPr marL="0" indent="0">
              <a:buNone/>
            </a:pPr>
            <a:r>
              <a:rPr lang="en-US" sz="1000" dirty="0" smtClean="0">
                <a:latin typeface="+mj-lt"/>
              </a:rPr>
              <a:t>Author: Boc13</a:t>
            </a:r>
          </a:p>
          <a:p>
            <a:pPr marL="0" indent="0">
              <a:buNone/>
            </a:pPr>
            <a:r>
              <a:rPr lang="en-US" sz="1000" dirty="0" smtClean="0">
                <a:latin typeface="+mj-lt"/>
              </a:rPr>
              <a:t>Source: </a:t>
            </a:r>
            <a:r>
              <a:rPr lang="en-US" sz="1000" dirty="0">
                <a:latin typeface="+mj-lt"/>
              </a:rPr>
              <a:t>http://</a:t>
            </a:r>
            <a:r>
              <a:rPr lang="en-US" sz="1000" dirty="0" smtClean="0">
                <a:latin typeface="+mj-lt"/>
              </a:rPr>
              <a:t>commons.wikimedia.org/wiki/File:Basic_phosphorylation_reaction.png</a:t>
            </a:r>
          </a:p>
          <a:p>
            <a:pPr marL="0" indent="0">
              <a:buNone/>
            </a:pPr>
            <a:r>
              <a:rPr lang="en-US" sz="1000" dirty="0" smtClean="0">
                <a:latin typeface="+mj-lt"/>
              </a:rPr>
              <a:t>Clearance: </a:t>
            </a:r>
            <a:r>
              <a:rPr lang="en-US" sz="1000" dirty="0">
                <a:latin typeface="+mj-lt"/>
              </a:rPr>
              <a:t>This file is licensed under the Creative Commons Attribution-Share Alike 3.0 </a:t>
            </a:r>
            <a:r>
              <a:rPr lang="en-US" sz="1000" dirty="0" err="1">
                <a:latin typeface="+mj-lt"/>
              </a:rPr>
              <a:t>Unported</a:t>
            </a:r>
            <a:r>
              <a:rPr lang="en-US" sz="1000" dirty="0">
                <a:latin typeface="+mj-lt"/>
              </a:rPr>
              <a:t> license.</a:t>
            </a:r>
          </a:p>
          <a:p>
            <a:pPr marL="0" indent="0">
              <a:buNone/>
            </a:pPr>
            <a:r>
              <a:rPr lang="en-US" sz="1000" u="sng" dirty="0" smtClean="0">
                <a:latin typeface="+mj-lt"/>
              </a:rPr>
              <a:t>Slide 17</a:t>
            </a:r>
          </a:p>
          <a:p>
            <a:pPr marL="0" indent="0">
              <a:buNone/>
            </a:pPr>
            <a:r>
              <a:rPr lang="en-US" sz="1000" dirty="0" smtClean="0">
                <a:latin typeface="+mj-lt"/>
              </a:rPr>
              <a:t>Adapted from : </a:t>
            </a:r>
            <a:r>
              <a:rPr lang="en-GB" altLang="en-US" sz="1000" dirty="0" smtClean="0">
                <a:latin typeface="+mj-lt"/>
              </a:rPr>
              <a:t>Mauro </a:t>
            </a:r>
            <a:r>
              <a:rPr lang="en-GB" altLang="en-US" sz="1000" dirty="0">
                <a:latin typeface="+mj-lt"/>
              </a:rPr>
              <a:t>M J , and </a:t>
            </a:r>
            <a:r>
              <a:rPr lang="en-GB" altLang="en-US" sz="1000" dirty="0" err="1">
                <a:latin typeface="+mj-lt"/>
              </a:rPr>
              <a:t>Druker</a:t>
            </a:r>
            <a:r>
              <a:rPr lang="en-GB" altLang="en-US" sz="1000" dirty="0">
                <a:latin typeface="+mj-lt"/>
              </a:rPr>
              <a:t> B </a:t>
            </a:r>
            <a:r>
              <a:rPr lang="en-GB" altLang="en-US" sz="1000" dirty="0" smtClean="0">
                <a:latin typeface="+mj-lt"/>
              </a:rPr>
              <a:t>J. STI-571: Targeting BCR-ABL as therapy for CML. </a:t>
            </a:r>
            <a:r>
              <a:rPr lang="en-GB" altLang="en-US" sz="1000" dirty="0">
                <a:latin typeface="+mj-lt"/>
              </a:rPr>
              <a:t>The Oncologist </a:t>
            </a:r>
            <a:r>
              <a:rPr lang="en-GB" altLang="en-US" sz="1000" dirty="0" smtClean="0">
                <a:latin typeface="+mj-lt"/>
              </a:rPr>
              <a:t>2001;6:233-238</a:t>
            </a:r>
          </a:p>
          <a:p>
            <a:pPr marL="0" indent="0">
              <a:buNone/>
            </a:pPr>
            <a:endParaRPr lang="en-GB" altLang="en-US" sz="1000" dirty="0">
              <a:latin typeface="+mj-lt"/>
            </a:endParaRPr>
          </a:p>
        </p:txBody>
      </p:sp>
    </p:spTree>
    <p:extLst>
      <p:ext uri="{BB962C8B-B14F-4D97-AF65-F5344CB8AC3E}">
        <p14:creationId xmlns:p14="http://schemas.microsoft.com/office/powerpoint/2010/main" val="42499906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Credits</a:t>
            </a:r>
            <a:endParaRPr lang="en-US" dirty="0"/>
          </a:p>
        </p:txBody>
      </p:sp>
      <p:sp>
        <p:nvSpPr>
          <p:cNvPr id="3" name="Content Placeholder 2"/>
          <p:cNvSpPr>
            <a:spLocks noGrp="1"/>
          </p:cNvSpPr>
          <p:nvPr>
            <p:ph idx="1"/>
          </p:nvPr>
        </p:nvSpPr>
        <p:spPr/>
        <p:txBody>
          <a:bodyPr/>
          <a:lstStyle/>
          <a:p>
            <a:r>
              <a:rPr lang="en-US" dirty="0" smtClean="0"/>
              <a:t>Video clips adapted from: </a:t>
            </a:r>
          </a:p>
          <a:p>
            <a:pPr lvl="1"/>
            <a:r>
              <a:rPr lang="en-US" u="sng" dirty="0" smtClean="0">
                <a:hlinkClick r:id="rId2"/>
              </a:rPr>
              <a:t>http://www.hhmi.org/biointeractive/gleevec-inhibits-cancer-causing-kinase-bcr-abl</a:t>
            </a:r>
            <a:endParaRPr lang="en-US" dirty="0" smtClean="0"/>
          </a:p>
          <a:p>
            <a:pPr lvl="1"/>
            <a:r>
              <a:rPr lang="en-US" u="sng" dirty="0" smtClean="0">
                <a:hlinkClick r:id="rId3"/>
              </a:rPr>
              <a:t>http://www.hhmi.org/biointeractive/gleevec-resistant-form-kinase-bcr-abl</a:t>
            </a:r>
            <a:endParaRPr lang="en-US" dirty="0" smtClean="0"/>
          </a:p>
          <a:p>
            <a:pPr marL="0" indent="0">
              <a:buNone/>
            </a:pPr>
            <a:r>
              <a:rPr lang="en-US" dirty="0"/>
              <a:t>Used with permission from the Howard Hughes Medical Institute</a:t>
            </a:r>
            <a:r>
              <a:rPr lang="en-US"/>
              <a:t>, </a:t>
            </a:r>
            <a:r>
              <a:rPr lang="en-US" smtClean="0"/>
              <a:t>copyright 2013. </a:t>
            </a:r>
            <a:r>
              <a:rPr lang="en-US" dirty="0"/>
              <a:t>All rights reserved. www.BioInteractive.org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Clicker Question #1</a:t>
            </a:r>
            <a:endParaRPr lang="en-US" dirty="0"/>
          </a:p>
        </p:txBody>
      </p:sp>
      <p:sp>
        <p:nvSpPr>
          <p:cNvPr id="3" name="Content Placeholder 2"/>
          <p:cNvSpPr>
            <a:spLocks noGrp="1"/>
          </p:cNvSpPr>
          <p:nvPr>
            <p:ph idx="1"/>
          </p:nvPr>
        </p:nvSpPr>
        <p:spPr/>
        <p:txBody>
          <a:bodyPr/>
          <a:lstStyle/>
          <a:p>
            <a:pPr marL="0" indent="0">
              <a:buNone/>
            </a:pPr>
            <a:r>
              <a:rPr lang="en-US" dirty="0" smtClean="0"/>
              <a:t>Based upon the data shown in the previous slide, Oliver appears to be suffering from </a:t>
            </a:r>
          </a:p>
          <a:p>
            <a:pPr marL="457200" indent="-457200">
              <a:buAutoNum type="alphaLcPeriod"/>
            </a:pPr>
            <a:r>
              <a:rPr lang="en-US" dirty="0" smtClean="0"/>
              <a:t>anemia: too few red blood cells</a:t>
            </a:r>
          </a:p>
          <a:p>
            <a:pPr marL="457200" indent="-457200">
              <a:buAutoNum type="alphaLcPeriod"/>
            </a:pPr>
            <a:r>
              <a:rPr lang="en-US" dirty="0" smtClean="0"/>
              <a:t>leukocytosis:  too many white blood cells</a:t>
            </a:r>
          </a:p>
          <a:p>
            <a:pPr marL="457200" indent="-457200">
              <a:buAutoNum type="alphaLcPeriod"/>
            </a:pPr>
            <a:r>
              <a:rPr lang="en-US" dirty="0" smtClean="0"/>
              <a:t>leukopenia: too few white blood cells</a:t>
            </a:r>
          </a:p>
          <a:p>
            <a:pPr marL="457200" indent="-457200">
              <a:buAutoNum type="alphaLcPeriod"/>
            </a:pPr>
            <a:r>
              <a:rPr lang="en-US" dirty="0" smtClean="0"/>
              <a:t>polycythemia: too many red blood cells</a:t>
            </a:r>
          </a:p>
          <a:p>
            <a:pPr marL="457200" indent="-457200">
              <a:buAutoNum type="alphaLcPeriod"/>
            </a:pPr>
            <a:endParaRPr lang="en-US" dirty="0"/>
          </a:p>
        </p:txBody>
      </p:sp>
    </p:spTree>
    <p:extLst>
      <p:ext uri="{BB962C8B-B14F-4D97-AF65-F5344CB8AC3E}">
        <p14:creationId xmlns:p14="http://schemas.microsoft.com/office/powerpoint/2010/main" val="961377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 continued</a:t>
            </a: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pPr marL="0" indent="0">
              <a:buNone/>
            </a:pPr>
            <a:r>
              <a:rPr lang="en-US" dirty="0" smtClean="0"/>
              <a:t>Oliver sat in stunned silence while Dr. Kagan reviewed his blood test results. “Your very high white blood cell count and enlarged spleen prompted me to perform some additional testing on your blood cells, and I’m afraid the results are not very good.  The results reveal that your blood cells contain a mutation that has caused you to develop a blood disease called Chronic Myeloid Leukemia, or CML. This is a slowly progressing cancer of the blood cells. I am going to refer you to a doctor called a hematologist, who specializes in blood diseases, who will discuss your treatment options.” </a:t>
            </a:r>
          </a:p>
          <a:p>
            <a:pPr marL="0" indent="0">
              <a:buNone/>
            </a:pPr>
            <a:r>
              <a:rPr lang="en-US" dirty="0" smtClean="0"/>
              <a:t>“Chronic what?” replied Oliver, snapping out of his silent state.</a:t>
            </a:r>
          </a:p>
          <a:p>
            <a:pPr marL="0" indent="0">
              <a:buNone/>
            </a:pPr>
            <a:r>
              <a:rPr lang="en-US" dirty="0" smtClean="0"/>
              <a:t>Dr. Kagan explained to Oliver a little more about what CML is, and what causes the disease.</a:t>
            </a:r>
            <a:endParaRPr lang="en-US" dirty="0"/>
          </a:p>
        </p:txBody>
      </p:sp>
    </p:spTree>
    <p:extLst>
      <p:ext uri="{BB962C8B-B14F-4D97-AF65-F5344CB8AC3E}">
        <p14:creationId xmlns:p14="http://schemas.microsoft.com/office/powerpoint/2010/main" val="910372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of CML</a:t>
            </a:r>
            <a:endParaRPr lang="en-US" dirty="0"/>
          </a:p>
        </p:txBody>
      </p:sp>
      <p:sp>
        <p:nvSpPr>
          <p:cNvPr id="3" name="Content Placeholder 2"/>
          <p:cNvSpPr>
            <a:spLocks noGrp="1"/>
          </p:cNvSpPr>
          <p:nvPr>
            <p:ph sz="half" idx="1"/>
          </p:nvPr>
        </p:nvSpPr>
        <p:spPr>
          <a:xfrm>
            <a:off x="228600" y="1301496"/>
            <a:ext cx="8610600" cy="4718304"/>
          </a:xfrm>
        </p:spPr>
        <p:txBody>
          <a:bodyPr>
            <a:normAutofit/>
          </a:bodyPr>
          <a:lstStyle/>
          <a:p>
            <a:r>
              <a:rPr lang="en-US" sz="2400" dirty="0" smtClean="0"/>
              <a:t>CML is characterized by an overproduction of a particular type of white blood cell called the </a:t>
            </a:r>
            <a:r>
              <a:rPr lang="en-US" sz="2400" b="1" i="1" dirty="0" smtClean="0"/>
              <a:t>granulocyte</a:t>
            </a: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174576" y="2286000"/>
            <a:ext cx="6794848" cy="4528129"/>
          </a:xfrm>
        </p:spPr>
      </p:pic>
      <p:sp>
        <p:nvSpPr>
          <p:cNvPr id="6" name="Rectangle 5"/>
          <p:cNvSpPr/>
          <p:nvPr/>
        </p:nvSpPr>
        <p:spPr>
          <a:xfrm>
            <a:off x="2438400" y="5257800"/>
            <a:ext cx="2133600" cy="533400"/>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771278" y="5806802"/>
            <a:ext cx="1495922" cy="338554"/>
          </a:xfrm>
          <a:prstGeom prst="rect">
            <a:avLst/>
          </a:prstGeom>
          <a:noFill/>
        </p:spPr>
        <p:txBody>
          <a:bodyPr wrap="none" rtlCol="0">
            <a:spAutoFit/>
          </a:bodyPr>
          <a:lstStyle/>
          <a:p>
            <a:r>
              <a:rPr lang="en-US" sz="1600" b="1" dirty="0" smtClean="0">
                <a:solidFill>
                  <a:srgbClr val="FF9900"/>
                </a:solidFill>
              </a:rPr>
              <a:t>Granulocytes</a:t>
            </a:r>
            <a:endParaRPr lang="en-US" sz="1600" b="1" dirty="0">
              <a:solidFill>
                <a:srgbClr val="FF9900"/>
              </a:solidFill>
            </a:endParaRPr>
          </a:p>
        </p:txBody>
      </p:sp>
    </p:spTree>
    <p:extLst>
      <p:ext uri="{BB962C8B-B14F-4D97-AF65-F5344CB8AC3E}">
        <p14:creationId xmlns:p14="http://schemas.microsoft.com/office/powerpoint/2010/main" val="1609097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of CML</a:t>
            </a:r>
            <a:endParaRPr lang="en-US" dirty="0"/>
          </a:p>
        </p:txBody>
      </p:sp>
      <p:sp>
        <p:nvSpPr>
          <p:cNvPr id="3" name="Content Placeholder 2"/>
          <p:cNvSpPr>
            <a:spLocks noGrp="1"/>
          </p:cNvSpPr>
          <p:nvPr>
            <p:ph sz="half" idx="1"/>
          </p:nvPr>
        </p:nvSpPr>
        <p:spPr>
          <a:xfrm>
            <a:off x="152400" y="1673352"/>
            <a:ext cx="4038600" cy="4718304"/>
          </a:xfrm>
        </p:spPr>
        <p:txBody>
          <a:bodyPr>
            <a:normAutofit fontScale="92500" lnSpcReduction="20000"/>
          </a:bodyPr>
          <a:lstStyle/>
          <a:p>
            <a:r>
              <a:rPr lang="en-US" dirty="0" smtClean="0"/>
              <a:t>The vast majority of cases of CML are caused by a chromosomal translocation, a specific type of mutation in which two different chromosomes swap their DNA</a:t>
            </a:r>
          </a:p>
          <a:p>
            <a:pPr lvl="1"/>
            <a:r>
              <a:rPr lang="en-US" dirty="0" smtClean="0"/>
              <a:t>Generates the </a:t>
            </a:r>
            <a:r>
              <a:rPr lang="en-US" b="1" i="1" dirty="0" smtClean="0"/>
              <a:t>Philadelphia</a:t>
            </a:r>
            <a:r>
              <a:rPr lang="en-US" dirty="0" smtClean="0"/>
              <a:t> </a:t>
            </a:r>
            <a:r>
              <a:rPr lang="en-US" b="1" i="1" dirty="0" smtClean="0"/>
              <a:t>chromosome</a:t>
            </a:r>
            <a:r>
              <a:rPr lang="en-US" dirty="0" smtClean="0"/>
              <a:t>, containing the BCR-ABL fusion protein</a:t>
            </a:r>
          </a:p>
        </p:txBody>
      </p:sp>
      <p:grpSp>
        <p:nvGrpSpPr>
          <p:cNvPr id="13" name="Group 12"/>
          <p:cNvGrpSpPr/>
          <p:nvPr/>
        </p:nvGrpSpPr>
        <p:grpSpPr>
          <a:xfrm>
            <a:off x="3886200" y="1752600"/>
            <a:ext cx="5486400" cy="4419600"/>
            <a:chOff x="4267200" y="1950720"/>
            <a:chExt cx="4648200" cy="3696970"/>
          </a:xfrm>
        </p:grpSpPr>
        <p:pic>
          <p:nvPicPr>
            <p:cNvPr id="1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4187" y="1950720"/>
              <a:ext cx="4621213" cy="3696970"/>
            </a:xfrm>
            <a:prstGeom prst="rect">
              <a:avLst/>
            </a:prstGeom>
          </p:spPr>
        </p:pic>
        <p:sp>
          <p:nvSpPr>
            <p:cNvPr id="15" name="Rectangle 14"/>
            <p:cNvSpPr/>
            <p:nvPr/>
          </p:nvSpPr>
          <p:spPr>
            <a:xfrm>
              <a:off x="4267200" y="4170216"/>
              <a:ext cx="685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324600" y="2828636"/>
              <a:ext cx="685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467600" y="3429000"/>
              <a:ext cx="13716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Philadelphia Chromosome</a:t>
              </a:r>
              <a:endParaRPr lang="en-US" sz="1200" b="1" dirty="0"/>
            </a:p>
          </p:txBody>
        </p:sp>
        <p:sp>
          <p:nvSpPr>
            <p:cNvPr id="18" name="Rectangle 17"/>
            <p:cNvSpPr/>
            <p:nvPr/>
          </p:nvSpPr>
          <p:spPr>
            <a:xfrm>
              <a:off x="6934200" y="5181600"/>
              <a:ext cx="1447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495800" y="4876800"/>
              <a:ext cx="2171700" cy="307777"/>
            </a:xfrm>
            <a:prstGeom prst="rect">
              <a:avLst/>
            </a:prstGeom>
            <a:noFill/>
          </p:spPr>
          <p:txBody>
            <a:bodyPr wrap="square" rtlCol="0">
              <a:spAutoFit/>
            </a:bodyPr>
            <a:lstStyle/>
            <a:p>
              <a:pPr algn="ctr"/>
              <a:r>
                <a:rPr lang="en-US" sz="1400" b="1" dirty="0" smtClean="0"/>
                <a:t>Chromosome</a:t>
              </a:r>
              <a:endParaRPr lang="en-US" sz="1400" b="1" dirty="0"/>
            </a:p>
          </p:txBody>
        </p:sp>
      </p:grpSp>
    </p:spTree>
    <p:extLst>
      <p:ext uri="{BB962C8B-B14F-4D97-AF65-F5344CB8AC3E}">
        <p14:creationId xmlns:p14="http://schemas.microsoft.com/office/powerpoint/2010/main" val="3521397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kinase?</a:t>
            </a:r>
            <a:endParaRPr lang="en-US" dirty="0"/>
          </a:p>
        </p:txBody>
      </p:sp>
      <p:sp>
        <p:nvSpPr>
          <p:cNvPr id="3" name="Content Placeholder 2"/>
          <p:cNvSpPr>
            <a:spLocks noGrp="1"/>
          </p:cNvSpPr>
          <p:nvPr>
            <p:ph idx="1"/>
          </p:nvPr>
        </p:nvSpPr>
        <p:spPr/>
        <p:txBody>
          <a:bodyPr>
            <a:normAutofit lnSpcReduction="10000"/>
          </a:bodyPr>
          <a:lstStyle/>
          <a:p>
            <a:pPr marL="182880" lvl="1"/>
            <a:r>
              <a:rPr lang="en-US" sz="2400" dirty="0" smtClean="0"/>
              <a:t>BCR-ABL is a mutated version of the ABL protein, a </a:t>
            </a:r>
            <a:r>
              <a:rPr lang="en-US" sz="2400" b="1" i="1" dirty="0" smtClean="0"/>
              <a:t>tyrosine kinase</a:t>
            </a:r>
            <a:endParaRPr lang="en-US" sz="2400" dirty="0" smtClean="0"/>
          </a:p>
          <a:p>
            <a:r>
              <a:rPr lang="en-US" dirty="0" smtClean="0"/>
              <a:t>A kinase is an </a:t>
            </a:r>
            <a:r>
              <a:rPr lang="en-US" b="1" i="1" dirty="0" smtClean="0"/>
              <a:t>enzyme</a:t>
            </a:r>
            <a:r>
              <a:rPr lang="en-US" dirty="0" smtClean="0"/>
              <a:t> that catalyzes </a:t>
            </a:r>
            <a:r>
              <a:rPr lang="en-US" b="1" i="1" dirty="0" smtClean="0"/>
              <a:t>phosphorylation </a:t>
            </a:r>
            <a:r>
              <a:rPr lang="en-US" dirty="0" smtClean="0"/>
              <a:t>reactions</a:t>
            </a:r>
          </a:p>
          <a:p>
            <a:pPr lvl="1"/>
            <a:r>
              <a:rPr lang="en-US" dirty="0" smtClean="0"/>
              <a:t>Transfers a phosphate group from ATP to the substrate</a:t>
            </a:r>
          </a:p>
          <a:p>
            <a:endParaRPr lang="en-US" dirty="0" smtClean="0"/>
          </a:p>
          <a:p>
            <a:pPr marL="0" indent="0" algn="ctr">
              <a:buNone/>
            </a:pPr>
            <a:endParaRPr lang="en-US" dirty="0"/>
          </a:p>
          <a:p>
            <a:endParaRPr lang="en-US" dirty="0" smtClean="0"/>
          </a:p>
          <a:p>
            <a:endParaRPr lang="en-US" dirty="0" smtClean="0"/>
          </a:p>
          <a:p>
            <a:endParaRPr lang="en-US" dirty="0" smtClean="0"/>
          </a:p>
          <a:p>
            <a:r>
              <a:rPr lang="en-US" dirty="0" smtClean="0"/>
              <a:t>Therefore, a kinase must be able to bind both </a:t>
            </a:r>
            <a:r>
              <a:rPr lang="en-US" b="1" dirty="0" smtClean="0"/>
              <a:t>ATP</a:t>
            </a:r>
            <a:r>
              <a:rPr lang="en-US" dirty="0" smtClean="0"/>
              <a:t> and its </a:t>
            </a:r>
            <a:r>
              <a:rPr lang="en-US" b="1" dirty="0" smtClean="0"/>
              <a:t>substrate</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065" y="3580784"/>
            <a:ext cx="8213870" cy="1524616"/>
          </a:xfrm>
          <a:prstGeom prst="rect">
            <a:avLst/>
          </a:prstGeom>
        </p:spPr>
      </p:pic>
    </p:spTree>
    <p:extLst>
      <p:ext uri="{BB962C8B-B14F-4D97-AF65-F5344CB8AC3E}">
        <p14:creationId xmlns:p14="http://schemas.microsoft.com/office/powerpoint/2010/main" val="1913113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 #2</a:t>
            </a:r>
            <a:endParaRPr lang="en-US" dirty="0"/>
          </a:p>
        </p:txBody>
      </p:sp>
      <p:sp>
        <p:nvSpPr>
          <p:cNvPr id="3" name="Content Placeholder 2"/>
          <p:cNvSpPr>
            <a:spLocks noGrp="1"/>
          </p:cNvSpPr>
          <p:nvPr>
            <p:ph idx="1"/>
          </p:nvPr>
        </p:nvSpPr>
        <p:spPr/>
        <p:txBody>
          <a:bodyPr/>
          <a:lstStyle/>
          <a:p>
            <a:pPr marL="0" indent="0">
              <a:buNone/>
            </a:pPr>
            <a:r>
              <a:rPr lang="en-US" dirty="0" smtClean="0"/>
              <a:t>What part of an enzyme binds to the substrate?</a:t>
            </a:r>
          </a:p>
          <a:p>
            <a:pPr marL="457200" indent="-457200">
              <a:buAutoNum type="alphaLcPeriod"/>
            </a:pPr>
            <a:r>
              <a:rPr lang="en-US" dirty="0" smtClean="0"/>
              <a:t>Initiation site</a:t>
            </a:r>
          </a:p>
          <a:p>
            <a:pPr marL="457200" indent="-457200">
              <a:buAutoNum type="alphaLcPeriod"/>
            </a:pPr>
            <a:r>
              <a:rPr lang="en-US" dirty="0" smtClean="0"/>
              <a:t>Reaction site</a:t>
            </a:r>
          </a:p>
          <a:p>
            <a:pPr marL="457200" indent="-457200">
              <a:buAutoNum type="alphaLcPeriod"/>
            </a:pPr>
            <a:r>
              <a:rPr lang="en-US" dirty="0" smtClean="0"/>
              <a:t>Transformation site</a:t>
            </a:r>
          </a:p>
          <a:p>
            <a:pPr marL="457200" indent="-457200">
              <a:buAutoNum type="alphaLcPeriod"/>
            </a:pPr>
            <a:r>
              <a:rPr lang="en-US" dirty="0" smtClean="0"/>
              <a:t>Active site</a:t>
            </a:r>
          </a:p>
          <a:p>
            <a:pPr marL="457200" indent="-457200">
              <a:buAutoNum type="alphaLcPeriod"/>
            </a:pPr>
            <a:r>
              <a:rPr lang="en-US" dirty="0" smtClean="0"/>
              <a:t>Energy site</a:t>
            </a:r>
            <a:endParaRPr lang="en-US" dirty="0"/>
          </a:p>
        </p:txBody>
      </p:sp>
    </p:spTree>
    <p:extLst>
      <p:ext uri="{BB962C8B-B14F-4D97-AF65-F5344CB8AC3E}">
        <p14:creationId xmlns:p14="http://schemas.microsoft.com/office/powerpoint/2010/main" val="14393445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44ce7cbf39de3df458471ab44d31e64fff5c4e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1998</TotalTime>
  <Words>3161</Words>
  <Application>Microsoft Office PowerPoint</Application>
  <PresentationFormat>On-screen Show (4:3)</PresentationFormat>
  <Paragraphs>245</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MaGic Bullets A Case on Enzyme inhibition</vt:lpstr>
      <vt:lpstr>Just a routine checkup?</vt:lpstr>
      <vt:lpstr>The results</vt:lpstr>
      <vt:lpstr>Clicker Question #1</vt:lpstr>
      <vt:lpstr>The results, continued</vt:lpstr>
      <vt:lpstr>Genetics of CML</vt:lpstr>
      <vt:lpstr>Genetics of CML</vt:lpstr>
      <vt:lpstr>What is a kinase?</vt:lpstr>
      <vt:lpstr>Clicker Question #2</vt:lpstr>
      <vt:lpstr>Clicker Question #3</vt:lpstr>
      <vt:lpstr>Clicker Question #4</vt:lpstr>
      <vt:lpstr>Biology of CML</vt:lpstr>
      <vt:lpstr> A visit to the specialist</vt:lpstr>
      <vt:lpstr>Clicker Question #5</vt:lpstr>
      <vt:lpstr>How does imatinib work?</vt:lpstr>
      <vt:lpstr>Clicker Question #6</vt:lpstr>
      <vt:lpstr>Gleevec is a competitive inhibitor of BCR-ABL</vt:lpstr>
      <vt:lpstr>Blood tests, blood tests, and more blood tests!</vt:lpstr>
      <vt:lpstr>Clicker Question #7</vt:lpstr>
      <vt:lpstr>Clicker Question #8</vt:lpstr>
      <vt:lpstr>Feeling good</vt:lpstr>
      <vt:lpstr>Troubling Results</vt:lpstr>
      <vt:lpstr>What happened?</vt:lpstr>
      <vt:lpstr>Resistance!</vt:lpstr>
      <vt:lpstr>Clicker Question #9</vt:lpstr>
      <vt:lpstr>Dasatinib vs. Imatinib</vt:lpstr>
      <vt:lpstr>How does dasatinib work?</vt:lpstr>
      <vt:lpstr>Clicker Question #10</vt:lpstr>
      <vt:lpstr>Clicker Question #11</vt:lpstr>
      <vt:lpstr>And what does the future hold for Oliver?</vt:lpstr>
      <vt:lpstr>References</vt:lpstr>
      <vt:lpstr>Image Credits</vt:lpstr>
      <vt:lpstr>Video Credits</vt:lpstr>
    </vt:vector>
  </TitlesOfParts>
  <Company>MCPHS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Wojiski</dc:creator>
  <cp:lastModifiedBy>Ky</cp:lastModifiedBy>
  <cp:revision>189</cp:revision>
  <dcterms:created xsi:type="dcterms:W3CDTF">2014-10-13T14:18:09Z</dcterms:created>
  <dcterms:modified xsi:type="dcterms:W3CDTF">2016-01-29T02:42:35Z</dcterms:modified>
</cp:coreProperties>
</file>