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21"/>
  </p:notesMasterIdLst>
  <p:handoutMasterIdLst>
    <p:handoutMasterId r:id="rId22"/>
  </p:handoutMasterIdLst>
  <p:sldIdLst>
    <p:sldId id="273" r:id="rId2"/>
    <p:sldId id="277" r:id="rId3"/>
    <p:sldId id="257" r:id="rId4"/>
    <p:sldId id="274" r:id="rId5"/>
    <p:sldId id="258" r:id="rId6"/>
    <p:sldId id="264" r:id="rId7"/>
    <p:sldId id="266" r:id="rId8"/>
    <p:sldId id="259" r:id="rId9"/>
    <p:sldId id="267" r:id="rId10"/>
    <p:sldId id="279" r:id="rId11"/>
    <p:sldId id="280" r:id="rId12"/>
    <p:sldId id="276" r:id="rId13"/>
    <p:sldId id="260" r:id="rId14"/>
    <p:sldId id="275" r:id="rId15"/>
    <p:sldId id="271" r:id="rId16"/>
    <p:sldId id="262" r:id="rId17"/>
    <p:sldId id="263" r:id="rId18"/>
    <p:sldId id="272" r:id="rId19"/>
    <p:sldId id="278" r:id="rId20"/>
  </p:sldIdLst>
  <p:sldSz cx="9144000" cy="6858000" type="screen4x3"/>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E7E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4" d="100"/>
          <a:sy n="94" d="100"/>
        </p:scale>
        <p:origin x="-1819"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storage.wpi.edu\HOME\My_Documents\BB3101-A14\Mini-Cases\Minicase-GT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Oral Glucose Tolerance Test </a:t>
            </a:r>
          </a:p>
        </c:rich>
      </c:tx>
      <c:layout>
        <c:manualLayout>
          <c:xMode val="edge"/>
          <c:yMode val="edge"/>
          <c:x val="0.1523193350831146"/>
          <c:y val="0"/>
        </c:manualLayout>
      </c:layout>
      <c:overlay val="1"/>
      <c:spPr>
        <a:noFill/>
        <a:ln>
          <a:noFill/>
        </a:ln>
        <a:effectLst/>
      </c:spPr>
    </c:title>
    <c:autoTitleDeleted val="0"/>
    <c:plotArea>
      <c:layout>
        <c:manualLayout>
          <c:layoutTarget val="inner"/>
          <c:xMode val="edge"/>
          <c:yMode val="edge"/>
          <c:x val="5.8722222222222224E-2"/>
          <c:y val="0.16666666666666666"/>
          <c:w val="0.89127777777777772"/>
          <c:h val="0.59485272674249057"/>
        </c:manualLayout>
      </c:layout>
      <c:lineChart>
        <c:grouping val="standard"/>
        <c:varyColors val="0"/>
        <c:ser>
          <c:idx val="0"/>
          <c:order val="0"/>
          <c:tx>
            <c:strRef>
              <c:f>Sheet1!$B$3</c:f>
              <c:strCache>
                <c:ptCount val="1"/>
                <c:pt idx="0">
                  <c:v>George</c:v>
                </c:pt>
              </c:strCache>
            </c:strRef>
          </c:tx>
          <c:spPr>
            <a:ln w="31750" cap="rnd">
              <a:solidFill>
                <a:schemeClr val="accent6"/>
              </a:solidFill>
              <a:round/>
            </a:ln>
            <a:effectLst/>
          </c:spPr>
          <c:marker>
            <c:symbol val="circle"/>
            <c:size val="17"/>
            <c:spPr>
              <a:solidFill>
                <a:schemeClr val="accent6"/>
              </a:solidFill>
              <a:ln>
                <a:noFill/>
              </a:ln>
              <a:effectLst/>
            </c:spPr>
          </c:marker>
          <c:dLbls>
            <c:dLbl>
              <c:idx val="0"/>
              <c:layout>
                <c:manualLayout>
                  <c:x val="-6.8472222222222226E-2"/>
                  <c:y val="-8.33333333333333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402777777777772E-2"/>
                  <c:y val="-6.603329189114520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5694444444444444E-2"/>
                  <c:y val="-6.578947368421056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8472222222222226E-2"/>
                  <c:y val="-6.1403508771929863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Sheet1!$C$2:$F$2</c:f>
              <c:numCache>
                <c:formatCode>General</c:formatCode>
                <c:ptCount val="4"/>
                <c:pt idx="0">
                  <c:v>0</c:v>
                </c:pt>
                <c:pt idx="1">
                  <c:v>2</c:v>
                </c:pt>
                <c:pt idx="2">
                  <c:v>3</c:v>
                </c:pt>
                <c:pt idx="3">
                  <c:v>5</c:v>
                </c:pt>
              </c:numCache>
            </c:numRef>
          </c:cat>
          <c:val>
            <c:numRef>
              <c:f>Sheet1!$C$3:$F$3</c:f>
              <c:numCache>
                <c:formatCode>General</c:formatCode>
                <c:ptCount val="4"/>
                <c:pt idx="0">
                  <c:v>150</c:v>
                </c:pt>
                <c:pt idx="1">
                  <c:v>250</c:v>
                </c:pt>
                <c:pt idx="2">
                  <c:v>225</c:v>
                </c:pt>
                <c:pt idx="3">
                  <c:v>200</c:v>
                </c:pt>
              </c:numCache>
            </c:numRef>
          </c:val>
          <c:smooth val="0"/>
        </c:ser>
        <c:ser>
          <c:idx val="1"/>
          <c:order val="1"/>
          <c:tx>
            <c:strRef>
              <c:f>Sheet1!$B$4</c:f>
              <c:strCache>
                <c:ptCount val="1"/>
                <c:pt idx="0">
                  <c:v>normal response</c:v>
                </c:pt>
              </c:strCache>
            </c:strRef>
          </c:tx>
          <c:spPr>
            <a:ln w="31750" cap="rnd">
              <a:solidFill>
                <a:schemeClr val="accent5"/>
              </a:solidFill>
              <a:round/>
            </a:ln>
            <a:effectLst/>
          </c:spPr>
          <c:marker>
            <c:symbol val="circle"/>
            <c:size val="17"/>
            <c:spPr>
              <a:solidFill>
                <a:schemeClr val="accent5"/>
              </a:solidFill>
              <a:ln>
                <a:noFill/>
              </a:ln>
              <a:effectLst/>
            </c:spPr>
          </c:marker>
          <c:dLbls>
            <c:dLbl>
              <c:idx val="0"/>
              <c:layout>
                <c:manualLayout>
                  <c:x val="-5.4444444444444441E-2"/>
                  <c:y val="9.72222222222222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694444444444389E-2"/>
                  <c:y val="9.72222222222222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5694444444444444E-2"/>
                  <c:y val="8.33333333333333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7222222222222327E-2"/>
                  <c:y val="6.94444444444444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Sheet1!$C$2:$F$2</c:f>
              <c:numCache>
                <c:formatCode>General</c:formatCode>
                <c:ptCount val="4"/>
                <c:pt idx="0">
                  <c:v>0</c:v>
                </c:pt>
                <c:pt idx="1">
                  <c:v>2</c:v>
                </c:pt>
                <c:pt idx="2">
                  <c:v>3</c:v>
                </c:pt>
                <c:pt idx="3">
                  <c:v>5</c:v>
                </c:pt>
              </c:numCache>
            </c:numRef>
          </c:cat>
          <c:val>
            <c:numRef>
              <c:f>Sheet1!$C$4:$F$4</c:f>
              <c:numCache>
                <c:formatCode>General</c:formatCode>
                <c:ptCount val="4"/>
                <c:pt idx="0">
                  <c:v>90</c:v>
                </c:pt>
                <c:pt idx="1">
                  <c:v>170</c:v>
                </c:pt>
                <c:pt idx="2">
                  <c:v>110</c:v>
                </c:pt>
                <c:pt idx="3">
                  <c:v>90</c:v>
                </c:pt>
              </c:numCache>
            </c:numRef>
          </c:val>
          <c:smooth val="0"/>
        </c:ser>
        <c:dLbls>
          <c:dLblPos val="ctr"/>
          <c:showLegendKey val="0"/>
          <c:showVal val="1"/>
          <c:showCatName val="0"/>
          <c:showSerName val="0"/>
          <c:showPercent val="0"/>
          <c:showBubbleSize val="0"/>
        </c:dLbls>
        <c:marker val="1"/>
        <c:smooth val="0"/>
        <c:axId val="128560640"/>
        <c:axId val="174084032"/>
      </c:lineChart>
      <c:catAx>
        <c:axId val="12856064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hours post glucose intake</a:t>
                </a:r>
              </a:p>
            </c:rich>
          </c:tx>
          <c:layout>
            <c:manualLayout>
              <c:xMode val="edge"/>
              <c:yMode val="edge"/>
              <c:x val="0.30151377952755903"/>
              <c:y val="0.84351533360961473"/>
            </c:manualLayout>
          </c:layout>
          <c:overlay val="0"/>
          <c:spPr>
            <a:noFill/>
            <a:ln>
              <a:noFill/>
            </a:ln>
            <a:effectLst/>
          </c:sp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4084032"/>
        <c:crosses val="autoZero"/>
        <c:auto val="1"/>
        <c:lblAlgn val="ctr"/>
        <c:lblOffset val="100"/>
        <c:noMultiLvlLbl val="0"/>
      </c:catAx>
      <c:valAx>
        <c:axId val="1740840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blood glucose, mg/dL</a:t>
                </a:r>
              </a:p>
            </c:rich>
          </c:tx>
          <c:layout/>
          <c:overlay val="0"/>
          <c:spPr>
            <a:noFill/>
            <a:ln>
              <a:noFill/>
            </a:ln>
            <a:effectLst/>
          </c:spPr>
        </c:title>
        <c:numFmt formatCode="General" sourceLinked="1"/>
        <c:majorTickMark val="none"/>
        <c:minorTickMark val="none"/>
        <c:tickLblPos val="nextTo"/>
        <c:crossAx val="128560640"/>
        <c:crosses val="autoZero"/>
        <c:crossBetween val="between"/>
      </c:valAx>
      <c:spPr>
        <a:noFill/>
        <a:ln>
          <a:noFill/>
        </a:ln>
        <a:effectLst/>
      </c:spPr>
    </c:plotArea>
    <c:legend>
      <c:legendPos val="b"/>
      <c:layout>
        <c:manualLayout>
          <c:xMode val="edge"/>
          <c:yMode val="edge"/>
          <c:x val="0.21855752405949258"/>
          <c:y val="0.9136983699405995"/>
          <c:w val="0.56288473315835519"/>
          <c:h val="8.6301630059400475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rgbClr val="F8F8F8"/>
    </a:soli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A27E19-6496-4E00-99D9-681BE2166F22}" type="datetimeFigureOut">
              <a:rPr lang="en-US" smtClean="0"/>
              <a:t>10/13/2016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D7E0181-B777-48D8-BC4F-CAC80B8BCF86}" type="slidenum">
              <a:rPr lang="en-US" smtClean="0"/>
              <a:t>‹#›</a:t>
            </a:fld>
            <a:endParaRPr lang="en-US"/>
          </a:p>
        </p:txBody>
      </p:sp>
    </p:spTree>
    <p:extLst>
      <p:ext uri="{BB962C8B-B14F-4D97-AF65-F5344CB8AC3E}">
        <p14:creationId xmlns:p14="http://schemas.microsoft.com/office/powerpoint/2010/main" val="3147231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7EC8193-1B42-4EF4-A772-47F964BFFB47}" type="datetimeFigureOut">
              <a:rPr lang="en-US" smtClean="0"/>
              <a:t>10/13/2016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B0CB7EE-DD33-4A3E-AF0A-624D9AFFC945}" type="slidenum">
              <a:rPr lang="en-US" smtClean="0"/>
              <a:t>‹#›</a:t>
            </a:fld>
            <a:endParaRPr lang="en-US"/>
          </a:p>
        </p:txBody>
      </p:sp>
    </p:spTree>
    <p:extLst>
      <p:ext uri="{BB962C8B-B14F-4D97-AF65-F5344CB8AC3E}">
        <p14:creationId xmlns:p14="http://schemas.microsoft.com/office/powerpoint/2010/main" val="390974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B7EE-DD33-4A3E-AF0A-624D9AFFC945}" type="slidenum">
              <a:rPr lang="en-US" smtClean="0"/>
              <a:t>1</a:t>
            </a:fld>
            <a:endParaRPr lang="en-US"/>
          </a:p>
        </p:txBody>
      </p:sp>
    </p:spTree>
    <p:extLst>
      <p:ext uri="{BB962C8B-B14F-4D97-AF65-F5344CB8AC3E}">
        <p14:creationId xmlns:p14="http://schemas.microsoft.com/office/powerpoint/2010/main" val="162346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B7EE-DD33-4A3E-AF0A-624D9AFFC945}" type="slidenum">
              <a:rPr lang="en-US" smtClean="0"/>
              <a:t>4</a:t>
            </a:fld>
            <a:endParaRPr lang="en-US"/>
          </a:p>
        </p:txBody>
      </p:sp>
    </p:spTree>
    <p:extLst>
      <p:ext uri="{BB962C8B-B14F-4D97-AF65-F5344CB8AC3E}">
        <p14:creationId xmlns:p14="http://schemas.microsoft.com/office/powerpoint/2010/main" val="373591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B7EE-DD33-4A3E-AF0A-624D9AFFC945}" type="slidenum">
              <a:rPr lang="en-US" smtClean="0"/>
              <a:t>7</a:t>
            </a:fld>
            <a:endParaRPr lang="en-US"/>
          </a:p>
        </p:txBody>
      </p:sp>
    </p:spTree>
    <p:extLst>
      <p:ext uri="{BB962C8B-B14F-4D97-AF65-F5344CB8AC3E}">
        <p14:creationId xmlns:p14="http://schemas.microsoft.com/office/powerpoint/2010/main" val="158849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B7EE-DD33-4A3E-AF0A-624D9AFFC945}" type="slidenum">
              <a:rPr lang="en-US" smtClean="0"/>
              <a:t>9</a:t>
            </a:fld>
            <a:endParaRPr lang="en-US"/>
          </a:p>
        </p:txBody>
      </p:sp>
    </p:spTree>
    <p:extLst>
      <p:ext uri="{BB962C8B-B14F-4D97-AF65-F5344CB8AC3E}">
        <p14:creationId xmlns:p14="http://schemas.microsoft.com/office/powerpoint/2010/main" val="12156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CB7EE-DD33-4A3E-AF0A-624D9AFFC945}" type="slidenum">
              <a:rPr lang="en-US" smtClean="0"/>
              <a:t>17</a:t>
            </a:fld>
            <a:endParaRPr lang="en-US"/>
          </a:p>
        </p:txBody>
      </p:sp>
    </p:spTree>
    <p:extLst>
      <p:ext uri="{BB962C8B-B14F-4D97-AF65-F5344CB8AC3E}">
        <p14:creationId xmlns:p14="http://schemas.microsoft.com/office/powerpoint/2010/main" val="287545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CB7EE-DD33-4A3E-AF0A-624D9AFFC945}" type="slidenum">
              <a:rPr lang="en-US" smtClean="0"/>
              <a:t>18</a:t>
            </a:fld>
            <a:endParaRPr lang="en-US"/>
          </a:p>
        </p:txBody>
      </p:sp>
    </p:spTree>
    <p:extLst>
      <p:ext uri="{BB962C8B-B14F-4D97-AF65-F5344CB8AC3E}">
        <p14:creationId xmlns:p14="http://schemas.microsoft.com/office/powerpoint/2010/main" val="223427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DC4499-7142-44F4-87CE-F8B11B0EFB0B}"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19701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E82E2-BB5F-475A-9184-202561F9EDAE}"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13081175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E82E2-BB5F-475A-9184-202561F9EDAE}"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402097688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E82E2-BB5F-475A-9184-202561F9EDAE}"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5BA48-6FC9-499B-A73F-492890FD25FB}"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173512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E82E2-BB5F-475A-9184-202561F9EDAE}"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423479755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DE82E2-BB5F-475A-9184-202561F9EDAE}" type="datetime1">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188679370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7DE82E2-BB5F-475A-9184-202561F9EDAE}" type="datetime1">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412596815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7C169B-9BB9-41D9-B21C-3BC562F576A4}"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171245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07ADC1-9957-4487-BF3F-84D2C94FEE37}"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3863791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24185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773D3-7F2C-4CF7-A192-AF4AF075101F}"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30848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75A64A-1401-4C43-8A54-60936972A1A5}"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289921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4FB00F-91B4-4A6B-A54C-E3F50308A7BD}"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170519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701891-6FF6-4277-98B0-F9782F5E8A6A}" type="datetime1">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166997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28FBEF-BEA3-44BE-8BBC-483869C42752}" type="datetime1">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73120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CC3B5-92A2-4C26-AE74-DC2A4D423DC7}" type="datetime1">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364377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B62C5-1612-4812-BFFC-E198A24B9F7D}"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33464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F5904-7527-424A-9DBA-8BA00617CF09}"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5BA48-6FC9-499B-A73F-492890FD25FB}" type="slidenum">
              <a:rPr lang="en-US" smtClean="0"/>
              <a:t>‹#›</a:t>
            </a:fld>
            <a:endParaRPr lang="en-US"/>
          </a:p>
        </p:txBody>
      </p:sp>
    </p:spTree>
    <p:extLst>
      <p:ext uri="{BB962C8B-B14F-4D97-AF65-F5344CB8AC3E}">
        <p14:creationId xmlns:p14="http://schemas.microsoft.com/office/powerpoint/2010/main" val="229638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7DE82E2-BB5F-475A-9184-202561F9EDAE}" type="datetime1">
              <a:rPr lang="en-US" smtClean="0"/>
              <a:t>10/13/2016</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465BA48-6FC9-499B-A73F-492890FD25FB}" type="slidenum">
              <a:rPr lang="en-US" smtClean="0"/>
              <a:t>‹#›</a:t>
            </a:fld>
            <a:endParaRPr lang="en-US"/>
          </a:p>
        </p:txBody>
      </p:sp>
    </p:spTree>
    <p:extLst>
      <p:ext uri="{BB962C8B-B14F-4D97-AF65-F5344CB8AC3E}">
        <p14:creationId xmlns:p14="http://schemas.microsoft.com/office/powerpoint/2010/main" val="15494658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hyperlink" Target="http://www.endocrinesciences.com/test-menu/c-peptide-ultrasensitive/fd311250-a6fd-419b-9c1d-2a63519d65d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3dprint.nih.gov/discover/3dpx-000023" TargetMode="External"/><Relationship Id="rId2" Type="http://schemas.openxmlformats.org/officeDocument/2006/relationships/hyperlink" Target="https://www.betacell.org/content/articlepanelview/article_id/1/panel_id/1" TargetMode="External"/><Relationship Id="rId1" Type="http://schemas.openxmlformats.org/officeDocument/2006/relationships/slideLayout" Target="../slideLayouts/slideLayout2.xml"/><Relationship Id="rId4" Type="http://schemas.openxmlformats.org/officeDocument/2006/relationships/hyperlink" Target="http://pubchem.ncbi.nlm.nih.gov/compound/L-Gluco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15915" y="2362200"/>
            <a:ext cx="7772400" cy="685800"/>
          </a:xfrm>
          <a:effectLst/>
        </p:spPr>
        <p:txBody>
          <a:bodyPr>
            <a:noAutofit/>
          </a:bodyPr>
          <a:lstStyle/>
          <a:p>
            <a:r>
              <a:rPr lang="en-US" sz="4000" dirty="0">
                <a:latin typeface="Arial" panose="020B0604020202020204" pitchFamily="34" charset="0"/>
                <a:cs typeface="Arial" panose="020B0604020202020204" pitchFamily="34" charset="0"/>
              </a:rPr>
              <a:t>Differentiating Diabetes</a:t>
            </a:r>
            <a:endParaRPr lang="en-US" sz="4000" dirty="0">
              <a:latin typeface="Arial" panose="020B0604020202020204" pitchFamily="34" charset="0"/>
              <a:cs typeface="Arial" panose="020B0604020202020204" pitchFamily="34" charset="0"/>
            </a:endParaRPr>
          </a:p>
        </p:txBody>
      </p:sp>
      <p:sp>
        <p:nvSpPr>
          <p:cNvPr id="2" name="Subtitle 1"/>
          <p:cNvSpPr>
            <a:spLocks noGrp="1"/>
          </p:cNvSpPr>
          <p:nvPr>
            <p:ph type="subTitle" idx="1"/>
          </p:nvPr>
        </p:nvSpPr>
        <p:spPr>
          <a:xfrm>
            <a:off x="1028020" y="3810000"/>
            <a:ext cx="7080026" cy="1049867"/>
          </a:xfrm>
          <a:effectLst/>
        </p:spPr>
        <p:txBody>
          <a:bodyPr>
            <a:noAutofit/>
          </a:bodyPr>
          <a:lstStyle/>
          <a:p>
            <a:r>
              <a:rPr lang="en-US" cap="none" dirty="0" smtClean="0">
                <a:latin typeface="Monotype Corsiva" panose="03010101010201010101" pitchFamily="66" charset="0"/>
                <a:cs typeface="Arial" panose="020B0604020202020204" pitchFamily="34" charset="0"/>
              </a:rPr>
              <a:t>by</a:t>
            </a:r>
          </a:p>
          <a:p>
            <a:r>
              <a:rPr lang="en-US" cap="none" dirty="0" smtClean="0">
                <a:latin typeface="Arial" panose="020B0604020202020204" pitchFamily="34" charset="0"/>
                <a:cs typeface="Arial" panose="020B0604020202020204" pitchFamily="34" charset="0"/>
              </a:rPr>
              <a:t>Natalie G. Farny</a:t>
            </a:r>
          </a:p>
          <a:p>
            <a:r>
              <a:rPr lang="en-US" cap="none" dirty="0" smtClean="0">
                <a:latin typeface="Arial" panose="020B0604020202020204" pitchFamily="34" charset="0"/>
                <a:cs typeface="Arial" panose="020B0604020202020204" pitchFamily="34" charset="0"/>
              </a:rPr>
              <a:t>Department of Biology and Biotechnology</a:t>
            </a:r>
          </a:p>
          <a:p>
            <a:r>
              <a:rPr lang="en-US" cap="none" dirty="0" smtClean="0">
                <a:latin typeface="Arial" panose="020B0604020202020204" pitchFamily="34" charset="0"/>
                <a:cs typeface="Arial" panose="020B0604020202020204" pitchFamily="34" charset="0"/>
              </a:rPr>
              <a:t>Worcester Polytechnic Institute</a:t>
            </a:r>
          </a:p>
          <a:p>
            <a:r>
              <a:rPr lang="en-US" cap="none" dirty="0" smtClean="0">
                <a:latin typeface="Arial" panose="020B0604020202020204" pitchFamily="34" charset="0"/>
                <a:cs typeface="Arial" panose="020B0604020202020204" pitchFamily="34" charset="0"/>
              </a:rPr>
              <a:t>Worcester, MA</a:t>
            </a:r>
          </a:p>
          <a:p>
            <a:endParaRPr lang="en-US" cap="none" dirty="0">
              <a:latin typeface="Arial" panose="020B0604020202020204" pitchFamily="34" charset="0"/>
              <a:cs typeface="Arial" panose="020B0604020202020204" pitchFamily="34" charset="0"/>
            </a:endParaRPr>
          </a:p>
        </p:txBody>
      </p:sp>
      <p:sp>
        <p:nvSpPr>
          <p:cNvPr id="4" name="Rectangle 3"/>
          <p:cNvSpPr/>
          <p:nvPr/>
        </p:nvSpPr>
        <p:spPr>
          <a:xfrm>
            <a:off x="1905000" y="495656"/>
            <a:ext cx="6172200" cy="338554"/>
          </a:xfrm>
          <a:prstGeom prst="rect">
            <a:avLst/>
          </a:prstGeom>
        </p:spPr>
        <p:txBody>
          <a:bodyPr wrap="square">
            <a:spAutoFit/>
          </a:bodyPr>
          <a:lstStyle/>
          <a:p>
            <a:r>
              <a:rPr lang="en-US" sz="1600" b="1" dirty="0">
                <a:solidFill>
                  <a:srgbClr val="E7E6E6">
                    <a:lumMod val="75000"/>
                  </a:srgbClr>
                </a:solidFill>
                <a:latin typeface="Calibri"/>
              </a:rPr>
              <a:t>NATIONAL CENTER FOR CASE STUDY TEACHING IN SCIENCE</a:t>
            </a:r>
          </a:p>
        </p:txBody>
      </p:sp>
      <p:sp>
        <p:nvSpPr>
          <p:cNvPr id="6" name="Rectangle 5"/>
          <p:cNvSpPr/>
          <p:nvPr/>
        </p:nvSpPr>
        <p:spPr>
          <a:xfrm>
            <a:off x="2286000" y="1346537"/>
            <a:ext cx="4632230" cy="1015663"/>
          </a:xfrm>
          <a:prstGeom prst="rect">
            <a:avLst/>
          </a:prstGeom>
        </p:spPr>
        <p:txBody>
          <a:bodyPr wrap="none">
            <a:spAutoFit/>
          </a:bodyPr>
          <a:lstStyle/>
          <a:p>
            <a:r>
              <a:rPr lang="en-US" sz="6000" dirty="0">
                <a:latin typeface="Arial" panose="020B0604020202020204" pitchFamily="34" charset="0"/>
                <a:cs typeface="Arial" panose="020B0604020202020204" pitchFamily="34" charset="0"/>
              </a:rPr>
              <a:t>Up All Night: </a:t>
            </a:r>
            <a:endParaRPr lang="en-US" sz="6000" dirty="0"/>
          </a:p>
        </p:txBody>
      </p:sp>
    </p:spTree>
    <p:extLst>
      <p:ext uri="{BB962C8B-B14F-4D97-AF65-F5344CB8AC3E}">
        <p14:creationId xmlns:p14="http://schemas.microsoft.com/office/powerpoint/2010/main" val="292094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2216" y="1850815"/>
            <a:ext cx="5181600" cy="40818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70050" y="350715"/>
            <a:ext cx="8081072" cy="970450"/>
          </a:xfrm>
          <a:effectLst/>
        </p:spPr>
        <p:txBody>
          <a:bodyPr>
            <a:normAutofit fontScale="90000"/>
          </a:bodyPr>
          <a:lstStyle/>
          <a:p>
            <a:pPr algn="l"/>
            <a:r>
              <a:rPr lang="en-US" dirty="0" smtClean="0">
                <a:latin typeface="Arial" panose="020B0604020202020204" pitchFamily="34" charset="0"/>
                <a:cs typeface="Arial" panose="020B0604020202020204" pitchFamily="34" charset="0"/>
              </a:rPr>
              <a:t>Glycated hemoglobin A1C reflects average blood glucose levels.</a:t>
            </a:r>
            <a:endParaRPr lang="en-US" dirty="0">
              <a:latin typeface="Arial" panose="020B0604020202020204" pitchFamily="34" charset="0"/>
              <a:cs typeface="Arial" panose="020B0604020202020204" pitchFamily="34" charset="0"/>
            </a:endParaRPr>
          </a:p>
        </p:txBody>
      </p:sp>
      <p:sp>
        <p:nvSpPr>
          <p:cNvPr id="17" name="Text Placeholder 16"/>
          <p:cNvSpPr>
            <a:spLocks noGrp="1"/>
          </p:cNvSpPr>
          <p:nvPr>
            <p:ph type="body" idx="1"/>
          </p:nvPr>
        </p:nvSpPr>
        <p:spPr>
          <a:xfrm>
            <a:off x="5423816" y="1532105"/>
            <a:ext cx="3277529" cy="3052241"/>
          </a:xfrm>
          <a:effectLst/>
        </p:spPr>
        <p:txBody>
          <a:bodyPr>
            <a:normAutofit/>
          </a:bodyPr>
          <a:lstStyle/>
          <a:p>
            <a:r>
              <a:rPr lang="en-US" dirty="0" smtClean="0">
                <a:latin typeface="Arial" panose="020B0604020202020204" pitchFamily="34" charset="0"/>
                <a:cs typeface="Arial" panose="020B0604020202020204" pitchFamily="34" charset="0"/>
              </a:rPr>
              <a:t>The A1C variant of hemoglobin becomes irreversibly </a:t>
            </a:r>
            <a:r>
              <a:rPr lang="en-US" dirty="0" err="1" smtClean="0">
                <a:latin typeface="Arial" panose="020B0604020202020204" pitchFamily="34" charset="0"/>
                <a:cs typeface="Arial" panose="020B0604020202020204" pitchFamily="34" charset="0"/>
              </a:rPr>
              <a:t>glycated</a:t>
            </a:r>
            <a:r>
              <a:rPr lang="en-US" dirty="0" smtClean="0">
                <a:latin typeface="Arial" panose="020B0604020202020204" pitchFamily="34" charset="0"/>
                <a:cs typeface="Arial" panose="020B0604020202020204" pitchFamily="34" charset="0"/>
              </a:rPr>
              <a:t> in the presence of glucose</a:t>
            </a:r>
          </a:p>
          <a:p>
            <a:r>
              <a:rPr lang="en-US" dirty="0" smtClean="0">
                <a:latin typeface="Arial" panose="020B0604020202020204" pitchFamily="34" charset="0"/>
                <a:cs typeface="Arial" panose="020B0604020202020204" pitchFamily="34" charset="0"/>
              </a:rPr>
              <a:t>When more glucose is present in the blood, the percentage of </a:t>
            </a:r>
            <a:r>
              <a:rPr lang="en-US" dirty="0" err="1" smtClean="0">
                <a:latin typeface="Arial" panose="020B0604020202020204" pitchFamily="34" charset="0"/>
                <a:cs typeface="Arial" panose="020B0604020202020204" pitchFamily="34" charset="0"/>
              </a:rPr>
              <a:t>glycated</a:t>
            </a:r>
            <a:r>
              <a:rPr lang="en-US" dirty="0" smtClean="0">
                <a:latin typeface="Arial" panose="020B0604020202020204" pitchFamily="34" charset="0"/>
                <a:cs typeface="Arial" panose="020B0604020202020204" pitchFamily="34" charset="0"/>
              </a:rPr>
              <a:t> HbA1C will increase</a:t>
            </a:r>
            <a:endParaRPr lang="en-US"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0"/>
          </p:nvPr>
        </p:nvSpPr>
        <p:spPr>
          <a:xfrm>
            <a:off x="101064" y="6390787"/>
            <a:ext cx="5004649" cy="365125"/>
          </a:xfrm>
        </p:spPr>
        <p:txBody>
          <a:bodyPr/>
          <a:lstStyle/>
          <a:p>
            <a:fld id="{7EBD089B-F395-45F4-972D-8DBDB564F9CA}" type="slidenum">
              <a:rPr lang="en-US" smtClean="0"/>
              <a:t>10</a:t>
            </a:fld>
            <a:endParaRPr lang="en-US" dirty="0"/>
          </a:p>
        </p:txBody>
      </p:sp>
      <p:pic>
        <p:nvPicPr>
          <p:cNvPr id="4" name="Picture 3"/>
          <p:cNvPicPr>
            <a:picLocks noChangeAspect="1"/>
          </p:cNvPicPr>
          <p:nvPr/>
        </p:nvPicPr>
        <p:blipFill>
          <a:blip r:embed="rId2"/>
          <a:stretch>
            <a:fillRect/>
          </a:stretch>
        </p:blipFill>
        <p:spPr>
          <a:xfrm>
            <a:off x="344941" y="2773362"/>
            <a:ext cx="1983719" cy="1600200"/>
          </a:xfrm>
          <a:prstGeom prst="rect">
            <a:avLst/>
          </a:prstGeom>
        </p:spPr>
      </p:pic>
      <p:pic>
        <p:nvPicPr>
          <p:cNvPr id="5" name="Picture 4"/>
          <p:cNvPicPr>
            <a:picLocks noChangeAspect="1"/>
          </p:cNvPicPr>
          <p:nvPr/>
        </p:nvPicPr>
        <p:blipFill>
          <a:blip r:embed="rId2"/>
          <a:stretch>
            <a:fillRect/>
          </a:stretch>
        </p:blipFill>
        <p:spPr>
          <a:xfrm>
            <a:off x="3174657" y="2773362"/>
            <a:ext cx="1983719" cy="1600200"/>
          </a:xfrm>
          <a:prstGeom prst="rect">
            <a:avLst/>
          </a:prstGeom>
        </p:spPr>
      </p:pic>
      <p:pic>
        <p:nvPicPr>
          <p:cNvPr id="6" name="Picture 5"/>
          <p:cNvPicPr>
            <a:picLocks noChangeAspect="1"/>
          </p:cNvPicPr>
          <p:nvPr/>
        </p:nvPicPr>
        <p:blipFill>
          <a:blip r:embed="rId3"/>
          <a:stretch>
            <a:fillRect/>
          </a:stretch>
        </p:blipFill>
        <p:spPr>
          <a:xfrm>
            <a:off x="1745707" y="4773340"/>
            <a:ext cx="1871149" cy="950912"/>
          </a:xfrm>
          <a:prstGeom prst="rect">
            <a:avLst/>
          </a:prstGeom>
        </p:spPr>
      </p:pic>
      <p:pic>
        <p:nvPicPr>
          <p:cNvPr id="7" name="Picture 6"/>
          <p:cNvPicPr>
            <a:picLocks noChangeAspect="1"/>
          </p:cNvPicPr>
          <p:nvPr/>
        </p:nvPicPr>
        <p:blipFill rotWithShape="1">
          <a:blip r:embed="rId3"/>
          <a:srcRect r="5716"/>
          <a:stretch/>
        </p:blipFill>
        <p:spPr>
          <a:xfrm rot="6726964">
            <a:off x="4730366" y="2753099"/>
            <a:ext cx="406614" cy="219169"/>
          </a:xfrm>
          <a:prstGeom prst="rect">
            <a:avLst/>
          </a:prstGeom>
        </p:spPr>
      </p:pic>
      <p:pic>
        <p:nvPicPr>
          <p:cNvPr id="10" name="Picture 9"/>
          <p:cNvPicPr>
            <a:picLocks noChangeAspect="1"/>
          </p:cNvPicPr>
          <p:nvPr/>
        </p:nvPicPr>
        <p:blipFill rotWithShape="1">
          <a:blip r:embed="rId3"/>
          <a:srcRect r="5716"/>
          <a:stretch/>
        </p:blipFill>
        <p:spPr>
          <a:xfrm rot="8545016">
            <a:off x="4992557" y="3657801"/>
            <a:ext cx="406614" cy="219169"/>
          </a:xfrm>
          <a:prstGeom prst="rect">
            <a:avLst/>
          </a:prstGeom>
        </p:spPr>
      </p:pic>
      <p:pic>
        <p:nvPicPr>
          <p:cNvPr id="11" name="Picture 10"/>
          <p:cNvPicPr>
            <a:picLocks noChangeAspect="1"/>
          </p:cNvPicPr>
          <p:nvPr/>
        </p:nvPicPr>
        <p:blipFill rotWithShape="1">
          <a:blip r:embed="rId3"/>
          <a:srcRect r="5716"/>
          <a:stretch/>
        </p:blipFill>
        <p:spPr>
          <a:xfrm rot="6726964">
            <a:off x="3983665" y="2702292"/>
            <a:ext cx="406614" cy="219169"/>
          </a:xfrm>
          <a:prstGeom prst="rect">
            <a:avLst/>
          </a:prstGeom>
        </p:spPr>
      </p:pic>
      <p:pic>
        <p:nvPicPr>
          <p:cNvPr id="12" name="Picture 11"/>
          <p:cNvPicPr>
            <a:picLocks noChangeAspect="1"/>
          </p:cNvPicPr>
          <p:nvPr/>
        </p:nvPicPr>
        <p:blipFill rotWithShape="1">
          <a:blip r:embed="rId3"/>
          <a:srcRect r="5716"/>
          <a:stretch/>
        </p:blipFill>
        <p:spPr>
          <a:xfrm rot="15121561">
            <a:off x="4282964" y="4409629"/>
            <a:ext cx="406614" cy="219169"/>
          </a:xfrm>
          <a:prstGeom prst="rect">
            <a:avLst/>
          </a:prstGeom>
        </p:spPr>
      </p:pic>
      <p:pic>
        <p:nvPicPr>
          <p:cNvPr id="13" name="Picture 12"/>
          <p:cNvPicPr>
            <a:picLocks noChangeAspect="1"/>
          </p:cNvPicPr>
          <p:nvPr/>
        </p:nvPicPr>
        <p:blipFill rotWithShape="1">
          <a:blip r:embed="rId3"/>
          <a:srcRect r="5716"/>
          <a:stretch/>
        </p:blipFill>
        <p:spPr>
          <a:xfrm rot="2076687">
            <a:off x="3272245" y="2686706"/>
            <a:ext cx="406614" cy="219169"/>
          </a:xfrm>
          <a:prstGeom prst="rect">
            <a:avLst/>
          </a:prstGeom>
        </p:spPr>
      </p:pic>
      <p:pic>
        <p:nvPicPr>
          <p:cNvPr id="14" name="Picture 13"/>
          <p:cNvPicPr>
            <a:picLocks noChangeAspect="1"/>
          </p:cNvPicPr>
          <p:nvPr/>
        </p:nvPicPr>
        <p:blipFill rotWithShape="1">
          <a:blip r:embed="rId3"/>
          <a:srcRect r="5716"/>
          <a:stretch/>
        </p:blipFill>
        <p:spPr>
          <a:xfrm rot="1076421">
            <a:off x="2916190" y="3471837"/>
            <a:ext cx="406614" cy="219169"/>
          </a:xfrm>
          <a:prstGeom prst="rect">
            <a:avLst/>
          </a:prstGeom>
        </p:spPr>
      </p:pic>
      <p:pic>
        <p:nvPicPr>
          <p:cNvPr id="15" name="Picture 14"/>
          <p:cNvPicPr>
            <a:picLocks noChangeAspect="1"/>
          </p:cNvPicPr>
          <p:nvPr/>
        </p:nvPicPr>
        <p:blipFill rotWithShape="1">
          <a:blip r:embed="rId3"/>
          <a:srcRect r="5716"/>
          <a:stretch/>
        </p:blipFill>
        <p:spPr>
          <a:xfrm rot="18292802">
            <a:off x="3092362" y="4171469"/>
            <a:ext cx="406614" cy="219169"/>
          </a:xfrm>
          <a:prstGeom prst="rect">
            <a:avLst/>
          </a:prstGeom>
        </p:spPr>
      </p:pic>
      <p:pic>
        <p:nvPicPr>
          <p:cNvPr id="16" name="Picture 15"/>
          <p:cNvPicPr>
            <a:picLocks noChangeAspect="1"/>
          </p:cNvPicPr>
          <p:nvPr/>
        </p:nvPicPr>
        <p:blipFill rotWithShape="1">
          <a:blip r:embed="rId3"/>
          <a:srcRect r="5716"/>
          <a:stretch/>
        </p:blipFill>
        <p:spPr>
          <a:xfrm rot="13530794">
            <a:off x="3629905" y="4316028"/>
            <a:ext cx="406614" cy="219169"/>
          </a:xfrm>
          <a:prstGeom prst="rect">
            <a:avLst/>
          </a:prstGeom>
        </p:spPr>
      </p:pic>
      <p:pic>
        <p:nvPicPr>
          <p:cNvPr id="18" name="Picture 17"/>
          <p:cNvPicPr>
            <a:picLocks noChangeAspect="1"/>
          </p:cNvPicPr>
          <p:nvPr/>
        </p:nvPicPr>
        <p:blipFill rotWithShape="1">
          <a:blip r:embed="rId3"/>
          <a:srcRect r="5716"/>
          <a:stretch/>
        </p:blipFill>
        <p:spPr>
          <a:xfrm rot="2076687">
            <a:off x="365063" y="2731657"/>
            <a:ext cx="406614" cy="219169"/>
          </a:xfrm>
          <a:prstGeom prst="rect">
            <a:avLst/>
          </a:prstGeom>
        </p:spPr>
      </p:pic>
      <p:pic>
        <p:nvPicPr>
          <p:cNvPr id="19" name="Picture 18"/>
          <p:cNvPicPr>
            <a:picLocks noChangeAspect="1"/>
          </p:cNvPicPr>
          <p:nvPr/>
        </p:nvPicPr>
        <p:blipFill rotWithShape="1">
          <a:blip r:embed="rId3"/>
          <a:srcRect r="5716"/>
          <a:stretch/>
        </p:blipFill>
        <p:spPr>
          <a:xfrm rot="8211833">
            <a:off x="2108006" y="3463878"/>
            <a:ext cx="406614" cy="219169"/>
          </a:xfrm>
          <a:prstGeom prst="rect">
            <a:avLst/>
          </a:prstGeom>
        </p:spPr>
      </p:pic>
      <p:sp>
        <p:nvSpPr>
          <p:cNvPr id="21" name="TextBox 20"/>
          <p:cNvSpPr txBox="1"/>
          <p:nvPr/>
        </p:nvSpPr>
        <p:spPr>
          <a:xfrm>
            <a:off x="2104017" y="5563338"/>
            <a:ext cx="103105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Glucose</a:t>
            </a:r>
            <a:endParaRPr lang="en-US" dirty="0">
              <a:latin typeface="Arial" panose="020B0604020202020204" pitchFamily="34" charset="0"/>
              <a:cs typeface="Arial" panose="020B0604020202020204" pitchFamily="34" charset="0"/>
            </a:endParaRPr>
          </a:p>
        </p:txBody>
      </p:sp>
      <p:sp>
        <p:nvSpPr>
          <p:cNvPr id="22" name="TextBox 21"/>
          <p:cNvSpPr txBox="1"/>
          <p:nvPr/>
        </p:nvSpPr>
        <p:spPr>
          <a:xfrm>
            <a:off x="448544" y="2120887"/>
            <a:ext cx="1776512"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Normal HbA1C</a:t>
            </a:r>
            <a:endParaRPr lang="en-US" dirty="0">
              <a:latin typeface="Arial" panose="020B0604020202020204" pitchFamily="34" charset="0"/>
              <a:cs typeface="Arial" panose="020B0604020202020204" pitchFamily="34" charset="0"/>
            </a:endParaRPr>
          </a:p>
        </p:txBody>
      </p:sp>
      <p:sp>
        <p:nvSpPr>
          <p:cNvPr id="23" name="TextBox 22"/>
          <p:cNvSpPr txBox="1"/>
          <p:nvPr/>
        </p:nvSpPr>
        <p:spPr>
          <a:xfrm>
            <a:off x="3245980" y="2113327"/>
            <a:ext cx="182614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Diabetic HbA1C</a:t>
            </a:r>
            <a:endParaRPr lang="en-US" dirty="0">
              <a:latin typeface="Arial" panose="020B0604020202020204" pitchFamily="34" charset="0"/>
              <a:cs typeface="Arial" panose="020B0604020202020204"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1884006901"/>
              </p:ext>
            </p:extLst>
          </p:nvPr>
        </p:nvGraphicFramePr>
        <p:xfrm>
          <a:off x="5735895" y="4311473"/>
          <a:ext cx="2839306" cy="2021840"/>
        </p:xfrm>
        <a:graphic>
          <a:graphicData uri="http://schemas.openxmlformats.org/drawingml/2006/table">
            <a:tbl>
              <a:tblPr firstRow="1" bandRow="1">
                <a:tableStyleId>{22838BEF-8BB2-4498-84A7-C5851F593DF1}</a:tableStyleId>
              </a:tblPr>
              <a:tblGrid>
                <a:gridCol w="1419653"/>
                <a:gridCol w="1419653"/>
              </a:tblGrid>
              <a:tr h="370840">
                <a:tc>
                  <a:txBody>
                    <a:bodyPr/>
                    <a:lstStyle/>
                    <a:p>
                      <a:endParaRPr lang="en-US" dirty="0"/>
                    </a:p>
                  </a:txBody>
                  <a:tcPr/>
                </a:tc>
                <a:tc>
                  <a:txBody>
                    <a:bodyPr/>
                    <a:lstStyle/>
                    <a:p>
                      <a:r>
                        <a:rPr lang="en-US" dirty="0" err="1" smtClean="0"/>
                        <a:t>Glycated</a:t>
                      </a:r>
                      <a:r>
                        <a:rPr lang="en-US" dirty="0" smtClean="0"/>
                        <a:t> HbA1C (%)</a:t>
                      </a:r>
                      <a:endParaRPr lang="en-US" dirty="0"/>
                    </a:p>
                  </a:txBody>
                  <a:tcPr/>
                </a:tc>
              </a:tr>
              <a:tr h="370840">
                <a:tc>
                  <a:txBody>
                    <a:bodyPr/>
                    <a:lstStyle/>
                    <a:p>
                      <a:r>
                        <a:rPr lang="en-US" dirty="0" smtClean="0"/>
                        <a:t>Normal</a:t>
                      </a:r>
                      <a:endParaRPr lang="en-US" dirty="0"/>
                    </a:p>
                  </a:txBody>
                  <a:tcPr/>
                </a:tc>
                <a:tc>
                  <a:txBody>
                    <a:bodyPr/>
                    <a:lstStyle/>
                    <a:p>
                      <a:r>
                        <a:rPr lang="en-US" dirty="0" smtClean="0"/>
                        <a:t>5.6% or less</a:t>
                      </a:r>
                      <a:endParaRPr lang="en-US" dirty="0"/>
                    </a:p>
                  </a:txBody>
                  <a:tcPr/>
                </a:tc>
              </a:tr>
              <a:tr h="370840">
                <a:tc>
                  <a:txBody>
                    <a:bodyPr/>
                    <a:lstStyle/>
                    <a:p>
                      <a:r>
                        <a:rPr lang="en-US" dirty="0" err="1" smtClean="0"/>
                        <a:t>Prediabetic</a:t>
                      </a:r>
                      <a:endParaRPr lang="en-US" dirty="0"/>
                    </a:p>
                  </a:txBody>
                  <a:tcPr/>
                </a:tc>
                <a:tc>
                  <a:txBody>
                    <a:bodyPr/>
                    <a:lstStyle/>
                    <a:p>
                      <a:r>
                        <a:rPr lang="en-US" dirty="0" smtClean="0"/>
                        <a:t>5.7</a:t>
                      </a:r>
                      <a:r>
                        <a:rPr lang="en-US" baseline="0" dirty="0" smtClean="0"/>
                        <a:t>–</a:t>
                      </a:r>
                      <a:r>
                        <a:rPr lang="en-US" dirty="0" smtClean="0"/>
                        <a:t>6.4%</a:t>
                      </a:r>
                      <a:endParaRPr lang="en-US" dirty="0"/>
                    </a:p>
                  </a:txBody>
                  <a:tcPr/>
                </a:tc>
              </a:tr>
              <a:tr h="370840">
                <a:tc>
                  <a:txBody>
                    <a:bodyPr/>
                    <a:lstStyle/>
                    <a:p>
                      <a:r>
                        <a:rPr lang="en-US" dirty="0" smtClean="0"/>
                        <a:t>Diabetic</a:t>
                      </a:r>
                      <a:endParaRPr lang="en-US" dirty="0"/>
                    </a:p>
                  </a:txBody>
                  <a:tcPr/>
                </a:tc>
                <a:tc>
                  <a:txBody>
                    <a:bodyPr/>
                    <a:lstStyle/>
                    <a:p>
                      <a:r>
                        <a:rPr lang="en-US" dirty="0" smtClean="0"/>
                        <a:t>6.5% or greater</a:t>
                      </a:r>
                      <a:endParaRPr lang="en-US" dirty="0"/>
                    </a:p>
                  </a:txBody>
                  <a:tcPr/>
                </a:tc>
              </a:tr>
            </a:tbl>
          </a:graphicData>
        </a:graphic>
      </p:graphicFrame>
      <p:sp>
        <p:nvSpPr>
          <p:cNvPr id="25" name="TextBox 24"/>
          <p:cNvSpPr txBox="1"/>
          <p:nvPr/>
        </p:nvSpPr>
        <p:spPr>
          <a:xfrm>
            <a:off x="5006806" y="6472177"/>
            <a:ext cx="4113627"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Source: American Diabetes Association </a:t>
            </a:r>
            <a:r>
              <a:rPr lang="en-US" sz="800" i="1" dirty="0" smtClean="0">
                <a:latin typeface="Arial" panose="020B0604020202020204" pitchFamily="34" charset="0"/>
                <a:cs typeface="Arial" panose="020B0604020202020204" pitchFamily="34" charset="0"/>
              </a:rPr>
              <a:t>Standards of Medical Care in Diabetes, 2015</a:t>
            </a:r>
            <a:endParaRPr lang="en-US"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83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533400" y="619676"/>
            <a:ext cx="8070122" cy="970450"/>
          </a:xfrm>
          <a:effectLst/>
        </p:spPr>
        <p:txBody>
          <a:bodyPr>
            <a:noAutofit/>
          </a:bodyPr>
          <a:lstStyle/>
          <a:p>
            <a:pPr algn="l"/>
            <a:r>
              <a:rPr lang="en-US" sz="2800" dirty="0" smtClean="0">
                <a:latin typeface="Arial" panose="020B0604020202020204" pitchFamily="34" charset="0"/>
                <a:cs typeface="Arial" panose="020B0604020202020204" pitchFamily="34" charset="0"/>
              </a:rPr>
              <a:t>CQ#3: Which of the following options would be the best way for a healthcare provider to decide whether George has type 1 or type 2 DM?</a:t>
            </a:r>
            <a:endParaRPr lang="en-US" sz="2800" dirty="0"/>
          </a:p>
        </p:txBody>
      </p:sp>
      <p:sp>
        <p:nvSpPr>
          <p:cNvPr id="3" name="TPAnswers"/>
          <p:cNvSpPr>
            <a:spLocks noGrp="1"/>
          </p:cNvSpPr>
          <p:nvPr>
            <p:ph type="body" idx="1"/>
            <p:custDataLst>
              <p:tags r:id="rId2"/>
            </p:custDataLst>
          </p:nvPr>
        </p:nvSpPr>
        <p:spPr>
          <a:xfrm>
            <a:off x="457200" y="2133600"/>
            <a:ext cx="7391400" cy="4343400"/>
          </a:xfrm>
          <a:effectLst/>
        </p:spPr>
        <p:txBody>
          <a:bodyPr>
            <a:normAutofit/>
          </a:bodyPr>
          <a:lstStyle/>
          <a:p>
            <a:pPr marL="551250" indent="-514350">
              <a:buFont typeface="Wingdings 2" charset="2"/>
              <a:buAutoNum type="alphaUcPeriod"/>
            </a:pPr>
            <a:r>
              <a:rPr lang="en-US" sz="2400" dirty="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iopsy George’s pancreas and look to see if the beta-islet cells are intact.</a:t>
            </a:r>
          </a:p>
          <a:p>
            <a:pPr marL="551250" indent="-514350">
              <a:buFont typeface="Wingdings 2" charset="2"/>
              <a:buAutoNum type="alphaUcPeriod"/>
            </a:pPr>
            <a:r>
              <a:rPr lang="en-US" sz="2400" dirty="0" smtClean="0">
                <a:latin typeface="Arial" panose="020B0604020202020204" pitchFamily="34" charset="0"/>
                <a:cs typeface="Arial" panose="020B0604020202020204" pitchFamily="34" charset="0"/>
              </a:rPr>
              <a:t>Test the levels of insulin in George’s blood before and after consuming glucose.</a:t>
            </a:r>
          </a:p>
          <a:p>
            <a:pPr marL="551250" indent="-514350">
              <a:buFont typeface="Wingdings 2" charset="2"/>
              <a:buAutoNum type="alphaUcPeriod"/>
            </a:pPr>
            <a:r>
              <a:rPr lang="en-US" sz="2400" dirty="0" smtClean="0">
                <a:latin typeface="Arial" panose="020B0604020202020204" pitchFamily="34" charset="0"/>
                <a:cs typeface="Arial" panose="020B0604020202020204" pitchFamily="34" charset="0"/>
              </a:rPr>
              <a:t>Repeat the OGTT using varying amounts of glucose intake and a longer time course.</a:t>
            </a:r>
          </a:p>
          <a:p>
            <a:pPr marL="551250" indent="-514350">
              <a:buFont typeface="Wingdings 2" charset="2"/>
              <a:buAutoNum type="alphaUcPeriod"/>
            </a:pPr>
            <a:r>
              <a:rPr lang="en-US" sz="2400" dirty="0" smtClean="0">
                <a:latin typeface="Arial" panose="020B0604020202020204" pitchFamily="34" charset="0"/>
                <a:cs typeface="Arial" panose="020B0604020202020204" pitchFamily="34" charset="0"/>
              </a:rPr>
              <a:t>Treat George with a dose of insulin, and see whether or not his blood glucose decreases.</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a:xfrm>
            <a:off x="304800" y="6202425"/>
            <a:ext cx="5004649" cy="365125"/>
          </a:xfrm>
        </p:spPr>
        <p:txBody>
          <a:bodyPr/>
          <a:lstStyle/>
          <a:p>
            <a:pPr>
              <a:defRPr/>
            </a:pPr>
            <a:fld id="{BEBC0767-F33E-48F3-A986-B34BA9602B13}" type="slidenum">
              <a:rPr lang="en-GB" altLang="en-US" smtClean="0"/>
              <a:t>11</a:t>
            </a:fld>
            <a:endParaRPr lang="en-GB" altLang="en-US" dirty="0"/>
          </a:p>
        </p:txBody>
      </p:sp>
    </p:spTree>
    <p:custDataLst>
      <p:tags r:id="rId1"/>
    </p:custDataLst>
    <p:extLst>
      <p:ext uri="{BB962C8B-B14F-4D97-AF65-F5344CB8AC3E}">
        <p14:creationId xmlns:p14="http://schemas.microsoft.com/office/powerpoint/2010/main" val="2240392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855"/>
            <a:ext cx="7765322" cy="970450"/>
          </a:xfrm>
          <a:effectLst/>
        </p:spPr>
        <p:txBody>
          <a:bodyPr/>
          <a:lstStyle/>
          <a:p>
            <a:r>
              <a:rPr lang="en-US" dirty="0" smtClean="0">
                <a:latin typeface="Arial" panose="020B0604020202020204" pitchFamily="34" charset="0"/>
                <a:cs typeface="Arial" panose="020B0604020202020204" pitchFamily="34" charset="0"/>
              </a:rPr>
              <a:t>The Production of Insulin</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228600" y="6324600"/>
            <a:ext cx="5004649" cy="365125"/>
          </a:xfrm>
          <a:effectLst/>
        </p:spPr>
        <p:txBody>
          <a:bodyPr/>
          <a:lstStyle/>
          <a:p>
            <a:fld id="{D7B31B48-D960-4F7C-9251-66403E31CD75}"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048000" y="949595"/>
            <a:ext cx="4657725" cy="5086350"/>
          </a:xfrm>
          <a:prstGeom prst="rect">
            <a:avLst/>
          </a:prstGeom>
          <a:effectLst/>
        </p:spPr>
      </p:pic>
      <p:sp>
        <p:nvSpPr>
          <p:cNvPr id="7" name="TextBox 6"/>
          <p:cNvSpPr txBox="1"/>
          <p:nvPr/>
        </p:nvSpPr>
        <p:spPr>
          <a:xfrm>
            <a:off x="609600" y="3006995"/>
            <a:ext cx="1464404" cy="2862322"/>
          </a:xfrm>
          <a:prstGeom prst="rect">
            <a:avLst/>
          </a:prstGeom>
          <a:noFill/>
          <a:effectLst/>
        </p:spPr>
        <p:txBody>
          <a:bodyPr wrap="square" rtlCol="0">
            <a:spAutoFit/>
          </a:bodyPr>
          <a:lstStyle/>
          <a:p>
            <a:r>
              <a:rPr lang="en-US" b="1" dirty="0" smtClean="0">
                <a:latin typeface="Arial" panose="020B0604020202020204" pitchFamily="34" charset="0"/>
                <a:cs typeface="Arial" panose="020B0604020202020204" pitchFamily="34" charset="0"/>
              </a:rPr>
              <a:t>C-peptide </a:t>
            </a:r>
            <a:r>
              <a:rPr lang="en-US" dirty="0" smtClean="0">
                <a:latin typeface="Arial" panose="020B0604020202020204" pitchFamily="34" charset="0"/>
                <a:cs typeface="Arial" panose="020B0604020202020204" pitchFamily="34" charset="0"/>
              </a:rPr>
              <a:t>has a much longer half-life in plasma </a:t>
            </a:r>
          </a:p>
          <a:p>
            <a:r>
              <a:rPr lang="en-US" dirty="0" smtClean="0">
                <a:latin typeface="Arial" panose="020B0604020202020204" pitchFamily="34" charset="0"/>
                <a:cs typeface="Arial" panose="020B0604020202020204" pitchFamily="34" charset="0"/>
              </a:rPr>
              <a:t>(~30</a:t>
            </a:r>
            <a:r>
              <a:rPr lang="en-US" dirty="0"/>
              <a:t>–</a:t>
            </a:r>
            <a:r>
              <a:rPr lang="en-US" dirty="0" smtClean="0">
                <a:latin typeface="Arial" panose="020B0604020202020204" pitchFamily="34" charset="0"/>
                <a:cs typeface="Arial" panose="020B0604020202020204" pitchFamily="34" charset="0"/>
              </a:rPr>
              <a:t>35 minutes) than mature insulin </a:t>
            </a:r>
          </a:p>
          <a:p>
            <a:r>
              <a:rPr lang="en-US" dirty="0" smtClean="0">
                <a:latin typeface="Arial" panose="020B0604020202020204" pitchFamily="34" charset="0"/>
                <a:cs typeface="Arial" panose="020B0604020202020204" pitchFamily="34" charset="0"/>
              </a:rPr>
              <a:t>(~5 minutes) </a:t>
            </a:r>
            <a:endParaRPr lang="en-US" dirty="0">
              <a:latin typeface="Arial" panose="020B0604020202020204" pitchFamily="34" charset="0"/>
              <a:cs typeface="Arial" panose="020B0604020202020204" pitchFamily="34" charset="0"/>
            </a:endParaRPr>
          </a:p>
        </p:txBody>
      </p:sp>
      <p:cxnSp>
        <p:nvCxnSpPr>
          <p:cNvPr id="9" name="Straight Arrow Connector 8"/>
          <p:cNvCxnSpPr/>
          <p:nvPr/>
        </p:nvCxnSpPr>
        <p:spPr>
          <a:xfrm>
            <a:off x="1752600" y="3200400"/>
            <a:ext cx="1828800" cy="1066800"/>
          </a:xfrm>
          <a:prstGeom prst="straightConnector1">
            <a:avLst/>
          </a:prstGeom>
          <a:ln>
            <a:solidFill>
              <a:srgbClr val="FF0000"/>
            </a:solidFill>
            <a:tailEnd type="triangle"/>
          </a:ln>
          <a:effectLst/>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368724" y="898133"/>
            <a:ext cx="2362200" cy="1754326"/>
          </a:xfrm>
          <a:prstGeom prst="rect">
            <a:avLst/>
          </a:prstGeom>
          <a:noFill/>
          <a:effectLst/>
        </p:spPr>
        <p:txBody>
          <a:bodyPr wrap="square" rtlCol="0">
            <a:spAutoFit/>
          </a:bodyPr>
          <a:lstStyle/>
          <a:p>
            <a:r>
              <a:rPr lang="en-US" dirty="0" err="1" smtClean="0">
                <a:latin typeface="Arial" panose="020B0604020202020204" pitchFamily="34" charset="0"/>
                <a:cs typeface="Arial" panose="020B0604020202020204" pitchFamily="34" charset="0"/>
              </a:rPr>
              <a:t>Preproinsulin</a:t>
            </a:r>
            <a:r>
              <a:rPr lang="en-US" dirty="0" smtClean="0">
                <a:latin typeface="Arial" panose="020B0604020202020204" pitchFamily="34" charset="0"/>
                <a:cs typeface="Arial" panose="020B0604020202020204" pitchFamily="34" charset="0"/>
              </a:rPr>
              <a:t> must be processed into mature insulin through a series of cleavage and folding steps.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947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58952"/>
          </a:xfrm>
          <a:effectLst/>
        </p:spPr>
        <p:txBody>
          <a:bodyPr/>
          <a:lstStyle/>
          <a:p>
            <a:r>
              <a:rPr lang="en-US" dirty="0" smtClean="0">
                <a:latin typeface="Arial" panose="020B0604020202020204" pitchFamily="34" charset="0"/>
                <a:cs typeface="Arial" panose="020B0604020202020204" pitchFamily="34" charset="0"/>
              </a:rPr>
              <a:t>George’s C-Peptide Levels</a:t>
            </a:r>
            <a:endParaRPr lang="en-US"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a:xfrm>
            <a:off x="275924" y="6324600"/>
            <a:ext cx="5004649" cy="365125"/>
          </a:xfrm>
          <a:effectLst/>
        </p:spPr>
        <p:txBody>
          <a:bodyPr/>
          <a:lstStyle/>
          <a:p>
            <a:fld id="{2049BB1A-0E16-4656-8627-FEDEEDC8E825}"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70301595"/>
              </p:ext>
            </p:extLst>
          </p:nvPr>
        </p:nvGraphicFramePr>
        <p:xfrm>
          <a:off x="1600200" y="990600"/>
          <a:ext cx="6096000" cy="1920240"/>
        </p:xfrm>
        <a:graphic>
          <a:graphicData uri="http://schemas.openxmlformats.org/drawingml/2006/table">
            <a:tbl>
              <a:tblPr firstRow="1" bandRow="1">
                <a:tableStyleId>{22838BEF-8BB2-4498-84A7-C5851F593DF1}</a:tableStyleId>
              </a:tblPr>
              <a:tblGrid>
                <a:gridCol w="2032000"/>
                <a:gridCol w="2032000"/>
                <a:gridCol w="2032000"/>
              </a:tblGrid>
              <a:tr h="609600">
                <a:tc>
                  <a:txBody>
                    <a:bodyPr/>
                    <a:lstStyle/>
                    <a:p>
                      <a:r>
                        <a:rPr lang="en-US" dirty="0" smtClean="0"/>
                        <a:t>C peptide</a:t>
                      </a:r>
                      <a:r>
                        <a:rPr lang="en-US" baseline="0" dirty="0" smtClean="0"/>
                        <a:t>  </a:t>
                      </a:r>
                    </a:p>
                    <a:p>
                      <a:endParaRPr lang="en-US" dirty="0"/>
                    </a:p>
                  </a:txBody>
                  <a:tcPr/>
                </a:tc>
                <a:tc>
                  <a:txBody>
                    <a:bodyPr/>
                    <a:lstStyle/>
                    <a:p>
                      <a:r>
                        <a:rPr lang="en-US" dirty="0" smtClean="0"/>
                        <a:t>Normal Range</a:t>
                      </a:r>
                    </a:p>
                    <a:p>
                      <a:r>
                        <a:rPr lang="en-US" dirty="0" smtClean="0"/>
                        <a:t>(ng/mL)</a:t>
                      </a:r>
                      <a:endParaRPr lang="en-US" dirty="0"/>
                    </a:p>
                  </a:txBody>
                  <a:tcPr/>
                </a:tc>
                <a:tc>
                  <a:txBody>
                    <a:bodyPr/>
                    <a:lstStyle/>
                    <a:p>
                      <a:r>
                        <a:rPr lang="en-US" dirty="0" smtClean="0"/>
                        <a:t>George’s Values</a:t>
                      </a:r>
                    </a:p>
                    <a:p>
                      <a:r>
                        <a:rPr lang="en-US" dirty="0" smtClean="0"/>
                        <a:t>(ng/mL)</a:t>
                      </a:r>
                      <a:endParaRPr lang="en-US" dirty="0"/>
                    </a:p>
                  </a:txBody>
                  <a:tcPr/>
                </a:tc>
              </a:tr>
              <a:tr h="370840">
                <a:tc>
                  <a:txBody>
                    <a:bodyPr/>
                    <a:lstStyle/>
                    <a:p>
                      <a:r>
                        <a:rPr lang="en-US" dirty="0" smtClean="0"/>
                        <a:t>Fasting (8</a:t>
                      </a:r>
                      <a:r>
                        <a:rPr lang="en-US" baseline="0" dirty="0" smtClean="0"/>
                        <a:t>–</a:t>
                      </a:r>
                      <a:r>
                        <a:rPr lang="en-US" dirty="0" smtClean="0"/>
                        <a:t>10 </a:t>
                      </a:r>
                      <a:r>
                        <a:rPr lang="en-US" dirty="0" err="1" smtClean="0"/>
                        <a:t>hr</a:t>
                      </a:r>
                      <a:r>
                        <a:rPr lang="en-US" dirty="0" smtClean="0"/>
                        <a:t>)</a:t>
                      </a:r>
                    </a:p>
                    <a:p>
                      <a:endParaRPr lang="en-US" dirty="0"/>
                    </a:p>
                  </a:txBody>
                  <a:tcPr/>
                </a:tc>
                <a:tc>
                  <a:txBody>
                    <a:bodyPr/>
                    <a:lstStyle/>
                    <a:p>
                      <a:r>
                        <a:rPr lang="en-US" dirty="0" smtClean="0"/>
                        <a:t>0.4</a:t>
                      </a:r>
                      <a:r>
                        <a:rPr lang="en-US" baseline="0" dirty="0" smtClean="0"/>
                        <a:t> – 2.1 </a:t>
                      </a:r>
                      <a:endParaRPr lang="en-US" dirty="0"/>
                    </a:p>
                  </a:txBody>
                  <a:tcPr/>
                </a:tc>
                <a:tc>
                  <a:txBody>
                    <a:bodyPr/>
                    <a:lstStyle/>
                    <a:p>
                      <a:r>
                        <a:rPr lang="en-US" dirty="0" smtClean="0"/>
                        <a:t>2.6</a:t>
                      </a:r>
                      <a:endParaRPr lang="en-US" dirty="0"/>
                    </a:p>
                  </a:txBody>
                  <a:tcPr/>
                </a:tc>
              </a:tr>
              <a:tr h="370840">
                <a:tc>
                  <a:txBody>
                    <a:bodyPr/>
                    <a:lstStyle/>
                    <a:p>
                      <a:r>
                        <a:rPr lang="en-US" dirty="0" smtClean="0"/>
                        <a:t>2 </a:t>
                      </a:r>
                      <a:r>
                        <a:rPr lang="en-US" dirty="0" err="1" smtClean="0"/>
                        <a:t>hr</a:t>
                      </a:r>
                      <a:r>
                        <a:rPr lang="en-US" dirty="0" smtClean="0"/>
                        <a:t> post glucose</a:t>
                      </a:r>
                    </a:p>
                    <a:p>
                      <a:endParaRPr lang="en-US" dirty="0"/>
                    </a:p>
                  </a:txBody>
                  <a:tcPr/>
                </a:tc>
                <a:tc>
                  <a:txBody>
                    <a:bodyPr/>
                    <a:lstStyle/>
                    <a:p>
                      <a:r>
                        <a:rPr lang="en-US" dirty="0" smtClean="0"/>
                        <a:t>2.0 – 4.5 </a:t>
                      </a:r>
                      <a:endParaRPr lang="en-US" dirty="0"/>
                    </a:p>
                  </a:txBody>
                  <a:tcPr/>
                </a:tc>
                <a:tc>
                  <a:txBody>
                    <a:bodyPr/>
                    <a:lstStyle/>
                    <a:p>
                      <a:r>
                        <a:rPr lang="en-US" dirty="0" smtClean="0"/>
                        <a:t>5.5</a:t>
                      </a:r>
                      <a:endParaRPr lang="en-US" dirty="0"/>
                    </a:p>
                  </a:txBody>
                  <a:tcPr/>
                </a:tc>
              </a:tr>
            </a:tbl>
          </a:graphicData>
        </a:graphic>
      </p:graphicFrame>
      <p:sp>
        <p:nvSpPr>
          <p:cNvPr id="5" name="Rectangle 4"/>
          <p:cNvSpPr/>
          <p:nvPr/>
        </p:nvSpPr>
        <p:spPr>
          <a:xfrm>
            <a:off x="840606" y="3062360"/>
            <a:ext cx="8074794" cy="1384995"/>
          </a:xfrm>
          <a:prstGeom prst="rect">
            <a:avLst/>
          </a:prstGeom>
          <a:effectLst/>
        </p:spPr>
        <p:txBody>
          <a:bodyPr wrap="square">
            <a:spAutoFit/>
          </a:bodyPr>
          <a:lstStyle/>
          <a:p>
            <a:r>
              <a:rPr lang="en-US" sz="2800" dirty="0" smtClean="0">
                <a:latin typeface="Arial" panose="020B0604020202020204" pitchFamily="34" charset="0"/>
                <a:cs typeface="Arial" panose="020B0604020202020204" pitchFamily="34" charset="0"/>
              </a:rPr>
              <a:t>CQ#4: Are </a:t>
            </a:r>
            <a:r>
              <a:rPr lang="en-US" sz="2800" dirty="0">
                <a:latin typeface="Arial" panose="020B0604020202020204" pitchFamily="34" charset="0"/>
                <a:cs typeface="Arial" panose="020B0604020202020204" pitchFamily="34" charset="0"/>
              </a:rPr>
              <a:t>George’s test results </a:t>
            </a:r>
            <a:r>
              <a:rPr lang="en-US" sz="2800" dirty="0" smtClean="0">
                <a:latin typeface="Arial" panose="020B0604020202020204" pitchFamily="34" charset="0"/>
                <a:cs typeface="Arial" panose="020B0604020202020204" pitchFamily="34" charset="0"/>
              </a:rPr>
              <a:t>most consistent </a:t>
            </a:r>
            <a:r>
              <a:rPr lang="en-US" sz="2800" dirty="0">
                <a:latin typeface="Arial" panose="020B0604020202020204" pitchFamily="34" charset="0"/>
                <a:cs typeface="Arial" panose="020B0604020202020204" pitchFamily="34" charset="0"/>
              </a:rPr>
              <a:t>with t</a:t>
            </a:r>
            <a:r>
              <a:rPr lang="en-US" sz="2800" dirty="0" smtClean="0">
                <a:latin typeface="Arial" panose="020B0604020202020204" pitchFamily="34" charset="0"/>
                <a:cs typeface="Arial" panose="020B0604020202020204" pitchFamily="34" charset="0"/>
              </a:rPr>
              <a:t>ype </a:t>
            </a:r>
            <a:r>
              <a:rPr lang="en-US" sz="2800" dirty="0">
                <a:latin typeface="Arial" panose="020B0604020202020204" pitchFamily="34" charset="0"/>
                <a:cs typeface="Arial" panose="020B0604020202020204" pitchFamily="34" charset="0"/>
              </a:rPr>
              <a:t>1 </a:t>
            </a:r>
            <a:r>
              <a:rPr lang="en-US" sz="2800" dirty="0" smtClean="0">
                <a:latin typeface="Arial" panose="020B0604020202020204" pitchFamily="34" charset="0"/>
                <a:cs typeface="Arial" panose="020B0604020202020204" pitchFamily="34" charset="0"/>
              </a:rPr>
              <a:t>DM or type </a:t>
            </a:r>
            <a:r>
              <a:rPr lang="en-US" sz="2800" dirty="0">
                <a:latin typeface="Arial" panose="020B0604020202020204" pitchFamily="34" charset="0"/>
                <a:cs typeface="Arial" panose="020B0604020202020204" pitchFamily="34" charset="0"/>
              </a:rPr>
              <a:t>2 </a:t>
            </a:r>
            <a:r>
              <a:rPr lang="en-US" sz="2800" dirty="0" smtClean="0">
                <a:latin typeface="Arial" panose="020B0604020202020204" pitchFamily="34" charset="0"/>
                <a:cs typeface="Arial" panose="020B0604020202020204" pitchFamily="34" charset="0"/>
              </a:rPr>
              <a:t>DM? (Discuss with your group, and be prepared to defend your choice!)</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1600200" y="4599044"/>
            <a:ext cx="7010400" cy="1477328"/>
          </a:xfrm>
          <a:prstGeom prst="rect">
            <a:avLst/>
          </a:prstGeom>
          <a:noFill/>
          <a:effectLst/>
        </p:spPr>
        <p:txBody>
          <a:bodyPr wrap="square" rtlCol="0">
            <a:spAutoFit/>
          </a:bodyPr>
          <a:lstStyle/>
          <a:p>
            <a:pPr marL="342900" indent="-342900">
              <a:lnSpc>
                <a:spcPct val="150000"/>
              </a:lnSpc>
              <a:buFont typeface="+mj-lt"/>
              <a:buAutoNum type="alphaUcPeriod"/>
            </a:pPr>
            <a:r>
              <a:rPr lang="en-US" sz="2000" dirty="0" smtClean="0">
                <a:latin typeface="Arial" panose="020B0604020202020204" pitchFamily="34" charset="0"/>
                <a:cs typeface="Arial" panose="020B0604020202020204" pitchFamily="34" charset="0"/>
              </a:rPr>
              <a:t>Type 1</a:t>
            </a:r>
          </a:p>
          <a:p>
            <a:pPr marL="342900" indent="-342900">
              <a:lnSpc>
                <a:spcPct val="150000"/>
              </a:lnSpc>
              <a:buFont typeface="+mj-lt"/>
              <a:buAutoNum type="alphaUcPeriod"/>
            </a:pPr>
            <a:r>
              <a:rPr lang="en-US" sz="2000" dirty="0" smtClean="0">
                <a:latin typeface="Arial" panose="020B0604020202020204" pitchFamily="34" charset="0"/>
                <a:cs typeface="Arial" panose="020B0604020202020204" pitchFamily="34" charset="0"/>
              </a:rPr>
              <a:t>Type 2</a:t>
            </a:r>
          </a:p>
          <a:p>
            <a:pPr marL="342900" indent="-342900">
              <a:lnSpc>
                <a:spcPct val="150000"/>
              </a:lnSpc>
              <a:buFont typeface="+mj-lt"/>
              <a:buAutoNum type="alphaUcPeriod"/>
            </a:pPr>
            <a:r>
              <a:rPr lang="en-US" sz="2000" dirty="0" smtClean="0">
                <a:latin typeface="Arial" panose="020B0604020202020204" pitchFamily="34" charset="0"/>
                <a:cs typeface="Arial" panose="020B0604020202020204" pitchFamily="34" charset="0"/>
              </a:rPr>
              <a:t>There is still not enough information to make a diagnosis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0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noAutofit/>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Final Thought Question</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228600" y="6269777"/>
            <a:ext cx="5004649" cy="365125"/>
          </a:xfrm>
          <a:effectLst/>
        </p:spPr>
        <p:txBody>
          <a:bodyPr/>
          <a:lstStyle/>
          <a:p>
            <a:pPr>
              <a:defRPr/>
            </a:pPr>
            <a:fld id="{6B5E33A6-07F4-489B-9ABD-CAEC95E89976}" type="slidenum">
              <a:rPr lang="en-GB" altLang="en-US" smtClean="0">
                <a:latin typeface="Arial" panose="020B0604020202020204" pitchFamily="34" charset="0"/>
                <a:cs typeface="Arial" panose="020B0604020202020204" pitchFamily="34" charset="0"/>
              </a:rPr>
              <a:t>14</a:t>
            </a:fld>
            <a:endParaRPr lang="en-GB" altLang="en-US"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838200" y="1580050"/>
            <a:ext cx="7765322" cy="4266329"/>
          </a:xfrm>
          <a:effectLst/>
        </p:spPr>
        <p:txBody>
          <a:bodyPr>
            <a:normAutofit/>
          </a:bodyPr>
          <a:lstStyle/>
          <a:p>
            <a:pPr marL="36900" indent="0">
              <a:buNone/>
            </a:pPr>
            <a:r>
              <a:rPr lang="en-US" sz="2400" dirty="0" smtClean="0">
                <a:latin typeface="Arial" panose="020B0604020202020204" pitchFamily="34" charset="0"/>
                <a:cs typeface="Arial" panose="020B0604020202020204" pitchFamily="34" charset="0"/>
              </a:rPr>
              <a:t>DQ#3: Often, </a:t>
            </a:r>
            <a:r>
              <a:rPr lang="en-US" sz="2400" dirty="0">
                <a:latin typeface="Arial" panose="020B0604020202020204" pitchFamily="34" charset="0"/>
                <a:cs typeface="Arial" panose="020B0604020202020204" pitchFamily="34" charset="0"/>
              </a:rPr>
              <a:t>the tests discussed here give ambiguous or borderline results. It is not always immediately evident to a </a:t>
            </a:r>
            <a:r>
              <a:rPr lang="en-US" sz="2400" dirty="0" smtClean="0">
                <a:latin typeface="Arial" panose="020B0604020202020204" pitchFamily="34" charset="0"/>
                <a:cs typeface="Arial" panose="020B0604020202020204" pitchFamily="34" charset="0"/>
              </a:rPr>
              <a:t>health care provider </a:t>
            </a:r>
            <a:r>
              <a:rPr lang="en-US" sz="2400" dirty="0">
                <a:latin typeface="Arial" panose="020B0604020202020204" pitchFamily="34" charset="0"/>
                <a:cs typeface="Arial" panose="020B0604020202020204" pitchFamily="34" charset="0"/>
              </a:rPr>
              <a:t>whether a patient who is clearly </a:t>
            </a:r>
            <a:r>
              <a:rPr lang="en-US" sz="2400" dirty="0" smtClean="0">
                <a:latin typeface="Arial" panose="020B0604020202020204" pitchFamily="34" charset="0"/>
                <a:cs typeface="Arial" panose="020B0604020202020204" pitchFamily="34" charset="0"/>
              </a:rPr>
              <a:t>diabetic </a:t>
            </a:r>
            <a:r>
              <a:rPr lang="en-US" sz="2400" dirty="0">
                <a:latin typeface="Arial" panose="020B0604020202020204" pitchFamily="34" charset="0"/>
                <a:cs typeface="Arial" panose="020B0604020202020204" pitchFamily="34" charset="0"/>
              </a:rPr>
              <a:t>is </a:t>
            </a:r>
            <a:r>
              <a:rPr lang="en-US" sz="2400" dirty="0" smtClean="0">
                <a:latin typeface="Arial" panose="020B0604020202020204" pitchFamily="34" charset="0"/>
                <a:cs typeface="Arial" panose="020B0604020202020204" pitchFamily="34" charset="0"/>
              </a:rPr>
              <a:t>type </a:t>
            </a:r>
            <a:r>
              <a:rPr lang="en-US" sz="2400" dirty="0">
                <a:latin typeface="Arial" panose="020B0604020202020204" pitchFamily="34" charset="0"/>
                <a:cs typeface="Arial" panose="020B0604020202020204" pitchFamily="34" charset="0"/>
              </a:rPr>
              <a:t>1 or </a:t>
            </a:r>
            <a:r>
              <a:rPr lang="en-US" sz="2400" dirty="0" smtClean="0">
                <a:latin typeface="Arial" panose="020B0604020202020204" pitchFamily="34" charset="0"/>
                <a:cs typeface="Arial" panose="020B0604020202020204" pitchFamily="34" charset="0"/>
              </a:rPr>
              <a:t>type 2. Why </a:t>
            </a:r>
            <a:r>
              <a:rPr lang="en-US" sz="2400" dirty="0">
                <a:latin typeface="Arial" panose="020B0604020202020204" pitchFamily="34" charset="0"/>
                <a:cs typeface="Arial" panose="020B0604020202020204" pitchFamily="34" charset="0"/>
              </a:rPr>
              <a:t>do you think it can sometimes be difficult to obtain </a:t>
            </a:r>
            <a:r>
              <a:rPr lang="en-US" sz="2400" dirty="0" smtClean="0">
                <a:latin typeface="Arial" panose="020B0604020202020204" pitchFamily="34" charset="0"/>
                <a:cs typeface="Arial" panose="020B0604020202020204" pitchFamily="34" charset="0"/>
              </a:rPr>
              <a:t>a diagnosis with complete certainty? </a:t>
            </a:r>
          </a:p>
          <a:p>
            <a:pPr marL="3690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61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effectLst/>
        </p:spPr>
        <p:txBody>
          <a:bodyPr/>
          <a:lstStyle/>
          <a:p>
            <a:r>
              <a:rPr lang="en-US" dirty="0" smtClean="0">
                <a:latin typeface="Arial" panose="020B0604020202020204" pitchFamily="34" charset="0"/>
                <a:cs typeface="Arial" panose="020B0604020202020204" pitchFamily="34" charset="0"/>
              </a:rPr>
              <a:t>Additional Clicker Questions</a:t>
            </a:r>
            <a:endParaRPr lang="en-US" dirty="0">
              <a:latin typeface="Arial" panose="020B0604020202020204" pitchFamily="34" charset="0"/>
              <a:cs typeface="Arial" panose="020B0604020202020204" pitchFamily="34" charset="0"/>
            </a:endParaRPr>
          </a:p>
        </p:txBody>
      </p:sp>
      <p:sp>
        <p:nvSpPr>
          <p:cNvPr id="2" name="Text Placeholder 1"/>
          <p:cNvSpPr>
            <a:spLocks noGrp="1"/>
          </p:cNvSpPr>
          <p:nvPr>
            <p:ph type="body" idx="1"/>
          </p:nvPr>
        </p:nvSpPr>
        <p:spPr>
          <a:effectLst/>
        </p:spPr>
        <p:txBody>
          <a:bodyPr>
            <a:normAutofit/>
          </a:bodyPr>
          <a:lstStyle/>
          <a:p>
            <a:r>
              <a:rPr lang="en-US" dirty="0" smtClean="0">
                <a:latin typeface="Arial" panose="020B0604020202020204" pitchFamily="34" charset="0"/>
                <a:cs typeface="Arial" panose="020B0604020202020204" pitchFamily="34" charset="0"/>
              </a:rPr>
              <a:t>To assess understanding and generate additional discussion</a:t>
            </a:r>
          </a:p>
          <a:p>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effectLst/>
        </p:spPr>
        <p:txBody>
          <a:bodyPr/>
          <a:lstStyle/>
          <a:p>
            <a:fld id="{87BA03F1-E8FF-4A73-A9D6-3A343B2390B7}"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867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PQuestion"/>
          <p:cNvSpPr>
            <a:spLocks noGrp="1"/>
          </p:cNvSpPr>
          <p:nvPr>
            <p:ph type="title"/>
          </p:nvPr>
        </p:nvSpPr>
        <p:spPr>
          <a:xfrm>
            <a:off x="304800" y="533400"/>
            <a:ext cx="8458200" cy="1570038"/>
          </a:xfrm>
          <a:effectLst/>
        </p:spPr>
        <p:txBody>
          <a:bodyPr>
            <a:normAutofit/>
          </a:bodyPr>
          <a:lstStyle/>
          <a:p>
            <a:pPr algn="l"/>
            <a:r>
              <a:rPr lang="en-US" altLang="en-US" sz="3200" dirty="0" smtClean="0">
                <a:latin typeface="Arial" panose="020B0604020202020204" pitchFamily="34" charset="0"/>
                <a:cs typeface="Arial" panose="020B0604020202020204" pitchFamily="34" charset="0"/>
              </a:rPr>
              <a:t>CQ#5: An insulin receptor antagonist (a “blocker” that binds but does not stimulate the receptor) would most closely mimic:</a:t>
            </a:r>
          </a:p>
        </p:txBody>
      </p:sp>
      <p:sp>
        <p:nvSpPr>
          <p:cNvPr id="11267" name="TPAnswers"/>
          <p:cNvSpPr>
            <a:spLocks noGrp="1"/>
          </p:cNvSpPr>
          <p:nvPr>
            <p:ph type="body" idx="1"/>
            <p:custDataLst>
              <p:tags r:id="rId2"/>
            </p:custDataLst>
          </p:nvPr>
        </p:nvSpPr>
        <p:spPr>
          <a:xfrm>
            <a:off x="533400" y="2819400"/>
            <a:ext cx="8077200" cy="2743200"/>
          </a:xfrm>
          <a:effectLst/>
        </p:spPr>
        <p:txBody>
          <a:bodyPr>
            <a:noAutofit/>
          </a:bodyPr>
          <a:lstStyle/>
          <a:p>
            <a:pPr marL="514350" indent="-514350">
              <a:buFontTx/>
              <a:buAutoNum type="alphaUcPeriod"/>
            </a:pPr>
            <a:r>
              <a:rPr lang="en-US" altLang="en-US" sz="3200" dirty="0" smtClean="0">
                <a:latin typeface="Arial" panose="020B0604020202020204" pitchFamily="34" charset="0"/>
                <a:cs typeface="Arial" panose="020B0604020202020204" pitchFamily="34" charset="0"/>
              </a:rPr>
              <a:t>Type 1 diabetes</a:t>
            </a:r>
          </a:p>
          <a:p>
            <a:pPr marL="514350" indent="-514350">
              <a:buFontTx/>
              <a:buAutoNum type="alphaUcPeriod"/>
            </a:pPr>
            <a:r>
              <a:rPr lang="en-US" altLang="en-US" sz="3200" dirty="0" smtClean="0">
                <a:latin typeface="Arial" panose="020B0604020202020204" pitchFamily="34" charset="0"/>
                <a:cs typeface="Arial" panose="020B0604020202020204" pitchFamily="34" charset="0"/>
              </a:rPr>
              <a:t>Type </a:t>
            </a:r>
            <a:r>
              <a:rPr lang="en-US" altLang="en-US" sz="3200" dirty="0">
                <a:latin typeface="Arial" panose="020B0604020202020204" pitchFamily="34" charset="0"/>
                <a:cs typeface="Arial" panose="020B0604020202020204" pitchFamily="34" charset="0"/>
              </a:rPr>
              <a:t>2</a:t>
            </a:r>
            <a:r>
              <a:rPr lang="en-US" altLang="en-US" sz="3200" dirty="0" smtClean="0">
                <a:latin typeface="Arial" panose="020B0604020202020204" pitchFamily="34" charset="0"/>
                <a:cs typeface="Arial" panose="020B0604020202020204" pitchFamily="34" charset="0"/>
              </a:rPr>
              <a:t> diabetes</a:t>
            </a:r>
          </a:p>
          <a:p>
            <a:pPr marL="514350" indent="-514350">
              <a:buFontTx/>
              <a:buAutoNum type="alphaUcPeriod"/>
            </a:pPr>
            <a:r>
              <a:rPr lang="en-US" altLang="en-US" sz="3200" dirty="0" smtClean="0">
                <a:latin typeface="Arial" panose="020B0604020202020204" pitchFamily="34" charset="0"/>
                <a:cs typeface="Arial" panose="020B0604020202020204" pitchFamily="34" charset="0"/>
              </a:rPr>
              <a:t>Neither, it would have no effect on cellular glucose metabolism.</a:t>
            </a:r>
          </a:p>
        </p:txBody>
      </p:sp>
      <p:sp>
        <p:nvSpPr>
          <p:cNvPr id="2" name="Footer Placeholder 1"/>
          <p:cNvSpPr>
            <a:spLocks noGrp="1"/>
          </p:cNvSpPr>
          <p:nvPr>
            <p:ph type="ftr" sz="quarter" idx="10"/>
          </p:nvPr>
        </p:nvSpPr>
        <p:spPr>
          <a:effectLst/>
        </p:spPr>
        <p:txBody>
          <a:bodyPr/>
          <a:lstStyle/>
          <a:p>
            <a:pPr>
              <a:defRPr/>
            </a:pPr>
            <a:fld id="{CB877A34-0258-483A-AF79-6EE73B8F15DC}" type="slidenum">
              <a:rPr lang="en-GB" altLang="en-US" smtClean="0">
                <a:latin typeface="Arial" panose="020B0604020202020204" pitchFamily="34" charset="0"/>
                <a:cs typeface="Arial" panose="020B0604020202020204" pitchFamily="34" charset="0"/>
              </a:rPr>
              <a:t>16</a:t>
            </a:fld>
            <a:endParaRPr lang="en-GB" alt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14845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PQuestion"/>
          <p:cNvSpPr>
            <a:spLocks noGrp="1"/>
          </p:cNvSpPr>
          <p:nvPr>
            <p:ph type="title"/>
          </p:nvPr>
        </p:nvSpPr>
        <p:spPr>
          <a:xfrm>
            <a:off x="609600" y="533400"/>
            <a:ext cx="7772400" cy="1077913"/>
          </a:xfrm>
          <a:effectLst/>
        </p:spPr>
        <p:txBody>
          <a:bodyPr>
            <a:noAutofit/>
          </a:bodyPr>
          <a:lstStyle/>
          <a:p>
            <a:pPr algn="l"/>
            <a:r>
              <a:rPr lang="en-US" altLang="en-US" sz="3200" dirty="0" smtClean="0">
                <a:latin typeface="Arial" panose="020B0604020202020204" pitchFamily="34" charset="0"/>
                <a:cs typeface="Arial" panose="020B0604020202020204" pitchFamily="34" charset="0"/>
              </a:rPr>
              <a:t>CQ#6: If stem cell therapy to replace beta-islet cells were available, it could be effective for treating:</a:t>
            </a:r>
          </a:p>
        </p:txBody>
      </p:sp>
      <p:sp>
        <p:nvSpPr>
          <p:cNvPr id="12291" name="TPAnswers"/>
          <p:cNvSpPr>
            <a:spLocks noGrp="1"/>
          </p:cNvSpPr>
          <p:nvPr>
            <p:ph type="body" idx="1"/>
            <p:custDataLst>
              <p:tags r:id="rId2"/>
            </p:custDataLst>
          </p:nvPr>
        </p:nvSpPr>
        <p:spPr>
          <a:xfrm>
            <a:off x="609600" y="2209800"/>
            <a:ext cx="6934200" cy="3429000"/>
          </a:xfrm>
          <a:effectLst/>
        </p:spPr>
        <p:txBody>
          <a:bodyPr>
            <a:noAutofit/>
          </a:bodyPr>
          <a:lstStyle/>
          <a:p>
            <a:pPr marL="514350" indent="-514350">
              <a:buFontTx/>
              <a:buAutoNum type="alphaUcPeriod"/>
            </a:pPr>
            <a:r>
              <a:rPr lang="en-US" altLang="en-US" sz="3200" dirty="0" smtClean="0">
                <a:latin typeface="Arial" panose="020B0604020202020204" pitchFamily="34" charset="0"/>
                <a:cs typeface="Arial" panose="020B0604020202020204" pitchFamily="34" charset="0"/>
              </a:rPr>
              <a:t>Type 1 diabetes only.</a:t>
            </a:r>
          </a:p>
          <a:p>
            <a:pPr marL="514350" indent="-514350">
              <a:buFontTx/>
              <a:buAutoNum type="alphaUcPeriod"/>
            </a:pPr>
            <a:r>
              <a:rPr lang="en-US" altLang="en-US" sz="3200" dirty="0" smtClean="0">
                <a:latin typeface="Arial" panose="020B0604020202020204" pitchFamily="34" charset="0"/>
                <a:cs typeface="Arial" panose="020B0604020202020204" pitchFamily="34" charset="0"/>
              </a:rPr>
              <a:t>Type </a:t>
            </a:r>
            <a:r>
              <a:rPr lang="en-US" altLang="en-US" sz="3200" dirty="0">
                <a:latin typeface="Arial" panose="020B0604020202020204" pitchFamily="34" charset="0"/>
                <a:cs typeface="Arial" panose="020B0604020202020204" pitchFamily="34" charset="0"/>
              </a:rPr>
              <a:t>2</a:t>
            </a:r>
            <a:r>
              <a:rPr lang="en-US" altLang="en-US" sz="3200" dirty="0" smtClean="0">
                <a:latin typeface="Arial" panose="020B0604020202020204" pitchFamily="34" charset="0"/>
                <a:cs typeface="Arial" panose="020B0604020202020204" pitchFamily="34" charset="0"/>
              </a:rPr>
              <a:t> diabetes only.</a:t>
            </a:r>
          </a:p>
          <a:p>
            <a:pPr marL="514350" indent="-514350">
              <a:buFontTx/>
              <a:buAutoNum type="alphaUcPeriod"/>
            </a:pPr>
            <a:r>
              <a:rPr lang="en-US" altLang="en-US" sz="3200" dirty="0" smtClean="0">
                <a:latin typeface="Arial" panose="020B0604020202020204" pitchFamily="34" charset="0"/>
                <a:cs typeface="Arial" panose="020B0604020202020204" pitchFamily="34" charset="0"/>
              </a:rPr>
              <a:t>Both types could benefit.</a:t>
            </a:r>
          </a:p>
          <a:p>
            <a:pPr marL="514350" indent="-514350">
              <a:buFontTx/>
              <a:buAutoNum type="alphaUcPeriod"/>
            </a:pPr>
            <a:r>
              <a:rPr lang="en-US" altLang="en-US" sz="3200" dirty="0" smtClean="0">
                <a:latin typeface="Arial" panose="020B0604020202020204" pitchFamily="34" charset="0"/>
                <a:cs typeface="Arial" panose="020B0604020202020204" pitchFamily="34" charset="0"/>
              </a:rPr>
              <a:t>Neither type would benefit.</a:t>
            </a:r>
          </a:p>
        </p:txBody>
      </p:sp>
      <p:sp>
        <p:nvSpPr>
          <p:cNvPr id="3" name="TextBox 2"/>
          <p:cNvSpPr txBox="1"/>
          <p:nvPr/>
        </p:nvSpPr>
        <p:spPr>
          <a:xfrm>
            <a:off x="838200" y="5181599"/>
            <a:ext cx="8046626" cy="1384995"/>
          </a:xfrm>
          <a:prstGeom prst="rect">
            <a:avLst/>
          </a:prstGeom>
          <a:noFill/>
          <a:effectLst/>
        </p:spPr>
        <p:txBody>
          <a:bodyPr wrap="square" rtlCol="0">
            <a:spAutoFit/>
          </a:bodyPr>
          <a:lstStyle/>
          <a:p>
            <a:r>
              <a:rPr lang="en-US" altLang="en-US" sz="2800" dirty="0">
                <a:latin typeface="Arial" panose="020B0604020202020204" pitchFamily="34" charset="0"/>
                <a:cs typeface="Arial" panose="020B0604020202020204" pitchFamily="34" charset="0"/>
              </a:rPr>
              <a:t>Discuss with your group, and </a:t>
            </a:r>
            <a:r>
              <a:rPr lang="en-US" altLang="en-US" sz="2800" dirty="0" smtClean="0">
                <a:latin typeface="Arial" panose="020B0604020202020204" pitchFamily="34" charset="0"/>
                <a:cs typeface="Arial" panose="020B0604020202020204" pitchFamily="34" charset="0"/>
              </a:rPr>
              <a:t>be </a:t>
            </a:r>
            <a:r>
              <a:rPr lang="en-US" altLang="en-US" sz="2800" dirty="0">
                <a:latin typeface="Arial" panose="020B0604020202020204" pitchFamily="34" charset="0"/>
                <a:cs typeface="Arial" panose="020B0604020202020204" pitchFamily="34" charset="0"/>
              </a:rPr>
              <a:t>prepared to defend your choice!</a:t>
            </a:r>
          </a:p>
          <a:p>
            <a:endParaRPr lang="en-US" sz="28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228600" y="6324600"/>
            <a:ext cx="5004649" cy="365125"/>
          </a:xfrm>
          <a:effectLst/>
        </p:spPr>
        <p:txBody>
          <a:bodyPr/>
          <a:lstStyle/>
          <a:p>
            <a:pPr>
              <a:defRPr/>
            </a:pPr>
            <a:fld id="{93F4DFEF-1BA4-496A-8E86-17907621C4A8}" type="slidenum">
              <a:rPr lang="en-GB" altLang="en-US" smtClean="0">
                <a:latin typeface="Arial" panose="020B0604020202020204" pitchFamily="34" charset="0"/>
                <a:cs typeface="Arial" panose="020B0604020202020204" pitchFamily="34" charset="0"/>
              </a:rPr>
              <a:t>17</a:t>
            </a:fld>
            <a:endParaRPr lang="en-GB" alt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24630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27" y="32084"/>
            <a:ext cx="7765322" cy="970450"/>
          </a:xfrm>
          <a:effectLst/>
        </p:spPr>
        <p:txBody>
          <a:bodyPr/>
          <a:lstStyle/>
          <a:p>
            <a:r>
              <a:rPr lang="en-US" dirty="0" smtClean="0">
                <a:latin typeface="Arial" panose="020B0604020202020204" pitchFamily="34" charset="0"/>
                <a:cs typeface="Arial" panose="020B0604020202020204" pitchFamily="34" charset="0"/>
              </a:rPr>
              <a:t>References: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8127" y="1004138"/>
            <a:ext cx="7765322" cy="4710862"/>
          </a:xfrm>
          <a:effectLst/>
        </p:spPr>
        <p:txBody>
          <a:bodyPr>
            <a:normAutofit fontScale="92500" lnSpcReduction="20000"/>
          </a:bodyPr>
          <a:lstStyle/>
          <a:p>
            <a:r>
              <a:rPr lang="en-US" dirty="0">
                <a:latin typeface="Arial" panose="020B0604020202020204" pitchFamily="34" charset="0"/>
                <a:cs typeface="Arial" panose="020B0604020202020204" pitchFamily="34" charset="0"/>
              </a:rPr>
              <a:t>American Diabetes Association. 2015. </a:t>
            </a:r>
            <a:r>
              <a:rPr lang="en-US" dirty="0" smtClean="0">
                <a:latin typeface="Arial" panose="020B0604020202020204" pitchFamily="34" charset="0"/>
                <a:cs typeface="Arial" panose="020B0604020202020204" pitchFamily="34" charset="0"/>
              </a:rPr>
              <a:t>2: Classification </a:t>
            </a:r>
            <a:r>
              <a:rPr lang="en-US" dirty="0">
                <a:latin typeface="Arial" panose="020B0604020202020204" pitchFamily="34" charset="0"/>
                <a:cs typeface="Arial" panose="020B0604020202020204" pitchFamily="34" charset="0"/>
              </a:rPr>
              <a:t>and diagnosis of diabetes. </a:t>
            </a:r>
            <a:r>
              <a:rPr lang="en-US" dirty="0" smtClean="0">
                <a:latin typeface="Arial" panose="020B0604020202020204" pitchFamily="34" charset="0"/>
                <a:cs typeface="Arial" panose="020B0604020202020204" pitchFamily="34" charset="0"/>
              </a:rPr>
              <a:t>In</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Standards of Medical Care in Diabetes. Diabetes Care</a:t>
            </a:r>
            <a:r>
              <a:rPr lang="en-US" dirty="0">
                <a:latin typeface="Arial" panose="020B0604020202020204" pitchFamily="34" charset="0"/>
                <a:cs typeface="Arial" panose="020B0604020202020204" pitchFamily="34" charset="0"/>
              </a:rPr>
              <a:t>. 38(Suppl. 1):S8-S16. </a:t>
            </a:r>
          </a:p>
          <a:p>
            <a:r>
              <a:rPr lang="en-US" dirty="0">
                <a:latin typeface="Arial" panose="020B0604020202020204" pitchFamily="34" charset="0"/>
                <a:cs typeface="Arial" panose="020B0604020202020204" pitchFamily="34" charset="0"/>
              </a:rPr>
              <a:t>Endocrine Sciences, Inc. 2015. C-Peptide, Ultrasensitive; Clinical Information. [Internet]. [Cited 28 July 2015]. Available from </a:t>
            </a:r>
            <a:r>
              <a:rPr lang="en-US" dirty="0">
                <a:latin typeface="Arial" panose="020B0604020202020204" pitchFamily="34" charset="0"/>
                <a:cs typeface="Arial" panose="020B0604020202020204" pitchFamily="34" charset="0"/>
                <a:hlinkClick r:id="rId3"/>
              </a:rPr>
              <a:t>http://www.endocrinesciences.com/test-menu/c-peptide-ultrasensitive/fd311250-a6fd-419b-9c1d-2a63519d65d1</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Jones AG, Hattersley AT. 2013. The clinical utility of C –peptide measurement in the care of patients with diabetes. </a:t>
            </a:r>
            <a:r>
              <a:rPr lang="en-US" i="1" dirty="0" err="1">
                <a:latin typeface="Arial" panose="020B0604020202020204" pitchFamily="34" charset="0"/>
                <a:cs typeface="Arial" panose="020B0604020202020204" pitchFamily="34" charset="0"/>
              </a:rPr>
              <a:t>Diabet</a:t>
            </a:r>
            <a:r>
              <a:rPr lang="en-US" i="1" dirty="0">
                <a:latin typeface="Arial" panose="020B0604020202020204" pitchFamily="34" charset="0"/>
                <a:cs typeface="Arial" panose="020B0604020202020204" pitchFamily="34" charset="0"/>
              </a:rPr>
              <a:t> Med. </a:t>
            </a:r>
            <a:r>
              <a:rPr lang="en-US" dirty="0">
                <a:latin typeface="Arial" panose="020B0604020202020204" pitchFamily="34" charset="0"/>
                <a:cs typeface="Arial" panose="020B0604020202020204" pitchFamily="34" charset="0"/>
              </a:rPr>
              <a:t>30: 308-817.  </a:t>
            </a:r>
          </a:p>
          <a:p>
            <a:r>
              <a:rPr lang="en-US" dirty="0" err="1">
                <a:latin typeface="Arial" panose="020B0604020202020204" pitchFamily="34" charset="0"/>
                <a:cs typeface="Arial" panose="020B0604020202020204" pitchFamily="34" charset="0"/>
              </a:rPr>
              <a:t>Largay</a:t>
            </a:r>
            <a:r>
              <a:rPr lang="en-US" dirty="0">
                <a:latin typeface="Arial" panose="020B0604020202020204" pitchFamily="34" charset="0"/>
                <a:cs typeface="Arial" panose="020B0604020202020204" pitchFamily="34" charset="0"/>
              </a:rPr>
              <a:t> J. 2012. Case Study: New-Onset Diabetes: How to Tell the Difference Between Type 1 and Type 2 Diabetes. </a:t>
            </a:r>
            <a:r>
              <a:rPr lang="en-US" i="1" dirty="0" err="1">
                <a:latin typeface="Arial" panose="020B0604020202020204" pitchFamily="34" charset="0"/>
                <a:cs typeface="Arial" panose="020B0604020202020204" pitchFamily="34" charset="0"/>
              </a:rPr>
              <a:t>Clin</a:t>
            </a:r>
            <a:r>
              <a:rPr lang="en-US" i="1" dirty="0">
                <a:latin typeface="Arial" panose="020B0604020202020204" pitchFamily="34" charset="0"/>
                <a:cs typeface="Arial" panose="020B0604020202020204" pitchFamily="34" charset="0"/>
              </a:rPr>
              <a:t> Diabetes</a:t>
            </a:r>
            <a:r>
              <a:rPr lang="en-US" dirty="0">
                <a:latin typeface="Arial" panose="020B0604020202020204" pitchFamily="34" charset="0"/>
                <a:cs typeface="Arial" panose="020B0604020202020204" pitchFamily="34" charset="0"/>
              </a:rPr>
              <a:t>. 30(1): 25-26.  </a:t>
            </a:r>
          </a:p>
          <a:p>
            <a:r>
              <a:rPr lang="en-US" dirty="0" err="1" smtClean="0">
                <a:latin typeface="Arial" panose="020B0604020202020204" pitchFamily="34" charset="0"/>
                <a:cs typeface="Arial" panose="020B0604020202020204" pitchFamily="34" charset="0"/>
              </a:rPr>
              <a:t>Marieb</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 </a:t>
            </a:r>
            <a:r>
              <a:rPr lang="en-US" dirty="0" err="1">
                <a:latin typeface="Arial" panose="020B0604020202020204" pitchFamily="34" charset="0"/>
                <a:cs typeface="Arial" panose="020B0604020202020204" pitchFamily="34" charset="0"/>
              </a:rPr>
              <a:t>Hoehn</a:t>
            </a:r>
            <a:r>
              <a:rPr lang="en-US" dirty="0">
                <a:latin typeface="Arial" panose="020B0604020202020204" pitchFamily="34" charset="0"/>
                <a:cs typeface="Arial" panose="020B0604020202020204" pitchFamily="34" charset="0"/>
              </a:rPr>
              <a:t> K. 2013. </a:t>
            </a:r>
            <a:r>
              <a:rPr lang="en-US" i="1" dirty="0">
                <a:latin typeface="Arial" panose="020B0604020202020204" pitchFamily="34" charset="0"/>
                <a:cs typeface="Arial" panose="020B0604020202020204" pitchFamily="34" charset="0"/>
              </a:rPr>
              <a:t>Human Anatomy and Physiology</a:t>
            </a:r>
            <a:r>
              <a:rPr lang="en-US" dirty="0">
                <a:latin typeface="Arial" panose="020B0604020202020204" pitchFamily="34" charset="0"/>
                <a:cs typeface="Arial" panose="020B0604020202020204" pitchFamily="34" charset="0"/>
              </a:rPr>
              <a:t>. 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ed. New York (NY): Pearson Education. p </a:t>
            </a:r>
            <a:r>
              <a:rPr lang="en-US" dirty="0" smtClean="0">
                <a:latin typeface="Arial" panose="020B0604020202020204" pitchFamily="34" charset="0"/>
                <a:cs typeface="Arial" panose="020B0604020202020204" pitchFamily="34" charset="0"/>
              </a:rPr>
              <a:t>618-625.</a:t>
            </a:r>
          </a:p>
          <a:p>
            <a:r>
              <a:rPr lang="en-US" dirty="0" smtClean="0">
                <a:latin typeface="Arial" panose="020B0604020202020204" pitchFamily="34" charset="0"/>
                <a:cs typeface="Arial" panose="020B0604020202020204" pitchFamily="34" charset="0"/>
              </a:rPr>
              <a:t>Shier D, Butler J, Lewis R. 2013. </a:t>
            </a:r>
            <a:r>
              <a:rPr lang="en-US" i="1" dirty="0" smtClean="0">
                <a:latin typeface="Arial" panose="020B0604020202020204" pitchFamily="34" charset="0"/>
                <a:cs typeface="Arial" panose="020B0604020202020204" pitchFamily="34" charset="0"/>
              </a:rPr>
              <a:t>Hole’s Human Anatomy and Physiology.</a:t>
            </a:r>
            <a:r>
              <a:rPr lang="en-US" dirty="0" smtClean="0">
                <a:latin typeface="Arial" panose="020B0604020202020204" pitchFamily="34" charset="0"/>
                <a:cs typeface="Arial" panose="020B0604020202020204" pitchFamily="34" charset="0"/>
              </a:rPr>
              <a:t> 13</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ed. New York (NY): McGraw-Hill. p 928-930.</a:t>
            </a:r>
          </a:p>
        </p:txBody>
      </p:sp>
      <p:sp>
        <p:nvSpPr>
          <p:cNvPr id="5" name="Footer Placeholder 4"/>
          <p:cNvSpPr>
            <a:spLocks noGrp="1"/>
          </p:cNvSpPr>
          <p:nvPr>
            <p:ph type="ftr" sz="quarter" idx="11"/>
          </p:nvPr>
        </p:nvSpPr>
        <p:spPr>
          <a:effectLst/>
        </p:spPr>
        <p:txBody>
          <a:bodyPr/>
          <a:lstStyle/>
          <a:p>
            <a:fld id="{9DF67C6E-50B3-451B-BAD9-0D67C68B2766}"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21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latin typeface="Arial" panose="020B0604020202020204" pitchFamily="34" charset="0"/>
                <a:cs typeface="Arial" panose="020B0604020202020204" pitchFamily="34" charset="0"/>
              </a:rPr>
              <a:t>Image Credits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effectLst/>
        </p:spPr>
        <p:txBody>
          <a:bodyPr/>
          <a:lstStyle/>
          <a:p>
            <a:r>
              <a:rPr lang="en-US" dirty="0">
                <a:latin typeface="Arial" panose="020B0604020202020204" pitchFamily="34" charset="0"/>
                <a:cs typeface="Arial" panose="020B0604020202020204" pitchFamily="34" charset="0"/>
              </a:rPr>
              <a:t>Insulin processing image available from: </a:t>
            </a:r>
            <a:r>
              <a:rPr lang="en-US" dirty="0">
                <a:latin typeface="Arial" panose="020B0604020202020204" pitchFamily="34" charset="0"/>
                <a:cs typeface="Arial" panose="020B0604020202020204" pitchFamily="34" charset="0"/>
                <a:hlinkClick r:id="rId2"/>
              </a:rPr>
              <a:t>https://</a:t>
            </a:r>
            <a:r>
              <a:rPr lang="en-US" dirty="0" smtClean="0">
                <a:latin typeface="Arial" panose="020B0604020202020204" pitchFamily="34" charset="0"/>
                <a:cs typeface="Arial" panose="020B0604020202020204" pitchFamily="34" charset="0"/>
                <a:hlinkClick r:id="rId2"/>
              </a:rPr>
              <a:t>www.betacell.org/content/articlepanelview/article_id/1/panel_id/1</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Hemoglobin structure available from: </a:t>
            </a:r>
            <a:r>
              <a:rPr lang="en-US" dirty="0" smtClean="0">
                <a:latin typeface="Arial" panose="020B0604020202020204" pitchFamily="34" charset="0"/>
                <a:cs typeface="Arial" panose="020B0604020202020204" pitchFamily="34" charset="0"/>
                <a:hlinkClick r:id="rId3"/>
              </a:rPr>
              <a:t>http</a:t>
            </a:r>
            <a:r>
              <a:rPr lang="en-US" dirty="0">
                <a:latin typeface="Arial" panose="020B0604020202020204" pitchFamily="34" charset="0"/>
                <a:cs typeface="Arial" panose="020B0604020202020204" pitchFamily="34" charset="0"/>
                <a:hlinkClick r:id="rId3"/>
              </a:rPr>
              <a:t>://</a:t>
            </a:r>
            <a:r>
              <a:rPr lang="en-US" dirty="0" smtClean="0">
                <a:latin typeface="Arial" panose="020B0604020202020204" pitchFamily="34" charset="0"/>
                <a:cs typeface="Arial" panose="020B0604020202020204" pitchFamily="34" charset="0"/>
                <a:hlinkClick r:id="rId3"/>
              </a:rPr>
              <a:t>3dprint.nih.gov/discover/3dpx-000023</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Glucose structure (PubChem </a:t>
            </a:r>
            <a:r>
              <a:rPr lang="en-US" dirty="0">
                <a:latin typeface="Arial" panose="020B0604020202020204" pitchFamily="34" charset="0"/>
                <a:cs typeface="Arial" panose="020B0604020202020204" pitchFamily="34" charset="0"/>
              </a:rPr>
              <a:t>ID 10954115</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available from: </a:t>
            </a:r>
            <a:r>
              <a:rPr lang="en-US" dirty="0">
                <a:latin typeface="Arial" panose="020B0604020202020204" pitchFamily="34" charset="0"/>
                <a:cs typeface="Arial" panose="020B0604020202020204" pitchFamily="34" charset="0"/>
                <a:hlinkClick r:id="rId4"/>
              </a:rPr>
              <a:t>http://</a:t>
            </a:r>
            <a:r>
              <a:rPr lang="en-US" dirty="0" smtClean="0">
                <a:latin typeface="Arial" panose="020B0604020202020204" pitchFamily="34" charset="0"/>
                <a:cs typeface="Arial" panose="020B0604020202020204" pitchFamily="34" charset="0"/>
                <a:hlinkClick r:id="rId4"/>
              </a:rPr>
              <a:t>pubchem.ncbi.nlm.nih.gov/compound/L-Glucose</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effectLst/>
        </p:spPr>
        <p:txBody>
          <a:bodyPr/>
          <a:lstStyle/>
          <a:p>
            <a:fld id="{E39021A9-6948-4CB7-A59E-068056866F13}"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57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latin typeface="Arial" panose="020B0604020202020204" pitchFamily="34" charset="0"/>
                <a:cs typeface="Arial" panose="020B0604020202020204" pitchFamily="34" charset="0"/>
              </a:rPr>
              <a:t>Objectives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346" y="1732450"/>
            <a:ext cx="7765322" cy="4363550"/>
          </a:xfrm>
          <a:effectLst/>
        </p:spPr>
        <p:txBody>
          <a:bodyPr>
            <a:normAutofit/>
          </a:bodyPr>
          <a:lstStyle/>
          <a:p>
            <a:pPr marL="36900" indent="0">
              <a:buNone/>
            </a:pPr>
            <a:r>
              <a:rPr lang="en-US" dirty="0" smtClean="0">
                <a:latin typeface="Arial" panose="020B0604020202020204" pitchFamily="34" charset="0"/>
                <a:cs typeface="Arial" panose="020B0604020202020204" pitchFamily="34" charset="0"/>
              </a:rPr>
              <a:t>By the end of this activity, you should be able to:</a:t>
            </a:r>
          </a:p>
          <a:p>
            <a:pPr lvl="0"/>
            <a:r>
              <a:rPr lang="en-US" dirty="0">
                <a:effectLst/>
                <a:latin typeface="Arial" panose="020B0604020202020204" pitchFamily="34" charset="0"/>
                <a:cs typeface="Arial" panose="020B0604020202020204" pitchFamily="34" charset="0"/>
              </a:rPr>
              <a:t>Explain the differences between </a:t>
            </a:r>
            <a:r>
              <a:rPr lang="en-US" dirty="0" smtClean="0">
                <a:effectLst/>
                <a:latin typeface="Arial" panose="020B0604020202020204" pitchFamily="34" charset="0"/>
                <a:cs typeface="Arial" panose="020B0604020202020204" pitchFamily="34" charset="0"/>
              </a:rPr>
              <a:t>type </a:t>
            </a:r>
            <a:r>
              <a:rPr lang="en-US" dirty="0">
                <a:effectLst/>
                <a:latin typeface="Arial" panose="020B0604020202020204" pitchFamily="34" charset="0"/>
                <a:cs typeface="Arial" panose="020B0604020202020204" pitchFamily="34" charset="0"/>
              </a:rPr>
              <a:t>1 and </a:t>
            </a:r>
            <a:r>
              <a:rPr lang="en-US" dirty="0" smtClean="0">
                <a:effectLst/>
                <a:latin typeface="Arial" panose="020B0604020202020204" pitchFamily="34" charset="0"/>
                <a:cs typeface="Arial" panose="020B0604020202020204" pitchFamily="34" charset="0"/>
              </a:rPr>
              <a:t>type 2 diabetes mellitus (DM).</a:t>
            </a:r>
            <a:endParaRPr lang="en-US" dirty="0">
              <a:effectLst/>
              <a:latin typeface="Arial" panose="020B0604020202020204" pitchFamily="34" charset="0"/>
              <a:cs typeface="Arial" panose="020B0604020202020204" pitchFamily="34" charset="0"/>
            </a:endParaRPr>
          </a:p>
          <a:p>
            <a:pPr lvl="0"/>
            <a:r>
              <a:rPr lang="en-US" dirty="0">
                <a:effectLst/>
                <a:latin typeface="Arial" panose="020B0604020202020204" pitchFamily="34" charset="0"/>
                <a:cs typeface="Arial" panose="020B0604020202020204" pitchFamily="34" charset="0"/>
              </a:rPr>
              <a:t>Describe the most common laboratory tests used for the diagnosis of </a:t>
            </a:r>
            <a:r>
              <a:rPr lang="en-US" dirty="0" smtClean="0">
                <a:effectLst/>
                <a:latin typeface="Arial" panose="020B0604020202020204" pitchFamily="34" charset="0"/>
                <a:cs typeface="Arial" panose="020B0604020202020204" pitchFamily="34" charset="0"/>
              </a:rPr>
              <a:t>DM.</a:t>
            </a:r>
            <a:endParaRPr lang="en-US" dirty="0">
              <a:effectLst/>
              <a:latin typeface="Arial" panose="020B0604020202020204" pitchFamily="34" charset="0"/>
              <a:cs typeface="Arial" panose="020B0604020202020204" pitchFamily="34" charset="0"/>
            </a:endParaRPr>
          </a:p>
          <a:p>
            <a:pPr lvl="0"/>
            <a:r>
              <a:rPr lang="en-US" dirty="0">
                <a:effectLst/>
                <a:latin typeface="Arial" panose="020B0604020202020204" pitchFamily="34" charset="0"/>
                <a:cs typeface="Arial" panose="020B0604020202020204" pitchFamily="34" charset="0"/>
              </a:rPr>
              <a:t>Explain how the differences in the root cause of disease in </a:t>
            </a:r>
            <a:r>
              <a:rPr lang="en-US" dirty="0" smtClean="0">
                <a:effectLst/>
                <a:latin typeface="Arial" panose="020B0604020202020204" pitchFamily="34" charset="0"/>
                <a:cs typeface="Arial" panose="020B0604020202020204" pitchFamily="34" charset="0"/>
              </a:rPr>
              <a:t>type </a:t>
            </a:r>
            <a:r>
              <a:rPr lang="en-US" dirty="0">
                <a:effectLst/>
                <a:latin typeface="Arial" panose="020B0604020202020204" pitchFamily="34" charset="0"/>
                <a:cs typeface="Arial" panose="020B0604020202020204" pitchFamily="34" charset="0"/>
              </a:rPr>
              <a:t>1 and </a:t>
            </a:r>
            <a:r>
              <a:rPr lang="en-US" dirty="0" smtClean="0">
                <a:effectLst/>
                <a:latin typeface="Arial" panose="020B0604020202020204" pitchFamily="34" charset="0"/>
                <a:cs typeface="Arial" panose="020B0604020202020204" pitchFamily="34" charset="0"/>
              </a:rPr>
              <a:t>type </a:t>
            </a:r>
            <a:r>
              <a:rPr lang="en-US" dirty="0">
                <a:effectLst/>
                <a:latin typeface="Arial" panose="020B0604020202020204" pitchFamily="34" charset="0"/>
                <a:cs typeface="Arial" panose="020B0604020202020204" pitchFamily="34" charset="0"/>
              </a:rPr>
              <a:t>2 DM relate to the laboratory tests used to differentially diagnose different forms of DM.</a:t>
            </a:r>
          </a:p>
          <a:p>
            <a:pPr lvl="0"/>
            <a:r>
              <a:rPr lang="en-US" dirty="0">
                <a:effectLst/>
                <a:latin typeface="Arial" panose="020B0604020202020204" pitchFamily="34" charset="0"/>
                <a:cs typeface="Arial" panose="020B0604020202020204" pitchFamily="34" charset="0"/>
              </a:rPr>
              <a:t>Read and interpret clinical laboratory data in charts and graphs.</a:t>
            </a:r>
          </a:p>
          <a:p>
            <a:pPr lvl="0"/>
            <a:r>
              <a:rPr lang="en-US" dirty="0">
                <a:effectLst/>
                <a:latin typeface="Arial" panose="020B0604020202020204" pitchFamily="34" charset="0"/>
                <a:cs typeface="Arial" panose="020B0604020202020204" pitchFamily="34" charset="0"/>
              </a:rPr>
              <a:t>Understand and appreciate the difficulties of obtaining a diagnosis for any disease with complete certainty.</a:t>
            </a:r>
          </a:p>
        </p:txBody>
      </p:sp>
      <p:sp>
        <p:nvSpPr>
          <p:cNvPr id="4" name="Footer Placeholder 3"/>
          <p:cNvSpPr>
            <a:spLocks noGrp="1"/>
          </p:cNvSpPr>
          <p:nvPr>
            <p:ph type="ftr" sz="quarter" idx="11"/>
          </p:nvPr>
        </p:nvSpPr>
        <p:spPr>
          <a:xfrm>
            <a:off x="533400" y="6172200"/>
            <a:ext cx="5004649" cy="365125"/>
          </a:xfrm>
          <a:effectLst/>
        </p:spPr>
        <p:txBody>
          <a:bodyPr/>
          <a:lstStyle/>
          <a:p>
            <a:fld id="{6D5187FB-0497-4239-AF0C-77B8D633E5C1}" type="slidenum">
              <a:rPr lang="en-US" smtClean="0">
                <a:latin typeface="Arial" panose="020B0604020202020204" pitchFamily="34" charset="0"/>
                <a:cs typeface="Arial" panose="020B0604020202020204" pitchFamily="34" charset="0"/>
              </a:r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425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0993" y="45163"/>
            <a:ext cx="8671896" cy="758952"/>
          </a:xfrm>
          <a:effectLst/>
        </p:spPr>
        <p:txBody>
          <a:bodyPr>
            <a:normAutofit/>
          </a:bodyPr>
          <a:lstStyle/>
          <a:p>
            <a:r>
              <a:rPr lang="en-US" altLang="en-US" dirty="0" smtClean="0">
                <a:latin typeface="Arial" panose="020B0604020202020204" pitchFamily="34" charset="0"/>
                <a:cs typeface="Arial" panose="020B0604020202020204" pitchFamily="34" charset="0"/>
              </a:rPr>
              <a:t>Part I: Up, Again</a:t>
            </a:r>
          </a:p>
        </p:txBody>
      </p:sp>
      <p:sp>
        <p:nvSpPr>
          <p:cNvPr id="15363" name="Text Placeholder 2"/>
          <p:cNvSpPr>
            <a:spLocks noGrp="1"/>
          </p:cNvSpPr>
          <p:nvPr>
            <p:ph type="body" idx="1"/>
          </p:nvPr>
        </p:nvSpPr>
        <p:spPr>
          <a:xfrm>
            <a:off x="457200" y="838200"/>
            <a:ext cx="8534400" cy="4800600"/>
          </a:xfrm>
          <a:effectLst/>
        </p:spPr>
        <p:txBody>
          <a:bodyPr>
            <a:noAutofit/>
          </a:bodyPr>
          <a:lstStyle/>
          <a:p>
            <a:pPr marL="0" indent="0">
              <a:spcAft>
                <a:spcPts val="600"/>
              </a:spcAft>
              <a:buNone/>
            </a:pPr>
            <a:r>
              <a:rPr lang="en-US" sz="1800" dirty="0" smtClean="0">
                <a:effectLst/>
                <a:latin typeface="Arial" panose="020B0604020202020204" pitchFamily="34" charset="0"/>
                <a:cs typeface="Arial" panose="020B0604020202020204" pitchFamily="34" charset="0"/>
              </a:rPr>
              <a:t>“</a:t>
            </a:r>
            <a:r>
              <a:rPr lang="en-US" sz="1800" dirty="0">
                <a:effectLst/>
                <a:latin typeface="Arial" panose="020B0604020202020204" pitchFamily="34" charset="0"/>
                <a:cs typeface="Arial" panose="020B0604020202020204" pitchFamily="34" charset="0"/>
              </a:rPr>
              <a:t>George? What are you doing up?” Mark asked, as George stumbled from their dorm room out into the common area. It was 2:30am, and as usual, Mark had left his studying to the last minute.</a:t>
            </a:r>
          </a:p>
          <a:p>
            <a:pPr marL="0" indent="0">
              <a:spcAft>
                <a:spcPts val="600"/>
              </a:spcAft>
              <a:buNone/>
            </a:pPr>
            <a:r>
              <a:rPr lang="en-US" sz="1800" dirty="0" smtClean="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Gotta</a:t>
            </a:r>
            <a:r>
              <a:rPr lang="en-US"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pee again…,” </a:t>
            </a:r>
            <a:r>
              <a:rPr lang="en-US" sz="1800" dirty="0">
                <a:effectLst/>
                <a:latin typeface="Arial" panose="020B0604020202020204" pitchFamily="34" charset="0"/>
                <a:cs typeface="Arial" panose="020B0604020202020204" pitchFamily="34" charset="0"/>
              </a:rPr>
              <a:t>said George groggily, trudging toward the bathroom. </a:t>
            </a:r>
          </a:p>
          <a:p>
            <a:pPr marL="0" indent="0">
              <a:spcAft>
                <a:spcPts val="600"/>
              </a:spcAft>
              <a:buNone/>
            </a:pPr>
            <a:r>
              <a:rPr lang="en-US" sz="1800" dirty="0" smtClean="0">
                <a:effectLst/>
                <a:latin typeface="Arial" panose="020B0604020202020204" pitchFamily="34" charset="0"/>
                <a:cs typeface="Arial" panose="020B0604020202020204" pitchFamily="34" charset="0"/>
              </a:rPr>
              <a:t>When </a:t>
            </a:r>
            <a:r>
              <a:rPr lang="en-US" sz="1800" dirty="0">
                <a:effectLst/>
                <a:latin typeface="Arial" panose="020B0604020202020204" pitchFamily="34" charset="0"/>
                <a:cs typeface="Arial" panose="020B0604020202020204" pitchFamily="34" charset="0"/>
              </a:rPr>
              <a:t>George emerged from the bathroom, Mark asked “Isn’t that the third time tonight? You really ought to drink less water before bed.”</a:t>
            </a:r>
          </a:p>
          <a:p>
            <a:pPr marL="0" indent="0">
              <a:spcAft>
                <a:spcPts val="600"/>
              </a:spcAft>
              <a:buNone/>
            </a:pPr>
            <a:r>
              <a:rPr lang="en-US" sz="1800" dirty="0" smtClean="0">
                <a:effectLst/>
                <a:latin typeface="Arial" panose="020B0604020202020204" pitchFamily="34" charset="0"/>
                <a:cs typeface="Arial" panose="020B0604020202020204" pitchFamily="34" charset="0"/>
              </a:rPr>
              <a:t>“</a:t>
            </a:r>
            <a:r>
              <a:rPr lang="en-US" sz="1800" dirty="0">
                <a:effectLst/>
                <a:latin typeface="Arial" panose="020B0604020202020204" pitchFamily="34" charset="0"/>
                <a:cs typeface="Arial" panose="020B0604020202020204" pitchFamily="34" charset="0"/>
              </a:rPr>
              <a:t>I can’t help </a:t>
            </a:r>
            <a:r>
              <a:rPr lang="en-US" sz="1800" dirty="0" smtClean="0">
                <a:effectLst/>
                <a:latin typeface="Arial" panose="020B0604020202020204" pitchFamily="34" charset="0"/>
                <a:cs typeface="Arial" panose="020B0604020202020204" pitchFamily="34" charset="0"/>
              </a:rPr>
              <a:t>it, I’ve </a:t>
            </a:r>
            <a:r>
              <a:rPr lang="en-US" sz="1800" dirty="0">
                <a:effectLst/>
                <a:latin typeface="Arial" panose="020B0604020202020204" pitchFamily="34" charset="0"/>
                <a:cs typeface="Arial" panose="020B0604020202020204" pitchFamily="34" charset="0"/>
              </a:rPr>
              <a:t>been </a:t>
            </a:r>
            <a:r>
              <a:rPr lang="en-US" sz="1800" dirty="0" smtClean="0">
                <a:effectLst/>
                <a:latin typeface="Arial" panose="020B0604020202020204" pitchFamily="34" charset="0"/>
                <a:cs typeface="Arial" panose="020B0604020202020204" pitchFamily="34" charset="0"/>
              </a:rPr>
              <a:t>crazy </a:t>
            </a:r>
            <a:r>
              <a:rPr lang="en-US" sz="1800" dirty="0">
                <a:effectLst/>
                <a:latin typeface="Arial" panose="020B0604020202020204" pitchFamily="34" charset="0"/>
                <a:cs typeface="Arial" panose="020B0604020202020204" pitchFamily="34" charset="0"/>
              </a:rPr>
              <a:t>thirsty </a:t>
            </a:r>
            <a:r>
              <a:rPr lang="en-US" sz="1800" dirty="0" smtClean="0">
                <a:effectLst/>
                <a:latin typeface="Arial" panose="020B0604020202020204" pitchFamily="34" charset="0"/>
                <a:cs typeface="Arial" panose="020B0604020202020204" pitchFamily="34" charset="0"/>
              </a:rPr>
              <a:t>lately,” </a:t>
            </a:r>
            <a:r>
              <a:rPr lang="en-US" sz="1800" dirty="0">
                <a:effectLst/>
                <a:latin typeface="Arial" panose="020B0604020202020204" pitchFamily="34" charset="0"/>
                <a:cs typeface="Arial" panose="020B0604020202020204" pitchFamily="34" charset="0"/>
              </a:rPr>
              <a:t>George replied. </a:t>
            </a:r>
          </a:p>
          <a:p>
            <a:pPr marL="0" indent="0">
              <a:spcAft>
                <a:spcPts val="600"/>
              </a:spcAft>
              <a:buNone/>
            </a:pPr>
            <a:r>
              <a:rPr lang="en-US" sz="1800" dirty="0" smtClean="0">
                <a:effectLst/>
                <a:latin typeface="Arial" panose="020B0604020202020204" pitchFamily="34" charset="0"/>
                <a:cs typeface="Arial" panose="020B0604020202020204" pitchFamily="34" charset="0"/>
              </a:rPr>
              <a:t>Mark’s </a:t>
            </a:r>
            <a:r>
              <a:rPr lang="en-US" sz="1800" dirty="0">
                <a:effectLst/>
                <a:latin typeface="Arial" panose="020B0604020202020204" pitchFamily="34" charset="0"/>
                <a:cs typeface="Arial" panose="020B0604020202020204" pitchFamily="34" charset="0"/>
              </a:rPr>
              <a:t>brows furrowed </a:t>
            </a:r>
            <a:r>
              <a:rPr lang="en-US" sz="1800" dirty="0" smtClean="0">
                <a:effectLst/>
                <a:latin typeface="Arial" panose="020B0604020202020204" pitchFamily="34" charset="0"/>
                <a:cs typeface="Arial" panose="020B0604020202020204" pitchFamily="34" charset="0"/>
              </a:rPr>
              <a:t>slightly. “Dude, are </a:t>
            </a:r>
            <a:r>
              <a:rPr lang="en-US" sz="1800" dirty="0">
                <a:effectLst/>
                <a:latin typeface="Arial" panose="020B0604020202020204" pitchFamily="34" charset="0"/>
                <a:cs typeface="Arial" panose="020B0604020202020204" pitchFamily="34" charset="0"/>
              </a:rPr>
              <a:t>you feeling </a:t>
            </a:r>
            <a:r>
              <a:rPr lang="en-US" sz="1800" dirty="0" smtClean="0">
                <a:effectLst/>
                <a:latin typeface="Arial" panose="020B0604020202020204" pitchFamily="34" charset="0"/>
                <a:cs typeface="Arial" panose="020B0604020202020204" pitchFamily="34" charset="0"/>
              </a:rPr>
              <a:t>ok? </a:t>
            </a:r>
            <a:r>
              <a:rPr lang="en-US" sz="1800" dirty="0">
                <a:effectLst/>
                <a:latin typeface="Arial" panose="020B0604020202020204" pitchFamily="34" charset="0"/>
                <a:cs typeface="Arial" panose="020B0604020202020204" pitchFamily="34" charset="0"/>
              </a:rPr>
              <a:t>You’ve been going to bed pretty </a:t>
            </a:r>
            <a:r>
              <a:rPr lang="en-US" sz="1800" dirty="0" smtClean="0">
                <a:effectLst/>
                <a:latin typeface="Arial" panose="020B0604020202020204" pitchFamily="34" charset="0"/>
                <a:cs typeface="Arial" panose="020B0604020202020204" pitchFamily="34" charset="0"/>
              </a:rPr>
              <a:t>early the past two weeks. I feel like I hardly see you other than in the bathroom!”</a:t>
            </a:r>
            <a:endParaRPr lang="en-US" sz="1800" dirty="0">
              <a:effectLst/>
              <a:latin typeface="Arial" panose="020B0604020202020204" pitchFamily="34" charset="0"/>
              <a:cs typeface="Arial" panose="020B0604020202020204" pitchFamily="34" charset="0"/>
            </a:endParaRPr>
          </a:p>
          <a:p>
            <a:pPr marL="0" indent="0">
              <a:spcAft>
                <a:spcPts val="600"/>
              </a:spcAft>
              <a:buNone/>
            </a:pPr>
            <a:r>
              <a:rPr lang="en-US" sz="1800" dirty="0" smtClean="0">
                <a:effectLst/>
                <a:latin typeface="Arial" panose="020B0604020202020204" pitchFamily="34" charset="0"/>
                <a:cs typeface="Arial" panose="020B0604020202020204" pitchFamily="34" charset="0"/>
              </a:rPr>
              <a:t>“</a:t>
            </a:r>
            <a:r>
              <a:rPr lang="en-US" sz="1800" dirty="0">
                <a:effectLst/>
                <a:latin typeface="Arial" panose="020B0604020202020204" pitchFamily="34" charset="0"/>
                <a:cs typeface="Arial" panose="020B0604020202020204" pitchFamily="34" charset="0"/>
              </a:rPr>
              <a:t>I don’t know, man. Things have been weird lately. I’ve definitely had trouble staying awake in class. And, I mean, I’ve always been a big guy with a big appetite, but in the past few weeks I’ve been eating a ton! I’m almost out of Meal Bucks for the </a:t>
            </a:r>
            <a:r>
              <a:rPr lang="en-US" sz="1800" dirty="0" smtClean="0">
                <a:effectLst/>
                <a:latin typeface="Arial" panose="020B0604020202020204" pitchFamily="34" charset="0"/>
                <a:cs typeface="Arial" panose="020B0604020202020204" pitchFamily="34" charset="0"/>
              </a:rPr>
              <a:t>semester!” </a:t>
            </a:r>
            <a:endParaRPr lang="en-US" sz="1800" dirty="0">
              <a:effectLst/>
              <a:latin typeface="Arial" panose="020B0604020202020204" pitchFamily="34" charset="0"/>
              <a:cs typeface="Arial" panose="020B0604020202020204" pitchFamily="34" charset="0"/>
            </a:endParaRPr>
          </a:p>
          <a:p>
            <a:pPr marL="0" indent="0">
              <a:spcAft>
                <a:spcPts val="600"/>
              </a:spcAft>
              <a:buNone/>
            </a:pPr>
            <a:r>
              <a:rPr lang="en-US" sz="1800" dirty="0" smtClean="0">
                <a:effectLst/>
                <a:latin typeface="Arial" panose="020B0604020202020204" pitchFamily="34" charset="0"/>
                <a:cs typeface="Arial" panose="020B0604020202020204" pitchFamily="34" charset="0"/>
              </a:rPr>
              <a:t>“That </a:t>
            </a:r>
            <a:r>
              <a:rPr lang="en-US" sz="1800" i="1" dirty="0" smtClean="0">
                <a:effectLst/>
                <a:latin typeface="Arial" panose="020B0604020202020204" pitchFamily="34" charset="0"/>
                <a:cs typeface="Arial" panose="020B0604020202020204" pitchFamily="34" charset="0"/>
              </a:rPr>
              <a:t>is</a:t>
            </a:r>
            <a:r>
              <a:rPr lang="en-US" sz="1800" dirty="0" smtClean="0">
                <a:effectLst/>
                <a:latin typeface="Arial" panose="020B0604020202020204" pitchFamily="34" charset="0"/>
                <a:cs typeface="Arial" panose="020B0604020202020204" pitchFamily="34" charset="0"/>
              </a:rPr>
              <a:t> weird,” </a:t>
            </a:r>
            <a:r>
              <a:rPr lang="en-US" sz="1800" dirty="0">
                <a:effectLst/>
                <a:latin typeface="Arial" panose="020B0604020202020204" pitchFamily="34" charset="0"/>
                <a:cs typeface="Arial" panose="020B0604020202020204" pitchFamily="34" charset="0"/>
              </a:rPr>
              <a:t>replied Mark. “Have you thought about going to Health Services?”</a:t>
            </a:r>
          </a:p>
          <a:p>
            <a:pPr marL="0" indent="0">
              <a:spcAft>
                <a:spcPts val="600"/>
              </a:spcAft>
              <a:buNone/>
            </a:pPr>
            <a:r>
              <a:rPr lang="en-US" sz="1800" dirty="0" smtClean="0">
                <a:effectLst/>
                <a:latin typeface="Arial" panose="020B0604020202020204" pitchFamily="34" charset="0"/>
                <a:cs typeface="Arial" panose="020B0604020202020204" pitchFamily="34" charset="0"/>
              </a:rPr>
              <a:t>“</a:t>
            </a:r>
            <a:r>
              <a:rPr lang="en-US" sz="1800" dirty="0">
                <a:effectLst/>
                <a:latin typeface="Arial" panose="020B0604020202020204" pitchFamily="34" charset="0"/>
                <a:cs typeface="Arial" panose="020B0604020202020204" pitchFamily="34" charset="0"/>
              </a:rPr>
              <a:t>And tell them </a:t>
            </a:r>
            <a:r>
              <a:rPr lang="en-US" sz="1800" dirty="0" smtClean="0">
                <a:effectLst/>
                <a:latin typeface="Arial" panose="020B0604020202020204" pitchFamily="34" charset="0"/>
                <a:cs typeface="Arial" panose="020B0604020202020204" pitchFamily="34" charset="0"/>
              </a:rPr>
              <a:t>what?” </a:t>
            </a:r>
            <a:r>
              <a:rPr lang="en-US" sz="1800" dirty="0">
                <a:effectLst/>
                <a:latin typeface="Arial" panose="020B0604020202020204" pitchFamily="34" charset="0"/>
                <a:cs typeface="Arial" panose="020B0604020202020204" pitchFamily="34" charset="0"/>
              </a:rPr>
              <a:t>said George in an irritated </a:t>
            </a:r>
            <a:r>
              <a:rPr lang="en-US" sz="1800" dirty="0" smtClean="0">
                <a:effectLst/>
                <a:latin typeface="Arial" panose="020B0604020202020204" pitchFamily="34" charset="0"/>
                <a:cs typeface="Arial" panose="020B0604020202020204" pitchFamily="34" charset="0"/>
              </a:rPr>
              <a:t>tone</a:t>
            </a:r>
            <a:r>
              <a:rPr lang="en-US" sz="1800" dirty="0">
                <a:effectLst/>
                <a:latin typeface="Arial" panose="020B0604020202020204" pitchFamily="34" charset="0"/>
                <a:cs typeface="Arial" panose="020B0604020202020204" pitchFamily="34" charset="0"/>
              </a:rPr>
              <a:t>.</a:t>
            </a:r>
            <a:r>
              <a:rPr lang="en-US" sz="1800" dirty="0" smtClean="0">
                <a:effectLst/>
                <a:latin typeface="Arial" panose="020B0604020202020204" pitchFamily="34" charset="0"/>
                <a:cs typeface="Arial" panose="020B0604020202020204" pitchFamily="34" charset="0"/>
              </a:rPr>
              <a:t> “That </a:t>
            </a:r>
            <a:r>
              <a:rPr lang="en-US" sz="1800" dirty="0">
                <a:effectLst/>
                <a:latin typeface="Arial" panose="020B0604020202020204" pitchFamily="34" charset="0"/>
                <a:cs typeface="Arial" panose="020B0604020202020204" pitchFamily="34" charset="0"/>
              </a:rPr>
              <a:t>I </a:t>
            </a:r>
            <a:r>
              <a:rPr lang="en-US" sz="1800" dirty="0" err="1">
                <a:effectLst/>
                <a:latin typeface="Arial" panose="020B0604020202020204" pitchFamily="34" charset="0"/>
                <a:cs typeface="Arial" panose="020B0604020202020204" pitchFamily="34" charset="0"/>
              </a:rPr>
              <a:t>gotta</a:t>
            </a:r>
            <a:r>
              <a:rPr lang="en-US"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pee a lot? </a:t>
            </a:r>
            <a:r>
              <a:rPr lang="en-US" sz="1800" dirty="0">
                <a:effectLst/>
                <a:latin typeface="Arial" panose="020B0604020202020204" pitchFamily="34" charset="0"/>
                <a:cs typeface="Arial" panose="020B0604020202020204" pitchFamily="34" charset="0"/>
              </a:rPr>
              <a:t>Doesn’t exactly sound like a medical emergency</a:t>
            </a:r>
            <a:r>
              <a:rPr lang="en-US" sz="1800" dirty="0" smtClean="0">
                <a:effectLst/>
                <a:latin typeface="Arial" panose="020B0604020202020204" pitchFamily="34" charset="0"/>
                <a:cs typeface="Arial" panose="020B0604020202020204" pitchFamily="34" charset="0"/>
              </a:rPr>
              <a:t>.”</a:t>
            </a:r>
            <a:endParaRPr lang="en-US" altLang="en-US" sz="1800" b="1" dirty="0" smtClean="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76200" y="6492875"/>
            <a:ext cx="5085278" cy="365125"/>
          </a:xfrm>
          <a:effectLst/>
        </p:spPr>
        <p:txBody>
          <a:bodyPr/>
          <a:lstStyle/>
          <a:p>
            <a:pPr>
              <a:defRPr/>
            </a:pPr>
            <a:fld id="{FF669392-EC6F-4FB1-84C3-3AEBFA48221A}" type="slidenum">
              <a:rPr lang="en-GB" altLang="en-US" smtClean="0">
                <a:latin typeface="Arial" panose="020B0604020202020204" pitchFamily="34" charset="0"/>
                <a:cs typeface="Arial" panose="020B0604020202020204" pitchFamily="34" charset="0"/>
              </a:rPr>
              <a:t>3</a:t>
            </a:fld>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62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609600"/>
            <a:ext cx="8382000" cy="758952"/>
          </a:xfrm>
          <a:effectLst/>
        </p:spPr>
        <p:txBody>
          <a:bodyPr>
            <a:noAutofit/>
          </a:bodyPr>
          <a:lstStyle/>
          <a:p>
            <a:pPr algn="l">
              <a:spcAft>
                <a:spcPts val="600"/>
              </a:spcAft>
            </a:pPr>
            <a:r>
              <a:rPr lang="en-US" sz="2400" b="1" dirty="0">
                <a:latin typeface="Arial" panose="020B0604020202020204" pitchFamily="34" charset="0"/>
                <a:cs typeface="Arial" panose="020B0604020202020204" pitchFamily="34" charset="0"/>
              </a:rPr>
              <a:t>Questions for Discussion: </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What </a:t>
            </a:r>
            <a:r>
              <a:rPr lang="en-US" sz="2000" b="1" dirty="0">
                <a:latin typeface="Arial" panose="020B0604020202020204" pitchFamily="34" charset="0"/>
                <a:cs typeface="Arial" panose="020B0604020202020204" pitchFamily="34" charset="0"/>
              </a:rPr>
              <a:t>are George’s symptoms</a:t>
            </a:r>
            <a:r>
              <a:rPr lang="en-US" sz="2000" b="1" dirty="0" smtClean="0">
                <a:latin typeface="Arial" panose="020B0604020202020204" pitchFamily="34" charset="0"/>
                <a:cs typeface="Arial" panose="020B0604020202020204" pitchFamily="34" charset="0"/>
              </a:rPr>
              <a:t>? Make a </a:t>
            </a:r>
            <a:r>
              <a:rPr lang="en-US" sz="2000" b="1" dirty="0">
                <a:latin typeface="Arial" panose="020B0604020202020204" pitchFamily="34" charset="0"/>
                <a:cs typeface="Arial" panose="020B0604020202020204" pitchFamily="34" charset="0"/>
              </a:rPr>
              <a:t>list. Are George’s symptoms consistent with type 1 DM, type 2 DM, both, or </a:t>
            </a:r>
            <a:r>
              <a:rPr lang="en-US" sz="2000" b="1" dirty="0" smtClean="0">
                <a:latin typeface="Arial" panose="020B0604020202020204" pitchFamily="34" charset="0"/>
                <a:cs typeface="Arial" panose="020B0604020202020204" pitchFamily="34" charset="0"/>
              </a:rPr>
              <a:t>neither? </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As </a:t>
            </a:r>
            <a:r>
              <a:rPr lang="en-US" sz="2000" b="1" dirty="0">
                <a:latin typeface="Arial" panose="020B0604020202020204" pitchFamily="34" charset="0"/>
                <a:cs typeface="Arial" panose="020B0604020202020204" pitchFamily="34" charset="0"/>
              </a:rPr>
              <a:t>a </a:t>
            </a:r>
            <a:r>
              <a:rPr lang="en-US" sz="2000" b="1" dirty="0" smtClean="0">
                <a:latin typeface="Arial" panose="020B0604020202020204" pitchFamily="34" charset="0"/>
                <a:cs typeface="Arial" panose="020B0604020202020204" pitchFamily="34" charset="0"/>
              </a:rPr>
              <a:t>healthcare provider, </a:t>
            </a:r>
            <a:r>
              <a:rPr lang="en-US" sz="2000" b="1" dirty="0">
                <a:latin typeface="Arial" panose="020B0604020202020204" pitchFamily="34" charset="0"/>
                <a:cs typeface="Arial" panose="020B0604020202020204" pitchFamily="34" charset="0"/>
              </a:rPr>
              <a:t>what other questions would you ask George? </a:t>
            </a:r>
            <a:r>
              <a:rPr lang="en-US" sz="2000" b="1" dirty="0" smtClean="0">
                <a:latin typeface="Arial" panose="020B0604020202020204" pitchFamily="34" charset="0"/>
                <a:cs typeface="Arial" panose="020B0604020202020204" pitchFamily="34" charset="0"/>
              </a:rPr>
              <a:t>What tests </a:t>
            </a:r>
            <a:r>
              <a:rPr lang="en-US" sz="2000" b="1" dirty="0">
                <a:latin typeface="Arial" panose="020B0604020202020204" pitchFamily="34" charset="0"/>
                <a:cs typeface="Arial" panose="020B0604020202020204" pitchFamily="34" charset="0"/>
              </a:rPr>
              <a:t>would you like to </a:t>
            </a:r>
            <a:r>
              <a:rPr lang="en-US" sz="2000" b="1" dirty="0" smtClean="0">
                <a:latin typeface="Arial" panose="020B0604020202020204" pitchFamily="34" charset="0"/>
                <a:cs typeface="Arial" panose="020B0604020202020204" pitchFamily="34" charset="0"/>
              </a:rPr>
              <a:t>run, and why?</a:t>
            </a:r>
            <a:endParaRPr lang="en-US" altLang="en-US" sz="2000" b="1" dirty="0" smtClean="0">
              <a:latin typeface="Arial" panose="020B0604020202020204" pitchFamily="34" charset="0"/>
              <a:cs typeface="Arial" panose="020B0604020202020204" pitchFamily="34" charset="0"/>
            </a:endParaRPr>
          </a:p>
        </p:txBody>
      </p:sp>
      <p:sp>
        <p:nvSpPr>
          <p:cNvPr id="15363" name="Text Placeholder 2"/>
          <p:cNvSpPr>
            <a:spLocks noGrp="1"/>
          </p:cNvSpPr>
          <p:nvPr>
            <p:ph type="body" idx="1"/>
          </p:nvPr>
        </p:nvSpPr>
        <p:spPr>
          <a:xfrm>
            <a:off x="533400" y="1981200"/>
            <a:ext cx="8382000" cy="4267200"/>
          </a:xfrm>
          <a:effectLst/>
        </p:spPr>
        <p:txBody>
          <a:bodyPr>
            <a:noAutofit/>
          </a:bodyPr>
          <a:lstStyle/>
          <a:p>
            <a:pPr marL="0" indent="0">
              <a:buNone/>
            </a:pPr>
            <a:r>
              <a:rPr lang="en-US" sz="1500" dirty="0" smtClean="0">
                <a:effectLst/>
                <a:latin typeface="Arial" panose="020B0604020202020204" pitchFamily="34" charset="0"/>
                <a:cs typeface="Arial" panose="020B0604020202020204" pitchFamily="34" charset="0"/>
              </a:rPr>
              <a:t>“</a:t>
            </a:r>
            <a:r>
              <a:rPr lang="en-US" sz="1500" dirty="0">
                <a:effectLst/>
                <a:latin typeface="Arial" panose="020B0604020202020204" pitchFamily="34" charset="0"/>
                <a:cs typeface="Arial" panose="020B0604020202020204" pitchFamily="34" charset="0"/>
              </a:rPr>
              <a:t>George? What are you doing up?” Mark asked, as George stumbled from their dorm room out into the common area. It was 2:30am, and as usual, Mark had left his studying to the last minute.</a:t>
            </a:r>
          </a:p>
          <a:p>
            <a:pPr marL="0" indent="0">
              <a:buNone/>
            </a:pPr>
            <a:r>
              <a:rPr lang="en-US" sz="1500" dirty="0" smtClean="0">
                <a:effectLst/>
                <a:latin typeface="Arial" panose="020B0604020202020204" pitchFamily="34" charset="0"/>
                <a:cs typeface="Arial" panose="020B0604020202020204" pitchFamily="34" charset="0"/>
              </a:rPr>
              <a:t>“</a:t>
            </a:r>
            <a:r>
              <a:rPr lang="en-US" sz="1500" dirty="0" err="1">
                <a:effectLst/>
                <a:latin typeface="Arial" panose="020B0604020202020204" pitchFamily="34" charset="0"/>
                <a:cs typeface="Arial" panose="020B0604020202020204" pitchFamily="34" charset="0"/>
              </a:rPr>
              <a:t>Gotta</a:t>
            </a: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pee </a:t>
            </a:r>
            <a:r>
              <a:rPr lang="en-US" sz="1500" dirty="0">
                <a:effectLst/>
                <a:latin typeface="Arial" panose="020B0604020202020204" pitchFamily="34" charset="0"/>
                <a:cs typeface="Arial" panose="020B0604020202020204" pitchFamily="34" charset="0"/>
              </a:rPr>
              <a:t>again</a:t>
            </a:r>
            <a:r>
              <a:rPr lang="en-US" sz="1500" dirty="0" smtClean="0">
                <a:effectLst/>
                <a:latin typeface="Arial" panose="020B0604020202020204" pitchFamily="34" charset="0"/>
                <a:cs typeface="Arial" panose="020B0604020202020204" pitchFamily="34" charset="0"/>
              </a:rPr>
              <a:t>…,” </a:t>
            </a:r>
            <a:r>
              <a:rPr lang="en-US" sz="1500" dirty="0">
                <a:effectLst/>
                <a:latin typeface="Arial" panose="020B0604020202020204" pitchFamily="34" charset="0"/>
                <a:cs typeface="Arial" panose="020B0604020202020204" pitchFamily="34" charset="0"/>
              </a:rPr>
              <a:t>said George groggily, trudging toward the bathroom. </a:t>
            </a:r>
          </a:p>
          <a:p>
            <a:pPr marL="0" indent="0">
              <a:buNone/>
            </a:pPr>
            <a:r>
              <a:rPr lang="en-US" sz="1500" dirty="0" smtClean="0">
                <a:effectLst/>
                <a:latin typeface="Arial" panose="020B0604020202020204" pitchFamily="34" charset="0"/>
                <a:cs typeface="Arial" panose="020B0604020202020204" pitchFamily="34" charset="0"/>
              </a:rPr>
              <a:t>When </a:t>
            </a:r>
            <a:r>
              <a:rPr lang="en-US" sz="1500" dirty="0">
                <a:effectLst/>
                <a:latin typeface="Arial" panose="020B0604020202020204" pitchFamily="34" charset="0"/>
                <a:cs typeface="Arial" panose="020B0604020202020204" pitchFamily="34" charset="0"/>
              </a:rPr>
              <a:t>George emerged from the bathroom, Mark asked “Isn’t that the third time tonight? You really ought to drink less water before bed.”</a:t>
            </a:r>
          </a:p>
          <a:p>
            <a:pPr marL="0" indent="0">
              <a:buNone/>
            </a:pPr>
            <a:r>
              <a:rPr lang="en-US" sz="1500" dirty="0" smtClean="0">
                <a:effectLst/>
                <a:latin typeface="Arial" panose="020B0604020202020204" pitchFamily="34" charset="0"/>
                <a:cs typeface="Arial" panose="020B0604020202020204" pitchFamily="34" charset="0"/>
              </a:rPr>
              <a:t>“</a:t>
            </a:r>
            <a:r>
              <a:rPr lang="en-US" sz="1500" dirty="0">
                <a:effectLst/>
                <a:latin typeface="Arial" panose="020B0604020202020204" pitchFamily="34" charset="0"/>
                <a:cs typeface="Arial" panose="020B0604020202020204" pitchFamily="34" charset="0"/>
              </a:rPr>
              <a:t>I can’t help it, I’ve </a:t>
            </a:r>
            <a:r>
              <a:rPr lang="en-US" sz="1500" dirty="0" smtClean="0">
                <a:effectLst/>
                <a:latin typeface="Arial" panose="020B0604020202020204" pitchFamily="34" charset="0"/>
                <a:cs typeface="Arial" panose="020B0604020202020204" pitchFamily="34" charset="0"/>
              </a:rPr>
              <a:t>been crazy thirsty lately,” </a:t>
            </a:r>
            <a:r>
              <a:rPr lang="en-US" sz="1500" dirty="0">
                <a:effectLst/>
                <a:latin typeface="Arial" panose="020B0604020202020204" pitchFamily="34" charset="0"/>
                <a:cs typeface="Arial" panose="020B0604020202020204" pitchFamily="34" charset="0"/>
              </a:rPr>
              <a:t>George replied. </a:t>
            </a:r>
          </a:p>
          <a:p>
            <a:pPr marL="0" indent="0">
              <a:buNone/>
            </a:pPr>
            <a:r>
              <a:rPr lang="en-US" sz="1500" dirty="0" smtClean="0">
                <a:effectLst/>
                <a:latin typeface="Arial" panose="020B0604020202020204" pitchFamily="34" charset="0"/>
                <a:cs typeface="Arial" panose="020B0604020202020204" pitchFamily="34" charset="0"/>
              </a:rPr>
              <a:t>Mark’s </a:t>
            </a:r>
            <a:r>
              <a:rPr lang="en-US" sz="1500" dirty="0">
                <a:effectLst/>
                <a:latin typeface="Arial" panose="020B0604020202020204" pitchFamily="34" charset="0"/>
                <a:cs typeface="Arial" panose="020B0604020202020204" pitchFamily="34" charset="0"/>
              </a:rPr>
              <a:t>brows furrowed slightly. “Dude, are you feeling ok? You’ve been going to bed pretty early the past two weeks. I feel like I hardly see you other than in the bathroom!”</a:t>
            </a:r>
          </a:p>
          <a:p>
            <a:pPr marL="0" indent="0">
              <a:buNone/>
            </a:pPr>
            <a:r>
              <a:rPr lang="en-US" sz="1500" dirty="0" smtClean="0">
                <a:effectLst/>
                <a:latin typeface="Arial" panose="020B0604020202020204" pitchFamily="34" charset="0"/>
                <a:cs typeface="Arial" panose="020B0604020202020204" pitchFamily="34" charset="0"/>
              </a:rPr>
              <a:t>“</a:t>
            </a:r>
            <a:r>
              <a:rPr lang="en-US" sz="1500" dirty="0">
                <a:effectLst/>
                <a:latin typeface="Arial" panose="020B0604020202020204" pitchFamily="34" charset="0"/>
                <a:cs typeface="Arial" panose="020B0604020202020204" pitchFamily="34" charset="0"/>
              </a:rPr>
              <a:t>I don’t know, man. Things have been weird lately. I’ve definitely had trouble staying awake in class. And, I mean, I’ve always been a big guy with a big appetite, but in the past few weeks I’ve been eating a ton! I’m almost out of Meal Bucks for the semester!” </a:t>
            </a:r>
          </a:p>
          <a:p>
            <a:pPr marL="0" indent="0">
              <a:buNone/>
            </a:pPr>
            <a:r>
              <a:rPr lang="en-US" sz="1500" dirty="0" smtClean="0">
                <a:effectLst/>
                <a:latin typeface="Arial" panose="020B0604020202020204" pitchFamily="34" charset="0"/>
                <a:cs typeface="Arial" panose="020B0604020202020204" pitchFamily="34" charset="0"/>
              </a:rPr>
              <a:t>“</a:t>
            </a:r>
            <a:r>
              <a:rPr lang="en-US" sz="1500" dirty="0">
                <a:effectLst/>
                <a:latin typeface="Arial" panose="020B0604020202020204" pitchFamily="34" charset="0"/>
                <a:cs typeface="Arial" panose="020B0604020202020204" pitchFamily="34" charset="0"/>
              </a:rPr>
              <a:t>That </a:t>
            </a:r>
            <a:r>
              <a:rPr lang="en-US" sz="1500" i="1" dirty="0">
                <a:effectLst/>
                <a:latin typeface="Arial" panose="020B0604020202020204" pitchFamily="34" charset="0"/>
                <a:cs typeface="Arial" panose="020B0604020202020204" pitchFamily="34" charset="0"/>
              </a:rPr>
              <a:t>is</a:t>
            </a:r>
            <a:r>
              <a:rPr lang="en-US" sz="1500" dirty="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weird,” </a:t>
            </a:r>
            <a:r>
              <a:rPr lang="en-US" sz="1500" dirty="0">
                <a:effectLst/>
                <a:latin typeface="Arial" panose="020B0604020202020204" pitchFamily="34" charset="0"/>
                <a:cs typeface="Arial" panose="020B0604020202020204" pitchFamily="34" charset="0"/>
              </a:rPr>
              <a:t>replied Mark. “Have you thought about going to Health Services?”</a:t>
            </a:r>
          </a:p>
          <a:p>
            <a:pPr marL="0" indent="0">
              <a:buNone/>
            </a:pPr>
            <a:r>
              <a:rPr lang="en-US" sz="1500" dirty="0" smtClean="0">
                <a:effectLst/>
                <a:latin typeface="Arial" panose="020B0604020202020204" pitchFamily="34" charset="0"/>
                <a:cs typeface="Arial" panose="020B0604020202020204" pitchFamily="34" charset="0"/>
              </a:rPr>
              <a:t>“</a:t>
            </a:r>
            <a:r>
              <a:rPr lang="en-US" sz="1500" dirty="0">
                <a:effectLst/>
                <a:latin typeface="Arial" panose="020B0604020202020204" pitchFamily="34" charset="0"/>
                <a:cs typeface="Arial" panose="020B0604020202020204" pitchFamily="34" charset="0"/>
              </a:rPr>
              <a:t>And tell them what?” said George in an irritated tone. “That I </a:t>
            </a:r>
            <a:r>
              <a:rPr lang="en-US" sz="1500" dirty="0" err="1">
                <a:effectLst/>
                <a:latin typeface="Arial" panose="020B0604020202020204" pitchFamily="34" charset="0"/>
                <a:cs typeface="Arial" panose="020B0604020202020204" pitchFamily="34" charset="0"/>
              </a:rPr>
              <a:t>gotta</a:t>
            </a:r>
            <a:r>
              <a:rPr lang="en-US" sz="1500" dirty="0">
                <a:effectLst/>
                <a:latin typeface="Arial" panose="020B0604020202020204" pitchFamily="34" charset="0"/>
                <a:cs typeface="Arial" panose="020B0604020202020204" pitchFamily="34" charset="0"/>
              </a:rPr>
              <a:t> pee a lot? Doesn’t exactly sound like a medical emergency</a:t>
            </a:r>
            <a:r>
              <a:rPr lang="en-US" sz="1500" dirty="0" smtClean="0">
                <a:effectLst/>
                <a:latin typeface="Arial" panose="020B0604020202020204" pitchFamily="34" charset="0"/>
                <a:cs typeface="Arial" panose="020B0604020202020204" pitchFamily="34" charset="0"/>
              </a:rPr>
              <a:t>.”</a:t>
            </a:r>
            <a:endParaRPr lang="en-US" sz="1500" dirty="0">
              <a:effectLst/>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239996" y="6300058"/>
            <a:ext cx="5004649" cy="365125"/>
          </a:xfrm>
          <a:effectLst/>
        </p:spPr>
        <p:txBody>
          <a:bodyPr/>
          <a:lstStyle/>
          <a:p>
            <a:pPr>
              <a:defRPr/>
            </a:pPr>
            <a:fld id="{464898B8-0E6C-4B33-82D0-5D96B525E9EB}" type="slidenum">
              <a:rPr lang="en-GB" altLang="en-US" smtClean="0">
                <a:latin typeface="Arial" panose="020B0604020202020204" pitchFamily="34" charset="0"/>
                <a:cs typeface="Arial" panose="020B0604020202020204" pitchFamily="34" charset="0"/>
              </a:rPr>
              <a:t>4</a:t>
            </a:fld>
            <a:endParaRPr lang="en-GB" altLang="en-US" dirty="0">
              <a:latin typeface="Arial" panose="020B0604020202020204" pitchFamily="34" charset="0"/>
              <a:cs typeface="Arial" panose="020B0604020202020204" pitchFamily="34" charset="0"/>
            </a:endParaRPr>
          </a:p>
        </p:txBody>
      </p:sp>
      <p:cxnSp>
        <p:nvCxnSpPr>
          <p:cNvPr id="6" name="Straight Connector 5"/>
          <p:cNvCxnSpPr/>
          <p:nvPr/>
        </p:nvCxnSpPr>
        <p:spPr>
          <a:xfrm>
            <a:off x="914400" y="2209800"/>
            <a:ext cx="7543800" cy="0"/>
          </a:xfrm>
          <a:prstGeom prst="line">
            <a:avLst/>
          </a:prstGeo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32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925254" cy="970450"/>
          </a:xfrm>
          <a:effectLst/>
        </p:spPr>
        <p:txBody>
          <a:bodyPr>
            <a:normAutofit fontScale="90000"/>
          </a:bodyPr>
          <a:lstStyle/>
          <a:p>
            <a:r>
              <a:rPr lang="en-US" dirty="0" smtClean="0">
                <a:latin typeface="Arial" panose="020B0604020202020204" pitchFamily="34" charset="0"/>
                <a:cs typeface="Arial" panose="020B0604020202020204" pitchFamily="34" charset="0"/>
              </a:rPr>
              <a:t>DQ#1: What are George’s symptoms?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effectLst/>
        </p:spPr>
        <p:txBody>
          <a:bodyPr/>
          <a:lstStyle/>
          <a:p>
            <a:r>
              <a:rPr lang="en-US" dirty="0" smtClean="0">
                <a:latin typeface="Arial" panose="020B0604020202020204" pitchFamily="34" charset="0"/>
                <a:cs typeface="Arial" panose="020B0604020202020204" pitchFamily="34" charset="0"/>
              </a:rPr>
              <a:t>Enter list of symptoms here</a:t>
            </a:r>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381000" y="6172200"/>
            <a:ext cx="5004649" cy="365125"/>
          </a:xfrm>
          <a:effectLst/>
        </p:spPr>
        <p:txBody>
          <a:bodyPr/>
          <a:lstStyle/>
          <a:p>
            <a:fld id="{51B2F459-8349-43E5-8756-249CD3E9A9A2}"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779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85346" y="609600"/>
            <a:ext cx="8001454" cy="970450"/>
          </a:xfrm>
          <a:effectLst/>
        </p:spPr>
        <p:txBody>
          <a:bodyPr>
            <a:noAutofit/>
          </a:bodyPr>
          <a:lstStyle/>
          <a:p>
            <a:pPr algn="l"/>
            <a:r>
              <a:rPr lang="en-US" sz="3200" dirty="0" smtClean="0">
                <a:latin typeface="Arial" panose="020B0604020202020204" pitchFamily="34" charset="0"/>
                <a:cs typeface="Arial" panose="020B0604020202020204" pitchFamily="34" charset="0"/>
              </a:rPr>
              <a:t>CQ#1: Are George’s symptoms consistent with type 1 DM, type 2 DM, both, or neither?</a:t>
            </a:r>
            <a:endParaRPr lang="en-US" sz="3200" dirty="0">
              <a:latin typeface="Arial" panose="020B0604020202020204" pitchFamily="34" charset="0"/>
              <a:cs typeface="Arial" panose="020B0604020202020204" pitchFamily="34" charset="0"/>
            </a:endParaRPr>
          </a:p>
        </p:txBody>
      </p:sp>
      <p:sp>
        <p:nvSpPr>
          <p:cNvPr id="3" name="TPAnswers"/>
          <p:cNvSpPr>
            <a:spLocks noGrp="1"/>
          </p:cNvSpPr>
          <p:nvPr>
            <p:ph type="body" idx="1"/>
            <p:custDataLst>
              <p:tags r:id="rId2"/>
            </p:custDataLst>
          </p:nvPr>
        </p:nvSpPr>
        <p:spPr>
          <a:xfrm>
            <a:off x="685346" y="2189651"/>
            <a:ext cx="7765322" cy="3372950"/>
          </a:xfrm>
          <a:effectLst/>
        </p:spPr>
        <p:txBody>
          <a:bodyPr>
            <a:normAutofit/>
          </a:bodyPr>
          <a:lstStyle/>
          <a:p>
            <a:pPr marL="494100" indent="-457200">
              <a:buFont typeface="+mj-lt"/>
              <a:buAutoNum type="alphaUcPeriod"/>
            </a:pPr>
            <a:r>
              <a:rPr lang="en-US" sz="3200" dirty="0" smtClean="0">
                <a:latin typeface="Arial" panose="020B0604020202020204" pitchFamily="34" charset="0"/>
                <a:cs typeface="Arial" panose="020B0604020202020204" pitchFamily="34" charset="0"/>
              </a:rPr>
              <a:t>Type 1</a:t>
            </a:r>
          </a:p>
          <a:p>
            <a:pPr marL="494100" indent="-457200">
              <a:buFont typeface="+mj-lt"/>
              <a:buAutoNum type="alphaUcPeriod"/>
            </a:pPr>
            <a:r>
              <a:rPr lang="en-US" sz="3200" dirty="0" smtClean="0">
                <a:latin typeface="Arial" panose="020B0604020202020204" pitchFamily="34" charset="0"/>
                <a:cs typeface="Arial" panose="020B0604020202020204" pitchFamily="34" charset="0"/>
              </a:rPr>
              <a:t>Type 2</a:t>
            </a:r>
          </a:p>
          <a:p>
            <a:pPr marL="494100" indent="-457200">
              <a:buFont typeface="+mj-lt"/>
              <a:buAutoNum type="alphaUcPeriod"/>
            </a:pPr>
            <a:r>
              <a:rPr lang="en-US" sz="3200" dirty="0" smtClean="0">
                <a:latin typeface="Arial" panose="020B0604020202020204" pitchFamily="34" charset="0"/>
                <a:cs typeface="Arial" panose="020B0604020202020204" pitchFamily="34" charset="0"/>
              </a:rPr>
              <a:t>Both</a:t>
            </a:r>
          </a:p>
          <a:p>
            <a:pPr marL="494100" indent="-457200">
              <a:buFont typeface="+mj-lt"/>
              <a:buAutoNum type="alphaUcPeriod"/>
            </a:pPr>
            <a:r>
              <a:rPr lang="en-US" sz="3200" dirty="0" smtClean="0">
                <a:latin typeface="Arial" panose="020B0604020202020204" pitchFamily="34" charset="0"/>
                <a:cs typeface="Arial" panose="020B0604020202020204" pitchFamily="34" charset="0"/>
              </a:rPr>
              <a:t>Neither</a:t>
            </a:r>
            <a:endParaRPr lang="en-US" sz="32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0"/>
          </p:nvPr>
        </p:nvSpPr>
        <p:spPr>
          <a:xfrm>
            <a:off x="381000" y="6254016"/>
            <a:ext cx="5004649" cy="365125"/>
          </a:xfrm>
          <a:effectLst/>
        </p:spPr>
        <p:txBody>
          <a:bodyPr/>
          <a:lstStyle/>
          <a:p>
            <a:fld id="{1BC8C066-1CC0-4152-B7FB-9FE015BA559C}" type="slidenum">
              <a:rPr lang="en-GB" altLang="en-US" smtClean="0">
                <a:latin typeface="Arial" panose="020B0604020202020204" pitchFamily="34" charset="0"/>
                <a:cs typeface="Arial" panose="020B0604020202020204" pitchFamily="34" charset="0"/>
              </a:rPr>
              <a:pPr/>
              <a:t>6</a:t>
            </a:fld>
            <a:endParaRPr lang="en-GB" alt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8495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153400" cy="758952"/>
          </a:xfrm>
          <a:effectLst/>
        </p:spPr>
        <p:txBody>
          <a:bodyPr>
            <a:noAutofit/>
          </a:bodyPr>
          <a:lstStyle/>
          <a:p>
            <a:pPr algn="l"/>
            <a:r>
              <a:rPr lang="en-US" sz="2800" dirty="0" smtClean="0">
                <a:latin typeface="Arial" panose="020B0604020202020204" pitchFamily="34" charset="0"/>
                <a:cs typeface="Arial" panose="020B0604020202020204" pitchFamily="34" charset="0"/>
              </a:rPr>
              <a:t>DQ#2</a:t>
            </a:r>
            <a:r>
              <a:rPr lang="en-US" sz="2800" dirty="0">
                <a:latin typeface="Arial" panose="020B0604020202020204" pitchFamily="34" charset="0"/>
                <a:cs typeface="Arial" panose="020B0604020202020204" pitchFamily="34" charset="0"/>
              </a:rPr>
              <a:t>: As a healthcare provider, what other questions would you ask George? What tests would you like to run, and why?</a:t>
            </a:r>
          </a:p>
        </p:txBody>
      </p:sp>
      <p:sp>
        <p:nvSpPr>
          <p:cNvPr id="2" name="Text Placeholder 1"/>
          <p:cNvSpPr>
            <a:spLocks noGrp="1"/>
          </p:cNvSpPr>
          <p:nvPr>
            <p:ph type="body" idx="1"/>
          </p:nvPr>
        </p:nvSpPr>
        <p:spPr>
          <a:effectLst/>
        </p:spPr>
        <p:txBody>
          <a:bodyPr/>
          <a:lstStyle/>
          <a:p>
            <a:r>
              <a:rPr lang="en-US" dirty="0" smtClean="0">
                <a:latin typeface="Arial" panose="020B0604020202020204" pitchFamily="34" charset="0"/>
                <a:cs typeface="Arial" panose="020B0604020202020204" pitchFamily="34" charset="0"/>
              </a:rPr>
              <a:t>Additional Questions: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754404" y="2380138"/>
            <a:ext cx="3657258" cy="4099101"/>
          </a:xfrm>
          <a:effectLst/>
        </p:spPr>
        <p:txBody>
          <a:bodyPr/>
          <a:lstStyle/>
          <a:p>
            <a:r>
              <a:rPr lang="en-US" dirty="0" smtClean="0">
                <a:latin typeface="Arial" panose="020B0604020202020204" pitchFamily="34" charset="0"/>
                <a:cs typeface="Arial" panose="020B0604020202020204" pitchFamily="34" charset="0"/>
              </a:rPr>
              <a:t>Type list here</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a:effectLst/>
        </p:spPr>
        <p:txBody>
          <a:bodyPr/>
          <a:lstStyle/>
          <a:p>
            <a:r>
              <a:rPr lang="en-US" dirty="0" smtClean="0">
                <a:latin typeface="Arial" panose="020B0604020202020204" pitchFamily="34" charset="0"/>
                <a:cs typeface="Arial" panose="020B0604020202020204" pitchFamily="34" charset="0"/>
              </a:rPr>
              <a:t>Tests you want to run:</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4"/>
          </p:nvPr>
        </p:nvSpPr>
        <p:spPr>
          <a:xfrm>
            <a:off x="4721225" y="2380138"/>
            <a:ext cx="3671498" cy="4099101"/>
          </a:xfrm>
          <a:effectLst/>
        </p:spPr>
        <p:txBody>
          <a:bodyPr/>
          <a:lstStyle/>
          <a:p>
            <a:r>
              <a:rPr lang="en-US" dirty="0" smtClean="0">
                <a:latin typeface="Arial" panose="020B0604020202020204" pitchFamily="34" charset="0"/>
                <a:cs typeface="Arial" panose="020B0604020202020204" pitchFamily="34" charset="0"/>
              </a:rPr>
              <a:t>Type list here</a:t>
            </a:r>
            <a:endParaRPr lang="en-US"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11"/>
          </p:nvPr>
        </p:nvSpPr>
        <p:spPr>
          <a:xfrm>
            <a:off x="228600" y="6296676"/>
            <a:ext cx="5004649" cy="365125"/>
          </a:xfrm>
          <a:effectLst/>
        </p:spPr>
        <p:txBody>
          <a:bodyPr/>
          <a:lstStyle/>
          <a:p>
            <a:fld id="{9D46FA99-71AC-464B-BEB2-3E61F39FEDFD}"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954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304800"/>
            <a:ext cx="7765322" cy="970450"/>
          </a:xfrm>
          <a:effectLst/>
        </p:spPr>
        <p:txBody>
          <a:bodyPr>
            <a:normAutofit/>
          </a:bodyPr>
          <a:lstStyle/>
          <a:p>
            <a:r>
              <a:rPr lang="en-US" altLang="en-US" dirty="0" smtClean="0">
                <a:latin typeface="Arial" panose="020B0604020202020204" pitchFamily="34" charset="0"/>
                <a:cs typeface="Arial" panose="020B0604020202020204" pitchFamily="34" charset="0"/>
              </a:rPr>
              <a:t>Part II: At the Clinic</a:t>
            </a:r>
          </a:p>
        </p:txBody>
      </p:sp>
      <p:sp>
        <p:nvSpPr>
          <p:cNvPr id="16387" name="Text Placeholder 2"/>
          <p:cNvSpPr>
            <a:spLocks noGrp="1"/>
          </p:cNvSpPr>
          <p:nvPr>
            <p:ph type="body" idx="1"/>
          </p:nvPr>
        </p:nvSpPr>
        <p:spPr>
          <a:xfrm>
            <a:off x="529861" y="1219200"/>
            <a:ext cx="8004539" cy="1143000"/>
          </a:xfrm>
          <a:effectLst/>
        </p:spPr>
        <p:txBody>
          <a:bodyPr>
            <a:normAutofit fontScale="92500" lnSpcReduction="10000"/>
          </a:bodyPr>
          <a:lstStyle/>
          <a:p>
            <a:pPr marL="36900" indent="0">
              <a:buNone/>
            </a:pPr>
            <a:r>
              <a:rPr lang="en-US" altLang="en-US" dirty="0" smtClean="0">
                <a:latin typeface="Arial" panose="020B0604020202020204" pitchFamily="34" charset="0"/>
                <a:cs typeface="Arial" panose="020B0604020202020204" pitchFamily="34" charset="0"/>
              </a:rPr>
              <a:t>After talking to George at an initial visit, Health Services asks him to return later that week first thing in the morning (without eating breakfast) to check his blood and urine glucose levels, and perform an oral glucose tolerance test.</a:t>
            </a:r>
          </a:p>
        </p:txBody>
      </p:sp>
      <p:sp>
        <p:nvSpPr>
          <p:cNvPr id="2" name="Footer Placeholder 1"/>
          <p:cNvSpPr>
            <a:spLocks noGrp="1"/>
          </p:cNvSpPr>
          <p:nvPr>
            <p:ph type="ftr" sz="quarter" idx="10"/>
          </p:nvPr>
        </p:nvSpPr>
        <p:spPr>
          <a:xfrm>
            <a:off x="228600" y="6400800"/>
            <a:ext cx="5004649" cy="365125"/>
          </a:xfrm>
          <a:effectLst/>
        </p:spPr>
        <p:txBody>
          <a:bodyPr/>
          <a:lstStyle/>
          <a:p>
            <a:pPr>
              <a:defRPr/>
            </a:pPr>
            <a:fld id="{D7607C0E-6DA2-435A-85DE-DE8A673BE5E5}" type="slidenum">
              <a:rPr lang="en-GB" altLang="en-US" smtClean="0">
                <a:latin typeface="Arial" panose="020B0604020202020204" pitchFamily="34" charset="0"/>
                <a:cs typeface="Arial" panose="020B0604020202020204" pitchFamily="34" charset="0"/>
              </a:rPr>
              <a:t>8</a:t>
            </a:fld>
            <a:endParaRPr lang="en-GB" altLang="en-US"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276861885"/>
              </p:ext>
            </p:extLst>
          </p:nvPr>
        </p:nvGraphicFramePr>
        <p:xfrm>
          <a:off x="4111261" y="2362200"/>
          <a:ext cx="45720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3192596"/>
              </p:ext>
            </p:extLst>
          </p:nvPr>
        </p:nvGraphicFramePr>
        <p:xfrm>
          <a:off x="609601" y="2590800"/>
          <a:ext cx="3346383" cy="2308282"/>
        </p:xfrm>
        <a:graphic>
          <a:graphicData uri="http://schemas.openxmlformats.org/drawingml/2006/table">
            <a:tbl>
              <a:tblPr firstRow="1" bandRow="1">
                <a:tableStyleId>{22838BEF-8BB2-4498-84A7-C5851F593DF1}</a:tableStyleId>
              </a:tblPr>
              <a:tblGrid>
                <a:gridCol w="1071217"/>
                <a:gridCol w="1137583"/>
                <a:gridCol w="1137583"/>
              </a:tblGrid>
              <a:tr h="640017">
                <a:tc>
                  <a:txBody>
                    <a:bodyPr/>
                    <a:lstStyle/>
                    <a:p>
                      <a:endParaRPr lang="en-US" sz="1800" dirty="0">
                        <a:solidFill>
                          <a:schemeClr val="accent6">
                            <a:lumMod val="20000"/>
                            <a:lumOff val="80000"/>
                          </a:schemeClr>
                        </a:solidFill>
                      </a:endParaRPr>
                    </a:p>
                  </a:txBody>
                  <a:tcPr marT="45703" marB="45703"/>
                </a:tc>
                <a:tc>
                  <a:txBody>
                    <a:bodyPr/>
                    <a:lstStyle/>
                    <a:p>
                      <a:r>
                        <a:rPr lang="en-US" sz="1800" dirty="0" smtClean="0"/>
                        <a:t>Normal Range</a:t>
                      </a:r>
                      <a:endParaRPr lang="en-US" sz="1800" dirty="0">
                        <a:solidFill>
                          <a:schemeClr val="bg1"/>
                        </a:solidFill>
                      </a:endParaRPr>
                    </a:p>
                  </a:txBody>
                  <a:tcPr marT="45703" marB="45703"/>
                </a:tc>
                <a:tc>
                  <a:txBody>
                    <a:bodyPr/>
                    <a:lstStyle/>
                    <a:p>
                      <a:r>
                        <a:rPr lang="en-US" sz="1800" dirty="0" smtClean="0"/>
                        <a:t>George’s Result</a:t>
                      </a:r>
                      <a:endParaRPr lang="en-US" sz="1800" dirty="0">
                        <a:solidFill>
                          <a:schemeClr val="bg1"/>
                        </a:solidFill>
                      </a:endParaRPr>
                    </a:p>
                  </a:txBody>
                  <a:tcPr marT="45703" marB="45703"/>
                </a:tc>
              </a:tr>
              <a:tr h="1028190">
                <a:tc>
                  <a:txBody>
                    <a:bodyPr/>
                    <a:lstStyle/>
                    <a:p>
                      <a:r>
                        <a:rPr lang="en-US" sz="1800" dirty="0" smtClean="0"/>
                        <a:t>Fasting</a:t>
                      </a:r>
                      <a:r>
                        <a:rPr lang="en-US" sz="1800" baseline="0" dirty="0" smtClean="0"/>
                        <a:t> plasma glucose</a:t>
                      </a:r>
                      <a:endParaRPr lang="en-US" sz="1800" dirty="0"/>
                    </a:p>
                  </a:txBody>
                  <a:tcPr marT="45703" marB="45703"/>
                </a:tc>
                <a:tc>
                  <a:txBody>
                    <a:bodyPr/>
                    <a:lstStyle/>
                    <a:p>
                      <a:r>
                        <a:rPr lang="en-US" sz="1600" dirty="0" smtClean="0"/>
                        <a:t>&lt;100</a:t>
                      </a:r>
                    </a:p>
                    <a:p>
                      <a:r>
                        <a:rPr lang="en-US" sz="1600" dirty="0" smtClean="0"/>
                        <a:t>mg/</a:t>
                      </a:r>
                      <a:r>
                        <a:rPr lang="en-US" sz="1600" dirty="0" err="1" smtClean="0"/>
                        <a:t>dL</a:t>
                      </a:r>
                      <a:endParaRPr lang="en-US" sz="1600" dirty="0"/>
                    </a:p>
                  </a:txBody>
                  <a:tcPr marT="45703" marB="45703"/>
                </a:tc>
                <a:tc>
                  <a:txBody>
                    <a:bodyPr/>
                    <a:lstStyle/>
                    <a:p>
                      <a:r>
                        <a:rPr lang="en-US" sz="1600" dirty="0" smtClean="0"/>
                        <a:t>150 mg/</a:t>
                      </a:r>
                      <a:r>
                        <a:rPr lang="en-US" sz="1600" dirty="0" err="1" smtClean="0"/>
                        <a:t>dL</a:t>
                      </a:r>
                      <a:endParaRPr lang="en-US" sz="1600" dirty="0"/>
                    </a:p>
                  </a:txBody>
                  <a:tcPr marT="45703" marB="45703"/>
                </a:tc>
              </a:tr>
              <a:tr h="640017">
                <a:tc>
                  <a:txBody>
                    <a:bodyPr/>
                    <a:lstStyle/>
                    <a:p>
                      <a:r>
                        <a:rPr lang="en-US" sz="1800" dirty="0" smtClean="0"/>
                        <a:t>Urine glucose</a:t>
                      </a:r>
                      <a:endParaRPr lang="en-US" sz="1800" dirty="0"/>
                    </a:p>
                  </a:txBody>
                  <a:tcPr marT="45703" marB="45703"/>
                </a:tc>
                <a:tc>
                  <a:txBody>
                    <a:bodyPr/>
                    <a:lstStyle/>
                    <a:p>
                      <a:r>
                        <a:rPr lang="en-US" sz="1600" dirty="0" smtClean="0"/>
                        <a:t>0</a:t>
                      </a:r>
                      <a:r>
                        <a:rPr lang="en-US" sz="1600" baseline="0" dirty="0" smtClean="0"/>
                        <a:t>–</a:t>
                      </a:r>
                      <a:r>
                        <a:rPr lang="en-US" sz="1600" dirty="0" smtClean="0"/>
                        <a:t>0.8</a:t>
                      </a:r>
                    </a:p>
                    <a:p>
                      <a:r>
                        <a:rPr lang="en-US" sz="1600" dirty="0" err="1" smtClean="0"/>
                        <a:t>mmol</a:t>
                      </a:r>
                      <a:r>
                        <a:rPr lang="en-US" sz="1600" dirty="0" smtClean="0"/>
                        <a:t>/L</a:t>
                      </a:r>
                      <a:endParaRPr lang="en-US" sz="1600" dirty="0"/>
                    </a:p>
                  </a:txBody>
                  <a:tcPr marT="45703" marB="45703"/>
                </a:tc>
                <a:tc>
                  <a:txBody>
                    <a:bodyPr/>
                    <a:lstStyle/>
                    <a:p>
                      <a:r>
                        <a:rPr lang="en-US" sz="1600" dirty="0" smtClean="0"/>
                        <a:t>1.4</a:t>
                      </a:r>
                    </a:p>
                    <a:p>
                      <a:r>
                        <a:rPr lang="en-US" sz="1600" dirty="0" err="1" smtClean="0"/>
                        <a:t>mmol</a:t>
                      </a:r>
                      <a:r>
                        <a:rPr lang="en-US" sz="1600" dirty="0" smtClean="0"/>
                        <a:t>/L</a:t>
                      </a:r>
                      <a:endParaRPr lang="en-US" sz="1600" dirty="0"/>
                    </a:p>
                  </a:txBody>
                  <a:tcPr marT="45703" marB="45703"/>
                </a:tc>
              </a:tr>
            </a:tbl>
          </a:graphicData>
        </a:graphic>
      </p:graphicFrame>
      <p:sp>
        <p:nvSpPr>
          <p:cNvPr id="7" name="TextBox 6"/>
          <p:cNvSpPr txBox="1"/>
          <p:nvPr/>
        </p:nvSpPr>
        <p:spPr>
          <a:xfrm>
            <a:off x="762000" y="5476668"/>
            <a:ext cx="8077200" cy="923330"/>
          </a:xfrm>
          <a:prstGeom prst="rect">
            <a:avLst/>
          </a:prstGeom>
          <a:noFill/>
          <a:effectLst/>
        </p:spPr>
        <p:txBody>
          <a:bodyPr wrap="square">
            <a:spAutoFit/>
          </a:bodyPr>
          <a:lstStyle/>
          <a:p>
            <a:pPr>
              <a:defRPr/>
            </a:pPr>
            <a:r>
              <a:rPr lang="en-US" dirty="0">
                <a:latin typeface="Arial" panose="020B0604020202020204" pitchFamily="34" charset="0"/>
                <a:cs typeface="Arial" panose="020B0604020202020204" pitchFamily="34" charset="0"/>
              </a:rPr>
              <a:t>Discuss George’s test results with your </a:t>
            </a:r>
            <a:r>
              <a:rPr lang="en-US" dirty="0" smtClean="0">
                <a:latin typeface="Arial" panose="020B0604020202020204" pitchFamily="34" charset="0"/>
                <a:cs typeface="Arial" panose="020B0604020202020204" pitchFamily="34" charset="0"/>
              </a:rPr>
              <a:t>group – do </a:t>
            </a:r>
            <a:r>
              <a:rPr lang="en-US" dirty="0">
                <a:latin typeface="Arial" panose="020B0604020202020204" pitchFamily="34" charset="0"/>
                <a:cs typeface="Arial" panose="020B0604020202020204" pitchFamily="34" charset="0"/>
              </a:rPr>
              <a:t>you know what is going on yet</a:t>
            </a:r>
            <a:r>
              <a:rPr lang="en-US" dirty="0" smtClean="0">
                <a:latin typeface="Arial" panose="020B0604020202020204" pitchFamily="34" charset="0"/>
                <a:cs typeface="Arial" panose="020B0604020202020204" pitchFamily="34" charset="0"/>
              </a:rPr>
              <a:t>? Can we determine whether he could have type 1 or type 2 DM (or neither) from this information?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631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04800" y="904293"/>
            <a:ext cx="8534400" cy="758952"/>
          </a:xfrm>
          <a:effectLst/>
        </p:spPr>
        <p:txBody>
          <a:bodyPr>
            <a:noAutofit/>
          </a:bodyPr>
          <a:lstStyle/>
          <a:p>
            <a:pPr algn="l"/>
            <a:r>
              <a:rPr lang="en-US" sz="3200" dirty="0" smtClean="0">
                <a:latin typeface="Arial" panose="020B0604020202020204" pitchFamily="34" charset="0"/>
                <a:cs typeface="Arial" panose="020B0604020202020204" pitchFamily="34" charset="0"/>
              </a:rPr>
              <a:t>CQ#2: Are George’s test results consistent with type 1 DM, type 2 DM, both, or neither?</a:t>
            </a:r>
            <a:endParaRPr lang="en-US" sz="3200" dirty="0">
              <a:latin typeface="Arial" panose="020B0604020202020204" pitchFamily="34" charset="0"/>
              <a:cs typeface="Arial" panose="020B0604020202020204" pitchFamily="34" charset="0"/>
            </a:endParaRPr>
          </a:p>
        </p:txBody>
      </p:sp>
      <p:sp>
        <p:nvSpPr>
          <p:cNvPr id="3" name="TPAnswers"/>
          <p:cNvSpPr>
            <a:spLocks noGrp="1"/>
          </p:cNvSpPr>
          <p:nvPr>
            <p:ph type="body" idx="1"/>
            <p:custDataLst>
              <p:tags r:id="rId2"/>
            </p:custDataLst>
          </p:nvPr>
        </p:nvSpPr>
        <p:spPr>
          <a:xfrm>
            <a:off x="685347" y="2743200"/>
            <a:ext cx="4114800" cy="3482742"/>
          </a:xfrm>
          <a:effectLst/>
        </p:spPr>
        <p:txBody>
          <a:bodyPr>
            <a:normAutofit/>
          </a:bodyPr>
          <a:lstStyle/>
          <a:p>
            <a:pPr marL="514350" indent="-514350">
              <a:buFont typeface="Wingdings 2"/>
              <a:buAutoNum type="alphaUcPeriod"/>
            </a:pPr>
            <a:r>
              <a:rPr lang="en-US" sz="3200" dirty="0" smtClean="0">
                <a:latin typeface="Arial" panose="020B0604020202020204" pitchFamily="34" charset="0"/>
                <a:cs typeface="Arial" panose="020B0604020202020204" pitchFamily="34" charset="0"/>
              </a:rPr>
              <a:t>Type 1</a:t>
            </a:r>
          </a:p>
          <a:p>
            <a:pPr marL="514350" indent="-514350">
              <a:buFont typeface="Wingdings 2"/>
              <a:buAutoNum type="alphaUcPeriod"/>
            </a:pPr>
            <a:r>
              <a:rPr lang="en-US" sz="3200" dirty="0" smtClean="0">
                <a:latin typeface="Arial" panose="020B0604020202020204" pitchFamily="34" charset="0"/>
                <a:cs typeface="Arial" panose="020B0604020202020204" pitchFamily="34" charset="0"/>
              </a:rPr>
              <a:t>Type 2</a:t>
            </a:r>
          </a:p>
          <a:p>
            <a:pPr marL="514350" indent="-514350">
              <a:buFont typeface="Wingdings 2"/>
              <a:buAutoNum type="alphaUcPeriod"/>
            </a:pPr>
            <a:r>
              <a:rPr lang="en-US" sz="3200" dirty="0" smtClean="0">
                <a:latin typeface="Arial" panose="020B0604020202020204" pitchFamily="34" charset="0"/>
                <a:cs typeface="Arial" panose="020B0604020202020204" pitchFamily="34" charset="0"/>
              </a:rPr>
              <a:t>Both</a:t>
            </a:r>
          </a:p>
          <a:p>
            <a:pPr marL="514350" indent="-514350">
              <a:buFont typeface="Wingdings 2"/>
              <a:buAutoNum type="alphaUcPeriod"/>
            </a:pPr>
            <a:r>
              <a:rPr lang="en-US" sz="3200" dirty="0" smtClean="0">
                <a:latin typeface="Arial" panose="020B0604020202020204" pitchFamily="34" charset="0"/>
                <a:cs typeface="Arial" panose="020B0604020202020204" pitchFamily="34" charset="0"/>
              </a:rPr>
              <a:t>Neither</a:t>
            </a:r>
          </a:p>
          <a:p>
            <a:pPr marL="514350" indent="-514350">
              <a:buFont typeface="Wingdings 2"/>
              <a:buAutoNum type="alphaUcPeriod"/>
            </a:pPr>
            <a:endParaRPr lang="en-US" sz="3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a:effectLst/>
        </p:spPr>
        <p:txBody>
          <a:bodyPr/>
          <a:lstStyle/>
          <a:p>
            <a:pPr>
              <a:defRPr/>
            </a:pPr>
            <a:fld id="{E665DFB0-D7E7-4834-BCB5-957807B15617}" type="slidenum">
              <a:rPr lang="en-GB" altLang="en-US" smtClean="0">
                <a:latin typeface="Arial" panose="020B0604020202020204" pitchFamily="34" charset="0"/>
                <a:cs typeface="Arial" panose="020B0604020202020204" pitchFamily="34" charset="0"/>
              </a:rPr>
              <a:t>9</a:t>
            </a:fld>
            <a:endParaRPr lang="en-GB" altLang="en-US"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309007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RESULTS" val="Stem cell therapy to replace beta-islet cells would be most effective for:[;crlf;]45[;]45[;]45[;]False[;]42[;][;crlf;]1.2[;]1[;]0.748331477354788[;]0.56[;crlf;]42[;]1[;]Type I diabetes1[;]Type I diabetes[;][;crlf;]0[;]-1[;]Type II diabetes2[;]Type II diabetes[;][;crlf;]0[;]1[;]Both types could benefit3[;]Both types could benefit[;][;crlf;]3[;]-1[;]Neither type would benefit4[;]Neither type would benefit[;]"/>
  <p:tag name="HASRESULTS" val="False"/>
  <p:tag name="LIVECHARTING" val="False"/>
  <p:tag name="TPQUESTIONXML" val="﻿&lt;?xml version=&quot;1.0&quot; encoding=&quot;utf-8&quot;?&gt;&#10;&lt;questionlist&gt;&#10;    &lt;properties&gt;&#10;        &lt;guid&gt;9B6AC0D2DFB040BFA03CDBD484402A22&lt;/guid&gt;&#10;        &lt;description /&gt;&#10;        &lt;date&gt;10/11/2013 2:37:5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A7E1B135DEC4B6288820351E3646E16&lt;/guid&gt;&#10;            &lt;repollguid&gt;26171CA473A24E1D8D2875B5A4FC2F06&lt;/repollguid&gt;&#10;            &lt;sourceid&gt;E908816929E14DE4BF185A47C776C352&lt;/sourceid&gt;&#10;            &lt;questiontext&gt;If stem cell therapy to replace beta-islet cells was available, it could be effective for treating:&lt;/questiontext&gt;&#10;            &lt;showresults&gt;True&lt;/showresults&gt;&#10;            &lt;responsegrid&gt;0&lt;/responsegrid&gt;&#10;            &lt;countdowntimer&gt;False&lt;/countdowntimer&gt;&#10;            &lt;countdowntime&gt;30&lt;/countdowntime&gt;&#10;            &lt;correctvalue&gt;0&lt;/correctvalue&gt;&#10;            &lt;incorrectvalue&gt;0&lt;/incorrectvalue&gt;&#10;            &lt;responselimit&gt;1&lt;/responselimit&gt;&#10;            &lt;bulletstyle&gt;2&lt;/bulletstyle&gt;&#10;            &lt;correctanswerindicator&gt;True&lt;/correctanswerindicator&gt;&#10;            &lt;answers&gt;&#10;                &lt;answer&gt;&#10;                    &lt;guid&gt;DF41620E3887439A8EA20B9CBEED3CA2&lt;/guid&gt;&#10;                    &lt;answertext&gt;Type I diabetes only&lt;/answertext&gt;&#10;                    &lt;valuetype&gt;0&lt;/valuetype&gt;&#10;                &lt;/answer&gt;&#10;                &lt;answer&gt;&#10;                    &lt;guid&gt;488C5F5F964F44C3A325E9E2C8055C2D&lt;/guid&gt;&#10;                    &lt;answertext&gt;Type II diabetes only&lt;/answertext&gt;&#10;                    &lt;valuetype&gt;0&lt;/valuetype&gt;&#10;                &lt;/answer&gt;&#10;                &lt;answer&gt;&#10;                    &lt;guid&gt;70B316A2CC9D4217A7694382618B9FDB&lt;/guid&gt;&#10;                    &lt;answertext&gt;Both types could benefit&lt;/answertext&gt;&#10;                    &lt;valuetype&gt;0&lt;/valuetype&gt;&#10;                &lt;/answer&gt;&#10;                &lt;answer&gt;&#10;                    &lt;guid&gt;F5593043932B4B3D8862848D0FA7D2E6&lt;/guid&gt;&#10;                    &lt;answertext&gt;Neither type would benefit&lt;/answertext&gt;&#10;                    &lt;valuetype&gt;0&lt;/valuetype&gt;&#10;                &lt;/answer&gt;&#10;            &lt;/answers&gt;&#10;        &lt;/multichoice&gt;&#10;    &lt;/questions&gt;&#10;&lt;/questionlist&gt;"/>
  <p:tag name="AUTOOPENPOLL" val="True"/>
  <p:tag name="AUTOFORMATCHART" val="True"/>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AB809E1EB34C4251BF4D7194DADE70E4&lt;/guid&gt;&#10;        &lt;description /&gt;&#10;        &lt;date&gt;11/25/2014 1:43:4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F284CAE859E42F4B91AE385D7B29BA4&lt;/guid&gt;&#10;            &lt;repollguid&gt;1F0C0D9A646E428099E9A5F2E11D22C1&lt;/repollguid&gt;&#10;            &lt;sourceid&gt;42C17FB0D8DB43DB9D807899E92BD337&lt;/sourceid&gt;&#10;            &lt;questiontext&gt;Are George’s symptoms consistent with type 1 DM, type 2 DM, both, or neith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CA599EDAC0F4979A1584062278493E5&lt;/guid&gt;&#10;                    &lt;answertext&gt;Type 1&lt;/answertext&gt;&#10;                    &lt;valuetype&gt;0&lt;/valuetype&gt;&#10;                &lt;/answer&gt;&#10;                &lt;answer&gt;&#10;                    &lt;guid&gt;397EFF899A2A4F6697BC60D1A78C6E3E&lt;/guid&gt;&#10;                    &lt;answertext&gt;Type 2&lt;/answertext&gt;&#10;                    &lt;valuetype&gt;0&lt;/valuetype&gt;&#10;                &lt;/answer&gt;&#10;                &lt;answer&gt;&#10;                    &lt;guid&gt;32D34439D37C4377A5893B64E9BC65FF&lt;/guid&gt;&#10;                    &lt;answertext&gt;Both&lt;/answertext&gt;&#10;                    &lt;valuetype&gt;0&lt;/valuetype&gt;&#10;                &lt;/answer&gt;&#10;                &lt;answer&gt;&#10;                    &lt;guid&gt;F488240641FC4A199EB2B6C229EBD85F&lt;/guid&gt;&#10;                    &lt;answertext&gt;Neither&lt;/answertext&gt;&#10;                    &lt;valuetype&gt;0&lt;/valuetype&gt;&#10;                &lt;/answer&gt;&#10;            &lt;/answers&gt;&#10;        &lt;/multichoice&gt;&#10;    &lt;/questions&gt;&#10;&lt;/questionlist&gt;"/>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AB809E1EB34C4251BF4D7194DADE70E4&lt;/guid&gt;&#10;        &lt;description /&gt;&#10;        &lt;date&gt;11/25/2014 1:43:4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376FF10A1544859B48FFD111163D64C&lt;/guid&gt;&#10;            &lt;repollguid&gt;1F0C0D9A646E428099E9A5F2E11D22C1&lt;/repollguid&gt;&#10;            &lt;sourceid&gt;42C17FB0D8DB43DB9D807899E92BD337&lt;/sourceid&gt;&#10;            &lt;questiontext&gt;Are George’s test results consistent with type 1 DM, type 2 DM, both, or neithe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CA599EDAC0F4979A1584062278493E5&lt;/guid&gt;&#10;                    &lt;answertext&gt;Type 1&lt;/answertext&gt;&#10;                    &lt;valuetype&gt;0&lt;/valuetype&gt;&#10;                &lt;/answer&gt;&#10;                &lt;answer&gt;&#10;                    &lt;guid&gt;397EFF899A2A4F6697BC60D1A78C6E3E&lt;/guid&gt;&#10;                    &lt;answertext&gt;Type 2&lt;/answertext&gt;&#10;                    &lt;valuetype&gt;0&lt;/valuetype&gt;&#10;                &lt;/answer&gt;&#10;                &lt;answer&gt;&#10;                    &lt;guid&gt;32D34439D37C4377A5893B64E9BC65FF&lt;/guid&gt;&#10;                    &lt;answertext&gt;Both&lt;/answertext&gt;&#10;                    &lt;valuetype&gt;0&lt;/valuetype&gt;&#10;                &lt;/answer&gt;&#10;                &lt;answer&gt;&#10;                    &lt;guid&gt;F488240641FC4A199EB2B6C229EBD85F&lt;/guid&gt;&#10;                    &lt;answertext&gt;Neither&lt;/answertext&gt;&#10;                    &lt;valuetype&gt;0&lt;/valuetype&gt;&#10;                &lt;/answer&gt;&#10;            &lt;/answers&gt;&#10;        &lt;/multichoice&gt;&#10;    &lt;/questions&gt;&#10;&lt;/questionlist&gt;"/>
  <p:tag name="AUTOOPENPOLL" val="True"/>
  <p:tag name="AUTOFORMATCHART" val="Tru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TPQUESTIONXML" val="﻿&lt;?xml version=&quot;1.0&quot; encoding=&quot;utf-8&quot;?&gt;&#10;&lt;questionlist&gt;&#10;    &lt;properties&gt;&#10;        &lt;guid&gt;DF5C0249F21F48DDBCDBF70A19FABC43&lt;/guid&gt;&#10;        &lt;description /&gt;&#10;        &lt;date&gt;3/29/2016 2:54:4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2B69D5EC5704C89B483BC9C14908AEE&lt;/guid&gt;&#10;            &lt;repollguid&gt;45E8F7C2C5414C8883C9D97DDF0E656A&lt;/repollguid&gt;&#10;            &lt;sourceid&gt;1BD987A01D9645D9B0E8E796D8E78494&lt;/sourceid&gt;&#10;            &lt;questiontext&gt;Which of the following options would be the best way for a healthcare provider to decide whether George has type 1 or type 2 D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1A27EB32A104A3BB35B400F4809B63C&lt;/guid&gt;&#10;                    &lt;answertext&gt;Biopsy George’s pancreas and look to see if the beta-islet cells are in tact&lt;/answertext&gt;&#10;                    &lt;valuetype&gt;0&lt;/valuetype&gt;&#10;                &lt;/answer&gt;&#10;                &lt;answer&gt;&#10;                    &lt;guid&gt;951265108FB44A95B62C5C64208869D8&lt;/guid&gt;&#10;                    &lt;answertext&gt;Test the levels of insulin in George’s blood before and after consuming glucose&lt;/answertext&gt;&#10;                    &lt;valuetype&gt;0&lt;/valuetype&gt;&#10;                &lt;/answer&gt;&#10;                &lt;answer&gt;&#10;                    &lt;guid&gt;82BC4F1503ED449197C0BF63D024C110&lt;/guid&gt;&#10;                    &lt;answertext&gt;Repeat the OGTT using varying amounts of glucose intake and a longer time course&lt;/answertext&gt;&#10;                    &lt;valuetype&gt;0&lt;/valuetype&gt;&#10;                &lt;/answer&gt;&#10;                &lt;answer&gt;&#10;                    &lt;guid&gt;1EA0B6BF6B7B425480510583BE3712CC&lt;/guid&gt;&#10;                    &lt;answertext&gt;Treat George with a dose of insulin, and see whether or not his blood glucose decreases&lt;/answertext&gt;&#10;                    &lt;valuetype&gt;0&lt;/valuetype&gt;&#10;                &lt;/answer&gt;&#10;            &lt;/answers&gt;&#10;        &lt;/multichoice&gt;&#10;    &lt;/questions&gt;&#10;&lt;/questionlist&gt;"/>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RESULTS" val="An insulin receptor antagonist (blocks and does not stimulate the receptor) would most closely mimic:[;crlf;]45[;]45[;]45[;]False[;]43[;][;crlf;]1.95555555555556[;]2[;]0.206080411011016[;]0.0424691358024691[;crlf;]2[;]-1[;]Type I diabetes1[;]Type I diabetes[;][;crlf;]43[;]1[;]Type II diabetes2[;]Type II diabetes[;][;crlf;]0[;]-1[;]No effect on cellular glucose metabolism3[;]No effect on cellular glucose metabolism[;]"/>
  <p:tag name="HASRESULTS" val="True"/>
  <p:tag name="LIVECHARTING" val="False"/>
  <p:tag name="TPQUESTIONXML" val="﻿&lt;?xml version=&quot;1.0&quot; encoding=&quot;utf-8&quot;?&gt;&#10;&lt;questionlist&gt;&#10;    &lt;properties&gt;&#10;        &lt;guid&gt;A30679E2DF7041E38FD4DAF43EF3CEE3&lt;/guid&gt;&#10;        &lt;description /&gt;&#10;        &lt;date&gt;10/11/2013 2:36:4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F28A01ECDF249AAB11CC9FA83C5CC39&lt;/guid&gt;&#10;            &lt;repollguid&gt;417234B983564F97820E65D201436372&lt;/repollguid&gt;&#10;            &lt;sourceid&gt;C0CE072484474842B1EC7C75B4FED6D8&lt;/sourceid&gt;&#10;            &lt;questiontext&gt;An insulin receptor antagonist (a “blocker” that binds but does not stimulate the receptor) would most closely mimic:&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3E0111F6F2841D18F5271916D2BCC5B&lt;/guid&gt;&#10;                    &lt;answertext&gt;Type I diabetes&lt;/answertext&gt;&#10;                    &lt;valuetype&gt;-1&lt;/valuetype&gt;&#10;                &lt;/answer&gt;&#10;                &lt;answer&gt;&#10;                    &lt;guid&gt;E1107EC92EF243B2998CC413EE4AE02B&lt;/guid&gt;&#10;                    &lt;answertext&gt;Type II diabetes&lt;/answertext&gt;&#10;                    &lt;valuetype&gt;1&lt;/valuetype&gt;&#10;                &lt;/answer&gt;&#10;                &lt;answer&gt;&#10;                    &lt;guid&gt;FB3917F92E8C448CBA0C19CD1B0038BA&lt;/guid&gt;&#10;                    &lt;answertext&gt;Neither, it would have no effect on cellular glucose metabolism&lt;/answertext&gt;&#10;                    &lt;valuetype&gt;-1&lt;/valuetype&gt;&#10;                &lt;/answer&gt;&#10;            &lt;/answers&gt;&#10;        &lt;/multichoice&gt;&#10;    &lt;/questions&gt;&#10;&lt;/questionlist&gt;"/>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6342</TotalTime>
  <Words>1537</Words>
  <Application>Microsoft Office PowerPoint</Application>
  <PresentationFormat>On-screen Show (4:3)</PresentationFormat>
  <Paragraphs>166</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Slate</vt:lpstr>
      <vt:lpstr>Differentiating Diabetes</vt:lpstr>
      <vt:lpstr>Objectives</vt:lpstr>
      <vt:lpstr>Part I: Up, Again</vt:lpstr>
      <vt:lpstr>Questions for Discussion:  What are George’s symptoms? Make a list. Are George’s symptoms consistent with type 1 DM, type 2 DM, both, or neither?  As a healthcare provider, what other questions would you ask George? What tests would you like to run, and why?</vt:lpstr>
      <vt:lpstr>DQ#1: What are George’s symptoms?</vt:lpstr>
      <vt:lpstr>CQ#1: Are George’s symptoms consistent with type 1 DM, type 2 DM, both, or neither?</vt:lpstr>
      <vt:lpstr>DQ#2: As a healthcare provider, what other questions would you ask George? What tests would you like to run, and why?</vt:lpstr>
      <vt:lpstr>Part II: At the Clinic</vt:lpstr>
      <vt:lpstr>CQ#2: Are George’s test results consistent with type 1 DM, type 2 DM, both, or neither?</vt:lpstr>
      <vt:lpstr>Glycated hemoglobin A1C reflects average blood glucose levels.</vt:lpstr>
      <vt:lpstr>CQ#3: Which of the following options would be the best way for a healthcare provider to decide whether George has type 1 or type 2 DM?</vt:lpstr>
      <vt:lpstr>The Production of Insulin</vt:lpstr>
      <vt:lpstr>George’s C-Peptide Levels</vt:lpstr>
      <vt:lpstr> Final Thought Question  </vt:lpstr>
      <vt:lpstr>Additional Clicker Questions</vt:lpstr>
      <vt:lpstr>CQ#5: An insulin receptor antagonist (a “blocker” that binds but does not stimulate the receptor) would most closely mimic:</vt:lpstr>
      <vt:lpstr>CQ#6: If stem cell therapy to replace beta-islet cells were available, it could be effective for treating:</vt:lpstr>
      <vt:lpstr>References:</vt:lpstr>
      <vt:lpstr>Image Credits</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Mini-Case on Diabetes</dc:title>
  <dc:creator>Farny, Natalie</dc:creator>
  <cp:lastModifiedBy>Ky</cp:lastModifiedBy>
  <cp:revision>127</cp:revision>
  <cp:lastPrinted>2015-03-09T17:27:10Z</cp:lastPrinted>
  <dcterms:created xsi:type="dcterms:W3CDTF">2014-11-25T18:38:15Z</dcterms:created>
  <dcterms:modified xsi:type="dcterms:W3CDTF">2016-10-13T13:56:52Z</dcterms:modified>
</cp:coreProperties>
</file>