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1471">
          <p15:clr>
            <a:srgbClr val="A4A3A4"/>
          </p15:clr>
        </p15:guide>
        <p15:guide id="3" orient="horz" pos="3543">
          <p15:clr>
            <a:srgbClr val="A4A3A4"/>
          </p15:clr>
        </p15:guide>
        <p15:guide id="4" pos="106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E5/pVC7iIzkvAN0U0uQvFN1Wu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C4F22-48E7-494A-9005-856EA2C8E22B}" v="3" dt="2023-01-24T22:42:3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78"/>
    <p:restoredTop sz="95707"/>
  </p:normalViewPr>
  <p:slideViewPr>
    <p:cSldViewPr snapToGrid="0">
      <p:cViewPr varScale="1">
        <p:scale>
          <a:sx n="70" d="100"/>
          <a:sy n="70" d="100"/>
        </p:scale>
        <p:origin x="920" y="48"/>
      </p:cViewPr>
      <p:guideLst>
        <p:guide orient="horz" pos="2999"/>
        <p:guide pos="1471"/>
        <p:guide orient="horz" pos="3543"/>
        <p:guide pos="1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F56C1EEF-E19D-4B24-AC20-4D0F9211AD49}"/>
    <pc:docChg chg="modSld">
      <pc:chgData name="Ky Herreid" userId="89c5ceb6862fbc66" providerId="LiveId" clId="{F56C1EEF-E19D-4B24-AC20-4D0F9211AD49}" dt="2022-12-15T18:12:18.615" v="13" actId="20577"/>
      <pc:docMkLst>
        <pc:docMk/>
      </pc:docMkLst>
      <pc:sldChg chg="modSp mod">
        <pc:chgData name="Ky Herreid" userId="89c5ceb6862fbc66" providerId="LiveId" clId="{F56C1EEF-E19D-4B24-AC20-4D0F9211AD49}" dt="2022-12-15T18:12:18.615" v="13" actId="20577"/>
        <pc:sldMkLst>
          <pc:docMk/>
          <pc:sldMk cId="0" sldId="258"/>
        </pc:sldMkLst>
        <pc:spChg chg="mod">
          <ac:chgData name="Ky Herreid" userId="89c5ceb6862fbc66" providerId="LiveId" clId="{F56C1EEF-E19D-4B24-AC20-4D0F9211AD49}" dt="2022-12-15T18:12:18.615" v="13" actId="20577"/>
          <ac:spMkLst>
            <pc:docMk/>
            <pc:sldMk cId="0" sldId="258"/>
            <ac:spMk id="119" creationId="{00000000-0000-0000-0000-000000000000}"/>
          </ac:spMkLst>
        </pc:spChg>
      </pc:sldChg>
    </pc:docChg>
  </pc:docChgLst>
  <pc:docChgLst>
    <pc:chgData name="Ky Herreid" userId="89c5ceb6862fbc66" providerId="LiveId" clId="{B841D78B-ACA0-4DD1-A3E6-6F12EACA0E47}"/>
    <pc:docChg chg="custSel modSld">
      <pc:chgData name="Ky Herreid" userId="89c5ceb6862fbc66" providerId="LiveId" clId="{B841D78B-ACA0-4DD1-A3E6-6F12EACA0E47}" dt="2022-10-27T19:01:29.907" v="86" actId="20577"/>
      <pc:docMkLst>
        <pc:docMk/>
      </pc:docMkLst>
      <pc:sldChg chg="addSp delSp modSp mod">
        <pc:chgData name="Ky Herreid" userId="89c5ceb6862fbc66" providerId="LiveId" clId="{B841D78B-ACA0-4DD1-A3E6-6F12EACA0E47}" dt="2022-10-14T20:13:31.352" v="48" actId="1076"/>
        <pc:sldMkLst>
          <pc:docMk/>
          <pc:sldMk cId="0" sldId="256"/>
        </pc:sldMkLst>
        <pc:spChg chg="add mod">
          <ac:chgData name="Ky Herreid" userId="89c5ceb6862fbc66" providerId="LiveId" clId="{B841D78B-ACA0-4DD1-A3E6-6F12EACA0E47}" dt="2022-10-14T20:13:31.352" v="48" actId="1076"/>
          <ac:spMkLst>
            <pc:docMk/>
            <pc:sldMk cId="0" sldId="256"/>
            <ac:spMk id="2" creationId="{8E4376AE-3055-25E9-1C30-C551B39FB514}"/>
          </ac:spMkLst>
        </pc:spChg>
        <pc:spChg chg="mod">
          <ac:chgData name="Ky Herreid" userId="89c5ceb6862fbc66" providerId="LiveId" clId="{B841D78B-ACA0-4DD1-A3E6-6F12EACA0E47}" dt="2022-10-14T20:13:20.322" v="46" actId="1036"/>
          <ac:spMkLst>
            <pc:docMk/>
            <pc:sldMk cId="0" sldId="256"/>
            <ac:spMk id="89" creationId="{00000000-0000-0000-0000-000000000000}"/>
          </ac:spMkLst>
        </pc:spChg>
        <pc:spChg chg="del mod">
          <ac:chgData name="Ky Herreid" userId="89c5ceb6862fbc66" providerId="LiveId" clId="{B841D78B-ACA0-4DD1-A3E6-6F12EACA0E47}" dt="2022-10-14T20:08:50.711" v="2" actId="478"/>
          <ac:spMkLst>
            <pc:docMk/>
            <pc:sldMk cId="0" sldId="256"/>
            <ac:spMk id="90" creationId="{00000000-0000-0000-0000-000000000000}"/>
          </ac:spMkLst>
        </pc:spChg>
        <pc:spChg chg="del">
          <ac:chgData name="Ky Herreid" userId="89c5ceb6862fbc66" providerId="LiveId" clId="{B841D78B-ACA0-4DD1-A3E6-6F12EACA0E47}" dt="2022-10-14T20:09:19.520" v="8" actId="478"/>
          <ac:spMkLst>
            <pc:docMk/>
            <pc:sldMk cId="0" sldId="256"/>
            <ac:spMk id="92" creationId="{00000000-0000-0000-0000-000000000000}"/>
          </ac:spMkLst>
        </pc:spChg>
        <pc:picChg chg="del">
          <ac:chgData name="Ky Herreid" userId="89c5ceb6862fbc66" providerId="LiveId" clId="{B841D78B-ACA0-4DD1-A3E6-6F12EACA0E47}" dt="2022-10-14T20:08:42.576" v="0" actId="478"/>
          <ac:picMkLst>
            <pc:docMk/>
            <pc:sldMk cId="0" sldId="256"/>
            <ac:picMk id="91" creationId="{00000000-0000-0000-0000-000000000000}"/>
          </ac:picMkLst>
        </pc:picChg>
      </pc:sldChg>
      <pc:sldChg chg="modSp mod">
        <pc:chgData name="Ky Herreid" userId="89c5ceb6862fbc66" providerId="LiveId" clId="{B841D78B-ACA0-4DD1-A3E6-6F12EACA0E47}" dt="2022-10-27T18:56:01.956" v="52" actId="14100"/>
        <pc:sldMkLst>
          <pc:docMk/>
          <pc:sldMk cId="0" sldId="257"/>
        </pc:sldMkLst>
        <pc:spChg chg="mod">
          <ac:chgData name="Ky Herreid" userId="89c5ceb6862fbc66" providerId="LiveId" clId="{B841D78B-ACA0-4DD1-A3E6-6F12EACA0E47}" dt="2022-10-27T18:55:35.557" v="50" actId="20577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Ky Herreid" userId="89c5ceb6862fbc66" providerId="LiveId" clId="{B841D78B-ACA0-4DD1-A3E6-6F12EACA0E47}" dt="2022-10-27T18:56:01.956" v="52" actId="14100"/>
          <ac:spMkLst>
            <pc:docMk/>
            <pc:sldMk cId="0" sldId="257"/>
            <ac:spMk id="104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8:56:11.389" v="53" actId="20577"/>
        <pc:sldMkLst>
          <pc:docMk/>
          <pc:sldMk cId="0" sldId="258"/>
        </pc:sldMkLst>
        <pc:spChg chg="mod">
          <ac:chgData name="Ky Herreid" userId="89c5ceb6862fbc66" providerId="LiveId" clId="{B841D78B-ACA0-4DD1-A3E6-6F12EACA0E47}" dt="2022-10-27T18:56:11.389" v="53" actId="20577"/>
          <ac:spMkLst>
            <pc:docMk/>
            <pc:sldMk cId="0" sldId="258"/>
            <ac:spMk id="114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8:56:52.856" v="60" actId="20577"/>
        <pc:sldMkLst>
          <pc:docMk/>
          <pc:sldMk cId="0" sldId="259"/>
        </pc:sldMkLst>
        <pc:spChg chg="mod">
          <ac:chgData name="Ky Herreid" userId="89c5ceb6862fbc66" providerId="LiveId" clId="{B841D78B-ACA0-4DD1-A3E6-6F12EACA0E47}" dt="2022-10-27T18:56:52.856" v="60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 modAnim">
        <pc:chgData name="Ky Herreid" userId="89c5ceb6862fbc66" providerId="LiveId" clId="{B841D78B-ACA0-4DD1-A3E6-6F12EACA0E47}" dt="2022-10-27T18:57:21.596" v="63" actId="20577"/>
        <pc:sldMkLst>
          <pc:docMk/>
          <pc:sldMk cId="0" sldId="260"/>
        </pc:sldMkLst>
        <pc:spChg chg="mod">
          <ac:chgData name="Ky Herreid" userId="89c5ceb6862fbc66" providerId="LiveId" clId="{B841D78B-ACA0-4DD1-A3E6-6F12EACA0E47}" dt="2022-10-27T18:57:21.596" v="63" actId="20577"/>
          <ac:spMkLst>
            <pc:docMk/>
            <pc:sldMk cId="0" sldId="260"/>
            <ac:spMk id="142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8:57:50.156" v="64" actId="20577"/>
        <pc:sldMkLst>
          <pc:docMk/>
          <pc:sldMk cId="0" sldId="261"/>
        </pc:sldMkLst>
        <pc:spChg chg="mod">
          <ac:chgData name="Ky Herreid" userId="89c5ceb6862fbc66" providerId="LiveId" clId="{B841D78B-ACA0-4DD1-A3E6-6F12EACA0E47}" dt="2022-10-27T18:57:50.156" v="64" actId="20577"/>
          <ac:spMkLst>
            <pc:docMk/>
            <pc:sldMk cId="0" sldId="261"/>
            <ac:spMk id="153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8:58:03.452" v="66" actId="6549"/>
        <pc:sldMkLst>
          <pc:docMk/>
          <pc:sldMk cId="0" sldId="262"/>
        </pc:sldMkLst>
        <pc:spChg chg="mod">
          <ac:chgData name="Ky Herreid" userId="89c5ceb6862fbc66" providerId="LiveId" clId="{B841D78B-ACA0-4DD1-A3E6-6F12EACA0E47}" dt="2022-10-27T18:58:03.452" v="66" actId="6549"/>
          <ac:spMkLst>
            <pc:docMk/>
            <pc:sldMk cId="0" sldId="262"/>
            <ac:spMk id="159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8:58:26.128" v="73" actId="20577"/>
        <pc:sldMkLst>
          <pc:docMk/>
          <pc:sldMk cId="0" sldId="263"/>
        </pc:sldMkLst>
        <pc:spChg chg="mod">
          <ac:chgData name="Ky Herreid" userId="89c5ceb6862fbc66" providerId="LiveId" clId="{B841D78B-ACA0-4DD1-A3E6-6F12EACA0E47}" dt="2022-10-27T18:58:26.128" v="73" actId="20577"/>
          <ac:spMkLst>
            <pc:docMk/>
            <pc:sldMk cId="0" sldId="263"/>
            <ac:spMk id="175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8:59:37.708" v="84" actId="20577"/>
        <pc:sldMkLst>
          <pc:docMk/>
          <pc:sldMk cId="0" sldId="264"/>
        </pc:sldMkLst>
        <pc:spChg chg="mod">
          <ac:chgData name="Ky Herreid" userId="89c5ceb6862fbc66" providerId="LiveId" clId="{B841D78B-ACA0-4DD1-A3E6-6F12EACA0E47}" dt="2022-10-27T18:59:37.708" v="84" actId="20577"/>
          <ac:spMkLst>
            <pc:docMk/>
            <pc:sldMk cId="0" sldId="264"/>
            <ac:spMk id="183" creationId="{00000000-0000-0000-0000-000000000000}"/>
          </ac:spMkLst>
        </pc:spChg>
        <pc:spChg chg="mod">
          <ac:chgData name="Ky Herreid" userId="89c5ceb6862fbc66" providerId="LiveId" clId="{B841D78B-ACA0-4DD1-A3E6-6F12EACA0E47}" dt="2022-10-27T18:59:17.034" v="80" actId="20577"/>
          <ac:spMkLst>
            <pc:docMk/>
            <pc:sldMk cId="0" sldId="264"/>
            <ac:spMk id="185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9:01:09.922" v="85" actId="20577"/>
        <pc:sldMkLst>
          <pc:docMk/>
          <pc:sldMk cId="0" sldId="267"/>
        </pc:sldMkLst>
        <pc:spChg chg="mod">
          <ac:chgData name="Ky Herreid" userId="89c5ceb6862fbc66" providerId="LiveId" clId="{B841D78B-ACA0-4DD1-A3E6-6F12EACA0E47}" dt="2022-10-27T19:01:09.922" v="85" actId="20577"/>
          <ac:spMkLst>
            <pc:docMk/>
            <pc:sldMk cId="0" sldId="267"/>
            <ac:spMk id="213" creationId="{00000000-0000-0000-0000-000000000000}"/>
          </ac:spMkLst>
        </pc:spChg>
      </pc:sldChg>
      <pc:sldChg chg="modSp mod">
        <pc:chgData name="Ky Herreid" userId="89c5ceb6862fbc66" providerId="LiveId" clId="{B841D78B-ACA0-4DD1-A3E6-6F12EACA0E47}" dt="2022-10-27T19:01:29.907" v="86" actId="20577"/>
        <pc:sldMkLst>
          <pc:docMk/>
          <pc:sldMk cId="0" sldId="268"/>
        </pc:sldMkLst>
        <pc:spChg chg="mod">
          <ac:chgData name="Ky Herreid" userId="89c5ceb6862fbc66" providerId="LiveId" clId="{B841D78B-ACA0-4DD1-A3E6-6F12EACA0E47}" dt="2022-10-27T19:01:29.907" v="86" actId="20577"/>
          <ac:spMkLst>
            <pc:docMk/>
            <pc:sldMk cId="0" sldId="268"/>
            <ac:spMk id="230" creationId="{00000000-0000-0000-0000-000000000000}"/>
          </ac:spMkLst>
        </pc:spChg>
      </pc:sldChg>
    </pc:docChg>
  </pc:docChgLst>
  <pc:docChgLst>
    <pc:chgData name="Ky Herreid" userId="89c5ceb6862fbc66" providerId="LiveId" clId="{316C4F22-48E7-494A-9005-856EA2C8E22B}"/>
    <pc:docChg chg="undo custSel modSld">
      <pc:chgData name="Ky Herreid" userId="89c5ceb6862fbc66" providerId="LiveId" clId="{316C4F22-48E7-494A-9005-856EA2C8E22B}" dt="2023-01-24T20:49:24.440" v="278" actId="20577"/>
      <pc:docMkLst>
        <pc:docMk/>
      </pc:docMkLst>
      <pc:sldChg chg="addSp delSp modSp mod">
        <pc:chgData name="Ky Herreid" userId="89c5ceb6862fbc66" providerId="LiveId" clId="{316C4F22-48E7-494A-9005-856EA2C8E22B}" dt="2023-01-24T19:10:33.084" v="173" actId="255"/>
        <pc:sldMkLst>
          <pc:docMk/>
          <pc:sldMk cId="0" sldId="256"/>
        </pc:sldMkLst>
        <pc:spChg chg="add del mod">
          <ac:chgData name="Ky Herreid" userId="89c5ceb6862fbc66" providerId="LiveId" clId="{316C4F22-48E7-494A-9005-856EA2C8E22B}" dt="2023-01-24T19:09:12.496" v="168" actId="1036"/>
          <ac:spMkLst>
            <pc:docMk/>
            <pc:sldMk cId="0" sldId="256"/>
            <ac:spMk id="2" creationId="{8E4376AE-3055-25E9-1C30-C551B39FB514}"/>
          </ac:spMkLst>
        </pc:spChg>
        <pc:spChg chg="mod">
          <ac:chgData name="Ky Herreid" userId="89c5ceb6862fbc66" providerId="LiveId" clId="{316C4F22-48E7-494A-9005-856EA2C8E22B}" dt="2023-01-24T19:10:33.084" v="173" actId="255"/>
          <ac:spMkLst>
            <pc:docMk/>
            <pc:sldMk cId="0" sldId="256"/>
            <ac:spMk id="89" creationId="{00000000-0000-0000-0000-000000000000}"/>
          </ac:spMkLst>
        </pc:spChg>
        <pc:picChg chg="add mod ord">
          <ac:chgData name="Ky Herreid" userId="89c5ceb6862fbc66" providerId="LiveId" clId="{316C4F22-48E7-494A-9005-856EA2C8E22B}" dt="2023-01-24T19:05:46.155" v="111" actId="14100"/>
          <ac:picMkLst>
            <pc:docMk/>
            <pc:sldMk cId="0" sldId="256"/>
            <ac:picMk id="3" creationId="{CFA1A1BD-9F11-1831-D961-2F75AE97F611}"/>
          </ac:picMkLst>
        </pc:picChg>
      </pc:sldChg>
      <pc:sldChg chg="modSp mod">
        <pc:chgData name="Ky Herreid" userId="89c5ceb6862fbc66" providerId="LiveId" clId="{316C4F22-48E7-494A-9005-856EA2C8E22B}" dt="2023-01-24T18:43:38.823" v="105" actId="20577"/>
        <pc:sldMkLst>
          <pc:docMk/>
          <pc:sldMk cId="0" sldId="263"/>
        </pc:sldMkLst>
        <pc:spChg chg="mod">
          <ac:chgData name="Ky Herreid" userId="89c5ceb6862fbc66" providerId="LiveId" clId="{316C4F22-48E7-494A-9005-856EA2C8E22B}" dt="2023-01-24T18:43:38.823" v="105" actId="20577"/>
          <ac:spMkLst>
            <pc:docMk/>
            <pc:sldMk cId="0" sldId="263"/>
            <ac:spMk id="175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18:43:43.325" v="109" actId="20577"/>
        <pc:sldMkLst>
          <pc:docMk/>
          <pc:sldMk cId="0" sldId="264"/>
        </pc:sldMkLst>
        <pc:spChg chg="mod">
          <ac:chgData name="Ky Herreid" userId="89c5ceb6862fbc66" providerId="LiveId" clId="{316C4F22-48E7-494A-9005-856EA2C8E22B}" dt="2023-01-24T18:43:43.325" v="109" actId="20577"/>
          <ac:spMkLst>
            <pc:docMk/>
            <pc:sldMk cId="0" sldId="264"/>
            <ac:spMk id="185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5:51.919" v="269" actId="20577"/>
        <pc:sldMkLst>
          <pc:docMk/>
          <pc:sldMk cId="0" sldId="271"/>
        </pc:sldMkLst>
        <pc:spChg chg="mod">
          <ac:chgData name="Ky Herreid" userId="89c5ceb6862fbc66" providerId="LiveId" clId="{316C4F22-48E7-494A-9005-856EA2C8E22B}" dt="2023-01-24T20:45:51.919" v="269" actId="20577"/>
          <ac:spMkLst>
            <pc:docMk/>
            <pc:sldMk cId="0" sldId="271"/>
            <ac:spMk id="259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6:02.026" v="270" actId="20577"/>
        <pc:sldMkLst>
          <pc:docMk/>
          <pc:sldMk cId="0" sldId="272"/>
        </pc:sldMkLst>
        <pc:spChg chg="mod">
          <ac:chgData name="Ky Herreid" userId="89c5ceb6862fbc66" providerId="LiveId" clId="{316C4F22-48E7-494A-9005-856EA2C8E22B}" dt="2023-01-24T20:46:02.026" v="270" actId="20577"/>
          <ac:spMkLst>
            <pc:docMk/>
            <pc:sldMk cId="0" sldId="272"/>
            <ac:spMk id="270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6:48.622" v="271" actId="20577"/>
        <pc:sldMkLst>
          <pc:docMk/>
          <pc:sldMk cId="0" sldId="273"/>
        </pc:sldMkLst>
        <pc:spChg chg="mod">
          <ac:chgData name="Ky Herreid" userId="89c5ceb6862fbc66" providerId="LiveId" clId="{316C4F22-48E7-494A-9005-856EA2C8E22B}" dt="2023-01-24T20:46:48.622" v="271" actId="20577"/>
          <ac:spMkLst>
            <pc:docMk/>
            <pc:sldMk cId="0" sldId="273"/>
            <ac:spMk id="280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7:22.765" v="272" actId="20577"/>
        <pc:sldMkLst>
          <pc:docMk/>
          <pc:sldMk cId="0" sldId="274"/>
        </pc:sldMkLst>
        <pc:spChg chg="mod">
          <ac:chgData name="Ky Herreid" userId="89c5ceb6862fbc66" providerId="LiveId" clId="{316C4F22-48E7-494A-9005-856EA2C8E22B}" dt="2023-01-24T20:47:22.765" v="272" actId="20577"/>
          <ac:spMkLst>
            <pc:docMk/>
            <pc:sldMk cId="0" sldId="274"/>
            <ac:spMk id="291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7:45.495" v="273" actId="20577"/>
        <pc:sldMkLst>
          <pc:docMk/>
          <pc:sldMk cId="0" sldId="276"/>
        </pc:sldMkLst>
        <pc:spChg chg="mod">
          <ac:chgData name="Ky Herreid" userId="89c5ceb6862fbc66" providerId="LiveId" clId="{316C4F22-48E7-494A-9005-856EA2C8E22B}" dt="2023-01-24T20:47:45.495" v="273" actId="20577"/>
          <ac:spMkLst>
            <pc:docMk/>
            <pc:sldMk cId="0" sldId="276"/>
            <ac:spMk id="312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8:24.169" v="274" actId="20577"/>
        <pc:sldMkLst>
          <pc:docMk/>
          <pc:sldMk cId="0" sldId="278"/>
        </pc:sldMkLst>
        <pc:spChg chg="mod">
          <ac:chgData name="Ky Herreid" userId="89c5ceb6862fbc66" providerId="LiveId" clId="{316C4F22-48E7-494A-9005-856EA2C8E22B}" dt="2023-01-24T20:48:24.169" v="274" actId="20577"/>
          <ac:spMkLst>
            <pc:docMk/>
            <pc:sldMk cId="0" sldId="278"/>
            <ac:spMk id="331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8:54.304" v="275" actId="20577"/>
        <pc:sldMkLst>
          <pc:docMk/>
          <pc:sldMk cId="0" sldId="280"/>
        </pc:sldMkLst>
        <pc:spChg chg="mod">
          <ac:chgData name="Ky Herreid" userId="89c5ceb6862fbc66" providerId="LiveId" clId="{316C4F22-48E7-494A-9005-856EA2C8E22B}" dt="2023-01-24T20:48:54.304" v="275" actId="20577"/>
          <ac:spMkLst>
            <pc:docMk/>
            <pc:sldMk cId="0" sldId="280"/>
            <ac:spMk id="352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9:00.170" v="276" actId="20577"/>
        <pc:sldMkLst>
          <pc:docMk/>
          <pc:sldMk cId="0" sldId="281"/>
        </pc:sldMkLst>
        <pc:spChg chg="mod">
          <ac:chgData name="Ky Herreid" userId="89c5ceb6862fbc66" providerId="LiveId" clId="{316C4F22-48E7-494A-9005-856EA2C8E22B}" dt="2023-01-24T20:49:00.170" v="276" actId="20577"/>
          <ac:spMkLst>
            <pc:docMk/>
            <pc:sldMk cId="0" sldId="281"/>
            <ac:spMk id="364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9:06.340" v="277" actId="20577"/>
        <pc:sldMkLst>
          <pc:docMk/>
          <pc:sldMk cId="0" sldId="282"/>
        </pc:sldMkLst>
        <pc:spChg chg="mod">
          <ac:chgData name="Ky Herreid" userId="89c5ceb6862fbc66" providerId="LiveId" clId="{316C4F22-48E7-494A-9005-856EA2C8E22B}" dt="2023-01-24T20:49:06.340" v="277" actId="20577"/>
          <ac:spMkLst>
            <pc:docMk/>
            <pc:sldMk cId="0" sldId="282"/>
            <ac:spMk id="374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20:49:24.440" v="278" actId="20577"/>
        <pc:sldMkLst>
          <pc:docMk/>
          <pc:sldMk cId="0" sldId="283"/>
        </pc:sldMkLst>
        <pc:spChg chg="mod">
          <ac:chgData name="Ky Herreid" userId="89c5ceb6862fbc66" providerId="LiveId" clId="{316C4F22-48E7-494A-9005-856EA2C8E22B}" dt="2023-01-24T20:49:24.440" v="278" actId="20577"/>
          <ac:spMkLst>
            <pc:docMk/>
            <pc:sldMk cId="0" sldId="283"/>
            <ac:spMk id="390" creationId="{00000000-0000-0000-0000-000000000000}"/>
          </ac:spMkLst>
        </pc:spChg>
      </pc:sldChg>
      <pc:sldChg chg="modSp mod">
        <pc:chgData name="Ky Herreid" userId="89c5ceb6862fbc66" providerId="LiveId" clId="{316C4F22-48E7-494A-9005-856EA2C8E22B}" dt="2023-01-24T19:19:14.496" v="268" actId="20577"/>
        <pc:sldMkLst>
          <pc:docMk/>
          <pc:sldMk cId="0" sldId="285"/>
        </pc:sldMkLst>
        <pc:spChg chg="mod">
          <ac:chgData name="Ky Herreid" userId="89c5ceb6862fbc66" providerId="LiveId" clId="{316C4F22-48E7-494A-9005-856EA2C8E22B}" dt="2023-01-24T19:19:14.496" v="268" actId="20577"/>
          <ac:spMkLst>
            <pc:docMk/>
            <pc:sldMk cId="0" sldId="285"/>
            <ac:spMk id="40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899ed56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b899ed5697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b899ed5697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899ed5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b899ed5697_0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b899ed5697_0_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092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5" name="Google Shape;275;p1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7" name="Google Shape;307;p2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2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2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7" name="Google Shape;347;p2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2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2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2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2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35793284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e357932849_0_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ge357932849_0_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s.usda.gov/Internet/FSE_DOCUMENTS/fsbdev3_038824.pdf" TargetMode="External"/><Relationship Id="rId3" Type="http://schemas.openxmlformats.org/officeDocument/2006/relationships/hyperlink" Target="https://commons.wikimedia.org/wiki/File:Sin_Nombre_hanta_virus_TEM_PHIL_1136_lores.jpg" TargetMode="External"/><Relationship Id="rId7" Type="http://schemas.openxmlformats.org/officeDocument/2006/relationships/hyperlink" Target="https://commons.wikimedia.org/wiki/File:Aspen_(Populus_tremuloides)_02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Aspen_Sky_(4446695252).jpg" TargetMode="External"/><Relationship Id="rId11" Type="http://schemas.openxmlformats.org/officeDocument/2006/relationships/hyperlink" Target="https://www.flickr.com/photos/amitp/31581919847/" TargetMode="External"/><Relationship Id="rId5" Type="http://schemas.openxmlformats.org/officeDocument/2006/relationships/hyperlink" Target="https://commons.wikimedia.org/wiki/File:Deer_mouse,_Peromyscus_maniculatus_8360_lores.jpg" TargetMode="External"/><Relationship Id="rId10" Type="http://schemas.openxmlformats.org/officeDocument/2006/relationships/hyperlink" Target="https://commons.wikimedia.org/wiki/File:Adforton_population_graph..PNG" TargetMode="External"/><Relationship Id="rId4" Type="http://schemas.openxmlformats.org/officeDocument/2006/relationships/hyperlink" Target="https://commons.wikimedia.org/wiki/File:Peromyscus_maniculatus_range_map.png" TargetMode="External"/><Relationship Id="rId9" Type="http://schemas.openxmlformats.org/officeDocument/2006/relationships/hyperlink" Target="https://www.tylervigen.com/spurious-correl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1A1BD-9F11-1831-D961-2F75AE97F6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7151" cy="6858000"/>
          </a:xfrm>
          <a:prstGeom prst="rect">
            <a:avLst/>
          </a:prstGeom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4142232"/>
            <a:ext cx="6409944" cy="2706625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Disease Ecology:</a:t>
            </a:r>
            <a:br>
              <a:rPr lang="en-US" b="1" dirty="0"/>
            </a:br>
            <a:r>
              <a:rPr lang="en-US" sz="2700" b="1" dirty="0"/>
              <a:t>Can Plant Disease Affect Human Health?</a:t>
            </a:r>
            <a:br>
              <a:rPr lang="en-US" sz="2700" dirty="0"/>
            </a:br>
            <a:r>
              <a:rPr lang="en-US" sz="1800" dirty="0">
                <a:latin typeface="Monotype Corsiva" panose="03010101010201010101" pitchFamily="66" charset="0"/>
              </a:rPr>
              <a:t>by</a:t>
            </a:r>
            <a:r>
              <a:rPr lang="en-US" sz="2000" dirty="0">
                <a:latin typeface="Monotype Corsiva" panose="03010101010201010101" pitchFamily="66" charset="0"/>
              </a:rPr>
              <a:t> </a:t>
            </a:r>
            <a:br>
              <a:rPr lang="en-US" sz="2000" dirty="0"/>
            </a:br>
            <a:r>
              <a:rPr lang="en-US" sz="2000" dirty="0" err="1"/>
              <a:t>Blyssalyn</a:t>
            </a:r>
            <a:r>
              <a:rPr lang="en-US" sz="2000" dirty="0"/>
              <a:t> V. Bieber, Gabrielle T. Welsh, Mayra C. Vidal, </a:t>
            </a:r>
            <a:br>
              <a:rPr lang="en-US" sz="2000" dirty="0"/>
            </a:br>
            <a:r>
              <a:rPr lang="en-US" sz="2000" dirty="0"/>
              <a:t>Whitley R. </a:t>
            </a:r>
            <a:r>
              <a:rPr lang="en-US" sz="2000" dirty="0" err="1"/>
              <a:t>Lehto</a:t>
            </a:r>
            <a:r>
              <a:rPr lang="en-US" sz="2000" dirty="0"/>
              <a:t>, Erin M. </a:t>
            </a:r>
            <a:r>
              <a:rPr lang="en-US" sz="2000" dirty="0" err="1"/>
              <a:t>Lehmer</a:t>
            </a:r>
            <a:r>
              <a:rPr lang="en-US" sz="2000" dirty="0"/>
              <a:t>, Robin M. </a:t>
            </a:r>
            <a:r>
              <a:rPr lang="en-US" sz="2000" dirty="0" err="1"/>
              <a:t>Tinghitella</a:t>
            </a:r>
            <a:r>
              <a:rPr lang="en-US" sz="2000" dirty="0"/>
              <a:t>, and Shannon M. Murphy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376AE-3055-25E9-1C30-C551B39FB514}"/>
              </a:ext>
            </a:extLst>
          </p:cNvPr>
          <p:cNvSpPr txBox="1"/>
          <p:nvPr/>
        </p:nvSpPr>
        <p:spPr>
          <a:xfrm>
            <a:off x="27432" y="4133089"/>
            <a:ext cx="64987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200" b="1" dirty="0">
              <a:solidFill>
                <a:schemeClr val="tx1"/>
              </a:solidFill>
              <a:latin typeface="Palatino Linotype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 descr="Screen Shot 2015-10-30 at 9.55.08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4099"/>
            <a:ext cx="9144000" cy="561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0" name="Google Shape;200;p12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Calibri"/>
              <a:buNone/>
            </a:pPr>
            <a:r>
              <a:rPr lang="en-US" sz="40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Measurements at 100 high, med, low SAD sampling locations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12802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 txBox="1"/>
          <p:nvPr/>
        </p:nvSpPr>
        <p:spPr>
          <a:xfrm>
            <a:off x="62397" y="6091872"/>
            <a:ext cx="901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Canopy cover (crown fade) of study sites showing low (A), moderate (B), and high (C) levels of SAD.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464250" y="1398600"/>
            <a:ext cx="429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145742" y="12412"/>
            <a:ext cx="89982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70"/>
              <a:buFont typeface="Calibri"/>
              <a:buNone/>
            </a:pPr>
            <a:r>
              <a:rPr lang="en-US" sz="407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Methods: measure forest structure, mammal community, and SNV prevalence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307200" y="3747137"/>
            <a:ext cx="1874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www.rickly.com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30004" y="1333498"/>
            <a:ext cx="242884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Spherical densiometer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6212937" y="2323326"/>
            <a:ext cx="214192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Sherman live traps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6868500" y="6457800"/>
            <a:ext cx="227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Marty Heaney Bio-West, Inc. 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3" descr="A picture containing tree, ground, outdoor, dir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587" y="3429000"/>
            <a:ext cx="3985306" cy="320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 descr="A picture containing grass, outdoor, guitar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1763" y="1364402"/>
            <a:ext cx="2313108" cy="24576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4350" y="3759400"/>
            <a:ext cx="2974500" cy="320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4" descr="Lupin:Users:shannonmurphymccaskill:Desktop:Screen Shot 2015-07-10 at 3.21.42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587" y="1522449"/>
            <a:ext cx="7739340" cy="5335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/>
          <p:cNvSpPr/>
          <p:nvPr/>
        </p:nvSpPr>
        <p:spPr>
          <a:xfrm>
            <a:off x="1246821" y="1771832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344531" y="12412"/>
            <a:ext cx="85664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Sheet 1 – </a:t>
            </a: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899ed5697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800" b="1" dirty="0">
                <a:solidFill>
                  <a:srgbClr val="4F6128"/>
                </a:solidFill>
              </a:rPr>
              <a:t>Causation vs. Correlation</a:t>
            </a:r>
            <a:endParaRPr dirty="0"/>
          </a:p>
        </p:txBody>
      </p:sp>
      <p:sp>
        <p:nvSpPr>
          <p:cNvPr id="238" name="Google Shape;238;gb899ed5697_0_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Causation</a:t>
            </a:r>
            <a:endParaRPr/>
          </a:p>
        </p:txBody>
      </p:sp>
      <p:sp>
        <p:nvSpPr>
          <p:cNvPr id="239" name="Google Shape;239;gb899ed5697_0_0"/>
          <p:cNvSpPr txBox="1">
            <a:spLocks noGrp="1"/>
          </p:cNvSpPr>
          <p:nvPr>
            <p:ph type="body" idx="2"/>
          </p:nvPr>
        </p:nvSpPr>
        <p:spPr>
          <a:xfrm>
            <a:off x="196675" y="2174875"/>
            <a:ext cx="42771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cause and effect relationship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 variable is </a:t>
            </a:r>
            <a:r>
              <a:rPr lang="en-US" u="sng" dirty="0"/>
              <a:t>directly causing </a:t>
            </a:r>
            <a:r>
              <a:rPr lang="en-US" dirty="0"/>
              <a:t>the other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40" name="Google Shape;240;gb899ed5697_0_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Correlation</a:t>
            </a:r>
            <a:endParaRPr/>
          </a:p>
        </p:txBody>
      </p:sp>
      <p:sp>
        <p:nvSpPr>
          <p:cNvPr id="241" name="Google Shape;241;gb899ed5697_0_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1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relationship between variables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increasing or decreasing trends in relation to each other</a:t>
            </a:r>
            <a:endParaRPr/>
          </a:p>
        </p:txBody>
      </p:sp>
      <p:sp>
        <p:nvSpPr>
          <p:cNvPr id="242" name="Google Shape;242;gb899ed5697_0_0"/>
          <p:cNvSpPr txBox="1"/>
          <p:nvPr/>
        </p:nvSpPr>
        <p:spPr>
          <a:xfrm>
            <a:off x="457200" y="4618088"/>
            <a:ext cx="8534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CORRELATION DOES NOT IMPLY CAUSATION</a:t>
            </a:r>
            <a:endParaRPr sz="3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b899ed5697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899ed5697_0_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5EC892B-6B8A-1E4F-8F59-8824D43A4C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062" y="805374"/>
            <a:ext cx="7842738" cy="46341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426484-4F76-3F4A-982D-957D6D08D039}"/>
              </a:ext>
            </a:extLst>
          </p:cNvPr>
          <p:cNvSpPr/>
          <p:nvPr/>
        </p:nvSpPr>
        <p:spPr>
          <a:xfrm>
            <a:off x="1049215" y="5207344"/>
            <a:ext cx="7702062" cy="2813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EA421-C93E-FA40-87EB-C2F5952154AD}"/>
              </a:ext>
            </a:extLst>
          </p:cNvPr>
          <p:cNvSpPr/>
          <p:nvPr/>
        </p:nvSpPr>
        <p:spPr>
          <a:xfrm rot="5400000">
            <a:off x="-1379221" y="3419036"/>
            <a:ext cx="4856872" cy="41030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58CCA-3597-9546-9A38-56DD668EA6F2}"/>
              </a:ext>
            </a:extLst>
          </p:cNvPr>
          <p:cNvSpPr/>
          <p:nvPr/>
        </p:nvSpPr>
        <p:spPr>
          <a:xfrm>
            <a:off x="1348154" y="562709"/>
            <a:ext cx="6951784" cy="8557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Divorce rate in Maine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correlates with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capita consumption of margarine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B7D42-D4D7-194F-A4DC-36713EFBF2D5}"/>
              </a:ext>
            </a:extLst>
          </p:cNvPr>
          <p:cNvSpPr/>
          <p:nvPr/>
        </p:nvSpPr>
        <p:spPr>
          <a:xfrm>
            <a:off x="1348154" y="5086011"/>
            <a:ext cx="7180704" cy="5240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0               2                4                 6                 8              10               12               14            16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83BA8-C92C-F544-AB9C-8BDC4496B5F5}"/>
              </a:ext>
            </a:extLst>
          </p:cNvPr>
          <p:cNvSpPr/>
          <p:nvPr/>
        </p:nvSpPr>
        <p:spPr>
          <a:xfrm rot="16200000">
            <a:off x="-408937" y="3223846"/>
            <a:ext cx="2067339" cy="41030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Divorce rate in Maine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0CD986-B2A3-1E45-B3D8-2656F394046F}"/>
              </a:ext>
            </a:extLst>
          </p:cNvPr>
          <p:cNvSpPr/>
          <p:nvPr/>
        </p:nvSpPr>
        <p:spPr>
          <a:xfrm rot="16200000">
            <a:off x="-896205" y="3042594"/>
            <a:ext cx="3805479" cy="5240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0           2             4             6             8           10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84E718-4441-CA44-8B79-E311B29B22A6}"/>
              </a:ext>
            </a:extLst>
          </p:cNvPr>
          <p:cNvSpPr/>
          <p:nvPr/>
        </p:nvSpPr>
        <p:spPr>
          <a:xfrm>
            <a:off x="3362056" y="5512446"/>
            <a:ext cx="2878868" cy="2813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Pounds of Margarine Consumed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FB7C8-4029-9A44-B161-4A2ED636E54E}"/>
              </a:ext>
            </a:extLst>
          </p:cNvPr>
          <p:cNvSpPr/>
          <p:nvPr/>
        </p:nvSpPr>
        <p:spPr>
          <a:xfrm>
            <a:off x="744524" y="5829888"/>
            <a:ext cx="2497439" cy="8757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(2002-2009)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D3FF2-787F-2947-94EB-30BC3D9039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38791">
            <a:off x="380455" y="6160701"/>
            <a:ext cx="349855" cy="2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 descr="Screen Shot 2015-07-10 at 3.30.45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7" t="4479" r="1876"/>
          <a:stretch/>
        </p:blipFill>
        <p:spPr>
          <a:xfrm>
            <a:off x="984296" y="1430654"/>
            <a:ext cx="7281738" cy="484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/>
          <p:nvPr/>
        </p:nvSpPr>
        <p:spPr>
          <a:xfrm>
            <a:off x="992500" y="1430654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Sheet 2 – answer Question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6" descr="Screen Shot 2015-07-10 at 3.46.0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127" y="1452757"/>
            <a:ext cx="77978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/>
          <p:nvPr/>
        </p:nvSpPr>
        <p:spPr>
          <a:xfrm>
            <a:off x="929307" y="1452757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2661530" y="1598419"/>
            <a:ext cx="5586075" cy="3427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7" descr="Screen Shot 2015-07-10 at 3.30.45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7" t="4479" r="1876"/>
          <a:stretch/>
        </p:blipFill>
        <p:spPr>
          <a:xfrm>
            <a:off x="984296" y="1430654"/>
            <a:ext cx="7281738" cy="484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/>
          <p:nvPr/>
        </p:nvSpPr>
        <p:spPr>
          <a:xfrm>
            <a:off x="992500" y="1430654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7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Sheet 2 – answer Question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8" descr="Screen Shot 2015-07-10 at 3.46.0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127" y="1452757"/>
            <a:ext cx="77978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/>
          <p:nvPr/>
        </p:nvSpPr>
        <p:spPr>
          <a:xfrm>
            <a:off x="929307" y="1452757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2661530" y="1598419"/>
            <a:ext cx="5586075" cy="3427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3F3151"/>
          </a:solidFill>
          <a:ln w="9525" cap="flat" cmpd="sng">
            <a:solidFill>
              <a:srgbClr val="3F3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Sin Nombre Virus?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71" y="1417638"/>
            <a:ext cx="3513628" cy="193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3849587" y="1417638"/>
            <a:ext cx="529441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humans, Sin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virus causes hantavirus pulmonary syndrome – </a:t>
            </a:r>
            <a:r>
              <a:rPr lang="en-US" sz="2800" b="1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38%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mortality!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374881"/>
            <a:ext cx="3199046" cy="237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3704999" y="5179029"/>
            <a:ext cx="419541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reservoir is the widespread deer mouse,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Peromyscus maniculatus.</a:t>
            </a: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91371" y="3328816"/>
            <a:ext cx="3614108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Transmission electron micrograph of the Sin Nombre virus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779" y="2955033"/>
            <a:ext cx="3173123" cy="2071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 descr="Screen Shot 2015-07-10 at 3.46.0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127" y="1492135"/>
            <a:ext cx="77978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9"/>
          <p:cNvSpPr/>
          <p:nvPr/>
        </p:nvSpPr>
        <p:spPr>
          <a:xfrm>
            <a:off x="840697" y="1419532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9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this what you predicted?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cxnSp>
        <p:nvCxnSpPr>
          <p:cNvPr id="303" name="Google Shape;303;p19"/>
          <p:cNvCxnSpPr/>
          <p:nvPr/>
        </p:nvCxnSpPr>
        <p:spPr>
          <a:xfrm>
            <a:off x="2335225" y="2218325"/>
            <a:ext cx="5784300" cy="3262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0" descr="Screen Shot 2015-07-10 at 3.46.15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76" y="1507071"/>
            <a:ext cx="7535137" cy="507628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0"/>
          <p:cNvSpPr/>
          <p:nvPr/>
        </p:nvSpPr>
        <p:spPr>
          <a:xfrm>
            <a:off x="1008071" y="1404958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Sheet 3 – answer Question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"/>
          <p:cNvSpPr txBox="1"/>
          <p:nvPr/>
        </p:nvSpPr>
        <p:spPr>
          <a:xfrm>
            <a:off x="1969039" y="5393675"/>
            <a:ext cx="520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Northern Harrier caught rodent for meal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21" name="Google Shape;321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325" y="543875"/>
            <a:ext cx="6163333" cy="46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2" descr="Screen Shot 2015-07-10 at 4.35.02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5380"/>
            <a:ext cx="9144000" cy="477488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2"/>
          <p:cNvSpPr/>
          <p:nvPr/>
        </p:nvSpPr>
        <p:spPr>
          <a:xfrm>
            <a:off x="0" y="1876002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1925828" y="1647643"/>
            <a:ext cx="6801920" cy="3427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3" descr="Screen Shot 2015-07-10 at 4.35.02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5380"/>
            <a:ext cx="9144000" cy="477488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3"/>
          <p:cNvSpPr/>
          <p:nvPr/>
        </p:nvSpPr>
        <p:spPr>
          <a:xfrm>
            <a:off x="88609" y="1905536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this what you predicted?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cxnSp>
        <p:nvCxnSpPr>
          <p:cNvPr id="343" name="Google Shape;343;p23"/>
          <p:cNvCxnSpPr/>
          <p:nvPr/>
        </p:nvCxnSpPr>
        <p:spPr>
          <a:xfrm>
            <a:off x="1594875" y="2334325"/>
            <a:ext cx="6843600" cy="301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4" descr="Screen Shot 2015-07-10 at 4.35.12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701"/>
            <a:ext cx="9144000" cy="462686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4"/>
          <p:cNvSpPr/>
          <p:nvPr/>
        </p:nvSpPr>
        <p:spPr>
          <a:xfrm>
            <a:off x="271047" y="1930701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Sheet 4 – answer Question 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5" descr="Screen Shot 2015-07-10 at 4.35.12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9147"/>
            <a:ext cx="9144000" cy="462686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5"/>
          <p:cNvSpPr/>
          <p:nvPr/>
        </p:nvSpPr>
        <p:spPr>
          <a:xfrm>
            <a:off x="273768" y="2029147"/>
            <a:ext cx="425934" cy="40623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1925828" y="1659679"/>
            <a:ext cx="6801920" cy="3427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5"/>
          <p:cNvSpPr txBox="1"/>
          <p:nvPr/>
        </p:nvSpPr>
        <p:spPr>
          <a:xfrm rot="-5400000">
            <a:off x="-847036" y="3965876"/>
            <a:ext cx="2779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Deer Mouse Density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/>
          <p:nvPr/>
        </p:nvSpPr>
        <p:spPr>
          <a:xfrm>
            <a:off x="100675" y="2002040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1925828" y="1600611"/>
            <a:ext cx="6949060" cy="3427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26" descr="Lupin:Users:shannonmurphymccaskill:Desktop:Screen Shot 2015-07-10 at 4.35.2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46" y="2002040"/>
            <a:ext cx="8417688" cy="468459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6"/>
          <p:cNvSpPr/>
          <p:nvPr/>
        </p:nvSpPr>
        <p:spPr>
          <a:xfrm>
            <a:off x="1947985" y="2256789"/>
            <a:ext cx="6738815" cy="27982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1692275" y="5717744"/>
            <a:ext cx="7182613" cy="9688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2822283" y="5730830"/>
            <a:ext cx="4970353" cy="123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Deer Mouse Density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(rodents/ha)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393546" y="2002040"/>
            <a:ext cx="595630" cy="6807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7" descr="Screen Shot 2015-07-10 at 4.35.27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2040"/>
            <a:ext cx="9144000" cy="439991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7"/>
          <p:cNvSpPr/>
          <p:nvPr/>
        </p:nvSpPr>
        <p:spPr>
          <a:xfrm>
            <a:off x="100675" y="2002040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1925828" y="1600611"/>
            <a:ext cx="6949060" cy="3427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7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98" name="Google Shape;398;p28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50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900"/>
              <a:t>Given what you know now after working through the data published by Lehmer and co-authors, could Sudden Aspen Decline and the recent increased prevalence of Sin Nombre virus in humans be related? 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900"/>
              <a:t>If so, how? 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900"/>
              <a:t>If not, why not?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/>
              <a:t>If you identified a relationship, could this relationship be causation or correlation? Explain your response.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  <p:sp>
        <p:nvSpPr>
          <p:cNvPr id="399" name="Google Shape;399;p28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285519" y="12412"/>
            <a:ext cx="85852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46425" y="1624150"/>
            <a:ext cx="835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SNV does not adversely affect the infected deer mice, but they can stay infected for life.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15" name="Google Shape;115;p4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3F3151"/>
          </a:solidFill>
          <a:ln w="9525" cap="flat" cmpd="sng">
            <a:solidFill>
              <a:srgbClr val="3F3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Sin Nombre Virus?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825" y="2915242"/>
            <a:ext cx="3662099" cy="306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46425" y="3689325"/>
            <a:ext cx="4696500" cy="25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The virus is transmitted between deer mice </a:t>
            </a:r>
            <a:r>
              <a:rPr lang="en-US"/>
              <a:t>during fights, </a:t>
            </a:r>
            <a:r>
              <a:rPr lang="en-US" dirty="0"/>
              <a:t>but how is it transmitted to humans?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974806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9"/>
          <p:cNvSpPr txBox="1">
            <a:spLocks noGrp="1"/>
          </p:cNvSpPr>
          <p:nvPr>
            <p:ph type="title"/>
          </p:nvPr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>
                <a:solidFill>
                  <a:schemeClr val="lt1"/>
                </a:solidFill>
              </a:rPr>
              <a:t>Additional Readings</a:t>
            </a:r>
            <a:endParaRPr/>
          </a:p>
        </p:txBody>
      </p:sp>
      <p:sp>
        <p:nvSpPr>
          <p:cNvPr id="409" name="Google Shape;409;p29"/>
          <p:cNvSpPr txBox="1">
            <a:spLocks noGrp="1"/>
          </p:cNvSpPr>
          <p:nvPr>
            <p:ph type="body" idx="1"/>
          </p:nvPr>
        </p:nvSpPr>
        <p:spPr>
          <a:xfrm>
            <a:off x="669493" y="1535760"/>
            <a:ext cx="7840087" cy="459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2"/>
              <a:buNone/>
            </a:pPr>
            <a:endParaRPr sz="832" dirty="0"/>
          </a:p>
          <a:p>
            <a:pPr marL="742950" lvl="1" indent="-285750" algn="l" rtl="0">
              <a:lnSpc>
                <a:spcPct val="100000"/>
              </a:lnSpc>
              <a:spcBef>
                <a:spcPts val="196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 dirty="0"/>
              <a:t>Jones, K., N.G. Patel, M.A. Levy, A. </a:t>
            </a:r>
            <a:r>
              <a:rPr lang="en-US" sz="2590" dirty="0" err="1"/>
              <a:t>Storeygard</a:t>
            </a:r>
            <a:r>
              <a:rPr lang="en-US" sz="2590" dirty="0"/>
              <a:t>, D. Balk, J.L. </a:t>
            </a:r>
            <a:r>
              <a:rPr lang="en-US" sz="2590" dirty="0" err="1"/>
              <a:t>Gittleman</a:t>
            </a:r>
            <a:r>
              <a:rPr lang="en-US" sz="2590" dirty="0"/>
              <a:t>, P. </a:t>
            </a:r>
            <a:r>
              <a:rPr lang="en-US" sz="2590" dirty="0" err="1"/>
              <a:t>Daszak</a:t>
            </a:r>
            <a:r>
              <a:rPr lang="en-US" sz="2590" dirty="0"/>
              <a:t>. (2008). Global trends in emerging infectious diseases. </a:t>
            </a:r>
            <a:r>
              <a:rPr lang="en-US" sz="2590" i="1" dirty="0"/>
              <a:t>Nature</a:t>
            </a:r>
            <a:r>
              <a:rPr lang="en-US" sz="2590" dirty="0"/>
              <a:t> 451: 990-4.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96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 dirty="0"/>
              <a:t>Nijhuis, M. (2008). What’s killing the aspen? The signature tree of the Rockies is in trouble. </a:t>
            </a:r>
            <a:r>
              <a:rPr lang="en-US" sz="2590" i="1" dirty="0"/>
              <a:t>Smithsonian Magazine</a:t>
            </a:r>
            <a:r>
              <a:rPr lang="en-US" sz="2590" dirty="0"/>
              <a:t>.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96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 dirty="0"/>
              <a:t>Daley, J. (2012, January 3). Researchers find cause of “sudden aspen decline.” </a:t>
            </a:r>
            <a:r>
              <a:rPr lang="en-US" sz="2590" i="1" dirty="0"/>
              <a:t>Deseret News</a:t>
            </a:r>
            <a:r>
              <a:rPr lang="en-US" sz="2590" dirty="0"/>
              <a:t>. </a:t>
            </a:r>
            <a:endParaRPr sz="2220" dirty="0"/>
          </a:p>
          <a:p>
            <a:pPr marL="742950" lvl="1" indent="-121284" algn="l" rtl="0">
              <a:lnSpc>
                <a:spcPct val="100000"/>
              </a:lnSpc>
              <a:spcBef>
                <a:spcPts val="196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742950" lvl="1" indent="-121284" algn="l" rtl="0">
              <a:lnSpc>
                <a:spcPct val="100000"/>
              </a:lnSpc>
              <a:spcBef>
                <a:spcPts val="196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sp>
        <p:nvSpPr>
          <p:cNvPr id="410" name="Google Shape;41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357932849_0_4"/>
          <p:cNvSpPr/>
          <p:nvPr/>
        </p:nvSpPr>
        <p:spPr>
          <a:xfrm>
            <a:off x="0" y="0"/>
            <a:ext cx="9144000" cy="1259700"/>
          </a:xfrm>
          <a:prstGeom prst="rect">
            <a:avLst/>
          </a:prstGeom>
          <a:solidFill>
            <a:srgbClr val="974806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e357932849_0_4"/>
          <p:cNvSpPr txBox="1">
            <a:spLocks noGrp="1"/>
          </p:cNvSpPr>
          <p:nvPr>
            <p:ph type="title"/>
          </p:nvPr>
        </p:nvSpPr>
        <p:spPr>
          <a:xfrm>
            <a:off x="457200" y="58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Image Credits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8" name="Google Shape;418;ge357932849_0_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1:</a:t>
            </a:r>
            <a:r>
              <a:rPr lang="en-US" sz="1200" dirty="0"/>
              <a:t> aspen trees: Erin </a:t>
            </a:r>
            <a:r>
              <a:rPr lang="en-US" sz="1200" dirty="0" err="1"/>
              <a:t>Lehmer</a:t>
            </a:r>
            <a:r>
              <a:rPr lang="en-US" sz="1200" dirty="0"/>
              <a:t>, personal photograph, 2012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2:</a:t>
            </a:r>
            <a:r>
              <a:rPr lang="en-US" sz="1200" dirty="0"/>
              <a:t> electron micrograph of SNV: CDC/Cynthia Goldsmith, public domain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https://commons.wikimedia.org/wiki/File:Sin_Nombre_hanta_virus_TEM_PHIL_1136_lores.jpg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99"/>
              <a:buFont typeface="Arial"/>
              <a:buNone/>
            </a:pPr>
            <a:r>
              <a:rPr lang="en-US" sz="1200" dirty="0"/>
              <a:t>map of SNV range: </a:t>
            </a:r>
            <a:r>
              <a:rPr lang="en-US" sz="1200" dirty="0" err="1"/>
              <a:t>Izvora</a:t>
            </a:r>
            <a:r>
              <a:rPr lang="en-US" sz="1200" dirty="0"/>
              <a:t>, CC by 3.0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99"/>
              <a:buFont typeface="Arial"/>
              <a:buNone/>
            </a:pPr>
            <a:r>
              <a:rPr lang="en-US" sz="1200" u="sng" dirty="0">
                <a:solidFill>
                  <a:schemeClr val="hlink"/>
                </a:solidFill>
                <a:hlinkClick r:id="rId4"/>
              </a:rPr>
              <a:t>https://commons.wikimedia.org/wiki/File:Peromyscus_maniculatus_range_map.png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r>
              <a:rPr lang="en-US" sz="1200" dirty="0"/>
              <a:t>deer mouse: CDC/James </a:t>
            </a:r>
            <a:r>
              <a:rPr lang="en-US" sz="1200" dirty="0" err="1"/>
              <a:t>Gathany</a:t>
            </a:r>
            <a:r>
              <a:rPr lang="en-US" sz="1200" dirty="0"/>
              <a:t>, public domain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https://commons.wikimedia.org/wiki/File:Deer_mouse,_Peromyscus_maniculatus_8360_lores.jpg</a:t>
            </a:r>
            <a:r>
              <a:rPr lang="en-US" sz="1200" dirty="0"/>
              <a:t> 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3:</a:t>
            </a:r>
            <a:r>
              <a:rPr lang="en-US" sz="1200" dirty="0"/>
              <a:t> researchers working with deer mouse: Erin </a:t>
            </a:r>
            <a:r>
              <a:rPr lang="en-US" sz="1200" dirty="0" err="1"/>
              <a:t>Lehmer</a:t>
            </a:r>
            <a:r>
              <a:rPr lang="en-US" sz="1200" dirty="0"/>
              <a:t>, personal photograph, 2012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4:</a:t>
            </a:r>
            <a:r>
              <a:rPr lang="en-US" sz="1200" dirty="0"/>
              <a:t> top image of aspen: US Forest Service, </a:t>
            </a:r>
            <a:r>
              <a:rPr lang="en-US" sz="1200" dirty="0" err="1"/>
              <a:t>Sothwestern</a:t>
            </a:r>
            <a:r>
              <a:rPr lang="en-US" sz="1200" dirty="0"/>
              <a:t> Region, Kaibab National Forest CC by SA-2.0 </a:t>
            </a:r>
            <a:r>
              <a:rPr lang="en-US" sz="1200" u="sng" dirty="0">
                <a:solidFill>
                  <a:schemeClr val="hlink"/>
                </a:solidFill>
                <a:hlinkClick r:id="rId6"/>
              </a:rPr>
              <a:t>https://commons.wikimedia.org/wiki/File:Aspen_Sky_(4446695252).jpg</a:t>
            </a:r>
            <a:r>
              <a:rPr lang="en-US" sz="1200" dirty="0"/>
              <a:t>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dirty="0"/>
              <a:t>bottom image of aspen: Erin </a:t>
            </a:r>
            <a:r>
              <a:rPr lang="en-US" sz="1200" dirty="0" err="1"/>
              <a:t>Lehmer</a:t>
            </a:r>
            <a:r>
              <a:rPr lang="en-US" sz="1200" dirty="0"/>
              <a:t>, personal photograph, 2012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5:</a:t>
            </a:r>
            <a:r>
              <a:rPr lang="en-US" sz="1200" dirty="0"/>
              <a:t> aspen trees: </a:t>
            </a:r>
            <a:r>
              <a:rPr lang="en-US" sz="1200" dirty="0" err="1"/>
              <a:t>Tewy</a:t>
            </a:r>
            <a:r>
              <a:rPr lang="en-US" sz="1200" dirty="0"/>
              <a:t>, CC by SA-3.0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>
                <a:solidFill>
                  <a:schemeClr val="hlink"/>
                </a:solidFill>
                <a:hlinkClick r:id="rId7"/>
              </a:rPr>
              <a:t>https://commons.wikimedia.org/wiki/File:Aspen_(Populus_tremuloides)_02.jpg</a:t>
            </a:r>
            <a:r>
              <a:rPr lang="en-US" sz="1200" dirty="0"/>
              <a:t>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6:</a:t>
            </a:r>
            <a:r>
              <a:rPr lang="en-US" sz="1200" dirty="0"/>
              <a:t> USDA Forest Service, Forest Health Protection, Rocky Mountain Region. Sudden Aspen Decline in Colorado, 2011 </a:t>
            </a:r>
            <a:r>
              <a:rPr lang="en-US" sz="1200" u="sng" dirty="0">
                <a:solidFill>
                  <a:schemeClr val="hlink"/>
                </a:solidFill>
                <a:hlinkClick r:id="rId8"/>
              </a:rPr>
              <a:t>https://www.fs.usda.gov/Internet/FSE_DOCUMENTS/fsbdev3_038824.pdf</a:t>
            </a:r>
            <a:r>
              <a:rPr lang="en-US" sz="1200" dirty="0"/>
              <a:t> </a:t>
            </a:r>
            <a:endParaRPr sz="1200" u="sng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7:</a:t>
            </a:r>
            <a:r>
              <a:rPr lang="en-US" sz="1200" dirty="0"/>
              <a:t> aspen trees: Erin </a:t>
            </a:r>
            <a:r>
              <a:rPr lang="en-US" sz="1200" dirty="0" err="1"/>
              <a:t>Lehmer</a:t>
            </a:r>
            <a:r>
              <a:rPr lang="en-US" sz="1200" dirty="0"/>
              <a:t>, personal photograph, 2012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99"/>
              <a:buFont typeface="Arial"/>
              <a:buNone/>
            </a:pPr>
            <a:r>
              <a:rPr lang="en-US" sz="1200" dirty="0"/>
              <a:t>electron micrograph of SNV: CDC/Cynthia Goldsmith, public domain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https://commons.wikimedia.org/wiki/File:Sin_Nombre_hanta_virus_TEM_PHIL_1136_lores.jpg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99"/>
              <a:buFont typeface="Arial"/>
              <a:buNone/>
            </a:pPr>
            <a:r>
              <a:rPr lang="en-US" sz="1200" dirty="0"/>
              <a:t>deer mouse: CDC/James </a:t>
            </a:r>
            <a:r>
              <a:rPr lang="en-US" sz="1200" dirty="0" err="1"/>
              <a:t>Gathany</a:t>
            </a:r>
            <a:r>
              <a:rPr lang="en-US" sz="1200" dirty="0"/>
              <a:t>, public domain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https://commons.wikimedia.org/wiki/File:Deer_mouse,_Peromyscus_maniculatus_8360_lores.jpg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11:</a:t>
            </a:r>
            <a:r>
              <a:rPr lang="en-US" sz="1200" dirty="0"/>
              <a:t> </a:t>
            </a:r>
            <a:r>
              <a:rPr lang="en-US" sz="1200" dirty="0" err="1"/>
              <a:t>Lehmer</a:t>
            </a:r>
            <a:r>
              <a:rPr lang="en-US" sz="1200" dirty="0"/>
              <a:t>, E. M., J. </a:t>
            </a:r>
            <a:r>
              <a:rPr lang="en-US" sz="1200" dirty="0" err="1"/>
              <a:t>Korb</a:t>
            </a:r>
            <a:r>
              <a:rPr lang="en-US" sz="1200" dirty="0"/>
              <a:t>, S. </a:t>
            </a:r>
            <a:r>
              <a:rPr lang="en-US" sz="1200" dirty="0" err="1"/>
              <a:t>Bombaci</a:t>
            </a:r>
            <a:r>
              <a:rPr lang="en-US" sz="1200" dirty="0"/>
              <a:t>, N. McLean, J. </a:t>
            </a:r>
            <a:r>
              <a:rPr lang="en-US" sz="1200" dirty="0" err="1"/>
              <a:t>Ghachu</a:t>
            </a:r>
            <a:r>
              <a:rPr lang="en-US" sz="1200" dirty="0"/>
              <a:t>, L. Hart, A. Kelly, E. </a:t>
            </a:r>
            <a:r>
              <a:rPr lang="en-US" sz="1200" dirty="0" err="1"/>
              <a:t>Jara-Molinar</a:t>
            </a:r>
            <a:r>
              <a:rPr lang="en-US" sz="1200" dirty="0"/>
              <a:t>, C. O’Brien and K. Wright (2012).  The interplay of plant and animal disease in a changing landscape: the role of sudden aspen decline in moderating Sin </a:t>
            </a:r>
            <a:r>
              <a:rPr lang="en-US" sz="1200" dirty="0" err="1"/>
              <a:t>Nombre</a:t>
            </a:r>
            <a:r>
              <a:rPr lang="en-US" sz="1200" dirty="0"/>
              <a:t> virus prevalence in natural deer mouse populations.  </a:t>
            </a:r>
            <a:r>
              <a:rPr lang="en-US" sz="1200" i="1" dirty="0"/>
              <a:t> </a:t>
            </a:r>
            <a:r>
              <a:rPr lang="en-US" sz="1200" i="1" dirty="0" err="1"/>
              <a:t>EcoHealth</a:t>
            </a:r>
            <a:r>
              <a:rPr lang="en-US" sz="1200" dirty="0"/>
              <a:t> 9, 205-216. </a:t>
            </a:r>
            <a:endParaRPr sz="1200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12:</a:t>
            </a:r>
            <a:r>
              <a:rPr lang="en-US" sz="1200" dirty="0"/>
              <a:t> spherical densiometer: Blyssalyn Bieber, personal photograph, 2021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dirty="0"/>
              <a:t>aspen trees: US Forest Service, </a:t>
            </a:r>
            <a:r>
              <a:rPr lang="en-US" sz="1200" dirty="0" err="1"/>
              <a:t>Sothwestern</a:t>
            </a:r>
            <a:r>
              <a:rPr lang="en-US" sz="1200" dirty="0"/>
              <a:t> Region, Kaibab National Forest CC by SA-2.0 </a:t>
            </a:r>
            <a:r>
              <a:rPr lang="en-US" sz="1200" u="sng" dirty="0">
                <a:solidFill>
                  <a:schemeClr val="hlink"/>
                </a:solidFill>
                <a:hlinkClick r:id="rId6"/>
              </a:rPr>
              <a:t>https://commons.wikimedia.org/wiki/File:Aspen_Sky_(4446695252).jpg</a:t>
            </a:r>
            <a:r>
              <a:rPr lang="en-US" sz="1200" dirty="0"/>
              <a:t>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dirty="0"/>
              <a:t>Sherman live trap: Erin </a:t>
            </a:r>
            <a:r>
              <a:rPr lang="en-US" sz="1200" dirty="0" err="1"/>
              <a:t>Lehmer</a:t>
            </a:r>
            <a:r>
              <a:rPr lang="en-US" sz="1200" dirty="0"/>
              <a:t>, personal photograph, 2012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15:</a:t>
            </a:r>
            <a:r>
              <a:rPr lang="en-US" sz="1200" dirty="0"/>
              <a:t> Divorce rate in Maine correlates with Per capita consumption of margarine: Tyler </a:t>
            </a:r>
            <a:r>
              <a:rPr lang="en-US" sz="1200" dirty="0" err="1"/>
              <a:t>Vigen</a:t>
            </a:r>
            <a:r>
              <a:rPr lang="en-US" sz="1200" dirty="0"/>
              <a:t>, Spurious Correlations, CC by 4.0 </a:t>
            </a:r>
            <a:r>
              <a:rPr lang="en-US" sz="1200" u="sng" dirty="0">
                <a:solidFill>
                  <a:schemeClr val="hlink"/>
                </a:solidFill>
                <a:hlinkClick r:id="rId9"/>
              </a:rPr>
              <a:t>https://www.tylervigen.com/spurious-correlations</a:t>
            </a:r>
            <a:endParaRPr lang="en-US" sz="1200" u="sng" dirty="0">
              <a:solidFill>
                <a:schemeClr val="hlink"/>
              </a:solidFill>
            </a:endParaRPr>
          </a:p>
          <a:p>
            <a:pPr marL="0" lvl="0" indent="0">
              <a:spcBef>
                <a:spcPts val="0"/>
              </a:spcBef>
              <a:buSzPct val="162162"/>
              <a:buNone/>
            </a:pPr>
            <a:r>
              <a:rPr lang="en-US" sz="1200" dirty="0"/>
              <a:t>Graph: Mattallen8, </a:t>
            </a:r>
            <a:r>
              <a:rPr lang="en-US" sz="1200" dirty="0" err="1"/>
              <a:t>Adforton</a:t>
            </a:r>
            <a:r>
              <a:rPr lang="en-US" sz="1200" dirty="0"/>
              <a:t> population graph CC BY-SA 4.0 </a:t>
            </a:r>
            <a:r>
              <a:rPr lang="en-US" sz="1200" dirty="0">
                <a:hlinkClick r:id="rId10"/>
              </a:rPr>
              <a:t>https://commons.wikimedia.org/wiki/File:Adforton_population_graph..PNG</a:t>
            </a:r>
            <a:r>
              <a:rPr lang="en-US" sz="1200" dirty="0"/>
              <a:t>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en-US" sz="1200" u="sng" dirty="0"/>
              <a:t>Slide 22:</a:t>
            </a:r>
            <a:r>
              <a:rPr lang="en-US" sz="1200" dirty="0"/>
              <a:t> Northern Harrier with rodent: Amit Patel, CC by 2.0 </a:t>
            </a:r>
            <a:r>
              <a:rPr lang="en-US" sz="1200" u="sng" dirty="0">
                <a:solidFill>
                  <a:schemeClr val="hlink"/>
                </a:solidFill>
                <a:hlinkClick r:id="rId11"/>
              </a:rPr>
              <a:t>https://www.flickr.com/photos/amitp/31581919847/</a:t>
            </a:r>
            <a:r>
              <a:rPr lang="en-US" sz="1200" dirty="0"/>
              <a:t> 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99"/>
              <a:buFont typeface="Arial"/>
              <a:buNone/>
            </a:pPr>
            <a:r>
              <a:rPr lang="en-US" sz="1200" dirty="0"/>
              <a:t> 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endParaRPr sz="1200" dirty="0"/>
          </a:p>
        </p:txBody>
      </p:sp>
      <p:sp>
        <p:nvSpPr>
          <p:cNvPr id="419" name="Google Shape;419;ge357932849_0_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8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Sudden Aspen Decline?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975149" y="6534111"/>
            <a:ext cx="21688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Associated Press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6290137" y="3842572"/>
            <a:ext cx="2853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Creative Commons License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6298" y="1495269"/>
            <a:ext cx="4286282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Widespread trembling aspen forest mortality in Rocky Mountain West.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“Gold hills of autumn” replaced with bald patches.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2011, more than 17% of CO aspen dead.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 due to sudden aspen decline (SAD).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47924" y="656739"/>
            <a:ext cx="2556901" cy="38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625" y="3842575"/>
            <a:ext cx="3819501" cy="302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Sudden Aspen Decline?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694237" y="1344400"/>
            <a:ext cx="4349899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forest die-off due to SAD?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Drought stress causes “hydraulic failure” – trees are water stressed causing xylem to fail.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Aspen often reproduce from root suckers instead of seeds; dying aspen groves often lack sprouts.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4" y="2066795"/>
            <a:ext cx="4492075" cy="351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457200" y="84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What is Sudden Aspen Decline?</a:t>
            </a:r>
            <a:endParaRPr/>
          </a:p>
        </p:txBody>
      </p:sp>
      <p:pic>
        <p:nvPicPr>
          <p:cNvPr id="152" name="Google Shape;152;p7" descr="Screen Shot 2015-07-15 at 4.51.24 P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357" y="1259711"/>
            <a:ext cx="4206885" cy="545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4362242" y="1397934"/>
            <a:ext cx="4695610" cy="353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Impacts of SAD consistent with impacts of climate change on aspen.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area with climate suitable for aspen, 2/3 is projected to be lost by 2060.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ctrTitle"/>
          </p:nvPr>
        </p:nvSpPr>
        <p:spPr>
          <a:xfrm>
            <a:off x="582329" y="358595"/>
            <a:ext cx="822381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4F6128"/>
                </a:solidFill>
              </a:rPr>
              <a:t>Can plant diseases influence diseases that affect humans?</a:t>
            </a:r>
            <a:endParaRPr dirty="0"/>
          </a:p>
        </p:txBody>
      </p:sp>
      <p:sp>
        <p:nvSpPr>
          <p:cNvPr id="160" name="Google Shape;160;p8"/>
          <p:cNvSpPr txBox="1"/>
          <p:nvPr/>
        </p:nvSpPr>
        <p:spPr>
          <a:xfrm>
            <a:off x="2500856" y="4740777"/>
            <a:ext cx="15639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Associated Press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200" y="4494290"/>
            <a:ext cx="3267704" cy="1797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8"/>
          <p:cNvGrpSpPr/>
          <p:nvPr/>
        </p:nvGrpSpPr>
        <p:grpSpPr>
          <a:xfrm>
            <a:off x="4366699" y="3035208"/>
            <a:ext cx="878043" cy="1300287"/>
            <a:chOff x="4366699" y="3035208"/>
            <a:chExt cx="878043" cy="1300287"/>
          </a:xfrm>
        </p:grpSpPr>
        <p:sp>
          <p:nvSpPr>
            <p:cNvPr id="163" name="Google Shape;163;p8"/>
            <p:cNvSpPr/>
            <p:nvPr/>
          </p:nvSpPr>
          <p:spPr>
            <a:xfrm>
              <a:off x="4366699" y="3804649"/>
              <a:ext cx="878043" cy="5308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F61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4474727" y="3035208"/>
              <a:ext cx="580136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75" y="2407175"/>
            <a:ext cx="3819501" cy="302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491" y="1828633"/>
            <a:ext cx="3173123" cy="207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1246821" y="1771832"/>
            <a:ext cx="511119" cy="568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0" y="0"/>
            <a:ext cx="9144000" cy="1155412"/>
          </a:xfrm>
          <a:prstGeom prst="rect">
            <a:avLst/>
          </a:prstGeom>
          <a:solidFill>
            <a:srgbClr val="4F6128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344531" y="12412"/>
            <a:ext cx="85664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Question Set 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217475" y="1325900"/>
            <a:ext cx="88155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groups, discuss the following and be prepared to share with the class: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abiotic variables do you think would be affected by the amount of canopy cover in an aspen stand? 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these abiotic variables be affected by a loss of canopy cover?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In your groups, discuss the following and be prepared to share with the class: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/>
              <a:t>Could sudden aspen decline and recent increased prevalence of Sin </a:t>
            </a:r>
            <a:r>
              <a:rPr lang="en-US" sz="3600" b="1" dirty="0" err="1"/>
              <a:t>Nombre</a:t>
            </a:r>
            <a:r>
              <a:rPr lang="en-US" sz="3600" b="1" dirty="0"/>
              <a:t> virus in humans be related?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/>
              <a:t>If so, how? If not, why not?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84" name="Google Shape;184;p10"/>
          <p:cNvSpPr/>
          <p:nvPr/>
        </p:nvSpPr>
        <p:spPr>
          <a:xfrm>
            <a:off x="0" y="0"/>
            <a:ext cx="9144000" cy="1259711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457200" y="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Question Set 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1426</Words>
  <Application>Microsoft Office PowerPoint</Application>
  <PresentationFormat>On-screen Show (4:3)</PresentationFormat>
  <Paragraphs>185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Monotype Corsiva</vt:lpstr>
      <vt:lpstr>Palatino Linotype</vt:lpstr>
      <vt:lpstr>Office Theme</vt:lpstr>
      <vt:lpstr>Disease Ecology: Can Plant Disease Affect Human Health? by  Blyssalyn V. Bieber, Gabrielle T. Welsh, Mayra C. Vidal,  Whitley R. Lehto, Erin M. Lehmer, Robin M. Tinghitella, and Shannon M. Murphy</vt:lpstr>
      <vt:lpstr>PowerPoint Presentation</vt:lpstr>
      <vt:lpstr>PowerPoint Presentation</vt:lpstr>
      <vt:lpstr>PowerPoint Presentation</vt:lpstr>
      <vt:lpstr>PowerPoint Presentation</vt:lpstr>
      <vt:lpstr>What is Sudden Aspen Decline?</vt:lpstr>
      <vt:lpstr>Can plant diseases influence diseases that affect humans?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Causation vs.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Readings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Ecology: Can plant disease affect human health?  Blyssalyn V. Bieber, Gabrielle T. Welsh, Mayra C. Vidal,  Whitley R. Lehto, Erin M. Lehmer, Robin M. Tinghitella, and Shannon M. Murphy</dc:title>
  <dc:creator>Shannon Murphy</dc:creator>
  <cp:lastModifiedBy>Ky Herreid</cp:lastModifiedBy>
  <cp:revision>2</cp:revision>
  <dcterms:created xsi:type="dcterms:W3CDTF">2015-07-10T21:23:20Z</dcterms:created>
  <dcterms:modified xsi:type="dcterms:W3CDTF">2023-01-24T22:42:32Z</dcterms:modified>
</cp:coreProperties>
</file>