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1"/>
  </p:sldMasterIdLst>
  <p:notesMasterIdLst>
    <p:notesMasterId r:id="rId62"/>
  </p:notesMasterIdLst>
  <p:sldIdLst>
    <p:sldId id="259" r:id="rId2"/>
    <p:sldId id="319" r:id="rId3"/>
    <p:sldId id="260" r:id="rId4"/>
    <p:sldId id="261" r:id="rId5"/>
    <p:sldId id="262" r:id="rId6"/>
    <p:sldId id="318" r:id="rId7"/>
    <p:sldId id="268" r:id="rId8"/>
    <p:sldId id="275" r:id="rId9"/>
    <p:sldId id="276" r:id="rId10"/>
    <p:sldId id="288" r:id="rId11"/>
    <p:sldId id="279" r:id="rId12"/>
    <p:sldId id="270" r:id="rId13"/>
    <p:sldId id="263" r:id="rId14"/>
    <p:sldId id="264" r:id="rId15"/>
    <p:sldId id="267" r:id="rId16"/>
    <p:sldId id="280" r:id="rId17"/>
    <p:sldId id="302" r:id="rId18"/>
    <p:sldId id="317" r:id="rId19"/>
    <p:sldId id="295" r:id="rId20"/>
    <p:sldId id="296" r:id="rId21"/>
    <p:sldId id="303" r:id="rId22"/>
    <p:sldId id="298" r:id="rId23"/>
    <p:sldId id="316" r:id="rId24"/>
    <p:sldId id="315" r:id="rId25"/>
    <p:sldId id="299" r:id="rId26"/>
    <p:sldId id="301" r:id="rId27"/>
    <p:sldId id="327" r:id="rId28"/>
    <p:sldId id="328" r:id="rId29"/>
    <p:sldId id="265" r:id="rId30"/>
    <p:sldId id="314" r:id="rId31"/>
    <p:sldId id="281" r:id="rId32"/>
    <p:sldId id="320" r:id="rId33"/>
    <p:sldId id="257" r:id="rId34"/>
    <p:sldId id="266" r:id="rId35"/>
    <p:sldId id="310" r:id="rId36"/>
    <p:sldId id="273" r:id="rId37"/>
    <p:sldId id="304" r:id="rId38"/>
    <p:sldId id="311" r:id="rId39"/>
    <p:sldId id="287" r:id="rId40"/>
    <p:sldId id="306" r:id="rId41"/>
    <p:sldId id="305" r:id="rId42"/>
    <p:sldId id="256" r:id="rId43"/>
    <p:sldId id="321" r:id="rId44"/>
    <p:sldId id="309" r:id="rId45"/>
    <p:sldId id="312" r:id="rId46"/>
    <p:sldId id="271" r:id="rId47"/>
    <p:sldId id="308" r:id="rId48"/>
    <p:sldId id="325" r:id="rId49"/>
    <p:sldId id="274" r:id="rId50"/>
    <p:sldId id="322" r:id="rId51"/>
    <p:sldId id="277" r:id="rId52"/>
    <p:sldId id="278" r:id="rId53"/>
    <p:sldId id="286" r:id="rId54"/>
    <p:sldId id="313" r:id="rId55"/>
    <p:sldId id="323" r:id="rId56"/>
    <p:sldId id="272" r:id="rId57"/>
    <p:sldId id="324" r:id="rId58"/>
    <p:sldId id="326" r:id="rId59"/>
    <p:sldId id="284" r:id="rId60"/>
    <p:sldId id="28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800E0E"/>
    <a:srgbClr val="E4E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132" autoAdjust="0"/>
    <p:restoredTop sz="79905" autoAdjust="0"/>
  </p:normalViewPr>
  <p:slideViewPr>
    <p:cSldViewPr snapToGrid="0" snapToObjects="1">
      <p:cViewPr varScale="1">
        <p:scale>
          <a:sx n="67" d="100"/>
          <a:sy n="67" d="100"/>
        </p:scale>
        <p:origin x="-91" y="-1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0C14E-68C8-AC4E-AD9A-AB7A47A64C3F}"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42AA0C2E-397B-9B45-9EEF-A3494409EB96}">
      <dgm:prSet phldrT="[Text]"/>
      <dgm:spPr/>
      <dgm:t>
        <a:bodyPr/>
        <a:lstStyle/>
        <a:p>
          <a:r>
            <a:rPr lang="en-US" dirty="0" smtClean="0"/>
            <a:t>Virus enters gut epithelium</a:t>
          </a:r>
          <a:endParaRPr lang="en-US" dirty="0"/>
        </a:p>
      </dgm:t>
    </dgm:pt>
    <dgm:pt modelId="{41E5491D-D766-DE46-AF89-A10E6F95BBDE}" type="parTrans" cxnId="{D512E1ED-76C4-F240-B863-D3F8E69CB543}">
      <dgm:prSet/>
      <dgm:spPr/>
      <dgm:t>
        <a:bodyPr/>
        <a:lstStyle/>
        <a:p>
          <a:endParaRPr lang="en-US"/>
        </a:p>
      </dgm:t>
    </dgm:pt>
    <dgm:pt modelId="{B1F1B986-9BB5-E140-A747-048D24678D7A}" type="sibTrans" cxnId="{D512E1ED-76C4-F240-B863-D3F8E69CB543}">
      <dgm:prSet/>
      <dgm:spPr/>
      <dgm:t>
        <a:bodyPr/>
        <a:lstStyle/>
        <a:p>
          <a:endParaRPr lang="en-US"/>
        </a:p>
      </dgm:t>
    </dgm:pt>
    <dgm:pt modelId="{916BAA8D-B328-6149-A831-95F96F0D3728}">
      <dgm:prSet phldrT="[Text]"/>
      <dgm:spPr/>
      <dgm:t>
        <a:bodyPr/>
        <a:lstStyle/>
        <a:p>
          <a:r>
            <a:rPr lang="en-US" dirty="0" smtClean="0"/>
            <a:t>CD 155 RECEPTORS</a:t>
          </a:r>
          <a:endParaRPr lang="en-US" dirty="0"/>
        </a:p>
      </dgm:t>
    </dgm:pt>
    <dgm:pt modelId="{A2721911-11E1-6B48-ACB9-BF09180BDE78}" type="parTrans" cxnId="{C3045D12-C258-4348-9722-DD60D830AFEA}">
      <dgm:prSet/>
      <dgm:spPr/>
      <dgm:t>
        <a:bodyPr/>
        <a:lstStyle/>
        <a:p>
          <a:endParaRPr lang="en-US"/>
        </a:p>
      </dgm:t>
    </dgm:pt>
    <dgm:pt modelId="{CC9F261E-8A14-664F-999B-02AC4D7470DB}" type="sibTrans" cxnId="{C3045D12-C258-4348-9722-DD60D830AFEA}">
      <dgm:prSet/>
      <dgm:spPr/>
      <dgm:t>
        <a:bodyPr/>
        <a:lstStyle/>
        <a:p>
          <a:endParaRPr lang="en-US"/>
        </a:p>
      </dgm:t>
    </dgm:pt>
    <dgm:pt modelId="{6715FD34-A040-D041-80FD-49BACA22EEB4}">
      <dgm:prSet phldrT="[Text]" phldr="1"/>
      <dgm:spPr/>
      <dgm:t>
        <a:bodyPr/>
        <a:lstStyle/>
        <a:p>
          <a:endParaRPr lang="en-US" dirty="0"/>
        </a:p>
      </dgm:t>
    </dgm:pt>
    <dgm:pt modelId="{834AD8D7-A03A-1745-9892-14DBED32BCB9}" type="parTrans" cxnId="{7BCD2E55-39EF-F642-8ED2-C064E7E9F5B6}">
      <dgm:prSet/>
      <dgm:spPr/>
      <dgm:t>
        <a:bodyPr/>
        <a:lstStyle/>
        <a:p>
          <a:endParaRPr lang="en-US"/>
        </a:p>
      </dgm:t>
    </dgm:pt>
    <dgm:pt modelId="{DB392D14-A2A8-5B48-B7BF-7641AFC8FA6E}" type="sibTrans" cxnId="{7BCD2E55-39EF-F642-8ED2-C064E7E9F5B6}">
      <dgm:prSet/>
      <dgm:spPr/>
      <dgm:t>
        <a:bodyPr/>
        <a:lstStyle/>
        <a:p>
          <a:endParaRPr lang="en-US"/>
        </a:p>
      </dgm:t>
    </dgm:pt>
    <dgm:pt modelId="{8AC83A46-004A-3A49-9C4F-D51BC68F3084}">
      <dgm:prSet phldrT="[Text]"/>
      <dgm:spPr/>
      <dgm:t>
        <a:bodyPr/>
        <a:lstStyle/>
        <a:p>
          <a:r>
            <a:rPr lang="en-US" dirty="0" smtClean="0"/>
            <a:t>Virus enters lymphoid tissue off gut</a:t>
          </a:r>
          <a:endParaRPr lang="en-US" dirty="0"/>
        </a:p>
      </dgm:t>
    </dgm:pt>
    <dgm:pt modelId="{CB1F2EDF-AD04-A441-8DC2-554E7EE30F27}" type="parTrans" cxnId="{8BE76351-1C47-DD4F-8614-414596284361}">
      <dgm:prSet/>
      <dgm:spPr/>
      <dgm:t>
        <a:bodyPr/>
        <a:lstStyle/>
        <a:p>
          <a:endParaRPr lang="en-US"/>
        </a:p>
      </dgm:t>
    </dgm:pt>
    <dgm:pt modelId="{02875740-4B29-B045-896B-F17E0A5CD2FE}" type="sibTrans" cxnId="{8BE76351-1C47-DD4F-8614-414596284361}">
      <dgm:prSet/>
      <dgm:spPr/>
      <dgm:t>
        <a:bodyPr/>
        <a:lstStyle/>
        <a:p>
          <a:endParaRPr lang="en-US"/>
        </a:p>
      </dgm:t>
    </dgm:pt>
    <dgm:pt modelId="{0D32741A-E90A-CB4D-9509-04F3D70BAC7D}">
      <dgm:prSet phldrT="[Text]" phldr="1"/>
      <dgm:spPr/>
      <dgm:t>
        <a:bodyPr/>
        <a:lstStyle/>
        <a:p>
          <a:endParaRPr lang="en-US" dirty="0"/>
        </a:p>
      </dgm:t>
    </dgm:pt>
    <dgm:pt modelId="{4611460D-1521-A546-B734-DB7F6540E6AE}" type="parTrans" cxnId="{DA7E851E-9342-C341-A995-1D7DECD789C6}">
      <dgm:prSet/>
      <dgm:spPr/>
      <dgm:t>
        <a:bodyPr/>
        <a:lstStyle/>
        <a:p>
          <a:endParaRPr lang="en-US"/>
        </a:p>
      </dgm:t>
    </dgm:pt>
    <dgm:pt modelId="{08EC49BB-0175-0D4D-ACC6-AAAA57627E15}" type="sibTrans" cxnId="{DA7E851E-9342-C341-A995-1D7DECD789C6}">
      <dgm:prSet/>
      <dgm:spPr/>
      <dgm:t>
        <a:bodyPr/>
        <a:lstStyle/>
        <a:p>
          <a:endParaRPr lang="en-US"/>
        </a:p>
      </dgm:t>
    </dgm:pt>
    <dgm:pt modelId="{0001134D-8889-C641-8118-1044890FFCB8}">
      <dgm:prSet phldrT="[Text]" phldr="1"/>
      <dgm:spPr/>
      <dgm:t>
        <a:bodyPr/>
        <a:lstStyle/>
        <a:p>
          <a:endParaRPr lang="en-US" dirty="0"/>
        </a:p>
      </dgm:t>
    </dgm:pt>
    <dgm:pt modelId="{0986D062-1679-5D48-8C8E-5BB059B40128}" type="parTrans" cxnId="{0F67878C-03A4-224A-B66A-C2821D06FB9F}">
      <dgm:prSet/>
      <dgm:spPr/>
      <dgm:t>
        <a:bodyPr/>
        <a:lstStyle/>
        <a:p>
          <a:endParaRPr lang="en-US"/>
        </a:p>
      </dgm:t>
    </dgm:pt>
    <dgm:pt modelId="{C98127FC-2B9E-1D41-95C3-962556AF0BEF}" type="sibTrans" cxnId="{0F67878C-03A4-224A-B66A-C2821D06FB9F}">
      <dgm:prSet/>
      <dgm:spPr/>
      <dgm:t>
        <a:bodyPr/>
        <a:lstStyle/>
        <a:p>
          <a:endParaRPr lang="en-US"/>
        </a:p>
      </dgm:t>
    </dgm:pt>
    <dgm:pt modelId="{A91FF232-648A-8044-A6CF-343CA74BD355}">
      <dgm:prSet phldrT="[Text]"/>
      <dgm:spPr/>
      <dgm:t>
        <a:bodyPr/>
        <a:lstStyle/>
        <a:p>
          <a:r>
            <a:rPr lang="en-US" dirty="0" smtClean="0"/>
            <a:t>Virus enters blood stream</a:t>
          </a:r>
          <a:endParaRPr lang="en-US" dirty="0"/>
        </a:p>
      </dgm:t>
    </dgm:pt>
    <dgm:pt modelId="{4D51E28D-D064-F840-BA68-B70C72F231CC}" type="parTrans" cxnId="{066F76C1-340D-D14D-B6BA-CC51F4E361DD}">
      <dgm:prSet/>
      <dgm:spPr/>
      <dgm:t>
        <a:bodyPr/>
        <a:lstStyle/>
        <a:p>
          <a:endParaRPr lang="en-US"/>
        </a:p>
      </dgm:t>
    </dgm:pt>
    <dgm:pt modelId="{E7C34E2F-FC5B-9F48-BC8D-FA09CF4023F4}" type="sibTrans" cxnId="{066F76C1-340D-D14D-B6BA-CC51F4E361DD}">
      <dgm:prSet/>
      <dgm:spPr/>
      <dgm:t>
        <a:bodyPr/>
        <a:lstStyle/>
        <a:p>
          <a:endParaRPr lang="en-US"/>
        </a:p>
      </dgm:t>
    </dgm:pt>
    <dgm:pt modelId="{2C9E0C9F-21B0-9F4D-B335-2594DDDE73E1}">
      <dgm:prSet phldrT="[Text]" phldr="1"/>
      <dgm:spPr/>
      <dgm:t>
        <a:bodyPr/>
        <a:lstStyle/>
        <a:p>
          <a:endParaRPr lang="en-US" dirty="0"/>
        </a:p>
      </dgm:t>
    </dgm:pt>
    <dgm:pt modelId="{6899844E-D4C2-F843-8020-6EA819BF0CD5}" type="parTrans" cxnId="{10C78932-243C-414E-BD31-993206DC358C}">
      <dgm:prSet/>
      <dgm:spPr/>
      <dgm:t>
        <a:bodyPr/>
        <a:lstStyle/>
        <a:p>
          <a:endParaRPr lang="en-US"/>
        </a:p>
      </dgm:t>
    </dgm:pt>
    <dgm:pt modelId="{D3FB5E38-0FA8-D74F-BC39-79C515AAC923}" type="sibTrans" cxnId="{10C78932-243C-414E-BD31-993206DC358C}">
      <dgm:prSet/>
      <dgm:spPr/>
      <dgm:t>
        <a:bodyPr/>
        <a:lstStyle/>
        <a:p>
          <a:endParaRPr lang="en-US"/>
        </a:p>
      </dgm:t>
    </dgm:pt>
    <dgm:pt modelId="{578370F9-A973-C948-A688-12CA94C3D14D}">
      <dgm:prSet phldrT="[Text]" phldr="1"/>
      <dgm:spPr/>
      <dgm:t>
        <a:bodyPr/>
        <a:lstStyle/>
        <a:p>
          <a:endParaRPr lang="en-US" dirty="0"/>
        </a:p>
      </dgm:t>
    </dgm:pt>
    <dgm:pt modelId="{BF9821C5-569A-3B48-969C-25F6A3F579F4}" type="parTrans" cxnId="{5909F320-88E1-164B-AA20-E68D56E63AE4}">
      <dgm:prSet/>
      <dgm:spPr/>
      <dgm:t>
        <a:bodyPr/>
        <a:lstStyle/>
        <a:p>
          <a:endParaRPr lang="en-US"/>
        </a:p>
      </dgm:t>
    </dgm:pt>
    <dgm:pt modelId="{510832C8-B29D-F849-B376-DAE07F9D3F7B}" type="sibTrans" cxnId="{5909F320-88E1-164B-AA20-E68D56E63AE4}">
      <dgm:prSet/>
      <dgm:spPr/>
      <dgm:t>
        <a:bodyPr/>
        <a:lstStyle/>
        <a:p>
          <a:endParaRPr lang="en-US"/>
        </a:p>
      </dgm:t>
    </dgm:pt>
    <dgm:pt modelId="{898CBC8D-C253-F845-8D83-13397749B105}">
      <dgm:prSet/>
      <dgm:spPr/>
      <dgm:t>
        <a:bodyPr/>
        <a:lstStyle/>
        <a:p>
          <a:r>
            <a:rPr lang="en-US" dirty="0" smtClean="0"/>
            <a:t>Virus enters motor neurons of spinal chord</a:t>
          </a:r>
          <a:endParaRPr lang="en-US" dirty="0"/>
        </a:p>
      </dgm:t>
    </dgm:pt>
    <dgm:pt modelId="{F29A0572-DD27-9642-9184-C31524268448}" type="parTrans" cxnId="{CC81700A-1215-6B44-8417-2604090640BB}">
      <dgm:prSet/>
      <dgm:spPr/>
      <dgm:t>
        <a:bodyPr/>
        <a:lstStyle/>
        <a:p>
          <a:endParaRPr lang="en-US"/>
        </a:p>
      </dgm:t>
    </dgm:pt>
    <dgm:pt modelId="{065F691E-9A32-E145-9FB8-B2D27EA2DB23}" type="sibTrans" cxnId="{CC81700A-1215-6B44-8417-2604090640BB}">
      <dgm:prSet/>
      <dgm:spPr/>
      <dgm:t>
        <a:bodyPr/>
        <a:lstStyle/>
        <a:p>
          <a:endParaRPr lang="en-US"/>
        </a:p>
      </dgm:t>
    </dgm:pt>
    <dgm:pt modelId="{1CD686BD-D5CA-A340-BFA1-193E661CB7DA}" type="pres">
      <dgm:prSet presAssocID="{2C60C14E-68C8-AC4E-AD9A-AB7A47A64C3F}" presName="theList" presStyleCnt="0">
        <dgm:presLayoutVars>
          <dgm:dir/>
          <dgm:animLvl val="lvl"/>
          <dgm:resizeHandles val="exact"/>
        </dgm:presLayoutVars>
      </dgm:prSet>
      <dgm:spPr/>
      <dgm:t>
        <a:bodyPr/>
        <a:lstStyle/>
        <a:p>
          <a:endParaRPr lang="en-US"/>
        </a:p>
      </dgm:t>
    </dgm:pt>
    <dgm:pt modelId="{694B2DE7-F2F4-4542-9CC1-ACAC23B2147F}" type="pres">
      <dgm:prSet presAssocID="{42AA0C2E-397B-9B45-9EEF-A3494409EB96}" presName="compNode" presStyleCnt="0"/>
      <dgm:spPr/>
    </dgm:pt>
    <dgm:pt modelId="{A4A5E281-7A0F-2545-B09C-A1F85BD7F5A9}" type="pres">
      <dgm:prSet presAssocID="{42AA0C2E-397B-9B45-9EEF-A3494409EB96}" presName="noGeometry" presStyleCnt="0"/>
      <dgm:spPr/>
    </dgm:pt>
    <dgm:pt modelId="{718C7D2A-DA86-C545-B02B-6C078605F6B9}" type="pres">
      <dgm:prSet presAssocID="{42AA0C2E-397B-9B45-9EEF-A3494409EB96}" presName="childTextVisible" presStyleLbl="bgAccFollowNode1" presStyleIdx="0" presStyleCnt="4">
        <dgm:presLayoutVars>
          <dgm:bulletEnabled val="1"/>
        </dgm:presLayoutVars>
      </dgm:prSet>
      <dgm:spPr/>
      <dgm:t>
        <a:bodyPr/>
        <a:lstStyle/>
        <a:p>
          <a:endParaRPr lang="en-US"/>
        </a:p>
      </dgm:t>
    </dgm:pt>
    <dgm:pt modelId="{3EF3D602-DC27-4B47-930C-F357DF90CE93}" type="pres">
      <dgm:prSet presAssocID="{42AA0C2E-397B-9B45-9EEF-A3494409EB96}" presName="childTextHidden" presStyleLbl="bgAccFollowNode1" presStyleIdx="0" presStyleCnt="4"/>
      <dgm:spPr/>
      <dgm:t>
        <a:bodyPr/>
        <a:lstStyle/>
        <a:p>
          <a:endParaRPr lang="en-US"/>
        </a:p>
      </dgm:t>
    </dgm:pt>
    <dgm:pt modelId="{074B627B-E099-114C-9EEC-C81829C1F420}" type="pres">
      <dgm:prSet presAssocID="{42AA0C2E-397B-9B45-9EEF-A3494409EB96}" presName="parentText" presStyleLbl="node1" presStyleIdx="0" presStyleCnt="4">
        <dgm:presLayoutVars>
          <dgm:chMax val="1"/>
          <dgm:bulletEnabled val="1"/>
        </dgm:presLayoutVars>
      </dgm:prSet>
      <dgm:spPr/>
      <dgm:t>
        <a:bodyPr/>
        <a:lstStyle/>
        <a:p>
          <a:endParaRPr lang="en-US"/>
        </a:p>
      </dgm:t>
    </dgm:pt>
    <dgm:pt modelId="{2ACF28DD-F301-4D47-ABA6-5BF7EE97CAA3}" type="pres">
      <dgm:prSet presAssocID="{42AA0C2E-397B-9B45-9EEF-A3494409EB96}" presName="aSpace" presStyleCnt="0"/>
      <dgm:spPr/>
    </dgm:pt>
    <dgm:pt modelId="{D5B3CC53-B84C-0B48-ADBD-217A4C3A17E0}" type="pres">
      <dgm:prSet presAssocID="{8AC83A46-004A-3A49-9C4F-D51BC68F3084}" presName="compNode" presStyleCnt="0"/>
      <dgm:spPr/>
    </dgm:pt>
    <dgm:pt modelId="{98C092AB-1D83-3044-AC8A-B99709208E09}" type="pres">
      <dgm:prSet presAssocID="{8AC83A46-004A-3A49-9C4F-D51BC68F3084}" presName="noGeometry" presStyleCnt="0"/>
      <dgm:spPr/>
    </dgm:pt>
    <dgm:pt modelId="{88EC7BDB-B636-DC4A-8EE1-BCA891BACB59}" type="pres">
      <dgm:prSet presAssocID="{8AC83A46-004A-3A49-9C4F-D51BC68F3084}" presName="childTextVisible" presStyleLbl="bgAccFollowNode1" presStyleIdx="1" presStyleCnt="4">
        <dgm:presLayoutVars>
          <dgm:bulletEnabled val="1"/>
        </dgm:presLayoutVars>
      </dgm:prSet>
      <dgm:spPr/>
      <dgm:t>
        <a:bodyPr/>
        <a:lstStyle/>
        <a:p>
          <a:endParaRPr lang="en-US"/>
        </a:p>
      </dgm:t>
    </dgm:pt>
    <dgm:pt modelId="{55B19E42-838E-3D42-90F6-40E8DBAAD3AA}" type="pres">
      <dgm:prSet presAssocID="{8AC83A46-004A-3A49-9C4F-D51BC68F3084}" presName="childTextHidden" presStyleLbl="bgAccFollowNode1" presStyleIdx="1" presStyleCnt="4"/>
      <dgm:spPr/>
      <dgm:t>
        <a:bodyPr/>
        <a:lstStyle/>
        <a:p>
          <a:endParaRPr lang="en-US"/>
        </a:p>
      </dgm:t>
    </dgm:pt>
    <dgm:pt modelId="{CD59B365-9380-A64C-B0D1-71DCF5D8B14C}" type="pres">
      <dgm:prSet presAssocID="{8AC83A46-004A-3A49-9C4F-D51BC68F3084}" presName="parentText" presStyleLbl="node1" presStyleIdx="1" presStyleCnt="4">
        <dgm:presLayoutVars>
          <dgm:chMax val="1"/>
          <dgm:bulletEnabled val="1"/>
        </dgm:presLayoutVars>
      </dgm:prSet>
      <dgm:spPr/>
      <dgm:t>
        <a:bodyPr/>
        <a:lstStyle/>
        <a:p>
          <a:endParaRPr lang="en-US"/>
        </a:p>
      </dgm:t>
    </dgm:pt>
    <dgm:pt modelId="{64598DD4-9D72-8141-BA1F-B327F3336903}" type="pres">
      <dgm:prSet presAssocID="{8AC83A46-004A-3A49-9C4F-D51BC68F3084}" presName="aSpace" presStyleCnt="0"/>
      <dgm:spPr/>
    </dgm:pt>
    <dgm:pt modelId="{A1591F08-26E8-3B40-92D9-A3669427A468}" type="pres">
      <dgm:prSet presAssocID="{A91FF232-648A-8044-A6CF-343CA74BD355}" presName="compNode" presStyleCnt="0"/>
      <dgm:spPr/>
    </dgm:pt>
    <dgm:pt modelId="{27237DD2-76FA-BA46-B5C1-646C5E0C2870}" type="pres">
      <dgm:prSet presAssocID="{A91FF232-648A-8044-A6CF-343CA74BD355}" presName="noGeometry" presStyleCnt="0"/>
      <dgm:spPr/>
    </dgm:pt>
    <dgm:pt modelId="{6F064F9D-1F5A-A14E-8D34-7D9B5E5E5837}" type="pres">
      <dgm:prSet presAssocID="{A91FF232-648A-8044-A6CF-343CA74BD355}" presName="childTextVisible" presStyleLbl="bgAccFollowNode1" presStyleIdx="2" presStyleCnt="4">
        <dgm:presLayoutVars>
          <dgm:bulletEnabled val="1"/>
        </dgm:presLayoutVars>
      </dgm:prSet>
      <dgm:spPr/>
      <dgm:t>
        <a:bodyPr/>
        <a:lstStyle/>
        <a:p>
          <a:endParaRPr lang="en-US"/>
        </a:p>
      </dgm:t>
    </dgm:pt>
    <dgm:pt modelId="{B635B7D5-95D6-F94A-8DD5-83ABB59FE576}" type="pres">
      <dgm:prSet presAssocID="{A91FF232-648A-8044-A6CF-343CA74BD355}" presName="childTextHidden" presStyleLbl="bgAccFollowNode1" presStyleIdx="2" presStyleCnt="4"/>
      <dgm:spPr/>
      <dgm:t>
        <a:bodyPr/>
        <a:lstStyle/>
        <a:p>
          <a:endParaRPr lang="en-US"/>
        </a:p>
      </dgm:t>
    </dgm:pt>
    <dgm:pt modelId="{A4DE421A-B522-EF45-8CFA-A47EDE15CBA1}" type="pres">
      <dgm:prSet presAssocID="{A91FF232-648A-8044-A6CF-343CA74BD355}" presName="parentText" presStyleLbl="node1" presStyleIdx="2" presStyleCnt="4">
        <dgm:presLayoutVars>
          <dgm:chMax val="1"/>
          <dgm:bulletEnabled val="1"/>
        </dgm:presLayoutVars>
      </dgm:prSet>
      <dgm:spPr/>
      <dgm:t>
        <a:bodyPr/>
        <a:lstStyle/>
        <a:p>
          <a:endParaRPr lang="en-US"/>
        </a:p>
      </dgm:t>
    </dgm:pt>
    <dgm:pt modelId="{8746AD54-B229-D14D-B766-6420C62133C0}" type="pres">
      <dgm:prSet presAssocID="{A91FF232-648A-8044-A6CF-343CA74BD355}" presName="aSpace" presStyleCnt="0"/>
      <dgm:spPr/>
    </dgm:pt>
    <dgm:pt modelId="{61C0EDDF-B482-744B-A253-C302777E2F83}" type="pres">
      <dgm:prSet presAssocID="{898CBC8D-C253-F845-8D83-13397749B105}" presName="compNode" presStyleCnt="0"/>
      <dgm:spPr/>
    </dgm:pt>
    <dgm:pt modelId="{0A4A46BC-2265-C54A-BCAD-CBDA688142D0}" type="pres">
      <dgm:prSet presAssocID="{898CBC8D-C253-F845-8D83-13397749B105}" presName="noGeometry" presStyleCnt="0"/>
      <dgm:spPr/>
    </dgm:pt>
    <dgm:pt modelId="{18CC025D-C9C2-7148-8622-6175B4EF1D98}" type="pres">
      <dgm:prSet presAssocID="{898CBC8D-C253-F845-8D83-13397749B105}" presName="childTextVisible" presStyleLbl="bgAccFollowNode1" presStyleIdx="3" presStyleCnt="4">
        <dgm:presLayoutVars>
          <dgm:bulletEnabled val="1"/>
        </dgm:presLayoutVars>
      </dgm:prSet>
      <dgm:spPr/>
    </dgm:pt>
    <dgm:pt modelId="{959B0BCE-2CCA-0F40-AF6A-B383528AD5A1}" type="pres">
      <dgm:prSet presAssocID="{898CBC8D-C253-F845-8D83-13397749B105}" presName="childTextHidden" presStyleLbl="bgAccFollowNode1" presStyleIdx="3" presStyleCnt="4"/>
      <dgm:spPr/>
    </dgm:pt>
    <dgm:pt modelId="{1986A7C7-9CE1-5E4D-8E17-974A4DF4AE90}" type="pres">
      <dgm:prSet presAssocID="{898CBC8D-C253-F845-8D83-13397749B105}" presName="parentText" presStyleLbl="node1" presStyleIdx="3" presStyleCnt="4">
        <dgm:presLayoutVars>
          <dgm:chMax val="1"/>
          <dgm:bulletEnabled val="1"/>
        </dgm:presLayoutVars>
      </dgm:prSet>
      <dgm:spPr/>
      <dgm:t>
        <a:bodyPr/>
        <a:lstStyle/>
        <a:p>
          <a:endParaRPr lang="en-US"/>
        </a:p>
      </dgm:t>
    </dgm:pt>
  </dgm:ptLst>
  <dgm:cxnLst>
    <dgm:cxn modelId="{63BD635B-FC23-CD44-8BC2-9CC1337B7C17}" type="presOf" srcId="{2C9E0C9F-21B0-9F4D-B335-2594DDDE73E1}" destId="{6F064F9D-1F5A-A14E-8D34-7D9B5E5E5837}" srcOrd="0" destOrd="0" presId="urn:microsoft.com/office/officeart/2005/8/layout/hProcess6"/>
    <dgm:cxn modelId="{10C78932-243C-414E-BD31-993206DC358C}" srcId="{A91FF232-648A-8044-A6CF-343CA74BD355}" destId="{2C9E0C9F-21B0-9F4D-B335-2594DDDE73E1}" srcOrd="0" destOrd="0" parTransId="{6899844E-D4C2-F843-8020-6EA819BF0CD5}" sibTransId="{D3FB5E38-0FA8-D74F-BC39-79C515AAC923}"/>
    <dgm:cxn modelId="{7BCD2E55-39EF-F642-8ED2-C064E7E9F5B6}" srcId="{42AA0C2E-397B-9B45-9EEF-A3494409EB96}" destId="{6715FD34-A040-D041-80FD-49BACA22EEB4}" srcOrd="1" destOrd="0" parTransId="{834AD8D7-A03A-1745-9892-14DBED32BCB9}" sibTransId="{DB392D14-A2A8-5B48-B7BF-7641AFC8FA6E}"/>
    <dgm:cxn modelId="{E6CA79D6-A489-6F4A-A32F-2451963D6733}" type="presOf" srcId="{578370F9-A973-C948-A688-12CA94C3D14D}" destId="{6F064F9D-1F5A-A14E-8D34-7D9B5E5E5837}" srcOrd="0" destOrd="1" presId="urn:microsoft.com/office/officeart/2005/8/layout/hProcess6"/>
    <dgm:cxn modelId="{6F1932C8-BE37-2041-B988-C7F655A3C05B}" type="presOf" srcId="{8AC83A46-004A-3A49-9C4F-D51BC68F3084}" destId="{CD59B365-9380-A64C-B0D1-71DCF5D8B14C}" srcOrd="0" destOrd="0" presId="urn:microsoft.com/office/officeart/2005/8/layout/hProcess6"/>
    <dgm:cxn modelId="{5461AD5E-7551-8A41-8A2D-4DE0960E2D51}" type="presOf" srcId="{916BAA8D-B328-6149-A831-95F96F0D3728}" destId="{3EF3D602-DC27-4B47-930C-F357DF90CE93}" srcOrd="1" destOrd="0" presId="urn:microsoft.com/office/officeart/2005/8/layout/hProcess6"/>
    <dgm:cxn modelId="{5909F320-88E1-164B-AA20-E68D56E63AE4}" srcId="{A91FF232-648A-8044-A6CF-343CA74BD355}" destId="{578370F9-A973-C948-A688-12CA94C3D14D}" srcOrd="1" destOrd="0" parTransId="{BF9821C5-569A-3B48-969C-25F6A3F579F4}" sibTransId="{510832C8-B29D-F849-B376-DAE07F9D3F7B}"/>
    <dgm:cxn modelId="{0F67878C-03A4-224A-B66A-C2821D06FB9F}" srcId="{8AC83A46-004A-3A49-9C4F-D51BC68F3084}" destId="{0001134D-8889-C641-8118-1044890FFCB8}" srcOrd="1" destOrd="0" parTransId="{0986D062-1679-5D48-8C8E-5BB059B40128}" sibTransId="{C98127FC-2B9E-1D41-95C3-962556AF0BEF}"/>
    <dgm:cxn modelId="{2EACBE3E-6A80-394A-8EBE-61A4BEC64406}" type="presOf" srcId="{0D32741A-E90A-CB4D-9509-04F3D70BAC7D}" destId="{55B19E42-838E-3D42-90F6-40E8DBAAD3AA}" srcOrd="1" destOrd="0" presId="urn:microsoft.com/office/officeart/2005/8/layout/hProcess6"/>
    <dgm:cxn modelId="{C3045D12-C258-4348-9722-DD60D830AFEA}" srcId="{42AA0C2E-397B-9B45-9EEF-A3494409EB96}" destId="{916BAA8D-B328-6149-A831-95F96F0D3728}" srcOrd="0" destOrd="0" parTransId="{A2721911-11E1-6B48-ACB9-BF09180BDE78}" sibTransId="{CC9F261E-8A14-664F-999B-02AC4D7470DB}"/>
    <dgm:cxn modelId="{4C6E3C89-454C-1E41-94F1-28A72E827A54}" type="presOf" srcId="{6715FD34-A040-D041-80FD-49BACA22EEB4}" destId="{3EF3D602-DC27-4B47-930C-F357DF90CE93}" srcOrd="1" destOrd="1" presId="urn:microsoft.com/office/officeart/2005/8/layout/hProcess6"/>
    <dgm:cxn modelId="{A285F395-9AD0-1641-90EA-1E9AF2037824}" type="presOf" srcId="{898CBC8D-C253-F845-8D83-13397749B105}" destId="{1986A7C7-9CE1-5E4D-8E17-974A4DF4AE90}" srcOrd="0" destOrd="0" presId="urn:microsoft.com/office/officeart/2005/8/layout/hProcess6"/>
    <dgm:cxn modelId="{EF7E45BC-C81C-9C41-8F36-5CCA81FB4511}" type="presOf" srcId="{0D32741A-E90A-CB4D-9509-04F3D70BAC7D}" destId="{88EC7BDB-B636-DC4A-8EE1-BCA891BACB59}" srcOrd="0" destOrd="0" presId="urn:microsoft.com/office/officeart/2005/8/layout/hProcess6"/>
    <dgm:cxn modelId="{CC81700A-1215-6B44-8417-2604090640BB}" srcId="{2C60C14E-68C8-AC4E-AD9A-AB7A47A64C3F}" destId="{898CBC8D-C253-F845-8D83-13397749B105}" srcOrd="3" destOrd="0" parTransId="{F29A0572-DD27-9642-9184-C31524268448}" sibTransId="{065F691E-9A32-E145-9FB8-B2D27EA2DB23}"/>
    <dgm:cxn modelId="{A8D4572A-B518-5841-B015-016BA42F155A}" type="presOf" srcId="{A91FF232-648A-8044-A6CF-343CA74BD355}" destId="{A4DE421A-B522-EF45-8CFA-A47EDE15CBA1}" srcOrd="0" destOrd="0" presId="urn:microsoft.com/office/officeart/2005/8/layout/hProcess6"/>
    <dgm:cxn modelId="{DA7E851E-9342-C341-A995-1D7DECD789C6}" srcId="{8AC83A46-004A-3A49-9C4F-D51BC68F3084}" destId="{0D32741A-E90A-CB4D-9509-04F3D70BAC7D}" srcOrd="0" destOrd="0" parTransId="{4611460D-1521-A546-B734-DB7F6540E6AE}" sibTransId="{08EC49BB-0175-0D4D-ACC6-AAAA57627E15}"/>
    <dgm:cxn modelId="{ADABAD0F-660F-104F-9295-CE331C354C9D}" type="presOf" srcId="{916BAA8D-B328-6149-A831-95F96F0D3728}" destId="{718C7D2A-DA86-C545-B02B-6C078605F6B9}" srcOrd="0" destOrd="0" presId="urn:microsoft.com/office/officeart/2005/8/layout/hProcess6"/>
    <dgm:cxn modelId="{77C9ABEE-F680-094F-92A0-80818CA03E75}" type="presOf" srcId="{0001134D-8889-C641-8118-1044890FFCB8}" destId="{88EC7BDB-B636-DC4A-8EE1-BCA891BACB59}" srcOrd="0" destOrd="1" presId="urn:microsoft.com/office/officeart/2005/8/layout/hProcess6"/>
    <dgm:cxn modelId="{E0C623F2-528B-F541-9D89-93DB19D7BF21}" type="presOf" srcId="{578370F9-A973-C948-A688-12CA94C3D14D}" destId="{B635B7D5-95D6-F94A-8DD5-83ABB59FE576}" srcOrd="1" destOrd="1" presId="urn:microsoft.com/office/officeart/2005/8/layout/hProcess6"/>
    <dgm:cxn modelId="{D512E1ED-76C4-F240-B863-D3F8E69CB543}" srcId="{2C60C14E-68C8-AC4E-AD9A-AB7A47A64C3F}" destId="{42AA0C2E-397B-9B45-9EEF-A3494409EB96}" srcOrd="0" destOrd="0" parTransId="{41E5491D-D766-DE46-AF89-A10E6F95BBDE}" sibTransId="{B1F1B986-9BB5-E140-A747-048D24678D7A}"/>
    <dgm:cxn modelId="{B1D94B6F-EA52-AB40-AA08-309C0B734F18}" type="presOf" srcId="{42AA0C2E-397B-9B45-9EEF-A3494409EB96}" destId="{074B627B-E099-114C-9EEC-C81829C1F420}" srcOrd="0" destOrd="0" presId="urn:microsoft.com/office/officeart/2005/8/layout/hProcess6"/>
    <dgm:cxn modelId="{8B805865-4DC0-8F4D-BEF9-0E7FC57127F0}" type="presOf" srcId="{6715FD34-A040-D041-80FD-49BACA22EEB4}" destId="{718C7D2A-DA86-C545-B02B-6C078605F6B9}" srcOrd="0" destOrd="1" presId="urn:microsoft.com/office/officeart/2005/8/layout/hProcess6"/>
    <dgm:cxn modelId="{8BE76351-1C47-DD4F-8614-414596284361}" srcId="{2C60C14E-68C8-AC4E-AD9A-AB7A47A64C3F}" destId="{8AC83A46-004A-3A49-9C4F-D51BC68F3084}" srcOrd="1" destOrd="0" parTransId="{CB1F2EDF-AD04-A441-8DC2-554E7EE30F27}" sibTransId="{02875740-4B29-B045-896B-F17E0A5CD2FE}"/>
    <dgm:cxn modelId="{ACC87A51-10CC-E04C-9071-B67E4FCDDDA8}" type="presOf" srcId="{0001134D-8889-C641-8118-1044890FFCB8}" destId="{55B19E42-838E-3D42-90F6-40E8DBAAD3AA}" srcOrd="1" destOrd="1" presId="urn:microsoft.com/office/officeart/2005/8/layout/hProcess6"/>
    <dgm:cxn modelId="{C913AD09-BA59-F446-87CE-30E5B34F63EB}" type="presOf" srcId="{2C60C14E-68C8-AC4E-AD9A-AB7A47A64C3F}" destId="{1CD686BD-D5CA-A340-BFA1-193E661CB7DA}" srcOrd="0" destOrd="0" presId="urn:microsoft.com/office/officeart/2005/8/layout/hProcess6"/>
    <dgm:cxn modelId="{1159169C-2368-7843-AD38-0E9895244245}" type="presOf" srcId="{2C9E0C9F-21B0-9F4D-B335-2594DDDE73E1}" destId="{B635B7D5-95D6-F94A-8DD5-83ABB59FE576}" srcOrd="1" destOrd="0" presId="urn:microsoft.com/office/officeart/2005/8/layout/hProcess6"/>
    <dgm:cxn modelId="{066F76C1-340D-D14D-B6BA-CC51F4E361DD}" srcId="{2C60C14E-68C8-AC4E-AD9A-AB7A47A64C3F}" destId="{A91FF232-648A-8044-A6CF-343CA74BD355}" srcOrd="2" destOrd="0" parTransId="{4D51E28D-D064-F840-BA68-B70C72F231CC}" sibTransId="{E7C34E2F-FC5B-9F48-BC8D-FA09CF4023F4}"/>
    <dgm:cxn modelId="{47881A7B-F3F6-1546-90C5-048B90E15FCB}" type="presParOf" srcId="{1CD686BD-D5CA-A340-BFA1-193E661CB7DA}" destId="{694B2DE7-F2F4-4542-9CC1-ACAC23B2147F}" srcOrd="0" destOrd="0" presId="urn:microsoft.com/office/officeart/2005/8/layout/hProcess6"/>
    <dgm:cxn modelId="{6B1EFE94-3681-9348-9F57-4E010751338A}" type="presParOf" srcId="{694B2DE7-F2F4-4542-9CC1-ACAC23B2147F}" destId="{A4A5E281-7A0F-2545-B09C-A1F85BD7F5A9}" srcOrd="0" destOrd="0" presId="urn:microsoft.com/office/officeart/2005/8/layout/hProcess6"/>
    <dgm:cxn modelId="{D5582126-BA75-A445-80E5-0FAA9C61253A}" type="presParOf" srcId="{694B2DE7-F2F4-4542-9CC1-ACAC23B2147F}" destId="{718C7D2A-DA86-C545-B02B-6C078605F6B9}" srcOrd="1" destOrd="0" presId="urn:microsoft.com/office/officeart/2005/8/layout/hProcess6"/>
    <dgm:cxn modelId="{90D8A8C0-ADA3-FF46-A2F6-59AD63CC8F9B}" type="presParOf" srcId="{694B2DE7-F2F4-4542-9CC1-ACAC23B2147F}" destId="{3EF3D602-DC27-4B47-930C-F357DF90CE93}" srcOrd="2" destOrd="0" presId="urn:microsoft.com/office/officeart/2005/8/layout/hProcess6"/>
    <dgm:cxn modelId="{8A63F236-A691-0E47-BD6B-E13E9F3F6B25}" type="presParOf" srcId="{694B2DE7-F2F4-4542-9CC1-ACAC23B2147F}" destId="{074B627B-E099-114C-9EEC-C81829C1F420}" srcOrd="3" destOrd="0" presId="urn:microsoft.com/office/officeart/2005/8/layout/hProcess6"/>
    <dgm:cxn modelId="{A369E066-9BD6-E344-91FD-3292C4CAD521}" type="presParOf" srcId="{1CD686BD-D5CA-A340-BFA1-193E661CB7DA}" destId="{2ACF28DD-F301-4D47-ABA6-5BF7EE97CAA3}" srcOrd="1" destOrd="0" presId="urn:microsoft.com/office/officeart/2005/8/layout/hProcess6"/>
    <dgm:cxn modelId="{174533D4-B1E1-CE49-A3BC-4E4D1ADB2443}" type="presParOf" srcId="{1CD686BD-D5CA-A340-BFA1-193E661CB7DA}" destId="{D5B3CC53-B84C-0B48-ADBD-217A4C3A17E0}" srcOrd="2" destOrd="0" presId="urn:microsoft.com/office/officeart/2005/8/layout/hProcess6"/>
    <dgm:cxn modelId="{40810214-CAFA-9D4F-B9EC-5F1825E967D4}" type="presParOf" srcId="{D5B3CC53-B84C-0B48-ADBD-217A4C3A17E0}" destId="{98C092AB-1D83-3044-AC8A-B99709208E09}" srcOrd="0" destOrd="0" presId="urn:microsoft.com/office/officeart/2005/8/layout/hProcess6"/>
    <dgm:cxn modelId="{16160B73-8601-2948-B2E9-7B2E6885E287}" type="presParOf" srcId="{D5B3CC53-B84C-0B48-ADBD-217A4C3A17E0}" destId="{88EC7BDB-B636-DC4A-8EE1-BCA891BACB59}" srcOrd="1" destOrd="0" presId="urn:microsoft.com/office/officeart/2005/8/layout/hProcess6"/>
    <dgm:cxn modelId="{8B102901-49BB-CC4D-9A7F-9BF76A8C6C43}" type="presParOf" srcId="{D5B3CC53-B84C-0B48-ADBD-217A4C3A17E0}" destId="{55B19E42-838E-3D42-90F6-40E8DBAAD3AA}" srcOrd="2" destOrd="0" presId="urn:microsoft.com/office/officeart/2005/8/layout/hProcess6"/>
    <dgm:cxn modelId="{F00A5694-E9F9-CE4F-AC1E-524979BC5386}" type="presParOf" srcId="{D5B3CC53-B84C-0B48-ADBD-217A4C3A17E0}" destId="{CD59B365-9380-A64C-B0D1-71DCF5D8B14C}" srcOrd="3" destOrd="0" presId="urn:microsoft.com/office/officeart/2005/8/layout/hProcess6"/>
    <dgm:cxn modelId="{3BA40F68-A893-CE47-9406-7FC128196CF2}" type="presParOf" srcId="{1CD686BD-D5CA-A340-BFA1-193E661CB7DA}" destId="{64598DD4-9D72-8141-BA1F-B327F3336903}" srcOrd="3" destOrd="0" presId="urn:microsoft.com/office/officeart/2005/8/layout/hProcess6"/>
    <dgm:cxn modelId="{2E81CE82-7250-B24A-8F29-F0BA9422212B}" type="presParOf" srcId="{1CD686BD-D5CA-A340-BFA1-193E661CB7DA}" destId="{A1591F08-26E8-3B40-92D9-A3669427A468}" srcOrd="4" destOrd="0" presId="urn:microsoft.com/office/officeart/2005/8/layout/hProcess6"/>
    <dgm:cxn modelId="{C68419B9-8376-6849-94AE-4E02A657A921}" type="presParOf" srcId="{A1591F08-26E8-3B40-92D9-A3669427A468}" destId="{27237DD2-76FA-BA46-B5C1-646C5E0C2870}" srcOrd="0" destOrd="0" presId="urn:microsoft.com/office/officeart/2005/8/layout/hProcess6"/>
    <dgm:cxn modelId="{3401837D-A52E-9748-9B74-21A3AB06A65D}" type="presParOf" srcId="{A1591F08-26E8-3B40-92D9-A3669427A468}" destId="{6F064F9D-1F5A-A14E-8D34-7D9B5E5E5837}" srcOrd="1" destOrd="0" presId="urn:microsoft.com/office/officeart/2005/8/layout/hProcess6"/>
    <dgm:cxn modelId="{ED0A39DE-104A-8941-B2E4-2CA614CE9413}" type="presParOf" srcId="{A1591F08-26E8-3B40-92D9-A3669427A468}" destId="{B635B7D5-95D6-F94A-8DD5-83ABB59FE576}" srcOrd="2" destOrd="0" presId="urn:microsoft.com/office/officeart/2005/8/layout/hProcess6"/>
    <dgm:cxn modelId="{EA85ADA7-847E-1D4D-BBEB-772F8BF27ECA}" type="presParOf" srcId="{A1591F08-26E8-3B40-92D9-A3669427A468}" destId="{A4DE421A-B522-EF45-8CFA-A47EDE15CBA1}" srcOrd="3" destOrd="0" presId="urn:microsoft.com/office/officeart/2005/8/layout/hProcess6"/>
    <dgm:cxn modelId="{DAF8D349-DA8F-0C4B-ABA3-2550CC745B1B}" type="presParOf" srcId="{1CD686BD-D5CA-A340-BFA1-193E661CB7DA}" destId="{8746AD54-B229-D14D-B766-6420C62133C0}" srcOrd="5" destOrd="0" presId="urn:microsoft.com/office/officeart/2005/8/layout/hProcess6"/>
    <dgm:cxn modelId="{8115CCF7-9BC2-434B-BE0C-8A60452803F0}" type="presParOf" srcId="{1CD686BD-D5CA-A340-BFA1-193E661CB7DA}" destId="{61C0EDDF-B482-744B-A253-C302777E2F83}" srcOrd="6" destOrd="0" presId="urn:microsoft.com/office/officeart/2005/8/layout/hProcess6"/>
    <dgm:cxn modelId="{288DDE23-8D64-E54D-8F6D-CD5E33E62ADF}" type="presParOf" srcId="{61C0EDDF-B482-744B-A253-C302777E2F83}" destId="{0A4A46BC-2265-C54A-BCAD-CBDA688142D0}" srcOrd="0" destOrd="0" presId="urn:microsoft.com/office/officeart/2005/8/layout/hProcess6"/>
    <dgm:cxn modelId="{CB7ED3FC-7018-364E-9EA3-3F2EF537D8E4}" type="presParOf" srcId="{61C0EDDF-B482-744B-A253-C302777E2F83}" destId="{18CC025D-C9C2-7148-8622-6175B4EF1D98}" srcOrd="1" destOrd="0" presId="urn:microsoft.com/office/officeart/2005/8/layout/hProcess6"/>
    <dgm:cxn modelId="{B9767623-F2CF-D34C-BF19-65A9D23F177C}" type="presParOf" srcId="{61C0EDDF-B482-744B-A253-C302777E2F83}" destId="{959B0BCE-2CCA-0F40-AF6A-B383528AD5A1}" srcOrd="2" destOrd="0" presId="urn:microsoft.com/office/officeart/2005/8/layout/hProcess6"/>
    <dgm:cxn modelId="{82695309-3382-5249-B0E9-ABB278CBE19B}" type="presParOf" srcId="{61C0EDDF-B482-744B-A253-C302777E2F83}" destId="{1986A7C7-9CE1-5E4D-8E17-974A4DF4AE9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C7D2A-DA86-C545-B02B-6C078605F6B9}">
      <dsp:nvSpPr>
        <dsp:cNvPr id="0" name=""/>
        <dsp:cNvSpPr/>
      </dsp:nvSpPr>
      <dsp:spPr>
        <a:xfrm>
          <a:off x="401950" y="1784987"/>
          <a:ext cx="1591260" cy="13909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CD 155 RECEPTORS</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799765" y="1993631"/>
        <a:ext cx="775739" cy="973674"/>
      </dsp:txXfrm>
    </dsp:sp>
    <dsp:sp modelId="{074B627B-E099-114C-9EEC-C81829C1F420}">
      <dsp:nvSpPr>
        <dsp:cNvPr id="0" name=""/>
        <dsp:cNvSpPr/>
      </dsp:nvSpPr>
      <dsp:spPr>
        <a:xfrm>
          <a:off x="4135" y="2082653"/>
          <a:ext cx="795630" cy="7956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Virus enters gut epithelium</a:t>
          </a:r>
          <a:endParaRPr lang="en-US" sz="800" kern="1200" dirty="0"/>
        </a:p>
      </dsp:txBody>
      <dsp:txXfrm>
        <a:off x="120652" y="2199170"/>
        <a:ext cx="562596" cy="562596"/>
      </dsp:txXfrm>
    </dsp:sp>
    <dsp:sp modelId="{88EC7BDB-B636-DC4A-8EE1-BCA891BACB59}">
      <dsp:nvSpPr>
        <dsp:cNvPr id="0" name=""/>
        <dsp:cNvSpPr/>
      </dsp:nvSpPr>
      <dsp:spPr>
        <a:xfrm>
          <a:off x="2490480" y="1784987"/>
          <a:ext cx="1591260" cy="13909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2888295" y="1993631"/>
        <a:ext cx="775739" cy="973674"/>
      </dsp:txXfrm>
    </dsp:sp>
    <dsp:sp modelId="{CD59B365-9380-A64C-B0D1-71DCF5D8B14C}">
      <dsp:nvSpPr>
        <dsp:cNvPr id="0" name=""/>
        <dsp:cNvSpPr/>
      </dsp:nvSpPr>
      <dsp:spPr>
        <a:xfrm>
          <a:off x="2092665" y="2082653"/>
          <a:ext cx="795630" cy="7956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Virus enters lymphoid tissue off gut</a:t>
          </a:r>
          <a:endParaRPr lang="en-US" sz="800" kern="1200" dirty="0"/>
        </a:p>
      </dsp:txBody>
      <dsp:txXfrm>
        <a:off x="2209182" y="2199170"/>
        <a:ext cx="562596" cy="562596"/>
      </dsp:txXfrm>
    </dsp:sp>
    <dsp:sp modelId="{6F064F9D-1F5A-A14E-8D34-7D9B5E5E5837}">
      <dsp:nvSpPr>
        <dsp:cNvPr id="0" name=""/>
        <dsp:cNvSpPr/>
      </dsp:nvSpPr>
      <dsp:spPr>
        <a:xfrm>
          <a:off x="4579010" y="1784987"/>
          <a:ext cx="1591260" cy="13909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4976825" y="1993631"/>
        <a:ext cx="775739" cy="973674"/>
      </dsp:txXfrm>
    </dsp:sp>
    <dsp:sp modelId="{A4DE421A-B522-EF45-8CFA-A47EDE15CBA1}">
      <dsp:nvSpPr>
        <dsp:cNvPr id="0" name=""/>
        <dsp:cNvSpPr/>
      </dsp:nvSpPr>
      <dsp:spPr>
        <a:xfrm>
          <a:off x="4181195" y="2082653"/>
          <a:ext cx="795630" cy="7956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Virus enters blood stream</a:t>
          </a:r>
          <a:endParaRPr lang="en-US" sz="800" kern="1200" dirty="0"/>
        </a:p>
      </dsp:txBody>
      <dsp:txXfrm>
        <a:off x="4297712" y="2199170"/>
        <a:ext cx="562596" cy="562596"/>
      </dsp:txXfrm>
    </dsp:sp>
    <dsp:sp modelId="{18CC025D-C9C2-7148-8622-6175B4EF1D98}">
      <dsp:nvSpPr>
        <dsp:cNvPr id="0" name=""/>
        <dsp:cNvSpPr/>
      </dsp:nvSpPr>
      <dsp:spPr>
        <a:xfrm>
          <a:off x="6667540" y="1784987"/>
          <a:ext cx="1591260" cy="1390962"/>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86A7C7-9CE1-5E4D-8E17-974A4DF4AE90}">
      <dsp:nvSpPr>
        <dsp:cNvPr id="0" name=""/>
        <dsp:cNvSpPr/>
      </dsp:nvSpPr>
      <dsp:spPr>
        <a:xfrm>
          <a:off x="6269725" y="2082653"/>
          <a:ext cx="795630" cy="7956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Virus enters motor neurons of spinal chord</a:t>
          </a:r>
          <a:endParaRPr lang="en-US" sz="800" kern="1200" dirty="0"/>
        </a:p>
      </dsp:txBody>
      <dsp:txXfrm>
        <a:off x="6386242" y="2199170"/>
        <a:ext cx="562596" cy="5625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3DC79-DD2A-9944-AA63-977B31C34815}" type="datetimeFigureOut">
              <a:rPr lang="en-US" smtClean="0"/>
              <a:t>5/16/2020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30262-F254-2841-B1C4-04E41C85B47D}" type="slidenum">
              <a:rPr lang="en-US" smtClean="0"/>
              <a:t>‹#›</a:t>
            </a:fld>
            <a:endParaRPr lang="en-US" dirty="0"/>
          </a:p>
        </p:txBody>
      </p:sp>
    </p:spTree>
    <p:extLst>
      <p:ext uri="{BB962C8B-B14F-4D97-AF65-F5344CB8AC3E}">
        <p14:creationId xmlns:p14="http://schemas.microsoft.com/office/powerpoint/2010/main" val="3451414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am03.safelinks.protection.outlook.com/?url=https://doi.org/10.1016/S2213-2600(20)30076-X&amp;data=02|01|pressoffice@lancet.com|95778d08b8804b3d675108d7d5a4246b|9274ee3f94254109a27f9fb15c10675d|0|0|637212774365105984&amp;sdata=kOlhGKBglnUN9i3b0GA4lY/0PHtFxpXCD1gjJs2zyog=&amp;reserved=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am03.safelinks.protection.outlook.com/?url=https://doi.org/10.1016/S2213-2600(20)30076-X&amp;data=02|01|pressoffice@lancet.com|95778d08b8804b3d675108d7d5a4246b|9274ee3f94254109a27f9fb15c10675d|0|0|637212774365105984&amp;sdata=kOlhGKBglnUN9i3b0GA4lY/0PHtFxpXCD1gjJs2zyog=&amp;reserved=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Credit: </a:t>
            </a:r>
            <a:r>
              <a:rPr lang="en-US" dirty="0" smtClean="0"/>
              <a:t>Licensed image </a:t>
            </a:r>
            <a:r>
              <a:rPr lang="fi-FI" dirty="0" smtClean="0"/>
              <a:t>© Erika Kavali | Dreamstime.com, ID 177250691</a:t>
            </a:r>
            <a:r>
              <a:rPr lang="en-US" dirty="0" smtClean="0"/>
              <a:t>.</a:t>
            </a:r>
            <a:endParaRPr lang="fi-FI" dirty="0" smtClean="0"/>
          </a:p>
        </p:txBody>
      </p:sp>
      <p:sp>
        <p:nvSpPr>
          <p:cNvPr id="4" name="Slide Number Placeholder 3"/>
          <p:cNvSpPr>
            <a:spLocks noGrp="1"/>
          </p:cNvSpPr>
          <p:nvPr>
            <p:ph type="sldNum" sz="quarter" idx="10"/>
          </p:nvPr>
        </p:nvSpPr>
        <p:spPr/>
        <p:txBody>
          <a:bodyPr/>
          <a:lstStyle/>
          <a:p>
            <a:fld id="{4C130262-F254-2841-B1C4-04E41C85B47D}" type="slidenum">
              <a:rPr lang="en-US" smtClean="0"/>
              <a:t>1</a:t>
            </a:fld>
            <a:endParaRPr lang="en-US" dirty="0"/>
          </a:p>
        </p:txBody>
      </p:sp>
    </p:spTree>
    <p:extLst>
      <p:ext uri="{BB962C8B-B14F-4D97-AF65-F5344CB8AC3E}">
        <p14:creationId xmlns:p14="http://schemas.microsoft.com/office/powerpoint/2010/main" val="50477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Credits:</a:t>
            </a:r>
          </a:p>
          <a:p>
            <a:r>
              <a:rPr lang="en-US" dirty="0" smtClean="0"/>
              <a:t>Salk: SAS Scandinavian Airlines, P.D.,</a:t>
            </a:r>
            <a:r>
              <a:rPr lang="en-US" baseline="0" dirty="0" smtClean="0"/>
              <a:t> </a:t>
            </a:r>
            <a:r>
              <a:rPr lang="en-US" dirty="0" smtClean="0"/>
              <a:t>https://commons.wikimedia.org/wiki/File:Dr_Jonas_Edward_Salk_(cropped)_(cropped).jpg</a:t>
            </a:r>
          </a:p>
          <a:p>
            <a:r>
              <a:rPr lang="en-US" dirty="0" smtClean="0"/>
              <a:t>Sabin: P.D.,</a:t>
            </a:r>
            <a:r>
              <a:rPr lang="en-US" baseline="0" dirty="0" smtClean="0"/>
              <a:t> </a:t>
            </a:r>
            <a:r>
              <a:rPr lang="en-US" dirty="0" smtClean="0"/>
              <a:t>https://commons.wikimedia.org/wiki/File:Albert_Sabin.jpg</a:t>
            </a: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17</a:t>
            </a:fld>
            <a:endParaRPr lang="en-US" dirty="0"/>
          </a:p>
        </p:txBody>
      </p:sp>
    </p:spTree>
    <p:extLst>
      <p:ext uri="{BB962C8B-B14F-4D97-AF65-F5344CB8AC3E}">
        <p14:creationId xmlns:p14="http://schemas.microsoft.com/office/powerpoint/2010/main" val="203929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29</a:t>
            </a:fld>
            <a:endParaRPr lang="en-US" dirty="0"/>
          </a:p>
        </p:txBody>
      </p:sp>
    </p:spTree>
    <p:extLst>
      <p:ext uri="{BB962C8B-B14F-4D97-AF65-F5344CB8AC3E}">
        <p14:creationId xmlns:p14="http://schemas.microsoft.com/office/powerpoint/2010/main" val="17163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i="0" dirty="0" smtClean="0"/>
              <a:t>NIAID, CC BY 2.0.</a:t>
            </a:r>
          </a:p>
          <a:p>
            <a:r>
              <a:rPr lang="en-US" dirty="0" smtClean="0"/>
              <a:t>https://www.flickr.com/photos/niaid/49640655213/</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33</a:t>
            </a:fld>
            <a:endParaRPr lang="en-US" dirty="0"/>
          </a:p>
        </p:txBody>
      </p:sp>
    </p:spTree>
    <p:extLst>
      <p:ext uri="{BB962C8B-B14F-4D97-AF65-F5344CB8AC3E}">
        <p14:creationId xmlns:p14="http://schemas.microsoft.com/office/powerpoint/2010/main" val="108993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Rohan </a:t>
            </a:r>
            <a:r>
              <a:rPr lang="en-US" dirty="0" err="1" smtClean="0"/>
              <a:t>Bir</a:t>
            </a:r>
            <a:r>
              <a:rPr lang="en-US" dirty="0" smtClean="0"/>
              <a:t> Singh, MD; Made </a:t>
            </a:r>
            <a:r>
              <a:rPr lang="en-US" dirty="0" err="1" smtClean="0"/>
              <a:t>wi</a:t>
            </a:r>
            <a:endParaRPr lang="en-US" dirty="0" smtClean="0"/>
          </a:p>
          <a:p>
            <a:r>
              <a:rPr lang="en-US" dirty="0" smtClean="0"/>
              <a:t>https://www.ncbi.nlm.nih.gov/books/NBK554776/figure/article-52171.image.f4/th Biorender.com, CC BY 4.0. </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35</a:t>
            </a:fld>
            <a:endParaRPr lang="en-US" dirty="0"/>
          </a:p>
        </p:txBody>
      </p:sp>
    </p:spTree>
    <p:extLst>
      <p:ext uri="{BB962C8B-B14F-4D97-AF65-F5344CB8AC3E}">
        <p14:creationId xmlns:p14="http://schemas.microsoft.com/office/powerpoint/2010/main" val="113388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a:t>
            </a:r>
            <a:r>
              <a:rPr lang="en-US" i="1" baseline="0" dirty="0" smtClean="0"/>
              <a:t> </a:t>
            </a:r>
            <a:r>
              <a:rPr lang="en-US" baseline="0" dirty="0" smtClean="0"/>
              <a:t>Scientific Animations, CC BY-SA 4.0,</a:t>
            </a:r>
          </a:p>
          <a:p>
            <a:r>
              <a:rPr lang="en-US" baseline="0" dirty="0" smtClean="0"/>
              <a:t>https://www.scientificanimations.com/wp-content/uploads/2020/01/3D-medical-animation-coronavirus-structure.jpg</a:t>
            </a:r>
          </a:p>
          <a:p>
            <a:endParaRPr lang="en-US" dirty="0" smtClean="0"/>
          </a:p>
        </p:txBody>
      </p:sp>
      <p:sp>
        <p:nvSpPr>
          <p:cNvPr id="4" name="Slide Number Placeholder 3"/>
          <p:cNvSpPr>
            <a:spLocks noGrp="1"/>
          </p:cNvSpPr>
          <p:nvPr>
            <p:ph type="sldNum" sz="quarter" idx="10"/>
          </p:nvPr>
        </p:nvSpPr>
        <p:spPr/>
        <p:txBody>
          <a:bodyPr/>
          <a:lstStyle/>
          <a:p>
            <a:fld id="{4C130262-F254-2841-B1C4-04E41C85B47D}" type="slidenum">
              <a:rPr lang="en-US" smtClean="0"/>
              <a:t>36</a:t>
            </a:fld>
            <a:endParaRPr lang="en-US" dirty="0"/>
          </a:p>
        </p:txBody>
      </p:sp>
    </p:spTree>
    <p:extLst>
      <p:ext uri="{BB962C8B-B14F-4D97-AF65-F5344CB8AC3E}">
        <p14:creationId xmlns:p14="http://schemas.microsoft.com/office/powerpoint/2010/main" val="110612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sz="1200" b="0" i="0" u="none" strike="noStrike" kern="1200" dirty="0" smtClean="0">
                <a:solidFill>
                  <a:schemeClr val="tx1"/>
                </a:solidFill>
                <a:effectLst/>
                <a:latin typeface="+mn-lt"/>
                <a:ea typeface="+mn-ea"/>
                <a:cs typeface="+mn-cs"/>
              </a:rPr>
              <a:t>Rohan </a:t>
            </a:r>
            <a:r>
              <a:rPr lang="en-US" sz="1200" b="0" i="0" u="none" strike="noStrike" kern="1200" dirty="0" err="1" smtClean="0">
                <a:solidFill>
                  <a:schemeClr val="tx1"/>
                </a:solidFill>
                <a:effectLst/>
                <a:latin typeface="+mn-lt"/>
                <a:ea typeface="+mn-ea"/>
                <a:cs typeface="+mn-cs"/>
              </a:rPr>
              <a:t>Bir</a:t>
            </a:r>
            <a:r>
              <a:rPr lang="en-US" sz="1200" b="0" i="0" u="none" strike="noStrike" kern="1200" dirty="0" smtClean="0">
                <a:solidFill>
                  <a:schemeClr val="tx1"/>
                </a:solidFill>
                <a:effectLst/>
                <a:latin typeface="+mn-lt"/>
                <a:ea typeface="+mn-ea"/>
                <a:cs typeface="+mn-cs"/>
              </a:rPr>
              <a:t> Singh; Made with Biorender.com,</a:t>
            </a:r>
            <a:endParaRPr lang="en-US" dirty="0" smtClean="0"/>
          </a:p>
          <a:p>
            <a:r>
              <a:rPr lang="en-US" dirty="0" smtClean="0"/>
              <a:t>https://www.ncbi.nlm.nih.gov/books/NBK554776/figure/article-52171.image.f5/?report=objectonly</a:t>
            </a: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38</a:t>
            </a:fld>
            <a:endParaRPr lang="en-US" dirty="0"/>
          </a:p>
        </p:txBody>
      </p:sp>
    </p:spTree>
    <p:extLst>
      <p:ext uri="{BB962C8B-B14F-4D97-AF65-F5344CB8AC3E}">
        <p14:creationId xmlns:p14="http://schemas.microsoft.com/office/powerpoint/2010/main" val="287639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err="1" smtClean="0"/>
              <a:t>BruceBlaus</a:t>
            </a:r>
            <a:r>
              <a:rPr lang="en-US" dirty="0" smtClean="0"/>
              <a:t>. CC BY-SA 4.0,</a:t>
            </a:r>
          </a:p>
          <a:p>
            <a:r>
              <a:rPr lang="en-US" dirty="0" smtClean="0"/>
              <a:t>https://commons.wikimedia.org/wiki/File:Respiratory_System_(Illustration).png</a:t>
            </a: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39</a:t>
            </a:fld>
            <a:endParaRPr lang="en-US" dirty="0"/>
          </a:p>
        </p:txBody>
      </p:sp>
    </p:spTree>
    <p:extLst>
      <p:ext uri="{BB962C8B-B14F-4D97-AF65-F5344CB8AC3E}">
        <p14:creationId xmlns:p14="http://schemas.microsoft.com/office/powerpoint/2010/main" val="90234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Katherinebutler1331, CC BY-SA 4.0, </a:t>
            </a:r>
          </a:p>
          <a:p>
            <a:r>
              <a:rPr lang="en-US" dirty="0" smtClean="0"/>
              <a:t>https://commons.wikimedia.org/wiki/File:An_annotated_diagram_of_an_alveolus.svg</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40</a:t>
            </a:fld>
            <a:endParaRPr lang="en-US" dirty="0"/>
          </a:p>
        </p:txBody>
      </p:sp>
    </p:spTree>
    <p:extLst>
      <p:ext uri="{BB962C8B-B14F-4D97-AF65-F5344CB8AC3E}">
        <p14:creationId xmlns:p14="http://schemas.microsoft.com/office/powerpoint/2010/main" val="338697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smtClean="0"/>
              <a:t>Credit: </a:t>
            </a:r>
            <a:r>
              <a:rPr lang="en-US" dirty="0" smtClean="0"/>
              <a:t>Mikael </a:t>
            </a:r>
            <a:r>
              <a:rPr lang="en-US" dirty="0" err="1" smtClean="0"/>
              <a:t>Häggström</a:t>
            </a:r>
            <a:r>
              <a:rPr lang="en-US" dirty="0" smtClean="0"/>
              <a:t>, P.D.,</a:t>
            </a:r>
          </a:p>
          <a:p>
            <a:r>
              <a:rPr lang="en-US" dirty="0" smtClean="0"/>
              <a:t>https://upload.wikimedia.org/wikipedia/commons/9/96/Symptoms_of_coronavirus_disease_2019_2.0.svg</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42</a:t>
            </a:fld>
            <a:endParaRPr lang="en-US" dirty="0"/>
          </a:p>
        </p:txBody>
      </p:sp>
    </p:spTree>
    <p:extLst>
      <p:ext uri="{BB962C8B-B14F-4D97-AF65-F5344CB8AC3E}">
        <p14:creationId xmlns:p14="http://schemas.microsoft.com/office/powerpoint/2010/main" val="35786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45</a:t>
            </a:fld>
            <a:endParaRPr lang="en-US" dirty="0"/>
          </a:p>
        </p:txBody>
      </p:sp>
    </p:spTree>
    <p:extLst>
      <p:ext uri="{BB962C8B-B14F-4D97-AF65-F5344CB8AC3E}">
        <p14:creationId xmlns:p14="http://schemas.microsoft.com/office/powerpoint/2010/main" val="327415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3</a:t>
            </a:fld>
            <a:endParaRPr lang="en-US" dirty="0"/>
          </a:p>
        </p:txBody>
      </p:sp>
    </p:spTree>
    <p:extLst>
      <p:ext uri="{BB962C8B-B14F-4D97-AF65-F5344CB8AC3E}">
        <p14:creationId xmlns:p14="http://schemas.microsoft.com/office/powerpoint/2010/main" val="275994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sv-SE" dirty="0" smtClean="0"/>
              <a:t>Esther Kim &amp; Carl T. Bergstrom, </a:t>
            </a:r>
            <a:r>
              <a:rPr lang="en-US" dirty="0" smtClean="0"/>
              <a:t>CC BY 2.0</a:t>
            </a:r>
          </a:p>
          <a:p>
            <a:r>
              <a:rPr lang="en-US" dirty="0" smtClean="0"/>
              <a:t>https://commons.wikimedia.org/wiki/File:SlowTheSpread.png</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46</a:t>
            </a:fld>
            <a:endParaRPr lang="en-US" dirty="0"/>
          </a:p>
        </p:txBody>
      </p:sp>
    </p:spTree>
    <p:extLst>
      <p:ext uri="{BB962C8B-B14F-4D97-AF65-F5344CB8AC3E}">
        <p14:creationId xmlns:p14="http://schemas.microsoft.com/office/powerpoint/2010/main" val="395180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sz="1200" b="0" i="0" u="none" strike="noStrike" kern="1200" dirty="0" smtClean="0">
                <a:solidFill>
                  <a:schemeClr val="tx1"/>
                </a:solidFill>
                <a:effectLst/>
                <a:latin typeface="+mn-lt"/>
                <a:ea typeface="+mn-ea"/>
                <a:cs typeface="+mn-cs"/>
              </a:rPr>
              <a:t>Brian Hall, P.D., </a:t>
            </a:r>
            <a:r>
              <a:rPr lang="en-US" dirty="0" smtClean="0"/>
              <a:t>https://commons.wikimedia.org/wiki/File:VIP_Bird2.jpg</a:t>
            </a: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47</a:t>
            </a:fld>
            <a:endParaRPr lang="en-US" dirty="0"/>
          </a:p>
        </p:txBody>
      </p:sp>
    </p:spTree>
    <p:extLst>
      <p:ext uri="{BB962C8B-B14F-4D97-AF65-F5344CB8AC3E}">
        <p14:creationId xmlns:p14="http://schemas.microsoft.com/office/powerpoint/2010/main" val="305781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Reprinted from The Lancet Respiratory Medicine, </a:t>
            </a:r>
            <a:r>
              <a:rPr lang="en-GB" sz="1200" u="sng" kern="1200" dirty="0" smtClean="0">
                <a:solidFill>
                  <a:schemeClr val="tx1"/>
                </a:solidFill>
                <a:effectLst/>
                <a:latin typeface="+mn-lt"/>
                <a:ea typeface="+mn-ea"/>
                <a:cs typeface="+mn-cs"/>
                <a:hlinkClick r:id="rId3"/>
              </a:rPr>
              <a:t>https://doi.org/10.1016/S2213-2600(20)30076-X</a:t>
            </a:r>
            <a:r>
              <a:rPr lang="en-GB" sz="1200" b="1" kern="1200" dirty="0" smtClean="0">
                <a:solidFill>
                  <a:schemeClr val="tx1"/>
                </a:solidFill>
                <a:effectLst/>
                <a:latin typeface="+mn-lt"/>
                <a:ea typeface="+mn-ea"/>
                <a:cs typeface="+mn-cs"/>
              </a:rPr>
              <a:t>, Xu et al., Pathological findings of COVID-19 associated with acute respiratory distress syndrome, Copyright (2020), with permission from Elsevier.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51</a:t>
            </a:fld>
            <a:endParaRPr lang="en-US" dirty="0"/>
          </a:p>
        </p:txBody>
      </p:sp>
    </p:spTree>
    <p:extLst>
      <p:ext uri="{BB962C8B-B14F-4D97-AF65-F5344CB8AC3E}">
        <p14:creationId xmlns:p14="http://schemas.microsoft.com/office/powerpoint/2010/main" val="1718035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Reprinted from The Lancet Respiratory Medicine, </a:t>
            </a:r>
            <a:r>
              <a:rPr lang="en-GB" sz="1200" u="sng" kern="1200" dirty="0" smtClean="0">
                <a:solidFill>
                  <a:schemeClr val="tx1"/>
                </a:solidFill>
                <a:effectLst/>
                <a:latin typeface="+mn-lt"/>
                <a:ea typeface="+mn-ea"/>
                <a:cs typeface="+mn-cs"/>
                <a:hlinkClick r:id="rId3"/>
              </a:rPr>
              <a:t>https://doi.org/10.1016/S2213-2600(20)30076-X</a:t>
            </a:r>
            <a:r>
              <a:rPr lang="en-GB" sz="1200" b="1" kern="1200" dirty="0" smtClean="0">
                <a:solidFill>
                  <a:schemeClr val="tx1"/>
                </a:solidFill>
                <a:effectLst/>
                <a:latin typeface="+mn-lt"/>
                <a:ea typeface="+mn-ea"/>
                <a:cs typeface="+mn-cs"/>
              </a:rPr>
              <a:t>, Xu et al., Pathological findings of COVID-19 associated with acute respiratory distress syndrome, Copyright (2020), with permission from Elsevier.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52</a:t>
            </a:fld>
            <a:endParaRPr lang="en-US" dirty="0"/>
          </a:p>
        </p:txBody>
      </p:sp>
    </p:spTree>
    <p:extLst>
      <p:ext uri="{BB962C8B-B14F-4D97-AF65-F5344CB8AC3E}">
        <p14:creationId xmlns:p14="http://schemas.microsoft.com/office/powerpoint/2010/main" val="342809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TY  - JOUR</a:t>
            </a:r>
          </a:p>
          <a:p>
            <a:r>
              <a:rPr lang="en-US" dirty="0" smtClean="0"/>
              <a:t>AU  - Jiang, </a:t>
            </a:r>
            <a:r>
              <a:rPr lang="en-US" dirty="0" err="1" smtClean="0"/>
              <a:t>Meng-Jie</a:t>
            </a:r>
            <a:endParaRPr lang="en-US" dirty="0" smtClean="0"/>
          </a:p>
          <a:p>
            <a:r>
              <a:rPr lang="en-US" dirty="0" smtClean="0"/>
              <a:t>AU  - </a:t>
            </a:r>
            <a:r>
              <a:rPr lang="en-US" dirty="0" err="1" smtClean="0"/>
              <a:t>Weng</a:t>
            </a:r>
            <a:r>
              <a:rPr lang="en-US" dirty="0" smtClean="0"/>
              <a:t>, Shan-Shan</a:t>
            </a:r>
          </a:p>
          <a:p>
            <a:r>
              <a:rPr lang="en-US" dirty="0" smtClean="0"/>
              <a:t>AU  - Cao, Ying</a:t>
            </a:r>
          </a:p>
          <a:p>
            <a:r>
              <a:rPr lang="en-US" dirty="0" smtClean="0"/>
              <a:t>AU  - Li, Xiao-Fen</a:t>
            </a:r>
          </a:p>
          <a:p>
            <a:r>
              <a:rPr lang="en-US" dirty="0" smtClean="0"/>
              <a:t>AU  - Wang, Liu-Hong</a:t>
            </a:r>
          </a:p>
          <a:p>
            <a:r>
              <a:rPr lang="en-US" dirty="0" smtClean="0"/>
              <a:t>AU  - Xu, Jing-Hong</a:t>
            </a:r>
          </a:p>
          <a:p>
            <a:r>
              <a:rPr lang="en-US" dirty="0" smtClean="0"/>
              <a:t>AU  - Yuan, Ying</a:t>
            </a:r>
          </a:p>
          <a:p>
            <a:r>
              <a:rPr lang="en-US" dirty="0" smtClean="0"/>
              <a:t>PY  - 2015/09/11</a:t>
            </a:r>
          </a:p>
          <a:p>
            <a:r>
              <a:rPr lang="en-US" dirty="0" smtClean="0"/>
              <a:t>SP  - e1484</a:t>
            </a:r>
          </a:p>
          <a:p>
            <a:r>
              <a:rPr lang="en-US" dirty="0" smtClean="0"/>
              <a:t>T1  - </a:t>
            </a:r>
            <a:r>
              <a:rPr lang="en-US" dirty="0" err="1" smtClean="0"/>
              <a:t>Metachronous</a:t>
            </a:r>
            <a:r>
              <a:rPr lang="en-US" dirty="0" smtClean="0"/>
              <a:t> Primary Adenocarcinoma of Lung During Adjuvant </a:t>
            </a:r>
            <a:r>
              <a:rPr lang="en-US" dirty="0" err="1" smtClean="0"/>
              <a:t>Imatinib</a:t>
            </a:r>
            <a:r>
              <a:rPr lang="en-US" dirty="0" smtClean="0"/>
              <a:t> </a:t>
            </a:r>
            <a:r>
              <a:rPr lang="en-US" dirty="0" err="1" smtClean="0"/>
              <a:t>Mesylate</a:t>
            </a:r>
            <a:r>
              <a:rPr lang="en-US" dirty="0" smtClean="0"/>
              <a:t> Therapy for Gastrointestinal Stromal Tumor of Stomach: A Case Report</a:t>
            </a:r>
          </a:p>
          <a:p>
            <a:r>
              <a:rPr lang="en-US" dirty="0" smtClean="0"/>
              <a:t>VL  - 94</a:t>
            </a:r>
          </a:p>
          <a:p>
            <a:r>
              <a:rPr lang="en-US" dirty="0" smtClean="0"/>
              <a:t>DO  - 10.1097/MD.0000000000001484</a:t>
            </a:r>
          </a:p>
          <a:p>
            <a:r>
              <a:rPr lang="en-US" dirty="0" smtClean="0"/>
              <a:t>JO  - Medicine</a:t>
            </a:r>
          </a:p>
          <a:p>
            <a:r>
              <a:rPr lang="en-US" dirty="0" smtClean="0"/>
              <a:t>ER  - CC BY-ND</a:t>
            </a:r>
            <a:r>
              <a:rPr lang="en-US" baseline="0" dirty="0" smtClean="0"/>
              <a:t> 4.0</a:t>
            </a:r>
            <a:endParaRPr lang="en-US" dirty="0" smtClean="0"/>
          </a:p>
          <a:p>
            <a:r>
              <a:rPr lang="en-US" dirty="0" smtClean="0"/>
              <a:t>https://www.researchgate.net/publication/281681244_Metachronous_Primary_Adenocarcinoma_of_Lung_During_Adjuvant_Imatinib_Mesylate_Therapy_for_Gastrointestinal_Stromal_Tumor_of_Stomach_A_Case_Report</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55</a:t>
            </a:fld>
            <a:endParaRPr lang="en-US" dirty="0"/>
          </a:p>
        </p:txBody>
      </p:sp>
    </p:spTree>
    <p:extLst>
      <p:ext uri="{BB962C8B-B14F-4D97-AF65-F5344CB8AC3E}">
        <p14:creationId xmlns:p14="http://schemas.microsoft.com/office/powerpoint/2010/main" val="2961960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fr-FR" dirty="0" smtClean="0"/>
              <a:t>Jin, Y., Cai, L., Cheng, Z. </a:t>
            </a:r>
            <a:r>
              <a:rPr lang="fr-FR" i="1" dirty="0" smtClean="0"/>
              <a:t>et al</a:t>
            </a:r>
            <a:r>
              <a:rPr lang="fr-FR" dirty="0" smtClean="0"/>
              <a:t>. CC BY 4.0. </a:t>
            </a:r>
            <a:endParaRPr lang="en-US" dirty="0" smtClean="0"/>
          </a:p>
          <a:p>
            <a:r>
              <a:rPr lang="en-US" dirty="0" smtClean="0"/>
              <a:t>https://commons.wikimedia.org/wiki/File:COVID19CT1.webp</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56</a:t>
            </a:fld>
            <a:endParaRPr lang="en-US" dirty="0"/>
          </a:p>
        </p:txBody>
      </p:sp>
    </p:spTree>
    <p:extLst>
      <p:ext uri="{BB962C8B-B14F-4D97-AF65-F5344CB8AC3E}">
        <p14:creationId xmlns:p14="http://schemas.microsoft.com/office/powerpoint/2010/main" val="176587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Photo courtesy of Mary </a:t>
            </a:r>
            <a:r>
              <a:rPr lang="en-US" sz="1200" dirty="0" err="1" smtClean="0"/>
              <a:t>Layn</a:t>
            </a:r>
            <a:r>
              <a:rPr lang="en-US" sz="1200" dirty="0" smtClean="0"/>
              <a:t> (author’s sister).</a:t>
            </a:r>
          </a:p>
        </p:txBody>
      </p:sp>
      <p:sp>
        <p:nvSpPr>
          <p:cNvPr id="4" name="Slide Number Placeholder 3"/>
          <p:cNvSpPr>
            <a:spLocks noGrp="1"/>
          </p:cNvSpPr>
          <p:nvPr>
            <p:ph type="sldNum" sz="quarter" idx="10"/>
          </p:nvPr>
        </p:nvSpPr>
        <p:spPr/>
        <p:txBody>
          <a:bodyPr/>
          <a:lstStyle/>
          <a:p>
            <a:fld id="{4C130262-F254-2841-B1C4-04E41C85B47D}" type="slidenum">
              <a:rPr lang="en-US" smtClean="0"/>
              <a:t>4</a:t>
            </a:fld>
            <a:endParaRPr lang="en-US" dirty="0"/>
          </a:p>
        </p:txBody>
      </p:sp>
    </p:spTree>
    <p:extLst>
      <p:ext uri="{BB962C8B-B14F-4D97-AF65-F5344CB8AC3E}">
        <p14:creationId xmlns:p14="http://schemas.microsoft.com/office/powerpoint/2010/main" val="293219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F.P. Williams, U.S. EPA, P.D.,</a:t>
            </a:r>
            <a:r>
              <a:rPr lang="en-US" baseline="0" dirty="0" smtClean="0"/>
              <a:t> https://commons.wikimedia.org/wiki/File:Polio.jpg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130262-F254-2841-B1C4-04E41C85B47D}" type="slidenum">
              <a:rPr lang="en-US" smtClean="0"/>
              <a:t>7</a:t>
            </a:fld>
            <a:endParaRPr lang="en-US" dirty="0"/>
          </a:p>
        </p:txBody>
      </p:sp>
    </p:spTree>
    <p:extLst>
      <p:ext uri="{BB962C8B-B14F-4D97-AF65-F5344CB8AC3E}">
        <p14:creationId xmlns:p14="http://schemas.microsoft.com/office/powerpoint/2010/main" val="1344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UNICEF Philippines and Luis </a:t>
            </a:r>
            <a:r>
              <a:rPr lang="en-US" dirty="0" err="1" smtClean="0"/>
              <a:t>Gatmaitan</a:t>
            </a:r>
            <a:r>
              <a:rPr lang="en-US" dirty="0" smtClean="0"/>
              <a:t> / 2014 / Gilbert F. </a:t>
            </a:r>
            <a:r>
              <a:rPr lang="en-US" dirty="0" err="1" smtClean="0"/>
              <a:t>Lavides</a:t>
            </a:r>
            <a:r>
              <a:rPr lang="en-US" dirty="0" smtClean="0"/>
              <a:t>, CC BY 2.0 (https://creativecommons.org/licenses/by/2.0/).</a:t>
            </a:r>
          </a:p>
          <a:p>
            <a:r>
              <a:rPr lang="en-US" dirty="0" smtClean="0"/>
              <a:t>https://www.flickr.com/photos/gtzecosan/17125224489/in/set-72157648282032913</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9</a:t>
            </a:fld>
            <a:endParaRPr lang="en-US" dirty="0"/>
          </a:p>
        </p:txBody>
      </p:sp>
    </p:spTree>
    <p:extLst>
      <p:ext uri="{BB962C8B-B14F-4D97-AF65-F5344CB8AC3E}">
        <p14:creationId xmlns:p14="http://schemas.microsoft.com/office/powerpoint/2010/main" val="381176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smtClean="0"/>
              <a:t>Credits:</a:t>
            </a:r>
          </a:p>
          <a:p>
            <a:r>
              <a:rPr lang="en-US" dirty="0" smtClean="0"/>
              <a:t>Epithelium—</a:t>
            </a:r>
            <a:r>
              <a:rPr lang="en-US" dirty="0" err="1" smtClean="0"/>
              <a:t>McortNGHH</a:t>
            </a:r>
            <a:r>
              <a:rPr lang="en-US" dirty="0" smtClean="0"/>
              <a:t>, CC</a:t>
            </a:r>
            <a:r>
              <a:rPr lang="en-US" baseline="0" dirty="0" smtClean="0"/>
              <a:t> BY 3.0,</a:t>
            </a:r>
            <a:endParaRPr lang="en-US" dirty="0" smtClean="0"/>
          </a:p>
          <a:p>
            <a:r>
              <a:rPr lang="en-US" dirty="0" smtClean="0"/>
              <a:t>https://commons.wikimedia.org/wiki/File%3A423_Table_04_02_Summary_of_Epithelial_Tissue_CellsN.png</a:t>
            </a:r>
          </a:p>
          <a:p>
            <a:r>
              <a:rPr lang="en-US" dirty="0" smtClean="0"/>
              <a:t>Peyer’s patches—</a:t>
            </a:r>
            <a:r>
              <a:rPr lang="en-US" dirty="0" err="1" smtClean="0"/>
              <a:t>Plainpaper</a:t>
            </a:r>
            <a:r>
              <a:rPr lang="en-US" dirty="0" smtClean="0"/>
              <a:t>, CC BY-SA 3.0, https://commons.wikimedia.org/wiki/File:Peyer%27s_patch_(improved_color).jpg</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Cardiovascular system—Public domain, </a:t>
            </a:r>
          </a:p>
          <a:p>
            <a:r>
              <a:rPr lang="en-US" dirty="0" smtClean="0"/>
              <a:t>https://en.wikipedia.org/wiki/Circulatory_system#/media/File:Vein_art_near.png</a:t>
            </a:r>
          </a:p>
          <a:p>
            <a:r>
              <a:rPr lang="en-US" dirty="0" smtClean="0"/>
              <a:t>Nervous system—</a:t>
            </a:r>
            <a:r>
              <a:rPr lang="en-US" dirty="0" err="1" smtClean="0"/>
              <a:t>OpenStax</a:t>
            </a:r>
            <a:r>
              <a:rPr lang="en-US" dirty="0" smtClean="0"/>
              <a:t>, CC BY 4.0, </a:t>
            </a:r>
          </a:p>
          <a:p>
            <a:r>
              <a:rPr lang="en-US" dirty="0" smtClean="0"/>
              <a:t>https://commons.wikimedia.org/wiki/File:1201_Overview_of_Nervous_System.jpg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10</a:t>
            </a:fld>
            <a:endParaRPr lang="en-US" dirty="0"/>
          </a:p>
        </p:txBody>
      </p:sp>
    </p:spTree>
    <p:extLst>
      <p:ext uri="{BB962C8B-B14F-4D97-AF65-F5344CB8AC3E}">
        <p14:creationId xmlns:p14="http://schemas.microsoft.com/office/powerpoint/2010/main" val="147714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a:t>
            </a:r>
            <a:r>
              <a:rPr lang="en-US" i="1" baseline="0" dirty="0" smtClean="0"/>
              <a:t> </a:t>
            </a:r>
            <a:r>
              <a:rPr lang="en-US" dirty="0" err="1" smtClean="0"/>
              <a:t>Daderot</a:t>
            </a:r>
            <a:r>
              <a:rPr lang="en-US" dirty="0" smtClean="0"/>
              <a:t>, P.D.,</a:t>
            </a:r>
            <a:endParaRPr lang="en-US" i="1" dirty="0" smtClean="0"/>
          </a:p>
          <a:p>
            <a:r>
              <a:rPr lang="en-US" dirty="0" smtClean="0"/>
              <a:t>https://commons.wikimedia.org/wiki/File:Iron_Lung_-_Indiana_State_Museum_-_DSC00412.JPG</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12</a:t>
            </a:fld>
            <a:endParaRPr lang="en-US" dirty="0"/>
          </a:p>
        </p:txBody>
      </p:sp>
    </p:spTree>
    <p:extLst>
      <p:ext uri="{BB962C8B-B14F-4D97-AF65-F5344CB8AC3E}">
        <p14:creationId xmlns:p14="http://schemas.microsoft.com/office/powerpoint/2010/main" val="227960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 </a:t>
            </a:r>
            <a:r>
              <a:rPr lang="en-US" dirty="0" smtClean="0"/>
              <a:t>Margaret </a:t>
            </a:r>
            <a:r>
              <a:rPr lang="en-US" dirty="0" err="1" smtClean="0"/>
              <a:t>Suckley</a:t>
            </a:r>
            <a:r>
              <a:rPr lang="en-US" dirty="0" smtClean="0"/>
              <a:t>, P.D.,</a:t>
            </a:r>
            <a:r>
              <a:rPr lang="en-US" baseline="0" dirty="0" smtClean="0"/>
              <a:t> </a:t>
            </a:r>
            <a:r>
              <a:rPr lang="en-US" dirty="0" smtClean="0"/>
              <a:t>http://docs.fdrlibrary.marist.edu/images/photodb/fdr300.gif</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15</a:t>
            </a:fld>
            <a:endParaRPr lang="en-US" dirty="0"/>
          </a:p>
        </p:txBody>
      </p:sp>
    </p:spTree>
    <p:extLst>
      <p:ext uri="{BB962C8B-B14F-4D97-AF65-F5344CB8AC3E}">
        <p14:creationId xmlns:p14="http://schemas.microsoft.com/office/powerpoint/2010/main" val="36210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Credits:</a:t>
            </a:r>
          </a:p>
          <a:p>
            <a:r>
              <a:rPr lang="en-US" dirty="0" smtClean="0"/>
              <a:t>Salk: SAS Scandinavian Airlines, P.D.,</a:t>
            </a:r>
            <a:r>
              <a:rPr lang="en-US" baseline="0" dirty="0" smtClean="0"/>
              <a:t> </a:t>
            </a:r>
            <a:r>
              <a:rPr lang="en-US" dirty="0" smtClean="0"/>
              <a:t>https://commons.wikimedia.org/wiki/File:Dr_Jonas_Edward_Salk_(cropped)_(cropped).jpg</a:t>
            </a:r>
          </a:p>
          <a:p>
            <a:r>
              <a:rPr lang="en-US" dirty="0" smtClean="0"/>
              <a:t>Sabin: P.D.,</a:t>
            </a:r>
            <a:r>
              <a:rPr lang="en-US" baseline="0" dirty="0" smtClean="0"/>
              <a:t> </a:t>
            </a:r>
            <a:r>
              <a:rPr lang="en-US" dirty="0" smtClean="0"/>
              <a:t>https://commons.wikimedia.org/wiki/File:Albert_Sabin.jpg</a:t>
            </a:r>
            <a:endParaRPr lang="en-US" dirty="0"/>
          </a:p>
        </p:txBody>
      </p:sp>
      <p:sp>
        <p:nvSpPr>
          <p:cNvPr id="4" name="Slide Number Placeholder 3"/>
          <p:cNvSpPr>
            <a:spLocks noGrp="1"/>
          </p:cNvSpPr>
          <p:nvPr>
            <p:ph type="sldNum" sz="quarter" idx="10"/>
          </p:nvPr>
        </p:nvSpPr>
        <p:spPr/>
        <p:txBody>
          <a:bodyPr/>
          <a:lstStyle/>
          <a:p>
            <a:fld id="{4C130262-F254-2841-B1C4-04E41C85B47D}" type="slidenum">
              <a:rPr lang="en-US" smtClean="0"/>
              <a:t>16</a:t>
            </a:fld>
            <a:endParaRPr lang="en-US" dirty="0"/>
          </a:p>
        </p:txBody>
      </p:sp>
    </p:spTree>
    <p:extLst>
      <p:ext uri="{BB962C8B-B14F-4D97-AF65-F5344CB8AC3E}">
        <p14:creationId xmlns:p14="http://schemas.microsoft.com/office/powerpoint/2010/main" val="7012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49EE0B-C8C7-400E-A434-405EC0E0EF05}"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15032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A309B-F857-4C3F-8B42-6CF27F825FB2}"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247774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F547-EFDF-46FA-92D0-272582BF567D}"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18872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590EF-89A3-48B9-BA18-5FABC014B16C}"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40446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2A1DF-72DA-4D75-A9B3-26FC4452F8F6}"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4971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1A69A6-A637-4541-9B23-A88CBEB9205C}"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662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27ECC-2CFA-4031-AC12-DB5484ABBB4C}" type="datetime1">
              <a:rPr lang="en-US" smtClean="0"/>
              <a:t>5/16/2020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11958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2981D-6772-4493-A18C-DE566FE836DB}" type="datetime1">
              <a:rPr lang="en-US" smtClean="0"/>
              <a:t>5/16/2020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364023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07866-C3C6-4B6A-A2E5-D5CC24A811CA}" type="datetime1">
              <a:rPr lang="en-US" smtClean="0"/>
              <a:t>5/16/2020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176739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F2120-B91C-44F5-8D19-CC4F6DF240D2}"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3583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D4DC4-FEBD-4334-A30D-02582F637EB1}"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A83616-6B0E-194E-8AE6-46B5B4CFD94B}" type="slidenum">
              <a:rPr lang="en-US" smtClean="0"/>
              <a:t>‹#›</a:t>
            </a:fld>
            <a:endParaRPr lang="en-US" dirty="0"/>
          </a:p>
        </p:txBody>
      </p:sp>
    </p:spTree>
    <p:extLst>
      <p:ext uri="{BB962C8B-B14F-4D97-AF65-F5344CB8AC3E}">
        <p14:creationId xmlns:p14="http://schemas.microsoft.com/office/powerpoint/2010/main" val="406488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08BD5-8F7B-4CE6-8DEE-BCEF44B5DC2C}" type="datetime1">
              <a:rPr lang="en-US" smtClean="0"/>
              <a:t>5/16/2020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83616-6B0E-194E-8AE6-46B5B4CFD94B}" type="slidenum">
              <a:rPr lang="en-US" smtClean="0"/>
              <a:t>‹#›</a:t>
            </a:fld>
            <a:endParaRPr lang="en-US" dirty="0"/>
          </a:p>
        </p:txBody>
      </p:sp>
    </p:spTree>
    <p:extLst>
      <p:ext uri="{BB962C8B-B14F-4D97-AF65-F5344CB8AC3E}">
        <p14:creationId xmlns:p14="http://schemas.microsoft.com/office/powerpoint/2010/main" val="299949538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UCqsl6JRO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oi.org/10.1016/S2213-2600(20)30076-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researchgate.net/publication/281681244_Metachronous_Primary_Adenocarcinoma_of_Lung_During_Adjuvant_Imatinib_Mesylate_Therapy_for_Gastrointestinal_Stromal_Tumor_of_Stomach_A_Case_Repor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5"/>
            <a:ext cx="9144000" cy="6857330"/>
          </a:xfrm>
          <a:prstGeom prst="rect">
            <a:avLst/>
          </a:prstGeom>
        </p:spPr>
      </p:pic>
      <p:sp>
        <p:nvSpPr>
          <p:cNvPr id="2" name="Title 1"/>
          <p:cNvSpPr>
            <a:spLocks noGrp="1"/>
          </p:cNvSpPr>
          <p:nvPr>
            <p:ph type="title"/>
          </p:nvPr>
        </p:nvSpPr>
        <p:spPr>
          <a:xfrm>
            <a:off x="841737" y="1072155"/>
            <a:ext cx="3291127" cy="1143000"/>
          </a:xfrm>
        </p:spPr>
        <p:txBody>
          <a:bodyPr>
            <a:noAutofit/>
          </a:bodyPr>
          <a:lstStyle/>
          <a:p>
            <a:pPr algn="l"/>
            <a:r>
              <a:rPr lang="en-US" sz="9600" b="1" i="1" dirty="0" smtClean="0">
                <a:ln>
                  <a:solidFill>
                    <a:schemeClr val="tx1"/>
                  </a:solidFill>
                </a:ln>
                <a:solidFill>
                  <a:srgbClr val="454545"/>
                </a:solidFill>
                <a:effectLst>
                  <a:outerShdw blurRad="50800" dist="38100" dir="5400000" algn="t" rotWithShape="0">
                    <a:schemeClr val="bg2">
                      <a:lumMod val="25000"/>
                      <a:alpha val="40000"/>
                    </a:schemeClr>
                  </a:outerShdw>
                </a:effectLst>
                <a:latin typeface="Calibri" panose="020F0502020204030204" pitchFamily="34" charset="0"/>
              </a:rPr>
              <a:t>FEAR!</a:t>
            </a:r>
            <a:endParaRPr lang="en-US" sz="9600" b="1" i="1" dirty="0">
              <a:ln>
                <a:solidFill>
                  <a:schemeClr val="tx1"/>
                </a:solidFill>
              </a:ln>
              <a:solidFill>
                <a:srgbClr val="454545"/>
              </a:solidFill>
              <a:effectLst>
                <a:outerShdw blurRad="50800" dist="38100" dir="5400000" algn="t" rotWithShape="0">
                  <a:schemeClr val="bg2">
                    <a:lumMod val="25000"/>
                    <a:alpha val="40000"/>
                  </a:schemeClr>
                </a:outerShdw>
              </a:effectLst>
              <a:latin typeface="Calibri" panose="020F0502020204030204" pitchFamily="34" charset="0"/>
            </a:endParaRPr>
          </a:p>
        </p:txBody>
      </p:sp>
      <p:sp>
        <p:nvSpPr>
          <p:cNvPr id="3" name="Content Placeholder 2"/>
          <p:cNvSpPr>
            <a:spLocks noGrp="1"/>
          </p:cNvSpPr>
          <p:nvPr>
            <p:ph idx="1"/>
          </p:nvPr>
        </p:nvSpPr>
        <p:spPr>
          <a:xfrm>
            <a:off x="305669" y="2327862"/>
            <a:ext cx="4398520" cy="945328"/>
          </a:xfrm>
        </p:spPr>
        <p:txBody>
          <a:bodyPr/>
          <a:lstStyle/>
          <a:p>
            <a:pPr marL="68580" indent="0">
              <a:buNone/>
            </a:pPr>
            <a:r>
              <a:rPr lang="en-US" sz="3600" b="1" dirty="0" smtClean="0"/>
              <a:t>A Tale of Two Viruses</a:t>
            </a:r>
            <a:endParaRPr lang="en-US" dirty="0" smtClean="0"/>
          </a:p>
        </p:txBody>
      </p:sp>
      <p:sp>
        <p:nvSpPr>
          <p:cNvPr id="5" name="Rectangle 4"/>
          <p:cNvSpPr/>
          <p:nvPr/>
        </p:nvSpPr>
        <p:spPr>
          <a:xfrm>
            <a:off x="273324" y="277652"/>
            <a:ext cx="4568879" cy="307777"/>
          </a:xfrm>
          <a:prstGeom prst="rect">
            <a:avLst/>
          </a:prstGeom>
        </p:spPr>
        <p:txBody>
          <a:bodyPr wrap="none">
            <a:spAutoFit/>
          </a:bodyPr>
          <a:lstStyle/>
          <a:p>
            <a:pPr lvl="0" defTabSz="584200" hangingPunct="0">
              <a:spcBef>
                <a:spcPct val="0"/>
              </a:spcBef>
            </a:pPr>
            <a:r>
              <a:rPr lang="en-US" altLang="en-US" sz="1400" b="1" kern="0" dirty="0" smtClean="0">
                <a:solidFill>
                  <a:schemeClr val="bg2">
                    <a:lumMod val="50000"/>
                  </a:schemeClr>
                </a:solidFill>
                <a:latin typeface="Calibri" pitchFamily="34" charset="0"/>
                <a:cs typeface="Calibri" pitchFamily="34" charset="0"/>
                <a:sym typeface="Helvetica Light"/>
              </a:rPr>
              <a:t>NATIONAL CENTER FOR CASE STUDY TEACHING IN SCIENCE</a:t>
            </a:r>
            <a:endParaRPr lang="en-US" altLang="en-US" sz="1400" b="1" kern="0" dirty="0">
              <a:solidFill>
                <a:schemeClr val="bg2">
                  <a:lumMod val="50000"/>
                </a:schemeClr>
              </a:solidFill>
              <a:latin typeface="Palatino Linotype" pitchFamily="18" charset="0"/>
              <a:cs typeface="Calibri" pitchFamily="34" charset="0"/>
              <a:sym typeface="Helvetica Light"/>
            </a:endParaRPr>
          </a:p>
        </p:txBody>
      </p:sp>
      <p:sp>
        <p:nvSpPr>
          <p:cNvPr id="6" name="Rectangle 5"/>
          <p:cNvSpPr/>
          <p:nvPr/>
        </p:nvSpPr>
        <p:spPr>
          <a:xfrm>
            <a:off x="343247" y="3969825"/>
            <a:ext cx="4141071" cy="1477328"/>
          </a:xfrm>
          <a:prstGeom prst="rect">
            <a:avLst/>
          </a:prstGeom>
        </p:spPr>
        <p:txBody>
          <a:bodyPr wrap="square">
            <a:spAutoFit/>
          </a:bodyPr>
          <a:lstStyle/>
          <a:p>
            <a:pPr marL="18288" indent="0" algn="ctr">
              <a:buNone/>
            </a:pPr>
            <a:r>
              <a:rPr lang="en-US" dirty="0">
                <a:latin typeface="Monotype Corsiva" panose="03010101010201010101" pitchFamily="66" charset="0"/>
                <a:cs typeface="Calibri" panose="020F0502020204030204" pitchFamily="34" charset="0"/>
              </a:rPr>
              <a:t>by</a:t>
            </a:r>
          </a:p>
          <a:p>
            <a:pPr marL="18288" indent="0" algn="ctr">
              <a:buNone/>
            </a:pPr>
            <a:r>
              <a:rPr lang="en-US" dirty="0">
                <a:latin typeface="Calibri" panose="020F0502020204030204" pitchFamily="34" charset="0"/>
                <a:cs typeface="Calibri" panose="020F0502020204030204" pitchFamily="34" charset="0"/>
              </a:rPr>
              <a:t>Kathleen A. Nolan </a:t>
            </a:r>
          </a:p>
          <a:p>
            <a:pPr marL="18288" indent="0" algn="ctr">
              <a:buNone/>
            </a:pPr>
            <a:r>
              <a:rPr lang="en-US" dirty="0">
                <a:latin typeface="Calibri" panose="020F0502020204030204" pitchFamily="34" charset="0"/>
                <a:cs typeface="Calibri" panose="020F0502020204030204" pitchFamily="34" charset="0"/>
              </a:rPr>
              <a:t>Department of Biology, Health </a:t>
            </a:r>
            <a:r>
              <a:rPr lang="en-US" dirty="0" smtClean="0">
                <a:latin typeface="Calibri" panose="020F0502020204030204" pitchFamily="34" charset="0"/>
                <a:cs typeface="Calibri" panose="020F0502020204030204" pitchFamily="34" charset="0"/>
              </a:rPr>
              <a:t>Promotion, </a:t>
            </a:r>
            <a:r>
              <a:rPr lang="en-US" dirty="0">
                <a:latin typeface="Calibri" panose="020F0502020204030204" pitchFamily="34" charset="0"/>
                <a:cs typeface="Calibri" panose="020F0502020204030204" pitchFamily="34" charset="0"/>
              </a:rPr>
              <a:t>and Health Care Management</a:t>
            </a:r>
          </a:p>
          <a:p>
            <a:pPr marL="18288" indent="0" algn="ctr">
              <a:buNone/>
            </a:pPr>
            <a:r>
              <a:rPr lang="en-US" dirty="0">
                <a:latin typeface="Calibri" panose="020F0502020204030204" pitchFamily="34" charset="0"/>
                <a:cs typeface="Calibri" panose="020F0502020204030204" pitchFamily="34" charset="0"/>
              </a:rPr>
              <a:t>St. Francis College, Brooklyn, NY</a:t>
            </a:r>
          </a:p>
        </p:txBody>
      </p:sp>
    </p:spTree>
    <p:extLst>
      <p:ext uri="{BB962C8B-B14F-4D97-AF65-F5344CB8AC3E}">
        <p14:creationId xmlns:p14="http://schemas.microsoft.com/office/powerpoint/2010/main" val="103018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2557040"/>
              </p:ext>
            </p:extLst>
          </p:nvPr>
        </p:nvGraphicFramePr>
        <p:xfrm>
          <a:off x="881063" y="1809750"/>
          <a:ext cx="8262937" cy="496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AFA83616-6B0E-194E-8AE6-46B5B4CFD94B}" type="slidenum">
              <a:rPr lang="en-US" smtClean="0"/>
              <a:t>10</a:t>
            </a:fld>
            <a:endParaRPr lang="en-US" dirty="0"/>
          </a:p>
        </p:txBody>
      </p:sp>
      <p:sp>
        <p:nvSpPr>
          <p:cNvPr id="7" name="TextBox 6"/>
          <p:cNvSpPr txBox="1"/>
          <p:nvPr/>
        </p:nvSpPr>
        <p:spPr>
          <a:xfrm>
            <a:off x="457200" y="274320"/>
            <a:ext cx="3037631" cy="369332"/>
          </a:xfrm>
          <a:prstGeom prst="rect">
            <a:avLst/>
          </a:prstGeom>
          <a:noFill/>
        </p:spPr>
        <p:txBody>
          <a:bodyPr wrap="square" rtlCol="0">
            <a:spAutoFit/>
          </a:bodyPr>
          <a:lstStyle/>
          <a:p>
            <a:r>
              <a:rPr lang="en-US" b="1" dirty="0">
                <a:solidFill>
                  <a:schemeClr val="bg1">
                    <a:lumMod val="50000"/>
                  </a:schemeClr>
                </a:solidFill>
              </a:rPr>
              <a:t>VIRUS ENTERS THE BODY</a:t>
            </a:r>
          </a:p>
        </p:txBody>
      </p:sp>
      <p:sp>
        <p:nvSpPr>
          <p:cNvPr id="8" name="TextBox 7"/>
          <p:cNvSpPr txBox="1"/>
          <p:nvPr/>
        </p:nvSpPr>
        <p:spPr>
          <a:xfrm>
            <a:off x="4650838" y="5268455"/>
            <a:ext cx="1398683" cy="923330"/>
          </a:xfrm>
          <a:prstGeom prst="rect">
            <a:avLst/>
          </a:prstGeom>
          <a:noFill/>
        </p:spPr>
        <p:txBody>
          <a:bodyPr wrap="square" rtlCol="0">
            <a:spAutoFit/>
          </a:bodyPr>
          <a:lstStyle/>
          <a:p>
            <a:r>
              <a:rPr lang="en-US" dirty="0" smtClean="0"/>
              <a:t>Most infections </a:t>
            </a:r>
            <a:r>
              <a:rPr lang="en-US" b="1" dirty="0" smtClean="0">
                <a:solidFill>
                  <a:srgbClr val="FF0000"/>
                </a:solidFill>
              </a:rPr>
              <a:t>STOP</a:t>
            </a:r>
            <a:r>
              <a:rPr lang="en-US" dirty="0" smtClean="0"/>
              <a:t> here.  </a:t>
            </a:r>
            <a:endParaRPr lang="en-US" dirty="0"/>
          </a:p>
        </p:txBody>
      </p:sp>
      <p:sp>
        <p:nvSpPr>
          <p:cNvPr id="9" name="TextBox 8"/>
          <p:cNvSpPr txBox="1"/>
          <p:nvPr/>
        </p:nvSpPr>
        <p:spPr>
          <a:xfrm>
            <a:off x="6487147" y="5268455"/>
            <a:ext cx="1956440" cy="1200329"/>
          </a:xfrm>
          <a:prstGeom prst="rect">
            <a:avLst/>
          </a:prstGeom>
          <a:noFill/>
        </p:spPr>
        <p:txBody>
          <a:bodyPr wrap="square" rtlCol="0">
            <a:spAutoFit/>
          </a:bodyPr>
          <a:lstStyle/>
          <a:p>
            <a:r>
              <a:rPr lang="en-US" dirty="0"/>
              <a:t>I</a:t>
            </a:r>
            <a:r>
              <a:rPr lang="en-US" dirty="0" smtClean="0"/>
              <a:t>nfect motor neurons</a:t>
            </a:r>
          </a:p>
          <a:p>
            <a:r>
              <a:rPr lang="en-US" dirty="0" smtClean="0"/>
              <a:t>of CNS (IN 1-2% of cases)</a:t>
            </a:r>
            <a:endParaRPr lang="en-US" dirty="0"/>
          </a:p>
        </p:txBody>
      </p:sp>
      <p:sp>
        <p:nvSpPr>
          <p:cNvPr id="10" name="TextBox 9"/>
          <p:cNvSpPr txBox="1"/>
          <p:nvPr/>
        </p:nvSpPr>
        <p:spPr>
          <a:xfrm>
            <a:off x="590506" y="805111"/>
            <a:ext cx="3964367" cy="523220"/>
          </a:xfrm>
          <a:prstGeom prst="rect">
            <a:avLst/>
          </a:prstGeom>
          <a:noFill/>
        </p:spPr>
        <p:txBody>
          <a:bodyPr wrap="square" rtlCol="0">
            <a:spAutoFit/>
          </a:bodyPr>
          <a:lstStyle/>
          <a:p>
            <a:r>
              <a:rPr lang="en-US" sz="2800" b="1" dirty="0" smtClean="0"/>
              <a:t>Polio virus etiology</a:t>
            </a:r>
            <a:endParaRPr lang="en-US" sz="2800" b="1" dirty="0"/>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144" y="2233266"/>
            <a:ext cx="1992514" cy="1077917"/>
          </a:xfrm>
          <a:prstGeom prst="rect">
            <a:avLst/>
          </a:prstGeom>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25353" y="2233264"/>
            <a:ext cx="1902453" cy="1426840"/>
          </a:xfrm>
          <a:prstGeom prst="rect">
            <a:avLst/>
          </a:prstGeom>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50837" y="2233264"/>
            <a:ext cx="1513854" cy="1513854"/>
          </a:xfrm>
          <a:prstGeom prst="rect">
            <a:avLst/>
          </a:prstGeom>
        </p:spPr>
      </p:pic>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56657" y="2233265"/>
            <a:ext cx="1594700" cy="1441108"/>
          </a:xfrm>
          <a:prstGeom prst="rect">
            <a:avLst/>
          </a:prstGeom>
        </p:spPr>
      </p:pic>
    </p:spTree>
    <p:extLst>
      <p:ext uri="{BB962C8B-B14F-4D97-AF65-F5344CB8AC3E}">
        <p14:creationId xmlns:p14="http://schemas.microsoft.com/office/powerpoint/2010/main" val="14178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3"/>
            </a:pPr>
            <a:r>
              <a:rPr lang="en-US" sz="4000" b="1" dirty="0" smtClean="0"/>
              <a:t>What </a:t>
            </a:r>
            <a:r>
              <a:rPr lang="en-US" sz="4000" b="1" dirty="0"/>
              <a:t>type of cells does the polio virus attack to cause paralysis?</a:t>
            </a:r>
          </a:p>
        </p:txBody>
      </p:sp>
      <p:sp>
        <p:nvSpPr>
          <p:cNvPr id="3" name="Content Placeholder 2"/>
          <p:cNvSpPr>
            <a:spLocks noGrp="1"/>
          </p:cNvSpPr>
          <p:nvPr>
            <p:ph idx="1"/>
          </p:nvPr>
        </p:nvSpPr>
        <p:spPr>
          <a:xfrm>
            <a:off x="641841" y="2183598"/>
            <a:ext cx="6777317" cy="3508977"/>
          </a:xfrm>
        </p:spPr>
        <p:txBody>
          <a:bodyPr>
            <a:normAutofit/>
          </a:bodyPr>
          <a:lstStyle/>
          <a:p>
            <a:pPr marL="525780" lvl="0" indent="-457200">
              <a:buFont typeface="+mj-lt"/>
              <a:buAutoNum type="alphaUcPeriod"/>
            </a:pPr>
            <a:r>
              <a:rPr lang="en-US" sz="2800" b="1" dirty="0"/>
              <a:t>Motor neurons</a:t>
            </a:r>
          </a:p>
          <a:p>
            <a:pPr marL="525780" lvl="0" indent="-457200">
              <a:buFont typeface="+mj-lt"/>
              <a:buAutoNum type="alphaUcPeriod"/>
            </a:pPr>
            <a:r>
              <a:rPr lang="en-US" sz="2800" b="1" dirty="0"/>
              <a:t>Squamous epithelium of alveoli</a:t>
            </a:r>
          </a:p>
          <a:p>
            <a:pPr marL="525780" lvl="0" indent="-457200">
              <a:buFont typeface="+mj-lt"/>
              <a:buAutoNum type="alphaUcPeriod"/>
            </a:pPr>
            <a:r>
              <a:rPr lang="en-US" sz="2800" b="1" dirty="0"/>
              <a:t>Stratified squamous epithelial cells of </a:t>
            </a:r>
            <a:r>
              <a:rPr lang="en-US" sz="2800" b="1" dirty="0" smtClean="0"/>
              <a:t>the </a:t>
            </a:r>
            <a:r>
              <a:rPr lang="en-US" sz="2800" b="1" dirty="0"/>
              <a:t>epidermis</a:t>
            </a:r>
          </a:p>
          <a:p>
            <a:pPr marL="525780" lvl="0" indent="-457200">
              <a:buFont typeface="+mj-lt"/>
              <a:buAutoNum type="alphaUcPeriod"/>
            </a:pPr>
            <a:r>
              <a:rPr lang="en-US" sz="2800" b="1" dirty="0"/>
              <a:t>Columnar epithelium of the GI tract</a:t>
            </a:r>
          </a:p>
          <a:p>
            <a:pPr marL="525780" lvl="0" indent="-457200">
              <a:buFont typeface="+mj-lt"/>
              <a:buAutoNum type="alphaUcPeriod"/>
            </a:pPr>
            <a:r>
              <a:rPr lang="en-US" sz="2800" b="1" dirty="0"/>
              <a:t>Ependymal cells</a:t>
            </a:r>
          </a:p>
        </p:txBody>
      </p:sp>
      <p:sp>
        <p:nvSpPr>
          <p:cNvPr id="4" name="Slide Number Placeholder 3"/>
          <p:cNvSpPr>
            <a:spLocks noGrp="1"/>
          </p:cNvSpPr>
          <p:nvPr>
            <p:ph type="sldNum" sz="quarter" idx="12"/>
          </p:nvPr>
        </p:nvSpPr>
        <p:spPr/>
        <p:txBody>
          <a:bodyPr/>
          <a:lstStyle/>
          <a:p>
            <a:fld id="{AFA83616-6B0E-194E-8AE6-46B5B4CFD94B}" type="slidenum">
              <a:rPr lang="en-US" smtClean="0"/>
              <a:t>11</a:t>
            </a:fld>
            <a:endParaRPr lang="en-US" dirty="0"/>
          </a:p>
        </p:txBody>
      </p:sp>
    </p:spTree>
    <p:extLst>
      <p:ext uri="{BB962C8B-B14F-4D97-AF65-F5344CB8AC3E}">
        <p14:creationId xmlns:p14="http://schemas.microsoft.com/office/powerpoint/2010/main" val="360554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099"/>
            <a:ext cx="7024744" cy="791411"/>
          </a:xfrm>
        </p:spPr>
        <p:txBody>
          <a:bodyPr/>
          <a:lstStyle/>
          <a:p>
            <a:pPr algn="l"/>
            <a:r>
              <a:rPr lang="en-US" b="1" dirty="0" smtClean="0"/>
              <a:t>Let’s take a closer look….</a:t>
            </a:r>
            <a:endParaRPr lang="en-US" b="1" dirty="0"/>
          </a:p>
        </p:txBody>
      </p:sp>
      <p:sp>
        <p:nvSpPr>
          <p:cNvPr id="4" name="Slide Number Placeholder 3"/>
          <p:cNvSpPr>
            <a:spLocks noGrp="1"/>
          </p:cNvSpPr>
          <p:nvPr>
            <p:ph type="sldNum" sz="quarter" idx="12"/>
          </p:nvPr>
        </p:nvSpPr>
        <p:spPr/>
        <p:txBody>
          <a:bodyPr/>
          <a:lstStyle/>
          <a:p>
            <a:fld id="{AFA83616-6B0E-194E-8AE6-46B5B4CFD94B}" type="slidenum">
              <a:rPr lang="en-US" smtClean="0"/>
              <a:t>12</a:t>
            </a:fld>
            <a:endParaRPr lang="en-US" dirty="0"/>
          </a:p>
        </p:txBody>
      </p:sp>
      <p:sp>
        <p:nvSpPr>
          <p:cNvPr id="3" name="TextBox 2"/>
          <p:cNvSpPr txBox="1"/>
          <p:nvPr/>
        </p:nvSpPr>
        <p:spPr>
          <a:xfrm>
            <a:off x="457200" y="274320"/>
            <a:ext cx="2698415" cy="369332"/>
          </a:xfrm>
          <a:prstGeom prst="rect">
            <a:avLst/>
          </a:prstGeom>
          <a:noFill/>
        </p:spPr>
        <p:txBody>
          <a:bodyPr wrap="square" rtlCol="0">
            <a:spAutoFit/>
          </a:bodyPr>
          <a:lstStyle/>
          <a:p>
            <a:r>
              <a:rPr lang="en-US" b="1" dirty="0">
                <a:solidFill>
                  <a:schemeClr val="bg1">
                    <a:lumMod val="50000"/>
                  </a:schemeClr>
                </a:solidFill>
              </a:rPr>
              <a:t>IRON LUNG</a:t>
            </a:r>
          </a:p>
        </p:txBody>
      </p:sp>
      <p:sp>
        <p:nvSpPr>
          <p:cNvPr id="6" name="TextBox 5"/>
          <p:cNvSpPr txBox="1"/>
          <p:nvPr/>
        </p:nvSpPr>
        <p:spPr>
          <a:xfrm>
            <a:off x="669157" y="6084057"/>
            <a:ext cx="3647707" cy="369332"/>
          </a:xfrm>
          <a:prstGeom prst="rect">
            <a:avLst/>
          </a:prstGeom>
          <a:noFill/>
        </p:spPr>
        <p:txBody>
          <a:bodyPr wrap="square" rtlCol="0">
            <a:spAutoFit/>
          </a:bodyPr>
          <a:lstStyle/>
          <a:p>
            <a:r>
              <a:rPr lang="en-US" dirty="0">
                <a:hlinkClick r:id="rId3"/>
              </a:rPr>
              <a:t>https</a:t>
            </a:r>
            <a:r>
              <a:rPr lang="en-US" dirty="0" smtClean="0">
                <a:hlinkClick r:id="rId3"/>
              </a:rPr>
              <a:t>://youtu.be/cUCqsl6JROg</a:t>
            </a:r>
            <a:endParaRPr lang="en-US" dirty="0"/>
          </a:p>
        </p:txBody>
      </p:sp>
      <p:sp>
        <p:nvSpPr>
          <p:cNvPr id="7" name="TextBox 6"/>
          <p:cNvSpPr txBox="1"/>
          <p:nvPr/>
        </p:nvSpPr>
        <p:spPr>
          <a:xfrm>
            <a:off x="600413" y="5287187"/>
            <a:ext cx="7053483" cy="584775"/>
          </a:xfrm>
          <a:prstGeom prst="rect">
            <a:avLst/>
          </a:prstGeom>
          <a:noFill/>
        </p:spPr>
        <p:txBody>
          <a:bodyPr wrap="square" rtlCol="0">
            <a:spAutoFit/>
          </a:bodyPr>
          <a:lstStyle/>
          <a:p>
            <a:r>
              <a:rPr lang="en-US" sz="3200" b="1" dirty="0" smtClean="0"/>
              <a:t>How does the iron lung work?</a:t>
            </a:r>
            <a:endParaRPr lang="en-US" sz="3200" b="1"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157" y="1489467"/>
            <a:ext cx="4783060" cy="3587295"/>
          </a:xfrm>
          <a:prstGeom prst="rect">
            <a:avLst/>
          </a:prstGeom>
        </p:spPr>
      </p:pic>
    </p:spTree>
    <p:extLst>
      <p:ext uri="{BB962C8B-B14F-4D97-AF65-F5344CB8AC3E}">
        <p14:creationId xmlns:p14="http://schemas.microsoft.com/office/powerpoint/2010/main" val="71167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4"/>
            </a:pPr>
            <a:r>
              <a:rPr lang="en-US" sz="4000" b="1" dirty="0" smtClean="0"/>
              <a:t>Polio </a:t>
            </a:r>
            <a:r>
              <a:rPr lang="en-US" sz="4000" b="1" dirty="0"/>
              <a:t>epidemics flared up from 1916–1950s</a:t>
            </a:r>
            <a:r>
              <a:rPr lang="en-US" sz="4000" b="1" dirty="0" smtClean="0"/>
              <a:t>. </a:t>
            </a:r>
            <a:r>
              <a:rPr lang="en-US" sz="4000" b="1" i="1" dirty="0" smtClean="0"/>
              <a:t>Why?</a:t>
            </a:r>
            <a:endParaRPr lang="en-US" sz="4000" b="1" i="1" dirty="0"/>
          </a:p>
        </p:txBody>
      </p:sp>
      <p:sp>
        <p:nvSpPr>
          <p:cNvPr id="3" name="Content Placeholder 2"/>
          <p:cNvSpPr>
            <a:spLocks noGrp="1"/>
          </p:cNvSpPr>
          <p:nvPr>
            <p:ph idx="1"/>
          </p:nvPr>
        </p:nvSpPr>
        <p:spPr>
          <a:xfrm>
            <a:off x="795663" y="2137455"/>
            <a:ext cx="7331387" cy="3508977"/>
          </a:xfrm>
        </p:spPr>
        <p:txBody>
          <a:bodyPr>
            <a:noAutofit/>
          </a:bodyPr>
          <a:lstStyle/>
          <a:p>
            <a:pPr marL="525780" indent="-457200">
              <a:buFont typeface="+mj-lt"/>
              <a:buAutoNum type="alphaUcPeriod"/>
            </a:pPr>
            <a:r>
              <a:rPr lang="en-US" sz="2800" b="1" dirty="0"/>
              <a:t>Innate immunity wore </a:t>
            </a:r>
            <a:r>
              <a:rPr lang="en-US" sz="2800" b="1" dirty="0" smtClean="0"/>
              <a:t>off.</a:t>
            </a:r>
            <a:endParaRPr lang="en-US" sz="2800" b="1" dirty="0"/>
          </a:p>
          <a:p>
            <a:pPr marL="525780" indent="-457200">
              <a:buFont typeface="+mj-lt"/>
              <a:buAutoNum type="alphaUcPeriod"/>
            </a:pPr>
            <a:r>
              <a:rPr lang="en-US" sz="2800" b="1" dirty="0"/>
              <a:t>Sanitation was </a:t>
            </a:r>
            <a:r>
              <a:rPr lang="en-US" sz="2800" b="1" dirty="0" smtClean="0"/>
              <a:t>better.</a:t>
            </a:r>
            <a:endParaRPr lang="en-US" sz="2800" b="1" dirty="0"/>
          </a:p>
          <a:p>
            <a:pPr marL="525780" indent="-457200">
              <a:buFont typeface="+mj-lt"/>
              <a:buAutoNum type="alphaUcPeriod"/>
            </a:pPr>
            <a:r>
              <a:rPr lang="en-US" sz="2800" b="1" dirty="0"/>
              <a:t>More swimming pools were </a:t>
            </a:r>
            <a:r>
              <a:rPr lang="en-US" sz="2800" b="1" dirty="0" smtClean="0"/>
              <a:t>available.</a:t>
            </a:r>
            <a:endParaRPr lang="en-US" sz="2800" b="1" dirty="0"/>
          </a:p>
          <a:p>
            <a:pPr marL="525780" indent="-457200">
              <a:buFont typeface="+mj-lt"/>
              <a:buAutoNum type="alphaUcPeriod"/>
            </a:pPr>
            <a:r>
              <a:rPr lang="en-US" sz="2800" b="1" dirty="0"/>
              <a:t>People lived in more crowded </a:t>
            </a:r>
            <a:r>
              <a:rPr lang="en-US" sz="2800" b="1" dirty="0" smtClean="0"/>
              <a:t>conditions.</a:t>
            </a:r>
            <a:endParaRPr lang="en-US" sz="2800" b="1" dirty="0"/>
          </a:p>
          <a:p>
            <a:pPr marL="525780" indent="-457200">
              <a:buFont typeface="+mj-lt"/>
              <a:buAutoNum type="alphaUcPeriod"/>
            </a:pPr>
            <a:r>
              <a:rPr lang="en-US" sz="2800" b="1" dirty="0"/>
              <a:t>All of the </a:t>
            </a:r>
            <a:r>
              <a:rPr lang="en-US" sz="2800" b="1" dirty="0" smtClean="0"/>
              <a:t>above.</a:t>
            </a:r>
            <a:endParaRPr lang="en-US" sz="2800" b="1" dirty="0"/>
          </a:p>
        </p:txBody>
      </p:sp>
      <p:sp>
        <p:nvSpPr>
          <p:cNvPr id="5" name="Slide Number Placeholder 4"/>
          <p:cNvSpPr>
            <a:spLocks noGrp="1"/>
          </p:cNvSpPr>
          <p:nvPr>
            <p:ph type="sldNum" sz="quarter" idx="12"/>
          </p:nvPr>
        </p:nvSpPr>
        <p:spPr/>
        <p:txBody>
          <a:bodyPr/>
          <a:lstStyle/>
          <a:p>
            <a:fld id="{AFA83616-6B0E-194E-8AE6-46B5B4CFD94B}" type="slidenum">
              <a:rPr lang="en-US" smtClean="0"/>
              <a:t>13</a:t>
            </a:fld>
            <a:endParaRPr lang="en-US" dirty="0"/>
          </a:p>
        </p:txBody>
      </p:sp>
    </p:spTree>
    <p:extLst>
      <p:ext uri="{BB962C8B-B14F-4D97-AF65-F5344CB8AC3E}">
        <p14:creationId xmlns:p14="http://schemas.microsoft.com/office/powerpoint/2010/main" val="18570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5"/>
            </a:pPr>
            <a:r>
              <a:rPr lang="en-US" sz="4000" b="1" dirty="0" smtClean="0"/>
              <a:t>Which </a:t>
            </a:r>
            <a:r>
              <a:rPr lang="en-US" sz="4000" b="1" dirty="0"/>
              <a:t>President was struck by this virus?</a:t>
            </a:r>
          </a:p>
        </p:txBody>
      </p:sp>
      <p:sp>
        <p:nvSpPr>
          <p:cNvPr id="3" name="Content Placeholder 2"/>
          <p:cNvSpPr>
            <a:spLocks noGrp="1"/>
          </p:cNvSpPr>
          <p:nvPr>
            <p:ph idx="1"/>
          </p:nvPr>
        </p:nvSpPr>
        <p:spPr>
          <a:xfrm>
            <a:off x="602479" y="2196269"/>
            <a:ext cx="7755308" cy="3050849"/>
          </a:xfrm>
        </p:spPr>
        <p:txBody>
          <a:bodyPr>
            <a:normAutofit/>
          </a:bodyPr>
          <a:lstStyle/>
          <a:p>
            <a:pPr marL="525780" indent="-457200">
              <a:buFont typeface="+mj-lt"/>
              <a:buAutoNum type="alphaUcPeriod"/>
            </a:pPr>
            <a:r>
              <a:rPr lang="en-US" sz="2800" b="1" dirty="0"/>
              <a:t>Theodore Roosevelt</a:t>
            </a:r>
          </a:p>
          <a:p>
            <a:pPr marL="525780" indent="-457200">
              <a:buFont typeface="+mj-lt"/>
              <a:buAutoNum type="alphaUcPeriod"/>
            </a:pPr>
            <a:r>
              <a:rPr lang="en-US" sz="2800" b="1" dirty="0"/>
              <a:t>Dwight D. Eisenhower</a:t>
            </a:r>
          </a:p>
          <a:p>
            <a:pPr marL="525780" indent="-457200">
              <a:buFont typeface="+mj-lt"/>
              <a:buAutoNum type="alphaUcPeriod"/>
            </a:pPr>
            <a:r>
              <a:rPr lang="en-US" sz="2800" b="1" dirty="0"/>
              <a:t>Harry S. Truman</a:t>
            </a:r>
          </a:p>
          <a:p>
            <a:pPr marL="525780" indent="-457200">
              <a:buFont typeface="+mj-lt"/>
              <a:buAutoNum type="alphaUcPeriod"/>
            </a:pPr>
            <a:r>
              <a:rPr lang="en-US" sz="2800" b="1" dirty="0"/>
              <a:t>Franklin Delano Roosevelt</a:t>
            </a:r>
          </a:p>
          <a:p>
            <a:pPr marL="525780" indent="-457200">
              <a:buFont typeface="+mj-lt"/>
              <a:buAutoNum type="alphaUcPeriod"/>
            </a:pPr>
            <a:r>
              <a:rPr lang="en-US" sz="2800" b="1" dirty="0"/>
              <a:t>John Fitzgerald Kennedy</a:t>
            </a:r>
          </a:p>
        </p:txBody>
      </p:sp>
      <p:sp>
        <p:nvSpPr>
          <p:cNvPr id="4" name="Slide Number Placeholder 3"/>
          <p:cNvSpPr>
            <a:spLocks noGrp="1"/>
          </p:cNvSpPr>
          <p:nvPr>
            <p:ph type="sldNum" sz="quarter" idx="12"/>
          </p:nvPr>
        </p:nvSpPr>
        <p:spPr/>
        <p:txBody>
          <a:bodyPr/>
          <a:lstStyle/>
          <a:p>
            <a:fld id="{AFA83616-6B0E-194E-8AE6-46B5B4CFD94B}" type="slidenum">
              <a:rPr lang="en-US" smtClean="0"/>
              <a:t>14</a:t>
            </a:fld>
            <a:endParaRPr lang="en-US" dirty="0"/>
          </a:p>
        </p:txBody>
      </p:sp>
    </p:spTree>
    <p:extLst>
      <p:ext uri="{BB962C8B-B14F-4D97-AF65-F5344CB8AC3E}">
        <p14:creationId xmlns:p14="http://schemas.microsoft.com/office/powerpoint/2010/main" val="1778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477" y="3172800"/>
            <a:ext cx="2550728" cy="1143000"/>
          </a:xfrm>
        </p:spPr>
        <p:txBody>
          <a:bodyPr>
            <a:normAutofit fontScale="90000"/>
          </a:bodyPr>
          <a:lstStyle/>
          <a:p>
            <a:r>
              <a:rPr lang="en-US" sz="2400" b="1" dirty="0" smtClean="0"/>
              <a:t>FDR’s colleague and friend, Basil O’Connor, initiated the March of Dimes</a:t>
            </a:r>
            <a:endParaRPr lang="en-US" sz="2400" b="1" dirty="0"/>
          </a:p>
        </p:txBody>
      </p:sp>
      <p:sp>
        <p:nvSpPr>
          <p:cNvPr id="3" name="Slide Number Placeholder 2"/>
          <p:cNvSpPr>
            <a:spLocks noGrp="1"/>
          </p:cNvSpPr>
          <p:nvPr>
            <p:ph type="sldNum" sz="quarter" idx="12"/>
          </p:nvPr>
        </p:nvSpPr>
        <p:spPr/>
        <p:txBody>
          <a:bodyPr/>
          <a:lstStyle/>
          <a:p>
            <a:fld id="{AFA83616-6B0E-194E-8AE6-46B5B4CFD94B}" type="slidenum">
              <a:rPr lang="en-US" smtClean="0"/>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837" y="707491"/>
            <a:ext cx="4697291" cy="5742261"/>
          </a:xfrm>
          <a:prstGeom prst="rect">
            <a:avLst/>
          </a:prstGeom>
        </p:spPr>
      </p:pic>
      <p:sp>
        <p:nvSpPr>
          <p:cNvPr id="5" name="TextBox 4"/>
          <p:cNvSpPr txBox="1"/>
          <p:nvPr/>
        </p:nvSpPr>
        <p:spPr>
          <a:xfrm>
            <a:off x="684348" y="274320"/>
            <a:ext cx="3262942" cy="369332"/>
          </a:xfrm>
          <a:prstGeom prst="rect">
            <a:avLst/>
          </a:prstGeom>
          <a:noFill/>
        </p:spPr>
        <p:txBody>
          <a:bodyPr wrap="square" rtlCol="0">
            <a:spAutoFit/>
          </a:bodyPr>
          <a:lstStyle/>
          <a:p>
            <a:r>
              <a:rPr lang="en-US" b="1" dirty="0">
                <a:solidFill>
                  <a:schemeClr val="bg1">
                    <a:lumMod val="50000"/>
                  </a:schemeClr>
                </a:solidFill>
              </a:rPr>
              <a:t>FRANKLIN DELANO ROOSEVELT</a:t>
            </a:r>
          </a:p>
        </p:txBody>
      </p:sp>
    </p:spTree>
    <p:extLst>
      <p:ext uri="{BB962C8B-B14F-4D97-AF65-F5344CB8AC3E}">
        <p14:creationId xmlns:p14="http://schemas.microsoft.com/office/powerpoint/2010/main" val="191900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2" y="624064"/>
            <a:ext cx="7407506" cy="617644"/>
          </a:xfrm>
        </p:spPr>
        <p:txBody>
          <a:bodyPr>
            <a:normAutofit fontScale="90000"/>
          </a:bodyPr>
          <a:lstStyle/>
          <a:p>
            <a:r>
              <a:rPr lang="en-US" sz="3100" b="1" dirty="0"/>
              <a:t>Which vaccine matches which person?</a:t>
            </a:r>
            <a:r>
              <a:rPr lang="en-US" dirty="0"/>
              <a:t/>
            </a:r>
            <a:br>
              <a:rPr lang="en-US" dirty="0"/>
            </a:br>
            <a:endParaRPr lang="en-US" dirty="0"/>
          </a:p>
        </p:txBody>
      </p:sp>
      <p:sp>
        <p:nvSpPr>
          <p:cNvPr id="3" name="Content Placeholder 2"/>
          <p:cNvSpPr>
            <a:spLocks noGrp="1"/>
          </p:cNvSpPr>
          <p:nvPr>
            <p:ph idx="1"/>
          </p:nvPr>
        </p:nvSpPr>
        <p:spPr>
          <a:xfrm rot="20651079">
            <a:off x="562965" y="1550872"/>
            <a:ext cx="3633086" cy="979858"/>
          </a:xfrm>
          <a:solidFill>
            <a:srgbClr val="E4EB9B"/>
          </a:solidFill>
        </p:spPr>
        <p:txBody>
          <a:bodyPr>
            <a:noAutofit/>
          </a:bodyPr>
          <a:lstStyle/>
          <a:p>
            <a:pPr marL="68580" indent="0">
              <a:buNone/>
            </a:pPr>
            <a:r>
              <a:rPr lang="en-US" sz="2800" dirty="0" smtClean="0"/>
              <a:t>Live attenuated</a:t>
            </a:r>
            <a:endParaRPr lang="en-US" sz="2800" dirty="0"/>
          </a:p>
          <a:p>
            <a:pPr marL="68580" indent="0">
              <a:buNone/>
            </a:pPr>
            <a:r>
              <a:rPr lang="en-US" sz="2800" dirty="0" smtClean="0"/>
              <a:t>oral vaccine OPV?</a:t>
            </a:r>
          </a:p>
        </p:txBody>
      </p:sp>
      <p:sp>
        <p:nvSpPr>
          <p:cNvPr id="11" name="Slide Number Placeholder 10"/>
          <p:cNvSpPr>
            <a:spLocks noGrp="1"/>
          </p:cNvSpPr>
          <p:nvPr>
            <p:ph type="sldNum" sz="quarter" idx="12"/>
          </p:nvPr>
        </p:nvSpPr>
        <p:spPr/>
        <p:txBody>
          <a:bodyPr/>
          <a:lstStyle/>
          <a:p>
            <a:fld id="{AFA83616-6B0E-194E-8AE6-46B5B4CFD94B}" type="slidenum">
              <a:rPr lang="en-US" smtClean="0"/>
              <a:t>16</a:t>
            </a:fld>
            <a:endParaRPr lang="en-US" dirty="0"/>
          </a:p>
        </p:txBody>
      </p:sp>
      <p:sp>
        <p:nvSpPr>
          <p:cNvPr id="6" name="TextBox 5"/>
          <p:cNvSpPr txBox="1"/>
          <p:nvPr/>
        </p:nvSpPr>
        <p:spPr>
          <a:xfrm rot="1117442">
            <a:off x="4033248" y="4959783"/>
            <a:ext cx="3696154" cy="1231106"/>
          </a:xfrm>
          <a:prstGeom prst="rect">
            <a:avLst/>
          </a:prstGeom>
          <a:solidFill>
            <a:schemeClr val="accent3">
              <a:lumMod val="20000"/>
              <a:lumOff val="80000"/>
            </a:schemeClr>
          </a:solidFill>
        </p:spPr>
        <p:txBody>
          <a:bodyPr wrap="square" rtlCol="0">
            <a:spAutoFit/>
          </a:bodyPr>
          <a:lstStyle/>
          <a:p>
            <a:r>
              <a:rPr lang="en-US" sz="2800" dirty="0"/>
              <a:t>Inactivated vaccine </a:t>
            </a:r>
            <a:endParaRPr lang="en-US" sz="2800" dirty="0" smtClean="0"/>
          </a:p>
          <a:p>
            <a:r>
              <a:rPr lang="en-US" sz="2800" dirty="0" smtClean="0"/>
              <a:t>by </a:t>
            </a:r>
            <a:r>
              <a:rPr lang="en-US" sz="2800" dirty="0"/>
              <a:t>needle </a:t>
            </a:r>
            <a:r>
              <a:rPr lang="en-US" sz="2800" dirty="0" smtClean="0"/>
              <a:t>IPV?</a:t>
            </a:r>
            <a:endParaRPr lang="en-US" sz="2800" dirty="0"/>
          </a:p>
          <a:p>
            <a:endParaRPr lang="en-US" dirty="0"/>
          </a:p>
        </p:txBody>
      </p:sp>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rot="699190">
            <a:off x="1397397" y="3160222"/>
            <a:ext cx="2079892" cy="2599865"/>
          </a:xfrm>
          <a:prstGeom prst="rect">
            <a:avLst/>
          </a:prstGeom>
          <a:ln w="76200" cmpd="sng">
            <a:solidFill>
              <a:srgbClr val="800000"/>
            </a:solidFill>
          </a:ln>
        </p:spPr>
      </p:pic>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rot="19586338">
            <a:off x="5231924" y="1610234"/>
            <a:ext cx="1960021" cy="2825389"/>
          </a:xfrm>
          <a:prstGeom prst="rect">
            <a:avLst/>
          </a:prstGeom>
          <a:ln w="76200" cmpd="sng">
            <a:solidFill>
              <a:srgbClr val="000090"/>
            </a:solidFill>
          </a:ln>
        </p:spPr>
      </p:pic>
      <p:sp>
        <p:nvSpPr>
          <p:cNvPr id="10" name="TextBox 9"/>
          <p:cNvSpPr txBox="1"/>
          <p:nvPr/>
        </p:nvSpPr>
        <p:spPr>
          <a:xfrm>
            <a:off x="4087645" y="3007263"/>
            <a:ext cx="515163" cy="1015663"/>
          </a:xfrm>
          <a:prstGeom prst="rect">
            <a:avLst/>
          </a:prstGeom>
          <a:noFill/>
        </p:spPr>
        <p:txBody>
          <a:bodyPr wrap="square" rtlCol="0">
            <a:spAutoFit/>
          </a:bodyPr>
          <a:lstStyle/>
          <a:p>
            <a:r>
              <a:rPr lang="en-US" sz="6000" dirty="0" smtClean="0"/>
              <a:t>?</a:t>
            </a:r>
            <a:endParaRPr lang="en-US" sz="6000" dirty="0"/>
          </a:p>
        </p:txBody>
      </p:sp>
      <p:sp>
        <p:nvSpPr>
          <p:cNvPr id="5" name="TextBox 4"/>
          <p:cNvSpPr txBox="1"/>
          <p:nvPr/>
        </p:nvSpPr>
        <p:spPr>
          <a:xfrm>
            <a:off x="1018714" y="5943347"/>
            <a:ext cx="1869968" cy="369332"/>
          </a:xfrm>
          <a:prstGeom prst="rect">
            <a:avLst/>
          </a:prstGeom>
          <a:noFill/>
        </p:spPr>
        <p:txBody>
          <a:bodyPr wrap="square" rtlCol="0">
            <a:spAutoFit/>
          </a:bodyPr>
          <a:lstStyle/>
          <a:p>
            <a:r>
              <a:rPr lang="en-US" dirty="0" smtClean="0"/>
              <a:t>Dr. Jonas Salk</a:t>
            </a:r>
            <a:endParaRPr lang="en-US" dirty="0"/>
          </a:p>
        </p:txBody>
      </p:sp>
      <p:sp>
        <p:nvSpPr>
          <p:cNvPr id="7" name="TextBox 6"/>
          <p:cNvSpPr txBox="1"/>
          <p:nvPr/>
        </p:nvSpPr>
        <p:spPr>
          <a:xfrm>
            <a:off x="6829320" y="4418731"/>
            <a:ext cx="1339678" cy="646331"/>
          </a:xfrm>
          <a:prstGeom prst="rect">
            <a:avLst/>
          </a:prstGeom>
          <a:noFill/>
        </p:spPr>
        <p:txBody>
          <a:bodyPr wrap="square" rtlCol="0">
            <a:spAutoFit/>
          </a:bodyPr>
          <a:lstStyle/>
          <a:p>
            <a:r>
              <a:rPr lang="en-US" dirty="0" smtClean="0"/>
              <a:t>Dr. Albert Sabin</a:t>
            </a:r>
            <a:endParaRPr lang="en-US" dirty="0"/>
          </a:p>
        </p:txBody>
      </p:sp>
    </p:spTree>
    <p:extLst>
      <p:ext uri="{BB962C8B-B14F-4D97-AF65-F5344CB8AC3E}">
        <p14:creationId xmlns:p14="http://schemas.microsoft.com/office/powerpoint/2010/main" val="423691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57562" y="985665"/>
            <a:ext cx="3633086" cy="979858"/>
          </a:xfrm>
          <a:solidFill>
            <a:srgbClr val="E4EB9B"/>
          </a:solidFill>
        </p:spPr>
        <p:txBody>
          <a:bodyPr>
            <a:noAutofit/>
          </a:bodyPr>
          <a:lstStyle/>
          <a:p>
            <a:pPr marL="68580" indent="0">
              <a:buNone/>
            </a:pPr>
            <a:r>
              <a:rPr lang="en-US" sz="2800" dirty="0" smtClean="0"/>
              <a:t>Live attenuated</a:t>
            </a:r>
            <a:endParaRPr lang="en-US" sz="2800" dirty="0"/>
          </a:p>
          <a:p>
            <a:pPr marL="68580" indent="0">
              <a:buNone/>
            </a:pPr>
            <a:r>
              <a:rPr lang="en-US" sz="2800" dirty="0" smtClean="0"/>
              <a:t>oral vaccine OPV</a:t>
            </a:r>
          </a:p>
        </p:txBody>
      </p:sp>
      <p:sp>
        <p:nvSpPr>
          <p:cNvPr id="9" name="Slide Number Placeholder 8"/>
          <p:cNvSpPr>
            <a:spLocks noGrp="1"/>
          </p:cNvSpPr>
          <p:nvPr>
            <p:ph type="sldNum" sz="quarter" idx="12"/>
          </p:nvPr>
        </p:nvSpPr>
        <p:spPr/>
        <p:txBody>
          <a:bodyPr/>
          <a:lstStyle/>
          <a:p>
            <a:fld id="{AFA83616-6B0E-194E-8AE6-46B5B4CFD94B}" type="slidenum">
              <a:rPr lang="en-US" smtClean="0"/>
              <a:t>17</a:t>
            </a:fld>
            <a:endParaRPr lang="en-US" dirty="0"/>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102444" y="2419202"/>
            <a:ext cx="2277161" cy="2846451"/>
          </a:xfrm>
          <a:prstGeom prst="rect">
            <a:avLst/>
          </a:prstGeom>
          <a:ln w="76200" cmpd="sng">
            <a:solidFill>
              <a:srgbClr val="800000"/>
            </a:solidFill>
          </a:ln>
        </p:spPr>
      </p:pic>
      <p:pic>
        <p:nvPicPr>
          <p:cNvPr id="7" name="Picture 6"/>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5511023" y="2440266"/>
            <a:ext cx="1960021" cy="2825389"/>
          </a:xfrm>
          <a:prstGeom prst="rect">
            <a:avLst/>
          </a:prstGeom>
          <a:ln w="76200" cmpd="sng">
            <a:solidFill>
              <a:srgbClr val="000090"/>
            </a:solidFill>
          </a:ln>
        </p:spPr>
      </p:pic>
      <p:sp>
        <p:nvSpPr>
          <p:cNvPr id="8" name="TextBox 7"/>
          <p:cNvSpPr txBox="1"/>
          <p:nvPr/>
        </p:nvSpPr>
        <p:spPr>
          <a:xfrm>
            <a:off x="711165" y="928880"/>
            <a:ext cx="3198292" cy="1231106"/>
          </a:xfrm>
          <a:prstGeom prst="rect">
            <a:avLst/>
          </a:prstGeom>
          <a:solidFill>
            <a:schemeClr val="accent3">
              <a:lumMod val="20000"/>
              <a:lumOff val="80000"/>
            </a:schemeClr>
          </a:solidFill>
        </p:spPr>
        <p:txBody>
          <a:bodyPr wrap="square" rtlCol="0">
            <a:spAutoFit/>
          </a:bodyPr>
          <a:lstStyle/>
          <a:p>
            <a:r>
              <a:rPr lang="en-US" sz="2800" dirty="0"/>
              <a:t>Inactivated vaccine </a:t>
            </a:r>
            <a:endParaRPr lang="en-US" sz="2800" dirty="0" smtClean="0"/>
          </a:p>
          <a:p>
            <a:r>
              <a:rPr lang="en-US" sz="2800" dirty="0" smtClean="0"/>
              <a:t>by </a:t>
            </a:r>
            <a:r>
              <a:rPr lang="en-US" sz="2800" dirty="0"/>
              <a:t>needle </a:t>
            </a:r>
            <a:r>
              <a:rPr lang="en-US" sz="2800" dirty="0" smtClean="0"/>
              <a:t>IPV</a:t>
            </a:r>
            <a:endParaRPr lang="en-US" sz="2800" dirty="0"/>
          </a:p>
          <a:p>
            <a:endParaRPr lang="en-US" dirty="0"/>
          </a:p>
        </p:txBody>
      </p:sp>
      <p:sp>
        <p:nvSpPr>
          <p:cNvPr id="2" name="TextBox 1"/>
          <p:cNvSpPr txBox="1"/>
          <p:nvPr/>
        </p:nvSpPr>
        <p:spPr>
          <a:xfrm>
            <a:off x="1269904" y="5610615"/>
            <a:ext cx="1842057" cy="369332"/>
          </a:xfrm>
          <a:prstGeom prst="rect">
            <a:avLst/>
          </a:prstGeom>
          <a:noFill/>
        </p:spPr>
        <p:txBody>
          <a:bodyPr wrap="square" rtlCol="0">
            <a:spAutoFit/>
          </a:bodyPr>
          <a:lstStyle/>
          <a:p>
            <a:r>
              <a:rPr lang="en-US" dirty="0" smtClean="0"/>
              <a:t>Dr. Jonas Salk</a:t>
            </a:r>
            <a:endParaRPr lang="en-US" dirty="0"/>
          </a:p>
        </p:txBody>
      </p:sp>
      <p:sp>
        <p:nvSpPr>
          <p:cNvPr id="3" name="TextBox 2"/>
          <p:cNvSpPr txBox="1"/>
          <p:nvPr/>
        </p:nvSpPr>
        <p:spPr>
          <a:xfrm>
            <a:off x="5488241" y="5610615"/>
            <a:ext cx="2309787" cy="369332"/>
          </a:xfrm>
          <a:prstGeom prst="rect">
            <a:avLst/>
          </a:prstGeom>
          <a:noFill/>
        </p:spPr>
        <p:txBody>
          <a:bodyPr wrap="square" rtlCol="0">
            <a:spAutoFit/>
          </a:bodyPr>
          <a:lstStyle/>
          <a:p>
            <a:r>
              <a:rPr lang="en-US" dirty="0" smtClean="0"/>
              <a:t>Dr. Albert Sabin</a:t>
            </a:r>
            <a:endParaRPr lang="en-US" dirty="0"/>
          </a:p>
        </p:txBody>
      </p:sp>
    </p:spTree>
    <p:extLst>
      <p:ext uri="{BB962C8B-B14F-4D97-AF65-F5344CB8AC3E}">
        <p14:creationId xmlns:p14="http://schemas.microsoft.com/office/powerpoint/2010/main" val="11483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888"/>
            <a:ext cx="8229600" cy="1143000"/>
          </a:xfrm>
        </p:spPr>
        <p:txBody>
          <a:bodyPr>
            <a:normAutofit/>
          </a:bodyPr>
          <a:lstStyle/>
          <a:p>
            <a:pPr algn="l"/>
            <a:r>
              <a:rPr lang="en-US" sz="2400" b="1" dirty="0" smtClean="0"/>
              <a:t>Inactivated Polio Vaccine (IPV)—by needle </a:t>
            </a:r>
            <a:br>
              <a:rPr lang="en-US" sz="2400" b="1" dirty="0" smtClean="0"/>
            </a:br>
            <a:r>
              <a:rPr lang="en-US" sz="2400" b="1" dirty="0" smtClean="0"/>
              <a:t>Activated Polio </a:t>
            </a:r>
            <a:r>
              <a:rPr lang="en-US" sz="2400" b="1" dirty="0"/>
              <a:t>V</a:t>
            </a:r>
            <a:r>
              <a:rPr lang="en-US" sz="2400" b="1" dirty="0" smtClean="0"/>
              <a:t>accine (OPV)—</a:t>
            </a:r>
            <a:r>
              <a:rPr lang="en-US" sz="2400" b="1" dirty="0"/>
              <a:t>oral</a:t>
            </a:r>
          </a:p>
        </p:txBody>
      </p:sp>
      <p:sp>
        <p:nvSpPr>
          <p:cNvPr id="3" name="Content Placeholder 2"/>
          <p:cNvSpPr>
            <a:spLocks noGrp="1"/>
          </p:cNvSpPr>
          <p:nvPr>
            <p:ph idx="1"/>
          </p:nvPr>
        </p:nvSpPr>
        <p:spPr>
          <a:xfrm>
            <a:off x="1043493" y="2674039"/>
            <a:ext cx="6777317" cy="1554754"/>
          </a:xfrm>
        </p:spPr>
        <p:txBody>
          <a:bodyPr>
            <a:normAutofit fontScale="62500" lnSpcReduction="20000"/>
          </a:bodyPr>
          <a:lstStyle/>
          <a:p>
            <a:r>
              <a:rPr lang="en-US" b="1" dirty="0" smtClean="0"/>
              <a:t>Still controversial today</a:t>
            </a:r>
            <a:r>
              <a:rPr lang="en-US" dirty="0"/>
              <a:t>---</a:t>
            </a:r>
            <a:r>
              <a:rPr lang="en-US" b="1" dirty="0" smtClean="0"/>
              <a:t>the virus in OPV (live attenuated) can mutate back to wild type virus BUT</a:t>
            </a:r>
          </a:p>
          <a:p>
            <a:pPr marL="68580" indent="0">
              <a:buNone/>
            </a:pPr>
            <a:r>
              <a:rPr lang="en-US" b="1" dirty="0" smtClean="0"/>
              <a:t> </a:t>
            </a:r>
          </a:p>
          <a:p>
            <a:r>
              <a:rPr lang="en-US" b="1" dirty="0" smtClean="0"/>
              <a:t>IVP does not confer the immunity to the virus the OPV mutates back to!   </a:t>
            </a:r>
            <a:endParaRPr lang="en-US" b="1" dirty="0"/>
          </a:p>
        </p:txBody>
      </p:sp>
      <p:sp>
        <p:nvSpPr>
          <p:cNvPr id="7" name="Slide Number Placeholder 6"/>
          <p:cNvSpPr>
            <a:spLocks noGrp="1"/>
          </p:cNvSpPr>
          <p:nvPr>
            <p:ph type="sldNum" sz="quarter" idx="12"/>
          </p:nvPr>
        </p:nvSpPr>
        <p:spPr/>
        <p:txBody>
          <a:bodyPr/>
          <a:lstStyle/>
          <a:p>
            <a:fld id="{AFA83616-6B0E-194E-8AE6-46B5B4CFD94B}" type="slidenum">
              <a:rPr lang="en-US" smtClean="0"/>
              <a:t>18</a:t>
            </a:fld>
            <a:endParaRPr lang="en-US" dirty="0"/>
          </a:p>
        </p:txBody>
      </p:sp>
      <p:sp>
        <p:nvSpPr>
          <p:cNvPr id="4" name="TextBox 3"/>
          <p:cNvSpPr txBox="1"/>
          <p:nvPr/>
        </p:nvSpPr>
        <p:spPr>
          <a:xfrm>
            <a:off x="1209905" y="4640107"/>
            <a:ext cx="6761733" cy="646331"/>
          </a:xfrm>
          <a:prstGeom prst="rect">
            <a:avLst/>
          </a:prstGeom>
          <a:noFill/>
        </p:spPr>
        <p:txBody>
          <a:bodyPr wrap="square" rtlCol="0">
            <a:spAutoFit/>
          </a:bodyPr>
          <a:lstStyle/>
          <a:p>
            <a:r>
              <a:rPr lang="en-US" b="1" dirty="0" smtClean="0"/>
              <a:t>WHY DID THE UNITED STATES REVERT BACK TO IPV AFTER FIRST USING IPV AND THEN OPV AFTER THAT (in 2000)?  </a:t>
            </a:r>
          </a:p>
        </p:txBody>
      </p:sp>
      <p:sp>
        <p:nvSpPr>
          <p:cNvPr id="5" name="TextBox 4"/>
          <p:cNvSpPr txBox="1"/>
          <p:nvPr/>
        </p:nvSpPr>
        <p:spPr>
          <a:xfrm>
            <a:off x="457200" y="274320"/>
            <a:ext cx="3706940" cy="369332"/>
          </a:xfrm>
          <a:prstGeom prst="rect">
            <a:avLst/>
          </a:prstGeom>
          <a:noFill/>
        </p:spPr>
        <p:txBody>
          <a:bodyPr wrap="square" rtlCol="0">
            <a:spAutoFit/>
          </a:bodyPr>
          <a:lstStyle/>
          <a:p>
            <a:r>
              <a:rPr lang="en-US" b="1" dirty="0">
                <a:solidFill>
                  <a:schemeClr val="bg1">
                    <a:lumMod val="50000"/>
                  </a:schemeClr>
                </a:solidFill>
              </a:rPr>
              <a:t>TWO DIFFERENT TYPES OF VACCINES</a:t>
            </a:r>
          </a:p>
        </p:txBody>
      </p:sp>
      <p:sp>
        <p:nvSpPr>
          <p:cNvPr id="6" name="TextBox 5"/>
          <p:cNvSpPr txBox="1"/>
          <p:nvPr/>
        </p:nvSpPr>
        <p:spPr>
          <a:xfrm>
            <a:off x="507494" y="779726"/>
            <a:ext cx="3389447" cy="646331"/>
          </a:xfrm>
          <a:prstGeom prst="rect">
            <a:avLst/>
          </a:prstGeom>
          <a:noFill/>
        </p:spPr>
        <p:txBody>
          <a:bodyPr wrap="square" rtlCol="0">
            <a:spAutoFit/>
          </a:bodyPr>
          <a:lstStyle/>
          <a:p>
            <a:r>
              <a:rPr lang="en-US" sz="3600" b="1" dirty="0" smtClean="0"/>
              <a:t>A Catch-22</a:t>
            </a:r>
            <a:endParaRPr lang="en-US" sz="3600" b="1" dirty="0"/>
          </a:p>
        </p:txBody>
      </p:sp>
    </p:spTree>
    <p:extLst>
      <p:ext uri="{BB962C8B-B14F-4D97-AF65-F5344CB8AC3E}">
        <p14:creationId xmlns:p14="http://schemas.microsoft.com/office/powerpoint/2010/main" val="263137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2491"/>
          </a:xfrm>
        </p:spPr>
        <p:txBody>
          <a:bodyPr>
            <a:normAutofit fontScale="90000"/>
          </a:bodyPr>
          <a:lstStyle/>
          <a:p>
            <a:r>
              <a:rPr lang="en-US" b="1" dirty="0"/>
              <a:t>Patient </a:t>
            </a:r>
            <a:r>
              <a:rPr lang="en-US" b="1" dirty="0" smtClean="0"/>
              <a:t>Presentation—IN 2018</a:t>
            </a:r>
            <a:endParaRPr lang="en-US" dirty="0"/>
          </a:p>
        </p:txBody>
      </p:sp>
      <p:sp>
        <p:nvSpPr>
          <p:cNvPr id="3" name="Content Placeholder 2"/>
          <p:cNvSpPr>
            <a:spLocks noGrp="1"/>
          </p:cNvSpPr>
          <p:nvPr>
            <p:ph idx="1"/>
          </p:nvPr>
        </p:nvSpPr>
        <p:spPr>
          <a:xfrm>
            <a:off x="1043493" y="1674812"/>
            <a:ext cx="6777317" cy="4157819"/>
          </a:xfrm>
        </p:spPr>
        <p:txBody>
          <a:bodyPr>
            <a:normAutofit/>
          </a:bodyPr>
          <a:lstStyle/>
          <a:p>
            <a:pPr>
              <a:spcBef>
                <a:spcPts val="1200"/>
              </a:spcBef>
            </a:pPr>
            <a:r>
              <a:rPr lang="en-US" sz="2800" b="1" dirty="0" smtClean="0"/>
              <a:t>A </a:t>
            </a:r>
            <a:r>
              <a:rPr lang="en-US" sz="2800" b="1" dirty="0"/>
              <a:t>10-month-old </a:t>
            </a:r>
            <a:r>
              <a:rPr lang="en-US" sz="2800" b="1" dirty="0" smtClean="0"/>
              <a:t>boy (“Tom,” not his real name) in South Africa displayed symptoms of severe </a:t>
            </a:r>
            <a:r>
              <a:rPr lang="en-US" sz="2800" b="1" dirty="0"/>
              <a:t>irritability and </a:t>
            </a:r>
            <a:r>
              <a:rPr lang="en-US" sz="2800" b="1" dirty="0" smtClean="0"/>
              <a:t>“floppiness.” </a:t>
            </a:r>
          </a:p>
          <a:p>
            <a:pPr>
              <a:spcBef>
                <a:spcPts val="1200"/>
              </a:spcBef>
            </a:pPr>
            <a:r>
              <a:rPr lang="en-US" sz="2800" b="1" dirty="0" smtClean="0"/>
              <a:t>Brought to hospital.</a:t>
            </a:r>
          </a:p>
          <a:p>
            <a:pPr>
              <a:spcBef>
                <a:spcPts val="1200"/>
              </a:spcBef>
            </a:pPr>
            <a:r>
              <a:rPr lang="en-US" sz="2800" b="1" dirty="0" smtClean="0"/>
              <a:t>He </a:t>
            </a:r>
            <a:r>
              <a:rPr lang="en-US" sz="2800" b="1" dirty="0"/>
              <a:t>had been fully </a:t>
            </a:r>
            <a:r>
              <a:rPr lang="en-US" sz="2800" b="1" dirty="0" smtClean="0"/>
              <a:t>immunized.</a:t>
            </a:r>
          </a:p>
          <a:p>
            <a:pPr>
              <a:spcBef>
                <a:spcPts val="1200"/>
              </a:spcBef>
            </a:pPr>
            <a:r>
              <a:rPr lang="en-US" sz="2800" b="1" dirty="0" smtClean="0"/>
              <a:t>Was </a:t>
            </a:r>
            <a:r>
              <a:rPr lang="en-US" sz="2800" b="1" dirty="0"/>
              <a:t>breastfed until 9 months of age</a:t>
            </a:r>
            <a:r>
              <a:rPr lang="en-US" sz="2800" b="1" dirty="0" smtClean="0"/>
              <a:t>.</a:t>
            </a:r>
            <a:endParaRPr lang="en-US" sz="2800" b="1" dirty="0"/>
          </a:p>
        </p:txBody>
      </p:sp>
    </p:spTree>
    <p:extLst>
      <p:ext uri="{BB962C8B-B14F-4D97-AF65-F5344CB8AC3E}">
        <p14:creationId xmlns:p14="http://schemas.microsoft.com/office/powerpoint/2010/main" val="15252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lgn="ctr">
              <a:buNone/>
            </a:pPr>
            <a:r>
              <a:rPr lang="en-US" sz="6000" b="1" dirty="0">
                <a:solidFill>
                  <a:schemeClr val="tx1"/>
                </a:solidFill>
              </a:rPr>
              <a:t>PART I</a:t>
            </a:r>
          </a:p>
        </p:txBody>
      </p:sp>
      <p:sp>
        <p:nvSpPr>
          <p:cNvPr id="4" name="Slide Number Placeholder 3"/>
          <p:cNvSpPr>
            <a:spLocks noGrp="1"/>
          </p:cNvSpPr>
          <p:nvPr>
            <p:ph type="sldNum" sz="quarter" idx="12"/>
          </p:nvPr>
        </p:nvSpPr>
        <p:spPr/>
        <p:txBody>
          <a:bodyPr/>
          <a:lstStyle/>
          <a:p>
            <a:fld id="{AFA83616-6B0E-194E-8AE6-46B5B4CFD94B}" type="slidenum">
              <a:rPr lang="en-US" smtClean="0"/>
              <a:t>2</a:t>
            </a:fld>
            <a:endParaRPr lang="en-US" dirty="0"/>
          </a:p>
        </p:txBody>
      </p:sp>
    </p:spTree>
    <p:extLst>
      <p:ext uri="{BB962C8B-B14F-4D97-AF65-F5344CB8AC3E}">
        <p14:creationId xmlns:p14="http://schemas.microsoft.com/office/powerpoint/2010/main" val="1935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223670"/>
            <a:ext cx="6777317" cy="4945217"/>
          </a:xfrm>
        </p:spPr>
        <p:txBody>
          <a:bodyPr>
            <a:normAutofit fontScale="92500"/>
          </a:bodyPr>
          <a:lstStyle/>
          <a:p>
            <a:pPr>
              <a:spcBef>
                <a:spcPts val="1200"/>
              </a:spcBef>
            </a:pPr>
            <a:r>
              <a:rPr lang="en-US" sz="3400" dirty="0" smtClean="0"/>
              <a:t>I</a:t>
            </a:r>
            <a:r>
              <a:rPr lang="en-US" sz="3400" b="1" dirty="0" smtClean="0"/>
              <a:t>rritable </a:t>
            </a:r>
            <a:r>
              <a:rPr lang="en-US" sz="3400" b="1" dirty="0"/>
              <a:t>and febrile with temperature </a:t>
            </a:r>
            <a:r>
              <a:rPr lang="en-US" sz="3400" b="1" dirty="0" smtClean="0"/>
              <a:t>38.5</a:t>
            </a:r>
            <a:r>
              <a:rPr lang="en-US" sz="3400" b="1" baseline="30000" dirty="0" smtClean="0"/>
              <a:t>o</a:t>
            </a:r>
            <a:r>
              <a:rPr lang="en-US" sz="3400" b="1" dirty="0" smtClean="0"/>
              <a:t>C. (What is this in Fahrenheit?)</a:t>
            </a:r>
          </a:p>
          <a:p>
            <a:pPr>
              <a:spcBef>
                <a:spcPts val="1200"/>
              </a:spcBef>
            </a:pPr>
            <a:r>
              <a:rPr lang="en-US" sz="3400" b="1" dirty="0" smtClean="0"/>
              <a:t>Slightly underweight </a:t>
            </a:r>
            <a:r>
              <a:rPr lang="en-US" sz="3400" b="1" dirty="0"/>
              <a:t>for </a:t>
            </a:r>
            <a:r>
              <a:rPr lang="en-US" sz="3400" b="1" dirty="0" smtClean="0"/>
              <a:t>age—14 lbs.</a:t>
            </a:r>
          </a:p>
          <a:p>
            <a:pPr>
              <a:spcBef>
                <a:spcPts val="1200"/>
              </a:spcBef>
            </a:pPr>
            <a:r>
              <a:rPr lang="en-US" sz="3400" b="1" dirty="0" smtClean="0"/>
              <a:t>“Floppy,” </a:t>
            </a:r>
            <a:r>
              <a:rPr lang="en-US" sz="3400" b="1" dirty="0"/>
              <a:t>but moving all limbs. No other abnormalities </a:t>
            </a:r>
            <a:r>
              <a:rPr lang="en-US" sz="3400" b="1" dirty="0" smtClean="0"/>
              <a:t>detected.</a:t>
            </a:r>
          </a:p>
          <a:p>
            <a:pPr>
              <a:spcBef>
                <a:spcPts val="1200"/>
              </a:spcBef>
            </a:pPr>
            <a:r>
              <a:rPr lang="en-US" sz="3400" b="1" dirty="0" smtClean="0"/>
              <a:t>Crackles </a:t>
            </a:r>
            <a:r>
              <a:rPr lang="en-US" sz="3400" b="1" dirty="0"/>
              <a:t>in chest </a:t>
            </a:r>
            <a:r>
              <a:rPr lang="en-US" sz="3400" b="1" dirty="0" smtClean="0"/>
              <a:t>bilaterally.</a:t>
            </a:r>
          </a:p>
          <a:p>
            <a:pPr>
              <a:spcBef>
                <a:spcPts val="1200"/>
              </a:spcBef>
            </a:pPr>
            <a:r>
              <a:rPr lang="en-US" sz="3400" b="1" dirty="0" smtClean="0"/>
              <a:t>No respiratory virus (none in sputum).</a:t>
            </a:r>
            <a:endParaRPr lang="en-US" sz="3400" b="1" dirty="0"/>
          </a:p>
        </p:txBody>
      </p:sp>
      <p:sp>
        <p:nvSpPr>
          <p:cNvPr id="2" name="Slide Number Placeholder 1"/>
          <p:cNvSpPr>
            <a:spLocks noGrp="1"/>
          </p:cNvSpPr>
          <p:nvPr>
            <p:ph type="sldNum" sz="quarter" idx="12"/>
          </p:nvPr>
        </p:nvSpPr>
        <p:spPr/>
        <p:txBody>
          <a:bodyPr/>
          <a:lstStyle/>
          <a:p>
            <a:fld id="{AFA83616-6B0E-194E-8AE6-46B5B4CFD94B}" type="slidenum">
              <a:rPr lang="en-US" smtClean="0"/>
              <a:t>20</a:t>
            </a:fld>
            <a:endParaRPr lang="en-US" dirty="0"/>
          </a:p>
        </p:txBody>
      </p:sp>
      <p:sp>
        <p:nvSpPr>
          <p:cNvPr id="4" name="TextBox 3"/>
          <p:cNvSpPr txBox="1"/>
          <p:nvPr/>
        </p:nvSpPr>
        <p:spPr>
          <a:xfrm>
            <a:off x="457200" y="274320"/>
            <a:ext cx="3358158" cy="369332"/>
          </a:xfrm>
          <a:prstGeom prst="rect">
            <a:avLst/>
          </a:prstGeom>
          <a:noFill/>
        </p:spPr>
        <p:txBody>
          <a:bodyPr wrap="square" rtlCol="0">
            <a:spAutoFit/>
          </a:bodyPr>
          <a:lstStyle/>
          <a:p>
            <a:r>
              <a:rPr lang="en-US" b="1" dirty="0">
                <a:solidFill>
                  <a:schemeClr val="bg1">
                    <a:lumMod val="50000"/>
                  </a:schemeClr>
                </a:solidFill>
              </a:rPr>
              <a:t>EXAMINATION AT HOSPITAL</a:t>
            </a:r>
          </a:p>
        </p:txBody>
      </p:sp>
    </p:spTree>
    <p:extLst>
      <p:ext uri="{BB962C8B-B14F-4D97-AF65-F5344CB8AC3E}">
        <p14:creationId xmlns:p14="http://schemas.microsoft.com/office/powerpoint/2010/main" val="34432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7174695"/>
              </p:ext>
            </p:extLst>
          </p:nvPr>
        </p:nvGraphicFramePr>
        <p:xfrm>
          <a:off x="1064029" y="1297542"/>
          <a:ext cx="6896124" cy="4805670"/>
        </p:xfrm>
        <a:graphic>
          <a:graphicData uri="http://schemas.openxmlformats.org/drawingml/2006/table">
            <a:tbl>
              <a:tblPr firstRow="1" bandRow="1">
                <a:tableStyleId>{8EC20E35-A176-4012-BC5E-935CFFF8708E}</a:tableStyleId>
              </a:tblPr>
              <a:tblGrid>
                <a:gridCol w="2298708"/>
                <a:gridCol w="2298708"/>
                <a:gridCol w="2298708"/>
              </a:tblGrid>
              <a:tr h="0">
                <a:tc>
                  <a:txBody>
                    <a:bodyPr/>
                    <a:lstStyle/>
                    <a:p>
                      <a:endParaRPr lang="en-US" dirty="0"/>
                    </a:p>
                  </a:txBody>
                  <a:tcPr/>
                </a:tc>
                <a:tc>
                  <a:txBody>
                    <a:bodyPr/>
                    <a:lstStyle/>
                    <a:p>
                      <a:r>
                        <a:rPr lang="en-US" dirty="0" smtClean="0"/>
                        <a:t>REFERENCE</a:t>
                      </a:r>
                      <a:endParaRPr lang="en-US" dirty="0"/>
                    </a:p>
                  </a:txBody>
                  <a:tcPr/>
                </a:tc>
                <a:tc>
                  <a:txBody>
                    <a:bodyPr/>
                    <a:lstStyle/>
                    <a:p>
                      <a:r>
                        <a:rPr lang="en-US" dirty="0" smtClean="0"/>
                        <a:t>TOM’s VALUES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t>Hemoglobin</a:t>
                      </a:r>
                      <a:endParaRPr lang="pt-BR"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13-18 g/dl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13.5</a:t>
                      </a:r>
                      <a:endParaRPr lang="en-US" sz="1800" b="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Platelets</a:t>
                      </a:r>
                    </a:p>
                  </a:txBody>
                  <a:tcPr/>
                </a:tc>
                <a:tc>
                  <a:txBody>
                    <a:bodyPr/>
                    <a:lstStyle/>
                    <a:p>
                      <a:r>
                        <a:rPr lang="en-US" dirty="0" smtClean="0"/>
                        <a:t>150-350 X 10</a:t>
                      </a:r>
                      <a:r>
                        <a:rPr lang="en-US" baseline="30000" dirty="0" smtClean="0"/>
                        <a:t>9</a:t>
                      </a:r>
                      <a:r>
                        <a:rPr lang="en-US" dirty="0" smtClean="0"/>
                        <a:t>/L</a:t>
                      </a:r>
                      <a:endParaRPr lang="en-US" dirty="0"/>
                    </a:p>
                  </a:txBody>
                  <a:tcPr/>
                </a:tc>
                <a:tc>
                  <a:txBody>
                    <a:bodyPr/>
                    <a:lstStyle/>
                    <a:p>
                      <a:r>
                        <a:rPr lang="en-US" dirty="0" smtClean="0"/>
                        <a:t>523</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WCC</a:t>
                      </a:r>
                    </a:p>
                  </a:txBody>
                  <a:tcPr/>
                </a:tc>
                <a:tc>
                  <a:txBody>
                    <a:bodyPr/>
                    <a:lstStyle/>
                    <a:p>
                      <a:r>
                        <a:rPr lang="en-US" dirty="0" smtClean="0"/>
                        <a:t>6.0</a:t>
                      </a:r>
                      <a:r>
                        <a:rPr lang="en-US" baseline="0" dirty="0" smtClean="0"/>
                        <a:t>-11.0 X 10</a:t>
                      </a:r>
                      <a:r>
                        <a:rPr lang="en-US" baseline="30000" dirty="0" smtClean="0"/>
                        <a:t>9</a:t>
                      </a:r>
                      <a:r>
                        <a:rPr lang="en-US" baseline="0" dirty="0" smtClean="0"/>
                        <a:t>/L</a:t>
                      </a:r>
                      <a:endParaRPr lang="en-US" baseline="0" dirty="0"/>
                    </a:p>
                  </a:txBody>
                  <a:tcPr/>
                </a:tc>
                <a:tc>
                  <a:txBody>
                    <a:bodyPr/>
                    <a:lstStyle/>
                    <a:p>
                      <a:r>
                        <a:rPr lang="en-US" baseline="0" dirty="0" smtClean="0"/>
                        <a:t>21.6</a:t>
                      </a:r>
                      <a:endParaRPr lang="en-US" b="1" baseline="0" dirty="0"/>
                    </a:p>
                  </a:txBody>
                  <a:tcPr/>
                </a:tc>
              </a:tr>
              <a:tr h="370840">
                <a:tc>
                  <a:txBody>
                    <a:bodyPr/>
                    <a:lstStyle/>
                    <a:p>
                      <a:r>
                        <a:rPr lang="pt-BR" sz="1800" dirty="0" err="1" smtClean="0"/>
                        <a:t>Neutrophils</a:t>
                      </a:r>
                      <a:endParaRPr lang="en-US" dirty="0"/>
                    </a:p>
                  </a:txBody>
                  <a:tcPr/>
                </a:tc>
                <a:tc>
                  <a:txBody>
                    <a:bodyPr/>
                    <a:lstStyle/>
                    <a:p>
                      <a:r>
                        <a:rPr lang="en-US" dirty="0" smtClean="0"/>
                        <a:t>1.5-8</a:t>
                      </a:r>
                      <a:endParaRPr lang="en-US" dirty="0"/>
                    </a:p>
                  </a:txBody>
                  <a:tcPr/>
                </a:tc>
                <a:tc>
                  <a:txBody>
                    <a:bodyPr/>
                    <a:lstStyle/>
                    <a:p>
                      <a:r>
                        <a:rPr lang="en-US" dirty="0" smtClean="0"/>
                        <a:t>12.7</a:t>
                      </a:r>
                      <a:endParaRPr lang="en-US" b="1" dirty="0"/>
                    </a:p>
                  </a:txBody>
                  <a:tcPr/>
                </a:tc>
              </a:tr>
              <a:tr h="370840">
                <a:tc>
                  <a:txBody>
                    <a:bodyPr/>
                    <a:lstStyle/>
                    <a:p>
                      <a:r>
                        <a:rPr lang="pt-BR" sz="1800" dirty="0" err="1" smtClean="0"/>
                        <a:t>Lymphocytes</a:t>
                      </a:r>
                      <a:endParaRPr lang="en-US" dirty="0"/>
                    </a:p>
                  </a:txBody>
                  <a:tcPr/>
                </a:tc>
                <a:tc>
                  <a:txBody>
                    <a:bodyPr/>
                    <a:lstStyle/>
                    <a:p>
                      <a:r>
                        <a:rPr lang="en-US" dirty="0" smtClean="0"/>
                        <a:t>4-12</a:t>
                      </a:r>
                      <a:endParaRPr lang="en-US" dirty="0"/>
                    </a:p>
                  </a:txBody>
                  <a:tcPr/>
                </a:tc>
                <a:tc>
                  <a:txBody>
                    <a:bodyPr/>
                    <a:lstStyle/>
                    <a:p>
                      <a:r>
                        <a:rPr lang="en-US" dirty="0" smtClean="0"/>
                        <a:t>7.4</a:t>
                      </a:r>
                      <a:endParaRPr lang="en-US" b="1" dirty="0"/>
                    </a:p>
                  </a:txBody>
                  <a:tcPr/>
                </a:tc>
              </a:tr>
              <a:tr h="370840">
                <a:tc>
                  <a:txBody>
                    <a:bodyPr/>
                    <a:lstStyle/>
                    <a:p>
                      <a:r>
                        <a:rPr lang="pt-BR" sz="1800" dirty="0" err="1" smtClean="0"/>
                        <a:t>Monocytes</a:t>
                      </a:r>
                      <a:endParaRPr lang="en-US" dirty="0"/>
                    </a:p>
                  </a:txBody>
                  <a:tcPr/>
                </a:tc>
                <a:tc>
                  <a:txBody>
                    <a:bodyPr/>
                    <a:lstStyle/>
                    <a:p>
                      <a:r>
                        <a:rPr lang="en-US" dirty="0" smtClean="0"/>
                        <a:t>0.2-1.2</a:t>
                      </a:r>
                      <a:endParaRPr lang="en-US" dirty="0"/>
                    </a:p>
                  </a:txBody>
                  <a:tcPr/>
                </a:tc>
                <a:tc>
                  <a:txBody>
                    <a:bodyPr/>
                    <a:lstStyle/>
                    <a:p>
                      <a:r>
                        <a:rPr lang="en-US" dirty="0" smtClean="0"/>
                        <a:t>1.0</a:t>
                      </a:r>
                      <a:endParaRPr lang="en-US" b="1" dirty="0"/>
                    </a:p>
                  </a:txBody>
                  <a:tcPr/>
                </a:tc>
              </a:tr>
              <a:tr h="370840">
                <a:tc>
                  <a:txBody>
                    <a:bodyPr/>
                    <a:lstStyle/>
                    <a:p>
                      <a:r>
                        <a:rPr lang="pt-BR" sz="1800" dirty="0" err="1" smtClean="0"/>
                        <a:t>Eosinophils</a:t>
                      </a:r>
                      <a:endParaRPr lang="en-US" dirty="0"/>
                    </a:p>
                  </a:txBody>
                  <a:tcPr/>
                </a:tc>
                <a:tc>
                  <a:txBody>
                    <a:bodyPr/>
                    <a:lstStyle/>
                    <a:p>
                      <a:r>
                        <a:rPr lang="en-US" dirty="0" smtClean="0"/>
                        <a:t>0-1</a:t>
                      </a:r>
                      <a:endParaRPr lang="en-US" dirty="0"/>
                    </a:p>
                  </a:txBody>
                  <a:tcPr/>
                </a:tc>
                <a:tc>
                  <a:txBody>
                    <a:bodyPr/>
                    <a:lstStyle/>
                    <a:p>
                      <a:r>
                        <a:rPr lang="en-US" dirty="0" smtClean="0"/>
                        <a:t>0.02</a:t>
                      </a:r>
                      <a:endParaRPr lang="en-US" b="1" dirty="0"/>
                    </a:p>
                  </a:txBody>
                  <a:tcPr/>
                </a:tc>
              </a:tr>
              <a:tr h="370840">
                <a:tc>
                  <a:txBody>
                    <a:bodyPr/>
                    <a:lstStyle/>
                    <a:p>
                      <a:r>
                        <a:rPr lang="pt-BR" sz="1800" dirty="0" err="1" smtClean="0"/>
                        <a:t>Basophils</a:t>
                      </a:r>
                      <a:endParaRPr lang="en-US" dirty="0"/>
                    </a:p>
                  </a:txBody>
                  <a:tcPr/>
                </a:tc>
                <a:tc>
                  <a:txBody>
                    <a:bodyPr/>
                    <a:lstStyle/>
                    <a:p>
                      <a:r>
                        <a:rPr lang="en-US" dirty="0" smtClean="0"/>
                        <a:t>0-0.1</a:t>
                      </a:r>
                      <a:endParaRPr lang="en-US" dirty="0"/>
                    </a:p>
                  </a:txBody>
                  <a:tcPr/>
                </a:tc>
                <a:tc>
                  <a:txBody>
                    <a:bodyPr/>
                    <a:lstStyle/>
                    <a:p>
                      <a:r>
                        <a:rPr lang="en-US" dirty="0" smtClean="0"/>
                        <a:t>0.15</a:t>
                      </a:r>
                      <a:endParaRPr lang="en-US" b="1" dirty="0"/>
                    </a:p>
                  </a:txBody>
                  <a:tcPr/>
                </a:tc>
              </a:tr>
              <a:tr h="558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a:t>
                      </a:r>
                      <a:r>
                        <a:rPr lang="pt-BR" sz="1400" dirty="0" err="1" smtClean="0"/>
                        <a:t>Values</a:t>
                      </a:r>
                      <a:r>
                        <a:rPr lang="pt-BR" sz="1400" dirty="0" smtClean="0"/>
                        <a:t> 1000’s /</a:t>
                      </a:r>
                      <a:r>
                        <a:rPr lang="pt-BR" sz="1400" dirty="0" err="1" smtClean="0"/>
                        <a:t>microliter</a:t>
                      </a:r>
                      <a:r>
                        <a:rPr lang="pt-BR" sz="14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Chemistry—normal</a:t>
                      </a:r>
                      <a:endParaRPr lang="en-US" sz="1800" b="1" dirty="0" smtClean="0"/>
                    </a:p>
                  </a:txBody>
                  <a:tcPr/>
                </a:tc>
              </a:tr>
              <a:tr h="370840">
                <a:tc>
                  <a:txBody>
                    <a:bodyPr/>
                    <a:lstStyle/>
                    <a:p>
                      <a:pPr marL="68580" indent="0">
                        <a:buNone/>
                      </a:pPr>
                      <a:endParaRPr lang="pt-BR" sz="1800"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Virus screen (respiratory) sputum: negative</a:t>
                      </a:r>
                      <a:endParaRPr lang="en-US" sz="1800" b="1" dirty="0" smtClean="0"/>
                    </a:p>
                  </a:txBody>
                  <a:tcPr/>
                </a:tc>
              </a:tr>
            </a:tbl>
          </a:graphicData>
        </a:graphic>
      </p:graphicFrame>
      <p:sp>
        <p:nvSpPr>
          <p:cNvPr id="5" name="TextBox 4"/>
          <p:cNvSpPr txBox="1"/>
          <p:nvPr/>
        </p:nvSpPr>
        <p:spPr>
          <a:xfrm>
            <a:off x="457200" y="274320"/>
            <a:ext cx="2610162" cy="369332"/>
          </a:xfrm>
          <a:prstGeom prst="rect">
            <a:avLst/>
          </a:prstGeom>
          <a:noFill/>
        </p:spPr>
        <p:txBody>
          <a:bodyPr wrap="square" rtlCol="0">
            <a:spAutoFit/>
          </a:bodyPr>
          <a:lstStyle/>
          <a:p>
            <a:r>
              <a:rPr lang="en-US" b="1" dirty="0">
                <a:solidFill>
                  <a:schemeClr val="bg1">
                    <a:lumMod val="50000"/>
                  </a:schemeClr>
                </a:solidFill>
              </a:rPr>
              <a:t>ANY DIFFERENCES?</a:t>
            </a:r>
          </a:p>
        </p:txBody>
      </p:sp>
      <p:sp>
        <p:nvSpPr>
          <p:cNvPr id="2" name="Slide Number Placeholder 1"/>
          <p:cNvSpPr>
            <a:spLocks noGrp="1"/>
          </p:cNvSpPr>
          <p:nvPr>
            <p:ph type="sldNum" sz="quarter" idx="12"/>
          </p:nvPr>
        </p:nvSpPr>
        <p:spPr/>
        <p:txBody>
          <a:bodyPr/>
          <a:lstStyle/>
          <a:p>
            <a:fld id="{AFA83616-6B0E-194E-8AE6-46B5B4CFD94B}" type="slidenum">
              <a:rPr lang="en-US" smtClean="0"/>
              <a:t>21</a:t>
            </a:fld>
            <a:endParaRPr lang="en-US" dirty="0"/>
          </a:p>
        </p:txBody>
      </p:sp>
    </p:spTree>
    <p:extLst>
      <p:ext uri="{BB962C8B-B14F-4D97-AF65-F5344CB8AC3E}">
        <p14:creationId xmlns:p14="http://schemas.microsoft.com/office/powerpoint/2010/main" val="485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14166307"/>
              </p:ext>
            </p:extLst>
          </p:nvPr>
        </p:nvGraphicFramePr>
        <p:xfrm>
          <a:off x="1911678" y="825953"/>
          <a:ext cx="5502203" cy="4316208"/>
        </p:xfrm>
        <a:graphic>
          <a:graphicData uri="http://schemas.openxmlformats.org/drawingml/2006/table">
            <a:tbl>
              <a:tblPr firstRow="1" bandRow="1">
                <a:tableStyleId>{793D81CF-94F2-401A-BA57-92F5A7B2D0C5}</a:tableStyleId>
              </a:tblPr>
              <a:tblGrid>
                <a:gridCol w="1834068"/>
                <a:gridCol w="1761091"/>
                <a:gridCol w="1907044"/>
              </a:tblGrid>
              <a:tr h="996706">
                <a:tc>
                  <a:txBody>
                    <a:bodyPr/>
                    <a:lstStyle/>
                    <a:p>
                      <a:endParaRPr lang="en-US" dirty="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REFERENCE</a:t>
                      </a:r>
                    </a:p>
                    <a:p>
                      <a:r>
                        <a:rPr lang="en-US" dirty="0" smtClean="0">
                          <a:effectLst/>
                        </a:rPr>
                        <a:t>Cells/</a:t>
                      </a:r>
                      <a:r>
                        <a:rPr lang="en-US" dirty="0" err="1" smtClean="0">
                          <a:effectLst/>
                        </a:rPr>
                        <a:t>ul</a:t>
                      </a:r>
                      <a:endParaRPr lang="en-US" dirty="0">
                        <a:effectLst/>
                      </a:endParaRPr>
                    </a:p>
                  </a:txBody>
                  <a:tcPr anchor="ctr"/>
                </a:tc>
                <a:tc>
                  <a:txBody>
                    <a:bodyPr/>
                    <a:lstStyle/>
                    <a:p>
                      <a:endParaRPr lang="en-US" dirty="0" smtClean="0"/>
                    </a:p>
                    <a:p>
                      <a:r>
                        <a:rPr lang="en-US" dirty="0" smtClean="0"/>
                        <a:t>TOM’S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Cells/</a:t>
                      </a:r>
                      <a:r>
                        <a:rPr lang="en-US" dirty="0" err="1" smtClean="0">
                          <a:effectLst/>
                        </a:rPr>
                        <a:t>ul</a:t>
                      </a:r>
                      <a:endParaRPr lang="en-US" dirty="0" smtClean="0">
                        <a:effectLst/>
                      </a:endParaRPr>
                    </a:p>
                    <a:p>
                      <a:endParaRPr lang="en-US" dirty="0"/>
                    </a:p>
                  </a:txBody>
                  <a:tcPr/>
                </a:tc>
              </a:tr>
              <a:tr h="598992">
                <a:tc>
                  <a:txBody>
                    <a:bodyPr/>
                    <a:lstStyle/>
                    <a:p>
                      <a:r>
                        <a:rPr lang="en-US" dirty="0"/>
                        <a:t>CD45 cells</a:t>
                      </a:r>
                    </a:p>
                  </a:txBody>
                  <a:tcPr anchor="ctr"/>
                </a:tc>
                <a:tc>
                  <a:txBody>
                    <a:bodyPr/>
                    <a:lstStyle/>
                    <a:p>
                      <a:r>
                        <a:rPr lang="fr-FR" dirty="0"/>
                        <a:t>4000-</a:t>
                      </a:r>
                      <a:r>
                        <a:rPr lang="fr-FR" dirty="0" smtClean="0"/>
                        <a:t>12000</a:t>
                      </a:r>
                      <a:endParaRPr lang="fr-FR" dirty="0"/>
                    </a:p>
                  </a:txBody>
                  <a:tcPr anchor="ctr"/>
                </a:tc>
                <a:tc>
                  <a:txBody>
                    <a:bodyPr/>
                    <a:lstStyle/>
                    <a:p>
                      <a:r>
                        <a:rPr lang="en-US" dirty="0"/>
                        <a:t>1932</a:t>
                      </a:r>
                      <a:endParaRPr lang="en-US" b="1" dirty="0"/>
                    </a:p>
                  </a:txBody>
                  <a:tcPr anchor="ctr"/>
                </a:tc>
              </a:tr>
              <a:tr h="598992">
                <a:tc>
                  <a:txBody>
                    <a:bodyPr/>
                    <a:lstStyle/>
                    <a:p>
                      <a:r>
                        <a:rPr lang="en-US" dirty="0"/>
                        <a:t>Total T-cells </a:t>
                      </a:r>
                    </a:p>
                  </a:txBody>
                  <a:tcPr anchor="ctr"/>
                </a:tc>
                <a:tc>
                  <a:txBody>
                    <a:bodyPr/>
                    <a:lstStyle/>
                    <a:p>
                      <a:r>
                        <a:rPr lang="fr-FR" dirty="0"/>
                        <a:t>1900-</a:t>
                      </a:r>
                      <a:r>
                        <a:rPr lang="fr-FR" dirty="0" smtClean="0"/>
                        <a:t>5900</a:t>
                      </a:r>
                      <a:endParaRPr lang="fr-FR" dirty="0"/>
                    </a:p>
                  </a:txBody>
                  <a:tcPr anchor="ctr"/>
                </a:tc>
                <a:tc>
                  <a:txBody>
                    <a:bodyPr/>
                    <a:lstStyle/>
                    <a:p>
                      <a:r>
                        <a:rPr lang="en-US" dirty="0"/>
                        <a:t>1769</a:t>
                      </a:r>
                      <a:endParaRPr lang="en-US" b="1" dirty="0"/>
                    </a:p>
                  </a:txBody>
                  <a:tcPr anchor="ctr"/>
                </a:tc>
              </a:tr>
              <a:tr h="598992">
                <a:tc>
                  <a:txBody>
                    <a:bodyPr/>
                    <a:lstStyle/>
                    <a:p>
                      <a:r>
                        <a:rPr lang="en-US" dirty="0"/>
                        <a:t>CD4 cells </a:t>
                      </a:r>
                    </a:p>
                  </a:txBody>
                  <a:tcPr anchor="ctr"/>
                </a:tc>
                <a:tc>
                  <a:txBody>
                    <a:bodyPr/>
                    <a:lstStyle/>
                    <a:p>
                      <a:r>
                        <a:rPr lang="fr-FR" dirty="0"/>
                        <a:t>1400-</a:t>
                      </a:r>
                      <a:r>
                        <a:rPr lang="fr-FR" dirty="0" smtClean="0"/>
                        <a:t>4300</a:t>
                      </a:r>
                      <a:endParaRPr lang="fr-FR" dirty="0"/>
                    </a:p>
                  </a:txBody>
                  <a:tcPr anchor="ctr"/>
                </a:tc>
                <a:tc>
                  <a:txBody>
                    <a:bodyPr/>
                    <a:lstStyle/>
                    <a:p>
                      <a:r>
                        <a:rPr lang="en-US" dirty="0"/>
                        <a:t>1266</a:t>
                      </a:r>
                      <a:endParaRPr lang="en-US" b="1" dirty="0"/>
                    </a:p>
                  </a:txBody>
                  <a:tcPr anchor="ctr"/>
                </a:tc>
              </a:tr>
              <a:tr h="347035">
                <a:tc>
                  <a:txBody>
                    <a:bodyPr/>
                    <a:lstStyle/>
                    <a:p>
                      <a:r>
                        <a:rPr lang="en-US" dirty="0"/>
                        <a:t>CD8 cells </a:t>
                      </a:r>
                    </a:p>
                  </a:txBody>
                  <a:tcPr anchor="ctr"/>
                </a:tc>
                <a:tc>
                  <a:txBody>
                    <a:bodyPr/>
                    <a:lstStyle/>
                    <a:p>
                      <a:r>
                        <a:rPr lang="fr-FR" dirty="0"/>
                        <a:t>500-</a:t>
                      </a:r>
                      <a:r>
                        <a:rPr lang="fr-FR" dirty="0" smtClean="0"/>
                        <a:t>1700</a:t>
                      </a:r>
                      <a:endParaRPr lang="fr-FR" dirty="0"/>
                    </a:p>
                  </a:txBody>
                  <a:tcPr anchor="ctr"/>
                </a:tc>
                <a:tc>
                  <a:txBody>
                    <a:bodyPr/>
                    <a:lstStyle/>
                    <a:p>
                      <a:r>
                        <a:rPr lang="en-US" dirty="0"/>
                        <a:t>511</a:t>
                      </a:r>
                      <a:endParaRPr lang="en-US" b="1" dirty="0"/>
                    </a:p>
                  </a:txBody>
                  <a:tcPr anchor="ctr"/>
                </a:tc>
              </a:tr>
              <a:tr h="347035">
                <a:tc>
                  <a:txBody>
                    <a:bodyPr/>
                    <a:lstStyle/>
                    <a:p>
                      <a:r>
                        <a:rPr lang="en-US" dirty="0"/>
                        <a:t>Total B cells </a:t>
                      </a:r>
                    </a:p>
                  </a:txBody>
                  <a:tcPr anchor="ctr"/>
                </a:tc>
                <a:tc>
                  <a:txBody>
                    <a:bodyPr/>
                    <a:lstStyle/>
                    <a:p>
                      <a:r>
                        <a:rPr lang="fr-FR" dirty="0"/>
                        <a:t>610-</a:t>
                      </a:r>
                      <a:r>
                        <a:rPr lang="fr-FR" dirty="0" smtClean="0"/>
                        <a:t>2600</a:t>
                      </a:r>
                      <a:endParaRPr lang="fr-FR" dirty="0"/>
                    </a:p>
                  </a:txBody>
                  <a:tcPr anchor="ctr"/>
                </a:tc>
                <a:tc>
                  <a:txBody>
                    <a:bodyPr/>
                    <a:lstStyle/>
                    <a:p>
                      <a:r>
                        <a:rPr lang="en-US" dirty="0"/>
                        <a:t>1</a:t>
                      </a:r>
                      <a:endParaRPr lang="en-US" b="1" dirty="0"/>
                    </a:p>
                  </a:txBody>
                  <a:tcPr anchor="ctr"/>
                </a:tc>
              </a:tr>
              <a:tr h="598992">
                <a:tc>
                  <a:txBody>
                    <a:bodyPr/>
                    <a:lstStyle/>
                    <a:p>
                      <a:r>
                        <a:rPr lang="en-US" dirty="0"/>
                        <a:t>Total NK </a:t>
                      </a:r>
                      <a:r>
                        <a:rPr lang="en-US" dirty="0" smtClean="0"/>
                        <a:t>cells</a:t>
                      </a:r>
                      <a:endParaRPr lang="en-US" dirty="0"/>
                    </a:p>
                  </a:txBody>
                  <a:tcPr anchor="ctr"/>
                </a:tc>
                <a:tc>
                  <a:txBody>
                    <a:bodyPr/>
                    <a:lstStyle/>
                    <a:p>
                      <a:r>
                        <a:rPr lang="fr-FR" dirty="0"/>
                        <a:t>160-</a:t>
                      </a:r>
                      <a:r>
                        <a:rPr lang="fr-FR" dirty="0" smtClean="0"/>
                        <a:t>950</a:t>
                      </a:r>
                      <a:endParaRPr lang="fr-FR" dirty="0"/>
                    </a:p>
                  </a:txBody>
                  <a:tcPr anchor="ctr"/>
                </a:tc>
                <a:tc>
                  <a:txBody>
                    <a:bodyPr/>
                    <a:lstStyle/>
                    <a:p>
                      <a:r>
                        <a:rPr lang="en-US" dirty="0"/>
                        <a:t>138</a:t>
                      </a:r>
                      <a:endParaRPr lang="en-US" b="1" dirty="0"/>
                    </a:p>
                  </a:txBody>
                  <a:tcPr anchor="ctr"/>
                </a:tc>
              </a:tr>
            </a:tbl>
          </a:graphicData>
        </a:graphic>
      </p:graphicFrame>
      <p:sp>
        <p:nvSpPr>
          <p:cNvPr id="8" name="TextBox 7"/>
          <p:cNvSpPr txBox="1"/>
          <p:nvPr/>
        </p:nvSpPr>
        <p:spPr>
          <a:xfrm>
            <a:off x="1458750" y="5251029"/>
            <a:ext cx="6710248" cy="523220"/>
          </a:xfrm>
          <a:prstGeom prst="rect">
            <a:avLst/>
          </a:prstGeom>
          <a:noFill/>
        </p:spPr>
        <p:txBody>
          <a:bodyPr wrap="square" rtlCol="0">
            <a:spAutoFit/>
          </a:bodyPr>
          <a:lstStyle/>
          <a:p>
            <a:r>
              <a:rPr lang="en-US" sz="2800" b="1" dirty="0" smtClean="0"/>
              <a:t>Which of Tom’s values stands out?</a:t>
            </a:r>
          </a:p>
        </p:txBody>
      </p:sp>
      <p:sp>
        <p:nvSpPr>
          <p:cNvPr id="9" name="TextBox 8"/>
          <p:cNvSpPr txBox="1"/>
          <p:nvPr/>
        </p:nvSpPr>
        <p:spPr>
          <a:xfrm>
            <a:off x="457200" y="274320"/>
            <a:ext cx="2567717" cy="369332"/>
          </a:xfrm>
          <a:prstGeom prst="rect">
            <a:avLst/>
          </a:prstGeom>
          <a:noFill/>
        </p:spPr>
        <p:txBody>
          <a:bodyPr wrap="square" rtlCol="0">
            <a:spAutoFit/>
          </a:bodyPr>
          <a:lstStyle/>
          <a:p>
            <a:r>
              <a:rPr lang="en-US" b="1" dirty="0">
                <a:solidFill>
                  <a:schemeClr val="bg1">
                    <a:lumMod val="50000"/>
                  </a:schemeClr>
                </a:solidFill>
              </a:rPr>
              <a:t>WBC COUNTS</a:t>
            </a:r>
          </a:p>
        </p:txBody>
      </p:sp>
      <p:sp>
        <p:nvSpPr>
          <p:cNvPr id="2" name="Slide Number Placeholder 1"/>
          <p:cNvSpPr>
            <a:spLocks noGrp="1"/>
          </p:cNvSpPr>
          <p:nvPr>
            <p:ph type="sldNum" sz="quarter" idx="12"/>
          </p:nvPr>
        </p:nvSpPr>
        <p:spPr/>
        <p:txBody>
          <a:bodyPr/>
          <a:lstStyle/>
          <a:p>
            <a:fld id="{AFA83616-6B0E-194E-8AE6-46B5B4CFD94B}" type="slidenum">
              <a:rPr lang="en-US" smtClean="0"/>
              <a:t>22</a:t>
            </a:fld>
            <a:endParaRPr lang="en-US" dirty="0"/>
          </a:p>
        </p:txBody>
      </p:sp>
    </p:spTree>
    <p:extLst>
      <p:ext uri="{BB962C8B-B14F-4D97-AF65-F5344CB8AC3E}">
        <p14:creationId xmlns:p14="http://schemas.microsoft.com/office/powerpoint/2010/main" val="12601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8119185"/>
              </p:ext>
            </p:extLst>
          </p:nvPr>
        </p:nvGraphicFramePr>
        <p:xfrm>
          <a:off x="1396826" y="1119188"/>
          <a:ext cx="5502203" cy="3767568"/>
        </p:xfrm>
        <a:graphic>
          <a:graphicData uri="http://schemas.openxmlformats.org/drawingml/2006/table">
            <a:tbl>
              <a:tblPr firstRow="1" bandRow="1">
                <a:tableStyleId>{793D81CF-94F2-401A-BA57-92F5A7B2D0C5}</a:tableStyleId>
              </a:tblPr>
              <a:tblGrid>
                <a:gridCol w="1834068"/>
                <a:gridCol w="1761091"/>
                <a:gridCol w="1907044"/>
              </a:tblGrid>
              <a:tr h="0">
                <a:tc>
                  <a:txBody>
                    <a:bodyPr/>
                    <a:lstStyle/>
                    <a:p>
                      <a:endParaRPr lang="en-US" dirty="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REFERENCE</a:t>
                      </a:r>
                    </a:p>
                    <a:p>
                      <a:r>
                        <a:rPr lang="en-US" dirty="0" smtClean="0">
                          <a:effectLst/>
                        </a:rPr>
                        <a:t>Cells/</a:t>
                      </a:r>
                      <a:r>
                        <a:rPr lang="en-US" dirty="0" err="1" smtClean="0">
                          <a:effectLst/>
                        </a:rPr>
                        <a:t>ul</a:t>
                      </a:r>
                      <a:endParaRPr lang="en-US" dirty="0">
                        <a:effectLst/>
                      </a:endParaRPr>
                    </a:p>
                  </a:txBody>
                  <a:tcPr anchor="ctr"/>
                </a:tc>
                <a:tc>
                  <a:txBody>
                    <a:bodyPr/>
                    <a:lstStyle/>
                    <a:p>
                      <a:r>
                        <a:rPr lang="en-US" dirty="0" smtClean="0"/>
                        <a:t>TOM’S VALUES</a:t>
                      </a:r>
                    </a:p>
                    <a:p>
                      <a:r>
                        <a:rPr lang="en-US" dirty="0" smtClean="0"/>
                        <a:t>Cells/</a:t>
                      </a:r>
                      <a:r>
                        <a:rPr lang="en-US" dirty="0" err="1" smtClean="0"/>
                        <a:t>ul</a:t>
                      </a:r>
                      <a:endParaRPr lang="en-US" dirty="0"/>
                    </a:p>
                  </a:txBody>
                  <a:tcPr/>
                </a:tc>
              </a:tr>
              <a:tr h="598992">
                <a:tc>
                  <a:txBody>
                    <a:bodyPr/>
                    <a:lstStyle/>
                    <a:p>
                      <a:r>
                        <a:rPr lang="en-US" dirty="0"/>
                        <a:t>CD45 cells</a:t>
                      </a:r>
                    </a:p>
                  </a:txBody>
                  <a:tcPr anchor="ctr"/>
                </a:tc>
                <a:tc>
                  <a:txBody>
                    <a:bodyPr/>
                    <a:lstStyle/>
                    <a:p>
                      <a:r>
                        <a:rPr lang="fr-FR" dirty="0"/>
                        <a:t>4000-</a:t>
                      </a:r>
                      <a:r>
                        <a:rPr lang="fr-FR" dirty="0" smtClean="0"/>
                        <a:t>12000</a:t>
                      </a:r>
                      <a:endParaRPr lang="fr-FR" dirty="0"/>
                    </a:p>
                  </a:txBody>
                  <a:tcPr anchor="ctr"/>
                </a:tc>
                <a:tc>
                  <a:txBody>
                    <a:bodyPr/>
                    <a:lstStyle/>
                    <a:p>
                      <a:r>
                        <a:rPr lang="en-US" dirty="0"/>
                        <a:t>1932</a:t>
                      </a:r>
                      <a:endParaRPr lang="en-US" b="1" dirty="0"/>
                    </a:p>
                  </a:txBody>
                  <a:tcPr anchor="ctr"/>
                </a:tc>
              </a:tr>
              <a:tr h="598992">
                <a:tc>
                  <a:txBody>
                    <a:bodyPr/>
                    <a:lstStyle/>
                    <a:p>
                      <a:r>
                        <a:rPr lang="en-US" dirty="0"/>
                        <a:t>Total T-cells </a:t>
                      </a:r>
                    </a:p>
                  </a:txBody>
                  <a:tcPr anchor="ctr"/>
                </a:tc>
                <a:tc>
                  <a:txBody>
                    <a:bodyPr/>
                    <a:lstStyle/>
                    <a:p>
                      <a:r>
                        <a:rPr lang="fr-FR" dirty="0"/>
                        <a:t>1900-</a:t>
                      </a:r>
                      <a:r>
                        <a:rPr lang="fr-FR" dirty="0" smtClean="0"/>
                        <a:t>5900</a:t>
                      </a:r>
                      <a:endParaRPr lang="fr-FR" dirty="0"/>
                    </a:p>
                  </a:txBody>
                  <a:tcPr anchor="ctr"/>
                </a:tc>
                <a:tc>
                  <a:txBody>
                    <a:bodyPr/>
                    <a:lstStyle/>
                    <a:p>
                      <a:r>
                        <a:rPr lang="en-US" dirty="0"/>
                        <a:t>1769</a:t>
                      </a:r>
                      <a:endParaRPr lang="en-US" b="1" dirty="0"/>
                    </a:p>
                  </a:txBody>
                  <a:tcPr anchor="ctr"/>
                </a:tc>
              </a:tr>
              <a:tr h="598992">
                <a:tc>
                  <a:txBody>
                    <a:bodyPr/>
                    <a:lstStyle/>
                    <a:p>
                      <a:r>
                        <a:rPr lang="en-US" dirty="0"/>
                        <a:t>CD4 cells </a:t>
                      </a:r>
                    </a:p>
                  </a:txBody>
                  <a:tcPr anchor="ctr"/>
                </a:tc>
                <a:tc>
                  <a:txBody>
                    <a:bodyPr/>
                    <a:lstStyle/>
                    <a:p>
                      <a:r>
                        <a:rPr lang="fr-FR" dirty="0"/>
                        <a:t>1400-</a:t>
                      </a:r>
                      <a:r>
                        <a:rPr lang="fr-FR" dirty="0" smtClean="0"/>
                        <a:t>4300</a:t>
                      </a:r>
                      <a:endParaRPr lang="fr-FR" dirty="0"/>
                    </a:p>
                  </a:txBody>
                  <a:tcPr anchor="ctr"/>
                </a:tc>
                <a:tc>
                  <a:txBody>
                    <a:bodyPr/>
                    <a:lstStyle/>
                    <a:p>
                      <a:r>
                        <a:rPr lang="en-US" dirty="0"/>
                        <a:t>1266</a:t>
                      </a:r>
                      <a:endParaRPr lang="en-US" b="1" dirty="0"/>
                    </a:p>
                  </a:txBody>
                  <a:tcPr anchor="ctr"/>
                </a:tc>
              </a:tr>
              <a:tr h="347035">
                <a:tc>
                  <a:txBody>
                    <a:bodyPr/>
                    <a:lstStyle/>
                    <a:p>
                      <a:r>
                        <a:rPr lang="en-US" dirty="0"/>
                        <a:t>CD8 cells </a:t>
                      </a:r>
                    </a:p>
                  </a:txBody>
                  <a:tcPr anchor="ctr"/>
                </a:tc>
                <a:tc>
                  <a:txBody>
                    <a:bodyPr/>
                    <a:lstStyle/>
                    <a:p>
                      <a:r>
                        <a:rPr lang="fr-FR" dirty="0"/>
                        <a:t>500-</a:t>
                      </a:r>
                      <a:r>
                        <a:rPr lang="fr-FR" dirty="0" smtClean="0"/>
                        <a:t>1700</a:t>
                      </a:r>
                      <a:endParaRPr lang="fr-FR" dirty="0"/>
                    </a:p>
                  </a:txBody>
                  <a:tcPr anchor="ctr"/>
                </a:tc>
                <a:tc>
                  <a:txBody>
                    <a:bodyPr/>
                    <a:lstStyle/>
                    <a:p>
                      <a:r>
                        <a:rPr lang="en-US" dirty="0"/>
                        <a:t>511</a:t>
                      </a:r>
                      <a:endParaRPr lang="en-US" b="1" dirty="0"/>
                    </a:p>
                  </a:txBody>
                  <a:tcPr anchor="ctr"/>
                </a:tc>
              </a:tr>
              <a:tr h="347035">
                <a:tc>
                  <a:txBody>
                    <a:bodyPr/>
                    <a:lstStyle/>
                    <a:p>
                      <a:r>
                        <a:rPr lang="en-US" dirty="0"/>
                        <a:t>Total B cells </a:t>
                      </a:r>
                    </a:p>
                  </a:txBody>
                  <a:tcPr anchor="ctr"/>
                </a:tc>
                <a:tc>
                  <a:txBody>
                    <a:bodyPr/>
                    <a:lstStyle/>
                    <a:p>
                      <a:r>
                        <a:rPr lang="fr-FR" dirty="0"/>
                        <a:t>610-</a:t>
                      </a:r>
                      <a:r>
                        <a:rPr lang="fr-FR" dirty="0" smtClean="0"/>
                        <a:t>2600</a:t>
                      </a:r>
                      <a:endParaRPr lang="fr-FR" dirty="0"/>
                    </a:p>
                  </a:txBody>
                  <a:tcPr anchor="ctr"/>
                </a:tc>
                <a:tc>
                  <a:txBody>
                    <a:bodyPr/>
                    <a:lstStyle/>
                    <a:p>
                      <a:r>
                        <a:rPr lang="en-US" dirty="0"/>
                        <a:t>1</a:t>
                      </a:r>
                      <a:endParaRPr lang="en-US" b="1" dirty="0"/>
                    </a:p>
                  </a:txBody>
                  <a:tcPr anchor="ctr"/>
                </a:tc>
              </a:tr>
              <a:tr h="598992">
                <a:tc>
                  <a:txBody>
                    <a:bodyPr/>
                    <a:lstStyle/>
                    <a:p>
                      <a:r>
                        <a:rPr lang="en-US" dirty="0"/>
                        <a:t>Total NK </a:t>
                      </a:r>
                      <a:r>
                        <a:rPr lang="en-US" dirty="0" smtClean="0"/>
                        <a:t>cells</a:t>
                      </a:r>
                      <a:endParaRPr lang="en-US" dirty="0"/>
                    </a:p>
                  </a:txBody>
                  <a:tcPr anchor="ctr"/>
                </a:tc>
                <a:tc>
                  <a:txBody>
                    <a:bodyPr/>
                    <a:lstStyle/>
                    <a:p>
                      <a:r>
                        <a:rPr lang="fr-FR" dirty="0"/>
                        <a:t>160-</a:t>
                      </a:r>
                      <a:r>
                        <a:rPr lang="fr-FR" dirty="0" smtClean="0"/>
                        <a:t>950</a:t>
                      </a:r>
                      <a:endParaRPr lang="fr-FR" dirty="0"/>
                    </a:p>
                  </a:txBody>
                  <a:tcPr anchor="ctr"/>
                </a:tc>
                <a:tc>
                  <a:txBody>
                    <a:bodyPr/>
                    <a:lstStyle/>
                    <a:p>
                      <a:r>
                        <a:rPr lang="en-US" dirty="0"/>
                        <a:t>138</a:t>
                      </a:r>
                      <a:endParaRPr lang="en-US" b="1" dirty="0"/>
                    </a:p>
                  </a:txBody>
                  <a:tcPr anchor="ctr"/>
                </a:tc>
              </a:tr>
            </a:tbl>
          </a:graphicData>
        </a:graphic>
      </p:graphicFrame>
      <p:sp>
        <p:nvSpPr>
          <p:cNvPr id="6" name="Left Arrow 5"/>
          <p:cNvSpPr/>
          <p:nvPr/>
        </p:nvSpPr>
        <p:spPr>
          <a:xfrm>
            <a:off x="7089826" y="387514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7200" y="274320"/>
            <a:ext cx="3056140" cy="369332"/>
          </a:xfrm>
          <a:prstGeom prst="rect">
            <a:avLst/>
          </a:prstGeom>
          <a:noFill/>
        </p:spPr>
        <p:txBody>
          <a:bodyPr wrap="square" rtlCol="0">
            <a:spAutoFit/>
          </a:bodyPr>
          <a:lstStyle/>
          <a:p>
            <a:r>
              <a:rPr lang="en-US" b="1" dirty="0">
                <a:solidFill>
                  <a:schemeClr val="bg1">
                    <a:lumMod val="50000"/>
                  </a:schemeClr>
                </a:solidFill>
              </a:rPr>
              <a:t>WHERE ARE THE B CELLS?</a:t>
            </a:r>
          </a:p>
        </p:txBody>
      </p:sp>
      <p:sp>
        <p:nvSpPr>
          <p:cNvPr id="3" name="Slide Number Placeholder 2"/>
          <p:cNvSpPr>
            <a:spLocks noGrp="1"/>
          </p:cNvSpPr>
          <p:nvPr>
            <p:ph type="sldNum" sz="quarter" idx="12"/>
          </p:nvPr>
        </p:nvSpPr>
        <p:spPr/>
        <p:txBody>
          <a:bodyPr/>
          <a:lstStyle/>
          <a:p>
            <a:fld id="{AFA83616-6B0E-194E-8AE6-46B5B4CFD94B}" type="slidenum">
              <a:rPr lang="en-US" smtClean="0"/>
              <a:t>23</a:t>
            </a:fld>
            <a:endParaRPr lang="en-US" dirty="0"/>
          </a:p>
        </p:txBody>
      </p:sp>
    </p:spTree>
    <p:extLst>
      <p:ext uri="{BB962C8B-B14F-4D97-AF65-F5344CB8AC3E}">
        <p14:creationId xmlns:p14="http://schemas.microsoft.com/office/powerpoint/2010/main" val="13499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77" y="532010"/>
            <a:ext cx="7024744" cy="697025"/>
          </a:xfrm>
        </p:spPr>
        <p:txBody>
          <a:bodyPr>
            <a:normAutofit/>
          </a:bodyPr>
          <a:lstStyle/>
          <a:p>
            <a:pPr algn="l"/>
            <a:r>
              <a:rPr lang="en-US" sz="3200" b="1" dirty="0" smtClean="0"/>
              <a:t>As a result of having no B cells…</a:t>
            </a:r>
            <a:endParaRPr lang="en-US" sz="3200" b="1" dirty="0"/>
          </a:p>
        </p:txBody>
      </p:sp>
      <p:sp>
        <p:nvSpPr>
          <p:cNvPr id="4" name="Content Placeholder 3"/>
          <p:cNvSpPr txBox="1">
            <a:spLocks noGrp="1"/>
          </p:cNvSpPr>
          <p:nvPr>
            <p:ph idx="1"/>
          </p:nvPr>
        </p:nvSpPr>
        <p:spPr>
          <a:xfrm>
            <a:off x="1043493" y="1425588"/>
            <a:ext cx="7331386" cy="4413516"/>
          </a:xfrm>
          <a:prstGeom prst="rect">
            <a:avLst/>
          </a:prstGeom>
          <a:noFill/>
        </p:spPr>
        <p:txBody>
          <a:bodyPr wrap="square" rtlCol="0">
            <a:spAutoFit/>
          </a:bodyPr>
          <a:lstStyle/>
          <a:p>
            <a:r>
              <a:rPr lang="en-US" dirty="0" smtClean="0"/>
              <a:t>Tom had no immunoglobulins.</a:t>
            </a:r>
          </a:p>
          <a:p>
            <a:r>
              <a:rPr lang="en-US" dirty="0" smtClean="0"/>
              <a:t>When his blood was sampled, he had no vaccine response to:</a:t>
            </a:r>
            <a:endParaRPr lang="en-US" dirty="0"/>
          </a:p>
          <a:p>
            <a:pPr lvl="1"/>
            <a:r>
              <a:rPr lang="en-US" sz="1800" b="1" i="1" dirty="0" smtClean="0"/>
              <a:t>Tetanus</a:t>
            </a:r>
          </a:p>
          <a:p>
            <a:pPr lvl="1"/>
            <a:r>
              <a:rPr lang="en-US" sz="1800" b="1" i="1" dirty="0" smtClean="0"/>
              <a:t>Streptococcus</a:t>
            </a:r>
          </a:p>
          <a:p>
            <a:pPr lvl="1"/>
            <a:r>
              <a:rPr lang="en-US" sz="1800" b="1" i="1" dirty="0"/>
              <a:t>P</a:t>
            </a:r>
            <a:r>
              <a:rPr lang="en-US" sz="1800" b="1" i="1" dirty="0" smtClean="0"/>
              <a:t>neumonia</a:t>
            </a:r>
          </a:p>
          <a:p>
            <a:pPr lvl="1"/>
            <a:r>
              <a:rPr lang="en-US" sz="1800" b="1" i="1" dirty="0" smtClean="0"/>
              <a:t>Diphtheria</a:t>
            </a:r>
          </a:p>
          <a:p>
            <a:pPr lvl="1"/>
            <a:r>
              <a:rPr lang="en-US" sz="1800" b="1" i="1" dirty="0" err="1" smtClean="0"/>
              <a:t>Hemophillis</a:t>
            </a:r>
            <a:r>
              <a:rPr lang="en-US" sz="1800" b="1" i="1" dirty="0" smtClean="0"/>
              <a:t> influenza</a:t>
            </a:r>
            <a:endParaRPr lang="en-US" sz="1800" dirty="0"/>
          </a:p>
          <a:p>
            <a:r>
              <a:rPr lang="en-US" dirty="0" smtClean="0"/>
              <a:t>He was also positive for an enterovirus (+) after three days in the hospital.   </a:t>
            </a:r>
          </a:p>
        </p:txBody>
      </p:sp>
      <p:sp>
        <p:nvSpPr>
          <p:cNvPr id="3" name="Slide Number Placeholder 2"/>
          <p:cNvSpPr>
            <a:spLocks noGrp="1"/>
          </p:cNvSpPr>
          <p:nvPr>
            <p:ph type="sldNum" sz="quarter" idx="12"/>
          </p:nvPr>
        </p:nvSpPr>
        <p:spPr/>
        <p:txBody>
          <a:bodyPr/>
          <a:lstStyle/>
          <a:p>
            <a:fld id="{AFA83616-6B0E-194E-8AE6-46B5B4CFD94B}" type="slidenum">
              <a:rPr lang="en-US" smtClean="0"/>
              <a:t>24</a:t>
            </a:fld>
            <a:endParaRPr lang="en-US" dirty="0"/>
          </a:p>
        </p:txBody>
      </p:sp>
    </p:spTree>
    <p:extLst>
      <p:ext uri="{BB962C8B-B14F-4D97-AF65-F5344CB8AC3E}">
        <p14:creationId xmlns:p14="http://schemas.microsoft.com/office/powerpoint/2010/main" val="38625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583" y="919980"/>
            <a:ext cx="7024744" cy="1303745"/>
          </a:xfrm>
        </p:spPr>
        <p:txBody>
          <a:bodyPr>
            <a:normAutofit fontScale="90000"/>
          </a:bodyPr>
          <a:lstStyle/>
          <a:p>
            <a:pPr algn="l">
              <a:spcBef>
                <a:spcPts val="3000"/>
              </a:spcBef>
            </a:pPr>
            <a:r>
              <a:rPr lang="en-US" sz="3100" b="1" dirty="0" smtClean="0"/>
              <a:t>Tom had a primary immunodeficiency CAUSED by an X-linked recessive mutation!</a:t>
            </a:r>
            <a:endParaRPr lang="en-US" b="1" dirty="0">
              <a:solidFill>
                <a:schemeClr val="tx1"/>
              </a:solidFill>
            </a:endParaRPr>
          </a:p>
        </p:txBody>
      </p:sp>
      <p:sp>
        <p:nvSpPr>
          <p:cNvPr id="3" name="Content Placeholder 2"/>
          <p:cNvSpPr>
            <a:spLocks noGrp="1"/>
          </p:cNvSpPr>
          <p:nvPr>
            <p:ph idx="1"/>
          </p:nvPr>
        </p:nvSpPr>
        <p:spPr>
          <a:xfrm>
            <a:off x="1043493" y="3556059"/>
            <a:ext cx="6777317" cy="2681998"/>
          </a:xfrm>
        </p:spPr>
        <p:txBody>
          <a:bodyPr>
            <a:normAutofit fontScale="77500" lnSpcReduction="20000"/>
          </a:bodyPr>
          <a:lstStyle/>
          <a:p>
            <a:r>
              <a:rPr lang="en-US" b="1" i="1" dirty="0" smtClean="0"/>
              <a:t>And</a:t>
            </a:r>
            <a:r>
              <a:rPr lang="en-US" b="1" dirty="0" smtClean="0"/>
              <a:t> had a Polio-type 3 </a:t>
            </a:r>
            <a:r>
              <a:rPr lang="en-US" b="1" dirty="0"/>
              <a:t>virus—with </a:t>
            </a:r>
            <a:r>
              <a:rPr lang="en-US" b="1" dirty="0" smtClean="0"/>
              <a:t>PCR test (there are 3 types of polio </a:t>
            </a:r>
            <a:r>
              <a:rPr lang="en-US" b="1" dirty="0"/>
              <a:t>virus—supposedly </a:t>
            </a:r>
            <a:r>
              <a:rPr lang="en-US" b="1" dirty="0" smtClean="0"/>
              <a:t>2 and 3 have been eradicated in the wild). </a:t>
            </a:r>
          </a:p>
          <a:p>
            <a:endParaRPr lang="en-US" b="1" dirty="0"/>
          </a:p>
          <a:p>
            <a:r>
              <a:rPr lang="en-US" b="1" dirty="0" smtClean="0"/>
              <a:t>Further sequencing revealed it was a mutation of the vaccine polio virus (OVP1) with 12 nucleotide substitutions in the VP1 gene.</a:t>
            </a:r>
          </a:p>
          <a:p>
            <a:endParaRPr lang="en-US" dirty="0"/>
          </a:p>
        </p:txBody>
      </p:sp>
      <p:sp>
        <p:nvSpPr>
          <p:cNvPr id="5" name="Slide Number Placeholder 4"/>
          <p:cNvSpPr>
            <a:spLocks noGrp="1"/>
          </p:cNvSpPr>
          <p:nvPr>
            <p:ph type="sldNum" sz="quarter" idx="12"/>
          </p:nvPr>
        </p:nvSpPr>
        <p:spPr/>
        <p:txBody>
          <a:bodyPr/>
          <a:lstStyle/>
          <a:p>
            <a:fld id="{AFA83616-6B0E-194E-8AE6-46B5B4CFD94B}" type="slidenum">
              <a:rPr lang="en-US" smtClean="0"/>
              <a:t>25</a:t>
            </a:fld>
            <a:endParaRPr lang="en-US" dirty="0"/>
          </a:p>
        </p:txBody>
      </p:sp>
      <p:sp>
        <p:nvSpPr>
          <p:cNvPr id="4" name="TextBox 3"/>
          <p:cNvSpPr txBox="1"/>
          <p:nvPr/>
        </p:nvSpPr>
        <p:spPr>
          <a:xfrm>
            <a:off x="457200" y="274320"/>
            <a:ext cx="2884390" cy="369332"/>
          </a:xfrm>
          <a:prstGeom prst="rect">
            <a:avLst/>
          </a:prstGeom>
          <a:noFill/>
        </p:spPr>
        <p:txBody>
          <a:bodyPr wrap="square" rtlCol="0">
            <a:spAutoFit/>
          </a:bodyPr>
          <a:lstStyle/>
          <a:p>
            <a:r>
              <a:rPr lang="en-US" b="1" dirty="0">
                <a:solidFill>
                  <a:schemeClr val="bg1">
                    <a:lumMod val="50000"/>
                  </a:schemeClr>
                </a:solidFill>
              </a:rPr>
              <a:t>READY TO SOLVE CASE?</a:t>
            </a:r>
          </a:p>
        </p:txBody>
      </p:sp>
      <p:sp>
        <p:nvSpPr>
          <p:cNvPr id="6" name="Rectangle 5"/>
          <p:cNvSpPr/>
          <p:nvPr/>
        </p:nvSpPr>
        <p:spPr>
          <a:xfrm>
            <a:off x="2059537" y="2347025"/>
            <a:ext cx="4845466" cy="707886"/>
          </a:xfrm>
          <a:prstGeom prst="rect">
            <a:avLst/>
          </a:prstGeom>
        </p:spPr>
        <p:txBody>
          <a:bodyPr wrap="square">
            <a:spAutoFit/>
          </a:bodyPr>
          <a:lstStyle/>
          <a:p>
            <a:pPr algn="ctr"/>
            <a:r>
              <a:rPr lang="en-US" sz="4000" dirty="0" err="1"/>
              <a:t>agammaglobulinemia</a:t>
            </a:r>
            <a:endParaRPr lang="en-US" sz="4000" dirty="0"/>
          </a:p>
        </p:txBody>
      </p:sp>
    </p:spTree>
    <p:extLst>
      <p:ext uri="{BB962C8B-B14F-4D97-AF65-F5344CB8AC3E}">
        <p14:creationId xmlns:p14="http://schemas.microsoft.com/office/powerpoint/2010/main" val="428304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Tom unable to clear VACCINE virus</a:t>
            </a:r>
            <a:endParaRPr lang="en-US" b="1" dirty="0"/>
          </a:p>
        </p:txBody>
      </p:sp>
      <p:sp>
        <p:nvSpPr>
          <p:cNvPr id="3" name="Content Placeholder 2"/>
          <p:cNvSpPr>
            <a:spLocks noGrp="1"/>
          </p:cNvSpPr>
          <p:nvPr>
            <p:ph idx="1"/>
          </p:nvPr>
        </p:nvSpPr>
        <p:spPr/>
        <p:txBody>
          <a:bodyPr>
            <a:normAutofit/>
          </a:bodyPr>
          <a:lstStyle/>
          <a:p>
            <a:r>
              <a:rPr lang="en-US" b="1" dirty="0" smtClean="0"/>
              <a:t>Weakened virus from vaccine eventually MUTATED in gut—back to a virulent wild type </a:t>
            </a:r>
            <a:r>
              <a:rPr lang="en-US" b="1" dirty="0"/>
              <a:t>poliovirus—manifested </a:t>
            </a:r>
            <a:r>
              <a:rPr lang="en-US" b="1" dirty="0" smtClean="0"/>
              <a:t>within a month after withdrawal from breast feeding!</a:t>
            </a:r>
          </a:p>
        </p:txBody>
      </p:sp>
      <p:sp>
        <p:nvSpPr>
          <p:cNvPr id="4" name="Slide Number Placeholder 3"/>
          <p:cNvSpPr>
            <a:spLocks noGrp="1"/>
          </p:cNvSpPr>
          <p:nvPr>
            <p:ph type="sldNum" sz="quarter" idx="12"/>
          </p:nvPr>
        </p:nvSpPr>
        <p:spPr/>
        <p:txBody>
          <a:bodyPr/>
          <a:lstStyle/>
          <a:p>
            <a:fld id="{AFA83616-6B0E-194E-8AE6-46B5B4CFD94B}" type="slidenum">
              <a:rPr lang="en-US" smtClean="0"/>
              <a:t>26</a:t>
            </a:fld>
            <a:endParaRPr lang="en-US" dirty="0"/>
          </a:p>
        </p:txBody>
      </p:sp>
    </p:spTree>
    <p:extLst>
      <p:ext uri="{BB962C8B-B14F-4D97-AF65-F5344CB8AC3E}">
        <p14:creationId xmlns:p14="http://schemas.microsoft.com/office/powerpoint/2010/main" val="203679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379"/>
            <a:ext cx="8229600" cy="1143000"/>
          </a:xfrm>
        </p:spPr>
        <p:txBody>
          <a:bodyPr>
            <a:normAutofit fontScale="90000"/>
          </a:bodyPr>
          <a:lstStyle/>
          <a:p>
            <a:pPr algn="l"/>
            <a:r>
              <a:rPr lang="en-US" b="1" dirty="0" smtClean="0"/>
              <a:t>Why did this happen to Tom after weaning?</a:t>
            </a:r>
            <a:endParaRPr lang="en-US" b="1" dirty="0"/>
          </a:p>
        </p:txBody>
      </p:sp>
      <p:sp>
        <p:nvSpPr>
          <p:cNvPr id="3" name="Content Placeholder 2"/>
          <p:cNvSpPr>
            <a:spLocks noGrp="1"/>
          </p:cNvSpPr>
          <p:nvPr>
            <p:ph idx="1"/>
          </p:nvPr>
        </p:nvSpPr>
        <p:spPr>
          <a:xfrm>
            <a:off x="457200" y="2392822"/>
            <a:ext cx="8229600" cy="3733341"/>
          </a:xfrm>
        </p:spPr>
        <p:txBody>
          <a:bodyPr/>
          <a:lstStyle/>
          <a:p>
            <a:pPr marL="68580" indent="0">
              <a:buNone/>
            </a:pPr>
            <a:r>
              <a:rPr lang="en-US" b="1" dirty="0" smtClean="0"/>
              <a:t>Can you suggest some treatments?</a:t>
            </a:r>
            <a:endParaRPr lang="en-US" b="1" dirty="0"/>
          </a:p>
        </p:txBody>
      </p:sp>
      <p:sp>
        <p:nvSpPr>
          <p:cNvPr id="4" name="Slide Number Placeholder 3"/>
          <p:cNvSpPr>
            <a:spLocks noGrp="1"/>
          </p:cNvSpPr>
          <p:nvPr>
            <p:ph type="sldNum" sz="quarter" idx="12"/>
          </p:nvPr>
        </p:nvSpPr>
        <p:spPr/>
        <p:txBody>
          <a:bodyPr/>
          <a:lstStyle/>
          <a:p>
            <a:fld id="{AFA83616-6B0E-194E-8AE6-46B5B4CFD94B}" type="slidenum">
              <a:rPr lang="en-US" smtClean="0"/>
              <a:t>27</a:t>
            </a:fld>
            <a:endParaRPr lang="en-US" dirty="0"/>
          </a:p>
        </p:txBody>
      </p:sp>
    </p:spTree>
    <p:extLst>
      <p:ext uri="{BB962C8B-B14F-4D97-AF65-F5344CB8AC3E}">
        <p14:creationId xmlns:p14="http://schemas.microsoft.com/office/powerpoint/2010/main" val="134211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Treatments?</a:t>
            </a:r>
            <a:endParaRPr lang="en-US" b="1" dirty="0"/>
          </a:p>
        </p:txBody>
      </p:sp>
      <p:sp>
        <p:nvSpPr>
          <p:cNvPr id="3" name="Content Placeholder 2"/>
          <p:cNvSpPr>
            <a:spLocks noGrp="1"/>
          </p:cNvSpPr>
          <p:nvPr>
            <p:ph idx="1"/>
          </p:nvPr>
        </p:nvSpPr>
        <p:spPr/>
        <p:txBody>
          <a:bodyPr/>
          <a:lstStyle/>
          <a:p>
            <a:r>
              <a:rPr lang="en-US" b="1" dirty="0"/>
              <a:t>R</a:t>
            </a:r>
            <a:r>
              <a:rPr lang="en-US" b="1" dirty="0" smtClean="0"/>
              <a:t>esume </a:t>
            </a:r>
            <a:r>
              <a:rPr lang="en-US" b="1" dirty="0"/>
              <a:t>breast feeding and add </a:t>
            </a:r>
            <a:r>
              <a:rPr lang="en-US" b="1" dirty="0" smtClean="0"/>
              <a:t>immunoglobulins.</a:t>
            </a:r>
            <a:endParaRPr lang="en-US" b="1" dirty="0"/>
          </a:p>
          <a:p>
            <a:endParaRPr lang="en-US" b="1" dirty="0"/>
          </a:p>
          <a:p>
            <a:r>
              <a:rPr lang="en-US" b="1" dirty="0"/>
              <a:t>Enterovirus (mutated poliovirus) cleared after a few </a:t>
            </a:r>
            <a:r>
              <a:rPr lang="en-US" b="1" dirty="0" smtClean="0"/>
              <a:t>weeks.</a:t>
            </a:r>
            <a:endParaRPr lang="en-US" b="1" dirty="0"/>
          </a:p>
          <a:p>
            <a:endParaRPr lang="en-US" dirty="0"/>
          </a:p>
        </p:txBody>
      </p:sp>
      <p:sp>
        <p:nvSpPr>
          <p:cNvPr id="4" name="Slide Number Placeholder 3"/>
          <p:cNvSpPr>
            <a:spLocks noGrp="1"/>
          </p:cNvSpPr>
          <p:nvPr>
            <p:ph type="sldNum" sz="quarter" idx="12"/>
          </p:nvPr>
        </p:nvSpPr>
        <p:spPr/>
        <p:txBody>
          <a:bodyPr/>
          <a:lstStyle/>
          <a:p>
            <a:fld id="{AFA83616-6B0E-194E-8AE6-46B5B4CFD94B}" type="slidenum">
              <a:rPr lang="en-US" smtClean="0"/>
              <a:t>28</a:t>
            </a:fld>
            <a:endParaRPr lang="en-US" dirty="0"/>
          </a:p>
        </p:txBody>
      </p:sp>
    </p:spTree>
    <p:extLst>
      <p:ext uri="{BB962C8B-B14F-4D97-AF65-F5344CB8AC3E}">
        <p14:creationId xmlns:p14="http://schemas.microsoft.com/office/powerpoint/2010/main" val="32371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55389"/>
            <a:ext cx="7024744" cy="1143000"/>
          </a:xfrm>
        </p:spPr>
        <p:txBody>
          <a:bodyPr>
            <a:normAutofit/>
          </a:bodyPr>
          <a:lstStyle/>
          <a:p>
            <a:pPr algn="l"/>
            <a:r>
              <a:rPr lang="en-US" dirty="0" smtClean="0"/>
              <a:t>Polio was </a:t>
            </a:r>
            <a:r>
              <a:rPr lang="en-US" i="1" dirty="0" smtClean="0"/>
              <a:t>almost</a:t>
            </a:r>
            <a:r>
              <a:rPr lang="en-US" dirty="0" smtClean="0"/>
              <a:t> </a:t>
            </a:r>
            <a:r>
              <a:rPr lang="en-US" dirty="0"/>
              <a:t>e</a:t>
            </a:r>
            <a:r>
              <a:rPr lang="en-US" dirty="0" smtClean="0"/>
              <a:t>radicated</a:t>
            </a:r>
            <a:endParaRPr lang="en-US" dirty="0"/>
          </a:p>
        </p:txBody>
      </p:sp>
      <p:sp>
        <p:nvSpPr>
          <p:cNvPr id="7" name="Slide Number Placeholder 6"/>
          <p:cNvSpPr>
            <a:spLocks noGrp="1"/>
          </p:cNvSpPr>
          <p:nvPr>
            <p:ph type="sldNum" sz="quarter" idx="12"/>
          </p:nvPr>
        </p:nvSpPr>
        <p:spPr/>
        <p:txBody>
          <a:bodyPr/>
          <a:lstStyle/>
          <a:p>
            <a:fld id="{AFA83616-6B0E-194E-8AE6-46B5B4CFD94B}" type="slidenum">
              <a:rPr lang="en-US" smtClean="0"/>
              <a:t>29</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1" y="4116131"/>
            <a:ext cx="2984067" cy="2396579"/>
          </a:xfrm>
          <a:prstGeom prst="rect">
            <a:avLst/>
          </a:prstGeom>
        </p:spPr>
      </p:pic>
      <p:sp>
        <p:nvSpPr>
          <p:cNvPr id="5" name="TextBox 4"/>
          <p:cNvSpPr txBox="1"/>
          <p:nvPr/>
        </p:nvSpPr>
        <p:spPr>
          <a:xfrm>
            <a:off x="457200" y="272284"/>
            <a:ext cx="2642911" cy="369332"/>
          </a:xfrm>
          <a:prstGeom prst="rect">
            <a:avLst/>
          </a:prstGeom>
          <a:noFill/>
        </p:spPr>
        <p:txBody>
          <a:bodyPr wrap="square" rtlCol="0">
            <a:spAutoFit/>
          </a:bodyPr>
          <a:lstStyle/>
          <a:p>
            <a:r>
              <a:rPr lang="en-US" b="1" dirty="0">
                <a:solidFill>
                  <a:schemeClr val="bg1">
                    <a:lumMod val="50000"/>
                  </a:schemeClr>
                </a:solidFill>
              </a:rPr>
              <a:t>FEAR NO MORE!  BUT…</a:t>
            </a:r>
          </a:p>
        </p:txBody>
      </p:sp>
      <p:sp>
        <p:nvSpPr>
          <p:cNvPr id="3" name="TextBox 2"/>
          <p:cNvSpPr txBox="1"/>
          <p:nvPr/>
        </p:nvSpPr>
        <p:spPr>
          <a:xfrm>
            <a:off x="581114" y="1715494"/>
            <a:ext cx="7901435" cy="2554545"/>
          </a:xfrm>
          <a:prstGeom prst="rect">
            <a:avLst/>
          </a:prstGeom>
          <a:noFill/>
        </p:spPr>
        <p:txBody>
          <a:bodyPr wrap="square" rtlCol="0">
            <a:spAutoFit/>
          </a:bodyPr>
          <a:lstStyle/>
          <a:p>
            <a:r>
              <a:rPr lang="en-US" sz="2000" dirty="0" smtClean="0"/>
              <a:t>The World Health Organization (WHO) is concerned </a:t>
            </a:r>
            <a:r>
              <a:rPr lang="en-US" sz="2000" dirty="0"/>
              <a:t>with outbreaks of wild poliovirus (WPV1) and circulating vaccine derived polioviruses (</a:t>
            </a:r>
            <a:r>
              <a:rPr lang="en-US" sz="2000" dirty="0" err="1"/>
              <a:t>cVDPV</a:t>
            </a:r>
            <a:r>
              <a:rPr lang="en-US" sz="2000" dirty="0"/>
              <a:t>—this </a:t>
            </a:r>
            <a:r>
              <a:rPr lang="en-US" sz="2000" dirty="0" smtClean="0"/>
              <a:t>is what happened to Tom) in Pakistan and Afghanistan in particular, as well as some African, and additional, Asian countries.  </a:t>
            </a:r>
          </a:p>
          <a:p>
            <a:endParaRPr lang="en-US" sz="2000" dirty="0"/>
          </a:p>
          <a:p>
            <a:r>
              <a:rPr lang="en-US" sz="2000" dirty="0" smtClean="0"/>
              <a:t>WHO expressed “grave concern” at Dec. 11, 2019 meeting of “re-emergence” of polio. </a:t>
            </a:r>
          </a:p>
          <a:p>
            <a:endParaRPr lang="en-US" sz="2000" dirty="0"/>
          </a:p>
        </p:txBody>
      </p:sp>
      <p:sp>
        <p:nvSpPr>
          <p:cNvPr id="6" name="TextBox 5"/>
          <p:cNvSpPr txBox="1"/>
          <p:nvPr/>
        </p:nvSpPr>
        <p:spPr>
          <a:xfrm>
            <a:off x="3865529" y="4116131"/>
            <a:ext cx="4437684" cy="1600438"/>
          </a:xfrm>
          <a:prstGeom prst="rect">
            <a:avLst/>
          </a:prstGeom>
          <a:noFill/>
        </p:spPr>
        <p:txBody>
          <a:bodyPr wrap="square" rtlCol="0">
            <a:spAutoFit/>
          </a:bodyPr>
          <a:lstStyle/>
          <a:p>
            <a:r>
              <a:rPr lang="en-US" dirty="0"/>
              <a:t> </a:t>
            </a:r>
            <a:r>
              <a:rPr lang="en-US" sz="2000" dirty="0"/>
              <a:t>In 1988—350,000 cases of polio around the world—in 2018—down to around 100—up again to </a:t>
            </a:r>
            <a:r>
              <a:rPr lang="en-US" sz="2000" dirty="0" smtClean="0"/>
              <a:t>300 (or more) </a:t>
            </a:r>
            <a:r>
              <a:rPr lang="en-US" sz="2000" dirty="0"/>
              <a:t>in 2019.  </a:t>
            </a:r>
          </a:p>
          <a:p>
            <a:endParaRPr lang="en-US" dirty="0"/>
          </a:p>
        </p:txBody>
      </p:sp>
    </p:spTree>
    <p:extLst>
      <p:ext uri="{BB962C8B-B14F-4D97-AF65-F5344CB8AC3E}">
        <p14:creationId xmlns:p14="http://schemas.microsoft.com/office/powerpoint/2010/main" val="16165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94319">
            <a:off x="987046" y="628709"/>
            <a:ext cx="4161288" cy="5291493"/>
          </a:xfrm>
          <a:prstGeom prst="rect">
            <a:avLst/>
          </a:prstGeom>
        </p:spPr>
      </p:pic>
      <p:sp>
        <p:nvSpPr>
          <p:cNvPr id="3" name="TextBox 2"/>
          <p:cNvSpPr txBox="1"/>
          <p:nvPr/>
        </p:nvSpPr>
        <p:spPr>
          <a:xfrm>
            <a:off x="5375063" y="1701034"/>
            <a:ext cx="3222979" cy="3724096"/>
          </a:xfrm>
          <a:prstGeom prst="rect">
            <a:avLst/>
          </a:prstGeom>
          <a:noFill/>
        </p:spPr>
        <p:txBody>
          <a:bodyPr wrap="square" rtlCol="0">
            <a:spAutoFit/>
          </a:bodyPr>
          <a:lstStyle/>
          <a:p>
            <a:r>
              <a:rPr lang="en-US" sz="2000" b="1" dirty="0" smtClean="0"/>
              <a:t>Meet my grandmother!</a:t>
            </a:r>
          </a:p>
          <a:p>
            <a:endParaRPr lang="en-US" dirty="0"/>
          </a:p>
          <a:p>
            <a:r>
              <a:rPr lang="en-US" dirty="0" smtClean="0"/>
              <a:t>Catherine Cannon Nolan </a:t>
            </a:r>
            <a:r>
              <a:rPr lang="en-US" dirty="0"/>
              <a:t>1894–1972</a:t>
            </a:r>
            <a:endParaRPr lang="en-US" dirty="0" smtClean="0"/>
          </a:p>
          <a:p>
            <a:endParaRPr lang="en-US" dirty="0" smtClean="0"/>
          </a:p>
          <a:p>
            <a:r>
              <a:rPr lang="en-US" dirty="0" smtClean="0"/>
              <a:t>She was a great story-teller.</a:t>
            </a:r>
          </a:p>
          <a:p>
            <a:r>
              <a:rPr lang="en-US" dirty="0" smtClean="0"/>
              <a:t>We would sit out on her porch in Burlington, Vermont for hours listening to her humorous tales, while watching the neighbors and eating her marvelous homemade chocolate chip cookies.   </a:t>
            </a:r>
          </a:p>
        </p:txBody>
      </p:sp>
      <p:sp>
        <p:nvSpPr>
          <p:cNvPr id="5" name="TextBox 4"/>
          <p:cNvSpPr txBox="1"/>
          <p:nvPr/>
        </p:nvSpPr>
        <p:spPr>
          <a:xfrm>
            <a:off x="457200" y="269730"/>
            <a:ext cx="2436970" cy="369332"/>
          </a:xfrm>
          <a:prstGeom prst="rect">
            <a:avLst/>
          </a:prstGeom>
          <a:noFill/>
        </p:spPr>
        <p:txBody>
          <a:bodyPr wrap="square" rtlCol="0">
            <a:spAutoFit/>
          </a:bodyPr>
          <a:lstStyle/>
          <a:p>
            <a:r>
              <a:rPr lang="en-US" b="1" dirty="0">
                <a:solidFill>
                  <a:schemeClr val="bg1">
                    <a:lumMod val="50000"/>
                  </a:schemeClr>
                </a:solidFill>
              </a:rPr>
              <a:t>Grandma Nolan</a:t>
            </a:r>
          </a:p>
        </p:txBody>
      </p:sp>
      <p:sp>
        <p:nvSpPr>
          <p:cNvPr id="7" name="Slide Number Placeholder 6"/>
          <p:cNvSpPr>
            <a:spLocks noGrp="1"/>
          </p:cNvSpPr>
          <p:nvPr>
            <p:ph type="sldNum" sz="quarter" idx="12"/>
          </p:nvPr>
        </p:nvSpPr>
        <p:spPr/>
        <p:txBody>
          <a:bodyPr/>
          <a:lstStyle/>
          <a:p>
            <a:fld id="{AFA83616-6B0E-194E-8AE6-46B5B4CFD94B}" type="slidenum">
              <a:rPr lang="en-US" smtClean="0"/>
              <a:t>3</a:t>
            </a:fld>
            <a:endParaRPr lang="en-US" dirty="0"/>
          </a:p>
        </p:txBody>
      </p:sp>
      <p:sp>
        <p:nvSpPr>
          <p:cNvPr id="6" name="Rectangle 5"/>
          <p:cNvSpPr/>
          <p:nvPr/>
        </p:nvSpPr>
        <p:spPr>
          <a:xfrm>
            <a:off x="1192903" y="6171684"/>
            <a:ext cx="3026021" cy="276999"/>
          </a:xfrm>
          <a:prstGeom prst="rect">
            <a:avLst/>
          </a:prstGeom>
        </p:spPr>
        <p:txBody>
          <a:bodyPr wrap="none">
            <a:spAutoFit/>
          </a:bodyPr>
          <a:lstStyle/>
          <a:p>
            <a:r>
              <a:rPr lang="en-US" sz="1200" dirty="0"/>
              <a:t>Photo courtesy of Mary </a:t>
            </a:r>
            <a:r>
              <a:rPr lang="en-US" sz="1200" dirty="0" err="1"/>
              <a:t>Layn</a:t>
            </a:r>
            <a:r>
              <a:rPr lang="en-US" sz="1200" dirty="0"/>
              <a:t> (author’s sister).</a:t>
            </a:r>
          </a:p>
        </p:txBody>
      </p:sp>
    </p:spTree>
    <p:extLst>
      <p:ext uri="{BB962C8B-B14F-4D97-AF65-F5344CB8AC3E}">
        <p14:creationId xmlns:p14="http://schemas.microsoft.com/office/powerpoint/2010/main" val="20786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202"/>
            <a:ext cx="8229600" cy="1143000"/>
          </a:xfrm>
        </p:spPr>
        <p:txBody>
          <a:bodyPr/>
          <a:lstStyle/>
          <a:p>
            <a:pPr algn="l"/>
            <a:r>
              <a:rPr lang="en-US" b="1" dirty="0" smtClean="0"/>
              <a:t>Cultural differences cited…</a:t>
            </a:r>
            <a:endParaRPr lang="en-US" b="1" dirty="0"/>
          </a:p>
        </p:txBody>
      </p:sp>
      <p:sp>
        <p:nvSpPr>
          <p:cNvPr id="3" name="Content Placeholder 2"/>
          <p:cNvSpPr>
            <a:spLocks noGrp="1"/>
          </p:cNvSpPr>
          <p:nvPr>
            <p:ph idx="1"/>
          </p:nvPr>
        </p:nvSpPr>
        <p:spPr/>
        <p:txBody>
          <a:bodyPr/>
          <a:lstStyle/>
          <a:p>
            <a:r>
              <a:rPr lang="en-US" b="1" dirty="0"/>
              <a:t>Non-belief in vaccinations</a:t>
            </a:r>
          </a:p>
          <a:p>
            <a:r>
              <a:rPr lang="en-US" b="1" dirty="0" smtClean="0"/>
              <a:t>Wars</a:t>
            </a:r>
          </a:p>
          <a:p>
            <a:r>
              <a:rPr lang="en-US" b="1" dirty="0" smtClean="0"/>
              <a:t>Nomadic lifestyle</a:t>
            </a:r>
          </a:p>
          <a:p>
            <a:r>
              <a:rPr lang="en-US" b="1" dirty="0" smtClean="0"/>
              <a:t>Lax surveillance at airports for travelers who might not have polio vaccine certification</a:t>
            </a:r>
            <a:endParaRPr lang="en-US" b="1" dirty="0"/>
          </a:p>
        </p:txBody>
      </p:sp>
      <p:sp>
        <p:nvSpPr>
          <p:cNvPr id="5" name="Slide Number Placeholder 4"/>
          <p:cNvSpPr>
            <a:spLocks noGrp="1"/>
          </p:cNvSpPr>
          <p:nvPr>
            <p:ph type="sldNum" sz="quarter" idx="12"/>
          </p:nvPr>
        </p:nvSpPr>
        <p:spPr/>
        <p:txBody>
          <a:bodyPr/>
          <a:lstStyle/>
          <a:p>
            <a:fld id="{AFA83616-6B0E-194E-8AE6-46B5B4CFD94B}" type="slidenum">
              <a:rPr lang="en-US" smtClean="0"/>
              <a:t>30</a:t>
            </a:fld>
            <a:endParaRPr lang="en-US" dirty="0"/>
          </a:p>
        </p:txBody>
      </p:sp>
      <p:sp>
        <p:nvSpPr>
          <p:cNvPr id="4" name="TextBox 3"/>
          <p:cNvSpPr txBox="1"/>
          <p:nvPr/>
        </p:nvSpPr>
        <p:spPr>
          <a:xfrm>
            <a:off x="457200" y="274320"/>
            <a:ext cx="3406609" cy="369332"/>
          </a:xfrm>
          <a:prstGeom prst="rect">
            <a:avLst/>
          </a:prstGeom>
          <a:noFill/>
        </p:spPr>
        <p:txBody>
          <a:bodyPr wrap="square" rtlCol="0">
            <a:spAutoFit/>
          </a:bodyPr>
          <a:lstStyle/>
          <a:p>
            <a:r>
              <a:rPr lang="en-US" b="1" dirty="0">
                <a:solidFill>
                  <a:schemeClr val="bg1">
                    <a:lumMod val="50000"/>
                  </a:schemeClr>
                </a:solidFill>
              </a:rPr>
              <a:t>WHY NEW POLIO OUTBREAKS?</a:t>
            </a:r>
          </a:p>
        </p:txBody>
      </p:sp>
    </p:spTree>
    <p:extLst>
      <p:ext uri="{BB962C8B-B14F-4D97-AF65-F5344CB8AC3E}">
        <p14:creationId xmlns:p14="http://schemas.microsoft.com/office/powerpoint/2010/main" val="399968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must always be vigilant!</a:t>
            </a:r>
            <a:endParaRPr lang="en-US" b="1" dirty="0"/>
          </a:p>
        </p:txBody>
      </p:sp>
      <p:sp>
        <p:nvSpPr>
          <p:cNvPr id="3" name="Content Placeholder 2"/>
          <p:cNvSpPr>
            <a:spLocks noGrp="1"/>
          </p:cNvSpPr>
          <p:nvPr>
            <p:ph idx="1"/>
          </p:nvPr>
        </p:nvSpPr>
        <p:spPr/>
        <p:txBody>
          <a:bodyPr/>
          <a:lstStyle/>
          <a:p>
            <a:r>
              <a:rPr lang="en-US" b="1" dirty="0" smtClean="0"/>
              <a:t>Even though we have seen no cases of polio in the United States since 1979, hearing about the outbreaks is troubling.  </a:t>
            </a:r>
            <a:endParaRPr lang="en-US" b="1" dirty="0"/>
          </a:p>
        </p:txBody>
      </p:sp>
      <p:sp>
        <p:nvSpPr>
          <p:cNvPr id="5" name="Slide Number Placeholder 4"/>
          <p:cNvSpPr>
            <a:spLocks noGrp="1"/>
          </p:cNvSpPr>
          <p:nvPr>
            <p:ph type="sldNum" sz="quarter" idx="12"/>
          </p:nvPr>
        </p:nvSpPr>
        <p:spPr/>
        <p:txBody>
          <a:bodyPr/>
          <a:lstStyle/>
          <a:p>
            <a:fld id="{AFA83616-6B0E-194E-8AE6-46B5B4CFD94B}" type="slidenum">
              <a:rPr lang="en-US" smtClean="0"/>
              <a:t>31</a:t>
            </a:fld>
            <a:endParaRPr lang="en-US" dirty="0"/>
          </a:p>
        </p:txBody>
      </p:sp>
    </p:spTree>
    <p:extLst>
      <p:ext uri="{BB962C8B-B14F-4D97-AF65-F5344CB8AC3E}">
        <p14:creationId xmlns:p14="http://schemas.microsoft.com/office/powerpoint/2010/main" val="130018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sz="6000" b="1" dirty="0" smtClean="0">
                <a:solidFill>
                  <a:schemeClr val="tx1"/>
                </a:solidFill>
              </a:rPr>
              <a:t>PART II</a:t>
            </a:r>
          </a:p>
          <a:p>
            <a:endParaRPr lang="en-US" dirty="0"/>
          </a:p>
        </p:txBody>
      </p:sp>
      <p:sp>
        <p:nvSpPr>
          <p:cNvPr id="5" name="Slide Number Placeholder 4"/>
          <p:cNvSpPr>
            <a:spLocks noGrp="1"/>
          </p:cNvSpPr>
          <p:nvPr>
            <p:ph type="sldNum" sz="quarter" idx="12"/>
          </p:nvPr>
        </p:nvSpPr>
        <p:spPr/>
        <p:txBody>
          <a:bodyPr/>
          <a:lstStyle/>
          <a:p>
            <a:fld id="{AFA83616-6B0E-194E-8AE6-46B5B4CFD94B}" type="slidenum">
              <a:rPr lang="en-US" smtClean="0"/>
              <a:t>32</a:t>
            </a:fld>
            <a:endParaRPr lang="en-US" dirty="0"/>
          </a:p>
        </p:txBody>
      </p:sp>
    </p:spTree>
    <p:extLst>
      <p:ext uri="{BB962C8B-B14F-4D97-AF65-F5344CB8AC3E}">
        <p14:creationId xmlns:p14="http://schemas.microsoft.com/office/powerpoint/2010/main" val="316538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5700" y="791915"/>
            <a:ext cx="4381500" cy="4381500"/>
          </a:xfrm>
          <a:prstGeom prst="rect">
            <a:avLst/>
          </a:prstGeom>
        </p:spPr>
      </p:pic>
      <p:sp>
        <p:nvSpPr>
          <p:cNvPr id="3" name="TextBox 2"/>
          <p:cNvSpPr txBox="1"/>
          <p:nvPr/>
        </p:nvSpPr>
        <p:spPr>
          <a:xfrm>
            <a:off x="457200" y="274320"/>
            <a:ext cx="2651446" cy="369332"/>
          </a:xfrm>
          <a:prstGeom prst="rect">
            <a:avLst/>
          </a:prstGeom>
          <a:noFill/>
        </p:spPr>
        <p:txBody>
          <a:bodyPr wrap="square" rtlCol="0">
            <a:spAutoFit/>
          </a:bodyPr>
          <a:lstStyle/>
          <a:p>
            <a:r>
              <a:rPr lang="en-US" b="1" dirty="0">
                <a:solidFill>
                  <a:schemeClr val="bg1">
                    <a:lumMod val="50000"/>
                  </a:schemeClr>
                </a:solidFill>
              </a:rPr>
              <a:t>SARS-CoV-2 </a:t>
            </a:r>
          </a:p>
        </p:txBody>
      </p:sp>
      <p:sp>
        <p:nvSpPr>
          <p:cNvPr id="5" name="TextBox 4"/>
          <p:cNvSpPr txBox="1"/>
          <p:nvPr/>
        </p:nvSpPr>
        <p:spPr>
          <a:xfrm>
            <a:off x="534276" y="5299549"/>
            <a:ext cx="8224345" cy="584775"/>
          </a:xfrm>
          <a:prstGeom prst="rect">
            <a:avLst/>
          </a:prstGeom>
          <a:noFill/>
        </p:spPr>
        <p:txBody>
          <a:bodyPr wrap="square" rtlCol="0">
            <a:spAutoFit/>
          </a:bodyPr>
          <a:lstStyle/>
          <a:p>
            <a:pPr algn="ctr"/>
            <a:r>
              <a:rPr lang="en-US" sz="3200" b="1" dirty="0" smtClean="0"/>
              <a:t>CAUSES Coronavirus disease COVID-19</a:t>
            </a:r>
            <a:endParaRPr lang="en-US" sz="3200" b="1" dirty="0"/>
          </a:p>
        </p:txBody>
      </p:sp>
      <p:sp>
        <p:nvSpPr>
          <p:cNvPr id="6" name="TextBox 5"/>
          <p:cNvSpPr txBox="1"/>
          <p:nvPr/>
        </p:nvSpPr>
        <p:spPr>
          <a:xfrm>
            <a:off x="2636345" y="4746437"/>
            <a:ext cx="3958896" cy="369332"/>
          </a:xfrm>
          <a:prstGeom prst="rect">
            <a:avLst/>
          </a:prstGeom>
          <a:noFill/>
        </p:spPr>
        <p:txBody>
          <a:bodyPr wrap="square" rtlCol="0">
            <a:spAutoFit/>
          </a:bodyPr>
          <a:lstStyle/>
          <a:p>
            <a:pPr algn="ctr"/>
            <a:r>
              <a:rPr lang="en-US" dirty="0" smtClean="0"/>
              <a:t>SARS CoV-2 VIRUS</a:t>
            </a:r>
            <a:endParaRPr lang="en-US" dirty="0"/>
          </a:p>
        </p:txBody>
      </p:sp>
      <p:sp>
        <p:nvSpPr>
          <p:cNvPr id="7" name="Slide Number Placeholder 6"/>
          <p:cNvSpPr>
            <a:spLocks noGrp="1"/>
          </p:cNvSpPr>
          <p:nvPr>
            <p:ph type="sldNum" sz="quarter" idx="12"/>
          </p:nvPr>
        </p:nvSpPr>
        <p:spPr/>
        <p:txBody>
          <a:bodyPr/>
          <a:lstStyle/>
          <a:p>
            <a:fld id="{AFA83616-6B0E-194E-8AE6-46B5B4CFD94B}" type="slidenum">
              <a:rPr lang="en-US" smtClean="0"/>
              <a:t>33</a:t>
            </a:fld>
            <a:endParaRPr lang="en-US" dirty="0"/>
          </a:p>
        </p:txBody>
      </p:sp>
    </p:spTree>
    <p:extLst>
      <p:ext uri="{BB962C8B-B14F-4D97-AF65-F5344CB8AC3E}">
        <p14:creationId xmlns:p14="http://schemas.microsoft.com/office/powerpoint/2010/main" val="34838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marL="742950" indent="-742950" algn="l">
              <a:buFont typeface="+mj-lt"/>
              <a:buAutoNum type="arabicPeriod" startAt="6"/>
            </a:pPr>
            <a:r>
              <a:rPr lang="en-US" sz="4000" b="1" dirty="0" smtClean="0"/>
              <a:t>Why </a:t>
            </a:r>
            <a:r>
              <a:rPr lang="en-US" sz="4000" b="1" dirty="0"/>
              <a:t>is it called a corona virus?</a:t>
            </a:r>
          </a:p>
        </p:txBody>
      </p:sp>
      <p:sp>
        <p:nvSpPr>
          <p:cNvPr id="3" name="Content Placeholder 2"/>
          <p:cNvSpPr>
            <a:spLocks noGrp="1"/>
          </p:cNvSpPr>
          <p:nvPr>
            <p:ph idx="1"/>
          </p:nvPr>
        </p:nvSpPr>
        <p:spPr>
          <a:xfrm>
            <a:off x="684567" y="1751084"/>
            <a:ext cx="7750131" cy="3508977"/>
          </a:xfrm>
        </p:spPr>
        <p:txBody>
          <a:bodyPr>
            <a:noAutofit/>
          </a:bodyPr>
          <a:lstStyle/>
          <a:p>
            <a:pPr marL="582930" indent="-514350">
              <a:buFont typeface="+mj-lt"/>
              <a:buAutoNum type="alphaUcPeriod"/>
            </a:pPr>
            <a:r>
              <a:rPr lang="en-US" sz="2800" b="1" dirty="0"/>
              <a:t>It has crown-like spikes in its protein coat.</a:t>
            </a:r>
          </a:p>
          <a:p>
            <a:pPr marL="582930" indent="-514350">
              <a:buFont typeface="+mj-lt"/>
              <a:buAutoNum type="alphaUcPeriod"/>
            </a:pPr>
            <a:r>
              <a:rPr lang="en-US" sz="2800" b="1" dirty="0"/>
              <a:t>It affects the corona of the body.</a:t>
            </a:r>
          </a:p>
          <a:p>
            <a:pPr marL="582930" indent="-514350">
              <a:buFont typeface="+mj-lt"/>
              <a:buAutoNum type="alphaUcPeriod"/>
            </a:pPr>
            <a:r>
              <a:rPr lang="en-US" sz="2800" b="1" dirty="0"/>
              <a:t>It was originally discovered at a coronation of King George III.</a:t>
            </a:r>
          </a:p>
          <a:p>
            <a:pPr marL="582930" indent="-514350">
              <a:buFont typeface="+mj-lt"/>
              <a:buAutoNum type="alphaUcPeriod"/>
            </a:pPr>
            <a:r>
              <a:rPr lang="en-US" sz="2800" b="1" dirty="0"/>
              <a:t>It attacks mainly the coronary artery.</a:t>
            </a:r>
          </a:p>
          <a:p>
            <a:pPr marL="582930" indent="-514350">
              <a:buFont typeface="+mj-lt"/>
              <a:buAutoNum type="alphaUcPeriod"/>
            </a:pPr>
            <a:r>
              <a:rPr lang="en-US" sz="2800" b="1" dirty="0"/>
              <a:t>None of the above.</a:t>
            </a:r>
          </a:p>
        </p:txBody>
      </p:sp>
      <p:sp>
        <p:nvSpPr>
          <p:cNvPr id="4" name="Slide Number Placeholder 3"/>
          <p:cNvSpPr>
            <a:spLocks noGrp="1"/>
          </p:cNvSpPr>
          <p:nvPr>
            <p:ph type="sldNum" sz="quarter" idx="12"/>
          </p:nvPr>
        </p:nvSpPr>
        <p:spPr/>
        <p:txBody>
          <a:bodyPr/>
          <a:lstStyle/>
          <a:p>
            <a:fld id="{AFA83616-6B0E-194E-8AE6-46B5B4CFD94B}" type="slidenum">
              <a:rPr lang="en-US" smtClean="0"/>
              <a:t>34</a:t>
            </a:fld>
            <a:endParaRPr lang="en-US" dirty="0"/>
          </a:p>
        </p:txBody>
      </p:sp>
    </p:spTree>
    <p:extLst>
      <p:ext uri="{BB962C8B-B14F-4D97-AF65-F5344CB8AC3E}">
        <p14:creationId xmlns:p14="http://schemas.microsoft.com/office/powerpoint/2010/main" val="155993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4-03 at 8.20.3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7290" y="849283"/>
            <a:ext cx="5456903" cy="4911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457200" y="274320"/>
            <a:ext cx="3080536" cy="369332"/>
          </a:xfrm>
          <a:prstGeom prst="rect">
            <a:avLst/>
          </a:prstGeom>
          <a:noFill/>
        </p:spPr>
        <p:txBody>
          <a:bodyPr wrap="square" rtlCol="0">
            <a:spAutoFit/>
          </a:bodyPr>
          <a:lstStyle/>
          <a:p>
            <a:r>
              <a:rPr lang="en-US" b="1" dirty="0">
                <a:solidFill>
                  <a:schemeClr val="bg1">
                    <a:lumMod val="50000"/>
                  </a:schemeClr>
                </a:solidFill>
              </a:rPr>
              <a:t>TRANSMISSION CYCLE</a:t>
            </a:r>
          </a:p>
        </p:txBody>
      </p:sp>
      <p:sp>
        <p:nvSpPr>
          <p:cNvPr id="2" name="TextBox 1"/>
          <p:cNvSpPr txBox="1"/>
          <p:nvPr/>
        </p:nvSpPr>
        <p:spPr>
          <a:xfrm>
            <a:off x="732392" y="5994605"/>
            <a:ext cx="7954407" cy="461665"/>
          </a:xfrm>
          <a:prstGeom prst="rect">
            <a:avLst/>
          </a:prstGeom>
          <a:noFill/>
        </p:spPr>
        <p:txBody>
          <a:bodyPr wrap="square" rtlCol="0">
            <a:spAutoFit/>
          </a:bodyPr>
          <a:lstStyle/>
          <a:p>
            <a:r>
              <a:rPr lang="en-US" sz="2400" b="1" dirty="0" smtClean="0"/>
              <a:t>Not yet 100% known how it is transmitted.</a:t>
            </a:r>
            <a:endParaRPr lang="en-US" sz="2400" b="1" dirty="0"/>
          </a:p>
        </p:txBody>
      </p:sp>
      <p:sp>
        <p:nvSpPr>
          <p:cNvPr id="3" name="Slide Number Placeholder 2"/>
          <p:cNvSpPr>
            <a:spLocks noGrp="1"/>
          </p:cNvSpPr>
          <p:nvPr>
            <p:ph type="sldNum" sz="quarter" idx="12"/>
          </p:nvPr>
        </p:nvSpPr>
        <p:spPr/>
        <p:txBody>
          <a:bodyPr/>
          <a:lstStyle/>
          <a:p>
            <a:fld id="{AFA83616-6B0E-194E-8AE6-46B5B4CFD94B}" type="slidenum">
              <a:rPr lang="en-US" smtClean="0"/>
              <a:t>35</a:t>
            </a:fld>
            <a:endParaRPr lang="en-US" dirty="0"/>
          </a:p>
        </p:txBody>
      </p:sp>
    </p:spTree>
    <p:extLst>
      <p:ext uri="{BB962C8B-B14F-4D97-AF65-F5344CB8AC3E}">
        <p14:creationId xmlns:p14="http://schemas.microsoft.com/office/powerpoint/2010/main" val="17381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A83616-6B0E-194E-8AE6-46B5B4CFD94B}" type="slidenum">
              <a:rPr lang="en-US" smtClean="0"/>
              <a:t>36</a:t>
            </a:fld>
            <a:endParaRPr lang="en-US" dirty="0"/>
          </a:p>
        </p:txBody>
      </p:sp>
      <p:pic>
        <p:nvPicPr>
          <p:cNvPr id="5" name="Picture 4" descr="Screen Shot 2020-04-01 at 5.11.3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0977" y="856815"/>
            <a:ext cx="7596379" cy="4559958"/>
          </a:xfrm>
          <a:prstGeom prst="rect">
            <a:avLst/>
          </a:prstGeom>
        </p:spPr>
      </p:pic>
      <p:sp>
        <p:nvSpPr>
          <p:cNvPr id="3" name="TextBox 2"/>
          <p:cNvSpPr txBox="1"/>
          <p:nvPr/>
        </p:nvSpPr>
        <p:spPr>
          <a:xfrm>
            <a:off x="457200" y="274320"/>
            <a:ext cx="3321285" cy="369332"/>
          </a:xfrm>
          <a:prstGeom prst="rect">
            <a:avLst/>
          </a:prstGeom>
          <a:noFill/>
        </p:spPr>
        <p:txBody>
          <a:bodyPr wrap="square" rtlCol="0">
            <a:spAutoFit/>
          </a:bodyPr>
          <a:lstStyle/>
          <a:p>
            <a:r>
              <a:rPr lang="en-US" b="1" dirty="0">
                <a:solidFill>
                  <a:schemeClr val="bg1">
                    <a:lumMod val="50000"/>
                  </a:schemeClr>
                </a:solidFill>
              </a:rPr>
              <a:t>A CLOSE UP OF THE VIRUS</a:t>
            </a:r>
          </a:p>
        </p:txBody>
      </p:sp>
      <p:sp>
        <p:nvSpPr>
          <p:cNvPr id="6" name="TextBox 5"/>
          <p:cNvSpPr txBox="1"/>
          <p:nvPr/>
        </p:nvSpPr>
        <p:spPr>
          <a:xfrm>
            <a:off x="770977" y="5444765"/>
            <a:ext cx="7826924" cy="707886"/>
          </a:xfrm>
          <a:prstGeom prst="rect">
            <a:avLst/>
          </a:prstGeom>
          <a:noFill/>
        </p:spPr>
        <p:txBody>
          <a:bodyPr wrap="square" rtlCol="0">
            <a:spAutoFit/>
          </a:bodyPr>
          <a:lstStyle/>
          <a:p>
            <a:r>
              <a:rPr lang="en-US" sz="2000" dirty="0" smtClean="0"/>
              <a:t>Viral spikes target angiotensin converting enzyme 2 (ACE2) receptors—found in lung </a:t>
            </a:r>
            <a:r>
              <a:rPr lang="en-US" sz="2000" dirty="0" err="1" smtClean="0"/>
              <a:t>pneumocytes</a:t>
            </a:r>
            <a:r>
              <a:rPr lang="en-US" sz="2000" dirty="0" smtClean="0"/>
              <a:t> II (for one).   </a:t>
            </a:r>
            <a:endParaRPr lang="en-US" sz="2000" dirty="0"/>
          </a:p>
        </p:txBody>
      </p:sp>
    </p:spTree>
    <p:extLst>
      <p:ext uri="{BB962C8B-B14F-4D97-AF65-F5344CB8AC3E}">
        <p14:creationId xmlns:p14="http://schemas.microsoft.com/office/powerpoint/2010/main" val="22713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7"/>
            </a:pPr>
            <a:r>
              <a:rPr lang="en-US" sz="4000" b="1" dirty="0" smtClean="0"/>
              <a:t>What </a:t>
            </a:r>
            <a:r>
              <a:rPr lang="en-US" sz="4000" b="1" dirty="0"/>
              <a:t>type of tissue does </a:t>
            </a:r>
            <a:r>
              <a:rPr lang="en-US" sz="4000" b="1" dirty="0" smtClean="0"/>
              <a:t/>
            </a:r>
            <a:br>
              <a:rPr lang="en-US" sz="4000" b="1" dirty="0" smtClean="0"/>
            </a:br>
            <a:r>
              <a:rPr lang="en-US" sz="4000" b="1" dirty="0" smtClean="0"/>
              <a:t>SARS </a:t>
            </a:r>
            <a:r>
              <a:rPr lang="en-US" sz="4000" b="1" dirty="0"/>
              <a:t>CoV-2 invade most often?</a:t>
            </a:r>
          </a:p>
        </p:txBody>
      </p:sp>
      <p:sp>
        <p:nvSpPr>
          <p:cNvPr id="3" name="Content Placeholder 2"/>
          <p:cNvSpPr>
            <a:spLocks noGrp="1"/>
          </p:cNvSpPr>
          <p:nvPr>
            <p:ph idx="1"/>
          </p:nvPr>
        </p:nvSpPr>
        <p:spPr>
          <a:xfrm>
            <a:off x="619574" y="1907848"/>
            <a:ext cx="8020228" cy="3287995"/>
          </a:xfrm>
        </p:spPr>
        <p:txBody>
          <a:bodyPr/>
          <a:lstStyle/>
          <a:p>
            <a:pPr marL="582930" lvl="0" indent="-514350">
              <a:buFont typeface="+mj-lt"/>
              <a:buAutoNum type="alphaUcPeriod"/>
            </a:pPr>
            <a:r>
              <a:rPr lang="en-US" sz="2800" b="1" dirty="0"/>
              <a:t>Motor neurons</a:t>
            </a:r>
          </a:p>
          <a:p>
            <a:pPr marL="582930" lvl="0" indent="-514350">
              <a:buFont typeface="+mj-lt"/>
              <a:buAutoNum type="alphaUcPeriod"/>
            </a:pPr>
            <a:r>
              <a:rPr lang="en-US" sz="2800" b="1" dirty="0"/>
              <a:t>Squamous epithelium of alveoli</a:t>
            </a:r>
          </a:p>
          <a:p>
            <a:pPr marL="582930" lvl="0" indent="-514350">
              <a:buFont typeface="+mj-lt"/>
              <a:buAutoNum type="alphaUcPeriod"/>
            </a:pPr>
            <a:r>
              <a:rPr lang="en-US" sz="2800" b="1" dirty="0"/>
              <a:t>Stratified squamous epithelial cells of the epidermis</a:t>
            </a:r>
          </a:p>
          <a:p>
            <a:pPr marL="582930" lvl="0" indent="-514350">
              <a:buFont typeface="+mj-lt"/>
              <a:buAutoNum type="alphaUcPeriod"/>
            </a:pPr>
            <a:r>
              <a:rPr lang="en-US" sz="2800" b="1" dirty="0"/>
              <a:t>Columnar epithelium of the GI tract</a:t>
            </a:r>
          </a:p>
          <a:p>
            <a:pPr marL="582930" lvl="0" indent="-514350">
              <a:buFont typeface="+mj-lt"/>
              <a:buAutoNum type="alphaUcPeriod"/>
            </a:pPr>
            <a:r>
              <a:rPr lang="en-US" sz="2800" b="1" dirty="0"/>
              <a:t>Ependymal cells</a:t>
            </a:r>
          </a:p>
          <a:p>
            <a:endParaRPr lang="en-US" dirty="0"/>
          </a:p>
        </p:txBody>
      </p:sp>
      <p:sp>
        <p:nvSpPr>
          <p:cNvPr id="4" name="Slide Number Placeholder 3"/>
          <p:cNvSpPr>
            <a:spLocks noGrp="1"/>
          </p:cNvSpPr>
          <p:nvPr>
            <p:ph type="sldNum" sz="quarter" idx="12"/>
          </p:nvPr>
        </p:nvSpPr>
        <p:spPr/>
        <p:txBody>
          <a:bodyPr/>
          <a:lstStyle/>
          <a:p>
            <a:fld id="{AFA83616-6B0E-194E-8AE6-46B5B4CFD94B}" type="slidenum">
              <a:rPr lang="en-US" smtClean="0"/>
              <a:t>37</a:t>
            </a:fld>
            <a:endParaRPr lang="en-US" dirty="0"/>
          </a:p>
        </p:txBody>
      </p:sp>
    </p:spTree>
    <p:extLst>
      <p:ext uri="{BB962C8B-B14F-4D97-AF65-F5344CB8AC3E}">
        <p14:creationId xmlns:p14="http://schemas.microsoft.com/office/powerpoint/2010/main" val="33352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A83616-6B0E-194E-8AE6-46B5B4CFD94B}" type="slidenum">
              <a:rPr lang="en-US" smtClean="0"/>
              <a:t>38</a:t>
            </a:fld>
            <a:endParaRPr lang="en-US" dirty="0"/>
          </a:p>
        </p:txBody>
      </p:sp>
      <p:pic>
        <p:nvPicPr>
          <p:cNvPr id="5" name="Picture 4" descr="Screen Shot 2020-04-03 at 2.17.40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453" y="2395100"/>
            <a:ext cx="4936742" cy="3954703"/>
          </a:xfrm>
          <a:prstGeom prst="rect">
            <a:avLst/>
          </a:prstGeom>
        </p:spPr>
      </p:pic>
      <p:sp>
        <p:nvSpPr>
          <p:cNvPr id="6" name="TextBox 5"/>
          <p:cNvSpPr txBox="1"/>
          <p:nvPr/>
        </p:nvSpPr>
        <p:spPr>
          <a:xfrm>
            <a:off x="457200" y="457200"/>
            <a:ext cx="8229600" cy="1143000"/>
          </a:xfrm>
          <a:prstGeom prst="rect">
            <a:avLst/>
          </a:prstGeom>
          <a:noFill/>
        </p:spPr>
        <p:txBody>
          <a:bodyPr wrap="square" rtlCol="0">
            <a:spAutoFit/>
          </a:bodyPr>
          <a:lstStyle/>
          <a:p>
            <a:pPr marL="742950" indent="-742950">
              <a:buFont typeface="+mj-lt"/>
              <a:buAutoNum type="arabicPeriod" startAt="8"/>
            </a:pPr>
            <a:r>
              <a:rPr lang="en-US" sz="4000" b="1" dirty="0" smtClean="0">
                <a:latin typeface="+mj-lt"/>
                <a:ea typeface="+mj-ea"/>
                <a:cs typeface="+mj-cs"/>
              </a:rPr>
              <a:t>Which part of the virus attaches to the </a:t>
            </a:r>
            <a:r>
              <a:rPr lang="en-US" sz="4000" b="1" dirty="0">
                <a:latin typeface="+mj-lt"/>
                <a:ea typeface="+mj-ea"/>
                <a:cs typeface="+mj-cs"/>
              </a:rPr>
              <a:t>cells in </a:t>
            </a:r>
            <a:r>
              <a:rPr lang="en-US" sz="4000" b="1" dirty="0" smtClean="0">
                <a:latin typeface="+mj-lt"/>
                <a:ea typeface="+mj-ea"/>
                <a:cs typeface="+mj-cs"/>
              </a:rPr>
              <a:t>the alveoli?</a:t>
            </a:r>
            <a:endParaRPr lang="en-US" sz="4000" b="1" dirty="0">
              <a:latin typeface="+mj-lt"/>
              <a:ea typeface="+mj-ea"/>
              <a:cs typeface="+mj-cs"/>
            </a:endParaRPr>
          </a:p>
        </p:txBody>
      </p:sp>
      <p:sp>
        <p:nvSpPr>
          <p:cNvPr id="4" name="Rectangle 3"/>
          <p:cNvSpPr/>
          <p:nvPr/>
        </p:nvSpPr>
        <p:spPr>
          <a:xfrm>
            <a:off x="713574" y="1989446"/>
            <a:ext cx="7686942" cy="2862322"/>
          </a:xfrm>
          <a:prstGeom prst="rect">
            <a:avLst/>
          </a:prstGeom>
        </p:spPr>
        <p:txBody>
          <a:bodyPr wrap="square">
            <a:spAutoFit/>
          </a:bodyPr>
          <a:lstStyle/>
          <a:p>
            <a:pPr marL="342900" indent="-342900">
              <a:spcBef>
                <a:spcPts val="1200"/>
              </a:spcBef>
              <a:buAutoNum type="alphaUcPeriod"/>
            </a:pPr>
            <a:r>
              <a:rPr lang="en-US" sz="2800" b="1" dirty="0"/>
              <a:t> Pepsin-like protease</a:t>
            </a:r>
          </a:p>
          <a:p>
            <a:pPr marL="342900" indent="-342900">
              <a:spcBef>
                <a:spcPts val="1200"/>
              </a:spcBef>
              <a:buAutoNum type="alphaUcPeriod"/>
            </a:pPr>
            <a:r>
              <a:rPr lang="en-US" sz="2800" b="1" dirty="0"/>
              <a:t> 3CL protease</a:t>
            </a:r>
          </a:p>
          <a:p>
            <a:pPr marL="342900" indent="-342900">
              <a:spcBef>
                <a:spcPts val="1200"/>
              </a:spcBef>
              <a:buAutoNum type="alphaUcPeriod"/>
            </a:pPr>
            <a:r>
              <a:rPr lang="en-US" sz="2800" b="1" dirty="0"/>
              <a:t> Helicase</a:t>
            </a:r>
          </a:p>
          <a:p>
            <a:pPr marL="342900" indent="-342900">
              <a:spcBef>
                <a:spcPts val="1200"/>
              </a:spcBef>
              <a:buAutoNum type="alphaUcPeriod"/>
            </a:pPr>
            <a:r>
              <a:rPr lang="en-US" sz="2800" b="1" dirty="0"/>
              <a:t> Endoribonuclease</a:t>
            </a:r>
          </a:p>
          <a:p>
            <a:pPr marL="342900" indent="-342900">
              <a:spcBef>
                <a:spcPts val="1200"/>
              </a:spcBef>
              <a:buAutoNum type="alphaUcPeriod"/>
            </a:pPr>
            <a:r>
              <a:rPr lang="en-US" sz="2800" b="1" dirty="0"/>
              <a:t> Spike glycoproteins </a:t>
            </a:r>
          </a:p>
        </p:txBody>
      </p:sp>
    </p:spTree>
    <p:extLst>
      <p:ext uri="{BB962C8B-B14F-4D97-AF65-F5344CB8AC3E}">
        <p14:creationId xmlns:p14="http://schemas.microsoft.com/office/powerpoint/2010/main" val="12346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0801" y="990600"/>
            <a:ext cx="6502400" cy="4876800"/>
          </a:xfrm>
          <a:prstGeom prst="rect">
            <a:avLst/>
          </a:prstGeom>
        </p:spPr>
      </p:pic>
      <p:sp>
        <p:nvSpPr>
          <p:cNvPr id="6" name="TextBox 5"/>
          <p:cNvSpPr txBox="1"/>
          <p:nvPr/>
        </p:nvSpPr>
        <p:spPr>
          <a:xfrm>
            <a:off x="457200" y="274320"/>
            <a:ext cx="2846551" cy="369332"/>
          </a:xfrm>
          <a:prstGeom prst="rect">
            <a:avLst/>
          </a:prstGeom>
          <a:noFill/>
        </p:spPr>
        <p:txBody>
          <a:bodyPr wrap="square" rtlCol="0">
            <a:spAutoFit/>
          </a:bodyPr>
          <a:lstStyle/>
          <a:p>
            <a:r>
              <a:rPr lang="en-US" b="1" dirty="0">
                <a:solidFill>
                  <a:schemeClr val="bg1">
                    <a:lumMod val="50000"/>
                  </a:schemeClr>
                </a:solidFill>
              </a:rPr>
              <a:t>LUNGS AND ALVEOLI</a:t>
            </a:r>
          </a:p>
        </p:txBody>
      </p:sp>
      <p:sp>
        <p:nvSpPr>
          <p:cNvPr id="2" name="Slide Number Placeholder 1"/>
          <p:cNvSpPr>
            <a:spLocks noGrp="1"/>
          </p:cNvSpPr>
          <p:nvPr>
            <p:ph type="sldNum" sz="quarter" idx="12"/>
          </p:nvPr>
        </p:nvSpPr>
        <p:spPr/>
        <p:txBody>
          <a:bodyPr/>
          <a:lstStyle/>
          <a:p>
            <a:fld id="{AFA83616-6B0E-194E-8AE6-46B5B4CFD94B}" type="slidenum">
              <a:rPr lang="en-US" smtClean="0"/>
              <a:t>39</a:t>
            </a:fld>
            <a:endParaRPr lang="en-US" dirty="0"/>
          </a:p>
        </p:txBody>
      </p:sp>
    </p:spTree>
    <p:extLst>
      <p:ext uri="{BB962C8B-B14F-4D97-AF65-F5344CB8AC3E}">
        <p14:creationId xmlns:p14="http://schemas.microsoft.com/office/powerpoint/2010/main" val="120430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54" y="394232"/>
            <a:ext cx="7024744" cy="1143000"/>
          </a:xfrm>
        </p:spPr>
        <p:txBody>
          <a:bodyPr>
            <a:normAutofit/>
          </a:bodyPr>
          <a:lstStyle/>
          <a:p>
            <a:pPr algn="l"/>
            <a:r>
              <a:rPr lang="en-US" sz="3200" b="1" dirty="0"/>
              <a:t>S</a:t>
            </a:r>
            <a:r>
              <a:rPr lang="en-US" sz="3200" b="1" dirty="0" smtClean="0"/>
              <a:t>he was struck by a virus as a child that left her in a wheelchair</a:t>
            </a:r>
            <a:endParaRPr lang="en-US" sz="3200" b="1" dirty="0"/>
          </a:p>
        </p:txBody>
      </p:sp>
      <p:sp>
        <p:nvSpPr>
          <p:cNvPr id="3" name="Content Placeholder 2"/>
          <p:cNvSpPr>
            <a:spLocks noGrp="1"/>
          </p:cNvSpPr>
          <p:nvPr>
            <p:ph idx="1"/>
          </p:nvPr>
        </p:nvSpPr>
        <p:spPr>
          <a:xfrm>
            <a:off x="890698" y="1830971"/>
            <a:ext cx="6777317" cy="1170899"/>
          </a:xfrm>
        </p:spPr>
        <p:txBody>
          <a:bodyPr>
            <a:normAutofit/>
          </a:bodyPr>
          <a:lstStyle/>
          <a:p>
            <a:pPr marL="0" indent="0">
              <a:buNone/>
            </a:pPr>
            <a:r>
              <a:rPr lang="en-US" sz="1800" dirty="0" smtClean="0"/>
              <a:t>She recovered, but one of her legs was permanently bent out to a </a:t>
            </a:r>
          </a:p>
          <a:p>
            <a:pPr marL="0" indent="0">
              <a:buNone/>
            </a:pPr>
            <a:r>
              <a:rPr lang="en-US" sz="1800" dirty="0" smtClean="0"/>
              <a:t>30-degree angle and she had to walk with a cane.</a:t>
            </a:r>
            <a:endParaRPr lang="en-US" sz="1800" dirty="0"/>
          </a:p>
        </p:txBody>
      </p:sp>
      <p:sp>
        <p:nvSpPr>
          <p:cNvPr id="8" name="Slide Number Placeholder 7"/>
          <p:cNvSpPr>
            <a:spLocks noGrp="1"/>
          </p:cNvSpPr>
          <p:nvPr>
            <p:ph type="sldNum" sz="quarter" idx="12"/>
          </p:nvPr>
        </p:nvSpPr>
        <p:spPr/>
        <p:txBody>
          <a:bodyPr/>
          <a:lstStyle/>
          <a:p>
            <a:fld id="{AFA83616-6B0E-194E-8AE6-46B5B4CFD94B}" type="slidenum">
              <a:rPr lang="en-US" smtClean="0"/>
              <a:t>4</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3911" y="2719858"/>
            <a:ext cx="2836930" cy="3607440"/>
          </a:xfrm>
          <a:prstGeom prst="rect">
            <a:avLst/>
          </a:prstGeom>
        </p:spPr>
      </p:pic>
      <p:sp>
        <p:nvSpPr>
          <p:cNvPr id="7" name="TextBox 6"/>
          <p:cNvSpPr txBox="1"/>
          <p:nvPr/>
        </p:nvSpPr>
        <p:spPr>
          <a:xfrm>
            <a:off x="658026" y="5578049"/>
            <a:ext cx="3657600" cy="646331"/>
          </a:xfrm>
          <a:prstGeom prst="rect">
            <a:avLst/>
          </a:prstGeom>
          <a:noFill/>
        </p:spPr>
        <p:txBody>
          <a:bodyPr wrap="square" rtlCol="0">
            <a:spAutoFit/>
          </a:bodyPr>
          <a:lstStyle/>
          <a:p>
            <a:r>
              <a:rPr lang="en-US" dirty="0"/>
              <a:t>She died when I was in high school.</a:t>
            </a:r>
          </a:p>
          <a:p>
            <a:endParaRPr lang="en-US" dirty="0"/>
          </a:p>
        </p:txBody>
      </p:sp>
    </p:spTree>
    <p:extLst>
      <p:ext uri="{BB962C8B-B14F-4D97-AF65-F5344CB8AC3E}">
        <p14:creationId xmlns:p14="http://schemas.microsoft.com/office/powerpoint/2010/main" val="111246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4-03 at 7.25.1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440" y="1085778"/>
            <a:ext cx="7299720" cy="4906577"/>
          </a:xfrm>
          <a:prstGeom prst="rect">
            <a:avLst/>
          </a:prstGeom>
        </p:spPr>
      </p:pic>
      <p:sp>
        <p:nvSpPr>
          <p:cNvPr id="6" name="TextBox 5"/>
          <p:cNvSpPr txBox="1"/>
          <p:nvPr/>
        </p:nvSpPr>
        <p:spPr>
          <a:xfrm>
            <a:off x="457200" y="274320"/>
            <a:ext cx="2777041" cy="369332"/>
          </a:xfrm>
          <a:prstGeom prst="rect">
            <a:avLst/>
          </a:prstGeom>
          <a:noFill/>
        </p:spPr>
        <p:txBody>
          <a:bodyPr wrap="square" rtlCol="0">
            <a:spAutoFit/>
          </a:bodyPr>
          <a:lstStyle/>
          <a:p>
            <a:r>
              <a:rPr lang="en-US" b="1" dirty="0">
                <a:solidFill>
                  <a:schemeClr val="bg1">
                    <a:lumMod val="50000"/>
                  </a:schemeClr>
                </a:solidFill>
              </a:rPr>
              <a:t>ALVEOLUS—A CLOSE UP</a:t>
            </a:r>
          </a:p>
        </p:txBody>
      </p:sp>
      <p:sp>
        <p:nvSpPr>
          <p:cNvPr id="2" name="Slide Number Placeholder 1"/>
          <p:cNvSpPr>
            <a:spLocks noGrp="1"/>
          </p:cNvSpPr>
          <p:nvPr>
            <p:ph type="sldNum" sz="quarter" idx="12"/>
          </p:nvPr>
        </p:nvSpPr>
        <p:spPr/>
        <p:txBody>
          <a:bodyPr/>
          <a:lstStyle/>
          <a:p>
            <a:fld id="{AFA83616-6B0E-194E-8AE6-46B5B4CFD94B}" type="slidenum">
              <a:rPr lang="en-US" smtClean="0"/>
              <a:t>40</a:t>
            </a:fld>
            <a:endParaRPr lang="en-US" dirty="0"/>
          </a:p>
        </p:txBody>
      </p:sp>
    </p:spTree>
    <p:extLst>
      <p:ext uri="{BB962C8B-B14F-4D97-AF65-F5344CB8AC3E}">
        <p14:creationId xmlns:p14="http://schemas.microsoft.com/office/powerpoint/2010/main" val="27991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marL="742950" indent="-742950" algn="l">
              <a:buFont typeface="+mj-lt"/>
              <a:buAutoNum type="arabicPeriod" startAt="9"/>
            </a:pPr>
            <a:r>
              <a:rPr lang="en-US" b="1" dirty="0" smtClean="0"/>
              <a:t>What </a:t>
            </a:r>
            <a:r>
              <a:rPr lang="en-US" b="1" dirty="0"/>
              <a:t>type of cell in the alveoli does the virus mainly attack?</a:t>
            </a:r>
          </a:p>
        </p:txBody>
      </p:sp>
      <p:sp>
        <p:nvSpPr>
          <p:cNvPr id="3" name="Content Placeholder 2"/>
          <p:cNvSpPr>
            <a:spLocks noGrp="1"/>
          </p:cNvSpPr>
          <p:nvPr>
            <p:ph idx="1"/>
          </p:nvPr>
        </p:nvSpPr>
        <p:spPr>
          <a:xfrm>
            <a:off x="653747" y="1933486"/>
            <a:ext cx="7883502" cy="4525963"/>
          </a:xfrm>
        </p:spPr>
        <p:txBody>
          <a:bodyPr>
            <a:normAutofit/>
          </a:bodyPr>
          <a:lstStyle/>
          <a:p>
            <a:pPr marL="582930" indent="-514350">
              <a:buFont typeface="+mj-lt"/>
              <a:buAutoNum type="alphaUcPeriod"/>
            </a:pPr>
            <a:r>
              <a:rPr lang="en-US" sz="2800" b="1" dirty="0" err="1"/>
              <a:t>Pneumocyte</a:t>
            </a:r>
            <a:r>
              <a:rPr lang="en-US" sz="2800" b="1" dirty="0"/>
              <a:t> I (alveolar epithelial type I or AECI cells)</a:t>
            </a:r>
          </a:p>
          <a:p>
            <a:pPr marL="582930" indent="-514350">
              <a:buFont typeface="+mj-lt"/>
              <a:buAutoNum type="alphaUcPeriod"/>
            </a:pPr>
            <a:r>
              <a:rPr lang="en-US" sz="2800" b="1" dirty="0" err="1"/>
              <a:t>Pneumocyte</a:t>
            </a:r>
            <a:r>
              <a:rPr lang="en-US" sz="2800" b="1" dirty="0"/>
              <a:t> II (alveolar epithelial type II or AECII cells)</a:t>
            </a:r>
          </a:p>
          <a:p>
            <a:pPr marL="582930" indent="-514350">
              <a:buFont typeface="+mj-lt"/>
              <a:buAutoNum type="alphaUcPeriod"/>
            </a:pPr>
            <a:r>
              <a:rPr lang="en-US" sz="2800" b="1" dirty="0"/>
              <a:t>Venous capillaries</a:t>
            </a:r>
          </a:p>
          <a:p>
            <a:pPr marL="582930" indent="-514350">
              <a:buFont typeface="+mj-lt"/>
              <a:buAutoNum type="alphaUcPeriod"/>
            </a:pPr>
            <a:r>
              <a:rPr lang="en-US" sz="2800" b="1" dirty="0"/>
              <a:t>Arterial capillaries</a:t>
            </a:r>
          </a:p>
          <a:p>
            <a:pPr marL="582930" indent="-514350">
              <a:buFont typeface="+mj-lt"/>
              <a:buAutoNum type="alphaUcPeriod"/>
            </a:pPr>
            <a:r>
              <a:rPr lang="en-US" sz="2800" b="1" dirty="0"/>
              <a:t>None of the above</a:t>
            </a:r>
          </a:p>
        </p:txBody>
      </p:sp>
      <p:sp>
        <p:nvSpPr>
          <p:cNvPr id="4" name="Slide Number Placeholder 3"/>
          <p:cNvSpPr>
            <a:spLocks noGrp="1"/>
          </p:cNvSpPr>
          <p:nvPr>
            <p:ph type="sldNum" sz="quarter" idx="12"/>
          </p:nvPr>
        </p:nvSpPr>
        <p:spPr/>
        <p:txBody>
          <a:bodyPr/>
          <a:lstStyle/>
          <a:p>
            <a:fld id="{AFA83616-6B0E-194E-8AE6-46B5B4CFD94B}" type="slidenum">
              <a:rPr lang="en-US" smtClean="0"/>
              <a:t>41</a:t>
            </a:fld>
            <a:endParaRPr lang="en-US" dirty="0"/>
          </a:p>
        </p:txBody>
      </p:sp>
    </p:spTree>
    <p:extLst>
      <p:ext uri="{BB962C8B-B14F-4D97-AF65-F5344CB8AC3E}">
        <p14:creationId xmlns:p14="http://schemas.microsoft.com/office/powerpoint/2010/main" val="36205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3-27 at 4.34.1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700" y="191780"/>
            <a:ext cx="8877300" cy="6383467"/>
          </a:xfrm>
          <a:prstGeom prst="rect">
            <a:avLst/>
          </a:prstGeom>
        </p:spPr>
      </p:pic>
    </p:spTree>
    <p:extLst>
      <p:ext uri="{BB962C8B-B14F-4D97-AF65-F5344CB8AC3E}">
        <p14:creationId xmlns:p14="http://schemas.microsoft.com/office/powerpoint/2010/main" val="3800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10"/>
            </a:pPr>
            <a:r>
              <a:rPr lang="en-US" sz="4000" b="1" dirty="0" smtClean="0"/>
              <a:t> Why </a:t>
            </a:r>
            <a:r>
              <a:rPr lang="en-US" sz="4000" b="1" dirty="0"/>
              <a:t>might a COVID-19 patient have shortness of breath?  </a:t>
            </a:r>
          </a:p>
        </p:txBody>
      </p:sp>
      <p:sp>
        <p:nvSpPr>
          <p:cNvPr id="3" name="Content Placeholder 2"/>
          <p:cNvSpPr>
            <a:spLocks noGrp="1"/>
          </p:cNvSpPr>
          <p:nvPr>
            <p:ph idx="1"/>
          </p:nvPr>
        </p:nvSpPr>
        <p:spPr>
          <a:xfrm>
            <a:off x="696488" y="1830943"/>
            <a:ext cx="7840761" cy="3715280"/>
          </a:xfrm>
        </p:spPr>
        <p:txBody>
          <a:bodyPr>
            <a:normAutofit/>
          </a:bodyPr>
          <a:lstStyle/>
          <a:p>
            <a:pPr marL="525780" indent="-457200">
              <a:buFont typeface="+mj-lt"/>
              <a:buAutoNum type="alphaUcPeriod"/>
            </a:pPr>
            <a:r>
              <a:rPr lang="en-US" sz="2800" b="1" dirty="0"/>
              <a:t>The bronchioles dilate as a reaction to the virus.</a:t>
            </a:r>
          </a:p>
          <a:p>
            <a:pPr marL="525780" indent="-457200">
              <a:buFont typeface="+mj-lt"/>
              <a:buAutoNum type="alphaUcPeriod"/>
            </a:pPr>
            <a:r>
              <a:rPr lang="en-US" sz="2800" b="1" dirty="0"/>
              <a:t>The </a:t>
            </a:r>
            <a:r>
              <a:rPr lang="en-US" sz="2800" b="1" dirty="0" err="1"/>
              <a:t>pneumocytes</a:t>
            </a:r>
            <a:r>
              <a:rPr lang="en-US" sz="2800" b="1" dirty="0"/>
              <a:t> I detach from the lungs.</a:t>
            </a:r>
          </a:p>
          <a:p>
            <a:pPr marL="525780" indent="-457200">
              <a:buFont typeface="+mj-lt"/>
              <a:buAutoNum type="alphaUcPeriod"/>
            </a:pPr>
            <a:r>
              <a:rPr lang="en-US" sz="2800" b="1" dirty="0"/>
              <a:t>The </a:t>
            </a:r>
            <a:r>
              <a:rPr lang="en-US" sz="2800" b="1" dirty="0" err="1"/>
              <a:t>pneumocytes</a:t>
            </a:r>
            <a:r>
              <a:rPr lang="en-US" sz="2800" b="1" dirty="0"/>
              <a:t> II become damaged and collapse.</a:t>
            </a:r>
          </a:p>
          <a:p>
            <a:pPr marL="525780" indent="-457200">
              <a:buFont typeface="+mj-lt"/>
              <a:buAutoNum type="alphaUcPeriod"/>
            </a:pPr>
            <a:r>
              <a:rPr lang="en-US" sz="2800" b="1" dirty="0"/>
              <a:t>The interleukins cause the capillaries in the lungs to close their pores.</a:t>
            </a:r>
          </a:p>
          <a:p>
            <a:pPr marL="525780" indent="-457200">
              <a:buFont typeface="+mj-lt"/>
              <a:buAutoNum type="alphaUcPeriod"/>
            </a:pPr>
            <a:r>
              <a:rPr lang="en-US" sz="2800" b="1" dirty="0"/>
              <a:t>All of the above.</a:t>
            </a:r>
          </a:p>
        </p:txBody>
      </p:sp>
      <p:sp>
        <p:nvSpPr>
          <p:cNvPr id="4" name="Slide Number Placeholder 3"/>
          <p:cNvSpPr>
            <a:spLocks noGrp="1"/>
          </p:cNvSpPr>
          <p:nvPr>
            <p:ph type="sldNum" sz="quarter" idx="12"/>
          </p:nvPr>
        </p:nvSpPr>
        <p:spPr/>
        <p:txBody>
          <a:bodyPr/>
          <a:lstStyle/>
          <a:p>
            <a:fld id="{AFA83616-6B0E-194E-8AE6-46B5B4CFD94B}" type="slidenum">
              <a:rPr lang="en-US" smtClean="0"/>
              <a:t>43</a:t>
            </a:fld>
            <a:endParaRPr lang="en-US" dirty="0"/>
          </a:p>
        </p:txBody>
      </p:sp>
    </p:spTree>
    <p:extLst>
      <p:ext uri="{BB962C8B-B14F-4D97-AF65-F5344CB8AC3E}">
        <p14:creationId xmlns:p14="http://schemas.microsoft.com/office/powerpoint/2010/main" val="17371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marL="742950" indent="-742950" algn="l">
              <a:buFont typeface="+mj-lt"/>
              <a:buAutoNum type="arabicPeriod" startAt="11"/>
            </a:pPr>
            <a:r>
              <a:rPr lang="en-US" sz="4000" b="1" dirty="0" smtClean="0"/>
              <a:t> What </a:t>
            </a:r>
            <a:r>
              <a:rPr lang="en-US" sz="4000" b="1" dirty="0"/>
              <a:t>does SARS mean?</a:t>
            </a:r>
          </a:p>
        </p:txBody>
      </p:sp>
      <p:sp>
        <p:nvSpPr>
          <p:cNvPr id="3" name="Content Placeholder 2"/>
          <p:cNvSpPr>
            <a:spLocks noGrp="1"/>
          </p:cNvSpPr>
          <p:nvPr>
            <p:ph idx="1"/>
          </p:nvPr>
        </p:nvSpPr>
        <p:spPr>
          <a:xfrm>
            <a:off x="718749" y="1890993"/>
            <a:ext cx="7286317" cy="3508977"/>
          </a:xfrm>
        </p:spPr>
        <p:txBody>
          <a:bodyPr>
            <a:noAutofit/>
          </a:bodyPr>
          <a:lstStyle/>
          <a:p>
            <a:pPr marL="582930" indent="-514350">
              <a:buFont typeface="+mj-lt"/>
              <a:buAutoNum type="alphaUcPeriod"/>
            </a:pPr>
            <a:r>
              <a:rPr lang="en-US" sz="2800" b="1" dirty="0"/>
              <a:t>Severe acute respiratory syndrome</a:t>
            </a:r>
          </a:p>
          <a:p>
            <a:pPr marL="582930" indent="-514350">
              <a:buFont typeface="+mj-lt"/>
              <a:buAutoNum type="alphaUcPeriod"/>
            </a:pPr>
            <a:r>
              <a:rPr lang="en-US" sz="2800" b="1" dirty="0"/>
              <a:t>Second alveoli response system</a:t>
            </a:r>
          </a:p>
          <a:p>
            <a:pPr marL="582930" indent="-514350">
              <a:buFont typeface="+mj-lt"/>
              <a:buAutoNum type="alphaUcPeriod"/>
            </a:pPr>
            <a:r>
              <a:rPr lang="en-US" sz="2800" b="1" dirty="0"/>
              <a:t>Several accidents report system</a:t>
            </a:r>
          </a:p>
          <a:p>
            <a:pPr marL="582930" indent="-514350">
              <a:buFont typeface="+mj-lt"/>
              <a:buAutoNum type="alphaUcPeriod"/>
            </a:pPr>
            <a:r>
              <a:rPr lang="en-US" sz="2800" b="1" dirty="0"/>
              <a:t>Save all respirators soon</a:t>
            </a:r>
          </a:p>
          <a:p>
            <a:pPr marL="582930" indent="-514350">
              <a:buFont typeface="+mj-lt"/>
              <a:buAutoNum type="alphaUcPeriod"/>
            </a:pPr>
            <a:r>
              <a:rPr lang="en-US" sz="2800" b="1" dirty="0"/>
              <a:t>Severe air reserve syndrome</a:t>
            </a:r>
          </a:p>
        </p:txBody>
      </p:sp>
      <p:sp>
        <p:nvSpPr>
          <p:cNvPr id="4" name="Slide Number Placeholder 3"/>
          <p:cNvSpPr>
            <a:spLocks noGrp="1"/>
          </p:cNvSpPr>
          <p:nvPr>
            <p:ph type="sldNum" sz="quarter" idx="12"/>
          </p:nvPr>
        </p:nvSpPr>
        <p:spPr/>
        <p:txBody>
          <a:bodyPr/>
          <a:lstStyle/>
          <a:p>
            <a:fld id="{AFA83616-6B0E-194E-8AE6-46B5B4CFD94B}" type="slidenum">
              <a:rPr lang="en-US" smtClean="0"/>
              <a:t>44</a:t>
            </a:fld>
            <a:endParaRPr lang="en-US" dirty="0"/>
          </a:p>
        </p:txBody>
      </p:sp>
    </p:spTree>
    <p:extLst>
      <p:ext uri="{BB962C8B-B14F-4D97-AF65-F5344CB8AC3E}">
        <p14:creationId xmlns:p14="http://schemas.microsoft.com/office/powerpoint/2010/main" val="163413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427"/>
            <a:ext cx="8229600" cy="1143000"/>
          </a:xfrm>
        </p:spPr>
        <p:txBody>
          <a:bodyPr>
            <a:noAutofit/>
          </a:bodyPr>
          <a:lstStyle/>
          <a:p>
            <a:pPr marL="742950" indent="-742950" algn="l">
              <a:buFont typeface="+mj-lt"/>
              <a:buAutoNum type="arabicPeriod" startAt="12"/>
            </a:pPr>
            <a:r>
              <a:rPr lang="en-US" sz="4000" b="1" dirty="0" smtClean="0"/>
              <a:t> What </a:t>
            </a:r>
            <a:r>
              <a:rPr lang="en-US" sz="4000" b="1" dirty="0"/>
              <a:t>is the term for the severe immunological response to </a:t>
            </a:r>
            <a:r>
              <a:rPr lang="en-US" sz="4000" b="1" dirty="0" smtClean="0"/>
              <a:t/>
            </a:r>
            <a:br>
              <a:rPr lang="en-US" sz="4000" b="1" dirty="0" smtClean="0"/>
            </a:br>
            <a:r>
              <a:rPr lang="en-US" sz="4000" b="1" dirty="0" smtClean="0"/>
              <a:t>SARS-CoV-2</a:t>
            </a:r>
            <a:r>
              <a:rPr lang="en-US" sz="4000" b="1" dirty="0"/>
              <a:t>?</a:t>
            </a:r>
          </a:p>
        </p:txBody>
      </p:sp>
      <p:sp>
        <p:nvSpPr>
          <p:cNvPr id="3" name="Content Placeholder 2"/>
          <p:cNvSpPr>
            <a:spLocks noGrp="1"/>
          </p:cNvSpPr>
          <p:nvPr>
            <p:ph idx="1"/>
          </p:nvPr>
        </p:nvSpPr>
        <p:spPr>
          <a:xfrm>
            <a:off x="650384" y="2847373"/>
            <a:ext cx="6777317" cy="3508977"/>
          </a:xfrm>
        </p:spPr>
        <p:txBody>
          <a:bodyPr>
            <a:normAutofit/>
          </a:bodyPr>
          <a:lstStyle/>
          <a:p>
            <a:pPr marL="582930" indent="-514350">
              <a:buFont typeface="+mj-lt"/>
              <a:buAutoNum type="alphaUcPeriod"/>
            </a:pPr>
            <a:r>
              <a:rPr lang="en-US" b="1" dirty="0"/>
              <a:t>Allergic reaction</a:t>
            </a:r>
          </a:p>
          <a:p>
            <a:pPr marL="582930" indent="-514350">
              <a:buFont typeface="+mj-lt"/>
              <a:buAutoNum type="alphaUcPeriod"/>
            </a:pPr>
            <a:r>
              <a:rPr lang="en-US" b="1" dirty="0"/>
              <a:t>Hives</a:t>
            </a:r>
          </a:p>
          <a:p>
            <a:pPr marL="582930" indent="-514350">
              <a:buFont typeface="+mj-lt"/>
              <a:buAutoNum type="alphaUcPeriod"/>
            </a:pPr>
            <a:r>
              <a:rPr lang="en-US" b="1" dirty="0"/>
              <a:t>Rash</a:t>
            </a:r>
          </a:p>
          <a:p>
            <a:pPr marL="582930" indent="-514350">
              <a:buFont typeface="+mj-lt"/>
              <a:buAutoNum type="alphaUcPeriod"/>
            </a:pPr>
            <a:r>
              <a:rPr lang="en-US" b="1" dirty="0"/>
              <a:t>Anaphylactic shock</a:t>
            </a:r>
          </a:p>
          <a:p>
            <a:pPr marL="582930" indent="-514350">
              <a:buFont typeface="+mj-lt"/>
              <a:buAutoNum type="alphaUcPeriod"/>
            </a:pPr>
            <a:r>
              <a:rPr lang="en-US" b="1" dirty="0"/>
              <a:t>Cytokine storm</a:t>
            </a:r>
          </a:p>
        </p:txBody>
      </p:sp>
      <p:sp>
        <p:nvSpPr>
          <p:cNvPr id="5" name="Slide Number Placeholder 4"/>
          <p:cNvSpPr>
            <a:spLocks noGrp="1"/>
          </p:cNvSpPr>
          <p:nvPr>
            <p:ph type="sldNum" sz="quarter" idx="12"/>
          </p:nvPr>
        </p:nvSpPr>
        <p:spPr/>
        <p:txBody>
          <a:bodyPr/>
          <a:lstStyle/>
          <a:p>
            <a:fld id="{AFA83616-6B0E-194E-8AE6-46B5B4CFD94B}" type="slidenum">
              <a:rPr lang="en-US" smtClean="0"/>
              <a:t>45</a:t>
            </a:fld>
            <a:endParaRPr lang="en-US" dirty="0"/>
          </a:p>
        </p:txBody>
      </p:sp>
      <p:sp>
        <p:nvSpPr>
          <p:cNvPr id="4" name="TextBox 3"/>
          <p:cNvSpPr txBox="1"/>
          <p:nvPr/>
        </p:nvSpPr>
        <p:spPr>
          <a:xfrm>
            <a:off x="457200" y="274320"/>
            <a:ext cx="5639321" cy="369332"/>
          </a:xfrm>
          <a:prstGeom prst="rect">
            <a:avLst/>
          </a:prstGeom>
          <a:noFill/>
        </p:spPr>
        <p:txBody>
          <a:bodyPr wrap="square" rtlCol="0">
            <a:spAutoFit/>
          </a:bodyPr>
          <a:lstStyle/>
          <a:p>
            <a:r>
              <a:rPr lang="en-US" b="1" dirty="0">
                <a:solidFill>
                  <a:schemeClr val="bg1">
                    <a:lumMod val="50000"/>
                  </a:schemeClr>
                </a:solidFill>
              </a:rPr>
              <a:t>YOU CAN PROBABLY GUESS THE ANSWER….</a:t>
            </a:r>
          </a:p>
        </p:txBody>
      </p:sp>
    </p:spTree>
    <p:extLst>
      <p:ext uri="{BB962C8B-B14F-4D97-AF65-F5344CB8AC3E}">
        <p14:creationId xmlns:p14="http://schemas.microsoft.com/office/powerpoint/2010/main" val="4086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0-03-31 at 5.23.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219" y="1011380"/>
            <a:ext cx="7845813" cy="4533571"/>
          </a:xfrm>
          <a:prstGeom prst="rect">
            <a:avLst/>
          </a:prstGeom>
        </p:spPr>
      </p:pic>
      <p:sp>
        <p:nvSpPr>
          <p:cNvPr id="3" name="TextBox 2"/>
          <p:cNvSpPr txBox="1"/>
          <p:nvPr/>
        </p:nvSpPr>
        <p:spPr>
          <a:xfrm>
            <a:off x="2037428" y="5833924"/>
            <a:ext cx="5058961" cy="461665"/>
          </a:xfrm>
          <a:prstGeom prst="rect">
            <a:avLst/>
          </a:prstGeom>
          <a:noFill/>
        </p:spPr>
        <p:txBody>
          <a:bodyPr wrap="square" rtlCol="0">
            <a:spAutoFit/>
          </a:bodyPr>
          <a:lstStyle/>
          <a:p>
            <a:r>
              <a:rPr lang="en-US" sz="2400" b="1" dirty="0" smtClean="0"/>
              <a:t>More severe than the flu.  </a:t>
            </a:r>
            <a:endParaRPr lang="en-US" sz="2400" b="1" dirty="0"/>
          </a:p>
        </p:txBody>
      </p:sp>
      <p:sp>
        <p:nvSpPr>
          <p:cNvPr id="4" name="Slide Number Placeholder 3"/>
          <p:cNvSpPr>
            <a:spLocks noGrp="1"/>
          </p:cNvSpPr>
          <p:nvPr>
            <p:ph type="sldNum" sz="quarter" idx="12"/>
          </p:nvPr>
        </p:nvSpPr>
        <p:spPr/>
        <p:txBody>
          <a:bodyPr/>
          <a:lstStyle/>
          <a:p>
            <a:fld id="{AFA83616-6B0E-194E-8AE6-46B5B4CFD94B}" type="slidenum">
              <a:rPr lang="en-US" smtClean="0"/>
              <a:t>46</a:t>
            </a:fld>
            <a:endParaRPr lang="en-US" dirty="0"/>
          </a:p>
        </p:txBody>
      </p:sp>
      <p:sp>
        <p:nvSpPr>
          <p:cNvPr id="5" name="Rectangle 4"/>
          <p:cNvSpPr/>
          <p:nvPr/>
        </p:nvSpPr>
        <p:spPr>
          <a:xfrm>
            <a:off x="457200" y="274320"/>
            <a:ext cx="3922906" cy="369332"/>
          </a:xfrm>
          <a:prstGeom prst="rect">
            <a:avLst/>
          </a:prstGeom>
        </p:spPr>
        <p:txBody>
          <a:bodyPr wrap="square">
            <a:spAutoFit/>
          </a:bodyPr>
          <a:lstStyle/>
          <a:p>
            <a:pPr lvl="0"/>
            <a:r>
              <a:rPr lang="en-US" b="1" dirty="0">
                <a:solidFill>
                  <a:schemeClr val="bg1">
                    <a:lumMod val="50000"/>
                  </a:schemeClr>
                </a:solidFill>
              </a:rPr>
              <a:t>WHAT IS FLATTENING THE CURVE?</a:t>
            </a:r>
          </a:p>
        </p:txBody>
      </p:sp>
    </p:spTree>
    <p:extLst>
      <p:ext uri="{BB962C8B-B14F-4D97-AF65-F5344CB8AC3E}">
        <p14:creationId xmlns:p14="http://schemas.microsoft.com/office/powerpoint/2010/main" val="4754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717" y="436493"/>
            <a:ext cx="7024744" cy="1143000"/>
          </a:xfrm>
        </p:spPr>
        <p:txBody>
          <a:bodyPr>
            <a:normAutofit fontScale="90000"/>
          </a:bodyPr>
          <a:lstStyle/>
          <a:p>
            <a:pPr algn="l"/>
            <a:r>
              <a:rPr lang="en-US" b="1" dirty="0" smtClean="0"/>
              <a:t>COVID-19 victims may need to use ventilators  </a:t>
            </a:r>
            <a:endParaRPr lang="en-US" b="1" dirty="0"/>
          </a:p>
        </p:txBody>
      </p:sp>
      <p:sp>
        <p:nvSpPr>
          <p:cNvPr id="3" name="Content Placeholder 2"/>
          <p:cNvSpPr>
            <a:spLocks noGrp="1"/>
          </p:cNvSpPr>
          <p:nvPr>
            <p:ph idx="1"/>
          </p:nvPr>
        </p:nvSpPr>
        <p:spPr>
          <a:xfrm>
            <a:off x="967144" y="1703286"/>
            <a:ext cx="6777317" cy="554116"/>
          </a:xfrm>
        </p:spPr>
        <p:txBody>
          <a:bodyPr>
            <a:normAutofit fontScale="85000" lnSpcReduction="10000"/>
          </a:bodyPr>
          <a:lstStyle/>
          <a:p>
            <a:r>
              <a:rPr lang="en-US" dirty="0" smtClean="0"/>
              <a:t>How are these different from iron lungs?</a:t>
            </a:r>
            <a:endParaRPr lang="en-US" dirty="0"/>
          </a:p>
        </p:txBody>
      </p:sp>
      <p:sp>
        <p:nvSpPr>
          <p:cNvPr id="4" name="Slide Number Placeholder 3"/>
          <p:cNvSpPr>
            <a:spLocks noGrp="1"/>
          </p:cNvSpPr>
          <p:nvPr>
            <p:ph type="sldNum" sz="quarter" idx="12"/>
          </p:nvPr>
        </p:nvSpPr>
        <p:spPr/>
        <p:txBody>
          <a:bodyPr/>
          <a:lstStyle/>
          <a:p>
            <a:fld id="{AFA83616-6B0E-194E-8AE6-46B5B4CFD94B}" type="slidenum">
              <a:rPr lang="en-US" smtClean="0"/>
              <a:t>47</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6209" y="2527096"/>
            <a:ext cx="3411761" cy="3671641"/>
          </a:xfrm>
          <a:prstGeom prst="rect">
            <a:avLst/>
          </a:prstGeom>
        </p:spPr>
      </p:pic>
    </p:spTree>
    <p:extLst>
      <p:ext uri="{BB962C8B-B14F-4D97-AF65-F5344CB8AC3E}">
        <p14:creationId xmlns:p14="http://schemas.microsoft.com/office/powerpoint/2010/main" val="31544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742950" indent="-742950" algn="l">
              <a:buFont typeface="+mj-lt"/>
              <a:buAutoNum type="arabicPeriod" startAt="13"/>
            </a:pPr>
            <a:r>
              <a:rPr lang="en-US" sz="4000" b="1" dirty="0" smtClean="0"/>
              <a:t> How </a:t>
            </a:r>
            <a:r>
              <a:rPr lang="en-US" sz="4000" b="1" dirty="0"/>
              <a:t>is a ventilator different from an iron lung?  </a:t>
            </a:r>
          </a:p>
        </p:txBody>
      </p:sp>
      <p:sp>
        <p:nvSpPr>
          <p:cNvPr id="3" name="Content Placeholder 2"/>
          <p:cNvSpPr>
            <a:spLocks noGrp="1"/>
          </p:cNvSpPr>
          <p:nvPr>
            <p:ph idx="1"/>
          </p:nvPr>
        </p:nvSpPr>
        <p:spPr>
          <a:xfrm>
            <a:off x="761475" y="1949450"/>
            <a:ext cx="7724498" cy="3508977"/>
          </a:xfrm>
        </p:spPr>
        <p:txBody>
          <a:bodyPr>
            <a:noAutofit/>
          </a:bodyPr>
          <a:lstStyle/>
          <a:p>
            <a:pPr marL="525780" indent="-457200">
              <a:buAutoNum type="alphaUcPeriod"/>
            </a:pPr>
            <a:r>
              <a:rPr lang="en-US" sz="2800" b="1" dirty="0"/>
              <a:t>A ventilator works by positive pressure and an iron lung works by negative pressure.</a:t>
            </a:r>
          </a:p>
          <a:p>
            <a:pPr marL="525780" indent="-457200">
              <a:buAutoNum type="alphaUcPeriod" startAt="2"/>
            </a:pPr>
            <a:r>
              <a:rPr lang="en-US" sz="2800" b="1" dirty="0"/>
              <a:t>A ventilator can require an endotracheal tube whereas the iron lung does not.  </a:t>
            </a:r>
          </a:p>
          <a:p>
            <a:pPr marL="525780" indent="-457200">
              <a:buAutoNum type="alphaUcPeriod" startAt="3"/>
            </a:pPr>
            <a:r>
              <a:rPr lang="en-US" sz="2800" b="1" dirty="0"/>
              <a:t>A ventilator requires electricity whereas the iron lung can by operated manually.</a:t>
            </a:r>
          </a:p>
          <a:p>
            <a:pPr marL="525780" indent="-457200">
              <a:buAutoNum type="alphaUcPeriod" startAt="4"/>
            </a:pPr>
            <a:r>
              <a:rPr lang="en-US" sz="2800" b="1" dirty="0"/>
              <a:t>All of the above.</a:t>
            </a:r>
          </a:p>
          <a:p>
            <a:pPr marL="525780" indent="-457200">
              <a:buAutoNum type="alphaUcPeriod" startAt="4"/>
            </a:pPr>
            <a:r>
              <a:rPr lang="en-US" sz="2800" b="1" dirty="0"/>
              <a:t>None of the choices above are correct</a:t>
            </a:r>
            <a:r>
              <a:rPr lang="en-US" sz="2800" b="1" dirty="0" smtClean="0"/>
              <a:t>.</a:t>
            </a:r>
            <a:endParaRPr lang="en-US" sz="2800" b="1" dirty="0"/>
          </a:p>
        </p:txBody>
      </p:sp>
      <p:sp>
        <p:nvSpPr>
          <p:cNvPr id="4" name="Slide Number Placeholder 3"/>
          <p:cNvSpPr>
            <a:spLocks noGrp="1"/>
          </p:cNvSpPr>
          <p:nvPr>
            <p:ph type="sldNum" sz="quarter" idx="12"/>
          </p:nvPr>
        </p:nvSpPr>
        <p:spPr/>
        <p:txBody>
          <a:bodyPr/>
          <a:lstStyle/>
          <a:p>
            <a:fld id="{AFA83616-6B0E-194E-8AE6-46B5B4CFD94B}" type="slidenum">
              <a:rPr lang="en-US" smtClean="0"/>
              <a:t>48</a:t>
            </a:fld>
            <a:endParaRPr lang="en-US" dirty="0"/>
          </a:p>
        </p:txBody>
      </p:sp>
    </p:spTree>
    <p:extLst>
      <p:ext uri="{BB962C8B-B14F-4D97-AF65-F5344CB8AC3E}">
        <p14:creationId xmlns:p14="http://schemas.microsoft.com/office/powerpoint/2010/main" val="33745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92" y="853508"/>
            <a:ext cx="7024744" cy="515632"/>
          </a:xfrm>
        </p:spPr>
        <p:txBody>
          <a:bodyPr>
            <a:normAutofit fontScale="90000"/>
          </a:bodyPr>
          <a:lstStyle/>
          <a:p>
            <a:r>
              <a:rPr lang="en-US" b="1" dirty="0" smtClean="0"/>
              <a:t>A Patient </a:t>
            </a:r>
            <a:endParaRPr lang="en-US" b="1" dirty="0"/>
          </a:p>
        </p:txBody>
      </p:sp>
      <p:sp>
        <p:nvSpPr>
          <p:cNvPr id="3" name="Content Placeholder 2"/>
          <p:cNvSpPr>
            <a:spLocks noGrp="1"/>
          </p:cNvSpPr>
          <p:nvPr>
            <p:ph idx="1"/>
          </p:nvPr>
        </p:nvSpPr>
        <p:spPr>
          <a:xfrm>
            <a:off x="915319" y="1814531"/>
            <a:ext cx="6777317" cy="3728503"/>
          </a:xfrm>
        </p:spPr>
        <p:txBody>
          <a:bodyPr>
            <a:normAutofit/>
          </a:bodyPr>
          <a:lstStyle/>
          <a:p>
            <a:r>
              <a:rPr lang="en-US" b="1" dirty="0"/>
              <a:t>A 50-year-old man was admitted to a  clinic in Hong Kong on Jan 21, 2020.</a:t>
            </a:r>
          </a:p>
          <a:p>
            <a:r>
              <a:rPr lang="en-US" b="1" dirty="0" smtClean="0"/>
              <a:t>Symptoms </a:t>
            </a:r>
            <a:r>
              <a:rPr lang="en-US" b="1" dirty="0"/>
              <a:t>of fever, chills, cough, fatigue and shortness of </a:t>
            </a:r>
            <a:r>
              <a:rPr lang="en-US" b="1" dirty="0" smtClean="0"/>
              <a:t>breath.</a:t>
            </a:r>
          </a:p>
          <a:p>
            <a:r>
              <a:rPr lang="en-US" b="1" dirty="0" smtClean="0"/>
              <a:t>He traveled to </a:t>
            </a:r>
            <a:r>
              <a:rPr lang="en-US" b="1" dirty="0"/>
              <a:t>Wuhan Jan </a:t>
            </a:r>
            <a:r>
              <a:rPr lang="en-US" b="1" dirty="0" smtClean="0"/>
              <a:t>8–12.</a:t>
            </a:r>
          </a:p>
          <a:p>
            <a:endParaRPr lang="en-US" dirty="0"/>
          </a:p>
        </p:txBody>
      </p:sp>
      <p:sp>
        <p:nvSpPr>
          <p:cNvPr id="6" name="Slide Number Placeholder 5"/>
          <p:cNvSpPr>
            <a:spLocks noGrp="1"/>
          </p:cNvSpPr>
          <p:nvPr>
            <p:ph type="sldNum" sz="quarter" idx="12"/>
          </p:nvPr>
        </p:nvSpPr>
        <p:spPr/>
        <p:txBody>
          <a:bodyPr/>
          <a:lstStyle/>
          <a:p>
            <a:fld id="{AFA83616-6B0E-194E-8AE6-46B5B4CFD94B}" type="slidenum">
              <a:rPr lang="en-US" smtClean="0"/>
              <a:t>49</a:t>
            </a:fld>
            <a:endParaRPr lang="en-US" dirty="0"/>
          </a:p>
        </p:txBody>
      </p:sp>
      <p:sp>
        <p:nvSpPr>
          <p:cNvPr id="4" name="TextBox 3"/>
          <p:cNvSpPr txBox="1"/>
          <p:nvPr/>
        </p:nvSpPr>
        <p:spPr>
          <a:xfrm>
            <a:off x="915319" y="5081367"/>
            <a:ext cx="6891263" cy="923330"/>
          </a:xfrm>
          <a:prstGeom prst="rect">
            <a:avLst/>
          </a:prstGeom>
          <a:noFill/>
        </p:spPr>
        <p:txBody>
          <a:bodyPr wrap="square" rtlCol="0">
            <a:spAutoFit/>
          </a:bodyPr>
          <a:lstStyle/>
          <a:p>
            <a:r>
              <a:rPr lang="en-US" sz="1200" dirty="0" err="1"/>
              <a:t>Xu</a:t>
            </a:r>
            <a:r>
              <a:rPr lang="en-US" sz="1200" dirty="0"/>
              <a:t> Z, Shi L, Wang Y, Zhang J, Huang L, Zhang C et al.  2020. A Case Report:  Pathological findings of COVID-19 associated with acute respiratory distress syndrome.  Lancet Respiratory Medicine 8:420–22</a:t>
            </a:r>
          </a:p>
          <a:p>
            <a:r>
              <a:rPr lang="en-US" sz="1200" u="sng" dirty="0">
                <a:hlinkClick r:id="rId2"/>
              </a:rPr>
              <a:t>https://doi.org/10.1016/S2213-2600(20)30076-X</a:t>
            </a:r>
            <a:endParaRPr lang="en-US" sz="1200" dirty="0"/>
          </a:p>
          <a:p>
            <a:endParaRPr lang="en-US" dirty="0"/>
          </a:p>
        </p:txBody>
      </p:sp>
    </p:spTree>
    <p:extLst>
      <p:ext uri="{BB962C8B-B14F-4D97-AF65-F5344CB8AC3E}">
        <p14:creationId xmlns:p14="http://schemas.microsoft.com/office/powerpoint/2010/main" val="151359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marL="742950" indent="-742950" algn="l">
              <a:buFont typeface="+mj-lt"/>
              <a:buAutoNum type="arabicPeriod"/>
            </a:pPr>
            <a:r>
              <a:rPr lang="en-US" sz="4000" b="1" dirty="0" smtClean="0"/>
              <a:t>What </a:t>
            </a:r>
            <a:r>
              <a:rPr lang="en-US" sz="4000" b="1" dirty="0"/>
              <a:t>was the name of this virus?</a:t>
            </a:r>
          </a:p>
        </p:txBody>
      </p:sp>
      <p:sp>
        <p:nvSpPr>
          <p:cNvPr id="3" name="Content Placeholder 2"/>
          <p:cNvSpPr>
            <a:spLocks noGrp="1"/>
          </p:cNvSpPr>
          <p:nvPr>
            <p:ph idx="1"/>
          </p:nvPr>
        </p:nvSpPr>
        <p:spPr>
          <a:xfrm>
            <a:off x="717845" y="1642927"/>
            <a:ext cx="7204111" cy="2766701"/>
          </a:xfrm>
        </p:spPr>
        <p:txBody>
          <a:bodyPr>
            <a:normAutofit/>
          </a:bodyPr>
          <a:lstStyle/>
          <a:p>
            <a:pPr marL="525780" indent="-457200">
              <a:buFont typeface="+mj-lt"/>
              <a:buAutoNum type="alphaUcPeriod"/>
            </a:pPr>
            <a:r>
              <a:rPr lang="en-US" sz="2800" b="1" dirty="0" smtClean="0"/>
              <a:t>COVID-19</a:t>
            </a:r>
          </a:p>
          <a:p>
            <a:pPr marL="525780" indent="-457200">
              <a:buFont typeface="+mj-lt"/>
              <a:buAutoNum type="alphaUcPeriod"/>
            </a:pPr>
            <a:r>
              <a:rPr lang="en-US" sz="2800" b="1" dirty="0" smtClean="0"/>
              <a:t>coronavirus</a:t>
            </a:r>
          </a:p>
          <a:p>
            <a:pPr marL="525780" indent="-457200">
              <a:buFont typeface="+mj-lt"/>
              <a:buAutoNum type="alphaUcPeriod"/>
            </a:pPr>
            <a:r>
              <a:rPr lang="en-US" sz="2800" b="1" dirty="0" smtClean="0"/>
              <a:t>influenza</a:t>
            </a:r>
          </a:p>
          <a:p>
            <a:pPr marL="525780" indent="-457200">
              <a:buFont typeface="+mj-lt"/>
              <a:buAutoNum type="alphaUcPeriod"/>
            </a:pPr>
            <a:r>
              <a:rPr lang="en-US" sz="2800" b="1" dirty="0" smtClean="0"/>
              <a:t>polio</a:t>
            </a:r>
          </a:p>
          <a:p>
            <a:pPr marL="525780" indent="-457200">
              <a:buFont typeface="+mj-lt"/>
              <a:buAutoNum type="alphaUcPeriod"/>
            </a:pPr>
            <a:r>
              <a:rPr lang="en-US" sz="2800" b="1" dirty="0" smtClean="0"/>
              <a:t>measles</a:t>
            </a:r>
            <a:endParaRPr lang="en-US" sz="2800" b="1" dirty="0"/>
          </a:p>
        </p:txBody>
      </p:sp>
      <p:sp>
        <p:nvSpPr>
          <p:cNvPr id="4" name="Slide Number Placeholder 3"/>
          <p:cNvSpPr>
            <a:spLocks noGrp="1"/>
          </p:cNvSpPr>
          <p:nvPr>
            <p:ph type="sldNum" sz="quarter" idx="12"/>
          </p:nvPr>
        </p:nvSpPr>
        <p:spPr/>
        <p:txBody>
          <a:bodyPr/>
          <a:lstStyle/>
          <a:p>
            <a:fld id="{AFA83616-6B0E-194E-8AE6-46B5B4CFD94B}" type="slidenum">
              <a:rPr lang="en-US" smtClean="0"/>
              <a:t>5</a:t>
            </a:fld>
            <a:endParaRPr lang="en-US" dirty="0"/>
          </a:p>
        </p:txBody>
      </p:sp>
    </p:spTree>
    <p:extLst>
      <p:ext uri="{BB962C8B-B14F-4D97-AF65-F5344CB8AC3E}">
        <p14:creationId xmlns:p14="http://schemas.microsoft.com/office/powerpoint/2010/main" val="168495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926701"/>
            <a:ext cx="7348477" cy="5060381"/>
          </a:xfrm>
        </p:spPr>
        <p:txBody>
          <a:bodyPr>
            <a:normAutofit lnSpcReduction="10000"/>
          </a:bodyPr>
          <a:lstStyle/>
          <a:p>
            <a:r>
              <a:rPr lang="en-US" b="1" dirty="0"/>
              <a:t>I</a:t>
            </a:r>
            <a:r>
              <a:rPr lang="en-US" b="1" dirty="0" smtClean="0"/>
              <a:t>nitial </a:t>
            </a:r>
            <a:r>
              <a:rPr lang="en-US" b="1" dirty="0"/>
              <a:t>symptoms of mild chills and dry cough on Jan 14 (day 1 of illness</a:t>
            </a:r>
            <a:r>
              <a:rPr lang="en-US" b="1" dirty="0" smtClean="0"/>
              <a:t>). </a:t>
            </a:r>
            <a:endParaRPr lang="en-US" b="1" dirty="0"/>
          </a:p>
          <a:p>
            <a:r>
              <a:rPr lang="en-US" b="1" dirty="0" smtClean="0"/>
              <a:t>Did </a:t>
            </a:r>
            <a:r>
              <a:rPr lang="en-US" b="1" dirty="0"/>
              <a:t>not see a doctor and kept working until </a:t>
            </a:r>
            <a:r>
              <a:rPr lang="en-US" b="1" dirty="0" smtClean="0"/>
              <a:t>January 21.</a:t>
            </a:r>
            <a:endParaRPr lang="en-US" b="1" dirty="0"/>
          </a:p>
          <a:p>
            <a:r>
              <a:rPr lang="en-US" b="1" dirty="0"/>
              <a:t>Chest x-ray showed multiple patchy shadows in both lungs </a:t>
            </a:r>
            <a:r>
              <a:rPr lang="en-US" b="1" dirty="0" smtClean="0"/>
              <a:t>and </a:t>
            </a:r>
            <a:r>
              <a:rPr lang="en-US" b="1" dirty="0"/>
              <a:t>a throat swab sample was </a:t>
            </a:r>
            <a:r>
              <a:rPr lang="en-US" b="1" dirty="0" smtClean="0"/>
              <a:t>taken.</a:t>
            </a:r>
            <a:endParaRPr lang="en-US" b="1" dirty="0"/>
          </a:p>
          <a:p>
            <a:r>
              <a:rPr lang="en-US" b="1" dirty="0" smtClean="0"/>
              <a:t>On January </a:t>
            </a:r>
            <a:r>
              <a:rPr lang="en-US" b="1" dirty="0"/>
              <a:t>22 (day 9 of illness), confirmed by reverse real-time PCR assay </a:t>
            </a:r>
            <a:r>
              <a:rPr lang="en-US" b="1" dirty="0" smtClean="0"/>
              <a:t>that </a:t>
            </a:r>
            <a:r>
              <a:rPr lang="en-US" b="1" dirty="0"/>
              <a:t>the patient had </a:t>
            </a:r>
            <a:r>
              <a:rPr lang="en-US" b="1" dirty="0">
                <a:solidFill>
                  <a:srgbClr val="FF0000"/>
                </a:solidFill>
              </a:rPr>
              <a:t>COVID-19.</a:t>
            </a:r>
          </a:p>
          <a:p>
            <a:endParaRPr lang="en-US" dirty="0"/>
          </a:p>
        </p:txBody>
      </p:sp>
      <p:sp>
        <p:nvSpPr>
          <p:cNvPr id="2" name="Slide Number Placeholder 1"/>
          <p:cNvSpPr>
            <a:spLocks noGrp="1"/>
          </p:cNvSpPr>
          <p:nvPr>
            <p:ph type="sldNum" sz="quarter" idx="12"/>
          </p:nvPr>
        </p:nvSpPr>
        <p:spPr/>
        <p:txBody>
          <a:bodyPr/>
          <a:lstStyle/>
          <a:p>
            <a:fld id="{AFA83616-6B0E-194E-8AE6-46B5B4CFD94B}" type="slidenum">
              <a:rPr lang="en-US" smtClean="0"/>
              <a:t>50</a:t>
            </a:fld>
            <a:endParaRPr lang="en-US" dirty="0"/>
          </a:p>
        </p:txBody>
      </p:sp>
    </p:spTree>
    <p:extLst>
      <p:ext uri="{BB962C8B-B14F-4D97-AF65-F5344CB8AC3E}">
        <p14:creationId xmlns:p14="http://schemas.microsoft.com/office/powerpoint/2010/main" val="78865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knolan:Desktop:Screen Shot 2020-03-31 at 2.17.56 PM.png"/>
          <p:cNvPicPr/>
          <p:nvPr/>
        </p:nvPicPr>
        <p:blipFill>
          <a:blip r:embed="rId3">
            <a:extLst>
              <a:ext uri="{28A0092B-C50C-407E-A947-70E740481C1C}">
                <a14:useLocalDpi xmlns:a14="http://schemas.microsoft.com/office/drawing/2010/main"/>
              </a:ext>
            </a:extLst>
          </a:blip>
          <a:srcRect/>
          <a:stretch>
            <a:fillRect/>
          </a:stretch>
        </p:blipFill>
        <p:spPr bwMode="auto">
          <a:xfrm>
            <a:off x="555419" y="546931"/>
            <a:ext cx="7819460" cy="5801064"/>
          </a:xfrm>
          <a:prstGeom prst="rect">
            <a:avLst/>
          </a:prstGeom>
          <a:noFill/>
          <a:ln w="76200" cmpd="sng">
            <a:solidFill>
              <a:srgbClr val="FF0000"/>
            </a:solidFill>
          </a:ln>
        </p:spPr>
      </p:pic>
      <p:sp>
        <p:nvSpPr>
          <p:cNvPr id="2" name="Slide Number Placeholder 1"/>
          <p:cNvSpPr>
            <a:spLocks noGrp="1"/>
          </p:cNvSpPr>
          <p:nvPr>
            <p:ph type="sldNum" sz="quarter" idx="12"/>
          </p:nvPr>
        </p:nvSpPr>
        <p:spPr/>
        <p:txBody>
          <a:bodyPr/>
          <a:lstStyle/>
          <a:p>
            <a:fld id="{AFA83616-6B0E-194E-8AE6-46B5B4CFD94B}" type="slidenum">
              <a:rPr lang="en-US" smtClean="0"/>
              <a:t>51</a:t>
            </a:fld>
            <a:endParaRPr lang="en-US" dirty="0"/>
          </a:p>
        </p:txBody>
      </p:sp>
    </p:spTree>
    <p:extLst>
      <p:ext uri="{BB962C8B-B14F-4D97-AF65-F5344CB8AC3E}">
        <p14:creationId xmlns:p14="http://schemas.microsoft.com/office/powerpoint/2010/main" val="3546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knolan:Desktop:Screen Shot 2020-03-31 at 2.17.56 PM.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300" y="612372"/>
            <a:ext cx="7430025" cy="4549945"/>
          </a:xfrm>
          <a:prstGeom prst="rect">
            <a:avLst/>
          </a:prstGeom>
          <a:noFill/>
          <a:ln w="76200" cmpd="sng">
            <a:solidFill>
              <a:srgbClr val="FF0000"/>
            </a:solidFill>
          </a:ln>
        </p:spPr>
      </p:pic>
      <p:sp>
        <p:nvSpPr>
          <p:cNvPr id="5" name="TextBox 4"/>
          <p:cNvSpPr txBox="1"/>
          <p:nvPr/>
        </p:nvSpPr>
        <p:spPr>
          <a:xfrm>
            <a:off x="748299" y="5394633"/>
            <a:ext cx="7669307" cy="923330"/>
          </a:xfrm>
          <a:prstGeom prst="rect">
            <a:avLst/>
          </a:prstGeom>
          <a:noFill/>
        </p:spPr>
        <p:txBody>
          <a:bodyPr wrap="square" rtlCol="0">
            <a:spAutoFit/>
          </a:bodyPr>
          <a:lstStyle/>
          <a:p>
            <a:r>
              <a:rPr lang="en-US" b="1" dirty="0" smtClean="0"/>
              <a:t>Look up the names of the medications used and the purpose of each.  Refer to the case report for additional clues as to why the doctors were not able to save the patient.  Report orally back to the group what you found.  </a:t>
            </a:r>
            <a:endParaRPr lang="en-US" b="1" dirty="0"/>
          </a:p>
        </p:txBody>
      </p:sp>
      <p:sp>
        <p:nvSpPr>
          <p:cNvPr id="2" name="Slide Number Placeholder 1"/>
          <p:cNvSpPr>
            <a:spLocks noGrp="1"/>
          </p:cNvSpPr>
          <p:nvPr>
            <p:ph type="sldNum" sz="quarter" idx="12"/>
          </p:nvPr>
        </p:nvSpPr>
        <p:spPr/>
        <p:txBody>
          <a:bodyPr/>
          <a:lstStyle/>
          <a:p>
            <a:fld id="{AFA83616-6B0E-194E-8AE6-46B5B4CFD94B}" type="slidenum">
              <a:rPr lang="en-US" smtClean="0"/>
              <a:t>52</a:t>
            </a:fld>
            <a:endParaRPr lang="en-US" dirty="0"/>
          </a:p>
        </p:txBody>
      </p:sp>
    </p:spTree>
    <p:extLst>
      <p:ext uri="{BB962C8B-B14F-4D97-AF65-F5344CB8AC3E}">
        <p14:creationId xmlns:p14="http://schemas.microsoft.com/office/powerpoint/2010/main" val="13146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320"/>
            <a:ext cx="3682070" cy="369332"/>
          </a:xfrm>
          <a:prstGeom prst="rect">
            <a:avLst/>
          </a:prstGeom>
          <a:noFill/>
        </p:spPr>
        <p:txBody>
          <a:bodyPr wrap="square" rtlCol="0">
            <a:spAutoFit/>
          </a:bodyPr>
          <a:lstStyle/>
          <a:p>
            <a:r>
              <a:rPr lang="en-US" b="1" dirty="0">
                <a:solidFill>
                  <a:schemeClr val="bg1">
                    <a:lumMod val="50000"/>
                  </a:schemeClr>
                </a:solidFill>
              </a:rPr>
              <a:t>NOW COMMUNITY TRANSMISSION</a:t>
            </a:r>
          </a:p>
        </p:txBody>
      </p:sp>
      <p:pic>
        <p:nvPicPr>
          <p:cNvPr id="5" name="Picture 4" descr="Screen Shot 2020-04-03 at 6.03.5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606" y="888811"/>
            <a:ext cx="8599263" cy="4772949"/>
          </a:xfrm>
          <a:prstGeom prst="rect">
            <a:avLst/>
          </a:prstGeom>
          <a:ln w="76200" cmpd="sng">
            <a:solidFill>
              <a:srgbClr val="FF0000"/>
            </a:solidFill>
          </a:ln>
        </p:spPr>
      </p:pic>
      <p:sp>
        <p:nvSpPr>
          <p:cNvPr id="6" name="TextBox 5"/>
          <p:cNvSpPr txBox="1"/>
          <p:nvPr/>
        </p:nvSpPr>
        <p:spPr>
          <a:xfrm>
            <a:off x="605910" y="507516"/>
            <a:ext cx="4008328" cy="584775"/>
          </a:xfrm>
          <a:prstGeom prst="rect">
            <a:avLst/>
          </a:prstGeom>
          <a:noFill/>
        </p:spPr>
        <p:txBody>
          <a:bodyPr wrap="square" rtlCol="0">
            <a:spAutoFit/>
          </a:bodyPr>
          <a:lstStyle/>
          <a:p>
            <a:r>
              <a:rPr lang="en-US" sz="1600" b="1" dirty="0" smtClean="0"/>
              <a:t>FIRST person-person transmission case</a:t>
            </a:r>
            <a:endParaRPr lang="en-US" sz="1600" b="1" dirty="0"/>
          </a:p>
        </p:txBody>
      </p:sp>
      <p:sp>
        <p:nvSpPr>
          <p:cNvPr id="7" name="TextBox 6"/>
          <p:cNvSpPr txBox="1"/>
          <p:nvPr/>
        </p:nvSpPr>
        <p:spPr>
          <a:xfrm>
            <a:off x="429044" y="5704544"/>
            <a:ext cx="8220483" cy="646331"/>
          </a:xfrm>
          <a:prstGeom prst="rect">
            <a:avLst/>
          </a:prstGeom>
          <a:noFill/>
        </p:spPr>
        <p:txBody>
          <a:bodyPr wrap="square" rtlCol="0">
            <a:spAutoFit/>
          </a:bodyPr>
          <a:lstStyle/>
          <a:p>
            <a:r>
              <a:rPr lang="en-US" dirty="0" smtClean="0"/>
              <a:t>Everyone here was + for COVID-19 and had pneumonia that eventually cleared.  One showed no outward symptoms.  </a:t>
            </a:r>
            <a:r>
              <a:rPr lang="en-US" b="1" dirty="0" smtClean="0"/>
              <a:t>CAN YOU GUESS WHO?</a:t>
            </a:r>
            <a:endParaRPr lang="en-US" b="1" dirty="0"/>
          </a:p>
        </p:txBody>
      </p:sp>
      <p:sp>
        <p:nvSpPr>
          <p:cNvPr id="2" name="Slide Number Placeholder 1"/>
          <p:cNvSpPr>
            <a:spLocks noGrp="1"/>
          </p:cNvSpPr>
          <p:nvPr>
            <p:ph type="sldNum" sz="quarter" idx="12"/>
          </p:nvPr>
        </p:nvSpPr>
        <p:spPr/>
        <p:txBody>
          <a:bodyPr/>
          <a:lstStyle/>
          <a:p>
            <a:fld id="{AFA83616-6B0E-194E-8AE6-46B5B4CFD94B}" type="slidenum">
              <a:rPr lang="en-US" smtClean="0"/>
              <a:t>53</a:t>
            </a:fld>
            <a:endParaRPr lang="en-US" dirty="0"/>
          </a:p>
        </p:txBody>
      </p:sp>
    </p:spTree>
    <p:extLst>
      <p:ext uri="{BB962C8B-B14F-4D97-AF65-F5344CB8AC3E}">
        <p14:creationId xmlns:p14="http://schemas.microsoft.com/office/powerpoint/2010/main" val="27954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noAutofit/>
          </a:bodyPr>
          <a:lstStyle/>
          <a:p>
            <a:pPr marL="742950" indent="-742950" algn="l">
              <a:buFont typeface="+mj-lt"/>
              <a:buAutoNum type="arabicPeriod" startAt="14"/>
            </a:pPr>
            <a:r>
              <a:rPr lang="en-US" sz="4000" b="1" dirty="0" smtClean="0"/>
              <a:t> What </a:t>
            </a:r>
            <a:r>
              <a:rPr lang="en-US" sz="4000" b="1" dirty="0"/>
              <a:t>is the only commonality between the grandson and the other </a:t>
            </a:r>
            <a:r>
              <a:rPr lang="en-US" sz="4000" b="1" dirty="0" smtClean="0"/>
              <a:t>five </a:t>
            </a:r>
            <a:r>
              <a:rPr lang="en-US" sz="4000" b="1" dirty="0"/>
              <a:t>patients? </a:t>
            </a:r>
          </a:p>
        </p:txBody>
      </p:sp>
      <p:sp>
        <p:nvSpPr>
          <p:cNvPr id="3" name="Content Placeholder 2"/>
          <p:cNvSpPr>
            <a:spLocks noGrp="1"/>
          </p:cNvSpPr>
          <p:nvPr>
            <p:ph idx="1"/>
          </p:nvPr>
        </p:nvSpPr>
        <p:spPr>
          <a:xfrm>
            <a:off x="790486" y="2777616"/>
            <a:ext cx="8229600" cy="3228175"/>
          </a:xfrm>
        </p:spPr>
        <p:txBody>
          <a:bodyPr>
            <a:normAutofit/>
          </a:bodyPr>
          <a:lstStyle/>
          <a:p>
            <a:pPr marL="582930" indent="-514350">
              <a:buAutoNum type="alphaUcPeriod"/>
            </a:pPr>
            <a:r>
              <a:rPr lang="en-US" sz="2800" b="1" dirty="0"/>
              <a:t>Ground glass opacity on his lungs</a:t>
            </a:r>
          </a:p>
          <a:p>
            <a:pPr marL="582930" indent="-514350">
              <a:buAutoNum type="alphaUcPeriod"/>
            </a:pPr>
            <a:r>
              <a:rPr lang="en-US" sz="2800" b="1" dirty="0"/>
              <a:t>Diabetes</a:t>
            </a:r>
          </a:p>
          <a:p>
            <a:pPr marL="582930" indent="-514350">
              <a:buAutoNum type="alphaUcPeriod"/>
            </a:pPr>
            <a:r>
              <a:rPr lang="en-US" sz="2800" b="1" dirty="0"/>
              <a:t>Diarrhea</a:t>
            </a:r>
          </a:p>
          <a:p>
            <a:pPr marL="582930" indent="-514350">
              <a:buAutoNum type="alphaUcPeriod"/>
            </a:pPr>
            <a:r>
              <a:rPr lang="en-US" sz="2800" b="1" dirty="0"/>
              <a:t>Cough</a:t>
            </a:r>
          </a:p>
          <a:p>
            <a:pPr marL="582930" indent="-514350">
              <a:buAutoNum type="alphaUcPeriod"/>
            </a:pPr>
            <a:r>
              <a:rPr lang="en-US" sz="2800" b="1" dirty="0"/>
              <a:t>Fever </a:t>
            </a:r>
          </a:p>
        </p:txBody>
      </p:sp>
      <p:sp>
        <p:nvSpPr>
          <p:cNvPr id="5" name="Slide Number Placeholder 4"/>
          <p:cNvSpPr>
            <a:spLocks noGrp="1"/>
          </p:cNvSpPr>
          <p:nvPr>
            <p:ph type="sldNum" sz="quarter" idx="12"/>
          </p:nvPr>
        </p:nvSpPr>
        <p:spPr/>
        <p:txBody>
          <a:bodyPr/>
          <a:lstStyle/>
          <a:p>
            <a:fld id="{AFA83616-6B0E-194E-8AE6-46B5B4CFD94B}" type="slidenum">
              <a:rPr lang="en-US" smtClean="0"/>
              <a:t>54</a:t>
            </a:fld>
            <a:endParaRPr lang="en-US" dirty="0"/>
          </a:p>
        </p:txBody>
      </p:sp>
    </p:spTree>
    <p:extLst>
      <p:ext uri="{BB962C8B-B14F-4D97-AF65-F5344CB8AC3E}">
        <p14:creationId xmlns:p14="http://schemas.microsoft.com/office/powerpoint/2010/main" val="19529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4-27 at 6.04.5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015" y="1396885"/>
            <a:ext cx="7885829" cy="3842671"/>
          </a:xfrm>
          <a:prstGeom prst="rect">
            <a:avLst/>
          </a:prstGeom>
        </p:spPr>
      </p:pic>
      <p:sp>
        <p:nvSpPr>
          <p:cNvPr id="5" name="TextBox 4"/>
          <p:cNvSpPr txBox="1"/>
          <p:nvPr/>
        </p:nvSpPr>
        <p:spPr>
          <a:xfrm>
            <a:off x="457200" y="274320"/>
            <a:ext cx="3252153" cy="369332"/>
          </a:xfrm>
          <a:prstGeom prst="rect">
            <a:avLst/>
          </a:prstGeom>
          <a:noFill/>
        </p:spPr>
        <p:txBody>
          <a:bodyPr wrap="square" rtlCol="0">
            <a:spAutoFit/>
          </a:bodyPr>
          <a:lstStyle/>
          <a:p>
            <a:r>
              <a:rPr lang="en-US" b="1" dirty="0">
                <a:solidFill>
                  <a:schemeClr val="bg1">
                    <a:lumMod val="50000"/>
                  </a:schemeClr>
                </a:solidFill>
              </a:rPr>
              <a:t>NORMAL AND ABNORMAL</a:t>
            </a:r>
          </a:p>
        </p:txBody>
      </p:sp>
      <p:sp>
        <p:nvSpPr>
          <p:cNvPr id="6" name="TextBox 5"/>
          <p:cNvSpPr txBox="1"/>
          <p:nvPr/>
        </p:nvSpPr>
        <p:spPr>
          <a:xfrm>
            <a:off x="806603" y="1027552"/>
            <a:ext cx="7499689" cy="615553"/>
          </a:xfrm>
          <a:prstGeom prst="rect">
            <a:avLst/>
          </a:prstGeom>
          <a:noFill/>
        </p:spPr>
        <p:txBody>
          <a:bodyPr wrap="square" rtlCol="0">
            <a:spAutoFit/>
          </a:bodyPr>
          <a:lstStyle/>
          <a:p>
            <a:r>
              <a:rPr lang="en-US" sz="800" u="sng" dirty="0">
                <a:hlinkClick r:id="rId4"/>
              </a:rPr>
              <a:t>http://www.researchgate.net/publication/281681244_Metachronous_Primary_Adenocarcinoma_of_Lung_During_Adjuvant_Imatinib_Mesylate_Therapy_for_Gastrointestinal_Stromal_Tumor_of_Stomach_A_Case_Report</a:t>
            </a:r>
            <a:endParaRPr lang="en-US" sz="800" dirty="0"/>
          </a:p>
          <a:p>
            <a:endParaRPr lang="en-US" dirty="0"/>
          </a:p>
        </p:txBody>
      </p:sp>
      <p:sp>
        <p:nvSpPr>
          <p:cNvPr id="7" name="TextBox 6"/>
          <p:cNvSpPr txBox="1"/>
          <p:nvPr/>
        </p:nvSpPr>
        <p:spPr>
          <a:xfrm>
            <a:off x="1235647" y="5239555"/>
            <a:ext cx="6770312" cy="646331"/>
          </a:xfrm>
          <a:prstGeom prst="rect">
            <a:avLst/>
          </a:prstGeom>
          <a:noFill/>
        </p:spPr>
        <p:txBody>
          <a:bodyPr wrap="square" rtlCol="0">
            <a:spAutoFit/>
          </a:bodyPr>
          <a:lstStyle/>
          <a:p>
            <a:r>
              <a:rPr lang="en-US" dirty="0" smtClean="0"/>
              <a:t>A. Normal lung  B. Lung with ground glass opacity (for comparison)   </a:t>
            </a:r>
            <a:endParaRPr lang="en-US" dirty="0"/>
          </a:p>
        </p:txBody>
      </p:sp>
      <p:sp>
        <p:nvSpPr>
          <p:cNvPr id="2" name="Slide Number Placeholder 1"/>
          <p:cNvSpPr>
            <a:spLocks noGrp="1"/>
          </p:cNvSpPr>
          <p:nvPr>
            <p:ph type="sldNum" sz="quarter" idx="12"/>
          </p:nvPr>
        </p:nvSpPr>
        <p:spPr/>
        <p:txBody>
          <a:bodyPr/>
          <a:lstStyle/>
          <a:p>
            <a:fld id="{AFA83616-6B0E-194E-8AE6-46B5B4CFD94B}" type="slidenum">
              <a:rPr lang="en-US" smtClean="0"/>
              <a:t>55</a:t>
            </a:fld>
            <a:endParaRPr lang="en-US" dirty="0"/>
          </a:p>
        </p:txBody>
      </p:sp>
    </p:spTree>
    <p:extLst>
      <p:ext uri="{BB962C8B-B14F-4D97-AF65-F5344CB8AC3E}">
        <p14:creationId xmlns:p14="http://schemas.microsoft.com/office/powerpoint/2010/main" val="9680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3-31 at 5.35.1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19" y="919462"/>
            <a:ext cx="6370538" cy="5278137"/>
          </a:xfrm>
          <a:prstGeom prst="rect">
            <a:avLst/>
          </a:prstGeom>
        </p:spPr>
      </p:pic>
      <p:sp>
        <p:nvSpPr>
          <p:cNvPr id="3" name="Slide Number Placeholder 2"/>
          <p:cNvSpPr>
            <a:spLocks noGrp="1"/>
          </p:cNvSpPr>
          <p:nvPr>
            <p:ph type="sldNum" sz="quarter" idx="12"/>
          </p:nvPr>
        </p:nvSpPr>
        <p:spPr/>
        <p:txBody>
          <a:bodyPr/>
          <a:lstStyle/>
          <a:p>
            <a:fld id="{AFA83616-6B0E-194E-8AE6-46B5B4CFD94B}" type="slidenum">
              <a:rPr lang="en-US" smtClean="0"/>
              <a:t>56</a:t>
            </a:fld>
            <a:endParaRPr lang="en-US" dirty="0"/>
          </a:p>
        </p:txBody>
      </p:sp>
      <p:sp>
        <p:nvSpPr>
          <p:cNvPr id="4" name="Rectangle 3"/>
          <p:cNvSpPr/>
          <p:nvPr/>
        </p:nvSpPr>
        <p:spPr>
          <a:xfrm>
            <a:off x="457200" y="274320"/>
            <a:ext cx="3565656" cy="369332"/>
          </a:xfrm>
          <a:prstGeom prst="rect">
            <a:avLst/>
          </a:prstGeom>
        </p:spPr>
        <p:txBody>
          <a:bodyPr wrap="none">
            <a:spAutoFit/>
          </a:bodyPr>
          <a:lstStyle/>
          <a:p>
            <a:r>
              <a:rPr lang="en-US" b="1" dirty="0">
                <a:solidFill>
                  <a:schemeClr val="bg1">
                    <a:lumMod val="50000"/>
                  </a:schemeClr>
                </a:solidFill>
              </a:rPr>
              <a:t>CROSS SECTION OF COVID-19 LUNG</a:t>
            </a:r>
          </a:p>
        </p:txBody>
      </p:sp>
    </p:spTree>
    <p:extLst>
      <p:ext uri="{BB962C8B-B14F-4D97-AF65-F5344CB8AC3E}">
        <p14:creationId xmlns:p14="http://schemas.microsoft.com/office/powerpoint/2010/main" val="17281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229600" cy="1143000"/>
          </a:xfrm>
        </p:spPr>
        <p:txBody>
          <a:bodyPr>
            <a:noAutofit/>
          </a:bodyPr>
          <a:lstStyle/>
          <a:p>
            <a:pPr marL="742950" indent="-742950" algn="l">
              <a:buFont typeface="+mj-lt"/>
              <a:buAutoNum type="arabicPeriod" startAt="15"/>
            </a:pPr>
            <a:r>
              <a:rPr lang="en-US" sz="4000" b="1" dirty="0" smtClean="0"/>
              <a:t> What </a:t>
            </a:r>
            <a:r>
              <a:rPr lang="en-US" sz="4000" b="1" dirty="0"/>
              <a:t>do the poliovirus and the SARS-CoV-2 have in common?   </a:t>
            </a:r>
          </a:p>
        </p:txBody>
      </p:sp>
      <p:sp>
        <p:nvSpPr>
          <p:cNvPr id="3" name="Content Placeholder 2"/>
          <p:cNvSpPr>
            <a:spLocks noGrp="1"/>
          </p:cNvSpPr>
          <p:nvPr>
            <p:ph idx="1"/>
          </p:nvPr>
        </p:nvSpPr>
        <p:spPr>
          <a:xfrm>
            <a:off x="770380" y="1982657"/>
            <a:ext cx="6777317" cy="3508977"/>
          </a:xfrm>
        </p:spPr>
        <p:txBody>
          <a:bodyPr>
            <a:normAutofit/>
          </a:bodyPr>
          <a:lstStyle/>
          <a:p>
            <a:pPr marL="525780" indent="-457200">
              <a:buAutoNum type="alphaUcPeriod"/>
            </a:pPr>
            <a:r>
              <a:rPr lang="en-US" sz="2800" b="1" dirty="0"/>
              <a:t>They both have animal </a:t>
            </a:r>
            <a:r>
              <a:rPr lang="en-US" sz="2800" b="1" dirty="0" smtClean="0"/>
              <a:t>reservoirs.</a:t>
            </a:r>
            <a:endParaRPr lang="en-US" sz="2800" b="1" dirty="0"/>
          </a:p>
          <a:p>
            <a:pPr marL="525780" indent="-457200">
              <a:buAutoNum type="alphaUcPeriod" startAt="2"/>
            </a:pPr>
            <a:r>
              <a:rPr lang="en-US" sz="2800" b="1" dirty="0"/>
              <a:t>They both originated in </a:t>
            </a:r>
            <a:r>
              <a:rPr lang="en-US" sz="2800" b="1" dirty="0" smtClean="0"/>
              <a:t>China.</a:t>
            </a:r>
            <a:endParaRPr lang="en-US" sz="2800" b="1" dirty="0"/>
          </a:p>
          <a:p>
            <a:pPr marL="525780" indent="-457200">
              <a:buAutoNum type="alphaUcPeriod" startAt="3"/>
            </a:pPr>
            <a:r>
              <a:rPr lang="en-US" sz="2800" b="1" dirty="0"/>
              <a:t>They are both novel </a:t>
            </a:r>
            <a:r>
              <a:rPr lang="en-US" sz="2800" b="1" dirty="0" smtClean="0"/>
              <a:t>viruses.</a:t>
            </a:r>
            <a:endParaRPr lang="en-US" sz="2800" b="1" dirty="0"/>
          </a:p>
          <a:p>
            <a:pPr marL="525780" indent="-457200">
              <a:buAutoNum type="alphaUcPeriod" startAt="4"/>
            </a:pPr>
            <a:r>
              <a:rPr lang="en-US" sz="2800" b="1" dirty="0"/>
              <a:t>They both can cause lung </a:t>
            </a:r>
            <a:r>
              <a:rPr lang="en-US" sz="2800" b="1" dirty="0" smtClean="0"/>
              <a:t>damage.</a:t>
            </a:r>
            <a:endParaRPr lang="en-US" sz="2800" b="1" dirty="0"/>
          </a:p>
          <a:p>
            <a:pPr marL="525780" indent="-457200">
              <a:buAutoNum type="alphaUcPeriod" startAt="4"/>
            </a:pPr>
            <a:r>
              <a:rPr lang="en-US" sz="2800" b="1" dirty="0"/>
              <a:t>They are both </a:t>
            </a:r>
            <a:r>
              <a:rPr lang="en-US" sz="2800" b="1" dirty="0" err="1"/>
              <a:t>ssRNA</a:t>
            </a:r>
            <a:r>
              <a:rPr lang="en-US" sz="2800" b="1" dirty="0"/>
              <a:t> </a:t>
            </a:r>
            <a:r>
              <a:rPr lang="en-US" sz="2800" b="1" dirty="0" smtClean="0"/>
              <a:t>viruses.</a:t>
            </a:r>
            <a:endParaRPr lang="en-US" sz="2800" b="1" dirty="0"/>
          </a:p>
        </p:txBody>
      </p:sp>
      <p:sp>
        <p:nvSpPr>
          <p:cNvPr id="4" name="Slide Number Placeholder 3"/>
          <p:cNvSpPr>
            <a:spLocks noGrp="1"/>
          </p:cNvSpPr>
          <p:nvPr>
            <p:ph type="sldNum" sz="quarter" idx="12"/>
          </p:nvPr>
        </p:nvSpPr>
        <p:spPr/>
        <p:txBody>
          <a:bodyPr/>
          <a:lstStyle/>
          <a:p>
            <a:fld id="{AFA83616-6B0E-194E-8AE6-46B5B4CFD94B}" type="slidenum">
              <a:rPr lang="en-US" smtClean="0"/>
              <a:t>57</a:t>
            </a:fld>
            <a:endParaRPr lang="en-US" dirty="0"/>
          </a:p>
        </p:txBody>
      </p:sp>
    </p:spTree>
    <p:extLst>
      <p:ext uri="{BB962C8B-B14F-4D97-AF65-F5344CB8AC3E}">
        <p14:creationId xmlns:p14="http://schemas.microsoft.com/office/powerpoint/2010/main" val="36128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marL="742950" indent="-742950" algn="l">
              <a:buFont typeface="+mj-lt"/>
              <a:buAutoNum type="arabicPeriod" startAt="16"/>
            </a:pPr>
            <a:r>
              <a:rPr lang="en-US" b="1" dirty="0" smtClean="0"/>
              <a:t> A characteristic of both viral outbreaks is that:</a:t>
            </a:r>
            <a:endParaRPr lang="en-US" b="1" dirty="0"/>
          </a:p>
        </p:txBody>
      </p:sp>
      <p:sp>
        <p:nvSpPr>
          <p:cNvPr id="3" name="Content Placeholder 2"/>
          <p:cNvSpPr>
            <a:spLocks noGrp="1"/>
          </p:cNvSpPr>
          <p:nvPr>
            <p:ph idx="1"/>
          </p:nvPr>
        </p:nvSpPr>
        <p:spPr>
          <a:xfrm>
            <a:off x="752030" y="1760434"/>
            <a:ext cx="7733944" cy="4072195"/>
          </a:xfrm>
        </p:spPr>
        <p:txBody>
          <a:bodyPr>
            <a:noAutofit/>
          </a:bodyPr>
          <a:lstStyle/>
          <a:p>
            <a:pPr marL="525780" indent="-457200">
              <a:buFont typeface="+mj-lt"/>
              <a:buAutoNum type="alphaUcPeriod"/>
            </a:pPr>
            <a:r>
              <a:rPr lang="en-US" sz="2800" b="1" dirty="0"/>
              <a:t>It was (is) difficult to develop an efficacious vaccine.</a:t>
            </a:r>
          </a:p>
          <a:p>
            <a:pPr marL="525780" indent="-457200">
              <a:buFont typeface="+mj-lt"/>
              <a:buAutoNum type="alphaUcPeriod"/>
            </a:pPr>
            <a:r>
              <a:rPr lang="en-US" sz="2800" b="1" dirty="0"/>
              <a:t>They both attack receptors in the lungs.</a:t>
            </a:r>
          </a:p>
          <a:p>
            <a:pPr marL="525780" indent="-457200">
              <a:buFont typeface="+mj-lt"/>
              <a:buAutoNum type="alphaUcPeriod"/>
            </a:pPr>
            <a:r>
              <a:rPr lang="en-US" sz="2800" b="1" dirty="0"/>
              <a:t>Person-person contact tracing is relatively easy.</a:t>
            </a:r>
          </a:p>
          <a:p>
            <a:pPr marL="525780" indent="-457200">
              <a:buFont typeface="+mj-lt"/>
              <a:buAutoNum type="alphaUcPeriod"/>
            </a:pPr>
            <a:r>
              <a:rPr lang="en-US" sz="2800" b="1" dirty="0"/>
              <a:t>They both have low numbers of people who are asymptomatic for the diseases the viruses cause.</a:t>
            </a:r>
          </a:p>
          <a:p>
            <a:pPr marL="525780" indent="-457200">
              <a:buFont typeface="+mj-lt"/>
              <a:buAutoNum type="alphaUcPeriod"/>
            </a:pPr>
            <a:r>
              <a:rPr lang="en-US" sz="2800" b="1" dirty="0"/>
              <a:t>All of the above.</a:t>
            </a:r>
          </a:p>
        </p:txBody>
      </p:sp>
      <p:sp>
        <p:nvSpPr>
          <p:cNvPr id="4" name="Slide Number Placeholder 3"/>
          <p:cNvSpPr>
            <a:spLocks noGrp="1"/>
          </p:cNvSpPr>
          <p:nvPr>
            <p:ph type="sldNum" sz="quarter" idx="12"/>
          </p:nvPr>
        </p:nvSpPr>
        <p:spPr/>
        <p:txBody>
          <a:bodyPr/>
          <a:lstStyle/>
          <a:p>
            <a:fld id="{AFA83616-6B0E-194E-8AE6-46B5B4CFD94B}" type="slidenum">
              <a:rPr lang="en-US" smtClean="0"/>
              <a:t>58</a:t>
            </a:fld>
            <a:endParaRPr lang="en-US" dirty="0"/>
          </a:p>
        </p:txBody>
      </p:sp>
    </p:spTree>
    <p:extLst>
      <p:ext uri="{BB962C8B-B14F-4D97-AF65-F5344CB8AC3E}">
        <p14:creationId xmlns:p14="http://schemas.microsoft.com/office/powerpoint/2010/main" val="170442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19859561"/>
              </p:ext>
            </p:extLst>
          </p:nvPr>
        </p:nvGraphicFramePr>
        <p:xfrm>
          <a:off x="605481" y="1181439"/>
          <a:ext cx="7736853" cy="5174911"/>
        </p:xfrm>
        <a:graphic>
          <a:graphicData uri="http://schemas.openxmlformats.org/drawingml/2006/table">
            <a:tbl>
              <a:tblPr firstRow="1" bandRow="1">
                <a:tableStyleId>{616DA210-FB5B-4158-B5E0-FEB733F419BA}</a:tableStyleId>
              </a:tblPr>
              <a:tblGrid>
                <a:gridCol w="1684697"/>
                <a:gridCol w="1127535"/>
                <a:gridCol w="1523694"/>
                <a:gridCol w="1112299"/>
                <a:gridCol w="937958"/>
                <a:gridCol w="1350670"/>
              </a:tblGrid>
              <a:tr h="1146129">
                <a:tc>
                  <a:txBody>
                    <a:bodyPr/>
                    <a:lstStyle/>
                    <a:p>
                      <a:pPr marL="0" marR="0" algn="ctr">
                        <a:spcBef>
                          <a:spcPts val="0"/>
                        </a:spcBef>
                        <a:spcAft>
                          <a:spcPts val="1200"/>
                        </a:spcAft>
                      </a:pPr>
                      <a:r>
                        <a:rPr lang="en-US" sz="1400" kern="1200" dirty="0" smtClean="0">
                          <a:effectLst/>
                        </a:rPr>
                        <a:t>Virus and disease</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1200"/>
                        </a:spcAft>
                      </a:pPr>
                      <a:r>
                        <a:rPr lang="en-US" sz="1400" kern="1200" dirty="0">
                          <a:effectLst/>
                        </a:rPr>
                        <a:t>Type of virus</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1200"/>
                        </a:spcAft>
                      </a:pPr>
                      <a:r>
                        <a:rPr lang="en-US" sz="1400" kern="1200" dirty="0">
                          <a:effectLst/>
                        </a:rPr>
                        <a:t>Mode of </a:t>
                      </a:r>
                      <a:r>
                        <a:rPr lang="en-US" sz="1400" kern="1200" dirty="0" smtClean="0">
                          <a:effectLst/>
                        </a:rPr>
                        <a:t>transmission in people. Is it zoonotic?</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1200"/>
                        </a:spcAft>
                      </a:pPr>
                      <a:r>
                        <a:rPr lang="en-US" sz="1400" dirty="0" smtClean="0">
                          <a:effectLst/>
                        </a:rPr>
                        <a:t>Virulence</a:t>
                      </a:r>
                      <a:endParaRPr lang="en-US" sz="1400" dirty="0">
                        <a:effectLst/>
                        <a:latin typeface="Cambria"/>
                        <a:ea typeface="ＭＳ 明朝"/>
                        <a:cs typeface="Times New Roman"/>
                      </a:endParaRPr>
                    </a:p>
                  </a:txBody>
                  <a:tcPr marL="68580" marR="68580" marT="0" marB="0"/>
                </a:tc>
                <a:tc>
                  <a:txBody>
                    <a:bodyPr/>
                    <a:lstStyle/>
                    <a:p>
                      <a:pPr marL="0" marR="0" algn="ctr">
                        <a:spcBef>
                          <a:spcPts val="0"/>
                        </a:spcBef>
                        <a:spcAft>
                          <a:spcPts val="1200"/>
                        </a:spcAft>
                      </a:pPr>
                      <a:r>
                        <a:rPr lang="en-US" sz="1400" dirty="0" smtClean="0">
                          <a:effectLst/>
                        </a:rPr>
                        <a:t>Type of cells attacked</a:t>
                      </a:r>
                      <a:endParaRPr lang="en-US" sz="1400" dirty="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US" sz="1400" dirty="0" smtClean="0">
                          <a:effectLst/>
                        </a:rPr>
                        <a:t>Symptoms</a:t>
                      </a:r>
                    </a:p>
                    <a:p>
                      <a:pPr marL="0" marR="0">
                        <a:spcBef>
                          <a:spcPts val="0"/>
                        </a:spcBef>
                        <a:spcAft>
                          <a:spcPts val="1200"/>
                        </a:spcAft>
                      </a:pPr>
                      <a:endParaRPr lang="en-US" sz="1400" dirty="0">
                        <a:effectLst/>
                        <a:latin typeface="Cambria"/>
                        <a:ea typeface="ＭＳ 明朝"/>
                        <a:cs typeface="Times New Roman"/>
                      </a:endParaRPr>
                    </a:p>
                  </a:txBody>
                  <a:tcPr marL="68580" marR="68580" marT="0" marB="0"/>
                </a:tc>
              </a:tr>
              <a:tr h="2014391">
                <a:tc>
                  <a:txBody>
                    <a:bodyPr/>
                    <a:lstStyle/>
                    <a:p>
                      <a:pPr marL="0" marR="0">
                        <a:spcBef>
                          <a:spcPts val="0"/>
                        </a:spcBef>
                        <a:spcAft>
                          <a:spcPts val="1200"/>
                        </a:spcAft>
                      </a:pPr>
                      <a:r>
                        <a:rPr lang="en-US" sz="1400" kern="1200" dirty="0" smtClean="0">
                          <a:effectLst/>
                        </a:rPr>
                        <a:t>Polio</a:t>
                      </a:r>
                    </a:p>
                    <a:p>
                      <a:pPr marL="0" marR="0">
                        <a:spcBef>
                          <a:spcPts val="0"/>
                        </a:spcBef>
                        <a:spcAft>
                          <a:spcPts val="1200"/>
                        </a:spcAft>
                      </a:pPr>
                      <a:r>
                        <a:rPr lang="en-US" sz="1400" kern="1200" dirty="0" smtClean="0">
                          <a:effectLst/>
                        </a:rPr>
                        <a:t>Poliomyelitis</a:t>
                      </a:r>
                      <a:endParaRPr lang="en-US" sz="1400" kern="1200" dirty="0">
                        <a:solidFill>
                          <a:schemeClr val="dk1"/>
                        </a:solidFill>
                        <a:effectLst/>
                        <a:latin typeface="+mn-lt"/>
                        <a:ea typeface="+mn-ea"/>
                        <a:cs typeface="+mn-cs"/>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r>
              <a:tr h="2014391">
                <a:tc>
                  <a:txBody>
                    <a:bodyPr/>
                    <a:lstStyle/>
                    <a:p>
                      <a:pPr marL="0" marR="0">
                        <a:spcBef>
                          <a:spcPts val="0"/>
                        </a:spcBef>
                        <a:spcAft>
                          <a:spcPts val="1200"/>
                        </a:spcAft>
                      </a:pPr>
                      <a:r>
                        <a:rPr lang="en-US" sz="1400" kern="1200" dirty="0" smtClean="0">
                          <a:effectLst/>
                        </a:rPr>
                        <a:t>SARS-CoV-2</a:t>
                      </a:r>
                    </a:p>
                    <a:p>
                      <a:pPr marL="0" marR="0">
                        <a:spcBef>
                          <a:spcPts val="0"/>
                        </a:spcBef>
                        <a:spcAft>
                          <a:spcPts val="1200"/>
                        </a:spcAft>
                      </a:pPr>
                      <a:r>
                        <a:rPr lang="en-US" sz="1400" kern="1200" dirty="0" smtClean="0">
                          <a:effectLst/>
                        </a:rPr>
                        <a:t>COVID-19</a:t>
                      </a:r>
                      <a:endParaRPr lang="en-US" sz="1400" kern="1200" dirty="0">
                        <a:solidFill>
                          <a:schemeClr val="dk1"/>
                        </a:solidFill>
                        <a:effectLst/>
                        <a:latin typeface="+mn-lt"/>
                        <a:ea typeface="+mn-ea"/>
                        <a:cs typeface="+mn-cs"/>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r>
            </a:tbl>
          </a:graphicData>
        </a:graphic>
      </p:graphicFrame>
      <p:sp>
        <p:nvSpPr>
          <p:cNvPr id="2" name="TextBox 1"/>
          <p:cNvSpPr txBox="1"/>
          <p:nvPr/>
        </p:nvSpPr>
        <p:spPr>
          <a:xfrm>
            <a:off x="605480" y="364725"/>
            <a:ext cx="3370959" cy="646331"/>
          </a:xfrm>
          <a:prstGeom prst="rect">
            <a:avLst/>
          </a:prstGeom>
          <a:noFill/>
        </p:spPr>
        <p:txBody>
          <a:bodyPr wrap="square" rtlCol="0">
            <a:spAutoFit/>
          </a:bodyPr>
          <a:lstStyle/>
          <a:p>
            <a:r>
              <a:rPr lang="en-US" sz="3600" b="1" dirty="0">
                <a:latin typeface="+mj-lt"/>
                <a:ea typeface="+mj-ea"/>
                <a:cs typeface="+mj-cs"/>
              </a:rPr>
              <a:t>Table </a:t>
            </a:r>
            <a:r>
              <a:rPr lang="en-US" sz="3600" b="1" dirty="0" smtClean="0">
                <a:latin typeface="+mj-lt"/>
                <a:ea typeface="+mj-ea"/>
                <a:cs typeface="+mj-cs"/>
              </a:rPr>
              <a:t>1.</a:t>
            </a:r>
            <a:r>
              <a:rPr lang="en-US" sz="3600" dirty="0" smtClean="0"/>
              <a:t>  </a:t>
            </a:r>
            <a:endParaRPr lang="en-US" sz="3600" dirty="0"/>
          </a:p>
        </p:txBody>
      </p:sp>
      <p:sp>
        <p:nvSpPr>
          <p:cNvPr id="3" name="Slide Number Placeholder 2"/>
          <p:cNvSpPr>
            <a:spLocks noGrp="1"/>
          </p:cNvSpPr>
          <p:nvPr>
            <p:ph type="sldNum" sz="quarter" idx="12"/>
          </p:nvPr>
        </p:nvSpPr>
        <p:spPr/>
        <p:txBody>
          <a:bodyPr/>
          <a:lstStyle/>
          <a:p>
            <a:fld id="{AFA83616-6B0E-194E-8AE6-46B5B4CFD94B}" type="slidenum">
              <a:rPr lang="en-US" smtClean="0"/>
              <a:t>59</a:t>
            </a:fld>
            <a:endParaRPr lang="en-US" dirty="0"/>
          </a:p>
        </p:txBody>
      </p:sp>
    </p:spTree>
    <p:extLst>
      <p:ext uri="{BB962C8B-B14F-4D97-AF65-F5344CB8AC3E}">
        <p14:creationId xmlns:p14="http://schemas.microsoft.com/office/powerpoint/2010/main" val="40521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128" y="889843"/>
            <a:ext cx="6872589" cy="4678204"/>
          </a:xfrm>
          <a:prstGeom prst="rect">
            <a:avLst/>
          </a:prstGeom>
        </p:spPr>
        <p:txBody>
          <a:bodyPr wrap="square">
            <a:spAutoFit/>
          </a:bodyPr>
          <a:lstStyle/>
          <a:p>
            <a:pPr algn="ctr"/>
            <a:r>
              <a:rPr lang="en-US" sz="2000" b="1" dirty="0"/>
              <a:t>BAR ALL </a:t>
            </a:r>
            <a:r>
              <a:rPr lang="en-US" sz="2000" b="1" dirty="0" smtClean="0"/>
              <a:t>CHILDREN</a:t>
            </a:r>
          </a:p>
          <a:p>
            <a:pPr algn="ctr"/>
            <a:r>
              <a:rPr lang="en-US" sz="2000" b="1" dirty="0" smtClean="0"/>
              <a:t>FROM THE MOVIES </a:t>
            </a:r>
          </a:p>
          <a:p>
            <a:pPr algn="ctr"/>
            <a:r>
              <a:rPr lang="en-US" sz="2000" b="1" dirty="0" smtClean="0"/>
              <a:t>IN </a:t>
            </a:r>
            <a:r>
              <a:rPr lang="en-US" sz="2000" b="1" dirty="0"/>
              <a:t>PARALYSIS </a:t>
            </a:r>
            <a:r>
              <a:rPr lang="en-US" sz="2000" b="1" dirty="0" smtClean="0"/>
              <a:t>WAR;</a:t>
            </a:r>
            <a:endParaRPr lang="en-US" sz="2000" b="1" dirty="0"/>
          </a:p>
          <a:p>
            <a:pPr algn="ctr"/>
            <a:r>
              <a:rPr lang="en-US" sz="2000" b="1" dirty="0"/>
              <a:t>Health Order Applies to </a:t>
            </a:r>
            <a:endParaRPr lang="en-US" sz="2000" b="1" dirty="0" smtClean="0"/>
          </a:p>
          <a:p>
            <a:pPr algn="ctr"/>
            <a:r>
              <a:rPr lang="en-US" sz="2000" b="1" dirty="0" smtClean="0"/>
              <a:t>Persons </a:t>
            </a:r>
            <a:r>
              <a:rPr lang="en-US" sz="2000" b="1" dirty="0"/>
              <a:t>of Less Than </a:t>
            </a:r>
            <a:r>
              <a:rPr lang="en-US" sz="2000" b="1" dirty="0" smtClean="0"/>
              <a:t>Sixteen </a:t>
            </a:r>
            <a:r>
              <a:rPr lang="en-US" sz="2000" b="1" dirty="0"/>
              <a:t>Years</a:t>
            </a:r>
          </a:p>
          <a:p>
            <a:pPr algn="ctr"/>
            <a:r>
              <a:rPr lang="en-US" dirty="0"/>
              <a:t>_________ </a:t>
            </a:r>
          </a:p>
          <a:p>
            <a:pPr algn="ctr"/>
            <a:r>
              <a:rPr lang="en-US" dirty="0"/>
              <a:t>POLICE FORBID 4</a:t>
            </a:r>
            <a:r>
              <a:rPr lang="en-US" baseline="30000" dirty="0"/>
              <a:t>TH</a:t>
            </a:r>
            <a:r>
              <a:rPr lang="en-US" dirty="0"/>
              <a:t> FETES</a:t>
            </a:r>
          </a:p>
          <a:p>
            <a:pPr algn="ctr"/>
            <a:r>
              <a:rPr lang="en-US" dirty="0"/>
              <a:t>_________</a:t>
            </a:r>
          </a:p>
          <a:p>
            <a:pPr algn="ctr"/>
            <a:r>
              <a:rPr lang="en-US" dirty="0"/>
              <a:t>Plans for 15 Celebrations </a:t>
            </a:r>
            <a:r>
              <a:rPr lang="en-US" dirty="0" smtClean="0"/>
              <a:t>Canceled </a:t>
            </a:r>
            <a:r>
              <a:rPr lang="en-US" dirty="0"/>
              <a:t>at Request of Dr.</a:t>
            </a:r>
          </a:p>
          <a:p>
            <a:pPr algn="ctr"/>
            <a:r>
              <a:rPr lang="en-US" dirty="0"/>
              <a:t>Emerson</a:t>
            </a:r>
          </a:p>
          <a:p>
            <a:pPr algn="ctr"/>
            <a:r>
              <a:rPr lang="en-US" dirty="0"/>
              <a:t>________</a:t>
            </a:r>
          </a:p>
          <a:p>
            <a:pPr algn="ctr"/>
            <a:r>
              <a:rPr lang="en-US" dirty="0"/>
              <a:t>72 NEW CASES IN THE CITY</a:t>
            </a:r>
          </a:p>
          <a:p>
            <a:pPr algn="ctr"/>
            <a:r>
              <a:rPr lang="en-US" dirty="0"/>
              <a:t>________</a:t>
            </a:r>
          </a:p>
          <a:p>
            <a:pPr algn="ctr"/>
            <a:r>
              <a:rPr lang="en-US" dirty="0"/>
              <a:t>Twenty-three Deaths Occurred Here</a:t>
            </a:r>
          </a:p>
          <a:p>
            <a:pPr algn="ctr"/>
            <a:r>
              <a:rPr lang="en-US" dirty="0"/>
              <a:t>Yesterday and Two Died </a:t>
            </a:r>
          </a:p>
          <a:p>
            <a:pPr algn="ctr"/>
            <a:r>
              <a:rPr lang="en-US" dirty="0"/>
              <a:t>at Beacon, N. Y.  </a:t>
            </a:r>
          </a:p>
        </p:txBody>
      </p:sp>
      <p:sp>
        <p:nvSpPr>
          <p:cNvPr id="5" name="TextBox 4"/>
          <p:cNvSpPr txBox="1"/>
          <p:nvPr/>
        </p:nvSpPr>
        <p:spPr>
          <a:xfrm>
            <a:off x="457200" y="274320"/>
            <a:ext cx="3733620" cy="369332"/>
          </a:xfrm>
          <a:prstGeom prst="rect">
            <a:avLst/>
          </a:prstGeom>
          <a:noFill/>
        </p:spPr>
        <p:txBody>
          <a:bodyPr wrap="square" rtlCol="0">
            <a:spAutoFit/>
          </a:bodyPr>
          <a:lstStyle/>
          <a:p>
            <a:r>
              <a:rPr lang="en-US" b="1" dirty="0">
                <a:solidFill>
                  <a:schemeClr val="bg1">
                    <a:lumMod val="50000"/>
                  </a:schemeClr>
                </a:solidFill>
              </a:rPr>
              <a:t>NEWSPAPER </a:t>
            </a:r>
            <a:r>
              <a:rPr lang="en-US" b="1" dirty="0" smtClean="0">
                <a:solidFill>
                  <a:schemeClr val="bg1">
                    <a:lumMod val="50000"/>
                  </a:schemeClr>
                </a:solidFill>
              </a:rPr>
              <a:t>HEADLINE</a:t>
            </a:r>
            <a:endParaRPr lang="en-US" sz="1600" b="1" dirty="0"/>
          </a:p>
        </p:txBody>
      </p:sp>
      <p:sp>
        <p:nvSpPr>
          <p:cNvPr id="2" name="TextBox 1"/>
          <p:cNvSpPr txBox="1"/>
          <p:nvPr/>
        </p:nvSpPr>
        <p:spPr>
          <a:xfrm>
            <a:off x="5888388" y="6014325"/>
            <a:ext cx="4106154" cy="276999"/>
          </a:xfrm>
          <a:prstGeom prst="rect">
            <a:avLst/>
          </a:prstGeom>
          <a:noFill/>
        </p:spPr>
        <p:txBody>
          <a:bodyPr wrap="square" rtlCol="0">
            <a:spAutoFit/>
          </a:bodyPr>
          <a:lstStyle/>
          <a:p>
            <a:r>
              <a:rPr lang="en-US" sz="1200" i="1" dirty="0" smtClean="0"/>
              <a:t>New York Times July 4</a:t>
            </a:r>
            <a:r>
              <a:rPr lang="en-US" sz="1200" i="1" baseline="30000" dirty="0" smtClean="0"/>
              <a:t>th</a:t>
            </a:r>
            <a:r>
              <a:rPr lang="en-US" sz="1200" i="1" dirty="0" smtClean="0"/>
              <a:t>, 1916</a:t>
            </a:r>
            <a:endParaRPr lang="en-US" sz="1200" i="1" dirty="0"/>
          </a:p>
        </p:txBody>
      </p:sp>
      <p:sp>
        <p:nvSpPr>
          <p:cNvPr id="3" name="Slide Number Placeholder 2"/>
          <p:cNvSpPr>
            <a:spLocks noGrp="1"/>
          </p:cNvSpPr>
          <p:nvPr>
            <p:ph type="sldNum" sz="quarter" idx="12"/>
          </p:nvPr>
        </p:nvSpPr>
        <p:spPr/>
        <p:txBody>
          <a:bodyPr/>
          <a:lstStyle/>
          <a:p>
            <a:fld id="{AFA83616-6B0E-194E-8AE6-46B5B4CFD94B}" type="slidenum">
              <a:rPr lang="en-US" smtClean="0"/>
              <a:t>6</a:t>
            </a:fld>
            <a:endParaRPr lang="en-US" dirty="0"/>
          </a:p>
        </p:txBody>
      </p:sp>
    </p:spTree>
    <p:extLst>
      <p:ext uri="{BB962C8B-B14F-4D97-AF65-F5344CB8AC3E}">
        <p14:creationId xmlns:p14="http://schemas.microsoft.com/office/powerpoint/2010/main" val="61034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39" y="493446"/>
            <a:ext cx="7024744" cy="907091"/>
          </a:xfrm>
        </p:spPr>
        <p:txBody>
          <a:bodyPr>
            <a:normAutofit/>
          </a:bodyPr>
          <a:lstStyle/>
          <a:p>
            <a:pPr algn="l"/>
            <a:r>
              <a:rPr lang="en-US" sz="3600" b="1" dirty="0" smtClean="0"/>
              <a:t>Table 2.</a:t>
            </a:r>
            <a:endParaRPr lang="en-US" sz="3600" b="1" dirty="0"/>
          </a:p>
        </p:txBody>
      </p:sp>
      <p:sp>
        <p:nvSpPr>
          <p:cNvPr id="3" name="Slide Number Placeholder 2"/>
          <p:cNvSpPr>
            <a:spLocks noGrp="1"/>
          </p:cNvSpPr>
          <p:nvPr>
            <p:ph type="sldNum" sz="quarter" idx="12"/>
          </p:nvPr>
        </p:nvSpPr>
        <p:spPr/>
        <p:txBody>
          <a:bodyPr/>
          <a:lstStyle/>
          <a:p>
            <a:fld id="{AFA83616-6B0E-194E-8AE6-46B5B4CFD94B}" type="slidenum">
              <a:rPr lang="en-US" smtClean="0"/>
              <a:t>60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13933789"/>
              </p:ext>
            </p:extLst>
          </p:nvPr>
        </p:nvGraphicFramePr>
        <p:xfrm>
          <a:off x="575339" y="1397000"/>
          <a:ext cx="7816100" cy="4005784"/>
        </p:xfrm>
        <a:graphic>
          <a:graphicData uri="http://schemas.openxmlformats.org/drawingml/2006/table">
            <a:tbl>
              <a:tblPr firstRow="1" bandRow="1">
                <a:tableStyleId>{616DA210-FB5B-4158-B5E0-FEB733F419BA}</a:tableStyleId>
              </a:tblPr>
              <a:tblGrid>
                <a:gridCol w="1213001"/>
                <a:gridCol w="1599117"/>
                <a:gridCol w="1378752"/>
                <a:gridCol w="1255388"/>
                <a:gridCol w="1497209"/>
                <a:gridCol w="872633"/>
              </a:tblGrid>
              <a:tr h="803003">
                <a:tc>
                  <a:txBody>
                    <a:bodyPr/>
                    <a:lstStyle/>
                    <a:p>
                      <a:pPr marL="0" marR="0">
                        <a:spcBef>
                          <a:spcPts val="0"/>
                        </a:spcBef>
                        <a:spcAft>
                          <a:spcPts val="1200"/>
                        </a:spcAft>
                      </a:pPr>
                      <a:r>
                        <a:rPr lang="en-US" sz="1400" dirty="0">
                          <a:effectLst/>
                        </a:rPr>
                        <a:t>V</a:t>
                      </a:r>
                      <a:r>
                        <a:rPr lang="en-US" sz="1400" dirty="0" smtClean="0">
                          <a:effectLst/>
                        </a:rPr>
                        <a:t>irus</a:t>
                      </a:r>
                      <a:endParaRPr lang="en-US" sz="1400" dirty="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US" sz="1400" dirty="0" smtClean="0">
                          <a:effectLst/>
                        </a:rPr>
                        <a:t>Time of year it flourishes and incubation</a:t>
                      </a:r>
                      <a:r>
                        <a:rPr lang="en-US" sz="1400" baseline="0" dirty="0" smtClean="0">
                          <a:effectLst/>
                        </a:rPr>
                        <a:t> period</a:t>
                      </a:r>
                      <a:endParaRPr lang="en-US" sz="1400" dirty="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US" sz="1400" dirty="0" smtClean="0">
                          <a:effectLst/>
                        </a:rPr>
                        <a:t>Average age of victims it affects most severely</a:t>
                      </a:r>
                    </a:p>
                    <a:p>
                      <a:pPr marL="0" marR="0">
                        <a:spcBef>
                          <a:spcPts val="0"/>
                        </a:spcBef>
                        <a:spcAft>
                          <a:spcPts val="1200"/>
                        </a:spcAft>
                      </a:pPr>
                      <a:endParaRPr lang="en-US" sz="1400" dirty="0">
                        <a:effectLst/>
                        <a:latin typeface="Cambria"/>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1200"/>
                        </a:spcAft>
                        <a:buClrTx/>
                        <a:buSzTx/>
                        <a:buFontTx/>
                        <a:buNone/>
                        <a:tabLst/>
                        <a:defRPr/>
                      </a:pPr>
                      <a:r>
                        <a:rPr lang="en-US" sz="1400" dirty="0" smtClean="0">
                          <a:effectLst/>
                        </a:rPr>
                        <a:t>Ro/Case fatality rate</a:t>
                      </a:r>
                    </a:p>
                    <a:p>
                      <a:pPr marL="0" marR="0">
                        <a:spcBef>
                          <a:spcPts val="0"/>
                        </a:spcBef>
                        <a:spcAft>
                          <a:spcPts val="1200"/>
                        </a:spcAft>
                      </a:pPr>
                      <a:endParaRPr lang="en-US" sz="1400" dirty="0">
                        <a:effectLst/>
                        <a:latin typeface="Cambria"/>
                        <a:ea typeface="ＭＳ 明朝"/>
                        <a:cs typeface="Times New Roman"/>
                      </a:endParaRPr>
                    </a:p>
                  </a:txBody>
                  <a:tcPr marL="68580" marR="68580" marT="0" marB="0"/>
                </a:tc>
                <a:tc>
                  <a:txBody>
                    <a:bodyPr/>
                    <a:lstStyle/>
                    <a:p>
                      <a:pPr marL="0" marR="0" algn="ctr">
                        <a:spcBef>
                          <a:spcPts val="0"/>
                        </a:spcBef>
                        <a:spcAft>
                          <a:spcPts val="1200"/>
                        </a:spcAft>
                      </a:pPr>
                      <a:r>
                        <a:rPr lang="en-US" sz="1400" dirty="0" smtClean="0">
                          <a:effectLst/>
                        </a:rPr>
                        <a:t>Treatment/cure?</a:t>
                      </a:r>
                      <a:endParaRPr lang="en-US" sz="1400" dirty="0">
                        <a:effectLst/>
                        <a:latin typeface="Cambria"/>
                        <a:ea typeface="ＭＳ 明朝"/>
                        <a:cs typeface="Times New Roman"/>
                      </a:endParaRPr>
                    </a:p>
                  </a:txBody>
                  <a:tcPr marL="68580" marR="68580" marT="0" marB="0"/>
                </a:tc>
                <a:tc>
                  <a:txBody>
                    <a:bodyPr/>
                    <a:lstStyle/>
                    <a:p>
                      <a:pPr marL="0" marR="0" algn="ctr">
                        <a:spcBef>
                          <a:spcPts val="0"/>
                        </a:spcBef>
                        <a:spcAft>
                          <a:spcPts val="1200"/>
                        </a:spcAft>
                      </a:pPr>
                      <a:r>
                        <a:rPr lang="en-US" sz="1400" dirty="0" smtClean="0">
                          <a:effectLst/>
                        </a:rPr>
                        <a:t>Vaccine?</a:t>
                      </a:r>
                      <a:endParaRPr lang="en-US" sz="1400" dirty="0">
                        <a:effectLst/>
                        <a:latin typeface="Cambria"/>
                        <a:ea typeface="ＭＳ 明朝"/>
                        <a:cs typeface="Times New Roman"/>
                      </a:endParaRPr>
                    </a:p>
                  </a:txBody>
                  <a:tcPr marL="68580" marR="68580" marT="0" marB="0"/>
                </a:tc>
              </a:tr>
              <a:tr h="1499972">
                <a:tc>
                  <a:txBody>
                    <a:bodyPr/>
                    <a:lstStyle/>
                    <a:p>
                      <a:pPr marL="0" marR="0">
                        <a:spcBef>
                          <a:spcPts val="0"/>
                        </a:spcBef>
                        <a:spcAft>
                          <a:spcPts val="1200"/>
                        </a:spcAft>
                      </a:pPr>
                      <a:r>
                        <a:rPr lang="en-US" sz="1400" dirty="0" smtClean="0">
                          <a:effectLst/>
                        </a:rPr>
                        <a:t>Polio</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r>
              <a:tr h="1499972">
                <a:tc>
                  <a:txBody>
                    <a:bodyPr/>
                    <a:lstStyle/>
                    <a:p>
                      <a:pPr marL="0" marR="0">
                        <a:spcBef>
                          <a:spcPts val="0"/>
                        </a:spcBef>
                        <a:spcAft>
                          <a:spcPts val="1200"/>
                        </a:spcAft>
                      </a:pPr>
                      <a:r>
                        <a:rPr lang="en-US" sz="1400" dirty="0" smtClean="0">
                          <a:effectLst/>
                        </a:rPr>
                        <a:t>SARS-CoV-2</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1200"/>
                        </a:spcAft>
                      </a:pPr>
                      <a:r>
                        <a:rPr lang="en-US" sz="1400" dirty="0">
                          <a:effectLst/>
                        </a:rPr>
                        <a:t> </a:t>
                      </a:r>
                      <a:endParaRPr lang="en-US" sz="14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95830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320"/>
            <a:ext cx="2921127" cy="369332"/>
          </a:xfrm>
          <a:prstGeom prst="rect">
            <a:avLst/>
          </a:prstGeom>
          <a:noFill/>
        </p:spPr>
        <p:txBody>
          <a:bodyPr wrap="square" rtlCol="0">
            <a:spAutoFit/>
          </a:bodyPr>
          <a:lstStyle/>
          <a:p>
            <a:r>
              <a:rPr lang="en-US" b="1" dirty="0">
                <a:solidFill>
                  <a:schemeClr val="bg1">
                    <a:lumMod val="50000"/>
                  </a:schemeClr>
                </a:solidFill>
              </a:rPr>
              <a:t>POLIOVIRUS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4490" y="1462764"/>
            <a:ext cx="2748556" cy="3019715"/>
          </a:xfrm>
          <a:prstGeom prst="rect">
            <a:avLst/>
          </a:prstGeom>
          <a:ln w="76200" cmpd="sng">
            <a:solidFill>
              <a:srgbClr val="FF0000"/>
            </a:solidFill>
          </a:ln>
        </p:spPr>
      </p:pic>
      <p:sp>
        <p:nvSpPr>
          <p:cNvPr id="2" name="Rectangle 1"/>
          <p:cNvSpPr/>
          <p:nvPr/>
        </p:nvSpPr>
        <p:spPr>
          <a:xfrm>
            <a:off x="480531" y="977710"/>
            <a:ext cx="5081025" cy="4462760"/>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b="1" dirty="0" smtClean="0"/>
              <a:t>A single-stranded (</a:t>
            </a:r>
            <a:r>
              <a:rPr lang="en-US" sz="2400" b="1" dirty="0" err="1" smtClean="0"/>
              <a:t>ss</a:t>
            </a:r>
            <a:r>
              <a:rPr lang="en-US" sz="2400" b="1" dirty="0" smtClean="0"/>
              <a:t>) RNA virus. </a:t>
            </a:r>
          </a:p>
          <a:p>
            <a:pPr marL="342900" indent="-342900">
              <a:spcBef>
                <a:spcPts val="600"/>
              </a:spcBef>
              <a:buFont typeface="Arial" panose="020B0604020202020204" pitchFamily="34" charset="0"/>
              <a:buChar char="•"/>
            </a:pPr>
            <a:r>
              <a:rPr lang="en-US" sz="2400" b="1" dirty="0"/>
              <a:t>I</a:t>
            </a:r>
            <a:r>
              <a:rPr lang="en-US" sz="2400" b="1" dirty="0" smtClean="0"/>
              <a:t>nitially </a:t>
            </a:r>
            <a:r>
              <a:rPr lang="en-US" sz="2400" b="1" dirty="0"/>
              <a:t>attaches to CD 155 receptors in gut </a:t>
            </a:r>
            <a:r>
              <a:rPr lang="en-US" sz="2400" b="1" dirty="0" smtClean="0"/>
              <a:t>epithelium (enterovirus).</a:t>
            </a:r>
          </a:p>
          <a:p>
            <a:pPr marL="342900" indent="-342900">
              <a:spcBef>
                <a:spcPts val="600"/>
              </a:spcBef>
              <a:buFont typeface="Arial" panose="020B0604020202020204" pitchFamily="34" charset="0"/>
              <a:buChar char="•"/>
            </a:pPr>
            <a:r>
              <a:rPr lang="en-US" sz="2400" b="1" dirty="0" smtClean="0"/>
              <a:t>RNA </a:t>
            </a:r>
            <a:r>
              <a:rPr lang="en-US" sz="2400" b="1" dirty="0"/>
              <a:t>enters the host cells where it binds to </a:t>
            </a:r>
            <a:r>
              <a:rPr lang="en-US" sz="2400" b="1" dirty="0" smtClean="0"/>
              <a:t>host ribosomes.</a:t>
            </a:r>
          </a:p>
          <a:p>
            <a:pPr marL="342900" indent="-342900">
              <a:spcBef>
                <a:spcPts val="600"/>
              </a:spcBef>
              <a:buFont typeface="Arial" panose="020B0604020202020204" pitchFamily="34" charset="0"/>
              <a:buChar char="•"/>
            </a:pPr>
            <a:r>
              <a:rPr lang="en-US" sz="2400" b="1" dirty="0" smtClean="0"/>
              <a:t>RNA is </a:t>
            </a:r>
            <a:r>
              <a:rPr lang="en-US" sz="2400" b="1" dirty="0"/>
              <a:t>directly translated into </a:t>
            </a:r>
            <a:r>
              <a:rPr lang="en-US" sz="2400" b="1" dirty="0" smtClean="0"/>
              <a:t>viral proteins. </a:t>
            </a:r>
          </a:p>
          <a:p>
            <a:pPr marL="342900" indent="-342900">
              <a:spcBef>
                <a:spcPts val="600"/>
              </a:spcBef>
              <a:buFont typeface="Arial" panose="020B0604020202020204" pitchFamily="34" charset="0"/>
              <a:buChar char="•"/>
            </a:pPr>
            <a:r>
              <a:rPr lang="en-US" sz="2400" b="1" dirty="0" smtClean="0"/>
              <a:t>Makes </a:t>
            </a:r>
            <a:r>
              <a:rPr lang="en-US" sz="2400" b="1" dirty="0"/>
              <a:t>its own </a:t>
            </a:r>
            <a:r>
              <a:rPr lang="en-US" sz="2400" b="1" dirty="0" smtClean="0"/>
              <a:t>RNA polymerase </a:t>
            </a:r>
            <a:r>
              <a:rPr lang="en-US" sz="2400" b="1" dirty="0"/>
              <a:t>for producing additional </a:t>
            </a:r>
            <a:r>
              <a:rPr lang="en-US" sz="2400" b="1" dirty="0" smtClean="0"/>
              <a:t>proteins that it packages into viruses.</a:t>
            </a:r>
            <a:endParaRPr lang="en-US" sz="2400" b="1" dirty="0"/>
          </a:p>
        </p:txBody>
      </p:sp>
      <p:sp>
        <p:nvSpPr>
          <p:cNvPr id="5" name="Slide Number Placeholder 4"/>
          <p:cNvSpPr>
            <a:spLocks noGrp="1"/>
          </p:cNvSpPr>
          <p:nvPr>
            <p:ph type="sldNum" sz="quarter" idx="12"/>
          </p:nvPr>
        </p:nvSpPr>
        <p:spPr/>
        <p:txBody>
          <a:bodyPr/>
          <a:lstStyle/>
          <a:p>
            <a:fld id="{AFA83616-6B0E-194E-8AE6-46B5B4CFD94B}" type="slidenum">
              <a:rPr lang="en-US" smtClean="0"/>
              <a:t>7</a:t>
            </a:fld>
            <a:endParaRPr lang="en-US" dirty="0"/>
          </a:p>
        </p:txBody>
      </p:sp>
    </p:spTree>
    <p:extLst>
      <p:ext uri="{BB962C8B-B14F-4D97-AF65-F5344CB8AC3E}">
        <p14:creationId xmlns:p14="http://schemas.microsoft.com/office/powerpoint/2010/main" val="17328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15884" cy="1143000"/>
          </a:xfrm>
        </p:spPr>
        <p:txBody>
          <a:bodyPr>
            <a:noAutofit/>
          </a:bodyPr>
          <a:lstStyle/>
          <a:p>
            <a:pPr marL="742950" indent="-742950" algn="l">
              <a:buFont typeface="+mj-lt"/>
              <a:buAutoNum type="arabicPeriod" startAt="2"/>
            </a:pPr>
            <a:r>
              <a:rPr lang="en-US" sz="3600" b="1" dirty="0" smtClean="0"/>
              <a:t>What </a:t>
            </a:r>
            <a:r>
              <a:rPr lang="en-US" sz="3600" b="1" dirty="0"/>
              <a:t>was the mode of transmission?</a:t>
            </a:r>
          </a:p>
        </p:txBody>
      </p:sp>
      <p:sp>
        <p:nvSpPr>
          <p:cNvPr id="3" name="Content Placeholder 2"/>
          <p:cNvSpPr>
            <a:spLocks noGrp="1"/>
          </p:cNvSpPr>
          <p:nvPr>
            <p:ph idx="1"/>
          </p:nvPr>
        </p:nvSpPr>
        <p:spPr>
          <a:xfrm>
            <a:off x="687942" y="1858161"/>
            <a:ext cx="7960407" cy="3038579"/>
          </a:xfrm>
        </p:spPr>
        <p:txBody>
          <a:bodyPr>
            <a:normAutofit/>
          </a:bodyPr>
          <a:lstStyle/>
          <a:p>
            <a:pPr marL="525780" indent="-457200">
              <a:buFont typeface="+mj-lt"/>
              <a:buAutoNum type="alphaUcPeriod"/>
            </a:pPr>
            <a:r>
              <a:rPr lang="en-US" sz="2800" b="1" dirty="0"/>
              <a:t>Respiratory droplets</a:t>
            </a:r>
          </a:p>
          <a:p>
            <a:pPr marL="525780" indent="-457200">
              <a:buFont typeface="+mj-lt"/>
              <a:buAutoNum type="alphaUcPeriod"/>
            </a:pPr>
            <a:r>
              <a:rPr lang="en-US" sz="2800" b="1" dirty="0"/>
              <a:t>Aerosols</a:t>
            </a:r>
          </a:p>
          <a:p>
            <a:pPr marL="525780" indent="-457200">
              <a:buFont typeface="+mj-lt"/>
              <a:buAutoNum type="alphaUcPeriod"/>
            </a:pPr>
            <a:r>
              <a:rPr lang="en-US" sz="2800" b="1" dirty="0"/>
              <a:t>Fecal-oral route</a:t>
            </a:r>
          </a:p>
          <a:p>
            <a:pPr marL="525780" indent="-457200">
              <a:buFont typeface="+mj-lt"/>
              <a:buAutoNum type="alphaUcPeriod"/>
            </a:pPr>
            <a:r>
              <a:rPr lang="en-US" sz="2800" b="1" dirty="0"/>
              <a:t>Oral-oral</a:t>
            </a:r>
          </a:p>
          <a:p>
            <a:pPr marL="525780" indent="-457200">
              <a:buFont typeface="+mj-lt"/>
              <a:buAutoNum type="alphaUcPeriod"/>
            </a:pPr>
            <a:r>
              <a:rPr lang="en-US" sz="2800" b="1" dirty="0"/>
              <a:t>A, C and D</a:t>
            </a:r>
          </a:p>
        </p:txBody>
      </p:sp>
      <p:sp>
        <p:nvSpPr>
          <p:cNvPr id="4" name="Slide Number Placeholder 3"/>
          <p:cNvSpPr>
            <a:spLocks noGrp="1"/>
          </p:cNvSpPr>
          <p:nvPr>
            <p:ph type="sldNum" sz="quarter" idx="12"/>
          </p:nvPr>
        </p:nvSpPr>
        <p:spPr/>
        <p:txBody>
          <a:bodyPr/>
          <a:lstStyle/>
          <a:p>
            <a:fld id="{AFA83616-6B0E-194E-8AE6-46B5B4CFD94B}" type="slidenum">
              <a:rPr lang="en-US" smtClean="0"/>
              <a:t>8</a:t>
            </a:fld>
            <a:endParaRPr lang="en-US" dirty="0"/>
          </a:p>
        </p:txBody>
      </p:sp>
    </p:spTree>
    <p:extLst>
      <p:ext uri="{BB962C8B-B14F-4D97-AF65-F5344CB8AC3E}">
        <p14:creationId xmlns:p14="http://schemas.microsoft.com/office/powerpoint/2010/main" val="36283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993" y="875216"/>
            <a:ext cx="8725180" cy="4161564"/>
          </a:xfrm>
          <a:prstGeom prst="rect">
            <a:avLst/>
          </a:prstGeom>
          <a:ln w="76200" cmpd="sng">
            <a:solidFill>
              <a:srgbClr val="FF0000"/>
            </a:solidFill>
          </a:ln>
        </p:spPr>
      </p:pic>
      <p:sp>
        <p:nvSpPr>
          <p:cNvPr id="5" name="TextBox 4"/>
          <p:cNvSpPr txBox="1"/>
          <p:nvPr/>
        </p:nvSpPr>
        <p:spPr>
          <a:xfrm>
            <a:off x="457200" y="274320"/>
            <a:ext cx="3893439" cy="369332"/>
          </a:xfrm>
          <a:prstGeom prst="rect">
            <a:avLst/>
          </a:prstGeom>
          <a:noFill/>
        </p:spPr>
        <p:txBody>
          <a:bodyPr wrap="square" rtlCol="0">
            <a:spAutoFit/>
          </a:bodyPr>
          <a:lstStyle/>
          <a:p>
            <a:r>
              <a:rPr lang="en-US" b="1" dirty="0">
                <a:solidFill>
                  <a:schemeClr val="bg1">
                    <a:lumMod val="50000"/>
                  </a:schemeClr>
                </a:solidFill>
              </a:rPr>
              <a:t>FECAL-ORAL TRANSMISSION</a:t>
            </a:r>
          </a:p>
        </p:txBody>
      </p:sp>
      <p:sp>
        <p:nvSpPr>
          <p:cNvPr id="2" name="TextBox 1"/>
          <p:cNvSpPr txBox="1"/>
          <p:nvPr/>
        </p:nvSpPr>
        <p:spPr>
          <a:xfrm>
            <a:off x="437625" y="5405743"/>
            <a:ext cx="8323453" cy="1077218"/>
          </a:xfrm>
          <a:prstGeom prst="rect">
            <a:avLst/>
          </a:prstGeom>
          <a:noFill/>
        </p:spPr>
        <p:txBody>
          <a:bodyPr wrap="square" rtlCol="0">
            <a:spAutoFit/>
          </a:bodyPr>
          <a:lstStyle/>
          <a:p>
            <a:pPr algn="ctr"/>
            <a:r>
              <a:rPr lang="en-US" sz="3200" b="1" dirty="0" smtClean="0"/>
              <a:t>FINGERS, FLIES, FIELDS, FLUIDS, AND FOOD</a:t>
            </a:r>
            <a:endParaRPr lang="en-US" sz="3200" b="1" dirty="0"/>
          </a:p>
        </p:txBody>
      </p:sp>
      <p:sp>
        <p:nvSpPr>
          <p:cNvPr id="3" name="Slide Number Placeholder 2"/>
          <p:cNvSpPr>
            <a:spLocks noGrp="1"/>
          </p:cNvSpPr>
          <p:nvPr>
            <p:ph type="sldNum" sz="quarter" idx="12"/>
          </p:nvPr>
        </p:nvSpPr>
        <p:spPr/>
        <p:txBody>
          <a:bodyPr/>
          <a:lstStyle/>
          <a:p>
            <a:fld id="{AFA83616-6B0E-194E-8AE6-46B5B4CFD94B}" type="slidenum">
              <a:rPr lang="en-US" smtClean="0"/>
              <a:t>9</a:t>
            </a:fld>
            <a:endParaRPr lang="en-US" dirty="0"/>
          </a:p>
        </p:txBody>
      </p:sp>
    </p:spTree>
    <p:extLst>
      <p:ext uri="{BB962C8B-B14F-4D97-AF65-F5344CB8AC3E}">
        <p14:creationId xmlns:p14="http://schemas.microsoft.com/office/powerpoint/2010/main" val="231176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11264</TotalTime>
  <Words>2510</Words>
  <Application>Microsoft Office PowerPoint</Application>
  <PresentationFormat>On-screen Show (4:3)</PresentationFormat>
  <Paragraphs>517</Paragraphs>
  <Slides>60</Slides>
  <Notes>25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FEAR!</vt:lpstr>
      <vt:lpstr>PowerPoint Presentation</vt:lpstr>
      <vt:lpstr>PowerPoint Presentation</vt:lpstr>
      <vt:lpstr>She was struck by a virus as a child that left her in a wheelchair</vt:lpstr>
      <vt:lpstr>What was the name of this virus?</vt:lpstr>
      <vt:lpstr>PowerPoint Presentation</vt:lpstr>
      <vt:lpstr>PowerPoint Presentation</vt:lpstr>
      <vt:lpstr>What was the mode of transmission?</vt:lpstr>
      <vt:lpstr>PowerPoint Presentation</vt:lpstr>
      <vt:lpstr>PowerPoint Presentation</vt:lpstr>
      <vt:lpstr>What type of cells does the polio virus attack to cause paralysis?</vt:lpstr>
      <vt:lpstr>Let’s take a closer look….</vt:lpstr>
      <vt:lpstr>Polio epidemics flared up from 1916–1950s. Why?</vt:lpstr>
      <vt:lpstr>Which President was struck by this virus?</vt:lpstr>
      <vt:lpstr>FDR’s colleague and friend, Basil O’Connor, initiated the March of Dimes</vt:lpstr>
      <vt:lpstr>Which vaccine matches which person? </vt:lpstr>
      <vt:lpstr>PowerPoint Presentation</vt:lpstr>
      <vt:lpstr>Inactivated Polio Vaccine (IPV)—by needle  Activated Polio Vaccine (OPV)—oral</vt:lpstr>
      <vt:lpstr>Patient Presentation—IN 2018</vt:lpstr>
      <vt:lpstr>PowerPoint Presentation</vt:lpstr>
      <vt:lpstr>PowerPoint Presentation</vt:lpstr>
      <vt:lpstr>PowerPoint Presentation</vt:lpstr>
      <vt:lpstr>PowerPoint Presentation</vt:lpstr>
      <vt:lpstr>As a result of having no B cells…</vt:lpstr>
      <vt:lpstr>Tom had a primary immunodeficiency CAUSED by an X-linked recessive mutation!</vt:lpstr>
      <vt:lpstr>Tom unable to clear VACCINE virus</vt:lpstr>
      <vt:lpstr>Why did this happen to Tom after weaning?</vt:lpstr>
      <vt:lpstr>Treatments?</vt:lpstr>
      <vt:lpstr>Polio was almost eradicated</vt:lpstr>
      <vt:lpstr>Cultural differences cited…</vt:lpstr>
      <vt:lpstr>We must always be vigilant!</vt:lpstr>
      <vt:lpstr>PowerPoint Presentation</vt:lpstr>
      <vt:lpstr>PowerPoint Presentation</vt:lpstr>
      <vt:lpstr>Why is it called a corona virus?</vt:lpstr>
      <vt:lpstr>PowerPoint Presentation</vt:lpstr>
      <vt:lpstr>PowerPoint Presentation</vt:lpstr>
      <vt:lpstr>What type of tissue does  SARS CoV-2 invade most often?</vt:lpstr>
      <vt:lpstr>PowerPoint Presentation</vt:lpstr>
      <vt:lpstr>PowerPoint Presentation</vt:lpstr>
      <vt:lpstr>PowerPoint Presentation</vt:lpstr>
      <vt:lpstr>What type of cell in the alveoli does the virus mainly attack?</vt:lpstr>
      <vt:lpstr>PowerPoint Presentation</vt:lpstr>
      <vt:lpstr> Why might a COVID-19 patient have shortness of breath?  </vt:lpstr>
      <vt:lpstr> What does SARS mean?</vt:lpstr>
      <vt:lpstr> What is the term for the severe immunological response to  SARS-CoV-2?</vt:lpstr>
      <vt:lpstr>PowerPoint Presentation</vt:lpstr>
      <vt:lpstr>COVID-19 victims may need to use ventilators  </vt:lpstr>
      <vt:lpstr> How is a ventilator different from an iron lung?  </vt:lpstr>
      <vt:lpstr>A Patient </vt:lpstr>
      <vt:lpstr>PowerPoint Presentation</vt:lpstr>
      <vt:lpstr>PowerPoint Presentation</vt:lpstr>
      <vt:lpstr>PowerPoint Presentation</vt:lpstr>
      <vt:lpstr>PowerPoint Presentation</vt:lpstr>
      <vt:lpstr> What is the only commonality between the grandson and the other five patients? </vt:lpstr>
      <vt:lpstr>PowerPoint Presentation</vt:lpstr>
      <vt:lpstr>PowerPoint Presentation</vt:lpstr>
      <vt:lpstr> What do the poliovirus and the SARS-CoV-2 have in common?   </vt:lpstr>
      <vt:lpstr> A characteristic of both viral outbreaks is that:</vt:lpstr>
      <vt:lpstr>PowerPoint Presentation</vt:lpstr>
      <vt:lpstr>Table 2.</vt:lpstr>
    </vt:vector>
  </TitlesOfParts>
  <Company>St. Francis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Employee</dc:creator>
  <cp:lastModifiedBy>Ky</cp:lastModifiedBy>
  <cp:revision>242</cp:revision>
  <dcterms:created xsi:type="dcterms:W3CDTF">2020-03-27T20:35:13Z</dcterms:created>
  <dcterms:modified xsi:type="dcterms:W3CDTF">2020-05-16T22:50:22Z</dcterms:modified>
</cp:coreProperties>
</file>