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35"/>
  </p:notesMasterIdLst>
  <p:handoutMasterIdLst>
    <p:handoutMasterId r:id="rId36"/>
  </p:handoutMasterIdLst>
  <p:sldIdLst>
    <p:sldId id="309" r:id="rId5"/>
    <p:sldId id="282" r:id="rId6"/>
    <p:sldId id="281" r:id="rId7"/>
    <p:sldId id="290" r:id="rId8"/>
    <p:sldId id="291" r:id="rId9"/>
    <p:sldId id="292" r:id="rId10"/>
    <p:sldId id="288" r:id="rId11"/>
    <p:sldId id="305" r:id="rId12"/>
    <p:sldId id="304" r:id="rId13"/>
    <p:sldId id="285" r:id="rId14"/>
    <p:sldId id="286" r:id="rId15"/>
    <p:sldId id="287" r:id="rId16"/>
    <p:sldId id="283" r:id="rId17"/>
    <p:sldId id="267" r:id="rId18"/>
    <p:sldId id="306" r:id="rId19"/>
    <p:sldId id="293" r:id="rId20"/>
    <p:sldId id="296" r:id="rId21"/>
    <p:sldId id="301" r:id="rId22"/>
    <p:sldId id="311" r:id="rId23"/>
    <p:sldId id="295" r:id="rId24"/>
    <p:sldId id="270" r:id="rId25"/>
    <p:sldId id="297" r:id="rId26"/>
    <p:sldId id="273" r:id="rId27"/>
    <p:sldId id="298" r:id="rId28"/>
    <p:sldId id="299" r:id="rId29"/>
    <p:sldId id="300" r:id="rId30"/>
    <p:sldId id="277" r:id="rId31"/>
    <p:sldId id="312" r:id="rId32"/>
    <p:sldId id="302" r:id="rId33"/>
    <p:sldId id="310"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004A"/>
    <a:srgbClr val="00FFCC"/>
    <a:srgbClr val="6618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FDE09E-BE69-4125-8EBA-5B630A520E90}" v="39" dt="2020-04-27T19:48:16.2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79815" autoAdjust="0"/>
  </p:normalViewPr>
  <p:slideViewPr>
    <p:cSldViewPr snapToGrid="0">
      <p:cViewPr varScale="1">
        <p:scale>
          <a:sx n="74" d="100"/>
          <a:sy n="74" d="100"/>
        </p:scale>
        <p:origin x="-869" y="-72"/>
      </p:cViewPr>
      <p:guideLst>
        <p:guide orient="horz" pos="2160"/>
        <p:guide pos="3840"/>
      </p:guideLst>
    </p:cSldViewPr>
  </p:slideViewPr>
  <p:notesTextViewPr>
    <p:cViewPr>
      <p:scale>
        <a:sx n="1" d="1"/>
        <a:sy n="1" d="1"/>
      </p:scale>
      <p:origin x="0" y="0"/>
    </p:cViewPr>
  </p:notesTextViewPr>
  <p:sorterViewPr>
    <p:cViewPr>
      <p:scale>
        <a:sx n="160" d="100"/>
        <a:sy n="160" d="100"/>
      </p:scale>
      <p:origin x="0" y="-22902"/>
    </p:cViewPr>
  </p:sorterViewPr>
  <p:notesViewPr>
    <p:cSldViewPr snapToGrid="0">
      <p:cViewPr varScale="1">
        <p:scale>
          <a:sx n="71" d="100"/>
          <a:sy n="71" d="100"/>
        </p:scale>
        <p:origin x="-3077"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EC3F012-2C8A-4E84-BADA-C3BDD054A8D2}" type="datetimeFigureOut">
              <a:rPr lang="en-US" smtClean="0"/>
              <a:t>5/28/2020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51FAAA-9AA5-4BFA-B98B-4EE44D18874C}" type="slidenum">
              <a:rPr lang="en-US" smtClean="0"/>
              <a:t>‹#›</a:t>
            </a:fld>
            <a:endParaRPr lang="en-US"/>
          </a:p>
        </p:txBody>
      </p:sp>
    </p:spTree>
    <p:extLst>
      <p:ext uri="{BB962C8B-B14F-4D97-AF65-F5344CB8AC3E}">
        <p14:creationId xmlns:p14="http://schemas.microsoft.com/office/powerpoint/2010/main" val="35364860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05581D-F851-498E-BF9E-36AE0502A6E1}" type="datetimeFigureOut">
              <a:rPr lang="en-US" smtClean="0"/>
              <a:t>5/28/2020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C84B62-9D98-42C6-87FD-DC407360892F}" type="slidenum">
              <a:rPr lang="en-US" smtClean="0"/>
              <a:t>‹#›</a:t>
            </a:fld>
            <a:endParaRPr lang="en-US"/>
          </a:p>
        </p:txBody>
      </p:sp>
    </p:spTree>
    <p:extLst>
      <p:ext uri="{BB962C8B-B14F-4D97-AF65-F5344CB8AC3E}">
        <p14:creationId xmlns:p14="http://schemas.microsoft.com/office/powerpoint/2010/main" val="16916755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Credit:</a:t>
            </a:r>
            <a:r>
              <a:rPr lang="en-US" dirty="0" smtClean="0"/>
              <a:t> </a:t>
            </a:r>
            <a:r>
              <a:rPr lang="en-US" smtClean="0"/>
              <a:t>Licensed im</a:t>
            </a:r>
            <a:r>
              <a:rPr lang="en-US" baseline="0" smtClean="0"/>
              <a:t>age © </a:t>
            </a:r>
            <a:r>
              <a:rPr lang="en-US" baseline="0" dirty="0" err="1" smtClean="0"/>
              <a:t>Skypixel</a:t>
            </a:r>
            <a:r>
              <a:rPr lang="en-US" baseline="0" dirty="0" smtClean="0"/>
              <a:t> | Dreamstime.com, ID 45579666.</a:t>
            </a:r>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1</a:t>
            </a:fld>
            <a:endParaRPr lang="en-US"/>
          </a:p>
        </p:txBody>
      </p:sp>
    </p:spTree>
    <p:extLst>
      <p:ext uri="{BB962C8B-B14F-4D97-AF65-F5344CB8AC3E}">
        <p14:creationId xmlns:p14="http://schemas.microsoft.com/office/powerpoint/2010/main" val="29224888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185d3dfdb_0_191: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185d3dfdb_0_19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pPr marL="0" indent="0">
              <a:buNone/>
            </a:pPr>
            <a:endParaRPr lang="en-US" dirty="0" smtClean="0"/>
          </a:p>
          <a:p>
            <a:pPr marL="0" indent="0">
              <a:buNone/>
            </a:pPr>
            <a:r>
              <a:rPr lang="en-US" dirty="0" smtClean="0"/>
              <a:t>Search the CDC website to find the CDC Steps of an Outbreak Investigation</a:t>
            </a:r>
          </a:p>
        </p:txBody>
      </p:sp>
    </p:spTree>
    <p:extLst>
      <p:ext uri="{BB962C8B-B14F-4D97-AF65-F5344CB8AC3E}">
        <p14:creationId xmlns:p14="http://schemas.microsoft.com/office/powerpoint/2010/main" val="34852391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Utilize the teaching notes and answer key to facilitate discussion.</a:t>
            </a:r>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11</a:t>
            </a:fld>
            <a:endParaRPr lang="en-US"/>
          </a:p>
        </p:txBody>
      </p:sp>
    </p:spTree>
    <p:extLst>
      <p:ext uri="{BB962C8B-B14F-4D97-AF65-F5344CB8AC3E}">
        <p14:creationId xmlns:p14="http://schemas.microsoft.com/office/powerpoint/2010/main" val="19236040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12</a:t>
            </a:fld>
            <a:endParaRPr lang="en-US"/>
          </a:p>
        </p:txBody>
      </p:sp>
    </p:spTree>
    <p:extLst>
      <p:ext uri="{BB962C8B-B14F-4D97-AF65-F5344CB8AC3E}">
        <p14:creationId xmlns:p14="http://schemas.microsoft.com/office/powerpoint/2010/main" val="19170063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Tree>
    <p:extLst>
      <p:ext uri="{BB962C8B-B14F-4D97-AF65-F5344CB8AC3E}">
        <p14:creationId xmlns:p14="http://schemas.microsoft.com/office/powerpoint/2010/main" val="2878103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7185d3dfdb_0_103: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7185d3dfdb_0_103: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r>
              <a:rPr lang="en-US" dirty="0" smtClean="0"/>
              <a:t>Utilize the teaching notes and answer key to facilitate discussion.</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students write this</a:t>
            </a:r>
            <a:r>
              <a:rPr lang="en-US" baseline="0" dirty="0" smtClean="0"/>
              <a:t> data down in their notes as they will be building on this in the investigation</a:t>
            </a:r>
            <a:endParaRPr lang="en-US" dirty="0" smtClean="0"/>
          </a:p>
          <a:p>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15</a:t>
            </a:fld>
            <a:endParaRPr lang="en-US"/>
          </a:p>
        </p:txBody>
      </p:sp>
    </p:spTree>
    <p:extLst>
      <p:ext uri="{BB962C8B-B14F-4D97-AF65-F5344CB8AC3E}">
        <p14:creationId xmlns:p14="http://schemas.microsoft.com/office/powerpoint/2010/main" val="286805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students write this</a:t>
            </a:r>
            <a:r>
              <a:rPr lang="en-US" baseline="0" dirty="0" smtClean="0"/>
              <a:t> data down in their notes as they will be building on this in the investigation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16</a:t>
            </a:fld>
            <a:endParaRPr lang="en-US"/>
          </a:p>
        </p:txBody>
      </p:sp>
    </p:spTree>
    <p:extLst>
      <p:ext uri="{BB962C8B-B14F-4D97-AF65-F5344CB8AC3E}">
        <p14:creationId xmlns:p14="http://schemas.microsoft.com/office/powerpoint/2010/main" val="4228041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Search</a:t>
            </a:r>
            <a:r>
              <a:rPr lang="en-US" baseline="0" dirty="0" smtClean="0"/>
              <a:t> the</a:t>
            </a:r>
            <a:r>
              <a:rPr lang="en-US" dirty="0" smtClean="0"/>
              <a:t> CDC,</a:t>
            </a:r>
            <a:r>
              <a:rPr lang="en-US" baseline="0" dirty="0" smtClean="0"/>
              <a:t> WHO, State Board of Health websites for</a:t>
            </a:r>
            <a:r>
              <a:rPr lang="en-US" dirty="0" smtClean="0"/>
              <a:t> “How COVID-19 Spreads”</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baseline="0" dirty="0" smtClean="0"/>
          </a:p>
        </p:txBody>
      </p:sp>
      <p:sp>
        <p:nvSpPr>
          <p:cNvPr id="4" name="Slide Number Placeholder 3"/>
          <p:cNvSpPr>
            <a:spLocks noGrp="1"/>
          </p:cNvSpPr>
          <p:nvPr>
            <p:ph type="sldNum" sz="quarter" idx="5"/>
          </p:nvPr>
        </p:nvSpPr>
        <p:spPr/>
        <p:txBody>
          <a:bodyPr/>
          <a:lstStyle/>
          <a:p>
            <a:fld id="{D0C84B62-9D98-42C6-87FD-DC407360892F}" type="slidenum">
              <a:rPr lang="en-US" smtClean="0"/>
              <a:t>17</a:t>
            </a:fld>
            <a:endParaRPr lang="en-US"/>
          </a:p>
        </p:txBody>
      </p:sp>
    </p:spTree>
    <p:extLst>
      <p:ext uri="{BB962C8B-B14F-4D97-AF65-F5344CB8AC3E}">
        <p14:creationId xmlns:p14="http://schemas.microsoft.com/office/powerpoint/2010/main" val="5275709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185d3dfdb_0_191: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185d3dfdb_0_19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pPr marL="0" indent="0">
              <a:buNone/>
            </a:pPr>
            <a:endParaRPr lang="en-US" dirty="0" smtClean="0"/>
          </a:p>
          <a:p>
            <a:pPr marL="0" indent="0">
              <a:buNone/>
            </a:pPr>
            <a:r>
              <a:rPr lang="en-US" dirty="0" smtClean="0"/>
              <a:t>Search the CDC website to find the CDC Steps of an Outbreak Investigation</a:t>
            </a:r>
          </a:p>
          <a:p>
            <a:pPr marL="0" indent="0">
              <a:buNone/>
            </a:pPr>
            <a:endParaRPr dirty="0"/>
          </a:p>
        </p:txBody>
      </p:sp>
    </p:spTree>
    <p:extLst>
      <p:ext uri="{BB962C8B-B14F-4D97-AF65-F5344CB8AC3E}">
        <p14:creationId xmlns:p14="http://schemas.microsoft.com/office/powerpoint/2010/main" val="12595697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19</a:t>
            </a:fld>
            <a:endParaRPr lang="en-US"/>
          </a:p>
        </p:txBody>
      </p:sp>
    </p:spTree>
    <p:extLst>
      <p:ext uri="{BB962C8B-B14F-4D97-AF65-F5344CB8AC3E}">
        <p14:creationId xmlns:p14="http://schemas.microsoft.com/office/powerpoint/2010/main" val="1384681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2</a:t>
            </a:fld>
            <a:endParaRPr lang="en-US"/>
          </a:p>
        </p:txBody>
      </p:sp>
    </p:spTree>
    <p:extLst>
      <p:ext uri="{BB962C8B-B14F-4D97-AF65-F5344CB8AC3E}">
        <p14:creationId xmlns:p14="http://schemas.microsoft.com/office/powerpoint/2010/main" val="1000668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20</a:t>
            </a:fld>
            <a:endParaRPr lang="en-US"/>
          </a:p>
        </p:txBody>
      </p:sp>
    </p:spTree>
    <p:extLst>
      <p:ext uri="{BB962C8B-B14F-4D97-AF65-F5344CB8AC3E}">
        <p14:creationId xmlns:p14="http://schemas.microsoft.com/office/powerpoint/2010/main" val="24265857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7185d3dfdb_0_144: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7185d3dfdb_0_144: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dirty="0">
              <a:latin typeface="Times New Roman"/>
              <a:ea typeface="Times New Roman"/>
              <a:cs typeface="Times New Roman"/>
              <a:sym typeface="Times New Roman"/>
            </a:endParaRPr>
          </a:p>
          <a:p>
            <a:pPr marL="0" indent="0">
              <a:buNone/>
            </a:pPr>
            <a:r>
              <a:rPr lang="en-US" dirty="0" smtClean="0"/>
              <a:t>For the chain of infection, search</a:t>
            </a:r>
            <a:r>
              <a:rPr lang="en-US" baseline="0" dirty="0" smtClean="0"/>
              <a:t> for </a:t>
            </a:r>
            <a:r>
              <a:rPr lang="en-US" dirty="0" smtClean="0"/>
              <a:t>Chain of infection on the CDC</a:t>
            </a:r>
            <a:r>
              <a:rPr lang="en-US" baseline="0" dirty="0" smtClean="0"/>
              <a:t>, State Board of Health, or WHO websites. Search also for “How </a:t>
            </a:r>
            <a:r>
              <a:rPr lang="en-US" baseline="0" dirty="0" err="1" smtClean="0"/>
              <a:t>Coronovirus</a:t>
            </a:r>
            <a:r>
              <a:rPr lang="en-US" baseline="0" dirty="0" smtClean="0"/>
              <a:t> Spreads” on the CDC website.</a:t>
            </a:r>
          </a:p>
          <a:p>
            <a:pPr marL="0" indent="0">
              <a:buNone/>
            </a:pPr>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pPr marL="0" indent="0">
              <a:buNone/>
            </a:pPr>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Summary 4, search the CDC’s “Evaluating and Testing Persons for Coronavirus Disease 2019 (COVID-19)” on the CDC Website</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22</a:t>
            </a:fld>
            <a:endParaRPr lang="en-US"/>
          </a:p>
        </p:txBody>
      </p:sp>
    </p:spTree>
    <p:extLst>
      <p:ext uri="{BB962C8B-B14F-4D97-AF65-F5344CB8AC3E}">
        <p14:creationId xmlns:p14="http://schemas.microsoft.com/office/powerpoint/2010/main" val="346468834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185d3dfdb_0_149: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185d3dfdb_0_14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See the teaching notes and answer key for</a:t>
            </a:r>
            <a:r>
              <a:rPr lang="en-US" baseline="0" dirty="0" smtClean="0"/>
              <a:t> suggestions (may be updated based on interventions)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students write this</a:t>
            </a:r>
            <a:r>
              <a:rPr lang="en-US" baseline="0" dirty="0" smtClean="0"/>
              <a:t> data down in their notes as they will be building on this in the investigation</a:t>
            </a:r>
            <a:endParaRPr lang="en-US" dirty="0" smtClean="0"/>
          </a:p>
          <a:p>
            <a:pPr marL="0" indent="0">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7185d3dfdb_0_149: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7185d3dfdb_0_149: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See the teaching notes and answer key for</a:t>
            </a:r>
            <a:r>
              <a:rPr lang="en-US" baseline="0" dirty="0" smtClean="0"/>
              <a:t> suggestions (may be updated based on interventions)</a:t>
            </a: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Have students write this</a:t>
            </a:r>
            <a:r>
              <a:rPr lang="en-US" baseline="0" dirty="0" smtClean="0"/>
              <a:t> data down in their notes as they will be building on this in the investigation</a:t>
            </a:r>
            <a:endParaRPr lang="en-US" dirty="0" smtClean="0"/>
          </a:p>
          <a:p>
            <a:pPr marL="0" indent="0">
              <a:buNone/>
            </a:pPr>
            <a:endParaRPr dirty="0"/>
          </a:p>
        </p:txBody>
      </p:sp>
    </p:spTree>
    <p:extLst>
      <p:ext uri="{BB962C8B-B14F-4D97-AF65-F5344CB8AC3E}">
        <p14:creationId xmlns:p14="http://schemas.microsoft.com/office/powerpoint/2010/main" val="76722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25</a:t>
            </a:fld>
            <a:endParaRPr lang="en-US"/>
          </a:p>
        </p:txBody>
      </p:sp>
    </p:spTree>
    <p:extLst>
      <p:ext uri="{BB962C8B-B14F-4D97-AF65-F5344CB8AC3E}">
        <p14:creationId xmlns:p14="http://schemas.microsoft.com/office/powerpoint/2010/main" val="9854270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7185d3dfdb_0_191: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7185d3dfdb_0_191: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pPr marL="0" indent="0">
              <a:buNone/>
            </a:pPr>
            <a:endParaRPr dirty="0"/>
          </a:p>
        </p:txBody>
      </p:sp>
    </p:spTree>
    <p:extLst>
      <p:ext uri="{BB962C8B-B14F-4D97-AF65-F5344CB8AC3E}">
        <p14:creationId xmlns:p14="http://schemas.microsoft.com/office/powerpoint/2010/main" val="237852624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7185d3dfdb_0_185:notes"/>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7185d3dfdb_0_185: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pPr marL="0" indent="0">
              <a:buNone/>
            </a:pPr>
            <a:endParaRPr dirty="0">
              <a:latin typeface="Times New Roman"/>
              <a:ea typeface="Times New Roman"/>
              <a:cs typeface="Times New Roman"/>
              <a:sym typeface="Times New Roman"/>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28</a:t>
            </a:fld>
            <a:endParaRPr lang="en-US"/>
          </a:p>
        </p:txBody>
      </p:sp>
    </p:spTree>
    <p:extLst>
      <p:ext uri="{BB962C8B-B14F-4D97-AF65-F5344CB8AC3E}">
        <p14:creationId xmlns:p14="http://schemas.microsoft.com/office/powerpoint/2010/main" val="3912755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Print a copy of this for each student</a:t>
            </a:r>
            <a:r>
              <a:rPr lang="en-US" baseline="0" dirty="0" smtClean="0"/>
              <a:t> to utilize as their notes sheet</a:t>
            </a:r>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30</a:t>
            </a:fld>
            <a:endParaRPr lang="en-US"/>
          </a:p>
        </p:txBody>
      </p:sp>
    </p:spTree>
    <p:extLst>
      <p:ext uri="{BB962C8B-B14F-4D97-AF65-F5344CB8AC3E}">
        <p14:creationId xmlns:p14="http://schemas.microsoft.com/office/powerpoint/2010/main" val="464046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3</a:t>
            </a:fld>
            <a:endParaRPr lang="en-US"/>
          </a:p>
        </p:txBody>
      </p:sp>
    </p:spTree>
    <p:extLst>
      <p:ext uri="{BB962C8B-B14F-4D97-AF65-F5344CB8AC3E}">
        <p14:creationId xmlns:p14="http://schemas.microsoft.com/office/powerpoint/2010/main" val="3175367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Search the CDC, WHO, and</a:t>
            </a:r>
            <a:r>
              <a:rPr lang="en-US" baseline="0" dirty="0" smtClean="0"/>
              <a:t> Board of Health websites for information regarding Public Health Surveillance</a:t>
            </a:r>
          </a:p>
          <a:p>
            <a:endParaRPr lang="en-US" baseline="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baseline="0" dirty="0" smtClean="0"/>
          </a:p>
        </p:txBody>
      </p:sp>
      <p:sp>
        <p:nvSpPr>
          <p:cNvPr id="4" name="Slide Number Placeholder 3"/>
          <p:cNvSpPr>
            <a:spLocks noGrp="1"/>
          </p:cNvSpPr>
          <p:nvPr>
            <p:ph type="sldNum" sz="quarter" idx="5"/>
          </p:nvPr>
        </p:nvSpPr>
        <p:spPr/>
        <p:txBody>
          <a:bodyPr/>
          <a:lstStyle/>
          <a:p>
            <a:fld id="{D0C84B62-9D98-42C6-87FD-DC407360892F}" type="slidenum">
              <a:rPr lang="en-US" smtClean="0"/>
              <a:t>4</a:t>
            </a:fld>
            <a:endParaRPr lang="en-US"/>
          </a:p>
        </p:txBody>
      </p:sp>
    </p:spTree>
    <p:extLst>
      <p:ext uri="{BB962C8B-B14F-4D97-AF65-F5344CB8AC3E}">
        <p14:creationId xmlns:p14="http://schemas.microsoft.com/office/powerpoint/2010/main" val="378207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5</a:t>
            </a:fld>
            <a:endParaRPr lang="en-US"/>
          </a:p>
        </p:txBody>
      </p:sp>
    </p:spTree>
    <p:extLst>
      <p:ext uri="{BB962C8B-B14F-4D97-AF65-F5344CB8AC3E}">
        <p14:creationId xmlns:p14="http://schemas.microsoft.com/office/powerpoint/2010/main" val="3876754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6</a:t>
            </a:fld>
            <a:endParaRPr lang="en-US"/>
          </a:p>
        </p:txBody>
      </p:sp>
    </p:spTree>
    <p:extLst>
      <p:ext uri="{BB962C8B-B14F-4D97-AF65-F5344CB8AC3E}">
        <p14:creationId xmlns:p14="http://schemas.microsoft.com/office/powerpoint/2010/main" val="2478719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5"/>
          </p:nvPr>
        </p:nvSpPr>
        <p:spPr/>
        <p:txBody>
          <a:bodyPr/>
          <a:lstStyle/>
          <a:p>
            <a:fld id="{D0C84B62-9D98-42C6-87FD-DC407360892F}" type="slidenum">
              <a:rPr lang="en-US" smtClean="0"/>
              <a:t>7</a:t>
            </a:fld>
            <a:endParaRPr lang="en-US"/>
          </a:p>
        </p:txBody>
      </p:sp>
    </p:spTree>
    <p:extLst>
      <p:ext uri="{BB962C8B-B14F-4D97-AF65-F5344CB8AC3E}">
        <p14:creationId xmlns:p14="http://schemas.microsoft.com/office/powerpoint/2010/main" val="26957457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Utilize the teaching notes and answer key to facilitate discussion.</a:t>
            </a:r>
          </a:p>
          <a:p>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8</a:t>
            </a:fld>
            <a:endParaRPr lang="en-US"/>
          </a:p>
        </p:txBody>
      </p:sp>
    </p:spTree>
    <p:extLst>
      <p:ext uri="{BB962C8B-B14F-4D97-AF65-F5344CB8AC3E}">
        <p14:creationId xmlns:p14="http://schemas.microsoft.com/office/powerpoint/2010/main" val="6952582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students write this</a:t>
            </a:r>
            <a:r>
              <a:rPr lang="en-US" baseline="0" dirty="0" smtClean="0"/>
              <a:t> data down in their notes as they will be building on this in the investigation</a:t>
            </a:r>
            <a:endParaRPr lang="en-US" dirty="0"/>
          </a:p>
        </p:txBody>
      </p:sp>
      <p:sp>
        <p:nvSpPr>
          <p:cNvPr id="4" name="Slide Number Placeholder 3"/>
          <p:cNvSpPr>
            <a:spLocks noGrp="1"/>
          </p:cNvSpPr>
          <p:nvPr>
            <p:ph type="sldNum" sz="quarter" idx="10"/>
          </p:nvPr>
        </p:nvSpPr>
        <p:spPr/>
        <p:txBody>
          <a:bodyPr/>
          <a:lstStyle/>
          <a:p>
            <a:fld id="{D0C84B62-9D98-42C6-87FD-DC407360892F}" type="slidenum">
              <a:rPr lang="en-US" smtClean="0"/>
              <a:t>9</a:t>
            </a:fld>
            <a:endParaRPr lang="en-US"/>
          </a:p>
        </p:txBody>
      </p:sp>
    </p:spTree>
    <p:extLst>
      <p:ext uri="{BB962C8B-B14F-4D97-AF65-F5344CB8AC3E}">
        <p14:creationId xmlns:p14="http://schemas.microsoft.com/office/powerpoint/2010/main" val="3374257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060E755-CEDA-4C6A-8E79-565360A6F0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 xmlns:a16="http://schemas.microsoft.com/office/drawing/2014/main" id="{BBF98068-FDD2-4A96-8D15-3C61EE806B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 xmlns:a16="http://schemas.microsoft.com/office/drawing/2014/main" id="{62F2903D-A526-49B9-B679-5EB873D8CA5D}"/>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D0F05126-A459-4CF7-8C95-F2DFB703B8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E501F64-E08B-4062-8CC8-51CB54C5DC08}"/>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1462242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F5B822C-7A07-43DA-83A5-6CF44E72FB9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37E0B01E-5D3F-4662-B0E0-ED3D4ED8F7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D46B727-4C9D-4A61-81ED-DF152CEA673F}"/>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F55447E4-9F0B-418E-9E71-E4911A0D19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D2C0DEDF-B2B0-4F85-AC8D-FA89846F1F10}"/>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341418207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32C71F74-9B13-40A9-9B8B-609912C823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B9F027BB-F667-49D9-8485-4BE0036C5BE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11030817-DA0F-4998-A875-295104D3FD63}"/>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2341A588-1C35-4253-AB85-74C4D5A1D8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888DC993-ABC4-4FAB-9464-6F5304836DD0}"/>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101407323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415600" y="521800"/>
            <a:ext cx="11360800" cy="8348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5" name="Google Shape;25;p5"/>
          <p:cNvSpPr txBox="1">
            <a:spLocks noGrp="1"/>
          </p:cNvSpPr>
          <p:nvPr>
            <p:ph type="body" idx="1"/>
          </p:nvPr>
        </p:nvSpPr>
        <p:spPr>
          <a:xfrm>
            <a:off x="4156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6" name="Google Shape;26;p5"/>
          <p:cNvSpPr txBox="1">
            <a:spLocks noGrp="1"/>
          </p:cNvSpPr>
          <p:nvPr>
            <p:ph type="body" idx="2"/>
          </p:nvPr>
        </p:nvSpPr>
        <p:spPr>
          <a:xfrm>
            <a:off x="6443200" y="1536633"/>
            <a:ext cx="5333200" cy="4555200"/>
          </a:xfrm>
          <a:prstGeom prst="rect">
            <a:avLst/>
          </a:prstGeom>
        </p:spPr>
        <p:txBody>
          <a:bodyPr spcFirstLastPara="1" wrap="square" lIns="91425" tIns="91425" rIns="91425" bIns="91425" anchor="t" anchorCtr="0">
            <a:noAutofit/>
          </a:bodyPr>
          <a:lstStyle>
            <a:lvl1pPr marL="609585" lvl="0" indent="-423323">
              <a:spcBef>
                <a:spcPts val="0"/>
              </a:spcBef>
              <a:spcAft>
                <a:spcPts val="0"/>
              </a:spcAft>
              <a:buSzPts val="1400"/>
              <a:buChar char="●"/>
              <a:defRPr sz="1867"/>
            </a:lvl1pPr>
            <a:lvl2pPr marL="1219170" lvl="1" indent="-406390">
              <a:spcBef>
                <a:spcPts val="2133"/>
              </a:spcBef>
              <a:spcAft>
                <a:spcPts val="0"/>
              </a:spcAft>
              <a:buSzPts val="1200"/>
              <a:buChar char="○"/>
              <a:defRPr sz="1600"/>
            </a:lvl2pPr>
            <a:lvl3pPr marL="1828754" lvl="2" indent="-406390">
              <a:spcBef>
                <a:spcPts val="2133"/>
              </a:spcBef>
              <a:spcAft>
                <a:spcPts val="0"/>
              </a:spcAft>
              <a:buSzPts val="1200"/>
              <a:buChar char="■"/>
              <a:defRPr sz="1600"/>
            </a:lvl3pPr>
            <a:lvl4pPr marL="2438339" lvl="3" indent="-406390">
              <a:spcBef>
                <a:spcPts val="2133"/>
              </a:spcBef>
              <a:spcAft>
                <a:spcPts val="0"/>
              </a:spcAft>
              <a:buSzPts val="1200"/>
              <a:buChar char="●"/>
              <a:defRPr sz="1600"/>
            </a:lvl4pPr>
            <a:lvl5pPr marL="3047924" lvl="4" indent="-406390">
              <a:spcBef>
                <a:spcPts val="2133"/>
              </a:spcBef>
              <a:spcAft>
                <a:spcPts val="0"/>
              </a:spcAft>
              <a:buSzPts val="1200"/>
              <a:buChar char="○"/>
              <a:defRPr sz="1600"/>
            </a:lvl5pPr>
            <a:lvl6pPr marL="3657509" lvl="5" indent="-406390">
              <a:spcBef>
                <a:spcPts val="2133"/>
              </a:spcBef>
              <a:spcAft>
                <a:spcPts val="0"/>
              </a:spcAft>
              <a:buSzPts val="1200"/>
              <a:buChar char="■"/>
              <a:defRPr sz="1600"/>
            </a:lvl6pPr>
            <a:lvl7pPr marL="4267093" lvl="6" indent="-406390">
              <a:spcBef>
                <a:spcPts val="2133"/>
              </a:spcBef>
              <a:spcAft>
                <a:spcPts val="0"/>
              </a:spcAft>
              <a:buSzPts val="1200"/>
              <a:buChar char="●"/>
              <a:defRPr sz="1600"/>
            </a:lvl7pPr>
            <a:lvl8pPr marL="4876678" lvl="7" indent="-406390">
              <a:spcBef>
                <a:spcPts val="2133"/>
              </a:spcBef>
              <a:spcAft>
                <a:spcPts val="0"/>
              </a:spcAft>
              <a:buSzPts val="1200"/>
              <a:buChar char="○"/>
              <a:defRPr sz="1600"/>
            </a:lvl8pPr>
            <a:lvl9pPr marL="5486263" lvl="8" indent="-406390">
              <a:spcBef>
                <a:spcPts val="2133"/>
              </a:spcBef>
              <a:spcAft>
                <a:spcPts val="2133"/>
              </a:spcAft>
              <a:buSzPts val="1200"/>
              <a:buChar char="■"/>
              <a:defRPr sz="1600"/>
            </a:lvl9pPr>
          </a:lstStyle>
          <a:p>
            <a:endParaRPr/>
          </a:p>
        </p:txBody>
      </p:sp>
      <p:sp>
        <p:nvSpPr>
          <p:cNvPr id="27" name="Google Shape;27;p5"/>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34601751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8"/>
        <p:cNvGrpSpPr/>
        <p:nvPr/>
      </p:nvGrpSpPr>
      <p:grpSpPr>
        <a:xfrm>
          <a:off x="0" y="0"/>
          <a:ext cx="0" cy="0"/>
          <a:chOff x="0" y="0"/>
          <a:chExt cx="0" cy="0"/>
        </a:xfrm>
      </p:grpSpPr>
      <p:sp>
        <p:nvSpPr>
          <p:cNvPr id="19" name="Google Shape;19;p4"/>
          <p:cNvSpPr/>
          <p:nvPr/>
        </p:nvSpPr>
        <p:spPr>
          <a:xfrm>
            <a:off x="0" y="6727600"/>
            <a:ext cx="12192000" cy="130400"/>
          </a:xfrm>
          <a:prstGeom prst="rect">
            <a:avLst/>
          </a:prstGeom>
          <a:solidFill>
            <a:schemeClr val="dk1"/>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20" name="Google Shape;20;p4"/>
          <p:cNvSpPr txBox="1">
            <a:spLocks noGrp="1"/>
          </p:cNvSpPr>
          <p:nvPr>
            <p:ph type="title"/>
          </p:nvPr>
        </p:nvSpPr>
        <p:spPr>
          <a:xfrm>
            <a:off x="415600" y="521800"/>
            <a:ext cx="11360800" cy="834800"/>
          </a:xfrm>
          <a:prstGeom prst="rect">
            <a:avLst/>
          </a:prstGeom>
        </p:spPr>
        <p:txBody>
          <a:bodyPr spcFirstLastPara="1" wrap="square" lIns="91425" tIns="91425" rIns="91425" bIns="91425" anchor="t" anchorCtr="0">
            <a:no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a:p>
        </p:txBody>
      </p:sp>
      <p:sp>
        <p:nvSpPr>
          <p:cNvPr id="21" name="Google Shape;21;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Autofit/>
          </a:bodyPr>
          <a:lstStyle>
            <a:lvl1pPr marL="609585" lvl="0" indent="-457189">
              <a:spcBef>
                <a:spcPts val="0"/>
              </a:spcBef>
              <a:spcAft>
                <a:spcPts val="0"/>
              </a:spcAft>
              <a:buSzPts val="1800"/>
              <a:buChar char="●"/>
              <a:defRPr/>
            </a:lvl1pPr>
            <a:lvl2pPr marL="1219170" lvl="1" indent="-423323">
              <a:spcBef>
                <a:spcPts val="2133"/>
              </a:spcBef>
              <a:spcAft>
                <a:spcPts val="0"/>
              </a:spcAft>
              <a:buSzPts val="1400"/>
              <a:buChar char="○"/>
              <a:defRPr/>
            </a:lvl2pPr>
            <a:lvl3pPr marL="1828754" lvl="2" indent="-423323">
              <a:spcBef>
                <a:spcPts val="2133"/>
              </a:spcBef>
              <a:spcAft>
                <a:spcPts val="0"/>
              </a:spcAft>
              <a:buSzPts val="1400"/>
              <a:buChar char="■"/>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endParaRPr/>
          </a:p>
        </p:txBody>
      </p:sp>
      <p:sp>
        <p:nvSpPr>
          <p:cNvPr id="22" name="Google Shape;22;p4"/>
          <p:cNvSpPr txBox="1">
            <a:spLocks noGrp="1"/>
          </p:cNvSpPr>
          <p:nvPr>
            <p:ph type="sldNum" idx="12"/>
          </p:nvPr>
        </p:nvSpPr>
        <p:spPr>
          <a:xfrm>
            <a:off x="11320333" y="6241345"/>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141452273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19C642-5922-4197-B672-F4E2108A4B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5AF47CF7-9C93-4ADB-9AFC-21ACE7F1AB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9ED3B417-0CF7-403D-9CC4-3959BE881CF6}"/>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E0A65D8D-CF9C-4766-8620-33E8C675F3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0918110B-C438-466A-9E4B-CF86AC400B71}"/>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3789573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B43D60B-F10F-4431-8222-E2EC647C3D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9F134008-D31E-40F6-98E1-039566A5DC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EFE09936-9D6B-4E87-9C01-6491E38256C2}"/>
              </a:ext>
            </a:extLst>
          </p:cNvPr>
          <p:cNvSpPr>
            <a:spLocks noGrp="1"/>
          </p:cNvSpPr>
          <p:nvPr>
            <p:ph type="dt" sz="half" idx="10"/>
          </p:nvPr>
        </p:nvSpPr>
        <p:spPr/>
        <p:txBody>
          <a:bodyPr/>
          <a:lstStyle/>
          <a:p>
            <a:endParaRPr lang="en-US"/>
          </a:p>
        </p:txBody>
      </p:sp>
      <p:sp>
        <p:nvSpPr>
          <p:cNvPr id="5" name="Footer Placeholder 4">
            <a:extLst>
              <a:ext uri="{FF2B5EF4-FFF2-40B4-BE49-F238E27FC236}">
                <a16:creationId xmlns="" xmlns:a16="http://schemas.microsoft.com/office/drawing/2014/main" id="{73CF167E-BF7B-4A6D-AF1D-EC1AE5920C5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 xmlns:a16="http://schemas.microsoft.com/office/drawing/2014/main" id="{CEC6BFC3-C47F-40E6-9BD3-7FB7F50E9D56}"/>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2743613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BD2A0FB-5316-4236-A3F4-E92493C1BB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8E5F7DA8-1E58-422D-B5C2-BEC6BE497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E9E4B346-78CE-4AC1-BCC8-00050743A9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774AC717-0523-4D4D-9BA2-A1B3E61A0937}"/>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 xmlns:a16="http://schemas.microsoft.com/office/drawing/2014/main" id="{ADDF65CC-E69F-40A8-85A3-F1359325BB5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B8A21D71-B0DA-499C-B64F-BDD723DBE7CE}"/>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4102311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8A21A9F-3073-4F00-BA54-3A0A1235DF3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32120280-0DEC-4D91-995F-B47D54F2527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FA3D5622-2A4C-4C05-B4D3-499679C6E1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0CB56822-A830-4551-B1D4-058006ECAA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25877743-3CD5-438D-8CEA-BEF2C93D3F8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6AF835A4-D592-4765-A2FE-D233A3CB9E51}"/>
              </a:ext>
            </a:extLst>
          </p:cNvPr>
          <p:cNvSpPr>
            <a:spLocks noGrp="1"/>
          </p:cNvSpPr>
          <p:nvPr>
            <p:ph type="dt" sz="half" idx="10"/>
          </p:nvPr>
        </p:nvSpPr>
        <p:spPr/>
        <p:txBody>
          <a:bodyPr/>
          <a:lstStyle/>
          <a:p>
            <a:endParaRPr lang="en-US"/>
          </a:p>
        </p:txBody>
      </p:sp>
      <p:sp>
        <p:nvSpPr>
          <p:cNvPr id="8" name="Footer Placeholder 7">
            <a:extLst>
              <a:ext uri="{FF2B5EF4-FFF2-40B4-BE49-F238E27FC236}">
                <a16:creationId xmlns="" xmlns:a16="http://schemas.microsoft.com/office/drawing/2014/main" id="{03390F49-140E-44FF-B85B-F4257241B0B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 xmlns:a16="http://schemas.microsoft.com/office/drawing/2014/main" id="{081D14CC-4899-4BB3-9FAB-E83C1CD987AE}"/>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284360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51F51A9-CBB5-4765-8CF2-00CE4E3D09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2627EE73-B47A-44DB-90AB-CD5F70FCE4AA}"/>
              </a:ext>
            </a:extLst>
          </p:cNvPr>
          <p:cNvSpPr>
            <a:spLocks noGrp="1"/>
          </p:cNvSpPr>
          <p:nvPr>
            <p:ph type="dt" sz="half" idx="10"/>
          </p:nvPr>
        </p:nvSpPr>
        <p:spPr/>
        <p:txBody>
          <a:bodyPr/>
          <a:lstStyle/>
          <a:p>
            <a:endParaRPr lang="en-US"/>
          </a:p>
        </p:txBody>
      </p:sp>
      <p:sp>
        <p:nvSpPr>
          <p:cNvPr id="4" name="Footer Placeholder 3">
            <a:extLst>
              <a:ext uri="{FF2B5EF4-FFF2-40B4-BE49-F238E27FC236}">
                <a16:creationId xmlns="" xmlns:a16="http://schemas.microsoft.com/office/drawing/2014/main" id="{F1352AC6-B36B-4CE6-946F-1D38D328D7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 xmlns:a16="http://schemas.microsoft.com/office/drawing/2014/main" id="{168C1D2A-C72C-49A2-9A1E-FF4058FC3E04}"/>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2811096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27325FF4-2582-4442-A250-76DBE7A75792}"/>
              </a:ext>
            </a:extLst>
          </p:cNvPr>
          <p:cNvSpPr>
            <a:spLocks noGrp="1"/>
          </p:cNvSpPr>
          <p:nvPr>
            <p:ph type="dt" sz="half" idx="10"/>
          </p:nvPr>
        </p:nvSpPr>
        <p:spPr/>
        <p:txBody>
          <a:bodyPr/>
          <a:lstStyle/>
          <a:p>
            <a:endParaRPr lang="en-US"/>
          </a:p>
        </p:txBody>
      </p:sp>
      <p:sp>
        <p:nvSpPr>
          <p:cNvPr id="3" name="Footer Placeholder 2">
            <a:extLst>
              <a:ext uri="{FF2B5EF4-FFF2-40B4-BE49-F238E27FC236}">
                <a16:creationId xmlns="" xmlns:a16="http://schemas.microsoft.com/office/drawing/2014/main" id="{2A656837-5D26-4EDC-8BE7-1B48A403CDE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 xmlns:a16="http://schemas.microsoft.com/office/drawing/2014/main" id="{BC51A1DB-E379-4755-BEAB-6931B9412F86}"/>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2035438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2263355-B93E-48F3-BA19-AC793D213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EA783BEE-B136-4974-9762-375CFC24ED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E0DFD6CE-8AA1-4EDE-859C-B68A7065DB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386DC926-4D0F-4A04-8A0C-38A4D653893D}"/>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 xmlns:a16="http://schemas.microsoft.com/office/drawing/2014/main" id="{86B5C0ED-A0C7-4AD8-9073-961D741D50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701D4C05-2131-4C57-897F-A632D3231E2E}"/>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163133764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949BC6B-2288-4B34-B2DA-C2D7103337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95D92FAC-F7A6-4630-91B2-5C71AA56D36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6CDA8F46-F751-46C3-B06B-13386938286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95203BEF-0202-4697-A690-3A0AD8E03D0F}"/>
              </a:ext>
            </a:extLst>
          </p:cNvPr>
          <p:cNvSpPr>
            <a:spLocks noGrp="1"/>
          </p:cNvSpPr>
          <p:nvPr>
            <p:ph type="dt" sz="half" idx="10"/>
          </p:nvPr>
        </p:nvSpPr>
        <p:spPr/>
        <p:txBody>
          <a:bodyPr/>
          <a:lstStyle/>
          <a:p>
            <a:endParaRPr lang="en-US"/>
          </a:p>
        </p:txBody>
      </p:sp>
      <p:sp>
        <p:nvSpPr>
          <p:cNvPr id="6" name="Footer Placeholder 5">
            <a:extLst>
              <a:ext uri="{FF2B5EF4-FFF2-40B4-BE49-F238E27FC236}">
                <a16:creationId xmlns="" xmlns:a16="http://schemas.microsoft.com/office/drawing/2014/main" id="{E69C48D9-12B3-4C75-8F03-5D512DCA85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 xmlns:a16="http://schemas.microsoft.com/office/drawing/2014/main" id="{4E9DD39D-13BE-4F6E-805E-43E22885B2B1}"/>
              </a:ext>
            </a:extLst>
          </p:cNvPr>
          <p:cNvSpPr>
            <a:spLocks noGrp="1"/>
          </p:cNvSpPr>
          <p:nvPr>
            <p:ph type="sldNum" sz="quarter" idx="12"/>
          </p:nvPr>
        </p:nvSpPr>
        <p:spPr/>
        <p:txBody>
          <a:bodyPr/>
          <a:lstStyle/>
          <a:p>
            <a:fld id="{26D1048B-F3DB-4ACF-B246-6B4096DFB90F}" type="slidenum">
              <a:rPr lang="en-US" smtClean="0"/>
              <a:t>‹#›</a:t>
            </a:fld>
            <a:endParaRPr lang="en-US"/>
          </a:p>
        </p:txBody>
      </p:sp>
    </p:spTree>
    <p:extLst>
      <p:ext uri="{BB962C8B-B14F-4D97-AF65-F5344CB8AC3E}">
        <p14:creationId xmlns:p14="http://schemas.microsoft.com/office/powerpoint/2010/main" val="273974072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1B6C440F-7AED-4772-A4E8-4BD6B71C49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 xmlns:a16="http://schemas.microsoft.com/office/drawing/2014/main" id="{6881E105-692A-4395-8950-12285FF1B2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442F926B-5108-4A6B-AA21-402B867734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a:extLst>
              <a:ext uri="{FF2B5EF4-FFF2-40B4-BE49-F238E27FC236}">
                <a16:creationId xmlns="" xmlns:a16="http://schemas.microsoft.com/office/drawing/2014/main" id="{1217105C-76F3-44F7-84CE-ABEE3D896C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 xmlns:a16="http://schemas.microsoft.com/office/drawing/2014/main" id="{DDF412C4-25AE-41F0-91AC-7BC6658FDB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1048B-F3DB-4ACF-B246-6B4096DFB90F}" type="slidenum">
              <a:rPr lang="en-US" smtClean="0"/>
              <a:t>‹#›</a:t>
            </a:fld>
            <a:endParaRPr lang="en-US"/>
          </a:p>
        </p:txBody>
      </p:sp>
    </p:spTree>
    <p:extLst>
      <p:ext uri="{BB962C8B-B14F-4D97-AF65-F5344CB8AC3E}">
        <p14:creationId xmlns:p14="http://schemas.microsoft.com/office/powerpoint/2010/main" val="92673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8" Type="http://schemas.openxmlformats.org/officeDocument/2006/relationships/hyperlink" Target="https://www.gov.nu.ca/sites/default/files/files/3_%20%20Chain%20of%20Infection%20-%20march%205%20-%20low%20res.pdf" TargetMode="External"/><Relationship Id="rId3" Type="http://schemas.openxmlformats.org/officeDocument/2006/relationships/hyperlink" Target="https://www.cdc.gov/coronavirus/2019-ncov/downloads/pui-form.pdf" TargetMode="External"/><Relationship Id="rId7" Type="http://schemas.openxmlformats.org/officeDocument/2006/relationships/hyperlink" Target="https://www.cdc.gov/sars/about/fs-sars.html" TargetMode="External"/><Relationship Id="rId2" Type="http://schemas.openxmlformats.org/officeDocument/2006/relationships/hyperlink" Target="https://www.bcm.edu/departments/molecular-virology-and-microbiology/emerging-infections-and-biodefense/emerging-infectious-diseases" TargetMode="External"/><Relationship Id="rId1" Type="http://schemas.openxmlformats.org/officeDocument/2006/relationships/slideLayout" Target="../slideLayouts/slideLayout13.xml"/><Relationship Id="rId6" Type="http://schemas.openxmlformats.org/officeDocument/2006/relationships/hyperlink" Target="https://www.cdc.gov/csels/dsepd/ss1978/lesson5/section4.html" TargetMode="External"/><Relationship Id="rId5" Type="http://schemas.openxmlformats.org/officeDocument/2006/relationships/hyperlink" Target="https://www.cdc.gov/coronavirus/2019-ncov/hcp/clinical-criteria.html" TargetMode="External"/><Relationship Id="rId10" Type="http://schemas.openxmlformats.org/officeDocument/2006/relationships/hyperlink" Target="https://doi.org/10.1080/22221751.2020.1729071" TargetMode="External"/><Relationship Id="rId4" Type="http://schemas.openxmlformats.org/officeDocument/2006/relationships/hyperlink" Target="https://www.cdc.gov/coronavirus/2019-ncov/prevent-getting-sick/how-covid-spreads.html?CDC_AA_refVal=https://www.cdc.gov/coronavirus/2019-ncov/prepare/transmission.html" TargetMode="External"/><Relationship Id="rId9" Type="http://schemas.openxmlformats.org/officeDocument/2006/relationships/hyperlink" Target="https://doi.org/10.1016/j.cnur.2019.02.006"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326" y="-59976"/>
            <a:ext cx="12298325" cy="6918140"/>
          </a:xfrm>
          <a:prstGeom prst="rect">
            <a:avLst/>
          </a:prstGeom>
        </p:spPr>
      </p:pic>
      <p:sp>
        <p:nvSpPr>
          <p:cNvPr id="3" name="Slide Number Placeholder 2"/>
          <p:cNvSpPr>
            <a:spLocks noGrp="1"/>
          </p:cNvSpPr>
          <p:nvPr>
            <p:ph type="sldNum" sz="quarter" idx="12"/>
          </p:nvPr>
        </p:nvSpPr>
        <p:spPr/>
        <p:txBody>
          <a:bodyPr/>
          <a:lstStyle/>
          <a:p>
            <a:fld id="{26D1048B-F3DB-4ACF-B246-6B4096DFB90F}" type="slidenum">
              <a:rPr lang="en-US" smtClean="0"/>
              <a:t>1</a:t>
            </a:fld>
            <a:endParaRPr lang="en-US"/>
          </a:p>
        </p:txBody>
      </p:sp>
      <p:sp>
        <p:nvSpPr>
          <p:cNvPr id="5" name="Rectangle 4"/>
          <p:cNvSpPr/>
          <p:nvPr/>
        </p:nvSpPr>
        <p:spPr>
          <a:xfrm>
            <a:off x="533338" y="3769271"/>
            <a:ext cx="5509498" cy="1477328"/>
          </a:xfrm>
          <a:prstGeom prst="rect">
            <a:avLst/>
          </a:prstGeom>
        </p:spPr>
        <p:txBody>
          <a:bodyPr wrap="square">
            <a:spAutoFit/>
          </a:bodyPr>
          <a:lstStyle/>
          <a:p>
            <a:r>
              <a:rPr lang="en-US" dirty="0">
                <a:latin typeface="Monotype Corsiva" panose="03010101010201010101" pitchFamily="66" charset="0"/>
              </a:rPr>
              <a:t>by</a:t>
            </a:r>
          </a:p>
          <a:p>
            <a:r>
              <a:rPr lang="en-US" sz="2400" dirty="0"/>
              <a:t>Sarah </a:t>
            </a:r>
            <a:r>
              <a:rPr lang="en-US" sz="2400" dirty="0" err="1"/>
              <a:t>Stokke</a:t>
            </a:r>
            <a:r>
              <a:rPr lang="en-US" sz="2400" dirty="0"/>
              <a:t> and Jean Yockey </a:t>
            </a:r>
          </a:p>
          <a:p>
            <a:r>
              <a:rPr lang="en-US" sz="2400" dirty="0"/>
              <a:t>Department of Nursing </a:t>
            </a:r>
          </a:p>
          <a:p>
            <a:r>
              <a:rPr lang="en-US" sz="2400" dirty="0"/>
              <a:t>University of South Dakota</a:t>
            </a:r>
          </a:p>
        </p:txBody>
      </p:sp>
      <p:sp>
        <p:nvSpPr>
          <p:cNvPr id="6" name="Rectangle 5"/>
          <p:cNvSpPr/>
          <p:nvPr/>
        </p:nvSpPr>
        <p:spPr>
          <a:xfrm>
            <a:off x="417815" y="1599745"/>
            <a:ext cx="10945403" cy="1692771"/>
          </a:xfrm>
          <a:prstGeom prst="rect">
            <a:avLst/>
          </a:prstGeom>
        </p:spPr>
        <p:txBody>
          <a:bodyPr wrap="square">
            <a:spAutoFit/>
          </a:bodyPr>
          <a:lstStyle/>
          <a:p>
            <a:r>
              <a:rPr lang="en-US" sz="6000" b="1" dirty="0"/>
              <a:t>Enigma In the ED: </a:t>
            </a:r>
            <a:r>
              <a:rPr lang="en-US" sz="6000" b="1" dirty="0" smtClean="0"/>
              <a:t/>
            </a:r>
            <a:br>
              <a:rPr lang="en-US" sz="6000" b="1" dirty="0" smtClean="0"/>
            </a:br>
            <a:r>
              <a:rPr lang="en-US" sz="4400" b="1" dirty="0" smtClean="0"/>
              <a:t>Tracking </a:t>
            </a:r>
            <a:r>
              <a:rPr lang="en-US" sz="4400" b="1" dirty="0"/>
              <a:t>a Puzzling Illness</a:t>
            </a:r>
          </a:p>
        </p:txBody>
      </p:sp>
      <p:sp>
        <p:nvSpPr>
          <p:cNvPr id="7" name="Rectangle 10"/>
          <p:cNvSpPr>
            <a:spLocks noChangeArrowheads="1"/>
          </p:cNvSpPr>
          <p:nvPr/>
        </p:nvSpPr>
        <p:spPr bwMode="auto">
          <a:xfrm>
            <a:off x="458912" y="582754"/>
            <a:ext cx="604463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charset="0"/>
              <a:buChar char="•"/>
              <a:defRPr sz="2400">
                <a:solidFill>
                  <a:srgbClr val="7F7F7F"/>
                </a:solidFill>
                <a:latin typeface="Century Gothic" pitchFamily="34" charset="0"/>
                <a:ea typeface="MS PGothic" pitchFamily="34" charset="-128"/>
              </a:defRPr>
            </a:lvl1pPr>
            <a:lvl2pPr marL="742950" indent="-285750">
              <a:spcBef>
                <a:spcPct val="20000"/>
              </a:spcBef>
              <a:buFont typeface="Courier New" pitchFamily="49" charset="0"/>
              <a:buChar char="o"/>
              <a:defRPr sz="1600">
                <a:solidFill>
                  <a:srgbClr val="7F7F7F"/>
                </a:solidFill>
                <a:latin typeface="Century Gothic" pitchFamily="34" charset="0"/>
                <a:ea typeface="MS PGothic" pitchFamily="34" charset="-128"/>
              </a:defRPr>
            </a:lvl2pPr>
            <a:lvl3pPr marL="1143000" indent="-228600">
              <a:spcBef>
                <a:spcPct val="20000"/>
              </a:spcBef>
              <a:buFont typeface="Arial" charset="0"/>
              <a:buChar char="•"/>
              <a:defRPr sz="1600">
                <a:solidFill>
                  <a:srgbClr val="7F7F7F"/>
                </a:solidFill>
                <a:latin typeface="Century Gothic" pitchFamily="34" charset="0"/>
                <a:ea typeface="MS PGothic" pitchFamily="34" charset="-128"/>
              </a:defRPr>
            </a:lvl3pPr>
            <a:lvl4pPr marL="1600200" indent="-228600">
              <a:spcBef>
                <a:spcPct val="20000"/>
              </a:spcBef>
              <a:buFont typeface="Courier New" pitchFamily="49" charset="0"/>
              <a:buChar char="o"/>
              <a:defRPr sz="1600">
                <a:solidFill>
                  <a:srgbClr val="7F7F7F"/>
                </a:solidFill>
                <a:latin typeface="Century Gothic" pitchFamily="34" charset="0"/>
                <a:ea typeface="MS PGothic" pitchFamily="34" charset="-128"/>
              </a:defRPr>
            </a:lvl4pPr>
            <a:lvl5pPr marL="2057400" indent="-228600">
              <a:spcBef>
                <a:spcPct val="20000"/>
              </a:spcBef>
              <a:buFont typeface="Arial" charset="0"/>
              <a:buChar char="•"/>
              <a:defRPr sz="1600">
                <a:solidFill>
                  <a:srgbClr val="7F7F7F"/>
                </a:solidFill>
                <a:latin typeface="Century Gothic"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9pPr>
          </a:lstStyle>
          <a:p>
            <a:pPr>
              <a:spcBef>
                <a:spcPct val="0"/>
              </a:spcBef>
              <a:buFontTx/>
              <a:buNone/>
            </a:pPr>
            <a:r>
              <a:rPr lang="en-US" altLang="en-US" sz="1800" b="1" dirty="0" smtClean="0">
                <a:solidFill>
                  <a:srgbClr val="661826"/>
                </a:solidFill>
                <a:latin typeface="Calibri" pitchFamily="34" charset="0"/>
                <a:cs typeface="Calibri" pitchFamily="34" charset="0"/>
              </a:rPr>
              <a:t>NATIONAL CENTER FOR CASE STUDY TEACHING IN SCIENCE</a:t>
            </a:r>
            <a:endParaRPr lang="en-US" altLang="en-US" sz="1800" b="1" dirty="0">
              <a:solidFill>
                <a:srgbClr val="661826"/>
              </a:solidFill>
              <a:latin typeface="Palatino Linotype" pitchFamily="18" charset="0"/>
              <a:cs typeface="Calibri" pitchFamily="34" charset="0"/>
            </a:endParaRPr>
          </a:p>
        </p:txBody>
      </p:sp>
    </p:spTree>
    <p:extLst>
      <p:ext uri="{BB962C8B-B14F-4D97-AF65-F5344CB8AC3E}">
        <p14:creationId xmlns:p14="http://schemas.microsoft.com/office/powerpoint/2010/main" val="17652415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288221" y="186577"/>
            <a:ext cx="11360800" cy="834800"/>
          </a:xfrm>
          <a:prstGeom prst="rect">
            <a:avLst/>
          </a:prstGeom>
        </p:spPr>
        <p:txBody>
          <a:bodyPr spcFirstLastPara="1" vert="horz" wrap="square" lIns="121900" tIns="121900" rIns="121900" bIns="121900" rtlCol="0" anchor="t" anchorCtr="0">
            <a:noAutofit/>
          </a:bodyPr>
          <a:lstStyle/>
          <a:p>
            <a:r>
              <a:rPr lang="en-US" b="1" dirty="0">
                <a:solidFill>
                  <a:srgbClr val="002060"/>
                </a:solidFill>
              </a:rPr>
              <a:t>The </a:t>
            </a:r>
            <a:r>
              <a:rPr lang="en" b="1" dirty="0">
                <a:solidFill>
                  <a:srgbClr val="002060"/>
                </a:solidFill>
              </a:rPr>
              <a:t>Investigation </a:t>
            </a:r>
            <a:r>
              <a:rPr lang="en-US" b="1" dirty="0" smtClean="0">
                <a:solidFill>
                  <a:srgbClr val="002060"/>
                </a:solidFill>
              </a:rPr>
              <a:t>Begins…</a:t>
            </a:r>
            <a:endParaRPr b="1" dirty="0">
              <a:solidFill>
                <a:srgbClr val="002060"/>
              </a:solidFill>
            </a:endParaRPr>
          </a:p>
        </p:txBody>
      </p:sp>
      <p:sp>
        <p:nvSpPr>
          <p:cNvPr id="107" name="Google Shape;107;p20"/>
          <p:cNvSpPr txBox="1">
            <a:spLocks noGrp="1"/>
          </p:cNvSpPr>
          <p:nvPr>
            <p:ph type="body" idx="1"/>
          </p:nvPr>
        </p:nvSpPr>
        <p:spPr>
          <a:xfrm>
            <a:off x="212501" y="1021377"/>
            <a:ext cx="11360800" cy="998107"/>
          </a:xfrm>
          <a:prstGeom prst="rect">
            <a:avLst/>
          </a:prstGeom>
        </p:spPr>
        <p:txBody>
          <a:bodyPr spcFirstLastPara="1" vert="horz" wrap="square" lIns="121900" tIns="121900" rIns="121900" bIns="121900" rtlCol="0" anchor="t" anchorCtr="0">
            <a:noAutofit/>
          </a:bodyPr>
          <a:lstStyle/>
          <a:p>
            <a:pPr marL="152396" indent="0">
              <a:buNone/>
            </a:pPr>
            <a:r>
              <a:rPr lang="en-US" dirty="0"/>
              <a:t>Your team plans to apply the CDC Steps of an Outbreak Investigation. Go to </a:t>
            </a:r>
            <a:r>
              <a:rPr lang="en-US" dirty="0" smtClean="0"/>
              <a:t>the CDC website to review </a:t>
            </a:r>
            <a:r>
              <a:rPr lang="en-US" dirty="0"/>
              <a:t>the components of each investigation step. </a:t>
            </a:r>
            <a:endParaRPr lang="en-US" sz="2000" dirty="0"/>
          </a:p>
          <a:p>
            <a:pPr lvl="1" indent="-457189">
              <a:spcBef>
                <a:spcPts val="0"/>
              </a:spcBef>
              <a:buSzPts val="1800"/>
              <a:buAutoNum type="arabicPeriod"/>
            </a:pPr>
            <a:endParaRPr sz="2133" dirty="0"/>
          </a:p>
        </p:txBody>
      </p:sp>
      <p:sp>
        <p:nvSpPr>
          <p:cNvPr id="3" name="Slide Number Placeholder 2">
            <a:extLst>
              <a:ext uri="{FF2B5EF4-FFF2-40B4-BE49-F238E27FC236}">
                <a16:creationId xmlns="" xmlns:a16="http://schemas.microsoft.com/office/drawing/2014/main" id="{711F86C8-E6EC-4F96-870B-339B7EDD6C2A}"/>
              </a:ext>
            </a:extLst>
          </p:cNvPr>
          <p:cNvSpPr>
            <a:spLocks noGrp="1"/>
          </p:cNvSpPr>
          <p:nvPr>
            <p:ph type="sldNum" idx="12"/>
          </p:nvPr>
        </p:nvSpPr>
        <p:spPr/>
        <p:txBody>
          <a:bodyPr/>
          <a:lstStyle/>
          <a:p>
            <a:fld id="{00000000-1234-1234-1234-123412341234}" type="slidenum">
              <a:rPr lang="en" smtClean="0"/>
              <a:pPr/>
              <a:t>10</a:t>
            </a:fld>
            <a:endParaRPr lang="en"/>
          </a:p>
        </p:txBody>
      </p:sp>
      <p:sp>
        <p:nvSpPr>
          <p:cNvPr id="2" name="TextBox 1">
            <a:extLst>
              <a:ext uri="{FF2B5EF4-FFF2-40B4-BE49-F238E27FC236}">
                <a16:creationId xmlns="" xmlns:a16="http://schemas.microsoft.com/office/drawing/2014/main" id="{7A100802-9A2A-428B-96AD-2AC740B986B5}"/>
              </a:ext>
            </a:extLst>
          </p:cNvPr>
          <p:cNvSpPr txBox="1"/>
          <p:nvPr/>
        </p:nvSpPr>
        <p:spPr>
          <a:xfrm>
            <a:off x="361524" y="6122441"/>
            <a:ext cx="10363200" cy="523220"/>
          </a:xfrm>
          <a:prstGeom prst="rect">
            <a:avLst/>
          </a:prstGeom>
          <a:noFill/>
        </p:spPr>
        <p:txBody>
          <a:bodyPr wrap="square" rtlCol="0">
            <a:spAutoFit/>
          </a:bodyPr>
          <a:lstStyle/>
          <a:p>
            <a:r>
              <a:rPr lang="en-US" sz="2800" dirty="0"/>
              <a:t>What steps have been completed at this stage of the investigation? </a:t>
            </a:r>
          </a:p>
        </p:txBody>
      </p:sp>
      <p:sp>
        <p:nvSpPr>
          <p:cNvPr id="6" name="Rectangle 5"/>
          <p:cNvSpPr/>
          <p:nvPr/>
        </p:nvSpPr>
        <p:spPr>
          <a:xfrm>
            <a:off x="941797" y="2019484"/>
            <a:ext cx="10339227" cy="4093428"/>
          </a:xfrm>
          <a:prstGeom prst="rect">
            <a:avLst/>
          </a:prstGeom>
        </p:spPr>
        <p:txBody>
          <a:bodyPr wrap="square">
            <a:spAutoFit/>
          </a:bodyPr>
          <a:lstStyle/>
          <a:p>
            <a:pPr marL="342900" indent="-342900">
              <a:buFont typeface="+mj-lt"/>
              <a:buAutoNum type="arabicPeriod"/>
            </a:pPr>
            <a:r>
              <a:rPr lang="en-US" sz="2000" dirty="0" smtClean="0"/>
              <a:t>  Prepare </a:t>
            </a:r>
            <a:r>
              <a:rPr lang="en-US" sz="2000" dirty="0"/>
              <a:t>for field work</a:t>
            </a:r>
          </a:p>
          <a:p>
            <a:pPr marL="342900" indent="-342900">
              <a:buFont typeface="+mj-lt"/>
              <a:buAutoNum type="arabicPeriod"/>
            </a:pPr>
            <a:r>
              <a:rPr lang="en-US" sz="2000" dirty="0" smtClean="0"/>
              <a:t>  Establish </a:t>
            </a:r>
            <a:r>
              <a:rPr lang="en-US" sz="2000" dirty="0"/>
              <a:t>the existence of an outbreak</a:t>
            </a:r>
          </a:p>
          <a:p>
            <a:pPr marL="342900" indent="-342900">
              <a:buFont typeface="+mj-lt"/>
              <a:buAutoNum type="arabicPeriod"/>
            </a:pPr>
            <a:r>
              <a:rPr lang="en-US" sz="2000" dirty="0" smtClean="0"/>
              <a:t>  Verify </a:t>
            </a:r>
            <a:r>
              <a:rPr lang="en-US" sz="2000" dirty="0"/>
              <a:t>the diagnosis</a:t>
            </a:r>
          </a:p>
          <a:p>
            <a:pPr marL="342900" indent="-342900">
              <a:buFont typeface="+mj-lt"/>
              <a:buAutoNum type="arabicPeriod"/>
            </a:pPr>
            <a:r>
              <a:rPr lang="en-US" sz="2000" dirty="0" smtClean="0"/>
              <a:t>  Construct </a:t>
            </a:r>
            <a:r>
              <a:rPr lang="en-US" sz="2000" dirty="0"/>
              <a:t>a working case definition</a:t>
            </a:r>
          </a:p>
          <a:p>
            <a:pPr marL="342900" indent="-342900">
              <a:buFont typeface="+mj-lt"/>
              <a:buAutoNum type="arabicPeriod"/>
            </a:pPr>
            <a:r>
              <a:rPr lang="en-US" sz="2000" dirty="0" smtClean="0"/>
              <a:t>  Find </a:t>
            </a:r>
            <a:r>
              <a:rPr lang="en-US" sz="2000" dirty="0"/>
              <a:t>cases systematically and record information</a:t>
            </a:r>
          </a:p>
          <a:p>
            <a:pPr marL="342900" indent="-342900">
              <a:buFont typeface="+mj-lt"/>
              <a:buAutoNum type="arabicPeriod"/>
            </a:pPr>
            <a:r>
              <a:rPr lang="en-US" sz="2000" dirty="0" smtClean="0"/>
              <a:t>  Perform </a:t>
            </a:r>
            <a:r>
              <a:rPr lang="en-US" sz="2000" dirty="0"/>
              <a:t>descriptive epidemiology</a:t>
            </a:r>
          </a:p>
          <a:p>
            <a:pPr marL="342900" indent="-342900">
              <a:buFont typeface="+mj-lt"/>
              <a:buAutoNum type="arabicPeriod"/>
            </a:pPr>
            <a:r>
              <a:rPr lang="en-US" sz="2000" dirty="0" smtClean="0"/>
              <a:t>  Develop </a:t>
            </a:r>
            <a:r>
              <a:rPr lang="en-US" sz="2000" dirty="0"/>
              <a:t>hypotheses</a:t>
            </a:r>
          </a:p>
          <a:p>
            <a:pPr marL="342900" indent="-342900">
              <a:buFont typeface="+mj-lt"/>
              <a:buAutoNum type="arabicPeriod"/>
            </a:pPr>
            <a:r>
              <a:rPr lang="en-US" sz="2000" dirty="0" smtClean="0"/>
              <a:t>  Evaluate </a:t>
            </a:r>
            <a:r>
              <a:rPr lang="en-US" sz="2000" dirty="0"/>
              <a:t>hypotheses epidemiologically</a:t>
            </a:r>
          </a:p>
          <a:p>
            <a:pPr marL="342900" indent="-342900">
              <a:buFont typeface="+mj-lt"/>
              <a:buAutoNum type="arabicPeriod"/>
            </a:pPr>
            <a:r>
              <a:rPr lang="en-US" sz="2000" dirty="0" smtClean="0"/>
              <a:t>  As </a:t>
            </a:r>
            <a:r>
              <a:rPr lang="en-US" sz="2000" dirty="0"/>
              <a:t>necessary, reconsider, refine, and re-evaluate hypotheses</a:t>
            </a:r>
          </a:p>
          <a:p>
            <a:pPr marL="342900" indent="-342900">
              <a:buFont typeface="+mj-lt"/>
              <a:buAutoNum type="arabicPeriod"/>
            </a:pPr>
            <a:r>
              <a:rPr lang="en-US" sz="2000" dirty="0" smtClean="0"/>
              <a:t>  Compare </a:t>
            </a:r>
            <a:r>
              <a:rPr lang="en-US" sz="2000" dirty="0"/>
              <a:t>and reconcile with laboratory and/or environmental studies</a:t>
            </a:r>
          </a:p>
          <a:p>
            <a:pPr marL="342900" indent="-342900">
              <a:buFont typeface="+mj-lt"/>
              <a:buAutoNum type="arabicPeriod"/>
            </a:pPr>
            <a:r>
              <a:rPr lang="en-US" sz="2000" dirty="0" smtClean="0"/>
              <a:t>  Implement </a:t>
            </a:r>
            <a:r>
              <a:rPr lang="en-US" sz="2000" dirty="0"/>
              <a:t>control and prevention measures</a:t>
            </a:r>
          </a:p>
          <a:p>
            <a:pPr marL="342900" indent="-342900">
              <a:buFont typeface="+mj-lt"/>
              <a:buAutoNum type="arabicPeriod"/>
            </a:pPr>
            <a:r>
              <a:rPr lang="en-US" sz="2000" dirty="0" smtClean="0"/>
              <a:t>  Initiate </a:t>
            </a:r>
            <a:r>
              <a:rPr lang="en-US" sz="2000" dirty="0"/>
              <a:t>or maintain surveillance</a:t>
            </a:r>
          </a:p>
          <a:p>
            <a:pPr marL="342900" indent="-342900">
              <a:buFont typeface="+mj-lt"/>
              <a:buAutoNum type="arabicPeriod"/>
            </a:pPr>
            <a:r>
              <a:rPr lang="en-US" sz="2000" dirty="0" smtClean="0"/>
              <a:t>  Communicate </a:t>
            </a:r>
            <a:r>
              <a:rPr lang="en-US" sz="2000" dirty="0"/>
              <a:t>findings</a:t>
            </a:r>
          </a:p>
        </p:txBody>
      </p:sp>
    </p:spTree>
    <p:extLst>
      <p:ext uri="{BB962C8B-B14F-4D97-AF65-F5344CB8AC3E}">
        <p14:creationId xmlns:p14="http://schemas.microsoft.com/office/powerpoint/2010/main" val="2224736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10DA4D-BCD6-470D-9D64-B42DFF60CCAB}"/>
              </a:ext>
            </a:extLst>
          </p:cNvPr>
          <p:cNvSpPr>
            <a:spLocks noGrp="1"/>
          </p:cNvSpPr>
          <p:nvPr>
            <p:ph type="title"/>
          </p:nvPr>
        </p:nvSpPr>
        <p:spPr>
          <a:xfrm>
            <a:off x="325333" y="678553"/>
            <a:ext cx="11360800" cy="2417343"/>
          </a:xfrm>
        </p:spPr>
        <p:txBody>
          <a:bodyPr/>
          <a:lstStyle/>
          <a:p>
            <a:r>
              <a:rPr lang="en" b="1" dirty="0" smtClean="0">
                <a:solidFill>
                  <a:srgbClr val="002060"/>
                </a:solidFill>
              </a:rPr>
              <a:t>Discussion 3</a:t>
            </a:r>
            <a:r>
              <a:rPr lang="en" dirty="0" smtClean="0">
                <a:solidFill>
                  <a:srgbClr val="002060"/>
                </a:solidFill>
              </a:rPr>
              <a:t>: </a:t>
            </a:r>
            <a:r>
              <a:rPr lang="en" b="1" dirty="0" smtClean="0">
                <a:solidFill>
                  <a:srgbClr val="002060"/>
                </a:solidFill>
              </a:rPr>
              <a:t>Obtaining Data</a:t>
            </a:r>
            <a:r>
              <a:rPr lang="en" dirty="0" smtClean="0">
                <a:solidFill>
                  <a:srgbClr val="88004A"/>
                </a:solidFill>
              </a:rPr>
              <a:t/>
            </a:r>
            <a:br>
              <a:rPr lang="en" dirty="0" smtClean="0">
                <a:solidFill>
                  <a:srgbClr val="88004A"/>
                </a:solidFill>
              </a:rPr>
            </a:br>
            <a:r>
              <a:rPr lang="en" dirty="0" smtClean="0">
                <a:solidFill>
                  <a:srgbClr val="88004A"/>
                </a:solidFill>
              </a:rPr>
              <a:t/>
            </a:r>
            <a:br>
              <a:rPr lang="en" dirty="0" smtClean="0">
                <a:solidFill>
                  <a:srgbClr val="88004A"/>
                </a:solidFill>
              </a:rPr>
            </a:br>
            <a:r>
              <a:rPr lang="en-US" dirty="0" smtClean="0"/>
              <a:t>What </a:t>
            </a:r>
            <a:r>
              <a:rPr lang="en-US" dirty="0"/>
              <a:t>subjective data do you feel would be most relevant about the patients?</a:t>
            </a:r>
          </a:p>
        </p:txBody>
      </p:sp>
      <p:sp>
        <p:nvSpPr>
          <p:cNvPr id="5" name="Slide Number Placeholder 4">
            <a:extLst>
              <a:ext uri="{FF2B5EF4-FFF2-40B4-BE49-F238E27FC236}">
                <a16:creationId xmlns="" xmlns:a16="http://schemas.microsoft.com/office/drawing/2014/main" id="{1D3B7B16-53F6-47E7-9477-927F4CBA6727}"/>
              </a:ext>
            </a:extLst>
          </p:cNvPr>
          <p:cNvSpPr>
            <a:spLocks noGrp="1"/>
          </p:cNvSpPr>
          <p:nvPr>
            <p:ph type="sldNum" idx="12"/>
          </p:nvPr>
        </p:nvSpPr>
        <p:spPr/>
        <p:txBody>
          <a:bodyPr/>
          <a:lstStyle/>
          <a:p>
            <a:fld id="{00000000-1234-1234-1234-123412341234}" type="slidenum">
              <a:rPr lang="en" smtClean="0"/>
              <a:pPr/>
              <a:t>11</a:t>
            </a:fld>
            <a:endParaRPr lang="en"/>
          </a:p>
        </p:txBody>
      </p:sp>
    </p:spTree>
    <p:extLst>
      <p:ext uri="{BB962C8B-B14F-4D97-AF65-F5344CB8AC3E}">
        <p14:creationId xmlns:p14="http://schemas.microsoft.com/office/powerpoint/2010/main" val="7562747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4E34565-277E-4B46-9932-65BBA8865AB9}"/>
              </a:ext>
            </a:extLst>
          </p:cNvPr>
          <p:cNvSpPr>
            <a:spLocks noGrp="1"/>
          </p:cNvSpPr>
          <p:nvPr>
            <p:ph type="title"/>
          </p:nvPr>
        </p:nvSpPr>
        <p:spPr>
          <a:xfrm>
            <a:off x="415600" y="783060"/>
            <a:ext cx="11360800" cy="3501560"/>
          </a:xfrm>
        </p:spPr>
        <p:txBody>
          <a:bodyPr/>
          <a:lstStyle/>
          <a:p>
            <a:r>
              <a:rPr lang="en" b="1" dirty="0" smtClean="0">
                <a:solidFill>
                  <a:srgbClr val="002060"/>
                </a:solidFill>
              </a:rPr>
              <a:t>Discussion 4</a:t>
            </a:r>
            <a:r>
              <a:rPr lang="en" dirty="0" smtClean="0">
                <a:solidFill>
                  <a:srgbClr val="002060"/>
                </a:solidFill>
              </a:rPr>
              <a:t>: </a:t>
            </a:r>
            <a:r>
              <a:rPr lang="en" b="1" dirty="0" smtClean="0">
                <a:solidFill>
                  <a:srgbClr val="002060"/>
                </a:solidFill>
              </a:rPr>
              <a:t>Obtaining Data</a:t>
            </a:r>
            <a:r>
              <a:rPr lang="en" dirty="0" smtClean="0">
                <a:solidFill>
                  <a:srgbClr val="002060"/>
                </a:solidFill>
              </a:rPr>
              <a:t/>
            </a:r>
            <a:br>
              <a:rPr lang="en" dirty="0" smtClean="0">
                <a:solidFill>
                  <a:srgbClr val="002060"/>
                </a:solidFill>
              </a:rPr>
            </a:br>
            <a:r>
              <a:rPr lang="en" dirty="0">
                <a:solidFill>
                  <a:srgbClr val="88004A"/>
                </a:solidFill>
              </a:rPr>
              <a:t/>
            </a:r>
            <a:br>
              <a:rPr lang="en" dirty="0">
                <a:solidFill>
                  <a:srgbClr val="88004A"/>
                </a:solidFill>
              </a:rPr>
            </a:br>
            <a:r>
              <a:rPr lang="en-US" dirty="0" smtClean="0"/>
              <a:t>What </a:t>
            </a:r>
            <a:r>
              <a:rPr lang="en-US" dirty="0"/>
              <a:t>objective data do you feel would be most relevant about the patients?</a:t>
            </a:r>
          </a:p>
        </p:txBody>
      </p:sp>
      <p:sp>
        <p:nvSpPr>
          <p:cNvPr id="5" name="Slide Number Placeholder 4">
            <a:extLst>
              <a:ext uri="{FF2B5EF4-FFF2-40B4-BE49-F238E27FC236}">
                <a16:creationId xmlns="" xmlns:a16="http://schemas.microsoft.com/office/drawing/2014/main" id="{2BF6EE1B-4CFF-433E-A2B6-E7D950C33D60}"/>
              </a:ext>
            </a:extLst>
          </p:cNvPr>
          <p:cNvSpPr>
            <a:spLocks noGrp="1"/>
          </p:cNvSpPr>
          <p:nvPr>
            <p:ph type="sldNum" idx="12"/>
          </p:nvPr>
        </p:nvSpPr>
        <p:spPr/>
        <p:txBody>
          <a:bodyPr/>
          <a:lstStyle/>
          <a:p>
            <a:fld id="{00000000-1234-1234-1234-123412341234}" type="slidenum">
              <a:rPr lang="en" smtClean="0"/>
              <a:pPr/>
              <a:t>12</a:t>
            </a:fld>
            <a:endParaRPr lang="en"/>
          </a:p>
        </p:txBody>
      </p:sp>
    </p:spTree>
    <p:extLst>
      <p:ext uri="{BB962C8B-B14F-4D97-AF65-F5344CB8AC3E}">
        <p14:creationId xmlns:p14="http://schemas.microsoft.com/office/powerpoint/2010/main" val="29954643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D24C6D1-9F25-40E0-84FD-B2AE4B28490A}"/>
              </a:ext>
            </a:extLst>
          </p:cNvPr>
          <p:cNvSpPr>
            <a:spLocks noGrp="1"/>
          </p:cNvSpPr>
          <p:nvPr>
            <p:ph type="title"/>
          </p:nvPr>
        </p:nvSpPr>
        <p:spPr>
          <a:xfrm>
            <a:off x="415600" y="408785"/>
            <a:ext cx="11360800" cy="2021663"/>
          </a:xfrm>
        </p:spPr>
        <p:txBody>
          <a:bodyPr/>
          <a:lstStyle/>
          <a:p>
            <a:r>
              <a:rPr lang="en-US" b="1" dirty="0" smtClean="0">
                <a:solidFill>
                  <a:srgbClr val="002060"/>
                </a:solidFill>
              </a:rPr>
              <a:t>Discussion 5: Identifying Commonalities</a:t>
            </a:r>
            <a:br>
              <a:rPr lang="en-US" b="1" dirty="0" smtClean="0">
                <a:solidFill>
                  <a:srgbClr val="002060"/>
                </a:solidFill>
              </a:rPr>
            </a:br>
            <a:r>
              <a:rPr lang="en-US" dirty="0" smtClean="0"/>
              <a:t>What </a:t>
            </a:r>
            <a:r>
              <a:rPr lang="en-US" dirty="0"/>
              <a:t>are some similarities/ differences between the identified patients?</a:t>
            </a:r>
          </a:p>
        </p:txBody>
      </p:sp>
      <p:sp>
        <p:nvSpPr>
          <p:cNvPr id="3" name="Slide Number Placeholder 2">
            <a:extLst>
              <a:ext uri="{FF2B5EF4-FFF2-40B4-BE49-F238E27FC236}">
                <a16:creationId xmlns="" xmlns:a16="http://schemas.microsoft.com/office/drawing/2014/main" id="{0B4D66A5-79AF-4BE1-85F5-E9DF4F820D26}"/>
              </a:ext>
            </a:extLst>
          </p:cNvPr>
          <p:cNvSpPr>
            <a:spLocks noGrp="1"/>
          </p:cNvSpPr>
          <p:nvPr>
            <p:ph type="sldNum" idx="12"/>
          </p:nvPr>
        </p:nvSpPr>
        <p:spPr/>
        <p:txBody>
          <a:bodyPr/>
          <a:lstStyle/>
          <a:p>
            <a:fld id="{00000000-1234-1234-1234-123412341234}" type="slidenum">
              <a:rPr lang="en" smtClean="0"/>
              <a:pPr/>
              <a:t>13</a:t>
            </a:fld>
            <a:endParaRPr lang="en"/>
          </a:p>
        </p:txBody>
      </p:sp>
      <p:graphicFrame>
        <p:nvGraphicFramePr>
          <p:cNvPr id="7" name="Table 6"/>
          <p:cNvGraphicFramePr>
            <a:graphicFrameLocks noGrp="1"/>
          </p:cNvGraphicFramePr>
          <p:nvPr>
            <p:extLst>
              <p:ext uri="{D42A27DB-BD31-4B8C-83A1-F6EECF244321}">
                <p14:modId xmlns:p14="http://schemas.microsoft.com/office/powerpoint/2010/main" val="1908714055"/>
              </p:ext>
            </p:extLst>
          </p:nvPr>
        </p:nvGraphicFramePr>
        <p:xfrm>
          <a:off x="548639" y="2694553"/>
          <a:ext cx="10907486" cy="3807488"/>
        </p:xfrm>
        <a:graphic>
          <a:graphicData uri="http://schemas.openxmlformats.org/drawingml/2006/table">
            <a:tbl>
              <a:tblPr firstRow="1" bandRow="1">
                <a:tableStyleId>{5C22544A-7EE6-4342-B048-85BDC9FD1C3A}</a:tableStyleId>
              </a:tblPr>
              <a:tblGrid>
                <a:gridCol w="5453743">
                  <a:extLst>
                    <a:ext uri="{9D8B030D-6E8A-4147-A177-3AD203B41FA5}">
                      <a16:colId xmlns="" xmlns:a16="http://schemas.microsoft.com/office/drawing/2014/main" val="1675172762"/>
                    </a:ext>
                  </a:extLst>
                </a:gridCol>
                <a:gridCol w="5453743">
                  <a:extLst>
                    <a:ext uri="{9D8B030D-6E8A-4147-A177-3AD203B41FA5}">
                      <a16:colId xmlns="" xmlns:a16="http://schemas.microsoft.com/office/drawing/2014/main" val="631244957"/>
                    </a:ext>
                  </a:extLst>
                </a:gridCol>
              </a:tblGrid>
              <a:tr h="430324">
                <a:tc>
                  <a:txBody>
                    <a:bodyPr/>
                    <a:lstStyle/>
                    <a:p>
                      <a:pPr algn="ctr"/>
                      <a:r>
                        <a:rPr lang="en-US" sz="2800" dirty="0"/>
                        <a:t>Similarities</a:t>
                      </a:r>
                    </a:p>
                  </a:txBody>
                  <a:tcPr/>
                </a:tc>
                <a:tc>
                  <a:txBody>
                    <a:bodyPr/>
                    <a:lstStyle/>
                    <a:p>
                      <a:pPr algn="ctr"/>
                      <a:r>
                        <a:rPr lang="en-US" sz="2800" dirty="0"/>
                        <a:t>Differences</a:t>
                      </a:r>
                    </a:p>
                  </a:txBody>
                  <a:tcPr/>
                </a:tc>
                <a:extLst>
                  <a:ext uri="{0D108BD9-81ED-4DB2-BD59-A6C34878D82A}">
                    <a16:rowId xmlns="" xmlns:a16="http://schemas.microsoft.com/office/drawing/2014/main" val="1732562399"/>
                  </a:ext>
                </a:extLst>
              </a:tr>
              <a:tr h="3289328">
                <a:tc>
                  <a:txBody>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txBody>
                  <a:tcPr/>
                </a:tc>
                <a:tc>
                  <a:txBody>
                    <a:bodyPr/>
                    <a:lstStyle/>
                    <a:p>
                      <a:endParaRPr lang="en-US" dirty="0"/>
                    </a:p>
                  </a:txBody>
                  <a:tcPr/>
                </a:tc>
                <a:extLst>
                  <a:ext uri="{0D108BD9-81ED-4DB2-BD59-A6C34878D82A}">
                    <a16:rowId xmlns="" xmlns:a16="http://schemas.microsoft.com/office/drawing/2014/main" val="3914327885"/>
                  </a:ext>
                </a:extLst>
              </a:tr>
            </a:tbl>
          </a:graphicData>
        </a:graphic>
      </p:graphicFrame>
    </p:spTree>
    <p:extLst>
      <p:ext uri="{BB962C8B-B14F-4D97-AF65-F5344CB8AC3E}">
        <p14:creationId xmlns:p14="http://schemas.microsoft.com/office/powerpoint/2010/main" val="1712748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4"/>
          <p:cNvSpPr txBox="1">
            <a:spLocks noGrp="1"/>
          </p:cNvSpPr>
          <p:nvPr>
            <p:ph type="title"/>
          </p:nvPr>
        </p:nvSpPr>
        <p:spPr>
          <a:xfrm>
            <a:off x="415600" y="521799"/>
            <a:ext cx="11360800" cy="1099183"/>
          </a:xfrm>
          <a:prstGeom prst="rect">
            <a:avLst/>
          </a:prstGeom>
        </p:spPr>
        <p:txBody>
          <a:bodyPr spcFirstLastPara="1" vert="horz" wrap="square" lIns="121900" tIns="121900" rIns="121900" bIns="121900" rtlCol="0" anchor="t" anchorCtr="0">
            <a:noAutofit/>
          </a:bodyPr>
          <a:lstStyle/>
          <a:p>
            <a:r>
              <a:rPr lang="en" b="1" dirty="0" smtClean="0">
                <a:solidFill>
                  <a:srgbClr val="002060"/>
                </a:solidFill>
              </a:rPr>
              <a:t>Discussion 6: </a:t>
            </a:r>
            <a:r>
              <a:rPr lang="en-US" b="1" dirty="0" smtClean="0">
                <a:solidFill>
                  <a:srgbClr val="002060"/>
                </a:solidFill>
              </a:rPr>
              <a:t>Summarizing </a:t>
            </a:r>
            <a:r>
              <a:rPr lang="en-US" b="1" dirty="0">
                <a:solidFill>
                  <a:srgbClr val="002060"/>
                </a:solidFill>
              </a:rPr>
              <a:t>the “Known”</a:t>
            </a:r>
            <a:endParaRPr b="1" dirty="0">
              <a:solidFill>
                <a:srgbClr val="002060"/>
              </a:solidFill>
            </a:endParaRPr>
          </a:p>
        </p:txBody>
      </p:sp>
      <p:sp>
        <p:nvSpPr>
          <p:cNvPr id="136" name="Google Shape;136;p24"/>
          <p:cNvSpPr txBox="1">
            <a:spLocks noGrp="1"/>
          </p:cNvSpPr>
          <p:nvPr>
            <p:ph type="body" idx="1"/>
          </p:nvPr>
        </p:nvSpPr>
        <p:spPr>
          <a:xfrm>
            <a:off x="1106169" y="1620983"/>
            <a:ext cx="10252400" cy="4353830"/>
          </a:xfrm>
          <a:prstGeom prst="rect">
            <a:avLst/>
          </a:prstGeom>
        </p:spPr>
        <p:txBody>
          <a:bodyPr spcFirstLastPara="1" vert="horz" wrap="square" lIns="121900" tIns="121900" rIns="121900" bIns="121900" rtlCol="0" anchor="t" anchorCtr="0">
            <a:noAutofit/>
          </a:bodyPr>
          <a:lstStyle/>
          <a:p>
            <a:pPr marL="0" indent="0">
              <a:spcBef>
                <a:spcPts val="2133"/>
              </a:spcBef>
              <a:buNone/>
            </a:pPr>
            <a:r>
              <a:rPr lang="en-US" sz="3200" dirty="0"/>
              <a:t>The taskforce team meets to discuss the following:</a:t>
            </a:r>
            <a:endParaRPr lang="en" sz="3200" dirty="0"/>
          </a:p>
          <a:p>
            <a:pPr marL="514350" indent="-514350">
              <a:spcBef>
                <a:spcPts val="1200"/>
              </a:spcBef>
              <a:buSzPct val="100000"/>
              <a:buFont typeface="+mj-lt"/>
              <a:buAutoNum type="alphaLcParenR"/>
            </a:pPr>
            <a:r>
              <a:rPr lang="en" sz="3200" dirty="0" smtClean="0"/>
              <a:t>What </a:t>
            </a:r>
            <a:r>
              <a:rPr lang="en" sz="3200" dirty="0"/>
              <a:t>other information </a:t>
            </a:r>
            <a:r>
              <a:rPr lang="en-US" sz="3200" dirty="0"/>
              <a:t>might be </a:t>
            </a:r>
            <a:r>
              <a:rPr lang="en" sz="3200" dirty="0"/>
              <a:t>important to gather, </a:t>
            </a:r>
            <a:r>
              <a:rPr lang="en-US" sz="3200" dirty="0"/>
              <a:t>including any diagnostic/laboratory tests</a:t>
            </a:r>
            <a:r>
              <a:rPr lang="en" sz="3200" dirty="0" smtClean="0"/>
              <a:t>?</a:t>
            </a:r>
            <a:endParaRPr lang="en-US" sz="3200" dirty="0"/>
          </a:p>
          <a:p>
            <a:pPr marL="514350" indent="-514350">
              <a:spcBef>
                <a:spcPts val="1200"/>
              </a:spcBef>
              <a:buSzPct val="100000"/>
              <a:buFont typeface="+mj-lt"/>
              <a:buAutoNum type="alphaLcParenR"/>
            </a:pPr>
            <a:r>
              <a:rPr lang="en-US" sz="3200" dirty="0" smtClean="0"/>
              <a:t>Based </a:t>
            </a:r>
            <a:r>
              <a:rPr lang="en-US" sz="3200" dirty="0"/>
              <a:t>on the symptoms, h</a:t>
            </a:r>
            <a:r>
              <a:rPr lang="en" sz="3200" dirty="0"/>
              <a:t>ow might this be spread? </a:t>
            </a:r>
          </a:p>
          <a:p>
            <a:pPr marL="514350" indent="-514350">
              <a:spcBef>
                <a:spcPts val="1200"/>
              </a:spcBef>
              <a:buSzPct val="100000"/>
              <a:buFont typeface="+mj-lt"/>
              <a:buAutoNum type="alphaLcParenR"/>
            </a:pPr>
            <a:r>
              <a:rPr lang="en" sz="3200" dirty="0" smtClean="0"/>
              <a:t>What </a:t>
            </a:r>
            <a:r>
              <a:rPr lang="en" sz="3200" dirty="0"/>
              <a:t>type of disease are you thinking this is</a:t>
            </a:r>
            <a:r>
              <a:rPr lang="en" sz="3200" dirty="0" smtClean="0"/>
              <a:t>? Why</a:t>
            </a:r>
            <a:r>
              <a:rPr lang="en" sz="3200" dirty="0"/>
              <a:t>?</a:t>
            </a:r>
            <a:endParaRPr sz="3200" dirty="0"/>
          </a:p>
          <a:p>
            <a:pPr marL="514350" indent="-514350">
              <a:spcBef>
                <a:spcPts val="1200"/>
              </a:spcBef>
              <a:spcAft>
                <a:spcPts val="2133"/>
              </a:spcAft>
              <a:buSzPct val="100000"/>
              <a:buFont typeface="+mj-lt"/>
              <a:buAutoNum type="alphaLcParenR"/>
            </a:pPr>
            <a:r>
              <a:rPr lang="en-US" sz="3200" dirty="0" smtClean="0"/>
              <a:t>What </a:t>
            </a:r>
            <a:r>
              <a:rPr lang="en-US" sz="3200" dirty="0"/>
              <a:t>do you think the next step is?</a:t>
            </a:r>
          </a:p>
        </p:txBody>
      </p:sp>
      <p:sp>
        <p:nvSpPr>
          <p:cNvPr id="2" name="Slide Number Placeholder 1">
            <a:extLst>
              <a:ext uri="{FF2B5EF4-FFF2-40B4-BE49-F238E27FC236}">
                <a16:creationId xmlns="" xmlns:a16="http://schemas.microsoft.com/office/drawing/2014/main" id="{8B0B91D7-45DC-4702-AF5F-343C6553A8BA}"/>
              </a:ext>
            </a:extLst>
          </p:cNvPr>
          <p:cNvSpPr>
            <a:spLocks noGrp="1"/>
          </p:cNvSpPr>
          <p:nvPr>
            <p:ph type="sldNum" idx="12"/>
          </p:nvPr>
        </p:nvSpPr>
        <p:spPr/>
        <p:txBody>
          <a:bodyPr/>
          <a:lstStyle/>
          <a:p>
            <a:fld id="{00000000-1234-1234-1234-123412341234}" type="slidenum">
              <a:rPr lang="en" smtClean="0"/>
              <a:pPr/>
              <a:t>14</a:t>
            </a:fld>
            <a:endParaRPr lang="e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D279AE7-2E38-4E82-9318-4264C351D9E5}"/>
              </a:ext>
            </a:extLst>
          </p:cNvPr>
          <p:cNvSpPr>
            <a:spLocks noGrp="1"/>
          </p:cNvSpPr>
          <p:nvPr>
            <p:ph type="title"/>
          </p:nvPr>
        </p:nvSpPr>
        <p:spPr>
          <a:xfrm>
            <a:off x="325333" y="91855"/>
            <a:ext cx="11360800" cy="834800"/>
          </a:xfrm>
        </p:spPr>
        <p:txBody>
          <a:bodyPr/>
          <a:lstStyle/>
          <a:p>
            <a:r>
              <a:rPr lang="en-US" sz="3600" b="1" dirty="0">
                <a:solidFill>
                  <a:srgbClr val="002060"/>
                </a:solidFill>
              </a:rPr>
              <a:t>Additional </a:t>
            </a:r>
            <a:r>
              <a:rPr lang="en-US" sz="3600" b="1" dirty="0" smtClean="0">
                <a:solidFill>
                  <a:srgbClr val="002060"/>
                </a:solidFill>
              </a:rPr>
              <a:t>Information: </a:t>
            </a:r>
            <a:r>
              <a:rPr lang="en" sz="3600" b="1" dirty="0">
                <a:solidFill>
                  <a:srgbClr val="002060"/>
                </a:solidFill>
              </a:rPr>
              <a:t>Cases 1-6</a:t>
            </a:r>
            <a:endParaRPr lang="en-US" sz="3600" dirty="0">
              <a:solidFill>
                <a:srgbClr val="002060"/>
              </a:solidFill>
            </a:endParaRPr>
          </a:p>
        </p:txBody>
      </p:sp>
      <p:sp>
        <p:nvSpPr>
          <p:cNvPr id="4" name="Slide Number Placeholder 3">
            <a:extLst>
              <a:ext uri="{FF2B5EF4-FFF2-40B4-BE49-F238E27FC236}">
                <a16:creationId xmlns="" xmlns:a16="http://schemas.microsoft.com/office/drawing/2014/main" id="{5CCDD0A8-5BCA-4284-A3D7-22AD3ADA271F}"/>
              </a:ext>
            </a:extLst>
          </p:cNvPr>
          <p:cNvSpPr>
            <a:spLocks noGrp="1"/>
          </p:cNvSpPr>
          <p:nvPr>
            <p:ph type="sldNum" idx="12"/>
          </p:nvPr>
        </p:nvSpPr>
        <p:spPr/>
        <p:txBody>
          <a:bodyPr/>
          <a:lstStyle/>
          <a:p>
            <a:fld id="{00000000-1234-1234-1234-123412341234}" type="slidenum">
              <a:rPr lang="en" smtClean="0"/>
              <a:pPr/>
              <a:t>15</a:t>
            </a:fld>
            <a:endParaRPr lang="en"/>
          </a:p>
        </p:txBody>
      </p:sp>
      <p:graphicFrame>
        <p:nvGraphicFramePr>
          <p:cNvPr id="5" name="Table 4">
            <a:extLst>
              <a:ext uri="{FF2B5EF4-FFF2-40B4-BE49-F238E27FC236}">
                <a16:creationId xmlns="" xmlns:a16="http://schemas.microsoft.com/office/drawing/2014/main" id="{17C688D6-400E-4C8C-9A57-78C7483521D1}"/>
              </a:ext>
            </a:extLst>
          </p:cNvPr>
          <p:cNvGraphicFramePr>
            <a:graphicFrameLocks noGrp="1"/>
          </p:cNvGraphicFramePr>
          <p:nvPr>
            <p:extLst>
              <p:ext uri="{D42A27DB-BD31-4B8C-83A1-F6EECF244321}">
                <p14:modId xmlns:p14="http://schemas.microsoft.com/office/powerpoint/2010/main" val="824785559"/>
              </p:ext>
            </p:extLst>
          </p:nvPr>
        </p:nvGraphicFramePr>
        <p:xfrm>
          <a:off x="333375" y="726630"/>
          <a:ext cx="11352756" cy="5583480"/>
        </p:xfrm>
        <a:graphic>
          <a:graphicData uri="http://schemas.openxmlformats.org/drawingml/2006/table">
            <a:tbl>
              <a:tblPr firstRow="1" bandRow="1">
                <a:tableStyleId>{5C22544A-7EE6-4342-B048-85BDC9FD1C3A}</a:tableStyleId>
              </a:tblPr>
              <a:tblGrid>
                <a:gridCol w="1471496">
                  <a:extLst>
                    <a:ext uri="{9D8B030D-6E8A-4147-A177-3AD203B41FA5}">
                      <a16:colId xmlns="" xmlns:a16="http://schemas.microsoft.com/office/drawing/2014/main" val="3040763293"/>
                    </a:ext>
                  </a:extLst>
                </a:gridCol>
                <a:gridCol w="9881260">
                  <a:extLst>
                    <a:ext uri="{9D8B030D-6E8A-4147-A177-3AD203B41FA5}">
                      <a16:colId xmlns="" xmlns:a16="http://schemas.microsoft.com/office/drawing/2014/main" val="3059779262"/>
                    </a:ext>
                  </a:extLst>
                </a:gridCol>
              </a:tblGrid>
              <a:tr h="214654">
                <a:tc>
                  <a:txBody>
                    <a:bodyPr/>
                    <a:lstStyle/>
                    <a:p>
                      <a:pPr marL="0" marR="0">
                        <a:lnSpc>
                          <a:spcPct val="107000"/>
                        </a:lnSpc>
                        <a:spcBef>
                          <a:spcPts val="0"/>
                        </a:spcBef>
                        <a:spcAft>
                          <a:spcPts val="800"/>
                        </a:spcAft>
                      </a:pPr>
                      <a:r>
                        <a:rPr lang="en-US" sz="1600" dirty="0">
                          <a:effectLst/>
                        </a:rPr>
                        <a:t>Patient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a:lnSpc>
                          <a:spcPct val="107000"/>
                        </a:lnSpc>
                        <a:spcBef>
                          <a:spcPts val="0"/>
                        </a:spcBef>
                        <a:spcAft>
                          <a:spcPts val="800"/>
                        </a:spcAft>
                      </a:pPr>
                      <a:r>
                        <a:rPr lang="en-US" sz="1600" dirty="0">
                          <a:effectLst/>
                        </a:rPr>
                        <a:t>Additional Data</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extLst>
                  <a:ext uri="{0D108BD9-81ED-4DB2-BD59-A6C34878D82A}">
                    <a16:rowId xmlns="" xmlns:a16="http://schemas.microsoft.com/office/drawing/2014/main" val="2116685909"/>
                  </a:ext>
                </a:extLst>
              </a:tr>
              <a:tr h="707769">
                <a:tc>
                  <a:txBody>
                    <a:bodyPr/>
                    <a:lstStyle/>
                    <a:p>
                      <a:pPr marL="0" marR="0">
                        <a:lnSpc>
                          <a:spcPct val="107000"/>
                        </a:lnSpc>
                        <a:spcBef>
                          <a:spcPts val="0"/>
                        </a:spcBef>
                        <a:spcAft>
                          <a:spcPts val="800"/>
                        </a:spcAft>
                      </a:pPr>
                      <a:r>
                        <a:rPr lang="en-US" sz="1600" dirty="0">
                          <a:effectLst/>
                        </a:rPr>
                        <a:t>Case </a:t>
                      </a:r>
                      <a:r>
                        <a:rPr lang="en-US" sz="1600" dirty="0" smtClean="0">
                          <a:effectLst/>
                        </a:rPr>
                        <a:t>1   </a:t>
                      </a:r>
                      <a:endParaRPr lang="en-US" sz="1600" dirty="0">
                        <a:effectLst/>
                      </a:endParaRPr>
                    </a:p>
                    <a:p>
                      <a:pPr marL="0" marR="0">
                        <a:lnSpc>
                          <a:spcPct val="107000"/>
                        </a:lnSpc>
                        <a:spcBef>
                          <a:spcPts val="0"/>
                        </a:spcBef>
                        <a:spcAft>
                          <a:spcPts val="800"/>
                        </a:spcAft>
                      </a:pPr>
                      <a:r>
                        <a:rPr lang="en-US" sz="1600" dirty="0">
                          <a:effectLst/>
                        </a:rPr>
                        <a:t>12 y/o 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a:lnSpc>
                          <a:spcPct val="107000"/>
                        </a:lnSpc>
                        <a:spcBef>
                          <a:spcPts val="0"/>
                        </a:spcBef>
                        <a:spcAft>
                          <a:spcPts val="0"/>
                        </a:spcAft>
                      </a:pPr>
                      <a:r>
                        <a:rPr lang="en-US" sz="1600" kern="1200" dirty="0">
                          <a:effectLst/>
                        </a:rPr>
                        <a:t>Symptoms: Dry cough and </a:t>
                      </a:r>
                      <a:r>
                        <a:rPr lang="en-US" sz="1600" kern="1200" dirty="0" smtClean="0">
                          <a:effectLst/>
                        </a:rPr>
                        <a:t>fatigue  </a:t>
                      </a:r>
                      <a:r>
                        <a:rPr lang="en-US" sz="1600" kern="1200" dirty="0">
                          <a:effectLst/>
                        </a:rPr>
                        <a:t>Family Hx: Cystic Fibrosis</a:t>
                      </a:r>
                      <a:endParaRPr lang="en-US" sz="1600" dirty="0">
                        <a:effectLst/>
                      </a:endParaRPr>
                    </a:p>
                    <a:p>
                      <a:pPr marL="0" marR="0">
                        <a:lnSpc>
                          <a:spcPct val="107000"/>
                        </a:lnSpc>
                        <a:spcBef>
                          <a:spcPts val="0"/>
                        </a:spcBef>
                        <a:spcAft>
                          <a:spcPts val="0"/>
                        </a:spcAft>
                      </a:pPr>
                      <a:r>
                        <a:rPr lang="en-US" sz="1600" kern="1200" dirty="0">
                          <a:effectLst/>
                        </a:rPr>
                        <a:t>Travel/Contact Hx: Lives in town of 10,000 persons. No outside travel</a:t>
                      </a:r>
                      <a:r>
                        <a:rPr lang="en-US" sz="1600" kern="1200" dirty="0" smtClean="0">
                          <a:effectLst/>
                        </a:rPr>
                        <a:t>. Sister </a:t>
                      </a:r>
                      <a:r>
                        <a:rPr lang="en-US" sz="1600" kern="1200" dirty="0">
                          <a:effectLst/>
                        </a:rPr>
                        <a:t>recently returned from a band trip to Florida 5 days ago. Chronic </a:t>
                      </a:r>
                      <a:r>
                        <a:rPr lang="en-US" sz="1600" kern="1200" dirty="0" smtClean="0">
                          <a:effectLst/>
                        </a:rPr>
                        <a:t>conditions</a:t>
                      </a:r>
                      <a:r>
                        <a:rPr lang="en-US" sz="1600" kern="1200" dirty="0">
                          <a:effectLst/>
                        </a:rPr>
                        <a:t>: </a:t>
                      </a:r>
                      <a:r>
                        <a:rPr lang="en-US" sz="1600" kern="1200" dirty="0" smtClean="0">
                          <a:effectLst/>
                        </a:rPr>
                        <a:t>NA Symptoms began</a:t>
                      </a:r>
                      <a:r>
                        <a:rPr lang="en-US" sz="1600" kern="1200" dirty="0">
                          <a:effectLst/>
                        </a:rPr>
                        <a:t>: 2 days ago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5" marR="41795" marT="20897" marB="20897"/>
                </a:tc>
                <a:extLst>
                  <a:ext uri="{0D108BD9-81ED-4DB2-BD59-A6C34878D82A}">
                    <a16:rowId xmlns="" xmlns:a16="http://schemas.microsoft.com/office/drawing/2014/main" val="2636785890"/>
                  </a:ext>
                </a:extLst>
              </a:tr>
              <a:tr h="839906">
                <a:tc>
                  <a:txBody>
                    <a:bodyPr/>
                    <a:lstStyle/>
                    <a:p>
                      <a:pPr marL="0" marR="0">
                        <a:lnSpc>
                          <a:spcPct val="107000"/>
                        </a:lnSpc>
                        <a:spcBef>
                          <a:spcPts val="0"/>
                        </a:spcBef>
                        <a:spcAft>
                          <a:spcPts val="800"/>
                        </a:spcAft>
                      </a:pPr>
                      <a:r>
                        <a:rPr lang="en-US" sz="1600" dirty="0">
                          <a:effectLst/>
                        </a:rPr>
                        <a:t>Case </a:t>
                      </a:r>
                      <a:r>
                        <a:rPr lang="en-US" sz="1600" dirty="0" smtClean="0">
                          <a:effectLst/>
                        </a:rPr>
                        <a:t>2   </a:t>
                      </a:r>
                      <a:endParaRPr lang="en-US" sz="1600" dirty="0">
                        <a:effectLst/>
                      </a:endParaRPr>
                    </a:p>
                    <a:p>
                      <a:pPr marL="0" marR="0">
                        <a:lnSpc>
                          <a:spcPct val="107000"/>
                        </a:lnSpc>
                        <a:spcBef>
                          <a:spcPts val="0"/>
                        </a:spcBef>
                        <a:spcAft>
                          <a:spcPts val="800"/>
                        </a:spcAft>
                      </a:pPr>
                      <a:r>
                        <a:rPr lang="en-US" sz="1600" dirty="0">
                          <a:effectLst/>
                        </a:rPr>
                        <a:t>68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a:lnSpc>
                          <a:spcPct val="107000"/>
                        </a:lnSpc>
                        <a:spcBef>
                          <a:spcPts val="0"/>
                        </a:spcBef>
                        <a:spcAft>
                          <a:spcPts val="0"/>
                        </a:spcAft>
                      </a:pPr>
                      <a:r>
                        <a:rPr lang="en-US" sz="1600" kern="1200" dirty="0">
                          <a:effectLst/>
                        </a:rPr>
                        <a:t>Symptoms: Dry cough and </a:t>
                      </a:r>
                      <a:r>
                        <a:rPr lang="en-US" sz="1600" kern="1200" dirty="0" smtClean="0">
                          <a:effectLst/>
                        </a:rPr>
                        <a:t>headache  </a:t>
                      </a:r>
                      <a:r>
                        <a:rPr lang="en-US" sz="1600" kern="1200" dirty="0">
                          <a:effectLst/>
                        </a:rPr>
                        <a:t>Family Hx: Hypertension, Breast Cancer</a:t>
                      </a:r>
                      <a:endParaRPr lang="en-US" sz="1600" dirty="0">
                        <a:effectLst/>
                      </a:endParaRPr>
                    </a:p>
                    <a:p>
                      <a:pPr marL="0" marR="0">
                        <a:lnSpc>
                          <a:spcPct val="107000"/>
                        </a:lnSpc>
                        <a:spcBef>
                          <a:spcPts val="0"/>
                        </a:spcBef>
                        <a:spcAft>
                          <a:spcPts val="0"/>
                        </a:spcAft>
                      </a:pPr>
                      <a:r>
                        <a:rPr lang="en-US" sz="1600" kern="1200" dirty="0">
                          <a:effectLst/>
                        </a:rPr>
                        <a:t>Travel/Contact Hx: Recently returned from a conference in Portland, OR, lives in Metrotown. Chronic </a:t>
                      </a:r>
                      <a:r>
                        <a:rPr lang="en-US" sz="1600" kern="1200" dirty="0" smtClean="0">
                          <a:effectLst/>
                        </a:rPr>
                        <a:t>conditions</a:t>
                      </a:r>
                      <a:r>
                        <a:rPr lang="en-US" sz="1600" kern="1200" dirty="0">
                          <a:effectLst/>
                        </a:rPr>
                        <a:t>: </a:t>
                      </a:r>
                      <a:r>
                        <a:rPr lang="en-US" sz="1600" kern="1200" dirty="0" smtClean="0">
                          <a:effectLst/>
                        </a:rPr>
                        <a:t>Hyperlipidemia  </a:t>
                      </a:r>
                      <a:r>
                        <a:rPr lang="en-US" sz="1600" kern="1200" dirty="0">
                          <a:effectLst/>
                        </a:rPr>
                        <a:t>Symptoms </a:t>
                      </a:r>
                      <a:r>
                        <a:rPr lang="en-US" sz="1600" kern="1200" dirty="0" smtClean="0">
                          <a:effectLst/>
                        </a:rPr>
                        <a:t>began</a:t>
                      </a:r>
                      <a:r>
                        <a:rPr lang="en-US" sz="1600" kern="1200" dirty="0">
                          <a:effectLst/>
                        </a:rPr>
                        <a:t>: 48 hours ago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5" marR="41795" marT="20897" marB="20897"/>
                </a:tc>
                <a:extLst>
                  <a:ext uri="{0D108BD9-81ED-4DB2-BD59-A6C34878D82A}">
                    <a16:rowId xmlns="" xmlns:a16="http://schemas.microsoft.com/office/drawing/2014/main" val="1835125286"/>
                  </a:ext>
                </a:extLst>
              </a:tr>
              <a:tr h="796534">
                <a:tc>
                  <a:txBody>
                    <a:bodyPr/>
                    <a:lstStyle/>
                    <a:p>
                      <a:pPr marL="0" marR="0">
                        <a:lnSpc>
                          <a:spcPct val="107000"/>
                        </a:lnSpc>
                        <a:spcBef>
                          <a:spcPts val="0"/>
                        </a:spcBef>
                        <a:spcAft>
                          <a:spcPts val="800"/>
                        </a:spcAft>
                      </a:pPr>
                      <a:r>
                        <a:rPr lang="en-US" sz="1600" dirty="0">
                          <a:effectLst/>
                        </a:rPr>
                        <a:t>Case </a:t>
                      </a:r>
                      <a:r>
                        <a:rPr lang="en-US" sz="1600" dirty="0" smtClean="0">
                          <a:effectLst/>
                        </a:rPr>
                        <a:t>3   </a:t>
                      </a:r>
                      <a:endParaRPr lang="en-US" sz="1600" dirty="0">
                        <a:effectLst/>
                      </a:endParaRPr>
                    </a:p>
                    <a:p>
                      <a:pPr marL="0" marR="0">
                        <a:lnSpc>
                          <a:spcPct val="107000"/>
                        </a:lnSpc>
                        <a:spcBef>
                          <a:spcPts val="0"/>
                        </a:spcBef>
                        <a:spcAft>
                          <a:spcPts val="800"/>
                        </a:spcAft>
                      </a:pPr>
                      <a:r>
                        <a:rPr lang="en-US" sz="1600" dirty="0">
                          <a:effectLst/>
                        </a:rPr>
                        <a:t>80 y/o 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a:lnSpc>
                          <a:spcPct val="107000"/>
                        </a:lnSpc>
                        <a:spcBef>
                          <a:spcPts val="0"/>
                        </a:spcBef>
                        <a:spcAft>
                          <a:spcPts val="0"/>
                        </a:spcAft>
                      </a:pPr>
                      <a:r>
                        <a:rPr lang="en-US" sz="1600" kern="1200" dirty="0">
                          <a:effectLst/>
                        </a:rPr>
                        <a:t>Symptoms: Dry cough and shortness of </a:t>
                      </a:r>
                      <a:r>
                        <a:rPr lang="en-US" sz="1600" kern="1200" dirty="0" smtClean="0">
                          <a:effectLst/>
                        </a:rPr>
                        <a:t>breath Family </a:t>
                      </a:r>
                      <a:r>
                        <a:rPr lang="en-US" sz="1600" kern="1200" dirty="0">
                          <a:effectLst/>
                        </a:rPr>
                        <a:t>Hx: Prostate Cancer, Congestive heart failure</a:t>
                      </a:r>
                      <a:endParaRPr lang="en-US" sz="1600" dirty="0">
                        <a:effectLst/>
                      </a:endParaRPr>
                    </a:p>
                    <a:p>
                      <a:pPr marL="0" marR="0">
                        <a:lnSpc>
                          <a:spcPct val="107000"/>
                        </a:lnSpc>
                        <a:spcBef>
                          <a:spcPts val="0"/>
                        </a:spcBef>
                        <a:spcAft>
                          <a:spcPts val="0"/>
                        </a:spcAft>
                      </a:pPr>
                      <a:r>
                        <a:rPr lang="en-US" sz="1600" kern="1200" dirty="0">
                          <a:effectLst/>
                        </a:rPr>
                        <a:t>Travel/Contact Hx: Lives in an assisted living center in Metrotown, no recent visitors</a:t>
                      </a:r>
                      <a:endParaRPr lang="en-US" sz="1600" dirty="0">
                        <a:effectLst/>
                      </a:endParaRPr>
                    </a:p>
                    <a:p>
                      <a:pPr marL="0" marR="0">
                        <a:lnSpc>
                          <a:spcPct val="107000"/>
                        </a:lnSpc>
                        <a:spcBef>
                          <a:spcPts val="0"/>
                        </a:spcBef>
                        <a:spcAft>
                          <a:spcPts val="0"/>
                        </a:spcAft>
                      </a:pPr>
                      <a:r>
                        <a:rPr lang="en-US" sz="1600" kern="1200" dirty="0">
                          <a:effectLst/>
                        </a:rPr>
                        <a:t>Chronic </a:t>
                      </a:r>
                      <a:r>
                        <a:rPr lang="en-US" sz="1600" kern="1200" dirty="0" smtClean="0">
                          <a:effectLst/>
                        </a:rPr>
                        <a:t>conditions</a:t>
                      </a:r>
                      <a:r>
                        <a:rPr lang="en-US" sz="1600" kern="1200" dirty="0">
                          <a:effectLst/>
                        </a:rPr>
                        <a:t>: Congestive Heart Failure, </a:t>
                      </a:r>
                      <a:r>
                        <a:rPr lang="en-US" sz="1600" kern="1200" dirty="0" smtClean="0">
                          <a:effectLst/>
                        </a:rPr>
                        <a:t>Hypertension  </a:t>
                      </a:r>
                      <a:r>
                        <a:rPr lang="en-US" sz="1600" kern="1200" dirty="0">
                          <a:effectLst/>
                        </a:rPr>
                        <a:t>Symptoms </a:t>
                      </a:r>
                      <a:r>
                        <a:rPr lang="en-US" sz="1600" kern="1200" dirty="0" smtClean="0">
                          <a:effectLst/>
                        </a:rPr>
                        <a:t>began</a:t>
                      </a:r>
                      <a:r>
                        <a:rPr lang="en-US" sz="1600" kern="1200" dirty="0">
                          <a:effectLst/>
                        </a:rPr>
                        <a:t>: 24 hours ago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5" marR="41795" marT="20897" marB="20897"/>
                </a:tc>
                <a:extLst>
                  <a:ext uri="{0D108BD9-81ED-4DB2-BD59-A6C34878D82A}">
                    <a16:rowId xmlns="" xmlns:a16="http://schemas.microsoft.com/office/drawing/2014/main" val="2733738947"/>
                  </a:ext>
                </a:extLst>
              </a:tr>
              <a:tr h="796534">
                <a:tc>
                  <a:txBody>
                    <a:bodyPr/>
                    <a:lstStyle/>
                    <a:p>
                      <a:pPr marL="0" marR="0">
                        <a:lnSpc>
                          <a:spcPct val="107000"/>
                        </a:lnSpc>
                        <a:spcBef>
                          <a:spcPts val="0"/>
                        </a:spcBef>
                        <a:spcAft>
                          <a:spcPts val="800"/>
                        </a:spcAft>
                      </a:pPr>
                      <a:r>
                        <a:rPr lang="en-US" sz="1600" dirty="0">
                          <a:effectLst/>
                        </a:rPr>
                        <a:t>Case </a:t>
                      </a:r>
                      <a:r>
                        <a:rPr lang="en-US" sz="1600" dirty="0" smtClean="0">
                          <a:effectLst/>
                        </a:rPr>
                        <a:t>4     </a:t>
                      </a:r>
                      <a:endParaRPr lang="en-US" sz="1600" dirty="0">
                        <a:effectLst/>
                      </a:endParaRPr>
                    </a:p>
                    <a:p>
                      <a:pPr marL="0" marR="0">
                        <a:lnSpc>
                          <a:spcPct val="107000"/>
                        </a:lnSpc>
                        <a:spcBef>
                          <a:spcPts val="0"/>
                        </a:spcBef>
                        <a:spcAft>
                          <a:spcPts val="800"/>
                        </a:spcAft>
                      </a:pPr>
                      <a:r>
                        <a:rPr lang="en-US" sz="1600" dirty="0">
                          <a:effectLst/>
                        </a:rPr>
                        <a:t>2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a:lnSpc>
                          <a:spcPct val="107000"/>
                        </a:lnSpc>
                        <a:spcBef>
                          <a:spcPts val="0"/>
                        </a:spcBef>
                        <a:spcAft>
                          <a:spcPts val="0"/>
                        </a:spcAft>
                      </a:pPr>
                      <a:r>
                        <a:rPr lang="en-US" sz="1600" kern="1200" dirty="0" smtClean="0">
                          <a:effectLst/>
                        </a:rPr>
                        <a:t>Symptoms: </a:t>
                      </a:r>
                      <a:r>
                        <a:rPr lang="en-US" sz="1600" kern="1200" dirty="0">
                          <a:effectLst/>
                        </a:rPr>
                        <a:t>Shortness of </a:t>
                      </a:r>
                      <a:r>
                        <a:rPr lang="en-US" sz="1600" kern="1200" dirty="0" smtClean="0">
                          <a:effectLst/>
                        </a:rPr>
                        <a:t>breath  </a:t>
                      </a:r>
                      <a:r>
                        <a:rPr lang="en-US" sz="1600" kern="1200" dirty="0">
                          <a:effectLst/>
                        </a:rPr>
                        <a:t>Family Hx: Migraines</a:t>
                      </a:r>
                      <a:endParaRPr lang="en-US" sz="1600" dirty="0">
                        <a:effectLst/>
                      </a:endParaRPr>
                    </a:p>
                    <a:p>
                      <a:pPr marL="0" marR="0">
                        <a:lnSpc>
                          <a:spcPct val="107000"/>
                        </a:lnSpc>
                        <a:spcBef>
                          <a:spcPts val="0"/>
                        </a:spcBef>
                        <a:spcAft>
                          <a:spcPts val="0"/>
                        </a:spcAft>
                      </a:pPr>
                      <a:r>
                        <a:rPr lang="en-US" sz="1600" kern="1200" dirty="0">
                          <a:effectLst/>
                        </a:rPr>
                        <a:t>Travel/Contact Hx: Lives in Metrotown. Monday-Friday Daycare Center</a:t>
                      </a:r>
                      <a:endParaRPr lang="en-US" sz="1600" dirty="0">
                        <a:effectLst/>
                      </a:endParaRPr>
                    </a:p>
                    <a:p>
                      <a:pPr marL="0" marR="0">
                        <a:lnSpc>
                          <a:spcPct val="107000"/>
                        </a:lnSpc>
                        <a:spcBef>
                          <a:spcPts val="0"/>
                        </a:spcBef>
                        <a:spcAft>
                          <a:spcPts val="0"/>
                        </a:spcAft>
                      </a:pPr>
                      <a:r>
                        <a:rPr lang="en-US" sz="1600" kern="1200" dirty="0">
                          <a:effectLst/>
                        </a:rPr>
                        <a:t>Chronic </a:t>
                      </a:r>
                      <a:r>
                        <a:rPr lang="en-US" sz="1600" kern="1200" dirty="0" smtClean="0">
                          <a:effectLst/>
                        </a:rPr>
                        <a:t>conditions</a:t>
                      </a:r>
                      <a:r>
                        <a:rPr lang="en-US" sz="1600" kern="1200" dirty="0">
                          <a:effectLst/>
                        </a:rPr>
                        <a:t>: Born 4 weeks </a:t>
                      </a:r>
                      <a:r>
                        <a:rPr lang="en-US" sz="1600" kern="1200" dirty="0" smtClean="0">
                          <a:effectLst/>
                        </a:rPr>
                        <a:t>premature Symptoms began</a:t>
                      </a:r>
                      <a:r>
                        <a:rPr lang="en-US" sz="1600" kern="1200" dirty="0">
                          <a:effectLst/>
                        </a:rPr>
                        <a:t>: 72 hours ago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5" marR="41795" marT="20897" marB="20897"/>
                </a:tc>
                <a:extLst>
                  <a:ext uri="{0D108BD9-81ED-4DB2-BD59-A6C34878D82A}">
                    <a16:rowId xmlns="" xmlns:a16="http://schemas.microsoft.com/office/drawing/2014/main" val="1735615571"/>
                  </a:ext>
                </a:extLst>
              </a:tr>
              <a:tr h="839906">
                <a:tc>
                  <a:txBody>
                    <a:bodyPr/>
                    <a:lstStyle/>
                    <a:p>
                      <a:pPr marL="0" marR="0">
                        <a:lnSpc>
                          <a:spcPct val="107000"/>
                        </a:lnSpc>
                        <a:spcBef>
                          <a:spcPts val="0"/>
                        </a:spcBef>
                        <a:spcAft>
                          <a:spcPts val="800"/>
                        </a:spcAft>
                      </a:pPr>
                      <a:r>
                        <a:rPr lang="en-US" sz="1600" dirty="0">
                          <a:effectLst/>
                        </a:rPr>
                        <a:t>Case </a:t>
                      </a:r>
                      <a:r>
                        <a:rPr lang="en-US" sz="1600" dirty="0" smtClean="0">
                          <a:effectLst/>
                        </a:rPr>
                        <a:t>5   </a:t>
                      </a:r>
                      <a:endParaRPr lang="en-US" sz="1600" dirty="0">
                        <a:effectLst/>
                      </a:endParaRPr>
                    </a:p>
                    <a:p>
                      <a:pPr marL="0" marR="0">
                        <a:lnSpc>
                          <a:spcPct val="107000"/>
                        </a:lnSpc>
                        <a:spcBef>
                          <a:spcPts val="0"/>
                        </a:spcBef>
                        <a:spcAft>
                          <a:spcPts val="800"/>
                        </a:spcAft>
                      </a:pPr>
                      <a:r>
                        <a:rPr lang="en-US" sz="1600" dirty="0">
                          <a:effectLst/>
                        </a:rPr>
                        <a:t> 22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a:lnSpc>
                          <a:spcPct val="107000"/>
                        </a:lnSpc>
                        <a:spcBef>
                          <a:spcPts val="0"/>
                        </a:spcBef>
                        <a:spcAft>
                          <a:spcPts val="0"/>
                        </a:spcAft>
                      </a:pPr>
                      <a:r>
                        <a:rPr lang="en-US" sz="1600" kern="1200" dirty="0" smtClean="0">
                          <a:effectLst/>
                        </a:rPr>
                        <a:t>Symptoms: </a:t>
                      </a:r>
                      <a:r>
                        <a:rPr lang="en-US" sz="1600" kern="1200" dirty="0">
                          <a:effectLst/>
                        </a:rPr>
                        <a:t>Fatigue and frequent </a:t>
                      </a:r>
                      <a:r>
                        <a:rPr lang="en-US" sz="1600" kern="1200" dirty="0" smtClean="0">
                          <a:effectLst/>
                        </a:rPr>
                        <a:t>fevers  </a:t>
                      </a:r>
                      <a:r>
                        <a:rPr lang="en-US" sz="1600" kern="1200" dirty="0">
                          <a:effectLst/>
                        </a:rPr>
                        <a:t>Family Hx: Chronic Obstructive Lung Disease </a:t>
                      </a:r>
                      <a:endParaRPr lang="en-US" sz="1600" dirty="0">
                        <a:effectLst/>
                      </a:endParaRPr>
                    </a:p>
                    <a:p>
                      <a:pPr marL="0" marR="0">
                        <a:lnSpc>
                          <a:spcPct val="107000"/>
                        </a:lnSpc>
                        <a:spcBef>
                          <a:spcPts val="0"/>
                        </a:spcBef>
                        <a:spcAft>
                          <a:spcPts val="0"/>
                        </a:spcAft>
                      </a:pPr>
                      <a:r>
                        <a:rPr lang="en-US" sz="1600" kern="1200" dirty="0">
                          <a:effectLst/>
                        </a:rPr>
                        <a:t>Travel/Contact Hx: Returned from Spring Break trip to Las Vegas 8 days ago, lives in apartment with 3 roommates in </a:t>
                      </a:r>
                      <a:r>
                        <a:rPr lang="en-US" sz="1600" kern="1200" dirty="0" err="1" smtClean="0">
                          <a:effectLst/>
                        </a:rPr>
                        <a:t>Metrotown</a:t>
                      </a:r>
                      <a:r>
                        <a:rPr lang="en-US" sz="1600" kern="1200" dirty="0" smtClean="0">
                          <a:effectLst/>
                        </a:rPr>
                        <a:t> Chronic conditions</a:t>
                      </a:r>
                      <a:r>
                        <a:rPr lang="en-US" sz="1600" kern="1200" dirty="0">
                          <a:effectLst/>
                        </a:rPr>
                        <a:t>: Vapes </a:t>
                      </a:r>
                      <a:r>
                        <a:rPr lang="en-US" sz="1600" kern="1200" dirty="0" smtClean="0">
                          <a:effectLst/>
                        </a:rPr>
                        <a:t>daily Symptoms began</a:t>
                      </a:r>
                      <a:r>
                        <a:rPr lang="en-US" sz="1600" kern="1200" dirty="0">
                          <a:effectLst/>
                        </a:rPr>
                        <a:t>: 5 days ago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5" marR="41795" marT="20897" marB="20897"/>
                </a:tc>
                <a:extLst>
                  <a:ext uri="{0D108BD9-81ED-4DB2-BD59-A6C34878D82A}">
                    <a16:rowId xmlns="" xmlns:a16="http://schemas.microsoft.com/office/drawing/2014/main" val="3992312249"/>
                  </a:ext>
                </a:extLst>
              </a:tr>
              <a:tr h="796534">
                <a:tc>
                  <a:txBody>
                    <a:bodyPr/>
                    <a:lstStyle/>
                    <a:p>
                      <a:pPr marL="0" marR="0">
                        <a:lnSpc>
                          <a:spcPct val="107000"/>
                        </a:lnSpc>
                        <a:spcBef>
                          <a:spcPts val="0"/>
                        </a:spcBef>
                        <a:spcAft>
                          <a:spcPts val="800"/>
                        </a:spcAft>
                      </a:pPr>
                      <a:r>
                        <a:rPr lang="en-US" sz="1600" dirty="0">
                          <a:effectLst/>
                        </a:rPr>
                        <a:t>Case </a:t>
                      </a:r>
                      <a:r>
                        <a:rPr lang="en-US" sz="1600" dirty="0" smtClean="0">
                          <a:effectLst/>
                        </a:rPr>
                        <a:t>6    </a:t>
                      </a:r>
                      <a:endParaRPr lang="en-US" sz="1600" dirty="0">
                        <a:effectLst/>
                      </a:endParaRPr>
                    </a:p>
                    <a:p>
                      <a:pPr marL="0" marR="0">
                        <a:lnSpc>
                          <a:spcPct val="107000"/>
                        </a:lnSpc>
                        <a:spcBef>
                          <a:spcPts val="0"/>
                        </a:spcBef>
                        <a:spcAft>
                          <a:spcPts val="800"/>
                        </a:spcAft>
                      </a:pPr>
                      <a:r>
                        <a:rPr lang="en-US" sz="1600" dirty="0">
                          <a:effectLst/>
                        </a:rPr>
                        <a:t>81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a:lnSpc>
                          <a:spcPct val="107000"/>
                        </a:lnSpc>
                        <a:spcBef>
                          <a:spcPts val="0"/>
                        </a:spcBef>
                        <a:spcAft>
                          <a:spcPts val="0"/>
                        </a:spcAft>
                      </a:pPr>
                      <a:r>
                        <a:rPr lang="en-US" sz="1600" kern="1200" dirty="0" smtClean="0">
                          <a:effectLst/>
                        </a:rPr>
                        <a:t>Symptoms: </a:t>
                      </a:r>
                      <a:r>
                        <a:rPr lang="en-US" sz="1600" kern="1200" dirty="0">
                          <a:effectLst/>
                        </a:rPr>
                        <a:t>Fevers and </a:t>
                      </a:r>
                      <a:r>
                        <a:rPr lang="en-US" sz="1600" kern="1200" dirty="0" smtClean="0">
                          <a:effectLst/>
                        </a:rPr>
                        <a:t>cough  </a:t>
                      </a:r>
                      <a:r>
                        <a:rPr lang="en-US" sz="1600" kern="1200" dirty="0">
                          <a:effectLst/>
                        </a:rPr>
                        <a:t>Family Hx: Osteoporosis, Rheumatoid Arthritis</a:t>
                      </a:r>
                      <a:endParaRPr lang="en-US" sz="1600" dirty="0">
                        <a:effectLst/>
                      </a:endParaRPr>
                    </a:p>
                    <a:p>
                      <a:pPr marL="0" marR="0">
                        <a:lnSpc>
                          <a:spcPct val="107000"/>
                        </a:lnSpc>
                        <a:spcBef>
                          <a:spcPts val="0"/>
                        </a:spcBef>
                        <a:spcAft>
                          <a:spcPts val="0"/>
                        </a:spcAft>
                      </a:pPr>
                      <a:r>
                        <a:rPr lang="en-US" sz="1600" kern="1200" dirty="0">
                          <a:effectLst/>
                        </a:rPr>
                        <a:t>Travel/Contact Hx: Lives in town of 850 persons in apartment complex, no recent travel</a:t>
                      </a:r>
                      <a:endParaRPr lang="en-US" sz="1600" dirty="0">
                        <a:effectLst/>
                      </a:endParaRPr>
                    </a:p>
                    <a:p>
                      <a:pPr marL="0" marR="0">
                        <a:lnSpc>
                          <a:spcPct val="107000"/>
                        </a:lnSpc>
                        <a:spcBef>
                          <a:spcPts val="0"/>
                        </a:spcBef>
                        <a:spcAft>
                          <a:spcPts val="0"/>
                        </a:spcAft>
                      </a:pPr>
                      <a:r>
                        <a:rPr lang="en-US" sz="1600" kern="1200" dirty="0">
                          <a:effectLst/>
                        </a:rPr>
                        <a:t>Chronic </a:t>
                      </a:r>
                      <a:r>
                        <a:rPr lang="en-US" sz="1600" kern="1200" dirty="0" smtClean="0">
                          <a:effectLst/>
                        </a:rPr>
                        <a:t>conditions</a:t>
                      </a:r>
                      <a:r>
                        <a:rPr lang="en-US" sz="1600" kern="1200" dirty="0">
                          <a:effectLst/>
                        </a:rPr>
                        <a:t>: Rheumatoid </a:t>
                      </a:r>
                      <a:r>
                        <a:rPr lang="en-US" sz="1600" kern="1200" dirty="0" smtClean="0">
                          <a:effectLst/>
                        </a:rPr>
                        <a:t>Arthritis  </a:t>
                      </a:r>
                      <a:r>
                        <a:rPr lang="en-US" sz="1600" kern="1200" dirty="0">
                          <a:effectLst/>
                        </a:rPr>
                        <a:t>Symptoms </a:t>
                      </a:r>
                      <a:r>
                        <a:rPr lang="en-US" sz="1600" kern="1200" dirty="0" smtClean="0">
                          <a:effectLst/>
                        </a:rPr>
                        <a:t>began</a:t>
                      </a:r>
                      <a:r>
                        <a:rPr lang="en-US" sz="1600" kern="1200" dirty="0">
                          <a:effectLst/>
                        </a:rPr>
                        <a:t>: 3 days ago</a:t>
                      </a:r>
                      <a:endParaRPr lang="en-US"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41795" marR="41795" marT="20897" marB="20897"/>
                </a:tc>
                <a:extLst>
                  <a:ext uri="{0D108BD9-81ED-4DB2-BD59-A6C34878D82A}">
                    <a16:rowId xmlns="" xmlns:a16="http://schemas.microsoft.com/office/drawing/2014/main" val="122577008"/>
                  </a:ext>
                </a:extLst>
              </a:tr>
              <a:tr h="274492">
                <a:tc gridSpan="2">
                  <a:txBody>
                    <a:bodyPr/>
                    <a:lstStyle/>
                    <a:p>
                      <a:pPr marL="0" marR="0">
                        <a:lnSpc>
                          <a:spcPct val="107000"/>
                        </a:lnSpc>
                        <a:spcBef>
                          <a:spcPts val="0"/>
                        </a:spcBef>
                        <a:spcAft>
                          <a:spcPts val="800"/>
                        </a:spcAft>
                      </a:pPr>
                      <a:r>
                        <a:rPr lang="en-US" sz="1600" kern="1200" dirty="0">
                          <a:solidFill>
                            <a:schemeClr val="dk1"/>
                          </a:solidFill>
                          <a:effectLst/>
                          <a:latin typeface="+mn-lt"/>
                          <a:ea typeface="+mn-ea"/>
                          <a:cs typeface="+mn-cs"/>
                        </a:rPr>
                        <a:t>y/o = </a:t>
                      </a:r>
                      <a:r>
                        <a:rPr lang="en-US" sz="1600" dirty="0">
                          <a:effectLst/>
                        </a:rPr>
                        <a:t>year </a:t>
                      </a:r>
                      <a:r>
                        <a:rPr lang="en-US" sz="1600" dirty="0" smtClean="0">
                          <a:effectLst/>
                        </a:rPr>
                        <a:t>old </a:t>
                      </a:r>
                      <a:r>
                        <a:rPr lang="en-US" sz="1600" dirty="0" err="1" smtClean="0">
                          <a:effectLst/>
                        </a:rPr>
                        <a:t>Hx</a:t>
                      </a:r>
                      <a:r>
                        <a:rPr lang="en-US" sz="1600" dirty="0" smtClean="0">
                          <a:effectLst/>
                        </a:rPr>
                        <a:t> </a:t>
                      </a:r>
                      <a:r>
                        <a:rPr lang="en-US" sz="1600" dirty="0">
                          <a:effectLst/>
                        </a:rPr>
                        <a:t>= </a:t>
                      </a:r>
                      <a:r>
                        <a:rPr lang="en-US" sz="1600" dirty="0" smtClean="0">
                          <a:effectLst/>
                        </a:rPr>
                        <a:t>History  </a:t>
                      </a:r>
                      <a:r>
                        <a:rPr lang="en-US" sz="1600" dirty="0">
                          <a:effectLst/>
                        </a:rPr>
                        <a:t>NA = Not </a:t>
                      </a:r>
                      <a:r>
                        <a:rPr lang="en-US" sz="1600" dirty="0" smtClean="0">
                          <a:effectLst/>
                        </a:rPr>
                        <a:t>applicable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hMerge="1">
                  <a:txBody>
                    <a:bodyPr/>
                    <a:lstStyle/>
                    <a:p>
                      <a:endParaRPr lang="en-US"/>
                    </a:p>
                  </a:txBody>
                  <a:tcPr/>
                </a:tc>
                <a:extLst>
                  <a:ext uri="{0D108BD9-81ED-4DB2-BD59-A6C34878D82A}">
                    <a16:rowId xmlns="" xmlns:a16="http://schemas.microsoft.com/office/drawing/2014/main" val="2840257912"/>
                  </a:ext>
                </a:extLst>
              </a:tr>
            </a:tbl>
          </a:graphicData>
        </a:graphic>
      </p:graphicFrame>
    </p:spTree>
    <p:extLst>
      <p:ext uri="{BB962C8B-B14F-4D97-AF65-F5344CB8AC3E}">
        <p14:creationId xmlns:p14="http://schemas.microsoft.com/office/powerpoint/2010/main" val="28817799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04410D-1D3A-4391-AD90-73AE8BCA2925}"/>
              </a:ext>
            </a:extLst>
          </p:cNvPr>
          <p:cNvSpPr>
            <a:spLocks noGrp="1"/>
          </p:cNvSpPr>
          <p:nvPr>
            <p:ph type="title"/>
          </p:nvPr>
        </p:nvSpPr>
        <p:spPr>
          <a:xfrm>
            <a:off x="415600" y="79348"/>
            <a:ext cx="11360800" cy="643323"/>
          </a:xfrm>
        </p:spPr>
        <p:txBody>
          <a:bodyPr/>
          <a:lstStyle/>
          <a:p>
            <a:r>
              <a:rPr lang="en-US" sz="4000" b="1" dirty="0">
                <a:solidFill>
                  <a:srgbClr val="002060"/>
                </a:solidFill>
              </a:rPr>
              <a:t>Laboratory </a:t>
            </a:r>
            <a:r>
              <a:rPr lang="en-US" sz="4000" b="1" dirty="0" smtClean="0">
                <a:solidFill>
                  <a:srgbClr val="002060"/>
                </a:solidFill>
              </a:rPr>
              <a:t>Results: Cases 1-6</a:t>
            </a:r>
            <a:endParaRPr lang="en-US" sz="3600" b="1" dirty="0">
              <a:solidFill>
                <a:srgbClr val="002060"/>
              </a:solidFill>
            </a:endParaRPr>
          </a:p>
        </p:txBody>
      </p:sp>
      <p:sp>
        <p:nvSpPr>
          <p:cNvPr id="6" name="Slide Number Placeholder 5">
            <a:extLst>
              <a:ext uri="{FF2B5EF4-FFF2-40B4-BE49-F238E27FC236}">
                <a16:creationId xmlns="" xmlns:a16="http://schemas.microsoft.com/office/drawing/2014/main" id="{F6ADA408-C168-4C84-ADC2-1EFA5FD60C00}"/>
              </a:ext>
            </a:extLst>
          </p:cNvPr>
          <p:cNvSpPr>
            <a:spLocks noGrp="1"/>
          </p:cNvSpPr>
          <p:nvPr>
            <p:ph type="sldNum" idx="12"/>
          </p:nvPr>
        </p:nvSpPr>
        <p:spPr/>
        <p:txBody>
          <a:bodyPr/>
          <a:lstStyle/>
          <a:p>
            <a:fld id="{00000000-1234-1234-1234-123412341234}" type="slidenum">
              <a:rPr lang="en" smtClean="0"/>
              <a:pPr/>
              <a:t>16</a:t>
            </a:fld>
            <a:endParaRPr lang="en"/>
          </a:p>
        </p:txBody>
      </p:sp>
      <p:graphicFrame>
        <p:nvGraphicFramePr>
          <p:cNvPr id="4" name="Table 4">
            <a:extLst>
              <a:ext uri="{FF2B5EF4-FFF2-40B4-BE49-F238E27FC236}">
                <a16:creationId xmlns="" xmlns:a16="http://schemas.microsoft.com/office/drawing/2014/main" id="{8CE0EEBE-DE19-4C94-97AD-A8EBF5D1B107}"/>
              </a:ext>
            </a:extLst>
          </p:cNvPr>
          <p:cNvGraphicFramePr>
            <a:graphicFrameLocks noGrp="1"/>
          </p:cNvGraphicFramePr>
          <p:nvPr>
            <p:extLst>
              <p:ext uri="{D42A27DB-BD31-4B8C-83A1-F6EECF244321}">
                <p14:modId xmlns:p14="http://schemas.microsoft.com/office/powerpoint/2010/main" val="3804183495"/>
              </p:ext>
            </p:extLst>
          </p:nvPr>
        </p:nvGraphicFramePr>
        <p:xfrm>
          <a:off x="561677" y="883453"/>
          <a:ext cx="10697793" cy="5243590"/>
        </p:xfrm>
        <a:graphic>
          <a:graphicData uri="http://schemas.openxmlformats.org/drawingml/2006/table">
            <a:tbl>
              <a:tblPr firstRow="1" bandRow="1">
                <a:tableStyleId>{5C22544A-7EE6-4342-B048-85BDC9FD1C3A}</a:tableStyleId>
              </a:tblPr>
              <a:tblGrid>
                <a:gridCol w="1612787">
                  <a:extLst>
                    <a:ext uri="{9D8B030D-6E8A-4147-A177-3AD203B41FA5}">
                      <a16:colId xmlns="" xmlns:a16="http://schemas.microsoft.com/office/drawing/2014/main" val="1295629654"/>
                    </a:ext>
                  </a:extLst>
                </a:gridCol>
                <a:gridCol w="1814052">
                  <a:extLst>
                    <a:ext uri="{9D8B030D-6E8A-4147-A177-3AD203B41FA5}">
                      <a16:colId xmlns="" xmlns:a16="http://schemas.microsoft.com/office/drawing/2014/main" val="2134573192"/>
                    </a:ext>
                  </a:extLst>
                </a:gridCol>
                <a:gridCol w="1305232">
                  <a:extLst>
                    <a:ext uri="{9D8B030D-6E8A-4147-A177-3AD203B41FA5}">
                      <a16:colId xmlns="" xmlns:a16="http://schemas.microsoft.com/office/drawing/2014/main" val="4151916295"/>
                    </a:ext>
                  </a:extLst>
                </a:gridCol>
                <a:gridCol w="5965722">
                  <a:extLst>
                    <a:ext uri="{9D8B030D-6E8A-4147-A177-3AD203B41FA5}">
                      <a16:colId xmlns="" xmlns:a16="http://schemas.microsoft.com/office/drawing/2014/main" val="2964629906"/>
                    </a:ext>
                  </a:extLst>
                </a:gridCol>
              </a:tblGrid>
              <a:tr h="728391">
                <a:tc>
                  <a:txBody>
                    <a:bodyPr/>
                    <a:lstStyle/>
                    <a:p>
                      <a:r>
                        <a:rPr lang="en-US" dirty="0"/>
                        <a:t>Patient</a:t>
                      </a:r>
                    </a:p>
                  </a:txBody>
                  <a:tcPr/>
                </a:tc>
                <a:tc>
                  <a:txBody>
                    <a:bodyPr/>
                    <a:lstStyle/>
                    <a:p>
                      <a:r>
                        <a:rPr lang="en-US" dirty="0"/>
                        <a:t>Nasopharyngeal Swab</a:t>
                      </a:r>
                    </a:p>
                  </a:txBody>
                  <a:tcPr/>
                </a:tc>
                <a:tc>
                  <a:txBody>
                    <a:bodyPr/>
                    <a:lstStyle/>
                    <a:p>
                      <a:r>
                        <a:rPr lang="en-US" dirty="0"/>
                        <a:t>Sputum Specimen</a:t>
                      </a:r>
                    </a:p>
                  </a:txBody>
                  <a:tcPr/>
                </a:tc>
                <a:tc>
                  <a:txBody>
                    <a:bodyPr/>
                    <a:lstStyle/>
                    <a:p>
                      <a:r>
                        <a:rPr lang="en-US" dirty="0"/>
                        <a:t>Chest X-Ray Results</a:t>
                      </a:r>
                    </a:p>
                  </a:txBody>
                  <a:tcPr/>
                </a:tc>
                <a:extLst>
                  <a:ext uri="{0D108BD9-81ED-4DB2-BD59-A6C34878D82A}">
                    <a16:rowId xmlns="" xmlns:a16="http://schemas.microsoft.com/office/drawing/2014/main" val="733765825"/>
                  </a:ext>
                </a:extLst>
              </a:tr>
              <a:tr h="728391">
                <a:tc>
                  <a:txBody>
                    <a:bodyPr/>
                    <a:lstStyle/>
                    <a:p>
                      <a:pPr marL="0" marR="0">
                        <a:lnSpc>
                          <a:spcPct val="107000"/>
                        </a:lnSpc>
                        <a:spcBef>
                          <a:spcPts val="0"/>
                        </a:spcBef>
                        <a:spcAft>
                          <a:spcPts val="800"/>
                        </a:spcAft>
                      </a:pPr>
                      <a:r>
                        <a:rPr lang="en-US" sz="1600" dirty="0">
                          <a:effectLst/>
                        </a:rPr>
                        <a:t>Case </a:t>
                      </a:r>
                      <a:r>
                        <a:rPr lang="en-US" sz="1600" dirty="0" smtClean="0">
                          <a:effectLst/>
                        </a:rPr>
                        <a:t>1   </a:t>
                      </a:r>
                      <a:endParaRPr lang="en-US" sz="1600" dirty="0">
                        <a:effectLst/>
                      </a:endParaRPr>
                    </a:p>
                    <a:p>
                      <a:pPr marL="0" marR="0">
                        <a:lnSpc>
                          <a:spcPct val="107000"/>
                        </a:lnSpc>
                        <a:spcBef>
                          <a:spcPts val="0"/>
                        </a:spcBef>
                        <a:spcAft>
                          <a:spcPts val="800"/>
                        </a:spcAft>
                      </a:pPr>
                      <a:r>
                        <a:rPr lang="en-US" sz="1600" dirty="0">
                          <a:effectLst/>
                        </a:rPr>
                        <a:t>12 y/o 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r>
                        <a:rPr lang="en-US" dirty="0"/>
                        <a:t>Inconclusive</a:t>
                      </a:r>
                    </a:p>
                  </a:txBody>
                  <a:tcPr/>
                </a:tc>
                <a:tc>
                  <a:txBody>
                    <a:bodyPr/>
                    <a:lstStyle/>
                    <a:p>
                      <a:r>
                        <a:rPr lang="en-US" dirty="0"/>
                        <a:t>Unable to obtain</a:t>
                      </a:r>
                    </a:p>
                  </a:txBody>
                  <a:tcPr/>
                </a:tc>
                <a:tc>
                  <a:txBody>
                    <a:bodyPr/>
                    <a:lstStyle/>
                    <a:p>
                      <a:r>
                        <a:rPr lang="en-US" sz="1800" dirty="0">
                          <a:latin typeface="Lato"/>
                          <a:ea typeface="Lato"/>
                          <a:cs typeface="Lato"/>
                          <a:sym typeface="Lato"/>
                        </a:rPr>
                        <a:t>Ground glass o</a:t>
                      </a:r>
                      <a:r>
                        <a:rPr lang="en" sz="1800" dirty="0">
                          <a:latin typeface="Lato"/>
                          <a:ea typeface="Lato"/>
                          <a:cs typeface="Lato"/>
                          <a:sym typeface="Lato"/>
                        </a:rPr>
                        <a:t>pacities noted in bilateral lung fields, but no consolidation</a:t>
                      </a:r>
                      <a:endParaRPr lang="en-US" dirty="0"/>
                    </a:p>
                  </a:txBody>
                  <a:tcPr/>
                </a:tc>
                <a:extLst>
                  <a:ext uri="{0D108BD9-81ED-4DB2-BD59-A6C34878D82A}">
                    <a16:rowId xmlns="" xmlns:a16="http://schemas.microsoft.com/office/drawing/2014/main" val="4059157479"/>
                  </a:ext>
                </a:extLst>
              </a:tr>
              <a:tr h="703856">
                <a:tc>
                  <a:txBody>
                    <a:bodyPr/>
                    <a:lstStyle/>
                    <a:p>
                      <a:pPr marL="0" marR="0">
                        <a:lnSpc>
                          <a:spcPct val="107000"/>
                        </a:lnSpc>
                        <a:spcBef>
                          <a:spcPts val="0"/>
                        </a:spcBef>
                        <a:spcAft>
                          <a:spcPts val="800"/>
                        </a:spcAft>
                      </a:pPr>
                      <a:r>
                        <a:rPr lang="en-US" sz="1600" dirty="0">
                          <a:effectLst/>
                        </a:rPr>
                        <a:t>Case </a:t>
                      </a:r>
                      <a:r>
                        <a:rPr lang="en-US" sz="1600" dirty="0" smtClean="0">
                          <a:effectLst/>
                        </a:rPr>
                        <a:t>2   </a:t>
                      </a:r>
                      <a:endParaRPr lang="en-US" sz="1600" dirty="0">
                        <a:effectLst/>
                      </a:endParaRPr>
                    </a:p>
                    <a:p>
                      <a:pPr marL="0" marR="0">
                        <a:lnSpc>
                          <a:spcPct val="107000"/>
                        </a:lnSpc>
                        <a:spcBef>
                          <a:spcPts val="0"/>
                        </a:spcBef>
                        <a:spcAft>
                          <a:spcPts val="800"/>
                        </a:spcAft>
                      </a:pPr>
                      <a:r>
                        <a:rPr lang="en-US" sz="1600" dirty="0">
                          <a:effectLst/>
                        </a:rPr>
                        <a:t>68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r>
                        <a:rPr lang="en-US" dirty="0"/>
                        <a:t>SARS-COV-2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Unable to obtain</a:t>
                      </a:r>
                    </a:p>
                  </a:txBody>
                  <a:tcPr/>
                </a:tc>
                <a:tc>
                  <a:txBody>
                    <a:bodyPr/>
                    <a:lstStyle/>
                    <a:p>
                      <a:r>
                        <a:rPr lang="en" sz="1800" dirty="0">
                          <a:latin typeface="Lato"/>
                          <a:ea typeface="Lato"/>
                          <a:cs typeface="Lato"/>
                          <a:sym typeface="Lato"/>
                        </a:rPr>
                        <a:t>Coarsening of lung markings more evident at the lower fields (R&gt;L) but no clear consolidation seen</a:t>
                      </a:r>
                      <a:endParaRPr lang="en-US" dirty="0"/>
                    </a:p>
                  </a:txBody>
                  <a:tcPr/>
                </a:tc>
                <a:extLst>
                  <a:ext uri="{0D108BD9-81ED-4DB2-BD59-A6C34878D82A}">
                    <a16:rowId xmlns="" xmlns:a16="http://schemas.microsoft.com/office/drawing/2014/main" val="3257221189"/>
                  </a:ext>
                </a:extLst>
              </a:tr>
              <a:tr h="422004">
                <a:tc>
                  <a:txBody>
                    <a:bodyPr/>
                    <a:lstStyle/>
                    <a:p>
                      <a:pPr marL="0" marR="0">
                        <a:lnSpc>
                          <a:spcPct val="107000"/>
                        </a:lnSpc>
                        <a:spcBef>
                          <a:spcPts val="0"/>
                        </a:spcBef>
                        <a:spcAft>
                          <a:spcPts val="800"/>
                        </a:spcAft>
                      </a:pPr>
                      <a:r>
                        <a:rPr lang="en-US" sz="1600" dirty="0">
                          <a:effectLst/>
                        </a:rPr>
                        <a:t>Case </a:t>
                      </a:r>
                      <a:r>
                        <a:rPr lang="en-US" sz="1600" dirty="0" smtClean="0">
                          <a:effectLst/>
                        </a:rPr>
                        <a:t>3   </a:t>
                      </a:r>
                      <a:endParaRPr lang="en-US" sz="1600" dirty="0">
                        <a:effectLst/>
                      </a:endParaRPr>
                    </a:p>
                    <a:p>
                      <a:pPr marL="0" marR="0">
                        <a:lnSpc>
                          <a:spcPct val="107000"/>
                        </a:lnSpc>
                        <a:spcBef>
                          <a:spcPts val="0"/>
                        </a:spcBef>
                        <a:spcAft>
                          <a:spcPts val="800"/>
                        </a:spcAft>
                      </a:pPr>
                      <a:r>
                        <a:rPr lang="en-US" sz="1600" dirty="0">
                          <a:effectLst/>
                        </a:rPr>
                        <a:t>80 y/o 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SARS-COV-2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Unable to obtain</a:t>
                      </a:r>
                    </a:p>
                  </a:txBody>
                  <a:tcPr/>
                </a:tc>
                <a:tc>
                  <a:txBody>
                    <a:bodyPr/>
                    <a:lstStyle/>
                    <a:p>
                      <a:r>
                        <a:rPr lang="en" sz="1800" dirty="0">
                          <a:latin typeface="Lato"/>
                          <a:ea typeface="Lato"/>
                          <a:cs typeface="Lato"/>
                          <a:sym typeface="Lato"/>
                        </a:rPr>
                        <a:t>Progressive airspace opacities and bilateral lower lobe consolidation</a:t>
                      </a:r>
                      <a:endParaRPr lang="en-US" dirty="0"/>
                    </a:p>
                  </a:txBody>
                  <a:tcPr/>
                </a:tc>
                <a:extLst>
                  <a:ext uri="{0D108BD9-81ED-4DB2-BD59-A6C34878D82A}">
                    <a16:rowId xmlns="" xmlns:a16="http://schemas.microsoft.com/office/drawing/2014/main" val="3884267689"/>
                  </a:ext>
                </a:extLst>
              </a:tr>
              <a:tr h="422004">
                <a:tc>
                  <a:txBody>
                    <a:bodyPr/>
                    <a:lstStyle/>
                    <a:p>
                      <a:pPr marL="0" marR="0">
                        <a:lnSpc>
                          <a:spcPct val="107000"/>
                        </a:lnSpc>
                        <a:spcBef>
                          <a:spcPts val="0"/>
                        </a:spcBef>
                        <a:spcAft>
                          <a:spcPts val="800"/>
                        </a:spcAft>
                      </a:pPr>
                      <a:r>
                        <a:rPr lang="en-US" sz="1600" dirty="0">
                          <a:effectLst/>
                        </a:rPr>
                        <a:t>Case </a:t>
                      </a:r>
                      <a:r>
                        <a:rPr lang="en-US" sz="1600" dirty="0" smtClean="0">
                          <a:effectLst/>
                        </a:rPr>
                        <a:t>4     </a:t>
                      </a:r>
                      <a:endParaRPr lang="en-US" sz="1600" dirty="0">
                        <a:effectLst/>
                      </a:endParaRPr>
                    </a:p>
                    <a:p>
                      <a:pPr marL="0" marR="0">
                        <a:lnSpc>
                          <a:spcPct val="107000"/>
                        </a:lnSpc>
                        <a:spcBef>
                          <a:spcPts val="0"/>
                        </a:spcBef>
                        <a:spcAft>
                          <a:spcPts val="800"/>
                        </a:spcAft>
                      </a:pPr>
                      <a:r>
                        <a:rPr lang="en-US" sz="1600" dirty="0">
                          <a:effectLst/>
                        </a:rPr>
                        <a:t>2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r>
                        <a:rPr lang="en-US" dirty="0"/>
                        <a:t>Inconclusive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SARS-COV-2</a:t>
                      </a:r>
                    </a:p>
                  </a:txBody>
                  <a:tcPr/>
                </a:tc>
                <a:tc>
                  <a:txBody>
                    <a:bodyPr/>
                    <a:lstStyle/>
                    <a:p>
                      <a:r>
                        <a:rPr lang="en-US" sz="1800" dirty="0">
                          <a:latin typeface="Lato"/>
                          <a:ea typeface="Lato"/>
                          <a:cs typeface="Lato"/>
                          <a:sym typeface="Lato"/>
                        </a:rPr>
                        <a:t>Ground glass o</a:t>
                      </a:r>
                      <a:r>
                        <a:rPr lang="en" sz="1800" dirty="0">
                          <a:latin typeface="Lato"/>
                          <a:ea typeface="Lato"/>
                          <a:cs typeface="Lato"/>
                          <a:sym typeface="Lato"/>
                        </a:rPr>
                        <a:t>pacities present bilaterally in lower lobes, no consolidation.</a:t>
                      </a:r>
                      <a:endParaRPr lang="en-US" dirty="0"/>
                    </a:p>
                  </a:txBody>
                  <a:tcPr/>
                </a:tc>
                <a:extLst>
                  <a:ext uri="{0D108BD9-81ED-4DB2-BD59-A6C34878D82A}">
                    <a16:rowId xmlns="" xmlns:a16="http://schemas.microsoft.com/office/drawing/2014/main" val="1355443074"/>
                  </a:ext>
                </a:extLst>
              </a:tr>
              <a:tr h="422004">
                <a:tc>
                  <a:txBody>
                    <a:bodyPr/>
                    <a:lstStyle/>
                    <a:p>
                      <a:pPr marL="0" marR="0">
                        <a:lnSpc>
                          <a:spcPct val="107000"/>
                        </a:lnSpc>
                        <a:spcBef>
                          <a:spcPts val="0"/>
                        </a:spcBef>
                        <a:spcAft>
                          <a:spcPts val="800"/>
                        </a:spcAft>
                      </a:pPr>
                      <a:r>
                        <a:rPr lang="en-US" sz="1600" dirty="0">
                          <a:effectLst/>
                        </a:rPr>
                        <a:t>Case </a:t>
                      </a:r>
                      <a:r>
                        <a:rPr lang="en-US" sz="1600" dirty="0" smtClean="0">
                          <a:effectLst/>
                        </a:rPr>
                        <a:t>5   </a:t>
                      </a:r>
                      <a:endParaRPr lang="en-US" sz="1600" dirty="0">
                        <a:effectLst/>
                      </a:endParaRPr>
                    </a:p>
                    <a:p>
                      <a:pPr marL="0" marR="0">
                        <a:lnSpc>
                          <a:spcPct val="107000"/>
                        </a:lnSpc>
                        <a:spcBef>
                          <a:spcPts val="0"/>
                        </a:spcBef>
                        <a:spcAft>
                          <a:spcPts val="800"/>
                        </a:spcAft>
                      </a:pPr>
                      <a:r>
                        <a:rPr lang="en-US" sz="1600" dirty="0">
                          <a:effectLst/>
                        </a:rPr>
                        <a:t> 22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SARS-COV-2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Unable to obtain</a:t>
                      </a:r>
                    </a:p>
                  </a:txBody>
                  <a:tcPr/>
                </a:tc>
                <a:tc>
                  <a:txBody>
                    <a:bodyPr/>
                    <a:lstStyle/>
                    <a:p>
                      <a:r>
                        <a:rPr lang="en" sz="1800" dirty="0">
                          <a:latin typeface="Lato"/>
                          <a:ea typeface="Lato"/>
                          <a:cs typeface="Lato"/>
                          <a:sym typeface="Lato"/>
                        </a:rPr>
                        <a:t>opacity at right middle and upper lung fields, consolidation present in lower lobes</a:t>
                      </a:r>
                      <a:endParaRPr lang="en-US" dirty="0"/>
                    </a:p>
                  </a:txBody>
                  <a:tcPr/>
                </a:tc>
                <a:extLst>
                  <a:ext uri="{0D108BD9-81ED-4DB2-BD59-A6C34878D82A}">
                    <a16:rowId xmlns="" xmlns:a16="http://schemas.microsoft.com/office/drawing/2014/main" val="2566374282"/>
                  </a:ext>
                </a:extLst>
              </a:tr>
              <a:tr h="422004">
                <a:tc>
                  <a:txBody>
                    <a:bodyPr/>
                    <a:lstStyle/>
                    <a:p>
                      <a:pPr marL="0" marR="0">
                        <a:lnSpc>
                          <a:spcPct val="107000"/>
                        </a:lnSpc>
                        <a:spcBef>
                          <a:spcPts val="0"/>
                        </a:spcBef>
                        <a:spcAft>
                          <a:spcPts val="800"/>
                        </a:spcAft>
                      </a:pPr>
                      <a:r>
                        <a:rPr lang="en-US" sz="1600" dirty="0">
                          <a:effectLst/>
                        </a:rPr>
                        <a:t>Case </a:t>
                      </a:r>
                      <a:r>
                        <a:rPr lang="en-US" sz="1600" dirty="0" smtClean="0">
                          <a:effectLst/>
                        </a:rPr>
                        <a:t>6    </a:t>
                      </a:r>
                      <a:endParaRPr lang="en-US" sz="1600" dirty="0">
                        <a:effectLst/>
                      </a:endParaRPr>
                    </a:p>
                    <a:p>
                      <a:pPr marL="0" marR="0">
                        <a:lnSpc>
                          <a:spcPct val="107000"/>
                        </a:lnSpc>
                        <a:spcBef>
                          <a:spcPts val="0"/>
                        </a:spcBef>
                        <a:spcAft>
                          <a:spcPts val="800"/>
                        </a:spcAft>
                      </a:pPr>
                      <a:r>
                        <a:rPr lang="en-US" sz="1600" dirty="0">
                          <a:effectLst/>
                        </a:rPr>
                        <a:t>81 y/o female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SARS-COV-2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SARS-COV-2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latin typeface="Lato"/>
                          <a:ea typeface="Lato"/>
                          <a:cs typeface="Lato"/>
                          <a:sym typeface="Lato"/>
                        </a:rPr>
                        <a:t>Patchy consolidation over bilateral lower lung fields</a:t>
                      </a:r>
                    </a:p>
                    <a:p>
                      <a:endParaRPr lang="en-US" dirty="0"/>
                    </a:p>
                  </a:txBody>
                  <a:tcPr/>
                </a:tc>
                <a:extLst>
                  <a:ext uri="{0D108BD9-81ED-4DB2-BD59-A6C34878D82A}">
                    <a16:rowId xmlns="" xmlns:a16="http://schemas.microsoft.com/office/drawing/2014/main" val="4049091480"/>
                  </a:ext>
                </a:extLst>
              </a:tr>
              <a:tr h="422004">
                <a:tc gridSpan="4">
                  <a:txBody>
                    <a:bodyPr/>
                    <a:lstStyle/>
                    <a:p>
                      <a:pPr marL="0" marR="0">
                        <a:lnSpc>
                          <a:spcPct val="107000"/>
                        </a:lnSpc>
                        <a:spcBef>
                          <a:spcPts val="0"/>
                        </a:spcBef>
                        <a:spcAft>
                          <a:spcPts val="800"/>
                        </a:spcAft>
                      </a:pPr>
                      <a:r>
                        <a:rPr lang="en-US" sz="1600" dirty="0" smtClean="0">
                          <a:effectLst/>
                        </a:rPr>
                        <a:t> y/o </a:t>
                      </a:r>
                      <a:r>
                        <a:rPr lang="en-US" sz="1600" dirty="0">
                          <a:effectLst/>
                        </a:rPr>
                        <a:t>= year </a:t>
                      </a:r>
                      <a:r>
                        <a:rPr lang="en-US" sz="1600" dirty="0" smtClean="0">
                          <a:effectLst/>
                        </a:rPr>
                        <a:t>old R </a:t>
                      </a:r>
                      <a:r>
                        <a:rPr lang="en-US" sz="1600" dirty="0">
                          <a:effectLst/>
                        </a:rPr>
                        <a:t>= </a:t>
                      </a:r>
                      <a:r>
                        <a:rPr lang="en-US" sz="1600" dirty="0" smtClean="0">
                          <a:effectLst/>
                        </a:rPr>
                        <a:t>Right  </a:t>
                      </a:r>
                      <a:r>
                        <a:rPr lang="en-US" sz="1600" dirty="0">
                          <a:effectLst/>
                        </a:rPr>
                        <a:t>L = Left</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41795" marR="41795" marT="20897" marB="20897"/>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hMerge="1">
                  <a:txBody>
                    <a:bodyPr/>
                    <a:lstStyle/>
                    <a:p>
                      <a:endParaRPr lang="en-US" dirty="0"/>
                    </a:p>
                  </a:txBody>
                  <a:tcPr/>
                </a:tc>
                <a:extLst>
                  <a:ext uri="{0D108BD9-81ED-4DB2-BD59-A6C34878D82A}">
                    <a16:rowId xmlns="" xmlns:a16="http://schemas.microsoft.com/office/drawing/2014/main" val="1929719747"/>
                  </a:ext>
                </a:extLst>
              </a:tr>
            </a:tbl>
          </a:graphicData>
        </a:graphic>
      </p:graphicFrame>
      <p:sp>
        <p:nvSpPr>
          <p:cNvPr id="7" name="TextBox 6">
            <a:extLst>
              <a:ext uri="{FF2B5EF4-FFF2-40B4-BE49-F238E27FC236}">
                <a16:creationId xmlns="" xmlns:a16="http://schemas.microsoft.com/office/drawing/2014/main" id="{3FD21FD3-9B42-497C-96DA-C36D9582347F}"/>
              </a:ext>
            </a:extLst>
          </p:cNvPr>
          <p:cNvSpPr txBox="1"/>
          <p:nvPr/>
        </p:nvSpPr>
        <p:spPr>
          <a:xfrm>
            <a:off x="561678" y="6124575"/>
            <a:ext cx="10697793" cy="369332"/>
          </a:xfrm>
          <a:prstGeom prst="rect">
            <a:avLst/>
          </a:prstGeom>
          <a:noFill/>
        </p:spPr>
        <p:txBody>
          <a:bodyPr wrap="square" rtlCol="0">
            <a:spAutoFit/>
          </a:bodyPr>
          <a:lstStyle/>
          <a:p>
            <a:r>
              <a:rPr lang="en-US" dirty="0"/>
              <a:t>Note: </a:t>
            </a:r>
            <a:r>
              <a:rPr lang="en-US" dirty="0">
                <a:latin typeface="Times New Roman"/>
                <a:ea typeface="Times New Roman"/>
                <a:cs typeface="Times New Roman"/>
                <a:sym typeface="Times New Roman"/>
              </a:rPr>
              <a:t>Ground-glass opacities may evolve into </a:t>
            </a:r>
            <a:r>
              <a:rPr lang="en-US" dirty="0" smtClean="0">
                <a:latin typeface="Times New Roman"/>
                <a:ea typeface="Times New Roman"/>
                <a:cs typeface="Times New Roman"/>
                <a:sym typeface="Times New Roman"/>
              </a:rPr>
              <a:t>acute respiratory distress syndrome </a:t>
            </a:r>
            <a:r>
              <a:rPr lang="en-US" dirty="0">
                <a:latin typeface="Times New Roman"/>
                <a:ea typeface="Times New Roman"/>
                <a:cs typeface="Times New Roman"/>
                <a:sym typeface="Times New Roman"/>
              </a:rPr>
              <a:t>(ARDS) or consolidation</a:t>
            </a:r>
            <a:endParaRPr lang="en-US" dirty="0"/>
          </a:p>
        </p:txBody>
      </p:sp>
    </p:spTree>
    <p:extLst>
      <p:ext uri="{BB962C8B-B14F-4D97-AF65-F5344CB8AC3E}">
        <p14:creationId xmlns:p14="http://schemas.microsoft.com/office/powerpoint/2010/main" val="15972936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7CBE810-4747-4996-846E-B715325B8CCB}"/>
              </a:ext>
            </a:extLst>
          </p:cNvPr>
          <p:cNvSpPr>
            <a:spLocks noGrp="1"/>
          </p:cNvSpPr>
          <p:nvPr>
            <p:ph type="title"/>
          </p:nvPr>
        </p:nvSpPr>
        <p:spPr>
          <a:xfrm>
            <a:off x="415600" y="521800"/>
            <a:ext cx="11360800" cy="1140746"/>
          </a:xfrm>
        </p:spPr>
        <p:txBody>
          <a:bodyPr/>
          <a:lstStyle/>
          <a:p>
            <a:r>
              <a:rPr lang="en" b="1" dirty="0" smtClean="0">
                <a:solidFill>
                  <a:srgbClr val="002060"/>
                </a:solidFill>
              </a:rPr>
              <a:t>Discussion 7: </a:t>
            </a:r>
            <a:r>
              <a:rPr lang="en-US" b="1" dirty="0" smtClean="0">
                <a:solidFill>
                  <a:srgbClr val="002060"/>
                </a:solidFill>
              </a:rPr>
              <a:t>Summarizing </a:t>
            </a:r>
            <a:r>
              <a:rPr lang="en-US" b="1" dirty="0">
                <a:solidFill>
                  <a:srgbClr val="002060"/>
                </a:solidFill>
              </a:rPr>
              <a:t>the “Known”</a:t>
            </a:r>
          </a:p>
        </p:txBody>
      </p:sp>
      <p:sp>
        <p:nvSpPr>
          <p:cNvPr id="3" name="Text Placeholder 2">
            <a:extLst>
              <a:ext uri="{FF2B5EF4-FFF2-40B4-BE49-F238E27FC236}">
                <a16:creationId xmlns="" xmlns:a16="http://schemas.microsoft.com/office/drawing/2014/main" id="{1A3043ED-1648-4FCD-9926-6D46A9FC8ABD}"/>
              </a:ext>
            </a:extLst>
          </p:cNvPr>
          <p:cNvSpPr>
            <a:spLocks noGrp="1"/>
          </p:cNvSpPr>
          <p:nvPr>
            <p:ph type="body" idx="1"/>
          </p:nvPr>
        </p:nvSpPr>
        <p:spPr>
          <a:xfrm>
            <a:off x="888274" y="1662546"/>
            <a:ext cx="10888126" cy="4429287"/>
          </a:xfrm>
        </p:spPr>
        <p:txBody>
          <a:bodyPr/>
          <a:lstStyle/>
          <a:p>
            <a:pPr marL="152396" indent="0">
              <a:buNone/>
            </a:pPr>
            <a:r>
              <a:rPr lang="en-US" sz="3200" dirty="0"/>
              <a:t>The task force meets to discuss the following</a:t>
            </a:r>
            <a:r>
              <a:rPr lang="en-US" sz="3200" dirty="0" smtClean="0"/>
              <a:t>:</a:t>
            </a:r>
            <a:endParaRPr lang="en-US" sz="3200" dirty="0"/>
          </a:p>
          <a:p>
            <a:pPr marL="666746" indent="-514350">
              <a:spcBef>
                <a:spcPts val="1200"/>
              </a:spcBef>
              <a:buSzPct val="100000"/>
              <a:buFont typeface="+mj-lt"/>
              <a:buAutoNum type="alphaLcParenR"/>
            </a:pPr>
            <a:r>
              <a:rPr lang="en-US" sz="3200" dirty="0" smtClean="0"/>
              <a:t>What </a:t>
            </a:r>
            <a:r>
              <a:rPr lang="en-US" sz="3200" dirty="0"/>
              <a:t>additional information from the patient cases is relevant? </a:t>
            </a:r>
          </a:p>
          <a:p>
            <a:pPr marL="666746" indent="-514350">
              <a:spcBef>
                <a:spcPts val="1200"/>
              </a:spcBef>
              <a:buSzPct val="100000"/>
              <a:buFont typeface="+mj-lt"/>
              <a:buAutoNum type="alphaLcParenR"/>
            </a:pPr>
            <a:r>
              <a:rPr lang="en-US" sz="3200" dirty="0" smtClean="0"/>
              <a:t>Based </a:t>
            </a:r>
            <a:r>
              <a:rPr lang="en-US" sz="3200" dirty="0"/>
              <a:t>on the data, what is the causative organism</a:t>
            </a:r>
            <a:r>
              <a:rPr lang="en-US" sz="3200" dirty="0" smtClean="0"/>
              <a:t>?</a:t>
            </a:r>
            <a:endParaRPr lang="en-US" sz="3200" dirty="0"/>
          </a:p>
          <a:p>
            <a:pPr marL="666746" indent="-514350">
              <a:spcBef>
                <a:spcPts val="1200"/>
              </a:spcBef>
              <a:buSzPct val="100000"/>
              <a:buFont typeface="+mj-lt"/>
              <a:buAutoNum type="alphaLcParenR"/>
            </a:pPr>
            <a:r>
              <a:rPr lang="en-US" sz="3200" dirty="0" smtClean="0"/>
              <a:t>Identify </a:t>
            </a:r>
            <a:r>
              <a:rPr lang="en-US" sz="3200" dirty="0"/>
              <a:t>how the illness is spread. </a:t>
            </a:r>
          </a:p>
          <a:p>
            <a:pPr marL="152396" indent="0">
              <a:buNone/>
            </a:pPr>
            <a:endParaRPr lang="en-US" sz="3200" dirty="0"/>
          </a:p>
          <a:p>
            <a:pPr marL="152396" indent="0">
              <a:buNone/>
            </a:pPr>
            <a:r>
              <a:rPr lang="en-US" sz="3200" dirty="0">
                <a:solidFill>
                  <a:srgbClr val="88004A"/>
                </a:solidFill>
              </a:rPr>
              <a:t>Next steps: </a:t>
            </a:r>
            <a:r>
              <a:rPr lang="en-US" sz="3200" dirty="0"/>
              <a:t>Phase 2</a:t>
            </a:r>
          </a:p>
          <a:p>
            <a:pPr marL="1276331" lvl="1" indent="-514350">
              <a:buFont typeface="+mj-lt"/>
              <a:buAutoNum type="arabicPeriod"/>
            </a:pPr>
            <a:endParaRPr lang="en-US" dirty="0"/>
          </a:p>
        </p:txBody>
      </p:sp>
      <p:sp>
        <p:nvSpPr>
          <p:cNvPr id="4" name="Slide Number Placeholder 3">
            <a:extLst>
              <a:ext uri="{FF2B5EF4-FFF2-40B4-BE49-F238E27FC236}">
                <a16:creationId xmlns="" xmlns:a16="http://schemas.microsoft.com/office/drawing/2014/main" id="{EE03CDE4-87D8-4A4C-BF1A-46D020D6A6A4}"/>
              </a:ext>
            </a:extLst>
          </p:cNvPr>
          <p:cNvSpPr>
            <a:spLocks noGrp="1"/>
          </p:cNvSpPr>
          <p:nvPr>
            <p:ph type="sldNum" idx="12"/>
          </p:nvPr>
        </p:nvSpPr>
        <p:spPr/>
        <p:txBody>
          <a:bodyPr/>
          <a:lstStyle/>
          <a:p>
            <a:fld id="{00000000-1234-1234-1234-123412341234}" type="slidenum">
              <a:rPr lang="en" smtClean="0"/>
              <a:pPr/>
              <a:t>17</a:t>
            </a:fld>
            <a:endParaRPr lang="en"/>
          </a:p>
        </p:txBody>
      </p:sp>
    </p:spTree>
    <p:extLst>
      <p:ext uri="{BB962C8B-B14F-4D97-AF65-F5344CB8AC3E}">
        <p14:creationId xmlns:p14="http://schemas.microsoft.com/office/powerpoint/2010/main" val="26633414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288221" y="69010"/>
            <a:ext cx="11360800" cy="834800"/>
          </a:xfrm>
          <a:prstGeom prst="rect">
            <a:avLst/>
          </a:prstGeom>
        </p:spPr>
        <p:txBody>
          <a:bodyPr spcFirstLastPara="1" vert="horz" wrap="square" lIns="121900" tIns="121900" rIns="121900" bIns="121900" rtlCol="0" anchor="t" anchorCtr="0">
            <a:noAutofit/>
          </a:bodyPr>
          <a:lstStyle/>
          <a:p>
            <a:r>
              <a:rPr lang="en-US" b="1" dirty="0">
                <a:solidFill>
                  <a:srgbClr val="002060"/>
                </a:solidFill>
              </a:rPr>
              <a:t>The </a:t>
            </a:r>
            <a:r>
              <a:rPr lang="en" b="1" dirty="0">
                <a:solidFill>
                  <a:srgbClr val="002060"/>
                </a:solidFill>
              </a:rPr>
              <a:t>Investigation </a:t>
            </a:r>
            <a:r>
              <a:rPr lang="en-US" b="1" dirty="0" smtClean="0">
                <a:solidFill>
                  <a:srgbClr val="002060"/>
                </a:solidFill>
              </a:rPr>
              <a:t>Continues…</a:t>
            </a:r>
            <a:endParaRPr b="1" dirty="0">
              <a:solidFill>
                <a:srgbClr val="002060"/>
              </a:solidFill>
            </a:endParaRPr>
          </a:p>
        </p:txBody>
      </p:sp>
      <p:sp>
        <p:nvSpPr>
          <p:cNvPr id="107" name="Google Shape;107;p20"/>
          <p:cNvSpPr txBox="1">
            <a:spLocks noGrp="1"/>
          </p:cNvSpPr>
          <p:nvPr>
            <p:ph type="body" idx="1"/>
          </p:nvPr>
        </p:nvSpPr>
        <p:spPr>
          <a:xfrm>
            <a:off x="181543" y="764986"/>
            <a:ext cx="11360800" cy="652847"/>
          </a:xfrm>
          <a:prstGeom prst="rect">
            <a:avLst/>
          </a:prstGeom>
        </p:spPr>
        <p:txBody>
          <a:bodyPr spcFirstLastPara="1" vert="horz" wrap="square" lIns="121900" tIns="121900" rIns="121900" bIns="121900" rtlCol="0" anchor="t" anchorCtr="0">
            <a:noAutofit/>
          </a:bodyPr>
          <a:lstStyle/>
          <a:p>
            <a:pPr marL="152396" indent="0">
              <a:buNone/>
            </a:pPr>
            <a:r>
              <a:rPr lang="en-US" dirty="0" smtClean="0"/>
              <a:t>The </a:t>
            </a:r>
            <a:r>
              <a:rPr lang="en-US" dirty="0"/>
              <a:t>CDC Steps of an Outbreak Investigation</a:t>
            </a:r>
            <a:r>
              <a:rPr lang="en-US" dirty="0" smtClean="0"/>
              <a:t>.</a:t>
            </a:r>
            <a:endParaRPr sz="2133" dirty="0"/>
          </a:p>
        </p:txBody>
      </p:sp>
      <p:sp>
        <p:nvSpPr>
          <p:cNvPr id="3" name="Slide Number Placeholder 2">
            <a:extLst>
              <a:ext uri="{FF2B5EF4-FFF2-40B4-BE49-F238E27FC236}">
                <a16:creationId xmlns="" xmlns:a16="http://schemas.microsoft.com/office/drawing/2014/main" id="{711F86C8-E6EC-4F96-870B-339B7EDD6C2A}"/>
              </a:ext>
            </a:extLst>
          </p:cNvPr>
          <p:cNvSpPr>
            <a:spLocks noGrp="1"/>
          </p:cNvSpPr>
          <p:nvPr>
            <p:ph type="sldNum" idx="12"/>
          </p:nvPr>
        </p:nvSpPr>
        <p:spPr/>
        <p:txBody>
          <a:bodyPr/>
          <a:lstStyle/>
          <a:p>
            <a:fld id="{00000000-1234-1234-1234-123412341234}" type="slidenum">
              <a:rPr lang="en" smtClean="0"/>
              <a:pPr/>
              <a:t>18</a:t>
            </a:fld>
            <a:endParaRPr lang="en"/>
          </a:p>
        </p:txBody>
      </p:sp>
      <p:sp>
        <p:nvSpPr>
          <p:cNvPr id="2" name="TextBox 1">
            <a:extLst>
              <a:ext uri="{FF2B5EF4-FFF2-40B4-BE49-F238E27FC236}">
                <a16:creationId xmlns="" xmlns:a16="http://schemas.microsoft.com/office/drawing/2014/main" id="{7A100802-9A2A-428B-96AD-2AC740B986B5}"/>
              </a:ext>
            </a:extLst>
          </p:cNvPr>
          <p:cNvSpPr txBox="1"/>
          <p:nvPr/>
        </p:nvSpPr>
        <p:spPr>
          <a:xfrm>
            <a:off x="526233" y="5658531"/>
            <a:ext cx="10363200" cy="523220"/>
          </a:xfrm>
          <a:prstGeom prst="rect">
            <a:avLst/>
          </a:prstGeom>
          <a:noFill/>
        </p:spPr>
        <p:txBody>
          <a:bodyPr wrap="square" rtlCol="0">
            <a:spAutoFit/>
          </a:bodyPr>
          <a:lstStyle/>
          <a:p>
            <a:r>
              <a:rPr lang="en-US" sz="2800" dirty="0"/>
              <a:t>What steps have been completed at this stage of the investigation? </a:t>
            </a:r>
          </a:p>
        </p:txBody>
      </p:sp>
      <p:sp>
        <p:nvSpPr>
          <p:cNvPr id="8" name="Rectangle 7"/>
          <p:cNvSpPr/>
          <p:nvPr/>
        </p:nvSpPr>
        <p:spPr>
          <a:xfrm>
            <a:off x="642672" y="1413310"/>
            <a:ext cx="10339227" cy="4093428"/>
          </a:xfrm>
          <a:prstGeom prst="rect">
            <a:avLst/>
          </a:prstGeom>
        </p:spPr>
        <p:txBody>
          <a:bodyPr wrap="square">
            <a:spAutoFit/>
          </a:bodyPr>
          <a:lstStyle/>
          <a:p>
            <a:pPr marL="342900" indent="-342900">
              <a:buFont typeface="+mj-lt"/>
              <a:buAutoNum type="arabicPeriod"/>
            </a:pPr>
            <a:r>
              <a:rPr lang="en-US" sz="2000" dirty="0" smtClean="0"/>
              <a:t>  Prepare </a:t>
            </a:r>
            <a:r>
              <a:rPr lang="en-US" sz="2000" dirty="0"/>
              <a:t>for field work</a:t>
            </a:r>
          </a:p>
          <a:p>
            <a:pPr marL="342900" indent="-342900">
              <a:buFont typeface="+mj-lt"/>
              <a:buAutoNum type="arabicPeriod"/>
            </a:pPr>
            <a:r>
              <a:rPr lang="en-US" sz="2000" dirty="0" smtClean="0"/>
              <a:t>  Establish </a:t>
            </a:r>
            <a:r>
              <a:rPr lang="en-US" sz="2000" dirty="0"/>
              <a:t>the existence of an outbreak</a:t>
            </a:r>
          </a:p>
          <a:p>
            <a:pPr marL="342900" indent="-342900">
              <a:buFont typeface="+mj-lt"/>
              <a:buAutoNum type="arabicPeriod"/>
            </a:pPr>
            <a:r>
              <a:rPr lang="en-US" sz="2000" dirty="0" smtClean="0"/>
              <a:t>  Verify </a:t>
            </a:r>
            <a:r>
              <a:rPr lang="en-US" sz="2000" dirty="0"/>
              <a:t>the diagnosis</a:t>
            </a:r>
          </a:p>
          <a:p>
            <a:pPr marL="342900" indent="-342900">
              <a:buFont typeface="+mj-lt"/>
              <a:buAutoNum type="arabicPeriod"/>
            </a:pPr>
            <a:r>
              <a:rPr lang="en-US" sz="2000" dirty="0" smtClean="0"/>
              <a:t>  Construct </a:t>
            </a:r>
            <a:r>
              <a:rPr lang="en-US" sz="2000" dirty="0"/>
              <a:t>a working case definition</a:t>
            </a:r>
          </a:p>
          <a:p>
            <a:pPr marL="342900" indent="-342900">
              <a:buFont typeface="+mj-lt"/>
              <a:buAutoNum type="arabicPeriod"/>
            </a:pPr>
            <a:r>
              <a:rPr lang="en-US" sz="2000" dirty="0" smtClean="0"/>
              <a:t>  Find </a:t>
            </a:r>
            <a:r>
              <a:rPr lang="en-US" sz="2000" dirty="0"/>
              <a:t>cases systematically and record information</a:t>
            </a:r>
          </a:p>
          <a:p>
            <a:pPr marL="342900" indent="-342900">
              <a:buFont typeface="+mj-lt"/>
              <a:buAutoNum type="arabicPeriod"/>
            </a:pPr>
            <a:r>
              <a:rPr lang="en-US" sz="2000" dirty="0" smtClean="0"/>
              <a:t>  Perform </a:t>
            </a:r>
            <a:r>
              <a:rPr lang="en-US" sz="2000" dirty="0"/>
              <a:t>descriptive epidemiology</a:t>
            </a:r>
          </a:p>
          <a:p>
            <a:pPr marL="342900" indent="-342900">
              <a:buFont typeface="+mj-lt"/>
              <a:buAutoNum type="arabicPeriod"/>
            </a:pPr>
            <a:r>
              <a:rPr lang="en-US" sz="2000" dirty="0" smtClean="0"/>
              <a:t>  Develop </a:t>
            </a:r>
            <a:r>
              <a:rPr lang="en-US" sz="2000" dirty="0"/>
              <a:t>hypotheses</a:t>
            </a:r>
          </a:p>
          <a:p>
            <a:pPr marL="342900" indent="-342900">
              <a:buFont typeface="+mj-lt"/>
              <a:buAutoNum type="arabicPeriod"/>
            </a:pPr>
            <a:r>
              <a:rPr lang="en-US" sz="2000" dirty="0" smtClean="0"/>
              <a:t>  Evaluate </a:t>
            </a:r>
            <a:r>
              <a:rPr lang="en-US" sz="2000" dirty="0"/>
              <a:t>hypotheses epidemiologically</a:t>
            </a:r>
          </a:p>
          <a:p>
            <a:pPr marL="342900" indent="-342900">
              <a:buFont typeface="+mj-lt"/>
              <a:buAutoNum type="arabicPeriod"/>
            </a:pPr>
            <a:r>
              <a:rPr lang="en-US" sz="2000" dirty="0" smtClean="0"/>
              <a:t>  As </a:t>
            </a:r>
            <a:r>
              <a:rPr lang="en-US" sz="2000" dirty="0"/>
              <a:t>necessary, reconsider, refine, and re-evaluate hypotheses</a:t>
            </a:r>
          </a:p>
          <a:p>
            <a:pPr marL="342900" indent="-342900">
              <a:buFont typeface="+mj-lt"/>
              <a:buAutoNum type="arabicPeriod"/>
            </a:pPr>
            <a:r>
              <a:rPr lang="en-US" sz="2000" dirty="0" smtClean="0"/>
              <a:t>  Compare </a:t>
            </a:r>
            <a:r>
              <a:rPr lang="en-US" sz="2000" dirty="0"/>
              <a:t>and reconcile with laboratory and/or environmental studies</a:t>
            </a:r>
          </a:p>
          <a:p>
            <a:pPr marL="342900" indent="-342900">
              <a:buFont typeface="+mj-lt"/>
              <a:buAutoNum type="arabicPeriod"/>
            </a:pPr>
            <a:r>
              <a:rPr lang="en-US" sz="2000" dirty="0" smtClean="0"/>
              <a:t>  Implement </a:t>
            </a:r>
            <a:r>
              <a:rPr lang="en-US" sz="2000" dirty="0"/>
              <a:t>control and prevention measures</a:t>
            </a:r>
          </a:p>
          <a:p>
            <a:pPr marL="342900" indent="-342900">
              <a:buFont typeface="+mj-lt"/>
              <a:buAutoNum type="arabicPeriod"/>
            </a:pPr>
            <a:r>
              <a:rPr lang="en-US" sz="2000" dirty="0" smtClean="0"/>
              <a:t>  Initiate </a:t>
            </a:r>
            <a:r>
              <a:rPr lang="en-US" sz="2000" dirty="0"/>
              <a:t>or maintain surveillance</a:t>
            </a:r>
          </a:p>
          <a:p>
            <a:pPr marL="342900" indent="-342900">
              <a:buFont typeface="+mj-lt"/>
              <a:buAutoNum type="arabicPeriod"/>
            </a:pPr>
            <a:r>
              <a:rPr lang="en-US" sz="2000" dirty="0" smtClean="0"/>
              <a:t>  Communicate </a:t>
            </a:r>
            <a:r>
              <a:rPr lang="en-US" sz="2000" dirty="0"/>
              <a:t>findings</a:t>
            </a:r>
          </a:p>
        </p:txBody>
      </p:sp>
    </p:spTree>
    <p:extLst>
      <p:ext uri="{BB962C8B-B14F-4D97-AF65-F5344CB8AC3E}">
        <p14:creationId xmlns:p14="http://schemas.microsoft.com/office/powerpoint/2010/main" val="8787359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7AB36B-29D5-4E06-9AB5-884B69721450}"/>
              </a:ext>
            </a:extLst>
          </p:cNvPr>
          <p:cNvSpPr>
            <a:spLocks noGrp="1"/>
          </p:cNvSpPr>
          <p:nvPr>
            <p:ph type="title"/>
          </p:nvPr>
        </p:nvSpPr>
        <p:spPr>
          <a:xfrm>
            <a:off x="415275" y="291442"/>
            <a:ext cx="11360800" cy="1984331"/>
          </a:xfrm>
        </p:spPr>
        <p:txBody>
          <a:bodyPr/>
          <a:lstStyle/>
          <a:p>
            <a:r>
              <a:rPr lang="en-US" b="1" dirty="0">
                <a:solidFill>
                  <a:srgbClr val="002060"/>
                </a:solidFill>
              </a:rPr>
              <a:t>Phase </a:t>
            </a:r>
            <a:r>
              <a:rPr lang="en-US" b="1" dirty="0" smtClean="0">
                <a:solidFill>
                  <a:srgbClr val="002060"/>
                </a:solidFill>
              </a:rPr>
              <a:t>1 Review:</a:t>
            </a:r>
            <a:r>
              <a:rPr lang="en-US" dirty="0" smtClean="0">
                <a:solidFill>
                  <a:srgbClr val="002060"/>
                </a:solidFill>
              </a:rPr>
              <a:t> </a:t>
            </a:r>
            <a:r>
              <a:rPr lang="en-US" dirty="0" smtClean="0">
                <a:solidFill>
                  <a:srgbClr val="88004A"/>
                </a:solidFill>
              </a:rPr>
              <a:t/>
            </a:r>
            <a:br>
              <a:rPr lang="en-US" dirty="0" smtClean="0">
                <a:solidFill>
                  <a:srgbClr val="88004A"/>
                </a:solidFill>
              </a:rPr>
            </a:br>
            <a:r>
              <a:rPr lang="en-US" dirty="0" smtClean="0">
                <a:solidFill>
                  <a:srgbClr val="88004A"/>
                </a:solidFill>
              </a:rPr>
              <a:t>	</a:t>
            </a:r>
            <a:r>
              <a:rPr lang="en-US" dirty="0" smtClean="0"/>
              <a:t>Has your team completed Phase One?</a:t>
            </a:r>
            <a:endParaRPr lang="en-US" dirty="0">
              <a:solidFill>
                <a:srgbClr val="88004A"/>
              </a:solidFill>
            </a:endParaRPr>
          </a:p>
        </p:txBody>
      </p:sp>
      <p:sp>
        <p:nvSpPr>
          <p:cNvPr id="4" name="Slide Number Placeholder 3">
            <a:extLst>
              <a:ext uri="{FF2B5EF4-FFF2-40B4-BE49-F238E27FC236}">
                <a16:creationId xmlns="" xmlns:a16="http://schemas.microsoft.com/office/drawing/2014/main" id="{88894EB1-F166-400C-8F02-BD4FFA01C68A}"/>
              </a:ext>
            </a:extLst>
          </p:cNvPr>
          <p:cNvSpPr>
            <a:spLocks noGrp="1"/>
          </p:cNvSpPr>
          <p:nvPr>
            <p:ph type="sldNum" idx="12"/>
          </p:nvPr>
        </p:nvSpPr>
        <p:spPr/>
        <p:txBody>
          <a:bodyPr/>
          <a:lstStyle/>
          <a:p>
            <a:fld id="{00000000-1234-1234-1234-123412341234}" type="slidenum">
              <a:rPr lang="en" smtClean="0"/>
              <a:pPr/>
              <a:t>19</a:t>
            </a:fld>
            <a:endParaRPr lang="en"/>
          </a:p>
        </p:txBody>
      </p:sp>
      <p:sp>
        <p:nvSpPr>
          <p:cNvPr id="6" name="Text Placeholder 2">
            <a:extLst>
              <a:ext uri="{FF2B5EF4-FFF2-40B4-BE49-F238E27FC236}">
                <a16:creationId xmlns="" xmlns:a16="http://schemas.microsoft.com/office/drawing/2014/main" id="{4020A69E-FD8C-48D9-8DE1-D1355BB5FAE5}"/>
              </a:ext>
            </a:extLst>
          </p:cNvPr>
          <p:cNvSpPr>
            <a:spLocks noGrp="1"/>
          </p:cNvSpPr>
          <p:nvPr>
            <p:ph type="body" idx="1"/>
          </p:nvPr>
        </p:nvSpPr>
        <p:spPr>
          <a:xfrm>
            <a:off x="1357638" y="2275774"/>
            <a:ext cx="9606702" cy="3602511"/>
          </a:xfrm>
        </p:spPr>
        <p:txBody>
          <a:bodyPr/>
          <a:lstStyle/>
          <a:p>
            <a:pPr marL="0" indent="0">
              <a:lnSpc>
                <a:spcPct val="100000"/>
              </a:lnSpc>
              <a:buNone/>
            </a:pPr>
            <a:r>
              <a:rPr lang="en-US" sz="2800" b="1" dirty="0"/>
              <a:t>Phase One</a:t>
            </a:r>
            <a:r>
              <a:rPr lang="en-US" sz="2800" dirty="0"/>
              <a:t>:</a:t>
            </a:r>
          </a:p>
          <a:p>
            <a:pPr marL="514350" indent="-514350">
              <a:lnSpc>
                <a:spcPct val="100000"/>
              </a:lnSpc>
              <a:spcBef>
                <a:spcPts val="1200"/>
              </a:spcBef>
              <a:buSzPct val="100000"/>
              <a:buFont typeface="+mj-lt"/>
              <a:buAutoNum type="arabicPeriod"/>
            </a:pPr>
            <a:r>
              <a:rPr lang="en-US" sz="2800" dirty="0" smtClean="0"/>
              <a:t>Develop </a:t>
            </a:r>
            <a:r>
              <a:rPr lang="en-US" sz="2800" dirty="0"/>
              <a:t>your taskforce </a:t>
            </a:r>
            <a:r>
              <a:rPr lang="en-US" sz="2800" dirty="0" smtClean="0"/>
              <a:t>team</a:t>
            </a:r>
            <a:endParaRPr lang="en-US" sz="2800" dirty="0"/>
          </a:p>
          <a:p>
            <a:pPr marL="514350" indent="-514350">
              <a:lnSpc>
                <a:spcPct val="100000"/>
              </a:lnSpc>
              <a:spcBef>
                <a:spcPts val="1200"/>
              </a:spcBef>
              <a:buSzPct val="100000"/>
              <a:buFont typeface="+mj-lt"/>
              <a:buAutoNum type="arabicPeriod"/>
            </a:pPr>
            <a:r>
              <a:rPr lang="en-US" sz="2800" dirty="0" smtClean="0"/>
              <a:t>Identify </a:t>
            </a:r>
            <a:r>
              <a:rPr lang="en-US" sz="2800" dirty="0"/>
              <a:t>the illness </a:t>
            </a:r>
            <a:r>
              <a:rPr lang="en-US" sz="2800" dirty="0" smtClean="0"/>
              <a:t>cause</a:t>
            </a:r>
            <a:endParaRPr lang="en-US" sz="2800" dirty="0"/>
          </a:p>
          <a:p>
            <a:pPr marL="514350" indent="-514350">
              <a:lnSpc>
                <a:spcPct val="100000"/>
              </a:lnSpc>
              <a:spcBef>
                <a:spcPts val="1200"/>
              </a:spcBef>
              <a:buSzPct val="100000"/>
              <a:buFont typeface="+mj-lt"/>
              <a:buAutoNum type="arabicPeriod"/>
            </a:pPr>
            <a:r>
              <a:rPr lang="en-US" sz="2800" dirty="0" smtClean="0"/>
              <a:t>Recognize </a:t>
            </a:r>
            <a:r>
              <a:rPr lang="en-US" sz="2800" dirty="0"/>
              <a:t>the signs, </a:t>
            </a:r>
            <a:r>
              <a:rPr lang="en-US" sz="2800" dirty="0" smtClean="0"/>
              <a:t>symptoms, and </a:t>
            </a:r>
            <a:r>
              <a:rPr lang="en-US" sz="2800" dirty="0"/>
              <a:t>tests required to </a:t>
            </a:r>
            <a:r>
              <a:rPr lang="en-US" sz="2800" dirty="0" smtClean="0"/>
              <a:t>diagnose </a:t>
            </a:r>
            <a:r>
              <a:rPr lang="en-US" sz="2800" dirty="0"/>
              <a:t>this </a:t>
            </a:r>
            <a:r>
              <a:rPr lang="en-US" sz="2800" dirty="0" smtClean="0"/>
              <a:t>illness</a:t>
            </a:r>
            <a:endParaRPr lang="en-US" sz="2800" dirty="0"/>
          </a:p>
          <a:p>
            <a:pPr marL="514350" indent="-514350">
              <a:lnSpc>
                <a:spcPct val="100000"/>
              </a:lnSpc>
              <a:spcBef>
                <a:spcPts val="1200"/>
              </a:spcBef>
              <a:buSzPct val="100000"/>
              <a:buFont typeface="+mj-lt"/>
              <a:buAutoNum type="arabicPeriod"/>
            </a:pPr>
            <a:r>
              <a:rPr lang="en-US" sz="2800" dirty="0" smtClean="0"/>
              <a:t>Explain </a:t>
            </a:r>
            <a:r>
              <a:rPr lang="en-US" sz="2800" dirty="0"/>
              <a:t>how this illness is </a:t>
            </a:r>
            <a:r>
              <a:rPr lang="en-US" sz="2800" dirty="0" smtClean="0"/>
              <a:t>spread</a:t>
            </a:r>
            <a:endParaRPr lang="en-US" sz="2800" dirty="0"/>
          </a:p>
          <a:p>
            <a:pPr marL="186262" indent="0">
              <a:buNone/>
            </a:pPr>
            <a:endParaRPr lang="en-US" dirty="0"/>
          </a:p>
        </p:txBody>
      </p:sp>
    </p:spTree>
    <p:extLst>
      <p:ext uri="{BB962C8B-B14F-4D97-AF65-F5344CB8AC3E}">
        <p14:creationId xmlns:p14="http://schemas.microsoft.com/office/powerpoint/2010/main" val="20009692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791CE1-2114-401A-8F1A-5575BFEC0C51}"/>
              </a:ext>
            </a:extLst>
          </p:cNvPr>
          <p:cNvSpPr>
            <a:spLocks noGrp="1"/>
          </p:cNvSpPr>
          <p:nvPr>
            <p:ph type="title"/>
          </p:nvPr>
        </p:nvSpPr>
        <p:spPr>
          <a:xfrm>
            <a:off x="415600" y="521799"/>
            <a:ext cx="11360800" cy="5719545"/>
          </a:xfrm>
        </p:spPr>
        <p:txBody>
          <a:bodyPr/>
          <a:lstStyle/>
          <a:p>
            <a:r>
              <a:rPr lang="en-US" b="1" dirty="0">
                <a:solidFill>
                  <a:srgbClr val="002060"/>
                </a:solidFill>
              </a:rPr>
              <a:t>Situation</a:t>
            </a:r>
            <a:r>
              <a:rPr lang="en-US" dirty="0" smtClean="0">
                <a:solidFill>
                  <a:srgbClr val="002060"/>
                </a:solidFill>
              </a:rPr>
              <a:t>:  </a:t>
            </a:r>
            <a:r>
              <a:rPr lang="en-US" dirty="0" smtClean="0">
                <a:solidFill>
                  <a:srgbClr val="88004A"/>
                </a:solidFill>
              </a:rPr>
              <a:t/>
            </a:r>
            <a:br>
              <a:rPr lang="en-US" dirty="0" smtClean="0">
                <a:solidFill>
                  <a:srgbClr val="88004A"/>
                </a:solidFill>
              </a:rPr>
            </a:br>
            <a:r>
              <a:rPr lang="en" sz="3733" dirty="0" smtClean="0"/>
              <a:t>The </a:t>
            </a:r>
            <a:r>
              <a:rPr lang="en" sz="3733" dirty="0"/>
              <a:t>mayor of </a:t>
            </a:r>
            <a:r>
              <a:rPr lang="en-US" sz="3733" dirty="0"/>
              <a:t>Metrotown was alerted by local health providers that a concerning cluster of patient cases have been flagged as </a:t>
            </a:r>
            <a:r>
              <a:rPr lang="en-US" sz="3733" dirty="0" smtClean="0"/>
              <a:t>“unusual.” </a:t>
            </a:r>
            <a:r>
              <a:rPr lang="en" sz="3733" dirty="0"/>
              <a:t>Six new </a:t>
            </a:r>
            <a:r>
              <a:rPr lang="en-US" sz="3733" dirty="0"/>
              <a:t>patient</a:t>
            </a:r>
            <a:r>
              <a:rPr lang="en" sz="3733" dirty="0"/>
              <a:t>s have presented to the two local hospitals within the last 24 hours with similar symptoms. All </a:t>
            </a:r>
            <a:r>
              <a:rPr lang="en-US" sz="3733" dirty="0"/>
              <a:t>patient</a:t>
            </a:r>
            <a:r>
              <a:rPr lang="en" sz="3733" dirty="0"/>
              <a:t>s have tested negative for </a:t>
            </a:r>
            <a:r>
              <a:rPr lang="en" sz="3733" dirty="0" smtClean="0"/>
              <a:t>influenza </a:t>
            </a:r>
            <a:r>
              <a:rPr lang="en" sz="3733" dirty="0"/>
              <a:t>and </a:t>
            </a:r>
            <a:r>
              <a:rPr lang="en-US" sz="3733" dirty="0"/>
              <a:t>group A </a:t>
            </a:r>
            <a:r>
              <a:rPr lang="en" sz="3733" i="1" dirty="0"/>
              <a:t>Strep</a:t>
            </a:r>
            <a:r>
              <a:rPr lang="en-US" sz="3733" i="1" dirty="0" err="1"/>
              <a:t>tococcus</a:t>
            </a:r>
            <a:r>
              <a:rPr lang="en" sz="3733" dirty="0"/>
              <a:t>. </a:t>
            </a:r>
            <a:r>
              <a:rPr lang="en-US" sz="3733" dirty="0"/>
              <a:t>A virus is the suspected cause. The mayor </a:t>
            </a:r>
            <a:r>
              <a:rPr lang="en" sz="3733" dirty="0"/>
              <a:t>has appointed you </a:t>
            </a:r>
            <a:r>
              <a:rPr lang="en-US" sz="3733" dirty="0"/>
              <a:t>to develop a </a:t>
            </a:r>
            <a:r>
              <a:rPr lang="en" sz="3733" dirty="0"/>
              <a:t>team to work as a taskforce for </a:t>
            </a:r>
            <a:r>
              <a:rPr lang="en-US" sz="3733" dirty="0"/>
              <a:t>this</a:t>
            </a:r>
            <a:r>
              <a:rPr lang="en" sz="3733" dirty="0"/>
              <a:t> </a:t>
            </a:r>
            <a:r>
              <a:rPr lang="en-US" sz="3733" dirty="0"/>
              <a:t>puzzling new </a:t>
            </a:r>
            <a:r>
              <a:rPr lang="en" sz="3733" dirty="0"/>
              <a:t>infection. You </a:t>
            </a:r>
            <a:r>
              <a:rPr lang="en-US" sz="3733" dirty="0"/>
              <a:t>have a two-phase </a:t>
            </a:r>
            <a:r>
              <a:rPr lang="en" sz="3733" dirty="0"/>
              <a:t>mission </a:t>
            </a:r>
            <a:r>
              <a:rPr lang="en-US" sz="3733" dirty="0"/>
              <a:t>to complete.</a:t>
            </a:r>
            <a:r>
              <a:rPr lang="en" sz="3733" dirty="0"/>
              <a:t> </a:t>
            </a:r>
            <a:br>
              <a:rPr lang="en" sz="3733" dirty="0"/>
            </a:br>
            <a:endParaRPr lang="en-US" sz="3733" dirty="0"/>
          </a:p>
        </p:txBody>
      </p:sp>
      <p:sp>
        <p:nvSpPr>
          <p:cNvPr id="3" name="Slide Number Placeholder 2">
            <a:extLst>
              <a:ext uri="{FF2B5EF4-FFF2-40B4-BE49-F238E27FC236}">
                <a16:creationId xmlns="" xmlns:a16="http://schemas.microsoft.com/office/drawing/2014/main" id="{0FA80C54-A1CD-4517-AE41-35E351E4A3EA}"/>
              </a:ext>
            </a:extLst>
          </p:cNvPr>
          <p:cNvSpPr>
            <a:spLocks noGrp="1"/>
          </p:cNvSpPr>
          <p:nvPr>
            <p:ph type="sldNum" idx="12"/>
          </p:nvPr>
        </p:nvSpPr>
        <p:spPr/>
        <p:txBody>
          <a:bodyPr/>
          <a:lstStyle/>
          <a:p>
            <a:fld id="{00000000-1234-1234-1234-123412341234}" type="slidenum">
              <a:rPr lang="en" smtClean="0"/>
              <a:pPr/>
              <a:t>2</a:t>
            </a:fld>
            <a:endParaRPr lang="en"/>
          </a:p>
        </p:txBody>
      </p:sp>
    </p:spTree>
    <p:extLst>
      <p:ext uri="{BB962C8B-B14F-4D97-AF65-F5344CB8AC3E}">
        <p14:creationId xmlns:p14="http://schemas.microsoft.com/office/powerpoint/2010/main" val="36035746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7AB36B-29D5-4E06-9AB5-884B69721450}"/>
              </a:ext>
            </a:extLst>
          </p:cNvPr>
          <p:cNvSpPr>
            <a:spLocks noGrp="1"/>
          </p:cNvSpPr>
          <p:nvPr>
            <p:ph type="title"/>
          </p:nvPr>
        </p:nvSpPr>
        <p:spPr>
          <a:xfrm>
            <a:off x="415275" y="291443"/>
            <a:ext cx="11360800" cy="834800"/>
          </a:xfrm>
        </p:spPr>
        <p:txBody>
          <a:bodyPr/>
          <a:lstStyle/>
          <a:p>
            <a:r>
              <a:rPr lang="en-US" b="1" dirty="0">
                <a:solidFill>
                  <a:srgbClr val="002060"/>
                </a:solidFill>
              </a:rPr>
              <a:t>Phase 2 Overview:</a:t>
            </a:r>
            <a:r>
              <a:rPr lang="en-US" dirty="0">
                <a:solidFill>
                  <a:srgbClr val="002060"/>
                </a:solidFill>
              </a:rPr>
              <a:t> </a:t>
            </a:r>
          </a:p>
        </p:txBody>
      </p:sp>
      <p:sp>
        <p:nvSpPr>
          <p:cNvPr id="5" name="Text Placeholder 3">
            <a:extLst>
              <a:ext uri="{FF2B5EF4-FFF2-40B4-BE49-F238E27FC236}">
                <a16:creationId xmlns="" xmlns:a16="http://schemas.microsoft.com/office/drawing/2014/main" id="{9EEAA7B4-131B-45FB-8E7A-1B820A76A9CD}"/>
              </a:ext>
            </a:extLst>
          </p:cNvPr>
          <p:cNvSpPr>
            <a:spLocks noGrp="1"/>
          </p:cNvSpPr>
          <p:nvPr>
            <p:ph type="body" idx="1"/>
          </p:nvPr>
        </p:nvSpPr>
        <p:spPr>
          <a:xfrm>
            <a:off x="1153391" y="1257299"/>
            <a:ext cx="9798627" cy="5205845"/>
          </a:xfrm>
        </p:spPr>
        <p:txBody>
          <a:bodyPr/>
          <a:lstStyle/>
          <a:p>
            <a:pPr marL="0" indent="0">
              <a:buSzPts val="1250"/>
              <a:buNone/>
            </a:pPr>
            <a:r>
              <a:rPr lang="en-US" sz="2400" b="1" dirty="0"/>
              <a:t>Phase Two</a:t>
            </a:r>
            <a:r>
              <a:rPr lang="en-US" sz="2400" dirty="0"/>
              <a:t>:</a:t>
            </a:r>
          </a:p>
          <a:p>
            <a:pPr marL="0" indent="0">
              <a:lnSpc>
                <a:spcPct val="100000"/>
              </a:lnSpc>
              <a:buNone/>
            </a:pPr>
            <a:r>
              <a:rPr lang="en-US" dirty="0"/>
              <a:t>The team reviews the next steps of their task.</a:t>
            </a:r>
          </a:p>
          <a:p>
            <a:pPr marL="713312" indent="-514350">
              <a:spcBef>
                <a:spcPts val="600"/>
              </a:spcBef>
              <a:buSzPct val="100000"/>
              <a:buFont typeface="+mj-lt"/>
              <a:buAutoNum type="arabicPeriod"/>
            </a:pPr>
            <a:r>
              <a:rPr lang="en-US" dirty="0"/>
              <a:t>Identify ways to break the chain of infection of this illness:</a:t>
            </a:r>
          </a:p>
          <a:p>
            <a:pPr lvl="2" indent="-410623">
              <a:spcBef>
                <a:spcPts val="600"/>
              </a:spcBef>
              <a:buSzPts val="1250"/>
            </a:pPr>
            <a:r>
              <a:rPr lang="en-US" sz="2400" dirty="0"/>
              <a:t>Pathogen</a:t>
            </a:r>
          </a:p>
          <a:p>
            <a:pPr lvl="2" indent="-410623">
              <a:spcBef>
                <a:spcPts val="0"/>
              </a:spcBef>
              <a:buSzPts val="1250"/>
            </a:pPr>
            <a:r>
              <a:rPr lang="en-US" sz="2400" dirty="0"/>
              <a:t>Reservoir</a:t>
            </a:r>
          </a:p>
          <a:p>
            <a:pPr lvl="2" indent="-410623">
              <a:spcBef>
                <a:spcPts val="0"/>
              </a:spcBef>
              <a:buSzPts val="1250"/>
            </a:pPr>
            <a:r>
              <a:rPr lang="en-US" sz="2400" dirty="0"/>
              <a:t>Portal of Exit</a:t>
            </a:r>
          </a:p>
          <a:p>
            <a:pPr lvl="2" indent="-410623">
              <a:spcBef>
                <a:spcPts val="0"/>
              </a:spcBef>
              <a:buSzPts val="1250"/>
            </a:pPr>
            <a:r>
              <a:rPr lang="en-US" sz="2400" dirty="0"/>
              <a:t>Means of Transmission</a:t>
            </a:r>
          </a:p>
          <a:p>
            <a:pPr lvl="2" indent="-410623">
              <a:spcBef>
                <a:spcPts val="0"/>
              </a:spcBef>
              <a:buSzPts val="1250"/>
            </a:pPr>
            <a:r>
              <a:rPr lang="en-US" sz="2400" dirty="0" smtClean="0"/>
              <a:t>Portal of </a:t>
            </a:r>
            <a:r>
              <a:rPr lang="en-US" sz="2400" dirty="0"/>
              <a:t>Entry</a:t>
            </a:r>
          </a:p>
          <a:p>
            <a:pPr lvl="2" indent="-410623">
              <a:spcBef>
                <a:spcPts val="0"/>
              </a:spcBef>
              <a:buSzPts val="1250"/>
            </a:pPr>
            <a:r>
              <a:rPr lang="en-US" sz="2400" dirty="0"/>
              <a:t>Vulnerable </a:t>
            </a:r>
            <a:r>
              <a:rPr lang="en-US" sz="2400" dirty="0" smtClean="0"/>
              <a:t>Hosts</a:t>
            </a:r>
            <a:endParaRPr lang="en-US" dirty="0"/>
          </a:p>
          <a:p>
            <a:pPr marL="713312" indent="-514350">
              <a:spcBef>
                <a:spcPts val="1200"/>
              </a:spcBef>
              <a:buSzPct val="100000"/>
              <a:buFont typeface="+mj-lt"/>
              <a:buAutoNum type="arabicPeriod"/>
            </a:pPr>
            <a:r>
              <a:rPr lang="en-US" dirty="0" smtClean="0"/>
              <a:t>Create </a:t>
            </a:r>
            <a:r>
              <a:rPr lang="en-US" dirty="0"/>
              <a:t>an implementation proposal to prevent the spread of the </a:t>
            </a:r>
            <a:r>
              <a:rPr lang="en-US" dirty="0" smtClean="0"/>
              <a:t>illness</a:t>
            </a:r>
            <a:endParaRPr lang="en-US" dirty="0"/>
          </a:p>
          <a:p>
            <a:pPr marL="713312" indent="-514350">
              <a:spcBef>
                <a:spcPts val="1200"/>
              </a:spcBef>
              <a:buSzPct val="100000"/>
              <a:buFont typeface="+mj-lt"/>
              <a:buAutoNum type="arabicPeriod"/>
            </a:pPr>
            <a:r>
              <a:rPr lang="en-US" dirty="0" smtClean="0"/>
              <a:t>Reflect </a:t>
            </a:r>
            <a:r>
              <a:rPr lang="en-US" dirty="0"/>
              <a:t>on the entire </a:t>
            </a:r>
            <a:r>
              <a:rPr lang="en-US" dirty="0" smtClean="0"/>
              <a:t>process</a:t>
            </a:r>
            <a:endParaRPr lang="en-US" dirty="0"/>
          </a:p>
        </p:txBody>
      </p:sp>
      <p:sp>
        <p:nvSpPr>
          <p:cNvPr id="4" name="Slide Number Placeholder 3">
            <a:extLst>
              <a:ext uri="{FF2B5EF4-FFF2-40B4-BE49-F238E27FC236}">
                <a16:creationId xmlns="" xmlns:a16="http://schemas.microsoft.com/office/drawing/2014/main" id="{88894EB1-F166-400C-8F02-BD4FFA01C68A}"/>
              </a:ext>
            </a:extLst>
          </p:cNvPr>
          <p:cNvSpPr>
            <a:spLocks noGrp="1"/>
          </p:cNvSpPr>
          <p:nvPr>
            <p:ph type="sldNum" idx="12"/>
          </p:nvPr>
        </p:nvSpPr>
        <p:spPr/>
        <p:txBody>
          <a:bodyPr/>
          <a:lstStyle/>
          <a:p>
            <a:fld id="{00000000-1234-1234-1234-123412341234}" type="slidenum">
              <a:rPr lang="en" smtClean="0"/>
              <a:pPr/>
              <a:t>20</a:t>
            </a:fld>
            <a:endParaRPr lang="en"/>
          </a:p>
        </p:txBody>
      </p:sp>
    </p:spTree>
    <p:extLst>
      <p:ext uri="{BB962C8B-B14F-4D97-AF65-F5344CB8AC3E}">
        <p14:creationId xmlns:p14="http://schemas.microsoft.com/office/powerpoint/2010/main" val="4215730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27"/>
          <p:cNvSpPr txBox="1">
            <a:spLocks noGrp="1"/>
          </p:cNvSpPr>
          <p:nvPr>
            <p:ph type="title"/>
          </p:nvPr>
        </p:nvSpPr>
        <p:spPr>
          <a:xfrm>
            <a:off x="415600" y="467591"/>
            <a:ext cx="11360800" cy="1828799"/>
          </a:xfrm>
          <a:prstGeom prst="rect">
            <a:avLst/>
          </a:prstGeom>
        </p:spPr>
        <p:txBody>
          <a:bodyPr spcFirstLastPara="1" vert="horz" wrap="square" lIns="121900" tIns="121900" rIns="121900" bIns="121900" rtlCol="0" anchor="t" anchorCtr="0">
            <a:noAutofit/>
          </a:bodyPr>
          <a:lstStyle/>
          <a:p>
            <a:r>
              <a:rPr lang="en" b="1" dirty="0" smtClean="0">
                <a:solidFill>
                  <a:srgbClr val="002060"/>
                </a:solidFill>
              </a:rPr>
              <a:t>Discussion 8</a:t>
            </a:r>
            <a:r>
              <a:rPr lang="en" dirty="0" smtClean="0">
                <a:solidFill>
                  <a:srgbClr val="002060"/>
                </a:solidFill>
              </a:rPr>
              <a:t>: </a:t>
            </a:r>
            <a:r>
              <a:rPr lang="en-US" b="1" dirty="0" smtClean="0">
                <a:solidFill>
                  <a:srgbClr val="002060"/>
                </a:solidFill>
              </a:rPr>
              <a:t>Preventing </a:t>
            </a:r>
            <a:r>
              <a:rPr lang="en-US" b="1" dirty="0">
                <a:solidFill>
                  <a:srgbClr val="002060"/>
                </a:solidFill>
              </a:rPr>
              <a:t>Transmission</a:t>
            </a:r>
            <a:endParaRPr b="1" dirty="0">
              <a:solidFill>
                <a:srgbClr val="002060"/>
              </a:solidFill>
            </a:endParaRPr>
          </a:p>
        </p:txBody>
      </p:sp>
      <p:sp>
        <p:nvSpPr>
          <p:cNvPr id="158" name="Google Shape;158;p27"/>
          <p:cNvSpPr txBox="1">
            <a:spLocks noGrp="1"/>
          </p:cNvSpPr>
          <p:nvPr>
            <p:ph type="body" idx="1"/>
          </p:nvPr>
        </p:nvSpPr>
        <p:spPr>
          <a:xfrm>
            <a:off x="1084217" y="2296390"/>
            <a:ext cx="9927772" cy="1984665"/>
          </a:xfrm>
          <a:prstGeom prst="rect">
            <a:avLst/>
          </a:prstGeom>
        </p:spPr>
        <p:txBody>
          <a:bodyPr spcFirstLastPara="1" vert="horz" wrap="square" lIns="121900" tIns="121900" rIns="121900" bIns="121900" rtlCol="0" anchor="t" anchorCtr="0">
            <a:noAutofit/>
          </a:bodyPr>
          <a:lstStyle/>
          <a:p>
            <a:pPr marL="152396" indent="0">
              <a:buNone/>
            </a:pPr>
            <a:r>
              <a:rPr lang="en-US" sz="3200" dirty="0" smtClean="0"/>
              <a:t>What methods does your team identify to break the </a:t>
            </a:r>
            <a:r>
              <a:rPr lang="en-US" sz="3200" i="1" dirty="0" smtClean="0"/>
              <a:t>Chain of Infection? </a:t>
            </a:r>
            <a:endParaRPr lang="en-US" sz="3600" dirty="0" smtClean="0"/>
          </a:p>
        </p:txBody>
      </p:sp>
      <p:sp>
        <p:nvSpPr>
          <p:cNvPr id="2" name="Slide Number Placeholder 1">
            <a:extLst>
              <a:ext uri="{FF2B5EF4-FFF2-40B4-BE49-F238E27FC236}">
                <a16:creationId xmlns="" xmlns:a16="http://schemas.microsoft.com/office/drawing/2014/main" id="{71CED355-36CA-41A5-9A19-BA18B742217B}"/>
              </a:ext>
            </a:extLst>
          </p:cNvPr>
          <p:cNvSpPr>
            <a:spLocks noGrp="1"/>
          </p:cNvSpPr>
          <p:nvPr>
            <p:ph type="sldNum" idx="12"/>
          </p:nvPr>
        </p:nvSpPr>
        <p:spPr/>
        <p:txBody>
          <a:bodyPr/>
          <a:lstStyle/>
          <a:p>
            <a:fld id="{00000000-1234-1234-1234-123412341234}" type="slidenum">
              <a:rPr lang="en" smtClean="0"/>
              <a:pPr/>
              <a:t>21</a:t>
            </a:fld>
            <a:endParaRPr lang="en"/>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EDD982-8367-4706-9BD5-6C31AD3685B8}"/>
              </a:ext>
            </a:extLst>
          </p:cNvPr>
          <p:cNvSpPr>
            <a:spLocks noGrp="1"/>
          </p:cNvSpPr>
          <p:nvPr>
            <p:ph type="title"/>
          </p:nvPr>
        </p:nvSpPr>
        <p:spPr>
          <a:xfrm>
            <a:off x="325333" y="206313"/>
            <a:ext cx="11360800" cy="1517984"/>
          </a:xfrm>
        </p:spPr>
        <p:txBody>
          <a:bodyPr/>
          <a:lstStyle/>
          <a:p>
            <a:r>
              <a:rPr lang="en-US" b="1" dirty="0" smtClean="0">
                <a:solidFill>
                  <a:srgbClr val="002060"/>
                </a:solidFill>
              </a:rPr>
              <a:t>Discussion </a:t>
            </a:r>
            <a:r>
              <a:rPr lang="en-US" b="1" dirty="0">
                <a:solidFill>
                  <a:srgbClr val="002060"/>
                </a:solidFill>
              </a:rPr>
              <a:t>9: Team Recommendations</a:t>
            </a:r>
            <a:r>
              <a:rPr lang="en-US" b="1" dirty="0" smtClean="0">
                <a:solidFill>
                  <a:srgbClr val="002060"/>
                </a:solidFill>
              </a:rPr>
              <a:t/>
            </a:r>
            <a:br>
              <a:rPr lang="en-US" b="1" dirty="0" smtClean="0">
                <a:solidFill>
                  <a:srgbClr val="002060"/>
                </a:solidFill>
              </a:rPr>
            </a:br>
            <a:r>
              <a:rPr lang="en-US" dirty="0" smtClean="0"/>
              <a:t>Creating an Implementation Proposal</a:t>
            </a:r>
            <a:endParaRPr lang="en-US" dirty="0">
              <a:solidFill>
                <a:srgbClr val="88004A"/>
              </a:solidFill>
            </a:endParaRPr>
          </a:p>
        </p:txBody>
      </p:sp>
      <p:sp>
        <p:nvSpPr>
          <p:cNvPr id="3" name="Text Placeholder 2">
            <a:extLst>
              <a:ext uri="{FF2B5EF4-FFF2-40B4-BE49-F238E27FC236}">
                <a16:creationId xmlns="" xmlns:a16="http://schemas.microsoft.com/office/drawing/2014/main" id="{5436E876-CCEF-452B-B96E-27EED0757B6E}"/>
              </a:ext>
            </a:extLst>
          </p:cNvPr>
          <p:cNvSpPr>
            <a:spLocks noGrp="1"/>
          </p:cNvSpPr>
          <p:nvPr>
            <p:ph type="body" idx="1"/>
          </p:nvPr>
        </p:nvSpPr>
        <p:spPr>
          <a:xfrm>
            <a:off x="592282" y="1541415"/>
            <a:ext cx="10983191" cy="5224729"/>
          </a:xfrm>
        </p:spPr>
        <p:txBody>
          <a:bodyPr/>
          <a:lstStyle/>
          <a:p>
            <a:pPr marL="152396" indent="0">
              <a:buNone/>
            </a:pPr>
            <a:r>
              <a:rPr lang="en-US" sz="1800" dirty="0" smtClean="0">
                <a:solidFill>
                  <a:srgbClr val="88004A"/>
                </a:solidFill>
              </a:rPr>
              <a:t>Summary </a:t>
            </a:r>
            <a:r>
              <a:rPr lang="en-US" sz="1800" dirty="0">
                <a:solidFill>
                  <a:srgbClr val="88004A"/>
                </a:solidFill>
              </a:rPr>
              <a:t>1: </a:t>
            </a:r>
          </a:p>
          <a:p>
            <a:pPr marL="152396" indent="0">
              <a:buNone/>
            </a:pPr>
            <a:r>
              <a:rPr lang="en-US" sz="1800" dirty="0"/>
              <a:t>What is known about how the causative microbe is transmitted?</a:t>
            </a:r>
            <a:endParaRPr lang="en" sz="1800" dirty="0"/>
          </a:p>
          <a:p>
            <a:pPr marL="152396" indent="0">
              <a:buNone/>
            </a:pPr>
            <a:endParaRPr lang="en-US" sz="1800" dirty="0" smtClean="0">
              <a:solidFill>
                <a:srgbClr val="88004A"/>
              </a:solidFill>
            </a:endParaRPr>
          </a:p>
          <a:p>
            <a:pPr marL="152396" indent="0">
              <a:buNone/>
            </a:pPr>
            <a:r>
              <a:rPr lang="en-US" sz="1800" dirty="0" smtClean="0">
                <a:solidFill>
                  <a:srgbClr val="88004A"/>
                </a:solidFill>
              </a:rPr>
              <a:t>Summary </a:t>
            </a:r>
            <a:r>
              <a:rPr lang="en-US" sz="1800" dirty="0">
                <a:solidFill>
                  <a:srgbClr val="88004A"/>
                </a:solidFill>
              </a:rPr>
              <a:t>2: </a:t>
            </a:r>
            <a:endParaRPr lang="en-US" sz="1800" dirty="0" smtClean="0">
              <a:solidFill>
                <a:srgbClr val="88004A"/>
              </a:solidFill>
            </a:endParaRPr>
          </a:p>
          <a:p>
            <a:pPr marL="152396" indent="0">
              <a:buNone/>
            </a:pPr>
            <a:r>
              <a:rPr lang="en-US" sz="1800" dirty="0" smtClean="0"/>
              <a:t>Explain </a:t>
            </a:r>
            <a:r>
              <a:rPr lang="en-US" sz="1800" dirty="0"/>
              <a:t>how components of the “Chain of Infection” can be applied to the outbreak of SARS-COV-2. </a:t>
            </a:r>
          </a:p>
          <a:p>
            <a:pPr lvl="2" indent="-410623">
              <a:spcBef>
                <a:spcPts val="600"/>
              </a:spcBef>
              <a:buSzPts val="1250"/>
            </a:pPr>
            <a:r>
              <a:rPr lang="en-US" sz="1800" dirty="0"/>
              <a:t>Pathogen</a:t>
            </a:r>
          </a:p>
          <a:p>
            <a:pPr lvl="2" indent="-410623">
              <a:spcBef>
                <a:spcPts val="0"/>
              </a:spcBef>
              <a:buSzPts val="1250"/>
            </a:pPr>
            <a:r>
              <a:rPr lang="en-US" sz="1800" dirty="0"/>
              <a:t>Reservoir</a:t>
            </a:r>
          </a:p>
          <a:p>
            <a:pPr lvl="2" indent="-410623">
              <a:spcBef>
                <a:spcPts val="0"/>
              </a:spcBef>
              <a:buSzPts val="1250"/>
            </a:pPr>
            <a:r>
              <a:rPr lang="en-US" sz="1800" dirty="0"/>
              <a:t>Portal of Exit</a:t>
            </a:r>
          </a:p>
          <a:p>
            <a:pPr lvl="2" indent="-410623">
              <a:spcBef>
                <a:spcPts val="0"/>
              </a:spcBef>
              <a:buSzPts val="1250"/>
            </a:pPr>
            <a:r>
              <a:rPr lang="en-US" sz="1800" dirty="0"/>
              <a:t>Means of Transmission</a:t>
            </a:r>
          </a:p>
          <a:p>
            <a:pPr lvl="2" indent="-410623">
              <a:spcBef>
                <a:spcPts val="0"/>
              </a:spcBef>
              <a:buSzPts val="1250"/>
            </a:pPr>
            <a:r>
              <a:rPr lang="en-US" sz="1800" dirty="0" smtClean="0"/>
              <a:t>Portal of </a:t>
            </a:r>
            <a:r>
              <a:rPr lang="en-US" sz="1800" dirty="0"/>
              <a:t>Entry</a:t>
            </a:r>
          </a:p>
          <a:p>
            <a:pPr lvl="2" indent="-410623">
              <a:spcBef>
                <a:spcPts val="0"/>
              </a:spcBef>
              <a:buSzPts val="1250"/>
            </a:pPr>
            <a:r>
              <a:rPr lang="en-US" sz="1800" dirty="0"/>
              <a:t>Vulnerable Hosts</a:t>
            </a:r>
          </a:p>
          <a:p>
            <a:pPr marL="1418131" lvl="2" indent="0">
              <a:spcBef>
                <a:spcPts val="0"/>
              </a:spcBef>
              <a:buSzPts val="1250"/>
              <a:buNone/>
            </a:pPr>
            <a:endParaRPr lang="en-US" sz="1800" dirty="0"/>
          </a:p>
          <a:p>
            <a:pPr marL="198962" indent="0">
              <a:buSzPts val="1250"/>
              <a:buNone/>
            </a:pPr>
            <a:r>
              <a:rPr lang="en-US" sz="1800" dirty="0">
                <a:solidFill>
                  <a:srgbClr val="88004A"/>
                </a:solidFill>
              </a:rPr>
              <a:t>Summary 3: </a:t>
            </a:r>
            <a:endParaRPr lang="en-US" sz="1800" dirty="0" smtClean="0">
              <a:solidFill>
                <a:srgbClr val="88004A"/>
              </a:solidFill>
            </a:endParaRPr>
          </a:p>
          <a:p>
            <a:pPr marL="198962" indent="0">
              <a:buSzPts val="1250"/>
              <a:buNone/>
            </a:pPr>
            <a:r>
              <a:rPr lang="en-US" sz="1800" dirty="0" smtClean="0"/>
              <a:t>What </a:t>
            </a:r>
            <a:r>
              <a:rPr lang="en-US" sz="1800" dirty="0"/>
              <a:t>are opportunities to break the chain of infection components?</a:t>
            </a:r>
          </a:p>
          <a:p>
            <a:pPr marL="198962" indent="0">
              <a:buSzPts val="1250"/>
              <a:buNone/>
            </a:pPr>
            <a:endParaRPr lang="en-US" sz="1800" dirty="0"/>
          </a:p>
          <a:p>
            <a:pPr marL="198962" indent="0">
              <a:buSzPts val="1250"/>
              <a:buNone/>
            </a:pPr>
            <a:r>
              <a:rPr lang="en-US" sz="1800" dirty="0">
                <a:solidFill>
                  <a:srgbClr val="88004A"/>
                </a:solidFill>
              </a:rPr>
              <a:t>Summary 4: </a:t>
            </a:r>
            <a:endParaRPr lang="en-US" sz="1800" dirty="0" smtClean="0">
              <a:solidFill>
                <a:srgbClr val="88004A"/>
              </a:solidFill>
            </a:endParaRPr>
          </a:p>
          <a:p>
            <a:pPr marL="198962" indent="0">
              <a:buSzPts val="1250"/>
              <a:buNone/>
            </a:pPr>
            <a:r>
              <a:rPr lang="en-US" sz="1800" dirty="0" smtClean="0"/>
              <a:t>Who </a:t>
            </a:r>
            <a:r>
              <a:rPr lang="en-US" sz="1800" dirty="0"/>
              <a:t>should be tested for the virus? </a:t>
            </a:r>
            <a:endParaRPr lang="en-US" sz="1800" dirty="0" smtClean="0"/>
          </a:p>
          <a:p>
            <a:pPr marL="198962" indent="0">
              <a:buSzPts val="1250"/>
              <a:buNone/>
            </a:pPr>
            <a:endParaRPr lang="en-US" sz="1800" dirty="0"/>
          </a:p>
          <a:p>
            <a:pPr marL="198962" indent="0">
              <a:buSzPts val="1250"/>
              <a:buNone/>
            </a:pPr>
            <a:r>
              <a:rPr lang="en-US" sz="1800" dirty="0">
                <a:solidFill>
                  <a:srgbClr val="88004A"/>
                </a:solidFill>
              </a:rPr>
              <a:t>Summary 5: </a:t>
            </a:r>
            <a:endParaRPr lang="en-US" sz="1800" dirty="0" smtClean="0">
              <a:solidFill>
                <a:srgbClr val="88004A"/>
              </a:solidFill>
            </a:endParaRPr>
          </a:p>
          <a:p>
            <a:pPr marL="198962" indent="0">
              <a:buSzPts val="1250"/>
              <a:buNone/>
            </a:pPr>
            <a:r>
              <a:rPr lang="en-US" sz="1800" dirty="0" smtClean="0"/>
              <a:t>How </a:t>
            </a:r>
            <a:r>
              <a:rPr lang="en-US" sz="1800" dirty="0"/>
              <a:t>will you disseminate your recommendations? </a:t>
            </a:r>
          </a:p>
          <a:p>
            <a:endParaRPr lang="en-US" sz="1800" dirty="0"/>
          </a:p>
        </p:txBody>
      </p:sp>
      <p:sp>
        <p:nvSpPr>
          <p:cNvPr id="4" name="Slide Number Placeholder 3">
            <a:extLst>
              <a:ext uri="{FF2B5EF4-FFF2-40B4-BE49-F238E27FC236}">
                <a16:creationId xmlns="" xmlns:a16="http://schemas.microsoft.com/office/drawing/2014/main" id="{2C1C5C4F-9C39-48FD-B0FD-78FF9F026512}"/>
              </a:ext>
            </a:extLst>
          </p:cNvPr>
          <p:cNvSpPr>
            <a:spLocks noGrp="1"/>
          </p:cNvSpPr>
          <p:nvPr>
            <p:ph type="sldNum" idx="12"/>
          </p:nvPr>
        </p:nvSpPr>
        <p:spPr/>
        <p:txBody>
          <a:bodyPr/>
          <a:lstStyle/>
          <a:p>
            <a:fld id="{00000000-1234-1234-1234-123412341234}" type="slidenum">
              <a:rPr lang="en" smtClean="0"/>
              <a:pPr/>
              <a:t>22</a:t>
            </a:fld>
            <a:endParaRPr lang="en"/>
          </a:p>
        </p:txBody>
      </p:sp>
    </p:spTree>
    <p:extLst>
      <p:ext uri="{BB962C8B-B14F-4D97-AF65-F5344CB8AC3E}">
        <p14:creationId xmlns:p14="http://schemas.microsoft.com/office/powerpoint/2010/main" val="117665115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415600" y="367690"/>
            <a:ext cx="11360800" cy="834800"/>
          </a:xfrm>
          <a:prstGeom prst="rect">
            <a:avLst/>
          </a:prstGeom>
        </p:spPr>
        <p:txBody>
          <a:bodyPr spcFirstLastPara="1" vert="horz" wrap="square" lIns="121900" tIns="121900" rIns="121900" bIns="121900" rtlCol="0" anchor="t" anchorCtr="0">
            <a:noAutofit/>
          </a:bodyPr>
          <a:lstStyle/>
          <a:p>
            <a:r>
              <a:rPr lang="en-US" b="1" dirty="0">
                <a:solidFill>
                  <a:srgbClr val="002060"/>
                </a:solidFill>
              </a:rPr>
              <a:t>Data Review: Patient </a:t>
            </a:r>
            <a:r>
              <a:rPr lang="en" b="1" dirty="0">
                <a:solidFill>
                  <a:srgbClr val="002060"/>
                </a:solidFill>
              </a:rPr>
              <a:t>Updates </a:t>
            </a:r>
            <a:r>
              <a:rPr lang="en" sz="2800" dirty="0"/>
              <a:t>(24 </a:t>
            </a:r>
            <a:r>
              <a:rPr lang="en" sz="2800" dirty="0" smtClean="0"/>
              <a:t>hr </a:t>
            </a:r>
            <a:r>
              <a:rPr lang="en" sz="2800" dirty="0"/>
              <a:t>later)</a:t>
            </a:r>
            <a:endParaRPr sz="2800" dirty="0"/>
          </a:p>
        </p:txBody>
      </p:sp>
      <p:sp>
        <p:nvSpPr>
          <p:cNvPr id="2" name="Slide Number Placeholder 1">
            <a:extLst>
              <a:ext uri="{FF2B5EF4-FFF2-40B4-BE49-F238E27FC236}">
                <a16:creationId xmlns="" xmlns:a16="http://schemas.microsoft.com/office/drawing/2014/main" id="{E7BF576D-AC53-4C0D-ADC5-65426D199379}"/>
              </a:ext>
            </a:extLst>
          </p:cNvPr>
          <p:cNvSpPr>
            <a:spLocks noGrp="1"/>
          </p:cNvSpPr>
          <p:nvPr>
            <p:ph type="sldNum" idx="12"/>
          </p:nvPr>
        </p:nvSpPr>
        <p:spPr/>
        <p:txBody>
          <a:bodyPr/>
          <a:lstStyle/>
          <a:p>
            <a:fld id="{00000000-1234-1234-1234-123412341234}" type="slidenum">
              <a:rPr lang="en" smtClean="0"/>
              <a:pPr/>
              <a:t>23</a:t>
            </a:fld>
            <a:endParaRPr lang="en"/>
          </a:p>
        </p:txBody>
      </p:sp>
      <p:graphicFrame>
        <p:nvGraphicFramePr>
          <p:cNvPr id="5" name="Table 4">
            <a:extLst>
              <a:ext uri="{FF2B5EF4-FFF2-40B4-BE49-F238E27FC236}">
                <a16:creationId xmlns="" xmlns:a16="http://schemas.microsoft.com/office/drawing/2014/main" id="{12F576AF-26F3-4F39-9564-F24B4E9A2D88}"/>
              </a:ext>
            </a:extLst>
          </p:cNvPr>
          <p:cNvGraphicFramePr>
            <a:graphicFrameLocks noGrp="1"/>
          </p:cNvGraphicFramePr>
          <p:nvPr>
            <p:extLst>
              <p:ext uri="{D42A27DB-BD31-4B8C-83A1-F6EECF244321}">
                <p14:modId xmlns:p14="http://schemas.microsoft.com/office/powerpoint/2010/main" val="4217710070"/>
              </p:ext>
            </p:extLst>
          </p:nvPr>
        </p:nvGraphicFramePr>
        <p:xfrm>
          <a:off x="1437978" y="1356600"/>
          <a:ext cx="8744247" cy="4899371"/>
        </p:xfrm>
        <a:graphic>
          <a:graphicData uri="http://schemas.openxmlformats.org/drawingml/2006/table">
            <a:tbl>
              <a:tblPr firstRow="1" bandRow="1">
                <a:tableStyleId>{5C22544A-7EE6-4342-B048-85BDC9FD1C3A}</a:tableStyleId>
              </a:tblPr>
              <a:tblGrid>
                <a:gridCol w="2619672">
                  <a:extLst>
                    <a:ext uri="{9D8B030D-6E8A-4147-A177-3AD203B41FA5}">
                      <a16:colId xmlns="" xmlns:a16="http://schemas.microsoft.com/office/drawing/2014/main" val="1295629654"/>
                    </a:ext>
                  </a:extLst>
                </a:gridCol>
                <a:gridCol w="6124575">
                  <a:extLst>
                    <a:ext uri="{9D8B030D-6E8A-4147-A177-3AD203B41FA5}">
                      <a16:colId xmlns="" xmlns:a16="http://schemas.microsoft.com/office/drawing/2014/main" val="2134573192"/>
                    </a:ext>
                  </a:extLst>
                </a:gridCol>
              </a:tblGrid>
              <a:tr h="748764">
                <a:tc>
                  <a:txBody>
                    <a:bodyPr/>
                    <a:lstStyle/>
                    <a:p>
                      <a:r>
                        <a:rPr lang="en-US" dirty="0"/>
                        <a:t>Patient Case Number</a:t>
                      </a:r>
                    </a:p>
                  </a:txBody>
                  <a:tcPr/>
                </a:tc>
                <a:tc>
                  <a:txBody>
                    <a:bodyPr/>
                    <a:lstStyle/>
                    <a:p>
                      <a:r>
                        <a:rPr lang="en-US" dirty="0"/>
                        <a:t>Status Update</a:t>
                      </a:r>
                    </a:p>
                  </a:txBody>
                  <a:tcPr/>
                </a:tc>
                <a:extLst>
                  <a:ext uri="{0D108BD9-81ED-4DB2-BD59-A6C34878D82A}">
                    <a16:rowId xmlns="" xmlns:a16="http://schemas.microsoft.com/office/drawing/2014/main" val="733765825"/>
                  </a:ext>
                </a:extLst>
              </a:tr>
              <a:tr h="599737">
                <a:tc>
                  <a:txBody>
                    <a:bodyPr/>
                    <a:lstStyle/>
                    <a:p>
                      <a:r>
                        <a:rPr lang="en-US" dirty="0"/>
                        <a:t>1. 12 y/o male</a:t>
                      </a:r>
                    </a:p>
                  </a:txBody>
                  <a:tcPr/>
                </a:tc>
                <a:tc>
                  <a:txBody>
                    <a:bodyPr/>
                    <a:lstStyle/>
                    <a:p>
                      <a:r>
                        <a:rPr lang="en-US" dirty="0"/>
                        <a:t>At home in quarantine along with family members</a:t>
                      </a:r>
                    </a:p>
                  </a:txBody>
                  <a:tcPr/>
                </a:tc>
                <a:extLst>
                  <a:ext uri="{0D108BD9-81ED-4DB2-BD59-A6C34878D82A}">
                    <a16:rowId xmlns="" xmlns:a16="http://schemas.microsoft.com/office/drawing/2014/main" val="4059157479"/>
                  </a:ext>
                </a:extLst>
              </a:tr>
              <a:tr h="613254">
                <a:tc>
                  <a:txBody>
                    <a:bodyPr/>
                    <a:lstStyle/>
                    <a:p>
                      <a:r>
                        <a:rPr lang="en-US" dirty="0"/>
                        <a:t>2. 68 y/o female</a:t>
                      </a:r>
                    </a:p>
                  </a:txBody>
                  <a:tcPr/>
                </a:tc>
                <a:tc>
                  <a:txBody>
                    <a:bodyPr/>
                    <a:lstStyle/>
                    <a:p>
                      <a:r>
                        <a:rPr lang="en-US" dirty="0"/>
                        <a:t>Intensive Care Unit, local hospital</a:t>
                      </a:r>
                    </a:p>
                  </a:txBody>
                  <a:tcPr/>
                </a:tc>
                <a:extLst>
                  <a:ext uri="{0D108BD9-81ED-4DB2-BD59-A6C34878D82A}">
                    <a16:rowId xmlns="" xmlns:a16="http://schemas.microsoft.com/office/drawing/2014/main" val="3257221189"/>
                  </a:ext>
                </a:extLst>
              </a:tr>
              <a:tr h="514662">
                <a:tc>
                  <a:txBody>
                    <a:bodyPr/>
                    <a:lstStyle/>
                    <a:p>
                      <a:r>
                        <a:rPr lang="en-US" dirty="0"/>
                        <a:t>3. 80 y/o male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Intensive Care Unit, local hospital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 xmlns:a16="http://schemas.microsoft.com/office/drawing/2014/main" val="3884267689"/>
                  </a:ext>
                </a:extLst>
              </a:tr>
              <a:tr h="499266">
                <a:tc>
                  <a:txBody>
                    <a:bodyPr/>
                    <a:lstStyle/>
                    <a:p>
                      <a:r>
                        <a:rPr lang="en-US" dirty="0"/>
                        <a:t>4. 2 y/o female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Intensive Care Unit, local hospital</a:t>
                      </a:r>
                    </a:p>
                    <a:p>
                      <a:endParaRPr lang="en-US" dirty="0"/>
                    </a:p>
                  </a:txBody>
                  <a:tcPr/>
                </a:tc>
                <a:extLst>
                  <a:ext uri="{0D108BD9-81ED-4DB2-BD59-A6C34878D82A}">
                    <a16:rowId xmlns="" xmlns:a16="http://schemas.microsoft.com/office/drawing/2014/main" val="1355443074"/>
                  </a:ext>
                </a:extLst>
              </a:tr>
              <a:tr h="583568">
                <a:tc>
                  <a:txBody>
                    <a:bodyPr/>
                    <a:lstStyle/>
                    <a:p>
                      <a:r>
                        <a:rPr lang="en-US" dirty="0"/>
                        <a:t>5. 22 y/o female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Patient died</a:t>
                      </a:r>
                    </a:p>
                  </a:txBody>
                  <a:tcPr/>
                </a:tc>
                <a:extLst>
                  <a:ext uri="{0D108BD9-81ED-4DB2-BD59-A6C34878D82A}">
                    <a16:rowId xmlns="" xmlns:a16="http://schemas.microsoft.com/office/drawing/2014/main" val="2566374282"/>
                  </a:ext>
                </a:extLst>
              </a:tr>
              <a:tr h="433808">
                <a:tc>
                  <a:txBody>
                    <a:bodyPr/>
                    <a:lstStyle/>
                    <a:p>
                      <a:r>
                        <a:rPr lang="en-US" dirty="0"/>
                        <a:t>6. 81 y/o female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Hospitalized on medical isolation unit, on respiratory support</a:t>
                      </a:r>
                    </a:p>
                  </a:txBody>
                  <a:tcPr/>
                </a:tc>
                <a:extLst>
                  <a:ext uri="{0D108BD9-81ED-4DB2-BD59-A6C34878D82A}">
                    <a16:rowId xmlns="" xmlns:a16="http://schemas.microsoft.com/office/drawing/2014/main" val="4049091480"/>
                  </a:ext>
                </a:extLst>
              </a:tr>
              <a:tr h="433808">
                <a:tc gridSpan="2">
                  <a:txBody>
                    <a:bodyPr/>
                    <a:lstStyle/>
                    <a:p>
                      <a:r>
                        <a:rPr lang="en-US" dirty="0"/>
                        <a:t>An additional 10 cases reported at the hospital, requiring 3 additional hospital admissions.</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 xmlns:a16="http://schemas.microsoft.com/office/drawing/2014/main" val="1275018561"/>
                  </a:ext>
                </a:extLst>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0"/>
          <p:cNvSpPr txBox="1">
            <a:spLocks noGrp="1"/>
          </p:cNvSpPr>
          <p:nvPr>
            <p:ph type="title"/>
          </p:nvPr>
        </p:nvSpPr>
        <p:spPr>
          <a:xfrm>
            <a:off x="415600" y="197950"/>
            <a:ext cx="11360800" cy="834800"/>
          </a:xfrm>
          <a:prstGeom prst="rect">
            <a:avLst/>
          </a:prstGeom>
        </p:spPr>
        <p:txBody>
          <a:bodyPr spcFirstLastPara="1" vert="horz" wrap="square" lIns="121900" tIns="121900" rIns="121900" bIns="121900" rtlCol="0" anchor="t" anchorCtr="0">
            <a:noAutofit/>
          </a:bodyPr>
          <a:lstStyle/>
          <a:p>
            <a:r>
              <a:rPr lang="en-US" b="1" dirty="0">
                <a:solidFill>
                  <a:srgbClr val="002060"/>
                </a:solidFill>
              </a:rPr>
              <a:t>Data Review: Further </a:t>
            </a:r>
            <a:r>
              <a:rPr lang="en" b="1" dirty="0">
                <a:solidFill>
                  <a:srgbClr val="002060"/>
                </a:solidFill>
              </a:rPr>
              <a:t>Updates </a:t>
            </a:r>
            <a:r>
              <a:rPr lang="en" sz="2800" dirty="0"/>
              <a:t>(24 </a:t>
            </a:r>
            <a:r>
              <a:rPr lang="en" sz="2800" dirty="0" smtClean="0"/>
              <a:t>hr </a:t>
            </a:r>
            <a:r>
              <a:rPr lang="en-US" sz="2800" dirty="0" smtClean="0"/>
              <a:t>after </a:t>
            </a:r>
            <a:r>
              <a:rPr lang="en-US" sz="2800" dirty="0"/>
              <a:t>initial update</a:t>
            </a:r>
            <a:r>
              <a:rPr lang="en" sz="2800" dirty="0"/>
              <a:t>)</a:t>
            </a:r>
            <a:endParaRPr sz="2800" dirty="0"/>
          </a:p>
        </p:txBody>
      </p:sp>
      <p:sp>
        <p:nvSpPr>
          <p:cNvPr id="2" name="Slide Number Placeholder 1">
            <a:extLst>
              <a:ext uri="{FF2B5EF4-FFF2-40B4-BE49-F238E27FC236}">
                <a16:creationId xmlns="" xmlns:a16="http://schemas.microsoft.com/office/drawing/2014/main" id="{E7BF576D-AC53-4C0D-ADC5-65426D199379}"/>
              </a:ext>
            </a:extLst>
          </p:cNvPr>
          <p:cNvSpPr>
            <a:spLocks noGrp="1"/>
          </p:cNvSpPr>
          <p:nvPr>
            <p:ph type="sldNum" idx="12"/>
          </p:nvPr>
        </p:nvSpPr>
        <p:spPr/>
        <p:txBody>
          <a:bodyPr/>
          <a:lstStyle/>
          <a:p>
            <a:fld id="{00000000-1234-1234-1234-123412341234}" type="slidenum">
              <a:rPr lang="en" smtClean="0"/>
              <a:pPr/>
              <a:t>24</a:t>
            </a:fld>
            <a:endParaRPr lang="en"/>
          </a:p>
        </p:txBody>
      </p:sp>
      <p:graphicFrame>
        <p:nvGraphicFramePr>
          <p:cNvPr id="5" name="Table 4">
            <a:extLst>
              <a:ext uri="{FF2B5EF4-FFF2-40B4-BE49-F238E27FC236}">
                <a16:creationId xmlns="" xmlns:a16="http://schemas.microsoft.com/office/drawing/2014/main" id="{12F576AF-26F3-4F39-9564-F24B4E9A2D88}"/>
              </a:ext>
            </a:extLst>
          </p:cNvPr>
          <p:cNvGraphicFramePr>
            <a:graphicFrameLocks noGrp="1"/>
          </p:cNvGraphicFramePr>
          <p:nvPr>
            <p:extLst>
              <p:ext uri="{D42A27DB-BD31-4B8C-83A1-F6EECF244321}">
                <p14:modId xmlns:p14="http://schemas.microsoft.com/office/powerpoint/2010/main" val="2217316105"/>
              </p:ext>
            </p:extLst>
          </p:nvPr>
        </p:nvGraphicFramePr>
        <p:xfrm>
          <a:off x="999828" y="1177624"/>
          <a:ext cx="9029997" cy="5105643"/>
        </p:xfrm>
        <a:graphic>
          <a:graphicData uri="http://schemas.openxmlformats.org/drawingml/2006/table">
            <a:tbl>
              <a:tblPr firstRow="1" bandRow="1">
                <a:tableStyleId>{5C22544A-7EE6-4342-B048-85BDC9FD1C3A}</a:tableStyleId>
              </a:tblPr>
              <a:tblGrid>
                <a:gridCol w="2638722">
                  <a:extLst>
                    <a:ext uri="{9D8B030D-6E8A-4147-A177-3AD203B41FA5}">
                      <a16:colId xmlns="" xmlns:a16="http://schemas.microsoft.com/office/drawing/2014/main" val="1295629654"/>
                    </a:ext>
                  </a:extLst>
                </a:gridCol>
                <a:gridCol w="6391275">
                  <a:extLst>
                    <a:ext uri="{9D8B030D-6E8A-4147-A177-3AD203B41FA5}">
                      <a16:colId xmlns="" xmlns:a16="http://schemas.microsoft.com/office/drawing/2014/main" val="2134573192"/>
                    </a:ext>
                  </a:extLst>
                </a:gridCol>
              </a:tblGrid>
              <a:tr h="748764">
                <a:tc>
                  <a:txBody>
                    <a:bodyPr/>
                    <a:lstStyle/>
                    <a:p>
                      <a:r>
                        <a:rPr lang="en-US" dirty="0"/>
                        <a:t>Patient Case Number</a:t>
                      </a:r>
                    </a:p>
                  </a:txBody>
                  <a:tcPr/>
                </a:tc>
                <a:tc>
                  <a:txBody>
                    <a:bodyPr/>
                    <a:lstStyle/>
                    <a:p>
                      <a:r>
                        <a:rPr lang="en-US" dirty="0"/>
                        <a:t>Status Update</a:t>
                      </a:r>
                    </a:p>
                  </a:txBody>
                  <a:tcPr/>
                </a:tc>
                <a:extLst>
                  <a:ext uri="{0D108BD9-81ED-4DB2-BD59-A6C34878D82A}">
                    <a16:rowId xmlns="" xmlns:a16="http://schemas.microsoft.com/office/drawing/2014/main" val="733765825"/>
                  </a:ext>
                </a:extLst>
              </a:tr>
              <a:tr h="599737">
                <a:tc>
                  <a:txBody>
                    <a:bodyPr/>
                    <a:lstStyle/>
                    <a:p>
                      <a:r>
                        <a:rPr lang="en-US" dirty="0"/>
                        <a:t>1. 12 y/o male</a:t>
                      </a:r>
                    </a:p>
                  </a:txBody>
                  <a:tcPr/>
                </a:tc>
                <a:tc>
                  <a:txBody>
                    <a:bodyPr/>
                    <a:lstStyle/>
                    <a:p>
                      <a:r>
                        <a:rPr lang="en-US" dirty="0"/>
                        <a:t>At home in quarantine along with family members</a:t>
                      </a:r>
                    </a:p>
                  </a:txBody>
                  <a:tcPr/>
                </a:tc>
                <a:extLst>
                  <a:ext uri="{0D108BD9-81ED-4DB2-BD59-A6C34878D82A}">
                    <a16:rowId xmlns="" xmlns:a16="http://schemas.microsoft.com/office/drawing/2014/main" val="4059157479"/>
                  </a:ext>
                </a:extLst>
              </a:tr>
              <a:tr h="613254">
                <a:tc>
                  <a:txBody>
                    <a:bodyPr/>
                    <a:lstStyle/>
                    <a:p>
                      <a:r>
                        <a:rPr lang="en-US" dirty="0"/>
                        <a:t>2. 68 y/o female</a:t>
                      </a:r>
                    </a:p>
                  </a:txBody>
                  <a:tcPr/>
                </a:tc>
                <a:tc>
                  <a:txBody>
                    <a:bodyPr/>
                    <a:lstStyle/>
                    <a:p>
                      <a:r>
                        <a:rPr lang="en-US" dirty="0"/>
                        <a:t>Intensive Care Unit, local hospital</a:t>
                      </a:r>
                    </a:p>
                  </a:txBody>
                  <a:tcPr/>
                </a:tc>
                <a:extLst>
                  <a:ext uri="{0D108BD9-81ED-4DB2-BD59-A6C34878D82A}">
                    <a16:rowId xmlns="" xmlns:a16="http://schemas.microsoft.com/office/drawing/2014/main" val="3257221189"/>
                  </a:ext>
                </a:extLst>
              </a:tr>
              <a:tr h="514662">
                <a:tc>
                  <a:txBody>
                    <a:bodyPr/>
                    <a:lstStyle/>
                    <a:p>
                      <a:r>
                        <a:rPr lang="en-US" dirty="0"/>
                        <a:t>3. 80 y/o male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Intensive Care Unit, local hospital</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 xmlns:a16="http://schemas.microsoft.com/office/drawing/2014/main" val="3884267689"/>
                  </a:ext>
                </a:extLst>
              </a:tr>
              <a:tr h="499266">
                <a:tc>
                  <a:txBody>
                    <a:bodyPr/>
                    <a:lstStyle/>
                    <a:p>
                      <a:r>
                        <a:rPr lang="en-US" dirty="0"/>
                        <a:t>4. 2 y/o female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Intensive Care Unit, local hospital</a:t>
                      </a:r>
                    </a:p>
                    <a:p>
                      <a:endParaRPr lang="en-US" dirty="0"/>
                    </a:p>
                  </a:txBody>
                  <a:tcPr/>
                </a:tc>
                <a:extLst>
                  <a:ext uri="{0D108BD9-81ED-4DB2-BD59-A6C34878D82A}">
                    <a16:rowId xmlns="" xmlns:a16="http://schemas.microsoft.com/office/drawing/2014/main" val="1355443074"/>
                  </a:ext>
                </a:extLst>
              </a:tr>
              <a:tr h="583568">
                <a:tc>
                  <a:txBody>
                    <a:bodyPr/>
                    <a:lstStyle/>
                    <a:p>
                      <a:r>
                        <a:rPr lang="en-US" dirty="0"/>
                        <a:t>5. 22 y/o female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Patient died day before</a:t>
                      </a:r>
                    </a:p>
                  </a:txBody>
                  <a:tcPr/>
                </a:tc>
                <a:extLst>
                  <a:ext uri="{0D108BD9-81ED-4DB2-BD59-A6C34878D82A}">
                    <a16:rowId xmlns="" xmlns:a16="http://schemas.microsoft.com/office/drawing/2014/main" val="2566374282"/>
                  </a:ext>
                </a:extLst>
              </a:tr>
              <a:tr h="433808">
                <a:tc>
                  <a:txBody>
                    <a:bodyPr/>
                    <a:lstStyle/>
                    <a:p>
                      <a:r>
                        <a:rPr lang="en-US" dirty="0"/>
                        <a:t>6. 81 y/o female</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Patient died</a:t>
                      </a:r>
                    </a:p>
                  </a:txBody>
                  <a:tcPr/>
                </a:tc>
                <a:extLst>
                  <a:ext uri="{0D108BD9-81ED-4DB2-BD59-A6C34878D82A}">
                    <a16:rowId xmlns="" xmlns:a16="http://schemas.microsoft.com/office/drawing/2014/main" val="4049091480"/>
                  </a:ext>
                </a:extLst>
              </a:tr>
              <a:tr h="433808">
                <a:tc gridSpan="2">
                  <a:txBody>
                    <a:bodyPr/>
                    <a:lstStyle/>
                    <a:p>
                      <a:r>
                        <a:rPr lang="en-US" dirty="0"/>
                        <a:t>22 additional cases reported in the city, ages teen through age 80 years: 2 requiring hospitalization, 1 death at home</a:t>
                      </a: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 xmlns:a16="http://schemas.microsoft.com/office/drawing/2014/main" val="1789484575"/>
                  </a:ext>
                </a:extLst>
              </a:tr>
            </a:tbl>
          </a:graphicData>
        </a:graphic>
      </p:graphicFrame>
    </p:spTree>
    <p:extLst>
      <p:ext uri="{BB962C8B-B14F-4D97-AF65-F5344CB8AC3E}">
        <p14:creationId xmlns:p14="http://schemas.microsoft.com/office/powerpoint/2010/main" val="3302591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8EDD982-8367-4706-9BD5-6C31AD3685B8}"/>
              </a:ext>
            </a:extLst>
          </p:cNvPr>
          <p:cNvSpPr>
            <a:spLocks noGrp="1"/>
          </p:cNvSpPr>
          <p:nvPr>
            <p:ph type="title"/>
          </p:nvPr>
        </p:nvSpPr>
        <p:spPr>
          <a:xfrm>
            <a:off x="457164" y="180964"/>
            <a:ext cx="11360800" cy="1159173"/>
          </a:xfrm>
        </p:spPr>
        <p:txBody>
          <a:bodyPr/>
          <a:lstStyle/>
          <a:p>
            <a:r>
              <a:rPr lang="en-US" b="1" dirty="0" smtClean="0">
                <a:solidFill>
                  <a:srgbClr val="002060"/>
                </a:solidFill>
              </a:rPr>
              <a:t>Discussion 10: Team Recommendations</a:t>
            </a:r>
            <a:r>
              <a:rPr lang="en-US" dirty="0" smtClean="0">
                <a:solidFill>
                  <a:srgbClr val="88004A"/>
                </a:solidFill>
              </a:rPr>
              <a:t/>
            </a:r>
            <a:br>
              <a:rPr lang="en-US" dirty="0" smtClean="0">
                <a:solidFill>
                  <a:srgbClr val="88004A"/>
                </a:solidFill>
              </a:rPr>
            </a:br>
            <a:r>
              <a:rPr lang="en-US" dirty="0" smtClean="0"/>
              <a:t>Updating the Implementation Proposal</a:t>
            </a:r>
            <a:endParaRPr lang="en-US" dirty="0"/>
          </a:p>
        </p:txBody>
      </p:sp>
      <p:sp>
        <p:nvSpPr>
          <p:cNvPr id="3" name="Text Placeholder 2">
            <a:extLst>
              <a:ext uri="{FF2B5EF4-FFF2-40B4-BE49-F238E27FC236}">
                <a16:creationId xmlns="" xmlns:a16="http://schemas.microsoft.com/office/drawing/2014/main" id="{5436E876-CCEF-452B-B96E-27EED0757B6E}"/>
              </a:ext>
            </a:extLst>
          </p:cNvPr>
          <p:cNvSpPr>
            <a:spLocks noGrp="1"/>
          </p:cNvSpPr>
          <p:nvPr>
            <p:ph type="body" idx="1"/>
          </p:nvPr>
        </p:nvSpPr>
        <p:spPr>
          <a:xfrm>
            <a:off x="1246908" y="1516783"/>
            <a:ext cx="9133609" cy="4901208"/>
          </a:xfrm>
        </p:spPr>
        <p:txBody>
          <a:bodyPr/>
          <a:lstStyle/>
          <a:p>
            <a:pPr marL="1418131" lvl="2" indent="0">
              <a:spcBef>
                <a:spcPts val="0"/>
              </a:spcBef>
              <a:buSzPts val="1250"/>
              <a:buNone/>
            </a:pPr>
            <a:endParaRPr lang="en-US" sz="2400" dirty="0">
              <a:solidFill>
                <a:srgbClr val="88004A"/>
              </a:solidFill>
            </a:endParaRPr>
          </a:p>
          <a:p>
            <a:pPr marL="198962" indent="0">
              <a:buSzPts val="1250"/>
              <a:buNone/>
            </a:pPr>
            <a:r>
              <a:rPr lang="en-US" sz="2400" dirty="0">
                <a:solidFill>
                  <a:srgbClr val="88004A"/>
                </a:solidFill>
              </a:rPr>
              <a:t>Summary 6: </a:t>
            </a:r>
            <a:endParaRPr lang="en-US" sz="2400" dirty="0" smtClean="0">
              <a:solidFill>
                <a:srgbClr val="88004A"/>
              </a:solidFill>
            </a:endParaRPr>
          </a:p>
          <a:p>
            <a:pPr marL="198962" indent="0">
              <a:buSzPts val="1250"/>
              <a:buNone/>
            </a:pPr>
            <a:r>
              <a:rPr lang="en-US" sz="2400" dirty="0" smtClean="0"/>
              <a:t>Faced </a:t>
            </a:r>
            <a:r>
              <a:rPr lang="en-US" sz="2400" dirty="0"/>
              <a:t>with additional community spread of the illness, are there further recommendations from the taskforce? </a:t>
            </a:r>
          </a:p>
          <a:p>
            <a:pPr marL="198962" indent="0">
              <a:buSzPts val="1250"/>
              <a:buNone/>
            </a:pPr>
            <a:endParaRPr lang="en-US" sz="2400" dirty="0">
              <a:solidFill>
                <a:srgbClr val="88004A"/>
              </a:solidFill>
            </a:endParaRPr>
          </a:p>
          <a:p>
            <a:pPr marL="198962" indent="0">
              <a:buSzPts val="1250"/>
              <a:buNone/>
            </a:pPr>
            <a:r>
              <a:rPr lang="en-US" sz="2400" dirty="0">
                <a:solidFill>
                  <a:srgbClr val="88004A"/>
                </a:solidFill>
              </a:rPr>
              <a:t>Summary 7: </a:t>
            </a:r>
            <a:endParaRPr lang="en-US" sz="2400" dirty="0" smtClean="0">
              <a:solidFill>
                <a:srgbClr val="88004A"/>
              </a:solidFill>
            </a:endParaRPr>
          </a:p>
          <a:p>
            <a:pPr marL="198962" indent="0">
              <a:buSzPts val="1250"/>
              <a:buNone/>
            </a:pPr>
            <a:r>
              <a:rPr lang="en-US" sz="2400" dirty="0" smtClean="0"/>
              <a:t>The </a:t>
            </a:r>
            <a:r>
              <a:rPr lang="en-US" sz="2400" dirty="0"/>
              <a:t>taskforce is hearing reports that people are self-treating with methods such as gargling with peroxide or dilute bleach and that social media is reporting that only older people are getting the illness, wearing a mask all the time will prevent getting ill, and the whole thing is a conspiracy made up by pharmaceutical companies. </a:t>
            </a:r>
            <a:endParaRPr lang="en-US" sz="2400" dirty="0" smtClean="0"/>
          </a:p>
          <a:p>
            <a:pPr marL="198962" indent="0">
              <a:buSzPts val="1250"/>
              <a:buNone/>
            </a:pPr>
            <a:r>
              <a:rPr lang="en-US" sz="2400" dirty="0" smtClean="0"/>
              <a:t>How </a:t>
            </a:r>
            <a:r>
              <a:rPr lang="en-US" sz="2400" dirty="0"/>
              <a:t>might the taskforce address these claims? </a:t>
            </a:r>
          </a:p>
          <a:p>
            <a:pPr marL="198962" indent="0">
              <a:buSzPts val="1250"/>
              <a:buNone/>
            </a:pPr>
            <a:endParaRPr lang="en-US" sz="2400" dirty="0"/>
          </a:p>
          <a:p>
            <a:endParaRPr lang="en-US" sz="2400" dirty="0"/>
          </a:p>
        </p:txBody>
      </p:sp>
      <p:sp>
        <p:nvSpPr>
          <p:cNvPr id="4" name="Slide Number Placeholder 3">
            <a:extLst>
              <a:ext uri="{FF2B5EF4-FFF2-40B4-BE49-F238E27FC236}">
                <a16:creationId xmlns="" xmlns:a16="http://schemas.microsoft.com/office/drawing/2014/main" id="{2C1C5C4F-9C39-48FD-B0FD-78FF9F026512}"/>
              </a:ext>
            </a:extLst>
          </p:cNvPr>
          <p:cNvSpPr>
            <a:spLocks noGrp="1"/>
          </p:cNvSpPr>
          <p:nvPr>
            <p:ph type="sldNum" idx="12"/>
          </p:nvPr>
        </p:nvSpPr>
        <p:spPr/>
        <p:txBody>
          <a:bodyPr/>
          <a:lstStyle/>
          <a:p>
            <a:fld id="{00000000-1234-1234-1234-123412341234}" type="slidenum">
              <a:rPr lang="en" smtClean="0"/>
              <a:pPr/>
              <a:t>25</a:t>
            </a:fld>
            <a:endParaRPr lang="en"/>
          </a:p>
        </p:txBody>
      </p:sp>
    </p:spTree>
    <p:extLst>
      <p:ext uri="{BB962C8B-B14F-4D97-AF65-F5344CB8AC3E}">
        <p14:creationId xmlns:p14="http://schemas.microsoft.com/office/powerpoint/2010/main" val="4685480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0"/>
          <p:cNvSpPr txBox="1">
            <a:spLocks noGrp="1"/>
          </p:cNvSpPr>
          <p:nvPr>
            <p:ph type="title"/>
          </p:nvPr>
        </p:nvSpPr>
        <p:spPr>
          <a:xfrm>
            <a:off x="288221" y="469696"/>
            <a:ext cx="11360800" cy="834800"/>
          </a:xfrm>
          <a:prstGeom prst="rect">
            <a:avLst/>
          </a:prstGeom>
        </p:spPr>
        <p:txBody>
          <a:bodyPr spcFirstLastPara="1" vert="horz" wrap="square" lIns="121900" tIns="121900" rIns="121900" bIns="121900" rtlCol="0" anchor="t" anchorCtr="0">
            <a:noAutofit/>
          </a:bodyPr>
          <a:lstStyle/>
          <a:p>
            <a:r>
              <a:rPr lang="en-US" b="1" dirty="0" smtClean="0">
                <a:solidFill>
                  <a:srgbClr val="002060"/>
                </a:solidFill>
              </a:rPr>
              <a:t>Discussion 11: Evaluation</a:t>
            </a:r>
            <a:endParaRPr b="1" dirty="0">
              <a:solidFill>
                <a:srgbClr val="002060"/>
              </a:solidFill>
            </a:endParaRPr>
          </a:p>
        </p:txBody>
      </p:sp>
      <p:sp>
        <p:nvSpPr>
          <p:cNvPr id="107" name="Google Shape;107;p20"/>
          <p:cNvSpPr txBox="1">
            <a:spLocks noGrp="1"/>
          </p:cNvSpPr>
          <p:nvPr>
            <p:ph type="body" idx="1"/>
          </p:nvPr>
        </p:nvSpPr>
        <p:spPr>
          <a:xfrm>
            <a:off x="212501" y="1250194"/>
            <a:ext cx="11360800" cy="834800"/>
          </a:xfrm>
          <a:prstGeom prst="rect">
            <a:avLst/>
          </a:prstGeom>
        </p:spPr>
        <p:txBody>
          <a:bodyPr spcFirstLastPara="1" vert="horz" wrap="square" lIns="121900" tIns="121900" rIns="121900" bIns="121900" rtlCol="0" anchor="t" anchorCtr="0">
            <a:noAutofit/>
          </a:bodyPr>
          <a:lstStyle/>
          <a:p>
            <a:pPr marL="152396" indent="0">
              <a:buNone/>
            </a:pPr>
            <a:r>
              <a:rPr lang="en-US" dirty="0"/>
              <a:t>Which CDC Steps of an Outbreak Investigation has your team utilized? </a:t>
            </a:r>
            <a:endParaRPr lang="en" dirty="0"/>
          </a:p>
          <a:p>
            <a:pPr lvl="1" indent="-457189">
              <a:spcBef>
                <a:spcPts val="0"/>
              </a:spcBef>
              <a:buSzPts val="1800"/>
              <a:buAutoNum type="arabicPeriod"/>
            </a:pPr>
            <a:endParaRPr sz="2133" dirty="0"/>
          </a:p>
        </p:txBody>
      </p:sp>
      <p:sp>
        <p:nvSpPr>
          <p:cNvPr id="3" name="Slide Number Placeholder 2">
            <a:extLst>
              <a:ext uri="{FF2B5EF4-FFF2-40B4-BE49-F238E27FC236}">
                <a16:creationId xmlns="" xmlns:a16="http://schemas.microsoft.com/office/drawing/2014/main" id="{711F86C8-E6EC-4F96-870B-339B7EDD6C2A}"/>
              </a:ext>
            </a:extLst>
          </p:cNvPr>
          <p:cNvSpPr>
            <a:spLocks noGrp="1"/>
          </p:cNvSpPr>
          <p:nvPr>
            <p:ph type="sldNum" idx="12"/>
          </p:nvPr>
        </p:nvSpPr>
        <p:spPr/>
        <p:txBody>
          <a:bodyPr/>
          <a:lstStyle/>
          <a:p>
            <a:fld id="{00000000-1234-1234-1234-123412341234}" type="slidenum">
              <a:rPr lang="en" smtClean="0"/>
              <a:pPr/>
              <a:t>26</a:t>
            </a:fld>
            <a:endParaRPr lang="en"/>
          </a:p>
        </p:txBody>
      </p:sp>
      <p:sp>
        <p:nvSpPr>
          <p:cNvPr id="4" name="TextBox 3">
            <a:extLst>
              <a:ext uri="{FF2B5EF4-FFF2-40B4-BE49-F238E27FC236}">
                <a16:creationId xmlns="" xmlns:a16="http://schemas.microsoft.com/office/drawing/2014/main" id="{D4EF9FB0-EC7A-49D0-ABE4-9B0339971570}"/>
              </a:ext>
            </a:extLst>
          </p:cNvPr>
          <p:cNvSpPr txBox="1"/>
          <p:nvPr/>
        </p:nvSpPr>
        <p:spPr>
          <a:xfrm>
            <a:off x="618699" y="1965278"/>
            <a:ext cx="11285080" cy="461665"/>
          </a:xfrm>
          <a:prstGeom prst="rect">
            <a:avLst/>
          </a:prstGeom>
          <a:noFill/>
        </p:spPr>
        <p:txBody>
          <a:bodyPr wrap="square" rtlCol="0">
            <a:spAutoFit/>
          </a:bodyPr>
          <a:lstStyle/>
          <a:p>
            <a:endParaRPr lang="en-US" sz="2400" dirty="0"/>
          </a:p>
        </p:txBody>
      </p:sp>
      <p:sp>
        <p:nvSpPr>
          <p:cNvPr id="7" name="Rectangle 6"/>
          <p:cNvSpPr/>
          <p:nvPr/>
        </p:nvSpPr>
        <p:spPr>
          <a:xfrm>
            <a:off x="941797" y="1927018"/>
            <a:ext cx="10339227" cy="4093428"/>
          </a:xfrm>
          <a:prstGeom prst="rect">
            <a:avLst/>
          </a:prstGeom>
        </p:spPr>
        <p:txBody>
          <a:bodyPr wrap="square">
            <a:spAutoFit/>
          </a:bodyPr>
          <a:lstStyle/>
          <a:p>
            <a:pPr marL="342900" indent="-342900">
              <a:buFont typeface="+mj-lt"/>
              <a:buAutoNum type="arabicPeriod"/>
            </a:pPr>
            <a:r>
              <a:rPr lang="en-US" sz="2000" dirty="0" smtClean="0"/>
              <a:t>  Prepare </a:t>
            </a:r>
            <a:r>
              <a:rPr lang="en-US" sz="2000" dirty="0"/>
              <a:t>for field work</a:t>
            </a:r>
          </a:p>
          <a:p>
            <a:pPr marL="342900" indent="-342900">
              <a:buFont typeface="+mj-lt"/>
              <a:buAutoNum type="arabicPeriod"/>
            </a:pPr>
            <a:r>
              <a:rPr lang="en-US" sz="2000" dirty="0" smtClean="0"/>
              <a:t>  Establish </a:t>
            </a:r>
            <a:r>
              <a:rPr lang="en-US" sz="2000" dirty="0"/>
              <a:t>the existence of an outbreak</a:t>
            </a:r>
          </a:p>
          <a:p>
            <a:pPr marL="342900" indent="-342900">
              <a:buFont typeface="+mj-lt"/>
              <a:buAutoNum type="arabicPeriod"/>
            </a:pPr>
            <a:r>
              <a:rPr lang="en-US" sz="2000" dirty="0" smtClean="0"/>
              <a:t>  Verify </a:t>
            </a:r>
            <a:r>
              <a:rPr lang="en-US" sz="2000" dirty="0"/>
              <a:t>the diagnosis</a:t>
            </a:r>
          </a:p>
          <a:p>
            <a:pPr marL="342900" indent="-342900">
              <a:buFont typeface="+mj-lt"/>
              <a:buAutoNum type="arabicPeriod"/>
            </a:pPr>
            <a:r>
              <a:rPr lang="en-US" sz="2000" dirty="0" smtClean="0"/>
              <a:t>  Construct </a:t>
            </a:r>
            <a:r>
              <a:rPr lang="en-US" sz="2000" dirty="0"/>
              <a:t>a working case definition</a:t>
            </a:r>
          </a:p>
          <a:p>
            <a:pPr marL="342900" indent="-342900">
              <a:buFont typeface="+mj-lt"/>
              <a:buAutoNum type="arabicPeriod"/>
            </a:pPr>
            <a:r>
              <a:rPr lang="en-US" sz="2000" dirty="0" smtClean="0"/>
              <a:t>  Find </a:t>
            </a:r>
            <a:r>
              <a:rPr lang="en-US" sz="2000" dirty="0"/>
              <a:t>cases systematically and record information</a:t>
            </a:r>
          </a:p>
          <a:p>
            <a:pPr marL="342900" indent="-342900">
              <a:buFont typeface="+mj-lt"/>
              <a:buAutoNum type="arabicPeriod"/>
            </a:pPr>
            <a:r>
              <a:rPr lang="en-US" sz="2000" dirty="0" smtClean="0"/>
              <a:t>  Perform </a:t>
            </a:r>
            <a:r>
              <a:rPr lang="en-US" sz="2000" dirty="0"/>
              <a:t>descriptive epidemiology</a:t>
            </a:r>
          </a:p>
          <a:p>
            <a:pPr marL="342900" indent="-342900">
              <a:buFont typeface="+mj-lt"/>
              <a:buAutoNum type="arabicPeriod"/>
            </a:pPr>
            <a:r>
              <a:rPr lang="en-US" sz="2000" dirty="0" smtClean="0"/>
              <a:t>  Develop </a:t>
            </a:r>
            <a:r>
              <a:rPr lang="en-US" sz="2000" dirty="0"/>
              <a:t>hypotheses</a:t>
            </a:r>
          </a:p>
          <a:p>
            <a:pPr marL="342900" indent="-342900">
              <a:buFont typeface="+mj-lt"/>
              <a:buAutoNum type="arabicPeriod"/>
            </a:pPr>
            <a:r>
              <a:rPr lang="en-US" sz="2000" dirty="0" smtClean="0"/>
              <a:t>  Evaluate </a:t>
            </a:r>
            <a:r>
              <a:rPr lang="en-US" sz="2000" dirty="0"/>
              <a:t>hypotheses epidemiologically</a:t>
            </a:r>
          </a:p>
          <a:p>
            <a:pPr marL="342900" indent="-342900">
              <a:buFont typeface="+mj-lt"/>
              <a:buAutoNum type="arabicPeriod"/>
            </a:pPr>
            <a:r>
              <a:rPr lang="en-US" sz="2000" dirty="0" smtClean="0"/>
              <a:t>  As </a:t>
            </a:r>
            <a:r>
              <a:rPr lang="en-US" sz="2000" dirty="0"/>
              <a:t>necessary, reconsider, refine, and re-evaluate hypotheses</a:t>
            </a:r>
          </a:p>
          <a:p>
            <a:pPr marL="342900" indent="-342900">
              <a:buFont typeface="+mj-lt"/>
              <a:buAutoNum type="arabicPeriod"/>
            </a:pPr>
            <a:r>
              <a:rPr lang="en-US" sz="2000" dirty="0" smtClean="0"/>
              <a:t>  Compare </a:t>
            </a:r>
            <a:r>
              <a:rPr lang="en-US" sz="2000" dirty="0"/>
              <a:t>and reconcile with laboratory and/or environmental studies</a:t>
            </a:r>
          </a:p>
          <a:p>
            <a:pPr marL="342900" indent="-342900">
              <a:buFont typeface="+mj-lt"/>
              <a:buAutoNum type="arabicPeriod"/>
            </a:pPr>
            <a:r>
              <a:rPr lang="en-US" sz="2000" dirty="0" smtClean="0"/>
              <a:t>  Implement </a:t>
            </a:r>
            <a:r>
              <a:rPr lang="en-US" sz="2000" dirty="0"/>
              <a:t>control and prevention measures</a:t>
            </a:r>
          </a:p>
          <a:p>
            <a:pPr marL="342900" indent="-342900">
              <a:buFont typeface="+mj-lt"/>
              <a:buAutoNum type="arabicPeriod"/>
            </a:pPr>
            <a:r>
              <a:rPr lang="en-US" sz="2000" dirty="0" smtClean="0"/>
              <a:t>  Initiate </a:t>
            </a:r>
            <a:r>
              <a:rPr lang="en-US" sz="2000" dirty="0"/>
              <a:t>or maintain surveillance</a:t>
            </a:r>
          </a:p>
          <a:p>
            <a:pPr marL="342900" indent="-342900">
              <a:buFont typeface="+mj-lt"/>
              <a:buAutoNum type="arabicPeriod"/>
            </a:pPr>
            <a:r>
              <a:rPr lang="en-US" sz="2000" dirty="0" smtClean="0"/>
              <a:t>  Communicate </a:t>
            </a:r>
            <a:r>
              <a:rPr lang="en-US" sz="2000" dirty="0"/>
              <a:t>findings</a:t>
            </a:r>
          </a:p>
        </p:txBody>
      </p:sp>
    </p:spTree>
    <p:extLst>
      <p:ext uri="{BB962C8B-B14F-4D97-AF65-F5344CB8AC3E}">
        <p14:creationId xmlns:p14="http://schemas.microsoft.com/office/powerpoint/2010/main" val="111461329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34"/>
          <p:cNvSpPr txBox="1">
            <a:spLocks noGrp="1"/>
          </p:cNvSpPr>
          <p:nvPr>
            <p:ph type="title"/>
          </p:nvPr>
        </p:nvSpPr>
        <p:spPr>
          <a:prstGeom prst="rect">
            <a:avLst/>
          </a:prstGeom>
        </p:spPr>
        <p:txBody>
          <a:bodyPr spcFirstLastPara="1" vert="horz" wrap="square" lIns="121900" tIns="121900" rIns="121900" bIns="121900" rtlCol="0" anchor="t" anchorCtr="0">
            <a:noAutofit/>
          </a:bodyPr>
          <a:lstStyle/>
          <a:p>
            <a:r>
              <a:rPr lang="en" b="1" dirty="0" smtClean="0">
                <a:solidFill>
                  <a:srgbClr val="002060"/>
                </a:solidFill>
              </a:rPr>
              <a:t>Discussion 12: Reflection</a:t>
            </a:r>
            <a:endParaRPr b="1" dirty="0">
              <a:solidFill>
                <a:srgbClr val="002060"/>
              </a:solidFill>
            </a:endParaRPr>
          </a:p>
        </p:txBody>
      </p:sp>
      <p:sp>
        <p:nvSpPr>
          <p:cNvPr id="206" name="Google Shape;206;p34"/>
          <p:cNvSpPr txBox="1">
            <a:spLocks noGrp="1"/>
          </p:cNvSpPr>
          <p:nvPr>
            <p:ph type="body" idx="1"/>
          </p:nvPr>
        </p:nvSpPr>
        <p:spPr>
          <a:xfrm>
            <a:off x="415600" y="1356600"/>
            <a:ext cx="11360800" cy="5165600"/>
          </a:xfrm>
          <a:prstGeom prst="rect">
            <a:avLst/>
          </a:prstGeom>
        </p:spPr>
        <p:txBody>
          <a:bodyPr spcFirstLastPara="1" vert="horz" wrap="square" lIns="121900" tIns="121900" rIns="121900" bIns="121900" rtlCol="0" anchor="t" anchorCtr="0">
            <a:noAutofit/>
          </a:bodyPr>
          <a:lstStyle/>
          <a:p>
            <a:pPr marL="0" indent="0">
              <a:buNone/>
            </a:pPr>
            <a:r>
              <a:rPr lang="en" dirty="0"/>
              <a:t>Use this time to reflect on this </a:t>
            </a:r>
            <a:r>
              <a:rPr lang="en" dirty="0" smtClean="0"/>
              <a:t>event.</a:t>
            </a:r>
            <a:endParaRPr dirty="0"/>
          </a:p>
          <a:p>
            <a:pPr marL="666746" indent="-514350">
              <a:spcBef>
                <a:spcPts val="2133"/>
              </a:spcBef>
              <a:buSzPct val="100000"/>
              <a:buFont typeface="+mj-lt"/>
              <a:buAutoNum type="alphaLcParenR"/>
            </a:pPr>
            <a:r>
              <a:rPr lang="en" dirty="0"/>
              <a:t>What </a:t>
            </a:r>
            <a:r>
              <a:rPr lang="en-US" dirty="0"/>
              <a:t>are possible health outcomes related to novel, emerging illnesses?</a:t>
            </a:r>
          </a:p>
          <a:p>
            <a:pPr marL="666746" indent="-514350">
              <a:spcBef>
                <a:spcPts val="2133"/>
              </a:spcBef>
              <a:buSzPct val="100000"/>
              <a:buFont typeface="+mj-lt"/>
              <a:buAutoNum type="alphaLcParenR"/>
            </a:pPr>
            <a:r>
              <a:rPr lang="en-US" dirty="0"/>
              <a:t>Are there additional professionals you would add to the taskforce if people are not following recommended prevention guidelines? </a:t>
            </a:r>
          </a:p>
          <a:p>
            <a:pPr marL="666746" indent="-514350">
              <a:spcBef>
                <a:spcPts val="2133"/>
              </a:spcBef>
              <a:buSzPct val="100000"/>
              <a:buFont typeface="+mj-lt"/>
              <a:buAutoNum type="alphaLcParenR"/>
            </a:pPr>
            <a:r>
              <a:rPr lang="en" dirty="0" smtClean="0"/>
              <a:t>People </a:t>
            </a:r>
            <a:r>
              <a:rPr lang="en" dirty="0"/>
              <a:t>tell you they don’t think that </a:t>
            </a:r>
            <a:r>
              <a:rPr lang="en-US" dirty="0"/>
              <a:t>a sudden outbreak is </a:t>
            </a:r>
            <a:r>
              <a:rPr lang="en" dirty="0"/>
              <a:t>a big deal, what is your response?</a:t>
            </a:r>
          </a:p>
          <a:p>
            <a:pPr marL="666746" indent="-514350">
              <a:spcBef>
                <a:spcPts val="2133"/>
              </a:spcBef>
              <a:buSzPct val="100000"/>
              <a:buFont typeface="+mj-lt"/>
              <a:buAutoNum type="alphaLcParenR"/>
            </a:pPr>
            <a:r>
              <a:rPr lang="en" dirty="0" smtClean="0"/>
              <a:t>You </a:t>
            </a:r>
            <a:r>
              <a:rPr lang="en" dirty="0"/>
              <a:t>have a friend that returned from an area with high volumes of </a:t>
            </a:r>
            <a:r>
              <a:rPr lang="en-US" dirty="0"/>
              <a:t>a new </a:t>
            </a:r>
            <a:r>
              <a:rPr lang="en" dirty="0"/>
              <a:t>disease. They are going on with their normal day-to-day activities. What do you do</a:t>
            </a:r>
            <a:r>
              <a:rPr lang="en" dirty="0" smtClean="0"/>
              <a:t>?</a:t>
            </a:r>
            <a:endParaRPr dirty="0"/>
          </a:p>
        </p:txBody>
      </p:sp>
      <p:sp>
        <p:nvSpPr>
          <p:cNvPr id="2" name="Slide Number Placeholder 1">
            <a:extLst>
              <a:ext uri="{FF2B5EF4-FFF2-40B4-BE49-F238E27FC236}">
                <a16:creationId xmlns="" xmlns:a16="http://schemas.microsoft.com/office/drawing/2014/main" id="{F8A3D2E7-928A-49A9-BC7B-4FA84AB66F5E}"/>
              </a:ext>
            </a:extLst>
          </p:cNvPr>
          <p:cNvSpPr>
            <a:spLocks noGrp="1"/>
          </p:cNvSpPr>
          <p:nvPr>
            <p:ph type="sldNum" idx="12"/>
          </p:nvPr>
        </p:nvSpPr>
        <p:spPr/>
        <p:txBody>
          <a:bodyPr/>
          <a:lstStyle/>
          <a:p>
            <a:fld id="{00000000-1234-1234-1234-123412341234}" type="slidenum">
              <a:rPr lang="en" smtClean="0"/>
              <a:pPr/>
              <a:t>27</a:t>
            </a:fld>
            <a:endParaRPr lang="e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A7AB36B-29D5-4E06-9AB5-884B69721450}"/>
              </a:ext>
            </a:extLst>
          </p:cNvPr>
          <p:cNvSpPr>
            <a:spLocks noGrp="1"/>
          </p:cNvSpPr>
          <p:nvPr>
            <p:ph type="title"/>
          </p:nvPr>
        </p:nvSpPr>
        <p:spPr>
          <a:xfrm>
            <a:off x="415275" y="291442"/>
            <a:ext cx="11360800" cy="1651657"/>
          </a:xfrm>
        </p:spPr>
        <p:txBody>
          <a:bodyPr/>
          <a:lstStyle/>
          <a:p>
            <a:r>
              <a:rPr lang="en-US" b="1" dirty="0">
                <a:solidFill>
                  <a:srgbClr val="002060"/>
                </a:solidFill>
              </a:rPr>
              <a:t>Phase 2 </a:t>
            </a:r>
            <a:r>
              <a:rPr lang="en-US" b="1" dirty="0" smtClean="0">
                <a:solidFill>
                  <a:srgbClr val="002060"/>
                </a:solidFill>
              </a:rPr>
              <a:t>Review:</a:t>
            </a:r>
            <a:r>
              <a:rPr lang="en-US" dirty="0" smtClean="0">
                <a:solidFill>
                  <a:srgbClr val="002060"/>
                </a:solidFill>
              </a:rPr>
              <a:t> </a:t>
            </a:r>
            <a:r>
              <a:rPr lang="en-US" dirty="0" smtClean="0">
                <a:solidFill>
                  <a:srgbClr val="88004A"/>
                </a:solidFill>
              </a:rPr>
              <a:t/>
            </a:r>
            <a:br>
              <a:rPr lang="en-US" dirty="0" smtClean="0">
                <a:solidFill>
                  <a:srgbClr val="88004A"/>
                </a:solidFill>
              </a:rPr>
            </a:br>
            <a:r>
              <a:rPr lang="en-US" dirty="0" smtClean="0">
                <a:solidFill>
                  <a:srgbClr val="88004A"/>
                </a:solidFill>
              </a:rPr>
              <a:t>	</a:t>
            </a:r>
            <a:r>
              <a:rPr lang="en-US" dirty="0" smtClean="0"/>
              <a:t>Has </a:t>
            </a:r>
            <a:r>
              <a:rPr lang="en-US" dirty="0"/>
              <a:t>your team completed Phase </a:t>
            </a:r>
            <a:r>
              <a:rPr lang="en-US" dirty="0" smtClean="0"/>
              <a:t>Two?</a:t>
            </a:r>
            <a:endParaRPr lang="en-US" dirty="0">
              <a:solidFill>
                <a:srgbClr val="88004A"/>
              </a:solidFill>
            </a:endParaRPr>
          </a:p>
        </p:txBody>
      </p:sp>
      <p:sp>
        <p:nvSpPr>
          <p:cNvPr id="5" name="Text Placeholder 3">
            <a:extLst>
              <a:ext uri="{FF2B5EF4-FFF2-40B4-BE49-F238E27FC236}">
                <a16:creationId xmlns="" xmlns:a16="http://schemas.microsoft.com/office/drawing/2014/main" id="{9EEAA7B4-131B-45FB-8E7A-1B820A76A9CD}"/>
              </a:ext>
            </a:extLst>
          </p:cNvPr>
          <p:cNvSpPr>
            <a:spLocks noGrp="1"/>
          </p:cNvSpPr>
          <p:nvPr>
            <p:ph type="body" idx="1"/>
          </p:nvPr>
        </p:nvSpPr>
        <p:spPr>
          <a:xfrm>
            <a:off x="415275" y="1808017"/>
            <a:ext cx="11360150" cy="4655128"/>
          </a:xfrm>
        </p:spPr>
        <p:txBody>
          <a:bodyPr/>
          <a:lstStyle/>
          <a:p>
            <a:pPr marL="0" indent="0">
              <a:buSzPts val="1250"/>
              <a:buNone/>
            </a:pPr>
            <a:r>
              <a:rPr lang="en-US" sz="2400" b="1" dirty="0" smtClean="0"/>
              <a:t>Phase </a:t>
            </a:r>
            <a:r>
              <a:rPr lang="en-US" sz="2400" b="1" dirty="0"/>
              <a:t>Two</a:t>
            </a:r>
            <a:r>
              <a:rPr lang="en-US" sz="2400" dirty="0"/>
              <a:t>:</a:t>
            </a:r>
          </a:p>
          <a:p>
            <a:pPr marL="0" indent="0">
              <a:lnSpc>
                <a:spcPct val="100000"/>
              </a:lnSpc>
              <a:buNone/>
            </a:pPr>
            <a:r>
              <a:rPr lang="en-US" dirty="0"/>
              <a:t>The team reviews the next steps of their task.</a:t>
            </a:r>
          </a:p>
          <a:p>
            <a:pPr marL="713312" indent="-514350">
              <a:spcBef>
                <a:spcPts val="600"/>
              </a:spcBef>
              <a:buSzPct val="100000"/>
              <a:buFont typeface="+mj-lt"/>
              <a:buAutoNum type="arabicPeriod"/>
            </a:pPr>
            <a:r>
              <a:rPr lang="en-US" dirty="0"/>
              <a:t>Identify ways to break the chain of infection of this illness:</a:t>
            </a:r>
          </a:p>
          <a:p>
            <a:pPr lvl="2" indent="-410623">
              <a:spcBef>
                <a:spcPts val="600"/>
              </a:spcBef>
              <a:buSzPts val="1250"/>
            </a:pPr>
            <a:r>
              <a:rPr lang="en-US" sz="2400" dirty="0"/>
              <a:t>Pathogen</a:t>
            </a:r>
          </a:p>
          <a:p>
            <a:pPr lvl="2" indent="-410623">
              <a:spcBef>
                <a:spcPts val="0"/>
              </a:spcBef>
              <a:buSzPts val="1250"/>
            </a:pPr>
            <a:r>
              <a:rPr lang="en-US" sz="2400" dirty="0"/>
              <a:t>Reservoir</a:t>
            </a:r>
          </a:p>
          <a:p>
            <a:pPr lvl="2" indent="-410623">
              <a:spcBef>
                <a:spcPts val="0"/>
              </a:spcBef>
              <a:buSzPts val="1250"/>
            </a:pPr>
            <a:r>
              <a:rPr lang="en-US" sz="2400" dirty="0"/>
              <a:t>Portal of Exit</a:t>
            </a:r>
          </a:p>
          <a:p>
            <a:pPr lvl="2" indent="-410623">
              <a:spcBef>
                <a:spcPts val="0"/>
              </a:spcBef>
              <a:buSzPts val="1250"/>
            </a:pPr>
            <a:r>
              <a:rPr lang="en-US" sz="2400" dirty="0"/>
              <a:t>Means of Transmission</a:t>
            </a:r>
          </a:p>
          <a:p>
            <a:pPr lvl="2" indent="-410623">
              <a:spcBef>
                <a:spcPts val="0"/>
              </a:spcBef>
              <a:buSzPts val="1250"/>
            </a:pPr>
            <a:r>
              <a:rPr lang="en-US" sz="2400" dirty="0" smtClean="0"/>
              <a:t>Portal of </a:t>
            </a:r>
            <a:r>
              <a:rPr lang="en-US" sz="2400" dirty="0"/>
              <a:t>Entry</a:t>
            </a:r>
          </a:p>
          <a:p>
            <a:pPr lvl="2" indent="-410623">
              <a:spcBef>
                <a:spcPts val="0"/>
              </a:spcBef>
              <a:buSzPts val="1250"/>
            </a:pPr>
            <a:r>
              <a:rPr lang="en-US" sz="2400" dirty="0"/>
              <a:t>Vulnerable </a:t>
            </a:r>
            <a:r>
              <a:rPr lang="en-US" sz="2400" dirty="0" smtClean="0"/>
              <a:t>Hosts</a:t>
            </a:r>
            <a:endParaRPr lang="en-US" dirty="0"/>
          </a:p>
          <a:p>
            <a:pPr marL="713312" indent="-514350">
              <a:spcBef>
                <a:spcPts val="1200"/>
              </a:spcBef>
              <a:buSzPct val="100000"/>
              <a:buFont typeface="+mj-lt"/>
              <a:buAutoNum type="arabicPeriod"/>
            </a:pPr>
            <a:r>
              <a:rPr lang="en-US" dirty="0" smtClean="0"/>
              <a:t>Create </a:t>
            </a:r>
            <a:r>
              <a:rPr lang="en-US" dirty="0"/>
              <a:t>an implementation proposal to prevent the spread of the </a:t>
            </a:r>
            <a:r>
              <a:rPr lang="en-US" dirty="0" smtClean="0"/>
              <a:t>illness</a:t>
            </a:r>
            <a:endParaRPr lang="en-US" dirty="0"/>
          </a:p>
          <a:p>
            <a:pPr marL="713312" indent="-514350">
              <a:spcBef>
                <a:spcPts val="1200"/>
              </a:spcBef>
              <a:buSzPct val="100000"/>
              <a:buFont typeface="+mj-lt"/>
              <a:buAutoNum type="arabicPeriod"/>
            </a:pPr>
            <a:r>
              <a:rPr lang="en-US" dirty="0" smtClean="0"/>
              <a:t>Reflect </a:t>
            </a:r>
            <a:r>
              <a:rPr lang="en-US" dirty="0"/>
              <a:t>on the entire </a:t>
            </a:r>
            <a:r>
              <a:rPr lang="en-US" dirty="0" smtClean="0"/>
              <a:t>process</a:t>
            </a:r>
            <a:endParaRPr lang="en-US" dirty="0"/>
          </a:p>
        </p:txBody>
      </p:sp>
      <p:sp>
        <p:nvSpPr>
          <p:cNvPr id="4" name="Slide Number Placeholder 3">
            <a:extLst>
              <a:ext uri="{FF2B5EF4-FFF2-40B4-BE49-F238E27FC236}">
                <a16:creationId xmlns="" xmlns:a16="http://schemas.microsoft.com/office/drawing/2014/main" id="{88894EB1-F166-400C-8F02-BD4FFA01C68A}"/>
              </a:ext>
            </a:extLst>
          </p:cNvPr>
          <p:cNvSpPr>
            <a:spLocks noGrp="1"/>
          </p:cNvSpPr>
          <p:nvPr>
            <p:ph type="sldNum" idx="12"/>
          </p:nvPr>
        </p:nvSpPr>
        <p:spPr/>
        <p:txBody>
          <a:bodyPr/>
          <a:lstStyle/>
          <a:p>
            <a:fld id="{00000000-1234-1234-1234-123412341234}" type="slidenum">
              <a:rPr lang="en" smtClean="0"/>
              <a:pPr/>
              <a:t>28</a:t>
            </a:fld>
            <a:endParaRPr lang="en"/>
          </a:p>
        </p:txBody>
      </p:sp>
    </p:spTree>
    <p:extLst>
      <p:ext uri="{BB962C8B-B14F-4D97-AF65-F5344CB8AC3E}">
        <p14:creationId xmlns:p14="http://schemas.microsoft.com/office/powerpoint/2010/main" val="34248583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165DBEC-7F5E-4709-9D62-FA647B208E42}"/>
              </a:ext>
            </a:extLst>
          </p:cNvPr>
          <p:cNvSpPr>
            <a:spLocks noGrp="1"/>
          </p:cNvSpPr>
          <p:nvPr>
            <p:ph type="title"/>
          </p:nvPr>
        </p:nvSpPr>
        <p:spPr>
          <a:xfrm>
            <a:off x="325333" y="299705"/>
            <a:ext cx="11360800" cy="834800"/>
          </a:xfrm>
        </p:spPr>
        <p:txBody>
          <a:bodyPr/>
          <a:lstStyle/>
          <a:p>
            <a:r>
              <a:rPr lang="en-US" b="1" dirty="0">
                <a:solidFill>
                  <a:srgbClr val="002060"/>
                </a:solidFill>
              </a:rPr>
              <a:t>References</a:t>
            </a:r>
          </a:p>
        </p:txBody>
      </p:sp>
      <p:sp>
        <p:nvSpPr>
          <p:cNvPr id="3" name="Text Placeholder 2">
            <a:extLst>
              <a:ext uri="{FF2B5EF4-FFF2-40B4-BE49-F238E27FC236}">
                <a16:creationId xmlns="" xmlns:a16="http://schemas.microsoft.com/office/drawing/2014/main" id="{2029E9DE-E8B8-4508-B4CC-9253322F7CED}"/>
              </a:ext>
            </a:extLst>
          </p:cNvPr>
          <p:cNvSpPr>
            <a:spLocks noGrp="1"/>
          </p:cNvSpPr>
          <p:nvPr>
            <p:ph type="body" idx="1"/>
          </p:nvPr>
        </p:nvSpPr>
        <p:spPr>
          <a:xfrm>
            <a:off x="325333" y="997527"/>
            <a:ext cx="11360800" cy="5243818"/>
          </a:xfrm>
        </p:spPr>
        <p:txBody>
          <a:bodyPr/>
          <a:lstStyle/>
          <a:p>
            <a:pPr marL="0" indent="-914400">
              <a:spcBef>
                <a:spcPts val="600"/>
              </a:spcBef>
              <a:buNone/>
            </a:pPr>
            <a:r>
              <a:rPr lang="en-US" sz="1400" dirty="0" smtClean="0"/>
              <a:t>Baylor </a:t>
            </a:r>
            <a:r>
              <a:rPr lang="en-US" sz="1400" dirty="0"/>
              <a:t>College of Medicine (2020). </a:t>
            </a:r>
            <a:r>
              <a:rPr lang="en-US" sz="1400" i="1" dirty="0"/>
              <a:t>Emerging Infectious Diseases. </a:t>
            </a:r>
            <a:r>
              <a:rPr lang="en-US" sz="1400" dirty="0" smtClean="0"/>
              <a:t>Retrieved </a:t>
            </a:r>
            <a:r>
              <a:rPr lang="en-US" sz="1400" u="sng" dirty="0" smtClean="0">
                <a:hlinkClick r:id="rId2"/>
              </a:rPr>
              <a:t>https</a:t>
            </a:r>
            <a:r>
              <a:rPr lang="en-US" sz="1400" u="sng" dirty="0">
                <a:hlinkClick r:id="rId2"/>
              </a:rPr>
              <a:t>://</a:t>
            </a:r>
            <a:r>
              <a:rPr lang="en-US" sz="1400" u="sng" dirty="0" smtClean="0">
                <a:hlinkClick r:id="rId2"/>
              </a:rPr>
              <a:t>www.bcm.edu/departments/molecular-virology-and-microbiology/emerging-infections-and-biodefense/emerging-infectious-diseases</a:t>
            </a:r>
            <a:r>
              <a:rPr lang="en-US" sz="1400" dirty="0" smtClean="0"/>
              <a:t> </a:t>
            </a:r>
          </a:p>
          <a:p>
            <a:pPr marL="0" indent="-914400">
              <a:spcBef>
                <a:spcPts val="600"/>
              </a:spcBef>
              <a:buNone/>
            </a:pPr>
            <a:r>
              <a:rPr lang="en-US" sz="1400" dirty="0" smtClean="0"/>
              <a:t>Centers </a:t>
            </a:r>
            <a:r>
              <a:rPr lang="en-US" sz="1400" dirty="0"/>
              <a:t>for Disease Control and Prevention (2019). </a:t>
            </a:r>
            <a:r>
              <a:rPr lang="en-US" sz="1400" i="1" dirty="0"/>
              <a:t>CDC Human infection with 2019 Novel Coronavirus Person Under Investigation (PUI) and case Report Form</a:t>
            </a:r>
            <a:r>
              <a:rPr lang="en-US" sz="1400" dirty="0"/>
              <a:t>. Retrieved </a:t>
            </a:r>
            <a:r>
              <a:rPr lang="en-US" sz="1400" u="sng" dirty="0">
                <a:hlinkClick r:id="rId3"/>
              </a:rPr>
              <a:t>https://</a:t>
            </a:r>
            <a:r>
              <a:rPr lang="en-US" sz="1400" u="sng" dirty="0" smtClean="0">
                <a:hlinkClick r:id="rId3"/>
              </a:rPr>
              <a:t>www.cdc.gov/coronavirus/2019-ncov/downloads/pui-form.pdf</a:t>
            </a:r>
            <a:r>
              <a:rPr lang="en-US" sz="1400" dirty="0" smtClean="0"/>
              <a:t> </a:t>
            </a:r>
          </a:p>
          <a:p>
            <a:pPr marL="0" indent="-914400">
              <a:spcBef>
                <a:spcPts val="600"/>
              </a:spcBef>
              <a:buNone/>
            </a:pPr>
            <a:r>
              <a:rPr lang="en-US" sz="1400" dirty="0" smtClean="0"/>
              <a:t>Centers </a:t>
            </a:r>
            <a:r>
              <a:rPr lang="en-US" sz="1400" dirty="0"/>
              <a:t>for Disease Control and Prevention (2019). </a:t>
            </a:r>
            <a:r>
              <a:rPr lang="en-US" sz="1400" i="1" dirty="0"/>
              <a:t>CDC Coronavirus Disease 2019 (COVID -19</a:t>
            </a:r>
            <a:r>
              <a:rPr lang="en-US" sz="1400" dirty="0"/>
              <a:t>). Retrieved </a:t>
            </a:r>
            <a:r>
              <a:rPr lang="en-US" sz="1400" u="sng" dirty="0">
                <a:hlinkClick r:id="rId4"/>
              </a:rPr>
              <a:t>https://</a:t>
            </a:r>
            <a:r>
              <a:rPr lang="en-US" sz="1400" u="sng" dirty="0" smtClean="0">
                <a:hlinkClick r:id="rId4"/>
              </a:rPr>
              <a:t>www.cdc.gov/coronavirus/2019-ncov/prevent-getting-sick/how-covid-spreads.html?CDC_AA_refVal=https%3A%2F%2Fwww.cdc.gov%2Fcoronavirus%2F2019-ncov%2Fprepare%2Ftransmission.html</a:t>
            </a:r>
            <a:endParaRPr lang="en-US" sz="1400" dirty="0"/>
          </a:p>
          <a:p>
            <a:pPr marL="0" indent="-914400">
              <a:spcBef>
                <a:spcPts val="600"/>
              </a:spcBef>
              <a:buNone/>
            </a:pPr>
            <a:r>
              <a:rPr lang="en-US" sz="1400" dirty="0" smtClean="0"/>
              <a:t>Centers </a:t>
            </a:r>
            <a:r>
              <a:rPr lang="en-US" sz="1400" dirty="0"/>
              <a:t>for Disease Control and Prevention, </a:t>
            </a:r>
            <a:r>
              <a:rPr lang="en-US" sz="1400" dirty="0" smtClean="0"/>
              <a:t>(2020.) </a:t>
            </a:r>
            <a:r>
              <a:rPr lang="en-US" sz="1400" i="1" dirty="0"/>
              <a:t>Evaluating and testing PUI</a:t>
            </a:r>
            <a:r>
              <a:rPr lang="en-US" sz="1400" dirty="0"/>
              <a:t>. </a:t>
            </a:r>
            <a:r>
              <a:rPr lang="en-US" sz="1400" dirty="0" smtClean="0"/>
              <a:t>Retrieved </a:t>
            </a:r>
            <a:r>
              <a:rPr lang="en-US" sz="1400" u="sng" dirty="0" smtClean="0">
                <a:hlinkClick r:id="rId5"/>
              </a:rPr>
              <a:t>https</a:t>
            </a:r>
            <a:r>
              <a:rPr lang="en-US" sz="1400" u="sng" dirty="0">
                <a:hlinkClick r:id="rId5"/>
              </a:rPr>
              <a:t>://www.cdc.gov/coronavirus/2019-ncov/hcp/clinical-criteria.html</a:t>
            </a:r>
            <a:r>
              <a:rPr lang="en-US" sz="1400" dirty="0"/>
              <a:t> </a:t>
            </a:r>
            <a:endParaRPr lang="en-US" sz="1400" dirty="0" smtClean="0"/>
          </a:p>
          <a:p>
            <a:pPr marL="0" indent="-914400">
              <a:spcBef>
                <a:spcPts val="600"/>
              </a:spcBef>
              <a:buNone/>
            </a:pPr>
            <a:r>
              <a:rPr lang="en-US" sz="1400" dirty="0" smtClean="0"/>
              <a:t>Centers </a:t>
            </a:r>
            <a:r>
              <a:rPr lang="en-US" sz="1400" dirty="0"/>
              <a:t>for Disease Control and Prevention, (2011). </a:t>
            </a:r>
            <a:r>
              <a:rPr lang="en-US" sz="1400" i="1" dirty="0"/>
              <a:t>Principles of Epidemiology in Public Health Practice,</a:t>
            </a:r>
            <a:r>
              <a:rPr lang="en-US" sz="1400" dirty="0"/>
              <a:t> (3</a:t>
            </a:r>
            <a:r>
              <a:rPr lang="en-US" sz="1400" baseline="30000" dirty="0"/>
              <a:t>rd</a:t>
            </a:r>
            <a:r>
              <a:rPr lang="en-US" sz="1400" dirty="0"/>
              <a:t> ed.). Retrieved </a:t>
            </a:r>
            <a:r>
              <a:rPr lang="en-US" sz="1400" u="sng" dirty="0">
                <a:hlinkClick r:id="rId6"/>
              </a:rPr>
              <a:t>https://www.cdc.gov/csels/dsepd/ss1978/lesson5/section4.html</a:t>
            </a:r>
            <a:r>
              <a:rPr lang="en-US" sz="1400" dirty="0"/>
              <a:t> </a:t>
            </a:r>
            <a:endParaRPr lang="en-US" sz="1400" dirty="0" smtClean="0"/>
          </a:p>
          <a:p>
            <a:pPr marL="0" indent="-914400">
              <a:spcBef>
                <a:spcPts val="600"/>
              </a:spcBef>
              <a:buNone/>
            </a:pPr>
            <a:r>
              <a:rPr lang="en-US" sz="1400" dirty="0" smtClean="0"/>
              <a:t>Centers </a:t>
            </a:r>
            <a:r>
              <a:rPr lang="en-US" sz="1400" dirty="0"/>
              <a:t>for Disease Control and Prevention. </a:t>
            </a:r>
            <a:r>
              <a:rPr lang="en-US" sz="1400" dirty="0" err="1"/>
              <a:t>n.d</a:t>
            </a:r>
            <a:r>
              <a:rPr lang="en-US" sz="1400" dirty="0" err="1" smtClean="0"/>
              <a:t>.</a:t>
            </a:r>
            <a:r>
              <a:rPr lang="en-US" sz="1400" dirty="0" smtClean="0"/>
              <a:t> SARS </a:t>
            </a:r>
            <a:r>
              <a:rPr lang="en-US" sz="1400" dirty="0"/>
              <a:t>basics fact sheet. Retrieved </a:t>
            </a:r>
            <a:r>
              <a:rPr lang="en-US" sz="1400" u="sng" dirty="0">
                <a:hlinkClick r:id="rId7"/>
              </a:rPr>
              <a:t>https://</a:t>
            </a:r>
            <a:r>
              <a:rPr lang="en-US" sz="1400" u="sng" dirty="0" smtClean="0">
                <a:hlinkClick r:id="rId7"/>
              </a:rPr>
              <a:t>www.cdc.gov/sars/about/fs-sars.html</a:t>
            </a:r>
            <a:r>
              <a:rPr lang="en-US" sz="1400" u="sng" dirty="0" smtClean="0"/>
              <a:t> </a:t>
            </a:r>
          </a:p>
          <a:p>
            <a:pPr marL="0" indent="-914400">
              <a:spcBef>
                <a:spcPts val="600"/>
              </a:spcBef>
              <a:buNone/>
            </a:pPr>
            <a:r>
              <a:rPr lang="en-US" sz="1400" dirty="0" err="1" smtClean="0"/>
              <a:t>Cuong</a:t>
            </a:r>
            <a:r>
              <a:rPr lang="en-US" sz="1400" dirty="0"/>
              <a:t>, L. et al., (2020). The first Vietnamese case of COVID-19 acquired from China. </a:t>
            </a:r>
            <a:r>
              <a:rPr lang="en-US" sz="1400" i="1" dirty="0"/>
              <a:t>The Lancet 20</a:t>
            </a:r>
            <a:r>
              <a:rPr lang="en-US" sz="1400" dirty="0"/>
              <a:t>(4), 408-409, doi.org/10.1016/ S1473-3099(20)30111-0. </a:t>
            </a:r>
          </a:p>
          <a:p>
            <a:pPr marL="0" indent="-914400">
              <a:spcBef>
                <a:spcPts val="600"/>
              </a:spcBef>
              <a:buNone/>
            </a:pPr>
            <a:r>
              <a:rPr lang="en-US" sz="1400" dirty="0" smtClean="0"/>
              <a:t>Department </a:t>
            </a:r>
            <a:r>
              <a:rPr lang="en-US" sz="1400" dirty="0"/>
              <a:t>of Health Government of Nunavut (n.d.) </a:t>
            </a:r>
            <a:r>
              <a:rPr lang="en-US" sz="1400" i="1" dirty="0"/>
              <a:t>Chain of </a:t>
            </a:r>
            <a:r>
              <a:rPr lang="en-US" sz="1400" i="1" dirty="0" smtClean="0"/>
              <a:t>infection</a:t>
            </a:r>
            <a:r>
              <a:rPr lang="en-US" sz="1400" dirty="0" smtClean="0"/>
              <a:t>. </a:t>
            </a:r>
          </a:p>
          <a:p>
            <a:pPr marL="0" indent="-914400">
              <a:spcBef>
                <a:spcPts val="600"/>
              </a:spcBef>
              <a:buNone/>
            </a:pPr>
            <a:r>
              <a:rPr lang="en-US" sz="1400" u="sng" dirty="0" smtClean="0">
                <a:hlinkClick r:id="rId8"/>
              </a:rPr>
              <a:t>https</a:t>
            </a:r>
            <a:r>
              <a:rPr lang="en-US" sz="1400" u="sng" dirty="0">
                <a:hlinkClick r:id="rId8"/>
              </a:rPr>
              <a:t>://www.gov.nu.ca/sites/default/files/files/3_%20%20Chain%20of%20Infection%20-%20march%205%20-%20low%20res.pdf</a:t>
            </a:r>
            <a:r>
              <a:rPr lang="en-US" sz="1400" dirty="0"/>
              <a:t> </a:t>
            </a:r>
            <a:endParaRPr lang="en-US" sz="1400" dirty="0" smtClean="0"/>
          </a:p>
          <a:p>
            <a:pPr marL="0" indent="-914400">
              <a:spcBef>
                <a:spcPts val="600"/>
              </a:spcBef>
              <a:buNone/>
            </a:pPr>
            <a:r>
              <a:rPr lang="en-US" sz="1400" dirty="0" err="1" smtClean="0"/>
              <a:t>Fauci</a:t>
            </a:r>
            <a:r>
              <a:rPr lang="en-US" sz="1400" dirty="0"/>
              <a:t>, A.S &amp; </a:t>
            </a:r>
            <a:r>
              <a:rPr lang="en-US" sz="1400" dirty="0" err="1"/>
              <a:t>Morens</a:t>
            </a:r>
            <a:r>
              <a:rPr lang="en-US" sz="1400" dirty="0"/>
              <a:t>, D.M. (2012). The perpetual challenge of infectious diseases. </a:t>
            </a:r>
            <a:r>
              <a:rPr lang="en-US" sz="1400" i="1" dirty="0"/>
              <a:t>New England Journal of Medicine, </a:t>
            </a:r>
            <a:r>
              <a:rPr lang="en-US" sz="1400" dirty="0"/>
              <a:t>366, 454-461.</a:t>
            </a:r>
          </a:p>
          <a:p>
            <a:pPr marL="0" indent="-914400">
              <a:spcBef>
                <a:spcPts val="600"/>
              </a:spcBef>
              <a:buNone/>
            </a:pPr>
            <a:r>
              <a:rPr lang="en-US" sz="1400" dirty="0" smtClean="0"/>
              <a:t>McArthur</a:t>
            </a:r>
            <a:r>
              <a:rPr lang="en-US" sz="1400" dirty="0"/>
              <a:t>, D.B. (2019). Emerging Infectious Diseases. Nursing Clinics of North America, 54</a:t>
            </a:r>
            <a:r>
              <a:rPr lang="en-US" sz="1400" dirty="0" smtClean="0"/>
              <a:t>, 297–311</a:t>
            </a:r>
            <a:r>
              <a:rPr lang="en-US" sz="1400" dirty="0"/>
              <a:t>. </a:t>
            </a:r>
            <a:r>
              <a:rPr lang="en-US" sz="1400" u="sng" dirty="0">
                <a:hlinkClick r:id="rId9"/>
              </a:rPr>
              <a:t>https://doi.org/10.1016/j.cnur.2019.02.006</a:t>
            </a:r>
            <a:r>
              <a:rPr lang="en-US" sz="1400" dirty="0"/>
              <a:t> </a:t>
            </a:r>
          </a:p>
          <a:p>
            <a:pPr marL="0" indent="-914400">
              <a:spcBef>
                <a:spcPts val="600"/>
              </a:spcBef>
              <a:buNone/>
            </a:pPr>
            <a:r>
              <a:rPr lang="en-US" sz="1400" dirty="0" smtClean="0"/>
              <a:t>Zhang</a:t>
            </a:r>
            <a:r>
              <a:rPr lang="en-US" sz="1400" dirty="0"/>
              <a:t>, W. …Zhou, P., et al., (2020). Molecular and serological investigation of 2019-nCoV infected patients: implication of multiple shedding routes. </a:t>
            </a:r>
            <a:r>
              <a:rPr lang="en-US" sz="1400" i="1" dirty="0"/>
              <a:t>Emerging Microbes &amp; Infections, 9</a:t>
            </a:r>
            <a:r>
              <a:rPr lang="en-US" sz="1400" dirty="0"/>
              <a:t>(1), 386-389, DOI: </a:t>
            </a:r>
            <a:r>
              <a:rPr lang="en-US" sz="1400" u="sng" dirty="0" smtClean="0">
                <a:hlinkClick r:id="rId10"/>
              </a:rPr>
              <a:t>10.1080/22221751.2020.1729071</a:t>
            </a:r>
            <a:endParaRPr lang="en-US" sz="1400" u="sng" dirty="0" smtClean="0"/>
          </a:p>
          <a:p>
            <a:pPr marL="0" indent="-914400">
              <a:spcBef>
                <a:spcPts val="600"/>
              </a:spcBef>
              <a:buNone/>
            </a:pPr>
            <a:endParaRPr lang="en-US" sz="1400" dirty="0"/>
          </a:p>
        </p:txBody>
      </p:sp>
      <p:sp>
        <p:nvSpPr>
          <p:cNvPr id="4" name="Slide Number Placeholder 3">
            <a:extLst>
              <a:ext uri="{FF2B5EF4-FFF2-40B4-BE49-F238E27FC236}">
                <a16:creationId xmlns="" xmlns:a16="http://schemas.microsoft.com/office/drawing/2014/main" id="{377C797F-B91F-45C4-AEB9-315781802DD0}"/>
              </a:ext>
            </a:extLst>
          </p:cNvPr>
          <p:cNvSpPr>
            <a:spLocks noGrp="1"/>
          </p:cNvSpPr>
          <p:nvPr>
            <p:ph type="sldNum" idx="12"/>
          </p:nvPr>
        </p:nvSpPr>
        <p:spPr/>
        <p:txBody>
          <a:bodyPr/>
          <a:lstStyle/>
          <a:p>
            <a:fld id="{00000000-1234-1234-1234-123412341234}" type="slidenum">
              <a:rPr lang="en" smtClean="0"/>
              <a:pPr/>
              <a:t>29</a:t>
            </a:fld>
            <a:endParaRPr lang="en" dirty="0"/>
          </a:p>
        </p:txBody>
      </p:sp>
    </p:spTree>
    <p:extLst>
      <p:ext uri="{BB962C8B-B14F-4D97-AF65-F5344CB8AC3E}">
        <p14:creationId xmlns:p14="http://schemas.microsoft.com/office/powerpoint/2010/main" val="3911244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A24BA69-178D-4F97-B4D7-46749520C6BD}"/>
              </a:ext>
            </a:extLst>
          </p:cNvPr>
          <p:cNvSpPr>
            <a:spLocks noGrp="1"/>
          </p:cNvSpPr>
          <p:nvPr>
            <p:ph type="title"/>
          </p:nvPr>
        </p:nvSpPr>
        <p:spPr>
          <a:xfrm>
            <a:off x="281881" y="598953"/>
            <a:ext cx="11360800" cy="660771"/>
          </a:xfrm>
        </p:spPr>
        <p:txBody>
          <a:bodyPr/>
          <a:lstStyle/>
          <a:p>
            <a:r>
              <a:rPr lang="en-US" b="1" dirty="0">
                <a:solidFill>
                  <a:srgbClr val="002060"/>
                </a:solidFill>
              </a:rPr>
              <a:t>Your Mission</a:t>
            </a:r>
            <a:r>
              <a:rPr lang="en-US" dirty="0">
                <a:solidFill>
                  <a:srgbClr val="002060"/>
                </a:solidFill>
              </a:rPr>
              <a:t>:</a:t>
            </a:r>
          </a:p>
        </p:txBody>
      </p:sp>
      <p:sp>
        <p:nvSpPr>
          <p:cNvPr id="3" name="Text Placeholder 2">
            <a:extLst>
              <a:ext uri="{FF2B5EF4-FFF2-40B4-BE49-F238E27FC236}">
                <a16:creationId xmlns="" xmlns:a16="http://schemas.microsoft.com/office/drawing/2014/main" id="{4020A69E-FD8C-48D9-8DE1-D1355BB5FAE5}"/>
              </a:ext>
            </a:extLst>
          </p:cNvPr>
          <p:cNvSpPr>
            <a:spLocks noGrp="1"/>
          </p:cNvSpPr>
          <p:nvPr>
            <p:ph type="body" idx="1"/>
          </p:nvPr>
        </p:nvSpPr>
        <p:spPr>
          <a:xfrm>
            <a:off x="718299" y="1451069"/>
            <a:ext cx="5333200" cy="4790276"/>
          </a:xfrm>
        </p:spPr>
        <p:txBody>
          <a:bodyPr/>
          <a:lstStyle/>
          <a:p>
            <a:pPr marL="0" indent="0">
              <a:lnSpc>
                <a:spcPct val="100000"/>
              </a:lnSpc>
              <a:buNone/>
            </a:pPr>
            <a:r>
              <a:rPr lang="en-US" sz="2800" b="1" dirty="0"/>
              <a:t>Phase One</a:t>
            </a:r>
            <a:r>
              <a:rPr lang="en-US" sz="2800" dirty="0"/>
              <a:t>:</a:t>
            </a:r>
          </a:p>
          <a:p>
            <a:pPr marL="514350" indent="-514350">
              <a:lnSpc>
                <a:spcPct val="100000"/>
              </a:lnSpc>
              <a:spcBef>
                <a:spcPts val="1200"/>
              </a:spcBef>
              <a:buSzPct val="100000"/>
              <a:buFont typeface="+mj-lt"/>
              <a:buAutoNum type="arabicPeriod"/>
            </a:pPr>
            <a:r>
              <a:rPr lang="en-US" sz="2800" dirty="0" smtClean="0"/>
              <a:t>Develop </a:t>
            </a:r>
            <a:r>
              <a:rPr lang="en-US" sz="2800" dirty="0"/>
              <a:t>your taskforce </a:t>
            </a:r>
            <a:r>
              <a:rPr lang="en-US" sz="2800" dirty="0" smtClean="0"/>
              <a:t>team</a:t>
            </a:r>
            <a:endParaRPr lang="en-US" sz="2800" dirty="0"/>
          </a:p>
          <a:p>
            <a:pPr marL="514350" indent="-514350">
              <a:lnSpc>
                <a:spcPct val="100000"/>
              </a:lnSpc>
              <a:spcBef>
                <a:spcPts val="1200"/>
              </a:spcBef>
              <a:buSzPct val="100000"/>
              <a:buFont typeface="+mj-lt"/>
              <a:buAutoNum type="arabicPeriod"/>
            </a:pPr>
            <a:r>
              <a:rPr lang="en-US" sz="2800" dirty="0" smtClean="0"/>
              <a:t>Identify </a:t>
            </a:r>
            <a:r>
              <a:rPr lang="en-US" sz="2800" dirty="0"/>
              <a:t>the illness </a:t>
            </a:r>
            <a:r>
              <a:rPr lang="en-US" sz="2800" dirty="0" smtClean="0"/>
              <a:t>cause</a:t>
            </a:r>
            <a:endParaRPr lang="en-US" sz="2800" dirty="0"/>
          </a:p>
          <a:p>
            <a:pPr marL="514350" indent="-514350">
              <a:lnSpc>
                <a:spcPct val="100000"/>
              </a:lnSpc>
              <a:spcBef>
                <a:spcPts val="1200"/>
              </a:spcBef>
              <a:buSzPct val="100000"/>
              <a:buFont typeface="+mj-lt"/>
              <a:buAutoNum type="arabicPeriod"/>
            </a:pPr>
            <a:r>
              <a:rPr lang="en-US" sz="2800" dirty="0" smtClean="0"/>
              <a:t>Recognize </a:t>
            </a:r>
            <a:r>
              <a:rPr lang="en-US" sz="2800" dirty="0"/>
              <a:t>the signs, </a:t>
            </a:r>
            <a:r>
              <a:rPr lang="en-US" sz="2800" dirty="0" smtClean="0"/>
              <a:t>symptoms, and </a:t>
            </a:r>
            <a:r>
              <a:rPr lang="en-US" sz="2800" dirty="0"/>
              <a:t>tests required to </a:t>
            </a:r>
            <a:r>
              <a:rPr lang="en-US" sz="2800" dirty="0" smtClean="0"/>
              <a:t>diagnose </a:t>
            </a:r>
            <a:r>
              <a:rPr lang="en-US" sz="2800" dirty="0"/>
              <a:t>this </a:t>
            </a:r>
            <a:r>
              <a:rPr lang="en-US" sz="2800" dirty="0" smtClean="0"/>
              <a:t>illness</a:t>
            </a:r>
            <a:endParaRPr lang="en-US" sz="2800" dirty="0"/>
          </a:p>
          <a:p>
            <a:pPr marL="514350" indent="-514350">
              <a:lnSpc>
                <a:spcPct val="100000"/>
              </a:lnSpc>
              <a:spcBef>
                <a:spcPts val="1200"/>
              </a:spcBef>
              <a:buSzPct val="100000"/>
              <a:buFont typeface="+mj-lt"/>
              <a:buAutoNum type="arabicPeriod"/>
            </a:pPr>
            <a:r>
              <a:rPr lang="en-US" sz="2800" dirty="0" smtClean="0"/>
              <a:t>Explain </a:t>
            </a:r>
            <a:r>
              <a:rPr lang="en-US" sz="2800" dirty="0"/>
              <a:t>how this illness is </a:t>
            </a:r>
            <a:r>
              <a:rPr lang="en-US" sz="2800" dirty="0" smtClean="0"/>
              <a:t>spread</a:t>
            </a:r>
            <a:endParaRPr lang="en-US" sz="2800" dirty="0"/>
          </a:p>
          <a:p>
            <a:pPr marL="186262" indent="0">
              <a:buNone/>
            </a:pPr>
            <a:endParaRPr lang="en-US" dirty="0"/>
          </a:p>
        </p:txBody>
      </p:sp>
      <p:sp>
        <p:nvSpPr>
          <p:cNvPr id="4" name="Text Placeholder 3">
            <a:extLst>
              <a:ext uri="{FF2B5EF4-FFF2-40B4-BE49-F238E27FC236}">
                <a16:creationId xmlns="" xmlns:a16="http://schemas.microsoft.com/office/drawing/2014/main" id="{59396DA4-498C-4652-BB8A-F999805AD758}"/>
              </a:ext>
            </a:extLst>
          </p:cNvPr>
          <p:cNvSpPr>
            <a:spLocks noGrp="1"/>
          </p:cNvSpPr>
          <p:nvPr>
            <p:ph type="body" idx="2"/>
          </p:nvPr>
        </p:nvSpPr>
        <p:spPr>
          <a:xfrm>
            <a:off x="6153618" y="1472934"/>
            <a:ext cx="5016609" cy="4555200"/>
          </a:xfrm>
        </p:spPr>
        <p:txBody>
          <a:bodyPr/>
          <a:lstStyle/>
          <a:p>
            <a:pPr marL="0" indent="0">
              <a:buSzPts val="1250"/>
              <a:buNone/>
            </a:pPr>
            <a:r>
              <a:rPr lang="en-US" sz="2800" b="1" dirty="0"/>
              <a:t>Phase Two:</a:t>
            </a:r>
          </a:p>
          <a:p>
            <a:pPr marL="514350" indent="-514350">
              <a:lnSpc>
                <a:spcPct val="100000"/>
              </a:lnSpc>
              <a:spcBef>
                <a:spcPts val="1200"/>
              </a:spcBef>
              <a:buSzPct val="100000"/>
              <a:buFont typeface="+mj-lt"/>
              <a:buAutoNum type="arabicPeriod"/>
            </a:pPr>
            <a:r>
              <a:rPr lang="en-US" sz="2800" dirty="0" smtClean="0"/>
              <a:t>Identify </a:t>
            </a:r>
            <a:r>
              <a:rPr lang="en-US" sz="2800" dirty="0"/>
              <a:t>methods to break </a:t>
            </a:r>
            <a:r>
              <a:rPr lang="en-US" sz="2800" dirty="0" smtClean="0"/>
              <a:t>the chain </a:t>
            </a:r>
            <a:r>
              <a:rPr lang="en-US" sz="2800" dirty="0"/>
              <a:t>of infection of this </a:t>
            </a:r>
            <a:r>
              <a:rPr lang="en-US" sz="2800" dirty="0" smtClean="0"/>
              <a:t>illness</a:t>
            </a:r>
            <a:endParaRPr lang="en-US" sz="2800" dirty="0"/>
          </a:p>
          <a:p>
            <a:pPr marL="514350" indent="-514350">
              <a:lnSpc>
                <a:spcPct val="100000"/>
              </a:lnSpc>
              <a:spcBef>
                <a:spcPts val="1200"/>
              </a:spcBef>
              <a:buSzPct val="100000"/>
              <a:buFont typeface="+mj-lt"/>
              <a:buAutoNum type="arabicPeriod"/>
            </a:pPr>
            <a:r>
              <a:rPr lang="en-US" sz="2800" dirty="0" smtClean="0"/>
              <a:t>Create </a:t>
            </a:r>
            <a:r>
              <a:rPr lang="en-US" sz="2800" dirty="0"/>
              <a:t>an </a:t>
            </a:r>
            <a:r>
              <a:rPr lang="en-US" sz="2800" dirty="0" smtClean="0"/>
              <a:t>implementation proposal </a:t>
            </a:r>
            <a:r>
              <a:rPr lang="en-US" sz="2800" dirty="0"/>
              <a:t>to prevent the </a:t>
            </a:r>
            <a:r>
              <a:rPr lang="en-US" sz="2800" dirty="0" smtClean="0"/>
              <a:t>spread of </a:t>
            </a:r>
            <a:r>
              <a:rPr lang="en-US" sz="2800" dirty="0"/>
              <a:t>the </a:t>
            </a:r>
            <a:r>
              <a:rPr lang="en-US" sz="2800" dirty="0" smtClean="0"/>
              <a:t>illness</a:t>
            </a:r>
            <a:endParaRPr lang="en-US" sz="2800" dirty="0"/>
          </a:p>
          <a:p>
            <a:pPr marL="514350" indent="-514350">
              <a:lnSpc>
                <a:spcPct val="100000"/>
              </a:lnSpc>
              <a:spcBef>
                <a:spcPts val="1200"/>
              </a:spcBef>
              <a:buSzPct val="100000"/>
              <a:buFont typeface="+mj-lt"/>
              <a:buAutoNum type="arabicPeriod"/>
            </a:pPr>
            <a:r>
              <a:rPr lang="en-US" sz="2800" dirty="0" smtClean="0"/>
              <a:t>Reflect </a:t>
            </a:r>
            <a:r>
              <a:rPr lang="en-US" sz="2800" dirty="0"/>
              <a:t>on the entire </a:t>
            </a:r>
            <a:r>
              <a:rPr lang="en-US" sz="2800" dirty="0" smtClean="0"/>
              <a:t>process</a:t>
            </a:r>
            <a:endParaRPr lang="en-US" sz="2800" dirty="0"/>
          </a:p>
          <a:p>
            <a:endParaRPr lang="en-US" dirty="0"/>
          </a:p>
        </p:txBody>
      </p:sp>
      <p:sp>
        <p:nvSpPr>
          <p:cNvPr id="5" name="Slide Number Placeholder 4">
            <a:extLst>
              <a:ext uri="{FF2B5EF4-FFF2-40B4-BE49-F238E27FC236}">
                <a16:creationId xmlns="" xmlns:a16="http://schemas.microsoft.com/office/drawing/2014/main" id="{B02EFB6E-6DF5-4AB8-BAA1-64030179866B}"/>
              </a:ext>
            </a:extLst>
          </p:cNvPr>
          <p:cNvSpPr>
            <a:spLocks noGrp="1"/>
          </p:cNvSpPr>
          <p:nvPr>
            <p:ph type="sldNum" idx="12"/>
          </p:nvPr>
        </p:nvSpPr>
        <p:spPr/>
        <p:txBody>
          <a:bodyPr/>
          <a:lstStyle/>
          <a:p>
            <a:fld id="{00000000-1234-1234-1234-123412341234}" type="slidenum">
              <a:rPr lang="en" smtClean="0"/>
              <a:pPr/>
              <a:t>3</a:t>
            </a:fld>
            <a:endParaRPr lang="en"/>
          </a:p>
        </p:txBody>
      </p:sp>
    </p:spTree>
    <p:extLst>
      <p:ext uri="{BB962C8B-B14F-4D97-AF65-F5344CB8AC3E}">
        <p14:creationId xmlns:p14="http://schemas.microsoft.com/office/powerpoint/2010/main" val="3569317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fld id="{00000000-1234-1234-1234-123412341234}" type="slidenum">
              <a:rPr lang="en" smtClean="0"/>
              <a:pPr/>
              <a:t>30</a:t>
            </a:fld>
            <a:endParaRPr lang="en"/>
          </a:p>
        </p:txBody>
      </p:sp>
      <p:graphicFrame>
        <p:nvGraphicFramePr>
          <p:cNvPr id="6" name="Table 5"/>
          <p:cNvGraphicFramePr>
            <a:graphicFrameLocks noGrp="1"/>
          </p:cNvGraphicFramePr>
          <p:nvPr>
            <p:extLst>
              <p:ext uri="{D42A27DB-BD31-4B8C-83A1-F6EECF244321}">
                <p14:modId xmlns:p14="http://schemas.microsoft.com/office/powerpoint/2010/main" val="55593701"/>
              </p:ext>
            </p:extLst>
          </p:nvPr>
        </p:nvGraphicFramePr>
        <p:xfrm>
          <a:off x="169815" y="300449"/>
          <a:ext cx="11882117" cy="6178728"/>
        </p:xfrm>
        <a:graphic>
          <a:graphicData uri="http://schemas.openxmlformats.org/drawingml/2006/table">
            <a:tbl>
              <a:tblPr firstRow="1" bandRow="1">
                <a:tableStyleId>{5C22544A-7EE6-4342-B048-85BDC9FD1C3A}</a:tableStyleId>
              </a:tblPr>
              <a:tblGrid>
                <a:gridCol w="1485265">
                  <a:extLst>
                    <a:ext uri="{9D8B030D-6E8A-4147-A177-3AD203B41FA5}">
                      <a16:colId xmlns="" xmlns:a16="http://schemas.microsoft.com/office/drawing/2014/main" val="2835941549"/>
                    </a:ext>
                  </a:extLst>
                </a:gridCol>
                <a:gridCol w="1485265">
                  <a:extLst>
                    <a:ext uri="{9D8B030D-6E8A-4147-A177-3AD203B41FA5}">
                      <a16:colId xmlns="" xmlns:a16="http://schemas.microsoft.com/office/drawing/2014/main" val="1310828167"/>
                    </a:ext>
                  </a:extLst>
                </a:gridCol>
                <a:gridCol w="1485265">
                  <a:extLst>
                    <a:ext uri="{9D8B030D-6E8A-4147-A177-3AD203B41FA5}">
                      <a16:colId xmlns="" xmlns:a16="http://schemas.microsoft.com/office/drawing/2014/main" val="3353894542"/>
                    </a:ext>
                  </a:extLst>
                </a:gridCol>
                <a:gridCol w="1485265">
                  <a:extLst>
                    <a:ext uri="{9D8B030D-6E8A-4147-A177-3AD203B41FA5}">
                      <a16:colId xmlns="" xmlns:a16="http://schemas.microsoft.com/office/drawing/2014/main" val="3416511607"/>
                    </a:ext>
                  </a:extLst>
                </a:gridCol>
                <a:gridCol w="1485265">
                  <a:extLst>
                    <a:ext uri="{9D8B030D-6E8A-4147-A177-3AD203B41FA5}">
                      <a16:colId xmlns="" xmlns:a16="http://schemas.microsoft.com/office/drawing/2014/main" val="1249731582"/>
                    </a:ext>
                  </a:extLst>
                </a:gridCol>
                <a:gridCol w="4455792">
                  <a:extLst>
                    <a:ext uri="{9D8B030D-6E8A-4147-A177-3AD203B41FA5}">
                      <a16:colId xmlns="" xmlns:a16="http://schemas.microsoft.com/office/drawing/2014/main" val="2807327093"/>
                    </a:ext>
                  </a:extLst>
                </a:gridCol>
              </a:tblGrid>
              <a:tr h="1380354">
                <a:tc>
                  <a:txBody>
                    <a:bodyPr/>
                    <a:lstStyle/>
                    <a:p>
                      <a:pPr algn="ctr"/>
                      <a:r>
                        <a:rPr lang="en-US" dirty="0" smtClean="0"/>
                        <a:t>Patient</a:t>
                      </a:r>
                      <a:endParaRPr lang="en-US" dirty="0"/>
                    </a:p>
                  </a:txBody>
                  <a:tcPr anchor="ctr"/>
                </a:tc>
                <a:tc>
                  <a:txBody>
                    <a:bodyPr/>
                    <a:lstStyle/>
                    <a:p>
                      <a:pPr algn="ctr"/>
                      <a:r>
                        <a:rPr lang="en-US" dirty="0" smtClean="0"/>
                        <a:t>Vital</a:t>
                      </a:r>
                      <a:r>
                        <a:rPr lang="en-US" baseline="0" dirty="0" smtClean="0"/>
                        <a:t> Signs</a:t>
                      </a:r>
                      <a:endParaRPr lang="en-US" dirty="0"/>
                    </a:p>
                  </a:txBody>
                  <a:tcPr anchor="ctr"/>
                </a:tc>
                <a:tc>
                  <a:txBody>
                    <a:bodyPr/>
                    <a:lstStyle/>
                    <a:p>
                      <a:pPr algn="ctr"/>
                      <a:r>
                        <a:rPr lang="en-US" dirty="0" smtClean="0"/>
                        <a:t>Results</a:t>
                      </a:r>
                      <a:endParaRPr lang="en-US" dirty="0"/>
                    </a:p>
                  </a:txBody>
                  <a:tcPr anchor="ctr"/>
                </a:tc>
                <a:tc>
                  <a:txBody>
                    <a:bodyPr/>
                    <a:lstStyle/>
                    <a:p>
                      <a:pPr algn="ctr"/>
                      <a:r>
                        <a:rPr lang="en-US" dirty="0" smtClean="0"/>
                        <a:t>Objective Data</a:t>
                      </a:r>
                      <a:endParaRPr lang="en-US" dirty="0"/>
                    </a:p>
                  </a:txBody>
                  <a:tcPr anchor="ctr"/>
                </a:tc>
                <a:tc>
                  <a:txBody>
                    <a:bodyPr/>
                    <a:lstStyle/>
                    <a:p>
                      <a:pPr algn="ctr"/>
                      <a:r>
                        <a:rPr lang="en-US" dirty="0" smtClean="0"/>
                        <a:t>Subjective Data</a:t>
                      </a:r>
                      <a:endParaRPr lang="en-US" dirty="0"/>
                    </a:p>
                  </a:txBody>
                  <a:tcPr anchor="ctr"/>
                </a:tc>
                <a:tc>
                  <a:txBody>
                    <a:bodyPr/>
                    <a:lstStyle/>
                    <a:p>
                      <a:pPr algn="ctr"/>
                      <a:r>
                        <a:rPr lang="en-US" dirty="0" smtClean="0"/>
                        <a:t>Notes</a:t>
                      </a:r>
                      <a:endParaRPr lang="en-US" dirty="0"/>
                    </a:p>
                  </a:txBody>
                  <a:tcPr anchor="ctr"/>
                </a:tc>
                <a:extLst>
                  <a:ext uri="{0D108BD9-81ED-4DB2-BD59-A6C34878D82A}">
                    <a16:rowId xmlns="" xmlns:a16="http://schemas.microsoft.com/office/drawing/2014/main" val="3137290835"/>
                  </a:ext>
                </a:extLst>
              </a:tr>
              <a:tr h="7997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2544298177"/>
                  </a:ext>
                </a:extLst>
              </a:tr>
              <a:tr h="7997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1099158277"/>
                  </a:ext>
                </a:extLst>
              </a:tr>
              <a:tr h="7997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4001352478"/>
                  </a:ext>
                </a:extLst>
              </a:tr>
              <a:tr h="7997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2415675371"/>
                  </a:ext>
                </a:extLst>
              </a:tr>
              <a:tr h="7997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1595490743"/>
                  </a:ext>
                </a:extLst>
              </a:tr>
              <a:tr h="799729">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 xmlns:a16="http://schemas.microsoft.com/office/drawing/2014/main" val="4483603"/>
                  </a:ext>
                </a:extLst>
              </a:tr>
            </a:tbl>
          </a:graphicData>
        </a:graphic>
      </p:graphicFrame>
    </p:spTree>
    <p:extLst>
      <p:ext uri="{BB962C8B-B14F-4D97-AF65-F5344CB8AC3E}">
        <p14:creationId xmlns:p14="http://schemas.microsoft.com/office/powerpoint/2010/main" val="34904877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BEB890C7-D961-4EEE-8F03-C8FA06308873}"/>
              </a:ext>
            </a:extLst>
          </p:cNvPr>
          <p:cNvSpPr>
            <a:spLocks noGrp="1"/>
          </p:cNvSpPr>
          <p:nvPr>
            <p:ph type="title"/>
          </p:nvPr>
        </p:nvSpPr>
        <p:spPr>
          <a:xfrm>
            <a:off x="694364" y="365125"/>
            <a:ext cx="10515600" cy="1325563"/>
          </a:xfrm>
        </p:spPr>
        <p:txBody>
          <a:bodyPr>
            <a:normAutofit/>
          </a:bodyPr>
          <a:lstStyle/>
          <a:p>
            <a:r>
              <a:rPr lang="en-US" b="1" dirty="0">
                <a:solidFill>
                  <a:srgbClr val="002060"/>
                </a:solidFill>
              </a:rPr>
              <a:t>Public Health Surveillance</a:t>
            </a:r>
          </a:p>
        </p:txBody>
      </p:sp>
      <p:sp>
        <p:nvSpPr>
          <p:cNvPr id="6" name="Content Placeholder 5">
            <a:extLst>
              <a:ext uri="{FF2B5EF4-FFF2-40B4-BE49-F238E27FC236}">
                <a16:creationId xmlns="" xmlns:a16="http://schemas.microsoft.com/office/drawing/2014/main" id="{1889FFE6-51CE-4EAA-8091-33E2FF64EB11}"/>
              </a:ext>
            </a:extLst>
          </p:cNvPr>
          <p:cNvSpPr>
            <a:spLocks noGrp="1"/>
          </p:cNvSpPr>
          <p:nvPr>
            <p:ph idx="1"/>
          </p:nvPr>
        </p:nvSpPr>
        <p:spPr>
          <a:xfrm>
            <a:off x="1257300" y="1548533"/>
            <a:ext cx="9279082" cy="4935393"/>
          </a:xfrm>
        </p:spPr>
        <p:txBody>
          <a:bodyPr>
            <a:normAutofit/>
          </a:bodyPr>
          <a:lstStyle/>
          <a:p>
            <a:pPr marL="0" indent="0">
              <a:buNone/>
            </a:pPr>
            <a:r>
              <a:rPr lang="en-US" dirty="0"/>
              <a:t>You take a moment to review key principles related to Phase </a:t>
            </a:r>
            <a:r>
              <a:rPr lang="en-US" dirty="0" smtClean="0"/>
              <a:t>1.</a:t>
            </a:r>
          </a:p>
          <a:p>
            <a:pPr marL="457200" lvl="1" indent="0">
              <a:buNone/>
            </a:pPr>
            <a:endParaRPr lang="en-US" dirty="0" smtClean="0"/>
          </a:p>
          <a:p>
            <a:pPr lvl="1"/>
            <a:r>
              <a:rPr lang="en-US" dirty="0" smtClean="0"/>
              <a:t>The </a:t>
            </a:r>
            <a:r>
              <a:rPr lang="en-US" dirty="0"/>
              <a:t>term </a:t>
            </a:r>
            <a:r>
              <a:rPr lang="en-US" i="1" dirty="0"/>
              <a:t>public health surveillance</a:t>
            </a:r>
            <a:r>
              <a:rPr lang="en-US" dirty="0"/>
              <a:t> includes data collection, analysis, interpretation, and dissemination to help guide health officials and programs in directing and conducting disease control and prevention activities.</a:t>
            </a:r>
          </a:p>
          <a:p>
            <a:pPr lvl="1"/>
            <a:r>
              <a:rPr lang="en-US" dirty="0"/>
              <a:t>Surveillance targets health-related conditions among </a:t>
            </a:r>
            <a:r>
              <a:rPr lang="en-US" dirty="0" smtClean="0"/>
              <a:t>humans.</a:t>
            </a:r>
            <a:endParaRPr lang="en-US" dirty="0"/>
          </a:p>
          <a:p>
            <a:pPr lvl="1"/>
            <a:r>
              <a:rPr lang="en-US" dirty="0"/>
              <a:t>Health problems for surveillance include incidence, public concern, and the social/economic impact of the </a:t>
            </a:r>
            <a:r>
              <a:rPr lang="en-US" dirty="0" smtClean="0"/>
              <a:t>problem.</a:t>
            </a:r>
            <a:endParaRPr lang="en-US" dirty="0"/>
          </a:p>
          <a:p>
            <a:pPr lvl="1"/>
            <a:r>
              <a:rPr lang="en-US" dirty="0"/>
              <a:t>Surveillance is justified if the problem is new and data is needed to characterize the disease and its impact, and to guide, monitor and evaluate programs to prevent or control the </a:t>
            </a:r>
            <a:r>
              <a:rPr lang="en-US" dirty="0" smtClean="0"/>
              <a:t>problem.</a:t>
            </a:r>
            <a:endParaRPr lang="en-US" dirty="0"/>
          </a:p>
        </p:txBody>
      </p:sp>
      <p:sp>
        <p:nvSpPr>
          <p:cNvPr id="7" name="Slide Number Placeholder 6">
            <a:extLst>
              <a:ext uri="{FF2B5EF4-FFF2-40B4-BE49-F238E27FC236}">
                <a16:creationId xmlns="" xmlns:a16="http://schemas.microsoft.com/office/drawing/2014/main" id="{DE1C5456-08D2-4253-8281-FA4A4329AC6A}"/>
              </a:ext>
            </a:extLst>
          </p:cNvPr>
          <p:cNvSpPr>
            <a:spLocks noGrp="1"/>
          </p:cNvSpPr>
          <p:nvPr>
            <p:ph type="sldNum" sz="quarter" idx="12"/>
          </p:nvPr>
        </p:nvSpPr>
        <p:spPr>
          <a:xfrm>
            <a:off x="11320272" y="6245352"/>
            <a:ext cx="731520" cy="521208"/>
          </a:xfrm>
        </p:spPr>
        <p:txBody>
          <a:bodyPr/>
          <a:lstStyle/>
          <a:p>
            <a:fld id="{26D1048B-F3DB-4ACF-B246-6B4096DFB90F}" type="slidenum">
              <a:rPr lang="en-US" smtClean="0"/>
              <a:t>4</a:t>
            </a:fld>
            <a:endParaRPr lang="en-US" dirty="0"/>
          </a:p>
        </p:txBody>
      </p:sp>
    </p:spTree>
    <p:extLst>
      <p:ext uri="{BB962C8B-B14F-4D97-AF65-F5344CB8AC3E}">
        <p14:creationId xmlns:p14="http://schemas.microsoft.com/office/powerpoint/2010/main" val="1380346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ED1458E-0A60-4DD0-8C77-DFAC26549D0D}"/>
              </a:ext>
            </a:extLst>
          </p:cNvPr>
          <p:cNvSpPr>
            <a:spLocks noGrp="1"/>
          </p:cNvSpPr>
          <p:nvPr>
            <p:ph type="title"/>
          </p:nvPr>
        </p:nvSpPr>
        <p:spPr>
          <a:xfrm>
            <a:off x="838200" y="601427"/>
            <a:ext cx="10515600" cy="3253600"/>
          </a:xfrm>
        </p:spPr>
        <p:txBody>
          <a:bodyPr>
            <a:noAutofit/>
          </a:bodyPr>
          <a:lstStyle/>
          <a:p>
            <a:r>
              <a:rPr lang="en-US" b="1" dirty="0" smtClean="0">
                <a:solidFill>
                  <a:srgbClr val="002060"/>
                </a:solidFill>
              </a:rPr>
              <a:t>Discussion 1: </a:t>
            </a:r>
            <a:r>
              <a:rPr lang="en-US" b="1" dirty="0" smtClean="0">
                <a:solidFill>
                  <a:srgbClr val="88004A"/>
                </a:solidFill>
              </a:rPr>
              <a:t/>
            </a:r>
            <a:br>
              <a:rPr lang="en-US" b="1" dirty="0" smtClean="0">
                <a:solidFill>
                  <a:srgbClr val="88004A"/>
                </a:solidFill>
              </a:rPr>
            </a:br>
            <a:r>
              <a:rPr lang="en-US" b="1" dirty="0" smtClean="0">
                <a:solidFill>
                  <a:srgbClr val="88004A"/>
                </a:solidFill>
              </a:rPr>
              <a:t/>
            </a:r>
            <a:br>
              <a:rPr lang="en-US" b="1" dirty="0" smtClean="0">
                <a:solidFill>
                  <a:srgbClr val="88004A"/>
                </a:solidFill>
              </a:rPr>
            </a:br>
            <a:r>
              <a:rPr lang="en-US" dirty="0" smtClean="0"/>
              <a:t>Surveillance </a:t>
            </a:r>
            <a:r>
              <a:rPr lang="en-US" dirty="0"/>
              <a:t>of this outbreak falls under what category of health target?</a:t>
            </a:r>
            <a:br>
              <a:rPr lang="en-US" dirty="0"/>
            </a:br>
            <a:endParaRPr lang="en-US" b="1" dirty="0">
              <a:solidFill>
                <a:srgbClr val="88004A"/>
              </a:solidFill>
            </a:endParaRPr>
          </a:p>
        </p:txBody>
      </p:sp>
      <p:sp>
        <p:nvSpPr>
          <p:cNvPr id="3" name="Content Placeholder 2">
            <a:extLst>
              <a:ext uri="{FF2B5EF4-FFF2-40B4-BE49-F238E27FC236}">
                <a16:creationId xmlns="" xmlns:a16="http://schemas.microsoft.com/office/drawing/2014/main" id="{79892A64-4A99-4E5F-BBED-43F5338BDF0F}"/>
              </a:ext>
            </a:extLst>
          </p:cNvPr>
          <p:cNvSpPr>
            <a:spLocks noGrp="1"/>
          </p:cNvSpPr>
          <p:nvPr>
            <p:ph idx="1"/>
          </p:nvPr>
        </p:nvSpPr>
        <p:spPr>
          <a:xfrm>
            <a:off x="1402773" y="3283526"/>
            <a:ext cx="8977746" cy="2893435"/>
          </a:xfrm>
        </p:spPr>
        <p:txBody>
          <a:bodyPr>
            <a:normAutofit/>
          </a:bodyPr>
          <a:lstStyle/>
          <a:p>
            <a:pPr marL="971550" lvl="1" indent="-514350">
              <a:buFont typeface="+mj-lt"/>
              <a:buAutoNum type="alphaLcParenR"/>
            </a:pPr>
            <a:r>
              <a:rPr lang="en-US" sz="3200" dirty="0" smtClean="0"/>
              <a:t>Chronic </a:t>
            </a:r>
            <a:r>
              <a:rPr lang="en-US" sz="3200" dirty="0"/>
              <a:t>disease</a:t>
            </a:r>
          </a:p>
          <a:p>
            <a:pPr marL="971550" lvl="1" indent="-514350">
              <a:buFont typeface="+mj-lt"/>
              <a:buAutoNum type="alphaLcParenR"/>
            </a:pPr>
            <a:r>
              <a:rPr lang="en-US" sz="3200" dirty="0"/>
              <a:t>Communicable disease</a:t>
            </a:r>
          </a:p>
          <a:p>
            <a:pPr marL="971550" lvl="1" indent="-514350">
              <a:buFont typeface="+mj-lt"/>
              <a:buAutoNum type="alphaLcParenR"/>
            </a:pPr>
            <a:r>
              <a:rPr lang="en-US" sz="3200" dirty="0"/>
              <a:t>Health-related behaviors</a:t>
            </a:r>
          </a:p>
          <a:p>
            <a:pPr marL="971550" lvl="1" indent="-514350">
              <a:buFont typeface="+mj-lt"/>
              <a:buAutoNum type="alphaLcParenR"/>
            </a:pPr>
            <a:r>
              <a:rPr lang="en-US" sz="3200" dirty="0"/>
              <a:t>Occupational hazards</a:t>
            </a:r>
          </a:p>
          <a:p>
            <a:pPr marL="971550" lvl="1" indent="-514350">
              <a:buFont typeface="+mj-lt"/>
              <a:buAutoNum type="alphaLcParenR"/>
            </a:pPr>
            <a:r>
              <a:rPr lang="en-US" sz="3200" dirty="0"/>
              <a:t>Infectious agents among animals or insects</a:t>
            </a:r>
          </a:p>
        </p:txBody>
      </p:sp>
      <p:sp>
        <p:nvSpPr>
          <p:cNvPr id="4" name="Slide Number Placeholder 3">
            <a:extLst>
              <a:ext uri="{FF2B5EF4-FFF2-40B4-BE49-F238E27FC236}">
                <a16:creationId xmlns="" xmlns:a16="http://schemas.microsoft.com/office/drawing/2014/main" id="{E77AF6E7-3E53-47ED-BF88-F83FAD2E0401}"/>
              </a:ext>
            </a:extLst>
          </p:cNvPr>
          <p:cNvSpPr>
            <a:spLocks noGrp="1"/>
          </p:cNvSpPr>
          <p:nvPr>
            <p:ph type="sldNum" sz="quarter" idx="12"/>
          </p:nvPr>
        </p:nvSpPr>
        <p:spPr>
          <a:xfrm>
            <a:off x="11320272" y="6245352"/>
            <a:ext cx="731520" cy="521208"/>
          </a:xfrm>
        </p:spPr>
        <p:txBody>
          <a:bodyPr/>
          <a:lstStyle/>
          <a:p>
            <a:fld id="{26D1048B-F3DB-4ACF-B246-6B4096DFB90F}" type="slidenum">
              <a:rPr lang="en-US" smtClean="0"/>
              <a:t>5</a:t>
            </a:fld>
            <a:endParaRPr lang="en-US"/>
          </a:p>
        </p:txBody>
      </p:sp>
    </p:spTree>
    <p:extLst>
      <p:ext uri="{BB962C8B-B14F-4D97-AF65-F5344CB8AC3E}">
        <p14:creationId xmlns:p14="http://schemas.microsoft.com/office/powerpoint/2010/main" val="3053926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259B9A5-B0D3-4660-A245-4AA81CCB8200}"/>
              </a:ext>
            </a:extLst>
          </p:cNvPr>
          <p:cNvSpPr>
            <a:spLocks noGrp="1"/>
          </p:cNvSpPr>
          <p:nvPr>
            <p:ph type="title"/>
          </p:nvPr>
        </p:nvSpPr>
        <p:spPr>
          <a:xfrm>
            <a:off x="804672" y="645679"/>
            <a:ext cx="10515600" cy="2443389"/>
          </a:xfrm>
        </p:spPr>
        <p:txBody>
          <a:bodyPr>
            <a:noAutofit/>
          </a:bodyPr>
          <a:lstStyle/>
          <a:p>
            <a:r>
              <a:rPr lang="en-US" b="1" dirty="0" smtClean="0">
                <a:solidFill>
                  <a:srgbClr val="002060"/>
                </a:solidFill>
              </a:rPr>
              <a:t>Discussion 2: </a:t>
            </a:r>
            <a:r>
              <a:rPr lang="en-US" b="1" dirty="0" smtClean="0">
                <a:solidFill>
                  <a:srgbClr val="88004A"/>
                </a:solidFill>
              </a:rPr>
              <a:t/>
            </a:r>
            <a:br>
              <a:rPr lang="en-US" b="1" dirty="0" smtClean="0">
                <a:solidFill>
                  <a:srgbClr val="88004A"/>
                </a:solidFill>
              </a:rPr>
            </a:br>
            <a:r>
              <a:rPr lang="en-US" b="1" dirty="0" smtClean="0">
                <a:solidFill>
                  <a:srgbClr val="88004A"/>
                </a:solidFill>
              </a:rPr>
              <a:t/>
            </a:r>
            <a:br>
              <a:rPr lang="en-US" b="1" dirty="0" smtClean="0">
                <a:solidFill>
                  <a:srgbClr val="88004A"/>
                </a:solidFill>
              </a:rPr>
            </a:br>
            <a:r>
              <a:rPr lang="en-US" dirty="0" smtClean="0"/>
              <a:t>In </a:t>
            </a:r>
            <a:r>
              <a:rPr lang="en-US" dirty="0"/>
              <a:t>this case, what is the desired outcome of public health surveillance</a:t>
            </a:r>
            <a:r>
              <a:rPr lang="en-US" dirty="0" smtClean="0"/>
              <a:t>?</a:t>
            </a:r>
            <a:endParaRPr lang="en-US" b="1" dirty="0">
              <a:solidFill>
                <a:srgbClr val="88004A"/>
              </a:solidFill>
            </a:endParaRPr>
          </a:p>
        </p:txBody>
      </p:sp>
      <p:sp>
        <p:nvSpPr>
          <p:cNvPr id="3" name="Content Placeholder 2">
            <a:extLst>
              <a:ext uri="{FF2B5EF4-FFF2-40B4-BE49-F238E27FC236}">
                <a16:creationId xmlns="" xmlns:a16="http://schemas.microsoft.com/office/drawing/2014/main" id="{A79E7F54-1D22-41BB-AA9D-5CC9FB7F4FD3}"/>
              </a:ext>
            </a:extLst>
          </p:cNvPr>
          <p:cNvSpPr>
            <a:spLocks noGrp="1"/>
          </p:cNvSpPr>
          <p:nvPr>
            <p:ph idx="1"/>
          </p:nvPr>
        </p:nvSpPr>
        <p:spPr>
          <a:xfrm>
            <a:off x="838200" y="3179617"/>
            <a:ext cx="10515600" cy="2997345"/>
          </a:xfrm>
        </p:spPr>
        <p:txBody>
          <a:bodyPr>
            <a:normAutofit/>
          </a:bodyPr>
          <a:lstStyle/>
          <a:p>
            <a:pPr marL="914400" lvl="1" indent="-457200">
              <a:buFont typeface="+mj-lt"/>
              <a:buAutoNum type="alphaLcParenR"/>
            </a:pPr>
            <a:r>
              <a:rPr lang="en-US" sz="3200" dirty="0" smtClean="0"/>
              <a:t>A </a:t>
            </a:r>
            <a:r>
              <a:rPr lang="en-US" sz="3200" dirty="0"/>
              <a:t>method to monitor occurrences of public health problems.</a:t>
            </a:r>
          </a:p>
          <a:p>
            <a:pPr marL="914400" lvl="1" indent="-457200">
              <a:buFont typeface="+mj-lt"/>
              <a:buAutoNum type="alphaLcParenR"/>
            </a:pPr>
            <a:r>
              <a:rPr lang="en-US" sz="3200" dirty="0"/>
              <a:t>A program to control disease outbreaks.</a:t>
            </a:r>
          </a:p>
          <a:p>
            <a:pPr marL="914400" lvl="1" indent="-457200">
              <a:buFont typeface="+mj-lt"/>
              <a:buAutoNum type="alphaLcParenR"/>
            </a:pPr>
            <a:r>
              <a:rPr lang="en-US" sz="3200" dirty="0"/>
              <a:t>A system for collecting health-related information.</a:t>
            </a:r>
          </a:p>
          <a:p>
            <a:pPr marL="914400" lvl="1" indent="-457200">
              <a:buFont typeface="+mj-lt"/>
              <a:buAutoNum type="alphaLcParenR"/>
            </a:pPr>
            <a:r>
              <a:rPr lang="en-US" sz="3200" dirty="0"/>
              <a:t>A system for monitoring persons who have been exposed to a communicable disease</a:t>
            </a:r>
            <a:r>
              <a:rPr lang="en-US" sz="3200" dirty="0" smtClean="0"/>
              <a:t>.</a:t>
            </a:r>
            <a:endParaRPr lang="en-US" sz="3200" dirty="0"/>
          </a:p>
        </p:txBody>
      </p:sp>
      <p:sp>
        <p:nvSpPr>
          <p:cNvPr id="4" name="Slide Number Placeholder 3">
            <a:extLst>
              <a:ext uri="{FF2B5EF4-FFF2-40B4-BE49-F238E27FC236}">
                <a16:creationId xmlns="" xmlns:a16="http://schemas.microsoft.com/office/drawing/2014/main" id="{7F869786-947F-4DD9-9841-A43D4680B32F}"/>
              </a:ext>
            </a:extLst>
          </p:cNvPr>
          <p:cNvSpPr>
            <a:spLocks noGrp="1"/>
          </p:cNvSpPr>
          <p:nvPr>
            <p:ph type="sldNum" sz="quarter" idx="12"/>
          </p:nvPr>
        </p:nvSpPr>
        <p:spPr>
          <a:xfrm>
            <a:off x="11320272" y="6245352"/>
            <a:ext cx="731520" cy="521208"/>
          </a:xfrm>
        </p:spPr>
        <p:txBody>
          <a:bodyPr/>
          <a:lstStyle/>
          <a:p>
            <a:fld id="{26D1048B-F3DB-4ACF-B246-6B4096DFB90F}" type="slidenum">
              <a:rPr lang="en-US" smtClean="0"/>
              <a:t>6</a:t>
            </a:fld>
            <a:endParaRPr lang="en-US"/>
          </a:p>
        </p:txBody>
      </p:sp>
    </p:spTree>
    <p:extLst>
      <p:ext uri="{BB962C8B-B14F-4D97-AF65-F5344CB8AC3E}">
        <p14:creationId xmlns:p14="http://schemas.microsoft.com/office/powerpoint/2010/main" val="4107675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 xmlns:a16="http://schemas.microsoft.com/office/drawing/2014/main" id="{6EEEAA6C-37B1-4B49-A8C9-A888585FA587}"/>
              </a:ext>
            </a:extLst>
          </p:cNvPr>
          <p:cNvSpPr>
            <a:spLocks noGrp="1"/>
          </p:cNvSpPr>
          <p:nvPr>
            <p:ph type="title"/>
          </p:nvPr>
        </p:nvSpPr>
        <p:spPr/>
        <p:txBody>
          <a:bodyPr>
            <a:normAutofit/>
          </a:bodyPr>
          <a:lstStyle/>
          <a:p>
            <a:r>
              <a:rPr lang="en-US" b="1" dirty="0">
                <a:solidFill>
                  <a:srgbClr val="002060"/>
                </a:solidFill>
              </a:rPr>
              <a:t>Develop </a:t>
            </a:r>
            <a:r>
              <a:rPr lang="en-US" b="1" dirty="0" smtClean="0">
                <a:solidFill>
                  <a:srgbClr val="002060"/>
                </a:solidFill>
              </a:rPr>
              <a:t>a Team</a:t>
            </a:r>
            <a:endParaRPr lang="en-US" b="1" dirty="0">
              <a:solidFill>
                <a:srgbClr val="002060"/>
              </a:solidFill>
            </a:endParaRPr>
          </a:p>
        </p:txBody>
      </p:sp>
      <p:sp>
        <p:nvSpPr>
          <p:cNvPr id="6" name="Content Placeholder 5">
            <a:extLst>
              <a:ext uri="{FF2B5EF4-FFF2-40B4-BE49-F238E27FC236}">
                <a16:creationId xmlns="" xmlns:a16="http://schemas.microsoft.com/office/drawing/2014/main" id="{D62E38EF-E3A1-4538-9E08-67A07FAFBBAC}"/>
              </a:ext>
            </a:extLst>
          </p:cNvPr>
          <p:cNvSpPr>
            <a:spLocks noGrp="1"/>
          </p:cNvSpPr>
          <p:nvPr>
            <p:ph idx="1"/>
          </p:nvPr>
        </p:nvSpPr>
        <p:spPr/>
        <p:txBody>
          <a:bodyPr>
            <a:normAutofit/>
          </a:bodyPr>
          <a:lstStyle/>
          <a:p>
            <a:pPr marL="0" indent="0">
              <a:buNone/>
            </a:pPr>
            <a:r>
              <a:rPr lang="en-US" sz="3200" dirty="0"/>
              <a:t>Data collected for health-related purposes typically come from three sources: individual persons, the environment, and health-care providers and facilities</a:t>
            </a:r>
            <a:r>
              <a:rPr lang="en-US" sz="3200" dirty="0" smtClean="0"/>
              <a:t>.</a:t>
            </a:r>
          </a:p>
          <a:p>
            <a:pPr marL="0" indent="0">
              <a:buNone/>
            </a:pPr>
            <a:endParaRPr lang="en-US" sz="3200" dirty="0"/>
          </a:p>
          <a:p>
            <a:r>
              <a:rPr lang="en-US" sz="3200" dirty="0"/>
              <a:t>What professionals do you want on your taskforce team?</a:t>
            </a:r>
          </a:p>
          <a:p>
            <a:endParaRPr lang="en-US" sz="3200" dirty="0"/>
          </a:p>
          <a:p>
            <a:r>
              <a:rPr lang="en-US" sz="3200" dirty="0"/>
              <a:t>What will each member contribute?</a:t>
            </a:r>
          </a:p>
        </p:txBody>
      </p:sp>
      <p:sp>
        <p:nvSpPr>
          <p:cNvPr id="7" name="Slide Number Placeholder 6">
            <a:extLst>
              <a:ext uri="{FF2B5EF4-FFF2-40B4-BE49-F238E27FC236}">
                <a16:creationId xmlns="" xmlns:a16="http://schemas.microsoft.com/office/drawing/2014/main" id="{D7DB1502-292E-4708-BA87-DCC5D1C0465F}"/>
              </a:ext>
            </a:extLst>
          </p:cNvPr>
          <p:cNvSpPr>
            <a:spLocks noGrp="1"/>
          </p:cNvSpPr>
          <p:nvPr>
            <p:ph type="sldNum" sz="quarter" idx="12"/>
          </p:nvPr>
        </p:nvSpPr>
        <p:spPr>
          <a:xfrm>
            <a:off x="11320272" y="6245352"/>
            <a:ext cx="731520" cy="521208"/>
          </a:xfrm>
        </p:spPr>
        <p:txBody>
          <a:bodyPr/>
          <a:lstStyle/>
          <a:p>
            <a:fld id="{26D1048B-F3DB-4ACF-B246-6B4096DFB90F}" type="slidenum">
              <a:rPr lang="en-US" smtClean="0"/>
              <a:t>7</a:t>
            </a:fld>
            <a:endParaRPr lang="en-US" dirty="0"/>
          </a:p>
        </p:txBody>
      </p:sp>
    </p:spTree>
    <p:extLst>
      <p:ext uri="{BB962C8B-B14F-4D97-AF65-F5344CB8AC3E}">
        <p14:creationId xmlns:p14="http://schemas.microsoft.com/office/powerpoint/2010/main" val="3198988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7B65F26-9A2D-45AB-8823-FE82CD91EE0B}"/>
              </a:ext>
            </a:extLst>
          </p:cNvPr>
          <p:cNvSpPr>
            <a:spLocks noGrp="1"/>
          </p:cNvSpPr>
          <p:nvPr>
            <p:ph type="title"/>
          </p:nvPr>
        </p:nvSpPr>
        <p:spPr/>
        <p:txBody>
          <a:bodyPr>
            <a:normAutofit/>
          </a:bodyPr>
          <a:lstStyle/>
          <a:p>
            <a:r>
              <a:rPr lang="en-US" b="1" dirty="0" smtClean="0">
                <a:solidFill>
                  <a:srgbClr val="002060"/>
                </a:solidFill>
              </a:rPr>
              <a:t>Emergency Department Data</a:t>
            </a:r>
            <a:endParaRPr lang="en-US" dirty="0">
              <a:solidFill>
                <a:srgbClr val="002060"/>
              </a:solidFill>
            </a:endParaRPr>
          </a:p>
        </p:txBody>
      </p:sp>
      <p:sp>
        <p:nvSpPr>
          <p:cNvPr id="3" name="Content Placeholder 2">
            <a:extLst>
              <a:ext uri="{FF2B5EF4-FFF2-40B4-BE49-F238E27FC236}">
                <a16:creationId xmlns="" xmlns:a16="http://schemas.microsoft.com/office/drawing/2014/main" id="{FBA1429B-9C9A-4C97-A64E-174A4B5B61DE}"/>
              </a:ext>
            </a:extLst>
          </p:cNvPr>
          <p:cNvSpPr>
            <a:spLocks noGrp="1"/>
          </p:cNvSpPr>
          <p:nvPr>
            <p:ph idx="1"/>
          </p:nvPr>
        </p:nvSpPr>
        <p:spPr>
          <a:xfrm>
            <a:off x="838200" y="1863257"/>
            <a:ext cx="10515600" cy="4351338"/>
          </a:xfrm>
        </p:spPr>
        <p:txBody>
          <a:bodyPr>
            <a:normAutofit/>
          </a:bodyPr>
          <a:lstStyle/>
          <a:p>
            <a:pPr marL="0" indent="0">
              <a:buNone/>
            </a:pPr>
            <a:r>
              <a:rPr lang="en-US" sz="3200" dirty="0"/>
              <a:t>The team gathers patient data </a:t>
            </a:r>
            <a:r>
              <a:rPr lang="en-US" sz="3200" dirty="0" smtClean="0"/>
              <a:t>collected from </a:t>
            </a:r>
            <a:r>
              <a:rPr lang="en-US" sz="3200" dirty="0"/>
              <a:t>the emergency </a:t>
            </a:r>
            <a:r>
              <a:rPr lang="en-US" sz="3200" dirty="0" smtClean="0"/>
              <a:t>department, which is shown on the next slide.</a:t>
            </a:r>
            <a:endParaRPr lang="en-US" sz="3200" dirty="0"/>
          </a:p>
        </p:txBody>
      </p:sp>
      <p:sp>
        <p:nvSpPr>
          <p:cNvPr id="4" name="Slide Number Placeholder 3">
            <a:extLst>
              <a:ext uri="{FF2B5EF4-FFF2-40B4-BE49-F238E27FC236}">
                <a16:creationId xmlns="" xmlns:a16="http://schemas.microsoft.com/office/drawing/2014/main" id="{D2AA7D96-1650-44B1-A236-1D4B64E9D206}"/>
              </a:ext>
            </a:extLst>
          </p:cNvPr>
          <p:cNvSpPr>
            <a:spLocks noGrp="1"/>
          </p:cNvSpPr>
          <p:nvPr>
            <p:ph type="sldNum" sz="quarter" idx="12"/>
          </p:nvPr>
        </p:nvSpPr>
        <p:spPr>
          <a:xfrm>
            <a:off x="11320271" y="6245352"/>
            <a:ext cx="731520" cy="521208"/>
          </a:xfrm>
        </p:spPr>
        <p:txBody>
          <a:bodyPr/>
          <a:lstStyle/>
          <a:p>
            <a:fld id="{26D1048B-F3DB-4ACF-B246-6B4096DFB90F}" type="slidenum">
              <a:rPr lang="en-US" smtClean="0"/>
              <a:t>8</a:t>
            </a:fld>
            <a:endParaRPr lang="en-US" dirty="0"/>
          </a:p>
        </p:txBody>
      </p:sp>
    </p:spTree>
    <p:extLst>
      <p:ext uri="{BB962C8B-B14F-4D97-AF65-F5344CB8AC3E}">
        <p14:creationId xmlns:p14="http://schemas.microsoft.com/office/powerpoint/2010/main" val="811723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5AF3738-4A2F-480A-9A5A-4DC86CF90582}"/>
              </a:ext>
            </a:extLst>
          </p:cNvPr>
          <p:cNvSpPr>
            <a:spLocks noGrp="1"/>
          </p:cNvSpPr>
          <p:nvPr>
            <p:ph type="title"/>
          </p:nvPr>
        </p:nvSpPr>
        <p:spPr>
          <a:xfrm>
            <a:off x="325333" y="91855"/>
            <a:ext cx="11360800" cy="834800"/>
          </a:xfrm>
        </p:spPr>
        <p:txBody>
          <a:bodyPr/>
          <a:lstStyle/>
          <a:p>
            <a:r>
              <a:rPr lang="en-US" sz="4000" b="1" dirty="0">
                <a:solidFill>
                  <a:srgbClr val="002060"/>
                </a:solidFill>
              </a:rPr>
              <a:t>Data Review: </a:t>
            </a:r>
            <a:r>
              <a:rPr lang="en" sz="4000" b="1" dirty="0">
                <a:solidFill>
                  <a:srgbClr val="002060"/>
                </a:solidFill>
              </a:rPr>
              <a:t>Presenting Cases 1-6</a:t>
            </a:r>
            <a:endParaRPr lang="en-US" sz="4000" dirty="0">
              <a:solidFill>
                <a:srgbClr val="002060"/>
              </a:solidFill>
            </a:endParaRPr>
          </a:p>
        </p:txBody>
      </p:sp>
      <p:sp>
        <p:nvSpPr>
          <p:cNvPr id="4" name="Slide Number Placeholder 3">
            <a:extLst>
              <a:ext uri="{FF2B5EF4-FFF2-40B4-BE49-F238E27FC236}">
                <a16:creationId xmlns="" xmlns:a16="http://schemas.microsoft.com/office/drawing/2014/main" id="{1F1590AB-BD60-4590-93C3-19899AEC32B9}"/>
              </a:ext>
            </a:extLst>
          </p:cNvPr>
          <p:cNvSpPr>
            <a:spLocks noGrp="1"/>
          </p:cNvSpPr>
          <p:nvPr>
            <p:ph type="sldNum" idx="12"/>
          </p:nvPr>
        </p:nvSpPr>
        <p:spPr/>
        <p:txBody>
          <a:bodyPr/>
          <a:lstStyle/>
          <a:p>
            <a:fld id="{00000000-1234-1234-1234-123412341234}" type="slidenum">
              <a:rPr lang="en" smtClean="0"/>
              <a:pPr/>
              <a:t>9</a:t>
            </a:fld>
            <a:endParaRPr lang="en" dirty="0"/>
          </a:p>
        </p:txBody>
      </p:sp>
      <p:graphicFrame>
        <p:nvGraphicFramePr>
          <p:cNvPr id="7" name="Table 6">
            <a:extLst>
              <a:ext uri="{FF2B5EF4-FFF2-40B4-BE49-F238E27FC236}">
                <a16:creationId xmlns="" xmlns:a16="http://schemas.microsoft.com/office/drawing/2014/main" id="{1271C597-EC01-4C53-92A6-ED30F77D5485}"/>
              </a:ext>
            </a:extLst>
          </p:cNvPr>
          <p:cNvGraphicFramePr>
            <a:graphicFrameLocks noGrp="1"/>
          </p:cNvGraphicFramePr>
          <p:nvPr>
            <p:extLst>
              <p:ext uri="{D42A27DB-BD31-4B8C-83A1-F6EECF244321}">
                <p14:modId xmlns:p14="http://schemas.microsoft.com/office/powerpoint/2010/main" val="787752423"/>
              </p:ext>
            </p:extLst>
          </p:nvPr>
        </p:nvGraphicFramePr>
        <p:xfrm>
          <a:off x="505867" y="724583"/>
          <a:ext cx="10896599" cy="5869572"/>
        </p:xfrm>
        <a:graphic>
          <a:graphicData uri="http://schemas.openxmlformats.org/drawingml/2006/table">
            <a:tbl>
              <a:tblPr firstRow="1" bandRow="1">
                <a:tableStyleId>{5C22544A-7EE6-4342-B048-85BDC9FD1C3A}</a:tableStyleId>
              </a:tblPr>
              <a:tblGrid>
                <a:gridCol w="1694408">
                  <a:extLst>
                    <a:ext uri="{9D8B030D-6E8A-4147-A177-3AD203B41FA5}">
                      <a16:colId xmlns="" xmlns:a16="http://schemas.microsoft.com/office/drawing/2014/main" val="682644623"/>
                    </a:ext>
                  </a:extLst>
                </a:gridCol>
                <a:gridCol w="1400175">
                  <a:extLst>
                    <a:ext uri="{9D8B030D-6E8A-4147-A177-3AD203B41FA5}">
                      <a16:colId xmlns="" xmlns:a16="http://schemas.microsoft.com/office/drawing/2014/main" val="3057592779"/>
                    </a:ext>
                  </a:extLst>
                </a:gridCol>
                <a:gridCol w="1129213">
                  <a:extLst>
                    <a:ext uri="{9D8B030D-6E8A-4147-A177-3AD203B41FA5}">
                      <a16:colId xmlns="" xmlns:a16="http://schemas.microsoft.com/office/drawing/2014/main" val="2309399536"/>
                    </a:ext>
                  </a:extLst>
                </a:gridCol>
                <a:gridCol w="1437677">
                  <a:extLst>
                    <a:ext uri="{9D8B030D-6E8A-4147-A177-3AD203B41FA5}">
                      <a16:colId xmlns="" xmlns:a16="http://schemas.microsoft.com/office/drawing/2014/main" val="1485831483"/>
                    </a:ext>
                  </a:extLst>
                </a:gridCol>
                <a:gridCol w="1606232">
                  <a:extLst>
                    <a:ext uri="{9D8B030D-6E8A-4147-A177-3AD203B41FA5}">
                      <a16:colId xmlns="" xmlns:a16="http://schemas.microsoft.com/office/drawing/2014/main" val="2975983560"/>
                    </a:ext>
                  </a:extLst>
                </a:gridCol>
                <a:gridCol w="1437677">
                  <a:extLst>
                    <a:ext uri="{9D8B030D-6E8A-4147-A177-3AD203B41FA5}">
                      <a16:colId xmlns="" xmlns:a16="http://schemas.microsoft.com/office/drawing/2014/main" val="2987627450"/>
                    </a:ext>
                  </a:extLst>
                </a:gridCol>
                <a:gridCol w="2191217">
                  <a:extLst>
                    <a:ext uri="{9D8B030D-6E8A-4147-A177-3AD203B41FA5}">
                      <a16:colId xmlns="" xmlns:a16="http://schemas.microsoft.com/office/drawing/2014/main" val="3155581570"/>
                    </a:ext>
                  </a:extLst>
                </a:gridCol>
              </a:tblGrid>
              <a:tr h="412430">
                <a:tc>
                  <a:txBody>
                    <a:bodyPr/>
                    <a:lstStyle/>
                    <a:p>
                      <a:pPr marL="0" marR="0">
                        <a:lnSpc>
                          <a:spcPct val="107000"/>
                        </a:lnSpc>
                        <a:spcBef>
                          <a:spcPts val="0"/>
                        </a:spcBef>
                        <a:spcAft>
                          <a:spcPts val="800"/>
                        </a:spcAft>
                      </a:pPr>
                      <a:r>
                        <a:rPr lang="en-US" sz="1800" dirty="0">
                          <a:effectLst/>
                        </a:rPr>
                        <a:t>Patient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Temperature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Pulse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Respirations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Blood Pressure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Oxygen Level</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Subjective data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1443423966"/>
                  </a:ext>
                </a:extLst>
              </a:tr>
              <a:tr h="618216">
                <a:tc>
                  <a:txBody>
                    <a:bodyPr/>
                    <a:lstStyle/>
                    <a:p>
                      <a:pPr marL="0" marR="0">
                        <a:lnSpc>
                          <a:spcPct val="100000"/>
                        </a:lnSpc>
                        <a:spcBef>
                          <a:spcPts val="0"/>
                        </a:spcBef>
                        <a:spcAft>
                          <a:spcPts val="800"/>
                        </a:spcAft>
                      </a:pPr>
                      <a:r>
                        <a:rPr lang="en-US" sz="1800" dirty="0">
                          <a:effectLst/>
                        </a:rPr>
                        <a:t>Case 1</a:t>
                      </a:r>
                    </a:p>
                    <a:p>
                      <a:pPr marL="0" marR="0">
                        <a:lnSpc>
                          <a:spcPct val="100000"/>
                        </a:lnSpc>
                        <a:spcBef>
                          <a:spcPts val="0"/>
                        </a:spcBef>
                        <a:spcAft>
                          <a:spcPts val="800"/>
                        </a:spcAft>
                      </a:pPr>
                      <a:r>
                        <a:rPr lang="en-US" sz="1800" dirty="0">
                          <a:effectLst/>
                        </a:rPr>
                        <a:t>12 y/o 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latin typeface="Calibri" panose="020F0502020204030204" pitchFamily="34" charset="0"/>
                          <a:ea typeface="Calibri" panose="020F0502020204030204" pitchFamily="34" charset="0"/>
                          <a:cs typeface="Times New Roman" panose="02020603050405020304" pitchFamily="18" charset="0"/>
                        </a:rPr>
                        <a:t>102</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dirty="0">
                          <a:effectLst/>
                        </a:rPr>
                        <a:t>112 bpm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28/minute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90/40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93% RA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Dry cough and fatigue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1333489580"/>
                  </a:ext>
                </a:extLst>
              </a:tr>
              <a:tr h="429740">
                <a:tc>
                  <a:txBody>
                    <a:bodyPr/>
                    <a:lstStyle/>
                    <a:p>
                      <a:pPr marL="0" marR="0">
                        <a:lnSpc>
                          <a:spcPct val="100000"/>
                        </a:lnSpc>
                        <a:spcBef>
                          <a:spcPts val="0"/>
                        </a:spcBef>
                        <a:spcAft>
                          <a:spcPts val="800"/>
                        </a:spcAft>
                      </a:pPr>
                      <a:r>
                        <a:rPr lang="en-US" sz="1800" dirty="0">
                          <a:effectLst/>
                        </a:rPr>
                        <a:t>Case 2</a:t>
                      </a:r>
                    </a:p>
                    <a:p>
                      <a:pPr marL="0" marR="0">
                        <a:lnSpc>
                          <a:spcPct val="100000"/>
                        </a:lnSpc>
                        <a:spcBef>
                          <a:spcPts val="0"/>
                        </a:spcBef>
                        <a:spcAft>
                          <a:spcPts val="800"/>
                        </a:spcAft>
                      </a:pPr>
                      <a:r>
                        <a:rPr lang="en-US" sz="1800" dirty="0">
                          <a:effectLst/>
                        </a:rPr>
                        <a:t>68 y/o 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101</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a:effectLst/>
                        </a:rPr>
                        <a:t>96 bpm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24/minute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112/68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90% RA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Dry cough and headache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1721877622"/>
                  </a:ext>
                </a:extLst>
              </a:tr>
              <a:tr h="618216">
                <a:tc>
                  <a:txBody>
                    <a:bodyPr/>
                    <a:lstStyle/>
                    <a:p>
                      <a:pPr marL="0" marR="0">
                        <a:lnSpc>
                          <a:spcPct val="100000"/>
                        </a:lnSpc>
                        <a:spcBef>
                          <a:spcPts val="0"/>
                        </a:spcBef>
                        <a:spcAft>
                          <a:spcPts val="800"/>
                        </a:spcAft>
                      </a:pPr>
                      <a:r>
                        <a:rPr lang="en-US" sz="1800" dirty="0">
                          <a:effectLst/>
                        </a:rPr>
                        <a:t>Case 3</a:t>
                      </a:r>
                    </a:p>
                    <a:p>
                      <a:pPr marL="0" marR="0">
                        <a:lnSpc>
                          <a:spcPct val="100000"/>
                        </a:lnSpc>
                        <a:spcBef>
                          <a:spcPts val="0"/>
                        </a:spcBef>
                        <a:spcAft>
                          <a:spcPts val="800"/>
                        </a:spcAft>
                      </a:pPr>
                      <a:r>
                        <a:rPr lang="en-US" sz="1800" dirty="0">
                          <a:effectLst/>
                        </a:rPr>
                        <a:t>80 y/o 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103</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a:effectLst/>
                        </a:rPr>
                        <a:t>88 bpm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22/minute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130/80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91% RA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Dry cough and fatigue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791725996"/>
                  </a:ext>
                </a:extLst>
              </a:tr>
              <a:tr h="618216">
                <a:tc>
                  <a:txBody>
                    <a:bodyPr/>
                    <a:lstStyle/>
                    <a:p>
                      <a:pPr marL="0" marR="0">
                        <a:lnSpc>
                          <a:spcPct val="100000"/>
                        </a:lnSpc>
                        <a:spcBef>
                          <a:spcPts val="0"/>
                        </a:spcBef>
                        <a:spcAft>
                          <a:spcPts val="800"/>
                        </a:spcAft>
                      </a:pPr>
                      <a:r>
                        <a:rPr lang="en-US" sz="1800" dirty="0">
                          <a:effectLst/>
                        </a:rPr>
                        <a:t>Case 4</a:t>
                      </a:r>
                    </a:p>
                    <a:p>
                      <a:pPr marL="0" marR="0">
                        <a:lnSpc>
                          <a:spcPct val="100000"/>
                        </a:lnSpc>
                        <a:spcBef>
                          <a:spcPts val="0"/>
                        </a:spcBef>
                        <a:spcAft>
                          <a:spcPts val="800"/>
                        </a:spcAft>
                      </a:pPr>
                      <a:r>
                        <a:rPr lang="en-US" sz="1800" dirty="0">
                          <a:effectLst/>
                        </a:rPr>
                        <a:t>2 y/o 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101.5</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a:effectLst/>
                        </a:rPr>
                        <a:t>120 bpm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28/minute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80/40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95% RA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Shortness of breath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2879865802"/>
                  </a:ext>
                </a:extLst>
              </a:tr>
              <a:tr h="693721">
                <a:tc>
                  <a:txBody>
                    <a:bodyPr/>
                    <a:lstStyle/>
                    <a:p>
                      <a:pPr marL="0" marR="0">
                        <a:lnSpc>
                          <a:spcPct val="100000"/>
                        </a:lnSpc>
                        <a:spcBef>
                          <a:spcPts val="0"/>
                        </a:spcBef>
                        <a:spcAft>
                          <a:spcPts val="800"/>
                        </a:spcAft>
                      </a:pPr>
                      <a:r>
                        <a:rPr lang="en-US" sz="1800" dirty="0">
                          <a:effectLst/>
                        </a:rPr>
                        <a:t>Case 5</a:t>
                      </a:r>
                    </a:p>
                    <a:p>
                      <a:pPr marL="0" marR="0">
                        <a:lnSpc>
                          <a:spcPct val="100000"/>
                        </a:lnSpc>
                        <a:spcBef>
                          <a:spcPts val="0"/>
                        </a:spcBef>
                        <a:spcAft>
                          <a:spcPts val="800"/>
                        </a:spcAft>
                      </a:pPr>
                      <a:r>
                        <a:rPr lang="en-US" sz="1800" dirty="0">
                          <a:effectLst/>
                        </a:rPr>
                        <a:t>22 y/o 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104</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a:effectLst/>
                        </a:rPr>
                        <a:t>108 bpm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22/minute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128/60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96% RA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Fatigue, frequent fevers, and cough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1509586306"/>
                  </a:ext>
                </a:extLst>
              </a:tr>
              <a:tr h="618216">
                <a:tc>
                  <a:txBody>
                    <a:bodyPr/>
                    <a:lstStyle/>
                    <a:p>
                      <a:pPr marL="0" marR="0">
                        <a:lnSpc>
                          <a:spcPct val="100000"/>
                        </a:lnSpc>
                        <a:spcBef>
                          <a:spcPts val="0"/>
                        </a:spcBef>
                        <a:spcAft>
                          <a:spcPts val="800"/>
                        </a:spcAft>
                      </a:pPr>
                      <a:r>
                        <a:rPr lang="en-US" sz="1800" dirty="0">
                          <a:effectLst/>
                        </a:rPr>
                        <a:t>Case 6</a:t>
                      </a:r>
                    </a:p>
                    <a:p>
                      <a:pPr marL="0" marR="0">
                        <a:lnSpc>
                          <a:spcPct val="100000"/>
                        </a:lnSpc>
                        <a:spcBef>
                          <a:spcPts val="0"/>
                        </a:spcBef>
                        <a:spcAft>
                          <a:spcPts val="800"/>
                        </a:spcAft>
                      </a:pPr>
                      <a:r>
                        <a:rPr lang="en-US" sz="1800" dirty="0">
                          <a:effectLst/>
                        </a:rPr>
                        <a:t>81 y/o Female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100</a:t>
                      </a:r>
                      <a:r>
                        <a:rPr lang="en-US" sz="180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800">
                          <a:effectLst/>
                        </a:rPr>
                        <a:t>98 bpm</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26/minute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130/80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a:effectLst/>
                        </a:rPr>
                        <a:t>92% RA</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800" dirty="0">
                          <a:effectLst/>
                        </a:rPr>
                        <a:t>Fevers and cough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1102004392"/>
                  </a:ext>
                </a:extLst>
              </a:tr>
              <a:tr h="646532">
                <a:tc>
                  <a:txBody>
                    <a:bodyPr/>
                    <a:lstStyle/>
                    <a:p>
                      <a:pPr marL="0" marR="0">
                        <a:lnSpc>
                          <a:spcPct val="107000"/>
                        </a:lnSpc>
                        <a:spcBef>
                          <a:spcPts val="0"/>
                        </a:spcBef>
                        <a:spcAft>
                          <a:spcPts val="800"/>
                        </a:spcAft>
                      </a:pPr>
                      <a:r>
                        <a:rPr lang="en-US" sz="1400" dirty="0">
                          <a:effectLst/>
                        </a:rPr>
                        <a:t>Agency Normal ranges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0000"/>
                        </a:lnSpc>
                        <a:spcBef>
                          <a:spcPts val="0"/>
                        </a:spcBef>
                        <a:spcAft>
                          <a:spcPts val="8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97-99</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F</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0000"/>
                        </a:lnSpc>
                        <a:spcBef>
                          <a:spcPts val="0"/>
                        </a:spcBef>
                        <a:spcAft>
                          <a:spcPts val="800"/>
                        </a:spcAft>
                      </a:pP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36.1-37.2</a:t>
                      </a:r>
                      <a:r>
                        <a:rPr lang="en-US" sz="1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t>
                      </a:r>
                      <a:r>
                        <a:rPr lang="en-US"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C</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nSpc>
                          <a:spcPct val="107000"/>
                        </a:lnSpc>
                        <a:spcBef>
                          <a:spcPts val="0"/>
                        </a:spcBef>
                        <a:spcAft>
                          <a:spcPts val="800"/>
                        </a:spcAft>
                      </a:pPr>
                      <a:r>
                        <a:rPr lang="en-US" sz="1400" dirty="0">
                          <a:effectLst/>
                        </a:rPr>
                        <a:t>60-100 bpm</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400" dirty="0">
                          <a:effectLst/>
                        </a:rPr>
                        <a:t>12-20/minute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400" dirty="0">
                          <a:effectLst/>
                        </a:rPr>
                        <a:t>120/80 – 139/89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marL="0" marR="0">
                        <a:lnSpc>
                          <a:spcPct val="107000"/>
                        </a:lnSpc>
                        <a:spcBef>
                          <a:spcPts val="0"/>
                        </a:spcBef>
                        <a:spcAft>
                          <a:spcPts val="800"/>
                        </a:spcAft>
                      </a:pPr>
                      <a:r>
                        <a:rPr lang="en-US" sz="1400" dirty="0">
                          <a:effectLst/>
                        </a:rPr>
                        <a:t>95% - 100% RA</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a:txBody>
                    <a:bodyPr/>
                    <a:lstStyle/>
                    <a:p>
                      <a:pPr>
                        <a:lnSpc>
                          <a:spcPct val="107000"/>
                        </a:lnSpc>
                      </a:pPr>
                      <a:endParaRPr lang="en-US" sz="1800" dirty="0">
                        <a:effectLst/>
                        <a:latin typeface="Calibri" panose="020F0502020204030204" pitchFamily="34" charset="0"/>
                        <a:cs typeface="Times New Roman" panose="02020603050405020304" pitchFamily="18" charset="0"/>
                      </a:endParaRPr>
                    </a:p>
                  </a:txBody>
                  <a:tcPr marL="82789" marR="82789" marT="41395" marB="41395"/>
                </a:tc>
                <a:extLst>
                  <a:ext uri="{0D108BD9-81ED-4DB2-BD59-A6C34878D82A}">
                    <a16:rowId xmlns="" xmlns:a16="http://schemas.microsoft.com/office/drawing/2014/main" val="1602363070"/>
                  </a:ext>
                </a:extLst>
              </a:tr>
              <a:tr h="412430">
                <a:tc gridSpan="7">
                  <a:txBody>
                    <a:bodyPr/>
                    <a:lstStyle/>
                    <a:p>
                      <a:pPr marL="0" marR="0">
                        <a:lnSpc>
                          <a:spcPct val="107000"/>
                        </a:lnSpc>
                        <a:spcBef>
                          <a:spcPts val="0"/>
                        </a:spcBef>
                        <a:spcAft>
                          <a:spcPts val="800"/>
                        </a:spcAft>
                      </a:pPr>
                      <a:r>
                        <a:rPr lang="en-US" sz="1400" dirty="0">
                          <a:effectLst/>
                        </a:rPr>
                        <a:t>bpm = beats per </a:t>
                      </a:r>
                      <a:r>
                        <a:rPr lang="en-US" sz="1400" dirty="0" smtClean="0">
                          <a:effectLst/>
                        </a:rPr>
                        <a:t>minute   </a:t>
                      </a:r>
                      <a:r>
                        <a:rPr lang="en-US" sz="1400" dirty="0">
                          <a:effectLst/>
                        </a:rPr>
                        <a:t>RA= Room </a:t>
                      </a:r>
                      <a:r>
                        <a:rPr lang="en-US" sz="1400" dirty="0" smtClean="0">
                          <a:effectLst/>
                        </a:rPr>
                        <a:t>Air  </a:t>
                      </a:r>
                      <a:r>
                        <a:rPr lang="en-US" sz="1400" dirty="0">
                          <a:effectLst/>
                        </a:rPr>
                        <a:t>F = </a:t>
                      </a:r>
                      <a:r>
                        <a:rPr lang="en-US" sz="1400" dirty="0" smtClean="0">
                          <a:effectLst/>
                        </a:rPr>
                        <a:t>Fahrenheit  C </a:t>
                      </a:r>
                      <a:r>
                        <a:rPr lang="en-US" sz="1400" dirty="0">
                          <a:effectLst/>
                        </a:rPr>
                        <a:t>= </a:t>
                      </a:r>
                      <a:r>
                        <a:rPr lang="en-US" sz="1400" dirty="0" smtClean="0">
                          <a:effectLst/>
                        </a:rPr>
                        <a:t>Celsius y/o </a:t>
                      </a:r>
                      <a:r>
                        <a:rPr lang="en-US" sz="1400" dirty="0">
                          <a:effectLst/>
                        </a:rPr>
                        <a:t>= year old</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82789" marR="82789" marT="41395" marB="41395"/>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 xmlns:a16="http://schemas.microsoft.com/office/drawing/2014/main" val="3785089893"/>
                  </a:ext>
                </a:extLst>
              </a:tr>
            </a:tbl>
          </a:graphicData>
        </a:graphic>
      </p:graphicFrame>
    </p:spTree>
    <p:extLst>
      <p:ext uri="{BB962C8B-B14F-4D97-AF65-F5344CB8AC3E}">
        <p14:creationId xmlns:p14="http://schemas.microsoft.com/office/powerpoint/2010/main" val="22495546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401419136F7644A7CE369E49636F5B" ma:contentTypeVersion="13" ma:contentTypeDescription="Create a new document." ma:contentTypeScope="" ma:versionID="5d3d8827943f1dcbef77869c0d16fb09">
  <xsd:schema xmlns:xsd="http://www.w3.org/2001/XMLSchema" xmlns:xs="http://www.w3.org/2001/XMLSchema" xmlns:p="http://schemas.microsoft.com/office/2006/metadata/properties" xmlns:ns3="b1c35227-24e8-497c-9baf-f73e1f6e908b" xmlns:ns4="aaa1b6a7-be29-4785-8793-23f6db9eb1ee" targetNamespace="http://schemas.microsoft.com/office/2006/metadata/properties" ma:root="true" ma:fieldsID="e4a0c2cccbf41356bb1d76117c08ff7d" ns3:_="" ns4:_="">
    <xsd:import namespace="b1c35227-24e8-497c-9baf-f73e1f6e908b"/>
    <xsd:import namespace="aaa1b6a7-be29-4785-8793-23f6db9eb1ee"/>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c35227-24e8-497c-9baf-f73e1f6e908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aa1b6a7-be29-4785-8793-23f6db9eb1ee"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951FE9-B897-4247-9FC0-40550C400187}">
  <ds:schemaRefs>
    <ds:schemaRef ds:uri="http://schemas.microsoft.com/sharepoint/v3/contenttype/forms"/>
  </ds:schemaRefs>
</ds:datastoreItem>
</file>

<file path=customXml/itemProps2.xml><?xml version="1.0" encoding="utf-8"?>
<ds:datastoreItem xmlns:ds="http://schemas.openxmlformats.org/officeDocument/2006/customXml" ds:itemID="{DE46D586-842A-4A34-8BFF-CE44E1C12A5C}">
  <ds:schemaRefs>
    <ds:schemaRef ds:uri="http://purl.org/dc/dcmitype/"/>
    <ds:schemaRef ds:uri="http://schemas.microsoft.com/office/infopath/2007/PartnerControls"/>
    <ds:schemaRef ds:uri="b1c35227-24e8-497c-9baf-f73e1f6e908b"/>
    <ds:schemaRef ds:uri="http://www.w3.org/XML/1998/namespace"/>
    <ds:schemaRef ds:uri="http://schemas.microsoft.com/office/2006/documentManagement/types"/>
    <ds:schemaRef ds:uri="http://schemas.openxmlformats.org/package/2006/metadata/core-properties"/>
    <ds:schemaRef ds:uri="http://purl.org/dc/elements/1.1/"/>
    <ds:schemaRef ds:uri="http://schemas.microsoft.com/office/2006/metadata/properties"/>
    <ds:schemaRef ds:uri="aaa1b6a7-be29-4785-8793-23f6db9eb1ee"/>
    <ds:schemaRef ds:uri="http://purl.org/dc/terms/"/>
  </ds:schemaRefs>
</ds:datastoreItem>
</file>

<file path=customXml/itemProps3.xml><?xml version="1.0" encoding="utf-8"?>
<ds:datastoreItem xmlns:ds="http://schemas.openxmlformats.org/officeDocument/2006/customXml" ds:itemID="{A6971BFD-7F62-493E-A64A-E3AF8EC21B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c35227-24e8-497c-9baf-f73e1f6e908b"/>
    <ds:schemaRef ds:uri="aaa1b6a7-be29-4785-8793-23f6db9eb1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2894</Words>
  <Application>Microsoft Office PowerPoint</Application>
  <PresentationFormat>Custom</PresentationFormat>
  <Paragraphs>462</Paragraphs>
  <Slides>30</Slides>
  <Notes>29</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PowerPoint Presentation</vt:lpstr>
      <vt:lpstr>Situation:   The mayor of Metrotown was alerted by local health providers that a concerning cluster of patient cases have been flagged as “unusual.” Six new patients have presented to the two local hospitals within the last 24 hours with similar symptoms. All patients have tested negative for influenza and group A Streptococcus. A virus is the suspected cause. The mayor has appointed you to develop a team to work as a taskforce for this puzzling new infection. You have a two-phase mission to complete.  </vt:lpstr>
      <vt:lpstr>Your Mission:</vt:lpstr>
      <vt:lpstr>Public Health Surveillance</vt:lpstr>
      <vt:lpstr>Discussion 1:   Surveillance of this outbreak falls under what category of health target? </vt:lpstr>
      <vt:lpstr>Discussion 2:   In this case, what is the desired outcome of public health surveillance?</vt:lpstr>
      <vt:lpstr>Develop a Team</vt:lpstr>
      <vt:lpstr>Emergency Department Data</vt:lpstr>
      <vt:lpstr>Data Review: Presenting Cases 1-6</vt:lpstr>
      <vt:lpstr>The Investigation Begins…</vt:lpstr>
      <vt:lpstr>Discussion 3: Obtaining Data  What subjective data do you feel would be most relevant about the patients?</vt:lpstr>
      <vt:lpstr>Discussion 4: Obtaining Data  What objective data do you feel would be most relevant about the patients?</vt:lpstr>
      <vt:lpstr>Discussion 5: Identifying Commonalities What are some similarities/ differences between the identified patients?</vt:lpstr>
      <vt:lpstr>Discussion 6: Summarizing the “Known”</vt:lpstr>
      <vt:lpstr>Additional Information: Cases 1-6</vt:lpstr>
      <vt:lpstr>Laboratory Results: Cases 1-6</vt:lpstr>
      <vt:lpstr>Discussion 7: Summarizing the “Known”</vt:lpstr>
      <vt:lpstr>The Investigation Continues…</vt:lpstr>
      <vt:lpstr>Phase 1 Review:   Has your team completed Phase One?</vt:lpstr>
      <vt:lpstr>Phase 2 Overview: </vt:lpstr>
      <vt:lpstr>Discussion 8: Preventing Transmission</vt:lpstr>
      <vt:lpstr>Discussion 9: Team Recommendations Creating an Implementation Proposal</vt:lpstr>
      <vt:lpstr>Data Review: Patient Updates (24 hr later)</vt:lpstr>
      <vt:lpstr>Data Review: Further Updates (24 hr after initial update)</vt:lpstr>
      <vt:lpstr>Discussion 10: Team Recommendations Updating the Implementation Proposal</vt:lpstr>
      <vt:lpstr>Discussion 11: Evaluation</vt:lpstr>
      <vt:lpstr>Discussion 12: Reflection</vt:lpstr>
      <vt:lpstr>Phase 2 Review:   Has your team completed Phase Two?</vt:lpstr>
      <vt:lpstr>References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2020-04-20T17:45:05Z</dcterms:created>
  <dcterms:modified xsi:type="dcterms:W3CDTF">2020-05-28T16:52:20Z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0x01010067401419136F7644A7CE369E49636F5B</vt:lpwstr>
  </property>
</Properties>
</file>