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Lst>
  <p:notesMasterIdLst>
    <p:notesMasterId r:id="rId38"/>
  </p:notesMasterIdLst>
  <p:sldIdLst>
    <p:sldId id="289" r:id="rId2"/>
    <p:sldId id="257" r:id="rId3"/>
    <p:sldId id="258" r:id="rId4"/>
    <p:sldId id="294" r:id="rId5"/>
    <p:sldId id="259" r:id="rId6"/>
    <p:sldId id="293" r:id="rId7"/>
    <p:sldId id="260" r:id="rId8"/>
    <p:sldId id="291" r:id="rId9"/>
    <p:sldId id="261" r:id="rId10"/>
    <p:sldId id="262" r:id="rId11"/>
    <p:sldId id="292" r:id="rId12"/>
    <p:sldId id="296" r:id="rId13"/>
    <p:sldId id="290" r:id="rId14"/>
    <p:sldId id="263" r:id="rId15"/>
    <p:sldId id="264" r:id="rId16"/>
    <p:sldId id="265" r:id="rId17"/>
    <p:sldId id="266" r:id="rId18"/>
    <p:sldId id="267" r:id="rId19"/>
    <p:sldId id="268" r:id="rId20"/>
    <p:sldId id="269" r:id="rId21"/>
    <p:sldId id="270" r:id="rId22"/>
    <p:sldId id="271"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C32"/>
    <a:srgbClr val="050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3" autoAdjust="0"/>
    <p:restoredTop sz="86976" autoAdjust="0"/>
  </p:normalViewPr>
  <p:slideViewPr>
    <p:cSldViewPr snapToGrid="0" snapToObjects="1">
      <p:cViewPr>
        <p:scale>
          <a:sx n="106" d="100"/>
          <a:sy n="106" d="100"/>
        </p:scale>
        <p:origin x="-634" y="-115"/>
      </p:cViewPr>
      <p:guideLst>
        <p:guide orient="horz" pos="1620"/>
        <p:guide pos="2880"/>
      </p:guideLst>
    </p:cSldViewPr>
  </p:slideViewPr>
  <p:notesTextViewPr>
    <p:cViewPr>
      <p:scale>
        <a:sx n="1" d="1"/>
        <a:sy n="1" d="1"/>
      </p:scale>
      <p:origin x="0" y="0"/>
    </p:cViewPr>
  </p:notesTextViewPr>
  <p:notesViewPr>
    <p:cSldViewPr snapToGrid="0" snapToObjects="1">
      <p:cViewPr varScale="1">
        <p:scale>
          <a:sx n="71" d="100"/>
          <a:sy n="71" d="100"/>
        </p:scale>
        <p:origin x="-307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677686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coronavirus/mers/lab/lab-testing.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coronavirus/about/symptoms.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58750" indent="0">
              <a:buFontTx/>
              <a:buNone/>
            </a:pPr>
            <a:r>
              <a:rPr lang="en-US" i="1" baseline="0" dirty="0"/>
              <a:t>Credit: </a:t>
            </a:r>
            <a:r>
              <a:rPr lang="en-US" dirty="0"/>
              <a:t>Licensed image © Sn333g | Dreamstime.com, ID</a:t>
            </a:r>
            <a:r>
              <a:rPr lang="en-US" baseline="0" dirty="0"/>
              <a:t> </a:t>
            </a:r>
            <a:r>
              <a:rPr lang="en-US" dirty="0"/>
              <a:t>171189760.</a:t>
            </a:r>
          </a:p>
        </p:txBody>
      </p:sp>
      <p:sp>
        <p:nvSpPr>
          <p:cNvPr id="4" name="Slide Number Placeholder 3"/>
          <p:cNvSpPr>
            <a:spLocks noGrp="1"/>
          </p:cNvSpPr>
          <p:nvPr>
            <p:ph type="sldNum" idx="10"/>
          </p:nvPr>
        </p:nvSpPr>
        <p:spPr>
          <a:xfrm>
            <a:off x="3884613" y="8685213"/>
            <a:ext cx="2971800" cy="457200"/>
          </a:xfrm>
          <a:prstGeom prst="rect">
            <a:avLst/>
          </a:prstGeom>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3370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21b00ec2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21b00ec2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21b00e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21b00e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Credit: </a:t>
            </a:r>
            <a:r>
              <a:rPr lang="en-US" dirty="0"/>
              <a:t>Licensed image © </a:t>
            </a:r>
            <a:r>
              <a:rPr lang="en-US" dirty="0" err="1"/>
              <a:t>Elenabsl</a:t>
            </a:r>
            <a:r>
              <a:rPr lang="en-US" dirty="0"/>
              <a:t> | Dreamstime.com, ID 55529192.</a:t>
            </a:r>
            <a:r>
              <a:rPr lang="en-US" baseline="0" dirty="0"/>
              <a:t> </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21b00ec2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21b00ec2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https://www.cdc.gov/coronavirus/mers/lab/lab-testing.html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explained serology tests above, so skip over that when presenting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21c05be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321c05be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FontTx/>
              <a:buNone/>
            </a:pPr>
            <a:r>
              <a:rPr lang="en-US" i="1" dirty="0"/>
              <a:t>Credit:</a:t>
            </a:r>
            <a:r>
              <a:rPr lang="en-US" i="1" baseline="0" dirty="0"/>
              <a:t> </a:t>
            </a:r>
            <a:r>
              <a:rPr lang="en-US" i="0" baseline="0" dirty="0"/>
              <a:t>Licensed image </a:t>
            </a:r>
            <a:r>
              <a:rPr lang="en-US" i="0" dirty="0"/>
              <a:t>© </a:t>
            </a:r>
            <a:r>
              <a:rPr lang="en-US" i="0" dirty="0" err="1"/>
              <a:t>Maksym</a:t>
            </a:r>
            <a:r>
              <a:rPr lang="en-US" i="0" dirty="0"/>
              <a:t> </a:t>
            </a:r>
            <a:r>
              <a:rPr lang="en-US" i="0" dirty="0" err="1"/>
              <a:t>Yemelyanov</a:t>
            </a:r>
            <a:r>
              <a:rPr lang="en-US" i="0" dirty="0"/>
              <a:t> | Dreamstime.com, </a:t>
            </a:r>
            <a:r>
              <a:rPr lang="en-US" dirty="0"/>
              <a:t>ID</a:t>
            </a:r>
            <a:r>
              <a:rPr lang="en-US" baseline="0" dirty="0"/>
              <a:t> 171151740.</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321b00ec2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21b00ec2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21b00ec2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21b00ec2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217ca3686_6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217ca3686_6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217ca3686_6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217ca3686_6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https://www.cdc.gov/coronavirus/about/symptoms.html</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21c05be6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21c05be6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https://www.rndsystems.com/resources/articles/ace-2-sars-receptor-identified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21c05be6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21c05be6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Credit: </a:t>
            </a:r>
            <a:r>
              <a:rPr lang="en-US" dirty="0"/>
              <a:t>Licensed image © Juan </a:t>
            </a:r>
            <a:r>
              <a:rPr lang="en-US" dirty="0" err="1"/>
              <a:t>Gaertner</a:t>
            </a:r>
            <a:r>
              <a:rPr lang="en-US" dirty="0"/>
              <a:t> | Dreamstime.com, ID 171583572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21b00ec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21b00ec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Hint: It is common in fall and winter in the US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21c05be6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321c05be6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Sense RNA is transcribed to produce (-) sense template</a:t>
            </a:r>
            <a:endParaRPr dirty="0"/>
          </a:p>
          <a:p>
            <a:pPr marL="0" lvl="0" indent="0" algn="l" rtl="0">
              <a:spcBef>
                <a:spcPts val="0"/>
              </a:spcBef>
              <a:spcAft>
                <a:spcPts val="0"/>
              </a:spcAft>
              <a:buNone/>
            </a:pPr>
            <a:r>
              <a:rPr lang="en" dirty="0"/>
              <a:t>(+) Sense RNA is also translated directly/ indirectly (subgenomic genes = indirect) to produce proteins</a:t>
            </a:r>
            <a:endParaRPr dirty="0"/>
          </a:p>
          <a:p>
            <a:pPr marL="0" lvl="0" indent="0" algn="l" rtl="0">
              <a:spcBef>
                <a:spcPts val="0"/>
              </a:spcBef>
              <a:spcAft>
                <a:spcPts val="0"/>
              </a:spcAft>
              <a:buNone/>
            </a:pPr>
            <a:r>
              <a:rPr lang="en" dirty="0"/>
              <a:t>Utilizes Proteolytic Cleavage (Post Translational Cut: ~ multiple proteins arise from one “polyprotein”) and subgenomic RNA’s  to produce a variety of necessary proteins.</a:t>
            </a:r>
            <a:endParaRPr dirty="0"/>
          </a:p>
          <a:p>
            <a:pPr marL="0" lvl="0" indent="0" algn="l" rtl="0">
              <a:spcBef>
                <a:spcPts val="0"/>
              </a:spcBef>
              <a:spcAft>
                <a:spcPts val="0"/>
              </a:spcAft>
              <a:buNone/>
            </a:pPr>
            <a:r>
              <a:rPr lang="en" dirty="0"/>
              <a:t>Glycoproteins are cotranslated into the Rough E.R membrane. Nucleocapsid (containing replicated genome) interacts with E.R. bound glycoproteins and follows secretory pathway to exit cell. New virus membrane is derived from host cell E.R. membrane!</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i="1" dirty="0"/>
              <a:t>Image</a:t>
            </a:r>
            <a:r>
              <a:rPr lang="en-US" i="1" baseline="0" dirty="0"/>
              <a:t> credit:</a:t>
            </a:r>
            <a:r>
              <a:rPr lang="en-US" baseline="0" dirty="0"/>
              <a:t> </a:t>
            </a:r>
            <a:r>
              <a:rPr lang="en-US" baseline="0" dirty="0" err="1"/>
              <a:t>Crenim</a:t>
            </a:r>
            <a:r>
              <a:rPr lang="en-US" baseline="0" dirty="0"/>
              <a:t> at English Wikipedia, CC BY-SA 3.0, https://commons.wikimedia.org/wiki/File:Coronavirus_replication.png.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21c05be6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21c05be6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217ca3686_9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217ca3686_9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dirty="0" smtClean="0"/>
              <a:t>Image credit:  </a:t>
            </a:r>
            <a:r>
              <a:rPr lang="en-US" sz="1100" b="0" i="0" u="none" strike="noStrike" cap="none" dirty="0" smtClean="0">
                <a:solidFill>
                  <a:srgbClr val="000000"/>
                </a:solidFill>
                <a:effectLst/>
                <a:latin typeface="Arial"/>
                <a:ea typeface="Arial"/>
                <a:cs typeface="Arial"/>
                <a:sym typeface="Arial"/>
              </a:rPr>
              <a:t>Samuel </a:t>
            </a:r>
            <a:r>
              <a:rPr lang="en-US" sz="1100" b="0" i="0" u="none" strike="noStrike" cap="none" dirty="0" err="1" smtClean="0">
                <a:solidFill>
                  <a:srgbClr val="000000"/>
                </a:solidFill>
                <a:effectLst/>
                <a:latin typeface="Arial"/>
                <a:ea typeface="Arial"/>
                <a:cs typeface="Arial"/>
                <a:sym typeface="Arial"/>
              </a:rPr>
              <a:t>Cohler</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case author.</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217ca3686_9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217ca3686_9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dirty="0" smtClean="0"/>
              <a:t>Image credit:  </a:t>
            </a:r>
            <a:r>
              <a:rPr lang="en-US" sz="1100" b="0" i="0" u="none" strike="noStrike" cap="none" dirty="0" smtClean="0">
                <a:solidFill>
                  <a:srgbClr val="000000"/>
                </a:solidFill>
                <a:effectLst/>
                <a:latin typeface="Arial"/>
                <a:ea typeface="Arial"/>
                <a:cs typeface="Arial"/>
                <a:sym typeface="Arial"/>
              </a:rPr>
              <a:t>Samuel </a:t>
            </a:r>
            <a:r>
              <a:rPr lang="en-US" sz="1100" b="0" i="0" u="none" strike="noStrike" cap="none" dirty="0" err="1" smtClean="0">
                <a:solidFill>
                  <a:srgbClr val="000000"/>
                </a:solidFill>
                <a:effectLst/>
                <a:latin typeface="Arial"/>
                <a:ea typeface="Arial"/>
                <a:cs typeface="Arial"/>
                <a:sym typeface="Arial"/>
              </a:rPr>
              <a:t>Cohler</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case author.</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217ca3686_9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3217ca3686_9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smtClean="0"/>
              <a:t>Image credit:  </a:t>
            </a:r>
            <a:r>
              <a:rPr lang="en-US" sz="1100" b="0" i="0" u="none" strike="noStrike" cap="none" dirty="0" smtClean="0">
                <a:solidFill>
                  <a:srgbClr val="000000"/>
                </a:solidFill>
                <a:effectLst/>
                <a:latin typeface="Arial"/>
                <a:ea typeface="Arial"/>
                <a:cs typeface="Arial"/>
                <a:sym typeface="Arial"/>
              </a:rPr>
              <a:t>Samuel </a:t>
            </a:r>
            <a:r>
              <a:rPr lang="en-US" sz="1100" b="0" i="0" u="none" strike="noStrike" cap="none" dirty="0" err="1" smtClean="0">
                <a:solidFill>
                  <a:srgbClr val="000000"/>
                </a:solidFill>
                <a:effectLst/>
                <a:latin typeface="Arial"/>
                <a:ea typeface="Arial"/>
                <a:cs typeface="Arial"/>
                <a:sym typeface="Arial"/>
              </a:rPr>
              <a:t>Cohler</a:t>
            </a:r>
            <a:r>
              <a:rPr lang="en-US" sz="1100" b="0" i="0" u="none" strike="noStrike" cap="none" dirty="0" smtClean="0">
                <a:solidFill>
                  <a:srgbClr val="000000"/>
                </a:solidFill>
                <a:effectLst/>
                <a:latin typeface="Arial"/>
                <a:ea typeface="Arial"/>
                <a:cs typeface="Arial"/>
                <a:sym typeface="Arial"/>
              </a:rPr>
              <a:t>,</a:t>
            </a:r>
            <a:r>
              <a:rPr lang="en-US" sz="1100" b="0" i="0" u="none" strike="noStrike" cap="none" baseline="0" dirty="0" smtClean="0">
                <a:solidFill>
                  <a:srgbClr val="000000"/>
                </a:solidFill>
                <a:effectLst/>
                <a:latin typeface="Arial"/>
                <a:ea typeface="Arial"/>
                <a:cs typeface="Arial"/>
                <a:sym typeface="Arial"/>
              </a:rPr>
              <a:t> case author.</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21b00ec2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21b00ec2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dirty="0"/>
              <a:t>Credit:</a:t>
            </a:r>
            <a:r>
              <a:rPr lang="en-US" i="1" baseline="0" dirty="0"/>
              <a:t> </a:t>
            </a:r>
            <a:r>
              <a:rPr lang="en-US" baseline="0" dirty="0"/>
              <a:t>Licensed image </a:t>
            </a:r>
            <a:r>
              <a:rPr lang="en-US" sz="1100" dirty="0">
                <a:solidFill>
                  <a:schemeClr val="tx1"/>
                </a:solidFill>
              </a:rPr>
              <a:t>© </a:t>
            </a:r>
            <a:r>
              <a:rPr lang="en-US" sz="1100" dirty="0" err="1">
                <a:solidFill>
                  <a:schemeClr val="tx1"/>
                </a:solidFill>
              </a:rPr>
              <a:t>Crystaleyestudio</a:t>
            </a:r>
            <a:r>
              <a:rPr lang="en-US" sz="1100" dirty="0">
                <a:solidFill>
                  <a:schemeClr val="tx1"/>
                </a:solidFill>
              </a:rPr>
              <a:t> | Dreamstime.com, ID 43240415.</a:t>
            </a:r>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217ca3686_9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3217ca3686_9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21b00ec2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21b00ec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21c05be6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21c05be6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21b00ec2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21b00ec2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Treatment is supportive and based on patient’s clinical condition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217ca368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217ca368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21b00ec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21b00ec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Image Credit:</a:t>
            </a:r>
            <a:r>
              <a:rPr lang="en-US" i="1" baseline="0" dirty="0"/>
              <a:t> </a:t>
            </a:r>
            <a:r>
              <a:rPr lang="en-US" baseline="0" dirty="0"/>
              <a:t>CIA, public domain, https://commons.wikimedia.org/wiki/File:SARS_Spread_as_of_03-28-2003,_larger_image.png.</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217ca3686_1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217ca3686_1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217ca3686_6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217ca3686_6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217ca3686_6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217ca3686_6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217ca3686_6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217ca3686_6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dirty="0"/>
              <a:t>Credit: </a:t>
            </a:r>
            <a:r>
              <a:rPr lang="en-US" dirty="0"/>
              <a:t>Licensed image</a:t>
            </a:r>
            <a:r>
              <a:rPr lang="en-US" baseline="0" dirty="0"/>
              <a:t> </a:t>
            </a:r>
            <a:r>
              <a:rPr lang="en-US" dirty="0"/>
              <a:t>© </a:t>
            </a:r>
            <a:r>
              <a:rPr lang="en-US" dirty="0" err="1"/>
              <a:t>Designua</a:t>
            </a:r>
            <a:r>
              <a:rPr lang="en-US" dirty="0"/>
              <a:t> | Dreamstime.com, ID 89912323.</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21c05be6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21c05be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21c05be6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21c05be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13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217ca3686_6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217ca3686_6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119918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347495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162849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80"/>
        <p:cNvGrpSpPr/>
        <p:nvPr/>
      </p:nvGrpSpPr>
      <p:grpSpPr>
        <a:xfrm>
          <a:off x="0" y="0"/>
          <a:ext cx="0" cy="0"/>
          <a:chOff x="0" y="0"/>
          <a:chExt cx="0" cy="0"/>
        </a:xfrm>
      </p:grpSpPr>
      <p:sp>
        <p:nvSpPr>
          <p:cNvPr id="104" name="Google Shape;104;p5"/>
          <p:cNvSpPr txBox="1">
            <a:spLocks noGrp="1"/>
          </p:cNvSpPr>
          <p:nvPr>
            <p:ph type="title"/>
          </p:nvPr>
        </p:nvSpPr>
        <p:spPr>
          <a:xfrm>
            <a:off x="2047950" y="0"/>
            <a:ext cx="5048100" cy="1147800"/>
          </a:xfrm>
          <a:prstGeom prst="rect">
            <a:avLst/>
          </a:prstGeom>
        </p:spPr>
        <p:txBody>
          <a:bodyPr spcFirstLastPara="1" wrap="square" lIns="91425" tIns="91425" rIns="91425" bIns="91425" anchor="ctr"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05" name="Google Shape;105;p5"/>
          <p:cNvSpPr txBox="1">
            <a:spLocks noGrp="1"/>
          </p:cNvSpPr>
          <p:nvPr>
            <p:ph type="body" idx="1"/>
          </p:nvPr>
        </p:nvSpPr>
        <p:spPr>
          <a:xfrm>
            <a:off x="1750800" y="1513000"/>
            <a:ext cx="5642400" cy="3099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Font typeface="Arial" panose="020B0604020202020204" pitchFamily="34" charset="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dirty="0"/>
          </a:p>
        </p:txBody>
      </p:sp>
      <p:sp>
        <p:nvSpPr>
          <p:cNvPr id="4" name="Slide Number Placeholder 5"/>
          <p:cNvSpPr>
            <a:spLocks noGrp="1"/>
          </p:cNvSpPr>
          <p:nvPr>
            <p:ph type="sldNum" sz="quarter" idx="12"/>
          </p:nvPr>
        </p:nvSpPr>
        <p:spPr>
          <a:xfrm>
            <a:off x="6553200" y="4767264"/>
            <a:ext cx="2133600" cy="273844"/>
          </a:xfrm>
        </p:spPr>
        <p:txBody>
          <a:bodyPr/>
          <a:lstStyle/>
          <a:p>
            <a:fld id="{63E51A63-875B-4F4C-8BDC-29DDEB64178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5"/>
        <p:cNvGrpSpPr/>
        <p:nvPr/>
      </p:nvGrpSpPr>
      <p:grpSpPr>
        <a:xfrm>
          <a:off x="0" y="0"/>
          <a:ext cx="0" cy="0"/>
          <a:chOff x="0" y="0"/>
          <a:chExt cx="0" cy="0"/>
        </a:xfrm>
      </p:grpSpPr>
      <p:sp>
        <p:nvSpPr>
          <p:cNvPr id="78" name="Google Shape;78;p4"/>
          <p:cNvSpPr txBox="1">
            <a:spLocks noGrp="1"/>
          </p:cNvSpPr>
          <p:nvPr>
            <p:ph type="body" idx="1"/>
          </p:nvPr>
        </p:nvSpPr>
        <p:spPr>
          <a:xfrm>
            <a:off x="1724400" y="1375150"/>
            <a:ext cx="5695200" cy="2393100"/>
          </a:xfrm>
          <a:prstGeom prst="rect">
            <a:avLst/>
          </a:prstGeom>
        </p:spPr>
        <p:txBody>
          <a:bodyPr spcFirstLastPara="1" wrap="square" lIns="91425" tIns="91425" rIns="91425" bIns="91425" anchor="ctr" anchorCtr="0"/>
          <a:lstStyle>
            <a:lvl1pPr marL="101600" lvl="0" indent="0" algn="ctr" rtl="0">
              <a:spcBef>
                <a:spcPts val="600"/>
              </a:spcBef>
              <a:spcAft>
                <a:spcPts val="0"/>
              </a:spcAft>
              <a:buSzPts val="2000"/>
              <a:buFontTx/>
              <a:buNone/>
              <a:defRPr>
                <a:latin typeface="Nixie One"/>
                <a:ea typeface="Nixie One"/>
                <a:cs typeface="Nixie One"/>
                <a:sym typeface="Nixie One"/>
              </a:defRPr>
            </a:lvl1pPr>
            <a:lvl2pPr marL="914400" lvl="1" indent="-355600" algn="ctr" rtl="0">
              <a:spcBef>
                <a:spcPts val="0"/>
              </a:spcBef>
              <a:spcAft>
                <a:spcPts val="0"/>
              </a:spcAft>
              <a:buSzPts val="2000"/>
              <a:buFont typeface="Nixie One"/>
              <a:buChar char="◌"/>
              <a:defRPr>
                <a:latin typeface="Nixie One"/>
                <a:ea typeface="Nixie One"/>
                <a:cs typeface="Nixie One"/>
                <a:sym typeface="Nixie One"/>
              </a:defRPr>
            </a:lvl2pPr>
            <a:lvl3pPr marL="1371600" lvl="2" indent="-355600" algn="ctr" rtl="0">
              <a:spcBef>
                <a:spcPts val="0"/>
              </a:spcBef>
              <a:spcAft>
                <a:spcPts val="0"/>
              </a:spcAft>
              <a:buSzPts val="2000"/>
              <a:buFont typeface="Nixie One"/>
              <a:buChar char="◌"/>
              <a:defRPr>
                <a:latin typeface="Nixie One"/>
                <a:ea typeface="Nixie One"/>
                <a:cs typeface="Nixie One"/>
                <a:sym typeface="Nixie One"/>
              </a:defRPr>
            </a:lvl3pPr>
            <a:lvl4pPr marL="1828800" lvl="3" indent="-355600" algn="ctr" rtl="0">
              <a:spcBef>
                <a:spcPts val="0"/>
              </a:spcBef>
              <a:spcAft>
                <a:spcPts val="0"/>
              </a:spcAft>
              <a:buSzPts val="2000"/>
              <a:buFont typeface="Nixie One"/>
              <a:buChar char="◌"/>
              <a:defRPr>
                <a:latin typeface="Nixie One"/>
                <a:ea typeface="Nixie One"/>
                <a:cs typeface="Nixie One"/>
                <a:sym typeface="Nixie One"/>
              </a:defRPr>
            </a:lvl4pPr>
            <a:lvl5pPr marL="2286000" lvl="4" indent="-355600" algn="ctr" rtl="0">
              <a:spcBef>
                <a:spcPts val="0"/>
              </a:spcBef>
              <a:spcAft>
                <a:spcPts val="0"/>
              </a:spcAft>
              <a:buSzPts val="2000"/>
              <a:buFont typeface="Nixie One"/>
              <a:buChar char="◌"/>
              <a:defRPr>
                <a:latin typeface="Nixie One"/>
                <a:ea typeface="Nixie One"/>
                <a:cs typeface="Nixie One"/>
                <a:sym typeface="Nixie One"/>
              </a:defRPr>
            </a:lvl5pPr>
            <a:lvl6pPr marL="2743200" lvl="5" indent="-355600" algn="ctr" rtl="0">
              <a:spcBef>
                <a:spcPts val="0"/>
              </a:spcBef>
              <a:spcAft>
                <a:spcPts val="0"/>
              </a:spcAft>
              <a:buSzPts val="2000"/>
              <a:buFont typeface="Nixie One"/>
              <a:buChar char="◌"/>
              <a:defRPr>
                <a:latin typeface="Nixie One"/>
                <a:ea typeface="Nixie One"/>
                <a:cs typeface="Nixie One"/>
                <a:sym typeface="Nixie One"/>
              </a:defRPr>
            </a:lvl6pPr>
            <a:lvl7pPr marL="3200400" lvl="6" indent="-355600" algn="ctr" rtl="0">
              <a:spcBef>
                <a:spcPts val="0"/>
              </a:spcBef>
              <a:spcAft>
                <a:spcPts val="0"/>
              </a:spcAft>
              <a:buSzPts val="2000"/>
              <a:buFont typeface="Nixie One"/>
              <a:buChar char="◌"/>
              <a:defRPr>
                <a:latin typeface="Nixie One"/>
                <a:ea typeface="Nixie One"/>
                <a:cs typeface="Nixie One"/>
                <a:sym typeface="Nixie One"/>
              </a:defRPr>
            </a:lvl7pPr>
            <a:lvl8pPr marL="3657600" lvl="7" indent="-355600" algn="ctr" rtl="0">
              <a:spcBef>
                <a:spcPts val="0"/>
              </a:spcBef>
              <a:spcAft>
                <a:spcPts val="0"/>
              </a:spcAft>
              <a:buSzPts val="2000"/>
              <a:buFont typeface="Nixie One"/>
              <a:buChar char="◌"/>
              <a:defRPr>
                <a:latin typeface="Nixie One"/>
                <a:ea typeface="Nixie One"/>
                <a:cs typeface="Nixie One"/>
                <a:sym typeface="Nixie One"/>
              </a:defRPr>
            </a:lvl8pPr>
            <a:lvl9pPr marL="4114800" lvl="8" indent="-355600" algn="ctr" rtl="0">
              <a:spcBef>
                <a:spcPts val="0"/>
              </a:spcBef>
              <a:spcAft>
                <a:spcPts val="0"/>
              </a:spcAft>
              <a:buSzPts val="2000"/>
              <a:buFont typeface="Nixie One"/>
              <a:buChar char="◌"/>
              <a:defRPr>
                <a:latin typeface="Nixie One"/>
                <a:ea typeface="Nixie One"/>
                <a:cs typeface="Nixie One"/>
                <a:sym typeface="Nixie One"/>
              </a:defRPr>
            </a:lvl9pPr>
          </a:lstStyle>
          <a:p>
            <a:endParaRPr dirty="0"/>
          </a:p>
        </p:txBody>
      </p:sp>
      <p:sp>
        <p:nvSpPr>
          <p:cNvPr id="3" name="Slide Number Placeholder 5"/>
          <p:cNvSpPr>
            <a:spLocks noGrp="1"/>
          </p:cNvSpPr>
          <p:nvPr>
            <p:ph type="sldNum" sz="quarter" idx="12"/>
          </p:nvPr>
        </p:nvSpPr>
        <p:spPr>
          <a:xfrm>
            <a:off x="6553200" y="4767264"/>
            <a:ext cx="2133600" cy="273844"/>
          </a:xfrm>
        </p:spPr>
        <p:txBody>
          <a:bodyPr/>
          <a:lstStyle/>
          <a:p>
            <a:fld id="{63E51A63-875B-4F4C-8BDC-29DDEB6417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7001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2084395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279264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200285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2981937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63522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423911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51A63-875B-4F4C-8BDC-29DDEB64178C}" type="slidenum">
              <a:rPr lang="en-US" smtClean="0"/>
              <a:t>‹#›</a:t>
            </a:fld>
            <a:endParaRPr lang="en-US"/>
          </a:p>
        </p:txBody>
      </p:sp>
    </p:spTree>
    <p:extLst>
      <p:ext uri="{BB962C8B-B14F-4D97-AF65-F5344CB8AC3E}">
        <p14:creationId xmlns:p14="http://schemas.microsoft.com/office/powerpoint/2010/main" val="88538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3E51A63-875B-4F4C-8BDC-29DDEB64178C}" type="slidenum">
              <a:rPr lang="en-US" smtClean="0"/>
              <a:t>‹#›</a:t>
            </a:fld>
            <a:endParaRPr lang="en-US"/>
          </a:p>
        </p:txBody>
      </p:sp>
    </p:spTree>
    <p:extLst>
      <p:ext uri="{BB962C8B-B14F-4D97-AF65-F5344CB8AC3E}">
        <p14:creationId xmlns:p14="http://schemas.microsoft.com/office/powerpoint/2010/main" val="26838871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 id="2147483719" r:id="rId13"/>
  </p:sldLayoutIdLst>
  <p:transition>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97536"/>
            <a:ext cx="9022080" cy="4943572"/>
          </a:xfrm>
          <a:prstGeom prst="rect">
            <a:avLst/>
          </a:prstGeom>
        </p:spPr>
      </p:pic>
      <p:sp>
        <p:nvSpPr>
          <p:cNvPr id="2" name="Title 1"/>
          <p:cNvSpPr>
            <a:spLocks noGrp="1"/>
          </p:cNvSpPr>
          <p:nvPr>
            <p:ph type="title"/>
          </p:nvPr>
        </p:nvSpPr>
        <p:spPr>
          <a:xfrm>
            <a:off x="1822702" y="1994533"/>
            <a:ext cx="5224274" cy="819150"/>
          </a:xfrm>
        </p:spPr>
        <p:txBody>
          <a:bodyPr>
            <a:noAutofit/>
          </a:bodyPr>
          <a:lstStyle/>
          <a:p>
            <a:pPr algn="l"/>
            <a:r>
              <a:rPr lang="en-US" sz="8000" b="1" i="1" dirty="0"/>
              <a:t>Outbreak!  </a:t>
            </a:r>
          </a:p>
        </p:txBody>
      </p:sp>
      <p:sp>
        <p:nvSpPr>
          <p:cNvPr id="3" name="Text Placeholder 2"/>
          <p:cNvSpPr>
            <a:spLocks noGrp="1"/>
          </p:cNvSpPr>
          <p:nvPr>
            <p:ph idx="1"/>
          </p:nvPr>
        </p:nvSpPr>
        <p:spPr>
          <a:xfrm>
            <a:off x="1719070" y="3294060"/>
            <a:ext cx="6083810" cy="546420"/>
          </a:xfrm>
        </p:spPr>
        <p:txBody>
          <a:bodyPr>
            <a:noAutofit/>
          </a:bodyPr>
          <a:lstStyle/>
          <a:p>
            <a:pPr marL="102870" indent="0">
              <a:buNone/>
            </a:pPr>
            <a:r>
              <a:rPr lang="en-US" sz="1200" b="1" dirty="0"/>
              <a:t>Samuel C. </a:t>
            </a:r>
            <a:r>
              <a:rPr lang="en-US" sz="1200" b="1" dirty="0" err="1"/>
              <a:t>Cohler</a:t>
            </a:r>
            <a:r>
              <a:rPr lang="en-US" sz="1200" b="1" dirty="0"/>
              <a:t>, Dania V. Corrales, Nicholas E. </a:t>
            </a:r>
            <a:r>
              <a:rPr lang="en-US" sz="1200" b="1" dirty="0" err="1"/>
              <a:t>Kreusser</a:t>
            </a:r>
            <a:r>
              <a:rPr lang="en-US" sz="1200" b="1" dirty="0"/>
              <a:t>, Darin Ngo, </a:t>
            </a:r>
            <a:br>
              <a:rPr lang="en-US" sz="1200" b="1" dirty="0"/>
            </a:br>
            <a:r>
              <a:rPr lang="en-US" sz="1200" b="1" dirty="0"/>
              <a:t>Rishi S. </a:t>
            </a:r>
            <a:r>
              <a:rPr lang="en-US" sz="1200" b="1" dirty="0" err="1"/>
              <a:t>Gadepally</a:t>
            </a:r>
            <a:r>
              <a:rPr lang="en-US" sz="1200" b="1" dirty="0"/>
              <a:t>, Lesly I. Benitez, Sarah Ahmad, </a:t>
            </a:r>
            <a:r>
              <a:rPr lang="en-US" sz="1200" b="1" dirty="0" err="1"/>
              <a:t>Janerys</a:t>
            </a:r>
            <a:r>
              <a:rPr lang="en-US" sz="1200" b="1" dirty="0"/>
              <a:t> D.M. Munoz, &amp; Andrea Nicholas</a:t>
            </a:r>
          </a:p>
        </p:txBody>
      </p:sp>
      <p:sp>
        <p:nvSpPr>
          <p:cNvPr id="4" name="Slide Number Placeholder 3"/>
          <p:cNvSpPr>
            <a:spLocks noGrp="1"/>
          </p:cNvSpPr>
          <p:nvPr>
            <p:ph type="sldNum" sz="quarter" idx="12"/>
          </p:nvPr>
        </p:nvSpPr>
        <p:spPr/>
        <p:txBody>
          <a:bodyPr/>
          <a:lstStyle/>
          <a:p>
            <a:fld id="{63E51A63-875B-4F4C-8BDC-29DDEB64178C}" type="slidenum">
              <a:rPr lang="en-US" smtClean="0"/>
              <a:t>1</a:t>
            </a:fld>
            <a:endParaRPr lang="en-US"/>
          </a:p>
        </p:txBody>
      </p:sp>
      <p:sp>
        <p:nvSpPr>
          <p:cNvPr id="7" name="Rectangle 6"/>
          <p:cNvSpPr/>
          <p:nvPr/>
        </p:nvSpPr>
        <p:spPr>
          <a:xfrm>
            <a:off x="1851720" y="1417328"/>
            <a:ext cx="4522713" cy="284693"/>
          </a:xfrm>
          <a:prstGeom prst="rect">
            <a:avLst/>
          </a:prstGeom>
        </p:spPr>
        <p:txBody>
          <a:bodyPr wrap="none" lIns="68580" tIns="34290" rIns="68580" bIns="34290">
            <a:spAutoFit/>
          </a:bodyPr>
          <a:lstStyle/>
          <a:p>
            <a:pPr>
              <a:spcBef>
                <a:spcPct val="0"/>
              </a:spcBef>
              <a:buFontTx/>
              <a:buNone/>
            </a:pPr>
            <a:r>
              <a:rPr lang="en-US" altLang="en-US" b="1" dirty="0">
                <a:solidFill>
                  <a:schemeClr val="bg1">
                    <a:lumMod val="50000"/>
                  </a:schemeClr>
                </a:solidFill>
                <a:latin typeface="Calibri" pitchFamily="34" charset="0"/>
                <a:cs typeface="Calibri" pitchFamily="34" charset="0"/>
              </a:rPr>
              <a:t>NATIONAL CENTER FOR CASE STUDY TEACHING IN SCIENCE</a:t>
            </a:r>
            <a:endParaRPr lang="en-US" altLang="en-US" b="1" dirty="0">
              <a:solidFill>
                <a:schemeClr val="bg1">
                  <a:lumMod val="50000"/>
                </a:schemeClr>
              </a:solidFill>
              <a:latin typeface="Palatino Linotype" pitchFamily="18" charset="0"/>
              <a:cs typeface="Calibri" pitchFamily="34" charset="0"/>
            </a:endParaRPr>
          </a:p>
        </p:txBody>
      </p:sp>
      <p:sp>
        <p:nvSpPr>
          <p:cNvPr id="9" name="Rectangle 8"/>
          <p:cNvSpPr/>
          <p:nvPr/>
        </p:nvSpPr>
        <p:spPr>
          <a:xfrm>
            <a:off x="1743307" y="3052039"/>
            <a:ext cx="389850" cy="284693"/>
          </a:xfrm>
          <a:prstGeom prst="rect">
            <a:avLst/>
          </a:prstGeom>
        </p:spPr>
        <p:txBody>
          <a:bodyPr wrap="none" lIns="68580" tIns="34290" rIns="68580" bIns="34290">
            <a:spAutoFit/>
          </a:bodyPr>
          <a:lstStyle/>
          <a:p>
            <a:pPr marL="102870"/>
            <a:r>
              <a:rPr lang="en-US" dirty="0">
                <a:solidFill>
                  <a:schemeClr val="tx1"/>
                </a:solidFill>
                <a:latin typeface="Monotype Corsiva" panose="03010101010201010101" pitchFamily="66" charset="0"/>
              </a:rPr>
              <a:t>by</a:t>
            </a:r>
          </a:p>
        </p:txBody>
      </p:sp>
    </p:spTree>
    <p:extLst>
      <p:ext uri="{BB962C8B-B14F-4D97-AF65-F5344CB8AC3E}">
        <p14:creationId xmlns:p14="http://schemas.microsoft.com/office/powerpoint/2010/main" val="376571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Serology Test</a:t>
            </a:r>
            <a:endParaRPr dirty="0"/>
          </a:p>
        </p:txBody>
      </p:sp>
      <p:sp>
        <p:nvSpPr>
          <p:cNvPr id="302" name="Google Shape;302;p19"/>
          <p:cNvSpPr txBox="1">
            <a:spLocks noGrp="1"/>
          </p:cNvSpPr>
          <p:nvPr>
            <p:ph type="body" idx="1"/>
          </p:nvPr>
        </p:nvSpPr>
        <p:spPr>
          <a:xfrm>
            <a:off x="735150" y="1009327"/>
            <a:ext cx="7673700" cy="30999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sz="2000" dirty="0"/>
              <a:t>ELISA (enzyme linked immunosorbent assay) used to detect antibodies against virus → results take few hours </a:t>
            </a:r>
            <a:endParaRPr sz="2000" dirty="0"/>
          </a:p>
          <a:p>
            <a:pPr marL="914400" lvl="1" indent="-342900" algn="l" rtl="0">
              <a:spcBef>
                <a:spcPts val="0"/>
              </a:spcBef>
              <a:spcAft>
                <a:spcPts val="0"/>
              </a:spcAft>
              <a:buSzPts val="1800"/>
              <a:buAutoNum type="alphaLcPeriod"/>
            </a:pPr>
            <a:r>
              <a:rPr lang="en" sz="2000" dirty="0"/>
              <a:t>If (+) move to IFA </a:t>
            </a:r>
            <a:endParaRPr sz="2000" dirty="0"/>
          </a:p>
          <a:p>
            <a:pPr marL="457200" lvl="0" indent="-342900" algn="l" rtl="0">
              <a:spcAft>
                <a:spcPts val="0"/>
              </a:spcAft>
              <a:buSzPts val="1800"/>
              <a:buAutoNum type="arabicPeriod"/>
            </a:pPr>
            <a:r>
              <a:rPr lang="en" sz="2000" dirty="0"/>
              <a:t>IFA (immunofluorescence assay) more specific and detects virus infected cell → results take few hours </a:t>
            </a:r>
            <a:endParaRPr sz="2000" dirty="0"/>
          </a:p>
          <a:p>
            <a:pPr marL="914400" lvl="1" indent="-342900" algn="l" rtl="0">
              <a:spcBef>
                <a:spcPts val="0"/>
              </a:spcBef>
              <a:spcAft>
                <a:spcPts val="0"/>
              </a:spcAft>
              <a:buSzPts val="1800"/>
              <a:buAutoNum type="alphaLcPeriod"/>
            </a:pPr>
            <a:r>
              <a:rPr lang="en" sz="2000" dirty="0"/>
              <a:t>If (+) along with ELISA, patient is considered (+)</a:t>
            </a:r>
            <a:endParaRPr sz="2000" dirty="0"/>
          </a:p>
          <a:p>
            <a:pPr marL="914400" lvl="1" indent="-342900" algn="l" rtl="0">
              <a:spcBef>
                <a:spcPts val="0"/>
              </a:spcBef>
              <a:spcAft>
                <a:spcPts val="0"/>
              </a:spcAft>
              <a:buSzPts val="1800"/>
              <a:buAutoNum type="alphaLcPeriod"/>
            </a:pPr>
            <a:r>
              <a:rPr lang="en" sz="2000" dirty="0"/>
              <a:t>If (+) ELISA and indeterminate IFA, move to microneutralization </a:t>
            </a:r>
            <a:endParaRPr sz="2000" dirty="0"/>
          </a:p>
          <a:p>
            <a:pPr marL="457200" lvl="0" indent="-342900" algn="l" rtl="0">
              <a:spcAft>
                <a:spcPts val="0"/>
              </a:spcAft>
              <a:buSzPts val="1800"/>
              <a:buAutoNum type="arabicPeriod"/>
            </a:pPr>
            <a:r>
              <a:rPr lang="en" sz="2000" dirty="0"/>
              <a:t>Microneutralization considered gold standard </a:t>
            </a:r>
            <a:endParaRPr sz="2000" dirty="0"/>
          </a:p>
          <a:p>
            <a:pPr marL="914400" lvl="1" indent="-342900" algn="l" rtl="0">
              <a:spcBef>
                <a:spcPts val="0"/>
              </a:spcBef>
              <a:spcAft>
                <a:spcPts val="0"/>
              </a:spcAft>
              <a:buSzPts val="1800"/>
              <a:buAutoNum type="alphaLcPeriod"/>
            </a:pPr>
            <a:r>
              <a:rPr lang="en" sz="2000" dirty="0"/>
              <a:t>Pro: highly specific test to detect virus-neutralizing antibodies </a:t>
            </a:r>
            <a:endParaRPr sz="2000" dirty="0"/>
          </a:p>
          <a:p>
            <a:pPr marL="914400" lvl="1" indent="-342900" algn="l" rtl="0">
              <a:spcBef>
                <a:spcPts val="0"/>
              </a:spcBef>
              <a:spcAft>
                <a:spcPts val="0"/>
              </a:spcAft>
              <a:buSzPts val="1800"/>
              <a:buAutoNum type="alphaLcPeriod"/>
            </a:pPr>
            <a:r>
              <a:rPr lang="en" sz="2000" dirty="0"/>
              <a:t>Con: highly labor intensive and results take up to 5 days </a:t>
            </a:r>
            <a:endParaRPr sz="2000" dirty="0"/>
          </a:p>
        </p:txBody>
      </p:sp>
      <p:sp>
        <p:nvSpPr>
          <p:cNvPr id="2" name="Slide Number Placeholder 1"/>
          <p:cNvSpPr>
            <a:spLocks noGrp="1"/>
          </p:cNvSpPr>
          <p:nvPr>
            <p:ph type="sldNum" sz="quarter" idx="12"/>
          </p:nvPr>
        </p:nvSpPr>
        <p:spPr/>
        <p:txBody>
          <a:bodyPr/>
          <a:lstStyle/>
          <a:p>
            <a:fld id="{63E51A63-875B-4F4C-8BDC-29DDEB64178C}" type="slidenum">
              <a:rPr lang="en-US" smtClean="0"/>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5048100" cy="1147800"/>
          </a:xfrm>
        </p:spPr>
        <p:txBody>
          <a:bodyPr/>
          <a:lstStyle/>
          <a:p>
            <a:pPr algn="l"/>
            <a:r>
              <a:rPr lang="en-US" dirty="0"/>
              <a:t>Question 4</a:t>
            </a:r>
          </a:p>
        </p:txBody>
      </p:sp>
      <p:sp>
        <p:nvSpPr>
          <p:cNvPr id="3" name="Text Placeholder 2"/>
          <p:cNvSpPr>
            <a:spLocks noGrp="1"/>
          </p:cNvSpPr>
          <p:nvPr>
            <p:ph type="body" idx="1"/>
          </p:nvPr>
        </p:nvSpPr>
        <p:spPr>
          <a:xfrm>
            <a:off x="871728" y="2255312"/>
            <a:ext cx="4462272" cy="2191616"/>
          </a:xfrm>
        </p:spPr>
        <p:txBody>
          <a:bodyPr>
            <a:normAutofit fontScale="77500" lnSpcReduction="20000"/>
          </a:bodyPr>
          <a:lstStyle/>
          <a:p>
            <a:pPr marL="615950" indent="-514350">
              <a:buFont typeface="+mj-lt"/>
              <a:buAutoNum type="alphaLcPeriod"/>
            </a:pPr>
            <a:r>
              <a:rPr lang="en-US" dirty="0"/>
              <a:t>Molecular test</a:t>
            </a:r>
          </a:p>
          <a:p>
            <a:pPr marL="615950" indent="-514350">
              <a:buFont typeface="+mj-lt"/>
              <a:buAutoNum type="alphaLcPeriod"/>
            </a:pPr>
            <a:r>
              <a:rPr lang="en-US" dirty="0"/>
              <a:t>Serology test</a:t>
            </a:r>
          </a:p>
          <a:p>
            <a:pPr marL="615950" indent="-514350">
              <a:buFont typeface="+mj-lt"/>
              <a:buAutoNum type="alphaLcPeriod"/>
            </a:pPr>
            <a:r>
              <a:rPr lang="en-US" dirty="0"/>
              <a:t>Biopsy</a:t>
            </a:r>
          </a:p>
          <a:p>
            <a:pPr marL="615950" indent="-514350">
              <a:buFont typeface="+mj-lt"/>
              <a:buAutoNum type="alphaLcPeriod"/>
            </a:pPr>
            <a:r>
              <a:rPr lang="en-US" dirty="0"/>
              <a:t>Spinal tap</a:t>
            </a:r>
          </a:p>
          <a:p>
            <a:pPr marL="615950" indent="-514350">
              <a:buFont typeface="+mj-lt"/>
              <a:buAutoNum type="alphaLcPeriod"/>
            </a:pPr>
            <a:r>
              <a:rPr lang="en-US" dirty="0"/>
              <a:t>I don’t know</a:t>
            </a:r>
          </a:p>
        </p:txBody>
      </p:sp>
      <p:pic>
        <p:nvPicPr>
          <p:cNvPr id="4" name="Google Shape;303;p19"/>
          <p:cNvPicPr preferRelativeResize="0"/>
          <p:nvPr/>
        </p:nvPicPr>
        <p:blipFill>
          <a:blip r:embed="rId2">
            <a:alphaModFix/>
          </a:blip>
          <a:stretch>
            <a:fillRect/>
          </a:stretch>
        </p:blipFill>
        <p:spPr>
          <a:xfrm>
            <a:off x="7912062" y="170975"/>
            <a:ext cx="993575" cy="1070000"/>
          </a:xfrm>
          <a:prstGeom prst="rect">
            <a:avLst/>
          </a:prstGeom>
          <a:noFill/>
          <a:ln>
            <a:noFill/>
          </a:ln>
        </p:spPr>
      </p:pic>
      <p:sp>
        <p:nvSpPr>
          <p:cNvPr id="5" name="Rectangle 4"/>
          <p:cNvSpPr/>
          <p:nvPr/>
        </p:nvSpPr>
        <p:spPr>
          <a:xfrm>
            <a:off x="542544" y="1169054"/>
            <a:ext cx="7607808" cy="1077218"/>
          </a:xfrm>
          <a:prstGeom prst="rect">
            <a:avLst/>
          </a:prstGeom>
        </p:spPr>
        <p:txBody>
          <a:bodyPr wrap="square">
            <a:spAutoFit/>
          </a:bodyPr>
          <a:lstStyle/>
          <a:p>
            <a:r>
              <a:rPr lang="en-US" sz="3200" dirty="0">
                <a:latin typeface="+mn-lt"/>
              </a:rPr>
              <a:t>Given this new information, what test would you run now?</a:t>
            </a:r>
          </a:p>
        </p:txBody>
      </p:sp>
      <p:sp>
        <p:nvSpPr>
          <p:cNvPr id="6" name="Slide Number Placeholder 5"/>
          <p:cNvSpPr>
            <a:spLocks noGrp="1"/>
          </p:cNvSpPr>
          <p:nvPr>
            <p:ph type="sldNum" sz="quarter" idx="12"/>
          </p:nvPr>
        </p:nvSpPr>
        <p:spPr/>
        <p:txBody>
          <a:bodyPr/>
          <a:lstStyle/>
          <a:p>
            <a:fld id="{63E51A63-875B-4F4C-8BDC-29DDEB64178C}" type="slidenum">
              <a:rPr lang="en-US" smtClean="0"/>
              <a:t>11</a:t>
            </a:fld>
            <a:endParaRPr lang="en-US"/>
          </a:p>
        </p:txBody>
      </p:sp>
    </p:spTree>
    <p:extLst>
      <p:ext uri="{BB962C8B-B14F-4D97-AF65-F5344CB8AC3E}">
        <p14:creationId xmlns:p14="http://schemas.microsoft.com/office/powerpoint/2010/main" val="193936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Test Results</a:t>
            </a:r>
            <a:endParaRPr dirty="0"/>
          </a:p>
        </p:txBody>
      </p:sp>
      <p:sp>
        <p:nvSpPr>
          <p:cNvPr id="302" name="Google Shape;302;p19"/>
          <p:cNvSpPr txBox="1">
            <a:spLocks noGrp="1"/>
          </p:cNvSpPr>
          <p:nvPr>
            <p:ph type="body" idx="1"/>
          </p:nvPr>
        </p:nvSpPr>
        <p:spPr>
          <a:xfrm>
            <a:off x="735150" y="1009327"/>
            <a:ext cx="7673700" cy="30999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US" sz="2000" dirty="0" err="1"/>
              <a:t>rRT</a:t>
            </a:r>
            <a:r>
              <a:rPr lang="en-US" sz="2000" dirty="0"/>
              <a:t>-PCR molecular tests indicate amplification of specific coronavirus envelope (</a:t>
            </a:r>
            <a:r>
              <a:rPr lang="en-US" sz="2000" dirty="0" err="1"/>
              <a:t>upE</a:t>
            </a:r>
            <a:r>
              <a:rPr lang="en-US" sz="2000" dirty="0"/>
              <a:t>) and nucleocapsid (N) genes</a:t>
            </a:r>
            <a:endParaRPr sz="2000" dirty="0"/>
          </a:p>
          <a:p>
            <a:pPr marL="457200" lvl="0" indent="-342900" algn="l" rtl="0">
              <a:spcAft>
                <a:spcPts val="0"/>
              </a:spcAft>
              <a:buSzPts val="1800"/>
              <a:buAutoNum type="arabicPeriod"/>
            </a:pPr>
            <a:r>
              <a:rPr lang="en-US" sz="2000" dirty="0"/>
              <a:t>ELISA and IFA both positive for coronavirus nucleocapsid (N) and spike (S) proteins</a:t>
            </a:r>
            <a:endParaRPr sz="2000" dirty="0"/>
          </a:p>
          <a:p>
            <a:pPr marL="914400" lvl="1" indent="-342900" algn="l" rtl="0">
              <a:spcBef>
                <a:spcPts val="0"/>
              </a:spcBef>
              <a:spcAft>
                <a:spcPts val="0"/>
              </a:spcAft>
              <a:buSzPts val="1800"/>
              <a:buAutoNum type="alphaLcPeriod"/>
            </a:pPr>
            <a:r>
              <a:rPr lang="en-US" sz="2000" dirty="0"/>
              <a:t>Results confirmed with positive microneutralization for coronavirus antibodies</a:t>
            </a:r>
            <a:endParaRPr sz="2000" dirty="0"/>
          </a:p>
        </p:txBody>
      </p:sp>
      <p:sp>
        <p:nvSpPr>
          <p:cNvPr id="2" name="Slide Number Placeholder 1"/>
          <p:cNvSpPr>
            <a:spLocks noGrp="1"/>
          </p:cNvSpPr>
          <p:nvPr>
            <p:ph type="sldNum" sz="quarter" idx="12"/>
          </p:nvPr>
        </p:nvSpPr>
        <p:spPr/>
        <p:txBody>
          <a:bodyPr/>
          <a:lstStyle/>
          <a:p>
            <a:fld id="{63E51A63-875B-4F4C-8BDC-29DDEB64178C}" type="slidenum">
              <a:rPr lang="en-US" smtClean="0"/>
              <a:t>12</a:t>
            </a:fld>
            <a:endParaRPr lang="en-US"/>
          </a:p>
        </p:txBody>
      </p:sp>
    </p:spTree>
    <p:extLst>
      <p:ext uri="{BB962C8B-B14F-4D97-AF65-F5344CB8AC3E}">
        <p14:creationId xmlns:p14="http://schemas.microsoft.com/office/powerpoint/2010/main" val="73306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5048100" cy="1147800"/>
          </a:xfrm>
        </p:spPr>
        <p:txBody>
          <a:bodyPr/>
          <a:lstStyle/>
          <a:p>
            <a:pPr algn="l"/>
            <a:r>
              <a:rPr lang="en-US" dirty="0"/>
              <a:t>Question 5 </a:t>
            </a:r>
          </a:p>
        </p:txBody>
      </p:sp>
      <p:pic>
        <p:nvPicPr>
          <p:cNvPr id="4" name="Google Shape;303;p19"/>
          <p:cNvPicPr preferRelativeResize="0"/>
          <p:nvPr/>
        </p:nvPicPr>
        <p:blipFill>
          <a:blip r:embed="rId2">
            <a:alphaModFix/>
          </a:blip>
          <a:stretch>
            <a:fillRect/>
          </a:stretch>
        </p:blipFill>
        <p:spPr>
          <a:xfrm>
            <a:off x="7985835" y="170975"/>
            <a:ext cx="993575" cy="1070000"/>
          </a:xfrm>
          <a:prstGeom prst="rect">
            <a:avLst/>
          </a:prstGeom>
          <a:noFill/>
          <a:ln>
            <a:noFill/>
          </a:ln>
        </p:spPr>
      </p:pic>
      <p:sp>
        <p:nvSpPr>
          <p:cNvPr id="7" name="TextBox 6"/>
          <p:cNvSpPr txBox="1"/>
          <p:nvPr/>
        </p:nvSpPr>
        <p:spPr>
          <a:xfrm>
            <a:off x="518160" y="1123416"/>
            <a:ext cx="8296044" cy="584775"/>
          </a:xfrm>
          <a:prstGeom prst="rect">
            <a:avLst/>
          </a:prstGeom>
          <a:noFill/>
        </p:spPr>
        <p:txBody>
          <a:bodyPr wrap="square" rtlCol="0">
            <a:spAutoFit/>
          </a:bodyPr>
          <a:lstStyle/>
          <a:p>
            <a:pPr lvl="0"/>
            <a:r>
              <a:rPr lang="en-US" sz="3200" dirty="0">
                <a:latin typeface="+mn-lt"/>
              </a:rPr>
              <a:t>What is your diagnosis?</a:t>
            </a:r>
          </a:p>
        </p:txBody>
      </p:sp>
      <p:sp>
        <p:nvSpPr>
          <p:cNvPr id="8" name="Rectangle 7"/>
          <p:cNvSpPr/>
          <p:nvPr/>
        </p:nvSpPr>
        <p:spPr>
          <a:xfrm>
            <a:off x="975972" y="1824312"/>
            <a:ext cx="4572000" cy="2031325"/>
          </a:xfrm>
          <a:prstGeom prst="rect">
            <a:avLst/>
          </a:prstGeom>
        </p:spPr>
        <p:txBody>
          <a:bodyPr>
            <a:spAutoFit/>
          </a:bodyPr>
          <a:lstStyle/>
          <a:p>
            <a:pPr marL="342900" lvl="6" indent="-342900">
              <a:spcBef>
                <a:spcPts val="1200"/>
              </a:spcBef>
              <a:buSzPct val="90000"/>
              <a:buFont typeface="+mj-lt"/>
              <a:buAutoNum type="alphaLcPeriod"/>
            </a:pPr>
            <a:r>
              <a:rPr lang="en-US" sz="2400" dirty="0">
                <a:latin typeface="+mn-lt"/>
              </a:rPr>
              <a:t>Influenza (flu)</a:t>
            </a:r>
          </a:p>
          <a:p>
            <a:pPr marL="342900" lvl="6" indent="-342900">
              <a:spcBef>
                <a:spcPts val="1200"/>
              </a:spcBef>
              <a:buSzPct val="90000"/>
              <a:buFont typeface="+mj-lt"/>
              <a:buAutoNum type="alphaLcPeriod"/>
            </a:pPr>
            <a:r>
              <a:rPr lang="en-US" sz="2400" dirty="0">
                <a:latin typeface="+mn-lt"/>
              </a:rPr>
              <a:t>Coronavirus</a:t>
            </a:r>
          </a:p>
          <a:p>
            <a:pPr marL="342900" lvl="6" indent="-342900">
              <a:spcBef>
                <a:spcPts val="1200"/>
              </a:spcBef>
              <a:buSzPct val="90000"/>
              <a:buFont typeface="+mj-lt"/>
              <a:buAutoNum type="alphaLcPeriod"/>
            </a:pPr>
            <a:r>
              <a:rPr lang="en-US" sz="2400" dirty="0">
                <a:latin typeface="+mn-lt"/>
              </a:rPr>
              <a:t>Rhinovirus (common cold)</a:t>
            </a:r>
          </a:p>
          <a:p>
            <a:pPr marL="342900" lvl="6" indent="-342900">
              <a:spcBef>
                <a:spcPts val="1200"/>
              </a:spcBef>
              <a:buSzPct val="90000"/>
              <a:buFont typeface="+mj-lt"/>
              <a:buAutoNum type="alphaLcPeriod"/>
            </a:pPr>
            <a:r>
              <a:rPr lang="en-US" sz="2400" dirty="0">
                <a:latin typeface="+mn-lt"/>
              </a:rPr>
              <a:t>Lyme disease</a:t>
            </a:r>
          </a:p>
        </p:txBody>
      </p:sp>
      <p:sp>
        <p:nvSpPr>
          <p:cNvPr id="9" name="Slide Number Placeholder 8"/>
          <p:cNvSpPr>
            <a:spLocks noGrp="1"/>
          </p:cNvSpPr>
          <p:nvPr>
            <p:ph type="sldNum" sz="quarter" idx="12"/>
          </p:nvPr>
        </p:nvSpPr>
        <p:spPr/>
        <p:txBody>
          <a:bodyPr/>
          <a:lstStyle/>
          <a:p>
            <a:fld id="{63E51A63-875B-4F4C-8BDC-29DDEB64178C}" type="slidenum">
              <a:rPr lang="en-US" smtClean="0"/>
              <a:t>13</a:t>
            </a:fld>
            <a:endParaRPr lang="en-US"/>
          </a:p>
        </p:txBody>
      </p:sp>
    </p:spTree>
    <p:extLst>
      <p:ext uri="{BB962C8B-B14F-4D97-AF65-F5344CB8AC3E}">
        <p14:creationId xmlns:p14="http://schemas.microsoft.com/office/powerpoint/2010/main" val="3909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0"/>
          <p:cNvSpPr txBox="1">
            <a:spLocks noGrp="1"/>
          </p:cNvSpPr>
          <p:nvPr>
            <p:ph type="title"/>
          </p:nvPr>
        </p:nvSpPr>
        <p:spPr>
          <a:xfrm>
            <a:off x="457200" y="182880"/>
            <a:ext cx="7014159"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Diagnosis: Coronavirus </a:t>
            </a:r>
            <a:endParaRPr dirty="0"/>
          </a:p>
        </p:txBody>
      </p:sp>
      <p:sp>
        <p:nvSpPr>
          <p:cNvPr id="309" name="Google Shape;309;p20"/>
          <p:cNvSpPr txBox="1">
            <a:spLocks noGrp="1"/>
          </p:cNvSpPr>
          <p:nvPr>
            <p:ph type="body" idx="1"/>
          </p:nvPr>
        </p:nvSpPr>
        <p:spPr>
          <a:xfrm>
            <a:off x="615696" y="1263624"/>
            <a:ext cx="8174736" cy="3141600"/>
          </a:xfrm>
          <a:prstGeom prst="rect">
            <a:avLst/>
          </a:prstGeom>
        </p:spPr>
        <p:txBody>
          <a:bodyPr spcFirstLastPara="1" wrap="square" lIns="91425" tIns="91425" rIns="91425" bIns="91425" anchor="t" anchorCtr="0">
            <a:noAutofit/>
          </a:bodyPr>
          <a:lstStyle/>
          <a:p>
            <a:pPr lvl="0" algn="l" rtl="0">
              <a:spcAft>
                <a:spcPts val="0"/>
              </a:spcAft>
              <a:buSzPts val="2000"/>
              <a:buFont typeface="Arial" panose="020B0604020202020204" pitchFamily="34" charset="0"/>
              <a:buChar char="•"/>
            </a:pPr>
            <a:r>
              <a:rPr lang="en" sz="2800" dirty="0"/>
              <a:t>A coronavirus is typically not dangerous, and often causes an infection in your respiratory tract and sinuses.</a:t>
            </a:r>
            <a:endParaRPr sz="2800" dirty="0"/>
          </a:p>
          <a:p>
            <a:pPr lvl="0" algn="l" rtl="0">
              <a:spcAft>
                <a:spcPts val="0"/>
              </a:spcAft>
              <a:buSzPts val="2000"/>
              <a:buFont typeface="Arial" panose="020B0604020202020204" pitchFamily="34" charset="0"/>
              <a:buChar char="•"/>
            </a:pPr>
            <a:r>
              <a:rPr lang="en" sz="2800" dirty="0"/>
              <a:t>It has symptoms extremely similar to that of the common cold and most people gets the infection at least once in their life. </a:t>
            </a:r>
            <a:endParaRPr sz="2800" dirty="0"/>
          </a:p>
        </p:txBody>
      </p:sp>
      <p:sp>
        <p:nvSpPr>
          <p:cNvPr id="2" name="Slide Number Placeholder 1"/>
          <p:cNvSpPr>
            <a:spLocks noGrp="1"/>
          </p:cNvSpPr>
          <p:nvPr>
            <p:ph type="sldNum" sz="quarter" idx="12"/>
          </p:nvPr>
        </p:nvSpPr>
        <p:spPr/>
        <p:txBody>
          <a:bodyPr/>
          <a:lstStyle/>
          <a:p>
            <a:fld id="{63E51A63-875B-4F4C-8BDC-29DDEB64178C}"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1"/>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Coronaviruses</a:t>
            </a:r>
            <a:endParaRPr dirty="0"/>
          </a:p>
        </p:txBody>
      </p:sp>
      <p:sp>
        <p:nvSpPr>
          <p:cNvPr id="315" name="Google Shape;315;p21"/>
          <p:cNvSpPr txBox="1">
            <a:spLocks noGrp="1"/>
          </p:cNvSpPr>
          <p:nvPr>
            <p:ph type="body" idx="1"/>
          </p:nvPr>
        </p:nvSpPr>
        <p:spPr>
          <a:xfrm>
            <a:off x="701040" y="1021800"/>
            <a:ext cx="7717536" cy="3099900"/>
          </a:xfrm>
          <a:prstGeom prst="rect">
            <a:avLst/>
          </a:prstGeom>
        </p:spPr>
        <p:txBody>
          <a:bodyPr spcFirstLastPara="1" wrap="square" lIns="91425" tIns="91425" rIns="91425" bIns="91425" anchor="t" anchorCtr="0">
            <a:noAutofit/>
          </a:bodyPr>
          <a:lstStyle/>
          <a:p>
            <a:pPr lvl="0" algn="l" rtl="0">
              <a:spcAft>
                <a:spcPts val="0"/>
              </a:spcAft>
              <a:buSzPts val="2000"/>
              <a:buFont typeface="Arial" panose="020B0604020202020204" pitchFamily="34" charset="0"/>
              <a:buChar char="•"/>
            </a:pPr>
            <a:r>
              <a:rPr lang="en" sz="2400" dirty="0"/>
              <a:t>Large family of viruses</a:t>
            </a:r>
            <a:endParaRPr sz="2400" dirty="0"/>
          </a:p>
          <a:p>
            <a:pPr lvl="0" algn="l" rtl="0">
              <a:spcAft>
                <a:spcPts val="0"/>
              </a:spcAft>
              <a:buSzPts val="2000"/>
              <a:buFont typeface="Arial" panose="020B0604020202020204" pitchFamily="34" charset="0"/>
              <a:buChar char="•"/>
            </a:pPr>
            <a:r>
              <a:rPr lang="en" sz="2400" dirty="0"/>
              <a:t>Cause diseases ranging from the common cold to severe acute respiratory syndrome (SARS)</a:t>
            </a:r>
            <a:endParaRPr sz="2400" dirty="0"/>
          </a:p>
          <a:p>
            <a:pPr lvl="0" algn="l" rtl="0">
              <a:spcAft>
                <a:spcPts val="0"/>
              </a:spcAft>
              <a:buSzPts val="2000"/>
              <a:buFont typeface="Arial" panose="020B0604020202020204" pitchFamily="34" charset="0"/>
              <a:buChar char="•"/>
            </a:pPr>
            <a:r>
              <a:rPr lang="en" sz="2400" dirty="0"/>
              <a:t>Middle East respiratory syndrome (MERS)</a:t>
            </a:r>
            <a:endParaRPr sz="2400" dirty="0"/>
          </a:p>
          <a:p>
            <a:pPr lvl="1" algn="l" rtl="0">
              <a:spcBef>
                <a:spcPts val="600"/>
              </a:spcBef>
              <a:spcAft>
                <a:spcPts val="0"/>
              </a:spcAft>
              <a:buSzPct val="60000"/>
              <a:buFont typeface="Courier New" panose="02070309020205020404" pitchFamily="49" charset="0"/>
              <a:buChar char="o"/>
            </a:pPr>
            <a:r>
              <a:rPr lang="en" sz="2400" dirty="0"/>
              <a:t>Viral respiratory disease caused by a novel coronavirus (MERS-CoV)</a:t>
            </a:r>
            <a:endParaRPr sz="2400" dirty="0"/>
          </a:p>
          <a:p>
            <a:pPr lvl="1" algn="l" rtl="0">
              <a:spcBef>
                <a:spcPts val="600"/>
              </a:spcBef>
              <a:spcAft>
                <a:spcPts val="0"/>
              </a:spcAft>
              <a:buSzPct val="60000"/>
              <a:buFont typeface="Courier New" panose="02070309020205020404" pitchFamily="49" charset="0"/>
              <a:buChar char="o"/>
            </a:pPr>
            <a:r>
              <a:rPr lang="en" sz="2400" dirty="0"/>
              <a:t>First identified in Saudi Arabia in 2012</a:t>
            </a:r>
            <a:endParaRPr sz="2400" dirty="0"/>
          </a:p>
          <a:p>
            <a:pPr lvl="1">
              <a:spcBef>
                <a:spcPts val="600"/>
              </a:spcBef>
              <a:buSzPct val="60000"/>
              <a:buFont typeface="Courier New" panose="02070309020205020404" pitchFamily="49" charset="0"/>
              <a:buChar char="o"/>
            </a:pPr>
            <a:r>
              <a:rPr lang="en" sz="2400" dirty="0"/>
              <a:t>35% reported patients died</a:t>
            </a:r>
            <a:endParaRPr sz="2400" dirty="0"/>
          </a:p>
        </p:txBody>
      </p:sp>
      <p:sp>
        <p:nvSpPr>
          <p:cNvPr id="2" name="Slide Number Placeholder 1"/>
          <p:cNvSpPr>
            <a:spLocks noGrp="1"/>
          </p:cNvSpPr>
          <p:nvPr>
            <p:ph type="sldNum" sz="quarter" idx="12"/>
          </p:nvPr>
        </p:nvSpPr>
        <p:spPr/>
        <p:txBody>
          <a:bodyPr/>
          <a:lstStyle/>
          <a:p>
            <a:fld id="{63E51A63-875B-4F4C-8BDC-29DDEB64178C}" type="slidenum">
              <a:rPr lang="en-US" smtClean="0"/>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17456"/>
            <a:ext cx="5125973" cy="5125973"/>
          </a:xfrm>
          <a:prstGeom prst="rect">
            <a:avLst/>
          </a:prstGeom>
        </p:spPr>
      </p:pic>
      <p:sp>
        <p:nvSpPr>
          <p:cNvPr id="320" name="Google Shape;320;p22"/>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Symptoms</a:t>
            </a:r>
            <a:endParaRPr dirty="0"/>
          </a:p>
        </p:txBody>
      </p:sp>
      <p:sp>
        <p:nvSpPr>
          <p:cNvPr id="321" name="Google Shape;321;p22"/>
          <p:cNvSpPr txBox="1">
            <a:spLocks noGrp="1"/>
          </p:cNvSpPr>
          <p:nvPr>
            <p:ph type="body" idx="1"/>
          </p:nvPr>
        </p:nvSpPr>
        <p:spPr>
          <a:xfrm>
            <a:off x="332493" y="1275816"/>
            <a:ext cx="3788403" cy="3099900"/>
          </a:xfrm>
          <a:prstGeom prst="rect">
            <a:avLst/>
          </a:prstGeom>
        </p:spPr>
        <p:txBody>
          <a:bodyPr spcFirstLastPara="1" wrap="square" lIns="91425" tIns="91425" rIns="91425" bIns="91425" anchor="t" anchorCtr="0">
            <a:noAutofit/>
          </a:bodyPr>
          <a:lstStyle/>
          <a:p>
            <a:pPr lvl="0" algn="l" rtl="0">
              <a:spcAft>
                <a:spcPts val="0"/>
              </a:spcAft>
              <a:buSzPts val="2000"/>
            </a:pPr>
            <a:r>
              <a:rPr lang="en" sz="2000" dirty="0"/>
              <a:t>Fever, cough, shortness of breath</a:t>
            </a:r>
            <a:endParaRPr sz="2000" dirty="0"/>
          </a:p>
          <a:p>
            <a:pPr lvl="0" algn="l" rtl="0">
              <a:spcAft>
                <a:spcPts val="0"/>
              </a:spcAft>
              <a:buSzPts val="2000"/>
            </a:pPr>
            <a:r>
              <a:rPr lang="en" sz="2000" dirty="0"/>
              <a:t>Pneumonia is common, but not always present</a:t>
            </a:r>
            <a:endParaRPr sz="2000" dirty="0"/>
          </a:p>
          <a:p>
            <a:pPr lvl="0" algn="l" rtl="0">
              <a:spcAft>
                <a:spcPts val="0"/>
              </a:spcAft>
              <a:buSzPts val="2000"/>
            </a:pPr>
            <a:r>
              <a:rPr lang="en" sz="2000" dirty="0"/>
              <a:t>Diarrhea has been reported, but is not common</a:t>
            </a:r>
            <a:endParaRPr sz="2000" dirty="0"/>
          </a:p>
          <a:p>
            <a:pPr lvl="0" algn="l" rtl="0">
              <a:spcAft>
                <a:spcPts val="0"/>
              </a:spcAft>
              <a:buSzPts val="2000"/>
            </a:pPr>
            <a:r>
              <a:rPr lang="en" sz="2000" dirty="0"/>
              <a:t>Sometimes asymptomatic</a:t>
            </a:r>
            <a:endParaRPr sz="2000" dirty="0"/>
          </a:p>
          <a:p>
            <a:pPr lvl="0" algn="l" rtl="0">
              <a:spcAft>
                <a:spcPts val="0"/>
              </a:spcAft>
              <a:buSzPts val="2000"/>
            </a:pPr>
            <a:r>
              <a:rPr lang="en" sz="2000" dirty="0"/>
              <a:t>Severe illness can cause respiratory failure</a:t>
            </a:r>
            <a:endParaRPr sz="2000" dirty="0"/>
          </a:p>
        </p:txBody>
      </p:sp>
      <p:sp>
        <p:nvSpPr>
          <p:cNvPr id="4" name="Slide Number Placeholder 3"/>
          <p:cNvSpPr>
            <a:spLocks noGrp="1"/>
          </p:cNvSpPr>
          <p:nvPr>
            <p:ph type="sldNum" sz="quarter" idx="12"/>
          </p:nvPr>
        </p:nvSpPr>
        <p:spPr/>
        <p:txBody>
          <a:bodyPr/>
          <a:lstStyle/>
          <a:p>
            <a:fld id="{63E51A63-875B-4F4C-8BDC-29DDEB64178C}" type="slidenum">
              <a:rPr lang="en-US" smtClean="0"/>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to Diagnose</a:t>
            </a:r>
            <a:endParaRPr dirty="0"/>
          </a:p>
        </p:txBody>
      </p:sp>
      <p:sp>
        <p:nvSpPr>
          <p:cNvPr id="2" name="Rectangle 1"/>
          <p:cNvSpPr/>
          <p:nvPr/>
        </p:nvSpPr>
        <p:spPr>
          <a:xfrm>
            <a:off x="505968" y="1161744"/>
            <a:ext cx="8253984" cy="2041585"/>
          </a:xfrm>
          <a:prstGeom prst="rect">
            <a:avLst/>
          </a:prstGeom>
        </p:spPr>
        <p:txBody>
          <a:bodyPr wrap="square">
            <a:spAutoFit/>
          </a:bodyPr>
          <a:lstStyle/>
          <a:p>
            <a:pPr lvl="0">
              <a:spcBef>
                <a:spcPts val="600"/>
              </a:spcBef>
              <a:buClr>
                <a:schemeClr val="dk1"/>
              </a:buClr>
              <a:buSzPts val="1100"/>
            </a:pPr>
            <a:r>
              <a:rPr lang="en-US" sz="2400" dirty="0">
                <a:latin typeface="+mn-lt"/>
              </a:rPr>
              <a:t>CDC conducts several different laboratory tests to detect MERS-</a:t>
            </a:r>
            <a:r>
              <a:rPr lang="en-US" sz="2400" dirty="0" err="1">
                <a:latin typeface="+mn-lt"/>
              </a:rPr>
              <a:t>CoV</a:t>
            </a:r>
            <a:r>
              <a:rPr lang="en-US" sz="2400" dirty="0">
                <a:latin typeface="+mn-lt"/>
              </a:rPr>
              <a:t> infection.</a:t>
            </a:r>
          </a:p>
          <a:p>
            <a:pPr marL="641350" lvl="0" indent="-285750">
              <a:spcBef>
                <a:spcPts val="800"/>
              </a:spcBef>
              <a:buClrTx/>
              <a:buSzPts val="1800"/>
              <a:buFont typeface="Arial" panose="020B0604020202020204" pitchFamily="34" charset="0"/>
              <a:buChar char="•"/>
            </a:pPr>
            <a:r>
              <a:rPr lang="en-US" sz="2400" dirty="0">
                <a:latin typeface="+mn-lt"/>
              </a:rPr>
              <a:t>Molecular tests, which look for evidence of active infection</a:t>
            </a:r>
          </a:p>
          <a:p>
            <a:pPr marL="641350" lvl="0" indent="-285750">
              <a:buClrTx/>
              <a:buSzPts val="1800"/>
              <a:buFont typeface="Arial" panose="020B0604020202020204" pitchFamily="34" charset="0"/>
              <a:buChar char="•"/>
            </a:pPr>
            <a:r>
              <a:rPr lang="en-US" sz="2400" dirty="0">
                <a:latin typeface="+mn-lt"/>
              </a:rPr>
              <a:t>Serology tests, which look for previous infection by detecting antibodies to MERS-</a:t>
            </a:r>
            <a:r>
              <a:rPr lang="en-US" sz="2400" dirty="0" err="1">
                <a:latin typeface="+mn-lt"/>
              </a:rPr>
              <a:t>CoV</a:t>
            </a:r>
            <a:endParaRPr lang="en-US" sz="2400" dirty="0">
              <a:latin typeface="+mn-lt"/>
            </a:endParaRPr>
          </a:p>
        </p:txBody>
      </p:sp>
      <p:sp>
        <p:nvSpPr>
          <p:cNvPr id="3" name="Slide Number Placeholder 2"/>
          <p:cNvSpPr>
            <a:spLocks noGrp="1"/>
          </p:cNvSpPr>
          <p:nvPr>
            <p:ph type="sldNum" sz="quarter" idx="12"/>
          </p:nvPr>
        </p:nvSpPr>
        <p:spPr/>
        <p:txBody>
          <a:bodyPr/>
          <a:lstStyle/>
          <a:p>
            <a:fld id="{63E51A63-875B-4F4C-8BDC-29DDEB64178C}" type="slidenum">
              <a:rPr lang="en-US" smtClean="0"/>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4"/>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Molecular Tests </a:t>
            </a:r>
            <a:endParaRPr dirty="0"/>
          </a:p>
        </p:txBody>
      </p:sp>
      <p:sp>
        <p:nvSpPr>
          <p:cNvPr id="334" name="Google Shape;334;p24"/>
          <p:cNvSpPr txBox="1">
            <a:spLocks noGrp="1"/>
          </p:cNvSpPr>
          <p:nvPr>
            <p:ph type="body" idx="1"/>
          </p:nvPr>
        </p:nvSpPr>
        <p:spPr>
          <a:xfrm>
            <a:off x="399843" y="1207315"/>
            <a:ext cx="5048100" cy="3413100"/>
          </a:xfrm>
          <a:prstGeom prst="rect">
            <a:avLst/>
          </a:prstGeom>
        </p:spPr>
        <p:txBody>
          <a:bodyPr spcFirstLastPara="1" wrap="square" lIns="91425" tIns="91425" rIns="91425" bIns="91425" anchor="t" anchorCtr="0">
            <a:noAutofit/>
          </a:bodyPr>
          <a:lstStyle/>
          <a:p>
            <a:pPr marL="400050" lvl="0" indent="-285750" algn="l" rtl="0">
              <a:spcAft>
                <a:spcPts val="0"/>
              </a:spcAft>
              <a:buSzPts val="1800"/>
              <a:buFont typeface="Arial" panose="020B0604020202020204" pitchFamily="34" charset="0"/>
              <a:buChar char="•"/>
            </a:pPr>
            <a:r>
              <a:rPr lang="en" sz="2000" dirty="0"/>
              <a:t>rRT-PCR used to detect viral RNA</a:t>
            </a:r>
            <a:endParaRPr sz="2000" dirty="0"/>
          </a:p>
          <a:p>
            <a:pPr lvl="1" indent="-342900">
              <a:spcBef>
                <a:spcPts val="600"/>
              </a:spcBef>
              <a:buSzPct val="60000"/>
              <a:buFont typeface="Courier New" panose="02070309020205020404" pitchFamily="49" charset="0"/>
              <a:buChar char="o"/>
            </a:pPr>
            <a:r>
              <a:rPr lang="en" sz="2000" dirty="0"/>
              <a:t>CDC requires a positive PCR test for two specific genome targets or single positive target with sequence of second target.</a:t>
            </a:r>
            <a:endParaRPr sz="2000" dirty="0"/>
          </a:p>
          <a:p>
            <a:pPr marL="361950" lvl="0" indent="-285750" algn="l" rtl="0">
              <a:spcAft>
                <a:spcPts val="0"/>
              </a:spcAft>
              <a:buSzPts val="1800"/>
              <a:buFont typeface="Arial" panose="020B0604020202020204" pitchFamily="34" charset="0"/>
              <a:buChar char="•"/>
            </a:pPr>
            <a:r>
              <a:rPr lang="en" sz="2000" dirty="0"/>
              <a:t>Recommended that multiple samples from various parts of lungs taken for accuracy.</a:t>
            </a:r>
            <a:endParaRPr sz="2000" dirty="0"/>
          </a:p>
          <a:p>
            <a:pPr marL="361950" lvl="0" indent="-285750" algn="l" rtl="0">
              <a:spcAft>
                <a:spcPts val="0"/>
              </a:spcAft>
              <a:buSzPts val="1800"/>
              <a:buFont typeface="Arial" panose="020B0604020202020204" pitchFamily="34" charset="0"/>
              <a:buChar char="•"/>
            </a:pPr>
            <a:r>
              <a:rPr lang="en" sz="2000" dirty="0"/>
              <a:t>CDC considers two consecutive negative PCR tests to indicate that patient is negative for MERS-CoV.</a:t>
            </a:r>
            <a:endParaRPr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370" y="1618256"/>
            <a:ext cx="3573313" cy="2380720"/>
          </a:xfrm>
          <a:prstGeom prst="rect">
            <a:avLst/>
          </a:prstGeom>
        </p:spPr>
      </p:pic>
      <p:sp>
        <p:nvSpPr>
          <p:cNvPr id="4" name="Slide Number Placeholder 3"/>
          <p:cNvSpPr>
            <a:spLocks noGrp="1"/>
          </p:cNvSpPr>
          <p:nvPr>
            <p:ph type="sldNum" sz="quarter" idx="12"/>
          </p:nvPr>
        </p:nvSpPr>
        <p:spPr/>
        <p:txBody>
          <a:bodyPr/>
          <a:lstStyle/>
          <a:p>
            <a:fld id="{63E51A63-875B-4F4C-8BDC-29DDEB64178C}" type="slidenum">
              <a:rPr lang="en-US" smtClean="0"/>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It Spreads</a:t>
            </a:r>
            <a:endParaRPr dirty="0"/>
          </a:p>
        </p:txBody>
      </p:sp>
      <p:sp>
        <p:nvSpPr>
          <p:cNvPr id="341" name="Google Shape;341;p25"/>
          <p:cNvSpPr txBox="1">
            <a:spLocks noGrp="1"/>
          </p:cNvSpPr>
          <p:nvPr>
            <p:ph type="body" idx="1"/>
          </p:nvPr>
        </p:nvSpPr>
        <p:spPr>
          <a:xfrm>
            <a:off x="505968" y="1082496"/>
            <a:ext cx="7906511" cy="3099900"/>
          </a:xfrm>
          <a:prstGeom prst="rect">
            <a:avLst/>
          </a:prstGeom>
        </p:spPr>
        <p:txBody>
          <a:bodyPr spcFirstLastPara="1" wrap="square" lIns="91425" tIns="91425" rIns="91425" bIns="91425" anchor="t" anchorCtr="0">
            <a:noAutofit/>
          </a:bodyPr>
          <a:lstStyle/>
          <a:p>
            <a:pPr lvl="0" algn="l" rtl="0">
              <a:spcAft>
                <a:spcPts val="0"/>
              </a:spcAft>
              <a:buSzPts val="2000"/>
            </a:pPr>
            <a:r>
              <a:rPr lang="en" sz="2000" dirty="0"/>
              <a:t>Majority of human cases have been attributed to human-to-human infections in health care settings.</a:t>
            </a:r>
            <a:endParaRPr sz="2000" dirty="0"/>
          </a:p>
          <a:p>
            <a:pPr lvl="0" algn="l" rtl="0">
              <a:spcAft>
                <a:spcPts val="0"/>
              </a:spcAft>
              <a:buSzPts val="2000"/>
            </a:pPr>
            <a:r>
              <a:rPr lang="en" sz="2000" dirty="0"/>
              <a:t>Dromedary camels are a major host for MERS-CoV and an animal source of MERS infection in humans, exact mechanism unknown.</a:t>
            </a:r>
            <a:endParaRPr sz="2000" dirty="0"/>
          </a:p>
          <a:p>
            <a:pPr lvl="0" algn="l" rtl="0">
              <a:spcAft>
                <a:spcPts val="0"/>
              </a:spcAft>
              <a:buSzPts val="2000"/>
            </a:pPr>
            <a:r>
              <a:rPr lang="en" sz="2000" dirty="0"/>
              <a:t>Close contact necessary for spread </a:t>
            </a:r>
            <a:endParaRPr sz="2000" dirty="0"/>
          </a:p>
          <a:p>
            <a:pPr lvl="1" algn="l" rtl="0">
              <a:spcBef>
                <a:spcPts val="600"/>
              </a:spcBef>
              <a:spcAft>
                <a:spcPts val="0"/>
              </a:spcAft>
              <a:buSzPct val="60000"/>
              <a:buFont typeface="Courier New" panose="02070309020205020404" pitchFamily="49" charset="0"/>
              <a:buChar char="o"/>
            </a:pPr>
            <a:r>
              <a:rPr lang="en" sz="2000" dirty="0"/>
              <a:t>Unprotected care to an infected patient.</a:t>
            </a:r>
            <a:endParaRPr sz="2000" dirty="0"/>
          </a:p>
          <a:p>
            <a:pPr lvl="1" algn="l" rtl="0">
              <a:spcBef>
                <a:spcPts val="600"/>
              </a:spcBef>
              <a:spcAft>
                <a:spcPts val="0"/>
              </a:spcAft>
              <a:buSzPct val="60000"/>
              <a:buFont typeface="Courier New" panose="02070309020205020404" pitchFamily="49" charset="0"/>
              <a:buChar char="o"/>
            </a:pPr>
            <a:r>
              <a:rPr lang="en" sz="2000" dirty="0"/>
              <a:t>Aerosol droplets from lungs of affected individuals; coughing, sneezing.</a:t>
            </a:r>
            <a:endParaRPr sz="2000" dirty="0"/>
          </a:p>
          <a:p>
            <a:pPr lvl="1" algn="l" rtl="0">
              <a:spcBef>
                <a:spcPts val="600"/>
              </a:spcBef>
              <a:spcAft>
                <a:spcPts val="0"/>
              </a:spcAft>
              <a:buSzPct val="60000"/>
              <a:buFont typeface="Courier New" panose="02070309020205020404" pitchFamily="49" charset="0"/>
              <a:buChar char="o"/>
            </a:pPr>
            <a:r>
              <a:rPr lang="en" sz="2000" dirty="0"/>
              <a:t>Gastrointestinal complications are possible, but fecal-oral transmission route is unsupported.</a:t>
            </a:r>
            <a:endParaRPr sz="2000" dirty="0"/>
          </a:p>
        </p:txBody>
      </p:sp>
      <p:sp>
        <p:nvSpPr>
          <p:cNvPr id="2" name="Slide Number Placeholder 1"/>
          <p:cNvSpPr>
            <a:spLocks noGrp="1"/>
          </p:cNvSpPr>
          <p:nvPr>
            <p:ph type="sldNum" sz="quarter" idx="12"/>
          </p:nvPr>
        </p:nvSpPr>
        <p:spPr/>
        <p:txBody>
          <a:bodyPr/>
          <a:lstStyle/>
          <a:p>
            <a:fld id="{63E51A63-875B-4F4C-8BDC-29DDEB64178C}" type="slidenum">
              <a:rPr lang="en-US" smtClean="0"/>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14"/>
          <p:cNvSpPr txBox="1">
            <a:spLocks noGrp="1" noChangeAspect="1"/>
          </p:cNvSpPr>
          <p:nvPr>
            <p:ph type="body" idx="1"/>
          </p:nvPr>
        </p:nvSpPr>
        <p:spPr>
          <a:xfrm>
            <a:off x="457200" y="182880"/>
            <a:ext cx="8229600" cy="4572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4400" dirty="0">
                <a:latin typeface="+mj-lt"/>
                <a:ea typeface="+mj-ea"/>
                <a:cs typeface="+mj-cs"/>
              </a:rPr>
              <a:t>Patient Vitals</a:t>
            </a:r>
            <a:endParaRPr sz="4400" dirty="0">
              <a:latin typeface="+mj-lt"/>
              <a:ea typeface="+mj-ea"/>
              <a:cs typeface="+mj-cs"/>
            </a:endParaRPr>
          </a:p>
        </p:txBody>
      </p:sp>
      <p:sp>
        <p:nvSpPr>
          <p:cNvPr id="3" name="TextBox 2"/>
          <p:cNvSpPr txBox="1"/>
          <p:nvPr/>
        </p:nvSpPr>
        <p:spPr>
          <a:xfrm>
            <a:off x="1406506" y="1139952"/>
            <a:ext cx="2842445" cy="3062377"/>
          </a:xfrm>
          <a:prstGeom prst="rect">
            <a:avLst/>
          </a:prstGeom>
          <a:noFill/>
        </p:spPr>
        <p:txBody>
          <a:bodyPr wrap="none" rtlCol="0">
            <a:spAutoFit/>
          </a:bodyPr>
          <a:lstStyle/>
          <a:p>
            <a:pPr marL="558800" lvl="0" indent="-457200">
              <a:spcBef>
                <a:spcPts val="600"/>
              </a:spcBef>
              <a:buSzPts val="2000"/>
              <a:buFont typeface="Arial" panose="020B0604020202020204" pitchFamily="34" charset="0"/>
              <a:buChar char="•"/>
            </a:pPr>
            <a:r>
              <a:rPr lang="en-US" sz="2800" dirty="0">
                <a:latin typeface="+mn-lt"/>
              </a:rPr>
              <a:t>Age: 10</a:t>
            </a:r>
          </a:p>
          <a:p>
            <a:pPr marL="558800" lvl="0" indent="-457200">
              <a:spcBef>
                <a:spcPts val="600"/>
              </a:spcBef>
              <a:buSzPts val="2000"/>
              <a:buFont typeface="Arial" panose="020B0604020202020204" pitchFamily="34" charset="0"/>
              <a:buChar char="•"/>
            </a:pPr>
            <a:r>
              <a:rPr lang="en-US" sz="2800" dirty="0">
                <a:latin typeface="+mn-lt"/>
              </a:rPr>
              <a:t>Sex: M</a:t>
            </a:r>
          </a:p>
          <a:p>
            <a:pPr marL="558800" lvl="0" indent="-457200">
              <a:spcBef>
                <a:spcPts val="600"/>
              </a:spcBef>
              <a:buSzPts val="2000"/>
              <a:buFont typeface="Arial" panose="020B0604020202020204" pitchFamily="34" charset="0"/>
              <a:buChar char="•"/>
            </a:pPr>
            <a:r>
              <a:rPr lang="en-US" sz="2800" dirty="0">
                <a:latin typeface="+mn-lt"/>
              </a:rPr>
              <a:t>Height: 4’5” </a:t>
            </a:r>
          </a:p>
          <a:p>
            <a:pPr marL="558800" lvl="0" indent="-457200">
              <a:spcBef>
                <a:spcPts val="600"/>
              </a:spcBef>
              <a:buSzPts val="2000"/>
              <a:buFont typeface="Arial" panose="020B0604020202020204" pitchFamily="34" charset="0"/>
              <a:buChar char="•"/>
            </a:pPr>
            <a:r>
              <a:rPr lang="en-US" sz="2800" dirty="0">
                <a:latin typeface="+mn-lt"/>
              </a:rPr>
              <a:t>Weight: 70 </a:t>
            </a:r>
            <a:r>
              <a:rPr lang="en-US" sz="2800" dirty="0" err="1">
                <a:latin typeface="+mn-lt"/>
              </a:rPr>
              <a:t>lbs</a:t>
            </a:r>
            <a:endParaRPr lang="en-US" sz="2800" dirty="0">
              <a:latin typeface="+mn-lt"/>
            </a:endParaRPr>
          </a:p>
          <a:p>
            <a:pPr marL="558800" lvl="0" indent="-457200">
              <a:spcBef>
                <a:spcPts val="600"/>
              </a:spcBef>
              <a:buSzPts val="2000"/>
              <a:buFont typeface="Arial" panose="020B0604020202020204" pitchFamily="34" charset="0"/>
              <a:buChar char="•"/>
            </a:pPr>
            <a:r>
              <a:rPr lang="en-US" sz="2800" dirty="0">
                <a:latin typeface="+mn-lt"/>
              </a:rPr>
              <a:t>BP: 120/80 </a:t>
            </a:r>
          </a:p>
          <a:p>
            <a:pPr marL="615950" lvl="0" indent="-514350">
              <a:spcBef>
                <a:spcPts val="600"/>
              </a:spcBef>
              <a:buSzPct val="71000"/>
              <a:buFont typeface="Arial" panose="020B0604020202020204" pitchFamily="34" charset="0"/>
              <a:buChar char="•"/>
            </a:pPr>
            <a:r>
              <a:rPr lang="en-US" sz="2800" dirty="0">
                <a:latin typeface="+mn-lt"/>
              </a:rPr>
              <a:t>Temp: 103 °F</a:t>
            </a:r>
          </a:p>
        </p:txBody>
      </p:sp>
      <p:sp>
        <p:nvSpPr>
          <p:cNvPr id="4" name="Slide Number Placeholder 3"/>
          <p:cNvSpPr>
            <a:spLocks noGrp="1"/>
          </p:cNvSpPr>
          <p:nvPr>
            <p:ph type="sldNum" sz="quarter" idx="12"/>
          </p:nvPr>
        </p:nvSpPr>
        <p:spPr/>
        <p:txBody>
          <a:bodyPr/>
          <a:lstStyle/>
          <a:p>
            <a:fld id="{63E51A63-875B-4F4C-8BDC-29DDEB64178C}" type="slidenum">
              <a:rPr lang="en-US" smtClean="0"/>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6"/>
          <p:cNvSpPr txBox="1">
            <a:spLocks noGrp="1"/>
          </p:cNvSpPr>
          <p:nvPr>
            <p:ph type="title"/>
          </p:nvPr>
        </p:nvSpPr>
        <p:spPr>
          <a:xfrm>
            <a:off x="457200" y="182880"/>
            <a:ext cx="7991856"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People Most Commonly Affected</a:t>
            </a:r>
            <a:endParaRPr dirty="0"/>
          </a:p>
        </p:txBody>
      </p:sp>
      <p:sp>
        <p:nvSpPr>
          <p:cNvPr id="347" name="Google Shape;347;p26"/>
          <p:cNvSpPr txBox="1">
            <a:spLocks noGrp="1"/>
          </p:cNvSpPr>
          <p:nvPr>
            <p:ph type="body" idx="1"/>
          </p:nvPr>
        </p:nvSpPr>
        <p:spPr>
          <a:xfrm>
            <a:off x="774192" y="1265700"/>
            <a:ext cx="7437120" cy="32100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000"/>
            </a:pPr>
            <a:r>
              <a:rPr lang="en" sz="2800" dirty="0"/>
              <a:t>Older people</a:t>
            </a:r>
            <a:endParaRPr sz="2800" dirty="0"/>
          </a:p>
          <a:p>
            <a:pPr lvl="0" algn="l" rtl="0">
              <a:spcBef>
                <a:spcPts val="0"/>
              </a:spcBef>
              <a:spcAft>
                <a:spcPts val="0"/>
              </a:spcAft>
              <a:buSzPts val="2000"/>
            </a:pPr>
            <a:r>
              <a:rPr lang="en" sz="2800" dirty="0"/>
              <a:t>People with weakened immune systems</a:t>
            </a:r>
            <a:endParaRPr sz="2800" dirty="0"/>
          </a:p>
          <a:p>
            <a:pPr lvl="0" algn="l" rtl="0">
              <a:spcBef>
                <a:spcPts val="0"/>
              </a:spcBef>
              <a:spcAft>
                <a:spcPts val="0"/>
              </a:spcAft>
              <a:buSzPts val="2000"/>
            </a:pPr>
            <a:r>
              <a:rPr lang="en" sz="2800" dirty="0"/>
              <a:t>People with renal disease, cancer, chronic lung disease, diabetes (chronic diseases)</a:t>
            </a:r>
            <a:endParaRPr sz="2800" dirty="0"/>
          </a:p>
          <a:p>
            <a:pPr lvl="0" algn="l" rtl="0">
              <a:spcBef>
                <a:spcPts val="0"/>
              </a:spcBef>
              <a:spcAft>
                <a:spcPts val="0"/>
              </a:spcAft>
              <a:buSzPts val="2000"/>
            </a:pPr>
            <a:r>
              <a:rPr lang="en" sz="2800" dirty="0"/>
              <a:t>Young children</a:t>
            </a:r>
            <a:endParaRPr sz="2800" dirty="0"/>
          </a:p>
        </p:txBody>
      </p:sp>
      <p:sp>
        <p:nvSpPr>
          <p:cNvPr id="2" name="Slide Number Placeholder 1"/>
          <p:cNvSpPr>
            <a:spLocks noGrp="1"/>
          </p:cNvSpPr>
          <p:nvPr>
            <p:ph type="sldNum" sz="quarter" idx="12"/>
          </p:nvPr>
        </p:nvSpPr>
        <p:spPr/>
        <p:txBody>
          <a:bodyPr/>
          <a:lstStyle/>
          <a:p>
            <a:fld id="{63E51A63-875B-4F4C-8BDC-29DDEB64178C}" type="slidenum">
              <a:rPr lang="en-US" smtClean="0"/>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7"/>
          <p:cNvSpPr txBox="1">
            <a:spLocks noGrp="1"/>
          </p:cNvSpPr>
          <p:nvPr>
            <p:ph type="body" idx="1"/>
          </p:nvPr>
        </p:nvSpPr>
        <p:spPr>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4800" dirty="0">
                <a:latin typeface="+mn-lt"/>
              </a:rPr>
              <a:t>In-Class Outbreak!</a:t>
            </a:r>
            <a:endParaRPr sz="4800" dirty="0">
              <a:latin typeface="+mn-lt"/>
            </a:endParaRPr>
          </a:p>
        </p:txBody>
      </p:sp>
      <p:sp>
        <p:nvSpPr>
          <p:cNvPr id="2" name="Slide Number Placeholder 1"/>
          <p:cNvSpPr>
            <a:spLocks noGrp="1"/>
          </p:cNvSpPr>
          <p:nvPr>
            <p:ph type="sldNum" sz="quarter" idx="12"/>
          </p:nvPr>
        </p:nvSpPr>
        <p:spPr/>
        <p:txBody>
          <a:bodyPr/>
          <a:lstStyle/>
          <a:p>
            <a:fld id="{63E51A63-875B-4F4C-8BDC-29DDEB64178C}" type="slidenum">
              <a:rPr lang="en-US" smtClean="0"/>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8" name="Google Shape;358;p28"/>
          <p:cNvSpPr txBox="1">
            <a:spLocks noGrp="1"/>
          </p:cNvSpPr>
          <p:nvPr>
            <p:ph type="title"/>
          </p:nvPr>
        </p:nvSpPr>
        <p:spPr>
          <a:xfrm>
            <a:off x="457200" y="182880"/>
            <a:ext cx="8083296"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Outbreak Investigation Steps: CDC</a:t>
            </a:r>
            <a:endParaRPr dirty="0"/>
          </a:p>
        </p:txBody>
      </p:sp>
      <p:sp>
        <p:nvSpPr>
          <p:cNvPr id="357" name="Google Shape;357;p28"/>
          <p:cNvSpPr txBox="1">
            <a:spLocks noGrp="1"/>
          </p:cNvSpPr>
          <p:nvPr>
            <p:ph type="body" idx="1"/>
          </p:nvPr>
        </p:nvSpPr>
        <p:spPr>
          <a:xfrm>
            <a:off x="268358" y="1015814"/>
            <a:ext cx="4004938" cy="3099900"/>
          </a:xfrm>
          <a:prstGeom prst="rect">
            <a:avLst/>
          </a:prstGeom>
        </p:spPr>
        <p:txBody>
          <a:bodyPr spcFirstLastPara="1" wrap="square" lIns="91425" tIns="91425" rIns="91425" bIns="91425" anchor="t" anchorCtr="0">
            <a:noAutofit/>
          </a:bodyPr>
          <a:lstStyle/>
          <a:p>
            <a:pPr marL="0" marR="139700" lvl="0" indent="0" algn="l" rtl="0">
              <a:lnSpc>
                <a:spcPct val="178571"/>
              </a:lnSpc>
              <a:spcBef>
                <a:spcPts val="0"/>
              </a:spcBef>
              <a:spcAft>
                <a:spcPts val="0"/>
              </a:spcAft>
              <a:buNone/>
            </a:pPr>
            <a:r>
              <a:rPr lang="en" sz="1400" dirty="0"/>
              <a:t>1. Prepare for fieldwork</a:t>
            </a:r>
            <a:endParaRPr sz="1400" dirty="0"/>
          </a:p>
          <a:p>
            <a:pPr marL="0" marR="139700" lvl="0" indent="0" algn="l" rtl="0">
              <a:lnSpc>
                <a:spcPct val="178571"/>
              </a:lnSpc>
              <a:spcBef>
                <a:spcPts val="0"/>
              </a:spcBef>
              <a:spcAft>
                <a:spcPts val="0"/>
              </a:spcAft>
              <a:buNone/>
            </a:pPr>
            <a:r>
              <a:rPr lang="en" sz="1400" dirty="0"/>
              <a:t>2. Establish existence of an outbreak</a:t>
            </a:r>
            <a:endParaRPr sz="1400" dirty="0"/>
          </a:p>
          <a:p>
            <a:pPr marL="0" marR="139700" lvl="0" indent="0" algn="l" rtl="0">
              <a:lnSpc>
                <a:spcPct val="178571"/>
              </a:lnSpc>
              <a:spcBef>
                <a:spcPts val="0"/>
              </a:spcBef>
              <a:spcAft>
                <a:spcPts val="0"/>
              </a:spcAft>
              <a:buNone/>
            </a:pPr>
            <a:r>
              <a:rPr lang="en" sz="1400" dirty="0"/>
              <a:t>3. Verify the diagnosis</a:t>
            </a:r>
            <a:endParaRPr sz="1400" dirty="0"/>
          </a:p>
          <a:p>
            <a:pPr marL="0" marR="139700" lvl="0" indent="0" algn="l" rtl="0">
              <a:lnSpc>
                <a:spcPct val="178571"/>
              </a:lnSpc>
              <a:spcBef>
                <a:spcPts val="0"/>
              </a:spcBef>
              <a:spcAft>
                <a:spcPts val="0"/>
              </a:spcAft>
              <a:buNone/>
            </a:pPr>
            <a:r>
              <a:rPr lang="en" sz="1400" dirty="0"/>
              <a:t>4. Construct a working case definition</a:t>
            </a:r>
            <a:endParaRPr sz="1400" dirty="0"/>
          </a:p>
          <a:p>
            <a:pPr marL="0" marR="139700" lvl="0" indent="0" algn="l" rtl="0">
              <a:lnSpc>
                <a:spcPct val="178571"/>
              </a:lnSpc>
              <a:spcBef>
                <a:spcPts val="0"/>
              </a:spcBef>
              <a:spcAft>
                <a:spcPts val="0"/>
              </a:spcAft>
              <a:buNone/>
            </a:pPr>
            <a:r>
              <a:rPr lang="en" sz="1400" dirty="0"/>
              <a:t>5. Find cases systematically and record information</a:t>
            </a:r>
            <a:endParaRPr sz="1400" dirty="0"/>
          </a:p>
          <a:p>
            <a:pPr marL="0" marR="139700" lvl="0" indent="0" algn="l" rtl="0">
              <a:lnSpc>
                <a:spcPct val="178571"/>
              </a:lnSpc>
              <a:spcBef>
                <a:spcPts val="0"/>
              </a:spcBef>
              <a:spcAft>
                <a:spcPts val="0"/>
              </a:spcAft>
              <a:buNone/>
            </a:pPr>
            <a:r>
              <a:rPr lang="en" sz="1400" dirty="0"/>
              <a:t>6. Perform descriptive epidemiology</a:t>
            </a:r>
            <a:endParaRPr sz="1400" dirty="0"/>
          </a:p>
          <a:p>
            <a:pPr marL="0" marR="139700" lvl="0" indent="0" algn="l" rtl="0">
              <a:lnSpc>
                <a:spcPct val="178571"/>
              </a:lnSpc>
              <a:spcBef>
                <a:spcPts val="0"/>
              </a:spcBef>
              <a:spcAft>
                <a:spcPts val="0"/>
              </a:spcAft>
              <a:buNone/>
            </a:pPr>
            <a:r>
              <a:rPr lang="en" sz="1400" dirty="0"/>
              <a:t>7. Develop hypotheses</a:t>
            </a:r>
            <a:endParaRPr sz="1400" dirty="0"/>
          </a:p>
          <a:p>
            <a:pPr marL="0" lvl="0" indent="0" algn="l" rtl="0">
              <a:lnSpc>
                <a:spcPct val="178571"/>
              </a:lnSpc>
              <a:spcBef>
                <a:spcPts val="0"/>
              </a:spcBef>
              <a:spcAft>
                <a:spcPts val="0"/>
              </a:spcAft>
              <a:buNone/>
            </a:pPr>
            <a:r>
              <a:rPr lang="en" sz="1400" dirty="0"/>
              <a:t>8. Evaluate hypotheses epidemiologically</a:t>
            </a:r>
            <a:endParaRPr sz="1400" dirty="0"/>
          </a:p>
          <a:p>
            <a:pPr marL="0" lvl="0" indent="0" algn="l" rtl="0">
              <a:spcBef>
                <a:spcPts val="600"/>
              </a:spcBef>
              <a:spcAft>
                <a:spcPts val="0"/>
              </a:spcAft>
              <a:buNone/>
            </a:pPr>
            <a:endParaRPr sz="1400" dirty="0"/>
          </a:p>
        </p:txBody>
      </p:sp>
      <p:sp>
        <p:nvSpPr>
          <p:cNvPr id="2" name="Rectangle 1"/>
          <p:cNvSpPr/>
          <p:nvPr/>
        </p:nvSpPr>
        <p:spPr>
          <a:xfrm>
            <a:off x="4425696" y="1143456"/>
            <a:ext cx="4663440" cy="2020425"/>
          </a:xfrm>
          <a:prstGeom prst="rect">
            <a:avLst/>
          </a:prstGeom>
        </p:spPr>
        <p:txBody>
          <a:bodyPr wrap="square">
            <a:spAutoFit/>
          </a:bodyPr>
          <a:lstStyle/>
          <a:p>
            <a:pPr lvl="0">
              <a:lnSpc>
                <a:spcPct val="178571"/>
              </a:lnSpc>
              <a:buClr>
                <a:schemeClr val="dk1"/>
              </a:buClr>
              <a:buSzPts val="1100"/>
            </a:pPr>
            <a:r>
              <a:rPr lang="en-US" kern="1200" dirty="0">
                <a:solidFill>
                  <a:schemeClr val="tx1"/>
                </a:solidFill>
                <a:latin typeface="+mn-lt"/>
                <a:ea typeface="+mn-ea"/>
                <a:cs typeface="+mn-cs"/>
              </a:rPr>
              <a:t>9. Reconsider, refine, and re-evaluate hypotheses (as needed)</a:t>
            </a:r>
          </a:p>
          <a:p>
            <a:pPr lvl="0">
              <a:lnSpc>
                <a:spcPct val="178571"/>
              </a:lnSpc>
              <a:buClr>
                <a:schemeClr val="dk1"/>
              </a:buClr>
              <a:buSzPts val="1100"/>
            </a:pPr>
            <a:r>
              <a:rPr lang="en-US" kern="1200" dirty="0">
                <a:solidFill>
                  <a:schemeClr val="tx1"/>
                </a:solidFill>
                <a:latin typeface="+mn-lt"/>
                <a:ea typeface="+mn-ea"/>
                <a:cs typeface="+mn-cs"/>
              </a:rPr>
              <a:t>10. Compare and reconcile with lab &amp; environmental students</a:t>
            </a:r>
          </a:p>
          <a:p>
            <a:pPr lvl="0">
              <a:lnSpc>
                <a:spcPct val="178571"/>
              </a:lnSpc>
              <a:buClr>
                <a:schemeClr val="dk1"/>
              </a:buClr>
              <a:buSzPts val="1100"/>
            </a:pPr>
            <a:r>
              <a:rPr lang="en-US" kern="1200" dirty="0">
                <a:solidFill>
                  <a:schemeClr val="tx1"/>
                </a:solidFill>
                <a:latin typeface="+mn-lt"/>
                <a:ea typeface="+mn-ea"/>
                <a:cs typeface="+mn-cs"/>
              </a:rPr>
              <a:t>11. Implement control and prevention measures</a:t>
            </a:r>
          </a:p>
          <a:p>
            <a:pPr lvl="0">
              <a:lnSpc>
                <a:spcPct val="178571"/>
              </a:lnSpc>
              <a:buClr>
                <a:schemeClr val="dk1"/>
              </a:buClr>
              <a:buSzPts val="1100"/>
            </a:pPr>
            <a:r>
              <a:rPr lang="en-US" kern="1200" dirty="0">
                <a:solidFill>
                  <a:schemeClr val="tx1"/>
                </a:solidFill>
                <a:latin typeface="+mn-lt"/>
                <a:ea typeface="+mn-ea"/>
                <a:cs typeface="+mn-cs"/>
              </a:rPr>
              <a:t>12. Initiate or maintain surveillance</a:t>
            </a:r>
          </a:p>
          <a:p>
            <a:pPr lvl="0">
              <a:lnSpc>
                <a:spcPct val="178571"/>
              </a:lnSpc>
              <a:buClr>
                <a:schemeClr val="dk1"/>
              </a:buClr>
              <a:buSzPts val="1100"/>
            </a:pPr>
            <a:r>
              <a:rPr lang="en-US" kern="1200" dirty="0">
                <a:solidFill>
                  <a:schemeClr val="tx1"/>
                </a:solidFill>
                <a:latin typeface="+mn-lt"/>
                <a:ea typeface="+mn-ea"/>
                <a:cs typeface="+mn-cs"/>
              </a:rPr>
              <a:t>13. Communicate findings</a:t>
            </a:r>
          </a:p>
        </p:txBody>
      </p:sp>
      <p:sp>
        <p:nvSpPr>
          <p:cNvPr id="3" name="Slide Number Placeholder 2"/>
          <p:cNvSpPr>
            <a:spLocks noGrp="1"/>
          </p:cNvSpPr>
          <p:nvPr>
            <p:ph type="sldNum" sz="quarter" idx="12"/>
          </p:nvPr>
        </p:nvSpPr>
        <p:spPr/>
        <p:txBody>
          <a:bodyPr/>
          <a:lstStyle/>
          <a:p>
            <a:fld id="{63E51A63-875B-4F4C-8BDC-29DDEB64178C}" type="slidenum">
              <a:rPr lang="en-US" smtClean="0"/>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0"/>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SARS Mechanism</a:t>
            </a:r>
            <a:endParaRPr dirty="0"/>
          </a:p>
        </p:txBody>
      </p:sp>
      <p:sp>
        <p:nvSpPr>
          <p:cNvPr id="370" name="Google Shape;370;p30"/>
          <p:cNvSpPr txBox="1">
            <a:spLocks noGrp="1"/>
          </p:cNvSpPr>
          <p:nvPr>
            <p:ph type="body" idx="1"/>
          </p:nvPr>
        </p:nvSpPr>
        <p:spPr>
          <a:xfrm>
            <a:off x="597408" y="1270625"/>
            <a:ext cx="7967472" cy="3387000"/>
          </a:xfrm>
          <a:prstGeom prst="rect">
            <a:avLst/>
          </a:prstGeom>
        </p:spPr>
        <p:txBody>
          <a:bodyPr spcFirstLastPara="1" wrap="square" lIns="91425" tIns="91425" rIns="91425" bIns="91425" anchor="t" anchorCtr="0">
            <a:noAutofit/>
          </a:bodyPr>
          <a:lstStyle/>
          <a:p>
            <a:pPr lvl="0" algn="l" rtl="0">
              <a:spcBef>
                <a:spcPts val="1200"/>
              </a:spcBef>
              <a:spcAft>
                <a:spcPts val="0"/>
              </a:spcAft>
              <a:buSzPts val="2000"/>
              <a:buFont typeface="Arial" panose="020B0604020202020204" pitchFamily="34" charset="0"/>
              <a:buChar char="•"/>
            </a:pPr>
            <a:r>
              <a:rPr lang="en" sz="2400" dirty="0"/>
              <a:t>Virus Glycoprotein Spike (S) is received by transmembrane Angiotensin-Converting Enzyme 2 (ACE2) and enters host cell via Receptor-Mediated Endocytosis.</a:t>
            </a:r>
            <a:endParaRPr sz="2400" dirty="0"/>
          </a:p>
          <a:p>
            <a:pPr lvl="0" algn="l" rtl="0">
              <a:spcBef>
                <a:spcPts val="1200"/>
              </a:spcBef>
              <a:spcAft>
                <a:spcPts val="0"/>
              </a:spcAft>
              <a:buSzPts val="2000"/>
              <a:buFont typeface="Arial" panose="020B0604020202020204" pitchFamily="34" charset="0"/>
              <a:buChar char="•"/>
            </a:pPr>
            <a:r>
              <a:rPr lang="en" sz="2400" dirty="0"/>
              <a:t>Studies in monkeys show treatment with soluble ACE2 receptors and anti-ACE2 antibodies can disrupt virus entry, which may significantly impact the way SARS-CoV is targeted by antiviral therapies.</a:t>
            </a:r>
            <a:endParaRPr sz="2400" dirty="0"/>
          </a:p>
        </p:txBody>
      </p:sp>
      <p:sp>
        <p:nvSpPr>
          <p:cNvPr id="2" name="Slide Number Placeholder 1"/>
          <p:cNvSpPr>
            <a:spLocks noGrp="1"/>
          </p:cNvSpPr>
          <p:nvPr>
            <p:ph type="sldNum" sz="quarter" idx="12"/>
          </p:nvPr>
        </p:nvSpPr>
        <p:spPr/>
        <p:txBody>
          <a:bodyPr/>
          <a:lstStyle/>
          <a:p>
            <a:fld id="{63E51A63-875B-4F4C-8BDC-29DDEB64178C}"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C1C32"/>
        </a:solidFill>
        <a:effectLst/>
      </p:bgPr>
    </p:bg>
    <p:spTree>
      <p:nvGrpSpPr>
        <p:cNvPr id="1" name="Shape 37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6858000" cy="5143500"/>
          </a:xfrm>
          <a:prstGeom prst="rect">
            <a:avLst/>
          </a:prstGeom>
        </p:spPr>
      </p:pic>
      <p:sp>
        <p:nvSpPr>
          <p:cNvPr id="376" name="Google Shape;376;p31"/>
          <p:cNvSpPr txBox="1">
            <a:spLocks noGrp="1"/>
          </p:cNvSpPr>
          <p:nvPr>
            <p:ph type="title"/>
          </p:nvPr>
        </p:nvSpPr>
        <p:spPr>
          <a:xfrm>
            <a:off x="174042" y="957072"/>
            <a:ext cx="4724094"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dirty="0">
                <a:solidFill>
                  <a:schemeClr val="bg1"/>
                </a:solidFill>
              </a:rPr>
              <a:t>SARS Mechanism </a:t>
            </a:r>
            <a:r>
              <a:rPr lang="en" sz="2000" i="1" dirty="0">
                <a:solidFill>
                  <a:schemeClr val="bg1"/>
                </a:solidFill>
              </a:rPr>
              <a:t>(cont)</a:t>
            </a:r>
            <a:endParaRPr sz="2000" i="1" dirty="0">
              <a:solidFill>
                <a:schemeClr val="bg1"/>
              </a:solidFill>
            </a:endParaRPr>
          </a:p>
        </p:txBody>
      </p:sp>
      <p:sp>
        <p:nvSpPr>
          <p:cNvPr id="377" name="Google Shape;377;p31"/>
          <p:cNvSpPr txBox="1">
            <a:spLocks noGrp="1"/>
          </p:cNvSpPr>
          <p:nvPr>
            <p:ph type="body" idx="1"/>
          </p:nvPr>
        </p:nvSpPr>
        <p:spPr>
          <a:xfrm>
            <a:off x="174042" y="2109216"/>
            <a:ext cx="3861510" cy="1755648"/>
          </a:xfrm>
          <a:prstGeom prst="rect">
            <a:avLst/>
          </a:prstGeom>
        </p:spPr>
        <p:txBody>
          <a:bodyPr spcFirstLastPara="1" wrap="square" lIns="91425" tIns="91425" rIns="91425" bIns="91425" anchor="t" anchorCtr="0">
            <a:noAutofit/>
          </a:bodyPr>
          <a:lstStyle/>
          <a:p>
            <a:pPr marL="0" indent="0">
              <a:buNone/>
            </a:pPr>
            <a:r>
              <a:rPr lang="en-US" sz="1600" b="1" dirty="0">
                <a:solidFill>
                  <a:schemeClr val="bg1"/>
                </a:solidFill>
              </a:rPr>
              <a:t>SARS virus entry into a cell using the ACE2 receptor. The spike protein (red) mediates the coronavirus entry into host cells by binding to ACE2 (blue) through its S1 subunit and then fuses viral and host membranes through the S2 subunits.</a:t>
            </a:r>
          </a:p>
        </p:txBody>
      </p:sp>
      <p:sp>
        <p:nvSpPr>
          <p:cNvPr id="3" name="Slide Number Placeholder 2"/>
          <p:cNvSpPr>
            <a:spLocks noGrp="1"/>
          </p:cNvSpPr>
          <p:nvPr>
            <p:ph type="sldNum" sz="quarter" idx="12"/>
          </p:nvPr>
        </p:nvSpPr>
        <p:spPr/>
        <p:txBody>
          <a:bodyPr/>
          <a:lstStyle/>
          <a:p>
            <a:fld id="{63E51A63-875B-4F4C-8BDC-29DDEB64178C}" type="slidenum">
              <a:rPr lang="en-US" smtClean="0"/>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328" y="-33148"/>
            <a:ext cx="6442046" cy="5188840"/>
          </a:xfrm>
          <a:prstGeom prst="rect">
            <a:avLst/>
          </a:prstGeom>
        </p:spPr>
      </p:pic>
      <p:sp>
        <p:nvSpPr>
          <p:cNvPr id="383" name="Google Shape;383;p32"/>
          <p:cNvSpPr txBox="1">
            <a:spLocks noGrp="1"/>
          </p:cNvSpPr>
          <p:nvPr>
            <p:ph type="title"/>
          </p:nvPr>
        </p:nvSpPr>
        <p:spPr>
          <a:xfrm>
            <a:off x="457200" y="182880"/>
            <a:ext cx="3060192"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Inside </a:t>
            </a:r>
            <a:br>
              <a:rPr lang="en" sz="3600" dirty="0"/>
            </a:br>
            <a:r>
              <a:rPr lang="en" sz="3600" dirty="0"/>
              <a:t>the </a:t>
            </a:r>
            <a:br>
              <a:rPr lang="en" sz="3600" dirty="0"/>
            </a:br>
            <a:r>
              <a:rPr lang="en" sz="3600" dirty="0"/>
              <a:t>Cell…</a:t>
            </a:r>
            <a:endParaRPr sz="3600" dirty="0"/>
          </a:p>
        </p:txBody>
      </p:sp>
      <p:sp>
        <p:nvSpPr>
          <p:cNvPr id="4" name="Slide Number Placeholder 3"/>
          <p:cNvSpPr>
            <a:spLocks noGrp="1"/>
          </p:cNvSpPr>
          <p:nvPr>
            <p:ph type="sldNum" sz="quarter" idx="12"/>
          </p:nvPr>
        </p:nvSpPr>
        <p:spPr/>
        <p:txBody>
          <a:bodyPr/>
          <a:lstStyle/>
          <a:p>
            <a:fld id="{63E51A63-875B-4F4C-8BDC-29DDEB64178C}"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3"/>
          <p:cNvSpPr txBox="1">
            <a:spLocks noGrp="1"/>
          </p:cNvSpPr>
          <p:nvPr>
            <p:ph type="title"/>
          </p:nvPr>
        </p:nvSpPr>
        <p:spPr>
          <a:xfrm>
            <a:off x="457200" y="182880"/>
            <a:ext cx="8869986"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SARS Outbreak of 2003 </a:t>
            </a:r>
            <a:endParaRPr dirty="0"/>
          </a:p>
        </p:txBody>
      </p:sp>
      <p:sp>
        <p:nvSpPr>
          <p:cNvPr id="391" name="Google Shape;391;p33"/>
          <p:cNvSpPr txBox="1">
            <a:spLocks noGrp="1"/>
          </p:cNvSpPr>
          <p:nvPr>
            <p:ph type="body" idx="1"/>
          </p:nvPr>
        </p:nvSpPr>
        <p:spPr>
          <a:xfrm>
            <a:off x="633984" y="1337968"/>
            <a:ext cx="7723632" cy="3099900"/>
          </a:xfrm>
          <a:prstGeom prst="rect">
            <a:avLst/>
          </a:prstGeom>
        </p:spPr>
        <p:txBody>
          <a:bodyPr spcFirstLastPara="1" wrap="square" lIns="91425" tIns="91425" rIns="91425" bIns="91425" anchor="t" anchorCtr="0">
            <a:noAutofit/>
          </a:bodyPr>
          <a:lstStyle/>
          <a:p>
            <a:pPr lvl="0"/>
            <a:r>
              <a:rPr lang="en" sz="2400" dirty="0"/>
              <a:t>November 2002 – July 2003</a:t>
            </a:r>
            <a:endParaRPr sz="2400" dirty="0"/>
          </a:p>
          <a:p>
            <a:pPr lvl="0" algn="l" rtl="0">
              <a:spcBef>
                <a:spcPts val="1200"/>
              </a:spcBef>
              <a:spcAft>
                <a:spcPts val="0"/>
              </a:spcAft>
              <a:buSzPts val="2000"/>
            </a:pPr>
            <a:r>
              <a:rPr lang="en" sz="2400" dirty="0"/>
              <a:t>8,098 people infected with SARS  accompanied with pneumonia or respiratory distress syndrome (744 died).</a:t>
            </a:r>
            <a:endParaRPr sz="2400" dirty="0"/>
          </a:p>
          <a:p>
            <a:pPr marL="349250" lvl="0" indent="-285750" algn="l" rtl="0">
              <a:spcBef>
                <a:spcPts val="1200"/>
              </a:spcBef>
              <a:spcAft>
                <a:spcPts val="0"/>
              </a:spcAft>
              <a:buSzPts val="2000"/>
            </a:pPr>
            <a:r>
              <a:rPr lang="en" sz="2400" dirty="0"/>
              <a:t>In the US, only 8 people were laboratory confirmed with SARS. All 8 were confirmed to travel to countries of transmission during the outbreak. There were no deaths.</a:t>
            </a:r>
            <a:endParaRPr sz="2400" dirty="0"/>
          </a:p>
        </p:txBody>
      </p:sp>
      <p:sp>
        <p:nvSpPr>
          <p:cNvPr id="2" name="Slide Number Placeholder 1"/>
          <p:cNvSpPr>
            <a:spLocks noGrp="1"/>
          </p:cNvSpPr>
          <p:nvPr>
            <p:ph type="sldNum" sz="quarter" idx="12"/>
          </p:nvPr>
        </p:nvSpPr>
        <p:spPr/>
        <p:txBody>
          <a:bodyPr/>
          <a:lstStyle/>
          <a:p>
            <a:fld id="{63E51A63-875B-4F4C-8BDC-29DDEB64178C}"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34"/>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MERS Mechanism</a:t>
            </a:r>
            <a:endParaRPr dirty="0"/>
          </a:p>
        </p:txBody>
      </p:sp>
      <p:sp>
        <p:nvSpPr>
          <p:cNvPr id="396" name="Google Shape;396;p34"/>
          <p:cNvSpPr txBox="1">
            <a:spLocks noGrp="1"/>
          </p:cNvSpPr>
          <p:nvPr>
            <p:ph type="body" idx="1"/>
          </p:nvPr>
        </p:nvSpPr>
        <p:spPr>
          <a:xfrm>
            <a:off x="366440" y="1018661"/>
            <a:ext cx="5920200" cy="3740100"/>
          </a:xfrm>
          <a:prstGeom prst="rect">
            <a:avLst/>
          </a:prstGeom>
        </p:spPr>
        <p:txBody>
          <a:bodyPr spcFirstLastPara="1" wrap="square" lIns="91425" tIns="91425" rIns="91425" bIns="91425" anchor="t" anchorCtr="0">
            <a:noAutofit/>
          </a:bodyPr>
          <a:lstStyle/>
          <a:p>
            <a:pPr lvl="0" algn="l" rtl="0">
              <a:spcBef>
                <a:spcPts val="1200"/>
              </a:spcBef>
              <a:spcAft>
                <a:spcPts val="0"/>
              </a:spcAft>
              <a:buSzPts val="2000"/>
            </a:pPr>
            <a:r>
              <a:rPr lang="en" sz="2000" dirty="0"/>
              <a:t>An envelope protein called spike facilitates fusion of the viral particle with the cell membrane so that DNA can be injected into cell.</a:t>
            </a:r>
            <a:endParaRPr sz="2000" dirty="0"/>
          </a:p>
          <a:p>
            <a:pPr lvl="0" algn="l" rtl="0">
              <a:spcBef>
                <a:spcPts val="1200"/>
              </a:spcBef>
              <a:spcAft>
                <a:spcPts val="0"/>
              </a:spcAft>
              <a:buSzPts val="2000"/>
            </a:pPr>
            <a:r>
              <a:rPr lang="en" sz="2000" dirty="0"/>
              <a:t>Fusion involves cutting of the viral envelope protein at specific locations. This process is catalyzed by the protease </a:t>
            </a:r>
            <a:r>
              <a:rPr lang="en" sz="2000" dirty="0" err="1"/>
              <a:t>furin</a:t>
            </a:r>
            <a:r>
              <a:rPr lang="en" sz="2000" dirty="0"/>
              <a:t>.</a:t>
            </a:r>
            <a:endParaRPr sz="2000" dirty="0"/>
          </a:p>
          <a:p>
            <a:pPr lvl="0" algn="l" rtl="0">
              <a:spcBef>
                <a:spcPts val="1200"/>
              </a:spcBef>
              <a:spcAft>
                <a:spcPts val="0"/>
              </a:spcAft>
              <a:buSzPts val="2000"/>
            </a:pPr>
            <a:r>
              <a:rPr lang="en" sz="2000" dirty="0"/>
              <a:t>MERS-CoV binds to an entry receptor (DPP4) found on the surface of lung epithelial cells triggering receptor mediated endocytosis of viral particles.</a:t>
            </a:r>
            <a:endParaRPr sz="2000" dirty="0"/>
          </a:p>
        </p:txBody>
      </p:sp>
      <p:sp>
        <p:nvSpPr>
          <p:cNvPr id="2" name="Slide Number Placeholder 1"/>
          <p:cNvSpPr>
            <a:spLocks noGrp="1"/>
          </p:cNvSpPr>
          <p:nvPr>
            <p:ph type="sldNum" sz="quarter" idx="12"/>
          </p:nvPr>
        </p:nvSpPr>
        <p:spPr/>
        <p:txBody>
          <a:bodyPr/>
          <a:lstStyle/>
          <a:p>
            <a:fld id="{63E51A63-875B-4F4C-8BDC-29DDEB64178C}" type="slidenum">
              <a:rPr lang="en-US" smtClean="0"/>
              <a:t>27</a:t>
            </a:fld>
            <a:endParaRPr lang="en-US"/>
          </a:p>
        </p:txBody>
      </p:sp>
      <p:pic>
        <p:nvPicPr>
          <p:cNvPr id="5" name="Picture 4" descr="A picture containing drawing&#10;&#10;Description automatically generated">
            <a:extLst>
              <a:ext uri="{FF2B5EF4-FFF2-40B4-BE49-F238E27FC236}">
                <a16:creationId xmlns="" xmlns:a16="http://schemas.microsoft.com/office/drawing/2014/main" id="{3117B1D6-BE84-304D-BCE8-B2ECF010D2C2}"/>
              </a:ext>
            </a:extLst>
          </p:cNvPr>
          <p:cNvPicPr>
            <a:picLocks noChangeAspect="1"/>
          </p:cNvPicPr>
          <p:nvPr/>
        </p:nvPicPr>
        <p:blipFill>
          <a:blip r:embed="rId3"/>
          <a:stretch>
            <a:fillRect/>
          </a:stretch>
        </p:blipFill>
        <p:spPr>
          <a:xfrm>
            <a:off x="6377400" y="756780"/>
            <a:ext cx="2070100" cy="4064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5"/>
          <p:cNvSpPr txBox="1">
            <a:spLocks noGrp="1"/>
          </p:cNvSpPr>
          <p:nvPr>
            <p:ph type="title"/>
          </p:nvPr>
        </p:nvSpPr>
        <p:spPr>
          <a:xfrm>
            <a:off x="457200" y="182880"/>
            <a:ext cx="6772962"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MERS Mechanism </a:t>
            </a:r>
            <a:r>
              <a:rPr lang="en" sz="1800" i="1" dirty="0"/>
              <a:t>(cont.)</a:t>
            </a:r>
            <a:endParaRPr sz="1800" i="1" dirty="0"/>
          </a:p>
        </p:txBody>
      </p:sp>
      <p:sp>
        <p:nvSpPr>
          <p:cNvPr id="405" name="Google Shape;405;p35"/>
          <p:cNvSpPr txBox="1">
            <a:spLocks noGrp="1"/>
          </p:cNvSpPr>
          <p:nvPr>
            <p:ph type="body" idx="1"/>
          </p:nvPr>
        </p:nvSpPr>
        <p:spPr>
          <a:xfrm>
            <a:off x="501475" y="1220600"/>
            <a:ext cx="5532600" cy="3670500"/>
          </a:xfrm>
          <a:prstGeom prst="rect">
            <a:avLst/>
          </a:prstGeom>
        </p:spPr>
        <p:txBody>
          <a:bodyPr spcFirstLastPara="1" wrap="square" lIns="91425" tIns="91425" rIns="91425" bIns="91425" anchor="t" anchorCtr="0">
            <a:noAutofit/>
          </a:bodyPr>
          <a:lstStyle/>
          <a:p>
            <a:pPr lvl="0" algn="l" rtl="0">
              <a:spcBef>
                <a:spcPts val="1200"/>
              </a:spcBef>
              <a:spcAft>
                <a:spcPts val="0"/>
              </a:spcAft>
              <a:buSzPts val="2000"/>
            </a:pPr>
            <a:r>
              <a:rPr lang="en" sz="2000" dirty="0"/>
              <a:t>MERS-CoV spike proteins become cleaved by endosomal proteases during or after endosome </a:t>
            </a:r>
            <a:r>
              <a:rPr lang="en" sz="2000" dirty="0" smtClean="0"/>
              <a:t>maturation.</a:t>
            </a:r>
            <a:endParaRPr sz="2000" dirty="0"/>
          </a:p>
          <a:p>
            <a:pPr lvl="0" algn="l" rtl="0">
              <a:spcBef>
                <a:spcPts val="1200"/>
              </a:spcBef>
              <a:spcAft>
                <a:spcPts val="0"/>
              </a:spcAft>
              <a:buSzPts val="2000"/>
            </a:pPr>
            <a:r>
              <a:rPr lang="en" sz="2000" dirty="0"/>
              <a:t>This occurs via a two-step cleavage mechanism that occurs at distinct </a:t>
            </a:r>
            <a:r>
              <a:rPr lang="en" sz="2000" dirty="0" smtClean="0"/>
              <a:t>site.</a:t>
            </a:r>
            <a:endParaRPr sz="2000" dirty="0"/>
          </a:p>
          <a:p>
            <a:pPr lvl="0" algn="l" rtl="0">
              <a:spcBef>
                <a:spcPts val="1200"/>
              </a:spcBef>
              <a:spcAft>
                <a:spcPts val="0"/>
              </a:spcAft>
              <a:buSzPts val="2000"/>
            </a:pPr>
            <a:r>
              <a:rPr lang="en" sz="2000" dirty="0"/>
              <a:t>This furin-mediated activation is unusual in that it occurs partly during virus entry. It allows fusion of viral and endosomal membranes, causing release of viral genome into </a:t>
            </a:r>
            <a:r>
              <a:rPr lang="en" sz="2000" dirty="0" smtClean="0"/>
              <a:t>cytoplasm.</a:t>
            </a:r>
            <a:endParaRPr sz="2000" dirty="0"/>
          </a:p>
        </p:txBody>
      </p:sp>
      <p:sp>
        <p:nvSpPr>
          <p:cNvPr id="2" name="Slide Number Placeholder 1"/>
          <p:cNvSpPr>
            <a:spLocks noGrp="1"/>
          </p:cNvSpPr>
          <p:nvPr>
            <p:ph type="sldNum" sz="quarter" idx="12"/>
          </p:nvPr>
        </p:nvSpPr>
        <p:spPr/>
        <p:txBody>
          <a:bodyPr/>
          <a:lstStyle/>
          <a:p>
            <a:fld id="{63E51A63-875B-4F4C-8BDC-29DDEB64178C}" type="slidenum">
              <a:rPr lang="en-US" smtClean="0"/>
              <a:t>28</a:t>
            </a:fld>
            <a:endParaRPr lang="en-US"/>
          </a:p>
        </p:txBody>
      </p:sp>
      <p:pic>
        <p:nvPicPr>
          <p:cNvPr id="4" name="Picture 3" descr="A close up of a map&#10;&#10;Description automatically generated">
            <a:extLst>
              <a:ext uri="{FF2B5EF4-FFF2-40B4-BE49-F238E27FC236}">
                <a16:creationId xmlns="" xmlns:a16="http://schemas.microsoft.com/office/drawing/2014/main" id="{2B356AE5-517C-3B4E-A0CC-6EB08CBDAD0F}"/>
              </a:ext>
            </a:extLst>
          </p:cNvPr>
          <p:cNvPicPr>
            <a:picLocks noChangeAspect="1"/>
          </p:cNvPicPr>
          <p:nvPr/>
        </p:nvPicPr>
        <p:blipFill>
          <a:blip r:embed="rId3"/>
          <a:stretch>
            <a:fillRect/>
          </a:stretch>
        </p:blipFill>
        <p:spPr>
          <a:xfrm>
            <a:off x="6034075" y="1220600"/>
            <a:ext cx="2774630" cy="324884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1"/>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 xmlns:a16="http://schemas.microsoft.com/office/drawing/2014/main" id="{67EFE7D4-6BCD-6E43-9835-1975ED98AC1D}"/>
              </a:ext>
            </a:extLst>
          </p:cNvPr>
          <p:cNvPicPr>
            <a:picLocks noChangeAspect="1"/>
          </p:cNvPicPr>
          <p:nvPr/>
        </p:nvPicPr>
        <p:blipFill>
          <a:blip r:embed="rId3"/>
          <a:stretch>
            <a:fillRect/>
          </a:stretch>
        </p:blipFill>
        <p:spPr>
          <a:xfrm>
            <a:off x="1038273" y="345677"/>
            <a:ext cx="7067454" cy="4558507"/>
          </a:xfrm>
          <a:prstGeom prst="rect">
            <a:avLst/>
          </a:prstGeom>
        </p:spPr>
      </p:pic>
      <p:sp>
        <p:nvSpPr>
          <p:cNvPr id="3" name="Slide Number Placeholder 2"/>
          <p:cNvSpPr>
            <a:spLocks noGrp="1"/>
          </p:cNvSpPr>
          <p:nvPr>
            <p:ph type="sldNum" sz="quarter" idx="12"/>
          </p:nvPr>
        </p:nvSpPr>
        <p:spPr>
          <a:xfrm>
            <a:off x="6457950" y="4767262"/>
            <a:ext cx="2057400" cy="273844"/>
          </a:xfrm>
        </p:spPr>
        <p:txBody>
          <a:bodyPr vert="horz" lIns="91440" tIns="45720" rIns="91440" bIns="45720" rtlCol="0" anchor="ctr">
            <a:normAutofit/>
          </a:bodyPr>
          <a:lstStyle/>
          <a:p>
            <a:pPr>
              <a:lnSpc>
                <a:spcPct val="90000"/>
              </a:lnSpc>
              <a:spcAft>
                <a:spcPts val="600"/>
              </a:spcAft>
            </a:pPr>
            <a:fld id="{63E51A63-875B-4F4C-8BDC-29DDEB64178C}" type="slidenum">
              <a:rPr lang="en-US" kern="1200" smtClean="0">
                <a:latin typeface="+mn-lt"/>
                <a:ea typeface="+mn-ea"/>
                <a:cs typeface="+mn-cs"/>
              </a:rPr>
              <a:pPr>
                <a:lnSpc>
                  <a:spcPct val="90000"/>
                </a:lnSpc>
                <a:spcAft>
                  <a:spcPts val="600"/>
                </a:spcAft>
              </a:pPr>
              <a:t>29</a:t>
            </a:fld>
            <a:endParaRPr lang="en-US" kern="1200">
              <a:latin typeface="+mn-lt"/>
              <a:ea typeface="+mn-ea"/>
              <a:cs typeface="+mn-cs"/>
            </a:endParaRPr>
          </a:p>
        </p:txBody>
      </p:sp>
      <p:sp>
        <p:nvSpPr>
          <p:cNvPr id="6" name="TextBox 5">
            <a:extLst>
              <a:ext uri="{FF2B5EF4-FFF2-40B4-BE49-F238E27FC236}">
                <a16:creationId xmlns="" xmlns:a16="http://schemas.microsoft.com/office/drawing/2014/main" id="{0C85938E-0131-4442-A036-67956FD71C9F}"/>
              </a:ext>
            </a:extLst>
          </p:cNvPr>
          <p:cNvSpPr txBox="1"/>
          <p:nvPr/>
        </p:nvSpPr>
        <p:spPr>
          <a:xfrm>
            <a:off x="457980" y="1820007"/>
            <a:ext cx="799319" cy="237392"/>
          </a:xfrm>
          <a:prstGeom prst="rect">
            <a:avLst/>
          </a:prstGeom>
          <a:noFill/>
        </p:spPr>
        <p:txBody>
          <a:bodyPr wrap="square" rtlCol="0">
            <a:spAutoFit/>
          </a:bodyPr>
          <a:lstStyle/>
          <a:p>
            <a:r>
              <a:rPr lang="en-US" sz="900" dirty="0">
                <a:solidFill>
                  <a:schemeClr val="tx1"/>
                </a:solidFill>
                <a:latin typeface="Times New Roman" panose="02020603050405020304" pitchFamily="18" charset="0"/>
                <a:cs typeface="Times New Roman" panose="02020603050405020304" pitchFamily="18" charset="0"/>
              </a:rPr>
              <a:t>Cytoplasm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457200" y="182880"/>
            <a:ext cx="7285026"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Patient Symptoms</a:t>
            </a:r>
            <a:endParaRPr dirty="0"/>
          </a:p>
        </p:txBody>
      </p:sp>
      <p:sp>
        <p:nvSpPr>
          <p:cNvPr id="274" name="Google Shape;274;p15"/>
          <p:cNvSpPr txBox="1">
            <a:spLocks noGrp="1"/>
          </p:cNvSpPr>
          <p:nvPr>
            <p:ph type="body" idx="1"/>
          </p:nvPr>
        </p:nvSpPr>
        <p:spPr>
          <a:xfrm>
            <a:off x="1439904" y="1171624"/>
            <a:ext cx="4546368" cy="2589608"/>
          </a:xfrm>
          <a:prstGeom prst="rect">
            <a:avLst/>
          </a:prstGeom>
        </p:spPr>
        <p:txBody>
          <a:bodyPr spcFirstLastPara="1" wrap="square" lIns="91425" tIns="91425" rIns="91425" bIns="91425" anchor="t" anchorCtr="0">
            <a:noAutofit/>
          </a:bodyPr>
          <a:lstStyle/>
          <a:p>
            <a:r>
              <a:rPr lang="en" sz="2800" dirty="0"/>
              <a:t>Fever</a:t>
            </a:r>
            <a:endParaRPr sz="2800" dirty="0"/>
          </a:p>
          <a:p>
            <a:r>
              <a:rPr lang="en" sz="2800" dirty="0"/>
              <a:t>Cough</a:t>
            </a:r>
            <a:endParaRPr sz="2800" dirty="0"/>
          </a:p>
          <a:p>
            <a:r>
              <a:rPr lang="en" sz="2800" dirty="0"/>
              <a:t>Shortness of breath</a:t>
            </a:r>
            <a:endParaRPr sz="2800" dirty="0"/>
          </a:p>
          <a:p>
            <a:r>
              <a:rPr lang="en" sz="2800" dirty="0"/>
              <a:t>Duration: Past 1</a:t>
            </a:r>
            <a:r>
              <a:rPr lang="en-US" sz="2800" dirty="0"/>
              <a:t>–</a:t>
            </a:r>
            <a:r>
              <a:rPr lang="en" sz="2800" dirty="0"/>
              <a:t>2 weeks</a:t>
            </a:r>
            <a:endParaRPr sz="2800" dirty="0"/>
          </a:p>
        </p:txBody>
      </p:sp>
      <p:sp>
        <p:nvSpPr>
          <p:cNvPr id="3" name="Slide Number Placeholder 2"/>
          <p:cNvSpPr>
            <a:spLocks noGrp="1"/>
          </p:cNvSpPr>
          <p:nvPr>
            <p:ph type="sldNum" sz="quarter" idx="12"/>
          </p:nvPr>
        </p:nvSpPr>
        <p:spPr/>
        <p:txBody>
          <a:bodyPr/>
          <a:lstStyle/>
          <a:p>
            <a:fld id="{63E51A63-875B-4F4C-8BDC-29DDEB64178C}"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6256" y="3238526"/>
            <a:ext cx="3950208" cy="1870231"/>
          </a:xfrm>
          <a:prstGeom prst="rect">
            <a:avLst/>
          </a:prstGeom>
        </p:spPr>
      </p:pic>
      <p:sp>
        <p:nvSpPr>
          <p:cNvPr id="417" name="Google Shape;417;p37"/>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Source of Virus</a:t>
            </a:r>
            <a:endParaRPr dirty="0"/>
          </a:p>
        </p:txBody>
      </p:sp>
      <p:sp>
        <p:nvSpPr>
          <p:cNvPr id="418" name="Google Shape;418;p37"/>
          <p:cNvSpPr txBox="1">
            <a:spLocks noGrp="1"/>
          </p:cNvSpPr>
          <p:nvPr>
            <p:ph type="body" idx="1"/>
          </p:nvPr>
        </p:nvSpPr>
        <p:spPr>
          <a:xfrm>
            <a:off x="365760" y="939630"/>
            <a:ext cx="8382000" cy="3099900"/>
          </a:xfrm>
          <a:prstGeom prst="rect">
            <a:avLst/>
          </a:prstGeom>
        </p:spPr>
        <p:txBody>
          <a:bodyPr spcFirstLastPara="1" wrap="square" lIns="91425" tIns="91425" rIns="91425" bIns="91425" anchor="t" anchorCtr="0">
            <a:noAutofit/>
          </a:bodyPr>
          <a:lstStyle/>
          <a:p>
            <a:pPr lvl="0" algn="l" rtl="0">
              <a:spcBef>
                <a:spcPts val="1200"/>
              </a:spcBef>
              <a:spcAft>
                <a:spcPts val="0"/>
              </a:spcAft>
              <a:buSzPts val="2000"/>
            </a:pPr>
            <a:r>
              <a:rPr lang="en" sz="2400" dirty="0"/>
              <a:t>MERS-CoV is a zoonotic virus.</a:t>
            </a:r>
            <a:endParaRPr sz="2400" dirty="0"/>
          </a:p>
          <a:p>
            <a:pPr lvl="0" algn="l" rtl="0">
              <a:spcAft>
                <a:spcPts val="0"/>
              </a:spcAft>
              <a:buSzPts val="2000"/>
            </a:pPr>
            <a:r>
              <a:rPr lang="en" sz="2400" dirty="0"/>
              <a:t>Origins of the virus are not fully understood, but it might have originated in bats and was transmitted to camels in the past.</a:t>
            </a:r>
            <a:endParaRPr sz="2400" dirty="0"/>
          </a:p>
          <a:p>
            <a:pPr lvl="0" algn="l" rtl="0">
              <a:spcAft>
                <a:spcPts val="0"/>
              </a:spcAft>
              <a:buSzPts val="2000"/>
            </a:pPr>
            <a:r>
              <a:rPr lang="en" sz="2400" dirty="0"/>
              <a:t>First reported in Saudi Arabia in 2012 and has spread to several other countries including the US.</a:t>
            </a:r>
            <a:endParaRPr sz="2400" dirty="0"/>
          </a:p>
        </p:txBody>
      </p:sp>
      <p:sp>
        <p:nvSpPr>
          <p:cNvPr id="3" name="Slide Number Placeholder 2"/>
          <p:cNvSpPr>
            <a:spLocks noGrp="1"/>
          </p:cNvSpPr>
          <p:nvPr>
            <p:ph type="sldNum" sz="quarter" idx="12"/>
          </p:nvPr>
        </p:nvSpPr>
        <p:spPr/>
        <p:txBody>
          <a:bodyPr/>
          <a:lstStyle/>
          <a:p>
            <a:fld id="{63E51A63-875B-4F4C-8BDC-29DDEB64178C}" type="slidenum">
              <a:rPr lang="en-US" smtClean="0"/>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8"/>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MERS Timeline</a:t>
            </a:r>
            <a:endParaRPr dirty="0"/>
          </a:p>
        </p:txBody>
      </p:sp>
      <p:sp>
        <p:nvSpPr>
          <p:cNvPr id="425" name="Google Shape;425;p38"/>
          <p:cNvSpPr txBox="1">
            <a:spLocks noGrp="1"/>
          </p:cNvSpPr>
          <p:nvPr>
            <p:ph type="body" idx="1"/>
          </p:nvPr>
        </p:nvSpPr>
        <p:spPr>
          <a:xfrm>
            <a:off x="579120" y="1142896"/>
            <a:ext cx="8138160" cy="3099900"/>
          </a:xfrm>
          <a:prstGeom prst="rect">
            <a:avLst/>
          </a:prstGeom>
        </p:spPr>
        <p:txBody>
          <a:bodyPr spcFirstLastPara="1" wrap="square" lIns="91425" tIns="91425" rIns="91425" bIns="91425" anchor="t" anchorCtr="0">
            <a:noAutofit/>
          </a:bodyPr>
          <a:lstStyle/>
          <a:p>
            <a:pPr lvl="0" algn="l" rtl="0">
              <a:spcAft>
                <a:spcPts val="0"/>
              </a:spcAft>
              <a:buSzPts val="2000"/>
            </a:pPr>
            <a:r>
              <a:rPr lang="en" sz="2400" dirty="0"/>
              <a:t>By May 2013: 44 reported cases in Saudi Arabia </a:t>
            </a:r>
            <a:endParaRPr sz="2400" dirty="0"/>
          </a:p>
          <a:p>
            <a:pPr lvl="0" algn="l" rtl="0">
              <a:spcAft>
                <a:spcPts val="0"/>
              </a:spcAft>
              <a:buSzPts val="2000"/>
            </a:pPr>
            <a:r>
              <a:rPr lang="en" sz="2400" dirty="0"/>
              <a:t>By June 2013: MERS had infected at least 60 people in Jordan, Qatar, Saudi Arabia, Arab Emirates, Tunisia, Germany, the UK, France and Italy</a:t>
            </a:r>
            <a:endParaRPr sz="2400" dirty="0"/>
          </a:p>
          <a:p>
            <a:pPr lvl="0" algn="l" rtl="0">
              <a:spcAft>
                <a:spcPts val="0"/>
              </a:spcAft>
              <a:buSzPts val="2000"/>
            </a:pPr>
            <a:r>
              <a:rPr lang="en" sz="2400" dirty="0"/>
              <a:t>May 2014: first US patient diagnosis </a:t>
            </a:r>
            <a:endParaRPr sz="2400" dirty="0"/>
          </a:p>
          <a:p>
            <a:pPr lvl="0" algn="l" rtl="0">
              <a:spcAft>
                <a:spcPts val="0"/>
              </a:spcAft>
              <a:buSzPts val="2000"/>
            </a:pPr>
            <a:r>
              <a:rPr lang="en" sz="2400" dirty="0"/>
              <a:t>June 2014: 688 cases in Saudi Arabia</a:t>
            </a:r>
            <a:endParaRPr sz="2400" dirty="0"/>
          </a:p>
          <a:p>
            <a:pPr lvl="0" algn="l" rtl="0">
              <a:spcAft>
                <a:spcPts val="0"/>
              </a:spcAft>
              <a:buSzPts val="2000"/>
            </a:pPr>
            <a:r>
              <a:rPr lang="en" sz="2400" dirty="0"/>
              <a:t>May 2015: 150 cases in South Korea</a:t>
            </a:r>
            <a:endParaRPr sz="2400" dirty="0"/>
          </a:p>
        </p:txBody>
      </p:sp>
      <p:sp>
        <p:nvSpPr>
          <p:cNvPr id="2" name="Slide Number Placeholder 1"/>
          <p:cNvSpPr>
            <a:spLocks noGrp="1"/>
          </p:cNvSpPr>
          <p:nvPr>
            <p:ph type="sldNum" sz="quarter" idx="12"/>
          </p:nvPr>
        </p:nvSpPr>
        <p:spPr/>
        <p:txBody>
          <a:bodyPr/>
          <a:lstStyle/>
          <a:p>
            <a:fld id="{63E51A63-875B-4F4C-8BDC-29DDEB64178C}" type="slidenum">
              <a:rPr lang="en-US" smtClean="0"/>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5" name="Google Shape;436;p40"/>
          <p:cNvSpPr txBox="1">
            <a:spLocks noGrp="1"/>
          </p:cNvSpPr>
          <p:nvPr>
            <p:ph type="title"/>
          </p:nvPr>
        </p:nvSpPr>
        <p:spPr>
          <a:xfrm>
            <a:off x="457200" y="182880"/>
            <a:ext cx="82296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4000" dirty="0"/>
              <a:t>Precautions Against Disease Spread</a:t>
            </a:r>
            <a:endParaRPr sz="4000" dirty="0"/>
          </a:p>
        </p:txBody>
      </p:sp>
      <p:sp>
        <p:nvSpPr>
          <p:cNvPr id="431" name="Google Shape;431;p39"/>
          <p:cNvSpPr txBox="1">
            <a:spLocks noGrp="1"/>
          </p:cNvSpPr>
          <p:nvPr>
            <p:ph type="body" idx="1"/>
          </p:nvPr>
        </p:nvSpPr>
        <p:spPr>
          <a:xfrm>
            <a:off x="80052" y="897864"/>
            <a:ext cx="8520600" cy="3545700"/>
          </a:xfrm>
          <a:prstGeom prst="rect">
            <a:avLst/>
          </a:prstGeom>
        </p:spPr>
        <p:txBody>
          <a:bodyPr spcFirstLastPara="1" wrap="square" lIns="91425" tIns="91425" rIns="91425" bIns="91425" anchor="t" anchorCtr="0">
            <a:noAutofit/>
          </a:bodyPr>
          <a:lstStyle/>
          <a:p>
            <a:pPr lvl="1" algn="l" rtl="0">
              <a:spcBef>
                <a:spcPts val="0"/>
              </a:spcBef>
              <a:spcAft>
                <a:spcPts val="0"/>
              </a:spcAft>
              <a:buSzPts val="2000"/>
              <a:buFont typeface="Arial" panose="020B0604020202020204" pitchFamily="34" charset="0"/>
              <a:buChar char="•"/>
            </a:pPr>
            <a:r>
              <a:rPr lang="en" dirty="0"/>
              <a:t>Anyone visiting farms, markets, barns, or places where dromedary camels and other animals are present should practice general hygiene measures.</a:t>
            </a:r>
            <a:endParaRPr dirty="0"/>
          </a:p>
          <a:p>
            <a:pPr lvl="2" algn="l" rtl="0">
              <a:spcBef>
                <a:spcPts val="600"/>
              </a:spcBef>
              <a:spcAft>
                <a:spcPts val="0"/>
              </a:spcAft>
              <a:buSzPct val="60000"/>
              <a:buFont typeface="Courier New" panose="02070309020205020404" pitchFamily="49" charset="0"/>
              <a:buChar char="o"/>
            </a:pPr>
            <a:r>
              <a:rPr lang="en" dirty="0"/>
              <a:t>Wash hands before and after touching animals.</a:t>
            </a:r>
            <a:endParaRPr dirty="0"/>
          </a:p>
          <a:p>
            <a:pPr lvl="2" algn="l" rtl="0">
              <a:spcBef>
                <a:spcPts val="600"/>
              </a:spcBef>
              <a:spcAft>
                <a:spcPts val="0"/>
              </a:spcAft>
              <a:buSzPct val="60000"/>
              <a:buFont typeface="Courier New" panose="02070309020205020404" pitchFamily="49" charset="0"/>
              <a:buChar char="o"/>
            </a:pPr>
            <a:r>
              <a:rPr lang="en" dirty="0"/>
              <a:t>Avoid contact with sick animals.</a:t>
            </a:r>
            <a:endParaRPr dirty="0"/>
          </a:p>
        </p:txBody>
      </p:sp>
      <p:sp>
        <p:nvSpPr>
          <p:cNvPr id="3" name="Slide Number Placeholder 2"/>
          <p:cNvSpPr>
            <a:spLocks noGrp="1"/>
          </p:cNvSpPr>
          <p:nvPr>
            <p:ph type="sldNum" sz="quarter" idx="12"/>
          </p:nvPr>
        </p:nvSpPr>
        <p:spPr/>
        <p:txBody>
          <a:bodyPr/>
          <a:lstStyle/>
          <a:p>
            <a:fld id="{63E51A63-875B-4F4C-8BDC-29DDEB64178C}" type="slidenum">
              <a:rPr lang="en-US" smtClean="0"/>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0"/>
          <p:cNvSpPr txBox="1">
            <a:spLocks noGrp="1"/>
          </p:cNvSpPr>
          <p:nvPr>
            <p:ph type="title"/>
          </p:nvPr>
        </p:nvSpPr>
        <p:spPr>
          <a:xfrm>
            <a:off x="457200" y="182880"/>
            <a:ext cx="82296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4000" dirty="0"/>
              <a:t>Precautions Against Disease Spread </a:t>
            </a:r>
            <a:r>
              <a:rPr lang="en" sz="1800" i="1" dirty="0"/>
              <a:t>(cont.)</a:t>
            </a:r>
            <a:endParaRPr sz="1800" i="1" dirty="0"/>
          </a:p>
        </p:txBody>
      </p:sp>
      <p:sp>
        <p:nvSpPr>
          <p:cNvPr id="437" name="Google Shape;437;p40"/>
          <p:cNvSpPr txBox="1">
            <a:spLocks noGrp="1"/>
          </p:cNvSpPr>
          <p:nvPr>
            <p:ph type="body" idx="1"/>
          </p:nvPr>
        </p:nvSpPr>
        <p:spPr>
          <a:xfrm>
            <a:off x="353568" y="721080"/>
            <a:ext cx="8595360" cy="3494400"/>
          </a:xfrm>
          <a:prstGeom prst="rect">
            <a:avLst/>
          </a:prstGeom>
        </p:spPr>
        <p:txBody>
          <a:bodyPr spcFirstLastPara="1" wrap="square" lIns="91425" tIns="91425" rIns="91425" bIns="91425" anchor="t" anchorCtr="0">
            <a:noAutofit/>
          </a:bodyPr>
          <a:lstStyle/>
          <a:p>
            <a:pPr indent="-342900">
              <a:spcBef>
                <a:spcPts val="1200"/>
              </a:spcBef>
              <a:buSzPts val="1800"/>
            </a:pPr>
            <a:r>
              <a:rPr lang="en" sz="2400" dirty="0"/>
              <a:t>Consumption of raw or undercooked animal products  (e.g., milk, meat) carries a high risk of infection. (Eating camel meat and drinking camel milk is safe if pasteurized or cooked.)</a:t>
            </a:r>
            <a:endParaRPr sz="2400" dirty="0"/>
          </a:p>
          <a:p>
            <a:pPr indent="-342900">
              <a:spcBef>
                <a:spcPts val="1200"/>
              </a:spcBef>
              <a:buSzPts val="1800"/>
            </a:pPr>
            <a:r>
              <a:rPr lang="en" sz="2400" dirty="0"/>
              <a:t>People with chronic diseases especially should avoid contact with camels, drinking raw camel milk or urine, or eating uncooked meat.</a:t>
            </a:r>
            <a:endParaRPr sz="2400" dirty="0"/>
          </a:p>
          <a:p>
            <a:pPr indent="-342900">
              <a:spcBef>
                <a:spcPts val="1200"/>
              </a:spcBef>
              <a:buSzPts val="1800"/>
            </a:pPr>
            <a:r>
              <a:rPr lang="en" sz="2400" dirty="0"/>
              <a:t>Prevention &amp; control are critical in facilities if patients are suspected to have MERS-CoV to decrease risk of transmission from patient to patient or patient to health-care workers.</a:t>
            </a:r>
            <a:endParaRPr sz="2400" dirty="0"/>
          </a:p>
        </p:txBody>
      </p:sp>
      <p:sp>
        <p:nvSpPr>
          <p:cNvPr id="2" name="Slide Number Placeholder 1"/>
          <p:cNvSpPr>
            <a:spLocks noGrp="1"/>
          </p:cNvSpPr>
          <p:nvPr>
            <p:ph type="sldNum" sz="quarter" idx="12"/>
          </p:nvPr>
        </p:nvSpPr>
        <p:spPr/>
        <p:txBody>
          <a:bodyPr/>
          <a:lstStyle/>
          <a:p>
            <a:fld id="{63E51A63-875B-4F4C-8BDC-29DDEB64178C}" type="slidenum">
              <a:rPr lang="en-US" smtClean="0"/>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1"/>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Treatment</a:t>
            </a:r>
            <a:endParaRPr dirty="0"/>
          </a:p>
        </p:txBody>
      </p:sp>
      <p:sp>
        <p:nvSpPr>
          <p:cNvPr id="443" name="Google Shape;443;p41"/>
          <p:cNvSpPr txBox="1">
            <a:spLocks noGrp="1"/>
          </p:cNvSpPr>
          <p:nvPr>
            <p:ph type="body" idx="1"/>
          </p:nvPr>
        </p:nvSpPr>
        <p:spPr>
          <a:xfrm>
            <a:off x="713232" y="1109443"/>
            <a:ext cx="7557902" cy="3526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pPr>
            <a:r>
              <a:rPr lang="en" sz="2400" dirty="0"/>
              <a:t>No vaccine or specific treatment is currently available.</a:t>
            </a:r>
            <a:endParaRPr sz="2400" dirty="0"/>
          </a:p>
          <a:p>
            <a:pPr marL="457200" lvl="0" indent="-342900" algn="l" rtl="0">
              <a:spcBef>
                <a:spcPts val="1200"/>
              </a:spcBef>
              <a:spcAft>
                <a:spcPts val="0"/>
              </a:spcAft>
              <a:buSzPts val="1800"/>
            </a:pPr>
            <a:r>
              <a:rPr lang="en" sz="2400" dirty="0"/>
              <a:t>If conditions are minor (common cold) most often it is advised to have plenty of fluids and bed rest, and use over the counter medications like ibuprofen.</a:t>
            </a:r>
          </a:p>
          <a:p>
            <a:pPr lvl="0" indent="-342900">
              <a:spcBef>
                <a:spcPts val="1200"/>
              </a:spcBef>
              <a:buSzPts val="1800"/>
            </a:pPr>
            <a:r>
              <a:rPr lang="en-US" sz="2400" dirty="0"/>
              <a:t>For more severe cases like SARS, antiviral medications and steroids are sometimes given to reduce lung swelling, but aren’t effective for everyone.</a:t>
            </a:r>
          </a:p>
        </p:txBody>
      </p:sp>
      <p:sp>
        <p:nvSpPr>
          <p:cNvPr id="2" name="Slide Number Placeholder 1"/>
          <p:cNvSpPr>
            <a:spLocks noGrp="1"/>
          </p:cNvSpPr>
          <p:nvPr>
            <p:ph type="sldNum" sz="quarter" idx="12"/>
          </p:nvPr>
        </p:nvSpPr>
        <p:spPr/>
        <p:txBody>
          <a:bodyPr/>
          <a:lstStyle/>
          <a:p>
            <a:fld id="{63E51A63-875B-4F4C-8BDC-29DDEB64178C}" type="slidenum">
              <a:rPr lang="en-US" smtClean="0"/>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457" y="-68800"/>
            <a:ext cx="4353486" cy="5011951"/>
          </a:xfrm>
          <a:prstGeom prst="rect">
            <a:avLst/>
          </a:prstGeom>
        </p:spPr>
      </p:pic>
      <p:sp>
        <p:nvSpPr>
          <p:cNvPr id="448" name="Google Shape;448;p42"/>
          <p:cNvSpPr txBox="1">
            <a:spLocks noGrp="1"/>
          </p:cNvSpPr>
          <p:nvPr>
            <p:ph type="title"/>
          </p:nvPr>
        </p:nvSpPr>
        <p:spPr>
          <a:xfrm>
            <a:off x="457200" y="182880"/>
            <a:ext cx="5120640" cy="89611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Epidemiological &amp; Socioeconomic Health Risk Factors</a:t>
            </a:r>
            <a:endParaRPr sz="2400" dirty="0"/>
          </a:p>
        </p:txBody>
      </p:sp>
      <p:sp>
        <p:nvSpPr>
          <p:cNvPr id="449" name="Google Shape;449;p42"/>
          <p:cNvSpPr txBox="1">
            <a:spLocks noGrp="1"/>
          </p:cNvSpPr>
          <p:nvPr>
            <p:ph type="body" idx="1"/>
          </p:nvPr>
        </p:nvSpPr>
        <p:spPr>
          <a:xfrm>
            <a:off x="213360" y="896112"/>
            <a:ext cx="4523232" cy="35586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000"/>
              <a:buFont typeface="Arial" panose="020B0604020202020204" pitchFamily="34" charset="0"/>
              <a:buChar char="•"/>
            </a:pPr>
            <a:r>
              <a:rPr lang="en" sz="1800" dirty="0"/>
              <a:t>MERS outbreaks have occurred in Saudi Arabia, United Arab Emirates, &amp;Republic of Korea (many developed countries).</a:t>
            </a:r>
            <a:endParaRPr sz="1800" dirty="0"/>
          </a:p>
          <a:p>
            <a:pPr lvl="0" algn="l" rtl="0">
              <a:spcBef>
                <a:spcPts val="600"/>
              </a:spcBef>
              <a:spcAft>
                <a:spcPts val="0"/>
              </a:spcAft>
              <a:buSzPts val="2000"/>
              <a:buFont typeface="Arial" panose="020B0604020202020204" pitchFamily="34" charset="0"/>
              <a:buChar char="•"/>
            </a:pPr>
            <a:r>
              <a:rPr lang="en" sz="1800" dirty="0"/>
              <a:t>80% human cases reported in Saudi Arabia through contact with infected dromedary camels or infected people.</a:t>
            </a:r>
            <a:endParaRPr sz="1800" dirty="0"/>
          </a:p>
          <a:p>
            <a:pPr lvl="0" algn="l" rtl="0">
              <a:spcBef>
                <a:spcPts val="600"/>
              </a:spcBef>
              <a:spcAft>
                <a:spcPts val="0"/>
              </a:spcAft>
              <a:buSzPts val="2000"/>
              <a:buFont typeface="Arial" panose="020B0604020202020204" pitchFamily="34" charset="0"/>
              <a:buChar char="•"/>
            </a:pPr>
            <a:r>
              <a:rPr lang="en" sz="1800" dirty="0"/>
              <a:t>SARS discovered in Asia in Feb 2003 (see map); outbreak lasted 6 months spreading to  more than two dozen countries before stopped in July 2003. </a:t>
            </a:r>
            <a:endParaRPr sz="1800" dirty="0"/>
          </a:p>
          <a:p>
            <a:pPr marL="0" lvl="0" indent="0" algn="l" rtl="0">
              <a:spcBef>
                <a:spcPts val="600"/>
              </a:spcBef>
              <a:spcAft>
                <a:spcPts val="0"/>
              </a:spcAft>
              <a:buNone/>
            </a:pPr>
            <a:endParaRPr sz="1800" dirty="0"/>
          </a:p>
        </p:txBody>
      </p:sp>
      <p:sp>
        <p:nvSpPr>
          <p:cNvPr id="2" name="TextBox 1"/>
          <p:cNvSpPr txBox="1"/>
          <p:nvPr/>
        </p:nvSpPr>
        <p:spPr>
          <a:xfrm>
            <a:off x="5398719" y="3394553"/>
            <a:ext cx="2780778" cy="523220"/>
          </a:xfrm>
          <a:prstGeom prst="rect">
            <a:avLst/>
          </a:prstGeom>
          <a:noFill/>
        </p:spPr>
        <p:txBody>
          <a:bodyPr wrap="square" rtlCol="0">
            <a:spAutoFit/>
          </a:bodyPr>
          <a:lstStyle/>
          <a:p>
            <a:r>
              <a:rPr lang="en-US" dirty="0">
                <a:solidFill>
                  <a:schemeClr val="bg1"/>
                </a:solidFill>
              </a:rPr>
              <a:t>Suggested Image: Map of world showing spread of MERS virus</a:t>
            </a:r>
          </a:p>
        </p:txBody>
      </p:sp>
      <p:sp>
        <p:nvSpPr>
          <p:cNvPr id="4" name="Slide Number Placeholder 3"/>
          <p:cNvSpPr>
            <a:spLocks noGrp="1"/>
          </p:cNvSpPr>
          <p:nvPr>
            <p:ph type="sldNum" sz="quarter" idx="12"/>
          </p:nvPr>
        </p:nvSpPr>
        <p:spPr>
          <a:xfrm>
            <a:off x="6553200" y="4869372"/>
            <a:ext cx="2133600" cy="273844"/>
          </a:xfrm>
        </p:spPr>
        <p:txBody>
          <a:bodyPr/>
          <a:lstStyle/>
          <a:p>
            <a:fld id="{63E51A63-875B-4F4C-8BDC-29DDEB64178C}"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3"/>
          <p:cNvSpPr txBox="1">
            <a:spLocks noGrp="1"/>
          </p:cNvSpPr>
          <p:nvPr>
            <p:ph type="title"/>
          </p:nvPr>
        </p:nvSpPr>
        <p:spPr>
          <a:xfrm>
            <a:off x="457200" y="182880"/>
            <a:ext cx="8887968"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800" dirty="0"/>
              <a:t>Epidemiological &amp; Socioeconomic Health Risk Factors </a:t>
            </a:r>
            <a:r>
              <a:rPr lang="en" sz="1800" i="1" dirty="0"/>
              <a:t>cont</a:t>
            </a:r>
            <a:r>
              <a:rPr lang="en" sz="2800" i="1" dirty="0"/>
              <a:t>.</a:t>
            </a:r>
            <a:endParaRPr sz="2800" i="1" dirty="0"/>
          </a:p>
        </p:txBody>
      </p:sp>
      <p:sp>
        <p:nvSpPr>
          <p:cNvPr id="456" name="Google Shape;456;p43"/>
          <p:cNvSpPr txBox="1">
            <a:spLocks noGrp="1"/>
          </p:cNvSpPr>
          <p:nvPr>
            <p:ph type="body" idx="1"/>
          </p:nvPr>
        </p:nvSpPr>
        <p:spPr>
          <a:xfrm>
            <a:off x="774475" y="1202104"/>
            <a:ext cx="7610700" cy="3099900"/>
          </a:xfrm>
          <a:prstGeom prst="rect">
            <a:avLst/>
          </a:prstGeom>
        </p:spPr>
        <p:txBody>
          <a:bodyPr spcFirstLastPara="1" wrap="square" lIns="91425" tIns="91425" rIns="91425" bIns="91425" anchor="t" anchorCtr="0">
            <a:noAutofit/>
          </a:bodyPr>
          <a:lstStyle/>
          <a:p>
            <a:pPr lvl="0" algn="l" rtl="0">
              <a:spcBef>
                <a:spcPts val="1200"/>
              </a:spcBef>
              <a:spcAft>
                <a:spcPts val="0"/>
              </a:spcAft>
              <a:buSzPts val="2000"/>
              <a:buFont typeface="Arial" panose="020B0604020202020204" pitchFamily="34" charset="0"/>
              <a:buChar char="•"/>
            </a:pPr>
            <a:r>
              <a:rPr lang="en" sz="2400" dirty="0"/>
              <a:t>In the US, people usually get infected with common human coronaviruses in the fall and winter.</a:t>
            </a:r>
            <a:endParaRPr sz="2400" dirty="0"/>
          </a:p>
          <a:p>
            <a:pPr lvl="0" algn="l" rtl="0">
              <a:spcBef>
                <a:spcPts val="1200"/>
              </a:spcBef>
              <a:spcAft>
                <a:spcPts val="0"/>
              </a:spcAft>
              <a:buSzPts val="2000"/>
              <a:buFont typeface="Arial" panose="020B0604020202020204" pitchFamily="34" charset="0"/>
              <a:buChar char="•"/>
            </a:pPr>
            <a:r>
              <a:rPr lang="en" sz="2400" dirty="0"/>
              <a:t>Most people will get infected with one or more of the common human coronaviruses in their lifetime. </a:t>
            </a:r>
            <a:endParaRPr sz="2400" dirty="0"/>
          </a:p>
          <a:p>
            <a:pPr lvl="0" algn="l" rtl="0">
              <a:spcBef>
                <a:spcPts val="1200"/>
              </a:spcBef>
              <a:spcAft>
                <a:spcPts val="0"/>
              </a:spcAft>
              <a:buSzPts val="2000"/>
              <a:buFont typeface="Arial" panose="020B0604020202020204" pitchFamily="34" charset="0"/>
              <a:buChar char="•"/>
            </a:pPr>
            <a:r>
              <a:rPr lang="en" sz="2400" dirty="0"/>
              <a:t>Young children are most likely to get infected. However, people can have multiple infections in their lifetime.</a:t>
            </a:r>
            <a:endParaRPr sz="2400" dirty="0"/>
          </a:p>
        </p:txBody>
      </p:sp>
      <p:sp>
        <p:nvSpPr>
          <p:cNvPr id="2" name="Slide Number Placeholder 1"/>
          <p:cNvSpPr>
            <a:spLocks noGrp="1"/>
          </p:cNvSpPr>
          <p:nvPr>
            <p:ph type="sldNum" sz="quarter" idx="12"/>
          </p:nvPr>
        </p:nvSpPr>
        <p:spPr/>
        <p:txBody>
          <a:bodyPr/>
          <a:lstStyle/>
          <a:p>
            <a:fld id="{63E51A63-875B-4F4C-8BDC-29DDEB64178C}" type="slidenum">
              <a:rPr lang="en-US" smtClean="0"/>
              <a:t>36</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E51A63-875B-4F4C-8BDC-29DDEB64178C}" type="slidenum">
              <a:rPr lang="en-US" smtClean="0"/>
              <a:t>4</a:t>
            </a:fld>
            <a:endParaRPr lang="en-US"/>
          </a:p>
        </p:txBody>
      </p:sp>
      <p:sp>
        <p:nvSpPr>
          <p:cNvPr id="5" name="Title 1"/>
          <p:cNvSpPr txBox="1">
            <a:spLocks/>
          </p:cNvSpPr>
          <p:nvPr/>
        </p:nvSpPr>
        <p:spPr>
          <a:xfrm>
            <a:off x="457200" y="182880"/>
            <a:ext cx="5048100" cy="1147800"/>
          </a:xfrm>
          <a:prstGeom prst="rect">
            <a:avLst/>
          </a:prstGeom>
        </p:spPr>
        <p:txBody>
          <a:bodyPr spcFirstLastPara="1" vert="horz" wrap="square" lIns="91425" tIns="91425" rIns="91425" bIns="91425" rtlCol="0" anchor="ctr" anchorCtr="0">
            <a:normAutofit/>
          </a:bodyPr>
          <a:lstStyle>
            <a:lvl1pPr lvl="0" algn="ctr" defTabSz="914400" rtl="0" eaLnBrk="1" latinLnBrk="0" hangingPunct="1">
              <a:spcBef>
                <a:spcPts val="0"/>
              </a:spcBef>
              <a:spcAft>
                <a:spcPts val="0"/>
              </a:spcAft>
              <a:buSzPts val="1800"/>
              <a:buNone/>
              <a:defRPr sz="4400" kern="1200">
                <a:solidFill>
                  <a:schemeClr val="tx1"/>
                </a:solidFill>
                <a:latin typeface="+mj-lt"/>
                <a:ea typeface="+mj-ea"/>
                <a:cs typeface="+mj-cs"/>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pPr algn="l">
              <a:buClrTx/>
              <a:buFontTx/>
            </a:pPr>
            <a:r>
              <a:rPr lang="en-US" dirty="0"/>
              <a:t>Question 1 </a:t>
            </a:r>
          </a:p>
        </p:txBody>
      </p:sp>
      <p:sp>
        <p:nvSpPr>
          <p:cNvPr id="6" name="Rectangle 5"/>
          <p:cNvSpPr/>
          <p:nvPr/>
        </p:nvSpPr>
        <p:spPr>
          <a:xfrm>
            <a:off x="584706" y="1176791"/>
            <a:ext cx="6849952" cy="584775"/>
          </a:xfrm>
          <a:prstGeom prst="rect">
            <a:avLst/>
          </a:prstGeom>
        </p:spPr>
        <p:txBody>
          <a:bodyPr wrap="none">
            <a:spAutoFit/>
          </a:bodyPr>
          <a:lstStyle/>
          <a:p>
            <a:pPr lvl="0"/>
            <a:r>
              <a:rPr lang="en-US" sz="3200" dirty="0">
                <a:latin typeface="+mn-lt"/>
              </a:rPr>
              <a:t>What should we ask the patient about? </a:t>
            </a:r>
          </a:p>
        </p:txBody>
      </p:sp>
      <p:pic>
        <p:nvPicPr>
          <p:cNvPr id="7" name="Google Shape;275;p15"/>
          <p:cNvPicPr preferRelativeResize="0"/>
          <p:nvPr/>
        </p:nvPicPr>
        <p:blipFill>
          <a:blip r:embed="rId2">
            <a:alphaModFix/>
          </a:blip>
          <a:stretch>
            <a:fillRect/>
          </a:stretch>
        </p:blipFill>
        <p:spPr>
          <a:xfrm>
            <a:off x="7915105" y="215111"/>
            <a:ext cx="993575" cy="1070000"/>
          </a:xfrm>
          <a:prstGeom prst="rect">
            <a:avLst/>
          </a:prstGeom>
          <a:noFill/>
          <a:ln>
            <a:noFill/>
          </a:ln>
        </p:spPr>
      </p:pic>
      <p:sp>
        <p:nvSpPr>
          <p:cNvPr id="8" name="TextBox 7"/>
          <p:cNvSpPr txBox="1"/>
          <p:nvPr/>
        </p:nvSpPr>
        <p:spPr>
          <a:xfrm>
            <a:off x="981456" y="1938528"/>
            <a:ext cx="2860078" cy="1569660"/>
          </a:xfrm>
          <a:prstGeom prst="rect">
            <a:avLst/>
          </a:prstGeom>
          <a:noFill/>
        </p:spPr>
        <p:txBody>
          <a:bodyPr wrap="none" rtlCol="0">
            <a:spAutoFit/>
          </a:bodyPr>
          <a:lstStyle/>
          <a:p>
            <a:pPr marL="342900" indent="-342900">
              <a:buFont typeface="+mj-lt"/>
              <a:buAutoNum type="alphaLcPeriod"/>
            </a:pPr>
            <a:r>
              <a:rPr lang="en-US" sz="2400" dirty="0">
                <a:latin typeface="+mn-lt"/>
              </a:rPr>
              <a:t>Family history</a:t>
            </a:r>
          </a:p>
          <a:p>
            <a:pPr marL="342900" indent="-342900">
              <a:buFont typeface="+mj-lt"/>
              <a:buAutoNum type="alphaLcPeriod"/>
            </a:pPr>
            <a:r>
              <a:rPr lang="en-US" sz="2400" dirty="0">
                <a:latin typeface="+mn-lt"/>
              </a:rPr>
              <a:t>Travel</a:t>
            </a:r>
          </a:p>
          <a:p>
            <a:pPr marL="342900" indent="-342900">
              <a:buFont typeface="+mj-lt"/>
              <a:buAutoNum type="alphaLcPeriod"/>
            </a:pPr>
            <a:r>
              <a:rPr lang="en-US" sz="2400" dirty="0">
                <a:latin typeface="+mn-lt"/>
              </a:rPr>
              <a:t>Chronic conditions</a:t>
            </a:r>
          </a:p>
          <a:p>
            <a:pPr marL="342900" indent="-342900">
              <a:buFont typeface="+mj-lt"/>
              <a:buAutoNum type="alphaLcPeriod"/>
            </a:pPr>
            <a:r>
              <a:rPr lang="en-US" sz="2400" dirty="0">
                <a:latin typeface="+mn-lt"/>
              </a:rPr>
              <a:t>All of the above</a:t>
            </a:r>
          </a:p>
        </p:txBody>
      </p:sp>
    </p:spTree>
    <p:extLst>
      <p:ext uri="{BB962C8B-B14F-4D97-AF65-F5344CB8AC3E}">
        <p14:creationId xmlns:p14="http://schemas.microsoft.com/office/powerpoint/2010/main" val="31837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6"/>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Patient Information</a:t>
            </a:r>
            <a:endParaRPr dirty="0"/>
          </a:p>
        </p:txBody>
      </p:sp>
      <p:sp>
        <p:nvSpPr>
          <p:cNvPr id="281" name="Google Shape;281;p16"/>
          <p:cNvSpPr txBox="1">
            <a:spLocks noGrp="1"/>
          </p:cNvSpPr>
          <p:nvPr>
            <p:ph type="body" idx="1"/>
          </p:nvPr>
        </p:nvSpPr>
        <p:spPr>
          <a:xfrm>
            <a:off x="1441028" y="1146048"/>
            <a:ext cx="4898812" cy="3169920"/>
          </a:xfrm>
          <a:prstGeom prst="rect">
            <a:avLst/>
          </a:prstGeom>
        </p:spPr>
        <p:txBody>
          <a:bodyPr spcFirstLastPara="1" wrap="square" lIns="91425" tIns="91425" rIns="91425" bIns="91425" anchor="t" anchorCtr="0">
            <a:noAutofit/>
          </a:bodyPr>
          <a:lstStyle/>
          <a:p>
            <a:pPr lvl="0" algn="l" rtl="0">
              <a:spcAft>
                <a:spcPts val="0"/>
              </a:spcAft>
              <a:buSzPts val="2000"/>
            </a:pPr>
            <a:r>
              <a:rPr lang="en" sz="2400" dirty="0"/>
              <a:t>Family History</a:t>
            </a:r>
            <a:endParaRPr sz="2400" dirty="0"/>
          </a:p>
          <a:p>
            <a:pPr lvl="1" algn="l" rtl="0">
              <a:spcAft>
                <a:spcPts val="0"/>
              </a:spcAft>
              <a:buSzPct val="60000"/>
              <a:buFont typeface="Courier New" panose="02070309020205020404" pitchFamily="49" charset="0"/>
              <a:buChar char="o"/>
            </a:pPr>
            <a:r>
              <a:rPr lang="en" sz="2000" dirty="0"/>
              <a:t>Hypertension</a:t>
            </a:r>
            <a:endParaRPr sz="2000" dirty="0"/>
          </a:p>
          <a:p>
            <a:pPr lvl="1" algn="l" rtl="0">
              <a:spcAft>
                <a:spcPts val="0"/>
              </a:spcAft>
              <a:buSzPct val="60000"/>
              <a:buFont typeface="Courier New" panose="02070309020205020404" pitchFamily="49" charset="0"/>
              <a:buChar char="o"/>
            </a:pPr>
            <a:r>
              <a:rPr lang="en" sz="2000" dirty="0"/>
              <a:t>No cancer or diabetes diagnoses</a:t>
            </a:r>
            <a:endParaRPr sz="2000" dirty="0"/>
          </a:p>
          <a:p>
            <a:pPr lvl="0" algn="l" rtl="0">
              <a:spcBef>
                <a:spcPts val="1200"/>
              </a:spcBef>
              <a:spcAft>
                <a:spcPts val="0"/>
              </a:spcAft>
              <a:buSzPts val="2000"/>
            </a:pPr>
            <a:r>
              <a:rPr lang="en" sz="2400" dirty="0"/>
              <a:t>Recent Travel History </a:t>
            </a:r>
            <a:endParaRPr sz="2400" dirty="0"/>
          </a:p>
          <a:p>
            <a:pPr lvl="1" algn="l" rtl="0">
              <a:spcAft>
                <a:spcPts val="0"/>
              </a:spcAft>
              <a:buSzPct val="60000"/>
              <a:buFont typeface="Courier New" panose="02070309020205020404" pitchFamily="49" charset="0"/>
              <a:buChar char="o"/>
            </a:pPr>
            <a:r>
              <a:rPr lang="en" sz="2000" dirty="0"/>
              <a:t>No traveling recently</a:t>
            </a:r>
            <a:endParaRPr sz="2000" dirty="0"/>
          </a:p>
          <a:p>
            <a:pPr lvl="1" algn="l" rtl="0">
              <a:spcAft>
                <a:spcPts val="0"/>
              </a:spcAft>
              <a:buSzPct val="60000"/>
              <a:buFont typeface="Courier New" panose="02070309020205020404" pitchFamily="49" charset="0"/>
              <a:buChar char="o"/>
            </a:pPr>
            <a:r>
              <a:rPr lang="en" sz="2000" dirty="0"/>
              <a:t>Lives in the United States</a:t>
            </a:r>
          </a:p>
          <a:p>
            <a:pPr>
              <a:spcBef>
                <a:spcPts val="1200"/>
              </a:spcBef>
            </a:pPr>
            <a:r>
              <a:rPr lang="en-US" sz="2400" dirty="0">
                <a:solidFill>
                  <a:prstClr val="black"/>
                </a:solidFill>
              </a:rPr>
              <a:t>Chronic Condition(s)</a:t>
            </a:r>
          </a:p>
          <a:p>
            <a:pPr lvl="1">
              <a:buSzPct val="60000"/>
              <a:buFont typeface="Courier New" panose="02070309020205020404" pitchFamily="49" charset="0"/>
              <a:buChar char="o"/>
            </a:pPr>
            <a:r>
              <a:rPr lang="en-US" sz="2000" dirty="0">
                <a:solidFill>
                  <a:prstClr val="black"/>
                </a:solidFill>
              </a:rPr>
              <a:t>No chronic conditions</a:t>
            </a:r>
          </a:p>
        </p:txBody>
      </p:sp>
      <p:sp>
        <p:nvSpPr>
          <p:cNvPr id="6" name="Slide Number Placeholder 5"/>
          <p:cNvSpPr>
            <a:spLocks noGrp="1"/>
          </p:cNvSpPr>
          <p:nvPr>
            <p:ph type="sldNum" sz="quarter" idx="12"/>
          </p:nvPr>
        </p:nvSpPr>
        <p:spPr/>
        <p:txBody>
          <a:bodyPr/>
          <a:lstStyle/>
          <a:p>
            <a:fld id="{63E51A63-875B-4F4C-8BDC-29DDEB64178C}" type="slidenum">
              <a:rPr lang="en-US" smtClean="0"/>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5048100" cy="1147800"/>
          </a:xfrm>
        </p:spPr>
        <p:txBody>
          <a:bodyPr>
            <a:normAutofit/>
          </a:bodyPr>
          <a:lstStyle/>
          <a:p>
            <a:pPr algn="l"/>
            <a:r>
              <a:rPr lang="en-US" dirty="0"/>
              <a:t>Question 2 </a:t>
            </a:r>
          </a:p>
        </p:txBody>
      </p:sp>
      <p:sp>
        <p:nvSpPr>
          <p:cNvPr id="3" name="Text Placeholder 2"/>
          <p:cNvSpPr>
            <a:spLocks noGrp="1"/>
          </p:cNvSpPr>
          <p:nvPr>
            <p:ph type="body" idx="1"/>
          </p:nvPr>
        </p:nvSpPr>
        <p:spPr>
          <a:xfrm>
            <a:off x="396240" y="903960"/>
            <a:ext cx="7540752" cy="1235736"/>
          </a:xfrm>
        </p:spPr>
        <p:txBody>
          <a:bodyPr>
            <a:normAutofit/>
          </a:bodyPr>
          <a:lstStyle/>
          <a:p>
            <a:pPr marL="101600" lvl="0" indent="0">
              <a:buNone/>
            </a:pPr>
            <a:r>
              <a:rPr lang="en-US" dirty="0"/>
              <a:t>What tests would you run to help diagnose this patient?</a:t>
            </a:r>
          </a:p>
        </p:txBody>
      </p:sp>
      <p:pic>
        <p:nvPicPr>
          <p:cNvPr id="4" name="Google Shape;282;p16"/>
          <p:cNvPicPr preferRelativeResize="0"/>
          <p:nvPr/>
        </p:nvPicPr>
        <p:blipFill>
          <a:blip r:embed="rId2">
            <a:alphaModFix/>
          </a:blip>
          <a:stretch>
            <a:fillRect/>
          </a:stretch>
        </p:blipFill>
        <p:spPr>
          <a:xfrm>
            <a:off x="7985835" y="103936"/>
            <a:ext cx="993575" cy="1070000"/>
          </a:xfrm>
          <a:prstGeom prst="rect">
            <a:avLst/>
          </a:prstGeom>
          <a:noFill/>
          <a:ln>
            <a:noFill/>
          </a:ln>
        </p:spPr>
      </p:pic>
      <p:sp>
        <p:nvSpPr>
          <p:cNvPr id="5" name="Rectangle 4"/>
          <p:cNvSpPr/>
          <p:nvPr/>
        </p:nvSpPr>
        <p:spPr>
          <a:xfrm>
            <a:off x="981456" y="2234905"/>
            <a:ext cx="7089648" cy="1569660"/>
          </a:xfrm>
          <a:prstGeom prst="rect">
            <a:avLst/>
          </a:prstGeom>
        </p:spPr>
        <p:txBody>
          <a:bodyPr wrap="square">
            <a:spAutoFit/>
          </a:bodyPr>
          <a:lstStyle/>
          <a:p>
            <a:pPr marL="615950" lvl="0" indent="-514350">
              <a:buFont typeface="+mj-lt"/>
              <a:buAutoNum type="alphaLcPeriod"/>
            </a:pPr>
            <a:r>
              <a:rPr lang="en-US" sz="2400" dirty="0">
                <a:latin typeface="+mn-lt"/>
              </a:rPr>
              <a:t>Sputum test</a:t>
            </a:r>
          </a:p>
          <a:p>
            <a:pPr marL="615950" lvl="0" indent="-514350">
              <a:buFont typeface="+mj-lt"/>
              <a:buAutoNum type="alphaLcPeriod"/>
            </a:pPr>
            <a:r>
              <a:rPr lang="en-US" sz="2400" dirty="0">
                <a:latin typeface="+mn-lt"/>
              </a:rPr>
              <a:t>Flu nasal swab test (RIDT)</a:t>
            </a:r>
          </a:p>
          <a:p>
            <a:pPr marL="615950" lvl="0" indent="-514350">
              <a:buFont typeface="+mj-lt"/>
              <a:buAutoNum type="alphaLcPeriod"/>
            </a:pPr>
            <a:r>
              <a:rPr lang="en-US" sz="2400" dirty="0">
                <a:latin typeface="+mn-lt"/>
              </a:rPr>
              <a:t>Chest X-ray</a:t>
            </a:r>
          </a:p>
          <a:p>
            <a:pPr marL="615950" lvl="0" indent="-514350">
              <a:buFont typeface="+mj-lt"/>
              <a:buAutoNum type="alphaLcPeriod"/>
            </a:pPr>
            <a:r>
              <a:rPr lang="en-US" sz="2400" dirty="0">
                <a:latin typeface="+mn-lt"/>
              </a:rPr>
              <a:t>MRI</a:t>
            </a:r>
          </a:p>
        </p:txBody>
      </p:sp>
      <p:sp>
        <p:nvSpPr>
          <p:cNvPr id="6" name="Slide Number Placeholder 5"/>
          <p:cNvSpPr>
            <a:spLocks noGrp="1"/>
          </p:cNvSpPr>
          <p:nvPr>
            <p:ph type="sldNum" sz="quarter" idx="12"/>
          </p:nvPr>
        </p:nvSpPr>
        <p:spPr/>
        <p:txBody>
          <a:bodyPr/>
          <a:lstStyle/>
          <a:p>
            <a:fld id="{63E51A63-875B-4F4C-8BDC-29DDEB64178C}" type="slidenum">
              <a:rPr lang="en-US" smtClean="0"/>
              <a:t>6</a:t>
            </a:fld>
            <a:endParaRPr lang="en-US"/>
          </a:p>
        </p:txBody>
      </p:sp>
    </p:spTree>
    <p:extLst>
      <p:ext uri="{BB962C8B-B14F-4D97-AF65-F5344CB8AC3E}">
        <p14:creationId xmlns:p14="http://schemas.microsoft.com/office/powerpoint/2010/main" val="110876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a:spLocks noGrp="1"/>
          </p:cNvSpPr>
          <p:nvPr>
            <p:ph type="title"/>
          </p:nvPr>
        </p:nvSpPr>
        <p:spPr>
          <a:xfrm>
            <a:off x="457200" y="182880"/>
            <a:ext cx="5048100" cy="114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Initial Tests </a:t>
            </a:r>
            <a:endParaRPr dirty="0"/>
          </a:p>
        </p:txBody>
      </p:sp>
      <p:sp>
        <p:nvSpPr>
          <p:cNvPr id="288" name="Google Shape;288;p17"/>
          <p:cNvSpPr txBox="1">
            <a:spLocks noGrp="1"/>
          </p:cNvSpPr>
          <p:nvPr>
            <p:ph type="body" idx="1"/>
          </p:nvPr>
        </p:nvSpPr>
        <p:spPr>
          <a:xfrm>
            <a:off x="505968" y="1085756"/>
            <a:ext cx="7479792" cy="145018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000"/>
              <a:buFont typeface="Arial" panose="020B0604020202020204" pitchFamily="34" charset="0"/>
              <a:buChar char="•"/>
            </a:pPr>
            <a:r>
              <a:rPr lang="en" sz="2400" dirty="0"/>
              <a:t>Sputum test: Negative, no bacteria or fungi detected </a:t>
            </a:r>
            <a:endParaRPr sz="2400" dirty="0"/>
          </a:p>
          <a:p>
            <a:pPr>
              <a:buFont typeface="Arial" panose="020B0604020202020204" pitchFamily="34" charset="0"/>
              <a:buChar char="•"/>
            </a:pPr>
            <a:r>
              <a:rPr lang="en" sz="2400" dirty="0"/>
              <a:t>Rapid influenza diagnostic test: Negative </a:t>
            </a:r>
            <a:endParaRPr sz="2400" dirty="0"/>
          </a:p>
        </p:txBody>
      </p:sp>
      <p:sp>
        <p:nvSpPr>
          <p:cNvPr id="2" name="Rectangle 1"/>
          <p:cNvSpPr/>
          <p:nvPr/>
        </p:nvSpPr>
        <p:spPr>
          <a:xfrm>
            <a:off x="323088" y="2401195"/>
            <a:ext cx="8378990" cy="461665"/>
          </a:xfrm>
          <a:prstGeom prst="rect">
            <a:avLst/>
          </a:prstGeom>
        </p:spPr>
        <p:txBody>
          <a:bodyPr wrap="square">
            <a:spAutoFit/>
          </a:bodyPr>
          <a:lstStyle/>
          <a:p>
            <a:r>
              <a:rPr lang="en-US" sz="2400" dirty="0">
                <a:latin typeface="+mn-lt"/>
              </a:rPr>
              <a:t>(Chest X-Ray and MRI would not be run for an initial diagnostic!)</a:t>
            </a:r>
          </a:p>
        </p:txBody>
      </p:sp>
      <p:sp>
        <p:nvSpPr>
          <p:cNvPr id="3" name="Slide Number Placeholder 2"/>
          <p:cNvSpPr>
            <a:spLocks noGrp="1"/>
          </p:cNvSpPr>
          <p:nvPr>
            <p:ph type="sldNum" sz="quarter" idx="12"/>
          </p:nvPr>
        </p:nvSpPr>
        <p:spPr/>
        <p:txBody>
          <a:bodyPr/>
          <a:lstStyle/>
          <a:p>
            <a:fld id="{63E51A63-875B-4F4C-8BDC-29DDEB64178C}" type="slidenum">
              <a:rPr lang="en-US" smtClean="0"/>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5048100" cy="1147800"/>
          </a:xfrm>
        </p:spPr>
        <p:txBody>
          <a:bodyPr/>
          <a:lstStyle/>
          <a:p>
            <a:pPr algn="l"/>
            <a:r>
              <a:rPr lang="en-US" dirty="0"/>
              <a:t>Question 3</a:t>
            </a:r>
          </a:p>
        </p:txBody>
      </p:sp>
      <p:sp>
        <p:nvSpPr>
          <p:cNvPr id="3" name="Text Placeholder 2"/>
          <p:cNvSpPr>
            <a:spLocks noGrp="1"/>
          </p:cNvSpPr>
          <p:nvPr>
            <p:ph type="body" idx="1"/>
          </p:nvPr>
        </p:nvSpPr>
        <p:spPr>
          <a:xfrm>
            <a:off x="457200" y="1215488"/>
            <a:ext cx="6820176" cy="785192"/>
          </a:xfrm>
        </p:spPr>
        <p:txBody>
          <a:bodyPr/>
          <a:lstStyle/>
          <a:p>
            <a:pPr marL="101600" lvl="0" indent="0">
              <a:buNone/>
            </a:pPr>
            <a:r>
              <a:rPr lang="en-US" dirty="0"/>
              <a:t>What type of disease is this?</a:t>
            </a:r>
          </a:p>
        </p:txBody>
      </p:sp>
      <p:pic>
        <p:nvPicPr>
          <p:cNvPr id="4" name="Google Shape;282;p16"/>
          <p:cNvPicPr preferRelativeResize="0"/>
          <p:nvPr/>
        </p:nvPicPr>
        <p:blipFill>
          <a:blip r:embed="rId2">
            <a:alphaModFix/>
          </a:blip>
          <a:stretch>
            <a:fillRect/>
          </a:stretch>
        </p:blipFill>
        <p:spPr>
          <a:xfrm>
            <a:off x="7985835" y="103936"/>
            <a:ext cx="993575" cy="1070000"/>
          </a:xfrm>
          <a:prstGeom prst="rect">
            <a:avLst/>
          </a:prstGeom>
          <a:noFill/>
          <a:ln>
            <a:noFill/>
          </a:ln>
        </p:spPr>
      </p:pic>
      <p:sp>
        <p:nvSpPr>
          <p:cNvPr id="5" name="Rectangle 4"/>
          <p:cNvSpPr/>
          <p:nvPr/>
        </p:nvSpPr>
        <p:spPr>
          <a:xfrm>
            <a:off x="1060704" y="2106073"/>
            <a:ext cx="4572000" cy="1200329"/>
          </a:xfrm>
          <a:prstGeom prst="rect">
            <a:avLst/>
          </a:prstGeom>
        </p:spPr>
        <p:txBody>
          <a:bodyPr>
            <a:spAutoFit/>
          </a:bodyPr>
          <a:lstStyle/>
          <a:p>
            <a:pPr marL="615950" indent="-514350">
              <a:buSzPct val="100000"/>
              <a:buFont typeface="+mj-lt"/>
              <a:buAutoNum type="alphaLcPeriod"/>
            </a:pPr>
            <a:r>
              <a:rPr lang="en-US" sz="2400" dirty="0">
                <a:latin typeface="+mn-lt"/>
              </a:rPr>
              <a:t>Bacterial</a:t>
            </a:r>
          </a:p>
          <a:p>
            <a:pPr marL="615950" lvl="0" indent="-514350">
              <a:buFont typeface="+mj-lt"/>
              <a:buAutoNum type="alphaLcPeriod"/>
            </a:pPr>
            <a:r>
              <a:rPr lang="en-US" sz="2400" dirty="0">
                <a:latin typeface="+mn-lt"/>
              </a:rPr>
              <a:t>Viral</a:t>
            </a:r>
          </a:p>
          <a:p>
            <a:pPr marL="615950" lvl="0" indent="-514350">
              <a:buFont typeface="+mj-lt"/>
              <a:buAutoNum type="alphaLcPeriod"/>
            </a:pPr>
            <a:r>
              <a:rPr lang="en-US" sz="2400" dirty="0">
                <a:latin typeface="+mn-lt"/>
              </a:rPr>
              <a:t>Fungal</a:t>
            </a:r>
          </a:p>
        </p:txBody>
      </p:sp>
      <p:sp>
        <p:nvSpPr>
          <p:cNvPr id="6" name="Slide Number Placeholder 5"/>
          <p:cNvSpPr>
            <a:spLocks noGrp="1"/>
          </p:cNvSpPr>
          <p:nvPr>
            <p:ph type="sldNum" sz="quarter" idx="12"/>
          </p:nvPr>
        </p:nvSpPr>
        <p:spPr/>
        <p:txBody>
          <a:bodyPr/>
          <a:lstStyle/>
          <a:p>
            <a:fld id="{63E51A63-875B-4F4C-8BDC-29DDEB64178C}" type="slidenum">
              <a:rPr lang="en-US" smtClean="0"/>
              <a:t>8</a:t>
            </a:fld>
            <a:endParaRPr lang="en-US"/>
          </a:p>
        </p:txBody>
      </p:sp>
    </p:spTree>
    <p:extLst>
      <p:ext uri="{BB962C8B-B14F-4D97-AF65-F5344CB8AC3E}">
        <p14:creationId xmlns:p14="http://schemas.microsoft.com/office/powerpoint/2010/main" val="260533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528" y="34071"/>
            <a:ext cx="5109429" cy="5109429"/>
          </a:xfrm>
          <a:prstGeom prst="rect">
            <a:avLst/>
          </a:prstGeom>
        </p:spPr>
      </p:pic>
      <p:sp>
        <p:nvSpPr>
          <p:cNvPr id="2" name="TextBox 1"/>
          <p:cNvSpPr txBox="1"/>
          <p:nvPr/>
        </p:nvSpPr>
        <p:spPr>
          <a:xfrm>
            <a:off x="2379945" y="2442576"/>
            <a:ext cx="3876382" cy="307777"/>
          </a:xfrm>
          <a:prstGeom prst="rect">
            <a:avLst/>
          </a:prstGeom>
          <a:noFill/>
        </p:spPr>
        <p:txBody>
          <a:bodyPr wrap="none" rtlCol="0">
            <a:spAutoFit/>
          </a:bodyPr>
          <a:lstStyle/>
          <a:p>
            <a:r>
              <a:rPr lang="en-US" dirty="0">
                <a:solidFill>
                  <a:schemeClr val="bg1"/>
                </a:solidFill>
              </a:rPr>
              <a:t>Suggested Image: stages of lifecycle of a virus</a:t>
            </a:r>
          </a:p>
        </p:txBody>
      </p:sp>
      <p:sp>
        <p:nvSpPr>
          <p:cNvPr id="5" name="Slide Number Placeholder 4"/>
          <p:cNvSpPr>
            <a:spLocks noGrp="1"/>
          </p:cNvSpPr>
          <p:nvPr>
            <p:ph type="sldNum" sz="quarter" idx="12"/>
          </p:nvPr>
        </p:nvSpPr>
        <p:spPr/>
        <p:txBody>
          <a:bodyPr/>
          <a:lstStyle/>
          <a:p>
            <a:fld id="{63E51A63-875B-4F4C-8BDC-29DDEB64178C}" type="slidenum">
              <a:rPr lang="en-US" smtClean="0"/>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1868</Words>
  <Application>Microsoft Office PowerPoint</Application>
  <PresentationFormat>On-screen Show (16:9)</PresentationFormat>
  <Paragraphs>236</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Outbreak!  </vt:lpstr>
      <vt:lpstr>PowerPoint Presentation</vt:lpstr>
      <vt:lpstr>Patient Symptoms</vt:lpstr>
      <vt:lpstr>PowerPoint Presentation</vt:lpstr>
      <vt:lpstr>Patient Information</vt:lpstr>
      <vt:lpstr>Question 2 </vt:lpstr>
      <vt:lpstr>Initial Tests </vt:lpstr>
      <vt:lpstr>Question 3</vt:lpstr>
      <vt:lpstr>PowerPoint Presentation</vt:lpstr>
      <vt:lpstr>Serology Test</vt:lpstr>
      <vt:lpstr>Question 4</vt:lpstr>
      <vt:lpstr>Test Results</vt:lpstr>
      <vt:lpstr>Question 5 </vt:lpstr>
      <vt:lpstr>Diagnosis: Coronavirus </vt:lpstr>
      <vt:lpstr>Coronaviruses</vt:lpstr>
      <vt:lpstr>Symptoms</vt:lpstr>
      <vt:lpstr>How to Diagnose</vt:lpstr>
      <vt:lpstr>Molecular Tests </vt:lpstr>
      <vt:lpstr>How It Spreads</vt:lpstr>
      <vt:lpstr>People Most Commonly Affected</vt:lpstr>
      <vt:lpstr>PowerPoint Presentation</vt:lpstr>
      <vt:lpstr>Outbreak Investigation Steps: CDC</vt:lpstr>
      <vt:lpstr>SARS Mechanism</vt:lpstr>
      <vt:lpstr>SARS Mechanism (cont)</vt:lpstr>
      <vt:lpstr>Inside  the  Cell…</vt:lpstr>
      <vt:lpstr>SARS Outbreak of 2003 </vt:lpstr>
      <vt:lpstr>MERS Mechanism</vt:lpstr>
      <vt:lpstr>MERS Mechanism (cont.)</vt:lpstr>
      <vt:lpstr>PowerPoint Presentation</vt:lpstr>
      <vt:lpstr>Source of Virus</vt:lpstr>
      <vt:lpstr>MERS Timeline</vt:lpstr>
      <vt:lpstr>Precautions Against Disease Spread</vt:lpstr>
      <vt:lpstr>Precautions Against Disease Spread (cont.)</vt:lpstr>
      <vt:lpstr>Treatment</vt:lpstr>
      <vt:lpstr>Epidemiological &amp; Socioeconomic Health Risk Factors</vt:lpstr>
      <vt:lpstr>Epidemiological &amp; Socioeconomic Health Risk Factors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  </dc:title>
  <dc:creator>Microsoft Office User</dc:creator>
  <cp:lastModifiedBy>Ky</cp:lastModifiedBy>
  <cp:revision>6</cp:revision>
  <dcterms:created xsi:type="dcterms:W3CDTF">2020-03-08T18:50:04Z</dcterms:created>
  <dcterms:modified xsi:type="dcterms:W3CDTF">2020-03-09T21:58:29Z</dcterms:modified>
</cp:coreProperties>
</file>