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308" r:id="rId2"/>
    <p:sldId id="266" r:id="rId3"/>
    <p:sldId id="368" r:id="rId4"/>
    <p:sldId id="348" r:id="rId5"/>
    <p:sldId id="356" r:id="rId6"/>
    <p:sldId id="347" r:id="rId7"/>
    <p:sldId id="353" r:id="rId8"/>
    <p:sldId id="369" r:id="rId9"/>
    <p:sldId id="262" r:id="rId10"/>
    <p:sldId id="374" r:id="rId11"/>
    <p:sldId id="354" r:id="rId12"/>
    <p:sldId id="256" r:id="rId13"/>
    <p:sldId id="375" r:id="rId14"/>
    <p:sldId id="380" r:id="rId15"/>
    <p:sldId id="381" r:id="rId16"/>
    <p:sldId id="275" r:id="rId17"/>
    <p:sldId id="351" r:id="rId18"/>
    <p:sldId id="274" r:id="rId19"/>
    <p:sldId id="367" r:id="rId20"/>
    <p:sldId id="360" r:id="rId21"/>
    <p:sldId id="361" r:id="rId22"/>
    <p:sldId id="336" r:id="rId23"/>
    <p:sldId id="279" r:id="rId24"/>
    <p:sldId id="357" r:id="rId25"/>
    <p:sldId id="352" r:id="rId26"/>
    <p:sldId id="358" r:id="rId27"/>
    <p:sldId id="281" r:id="rId28"/>
    <p:sldId id="276" r:id="rId29"/>
    <p:sldId id="291" r:id="rId30"/>
    <p:sldId id="277" r:id="rId31"/>
    <p:sldId id="290" r:id="rId32"/>
    <p:sldId id="282" r:id="rId33"/>
    <p:sldId id="283" r:id="rId34"/>
    <p:sldId id="284" r:id="rId35"/>
    <p:sldId id="316" r:id="rId36"/>
    <p:sldId id="349" r:id="rId37"/>
    <p:sldId id="378" r:id="rId38"/>
    <p:sldId id="371" r:id="rId39"/>
    <p:sldId id="373" r:id="rId40"/>
    <p:sldId id="382" r:id="rId41"/>
    <p:sldId id="376" r:id="rId42"/>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Arial" charset="0"/>
        <a:ea typeface="+mn-ea"/>
        <a:cs typeface="+mn-cs"/>
      </a:defRPr>
    </a:lvl1pPr>
    <a:lvl2pPr marL="457200" algn="ctr" rtl="0" fontAlgn="base">
      <a:spcBef>
        <a:spcPct val="0"/>
      </a:spcBef>
      <a:spcAft>
        <a:spcPct val="0"/>
      </a:spcAft>
      <a:defRPr sz="4400" kern="1200">
        <a:solidFill>
          <a:schemeClr val="tx2"/>
        </a:solidFill>
        <a:latin typeface="Arial" charset="0"/>
        <a:ea typeface="+mn-ea"/>
        <a:cs typeface="+mn-cs"/>
      </a:defRPr>
    </a:lvl2pPr>
    <a:lvl3pPr marL="914400" algn="ctr" rtl="0" fontAlgn="base">
      <a:spcBef>
        <a:spcPct val="0"/>
      </a:spcBef>
      <a:spcAft>
        <a:spcPct val="0"/>
      </a:spcAft>
      <a:defRPr sz="4400" kern="1200">
        <a:solidFill>
          <a:schemeClr val="tx2"/>
        </a:solidFill>
        <a:latin typeface="Arial" charset="0"/>
        <a:ea typeface="+mn-ea"/>
        <a:cs typeface="+mn-cs"/>
      </a:defRPr>
    </a:lvl3pPr>
    <a:lvl4pPr marL="1371600" algn="ctr" rtl="0" fontAlgn="base">
      <a:spcBef>
        <a:spcPct val="0"/>
      </a:spcBef>
      <a:spcAft>
        <a:spcPct val="0"/>
      </a:spcAft>
      <a:defRPr sz="4400" kern="1200">
        <a:solidFill>
          <a:schemeClr val="tx2"/>
        </a:solidFill>
        <a:latin typeface="Arial" charset="0"/>
        <a:ea typeface="+mn-ea"/>
        <a:cs typeface="+mn-cs"/>
      </a:defRPr>
    </a:lvl4pPr>
    <a:lvl5pPr marL="1828800" algn="ctr" rtl="0" fontAlgn="base">
      <a:spcBef>
        <a:spcPct val="0"/>
      </a:spcBef>
      <a:spcAft>
        <a:spcPct val="0"/>
      </a:spcAft>
      <a:defRPr sz="4400" kern="1200">
        <a:solidFill>
          <a:schemeClr val="tx2"/>
        </a:solidFill>
        <a:latin typeface="Arial" charset="0"/>
        <a:ea typeface="+mn-ea"/>
        <a:cs typeface="+mn-cs"/>
      </a:defRPr>
    </a:lvl5pPr>
    <a:lvl6pPr marL="2286000" algn="l" defTabSz="457200" rtl="0" eaLnBrk="1" latinLnBrk="0" hangingPunct="1">
      <a:defRPr sz="4400" kern="1200">
        <a:solidFill>
          <a:schemeClr val="tx2"/>
        </a:solidFill>
        <a:latin typeface="Arial" charset="0"/>
        <a:ea typeface="+mn-ea"/>
        <a:cs typeface="+mn-cs"/>
      </a:defRPr>
    </a:lvl6pPr>
    <a:lvl7pPr marL="2743200" algn="l" defTabSz="457200" rtl="0" eaLnBrk="1" latinLnBrk="0" hangingPunct="1">
      <a:defRPr sz="4400" kern="1200">
        <a:solidFill>
          <a:schemeClr val="tx2"/>
        </a:solidFill>
        <a:latin typeface="Arial" charset="0"/>
        <a:ea typeface="+mn-ea"/>
        <a:cs typeface="+mn-cs"/>
      </a:defRPr>
    </a:lvl7pPr>
    <a:lvl8pPr marL="3200400" algn="l" defTabSz="457200" rtl="0" eaLnBrk="1" latinLnBrk="0" hangingPunct="1">
      <a:defRPr sz="4400" kern="1200">
        <a:solidFill>
          <a:schemeClr val="tx2"/>
        </a:solidFill>
        <a:latin typeface="Arial" charset="0"/>
        <a:ea typeface="+mn-ea"/>
        <a:cs typeface="+mn-cs"/>
      </a:defRPr>
    </a:lvl8pPr>
    <a:lvl9pPr marL="3657600" algn="l" defTabSz="457200" rtl="0" eaLnBrk="1" latinLnBrk="0" hangingPunct="1">
      <a:defRPr sz="44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8000"/>
    <a:srgbClr val="FFFF00"/>
    <a:srgbClr val="E5EE1D"/>
    <a:srgbClr val="000000"/>
    <a:srgbClr val="400080"/>
    <a:srgbClr val="D7D758"/>
    <a:srgbClr val="EAFF69"/>
    <a:srgbClr val="FF0000"/>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84" autoAdjust="0"/>
    <p:restoredTop sz="95297" autoAdjust="0"/>
  </p:normalViewPr>
  <p:slideViewPr>
    <p:cSldViewPr>
      <p:cViewPr>
        <p:scale>
          <a:sx n="100" d="100"/>
          <a:sy n="100"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2F8895-3AA5-4D40-92EE-D15629B824D0}" type="datetimeFigureOut">
              <a:rPr lang="en-US" smtClean="0"/>
              <a:pPr/>
              <a:t>10/24/2012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F3CB5-EB81-1F4C-998C-78EC39450937}" type="slidenum">
              <a:rPr lang="en-US" smtClean="0"/>
              <a:pPr/>
              <a:t>‹#›</a:t>
            </a:fld>
            <a:endParaRPr lang="en-US"/>
          </a:p>
        </p:txBody>
      </p:sp>
    </p:spTree>
    <p:extLst>
      <p:ext uri="{BB962C8B-B14F-4D97-AF65-F5344CB8AC3E}">
        <p14:creationId xmlns:p14="http://schemas.microsoft.com/office/powerpoint/2010/main" val="1734900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8F163A5-C383-4341-8FCC-D3E91A535E84}" type="slidenum">
              <a:rPr lang="en-US"/>
              <a:pPr>
                <a:defRPr/>
              </a:pPr>
              <a:t>‹#›</a:t>
            </a:fld>
            <a:endParaRPr lang="en-US"/>
          </a:p>
        </p:txBody>
      </p:sp>
    </p:spTree>
    <p:extLst>
      <p:ext uri="{BB962C8B-B14F-4D97-AF65-F5344CB8AC3E}">
        <p14:creationId xmlns:p14="http://schemas.microsoft.com/office/powerpoint/2010/main" val="1392001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en:GNU_Free_Documentation_License"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en:Free_Software_Found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en:GNU_Free_Documentation_Licens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creativecommons.org/licenses/by/3.0/deed.en" TargetMode="External"/><Relationship Id="rId5" Type="http://schemas.openxmlformats.org/officeDocument/2006/relationships/hyperlink" Target="http://en.wikipedia.org/wiki/en:Creative_Commons" TargetMode="External"/><Relationship Id="rId4" Type="http://schemas.openxmlformats.org/officeDocument/2006/relationships/hyperlink" Target="http://en.wikipedia.org/wiki/en:Free_Software_Foundat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CD6BB61-2EEA-6742-9B44-EB89F2D729E4}"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r>
              <a:rPr lang="en-US" dirty="0" smtClean="0"/>
              <a:t>Image Credit</a:t>
            </a:r>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Clump of columbines</a:t>
            </a:r>
            <a:r>
              <a:rPr lang="en-US" dirty="0" smtClean="0"/>
              <a:t> Copyright </a:t>
            </a:r>
            <a:r>
              <a:rPr lang="en-US" dirty="0" smtClean="0">
                <a:ea typeface="Arial" charset="0"/>
                <a:cs typeface="Arial" charset="0"/>
              </a:rPr>
              <a:t>© 2006 </a:t>
            </a:r>
            <a:r>
              <a:rPr lang="en-US" dirty="0" smtClean="0"/>
              <a:t>J. Phil Gibson</a:t>
            </a:r>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This slide introduces the function of pollinators in flowering plant reproduction.</a:t>
            </a:r>
            <a:r>
              <a:rPr lang="en-US" dirty="0" smtClean="0"/>
              <a:t>  Although it focuses on biotic pollination vectors, it is worth mentioning that many plants successfully use wind as</a:t>
            </a:r>
            <a:r>
              <a:rPr lang="en-US" baseline="0" dirty="0" smtClean="0"/>
              <a:t> an abiotic pollination vector.</a:t>
            </a:r>
          </a:p>
          <a:p>
            <a:endParaRPr lang="en-US" dirty="0" smtClean="0"/>
          </a:p>
          <a:p>
            <a:pPr eaLnBrk="1" hangingPunct="1"/>
            <a:endParaRPr lang="en-US" dirty="0" smtClean="0"/>
          </a:p>
          <a:p>
            <a:pPr eaLnBrk="1" hangingPunct="1"/>
            <a:r>
              <a:rPr lang="en-US" dirty="0" smtClean="0"/>
              <a:t>Image credits:</a:t>
            </a:r>
          </a:p>
          <a:p>
            <a:pPr eaLnBrk="1" hangingPunct="1"/>
            <a:r>
              <a:rPr lang="en-US" i="1" dirty="0" smtClean="0"/>
              <a:t>Butterflies on a milkweed</a:t>
            </a:r>
            <a:r>
              <a:rPr lang="en-US" dirty="0" smtClean="0"/>
              <a:t> Copyright </a:t>
            </a:r>
            <a:r>
              <a:rPr lang="en-US" dirty="0" smtClean="0">
                <a:ea typeface="Arial" charset="0"/>
                <a:cs typeface="Arial" charset="0"/>
              </a:rPr>
              <a:t>© 2012 </a:t>
            </a:r>
            <a:r>
              <a:rPr lang="en-US" dirty="0" smtClean="0"/>
              <a:t>J. Phil Gibson</a:t>
            </a:r>
          </a:p>
          <a:p>
            <a:endParaRPr lang="en-US" dirty="0"/>
          </a:p>
        </p:txBody>
      </p:sp>
      <p:sp>
        <p:nvSpPr>
          <p:cNvPr id="4" name="Slide Number Placeholder 3"/>
          <p:cNvSpPr>
            <a:spLocks noGrp="1"/>
          </p:cNvSpPr>
          <p:nvPr>
            <p:ph type="sldNum" sz="quarter" idx="10"/>
          </p:nvPr>
        </p:nvSpPr>
        <p:spPr/>
        <p:txBody>
          <a:bodyPr/>
          <a:lstStyle/>
          <a:p>
            <a:pPr>
              <a:defRPr/>
            </a:pPr>
            <a:fld id="{A8F163A5-C383-4341-8FCC-D3E91A535E8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D5CAC82-362C-DD45-81AD-B348CAFF7D1E}" type="slidenum">
              <a:rPr lang="en-US"/>
              <a:pPr/>
              <a:t>11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There is no single correct answer to this question. It is provided to have students think about the importance</a:t>
            </a:r>
            <a:r>
              <a:rPr lang="en-US" baseline="0" dirty="0" smtClean="0"/>
              <a:t> of different floral features and then promote discussion among students.</a:t>
            </a:r>
            <a:r>
              <a:rPr lang="en-US" dirty="0" smtClean="0"/>
              <a: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EFD7871-DF96-924F-9577-7F5637DF96E9}" type="slidenum">
              <a:rPr lang="en-US"/>
              <a:pPr/>
              <a:t>12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a:t>These are different categories of attractants.  Primary attractants provide something the pollinator needs whereas secondary attractants get pollinators’ attention</a:t>
            </a:r>
            <a:r>
              <a:rPr lang="en-US" dirty="0" smtClean="0"/>
              <a:t>.</a:t>
            </a:r>
          </a:p>
          <a:p>
            <a:pPr eaLnBrk="1" hangingPunct="1"/>
            <a:endParaRPr lang="en-US" dirty="0" smtClean="0"/>
          </a:p>
          <a:p>
            <a:pPr eaLnBrk="1" hangingPunct="1"/>
            <a:endParaRPr lang="en-US" dirty="0" smtClean="0"/>
          </a:p>
          <a:p>
            <a:pPr eaLnBrk="1" hangingPunct="1"/>
            <a:r>
              <a:rPr lang="en-US" dirty="0" smtClean="0"/>
              <a:t>Image credits:</a:t>
            </a:r>
          </a:p>
          <a:p>
            <a:pPr eaLnBrk="1" hangingPunct="1"/>
            <a:r>
              <a:rPr lang="en-US" dirty="0" smtClean="0"/>
              <a:t>Cactus flower with bee Copyright </a:t>
            </a:r>
            <a:r>
              <a:rPr lang="en-US" dirty="0" smtClean="0">
                <a:ea typeface="Arial" charset="0"/>
                <a:cs typeface="Arial" charset="0"/>
              </a:rPr>
              <a:t>© 2012 </a:t>
            </a:r>
            <a:r>
              <a:rPr lang="en-US" dirty="0" smtClean="0"/>
              <a:t>J. Phil Gibson</a:t>
            </a:r>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These are general</a:t>
            </a:r>
            <a:r>
              <a:rPr lang="en-US" sz="1200" kern="1200" baseline="0" dirty="0" smtClean="0">
                <a:solidFill>
                  <a:schemeClr val="tx1"/>
                </a:solidFill>
                <a:latin typeface="Arial" charset="0"/>
                <a:ea typeface="ＭＳ Ｐゴシック" charset="-128"/>
                <a:cs typeface="ＭＳ Ｐゴシック" charset="-128"/>
              </a:rPr>
              <a:t> features of </a:t>
            </a:r>
            <a:r>
              <a:rPr lang="en-US" sz="1200" kern="1200" dirty="0" smtClean="0">
                <a:solidFill>
                  <a:schemeClr val="tx1"/>
                </a:solidFill>
                <a:latin typeface="Arial" charset="0"/>
                <a:ea typeface="ＭＳ Ｐゴシック" charset="-128"/>
                <a:cs typeface="ＭＳ Ｐゴシック" charset="-128"/>
              </a:rPr>
              <a:t>pollination syndromes involving flies. Although there is variation, these are general patterns. Flies may have pollen deposited in their body while foraging for nectar</a:t>
            </a:r>
            <a:r>
              <a:rPr lang="en-US" sz="1200" kern="1200" baseline="0" dirty="0" smtClean="0">
                <a:solidFill>
                  <a:schemeClr val="tx1"/>
                </a:solidFill>
                <a:latin typeface="Arial" charset="0"/>
                <a:ea typeface="ＭＳ Ｐゴシック" charset="-128"/>
                <a:cs typeface="ＭＳ Ｐゴシック" charset="-128"/>
              </a:rPr>
              <a:t> or pollen. Carrion flies typically have pollen deposited on them when attracted to flower seeking a site to lay eggs.</a:t>
            </a: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1"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ＭＳ Ｐゴシック" charset="-128"/>
                <a:cs typeface="ＭＳ Ｐゴシック" charset="-128"/>
              </a:rPr>
              <a:t>Image Credits:</a:t>
            </a:r>
            <a:r>
              <a:rPr lang="en-US" sz="1200" i="0" kern="1200" dirty="0" smtClean="0">
                <a:solidFill>
                  <a:schemeClr val="tx1"/>
                </a:solidFill>
                <a:latin typeface="Arial" charset="0"/>
                <a:ea typeface="ＭＳ Ｐゴシック" charset="-128"/>
                <a:cs typeface="ＭＳ Ｐゴシック"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latin typeface="Arial" charset="0"/>
                <a:ea typeface="ＭＳ Ｐゴシック" charset="-128"/>
                <a:cs typeface="ＭＳ Ｐゴシック" charset="-128"/>
              </a:rPr>
              <a:t>Chrysomya</a:t>
            </a:r>
            <a:r>
              <a:rPr lang="en-US" sz="1200" kern="1200" dirty="0" smtClean="0">
                <a:solidFill>
                  <a:schemeClr val="tx1"/>
                </a:solidFill>
                <a:latin typeface="Arial" charset="0"/>
                <a:ea typeface="ＭＳ Ｐゴシック" charset="-128"/>
                <a:cs typeface="ＭＳ Ｐゴシック" charset="-128"/>
              </a:rPr>
              <a:t> </a:t>
            </a:r>
            <a:r>
              <a:rPr lang="en-US" sz="1200" kern="1200" dirty="0" err="1" smtClean="0">
                <a:solidFill>
                  <a:schemeClr val="tx1"/>
                </a:solidFill>
                <a:latin typeface="Arial" charset="0"/>
                <a:ea typeface="ＭＳ Ｐゴシック" charset="-128"/>
                <a:cs typeface="ＭＳ Ｐゴシック" charset="-128"/>
              </a:rPr>
              <a:t>megacephala</a:t>
            </a:r>
            <a:r>
              <a:rPr lang="en-US" sz="1200" kern="1200" dirty="0" smtClean="0">
                <a:solidFill>
                  <a:schemeClr val="tx1"/>
                </a:solidFill>
                <a:latin typeface="Arial" charset="0"/>
                <a:ea typeface="ＭＳ Ｐゴシック" charset="-128"/>
                <a:cs typeface="ＭＳ Ｐゴシック" charset="-128"/>
              </a:rPr>
              <a:t> </a:t>
            </a:r>
            <a:r>
              <a:rPr lang="en-US" sz="1200" kern="1200" dirty="0" err="1" smtClean="0">
                <a:solidFill>
                  <a:schemeClr val="tx1"/>
                </a:solidFill>
                <a:latin typeface="Arial" charset="0"/>
                <a:ea typeface="ＭＳ Ｐゴシック" charset="-128"/>
                <a:cs typeface="ＭＳ Ｐゴシック" charset="-128"/>
              </a:rPr>
              <a:t>male.jpg</a:t>
            </a:r>
            <a:r>
              <a:rPr lang="en-US" sz="1200" kern="1200" dirty="0" smtClean="0">
                <a:solidFill>
                  <a:schemeClr val="tx1"/>
                </a:solidFill>
                <a:latin typeface="Arial" charset="0"/>
                <a:ea typeface="ＭＳ Ｐゴシック" charset="-128"/>
                <a:cs typeface="ＭＳ Ｐゴシック" charset="-128"/>
              </a:rPr>
              <a:t> http://</a:t>
            </a:r>
            <a:r>
              <a:rPr lang="en-US" sz="1200" kern="1200" dirty="0" err="1" smtClean="0">
                <a:solidFill>
                  <a:schemeClr val="tx1"/>
                </a:solidFill>
                <a:latin typeface="Arial" charset="0"/>
                <a:ea typeface="ＭＳ Ｐゴシック" charset="-128"/>
                <a:cs typeface="ＭＳ Ｐゴシック" charset="-128"/>
              </a:rPr>
              <a:t>en.wikipedia.org/wiki/File:Chrysomya_megacephala_male.jpg</a:t>
            </a: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Permission is granted to copy, distribute and/or modify this document under the terms of the </a:t>
            </a:r>
            <a:r>
              <a:rPr lang="en-US" sz="1200" b="1" kern="1200" dirty="0" smtClean="0">
                <a:solidFill>
                  <a:schemeClr val="tx1"/>
                </a:solidFill>
                <a:latin typeface="Arial" charset="0"/>
                <a:ea typeface="ＭＳ Ｐゴシック" charset="-128"/>
                <a:cs typeface="ＭＳ Ｐゴシック" charset="-128"/>
                <a:hlinkClick r:id="rId3"/>
              </a:rPr>
              <a:t>GNU Free Documentation License, Version 1.2 only as published by the </a:t>
            </a:r>
            <a:r>
              <a:rPr lang="en-US" sz="1200" b="1" kern="1200" dirty="0" smtClean="0">
                <a:solidFill>
                  <a:schemeClr val="tx1"/>
                </a:solidFill>
                <a:latin typeface="Arial" charset="0"/>
                <a:ea typeface="ＭＳ Ｐゴシック" charset="-128"/>
                <a:cs typeface="ＭＳ Ｐゴシック" charset="-128"/>
                <a:hlinkClick r:id="rId4"/>
              </a:rPr>
              <a:t>Free Software Foundation;	</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8F163A5-C383-4341-8FCC-D3E91A535E8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These are general</a:t>
            </a:r>
            <a:r>
              <a:rPr lang="en-US" sz="1200" kern="1200" baseline="0" dirty="0" smtClean="0">
                <a:solidFill>
                  <a:schemeClr val="tx1"/>
                </a:solidFill>
                <a:latin typeface="Arial" charset="0"/>
                <a:ea typeface="ＭＳ Ｐゴシック" charset="-128"/>
                <a:cs typeface="ＭＳ Ｐゴシック" charset="-128"/>
              </a:rPr>
              <a:t> features of </a:t>
            </a:r>
            <a:r>
              <a:rPr lang="en-US" sz="1200" kern="1200" dirty="0" smtClean="0">
                <a:solidFill>
                  <a:schemeClr val="tx1"/>
                </a:solidFill>
                <a:latin typeface="Arial" charset="0"/>
                <a:ea typeface="ＭＳ Ｐゴシック" charset="-128"/>
                <a:cs typeface="ＭＳ Ｐゴシック" charset="-128"/>
              </a:rPr>
              <a:t>pollination syndromes involving </a:t>
            </a:r>
            <a:r>
              <a:rPr lang="en-US" sz="1200" kern="1200" dirty="0" err="1" smtClean="0">
                <a:solidFill>
                  <a:schemeClr val="tx1"/>
                </a:solidFill>
                <a:latin typeface="Arial" charset="0"/>
                <a:ea typeface="ＭＳ Ｐゴシック" charset="-128"/>
                <a:cs typeface="ＭＳ Ｐゴシック" charset="-128"/>
              </a:rPr>
              <a:t>hawkmoths</a:t>
            </a:r>
            <a:r>
              <a:rPr lang="en-US" sz="1200" kern="1200" baseline="0" dirty="0" smtClean="0">
                <a:solidFill>
                  <a:schemeClr val="tx1"/>
                </a:solidFill>
                <a:latin typeface="Arial" charset="0"/>
                <a:ea typeface="ＭＳ Ｐゴシック" charset="-128"/>
                <a:cs typeface="ＭＳ Ｐゴシック" charset="-128"/>
              </a:rPr>
              <a:t> and butterflies</a:t>
            </a:r>
            <a:r>
              <a:rPr lang="en-US" sz="1200" kern="1200" dirty="0" smtClean="0">
                <a:solidFill>
                  <a:schemeClr val="tx1"/>
                </a:solidFill>
                <a:latin typeface="Arial" charset="0"/>
                <a:ea typeface="ＭＳ Ｐゴシック" charset="-128"/>
                <a:cs typeface="ＭＳ Ｐゴシック" charset="-128"/>
              </a:rPr>
              <a:t>. Although there is variation, these are general patterns. Note that these animals will typically</a:t>
            </a:r>
            <a:r>
              <a:rPr lang="en-US" sz="1200" kern="1200" baseline="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need to unroll their proboscis into</a:t>
            </a:r>
            <a:r>
              <a:rPr lang="en-US" sz="1200" kern="1200" baseline="0" dirty="0" smtClean="0">
                <a:solidFill>
                  <a:schemeClr val="tx1"/>
                </a:solidFill>
                <a:latin typeface="Arial" charset="0"/>
                <a:ea typeface="ＭＳ Ｐゴシック" charset="-128"/>
                <a:cs typeface="ＭＳ Ｐゴシック" charset="-128"/>
              </a:rPr>
              <a:t> the flower to drink nectar and have pollen deposited on the body in the process.</a:t>
            </a:r>
            <a:r>
              <a:rPr lang="en-US" sz="1200" kern="1200" dirty="0" smtClean="0">
                <a:solidFill>
                  <a:schemeClr val="tx1"/>
                </a:solidFill>
                <a:latin typeface="Arial" charset="0"/>
                <a:ea typeface="ＭＳ Ｐゴシック" charset="-128"/>
                <a:cs typeface="ＭＳ Ｐゴシック" charset="-128"/>
              </a:rPr>
              <a:t> </a:t>
            </a:r>
          </a:p>
          <a:p>
            <a:pPr eaLnBrk="1" hangingPunct="1"/>
            <a:endParaRPr lang="en-US" dirty="0" smtClean="0"/>
          </a:p>
          <a:p>
            <a:pPr eaLnBrk="1" hangingPunct="1"/>
            <a:r>
              <a:rPr lang="en-US" dirty="0" smtClean="0"/>
              <a:t>Image credits:</a:t>
            </a:r>
          </a:p>
          <a:p>
            <a:pPr eaLnBrk="1" hangingPunct="1"/>
            <a:r>
              <a:rPr lang="en-US" i="1" dirty="0" smtClean="0"/>
              <a:t>Butterflies on a milkweed</a:t>
            </a:r>
            <a:r>
              <a:rPr lang="en-US" dirty="0" smtClean="0"/>
              <a:t> Copyright </a:t>
            </a:r>
            <a:r>
              <a:rPr lang="en-US" dirty="0" smtClean="0">
                <a:ea typeface="Arial" charset="0"/>
                <a:cs typeface="Arial" charset="0"/>
              </a:rPr>
              <a:t>© 2012 </a:t>
            </a:r>
            <a:r>
              <a:rPr lang="en-US" dirty="0" smtClean="0"/>
              <a:t>J. Phil Gibson</a:t>
            </a: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8F163A5-C383-4341-8FCC-D3E91A535E8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ＭＳ Ｐゴシック" charset="-128"/>
                <a:cs typeface="ＭＳ Ｐゴシック" charset="-128"/>
              </a:rPr>
              <a:t>These are general</a:t>
            </a:r>
            <a:r>
              <a:rPr lang="en-US" sz="1200" kern="1200" baseline="0" dirty="0" smtClean="0">
                <a:solidFill>
                  <a:schemeClr val="tx1"/>
                </a:solidFill>
                <a:latin typeface="Arial" charset="0"/>
                <a:ea typeface="ＭＳ Ｐゴシック" charset="-128"/>
                <a:cs typeface="ＭＳ Ｐゴシック" charset="-128"/>
              </a:rPr>
              <a:t> features of </a:t>
            </a:r>
            <a:r>
              <a:rPr lang="en-US" sz="1200" kern="1200" dirty="0" smtClean="0">
                <a:solidFill>
                  <a:schemeClr val="tx1"/>
                </a:solidFill>
                <a:latin typeface="Arial" charset="0"/>
                <a:ea typeface="ＭＳ Ｐゴシック" charset="-128"/>
                <a:cs typeface="ＭＳ Ｐゴシック" charset="-128"/>
              </a:rPr>
              <a:t>pollination syndromes involving bees and birds. Although there is variation, these are general patterns. Note that although bees may gather some pollen, most of the pollen for plant</a:t>
            </a:r>
            <a:r>
              <a:rPr lang="en-US" sz="1200" kern="1200" baseline="0" dirty="0" smtClean="0">
                <a:solidFill>
                  <a:schemeClr val="tx1"/>
                </a:solidFill>
                <a:latin typeface="Arial" charset="0"/>
                <a:ea typeface="ＭＳ Ｐゴシック" charset="-128"/>
                <a:cs typeface="ＭＳ Ｐゴシック" charset="-128"/>
              </a:rPr>
              <a:t> reproduction is deposited on the animal as it forages for nectar. </a:t>
            </a:r>
            <a:endParaRPr lang="en-US" sz="1200" kern="1200" dirty="0" smtClean="0">
              <a:solidFill>
                <a:schemeClr val="tx1"/>
              </a:solidFill>
              <a:latin typeface="Arial" charset="0"/>
              <a:ea typeface="ＭＳ Ｐゴシック" charset="-128"/>
              <a:cs typeface="ＭＳ Ｐゴシック" charset="-128"/>
            </a:endParaRPr>
          </a:p>
          <a:p>
            <a:endParaRPr lang="en-US" sz="1200" i="1" kern="1200" dirty="0" smtClean="0">
              <a:solidFill>
                <a:schemeClr val="tx1"/>
              </a:solidFill>
              <a:latin typeface="Arial" charset="0"/>
              <a:ea typeface="ＭＳ Ｐゴシック" charset="-128"/>
              <a:cs typeface="ＭＳ Ｐゴシック" charset="-128"/>
            </a:endParaRPr>
          </a:p>
          <a:p>
            <a:r>
              <a:rPr lang="en-US" sz="1200" i="1" kern="1200" dirty="0" smtClean="0">
                <a:solidFill>
                  <a:schemeClr val="tx1"/>
                </a:solidFill>
                <a:latin typeface="Arial" charset="0"/>
                <a:ea typeface="ＭＳ Ｐゴシック" charset="-128"/>
                <a:cs typeface="ＭＳ Ｐゴシック" charset="-128"/>
              </a:rPr>
              <a:t>Image credits: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http://upload.wikimedia.org/wikipedia/commons/thumb/3/32/Bee-apis.jpg/320px-Bee-apis.jpg </a:t>
            </a:r>
            <a:r>
              <a:rPr lang="en-US" sz="1200" kern="1200" dirty="0" smtClean="0">
                <a:solidFill>
                  <a:schemeClr val="tx1"/>
                </a:solidFill>
                <a:latin typeface="Arial" charset="0"/>
                <a:ea typeface="ＭＳ Ｐゴシック" charset="-128"/>
                <a:cs typeface="ＭＳ Ｐゴシック" charset="-128"/>
              </a:rPr>
              <a:t>Permission is granted to copy, distribute and/or modify this document under the terms of the </a:t>
            </a:r>
            <a:r>
              <a:rPr lang="en-US" sz="1200" b="1" kern="1200" dirty="0" smtClean="0">
                <a:solidFill>
                  <a:schemeClr val="tx1"/>
                </a:solidFill>
                <a:latin typeface="Arial" charset="0"/>
                <a:ea typeface="ＭＳ Ｐゴシック" charset="-128"/>
                <a:cs typeface="ＭＳ Ｐゴシック" charset="-128"/>
                <a:hlinkClick r:id="rId3"/>
              </a:rPr>
              <a:t>GNU Free Documentation License, Version 1.2 or any later version published by the </a:t>
            </a:r>
            <a:r>
              <a:rPr lang="en-US" sz="1200" b="1" kern="1200" dirty="0" smtClean="0">
                <a:solidFill>
                  <a:schemeClr val="tx1"/>
                </a:solidFill>
                <a:latin typeface="Arial" charset="0"/>
                <a:ea typeface="ＭＳ Ｐゴシック" charset="-128"/>
                <a:cs typeface="ＭＳ Ｐゴシック" charset="-128"/>
                <a:hlinkClick r:id="rId4"/>
              </a:rPr>
              <a:t>Free Software Foundation; with no Invariant Sections, no Front-Cover Texts, and no Back-Cover Texts.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Arial" charset="0"/>
              <a:ea typeface="ＭＳ Ｐゴシック" charset="-128"/>
              <a:cs typeface="ＭＳ Ｐゴシック" charset="-128"/>
              <a:hlinkClick r:id="rId4"/>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charset="0"/>
                <a:ea typeface="ＭＳ Ｐゴシック" charset="-128"/>
                <a:cs typeface="ＭＳ Ｐゴシック" charset="-128"/>
                <a:hlinkClick r:id="rId4"/>
              </a:rPr>
              <a:t>http://upload.wikimedia.org/wikipedia/commons/thumb/1/14/RubyThroatedHummingbird.jpg/320px-RubyThroatedHummingbird.jpg</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This file is licensed under the </a:t>
            </a:r>
            <a:r>
              <a:rPr lang="en-US" sz="1200" kern="1200" dirty="0" smtClean="0">
                <a:solidFill>
                  <a:schemeClr val="tx1"/>
                </a:solidFill>
                <a:latin typeface="Arial" charset="0"/>
                <a:ea typeface="ＭＳ Ｐゴシック" charset="-128"/>
                <a:cs typeface="ＭＳ Ｐゴシック" charset="-128"/>
                <a:hlinkClick r:id="rId5"/>
              </a:rPr>
              <a:t>Creative Commons </a:t>
            </a:r>
            <a:r>
              <a:rPr lang="en-US" sz="1200" kern="1200" dirty="0" smtClean="0">
                <a:solidFill>
                  <a:schemeClr val="tx1"/>
                </a:solidFill>
                <a:latin typeface="Arial" charset="0"/>
                <a:ea typeface="ＭＳ Ｐゴシック" charset="-128"/>
                <a:cs typeface="ＭＳ Ｐゴシック" charset="-128"/>
                <a:hlinkClick r:id="rId6"/>
              </a:rPr>
              <a:t>Attribution 3.0 Unported license.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Arial" charset="0"/>
              <a:ea typeface="ＭＳ Ｐゴシック" charset="-128"/>
              <a:cs typeface="ＭＳ Ｐゴシック" charset="-128"/>
              <a:hlinkClick r:id="rId4"/>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8F163A5-C383-4341-8FCC-D3E91A535E8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A8388ED-C0D0-624D-B6C7-33404509EA35}"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dirty="0"/>
              <a:t>This slide introduces a concept developed by</a:t>
            </a:r>
            <a:r>
              <a:rPr lang="en-US" dirty="0" smtClean="0"/>
              <a:t> Verne Grant </a:t>
            </a:r>
            <a:r>
              <a:rPr lang="en-US" dirty="0"/>
              <a:t>that floral features are key elements to reproductive isolation in flowering </a:t>
            </a:r>
            <a:r>
              <a:rPr lang="en-US" dirty="0" smtClean="0"/>
              <a:t>plants</a:t>
            </a:r>
            <a:endParaRPr lang="en-US" i="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Grant, V. 1949. Pollination systems as isolating mechanisms in angiosperms. Evolution 3: 82-97.</a:t>
            </a:r>
          </a:p>
          <a:p>
            <a:pPr eaLnBrk="1" hangingPunct="1"/>
            <a:endParaRPr lang="en-US" i="0" dirty="0" smtClean="0"/>
          </a:p>
          <a:p>
            <a:pPr eaLnBrk="1" hangingPunct="1"/>
            <a:r>
              <a:rPr lang="en-US" i="0" dirty="0" smtClean="0"/>
              <a:t>Image credits</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smtClean="0"/>
              <a:t>Bear Lake Columbine</a:t>
            </a:r>
            <a:r>
              <a:rPr lang="en-US" i="0" dirty="0" smtClean="0"/>
              <a:t> </a:t>
            </a:r>
            <a:r>
              <a:rPr lang="en-US" dirty="0" smtClean="0"/>
              <a:t>Copyright </a:t>
            </a:r>
            <a:r>
              <a:rPr lang="en-US" dirty="0" smtClean="0">
                <a:ea typeface="Arial" charset="0"/>
                <a:cs typeface="Arial" charset="0"/>
              </a:rPr>
              <a:t>© 2006 </a:t>
            </a:r>
            <a:r>
              <a:rPr lang="en-US" dirty="0" smtClean="0"/>
              <a:t>J. Phil Gibson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86170F5-02E4-9741-96A1-C00BBA7C8959}" type="slidenum">
              <a:rPr lang="en-US"/>
              <a:pPr/>
              <a:t>17</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introduces specific structural features of a typical columbine flower in the genus </a:t>
            </a:r>
            <a:r>
              <a:rPr lang="en-US" sz="1200" i="1" kern="1200" dirty="0" smtClean="0">
                <a:solidFill>
                  <a:schemeClr val="tx1"/>
                </a:solidFill>
                <a:latin typeface="Arial" charset="0"/>
                <a:ea typeface="ＭＳ Ｐゴシック" charset="-128"/>
                <a:cs typeface="ＭＳ Ｐゴシック" charset="-128"/>
              </a:rPr>
              <a:t>Aquilegia  </a:t>
            </a:r>
            <a:r>
              <a:rPr lang="en-US" sz="1200" kern="1200" dirty="0" smtClean="0">
                <a:solidFill>
                  <a:schemeClr val="tx1"/>
                </a:solidFill>
                <a:latin typeface="Arial" charset="0"/>
                <a:ea typeface="ＭＳ Ｐゴシック" charset="-128"/>
                <a:cs typeface="ＭＳ Ｐゴシック" charset="-128"/>
              </a:rPr>
              <a:t>that is the central focus of the case study. The position and function of nectar spurs that contain a reward and the color of the flower should be highlighted. As pollinators approach flowerers to obtain nectar, they will be coated with pollen form the anther and deposit pollen as their body contacts the stigma. Students can be prompted to discuss how columbine features such as nectar spurs could functionally influence floral function and reproductive isolation. </a:t>
            </a:r>
          </a:p>
          <a:p>
            <a:pPr eaLnBrk="1" hangingPunct="1"/>
            <a:endParaRPr lang="en-US" sz="1200" kern="1200" dirty="0" smtClean="0">
              <a:solidFill>
                <a:schemeClr val="tx1"/>
              </a:solidFill>
              <a:latin typeface="Arial" charset="0"/>
              <a:ea typeface="ＭＳ Ｐゴシック" charset="-128"/>
              <a:cs typeface="ＭＳ Ｐゴシック" charset="-128"/>
            </a:endParaRPr>
          </a:p>
          <a:p>
            <a:pPr eaLnBrk="1" hangingPunct="1"/>
            <a:r>
              <a:rPr lang="en-US" dirty="0" smtClean="0"/>
              <a:t>Image Credit</a:t>
            </a:r>
          </a:p>
          <a:p>
            <a:pPr marL="0" marR="0" indent="0" algn="l" defTabSz="914400" rtl="0" eaLnBrk="1" fontAlgn="base" latinLnBrk="0" hangingPunct="1">
              <a:lnSpc>
                <a:spcPct val="100000"/>
              </a:lnSpc>
              <a:spcBef>
                <a:spcPct val="30000"/>
              </a:spcBef>
              <a:spcAft>
                <a:spcPct val="0"/>
              </a:spcAft>
              <a:buClrTx/>
              <a:buSzTx/>
              <a:buFontTx/>
              <a:buNone/>
              <a:tabLst/>
              <a:defRPr/>
            </a:pPr>
            <a:r>
              <a:rPr lang="en-US" i="0" dirty="0" smtClean="0"/>
              <a:t>Detail from </a:t>
            </a:r>
            <a:r>
              <a:rPr lang="en-US" i="1" dirty="0" smtClean="0"/>
              <a:t>Clump of columbines</a:t>
            </a:r>
            <a:r>
              <a:rPr lang="en-US" dirty="0" smtClean="0"/>
              <a:t> Copyright </a:t>
            </a:r>
            <a:r>
              <a:rPr lang="en-US" dirty="0" smtClean="0">
                <a:ea typeface="Arial" charset="0"/>
                <a:cs typeface="Arial" charset="0"/>
              </a:rPr>
              <a:t>© 2006 </a:t>
            </a:r>
            <a:r>
              <a:rPr lang="en-US" dirty="0" smtClean="0"/>
              <a:t>J. Phil Gibson</a:t>
            </a:r>
          </a:p>
          <a:p>
            <a:pPr eaLnBrk="1" hangingPunct="1"/>
            <a:endParaRPr lang="en-US" dirty="0" smtClean="0"/>
          </a:p>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F7FA860-C393-DD4F-9C94-067DC4EC4B6A}" type="slidenum">
              <a:rPr lang="en-US"/>
              <a:pPr/>
              <a:t>18</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FC06FA4-22D2-C244-8AD0-3EEFA36B208B}" type="slidenum">
              <a:rPr lang="en-US"/>
              <a:pPr/>
              <a:t>19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presents a phylogeny of columbines based on DNA sequence data. Pollination system has then been mapped onto the phylogeny as indicated by the different colored branches. The two species that are the focus of the case study are circled in the slide animation. Instructors should point out that the </a:t>
            </a:r>
            <a:r>
              <a:rPr lang="en-US" sz="1200" kern="1200" dirty="0" err="1" smtClean="0">
                <a:solidFill>
                  <a:schemeClr val="tx1"/>
                </a:solidFill>
                <a:latin typeface="Arial" charset="0"/>
                <a:ea typeface="ＭＳ Ｐゴシック" charset="-128"/>
                <a:cs typeface="ＭＳ Ｐゴシック" charset="-128"/>
              </a:rPr>
              <a:t>hawkmoth</a:t>
            </a:r>
            <a:r>
              <a:rPr lang="en-US" sz="1200" kern="1200" dirty="0" smtClean="0">
                <a:solidFill>
                  <a:schemeClr val="tx1"/>
                </a:solidFill>
                <a:latin typeface="Arial" charset="0"/>
                <a:ea typeface="ＭＳ Ｐゴシック" charset="-128"/>
                <a:cs typeface="ＭＳ Ｐゴシック" charset="-128"/>
              </a:rPr>
              <a:t>-pollinated species seem have evolved from ancestors that were hummingbird pollinated. This could happen if mutations causing floral features to change are favored by new pollinators. Pollinators will differ in why and how they approach flowers based on the way they access the reward and they way they physically move towards or around the flower. For example, birds hover and approach flowers whereas bees will walk on the flower. </a:t>
            </a:r>
          </a:p>
          <a:p>
            <a:pPr eaLnBrk="1" hangingPunct="1"/>
            <a:endParaRPr lang="en-US" dirty="0" smtClean="0"/>
          </a:p>
          <a:p>
            <a:pPr eaLnBrk="1" hangingPunct="1"/>
            <a:r>
              <a:rPr lang="en-US" dirty="0" smtClean="0"/>
              <a:t>Modified from </a:t>
            </a:r>
            <a:r>
              <a:rPr lang="en-US" dirty="0" err="1" smtClean="0"/>
              <a:t>Whittall</a:t>
            </a:r>
            <a:r>
              <a:rPr lang="en-US" dirty="0" smtClean="0"/>
              <a:t>, J.B. and S. A. Hodges. 2007. Pollinator shifts</a:t>
            </a:r>
            <a:r>
              <a:rPr lang="en-US" baseline="0" dirty="0" smtClean="0"/>
              <a:t> drive increasingly long nectar spurs in columbine flowers. Nature </a:t>
            </a:r>
            <a:r>
              <a:rPr lang="en-US" sz="1200" kern="1200" dirty="0" smtClean="0">
                <a:solidFill>
                  <a:schemeClr val="tx1"/>
                </a:solidFill>
                <a:latin typeface="Arial" charset="0"/>
                <a:ea typeface="ＭＳ Ｐゴシック" charset="-128"/>
                <a:cs typeface="ＭＳ Ｐゴシック" charset="-128"/>
              </a:rPr>
              <a:t>447: 706-709.</a:t>
            </a:r>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DD85972-6428-F542-A891-A3E3F360FA90}"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a:t>These are the overarching questions addressed in the case study.</a:t>
            </a:r>
            <a:endParaRPr lang="en-US" dirty="0" smtClean="0"/>
          </a:p>
          <a:p>
            <a:pPr eaLnBrk="1" hangingPunct="1"/>
            <a:endParaRPr lang="en-US" dirty="0" smtClean="0"/>
          </a:p>
          <a:p>
            <a:pPr eaLnBrk="1" hangingPunct="1"/>
            <a:r>
              <a:rPr lang="en-US" dirty="0" smtClean="0"/>
              <a:t>Image Credit</a:t>
            </a:r>
          </a:p>
          <a:p>
            <a:pPr eaLnBrk="1" hangingPunct="1"/>
            <a:r>
              <a:rPr lang="en-US" sz="1200" i="1" dirty="0" smtClean="0"/>
              <a:t>Aquilegia  </a:t>
            </a:r>
            <a:r>
              <a:rPr lang="en-US" sz="1200" dirty="0" smtClean="0"/>
              <a:t>flower Copyright © 2006 J. Phil Gibson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54E9F20-9265-3B48-9768-4932FC28120B}"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dirty="0"/>
              <a:t>This slides introduces focal species in the case.</a:t>
            </a:r>
            <a:r>
              <a:rPr lang="en-US" dirty="0" smtClean="0"/>
              <a:t> Students </a:t>
            </a:r>
            <a:r>
              <a:rPr lang="en-US" dirty="0"/>
              <a:t>should note </a:t>
            </a:r>
            <a:r>
              <a:rPr lang="en-US" dirty="0" smtClean="0"/>
              <a:t>color differences</a:t>
            </a:r>
            <a:r>
              <a:rPr lang="en-US" baseline="0" dirty="0" smtClean="0"/>
              <a:t> (</a:t>
            </a:r>
            <a:r>
              <a:rPr lang="en-US" baseline="0" dirty="0" err="1" smtClean="0"/>
              <a:t>formosa</a:t>
            </a:r>
            <a:r>
              <a:rPr lang="en-US" baseline="0" dirty="0" smtClean="0"/>
              <a:t> red, </a:t>
            </a:r>
            <a:r>
              <a:rPr lang="en-US" baseline="0" dirty="0" err="1" smtClean="0"/>
              <a:t>pubescens</a:t>
            </a:r>
            <a:r>
              <a:rPr lang="en-US" baseline="0" dirty="0" smtClean="0"/>
              <a:t> white)</a:t>
            </a:r>
            <a:r>
              <a:rPr lang="en-US" dirty="0" smtClean="0"/>
              <a:t>, </a:t>
            </a:r>
            <a:r>
              <a:rPr lang="en-US" dirty="0"/>
              <a:t>spur </a:t>
            </a:r>
            <a:r>
              <a:rPr lang="en-US" dirty="0" smtClean="0"/>
              <a:t>length (</a:t>
            </a:r>
            <a:r>
              <a:rPr lang="en-US" dirty="0" err="1" smtClean="0"/>
              <a:t>formosa</a:t>
            </a:r>
            <a:r>
              <a:rPr lang="en-US" dirty="0" smtClean="0"/>
              <a:t> shorter at 10-20</a:t>
            </a:r>
            <a:r>
              <a:rPr lang="en-US" baseline="0" dirty="0" smtClean="0"/>
              <a:t> mm</a:t>
            </a:r>
            <a:r>
              <a:rPr lang="en-US" dirty="0" smtClean="0"/>
              <a:t>, </a:t>
            </a:r>
            <a:r>
              <a:rPr lang="en-US" dirty="0" err="1" smtClean="0"/>
              <a:t>pubescens</a:t>
            </a:r>
            <a:r>
              <a:rPr lang="en-US" dirty="0" smtClean="0"/>
              <a:t> longer at 25-40 mm), </a:t>
            </a:r>
            <a:r>
              <a:rPr lang="en-US" dirty="0"/>
              <a:t>and orientation</a:t>
            </a:r>
            <a:r>
              <a:rPr lang="en-US" dirty="0" smtClean="0"/>
              <a:t> (</a:t>
            </a:r>
            <a:r>
              <a:rPr lang="en-US" dirty="0" err="1" smtClean="0"/>
              <a:t>formosa</a:t>
            </a:r>
            <a:r>
              <a:rPr lang="en-US" dirty="0" smtClean="0"/>
              <a:t> downward, </a:t>
            </a:r>
            <a:r>
              <a:rPr lang="en-US" dirty="0" err="1" smtClean="0"/>
              <a:t>pubescens</a:t>
            </a:r>
            <a:r>
              <a:rPr lang="en-US" dirty="0" smtClean="0"/>
              <a:t> more upward) differences </a:t>
            </a:r>
            <a:r>
              <a:rPr lang="en-US" dirty="0"/>
              <a:t>between flowers of the different </a:t>
            </a:r>
            <a:r>
              <a:rPr lang="en-US" dirty="0" smtClean="0"/>
              <a:t>species.</a:t>
            </a:r>
            <a:r>
              <a:rPr lang="en-US" baseline="0" dirty="0" smtClean="0"/>
              <a:t> </a:t>
            </a:r>
            <a:r>
              <a:rPr lang="en-US" dirty="0" smtClean="0"/>
              <a:t>This </a:t>
            </a:r>
            <a:r>
              <a:rPr lang="en-US" dirty="0"/>
              <a:t>slides also prompts students’ thoughts about the case regarding pollination syndromes, speciation, and reproductive isolation. Students should understand that that the species share a common lineage, but that populations of the common ancestor became reproductively isolated from one another which gave rise to separate lineages that can eventually became separate species</a:t>
            </a:r>
            <a:r>
              <a:rPr lang="en-US" dirty="0" smtClean="0"/>
              <a:t>.</a:t>
            </a:r>
          </a:p>
          <a:p>
            <a:pPr eaLnBrk="1" hangingPunct="1"/>
            <a:endParaRPr lang="en-US" dirty="0" smtClean="0"/>
          </a:p>
          <a:p>
            <a:pPr eaLnBrk="1" hangingPunct="1"/>
            <a:r>
              <a:rPr lang="en-US" dirty="0"/>
              <a:t>Images credits:</a:t>
            </a:r>
          </a:p>
          <a:p>
            <a:pPr eaLnBrk="1" hangingPunct="1"/>
            <a:r>
              <a:rPr lang="en-US" dirty="0"/>
              <a:t>A. </a:t>
            </a:r>
            <a:r>
              <a:rPr lang="en-US" dirty="0" err="1"/>
              <a:t>formosa</a:t>
            </a:r>
            <a:r>
              <a:rPr lang="en-US" dirty="0"/>
              <a:t>: http://species.wikimedia.org/wiki/File:Aquilegia_formosa_14962.JPG This file is licensed under the </a:t>
            </a:r>
            <a:r>
              <a:rPr lang="en-US" dirty="0">
                <a:hlinkClick r:id="" invalidUrl="file://localhost%5C%5Cen.wikipedia.org%5Cwiki%5Cen:Creative_Commons" action="ppaction://hlinkfile" tooltip="w:en:Creative Commons"/>
              </a:rPr>
              <a:t>Creative Commons</a:t>
            </a:r>
            <a:r>
              <a:rPr lang="en-US" dirty="0"/>
              <a:t> </a:t>
            </a:r>
            <a:r>
              <a:rPr lang="en-US" dirty="0">
                <a:hlinkClick r:id="" invalidUrl="file://localhost%5C%5Ccreativecommons.org%5Clicenses%5Cby-sa%5C3.0%5Cdeed.en"/>
              </a:rPr>
              <a:t>Attribution-Share Alike 3.0 Unported</a:t>
            </a:r>
            <a:r>
              <a:rPr lang="en-US" dirty="0"/>
              <a:t> license. </a:t>
            </a:r>
          </a:p>
          <a:p>
            <a:pPr eaLnBrk="1" hangingPunct="1"/>
            <a:r>
              <a:rPr lang="en-US" dirty="0"/>
              <a:t>A. </a:t>
            </a:r>
            <a:r>
              <a:rPr lang="en-US" dirty="0" err="1"/>
              <a:t>pubescens</a:t>
            </a:r>
            <a:r>
              <a:rPr lang="en-US" dirty="0"/>
              <a:t>: Copyright © 2009 Barry </a:t>
            </a:r>
            <a:r>
              <a:rPr lang="en-US" dirty="0" err="1"/>
              <a:t>Breckling</a:t>
            </a:r>
            <a:r>
              <a:rPr lang="en-US" dirty="0"/>
              <a:t> http://</a:t>
            </a:r>
            <a:r>
              <a:rPr lang="en-US" dirty="0" err="1"/>
              <a:t>calphotos.berkeley.edu/cgi/img_query?enlarge</a:t>
            </a:r>
            <a:r>
              <a:rPr lang="en-US" dirty="0"/>
              <a:t>=0000+0000+1209+2492</a:t>
            </a:r>
          </a:p>
          <a:p>
            <a:pPr eaLnBrk="1" hangingPunct="1"/>
            <a:r>
              <a:rPr lang="en-US" dirty="0"/>
              <a:t>This image has a Creative Commons Attribution-</a:t>
            </a:r>
            <a:r>
              <a:rPr lang="en-US" dirty="0" err="1"/>
              <a:t>NonCommercial-ShareAlike</a:t>
            </a:r>
            <a:r>
              <a:rPr lang="en-US" dirty="0"/>
              <a:t> 3.0 (</a:t>
            </a:r>
            <a:r>
              <a:rPr lang="en-US" dirty="0">
                <a:hlinkClick r:id="rId3"/>
              </a:rPr>
              <a:t>CC BY-NC-SA 3.0</a:t>
            </a:r>
            <a:r>
              <a:rPr lang="en-US" dirty="0"/>
              <a:t>) license.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59C31E1-4271-3848-9886-CDF428A8C6BF}" type="slidenum">
              <a:rPr lang="en-US"/>
              <a:pPr/>
              <a:t>21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57E0CFA-6053-854C-841C-C788525B39DA}" type="slidenum">
              <a:rPr lang="en-US"/>
              <a:pPr/>
              <a:t>22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asks groups to develop hypotheses and design a basic experiment they would conduct to test for behavioral or mechanical isolation in these species. After discussing, some or all groups should report back to the whole class. Instructor should have students evaluate one another’s experiments for control, variables, data to collect, and other aspects of experimental design.</a:t>
            </a:r>
            <a:r>
              <a:rPr lang="en-US" dirty="0" smtClean="0"/>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B04FC3D-59AD-AE4B-A9D4-10AB3F73C928}" type="slidenum">
              <a:rPr lang="en-US"/>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introduces the first experiment the researchers conducted. This slide provides a rough diagram to demonstrate the experimental array with both species. This initial experiment is essential to test whether pollinators showed preferences for different species. The array was used to test whether pollinators would differentiate among species in a mixture where both are equally present. Students should think about and explain why presenting both species together in an array to give pollinators a choice is important to the study </a:t>
            </a:r>
            <a:r>
              <a:rPr lang="en-US" sz="1200" i="1" kern="1200" dirty="0" smtClean="0">
                <a:solidFill>
                  <a:schemeClr val="tx1"/>
                </a:solidFill>
                <a:latin typeface="Arial" charset="0"/>
                <a:ea typeface="ＭＳ Ｐゴシック" charset="-128"/>
                <a:cs typeface="ＭＳ Ｐゴシック" charset="-128"/>
              </a:rPr>
              <a:t>Note: </a:t>
            </a:r>
            <a:r>
              <a:rPr lang="en-US" sz="1200" kern="1200" dirty="0" smtClean="0">
                <a:solidFill>
                  <a:schemeClr val="tx1"/>
                </a:solidFill>
                <a:latin typeface="Arial" charset="0"/>
                <a:ea typeface="ＭＳ Ｐゴシック" charset="-128"/>
                <a:cs typeface="ＭＳ Ｐゴシック" charset="-128"/>
              </a:rPr>
              <a:t>The actual array structure was not shown in the paper. Thus, this is an approximation of the design based upon the researchers’ description.</a:t>
            </a:r>
            <a:r>
              <a:rPr lang="en-US" dirty="0" smtClean="0"/>
              <a:t> </a:t>
            </a:r>
          </a:p>
          <a:p>
            <a:pPr eaLnBrk="1" hangingPunct="1"/>
            <a:endParaRPr lang="en-US" dirty="0" smtClean="0"/>
          </a:p>
          <a:p>
            <a:pPr eaLnBrk="1" hangingPunct="1"/>
            <a:r>
              <a:rPr lang="en-US" dirty="0" smtClean="0"/>
              <a:t>Modified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C1F0E30-BF4C-544E-AD7B-21B481639FF3}" type="slidenum">
              <a:rPr lang="en-US"/>
              <a:pPr/>
              <a:t>24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provides the axes of a graph in which students use their knowledge of different pollination syndromes to draw a bar graph that predicts visitation by different pollinators to the the two columbine species. </a:t>
            </a:r>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p>
          <a:p>
            <a:pPr eaLnBrk="1" hangingPunct="1"/>
            <a:endParaRPr lang="en-US" i="0" dirty="0" smtClean="0"/>
          </a:p>
          <a:p>
            <a:pPr eaLnBrk="1" hangingPunct="1"/>
            <a:r>
              <a:rPr lang="en-US" dirty="0" smtClean="0"/>
              <a:t>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10EC66-9EE1-3C4D-A8BD-1EA0FDB6E3AC}" type="slidenum">
              <a:rPr lang="en-US"/>
              <a:pPr/>
              <a:t>25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shows the results of the pollinator visitation. Mean visitation with standard error are shown in the figure. The data indicate significant differences in </a:t>
            </a:r>
            <a:r>
              <a:rPr lang="en-US" sz="1200" kern="1200" dirty="0" err="1" smtClean="0">
                <a:solidFill>
                  <a:schemeClr val="tx1"/>
                </a:solidFill>
                <a:latin typeface="Arial" charset="0"/>
                <a:ea typeface="ＭＳ Ｐゴシック" charset="-128"/>
                <a:cs typeface="ＭＳ Ｐゴシック" charset="-128"/>
              </a:rPr>
              <a:t>hawkmoth</a:t>
            </a:r>
            <a:r>
              <a:rPr lang="en-US" sz="1200" kern="1200" dirty="0" smtClean="0">
                <a:solidFill>
                  <a:schemeClr val="tx1"/>
                </a:solidFill>
                <a:latin typeface="Arial" charset="0"/>
                <a:ea typeface="ＭＳ Ｐゴシック" charset="-128"/>
                <a:cs typeface="ＭＳ Ｐゴシック" charset="-128"/>
              </a:rPr>
              <a:t> and hummingbird visitation to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pubescens</a:t>
            </a:r>
            <a:r>
              <a:rPr lang="en-US" sz="1200" kern="1200" dirty="0" smtClean="0">
                <a:solidFill>
                  <a:schemeClr val="tx1"/>
                </a:solidFill>
                <a:latin typeface="Arial" charset="0"/>
                <a:ea typeface="ＭＳ Ｐゴシック" charset="-128"/>
                <a:cs typeface="ＭＳ Ｐゴシック" charset="-128"/>
              </a:rPr>
              <a:t> and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formosa</a:t>
            </a:r>
            <a:r>
              <a:rPr lang="en-US" sz="1200" kern="1200" dirty="0" smtClean="0">
                <a:solidFill>
                  <a:schemeClr val="tx1"/>
                </a:solidFill>
                <a:latin typeface="Arial" charset="0"/>
                <a:ea typeface="ＭＳ Ｐゴシック" charset="-128"/>
                <a:cs typeface="ＭＳ Ｐゴシック" charset="-128"/>
              </a:rPr>
              <a:t> flowers, respectively. Flies and bees visit both species, with greater visitation to </a:t>
            </a:r>
            <a:r>
              <a:rPr lang="en-US" sz="1200" i="1" kern="1200" dirty="0" smtClean="0">
                <a:solidFill>
                  <a:schemeClr val="tx1"/>
                </a:solidFill>
                <a:latin typeface="Arial" charset="0"/>
                <a:ea typeface="ＭＳ Ｐゴシック" charset="-128"/>
                <a:cs typeface="ＭＳ Ｐゴシック" charset="-128"/>
              </a:rPr>
              <a:t>A.</a:t>
            </a:r>
            <a:r>
              <a:rPr lang="en-US" sz="1200" kern="1200" dirty="0" smtClean="0">
                <a:solidFill>
                  <a:schemeClr val="tx1"/>
                </a:solidFill>
                <a:latin typeface="Arial" charset="0"/>
                <a:ea typeface="ＭＳ Ｐゴシック" charset="-128"/>
                <a:cs typeface="ＭＳ Ｐゴシック" charset="-128"/>
              </a:rPr>
              <a:t> </a:t>
            </a:r>
            <a:r>
              <a:rPr lang="en-US" sz="1200" i="1" kern="1200" dirty="0" err="1" smtClean="0">
                <a:solidFill>
                  <a:schemeClr val="tx1"/>
                </a:solidFill>
                <a:latin typeface="Arial" charset="0"/>
                <a:ea typeface="ＭＳ Ｐゴシック" charset="-128"/>
                <a:cs typeface="ＭＳ Ｐゴシック" charset="-128"/>
              </a:rPr>
              <a:t>formosa</a:t>
            </a:r>
            <a:r>
              <a:rPr lang="en-US" sz="1200" kern="1200" dirty="0" smtClean="0">
                <a:solidFill>
                  <a:schemeClr val="tx1"/>
                </a:solidFill>
                <a:latin typeface="Arial" charset="0"/>
                <a:ea typeface="ＭＳ Ｐゴシック" charset="-128"/>
                <a:cs typeface="ＭＳ Ｐゴシック" charset="-128"/>
              </a:rPr>
              <a:t>. </a:t>
            </a:r>
          </a:p>
          <a:p>
            <a:pPr eaLnBrk="1" hangingPunct="1"/>
            <a:endParaRPr lang="en-US" sz="1200" kern="1200" dirty="0" smtClean="0">
              <a:solidFill>
                <a:schemeClr val="tx1"/>
              </a:solidFill>
              <a:latin typeface="Arial" charset="0"/>
              <a:ea typeface="ＭＳ Ｐゴシック" charset="-128"/>
              <a:cs typeface="ＭＳ Ｐゴシック" charset="-128"/>
            </a:endParaRPr>
          </a:p>
          <a:p>
            <a:pPr eaLnBrk="1" hangingPunct="1"/>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425771A-E2B0-5240-97DD-A5C4119AEE61}" type="slidenum">
              <a:rPr lang="en-US"/>
              <a:pPr/>
              <a:t>26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Pictures of the two columbine species and their primary pollinators below. Only one hummingbird species is shown, but there are several species that visit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formosa</a:t>
            </a:r>
            <a:r>
              <a:rPr lang="en-US" sz="1200" i="1" kern="1200" dirty="0" smtClean="0">
                <a:solidFill>
                  <a:schemeClr val="tx1"/>
                </a:solidFill>
                <a:latin typeface="Arial" charset="0"/>
                <a:ea typeface="ＭＳ Ｐゴシック" charset="-128"/>
                <a:cs typeface="ＭＳ Ｐゴシック" charset="-128"/>
              </a:rPr>
              <a:t>.</a:t>
            </a:r>
            <a:r>
              <a:rPr lang="en-US" sz="1200" kern="1200" dirty="0" smtClean="0">
                <a:solidFill>
                  <a:schemeClr val="tx1"/>
                </a:solidFill>
                <a:latin typeface="Arial" charset="0"/>
                <a:ea typeface="ＭＳ Ｐゴシック" charset="-128"/>
                <a:cs typeface="ＭＳ Ｐゴシック" charset="-128"/>
              </a:rPr>
              <a:t> Pollinators were observed to probe spurs for nectar in visited species.</a:t>
            </a:r>
            <a:r>
              <a:rPr lang="en-US" dirty="0" smtClean="0"/>
              <a:t>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p>
          <a:p>
            <a:pPr eaLnBrk="1" hangingPunct="1"/>
            <a:endParaRPr lang="en-US" dirty="0" smtClean="0"/>
          </a:p>
          <a:p>
            <a:pPr eaLnBrk="1" hangingPunct="1"/>
            <a:r>
              <a:rPr lang="en-US" dirty="0"/>
              <a:t>Image Credits:</a:t>
            </a:r>
          </a:p>
          <a:p>
            <a:pPr eaLnBrk="1" hangingPunct="1"/>
            <a:r>
              <a:rPr lang="en-US" dirty="0"/>
              <a:t>A. </a:t>
            </a:r>
            <a:r>
              <a:rPr lang="en-US" dirty="0" err="1"/>
              <a:t>formosa</a:t>
            </a:r>
            <a:r>
              <a:rPr lang="en-US" dirty="0"/>
              <a:t>: http://species.wikimedia.org/wiki/File:Aquilegia_formosa_14962.JPG This file is licensed under the Creative Commons Attribution-Share Alike 3.0 </a:t>
            </a:r>
            <a:r>
              <a:rPr lang="en-US" dirty="0" err="1"/>
              <a:t>Unported</a:t>
            </a:r>
            <a:r>
              <a:rPr lang="en-US" dirty="0"/>
              <a:t> license. </a:t>
            </a:r>
          </a:p>
          <a:p>
            <a:pPr eaLnBrk="1" hangingPunct="1"/>
            <a:r>
              <a:rPr lang="en-US" dirty="0"/>
              <a:t>A. </a:t>
            </a:r>
            <a:r>
              <a:rPr lang="en-US" dirty="0" err="1"/>
              <a:t>pubescens</a:t>
            </a:r>
            <a:r>
              <a:rPr lang="en-US" dirty="0"/>
              <a:t>: Copyright © 2009 Barry </a:t>
            </a:r>
            <a:r>
              <a:rPr lang="en-US" dirty="0" err="1"/>
              <a:t>Breckling</a:t>
            </a:r>
            <a:r>
              <a:rPr lang="en-US" dirty="0"/>
              <a:t> http://</a:t>
            </a:r>
            <a:r>
              <a:rPr lang="en-US" dirty="0" err="1"/>
              <a:t>calphotos.berkeley.edu/cgi/img_query?enlarge</a:t>
            </a:r>
            <a:r>
              <a:rPr lang="en-US" dirty="0"/>
              <a:t>=0000+0000+1209+2492</a:t>
            </a:r>
          </a:p>
          <a:p>
            <a:pPr eaLnBrk="1" hangingPunct="1"/>
            <a:r>
              <a:rPr lang="en-US" dirty="0"/>
              <a:t>This image has a Creative Commons Attribution-</a:t>
            </a:r>
            <a:r>
              <a:rPr lang="en-US" dirty="0" err="1"/>
              <a:t>NonCommercial-ShareAlike</a:t>
            </a:r>
            <a:r>
              <a:rPr lang="en-US" dirty="0"/>
              <a:t> 3.0 (CC BY-NC-SA 3.0) license. </a:t>
            </a:r>
          </a:p>
          <a:p>
            <a:pPr eaLnBrk="1" hangingPunct="1"/>
            <a:r>
              <a:rPr lang="en-US" dirty="0"/>
              <a:t>Rufus hummingbird: </a:t>
            </a:r>
            <a:r>
              <a:rPr lang="en-US" i="1" dirty="0" err="1"/>
              <a:t>Selasphorus</a:t>
            </a:r>
            <a:r>
              <a:rPr lang="en-US" i="1" dirty="0"/>
              <a:t> </a:t>
            </a:r>
            <a:r>
              <a:rPr lang="en-US" i="1" dirty="0" err="1"/>
              <a:t>rufus</a:t>
            </a:r>
            <a:r>
              <a:rPr lang="en-US" dirty="0"/>
              <a:t>  http://</a:t>
            </a:r>
            <a:r>
              <a:rPr lang="en-US" dirty="0" err="1"/>
              <a:t>en.wikipedia.org/wiki/File:Selasphorus_rufus.jpg</a:t>
            </a:r>
            <a:endParaRPr lang="en-US" dirty="0"/>
          </a:p>
          <a:p>
            <a:pPr eaLnBrk="1" hangingPunct="1"/>
            <a:r>
              <a:rPr lang="en-US" dirty="0" err="1"/>
              <a:t>Hawkmoth</a:t>
            </a:r>
            <a:r>
              <a:rPr lang="en-US" dirty="0"/>
              <a:t>: </a:t>
            </a:r>
            <a:r>
              <a:rPr lang="en-US" i="1" dirty="0" err="1"/>
              <a:t>Hyles</a:t>
            </a:r>
            <a:r>
              <a:rPr lang="en-US" i="1" dirty="0"/>
              <a:t> </a:t>
            </a:r>
            <a:r>
              <a:rPr lang="en-US" i="1" dirty="0" err="1"/>
              <a:t>lineata</a:t>
            </a:r>
            <a:r>
              <a:rPr lang="en-US" i="1" dirty="0"/>
              <a:t> </a:t>
            </a:r>
            <a:r>
              <a:rPr lang="en-US" dirty="0" err="1"/>
              <a:t>http://en.wikipedia.org/wiki/File:White-lined_sphinx.JPG</a:t>
            </a:r>
            <a:r>
              <a:rPr lang="en-US" dirty="0"/>
              <a:t> This file is licensed under the </a:t>
            </a:r>
            <a:r>
              <a:rPr lang="en-US" dirty="0">
                <a:hlinkClick r:id="" invalidUrl="file://localhost%5C%5Cen.wikipedia.org%5Cwiki%5Cen:Creative_Commons" action="ppaction://hlinkfile" tooltip="w:en:Creative Commons"/>
              </a:rPr>
              <a:t>Creative Commons</a:t>
            </a:r>
            <a:r>
              <a:rPr lang="en-US" dirty="0"/>
              <a:t> </a:t>
            </a:r>
            <a:r>
              <a:rPr lang="en-US" dirty="0">
                <a:hlinkClick r:id="" invalidUrl="file://localhost%5C%5Ccreativecommons.org%5Clicenses%5Cby-sa%5C3.0%5Cdeed.en"/>
              </a:rPr>
              <a:t>Attribution-Share Alike 3.0 Unported</a:t>
            </a:r>
            <a:r>
              <a:rPr lang="en-US" dirty="0"/>
              <a:t> license. </a:t>
            </a:r>
          </a:p>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50F1702-776B-F34A-93C3-266ED5496B5A}" type="slidenum">
              <a:rPr lang="en-US"/>
              <a:pPr/>
              <a:t>27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The table presents experimental results from the pollinator visitation observations. Chi squared data show significant differences in visitation, and, therefore, pollinator preferences for the species.</a:t>
            </a:r>
            <a:r>
              <a:rPr lang="en-US" dirty="0" smtClean="0"/>
              <a:t>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p>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85725CA-232A-5949-A39B-D4F30B9FA6B1}"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prompts students to think about a manipulative, follow-up experiment conducted from the initial observation results in which the researchers focused on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pubescens</a:t>
            </a:r>
            <a:r>
              <a:rPr lang="en-US" sz="1200" kern="1200" dirty="0" smtClean="0">
                <a:solidFill>
                  <a:schemeClr val="tx1"/>
                </a:solidFill>
                <a:latin typeface="Arial" charset="0"/>
                <a:ea typeface="ＭＳ Ｐゴシック" charset="-128"/>
                <a:cs typeface="ＭＳ Ｐゴシック" charset="-128"/>
              </a:rPr>
              <a:t>. In this study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pubescens</a:t>
            </a:r>
            <a:r>
              <a:rPr lang="en-US" sz="1200" kern="1200" dirty="0" smtClean="0">
                <a:solidFill>
                  <a:schemeClr val="tx1"/>
                </a:solidFill>
                <a:latin typeface="Arial" charset="0"/>
                <a:ea typeface="ＭＳ Ｐゴシック" charset="-128"/>
                <a:cs typeface="ＭＳ Ｐゴシック" charset="-128"/>
              </a:rPr>
              <a:t> flowers were manipulated to alter orientation (point downwards) or shorten the spur to determine if there would be a change in pollinator response and effectiveness. These modifications are predicted to alter </a:t>
            </a:r>
            <a:r>
              <a:rPr lang="en-US" sz="1200" i="1" kern="1200" dirty="0" err="1" smtClean="0">
                <a:solidFill>
                  <a:schemeClr val="tx1"/>
                </a:solidFill>
                <a:latin typeface="Arial" charset="0"/>
                <a:ea typeface="ＭＳ Ｐゴシック" charset="-128"/>
                <a:cs typeface="ＭＳ Ｐゴシック" charset="-128"/>
              </a:rPr>
              <a:t>i</a:t>
            </a:r>
            <a:r>
              <a:rPr lang="en-US" sz="1200" i="1" kern="120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the way a pollinator can approach a flower and </a:t>
            </a:r>
            <a:r>
              <a:rPr lang="en-US" sz="1200" i="1" kern="1200" dirty="0" smtClean="0">
                <a:solidFill>
                  <a:schemeClr val="tx1"/>
                </a:solidFill>
                <a:latin typeface="Arial" charset="0"/>
                <a:ea typeface="ＭＳ Ｐゴシック" charset="-128"/>
                <a:cs typeface="ＭＳ Ｐゴシック" charset="-128"/>
              </a:rPr>
              <a:t>ii) </a:t>
            </a:r>
            <a:r>
              <a:rPr lang="en-US" sz="1200" kern="1200" dirty="0" smtClean="0">
                <a:solidFill>
                  <a:schemeClr val="tx1"/>
                </a:solidFill>
                <a:latin typeface="Arial" charset="0"/>
                <a:ea typeface="ＭＳ Ｐゴシック" charset="-128"/>
                <a:cs typeface="ＭＳ Ｐゴシック" charset="-128"/>
              </a:rPr>
              <a:t>the depth they can insert mouthparts to come into contact with anthers and stigmas, respectively. Making the flowers pendent changes orientation and will affect how pollinators approach the flowers. Shortening the spur will alter how far pollinators can insert their head into the flower and, consequently, remove pollen. Nectar was squeezed upwards in the spur so that it would retain the reward in the flower. Simply cutting the spur would remove the reward. Students should discuss the data that should be collected and why those data are informative</a:t>
            </a:r>
            <a:r>
              <a:rPr lang="en-US" dirty="0" smtClean="0"/>
              <a:t>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F96E351-8C7A-4A46-A313-EF6FFE1EC3D8}" type="slidenum">
              <a:rPr lang="en-US"/>
              <a:pPr/>
              <a:t>29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is provided to help students visualize the </a:t>
            </a:r>
            <a:r>
              <a:rPr lang="en-US" sz="1200" i="1" kern="1200" dirty="0" smtClean="0">
                <a:solidFill>
                  <a:schemeClr val="tx1"/>
                </a:solidFill>
                <a:latin typeface="Arial" charset="0"/>
                <a:ea typeface="ＭＳ Ｐゴシック" charset="-128"/>
                <a:cs typeface="ＭＳ Ｐゴシック" charset="-128"/>
              </a:rPr>
              <a:t>A. </a:t>
            </a:r>
            <a:r>
              <a:rPr lang="en-US" sz="1200" i="1" kern="1200" dirty="0" err="1" smtClean="0">
                <a:solidFill>
                  <a:schemeClr val="tx1"/>
                </a:solidFill>
                <a:latin typeface="Arial" charset="0"/>
                <a:ea typeface="ＭＳ Ｐゴシック" charset="-128"/>
                <a:cs typeface="ＭＳ Ｐゴシック" charset="-128"/>
              </a:rPr>
              <a:t>pubescens</a:t>
            </a:r>
            <a:r>
              <a:rPr lang="en-US" sz="1200" i="1" kern="1200" dirty="0" smtClean="0">
                <a:solidFill>
                  <a:schemeClr val="tx1"/>
                </a:solidFill>
                <a:latin typeface="Arial" charset="0"/>
                <a:ea typeface="ＭＳ Ｐゴシック" charset="-128"/>
                <a:cs typeface="ＭＳ Ｐゴシック" charset="-128"/>
              </a:rPr>
              <a:t> </a:t>
            </a:r>
            <a:r>
              <a:rPr lang="en-US" sz="1200" kern="1200" dirty="0" smtClean="0">
                <a:solidFill>
                  <a:schemeClr val="tx1"/>
                </a:solidFill>
                <a:latin typeface="Arial" charset="0"/>
                <a:ea typeface="ＭＳ Ｐゴシック" charset="-128"/>
                <a:cs typeface="ＭＳ Ｐゴシック" charset="-128"/>
              </a:rPr>
              <a:t>manipulations and indicated the data to be collected.</a:t>
            </a:r>
            <a:r>
              <a:rPr lang="en-US" dirty="0" smtClean="0"/>
              <a:t> .</a:t>
            </a:r>
          </a:p>
          <a:p>
            <a:pPr eaLnBrk="1" hangingPunct="1"/>
            <a:r>
              <a:rPr lang="en-US" dirty="0" smtClean="0"/>
              <a:t>The unmanipulated flowers should have normal visitation by </a:t>
            </a:r>
            <a:r>
              <a:rPr lang="en-US" dirty="0" err="1" smtClean="0"/>
              <a:t>hawkmoth</a:t>
            </a:r>
            <a:r>
              <a:rPr lang="en-US" dirty="0" smtClean="0"/>
              <a:t>.</a:t>
            </a:r>
            <a:r>
              <a:rPr lang="en-US" baseline="0" dirty="0" smtClean="0"/>
              <a:t> Pendent flowers are expected to have less </a:t>
            </a:r>
            <a:r>
              <a:rPr lang="en-US" baseline="0" dirty="0" err="1" smtClean="0"/>
              <a:t>hawkmoth</a:t>
            </a:r>
            <a:r>
              <a:rPr lang="en-US" baseline="0" dirty="0" smtClean="0"/>
              <a:t> visitation due to the change in orientation. The upright flowers should have normal visitation by </a:t>
            </a:r>
            <a:r>
              <a:rPr lang="en-US" baseline="0" dirty="0" err="1" smtClean="0"/>
              <a:t>hawkmoths</a:t>
            </a:r>
            <a:r>
              <a:rPr lang="en-US" baseline="0" dirty="0" smtClean="0"/>
              <a:t> but due to the shortened spurs. However,, shortening spurs should limit depth pollinator can insert body into the flower and, therefore, should be less effective at pollen removal and delivery. </a:t>
            </a:r>
            <a:r>
              <a:rPr lang="en-US" dirty="0" smtClean="0"/>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110B588-6527-0448-94DF-F48A8CC564B4}"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1B820F7-3CCC-AE41-BAD0-7B80722ABF48}" type="slidenum">
              <a:rPr lang="en-US"/>
              <a:pPr/>
              <a:t>30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202387B-A668-DE49-86B5-E9970E410D09}" type="slidenum">
              <a:rPr lang="en-US"/>
              <a:pPr/>
              <a:t>31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57E8498-F16C-8B4D-95B1-21E015405A04}" type="slidenum">
              <a:rPr lang="en-US"/>
              <a:pPr/>
              <a:t>32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B7A7248-D13F-4447-99D2-B6E7C963E8CB}" type="slidenum">
              <a:rPr lang="en-US"/>
              <a:pPr/>
              <a:t>33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A2ED9A0-4770-7A4C-A2F2-A84AC821C3E1}" type="slidenum">
              <a:rPr lang="en-US"/>
              <a:pPr/>
              <a:t>34</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smtClean="0"/>
              <a:t>Data from Fulton, M. and S.A. Hodges. 1999. Floral isolation between </a:t>
            </a:r>
            <a:r>
              <a:rPr lang="en-US" i="1" dirty="0" smtClean="0"/>
              <a:t>Aquilegia </a:t>
            </a:r>
            <a:r>
              <a:rPr lang="en-US" i="1" dirty="0" err="1" smtClean="0"/>
              <a:t>formosa</a:t>
            </a:r>
            <a:r>
              <a:rPr lang="en-US" i="0" dirty="0" smtClean="0"/>
              <a:t> and A</a:t>
            </a:r>
            <a:r>
              <a:rPr lang="en-US" i="1" dirty="0" smtClean="0"/>
              <a:t>quilegia </a:t>
            </a:r>
            <a:r>
              <a:rPr lang="en-US" i="1" dirty="0" err="1" smtClean="0"/>
              <a:t>pubescens</a:t>
            </a:r>
            <a:r>
              <a:rPr lang="en-US" i="0" dirty="0" smtClean="0"/>
              <a:t>. Proc. R. Soc. </a:t>
            </a:r>
            <a:r>
              <a:rPr lang="en-US" i="0" dirty="0" err="1" smtClean="0"/>
              <a:t>Lond</a:t>
            </a:r>
            <a:r>
              <a:rPr lang="en-US" i="0" dirty="0" smtClean="0"/>
              <a:t>. B. 266: 2247-2252.</a:t>
            </a:r>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84327F4-9B8A-624A-840C-63CE3BAC6098}" type="slidenum">
              <a:rPr lang="en-US"/>
              <a:pPr/>
              <a:t>35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C7A13A8-4C21-F54F-B5A3-3355DF2C7DF6}" type="slidenum">
              <a:rPr lang="en-US"/>
              <a:pPr/>
              <a:t>36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45084C3-EDDC-B744-A39B-68B26730845E}" type="slidenum">
              <a:rPr lang="en-US"/>
              <a:pPr/>
              <a:t>37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This slide presents habitat information about the two columbine species and introduces the occurrence of hybrids. Because hybrids form, reproductive isolation is clearly not complete between the two species. Students should discuss and report back their thoughts on how this could happen and why it may be important. Referring to information in previous slides on pollinator visitation, bees and flies can be low fidelity pollinators that visit both species. Likewise, hummingbirds or </a:t>
            </a:r>
            <a:r>
              <a:rPr lang="en-US" sz="1200" kern="1200" dirty="0" err="1" smtClean="0">
                <a:solidFill>
                  <a:schemeClr val="tx1"/>
                </a:solidFill>
                <a:latin typeface="Arial" charset="0"/>
                <a:ea typeface="ＭＳ Ｐゴシック" charset="-128"/>
                <a:cs typeface="ＭＳ Ｐゴシック" charset="-128"/>
              </a:rPr>
              <a:t>hawkmoths</a:t>
            </a:r>
            <a:r>
              <a:rPr lang="en-US" sz="1200" kern="1200" dirty="0" smtClean="0">
                <a:solidFill>
                  <a:schemeClr val="tx1"/>
                </a:solidFill>
                <a:latin typeface="Arial" charset="0"/>
                <a:ea typeface="ＭＳ Ｐゴシック" charset="-128"/>
                <a:cs typeface="ＭＳ Ｐゴシック" charset="-128"/>
              </a:rPr>
              <a:t> could occasionally visit both species. The key point to mention is that reproductive isolation is not always complete. Hybrids and hybrid zones can form due to pollinator infidelity and hybrid plants tolerating and growing in intermediate </a:t>
            </a:r>
            <a:r>
              <a:rPr lang="en-US" sz="1200" kern="1200" dirty="0" err="1" smtClean="0">
                <a:solidFill>
                  <a:schemeClr val="tx1"/>
                </a:solidFill>
                <a:latin typeface="Arial" charset="0"/>
                <a:ea typeface="ＭＳ Ｐゴシック" charset="-128"/>
                <a:cs typeface="ＭＳ Ｐゴシック" charset="-128"/>
              </a:rPr>
              <a:t>abiotic</a:t>
            </a:r>
            <a:r>
              <a:rPr lang="en-US" sz="1200" kern="1200" dirty="0" smtClean="0">
                <a:solidFill>
                  <a:schemeClr val="tx1"/>
                </a:solidFill>
                <a:latin typeface="Arial" charset="0"/>
                <a:ea typeface="ＭＳ Ｐゴシック" charset="-128"/>
                <a:cs typeface="ＭＳ Ｐゴシック" charset="-128"/>
              </a:rPr>
              <a:t> habitat conditions.</a:t>
            </a:r>
            <a:r>
              <a:rPr lang="en-US" dirty="0" smtClean="0"/>
              <a:t>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A466B5A-E936-4948-BC92-6D3B89E35D77}" type="slidenum">
              <a:rPr lang="en-US"/>
              <a:pPr/>
              <a:t>38</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a:ln/>
        </p:spPr>
      </p:sp>
      <p:sp>
        <p:nvSpPr>
          <p:cNvPr id="106499"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Arial" charset="0"/>
                <a:ea typeface="ＭＳ Ｐゴシック" charset="-128"/>
                <a:cs typeface="ＭＳ Ｐゴシック" charset="-128"/>
              </a:rPr>
              <a:t>Case epilogue reinforces the connection between flower structure, pollinator behavior, and reproductive isolation.</a:t>
            </a:r>
            <a:r>
              <a:rPr lang="en-US" dirty="0" smtClean="0"/>
              <a:t> </a:t>
            </a:r>
          </a:p>
        </p:txBody>
      </p:sp>
      <p:sp>
        <p:nvSpPr>
          <p:cNvPr id="106500" name="Slide Number Placeholder 3"/>
          <p:cNvSpPr>
            <a:spLocks noGrp="1"/>
          </p:cNvSpPr>
          <p:nvPr>
            <p:ph type="sldNum" sz="quarter" idx="5"/>
          </p:nvPr>
        </p:nvSpPr>
        <p:spPr>
          <a:noFill/>
        </p:spPr>
        <p:txBody>
          <a:bodyPr/>
          <a:lstStyle/>
          <a:p>
            <a:fld id="{77A8560A-DD29-A547-BC9D-89E48DA97B48}"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134FDAA-907A-A94B-B9C0-F319B77DC1FC}"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3FDFACC-BD9D-1A40-9A0B-41B8F26E49F7}" type="slidenum">
              <a:rPr lang="en-US"/>
              <a:pPr/>
              <a:t>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95AD8B0-7CBF-F644-BDD6-09B6AE70257F}" type="slidenum">
              <a:rPr lang="en-US"/>
              <a:pPr/>
              <a:t>6</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F8D70E3-6FF3-F64E-98AD-FC204A5BDD3D}"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lvl="2"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B448533-CA83-7F41-99E4-773348294C95}"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lvl="2" eaLnBrk="1" hangingPunct="1"/>
            <a:r>
              <a:rPr lang="en-US" dirty="0"/>
              <a:t>This slide covers</a:t>
            </a:r>
            <a:r>
              <a:rPr lang="en-US" dirty="0" smtClean="0"/>
              <a:t> the fundamental concept that a </a:t>
            </a:r>
            <a:r>
              <a:rPr lang="en-US" dirty="0"/>
              <a:t>phylogeny </a:t>
            </a:r>
            <a:r>
              <a:rPr lang="en-US" dirty="0" smtClean="0"/>
              <a:t>is a graphical representation of hypothesized</a:t>
            </a:r>
            <a:r>
              <a:rPr lang="en-US" baseline="0" dirty="0" smtClean="0"/>
              <a:t> relationships among </a:t>
            </a:r>
            <a:r>
              <a:rPr lang="en-US" baseline="0" dirty="0" err="1" smtClean="0"/>
              <a:t>taxa</a:t>
            </a:r>
            <a:r>
              <a:rPr lang="en-US" baseline="0" dirty="0" smtClean="0"/>
              <a:t>. It presents the basic information about</a:t>
            </a:r>
            <a:r>
              <a:rPr lang="en-US" dirty="0" smtClean="0"/>
              <a:t> how </a:t>
            </a:r>
            <a:r>
              <a:rPr lang="en-US" dirty="0"/>
              <a:t>to read the lines and nodes. One can continue the example of this</a:t>
            </a:r>
            <a:r>
              <a:rPr lang="en-US" dirty="0" smtClean="0"/>
              <a:t> by describing </a:t>
            </a:r>
            <a:r>
              <a:rPr lang="en-US" dirty="0"/>
              <a:t>a genus</a:t>
            </a:r>
            <a:r>
              <a:rPr lang="en-US" dirty="0" smtClean="0"/>
              <a:t> of the instructor’s choice</a:t>
            </a:r>
            <a:r>
              <a:rPr lang="en-US" baseline="0" dirty="0" smtClean="0"/>
              <a:t> and explaining how </a:t>
            </a:r>
            <a:r>
              <a:rPr lang="en-US" dirty="0" smtClean="0"/>
              <a:t>five </a:t>
            </a:r>
            <a:r>
              <a:rPr lang="en-US" dirty="0"/>
              <a:t>species</a:t>
            </a:r>
            <a:r>
              <a:rPr lang="en-US" dirty="0" smtClean="0"/>
              <a:t> in that genus will</a:t>
            </a:r>
            <a:r>
              <a:rPr lang="en-US" baseline="0" dirty="0" smtClean="0"/>
              <a:t> </a:t>
            </a:r>
            <a:r>
              <a:rPr lang="en-US" dirty="0" smtClean="0"/>
              <a:t>share </a:t>
            </a:r>
            <a:r>
              <a:rPr lang="en-US" dirty="0"/>
              <a:t>some common traits, species that share a more recent common ancestor will share more traits, and each species will have some unique species defining traits.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93B19DD-B187-7F49-8546-061D6CDE6D9D}" type="slidenum">
              <a:rPr lang="en-US"/>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t>This slide presents a mountain laurel (</a:t>
            </a:r>
            <a:r>
              <a:rPr lang="en-US" i="1" dirty="0"/>
              <a:t>Kalmia </a:t>
            </a:r>
            <a:r>
              <a:rPr lang="en-US" i="1" dirty="0" err="1"/>
              <a:t>latifolia</a:t>
            </a:r>
            <a:r>
              <a:rPr lang="en-US" dirty="0"/>
              <a:t>) flower for discussion of general floral structure and function. It can be mentioned that many </a:t>
            </a:r>
            <a:r>
              <a:rPr lang="en-US" dirty="0" smtClean="0"/>
              <a:t>species, such as this one, </a:t>
            </a:r>
            <a:r>
              <a:rPr lang="en-US" dirty="0"/>
              <a:t>have unique adaptations to get pollen on pollinators. This species uses a trigger mechanism such that when pollinators visit the flower they cause the stamens to be released from pockets in the petals and hit the pollinator with the anther to deposit pollen on the insect.</a:t>
            </a:r>
            <a:endParaRPr lang="en-US" dirty="0" smtClean="0"/>
          </a:p>
          <a:p>
            <a:pPr eaLnBrk="1" hangingPunct="1"/>
            <a:endParaRPr lang="en-US" dirty="0" smtClean="0"/>
          </a:p>
          <a:p>
            <a:pPr eaLnBrk="1" hangingPunct="1"/>
            <a:r>
              <a:rPr lang="en-US" dirty="0" smtClean="0"/>
              <a:t>Image Credit:</a:t>
            </a:r>
            <a:endParaRPr lang="en-US" dirty="0"/>
          </a:p>
          <a:p>
            <a:pPr eaLnBrk="1" hangingPunct="1"/>
            <a:r>
              <a:rPr lang="en-US" i="1" dirty="0"/>
              <a:t>Kalmia </a:t>
            </a:r>
            <a:r>
              <a:rPr lang="en-US" i="1" dirty="0" err="1"/>
              <a:t>latifolia</a:t>
            </a:r>
            <a:r>
              <a:rPr lang="en-US" i="1" dirty="0"/>
              <a:t> </a:t>
            </a:r>
            <a:r>
              <a:rPr lang="en-US" dirty="0"/>
              <a:t>flower Copyright </a:t>
            </a:r>
            <a:r>
              <a:rPr lang="en-US" dirty="0">
                <a:ea typeface="Arial" charset="0"/>
                <a:cs typeface="Arial" charset="0"/>
              </a:rPr>
              <a:t>© 2006 </a:t>
            </a:r>
            <a:r>
              <a:rPr lang="en-US" dirty="0"/>
              <a:t>J. Phil Gibson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fld id="{C52A550A-C960-46D1-AF7A-F98291C7C7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C52A550A-C960-46D1-AF7A-F98291C7C77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p>
            <a:fld id="{C52A550A-C960-46D1-AF7A-F98291C7C7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p>
            <a:fld id="{C52A550A-C960-46D1-AF7A-F98291C7C7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A550A-C960-46D1-AF7A-F98291C7C7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0"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b="1">
          <a:solidFill>
            <a:schemeClr val="tx2"/>
          </a:solidFill>
          <a:latin typeface="Arial Unicode MS"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Unicode MS"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Unicode MS"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Unicode MS"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latin typeface="Arial Unicode MS" charset="0"/>
        </a:defRPr>
      </a:lvl6pPr>
      <a:lvl7pPr marL="914400" algn="ctr" rtl="0" fontAlgn="base">
        <a:spcBef>
          <a:spcPct val="0"/>
        </a:spcBef>
        <a:spcAft>
          <a:spcPct val="0"/>
        </a:spcAft>
        <a:defRPr sz="4400" b="1">
          <a:solidFill>
            <a:schemeClr val="tx2"/>
          </a:solidFill>
          <a:latin typeface="Arial Unicode MS" charset="0"/>
        </a:defRPr>
      </a:lvl7pPr>
      <a:lvl8pPr marL="1371600" algn="ctr" rtl="0" fontAlgn="base">
        <a:spcBef>
          <a:spcPct val="0"/>
        </a:spcBef>
        <a:spcAft>
          <a:spcPct val="0"/>
        </a:spcAft>
        <a:defRPr sz="4400" b="1">
          <a:solidFill>
            <a:schemeClr val="tx2"/>
          </a:solidFill>
          <a:latin typeface="Arial Unicode MS" charset="0"/>
        </a:defRPr>
      </a:lvl8pPr>
      <a:lvl9pPr marL="1828800" algn="ctr" rtl="0" fontAlgn="base">
        <a:spcBef>
          <a:spcPct val="0"/>
        </a:spcBef>
        <a:spcAft>
          <a:spcPct val="0"/>
        </a:spcAft>
        <a:defRPr sz="4400" b="1">
          <a:solidFill>
            <a:schemeClr val="tx2"/>
          </a:solidFill>
          <a:latin typeface="Arial Unicode MS"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charset="-128"/>
        </a:defRPr>
      </a:lvl5pPr>
      <a:lvl6pPr marL="2514600" indent="-228600" algn="l" rtl="0" fontAlgn="base">
        <a:spcBef>
          <a:spcPct val="20000"/>
        </a:spcBef>
        <a:spcAft>
          <a:spcPct val="0"/>
        </a:spcAft>
        <a:buChar char="»"/>
        <a:defRPr sz="2000" b="1">
          <a:solidFill>
            <a:schemeClr val="tx1"/>
          </a:solidFill>
          <a:latin typeface="+mn-lt"/>
          <a:ea typeface="ＭＳ Ｐゴシック" charset="-128"/>
        </a:defRPr>
      </a:lvl6pPr>
      <a:lvl7pPr marL="2971800" indent="-228600" algn="l" rtl="0" fontAlgn="base">
        <a:spcBef>
          <a:spcPct val="20000"/>
        </a:spcBef>
        <a:spcAft>
          <a:spcPct val="0"/>
        </a:spcAft>
        <a:buChar char="»"/>
        <a:defRPr sz="2000" b="1">
          <a:solidFill>
            <a:schemeClr val="tx1"/>
          </a:solidFill>
          <a:latin typeface="+mn-lt"/>
          <a:ea typeface="ＭＳ Ｐゴシック" charset="-128"/>
        </a:defRPr>
      </a:lvl7pPr>
      <a:lvl8pPr marL="3429000" indent="-228600" algn="l" rtl="0" fontAlgn="base">
        <a:spcBef>
          <a:spcPct val="20000"/>
        </a:spcBef>
        <a:spcAft>
          <a:spcPct val="0"/>
        </a:spcAft>
        <a:buChar char="»"/>
        <a:defRPr sz="2000" b="1">
          <a:solidFill>
            <a:schemeClr val="tx1"/>
          </a:solidFill>
          <a:latin typeface="+mn-lt"/>
          <a:ea typeface="ＭＳ Ｐゴシック" charset="-128"/>
        </a:defRPr>
      </a:lvl8pPr>
      <a:lvl9pPr marL="3886200" indent="-228600" algn="l" rtl="0" fontAlgn="base">
        <a:spcBef>
          <a:spcPct val="20000"/>
        </a:spcBef>
        <a:spcAft>
          <a:spcPct val="0"/>
        </a:spcAft>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6.jpeg"/><Relationship Id="rId7"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en:Free_Software_Foundation" TargetMode="External"/><Relationship Id="rId2" Type="http://schemas.openxmlformats.org/officeDocument/2006/relationships/hyperlink" Target="http://en.wikipedia.org/wiki/en:GNU_Free_Documentation_License" TargetMode="External"/><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en.wikipedia.org/wiki/en:Creative_Comm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hyperlink" Target="http://calphotos.berkeley.edu/cgi/img_query?enlarge=0000+0000+1209+2492" TargetMode="External"/><Relationship Id="rId1" Type="http://schemas.openxmlformats.org/officeDocument/2006/relationships/slideLayout" Target="../slideLayouts/slideLayout2.xml"/><Relationship Id="rId5" Type="http://schemas.openxmlformats.org/officeDocument/2006/relationships/hyperlink" Target="http://en.wikipedia.org/wiki/en:Free_Software_Foundation" TargetMode="External"/><Relationship Id="rId4" Type="http://schemas.openxmlformats.org/officeDocument/2006/relationships/hyperlink" Target="http://en.wikipedia.org/wiki/en:GNU_Free_Documentation_Licen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SCN2357"/>
          <p:cNvPicPr>
            <a:picLocks noChangeAspect="1" noChangeArrowheads="1"/>
          </p:cNvPicPr>
          <p:nvPr/>
        </p:nvPicPr>
        <p:blipFill>
          <a:blip r:embed="rId3"/>
          <a:srcRect/>
          <a:stretch>
            <a:fillRect/>
          </a:stretch>
        </p:blipFill>
        <p:spPr bwMode="auto">
          <a:xfrm>
            <a:off x="2362200" y="2895600"/>
            <a:ext cx="4724400" cy="3543300"/>
          </a:xfrm>
          <a:prstGeom prst="rect">
            <a:avLst/>
          </a:prstGeom>
          <a:noFill/>
          <a:ln w="38100">
            <a:solidFill>
              <a:schemeClr val="tx1"/>
            </a:solidFill>
            <a:miter lim="800000"/>
            <a:headEnd/>
            <a:tailEnd/>
          </a:ln>
        </p:spPr>
      </p:pic>
      <p:sp>
        <p:nvSpPr>
          <p:cNvPr id="15363" name="Rectangle 2"/>
          <p:cNvSpPr txBox="1">
            <a:spLocks noChangeArrowheads="1"/>
          </p:cNvSpPr>
          <p:nvPr/>
        </p:nvSpPr>
        <p:spPr bwMode="auto">
          <a:xfrm>
            <a:off x="-28575" y="1219200"/>
            <a:ext cx="9144000" cy="1524000"/>
          </a:xfrm>
          <a:prstGeom prst="rect">
            <a:avLst/>
          </a:prstGeom>
          <a:noFill/>
          <a:ln w="9525">
            <a:noFill/>
            <a:miter lim="800000"/>
            <a:headEnd/>
            <a:tailEnd/>
          </a:ln>
        </p:spPr>
        <p:txBody>
          <a:bodyPr anchor="ctr">
            <a:prstTxWarp prst="textNoShape">
              <a:avLst/>
            </a:prstTxWarp>
          </a:bodyPr>
          <a:lstStyle/>
          <a:p>
            <a:r>
              <a:rPr lang="en-US" sz="3200" b="1" dirty="0" smtClean="0">
                <a:latin typeface="Calibri" charset="0"/>
              </a:rPr>
              <a:t>Reproductive </a:t>
            </a:r>
            <a:r>
              <a:rPr lang="en-US" sz="3200" b="1" dirty="0">
                <a:latin typeface="Calibri" charset="0"/>
              </a:rPr>
              <a:t>Isolation in Columbines</a:t>
            </a:r>
          </a:p>
          <a:p>
            <a:r>
              <a:rPr lang="en-US" sz="2400" b="1" dirty="0">
                <a:latin typeface="Calibri" charset="0"/>
              </a:rPr>
              <a:t>by J. Phil Gibson</a:t>
            </a:r>
          </a:p>
          <a:p>
            <a:r>
              <a:rPr lang="en-US" sz="2400" b="1" dirty="0">
                <a:latin typeface="Calibri" charset="0"/>
              </a:rPr>
              <a:t>University of Oklahoma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2868" b="9920"/>
          <a:stretch/>
        </p:blipFill>
        <p:spPr>
          <a:xfrm>
            <a:off x="0" y="0"/>
            <a:ext cx="9144000" cy="1097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79525"/>
          </a:xfrm>
        </p:spPr>
        <p:txBody>
          <a:bodyPr/>
          <a:lstStyle/>
          <a:p>
            <a:r>
              <a:rPr lang="en-US" sz="4000" dirty="0" smtClean="0">
                <a:latin typeface="Calibri"/>
                <a:cs typeface="Calibri"/>
              </a:rPr>
              <a:t>What Do Pollinators Do?</a:t>
            </a:r>
            <a:endParaRPr lang="en-US" sz="4000" dirty="0">
              <a:latin typeface="Calibri"/>
              <a:cs typeface="Calibri"/>
            </a:endParaRPr>
          </a:p>
        </p:txBody>
      </p:sp>
      <p:sp>
        <p:nvSpPr>
          <p:cNvPr id="47107" name="Rectangle 3"/>
          <p:cNvSpPr>
            <a:spLocks noGrp="1" noChangeArrowheads="1"/>
          </p:cNvSpPr>
          <p:nvPr>
            <p:ph type="body" idx="1"/>
          </p:nvPr>
        </p:nvSpPr>
        <p:spPr>
          <a:xfrm>
            <a:off x="228600" y="990600"/>
            <a:ext cx="8540750" cy="4800600"/>
          </a:xfrm>
        </p:spPr>
        <p:txBody>
          <a:bodyPr/>
          <a:lstStyle/>
          <a:p>
            <a:pPr indent="0">
              <a:lnSpc>
                <a:spcPct val="80000"/>
              </a:lnSpc>
              <a:buNone/>
            </a:pPr>
            <a:r>
              <a:rPr lang="en-US" sz="2800" dirty="0" smtClean="0">
                <a:latin typeface="Calibri"/>
                <a:cs typeface="Calibri"/>
              </a:rPr>
              <a:t>Pollination is the transfer of pollen from an anther to a receptive stigma. </a:t>
            </a:r>
            <a:r>
              <a:rPr lang="en-US" sz="2800" dirty="0" smtClean="0">
                <a:solidFill>
                  <a:srgbClr val="0000FF"/>
                </a:solidFill>
                <a:latin typeface="Calibri"/>
                <a:cs typeface="Calibri"/>
              </a:rPr>
              <a:t>Biotic pollination </a:t>
            </a:r>
            <a:r>
              <a:rPr lang="en-US" sz="2800" dirty="0" smtClean="0">
                <a:latin typeface="Calibri"/>
                <a:cs typeface="Calibri"/>
              </a:rPr>
              <a:t>is often a </a:t>
            </a:r>
            <a:r>
              <a:rPr lang="en-US" sz="2800" dirty="0" err="1" smtClean="0">
                <a:latin typeface="Calibri"/>
                <a:cs typeface="Calibri"/>
              </a:rPr>
              <a:t>mutualistic</a:t>
            </a:r>
            <a:r>
              <a:rPr lang="en-US" sz="2800" dirty="0" smtClean="0">
                <a:latin typeface="Calibri"/>
                <a:cs typeface="Calibri"/>
              </a:rPr>
              <a:t> relationship between a plant and animal attracted to its flowers to pick up pollen and then carry it to another flower for sexual reproduction. </a:t>
            </a:r>
            <a:endParaRPr lang="en-US" sz="2800" b="0" dirty="0" smtClean="0">
              <a:latin typeface="Calibri"/>
              <a:cs typeface="Calibri"/>
            </a:endParaRPr>
          </a:p>
          <a:p>
            <a:pPr>
              <a:lnSpc>
                <a:spcPct val="80000"/>
              </a:lnSpc>
            </a:pPr>
            <a:endParaRPr lang="en-US" sz="2800" dirty="0">
              <a:latin typeface="Calibri"/>
              <a:cs typeface="Calibri"/>
            </a:endParaRPr>
          </a:p>
          <a:p>
            <a:pPr>
              <a:lnSpc>
                <a:spcPct val="80000"/>
              </a:lnSpc>
            </a:pPr>
            <a:endParaRPr lang="en-US" sz="2800" dirty="0">
              <a:latin typeface="Calibri"/>
              <a:cs typeface="Calibri"/>
            </a:endParaRPr>
          </a:p>
        </p:txBody>
      </p:sp>
      <p:pic>
        <p:nvPicPr>
          <p:cNvPr id="5" name="Picture 4" descr="butterflies.jpg"/>
          <p:cNvPicPr>
            <a:picLocks noChangeAspect="1"/>
          </p:cNvPicPr>
          <p:nvPr/>
        </p:nvPicPr>
        <p:blipFill>
          <a:blip r:embed="rId3"/>
          <a:stretch>
            <a:fillRect/>
          </a:stretch>
        </p:blipFill>
        <p:spPr>
          <a:xfrm>
            <a:off x="2590800" y="3276600"/>
            <a:ext cx="4064000" cy="3048000"/>
          </a:xfrm>
          <a:prstGeom prst="rect">
            <a:avLst/>
          </a:prstGeom>
          <a:ln w="57150" cmpd="sng">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0"/>
          <p:cNvSpPr txBox="1">
            <a:spLocks noChangeArrowheads="1"/>
          </p:cNvSpPr>
          <p:nvPr/>
        </p:nvSpPr>
        <p:spPr bwMode="auto">
          <a:xfrm>
            <a:off x="1143000" y="1524000"/>
            <a:ext cx="6705600" cy="4708981"/>
          </a:xfrm>
          <a:prstGeom prst="rect">
            <a:avLst/>
          </a:prstGeom>
          <a:noFill/>
          <a:ln w="9525">
            <a:noFill/>
            <a:miter lim="800000"/>
            <a:headEnd/>
            <a:tailEnd/>
          </a:ln>
        </p:spPr>
        <p:txBody>
          <a:bodyPr>
            <a:prstTxWarp prst="textNoShape">
              <a:avLst/>
            </a:prstTxWarp>
            <a:spAutoFit/>
          </a:bodyPr>
          <a:lstStyle/>
          <a:p>
            <a:pPr algn="l" defTabSz="457200"/>
            <a:r>
              <a:rPr lang="en-US" sz="3200" b="1" dirty="0">
                <a:solidFill>
                  <a:schemeClr val="tx1"/>
                </a:solidFill>
                <a:latin typeface="Calibri"/>
                <a:cs typeface="Calibri"/>
              </a:rPr>
              <a:t>What do you think is the most important feature of a flower for attracting pollinators</a:t>
            </a:r>
            <a:r>
              <a:rPr lang="en-US" sz="3200" b="1" dirty="0" smtClean="0">
                <a:solidFill>
                  <a:schemeClr val="tx1"/>
                </a:solidFill>
                <a:latin typeface="Calibri"/>
                <a:cs typeface="Calibri"/>
              </a:rPr>
              <a:t>?</a:t>
            </a:r>
          </a:p>
          <a:p>
            <a:pPr algn="l" defTabSz="457200"/>
            <a:endParaRPr lang="en-US" sz="1200" b="1" dirty="0">
              <a:solidFill>
                <a:schemeClr val="tx1"/>
              </a:solidFill>
              <a:latin typeface="Calibri"/>
              <a:cs typeface="Calibri"/>
            </a:endParaRPr>
          </a:p>
          <a:p>
            <a:pPr marL="800100" lvl="1" indent="-342900" algn="l" defTabSz="457200">
              <a:buFont typeface="Calibri" charset="0"/>
              <a:buAutoNum type="alphaUcPeriod"/>
            </a:pPr>
            <a:r>
              <a:rPr lang="en-US" sz="3200" b="1" dirty="0">
                <a:solidFill>
                  <a:schemeClr val="tx1"/>
                </a:solidFill>
                <a:latin typeface="Calibri"/>
                <a:cs typeface="Calibri"/>
              </a:rPr>
              <a:t> Flower color</a:t>
            </a:r>
          </a:p>
          <a:p>
            <a:pPr marL="800100" lvl="1" indent="-342900" algn="l" defTabSz="457200">
              <a:buFont typeface="Calibri" charset="0"/>
              <a:buAutoNum type="alphaUcPeriod"/>
            </a:pPr>
            <a:r>
              <a:rPr lang="en-US" sz="3200" b="1" dirty="0">
                <a:solidFill>
                  <a:schemeClr val="tx1"/>
                </a:solidFill>
                <a:latin typeface="Calibri"/>
                <a:cs typeface="Calibri"/>
              </a:rPr>
              <a:t> Flower shape</a:t>
            </a:r>
          </a:p>
          <a:p>
            <a:pPr marL="800100" lvl="1" indent="-342900" algn="l" defTabSz="457200">
              <a:buFont typeface="Calibri" charset="0"/>
              <a:buAutoNum type="alphaUcPeriod"/>
            </a:pPr>
            <a:r>
              <a:rPr lang="en-US" sz="3200" b="1" dirty="0">
                <a:solidFill>
                  <a:schemeClr val="tx1"/>
                </a:solidFill>
                <a:latin typeface="Calibri"/>
                <a:cs typeface="Calibri"/>
              </a:rPr>
              <a:t> Flower orientation</a:t>
            </a:r>
          </a:p>
          <a:p>
            <a:pPr marL="800100" lvl="1" indent="-342900" algn="l" defTabSz="457200">
              <a:buFont typeface="Calibri" charset="0"/>
              <a:buAutoNum type="alphaUcPeriod"/>
            </a:pPr>
            <a:r>
              <a:rPr lang="en-US" sz="3200" b="1" dirty="0">
                <a:solidFill>
                  <a:schemeClr val="tx1"/>
                </a:solidFill>
                <a:latin typeface="Calibri"/>
                <a:cs typeface="Calibri"/>
              </a:rPr>
              <a:t> A reward, such as nectar</a:t>
            </a:r>
          </a:p>
          <a:p>
            <a:pPr marL="800100" lvl="1" indent="-342900" algn="l" defTabSz="457200">
              <a:buFont typeface="Calibri" charset="0"/>
              <a:buAutoNum type="alphaUcPeriod"/>
            </a:pPr>
            <a:r>
              <a:rPr lang="en-US" sz="3200" b="1" dirty="0">
                <a:solidFill>
                  <a:schemeClr val="tx1"/>
                </a:solidFill>
                <a:latin typeface="Calibri"/>
                <a:cs typeface="Calibri"/>
              </a:rPr>
              <a:t> A reward, such as pollen</a:t>
            </a:r>
          </a:p>
          <a:p>
            <a:pPr marL="800100" lvl="1" indent="-342900" algn="l" defTabSz="457200">
              <a:buFont typeface="Calibri" charset="0"/>
              <a:buNone/>
            </a:pPr>
            <a:r>
              <a:rPr lang="en-US" sz="3200" b="1" dirty="0">
                <a:solidFill>
                  <a:schemeClr val="tx1"/>
                </a:solidFill>
                <a:latin typeface="Calibri"/>
                <a:cs typeface="Calibri"/>
              </a:rPr>
              <a:t> </a:t>
            </a:r>
          </a:p>
        </p:txBody>
      </p:sp>
      <p:sp>
        <p:nvSpPr>
          <p:cNvPr id="37891"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a:latin typeface="Calibri"/>
                <a:cs typeface="Calibri"/>
              </a:rPr>
              <a:t>Clicker Question #6</a:t>
            </a:r>
          </a:p>
        </p:txBody>
      </p:sp>
      <p:sp>
        <p:nvSpPr>
          <p:cNvPr id="2" name="Slide Number Placeholder 1"/>
          <p:cNvSpPr>
            <a:spLocks noGrp="1"/>
          </p:cNvSpPr>
          <p:nvPr>
            <p:ph type="sldNum" sz="quarter" idx="12"/>
          </p:nvPr>
        </p:nvSpPr>
        <p:spPr/>
        <p:txBody>
          <a:bodyPr/>
          <a:lstStyle/>
          <a:p>
            <a:fld id="{C52A550A-C960-46D1-AF7A-F98291C7C770}"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1279525"/>
          </a:xfrm>
        </p:spPr>
        <p:txBody>
          <a:bodyPr/>
          <a:lstStyle/>
          <a:p>
            <a:pPr eaLnBrk="1" hangingPunct="1"/>
            <a:r>
              <a:rPr lang="en-US" sz="4000" dirty="0" smtClean="0">
                <a:latin typeface="Calibri"/>
                <a:cs typeface="Calibri"/>
              </a:rPr>
              <a:t>Pollinator Attractants</a:t>
            </a:r>
            <a:endParaRPr lang="en-US" sz="4000" dirty="0">
              <a:latin typeface="Calibri"/>
              <a:cs typeface="Calibri"/>
            </a:endParaRPr>
          </a:p>
        </p:txBody>
      </p:sp>
      <p:sp>
        <p:nvSpPr>
          <p:cNvPr id="2053" name="Rectangle 5"/>
          <p:cNvSpPr>
            <a:spLocks noGrp="1" noChangeArrowheads="1"/>
          </p:cNvSpPr>
          <p:nvPr>
            <p:ph type="body" idx="1"/>
          </p:nvPr>
        </p:nvSpPr>
        <p:spPr>
          <a:xfrm>
            <a:off x="228600" y="1066800"/>
            <a:ext cx="6172200" cy="4191000"/>
          </a:xfrm>
        </p:spPr>
        <p:txBody>
          <a:bodyPr/>
          <a:lstStyle/>
          <a:p>
            <a:pPr eaLnBrk="1" hangingPunct="1">
              <a:lnSpc>
                <a:spcPct val="90000"/>
              </a:lnSpc>
              <a:buFontTx/>
              <a:buNone/>
            </a:pPr>
            <a:r>
              <a:rPr lang="en-US" u="sng" dirty="0" smtClean="0">
                <a:latin typeface="Calibri"/>
                <a:cs typeface="Calibri"/>
              </a:rPr>
              <a:t>Primary Attractants</a:t>
            </a:r>
            <a:endParaRPr lang="en-US" dirty="0" smtClean="0">
              <a:latin typeface="Calibri"/>
              <a:cs typeface="Calibri"/>
            </a:endParaRPr>
          </a:p>
          <a:p>
            <a:pPr eaLnBrk="1" hangingPunct="1">
              <a:lnSpc>
                <a:spcPct val="90000"/>
              </a:lnSpc>
            </a:pPr>
            <a:r>
              <a:rPr lang="en-US" sz="2800" dirty="0" smtClean="0">
                <a:latin typeface="Calibri"/>
                <a:cs typeface="Calibri"/>
              </a:rPr>
              <a:t>Food </a:t>
            </a:r>
            <a:r>
              <a:rPr lang="en-US" sz="2800" dirty="0">
                <a:latin typeface="Calibri"/>
                <a:cs typeface="Calibri"/>
              </a:rPr>
              <a:t>(nectar, pollen)</a:t>
            </a:r>
          </a:p>
          <a:p>
            <a:pPr eaLnBrk="1" hangingPunct="1">
              <a:lnSpc>
                <a:spcPct val="90000"/>
              </a:lnSpc>
            </a:pPr>
            <a:r>
              <a:rPr lang="en-US" sz="2800" dirty="0">
                <a:latin typeface="Calibri"/>
                <a:cs typeface="Calibri"/>
              </a:rPr>
              <a:t>Shelter </a:t>
            </a:r>
            <a:r>
              <a:rPr lang="en-US" sz="2800" dirty="0" smtClean="0">
                <a:latin typeface="Calibri"/>
                <a:cs typeface="Calibri"/>
              </a:rPr>
              <a:t>(heat in solar </a:t>
            </a:r>
            <a:r>
              <a:rPr lang="en-US" sz="2800" dirty="0">
                <a:latin typeface="Calibri"/>
                <a:cs typeface="Calibri"/>
              </a:rPr>
              <a:t>tracking flowers)</a:t>
            </a:r>
          </a:p>
          <a:p>
            <a:pPr eaLnBrk="1" hangingPunct="1">
              <a:lnSpc>
                <a:spcPct val="90000"/>
              </a:lnSpc>
            </a:pPr>
            <a:r>
              <a:rPr lang="en-US" sz="2800" dirty="0">
                <a:latin typeface="Calibri"/>
                <a:cs typeface="Calibri"/>
              </a:rPr>
              <a:t>Other needed materials (e.g. waxes, pheromones, repellants)</a:t>
            </a:r>
            <a:endParaRPr lang="en-US" sz="2800" dirty="0" smtClean="0">
              <a:latin typeface="Calibri"/>
              <a:cs typeface="Calibri"/>
            </a:endParaRPr>
          </a:p>
          <a:p>
            <a:pPr eaLnBrk="1" hangingPunct="1">
              <a:lnSpc>
                <a:spcPct val="90000"/>
              </a:lnSpc>
            </a:pPr>
            <a:endParaRPr lang="en-US" sz="2800" dirty="0" smtClean="0">
              <a:latin typeface="Calibri"/>
              <a:cs typeface="Calibri"/>
            </a:endParaRPr>
          </a:p>
          <a:p>
            <a:pPr eaLnBrk="1" hangingPunct="1">
              <a:lnSpc>
                <a:spcPct val="90000"/>
              </a:lnSpc>
              <a:buFontTx/>
              <a:buNone/>
            </a:pPr>
            <a:r>
              <a:rPr lang="en-US" u="sng" dirty="0" smtClean="0">
                <a:latin typeface="Calibri"/>
                <a:cs typeface="Calibri"/>
              </a:rPr>
              <a:t>Secondary Attractants</a:t>
            </a:r>
          </a:p>
          <a:p>
            <a:pPr eaLnBrk="1" hangingPunct="1">
              <a:lnSpc>
                <a:spcPct val="90000"/>
              </a:lnSpc>
            </a:pPr>
            <a:r>
              <a:rPr lang="en-US" sz="2800" dirty="0" smtClean="0">
                <a:latin typeface="Calibri"/>
                <a:cs typeface="Calibri"/>
              </a:rPr>
              <a:t>Odor </a:t>
            </a:r>
            <a:r>
              <a:rPr lang="en-US" sz="2800" dirty="0">
                <a:latin typeface="Calibri"/>
                <a:cs typeface="Calibri"/>
              </a:rPr>
              <a:t>(scents &amp; fragrances)</a:t>
            </a:r>
          </a:p>
          <a:p>
            <a:pPr eaLnBrk="1" hangingPunct="1">
              <a:lnSpc>
                <a:spcPct val="90000"/>
              </a:lnSpc>
            </a:pPr>
            <a:r>
              <a:rPr lang="en-US" sz="2800" dirty="0">
                <a:latin typeface="Calibri"/>
                <a:cs typeface="Calibri"/>
              </a:rPr>
              <a:t>Visual cues (color, shape, nectar guides)</a:t>
            </a:r>
          </a:p>
          <a:p>
            <a:pPr eaLnBrk="1" hangingPunct="1">
              <a:lnSpc>
                <a:spcPct val="90000"/>
              </a:lnSpc>
            </a:pPr>
            <a:endParaRPr lang="en-US" sz="2800" dirty="0">
              <a:latin typeface="Calibri"/>
              <a:cs typeface="Calibri"/>
            </a:endParaRPr>
          </a:p>
          <a:p>
            <a:pPr eaLnBrk="1" hangingPunct="1">
              <a:lnSpc>
                <a:spcPct val="90000"/>
              </a:lnSpc>
              <a:buFontTx/>
              <a:buNone/>
            </a:pPr>
            <a:endParaRPr lang="en-US" sz="2800" u="sng" dirty="0">
              <a:latin typeface="Calibri"/>
              <a:cs typeface="Calibri"/>
            </a:endParaRPr>
          </a:p>
        </p:txBody>
      </p:sp>
      <p:pic>
        <p:nvPicPr>
          <p:cNvPr id="4" name="Picture 3" descr="cactus.jpg"/>
          <p:cNvPicPr>
            <a:picLocks noChangeAspect="1"/>
          </p:cNvPicPr>
          <p:nvPr/>
        </p:nvPicPr>
        <p:blipFill>
          <a:blip r:embed="rId3"/>
          <a:srcRect l="18315" t="16483"/>
          <a:stretch>
            <a:fillRect/>
          </a:stretch>
        </p:blipFill>
        <p:spPr>
          <a:xfrm>
            <a:off x="5516880" y="3581400"/>
            <a:ext cx="3474720" cy="2664471"/>
          </a:xfrm>
          <a:prstGeom prst="rect">
            <a:avLst/>
          </a:prstGeom>
          <a:ln w="57150" cmpd="sng">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79525"/>
          </a:xfrm>
        </p:spPr>
        <p:txBody>
          <a:bodyPr/>
          <a:lstStyle/>
          <a:p>
            <a:r>
              <a:rPr lang="en-US" sz="4000" dirty="0" smtClean="0">
                <a:latin typeface="Calibri"/>
                <a:cs typeface="Calibri"/>
              </a:rPr>
              <a:t>Biotic Pollination Syndromes</a:t>
            </a:r>
            <a:endParaRPr lang="en-US" sz="4000" dirty="0">
              <a:latin typeface="Calibri"/>
              <a:cs typeface="Calibri"/>
            </a:endParaRPr>
          </a:p>
        </p:txBody>
      </p:sp>
      <p:sp>
        <p:nvSpPr>
          <p:cNvPr id="47107" name="Rectangle 3"/>
          <p:cNvSpPr>
            <a:spLocks noGrp="1" noChangeArrowheads="1"/>
          </p:cNvSpPr>
          <p:nvPr>
            <p:ph type="body" idx="1"/>
          </p:nvPr>
        </p:nvSpPr>
        <p:spPr>
          <a:xfrm>
            <a:off x="228600" y="1295400"/>
            <a:ext cx="8540750" cy="3962400"/>
          </a:xfrm>
        </p:spPr>
        <p:txBody>
          <a:bodyPr/>
          <a:lstStyle/>
          <a:p>
            <a:pPr>
              <a:lnSpc>
                <a:spcPct val="80000"/>
              </a:lnSpc>
            </a:pPr>
            <a:r>
              <a:rPr lang="en-US" sz="2400" dirty="0" smtClean="0">
                <a:solidFill>
                  <a:srgbClr val="0000FF"/>
                </a:solidFill>
                <a:latin typeface="Calibri"/>
                <a:cs typeface="Calibri"/>
              </a:rPr>
              <a:t>Flies</a:t>
            </a:r>
            <a:r>
              <a:rPr lang="en-US" sz="2400" dirty="0" smtClean="0">
                <a:latin typeface="Calibri"/>
                <a:cs typeface="Calibri"/>
              </a:rPr>
              <a:t>: </a:t>
            </a:r>
            <a:r>
              <a:rPr lang="en-US" sz="2400" b="0" dirty="0" smtClean="0">
                <a:latin typeface="Calibri"/>
                <a:cs typeface="Calibri"/>
              </a:rPr>
              <a:t>no characteristic preferences for particular color, scent, or structural features of flowers, generalists </a:t>
            </a:r>
            <a:r>
              <a:rPr lang="en-US" sz="2400" dirty="0" smtClean="0">
                <a:latin typeface="Calibri"/>
                <a:cs typeface="Calibri"/>
              </a:rPr>
              <a:t>(</a:t>
            </a:r>
            <a:r>
              <a:rPr lang="en-US" sz="2400" dirty="0" err="1" smtClean="0">
                <a:latin typeface="Calibri"/>
                <a:cs typeface="Calibri"/>
              </a:rPr>
              <a:t>myophily</a:t>
            </a:r>
            <a:r>
              <a:rPr lang="en-US" sz="2400" dirty="0" smtClean="0">
                <a:latin typeface="Calibri"/>
                <a:cs typeface="Calibri"/>
              </a:rPr>
              <a:t>)</a:t>
            </a:r>
            <a:r>
              <a:rPr lang="en-US" sz="2400" b="0" dirty="0" smtClean="0">
                <a:latin typeface="Calibri"/>
                <a:cs typeface="Calibri"/>
              </a:rPr>
              <a:t>.</a:t>
            </a:r>
          </a:p>
          <a:p>
            <a:pPr>
              <a:lnSpc>
                <a:spcPct val="80000"/>
              </a:lnSpc>
            </a:pPr>
            <a:r>
              <a:rPr lang="en-US" sz="2400" dirty="0" smtClean="0">
                <a:solidFill>
                  <a:srgbClr val="0000FF"/>
                </a:solidFill>
                <a:latin typeface="Calibri"/>
                <a:cs typeface="Calibri"/>
              </a:rPr>
              <a:t>Carrion </a:t>
            </a:r>
            <a:r>
              <a:rPr lang="en-US" sz="2400" dirty="0">
                <a:solidFill>
                  <a:srgbClr val="0000FF"/>
                </a:solidFill>
                <a:latin typeface="Calibri"/>
                <a:cs typeface="Calibri"/>
              </a:rPr>
              <a:t>and dung </a:t>
            </a:r>
            <a:r>
              <a:rPr lang="en-US" sz="2400" dirty="0" smtClean="0">
                <a:solidFill>
                  <a:srgbClr val="0000FF"/>
                </a:solidFill>
                <a:latin typeface="Calibri"/>
                <a:cs typeface="Calibri"/>
              </a:rPr>
              <a:t>flies</a:t>
            </a:r>
            <a:r>
              <a:rPr lang="en-US" sz="2400" dirty="0" smtClean="0">
                <a:latin typeface="Calibri"/>
                <a:cs typeface="Calibri"/>
              </a:rPr>
              <a:t>: </a:t>
            </a:r>
            <a:r>
              <a:rPr lang="en-US" sz="2400" b="0" dirty="0">
                <a:latin typeface="Calibri"/>
                <a:cs typeface="Calibri"/>
              </a:rPr>
              <a:t>purple-</a:t>
            </a:r>
            <a:r>
              <a:rPr lang="en-US" sz="2400" b="0" dirty="0" smtClean="0">
                <a:latin typeface="Calibri"/>
                <a:cs typeface="Calibri"/>
              </a:rPr>
              <a:t>brown flowers with scent </a:t>
            </a:r>
            <a:r>
              <a:rPr lang="en-US" sz="2400" b="0" dirty="0">
                <a:latin typeface="Calibri"/>
                <a:cs typeface="Calibri"/>
              </a:rPr>
              <a:t>of decaying protein,</a:t>
            </a:r>
            <a:r>
              <a:rPr lang="en-US" sz="2400" b="0" dirty="0" smtClean="0">
                <a:latin typeface="Calibri"/>
                <a:cs typeface="Calibri"/>
              </a:rPr>
              <a:t> flowers have deep traps in petals to temporarily capture pollinators </a:t>
            </a:r>
            <a:r>
              <a:rPr lang="en-US" sz="2400" dirty="0" smtClean="0">
                <a:latin typeface="Calibri"/>
                <a:cs typeface="Calibri"/>
              </a:rPr>
              <a:t>(</a:t>
            </a:r>
            <a:r>
              <a:rPr lang="en-US" sz="2400" dirty="0" err="1" smtClean="0">
                <a:latin typeface="Calibri"/>
                <a:cs typeface="Calibri"/>
              </a:rPr>
              <a:t>sapromyophily</a:t>
            </a:r>
            <a:r>
              <a:rPr lang="en-US" sz="2400" dirty="0" smtClean="0">
                <a:latin typeface="Calibri"/>
                <a:cs typeface="Calibri"/>
              </a:rPr>
              <a:t>)</a:t>
            </a:r>
            <a:r>
              <a:rPr lang="en-US" sz="2400" b="0" dirty="0" smtClean="0">
                <a:latin typeface="Calibri"/>
                <a:cs typeface="Calibri"/>
              </a:rPr>
              <a:t>.</a:t>
            </a:r>
          </a:p>
          <a:p>
            <a:pPr>
              <a:lnSpc>
                <a:spcPct val="80000"/>
              </a:lnSpc>
              <a:buNone/>
            </a:pPr>
            <a:endParaRPr lang="en-US" sz="2400" dirty="0" smtClean="0">
              <a:latin typeface="Calibri"/>
              <a:cs typeface="Calibri"/>
            </a:endParaRPr>
          </a:p>
          <a:p>
            <a:pPr>
              <a:lnSpc>
                <a:spcPct val="80000"/>
              </a:lnSpc>
            </a:pPr>
            <a:endParaRPr lang="en-US" sz="2400" dirty="0">
              <a:latin typeface="Calibri"/>
              <a:cs typeface="Calibri"/>
            </a:endParaRPr>
          </a:p>
        </p:txBody>
      </p:sp>
      <p:pic>
        <p:nvPicPr>
          <p:cNvPr id="4" name="Picture 3" descr="320px-Chrysomya_megacephala_male.jpg"/>
          <p:cNvPicPr>
            <a:picLocks noChangeAspect="1"/>
          </p:cNvPicPr>
          <p:nvPr/>
        </p:nvPicPr>
        <p:blipFill>
          <a:blip r:embed="rId3"/>
          <a:stretch>
            <a:fillRect/>
          </a:stretch>
        </p:blipFill>
        <p:spPr>
          <a:xfrm>
            <a:off x="2590800" y="3505200"/>
            <a:ext cx="3733800" cy="2485300"/>
          </a:xfrm>
          <a:prstGeom prst="rect">
            <a:avLst/>
          </a:prstGeom>
          <a:ln w="57150">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79525"/>
          </a:xfrm>
        </p:spPr>
        <p:txBody>
          <a:bodyPr/>
          <a:lstStyle/>
          <a:p>
            <a:r>
              <a:rPr lang="en-US" sz="4000" dirty="0" smtClean="0">
                <a:latin typeface="Calibri"/>
                <a:cs typeface="Calibri"/>
              </a:rPr>
              <a:t>Biotic Pollination Syndromes</a:t>
            </a:r>
            <a:endParaRPr lang="en-US" sz="4000" dirty="0">
              <a:latin typeface="Calibri"/>
              <a:cs typeface="Calibri"/>
            </a:endParaRPr>
          </a:p>
        </p:txBody>
      </p:sp>
      <p:sp>
        <p:nvSpPr>
          <p:cNvPr id="47107" name="Rectangle 3"/>
          <p:cNvSpPr>
            <a:spLocks noGrp="1" noChangeArrowheads="1"/>
          </p:cNvSpPr>
          <p:nvPr>
            <p:ph type="body" idx="1"/>
          </p:nvPr>
        </p:nvSpPr>
        <p:spPr>
          <a:xfrm>
            <a:off x="228600" y="1295400"/>
            <a:ext cx="8540750" cy="3962400"/>
          </a:xfrm>
        </p:spPr>
        <p:txBody>
          <a:bodyPr/>
          <a:lstStyle/>
          <a:p>
            <a:pPr>
              <a:lnSpc>
                <a:spcPct val="80000"/>
              </a:lnSpc>
            </a:pPr>
            <a:r>
              <a:rPr lang="en-US" sz="2400" dirty="0" err="1" smtClean="0">
                <a:solidFill>
                  <a:srgbClr val="0000FF"/>
                </a:solidFill>
                <a:latin typeface="Calibri"/>
                <a:cs typeface="Calibri"/>
              </a:rPr>
              <a:t>Hawkmoths</a:t>
            </a:r>
            <a:r>
              <a:rPr lang="en-US" sz="2400" dirty="0" smtClean="0">
                <a:latin typeface="Calibri"/>
                <a:cs typeface="Calibri"/>
              </a:rPr>
              <a:t>: </a:t>
            </a:r>
            <a:r>
              <a:rPr lang="en-US" sz="2400" b="0" dirty="0">
                <a:latin typeface="Calibri"/>
                <a:cs typeface="Calibri"/>
              </a:rPr>
              <a:t>white or pale </a:t>
            </a:r>
            <a:r>
              <a:rPr lang="en-US" sz="2400" b="0" dirty="0" smtClean="0">
                <a:latin typeface="Calibri"/>
                <a:cs typeface="Calibri"/>
              </a:rPr>
              <a:t>green color, </a:t>
            </a:r>
            <a:r>
              <a:rPr lang="en-US" sz="2400" b="0" dirty="0">
                <a:latin typeface="Calibri"/>
                <a:cs typeface="Calibri"/>
              </a:rPr>
              <a:t>strong sweet scent, deep narrow</a:t>
            </a:r>
            <a:r>
              <a:rPr lang="en-US" sz="2400" b="0" dirty="0" smtClean="0">
                <a:latin typeface="Calibri"/>
                <a:cs typeface="Calibri"/>
              </a:rPr>
              <a:t> tubes contain nectar they access with unrolled proboscis </a:t>
            </a:r>
            <a:r>
              <a:rPr lang="en-US" sz="2400" dirty="0" smtClean="0">
                <a:latin typeface="Calibri"/>
                <a:cs typeface="Calibri"/>
              </a:rPr>
              <a:t>(</a:t>
            </a:r>
            <a:r>
              <a:rPr lang="en-US" sz="2400" dirty="0" err="1" smtClean="0">
                <a:latin typeface="Calibri"/>
                <a:cs typeface="Calibri"/>
              </a:rPr>
              <a:t>sphignopily</a:t>
            </a:r>
            <a:r>
              <a:rPr lang="en-US" sz="2400" dirty="0" smtClean="0">
                <a:latin typeface="Calibri"/>
                <a:cs typeface="Calibri"/>
              </a:rPr>
              <a:t>)</a:t>
            </a:r>
            <a:r>
              <a:rPr lang="en-US" sz="2400" b="0" dirty="0" smtClean="0">
                <a:latin typeface="Calibri"/>
                <a:cs typeface="Calibri"/>
              </a:rPr>
              <a:t>.</a:t>
            </a:r>
          </a:p>
          <a:p>
            <a:pPr>
              <a:lnSpc>
                <a:spcPct val="80000"/>
              </a:lnSpc>
            </a:pPr>
            <a:r>
              <a:rPr lang="en-US" sz="2400" dirty="0" smtClean="0">
                <a:solidFill>
                  <a:srgbClr val="0000FF"/>
                </a:solidFill>
                <a:latin typeface="Calibri"/>
                <a:cs typeface="Calibri"/>
              </a:rPr>
              <a:t>Butterflies</a:t>
            </a:r>
            <a:r>
              <a:rPr lang="en-US" sz="2400" dirty="0" smtClean="0">
                <a:solidFill>
                  <a:srgbClr val="000000"/>
                </a:solidFill>
                <a:latin typeface="Calibri"/>
                <a:cs typeface="Calibri"/>
              </a:rPr>
              <a:t>:</a:t>
            </a:r>
            <a:r>
              <a:rPr lang="en-US" sz="2400" dirty="0" smtClean="0">
                <a:latin typeface="Calibri"/>
                <a:cs typeface="Calibri"/>
              </a:rPr>
              <a:t> </a:t>
            </a:r>
            <a:r>
              <a:rPr lang="en-US" sz="2400" b="0" dirty="0" smtClean="0">
                <a:latin typeface="Calibri"/>
                <a:cs typeface="Calibri"/>
              </a:rPr>
              <a:t>preferences for red</a:t>
            </a:r>
            <a:r>
              <a:rPr lang="en-US" sz="2400" b="0" dirty="0">
                <a:latin typeface="Calibri"/>
                <a:cs typeface="Calibri"/>
              </a:rPr>
              <a:t>, yellow,</a:t>
            </a:r>
            <a:r>
              <a:rPr lang="en-US" sz="2400" b="0" dirty="0" smtClean="0">
                <a:latin typeface="Calibri"/>
                <a:cs typeface="Calibri"/>
              </a:rPr>
              <a:t> and blue flowers with </a:t>
            </a:r>
            <a:r>
              <a:rPr lang="en-US" sz="2400" b="0" dirty="0">
                <a:latin typeface="Calibri"/>
                <a:cs typeface="Calibri"/>
              </a:rPr>
              <a:t>moderately strong </a:t>
            </a:r>
            <a:r>
              <a:rPr lang="en-US" sz="2400" b="0" dirty="0" smtClean="0">
                <a:latin typeface="Calibri"/>
                <a:cs typeface="Calibri"/>
              </a:rPr>
              <a:t>sweet scent, </a:t>
            </a:r>
            <a:r>
              <a:rPr lang="en-US" sz="2400" b="0" dirty="0">
                <a:latin typeface="Calibri"/>
                <a:cs typeface="Calibri"/>
              </a:rPr>
              <a:t>deep narrow</a:t>
            </a:r>
            <a:r>
              <a:rPr lang="en-US" sz="2400" b="0" dirty="0" smtClean="0">
                <a:latin typeface="Calibri"/>
                <a:cs typeface="Calibri"/>
              </a:rPr>
              <a:t> tubes contain nectar they access with unrolled proboscis </a:t>
            </a:r>
            <a:r>
              <a:rPr lang="en-US" sz="2400" dirty="0" smtClean="0">
                <a:latin typeface="Calibri"/>
                <a:cs typeface="Calibri"/>
              </a:rPr>
              <a:t>(</a:t>
            </a:r>
            <a:r>
              <a:rPr lang="en-US" sz="2400" dirty="0" err="1" smtClean="0">
                <a:latin typeface="Calibri"/>
                <a:cs typeface="Calibri"/>
              </a:rPr>
              <a:t>psychopily</a:t>
            </a:r>
            <a:r>
              <a:rPr lang="en-US" sz="2400" dirty="0" smtClean="0">
                <a:latin typeface="Calibri"/>
                <a:cs typeface="Calibri"/>
              </a:rPr>
              <a:t>)</a:t>
            </a:r>
            <a:r>
              <a:rPr lang="en-US" sz="2400" b="0" dirty="0" smtClean="0">
                <a:latin typeface="Calibri"/>
                <a:cs typeface="Calibri"/>
              </a:rPr>
              <a:t>.</a:t>
            </a:r>
          </a:p>
          <a:p>
            <a:pPr>
              <a:lnSpc>
                <a:spcPct val="80000"/>
              </a:lnSpc>
            </a:pPr>
            <a:endParaRPr lang="en-US" sz="2400" dirty="0" smtClean="0">
              <a:latin typeface="Calibri"/>
              <a:cs typeface="Calibri"/>
            </a:endParaRPr>
          </a:p>
          <a:p>
            <a:pPr>
              <a:lnSpc>
                <a:spcPct val="80000"/>
              </a:lnSpc>
              <a:buNone/>
            </a:pPr>
            <a:endParaRPr lang="en-US" sz="2400" dirty="0" smtClean="0">
              <a:latin typeface="Calibri"/>
              <a:cs typeface="Calibri"/>
            </a:endParaRPr>
          </a:p>
          <a:p>
            <a:pPr>
              <a:lnSpc>
                <a:spcPct val="80000"/>
              </a:lnSpc>
            </a:pPr>
            <a:endParaRPr lang="en-US" sz="2400" dirty="0">
              <a:latin typeface="Calibri"/>
              <a:cs typeface="Calibri"/>
            </a:endParaRPr>
          </a:p>
        </p:txBody>
      </p:sp>
      <p:pic>
        <p:nvPicPr>
          <p:cNvPr id="4" name="Picture 3" descr="butterflies.jpg"/>
          <p:cNvPicPr>
            <a:picLocks noChangeAspect="1"/>
          </p:cNvPicPr>
          <p:nvPr/>
        </p:nvPicPr>
        <p:blipFill>
          <a:blip r:embed="rId3"/>
          <a:stretch>
            <a:fillRect/>
          </a:stretch>
        </p:blipFill>
        <p:spPr>
          <a:xfrm>
            <a:off x="2819400" y="3810000"/>
            <a:ext cx="3352800" cy="2514600"/>
          </a:xfrm>
          <a:prstGeom prst="rect">
            <a:avLst/>
          </a:prstGeom>
          <a:ln w="57150" cmpd="sng">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279525"/>
          </a:xfrm>
        </p:spPr>
        <p:txBody>
          <a:bodyPr/>
          <a:lstStyle/>
          <a:p>
            <a:r>
              <a:rPr lang="en-US" sz="4000" dirty="0" smtClean="0">
                <a:latin typeface="Calibri"/>
                <a:cs typeface="Calibri"/>
              </a:rPr>
              <a:t>Biotic Pollination Syndromes</a:t>
            </a:r>
            <a:endParaRPr lang="en-US" sz="4000" dirty="0">
              <a:latin typeface="Calibri"/>
              <a:cs typeface="Calibri"/>
            </a:endParaRPr>
          </a:p>
        </p:txBody>
      </p:sp>
      <p:sp>
        <p:nvSpPr>
          <p:cNvPr id="47107" name="Rectangle 3"/>
          <p:cNvSpPr>
            <a:spLocks noGrp="1" noChangeArrowheads="1"/>
          </p:cNvSpPr>
          <p:nvPr>
            <p:ph type="body" idx="1"/>
          </p:nvPr>
        </p:nvSpPr>
        <p:spPr>
          <a:xfrm>
            <a:off x="228600" y="1295400"/>
            <a:ext cx="8540750" cy="3962400"/>
          </a:xfrm>
        </p:spPr>
        <p:txBody>
          <a:bodyPr/>
          <a:lstStyle/>
          <a:p>
            <a:pPr>
              <a:lnSpc>
                <a:spcPct val="80000"/>
              </a:lnSpc>
            </a:pPr>
            <a:r>
              <a:rPr lang="en-US" sz="2400" dirty="0" smtClean="0">
                <a:solidFill>
                  <a:srgbClr val="0000FF"/>
                </a:solidFill>
                <a:latin typeface="Calibri"/>
                <a:cs typeface="Calibri"/>
              </a:rPr>
              <a:t>Bees: </a:t>
            </a:r>
            <a:r>
              <a:rPr lang="en-US" sz="2400" b="0" dirty="0" smtClean="0">
                <a:latin typeface="Calibri"/>
                <a:cs typeface="Calibri"/>
              </a:rPr>
              <a:t>wide color preference but lower preference for pure red flowers, </a:t>
            </a:r>
            <a:r>
              <a:rPr lang="en-US" sz="2400" b="0" dirty="0">
                <a:latin typeface="Calibri"/>
                <a:cs typeface="Calibri"/>
              </a:rPr>
              <a:t>sweet </a:t>
            </a:r>
            <a:r>
              <a:rPr lang="en-US" sz="2400" b="0" dirty="0" smtClean="0">
                <a:latin typeface="Calibri"/>
                <a:cs typeface="Calibri"/>
              </a:rPr>
              <a:t>scented flowers with open or tubular petals, often with prominent anthers </a:t>
            </a:r>
            <a:r>
              <a:rPr lang="en-US" sz="2400" dirty="0" smtClean="0">
                <a:latin typeface="Calibri"/>
                <a:cs typeface="Calibri"/>
              </a:rPr>
              <a:t>(</a:t>
            </a:r>
            <a:r>
              <a:rPr lang="en-US" sz="2400" dirty="0" err="1" smtClean="0">
                <a:latin typeface="Calibri"/>
                <a:cs typeface="Calibri"/>
              </a:rPr>
              <a:t>melittophily</a:t>
            </a:r>
            <a:r>
              <a:rPr lang="en-US" sz="2400" dirty="0" smtClean="0">
                <a:latin typeface="Calibri"/>
                <a:cs typeface="Calibri"/>
              </a:rPr>
              <a:t>)</a:t>
            </a:r>
            <a:r>
              <a:rPr lang="en-US" sz="2400" b="0" dirty="0" smtClean="0">
                <a:latin typeface="Calibri"/>
                <a:cs typeface="Calibri"/>
              </a:rPr>
              <a:t>.</a:t>
            </a:r>
          </a:p>
          <a:p>
            <a:pPr>
              <a:lnSpc>
                <a:spcPct val="80000"/>
              </a:lnSpc>
            </a:pPr>
            <a:r>
              <a:rPr lang="en-US" sz="2400" dirty="0" smtClean="0">
                <a:solidFill>
                  <a:srgbClr val="0000FF"/>
                </a:solidFill>
                <a:latin typeface="Calibri"/>
                <a:cs typeface="Calibri"/>
              </a:rPr>
              <a:t>Birds: </a:t>
            </a:r>
            <a:r>
              <a:rPr lang="en-US" sz="2400" b="0" dirty="0" smtClean="0">
                <a:latin typeface="Calibri"/>
                <a:cs typeface="Calibri"/>
              </a:rPr>
              <a:t>preference for bright colored flowers particularly red, </a:t>
            </a:r>
            <a:r>
              <a:rPr lang="en-US" sz="2400" b="0" dirty="0">
                <a:latin typeface="Calibri"/>
                <a:cs typeface="Calibri"/>
              </a:rPr>
              <a:t>no scent, wide deep tubes with </a:t>
            </a:r>
            <a:r>
              <a:rPr lang="en-US" sz="2400" b="0" dirty="0" smtClean="0">
                <a:latin typeface="Calibri"/>
                <a:cs typeface="Calibri"/>
              </a:rPr>
              <a:t>nectar </a:t>
            </a:r>
            <a:r>
              <a:rPr lang="en-US" sz="2400" dirty="0" smtClean="0">
                <a:latin typeface="Calibri"/>
                <a:cs typeface="Calibri"/>
              </a:rPr>
              <a:t>(</a:t>
            </a:r>
            <a:r>
              <a:rPr lang="en-US" sz="2400" dirty="0" err="1" smtClean="0">
                <a:latin typeface="Calibri"/>
                <a:cs typeface="Calibri"/>
              </a:rPr>
              <a:t>ornithophily</a:t>
            </a:r>
            <a:r>
              <a:rPr lang="en-US" sz="2400" dirty="0" smtClean="0">
                <a:latin typeface="Calibri"/>
                <a:cs typeface="Calibri"/>
              </a:rPr>
              <a:t>).</a:t>
            </a:r>
            <a:endParaRPr lang="en-US" sz="2400" b="0" dirty="0" smtClean="0">
              <a:latin typeface="Calibri"/>
              <a:cs typeface="Calibri"/>
            </a:endParaRPr>
          </a:p>
          <a:p>
            <a:pPr>
              <a:lnSpc>
                <a:spcPct val="80000"/>
              </a:lnSpc>
              <a:buNone/>
            </a:pPr>
            <a:endParaRPr lang="en-US" sz="2400" dirty="0" smtClean="0">
              <a:latin typeface="Calibri"/>
              <a:cs typeface="Calibri"/>
            </a:endParaRPr>
          </a:p>
          <a:p>
            <a:pPr>
              <a:lnSpc>
                <a:spcPct val="80000"/>
              </a:lnSpc>
            </a:pPr>
            <a:endParaRPr lang="en-US" sz="2400" dirty="0">
              <a:latin typeface="Calibri"/>
              <a:cs typeface="Calibri"/>
            </a:endParaRPr>
          </a:p>
        </p:txBody>
      </p:sp>
      <p:pic>
        <p:nvPicPr>
          <p:cNvPr id="5" name="Picture 4" descr="320px-Bee-apis.jpg"/>
          <p:cNvPicPr>
            <a:picLocks noChangeAspect="1"/>
          </p:cNvPicPr>
          <p:nvPr/>
        </p:nvPicPr>
        <p:blipFill>
          <a:blip r:embed="rId3"/>
          <a:stretch>
            <a:fillRect/>
          </a:stretch>
        </p:blipFill>
        <p:spPr>
          <a:xfrm>
            <a:off x="609600" y="3352800"/>
            <a:ext cx="3733800" cy="2496979"/>
          </a:xfrm>
          <a:prstGeom prst="rect">
            <a:avLst/>
          </a:prstGeom>
          <a:ln w="38100">
            <a:solidFill>
              <a:schemeClr val="tx1"/>
            </a:solidFill>
          </a:ln>
        </p:spPr>
      </p:pic>
      <p:pic>
        <p:nvPicPr>
          <p:cNvPr id="6" name="Picture 5" descr="320px-RubyThroatedHummingbird.jpg"/>
          <p:cNvPicPr>
            <a:picLocks noChangeAspect="1"/>
          </p:cNvPicPr>
          <p:nvPr/>
        </p:nvPicPr>
        <p:blipFill>
          <a:blip r:embed="rId4"/>
          <a:stretch>
            <a:fillRect/>
          </a:stretch>
        </p:blipFill>
        <p:spPr>
          <a:xfrm>
            <a:off x="4800600" y="3352800"/>
            <a:ext cx="3807568" cy="2534412"/>
          </a:xfrm>
          <a:prstGeom prst="rect">
            <a:avLst/>
          </a:prstGeom>
          <a:ln w="38100">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8534400" cy="1295400"/>
          </a:xfrm>
        </p:spPr>
        <p:txBody>
          <a:bodyPr/>
          <a:lstStyle/>
          <a:p>
            <a:pPr eaLnBrk="1" hangingPunct="1"/>
            <a:r>
              <a:rPr lang="en-US" sz="4000" dirty="0">
                <a:latin typeface="Calibri" charset="0"/>
              </a:rPr>
              <a:t>Flowers and Pollinators:</a:t>
            </a:r>
            <a:br>
              <a:rPr lang="en-US" sz="4000" dirty="0">
                <a:latin typeface="Calibri" charset="0"/>
              </a:rPr>
            </a:br>
            <a:r>
              <a:rPr lang="en-US" sz="3200" dirty="0">
                <a:latin typeface="Calibri" charset="0"/>
              </a:rPr>
              <a:t>A structural-functional-behavioral interaction</a:t>
            </a:r>
          </a:p>
        </p:txBody>
      </p:sp>
      <p:sp>
        <p:nvSpPr>
          <p:cNvPr id="44035" name="Rectangle 3"/>
          <p:cNvSpPr>
            <a:spLocks noGrp="1" noChangeArrowheads="1"/>
          </p:cNvSpPr>
          <p:nvPr>
            <p:ph type="body" idx="1"/>
          </p:nvPr>
        </p:nvSpPr>
        <p:spPr>
          <a:xfrm>
            <a:off x="0" y="1905000"/>
            <a:ext cx="8839200" cy="5029200"/>
          </a:xfrm>
        </p:spPr>
        <p:txBody>
          <a:bodyPr/>
          <a:lstStyle/>
          <a:p>
            <a:pPr indent="0" eaLnBrk="1" hangingPunct="1">
              <a:lnSpc>
                <a:spcPct val="90000"/>
              </a:lnSpc>
              <a:buFontTx/>
              <a:buNone/>
            </a:pPr>
            <a:r>
              <a:rPr lang="en-US" sz="2800" dirty="0" smtClean="0">
                <a:latin typeface="Calibri" charset="0"/>
              </a:rPr>
              <a:t>Floral </a:t>
            </a:r>
            <a:r>
              <a:rPr lang="en-US" sz="2800" dirty="0">
                <a:latin typeface="Calibri" charset="0"/>
              </a:rPr>
              <a:t>structure</a:t>
            </a:r>
            <a:r>
              <a:rPr lang="en-US" sz="2800" dirty="0" smtClean="0">
                <a:latin typeface="Calibri" charset="0"/>
              </a:rPr>
              <a:t> can promote </a:t>
            </a:r>
            <a:r>
              <a:rPr lang="en-US" sz="2800" dirty="0">
                <a:latin typeface="Calibri" charset="0"/>
              </a:rPr>
              <a:t>reproductive </a:t>
            </a:r>
            <a:r>
              <a:rPr lang="en-US" sz="2800" dirty="0" smtClean="0">
                <a:latin typeface="Calibri" charset="0"/>
              </a:rPr>
              <a:t>isolation </a:t>
            </a:r>
            <a:r>
              <a:rPr lang="en-US" sz="2800" dirty="0">
                <a:latin typeface="Calibri" charset="0"/>
              </a:rPr>
              <a:t>and</a:t>
            </a:r>
            <a:r>
              <a:rPr lang="en-US" sz="2800" dirty="0" smtClean="0">
                <a:latin typeface="Calibri" charset="0"/>
              </a:rPr>
              <a:t> speciation by affecting either pollinator behavior </a:t>
            </a:r>
            <a:r>
              <a:rPr lang="en-US" sz="2800" dirty="0">
                <a:latin typeface="Calibri" charset="0"/>
              </a:rPr>
              <a:t>(</a:t>
            </a:r>
            <a:r>
              <a:rPr lang="en-US" sz="2800" dirty="0">
                <a:solidFill>
                  <a:srgbClr val="0000FF"/>
                </a:solidFill>
                <a:latin typeface="Calibri" charset="0"/>
              </a:rPr>
              <a:t>behavioral isolation</a:t>
            </a:r>
            <a:r>
              <a:rPr lang="en-US" sz="2800" dirty="0">
                <a:latin typeface="Calibri" charset="0"/>
              </a:rPr>
              <a:t>) or</a:t>
            </a:r>
            <a:r>
              <a:rPr lang="en-US" sz="2800" dirty="0" smtClean="0">
                <a:latin typeface="Calibri" charset="0"/>
              </a:rPr>
              <a:t> pollen </a:t>
            </a:r>
            <a:r>
              <a:rPr lang="en-US" sz="2800" dirty="0">
                <a:latin typeface="Calibri" charset="0"/>
              </a:rPr>
              <a:t>transfer (</a:t>
            </a:r>
            <a:r>
              <a:rPr lang="en-US" sz="2800" dirty="0">
                <a:solidFill>
                  <a:srgbClr val="0000FF"/>
                </a:solidFill>
                <a:latin typeface="Calibri" charset="0"/>
              </a:rPr>
              <a:t>mechanical isolation</a:t>
            </a:r>
            <a:r>
              <a:rPr lang="en-US" sz="2800" dirty="0" smtClean="0">
                <a:latin typeface="Calibri" charset="0"/>
              </a:rPr>
              <a:t>). This may be particularly important in columbines which have a number of unique floral features.  </a:t>
            </a:r>
            <a:endParaRPr lang="en-US" sz="2800" dirty="0">
              <a:latin typeface="Calibri" charset="0"/>
            </a:endParaRPr>
          </a:p>
        </p:txBody>
      </p:sp>
      <p:pic>
        <p:nvPicPr>
          <p:cNvPr id="4" name="Picture 3" descr="Bear lake columbine.jpg"/>
          <p:cNvPicPr>
            <a:picLocks noChangeAspect="1"/>
          </p:cNvPicPr>
          <p:nvPr/>
        </p:nvPicPr>
        <p:blipFill>
          <a:blip r:embed="rId3"/>
          <a:stretch>
            <a:fillRect/>
          </a:stretch>
        </p:blipFill>
        <p:spPr>
          <a:xfrm>
            <a:off x="4038600" y="4114800"/>
            <a:ext cx="3276600" cy="2457450"/>
          </a:xfrm>
          <a:prstGeom prst="rect">
            <a:avLst/>
          </a:prstGeom>
          <a:ln w="38100">
            <a:solidFill>
              <a:schemeClr val="tx1"/>
            </a:solidFill>
          </a:ln>
        </p:spPr>
      </p:pic>
      <p:sp>
        <p:nvSpPr>
          <p:cNvPr id="2" name="Slide Number Placeholder 1"/>
          <p:cNvSpPr>
            <a:spLocks noGrp="1"/>
          </p:cNvSpPr>
          <p:nvPr>
            <p:ph type="sldNum" sz="quarter" idx="12"/>
          </p:nvPr>
        </p:nvSpPr>
        <p:spPr/>
        <p:txBody>
          <a:bodyPr/>
          <a:lstStyle/>
          <a:p>
            <a:fld id="{C52A550A-C960-46D1-AF7A-F98291C7C770}"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DSCN2357"/>
          <p:cNvPicPr>
            <a:picLocks noChangeAspect="1" noChangeArrowheads="1"/>
          </p:cNvPicPr>
          <p:nvPr/>
        </p:nvPicPr>
        <p:blipFill>
          <a:blip r:embed="rId3"/>
          <a:srcRect l="44827" t="45644" r="29718" b="15736"/>
          <a:stretch>
            <a:fillRect/>
          </a:stretch>
        </p:blipFill>
        <p:spPr bwMode="auto">
          <a:xfrm>
            <a:off x="2572300" y="2819400"/>
            <a:ext cx="3371299" cy="3837071"/>
          </a:xfrm>
          <a:prstGeom prst="rect">
            <a:avLst/>
          </a:prstGeom>
          <a:noFill/>
          <a:ln w="38100">
            <a:solidFill>
              <a:schemeClr val="tx1"/>
            </a:solidFill>
            <a:miter lim="800000"/>
            <a:headEnd/>
            <a:tailEnd/>
          </a:ln>
        </p:spPr>
      </p:pic>
      <p:sp>
        <p:nvSpPr>
          <p:cNvPr id="48131" name="Rectangle 2"/>
          <p:cNvSpPr>
            <a:spLocks noGrp="1" noChangeArrowheads="1"/>
          </p:cNvSpPr>
          <p:nvPr>
            <p:ph type="title"/>
          </p:nvPr>
        </p:nvSpPr>
        <p:spPr>
          <a:xfrm>
            <a:off x="152400" y="-76200"/>
            <a:ext cx="8991600" cy="990600"/>
          </a:xfrm>
        </p:spPr>
        <p:txBody>
          <a:bodyPr/>
          <a:lstStyle/>
          <a:p>
            <a:pPr algn="l" eaLnBrk="1" hangingPunct="1"/>
            <a:r>
              <a:rPr lang="en-US" sz="3600" i="1" dirty="0">
                <a:latin typeface="Calibri"/>
                <a:cs typeface="Calibri"/>
              </a:rPr>
              <a:t>Aquilegia spp. </a:t>
            </a:r>
            <a:r>
              <a:rPr lang="en-US" sz="3600" dirty="0">
                <a:latin typeface="Calibri"/>
                <a:cs typeface="Calibri"/>
              </a:rPr>
              <a:t>(Columbines) - Spurs &amp; Species</a:t>
            </a:r>
          </a:p>
        </p:txBody>
      </p:sp>
      <p:sp>
        <p:nvSpPr>
          <p:cNvPr id="183299" name="Rectangle 3"/>
          <p:cNvSpPr>
            <a:spLocks noGrp="1" noChangeArrowheads="1"/>
          </p:cNvSpPr>
          <p:nvPr>
            <p:ph type="body" idx="1"/>
          </p:nvPr>
        </p:nvSpPr>
        <p:spPr>
          <a:xfrm>
            <a:off x="381000" y="914400"/>
            <a:ext cx="8229600" cy="2286000"/>
          </a:xfrm>
        </p:spPr>
        <p:txBody>
          <a:bodyPr/>
          <a:lstStyle/>
          <a:p>
            <a:pPr eaLnBrk="1" hangingPunct="1">
              <a:lnSpc>
                <a:spcPct val="90000"/>
              </a:lnSpc>
              <a:buFontTx/>
              <a:buNone/>
            </a:pPr>
            <a:r>
              <a:rPr lang="en-US" sz="2800" dirty="0" smtClean="0">
                <a:latin typeface="Calibri"/>
                <a:cs typeface="Calibri"/>
              </a:rPr>
              <a:t>All columbine flowers have spurs and other structural similarities.</a:t>
            </a:r>
          </a:p>
          <a:p>
            <a:pPr eaLnBrk="1" hangingPunct="1">
              <a:lnSpc>
                <a:spcPct val="90000"/>
              </a:lnSpc>
              <a:buFontTx/>
              <a:buNone/>
            </a:pPr>
            <a:r>
              <a:rPr lang="en-US" sz="2800" dirty="0" smtClean="0">
                <a:latin typeface="Calibri"/>
                <a:cs typeface="Calibri"/>
              </a:rPr>
              <a:t>The spurs contain nectar, a sugar-rich reward for pollinators who visit flowers.  </a:t>
            </a:r>
          </a:p>
        </p:txBody>
      </p:sp>
      <p:sp>
        <p:nvSpPr>
          <p:cNvPr id="48133" name="Text Box 6"/>
          <p:cNvSpPr txBox="1">
            <a:spLocks noChangeArrowheads="1"/>
          </p:cNvSpPr>
          <p:nvPr/>
        </p:nvSpPr>
        <p:spPr bwMode="auto">
          <a:xfrm>
            <a:off x="7162800" y="3352800"/>
            <a:ext cx="979780" cy="523220"/>
          </a:xfrm>
          <a:prstGeom prst="rect">
            <a:avLst/>
          </a:prstGeom>
          <a:noFill/>
          <a:ln w="9525">
            <a:noFill/>
            <a:miter lim="800000"/>
            <a:headEnd/>
            <a:tailEnd/>
          </a:ln>
        </p:spPr>
        <p:txBody>
          <a:bodyPr wrap="square">
            <a:prstTxWarp prst="textNoShape">
              <a:avLst/>
            </a:prstTxWarp>
            <a:spAutoFit/>
          </a:bodyPr>
          <a:lstStyle/>
          <a:p>
            <a:r>
              <a:rPr lang="en-US" sz="2800" b="1" dirty="0" smtClean="0">
                <a:solidFill>
                  <a:schemeClr val="tx1"/>
                </a:solidFill>
                <a:latin typeface="Calibri"/>
                <a:cs typeface="Calibri"/>
              </a:rPr>
              <a:t>spurs</a:t>
            </a:r>
            <a:endParaRPr lang="en-US" sz="2800" b="1" dirty="0">
              <a:solidFill>
                <a:schemeClr val="tx1"/>
              </a:solidFill>
              <a:latin typeface="Calibri"/>
              <a:cs typeface="Calibri"/>
            </a:endParaRPr>
          </a:p>
        </p:txBody>
      </p:sp>
      <p:sp>
        <p:nvSpPr>
          <p:cNvPr id="48134" name="Line 7"/>
          <p:cNvSpPr>
            <a:spLocks noChangeShapeType="1"/>
          </p:cNvSpPr>
          <p:nvPr/>
        </p:nvSpPr>
        <p:spPr bwMode="auto">
          <a:xfrm flipH="1">
            <a:off x="4800600" y="3962400"/>
            <a:ext cx="2362200" cy="127635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48135" name="Line 8"/>
          <p:cNvSpPr>
            <a:spLocks noChangeShapeType="1"/>
          </p:cNvSpPr>
          <p:nvPr/>
        </p:nvSpPr>
        <p:spPr bwMode="auto">
          <a:xfrm flipH="1">
            <a:off x="4953000" y="3505200"/>
            <a:ext cx="2133600" cy="3810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183305" name="Text Box 9"/>
          <p:cNvSpPr txBox="1">
            <a:spLocks noChangeArrowheads="1"/>
          </p:cNvSpPr>
          <p:nvPr/>
        </p:nvSpPr>
        <p:spPr bwMode="auto">
          <a:xfrm>
            <a:off x="228600" y="5576887"/>
            <a:ext cx="1315710" cy="523220"/>
          </a:xfrm>
          <a:prstGeom prst="rect">
            <a:avLst/>
          </a:prstGeom>
          <a:noFill/>
          <a:ln w="9525">
            <a:noFill/>
            <a:miter lim="800000"/>
            <a:headEnd/>
            <a:tailEnd/>
          </a:ln>
        </p:spPr>
        <p:txBody>
          <a:bodyPr wrap="none">
            <a:prstTxWarp prst="textNoShape">
              <a:avLst/>
            </a:prstTxWarp>
            <a:spAutoFit/>
          </a:bodyPr>
          <a:lstStyle/>
          <a:p>
            <a:r>
              <a:rPr lang="en-US" sz="2800" b="1" dirty="0">
                <a:solidFill>
                  <a:schemeClr val="tx1"/>
                </a:solidFill>
                <a:latin typeface="Calibri"/>
                <a:cs typeface="Calibri"/>
              </a:rPr>
              <a:t>anthers</a:t>
            </a:r>
          </a:p>
        </p:txBody>
      </p:sp>
      <p:sp>
        <p:nvSpPr>
          <p:cNvPr id="183306" name="Text Box 10"/>
          <p:cNvSpPr txBox="1">
            <a:spLocks noChangeArrowheads="1"/>
          </p:cNvSpPr>
          <p:nvPr/>
        </p:nvSpPr>
        <p:spPr bwMode="auto">
          <a:xfrm>
            <a:off x="152400" y="3581400"/>
            <a:ext cx="1320970" cy="523220"/>
          </a:xfrm>
          <a:prstGeom prst="rect">
            <a:avLst/>
          </a:prstGeom>
          <a:noFill/>
          <a:ln w="9525">
            <a:noFill/>
            <a:miter lim="800000"/>
            <a:headEnd/>
            <a:tailEnd/>
          </a:ln>
        </p:spPr>
        <p:txBody>
          <a:bodyPr wrap="none">
            <a:prstTxWarp prst="textNoShape">
              <a:avLst/>
            </a:prstTxWarp>
            <a:spAutoFit/>
          </a:bodyPr>
          <a:lstStyle/>
          <a:p>
            <a:r>
              <a:rPr lang="en-US" sz="2800" b="1" dirty="0">
                <a:solidFill>
                  <a:schemeClr val="tx1"/>
                </a:solidFill>
                <a:latin typeface="Calibri"/>
                <a:cs typeface="Calibri"/>
              </a:rPr>
              <a:t>stigmas</a:t>
            </a:r>
          </a:p>
        </p:txBody>
      </p:sp>
      <p:sp>
        <p:nvSpPr>
          <p:cNvPr id="183307" name="Line 11"/>
          <p:cNvSpPr>
            <a:spLocks noChangeShapeType="1"/>
          </p:cNvSpPr>
          <p:nvPr/>
        </p:nvSpPr>
        <p:spPr bwMode="auto">
          <a:xfrm>
            <a:off x="1447800" y="4114800"/>
            <a:ext cx="2133600" cy="2286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183308" name="Line 12"/>
          <p:cNvSpPr>
            <a:spLocks noChangeShapeType="1"/>
          </p:cNvSpPr>
          <p:nvPr/>
        </p:nvSpPr>
        <p:spPr bwMode="auto">
          <a:xfrm flipV="1">
            <a:off x="1600200" y="4495800"/>
            <a:ext cx="2057400" cy="12192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3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3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5" grpId="0"/>
      <p:bldP spid="183306" grpId="0"/>
      <p:bldP spid="183307" grpId="0" animBg="1"/>
      <p:bldP spid="1833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pPr marL="609600" indent="-609600" eaLnBrk="1" hangingPunct="1">
              <a:buFontTx/>
              <a:buNone/>
            </a:pPr>
            <a:r>
              <a:rPr lang="en-US" sz="2800" dirty="0">
                <a:latin typeface="Calibri"/>
                <a:cs typeface="Calibri"/>
              </a:rPr>
              <a:t>In columbines, color would be an example of a _________ attractant and nectar would be an example of a _________ attractant</a:t>
            </a:r>
            <a:r>
              <a:rPr lang="en-US" sz="2800" dirty="0" smtClean="0">
                <a:latin typeface="Calibri"/>
                <a:cs typeface="Calibri"/>
              </a:rPr>
              <a:t>.</a:t>
            </a:r>
          </a:p>
          <a:p>
            <a:pPr marL="609600" indent="-609600" eaLnBrk="1" hangingPunct="1">
              <a:buFontTx/>
              <a:buNone/>
            </a:pPr>
            <a:endParaRPr lang="en-US" sz="1400" dirty="0">
              <a:latin typeface="Calibri"/>
              <a:cs typeface="Calibri"/>
            </a:endParaRPr>
          </a:p>
          <a:p>
            <a:pPr marL="609600" indent="-609600" eaLnBrk="1" hangingPunct="1">
              <a:buFontTx/>
              <a:buAutoNum type="alphaUcPeriod"/>
            </a:pPr>
            <a:r>
              <a:rPr lang="en-US" sz="2800" dirty="0">
                <a:latin typeface="Calibri"/>
                <a:cs typeface="Calibri"/>
              </a:rPr>
              <a:t>primary/secondary</a:t>
            </a:r>
          </a:p>
          <a:p>
            <a:pPr marL="609600" indent="-609600" eaLnBrk="1" hangingPunct="1">
              <a:buFontTx/>
              <a:buAutoNum type="alphaUcPeriod"/>
            </a:pPr>
            <a:r>
              <a:rPr lang="en-US" sz="2800" dirty="0">
                <a:latin typeface="Calibri"/>
                <a:cs typeface="Calibri"/>
              </a:rPr>
              <a:t>floral/pollinator</a:t>
            </a:r>
          </a:p>
          <a:p>
            <a:pPr marL="609600" indent="-609600" eaLnBrk="1" hangingPunct="1">
              <a:buFontTx/>
              <a:buAutoNum type="alphaUcPeriod"/>
            </a:pPr>
            <a:r>
              <a:rPr lang="en-US" sz="2800" dirty="0">
                <a:latin typeface="Calibri"/>
                <a:cs typeface="Calibri"/>
              </a:rPr>
              <a:t>secondary/primary</a:t>
            </a:r>
          </a:p>
          <a:p>
            <a:pPr marL="609600" indent="-609600" eaLnBrk="1" hangingPunct="1">
              <a:buFontTx/>
              <a:buAutoNum type="alphaUcPeriod"/>
            </a:pPr>
            <a:r>
              <a:rPr lang="en-US" sz="2800" dirty="0">
                <a:latin typeface="Calibri"/>
                <a:cs typeface="Calibri"/>
              </a:rPr>
              <a:t>bird/insect</a:t>
            </a:r>
          </a:p>
          <a:p>
            <a:pPr marL="609600" indent="-609600" eaLnBrk="1" hangingPunct="1">
              <a:buFontTx/>
              <a:buAutoNum type="alphaUcPeriod"/>
            </a:pPr>
            <a:r>
              <a:rPr lang="en-US" sz="2800" dirty="0">
                <a:latin typeface="Calibri"/>
                <a:cs typeface="Calibri"/>
              </a:rPr>
              <a:t>reward/visual</a:t>
            </a:r>
          </a:p>
        </p:txBody>
      </p:sp>
      <p:sp>
        <p:nvSpPr>
          <p:cNvPr id="50179" name="Rectangle 6"/>
          <p:cNvSpPr>
            <a:spLocks noGrp="1" noChangeArrowheads="1"/>
          </p:cNvSpPr>
          <p:nvPr>
            <p:ph type="title"/>
          </p:nvPr>
        </p:nvSpPr>
        <p:spPr>
          <a:xfrm>
            <a:off x="0" y="0"/>
            <a:ext cx="9144000" cy="1524000"/>
          </a:xfrm>
        </p:spPr>
        <p:txBody>
          <a:bodyPr/>
          <a:lstStyle/>
          <a:p>
            <a:pPr eaLnBrk="1" hangingPunct="1"/>
            <a:r>
              <a:rPr lang="en-US" dirty="0">
                <a:latin typeface="Calibri"/>
                <a:cs typeface="Calibri"/>
              </a:rPr>
              <a:t>Clicker Question </a:t>
            </a:r>
            <a:r>
              <a:rPr lang="en-US" dirty="0" smtClean="0">
                <a:latin typeface="Calibri"/>
                <a:cs typeface="Calibri"/>
              </a:rPr>
              <a:t>#7</a:t>
            </a:r>
            <a:endParaRPr lang="en-US" dirty="0">
              <a:latin typeface="Calibri"/>
              <a:cs typeface="Calibri"/>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28600" y="457200"/>
            <a:ext cx="3733800" cy="5262979"/>
          </a:xfrm>
          <a:prstGeom prst="rect">
            <a:avLst/>
          </a:prstGeom>
          <a:noFill/>
          <a:ln w="9525">
            <a:noFill/>
            <a:miter lim="800000"/>
            <a:headEnd/>
            <a:tailEnd/>
          </a:ln>
        </p:spPr>
        <p:txBody>
          <a:bodyPr wrap="square">
            <a:prstTxWarp prst="textNoShape">
              <a:avLst/>
            </a:prstTxWarp>
            <a:spAutoFit/>
          </a:bodyPr>
          <a:lstStyle/>
          <a:p>
            <a:pPr algn="l"/>
            <a:r>
              <a:rPr lang="en-US" sz="2400" b="1" dirty="0" smtClean="0">
                <a:latin typeface="Calibri"/>
                <a:cs typeface="Calibri"/>
              </a:rPr>
              <a:t>Nectar spurs are considered innovations that have promoted speciation and reproductive isolation in columbines. Changes in spur length may result in pollinator shifts.</a:t>
            </a:r>
          </a:p>
          <a:p>
            <a:pPr algn="l"/>
            <a:endParaRPr lang="en-US" sz="2400" b="1" dirty="0" smtClean="0">
              <a:latin typeface="Calibri"/>
              <a:cs typeface="Calibri"/>
            </a:endParaRPr>
          </a:p>
          <a:p>
            <a:pPr algn="l"/>
            <a:r>
              <a:rPr lang="en-US" sz="2400" b="1" dirty="0" smtClean="0">
                <a:latin typeface="Calibri"/>
                <a:cs typeface="Calibri"/>
              </a:rPr>
              <a:t>How could this work? </a:t>
            </a:r>
          </a:p>
          <a:p>
            <a:pPr algn="l"/>
            <a:endParaRPr lang="en-US" sz="2400" b="1" dirty="0" smtClean="0">
              <a:latin typeface="Calibri"/>
              <a:cs typeface="Calibri"/>
            </a:endParaRPr>
          </a:p>
          <a:p>
            <a:pPr algn="l"/>
            <a:r>
              <a:rPr lang="en-US" sz="2400" b="1" dirty="0" smtClean="0">
                <a:latin typeface="Calibri"/>
                <a:cs typeface="Calibri"/>
              </a:rPr>
              <a:t>How might hummingbirds, bees, and moths differ in </a:t>
            </a:r>
            <a:r>
              <a:rPr lang="en-US" sz="2400" b="1" dirty="0" smtClean="0">
                <a:solidFill>
                  <a:srgbClr val="0000FF"/>
                </a:solidFill>
                <a:latin typeface="Calibri"/>
                <a:cs typeface="Calibri"/>
              </a:rPr>
              <a:t>why</a:t>
            </a:r>
            <a:r>
              <a:rPr lang="en-US" sz="2400" b="1" dirty="0" smtClean="0">
                <a:latin typeface="Calibri"/>
                <a:cs typeface="Calibri"/>
              </a:rPr>
              <a:t> &amp; </a:t>
            </a:r>
            <a:r>
              <a:rPr lang="en-US" sz="2400" b="1" dirty="0" smtClean="0">
                <a:solidFill>
                  <a:srgbClr val="0000FF"/>
                </a:solidFill>
                <a:latin typeface="Calibri"/>
                <a:cs typeface="Calibri"/>
              </a:rPr>
              <a:t>how</a:t>
            </a:r>
            <a:r>
              <a:rPr lang="en-US" sz="2400" b="1" dirty="0" smtClean="0">
                <a:latin typeface="Calibri"/>
                <a:cs typeface="Calibri"/>
              </a:rPr>
              <a:t> they visit flowers? </a:t>
            </a:r>
            <a:endParaRPr lang="en-US" sz="2400" b="1" i="1" dirty="0">
              <a:latin typeface="Calibri"/>
              <a:cs typeface="Calibri"/>
            </a:endParaRPr>
          </a:p>
        </p:txBody>
      </p:sp>
      <p:pic>
        <p:nvPicPr>
          <p:cNvPr id="18" name="Picture 17"/>
          <p:cNvPicPr>
            <a:picLocks noChangeAspect="1"/>
          </p:cNvPicPr>
          <p:nvPr/>
        </p:nvPicPr>
        <p:blipFill>
          <a:blip r:embed="rId3"/>
          <a:stretch>
            <a:fillRect/>
          </a:stretch>
        </p:blipFill>
        <p:spPr>
          <a:xfrm>
            <a:off x="4114800" y="304800"/>
            <a:ext cx="4394200" cy="5308322"/>
          </a:xfrm>
          <a:prstGeom prst="rect">
            <a:avLst/>
          </a:prstGeom>
          <a:ln w="57150" cmpd="sng">
            <a:noFill/>
          </a:ln>
        </p:spPr>
      </p:pic>
      <p:sp>
        <p:nvSpPr>
          <p:cNvPr id="13" name="TextBox 12"/>
          <p:cNvSpPr txBox="1"/>
          <p:nvPr/>
        </p:nvSpPr>
        <p:spPr>
          <a:xfrm>
            <a:off x="7467600" y="228601"/>
            <a:ext cx="1472015" cy="5693865"/>
          </a:xfrm>
          <a:prstGeom prst="rect">
            <a:avLst/>
          </a:prstGeom>
          <a:solidFill>
            <a:schemeClr val="bg1"/>
          </a:solidFill>
        </p:spPr>
        <p:txBody>
          <a:bodyPr wrap="square" rtlCol="0">
            <a:spAutoFit/>
          </a:bodyPr>
          <a:lstStyle/>
          <a:p>
            <a:pPr marL="742950" indent="-742950" algn="l"/>
            <a:r>
              <a:rPr lang="en-US" sz="1400" i="1" dirty="0" smtClean="0"/>
              <a:t>A. </a:t>
            </a:r>
            <a:r>
              <a:rPr lang="en-US" sz="1400" i="1" dirty="0" err="1" smtClean="0"/>
              <a:t>jonesii</a:t>
            </a:r>
            <a:endParaRPr lang="en-US" sz="1400" i="1" dirty="0" smtClean="0"/>
          </a:p>
          <a:p>
            <a:pPr marL="742950" indent="-742950" algn="l">
              <a:buAutoNum type="alphaUcPeriod"/>
            </a:pPr>
            <a:endParaRPr lang="en-US" sz="1400" i="1" dirty="0" smtClean="0"/>
          </a:p>
          <a:p>
            <a:pPr marL="742950" indent="-742950" algn="l"/>
            <a:r>
              <a:rPr lang="en-US" sz="1400" i="1" dirty="0" smtClean="0"/>
              <a:t>A. </a:t>
            </a:r>
            <a:r>
              <a:rPr lang="en-US" sz="1400" i="1" dirty="0" err="1" smtClean="0"/>
              <a:t>saximontanta</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laramiensis</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skinneri</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chaplinei</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chrysantha</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desertorum</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narnebyi</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scopulorum</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pubescens</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formosa</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coerulea</a:t>
            </a:r>
            <a:endParaRPr lang="en-US" sz="1400" i="1" dirty="0" smtClean="0"/>
          </a:p>
          <a:p>
            <a:pPr marL="742950" indent="-742950" algn="l"/>
            <a:endParaRPr lang="en-US" sz="1400" i="1" dirty="0" smtClean="0"/>
          </a:p>
          <a:p>
            <a:pPr marL="742950" indent="-742950" algn="l"/>
            <a:r>
              <a:rPr lang="en-US" sz="1400" i="1" dirty="0" smtClean="0"/>
              <a:t>A. </a:t>
            </a:r>
            <a:r>
              <a:rPr lang="en-US" sz="1400" i="1" dirty="0" err="1" smtClean="0"/>
              <a:t>elegantula</a:t>
            </a:r>
            <a:endParaRPr lang="en-US" sz="1400" i="1" dirty="0" smtClean="0"/>
          </a:p>
          <a:p>
            <a:pPr marL="742950" indent="-742950" algn="l"/>
            <a:endParaRPr lang="en-US" sz="1400" i="1" dirty="0" smtClean="0"/>
          </a:p>
          <a:p>
            <a:pPr marL="742950" indent="-742950" algn="l"/>
            <a:endParaRPr lang="en-US" sz="1400" i="1" dirty="0"/>
          </a:p>
        </p:txBody>
      </p:sp>
      <p:sp>
        <p:nvSpPr>
          <p:cNvPr id="16" name="Oval 15"/>
          <p:cNvSpPr/>
          <p:nvPr/>
        </p:nvSpPr>
        <p:spPr bwMode="auto">
          <a:xfrm>
            <a:off x="5638800" y="3886200"/>
            <a:ext cx="3352800" cy="1066800"/>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sp>
        <p:nvSpPr>
          <p:cNvPr id="5" name="TextBox 4"/>
          <p:cNvSpPr txBox="1"/>
          <p:nvPr/>
        </p:nvSpPr>
        <p:spPr>
          <a:xfrm>
            <a:off x="3581400" y="5715000"/>
            <a:ext cx="4800600" cy="1077218"/>
          </a:xfrm>
          <a:prstGeom prst="rect">
            <a:avLst/>
          </a:prstGeom>
          <a:solidFill>
            <a:schemeClr val="bg1"/>
          </a:solidFill>
          <a:ln w="38100" cmpd="sng">
            <a:solidFill>
              <a:schemeClr val="tx1"/>
            </a:solidFill>
          </a:ln>
        </p:spPr>
        <p:txBody>
          <a:bodyPr wrap="square" rtlCol="0">
            <a:spAutoFit/>
          </a:bodyPr>
          <a:lstStyle/>
          <a:p>
            <a:pPr algn="l"/>
            <a:r>
              <a:rPr lang="en-US" sz="1600" b="1" dirty="0" smtClean="0"/>
              <a:t>bee pollinated</a:t>
            </a:r>
          </a:p>
          <a:p>
            <a:pPr algn="l"/>
            <a:r>
              <a:rPr lang="en-US" sz="1600" b="1" dirty="0" smtClean="0"/>
              <a:t>hummingbird pollinated</a:t>
            </a:r>
          </a:p>
          <a:p>
            <a:pPr algn="l"/>
            <a:r>
              <a:rPr lang="en-US" sz="1600" b="1" dirty="0" err="1" smtClean="0"/>
              <a:t>hawkmoth</a:t>
            </a:r>
            <a:r>
              <a:rPr lang="en-US" sz="1600" b="1" dirty="0" smtClean="0"/>
              <a:t> pollinated</a:t>
            </a:r>
          </a:p>
          <a:p>
            <a:pPr algn="l"/>
            <a:r>
              <a:rPr lang="en-US" sz="1600" b="1" dirty="0" smtClean="0"/>
              <a:t>hummingbird &amp; </a:t>
            </a:r>
            <a:r>
              <a:rPr lang="en-US" sz="1600" b="1" dirty="0" err="1" smtClean="0"/>
              <a:t>hawkmoth</a:t>
            </a:r>
            <a:r>
              <a:rPr lang="en-US" sz="1600" b="1" dirty="0" smtClean="0"/>
              <a:t> pollinated</a:t>
            </a:r>
            <a:endParaRPr lang="en-US" sz="1600" b="1" dirty="0"/>
          </a:p>
        </p:txBody>
      </p:sp>
      <p:cxnSp>
        <p:nvCxnSpPr>
          <p:cNvPr id="7" name="Straight Connector 6"/>
          <p:cNvCxnSpPr/>
          <p:nvPr/>
        </p:nvCxnSpPr>
        <p:spPr bwMode="auto">
          <a:xfrm>
            <a:off x="5334000" y="5877818"/>
            <a:ext cx="838200" cy="1588"/>
          </a:xfrm>
          <a:prstGeom prst="line">
            <a:avLst/>
          </a:prstGeom>
          <a:solidFill>
            <a:schemeClr val="folHlink"/>
          </a:solidFill>
          <a:ln w="57150" cap="flat" cmpd="sng" algn="ctr">
            <a:solidFill>
              <a:srgbClr val="0000FF"/>
            </a:solidFill>
            <a:prstDash val="solid"/>
            <a:round/>
            <a:headEnd type="none" w="med" len="med"/>
            <a:tailEnd type="none" w="med" len="med"/>
          </a:ln>
          <a:effectLst/>
        </p:spPr>
      </p:cxnSp>
      <p:cxnSp>
        <p:nvCxnSpPr>
          <p:cNvPr id="10" name="Straight Connector 9"/>
          <p:cNvCxnSpPr/>
          <p:nvPr/>
        </p:nvCxnSpPr>
        <p:spPr bwMode="auto">
          <a:xfrm>
            <a:off x="6172200" y="6106418"/>
            <a:ext cx="838200" cy="1588"/>
          </a:xfrm>
          <a:prstGeom prst="line">
            <a:avLst/>
          </a:prstGeom>
          <a:solidFill>
            <a:schemeClr val="folHlink"/>
          </a:solidFill>
          <a:ln w="5715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943600" y="6409630"/>
            <a:ext cx="838200" cy="1588"/>
          </a:xfrm>
          <a:prstGeom prst="line">
            <a:avLst/>
          </a:prstGeom>
          <a:solidFill>
            <a:schemeClr val="folHlink"/>
          </a:solidFill>
          <a:ln w="5715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7391400" y="6639818"/>
            <a:ext cx="838200" cy="1588"/>
          </a:xfrm>
          <a:prstGeom prst="line">
            <a:avLst/>
          </a:prstGeom>
          <a:solidFill>
            <a:schemeClr val="folHlink"/>
          </a:solidFill>
          <a:ln w="57150" cap="flat" cmpd="sng" algn="ctr">
            <a:solidFill>
              <a:srgbClr val="FF6600"/>
            </a:solidFill>
            <a:prstDash val="solid"/>
            <a:round/>
            <a:headEnd type="none" w="med" len="med"/>
            <a:tailEnd type="none" w="med" len="med"/>
          </a:ln>
          <a:effectLst/>
        </p:spPr>
      </p:cxnSp>
      <p:sp>
        <p:nvSpPr>
          <p:cNvPr id="2" name="Slide Number Placeholder 1"/>
          <p:cNvSpPr>
            <a:spLocks noGrp="1"/>
          </p:cNvSpPr>
          <p:nvPr>
            <p:ph type="sldNum" sz="quarter" idx="12"/>
          </p:nvPr>
        </p:nvSpPr>
        <p:spPr>
          <a:xfrm>
            <a:off x="6629400" y="6356350"/>
            <a:ext cx="2133600" cy="365125"/>
          </a:xfrm>
        </p:spPr>
        <p:txBody>
          <a:bodyPr/>
          <a:lstStyle/>
          <a:p>
            <a:fld id="{C52A550A-C960-46D1-AF7A-F98291C7C770}" type="slidenum">
              <a:rPr lang="en-US" smtClean="0"/>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0"/>
            <a:ext cx="8991600" cy="1219200"/>
          </a:xfrm>
        </p:spPr>
        <p:txBody>
          <a:bodyPr/>
          <a:lstStyle/>
          <a:p>
            <a:pPr algn="l" eaLnBrk="1" hangingPunct="1"/>
            <a:r>
              <a:rPr lang="en-US" dirty="0">
                <a:latin typeface="Calibri" charset="0"/>
              </a:rPr>
              <a:t>Columbine Case Questions:</a:t>
            </a:r>
          </a:p>
        </p:txBody>
      </p:sp>
      <p:sp>
        <p:nvSpPr>
          <p:cNvPr id="17411" name="Rectangle 3"/>
          <p:cNvSpPr>
            <a:spLocks noGrp="1" noChangeArrowheads="1"/>
          </p:cNvSpPr>
          <p:nvPr>
            <p:ph type="body" idx="1"/>
          </p:nvPr>
        </p:nvSpPr>
        <p:spPr>
          <a:xfrm>
            <a:off x="381000" y="1066800"/>
            <a:ext cx="8229600" cy="4044950"/>
          </a:xfrm>
        </p:spPr>
        <p:txBody>
          <a:bodyPr/>
          <a:lstStyle/>
          <a:p>
            <a:pPr eaLnBrk="1" hangingPunct="1">
              <a:lnSpc>
                <a:spcPct val="90000"/>
              </a:lnSpc>
            </a:pPr>
            <a:r>
              <a:rPr lang="en-US" sz="2800" dirty="0" smtClean="0">
                <a:latin typeface="Calibri" charset="0"/>
              </a:rPr>
              <a:t>How can a phylogenetic perspective provide insights on evolution and ecology of plant reproduction? </a:t>
            </a:r>
            <a:endParaRPr lang="en-US" sz="2800" dirty="0">
              <a:latin typeface="Calibri" charset="0"/>
            </a:endParaRPr>
          </a:p>
          <a:p>
            <a:pPr eaLnBrk="1" hangingPunct="1">
              <a:lnSpc>
                <a:spcPct val="90000"/>
              </a:lnSpc>
            </a:pPr>
            <a:r>
              <a:rPr lang="en-US" sz="2800" dirty="0">
                <a:latin typeface="Calibri" charset="0"/>
              </a:rPr>
              <a:t>How can we identify and test</a:t>
            </a:r>
            <a:r>
              <a:rPr lang="en-US" sz="2800" dirty="0" smtClean="0">
                <a:latin typeface="Calibri" charset="0"/>
              </a:rPr>
              <a:t> for </a:t>
            </a:r>
            <a:r>
              <a:rPr lang="en-US" sz="2800" dirty="0">
                <a:latin typeface="Calibri" charset="0"/>
              </a:rPr>
              <a:t>reproductive isolation in </a:t>
            </a:r>
            <a:r>
              <a:rPr lang="en-US" sz="2800" dirty="0" smtClean="0">
                <a:latin typeface="Calibri" charset="0"/>
              </a:rPr>
              <a:t>plant species?</a:t>
            </a:r>
          </a:p>
          <a:p>
            <a:pPr eaLnBrk="1" hangingPunct="1">
              <a:lnSpc>
                <a:spcPct val="90000"/>
              </a:lnSpc>
            </a:pPr>
            <a:r>
              <a:rPr lang="en-US" sz="2800" dirty="0" smtClean="0">
                <a:latin typeface="Calibri" charset="0"/>
              </a:rPr>
              <a:t> How do flowers, pollinators, and pollination systems work?</a:t>
            </a:r>
          </a:p>
        </p:txBody>
      </p:sp>
      <p:pic>
        <p:nvPicPr>
          <p:cNvPr id="6" name="Picture 6" descr="DSCN1665"/>
          <p:cNvPicPr>
            <a:picLocks noChangeAspect="1" noChangeArrowheads="1"/>
          </p:cNvPicPr>
          <p:nvPr/>
        </p:nvPicPr>
        <p:blipFill>
          <a:blip r:embed="rId3"/>
          <a:srcRect/>
          <a:stretch>
            <a:fillRect/>
          </a:stretch>
        </p:blipFill>
        <p:spPr bwMode="auto">
          <a:xfrm>
            <a:off x="6019800" y="4114800"/>
            <a:ext cx="2667000" cy="2101850"/>
          </a:xfrm>
          <a:prstGeom prst="rect">
            <a:avLst/>
          </a:prstGeom>
          <a:noFill/>
          <a:ln w="38100">
            <a:solidFill>
              <a:srgbClr val="0000FF"/>
            </a:solidFill>
            <a:miter lim="800000"/>
            <a:headEnd/>
            <a:tailEnd/>
          </a:ln>
        </p:spPr>
      </p:pic>
      <p:sp>
        <p:nvSpPr>
          <p:cNvPr id="7" name="Text Box 8"/>
          <p:cNvSpPr txBox="1">
            <a:spLocks noChangeArrowheads="1"/>
          </p:cNvSpPr>
          <p:nvPr/>
        </p:nvSpPr>
        <p:spPr bwMode="auto">
          <a:xfrm>
            <a:off x="2133600" y="5867400"/>
            <a:ext cx="3810000" cy="304800"/>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b="1" i="1" dirty="0" err="1">
                <a:solidFill>
                  <a:schemeClr val="tx1"/>
                </a:solidFill>
                <a:latin typeface="Calibri" charset="0"/>
              </a:rPr>
              <a:t>Aquileqia</a:t>
            </a:r>
            <a:r>
              <a:rPr lang="en-US" sz="1400" b="1" i="1" dirty="0">
                <a:solidFill>
                  <a:schemeClr val="tx1"/>
                </a:solidFill>
                <a:latin typeface="Calibri" charset="0"/>
              </a:rPr>
              <a:t> </a:t>
            </a:r>
            <a:r>
              <a:rPr lang="en-US" sz="1400" b="1" i="1" dirty="0" err="1">
                <a:solidFill>
                  <a:schemeClr val="tx1"/>
                </a:solidFill>
                <a:latin typeface="Calibri" charset="0"/>
              </a:rPr>
              <a:t>caerulea</a:t>
            </a:r>
            <a:r>
              <a:rPr lang="en-US" sz="1400" b="1" i="1" dirty="0">
                <a:solidFill>
                  <a:schemeClr val="tx1"/>
                </a:solidFill>
                <a:latin typeface="Calibri" charset="0"/>
              </a:rPr>
              <a:t> </a:t>
            </a:r>
            <a:r>
              <a:rPr lang="en-US" sz="1400" b="1" dirty="0">
                <a:solidFill>
                  <a:schemeClr val="tx1"/>
                </a:solidFill>
                <a:latin typeface="Calibri" charset="0"/>
              </a:rPr>
              <a:t>– Colorado columbine</a:t>
            </a:r>
          </a:p>
        </p:txBody>
      </p:sp>
      <p:sp>
        <p:nvSpPr>
          <p:cNvPr id="2" name="Slide Number Placeholder 1"/>
          <p:cNvSpPr>
            <a:spLocks noGrp="1"/>
          </p:cNvSpPr>
          <p:nvPr>
            <p:ph type="sldNum" sz="quarter" idx="12"/>
          </p:nvPr>
        </p:nvSpPr>
        <p:spPr/>
        <p:txBody>
          <a:bodyPr/>
          <a:lstStyle/>
          <a:p>
            <a:fld id="{C52A550A-C960-46D1-AF7A-F98291C7C770}"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0" y="3352800"/>
            <a:ext cx="3200400" cy="366713"/>
          </a:xfrm>
          <a:prstGeom prst="rect">
            <a:avLst/>
          </a:prstGeom>
          <a:noFill/>
          <a:ln w="9525">
            <a:noFill/>
            <a:miter lim="800000"/>
            <a:headEnd/>
            <a:tailEnd/>
          </a:ln>
        </p:spPr>
        <p:txBody>
          <a:bodyPr>
            <a:prstTxWarp prst="textNoShape">
              <a:avLst/>
            </a:prstTxWarp>
            <a:spAutoFit/>
          </a:bodyPr>
          <a:lstStyle/>
          <a:p>
            <a:pPr algn="l">
              <a:spcBef>
                <a:spcPct val="50000"/>
              </a:spcBef>
            </a:pPr>
            <a:endParaRPr lang="en-US" sz="1800">
              <a:solidFill>
                <a:schemeClr val="tx1"/>
              </a:solidFill>
            </a:endParaRPr>
          </a:p>
        </p:txBody>
      </p:sp>
      <p:sp>
        <p:nvSpPr>
          <p:cNvPr id="56323" name="Rectangle 7"/>
          <p:cNvSpPr>
            <a:spLocks noChangeArrowheads="1"/>
          </p:cNvSpPr>
          <p:nvPr/>
        </p:nvSpPr>
        <p:spPr bwMode="auto">
          <a:xfrm>
            <a:off x="609600" y="3733800"/>
            <a:ext cx="3962400" cy="1200329"/>
          </a:xfrm>
          <a:prstGeom prst="rect">
            <a:avLst/>
          </a:prstGeom>
          <a:noFill/>
          <a:ln w="9525">
            <a:noFill/>
            <a:miter lim="800000"/>
            <a:headEnd/>
            <a:tailEnd/>
          </a:ln>
        </p:spPr>
        <p:txBody>
          <a:bodyPr wrap="square">
            <a:prstTxWarp prst="textNoShape">
              <a:avLst/>
            </a:prstTxWarp>
            <a:spAutoFit/>
          </a:bodyPr>
          <a:lstStyle/>
          <a:p>
            <a:pPr algn="l"/>
            <a:r>
              <a:rPr lang="en-US" sz="1800" b="1" i="1" dirty="0">
                <a:solidFill>
                  <a:schemeClr val="tx1"/>
                </a:solidFill>
              </a:rPr>
              <a:t>Aquilegia </a:t>
            </a:r>
            <a:r>
              <a:rPr lang="en-US" sz="1800" b="1" i="1" dirty="0" err="1" smtClean="0">
                <a:solidFill>
                  <a:schemeClr val="tx1"/>
                </a:solidFill>
              </a:rPr>
              <a:t>formosa</a:t>
            </a:r>
            <a:endParaRPr lang="en-US" sz="1800" b="1" i="1" dirty="0" smtClean="0">
              <a:solidFill>
                <a:schemeClr val="tx1"/>
              </a:solidFill>
            </a:endParaRPr>
          </a:p>
          <a:p>
            <a:pPr algn="l">
              <a:buFont typeface="Arial"/>
              <a:buChar char="•"/>
            </a:pPr>
            <a:r>
              <a:rPr lang="en-US" sz="1800" b="1" dirty="0" smtClean="0">
                <a:solidFill>
                  <a:schemeClr val="tx1"/>
                </a:solidFill>
              </a:rPr>
              <a:t> average spur length 10-20 mm</a:t>
            </a:r>
          </a:p>
          <a:p>
            <a:pPr algn="l">
              <a:buFont typeface="Arial"/>
              <a:buChar char="•"/>
            </a:pPr>
            <a:r>
              <a:rPr lang="en-US" sz="1800" b="1" dirty="0" smtClean="0">
                <a:solidFill>
                  <a:schemeClr val="tx1"/>
                </a:solidFill>
              </a:rPr>
              <a:t> native to western North America</a:t>
            </a:r>
          </a:p>
          <a:p>
            <a:pPr algn="l">
              <a:buFont typeface="Arial"/>
              <a:buChar char="•"/>
            </a:pPr>
            <a:r>
              <a:rPr lang="en-US" sz="1800" b="1" dirty="0" smtClean="0">
                <a:solidFill>
                  <a:schemeClr val="tx1"/>
                </a:solidFill>
              </a:rPr>
              <a:t> low-mid elevation, </a:t>
            </a:r>
            <a:r>
              <a:rPr lang="en-US" sz="1800" b="1" dirty="0" err="1" smtClean="0">
                <a:solidFill>
                  <a:schemeClr val="tx1"/>
                </a:solidFill>
              </a:rPr>
              <a:t>mesic</a:t>
            </a:r>
            <a:r>
              <a:rPr lang="en-US" sz="1800" b="1" dirty="0" smtClean="0">
                <a:solidFill>
                  <a:schemeClr val="tx1"/>
                </a:solidFill>
              </a:rPr>
              <a:t> sites</a:t>
            </a:r>
          </a:p>
          <a:p>
            <a:pPr algn="l"/>
            <a:endParaRPr lang="en-US" sz="1800" b="1" dirty="0">
              <a:solidFill>
                <a:schemeClr val="tx1"/>
              </a:solidFill>
            </a:endParaRPr>
          </a:p>
        </p:txBody>
      </p:sp>
      <p:sp>
        <p:nvSpPr>
          <p:cNvPr id="56324" name="Rectangle 8"/>
          <p:cNvSpPr>
            <a:spLocks noChangeArrowheads="1"/>
          </p:cNvSpPr>
          <p:nvPr/>
        </p:nvSpPr>
        <p:spPr bwMode="auto">
          <a:xfrm>
            <a:off x="4724400" y="3733800"/>
            <a:ext cx="4038600" cy="1200329"/>
          </a:xfrm>
          <a:prstGeom prst="rect">
            <a:avLst/>
          </a:prstGeom>
          <a:noFill/>
          <a:ln w="9525">
            <a:noFill/>
            <a:miter lim="800000"/>
            <a:headEnd/>
            <a:tailEnd/>
          </a:ln>
        </p:spPr>
        <p:txBody>
          <a:bodyPr wrap="square">
            <a:prstTxWarp prst="textNoShape">
              <a:avLst/>
            </a:prstTxWarp>
            <a:spAutoFit/>
          </a:bodyPr>
          <a:lstStyle/>
          <a:p>
            <a:pPr algn="l"/>
            <a:r>
              <a:rPr lang="en-US" sz="1800" b="1" i="1" dirty="0">
                <a:solidFill>
                  <a:schemeClr val="tx1"/>
                </a:solidFill>
              </a:rPr>
              <a:t>Aquilegia </a:t>
            </a:r>
            <a:r>
              <a:rPr lang="en-US" sz="1800" b="1" i="1" dirty="0" err="1" smtClean="0">
                <a:solidFill>
                  <a:schemeClr val="tx1"/>
                </a:solidFill>
              </a:rPr>
              <a:t>pubescens</a:t>
            </a:r>
            <a:endParaRPr lang="en-US" sz="1800" b="1" dirty="0" smtClean="0">
              <a:solidFill>
                <a:schemeClr val="tx1"/>
              </a:solidFill>
            </a:endParaRPr>
          </a:p>
          <a:p>
            <a:pPr algn="l">
              <a:buFont typeface="Arial"/>
              <a:buChar char="•"/>
            </a:pPr>
            <a:r>
              <a:rPr lang="en-US" sz="1800" b="1" dirty="0" smtClean="0">
                <a:solidFill>
                  <a:schemeClr val="tx1"/>
                </a:solidFill>
              </a:rPr>
              <a:t> average spur length 25-40 mm</a:t>
            </a:r>
          </a:p>
          <a:p>
            <a:pPr algn="l">
              <a:buFont typeface="Arial"/>
              <a:buChar char="•"/>
            </a:pPr>
            <a:r>
              <a:rPr lang="en-US" sz="1800" b="1" dirty="0" smtClean="0">
                <a:solidFill>
                  <a:schemeClr val="tx1"/>
                </a:solidFill>
              </a:rPr>
              <a:t> native to Colorado and California</a:t>
            </a:r>
          </a:p>
          <a:p>
            <a:pPr algn="l">
              <a:buFont typeface="Arial"/>
              <a:buChar char="•"/>
            </a:pPr>
            <a:r>
              <a:rPr lang="en-US" sz="1800" b="1" dirty="0" smtClean="0">
                <a:solidFill>
                  <a:schemeClr val="tx1"/>
                </a:solidFill>
              </a:rPr>
              <a:t> high elevation, drier sites</a:t>
            </a:r>
            <a:endParaRPr lang="en-US" sz="1800" b="1" dirty="0">
              <a:solidFill>
                <a:schemeClr val="tx1"/>
              </a:solidFill>
            </a:endParaRPr>
          </a:p>
        </p:txBody>
      </p:sp>
      <p:sp>
        <p:nvSpPr>
          <p:cNvPr id="56325" name="Text Box 5"/>
          <p:cNvSpPr txBox="1">
            <a:spLocks noChangeArrowheads="1"/>
          </p:cNvSpPr>
          <p:nvPr/>
        </p:nvSpPr>
        <p:spPr bwMode="auto">
          <a:xfrm>
            <a:off x="76200" y="5074384"/>
            <a:ext cx="8991600" cy="1631216"/>
          </a:xfrm>
          <a:prstGeom prst="rect">
            <a:avLst/>
          </a:prstGeom>
          <a:noFill/>
          <a:ln w="9525">
            <a:noFill/>
            <a:miter lim="800000"/>
            <a:headEnd/>
            <a:tailEnd/>
          </a:ln>
        </p:spPr>
        <p:txBody>
          <a:bodyPr>
            <a:prstTxWarp prst="textNoShape">
              <a:avLst/>
            </a:prstTxWarp>
            <a:spAutoFit/>
          </a:bodyPr>
          <a:lstStyle/>
          <a:p>
            <a:pPr algn="l"/>
            <a:r>
              <a:rPr lang="en-US" sz="2000" b="1" i="1" dirty="0">
                <a:latin typeface="Calibri" charset="0"/>
              </a:rPr>
              <a:t>Aquilegia </a:t>
            </a:r>
            <a:r>
              <a:rPr lang="en-US" sz="2000" b="1" i="1" dirty="0" err="1">
                <a:latin typeface="Calibri" charset="0"/>
              </a:rPr>
              <a:t>fomosa</a:t>
            </a:r>
            <a:r>
              <a:rPr lang="en-US" sz="2000" b="1" i="1" dirty="0">
                <a:latin typeface="Calibri" charset="0"/>
              </a:rPr>
              <a:t> </a:t>
            </a:r>
            <a:r>
              <a:rPr lang="en-US" sz="2000" b="1" dirty="0">
                <a:latin typeface="Calibri" charset="0"/>
              </a:rPr>
              <a:t>and </a:t>
            </a:r>
            <a:r>
              <a:rPr lang="en-US" sz="2000" b="1" i="1" dirty="0">
                <a:latin typeface="Calibri" charset="0"/>
              </a:rPr>
              <a:t>A. </a:t>
            </a:r>
            <a:r>
              <a:rPr lang="en-US" sz="2000" b="1" i="1" dirty="0" err="1">
                <a:latin typeface="Calibri" charset="0"/>
              </a:rPr>
              <a:t>pubescens</a:t>
            </a:r>
            <a:r>
              <a:rPr lang="en-US" sz="2000" b="1" i="1" dirty="0">
                <a:latin typeface="Calibri" charset="0"/>
              </a:rPr>
              <a:t> </a:t>
            </a:r>
            <a:r>
              <a:rPr lang="en-US" sz="2000" b="1" dirty="0">
                <a:latin typeface="Calibri" charset="0"/>
              </a:rPr>
              <a:t>are species that evolved from a recent common </a:t>
            </a:r>
            <a:r>
              <a:rPr lang="en-US" sz="2000" b="1" dirty="0" smtClean="0">
                <a:latin typeface="Calibri" charset="0"/>
              </a:rPr>
              <a:t>ancestor based on a genetic phylogeny. </a:t>
            </a:r>
            <a:endParaRPr lang="en-US" sz="2000" b="1" dirty="0">
              <a:latin typeface="Calibri" charset="0"/>
            </a:endParaRPr>
          </a:p>
          <a:p>
            <a:pPr algn="l"/>
            <a:r>
              <a:rPr lang="en-US" sz="2000" b="1" dirty="0">
                <a:latin typeface="Calibri" charset="0"/>
              </a:rPr>
              <a:t>What differences between </a:t>
            </a:r>
            <a:r>
              <a:rPr lang="en-US" sz="2000" b="1" i="1" dirty="0">
                <a:latin typeface="Calibri" charset="0"/>
              </a:rPr>
              <a:t>A. </a:t>
            </a:r>
            <a:r>
              <a:rPr lang="en-US" sz="2000" b="1" i="1" dirty="0" err="1">
                <a:latin typeface="Calibri" charset="0"/>
              </a:rPr>
              <a:t>formosa</a:t>
            </a:r>
            <a:r>
              <a:rPr lang="en-US" sz="2000" b="1" i="1" dirty="0">
                <a:latin typeface="Calibri" charset="0"/>
              </a:rPr>
              <a:t> </a:t>
            </a:r>
            <a:r>
              <a:rPr lang="en-US" sz="2000" b="1" dirty="0">
                <a:latin typeface="Calibri" charset="0"/>
              </a:rPr>
              <a:t>and </a:t>
            </a:r>
            <a:r>
              <a:rPr lang="en-US" sz="2000" b="1" i="1" dirty="0">
                <a:latin typeface="Calibri" charset="0"/>
              </a:rPr>
              <a:t>A. </a:t>
            </a:r>
            <a:r>
              <a:rPr lang="en-US" sz="2000" b="1" i="1" dirty="0" err="1">
                <a:latin typeface="Calibri" charset="0"/>
              </a:rPr>
              <a:t>pubescens</a:t>
            </a:r>
            <a:r>
              <a:rPr lang="en-US" sz="2000" b="1" i="1" dirty="0">
                <a:latin typeface="Calibri" charset="0"/>
              </a:rPr>
              <a:t> </a:t>
            </a:r>
            <a:r>
              <a:rPr lang="en-US" sz="2000" b="1" dirty="0">
                <a:latin typeface="Calibri" charset="0"/>
              </a:rPr>
              <a:t>flowers may be important for interacting with pollinators?</a:t>
            </a:r>
          </a:p>
          <a:p>
            <a:pPr algn="l"/>
            <a:r>
              <a:rPr lang="en-US" sz="2000" b="1" dirty="0">
                <a:latin typeface="Calibri" charset="0"/>
              </a:rPr>
              <a:t>Why might their sharing a recent common ancestor be important?</a:t>
            </a:r>
          </a:p>
          <a:p>
            <a:pPr algn="l"/>
            <a:endParaRPr lang="en-US" sz="2000" b="1" dirty="0">
              <a:latin typeface="Calibri" charset="0"/>
            </a:endParaRPr>
          </a:p>
        </p:txBody>
      </p:sp>
      <p:pic>
        <p:nvPicPr>
          <p:cNvPr id="56326" name="Picture 6" descr="450px-Aquilegia_formosa_14962"/>
          <p:cNvPicPr>
            <a:picLocks noChangeAspect="1" noChangeArrowheads="1"/>
          </p:cNvPicPr>
          <p:nvPr/>
        </p:nvPicPr>
        <p:blipFill>
          <a:blip r:embed="rId3"/>
          <a:srcRect/>
          <a:stretch>
            <a:fillRect/>
          </a:stretch>
        </p:blipFill>
        <p:spPr bwMode="auto">
          <a:xfrm>
            <a:off x="685800" y="228600"/>
            <a:ext cx="2590800" cy="3454400"/>
          </a:xfrm>
          <a:prstGeom prst="rect">
            <a:avLst/>
          </a:prstGeom>
          <a:noFill/>
          <a:ln w="9525">
            <a:noFill/>
            <a:miter lim="800000"/>
            <a:headEnd/>
            <a:tailEnd/>
          </a:ln>
        </p:spPr>
      </p:pic>
      <p:pic>
        <p:nvPicPr>
          <p:cNvPr id="56327" name="Picture 7" descr="pubescens2"/>
          <p:cNvPicPr>
            <a:picLocks noChangeAspect="1" noChangeArrowheads="1"/>
          </p:cNvPicPr>
          <p:nvPr/>
        </p:nvPicPr>
        <p:blipFill>
          <a:blip r:embed="rId4"/>
          <a:srcRect/>
          <a:stretch>
            <a:fillRect/>
          </a:stretch>
        </p:blipFill>
        <p:spPr bwMode="auto">
          <a:xfrm>
            <a:off x="4724400" y="533400"/>
            <a:ext cx="3505200" cy="30178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2A550A-C960-46D1-AF7A-F98291C7C770}"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609600" y="1447800"/>
            <a:ext cx="8229600" cy="4525963"/>
          </a:xfrm>
        </p:spPr>
        <p:txBody>
          <a:bodyPr/>
          <a:lstStyle/>
          <a:p>
            <a:pPr marL="609600" indent="-609600" eaLnBrk="1" hangingPunct="1">
              <a:lnSpc>
                <a:spcPct val="90000"/>
              </a:lnSpc>
              <a:buFontTx/>
              <a:buNone/>
            </a:pPr>
            <a:r>
              <a:rPr lang="en-US" sz="2800" dirty="0">
                <a:latin typeface="Calibri" charset="0"/>
              </a:rPr>
              <a:t>Because they share a common ancestor. . </a:t>
            </a:r>
            <a:r>
              <a:rPr lang="en-US" sz="2800" dirty="0" smtClean="0">
                <a:latin typeface="Calibri" charset="0"/>
              </a:rPr>
              <a:t>.</a:t>
            </a:r>
          </a:p>
          <a:p>
            <a:pPr marL="609600" indent="-609600" eaLnBrk="1" hangingPunct="1">
              <a:lnSpc>
                <a:spcPct val="90000"/>
              </a:lnSpc>
              <a:buFontTx/>
              <a:buNone/>
            </a:pPr>
            <a:endParaRPr lang="en-US" sz="1400" dirty="0" smtClean="0">
              <a:latin typeface="Calibri" charset="0"/>
            </a:endParaRPr>
          </a:p>
          <a:p>
            <a:pPr marL="609600" indent="-609600" eaLnBrk="1" hangingPunct="1">
              <a:lnSpc>
                <a:spcPct val="90000"/>
              </a:lnSpc>
              <a:buFontTx/>
              <a:buAutoNum type="alphaUcPeriod"/>
            </a:pPr>
            <a:r>
              <a:rPr lang="en-US" sz="2800" dirty="0" smtClean="0">
                <a:latin typeface="Calibri" charset="0"/>
              </a:rPr>
              <a:t>both species are completely different from one another and share no traits. </a:t>
            </a:r>
          </a:p>
          <a:p>
            <a:pPr marL="609600" indent="-609600" eaLnBrk="1" hangingPunct="1">
              <a:lnSpc>
                <a:spcPct val="90000"/>
              </a:lnSpc>
              <a:buFontTx/>
              <a:buAutoNum type="alphaUcPeriod"/>
            </a:pPr>
            <a:r>
              <a:rPr lang="en-US" sz="2800" dirty="0" smtClean="0">
                <a:latin typeface="Calibri" charset="0"/>
              </a:rPr>
              <a:t>both </a:t>
            </a:r>
            <a:r>
              <a:rPr lang="en-US" sz="2800" dirty="0">
                <a:latin typeface="Calibri" charset="0"/>
              </a:rPr>
              <a:t>columbine species share some traits, but also have other unique features that</a:t>
            </a:r>
            <a:r>
              <a:rPr lang="en-US" sz="2800" dirty="0" smtClean="0">
                <a:latin typeface="Calibri" charset="0"/>
              </a:rPr>
              <a:t> differentiate them.</a:t>
            </a:r>
          </a:p>
          <a:p>
            <a:pPr marL="609600" indent="-609600" eaLnBrk="1" hangingPunct="1">
              <a:lnSpc>
                <a:spcPct val="90000"/>
              </a:lnSpc>
              <a:buFontTx/>
              <a:buAutoNum type="alphaUcPeriod"/>
            </a:pPr>
            <a:r>
              <a:rPr lang="en-US" sz="2800" dirty="0" smtClean="0">
                <a:latin typeface="Calibri" charset="0"/>
              </a:rPr>
              <a:t>both </a:t>
            </a:r>
            <a:r>
              <a:rPr lang="en-US" sz="2800" dirty="0">
                <a:latin typeface="Calibri" charset="0"/>
              </a:rPr>
              <a:t>columbine species will attract</a:t>
            </a:r>
            <a:r>
              <a:rPr lang="en-US" sz="2800" dirty="0" smtClean="0">
                <a:latin typeface="Calibri" charset="0"/>
              </a:rPr>
              <a:t> the same pollinators and grow in the same places.</a:t>
            </a:r>
            <a:endParaRPr lang="en-US" sz="2800" dirty="0">
              <a:latin typeface="Calibri" charset="0"/>
            </a:endParaRPr>
          </a:p>
          <a:p>
            <a:pPr marL="609600" indent="-609600" eaLnBrk="1" hangingPunct="1">
              <a:lnSpc>
                <a:spcPct val="90000"/>
              </a:lnSpc>
              <a:buFontTx/>
              <a:buAutoNum type="alphaUcPeriod"/>
            </a:pPr>
            <a:r>
              <a:rPr lang="en-US" sz="2800" dirty="0">
                <a:latin typeface="Calibri" charset="0"/>
              </a:rPr>
              <a:t>both columbine species are reproductively isolated from one </a:t>
            </a:r>
            <a:r>
              <a:rPr lang="en-US" sz="2800" dirty="0" smtClean="0">
                <a:latin typeface="Calibri" charset="0"/>
              </a:rPr>
              <a:t>another.</a:t>
            </a:r>
          </a:p>
          <a:p>
            <a:pPr marL="609600" indent="-609600" eaLnBrk="1" hangingPunct="1">
              <a:lnSpc>
                <a:spcPct val="90000"/>
              </a:lnSpc>
              <a:buFontTx/>
              <a:buNone/>
            </a:pPr>
            <a:endParaRPr lang="en-US" sz="2800" dirty="0">
              <a:latin typeface="Calibri" charset="0"/>
            </a:endParaRPr>
          </a:p>
          <a:p>
            <a:pPr marL="609600" indent="-609600" eaLnBrk="1" hangingPunct="1">
              <a:lnSpc>
                <a:spcPct val="90000"/>
              </a:lnSpc>
              <a:buFontTx/>
              <a:buNone/>
            </a:pPr>
            <a:endParaRPr lang="en-US" sz="2800" dirty="0">
              <a:latin typeface="Calibri" charset="0"/>
            </a:endParaRPr>
          </a:p>
          <a:p>
            <a:pPr marL="609600" indent="-609600" eaLnBrk="1" hangingPunct="1">
              <a:lnSpc>
                <a:spcPct val="90000"/>
              </a:lnSpc>
              <a:buFontTx/>
              <a:buNone/>
            </a:pPr>
            <a:endParaRPr lang="en-US" sz="2800" dirty="0">
              <a:latin typeface="Calibri" charset="0"/>
            </a:endParaRPr>
          </a:p>
          <a:p>
            <a:pPr marL="609600" indent="-609600" eaLnBrk="1" hangingPunct="1">
              <a:lnSpc>
                <a:spcPct val="90000"/>
              </a:lnSpc>
              <a:buFontTx/>
              <a:buNone/>
            </a:pPr>
            <a:endParaRPr lang="en-US" sz="2800" dirty="0">
              <a:latin typeface="Calibri" charset="0"/>
            </a:endParaRPr>
          </a:p>
        </p:txBody>
      </p:sp>
      <p:sp>
        <p:nvSpPr>
          <p:cNvPr id="58371" name="Rectangle 3"/>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#8</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152400"/>
            <a:ext cx="8458200" cy="1066800"/>
          </a:xfrm>
        </p:spPr>
        <p:txBody>
          <a:bodyPr/>
          <a:lstStyle/>
          <a:p>
            <a:pPr eaLnBrk="1" hangingPunct="1"/>
            <a:r>
              <a:rPr lang="en-US" dirty="0">
                <a:latin typeface="Calibri"/>
                <a:ea typeface="Calibri" charset="0"/>
                <a:cs typeface="Calibri"/>
              </a:rPr>
              <a:t>Spurs</a:t>
            </a:r>
            <a:r>
              <a:rPr lang="en-US" dirty="0">
                <a:latin typeface="Calibri"/>
                <a:cs typeface="Calibri"/>
              </a:rPr>
              <a:t> </a:t>
            </a:r>
            <a:r>
              <a:rPr lang="en-US">
                <a:latin typeface="Calibri"/>
                <a:cs typeface="Calibri"/>
              </a:rPr>
              <a:t>&amp; </a:t>
            </a:r>
            <a:r>
              <a:rPr lang="en-US" smtClean="0">
                <a:latin typeface="Calibri"/>
                <a:cs typeface="Calibri"/>
              </a:rPr>
              <a:t>Species</a:t>
            </a:r>
            <a:endParaRPr lang="en-US" dirty="0">
              <a:latin typeface="Calibri"/>
              <a:cs typeface="Calibri"/>
            </a:endParaRPr>
          </a:p>
        </p:txBody>
      </p:sp>
      <p:sp>
        <p:nvSpPr>
          <p:cNvPr id="60419" name="Text Box 4"/>
          <p:cNvSpPr txBox="1">
            <a:spLocks noChangeArrowheads="1"/>
          </p:cNvSpPr>
          <p:nvPr/>
        </p:nvSpPr>
        <p:spPr bwMode="auto">
          <a:xfrm>
            <a:off x="152400" y="1447800"/>
            <a:ext cx="8763000" cy="4647426"/>
          </a:xfrm>
          <a:prstGeom prst="rect">
            <a:avLst/>
          </a:prstGeom>
          <a:solidFill>
            <a:schemeClr val="bg1"/>
          </a:solidFill>
          <a:ln w="41275">
            <a:noFill/>
            <a:miter lim="800000"/>
            <a:headEnd/>
            <a:tailEnd/>
          </a:ln>
        </p:spPr>
        <p:txBody>
          <a:bodyPr>
            <a:prstTxWarp prst="textNoShape">
              <a:avLst/>
            </a:prstTxWarp>
            <a:spAutoFit/>
          </a:bodyPr>
          <a:lstStyle/>
          <a:p>
            <a:pPr algn="l"/>
            <a:r>
              <a:rPr lang="en-US" sz="3600" b="1" dirty="0">
                <a:latin typeface="Calibri"/>
                <a:ea typeface="Calibri" charset="0"/>
                <a:cs typeface="Calibri"/>
              </a:rPr>
              <a:t>Given the proposed importance of nectar </a:t>
            </a:r>
            <a:r>
              <a:rPr lang="en-US" sz="3600" b="1" dirty="0" smtClean="0">
                <a:latin typeface="Calibri"/>
                <a:ea typeface="Calibri" charset="0"/>
                <a:cs typeface="Calibri"/>
              </a:rPr>
              <a:t>spurs and other floral features, how </a:t>
            </a:r>
            <a:r>
              <a:rPr lang="en-US" sz="3600" b="1" dirty="0">
                <a:latin typeface="Calibri"/>
                <a:ea typeface="Calibri" charset="0"/>
                <a:cs typeface="Calibri"/>
              </a:rPr>
              <a:t>would you test their influence on columbine speciation</a:t>
            </a:r>
            <a:r>
              <a:rPr lang="en-US" sz="3600" b="1" dirty="0" smtClean="0">
                <a:latin typeface="Calibri"/>
                <a:ea typeface="Calibri" charset="0"/>
                <a:cs typeface="Calibri"/>
              </a:rPr>
              <a:t>?</a:t>
            </a:r>
          </a:p>
          <a:p>
            <a:pPr algn="l"/>
            <a:endParaRPr lang="en-US" sz="2400" u="sng" dirty="0" smtClean="0">
              <a:latin typeface="Calibri"/>
              <a:ea typeface="Calibri" charset="0"/>
              <a:cs typeface="Calibri"/>
            </a:endParaRPr>
          </a:p>
          <a:p>
            <a:pPr algn="l"/>
            <a:r>
              <a:rPr lang="en-US" sz="3200" dirty="0">
                <a:latin typeface="Calibri"/>
                <a:ea typeface="Calibri" charset="0"/>
                <a:cs typeface="Calibri"/>
              </a:rPr>
              <a:t>Develop an hypothesis and design an experiment to  to explore potential causes and function of </a:t>
            </a:r>
            <a:r>
              <a:rPr lang="en-US" sz="3200" b="1" dirty="0">
                <a:latin typeface="Calibri"/>
                <a:ea typeface="Calibri" charset="0"/>
                <a:cs typeface="Calibri"/>
              </a:rPr>
              <a:t>behavioral isolation </a:t>
            </a:r>
            <a:r>
              <a:rPr lang="en-US" sz="3200" dirty="0">
                <a:latin typeface="Calibri"/>
                <a:ea typeface="Calibri" charset="0"/>
                <a:cs typeface="Calibri"/>
              </a:rPr>
              <a:t>and</a:t>
            </a:r>
            <a:r>
              <a:rPr lang="en-US" sz="3200" b="1" dirty="0">
                <a:latin typeface="Calibri"/>
                <a:ea typeface="Calibri" charset="0"/>
                <a:cs typeface="Calibri"/>
              </a:rPr>
              <a:t> mechanical isolation</a:t>
            </a:r>
            <a:r>
              <a:rPr lang="en-US" sz="3200" b="1" dirty="0" smtClean="0">
                <a:latin typeface="Calibri"/>
                <a:ea typeface="Calibri" charset="0"/>
                <a:cs typeface="Calibri"/>
              </a:rPr>
              <a:t> </a:t>
            </a:r>
            <a:r>
              <a:rPr lang="en-US" sz="3200" dirty="0" smtClean="0">
                <a:latin typeface="Calibri"/>
                <a:ea typeface="Calibri" charset="0"/>
                <a:cs typeface="Calibri"/>
              </a:rPr>
              <a:t>between </a:t>
            </a:r>
            <a:r>
              <a:rPr lang="en-US" sz="3200" i="1" dirty="0">
                <a:latin typeface="Calibri"/>
                <a:ea typeface="Calibri" charset="0"/>
                <a:cs typeface="Calibri"/>
              </a:rPr>
              <a:t>A. </a:t>
            </a:r>
            <a:r>
              <a:rPr lang="en-US" sz="3200" i="1" dirty="0" err="1">
                <a:latin typeface="Calibri"/>
                <a:ea typeface="Calibri" charset="0"/>
                <a:cs typeface="Calibri"/>
              </a:rPr>
              <a:t>pubescens</a:t>
            </a:r>
            <a:r>
              <a:rPr lang="en-US" sz="3200" i="1" dirty="0">
                <a:latin typeface="Calibri"/>
                <a:ea typeface="Calibri" charset="0"/>
                <a:cs typeface="Calibri"/>
              </a:rPr>
              <a:t> </a:t>
            </a:r>
            <a:r>
              <a:rPr lang="en-US" sz="3200" dirty="0">
                <a:latin typeface="Calibri"/>
                <a:ea typeface="Calibri" charset="0"/>
                <a:cs typeface="Calibri"/>
              </a:rPr>
              <a:t>and </a:t>
            </a:r>
            <a:r>
              <a:rPr lang="en-US" sz="3200" i="1" dirty="0">
                <a:latin typeface="Calibri"/>
                <a:ea typeface="Calibri" charset="0"/>
                <a:cs typeface="Calibri"/>
              </a:rPr>
              <a:t>A. </a:t>
            </a:r>
            <a:r>
              <a:rPr lang="en-US" sz="3200" i="1" dirty="0" err="1">
                <a:latin typeface="Calibri"/>
                <a:ea typeface="Calibri" charset="0"/>
                <a:cs typeface="Calibri"/>
              </a:rPr>
              <a:t>formosa</a:t>
            </a:r>
            <a:r>
              <a:rPr lang="en-US" sz="3200" i="1" dirty="0">
                <a:latin typeface="Calibri"/>
                <a:ea typeface="Calibri" charset="0"/>
                <a:cs typeface="Calibri"/>
              </a:rPr>
              <a:t> </a:t>
            </a:r>
            <a:r>
              <a:rPr lang="en-US" sz="3200" dirty="0">
                <a:latin typeface="Calibri"/>
                <a:ea typeface="Calibri" charset="0"/>
                <a:cs typeface="Calibri"/>
              </a:rPr>
              <a:t>flowers.</a:t>
            </a:r>
          </a:p>
        </p:txBody>
      </p:sp>
      <p:sp>
        <p:nvSpPr>
          <p:cNvPr id="2" name="Slide Number Placeholder 1"/>
          <p:cNvSpPr>
            <a:spLocks noGrp="1"/>
          </p:cNvSpPr>
          <p:nvPr>
            <p:ph type="sldNum" sz="quarter" idx="12"/>
          </p:nvPr>
        </p:nvSpPr>
        <p:spPr/>
        <p:txBody>
          <a:bodyPr/>
          <a:lstStyle/>
          <a:p>
            <a:fld id="{C52A550A-C960-46D1-AF7A-F98291C7C770}"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0"/>
            <a:ext cx="8686800" cy="2667000"/>
          </a:xfrm>
        </p:spPr>
        <p:txBody>
          <a:bodyPr/>
          <a:lstStyle/>
          <a:p>
            <a:pPr algn="l" eaLnBrk="1" hangingPunct="1"/>
            <a:r>
              <a:rPr lang="en-US" sz="2800" dirty="0">
                <a:latin typeface="Calibri"/>
                <a:cs typeface="Calibri"/>
              </a:rPr>
              <a:t>In an initial study, researchers presented both</a:t>
            </a:r>
            <a:r>
              <a:rPr lang="en-US" sz="2800" dirty="0" smtClean="0">
                <a:latin typeface="Calibri"/>
                <a:cs typeface="Calibri"/>
              </a:rPr>
              <a:t> columbine species </a:t>
            </a:r>
            <a:r>
              <a:rPr lang="en-US" sz="2800" dirty="0">
                <a:latin typeface="Calibri"/>
                <a:cs typeface="Calibri"/>
              </a:rPr>
              <a:t>in a hexagonal array with</a:t>
            </a:r>
            <a:r>
              <a:rPr lang="en-US" sz="2800" dirty="0" smtClean="0">
                <a:latin typeface="Calibri"/>
                <a:cs typeface="Calibri"/>
              </a:rPr>
              <a:t> nine flowering individuals of </a:t>
            </a:r>
            <a:r>
              <a:rPr lang="en-US" sz="2800" dirty="0">
                <a:latin typeface="Calibri"/>
                <a:cs typeface="Calibri"/>
              </a:rPr>
              <a:t>each spp. Arrays were placed near </a:t>
            </a:r>
            <a:r>
              <a:rPr lang="en-US" sz="2800" i="1" dirty="0">
                <a:latin typeface="Calibri"/>
                <a:cs typeface="Calibri"/>
              </a:rPr>
              <a:t>A. </a:t>
            </a:r>
            <a:r>
              <a:rPr lang="en-US" sz="2800" i="1" dirty="0" err="1">
                <a:latin typeface="Calibri"/>
                <a:cs typeface="Calibri"/>
              </a:rPr>
              <a:t>pubescens</a:t>
            </a:r>
            <a:r>
              <a:rPr lang="en-US" sz="2800" dirty="0">
                <a:latin typeface="Calibri"/>
                <a:cs typeface="Calibri"/>
              </a:rPr>
              <a:t> and </a:t>
            </a:r>
            <a:r>
              <a:rPr lang="en-US" sz="2800" i="1" dirty="0">
                <a:latin typeface="Calibri"/>
                <a:cs typeface="Calibri"/>
              </a:rPr>
              <a:t>A. </a:t>
            </a:r>
            <a:r>
              <a:rPr lang="en-US" sz="2800" i="1" dirty="0" err="1">
                <a:latin typeface="Calibri"/>
                <a:cs typeface="Calibri"/>
              </a:rPr>
              <a:t>formosa</a:t>
            </a:r>
            <a:r>
              <a:rPr lang="en-US" sz="2800" dirty="0">
                <a:latin typeface="Calibri"/>
                <a:cs typeface="Calibri"/>
              </a:rPr>
              <a:t> populations and pollinator visits recorded.</a:t>
            </a:r>
          </a:p>
        </p:txBody>
      </p:sp>
      <p:sp>
        <p:nvSpPr>
          <p:cNvPr id="62467" name="Rectangle 3"/>
          <p:cNvSpPr>
            <a:spLocks noGrp="1" noChangeArrowheads="1"/>
          </p:cNvSpPr>
          <p:nvPr>
            <p:ph type="body" idx="1"/>
          </p:nvPr>
        </p:nvSpPr>
        <p:spPr>
          <a:xfrm>
            <a:off x="381000" y="2543175"/>
            <a:ext cx="7848600" cy="657225"/>
          </a:xfrm>
          <a:solidFill>
            <a:schemeClr val="bg1"/>
          </a:solidFill>
        </p:spPr>
        <p:txBody>
          <a:bodyPr/>
          <a:lstStyle/>
          <a:p>
            <a:pPr eaLnBrk="1" hangingPunct="1">
              <a:buFontTx/>
              <a:buNone/>
            </a:pPr>
            <a:r>
              <a:rPr lang="en-US" dirty="0">
                <a:latin typeface="Calibri"/>
                <a:cs typeface="Calibri"/>
              </a:rPr>
              <a:t>Why did they do this?</a:t>
            </a:r>
          </a:p>
        </p:txBody>
      </p:sp>
      <p:sp>
        <p:nvSpPr>
          <p:cNvPr id="62468" name="AutoShape 4"/>
          <p:cNvSpPr>
            <a:spLocks noChangeArrowheads="1"/>
          </p:cNvSpPr>
          <p:nvPr/>
        </p:nvSpPr>
        <p:spPr bwMode="auto">
          <a:xfrm>
            <a:off x="2514600" y="3200400"/>
            <a:ext cx="3505200" cy="2971800"/>
          </a:xfrm>
          <a:prstGeom prst="hexagon">
            <a:avLst>
              <a:gd name="adj" fmla="val 29487"/>
              <a:gd name="vf" fmla="val 115470"/>
            </a:avLst>
          </a:prstGeom>
          <a:noFill/>
          <a:ln w="66675">
            <a:solidFill>
              <a:srgbClr val="000000"/>
            </a:solidFill>
            <a:miter lim="800000"/>
            <a:headEnd/>
            <a:tailEnd/>
          </a:ln>
        </p:spPr>
        <p:txBody>
          <a:bodyPr wrap="none" anchor="ctr">
            <a:prstTxWarp prst="textNoShape">
              <a:avLst/>
            </a:prstTxWarp>
          </a:bodyPr>
          <a:lstStyle/>
          <a:p>
            <a:endParaRPr lang="en-US">
              <a:latin typeface="Calibri"/>
              <a:cs typeface="Calibri"/>
            </a:endParaRPr>
          </a:p>
        </p:txBody>
      </p:sp>
      <p:sp>
        <p:nvSpPr>
          <p:cNvPr id="62469" name="Oval 5"/>
          <p:cNvSpPr>
            <a:spLocks noChangeArrowheads="1"/>
          </p:cNvSpPr>
          <p:nvPr/>
        </p:nvSpPr>
        <p:spPr bwMode="auto">
          <a:xfrm>
            <a:off x="3352800" y="33528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70" name="Oval 6"/>
          <p:cNvSpPr>
            <a:spLocks noChangeArrowheads="1"/>
          </p:cNvSpPr>
          <p:nvPr/>
        </p:nvSpPr>
        <p:spPr bwMode="auto">
          <a:xfrm>
            <a:off x="4038600" y="3352800"/>
            <a:ext cx="457200" cy="457200"/>
          </a:xfrm>
          <a:prstGeom prst="ellipse">
            <a:avLst/>
          </a:prstGeom>
          <a:solidFill>
            <a:schemeClr val="bg1"/>
          </a:solidFill>
          <a:ln w="44450">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71" name="Oval 7"/>
          <p:cNvSpPr>
            <a:spLocks noChangeArrowheads="1"/>
          </p:cNvSpPr>
          <p:nvPr/>
        </p:nvSpPr>
        <p:spPr bwMode="auto">
          <a:xfrm>
            <a:off x="4724400" y="33528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72" name="Oval 8"/>
          <p:cNvSpPr>
            <a:spLocks noChangeArrowheads="1"/>
          </p:cNvSpPr>
          <p:nvPr/>
        </p:nvSpPr>
        <p:spPr bwMode="auto">
          <a:xfrm>
            <a:off x="3429000" y="54864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73" name="Oval 9"/>
          <p:cNvSpPr>
            <a:spLocks noChangeArrowheads="1"/>
          </p:cNvSpPr>
          <p:nvPr/>
        </p:nvSpPr>
        <p:spPr bwMode="auto">
          <a:xfrm>
            <a:off x="4114800" y="54864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74" name="Oval 10"/>
          <p:cNvSpPr>
            <a:spLocks noChangeArrowheads="1"/>
          </p:cNvSpPr>
          <p:nvPr/>
        </p:nvSpPr>
        <p:spPr bwMode="auto">
          <a:xfrm>
            <a:off x="5105400" y="4953000"/>
            <a:ext cx="457200" cy="457200"/>
          </a:xfrm>
          <a:prstGeom prst="ellipse">
            <a:avLst/>
          </a:prstGeom>
          <a:solidFill>
            <a:srgbClr val="FF0000"/>
          </a:solidFill>
          <a:ln w="41275">
            <a:noFill/>
            <a:round/>
            <a:headEnd/>
            <a:tailEnd/>
          </a:ln>
        </p:spPr>
        <p:txBody>
          <a:bodyPr wrap="none" anchor="ctr">
            <a:prstTxWarp prst="textNoShape">
              <a:avLst/>
            </a:prstTxWarp>
          </a:bodyPr>
          <a:lstStyle/>
          <a:p>
            <a:endParaRPr lang="en-US">
              <a:latin typeface="Calibri"/>
              <a:cs typeface="Calibri"/>
            </a:endParaRPr>
          </a:p>
        </p:txBody>
      </p:sp>
      <p:sp>
        <p:nvSpPr>
          <p:cNvPr id="62475" name="Oval 11"/>
          <p:cNvSpPr>
            <a:spLocks noChangeArrowheads="1"/>
          </p:cNvSpPr>
          <p:nvPr/>
        </p:nvSpPr>
        <p:spPr bwMode="auto">
          <a:xfrm>
            <a:off x="3048000" y="3886200"/>
            <a:ext cx="457200" cy="457200"/>
          </a:xfrm>
          <a:prstGeom prst="ellipse">
            <a:avLst/>
          </a:prstGeom>
          <a:solidFill>
            <a:schemeClr val="bg1"/>
          </a:solidFill>
          <a:ln w="44450">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76" name="Oval 12"/>
          <p:cNvSpPr>
            <a:spLocks noChangeArrowheads="1"/>
          </p:cNvSpPr>
          <p:nvPr/>
        </p:nvSpPr>
        <p:spPr bwMode="auto">
          <a:xfrm>
            <a:off x="3733800" y="38862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77" name="Oval 13"/>
          <p:cNvSpPr>
            <a:spLocks noChangeArrowheads="1"/>
          </p:cNvSpPr>
          <p:nvPr/>
        </p:nvSpPr>
        <p:spPr bwMode="auto">
          <a:xfrm>
            <a:off x="4419600" y="3886200"/>
            <a:ext cx="457200" cy="457200"/>
          </a:xfrm>
          <a:prstGeom prst="ellipse">
            <a:avLst/>
          </a:prstGeom>
          <a:solidFill>
            <a:schemeClr val="bg1"/>
          </a:solidFill>
          <a:ln w="44450">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78" name="Oval 15"/>
          <p:cNvSpPr>
            <a:spLocks noChangeArrowheads="1"/>
          </p:cNvSpPr>
          <p:nvPr/>
        </p:nvSpPr>
        <p:spPr bwMode="auto">
          <a:xfrm>
            <a:off x="3810000" y="4953000"/>
            <a:ext cx="457200" cy="457200"/>
          </a:xfrm>
          <a:prstGeom prst="ellipse">
            <a:avLst/>
          </a:prstGeom>
          <a:solidFill>
            <a:srgbClr val="FF0000"/>
          </a:solidFill>
          <a:ln w="41275">
            <a:noFill/>
            <a:round/>
            <a:headEnd/>
            <a:tailEnd/>
          </a:ln>
        </p:spPr>
        <p:txBody>
          <a:bodyPr wrap="none" anchor="ctr">
            <a:prstTxWarp prst="textNoShape">
              <a:avLst/>
            </a:prstTxWarp>
          </a:bodyPr>
          <a:lstStyle/>
          <a:p>
            <a:endParaRPr lang="en-US">
              <a:latin typeface="Calibri"/>
              <a:cs typeface="Calibri"/>
            </a:endParaRPr>
          </a:p>
        </p:txBody>
      </p:sp>
      <p:sp>
        <p:nvSpPr>
          <p:cNvPr id="62479" name="Oval 16"/>
          <p:cNvSpPr>
            <a:spLocks noChangeArrowheads="1"/>
          </p:cNvSpPr>
          <p:nvPr/>
        </p:nvSpPr>
        <p:spPr bwMode="auto">
          <a:xfrm>
            <a:off x="4495800" y="49530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0" name="Oval 17"/>
          <p:cNvSpPr>
            <a:spLocks noChangeArrowheads="1"/>
          </p:cNvSpPr>
          <p:nvPr/>
        </p:nvSpPr>
        <p:spPr bwMode="auto">
          <a:xfrm>
            <a:off x="2743200" y="44196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1" name="Oval 18"/>
          <p:cNvSpPr>
            <a:spLocks noChangeArrowheads="1"/>
          </p:cNvSpPr>
          <p:nvPr/>
        </p:nvSpPr>
        <p:spPr bwMode="auto">
          <a:xfrm>
            <a:off x="3429000" y="44196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82" name="Oval 20"/>
          <p:cNvSpPr>
            <a:spLocks noChangeArrowheads="1"/>
          </p:cNvSpPr>
          <p:nvPr/>
        </p:nvSpPr>
        <p:spPr bwMode="auto">
          <a:xfrm>
            <a:off x="4724400" y="44196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3" name="Oval 21"/>
          <p:cNvSpPr>
            <a:spLocks noChangeArrowheads="1"/>
          </p:cNvSpPr>
          <p:nvPr/>
        </p:nvSpPr>
        <p:spPr bwMode="auto">
          <a:xfrm>
            <a:off x="5105400" y="38862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84" name="Oval 24"/>
          <p:cNvSpPr>
            <a:spLocks noChangeArrowheads="1"/>
          </p:cNvSpPr>
          <p:nvPr/>
        </p:nvSpPr>
        <p:spPr bwMode="auto">
          <a:xfrm>
            <a:off x="5410200" y="44196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85" name="Oval 25"/>
          <p:cNvSpPr>
            <a:spLocks noChangeArrowheads="1"/>
          </p:cNvSpPr>
          <p:nvPr/>
        </p:nvSpPr>
        <p:spPr bwMode="auto">
          <a:xfrm>
            <a:off x="4800600" y="54864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6" name="Oval 26"/>
          <p:cNvSpPr>
            <a:spLocks noChangeArrowheads="1"/>
          </p:cNvSpPr>
          <p:nvPr/>
        </p:nvSpPr>
        <p:spPr bwMode="auto">
          <a:xfrm>
            <a:off x="3048000" y="4953000"/>
            <a:ext cx="457200" cy="457200"/>
          </a:xfrm>
          <a:prstGeom prst="ellipse">
            <a:avLst/>
          </a:prstGeom>
          <a:solidFill>
            <a:schemeClr val="bg1"/>
          </a:solidFill>
          <a:ln w="41275">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7" name="Oval 27"/>
          <p:cNvSpPr>
            <a:spLocks noChangeArrowheads="1"/>
          </p:cNvSpPr>
          <p:nvPr/>
        </p:nvSpPr>
        <p:spPr bwMode="auto">
          <a:xfrm>
            <a:off x="6019800" y="2895600"/>
            <a:ext cx="457200" cy="457200"/>
          </a:xfrm>
          <a:prstGeom prst="ellipse">
            <a:avLst/>
          </a:prstGeom>
          <a:solidFill>
            <a:srgbClr val="FF0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62488" name="Oval 29"/>
          <p:cNvSpPr>
            <a:spLocks noChangeArrowheads="1"/>
          </p:cNvSpPr>
          <p:nvPr/>
        </p:nvSpPr>
        <p:spPr bwMode="auto">
          <a:xfrm>
            <a:off x="6019800" y="3733800"/>
            <a:ext cx="457200" cy="457200"/>
          </a:xfrm>
          <a:prstGeom prst="ellipse">
            <a:avLst/>
          </a:prstGeom>
          <a:solidFill>
            <a:schemeClr val="bg1"/>
          </a:solidFill>
          <a:ln w="44450">
            <a:solidFill>
              <a:srgbClr val="000000"/>
            </a:solidFill>
            <a:round/>
            <a:headEnd/>
            <a:tailEnd/>
          </a:ln>
        </p:spPr>
        <p:txBody>
          <a:bodyPr wrap="none" anchor="ctr">
            <a:prstTxWarp prst="textNoShape">
              <a:avLst/>
            </a:prstTxWarp>
          </a:bodyPr>
          <a:lstStyle/>
          <a:p>
            <a:endParaRPr lang="en-US">
              <a:latin typeface="Calibri"/>
              <a:cs typeface="Calibri"/>
            </a:endParaRPr>
          </a:p>
        </p:txBody>
      </p:sp>
      <p:sp>
        <p:nvSpPr>
          <p:cNvPr id="62489" name="Rectangle 30"/>
          <p:cNvSpPr>
            <a:spLocks noChangeArrowheads="1"/>
          </p:cNvSpPr>
          <p:nvPr/>
        </p:nvSpPr>
        <p:spPr bwMode="auto">
          <a:xfrm>
            <a:off x="6629400" y="3810000"/>
            <a:ext cx="1485703" cy="369332"/>
          </a:xfrm>
          <a:prstGeom prst="rect">
            <a:avLst/>
          </a:prstGeom>
          <a:noFill/>
          <a:ln w="9525">
            <a:noFill/>
            <a:miter lim="800000"/>
            <a:headEnd/>
            <a:tailEnd/>
          </a:ln>
        </p:spPr>
        <p:txBody>
          <a:bodyPr wrap="none">
            <a:prstTxWarp prst="textNoShape">
              <a:avLst/>
            </a:prstTxWarp>
            <a:spAutoFit/>
          </a:bodyPr>
          <a:lstStyle/>
          <a:p>
            <a:r>
              <a:rPr lang="en-US" sz="1800" b="1" i="1">
                <a:latin typeface="Calibri"/>
                <a:cs typeface="Calibri"/>
              </a:rPr>
              <a:t>A. pubescens</a:t>
            </a:r>
          </a:p>
        </p:txBody>
      </p:sp>
      <p:sp>
        <p:nvSpPr>
          <p:cNvPr id="62490" name="Rectangle 31"/>
          <p:cNvSpPr>
            <a:spLocks noChangeArrowheads="1"/>
          </p:cNvSpPr>
          <p:nvPr/>
        </p:nvSpPr>
        <p:spPr bwMode="auto">
          <a:xfrm>
            <a:off x="6775450" y="2895600"/>
            <a:ext cx="1290938" cy="369332"/>
          </a:xfrm>
          <a:prstGeom prst="rect">
            <a:avLst/>
          </a:prstGeom>
          <a:noFill/>
          <a:ln w="9525">
            <a:noFill/>
            <a:miter lim="800000"/>
            <a:headEnd/>
            <a:tailEnd/>
          </a:ln>
        </p:spPr>
        <p:txBody>
          <a:bodyPr wrap="none">
            <a:prstTxWarp prst="textNoShape">
              <a:avLst/>
            </a:prstTxWarp>
            <a:spAutoFit/>
          </a:bodyPr>
          <a:lstStyle/>
          <a:p>
            <a:r>
              <a:rPr lang="en-US" sz="1800" b="1" i="1">
                <a:latin typeface="Calibri"/>
                <a:cs typeface="Calibri"/>
              </a:rPr>
              <a:t>A. formosa</a:t>
            </a:r>
          </a:p>
        </p:txBody>
      </p:sp>
      <p:sp>
        <p:nvSpPr>
          <p:cNvPr id="2" name="Slide Number Placeholder 1"/>
          <p:cNvSpPr>
            <a:spLocks noGrp="1"/>
          </p:cNvSpPr>
          <p:nvPr>
            <p:ph type="sldNum" sz="quarter" idx="12"/>
          </p:nvPr>
        </p:nvSpPr>
        <p:spPr/>
        <p:txBody>
          <a:bodyPr/>
          <a:lstStyle/>
          <a:p>
            <a:fld id="{C52A550A-C960-46D1-AF7A-F98291C7C770}"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524000"/>
          </a:xfrm>
        </p:spPr>
        <p:txBody>
          <a:bodyPr/>
          <a:lstStyle/>
          <a:p>
            <a:pPr eaLnBrk="1" hangingPunct="1"/>
            <a:r>
              <a:rPr lang="en-US">
                <a:latin typeface="Calibri" charset="0"/>
              </a:rPr>
              <a:t>What would you expect?</a:t>
            </a:r>
          </a:p>
        </p:txBody>
      </p:sp>
      <p:sp>
        <p:nvSpPr>
          <p:cNvPr id="64515" name="Text Box 4"/>
          <p:cNvSpPr txBox="1">
            <a:spLocks noChangeArrowheads="1"/>
          </p:cNvSpPr>
          <p:nvPr/>
        </p:nvSpPr>
        <p:spPr bwMode="auto">
          <a:xfrm>
            <a:off x="0" y="1219200"/>
            <a:ext cx="9144000" cy="830997"/>
          </a:xfrm>
          <a:prstGeom prst="rect">
            <a:avLst/>
          </a:prstGeom>
          <a:noFill/>
          <a:ln w="9525">
            <a:noFill/>
            <a:miter lim="800000"/>
            <a:headEnd/>
            <a:tailEnd/>
          </a:ln>
        </p:spPr>
        <p:txBody>
          <a:bodyPr wrap="square">
            <a:prstTxWarp prst="textNoShape">
              <a:avLst/>
            </a:prstTxWarp>
            <a:spAutoFit/>
          </a:bodyPr>
          <a:lstStyle/>
          <a:p>
            <a:r>
              <a:rPr lang="en-US" sz="2400" b="1" dirty="0" smtClean="0">
                <a:latin typeface="Calibri" charset="0"/>
              </a:rPr>
              <a:t>Draw a bar graph to show your predicted mean </a:t>
            </a:r>
            <a:r>
              <a:rPr lang="en-US" sz="2400" b="1" dirty="0">
                <a:latin typeface="Calibri" charset="0"/>
              </a:rPr>
              <a:t>visits per flower per hour by different pollinators to </a:t>
            </a:r>
            <a:r>
              <a:rPr lang="en-US" sz="2400" b="1" i="1" dirty="0">
                <a:latin typeface="Calibri" charset="0"/>
              </a:rPr>
              <a:t>A. </a:t>
            </a:r>
            <a:r>
              <a:rPr lang="en-US" sz="2400" b="1" i="1" dirty="0" err="1">
                <a:latin typeface="Calibri" charset="0"/>
              </a:rPr>
              <a:t>formosa</a:t>
            </a:r>
            <a:r>
              <a:rPr lang="en-US" sz="2400" b="1" i="1" dirty="0">
                <a:latin typeface="Calibri" charset="0"/>
              </a:rPr>
              <a:t> </a:t>
            </a:r>
            <a:r>
              <a:rPr lang="en-US" sz="2400" b="1" dirty="0">
                <a:latin typeface="Calibri" charset="0"/>
              </a:rPr>
              <a:t>&amp;</a:t>
            </a:r>
            <a:r>
              <a:rPr lang="en-US" sz="2400" b="1" i="1" dirty="0">
                <a:latin typeface="Calibri" charset="0"/>
              </a:rPr>
              <a:t> A. </a:t>
            </a:r>
            <a:r>
              <a:rPr lang="en-US" sz="2400" b="1" i="1" dirty="0" err="1">
                <a:latin typeface="Calibri" charset="0"/>
              </a:rPr>
              <a:t>pubescens</a:t>
            </a:r>
            <a:r>
              <a:rPr lang="en-US" sz="2400" b="1" dirty="0">
                <a:latin typeface="Calibri" charset="0"/>
              </a:rPr>
              <a:t> </a:t>
            </a:r>
          </a:p>
        </p:txBody>
      </p:sp>
      <p:pic>
        <p:nvPicPr>
          <p:cNvPr id="64516" name="Picture 9"/>
          <p:cNvPicPr>
            <a:picLocks noChangeAspect="1" noChangeArrowheads="1"/>
          </p:cNvPicPr>
          <p:nvPr/>
        </p:nvPicPr>
        <p:blipFill>
          <a:blip r:embed="rId3"/>
          <a:srcRect/>
          <a:stretch>
            <a:fillRect/>
          </a:stretch>
        </p:blipFill>
        <p:spPr bwMode="auto">
          <a:xfrm>
            <a:off x="238125" y="1076325"/>
            <a:ext cx="8677275" cy="59340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2A550A-C960-46D1-AF7A-F98291C7C770}"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1524000"/>
          </a:xfrm>
        </p:spPr>
        <p:txBody>
          <a:bodyPr/>
          <a:lstStyle/>
          <a:p>
            <a:pPr eaLnBrk="1" hangingPunct="1"/>
            <a:r>
              <a:rPr lang="en-US">
                <a:latin typeface="Calibri" charset="0"/>
              </a:rPr>
              <a:t>Experimental Results</a:t>
            </a:r>
          </a:p>
        </p:txBody>
      </p:sp>
      <p:sp>
        <p:nvSpPr>
          <p:cNvPr id="66563" name="Text Box 10"/>
          <p:cNvSpPr txBox="1">
            <a:spLocks noChangeArrowheads="1"/>
          </p:cNvSpPr>
          <p:nvPr/>
        </p:nvSpPr>
        <p:spPr bwMode="auto">
          <a:xfrm>
            <a:off x="304800" y="1219200"/>
            <a:ext cx="8534400" cy="822325"/>
          </a:xfrm>
          <a:prstGeom prst="rect">
            <a:avLst/>
          </a:prstGeom>
          <a:noFill/>
          <a:ln w="9525">
            <a:noFill/>
            <a:miter lim="800000"/>
            <a:headEnd/>
            <a:tailEnd/>
          </a:ln>
        </p:spPr>
        <p:txBody>
          <a:bodyPr>
            <a:prstTxWarp prst="textNoShape">
              <a:avLst/>
            </a:prstTxWarp>
            <a:spAutoFit/>
          </a:bodyPr>
          <a:lstStyle/>
          <a:p>
            <a:r>
              <a:rPr lang="en-US" sz="2400" b="1">
                <a:latin typeface="Calibri" charset="0"/>
              </a:rPr>
              <a:t>Mean visits per flower per hour by different pollinators to </a:t>
            </a:r>
            <a:r>
              <a:rPr lang="en-US" sz="2400" b="1" i="1">
                <a:latin typeface="Calibri" charset="0"/>
              </a:rPr>
              <a:t>A. formosa </a:t>
            </a:r>
            <a:r>
              <a:rPr lang="en-US" sz="2400" b="1">
                <a:latin typeface="Calibri" charset="0"/>
              </a:rPr>
              <a:t>&amp;</a:t>
            </a:r>
            <a:r>
              <a:rPr lang="en-US" sz="2400" b="1" i="1">
                <a:latin typeface="Calibri" charset="0"/>
              </a:rPr>
              <a:t> A. pubescens</a:t>
            </a:r>
            <a:r>
              <a:rPr lang="en-US" sz="2400" b="1">
                <a:latin typeface="Calibri" charset="0"/>
              </a:rPr>
              <a:t> </a:t>
            </a:r>
          </a:p>
        </p:txBody>
      </p:sp>
      <p:pic>
        <p:nvPicPr>
          <p:cNvPr id="66564" name="Picture 13"/>
          <p:cNvPicPr>
            <a:picLocks noChangeAspect="1" noChangeArrowheads="1"/>
          </p:cNvPicPr>
          <p:nvPr/>
        </p:nvPicPr>
        <p:blipFill>
          <a:blip r:embed="rId3"/>
          <a:srcRect/>
          <a:stretch>
            <a:fillRect/>
          </a:stretch>
        </p:blipFill>
        <p:spPr bwMode="auto">
          <a:xfrm>
            <a:off x="228600" y="1143000"/>
            <a:ext cx="8677275" cy="59340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2A550A-C960-46D1-AF7A-F98291C7C770}"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0" y="3352800"/>
            <a:ext cx="3200400" cy="366713"/>
          </a:xfrm>
          <a:prstGeom prst="rect">
            <a:avLst/>
          </a:prstGeom>
          <a:noFill/>
          <a:ln w="9525">
            <a:noFill/>
            <a:miter lim="800000"/>
            <a:headEnd/>
            <a:tailEnd/>
          </a:ln>
        </p:spPr>
        <p:txBody>
          <a:bodyPr>
            <a:prstTxWarp prst="textNoShape">
              <a:avLst/>
            </a:prstTxWarp>
            <a:spAutoFit/>
          </a:bodyPr>
          <a:lstStyle/>
          <a:p>
            <a:pPr algn="l">
              <a:spcBef>
                <a:spcPct val="50000"/>
              </a:spcBef>
            </a:pPr>
            <a:endParaRPr lang="en-US" sz="1800">
              <a:solidFill>
                <a:schemeClr val="tx1"/>
              </a:solidFill>
              <a:latin typeface="Calibri" charset="0"/>
            </a:endParaRPr>
          </a:p>
        </p:txBody>
      </p:sp>
      <p:sp>
        <p:nvSpPr>
          <p:cNvPr id="68611" name="Rectangle 7"/>
          <p:cNvSpPr>
            <a:spLocks noChangeArrowheads="1"/>
          </p:cNvSpPr>
          <p:nvPr/>
        </p:nvSpPr>
        <p:spPr bwMode="auto">
          <a:xfrm>
            <a:off x="304800" y="4464050"/>
            <a:ext cx="2209800" cy="641350"/>
          </a:xfrm>
          <a:prstGeom prst="rect">
            <a:avLst/>
          </a:prstGeom>
          <a:noFill/>
          <a:ln w="9525">
            <a:noFill/>
            <a:miter lim="800000"/>
            <a:headEnd/>
            <a:tailEnd/>
          </a:ln>
        </p:spPr>
        <p:txBody>
          <a:bodyPr>
            <a:prstTxWarp prst="textNoShape">
              <a:avLst/>
            </a:prstTxWarp>
            <a:spAutoFit/>
          </a:bodyPr>
          <a:lstStyle/>
          <a:p>
            <a:r>
              <a:rPr lang="en-US" sz="1800" b="1" i="1" dirty="0">
                <a:solidFill>
                  <a:schemeClr val="tx1"/>
                </a:solidFill>
                <a:latin typeface="Calibri" charset="0"/>
              </a:rPr>
              <a:t>Aquilegia </a:t>
            </a:r>
            <a:r>
              <a:rPr lang="en-US" sz="1800" b="1" i="1" dirty="0" err="1">
                <a:solidFill>
                  <a:schemeClr val="tx1"/>
                </a:solidFill>
                <a:latin typeface="Calibri" charset="0"/>
              </a:rPr>
              <a:t>formosa</a:t>
            </a:r>
            <a:endParaRPr lang="en-US" sz="1800" b="1" dirty="0">
              <a:solidFill>
                <a:schemeClr val="tx1"/>
              </a:solidFill>
              <a:latin typeface="Calibri" charset="0"/>
            </a:endParaRPr>
          </a:p>
          <a:p>
            <a:pPr algn="l"/>
            <a:endParaRPr lang="en-US" sz="1800" b="1" dirty="0">
              <a:solidFill>
                <a:schemeClr val="tx1"/>
              </a:solidFill>
              <a:latin typeface="Calibri" charset="0"/>
            </a:endParaRPr>
          </a:p>
        </p:txBody>
      </p:sp>
      <p:sp>
        <p:nvSpPr>
          <p:cNvPr id="68612" name="Rectangle 8"/>
          <p:cNvSpPr>
            <a:spLocks noChangeArrowheads="1"/>
          </p:cNvSpPr>
          <p:nvPr/>
        </p:nvSpPr>
        <p:spPr bwMode="auto">
          <a:xfrm>
            <a:off x="6096000" y="4495800"/>
            <a:ext cx="2743200" cy="366713"/>
          </a:xfrm>
          <a:prstGeom prst="rect">
            <a:avLst/>
          </a:prstGeom>
          <a:noFill/>
          <a:ln w="9525">
            <a:noFill/>
            <a:miter lim="800000"/>
            <a:headEnd/>
            <a:tailEnd/>
          </a:ln>
        </p:spPr>
        <p:txBody>
          <a:bodyPr>
            <a:prstTxWarp prst="textNoShape">
              <a:avLst/>
            </a:prstTxWarp>
            <a:spAutoFit/>
          </a:bodyPr>
          <a:lstStyle/>
          <a:p>
            <a:r>
              <a:rPr lang="en-US" sz="1800" b="1" i="1" dirty="0">
                <a:solidFill>
                  <a:schemeClr val="tx1"/>
                </a:solidFill>
                <a:latin typeface="Calibri" charset="0"/>
              </a:rPr>
              <a:t>Aquilegia </a:t>
            </a:r>
            <a:r>
              <a:rPr lang="en-US" sz="1800" b="1" i="1" dirty="0" err="1">
                <a:solidFill>
                  <a:schemeClr val="tx1"/>
                </a:solidFill>
                <a:latin typeface="Calibri" charset="0"/>
              </a:rPr>
              <a:t>pubescens</a:t>
            </a:r>
            <a:endParaRPr lang="en-US" sz="1800" b="1" i="1" dirty="0">
              <a:solidFill>
                <a:schemeClr val="tx1"/>
              </a:solidFill>
              <a:latin typeface="Calibri" charset="0"/>
            </a:endParaRPr>
          </a:p>
        </p:txBody>
      </p:sp>
      <p:pic>
        <p:nvPicPr>
          <p:cNvPr id="68613" name="Picture 7" descr="800px-White-lined_sphinx"/>
          <p:cNvPicPr>
            <a:picLocks noChangeAspect="1" noChangeArrowheads="1"/>
          </p:cNvPicPr>
          <p:nvPr/>
        </p:nvPicPr>
        <p:blipFill>
          <a:blip r:embed="rId3"/>
          <a:srcRect/>
          <a:stretch>
            <a:fillRect/>
          </a:stretch>
        </p:blipFill>
        <p:spPr bwMode="auto">
          <a:xfrm>
            <a:off x="3733800" y="5029200"/>
            <a:ext cx="1371600" cy="975237"/>
          </a:xfrm>
          <a:prstGeom prst="rect">
            <a:avLst/>
          </a:prstGeom>
          <a:noFill/>
          <a:ln w="38100">
            <a:solidFill>
              <a:schemeClr val="tx1"/>
            </a:solidFill>
            <a:miter lim="800000"/>
            <a:headEnd/>
            <a:tailEnd/>
          </a:ln>
        </p:spPr>
      </p:pic>
      <p:pic>
        <p:nvPicPr>
          <p:cNvPr id="68614" name="Picture 8" descr="Selasphorus_rufus"/>
          <p:cNvPicPr>
            <a:picLocks noChangeAspect="1" noChangeArrowheads="1"/>
          </p:cNvPicPr>
          <p:nvPr/>
        </p:nvPicPr>
        <p:blipFill>
          <a:blip r:embed="rId4"/>
          <a:srcRect/>
          <a:stretch>
            <a:fillRect/>
          </a:stretch>
        </p:blipFill>
        <p:spPr bwMode="auto">
          <a:xfrm>
            <a:off x="3810000" y="914400"/>
            <a:ext cx="1093958" cy="1295400"/>
          </a:xfrm>
          <a:prstGeom prst="rect">
            <a:avLst/>
          </a:prstGeom>
          <a:noFill/>
          <a:ln w="38100">
            <a:solidFill>
              <a:schemeClr val="tx1"/>
            </a:solidFill>
            <a:miter lim="800000"/>
            <a:headEnd/>
            <a:tailEnd/>
          </a:ln>
        </p:spPr>
      </p:pic>
      <p:pic>
        <p:nvPicPr>
          <p:cNvPr id="68615" name="Picture 9" descr="450px-Aquilegia_formosa_14962"/>
          <p:cNvPicPr>
            <a:picLocks noChangeAspect="1" noChangeArrowheads="1"/>
          </p:cNvPicPr>
          <p:nvPr/>
        </p:nvPicPr>
        <p:blipFill>
          <a:blip r:embed="rId5"/>
          <a:srcRect/>
          <a:stretch>
            <a:fillRect/>
          </a:stretch>
        </p:blipFill>
        <p:spPr bwMode="auto">
          <a:xfrm>
            <a:off x="609600" y="2209800"/>
            <a:ext cx="1714500" cy="2286000"/>
          </a:xfrm>
          <a:prstGeom prst="rect">
            <a:avLst/>
          </a:prstGeom>
          <a:noFill/>
          <a:ln w="38100">
            <a:solidFill>
              <a:schemeClr val="tx1"/>
            </a:solidFill>
            <a:miter lim="800000"/>
            <a:headEnd/>
            <a:tailEnd/>
          </a:ln>
        </p:spPr>
      </p:pic>
      <p:pic>
        <p:nvPicPr>
          <p:cNvPr id="68616" name="Picture 10" descr="pubescens2"/>
          <p:cNvPicPr>
            <a:picLocks noChangeAspect="1" noChangeArrowheads="1"/>
          </p:cNvPicPr>
          <p:nvPr/>
        </p:nvPicPr>
        <p:blipFill>
          <a:blip r:embed="rId6"/>
          <a:srcRect/>
          <a:stretch>
            <a:fillRect/>
          </a:stretch>
        </p:blipFill>
        <p:spPr bwMode="auto">
          <a:xfrm>
            <a:off x="6324600" y="2406650"/>
            <a:ext cx="2286000" cy="1968500"/>
          </a:xfrm>
          <a:prstGeom prst="rect">
            <a:avLst/>
          </a:prstGeom>
          <a:noFill/>
          <a:ln w="38100">
            <a:solidFill>
              <a:schemeClr val="tx1"/>
            </a:solidFill>
            <a:miter lim="800000"/>
            <a:headEnd/>
            <a:tailEnd/>
          </a:ln>
        </p:spPr>
      </p:pic>
      <p:sp>
        <p:nvSpPr>
          <p:cNvPr id="68617" name="Rectangle 11"/>
          <p:cNvSpPr>
            <a:spLocks noChangeArrowheads="1"/>
          </p:cNvSpPr>
          <p:nvPr/>
        </p:nvSpPr>
        <p:spPr bwMode="auto">
          <a:xfrm>
            <a:off x="3505200" y="2221468"/>
            <a:ext cx="1628508" cy="369332"/>
          </a:xfrm>
          <a:prstGeom prst="rect">
            <a:avLst/>
          </a:prstGeom>
          <a:noFill/>
          <a:ln w="9525">
            <a:noFill/>
            <a:miter lim="800000"/>
            <a:headEnd/>
            <a:tailEnd/>
          </a:ln>
        </p:spPr>
        <p:txBody>
          <a:bodyPr wrap="none">
            <a:prstTxWarp prst="textNoShape">
              <a:avLst/>
            </a:prstTxWarp>
            <a:spAutoFit/>
          </a:bodyPr>
          <a:lstStyle/>
          <a:p>
            <a:r>
              <a:rPr lang="en-US" sz="1800" b="1" i="1" dirty="0" smtClean="0">
                <a:solidFill>
                  <a:schemeClr val="tx1"/>
                </a:solidFill>
                <a:latin typeface="Calibri" charset="0"/>
              </a:rPr>
              <a:t>hummingbirds</a:t>
            </a:r>
            <a:endParaRPr lang="en-US" sz="1800" b="1" i="1" dirty="0">
              <a:solidFill>
                <a:schemeClr val="tx1"/>
              </a:solidFill>
              <a:latin typeface="Calibri" charset="0"/>
            </a:endParaRPr>
          </a:p>
        </p:txBody>
      </p:sp>
      <p:sp>
        <p:nvSpPr>
          <p:cNvPr id="68618" name="Rectangle 8"/>
          <p:cNvSpPr>
            <a:spLocks noChangeArrowheads="1"/>
          </p:cNvSpPr>
          <p:nvPr/>
        </p:nvSpPr>
        <p:spPr bwMode="auto">
          <a:xfrm>
            <a:off x="3048000" y="6096000"/>
            <a:ext cx="2743200" cy="366713"/>
          </a:xfrm>
          <a:prstGeom prst="rect">
            <a:avLst/>
          </a:prstGeom>
          <a:noFill/>
          <a:ln w="9525">
            <a:noFill/>
            <a:miter lim="800000"/>
            <a:headEnd/>
            <a:tailEnd/>
          </a:ln>
        </p:spPr>
        <p:txBody>
          <a:bodyPr>
            <a:prstTxWarp prst="textNoShape">
              <a:avLst/>
            </a:prstTxWarp>
            <a:spAutoFit/>
          </a:bodyPr>
          <a:lstStyle/>
          <a:p>
            <a:r>
              <a:rPr lang="en-US" sz="1800" b="1" i="1" dirty="0" err="1" smtClean="0">
                <a:solidFill>
                  <a:schemeClr val="tx1"/>
                </a:solidFill>
                <a:latin typeface="Calibri" charset="0"/>
              </a:rPr>
              <a:t>hawkmoths</a:t>
            </a:r>
            <a:endParaRPr lang="en-US" sz="1800" b="1" i="1" dirty="0">
              <a:solidFill>
                <a:schemeClr val="tx1"/>
              </a:solidFill>
              <a:latin typeface="Calibri" charset="0"/>
            </a:endParaRPr>
          </a:p>
        </p:txBody>
      </p:sp>
      <p:sp>
        <p:nvSpPr>
          <p:cNvPr id="68619" name="Rectangle 13"/>
          <p:cNvSpPr>
            <a:spLocks noChangeArrowheads="1"/>
          </p:cNvSpPr>
          <p:nvPr/>
        </p:nvSpPr>
        <p:spPr bwMode="auto">
          <a:xfrm>
            <a:off x="0" y="0"/>
            <a:ext cx="8915400" cy="990600"/>
          </a:xfrm>
          <a:prstGeom prst="rect">
            <a:avLst/>
          </a:prstGeom>
          <a:noFill/>
          <a:ln w="9525">
            <a:noFill/>
            <a:miter lim="800000"/>
            <a:headEnd/>
            <a:tailEnd/>
          </a:ln>
        </p:spPr>
        <p:txBody>
          <a:bodyPr anchor="ctr">
            <a:prstTxWarp prst="textNoShape">
              <a:avLst/>
            </a:prstTxWarp>
          </a:bodyPr>
          <a:lstStyle/>
          <a:p>
            <a:r>
              <a:rPr lang="en-US" sz="3600" b="1" dirty="0">
                <a:latin typeface="Calibri" charset="0"/>
              </a:rPr>
              <a:t>Experimental Results: </a:t>
            </a:r>
            <a:r>
              <a:rPr lang="en-US" sz="3600" b="1" dirty="0" smtClean="0">
                <a:latin typeface="Calibri" charset="0"/>
              </a:rPr>
              <a:t>Pollinators Identified</a:t>
            </a:r>
            <a:endParaRPr lang="en-US" sz="3600" b="1" dirty="0">
              <a:latin typeface="Calibri" charset="0"/>
            </a:endParaRPr>
          </a:p>
        </p:txBody>
      </p:sp>
      <p:pic>
        <p:nvPicPr>
          <p:cNvPr id="12" name="Picture 11" descr="320px-Bee-apis.jpg"/>
          <p:cNvPicPr>
            <a:picLocks noChangeAspect="1"/>
          </p:cNvPicPr>
          <p:nvPr/>
        </p:nvPicPr>
        <p:blipFill>
          <a:blip r:embed="rId7"/>
          <a:stretch>
            <a:fillRect/>
          </a:stretch>
        </p:blipFill>
        <p:spPr>
          <a:xfrm>
            <a:off x="3733800" y="2743200"/>
            <a:ext cx="1295400" cy="866299"/>
          </a:xfrm>
          <a:prstGeom prst="rect">
            <a:avLst/>
          </a:prstGeom>
          <a:ln w="38100">
            <a:solidFill>
              <a:schemeClr val="tx1"/>
            </a:solidFill>
          </a:ln>
        </p:spPr>
      </p:pic>
      <p:sp>
        <p:nvSpPr>
          <p:cNvPr id="13" name="Rectangle 11"/>
          <p:cNvSpPr>
            <a:spLocks noChangeArrowheads="1"/>
          </p:cNvSpPr>
          <p:nvPr/>
        </p:nvSpPr>
        <p:spPr bwMode="auto">
          <a:xfrm>
            <a:off x="4038600" y="4648200"/>
            <a:ext cx="642924" cy="369332"/>
          </a:xfrm>
          <a:prstGeom prst="rect">
            <a:avLst/>
          </a:prstGeom>
          <a:noFill/>
          <a:ln w="9525">
            <a:noFill/>
            <a:miter lim="800000"/>
            <a:headEnd/>
            <a:tailEnd/>
          </a:ln>
        </p:spPr>
        <p:txBody>
          <a:bodyPr wrap="square">
            <a:prstTxWarp prst="textNoShape">
              <a:avLst/>
            </a:prstTxWarp>
            <a:spAutoFit/>
          </a:bodyPr>
          <a:lstStyle/>
          <a:p>
            <a:r>
              <a:rPr lang="en-US" sz="1800" b="1" i="1" dirty="0" smtClean="0">
                <a:solidFill>
                  <a:schemeClr val="tx1"/>
                </a:solidFill>
                <a:latin typeface="Calibri" charset="0"/>
              </a:rPr>
              <a:t>flies</a:t>
            </a:r>
            <a:endParaRPr lang="en-US" sz="1800" b="1" i="1" dirty="0">
              <a:solidFill>
                <a:schemeClr val="tx1"/>
              </a:solidFill>
              <a:latin typeface="Calibri" charset="0"/>
            </a:endParaRPr>
          </a:p>
        </p:txBody>
      </p:sp>
      <p:sp>
        <p:nvSpPr>
          <p:cNvPr id="14" name="Rectangle 11"/>
          <p:cNvSpPr>
            <a:spLocks noChangeArrowheads="1"/>
          </p:cNvSpPr>
          <p:nvPr/>
        </p:nvSpPr>
        <p:spPr bwMode="auto">
          <a:xfrm>
            <a:off x="3962400" y="3581400"/>
            <a:ext cx="680720" cy="369332"/>
          </a:xfrm>
          <a:prstGeom prst="rect">
            <a:avLst/>
          </a:prstGeom>
          <a:noFill/>
          <a:ln w="9525">
            <a:noFill/>
            <a:miter lim="800000"/>
            <a:headEnd/>
            <a:tailEnd/>
          </a:ln>
        </p:spPr>
        <p:txBody>
          <a:bodyPr wrap="none">
            <a:prstTxWarp prst="textNoShape">
              <a:avLst/>
            </a:prstTxWarp>
            <a:spAutoFit/>
          </a:bodyPr>
          <a:lstStyle/>
          <a:p>
            <a:r>
              <a:rPr lang="en-US" sz="1800" b="1" i="1" dirty="0" smtClean="0">
                <a:solidFill>
                  <a:schemeClr val="tx1"/>
                </a:solidFill>
                <a:latin typeface="Calibri" charset="0"/>
              </a:rPr>
              <a:t>bees</a:t>
            </a:r>
            <a:endParaRPr lang="en-US" sz="1800" b="1" i="1" dirty="0">
              <a:solidFill>
                <a:schemeClr val="tx1"/>
              </a:solidFill>
              <a:latin typeface="Calibri" charset="0"/>
            </a:endParaRPr>
          </a:p>
        </p:txBody>
      </p:sp>
      <p:pic>
        <p:nvPicPr>
          <p:cNvPr id="15" name="Picture 14" descr="320px-Chrysomya_megacephala_male.jpg"/>
          <p:cNvPicPr>
            <a:picLocks noChangeAspect="1"/>
          </p:cNvPicPr>
          <p:nvPr/>
        </p:nvPicPr>
        <p:blipFill>
          <a:blip r:embed="rId8"/>
          <a:stretch>
            <a:fillRect/>
          </a:stretch>
        </p:blipFill>
        <p:spPr>
          <a:xfrm>
            <a:off x="3852226" y="3962400"/>
            <a:ext cx="1100774" cy="732700"/>
          </a:xfrm>
          <a:prstGeom prst="rect">
            <a:avLst/>
          </a:prstGeom>
          <a:ln w="38100">
            <a:solidFill>
              <a:schemeClr val="tx1"/>
            </a:solidFill>
          </a:ln>
        </p:spPr>
      </p:pic>
      <p:cxnSp>
        <p:nvCxnSpPr>
          <p:cNvPr id="17" name="Straight Arrow Connector 16"/>
          <p:cNvCxnSpPr/>
          <p:nvPr/>
        </p:nvCxnSpPr>
        <p:spPr bwMode="auto">
          <a:xfrm rot="10800000" flipV="1">
            <a:off x="2438400" y="2057400"/>
            <a:ext cx="1143000" cy="609600"/>
          </a:xfrm>
          <a:prstGeom prst="straightConnector1">
            <a:avLst/>
          </a:prstGeom>
          <a:solidFill>
            <a:schemeClr val="folHlink"/>
          </a:solidFill>
          <a:ln w="762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0800000">
            <a:off x="2514600" y="3733800"/>
            <a:ext cx="1143000" cy="685800"/>
          </a:xfrm>
          <a:prstGeom prst="straightConnector1">
            <a:avLst/>
          </a:prstGeom>
          <a:solidFill>
            <a:schemeClr val="folHlink"/>
          </a:solidFill>
          <a:ln w="76200"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rot="5400000" flipH="1" flipV="1">
            <a:off x="5067302" y="4229102"/>
            <a:ext cx="1295398" cy="914399"/>
          </a:xfrm>
          <a:prstGeom prst="straightConnector1">
            <a:avLst/>
          </a:prstGeom>
          <a:solidFill>
            <a:schemeClr val="folHlink"/>
          </a:solidFill>
          <a:ln w="7620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V="1">
            <a:off x="5029200" y="3733800"/>
            <a:ext cx="1143000" cy="609600"/>
          </a:xfrm>
          <a:prstGeom prst="straightConnector1">
            <a:avLst/>
          </a:prstGeom>
          <a:solidFill>
            <a:schemeClr val="folHlink"/>
          </a:solidFill>
          <a:ln w="3175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0800000">
            <a:off x="2514600" y="3276600"/>
            <a:ext cx="1066800" cy="1588"/>
          </a:xfrm>
          <a:prstGeom prst="straightConnector1">
            <a:avLst/>
          </a:prstGeom>
          <a:solidFill>
            <a:schemeClr val="folHlink"/>
          </a:solidFill>
          <a:ln w="762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a:off x="5105400" y="3200400"/>
            <a:ext cx="1143000" cy="1588"/>
          </a:xfrm>
          <a:prstGeom prst="straightConnector1">
            <a:avLst/>
          </a:prstGeom>
          <a:solidFill>
            <a:schemeClr val="folHlink"/>
          </a:solidFill>
          <a:ln w="3175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10800000">
            <a:off x="2438400" y="4419600"/>
            <a:ext cx="1219200" cy="1066800"/>
          </a:xfrm>
          <a:prstGeom prst="straightConnector1">
            <a:avLst/>
          </a:prstGeom>
          <a:solidFill>
            <a:schemeClr val="folHlink"/>
          </a:solidFill>
          <a:ln w="12700"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rot="16200000" flipH="1">
            <a:off x="5029200" y="1676400"/>
            <a:ext cx="1143000" cy="1143000"/>
          </a:xfrm>
          <a:prstGeom prst="straightConnector1">
            <a:avLst/>
          </a:prstGeom>
          <a:solidFill>
            <a:schemeClr val="folHlink"/>
          </a:solidFill>
          <a:ln w="127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12"/>
          </p:nvPr>
        </p:nvSpPr>
        <p:spPr/>
        <p:txBody>
          <a:bodyPr/>
          <a:lstStyle/>
          <a:p>
            <a:fld id="{C52A550A-C960-46D1-AF7A-F98291C7C770}"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0"/>
            <a:ext cx="8915400" cy="1524000"/>
          </a:xfrm>
        </p:spPr>
        <p:txBody>
          <a:bodyPr/>
          <a:lstStyle/>
          <a:p>
            <a:pPr algn="l" eaLnBrk="1" hangingPunct="1"/>
            <a:r>
              <a:rPr lang="en-US" sz="3200" dirty="0">
                <a:latin typeface="Calibri" charset="0"/>
              </a:rPr>
              <a:t>Experimental Data: Pollinator preferences for             </a:t>
            </a:r>
            <a:r>
              <a:rPr lang="en-US" sz="3200" i="1" dirty="0">
                <a:latin typeface="Calibri" charset="0"/>
              </a:rPr>
              <a:t>A. </a:t>
            </a:r>
            <a:r>
              <a:rPr lang="en-US" sz="3200" i="1" dirty="0" err="1" smtClean="0">
                <a:latin typeface="Calibri" charset="0"/>
              </a:rPr>
              <a:t>formosa</a:t>
            </a:r>
            <a:r>
              <a:rPr lang="en-US" sz="3200" dirty="0" smtClean="0">
                <a:latin typeface="Calibri" charset="0"/>
              </a:rPr>
              <a:t> </a:t>
            </a:r>
            <a:r>
              <a:rPr lang="en-US" sz="3200" dirty="0">
                <a:latin typeface="Calibri" charset="0"/>
              </a:rPr>
              <a:t>and </a:t>
            </a:r>
            <a:r>
              <a:rPr lang="en-US" sz="3200" i="1" dirty="0">
                <a:latin typeface="Calibri" charset="0"/>
              </a:rPr>
              <a:t>A. </a:t>
            </a:r>
            <a:r>
              <a:rPr lang="en-US" sz="3200" i="1" dirty="0" err="1">
                <a:latin typeface="Calibri" charset="0"/>
              </a:rPr>
              <a:t>pubescens</a:t>
            </a:r>
            <a:endParaRPr lang="en-US" sz="3200" dirty="0">
              <a:latin typeface="Calibri" charset="0"/>
            </a:endParaRPr>
          </a:p>
        </p:txBody>
      </p:sp>
      <p:sp>
        <p:nvSpPr>
          <p:cNvPr id="92166" name="Text Box 6"/>
          <p:cNvSpPr txBox="1">
            <a:spLocks noChangeArrowheads="1"/>
          </p:cNvSpPr>
          <p:nvPr/>
        </p:nvSpPr>
        <p:spPr bwMode="auto">
          <a:xfrm>
            <a:off x="652463" y="5730875"/>
            <a:ext cx="7223125" cy="579438"/>
          </a:xfrm>
          <a:prstGeom prst="rect">
            <a:avLst/>
          </a:prstGeom>
          <a:noFill/>
          <a:ln w="9525">
            <a:noFill/>
            <a:miter lim="800000"/>
            <a:headEnd/>
            <a:tailEnd/>
          </a:ln>
        </p:spPr>
        <p:txBody>
          <a:bodyPr wrap="none">
            <a:prstTxWarp prst="textNoShape">
              <a:avLst/>
            </a:prstTxWarp>
            <a:spAutoFit/>
          </a:bodyPr>
          <a:lstStyle/>
          <a:p>
            <a:r>
              <a:rPr lang="en-US" sz="3200">
                <a:latin typeface="Calibri" charset="0"/>
              </a:rPr>
              <a:t>What can the researchers conclude so far?</a:t>
            </a:r>
          </a:p>
        </p:txBody>
      </p:sp>
      <p:graphicFrame>
        <p:nvGraphicFramePr>
          <p:cNvPr id="92308" name="Group 148"/>
          <p:cNvGraphicFramePr>
            <a:graphicFrameLocks noGrp="1"/>
          </p:cNvGraphicFramePr>
          <p:nvPr>
            <p:ph idx="1"/>
          </p:nvPr>
        </p:nvGraphicFramePr>
        <p:xfrm>
          <a:off x="533400" y="2362200"/>
          <a:ext cx="7543800" cy="2946400"/>
        </p:xfrm>
        <a:graphic>
          <a:graphicData uri="http://schemas.openxmlformats.org/drawingml/2006/table">
            <a:tbl>
              <a:tblPr/>
              <a:tblGrid>
                <a:gridCol w="1885950"/>
                <a:gridCol w="1885950"/>
                <a:gridCol w="1885950"/>
                <a:gridCol w="188595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Visits to</a:t>
                      </a:r>
                    </a:p>
                  </a:txBody>
                  <a:tcP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hummingbirds</a:t>
                      </a:r>
                    </a:p>
                  </a:txBody>
                  <a:tcP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hawkmoths</a:t>
                      </a:r>
                    </a:p>
                  </a:txBody>
                  <a:tcP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bees</a:t>
                      </a:r>
                    </a:p>
                  </a:txBody>
                  <a:tcPr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A. formosa</a:t>
                      </a:r>
                    </a:p>
                  </a:txBody>
                  <a:tcP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81</a:t>
                      </a:r>
                    </a:p>
                  </a:txBody>
                  <a:tcP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0</a:t>
                      </a:r>
                    </a:p>
                  </a:txBody>
                  <a:tcP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85</a:t>
                      </a:r>
                    </a:p>
                  </a:txBody>
                  <a:tcP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A. pubescens</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115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19</a:t>
                      </a:r>
                    </a:p>
                  </a:txBody>
                  <a:tcPr horzOverflow="overflow">
                    <a:lnL>
                      <a:noFill/>
                    </a:lnL>
                    <a:lnR cap="flat">
                      <a:noFill/>
                    </a:lnR>
                    <a:lnT>
                      <a:noFill/>
                    </a:lnT>
                    <a:lnB>
                      <a:noFill/>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1" u="none" strike="noStrike" cap="none" normalizeH="0" baseline="0">
                          <a:ln>
                            <a:noFill/>
                          </a:ln>
                          <a:solidFill>
                            <a:schemeClr val="tx1"/>
                          </a:solidFill>
                          <a:effectLst/>
                          <a:latin typeface="Calibri" charset="0"/>
                          <a:ea typeface="Arial Unicode MS" charset="0"/>
                          <a:cs typeface="Arial Unicode MS" charset="0"/>
                        </a:rPr>
                        <a:t>Χ</a:t>
                      </a:r>
                      <a:r>
                        <a:rPr kumimoji="0" lang="en-US" sz="2000" b="1" i="1" u="none" strike="noStrike" cap="none" normalizeH="0" baseline="30000">
                          <a:ln>
                            <a:noFill/>
                          </a:ln>
                          <a:solidFill>
                            <a:schemeClr val="tx1"/>
                          </a:solidFill>
                          <a:effectLst/>
                          <a:latin typeface="Calibri" charset="0"/>
                          <a:ea typeface="Arial Unicode MS" charset="0"/>
                          <a:cs typeface="Arial Unicode MS" charset="0"/>
                        </a:rPr>
                        <a:t>2</a:t>
                      </a:r>
                      <a:endParaRPr kumimoji="0" lang="el-GR" sz="2000" b="1" i="1" u="none" strike="noStrike" cap="none" normalizeH="0" baseline="30000">
                        <a:ln>
                          <a:noFill/>
                        </a:ln>
                        <a:solidFill>
                          <a:schemeClr val="tx1"/>
                        </a:solidFill>
                        <a:effectLst/>
                        <a:latin typeface="Calibri" charset="0"/>
                        <a:ea typeface="Arial Unicode MS" charset="0"/>
                        <a:cs typeface="Arial Unicode MS"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57.6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115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41.88</a:t>
                      </a:r>
                    </a:p>
                  </a:txBody>
                  <a:tcPr horzOverflow="overflow">
                    <a:lnL>
                      <a:noFill/>
                    </a:lnL>
                    <a:lnR cap="flat">
                      <a:noFill/>
                    </a:lnR>
                    <a:lnT>
                      <a:noFill/>
                    </a:lnT>
                    <a:lnB>
                      <a:noFill/>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p</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&lt;0.0001</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&lt;0.0001</a:t>
                      </a:r>
                    </a:p>
                  </a:txBody>
                  <a:tcP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&lt;0.0001</a:t>
                      </a:r>
                    </a:p>
                  </a:txBody>
                  <a:tcP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C52A550A-C960-46D1-AF7A-F98291C7C770}" type="slidenum">
              <a:rPr lang="en-US" smtClean="0"/>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5"/>
          <p:cNvSpPr txBox="1">
            <a:spLocks noChangeArrowheads="1"/>
          </p:cNvSpPr>
          <p:nvPr/>
        </p:nvSpPr>
        <p:spPr bwMode="auto">
          <a:xfrm>
            <a:off x="0" y="3352800"/>
            <a:ext cx="3200400" cy="366713"/>
          </a:xfrm>
          <a:prstGeom prst="rect">
            <a:avLst/>
          </a:prstGeom>
          <a:noFill/>
          <a:ln w="9525">
            <a:noFill/>
            <a:miter lim="800000"/>
            <a:headEnd/>
            <a:tailEnd/>
          </a:ln>
        </p:spPr>
        <p:txBody>
          <a:bodyPr>
            <a:prstTxWarp prst="textNoShape">
              <a:avLst/>
            </a:prstTxWarp>
            <a:spAutoFit/>
          </a:bodyPr>
          <a:lstStyle/>
          <a:p>
            <a:pPr algn="l">
              <a:spcBef>
                <a:spcPct val="50000"/>
              </a:spcBef>
            </a:pPr>
            <a:endParaRPr lang="en-US" sz="1800">
              <a:solidFill>
                <a:schemeClr val="tx1"/>
              </a:solidFill>
              <a:latin typeface="Calibri" charset="0"/>
            </a:endParaRPr>
          </a:p>
        </p:txBody>
      </p:sp>
      <p:sp>
        <p:nvSpPr>
          <p:cNvPr id="72707" name="Rectangle 8"/>
          <p:cNvSpPr>
            <a:spLocks noChangeArrowheads="1"/>
          </p:cNvSpPr>
          <p:nvPr/>
        </p:nvSpPr>
        <p:spPr bwMode="auto">
          <a:xfrm>
            <a:off x="838200" y="3276600"/>
            <a:ext cx="2743200" cy="366713"/>
          </a:xfrm>
          <a:prstGeom prst="rect">
            <a:avLst/>
          </a:prstGeom>
          <a:noFill/>
          <a:ln w="9525">
            <a:noFill/>
            <a:miter lim="800000"/>
            <a:headEnd/>
            <a:tailEnd/>
          </a:ln>
        </p:spPr>
        <p:txBody>
          <a:bodyPr>
            <a:prstTxWarp prst="textNoShape">
              <a:avLst/>
            </a:prstTxWarp>
            <a:spAutoFit/>
          </a:bodyPr>
          <a:lstStyle/>
          <a:p>
            <a:pPr algn="l"/>
            <a:r>
              <a:rPr lang="en-US" sz="1800" b="1" i="1">
                <a:solidFill>
                  <a:schemeClr val="tx1"/>
                </a:solidFill>
                <a:latin typeface="Calibri" charset="0"/>
              </a:rPr>
              <a:t>Aquilegia pubescens</a:t>
            </a:r>
          </a:p>
        </p:txBody>
      </p:sp>
      <p:sp>
        <p:nvSpPr>
          <p:cNvPr id="72708" name="Text Box 7"/>
          <p:cNvSpPr txBox="1">
            <a:spLocks noChangeArrowheads="1"/>
          </p:cNvSpPr>
          <p:nvPr/>
        </p:nvSpPr>
        <p:spPr bwMode="auto">
          <a:xfrm>
            <a:off x="228600" y="3581400"/>
            <a:ext cx="8763000" cy="3046988"/>
          </a:xfrm>
          <a:prstGeom prst="rect">
            <a:avLst/>
          </a:prstGeom>
          <a:noFill/>
          <a:ln w="9525">
            <a:noFill/>
            <a:miter lim="800000"/>
            <a:headEnd/>
            <a:tailEnd/>
          </a:ln>
        </p:spPr>
        <p:txBody>
          <a:bodyPr>
            <a:prstTxWarp prst="textNoShape">
              <a:avLst/>
            </a:prstTxWarp>
            <a:spAutoFit/>
          </a:bodyPr>
          <a:lstStyle/>
          <a:p>
            <a:pPr algn="l"/>
            <a:r>
              <a:rPr lang="en-US" sz="2400" b="1" dirty="0" smtClean="0">
                <a:latin typeface="Calibri" charset="0"/>
              </a:rPr>
              <a:t>The researchers focused on </a:t>
            </a:r>
            <a:r>
              <a:rPr lang="en-US" sz="2400" b="1" i="1" dirty="0" smtClean="0">
                <a:latin typeface="Calibri" charset="0"/>
              </a:rPr>
              <a:t>A. </a:t>
            </a:r>
            <a:r>
              <a:rPr lang="en-US" sz="2400" b="1" i="1" dirty="0" err="1" smtClean="0">
                <a:latin typeface="Calibri" charset="0"/>
              </a:rPr>
              <a:t>pubescens</a:t>
            </a:r>
            <a:r>
              <a:rPr lang="en-US" sz="2400" b="1" dirty="0" smtClean="0">
                <a:latin typeface="Calibri" charset="0"/>
              </a:rPr>
              <a:t> for further study. They </a:t>
            </a:r>
            <a:r>
              <a:rPr lang="en-US" sz="2400" b="1" dirty="0">
                <a:latin typeface="Calibri" charset="0"/>
              </a:rPr>
              <a:t>planted two arrays of modified and control (unmodified) flowers.</a:t>
            </a:r>
          </a:p>
          <a:p>
            <a:pPr algn="l"/>
            <a:endParaRPr lang="en-US" sz="2400" b="1" dirty="0">
              <a:latin typeface="Calibri" charset="0"/>
            </a:endParaRPr>
          </a:p>
          <a:p>
            <a:pPr algn="l"/>
            <a:r>
              <a:rPr lang="en-US" sz="2400" b="1" dirty="0">
                <a:solidFill>
                  <a:srgbClr val="0000FF"/>
                </a:solidFill>
                <a:latin typeface="Calibri" charset="0"/>
              </a:rPr>
              <a:t>Array </a:t>
            </a:r>
            <a:r>
              <a:rPr lang="en-US" sz="2400" b="1" dirty="0" smtClean="0">
                <a:solidFill>
                  <a:srgbClr val="0000FF"/>
                </a:solidFill>
                <a:latin typeface="Calibri" charset="0"/>
              </a:rPr>
              <a:t>1</a:t>
            </a:r>
            <a:r>
              <a:rPr lang="en-US" sz="2400" b="1" dirty="0" smtClean="0">
                <a:latin typeface="Calibri" charset="0"/>
              </a:rPr>
              <a:t>: </a:t>
            </a:r>
            <a:r>
              <a:rPr lang="en-US" sz="2400" b="1" dirty="0">
                <a:latin typeface="Calibri" charset="0"/>
              </a:rPr>
              <a:t>pedicels for ½ of the</a:t>
            </a:r>
            <a:r>
              <a:rPr lang="en-US" sz="2400" b="1" dirty="0" smtClean="0">
                <a:latin typeface="Calibri" charset="0"/>
              </a:rPr>
              <a:t> </a:t>
            </a:r>
            <a:r>
              <a:rPr lang="en-US" sz="2400" b="1" i="1" dirty="0" smtClean="0">
                <a:latin typeface="Calibri" charset="0"/>
              </a:rPr>
              <a:t>A. </a:t>
            </a:r>
            <a:r>
              <a:rPr lang="en-US" sz="2400" b="1" i="1" dirty="0" err="1" smtClean="0">
                <a:latin typeface="Calibri" charset="0"/>
              </a:rPr>
              <a:t>pubescens</a:t>
            </a:r>
            <a:r>
              <a:rPr lang="en-US" sz="2400" b="1" i="1" dirty="0" smtClean="0">
                <a:latin typeface="Calibri" charset="0"/>
              </a:rPr>
              <a:t> </a:t>
            </a:r>
            <a:r>
              <a:rPr lang="en-US" sz="2400" b="1" dirty="0" smtClean="0">
                <a:latin typeface="Calibri" charset="0"/>
              </a:rPr>
              <a:t>flowers </a:t>
            </a:r>
            <a:r>
              <a:rPr lang="en-US" sz="2400" b="1" dirty="0">
                <a:latin typeface="Calibri" charset="0"/>
              </a:rPr>
              <a:t>staked to make flowers </a:t>
            </a:r>
            <a:r>
              <a:rPr lang="en-US" sz="2400" b="1" dirty="0" smtClean="0">
                <a:latin typeface="Calibri" charset="0"/>
              </a:rPr>
              <a:t>pendent (point downwards)</a:t>
            </a:r>
          </a:p>
          <a:p>
            <a:pPr algn="l"/>
            <a:r>
              <a:rPr lang="en-US" sz="2400" b="1" dirty="0" smtClean="0">
                <a:solidFill>
                  <a:srgbClr val="0000FF"/>
                </a:solidFill>
                <a:latin typeface="Calibri" charset="0"/>
              </a:rPr>
              <a:t>Array 2: </a:t>
            </a:r>
            <a:r>
              <a:rPr lang="en-US" sz="2400" b="1" dirty="0">
                <a:latin typeface="Calibri" charset="0"/>
              </a:rPr>
              <a:t>spurs for ½ of </a:t>
            </a:r>
            <a:r>
              <a:rPr lang="en-US" sz="2400" b="1" dirty="0" smtClean="0">
                <a:latin typeface="Calibri" charset="0"/>
              </a:rPr>
              <a:t>the </a:t>
            </a:r>
            <a:r>
              <a:rPr lang="en-US" sz="2400" b="1" i="1" dirty="0" smtClean="0">
                <a:latin typeface="Calibri" charset="0"/>
              </a:rPr>
              <a:t>A. </a:t>
            </a:r>
            <a:r>
              <a:rPr lang="en-US" sz="2400" b="1" i="1" dirty="0" err="1" smtClean="0">
                <a:latin typeface="Calibri" charset="0"/>
              </a:rPr>
              <a:t>pubescens</a:t>
            </a:r>
            <a:r>
              <a:rPr lang="en-US" sz="2400" b="1" i="1" dirty="0" smtClean="0">
                <a:latin typeface="Calibri" charset="0"/>
              </a:rPr>
              <a:t> </a:t>
            </a:r>
            <a:r>
              <a:rPr lang="en-US" sz="2400" b="1" dirty="0" smtClean="0">
                <a:latin typeface="Calibri" charset="0"/>
              </a:rPr>
              <a:t>flowers </a:t>
            </a:r>
            <a:r>
              <a:rPr lang="en-US" sz="2400" b="1" dirty="0">
                <a:latin typeface="Calibri" charset="0"/>
              </a:rPr>
              <a:t>shortened (</a:t>
            </a:r>
            <a:r>
              <a:rPr lang="en-US" sz="2400" b="1" dirty="0" smtClean="0">
                <a:latin typeface="Calibri" charset="0"/>
              </a:rPr>
              <a:t>squeezed nectar from bottom of spurs, tied &amp; clipped spur)</a:t>
            </a:r>
            <a:endParaRPr lang="en-US" sz="2400" b="1" dirty="0">
              <a:latin typeface="Calibri" charset="0"/>
            </a:endParaRPr>
          </a:p>
          <a:p>
            <a:pPr algn="l">
              <a:buFontTx/>
              <a:buChar char="•"/>
            </a:pPr>
            <a:endParaRPr lang="en-US" sz="2400" b="1" dirty="0">
              <a:latin typeface="Calibri" charset="0"/>
            </a:endParaRPr>
          </a:p>
        </p:txBody>
      </p:sp>
      <p:sp>
        <p:nvSpPr>
          <p:cNvPr id="87048" name="Text Box 8"/>
          <p:cNvSpPr txBox="1">
            <a:spLocks noChangeArrowheads="1"/>
          </p:cNvSpPr>
          <p:nvPr/>
        </p:nvSpPr>
        <p:spPr bwMode="auto">
          <a:xfrm>
            <a:off x="4648200" y="304800"/>
            <a:ext cx="4267200" cy="2530475"/>
          </a:xfrm>
          <a:prstGeom prst="rect">
            <a:avLst/>
          </a:prstGeom>
          <a:noFill/>
          <a:ln w="9525">
            <a:noFill/>
            <a:miter lim="800000"/>
            <a:headEnd/>
            <a:tailEnd/>
          </a:ln>
        </p:spPr>
        <p:txBody>
          <a:bodyPr>
            <a:prstTxWarp prst="textNoShape">
              <a:avLst/>
            </a:prstTxWarp>
            <a:spAutoFit/>
          </a:bodyPr>
          <a:lstStyle/>
          <a:p>
            <a:r>
              <a:rPr lang="en-US" sz="4000">
                <a:latin typeface="Calibri" charset="0"/>
              </a:rPr>
              <a:t>What data should they collect? Why?</a:t>
            </a:r>
          </a:p>
          <a:p>
            <a:r>
              <a:rPr lang="en-US" sz="4000">
                <a:latin typeface="Calibri" charset="0"/>
              </a:rPr>
              <a:t>What will the data tell them?</a:t>
            </a:r>
          </a:p>
        </p:txBody>
      </p:sp>
      <p:pic>
        <p:nvPicPr>
          <p:cNvPr id="72710" name="Picture 10" descr="pubescens2"/>
          <p:cNvPicPr>
            <a:picLocks noChangeAspect="1" noChangeArrowheads="1"/>
          </p:cNvPicPr>
          <p:nvPr/>
        </p:nvPicPr>
        <p:blipFill>
          <a:blip r:embed="rId3"/>
          <a:srcRect/>
          <a:stretch>
            <a:fillRect/>
          </a:stretch>
        </p:blipFill>
        <p:spPr bwMode="auto">
          <a:xfrm>
            <a:off x="609600" y="152400"/>
            <a:ext cx="3505200" cy="301783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2A550A-C960-46D1-AF7A-F98291C7C770}" type="slidenum">
              <a:rPr lang="en-US" smtClean="0"/>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Oval 36"/>
          <p:cNvSpPr>
            <a:spLocks noChangeArrowheads="1"/>
          </p:cNvSpPr>
          <p:nvPr/>
        </p:nvSpPr>
        <p:spPr bwMode="auto">
          <a:xfrm rot="2645078">
            <a:off x="3676243" y="29718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55" name="Rectangle 2"/>
          <p:cNvSpPr>
            <a:spLocks noGrp="1" noChangeArrowheads="1"/>
          </p:cNvSpPr>
          <p:nvPr>
            <p:ph type="title"/>
          </p:nvPr>
        </p:nvSpPr>
        <p:spPr>
          <a:xfrm>
            <a:off x="0" y="0"/>
            <a:ext cx="9144000" cy="1524000"/>
          </a:xfrm>
          <a:noFill/>
        </p:spPr>
        <p:txBody>
          <a:bodyPr/>
          <a:lstStyle/>
          <a:p>
            <a:pPr eaLnBrk="1" hangingPunct="1"/>
            <a:r>
              <a:rPr lang="en-US" sz="3600" i="1">
                <a:latin typeface="Calibri"/>
                <a:cs typeface="Calibri"/>
              </a:rPr>
              <a:t>A. pubescens </a:t>
            </a:r>
            <a:r>
              <a:rPr lang="en-US" sz="3600">
                <a:latin typeface="Calibri"/>
                <a:cs typeface="Calibri"/>
              </a:rPr>
              <a:t>Flower Manipulations</a:t>
            </a:r>
          </a:p>
        </p:txBody>
      </p:sp>
      <p:sp>
        <p:nvSpPr>
          <p:cNvPr id="74756" name="Line 4"/>
          <p:cNvSpPr>
            <a:spLocks noChangeShapeType="1"/>
          </p:cNvSpPr>
          <p:nvPr/>
        </p:nvSpPr>
        <p:spPr bwMode="auto">
          <a:xfrm>
            <a:off x="2471331" y="3581400"/>
            <a:ext cx="0" cy="1371600"/>
          </a:xfrm>
          <a:prstGeom prst="line">
            <a:avLst/>
          </a:prstGeom>
          <a:noFill/>
          <a:ln w="63500">
            <a:solidFill>
              <a:srgbClr val="008000"/>
            </a:solidFill>
            <a:round/>
            <a:headEnd/>
            <a:tailEnd/>
          </a:ln>
        </p:spPr>
        <p:txBody>
          <a:bodyPr anchor="ctr">
            <a:prstTxWarp prst="textNoShape">
              <a:avLst/>
            </a:prstTxWarp>
          </a:bodyPr>
          <a:lstStyle/>
          <a:p>
            <a:endParaRPr lang="en-US">
              <a:latin typeface="Calibri"/>
              <a:cs typeface="Calibri"/>
            </a:endParaRPr>
          </a:p>
        </p:txBody>
      </p:sp>
      <p:sp>
        <p:nvSpPr>
          <p:cNvPr id="74757" name="Line 6"/>
          <p:cNvSpPr>
            <a:spLocks noChangeShapeType="1"/>
          </p:cNvSpPr>
          <p:nvPr/>
        </p:nvSpPr>
        <p:spPr bwMode="auto">
          <a:xfrm>
            <a:off x="4909731" y="3581400"/>
            <a:ext cx="0" cy="1371600"/>
          </a:xfrm>
          <a:prstGeom prst="line">
            <a:avLst/>
          </a:prstGeom>
          <a:noFill/>
          <a:ln w="63500">
            <a:solidFill>
              <a:srgbClr val="008000"/>
            </a:solidFill>
            <a:round/>
            <a:headEnd/>
            <a:tailEnd/>
          </a:ln>
        </p:spPr>
        <p:txBody>
          <a:bodyPr anchor="ctr">
            <a:prstTxWarp prst="textNoShape">
              <a:avLst/>
            </a:prstTxWarp>
          </a:bodyPr>
          <a:lstStyle/>
          <a:p>
            <a:endParaRPr lang="en-US">
              <a:latin typeface="Calibri"/>
              <a:cs typeface="Calibri"/>
            </a:endParaRPr>
          </a:p>
        </p:txBody>
      </p:sp>
      <p:sp>
        <p:nvSpPr>
          <p:cNvPr id="74758" name="Line 8"/>
          <p:cNvSpPr>
            <a:spLocks noChangeShapeType="1"/>
          </p:cNvSpPr>
          <p:nvPr/>
        </p:nvSpPr>
        <p:spPr bwMode="auto">
          <a:xfrm>
            <a:off x="7105243" y="3505200"/>
            <a:ext cx="0" cy="1371600"/>
          </a:xfrm>
          <a:prstGeom prst="line">
            <a:avLst/>
          </a:prstGeom>
          <a:noFill/>
          <a:ln w="63500">
            <a:solidFill>
              <a:srgbClr val="008000"/>
            </a:solidFill>
            <a:round/>
            <a:headEnd/>
            <a:tailEnd/>
          </a:ln>
        </p:spPr>
        <p:txBody>
          <a:bodyPr anchor="ctr">
            <a:prstTxWarp prst="textNoShape">
              <a:avLst/>
            </a:prstTxWarp>
          </a:bodyPr>
          <a:lstStyle/>
          <a:p>
            <a:endParaRPr lang="en-US">
              <a:latin typeface="Calibri"/>
              <a:cs typeface="Calibri"/>
            </a:endParaRPr>
          </a:p>
        </p:txBody>
      </p:sp>
      <p:sp>
        <p:nvSpPr>
          <p:cNvPr id="74759" name="Text Box 10"/>
          <p:cNvSpPr txBox="1">
            <a:spLocks noChangeArrowheads="1"/>
          </p:cNvSpPr>
          <p:nvPr/>
        </p:nvSpPr>
        <p:spPr bwMode="auto">
          <a:xfrm>
            <a:off x="1652181" y="5114925"/>
            <a:ext cx="1828800" cy="396875"/>
          </a:xfrm>
          <a:prstGeom prst="rect">
            <a:avLst/>
          </a:prstGeom>
          <a:noFill/>
          <a:ln w="9525">
            <a:noFill/>
            <a:miter lim="800000"/>
            <a:headEnd/>
            <a:tailEnd/>
          </a:ln>
        </p:spPr>
        <p:txBody>
          <a:bodyPr wrap="none">
            <a:prstTxWarp prst="textNoShape">
              <a:avLst/>
            </a:prstTxWarp>
            <a:spAutoFit/>
          </a:bodyPr>
          <a:lstStyle/>
          <a:p>
            <a:r>
              <a:rPr lang="en-US" sz="2000" b="1" dirty="0">
                <a:latin typeface="Calibri"/>
                <a:cs typeface="Calibri"/>
              </a:rPr>
              <a:t>Unmanipulated</a:t>
            </a:r>
          </a:p>
        </p:txBody>
      </p:sp>
      <p:sp>
        <p:nvSpPr>
          <p:cNvPr id="74760" name="Text Box 11"/>
          <p:cNvSpPr txBox="1">
            <a:spLocks noChangeArrowheads="1"/>
          </p:cNvSpPr>
          <p:nvPr/>
        </p:nvSpPr>
        <p:spPr bwMode="auto">
          <a:xfrm>
            <a:off x="6268631" y="5114925"/>
            <a:ext cx="1285875" cy="396875"/>
          </a:xfrm>
          <a:prstGeom prst="rect">
            <a:avLst/>
          </a:prstGeom>
          <a:noFill/>
          <a:ln w="9525">
            <a:noFill/>
            <a:miter lim="800000"/>
            <a:headEnd/>
            <a:tailEnd/>
          </a:ln>
        </p:spPr>
        <p:txBody>
          <a:bodyPr wrap="none">
            <a:prstTxWarp prst="textNoShape">
              <a:avLst/>
            </a:prstTxWarp>
            <a:spAutoFit/>
          </a:bodyPr>
          <a:lstStyle/>
          <a:p>
            <a:r>
              <a:rPr lang="en-US" sz="2000" b="1">
                <a:latin typeface="Calibri"/>
                <a:cs typeface="Calibri"/>
              </a:rPr>
              <a:t>Shortened</a:t>
            </a:r>
          </a:p>
        </p:txBody>
      </p:sp>
      <p:sp>
        <p:nvSpPr>
          <p:cNvPr id="74761" name="Text Box 12"/>
          <p:cNvSpPr txBox="1">
            <a:spLocks noChangeArrowheads="1"/>
          </p:cNvSpPr>
          <p:nvPr/>
        </p:nvSpPr>
        <p:spPr bwMode="auto">
          <a:xfrm>
            <a:off x="4192181" y="5114925"/>
            <a:ext cx="1074708" cy="400110"/>
          </a:xfrm>
          <a:prstGeom prst="rect">
            <a:avLst/>
          </a:prstGeom>
          <a:noFill/>
          <a:ln w="9525">
            <a:noFill/>
            <a:miter lim="800000"/>
            <a:headEnd/>
            <a:tailEnd/>
          </a:ln>
        </p:spPr>
        <p:txBody>
          <a:bodyPr wrap="none">
            <a:prstTxWarp prst="textNoShape">
              <a:avLst/>
            </a:prstTxWarp>
            <a:spAutoFit/>
          </a:bodyPr>
          <a:lstStyle/>
          <a:p>
            <a:r>
              <a:rPr lang="en-US" sz="2000" b="1" dirty="0" smtClean="0">
                <a:latin typeface="Calibri"/>
                <a:cs typeface="Calibri"/>
              </a:rPr>
              <a:t>Pendent</a:t>
            </a:r>
            <a:endParaRPr lang="en-US" sz="2000" b="1" dirty="0">
              <a:latin typeface="Calibri"/>
              <a:cs typeface="Calibri"/>
            </a:endParaRPr>
          </a:p>
        </p:txBody>
      </p:sp>
      <p:sp>
        <p:nvSpPr>
          <p:cNvPr id="74762" name="Text Box 14"/>
          <p:cNvSpPr txBox="1">
            <a:spLocks noChangeArrowheads="1"/>
          </p:cNvSpPr>
          <p:nvPr/>
        </p:nvSpPr>
        <p:spPr bwMode="auto">
          <a:xfrm>
            <a:off x="1371600" y="1295400"/>
            <a:ext cx="5867400" cy="707886"/>
          </a:xfrm>
          <a:prstGeom prst="rect">
            <a:avLst/>
          </a:prstGeom>
          <a:noFill/>
          <a:ln w="9525">
            <a:noFill/>
            <a:miter lim="800000"/>
            <a:headEnd/>
            <a:tailEnd/>
          </a:ln>
        </p:spPr>
        <p:txBody>
          <a:bodyPr wrap="square">
            <a:prstTxWarp prst="textNoShape">
              <a:avLst/>
            </a:prstTxWarp>
            <a:spAutoFit/>
          </a:bodyPr>
          <a:lstStyle/>
          <a:p>
            <a:r>
              <a:rPr lang="en-US" sz="2000" b="1" dirty="0">
                <a:latin typeface="Calibri"/>
                <a:cs typeface="Calibri"/>
              </a:rPr>
              <a:t>Measure</a:t>
            </a:r>
            <a:r>
              <a:rPr lang="en-US" sz="2000" b="1" dirty="0" smtClean="0">
                <a:latin typeface="Calibri"/>
                <a:cs typeface="Calibri"/>
              </a:rPr>
              <a:t> visitation and pollen </a:t>
            </a:r>
            <a:r>
              <a:rPr lang="en-US" sz="2000" b="1" dirty="0">
                <a:latin typeface="Calibri"/>
                <a:cs typeface="Calibri"/>
              </a:rPr>
              <a:t>removal as an indicator of effective pollinator visitation.</a:t>
            </a:r>
          </a:p>
        </p:txBody>
      </p:sp>
      <p:sp>
        <p:nvSpPr>
          <p:cNvPr id="74763" name="Oval 16"/>
          <p:cNvSpPr>
            <a:spLocks noChangeArrowheads="1"/>
          </p:cNvSpPr>
          <p:nvPr/>
        </p:nvSpPr>
        <p:spPr bwMode="auto">
          <a:xfrm rot="-1644455">
            <a:off x="1161643" y="38100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64" name="Oval 18"/>
          <p:cNvSpPr>
            <a:spLocks noChangeArrowheads="1"/>
          </p:cNvSpPr>
          <p:nvPr/>
        </p:nvSpPr>
        <p:spPr bwMode="auto">
          <a:xfrm>
            <a:off x="1237843" y="4125913"/>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65" name="Line 19"/>
          <p:cNvSpPr>
            <a:spLocks noChangeShapeType="1"/>
          </p:cNvSpPr>
          <p:nvPr/>
        </p:nvSpPr>
        <p:spPr bwMode="auto">
          <a:xfrm flipV="1">
            <a:off x="2609443" y="2982913"/>
            <a:ext cx="152400" cy="3048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66" name="Line 20"/>
          <p:cNvSpPr>
            <a:spLocks noChangeShapeType="1"/>
          </p:cNvSpPr>
          <p:nvPr/>
        </p:nvSpPr>
        <p:spPr bwMode="auto">
          <a:xfrm flipV="1">
            <a:off x="2685643" y="3363913"/>
            <a:ext cx="304800" cy="762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67" name="Line 21"/>
          <p:cNvSpPr>
            <a:spLocks noChangeShapeType="1"/>
          </p:cNvSpPr>
          <p:nvPr/>
        </p:nvSpPr>
        <p:spPr bwMode="auto">
          <a:xfrm flipV="1">
            <a:off x="2609443" y="2982913"/>
            <a:ext cx="457200" cy="381000"/>
          </a:xfrm>
          <a:prstGeom prst="line">
            <a:avLst/>
          </a:prstGeom>
          <a:noFill/>
          <a:ln w="28575">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68" name="Oval 22"/>
          <p:cNvSpPr>
            <a:spLocks noChangeArrowheads="1"/>
          </p:cNvSpPr>
          <p:nvPr/>
        </p:nvSpPr>
        <p:spPr bwMode="auto">
          <a:xfrm rot="2963923" flipH="1" flipV="1">
            <a:off x="2914243" y="2982913"/>
            <a:ext cx="2286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69" name="Oval 23"/>
          <p:cNvSpPr>
            <a:spLocks noChangeArrowheads="1"/>
          </p:cNvSpPr>
          <p:nvPr/>
        </p:nvSpPr>
        <p:spPr bwMode="auto">
          <a:xfrm rot="-3054369">
            <a:off x="1314043" y="39624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0" name="Oval 24"/>
          <p:cNvSpPr>
            <a:spLocks noChangeArrowheads="1"/>
          </p:cNvSpPr>
          <p:nvPr/>
        </p:nvSpPr>
        <p:spPr bwMode="auto">
          <a:xfrm rot="-1373433">
            <a:off x="1466443" y="4430713"/>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1" name="Oval 25"/>
          <p:cNvSpPr>
            <a:spLocks noChangeArrowheads="1"/>
          </p:cNvSpPr>
          <p:nvPr/>
        </p:nvSpPr>
        <p:spPr bwMode="auto">
          <a:xfrm rot="-628804">
            <a:off x="1009243" y="3668713"/>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2" name="Oval 26"/>
          <p:cNvSpPr>
            <a:spLocks noChangeArrowheads="1"/>
          </p:cNvSpPr>
          <p:nvPr/>
        </p:nvSpPr>
        <p:spPr bwMode="auto">
          <a:xfrm rot="999283">
            <a:off x="1009243" y="3744913"/>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3" name="Oval 27"/>
          <p:cNvSpPr>
            <a:spLocks noChangeArrowheads="1"/>
          </p:cNvSpPr>
          <p:nvPr/>
        </p:nvSpPr>
        <p:spPr bwMode="auto">
          <a:xfrm rot="1629428">
            <a:off x="3447643" y="29718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4" name="Oval 28"/>
          <p:cNvSpPr>
            <a:spLocks noChangeArrowheads="1"/>
          </p:cNvSpPr>
          <p:nvPr/>
        </p:nvSpPr>
        <p:spPr bwMode="auto">
          <a:xfrm rot="3318290">
            <a:off x="3523843" y="2667000"/>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5" name="Line 29"/>
          <p:cNvSpPr>
            <a:spLocks noChangeShapeType="1"/>
          </p:cNvSpPr>
          <p:nvPr/>
        </p:nvSpPr>
        <p:spPr bwMode="auto">
          <a:xfrm rot="3318290" flipV="1">
            <a:off x="5276443" y="3124200"/>
            <a:ext cx="152400" cy="3048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76" name="Line 30"/>
          <p:cNvSpPr>
            <a:spLocks noChangeShapeType="1"/>
          </p:cNvSpPr>
          <p:nvPr/>
        </p:nvSpPr>
        <p:spPr bwMode="auto">
          <a:xfrm rot="3288676" flipV="1">
            <a:off x="5009743" y="3695700"/>
            <a:ext cx="304800" cy="762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77" name="Line 31"/>
          <p:cNvSpPr>
            <a:spLocks noChangeShapeType="1"/>
          </p:cNvSpPr>
          <p:nvPr/>
        </p:nvSpPr>
        <p:spPr bwMode="auto">
          <a:xfrm rot="3278882" flipV="1">
            <a:off x="5009743" y="3314700"/>
            <a:ext cx="457200" cy="381000"/>
          </a:xfrm>
          <a:prstGeom prst="line">
            <a:avLst/>
          </a:prstGeom>
          <a:noFill/>
          <a:ln w="28575">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78" name="Oval 33"/>
          <p:cNvSpPr>
            <a:spLocks noChangeArrowheads="1"/>
          </p:cNvSpPr>
          <p:nvPr/>
        </p:nvSpPr>
        <p:spPr bwMode="auto">
          <a:xfrm rot="6301102" flipH="1" flipV="1">
            <a:off x="5428843" y="3581400"/>
            <a:ext cx="2286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79" name="Oval 34"/>
          <p:cNvSpPr>
            <a:spLocks noChangeArrowheads="1"/>
          </p:cNvSpPr>
          <p:nvPr/>
        </p:nvSpPr>
        <p:spPr bwMode="auto">
          <a:xfrm rot="282811">
            <a:off x="3295243" y="32766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0" name="Oval 35"/>
          <p:cNvSpPr>
            <a:spLocks noChangeArrowheads="1"/>
          </p:cNvSpPr>
          <p:nvPr/>
        </p:nvSpPr>
        <p:spPr bwMode="auto">
          <a:xfrm rot="1944857">
            <a:off x="3828643" y="2438400"/>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1" name="Oval 37"/>
          <p:cNvSpPr>
            <a:spLocks noChangeArrowheads="1"/>
          </p:cNvSpPr>
          <p:nvPr/>
        </p:nvSpPr>
        <p:spPr bwMode="auto">
          <a:xfrm rot="4317573">
            <a:off x="3295243" y="3200400"/>
            <a:ext cx="1524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2" name="Oval 38"/>
          <p:cNvSpPr>
            <a:spLocks noChangeArrowheads="1"/>
          </p:cNvSpPr>
          <p:nvPr/>
        </p:nvSpPr>
        <p:spPr bwMode="auto">
          <a:xfrm rot="-1644455">
            <a:off x="6190843" y="3581400"/>
            <a:ext cx="11430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3" name="Line 40"/>
          <p:cNvSpPr>
            <a:spLocks noChangeShapeType="1"/>
          </p:cNvSpPr>
          <p:nvPr/>
        </p:nvSpPr>
        <p:spPr bwMode="auto">
          <a:xfrm flipV="1">
            <a:off x="7257643" y="2971800"/>
            <a:ext cx="152400" cy="3048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84" name="Line 41"/>
          <p:cNvSpPr>
            <a:spLocks noChangeShapeType="1"/>
          </p:cNvSpPr>
          <p:nvPr/>
        </p:nvSpPr>
        <p:spPr bwMode="auto">
          <a:xfrm flipV="1">
            <a:off x="7333843" y="3352800"/>
            <a:ext cx="304800" cy="76200"/>
          </a:xfrm>
          <a:prstGeom prst="line">
            <a:avLst/>
          </a:prstGeom>
          <a:noFill/>
          <a:ln w="38100">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85" name="Line 42"/>
          <p:cNvSpPr>
            <a:spLocks noChangeShapeType="1"/>
          </p:cNvSpPr>
          <p:nvPr/>
        </p:nvSpPr>
        <p:spPr bwMode="auto">
          <a:xfrm flipV="1">
            <a:off x="7257643" y="2971800"/>
            <a:ext cx="457200" cy="381000"/>
          </a:xfrm>
          <a:prstGeom prst="line">
            <a:avLst/>
          </a:prstGeom>
          <a:noFill/>
          <a:ln w="28575">
            <a:solidFill>
              <a:schemeClr val="tx1"/>
            </a:solidFill>
            <a:round/>
            <a:headEnd/>
            <a:tailEnd/>
          </a:ln>
        </p:spPr>
        <p:txBody>
          <a:bodyPr anchor="ctr">
            <a:prstTxWarp prst="textNoShape">
              <a:avLst/>
            </a:prstTxWarp>
          </a:bodyPr>
          <a:lstStyle/>
          <a:p>
            <a:endParaRPr lang="en-US">
              <a:latin typeface="Calibri"/>
              <a:cs typeface="Calibri"/>
            </a:endParaRPr>
          </a:p>
        </p:txBody>
      </p:sp>
      <p:sp>
        <p:nvSpPr>
          <p:cNvPr id="74786" name="Oval 44"/>
          <p:cNvSpPr>
            <a:spLocks noChangeArrowheads="1"/>
          </p:cNvSpPr>
          <p:nvPr/>
        </p:nvSpPr>
        <p:spPr bwMode="auto">
          <a:xfrm rot="2963923" flipH="1" flipV="1">
            <a:off x="7562443" y="2971800"/>
            <a:ext cx="2286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7" name="Oval 45"/>
          <p:cNvSpPr>
            <a:spLocks noChangeArrowheads="1"/>
          </p:cNvSpPr>
          <p:nvPr/>
        </p:nvSpPr>
        <p:spPr bwMode="auto">
          <a:xfrm rot="18545631" flipH="1">
            <a:off x="6266249" y="3729832"/>
            <a:ext cx="1001713"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8" name="Oval 47"/>
          <p:cNvSpPr>
            <a:spLocks noChangeArrowheads="1"/>
          </p:cNvSpPr>
          <p:nvPr/>
        </p:nvSpPr>
        <p:spPr bwMode="auto">
          <a:xfrm rot="-628804">
            <a:off x="6038443" y="3505200"/>
            <a:ext cx="1447800" cy="762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latin typeface="Calibri"/>
              <a:cs typeface="Calibri"/>
            </a:endParaRPr>
          </a:p>
        </p:txBody>
      </p:sp>
      <p:sp>
        <p:nvSpPr>
          <p:cNvPr id="74789" name="AutoShape 32"/>
          <p:cNvSpPr>
            <a:spLocks noChangeArrowheads="1"/>
          </p:cNvSpPr>
          <p:nvPr/>
        </p:nvSpPr>
        <p:spPr bwMode="auto">
          <a:xfrm rot="6600847">
            <a:off x="4608105" y="3030538"/>
            <a:ext cx="498475" cy="685800"/>
          </a:xfrm>
          <a:custGeom>
            <a:avLst/>
            <a:gdLst>
              <a:gd name="T0" fmla="*/ 10065641 w 21600"/>
              <a:gd name="T1" fmla="*/ 10887075 h 21600"/>
              <a:gd name="T2" fmla="*/ 5751801 w 21600"/>
              <a:gd name="T3" fmla="*/ 21774150 h 21600"/>
              <a:gd name="T4" fmla="*/ 1437939 w 21600"/>
              <a:gd name="T5" fmla="*/ 10887075 h 21600"/>
              <a:gd name="T6" fmla="*/ 575180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74790" name="AutoShape 43"/>
          <p:cNvSpPr>
            <a:spLocks noChangeArrowheads="1"/>
          </p:cNvSpPr>
          <p:nvPr/>
        </p:nvSpPr>
        <p:spPr bwMode="auto">
          <a:xfrm rot="3333107">
            <a:off x="6894105" y="3030538"/>
            <a:ext cx="498475" cy="685800"/>
          </a:xfrm>
          <a:custGeom>
            <a:avLst/>
            <a:gdLst>
              <a:gd name="T0" fmla="*/ 10065641 w 21600"/>
              <a:gd name="T1" fmla="*/ 10887075 h 21600"/>
              <a:gd name="T2" fmla="*/ 5751801 w 21600"/>
              <a:gd name="T3" fmla="*/ 21774150 h 21600"/>
              <a:gd name="T4" fmla="*/ 1437939 w 21600"/>
              <a:gd name="T5" fmla="*/ 10887075 h 21600"/>
              <a:gd name="T6" fmla="*/ 575180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74791" name="AutoShape 17"/>
          <p:cNvSpPr>
            <a:spLocks noChangeArrowheads="1"/>
          </p:cNvSpPr>
          <p:nvPr/>
        </p:nvSpPr>
        <p:spPr bwMode="auto">
          <a:xfrm rot="3333107">
            <a:off x="2212568" y="3152776"/>
            <a:ext cx="498475" cy="685800"/>
          </a:xfrm>
          <a:custGeom>
            <a:avLst/>
            <a:gdLst>
              <a:gd name="T0" fmla="*/ 10065641 w 21600"/>
              <a:gd name="T1" fmla="*/ 10887075 h 21600"/>
              <a:gd name="T2" fmla="*/ 5751801 w 21600"/>
              <a:gd name="T3" fmla="*/ 21774150 h 21600"/>
              <a:gd name="T4" fmla="*/ 1437939 w 21600"/>
              <a:gd name="T5" fmla="*/ 10887075 h 21600"/>
              <a:gd name="T6" fmla="*/ 575180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a:cs typeface="Calibri"/>
            </a:endParaRPr>
          </a:p>
        </p:txBody>
      </p:sp>
      <p:sp>
        <p:nvSpPr>
          <p:cNvPr id="74793" name="Oval 50"/>
          <p:cNvSpPr>
            <a:spLocks noChangeArrowheads="1"/>
          </p:cNvSpPr>
          <p:nvPr/>
        </p:nvSpPr>
        <p:spPr bwMode="auto">
          <a:xfrm>
            <a:off x="2685643" y="29114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74794" name="Oval 51"/>
          <p:cNvSpPr>
            <a:spLocks noChangeArrowheads="1"/>
          </p:cNvSpPr>
          <p:nvPr/>
        </p:nvSpPr>
        <p:spPr bwMode="auto">
          <a:xfrm rot="4664114">
            <a:off x="2914243" y="32924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74795" name="Oval 53"/>
          <p:cNvSpPr>
            <a:spLocks noChangeArrowheads="1"/>
          </p:cNvSpPr>
          <p:nvPr/>
        </p:nvSpPr>
        <p:spPr bwMode="auto">
          <a:xfrm rot="4201013">
            <a:off x="5466943" y="31781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74796" name="Oval 55"/>
          <p:cNvSpPr>
            <a:spLocks noChangeArrowheads="1"/>
          </p:cNvSpPr>
          <p:nvPr/>
        </p:nvSpPr>
        <p:spPr bwMode="auto">
          <a:xfrm rot="7743188">
            <a:off x="5238343" y="37877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74797" name="Oval 56"/>
          <p:cNvSpPr>
            <a:spLocks noChangeArrowheads="1"/>
          </p:cNvSpPr>
          <p:nvPr/>
        </p:nvSpPr>
        <p:spPr bwMode="auto">
          <a:xfrm rot="3185363">
            <a:off x="7371943" y="29495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74798" name="Oval 57"/>
          <p:cNvSpPr>
            <a:spLocks noChangeArrowheads="1"/>
          </p:cNvSpPr>
          <p:nvPr/>
        </p:nvSpPr>
        <p:spPr bwMode="auto">
          <a:xfrm rot="3185363">
            <a:off x="7600543" y="3330575"/>
            <a:ext cx="152400" cy="76200"/>
          </a:xfrm>
          <a:prstGeom prst="ellipse">
            <a:avLst/>
          </a:prstGeom>
          <a:solidFill>
            <a:srgbClr val="FF8000"/>
          </a:solidFill>
          <a:ln w="9525">
            <a:noFill/>
            <a:round/>
            <a:headEnd/>
            <a:tailEnd/>
          </a:ln>
        </p:spPr>
        <p:txBody>
          <a:bodyPr wrap="none" anchor="ctr">
            <a:prstTxWarp prst="textNoShape">
              <a:avLst/>
            </a:prstTxWarp>
          </a:bodyPr>
          <a:lstStyle/>
          <a:p>
            <a:endParaRPr lang="en-US">
              <a:latin typeface="Calibri"/>
              <a:cs typeface="Calibri"/>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4800600" y="2079625"/>
            <a:ext cx="38862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sp>
        <p:nvSpPr>
          <p:cNvPr id="19463" name="TextBox 10"/>
          <p:cNvSpPr txBox="1">
            <a:spLocks noChangeArrowheads="1"/>
          </p:cNvSpPr>
          <p:nvPr/>
        </p:nvSpPr>
        <p:spPr bwMode="auto">
          <a:xfrm>
            <a:off x="304800" y="1476374"/>
            <a:ext cx="4572000" cy="4924425"/>
          </a:xfrm>
          <a:prstGeom prst="rect">
            <a:avLst/>
          </a:prstGeom>
          <a:noFill/>
          <a:ln w="9525">
            <a:noFill/>
            <a:miter lim="800000"/>
            <a:headEnd/>
            <a:tailEnd/>
          </a:ln>
        </p:spPr>
        <p:txBody>
          <a:bodyPr>
            <a:prstTxWarp prst="textNoShape">
              <a:avLst/>
            </a:prstTxWarp>
            <a:spAutoFit/>
          </a:bodyPr>
          <a:lstStyle/>
          <a:p>
            <a:pPr algn="l" defTabSz="457200"/>
            <a:r>
              <a:rPr lang="en-US" sz="2000" b="1" dirty="0">
                <a:solidFill>
                  <a:schemeClr val="tx1"/>
                </a:solidFill>
                <a:latin typeface="Calibri" charset="0"/>
              </a:rPr>
              <a:t>The diagram to the right is a phylogeny for 5 species in the same genus. </a:t>
            </a:r>
            <a:r>
              <a:rPr lang="en-US" sz="2000" b="1" dirty="0" smtClean="0">
                <a:solidFill>
                  <a:schemeClr val="tx1"/>
                </a:solidFill>
                <a:latin typeface="Calibri" charset="0"/>
              </a:rPr>
              <a:t> This </a:t>
            </a:r>
            <a:r>
              <a:rPr lang="en-US" sz="2000" b="1" dirty="0">
                <a:solidFill>
                  <a:schemeClr val="tx1"/>
                </a:solidFill>
                <a:latin typeface="Calibri" charset="0"/>
              </a:rPr>
              <a:t>phylogeny shows. . </a:t>
            </a:r>
            <a:r>
              <a:rPr lang="en-US" sz="2000" b="1" dirty="0" smtClean="0">
                <a:solidFill>
                  <a:schemeClr val="tx1"/>
                </a:solidFill>
                <a:latin typeface="Calibri" charset="0"/>
              </a:rPr>
              <a:t>.</a:t>
            </a:r>
          </a:p>
          <a:p>
            <a:pPr algn="l" defTabSz="457200"/>
            <a:endParaRPr lang="en-US" sz="14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the degree to which organisms look like one another.</a:t>
            </a:r>
          </a:p>
          <a:p>
            <a:pPr marL="800100" lvl="1" indent="-342900" algn="l" defTabSz="457200">
              <a:buFont typeface="Calibri" charset="0"/>
              <a:buAutoNum type="alphaUcPeriod"/>
            </a:pPr>
            <a:r>
              <a:rPr lang="en-US" sz="2000" b="1" dirty="0" smtClean="0">
                <a:solidFill>
                  <a:schemeClr val="tx1"/>
                </a:solidFill>
                <a:latin typeface="Calibri" charset="0"/>
              </a:rPr>
              <a:t>hypothesis of how </a:t>
            </a:r>
            <a:r>
              <a:rPr lang="en-US" sz="2000" b="1" dirty="0">
                <a:solidFill>
                  <a:schemeClr val="tx1"/>
                </a:solidFill>
                <a:latin typeface="Calibri" charset="0"/>
              </a:rPr>
              <a:t>different organisms are related through common </a:t>
            </a:r>
            <a:r>
              <a:rPr lang="en-US" sz="2000" b="1" dirty="0" smtClean="0">
                <a:solidFill>
                  <a:schemeClr val="tx1"/>
                </a:solidFill>
                <a:latin typeface="Calibri" charset="0"/>
              </a:rPr>
              <a:t>ancestors.   </a:t>
            </a:r>
            <a:endParaRPr lang="en-US" sz="20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the</a:t>
            </a:r>
            <a:r>
              <a:rPr lang="en-US" sz="2000" b="1" dirty="0" smtClean="0">
                <a:solidFill>
                  <a:schemeClr val="tx1"/>
                </a:solidFill>
                <a:latin typeface="Calibri" charset="0"/>
              </a:rPr>
              <a:t> hypothesized sequence </a:t>
            </a:r>
            <a:r>
              <a:rPr lang="en-US" sz="2000" b="1" dirty="0">
                <a:solidFill>
                  <a:schemeClr val="tx1"/>
                </a:solidFill>
                <a:latin typeface="Calibri" charset="0"/>
              </a:rPr>
              <a:t>in which species evolved from left to right.</a:t>
            </a:r>
          </a:p>
          <a:p>
            <a:pPr marL="800100" lvl="1" indent="-342900" algn="l" defTabSz="457200">
              <a:buFont typeface="Calibri" charset="0"/>
              <a:buAutoNum type="alphaUcPeriod"/>
            </a:pPr>
            <a:r>
              <a:rPr lang="en-US" sz="2000" b="1" dirty="0">
                <a:solidFill>
                  <a:schemeClr val="tx1"/>
                </a:solidFill>
                <a:latin typeface="Calibri" charset="0"/>
              </a:rPr>
              <a:t>the amount of change each species has experienced.</a:t>
            </a:r>
          </a:p>
          <a:p>
            <a:pPr marL="800100" lvl="1" indent="-342900" algn="l" defTabSz="457200">
              <a:buFont typeface="Calibri" charset="0"/>
              <a:buAutoNum type="alphaUcPeriod"/>
            </a:pPr>
            <a:r>
              <a:rPr lang="en-US" sz="2000" b="1" dirty="0">
                <a:solidFill>
                  <a:schemeClr val="tx1"/>
                </a:solidFill>
                <a:latin typeface="Calibri" charset="0"/>
              </a:rPr>
              <a:t>which species are most closely related to the species at point M. </a:t>
            </a:r>
          </a:p>
        </p:txBody>
      </p:sp>
      <p:cxnSp>
        <p:nvCxnSpPr>
          <p:cNvPr id="13" name="Straight Connector 12"/>
          <p:cNvCxnSpPr/>
          <p:nvPr/>
        </p:nvCxnSpPr>
        <p:spPr>
          <a:xfrm rot="5400000" flipH="1" flipV="1">
            <a:off x="6481763" y="3133725"/>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867400" y="2909888"/>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591300" y="2947988"/>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496050" y="2890838"/>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181600" y="2909888"/>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469"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Clicker Question #1</a:t>
            </a:r>
          </a:p>
        </p:txBody>
      </p:sp>
      <p:sp>
        <p:nvSpPr>
          <p:cNvPr id="10" name="TextBox 9"/>
          <p:cNvSpPr txBox="1"/>
          <p:nvPr/>
        </p:nvSpPr>
        <p:spPr>
          <a:xfrm>
            <a:off x="6934200" y="4495800"/>
            <a:ext cx="441046" cy="461665"/>
          </a:xfrm>
          <a:prstGeom prst="rect">
            <a:avLst/>
          </a:prstGeom>
          <a:noFill/>
        </p:spPr>
        <p:txBody>
          <a:bodyPr wrap="none" rtlCol="0">
            <a:spAutoFit/>
          </a:bodyPr>
          <a:lstStyle/>
          <a:p>
            <a:r>
              <a:rPr lang="en-US" sz="2400" b="1" dirty="0" smtClean="0"/>
              <a:t>M</a:t>
            </a:r>
            <a:endParaRPr lang="en-US" sz="2400" b="1" dirty="0"/>
          </a:p>
        </p:txBody>
      </p:sp>
      <p:sp>
        <p:nvSpPr>
          <p:cNvPr id="2" name="Slide Number Placeholder 1"/>
          <p:cNvSpPr>
            <a:spLocks noGrp="1"/>
          </p:cNvSpPr>
          <p:nvPr>
            <p:ph type="sldNum" sz="quarter" idx="12"/>
          </p:nvPr>
        </p:nvSpPr>
        <p:spPr/>
        <p:txBody>
          <a:bodyPr/>
          <a:lstStyle/>
          <a:p>
            <a:fld id="{C52A550A-C960-46D1-AF7A-F98291C7C770}"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609600" y="1447800"/>
            <a:ext cx="7772400" cy="4525963"/>
          </a:xfrm>
        </p:spPr>
        <p:txBody>
          <a:bodyPr/>
          <a:lstStyle/>
          <a:p>
            <a:pPr marL="0" indent="0" eaLnBrk="1" hangingPunct="1">
              <a:lnSpc>
                <a:spcPct val="90000"/>
              </a:lnSpc>
              <a:buFontTx/>
              <a:buNone/>
            </a:pPr>
            <a:r>
              <a:rPr lang="en-US" sz="2400" dirty="0">
                <a:latin typeface="Calibri" charset="0"/>
              </a:rPr>
              <a:t>Which of these hypotheses are the researchers potentially testing?</a:t>
            </a:r>
          </a:p>
          <a:p>
            <a:pPr marL="0" indent="0" eaLnBrk="1" hangingPunct="1">
              <a:lnSpc>
                <a:spcPct val="90000"/>
              </a:lnSpc>
              <a:buFontTx/>
              <a:buNone/>
            </a:pPr>
            <a:r>
              <a:rPr lang="en-US" sz="2400" dirty="0">
                <a:latin typeface="Calibri" charset="0"/>
              </a:rPr>
              <a:t>If floral</a:t>
            </a:r>
            <a:r>
              <a:rPr lang="en-US" sz="2400" dirty="0" smtClean="0">
                <a:latin typeface="Calibri" charset="0"/>
              </a:rPr>
              <a:t> orientation in </a:t>
            </a:r>
            <a:r>
              <a:rPr lang="en-US" sz="2400" i="1" dirty="0">
                <a:latin typeface="Calibri" charset="0"/>
              </a:rPr>
              <a:t>A. </a:t>
            </a:r>
            <a:r>
              <a:rPr lang="en-US" sz="2400" i="1" dirty="0" err="1">
                <a:latin typeface="Calibri" charset="0"/>
              </a:rPr>
              <a:t>pubescens</a:t>
            </a:r>
            <a:r>
              <a:rPr lang="en-US" sz="2400" i="1" dirty="0" smtClean="0">
                <a:latin typeface="Calibri" charset="0"/>
              </a:rPr>
              <a:t> </a:t>
            </a:r>
            <a:r>
              <a:rPr lang="en-US" sz="2400" dirty="0" smtClean="0">
                <a:latin typeface="Calibri" charset="0"/>
              </a:rPr>
              <a:t>is </a:t>
            </a:r>
            <a:r>
              <a:rPr lang="en-US" sz="2400" dirty="0">
                <a:latin typeface="Calibri" charset="0"/>
              </a:rPr>
              <a:t>important for reproductive isolation, then we should expect. . </a:t>
            </a:r>
            <a:r>
              <a:rPr lang="en-US" sz="2400" dirty="0" smtClean="0">
                <a:latin typeface="Calibri" charset="0"/>
              </a:rPr>
              <a:t>.</a:t>
            </a:r>
          </a:p>
          <a:p>
            <a:pPr marL="609600" indent="0" eaLnBrk="1" hangingPunct="1">
              <a:lnSpc>
                <a:spcPct val="90000"/>
              </a:lnSpc>
              <a:buFontTx/>
              <a:buNone/>
            </a:pPr>
            <a:endParaRPr lang="en-US" sz="1400" dirty="0" smtClean="0">
              <a:latin typeface="Calibri" charset="0"/>
            </a:endParaRPr>
          </a:p>
          <a:p>
            <a:pPr marL="609600" indent="-609600" eaLnBrk="1" hangingPunct="1">
              <a:lnSpc>
                <a:spcPct val="90000"/>
              </a:lnSpc>
              <a:buFontTx/>
              <a:buAutoNum type="alphaUcPeriod"/>
            </a:pPr>
            <a:r>
              <a:rPr lang="en-US" sz="2400" dirty="0">
                <a:latin typeface="Calibri" charset="0"/>
              </a:rPr>
              <a:t>the floral modifications will have no effect on pollinator visitation and pollen </a:t>
            </a:r>
            <a:r>
              <a:rPr lang="en-US" sz="2400" dirty="0" smtClean="0">
                <a:latin typeface="Calibri" charset="0"/>
              </a:rPr>
              <a:t>removal.</a:t>
            </a:r>
            <a:endParaRPr lang="en-US" sz="2400" dirty="0">
              <a:latin typeface="Calibri" charset="0"/>
            </a:endParaRPr>
          </a:p>
          <a:p>
            <a:pPr marL="609600" indent="-609600" eaLnBrk="1" hangingPunct="1">
              <a:lnSpc>
                <a:spcPct val="90000"/>
              </a:lnSpc>
              <a:buFontTx/>
              <a:buAutoNum type="alphaUcPeriod"/>
            </a:pPr>
            <a:r>
              <a:rPr lang="en-US" sz="2400" dirty="0" err="1">
                <a:latin typeface="Calibri" charset="0"/>
              </a:rPr>
              <a:t>hawkmoths</a:t>
            </a:r>
            <a:r>
              <a:rPr lang="en-US" sz="2400" dirty="0">
                <a:latin typeface="Calibri" charset="0"/>
              </a:rPr>
              <a:t> will be better able to remove pollen from</a:t>
            </a:r>
            <a:r>
              <a:rPr lang="en-US" sz="2400" dirty="0" smtClean="0">
                <a:latin typeface="Calibri" charset="0"/>
              </a:rPr>
              <a:t> pendent </a:t>
            </a:r>
            <a:r>
              <a:rPr lang="en-US" sz="2400" dirty="0">
                <a:latin typeface="Calibri" charset="0"/>
              </a:rPr>
              <a:t>flowers.</a:t>
            </a:r>
          </a:p>
          <a:p>
            <a:pPr marL="609600" indent="-609600" eaLnBrk="1" hangingPunct="1">
              <a:lnSpc>
                <a:spcPct val="90000"/>
              </a:lnSpc>
              <a:buFontTx/>
              <a:buAutoNum type="alphaUcPeriod"/>
            </a:pPr>
            <a:r>
              <a:rPr lang="en-US" sz="2400" dirty="0">
                <a:latin typeface="Calibri" charset="0"/>
              </a:rPr>
              <a:t>hummingbirds will be attracted to the</a:t>
            </a:r>
            <a:r>
              <a:rPr lang="en-US" sz="2400" dirty="0" smtClean="0">
                <a:latin typeface="Calibri" charset="0"/>
              </a:rPr>
              <a:t> pendent flowers </a:t>
            </a:r>
            <a:r>
              <a:rPr lang="en-US" sz="2400" dirty="0">
                <a:latin typeface="Calibri" charset="0"/>
              </a:rPr>
              <a:t>less than unmodified flowers.</a:t>
            </a:r>
          </a:p>
          <a:p>
            <a:pPr marL="609600" indent="-609600" eaLnBrk="1" hangingPunct="1">
              <a:lnSpc>
                <a:spcPct val="90000"/>
              </a:lnSpc>
              <a:buFontTx/>
              <a:buAutoNum type="alphaUcPeriod"/>
            </a:pPr>
            <a:r>
              <a:rPr lang="en-US" sz="2400" dirty="0">
                <a:latin typeface="Calibri" charset="0"/>
              </a:rPr>
              <a:t>the unmodified flowers will have higher visitation</a:t>
            </a:r>
            <a:r>
              <a:rPr lang="en-US" sz="2400" dirty="0" smtClean="0">
                <a:latin typeface="Calibri" charset="0"/>
              </a:rPr>
              <a:t> by </a:t>
            </a:r>
            <a:r>
              <a:rPr lang="en-US" sz="2400" dirty="0" err="1">
                <a:latin typeface="Calibri" charset="0"/>
              </a:rPr>
              <a:t>hawkmoths</a:t>
            </a:r>
            <a:r>
              <a:rPr lang="en-US" sz="2400" dirty="0">
                <a:latin typeface="Calibri" charset="0"/>
              </a:rPr>
              <a:t> than</a:t>
            </a:r>
            <a:r>
              <a:rPr lang="en-US" sz="2400" dirty="0" smtClean="0">
                <a:latin typeface="Calibri" charset="0"/>
              </a:rPr>
              <a:t> pendent </a:t>
            </a:r>
            <a:r>
              <a:rPr lang="en-US" sz="2400" dirty="0">
                <a:latin typeface="Calibri" charset="0"/>
              </a:rPr>
              <a:t>flowers.</a:t>
            </a:r>
          </a:p>
        </p:txBody>
      </p:sp>
      <p:sp>
        <p:nvSpPr>
          <p:cNvPr id="76803" name="Rectangle 7"/>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#9</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457200" y="1570038"/>
            <a:ext cx="8229600" cy="4525962"/>
          </a:xfrm>
        </p:spPr>
        <p:txBody>
          <a:bodyPr/>
          <a:lstStyle/>
          <a:p>
            <a:pPr marL="609600" indent="-609600" eaLnBrk="1" hangingPunct="1">
              <a:lnSpc>
                <a:spcPct val="90000"/>
              </a:lnSpc>
              <a:buFontTx/>
              <a:buNone/>
            </a:pPr>
            <a:r>
              <a:rPr lang="en-US" sz="2400" dirty="0">
                <a:latin typeface="Calibri" charset="0"/>
              </a:rPr>
              <a:t>In the</a:t>
            </a:r>
            <a:r>
              <a:rPr lang="en-US" sz="2400" dirty="0" smtClean="0">
                <a:latin typeface="Calibri" charset="0"/>
              </a:rPr>
              <a:t> spur shortening experiment</a:t>
            </a:r>
            <a:r>
              <a:rPr lang="en-US" sz="2400" dirty="0">
                <a:latin typeface="Calibri" charset="0"/>
              </a:rPr>
              <a:t>, you should expect . . </a:t>
            </a:r>
            <a:r>
              <a:rPr lang="en-US" sz="2400" dirty="0" smtClean="0">
                <a:latin typeface="Calibri" charset="0"/>
              </a:rPr>
              <a:t>.</a:t>
            </a:r>
          </a:p>
          <a:p>
            <a:pPr marL="609600" indent="-609600" eaLnBrk="1" hangingPunct="1">
              <a:lnSpc>
                <a:spcPct val="90000"/>
              </a:lnSpc>
              <a:buFontTx/>
              <a:buNone/>
            </a:pPr>
            <a:endParaRPr lang="en-US" sz="1400" dirty="0">
              <a:latin typeface="Calibri" charset="0"/>
            </a:endParaRPr>
          </a:p>
          <a:p>
            <a:pPr marL="609600" indent="-609600" eaLnBrk="1" hangingPunct="1">
              <a:lnSpc>
                <a:spcPct val="90000"/>
              </a:lnSpc>
              <a:buFontTx/>
              <a:buAutoNum type="alphaUcPeriod"/>
            </a:pPr>
            <a:r>
              <a:rPr lang="en-US" sz="2400" dirty="0">
                <a:latin typeface="Calibri" charset="0"/>
              </a:rPr>
              <a:t>unmanipulated flowers will have more pollen removed by </a:t>
            </a:r>
            <a:r>
              <a:rPr lang="en-US" sz="2400" dirty="0" err="1">
                <a:latin typeface="Calibri" charset="0"/>
              </a:rPr>
              <a:t>hawkmoths</a:t>
            </a:r>
            <a:r>
              <a:rPr lang="en-US" sz="2400" dirty="0">
                <a:latin typeface="Calibri" charset="0"/>
              </a:rPr>
              <a:t> than the</a:t>
            </a:r>
            <a:r>
              <a:rPr lang="en-US" sz="2400" dirty="0" smtClean="0">
                <a:latin typeface="Calibri" charset="0"/>
              </a:rPr>
              <a:t> shortened spur flowers.</a:t>
            </a:r>
            <a:endParaRPr lang="en-US" sz="2400" dirty="0">
              <a:latin typeface="Calibri" charset="0"/>
            </a:endParaRPr>
          </a:p>
          <a:p>
            <a:pPr marL="609600" indent="-609600" eaLnBrk="1" hangingPunct="1">
              <a:lnSpc>
                <a:spcPct val="90000"/>
              </a:lnSpc>
              <a:buFontTx/>
              <a:buAutoNum type="alphaUcPeriod"/>
            </a:pPr>
            <a:r>
              <a:rPr lang="en-US" sz="2400" dirty="0">
                <a:latin typeface="Calibri" charset="0"/>
              </a:rPr>
              <a:t>unmanipulated  flowers will have less pollen removed by </a:t>
            </a:r>
            <a:r>
              <a:rPr lang="en-US" sz="2400" dirty="0" err="1">
                <a:latin typeface="Calibri" charset="0"/>
              </a:rPr>
              <a:t>hawkmoths</a:t>
            </a:r>
            <a:r>
              <a:rPr lang="en-US" sz="2400" dirty="0">
                <a:latin typeface="Calibri" charset="0"/>
              </a:rPr>
              <a:t> than the</a:t>
            </a:r>
            <a:r>
              <a:rPr lang="en-US" sz="2400" dirty="0" smtClean="0">
                <a:latin typeface="Calibri" charset="0"/>
              </a:rPr>
              <a:t> shortened spur flowers.</a:t>
            </a:r>
            <a:endParaRPr lang="en-US" sz="2400" dirty="0">
              <a:latin typeface="Calibri" charset="0"/>
            </a:endParaRPr>
          </a:p>
          <a:p>
            <a:pPr marL="609600" indent="-609600" eaLnBrk="1" hangingPunct="1">
              <a:lnSpc>
                <a:spcPct val="90000"/>
              </a:lnSpc>
              <a:buFontTx/>
              <a:buAutoNum type="alphaUcPeriod"/>
            </a:pPr>
            <a:r>
              <a:rPr lang="en-US" sz="2400" dirty="0" err="1">
                <a:latin typeface="Calibri" charset="0"/>
              </a:rPr>
              <a:t>hawkmoths</a:t>
            </a:r>
            <a:r>
              <a:rPr lang="en-US" sz="2400" dirty="0">
                <a:latin typeface="Calibri" charset="0"/>
              </a:rPr>
              <a:t> will visit</a:t>
            </a:r>
            <a:r>
              <a:rPr lang="en-US" sz="2400" dirty="0" smtClean="0">
                <a:latin typeface="Calibri" charset="0"/>
              </a:rPr>
              <a:t> shortened spur flowers </a:t>
            </a:r>
            <a:r>
              <a:rPr lang="en-US" sz="2400" dirty="0">
                <a:latin typeface="Calibri" charset="0"/>
              </a:rPr>
              <a:t>more than the</a:t>
            </a:r>
            <a:r>
              <a:rPr lang="en-US" sz="2400" dirty="0" smtClean="0">
                <a:latin typeface="Calibri" charset="0"/>
              </a:rPr>
              <a:t> unmanipulated flowers.</a:t>
            </a:r>
            <a:endParaRPr lang="en-US" sz="2400" dirty="0">
              <a:latin typeface="Calibri" charset="0"/>
            </a:endParaRPr>
          </a:p>
          <a:p>
            <a:pPr marL="609600" indent="-609600" eaLnBrk="1" hangingPunct="1">
              <a:lnSpc>
                <a:spcPct val="90000"/>
              </a:lnSpc>
              <a:buFontTx/>
              <a:buAutoNum type="alphaUcPeriod"/>
            </a:pPr>
            <a:r>
              <a:rPr lang="en-US" sz="2400" dirty="0" err="1">
                <a:latin typeface="Calibri" charset="0"/>
              </a:rPr>
              <a:t>hawkmoths</a:t>
            </a:r>
            <a:r>
              <a:rPr lang="en-US" sz="2400" dirty="0">
                <a:latin typeface="Calibri" charset="0"/>
              </a:rPr>
              <a:t> will remove</a:t>
            </a:r>
            <a:r>
              <a:rPr lang="en-US" sz="2400" dirty="0" smtClean="0">
                <a:latin typeface="Calibri" charset="0"/>
              </a:rPr>
              <a:t> more pollen </a:t>
            </a:r>
            <a:r>
              <a:rPr lang="en-US" sz="2400" dirty="0">
                <a:latin typeface="Calibri" charset="0"/>
              </a:rPr>
              <a:t>from shortened spur flowers</a:t>
            </a:r>
            <a:r>
              <a:rPr lang="en-US" sz="2400" dirty="0" smtClean="0">
                <a:latin typeface="Calibri" charset="0"/>
              </a:rPr>
              <a:t> than </a:t>
            </a:r>
            <a:r>
              <a:rPr lang="en-US" sz="2400" dirty="0">
                <a:latin typeface="Calibri" charset="0"/>
              </a:rPr>
              <a:t>the</a:t>
            </a:r>
            <a:r>
              <a:rPr lang="en-US" sz="2400" dirty="0" smtClean="0">
                <a:latin typeface="Calibri" charset="0"/>
              </a:rPr>
              <a:t> </a:t>
            </a:r>
            <a:r>
              <a:rPr lang="en-US" sz="2400" dirty="0" err="1" smtClean="0">
                <a:latin typeface="Calibri" charset="0"/>
              </a:rPr>
              <a:t>unmanipulated</a:t>
            </a:r>
            <a:r>
              <a:rPr lang="en-US" sz="2400" dirty="0" smtClean="0">
                <a:latin typeface="Calibri" charset="0"/>
              </a:rPr>
              <a:t> flowers.</a:t>
            </a:r>
            <a:endParaRPr lang="en-US" sz="2400" dirty="0">
              <a:latin typeface="Calibri" charset="0"/>
            </a:endParaRPr>
          </a:p>
          <a:p>
            <a:pPr marL="609600" indent="-609600" eaLnBrk="1" hangingPunct="1">
              <a:lnSpc>
                <a:spcPct val="90000"/>
              </a:lnSpc>
              <a:buFontTx/>
              <a:buAutoNum type="alphaUcPeriod"/>
            </a:pPr>
            <a:r>
              <a:rPr lang="en-US" sz="2400" dirty="0">
                <a:latin typeface="Calibri" charset="0"/>
              </a:rPr>
              <a:t>None of these are expected outcomes for this experiment.</a:t>
            </a:r>
          </a:p>
        </p:txBody>
      </p:sp>
      <p:sp>
        <p:nvSpPr>
          <p:cNvPr id="78851" name="Rectangle 6"/>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10</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title"/>
          </p:nvPr>
        </p:nvSpPr>
        <p:spPr/>
        <p:txBody>
          <a:bodyPr/>
          <a:lstStyle/>
          <a:p>
            <a:pPr eaLnBrk="1" hangingPunct="1"/>
            <a:r>
              <a:rPr lang="en-US" dirty="0">
                <a:latin typeface="Calibri" charset="0"/>
              </a:rPr>
              <a:t>Clicker Question #</a:t>
            </a:r>
            <a:r>
              <a:rPr lang="en-US" dirty="0" smtClean="0">
                <a:latin typeface="Calibri" charset="0"/>
              </a:rPr>
              <a:t>11</a:t>
            </a:r>
            <a:endParaRPr lang="en-US" dirty="0">
              <a:latin typeface="Calibri" charset="0"/>
            </a:endParaRPr>
          </a:p>
        </p:txBody>
      </p:sp>
      <p:sp>
        <p:nvSpPr>
          <p:cNvPr id="80899" name="Text Box 5"/>
          <p:cNvSpPr txBox="1">
            <a:spLocks noChangeArrowheads="1"/>
          </p:cNvSpPr>
          <p:nvPr/>
        </p:nvSpPr>
        <p:spPr bwMode="auto">
          <a:xfrm>
            <a:off x="609600" y="5334000"/>
            <a:ext cx="8001000" cy="1384995"/>
          </a:xfrm>
          <a:prstGeom prst="rect">
            <a:avLst/>
          </a:prstGeom>
          <a:noFill/>
          <a:ln w="9525">
            <a:noFill/>
            <a:miter lim="800000"/>
            <a:headEnd/>
            <a:tailEnd/>
          </a:ln>
        </p:spPr>
        <p:txBody>
          <a:bodyPr wrap="square">
            <a:prstTxWarp prst="textNoShape">
              <a:avLst/>
            </a:prstTxWarp>
            <a:spAutoFit/>
          </a:bodyPr>
          <a:lstStyle/>
          <a:p>
            <a:pPr algn="l"/>
            <a:r>
              <a:rPr lang="en-US" sz="2800" b="1" dirty="0">
                <a:latin typeface="Calibri" charset="0"/>
              </a:rPr>
              <a:t>These results are consistent with the researchers’ </a:t>
            </a:r>
            <a:r>
              <a:rPr lang="en-US" sz="2800" b="1" dirty="0" smtClean="0">
                <a:latin typeface="Calibri" charset="0"/>
              </a:rPr>
              <a:t>prediction about flower orientation and visitation.</a:t>
            </a:r>
            <a:endParaRPr lang="en-US" sz="2800" b="1" dirty="0">
              <a:latin typeface="Calibri" charset="0"/>
            </a:endParaRPr>
          </a:p>
          <a:p>
            <a:r>
              <a:rPr lang="en-US" sz="2800" b="1" dirty="0">
                <a:latin typeface="Calibri" charset="0"/>
              </a:rPr>
              <a:t>A. True </a:t>
            </a:r>
            <a:r>
              <a:rPr lang="en-US" sz="2800" b="1" dirty="0" smtClean="0">
                <a:latin typeface="Calibri" charset="0"/>
              </a:rPr>
              <a:t>      </a:t>
            </a:r>
            <a:r>
              <a:rPr lang="en-US" sz="2800" b="1" dirty="0">
                <a:latin typeface="Calibri" charset="0"/>
              </a:rPr>
              <a:t>B. False</a:t>
            </a:r>
          </a:p>
        </p:txBody>
      </p:sp>
      <p:graphicFrame>
        <p:nvGraphicFramePr>
          <p:cNvPr id="93229" name="Group 45"/>
          <p:cNvGraphicFramePr>
            <a:graphicFrameLocks noGrp="1"/>
          </p:cNvGraphicFramePr>
          <p:nvPr>
            <p:ph idx="1"/>
          </p:nvPr>
        </p:nvGraphicFramePr>
        <p:xfrm>
          <a:off x="2133600" y="2438400"/>
          <a:ext cx="4495800" cy="2634616"/>
        </p:xfrm>
        <a:graphic>
          <a:graphicData uri="http://schemas.openxmlformats.org/drawingml/2006/table">
            <a:tbl>
              <a:tblPr/>
              <a:tblGrid>
                <a:gridCol w="2247900"/>
                <a:gridCol w="2247900"/>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Visits to</a:t>
                      </a:r>
                    </a:p>
                  </a:txBody>
                  <a:tcP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Number of observed visits</a:t>
                      </a:r>
                    </a:p>
                  </a:txBody>
                  <a:tcPr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Calibri" charset="0"/>
                        </a:rPr>
                        <a:t>upright</a:t>
                      </a:r>
                    </a:p>
                  </a:txBody>
                  <a:tcP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51</a:t>
                      </a:r>
                    </a:p>
                  </a:txBody>
                  <a:tcP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Calibri" charset="0"/>
                        </a:rPr>
                        <a:t>pendent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5</a:t>
                      </a:r>
                    </a:p>
                  </a:txBody>
                  <a:tcPr horzOverflow="overflow">
                    <a:lnL>
                      <a:noFill/>
                    </a:lnL>
                    <a:lnR cap="flat">
                      <a:noFill/>
                    </a:lnR>
                    <a:lnT>
                      <a:noFill/>
                    </a:lnT>
                    <a:lnB>
                      <a:noFill/>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1" u="none" strike="noStrike" cap="none" normalizeH="0" baseline="0">
                          <a:ln>
                            <a:noFill/>
                          </a:ln>
                          <a:solidFill>
                            <a:schemeClr val="tx1"/>
                          </a:solidFill>
                          <a:effectLst/>
                          <a:latin typeface="Calibri" charset="0"/>
                          <a:ea typeface="Arial Unicode MS" charset="0"/>
                          <a:cs typeface="Arial Unicode MS" charset="0"/>
                        </a:rPr>
                        <a:t>Χ</a:t>
                      </a:r>
                      <a:r>
                        <a:rPr kumimoji="0" lang="en-US" sz="2000" b="1" i="1" u="none" strike="noStrike" cap="none" normalizeH="0" baseline="30000" dirty="0">
                          <a:ln>
                            <a:noFill/>
                          </a:ln>
                          <a:solidFill>
                            <a:schemeClr val="tx1"/>
                          </a:solidFill>
                          <a:effectLst/>
                          <a:latin typeface="Calibri" charset="0"/>
                          <a:ea typeface="Arial Unicode MS" charset="0"/>
                          <a:cs typeface="Arial Unicode MS" charset="0"/>
                        </a:rPr>
                        <a:t>2</a:t>
                      </a:r>
                      <a:endParaRPr kumimoji="0" lang="el-GR" sz="2000" b="1" i="1" u="none" strike="noStrike" cap="none" normalizeH="0" baseline="30000">
                        <a:ln>
                          <a:noFill/>
                        </a:ln>
                        <a:solidFill>
                          <a:schemeClr val="tx1"/>
                        </a:solidFill>
                        <a:effectLst/>
                        <a:latin typeface="Calibri" charset="0"/>
                        <a:ea typeface="Arial Unicode MS" charset="0"/>
                        <a:cs typeface="Arial Unicode MS"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45.5</a:t>
                      </a:r>
                    </a:p>
                  </a:txBody>
                  <a:tcPr horzOverflow="overflow">
                    <a:lnL>
                      <a:noFill/>
                    </a:lnL>
                    <a:lnR cap="flat">
                      <a:noFill/>
                    </a:lnR>
                    <a:lnT>
                      <a:noFill/>
                    </a:lnT>
                    <a:lnB>
                      <a:noFill/>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Calibri" charset="0"/>
                        </a:rPr>
                        <a:t>p</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&lt;0.0001</a:t>
                      </a:r>
                    </a:p>
                  </a:txBody>
                  <a:tcP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14" name="Rectangle 46"/>
          <p:cNvSpPr>
            <a:spLocks noChangeArrowheads="1"/>
          </p:cNvSpPr>
          <p:nvPr/>
        </p:nvSpPr>
        <p:spPr bwMode="auto">
          <a:xfrm>
            <a:off x="990600" y="990600"/>
            <a:ext cx="7467600" cy="1524000"/>
          </a:xfrm>
          <a:prstGeom prst="rect">
            <a:avLst/>
          </a:prstGeom>
          <a:noFill/>
          <a:ln w="9525">
            <a:noFill/>
            <a:miter lim="800000"/>
            <a:headEnd/>
            <a:tailEnd/>
          </a:ln>
        </p:spPr>
        <p:txBody>
          <a:bodyPr anchor="ctr">
            <a:prstTxWarp prst="textNoShape">
              <a:avLst/>
            </a:prstTxWarp>
          </a:bodyPr>
          <a:lstStyle/>
          <a:p>
            <a:pPr algn="l"/>
            <a:r>
              <a:rPr lang="en-US" sz="2800" b="1" dirty="0">
                <a:latin typeface="Calibri" charset="0"/>
              </a:rPr>
              <a:t>Experimental Data: Visits by </a:t>
            </a:r>
            <a:r>
              <a:rPr lang="en-US" sz="2800" b="1" i="1" dirty="0" err="1">
                <a:latin typeface="Calibri" charset="0"/>
              </a:rPr>
              <a:t>Hyles</a:t>
            </a:r>
            <a:r>
              <a:rPr lang="en-US" sz="2800" b="1" i="1" dirty="0">
                <a:latin typeface="Calibri" charset="0"/>
              </a:rPr>
              <a:t> </a:t>
            </a:r>
            <a:r>
              <a:rPr lang="en-US" sz="2800" b="1" i="1" dirty="0" err="1">
                <a:latin typeface="Calibri" charset="0"/>
              </a:rPr>
              <a:t>lineata</a:t>
            </a:r>
            <a:r>
              <a:rPr lang="en-US" sz="2800" b="1" dirty="0">
                <a:latin typeface="Calibri" charset="0"/>
              </a:rPr>
              <a:t>  to </a:t>
            </a:r>
            <a:r>
              <a:rPr lang="en-US" sz="2800" b="1" i="1" dirty="0">
                <a:latin typeface="Calibri" charset="0"/>
              </a:rPr>
              <a:t>A. </a:t>
            </a:r>
            <a:r>
              <a:rPr lang="en-US" sz="2800" b="1" i="1" dirty="0" err="1">
                <a:latin typeface="Calibri" charset="0"/>
              </a:rPr>
              <a:t>pubescens</a:t>
            </a:r>
            <a:r>
              <a:rPr lang="en-US" sz="2800" b="1" i="1" dirty="0">
                <a:latin typeface="Calibri" charset="0"/>
              </a:rPr>
              <a:t> </a:t>
            </a:r>
            <a:r>
              <a:rPr lang="en-US" sz="2800" b="1" dirty="0">
                <a:latin typeface="Calibri" charset="0"/>
              </a:rPr>
              <a:t>with differing floral orientation.</a:t>
            </a:r>
          </a:p>
        </p:txBody>
      </p:sp>
      <p:sp>
        <p:nvSpPr>
          <p:cNvPr id="2" name="Slide Number Placeholder 1"/>
          <p:cNvSpPr>
            <a:spLocks noGrp="1"/>
          </p:cNvSpPr>
          <p:nvPr>
            <p:ph type="sldNum" sz="quarter" idx="12"/>
          </p:nvPr>
        </p:nvSpPr>
        <p:spPr/>
        <p:txBody>
          <a:bodyPr/>
          <a:lstStyle/>
          <a:p>
            <a:fld id="{C52A550A-C960-46D1-AF7A-F98291C7C770}" type="slidenum">
              <a:rPr lang="en-US" smtClean="0"/>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5"/>
          <p:cNvSpPr txBox="1">
            <a:spLocks noChangeArrowheads="1"/>
          </p:cNvSpPr>
          <p:nvPr/>
        </p:nvSpPr>
        <p:spPr bwMode="auto">
          <a:xfrm>
            <a:off x="304800" y="5334000"/>
            <a:ext cx="8610600" cy="1384995"/>
          </a:xfrm>
          <a:prstGeom prst="rect">
            <a:avLst/>
          </a:prstGeom>
          <a:noFill/>
          <a:ln w="9525">
            <a:noFill/>
            <a:miter lim="800000"/>
            <a:headEnd/>
            <a:tailEnd/>
          </a:ln>
        </p:spPr>
        <p:txBody>
          <a:bodyPr wrap="square">
            <a:prstTxWarp prst="textNoShape">
              <a:avLst/>
            </a:prstTxWarp>
            <a:spAutoFit/>
          </a:bodyPr>
          <a:lstStyle/>
          <a:p>
            <a:pPr algn="l"/>
            <a:r>
              <a:rPr lang="en-US" sz="2800" b="1" dirty="0">
                <a:latin typeface="Calibri" charset="0"/>
              </a:rPr>
              <a:t>These results are consistent with the researchers’ </a:t>
            </a:r>
            <a:r>
              <a:rPr lang="en-US" sz="2800" b="1" dirty="0" smtClean="0">
                <a:latin typeface="Calibri" charset="0"/>
              </a:rPr>
              <a:t>prediction about spur length and visitation.</a:t>
            </a:r>
            <a:endParaRPr lang="en-US" sz="2800" b="1" dirty="0">
              <a:latin typeface="Calibri" charset="0"/>
            </a:endParaRPr>
          </a:p>
          <a:p>
            <a:r>
              <a:rPr lang="en-US" sz="2800" b="1" dirty="0">
                <a:latin typeface="Calibri" charset="0"/>
              </a:rPr>
              <a:t>A. True </a:t>
            </a:r>
            <a:r>
              <a:rPr lang="en-US" sz="2800" b="1" dirty="0" smtClean="0">
                <a:latin typeface="Calibri" charset="0"/>
              </a:rPr>
              <a:t>        </a:t>
            </a:r>
            <a:r>
              <a:rPr lang="en-US" sz="2800" b="1" dirty="0">
                <a:latin typeface="Calibri" charset="0"/>
              </a:rPr>
              <a:t>B. False</a:t>
            </a:r>
          </a:p>
        </p:txBody>
      </p:sp>
      <p:sp>
        <p:nvSpPr>
          <p:cNvPr id="82947" name="Rectangle 8"/>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12</a:t>
            </a:r>
            <a:endParaRPr lang="en-US" dirty="0">
              <a:latin typeface="Calibri" charset="0"/>
            </a:endParaRPr>
          </a:p>
        </p:txBody>
      </p:sp>
      <p:graphicFrame>
        <p:nvGraphicFramePr>
          <p:cNvPr id="94267" name="Group 59"/>
          <p:cNvGraphicFramePr>
            <a:graphicFrameLocks noGrp="1"/>
          </p:cNvGraphicFramePr>
          <p:nvPr/>
        </p:nvGraphicFramePr>
        <p:xfrm>
          <a:off x="2286000" y="2590800"/>
          <a:ext cx="4495800" cy="2634616"/>
        </p:xfrm>
        <a:graphic>
          <a:graphicData uri="http://schemas.openxmlformats.org/drawingml/2006/table">
            <a:tbl>
              <a:tblPr/>
              <a:tblGrid>
                <a:gridCol w="2247900"/>
                <a:gridCol w="2247900"/>
              </a:tblGrid>
              <a:tr h="504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libri" charset="0"/>
                        </a:rPr>
                        <a:t>Visits to</a:t>
                      </a:r>
                    </a:p>
                  </a:txBody>
                  <a:tcP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Number of observed visits</a:t>
                      </a:r>
                    </a:p>
                  </a:txBody>
                  <a:tcPr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long</a:t>
                      </a:r>
                    </a:p>
                  </a:txBody>
                  <a:tcP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17</a:t>
                      </a:r>
                    </a:p>
                  </a:txBody>
                  <a:tcP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short</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19</a:t>
                      </a:r>
                    </a:p>
                  </a:txBody>
                  <a:tcPr horzOverflow="overflow">
                    <a:lnL>
                      <a:noFill/>
                    </a:lnL>
                    <a:lnR cap="flat">
                      <a:noFill/>
                    </a:lnR>
                    <a:lnT>
                      <a:noFill/>
                    </a:lnT>
                    <a:lnB>
                      <a:noFill/>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1" u="none" strike="noStrike" cap="none" normalizeH="0" baseline="0">
                          <a:ln>
                            <a:noFill/>
                          </a:ln>
                          <a:solidFill>
                            <a:schemeClr val="tx1"/>
                          </a:solidFill>
                          <a:effectLst/>
                          <a:latin typeface="Calibri" charset="0"/>
                          <a:ea typeface="Arial Unicode MS" charset="0"/>
                          <a:cs typeface="Arial Unicode MS" charset="0"/>
                        </a:rPr>
                        <a:t>Χ</a:t>
                      </a:r>
                      <a:r>
                        <a:rPr kumimoji="0" lang="en-US" sz="2000" b="1" i="1" u="none" strike="noStrike" cap="none" normalizeH="0" baseline="30000">
                          <a:ln>
                            <a:noFill/>
                          </a:ln>
                          <a:solidFill>
                            <a:schemeClr val="tx1"/>
                          </a:solidFill>
                          <a:effectLst/>
                          <a:latin typeface="Calibri" charset="0"/>
                          <a:ea typeface="Arial Unicode MS" charset="0"/>
                          <a:cs typeface="Arial Unicode MS" charset="0"/>
                        </a:rPr>
                        <a:t>2</a:t>
                      </a:r>
                      <a:endParaRPr kumimoji="0" lang="el-GR" sz="2000" b="1" i="1" u="none" strike="noStrike" cap="none" normalizeH="0" baseline="30000">
                        <a:ln>
                          <a:noFill/>
                        </a:ln>
                        <a:solidFill>
                          <a:schemeClr val="tx1"/>
                        </a:solidFill>
                        <a:effectLst/>
                        <a:latin typeface="Calibri" charset="0"/>
                        <a:ea typeface="Arial Unicode MS" charset="0"/>
                        <a:cs typeface="Arial Unicode MS"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Calibri" charset="0"/>
                        </a:rPr>
                        <a:t>0.11</a:t>
                      </a:r>
                    </a:p>
                  </a:txBody>
                  <a:tcPr horzOverflow="overflow">
                    <a:lnL>
                      <a:noFill/>
                    </a:lnL>
                    <a:lnR cap="flat">
                      <a:noFill/>
                    </a:lnR>
                    <a:lnT>
                      <a:noFill/>
                    </a:lnT>
                    <a:lnB>
                      <a:noFill/>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Calibri" charset="0"/>
                        </a:rPr>
                        <a:t>p</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charset="0"/>
                        </a:rPr>
                        <a:t>&gt; 0.05</a:t>
                      </a:r>
                      <a:endParaRPr kumimoji="0" lang="en-US" sz="2000" b="1" i="0" u="none" strike="noStrike" cap="none" normalizeH="0" baseline="0" dirty="0">
                        <a:ln>
                          <a:noFill/>
                        </a:ln>
                        <a:solidFill>
                          <a:schemeClr val="tx1"/>
                        </a:solidFill>
                        <a:effectLst/>
                        <a:latin typeface="Calibri" charset="0"/>
                      </a:endParaRPr>
                    </a:p>
                  </a:txBody>
                  <a:tcP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83"/>
          <p:cNvSpPr>
            <a:spLocks noChangeArrowheads="1"/>
          </p:cNvSpPr>
          <p:nvPr/>
        </p:nvSpPr>
        <p:spPr bwMode="auto">
          <a:xfrm>
            <a:off x="685800" y="990600"/>
            <a:ext cx="7467600" cy="1524000"/>
          </a:xfrm>
          <a:prstGeom prst="rect">
            <a:avLst/>
          </a:prstGeom>
          <a:noFill/>
          <a:ln w="9525">
            <a:noFill/>
            <a:miter lim="800000"/>
            <a:headEnd/>
            <a:tailEnd/>
          </a:ln>
        </p:spPr>
        <p:txBody>
          <a:bodyPr anchor="ctr">
            <a:prstTxWarp prst="textNoShape">
              <a:avLst/>
            </a:prstTxWarp>
          </a:bodyPr>
          <a:lstStyle/>
          <a:p>
            <a:pPr algn="l"/>
            <a:r>
              <a:rPr lang="en-US" sz="2800" b="1">
                <a:latin typeface="Calibri" charset="0"/>
              </a:rPr>
              <a:t>Experimental Data: Visits by </a:t>
            </a:r>
            <a:r>
              <a:rPr lang="en-US" sz="2800" b="1" i="1">
                <a:latin typeface="Calibri" charset="0"/>
              </a:rPr>
              <a:t>Hyles lineata</a:t>
            </a:r>
            <a:r>
              <a:rPr lang="en-US" sz="2800" b="1">
                <a:latin typeface="Calibri" charset="0"/>
              </a:rPr>
              <a:t>  to </a:t>
            </a:r>
            <a:r>
              <a:rPr lang="en-US" sz="2800" b="1" i="1">
                <a:latin typeface="Calibri" charset="0"/>
              </a:rPr>
              <a:t>A. pubescens </a:t>
            </a:r>
            <a:r>
              <a:rPr lang="en-US" sz="2800" b="1">
                <a:latin typeface="Calibri" charset="0"/>
              </a:rPr>
              <a:t>with long or short nectar spurs</a:t>
            </a:r>
            <a:r>
              <a:rPr lang="en-US" sz="2800" b="1" i="1">
                <a:latin typeface="Calibri" charset="0"/>
              </a:rPr>
              <a:t>.</a:t>
            </a:r>
            <a:endParaRPr lang="en-US" sz="2800" b="1">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5"/>
          <p:cNvSpPr txBox="1">
            <a:spLocks noChangeArrowheads="1"/>
          </p:cNvSpPr>
          <p:nvPr/>
        </p:nvSpPr>
        <p:spPr bwMode="auto">
          <a:xfrm>
            <a:off x="6019800" y="2438400"/>
            <a:ext cx="2743200" cy="2893100"/>
          </a:xfrm>
          <a:prstGeom prst="rect">
            <a:avLst/>
          </a:prstGeom>
          <a:noFill/>
          <a:ln w="9525">
            <a:noFill/>
            <a:miter lim="800000"/>
            <a:headEnd/>
            <a:tailEnd/>
          </a:ln>
        </p:spPr>
        <p:txBody>
          <a:bodyPr>
            <a:prstTxWarp prst="textNoShape">
              <a:avLst/>
            </a:prstTxWarp>
            <a:spAutoFit/>
          </a:bodyPr>
          <a:lstStyle/>
          <a:p>
            <a:pPr algn="l"/>
            <a:r>
              <a:rPr lang="en-US" sz="2800" b="1" dirty="0">
                <a:latin typeface="Calibri" charset="0"/>
              </a:rPr>
              <a:t>These results are consistent with the researchers’ prediction</a:t>
            </a:r>
            <a:r>
              <a:rPr lang="en-US" sz="2800" b="1" dirty="0" smtClean="0">
                <a:latin typeface="Calibri" charset="0"/>
              </a:rPr>
              <a:t>.</a:t>
            </a:r>
          </a:p>
          <a:p>
            <a:pPr algn="l"/>
            <a:endParaRPr lang="en-US" sz="1400" b="1" dirty="0">
              <a:latin typeface="Calibri" charset="0"/>
            </a:endParaRPr>
          </a:p>
          <a:p>
            <a:r>
              <a:rPr lang="en-US" sz="2800" b="1" dirty="0">
                <a:latin typeface="Calibri" charset="0"/>
              </a:rPr>
              <a:t>A. True  </a:t>
            </a:r>
          </a:p>
          <a:p>
            <a:r>
              <a:rPr lang="en-US" sz="2800" b="1" dirty="0">
                <a:latin typeface="Calibri" charset="0"/>
              </a:rPr>
              <a:t>B. False</a:t>
            </a:r>
          </a:p>
        </p:txBody>
      </p:sp>
      <p:sp>
        <p:nvSpPr>
          <p:cNvPr id="84995" name="Rectangle 8"/>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13</a:t>
            </a:r>
            <a:endParaRPr lang="en-US" dirty="0">
              <a:latin typeface="Calibri" charset="0"/>
            </a:endParaRPr>
          </a:p>
        </p:txBody>
      </p:sp>
      <p:pic>
        <p:nvPicPr>
          <p:cNvPr id="84996" name="Picture 12"/>
          <p:cNvPicPr>
            <a:picLocks noChangeAspect="1" noChangeArrowheads="1"/>
          </p:cNvPicPr>
          <p:nvPr/>
        </p:nvPicPr>
        <p:blipFill>
          <a:blip r:embed="rId3"/>
          <a:srcRect r="32437"/>
          <a:stretch>
            <a:fillRect/>
          </a:stretch>
        </p:blipFill>
        <p:spPr bwMode="auto">
          <a:xfrm>
            <a:off x="228600" y="1371600"/>
            <a:ext cx="5419725" cy="5486400"/>
          </a:xfrm>
          <a:prstGeom prst="rect">
            <a:avLst/>
          </a:prstGeom>
          <a:noFill/>
          <a:ln w="9525">
            <a:noFill/>
            <a:miter lim="800000"/>
            <a:headEnd/>
            <a:tailEnd/>
          </a:ln>
        </p:spPr>
      </p:pic>
      <p:sp>
        <p:nvSpPr>
          <p:cNvPr id="84997" name="Rectangle 13"/>
          <p:cNvSpPr>
            <a:spLocks noChangeArrowheads="1"/>
          </p:cNvSpPr>
          <p:nvPr/>
        </p:nvSpPr>
        <p:spPr bwMode="auto">
          <a:xfrm>
            <a:off x="381000" y="838200"/>
            <a:ext cx="8915400" cy="1524000"/>
          </a:xfrm>
          <a:prstGeom prst="rect">
            <a:avLst/>
          </a:prstGeom>
          <a:noFill/>
          <a:ln w="9525">
            <a:noFill/>
            <a:miter lim="800000"/>
            <a:headEnd/>
            <a:tailEnd/>
          </a:ln>
        </p:spPr>
        <p:txBody>
          <a:bodyPr anchor="ctr">
            <a:prstTxWarp prst="textNoShape">
              <a:avLst/>
            </a:prstTxWarp>
          </a:bodyPr>
          <a:lstStyle/>
          <a:p>
            <a:pPr algn="l"/>
            <a:r>
              <a:rPr lang="en-US" sz="2400" b="1" dirty="0">
                <a:latin typeface="Calibri" charset="0"/>
              </a:rPr>
              <a:t>Mean number of pollen grains </a:t>
            </a:r>
            <a:r>
              <a:rPr lang="en-US" sz="2400" b="1" u="sng" dirty="0">
                <a:latin typeface="Calibri" charset="0"/>
              </a:rPr>
              <a:t>remaining</a:t>
            </a:r>
            <a:r>
              <a:rPr lang="en-US" sz="2400" b="1" dirty="0">
                <a:latin typeface="Calibri" charset="0"/>
              </a:rPr>
              <a:t> in </a:t>
            </a:r>
            <a:r>
              <a:rPr lang="en-US" sz="2400" b="1" i="1" dirty="0">
                <a:latin typeface="Calibri" charset="0"/>
              </a:rPr>
              <a:t>A. </a:t>
            </a:r>
            <a:r>
              <a:rPr lang="en-US" sz="2400" b="1" i="1" dirty="0" err="1">
                <a:latin typeface="Calibri" charset="0"/>
              </a:rPr>
              <a:t>pubescens</a:t>
            </a:r>
            <a:r>
              <a:rPr lang="en-US" sz="2400" b="1" i="1" dirty="0">
                <a:latin typeface="Calibri" charset="0"/>
              </a:rPr>
              <a:t> </a:t>
            </a:r>
            <a:r>
              <a:rPr lang="en-US" sz="2400" b="1" dirty="0">
                <a:latin typeface="Calibri" charset="0"/>
              </a:rPr>
              <a:t>anthers after </a:t>
            </a:r>
            <a:r>
              <a:rPr lang="en-US" sz="2400" b="1" dirty="0" err="1">
                <a:latin typeface="Calibri" charset="0"/>
              </a:rPr>
              <a:t>hawkmoth</a:t>
            </a:r>
            <a:r>
              <a:rPr lang="en-US" sz="2400" b="1" dirty="0">
                <a:latin typeface="Calibri" charset="0"/>
              </a:rPr>
              <a:t> visitation.</a:t>
            </a:r>
          </a:p>
        </p:txBody>
      </p:sp>
      <p:sp>
        <p:nvSpPr>
          <p:cNvPr id="2" name="Slide Number Placeholder 1"/>
          <p:cNvSpPr>
            <a:spLocks noGrp="1"/>
          </p:cNvSpPr>
          <p:nvPr>
            <p:ph type="sldNum" sz="quarter" idx="12"/>
          </p:nvPr>
        </p:nvSpPr>
        <p:spPr/>
        <p:txBody>
          <a:bodyPr/>
          <a:lstStyle/>
          <a:p>
            <a:fld id="{C52A550A-C960-46D1-AF7A-F98291C7C770}"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457200" y="1676400"/>
            <a:ext cx="8229600" cy="4525963"/>
          </a:xfrm>
        </p:spPr>
        <p:txBody>
          <a:bodyPr/>
          <a:lstStyle/>
          <a:p>
            <a:pPr eaLnBrk="1" hangingPunct="1">
              <a:lnSpc>
                <a:spcPct val="90000"/>
              </a:lnSpc>
              <a:buFontTx/>
              <a:buNone/>
            </a:pPr>
            <a:r>
              <a:rPr lang="en-US" dirty="0">
                <a:latin typeface="Calibri" charset="0"/>
              </a:rPr>
              <a:t>From these studies we can conclude </a:t>
            </a:r>
            <a:r>
              <a:rPr lang="en-US" dirty="0" smtClean="0">
                <a:latin typeface="Calibri" charset="0"/>
              </a:rPr>
              <a:t>that. . .</a:t>
            </a:r>
          </a:p>
          <a:p>
            <a:pPr eaLnBrk="1" hangingPunct="1">
              <a:lnSpc>
                <a:spcPct val="90000"/>
              </a:lnSpc>
              <a:buFontTx/>
              <a:buNone/>
            </a:pPr>
            <a:endParaRPr lang="en-US" sz="1400" dirty="0" smtClean="0">
              <a:latin typeface="Calibri" charset="0"/>
            </a:endParaRPr>
          </a:p>
          <a:p>
            <a:pPr eaLnBrk="1" hangingPunct="1">
              <a:lnSpc>
                <a:spcPct val="90000"/>
              </a:lnSpc>
              <a:buFontTx/>
              <a:buNone/>
            </a:pPr>
            <a:r>
              <a:rPr lang="en-US" sz="2400" dirty="0">
                <a:latin typeface="Calibri" charset="0"/>
              </a:rPr>
              <a:t>A.</a:t>
            </a:r>
            <a:r>
              <a:rPr lang="en-US" sz="2400" dirty="0" smtClean="0">
                <a:latin typeface="Calibri" charset="0"/>
              </a:rPr>
              <a:t> </a:t>
            </a:r>
            <a:r>
              <a:rPr lang="en-US" sz="2400" dirty="0">
                <a:latin typeface="Calibri" charset="0"/>
              </a:rPr>
              <a:t>o</a:t>
            </a:r>
            <a:r>
              <a:rPr lang="en-US" sz="2400" dirty="0" smtClean="0">
                <a:latin typeface="Calibri" charset="0"/>
              </a:rPr>
              <a:t>rientation promotes </a:t>
            </a:r>
            <a:r>
              <a:rPr lang="en-US" sz="2400" dirty="0">
                <a:latin typeface="Calibri" charset="0"/>
              </a:rPr>
              <a:t>mechanical isolation and</a:t>
            </a:r>
            <a:r>
              <a:rPr lang="en-US" sz="2400" dirty="0" smtClean="0">
                <a:latin typeface="Calibri" charset="0"/>
              </a:rPr>
              <a:t> spur length </a:t>
            </a:r>
            <a:r>
              <a:rPr lang="en-US" sz="2400" dirty="0">
                <a:latin typeface="Calibri" charset="0"/>
              </a:rPr>
              <a:t>promotes behavioral isolation.</a:t>
            </a:r>
          </a:p>
          <a:p>
            <a:pPr eaLnBrk="1" hangingPunct="1">
              <a:lnSpc>
                <a:spcPct val="90000"/>
              </a:lnSpc>
              <a:buFontTx/>
              <a:buNone/>
            </a:pPr>
            <a:r>
              <a:rPr lang="en-US" sz="2400" dirty="0">
                <a:latin typeface="Calibri" charset="0"/>
              </a:rPr>
              <a:t>B.</a:t>
            </a:r>
            <a:r>
              <a:rPr lang="en-US" sz="2400" dirty="0" smtClean="0">
                <a:latin typeface="Calibri" charset="0"/>
              </a:rPr>
              <a:t> the </a:t>
            </a:r>
            <a:r>
              <a:rPr lang="en-US" sz="2400" dirty="0">
                <a:latin typeface="Calibri" charset="0"/>
              </a:rPr>
              <a:t>species have few floral features that would promote reproductive isolation.</a:t>
            </a:r>
          </a:p>
          <a:p>
            <a:pPr eaLnBrk="1" hangingPunct="1">
              <a:lnSpc>
                <a:spcPct val="90000"/>
              </a:lnSpc>
              <a:buFontTx/>
              <a:buNone/>
            </a:pPr>
            <a:r>
              <a:rPr lang="en-US" sz="2400" dirty="0">
                <a:latin typeface="Calibri" charset="0"/>
              </a:rPr>
              <a:t>C.</a:t>
            </a:r>
            <a:r>
              <a:rPr lang="en-US" sz="2400" dirty="0" smtClean="0">
                <a:latin typeface="Calibri" charset="0"/>
              </a:rPr>
              <a:t> spur </a:t>
            </a:r>
            <a:r>
              <a:rPr lang="en-US" sz="2400" dirty="0">
                <a:latin typeface="Calibri" charset="0"/>
              </a:rPr>
              <a:t>length is a primary attractant and color is a secondary attractant.</a:t>
            </a:r>
          </a:p>
          <a:p>
            <a:pPr eaLnBrk="1" hangingPunct="1">
              <a:lnSpc>
                <a:spcPct val="90000"/>
              </a:lnSpc>
              <a:buFontTx/>
              <a:buNone/>
            </a:pPr>
            <a:r>
              <a:rPr lang="en-US" sz="2400" dirty="0">
                <a:latin typeface="Calibri" charset="0"/>
              </a:rPr>
              <a:t>D.</a:t>
            </a:r>
            <a:r>
              <a:rPr lang="en-US" sz="2400" dirty="0" smtClean="0">
                <a:latin typeface="Calibri" charset="0"/>
              </a:rPr>
              <a:t> orientation promotes </a:t>
            </a:r>
            <a:r>
              <a:rPr lang="en-US" sz="2400" dirty="0">
                <a:latin typeface="Calibri" charset="0"/>
              </a:rPr>
              <a:t>behavioral isolation and</a:t>
            </a:r>
            <a:r>
              <a:rPr lang="en-US" sz="2400" dirty="0" smtClean="0">
                <a:latin typeface="Calibri" charset="0"/>
              </a:rPr>
              <a:t> spur length </a:t>
            </a:r>
            <a:r>
              <a:rPr lang="en-US" sz="2400" dirty="0">
                <a:latin typeface="Calibri" charset="0"/>
              </a:rPr>
              <a:t>promotes mechanical isolation.</a:t>
            </a:r>
          </a:p>
          <a:p>
            <a:pPr eaLnBrk="1" hangingPunct="1">
              <a:lnSpc>
                <a:spcPct val="90000"/>
              </a:lnSpc>
              <a:buFontTx/>
              <a:buNone/>
            </a:pPr>
            <a:r>
              <a:rPr lang="en-US" sz="2400" dirty="0">
                <a:latin typeface="Calibri" charset="0"/>
              </a:rPr>
              <a:t>E.</a:t>
            </a:r>
            <a:r>
              <a:rPr lang="en-US" sz="2400" dirty="0" smtClean="0">
                <a:latin typeface="Calibri" charset="0"/>
              </a:rPr>
              <a:t> floral </a:t>
            </a:r>
            <a:r>
              <a:rPr lang="en-US" sz="2400" dirty="0">
                <a:latin typeface="Calibri" charset="0"/>
              </a:rPr>
              <a:t>structure causes reproductive isolation after pollination occurs.</a:t>
            </a:r>
          </a:p>
          <a:p>
            <a:pPr eaLnBrk="1" hangingPunct="1">
              <a:lnSpc>
                <a:spcPct val="90000"/>
              </a:lnSpc>
              <a:buFontTx/>
              <a:buNone/>
            </a:pPr>
            <a:endParaRPr lang="en-US" sz="2400" dirty="0">
              <a:latin typeface="Calibri" charset="0"/>
            </a:endParaRPr>
          </a:p>
        </p:txBody>
      </p:sp>
      <p:sp>
        <p:nvSpPr>
          <p:cNvPr id="87043" name="Rectangle 5"/>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14</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533400" y="1524000"/>
            <a:ext cx="8229600" cy="4525963"/>
          </a:xfrm>
        </p:spPr>
        <p:txBody>
          <a:bodyPr/>
          <a:lstStyle/>
          <a:p>
            <a:pPr marL="0" indent="0" eaLnBrk="1" hangingPunct="1">
              <a:buFontTx/>
              <a:buNone/>
            </a:pPr>
            <a:r>
              <a:rPr lang="en-US" sz="2800" dirty="0">
                <a:latin typeface="Calibri" charset="0"/>
              </a:rPr>
              <a:t>Based upon the data in </a:t>
            </a:r>
            <a:r>
              <a:rPr lang="en-US" sz="2800" dirty="0" smtClean="0">
                <a:latin typeface="Calibri" charset="0"/>
              </a:rPr>
              <a:t>the floral manipulation studies</a:t>
            </a:r>
            <a:r>
              <a:rPr lang="en-US" sz="2800" dirty="0">
                <a:latin typeface="Calibri" charset="0"/>
              </a:rPr>
              <a:t>, spurs act to maintain separate </a:t>
            </a:r>
            <a:r>
              <a:rPr lang="en-US" sz="2800" i="1" dirty="0">
                <a:latin typeface="Calibri" charset="0"/>
              </a:rPr>
              <a:t>Aquilegia </a:t>
            </a:r>
            <a:r>
              <a:rPr lang="en-US" sz="2800" dirty="0">
                <a:latin typeface="Calibri" charset="0"/>
              </a:rPr>
              <a:t>species by. . </a:t>
            </a:r>
            <a:r>
              <a:rPr lang="en-US" sz="2800" dirty="0" smtClean="0">
                <a:latin typeface="Calibri" charset="0"/>
              </a:rPr>
              <a:t>.</a:t>
            </a:r>
          </a:p>
          <a:p>
            <a:pPr marL="0" indent="0" eaLnBrk="1" hangingPunct="1">
              <a:buFontTx/>
              <a:buNone/>
            </a:pPr>
            <a:endParaRPr lang="en-US" sz="1400" dirty="0">
              <a:latin typeface="Calibri" charset="0"/>
            </a:endParaRPr>
          </a:p>
          <a:p>
            <a:pPr marL="609600" indent="-609600" eaLnBrk="1" hangingPunct="1">
              <a:buFont typeface="Arial Unicode MS" charset="0"/>
              <a:buAutoNum type="alphaUcPeriod"/>
            </a:pPr>
            <a:r>
              <a:rPr lang="en-US" sz="2800" dirty="0">
                <a:latin typeface="Calibri" charset="0"/>
              </a:rPr>
              <a:t>causing flowers to grow in different habitats</a:t>
            </a:r>
          </a:p>
          <a:p>
            <a:pPr marL="609600" indent="-609600" eaLnBrk="1" hangingPunct="1">
              <a:buFont typeface="Arial Unicode MS" charset="0"/>
              <a:buAutoNum type="alphaUcPeriod"/>
            </a:pPr>
            <a:r>
              <a:rPr lang="en-US" sz="2800" dirty="0">
                <a:latin typeface="Calibri" charset="0"/>
              </a:rPr>
              <a:t>offering different rewards to different pollinators</a:t>
            </a:r>
            <a:endParaRPr lang="en-US" sz="2800" dirty="0" smtClean="0">
              <a:latin typeface="Calibri" charset="0"/>
            </a:endParaRPr>
          </a:p>
          <a:p>
            <a:pPr marL="609600" indent="-609600" eaLnBrk="1" hangingPunct="1">
              <a:buFont typeface="Arial Unicode MS" charset="0"/>
              <a:buAutoNum type="alphaUcPeriod"/>
            </a:pPr>
            <a:r>
              <a:rPr lang="en-US" sz="2800" dirty="0" smtClean="0">
                <a:latin typeface="Calibri" charset="0"/>
              </a:rPr>
              <a:t>influencing pollen removal </a:t>
            </a:r>
            <a:r>
              <a:rPr lang="en-US" sz="2800" dirty="0">
                <a:latin typeface="Calibri" charset="0"/>
              </a:rPr>
              <a:t>from and </a:t>
            </a:r>
            <a:r>
              <a:rPr lang="en-US" sz="2800" dirty="0" smtClean="0">
                <a:latin typeface="Calibri" charset="0"/>
              </a:rPr>
              <a:t>depositing </a:t>
            </a:r>
            <a:r>
              <a:rPr lang="en-US" sz="2800" dirty="0">
                <a:latin typeface="Calibri" charset="0"/>
              </a:rPr>
              <a:t>on flowers. </a:t>
            </a:r>
          </a:p>
          <a:p>
            <a:pPr marL="609600" indent="-609600" eaLnBrk="1" hangingPunct="1">
              <a:buFont typeface="Arial Unicode MS" charset="0"/>
              <a:buAutoNum type="alphaUcPeriod"/>
            </a:pPr>
            <a:r>
              <a:rPr lang="en-US" sz="2800" dirty="0">
                <a:latin typeface="Calibri" charset="0"/>
              </a:rPr>
              <a:t>attracting different pollinators.</a:t>
            </a:r>
          </a:p>
          <a:p>
            <a:pPr marL="609600" indent="-609600" eaLnBrk="1" hangingPunct="1">
              <a:buFontTx/>
              <a:buNone/>
            </a:pPr>
            <a:endParaRPr lang="en-US" sz="2800" dirty="0">
              <a:latin typeface="Calibri" charset="0"/>
            </a:endParaRPr>
          </a:p>
          <a:p>
            <a:pPr marL="609600" indent="-609600" eaLnBrk="1" hangingPunct="1"/>
            <a:endParaRPr lang="en-US" sz="2800" dirty="0">
              <a:latin typeface="Calibri" charset="0"/>
            </a:endParaRPr>
          </a:p>
          <a:p>
            <a:pPr marL="609600" indent="-609600" eaLnBrk="1" hangingPunct="1">
              <a:buFontTx/>
              <a:buNone/>
            </a:pPr>
            <a:endParaRPr lang="en-US" sz="2800" dirty="0">
              <a:latin typeface="Calibri" charset="0"/>
            </a:endParaRPr>
          </a:p>
          <a:p>
            <a:pPr marL="609600" indent="-609600" eaLnBrk="1" hangingPunct="1">
              <a:buFontTx/>
              <a:buAutoNum type="arabicPeriod"/>
            </a:pPr>
            <a:endParaRPr lang="en-US" sz="2800" dirty="0">
              <a:latin typeface="Calibri" charset="0"/>
            </a:endParaRPr>
          </a:p>
        </p:txBody>
      </p:sp>
      <p:sp>
        <p:nvSpPr>
          <p:cNvPr id="99331" name="Rectangle 4"/>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15</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990600"/>
          </a:xfrm>
        </p:spPr>
        <p:txBody>
          <a:bodyPr/>
          <a:lstStyle/>
          <a:p>
            <a:pPr eaLnBrk="1" hangingPunct="1"/>
            <a:r>
              <a:rPr lang="en-US" dirty="0" smtClean="0">
                <a:latin typeface="Calibri"/>
                <a:cs typeface="Calibri"/>
              </a:rPr>
              <a:t>Hybrids </a:t>
            </a:r>
            <a:r>
              <a:rPr lang="en-US" dirty="0">
                <a:latin typeface="Calibri"/>
                <a:cs typeface="Calibri"/>
              </a:rPr>
              <a:t>and</a:t>
            </a:r>
            <a:r>
              <a:rPr lang="en-US" dirty="0" smtClean="0">
                <a:latin typeface="Calibri"/>
                <a:cs typeface="Calibri"/>
              </a:rPr>
              <a:t> Habitats</a:t>
            </a:r>
            <a:endParaRPr lang="en-US" dirty="0">
              <a:latin typeface="Calibri"/>
              <a:cs typeface="Calibri"/>
            </a:endParaRPr>
          </a:p>
        </p:txBody>
      </p:sp>
      <p:sp>
        <p:nvSpPr>
          <p:cNvPr id="104451" name="Rectangle 3"/>
          <p:cNvSpPr>
            <a:spLocks noGrp="1" noChangeArrowheads="1"/>
          </p:cNvSpPr>
          <p:nvPr>
            <p:ph type="body" idx="1"/>
          </p:nvPr>
        </p:nvSpPr>
        <p:spPr>
          <a:xfrm>
            <a:off x="38100" y="990600"/>
            <a:ext cx="8915400" cy="4365625"/>
          </a:xfrm>
        </p:spPr>
        <p:txBody>
          <a:bodyPr/>
          <a:lstStyle/>
          <a:p>
            <a:pPr indent="0" eaLnBrk="1" hangingPunct="1">
              <a:buNone/>
            </a:pPr>
            <a:r>
              <a:rPr lang="en-US" sz="2400" dirty="0" smtClean="0">
                <a:latin typeface="Calibri"/>
                <a:cs typeface="Calibri"/>
              </a:rPr>
              <a:t>In addition to differences in pollinators, </a:t>
            </a:r>
            <a:r>
              <a:rPr lang="en-US" sz="2400" i="1" dirty="0" smtClean="0">
                <a:latin typeface="Calibri"/>
                <a:cs typeface="Calibri"/>
              </a:rPr>
              <a:t>A. </a:t>
            </a:r>
            <a:r>
              <a:rPr lang="en-US" sz="2400" i="1" dirty="0" err="1" smtClean="0">
                <a:latin typeface="Calibri"/>
                <a:cs typeface="Calibri"/>
              </a:rPr>
              <a:t>pubescens</a:t>
            </a:r>
            <a:r>
              <a:rPr lang="en-US" sz="2400" dirty="0" smtClean="0">
                <a:latin typeface="Calibri"/>
                <a:cs typeface="Calibri"/>
              </a:rPr>
              <a:t> typically grows at higher elevations and in drier habitats than</a:t>
            </a:r>
            <a:r>
              <a:rPr lang="en-US" sz="2400" i="1" dirty="0" smtClean="0">
                <a:latin typeface="Calibri"/>
                <a:cs typeface="Calibri"/>
              </a:rPr>
              <a:t> A. </a:t>
            </a:r>
            <a:r>
              <a:rPr lang="en-US" sz="2400" i="1" dirty="0" err="1" smtClean="0">
                <a:latin typeface="Calibri"/>
                <a:cs typeface="Calibri"/>
              </a:rPr>
              <a:t>formosa</a:t>
            </a:r>
            <a:r>
              <a:rPr lang="en-US" sz="2400" dirty="0" smtClean="0">
                <a:latin typeface="Calibri"/>
                <a:cs typeface="Calibri"/>
              </a:rPr>
              <a:t> which tends to grow in more moist habitats at lower elevations</a:t>
            </a:r>
            <a:r>
              <a:rPr lang="en-US" sz="2400" i="1" dirty="0" smtClean="0">
                <a:latin typeface="Calibri"/>
                <a:cs typeface="Calibri"/>
              </a:rPr>
              <a:t>.</a:t>
            </a:r>
          </a:p>
          <a:p>
            <a:pPr indent="0" eaLnBrk="1" hangingPunct="1">
              <a:buNone/>
            </a:pPr>
            <a:endParaRPr lang="en-US" sz="2000" i="1" dirty="0" smtClean="0">
              <a:latin typeface="Calibri"/>
              <a:cs typeface="Calibri"/>
            </a:endParaRPr>
          </a:p>
          <a:p>
            <a:pPr indent="0" eaLnBrk="1" hangingPunct="1">
              <a:buFontTx/>
              <a:buNone/>
            </a:pPr>
            <a:r>
              <a:rPr lang="en-US" sz="2400" dirty="0" smtClean="0">
                <a:latin typeface="Calibri"/>
                <a:cs typeface="Calibri"/>
              </a:rPr>
              <a:t>Although </a:t>
            </a:r>
            <a:r>
              <a:rPr lang="en-US" sz="2400" dirty="0">
                <a:latin typeface="Calibri"/>
                <a:cs typeface="Calibri"/>
              </a:rPr>
              <a:t>they have these differences, h</a:t>
            </a:r>
            <a:r>
              <a:rPr lang="en-US" sz="2400" dirty="0">
                <a:solidFill>
                  <a:schemeClr val="tx2"/>
                </a:solidFill>
                <a:latin typeface="Calibri"/>
                <a:cs typeface="Calibri"/>
              </a:rPr>
              <a:t>ybrid populations of viable, reproductively functioning plants with floral traits and molecular markers characteristic of both species have been identified at intermediate elevations and habitats</a:t>
            </a:r>
            <a:r>
              <a:rPr lang="en-US" sz="2400" dirty="0" smtClean="0">
                <a:solidFill>
                  <a:schemeClr val="tx2"/>
                </a:solidFill>
                <a:latin typeface="Calibri"/>
                <a:cs typeface="Calibri"/>
              </a:rPr>
              <a:t>!</a:t>
            </a:r>
          </a:p>
          <a:p>
            <a:pPr indent="0" eaLnBrk="1" hangingPunct="1">
              <a:buFontTx/>
              <a:buNone/>
            </a:pPr>
            <a:endParaRPr lang="en-US" sz="2400" dirty="0" smtClean="0">
              <a:solidFill>
                <a:schemeClr val="tx2"/>
              </a:solidFill>
              <a:latin typeface="Calibri"/>
              <a:cs typeface="Calibri"/>
            </a:endParaRPr>
          </a:p>
          <a:p>
            <a:pPr indent="0" eaLnBrk="1" hangingPunct="1">
              <a:buFontTx/>
              <a:buNone/>
            </a:pPr>
            <a:r>
              <a:rPr lang="en-US" sz="2400" dirty="0" smtClean="0">
                <a:solidFill>
                  <a:schemeClr val="tx2"/>
                </a:solidFill>
                <a:latin typeface="Calibri"/>
                <a:cs typeface="Calibri"/>
              </a:rPr>
              <a:t>How could this happen? </a:t>
            </a:r>
            <a:endParaRPr lang="en-US" sz="2400" dirty="0">
              <a:solidFill>
                <a:schemeClr val="tx2"/>
              </a:solidFill>
              <a:latin typeface="Calibri"/>
              <a:cs typeface="Calibri"/>
            </a:endParaRPr>
          </a:p>
        </p:txBody>
      </p:sp>
      <p:sp>
        <p:nvSpPr>
          <p:cNvPr id="89093" name="Rectangle 8"/>
          <p:cNvSpPr>
            <a:spLocks noChangeArrowheads="1"/>
          </p:cNvSpPr>
          <p:nvPr/>
        </p:nvSpPr>
        <p:spPr bwMode="auto">
          <a:xfrm>
            <a:off x="381000" y="609600"/>
            <a:ext cx="8229600" cy="4525963"/>
          </a:xfrm>
          <a:prstGeom prst="rect">
            <a:avLst/>
          </a:prstGeom>
          <a:noFill/>
          <a:ln w="9525">
            <a:noFill/>
            <a:miter lim="800000"/>
            <a:headEnd/>
            <a:tailEnd/>
          </a:ln>
        </p:spPr>
        <p:txBody>
          <a:bodyPr>
            <a:prstTxWarp prst="textNoShape">
              <a:avLst/>
            </a:prstTxWarp>
          </a:bodyPr>
          <a:lstStyle/>
          <a:p>
            <a:pPr marL="342900" indent="-342900" algn="l">
              <a:spcBef>
                <a:spcPct val="20000"/>
              </a:spcBef>
            </a:pPr>
            <a:endParaRPr lang="en-US" sz="2800" b="1">
              <a:solidFill>
                <a:schemeClr val="tx1"/>
              </a:solidFill>
              <a:latin typeface="Calibri"/>
              <a:cs typeface="Calibri"/>
            </a:endParaRPr>
          </a:p>
        </p:txBody>
      </p:sp>
      <p:pic>
        <p:nvPicPr>
          <p:cNvPr id="89094" name="Picture 9" descr="450px-Aquilegia_formosa_14962"/>
          <p:cNvPicPr>
            <a:picLocks noChangeAspect="1" noChangeArrowheads="1"/>
          </p:cNvPicPr>
          <p:nvPr/>
        </p:nvPicPr>
        <p:blipFill>
          <a:blip r:embed="rId3"/>
          <a:srcRect/>
          <a:stretch>
            <a:fillRect/>
          </a:stretch>
        </p:blipFill>
        <p:spPr bwMode="auto">
          <a:xfrm>
            <a:off x="7205662" y="4495800"/>
            <a:ext cx="1176338" cy="1568450"/>
          </a:xfrm>
          <a:prstGeom prst="rect">
            <a:avLst/>
          </a:prstGeom>
          <a:noFill/>
          <a:ln w="9525">
            <a:noFill/>
            <a:miter lim="800000"/>
            <a:headEnd/>
            <a:tailEnd/>
          </a:ln>
        </p:spPr>
      </p:pic>
      <p:pic>
        <p:nvPicPr>
          <p:cNvPr id="89095" name="Picture 10" descr="pubescens2"/>
          <p:cNvPicPr>
            <a:picLocks noChangeAspect="1" noChangeArrowheads="1"/>
          </p:cNvPicPr>
          <p:nvPr/>
        </p:nvPicPr>
        <p:blipFill>
          <a:blip r:embed="rId4"/>
          <a:srcRect/>
          <a:stretch>
            <a:fillRect/>
          </a:stretch>
        </p:blipFill>
        <p:spPr bwMode="auto">
          <a:xfrm>
            <a:off x="4157662" y="4572000"/>
            <a:ext cx="1676400" cy="144336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C52A550A-C960-46D1-AF7A-F98291C7C770}"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457200" y="1570038"/>
            <a:ext cx="8229600" cy="4525962"/>
          </a:xfrm>
        </p:spPr>
        <p:txBody>
          <a:bodyPr/>
          <a:lstStyle/>
          <a:p>
            <a:pPr marL="609600" indent="-609600" eaLnBrk="1" hangingPunct="1">
              <a:lnSpc>
                <a:spcPct val="80000"/>
              </a:lnSpc>
              <a:buFontTx/>
              <a:buNone/>
            </a:pPr>
            <a:r>
              <a:rPr lang="en-US" sz="2800" dirty="0">
                <a:latin typeface="Calibri" charset="0"/>
              </a:rPr>
              <a:t>The occurrence of hybrids indicates. . </a:t>
            </a:r>
            <a:r>
              <a:rPr lang="en-US" sz="2800" dirty="0" smtClean="0">
                <a:latin typeface="Calibri" charset="0"/>
              </a:rPr>
              <a:t>.</a:t>
            </a:r>
          </a:p>
          <a:p>
            <a:pPr marL="609600" indent="-609600" eaLnBrk="1" hangingPunct="1">
              <a:lnSpc>
                <a:spcPct val="80000"/>
              </a:lnSpc>
              <a:buFontTx/>
              <a:buNone/>
            </a:pPr>
            <a:endParaRPr lang="en-US" sz="1400" dirty="0">
              <a:latin typeface="Calibri" charset="0"/>
            </a:endParaRPr>
          </a:p>
          <a:p>
            <a:pPr marL="609600" indent="-609600" eaLnBrk="1" hangingPunct="1">
              <a:lnSpc>
                <a:spcPct val="80000"/>
              </a:lnSpc>
              <a:buFontTx/>
              <a:buAutoNum type="alphaUcPeriod"/>
            </a:pPr>
            <a:r>
              <a:rPr lang="en-US" sz="2800" dirty="0">
                <a:latin typeface="Calibri" charset="0"/>
              </a:rPr>
              <a:t>that </a:t>
            </a:r>
            <a:r>
              <a:rPr lang="en-US" sz="2800" i="1" dirty="0">
                <a:latin typeface="Calibri" charset="0"/>
              </a:rPr>
              <a:t>A. </a:t>
            </a:r>
            <a:r>
              <a:rPr lang="en-US" sz="2800" i="1" dirty="0" err="1">
                <a:latin typeface="Calibri" charset="0"/>
              </a:rPr>
              <a:t>formosa</a:t>
            </a:r>
            <a:r>
              <a:rPr lang="en-US" sz="2800" i="1" dirty="0">
                <a:latin typeface="Calibri" charset="0"/>
              </a:rPr>
              <a:t> </a:t>
            </a:r>
            <a:r>
              <a:rPr lang="en-US" sz="2800" dirty="0">
                <a:latin typeface="Calibri" charset="0"/>
              </a:rPr>
              <a:t>and </a:t>
            </a:r>
            <a:r>
              <a:rPr lang="en-US" sz="2800" i="1" dirty="0">
                <a:latin typeface="Calibri" charset="0"/>
              </a:rPr>
              <a:t>A. </a:t>
            </a:r>
            <a:r>
              <a:rPr lang="en-US" sz="2800" i="1" dirty="0" err="1">
                <a:latin typeface="Calibri" charset="0"/>
              </a:rPr>
              <a:t>pubescens</a:t>
            </a:r>
            <a:r>
              <a:rPr lang="en-US" sz="2800" i="1" dirty="0">
                <a:latin typeface="Calibri" charset="0"/>
              </a:rPr>
              <a:t> </a:t>
            </a:r>
            <a:r>
              <a:rPr lang="en-US" sz="2800" dirty="0">
                <a:latin typeface="Calibri" charset="0"/>
              </a:rPr>
              <a:t>are really just one species.</a:t>
            </a:r>
          </a:p>
          <a:p>
            <a:pPr marL="609600" indent="-609600" eaLnBrk="1" hangingPunct="1">
              <a:lnSpc>
                <a:spcPct val="80000"/>
              </a:lnSpc>
              <a:buFontTx/>
              <a:buAutoNum type="alphaUcPeriod"/>
            </a:pPr>
            <a:r>
              <a:rPr lang="en-US" sz="2800" dirty="0">
                <a:latin typeface="Calibri" charset="0"/>
              </a:rPr>
              <a:t>reproductive isolation does not matter for plant species.</a:t>
            </a:r>
          </a:p>
          <a:p>
            <a:pPr marL="609600" indent="-609600" eaLnBrk="1" hangingPunct="1">
              <a:lnSpc>
                <a:spcPct val="80000"/>
              </a:lnSpc>
              <a:buFontTx/>
              <a:buAutoNum type="alphaUcPeriod"/>
            </a:pPr>
            <a:r>
              <a:rPr lang="en-US" sz="2800" dirty="0">
                <a:latin typeface="Calibri" charset="0"/>
              </a:rPr>
              <a:t>pollinator behavior is not</a:t>
            </a:r>
            <a:r>
              <a:rPr lang="en-US" sz="2800" dirty="0" smtClean="0">
                <a:latin typeface="Calibri" charset="0"/>
              </a:rPr>
              <a:t> important </a:t>
            </a:r>
            <a:r>
              <a:rPr lang="en-US" sz="2800" dirty="0">
                <a:latin typeface="Calibri" charset="0"/>
              </a:rPr>
              <a:t>for maintaining species.</a:t>
            </a:r>
          </a:p>
          <a:p>
            <a:pPr marL="609600" indent="-609600" eaLnBrk="1" hangingPunct="1">
              <a:lnSpc>
                <a:spcPct val="80000"/>
              </a:lnSpc>
              <a:buFontTx/>
              <a:buAutoNum type="alphaUcPeriod"/>
            </a:pPr>
            <a:r>
              <a:rPr lang="en-US" sz="2800" dirty="0">
                <a:latin typeface="Calibri" charset="0"/>
              </a:rPr>
              <a:t>reproductive isolating barriers are</a:t>
            </a:r>
            <a:r>
              <a:rPr lang="en-US" sz="2800" dirty="0" smtClean="0">
                <a:latin typeface="Calibri" charset="0"/>
              </a:rPr>
              <a:t> not always absolute </a:t>
            </a:r>
            <a:r>
              <a:rPr lang="en-US" sz="2800" dirty="0">
                <a:latin typeface="Calibri" charset="0"/>
              </a:rPr>
              <a:t>between species.</a:t>
            </a:r>
          </a:p>
          <a:p>
            <a:pPr marL="609600" indent="-609600" eaLnBrk="1" hangingPunct="1">
              <a:lnSpc>
                <a:spcPct val="80000"/>
              </a:lnSpc>
              <a:buFontTx/>
              <a:buAutoNum type="alphaUcPeriod"/>
            </a:pPr>
            <a:r>
              <a:rPr lang="en-US" sz="2800" dirty="0">
                <a:latin typeface="Calibri" charset="0"/>
              </a:rPr>
              <a:t>that habitat is not</a:t>
            </a:r>
            <a:r>
              <a:rPr lang="en-US" sz="2800" dirty="0" smtClean="0">
                <a:latin typeface="Calibri" charset="0"/>
              </a:rPr>
              <a:t> important for maintaining </a:t>
            </a:r>
            <a:r>
              <a:rPr lang="en-US" sz="2800" dirty="0">
                <a:latin typeface="Calibri" charset="0"/>
              </a:rPr>
              <a:t>species.</a:t>
            </a:r>
          </a:p>
        </p:txBody>
      </p:sp>
      <p:sp>
        <p:nvSpPr>
          <p:cNvPr id="93187" name="Rectangle 3"/>
          <p:cNvSpPr>
            <a:spLocks noGrp="1" noChangeArrowheads="1"/>
          </p:cNvSpPr>
          <p:nvPr>
            <p:ph type="title"/>
          </p:nvPr>
        </p:nvSpPr>
        <p:spPr>
          <a:xfrm>
            <a:off x="0" y="0"/>
            <a:ext cx="9144000" cy="1524000"/>
          </a:xfrm>
        </p:spPr>
        <p:txBody>
          <a:bodyPr/>
          <a:lstStyle/>
          <a:p>
            <a:pPr eaLnBrk="1" hangingPunct="1"/>
            <a:r>
              <a:rPr lang="en-US" dirty="0">
                <a:latin typeface="Calibri" charset="0"/>
              </a:rPr>
              <a:t>Clicker Question #</a:t>
            </a:r>
            <a:r>
              <a:rPr lang="en-US" dirty="0" smtClean="0">
                <a:latin typeface="Calibri" charset="0"/>
              </a:rPr>
              <a:t>16</a:t>
            </a:r>
            <a:endParaRPr lang="en-US" dirty="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0"/>
            <a:ext cx="9144000" cy="1524000"/>
          </a:xfrm>
        </p:spPr>
        <p:txBody>
          <a:bodyPr/>
          <a:lstStyle/>
          <a:p>
            <a:pPr eaLnBrk="1" hangingPunct="1"/>
            <a:r>
              <a:rPr lang="en-US" dirty="0" smtClean="0">
                <a:latin typeface="Calibri" charset="0"/>
              </a:rPr>
              <a:t>Epilogue</a:t>
            </a:r>
          </a:p>
        </p:txBody>
      </p:sp>
      <p:sp>
        <p:nvSpPr>
          <p:cNvPr id="105475" name="Rectangle 3"/>
          <p:cNvSpPr>
            <a:spLocks noGrp="1" noChangeArrowheads="1"/>
          </p:cNvSpPr>
          <p:nvPr>
            <p:ph type="body" idx="1"/>
          </p:nvPr>
        </p:nvSpPr>
        <p:spPr>
          <a:xfrm>
            <a:off x="457200" y="1371600"/>
            <a:ext cx="8305800" cy="4572000"/>
          </a:xfrm>
        </p:spPr>
        <p:txBody>
          <a:bodyPr/>
          <a:lstStyle/>
          <a:p>
            <a:pPr indent="0" eaLnBrk="1" hangingPunct="1">
              <a:lnSpc>
                <a:spcPct val="90000"/>
              </a:lnSpc>
              <a:buFontTx/>
              <a:buNone/>
            </a:pPr>
            <a:r>
              <a:rPr lang="en-US" sz="2800" dirty="0" smtClean="0">
                <a:latin typeface="Calibri" charset="0"/>
              </a:rPr>
              <a:t>Floral structural differences can influence pollinator behavior, pollinator effectiveness, and, consequently, reproductive isolation between species. </a:t>
            </a:r>
          </a:p>
          <a:p>
            <a:pPr indent="0" eaLnBrk="1" hangingPunct="1">
              <a:lnSpc>
                <a:spcPct val="90000"/>
              </a:lnSpc>
              <a:buFontTx/>
              <a:buNone/>
            </a:pPr>
            <a:endParaRPr lang="en-US" sz="2400" dirty="0" smtClean="0">
              <a:latin typeface="Calibri" charset="0"/>
            </a:endParaRPr>
          </a:p>
          <a:p>
            <a:pPr indent="0" eaLnBrk="1" hangingPunct="1">
              <a:lnSpc>
                <a:spcPct val="90000"/>
              </a:lnSpc>
              <a:buFontTx/>
              <a:buNone/>
            </a:pPr>
            <a:r>
              <a:rPr lang="en-US" sz="2800" dirty="0" smtClean="0">
                <a:latin typeface="Calibri" charset="0"/>
              </a:rPr>
              <a:t>Although floral features can promote reproductive isolation between species for some pollinators, generalist pollinators may visit both species, resulting in hybrids that can survive in intermediate habitats. </a:t>
            </a:r>
          </a:p>
          <a:p>
            <a:pPr indent="0" eaLnBrk="1" hangingPunct="1">
              <a:lnSpc>
                <a:spcPct val="90000"/>
              </a:lnSpc>
            </a:pPr>
            <a:endParaRPr lang="en-US" sz="2800" dirty="0" smtClean="0">
              <a:latin typeface="Calibri" charset="0"/>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0"/>
          <p:cNvSpPr txBox="1">
            <a:spLocks noChangeArrowheads="1"/>
          </p:cNvSpPr>
          <p:nvPr/>
        </p:nvSpPr>
        <p:spPr bwMode="auto">
          <a:xfrm>
            <a:off x="609600" y="1856750"/>
            <a:ext cx="4191000" cy="3477875"/>
          </a:xfrm>
          <a:prstGeom prst="rect">
            <a:avLst/>
          </a:prstGeom>
          <a:noFill/>
          <a:ln w="9525">
            <a:noFill/>
            <a:miter lim="800000"/>
            <a:headEnd/>
            <a:tailEnd/>
          </a:ln>
        </p:spPr>
        <p:txBody>
          <a:bodyPr>
            <a:prstTxWarp prst="textNoShape">
              <a:avLst/>
            </a:prstTxWarp>
            <a:spAutoFit/>
          </a:bodyPr>
          <a:lstStyle/>
          <a:p>
            <a:pPr algn="l" defTabSz="457200"/>
            <a:r>
              <a:rPr lang="en-US" sz="2000" b="1" dirty="0">
                <a:solidFill>
                  <a:schemeClr val="tx1"/>
                </a:solidFill>
                <a:latin typeface="Calibri" charset="0"/>
              </a:rPr>
              <a:t>What do the lines in this phylogeny represent? </a:t>
            </a:r>
            <a:endParaRPr lang="en-US" sz="2000" b="1" dirty="0" smtClean="0">
              <a:solidFill>
                <a:schemeClr val="tx1"/>
              </a:solidFill>
              <a:latin typeface="Calibri" charset="0"/>
            </a:endParaRPr>
          </a:p>
          <a:p>
            <a:pPr algn="l" defTabSz="457200"/>
            <a:endParaRPr lang="en-US" sz="14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The</a:t>
            </a:r>
            <a:r>
              <a:rPr lang="en-US" sz="2000" b="1" dirty="0" smtClean="0">
                <a:solidFill>
                  <a:schemeClr val="tx1"/>
                </a:solidFill>
                <a:latin typeface="Calibri" charset="0"/>
              </a:rPr>
              <a:t> history of mating between individuals.</a:t>
            </a:r>
          </a:p>
          <a:p>
            <a:pPr marL="800100" lvl="1" indent="-342900" algn="l" defTabSz="457200">
              <a:buFont typeface="Calibri" charset="0"/>
              <a:buAutoNum type="alphaUcPeriod"/>
            </a:pPr>
            <a:r>
              <a:rPr lang="en-US" sz="2000" b="1" dirty="0">
                <a:solidFill>
                  <a:schemeClr val="tx1"/>
                </a:solidFill>
                <a:latin typeface="Calibri" charset="0"/>
              </a:rPr>
              <a:t>Lineages of </a:t>
            </a:r>
            <a:r>
              <a:rPr lang="en-US" sz="2000" b="1" dirty="0" smtClean="0">
                <a:solidFill>
                  <a:schemeClr val="tx1"/>
                </a:solidFill>
                <a:latin typeface="Calibri" charset="0"/>
              </a:rPr>
              <a:t>organisms.</a:t>
            </a:r>
          </a:p>
          <a:p>
            <a:pPr marL="800100" lvl="1" indent="-342900" algn="l" defTabSz="457200">
              <a:buFont typeface="Calibri" charset="0"/>
              <a:buAutoNum type="alphaUcPeriod"/>
            </a:pPr>
            <a:r>
              <a:rPr lang="en-US" sz="2000" b="1" dirty="0">
                <a:solidFill>
                  <a:schemeClr val="tx1"/>
                </a:solidFill>
                <a:latin typeface="Calibri" charset="0"/>
              </a:rPr>
              <a:t>Each line represents a single</a:t>
            </a:r>
            <a:r>
              <a:rPr lang="en-US" sz="2000" b="1" dirty="0" smtClean="0">
                <a:solidFill>
                  <a:schemeClr val="tx1"/>
                </a:solidFill>
                <a:latin typeface="Calibri" charset="0"/>
              </a:rPr>
              <a:t> individual.</a:t>
            </a:r>
          </a:p>
          <a:p>
            <a:pPr marL="800100" lvl="1" indent="-342900" algn="l" defTabSz="457200">
              <a:buFont typeface="Calibri" charset="0"/>
              <a:buAutoNum type="alphaUcPeriod"/>
            </a:pPr>
            <a:r>
              <a:rPr lang="en-US" sz="2000" b="1" dirty="0">
                <a:solidFill>
                  <a:schemeClr val="tx1"/>
                </a:solidFill>
                <a:latin typeface="Calibri" charset="0"/>
              </a:rPr>
              <a:t>Which species evolved first, second, third, etc.</a:t>
            </a:r>
          </a:p>
          <a:p>
            <a:pPr marL="800100" lvl="1" indent="-342900" algn="l" defTabSz="457200">
              <a:buFont typeface="Calibri" charset="0"/>
              <a:buAutoNum type="alphaUcPeriod"/>
            </a:pPr>
            <a:r>
              <a:rPr lang="en-US" sz="2000" b="1" dirty="0">
                <a:solidFill>
                  <a:schemeClr val="tx1"/>
                </a:solidFill>
                <a:latin typeface="Calibri" charset="0"/>
              </a:rPr>
              <a:t>All of the </a:t>
            </a:r>
            <a:r>
              <a:rPr lang="en-US" sz="2000" b="1" dirty="0" smtClean="0">
                <a:solidFill>
                  <a:schemeClr val="tx1"/>
                </a:solidFill>
                <a:latin typeface="Calibri" charset="0"/>
              </a:rPr>
              <a:t>above. </a:t>
            </a:r>
            <a:endParaRPr lang="en-US" sz="2000" b="1" dirty="0">
              <a:solidFill>
                <a:schemeClr val="tx1"/>
              </a:solidFill>
              <a:latin typeface="Calibri" charset="0"/>
            </a:endParaRPr>
          </a:p>
        </p:txBody>
      </p:sp>
      <p:sp>
        <p:nvSpPr>
          <p:cNvPr id="21507"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Clicker Question #2</a:t>
            </a:r>
          </a:p>
        </p:txBody>
      </p:sp>
      <p:sp>
        <p:nvSpPr>
          <p:cNvPr id="21508" name="TextBox 4"/>
          <p:cNvSpPr txBox="1">
            <a:spLocks noChangeArrowheads="1"/>
          </p:cNvSpPr>
          <p:nvPr/>
        </p:nvSpPr>
        <p:spPr bwMode="auto">
          <a:xfrm>
            <a:off x="4800600" y="2079625"/>
            <a:ext cx="38862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cxnSp>
        <p:nvCxnSpPr>
          <p:cNvPr id="13" name="Straight Connector 12"/>
          <p:cNvCxnSpPr/>
          <p:nvPr/>
        </p:nvCxnSpPr>
        <p:spPr>
          <a:xfrm rot="5400000" flipH="1" flipV="1">
            <a:off x="6481763" y="3133725"/>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867400" y="2909888"/>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591300" y="2947988"/>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496050" y="2890838"/>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181600" y="2909888"/>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C52A550A-C960-46D1-AF7A-F98291C7C770}"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i="1" dirty="0" smtClean="0">
                <a:latin typeface="Calibri"/>
                <a:cs typeface="Calibri"/>
              </a:rPr>
              <a:t>Image Credits</a:t>
            </a:r>
            <a:endParaRPr lang="en-US" i="1" dirty="0">
              <a:latin typeface="Calibri"/>
              <a:cs typeface="Calibri"/>
            </a:endParaRPr>
          </a:p>
        </p:txBody>
      </p:sp>
      <p:sp>
        <p:nvSpPr>
          <p:cNvPr id="4" name="TextBox 3"/>
          <p:cNvSpPr txBox="1"/>
          <p:nvPr/>
        </p:nvSpPr>
        <p:spPr>
          <a:xfrm>
            <a:off x="228600" y="941488"/>
            <a:ext cx="8915400" cy="5078312"/>
          </a:xfrm>
          <a:prstGeom prst="rect">
            <a:avLst/>
          </a:prstGeom>
          <a:noFill/>
        </p:spPr>
        <p:txBody>
          <a:bodyPr wrap="square" rtlCol="0">
            <a:spAutoFit/>
          </a:bodyPr>
          <a:lstStyle/>
          <a:p>
            <a:pPr indent="-457200" algn="l">
              <a:spcBef>
                <a:spcPts val="0"/>
              </a:spcBef>
              <a:spcAft>
                <a:spcPts val="0"/>
              </a:spcAft>
            </a:pPr>
            <a:r>
              <a:rPr lang="en-US" sz="1200" dirty="0" smtClean="0"/>
              <a:t>Slide 1: </a:t>
            </a:r>
            <a:r>
              <a:rPr lang="en-US" sz="1200" i="1" dirty="0" smtClean="0"/>
              <a:t>Clump of columbines</a:t>
            </a:r>
            <a:r>
              <a:rPr lang="en-US" sz="1200" dirty="0" smtClean="0"/>
              <a:t> Copyright © 2006 J. Phil Gibson</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2: </a:t>
            </a:r>
            <a:r>
              <a:rPr lang="en-US" sz="1200" i="1" dirty="0" smtClean="0"/>
              <a:t>Aquilegia  </a:t>
            </a:r>
            <a:r>
              <a:rPr lang="en-US" sz="1200" dirty="0" smtClean="0"/>
              <a:t>flower Copyright © 2006 J. Phil Gibson</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9:</a:t>
            </a:r>
            <a:r>
              <a:rPr lang="en-US" sz="1200" i="1" dirty="0" smtClean="0"/>
              <a:t> Kalmia </a:t>
            </a:r>
            <a:r>
              <a:rPr lang="en-US" sz="1200" i="1" dirty="0" err="1" smtClean="0"/>
              <a:t>latifolia</a:t>
            </a:r>
            <a:r>
              <a:rPr lang="en-US" sz="1200" i="1" dirty="0" smtClean="0"/>
              <a:t> </a:t>
            </a:r>
            <a:r>
              <a:rPr lang="en-US" sz="1200" dirty="0" smtClean="0"/>
              <a:t>flower Copyright © 2006 J. Phil Gibson</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10: </a:t>
            </a:r>
            <a:r>
              <a:rPr lang="en-US" sz="1200" i="1" dirty="0" smtClean="0"/>
              <a:t>Butterflies on a milkweed</a:t>
            </a:r>
            <a:r>
              <a:rPr lang="en-US" sz="1200" dirty="0" smtClean="0"/>
              <a:t> Copyright © 2012 J. Phil Gibson</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12: </a:t>
            </a:r>
            <a:r>
              <a:rPr lang="en-US" sz="1200" i="1" dirty="0" smtClean="0"/>
              <a:t>Cactus flower with bee </a:t>
            </a:r>
            <a:r>
              <a:rPr lang="en-US" sz="1200" dirty="0" smtClean="0"/>
              <a:t>Copyright © 2012 J. Phil Gibson</a:t>
            </a:r>
          </a:p>
          <a:p>
            <a:pPr indent="-457200" algn="l" eaLnBrk="0" hangingPunct="0">
              <a:spcBef>
                <a:spcPts val="0"/>
              </a:spcBef>
              <a:spcAft>
                <a:spcPts val="0"/>
              </a:spcAft>
              <a:defRPr/>
            </a:pPr>
            <a:endParaRPr lang="en-US" sz="1200" dirty="0" smtClean="0"/>
          </a:p>
          <a:p>
            <a:pPr indent="-457200" algn="l" eaLnBrk="0" hangingPunct="0">
              <a:spcBef>
                <a:spcPts val="0"/>
              </a:spcBef>
              <a:spcAft>
                <a:spcPts val="0"/>
              </a:spcAft>
              <a:defRPr/>
            </a:pPr>
            <a:r>
              <a:rPr lang="en-US" sz="1200" dirty="0" smtClean="0"/>
              <a:t>Slide 13: </a:t>
            </a:r>
            <a:r>
              <a:rPr lang="en-US" sz="1200" dirty="0" err="1" smtClean="0">
                <a:solidFill>
                  <a:schemeClr val="tx1"/>
                </a:solidFill>
                <a:ea typeface="ＭＳ Ｐゴシック" charset="-128"/>
                <a:cs typeface="ＭＳ Ｐゴシック" charset="-128"/>
              </a:rPr>
              <a:t>Chrysomya</a:t>
            </a:r>
            <a:r>
              <a:rPr lang="en-US" sz="1200" dirty="0" smtClean="0">
                <a:solidFill>
                  <a:schemeClr val="tx1"/>
                </a:solidFill>
                <a:ea typeface="ＭＳ Ｐゴシック" charset="-128"/>
                <a:cs typeface="ＭＳ Ｐゴシック" charset="-128"/>
              </a:rPr>
              <a:t> </a:t>
            </a:r>
            <a:r>
              <a:rPr lang="en-US" sz="1200" dirty="0" err="1" smtClean="0">
                <a:solidFill>
                  <a:schemeClr val="tx1"/>
                </a:solidFill>
                <a:ea typeface="ＭＳ Ｐゴシック" charset="-128"/>
                <a:cs typeface="ＭＳ Ｐゴシック" charset="-128"/>
              </a:rPr>
              <a:t>megacephala</a:t>
            </a:r>
            <a:r>
              <a:rPr lang="en-US" sz="1200" dirty="0" smtClean="0">
                <a:solidFill>
                  <a:schemeClr val="tx1"/>
                </a:solidFill>
                <a:ea typeface="ＭＳ Ｐゴシック" charset="-128"/>
                <a:cs typeface="ＭＳ Ｐゴシック" charset="-128"/>
              </a:rPr>
              <a:t> </a:t>
            </a:r>
            <a:r>
              <a:rPr lang="en-US" sz="1200" dirty="0" err="1" smtClean="0">
                <a:solidFill>
                  <a:schemeClr val="tx1"/>
                </a:solidFill>
                <a:ea typeface="ＭＳ Ｐゴシック" charset="-128"/>
                <a:cs typeface="ＭＳ Ｐゴシック" charset="-128"/>
              </a:rPr>
              <a:t>male.jpg</a:t>
            </a:r>
            <a:r>
              <a:rPr lang="en-US" sz="1200" dirty="0" smtClean="0">
                <a:solidFill>
                  <a:schemeClr val="tx1"/>
                </a:solidFill>
                <a:ea typeface="ＭＳ Ｐゴシック" charset="-128"/>
                <a:cs typeface="ＭＳ Ｐゴシック" charset="-128"/>
              </a:rPr>
              <a:t> http://</a:t>
            </a:r>
            <a:r>
              <a:rPr lang="en-US" sz="1200" dirty="0" err="1" smtClean="0">
                <a:solidFill>
                  <a:schemeClr val="tx1"/>
                </a:solidFill>
                <a:ea typeface="ＭＳ Ｐゴシック" charset="-128"/>
                <a:cs typeface="ＭＳ Ｐゴシック" charset="-128"/>
              </a:rPr>
              <a:t>en.wikipedia.org/wiki/File:Chrysomya_megacephala_male.jpg</a:t>
            </a:r>
            <a:endParaRPr lang="en-US" sz="1200" dirty="0" smtClean="0">
              <a:solidFill>
                <a:schemeClr val="tx1"/>
              </a:solidFill>
              <a:ea typeface="ＭＳ Ｐゴシック" charset="-128"/>
              <a:cs typeface="ＭＳ Ｐゴシック" charset="-128"/>
            </a:endParaRPr>
          </a:p>
          <a:p>
            <a:pPr indent="-457200" algn="l" eaLnBrk="0" hangingPunct="0">
              <a:spcBef>
                <a:spcPts val="0"/>
              </a:spcBef>
              <a:spcAft>
                <a:spcPts val="0"/>
              </a:spcAft>
              <a:defRPr/>
            </a:pPr>
            <a:r>
              <a:rPr lang="en-US" sz="1200" dirty="0" smtClean="0">
                <a:solidFill>
                  <a:schemeClr val="tx1"/>
                </a:solidFill>
                <a:ea typeface="ＭＳ Ｐゴシック" charset="-128"/>
                <a:cs typeface="ＭＳ Ｐゴシック" charset="-128"/>
              </a:rPr>
              <a:t>Permission is granted to copy, distribute and/or modify this document under the terms of the </a:t>
            </a:r>
            <a:r>
              <a:rPr lang="en-US" sz="1200" b="1" dirty="0" smtClean="0">
                <a:solidFill>
                  <a:schemeClr val="tx1"/>
                </a:solidFill>
                <a:ea typeface="ＭＳ Ｐゴシック" charset="-128"/>
                <a:cs typeface="ＭＳ Ｐゴシック" charset="-128"/>
                <a:hlinkClick r:id="rId2"/>
              </a:rPr>
              <a:t>GNU Free Documentation License, Version 1.2 only as published by the </a:t>
            </a:r>
            <a:r>
              <a:rPr lang="en-US" sz="1200" b="1" dirty="0" smtClean="0">
                <a:solidFill>
                  <a:schemeClr val="tx1"/>
                </a:solidFill>
                <a:ea typeface="ＭＳ Ｐゴシック" charset="-128"/>
                <a:cs typeface="ＭＳ Ｐゴシック" charset="-128"/>
                <a:hlinkClick r:id="rId3"/>
              </a:rPr>
              <a:t>Free Software Foundation;	</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14: </a:t>
            </a:r>
            <a:r>
              <a:rPr lang="en-US" sz="1200" i="1" dirty="0" smtClean="0"/>
              <a:t>Butterflies on a milkweed</a:t>
            </a:r>
            <a:r>
              <a:rPr lang="en-US" sz="1200" dirty="0" smtClean="0"/>
              <a:t> Copyright </a:t>
            </a:r>
            <a:r>
              <a:rPr lang="en-US" sz="1200" dirty="0" smtClean="0">
                <a:ea typeface="Arial" charset="0"/>
                <a:cs typeface="Arial" charset="0"/>
              </a:rPr>
              <a:t>© 2012 </a:t>
            </a:r>
            <a:r>
              <a:rPr lang="en-US" sz="1200" dirty="0" smtClean="0"/>
              <a:t>J. Phil Gibson</a:t>
            </a:r>
          </a:p>
          <a:p>
            <a:pPr algn="l" eaLnBrk="0" hangingPunct="0">
              <a:spcBef>
                <a:spcPts val="0"/>
              </a:spcBef>
              <a:spcAft>
                <a:spcPts val="0"/>
              </a:spcAft>
              <a:defRPr/>
            </a:pPr>
            <a:endParaRPr lang="en-US" sz="1200" dirty="0" smtClean="0"/>
          </a:p>
          <a:p>
            <a:pPr algn="l" eaLnBrk="0" hangingPunct="0">
              <a:spcBef>
                <a:spcPts val="0"/>
              </a:spcBef>
              <a:spcAft>
                <a:spcPts val="0"/>
              </a:spcAft>
              <a:defRPr/>
            </a:pPr>
            <a:r>
              <a:rPr lang="en-US" sz="1200" dirty="0" smtClean="0"/>
              <a:t>Slide 15: http://upload.wikimedia.org/wikipedia/commons/thumb/3/32/Bee-apis.jpg/320px-Bee-apis.jpg </a:t>
            </a:r>
            <a:r>
              <a:rPr lang="en-US" sz="1200" dirty="0" smtClean="0">
                <a:solidFill>
                  <a:schemeClr val="tx1"/>
                </a:solidFill>
                <a:ea typeface="ＭＳ Ｐゴシック" charset="-128"/>
                <a:cs typeface="ＭＳ Ｐゴシック" charset="-128"/>
              </a:rPr>
              <a:t>Permission is granted to copy, distribute and/or modify this document under the terms of the </a:t>
            </a:r>
            <a:r>
              <a:rPr lang="en-US" sz="1200" b="1" dirty="0" smtClean="0">
                <a:solidFill>
                  <a:schemeClr val="tx1"/>
                </a:solidFill>
                <a:ea typeface="ＭＳ Ｐゴシック" charset="-128"/>
                <a:cs typeface="ＭＳ Ｐゴシック" charset="-128"/>
                <a:hlinkClick r:id="rId2"/>
              </a:rPr>
              <a:t>GNU Free Documentation License, Version 1.2 or any later version published by the </a:t>
            </a:r>
            <a:r>
              <a:rPr lang="en-US" sz="1200" b="1" dirty="0" smtClean="0">
                <a:solidFill>
                  <a:schemeClr val="tx1"/>
                </a:solidFill>
                <a:ea typeface="ＭＳ Ｐゴシック" charset="-128"/>
                <a:cs typeface="ＭＳ Ｐゴシック" charset="-128"/>
                <a:hlinkClick r:id="rId3"/>
              </a:rPr>
              <a:t>Free Software Foundation; with no Invariant Sections, no Front-Cover Texts, and no Back-Cover Texts.	</a:t>
            </a:r>
          </a:p>
          <a:p>
            <a:pPr algn="l" eaLnBrk="0" hangingPunct="0">
              <a:spcBef>
                <a:spcPts val="0"/>
              </a:spcBef>
              <a:spcAft>
                <a:spcPts val="0"/>
              </a:spcAft>
              <a:defRPr/>
            </a:pPr>
            <a:r>
              <a:rPr lang="en-US" sz="1200" b="1" dirty="0" smtClean="0">
                <a:solidFill>
                  <a:schemeClr val="tx1"/>
                </a:solidFill>
                <a:ea typeface="ＭＳ Ｐゴシック" charset="-128"/>
                <a:cs typeface="ＭＳ Ｐゴシック" charset="-128"/>
                <a:hlinkClick r:id="rId3"/>
              </a:rPr>
              <a:t>http://upload.wikimedia.org/wikipedia/commons/thumb/1/14/RubyThroatedHummingbird.jpg/320px-RubyThroatedHummingbird.jpg</a:t>
            </a:r>
          </a:p>
          <a:p>
            <a:pPr algn="l" eaLnBrk="0" hangingPunct="0">
              <a:spcBef>
                <a:spcPts val="0"/>
              </a:spcBef>
              <a:spcAft>
                <a:spcPts val="0"/>
              </a:spcAft>
              <a:defRPr/>
            </a:pPr>
            <a:r>
              <a:rPr lang="en-US" sz="1200" dirty="0" smtClean="0">
                <a:solidFill>
                  <a:schemeClr val="tx1"/>
                </a:solidFill>
                <a:ea typeface="ＭＳ Ｐゴシック" charset="-128"/>
                <a:cs typeface="ＭＳ Ｐゴシック" charset="-128"/>
              </a:rPr>
              <a:t>This file is licensed under the </a:t>
            </a:r>
            <a:r>
              <a:rPr lang="en-US" sz="1200" dirty="0" smtClean="0">
                <a:solidFill>
                  <a:schemeClr val="tx1"/>
                </a:solidFill>
                <a:ea typeface="ＭＳ Ｐゴシック" charset="-128"/>
                <a:cs typeface="ＭＳ Ｐゴシック" charset="-128"/>
                <a:hlinkClick r:id="rId4"/>
              </a:rPr>
              <a:t>Creative Commons </a:t>
            </a:r>
            <a:r>
              <a:rPr lang="en-US" sz="1200" dirty="0" smtClean="0">
                <a:solidFill>
                  <a:schemeClr val="tx1"/>
                </a:solidFill>
                <a:ea typeface="ＭＳ Ｐゴシック" charset="-128"/>
                <a:cs typeface="ＭＳ Ｐゴシック" charset="-128"/>
                <a:hlinkClick r:id="rId5"/>
              </a:rPr>
              <a:t>Attribution 3.0 Unported license.</a:t>
            </a:r>
            <a:endParaRPr lang="en-US" sz="1200" dirty="0" smtClean="0"/>
          </a:p>
          <a:p>
            <a:pPr algn="l" eaLnBrk="1" hangingPunct="1">
              <a:spcBef>
                <a:spcPts val="0"/>
              </a:spcBef>
              <a:spcAft>
                <a:spcPts val="0"/>
              </a:spcAft>
            </a:pPr>
            <a:endParaRPr lang="en-US" sz="1200" dirty="0" smtClean="0"/>
          </a:p>
          <a:p>
            <a:pPr algn="l" eaLnBrk="1" hangingPunct="1">
              <a:spcBef>
                <a:spcPts val="0"/>
              </a:spcBef>
              <a:spcAft>
                <a:spcPts val="0"/>
              </a:spcAft>
            </a:pPr>
            <a:r>
              <a:rPr lang="en-US" sz="1200" dirty="0" smtClean="0"/>
              <a:t>Slide 16: </a:t>
            </a:r>
            <a:r>
              <a:rPr lang="en-US" sz="1200" i="1" dirty="0" smtClean="0"/>
              <a:t>Bear Lake Columbine</a:t>
            </a:r>
            <a:r>
              <a:rPr lang="en-US" sz="1200" dirty="0" smtClean="0"/>
              <a:t> Copyright </a:t>
            </a:r>
            <a:r>
              <a:rPr lang="en-US" sz="1200" dirty="0" smtClean="0">
                <a:ea typeface="Arial" charset="0"/>
                <a:cs typeface="Arial" charset="0"/>
              </a:rPr>
              <a:t>© 2006 </a:t>
            </a:r>
            <a:r>
              <a:rPr lang="en-US" sz="1200" dirty="0" smtClean="0"/>
              <a:t>J. Phil Gibson</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17: Detail from </a:t>
            </a:r>
            <a:r>
              <a:rPr lang="en-US" sz="1200" i="1" dirty="0" smtClean="0"/>
              <a:t>Clump of columbines</a:t>
            </a:r>
            <a:r>
              <a:rPr lang="en-US" sz="1200" dirty="0" smtClean="0"/>
              <a:t> Copyright © 2006 J. Phil Gibson</a:t>
            </a:r>
          </a:p>
          <a:p>
            <a:pPr indent="-457200" algn="l">
              <a:spcBef>
                <a:spcPts val="0"/>
              </a:spcBef>
              <a:spcAft>
                <a:spcPts val="0"/>
              </a:spcAft>
            </a:pPr>
            <a:endParaRPr lang="en-US" sz="1200" dirty="0" smtClean="0"/>
          </a:p>
        </p:txBody>
      </p:sp>
      <p:sp>
        <p:nvSpPr>
          <p:cNvPr id="3" name="Slide Number Placeholder 2"/>
          <p:cNvSpPr>
            <a:spLocks noGrp="1"/>
          </p:cNvSpPr>
          <p:nvPr>
            <p:ph type="sldNum" sz="quarter" idx="12"/>
          </p:nvPr>
        </p:nvSpPr>
        <p:spPr/>
        <p:txBody>
          <a:bodyPr/>
          <a:lstStyle/>
          <a:p>
            <a:fld id="{C52A550A-C960-46D1-AF7A-F98291C7C770}" type="slidenum">
              <a:rPr lang="en-US" smtClean="0"/>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i="1" dirty="0" smtClean="0">
                <a:latin typeface="Calibri"/>
                <a:cs typeface="Calibri"/>
              </a:rPr>
              <a:t>Image Credits</a:t>
            </a:r>
            <a:endParaRPr lang="en-US" i="1" dirty="0">
              <a:latin typeface="Calibri"/>
              <a:cs typeface="Calibri"/>
            </a:endParaRPr>
          </a:p>
        </p:txBody>
      </p:sp>
      <p:sp>
        <p:nvSpPr>
          <p:cNvPr id="4" name="TextBox 3"/>
          <p:cNvSpPr txBox="1"/>
          <p:nvPr/>
        </p:nvSpPr>
        <p:spPr>
          <a:xfrm>
            <a:off x="228600" y="685800"/>
            <a:ext cx="8915400" cy="7478970"/>
          </a:xfrm>
          <a:prstGeom prst="rect">
            <a:avLst/>
          </a:prstGeom>
          <a:noFill/>
        </p:spPr>
        <p:txBody>
          <a:bodyPr wrap="square" rtlCol="0">
            <a:spAutoFit/>
          </a:bodyPr>
          <a:lstStyle/>
          <a:p>
            <a:pPr indent="-457200" algn="l">
              <a:spcBef>
                <a:spcPts val="0"/>
              </a:spcBef>
              <a:spcAft>
                <a:spcPts val="0"/>
              </a:spcAft>
            </a:pPr>
            <a:endParaRPr lang="en-US" sz="1200" dirty="0" smtClean="0"/>
          </a:p>
          <a:p>
            <a:pPr indent="-457200" algn="l">
              <a:spcBef>
                <a:spcPts val="0"/>
              </a:spcBef>
              <a:spcAft>
                <a:spcPts val="0"/>
              </a:spcAft>
            </a:pPr>
            <a:r>
              <a:rPr lang="en-US" sz="1200" dirty="0" smtClean="0"/>
              <a:t>Slide 20: </a:t>
            </a:r>
            <a:r>
              <a:rPr lang="en-US" sz="1200" i="1" dirty="0" smtClean="0"/>
              <a:t>A. </a:t>
            </a:r>
            <a:r>
              <a:rPr lang="en-US" sz="1200" i="1" dirty="0" err="1" smtClean="0"/>
              <a:t>formosa</a:t>
            </a:r>
            <a:r>
              <a:rPr lang="en-US" sz="1200" i="1" dirty="0" smtClean="0"/>
              <a:t>: </a:t>
            </a:r>
            <a:r>
              <a:rPr lang="en-US" sz="1200" dirty="0" smtClean="0"/>
              <a:t>http://species.wikimedia.org/wiki/File:Aquilegia_formosa_14962.JPG This file is licensed under the </a:t>
            </a:r>
            <a:r>
              <a:rPr lang="en-US" sz="1200" u="sng" dirty="0" smtClean="0"/>
              <a:t>Creative Commons</a:t>
            </a:r>
            <a:r>
              <a:rPr lang="en-US" sz="1200" dirty="0" smtClean="0"/>
              <a:t> </a:t>
            </a:r>
            <a:r>
              <a:rPr lang="en-US" sz="1200" u="sng" dirty="0" smtClean="0"/>
              <a:t>Attribution-Share Alike 3.0 </a:t>
            </a:r>
            <a:r>
              <a:rPr lang="en-US" sz="1200" u="sng" dirty="0" err="1" smtClean="0"/>
              <a:t>Unported</a:t>
            </a:r>
            <a:r>
              <a:rPr lang="en-US" sz="1200" dirty="0" smtClean="0"/>
              <a:t> license. </a:t>
            </a:r>
          </a:p>
          <a:p>
            <a:pPr algn="l">
              <a:spcBef>
                <a:spcPts val="0"/>
              </a:spcBef>
              <a:spcAft>
                <a:spcPts val="0"/>
              </a:spcAft>
            </a:pPr>
            <a:r>
              <a:rPr lang="en-US" sz="1200" i="1" dirty="0" smtClean="0"/>
              <a:t>A. pubescens: </a:t>
            </a:r>
            <a:r>
              <a:rPr lang="en-US" sz="1200" dirty="0" smtClean="0"/>
              <a:t>Copyright © 2009 Barry Breckling </a:t>
            </a:r>
            <a:r>
              <a:rPr lang="en-US" sz="1200" u="sng" dirty="0" smtClean="0">
                <a:hlinkClick r:id="rId2"/>
              </a:rPr>
              <a:t>http://calphotos.berkeley.edu/cgi/img_query?enlarge=0000+0000+1209+2492</a:t>
            </a:r>
            <a:r>
              <a:rPr lang="en-US" sz="1200" dirty="0" smtClean="0"/>
              <a:t>. This image has a Creative Commons Attribution-</a:t>
            </a:r>
            <a:r>
              <a:rPr lang="en-US" sz="1200" dirty="0" err="1" smtClean="0"/>
              <a:t>NonCommercial-ShareAlike</a:t>
            </a:r>
            <a:r>
              <a:rPr lang="en-US" sz="1200" dirty="0" smtClean="0"/>
              <a:t> 3.0 (</a:t>
            </a:r>
            <a:r>
              <a:rPr lang="en-US" sz="1200" u="sng" dirty="0" smtClean="0">
                <a:hlinkClick r:id="rId3"/>
              </a:rPr>
              <a:t>CC BY-NC-SA 3.0</a:t>
            </a:r>
            <a:r>
              <a:rPr lang="en-US" sz="1200" dirty="0" smtClean="0"/>
              <a:t>) license.</a:t>
            </a:r>
          </a:p>
          <a:p>
            <a:pPr indent="-457200" algn="l">
              <a:spcBef>
                <a:spcPts val="0"/>
              </a:spcBef>
              <a:spcAft>
                <a:spcPts val="0"/>
              </a:spcAft>
            </a:pPr>
            <a:endParaRPr lang="en-US" sz="1200" dirty="0" smtClean="0"/>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26: </a:t>
            </a:r>
            <a:r>
              <a:rPr lang="en-US" sz="1200" i="1" dirty="0" smtClean="0"/>
              <a:t>A. </a:t>
            </a:r>
            <a:r>
              <a:rPr lang="en-US" sz="1200" i="1" dirty="0" err="1" smtClean="0"/>
              <a:t>formosa</a:t>
            </a:r>
            <a:r>
              <a:rPr lang="en-US" sz="1200" i="1" dirty="0" smtClean="0"/>
              <a:t>: </a:t>
            </a:r>
            <a:r>
              <a:rPr lang="en-US" sz="1200" dirty="0" smtClean="0"/>
              <a:t>http://species.wikimedia.org/wiki/File:Aquilegia_formosa_14962.JPG This file is licensed under the Creative Commons Attribution-Share Alike 3.0 </a:t>
            </a:r>
            <a:r>
              <a:rPr lang="en-US" sz="1200" dirty="0" err="1" smtClean="0"/>
              <a:t>Unported</a:t>
            </a:r>
            <a:r>
              <a:rPr lang="en-US" sz="1200" dirty="0" smtClean="0"/>
              <a:t> license. </a:t>
            </a:r>
          </a:p>
          <a:p>
            <a:pPr indent="-457200" algn="l">
              <a:spcBef>
                <a:spcPts val="0"/>
              </a:spcBef>
              <a:spcAft>
                <a:spcPts val="0"/>
              </a:spcAft>
            </a:pPr>
            <a:r>
              <a:rPr lang="en-US" sz="1200" i="1" dirty="0" smtClean="0"/>
              <a:t>A. </a:t>
            </a:r>
            <a:r>
              <a:rPr lang="en-US" sz="1200" i="1" dirty="0" err="1" smtClean="0"/>
              <a:t>pubescens</a:t>
            </a:r>
            <a:r>
              <a:rPr lang="en-US" sz="1200" i="1" dirty="0" smtClean="0"/>
              <a:t>: </a:t>
            </a:r>
            <a:r>
              <a:rPr lang="en-US" sz="1200" dirty="0" smtClean="0"/>
              <a:t>Copyright © 2009 Barry </a:t>
            </a:r>
            <a:r>
              <a:rPr lang="en-US" sz="1200" dirty="0" err="1" smtClean="0"/>
              <a:t>Breckling</a:t>
            </a:r>
            <a:r>
              <a:rPr lang="en-US" sz="1200" dirty="0" smtClean="0"/>
              <a:t> </a:t>
            </a:r>
            <a:r>
              <a:rPr lang="en-US" sz="1200" u="sng" dirty="0" smtClean="0">
                <a:hlinkClick r:id="rId2"/>
              </a:rPr>
              <a:t>http://calphotos.berkeley.edu/cgi/img_query?enlarge=0000+0000+1209+2492</a:t>
            </a:r>
            <a:r>
              <a:rPr lang="en-US" sz="1200" dirty="0" smtClean="0"/>
              <a:t> This image has a Creative Commons Attribution-</a:t>
            </a:r>
            <a:r>
              <a:rPr lang="en-US" sz="1200" dirty="0" err="1" smtClean="0"/>
              <a:t>NonCommercial-ShareAlike</a:t>
            </a:r>
            <a:r>
              <a:rPr lang="en-US" sz="1200" dirty="0" smtClean="0"/>
              <a:t> 3.0 (CC BY-NC-SA 3.0) license. </a:t>
            </a:r>
          </a:p>
          <a:p>
            <a:pPr indent="-457200" algn="l">
              <a:spcBef>
                <a:spcPts val="0"/>
              </a:spcBef>
              <a:spcAft>
                <a:spcPts val="0"/>
              </a:spcAft>
            </a:pPr>
            <a:r>
              <a:rPr lang="en-US" sz="1200" dirty="0" smtClean="0"/>
              <a:t>Rufus hummingbird: </a:t>
            </a:r>
            <a:r>
              <a:rPr lang="en-US" sz="1200" i="1" dirty="0" err="1" smtClean="0"/>
              <a:t>Selasphorus</a:t>
            </a:r>
            <a:r>
              <a:rPr lang="en-US" sz="1200" i="1" dirty="0" smtClean="0"/>
              <a:t> </a:t>
            </a:r>
            <a:r>
              <a:rPr lang="en-US" sz="1200" i="1" dirty="0" err="1" smtClean="0"/>
              <a:t>rufus</a:t>
            </a:r>
            <a:r>
              <a:rPr lang="en-US" sz="1200" dirty="0" smtClean="0"/>
              <a:t>  http://</a:t>
            </a:r>
            <a:r>
              <a:rPr lang="en-US" sz="1200" dirty="0" err="1" smtClean="0"/>
              <a:t>en.wikipedia.org/wiki/File:Selasphorus_rufus.jpg</a:t>
            </a:r>
            <a:endParaRPr lang="en-US" sz="1200" dirty="0" smtClean="0"/>
          </a:p>
          <a:p>
            <a:pPr indent="-457200" algn="l">
              <a:spcBef>
                <a:spcPts val="0"/>
              </a:spcBef>
              <a:spcAft>
                <a:spcPts val="0"/>
              </a:spcAft>
            </a:pPr>
            <a:r>
              <a:rPr lang="en-US" sz="1200" dirty="0" err="1" smtClean="0"/>
              <a:t>Hawkmoth</a:t>
            </a:r>
            <a:r>
              <a:rPr lang="en-US" sz="1200" dirty="0" smtClean="0"/>
              <a:t>: </a:t>
            </a:r>
            <a:r>
              <a:rPr lang="en-US" sz="1200" i="1" dirty="0" err="1" smtClean="0"/>
              <a:t>Hyles</a:t>
            </a:r>
            <a:r>
              <a:rPr lang="en-US" sz="1200" i="1" dirty="0" smtClean="0"/>
              <a:t> </a:t>
            </a:r>
            <a:r>
              <a:rPr lang="en-US" sz="1200" i="1" dirty="0" err="1" smtClean="0"/>
              <a:t>lineata</a:t>
            </a:r>
            <a:r>
              <a:rPr lang="en-US" sz="1200" i="1" dirty="0" smtClean="0"/>
              <a:t> </a:t>
            </a:r>
            <a:r>
              <a:rPr lang="en-US" sz="1200" dirty="0" err="1" smtClean="0"/>
              <a:t>http://en.wikipedia.org/wiki/File:White-lined_sphinx.JPG</a:t>
            </a:r>
            <a:r>
              <a:rPr lang="en-US" sz="1200" dirty="0" smtClean="0"/>
              <a:t> This file is licensed under the </a:t>
            </a:r>
            <a:r>
              <a:rPr lang="en-US" sz="1200" u="sng" dirty="0" smtClean="0"/>
              <a:t>Creative Commons</a:t>
            </a:r>
            <a:r>
              <a:rPr lang="en-US" sz="1200" dirty="0" smtClean="0"/>
              <a:t> </a:t>
            </a:r>
            <a:r>
              <a:rPr lang="en-US" sz="1200" u="sng" dirty="0" smtClean="0"/>
              <a:t>Attribution-Share Alike 3.0 </a:t>
            </a:r>
            <a:r>
              <a:rPr lang="en-US" sz="1200" u="sng" dirty="0" err="1" smtClean="0"/>
              <a:t>Unported</a:t>
            </a:r>
            <a:r>
              <a:rPr lang="en-US" sz="1200" dirty="0" smtClean="0"/>
              <a:t> license. </a:t>
            </a:r>
          </a:p>
          <a:p>
            <a:pPr algn="l"/>
            <a:r>
              <a:rPr lang="en-US" sz="1200" i="1" dirty="0" smtClean="0"/>
              <a:t>Chrysomya megacephala </a:t>
            </a:r>
            <a:r>
              <a:rPr lang="en-US" sz="1200" dirty="0" smtClean="0"/>
              <a:t>male.jpg http://en.wikipedia.org/wiki/File:Chrysomya_megacephala_male.jpg</a:t>
            </a:r>
          </a:p>
          <a:p>
            <a:pPr algn="l"/>
            <a:r>
              <a:rPr lang="en-US" sz="1200" dirty="0" smtClean="0"/>
              <a:t>Permission is granted to copy, distribute and/or modify this document under the terms of the </a:t>
            </a:r>
            <a:r>
              <a:rPr lang="en-US" sz="1200" u="sng" dirty="0" smtClean="0">
                <a:hlinkClick r:id="rId4"/>
              </a:rPr>
              <a:t>GNU Free Documentation License, Version 1.2 only as published by the </a:t>
            </a:r>
            <a:r>
              <a:rPr lang="en-US" sz="1200" u="sng" dirty="0" smtClean="0">
                <a:hlinkClick r:id="rId5"/>
              </a:rPr>
              <a:t>Free Software Foundation;	http://en.wikipedia.org/wiki/en:Free_Software_Foundation</a:t>
            </a:r>
            <a:endParaRPr lang="en-US" sz="1200" dirty="0" smtClean="0"/>
          </a:p>
          <a:p>
            <a:pPr algn="l"/>
            <a:r>
              <a:rPr lang="en-US" sz="1200" dirty="0" smtClean="0"/>
              <a:t>http://upload.wikimedia.org/wikipedia/commons/thumb/3/32/Bee-apis.jpg/320px-Bee-apis.jpg Permission is granted to copy, distribute and/or modify this document under the terms of the </a:t>
            </a:r>
            <a:r>
              <a:rPr lang="en-US" sz="1200" u="sng" dirty="0" smtClean="0">
                <a:hlinkClick r:id="rId4"/>
              </a:rPr>
              <a:t>GNU Free Documentation License, Version 1.2 or any later version published by the </a:t>
            </a:r>
            <a:r>
              <a:rPr lang="en-US" sz="1200" u="sng" dirty="0" smtClean="0">
                <a:hlinkClick r:id="rId5"/>
              </a:rPr>
              <a:t>Free Software Foundation; with no Invariant Sections, no Front-Cover Texts, and no Back-Cover Texts.	</a:t>
            </a:r>
            <a:endParaRPr lang="en-US" sz="1200" dirty="0" smtClean="0"/>
          </a:p>
          <a:p>
            <a:r>
              <a:rPr lang="en-US" sz="1200" dirty="0" smtClean="0"/>
              <a:t> </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28: </a:t>
            </a:r>
            <a:r>
              <a:rPr lang="en-US" sz="1200" i="1" dirty="0" smtClean="0"/>
              <a:t>A. </a:t>
            </a:r>
            <a:r>
              <a:rPr lang="en-US" sz="1200" i="1" dirty="0" err="1" smtClean="0"/>
              <a:t>pubescens</a:t>
            </a:r>
            <a:r>
              <a:rPr lang="en-US" sz="1200" i="1" dirty="0" smtClean="0"/>
              <a:t>: </a:t>
            </a:r>
            <a:r>
              <a:rPr lang="en-US" sz="1200" dirty="0" smtClean="0"/>
              <a:t>Copyright © 2009 Barry </a:t>
            </a:r>
            <a:r>
              <a:rPr lang="en-US" sz="1200" dirty="0" err="1" smtClean="0"/>
              <a:t>Breckling</a:t>
            </a:r>
            <a:r>
              <a:rPr lang="en-US" sz="1200" dirty="0" smtClean="0"/>
              <a:t> </a:t>
            </a:r>
            <a:r>
              <a:rPr lang="en-US" sz="1200" u="sng" dirty="0" smtClean="0">
                <a:hlinkClick r:id="rId2"/>
              </a:rPr>
              <a:t>http://calphotos.berkeley.edu/cgi/img_query?enlarge=0000+0000+1209+2492</a:t>
            </a:r>
            <a:r>
              <a:rPr lang="en-US" sz="1200" dirty="0" smtClean="0"/>
              <a:t> This image has a Creative Commons Attribution-</a:t>
            </a:r>
            <a:r>
              <a:rPr lang="en-US" sz="1200" dirty="0" err="1" smtClean="0"/>
              <a:t>NonCommercial-ShareAlike</a:t>
            </a:r>
            <a:r>
              <a:rPr lang="en-US" sz="1200" dirty="0" smtClean="0"/>
              <a:t> 3.0 (CC BY-NC-SA 3.0) license. </a:t>
            </a:r>
          </a:p>
          <a:p>
            <a:pPr indent="-457200" algn="l">
              <a:spcBef>
                <a:spcPts val="0"/>
              </a:spcBef>
              <a:spcAft>
                <a:spcPts val="0"/>
              </a:spcAft>
            </a:pPr>
            <a:endParaRPr lang="en-US" sz="1200" dirty="0" smtClean="0"/>
          </a:p>
          <a:p>
            <a:pPr indent="-457200" algn="l">
              <a:spcBef>
                <a:spcPts val="0"/>
              </a:spcBef>
              <a:spcAft>
                <a:spcPts val="0"/>
              </a:spcAft>
            </a:pPr>
            <a:r>
              <a:rPr lang="en-US" sz="1200" dirty="0" smtClean="0"/>
              <a:t>Slide 37: </a:t>
            </a:r>
          </a:p>
          <a:p>
            <a:pPr indent="-457200" algn="l">
              <a:spcBef>
                <a:spcPts val="0"/>
              </a:spcBef>
              <a:spcAft>
                <a:spcPts val="0"/>
              </a:spcAft>
            </a:pPr>
            <a:r>
              <a:rPr lang="en-US" sz="1200" i="1" dirty="0" smtClean="0"/>
              <a:t>A. </a:t>
            </a:r>
            <a:r>
              <a:rPr lang="en-US" sz="1200" i="1" dirty="0" err="1" smtClean="0"/>
              <a:t>formosa</a:t>
            </a:r>
            <a:r>
              <a:rPr lang="en-US" sz="1200" i="1" dirty="0" smtClean="0"/>
              <a:t>: </a:t>
            </a:r>
            <a:r>
              <a:rPr lang="en-US" sz="1200" dirty="0" smtClean="0"/>
              <a:t>http://species.wikimedia.org/wiki/File:Aquilegia_formosa_14962.JPG This file is licensed under the Creative Commons Attribution-Share Alike 3.0 </a:t>
            </a:r>
            <a:r>
              <a:rPr lang="en-US" sz="1200" dirty="0" err="1" smtClean="0"/>
              <a:t>Unported</a:t>
            </a:r>
            <a:r>
              <a:rPr lang="en-US" sz="1200" dirty="0" smtClean="0"/>
              <a:t> license. </a:t>
            </a:r>
          </a:p>
          <a:p>
            <a:pPr indent="-457200" algn="l">
              <a:spcBef>
                <a:spcPts val="0"/>
              </a:spcBef>
              <a:spcAft>
                <a:spcPts val="0"/>
              </a:spcAft>
            </a:pPr>
            <a:r>
              <a:rPr lang="en-US" sz="1200" i="1" dirty="0" smtClean="0"/>
              <a:t>A. </a:t>
            </a:r>
            <a:r>
              <a:rPr lang="en-US" sz="1200" i="1" dirty="0" err="1" smtClean="0"/>
              <a:t>pubescens</a:t>
            </a:r>
            <a:r>
              <a:rPr lang="en-US" sz="1200" i="1" dirty="0" smtClean="0"/>
              <a:t>: </a:t>
            </a:r>
            <a:r>
              <a:rPr lang="en-US" sz="1200" dirty="0" smtClean="0"/>
              <a:t>Copyright © 2009 Barry </a:t>
            </a:r>
            <a:r>
              <a:rPr lang="en-US" sz="1200" dirty="0" err="1" smtClean="0"/>
              <a:t>Breckling</a:t>
            </a:r>
            <a:r>
              <a:rPr lang="en-US" sz="1200" dirty="0" smtClean="0"/>
              <a:t> </a:t>
            </a:r>
            <a:r>
              <a:rPr lang="en-US" sz="1200" u="sng" dirty="0" smtClean="0">
                <a:hlinkClick r:id="rId2"/>
              </a:rPr>
              <a:t>http://calphotos.berkeley.edu/cgi/img_query?enlarge=0000+0000+1209+2492</a:t>
            </a:r>
            <a:r>
              <a:rPr lang="en-US" sz="1200" dirty="0" smtClean="0"/>
              <a:t> This image has a Creative Commons Attribution-</a:t>
            </a:r>
            <a:r>
              <a:rPr lang="en-US" sz="1200" dirty="0" err="1" smtClean="0"/>
              <a:t>NonCommercial-ShareAlike</a:t>
            </a:r>
            <a:r>
              <a:rPr lang="en-US" sz="1200" dirty="0" smtClean="0"/>
              <a:t> 3.0 (CC BY-NC-SA 3.0) license. </a:t>
            </a:r>
          </a:p>
          <a:p>
            <a:pPr indent="-457200" algn="l">
              <a:spcBef>
                <a:spcPts val="0"/>
              </a:spcBef>
              <a:spcAft>
                <a:spcPts val="0"/>
              </a:spcAft>
            </a:pPr>
            <a:endParaRPr lang="en-US" sz="1200" dirty="0" smtClean="0"/>
          </a:p>
          <a:p>
            <a:pPr algn="l"/>
            <a:endParaRPr lang="en-US" sz="1200" dirty="0" smtClean="0"/>
          </a:p>
          <a:p>
            <a:pPr marL="228600" indent="-228600" algn="l">
              <a:buAutoNum type="alphaUcPeriod"/>
            </a:pPr>
            <a:endParaRPr lang="en-US" sz="1200" dirty="0" smtClean="0"/>
          </a:p>
          <a:p>
            <a:pPr algn="l"/>
            <a:endParaRPr lang="en-US" sz="1200" dirty="0" smtClean="0"/>
          </a:p>
          <a:p>
            <a:pPr algn="l"/>
            <a:r>
              <a:rPr lang="en-US" sz="1200" dirty="0" smtClean="0"/>
              <a:t> </a:t>
            </a:r>
          </a:p>
          <a:p>
            <a:pPr marL="228600" indent="-228600" algn="l"/>
            <a:endParaRPr lang="en-US" sz="1200" dirty="0" smtClean="0"/>
          </a:p>
          <a:p>
            <a:pPr marL="228600" indent="-228600" algn="l"/>
            <a:endParaRPr lang="en-US" sz="1200" dirty="0" smtClean="0"/>
          </a:p>
          <a:p>
            <a:pPr marL="228600" indent="-228600" algn="l"/>
            <a:endParaRPr lang="en-US" sz="1200" dirty="0" smtClean="0"/>
          </a:p>
        </p:txBody>
      </p:sp>
      <p:sp>
        <p:nvSpPr>
          <p:cNvPr id="3" name="Slide Number Placeholder 2"/>
          <p:cNvSpPr>
            <a:spLocks noGrp="1"/>
          </p:cNvSpPr>
          <p:nvPr>
            <p:ph type="sldNum" sz="quarter" idx="12"/>
          </p:nvPr>
        </p:nvSpPr>
        <p:spPr/>
        <p:txBody>
          <a:bodyPr/>
          <a:lstStyle/>
          <a:p>
            <a:fld id="{C52A550A-C960-46D1-AF7A-F98291C7C770}" type="slidenum">
              <a:rPr lang="en-US" smtClean="0"/>
              <a:t>41</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0"/>
          <p:cNvSpPr txBox="1">
            <a:spLocks noChangeArrowheads="1"/>
          </p:cNvSpPr>
          <p:nvPr/>
        </p:nvSpPr>
        <p:spPr bwMode="auto">
          <a:xfrm>
            <a:off x="457200" y="1752600"/>
            <a:ext cx="4191000" cy="3785652"/>
          </a:xfrm>
          <a:prstGeom prst="rect">
            <a:avLst/>
          </a:prstGeom>
          <a:noFill/>
          <a:ln w="9525">
            <a:noFill/>
            <a:miter lim="800000"/>
            <a:headEnd/>
            <a:tailEnd/>
          </a:ln>
        </p:spPr>
        <p:txBody>
          <a:bodyPr>
            <a:prstTxWarp prst="textNoShape">
              <a:avLst/>
            </a:prstTxWarp>
            <a:spAutoFit/>
          </a:bodyPr>
          <a:lstStyle/>
          <a:p>
            <a:pPr algn="l" defTabSz="457200"/>
            <a:r>
              <a:rPr lang="en-US" sz="2000" b="1" dirty="0">
                <a:solidFill>
                  <a:schemeClr val="tx1"/>
                </a:solidFill>
                <a:latin typeface="Calibri" charset="0"/>
              </a:rPr>
              <a:t>What do the nodes (indicated by G, P, R, and M) represent in the phylogeny? </a:t>
            </a:r>
            <a:endParaRPr lang="en-US" sz="2000" b="1" dirty="0" smtClean="0">
              <a:solidFill>
                <a:schemeClr val="tx1"/>
              </a:solidFill>
              <a:latin typeface="Calibri" charset="0"/>
            </a:endParaRPr>
          </a:p>
          <a:p>
            <a:pPr algn="l" defTabSz="457200"/>
            <a:endParaRPr lang="en-US" sz="14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Where two species hybridized.</a:t>
            </a:r>
          </a:p>
          <a:p>
            <a:pPr marL="800100" lvl="1" indent="-342900" algn="l" defTabSz="457200">
              <a:buFont typeface="Calibri" charset="0"/>
              <a:buAutoNum type="alphaUcPeriod"/>
            </a:pPr>
            <a:r>
              <a:rPr lang="en-US" sz="2000" b="1" dirty="0">
                <a:solidFill>
                  <a:schemeClr val="tx1"/>
                </a:solidFill>
                <a:latin typeface="Calibri" charset="0"/>
              </a:rPr>
              <a:t>Lineages of organisms.</a:t>
            </a:r>
          </a:p>
          <a:p>
            <a:pPr marL="800100" lvl="1" indent="-342900" algn="l" defTabSz="457200">
              <a:buFont typeface="Calibri" charset="0"/>
              <a:buAutoNum type="alphaUcPeriod"/>
            </a:pPr>
            <a:r>
              <a:rPr lang="en-US" sz="2000" b="1" dirty="0">
                <a:solidFill>
                  <a:schemeClr val="tx1"/>
                </a:solidFill>
                <a:latin typeface="Calibri" charset="0"/>
              </a:rPr>
              <a:t>Common ancestors of different species.</a:t>
            </a:r>
          </a:p>
          <a:p>
            <a:pPr marL="800100" lvl="1" indent="-342900" algn="l" defTabSz="457200">
              <a:buFont typeface="Calibri" charset="0"/>
              <a:buAutoNum type="alphaUcPeriod"/>
            </a:pPr>
            <a:r>
              <a:rPr lang="en-US" sz="2000" b="1" dirty="0">
                <a:solidFill>
                  <a:schemeClr val="tx1"/>
                </a:solidFill>
                <a:latin typeface="Calibri" charset="0"/>
              </a:rPr>
              <a:t>The sequence in which species 1-5 evolved.</a:t>
            </a:r>
          </a:p>
          <a:p>
            <a:pPr marL="800100" lvl="1" indent="-342900" algn="l" defTabSz="457200">
              <a:buFont typeface="Calibri" charset="0"/>
              <a:buAutoNum type="alphaUcPeriod"/>
            </a:pPr>
            <a:r>
              <a:rPr lang="en-US" sz="2000" b="1" dirty="0">
                <a:solidFill>
                  <a:schemeClr val="tx1"/>
                </a:solidFill>
                <a:latin typeface="Calibri" charset="0"/>
              </a:rPr>
              <a:t>None of the above.</a:t>
            </a:r>
          </a:p>
        </p:txBody>
      </p:sp>
      <p:sp>
        <p:nvSpPr>
          <p:cNvPr id="23555"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Clicker Question #3</a:t>
            </a:r>
          </a:p>
        </p:txBody>
      </p:sp>
      <p:sp>
        <p:nvSpPr>
          <p:cNvPr id="23556" name="TextBox 4"/>
          <p:cNvSpPr txBox="1">
            <a:spLocks noChangeArrowheads="1"/>
          </p:cNvSpPr>
          <p:nvPr/>
        </p:nvSpPr>
        <p:spPr bwMode="auto">
          <a:xfrm>
            <a:off x="4800600" y="2079625"/>
            <a:ext cx="38862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sp>
        <p:nvSpPr>
          <p:cNvPr id="23557" name="TextBox 5"/>
          <p:cNvSpPr txBox="1">
            <a:spLocks noChangeArrowheads="1"/>
          </p:cNvSpPr>
          <p:nvPr/>
        </p:nvSpPr>
        <p:spPr bwMode="auto">
          <a:xfrm>
            <a:off x="6934200" y="3214688"/>
            <a:ext cx="457200" cy="366712"/>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G </a:t>
            </a:r>
          </a:p>
        </p:txBody>
      </p:sp>
      <p:sp>
        <p:nvSpPr>
          <p:cNvPr id="23558" name="TextBox 6"/>
          <p:cNvSpPr txBox="1">
            <a:spLocks noChangeArrowheads="1"/>
          </p:cNvSpPr>
          <p:nvPr/>
        </p:nvSpPr>
        <p:spPr bwMode="auto">
          <a:xfrm>
            <a:off x="6781800" y="3563938"/>
            <a:ext cx="381000" cy="368300"/>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P </a:t>
            </a:r>
          </a:p>
        </p:txBody>
      </p:sp>
      <p:sp>
        <p:nvSpPr>
          <p:cNvPr id="23559" name="TextBox 7"/>
          <p:cNvSpPr txBox="1">
            <a:spLocks noChangeArrowheads="1"/>
          </p:cNvSpPr>
          <p:nvPr/>
        </p:nvSpPr>
        <p:spPr bwMode="auto">
          <a:xfrm>
            <a:off x="7239000" y="4140200"/>
            <a:ext cx="457200" cy="3667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R </a:t>
            </a:r>
          </a:p>
        </p:txBody>
      </p:sp>
      <p:sp>
        <p:nvSpPr>
          <p:cNvPr id="23560" name="TextBox 8"/>
          <p:cNvSpPr txBox="1">
            <a:spLocks noChangeArrowheads="1"/>
          </p:cNvSpPr>
          <p:nvPr/>
        </p:nvSpPr>
        <p:spPr bwMode="auto">
          <a:xfrm>
            <a:off x="6972300" y="4662488"/>
            <a:ext cx="457200" cy="366712"/>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M </a:t>
            </a:r>
          </a:p>
        </p:txBody>
      </p:sp>
      <p:cxnSp>
        <p:nvCxnSpPr>
          <p:cNvPr id="13" name="Straight Connector 12"/>
          <p:cNvCxnSpPr/>
          <p:nvPr/>
        </p:nvCxnSpPr>
        <p:spPr>
          <a:xfrm rot="5400000" flipH="1" flipV="1">
            <a:off x="6481763" y="3133725"/>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867400" y="2909888"/>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591300" y="2947988"/>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496050" y="2890838"/>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181600" y="2909888"/>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C52A550A-C960-46D1-AF7A-F98291C7C770}"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4800600" y="2133600"/>
            <a:ext cx="39624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sp>
        <p:nvSpPr>
          <p:cNvPr id="25603" name="TextBox 5"/>
          <p:cNvSpPr txBox="1">
            <a:spLocks noChangeArrowheads="1"/>
          </p:cNvSpPr>
          <p:nvPr/>
        </p:nvSpPr>
        <p:spPr bwMode="auto">
          <a:xfrm>
            <a:off x="6934200" y="3268663"/>
            <a:ext cx="457200" cy="369887"/>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G </a:t>
            </a:r>
          </a:p>
        </p:txBody>
      </p:sp>
      <p:sp>
        <p:nvSpPr>
          <p:cNvPr id="25604" name="TextBox 6"/>
          <p:cNvSpPr txBox="1">
            <a:spLocks noChangeArrowheads="1"/>
          </p:cNvSpPr>
          <p:nvPr/>
        </p:nvSpPr>
        <p:spPr bwMode="auto">
          <a:xfrm>
            <a:off x="6781800" y="3617913"/>
            <a:ext cx="381000" cy="369887"/>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P </a:t>
            </a:r>
          </a:p>
        </p:txBody>
      </p:sp>
      <p:sp>
        <p:nvSpPr>
          <p:cNvPr id="25605" name="TextBox 7"/>
          <p:cNvSpPr txBox="1">
            <a:spLocks noChangeArrowheads="1"/>
          </p:cNvSpPr>
          <p:nvPr/>
        </p:nvSpPr>
        <p:spPr bwMode="auto">
          <a:xfrm>
            <a:off x="7239000" y="4195763"/>
            <a:ext cx="457200" cy="368300"/>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R </a:t>
            </a:r>
          </a:p>
        </p:txBody>
      </p:sp>
      <p:sp>
        <p:nvSpPr>
          <p:cNvPr id="25606" name="TextBox 8"/>
          <p:cNvSpPr txBox="1">
            <a:spLocks noChangeArrowheads="1"/>
          </p:cNvSpPr>
          <p:nvPr/>
        </p:nvSpPr>
        <p:spPr bwMode="auto">
          <a:xfrm>
            <a:off x="6972300" y="4716463"/>
            <a:ext cx="457200" cy="369887"/>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dirty="0">
                <a:solidFill>
                  <a:schemeClr val="tx1"/>
                </a:solidFill>
                <a:latin typeface="Calibri" charset="0"/>
              </a:rPr>
              <a:t>M </a:t>
            </a:r>
          </a:p>
        </p:txBody>
      </p:sp>
      <p:sp>
        <p:nvSpPr>
          <p:cNvPr id="25607" name="TextBox 10"/>
          <p:cNvSpPr txBox="1">
            <a:spLocks noChangeArrowheads="1"/>
          </p:cNvSpPr>
          <p:nvPr/>
        </p:nvSpPr>
        <p:spPr bwMode="auto">
          <a:xfrm>
            <a:off x="276224" y="1868556"/>
            <a:ext cx="4676775" cy="2769989"/>
          </a:xfrm>
          <a:prstGeom prst="rect">
            <a:avLst/>
          </a:prstGeom>
          <a:noFill/>
          <a:ln w="9525">
            <a:noFill/>
            <a:miter lim="800000"/>
            <a:headEnd/>
            <a:tailEnd/>
          </a:ln>
        </p:spPr>
        <p:txBody>
          <a:bodyPr wrap="square">
            <a:prstTxWarp prst="textNoShape">
              <a:avLst/>
            </a:prstTxWarp>
            <a:spAutoFit/>
          </a:bodyPr>
          <a:lstStyle/>
          <a:p>
            <a:pPr algn="l" defTabSz="457200"/>
            <a:r>
              <a:rPr lang="en-US" sz="2000" b="1" dirty="0" smtClean="0">
                <a:solidFill>
                  <a:schemeClr val="tx1"/>
                </a:solidFill>
                <a:latin typeface="Calibri" charset="0"/>
              </a:rPr>
              <a:t> What </a:t>
            </a:r>
            <a:r>
              <a:rPr lang="en-US" sz="2000" b="1" dirty="0">
                <a:solidFill>
                  <a:schemeClr val="tx1"/>
                </a:solidFill>
                <a:latin typeface="Calibri" charset="0"/>
              </a:rPr>
              <a:t>does the point labeled R indicate? </a:t>
            </a:r>
            <a:endParaRPr lang="en-US" sz="2000" b="1" dirty="0" smtClean="0">
              <a:solidFill>
                <a:schemeClr val="tx1"/>
              </a:solidFill>
              <a:latin typeface="Calibri" charset="0"/>
            </a:endParaRPr>
          </a:p>
          <a:p>
            <a:pPr algn="l" defTabSz="457200"/>
            <a:endParaRPr lang="en-US" sz="14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Species 5 in the past.</a:t>
            </a:r>
          </a:p>
          <a:p>
            <a:pPr marL="800100" lvl="1" indent="-342900" algn="l" defTabSz="457200">
              <a:buFont typeface="Calibri" charset="0"/>
              <a:buAutoNum type="alphaUcPeriod"/>
            </a:pPr>
            <a:r>
              <a:rPr lang="en-US" sz="2000" b="1" dirty="0">
                <a:solidFill>
                  <a:schemeClr val="tx1"/>
                </a:solidFill>
                <a:latin typeface="Calibri" charset="0"/>
              </a:rPr>
              <a:t>Species 2 in the </a:t>
            </a:r>
            <a:r>
              <a:rPr lang="en-US" sz="2000" b="1" dirty="0" smtClean="0">
                <a:solidFill>
                  <a:schemeClr val="tx1"/>
                </a:solidFill>
                <a:latin typeface="Calibri" charset="0"/>
              </a:rPr>
              <a:t>past.</a:t>
            </a:r>
            <a:endParaRPr lang="en-US" sz="20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Where species 2 and species 5 hybridized.</a:t>
            </a:r>
          </a:p>
          <a:p>
            <a:pPr marL="800100" lvl="1" indent="-342900" algn="l" defTabSz="457200">
              <a:buFont typeface="Calibri" charset="0"/>
              <a:buAutoNum type="alphaUcPeriod"/>
            </a:pPr>
            <a:r>
              <a:rPr lang="en-US" sz="2000" b="1" dirty="0">
                <a:solidFill>
                  <a:schemeClr val="tx1"/>
                </a:solidFill>
                <a:latin typeface="Calibri" charset="0"/>
              </a:rPr>
              <a:t>The common ancestor of species 2, 3, </a:t>
            </a:r>
            <a:r>
              <a:rPr lang="en-US" sz="2000" b="1" dirty="0" smtClean="0">
                <a:solidFill>
                  <a:schemeClr val="tx1"/>
                </a:solidFill>
                <a:latin typeface="Calibri" charset="0"/>
              </a:rPr>
              <a:t>4, </a:t>
            </a:r>
            <a:r>
              <a:rPr lang="en-US" sz="2000" b="1" dirty="0">
                <a:solidFill>
                  <a:schemeClr val="tx1"/>
                </a:solidFill>
                <a:latin typeface="Calibri" charset="0"/>
              </a:rPr>
              <a:t>&amp; 5</a:t>
            </a:r>
            <a:r>
              <a:rPr lang="en-US" sz="2000" b="1" dirty="0" smtClean="0">
                <a:solidFill>
                  <a:schemeClr val="tx1"/>
                </a:solidFill>
                <a:latin typeface="Calibri" charset="0"/>
              </a:rPr>
              <a:t>.</a:t>
            </a:r>
          </a:p>
          <a:p>
            <a:pPr marL="800100" lvl="1" indent="-342900" algn="l" defTabSz="457200">
              <a:buFont typeface="Calibri" charset="0"/>
              <a:buAutoNum type="alphaUcPeriod"/>
            </a:pPr>
            <a:r>
              <a:rPr lang="en-US" sz="2000" b="1" dirty="0">
                <a:solidFill>
                  <a:schemeClr val="tx1"/>
                </a:solidFill>
                <a:latin typeface="Calibri" charset="0"/>
              </a:rPr>
              <a:t>Where species 5 became species 2.</a:t>
            </a:r>
          </a:p>
        </p:txBody>
      </p:sp>
      <p:cxnSp>
        <p:nvCxnSpPr>
          <p:cNvPr id="13" name="Straight Connector 12"/>
          <p:cNvCxnSpPr/>
          <p:nvPr/>
        </p:nvCxnSpPr>
        <p:spPr>
          <a:xfrm rot="5400000" flipH="1" flipV="1">
            <a:off x="6481763" y="3187700"/>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5867400" y="2963863"/>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591300" y="3001963"/>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496050" y="2944813"/>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181600" y="2963863"/>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613"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Clicker Question #4</a:t>
            </a:r>
          </a:p>
        </p:txBody>
      </p:sp>
      <p:sp>
        <p:nvSpPr>
          <p:cNvPr id="2" name="Slide Number Placeholder 1"/>
          <p:cNvSpPr>
            <a:spLocks noGrp="1"/>
          </p:cNvSpPr>
          <p:nvPr>
            <p:ph type="sldNum" sz="quarter" idx="12"/>
          </p:nvPr>
        </p:nvSpPr>
        <p:spPr/>
        <p:txBody>
          <a:bodyPr/>
          <a:lstStyle/>
          <a:p>
            <a:fld id="{C52A550A-C960-46D1-AF7A-F98291C7C770}" type="slidenum">
              <a:rPr lang="en-US" smtClean="0"/>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5105400" y="2209800"/>
            <a:ext cx="40386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sp>
        <p:nvSpPr>
          <p:cNvPr id="27651" name="TextBox 5"/>
          <p:cNvSpPr txBox="1">
            <a:spLocks noChangeArrowheads="1"/>
          </p:cNvSpPr>
          <p:nvPr/>
        </p:nvSpPr>
        <p:spPr bwMode="auto">
          <a:xfrm>
            <a:off x="7239000" y="3344863"/>
            <a:ext cx="457200" cy="366712"/>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G </a:t>
            </a:r>
          </a:p>
        </p:txBody>
      </p:sp>
      <p:sp>
        <p:nvSpPr>
          <p:cNvPr id="27652" name="TextBox 6"/>
          <p:cNvSpPr txBox="1">
            <a:spLocks noChangeArrowheads="1"/>
          </p:cNvSpPr>
          <p:nvPr/>
        </p:nvSpPr>
        <p:spPr bwMode="auto">
          <a:xfrm>
            <a:off x="7086600" y="3694113"/>
            <a:ext cx="381000" cy="368300"/>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P </a:t>
            </a:r>
          </a:p>
        </p:txBody>
      </p:sp>
      <p:sp>
        <p:nvSpPr>
          <p:cNvPr id="27653" name="TextBox 7"/>
          <p:cNvSpPr txBox="1">
            <a:spLocks noChangeArrowheads="1"/>
          </p:cNvSpPr>
          <p:nvPr/>
        </p:nvSpPr>
        <p:spPr bwMode="auto">
          <a:xfrm>
            <a:off x="7543800" y="4270375"/>
            <a:ext cx="457200" cy="3667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a:solidFill>
                  <a:schemeClr val="tx1"/>
                </a:solidFill>
                <a:latin typeface="Calibri" charset="0"/>
              </a:rPr>
              <a:t>R </a:t>
            </a:r>
          </a:p>
        </p:txBody>
      </p:sp>
      <p:sp>
        <p:nvSpPr>
          <p:cNvPr id="27654" name="TextBox 8"/>
          <p:cNvSpPr txBox="1">
            <a:spLocks noChangeArrowheads="1"/>
          </p:cNvSpPr>
          <p:nvPr/>
        </p:nvSpPr>
        <p:spPr bwMode="auto">
          <a:xfrm>
            <a:off x="7277100" y="4792663"/>
            <a:ext cx="457200" cy="366712"/>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1800" dirty="0">
                <a:solidFill>
                  <a:schemeClr val="tx1"/>
                </a:solidFill>
                <a:latin typeface="Calibri" charset="0"/>
              </a:rPr>
              <a:t>M </a:t>
            </a:r>
          </a:p>
        </p:txBody>
      </p:sp>
      <p:sp>
        <p:nvSpPr>
          <p:cNvPr id="27655" name="TextBox 10"/>
          <p:cNvSpPr txBox="1">
            <a:spLocks noChangeArrowheads="1"/>
          </p:cNvSpPr>
          <p:nvPr/>
        </p:nvSpPr>
        <p:spPr bwMode="auto">
          <a:xfrm>
            <a:off x="314325" y="1819275"/>
            <a:ext cx="4800600" cy="4093428"/>
          </a:xfrm>
          <a:prstGeom prst="rect">
            <a:avLst/>
          </a:prstGeom>
          <a:noFill/>
          <a:ln w="9525">
            <a:noFill/>
            <a:miter lim="800000"/>
            <a:headEnd/>
            <a:tailEnd/>
          </a:ln>
        </p:spPr>
        <p:txBody>
          <a:bodyPr>
            <a:prstTxWarp prst="textNoShape">
              <a:avLst/>
            </a:prstTxWarp>
            <a:spAutoFit/>
          </a:bodyPr>
          <a:lstStyle/>
          <a:p>
            <a:pPr algn="l" defTabSz="457200"/>
            <a:r>
              <a:rPr lang="en-US" sz="2000" b="1" dirty="0">
                <a:solidFill>
                  <a:schemeClr val="tx1"/>
                </a:solidFill>
                <a:latin typeface="Calibri" charset="0"/>
              </a:rPr>
              <a:t>Which statement(s) below accurately describe what is happening at the nodes indicated by MRPG?  (choose all that apply</a:t>
            </a:r>
            <a:r>
              <a:rPr lang="en-US" sz="2000" b="1" dirty="0" smtClean="0">
                <a:solidFill>
                  <a:schemeClr val="tx1"/>
                </a:solidFill>
                <a:latin typeface="Calibri" charset="0"/>
              </a:rPr>
              <a:t>)</a:t>
            </a:r>
          </a:p>
          <a:p>
            <a:pPr algn="l" defTabSz="457200"/>
            <a:endParaRPr lang="en-US" sz="14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Speciation is </a:t>
            </a:r>
            <a:r>
              <a:rPr lang="en-US" sz="2000" b="1" dirty="0" smtClean="0">
                <a:solidFill>
                  <a:schemeClr val="tx1"/>
                </a:solidFill>
                <a:latin typeface="Calibri" charset="0"/>
              </a:rPr>
              <a:t>occurring.</a:t>
            </a:r>
            <a:endParaRPr lang="en-US" sz="20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Mutation and natural selection are making the best new </a:t>
            </a:r>
            <a:r>
              <a:rPr lang="en-US" sz="2000" b="1" dirty="0" smtClean="0">
                <a:solidFill>
                  <a:schemeClr val="tx1"/>
                </a:solidFill>
                <a:latin typeface="Calibri" charset="0"/>
              </a:rPr>
              <a:t>species.  </a:t>
            </a:r>
            <a:endParaRPr lang="en-US" sz="2000" b="1" dirty="0">
              <a:solidFill>
                <a:schemeClr val="tx1"/>
              </a:solidFill>
              <a:latin typeface="Calibri" charset="0"/>
            </a:endParaRPr>
          </a:p>
          <a:p>
            <a:pPr marL="800100" lvl="1" indent="-342900" algn="l" defTabSz="457200">
              <a:buFont typeface="Calibri" charset="0"/>
              <a:buAutoNum type="alphaUcPeriod"/>
            </a:pPr>
            <a:r>
              <a:rPr lang="en-US" sz="2000" b="1" dirty="0">
                <a:solidFill>
                  <a:schemeClr val="tx1"/>
                </a:solidFill>
                <a:latin typeface="Calibri" charset="0"/>
              </a:rPr>
              <a:t>One species is turning into another species.</a:t>
            </a:r>
          </a:p>
          <a:p>
            <a:pPr marL="800100" lvl="1" indent="-342900" algn="l" defTabSz="457200">
              <a:buFont typeface="Calibri" charset="0"/>
              <a:buAutoNum type="alphaUcPeriod"/>
            </a:pPr>
            <a:r>
              <a:rPr lang="en-US" sz="2000" b="1" dirty="0">
                <a:solidFill>
                  <a:schemeClr val="tx1"/>
                </a:solidFill>
                <a:latin typeface="Calibri" charset="0"/>
              </a:rPr>
              <a:t>Gene pools are becoming separated and isolated.</a:t>
            </a:r>
            <a:r>
              <a:rPr lang="en-US" sz="2000" dirty="0">
                <a:latin typeface="Calibri" charset="0"/>
              </a:rPr>
              <a:t> </a:t>
            </a:r>
          </a:p>
          <a:p>
            <a:pPr marL="800100" lvl="1" indent="-342900" algn="l" defTabSz="457200">
              <a:buFont typeface="Calibri" charset="0"/>
              <a:buAutoNum type="alphaUcPeriod"/>
            </a:pPr>
            <a:r>
              <a:rPr lang="en-US" sz="2000" b="1" dirty="0">
                <a:solidFill>
                  <a:schemeClr val="tx1"/>
                </a:solidFill>
                <a:latin typeface="Calibri" charset="0"/>
              </a:rPr>
              <a:t>Two species are coming together to make a new species.</a:t>
            </a:r>
          </a:p>
        </p:txBody>
      </p:sp>
      <p:cxnSp>
        <p:nvCxnSpPr>
          <p:cNvPr id="13" name="Straight Connector 12"/>
          <p:cNvCxnSpPr/>
          <p:nvPr/>
        </p:nvCxnSpPr>
        <p:spPr>
          <a:xfrm rot="5400000" flipH="1" flipV="1">
            <a:off x="6786563" y="3263900"/>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6172200" y="3040063"/>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896100" y="3078163"/>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800850" y="3021013"/>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486400" y="3040063"/>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661" name="Rectangle 13"/>
          <p:cNvSpPr>
            <a:spLocks noChangeArrowheads="1"/>
          </p:cNvSpPr>
          <p:nvPr/>
        </p:nvSpPr>
        <p:spPr bwMode="auto">
          <a:xfrm>
            <a:off x="0" y="0"/>
            <a:ext cx="9144000" cy="15240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Clicker Question #5</a:t>
            </a:r>
          </a:p>
        </p:txBody>
      </p:sp>
      <p:sp>
        <p:nvSpPr>
          <p:cNvPr id="2" name="Slide Number Placeholder 1"/>
          <p:cNvSpPr>
            <a:spLocks noGrp="1"/>
          </p:cNvSpPr>
          <p:nvPr>
            <p:ph type="sldNum" sz="quarter" idx="12"/>
          </p:nvPr>
        </p:nvSpPr>
        <p:spPr/>
        <p:txBody>
          <a:bodyPr/>
          <a:lstStyle/>
          <a:p>
            <a:fld id="{C52A550A-C960-46D1-AF7A-F98291C7C770}"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5181600" y="2209800"/>
            <a:ext cx="4038600" cy="823913"/>
          </a:xfrm>
          <a:prstGeom prst="rect">
            <a:avLst/>
          </a:prstGeom>
          <a:solidFill>
            <a:schemeClr val="bg1"/>
          </a:solidFill>
          <a:ln w="9525">
            <a:noFill/>
            <a:miter lim="800000"/>
            <a:headEnd/>
            <a:tailEnd/>
          </a:ln>
        </p:spPr>
        <p:txBody>
          <a:bodyPr>
            <a:prstTxWarp prst="textNoShape">
              <a:avLst/>
            </a:prstTxWarp>
            <a:spAutoFit/>
          </a:bodyPr>
          <a:lstStyle/>
          <a:p>
            <a:pPr algn="l" defTabSz="457200"/>
            <a:r>
              <a:rPr lang="en-US" sz="4800">
                <a:solidFill>
                  <a:schemeClr val="tx1"/>
                </a:solidFill>
                <a:latin typeface="Calibri" charset="0"/>
              </a:rPr>
              <a:t> 1  	2	 3		4		5 </a:t>
            </a:r>
          </a:p>
        </p:txBody>
      </p:sp>
      <p:sp>
        <p:nvSpPr>
          <p:cNvPr id="31747" name="TextBox 10"/>
          <p:cNvSpPr txBox="1">
            <a:spLocks noChangeArrowheads="1"/>
          </p:cNvSpPr>
          <p:nvPr/>
        </p:nvSpPr>
        <p:spPr bwMode="auto">
          <a:xfrm>
            <a:off x="76200" y="1644908"/>
            <a:ext cx="5334000" cy="4493537"/>
          </a:xfrm>
          <a:prstGeom prst="rect">
            <a:avLst/>
          </a:prstGeom>
          <a:noFill/>
          <a:ln w="9525">
            <a:noFill/>
            <a:miter lim="800000"/>
            <a:headEnd/>
            <a:tailEnd/>
          </a:ln>
        </p:spPr>
        <p:txBody>
          <a:bodyPr wrap="square">
            <a:prstTxWarp prst="textNoShape">
              <a:avLst/>
            </a:prstTxWarp>
            <a:spAutoFit/>
          </a:bodyPr>
          <a:lstStyle/>
          <a:p>
            <a:pPr algn="l" defTabSz="457200"/>
            <a:endParaRPr lang="en-US" sz="2200" b="1" dirty="0" smtClean="0">
              <a:solidFill>
                <a:schemeClr val="tx1"/>
              </a:solidFill>
              <a:latin typeface="Calibri" charset="0"/>
            </a:endParaRPr>
          </a:p>
          <a:p>
            <a:pPr algn="l" defTabSz="457200"/>
            <a:r>
              <a:rPr lang="en-US" sz="2200" b="1" dirty="0" smtClean="0">
                <a:solidFill>
                  <a:schemeClr val="tx1"/>
                </a:solidFill>
                <a:latin typeface="Calibri" charset="0"/>
              </a:rPr>
              <a:t>Branches (</a:t>
            </a:r>
            <a:r>
              <a:rPr lang="en-US" sz="2200" b="1" dirty="0" err="1" smtClean="0">
                <a:solidFill>
                  <a:srgbClr val="0000FF"/>
                </a:solidFill>
                <a:latin typeface="Calibri" charset="0"/>
              </a:rPr>
              <a:t>clades</a:t>
            </a:r>
            <a:r>
              <a:rPr lang="en-US" sz="2200" b="1" dirty="0" smtClean="0">
                <a:solidFill>
                  <a:schemeClr val="tx1"/>
                </a:solidFill>
                <a:latin typeface="Calibri" charset="0"/>
              </a:rPr>
              <a:t>) represent different lineages.  </a:t>
            </a:r>
          </a:p>
          <a:p>
            <a:pPr algn="l" defTabSz="457200"/>
            <a:endParaRPr lang="en-US" sz="2200" b="1" dirty="0" smtClean="0">
              <a:solidFill>
                <a:schemeClr val="tx1"/>
              </a:solidFill>
              <a:latin typeface="Calibri" charset="0"/>
            </a:endParaRPr>
          </a:p>
          <a:p>
            <a:pPr algn="l" defTabSz="457200"/>
            <a:r>
              <a:rPr lang="en-US" sz="2200" b="1" dirty="0" smtClean="0">
                <a:solidFill>
                  <a:schemeClr val="tx1"/>
                </a:solidFill>
                <a:latin typeface="Calibri" charset="0"/>
              </a:rPr>
              <a:t>Nodes, where </a:t>
            </a:r>
            <a:r>
              <a:rPr lang="en-US" sz="2200" b="1" dirty="0" err="1" smtClean="0">
                <a:solidFill>
                  <a:schemeClr val="tx1"/>
                </a:solidFill>
                <a:latin typeface="Calibri" charset="0"/>
              </a:rPr>
              <a:t>clades</a:t>
            </a:r>
            <a:r>
              <a:rPr lang="en-US" sz="2200" b="1" dirty="0" smtClean="0">
                <a:solidFill>
                  <a:schemeClr val="tx1"/>
                </a:solidFill>
                <a:latin typeface="Calibri" charset="0"/>
              </a:rPr>
              <a:t> diverge indicate </a:t>
            </a:r>
            <a:r>
              <a:rPr lang="en-US" sz="2200" b="1" dirty="0" smtClean="0">
                <a:solidFill>
                  <a:srgbClr val="0000FF"/>
                </a:solidFill>
                <a:latin typeface="Calibri" charset="0"/>
              </a:rPr>
              <a:t>common ancestors</a:t>
            </a:r>
            <a:r>
              <a:rPr lang="en-US" sz="2200" b="1" dirty="0" smtClean="0">
                <a:solidFill>
                  <a:schemeClr val="tx1"/>
                </a:solidFill>
                <a:latin typeface="Calibri" charset="0"/>
              </a:rPr>
              <a:t> and points of lineage separation (</a:t>
            </a:r>
            <a:r>
              <a:rPr lang="en-US" sz="2200" b="1" dirty="0" smtClean="0">
                <a:solidFill>
                  <a:srgbClr val="0000FF"/>
                </a:solidFill>
                <a:latin typeface="Calibri" charset="0"/>
              </a:rPr>
              <a:t>speciation</a:t>
            </a:r>
            <a:r>
              <a:rPr lang="en-US" sz="2200" b="1" dirty="0" smtClean="0">
                <a:solidFill>
                  <a:schemeClr val="tx1"/>
                </a:solidFill>
                <a:latin typeface="Calibri" charset="0"/>
              </a:rPr>
              <a:t>).</a:t>
            </a:r>
          </a:p>
          <a:p>
            <a:pPr algn="l" defTabSz="457200"/>
            <a:endParaRPr lang="en-US" sz="2200" b="1" dirty="0" smtClean="0">
              <a:solidFill>
                <a:schemeClr val="tx1"/>
              </a:solidFill>
              <a:latin typeface="Calibri" charset="0"/>
            </a:endParaRPr>
          </a:p>
          <a:p>
            <a:pPr algn="l" defTabSz="457200"/>
            <a:r>
              <a:rPr lang="en-US" sz="2200" b="1" dirty="0" smtClean="0">
                <a:solidFill>
                  <a:schemeClr val="tx1"/>
                </a:solidFill>
                <a:latin typeface="Calibri" charset="0"/>
              </a:rPr>
              <a:t>Different </a:t>
            </a:r>
            <a:r>
              <a:rPr lang="en-US" sz="2200" b="1" dirty="0" err="1" smtClean="0">
                <a:solidFill>
                  <a:schemeClr val="tx1"/>
                </a:solidFill>
                <a:latin typeface="Calibri" charset="0"/>
              </a:rPr>
              <a:t>clades</a:t>
            </a:r>
            <a:r>
              <a:rPr lang="en-US" sz="2200" b="1" dirty="0" smtClean="0">
                <a:solidFill>
                  <a:schemeClr val="tx1"/>
                </a:solidFill>
                <a:latin typeface="Calibri" charset="0"/>
              </a:rPr>
              <a:t> may share features due </a:t>
            </a:r>
            <a:r>
              <a:rPr lang="en-US" sz="2200" b="1" dirty="0">
                <a:solidFill>
                  <a:schemeClr val="tx1"/>
                </a:solidFill>
                <a:latin typeface="Calibri" charset="0"/>
              </a:rPr>
              <a:t>to common </a:t>
            </a:r>
            <a:r>
              <a:rPr lang="en-US" sz="2200" b="1" dirty="0" smtClean="0">
                <a:solidFill>
                  <a:schemeClr val="tx1"/>
                </a:solidFill>
                <a:latin typeface="Calibri" charset="0"/>
              </a:rPr>
              <a:t>ancestry (</a:t>
            </a:r>
            <a:r>
              <a:rPr lang="en-US" sz="2200" b="1" dirty="0" smtClean="0">
                <a:solidFill>
                  <a:srgbClr val="0000FF"/>
                </a:solidFill>
                <a:latin typeface="Calibri" charset="0"/>
              </a:rPr>
              <a:t>ancestral traits</a:t>
            </a:r>
            <a:r>
              <a:rPr lang="en-US" sz="2200" b="1" dirty="0" smtClean="0">
                <a:solidFill>
                  <a:schemeClr val="tx1"/>
                </a:solidFill>
                <a:latin typeface="Calibri" charset="0"/>
              </a:rPr>
              <a:t>), but members of a </a:t>
            </a:r>
            <a:r>
              <a:rPr lang="en-US" sz="2200" b="1" dirty="0" err="1" smtClean="0">
                <a:solidFill>
                  <a:schemeClr val="tx1"/>
                </a:solidFill>
                <a:latin typeface="Calibri" charset="0"/>
              </a:rPr>
              <a:t>clade</a:t>
            </a:r>
            <a:r>
              <a:rPr lang="en-US" sz="2200" b="1" dirty="0" smtClean="0">
                <a:solidFill>
                  <a:schemeClr val="tx1"/>
                </a:solidFill>
                <a:latin typeface="Calibri" charset="0"/>
              </a:rPr>
              <a:t> share unique features (</a:t>
            </a:r>
            <a:r>
              <a:rPr lang="en-US" sz="2200" b="1" dirty="0" smtClean="0">
                <a:solidFill>
                  <a:srgbClr val="0000FF"/>
                </a:solidFill>
                <a:latin typeface="Calibri" charset="0"/>
              </a:rPr>
              <a:t>derived traits</a:t>
            </a:r>
            <a:r>
              <a:rPr lang="en-US" sz="2200" b="1" dirty="0" smtClean="0">
                <a:solidFill>
                  <a:schemeClr val="tx1"/>
                </a:solidFill>
                <a:latin typeface="Calibri" charset="0"/>
              </a:rPr>
              <a:t>) not present in other </a:t>
            </a:r>
            <a:r>
              <a:rPr lang="en-US" sz="2200" b="1" dirty="0" err="1" smtClean="0">
                <a:solidFill>
                  <a:schemeClr val="tx1"/>
                </a:solidFill>
                <a:latin typeface="Calibri" charset="0"/>
              </a:rPr>
              <a:t>clades</a:t>
            </a:r>
            <a:r>
              <a:rPr lang="en-US" sz="2200" b="1" dirty="0" smtClean="0">
                <a:solidFill>
                  <a:schemeClr val="tx1"/>
                </a:solidFill>
                <a:latin typeface="Calibri" charset="0"/>
              </a:rPr>
              <a:t>.</a:t>
            </a:r>
          </a:p>
          <a:p>
            <a:pPr algn="l" defTabSz="457200"/>
            <a:endParaRPr lang="en-US" sz="2200" b="1" dirty="0" smtClean="0">
              <a:solidFill>
                <a:schemeClr val="tx1"/>
              </a:solidFill>
              <a:latin typeface="Calibri" charset="0"/>
            </a:endParaRPr>
          </a:p>
          <a:p>
            <a:pPr algn="l" defTabSz="457200"/>
            <a:endParaRPr lang="en-US" sz="2200" b="1" dirty="0" smtClean="0">
              <a:solidFill>
                <a:schemeClr val="tx1"/>
              </a:solidFill>
              <a:latin typeface="Calibri" charset="0"/>
            </a:endParaRPr>
          </a:p>
        </p:txBody>
      </p:sp>
      <p:cxnSp>
        <p:nvCxnSpPr>
          <p:cNvPr id="13" name="Straight Connector 12"/>
          <p:cNvCxnSpPr/>
          <p:nvPr/>
        </p:nvCxnSpPr>
        <p:spPr>
          <a:xfrm rot="5400000" flipH="1" flipV="1">
            <a:off x="6862763" y="3263900"/>
            <a:ext cx="2057400" cy="1609725"/>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6248400" y="3040063"/>
            <a:ext cx="1371600" cy="1371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flipV="1">
            <a:off x="6972300" y="3078163"/>
            <a:ext cx="914400" cy="6858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V="1">
            <a:off x="6877050" y="3021013"/>
            <a:ext cx="533400" cy="4191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5562600" y="3040063"/>
            <a:ext cx="1752600" cy="175260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753" name="Rectangle 13"/>
          <p:cNvSpPr>
            <a:spLocks noChangeArrowheads="1"/>
          </p:cNvSpPr>
          <p:nvPr/>
        </p:nvSpPr>
        <p:spPr bwMode="auto">
          <a:xfrm>
            <a:off x="0" y="76200"/>
            <a:ext cx="9144000" cy="1447800"/>
          </a:xfrm>
          <a:prstGeom prst="rect">
            <a:avLst/>
          </a:prstGeom>
          <a:noFill/>
          <a:ln w="9525">
            <a:noFill/>
            <a:miter lim="800000"/>
            <a:headEnd/>
            <a:tailEnd/>
          </a:ln>
        </p:spPr>
        <p:txBody>
          <a:bodyPr anchor="ctr">
            <a:prstTxWarp prst="textNoShape">
              <a:avLst/>
            </a:prstTxWarp>
          </a:bodyPr>
          <a:lstStyle/>
          <a:p>
            <a:r>
              <a:rPr lang="en-US" b="1" dirty="0">
                <a:latin typeface="Calibri"/>
                <a:cs typeface="Calibri"/>
              </a:rPr>
              <a:t>Phylogenies are </a:t>
            </a:r>
            <a:r>
              <a:rPr lang="en-US" b="1" i="1" dirty="0">
                <a:solidFill>
                  <a:srgbClr val="0000FF"/>
                </a:solidFill>
                <a:latin typeface="Calibri"/>
                <a:cs typeface="Calibri"/>
              </a:rPr>
              <a:t>hypotheses</a:t>
            </a:r>
            <a:r>
              <a:rPr lang="en-US" b="1" dirty="0">
                <a:latin typeface="Calibri"/>
                <a:cs typeface="Calibri"/>
              </a:rPr>
              <a:t> about relationships among </a:t>
            </a:r>
            <a:r>
              <a:rPr lang="en-US" b="1" dirty="0" smtClean="0">
                <a:latin typeface="Calibri"/>
                <a:cs typeface="Calibri"/>
              </a:rPr>
              <a:t>taxa.</a:t>
            </a:r>
            <a:endParaRPr lang="en-US" b="1" dirty="0">
              <a:latin typeface="Calibri"/>
              <a:cs typeface="Calibri"/>
            </a:endParaRPr>
          </a:p>
        </p:txBody>
      </p:sp>
      <p:sp>
        <p:nvSpPr>
          <p:cNvPr id="2" name="Slide Number Placeholder 1"/>
          <p:cNvSpPr>
            <a:spLocks noGrp="1"/>
          </p:cNvSpPr>
          <p:nvPr>
            <p:ph type="sldNum" sz="quarter" idx="12"/>
          </p:nvPr>
        </p:nvSpPr>
        <p:spPr/>
        <p:txBody>
          <a:bodyPr/>
          <a:lstStyle/>
          <a:p>
            <a:fld id="{C52A550A-C960-46D1-AF7A-F98291C7C770}"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76200"/>
            <a:ext cx="9144000" cy="1447800"/>
          </a:xfrm>
        </p:spPr>
        <p:txBody>
          <a:bodyPr/>
          <a:lstStyle/>
          <a:p>
            <a:pPr eaLnBrk="1" hangingPunct="1"/>
            <a:r>
              <a:rPr lang="en-US" dirty="0">
                <a:latin typeface="Calibri"/>
                <a:cs typeface="Calibri"/>
              </a:rPr>
              <a:t>Flowering plants are a </a:t>
            </a:r>
            <a:r>
              <a:rPr lang="en-US" dirty="0" err="1">
                <a:latin typeface="Calibri"/>
                <a:cs typeface="Calibri"/>
              </a:rPr>
              <a:t>clade</a:t>
            </a:r>
            <a:r>
              <a:rPr lang="en-US" dirty="0">
                <a:latin typeface="Calibri"/>
                <a:cs typeface="Calibri"/>
              </a:rPr>
              <a:t> that share a unique feature, flowers.</a:t>
            </a:r>
          </a:p>
        </p:txBody>
      </p:sp>
      <p:pic>
        <p:nvPicPr>
          <p:cNvPr id="33795" name="Picture 8" descr="DSCN2543"/>
          <p:cNvPicPr>
            <a:picLocks noChangeAspect="1" noChangeArrowheads="1"/>
          </p:cNvPicPr>
          <p:nvPr/>
        </p:nvPicPr>
        <p:blipFill>
          <a:blip r:embed="rId3">
            <a:lum bright="6000"/>
          </a:blip>
          <a:srcRect l="12544" r="11223" b="10036"/>
          <a:stretch>
            <a:fillRect/>
          </a:stretch>
        </p:blipFill>
        <p:spPr bwMode="auto">
          <a:xfrm>
            <a:off x="2365375" y="2516188"/>
            <a:ext cx="4646613" cy="4113212"/>
          </a:xfrm>
          <a:prstGeom prst="rect">
            <a:avLst/>
          </a:prstGeom>
          <a:noFill/>
          <a:ln w="38100">
            <a:solidFill>
              <a:schemeClr val="tx1"/>
            </a:solidFill>
            <a:miter lim="800000"/>
            <a:headEnd/>
            <a:tailEnd/>
          </a:ln>
        </p:spPr>
      </p:pic>
      <p:sp>
        <p:nvSpPr>
          <p:cNvPr id="51209" name="Text Box 9"/>
          <p:cNvSpPr txBox="1">
            <a:spLocks noChangeArrowheads="1"/>
          </p:cNvSpPr>
          <p:nvPr/>
        </p:nvSpPr>
        <p:spPr bwMode="auto">
          <a:xfrm>
            <a:off x="98425" y="3354388"/>
            <a:ext cx="1287657"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stamen</a:t>
            </a:r>
          </a:p>
        </p:txBody>
      </p:sp>
      <p:sp>
        <p:nvSpPr>
          <p:cNvPr id="51213" name="Line 13"/>
          <p:cNvSpPr>
            <a:spLocks noChangeShapeType="1"/>
          </p:cNvSpPr>
          <p:nvPr/>
        </p:nvSpPr>
        <p:spPr bwMode="auto">
          <a:xfrm flipV="1">
            <a:off x="1828800" y="4268788"/>
            <a:ext cx="2209800" cy="304800"/>
          </a:xfrm>
          <a:prstGeom prst="line">
            <a:avLst/>
          </a:prstGeom>
          <a:noFill/>
          <a:ln w="57150">
            <a:solidFill>
              <a:srgbClr val="0000FF"/>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14" name="Line 14"/>
          <p:cNvSpPr>
            <a:spLocks noChangeShapeType="1"/>
          </p:cNvSpPr>
          <p:nvPr/>
        </p:nvSpPr>
        <p:spPr bwMode="auto">
          <a:xfrm>
            <a:off x="1524000" y="3659188"/>
            <a:ext cx="2895600" cy="152400"/>
          </a:xfrm>
          <a:prstGeom prst="line">
            <a:avLst/>
          </a:prstGeom>
          <a:noFill/>
          <a:ln w="57150">
            <a:solidFill>
              <a:srgbClr val="0000FF"/>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15" name="Line 15"/>
          <p:cNvSpPr>
            <a:spLocks noChangeShapeType="1"/>
          </p:cNvSpPr>
          <p:nvPr/>
        </p:nvSpPr>
        <p:spPr bwMode="auto">
          <a:xfrm flipV="1">
            <a:off x="1676400" y="5259388"/>
            <a:ext cx="2133600" cy="457200"/>
          </a:xfrm>
          <a:prstGeom prst="line">
            <a:avLst/>
          </a:prstGeom>
          <a:noFill/>
          <a:ln w="57150">
            <a:solidFill>
              <a:srgbClr val="0000FF"/>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17" name="Text Box 17"/>
          <p:cNvSpPr txBox="1">
            <a:spLocks noChangeArrowheads="1"/>
          </p:cNvSpPr>
          <p:nvPr/>
        </p:nvSpPr>
        <p:spPr bwMode="auto">
          <a:xfrm>
            <a:off x="304800" y="4268788"/>
            <a:ext cx="1435810"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filament</a:t>
            </a:r>
          </a:p>
        </p:txBody>
      </p:sp>
      <p:sp>
        <p:nvSpPr>
          <p:cNvPr id="51218" name="Text Box 18"/>
          <p:cNvSpPr txBox="1">
            <a:spLocks noChangeArrowheads="1"/>
          </p:cNvSpPr>
          <p:nvPr/>
        </p:nvSpPr>
        <p:spPr bwMode="auto">
          <a:xfrm>
            <a:off x="457200" y="5487988"/>
            <a:ext cx="1176850"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anther</a:t>
            </a:r>
          </a:p>
        </p:txBody>
      </p:sp>
      <p:sp>
        <p:nvSpPr>
          <p:cNvPr id="51219" name="Text Box 19"/>
          <p:cNvSpPr txBox="1">
            <a:spLocks noChangeArrowheads="1"/>
          </p:cNvSpPr>
          <p:nvPr/>
        </p:nvSpPr>
        <p:spPr bwMode="auto">
          <a:xfrm>
            <a:off x="4343400" y="3125788"/>
            <a:ext cx="488950" cy="1189037"/>
          </a:xfrm>
          <a:prstGeom prst="rect">
            <a:avLst/>
          </a:prstGeom>
          <a:noFill/>
          <a:ln w="9525">
            <a:noFill/>
            <a:miter lim="800000"/>
            <a:headEnd/>
            <a:tailEnd/>
          </a:ln>
        </p:spPr>
        <p:txBody>
          <a:bodyPr>
            <a:prstTxWarp prst="textNoShape">
              <a:avLst/>
            </a:prstTxWarp>
            <a:spAutoFit/>
          </a:bodyPr>
          <a:lstStyle/>
          <a:p>
            <a:r>
              <a:rPr lang="en-US" sz="7200">
                <a:solidFill>
                  <a:srgbClr val="0000FF"/>
                </a:solidFill>
                <a:latin typeface="Calibri"/>
                <a:cs typeface="Calibri"/>
              </a:rPr>
              <a:t>{</a:t>
            </a:r>
          </a:p>
        </p:txBody>
      </p:sp>
      <p:sp>
        <p:nvSpPr>
          <p:cNvPr id="51220" name="Text Box 20"/>
          <p:cNvSpPr txBox="1">
            <a:spLocks noChangeArrowheads="1"/>
          </p:cNvSpPr>
          <p:nvPr/>
        </p:nvSpPr>
        <p:spPr bwMode="auto">
          <a:xfrm>
            <a:off x="7261225" y="5640388"/>
            <a:ext cx="1177726"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stigma</a:t>
            </a:r>
          </a:p>
        </p:txBody>
      </p:sp>
      <p:sp>
        <p:nvSpPr>
          <p:cNvPr id="51221" name="Line 21"/>
          <p:cNvSpPr>
            <a:spLocks noChangeShapeType="1"/>
          </p:cNvSpPr>
          <p:nvPr/>
        </p:nvSpPr>
        <p:spPr bwMode="auto">
          <a:xfrm flipH="1" flipV="1">
            <a:off x="5029200" y="5640388"/>
            <a:ext cx="2133600" cy="3048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22" name="Text Box 22"/>
          <p:cNvSpPr txBox="1">
            <a:spLocks noChangeArrowheads="1"/>
          </p:cNvSpPr>
          <p:nvPr/>
        </p:nvSpPr>
        <p:spPr bwMode="auto">
          <a:xfrm>
            <a:off x="7058025" y="4421188"/>
            <a:ext cx="1018227"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ovary</a:t>
            </a:r>
          </a:p>
        </p:txBody>
      </p:sp>
      <p:sp>
        <p:nvSpPr>
          <p:cNvPr id="51223" name="Line 23"/>
          <p:cNvSpPr>
            <a:spLocks noChangeShapeType="1"/>
          </p:cNvSpPr>
          <p:nvPr/>
        </p:nvSpPr>
        <p:spPr bwMode="auto">
          <a:xfrm flipH="1" flipV="1">
            <a:off x="4724400" y="4421188"/>
            <a:ext cx="2133600" cy="3048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24" name="Text Box 24"/>
          <p:cNvSpPr txBox="1">
            <a:spLocks noChangeArrowheads="1"/>
          </p:cNvSpPr>
          <p:nvPr/>
        </p:nvSpPr>
        <p:spPr bwMode="auto">
          <a:xfrm>
            <a:off x="7202488" y="5030788"/>
            <a:ext cx="887382"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style</a:t>
            </a:r>
          </a:p>
        </p:txBody>
      </p:sp>
      <p:sp>
        <p:nvSpPr>
          <p:cNvPr id="51225" name="Line 25"/>
          <p:cNvSpPr>
            <a:spLocks noChangeShapeType="1"/>
          </p:cNvSpPr>
          <p:nvPr/>
        </p:nvSpPr>
        <p:spPr bwMode="auto">
          <a:xfrm flipH="1" flipV="1">
            <a:off x="4800600" y="5030788"/>
            <a:ext cx="2133600" cy="3048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28" name="Text Box 28"/>
          <p:cNvSpPr txBox="1">
            <a:spLocks noChangeArrowheads="1"/>
          </p:cNvSpPr>
          <p:nvPr/>
        </p:nvSpPr>
        <p:spPr bwMode="auto">
          <a:xfrm rot="10247767">
            <a:off x="4921250" y="4268788"/>
            <a:ext cx="488950" cy="1784350"/>
          </a:xfrm>
          <a:prstGeom prst="rect">
            <a:avLst/>
          </a:prstGeom>
          <a:noFill/>
          <a:ln w="9525">
            <a:noFill/>
            <a:miter lim="800000"/>
            <a:headEnd/>
            <a:tailEnd/>
          </a:ln>
        </p:spPr>
        <p:txBody>
          <a:bodyPr>
            <a:prstTxWarp prst="textNoShape">
              <a:avLst/>
            </a:prstTxWarp>
            <a:spAutoFit/>
          </a:bodyPr>
          <a:lstStyle/>
          <a:p>
            <a:r>
              <a:rPr lang="en-US" sz="11100">
                <a:solidFill>
                  <a:srgbClr val="FF0000"/>
                </a:solidFill>
                <a:latin typeface="Calibri"/>
                <a:cs typeface="Calibri"/>
              </a:rPr>
              <a:t>{</a:t>
            </a:r>
          </a:p>
        </p:txBody>
      </p:sp>
      <p:sp>
        <p:nvSpPr>
          <p:cNvPr id="51229" name="Line 29"/>
          <p:cNvSpPr>
            <a:spLocks noChangeShapeType="1"/>
          </p:cNvSpPr>
          <p:nvPr/>
        </p:nvSpPr>
        <p:spPr bwMode="auto">
          <a:xfrm flipH="1">
            <a:off x="5105400" y="4116388"/>
            <a:ext cx="1905000" cy="838200"/>
          </a:xfrm>
          <a:prstGeom prst="line">
            <a:avLst/>
          </a:prstGeom>
          <a:noFill/>
          <a:ln w="57150">
            <a:solidFill>
              <a:srgbClr val="FF0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30" name="Text Box 30"/>
          <p:cNvSpPr txBox="1">
            <a:spLocks noChangeArrowheads="1"/>
          </p:cNvSpPr>
          <p:nvPr/>
        </p:nvSpPr>
        <p:spPr bwMode="auto">
          <a:xfrm>
            <a:off x="7072313" y="3887788"/>
            <a:ext cx="907194"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pistil</a:t>
            </a:r>
          </a:p>
        </p:txBody>
      </p:sp>
      <p:sp>
        <p:nvSpPr>
          <p:cNvPr id="51231" name="Text Box 31"/>
          <p:cNvSpPr txBox="1">
            <a:spLocks noChangeArrowheads="1"/>
          </p:cNvSpPr>
          <p:nvPr/>
        </p:nvSpPr>
        <p:spPr bwMode="auto">
          <a:xfrm>
            <a:off x="7065963" y="2439988"/>
            <a:ext cx="1085328" cy="523220"/>
          </a:xfrm>
          <a:prstGeom prst="rect">
            <a:avLst/>
          </a:prstGeom>
          <a:noFill/>
          <a:ln w="9525">
            <a:noFill/>
            <a:miter lim="800000"/>
            <a:headEnd/>
            <a:tailEnd/>
          </a:ln>
        </p:spPr>
        <p:txBody>
          <a:bodyPr wrap="none">
            <a:prstTxWarp prst="textNoShape">
              <a:avLst/>
            </a:prstTxWarp>
            <a:spAutoFit/>
          </a:bodyPr>
          <a:lstStyle/>
          <a:p>
            <a:r>
              <a:rPr lang="en-US" sz="2800" b="1">
                <a:solidFill>
                  <a:schemeClr val="tx1"/>
                </a:solidFill>
                <a:latin typeface="Calibri"/>
                <a:cs typeface="Calibri"/>
              </a:rPr>
              <a:t>petals</a:t>
            </a:r>
          </a:p>
        </p:txBody>
      </p:sp>
      <p:sp>
        <p:nvSpPr>
          <p:cNvPr id="51232" name="Line 32"/>
          <p:cNvSpPr>
            <a:spLocks noChangeShapeType="1"/>
          </p:cNvSpPr>
          <p:nvPr/>
        </p:nvSpPr>
        <p:spPr bwMode="auto">
          <a:xfrm flipH="1">
            <a:off x="5867400" y="2897188"/>
            <a:ext cx="1219200" cy="1066800"/>
          </a:xfrm>
          <a:prstGeom prst="line">
            <a:avLst/>
          </a:prstGeom>
          <a:noFill/>
          <a:ln w="57150">
            <a:solidFill>
              <a:srgbClr val="008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33" name="Line 33"/>
          <p:cNvSpPr>
            <a:spLocks noChangeShapeType="1"/>
          </p:cNvSpPr>
          <p:nvPr/>
        </p:nvSpPr>
        <p:spPr bwMode="auto">
          <a:xfrm>
            <a:off x="3886200" y="1982788"/>
            <a:ext cx="2057400" cy="1219200"/>
          </a:xfrm>
          <a:prstGeom prst="line">
            <a:avLst/>
          </a:prstGeom>
          <a:noFill/>
          <a:ln w="57150">
            <a:solidFill>
              <a:srgbClr val="008000"/>
            </a:solidFill>
            <a:round/>
            <a:headEnd/>
            <a:tailEnd type="triangle" w="med" len="med"/>
          </a:ln>
        </p:spPr>
        <p:txBody>
          <a:bodyPr anchor="ctr">
            <a:prstTxWarp prst="textNoShape">
              <a:avLst/>
            </a:prstTxWarp>
          </a:bodyPr>
          <a:lstStyle/>
          <a:p>
            <a:endParaRPr lang="en-US">
              <a:latin typeface="Calibri"/>
              <a:cs typeface="Calibri"/>
            </a:endParaRPr>
          </a:p>
        </p:txBody>
      </p:sp>
      <p:sp>
        <p:nvSpPr>
          <p:cNvPr id="51234" name="Text Box 34"/>
          <p:cNvSpPr txBox="1">
            <a:spLocks noChangeArrowheads="1"/>
          </p:cNvSpPr>
          <p:nvPr/>
        </p:nvSpPr>
        <p:spPr bwMode="auto">
          <a:xfrm>
            <a:off x="2552700" y="1601788"/>
            <a:ext cx="1110049" cy="523220"/>
          </a:xfrm>
          <a:prstGeom prst="rect">
            <a:avLst/>
          </a:prstGeom>
          <a:noFill/>
          <a:ln w="9525">
            <a:noFill/>
            <a:miter lim="800000"/>
            <a:headEnd/>
            <a:tailEnd/>
          </a:ln>
        </p:spPr>
        <p:txBody>
          <a:bodyPr wrap="none">
            <a:prstTxWarp prst="textNoShape">
              <a:avLst/>
            </a:prstTxWarp>
            <a:spAutoFit/>
          </a:bodyPr>
          <a:lstStyle/>
          <a:p>
            <a:r>
              <a:rPr lang="en-US" sz="2800" b="1" dirty="0">
                <a:solidFill>
                  <a:schemeClr val="tx1"/>
                </a:solidFill>
                <a:latin typeface="Calibri"/>
                <a:cs typeface="Calibri"/>
              </a:rPr>
              <a:t>sepals</a:t>
            </a:r>
          </a:p>
        </p:txBody>
      </p:sp>
      <p:sp>
        <p:nvSpPr>
          <p:cNvPr id="2" name="Slide Number Placeholder 1"/>
          <p:cNvSpPr>
            <a:spLocks noGrp="1"/>
          </p:cNvSpPr>
          <p:nvPr>
            <p:ph type="sldNum" sz="quarter" idx="12"/>
          </p:nvPr>
        </p:nvSpPr>
        <p:spPr/>
        <p:txBody>
          <a:bodyPr/>
          <a:lstStyle/>
          <a:p>
            <a:fld id="{C52A550A-C960-46D1-AF7A-F98291C7C770}"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1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5123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123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120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5123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12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2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2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120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12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5121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5121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21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121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121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512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2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2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12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221"/>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512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5122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5122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122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2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22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2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5122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122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1225"/>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5122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51222"/>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51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09" grpId="1"/>
      <p:bldP spid="51213" grpId="0" animBg="1"/>
      <p:bldP spid="51213" grpId="1" animBg="1"/>
      <p:bldP spid="51214" grpId="0" animBg="1"/>
      <p:bldP spid="51214" grpId="1" animBg="1"/>
      <p:bldP spid="51215" grpId="0" animBg="1"/>
      <p:bldP spid="51215" grpId="1" animBg="1"/>
      <p:bldP spid="51217" grpId="0"/>
      <p:bldP spid="51217" grpId="1"/>
      <p:bldP spid="51218" grpId="0"/>
      <p:bldP spid="51218" grpId="1"/>
      <p:bldP spid="51219" grpId="0"/>
      <p:bldP spid="51219" grpId="1"/>
      <p:bldP spid="51220" grpId="0"/>
      <p:bldP spid="51220" grpId="1"/>
      <p:bldP spid="51221" grpId="0" animBg="1"/>
      <p:bldP spid="51221" grpId="1" animBg="1"/>
      <p:bldP spid="51222" grpId="0"/>
      <p:bldP spid="51222" grpId="1"/>
      <p:bldP spid="51223" grpId="0" animBg="1"/>
      <p:bldP spid="51223" grpId="1" animBg="1"/>
      <p:bldP spid="51224" grpId="0"/>
      <p:bldP spid="51224" grpId="1"/>
      <p:bldP spid="51225" grpId="0" animBg="1"/>
      <p:bldP spid="51225" grpId="1" animBg="1"/>
      <p:bldP spid="51228" grpId="0"/>
      <p:bldP spid="51228" grpId="1"/>
      <p:bldP spid="51229" grpId="0" animBg="1"/>
      <p:bldP spid="51229" grpId="1" animBg="1"/>
      <p:bldP spid="51230" grpId="0"/>
      <p:bldP spid="51230" grpId="1"/>
      <p:bldP spid="51231" grpId="0"/>
      <p:bldP spid="51231" grpId="1"/>
      <p:bldP spid="51232" grpId="0" animBg="1"/>
      <p:bldP spid="51232" grpId="1" animBg="1"/>
      <p:bldP spid="51233" grpId="0" animBg="1"/>
      <p:bldP spid="51233" grpId="1" animBg="1"/>
      <p:bldP spid="51234" grpId="0"/>
      <p:bldP spid="51234" grpId="1"/>
    </p:bldLst>
  </p:timing>
</p:sld>
</file>

<file path=ppt/theme/theme1.xml><?xml version="1.0" encoding="utf-8"?>
<a:theme xmlns:a="http://schemas.openxmlformats.org/drawingml/2006/main" name="Tree Thinking presentation">
  <a:themeElements>
    <a:clrScheme name="Tree Thinking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e Thinking presentatio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defRPr>
        </a:defPPr>
      </a:lstStyle>
    </a:lnDef>
  </a:objectDefaults>
  <a:extraClrSchemeLst>
    <a:extraClrScheme>
      <a:clrScheme name="Tree Thinking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e Thinking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e Thinking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e Thinking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e Thinking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e Thinking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e Thinking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e Thinking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e Thinking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e Thinking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e Thinking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e Thinking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4735</TotalTime>
  <Words>4672</Words>
  <Application>Microsoft Office PowerPoint</Application>
  <PresentationFormat>On-screen Show (4:3)</PresentationFormat>
  <Paragraphs>547</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Tree Thinking presentation</vt:lpstr>
      <vt:lpstr>PowerPoint Presentation</vt:lpstr>
      <vt:lpstr>Columbine Case Questions:</vt:lpstr>
      <vt:lpstr>PowerPoint Presentation</vt:lpstr>
      <vt:lpstr>PowerPoint Presentation</vt:lpstr>
      <vt:lpstr>PowerPoint Presentation</vt:lpstr>
      <vt:lpstr>PowerPoint Presentation</vt:lpstr>
      <vt:lpstr>PowerPoint Presentation</vt:lpstr>
      <vt:lpstr>PowerPoint Presentation</vt:lpstr>
      <vt:lpstr>Flowering plants are a clade that share a unique feature, flowers.</vt:lpstr>
      <vt:lpstr>What Do Pollinators Do?</vt:lpstr>
      <vt:lpstr>PowerPoint Presentation</vt:lpstr>
      <vt:lpstr>Pollinator Attractants</vt:lpstr>
      <vt:lpstr>Biotic Pollination Syndromes</vt:lpstr>
      <vt:lpstr>Biotic Pollination Syndromes</vt:lpstr>
      <vt:lpstr>Biotic Pollination Syndromes</vt:lpstr>
      <vt:lpstr>Flowers and Pollinators: A structural-functional-behavioral interaction</vt:lpstr>
      <vt:lpstr>Aquilegia spp. (Columbines) - Spurs &amp; Species</vt:lpstr>
      <vt:lpstr>Clicker Question #7</vt:lpstr>
      <vt:lpstr>PowerPoint Presentation</vt:lpstr>
      <vt:lpstr>PowerPoint Presentation</vt:lpstr>
      <vt:lpstr>Clicker Question #8</vt:lpstr>
      <vt:lpstr>Spurs &amp; Species</vt:lpstr>
      <vt:lpstr>In an initial study, researchers presented both columbine species in a hexagonal array with nine flowering individuals of each spp. Arrays were placed near A. pubescens and A. formosa populations and pollinator visits recorded.</vt:lpstr>
      <vt:lpstr>What would you expect?</vt:lpstr>
      <vt:lpstr>Experimental Results</vt:lpstr>
      <vt:lpstr>PowerPoint Presentation</vt:lpstr>
      <vt:lpstr>Experimental Data: Pollinator preferences for             A. formosa and A. pubescens</vt:lpstr>
      <vt:lpstr>PowerPoint Presentation</vt:lpstr>
      <vt:lpstr>A. pubescens Flower Manipulations</vt:lpstr>
      <vt:lpstr>Clicker Question #9</vt:lpstr>
      <vt:lpstr>Clicker Question #10</vt:lpstr>
      <vt:lpstr>Clicker Question #11</vt:lpstr>
      <vt:lpstr>Clicker Question #12</vt:lpstr>
      <vt:lpstr>Clicker Question #13</vt:lpstr>
      <vt:lpstr>Clicker Question #14</vt:lpstr>
      <vt:lpstr>Clicker Question #15</vt:lpstr>
      <vt:lpstr>Hybrids and Habitats</vt:lpstr>
      <vt:lpstr>Clicker Question #16</vt:lpstr>
      <vt:lpstr>Epilogue</vt:lpstr>
      <vt:lpstr>Image Credits</vt:lpstr>
      <vt:lpstr>Image Credits</vt:lpstr>
    </vt:vector>
  </TitlesOfParts>
  <Company>OU</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Columbine case</dc:title>
  <dc:creator>Phil Gibson</dc:creator>
  <cp:lastModifiedBy>University Libraries</cp:lastModifiedBy>
  <cp:revision>300</cp:revision>
  <cp:lastPrinted>2012-08-29T15:47:04Z</cp:lastPrinted>
  <dcterms:created xsi:type="dcterms:W3CDTF">2012-08-30T19:21:39Z</dcterms:created>
  <dcterms:modified xsi:type="dcterms:W3CDTF">2012-10-24T13:58:00Z</dcterms:modified>
</cp:coreProperties>
</file>